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6"/>
  </p:notesMasterIdLst>
  <p:sldIdLst>
    <p:sldId id="256" r:id="rId2"/>
    <p:sldId id="356" r:id="rId3"/>
    <p:sldId id="339" r:id="rId4"/>
    <p:sldId id="340" r:id="rId5"/>
    <p:sldId id="355" r:id="rId6"/>
    <p:sldId id="280" r:id="rId7"/>
    <p:sldId id="297" r:id="rId8"/>
    <p:sldId id="354" r:id="rId9"/>
    <p:sldId id="294" r:id="rId10"/>
    <p:sldId id="333" r:id="rId11"/>
    <p:sldId id="341" r:id="rId12"/>
    <p:sldId id="342" r:id="rId13"/>
    <p:sldId id="343" r:id="rId14"/>
    <p:sldId id="344" r:id="rId15"/>
    <p:sldId id="353" r:id="rId16"/>
    <p:sldId id="295" r:id="rId17"/>
    <p:sldId id="281" r:id="rId18"/>
    <p:sldId id="298" r:id="rId19"/>
    <p:sldId id="299" r:id="rId20"/>
    <p:sldId id="300" r:id="rId21"/>
    <p:sldId id="301" r:id="rId22"/>
    <p:sldId id="302" r:id="rId23"/>
    <p:sldId id="303" r:id="rId24"/>
    <p:sldId id="293" r:id="rId25"/>
    <p:sldId id="334" r:id="rId26"/>
    <p:sldId id="337" r:id="rId27"/>
    <p:sldId id="335" r:id="rId28"/>
    <p:sldId id="336" r:id="rId29"/>
    <p:sldId id="347" r:id="rId30"/>
    <p:sldId id="358" r:id="rId31"/>
    <p:sldId id="348" r:id="rId32"/>
    <p:sldId id="349" r:id="rId33"/>
    <p:sldId id="350" r:id="rId34"/>
    <p:sldId id="338" r:id="rId35"/>
    <p:sldId id="290" r:id="rId36"/>
    <p:sldId id="291" r:id="rId37"/>
    <p:sldId id="351" r:id="rId38"/>
    <p:sldId id="345" r:id="rId39"/>
    <p:sldId id="305" r:id="rId40"/>
    <p:sldId id="309" r:id="rId41"/>
    <p:sldId id="289" r:id="rId42"/>
    <p:sldId id="346" r:id="rId43"/>
    <p:sldId id="278" r:id="rId44"/>
    <p:sldId id="279" r:id="rId45"/>
    <p:sldId id="266" r:id="rId46"/>
    <p:sldId id="269" r:id="rId47"/>
    <p:sldId id="292" r:id="rId48"/>
    <p:sldId id="323" r:id="rId49"/>
    <p:sldId id="324" r:id="rId50"/>
    <p:sldId id="325" r:id="rId51"/>
    <p:sldId id="326" r:id="rId52"/>
    <p:sldId id="327" r:id="rId53"/>
    <p:sldId id="330" r:id="rId54"/>
    <p:sldId id="328" r:id="rId55"/>
    <p:sldId id="288" r:id="rId56"/>
    <p:sldId id="357" r:id="rId57"/>
    <p:sldId id="321" r:id="rId58"/>
    <p:sldId id="322" r:id="rId59"/>
    <p:sldId id="359" r:id="rId60"/>
    <p:sldId id="329" r:id="rId61"/>
    <p:sldId id="265" r:id="rId62"/>
    <p:sldId id="270" r:id="rId63"/>
    <p:sldId id="263" r:id="rId64"/>
    <p:sldId id="311" r:id="rId65"/>
    <p:sldId id="284" r:id="rId66"/>
    <p:sldId id="308" r:id="rId67"/>
    <p:sldId id="316" r:id="rId68"/>
    <p:sldId id="273" r:id="rId69"/>
    <p:sldId id="274" r:id="rId70"/>
    <p:sldId id="286" r:id="rId71"/>
    <p:sldId id="317" r:id="rId72"/>
    <p:sldId id="283" r:id="rId73"/>
    <p:sldId id="287" r:id="rId74"/>
    <p:sldId id="285" r:id="rId75"/>
    <p:sldId id="315" r:id="rId76"/>
    <p:sldId id="313" r:id="rId77"/>
    <p:sldId id="314" r:id="rId78"/>
    <p:sldId id="312" r:id="rId79"/>
    <p:sldId id="282" r:id="rId80"/>
    <p:sldId id="306" r:id="rId81"/>
    <p:sldId id="318" r:id="rId82"/>
    <p:sldId id="319" r:id="rId83"/>
    <p:sldId id="277" r:id="rId84"/>
    <p:sldId id="259" r:id="rId8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41" d="100"/>
          <a:sy n="41" d="100"/>
        </p:scale>
        <p:origin x="-1085" y="-312"/>
      </p:cViewPr>
      <p:guideLst>
        <p:guide orient="horz" pos="2160"/>
        <p:guide pos="2880"/>
      </p:guideLst>
    </p:cSldViewPr>
  </p:slideViewPr>
  <p:notesTextViewPr>
    <p:cViewPr>
      <p:scale>
        <a:sx n="100" d="100"/>
        <a:sy n="100" d="100"/>
      </p:scale>
      <p:origin x="0" y="0"/>
    </p:cViewPr>
  </p:notesTextViewPr>
  <p:sorterViewPr>
    <p:cViewPr>
      <p:scale>
        <a:sx n="41" d="100"/>
        <a:sy n="41" d="100"/>
      </p:scale>
      <p:origin x="0" y="1315"/>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C76DF6-1036-4C23-90FF-049719C0E46E}" type="datetimeFigureOut">
              <a:rPr lang="en-US" smtClean="0"/>
              <a:pPr/>
              <a:t>8/22/2011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9098A8-8AE0-41A6-BDAD-B198CF08DE8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BF593A-D4F2-4827-BCFA-56DED9CDCA0A}" type="slidenum">
              <a:rPr lang="en-US"/>
              <a:pPr/>
              <a:t>4</a:t>
            </a:fld>
            <a:endParaRPr lang="en-US"/>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F1EABD-F91E-4A79-B9A4-BDD325AC69D0}" type="slidenum">
              <a:rPr lang="en-US"/>
              <a:pPr/>
              <a:t>11</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F1EABD-F91E-4A79-B9A4-BDD325AC69D0}" type="slidenum">
              <a:rPr lang="en-US"/>
              <a:pPr/>
              <a:t>30</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307C71-82EA-4EBF-B5AA-098BA9761BC9}" type="slidenum">
              <a:rPr lang="en-US"/>
              <a:pPr/>
              <a:t>39</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F1EABD-F91E-4A79-B9A4-BDD325AC69D0}" type="slidenum">
              <a:rPr lang="en-US"/>
              <a:pPr/>
              <a:t>56</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EB62886-0F75-45B8-BBD4-DE933A726D10}" type="slidenum">
              <a:rPr lang="en-US"/>
              <a:pPr/>
              <a:t>62</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9C65FB3A-FC20-4EFC-A05A-C104CF9159E9}" type="slidenum">
              <a:rPr lang="en-US"/>
              <a:pPr/>
              <a:t>63</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307C71-82EA-4EBF-B5AA-098BA9761BC9}" type="slidenum">
              <a:rPr lang="en-US"/>
              <a:pPr/>
              <a:t>67</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9EF3513C-C21A-47B5-B5C0-3999BA90195A}" type="slidenum">
              <a:rPr lang="en-US"/>
              <a:pPr/>
              <a:t>72</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E6D8AF-6D56-442F-BBD4-19E35AF84974}" type="datetimeFigureOut">
              <a:rPr lang="en-US" smtClean="0"/>
              <a:pPr/>
              <a:t>8/22/2011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1195B-F790-4115-A4D3-977CD41768F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E6D8AF-6D56-442F-BBD4-19E35AF84974}" type="datetimeFigureOut">
              <a:rPr lang="en-US" smtClean="0"/>
              <a:pPr/>
              <a:t>8/22/2011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1195B-F790-4115-A4D3-977CD41768F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E6D8AF-6D56-442F-BBD4-19E35AF84974}" type="datetimeFigureOut">
              <a:rPr lang="en-US" smtClean="0"/>
              <a:pPr/>
              <a:t>8/22/2011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1195B-F790-4115-A4D3-977CD41768F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E6D8AF-6D56-442F-BBD4-19E35AF84974}" type="datetimeFigureOut">
              <a:rPr lang="en-US" smtClean="0"/>
              <a:pPr/>
              <a:t>8/22/2011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1195B-F790-4115-A4D3-977CD41768F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E6D8AF-6D56-442F-BBD4-19E35AF84974}" type="datetimeFigureOut">
              <a:rPr lang="en-US" smtClean="0"/>
              <a:pPr/>
              <a:t>8/22/2011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71195B-F790-4115-A4D3-977CD41768F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E6D8AF-6D56-442F-BBD4-19E35AF84974}" type="datetimeFigureOut">
              <a:rPr lang="en-US" smtClean="0"/>
              <a:pPr/>
              <a:t>8/22/2011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71195B-F790-4115-A4D3-977CD41768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E6D8AF-6D56-442F-BBD4-19E35AF84974}" type="datetimeFigureOut">
              <a:rPr lang="en-US" smtClean="0"/>
              <a:pPr/>
              <a:t>8/22/2011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71195B-F790-4115-A4D3-977CD41768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E6D8AF-6D56-442F-BBD4-19E35AF84974}" type="datetimeFigureOut">
              <a:rPr lang="en-US" smtClean="0"/>
              <a:pPr/>
              <a:t>8/22/2011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1195B-F790-4115-A4D3-977CD41768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E6D8AF-6D56-442F-BBD4-19E35AF84974}" type="datetimeFigureOut">
              <a:rPr lang="en-US" smtClean="0"/>
              <a:pPr/>
              <a:t>8/22/2011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1195B-F790-4115-A4D3-977CD41768F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E6D8AF-6D56-442F-BBD4-19E35AF84974}" type="datetimeFigureOut">
              <a:rPr lang="en-US" smtClean="0"/>
              <a:pPr/>
              <a:t>8/22/2011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1195B-F790-4115-A4D3-977CD41768F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E6D8AF-6D56-442F-BBD4-19E35AF84974}" type="datetimeFigureOut">
              <a:rPr lang="en-US" smtClean="0"/>
              <a:pPr/>
              <a:t>8/22/2011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1195B-F790-4115-A4D3-977CD41768F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E6D8AF-6D56-442F-BBD4-19E35AF84974}" type="datetimeFigureOut">
              <a:rPr lang="en-US" smtClean="0"/>
              <a:pPr/>
              <a:t>8/22/2011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71195B-F790-4115-A4D3-977CD41768F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16200000" scaled="0"/>
        </a:gradFill>
        <a:effectLst/>
      </p:bgPr>
    </p:bg>
    <p:spTree>
      <p:nvGrpSpPr>
        <p:cNvPr id="1" name=""/>
        <p:cNvGrpSpPr/>
        <p:nvPr/>
      </p:nvGrpSpPr>
      <p:grpSpPr>
        <a:xfrm>
          <a:off x="0" y="0"/>
          <a:ext cx="0" cy="0"/>
          <a:chOff x="0" y="0"/>
          <a:chExt cx="0" cy="0"/>
        </a:xfrm>
      </p:grpSpPr>
      <p:pic>
        <p:nvPicPr>
          <p:cNvPr id="4" name="Content Placeholder 3" descr="HouseofPrayer.jpg"/>
          <p:cNvPicPr>
            <a:picLocks noChangeAspect="1"/>
          </p:cNvPicPr>
          <p:nvPr/>
        </p:nvPicPr>
        <p:blipFill>
          <a:blip r:embed="rId2" cstate="print"/>
          <a:srcRect t="25556"/>
          <a:stretch>
            <a:fillRect/>
          </a:stretch>
        </p:blipFill>
        <p:spPr>
          <a:xfrm>
            <a:off x="0" y="1752600"/>
            <a:ext cx="9144000" cy="5105400"/>
          </a:xfrm>
          <a:prstGeom prst="rect">
            <a:avLst/>
          </a:prstGeom>
        </p:spPr>
      </p:pic>
      <p:sp>
        <p:nvSpPr>
          <p:cNvPr id="2" name="Title 1"/>
          <p:cNvSpPr>
            <a:spLocks noGrp="1"/>
          </p:cNvSpPr>
          <p:nvPr>
            <p:ph type="ctrTitle"/>
          </p:nvPr>
        </p:nvSpPr>
        <p:spPr>
          <a:xfrm>
            <a:off x="685800" y="152400"/>
            <a:ext cx="7772400" cy="1470025"/>
          </a:xfrm>
        </p:spPr>
        <p:txBody>
          <a:bodyPr/>
          <a:lstStyle/>
          <a:p>
            <a:r>
              <a:rPr lang="en-US" b="1" dirty="0" smtClean="0">
                <a:solidFill>
                  <a:srgbClr val="FFFF00"/>
                </a:solidFill>
                <a:effectLst>
                  <a:outerShdw blurRad="38100" dist="38100" dir="2700000" algn="tl">
                    <a:srgbClr val="000000">
                      <a:alpha val="43137"/>
                    </a:srgbClr>
                  </a:outerShdw>
                </a:effectLst>
              </a:rPr>
              <a:t>Class 2 – “Thy Gates Shall Be Open Continually”</a:t>
            </a:r>
            <a:endParaRPr lang="en-US" b="1" dirty="0">
              <a:solidFill>
                <a:srgbClr val="FFFF00"/>
              </a:solidFill>
              <a:effectLst>
                <a:outerShdw blurRad="38100" dist="38100" dir="2700000" algn="tl">
                  <a:srgbClr val="000000">
                    <a:alpha val="43137"/>
                  </a:srgbClr>
                </a:outerShdw>
              </a:effectLst>
            </a:endParaRPr>
          </a:p>
        </p:txBody>
      </p:sp>
      <p:sp>
        <p:nvSpPr>
          <p:cNvPr id="9" name="Subtitle 8"/>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241544"/>
            <a:ext cx="8229600" cy="4525963"/>
          </a:xfrm>
        </p:spPr>
        <p:txBody>
          <a:bodyPr>
            <a:noAutofit/>
          </a:bodyPr>
          <a:lstStyle/>
          <a:p>
            <a:r>
              <a:rPr lang="en-US" sz="2600" dirty="0" smtClean="0">
                <a:solidFill>
                  <a:srgbClr val="FFFF00"/>
                </a:solidFill>
              </a:rPr>
              <a:t>We were introduced to Ezekiel’s “visions of God”; </a:t>
            </a:r>
            <a:r>
              <a:rPr lang="en-US" sz="2600" dirty="0" err="1" smtClean="0">
                <a:solidFill>
                  <a:srgbClr val="FFFF00"/>
                </a:solidFill>
              </a:rPr>
              <a:t>eg</a:t>
            </a:r>
            <a:r>
              <a:rPr lang="en-US" sz="2600" dirty="0" smtClean="0">
                <a:solidFill>
                  <a:srgbClr val="FFFF00"/>
                </a:solidFill>
              </a:rPr>
              <a:t>. Land, mountain, city &amp; the “man of brass”</a:t>
            </a:r>
          </a:p>
          <a:p>
            <a:r>
              <a:rPr lang="en-US" sz="2600" dirty="0" smtClean="0">
                <a:solidFill>
                  <a:srgbClr val="FFFF00"/>
                </a:solidFill>
              </a:rPr>
              <a:t>Thru significance of ‘brass’, laver and mirrors we saw the importance of keeping the vision of the Kingdom in our minds all the time</a:t>
            </a:r>
          </a:p>
          <a:p>
            <a:r>
              <a:rPr lang="en-US" sz="2600" dirty="0" smtClean="0">
                <a:solidFill>
                  <a:srgbClr val="FFFF00"/>
                </a:solidFill>
              </a:rPr>
              <a:t>The part that a “concrete” image of the actual IHOP plays in our vision as a tangible and substantial “FRAME OF SPIRITUAL REFERENCE” to all other eternal principles of the Word </a:t>
            </a:r>
            <a:r>
              <a:rPr lang="en-US" sz="2600" dirty="0" smtClean="0">
                <a:solidFill>
                  <a:srgbClr val="33CCFF"/>
                </a:solidFill>
              </a:rPr>
              <a:t>(we build it in a ‘carnal’ place of our mind’s imagination through the 3D study of IHOP)</a:t>
            </a:r>
          </a:p>
          <a:p>
            <a:r>
              <a:rPr lang="en-US" sz="2600" dirty="0" smtClean="0">
                <a:solidFill>
                  <a:srgbClr val="FFFF00"/>
                </a:solidFill>
              </a:rPr>
              <a:t>Recognizing the crucial difference in the “natural” and the “spiritual”, the literal and the symbolical or figurative</a:t>
            </a:r>
          </a:p>
          <a:p>
            <a:r>
              <a:rPr lang="en-US" sz="2600" dirty="0" smtClean="0">
                <a:solidFill>
                  <a:srgbClr val="FFFF00"/>
                </a:solidFill>
              </a:rPr>
              <a:t>We examined the future LAND and saw the divisions of the HOLY OBLATION, Sanctuary and city of YHWH </a:t>
            </a:r>
            <a:r>
              <a:rPr lang="en-US" sz="2600" dirty="0" err="1" smtClean="0">
                <a:solidFill>
                  <a:srgbClr val="FFFF00"/>
                </a:solidFill>
              </a:rPr>
              <a:t>Shammah</a:t>
            </a:r>
            <a:endParaRPr lang="en-US" sz="2600" dirty="0" smtClean="0">
              <a:solidFill>
                <a:srgbClr val="FFFF00"/>
              </a:solidFill>
            </a:endParaRPr>
          </a:p>
          <a:p>
            <a:endParaRPr lang="en-US" sz="2600" dirty="0" smtClean="0">
              <a:solidFill>
                <a:srgbClr val="FFFF00"/>
              </a:solidFill>
            </a:endParaRPr>
          </a:p>
          <a:p>
            <a:endParaRPr lang="en-US" sz="2600" dirty="0" smtClean="0">
              <a:solidFill>
                <a:srgbClr val="FFFF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4114800" cy="616011"/>
          </a:xfrm>
        </p:spPr>
        <p:txBody>
          <a:bodyPr>
            <a:normAutofit fontScale="90000"/>
          </a:bodyPr>
          <a:lstStyle/>
          <a:p>
            <a:r>
              <a:rPr lang="en-US" dirty="0" smtClean="0">
                <a:solidFill>
                  <a:srgbClr val="FFFF00"/>
                </a:solidFill>
              </a:rPr>
              <a:t>Review</a:t>
            </a:r>
            <a:endParaRPr lang="en-US" dirty="0">
              <a:solidFill>
                <a:srgbClr val="FFFF00"/>
              </a:solidFill>
            </a:endParaRPr>
          </a:p>
        </p:txBody>
      </p:sp>
      <p:sp>
        <p:nvSpPr>
          <p:cNvPr id="3" name="Content Placeholder 2"/>
          <p:cNvSpPr>
            <a:spLocks noGrp="1"/>
          </p:cNvSpPr>
          <p:nvPr>
            <p:ph idx="1"/>
          </p:nvPr>
        </p:nvSpPr>
        <p:spPr>
          <a:xfrm>
            <a:off x="0" y="1018502"/>
            <a:ext cx="6017992" cy="2410498"/>
          </a:xfrm>
        </p:spPr>
        <p:txBody>
          <a:bodyPr/>
          <a:lstStyle/>
          <a:p>
            <a:r>
              <a:rPr lang="en-US" sz="2800" b="1" dirty="0" smtClean="0">
                <a:solidFill>
                  <a:srgbClr val="FFFF00"/>
                </a:solidFill>
              </a:rPr>
              <a:t>Spiritually, the REED must speak of the </a:t>
            </a:r>
            <a:r>
              <a:rPr lang="en-US" sz="2800" b="1" dirty="0" err="1" smtClean="0">
                <a:solidFill>
                  <a:srgbClr val="FFFF00"/>
                </a:solidFill>
              </a:rPr>
              <a:t>rulership</a:t>
            </a:r>
            <a:r>
              <a:rPr lang="en-US" sz="2800" b="1" dirty="0" smtClean="0">
                <a:solidFill>
                  <a:srgbClr val="FFFF00"/>
                </a:solidFill>
              </a:rPr>
              <a:t> and overall control by Christ, acknowledged mockingly by Herod’s soldiers.</a:t>
            </a:r>
            <a:endParaRPr lang="en-US" sz="2800" b="1" i="1" dirty="0" smtClean="0">
              <a:solidFill>
                <a:srgbClr val="FFFF00"/>
              </a:solidFill>
            </a:endParaRPr>
          </a:p>
        </p:txBody>
      </p:sp>
      <p:pic>
        <p:nvPicPr>
          <p:cNvPr id="4" name="Picture 3" descr="man of brass.jpg"/>
          <p:cNvPicPr>
            <a:picLocks noChangeAspect="1"/>
          </p:cNvPicPr>
          <p:nvPr/>
        </p:nvPicPr>
        <p:blipFill>
          <a:blip r:embed="rId2" cstate="print"/>
          <a:stretch>
            <a:fillRect/>
          </a:stretch>
        </p:blipFill>
        <p:spPr>
          <a:xfrm>
            <a:off x="6250898" y="95440"/>
            <a:ext cx="2748923" cy="3202602"/>
          </a:xfrm>
          <a:prstGeom prst="rect">
            <a:avLst/>
          </a:prstGeom>
          <a:ln>
            <a:noFill/>
          </a:ln>
          <a:effectLst>
            <a:softEdge rad="112500"/>
          </a:effectLst>
        </p:spPr>
      </p:pic>
      <p:sp>
        <p:nvSpPr>
          <p:cNvPr id="6" name="Content Placeholder 2"/>
          <p:cNvSpPr txBox="1">
            <a:spLocks/>
          </p:cNvSpPr>
          <p:nvPr/>
        </p:nvSpPr>
        <p:spPr bwMode="auto">
          <a:xfrm>
            <a:off x="204380" y="3288264"/>
            <a:ext cx="8735239" cy="33523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rgbClr val="FFFF00"/>
                </a:solidFill>
                <a:effectLst/>
                <a:uLnTx/>
                <a:uFillTx/>
                <a:latin typeface="+mn-lt"/>
                <a:ea typeface="+mn-ea"/>
                <a:cs typeface="+mn-cs"/>
              </a:rPr>
              <a:t>Mat 27:27  Then the soldiers of the governor took Jesus into the common hall, and gathered unto him the whole band </a:t>
            </a:r>
            <a:r>
              <a:rPr kumimoji="0" lang="en-US" sz="2400" b="0" i="1" u="none" strike="noStrike" kern="0" cap="none" spc="0" normalizeH="0" baseline="0" noProof="0" dirty="0" smtClean="0">
                <a:ln>
                  <a:noFill/>
                </a:ln>
                <a:solidFill>
                  <a:srgbClr val="FFFF00"/>
                </a:solidFill>
                <a:effectLst/>
                <a:uLnTx/>
                <a:uFillTx/>
                <a:latin typeface="+mn-lt"/>
                <a:ea typeface="+mn-ea"/>
                <a:cs typeface="+mn-cs"/>
              </a:rPr>
              <a:t>of soldiers. </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rgbClr val="FFFF00"/>
                </a:solidFill>
                <a:effectLst/>
                <a:uLnTx/>
                <a:uFillTx/>
                <a:latin typeface="+mn-lt"/>
                <a:ea typeface="+mn-ea"/>
                <a:cs typeface="+mn-cs"/>
              </a:rPr>
              <a:t>28  And they stripped him, and put on him a scarlet robe. </a:t>
            </a:r>
          </a:p>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2400" b="0" i="0" u="none" strike="noStrike" kern="0" cap="none" spc="0" normalizeH="0" baseline="0" noProof="0" dirty="0" smtClean="0">
                <a:ln>
                  <a:noFill/>
                </a:ln>
                <a:solidFill>
                  <a:srgbClr val="FFFF00"/>
                </a:solidFill>
                <a:effectLst/>
                <a:uLnTx/>
                <a:uFillTx/>
                <a:latin typeface="+mn-lt"/>
                <a:ea typeface="+mn-ea"/>
                <a:cs typeface="+mn-cs"/>
              </a:rPr>
              <a:t>29  And when they had platted a crown of thorns, they put </a:t>
            </a:r>
            <a:r>
              <a:rPr kumimoji="0" lang="en-US" sz="2400" b="0" i="1" u="none" strike="noStrike" kern="0" cap="none" spc="0" normalizeH="0" baseline="0" noProof="0" dirty="0" smtClean="0">
                <a:ln>
                  <a:noFill/>
                </a:ln>
                <a:solidFill>
                  <a:srgbClr val="FFFF00"/>
                </a:solidFill>
                <a:effectLst/>
                <a:uLnTx/>
                <a:uFillTx/>
                <a:latin typeface="+mn-lt"/>
                <a:ea typeface="+mn-ea"/>
                <a:cs typeface="+mn-cs"/>
              </a:rPr>
              <a:t>it upon his head, and a reed in his right hand: and they bowed the knee before him, and mocked him, saying, Hail, King of the Jews!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457200" y="274638"/>
            <a:ext cx="5476672" cy="1143000"/>
          </a:xfrm>
        </p:spPr>
        <p:txBody>
          <a:bodyPr>
            <a:normAutofit fontScale="90000"/>
          </a:bodyPr>
          <a:lstStyle/>
          <a:p>
            <a:r>
              <a:rPr lang="en-US" sz="4000" b="1" dirty="0">
                <a:solidFill>
                  <a:srgbClr val="FFFF00"/>
                </a:solidFill>
              </a:rPr>
              <a:t>Group identity versus individual identity in Christ </a:t>
            </a:r>
            <a:endParaRPr lang="en-US" sz="4000" dirty="0">
              <a:solidFill>
                <a:srgbClr val="FFFF00"/>
              </a:solidFill>
            </a:endParaRPr>
          </a:p>
        </p:txBody>
      </p:sp>
      <p:sp>
        <p:nvSpPr>
          <p:cNvPr id="115715" name="Rectangle 3"/>
          <p:cNvSpPr>
            <a:spLocks noGrp="1" noChangeArrowheads="1"/>
          </p:cNvSpPr>
          <p:nvPr>
            <p:ph type="body" idx="1"/>
          </p:nvPr>
        </p:nvSpPr>
        <p:spPr>
          <a:xfrm>
            <a:off x="457200" y="1600200"/>
            <a:ext cx="7110919" cy="4525963"/>
          </a:xfrm>
        </p:spPr>
        <p:txBody>
          <a:bodyPr/>
          <a:lstStyle/>
          <a:p>
            <a:pPr>
              <a:lnSpc>
                <a:spcPct val="90000"/>
              </a:lnSpc>
            </a:pPr>
            <a:r>
              <a:rPr lang="en-US" b="1" dirty="0">
                <a:solidFill>
                  <a:srgbClr val="FFFF00"/>
                </a:solidFill>
              </a:rPr>
              <a:t>	As we learn the truth of that vital principle of God- manifestation we come to realize that we will only shine with the light of the love of God as we merge our identity into those who are trying to do the same. For we are being washed by the water of God's word to be presented </a:t>
            </a:r>
            <a:r>
              <a:rPr lang="en-US" b="1" dirty="0" smtClean="0">
                <a:solidFill>
                  <a:srgbClr val="FFFF00"/>
                </a:solidFill>
              </a:rPr>
              <a:t>unto Christ </a:t>
            </a:r>
            <a:r>
              <a:rPr lang="en-US" b="1" dirty="0">
                <a:solidFill>
                  <a:srgbClr val="FFFF00"/>
                </a:solidFill>
              </a:rPr>
              <a:t>as a bride cleansed and adorned for her husband. (Eph. 5:25-27)</a:t>
            </a:r>
          </a:p>
        </p:txBody>
      </p:sp>
      <p:pic>
        <p:nvPicPr>
          <p:cNvPr id="4" name="Picture 3" descr="man of brass.jpg"/>
          <p:cNvPicPr>
            <a:picLocks noChangeAspect="1"/>
          </p:cNvPicPr>
          <p:nvPr/>
        </p:nvPicPr>
        <p:blipFill>
          <a:blip r:embed="rId3" cstate="print"/>
          <a:srcRect l="12531" r="27311"/>
          <a:stretch>
            <a:fillRect/>
          </a:stretch>
        </p:blipFill>
        <p:spPr>
          <a:xfrm>
            <a:off x="7490298" y="0"/>
            <a:ext cx="1653702" cy="320260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16200000" scaled="0"/>
        </a:gradFill>
        <a:effectLst/>
      </p:bgPr>
    </p:bg>
    <p:spTree>
      <p:nvGrpSpPr>
        <p:cNvPr id="1" name=""/>
        <p:cNvGrpSpPr/>
        <p:nvPr/>
      </p:nvGrpSpPr>
      <p:grpSpPr>
        <a:xfrm>
          <a:off x="0" y="0"/>
          <a:ext cx="0" cy="0"/>
          <a:chOff x="0" y="0"/>
          <a:chExt cx="0" cy="0"/>
        </a:xfrm>
      </p:grpSpPr>
      <p:pic>
        <p:nvPicPr>
          <p:cNvPr id="4" name="Content Placeholder 3" descr="HouseofPrayer.jpg"/>
          <p:cNvPicPr>
            <a:picLocks noChangeAspect="1"/>
          </p:cNvPicPr>
          <p:nvPr/>
        </p:nvPicPr>
        <p:blipFill>
          <a:blip r:embed="rId2" cstate="print"/>
          <a:srcRect t="25556"/>
          <a:stretch>
            <a:fillRect/>
          </a:stretch>
        </p:blipFill>
        <p:spPr>
          <a:xfrm>
            <a:off x="0" y="1752600"/>
            <a:ext cx="9144000" cy="5105400"/>
          </a:xfrm>
          <a:prstGeom prst="rect">
            <a:avLst/>
          </a:prstGeom>
        </p:spPr>
      </p:pic>
      <p:sp>
        <p:nvSpPr>
          <p:cNvPr id="3" name="Subtitle 2"/>
          <p:cNvSpPr>
            <a:spLocks noGrp="1"/>
          </p:cNvSpPr>
          <p:nvPr>
            <p:ph type="subTitle" idx="1"/>
          </p:nvPr>
        </p:nvSpPr>
        <p:spPr>
          <a:xfrm>
            <a:off x="647700" y="0"/>
            <a:ext cx="7848600" cy="1752600"/>
          </a:xfrm>
        </p:spPr>
        <p:txBody>
          <a:bodyPr>
            <a:noAutofit/>
          </a:bodyPr>
          <a:lstStyle/>
          <a:p>
            <a:r>
              <a:rPr lang="en-US" sz="4000" b="1" dirty="0" err="1">
                <a:solidFill>
                  <a:srgbClr val="FFFF00"/>
                </a:solidFill>
                <a:effectLst>
                  <a:outerShdw blurRad="38100" dist="38100" dir="2700000" algn="tl">
                    <a:srgbClr val="000000">
                      <a:alpha val="43137"/>
                    </a:srgbClr>
                  </a:outerShdw>
                </a:effectLst>
              </a:rPr>
              <a:t>Eze</a:t>
            </a:r>
            <a:r>
              <a:rPr lang="en-US" sz="4000" b="1" dirty="0">
                <a:solidFill>
                  <a:srgbClr val="FFFF00"/>
                </a:solidFill>
                <a:effectLst>
                  <a:outerShdw blurRad="38100" dist="38100" dir="2700000" algn="tl">
                    <a:srgbClr val="000000">
                      <a:alpha val="43137"/>
                    </a:srgbClr>
                  </a:outerShdw>
                </a:effectLst>
              </a:rPr>
              <a:t> 40:6 </a:t>
            </a:r>
            <a:r>
              <a:rPr lang="en-US" sz="4000" b="1" dirty="0" smtClean="0">
                <a:solidFill>
                  <a:srgbClr val="FFFF00"/>
                </a:solidFill>
                <a:effectLst>
                  <a:outerShdw blurRad="38100" dist="38100" dir="2700000" algn="tl">
                    <a:srgbClr val="000000">
                      <a:alpha val="43137"/>
                    </a:srgbClr>
                  </a:outerShdw>
                </a:effectLst>
              </a:rPr>
              <a:t>- “Then </a:t>
            </a:r>
            <a:r>
              <a:rPr lang="en-US" sz="4000" b="1" dirty="0">
                <a:solidFill>
                  <a:srgbClr val="FFFF00"/>
                </a:solidFill>
                <a:effectLst>
                  <a:outerShdw blurRad="38100" dist="38100" dir="2700000" algn="tl">
                    <a:srgbClr val="000000">
                      <a:alpha val="43137"/>
                    </a:srgbClr>
                  </a:outerShdw>
                </a:effectLst>
              </a:rPr>
              <a:t>came he unto the gate which </a:t>
            </a:r>
            <a:r>
              <a:rPr lang="en-US" sz="4000" b="1" dirty="0" err="1">
                <a:solidFill>
                  <a:srgbClr val="FFFF00"/>
                </a:solidFill>
                <a:effectLst>
                  <a:outerShdw blurRad="38100" dist="38100" dir="2700000" algn="tl">
                    <a:srgbClr val="000000">
                      <a:alpha val="43137"/>
                    </a:srgbClr>
                  </a:outerShdw>
                </a:effectLst>
              </a:rPr>
              <a:t>looketh</a:t>
            </a:r>
            <a:r>
              <a:rPr lang="en-US" sz="4000" b="1" dirty="0">
                <a:solidFill>
                  <a:srgbClr val="FFFF00"/>
                </a:solidFill>
                <a:effectLst>
                  <a:outerShdw blurRad="38100" dist="38100" dir="2700000" algn="tl">
                    <a:srgbClr val="000000">
                      <a:alpha val="43137"/>
                    </a:srgbClr>
                  </a:outerShdw>
                </a:effectLst>
              </a:rPr>
              <a:t> toward the </a:t>
            </a:r>
            <a:r>
              <a:rPr lang="en-US" sz="4000" b="1" dirty="0" smtClean="0">
                <a:solidFill>
                  <a:srgbClr val="FFFF00"/>
                </a:solidFill>
                <a:effectLst>
                  <a:outerShdw blurRad="38100" dist="38100" dir="2700000" algn="tl">
                    <a:srgbClr val="000000">
                      <a:alpha val="43137"/>
                    </a:srgbClr>
                  </a:outerShdw>
                </a:effectLst>
              </a:rPr>
              <a:t>east…”</a:t>
            </a:r>
            <a:endParaRPr lang="en-US" sz="4000" dirty="0">
              <a:solidFill>
                <a:srgbClr val="FFFF00"/>
              </a:solidFill>
              <a:effectLst>
                <a:outerShdw blurRad="38100" dist="38100" dir="2700000" algn="tl">
                  <a:srgbClr val="000000">
                    <a:alpha val="43137"/>
                  </a:srgbClr>
                </a:outerShdw>
              </a:effectLst>
            </a:endParaRPr>
          </a:p>
        </p:txBody>
      </p:sp>
      <p:sp>
        <p:nvSpPr>
          <p:cNvPr id="5" name="Right Arrow 4"/>
          <p:cNvSpPr/>
          <p:nvPr/>
        </p:nvSpPr>
        <p:spPr>
          <a:xfrm rot="1936177">
            <a:off x="7711226" y="5911819"/>
            <a:ext cx="1346819" cy="678683"/>
          </a:xfrm>
          <a:prstGeom prst="rightArrow">
            <a:avLst>
              <a:gd name="adj1" fmla="val 35746"/>
              <a:gd name="adj2" fmla="val 50000"/>
            </a:avLst>
          </a:prstGeom>
          <a:solidFill>
            <a:srgbClr val="FFFF00"/>
          </a:solidFill>
          <a:ln>
            <a:noFill/>
          </a:ln>
          <a:effectLst>
            <a:outerShdw blurRad="107950" dist="12700" dir="5400000" algn="ctr">
              <a:srgbClr val="000000"/>
            </a:outerShdw>
          </a:effectLst>
          <a:scene3d>
            <a:camera prst="orthographicFront">
              <a:rot lat="0" lon="21299999" rev="0"/>
            </a:camera>
            <a:lightRig rig="soft" dir="t">
              <a:rot lat="0" lon="0" rev="0"/>
            </a:lightRig>
          </a:scene3d>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2"/>
                </a:solidFill>
                <a:effectLst>
                  <a:outerShdw blurRad="38100" dist="38100" dir="2700000" algn="tl">
                    <a:srgbClr val="000000">
                      <a:alpha val="43137"/>
                    </a:srgbClr>
                  </a:outerShdw>
                </a:effectLst>
              </a:rPr>
              <a:t>EAST</a:t>
            </a:r>
            <a:endParaRPr lang="en-US" sz="2400" b="1" i="1" dirty="0">
              <a:solidFill>
                <a:schemeClr val="tx2"/>
              </a:solidFill>
              <a:effectLst>
                <a:outerShdw blurRad="38100" dist="38100" dir="2700000" algn="tl">
                  <a:srgbClr val="000000">
                    <a:alpha val="43137"/>
                  </a:srgbClr>
                </a:outerShdw>
              </a:effectLst>
            </a:endParaRPr>
          </a:p>
        </p:txBody>
      </p:sp>
      <p:grpSp>
        <p:nvGrpSpPr>
          <p:cNvPr id="10" name="Group 9"/>
          <p:cNvGrpSpPr/>
          <p:nvPr/>
        </p:nvGrpSpPr>
        <p:grpSpPr>
          <a:xfrm>
            <a:off x="5638800" y="5715000"/>
            <a:ext cx="1371600" cy="990600"/>
            <a:chOff x="5638800" y="5715000"/>
            <a:chExt cx="1371600" cy="990600"/>
          </a:xfrm>
        </p:grpSpPr>
        <p:sp>
          <p:nvSpPr>
            <p:cNvPr id="8" name="Rectangle 7"/>
            <p:cNvSpPr/>
            <p:nvPr/>
          </p:nvSpPr>
          <p:spPr>
            <a:xfrm>
              <a:off x="5638800" y="5715000"/>
              <a:ext cx="457200" cy="3810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rot="10800000">
              <a:off x="6096000" y="6019800"/>
              <a:ext cx="914400" cy="685800"/>
            </a:xfrm>
            <a:prstGeom prst="straightConnector1">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grpSp>
      <p:sp>
        <p:nvSpPr>
          <p:cNvPr id="9" name="Title 8"/>
          <p:cNvSpPr>
            <a:spLocks noGrp="1"/>
          </p:cNvSpPr>
          <p:nvPr>
            <p:ph type="ctrTitle"/>
          </p:nvPr>
        </p:nvSpPr>
        <p:spPr/>
        <p:txBody>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011680"/>
            <a:ext cx="8229600" cy="3940233"/>
          </a:xfrm>
        </p:spPr>
        <p:txBody>
          <a:bodyPr/>
          <a:lstStyle/>
          <a:p>
            <a:r>
              <a:rPr lang="en-US" dirty="0" smtClean="0">
                <a:solidFill>
                  <a:schemeClr val="bg1"/>
                </a:solidFill>
              </a:rPr>
              <a:t>The Eastern Gate and Several “Paired” Gates of the Outer Court Buildings</a:t>
            </a:r>
          </a:p>
          <a:p>
            <a:r>
              <a:rPr lang="en-US" dirty="0" smtClean="0">
                <a:solidFill>
                  <a:schemeClr val="bg1"/>
                </a:solidFill>
              </a:rPr>
              <a:t>The  Gates of the Inner Court “Circular” Building</a:t>
            </a:r>
          </a:p>
          <a:p>
            <a:r>
              <a:rPr lang="en-US" dirty="0" smtClean="0">
                <a:solidFill>
                  <a:schemeClr val="bg1"/>
                </a:solidFill>
              </a:rPr>
              <a:t>Why the lack of GATES leading to the MOST HOLY?</a:t>
            </a:r>
          </a:p>
          <a:p>
            <a:r>
              <a:rPr lang="en-US" dirty="0" smtClean="0">
                <a:solidFill>
                  <a:schemeClr val="bg1"/>
                </a:solidFill>
              </a:rPr>
              <a:t>The spiritual significance of the </a:t>
            </a:r>
            <a:r>
              <a:rPr lang="en-US" dirty="0" smtClean="0">
                <a:solidFill>
                  <a:schemeClr val="bg1"/>
                </a:solidFill>
              </a:rPr>
              <a:t>Gates</a:t>
            </a:r>
            <a:endParaRPr lang="en-US" dirty="0" smtClean="0">
              <a:solidFill>
                <a:schemeClr val="bg1"/>
              </a:solidFill>
            </a:endParaRPr>
          </a:p>
        </p:txBody>
      </p:sp>
      <p:grpSp>
        <p:nvGrpSpPr>
          <p:cNvPr id="4" name="Group 3"/>
          <p:cNvGrpSpPr/>
          <p:nvPr/>
        </p:nvGrpSpPr>
        <p:grpSpPr>
          <a:xfrm>
            <a:off x="-377298" y="0"/>
            <a:ext cx="9615993" cy="1981200"/>
            <a:chOff x="-377298" y="0"/>
            <a:chExt cx="9615993" cy="1981200"/>
          </a:xfrm>
        </p:grpSpPr>
        <p:pic>
          <p:nvPicPr>
            <p:cNvPr id="5" name="Picture 4"/>
            <p:cNvPicPr>
              <a:picLocks noChangeAspect="1" noChangeArrowheads="1"/>
            </p:cNvPicPr>
            <p:nvPr/>
          </p:nvPicPr>
          <p:blipFill>
            <a:blip r:embed="rId2" cstate="print"/>
            <a:srcRect l="7135" r="63539" b="16304"/>
            <a:stretch>
              <a:fillRect/>
            </a:stretch>
          </p:blipFill>
          <p:spPr bwMode="auto">
            <a:xfrm>
              <a:off x="-377298"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6" name="Group 26"/>
            <p:cNvGrpSpPr/>
            <p:nvPr/>
          </p:nvGrpSpPr>
          <p:grpSpPr>
            <a:xfrm>
              <a:off x="500108" y="0"/>
              <a:ext cx="8738587" cy="1981200"/>
              <a:chOff x="500108" y="0"/>
              <a:chExt cx="8738587" cy="1981200"/>
            </a:xfrm>
          </p:grpSpPr>
          <p:grpSp>
            <p:nvGrpSpPr>
              <p:cNvPr id="7" name="Group 25"/>
              <p:cNvGrpSpPr/>
              <p:nvPr/>
            </p:nvGrpSpPr>
            <p:grpSpPr>
              <a:xfrm>
                <a:off x="500108" y="0"/>
                <a:ext cx="7863396" cy="1981200"/>
                <a:chOff x="500108" y="0"/>
                <a:chExt cx="7863396" cy="1981200"/>
              </a:xfrm>
            </p:grpSpPr>
            <p:pic>
              <p:nvPicPr>
                <p:cNvPr id="9" name="Picture 8"/>
                <p:cNvPicPr>
                  <a:picLocks noChangeAspect="1" noChangeArrowheads="1"/>
                </p:cNvPicPr>
                <p:nvPr/>
              </p:nvPicPr>
              <p:blipFill>
                <a:blip r:embed="rId2" cstate="print"/>
                <a:srcRect l="4691" r="35400" b="16304"/>
                <a:stretch>
                  <a:fillRect/>
                </a:stretch>
              </p:blipFill>
              <p:spPr bwMode="auto">
                <a:xfrm>
                  <a:off x="3014708" y="0"/>
                  <a:ext cx="186801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0" name="Group 24"/>
                <p:cNvGrpSpPr/>
                <p:nvPr/>
              </p:nvGrpSpPr>
              <p:grpSpPr>
                <a:xfrm>
                  <a:off x="500108" y="0"/>
                  <a:ext cx="3534792" cy="1981200"/>
                  <a:chOff x="500108" y="0"/>
                  <a:chExt cx="3534792" cy="1981200"/>
                </a:xfrm>
              </p:grpSpPr>
              <p:grpSp>
                <p:nvGrpSpPr>
                  <p:cNvPr id="18" name="Group 23"/>
                  <p:cNvGrpSpPr/>
                  <p:nvPr/>
                </p:nvGrpSpPr>
                <p:grpSpPr>
                  <a:xfrm>
                    <a:off x="500108" y="0"/>
                    <a:ext cx="1793288" cy="1981200"/>
                    <a:chOff x="500108" y="0"/>
                    <a:chExt cx="1793288" cy="1981200"/>
                  </a:xfrm>
                </p:grpSpPr>
                <p:pic>
                  <p:nvPicPr>
                    <p:cNvPr id="22" name="Picture 21"/>
                    <p:cNvPicPr>
                      <a:picLocks noChangeAspect="1" noChangeArrowheads="1"/>
                    </p:cNvPicPr>
                    <p:nvPr/>
                  </p:nvPicPr>
                  <p:blipFill>
                    <a:blip r:embed="rId2" cstate="print"/>
                    <a:srcRect l="7135" r="63539" b="16304"/>
                    <a:stretch>
                      <a:fillRect/>
                    </a:stretch>
                  </p:blipFill>
                  <p:spPr bwMode="auto">
                    <a:xfrm>
                      <a:off x="500108"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3" name="Picture 7"/>
                    <p:cNvPicPr>
                      <a:picLocks noChangeAspect="1" noChangeArrowheads="1"/>
                    </p:cNvPicPr>
                    <p:nvPr/>
                  </p:nvPicPr>
                  <p:blipFill>
                    <a:blip r:embed="rId2" cstate="print"/>
                    <a:srcRect l="7135" r="63539" b="16304"/>
                    <a:stretch>
                      <a:fillRect/>
                    </a:stretch>
                  </p:blipFill>
                  <p:spPr bwMode="auto">
                    <a:xfrm>
                      <a:off x="1378996"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nvGrpSpPr>
                  <p:cNvPr id="19" name="Group 9"/>
                  <p:cNvGrpSpPr/>
                  <p:nvPr/>
                </p:nvGrpSpPr>
                <p:grpSpPr>
                  <a:xfrm>
                    <a:off x="2241612" y="0"/>
                    <a:ext cx="1793288" cy="1981200"/>
                    <a:chOff x="-1524000" y="0"/>
                    <a:chExt cx="1793288" cy="1981200"/>
                  </a:xfrm>
                </p:grpSpPr>
                <p:pic>
                  <p:nvPicPr>
                    <p:cNvPr id="20" name="Picture 10"/>
                    <p:cNvPicPr>
                      <a:picLocks noChangeAspect="1" noChangeArrowheads="1"/>
                    </p:cNvPicPr>
                    <p:nvPr/>
                  </p:nvPicPr>
                  <p:blipFill>
                    <a:blip r:embed="rId2" cstate="print"/>
                    <a:srcRect l="7135" r="63539" b="16304"/>
                    <a:stretch>
                      <a:fillRect/>
                    </a:stretch>
                  </p:blipFill>
                  <p:spPr bwMode="auto">
                    <a:xfrm>
                      <a:off x="-1524000"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1" name="Picture 20"/>
                    <p:cNvPicPr>
                      <a:picLocks noChangeAspect="1" noChangeArrowheads="1"/>
                    </p:cNvPicPr>
                    <p:nvPr/>
                  </p:nvPicPr>
                  <p:blipFill>
                    <a:blip r:embed="rId2" cstate="print"/>
                    <a:srcRect l="7135" r="63539" b="16304"/>
                    <a:stretch>
                      <a:fillRect/>
                    </a:stretch>
                  </p:blipFill>
                  <p:spPr bwMode="auto">
                    <a:xfrm>
                      <a:off x="-645112"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grpSp>
              <p:nvGrpSpPr>
                <p:cNvPr id="11" name="Group 13"/>
                <p:cNvGrpSpPr/>
                <p:nvPr/>
              </p:nvGrpSpPr>
              <p:grpSpPr>
                <a:xfrm>
                  <a:off x="4828712" y="0"/>
                  <a:ext cx="3534792" cy="1981200"/>
                  <a:chOff x="-1524000" y="0"/>
                  <a:chExt cx="3534792" cy="1981200"/>
                </a:xfrm>
              </p:grpSpPr>
              <p:grpSp>
                <p:nvGrpSpPr>
                  <p:cNvPr id="12" name="Group 8"/>
                  <p:cNvGrpSpPr/>
                  <p:nvPr/>
                </p:nvGrpSpPr>
                <p:grpSpPr>
                  <a:xfrm>
                    <a:off x="-1524000" y="0"/>
                    <a:ext cx="1793288" cy="1981200"/>
                    <a:chOff x="-1524000" y="0"/>
                    <a:chExt cx="1793288" cy="1981200"/>
                  </a:xfrm>
                </p:grpSpPr>
                <p:pic>
                  <p:nvPicPr>
                    <p:cNvPr id="16" name="Picture 15"/>
                    <p:cNvPicPr>
                      <a:picLocks noChangeAspect="1" noChangeArrowheads="1"/>
                    </p:cNvPicPr>
                    <p:nvPr/>
                  </p:nvPicPr>
                  <p:blipFill>
                    <a:blip r:embed="rId2" cstate="print"/>
                    <a:srcRect l="7135" r="63539" b="16304"/>
                    <a:stretch>
                      <a:fillRect/>
                    </a:stretch>
                  </p:blipFill>
                  <p:spPr bwMode="auto">
                    <a:xfrm>
                      <a:off x="-1524000"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 name="Picture 16"/>
                    <p:cNvPicPr>
                      <a:picLocks noChangeAspect="1" noChangeArrowheads="1"/>
                    </p:cNvPicPr>
                    <p:nvPr/>
                  </p:nvPicPr>
                  <p:blipFill>
                    <a:blip r:embed="rId2" cstate="print"/>
                    <a:srcRect l="7135" r="63539" b="16304"/>
                    <a:stretch>
                      <a:fillRect/>
                    </a:stretch>
                  </p:blipFill>
                  <p:spPr bwMode="auto">
                    <a:xfrm>
                      <a:off x="-645112"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nvGrpSpPr>
                  <p:cNvPr id="13" name="Group 9"/>
                  <p:cNvGrpSpPr/>
                  <p:nvPr/>
                </p:nvGrpSpPr>
                <p:grpSpPr>
                  <a:xfrm>
                    <a:off x="217504" y="0"/>
                    <a:ext cx="1793288" cy="1981200"/>
                    <a:chOff x="-1524000" y="0"/>
                    <a:chExt cx="1793288" cy="1981200"/>
                  </a:xfrm>
                </p:grpSpPr>
                <p:pic>
                  <p:nvPicPr>
                    <p:cNvPr id="14" name="Picture 13"/>
                    <p:cNvPicPr>
                      <a:picLocks noChangeAspect="1" noChangeArrowheads="1"/>
                    </p:cNvPicPr>
                    <p:nvPr/>
                  </p:nvPicPr>
                  <p:blipFill>
                    <a:blip r:embed="rId2" cstate="print"/>
                    <a:srcRect l="7135" r="63539" b="16304"/>
                    <a:stretch>
                      <a:fillRect/>
                    </a:stretch>
                  </p:blipFill>
                  <p:spPr bwMode="auto">
                    <a:xfrm>
                      <a:off x="-1524000"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14"/>
                    <p:cNvPicPr>
                      <a:picLocks noChangeAspect="1" noChangeArrowheads="1"/>
                    </p:cNvPicPr>
                    <p:nvPr/>
                  </p:nvPicPr>
                  <p:blipFill>
                    <a:blip r:embed="rId2" cstate="print"/>
                    <a:srcRect l="7135" r="63539" b="16304"/>
                    <a:stretch>
                      <a:fillRect/>
                    </a:stretch>
                  </p:blipFill>
                  <p:spPr bwMode="auto">
                    <a:xfrm>
                      <a:off x="-645112"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grpSp>
          <p:pic>
            <p:nvPicPr>
              <p:cNvPr id="8" name="Picture 7"/>
              <p:cNvPicPr>
                <a:picLocks noChangeAspect="1" noChangeArrowheads="1"/>
              </p:cNvPicPr>
              <p:nvPr/>
            </p:nvPicPr>
            <p:blipFill>
              <a:blip r:embed="rId2" cstate="print"/>
              <a:srcRect l="7135" r="63539" b="16304"/>
              <a:stretch>
                <a:fillRect/>
              </a:stretch>
            </p:blipFill>
            <p:spPr bwMode="auto">
              <a:xfrm>
                <a:off x="8324295"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49"/>
          <p:cNvSpPr/>
          <p:nvPr/>
        </p:nvSpPr>
        <p:spPr>
          <a:xfrm>
            <a:off x="1981200" y="0"/>
            <a:ext cx="1600200" cy="8382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 name="Rectangle 2"/>
          <p:cNvSpPr>
            <a:spLocks noChangeArrowheads="1"/>
          </p:cNvSpPr>
          <p:nvPr/>
        </p:nvSpPr>
        <p:spPr bwMode="auto">
          <a:xfrm>
            <a:off x="7162800" y="990600"/>
            <a:ext cx="1905000" cy="584775"/>
          </a:xfrm>
          <a:prstGeom prst="rect">
            <a:avLst/>
          </a:prstGeom>
          <a:noFill/>
          <a:ln w="9525">
            <a:noFill/>
            <a:miter lim="800000"/>
            <a:headEnd/>
            <a:tailEnd/>
          </a:ln>
          <a:effectLst/>
        </p:spPr>
        <p:txBody>
          <a:bodyPr wrap="square">
            <a:spAutoFit/>
          </a:bodyPr>
          <a:lstStyle/>
          <a:p>
            <a:pPr algn="l">
              <a:lnSpc>
                <a:spcPct val="100000"/>
              </a:lnSpc>
            </a:pPr>
            <a:r>
              <a:rPr lang="en-US" sz="800" b="1" u="sng" dirty="0"/>
              <a:t>SEPARATE PLACES</a:t>
            </a:r>
            <a:r>
              <a:rPr lang="en-US" sz="800" dirty="0"/>
              <a:t/>
            </a:r>
            <a:br>
              <a:rPr lang="en-US" sz="800" dirty="0"/>
            </a:br>
            <a:r>
              <a:rPr lang="en-US" sz="800" dirty="0"/>
              <a:t>WORSHIPPERS PASS THROUGH-IN</a:t>
            </a:r>
            <a:br>
              <a:rPr lang="en-US" sz="800" dirty="0"/>
            </a:br>
            <a:r>
              <a:rPr lang="en-US" sz="800" dirty="0"/>
              <a:t>TRANSIT. ASSEMBLE FOR WORSHIP</a:t>
            </a:r>
            <a:br>
              <a:rPr lang="en-US" sz="800" dirty="0"/>
            </a:br>
            <a:r>
              <a:rPr lang="en-US" sz="800" dirty="0" smtClean="0"/>
              <a:t>EZK.41:13.PG.111, 122 </a:t>
            </a:r>
            <a:r>
              <a:rPr lang="en-US" sz="800" i="1" dirty="0" smtClean="0"/>
              <a:t>[50,56]</a:t>
            </a:r>
            <a:endParaRPr lang="en-US" sz="800" i="1" dirty="0"/>
          </a:p>
        </p:txBody>
      </p:sp>
      <p:sp>
        <p:nvSpPr>
          <p:cNvPr id="2055" name="Rectangle 7"/>
          <p:cNvSpPr>
            <a:spLocks noChangeArrowheads="1"/>
          </p:cNvSpPr>
          <p:nvPr/>
        </p:nvSpPr>
        <p:spPr bwMode="auto">
          <a:xfrm>
            <a:off x="5334000" y="132648"/>
            <a:ext cx="1828800" cy="954107"/>
          </a:xfrm>
          <a:prstGeom prst="rect">
            <a:avLst/>
          </a:prstGeom>
          <a:noFill/>
          <a:ln w="9525">
            <a:noFill/>
            <a:miter lim="800000"/>
            <a:headEnd/>
            <a:tailEnd/>
          </a:ln>
          <a:effectLst/>
        </p:spPr>
        <p:txBody>
          <a:bodyPr>
            <a:spAutoFit/>
          </a:bodyPr>
          <a:lstStyle/>
          <a:p>
            <a:pPr algn="l">
              <a:lnSpc>
                <a:spcPct val="100000"/>
              </a:lnSpc>
            </a:pPr>
            <a:r>
              <a:rPr lang="en-US" sz="800" b="1" u="sng" dirty="0" smtClean="0"/>
              <a:t>THE </a:t>
            </a:r>
            <a:r>
              <a:rPr lang="en-US" sz="800" b="1" u="sng" dirty="0"/>
              <a:t>ALTAR</a:t>
            </a:r>
            <a:br>
              <a:rPr lang="en-US" sz="800" b="1" u="sng" dirty="0"/>
            </a:br>
            <a:r>
              <a:rPr lang="en-US" sz="800" dirty="0"/>
              <a:t>SACRIFICES CONSUMED BY FIRE FROM HEAVEN. 12 REEDS SQ.(50 YDS. SQ.) </a:t>
            </a:r>
            <a:r>
              <a:rPr lang="en-US" sz="800" dirty="0" smtClean="0"/>
              <a:t>EZK. 43:13</a:t>
            </a:r>
            <a:r>
              <a:rPr lang="en-US" sz="800" dirty="0"/>
              <a:t>, 2 CHR. 7:1, LEV. 9:24; JUD. 6:21; 2 KG. 18:23; </a:t>
            </a:r>
            <a:r>
              <a:rPr lang="en-US" sz="800" dirty="0" smtClean="0"/>
              <a:t> 1CHR</a:t>
            </a:r>
            <a:r>
              <a:rPr lang="en-US" sz="800" dirty="0"/>
              <a:t>. 21:26; HEB. 9:8</a:t>
            </a:r>
            <a:br>
              <a:rPr lang="en-US" sz="800" dirty="0"/>
            </a:br>
            <a:r>
              <a:rPr lang="en-US" sz="800" dirty="0"/>
              <a:t>(PG. 127) </a:t>
            </a:r>
            <a:r>
              <a:rPr lang="en-US" sz="800" i="1" dirty="0"/>
              <a:t>[58-59</a:t>
            </a:r>
            <a:r>
              <a:rPr lang="en-US" sz="800" i="1" dirty="0" smtClean="0"/>
              <a:t>]</a:t>
            </a:r>
            <a:endParaRPr lang="en-US" sz="800" i="1" dirty="0"/>
          </a:p>
        </p:txBody>
      </p:sp>
      <p:sp>
        <p:nvSpPr>
          <p:cNvPr id="2057" name="Rectangle 9"/>
          <p:cNvSpPr>
            <a:spLocks noChangeArrowheads="1"/>
          </p:cNvSpPr>
          <p:nvPr/>
        </p:nvSpPr>
        <p:spPr bwMode="auto">
          <a:xfrm>
            <a:off x="2819400" y="4794647"/>
            <a:ext cx="1752600" cy="707886"/>
          </a:xfrm>
          <a:prstGeom prst="rect">
            <a:avLst/>
          </a:prstGeom>
          <a:noFill/>
          <a:ln w="9525">
            <a:noFill/>
            <a:miter lim="800000"/>
            <a:headEnd/>
            <a:tailEnd/>
          </a:ln>
          <a:effectLst/>
        </p:spPr>
        <p:txBody>
          <a:bodyPr wrap="square">
            <a:spAutoFit/>
          </a:bodyPr>
          <a:lstStyle/>
          <a:p>
            <a:pPr algn="l">
              <a:lnSpc>
                <a:spcPct val="100000"/>
              </a:lnSpc>
            </a:pPr>
            <a:r>
              <a:rPr lang="en-US" sz="800" b="1" u="sng" dirty="0"/>
              <a:t>STORE HOUSES</a:t>
            </a:r>
            <a:r>
              <a:rPr lang="en-US" sz="800" b="1" dirty="0"/>
              <a:t/>
            </a:r>
            <a:br>
              <a:rPr lang="en-US" sz="800" b="1" dirty="0"/>
            </a:br>
            <a:r>
              <a:rPr lang="en-US" sz="800" dirty="0"/>
              <a:t>SOUTHERN OUTER COURT </a:t>
            </a:r>
            <a:br>
              <a:rPr lang="en-US" sz="800" dirty="0"/>
            </a:br>
            <a:r>
              <a:rPr lang="en-US" sz="800" dirty="0"/>
              <a:t>WORSHIPPERS ENTER SOUTH </a:t>
            </a:r>
            <a:r>
              <a:rPr lang="en-US" sz="800" dirty="0" smtClean="0"/>
              <a:t>WITH FIRSTFRUITS</a:t>
            </a:r>
            <a:r>
              <a:rPr lang="en-US" sz="800" dirty="0"/>
              <a:t>. EZK. </a:t>
            </a:r>
            <a:r>
              <a:rPr lang="en-US" sz="800" dirty="0" smtClean="0"/>
              <a:t>44:30;</a:t>
            </a:r>
            <a:r>
              <a:rPr lang="en-US" sz="800" dirty="0"/>
              <a:t/>
            </a:r>
            <a:br>
              <a:rPr lang="en-US" sz="800" dirty="0"/>
            </a:br>
            <a:r>
              <a:rPr lang="en-US" sz="800" dirty="0"/>
              <a:t>MAL. 3:4. PG. 69, </a:t>
            </a:r>
            <a:r>
              <a:rPr lang="en-US" sz="800" dirty="0" smtClean="0"/>
              <a:t>164 </a:t>
            </a:r>
            <a:r>
              <a:rPr lang="en-US" sz="800" i="1" dirty="0" smtClean="0"/>
              <a:t>[27</a:t>
            </a:r>
            <a:r>
              <a:rPr lang="en-US" sz="800" i="1" dirty="0"/>
              <a:t>, 70</a:t>
            </a:r>
            <a:r>
              <a:rPr lang="en-US" sz="800" i="1" dirty="0" smtClean="0"/>
              <a:t>]</a:t>
            </a:r>
            <a:endParaRPr lang="en-US" sz="800" i="1" dirty="0"/>
          </a:p>
        </p:txBody>
      </p:sp>
      <p:sp>
        <p:nvSpPr>
          <p:cNvPr id="2058" name="Rectangle 10"/>
          <p:cNvSpPr>
            <a:spLocks noChangeArrowheads="1"/>
          </p:cNvSpPr>
          <p:nvPr/>
        </p:nvSpPr>
        <p:spPr bwMode="auto">
          <a:xfrm>
            <a:off x="-76200" y="4456093"/>
            <a:ext cx="1828800" cy="954107"/>
          </a:xfrm>
          <a:prstGeom prst="rect">
            <a:avLst/>
          </a:prstGeom>
          <a:noFill/>
          <a:ln w="9525">
            <a:noFill/>
            <a:miter lim="800000"/>
            <a:headEnd/>
            <a:tailEnd/>
          </a:ln>
          <a:effectLst/>
        </p:spPr>
        <p:txBody>
          <a:bodyPr wrap="square">
            <a:spAutoFit/>
          </a:bodyPr>
          <a:lstStyle/>
          <a:p>
            <a:pPr algn="l">
              <a:lnSpc>
                <a:spcPct val="100000"/>
              </a:lnSpc>
            </a:pPr>
            <a:r>
              <a:rPr lang="en-US" sz="800" b="1" u="sng" dirty="0" smtClean="0"/>
              <a:t>LEVITE </a:t>
            </a:r>
            <a:r>
              <a:rPr lang="en-US" sz="800" b="1" u="sng" dirty="0"/>
              <a:t>DUTIES</a:t>
            </a:r>
            <a:br>
              <a:rPr lang="en-US" sz="800" b="1" u="sng" dirty="0"/>
            </a:br>
            <a:r>
              <a:rPr lang="en-US" sz="800" dirty="0"/>
              <a:t>OFFICIATE &amp; DINE IN INNER</a:t>
            </a:r>
            <a:br>
              <a:rPr lang="en-US" sz="800" dirty="0"/>
            </a:br>
            <a:r>
              <a:rPr lang="en-US" sz="800" dirty="0"/>
              <a:t>RANGE OF OUTER BUILDINGS ON</a:t>
            </a:r>
            <a:br>
              <a:rPr lang="en-US" sz="800" dirty="0"/>
            </a:br>
            <a:r>
              <a:rPr lang="en-US" sz="800" dirty="0" smtClean="0"/>
              <a:t>NORTH &amp; SOUTH, EAT MOST HOLY </a:t>
            </a:r>
            <a:r>
              <a:rPr lang="en-US" sz="800" dirty="0"/>
              <a:t>THINGS. 444 DINING </a:t>
            </a:r>
            <a:r>
              <a:rPr lang="en-US" sz="800" dirty="0" smtClean="0"/>
              <a:t>HALLS</a:t>
            </a:r>
            <a:r>
              <a:rPr lang="en-US" sz="800" dirty="0"/>
              <a:t/>
            </a:r>
            <a:br>
              <a:rPr lang="en-US" sz="800" dirty="0"/>
            </a:br>
            <a:r>
              <a:rPr lang="en-US" sz="800" dirty="0"/>
              <a:t>CHANGE GARMENTS HERE.</a:t>
            </a:r>
            <a:br>
              <a:rPr lang="en-US" sz="800" dirty="0"/>
            </a:br>
            <a:r>
              <a:rPr lang="en-US" sz="800" dirty="0"/>
              <a:t>EZK.44:17, 42:12, </a:t>
            </a:r>
            <a:r>
              <a:rPr lang="en-US" sz="800" dirty="0" smtClean="0"/>
              <a:t>PG.164 </a:t>
            </a:r>
            <a:r>
              <a:rPr lang="en-US" sz="800" i="1" dirty="0" smtClean="0"/>
              <a:t>[79]</a:t>
            </a:r>
            <a:endParaRPr lang="en-US" sz="800" dirty="0"/>
          </a:p>
        </p:txBody>
      </p:sp>
      <p:sp>
        <p:nvSpPr>
          <p:cNvPr id="7" name="Rectangle 6"/>
          <p:cNvSpPr/>
          <p:nvPr/>
        </p:nvSpPr>
        <p:spPr>
          <a:xfrm>
            <a:off x="1981200" y="152400"/>
            <a:ext cx="1752600" cy="584775"/>
          </a:xfrm>
          <a:prstGeom prst="rect">
            <a:avLst/>
          </a:prstGeom>
          <a:ln>
            <a:noFill/>
          </a:ln>
        </p:spPr>
        <p:txBody>
          <a:bodyPr wrap="square">
            <a:spAutoFit/>
          </a:bodyPr>
          <a:lstStyle/>
          <a:p>
            <a:pPr algn="l">
              <a:lnSpc>
                <a:spcPct val="100000"/>
              </a:lnSpc>
              <a:spcBef>
                <a:spcPct val="60000"/>
              </a:spcBef>
            </a:pPr>
            <a:r>
              <a:rPr lang="en-US" sz="800" b="1" u="sng" dirty="0" smtClean="0"/>
              <a:t>GATES</a:t>
            </a:r>
            <a:r>
              <a:rPr lang="en-US" sz="800" b="1" dirty="0" smtClean="0"/>
              <a:t>.</a:t>
            </a:r>
            <a:r>
              <a:rPr lang="en-US" sz="800" dirty="0" smtClean="0"/>
              <a:t/>
            </a:r>
            <a:br>
              <a:rPr lang="en-US" sz="800" dirty="0" smtClean="0"/>
            </a:br>
            <a:r>
              <a:rPr lang="en-US" sz="800" dirty="0" smtClean="0"/>
              <a:t>APPARENTLY 11 ON EA. WALL</a:t>
            </a:r>
            <a:br>
              <a:rPr lang="en-US" sz="800" dirty="0" smtClean="0"/>
            </a:br>
            <a:r>
              <a:rPr lang="en-US" sz="800" dirty="0" smtClean="0"/>
              <a:t>FOR ENTERING IN-GOING FORTH</a:t>
            </a:r>
            <a:br>
              <a:rPr lang="en-US" sz="800" dirty="0" smtClean="0"/>
            </a:br>
            <a:r>
              <a:rPr lang="en-US" sz="800" dirty="0" smtClean="0"/>
              <a:t>EZK. 40:18 PG. 75,77 </a:t>
            </a:r>
            <a:r>
              <a:rPr lang="en-US" sz="800" i="1" dirty="0" smtClean="0"/>
              <a:t>[30</a:t>
            </a:r>
            <a:r>
              <a:rPr lang="en-US" sz="800" dirty="0" smtClean="0"/>
              <a:t>, </a:t>
            </a:r>
            <a:r>
              <a:rPr lang="en-US" sz="800" i="1" dirty="0" smtClean="0"/>
              <a:t>32]</a:t>
            </a:r>
            <a:endParaRPr lang="en-US" sz="800" i="1" dirty="0"/>
          </a:p>
        </p:txBody>
      </p:sp>
      <p:sp>
        <p:nvSpPr>
          <p:cNvPr id="8" name="TextBox 7"/>
          <p:cNvSpPr txBox="1"/>
          <p:nvPr/>
        </p:nvSpPr>
        <p:spPr>
          <a:xfrm>
            <a:off x="2743200" y="936248"/>
            <a:ext cx="1524000" cy="830997"/>
          </a:xfrm>
          <a:prstGeom prst="rect">
            <a:avLst/>
          </a:prstGeom>
          <a:noFill/>
          <a:ln>
            <a:noFill/>
          </a:ln>
        </p:spPr>
        <p:txBody>
          <a:bodyPr wrap="square" rtlCol="0">
            <a:spAutoFit/>
          </a:bodyPr>
          <a:lstStyle/>
          <a:p>
            <a:pPr algn="l">
              <a:lnSpc>
                <a:spcPct val="100000"/>
              </a:lnSpc>
            </a:pPr>
            <a:r>
              <a:rPr lang="en-US" sz="800" b="1" u="sng" dirty="0" smtClean="0"/>
              <a:t>SLAYING BLOCKS</a:t>
            </a:r>
            <a:r>
              <a:rPr lang="en-US" sz="800" b="1" dirty="0" smtClean="0"/>
              <a:t/>
            </a:r>
            <a:br>
              <a:rPr lang="en-US" sz="800" b="1" dirty="0" smtClean="0"/>
            </a:br>
            <a:r>
              <a:rPr lang="en-US" sz="800" dirty="0" smtClean="0"/>
              <a:t>ON NORTH ONLY.4 PER GATE SACRIFICE </a:t>
            </a:r>
            <a:r>
              <a:rPr lang="en-US" sz="800" u="sng" dirty="0" smtClean="0"/>
              <a:t>SLAIN</a:t>
            </a:r>
            <a:r>
              <a:rPr lang="en-US" sz="800" dirty="0" smtClean="0"/>
              <a:t>. FIRST- FRUITS ON SOUTH -EZK. 40:40 PG. 163 </a:t>
            </a:r>
            <a:r>
              <a:rPr lang="en-US" sz="800" i="1" dirty="0" smtClean="0"/>
              <a:t>[78]</a:t>
            </a:r>
          </a:p>
          <a:p>
            <a:pPr algn="l">
              <a:lnSpc>
                <a:spcPct val="100000"/>
              </a:lnSpc>
            </a:pPr>
            <a:endParaRPr lang="en-US" sz="800" dirty="0"/>
          </a:p>
        </p:txBody>
      </p:sp>
      <p:sp>
        <p:nvSpPr>
          <p:cNvPr id="9" name="Rectangle 7"/>
          <p:cNvSpPr>
            <a:spLocks noChangeArrowheads="1"/>
          </p:cNvSpPr>
          <p:nvPr/>
        </p:nvSpPr>
        <p:spPr bwMode="auto">
          <a:xfrm>
            <a:off x="3771900" y="152400"/>
            <a:ext cx="1485900" cy="707886"/>
          </a:xfrm>
          <a:prstGeom prst="rect">
            <a:avLst/>
          </a:prstGeom>
          <a:noFill/>
          <a:ln w="9525">
            <a:noFill/>
            <a:miter lim="800000"/>
            <a:headEnd/>
            <a:tailEnd/>
          </a:ln>
          <a:effectLst/>
        </p:spPr>
        <p:txBody>
          <a:bodyPr wrap="square">
            <a:spAutoFit/>
          </a:bodyPr>
          <a:lstStyle/>
          <a:p>
            <a:pPr algn="l">
              <a:lnSpc>
                <a:spcPct val="100000"/>
              </a:lnSpc>
            </a:pPr>
            <a:r>
              <a:rPr lang="en-US" sz="800" b="1" u="sng" dirty="0" smtClean="0"/>
              <a:t>PREPARATION</a:t>
            </a:r>
            <a:r>
              <a:rPr lang="en-US" sz="800" b="1" dirty="0" smtClean="0"/>
              <a:t> </a:t>
            </a:r>
            <a:r>
              <a:rPr lang="en-US" sz="800" b="1" u="sng" dirty="0"/>
              <a:t>TABLES</a:t>
            </a:r>
            <a:br>
              <a:rPr lang="en-US" sz="800" b="1" u="sng" dirty="0"/>
            </a:br>
            <a:r>
              <a:rPr lang="en-US" sz="800" dirty="0"/>
              <a:t>FURTHER PREPARATION OF SACRIFICES. 4 PER </a:t>
            </a:r>
            <a:r>
              <a:rPr lang="en-US" sz="800" dirty="0" smtClean="0"/>
              <a:t>INNER GATE </a:t>
            </a:r>
            <a:r>
              <a:rPr lang="en-US" sz="800" dirty="0"/>
              <a:t>OF OUTER </a:t>
            </a:r>
            <a:r>
              <a:rPr lang="en-US" sz="800" dirty="0" smtClean="0"/>
              <a:t>COURT. EZK</a:t>
            </a:r>
            <a:r>
              <a:rPr lang="en-US" sz="800" dirty="0"/>
              <a:t>. 40:39. PG. 69, 163 </a:t>
            </a:r>
            <a:r>
              <a:rPr lang="en-US" sz="800" i="1" dirty="0"/>
              <a:t>[27, 78-78</a:t>
            </a:r>
            <a:r>
              <a:rPr lang="en-US" sz="800" i="1" dirty="0" smtClean="0"/>
              <a:t>]</a:t>
            </a:r>
            <a:endParaRPr lang="en-US" sz="800" i="1" dirty="0"/>
          </a:p>
        </p:txBody>
      </p:sp>
      <p:sp>
        <p:nvSpPr>
          <p:cNvPr id="10" name="Rectangle 7"/>
          <p:cNvSpPr>
            <a:spLocks noChangeArrowheads="1"/>
          </p:cNvSpPr>
          <p:nvPr/>
        </p:nvSpPr>
        <p:spPr bwMode="auto">
          <a:xfrm>
            <a:off x="7162800" y="228600"/>
            <a:ext cx="1828800" cy="830997"/>
          </a:xfrm>
          <a:prstGeom prst="rect">
            <a:avLst/>
          </a:prstGeom>
          <a:noFill/>
          <a:ln w="9525">
            <a:noFill/>
            <a:miter lim="800000"/>
            <a:headEnd/>
            <a:tailEnd/>
          </a:ln>
          <a:effectLst/>
        </p:spPr>
        <p:txBody>
          <a:bodyPr>
            <a:spAutoFit/>
          </a:bodyPr>
          <a:lstStyle/>
          <a:p>
            <a:pPr>
              <a:lnSpc>
                <a:spcPct val="100000"/>
              </a:lnSpc>
            </a:pPr>
            <a:r>
              <a:rPr lang="en-US" sz="800" b="1" u="sng" dirty="0" smtClean="0"/>
              <a:t>MOST</a:t>
            </a:r>
            <a:r>
              <a:rPr lang="en-US" sz="800" b="1" dirty="0" smtClean="0"/>
              <a:t> </a:t>
            </a:r>
            <a:r>
              <a:rPr lang="en-US" sz="800" b="1" u="sng" dirty="0"/>
              <a:t>HOLY</a:t>
            </a:r>
            <a:r>
              <a:rPr lang="en-US" sz="800" b="1" dirty="0"/>
              <a:t/>
            </a:r>
            <a:br>
              <a:rPr lang="en-US" sz="800" b="1" dirty="0"/>
            </a:br>
            <a:r>
              <a:rPr lang="en-US" sz="800" dirty="0"/>
              <a:t>HERE THE GLORY OF THE OLAHM</a:t>
            </a:r>
            <a:br>
              <a:rPr lang="en-US" sz="800" dirty="0"/>
            </a:br>
            <a:r>
              <a:rPr lang="en-US" sz="800" dirty="0"/>
              <a:t>IS HID FROM MORTAL EYES BY</a:t>
            </a:r>
            <a:br>
              <a:rPr lang="en-US" sz="800" dirty="0"/>
            </a:br>
            <a:r>
              <a:rPr lang="en-US" sz="800" dirty="0"/>
              <a:t>TENT OF CLOUD. ISA. 4:5, ISA. 40:22; HEAVENS AS TENT OF</a:t>
            </a:r>
            <a:br>
              <a:rPr lang="en-US" sz="800" dirty="0"/>
            </a:br>
            <a:r>
              <a:rPr lang="en-US" sz="800" dirty="0"/>
              <a:t>HOLY. PG. 185 </a:t>
            </a:r>
            <a:r>
              <a:rPr lang="en-US" sz="800" i="1" dirty="0"/>
              <a:t>[91-92]</a:t>
            </a:r>
          </a:p>
        </p:txBody>
      </p:sp>
      <p:sp>
        <p:nvSpPr>
          <p:cNvPr id="11" name="Rectangle 2"/>
          <p:cNvSpPr>
            <a:spLocks noChangeArrowheads="1"/>
          </p:cNvSpPr>
          <p:nvPr/>
        </p:nvSpPr>
        <p:spPr bwMode="auto">
          <a:xfrm>
            <a:off x="7162800" y="3620869"/>
            <a:ext cx="1828800" cy="707886"/>
          </a:xfrm>
          <a:prstGeom prst="rect">
            <a:avLst/>
          </a:prstGeom>
          <a:noFill/>
          <a:ln w="9525">
            <a:noFill/>
            <a:miter lim="800000"/>
            <a:headEnd/>
            <a:tailEnd/>
          </a:ln>
          <a:effectLst/>
        </p:spPr>
        <p:txBody>
          <a:bodyPr wrap="square">
            <a:spAutoFit/>
          </a:bodyPr>
          <a:lstStyle/>
          <a:p>
            <a:pPr algn="l">
              <a:lnSpc>
                <a:spcPct val="100000"/>
              </a:lnSpc>
            </a:pPr>
            <a:r>
              <a:rPr lang="en-US" sz="800" b="1" u="sng" dirty="0" smtClean="0"/>
              <a:t>PRINCE’S </a:t>
            </a:r>
            <a:r>
              <a:rPr lang="en-US" sz="800" b="1" u="sng" dirty="0"/>
              <a:t>PALACE</a:t>
            </a:r>
            <a:r>
              <a:rPr lang="en-US" sz="800" dirty="0"/>
              <a:t/>
            </a:r>
            <a:br>
              <a:rPr lang="en-US" sz="800" dirty="0"/>
            </a:br>
            <a:r>
              <a:rPr lang="en-US" sz="800" dirty="0"/>
              <a:t>WHOLE EASTERN OUTER COURT</a:t>
            </a:r>
            <a:br>
              <a:rPr lang="en-US" sz="800" dirty="0"/>
            </a:br>
            <a:r>
              <a:rPr lang="en-US" sz="800" dirty="0"/>
              <a:t>SAINTS SUP ANEW WITH CHRIST</a:t>
            </a:r>
            <a:br>
              <a:rPr lang="en-US" sz="800" dirty="0"/>
            </a:br>
            <a:r>
              <a:rPr lang="en-US" sz="800" dirty="0"/>
              <a:t>EZK. 43:4, 44:2, 46:1,2,6</a:t>
            </a:r>
            <a:r>
              <a:rPr lang="en-US" sz="800" i="1" dirty="0"/>
              <a:t/>
            </a:r>
            <a:br>
              <a:rPr lang="en-US" sz="800" i="1" dirty="0"/>
            </a:br>
            <a:r>
              <a:rPr lang="en-US" sz="800" dirty="0"/>
              <a:t>SONG 5:1. PG. </a:t>
            </a:r>
            <a:r>
              <a:rPr lang="en-US" sz="800" dirty="0" smtClean="0"/>
              <a:t>173, </a:t>
            </a:r>
            <a:r>
              <a:rPr lang="en-US" sz="800" i="1" dirty="0" smtClean="0"/>
              <a:t>[84,88]</a:t>
            </a:r>
            <a:endParaRPr lang="en-US" sz="800" i="1" dirty="0"/>
          </a:p>
        </p:txBody>
      </p:sp>
      <p:sp>
        <p:nvSpPr>
          <p:cNvPr id="12" name="Rectangle 2"/>
          <p:cNvSpPr>
            <a:spLocks noChangeArrowheads="1"/>
          </p:cNvSpPr>
          <p:nvPr/>
        </p:nvSpPr>
        <p:spPr bwMode="auto">
          <a:xfrm>
            <a:off x="7162800" y="1600200"/>
            <a:ext cx="1828800" cy="707886"/>
          </a:xfrm>
          <a:prstGeom prst="rect">
            <a:avLst/>
          </a:prstGeom>
          <a:noFill/>
          <a:ln w="9525">
            <a:noFill/>
            <a:miter lim="800000"/>
            <a:headEnd/>
            <a:tailEnd/>
          </a:ln>
          <a:effectLst/>
        </p:spPr>
        <p:txBody>
          <a:bodyPr wrap="square">
            <a:spAutoFit/>
          </a:bodyPr>
          <a:lstStyle/>
          <a:p>
            <a:pPr algn="l">
              <a:lnSpc>
                <a:spcPct val="100000"/>
              </a:lnSpc>
            </a:pPr>
            <a:r>
              <a:rPr lang="en-US" sz="800" b="1" u="sng" dirty="0" smtClean="0"/>
              <a:t>ACCESS </a:t>
            </a:r>
            <a:r>
              <a:rPr lang="en-US" sz="800" b="1" u="sng" dirty="0"/>
              <a:t>TO</a:t>
            </a:r>
            <a:r>
              <a:rPr lang="en-US" sz="800" b="1" dirty="0"/>
              <a:t> </a:t>
            </a:r>
            <a:r>
              <a:rPr lang="en-US" sz="800" b="1" u="sng" dirty="0" smtClean="0"/>
              <a:t>ALTAR</a:t>
            </a:r>
            <a:r>
              <a:rPr lang="en-US" sz="800" dirty="0"/>
              <a:t/>
            </a:r>
            <a:br>
              <a:rPr lang="en-US" sz="800" dirty="0"/>
            </a:br>
            <a:r>
              <a:rPr lang="en-US" sz="800" dirty="0"/>
              <a:t>cp. TABERNACLE-NO </a:t>
            </a:r>
            <a:r>
              <a:rPr lang="en-US" sz="800" dirty="0" smtClean="0"/>
              <a:t>NAKEDNESS</a:t>
            </a:r>
            <a:r>
              <a:rPr lang="en-US" sz="800" dirty="0"/>
              <a:t/>
            </a:r>
            <a:br>
              <a:rPr lang="en-US" sz="800" dirty="0"/>
            </a:br>
            <a:r>
              <a:rPr lang="en-US" sz="800" dirty="0"/>
              <a:t>IN MOST HOLY TO DISCLOSE.</a:t>
            </a:r>
            <a:br>
              <a:rPr lang="en-US" sz="800" dirty="0"/>
            </a:br>
            <a:r>
              <a:rPr lang="en-US" sz="800" dirty="0"/>
              <a:t>HENCE STEPS. EZK. 43:17</a:t>
            </a:r>
            <a:br>
              <a:rPr lang="en-US" sz="800" dirty="0"/>
            </a:br>
            <a:r>
              <a:rPr lang="en-US" sz="800" dirty="0"/>
              <a:t>PG. </a:t>
            </a:r>
            <a:r>
              <a:rPr lang="en-US" sz="800" dirty="0" smtClean="0"/>
              <a:t>132 </a:t>
            </a:r>
            <a:r>
              <a:rPr lang="en-US" sz="800" i="1" dirty="0" smtClean="0"/>
              <a:t>(</a:t>
            </a:r>
            <a:r>
              <a:rPr lang="en-US" sz="800" i="1" dirty="0"/>
              <a:t>60</a:t>
            </a:r>
            <a:r>
              <a:rPr lang="en-US" sz="800" i="1" dirty="0" smtClean="0"/>
              <a:t>)</a:t>
            </a:r>
            <a:endParaRPr lang="en-US" sz="800" i="1" dirty="0"/>
          </a:p>
        </p:txBody>
      </p:sp>
      <p:sp>
        <p:nvSpPr>
          <p:cNvPr id="13" name="Rectangle 2"/>
          <p:cNvSpPr>
            <a:spLocks noChangeArrowheads="1"/>
          </p:cNvSpPr>
          <p:nvPr/>
        </p:nvSpPr>
        <p:spPr bwMode="auto">
          <a:xfrm>
            <a:off x="7162800" y="2969669"/>
            <a:ext cx="1905000" cy="584775"/>
          </a:xfrm>
          <a:prstGeom prst="rect">
            <a:avLst/>
          </a:prstGeom>
          <a:noFill/>
          <a:ln w="9525">
            <a:noFill/>
            <a:miter lim="800000"/>
            <a:headEnd/>
            <a:tailEnd/>
          </a:ln>
          <a:effectLst/>
        </p:spPr>
        <p:txBody>
          <a:bodyPr wrap="square">
            <a:spAutoFit/>
          </a:bodyPr>
          <a:lstStyle/>
          <a:p>
            <a:pPr algn="l">
              <a:lnSpc>
                <a:spcPct val="100000"/>
              </a:lnSpc>
            </a:pPr>
            <a:r>
              <a:rPr lang="en-US" sz="800" b="1" u="sng" dirty="0" smtClean="0"/>
              <a:t>TABLE  </a:t>
            </a:r>
            <a:r>
              <a:rPr lang="en-US" sz="800" b="1" u="sng" dirty="0"/>
              <a:t>BEFORE</a:t>
            </a:r>
            <a:r>
              <a:rPr lang="en-US" sz="800" b="1" dirty="0"/>
              <a:t> </a:t>
            </a:r>
            <a:r>
              <a:rPr lang="en-US" sz="800" b="1" u="sng" dirty="0"/>
              <a:t>YAHWEH</a:t>
            </a:r>
            <a:r>
              <a:rPr lang="en-US" sz="800" dirty="0"/>
              <a:t/>
            </a:r>
            <a:br>
              <a:rPr lang="en-US" sz="800" dirty="0"/>
            </a:br>
            <a:r>
              <a:rPr lang="en-US" sz="800" dirty="0"/>
              <a:t>TIMBER ENCLOSED CONVEYOR</a:t>
            </a:r>
            <a:br>
              <a:rPr lang="en-US" sz="800" dirty="0"/>
            </a:br>
            <a:r>
              <a:rPr lang="en-US" sz="800" dirty="0"/>
              <a:t>FOR FAT AND BLOOD ON GOLDEN</a:t>
            </a:r>
            <a:br>
              <a:rPr lang="en-US" sz="800" dirty="0"/>
            </a:br>
            <a:r>
              <a:rPr lang="en-US" sz="800" dirty="0"/>
              <a:t>FLOATS. EZK</a:t>
            </a:r>
            <a:r>
              <a:rPr lang="en-US" sz="800" i="1" dirty="0"/>
              <a:t>. </a:t>
            </a:r>
            <a:r>
              <a:rPr lang="en-US" sz="800" dirty="0"/>
              <a:t>41:22 PG. </a:t>
            </a:r>
            <a:r>
              <a:rPr lang="en-US" sz="800" dirty="0" smtClean="0"/>
              <a:t>134</a:t>
            </a:r>
            <a:r>
              <a:rPr lang="en-US" sz="800" i="1" dirty="0" smtClean="0"/>
              <a:t>[62]</a:t>
            </a:r>
            <a:endParaRPr lang="en-US" sz="800" i="1" dirty="0"/>
          </a:p>
        </p:txBody>
      </p:sp>
      <p:sp>
        <p:nvSpPr>
          <p:cNvPr id="14" name="Rectangle 2"/>
          <p:cNvSpPr>
            <a:spLocks noChangeArrowheads="1"/>
          </p:cNvSpPr>
          <p:nvPr/>
        </p:nvSpPr>
        <p:spPr bwMode="auto">
          <a:xfrm>
            <a:off x="7162800" y="4313670"/>
            <a:ext cx="1905000" cy="954107"/>
          </a:xfrm>
          <a:prstGeom prst="rect">
            <a:avLst/>
          </a:prstGeom>
          <a:noFill/>
          <a:ln w="9525">
            <a:noFill/>
            <a:miter lim="800000"/>
            <a:headEnd/>
            <a:tailEnd/>
          </a:ln>
          <a:effectLst/>
        </p:spPr>
        <p:txBody>
          <a:bodyPr wrap="square">
            <a:spAutoFit/>
          </a:bodyPr>
          <a:lstStyle/>
          <a:p>
            <a:pPr algn="l">
              <a:lnSpc>
                <a:spcPct val="100000"/>
              </a:lnSpc>
            </a:pPr>
            <a:r>
              <a:rPr lang="en-US" sz="800" b="1" u="sng" dirty="0" smtClean="0"/>
              <a:t>CHAMBERS </a:t>
            </a:r>
            <a:r>
              <a:rPr lang="en-US" sz="800" b="1" u="sng" dirty="0"/>
              <a:t>OF</a:t>
            </a:r>
            <a:r>
              <a:rPr lang="en-US" sz="800" b="1" dirty="0"/>
              <a:t> </a:t>
            </a:r>
            <a:r>
              <a:rPr lang="en-US" sz="800" b="1" u="sng" dirty="0"/>
              <a:t>SINGERS</a:t>
            </a:r>
            <a:r>
              <a:rPr lang="en-US" sz="800" dirty="0"/>
              <a:t/>
            </a:r>
            <a:br>
              <a:rPr lang="en-US" sz="800" dirty="0"/>
            </a:br>
            <a:r>
              <a:rPr lang="en-US" sz="800" dirty="0"/>
              <a:t>WHOLE CIRCLE </a:t>
            </a:r>
            <a:r>
              <a:rPr lang="en-US" sz="800" dirty="0" smtClean="0"/>
              <a:t>CONTAINS THEM-</a:t>
            </a:r>
            <a:r>
              <a:rPr lang="en-US" sz="800" dirty="0"/>
              <a:t/>
            </a:r>
            <a:br>
              <a:rPr lang="en-US" sz="800" dirty="0"/>
            </a:br>
            <a:r>
              <a:rPr lang="en-US" sz="800" dirty="0"/>
              <a:t>NORTHERN HALF, SONS OF ZADOK</a:t>
            </a:r>
            <a:br>
              <a:rPr lang="en-US" sz="800" dirty="0"/>
            </a:br>
            <a:r>
              <a:rPr lang="en-US" sz="800" dirty="0"/>
              <a:t>KEEP ALTAR. SOUTHERN HALF,</a:t>
            </a:r>
            <a:br>
              <a:rPr lang="en-US" sz="800" dirty="0"/>
            </a:br>
            <a:r>
              <a:rPr lang="en-US" sz="800" dirty="0"/>
              <a:t>LEVITES KEEP HOUSE, i.e.</a:t>
            </a:r>
            <a:br>
              <a:rPr lang="en-US" sz="800" dirty="0"/>
            </a:br>
            <a:r>
              <a:rPr lang="en-US" sz="800" dirty="0"/>
              <a:t>IMMORTAL &amp; MORTAL PRIESTS. </a:t>
            </a:r>
            <a:br>
              <a:rPr lang="en-US" sz="800" dirty="0"/>
            </a:br>
            <a:r>
              <a:rPr lang="en-US" sz="800" dirty="0" smtClean="0"/>
              <a:t>EZK. 40:44</a:t>
            </a:r>
            <a:r>
              <a:rPr lang="en-US" sz="800" dirty="0"/>
              <a:t>. PG. 93,151 </a:t>
            </a:r>
            <a:r>
              <a:rPr lang="en-US" sz="800" i="1" dirty="0"/>
              <a:t>[40</a:t>
            </a:r>
            <a:r>
              <a:rPr lang="en-US" sz="800" dirty="0"/>
              <a:t>, </a:t>
            </a:r>
            <a:r>
              <a:rPr lang="en-US" sz="800" i="1" dirty="0"/>
              <a:t>72</a:t>
            </a:r>
            <a:r>
              <a:rPr lang="en-US" sz="800" i="1" dirty="0" smtClean="0"/>
              <a:t>]</a:t>
            </a:r>
            <a:endParaRPr lang="en-US" sz="800" i="1" dirty="0"/>
          </a:p>
        </p:txBody>
      </p:sp>
      <p:sp>
        <p:nvSpPr>
          <p:cNvPr id="15" name="Rectangle 9"/>
          <p:cNvSpPr>
            <a:spLocks noChangeArrowheads="1"/>
          </p:cNvSpPr>
          <p:nvPr/>
        </p:nvSpPr>
        <p:spPr bwMode="auto">
          <a:xfrm>
            <a:off x="6477000" y="5294293"/>
            <a:ext cx="2057400" cy="954107"/>
          </a:xfrm>
          <a:prstGeom prst="rect">
            <a:avLst/>
          </a:prstGeom>
          <a:noFill/>
          <a:ln w="9525">
            <a:noFill/>
            <a:miter lim="800000"/>
            <a:headEnd/>
            <a:tailEnd/>
          </a:ln>
          <a:effectLst/>
        </p:spPr>
        <p:txBody>
          <a:bodyPr wrap="square">
            <a:spAutoFit/>
          </a:bodyPr>
          <a:lstStyle/>
          <a:p>
            <a:pPr algn="l">
              <a:lnSpc>
                <a:spcPct val="100000"/>
              </a:lnSpc>
            </a:pPr>
            <a:r>
              <a:rPr lang="en-US" sz="800" b="1" u="sng" dirty="0" smtClean="0"/>
              <a:t>TWO </a:t>
            </a:r>
            <a:r>
              <a:rPr lang="en-US" sz="800" b="1" u="sng" dirty="0"/>
              <a:t>STREAMS OE</a:t>
            </a:r>
            <a:r>
              <a:rPr lang="en-US" sz="800" b="1" dirty="0"/>
              <a:t> </a:t>
            </a:r>
            <a:r>
              <a:rPr lang="en-US" sz="800" b="1" u="sng" dirty="0"/>
              <a:t>WATER</a:t>
            </a:r>
            <a:r>
              <a:rPr lang="en-US" sz="800" b="1" dirty="0"/>
              <a:t/>
            </a:r>
            <a:br>
              <a:rPr lang="en-US" sz="800" b="1" dirty="0"/>
            </a:br>
            <a:r>
              <a:rPr lang="en-US" sz="800" dirty="0"/>
              <a:t>WATERS FROM ALTAR FLOW FROM</a:t>
            </a:r>
            <a:br>
              <a:rPr lang="en-US" sz="800" dirty="0"/>
            </a:br>
            <a:r>
              <a:rPr lang="en-US" sz="800" dirty="0"/>
              <a:t>UNDER NORTHERN GATES-THEN</a:t>
            </a:r>
            <a:br>
              <a:rPr lang="en-US" sz="800" dirty="0"/>
            </a:br>
            <a:r>
              <a:rPr lang="en-US" sz="800" dirty="0"/>
              <a:t>EAST, </a:t>
            </a:r>
            <a:r>
              <a:rPr lang="en-US" sz="800" dirty="0" smtClean="0"/>
              <a:t>NORTHWEST </a:t>
            </a:r>
            <a:r>
              <a:rPr lang="en-US" sz="800" dirty="0"/>
              <a:t>TO MEDIT. UNDER</a:t>
            </a:r>
            <a:br>
              <a:rPr lang="en-US" sz="800" dirty="0"/>
            </a:br>
            <a:r>
              <a:rPr lang="en-US" sz="800" dirty="0"/>
              <a:t>SOUTH GATES, THEN EAST TO HEAL</a:t>
            </a:r>
            <a:br>
              <a:rPr lang="en-US" sz="800" dirty="0"/>
            </a:br>
            <a:r>
              <a:rPr lang="en-US" sz="800" dirty="0"/>
              <a:t>INLAND LAKE. EZK. 47:1, </a:t>
            </a:r>
            <a:r>
              <a:rPr lang="en-US" sz="800" dirty="0" smtClean="0"/>
              <a:t>9;</a:t>
            </a:r>
            <a:r>
              <a:rPr lang="en-US" sz="800" dirty="0"/>
              <a:t/>
            </a:r>
            <a:br>
              <a:rPr lang="en-US" sz="800" dirty="0"/>
            </a:br>
            <a:r>
              <a:rPr lang="en-US" sz="800" dirty="0"/>
              <a:t>PS. </a:t>
            </a:r>
            <a:r>
              <a:rPr lang="en-US" sz="800" dirty="0" smtClean="0"/>
              <a:t>46:4; ZECH</a:t>
            </a:r>
            <a:r>
              <a:rPr lang="en-US" sz="800" dirty="0"/>
              <a:t>. 14:8. PG. 302 </a:t>
            </a:r>
            <a:r>
              <a:rPr lang="en-US" sz="800" i="1" dirty="0"/>
              <a:t>[</a:t>
            </a:r>
            <a:r>
              <a:rPr lang="en-US" sz="800" i="1" dirty="0" smtClean="0"/>
              <a:t>152]</a:t>
            </a:r>
            <a:endParaRPr lang="en-US" sz="800" i="1" dirty="0"/>
          </a:p>
        </p:txBody>
      </p:sp>
      <p:sp>
        <p:nvSpPr>
          <p:cNvPr id="16" name="Rectangle 9"/>
          <p:cNvSpPr>
            <a:spLocks noChangeArrowheads="1"/>
          </p:cNvSpPr>
          <p:nvPr/>
        </p:nvSpPr>
        <p:spPr bwMode="auto">
          <a:xfrm>
            <a:off x="1828800" y="5410200"/>
            <a:ext cx="1752600" cy="707886"/>
          </a:xfrm>
          <a:prstGeom prst="rect">
            <a:avLst/>
          </a:prstGeom>
          <a:noFill/>
          <a:ln w="9525">
            <a:noFill/>
            <a:miter lim="800000"/>
            <a:headEnd/>
            <a:tailEnd/>
          </a:ln>
          <a:effectLst/>
        </p:spPr>
        <p:txBody>
          <a:bodyPr wrap="square">
            <a:spAutoFit/>
          </a:bodyPr>
          <a:lstStyle/>
          <a:p>
            <a:pPr algn="l">
              <a:lnSpc>
                <a:spcPct val="100000"/>
              </a:lnSpc>
            </a:pPr>
            <a:r>
              <a:rPr lang="en-US" sz="800" b="1" u="sng" dirty="0" smtClean="0"/>
              <a:t>LIFTS</a:t>
            </a:r>
            <a:r>
              <a:rPr lang="en-US" sz="800" b="1" u="sng" dirty="0"/>
              <a:t/>
            </a:r>
            <a:br>
              <a:rPr lang="en-US" sz="800" b="1" u="sng" dirty="0"/>
            </a:br>
            <a:r>
              <a:rPr lang="en-US" sz="800" dirty="0"/>
              <a:t>3 LIFT CHAMBERS, EA SIDE OF</a:t>
            </a:r>
            <a:br>
              <a:rPr lang="en-US" sz="800" dirty="0"/>
            </a:br>
            <a:r>
              <a:rPr lang="en-US" sz="800" dirty="0"/>
              <a:t>EACH GATE. </a:t>
            </a:r>
            <a:r>
              <a:rPr lang="en-US" sz="800" dirty="0" smtClean="0"/>
              <a:t>“THOU </a:t>
            </a:r>
            <a:r>
              <a:rPr lang="en-US" sz="800" dirty="0"/>
              <a:t>SHALT NOT</a:t>
            </a:r>
            <a:br>
              <a:rPr lang="en-US" sz="800" dirty="0"/>
            </a:br>
            <a:r>
              <a:rPr lang="en-US" sz="800" dirty="0" smtClean="0"/>
              <a:t>GO UP </a:t>
            </a:r>
            <a:r>
              <a:rPr lang="en-US" sz="800" dirty="0"/>
              <a:t>TO MY ALTAR BY </a:t>
            </a:r>
            <a:r>
              <a:rPr lang="en-US" sz="800" dirty="0" smtClean="0"/>
              <a:t>STEPS”</a:t>
            </a:r>
            <a:r>
              <a:rPr lang="en-US" sz="800" dirty="0"/>
              <a:t/>
            </a:r>
            <a:br>
              <a:rPr lang="en-US" sz="800" dirty="0"/>
            </a:br>
            <a:r>
              <a:rPr lang="en-US" sz="800" dirty="0"/>
              <a:t>EX.20:26. PG. 51, 171 </a:t>
            </a:r>
            <a:r>
              <a:rPr lang="en-US" sz="800" i="1" dirty="0" smtClean="0"/>
              <a:t>[16</a:t>
            </a:r>
            <a:r>
              <a:rPr lang="en-US" sz="800" i="1" dirty="0"/>
              <a:t>, </a:t>
            </a:r>
            <a:r>
              <a:rPr lang="en-US" sz="800" i="1" dirty="0" smtClean="0"/>
              <a:t>82]</a:t>
            </a:r>
            <a:endParaRPr lang="en-US" sz="800" i="1" dirty="0"/>
          </a:p>
        </p:txBody>
      </p:sp>
      <p:sp>
        <p:nvSpPr>
          <p:cNvPr id="17" name="Rectangle 9"/>
          <p:cNvSpPr>
            <a:spLocks noChangeArrowheads="1"/>
          </p:cNvSpPr>
          <p:nvPr/>
        </p:nvSpPr>
        <p:spPr bwMode="auto">
          <a:xfrm>
            <a:off x="4572000" y="4788694"/>
            <a:ext cx="1828800" cy="707886"/>
          </a:xfrm>
          <a:prstGeom prst="rect">
            <a:avLst/>
          </a:prstGeom>
          <a:noFill/>
          <a:ln w="9525">
            <a:noFill/>
            <a:miter lim="800000"/>
            <a:headEnd/>
            <a:tailEnd/>
          </a:ln>
          <a:effectLst/>
        </p:spPr>
        <p:txBody>
          <a:bodyPr wrap="square">
            <a:spAutoFit/>
          </a:bodyPr>
          <a:lstStyle/>
          <a:p>
            <a:pPr algn="l">
              <a:lnSpc>
                <a:spcPct val="100000"/>
              </a:lnSpc>
            </a:pPr>
            <a:r>
              <a:rPr lang="en-US" sz="800" b="1" u="sng" dirty="0" smtClean="0"/>
              <a:t>COVERED</a:t>
            </a:r>
            <a:r>
              <a:rPr lang="en-US" sz="800" b="1" dirty="0" smtClean="0"/>
              <a:t> </a:t>
            </a:r>
            <a:r>
              <a:rPr lang="en-US" sz="800" b="1" u="sng" dirty="0" smtClean="0"/>
              <a:t>OPENINGS</a:t>
            </a:r>
            <a:r>
              <a:rPr lang="en-US" sz="800" b="1" dirty="0"/>
              <a:t/>
            </a:r>
            <a:br>
              <a:rPr lang="en-US" sz="800" b="1" dirty="0"/>
            </a:br>
            <a:r>
              <a:rPr lang="en-US" sz="800" dirty="0"/>
              <a:t>SPACE FOR ROOTS OF FOLIAGE</a:t>
            </a:r>
            <a:br>
              <a:rPr lang="en-US" sz="800" dirty="0"/>
            </a:br>
            <a:r>
              <a:rPr lang="en-US" sz="800" dirty="0"/>
              <a:t>WHICH </a:t>
            </a:r>
            <a:r>
              <a:rPr lang="en-US" sz="800" dirty="0" smtClean="0"/>
              <a:t>COVERS </a:t>
            </a:r>
            <a:r>
              <a:rPr lang="en-US" sz="800" dirty="0"/>
              <a:t>INNER TEMPLE.</a:t>
            </a:r>
            <a:br>
              <a:rPr lang="en-US" sz="800" dirty="0"/>
            </a:br>
            <a:r>
              <a:rPr lang="en-US" sz="800" dirty="0"/>
              <a:t>EZK. </a:t>
            </a:r>
            <a:r>
              <a:rPr lang="en-US" sz="800" dirty="0" smtClean="0"/>
              <a:t>41:15-17; ISA.4:6; </a:t>
            </a:r>
            <a:r>
              <a:rPr lang="en-US" sz="800" dirty="0"/>
              <a:t>ISA.</a:t>
            </a:r>
            <a:br>
              <a:rPr lang="en-US" sz="800" dirty="0"/>
            </a:br>
            <a:r>
              <a:rPr lang="en-US" sz="800" dirty="0"/>
              <a:t>60:13, </a:t>
            </a:r>
            <a:r>
              <a:rPr lang="en-US" sz="800" dirty="0" smtClean="0"/>
              <a:t>PS.67:6-7 </a:t>
            </a:r>
            <a:r>
              <a:rPr lang="en-US" sz="800" dirty="0"/>
              <a:t>PG. 140,146</a:t>
            </a:r>
            <a:r>
              <a:rPr lang="en-US" sz="800" i="1" dirty="0"/>
              <a:t> [</a:t>
            </a:r>
            <a:r>
              <a:rPr lang="en-US" sz="800" i="1" dirty="0" smtClean="0"/>
              <a:t>66, </a:t>
            </a:r>
            <a:r>
              <a:rPr lang="en-US" sz="800" i="1" dirty="0"/>
              <a:t>69</a:t>
            </a:r>
            <a:r>
              <a:rPr lang="en-US" sz="800" i="1" dirty="0" smtClean="0"/>
              <a:t>]</a:t>
            </a:r>
            <a:endParaRPr lang="en-US" sz="800" i="1" dirty="0"/>
          </a:p>
        </p:txBody>
      </p:sp>
      <p:sp>
        <p:nvSpPr>
          <p:cNvPr id="18" name="Rectangle 9"/>
          <p:cNvSpPr>
            <a:spLocks noChangeArrowheads="1"/>
          </p:cNvSpPr>
          <p:nvPr/>
        </p:nvSpPr>
        <p:spPr bwMode="auto">
          <a:xfrm>
            <a:off x="3581400" y="6096000"/>
            <a:ext cx="2362200" cy="584775"/>
          </a:xfrm>
          <a:prstGeom prst="rect">
            <a:avLst/>
          </a:prstGeom>
          <a:noFill/>
          <a:ln w="9525">
            <a:noFill/>
            <a:miter lim="800000"/>
            <a:headEnd/>
            <a:tailEnd/>
          </a:ln>
          <a:effectLst/>
        </p:spPr>
        <p:txBody>
          <a:bodyPr>
            <a:spAutoFit/>
          </a:bodyPr>
          <a:lstStyle/>
          <a:p>
            <a:pPr algn="l">
              <a:lnSpc>
                <a:spcPct val="100000"/>
              </a:lnSpc>
            </a:pPr>
            <a:r>
              <a:rPr lang="en-US" sz="800" dirty="0" smtClean="0"/>
              <a:t>READ “THE </a:t>
            </a:r>
            <a:r>
              <a:rPr lang="en-US" sz="800" dirty="0"/>
              <a:t>TEMPLE OF </a:t>
            </a:r>
            <a:r>
              <a:rPr lang="en-US" sz="800" dirty="0" smtClean="0"/>
              <a:t>EZEKIEL'S</a:t>
            </a:r>
            <a:r>
              <a:rPr lang="en-US" sz="800" dirty="0"/>
              <a:t/>
            </a:r>
            <a:br>
              <a:rPr lang="en-US" sz="800" dirty="0"/>
            </a:br>
            <a:r>
              <a:rPr lang="en-US" sz="800" dirty="0" smtClean="0"/>
              <a:t>PROPHECY” </a:t>
            </a:r>
            <a:r>
              <a:rPr lang="en-US" sz="800" dirty="0"/>
              <a:t>HENRY SULLEY.</a:t>
            </a:r>
            <a:br>
              <a:rPr lang="en-US" sz="800" dirty="0"/>
            </a:br>
            <a:r>
              <a:rPr lang="en-US" sz="800" dirty="0"/>
              <a:t>PG. NUMBERS of </a:t>
            </a:r>
            <a:r>
              <a:rPr lang="en-US" sz="800" dirty="0" smtClean="0"/>
              <a:t>the 6</a:t>
            </a:r>
            <a:r>
              <a:rPr lang="en-US" sz="800" baseline="30000" dirty="0" smtClean="0"/>
              <a:t>th</a:t>
            </a:r>
            <a:r>
              <a:rPr lang="en-US" sz="800" dirty="0" smtClean="0"/>
              <a:t> ed. From the </a:t>
            </a:r>
            <a:r>
              <a:rPr lang="en-US" sz="800" dirty="0" err="1" smtClean="0"/>
              <a:t>Christadelphian</a:t>
            </a:r>
            <a:r>
              <a:rPr lang="en-US" sz="800" dirty="0" smtClean="0"/>
              <a:t> Office and Logos Publ.</a:t>
            </a:r>
            <a:endParaRPr lang="en-US" sz="800" dirty="0"/>
          </a:p>
        </p:txBody>
      </p:sp>
      <p:sp>
        <p:nvSpPr>
          <p:cNvPr id="19" name="Rectangle 10"/>
          <p:cNvSpPr>
            <a:spLocks noChangeArrowheads="1"/>
          </p:cNvSpPr>
          <p:nvPr/>
        </p:nvSpPr>
        <p:spPr bwMode="auto">
          <a:xfrm>
            <a:off x="-76200" y="152400"/>
            <a:ext cx="1981200" cy="1200329"/>
          </a:xfrm>
          <a:prstGeom prst="rect">
            <a:avLst/>
          </a:prstGeom>
          <a:noFill/>
          <a:ln w="9525">
            <a:noFill/>
            <a:miter lim="800000"/>
            <a:headEnd/>
            <a:tailEnd/>
          </a:ln>
          <a:effectLst/>
        </p:spPr>
        <p:txBody>
          <a:bodyPr wrap="square">
            <a:spAutoFit/>
          </a:bodyPr>
          <a:lstStyle/>
          <a:p>
            <a:pPr algn="l">
              <a:lnSpc>
                <a:spcPct val="100000"/>
              </a:lnSpc>
            </a:pPr>
            <a:r>
              <a:rPr lang="en-US" sz="800" b="1" u="sng" dirty="0"/>
              <a:t>CORNER</a:t>
            </a:r>
            <a:r>
              <a:rPr lang="en-US" sz="800" b="1" dirty="0"/>
              <a:t> </a:t>
            </a:r>
            <a:r>
              <a:rPr lang="en-US" sz="800" b="1" u="sng" dirty="0"/>
              <a:t>COURTS</a:t>
            </a:r>
            <a:r>
              <a:rPr lang="en-US" sz="800" b="1" dirty="0"/>
              <a:t/>
            </a:r>
            <a:br>
              <a:rPr lang="en-US" sz="800" b="1" dirty="0"/>
            </a:br>
            <a:r>
              <a:rPr lang="en-US" sz="800" dirty="0"/>
              <a:t>LEVITES LIVE IN UPPER STORIES</a:t>
            </a:r>
            <a:br>
              <a:rPr lang="en-US" sz="800" dirty="0"/>
            </a:br>
            <a:r>
              <a:rPr lang="en-US" sz="800" dirty="0"/>
              <a:t>(DURING TERM OF SERVICE). HUGE</a:t>
            </a:r>
            <a:br>
              <a:rPr lang="en-US" sz="800" dirty="0"/>
            </a:br>
            <a:r>
              <a:rPr lang="en-US" sz="800" dirty="0"/>
              <a:t>KITCHENS BOIL SACRIFICES TO</a:t>
            </a:r>
            <a:br>
              <a:rPr lang="en-US" sz="800" dirty="0"/>
            </a:br>
            <a:r>
              <a:rPr lang="en-US" sz="800" dirty="0"/>
              <a:t>FEED WORSHIPPERS. CHIMNEYS ON</a:t>
            </a:r>
            <a:br>
              <a:rPr lang="en-US" sz="800" dirty="0"/>
            </a:br>
            <a:r>
              <a:rPr lang="en-US" sz="800" dirty="0"/>
              <a:t>OUTER FACE TOTAL AREA 360 SQ.FT.</a:t>
            </a:r>
            <a:br>
              <a:rPr lang="en-US" sz="800" dirty="0"/>
            </a:br>
            <a:r>
              <a:rPr lang="en-US" sz="800" dirty="0"/>
              <a:t>42 TIMES AREA OF WASHINGTON</a:t>
            </a:r>
            <a:br>
              <a:rPr lang="en-US" sz="800" dirty="0"/>
            </a:br>
            <a:r>
              <a:rPr lang="en-US" sz="800" dirty="0"/>
              <a:t>MONUMENT. EZK46:22-24.</a:t>
            </a:r>
            <a:br>
              <a:rPr lang="en-US" sz="800" dirty="0"/>
            </a:br>
            <a:r>
              <a:rPr lang="en-US" sz="800" dirty="0"/>
              <a:t>PG 170, 175, 73 </a:t>
            </a:r>
            <a:r>
              <a:rPr lang="en-US" sz="800" i="1" dirty="0" smtClean="0"/>
              <a:t>[82, 83, 30]</a:t>
            </a:r>
            <a:endParaRPr lang="en-US" sz="800" dirty="0"/>
          </a:p>
        </p:txBody>
      </p:sp>
      <p:sp>
        <p:nvSpPr>
          <p:cNvPr id="20" name="Rectangle 10"/>
          <p:cNvSpPr>
            <a:spLocks noChangeArrowheads="1"/>
          </p:cNvSpPr>
          <p:nvPr/>
        </p:nvSpPr>
        <p:spPr bwMode="auto">
          <a:xfrm>
            <a:off x="-76200" y="1408093"/>
            <a:ext cx="1828800" cy="954107"/>
          </a:xfrm>
          <a:prstGeom prst="rect">
            <a:avLst/>
          </a:prstGeom>
          <a:noFill/>
          <a:ln w="9525">
            <a:noFill/>
            <a:miter lim="800000"/>
            <a:headEnd/>
            <a:tailEnd/>
          </a:ln>
          <a:effectLst/>
        </p:spPr>
        <p:txBody>
          <a:bodyPr wrap="square">
            <a:spAutoFit/>
          </a:bodyPr>
          <a:lstStyle/>
          <a:p>
            <a:pPr algn="l">
              <a:lnSpc>
                <a:spcPct val="100000"/>
              </a:lnSpc>
            </a:pPr>
            <a:r>
              <a:rPr lang="en-US" sz="800" b="1" u="sng" dirty="0" smtClean="0"/>
              <a:t>THRONES</a:t>
            </a:r>
            <a:r>
              <a:rPr lang="en-US" sz="800" b="1" dirty="0" smtClean="0"/>
              <a:t> </a:t>
            </a:r>
            <a:r>
              <a:rPr lang="en-US" sz="800" b="1" u="sng" dirty="0"/>
              <a:t>OF</a:t>
            </a:r>
            <a:r>
              <a:rPr lang="en-US" sz="800" b="1" dirty="0"/>
              <a:t> </a:t>
            </a:r>
            <a:r>
              <a:rPr lang="en-US" sz="800" b="1" u="sng" dirty="0"/>
              <a:t>JUDGEMENT</a:t>
            </a:r>
            <a:r>
              <a:rPr lang="en-US" sz="800" b="1" dirty="0"/>
              <a:t/>
            </a:r>
            <a:br>
              <a:rPr lang="en-US" sz="800" b="1" dirty="0"/>
            </a:br>
            <a:r>
              <a:rPr lang="en-US" sz="800" dirty="0"/>
              <a:t>IN INNER RECESSES OF INNER</a:t>
            </a:r>
            <a:br>
              <a:rPr lang="en-US" sz="800" dirty="0"/>
            </a:br>
            <a:r>
              <a:rPr lang="en-US" sz="800" dirty="0"/>
              <a:t>TEMPLE. BETWEEN CHERUBIM</a:t>
            </a:r>
            <a:br>
              <a:rPr lang="en-US" sz="800" dirty="0"/>
            </a:br>
            <a:r>
              <a:rPr lang="en-US" sz="800" dirty="0"/>
              <a:t>FROM WHENCE OFFERINGS CON-</a:t>
            </a:r>
            <a:br>
              <a:rPr lang="en-US" sz="800" dirty="0"/>
            </a:br>
            <a:r>
              <a:rPr lang="en-US" sz="800" dirty="0"/>
              <a:t>VEYED TO ALTAR 389 THRONES</a:t>
            </a:r>
            <a:br>
              <a:rPr lang="en-US" sz="800" dirty="0"/>
            </a:br>
            <a:r>
              <a:rPr lang="en-US" sz="800" dirty="0"/>
              <a:t>AT LEAST. PS. </a:t>
            </a:r>
            <a:r>
              <a:rPr lang="en-US" sz="800" dirty="0" smtClean="0"/>
              <a:t>122:4-6, ISA. </a:t>
            </a:r>
            <a:r>
              <a:rPr lang="en-US" sz="800" dirty="0"/>
              <a:t>62:9</a:t>
            </a:r>
            <a:br>
              <a:rPr lang="en-US" sz="800" dirty="0"/>
            </a:br>
            <a:r>
              <a:rPr lang="en-US" sz="800" dirty="0"/>
              <a:t>PG. </a:t>
            </a:r>
            <a:r>
              <a:rPr lang="en-US" sz="800" dirty="0" smtClean="0"/>
              <a:t>174 </a:t>
            </a:r>
            <a:r>
              <a:rPr lang="en-US" sz="800" i="1" dirty="0" smtClean="0"/>
              <a:t>[69, 71]</a:t>
            </a:r>
            <a:endParaRPr lang="en-US" sz="800" dirty="0"/>
          </a:p>
        </p:txBody>
      </p:sp>
      <p:sp>
        <p:nvSpPr>
          <p:cNvPr id="21" name="Rectangle 10"/>
          <p:cNvSpPr>
            <a:spLocks noChangeArrowheads="1"/>
          </p:cNvSpPr>
          <p:nvPr/>
        </p:nvSpPr>
        <p:spPr bwMode="auto">
          <a:xfrm>
            <a:off x="-76200" y="2328446"/>
            <a:ext cx="1828800" cy="338554"/>
          </a:xfrm>
          <a:prstGeom prst="rect">
            <a:avLst/>
          </a:prstGeom>
          <a:noFill/>
          <a:ln w="9525">
            <a:noFill/>
            <a:miter lim="800000"/>
            <a:headEnd/>
            <a:tailEnd/>
          </a:ln>
          <a:effectLst/>
        </p:spPr>
        <p:txBody>
          <a:bodyPr wrap="square">
            <a:spAutoFit/>
          </a:bodyPr>
          <a:lstStyle/>
          <a:p>
            <a:pPr algn="l">
              <a:lnSpc>
                <a:spcPct val="100000"/>
              </a:lnSpc>
            </a:pPr>
            <a:r>
              <a:rPr lang="en-US" sz="800" b="1" u="sng" dirty="0" smtClean="0"/>
              <a:t>THE</a:t>
            </a:r>
            <a:r>
              <a:rPr lang="en-US" sz="800" b="1" dirty="0" smtClean="0"/>
              <a:t> </a:t>
            </a:r>
            <a:r>
              <a:rPr lang="en-US" sz="800" b="1" u="sng" dirty="0"/>
              <a:t>MOUNTAIN</a:t>
            </a:r>
            <a:r>
              <a:rPr lang="en-US" sz="800" dirty="0"/>
              <a:t> EZK. 43:12,13.PG </a:t>
            </a:r>
            <a:r>
              <a:rPr lang="en-US" sz="800" dirty="0" smtClean="0"/>
              <a:t>94, 118 </a:t>
            </a:r>
            <a:r>
              <a:rPr lang="en-US" sz="800" i="1" dirty="0" smtClean="0"/>
              <a:t>[40, 52]</a:t>
            </a:r>
            <a:endParaRPr lang="en-US" sz="800" i="1" dirty="0"/>
          </a:p>
        </p:txBody>
      </p:sp>
      <p:sp>
        <p:nvSpPr>
          <p:cNvPr id="22" name="Rectangle 10"/>
          <p:cNvSpPr>
            <a:spLocks noChangeArrowheads="1"/>
          </p:cNvSpPr>
          <p:nvPr/>
        </p:nvSpPr>
        <p:spPr bwMode="auto">
          <a:xfrm>
            <a:off x="-76200" y="2703493"/>
            <a:ext cx="1905000" cy="954107"/>
          </a:xfrm>
          <a:prstGeom prst="rect">
            <a:avLst/>
          </a:prstGeom>
          <a:noFill/>
          <a:ln w="9525">
            <a:noFill/>
            <a:miter lim="800000"/>
            <a:headEnd/>
            <a:tailEnd/>
          </a:ln>
          <a:effectLst/>
        </p:spPr>
        <p:txBody>
          <a:bodyPr wrap="square">
            <a:spAutoFit/>
          </a:bodyPr>
          <a:lstStyle/>
          <a:p>
            <a:pPr algn="l">
              <a:lnSpc>
                <a:spcPct val="100000"/>
              </a:lnSpc>
            </a:pPr>
            <a:r>
              <a:rPr lang="en-US" sz="800" b="1" u="sng" dirty="0" smtClean="0"/>
              <a:t>DINING </a:t>
            </a:r>
            <a:r>
              <a:rPr lang="en-US" sz="800" b="1" u="sng" dirty="0"/>
              <a:t>HALLS</a:t>
            </a:r>
            <a:r>
              <a:rPr lang="en-US" sz="800" b="1" dirty="0"/>
              <a:t/>
            </a:r>
            <a:br>
              <a:rPr lang="en-US" sz="800" b="1" dirty="0"/>
            </a:br>
            <a:r>
              <a:rPr lang="en-US" sz="800" dirty="0"/>
              <a:t>UPPER GALLERIES OF OUTER</a:t>
            </a:r>
            <a:br>
              <a:rPr lang="en-US" sz="800" dirty="0"/>
            </a:br>
            <a:r>
              <a:rPr lang="en-US" sz="800" dirty="0"/>
              <a:t>COURTS OF WEST, NORTH, SOUTH.</a:t>
            </a:r>
            <a:br>
              <a:rPr lang="en-US" sz="800" dirty="0"/>
            </a:br>
            <a:r>
              <a:rPr lang="en-US" sz="800" dirty="0"/>
              <a:t>HALF A MILLION PER SITTING.</a:t>
            </a:r>
            <a:br>
              <a:rPr lang="en-US" sz="800" dirty="0"/>
            </a:br>
            <a:r>
              <a:rPr lang="en-US" sz="800" dirty="0"/>
              <a:t>2,864 DINING HALLS, ~</a:t>
            </a:r>
            <a:br>
              <a:rPr lang="en-US" sz="800" dirty="0"/>
            </a:br>
            <a:r>
              <a:rPr lang="en-US" sz="800" dirty="0"/>
              <a:t>LARGER THAN BANQUET HALLS~</a:t>
            </a:r>
            <a:br>
              <a:rPr lang="en-US" sz="800" dirty="0"/>
            </a:br>
            <a:r>
              <a:rPr lang="en-US" sz="800" dirty="0"/>
              <a:t>ISA 25:6 </a:t>
            </a:r>
            <a:r>
              <a:rPr lang="en-US" sz="800" dirty="0" smtClean="0"/>
              <a:t>-PG</a:t>
            </a:r>
            <a:r>
              <a:rPr lang="en-US" sz="800" dirty="0"/>
              <a:t>. </a:t>
            </a:r>
            <a:r>
              <a:rPr lang="en-US" sz="800" dirty="0" smtClean="0"/>
              <a:t>170 </a:t>
            </a:r>
            <a:r>
              <a:rPr lang="en-US" sz="800" i="1" dirty="0"/>
              <a:t>[</a:t>
            </a:r>
            <a:r>
              <a:rPr lang="en-US" sz="800" i="1" dirty="0" smtClean="0"/>
              <a:t>82]</a:t>
            </a:r>
            <a:endParaRPr lang="en-US" sz="800" i="1" dirty="0"/>
          </a:p>
        </p:txBody>
      </p:sp>
      <p:sp>
        <p:nvSpPr>
          <p:cNvPr id="23" name="Rectangle 10"/>
          <p:cNvSpPr>
            <a:spLocks noChangeArrowheads="1"/>
          </p:cNvSpPr>
          <p:nvPr/>
        </p:nvSpPr>
        <p:spPr bwMode="auto">
          <a:xfrm>
            <a:off x="-76200" y="3664803"/>
            <a:ext cx="1905000" cy="830997"/>
          </a:xfrm>
          <a:prstGeom prst="rect">
            <a:avLst/>
          </a:prstGeom>
          <a:noFill/>
          <a:ln w="9525">
            <a:noFill/>
            <a:miter lim="800000"/>
            <a:headEnd/>
            <a:tailEnd/>
          </a:ln>
          <a:effectLst/>
        </p:spPr>
        <p:txBody>
          <a:bodyPr wrap="square">
            <a:spAutoFit/>
          </a:bodyPr>
          <a:lstStyle/>
          <a:p>
            <a:pPr algn="l">
              <a:lnSpc>
                <a:spcPct val="100000"/>
              </a:lnSpc>
            </a:pPr>
            <a:r>
              <a:rPr lang="en-US" sz="800" b="1" u="sng" dirty="0" smtClean="0"/>
              <a:t>GEHENNA</a:t>
            </a:r>
            <a:r>
              <a:rPr lang="en-US" sz="800" b="1" u="sng" dirty="0"/>
              <a:t/>
            </a:r>
            <a:br>
              <a:rPr lang="en-US" sz="800" b="1" u="sng" dirty="0"/>
            </a:br>
            <a:r>
              <a:rPr lang="en-US" sz="800" dirty="0"/>
              <a:t>OUTSIDE WEST-WALL REFUSE OF</a:t>
            </a:r>
            <a:br>
              <a:rPr lang="en-US" sz="800" dirty="0"/>
            </a:br>
            <a:r>
              <a:rPr lang="en-US" sz="800" dirty="0"/>
              <a:t>SACRIFICES. SINNERS BURNT. OLD </a:t>
            </a:r>
            <a:br>
              <a:rPr lang="en-US" sz="800" dirty="0"/>
            </a:br>
            <a:r>
              <a:rPr lang="en-US" sz="800" dirty="0"/>
              <a:t>GEHENNA NOW INSIDE INNER</a:t>
            </a:r>
            <a:br>
              <a:rPr lang="en-US" sz="800" dirty="0"/>
            </a:br>
            <a:r>
              <a:rPr lang="en-US" sz="800" dirty="0"/>
              <a:t>TEMPLE ~ </a:t>
            </a:r>
            <a:r>
              <a:rPr lang="en-US" sz="800" dirty="0" smtClean="0"/>
              <a:t>65:20; 66:23,24</a:t>
            </a:r>
            <a:r>
              <a:rPr lang="en-US" sz="800" dirty="0"/>
              <a:t>,</a:t>
            </a:r>
            <a:br>
              <a:rPr lang="en-US" sz="800" dirty="0"/>
            </a:br>
            <a:r>
              <a:rPr lang="en-US" sz="800" dirty="0" smtClean="0"/>
              <a:t>EZK. 43:21</a:t>
            </a:r>
            <a:r>
              <a:rPr lang="en-US" sz="800" dirty="0"/>
              <a:t>, JER.31:40. PG. </a:t>
            </a:r>
            <a:r>
              <a:rPr lang="en-US" sz="800" dirty="0" smtClean="0"/>
              <a:t>168 </a:t>
            </a:r>
            <a:r>
              <a:rPr lang="en-US" sz="800" i="1" dirty="0" smtClean="0"/>
              <a:t>[81]</a:t>
            </a:r>
            <a:endParaRPr lang="en-US" sz="800" i="1" dirty="0"/>
          </a:p>
        </p:txBody>
      </p:sp>
      <p:sp>
        <p:nvSpPr>
          <p:cNvPr id="24" name="Rectangle 10"/>
          <p:cNvSpPr>
            <a:spLocks noChangeArrowheads="1"/>
          </p:cNvSpPr>
          <p:nvPr/>
        </p:nvSpPr>
        <p:spPr bwMode="auto">
          <a:xfrm>
            <a:off x="-76200" y="5464314"/>
            <a:ext cx="1828800" cy="707886"/>
          </a:xfrm>
          <a:prstGeom prst="rect">
            <a:avLst/>
          </a:prstGeom>
          <a:noFill/>
          <a:ln w="9525">
            <a:noFill/>
            <a:miter lim="800000"/>
            <a:headEnd/>
            <a:tailEnd/>
          </a:ln>
          <a:effectLst/>
        </p:spPr>
        <p:txBody>
          <a:bodyPr wrap="square">
            <a:spAutoFit/>
          </a:bodyPr>
          <a:lstStyle/>
          <a:p>
            <a:pPr algn="l">
              <a:lnSpc>
                <a:spcPct val="100000"/>
              </a:lnSpc>
            </a:pPr>
            <a:r>
              <a:rPr lang="en-US" sz="800" b="1" u="sng" dirty="0" smtClean="0"/>
              <a:t>TREES </a:t>
            </a:r>
            <a:r>
              <a:rPr lang="en-US" sz="800" b="1" u="sng" dirty="0"/>
              <a:t>FOR MEDICINE</a:t>
            </a:r>
            <a:br>
              <a:rPr lang="en-US" sz="800" b="1" u="sng" dirty="0"/>
            </a:br>
            <a:r>
              <a:rPr lang="en-US" sz="800" dirty="0"/>
              <a:t>ON RIVER BANKS, LEAVES SHALL</a:t>
            </a:r>
            <a:br>
              <a:rPr lang="en-US" sz="800" dirty="0"/>
            </a:br>
            <a:r>
              <a:rPr lang="en-US" sz="800" dirty="0"/>
              <a:t>NOT FADE; FOR MEDICINE. FRUIT</a:t>
            </a:r>
            <a:br>
              <a:rPr lang="en-US" sz="800" dirty="0"/>
            </a:br>
            <a:r>
              <a:rPr lang="en-US" sz="800" dirty="0"/>
              <a:t> FOR MEAT. EZK 47:12, </a:t>
            </a:r>
            <a:r>
              <a:rPr lang="en-US" sz="800" dirty="0" smtClean="0"/>
              <a:t>REV. 22:2</a:t>
            </a:r>
            <a:r>
              <a:rPr lang="en-US" sz="800" dirty="0"/>
              <a:t/>
            </a:r>
            <a:br>
              <a:rPr lang="en-US" sz="800" dirty="0"/>
            </a:br>
            <a:r>
              <a:rPr lang="en-US" sz="800" dirty="0"/>
              <a:t>PG. </a:t>
            </a:r>
            <a:r>
              <a:rPr lang="en-US" sz="800" dirty="0" smtClean="0"/>
              <a:t>168 </a:t>
            </a:r>
            <a:r>
              <a:rPr lang="en-US" sz="800" i="1" dirty="0" smtClean="0"/>
              <a:t>[68</a:t>
            </a:r>
            <a:r>
              <a:rPr lang="en-US" sz="800" i="1" dirty="0"/>
              <a:t>, </a:t>
            </a:r>
            <a:r>
              <a:rPr lang="en-US" sz="800" i="1" dirty="0" smtClean="0"/>
              <a:t>92]</a:t>
            </a:r>
            <a:endParaRPr lang="en-US" sz="800" b="1" i="1" dirty="0"/>
          </a:p>
        </p:txBody>
      </p:sp>
      <p:pic>
        <p:nvPicPr>
          <p:cNvPr id="29" name="Picture 28" descr="IHOP with annotations.jpg"/>
          <p:cNvPicPr>
            <a:picLocks noChangeAspect="1"/>
          </p:cNvPicPr>
          <p:nvPr/>
        </p:nvPicPr>
        <p:blipFill>
          <a:blip r:embed="rId2" cstate="print"/>
          <a:stretch>
            <a:fillRect/>
          </a:stretch>
        </p:blipFill>
        <p:spPr>
          <a:xfrm>
            <a:off x="1828799" y="1905000"/>
            <a:ext cx="5273387" cy="2667000"/>
          </a:xfrm>
          <a:prstGeom prst="rect">
            <a:avLst/>
          </a:prstGeom>
          <a:ln>
            <a:noFill/>
          </a:ln>
          <a:effectLst>
            <a:outerShdw blurRad="292100" dist="139700" dir="2700000" algn="tl" rotWithShape="0">
              <a:srgbClr val="333333">
                <a:alpha val="65000"/>
              </a:srgbClr>
            </a:outerShdw>
          </a:effectLst>
        </p:spPr>
      </p:pic>
      <p:cxnSp>
        <p:nvCxnSpPr>
          <p:cNvPr id="31" name="Straight Arrow Connector 30"/>
          <p:cNvCxnSpPr/>
          <p:nvPr/>
        </p:nvCxnSpPr>
        <p:spPr bwMode="auto">
          <a:xfrm rot="16200000" flipH="1">
            <a:off x="1676400" y="990600"/>
            <a:ext cx="1066800" cy="10668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33" name="Straight Arrow Connector 32"/>
          <p:cNvCxnSpPr/>
          <p:nvPr/>
        </p:nvCxnSpPr>
        <p:spPr bwMode="auto">
          <a:xfrm rot="16200000" flipH="1">
            <a:off x="1905000" y="990600"/>
            <a:ext cx="1447800" cy="9906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35" name="Straight Arrow Connector 34"/>
          <p:cNvCxnSpPr/>
          <p:nvPr/>
        </p:nvCxnSpPr>
        <p:spPr bwMode="auto">
          <a:xfrm rot="16200000" flipH="1">
            <a:off x="3505200" y="1600200"/>
            <a:ext cx="609600" cy="6096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37" name="Straight Arrow Connector 36"/>
          <p:cNvCxnSpPr/>
          <p:nvPr/>
        </p:nvCxnSpPr>
        <p:spPr bwMode="auto">
          <a:xfrm>
            <a:off x="1524000" y="1676400"/>
            <a:ext cx="1600200" cy="9144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39" name="Straight Arrow Connector 38"/>
          <p:cNvCxnSpPr/>
          <p:nvPr/>
        </p:nvCxnSpPr>
        <p:spPr bwMode="auto">
          <a:xfrm>
            <a:off x="1295400" y="2514600"/>
            <a:ext cx="2743200" cy="6096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41" name="Straight Arrow Connector 40"/>
          <p:cNvCxnSpPr/>
          <p:nvPr/>
        </p:nvCxnSpPr>
        <p:spPr bwMode="auto">
          <a:xfrm>
            <a:off x="1600200" y="3048000"/>
            <a:ext cx="685800" cy="382588"/>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44" name="Straight Arrow Connector 43"/>
          <p:cNvCxnSpPr/>
          <p:nvPr/>
        </p:nvCxnSpPr>
        <p:spPr bwMode="auto">
          <a:xfrm flipV="1">
            <a:off x="1295400" y="3429000"/>
            <a:ext cx="685800" cy="3048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47" name="Straight Arrow Connector 46"/>
          <p:cNvCxnSpPr/>
          <p:nvPr/>
        </p:nvCxnSpPr>
        <p:spPr bwMode="auto">
          <a:xfrm flipV="1">
            <a:off x="1219200" y="4038600"/>
            <a:ext cx="1524000" cy="5334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49" name="Straight Arrow Connector 48"/>
          <p:cNvCxnSpPr/>
          <p:nvPr/>
        </p:nvCxnSpPr>
        <p:spPr bwMode="auto">
          <a:xfrm flipV="1">
            <a:off x="1219200" y="4419600"/>
            <a:ext cx="1295400" cy="11430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51" name="Straight Arrow Connector 50"/>
          <p:cNvCxnSpPr/>
          <p:nvPr/>
        </p:nvCxnSpPr>
        <p:spPr bwMode="auto">
          <a:xfrm rot="5400000" flipH="1" flipV="1">
            <a:off x="2057400" y="4343400"/>
            <a:ext cx="1295400" cy="9906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53" name="Straight Arrow Connector 52"/>
          <p:cNvCxnSpPr/>
          <p:nvPr/>
        </p:nvCxnSpPr>
        <p:spPr bwMode="auto">
          <a:xfrm rot="5400000" flipH="1" flipV="1">
            <a:off x="3162300" y="4381500"/>
            <a:ext cx="609600" cy="2286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56" name="Straight Arrow Connector 55"/>
          <p:cNvCxnSpPr/>
          <p:nvPr/>
        </p:nvCxnSpPr>
        <p:spPr bwMode="auto">
          <a:xfrm rot="16200000" flipV="1">
            <a:off x="4572000" y="4114800"/>
            <a:ext cx="914400" cy="4572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58" name="Straight Arrow Connector 57"/>
          <p:cNvCxnSpPr>
            <a:stCxn id="9" idx="2"/>
          </p:cNvCxnSpPr>
          <p:nvPr/>
        </p:nvCxnSpPr>
        <p:spPr bwMode="auto">
          <a:xfrm rot="5400000">
            <a:off x="3716270" y="1487418"/>
            <a:ext cx="1425713" cy="171449"/>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65" name="Straight Arrow Connector 64"/>
          <p:cNvCxnSpPr/>
          <p:nvPr/>
        </p:nvCxnSpPr>
        <p:spPr bwMode="auto">
          <a:xfrm rot="5400000">
            <a:off x="4114800" y="1219200"/>
            <a:ext cx="1524000" cy="12192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69" name="Straight Arrow Connector 68"/>
          <p:cNvCxnSpPr/>
          <p:nvPr/>
        </p:nvCxnSpPr>
        <p:spPr bwMode="auto">
          <a:xfrm rot="10800000" flipV="1">
            <a:off x="4572000" y="533400"/>
            <a:ext cx="2667000" cy="23622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71" name="Straight Arrow Connector 70"/>
          <p:cNvCxnSpPr/>
          <p:nvPr/>
        </p:nvCxnSpPr>
        <p:spPr bwMode="auto">
          <a:xfrm rot="10800000" flipV="1">
            <a:off x="5486400" y="1143000"/>
            <a:ext cx="1752600" cy="13716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73" name="Straight Arrow Connector 72"/>
          <p:cNvCxnSpPr/>
          <p:nvPr/>
        </p:nvCxnSpPr>
        <p:spPr bwMode="auto">
          <a:xfrm rot="10800000" flipV="1">
            <a:off x="5181600" y="1752600"/>
            <a:ext cx="1981200" cy="12192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75" name="Straight Arrow Connector 74"/>
          <p:cNvCxnSpPr/>
          <p:nvPr/>
        </p:nvCxnSpPr>
        <p:spPr bwMode="auto">
          <a:xfrm rot="10800000">
            <a:off x="5715000" y="3048000"/>
            <a:ext cx="1447800" cy="762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77" name="Straight Arrow Connector 76"/>
          <p:cNvCxnSpPr/>
          <p:nvPr/>
        </p:nvCxnSpPr>
        <p:spPr bwMode="auto">
          <a:xfrm rot="10800000">
            <a:off x="5562600" y="3429000"/>
            <a:ext cx="1600200" cy="9906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80" name="Straight Arrow Connector 79"/>
          <p:cNvCxnSpPr/>
          <p:nvPr/>
        </p:nvCxnSpPr>
        <p:spPr bwMode="auto">
          <a:xfrm rot="10800000">
            <a:off x="6324600" y="3276600"/>
            <a:ext cx="914400" cy="457200"/>
          </a:xfrm>
          <a:prstGeom prst="straightConnector1">
            <a:avLst/>
          </a:prstGeom>
          <a:noFill/>
          <a:ln w="9525" cap="flat" cmpd="sng" algn="ctr">
            <a:solidFill>
              <a:schemeClr val="tx1"/>
            </a:solidFill>
            <a:prstDash val="solid"/>
            <a:round/>
            <a:headEnd type="none" w="med" len="med"/>
            <a:tailEnd type="triangle" w="med" len="med"/>
          </a:ln>
          <a:effectLst/>
        </p:spPr>
      </p:cxnSp>
      <p:cxnSp>
        <p:nvCxnSpPr>
          <p:cNvPr id="82" name="Straight Arrow Connector 81"/>
          <p:cNvCxnSpPr/>
          <p:nvPr/>
        </p:nvCxnSpPr>
        <p:spPr bwMode="auto">
          <a:xfrm rot="16200000" flipV="1">
            <a:off x="5867400" y="4572000"/>
            <a:ext cx="990600" cy="533400"/>
          </a:xfrm>
          <a:prstGeom prst="straightConnector1">
            <a:avLst/>
          </a:prstGeom>
          <a:noFill/>
          <a:ln w="9525" cap="flat" cmpd="sng" algn="ctr">
            <a:solidFill>
              <a:schemeClr val="tx1"/>
            </a:solidFill>
            <a:prstDash val="solid"/>
            <a:round/>
            <a:headEnd type="none" w="med" len="med"/>
            <a:tailEnd type="triangle" w="med" len="med"/>
          </a:ln>
          <a:effectLst/>
        </p:spPr>
      </p:cxnSp>
      <p:sp>
        <p:nvSpPr>
          <p:cNvPr id="48" name="Rectangle 5"/>
          <p:cNvSpPr>
            <a:spLocks noChangeArrowheads="1"/>
          </p:cNvSpPr>
          <p:nvPr/>
        </p:nvSpPr>
        <p:spPr bwMode="auto">
          <a:xfrm>
            <a:off x="7162800" y="2234625"/>
            <a:ext cx="1981200" cy="584775"/>
          </a:xfrm>
          <a:prstGeom prst="rect">
            <a:avLst/>
          </a:prstGeom>
          <a:noFill/>
          <a:ln w="9525">
            <a:noFill/>
            <a:miter lim="800000"/>
            <a:headEnd/>
            <a:tailEnd/>
          </a:ln>
          <a:effectLst/>
        </p:spPr>
        <p:txBody>
          <a:bodyPr wrap="square">
            <a:spAutoFit/>
          </a:bodyPr>
          <a:lstStyle/>
          <a:p>
            <a:pPr algn="l">
              <a:lnSpc>
                <a:spcPct val="100000"/>
              </a:lnSpc>
            </a:pPr>
            <a:r>
              <a:rPr lang="en-US" sz="800" b="1" u="sng" dirty="0"/>
              <a:t>OUTER COURT</a:t>
            </a:r>
            <a:br>
              <a:rPr lang="en-US" sz="800" b="1" u="sng" dirty="0"/>
            </a:br>
            <a:r>
              <a:rPr lang="en-US" sz="800" dirty="0"/>
              <a:t>200’ PLAZA BETWEEN THE OUTER RANGE OF GATE BUILDINGS ON ALL SIDES (EZK. 43:4, 44:2, 46:1,2,6; SONG 5:1</a:t>
            </a:r>
          </a:p>
        </p:txBody>
      </p:sp>
      <p:cxnSp>
        <p:nvCxnSpPr>
          <p:cNvPr id="63" name="Straight Arrow Connector 62"/>
          <p:cNvCxnSpPr/>
          <p:nvPr/>
        </p:nvCxnSpPr>
        <p:spPr bwMode="auto">
          <a:xfrm rot="10800000" flipV="1">
            <a:off x="5867400" y="2438400"/>
            <a:ext cx="1371600" cy="304800"/>
          </a:xfrm>
          <a:prstGeom prst="straightConnector1">
            <a:avLst/>
          </a:prstGeom>
          <a:noFill/>
          <a:ln w="9525" cap="flat" cmpd="sng" algn="ctr">
            <a:solidFill>
              <a:schemeClr val="tx1"/>
            </a:solidFill>
            <a:prstDash val="solid"/>
            <a:round/>
            <a:headEnd type="none" w="med" len="med"/>
            <a:tailEnd type="triangle" w="med" len="med"/>
          </a:ln>
          <a:effectLst/>
        </p:spPr>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81000"/>
            <a:ext cx="8229600" cy="4525963"/>
          </a:xfrm>
        </p:spPr>
        <p:txBody>
          <a:bodyPr>
            <a:noAutofit/>
          </a:bodyPr>
          <a:lstStyle/>
          <a:p>
            <a:r>
              <a:rPr lang="en-US" b="1" dirty="0" err="1">
                <a:solidFill>
                  <a:srgbClr val="FFFF00"/>
                </a:solidFill>
              </a:rPr>
              <a:t>Psa</a:t>
            </a:r>
            <a:r>
              <a:rPr lang="en-US" b="1" dirty="0">
                <a:solidFill>
                  <a:srgbClr val="FFFF00"/>
                </a:solidFill>
              </a:rPr>
              <a:t> 24:7  Lift up your heads, O ye gates; and be ye lift up, ye everlasting doors; and the King of glory shall come in. </a:t>
            </a:r>
          </a:p>
          <a:p>
            <a:r>
              <a:rPr lang="en-US" b="1" dirty="0">
                <a:solidFill>
                  <a:srgbClr val="FFFF00"/>
                </a:solidFill>
              </a:rPr>
              <a:t>v</a:t>
            </a:r>
            <a:r>
              <a:rPr lang="en-US" b="1" dirty="0" smtClean="0">
                <a:solidFill>
                  <a:srgbClr val="FFFF00"/>
                </a:solidFill>
              </a:rPr>
              <a:t>8 - Who </a:t>
            </a:r>
            <a:r>
              <a:rPr lang="en-US" b="1" i="1" dirty="0">
                <a:solidFill>
                  <a:srgbClr val="FFFF00"/>
                </a:solidFill>
              </a:rPr>
              <a:t>is this King of glory? The LORD strong and mighty, the LORD mighty in battle. </a:t>
            </a:r>
          </a:p>
          <a:p>
            <a:r>
              <a:rPr lang="en-US" b="1" dirty="0">
                <a:solidFill>
                  <a:srgbClr val="FFFF00"/>
                </a:solidFill>
              </a:rPr>
              <a:t>v</a:t>
            </a:r>
            <a:r>
              <a:rPr lang="en-US" b="1" dirty="0" smtClean="0">
                <a:solidFill>
                  <a:srgbClr val="FFFF00"/>
                </a:solidFill>
              </a:rPr>
              <a:t>9  - Lift </a:t>
            </a:r>
            <a:r>
              <a:rPr lang="en-US" b="1" dirty="0">
                <a:solidFill>
                  <a:srgbClr val="FFFF00"/>
                </a:solidFill>
              </a:rPr>
              <a:t>up your heads, O ye gates; even lift </a:t>
            </a:r>
            <a:r>
              <a:rPr lang="en-US" b="1" i="1" dirty="0">
                <a:solidFill>
                  <a:srgbClr val="FFFF00"/>
                </a:solidFill>
              </a:rPr>
              <a:t>them up, ye everlasting doors; and the King of glory shall come in. </a:t>
            </a:r>
          </a:p>
          <a:p>
            <a:r>
              <a:rPr lang="en-US" b="1" dirty="0" smtClean="0">
                <a:solidFill>
                  <a:srgbClr val="FFFF00"/>
                </a:solidFill>
              </a:rPr>
              <a:t>V10 -  </a:t>
            </a:r>
            <a:r>
              <a:rPr lang="en-US" b="1" dirty="0">
                <a:solidFill>
                  <a:srgbClr val="FFFF00"/>
                </a:solidFill>
              </a:rPr>
              <a:t>Who is this King of glory? The LORD of hosts, he </a:t>
            </a:r>
            <a:r>
              <a:rPr lang="en-US" b="1" i="1" dirty="0">
                <a:solidFill>
                  <a:srgbClr val="FFFF00"/>
                </a:solidFill>
              </a:rPr>
              <a:t>is the King of glory. Selah.</a:t>
            </a:r>
            <a:endParaRPr lang="en-US" b="1" dirty="0">
              <a:solidFill>
                <a:srgbClr val="FFFF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077" y="-1"/>
            <a:ext cx="9122287" cy="1562793"/>
            <a:chOff x="-377298" y="0"/>
            <a:chExt cx="9615993" cy="1981200"/>
          </a:xfrm>
        </p:grpSpPr>
        <p:pic>
          <p:nvPicPr>
            <p:cNvPr id="6" name="Picture 5"/>
            <p:cNvPicPr>
              <a:picLocks noChangeAspect="1" noChangeArrowheads="1"/>
            </p:cNvPicPr>
            <p:nvPr/>
          </p:nvPicPr>
          <p:blipFill>
            <a:blip r:embed="rId2" cstate="print"/>
            <a:srcRect l="7135" r="63539" b="16304"/>
            <a:stretch>
              <a:fillRect/>
            </a:stretch>
          </p:blipFill>
          <p:spPr bwMode="auto">
            <a:xfrm>
              <a:off x="-377298"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7" name="Group 26"/>
            <p:cNvGrpSpPr/>
            <p:nvPr/>
          </p:nvGrpSpPr>
          <p:grpSpPr>
            <a:xfrm>
              <a:off x="500108" y="0"/>
              <a:ext cx="8738587" cy="1981200"/>
              <a:chOff x="500108" y="0"/>
              <a:chExt cx="8738587" cy="1981200"/>
            </a:xfrm>
          </p:grpSpPr>
          <p:grpSp>
            <p:nvGrpSpPr>
              <p:cNvPr id="8" name="Group 25"/>
              <p:cNvGrpSpPr/>
              <p:nvPr/>
            </p:nvGrpSpPr>
            <p:grpSpPr>
              <a:xfrm>
                <a:off x="500108" y="0"/>
                <a:ext cx="7863396" cy="1981200"/>
                <a:chOff x="500108" y="0"/>
                <a:chExt cx="7863396" cy="1981200"/>
              </a:xfrm>
            </p:grpSpPr>
            <p:pic>
              <p:nvPicPr>
                <p:cNvPr id="10" name="Picture 9"/>
                <p:cNvPicPr>
                  <a:picLocks noChangeAspect="1" noChangeArrowheads="1"/>
                </p:cNvPicPr>
                <p:nvPr/>
              </p:nvPicPr>
              <p:blipFill>
                <a:blip r:embed="rId2" cstate="print"/>
                <a:srcRect l="4691" r="35400" b="16304"/>
                <a:stretch>
                  <a:fillRect/>
                </a:stretch>
              </p:blipFill>
              <p:spPr bwMode="auto">
                <a:xfrm>
                  <a:off x="3014708" y="0"/>
                  <a:ext cx="186801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1" name="Group 24"/>
                <p:cNvGrpSpPr/>
                <p:nvPr/>
              </p:nvGrpSpPr>
              <p:grpSpPr>
                <a:xfrm>
                  <a:off x="500108" y="0"/>
                  <a:ext cx="3534792" cy="1981200"/>
                  <a:chOff x="500108" y="0"/>
                  <a:chExt cx="3534792" cy="1981200"/>
                </a:xfrm>
              </p:grpSpPr>
              <p:grpSp>
                <p:nvGrpSpPr>
                  <p:cNvPr id="19" name="Group 23"/>
                  <p:cNvGrpSpPr/>
                  <p:nvPr/>
                </p:nvGrpSpPr>
                <p:grpSpPr>
                  <a:xfrm>
                    <a:off x="500108" y="0"/>
                    <a:ext cx="1793288" cy="1981200"/>
                    <a:chOff x="500108" y="0"/>
                    <a:chExt cx="1793288" cy="1981200"/>
                  </a:xfrm>
                </p:grpSpPr>
                <p:pic>
                  <p:nvPicPr>
                    <p:cNvPr id="23" name="Picture 22"/>
                    <p:cNvPicPr>
                      <a:picLocks noChangeAspect="1" noChangeArrowheads="1"/>
                    </p:cNvPicPr>
                    <p:nvPr/>
                  </p:nvPicPr>
                  <p:blipFill>
                    <a:blip r:embed="rId2" cstate="print"/>
                    <a:srcRect l="7135" r="63539" b="16304"/>
                    <a:stretch>
                      <a:fillRect/>
                    </a:stretch>
                  </p:blipFill>
                  <p:spPr bwMode="auto">
                    <a:xfrm>
                      <a:off x="500108"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4" name="Picture 7"/>
                    <p:cNvPicPr>
                      <a:picLocks noChangeAspect="1" noChangeArrowheads="1"/>
                    </p:cNvPicPr>
                    <p:nvPr/>
                  </p:nvPicPr>
                  <p:blipFill>
                    <a:blip r:embed="rId2" cstate="print"/>
                    <a:srcRect l="7135" r="63539" b="16304"/>
                    <a:stretch>
                      <a:fillRect/>
                    </a:stretch>
                  </p:blipFill>
                  <p:spPr bwMode="auto">
                    <a:xfrm>
                      <a:off x="1378996"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nvGrpSpPr>
                  <p:cNvPr id="20" name="Group 9"/>
                  <p:cNvGrpSpPr/>
                  <p:nvPr/>
                </p:nvGrpSpPr>
                <p:grpSpPr>
                  <a:xfrm>
                    <a:off x="2241612" y="0"/>
                    <a:ext cx="1793288" cy="1981200"/>
                    <a:chOff x="-1524000" y="0"/>
                    <a:chExt cx="1793288" cy="1981200"/>
                  </a:xfrm>
                </p:grpSpPr>
                <p:pic>
                  <p:nvPicPr>
                    <p:cNvPr id="21" name="Picture 10"/>
                    <p:cNvPicPr>
                      <a:picLocks noChangeAspect="1" noChangeArrowheads="1"/>
                    </p:cNvPicPr>
                    <p:nvPr/>
                  </p:nvPicPr>
                  <p:blipFill>
                    <a:blip r:embed="rId2" cstate="print"/>
                    <a:srcRect l="7135" r="63539" b="16304"/>
                    <a:stretch>
                      <a:fillRect/>
                    </a:stretch>
                  </p:blipFill>
                  <p:spPr bwMode="auto">
                    <a:xfrm>
                      <a:off x="-1524000"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2" name="Picture 21"/>
                    <p:cNvPicPr>
                      <a:picLocks noChangeAspect="1" noChangeArrowheads="1"/>
                    </p:cNvPicPr>
                    <p:nvPr/>
                  </p:nvPicPr>
                  <p:blipFill>
                    <a:blip r:embed="rId2" cstate="print"/>
                    <a:srcRect l="7135" r="63539" b="16304"/>
                    <a:stretch>
                      <a:fillRect/>
                    </a:stretch>
                  </p:blipFill>
                  <p:spPr bwMode="auto">
                    <a:xfrm>
                      <a:off x="-645112"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grpSp>
              <p:nvGrpSpPr>
                <p:cNvPr id="12" name="Group 13"/>
                <p:cNvGrpSpPr/>
                <p:nvPr/>
              </p:nvGrpSpPr>
              <p:grpSpPr>
                <a:xfrm>
                  <a:off x="4828712" y="0"/>
                  <a:ext cx="3534792" cy="1981200"/>
                  <a:chOff x="-1524000" y="0"/>
                  <a:chExt cx="3534792" cy="1981200"/>
                </a:xfrm>
              </p:grpSpPr>
              <p:grpSp>
                <p:nvGrpSpPr>
                  <p:cNvPr id="13" name="Group 8"/>
                  <p:cNvGrpSpPr/>
                  <p:nvPr/>
                </p:nvGrpSpPr>
                <p:grpSpPr>
                  <a:xfrm>
                    <a:off x="-1524000" y="0"/>
                    <a:ext cx="1793288" cy="1981200"/>
                    <a:chOff x="-1524000" y="0"/>
                    <a:chExt cx="1793288" cy="1981200"/>
                  </a:xfrm>
                </p:grpSpPr>
                <p:pic>
                  <p:nvPicPr>
                    <p:cNvPr id="17" name="Picture 16"/>
                    <p:cNvPicPr>
                      <a:picLocks noChangeAspect="1" noChangeArrowheads="1"/>
                    </p:cNvPicPr>
                    <p:nvPr/>
                  </p:nvPicPr>
                  <p:blipFill>
                    <a:blip r:embed="rId2" cstate="print"/>
                    <a:srcRect l="7135" r="63539" b="16304"/>
                    <a:stretch>
                      <a:fillRect/>
                    </a:stretch>
                  </p:blipFill>
                  <p:spPr bwMode="auto">
                    <a:xfrm>
                      <a:off x="-1524000"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Picture 17"/>
                    <p:cNvPicPr>
                      <a:picLocks noChangeAspect="1" noChangeArrowheads="1"/>
                    </p:cNvPicPr>
                    <p:nvPr/>
                  </p:nvPicPr>
                  <p:blipFill>
                    <a:blip r:embed="rId2" cstate="print"/>
                    <a:srcRect l="7135" r="63539" b="16304"/>
                    <a:stretch>
                      <a:fillRect/>
                    </a:stretch>
                  </p:blipFill>
                  <p:spPr bwMode="auto">
                    <a:xfrm>
                      <a:off x="-645112"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nvGrpSpPr>
                  <p:cNvPr id="14" name="Group 9"/>
                  <p:cNvGrpSpPr/>
                  <p:nvPr/>
                </p:nvGrpSpPr>
                <p:grpSpPr>
                  <a:xfrm>
                    <a:off x="217504" y="0"/>
                    <a:ext cx="1793288" cy="1981200"/>
                    <a:chOff x="-1524000" y="0"/>
                    <a:chExt cx="1793288" cy="1981200"/>
                  </a:xfrm>
                </p:grpSpPr>
                <p:pic>
                  <p:nvPicPr>
                    <p:cNvPr id="15" name="Picture 14"/>
                    <p:cNvPicPr>
                      <a:picLocks noChangeAspect="1" noChangeArrowheads="1"/>
                    </p:cNvPicPr>
                    <p:nvPr/>
                  </p:nvPicPr>
                  <p:blipFill>
                    <a:blip r:embed="rId2" cstate="print"/>
                    <a:srcRect l="7135" r="63539" b="16304"/>
                    <a:stretch>
                      <a:fillRect/>
                    </a:stretch>
                  </p:blipFill>
                  <p:spPr bwMode="auto">
                    <a:xfrm>
                      <a:off x="-1524000"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Picture 15"/>
                    <p:cNvPicPr>
                      <a:picLocks noChangeAspect="1" noChangeArrowheads="1"/>
                    </p:cNvPicPr>
                    <p:nvPr/>
                  </p:nvPicPr>
                  <p:blipFill>
                    <a:blip r:embed="rId2" cstate="print"/>
                    <a:srcRect l="7135" r="63539" b="16304"/>
                    <a:stretch>
                      <a:fillRect/>
                    </a:stretch>
                  </p:blipFill>
                  <p:spPr bwMode="auto">
                    <a:xfrm>
                      <a:off x="-645112"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grpSp>
          <p:pic>
            <p:nvPicPr>
              <p:cNvPr id="9" name="Picture 8"/>
              <p:cNvPicPr>
                <a:picLocks noChangeAspect="1" noChangeArrowheads="1"/>
              </p:cNvPicPr>
              <p:nvPr/>
            </p:nvPicPr>
            <p:blipFill>
              <a:blip r:embed="rId2" cstate="print"/>
              <a:srcRect l="7135" r="63539" b="16304"/>
              <a:stretch>
                <a:fillRect/>
              </a:stretch>
            </p:blipFill>
            <p:spPr bwMode="auto">
              <a:xfrm>
                <a:off x="8324295"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sp>
        <p:nvSpPr>
          <p:cNvPr id="2" name="Title 1"/>
          <p:cNvSpPr>
            <a:spLocks noGrp="1"/>
          </p:cNvSpPr>
          <p:nvPr>
            <p:ph type="title"/>
          </p:nvPr>
        </p:nvSpPr>
        <p:spPr>
          <a:xfrm>
            <a:off x="-149640" y="1255540"/>
            <a:ext cx="9252065" cy="1143000"/>
          </a:xfrm>
        </p:spPr>
        <p:txBody>
          <a:bodyPr>
            <a:normAutofit fontScale="90000"/>
          </a:bodyPr>
          <a:lstStyle/>
          <a:p>
            <a:r>
              <a:rPr lang="fr-FR" b="1" i="1" dirty="0" smtClean="0">
                <a:solidFill>
                  <a:srgbClr val="FFFF00"/>
                </a:solidFill>
              </a:rPr>
              <a:t>Ch. 40 </a:t>
            </a:r>
            <a:r>
              <a:rPr lang="fr-FR" b="1" i="1" dirty="0" smtClean="0">
                <a:solidFill>
                  <a:srgbClr val="FFFF00"/>
                </a:solidFill>
              </a:rPr>
              <a:t>-</a:t>
            </a:r>
            <a:r>
              <a:rPr lang="en-US" dirty="0" smtClean="0">
                <a:solidFill>
                  <a:srgbClr val="FFFF00"/>
                </a:solidFill>
              </a:rPr>
              <a:t>The </a:t>
            </a:r>
            <a:r>
              <a:rPr lang="en-US" dirty="0" smtClean="0">
                <a:solidFill>
                  <a:srgbClr val="FFFF00"/>
                </a:solidFill>
              </a:rPr>
              <a:t>Square Outer Temple Buildings</a:t>
            </a:r>
            <a:endParaRPr lang="en-US" dirty="0">
              <a:solidFill>
                <a:srgbClr val="FFFF00"/>
              </a:solidFill>
            </a:endParaRPr>
          </a:p>
        </p:txBody>
      </p:sp>
      <p:sp>
        <p:nvSpPr>
          <p:cNvPr id="3" name="Content Placeholder 2"/>
          <p:cNvSpPr>
            <a:spLocks noGrp="1"/>
          </p:cNvSpPr>
          <p:nvPr>
            <p:ph idx="1"/>
          </p:nvPr>
        </p:nvSpPr>
        <p:spPr>
          <a:xfrm>
            <a:off x="304800" y="2332037"/>
            <a:ext cx="8839200" cy="4525963"/>
          </a:xfrm>
        </p:spPr>
        <p:txBody>
          <a:bodyPr>
            <a:normAutofit/>
          </a:bodyPr>
          <a:lstStyle/>
          <a:p>
            <a:pPr>
              <a:buNone/>
            </a:pPr>
            <a:r>
              <a:rPr lang="en-US" dirty="0" smtClean="0">
                <a:solidFill>
                  <a:srgbClr val="FFFF00"/>
                </a:solidFill>
              </a:rPr>
              <a:t>V</a:t>
            </a:r>
            <a:r>
              <a:rPr lang="en-US" dirty="0">
                <a:solidFill>
                  <a:srgbClr val="FFFF00"/>
                </a:solidFill>
              </a:rPr>
              <a:t>. 5 </a:t>
            </a:r>
            <a:r>
              <a:rPr lang="en-US" dirty="0" smtClean="0">
                <a:solidFill>
                  <a:srgbClr val="FFFF00"/>
                </a:solidFill>
              </a:rPr>
              <a:t>……….   The </a:t>
            </a:r>
            <a:r>
              <a:rPr lang="en-US" dirty="0">
                <a:solidFill>
                  <a:srgbClr val="FFFF00"/>
                </a:solidFill>
              </a:rPr>
              <a:t>Foundation </a:t>
            </a:r>
            <a:r>
              <a:rPr lang="en-US" dirty="0" smtClean="0">
                <a:solidFill>
                  <a:srgbClr val="FFFF00"/>
                </a:solidFill>
              </a:rPr>
              <a:t>Wall – (next slide)</a:t>
            </a:r>
            <a:endParaRPr lang="en-US" dirty="0">
              <a:solidFill>
                <a:srgbClr val="FFFF00"/>
              </a:solidFill>
            </a:endParaRPr>
          </a:p>
          <a:p>
            <a:pPr>
              <a:buNone/>
            </a:pPr>
            <a:r>
              <a:rPr lang="en-US" dirty="0">
                <a:solidFill>
                  <a:srgbClr val="FFFF00"/>
                </a:solidFill>
              </a:rPr>
              <a:t>Vv. 6-16 </a:t>
            </a:r>
            <a:r>
              <a:rPr lang="en-US" dirty="0" smtClean="0">
                <a:solidFill>
                  <a:srgbClr val="FFFF00"/>
                </a:solidFill>
              </a:rPr>
              <a:t>..   The </a:t>
            </a:r>
            <a:r>
              <a:rPr lang="en-US" dirty="0">
                <a:solidFill>
                  <a:srgbClr val="FFFF00"/>
                </a:solidFill>
              </a:rPr>
              <a:t>Gates</a:t>
            </a:r>
          </a:p>
          <a:p>
            <a:pPr>
              <a:buNone/>
            </a:pPr>
            <a:r>
              <a:rPr lang="en-US" dirty="0">
                <a:solidFill>
                  <a:srgbClr val="FFFF00"/>
                </a:solidFill>
              </a:rPr>
              <a:t>Vv. 17-22 </a:t>
            </a:r>
            <a:r>
              <a:rPr lang="en-US" dirty="0" smtClean="0">
                <a:solidFill>
                  <a:srgbClr val="FFFF00"/>
                </a:solidFill>
              </a:rPr>
              <a:t>   Outer </a:t>
            </a:r>
            <a:r>
              <a:rPr lang="en-US" dirty="0">
                <a:solidFill>
                  <a:srgbClr val="FFFF00"/>
                </a:solidFill>
              </a:rPr>
              <a:t>Courts</a:t>
            </a:r>
          </a:p>
          <a:p>
            <a:pPr>
              <a:buNone/>
            </a:pPr>
            <a:r>
              <a:rPr lang="en-US" dirty="0" smtClean="0">
                <a:solidFill>
                  <a:srgbClr val="FFFF00"/>
                </a:solidFill>
              </a:rPr>
              <a:t>Vv</a:t>
            </a:r>
            <a:r>
              <a:rPr lang="en-US" dirty="0">
                <a:solidFill>
                  <a:srgbClr val="FFFF00"/>
                </a:solidFill>
              </a:rPr>
              <a:t>. 23-37 </a:t>
            </a:r>
            <a:r>
              <a:rPr lang="en-US" dirty="0" smtClean="0">
                <a:solidFill>
                  <a:srgbClr val="FFFF00"/>
                </a:solidFill>
              </a:rPr>
              <a:t>    Inner </a:t>
            </a:r>
            <a:r>
              <a:rPr lang="en-US" dirty="0">
                <a:solidFill>
                  <a:srgbClr val="FFFF00"/>
                </a:solidFill>
              </a:rPr>
              <a:t>Court </a:t>
            </a:r>
            <a:r>
              <a:rPr lang="en-US" dirty="0" smtClean="0">
                <a:solidFill>
                  <a:srgbClr val="FFFF00"/>
                </a:solidFill>
              </a:rPr>
              <a:t>Gates</a:t>
            </a:r>
            <a:endParaRPr lang="en-US" i="1" dirty="0">
              <a:solidFill>
                <a:srgbClr val="FFFF00"/>
              </a:solidFill>
            </a:endParaRPr>
          </a:p>
          <a:p>
            <a:pPr>
              <a:buNone/>
            </a:pPr>
            <a:r>
              <a:rPr lang="en-US" dirty="0">
                <a:solidFill>
                  <a:srgbClr val="FFFF00"/>
                </a:solidFill>
              </a:rPr>
              <a:t>Vv. </a:t>
            </a:r>
            <a:r>
              <a:rPr lang="en-US" dirty="0" smtClean="0">
                <a:solidFill>
                  <a:srgbClr val="FFFF00"/>
                </a:solidFill>
              </a:rPr>
              <a:t>38-43     Inner Court </a:t>
            </a:r>
            <a:r>
              <a:rPr lang="en-US" dirty="0" err="1" smtClean="0">
                <a:solidFill>
                  <a:srgbClr val="FFFF00"/>
                </a:solidFill>
              </a:rPr>
              <a:t>Cellae</a:t>
            </a:r>
            <a:endParaRPr lang="en-US" dirty="0">
              <a:solidFill>
                <a:srgbClr val="FFFF00"/>
              </a:solidFill>
            </a:endParaRPr>
          </a:p>
          <a:p>
            <a:pPr>
              <a:buNone/>
            </a:pPr>
            <a:r>
              <a:rPr lang="en-US" dirty="0">
                <a:solidFill>
                  <a:srgbClr val="FFFF00"/>
                </a:solidFill>
              </a:rPr>
              <a:t>Vv. 44-47 </a:t>
            </a:r>
            <a:r>
              <a:rPr lang="en-US" dirty="0" smtClean="0">
                <a:solidFill>
                  <a:srgbClr val="FFFF00"/>
                </a:solidFill>
              </a:rPr>
              <a:t>    Two Hemispheres</a:t>
            </a:r>
          </a:p>
          <a:p>
            <a:pPr>
              <a:buNone/>
            </a:pPr>
            <a:r>
              <a:rPr lang="en-US" dirty="0">
                <a:solidFill>
                  <a:srgbClr val="FFFF00"/>
                </a:solidFill>
              </a:rPr>
              <a:t>Vv. 48 to </a:t>
            </a:r>
            <a:r>
              <a:rPr lang="en-US" dirty="0" err="1">
                <a:solidFill>
                  <a:srgbClr val="FFFF00"/>
                </a:solidFill>
              </a:rPr>
              <a:t>ch</a:t>
            </a:r>
            <a:r>
              <a:rPr lang="en-US" dirty="0">
                <a:solidFill>
                  <a:srgbClr val="FFFF00"/>
                </a:solidFill>
              </a:rPr>
              <a:t>. 41:3...The Porches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2" cstate="print"/>
          <a:srcRect l="27500" t="27448" r="25833" b="5783"/>
          <a:stretch>
            <a:fillRect/>
          </a:stretch>
        </p:blipFill>
        <p:spPr bwMode="auto">
          <a:xfrm>
            <a:off x="2819400" y="361610"/>
            <a:ext cx="5410200" cy="6134780"/>
          </a:xfrm>
          <a:prstGeom prst="rect">
            <a:avLst/>
          </a:prstGeom>
          <a:ln w="228600" cap="sq" cmpd="thickThin">
            <a:solidFill>
              <a:srgbClr val="000000"/>
            </a:solidFill>
            <a:prstDash val="solid"/>
            <a:miter lim="800000"/>
          </a:ln>
          <a:effectLst>
            <a:innerShdw blurRad="76200">
              <a:srgbClr val="000000"/>
            </a:innerShdw>
          </a:effectLst>
        </p:spPr>
      </p:pic>
      <p:sp>
        <p:nvSpPr>
          <p:cNvPr id="15" name="Rectangle 14"/>
          <p:cNvSpPr/>
          <p:nvPr/>
        </p:nvSpPr>
        <p:spPr>
          <a:xfrm>
            <a:off x="2971800" y="4724400"/>
            <a:ext cx="2362200" cy="1676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7"/>
          <p:cNvGrpSpPr/>
          <p:nvPr/>
        </p:nvGrpSpPr>
        <p:grpSpPr>
          <a:xfrm>
            <a:off x="2667000" y="304800"/>
            <a:ext cx="6248400" cy="5312374"/>
            <a:chOff x="2514600" y="304800"/>
            <a:chExt cx="6248400" cy="5312374"/>
          </a:xfrm>
        </p:grpSpPr>
        <p:pic>
          <p:nvPicPr>
            <p:cNvPr id="5" name="Picture 4"/>
            <p:cNvPicPr>
              <a:picLocks noChangeAspect="1" noChangeArrowheads="1"/>
            </p:cNvPicPr>
            <p:nvPr/>
          </p:nvPicPr>
          <p:blipFill>
            <a:blip r:embed="rId2" cstate="print"/>
            <a:srcRect l="29472" t="73273" r="50720" b="5783"/>
            <a:stretch>
              <a:fillRect/>
            </a:stretch>
          </p:blipFill>
          <p:spPr bwMode="auto">
            <a:xfrm>
              <a:off x="2514600" y="381000"/>
              <a:ext cx="6248400" cy="5236174"/>
            </a:xfrm>
            <a:prstGeom prst="rect">
              <a:avLst/>
            </a:prstGeom>
            <a:ln w="228600" cap="sq" cmpd="thickThin">
              <a:solidFill>
                <a:srgbClr val="000000"/>
              </a:solidFill>
              <a:prstDash val="solid"/>
              <a:miter lim="800000"/>
            </a:ln>
            <a:effectLst>
              <a:innerShdw blurRad="76200">
                <a:srgbClr val="000000"/>
              </a:innerShdw>
            </a:effectLst>
          </p:spPr>
        </p:pic>
        <p:cxnSp>
          <p:nvCxnSpPr>
            <p:cNvPr id="7" name="Straight Arrow Connector 6"/>
            <p:cNvCxnSpPr/>
            <p:nvPr/>
          </p:nvCxnSpPr>
          <p:spPr>
            <a:xfrm flipV="1">
              <a:off x="4414313" y="2865964"/>
              <a:ext cx="1419979" cy="88749"/>
            </a:xfrm>
            <a:prstGeom prst="straightConnector1">
              <a:avLst/>
            </a:prstGeom>
            <a:ln w="762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3261504" y="2953788"/>
              <a:ext cx="1774974" cy="1850"/>
            </a:xfrm>
            <a:prstGeom prst="straightConnector1">
              <a:avLst/>
            </a:prstGeom>
            <a:ln w="762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591810" y="2422220"/>
              <a:ext cx="1242482" cy="466001"/>
            </a:xfrm>
            <a:prstGeom prst="rect">
              <a:avLst/>
            </a:prstGeom>
            <a:noFill/>
          </p:spPr>
          <p:txBody>
            <a:bodyPr wrap="square" rtlCol="0">
              <a:spAutoFit/>
            </a:bodyPr>
            <a:lstStyle/>
            <a:p>
              <a:r>
                <a:rPr lang="en-US" sz="2000" b="1" dirty="0" smtClean="0"/>
                <a:t>1 Reed</a:t>
              </a:r>
              <a:endParaRPr lang="en-US" sz="2000" b="1" dirty="0"/>
            </a:p>
          </p:txBody>
        </p:sp>
        <p:sp>
          <p:nvSpPr>
            <p:cNvPr id="13" name="TextBox 12"/>
            <p:cNvSpPr txBox="1"/>
            <p:nvPr/>
          </p:nvSpPr>
          <p:spPr>
            <a:xfrm rot="16200000">
              <a:off x="3316082" y="2632965"/>
              <a:ext cx="1242482" cy="466001"/>
            </a:xfrm>
            <a:prstGeom prst="rect">
              <a:avLst/>
            </a:prstGeom>
            <a:noFill/>
          </p:spPr>
          <p:txBody>
            <a:bodyPr wrap="square" rtlCol="0">
              <a:spAutoFit/>
            </a:bodyPr>
            <a:lstStyle/>
            <a:p>
              <a:r>
                <a:rPr lang="en-US" sz="2000" b="1" dirty="0" smtClean="0"/>
                <a:t>1 Reed</a:t>
              </a:r>
              <a:endParaRPr lang="en-US" sz="2000" b="1" dirty="0"/>
            </a:p>
          </p:txBody>
        </p:sp>
        <p:sp>
          <p:nvSpPr>
            <p:cNvPr id="16" name="Rectangle 15"/>
            <p:cNvSpPr/>
            <p:nvPr/>
          </p:nvSpPr>
          <p:spPr>
            <a:xfrm>
              <a:off x="2590800" y="304800"/>
              <a:ext cx="5867400" cy="1477328"/>
            </a:xfrm>
            <a:prstGeom prst="rect">
              <a:avLst/>
            </a:prstGeom>
            <a:solidFill>
              <a:schemeClr val="bg1"/>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a:spAutoFit/>
            </a:bodyPr>
            <a:lstStyle/>
            <a:p>
              <a:r>
                <a:rPr lang="en-US" dirty="0" smtClean="0"/>
                <a:t>"WALL"... .ON the outside of the house, round" about</a:t>
              </a:r>
            </a:p>
            <a:p>
              <a:r>
                <a:rPr lang="en-US" dirty="0" smtClean="0"/>
                <a:t>"REED" = six long cubits, (a cubit + a span) - about 12 feet</a:t>
              </a:r>
            </a:p>
            <a:p>
              <a:r>
                <a:rPr lang="en-US" b="1" i="1" dirty="0" smtClean="0">
                  <a:solidFill>
                    <a:srgbClr val="FF0000"/>
                  </a:solidFill>
                </a:rPr>
                <a:t>    “So he measures the cross-section of the wall.”</a:t>
              </a:r>
            </a:p>
            <a:p>
              <a:r>
                <a:rPr lang="en-US" dirty="0" smtClean="0"/>
                <a:t>It’s length is not given here.</a:t>
              </a:r>
            </a:p>
            <a:p>
              <a:r>
                <a:rPr lang="en-US" dirty="0" smtClean="0"/>
                <a:t>*The length of the wall is given in Ezek. 42:20.</a:t>
              </a:r>
              <a:endParaRPr lang="en-US" dirty="0"/>
            </a:p>
          </p:txBody>
        </p:sp>
        <p:sp>
          <p:nvSpPr>
            <p:cNvPr id="17" name="TextBox 16"/>
            <p:cNvSpPr txBox="1"/>
            <p:nvPr/>
          </p:nvSpPr>
          <p:spPr>
            <a:xfrm>
              <a:off x="4419600" y="3136612"/>
              <a:ext cx="1524000" cy="584775"/>
            </a:xfrm>
            <a:prstGeom prst="rect">
              <a:avLst/>
            </a:prstGeom>
            <a:noFill/>
          </p:spPr>
          <p:txBody>
            <a:bodyPr wrap="square" rtlCol="0">
              <a:spAutoFit/>
            </a:bodyPr>
            <a:lstStyle/>
            <a:p>
              <a:r>
                <a:rPr lang="en-US" sz="3200" b="1" dirty="0" smtClean="0"/>
                <a:t>12’ x 12’</a:t>
              </a:r>
              <a:endParaRPr lang="en-US" sz="3200" b="1" dirty="0"/>
            </a:p>
          </p:txBody>
        </p:sp>
      </p:grpSp>
      <p:sp>
        <p:nvSpPr>
          <p:cNvPr id="4" name="TextBox 3"/>
          <p:cNvSpPr txBox="1"/>
          <p:nvPr/>
        </p:nvSpPr>
        <p:spPr>
          <a:xfrm>
            <a:off x="76200" y="89892"/>
            <a:ext cx="2590800" cy="6186309"/>
          </a:xfrm>
          <a:prstGeom prst="rect">
            <a:avLst/>
          </a:prstGeom>
          <a:noFill/>
          <a:ln w="38100">
            <a:solidFill>
              <a:srgbClr val="0070C0"/>
            </a:solidFill>
          </a:ln>
        </p:spPr>
        <p:txBody>
          <a:bodyPr wrap="square" rtlCol="0">
            <a:spAutoFit/>
          </a:bodyPr>
          <a:lstStyle/>
          <a:p>
            <a:pPr algn="just"/>
            <a:r>
              <a:rPr lang="en-US" dirty="0" smtClean="0">
                <a:solidFill>
                  <a:schemeClr val="bg1"/>
                </a:solidFill>
              </a:rPr>
              <a:t>4  And the man said unto me, Son of man, behold with </a:t>
            </a:r>
            <a:r>
              <a:rPr lang="en-US" dirty="0" err="1" smtClean="0">
                <a:solidFill>
                  <a:schemeClr val="bg1"/>
                </a:solidFill>
              </a:rPr>
              <a:t>thine</a:t>
            </a:r>
            <a:r>
              <a:rPr lang="en-US" dirty="0" smtClean="0">
                <a:solidFill>
                  <a:schemeClr val="bg1"/>
                </a:solidFill>
              </a:rPr>
              <a:t> eyes, and hear with </a:t>
            </a:r>
            <a:r>
              <a:rPr lang="en-US" dirty="0" err="1" smtClean="0">
                <a:solidFill>
                  <a:schemeClr val="bg1"/>
                </a:solidFill>
              </a:rPr>
              <a:t>thine</a:t>
            </a:r>
            <a:r>
              <a:rPr lang="en-US" dirty="0" smtClean="0">
                <a:solidFill>
                  <a:schemeClr val="bg1"/>
                </a:solidFill>
              </a:rPr>
              <a:t> ears, and set </a:t>
            </a:r>
            <a:r>
              <a:rPr lang="en-US" dirty="0" err="1" smtClean="0">
                <a:solidFill>
                  <a:schemeClr val="bg1"/>
                </a:solidFill>
              </a:rPr>
              <a:t>thine</a:t>
            </a:r>
            <a:r>
              <a:rPr lang="en-US" dirty="0" smtClean="0">
                <a:solidFill>
                  <a:schemeClr val="bg1"/>
                </a:solidFill>
              </a:rPr>
              <a:t> heart upon all that I shall </a:t>
            </a:r>
            <a:r>
              <a:rPr lang="en-US" dirty="0" err="1" smtClean="0">
                <a:solidFill>
                  <a:schemeClr val="bg1"/>
                </a:solidFill>
              </a:rPr>
              <a:t>shew</a:t>
            </a:r>
            <a:r>
              <a:rPr lang="en-US" dirty="0" smtClean="0">
                <a:solidFill>
                  <a:schemeClr val="bg1"/>
                </a:solidFill>
              </a:rPr>
              <a:t> thee; for to the intent that I might </a:t>
            </a:r>
            <a:r>
              <a:rPr lang="en-US" dirty="0" err="1" smtClean="0">
                <a:solidFill>
                  <a:schemeClr val="bg1"/>
                </a:solidFill>
              </a:rPr>
              <a:t>shew</a:t>
            </a:r>
            <a:r>
              <a:rPr lang="en-US" dirty="0" smtClean="0">
                <a:solidFill>
                  <a:schemeClr val="bg1"/>
                </a:solidFill>
              </a:rPr>
              <a:t> </a:t>
            </a:r>
            <a:r>
              <a:rPr lang="en-US" i="1" dirty="0" smtClean="0">
                <a:solidFill>
                  <a:schemeClr val="bg1"/>
                </a:solidFill>
              </a:rPr>
              <a:t>them unto thee art thou brought hither: declare all that thou </a:t>
            </a:r>
            <a:r>
              <a:rPr lang="en-US" i="1" dirty="0" err="1" smtClean="0">
                <a:solidFill>
                  <a:schemeClr val="bg1"/>
                </a:solidFill>
              </a:rPr>
              <a:t>seest</a:t>
            </a:r>
            <a:r>
              <a:rPr lang="en-US" i="1" dirty="0" smtClean="0">
                <a:solidFill>
                  <a:schemeClr val="bg1"/>
                </a:solidFill>
              </a:rPr>
              <a:t> to the house of Israel. </a:t>
            </a:r>
          </a:p>
          <a:p>
            <a:pPr algn="just"/>
            <a:r>
              <a:rPr lang="en-US" dirty="0" smtClean="0">
                <a:solidFill>
                  <a:schemeClr val="bg1"/>
                </a:solidFill>
              </a:rPr>
              <a:t>5  And </a:t>
            </a:r>
            <a:r>
              <a:rPr lang="en-US" b="1" u="sng" dirty="0" smtClean="0">
                <a:solidFill>
                  <a:srgbClr val="FFFF00"/>
                </a:solidFill>
              </a:rPr>
              <a:t>behold a wall </a:t>
            </a:r>
            <a:r>
              <a:rPr lang="en-US" dirty="0" smtClean="0">
                <a:solidFill>
                  <a:schemeClr val="bg1"/>
                </a:solidFill>
              </a:rPr>
              <a:t>on the outside of the house round about, and in the man's hand a measuring reed of six cubits </a:t>
            </a:r>
            <a:r>
              <a:rPr lang="en-US" i="1" dirty="0" smtClean="0">
                <a:solidFill>
                  <a:schemeClr val="bg1"/>
                </a:solidFill>
              </a:rPr>
              <a:t>long by the cubit and an hand breadth: </a:t>
            </a:r>
            <a:r>
              <a:rPr lang="en-US" b="1" i="1" u="sng" dirty="0" smtClean="0">
                <a:solidFill>
                  <a:srgbClr val="FFFF00"/>
                </a:solidFill>
              </a:rPr>
              <a:t>so he measured the breadth of the building (WALL), one reed; and the height, one reed</a:t>
            </a:r>
            <a:r>
              <a:rPr lang="en-US" i="1" dirty="0" smtClean="0">
                <a:solidFill>
                  <a:srgbClr val="FFFF0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iterate type="lt">
                                    <p:tmPct val="5000"/>
                                  </p:iterate>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 calcmode="lin" valueType="num">
                                      <p:cBhvr>
                                        <p:cTn id="13" dur="1000" fill="hold"/>
                                        <p:tgtEl>
                                          <p:spTgt spid="2"/>
                                        </p:tgtEl>
                                        <p:attrNameLst>
                                          <p:attrName>style.rotation</p:attrName>
                                        </p:attrNameLst>
                                      </p:cBhvr>
                                      <p:tavLst>
                                        <p:tav tm="0">
                                          <p:val>
                                            <p:fltVal val="90"/>
                                          </p:val>
                                        </p:tav>
                                        <p:tav tm="100000">
                                          <p:val>
                                            <p:fltVal val="0"/>
                                          </p:val>
                                        </p:tav>
                                      </p:tavLst>
                                    </p:anim>
                                    <p:animEffect transition="in" filter="fade">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a:hlinkClick r:id="" action="ppaction://hlinkshowjump?jump=firstslide" highlightClick="1"/>
          </p:cNvPr>
          <p:cNvSpPr>
            <a:spLocks noChangeArrowheads="1"/>
          </p:cNvSpPr>
          <p:nvPr/>
        </p:nvSpPr>
        <p:spPr bwMode="auto">
          <a:xfrm>
            <a:off x="196850" y="6226175"/>
            <a:ext cx="476250" cy="487363"/>
          </a:xfrm>
          <a:prstGeom prst="actionButtonHome">
            <a:avLst/>
          </a:prstGeom>
          <a:solidFill>
            <a:srgbClr val="33CC33"/>
          </a:solidFill>
          <a:ln w="9525">
            <a:solidFill>
              <a:srgbClr val="FF0000"/>
            </a:solidFill>
            <a:miter lim="800000"/>
            <a:headEnd/>
            <a:tailEnd/>
          </a:ln>
          <a:effectLst/>
        </p:spPr>
        <p:txBody>
          <a:bodyPr anchor="ctr">
            <a:spAutoFit/>
          </a:bodyPr>
          <a:lstStyle/>
          <a:p>
            <a:endParaRPr lang="en-US"/>
          </a:p>
        </p:txBody>
      </p:sp>
      <p:pic>
        <p:nvPicPr>
          <p:cNvPr id="49155" name="Picture 3"/>
          <p:cNvPicPr>
            <a:picLocks noChangeAspect="1" noChangeArrowheads="1"/>
          </p:cNvPicPr>
          <p:nvPr/>
        </p:nvPicPr>
        <p:blipFill>
          <a:blip r:embed="rId3" cstate="print"/>
          <a:srcRect/>
          <a:stretch>
            <a:fillRect/>
          </a:stretch>
        </p:blipFill>
        <p:spPr bwMode="auto">
          <a:xfrm>
            <a:off x="2880360" y="194917"/>
            <a:ext cx="6263640" cy="6413225"/>
          </a:xfrm>
          <a:prstGeom prst="rect">
            <a:avLst/>
          </a:prstGeom>
          <a:noFill/>
          <a:ln w="9525">
            <a:noFill/>
            <a:miter lim="800000"/>
            <a:headEnd/>
            <a:tailEnd/>
          </a:ln>
          <a:effectLst/>
        </p:spPr>
      </p:pic>
      <p:sp>
        <p:nvSpPr>
          <p:cNvPr id="7" name="Rectangle 7"/>
          <p:cNvSpPr>
            <a:spLocks noChangeArrowheads="1"/>
          </p:cNvSpPr>
          <p:nvPr/>
        </p:nvSpPr>
        <p:spPr bwMode="auto">
          <a:xfrm>
            <a:off x="176216" y="1573107"/>
            <a:ext cx="2566984" cy="4659737"/>
          </a:xfrm>
          <a:prstGeom prst="rect">
            <a:avLst/>
          </a:prstGeom>
          <a:noFill/>
          <a:ln w="9525">
            <a:noFill/>
            <a:miter lim="800000"/>
            <a:headEnd/>
            <a:tailEnd/>
          </a:ln>
          <a:effectLst/>
        </p:spPr>
        <p:txBody>
          <a:bodyPr wrap="square">
            <a:spAutoFit/>
          </a:bodyPr>
          <a:lstStyle/>
          <a:p>
            <a:pPr algn="l">
              <a:lnSpc>
                <a:spcPct val="80000"/>
              </a:lnSpc>
              <a:spcBef>
                <a:spcPct val="60000"/>
              </a:spcBef>
            </a:pPr>
            <a:r>
              <a:rPr lang="en-US" sz="2800" b="1" u="sng" dirty="0" smtClean="0">
                <a:solidFill>
                  <a:srgbClr val="FFFF00"/>
                </a:solidFill>
              </a:rPr>
              <a:t>GATES or</a:t>
            </a:r>
          </a:p>
          <a:p>
            <a:pPr algn="l">
              <a:lnSpc>
                <a:spcPct val="80000"/>
              </a:lnSpc>
              <a:spcBef>
                <a:spcPct val="60000"/>
              </a:spcBef>
            </a:pPr>
            <a:r>
              <a:rPr lang="en-US" sz="2800" b="1" u="sng" dirty="0" smtClean="0">
                <a:solidFill>
                  <a:srgbClr val="FFFF00"/>
                </a:solidFill>
              </a:rPr>
              <a:t>GATE BUILDINGS</a:t>
            </a:r>
            <a:endParaRPr lang="en-US" sz="2800" b="1" dirty="0" smtClean="0">
              <a:solidFill>
                <a:srgbClr val="FFFF00"/>
              </a:solidFill>
            </a:endParaRPr>
          </a:p>
          <a:p>
            <a:pPr algn="l">
              <a:lnSpc>
                <a:spcPct val="80000"/>
              </a:lnSpc>
              <a:spcBef>
                <a:spcPct val="60000"/>
              </a:spcBef>
            </a:pPr>
            <a:r>
              <a:rPr lang="en-US" sz="2800" dirty="0">
                <a:solidFill>
                  <a:srgbClr val="FFFF00"/>
                </a:solidFill>
              </a:rPr>
              <a:t/>
            </a:r>
            <a:br>
              <a:rPr lang="en-US" sz="2800" dirty="0">
                <a:solidFill>
                  <a:srgbClr val="FFFF00"/>
                </a:solidFill>
              </a:rPr>
            </a:br>
            <a:r>
              <a:rPr lang="en-US" sz="2800" dirty="0">
                <a:solidFill>
                  <a:srgbClr val="FFFF00"/>
                </a:solidFill>
              </a:rPr>
              <a:t>APPARENTLY 11 ON EA. WALL</a:t>
            </a:r>
            <a:br>
              <a:rPr lang="en-US" sz="2800" dirty="0">
                <a:solidFill>
                  <a:srgbClr val="FFFF00"/>
                </a:solidFill>
              </a:rPr>
            </a:br>
            <a:r>
              <a:rPr lang="en-US" sz="2800" dirty="0">
                <a:solidFill>
                  <a:srgbClr val="FFFF00"/>
                </a:solidFill>
              </a:rPr>
              <a:t>FOR ENTERING IN-GOING FORTH</a:t>
            </a:r>
            <a:br>
              <a:rPr lang="en-US" sz="2800" dirty="0">
                <a:solidFill>
                  <a:srgbClr val="FFFF00"/>
                </a:solidFill>
              </a:rPr>
            </a:br>
            <a:r>
              <a:rPr lang="en-US" sz="2800" dirty="0">
                <a:solidFill>
                  <a:srgbClr val="FFFF00"/>
                </a:solidFill>
              </a:rPr>
              <a:t>EZK. 40:18 </a:t>
            </a:r>
            <a:endParaRPr lang="en-US" sz="2800" dirty="0" smtClean="0">
              <a:solidFill>
                <a:srgbClr val="FFFF00"/>
              </a:solidFill>
            </a:endParaRPr>
          </a:p>
          <a:p>
            <a:pPr algn="l">
              <a:lnSpc>
                <a:spcPct val="80000"/>
              </a:lnSpc>
              <a:spcBef>
                <a:spcPct val="60000"/>
              </a:spcBef>
            </a:pPr>
            <a:r>
              <a:rPr lang="en-US" sz="2800" dirty="0" smtClean="0">
                <a:solidFill>
                  <a:srgbClr val="FFFF00"/>
                </a:solidFill>
              </a:rPr>
              <a:t>PG</a:t>
            </a:r>
            <a:r>
              <a:rPr lang="en-US" sz="2800" dirty="0">
                <a:solidFill>
                  <a:srgbClr val="FFFF00"/>
                </a:solidFill>
              </a:rPr>
              <a:t>. 75,77</a:t>
            </a:r>
            <a:endParaRPr lang="en-US" sz="2800" i="1" dirty="0">
              <a:solidFill>
                <a:srgbClr val="FFFF00"/>
              </a:solidFill>
            </a:endParaRPr>
          </a:p>
        </p:txBody>
      </p:sp>
      <p:grpSp>
        <p:nvGrpSpPr>
          <p:cNvPr id="2" name="Group 200"/>
          <p:cNvGrpSpPr/>
          <p:nvPr/>
        </p:nvGrpSpPr>
        <p:grpSpPr>
          <a:xfrm>
            <a:off x="3448050" y="792480"/>
            <a:ext cx="5189220" cy="5135880"/>
            <a:chOff x="3448050" y="792480"/>
            <a:chExt cx="5189220" cy="5135880"/>
          </a:xfrm>
        </p:grpSpPr>
        <p:grpSp>
          <p:nvGrpSpPr>
            <p:cNvPr id="3" name="Group 33"/>
            <p:cNvGrpSpPr/>
            <p:nvPr/>
          </p:nvGrpSpPr>
          <p:grpSpPr>
            <a:xfrm>
              <a:off x="3802380" y="792480"/>
              <a:ext cx="4450080" cy="358140"/>
              <a:chOff x="3802380" y="792480"/>
              <a:chExt cx="4450080" cy="358140"/>
            </a:xfrm>
          </p:grpSpPr>
          <p:grpSp>
            <p:nvGrpSpPr>
              <p:cNvPr id="4" name="Group 20"/>
              <p:cNvGrpSpPr/>
              <p:nvPr/>
            </p:nvGrpSpPr>
            <p:grpSpPr>
              <a:xfrm>
                <a:off x="3802380" y="792480"/>
                <a:ext cx="4450080" cy="99060"/>
                <a:chOff x="3802380" y="792480"/>
                <a:chExt cx="4450080" cy="99060"/>
              </a:xfrm>
            </p:grpSpPr>
            <p:sp>
              <p:nvSpPr>
                <p:cNvPr id="10" name="Rectangle 9"/>
                <p:cNvSpPr/>
                <p:nvPr/>
              </p:nvSpPr>
              <p:spPr bwMode="auto">
                <a:xfrm>
                  <a:off x="38023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bwMode="auto">
                <a:xfrm>
                  <a:off x="43053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 name="Rectangle 11"/>
                <p:cNvSpPr/>
                <p:nvPr/>
              </p:nvSpPr>
              <p:spPr bwMode="auto">
                <a:xfrm>
                  <a:off x="4792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 name="Rectangle 12"/>
                <p:cNvSpPr/>
                <p:nvPr/>
              </p:nvSpPr>
              <p:spPr bwMode="auto">
                <a:xfrm>
                  <a:off x="52959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4" name="Rectangle 13"/>
                <p:cNvSpPr/>
                <p:nvPr/>
              </p:nvSpPr>
              <p:spPr bwMode="auto">
                <a:xfrm>
                  <a:off x="57912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5" name="Rectangle 14"/>
                <p:cNvSpPr/>
                <p:nvPr/>
              </p:nvSpPr>
              <p:spPr bwMode="auto">
                <a:xfrm>
                  <a:off x="6225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6" name="Rectangle 15"/>
                <p:cNvSpPr/>
                <p:nvPr/>
              </p:nvSpPr>
              <p:spPr bwMode="auto">
                <a:xfrm>
                  <a:off x="6606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7" name="Rectangle 16"/>
                <p:cNvSpPr/>
                <p:nvPr/>
              </p:nvSpPr>
              <p:spPr bwMode="auto">
                <a:xfrm>
                  <a:off x="703326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8" name="Rectangle 17"/>
                <p:cNvSpPr/>
                <p:nvPr/>
              </p:nvSpPr>
              <p:spPr bwMode="auto">
                <a:xfrm>
                  <a:off x="7459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9" name="Rectangle 18"/>
                <p:cNvSpPr/>
                <p:nvPr/>
              </p:nvSpPr>
              <p:spPr bwMode="auto">
                <a:xfrm>
                  <a:off x="78257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0" name="Rectangle 19"/>
                <p:cNvSpPr/>
                <p:nvPr/>
              </p:nvSpPr>
              <p:spPr bwMode="auto">
                <a:xfrm>
                  <a:off x="81915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5" name="Group 21"/>
              <p:cNvGrpSpPr/>
              <p:nvPr/>
            </p:nvGrpSpPr>
            <p:grpSpPr>
              <a:xfrm>
                <a:off x="3802380" y="1051560"/>
                <a:ext cx="4450080" cy="99060"/>
                <a:chOff x="3802380" y="792480"/>
                <a:chExt cx="4450080" cy="99060"/>
              </a:xfrm>
            </p:grpSpPr>
            <p:sp>
              <p:nvSpPr>
                <p:cNvPr id="23" name="Rectangle 22"/>
                <p:cNvSpPr/>
                <p:nvPr/>
              </p:nvSpPr>
              <p:spPr bwMode="auto">
                <a:xfrm>
                  <a:off x="38023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4" name="Rectangle 23"/>
                <p:cNvSpPr/>
                <p:nvPr/>
              </p:nvSpPr>
              <p:spPr bwMode="auto">
                <a:xfrm>
                  <a:off x="43053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5" name="Rectangle 24"/>
                <p:cNvSpPr/>
                <p:nvPr/>
              </p:nvSpPr>
              <p:spPr bwMode="auto">
                <a:xfrm>
                  <a:off x="4792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6" name="Rectangle 25"/>
                <p:cNvSpPr/>
                <p:nvPr/>
              </p:nvSpPr>
              <p:spPr bwMode="auto">
                <a:xfrm>
                  <a:off x="52959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7" name="Rectangle 26"/>
                <p:cNvSpPr/>
                <p:nvPr/>
              </p:nvSpPr>
              <p:spPr bwMode="auto">
                <a:xfrm>
                  <a:off x="57912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8" name="Rectangle 27"/>
                <p:cNvSpPr/>
                <p:nvPr/>
              </p:nvSpPr>
              <p:spPr bwMode="auto">
                <a:xfrm>
                  <a:off x="6225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9" name="Rectangle 28"/>
                <p:cNvSpPr/>
                <p:nvPr/>
              </p:nvSpPr>
              <p:spPr bwMode="auto">
                <a:xfrm>
                  <a:off x="6606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0" name="Rectangle 29"/>
                <p:cNvSpPr/>
                <p:nvPr/>
              </p:nvSpPr>
              <p:spPr bwMode="auto">
                <a:xfrm>
                  <a:off x="703326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1" name="Rectangle 30"/>
                <p:cNvSpPr/>
                <p:nvPr/>
              </p:nvSpPr>
              <p:spPr bwMode="auto">
                <a:xfrm>
                  <a:off x="7459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2" name="Rectangle 31"/>
                <p:cNvSpPr/>
                <p:nvPr/>
              </p:nvSpPr>
              <p:spPr bwMode="auto">
                <a:xfrm>
                  <a:off x="78257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3" name="Rectangle 32"/>
                <p:cNvSpPr/>
                <p:nvPr/>
              </p:nvSpPr>
              <p:spPr bwMode="auto">
                <a:xfrm>
                  <a:off x="81915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grpSp>
          <p:nvGrpSpPr>
            <p:cNvPr id="6" name="Group 20"/>
            <p:cNvGrpSpPr/>
            <p:nvPr/>
          </p:nvGrpSpPr>
          <p:grpSpPr>
            <a:xfrm>
              <a:off x="3840480" y="5577840"/>
              <a:ext cx="4450080" cy="99060"/>
              <a:chOff x="3802380" y="792480"/>
              <a:chExt cx="4450080" cy="99060"/>
            </a:xfrm>
          </p:grpSpPr>
          <p:sp>
            <p:nvSpPr>
              <p:cNvPr id="49" name="Rectangle 48"/>
              <p:cNvSpPr/>
              <p:nvPr/>
            </p:nvSpPr>
            <p:spPr bwMode="auto">
              <a:xfrm>
                <a:off x="38023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0" name="Rectangle 49"/>
              <p:cNvSpPr/>
              <p:nvPr/>
            </p:nvSpPr>
            <p:spPr bwMode="auto">
              <a:xfrm>
                <a:off x="43053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1" name="Rectangle 50"/>
              <p:cNvSpPr/>
              <p:nvPr/>
            </p:nvSpPr>
            <p:spPr bwMode="auto">
              <a:xfrm>
                <a:off x="4792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2" name="Rectangle 51"/>
              <p:cNvSpPr/>
              <p:nvPr/>
            </p:nvSpPr>
            <p:spPr bwMode="auto">
              <a:xfrm>
                <a:off x="52959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3" name="Rectangle 52"/>
              <p:cNvSpPr/>
              <p:nvPr/>
            </p:nvSpPr>
            <p:spPr bwMode="auto">
              <a:xfrm>
                <a:off x="57912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4" name="Rectangle 53"/>
              <p:cNvSpPr/>
              <p:nvPr/>
            </p:nvSpPr>
            <p:spPr bwMode="auto">
              <a:xfrm>
                <a:off x="6225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5" name="Rectangle 54"/>
              <p:cNvSpPr/>
              <p:nvPr/>
            </p:nvSpPr>
            <p:spPr bwMode="auto">
              <a:xfrm>
                <a:off x="6606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6" name="Rectangle 55"/>
              <p:cNvSpPr/>
              <p:nvPr/>
            </p:nvSpPr>
            <p:spPr bwMode="auto">
              <a:xfrm>
                <a:off x="703326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7" name="Rectangle 56"/>
              <p:cNvSpPr/>
              <p:nvPr/>
            </p:nvSpPr>
            <p:spPr bwMode="auto">
              <a:xfrm>
                <a:off x="7459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8" name="Rectangle 57"/>
              <p:cNvSpPr/>
              <p:nvPr/>
            </p:nvSpPr>
            <p:spPr bwMode="auto">
              <a:xfrm>
                <a:off x="78257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9" name="Rectangle 58"/>
              <p:cNvSpPr/>
              <p:nvPr/>
            </p:nvSpPr>
            <p:spPr bwMode="auto">
              <a:xfrm>
                <a:off x="81915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8" name="Group 21"/>
            <p:cNvGrpSpPr/>
            <p:nvPr/>
          </p:nvGrpSpPr>
          <p:grpSpPr>
            <a:xfrm>
              <a:off x="3840480" y="5829300"/>
              <a:ext cx="4450080" cy="99060"/>
              <a:chOff x="3802380" y="792480"/>
              <a:chExt cx="4450080" cy="99060"/>
            </a:xfrm>
          </p:grpSpPr>
          <p:sp>
            <p:nvSpPr>
              <p:cNvPr id="38" name="Rectangle 37"/>
              <p:cNvSpPr/>
              <p:nvPr/>
            </p:nvSpPr>
            <p:spPr bwMode="auto">
              <a:xfrm>
                <a:off x="38023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9" name="Rectangle 38"/>
              <p:cNvSpPr/>
              <p:nvPr/>
            </p:nvSpPr>
            <p:spPr bwMode="auto">
              <a:xfrm>
                <a:off x="43053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0" name="Rectangle 39"/>
              <p:cNvSpPr/>
              <p:nvPr/>
            </p:nvSpPr>
            <p:spPr bwMode="auto">
              <a:xfrm>
                <a:off x="4792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1" name="Rectangle 40"/>
              <p:cNvSpPr/>
              <p:nvPr/>
            </p:nvSpPr>
            <p:spPr bwMode="auto">
              <a:xfrm>
                <a:off x="52959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2" name="Rectangle 41"/>
              <p:cNvSpPr/>
              <p:nvPr/>
            </p:nvSpPr>
            <p:spPr bwMode="auto">
              <a:xfrm>
                <a:off x="57912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3" name="Rectangle 42"/>
              <p:cNvSpPr/>
              <p:nvPr/>
            </p:nvSpPr>
            <p:spPr bwMode="auto">
              <a:xfrm>
                <a:off x="6225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4" name="Rectangle 43"/>
              <p:cNvSpPr/>
              <p:nvPr/>
            </p:nvSpPr>
            <p:spPr bwMode="auto">
              <a:xfrm>
                <a:off x="6606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5" name="Rectangle 44"/>
              <p:cNvSpPr/>
              <p:nvPr/>
            </p:nvSpPr>
            <p:spPr bwMode="auto">
              <a:xfrm>
                <a:off x="703326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6" name="Rectangle 45"/>
              <p:cNvSpPr/>
              <p:nvPr/>
            </p:nvSpPr>
            <p:spPr bwMode="auto">
              <a:xfrm>
                <a:off x="7459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7" name="Rectangle 46"/>
              <p:cNvSpPr/>
              <p:nvPr/>
            </p:nvSpPr>
            <p:spPr bwMode="auto">
              <a:xfrm>
                <a:off x="78257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8" name="Rectangle 47"/>
              <p:cNvSpPr/>
              <p:nvPr/>
            </p:nvSpPr>
            <p:spPr bwMode="auto">
              <a:xfrm>
                <a:off x="81915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9" name="Group 84"/>
            <p:cNvGrpSpPr/>
            <p:nvPr/>
          </p:nvGrpSpPr>
          <p:grpSpPr>
            <a:xfrm>
              <a:off x="3448050" y="1143000"/>
              <a:ext cx="160020" cy="4450080"/>
              <a:chOff x="3448050" y="1143000"/>
              <a:chExt cx="160020" cy="4450080"/>
            </a:xfrm>
          </p:grpSpPr>
          <p:sp>
            <p:nvSpPr>
              <p:cNvPr id="63" name="Rectangle 62"/>
              <p:cNvSpPr/>
              <p:nvPr/>
            </p:nvSpPr>
            <p:spPr bwMode="auto">
              <a:xfrm rot="5400000">
                <a:off x="3467100" y="11239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4" name="Rectangle 63"/>
              <p:cNvSpPr/>
              <p:nvPr/>
            </p:nvSpPr>
            <p:spPr bwMode="auto">
              <a:xfrm rot="5400000">
                <a:off x="3467100" y="15278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5" name="Rectangle 64"/>
              <p:cNvSpPr/>
              <p:nvPr/>
            </p:nvSpPr>
            <p:spPr bwMode="auto">
              <a:xfrm rot="5400000">
                <a:off x="3474720" y="19392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6" name="Rectangle 65"/>
              <p:cNvSpPr/>
              <p:nvPr/>
            </p:nvSpPr>
            <p:spPr bwMode="auto">
              <a:xfrm rot="5400000">
                <a:off x="3474720" y="23736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7" name="Rectangle 66"/>
              <p:cNvSpPr/>
              <p:nvPr/>
            </p:nvSpPr>
            <p:spPr bwMode="auto">
              <a:xfrm rot="5400000">
                <a:off x="3482340" y="28384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8" name="Rectangle 67"/>
              <p:cNvSpPr/>
              <p:nvPr/>
            </p:nvSpPr>
            <p:spPr bwMode="auto">
              <a:xfrm rot="5400000">
                <a:off x="3497580" y="33185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9" name="Rectangle 68"/>
              <p:cNvSpPr/>
              <p:nvPr/>
            </p:nvSpPr>
            <p:spPr bwMode="auto">
              <a:xfrm rot="5400000">
                <a:off x="3505200" y="37985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0" name="Rectangle 69"/>
              <p:cNvSpPr/>
              <p:nvPr/>
            </p:nvSpPr>
            <p:spPr bwMode="auto">
              <a:xfrm rot="5400000">
                <a:off x="3505200" y="42329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1" name="Rectangle 70"/>
              <p:cNvSpPr/>
              <p:nvPr/>
            </p:nvSpPr>
            <p:spPr bwMode="auto">
              <a:xfrm rot="5400000">
                <a:off x="3512820" y="46748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2" name="Rectangle 71"/>
              <p:cNvSpPr/>
              <p:nvPr/>
            </p:nvSpPr>
            <p:spPr bwMode="auto">
              <a:xfrm rot="5400000">
                <a:off x="3512820" y="51092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3" name="Rectangle 72"/>
              <p:cNvSpPr/>
              <p:nvPr/>
            </p:nvSpPr>
            <p:spPr bwMode="auto">
              <a:xfrm rot="5400000">
                <a:off x="3528060" y="55130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21" name="Group 85"/>
            <p:cNvGrpSpPr/>
            <p:nvPr/>
          </p:nvGrpSpPr>
          <p:grpSpPr>
            <a:xfrm>
              <a:off x="3699510" y="1150620"/>
              <a:ext cx="160020" cy="4450080"/>
              <a:chOff x="3448050" y="1143000"/>
              <a:chExt cx="160020" cy="4450080"/>
            </a:xfrm>
          </p:grpSpPr>
          <p:sp>
            <p:nvSpPr>
              <p:cNvPr id="87" name="Rectangle 86"/>
              <p:cNvSpPr/>
              <p:nvPr/>
            </p:nvSpPr>
            <p:spPr bwMode="auto">
              <a:xfrm rot="5400000">
                <a:off x="3467100" y="11239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88" name="Rectangle 87"/>
              <p:cNvSpPr/>
              <p:nvPr/>
            </p:nvSpPr>
            <p:spPr bwMode="auto">
              <a:xfrm rot="5400000">
                <a:off x="3467100" y="15278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89" name="Rectangle 88"/>
              <p:cNvSpPr/>
              <p:nvPr/>
            </p:nvSpPr>
            <p:spPr bwMode="auto">
              <a:xfrm rot="5400000">
                <a:off x="3474720" y="19392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0" name="Rectangle 89"/>
              <p:cNvSpPr/>
              <p:nvPr/>
            </p:nvSpPr>
            <p:spPr bwMode="auto">
              <a:xfrm rot="5400000">
                <a:off x="3474720" y="23736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1" name="Rectangle 90"/>
              <p:cNvSpPr/>
              <p:nvPr/>
            </p:nvSpPr>
            <p:spPr bwMode="auto">
              <a:xfrm rot="5400000">
                <a:off x="3482340" y="28384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2" name="Rectangle 91"/>
              <p:cNvSpPr/>
              <p:nvPr/>
            </p:nvSpPr>
            <p:spPr bwMode="auto">
              <a:xfrm rot="5400000">
                <a:off x="3497580" y="33185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3" name="Rectangle 92"/>
              <p:cNvSpPr/>
              <p:nvPr/>
            </p:nvSpPr>
            <p:spPr bwMode="auto">
              <a:xfrm rot="5400000">
                <a:off x="3505200" y="37985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4" name="Rectangle 93"/>
              <p:cNvSpPr/>
              <p:nvPr/>
            </p:nvSpPr>
            <p:spPr bwMode="auto">
              <a:xfrm rot="5400000">
                <a:off x="3505200" y="42329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5" name="Rectangle 94"/>
              <p:cNvSpPr/>
              <p:nvPr/>
            </p:nvSpPr>
            <p:spPr bwMode="auto">
              <a:xfrm rot="5400000">
                <a:off x="3512820" y="46748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6" name="Rectangle 95"/>
              <p:cNvSpPr/>
              <p:nvPr/>
            </p:nvSpPr>
            <p:spPr bwMode="auto">
              <a:xfrm rot="5400000">
                <a:off x="3512820" y="51092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7" name="Rectangle 96"/>
              <p:cNvSpPr/>
              <p:nvPr/>
            </p:nvSpPr>
            <p:spPr bwMode="auto">
              <a:xfrm rot="5400000">
                <a:off x="3528060" y="55130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22" name="Group 198"/>
            <p:cNvGrpSpPr/>
            <p:nvPr/>
          </p:nvGrpSpPr>
          <p:grpSpPr>
            <a:xfrm>
              <a:off x="8507730" y="1135380"/>
              <a:ext cx="129540" cy="4411980"/>
              <a:chOff x="8507730" y="1135380"/>
              <a:chExt cx="129540" cy="4411980"/>
            </a:xfrm>
          </p:grpSpPr>
          <p:sp>
            <p:nvSpPr>
              <p:cNvPr id="111" name="Rectangle 110"/>
              <p:cNvSpPr/>
              <p:nvPr/>
            </p:nvSpPr>
            <p:spPr bwMode="auto">
              <a:xfrm rot="5400000">
                <a:off x="8526780" y="11163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2" name="Rectangle 111"/>
              <p:cNvSpPr/>
              <p:nvPr/>
            </p:nvSpPr>
            <p:spPr bwMode="auto">
              <a:xfrm rot="5400000">
                <a:off x="8526780" y="16268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3" name="Rectangle 112"/>
              <p:cNvSpPr/>
              <p:nvPr/>
            </p:nvSpPr>
            <p:spPr bwMode="auto">
              <a:xfrm rot="5400000">
                <a:off x="8534400" y="21678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4" name="Rectangle 113"/>
              <p:cNvSpPr/>
              <p:nvPr/>
            </p:nvSpPr>
            <p:spPr bwMode="auto">
              <a:xfrm rot="5400000">
                <a:off x="8534400" y="26479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5" name="Rectangle 114"/>
              <p:cNvSpPr/>
              <p:nvPr/>
            </p:nvSpPr>
            <p:spPr bwMode="auto">
              <a:xfrm rot="5400000">
                <a:off x="8534400" y="30822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6" name="Rectangle 115"/>
              <p:cNvSpPr/>
              <p:nvPr/>
            </p:nvSpPr>
            <p:spPr bwMode="auto">
              <a:xfrm rot="5400000">
                <a:off x="8534400" y="35394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7" name="Rectangle 116"/>
              <p:cNvSpPr/>
              <p:nvPr/>
            </p:nvSpPr>
            <p:spPr bwMode="auto">
              <a:xfrm rot="5400000">
                <a:off x="8534400" y="39433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8" name="Rectangle 117"/>
              <p:cNvSpPr/>
              <p:nvPr/>
            </p:nvSpPr>
            <p:spPr bwMode="auto">
              <a:xfrm rot="5400000">
                <a:off x="8534400" y="43319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9" name="Rectangle 118"/>
              <p:cNvSpPr/>
              <p:nvPr/>
            </p:nvSpPr>
            <p:spPr bwMode="auto">
              <a:xfrm rot="5400000">
                <a:off x="8549640" y="47663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0" name="Rectangle 119"/>
              <p:cNvSpPr/>
              <p:nvPr/>
            </p:nvSpPr>
            <p:spPr bwMode="auto">
              <a:xfrm rot="5400000">
                <a:off x="8542020" y="51244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1" name="Rectangle 120"/>
              <p:cNvSpPr/>
              <p:nvPr/>
            </p:nvSpPr>
            <p:spPr bwMode="auto">
              <a:xfrm rot="5400000">
                <a:off x="8557260" y="54673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34" name="Group 132"/>
            <p:cNvGrpSpPr/>
            <p:nvPr/>
          </p:nvGrpSpPr>
          <p:grpSpPr>
            <a:xfrm>
              <a:off x="8241030" y="1135380"/>
              <a:ext cx="129540" cy="4411980"/>
              <a:chOff x="8233410" y="1127760"/>
              <a:chExt cx="129540" cy="4411980"/>
            </a:xfrm>
          </p:grpSpPr>
          <p:sp>
            <p:nvSpPr>
              <p:cNvPr id="122" name="Rectangle 121"/>
              <p:cNvSpPr/>
              <p:nvPr/>
            </p:nvSpPr>
            <p:spPr bwMode="auto">
              <a:xfrm rot="5400000">
                <a:off x="8252460" y="11087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3" name="Rectangle 122"/>
              <p:cNvSpPr/>
              <p:nvPr/>
            </p:nvSpPr>
            <p:spPr bwMode="auto">
              <a:xfrm rot="5400000">
                <a:off x="8252460" y="16192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4" name="Rectangle 123"/>
              <p:cNvSpPr/>
              <p:nvPr/>
            </p:nvSpPr>
            <p:spPr bwMode="auto">
              <a:xfrm rot="5400000">
                <a:off x="8260080" y="21602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5" name="Rectangle 124"/>
              <p:cNvSpPr/>
              <p:nvPr/>
            </p:nvSpPr>
            <p:spPr bwMode="auto">
              <a:xfrm rot="5400000">
                <a:off x="8260080" y="26403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6" name="Rectangle 125"/>
              <p:cNvSpPr/>
              <p:nvPr/>
            </p:nvSpPr>
            <p:spPr bwMode="auto">
              <a:xfrm rot="5400000">
                <a:off x="8260080" y="30746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7" name="Rectangle 126"/>
              <p:cNvSpPr/>
              <p:nvPr/>
            </p:nvSpPr>
            <p:spPr bwMode="auto">
              <a:xfrm rot="5400000">
                <a:off x="8260080" y="35318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8" name="Rectangle 127"/>
              <p:cNvSpPr/>
              <p:nvPr/>
            </p:nvSpPr>
            <p:spPr bwMode="auto">
              <a:xfrm rot="5400000">
                <a:off x="8260080" y="39357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9" name="Rectangle 128"/>
              <p:cNvSpPr/>
              <p:nvPr/>
            </p:nvSpPr>
            <p:spPr bwMode="auto">
              <a:xfrm rot="5400000">
                <a:off x="8260080" y="43243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0" name="Rectangle 129"/>
              <p:cNvSpPr/>
              <p:nvPr/>
            </p:nvSpPr>
            <p:spPr bwMode="auto">
              <a:xfrm rot="5400000">
                <a:off x="8275320" y="47586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1" name="Rectangle 130"/>
              <p:cNvSpPr/>
              <p:nvPr/>
            </p:nvSpPr>
            <p:spPr bwMode="auto">
              <a:xfrm rot="5400000">
                <a:off x="8267700" y="51168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2" name="Rectangle 131"/>
              <p:cNvSpPr/>
              <p:nvPr/>
            </p:nvSpPr>
            <p:spPr bwMode="auto">
              <a:xfrm rot="5400000">
                <a:off x="8282940" y="54597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grpSp>
        <p:nvGrpSpPr>
          <p:cNvPr id="35" name="Group 199"/>
          <p:cNvGrpSpPr/>
          <p:nvPr/>
        </p:nvGrpSpPr>
        <p:grpSpPr>
          <a:xfrm>
            <a:off x="3989070" y="1299210"/>
            <a:ext cx="4149090" cy="4130040"/>
            <a:chOff x="3989070" y="1299210"/>
            <a:chExt cx="4149090" cy="4130040"/>
          </a:xfrm>
        </p:grpSpPr>
        <p:sp>
          <p:nvSpPr>
            <p:cNvPr id="134" name="Rectangle 133"/>
            <p:cNvSpPr/>
            <p:nvPr/>
          </p:nvSpPr>
          <p:spPr bwMode="auto">
            <a:xfrm>
              <a:off x="7917180" y="335280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5" name="Rectangle 134"/>
            <p:cNvSpPr/>
            <p:nvPr/>
          </p:nvSpPr>
          <p:spPr bwMode="auto">
            <a:xfrm rot="971321">
              <a:off x="7863840" y="376428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6" name="Rectangle 135"/>
            <p:cNvSpPr/>
            <p:nvPr/>
          </p:nvSpPr>
          <p:spPr bwMode="auto">
            <a:xfrm rot="1411330">
              <a:off x="7741920" y="416814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7" name="Rectangle 136"/>
            <p:cNvSpPr/>
            <p:nvPr/>
          </p:nvSpPr>
          <p:spPr bwMode="auto">
            <a:xfrm rot="2158246">
              <a:off x="7543801" y="452628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8" name="Rectangle 137"/>
            <p:cNvSpPr/>
            <p:nvPr/>
          </p:nvSpPr>
          <p:spPr bwMode="auto">
            <a:xfrm rot="3148517">
              <a:off x="7261860" y="4815839"/>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9" name="Rectangle 138"/>
            <p:cNvSpPr/>
            <p:nvPr/>
          </p:nvSpPr>
          <p:spPr bwMode="auto">
            <a:xfrm rot="3430464">
              <a:off x="6934200" y="5059679"/>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40" name="Rectangle 139"/>
            <p:cNvSpPr/>
            <p:nvPr/>
          </p:nvSpPr>
          <p:spPr bwMode="auto">
            <a:xfrm rot="4085523">
              <a:off x="6568440" y="522732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41" name="Rectangle 140"/>
            <p:cNvSpPr/>
            <p:nvPr/>
          </p:nvSpPr>
          <p:spPr bwMode="auto">
            <a:xfrm rot="5230054">
              <a:off x="6149340" y="529590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cxnSp>
          <p:nvCxnSpPr>
            <p:cNvPr id="145" name="Straight Connector 144"/>
            <p:cNvCxnSpPr/>
            <p:nvPr/>
          </p:nvCxnSpPr>
          <p:spPr bwMode="auto">
            <a:xfrm>
              <a:off x="3989070" y="3368040"/>
              <a:ext cx="201930" cy="7620"/>
            </a:xfrm>
            <a:prstGeom prst="line">
              <a:avLst/>
            </a:prstGeom>
            <a:noFill/>
            <a:ln w="57150" cap="flat" cmpd="sng" algn="ctr">
              <a:solidFill>
                <a:srgbClr val="FF0000"/>
              </a:solidFill>
              <a:prstDash val="solid"/>
              <a:round/>
              <a:headEnd type="none" w="med" len="med"/>
              <a:tailEnd type="none" w="med" len="med"/>
            </a:ln>
            <a:effectLst/>
          </p:spPr>
        </p:cxnSp>
        <p:cxnSp>
          <p:nvCxnSpPr>
            <p:cNvPr id="146" name="Straight Connector 145"/>
            <p:cNvCxnSpPr/>
            <p:nvPr/>
          </p:nvCxnSpPr>
          <p:spPr bwMode="auto">
            <a:xfrm>
              <a:off x="4030980" y="2937510"/>
              <a:ext cx="198120" cy="38100"/>
            </a:xfrm>
            <a:prstGeom prst="line">
              <a:avLst/>
            </a:prstGeom>
            <a:noFill/>
            <a:ln w="57150" cap="flat" cmpd="sng" algn="ctr">
              <a:solidFill>
                <a:srgbClr val="FF0000"/>
              </a:solidFill>
              <a:prstDash val="solid"/>
              <a:round/>
              <a:headEnd type="none" w="med" len="med"/>
              <a:tailEnd type="none" w="med" len="med"/>
            </a:ln>
            <a:effectLst/>
          </p:spPr>
        </p:cxnSp>
        <p:cxnSp>
          <p:nvCxnSpPr>
            <p:cNvPr id="148" name="Straight Connector 147"/>
            <p:cNvCxnSpPr/>
            <p:nvPr/>
          </p:nvCxnSpPr>
          <p:spPr bwMode="auto">
            <a:xfrm>
              <a:off x="4156710" y="2529840"/>
              <a:ext cx="198120" cy="80010"/>
            </a:xfrm>
            <a:prstGeom prst="line">
              <a:avLst/>
            </a:prstGeom>
            <a:noFill/>
            <a:ln w="57150" cap="flat" cmpd="sng" algn="ctr">
              <a:solidFill>
                <a:srgbClr val="FF0000"/>
              </a:solidFill>
              <a:prstDash val="solid"/>
              <a:round/>
              <a:headEnd type="none" w="med" len="med"/>
              <a:tailEnd type="none" w="med" len="med"/>
            </a:ln>
            <a:effectLst/>
          </p:spPr>
        </p:cxnSp>
        <p:cxnSp>
          <p:nvCxnSpPr>
            <p:cNvPr id="150" name="Straight Connector 149"/>
            <p:cNvCxnSpPr/>
            <p:nvPr/>
          </p:nvCxnSpPr>
          <p:spPr bwMode="auto">
            <a:xfrm flipV="1">
              <a:off x="4038600" y="3752850"/>
              <a:ext cx="209550" cy="38100"/>
            </a:xfrm>
            <a:prstGeom prst="line">
              <a:avLst/>
            </a:prstGeom>
            <a:noFill/>
            <a:ln w="57150" cap="flat" cmpd="sng" algn="ctr">
              <a:solidFill>
                <a:srgbClr val="FF0000"/>
              </a:solidFill>
              <a:prstDash val="solid"/>
              <a:round/>
              <a:headEnd type="none" w="med" len="med"/>
              <a:tailEnd type="none" w="med" len="med"/>
            </a:ln>
            <a:effectLst/>
          </p:spPr>
        </p:cxnSp>
        <p:cxnSp>
          <p:nvCxnSpPr>
            <p:cNvPr id="152" name="Straight Connector 151"/>
            <p:cNvCxnSpPr/>
            <p:nvPr/>
          </p:nvCxnSpPr>
          <p:spPr bwMode="auto">
            <a:xfrm flipV="1">
              <a:off x="4168140" y="4126230"/>
              <a:ext cx="198120" cy="76200"/>
            </a:xfrm>
            <a:prstGeom prst="line">
              <a:avLst/>
            </a:prstGeom>
            <a:noFill/>
            <a:ln w="57150" cap="flat" cmpd="sng" algn="ctr">
              <a:solidFill>
                <a:srgbClr val="FF0000"/>
              </a:solidFill>
              <a:prstDash val="solid"/>
              <a:round/>
              <a:headEnd type="none" w="med" len="med"/>
              <a:tailEnd type="none" w="med" len="med"/>
            </a:ln>
            <a:effectLst/>
          </p:spPr>
        </p:cxnSp>
        <p:cxnSp>
          <p:nvCxnSpPr>
            <p:cNvPr id="154" name="Straight Connector 153"/>
            <p:cNvCxnSpPr/>
            <p:nvPr/>
          </p:nvCxnSpPr>
          <p:spPr bwMode="auto">
            <a:xfrm flipV="1">
              <a:off x="4373880" y="4446270"/>
              <a:ext cx="198120" cy="140970"/>
            </a:xfrm>
            <a:prstGeom prst="line">
              <a:avLst/>
            </a:prstGeom>
            <a:noFill/>
            <a:ln w="57150" cap="flat" cmpd="sng" algn="ctr">
              <a:solidFill>
                <a:srgbClr val="FF0000"/>
              </a:solidFill>
              <a:prstDash val="solid"/>
              <a:round/>
              <a:headEnd type="none" w="med" len="med"/>
              <a:tailEnd type="none" w="med" len="med"/>
            </a:ln>
            <a:effectLst/>
          </p:spPr>
        </p:cxnSp>
        <p:cxnSp>
          <p:nvCxnSpPr>
            <p:cNvPr id="155" name="Straight Connector 154"/>
            <p:cNvCxnSpPr/>
            <p:nvPr/>
          </p:nvCxnSpPr>
          <p:spPr bwMode="auto">
            <a:xfrm rot="5400000" flipH="1" flipV="1">
              <a:off x="4669155" y="4772025"/>
              <a:ext cx="156210" cy="129540"/>
            </a:xfrm>
            <a:prstGeom prst="line">
              <a:avLst/>
            </a:prstGeom>
            <a:noFill/>
            <a:ln w="57150" cap="flat" cmpd="sng" algn="ctr">
              <a:solidFill>
                <a:srgbClr val="FF0000"/>
              </a:solidFill>
              <a:prstDash val="solid"/>
              <a:round/>
              <a:headEnd type="none" w="med" len="med"/>
              <a:tailEnd type="none" w="med" len="med"/>
            </a:ln>
            <a:effectLst/>
          </p:spPr>
        </p:cxnSp>
        <p:cxnSp>
          <p:nvCxnSpPr>
            <p:cNvPr id="156" name="Straight Connector 155"/>
            <p:cNvCxnSpPr/>
            <p:nvPr/>
          </p:nvCxnSpPr>
          <p:spPr bwMode="auto">
            <a:xfrm rot="5400000" flipH="1" flipV="1">
              <a:off x="4996815" y="5023485"/>
              <a:ext cx="167640" cy="87630"/>
            </a:xfrm>
            <a:prstGeom prst="line">
              <a:avLst/>
            </a:prstGeom>
            <a:noFill/>
            <a:ln w="57150" cap="flat" cmpd="sng" algn="ctr">
              <a:solidFill>
                <a:srgbClr val="FF0000"/>
              </a:solidFill>
              <a:prstDash val="solid"/>
              <a:round/>
              <a:headEnd type="none" w="med" len="med"/>
              <a:tailEnd type="none" w="med" len="med"/>
            </a:ln>
            <a:effectLst/>
          </p:spPr>
        </p:cxnSp>
        <p:cxnSp>
          <p:nvCxnSpPr>
            <p:cNvPr id="157" name="Straight Connector 156"/>
            <p:cNvCxnSpPr/>
            <p:nvPr/>
          </p:nvCxnSpPr>
          <p:spPr bwMode="auto">
            <a:xfrm rot="5400000" flipH="1" flipV="1">
              <a:off x="5366385" y="5202555"/>
              <a:ext cx="182880" cy="64770"/>
            </a:xfrm>
            <a:prstGeom prst="line">
              <a:avLst/>
            </a:prstGeom>
            <a:noFill/>
            <a:ln w="57150" cap="flat" cmpd="sng" algn="ctr">
              <a:solidFill>
                <a:srgbClr val="FF0000"/>
              </a:solidFill>
              <a:prstDash val="solid"/>
              <a:round/>
              <a:headEnd type="none" w="med" len="med"/>
              <a:tailEnd type="none" w="med" len="med"/>
            </a:ln>
            <a:effectLst/>
          </p:spPr>
        </p:cxnSp>
        <p:cxnSp>
          <p:nvCxnSpPr>
            <p:cNvPr id="158" name="Straight Connector 157"/>
            <p:cNvCxnSpPr/>
            <p:nvPr/>
          </p:nvCxnSpPr>
          <p:spPr bwMode="auto">
            <a:xfrm rot="5400000" flipH="1" flipV="1">
              <a:off x="5764530" y="5307330"/>
              <a:ext cx="190500" cy="15240"/>
            </a:xfrm>
            <a:prstGeom prst="line">
              <a:avLst/>
            </a:prstGeom>
            <a:noFill/>
            <a:ln w="57150" cap="flat" cmpd="sng" algn="ctr">
              <a:solidFill>
                <a:srgbClr val="FF0000"/>
              </a:solidFill>
              <a:prstDash val="solid"/>
              <a:round/>
              <a:headEnd type="none" w="med" len="med"/>
              <a:tailEnd type="none" w="med" len="med"/>
            </a:ln>
            <a:effectLst/>
          </p:spPr>
        </p:cxnSp>
        <p:cxnSp>
          <p:nvCxnSpPr>
            <p:cNvPr id="168" name="Straight Connector 167"/>
            <p:cNvCxnSpPr/>
            <p:nvPr/>
          </p:nvCxnSpPr>
          <p:spPr bwMode="auto">
            <a:xfrm>
              <a:off x="4373880" y="2175510"/>
              <a:ext cx="152400" cy="114300"/>
            </a:xfrm>
            <a:prstGeom prst="line">
              <a:avLst/>
            </a:prstGeom>
            <a:noFill/>
            <a:ln w="57150" cap="flat" cmpd="sng" algn="ctr">
              <a:solidFill>
                <a:srgbClr val="FF0000"/>
              </a:solidFill>
              <a:prstDash val="solid"/>
              <a:round/>
              <a:headEnd type="none" w="med" len="med"/>
              <a:tailEnd type="none" w="med" len="med"/>
            </a:ln>
            <a:effectLst/>
          </p:spPr>
        </p:cxnSp>
        <p:cxnSp>
          <p:nvCxnSpPr>
            <p:cNvPr id="176" name="Straight Connector 175"/>
            <p:cNvCxnSpPr/>
            <p:nvPr/>
          </p:nvCxnSpPr>
          <p:spPr bwMode="auto">
            <a:xfrm rot="16200000" flipH="1">
              <a:off x="4665345" y="1830705"/>
              <a:ext cx="152400" cy="133350"/>
            </a:xfrm>
            <a:prstGeom prst="line">
              <a:avLst/>
            </a:prstGeom>
            <a:noFill/>
            <a:ln w="57150" cap="flat" cmpd="sng" algn="ctr">
              <a:solidFill>
                <a:srgbClr val="FF0000"/>
              </a:solidFill>
              <a:prstDash val="solid"/>
              <a:round/>
              <a:headEnd type="none" w="med" len="med"/>
              <a:tailEnd type="none" w="med" len="med"/>
            </a:ln>
            <a:effectLst/>
          </p:spPr>
        </p:cxnSp>
        <p:cxnSp>
          <p:nvCxnSpPr>
            <p:cNvPr id="178" name="Straight Connector 177"/>
            <p:cNvCxnSpPr/>
            <p:nvPr/>
          </p:nvCxnSpPr>
          <p:spPr bwMode="auto">
            <a:xfrm rot="16200000" flipH="1">
              <a:off x="4987290" y="1619250"/>
              <a:ext cx="163830" cy="95250"/>
            </a:xfrm>
            <a:prstGeom prst="line">
              <a:avLst/>
            </a:prstGeom>
            <a:noFill/>
            <a:ln w="57150" cap="flat" cmpd="sng" algn="ctr">
              <a:solidFill>
                <a:srgbClr val="FF0000"/>
              </a:solidFill>
              <a:prstDash val="solid"/>
              <a:round/>
              <a:headEnd type="none" w="med" len="med"/>
              <a:tailEnd type="none" w="med" len="med"/>
            </a:ln>
            <a:effectLst/>
          </p:spPr>
        </p:cxnSp>
        <p:cxnSp>
          <p:nvCxnSpPr>
            <p:cNvPr id="180" name="Straight Connector 179"/>
            <p:cNvCxnSpPr/>
            <p:nvPr/>
          </p:nvCxnSpPr>
          <p:spPr bwMode="auto">
            <a:xfrm rot="16200000" flipH="1">
              <a:off x="5337810" y="1459230"/>
              <a:ext cx="198120" cy="76200"/>
            </a:xfrm>
            <a:prstGeom prst="line">
              <a:avLst/>
            </a:prstGeom>
            <a:noFill/>
            <a:ln w="57150" cap="flat" cmpd="sng" algn="ctr">
              <a:solidFill>
                <a:srgbClr val="FF0000"/>
              </a:solidFill>
              <a:prstDash val="solid"/>
              <a:round/>
              <a:headEnd type="none" w="med" len="med"/>
              <a:tailEnd type="none" w="med" len="med"/>
            </a:ln>
            <a:effectLst/>
          </p:spPr>
        </p:cxnSp>
        <p:cxnSp>
          <p:nvCxnSpPr>
            <p:cNvPr id="182" name="Straight Connector 181"/>
            <p:cNvCxnSpPr/>
            <p:nvPr/>
          </p:nvCxnSpPr>
          <p:spPr bwMode="auto">
            <a:xfrm rot="16200000" flipH="1">
              <a:off x="5724525" y="1392555"/>
              <a:ext cx="217170" cy="30480"/>
            </a:xfrm>
            <a:prstGeom prst="line">
              <a:avLst/>
            </a:prstGeom>
            <a:noFill/>
            <a:ln w="57150" cap="flat" cmpd="sng" algn="ctr">
              <a:solidFill>
                <a:srgbClr val="FF0000"/>
              </a:solidFill>
              <a:prstDash val="solid"/>
              <a:round/>
              <a:headEnd type="none" w="med" len="med"/>
              <a:tailEnd type="none" w="med" len="med"/>
            </a:ln>
            <a:effectLst/>
          </p:spPr>
        </p:cxnSp>
        <p:cxnSp>
          <p:nvCxnSpPr>
            <p:cNvPr id="184" name="Straight Connector 183"/>
            <p:cNvCxnSpPr/>
            <p:nvPr/>
          </p:nvCxnSpPr>
          <p:spPr bwMode="auto">
            <a:xfrm rot="5400000">
              <a:off x="6162675" y="1403985"/>
              <a:ext cx="209550" cy="15240"/>
            </a:xfrm>
            <a:prstGeom prst="line">
              <a:avLst/>
            </a:prstGeom>
            <a:noFill/>
            <a:ln w="57150" cap="flat" cmpd="sng" algn="ctr">
              <a:solidFill>
                <a:srgbClr val="FF0000"/>
              </a:solidFill>
              <a:prstDash val="solid"/>
              <a:round/>
              <a:headEnd type="none" w="med" len="med"/>
              <a:tailEnd type="none" w="med" len="med"/>
            </a:ln>
            <a:effectLst/>
          </p:spPr>
        </p:cxnSp>
        <p:cxnSp>
          <p:nvCxnSpPr>
            <p:cNvPr id="186" name="Straight Connector 185"/>
            <p:cNvCxnSpPr/>
            <p:nvPr/>
          </p:nvCxnSpPr>
          <p:spPr bwMode="auto">
            <a:xfrm rot="5400000">
              <a:off x="6574155" y="1476375"/>
              <a:ext cx="198120" cy="57150"/>
            </a:xfrm>
            <a:prstGeom prst="line">
              <a:avLst/>
            </a:prstGeom>
            <a:noFill/>
            <a:ln w="57150" cap="flat" cmpd="sng" algn="ctr">
              <a:solidFill>
                <a:srgbClr val="FF0000"/>
              </a:solidFill>
              <a:prstDash val="solid"/>
              <a:round/>
              <a:headEnd type="none" w="med" len="med"/>
              <a:tailEnd type="none" w="med" len="med"/>
            </a:ln>
            <a:effectLst/>
          </p:spPr>
        </p:cxnSp>
        <p:cxnSp>
          <p:nvCxnSpPr>
            <p:cNvPr id="188" name="Straight Connector 187"/>
            <p:cNvCxnSpPr/>
            <p:nvPr/>
          </p:nvCxnSpPr>
          <p:spPr bwMode="auto">
            <a:xfrm rot="5400000">
              <a:off x="6957060" y="1634490"/>
              <a:ext cx="171450" cy="102870"/>
            </a:xfrm>
            <a:prstGeom prst="line">
              <a:avLst/>
            </a:prstGeom>
            <a:noFill/>
            <a:ln w="57150" cap="flat" cmpd="sng" algn="ctr">
              <a:solidFill>
                <a:srgbClr val="FF0000"/>
              </a:solidFill>
              <a:prstDash val="solid"/>
              <a:round/>
              <a:headEnd type="none" w="med" len="med"/>
              <a:tailEnd type="none" w="med" len="med"/>
            </a:ln>
            <a:effectLst/>
          </p:spPr>
        </p:cxnSp>
        <p:cxnSp>
          <p:nvCxnSpPr>
            <p:cNvPr id="190" name="Straight Connector 189"/>
            <p:cNvCxnSpPr/>
            <p:nvPr/>
          </p:nvCxnSpPr>
          <p:spPr bwMode="auto">
            <a:xfrm rot="5400000">
              <a:off x="7290435" y="1861185"/>
              <a:ext cx="148590" cy="129540"/>
            </a:xfrm>
            <a:prstGeom prst="line">
              <a:avLst/>
            </a:prstGeom>
            <a:noFill/>
            <a:ln w="57150" cap="flat" cmpd="sng" algn="ctr">
              <a:solidFill>
                <a:srgbClr val="FF0000"/>
              </a:solidFill>
              <a:prstDash val="solid"/>
              <a:round/>
              <a:headEnd type="none" w="med" len="med"/>
              <a:tailEnd type="none" w="med" len="med"/>
            </a:ln>
            <a:effectLst/>
          </p:spPr>
        </p:cxnSp>
        <p:cxnSp>
          <p:nvCxnSpPr>
            <p:cNvPr id="192" name="Straight Connector 191"/>
            <p:cNvCxnSpPr/>
            <p:nvPr/>
          </p:nvCxnSpPr>
          <p:spPr bwMode="auto">
            <a:xfrm rot="10800000" flipV="1">
              <a:off x="7559040" y="2175510"/>
              <a:ext cx="171450" cy="114300"/>
            </a:xfrm>
            <a:prstGeom prst="line">
              <a:avLst/>
            </a:prstGeom>
            <a:noFill/>
            <a:ln w="57150" cap="flat" cmpd="sng" algn="ctr">
              <a:solidFill>
                <a:srgbClr val="FF0000"/>
              </a:solidFill>
              <a:prstDash val="solid"/>
              <a:round/>
              <a:headEnd type="none" w="med" len="med"/>
              <a:tailEnd type="none" w="med" len="med"/>
            </a:ln>
            <a:effectLst/>
          </p:spPr>
        </p:cxnSp>
        <p:cxnSp>
          <p:nvCxnSpPr>
            <p:cNvPr id="194" name="Straight Connector 193"/>
            <p:cNvCxnSpPr/>
            <p:nvPr/>
          </p:nvCxnSpPr>
          <p:spPr bwMode="auto">
            <a:xfrm rot="10800000" flipV="1">
              <a:off x="7757160" y="2548890"/>
              <a:ext cx="198120" cy="83820"/>
            </a:xfrm>
            <a:prstGeom prst="line">
              <a:avLst/>
            </a:prstGeom>
            <a:noFill/>
            <a:ln w="57150" cap="flat" cmpd="sng" algn="ctr">
              <a:solidFill>
                <a:srgbClr val="FF0000"/>
              </a:solidFill>
              <a:prstDash val="solid"/>
              <a:round/>
              <a:headEnd type="none" w="med" len="med"/>
              <a:tailEnd type="none" w="med" len="med"/>
            </a:ln>
            <a:effectLst/>
          </p:spPr>
        </p:cxnSp>
        <p:cxnSp>
          <p:nvCxnSpPr>
            <p:cNvPr id="197" name="Straight Connector 196"/>
            <p:cNvCxnSpPr/>
            <p:nvPr/>
          </p:nvCxnSpPr>
          <p:spPr bwMode="auto">
            <a:xfrm rot="10800000" flipV="1">
              <a:off x="7879080" y="2967990"/>
              <a:ext cx="198120" cy="49530"/>
            </a:xfrm>
            <a:prstGeom prst="line">
              <a:avLst/>
            </a:prstGeom>
            <a:noFill/>
            <a:ln w="57150" cap="flat" cmpd="sng" algn="ctr">
              <a:solidFill>
                <a:srgbClr val="FF0000"/>
              </a:solidFill>
              <a:prstDash val="solid"/>
              <a:round/>
              <a:headEnd type="none" w="med" len="med"/>
              <a:tailEnd type="none" w="med" len="med"/>
            </a:ln>
            <a:effectLst/>
          </p:spPr>
        </p:cxnSp>
      </p:grpSp>
      <p:sp>
        <p:nvSpPr>
          <p:cNvPr id="142" name="Right Arrow 141"/>
          <p:cNvSpPr/>
          <p:nvPr/>
        </p:nvSpPr>
        <p:spPr bwMode="auto">
          <a:xfrm>
            <a:off x="2643188" y="5043488"/>
            <a:ext cx="728662" cy="257175"/>
          </a:xfrm>
          <a:prstGeom prst="rightArrow">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43" name="Right Arrow 142"/>
          <p:cNvSpPr/>
          <p:nvPr/>
        </p:nvSpPr>
        <p:spPr bwMode="auto">
          <a:xfrm>
            <a:off x="2514600" y="1452563"/>
            <a:ext cx="728662" cy="257175"/>
          </a:xfrm>
          <a:prstGeom prst="rightArrow">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44" name="Oval 143"/>
          <p:cNvSpPr/>
          <p:nvPr/>
        </p:nvSpPr>
        <p:spPr>
          <a:xfrm>
            <a:off x="4114800" y="609600"/>
            <a:ext cx="381000" cy="762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Oval 146"/>
          <p:cNvSpPr/>
          <p:nvPr/>
        </p:nvSpPr>
        <p:spPr>
          <a:xfrm rot="5400000">
            <a:off x="3390900" y="1181100"/>
            <a:ext cx="381000" cy="762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TextBox 148"/>
          <p:cNvSpPr txBox="1"/>
          <p:nvPr/>
        </p:nvSpPr>
        <p:spPr>
          <a:xfrm>
            <a:off x="1905000" y="685800"/>
            <a:ext cx="1600200" cy="830997"/>
          </a:xfrm>
          <a:prstGeom prst="rect">
            <a:avLst/>
          </a:prstGeom>
          <a:noFill/>
        </p:spPr>
        <p:txBody>
          <a:bodyPr wrap="square" rtlCol="0">
            <a:spAutoFit/>
          </a:bodyPr>
          <a:lstStyle/>
          <a:p>
            <a:r>
              <a:rPr lang="en-US" sz="2400" b="1" i="1" dirty="0" smtClean="0">
                <a:solidFill>
                  <a:schemeClr val="bg1"/>
                </a:solidFill>
              </a:rPr>
              <a:t>GATE PAIRS</a:t>
            </a:r>
            <a:endParaRPr lang="en-US" sz="2400" b="1" i="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1000" fill="hold"/>
                                        <p:tgtEl>
                                          <p:spTgt spid="35"/>
                                        </p:tgtEl>
                                        <p:attrNameLst>
                                          <p:attrName>ppt_w</p:attrName>
                                        </p:attrNameLst>
                                      </p:cBhvr>
                                      <p:tavLst>
                                        <p:tav tm="0">
                                          <p:val>
                                            <p:fltVal val="0"/>
                                          </p:val>
                                        </p:tav>
                                        <p:tav tm="100000">
                                          <p:val>
                                            <p:strVal val="#ppt_w"/>
                                          </p:val>
                                        </p:tav>
                                      </p:tavLst>
                                    </p:anim>
                                    <p:anim calcmode="lin" valueType="num">
                                      <p:cBhvr>
                                        <p:cTn id="16" dur="1000" fill="hold"/>
                                        <p:tgtEl>
                                          <p:spTgt spid="35"/>
                                        </p:tgtEl>
                                        <p:attrNameLst>
                                          <p:attrName>ppt_h</p:attrName>
                                        </p:attrNameLst>
                                      </p:cBhvr>
                                      <p:tavLst>
                                        <p:tav tm="0">
                                          <p:val>
                                            <p:fltVal val="0"/>
                                          </p:val>
                                        </p:tav>
                                        <p:tav tm="100000">
                                          <p:val>
                                            <p:strVal val="#ppt_h"/>
                                          </p:val>
                                        </p:tav>
                                      </p:tavLst>
                                    </p:anim>
                                    <p:anim calcmode="lin" valueType="num">
                                      <p:cBhvr>
                                        <p:cTn id="17"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38832" y="1660480"/>
            <a:ext cx="8686800" cy="4525963"/>
          </a:xfrm>
        </p:spPr>
        <p:txBody>
          <a:bodyPr>
            <a:noAutofit/>
          </a:bodyPr>
          <a:lstStyle/>
          <a:p>
            <a:r>
              <a:rPr lang="en-US" dirty="0">
                <a:solidFill>
                  <a:srgbClr val="FFFF00"/>
                </a:solidFill>
              </a:rPr>
              <a:t>The word </a:t>
            </a:r>
            <a:r>
              <a:rPr lang="en-US" i="1" dirty="0">
                <a:solidFill>
                  <a:srgbClr val="FFFF00"/>
                </a:solidFill>
              </a:rPr>
              <a:t>" gate " is used as a noun of </a:t>
            </a:r>
            <a:r>
              <a:rPr lang="en-US" i="1" dirty="0" smtClean="0">
                <a:solidFill>
                  <a:srgbClr val="FFFF00"/>
                </a:solidFill>
              </a:rPr>
              <a:t>multitude, </a:t>
            </a:r>
            <a:r>
              <a:rPr lang="en-US" dirty="0" smtClean="0">
                <a:solidFill>
                  <a:srgbClr val="FFFF00"/>
                </a:solidFill>
              </a:rPr>
              <a:t>a </a:t>
            </a:r>
            <a:r>
              <a:rPr lang="en-US" dirty="0">
                <a:solidFill>
                  <a:srgbClr val="FFFF00"/>
                </a:solidFill>
              </a:rPr>
              <a:t>method </a:t>
            </a:r>
            <a:r>
              <a:rPr lang="en-US" dirty="0" smtClean="0">
                <a:solidFill>
                  <a:srgbClr val="FFFF00"/>
                </a:solidFill>
              </a:rPr>
              <a:t>of </a:t>
            </a:r>
            <a:r>
              <a:rPr lang="en-US" dirty="0">
                <a:solidFill>
                  <a:srgbClr val="FFFF00"/>
                </a:solidFill>
              </a:rPr>
              <a:t>description frequently adopted </a:t>
            </a:r>
            <a:r>
              <a:rPr lang="en-US" dirty="0" smtClean="0">
                <a:solidFill>
                  <a:srgbClr val="FFFF00"/>
                </a:solidFill>
              </a:rPr>
              <a:t>throughout the </a:t>
            </a:r>
            <a:r>
              <a:rPr lang="en-US" dirty="0">
                <a:solidFill>
                  <a:srgbClr val="FFFF00"/>
                </a:solidFill>
              </a:rPr>
              <a:t>vision where recurring features are mentioned, </a:t>
            </a:r>
            <a:r>
              <a:rPr lang="en-US" dirty="0" smtClean="0">
                <a:solidFill>
                  <a:srgbClr val="FFFF00"/>
                </a:solidFill>
              </a:rPr>
              <a:t>as already </a:t>
            </a:r>
            <a:r>
              <a:rPr lang="en-US" dirty="0">
                <a:solidFill>
                  <a:srgbClr val="FFFF00"/>
                </a:solidFill>
              </a:rPr>
              <a:t>explained in the last section. " </a:t>
            </a:r>
            <a:endParaRPr lang="en-US" dirty="0" smtClean="0">
              <a:solidFill>
                <a:srgbClr val="FFFF00"/>
              </a:solidFill>
            </a:endParaRPr>
          </a:p>
          <a:p>
            <a:r>
              <a:rPr lang="en-US" dirty="0" smtClean="0">
                <a:solidFill>
                  <a:srgbClr val="FFFF00"/>
                </a:solidFill>
              </a:rPr>
              <a:t>The </a:t>
            </a:r>
            <a:r>
              <a:rPr lang="en-US" dirty="0">
                <a:solidFill>
                  <a:srgbClr val="FFFF00"/>
                </a:solidFill>
              </a:rPr>
              <a:t>gate </a:t>
            </a:r>
            <a:r>
              <a:rPr lang="en-US" dirty="0" smtClean="0">
                <a:solidFill>
                  <a:srgbClr val="FFFF00"/>
                </a:solidFill>
              </a:rPr>
              <a:t>that looks </a:t>
            </a:r>
            <a:r>
              <a:rPr lang="en-US" dirty="0">
                <a:solidFill>
                  <a:srgbClr val="FFFF00"/>
                </a:solidFill>
              </a:rPr>
              <a:t>toward the </a:t>
            </a:r>
            <a:r>
              <a:rPr lang="en-US" dirty="0" smtClean="0">
                <a:solidFill>
                  <a:srgbClr val="FFFF00"/>
                </a:solidFill>
              </a:rPr>
              <a:t>east' </a:t>
            </a:r>
            <a:r>
              <a:rPr lang="en-US" dirty="0">
                <a:solidFill>
                  <a:srgbClr val="FFFF00"/>
                </a:solidFill>
              </a:rPr>
              <a:t>therefore, means either </a:t>
            </a:r>
            <a:r>
              <a:rPr lang="en-US" i="1" dirty="0">
                <a:solidFill>
                  <a:srgbClr val="FFFF00"/>
                </a:solidFill>
              </a:rPr>
              <a:t>any </a:t>
            </a:r>
            <a:r>
              <a:rPr lang="en-US" i="1" dirty="0" smtClean="0">
                <a:solidFill>
                  <a:srgbClr val="FFFF00"/>
                </a:solidFill>
              </a:rPr>
              <a:t>or all </a:t>
            </a:r>
            <a:r>
              <a:rPr lang="en-US" i="1" dirty="0">
                <a:solidFill>
                  <a:srgbClr val="FFFF00"/>
                </a:solidFill>
              </a:rPr>
              <a:t>of the gate openings on the eastern side, </a:t>
            </a:r>
            <a:r>
              <a:rPr lang="en-US" i="1" dirty="0" smtClean="0">
                <a:solidFill>
                  <a:srgbClr val="FFFF00"/>
                </a:solidFill>
              </a:rPr>
              <a:t>whatever </a:t>
            </a:r>
            <a:r>
              <a:rPr lang="en-US" dirty="0" smtClean="0">
                <a:solidFill>
                  <a:srgbClr val="FFFF00"/>
                </a:solidFill>
              </a:rPr>
              <a:t>their </a:t>
            </a:r>
            <a:r>
              <a:rPr lang="en-US" dirty="0">
                <a:solidFill>
                  <a:srgbClr val="FFFF00"/>
                </a:solidFill>
              </a:rPr>
              <a:t>number, and instead of one gate only to a side, </a:t>
            </a:r>
            <a:r>
              <a:rPr lang="en-US" dirty="0" smtClean="0">
                <a:solidFill>
                  <a:srgbClr val="FFFF00"/>
                </a:solidFill>
              </a:rPr>
              <a:t>it is </a:t>
            </a:r>
            <a:r>
              <a:rPr lang="en-US" dirty="0">
                <a:solidFill>
                  <a:srgbClr val="FFFF00"/>
                </a:solidFill>
              </a:rPr>
              <a:t>inferred that there are many.</a:t>
            </a:r>
          </a:p>
        </p:txBody>
      </p:sp>
      <p:grpSp>
        <p:nvGrpSpPr>
          <p:cNvPr id="4" name="Group 3"/>
          <p:cNvGrpSpPr/>
          <p:nvPr/>
        </p:nvGrpSpPr>
        <p:grpSpPr>
          <a:xfrm>
            <a:off x="205556" y="249382"/>
            <a:ext cx="8938444" cy="1624084"/>
            <a:chOff x="-377298" y="0"/>
            <a:chExt cx="9615993" cy="1981200"/>
          </a:xfrm>
        </p:grpSpPr>
        <p:pic>
          <p:nvPicPr>
            <p:cNvPr id="5" name="Picture 4"/>
            <p:cNvPicPr>
              <a:picLocks noChangeAspect="1" noChangeArrowheads="1"/>
            </p:cNvPicPr>
            <p:nvPr/>
          </p:nvPicPr>
          <p:blipFill>
            <a:blip r:embed="rId2" cstate="print"/>
            <a:srcRect l="7135" r="63539" b="16304"/>
            <a:stretch>
              <a:fillRect/>
            </a:stretch>
          </p:blipFill>
          <p:spPr bwMode="auto">
            <a:xfrm>
              <a:off x="-377298"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6" name="Group 26"/>
            <p:cNvGrpSpPr/>
            <p:nvPr/>
          </p:nvGrpSpPr>
          <p:grpSpPr>
            <a:xfrm>
              <a:off x="500108" y="0"/>
              <a:ext cx="8738587" cy="1981200"/>
              <a:chOff x="500108" y="0"/>
              <a:chExt cx="8738587" cy="1981200"/>
            </a:xfrm>
          </p:grpSpPr>
          <p:grpSp>
            <p:nvGrpSpPr>
              <p:cNvPr id="7" name="Group 25"/>
              <p:cNvGrpSpPr/>
              <p:nvPr/>
            </p:nvGrpSpPr>
            <p:grpSpPr>
              <a:xfrm>
                <a:off x="500108" y="0"/>
                <a:ext cx="7863396" cy="1981200"/>
                <a:chOff x="500108" y="0"/>
                <a:chExt cx="7863396" cy="1981200"/>
              </a:xfrm>
            </p:grpSpPr>
            <p:pic>
              <p:nvPicPr>
                <p:cNvPr id="9" name="Picture 8"/>
                <p:cNvPicPr>
                  <a:picLocks noChangeAspect="1" noChangeArrowheads="1"/>
                </p:cNvPicPr>
                <p:nvPr/>
              </p:nvPicPr>
              <p:blipFill>
                <a:blip r:embed="rId2" cstate="print"/>
                <a:srcRect l="4691" r="35400" b="16304"/>
                <a:stretch>
                  <a:fillRect/>
                </a:stretch>
              </p:blipFill>
              <p:spPr bwMode="auto">
                <a:xfrm>
                  <a:off x="3014708" y="0"/>
                  <a:ext cx="186801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10" name="Group 24"/>
                <p:cNvGrpSpPr/>
                <p:nvPr/>
              </p:nvGrpSpPr>
              <p:grpSpPr>
                <a:xfrm>
                  <a:off x="500108" y="0"/>
                  <a:ext cx="3534792" cy="1981200"/>
                  <a:chOff x="500108" y="0"/>
                  <a:chExt cx="3534792" cy="1981200"/>
                </a:xfrm>
              </p:grpSpPr>
              <p:grpSp>
                <p:nvGrpSpPr>
                  <p:cNvPr id="11" name="Group 23"/>
                  <p:cNvGrpSpPr/>
                  <p:nvPr/>
                </p:nvGrpSpPr>
                <p:grpSpPr>
                  <a:xfrm>
                    <a:off x="500108" y="0"/>
                    <a:ext cx="1793288" cy="1981200"/>
                    <a:chOff x="500108" y="0"/>
                    <a:chExt cx="1793288" cy="1981200"/>
                  </a:xfrm>
                </p:grpSpPr>
                <p:pic>
                  <p:nvPicPr>
                    <p:cNvPr id="22" name="Picture 21"/>
                    <p:cNvPicPr>
                      <a:picLocks noChangeAspect="1" noChangeArrowheads="1"/>
                    </p:cNvPicPr>
                    <p:nvPr/>
                  </p:nvPicPr>
                  <p:blipFill>
                    <a:blip r:embed="rId2" cstate="print"/>
                    <a:srcRect l="7135" r="63539" b="16304"/>
                    <a:stretch>
                      <a:fillRect/>
                    </a:stretch>
                  </p:blipFill>
                  <p:spPr bwMode="auto">
                    <a:xfrm>
                      <a:off x="500108"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3" name="Picture 7"/>
                    <p:cNvPicPr>
                      <a:picLocks noChangeAspect="1" noChangeArrowheads="1"/>
                    </p:cNvPicPr>
                    <p:nvPr/>
                  </p:nvPicPr>
                  <p:blipFill>
                    <a:blip r:embed="rId2" cstate="print"/>
                    <a:srcRect l="7135" r="63539" b="16304"/>
                    <a:stretch>
                      <a:fillRect/>
                    </a:stretch>
                  </p:blipFill>
                  <p:spPr bwMode="auto">
                    <a:xfrm>
                      <a:off x="1378996"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nvGrpSpPr>
                  <p:cNvPr id="12" name="Group 9"/>
                  <p:cNvGrpSpPr/>
                  <p:nvPr/>
                </p:nvGrpSpPr>
                <p:grpSpPr>
                  <a:xfrm>
                    <a:off x="2241612" y="0"/>
                    <a:ext cx="1793288" cy="1981200"/>
                    <a:chOff x="-1524000" y="0"/>
                    <a:chExt cx="1793288" cy="1981200"/>
                  </a:xfrm>
                </p:grpSpPr>
                <p:pic>
                  <p:nvPicPr>
                    <p:cNvPr id="20" name="Picture 10"/>
                    <p:cNvPicPr>
                      <a:picLocks noChangeAspect="1" noChangeArrowheads="1"/>
                    </p:cNvPicPr>
                    <p:nvPr/>
                  </p:nvPicPr>
                  <p:blipFill>
                    <a:blip r:embed="rId2" cstate="print"/>
                    <a:srcRect l="7135" r="63539" b="16304"/>
                    <a:stretch>
                      <a:fillRect/>
                    </a:stretch>
                  </p:blipFill>
                  <p:spPr bwMode="auto">
                    <a:xfrm>
                      <a:off x="-1524000"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1" name="Picture 20"/>
                    <p:cNvPicPr>
                      <a:picLocks noChangeAspect="1" noChangeArrowheads="1"/>
                    </p:cNvPicPr>
                    <p:nvPr/>
                  </p:nvPicPr>
                  <p:blipFill>
                    <a:blip r:embed="rId2" cstate="print"/>
                    <a:srcRect l="7135" r="63539" b="16304"/>
                    <a:stretch>
                      <a:fillRect/>
                    </a:stretch>
                  </p:blipFill>
                  <p:spPr bwMode="auto">
                    <a:xfrm>
                      <a:off x="-645112"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grpSp>
              <p:nvGrpSpPr>
                <p:cNvPr id="13" name="Group 13"/>
                <p:cNvGrpSpPr/>
                <p:nvPr/>
              </p:nvGrpSpPr>
              <p:grpSpPr>
                <a:xfrm>
                  <a:off x="4828712" y="0"/>
                  <a:ext cx="3534792" cy="1981200"/>
                  <a:chOff x="-1524000" y="0"/>
                  <a:chExt cx="3534792" cy="1981200"/>
                </a:xfrm>
              </p:grpSpPr>
              <p:grpSp>
                <p:nvGrpSpPr>
                  <p:cNvPr id="18" name="Group 8"/>
                  <p:cNvGrpSpPr/>
                  <p:nvPr/>
                </p:nvGrpSpPr>
                <p:grpSpPr>
                  <a:xfrm>
                    <a:off x="-1524000" y="0"/>
                    <a:ext cx="1793288" cy="1981200"/>
                    <a:chOff x="-1524000" y="0"/>
                    <a:chExt cx="1793288" cy="1981200"/>
                  </a:xfrm>
                </p:grpSpPr>
                <p:pic>
                  <p:nvPicPr>
                    <p:cNvPr id="16" name="Picture 15"/>
                    <p:cNvPicPr>
                      <a:picLocks noChangeAspect="1" noChangeArrowheads="1"/>
                    </p:cNvPicPr>
                    <p:nvPr/>
                  </p:nvPicPr>
                  <p:blipFill>
                    <a:blip r:embed="rId2" cstate="print"/>
                    <a:srcRect l="7135" r="63539" b="16304"/>
                    <a:stretch>
                      <a:fillRect/>
                    </a:stretch>
                  </p:blipFill>
                  <p:spPr bwMode="auto">
                    <a:xfrm>
                      <a:off x="-1524000"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 name="Picture 16"/>
                    <p:cNvPicPr>
                      <a:picLocks noChangeAspect="1" noChangeArrowheads="1"/>
                    </p:cNvPicPr>
                    <p:nvPr/>
                  </p:nvPicPr>
                  <p:blipFill>
                    <a:blip r:embed="rId2" cstate="print"/>
                    <a:srcRect l="7135" r="63539" b="16304"/>
                    <a:stretch>
                      <a:fillRect/>
                    </a:stretch>
                  </p:blipFill>
                  <p:spPr bwMode="auto">
                    <a:xfrm>
                      <a:off x="-645112"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nvGrpSpPr>
                  <p:cNvPr id="19" name="Group 9"/>
                  <p:cNvGrpSpPr/>
                  <p:nvPr/>
                </p:nvGrpSpPr>
                <p:grpSpPr>
                  <a:xfrm>
                    <a:off x="217504" y="0"/>
                    <a:ext cx="1793288" cy="1981200"/>
                    <a:chOff x="-1524000" y="0"/>
                    <a:chExt cx="1793288" cy="1981200"/>
                  </a:xfrm>
                </p:grpSpPr>
                <p:pic>
                  <p:nvPicPr>
                    <p:cNvPr id="14" name="Picture 13"/>
                    <p:cNvPicPr>
                      <a:picLocks noChangeAspect="1" noChangeArrowheads="1"/>
                    </p:cNvPicPr>
                    <p:nvPr/>
                  </p:nvPicPr>
                  <p:blipFill>
                    <a:blip r:embed="rId2" cstate="print"/>
                    <a:srcRect l="7135" r="63539" b="16304"/>
                    <a:stretch>
                      <a:fillRect/>
                    </a:stretch>
                  </p:blipFill>
                  <p:spPr bwMode="auto">
                    <a:xfrm>
                      <a:off x="-1524000"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14"/>
                    <p:cNvPicPr>
                      <a:picLocks noChangeAspect="1" noChangeArrowheads="1"/>
                    </p:cNvPicPr>
                    <p:nvPr/>
                  </p:nvPicPr>
                  <p:blipFill>
                    <a:blip r:embed="rId2" cstate="print"/>
                    <a:srcRect l="7135" r="63539" b="16304"/>
                    <a:stretch>
                      <a:fillRect/>
                    </a:stretch>
                  </p:blipFill>
                  <p:spPr bwMode="auto">
                    <a:xfrm>
                      <a:off x="-645112"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grpSp>
          <p:pic>
            <p:nvPicPr>
              <p:cNvPr id="8" name="Picture 7"/>
              <p:cNvPicPr>
                <a:picLocks noChangeAspect="1" noChangeArrowheads="1"/>
              </p:cNvPicPr>
              <p:nvPr/>
            </p:nvPicPr>
            <p:blipFill>
              <a:blip r:embed="rId2" cstate="print"/>
              <a:srcRect l="7135" r="63539" b="16304"/>
              <a:stretch>
                <a:fillRect/>
              </a:stretch>
            </p:blipFill>
            <p:spPr bwMode="auto">
              <a:xfrm>
                <a:off x="8324295"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1676400"/>
            <a:ext cx="7848600" cy="1752600"/>
          </a:xfrm>
        </p:spPr>
        <p:txBody>
          <a:bodyPr>
            <a:noAutofit/>
          </a:bodyPr>
          <a:lstStyle/>
          <a:p>
            <a:r>
              <a:rPr lang="en-US" sz="2800" b="1" dirty="0" err="1">
                <a:solidFill>
                  <a:srgbClr val="FFFF00"/>
                </a:solidFill>
                <a:effectLst>
                  <a:outerShdw blurRad="38100" dist="38100" dir="2700000" algn="tl">
                    <a:srgbClr val="000000">
                      <a:alpha val="43137"/>
                    </a:srgbClr>
                  </a:outerShdw>
                </a:effectLst>
              </a:rPr>
              <a:t>Eze</a:t>
            </a:r>
            <a:r>
              <a:rPr lang="en-US" sz="2800" b="1" dirty="0">
                <a:solidFill>
                  <a:srgbClr val="FFFF00"/>
                </a:solidFill>
                <a:effectLst>
                  <a:outerShdw blurRad="38100" dist="38100" dir="2700000" algn="tl">
                    <a:srgbClr val="000000">
                      <a:alpha val="43137"/>
                    </a:srgbClr>
                  </a:outerShdw>
                </a:effectLst>
              </a:rPr>
              <a:t> 40:6  Then came he unto the gate which </a:t>
            </a:r>
            <a:r>
              <a:rPr lang="en-US" sz="2800" b="1" dirty="0" err="1">
                <a:solidFill>
                  <a:srgbClr val="FFFF00"/>
                </a:solidFill>
                <a:effectLst>
                  <a:outerShdw blurRad="38100" dist="38100" dir="2700000" algn="tl">
                    <a:srgbClr val="000000">
                      <a:alpha val="43137"/>
                    </a:srgbClr>
                  </a:outerShdw>
                </a:effectLst>
              </a:rPr>
              <a:t>looketh</a:t>
            </a:r>
            <a:r>
              <a:rPr lang="en-US" sz="2800" b="1" dirty="0">
                <a:solidFill>
                  <a:srgbClr val="FFFF00"/>
                </a:solidFill>
                <a:effectLst>
                  <a:outerShdw blurRad="38100" dist="38100" dir="2700000" algn="tl">
                    <a:srgbClr val="000000">
                      <a:alpha val="43137"/>
                    </a:srgbClr>
                  </a:outerShdw>
                </a:effectLst>
              </a:rPr>
              <a:t> toward the east, and went up the stairs thereof, and measured the threshold of the gate, </a:t>
            </a:r>
            <a:r>
              <a:rPr lang="en-US" sz="2800" b="1" i="1" dirty="0">
                <a:solidFill>
                  <a:srgbClr val="FFFF00"/>
                </a:solidFill>
                <a:effectLst>
                  <a:outerShdw blurRad="38100" dist="38100" dir="2700000" algn="tl">
                    <a:srgbClr val="000000">
                      <a:alpha val="43137"/>
                    </a:srgbClr>
                  </a:outerShdw>
                </a:effectLst>
              </a:rPr>
              <a:t>which was one reed broad; and the other threshold of the gate, which was one reed broad.</a:t>
            </a:r>
            <a:endParaRPr lang="en-US" sz="2800" dirty="0">
              <a:solidFill>
                <a:srgbClr val="FFFF00"/>
              </a:solidFill>
              <a:effectLst>
                <a:outerShdw blurRad="38100" dist="38100" dir="2700000" algn="tl">
                  <a:srgbClr val="000000">
                    <a:alpha val="43137"/>
                  </a:srgbClr>
                </a:outerShdw>
              </a:effectLst>
            </a:endParaRPr>
          </a:p>
        </p:txBody>
      </p:sp>
      <p:pic>
        <p:nvPicPr>
          <p:cNvPr id="16" name="Content Placeholder 3" descr="HouseofPrayer.jpg"/>
          <p:cNvPicPr>
            <a:picLocks noChangeAspect="1"/>
          </p:cNvPicPr>
          <p:nvPr/>
        </p:nvPicPr>
        <p:blipFill>
          <a:blip r:embed="rId2" cstate="print"/>
          <a:srcRect l="42863" t="74445" r="23804"/>
          <a:stretch>
            <a:fillRect/>
          </a:stretch>
        </p:blipFill>
        <p:spPr>
          <a:xfrm>
            <a:off x="0" y="1600200"/>
            <a:ext cx="9144000" cy="5257800"/>
          </a:xfrm>
          <a:prstGeom prst="rect">
            <a:avLst/>
          </a:prstGeom>
        </p:spPr>
      </p:pic>
      <p:sp>
        <p:nvSpPr>
          <p:cNvPr id="5" name="Right Arrow 4"/>
          <p:cNvSpPr/>
          <p:nvPr/>
        </p:nvSpPr>
        <p:spPr>
          <a:xfrm rot="1936177">
            <a:off x="7711226" y="5911819"/>
            <a:ext cx="1346819" cy="678683"/>
          </a:xfrm>
          <a:prstGeom prst="rightArrow">
            <a:avLst>
              <a:gd name="adj1" fmla="val 35746"/>
              <a:gd name="adj2" fmla="val 50000"/>
            </a:avLst>
          </a:prstGeom>
          <a:solidFill>
            <a:srgbClr val="FFFF00"/>
          </a:solidFill>
          <a:ln>
            <a:noFill/>
          </a:ln>
          <a:effectLst>
            <a:outerShdw blurRad="107950" dist="12700" dir="5400000" algn="ctr">
              <a:srgbClr val="000000"/>
            </a:outerShdw>
          </a:effectLst>
          <a:scene3d>
            <a:camera prst="orthographicFront">
              <a:rot lat="0" lon="21299999" rev="0"/>
            </a:camera>
            <a:lightRig rig="soft" dir="t">
              <a:rot lat="0" lon="0" rev="0"/>
            </a:lightRig>
          </a:scene3d>
          <a:sp3d contourW="44450" prstMaterial="matte">
            <a:bevelT w="63500" h="63500" prst="coolSlant"/>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smtClean="0">
                <a:solidFill>
                  <a:schemeClr val="tx2"/>
                </a:solidFill>
                <a:effectLst>
                  <a:outerShdw blurRad="38100" dist="38100" dir="2700000" algn="tl">
                    <a:srgbClr val="000000">
                      <a:alpha val="43137"/>
                    </a:srgbClr>
                  </a:outerShdw>
                </a:effectLst>
              </a:rPr>
              <a:t>EAST</a:t>
            </a:r>
            <a:endParaRPr lang="en-US" sz="2400" b="1" i="1" dirty="0">
              <a:solidFill>
                <a:schemeClr val="tx2"/>
              </a:solidFill>
              <a:effectLst>
                <a:outerShdw blurRad="38100" dist="38100" dir="2700000" algn="tl">
                  <a:srgbClr val="000000">
                    <a:alpha val="43137"/>
                  </a:srgbClr>
                </a:outerShdw>
              </a:effectLst>
            </a:endParaRPr>
          </a:p>
        </p:txBody>
      </p:sp>
      <p:sp>
        <p:nvSpPr>
          <p:cNvPr id="8" name="Rectangle 7"/>
          <p:cNvSpPr/>
          <p:nvPr/>
        </p:nvSpPr>
        <p:spPr>
          <a:xfrm>
            <a:off x="4343400" y="3429000"/>
            <a:ext cx="1905000" cy="18288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rot="10800000">
            <a:off x="5943600" y="4800600"/>
            <a:ext cx="914400" cy="68580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Subtitle 2"/>
          <p:cNvSpPr txBox="1">
            <a:spLocks/>
          </p:cNvSpPr>
          <p:nvPr/>
        </p:nvSpPr>
        <p:spPr>
          <a:xfrm>
            <a:off x="838200" y="0"/>
            <a:ext cx="7848600" cy="1752600"/>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err="1" smtClean="0">
                <a:ln>
                  <a:noFill/>
                </a:ln>
                <a:solidFill>
                  <a:srgbClr val="FFFF00"/>
                </a:solidFill>
                <a:effectLst>
                  <a:outerShdw blurRad="38100" dist="38100" dir="2700000" algn="tl">
                    <a:srgbClr val="000000">
                      <a:alpha val="43137"/>
                    </a:srgbClr>
                  </a:outerShdw>
                </a:effectLst>
                <a:uLnTx/>
                <a:uFillTx/>
                <a:latin typeface="+mn-lt"/>
                <a:ea typeface="+mn-ea"/>
                <a:cs typeface="+mn-cs"/>
              </a:rPr>
              <a:t>Eze</a:t>
            </a:r>
            <a:r>
              <a:rPr kumimoji="0" lang="en-US" sz="28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n-lt"/>
                <a:ea typeface="+mn-ea"/>
                <a:cs typeface="+mn-cs"/>
              </a:rPr>
              <a:t> 40:6  - “…and went up the stairs thereof, and measured the threshold of the gate, </a:t>
            </a:r>
            <a:r>
              <a:rPr kumimoji="0" lang="en-US" sz="2800" b="1" i="1"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n-lt"/>
                <a:ea typeface="+mn-ea"/>
                <a:cs typeface="+mn-cs"/>
              </a:rPr>
              <a:t>which was one reed broad; and the other threshold of the gate, which was one reed broad.</a:t>
            </a:r>
            <a:endParaRPr kumimoji="0" lang="en-US" sz="2800" b="0"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noChangeArrowheads="1"/>
          </p:cNvPicPr>
          <p:nvPr/>
        </p:nvPicPr>
        <p:blipFill>
          <a:blip r:embed="rId2" cstate="print"/>
          <a:srcRect b="16304"/>
          <a:stretch>
            <a:fillRect/>
          </a:stretch>
        </p:blipFill>
        <p:spPr bwMode="auto">
          <a:xfrm>
            <a:off x="0" y="1047972"/>
            <a:ext cx="9144000" cy="5810028"/>
          </a:xfrm>
          <a:prstGeom prst="rect">
            <a:avLst/>
          </a:prstGeom>
          <a:noFill/>
          <a:ln w="9525">
            <a:noFill/>
            <a:miter lim="800000"/>
            <a:headEnd/>
            <a:tailEnd/>
          </a:ln>
        </p:spPr>
      </p:pic>
      <p:sp>
        <p:nvSpPr>
          <p:cNvPr id="10" name="Subtitle 2"/>
          <p:cNvSpPr txBox="1">
            <a:spLocks/>
          </p:cNvSpPr>
          <p:nvPr/>
        </p:nvSpPr>
        <p:spPr>
          <a:xfrm>
            <a:off x="838200" y="0"/>
            <a:ext cx="7848600" cy="1752600"/>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err="1" smtClean="0">
                <a:ln>
                  <a:noFill/>
                </a:ln>
                <a:solidFill>
                  <a:srgbClr val="FFFF00"/>
                </a:solidFill>
                <a:effectLst>
                  <a:outerShdw blurRad="38100" dist="38100" dir="2700000" algn="tl">
                    <a:srgbClr val="000000">
                      <a:alpha val="43137"/>
                    </a:srgbClr>
                  </a:outerShdw>
                </a:effectLst>
                <a:uLnTx/>
                <a:uFillTx/>
                <a:latin typeface="+mn-lt"/>
                <a:ea typeface="+mn-ea"/>
                <a:cs typeface="+mn-cs"/>
              </a:rPr>
              <a:t>Eze</a:t>
            </a:r>
            <a:r>
              <a:rPr kumimoji="0" lang="en-US" sz="28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n-lt"/>
                <a:ea typeface="+mn-ea"/>
                <a:cs typeface="+mn-cs"/>
              </a:rPr>
              <a:t> 40:6  - “…and went up the stairs thereof, and measured the threshold of the gate, </a:t>
            </a:r>
            <a:r>
              <a:rPr kumimoji="0" lang="en-US" sz="2800" b="1" i="1"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n-lt"/>
                <a:ea typeface="+mn-ea"/>
                <a:cs typeface="+mn-cs"/>
              </a:rPr>
              <a:t>which was one reed broad; and the other threshold of the gate, which was one reed broad.</a:t>
            </a:r>
            <a:endParaRPr kumimoji="0" lang="en-US" sz="2800" b="0"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n-lt"/>
              <a:ea typeface="+mn-ea"/>
              <a:cs typeface="+mn-cs"/>
            </a:endParaRPr>
          </a:p>
        </p:txBody>
      </p:sp>
      <p:sp>
        <p:nvSpPr>
          <p:cNvPr id="9" name="Subtitle 8"/>
          <p:cNvSpPr>
            <a:spLocks noGrp="1"/>
          </p:cNvSpPr>
          <p:nvPr>
            <p:ph type="subTitle" idx="1"/>
          </p:nvPr>
        </p:nvSpPr>
        <p:spPr/>
        <p:txBody>
          <a:bodyPr/>
          <a:lstStyle/>
          <a:p>
            <a:endParaRPr lang="en-US"/>
          </a:p>
        </p:txBody>
      </p:sp>
      <p:sp>
        <p:nvSpPr>
          <p:cNvPr id="12" name="Rectangle 11"/>
          <p:cNvSpPr/>
          <p:nvPr/>
        </p:nvSpPr>
        <p:spPr>
          <a:xfrm>
            <a:off x="3048000" y="4876800"/>
            <a:ext cx="3200400" cy="19812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solidFill>
                <a:srgbClr val="FFFF00"/>
              </a:solidFill>
            </a:endParaRPr>
          </a:p>
        </p:txBody>
      </p:sp>
      <p:sp>
        <p:nvSpPr>
          <p:cNvPr id="3" name="Content Placeholder 2"/>
          <p:cNvSpPr>
            <a:spLocks noGrp="1"/>
          </p:cNvSpPr>
          <p:nvPr>
            <p:ph idx="1"/>
          </p:nvPr>
        </p:nvSpPr>
        <p:spPr>
          <a:xfrm>
            <a:off x="152400" y="228600"/>
            <a:ext cx="8686800" cy="4525963"/>
          </a:xfrm>
        </p:spPr>
        <p:txBody>
          <a:bodyPr>
            <a:noAutofit/>
          </a:bodyPr>
          <a:lstStyle/>
          <a:p>
            <a:r>
              <a:rPr lang="en-US" b="1" dirty="0">
                <a:solidFill>
                  <a:srgbClr val="FFFF00"/>
                </a:solidFill>
              </a:rPr>
              <a:t>Isa 60:10  And the sons of strangers shall build up thy walls, and their kings shall minister unto thee: for in my wrath I smote thee, but in my </a:t>
            </a:r>
            <a:r>
              <a:rPr lang="en-US" b="1" dirty="0" err="1">
                <a:solidFill>
                  <a:srgbClr val="FFFF00"/>
                </a:solidFill>
              </a:rPr>
              <a:t>favour</a:t>
            </a:r>
            <a:r>
              <a:rPr lang="en-US" b="1" dirty="0">
                <a:solidFill>
                  <a:srgbClr val="FFFF00"/>
                </a:solidFill>
              </a:rPr>
              <a:t> have I had mercy on thee. </a:t>
            </a:r>
          </a:p>
          <a:p>
            <a:r>
              <a:rPr lang="en-US" b="1" dirty="0">
                <a:solidFill>
                  <a:srgbClr val="FFFF00"/>
                </a:solidFill>
              </a:rPr>
              <a:t>Isa 60:11  Therefore thy gates shall be open continually; they shall not be shut day nor night; that </a:t>
            </a:r>
            <a:r>
              <a:rPr lang="en-US" b="1" i="1" dirty="0">
                <a:solidFill>
                  <a:srgbClr val="FFFF00"/>
                </a:solidFill>
              </a:rPr>
              <a:t>men may bring unto thee the forces of the Gentiles, and that their kings may be brought. </a:t>
            </a:r>
          </a:p>
          <a:p>
            <a:r>
              <a:rPr lang="en-US" b="1" dirty="0">
                <a:solidFill>
                  <a:srgbClr val="FFFF00"/>
                </a:solidFill>
              </a:rPr>
              <a:t>Isa 60:12  For the nation and kingdom that will not serve thee shall perish; yea, </a:t>
            </a:r>
            <a:r>
              <a:rPr lang="en-US" b="1" i="1" dirty="0">
                <a:solidFill>
                  <a:srgbClr val="FFFF00"/>
                </a:solidFill>
              </a:rPr>
              <a:t>those nations shall be utterly wasted. </a:t>
            </a:r>
          </a:p>
          <a:p>
            <a:endParaRPr lang="en-US" b="1" dirty="0">
              <a:solidFill>
                <a:srgbClr val="FFFF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FF00"/>
                </a:solidFill>
              </a:rPr>
              <a:t>Gates Outer and Inner</a:t>
            </a:r>
            <a:endParaRPr lang="en-US" dirty="0">
              <a:solidFill>
                <a:srgbClr val="FFFF00"/>
              </a:solidFill>
            </a:endParaRPr>
          </a:p>
        </p:txBody>
      </p:sp>
      <p:sp>
        <p:nvSpPr>
          <p:cNvPr id="3" name="Content Placeholder 2"/>
          <p:cNvSpPr>
            <a:spLocks noGrp="1"/>
          </p:cNvSpPr>
          <p:nvPr>
            <p:ph idx="1"/>
          </p:nvPr>
        </p:nvSpPr>
        <p:spPr>
          <a:xfrm>
            <a:off x="457200" y="1066800"/>
            <a:ext cx="8686800" cy="4389120"/>
          </a:xfrm>
        </p:spPr>
        <p:txBody>
          <a:bodyPr>
            <a:noAutofit/>
          </a:bodyPr>
          <a:lstStyle/>
          <a:p>
            <a:r>
              <a:rPr lang="en-US" dirty="0" smtClean="0">
                <a:solidFill>
                  <a:srgbClr val="FFFF00"/>
                </a:solidFill>
              </a:rPr>
              <a:t>40:6-16 – Outer East Gate sets the pattern for all </a:t>
            </a:r>
            <a:r>
              <a:rPr lang="en-US" dirty="0" smtClean="0">
                <a:solidFill>
                  <a:srgbClr val="FFFF00"/>
                </a:solidFill>
              </a:rPr>
              <a:t>others – (see vv. 21-22 </a:t>
            </a:r>
            <a:r>
              <a:rPr lang="en-US" i="1" dirty="0" smtClean="0">
                <a:solidFill>
                  <a:srgbClr val="00FFFF"/>
                </a:solidFill>
              </a:rPr>
              <a:t>“after the measure…”</a:t>
            </a:r>
            <a:endParaRPr lang="en-US" i="1" dirty="0" smtClean="0">
              <a:solidFill>
                <a:srgbClr val="00FFFF"/>
              </a:solidFill>
            </a:endParaRPr>
          </a:p>
          <a:p>
            <a:r>
              <a:rPr lang="en-US" dirty="0" smtClean="0">
                <a:solidFill>
                  <a:srgbClr val="FFFF00"/>
                </a:solidFill>
              </a:rPr>
              <a:t>40:17-19 – Describes 3 sides of outer court w/chambers (</a:t>
            </a:r>
            <a:r>
              <a:rPr lang="en-US" dirty="0" err="1" smtClean="0">
                <a:solidFill>
                  <a:srgbClr val="FFFF00"/>
                </a:solidFill>
              </a:rPr>
              <a:t>cellae</a:t>
            </a:r>
            <a:r>
              <a:rPr lang="en-US" dirty="0" smtClean="0">
                <a:solidFill>
                  <a:srgbClr val="FFFF00"/>
                </a:solidFill>
              </a:rPr>
              <a:t>)</a:t>
            </a:r>
          </a:p>
          <a:p>
            <a:r>
              <a:rPr lang="en-US" dirty="0" smtClean="0">
                <a:solidFill>
                  <a:srgbClr val="FFFF00"/>
                </a:solidFill>
              </a:rPr>
              <a:t>40:20-23 – Outer North Gate</a:t>
            </a:r>
          </a:p>
          <a:p>
            <a:r>
              <a:rPr lang="en-US" dirty="0" smtClean="0">
                <a:solidFill>
                  <a:srgbClr val="FFFF00"/>
                </a:solidFill>
              </a:rPr>
              <a:t>40:24-27 – Outer South Gate</a:t>
            </a:r>
          </a:p>
          <a:p>
            <a:r>
              <a:rPr lang="en-US" dirty="0" smtClean="0">
                <a:solidFill>
                  <a:srgbClr val="FFFF00"/>
                </a:solidFill>
              </a:rPr>
              <a:t>40:28-31 – Inner South Gate</a:t>
            </a:r>
          </a:p>
          <a:p>
            <a:r>
              <a:rPr lang="en-US" dirty="0" smtClean="0">
                <a:solidFill>
                  <a:srgbClr val="FFFF00"/>
                </a:solidFill>
              </a:rPr>
              <a:t>40:32-34 – Inner East Gate</a:t>
            </a:r>
          </a:p>
          <a:p>
            <a:r>
              <a:rPr lang="en-US" dirty="0" smtClean="0">
                <a:solidFill>
                  <a:srgbClr val="FFFF00"/>
                </a:solidFill>
              </a:rPr>
              <a:t>40:35-43 – Inner North Gate</a:t>
            </a:r>
          </a:p>
          <a:p>
            <a:r>
              <a:rPr lang="en-US" dirty="0" smtClean="0">
                <a:solidFill>
                  <a:srgbClr val="FFFF00"/>
                </a:solidFill>
              </a:rPr>
              <a:t>40:44- 47 – Two Hemispheres</a:t>
            </a:r>
            <a:endParaRPr lang="en-US" dirty="0">
              <a:solidFill>
                <a:srgbClr val="FFFF00"/>
              </a:solidFill>
            </a:endParaRPr>
          </a:p>
        </p:txBody>
      </p:sp>
      <p:sp>
        <p:nvSpPr>
          <p:cNvPr id="4" name="Rectangle 3"/>
          <p:cNvSpPr/>
          <p:nvPr/>
        </p:nvSpPr>
        <p:spPr>
          <a:xfrm>
            <a:off x="381000" y="1143000"/>
            <a:ext cx="8610600" cy="9144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81000" y="2133600"/>
            <a:ext cx="8610600" cy="990600"/>
          </a:xfrm>
          <a:prstGeom prst="rect">
            <a:avLst/>
          </a:prstGeom>
          <a:noFill/>
          <a:ln w="57150">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81000" y="3200400"/>
            <a:ext cx="8610600" cy="533400"/>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81000" y="3810000"/>
            <a:ext cx="8610600" cy="533400"/>
          </a:xfrm>
          <a:prstGeom prst="rect">
            <a:avLst/>
          </a:pr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81000" y="4419600"/>
            <a:ext cx="8610600" cy="533400"/>
          </a:xfrm>
          <a:prstGeom prst="rect">
            <a:avLst/>
          </a:prstGeom>
          <a:noFill/>
          <a:ln w="57150">
            <a:solidFill>
              <a:srgbClr val="92D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1000" y="5029200"/>
            <a:ext cx="8610600" cy="457200"/>
          </a:xfrm>
          <a:prstGeom prst="rect">
            <a:avLst/>
          </a:prstGeom>
          <a:noFill/>
          <a:ln w="5715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81000" y="5562600"/>
            <a:ext cx="8610600" cy="533400"/>
          </a:xfrm>
          <a:prstGeom prst="rect">
            <a:avLst/>
          </a:prstGeom>
          <a:noFill/>
          <a:ln w="5715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81000" y="6172200"/>
            <a:ext cx="8610600" cy="533400"/>
          </a:xfrm>
          <a:prstGeom prst="rect">
            <a:avLst/>
          </a:prstGeom>
          <a:noFill/>
          <a:ln w="571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noChangeArrowheads="1"/>
          </p:cNvPicPr>
          <p:nvPr/>
        </p:nvPicPr>
        <p:blipFill>
          <a:blip r:embed="rId2" cstate="print"/>
          <a:srcRect l="2555" t="2473" r="2555" b="3661"/>
          <a:stretch>
            <a:fillRect/>
          </a:stretch>
        </p:blipFill>
        <p:spPr bwMode="auto">
          <a:xfrm>
            <a:off x="1710642" y="685800"/>
            <a:ext cx="5722716" cy="5796084"/>
          </a:xfrm>
          <a:prstGeom prst="rect">
            <a:avLst/>
          </a:prstGeo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Content Placeholder 5"/>
          <p:cNvSpPr>
            <a:spLocks noGrp="1"/>
          </p:cNvSpPr>
          <p:nvPr>
            <p:ph idx="1"/>
          </p:nvPr>
        </p:nvSpPr>
        <p:spPr/>
        <p:txBody>
          <a:bodyPr/>
          <a:lstStyle/>
          <a:p>
            <a:endParaRPr lang="en-US"/>
          </a:p>
        </p:txBody>
      </p:sp>
      <p:grpSp>
        <p:nvGrpSpPr>
          <p:cNvPr id="14" name="Group 13"/>
          <p:cNvGrpSpPr/>
          <p:nvPr/>
        </p:nvGrpSpPr>
        <p:grpSpPr>
          <a:xfrm>
            <a:off x="2438400" y="76200"/>
            <a:ext cx="4800600" cy="3886200"/>
            <a:chOff x="2438400" y="76200"/>
            <a:chExt cx="4800600" cy="3886200"/>
          </a:xfrm>
        </p:grpSpPr>
        <p:sp>
          <p:nvSpPr>
            <p:cNvPr id="5" name="TextBox 4"/>
            <p:cNvSpPr txBox="1"/>
            <p:nvPr/>
          </p:nvSpPr>
          <p:spPr>
            <a:xfrm>
              <a:off x="2438400" y="76200"/>
              <a:ext cx="4267200" cy="523220"/>
            </a:xfrm>
            <a:prstGeom prst="rect">
              <a:avLst/>
            </a:prstGeom>
            <a:noFill/>
            <a:ln w="57150">
              <a:solidFill>
                <a:srgbClr val="7030A0"/>
              </a:solidFill>
            </a:ln>
          </p:spPr>
          <p:txBody>
            <a:bodyPr wrap="square" rtlCol="0">
              <a:spAutoFit/>
            </a:bodyPr>
            <a:lstStyle/>
            <a:p>
              <a:pPr algn="ctr"/>
              <a:r>
                <a:rPr lang="en-US" sz="2800" b="1" dirty="0" smtClean="0">
                  <a:solidFill>
                    <a:srgbClr val="FFFF00"/>
                  </a:solidFill>
                </a:rPr>
                <a:t>40:6-16 – Outer East Gate</a:t>
              </a:r>
              <a:endParaRPr lang="en-US" sz="2800" b="1" dirty="0"/>
            </a:p>
          </p:txBody>
        </p:sp>
        <p:cxnSp>
          <p:nvCxnSpPr>
            <p:cNvPr id="8" name="Straight Arrow Connector 7"/>
            <p:cNvCxnSpPr>
              <a:stCxn id="5" idx="2"/>
            </p:cNvCxnSpPr>
            <p:nvPr/>
          </p:nvCxnSpPr>
          <p:spPr>
            <a:xfrm rot="16200000" flipH="1">
              <a:off x="4300210" y="871210"/>
              <a:ext cx="2829580" cy="2286000"/>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6858000" y="3505200"/>
              <a:ext cx="381000" cy="45720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4"/>
          <p:cNvPicPr>
            <a:picLocks noChangeAspect="1" noChangeArrowheads="1"/>
          </p:cNvPicPr>
          <p:nvPr/>
        </p:nvPicPr>
        <p:blipFill>
          <a:blip r:embed="rId3" cstate="print"/>
          <a:srcRect l="18530" r="18529" b="16304"/>
          <a:stretch>
            <a:fillRect/>
          </a:stretch>
        </p:blipFill>
        <p:spPr bwMode="auto">
          <a:xfrm>
            <a:off x="3505200" y="2436228"/>
            <a:ext cx="2209800" cy="2230800"/>
          </a:xfrm>
          <a:prstGeom prst="rect">
            <a:avLst/>
          </a:prstGeom>
          <a:ln>
            <a:noFill/>
          </a:ln>
          <a:effectLst>
            <a:outerShdw blurRad="184150" dist="241300" dir="11520000" sx="110000" sy="110000" algn="ctr">
              <a:srgbClr val="000000">
                <a:alpha val="18000"/>
              </a:srgbClr>
            </a:outerShdw>
            <a:softEdge rad="112500"/>
          </a:effectLst>
          <a:scene3d>
            <a:camera prst="perspectiveFront" fov="5100000">
              <a:rot lat="0" lon="2100000" rev="0"/>
            </a:camera>
            <a:lightRig rig="flood" dir="t">
              <a:rot lat="0" lon="0" rev="13800000"/>
            </a:lightRig>
          </a:scene3d>
          <a:sp3d extrusionH="107950" prstMaterial="plastic">
            <a:bevelT w="82550" h="63500" prst="divot"/>
            <a:bevelB/>
          </a:sp3d>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noChangeArrowheads="1"/>
          </p:cNvPicPr>
          <p:nvPr/>
        </p:nvPicPr>
        <p:blipFill>
          <a:blip r:embed="rId2" cstate="print"/>
          <a:srcRect l="2555" t="2473" r="2555" b="3661"/>
          <a:stretch>
            <a:fillRect/>
          </a:stretch>
        </p:blipFill>
        <p:spPr bwMode="auto">
          <a:xfrm>
            <a:off x="1710642" y="685800"/>
            <a:ext cx="5722716" cy="5796084"/>
          </a:xfrm>
          <a:prstGeom prst="rect">
            <a:avLst/>
          </a:prstGeo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Content Placeholder 5"/>
          <p:cNvSpPr>
            <a:spLocks noGrp="1"/>
          </p:cNvSpPr>
          <p:nvPr>
            <p:ph idx="1"/>
          </p:nvPr>
        </p:nvSpPr>
        <p:spPr/>
        <p:txBody>
          <a:bodyPr/>
          <a:lstStyle/>
          <a:p>
            <a:endParaRPr lang="en-US" dirty="0"/>
          </a:p>
        </p:txBody>
      </p:sp>
      <p:sp>
        <p:nvSpPr>
          <p:cNvPr id="11" name="TextBox 10"/>
          <p:cNvSpPr txBox="1"/>
          <p:nvPr/>
        </p:nvSpPr>
        <p:spPr>
          <a:xfrm>
            <a:off x="1219200" y="152400"/>
            <a:ext cx="7010400" cy="523220"/>
          </a:xfrm>
          <a:prstGeom prst="rect">
            <a:avLst/>
          </a:prstGeom>
          <a:noFill/>
          <a:ln w="57150">
            <a:solidFill>
              <a:srgbClr val="C00000"/>
            </a:solidFill>
          </a:ln>
        </p:spPr>
        <p:txBody>
          <a:bodyPr wrap="square" rtlCol="0">
            <a:spAutoFit/>
          </a:bodyPr>
          <a:lstStyle/>
          <a:p>
            <a:pPr algn="ctr"/>
            <a:r>
              <a:rPr lang="en-US" sz="2800" dirty="0" smtClean="0">
                <a:solidFill>
                  <a:srgbClr val="FFFF00"/>
                </a:solidFill>
              </a:rPr>
              <a:t>40:17-19 – Describes 3 sides of outer court</a:t>
            </a:r>
            <a:endParaRPr lang="en-US" sz="2800" b="1" dirty="0"/>
          </a:p>
        </p:txBody>
      </p:sp>
      <p:sp>
        <p:nvSpPr>
          <p:cNvPr id="12" name="Rectangle 11"/>
          <p:cNvSpPr/>
          <p:nvPr/>
        </p:nvSpPr>
        <p:spPr>
          <a:xfrm>
            <a:off x="1981200" y="1066800"/>
            <a:ext cx="5105400" cy="2286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rot="16200000" flipH="1">
            <a:off x="4572000" y="1066800"/>
            <a:ext cx="2590800" cy="21336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rot="16200000">
            <a:off x="4533900" y="3467100"/>
            <a:ext cx="5029200" cy="2286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057400" y="5867400"/>
            <a:ext cx="5105400" cy="2286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rot="5400000">
            <a:off x="2204710" y="3271510"/>
            <a:ext cx="5039380" cy="1588"/>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flipV="1">
            <a:off x="4191000" y="762000"/>
            <a:ext cx="533400" cy="22860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23" name="Picture 4"/>
          <p:cNvPicPr>
            <a:picLocks noChangeAspect="1" noChangeArrowheads="1"/>
          </p:cNvPicPr>
          <p:nvPr/>
        </p:nvPicPr>
        <p:blipFill>
          <a:blip r:embed="rId3" cstate="print"/>
          <a:srcRect l="18530" r="18529" b="16304"/>
          <a:stretch>
            <a:fillRect/>
          </a:stretch>
        </p:blipFill>
        <p:spPr bwMode="auto">
          <a:xfrm>
            <a:off x="3505200" y="2436228"/>
            <a:ext cx="2209800" cy="2230800"/>
          </a:xfrm>
          <a:prstGeom prst="rect">
            <a:avLst/>
          </a:prstGeom>
          <a:ln>
            <a:noFill/>
          </a:ln>
          <a:effectLst>
            <a:outerShdw blurRad="184150" dist="241300" dir="11520000" sx="110000" sy="110000" algn="ctr">
              <a:srgbClr val="000000">
                <a:alpha val="18000"/>
              </a:srgbClr>
            </a:outerShdw>
            <a:softEdge rad="112500"/>
          </a:effectLst>
          <a:scene3d>
            <a:camera prst="perspectiveFront" fov="5100000">
              <a:rot lat="0" lon="2100000" rev="0"/>
            </a:camera>
            <a:lightRig rig="flood" dir="t">
              <a:rot lat="0" lon="0" rev="13800000"/>
            </a:lightRig>
          </a:scene3d>
          <a:sp3d extrusionH="107950" prstMaterial="plastic">
            <a:bevelT w="82550" h="63500" prst="divot"/>
            <a:bevelB/>
          </a:sp3d>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noChangeArrowheads="1"/>
          </p:cNvPicPr>
          <p:nvPr/>
        </p:nvPicPr>
        <p:blipFill>
          <a:blip r:embed="rId2" cstate="print"/>
          <a:srcRect l="2555" t="2473" r="2555" b="3661"/>
          <a:stretch>
            <a:fillRect/>
          </a:stretch>
        </p:blipFill>
        <p:spPr bwMode="auto">
          <a:xfrm>
            <a:off x="1710642" y="685800"/>
            <a:ext cx="5722716" cy="5796084"/>
          </a:xfrm>
          <a:prstGeom prst="rect">
            <a:avLst/>
          </a:prstGeo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Content Placeholder 5"/>
          <p:cNvSpPr>
            <a:spLocks noGrp="1"/>
          </p:cNvSpPr>
          <p:nvPr>
            <p:ph idx="1"/>
          </p:nvPr>
        </p:nvSpPr>
        <p:spPr/>
        <p:txBody>
          <a:bodyPr/>
          <a:lstStyle/>
          <a:p>
            <a:endParaRPr lang="en-US" dirty="0"/>
          </a:p>
        </p:txBody>
      </p:sp>
      <p:sp>
        <p:nvSpPr>
          <p:cNvPr id="11" name="TextBox 10"/>
          <p:cNvSpPr txBox="1"/>
          <p:nvPr/>
        </p:nvSpPr>
        <p:spPr>
          <a:xfrm>
            <a:off x="2209800" y="152400"/>
            <a:ext cx="5257800" cy="523220"/>
          </a:xfrm>
          <a:prstGeom prst="rect">
            <a:avLst/>
          </a:prstGeom>
          <a:noFill/>
          <a:ln w="57150">
            <a:solidFill>
              <a:srgbClr val="FFC000"/>
            </a:solidFill>
          </a:ln>
        </p:spPr>
        <p:txBody>
          <a:bodyPr wrap="square" rtlCol="0">
            <a:spAutoFit/>
          </a:bodyPr>
          <a:lstStyle/>
          <a:p>
            <a:pPr algn="ctr"/>
            <a:r>
              <a:rPr lang="en-US" sz="2800" dirty="0" smtClean="0">
                <a:solidFill>
                  <a:srgbClr val="FFFF00"/>
                </a:solidFill>
              </a:rPr>
              <a:t>40:20-23 – Outer North Gate</a:t>
            </a:r>
          </a:p>
        </p:txBody>
      </p:sp>
      <p:sp>
        <p:nvSpPr>
          <p:cNvPr id="15" name="Rectangle 14"/>
          <p:cNvSpPr/>
          <p:nvPr/>
        </p:nvSpPr>
        <p:spPr>
          <a:xfrm>
            <a:off x="4572000" y="990600"/>
            <a:ext cx="457200" cy="304800"/>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a:stCxn id="11" idx="2"/>
            <a:endCxn id="15" idx="0"/>
          </p:cNvCxnSpPr>
          <p:nvPr/>
        </p:nvCxnSpPr>
        <p:spPr>
          <a:xfrm rot="5400000">
            <a:off x="4662160" y="814060"/>
            <a:ext cx="314980" cy="38100"/>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pic>
        <p:nvPicPr>
          <p:cNvPr id="20" name="Picture 4"/>
          <p:cNvPicPr>
            <a:picLocks noChangeAspect="1" noChangeArrowheads="1"/>
          </p:cNvPicPr>
          <p:nvPr/>
        </p:nvPicPr>
        <p:blipFill>
          <a:blip r:embed="rId3" cstate="print"/>
          <a:srcRect l="18530" r="18529" b="16304"/>
          <a:stretch>
            <a:fillRect/>
          </a:stretch>
        </p:blipFill>
        <p:spPr bwMode="auto">
          <a:xfrm>
            <a:off x="3505200" y="2436228"/>
            <a:ext cx="2209800" cy="2230800"/>
          </a:xfrm>
          <a:prstGeom prst="rect">
            <a:avLst/>
          </a:prstGeom>
          <a:ln>
            <a:noFill/>
          </a:ln>
          <a:effectLst>
            <a:outerShdw blurRad="184150" dist="241300" dir="11520000" sx="110000" sy="110000" algn="ctr">
              <a:srgbClr val="000000">
                <a:alpha val="18000"/>
              </a:srgbClr>
            </a:outerShdw>
            <a:softEdge rad="112500"/>
          </a:effectLst>
          <a:scene3d>
            <a:camera prst="perspectiveFront" fov="5100000">
              <a:rot lat="0" lon="2100000" rev="0"/>
            </a:camera>
            <a:lightRig rig="flood" dir="t">
              <a:rot lat="0" lon="0" rev="13800000"/>
            </a:lightRig>
          </a:scene3d>
          <a:sp3d extrusionH="107950" prstMaterial="plastic">
            <a:bevelT w="82550" h="63500" prst="divot"/>
            <a:bevelB/>
          </a:sp3d>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noChangeArrowheads="1"/>
          </p:cNvPicPr>
          <p:nvPr/>
        </p:nvPicPr>
        <p:blipFill>
          <a:blip r:embed="rId2" cstate="print"/>
          <a:srcRect l="2555" t="2473" r="2555" b="3661"/>
          <a:stretch>
            <a:fillRect/>
          </a:stretch>
        </p:blipFill>
        <p:spPr bwMode="auto">
          <a:xfrm>
            <a:off x="1710642" y="685800"/>
            <a:ext cx="5722716" cy="5796084"/>
          </a:xfrm>
          <a:prstGeom prst="rect">
            <a:avLst/>
          </a:prstGeo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Content Placeholder 5"/>
          <p:cNvSpPr>
            <a:spLocks noGrp="1"/>
          </p:cNvSpPr>
          <p:nvPr>
            <p:ph idx="1"/>
          </p:nvPr>
        </p:nvSpPr>
        <p:spPr/>
        <p:txBody>
          <a:bodyPr/>
          <a:lstStyle/>
          <a:p>
            <a:endParaRPr lang="en-US" dirty="0"/>
          </a:p>
        </p:txBody>
      </p:sp>
      <p:sp>
        <p:nvSpPr>
          <p:cNvPr id="11" name="TextBox 10"/>
          <p:cNvSpPr txBox="1"/>
          <p:nvPr/>
        </p:nvSpPr>
        <p:spPr>
          <a:xfrm>
            <a:off x="2209800" y="152400"/>
            <a:ext cx="5257800" cy="523220"/>
          </a:xfrm>
          <a:prstGeom prst="rect">
            <a:avLst/>
          </a:prstGeom>
          <a:noFill/>
          <a:ln w="57150">
            <a:solidFill>
              <a:srgbClr val="00B0F0"/>
            </a:solidFill>
          </a:ln>
        </p:spPr>
        <p:txBody>
          <a:bodyPr wrap="square" rtlCol="0">
            <a:spAutoFit/>
          </a:bodyPr>
          <a:lstStyle/>
          <a:p>
            <a:pPr algn="ctr"/>
            <a:r>
              <a:rPr lang="en-US" sz="2800" dirty="0" smtClean="0">
                <a:solidFill>
                  <a:srgbClr val="FFFF00"/>
                </a:solidFill>
              </a:rPr>
              <a:t>40:24-27 – Outer South Gate</a:t>
            </a:r>
          </a:p>
        </p:txBody>
      </p:sp>
      <p:sp>
        <p:nvSpPr>
          <p:cNvPr id="15" name="Rectangle 14"/>
          <p:cNvSpPr/>
          <p:nvPr/>
        </p:nvSpPr>
        <p:spPr>
          <a:xfrm>
            <a:off x="4572000" y="5867400"/>
            <a:ext cx="457200" cy="304800"/>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a:stCxn id="11" idx="2"/>
            <a:endCxn id="15" idx="0"/>
          </p:cNvCxnSpPr>
          <p:nvPr/>
        </p:nvCxnSpPr>
        <p:spPr>
          <a:xfrm rot="5400000">
            <a:off x="2223760" y="3252460"/>
            <a:ext cx="5191780" cy="38100"/>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pic>
        <p:nvPicPr>
          <p:cNvPr id="20" name="Picture 4"/>
          <p:cNvPicPr>
            <a:picLocks noChangeAspect="1" noChangeArrowheads="1"/>
          </p:cNvPicPr>
          <p:nvPr/>
        </p:nvPicPr>
        <p:blipFill>
          <a:blip r:embed="rId3" cstate="print"/>
          <a:srcRect l="18530" r="18529" b="16304"/>
          <a:stretch>
            <a:fillRect/>
          </a:stretch>
        </p:blipFill>
        <p:spPr bwMode="auto">
          <a:xfrm>
            <a:off x="3505200" y="2436228"/>
            <a:ext cx="2209800" cy="2230800"/>
          </a:xfrm>
          <a:prstGeom prst="rect">
            <a:avLst/>
          </a:prstGeom>
          <a:ln>
            <a:noFill/>
          </a:ln>
          <a:effectLst>
            <a:outerShdw blurRad="184150" dist="241300" dir="11520000" sx="110000" sy="110000" algn="ctr">
              <a:srgbClr val="000000">
                <a:alpha val="18000"/>
              </a:srgbClr>
            </a:outerShdw>
            <a:softEdge rad="112500"/>
          </a:effectLst>
          <a:scene3d>
            <a:camera prst="perspectiveFront" fov="5100000">
              <a:rot lat="0" lon="2100000" rev="0"/>
            </a:camera>
            <a:lightRig rig="flood" dir="t">
              <a:rot lat="0" lon="0" rev="13800000"/>
            </a:lightRig>
          </a:scene3d>
          <a:sp3d extrusionH="107950" prstMaterial="plastic">
            <a:bevelT w="82550" h="63500" prst="divot"/>
            <a:bevelB/>
          </a:sp3d>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noChangeArrowheads="1"/>
          </p:cNvPicPr>
          <p:nvPr/>
        </p:nvPicPr>
        <p:blipFill>
          <a:blip r:embed="rId2" cstate="print"/>
          <a:srcRect l="2555" t="2473" r="2555" b="3661"/>
          <a:stretch>
            <a:fillRect/>
          </a:stretch>
        </p:blipFill>
        <p:spPr bwMode="auto">
          <a:xfrm>
            <a:off x="3090538" y="735677"/>
            <a:ext cx="5722716" cy="5796084"/>
          </a:xfrm>
          <a:prstGeom prst="rect">
            <a:avLst/>
          </a:prstGeo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Content Placeholder 5"/>
          <p:cNvSpPr>
            <a:spLocks noGrp="1"/>
          </p:cNvSpPr>
          <p:nvPr>
            <p:ph idx="1"/>
          </p:nvPr>
        </p:nvSpPr>
        <p:spPr/>
        <p:txBody>
          <a:bodyPr/>
          <a:lstStyle/>
          <a:p>
            <a:endParaRPr lang="en-US" dirty="0"/>
          </a:p>
        </p:txBody>
      </p:sp>
      <p:sp>
        <p:nvSpPr>
          <p:cNvPr id="11" name="TextBox 10"/>
          <p:cNvSpPr txBox="1"/>
          <p:nvPr/>
        </p:nvSpPr>
        <p:spPr>
          <a:xfrm>
            <a:off x="3589696" y="202277"/>
            <a:ext cx="5257800" cy="523220"/>
          </a:xfrm>
          <a:prstGeom prst="rect">
            <a:avLst/>
          </a:prstGeom>
          <a:noFill/>
          <a:ln w="57150">
            <a:solidFill>
              <a:srgbClr val="00B050"/>
            </a:solidFill>
            <a:prstDash val="sysDash"/>
          </a:ln>
        </p:spPr>
        <p:txBody>
          <a:bodyPr wrap="square" rtlCol="0">
            <a:spAutoFit/>
          </a:bodyPr>
          <a:lstStyle/>
          <a:p>
            <a:pPr algn="ctr"/>
            <a:r>
              <a:rPr lang="en-US" sz="2800" dirty="0" smtClean="0">
                <a:solidFill>
                  <a:srgbClr val="FFFF00"/>
                </a:solidFill>
              </a:rPr>
              <a:t>40:28-31 – Inner South Gate</a:t>
            </a:r>
          </a:p>
        </p:txBody>
      </p:sp>
      <p:sp>
        <p:nvSpPr>
          <p:cNvPr id="15" name="Rectangle 14"/>
          <p:cNvSpPr/>
          <p:nvPr/>
        </p:nvSpPr>
        <p:spPr>
          <a:xfrm>
            <a:off x="5951896" y="5612477"/>
            <a:ext cx="457200" cy="304800"/>
          </a:xfrm>
          <a:prstGeom prst="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a:stCxn id="11" idx="2"/>
            <a:endCxn id="15" idx="0"/>
          </p:cNvCxnSpPr>
          <p:nvPr/>
        </p:nvCxnSpPr>
        <p:spPr>
          <a:xfrm rot="5400000">
            <a:off x="3756056" y="3149937"/>
            <a:ext cx="4886980" cy="38100"/>
          </a:xfrm>
          <a:prstGeom prst="straightConnector1">
            <a:avLst/>
          </a:prstGeom>
          <a:ln w="57150">
            <a:solidFill>
              <a:srgbClr val="00B050"/>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0" name="Picture 4"/>
          <p:cNvPicPr>
            <a:picLocks noChangeAspect="1" noChangeArrowheads="1"/>
          </p:cNvPicPr>
          <p:nvPr/>
        </p:nvPicPr>
        <p:blipFill>
          <a:blip r:embed="rId3" cstate="print"/>
          <a:srcRect l="18530" r="18529" b="16304"/>
          <a:stretch>
            <a:fillRect/>
          </a:stretch>
        </p:blipFill>
        <p:spPr bwMode="auto">
          <a:xfrm>
            <a:off x="4885096" y="2486105"/>
            <a:ext cx="2209800" cy="2230800"/>
          </a:xfrm>
          <a:prstGeom prst="rect">
            <a:avLst/>
          </a:prstGeom>
          <a:ln>
            <a:noFill/>
          </a:ln>
          <a:effectLst>
            <a:outerShdw blurRad="184150" dist="241300" dir="11520000" sx="110000" sy="110000" algn="ctr">
              <a:srgbClr val="000000">
                <a:alpha val="18000"/>
              </a:srgbClr>
            </a:outerShdw>
            <a:softEdge rad="112500"/>
          </a:effectLst>
          <a:scene3d>
            <a:camera prst="perspectiveFront" fov="5100000">
              <a:rot lat="0" lon="2100000" rev="0"/>
            </a:camera>
            <a:lightRig rig="flood" dir="t">
              <a:rot lat="0" lon="0" rev="13800000"/>
            </a:lightRig>
          </a:scene3d>
          <a:sp3d extrusionH="107950" prstMaterial="plastic">
            <a:bevelT w="82550" h="63500" prst="divot"/>
            <a:bevelB/>
          </a:sp3d>
        </p:spPr>
      </p:pic>
      <p:sp>
        <p:nvSpPr>
          <p:cNvPr id="9" name="Rectangle 8"/>
          <p:cNvSpPr/>
          <p:nvPr/>
        </p:nvSpPr>
        <p:spPr>
          <a:xfrm>
            <a:off x="274320" y="351643"/>
            <a:ext cx="2685011" cy="5509200"/>
          </a:xfrm>
          <a:prstGeom prst="rect">
            <a:avLst/>
          </a:prstGeom>
        </p:spPr>
        <p:txBody>
          <a:bodyPr wrap="square">
            <a:spAutoFit/>
          </a:bodyPr>
          <a:lstStyle/>
          <a:p>
            <a:pPr>
              <a:buNone/>
            </a:pPr>
            <a:r>
              <a:rPr lang="en-US" sz="3200" dirty="0" smtClean="0">
                <a:solidFill>
                  <a:srgbClr val="FFFF00"/>
                </a:solidFill>
              </a:rPr>
              <a:t>The Prophet now crosses over &amp; looks at the INNER gates across the courtyard.</a:t>
            </a:r>
          </a:p>
          <a:p>
            <a:pPr>
              <a:buNone/>
            </a:pPr>
            <a:r>
              <a:rPr lang="en-US" sz="3200" dirty="0" smtClean="0">
                <a:solidFill>
                  <a:srgbClr val="FFFF00"/>
                </a:solidFill>
              </a:rPr>
              <a:t>	(c) Ezekiel 40 - 28 to 31 :    The SOUTH INNER gate.</a:t>
            </a:r>
            <a:endParaRPr lang="en-US" sz="3200" dirty="0" smtClean="0">
              <a:solidFill>
                <a:srgbClr val="FFFF00"/>
              </a:solidFill>
            </a:endParaRPr>
          </a:p>
        </p:txBody>
      </p:sp>
      <p:cxnSp>
        <p:nvCxnSpPr>
          <p:cNvPr id="12" name="Straight Arrow Connector 11"/>
          <p:cNvCxnSpPr/>
          <p:nvPr/>
        </p:nvCxnSpPr>
        <p:spPr>
          <a:xfrm>
            <a:off x="2776451" y="5087389"/>
            <a:ext cx="3075709" cy="665018"/>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noChangeArrowheads="1"/>
          </p:cNvPicPr>
          <p:nvPr/>
        </p:nvPicPr>
        <p:blipFill>
          <a:blip r:embed="rId2" cstate="print"/>
          <a:srcRect l="2555" t="2473" r="2555" b="3661"/>
          <a:stretch>
            <a:fillRect/>
          </a:stretch>
        </p:blipFill>
        <p:spPr bwMode="auto">
          <a:xfrm>
            <a:off x="1710642" y="785554"/>
            <a:ext cx="5722716" cy="5796084"/>
          </a:xfrm>
          <a:prstGeom prst="rect">
            <a:avLst/>
          </a:prstGeo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Content Placeholder 5"/>
          <p:cNvSpPr>
            <a:spLocks noGrp="1"/>
          </p:cNvSpPr>
          <p:nvPr>
            <p:ph idx="1"/>
          </p:nvPr>
        </p:nvSpPr>
        <p:spPr/>
        <p:txBody>
          <a:bodyPr/>
          <a:lstStyle/>
          <a:p>
            <a:endParaRPr lang="en-US" dirty="0"/>
          </a:p>
        </p:txBody>
      </p:sp>
      <p:sp>
        <p:nvSpPr>
          <p:cNvPr id="11" name="TextBox 10"/>
          <p:cNvSpPr txBox="1"/>
          <p:nvPr/>
        </p:nvSpPr>
        <p:spPr>
          <a:xfrm>
            <a:off x="2209800" y="252154"/>
            <a:ext cx="5257800" cy="523220"/>
          </a:xfrm>
          <a:prstGeom prst="rect">
            <a:avLst/>
          </a:prstGeom>
          <a:noFill/>
          <a:ln w="57150">
            <a:solidFill>
              <a:srgbClr val="7030A0"/>
            </a:solidFill>
            <a:prstDash val="sysDash"/>
          </a:ln>
        </p:spPr>
        <p:txBody>
          <a:bodyPr wrap="square" rtlCol="0">
            <a:spAutoFit/>
          </a:bodyPr>
          <a:lstStyle/>
          <a:p>
            <a:pPr algn="ctr"/>
            <a:r>
              <a:rPr lang="en-US" sz="2800" dirty="0" smtClean="0">
                <a:solidFill>
                  <a:srgbClr val="FFFF00"/>
                </a:solidFill>
              </a:rPr>
              <a:t>40:32-34 – Inner East Gate</a:t>
            </a:r>
          </a:p>
        </p:txBody>
      </p:sp>
      <p:sp>
        <p:nvSpPr>
          <p:cNvPr id="15" name="Rectangle 14"/>
          <p:cNvSpPr/>
          <p:nvPr/>
        </p:nvSpPr>
        <p:spPr>
          <a:xfrm>
            <a:off x="6553200" y="3300154"/>
            <a:ext cx="457200" cy="304800"/>
          </a:xfrm>
          <a:prstGeom prst="rect">
            <a:avLst/>
          </a:prstGeom>
          <a:noFill/>
          <a:ln w="57150">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a:stCxn id="11" idx="2"/>
            <a:endCxn id="15" idx="0"/>
          </p:cNvCxnSpPr>
          <p:nvPr/>
        </p:nvCxnSpPr>
        <p:spPr>
          <a:xfrm rot="16200000" flipH="1">
            <a:off x="4547860" y="1066214"/>
            <a:ext cx="2524780" cy="1943100"/>
          </a:xfrm>
          <a:prstGeom prst="straightConnector1">
            <a:avLst/>
          </a:prstGeom>
          <a:ln w="57150">
            <a:solidFill>
              <a:srgbClr val="7030A0"/>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0" name="Picture 4"/>
          <p:cNvPicPr>
            <a:picLocks noChangeAspect="1" noChangeArrowheads="1"/>
          </p:cNvPicPr>
          <p:nvPr/>
        </p:nvPicPr>
        <p:blipFill>
          <a:blip r:embed="rId3" cstate="print"/>
          <a:srcRect l="18530" r="18529" b="16304"/>
          <a:stretch>
            <a:fillRect/>
          </a:stretch>
        </p:blipFill>
        <p:spPr bwMode="auto">
          <a:xfrm>
            <a:off x="3505200" y="2535982"/>
            <a:ext cx="2209800" cy="2230800"/>
          </a:xfrm>
          <a:prstGeom prst="rect">
            <a:avLst/>
          </a:prstGeom>
          <a:ln>
            <a:noFill/>
          </a:ln>
          <a:effectLst>
            <a:outerShdw blurRad="184150" dist="241300" dir="11520000" sx="110000" sy="110000" algn="ctr">
              <a:srgbClr val="000000">
                <a:alpha val="18000"/>
              </a:srgbClr>
            </a:outerShdw>
            <a:softEdge rad="112500"/>
          </a:effectLst>
          <a:scene3d>
            <a:camera prst="perspectiveFront" fov="5100000">
              <a:rot lat="0" lon="2100000" rev="0"/>
            </a:camera>
            <a:lightRig rig="flood" dir="t">
              <a:rot lat="0" lon="0" rev="13800000"/>
            </a:lightRig>
          </a:scene3d>
          <a:sp3d extrusionH="107950" prstMaterial="plastic">
            <a:bevelT w="82550" h="63500" prst="divot"/>
            <a:bevelB/>
          </a:sp3d>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p:cNvPicPr>
            <a:picLocks noChangeAspect="1" noChangeArrowheads="1"/>
          </p:cNvPicPr>
          <p:nvPr/>
        </p:nvPicPr>
        <p:blipFill>
          <a:blip r:embed="rId2" cstate="print"/>
          <a:srcRect l="2555" t="2473" r="2555" b="3661"/>
          <a:stretch>
            <a:fillRect/>
          </a:stretch>
        </p:blipFill>
        <p:spPr bwMode="auto">
          <a:xfrm>
            <a:off x="1710642" y="685800"/>
            <a:ext cx="5722716" cy="5796084"/>
          </a:xfrm>
          <a:prstGeom prst="rect">
            <a:avLst/>
          </a:prstGeom>
          <a:no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Content Placeholder 5"/>
          <p:cNvSpPr>
            <a:spLocks noGrp="1"/>
          </p:cNvSpPr>
          <p:nvPr>
            <p:ph idx="1"/>
          </p:nvPr>
        </p:nvSpPr>
        <p:spPr/>
        <p:txBody>
          <a:bodyPr/>
          <a:lstStyle/>
          <a:p>
            <a:endParaRPr lang="en-US" dirty="0"/>
          </a:p>
        </p:txBody>
      </p:sp>
      <p:sp>
        <p:nvSpPr>
          <p:cNvPr id="11" name="TextBox 10"/>
          <p:cNvSpPr txBox="1"/>
          <p:nvPr/>
        </p:nvSpPr>
        <p:spPr>
          <a:xfrm>
            <a:off x="2209800" y="152400"/>
            <a:ext cx="5257800" cy="523220"/>
          </a:xfrm>
          <a:prstGeom prst="rect">
            <a:avLst/>
          </a:prstGeom>
          <a:noFill/>
          <a:ln w="57150">
            <a:solidFill>
              <a:srgbClr val="FFC000"/>
            </a:solidFill>
            <a:prstDash val="sysDash"/>
          </a:ln>
        </p:spPr>
        <p:txBody>
          <a:bodyPr wrap="square" rtlCol="0">
            <a:spAutoFit/>
          </a:bodyPr>
          <a:lstStyle/>
          <a:p>
            <a:pPr algn="ctr"/>
            <a:r>
              <a:rPr lang="en-US" sz="2800" dirty="0" smtClean="0">
                <a:solidFill>
                  <a:srgbClr val="FFFF00"/>
                </a:solidFill>
              </a:rPr>
              <a:t>40:35-43 – Inner North Gate</a:t>
            </a:r>
          </a:p>
        </p:txBody>
      </p:sp>
      <p:sp>
        <p:nvSpPr>
          <p:cNvPr id="15" name="Rectangle 14"/>
          <p:cNvSpPr/>
          <p:nvPr/>
        </p:nvSpPr>
        <p:spPr>
          <a:xfrm>
            <a:off x="4572000" y="1219200"/>
            <a:ext cx="457200" cy="304800"/>
          </a:xfrm>
          <a:prstGeom prst="rect">
            <a:avLst/>
          </a:prstGeom>
          <a:noFill/>
          <a:ln w="5715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p:cNvCxnSpPr>
            <a:stCxn id="11" idx="2"/>
            <a:endCxn id="15" idx="0"/>
          </p:cNvCxnSpPr>
          <p:nvPr/>
        </p:nvCxnSpPr>
        <p:spPr>
          <a:xfrm rot="5400000">
            <a:off x="4547860" y="928360"/>
            <a:ext cx="543580" cy="38100"/>
          </a:xfrm>
          <a:prstGeom prst="straightConnector1">
            <a:avLst/>
          </a:prstGeom>
          <a:ln w="57150">
            <a:solidFill>
              <a:srgbClr val="FFC000"/>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0" name="Picture 4"/>
          <p:cNvPicPr>
            <a:picLocks noChangeAspect="1" noChangeArrowheads="1"/>
          </p:cNvPicPr>
          <p:nvPr/>
        </p:nvPicPr>
        <p:blipFill>
          <a:blip r:embed="rId3" cstate="print"/>
          <a:srcRect l="18530" r="18529" b="16304"/>
          <a:stretch>
            <a:fillRect/>
          </a:stretch>
        </p:blipFill>
        <p:spPr bwMode="auto">
          <a:xfrm>
            <a:off x="3505200" y="2436228"/>
            <a:ext cx="2209800" cy="2230800"/>
          </a:xfrm>
          <a:prstGeom prst="rect">
            <a:avLst/>
          </a:prstGeom>
          <a:ln>
            <a:noFill/>
          </a:ln>
          <a:effectLst>
            <a:outerShdw blurRad="184150" dist="241300" dir="11520000" sx="110000" sy="110000" algn="ctr">
              <a:srgbClr val="000000">
                <a:alpha val="18000"/>
              </a:srgbClr>
            </a:outerShdw>
            <a:softEdge rad="112500"/>
          </a:effectLst>
          <a:scene3d>
            <a:camera prst="perspectiveFront" fov="5100000">
              <a:rot lat="0" lon="2100000" rev="0"/>
            </a:camera>
            <a:lightRig rig="flood" dir="t">
              <a:rot lat="0" lon="0" rev="13800000"/>
            </a:lightRig>
          </a:scene3d>
          <a:sp3d extrusionH="107950" prstMaterial="plastic">
            <a:bevelT w="82550" h="63500" prst="divot"/>
            <a:bevelB/>
          </a:sp3d>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4525963"/>
          </a:xfrm>
        </p:spPr>
        <p:txBody>
          <a:bodyPr>
            <a:noAutofit/>
          </a:bodyPr>
          <a:lstStyle/>
          <a:p>
            <a:r>
              <a:rPr lang="en-US" sz="2400" b="1" dirty="0" smtClean="0">
                <a:solidFill>
                  <a:srgbClr val="FFFF00"/>
                </a:solidFill>
              </a:rPr>
              <a:t>VERSE 32</a:t>
            </a:r>
          </a:p>
          <a:p>
            <a:r>
              <a:rPr lang="en-US" sz="2400" b="1" dirty="0" smtClean="0">
                <a:solidFill>
                  <a:srgbClr val="FFFF00"/>
                </a:solidFill>
              </a:rPr>
              <a:t>"Inner court gate toward the east" — Described in vv. 32-34, the same as the inner court gate on the south (see notes v. 28).</a:t>
            </a:r>
          </a:p>
          <a:p>
            <a:r>
              <a:rPr lang="en-US" sz="2400" b="1" dirty="0" smtClean="0">
                <a:solidFill>
                  <a:srgbClr val="FFFF00"/>
                </a:solidFill>
              </a:rPr>
              <a:t>V 33-"Little chambers, posts, arches, windows" — These are identical to those in the outer court gates (see notes vv. 7, 14,16).</a:t>
            </a:r>
          </a:p>
          <a:p>
            <a:r>
              <a:rPr lang="en-US" sz="2400" b="1" dirty="0" smtClean="0">
                <a:solidFill>
                  <a:srgbClr val="FFFF00"/>
                </a:solidFill>
              </a:rPr>
              <a:t>V 34 -"Arches, palm trees" — For arches, see v. 33; for palm trees, see v. 16.</a:t>
            </a:r>
          </a:p>
          <a:p>
            <a:r>
              <a:rPr lang="en-US" sz="2400" b="1" dirty="0" smtClean="0">
                <a:solidFill>
                  <a:srgbClr val="FFFF00"/>
                </a:solidFill>
              </a:rPr>
              <a:t>V. 35 -"Inner court gate on the north" — Described in vv. 35-37. The same dimensions as the inner court gate on the south. See note v. 28, plate 2,"f'.</a:t>
            </a:r>
          </a:p>
          <a:p>
            <a:r>
              <a:rPr lang="en-US" sz="2400" b="1" dirty="0" smtClean="0">
                <a:solidFill>
                  <a:srgbClr val="FFFF00"/>
                </a:solidFill>
              </a:rPr>
              <a:t>V. 36 -"Little chambers, posts, arches, windows" — See note v. 33.</a:t>
            </a:r>
          </a:p>
          <a:p>
            <a:r>
              <a:rPr lang="en-US" sz="2400" b="1" dirty="0" smtClean="0">
                <a:solidFill>
                  <a:srgbClr val="FFFF00"/>
                </a:solidFill>
              </a:rPr>
              <a:t>V. 37 - "Posts, palm trees, eight steps" — For posts, see v. 14; for palm trees, see v. 16; for the eight steps, see v. 31.</a:t>
            </a:r>
            <a:endParaRPr lang="en-US" sz="2400" b="1" dirty="0">
              <a:solidFill>
                <a:srgbClr val="FFFF00"/>
              </a:solidFill>
            </a:endParaRPr>
          </a:p>
        </p:txBody>
      </p:sp>
      <p:pic>
        <p:nvPicPr>
          <p:cNvPr id="5" name="Picture 4"/>
          <p:cNvPicPr>
            <a:picLocks noChangeAspect="1" noChangeArrowheads="1"/>
          </p:cNvPicPr>
          <p:nvPr/>
        </p:nvPicPr>
        <p:blipFill>
          <a:blip r:embed="rId2" cstate="print"/>
          <a:srcRect l="4691" r="2444" b="16304"/>
          <a:stretch>
            <a:fillRect/>
          </a:stretch>
        </p:blipFill>
        <p:spPr bwMode="auto">
          <a:xfrm>
            <a:off x="3581400" y="0"/>
            <a:ext cx="2895600" cy="1981200"/>
          </a:xfrm>
          <a:prstGeom prst="rect">
            <a:avLst/>
          </a:prstGeom>
          <a:noFill/>
          <a:ln w="9525">
            <a:noFill/>
            <a:miter lim="800000"/>
            <a:headEnd/>
            <a:tailEnd/>
          </a:ln>
        </p:spPr>
      </p:pic>
      <p:grpSp>
        <p:nvGrpSpPr>
          <p:cNvPr id="28" name="Group 27"/>
          <p:cNvGrpSpPr/>
          <p:nvPr/>
        </p:nvGrpSpPr>
        <p:grpSpPr>
          <a:xfrm>
            <a:off x="-377298" y="0"/>
            <a:ext cx="9615993" cy="1981200"/>
            <a:chOff x="-377298" y="0"/>
            <a:chExt cx="9615993" cy="1981200"/>
          </a:xfrm>
        </p:grpSpPr>
        <p:pic>
          <p:nvPicPr>
            <p:cNvPr id="22" name="Picture 21"/>
            <p:cNvPicPr>
              <a:picLocks noChangeAspect="1" noChangeArrowheads="1"/>
            </p:cNvPicPr>
            <p:nvPr/>
          </p:nvPicPr>
          <p:blipFill>
            <a:blip r:embed="rId2" cstate="print"/>
            <a:srcRect l="7135" r="63539" b="16304"/>
            <a:stretch>
              <a:fillRect/>
            </a:stretch>
          </p:blipFill>
          <p:spPr bwMode="auto">
            <a:xfrm>
              <a:off x="-377298"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7" name="Group 26"/>
            <p:cNvGrpSpPr/>
            <p:nvPr/>
          </p:nvGrpSpPr>
          <p:grpSpPr>
            <a:xfrm>
              <a:off x="500108" y="0"/>
              <a:ext cx="8738587" cy="1981200"/>
              <a:chOff x="500108" y="0"/>
              <a:chExt cx="8738587" cy="1981200"/>
            </a:xfrm>
          </p:grpSpPr>
          <p:grpSp>
            <p:nvGrpSpPr>
              <p:cNvPr id="26" name="Group 25"/>
              <p:cNvGrpSpPr/>
              <p:nvPr/>
            </p:nvGrpSpPr>
            <p:grpSpPr>
              <a:xfrm>
                <a:off x="500108" y="0"/>
                <a:ext cx="7863396" cy="1981200"/>
                <a:chOff x="500108" y="0"/>
                <a:chExt cx="7863396" cy="1981200"/>
              </a:xfrm>
            </p:grpSpPr>
            <p:pic>
              <p:nvPicPr>
                <p:cNvPr id="6" name="Picture 5"/>
                <p:cNvPicPr>
                  <a:picLocks noChangeAspect="1" noChangeArrowheads="1"/>
                </p:cNvPicPr>
                <p:nvPr/>
              </p:nvPicPr>
              <p:blipFill>
                <a:blip r:embed="rId2" cstate="print"/>
                <a:srcRect l="4691" r="35400" b="16304"/>
                <a:stretch>
                  <a:fillRect/>
                </a:stretch>
              </p:blipFill>
              <p:spPr bwMode="auto">
                <a:xfrm>
                  <a:off x="3014708" y="0"/>
                  <a:ext cx="186801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5" name="Group 24"/>
                <p:cNvGrpSpPr/>
                <p:nvPr/>
              </p:nvGrpSpPr>
              <p:grpSpPr>
                <a:xfrm>
                  <a:off x="500108" y="0"/>
                  <a:ext cx="3534792" cy="1981200"/>
                  <a:chOff x="500108" y="0"/>
                  <a:chExt cx="3534792" cy="1981200"/>
                </a:xfrm>
              </p:grpSpPr>
              <p:grpSp>
                <p:nvGrpSpPr>
                  <p:cNvPr id="24" name="Group 23"/>
                  <p:cNvGrpSpPr/>
                  <p:nvPr/>
                </p:nvGrpSpPr>
                <p:grpSpPr>
                  <a:xfrm>
                    <a:off x="500108" y="0"/>
                    <a:ext cx="1793288" cy="1981200"/>
                    <a:chOff x="500108" y="0"/>
                    <a:chExt cx="1793288" cy="1981200"/>
                  </a:xfrm>
                </p:grpSpPr>
                <p:pic>
                  <p:nvPicPr>
                    <p:cNvPr id="7" name="Picture 6"/>
                    <p:cNvPicPr>
                      <a:picLocks noChangeAspect="1" noChangeArrowheads="1"/>
                    </p:cNvPicPr>
                    <p:nvPr/>
                  </p:nvPicPr>
                  <p:blipFill>
                    <a:blip r:embed="rId2" cstate="print"/>
                    <a:srcRect l="7135" r="63539" b="16304"/>
                    <a:stretch>
                      <a:fillRect/>
                    </a:stretch>
                  </p:blipFill>
                  <p:spPr bwMode="auto">
                    <a:xfrm>
                      <a:off x="500108"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p:cNvPicPr>
                      <a:picLocks noChangeAspect="1" noChangeArrowheads="1"/>
                    </p:cNvPicPr>
                    <p:nvPr/>
                  </p:nvPicPr>
                  <p:blipFill>
                    <a:blip r:embed="rId2" cstate="print"/>
                    <a:srcRect l="7135" r="63539" b="16304"/>
                    <a:stretch>
                      <a:fillRect/>
                    </a:stretch>
                  </p:blipFill>
                  <p:spPr bwMode="auto">
                    <a:xfrm>
                      <a:off x="1378996"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nvGrpSpPr>
                  <p:cNvPr id="10" name="Group 9"/>
                  <p:cNvGrpSpPr/>
                  <p:nvPr/>
                </p:nvGrpSpPr>
                <p:grpSpPr>
                  <a:xfrm>
                    <a:off x="2241612" y="0"/>
                    <a:ext cx="1793288" cy="1981200"/>
                    <a:chOff x="-1524000" y="0"/>
                    <a:chExt cx="1793288" cy="1981200"/>
                  </a:xfrm>
                </p:grpSpPr>
                <p:pic>
                  <p:nvPicPr>
                    <p:cNvPr id="11" name="Picture 10"/>
                    <p:cNvPicPr>
                      <a:picLocks noChangeAspect="1" noChangeArrowheads="1"/>
                    </p:cNvPicPr>
                    <p:nvPr/>
                  </p:nvPicPr>
                  <p:blipFill>
                    <a:blip r:embed="rId2" cstate="print"/>
                    <a:srcRect l="7135" r="63539" b="16304"/>
                    <a:stretch>
                      <a:fillRect/>
                    </a:stretch>
                  </p:blipFill>
                  <p:spPr bwMode="auto">
                    <a:xfrm>
                      <a:off x="-1524000"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p:cNvPicPr>
                      <a:picLocks noChangeAspect="1" noChangeArrowheads="1"/>
                    </p:cNvPicPr>
                    <p:nvPr/>
                  </p:nvPicPr>
                  <p:blipFill>
                    <a:blip r:embed="rId2" cstate="print"/>
                    <a:srcRect l="7135" r="63539" b="16304"/>
                    <a:stretch>
                      <a:fillRect/>
                    </a:stretch>
                  </p:blipFill>
                  <p:spPr bwMode="auto">
                    <a:xfrm>
                      <a:off x="-645112"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grpSp>
              <p:nvGrpSpPr>
                <p:cNvPr id="14" name="Group 13"/>
                <p:cNvGrpSpPr/>
                <p:nvPr/>
              </p:nvGrpSpPr>
              <p:grpSpPr>
                <a:xfrm>
                  <a:off x="4828712" y="0"/>
                  <a:ext cx="3534792" cy="1981200"/>
                  <a:chOff x="-1524000" y="0"/>
                  <a:chExt cx="3534792" cy="1981200"/>
                </a:xfrm>
              </p:grpSpPr>
              <p:grpSp>
                <p:nvGrpSpPr>
                  <p:cNvPr id="15" name="Group 8"/>
                  <p:cNvGrpSpPr/>
                  <p:nvPr/>
                </p:nvGrpSpPr>
                <p:grpSpPr>
                  <a:xfrm>
                    <a:off x="-1524000" y="0"/>
                    <a:ext cx="1793288" cy="1981200"/>
                    <a:chOff x="-1524000" y="0"/>
                    <a:chExt cx="1793288" cy="1981200"/>
                  </a:xfrm>
                </p:grpSpPr>
                <p:pic>
                  <p:nvPicPr>
                    <p:cNvPr id="19" name="Picture 18"/>
                    <p:cNvPicPr>
                      <a:picLocks noChangeAspect="1" noChangeArrowheads="1"/>
                    </p:cNvPicPr>
                    <p:nvPr/>
                  </p:nvPicPr>
                  <p:blipFill>
                    <a:blip r:embed="rId2" cstate="print"/>
                    <a:srcRect l="7135" r="63539" b="16304"/>
                    <a:stretch>
                      <a:fillRect/>
                    </a:stretch>
                  </p:blipFill>
                  <p:spPr bwMode="auto">
                    <a:xfrm>
                      <a:off x="-1524000"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 name="Picture 19"/>
                    <p:cNvPicPr>
                      <a:picLocks noChangeAspect="1" noChangeArrowheads="1"/>
                    </p:cNvPicPr>
                    <p:nvPr/>
                  </p:nvPicPr>
                  <p:blipFill>
                    <a:blip r:embed="rId2" cstate="print"/>
                    <a:srcRect l="7135" r="63539" b="16304"/>
                    <a:stretch>
                      <a:fillRect/>
                    </a:stretch>
                  </p:blipFill>
                  <p:spPr bwMode="auto">
                    <a:xfrm>
                      <a:off x="-645112"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nvGrpSpPr>
                  <p:cNvPr id="16" name="Group 9"/>
                  <p:cNvGrpSpPr/>
                  <p:nvPr/>
                </p:nvGrpSpPr>
                <p:grpSpPr>
                  <a:xfrm>
                    <a:off x="217504" y="0"/>
                    <a:ext cx="1793288" cy="1981200"/>
                    <a:chOff x="-1524000" y="0"/>
                    <a:chExt cx="1793288" cy="1981200"/>
                  </a:xfrm>
                </p:grpSpPr>
                <p:pic>
                  <p:nvPicPr>
                    <p:cNvPr id="17" name="Picture 16"/>
                    <p:cNvPicPr>
                      <a:picLocks noChangeAspect="1" noChangeArrowheads="1"/>
                    </p:cNvPicPr>
                    <p:nvPr/>
                  </p:nvPicPr>
                  <p:blipFill>
                    <a:blip r:embed="rId2" cstate="print"/>
                    <a:srcRect l="7135" r="63539" b="16304"/>
                    <a:stretch>
                      <a:fillRect/>
                    </a:stretch>
                  </p:blipFill>
                  <p:spPr bwMode="auto">
                    <a:xfrm>
                      <a:off x="-1524000"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Picture 17"/>
                    <p:cNvPicPr>
                      <a:picLocks noChangeAspect="1" noChangeArrowheads="1"/>
                    </p:cNvPicPr>
                    <p:nvPr/>
                  </p:nvPicPr>
                  <p:blipFill>
                    <a:blip r:embed="rId2" cstate="print"/>
                    <a:srcRect l="7135" r="63539" b="16304"/>
                    <a:stretch>
                      <a:fillRect/>
                    </a:stretch>
                  </p:blipFill>
                  <p:spPr bwMode="auto">
                    <a:xfrm>
                      <a:off x="-645112"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grpSp>
          <p:pic>
            <p:nvPicPr>
              <p:cNvPr id="23" name="Picture 22"/>
              <p:cNvPicPr>
                <a:picLocks noChangeAspect="1" noChangeArrowheads="1"/>
              </p:cNvPicPr>
              <p:nvPr/>
            </p:nvPicPr>
            <p:blipFill>
              <a:blip r:embed="rId2" cstate="print"/>
              <a:srcRect l="7135" r="63539" b="16304"/>
              <a:stretch>
                <a:fillRect/>
              </a:stretch>
            </p:blipFill>
            <p:spPr bwMode="auto">
              <a:xfrm>
                <a:off x="8324295" y="0"/>
                <a:ext cx="914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t="1683" b="14836"/>
          <a:stretch>
            <a:fillRect/>
          </a:stretch>
        </p:blipFill>
        <p:spPr bwMode="auto">
          <a:xfrm>
            <a:off x="198438" y="0"/>
            <a:ext cx="8704262" cy="5516563"/>
          </a:xfrm>
          <a:prstGeom prst="rect">
            <a:avLst/>
          </a:prstGeom>
          <a:noFill/>
          <a:ln w="9525">
            <a:noFill/>
            <a:miter lim="800000"/>
            <a:headEnd/>
            <a:tailEnd/>
          </a:ln>
        </p:spPr>
      </p:pic>
      <p:sp>
        <p:nvSpPr>
          <p:cNvPr id="6147" name="Rectangle 3"/>
          <p:cNvSpPr>
            <a:spLocks noChangeArrowheads="1"/>
          </p:cNvSpPr>
          <p:nvPr/>
        </p:nvSpPr>
        <p:spPr bwMode="auto">
          <a:xfrm>
            <a:off x="314325" y="5239324"/>
            <a:ext cx="4095750" cy="1446550"/>
          </a:xfrm>
          <a:prstGeom prst="rect">
            <a:avLst/>
          </a:prstGeom>
          <a:noFill/>
          <a:ln w="9525">
            <a:noFill/>
            <a:miter lim="800000"/>
            <a:headEnd/>
            <a:tailEnd/>
          </a:ln>
        </p:spPr>
        <p:txBody>
          <a:bodyPr>
            <a:spAutoFit/>
          </a:bodyPr>
          <a:lstStyle/>
          <a:p>
            <a:pPr>
              <a:spcBef>
                <a:spcPct val="50000"/>
              </a:spcBef>
            </a:pPr>
            <a:r>
              <a:rPr lang="en-US" sz="1600" b="1" dirty="0"/>
              <a:t>Probable Elevation of Gate and Upper </a:t>
            </a:r>
            <a:r>
              <a:rPr lang="en-US" sz="1600" b="1" dirty="0" err="1"/>
              <a:t>CellÆ</a:t>
            </a:r>
            <a:r>
              <a:rPr lang="en-US" sz="1600" b="1" dirty="0"/>
              <a:t>.</a:t>
            </a:r>
            <a:endParaRPr lang="en-US" sz="1600" dirty="0"/>
          </a:p>
          <a:p>
            <a:pPr>
              <a:spcBef>
                <a:spcPct val="50000"/>
              </a:spcBef>
            </a:pPr>
            <a:r>
              <a:rPr lang="en-US" sz="1600" dirty="0"/>
              <a:t>A.A.—Wall, 6 cubits broad and 6 cubits high.</a:t>
            </a:r>
          </a:p>
          <a:p>
            <a:pPr>
              <a:spcBef>
                <a:spcPct val="50000"/>
              </a:spcBef>
            </a:pPr>
            <a:r>
              <a:rPr lang="en-US" sz="1600" b="1" dirty="0"/>
              <a:t>K.K.—Posts, or Palm Trees.</a:t>
            </a:r>
          </a:p>
          <a:p>
            <a:pPr>
              <a:spcBef>
                <a:spcPct val="50000"/>
              </a:spcBef>
            </a:pPr>
            <a:r>
              <a:rPr lang="en-US" sz="1600" b="1" dirty="0"/>
              <a:t>Q.—Parapet to Galleries.—[Deut. 22:8.]</a:t>
            </a:r>
          </a:p>
        </p:txBody>
      </p:sp>
      <p:sp>
        <p:nvSpPr>
          <p:cNvPr id="6148" name="Rectangle 4"/>
          <p:cNvSpPr>
            <a:spLocks noGrp="1" noChangeArrowheads="1"/>
          </p:cNvSpPr>
          <p:nvPr>
            <p:ph type="title" idx="4294967295"/>
          </p:nvPr>
        </p:nvSpPr>
        <p:spPr>
          <a:xfrm>
            <a:off x="3038475" y="-85725"/>
            <a:ext cx="3209925" cy="409575"/>
          </a:xfrm>
        </p:spPr>
        <p:txBody>
          <a:bodyPr/>
          <a:lstStyle/>
          <a:p>
            <a:pPr eaLnBrk="1" hangingPunct="1"/>
            <a:r>
              <a:rPr lang="en-US" sz="1800" smtClean="0"/>
              <a:t>Plate 4 – Elevation of Gate</a:t>
            </a:r>
          </a:p>
        </p:txBody>
      </p:sp>
      <p:sp>
        <p:nvSpPr>
          <p:cNvPr id="6149" name="Rectangle 5"/>
          <p:cNvSpPr>
            <a:spLocks noChangeArrowheads="1"/>
          </p:cNvSpPr>
          <p:nvPr/>
        </p:nvSpPr>
        <p:spPr bwMode="auto">
          <a:xfrm>
            <a:off x="4572000" y="5258374"/>
            <a:ext cx="4571999" cy="1446550"/>
          </a:xfrm>
          <a:prstGeom prst="rect">
            <a:avLst/>
          </a:prstGeom>
          <a:noFill/>
          <a:ln w="9525">
            <a:noFill/>
            <a:miter lim="800000"/>
            <a:headEnd/>
            <a:tailEnd/>
          </a:ln>
        </p:spPr>
        <p:txBody>
          <a:bodyPr wrap="square">
            <a:spAutoFit/>
          </a:bodyPr>
          <a:lstStyle/>
          <a:p>
            <a:pPr>
              <a:spcBef>
                <a:spcPct val="50000"/>
              </a:spcBef>
            </a:pPr>
            <a:r>
              <a:rPr lang="en-US" sz="1600" b="1" dirty="0" err="1"/>
              <a:t>h.h</a:t>
            </a:r>
            <a:r>
              <a:rPr lang="en-US" sz="1600" b="1" dirty="0"/>
              <a:t>.—Arches 25 cubits long by 5 cubits wide.</a:t>
            </a:r>
          </a:p>
          <a:p>
            <a:pPr>
              <a:spcBef>
                <a:spcPct val="50000"/>
              </a:spcBef>
            </a:pPr>
            <a:r>
              <a:rPr lang="en-US" sz="1600" b="1" dirty="0" err="1"/>
              <a:t>i.i</a:t>
            </a:r>
            <a:r>
              <a:rPr lang="en-US" sz="1600" b="1" dirty="0"/>
              <a:t>.—Arabesques.</a:t>
            </a:r>
          </a:p>
          <a:p>
            <a:pPr>
              <a:spcBef>
                <a:spcPct val="50000"/>
              </a:spcBef>
            </a:pPr>
            <a:r>
              <a:rPr lang="en-US" sz="1600" b="1" dirty="0" err="1"/>
              <a:t>n.n</a:t>
            </a:r>
            <a:r>
              <a:rPr lang="en-US" sz="1600" b="1" dirty="0"/>
              <a:t>.—Slaying Blocks outside the Sanctuary.</a:t>
            </a:r>
          </a:p>
          <a:p>
            <a:pPr>
              <a:spcBef>
                <a:spcPct val="50000"/>
              </a:spcBef>
            </a:pPr>
            <a:r>
              <a:rPr lang="en-US" sz="1600" b="1" dirty="0" err="1"/>
              <a:t>b.b</a:t>
            </a:r>
            <a:r>
              <a:rPr lang="en-US" sz="1600" b="1" dirty="0"/>
              <a:t>.—Entry of Gate, 10 cubits wide, 13 cubits high.</a:t>
            </a:r>
            <a:endParaRPr lang="en-US" sz="1600" dirty="0"/>
          </a:p>
        </p:txBody>
      </p:sp>
      <p:sp>
        <p:nvSpPr>
          <p:cNvPr id="6150" name="Slide Number Placeholder 7"/>
          <p:cNvSpPr>
            <a:spLocks noGrp="1"/>
          </p:cNvSpPr>
          <p:nvPr>
            <p:ph type="sldNum" sz="quarter" idx="12"/>
          </p:nvPr>
        </p:nvSpPr>
        <p:spPr>
          <a:xfrm>
            <a:off x="7239000" y="6400800"/>
            <a:ext cx="1905000" cy="457200"/>
          </a:xfrm>
          <a:noFill/>
        </p:spPr>
        <p:txBody>
          <a:bodyPr/>
          <a:lstStyle/>
          <a:p>
            <a:fld id="{4B074CB2-9759-44B1-A989-A359009C46A9}" type="slidenum">
              <a:rPr lang="en-US" smtClean="0"/>
              <a:pPr/>
              <a:t>25</a:t>
            </a:fld>
            <a:endParaRPr lang="en-US" smtClean="0"/>
          </a:p>
        </p:txBody>
      </p:sp>
      <p:sp>
        <p:nvSpPr>
          <p:cNvPr id="7" name="TextBox 6"/>
          <p:cNvSpPr txBox="1"/>
          <p:nvPr/>
        </p:nvSpPr>
        <p:spPr>
          <a:xfrm>
            <a:off x="3891395" y="1132609"/>
            <a:ext cx="1470314" cy="400110"/>
          </a:xfrm>
          <a:prstGeom prst="rect">
            <a:avLst/>
          </a:prstGeom>
          <a:noFill/>
        </p:spPr>
        <p:txBody>
          <a:bodyPr wrap="square" rtlCol="0">
            <a:spAutoFit/>
          </a:bodyPr>
          <a:lstStyle/>
          <a:p>
            <a:r>
              <a:rPr lang="en-US" sz="2000" b="1" dirty="0" smtClean="0">
                <a:solidFill>
                  <a:srgbClr val="FF0000"/>
                </a:solidFill>
              </a:rPr>
              <a:t>50’/15.24m</a:t>
            </a:r>
            <a:endParaRPr lang="en-US" sz="2000" b="1" dirty="0">
              <a:solidFill>
                <a:srgbClr val="FF0000"/>
              </a:solidFill>
            </a:endParaRPr>
          </a:p>
        </p:txBody>
      </p:sp>
      <p:cxnSp>
        <p:nvCxnSpPr>
          <p:cNvPr id="9" name="Straight Arrow Connector 8"/>
          <p:cNvCxnSpPr/>
          <p:nvPr/>
        </p:nvCxnSpPr>
        <p:spPr>
          <a:xfrm flipV="1">
            <a:off x="3605645" y="1444336"/>
            <a:ext cx="2015837" cy="10391"/>
          </a:xfrm>
          <a:prstGeom prst="straightConnector1">
            <a:avLst/>
          </a:prstGeom>
          <a:ln w="28575">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rot="16200000">
            <a:off x="4873925" y="4295957"/>
            <a:ext cx="974785" cy="369332"/>
          </a:xfrm>
          <a:prstGeom prst="rect">
            <a:avLst/>
          </a:prstGeom>
          <a:noFill/>
        </p:spPr>
        <p:txBody>
          <a:bodyPr wrap="square" rtlCol="0">
            <a:spAutoFit/>
          </a:bodyPr>
          <a:lstStyle/>
          <a:p>
            <a:r>
              <a:rPr lang="en-US" b="1" dirty="0" smtClean="0">
                <a:solidFill>
                  <a:srgbClr val="FF0000"/>
                </a:solidFill>
              </a:rPr>
              <a:t>26’/8m</a:t>
            </a:r>
            <a:endParaRPr lang="en-US" b="1" dirty="0">
              <a:solidFill>
                <a:srgbClr val="FF0000"/>
              </a:solidFill>
            </a:endParaRPr>
          </a:p>
        </p:txBody>
      </p:sp>
      <p:cxnSp>
        <p:nvCxnSpPr>
          <p:cNvPr id="12" name="Straight Arrow Connector 11"/>
          <p:cNvCxnSpPr/>
          <p:nvPr/>
        </p:nvCxnSpPr>
        <p:spPr>
          <a:xfrm rot="5400000" flipH="1" flipV="1">
            <a:off x="5287993" y="4097548"/>
            <a:ext cx="189781"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5276494" y="4943733"/>
            <a:ext cx="200488" cy="495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rot="16200000">
            <a:off x="5949354" y="2429776"/>
            <a:ext cx="1167439" cy="369332"/>
          </a:xfrm>
          <a:prstGeom prst="rect">
            <a:avLst/>
          </a:prstGeom>
          <a:noFill/>
        </p:spPr>
        <p:txBody>
          <a:bodyPr wrap="square" rtlCol="0">
            <a:spAutoFit/>
          </a:bodyPr>
          <a:lstStyle/>
          <a:p>
            <a:r>
              <a:rPr lang="en-US" b="1" dirty="0" smtClean="0">
                <a:solidFill>
                  <a:srgbClr val="FF0000"/>
                </a:solidFill>
              </a:rPr>
              <a:t>60’/18.2m</a:t>
            </a:r>
            <a:endParaRPr lang="en-US" b="1" dirty="0">
              <a:solidFill>
                <a:srgbClr val="FF0000"/>
              </a:solidFill>
            </a:endParaRPr>
          </a:p>
        </p:txBody>
      </p:sp>
      <p:cxnSp>
        <p:nvCxnSpPr>
          <p:cNvPr id="17" name="Straight Arrow Connector 16"/>
          <p:cNvCxnSpPr>
            <a:stCxn id="15" idx="3"/>
          </p:cNvCxnSpPr>
          <p:nvPr/>
        </p:nvCxnSpPr>
        <p:spPr>
          <a:xfrm rot="16200000" flipV="1">
            <a:off x="6279711" y="1777360"/>
            <a:ext cx="503848" cy="287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5" idx="1"/>
          </p:cNvCxnSpPr>
          <p:nvPr/>
        </p:nvCxnSpPr>
        <p:spPr>
          <a:xfrm rot="5400000">
            <a:off x="6150954" y="3577404"/>
            <a:ext cx="761363" cy="287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623093" y="4128541"/>
            <a:ext cx="974785" cy="369332"/>
          </a:xfrm>
          <a:prstGeom prst="rect">
            <a:avLst/>
          </a:prstGeom>
          <a:noFill/>
        </p:spPr>
        <p:txBody>
          <a:bodyPr wrap="square" rtlCol="0">
            <a:spAutoFit/>
          </a:bodyPr>
          <a:lstStyle/>
          <a:p>
            <a:r>
              <a:rPr lang="en-US" b="1" dirty="0" smtClean="0">
                <a:solidFill>
                  <a:srgbClr val="FF0000"/>
                </a:solidFill>
              </a:rPr>
              <a:t>20’/6m</a:t>
            </a:r>
            <a:endParaRPr lang="en-US" b="1" dirty="0">
              <a:solidFill>
                <a:srgbClr val="FF0000"/>
              </a:solidFill>
            </a:endParaRPr>
          </a:p>
        </p:txBody>
      </p:sp>
      <p:cxnSp>
        <p:nvCxnSpPr>
          <p:cNvPr id="25" name="Straight Arrow Connector 24"/>
          <p:cNvCxnSpPr/>
          <p:nvPr/>
        </p:nvCxnSpPr>
        <p:spPr>
          <a:xfrm>
            <a:off x="3631721" y="4459867"/>
            <a:ext cx="828136" cy="1588"/>
          </a:xfrm>
          <a:prstGeom prst="straightConnector1">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a:off x="4641568" y="2717719"/>
            <a:ext cx="4950772" cy="1588"/>
          </a:xfrm>
          <a:prstGeom prst="straightConnector1">
            <a:avLst/>
          </a:prstGeom>
          <a:ln w="28575">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rot="16200000">
            <a:off x="6562952" y="1024788"/>
            <a:ext cx="1435501" cy="369332"/>
          </a:xfrm>
          <a:prstGeom prst="rect">
            <a:avLst/>
          </a:prstGeom>
          <a:noFill/>
        </p:spPr>
        <p:txBody>
          <a:bodyPr wrap="square" rtlCol="0">
            <a:spAutoFit/>
          </a:bodyPr>
          <a:lstStyle/>
          <a:p>
            <a:r>
              <a:rPr lang="en-US" b="1" dirty="0" smtClean="0">
                <a:solidFill>
                  <a:srgbClr val="FF0000"/>
                </a:solidFill>
              </a:rPr>
              <a:t>120’/36.5m</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1"/>
          <p:cNvPicPr>
            <a:picLocks noChangeAspect="1" noChangeArrowheads="1"/>
          </p:cNvPicPr>
          <p:nvPr/>
        </p:nvPicPr>
        <p:blipFill>
          <a:blip r:embed="rId2" cstate="print"/>
          <a:srcRect/>
          <a:stretch>
            <a:fillRect/>
          </a:stretch>
        </p:blipFill>
        <p:spPr bwMode="auto">
          <a:xfrm>
            <a:off x="0" y="0"/>
            <a:ext cx="9100557" cy="6858000"/>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grpSp>
        <p:nvGrpSpPr>
          <p:cNvPr id="2" name="Group 59"/>
          <p:cNvGrpSpPr/>
          <p:nvPr/>
        </p:nvGrpSpPr>
        <p:grpSpPr>
          <a:xfrm>
            <a:off x="3274145" y="2198308"/>
            <a:ext cx="2787443" cy="4144291"/>
            <a:chOff x="3274145" y="2198308"/>
            <a:chExt cx="2787443" cy="4144291"/>
          </a:xfrm>
        </p:grpSpPr>
        <p:sp>
          <p:nvSpPr>
            <p:cNvPr id="33" name="TextBox 32"/>
            <p:cNvSpPr txBox="1"/>
            <p:nvPr/>
          </p:nvSpPr>
          <p:spPr>
            <a:xfrm>
              <a:off x="3274145" y="5486399"/>
              <a:ext cx="2020526" cy="523220"/>
            </a:xfrm>
            <a:prstGeom prst="rect">
              <a:avLst/>
            </a:prstGeom>
            <a:noFill/>
          </p:spPr>
          <p:txBody>
            <a:bodyPr wrap="square" rtlCol="0">
              <a:spAutoFit/>
            </a:bodyPr>
            <a:lstStyle/>
            <a:p>
              <a:pPr algn="ctr"/>
              <a:r>
                <a:rPr lang="en-US" sz="2800" b="1" dirty="0" smtClean="0">
                  <a:solidFill>
                    <a:srgbClr val="FF0000"/>
                  </a:solidFill>
                  <a:latin typeface="+mj-lt"/>
                </a:rPr>
                <a:t>26’(13c;8m)</a:t>
              </a:r>
              <a:endParaRPr lang="en-US" sz="2800" b="1" dirty="0">
                <a:solidFill>
                  <a:srgbClr val="FF0000"/>
                </a:solidFill>
                <a:latin typeface="+mj-lt"/>
              </a:endParaRPr>
            </a:p>
          </p:txBody>
        </p:sp>
        <p:cxnSp>
          <p:nvCxnSpPr>
            <p:cNvPr id="36" name="Straight Arrow Connector 35"/>
            <p:cNvCxnSpPr/>
            <p:nvPr/>
          </p:nvCxnSpPr>
          <p:spPr>
            <a:xfrm rot="5400000">
              <a:off x="3296265" y="5773993"/>
              <a:ext cx="1135625" cy="1588"/>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572000" y="3429000"/>
              <a:ext cx="1489588" cy="523220"/>
            </a:xfrm>
            <a:prstGeom prst="rect">
              <a:avLst/>
            </a:prstGeom>
            <a:noFill/>
          </p:spPr>
          <p:txBody>
            <a:bodyPr wrap="square" rtlCol="0">
              <a:spAutoFit/>
            </a:bodyPr>
            <a:lstStyle/>
            <a:p>
              <a:pPr algn="ctr"/>
              <a:r>
                <a:rPr lang="en-US" sz="2800" b="1" dirty="0" smtClean="0">
                  <a:solidFill>
                    <a:srgbClr val="FF0000"/>
                  </a:solidFill>
                  <a:latin typeface="+mj-lt"/>
                </a:rPr>
                <a:t>60’(30c)</a:t>
              </a:r>
              <a:endParaRPr lang="en-US" sz="2800" b="1" dirty="0">
                <a:solidFill>
                  <a:srgbClr val="FF0000"/>
                </a:solidFill>
                <a:latin typeface="+mj-lt"/>
              </a:endParaRPr>
            </a:p>
          </p:txBody>
        </p:sp>
        <p:cxnSp>
          <p:nvCxnSpPr>
            <p:cNvPr id="38" name="Straight Arrow Connector 37"/>
            <p:cNvCxnSpPr/>
            <p:nvPr/>
          </p:nvCxnSpPr>
          <p:spPr>
            <a:xfrm rot="16200000" flipH="1">
              <a:off x="3807538" y="3533036"/>
              <a:ext cx="2728452" cy="58995"/>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 name="Group 61"/>
          <p:cNvGrpSpPr/>
          <p:nvPr/>
        </p:nvGrpSpPr>
        <p:grpSpPr>
          <a:xfrm>
            <a:off x="228600" y="1319993"/>
            <a:ext cx="8686800" cy="5250794"/>
            <a:chOff x="228600" y="1319993"/>
            <a:chExt cx="8686800" cy="5250794"/>
          </a:xfrm>
        </p:grpSpPr>
        <p:pic>
          <p:nvPicPr>
            <p:cNvPr id="45058" name="Picture 2"/>
            <p:cNvPicPr>
              <a:picLocks noChangeAspect="1" noChangeArrowheads="1"/>
            </p:cNvPicPr>
            <p:nvPr/>
          </p:nvPicPr>
          <p:blipFill>
            <a:blip r:embed="rId3" cstate="print"/>
            <a:srcRect/>
            <a:stretch>
              <a:fillRect/>
            </a:stretch>
          </p:blipFill>
          <p:spPr bwMode="auto">
            <a:xfrm>
              <a:off x="228600" y="1319993"/>
              <a:ext cx="8686800" cy="5250794"/>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grpSp>
          <p:nvGrpSpPr>
            <p:cNvPr id="4" name="Group 60"/>
            <p:cNvGrpSpPr/>
            <p:nvPr/>
          </p:nvGrpSpPr>
          <p:grpSpPr>
            <a:xfrm>
              <a:off x="1791935" y="3893575"/>
              <a:ext cx="5314335" cy="481330"/>
              <a:chOff x="1791935" y="3893575"/>
              <a:chExt cx="5314335" cy="481330"/>
            </a:xfrm>
          </p:grpSpPr>
          <p:sp>
            <p:nvSpPr>
              <p:cNvPr id="46" name="TextBox 45"/>
              <p:cNvSpPr txBox="1"/>
              <p:nvPr/>
            </p:nvSpPr>
            <p:spPr>
              <a:xfrm>
                <a:off x="2131148" y="3893575"/>
                <a:ext cx="1814052" cy="461665"/>
              </a:xfrm>
              <a:prstGeom prst="rect">
                <a:avLst/>
              </a:prstGeom>
              <a:noFill/>
            </p:spPr>
            <p:txBody>
              <a:bodyPr wrap="square" rtlCol="0">
                <a:spAutoFit/>
              </a:bodyPr>
              <a:lstStyle/>
              <a:p>
                <a:r>
                  <a:rPr lang="en-US" sz="2400" dirty="0" smtClean="0">
                    <a:solidFill>
                      <a:srgbClr val="FF0000"/>
                    </a:solidFill>
                    <a:latin typeface="Arial Black" pitchFamily="34" charset="0"/>
                  </a:rPr>
                  <a:t>20’(10cu)</a:t>
                </a:r>
                <a:endParaRPr lang="en-US" sz="2400" dirty="0">
                  <a:solidFill>
                    <a:srgbClr val="FF0000"/>
                  </a:solidFill>
                  <a:latin typeface="Arial Black" pitchFamily="34" charset="0"/>
                </a:endParaRPr>
              </a:p>
            </p:txBody>
          </p:sp>
          <p:cxnSp>
            <p:nvCxnSpPr>
              <p:cNvPr id="50" name="Straight Arrow Connector 49"/>
              <p:cNvCxnSpPr/>
              <p:nvPr/>
            </p:nvCxnSpPr>
            <p:spPr>
              <a:xfrm>
                <a:off x="1791935" y="3923071"/>
                <a:ext cx="2300748" cy="1588"/>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5144735" y="3913240"/>
                <a:ext cx="1814052" cy="461665"/>
              </a:xfrm>
              <a:prstGeom prst="rect">
                <a:avLst/>
              </a:prstGeom>
              <a:noFill/>
            </p:spPr>
            <p:txBody>
              <a:bodyPr wrap="square" rtlCol="0">
                <a:spAutoFit/>
              </a:bodyPr>
              <a:lstStyle/>
              <a:p>
                <a:r>
                  <a:rPr lang="en-US" sz="2400" dirty="0" smtClean="0">
                    <a:solidFill>
                      <a:srgbClr val="FF0000"/>
                    </a:solidFill>
                    <a:latin typeface="Arial Black" pitchFamily="34" charset="0"/>
                  </a:rPr>
                  <a:t>20’(10cu)</a:t>
                </a:r>
                <a:endParaRPr lang="en-US" sz="2400" dirty="0">
                  <a:solidFill>
                    <a:srgbClr val="FF0000"/>
                  </a:solidFill>
                  <a:latin typeface="Arial Black" pitchFamily="34" charset="0"/>
                </a:endParaRPr>
              </a:p>
            </p:txBody>
          </p:sp>
          <p:cxnSp>
            <p:nvCxnSpPr>
              <p:cNvPr id="54" name="Straight Arrow Connector 53"/>
              <p:cNvCxnSpPr/>
              <p:nvPr/>
            </p:nvCxnSpPr>
            <p:spPr>
              <a:xfrm>
                <a:off x="4805522" y="3942736"/>
                <a:ext cx="2300748" cy="1588"/>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sp>
        <p:nvSpPr>
          <p:cNvPr id="7" name="Rectangle 6"/>
          <p:cNvSpPr/>
          <p:nvPr/>
        </p:nvSpPr>
        <p:spPr>
          <a:xfrm>
            <a:off x="0" y="36493"/>
            <a:ext cx="9144000" cy="523220"/>
          </a:xfrm>
          <a:prstGeom prst="rect">
            <a:avLst/>
          </a:prstGeom>
        </p:spPr>
        <p:txBody>
          <a:bodyPr wrap="square">
            <a:spAutoFit/>
          </a:bodyPr>
          <a:lstStyle/>
          <a:p>
            <a:r>
              <a:rPr lang="en-US" sz="2800" b="1" dirty="0" smtClean="0"/>
              <a:t>Ezek. 40:6-16 – Outer East Gate sets the pattern for all</a:t>
            </a:r>
          </a:p>
        </p:txBody>
      </p:sp>
      <p:sp>
        <p:nvSpPr>
          <p:cNvPr id="19" name="TextBox 18"/>
          <p:cNvSpPr txBox="1"/>
          <p:nvPr/>
        </p:nvSpPr>
        <p:spPr>
          <a:xfrm>
            <a:off x="228600" y="533400"/>
            <a:ext cx="3352800" cy="2308324"/>
          </a:xfrm>
          <a:prstGeom prst="rect">
            <a:avLst/>
          </a:prstGeom>
          <a:solidFill>
            <a:schemeClr val="bg2">
              <a:lumMod val="10000"/>
            </a:schemeClr>
          </a:solidFill>
          <a:ln w="57150">
            <a:solidFill>
              <a:srgbClr val="7030A0"/>
            </a:solidFill>
          </a:ln>
        </p:spPr>
        <p:txBody>
          <a:bodyPr wrap="square" rtlCol="0">
            <a:spAutoFit/>
          </a:bodyPr>
          <a:lstStyle/>
          <a:p>
            <a:pPr algn="just"/>
            <a:r>
              <a:rPr lang="en-US" dirty="0" err="1" smtClean="0">
                <a:solidFill>
                  <a:schemeClr val="bg1"/>
                </a:solidFill>
              </a:rPr>
              <a:t>Eze</a:t>
            </a:r>
            <a:r>
              <a:rPr lang="en-US" dirty="0" smtClean="0">
                <a:solidFill>
                  <a:schemeClr val="bg1"/>
                </a:solidFill>
              </a:rPr>
              <a:t> 40:6  Then came he unto </a:t>
            </a:r>
            <a:r>
              <a:rPr lang="en-US" b="1" i="1" u="sng" dirty="0" smtClean="0">
                <a:solidFill>
                  <a:schemeClr val="bg1"/>
                </a:solidFill>
              </a:rPr>
              <a:t>the gate which </a:t>
            </a:r>
            <a:r>
              <a:rPr lang="en-US" b="1" i="1" u="sng" dirty="0" err="1" smtClean="0">
                <a:solidFill>
                  <a:schemeClr val="bg1"/>
                </a:solidFill>
              </a:rPr>
              <a:t>looketh</a:t>
            </a:r>
            <a:r>
              <a:rPr lang="en-US" b="1" i="1" u="sng" dirty="0" smtClean="0">
                <a:solidFill>
                  <a:schemeClr val="bg1"/>
                </a:solidFill>
              </a:rPr>
              <a:t> toward the east</a:t>
            </a:r>
            <a:r>
              <a:rPr lang="en-US" dirty="0" smtClean="0">
                <a:solidFill>
                  <a:schemeClr val="bg1"/>
                </a:solidFill>
              </a:rPr>
              <a:t>, and went up the stairs thereof, and measured the </a:t>
            </a:r>
            <a:r>
              <a:rPr lang="en-US" b="1" i="1" u="sng" dirty="0" smtClean="0">
                <a:solidFill>
                  <a:schemeClr val="bg1"/>
                </a:solidFill>
              </a:rPr>
              <a:t>threshold of the gate</a:t>
            </a:r>
            <a:r>
              <a:rPr lang="en-US" dirty="0" smtClean="0">
                <a:solidFill>
                  <a:schemeClr val="bg1"/>
                </a:solidFill>
              </a:rPr>
              <a:t>, </a:t>
            </a:r>
            <a:r>
              <a:rPr lang="en-US" i="1" dirty="0" smtClean="0">
                <a:solidFill>
                  <a:schemeClr val="bg1"/>
                </a:solidFill>
              </a:rPr>
              <a:t>which was one reed broad; and the other threshold of the gate, which was one reed broad. </a:t>
            </a:r>
          </a:p>
        </p:txBody>
      </p:sp>
      <p:sp>
        <p:nvSpPr>
          <p:cNvPr id="18" name="TextBox 17"/>
          <p:cNvSpPr txBox="1"/>
          <p:nvPr/>
        </p:nvSpPr>
        <p:spPr>
          <a:xfrm>
            <a:off x="228601" y="518652"/>
            <a:ext cx="3352800" cy="2585323"/>
          </a:xfrm>
          <a:prstGeom prst="rect">
            <a:avLst/>
          </a:prstGeom>
          <a:solidFill>
            <a:schemeClr val="bg2">
              <a:lumMod val="10000"/>
            </a:schemeClr>
          </a:solidFill>
          <a:ln w="57150">
            <a:solidFill>
              <a:srgbClr val="7030A0"/>
            </a:solidFill>
          </a:ln>
        </p:spPr>
        <p:txBody>
          <a:bodyPr wrap="square" rtlCol="0">
            <a:spAutoFit/>
          </a:bodyPr>
          <a:lstStyle/>
          <a:p>
            <a:pPr algn="just"/>
            <a:r>
              <a:rPr lang="en-US" dirty="0" err="1" smtClean="0">
                <a:solidFill>
                  <a:schemeClr val="bg1"/>
                </a:solidFill>
              </a:rPr>
              <a:t>Eze</a:t>
            </a:r>
            <a:r>
              <a:rPr lang="en-US" dirty="0" smtClean="0">
                <a:solidFill>
                  <a:schemeClr val="bg1"/>
                </a:solidFill>
              </a:rPr>
              <a:t> 40:6  Then came he unto </a:t>
            </a:r>
            <a:r>
              <a:rPr lang="en-US" b="1" i="1" u="sng" dirty="0" smtClean="0">
                <a:solidFill>
                  <a:schemeClr val="bg1"/>
                </a:solidFill>
              </a:rPr>
              <a:t>the gate which </a:t>
            </a:r>
            <a:r>
              <a:rPr lang="en-US" b="1" i="1" u="sng" dirty="0" err="1" smtClean="0">
                <a:solidFill>
                  <a:schemeClr val="bg1"/>
                </a:solidFill>
              </a:rPr>
              <a:t>looketh</a:t>
            </a:r>
            <a:r>
              <a:rPr lang="en-US" b="1" i="1" u="sng" dirty="0" smtClean="0">
                <a:solidFill>
                  <a:schemeClr val="bg1"/>
                </a:solidFill>
              </a:rPr>
              <a:t> toward the east</a:t>
            </a:r>
            <a:r>
              <a:rPr lang="en-US" dirty="0" smtClean="0">
                <a:solidFill>
                  <a:schemeClr val="bg1"/>
                </a:solidFill>
              </a:rPr>
              <a:t>, and went up the stairs thereof, and measured </a:t>
            </a:r>
            <a:r>
              <a:rPr lang="en-US" b="1" u="sng" dirty="0" smtClean="0">
                <a:solidFill>
                  <a:srgbClr val="FF0000"/>
                </a:solidFill>
              </a:rPr>
              <a:t>the </a:t>
            </a:r>
            <a:r>
              <a:rPr lang="en-US" b="1" i="1" u="sng" dirty="0" smtClean="0">
                <a:solidFill>
                  <a:srgbClr val="FF0000"/>
                </a:solidFill>
              </a:rPr>
              <a:t>threshold of the gate</a:t>
            </a:r>
            <a:r>
              <a:rPr lang="en-US" b="1" u="sng" dirty="0" smtClean="0">
                <a:solidFill>
                  <a:srgbClr val="FF0000"/>
                </a:solidFill>
              </a:rPr>
              <a:t>, </a:t>
            </a:r>
            <a:r>
              <a:rPr lang="en-US" b="1" i="1" u="sng" dirty="0" smtClean="0">
                <a:solidFill>
                  <a:srgbClr val="FF0000"/>
                </a:solidFill>
              </a:rPr>
              <a:t>which was one reed broad</a:t>
            </a:r>
            <a:r>
              <a:rPr lang="en-US" i="1" dirty="0" smtClean="0">
                <a:solidFill>
                  <a:schemeClr val="bg1"/>
                </a:solidFill>
              </a:rPr>
              <a:t>; and </a:t>
            </a:r>
            <a:r>
              <a:rPr lang="en-US" b="1" i="1" dirty="0" smtClean="0">
                <a:solidFill>
                  <a:srgbClr val="FF0000"/>
                </a:solidFill>
              </a:rPr>
              <a:t>the other threshold of the gate, which was one reed broad. </a:t>
            </a:r>
          </a:p>
        </p:txBody>
      </p:sp>
      <p:grpSp>
        <p:nvGrpSpPr>
          <p:cNvPr id="5" name="Group 58"/>
          <p:cNvGrpSpPr/>
          <p:nvPr/>
        </p:nvGrpSpPr>
        <p:grpSpPr>
          <a:xfrm>
            <a:off x="806245" y="2081979"/>
            <a:ext cx="8735488" cy="3850280"/>
            <a:chOff x="422787" y="2067231"/>
            <a:chExt cx="8735488" cy="3850280"/>
          </a:xfrm>
        </p:grpSpPr>
        <p:pic>
          <p:nvPicPr>
            <p:cNvPr id="45059" name="Picture 3"/>
            <p:cNvPicPr>
              <a:picLocks noChangeAspect="1" noChangeArrowheads="1"/>
            </p:cNvPicPr>
            <p:nvPr/>
          </p:nvPicPr>
          <p:blipFill>
            <a:blip r:embed="rId4" cstate="print"/>
            <a:srcRect/>
            <a:stretch>
              <a:fillRect/>
            </a:stretch>
          </p:blipFill>
          <p:spPr bwMode="auto">
            <a:xfrm>
              <a:off x="422787" y="2067231"/>
              <a:ext cx="8735488" cy="3850280"/>
            </a:xfrm>
            <a:prstGeom prst="rect">
              <a:avLst/>
            </a:prstGeom>
            <a:noFill/>
            <a:ln w="9525">
              <a:noFill/>
              <a:miter lim="800000"/>
              <a:headEnd/>
              <a:tailEnd/>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grpSp>
          <p:nvGrpSpPr>
            <p:cNvPr id="6" name="Group 57"/>
            <p:cNvGrpSpPr/>
            <p:nvPr/>
          </p:nvGrpSpPr>
          <p:grpSpPr>
            <a:xfrm>
              <a:off x="3716496" y="3180740"/>
              <a:ext cx="3620736" cy="1447800"/>
              <a:chOff x="3716496" y="3180740"/>
              <a:chExt cx="3620736" cy="1447800"/>
            </a:xfrm>
          </p:grpSpPr>
          <p:sp>
            <p:nvSpPr>
              <p:cNvPr id="28" name="Right Arrow 27"/>
              <p:cNvSpPr/>
              <p:nvPr/>
            </p:nvSpPr>
            <p:spPr>
              <a:xfrm rot="16200000">
                <a:off x="6232332" y="3142640"/>
                <a:ext cx="609600" cy="685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p:cNvSpPr/>
              <p:nvPr/>
            </p:nvSpPr>
            <p:spPr>
              <a:xfrm rot="5400000">
                <a:off x="6232332" y="3980840"/>
                <a:ext cx="533400" cy="7620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6041832" y="3633475"/>
                <a:ext cx="1295400" cy="523220"/>
              </a:xfrm>
              <a:prstGeom prst="rect">
                <a:avLst/>
              </a:prstGeom>
              <a:noFill/>
            </p:spPr>
            <p:txBody>
              <a:bodyPr wrap="square" rtlCol="0">
                <a:spAutoFit/>
              </a:bodyPr>
              <a:lstStyle/>
              <a:p>
                <a:r>
                  <a:rPr lang="en-US" sz="2800" b="1" dirty="0" smtClean="0">
                    <a:solidFill>
                      <a:srgbClr val="FF0000"/>
                    </a:solidFill>
                    <a:effectLst>
                      <a:outerShdw blurRad="38100" dist="38100" dir="2700000" algn="tl">
                        <a:srgbClr val="000000">
                          <a:alpha val="43137"/>
                        </a:srgbClr>
                      </a:outerShdw>
                    </a:effectLst>
                  </a:rPr>
                  <a:t>6cu.</a:t>
                </a:r>
                <a:endParaRPr lang="en-US" sz="2800" b="1" dirty="0">
                  <a:solidFill>
                    <a:srgbClr val="FF0000"/>
                  </a:solidFill>
                  <a:effectLst>
                    <a:outerShdw blurRad="38100" dist="38100" dir="2700000" algn="tl">
                      <a:srgbClr val="000000">
                        <a:alpha val="43137"/>
                      </a:srgbClr>
                    </a:outerShdw>
                  </a:effectLst>
                </a:endParaRPr>
              </a:p>
            </p:txBody>
          </p:sp>
          <p:sp>
            <p:nvSpPr>
              <p:cNvPr id="23" name="Right Arrow 22"/>
              <p:cNvSpPr/>
              <p:nvPr/>
            </p:nvSpPr>
            <p:spPr>
              <a:xfrm rot="16200000">
                <a:off x="3830796" y="3309788"/>
                <a:ext cx="457200" cy="533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Arrow 23"/>
              <p:cNvSpPr/>
              <p:nvPr/>
            </p:nvSpPr>
            <p:spPr>
              <a:xfrm rot="5400000">
                <a:off x="3868896" y="4033688"/>
                <a:ext cx="381000" cy="533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3716496" y="3724423"/>
                <a:ext cx="914400" cy="461665"/>
              </a:xfrm>
              <a:prstGeom prst="rect">
                <a:avLst/>
              </a:prstGeom>
              <a:noFill/>
            </p:spPr>
            <p:txBody>
              <a:bodyPr wrap="square" rtlCol="0">
                <a:spAutoFit/>
              </a:bodyPr>
              <a:lstStyle/>
              <a:p>
                <a:r>
                  <a:rPr lang="en-US" sz="2400" b="1" dirty="0" smtClean="0">
                    <a:solidFill>
                      <a:srgbClr val="FF0000"/>
                    </a:solidFill>
                    <a:effectLst>
                      <a:outerShdw blurRad="38100" dist="38100" dir="2700000" algn="tl">
                        <a:srgbClr val="000000">
                          <a:alpha val="43137"/>
                        </a:srgbClr>
                      </a:outerShdw>
                    </a:effectLst>
                  </a:rPr>
                  <a:t>6cu.</a:t>
                </a:r>
                <a:endParaRPr lang="en-US" sz="2400" b="1" dirty="0">
                  <a:solidFill>
                    <a:srgbClr val="FF0000"/>
                  </a:solidFill>
                  <a:effectLst>
                    <a:outerShdw blurRad="38100" dist="38100" dir="2700000" algn="tl">
                      <a:srgbClr val="000000">
                        <a:alpha val="43137"/>
                      </a:srgbClr>
                    </a:outerShdw>
                  </a:effectLst>
                </a:endParaRPr>
              </a:p>
            </p:txBody>
          </p:sp>
        </p:grpSp>
      </p:grpSp>
      <p:sp>
        <p:nvSpPr>
          <p:cNvPr id="21" name="TextBox 20"/>
          <p:cNvSpPr txBox="1"/>
          <p:nvPr/>
        </p:nvSpPr>
        <p:spPr>
          <a:xfrm>
            <a:off x="4953000" y="5105400"/>
            <a:ext cx="2590800" cy="1938992"/>
          </a:xfrm>
          <a:prstGeom prst="rect">
            <a:avLst/>
          </a:prstGeom>
          <a:solidFill>
            <a:schemeClr val="accent3">
              <a:lumMod val="20000"/>
              <a:lumOff val="80000"/>
            </a:schemeClr>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rtlCol="0">
            <a:spAutoFit/>
          </a:bodyPr>
          <a:lstStyle/>
          <a:p>
            <a:r>
              <a:rPr lang="en-US" sz="2400" b="1" dirty="0" smtClean="0"/>
              <a:t>“…and the other threshold of the gate, which was one reed broad</a:t>
            </a:r>
            <a:r>
              <a:rPr lang="en-US" sz="2400" b="1" dirty="0" smtClean="0"/>
              <a:t>.(DEEP)”</a:t>
            </a:r>
            <a:endParaRPr lang="en-US" sz="2400" b="1" dirty="0"/>
          </a:p>
        </p:txBody>
      </p:sp>
      <p:sp>
        <p:nvSpPr>
          <p:cNvPr id="20" name="TextBox 19"/>
          <p:cNvSpPr txBox="1"/>
          <p:nvPr/>
        </p:nvSpPr>
        <p:spPr>
          <a:xfrm>
            <a:off x="2133600" y="5001161"/>
            <a:ext cx="2514600" cy="1323439"/>
          </a:xfrm>
          <a:prstGeom prst="rect">
            <a:avLst/>
          </a:prstGeom>
          <a:solidFill>
            <a:schemeClr val="accent3">
              <a:lumMod val="20000"/>
              <a:lumOff val="80000"/>
            </a:schemeClr>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rtlCol="0">
            <a:spAutoFit/>
          </a:bodyPr>
          <a:lstStyle/>
          <a:p>
            <a:r>
              <a:rPr lang="en-US" sz="2000" b="1" u="sng" dirty="0" smtClean="0"/>
              <a:t>threshold of the gate</a:t>
            </a:r>
            <a:r>
              <a:rPr lang="en-US" sz="2000" b="1" dirty="0" smtClean="0"/>
              <a:t>, which was one reed broad (DEEP);</a:t>
            </a:r>
            <a:endParaRPr lang="en-US" sz="2000" b="1" dirty="0"/>
          </a:p>
        </p:txBody>
      </p:sp>
      <p:sp>
        <p:nvSpPr>
          <p:cNvPr id="31" name="Rectangle 30"/>
          <p:cNvSpPr/>
          <p:nvPr/>
        </p:nvSpPr>
        <p:spPr>
          <a:xfrm>
            <a:off x="0" y="6488668"/>
            <a:ext cx="1257075" cy="369332"/>
          </a:xfrm>
          <a:prstGeom prst="rect">
            <a:avLst/>
          </a:prstGeom>
        </p:spPr>
        <p:txBody>
          <a:bodyPr wrap="none">
            <a:spAutoFit/>
          </a:bodyPr>
          <a:lstStyle/>
          <a:p>
            <a:r>
              <a:rPr lang="en-US" b="1" dirty="0" smtClean="0"/>
              <a:t>(12’/3.6m)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1000" fill="hold"/>
                                        <p:tgtEl>
                                          <p:spTgt spid="20"/>
                                        </p:tgtEl>
                                        <p:attrNameLst>
                                          <p:attrName>ppt_w</p:attrName>
                                        </p:attrNameLst>
                                      </p:cBhvr>
                                      <p:tavLst>
                                        <p:tav tm="0">
                                          <p:val>
                                            <p:fltVal val="0"/>
                                          </p:val>
                                        </p:tav>
                                        <p:tav tm="100000">
                                          <p:val>
                                            <p:strVal val="#ppt_w"/>
                                          </p:val>
                                        </p:tav>
                                      </p:tavLst>
                                    </p:anim>
                                    <p:anim calcmode="lin" valueType="num">
                                      <p:cBhvr>
                                        <p:cTn id="24" dur="1000" fill="hold"/>
                                        <p:tgtEl>
                                          <p:spTgt spid="20"/>
                                        </p:tgtEl>
                                        <p:attrNameLst>
                                          <p:attrName>ppt_h</p:attrName>
                                        </p:attrNameLst>
                                      </p:cBhvr>
                                      <p:tavLst>
                                        <p:tav tm="0">
                                          <p:val>
                                            <p:fltVal val="0"/>
                                          </p:val>
                                        </p:tav>
                                        <p:tav tm="100000">
                                          <p:val>
                                            <p:strVal val="#ppt_h"/>
                                          </p:val>
                                        </p:tav>
                                      </p:tavLst>
                                    </p:anim>
                                    <p:anim calcmode="lin" valueType="num">
                                      <p:cBhvr>
                                        <p:cTn id="25" dur="1000" fill="hold"/>
                                        <p:tgtEl>
                                          <p:spTgt spid="20"/>
                                        </p:tgtEl>
                                        <p:attrNameLst>
                                          <p:attrName>style.rotation</p:attrName>
                                        </p:attrNameLst>
                                      </p:cBhvr>
                                      <p:tavLst>
                                        <p:tav tm="0">
                                          <p:val>
                                            <p:fltVal val="90"/>
                                          </p:val>
                                        </p:tav>
                                        <p:tav tm="100000">
                                          <p:val>
                                            <p:fltVal val="0"/>
                                          </p:val>
                                        </p:tav>
                                      </p:tavLst>
                                    </p:anim>
                                    <p:animEffect transition="in" filter="fade">
                                      <p:cBhvr>
                                        <p:cTn id="26" dur="10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1000" fill="hold"/>
                                        <p:tgtEl>
                                          <p:spTgt spid="21"/>
                                        </p:tgtEl>
                                        <p:attrNameLst>
                                          <p:attrName>ppt_w</p:attrName>
                                        </p:attrNameLst>
                                      </p:cBhvr>
                                      <p:tavLst>
                                        <p:tav tm="0">
                                          <p:val>
                                            <p:fltVal val="0"/>
                                          </p:val>
                                        </p:tav>
                                        <p:tav tm="100000">
                                          <p:val>
                                            <p:strVal val="#ppt_w"/>
                                          </p:val>
                                        </p:tav>
                                      </p:tavLst>
                                    </p:anim>
                                    <p:anim calcmode="lin" valueType="num">
                                      <p:cBhvr>
                                        <p:cTn id="32" dur="1000" fill="hold"/>
                                        <p:tgtEl>
                                          <p:spTgt spid="21"/>
                                        </p:tgtEl>
                                        <p:attrNameLst>
                                          <p:attrName>ppt_h</p:attrName>
                                        </p:attrNameLst>
                                      </p:cBhvr>
                                      <p:tavLst>
                                        <p:tav tm="0">
                                          <p:val>
                                            <p:fltVal val="0"/>
                                          </p:val>
                                        </p:tav>
                                        <p:tav tm="100000">
                                          <p:val>
                                            <p:strVal val="#ppt_h"/>
                                          </p:val>
                                        </p:tav>
                                      </p:tavLst>
                                    </p:anim>
                                    <p:anim calcmode="lin" valueType="num">
                                      <p:cBhvr>
                                        <p:cTn id="33" dur="1000" fill="hold"/>
                                        <p:tgtEl>
                                          <p:spTgt spid="21"/>
                                        </p:tgtEl>
                                        <p:attrNameLst>
                                          <p:attrName>style.rotation</p:attrName>
                                        </p:attrNameLst>
                                      </p:cBhvr>
                                      <p:tavLst>
                                        <p:tav tm="0">
                                          <p:val>
                                            <p:fltVal val="90"/>
                                          </p:val>
                                        </p:tav>
                                        <p:tav tm="100000">
                                          <p:val>
                                            <p:fltVal val="0"/>
                                          </p:val>
                                        </p:tav>
                                      </p:tavLst>
                                    </p:anim>
                                    <p:animEffect transition="in" filter="fade">
                                      <p:cBhvr>
                                        <p:cTn id="34"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P spid="2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t="5008" b="15097"/>
          <a:stretch>
            <a:fillRect/>
          </a:stretch>
        </p:blipFill>
        <p:spPr bwMode="auto">
          <a:xfrm>
            <a:off x="0" y="-15240"/>
            <a:ext cx="9144000" cy="5348572"/>
          </a:xfrm>
          <a:prstGeom prst="rect">
            <a:avLst/>
          </a:prstGeom>
          <a:noFill/>
          <a:ln w="9525">
            <a:noFill/>
            <a:miter lim="800000"/>
            <a:headEnd/>
            <a:tailEnd/>
          </a:ln>
        </p:spPr>
      </p:pic>
      <p:sp>
        <p:nvSpPr>
          <p:cNvPr id="7171" name="Rectangle 3"/>
          <p:cNvSpPr>
            <a:spLocks noChangeArrowheads="1"/>
          </p:cNvSpPr>
          <p:nvPr/>
        </p:nvSpPr>
        <p:spPr bwMode="auto">
          <a:xfrm>
            <a:off x="0" y="4910173"/>
            <a:ext cx="3155323" cy="1869743"/>
          </a:xfrm>
          <a:prstGeom prst="rect">
            <a:avLst/>
          </a:prstGeom>
          <a:noFill/>
          <a:ln w="9525">
            <a:noFill/>
            <a:miter lim="800000"/>
            <a:headEnd/>
            <a:tailEnd/>
          </a:ln>
        </p:spPr>
        <p:txBody>
          <a:bodyPr wrap="square">
            <a:spAutoFit/>
          </a:bodyPr>
          <a:lstStyle/>
          <a:p>
            <a:pPr>
              <a:spcBef>
                <a:spcPct val="50000"/>
              </a:spcBef>
            </a:pPr>
            <a:r>
              <a:rPr lang="en-US" sz="1050" b="1" dirty="0"/>
              <a:t>A.A.</a:t>
            </a:r>
            <a:r>
              <a:rPr lang="en-US" sz="1050" dirty="0"/>
              <a:t>—</a:t>
            </a:r>
            <a:r>
              <a:rPr lang="en-US" sz="1050" b="1" dirty="0"/>
              <a:t>Wall, 6 </a:t>
            </a:r>
            <a:r>
              <a:rPr lang="en-US" sz="1050" b="1" dirty="0" smtClean="0"/>
              <a:t>cu (</a:t>
            </a:r>
            <a:r>
              <a:rPr lang="en-US" sz="1050" b="1" dirty="0" smtClean="0"/>
              <a:t>12’/3.6m) </a:t>
            </a:r>
            <a:r>
              <a:rPr lang="en-US" sz="1050" b="1" dirty="0" smtClean="0"/>
              <a:t>broad </a:t>
            </a:r>
            <a:r>
              <a:rPr lang="en-US" sz="1050" b="1" dirty="0"/>
              <a:t>and 6 </a:t>
            </a:r>
            <a:r>
              <a:rPr lang="en-US" sz="1050" b="1" dirty="0" smtClean="0"/>
              <a:t>cu </a:t>
            </a:r>
            <a:r>
              <a:rPr lang="en-US" sz="1050" b="1" dirty="0"/>
              <a:t>high.</a:t>
            </a:r>
          </a:p>
          <a:p>
            <a:pPr>
              <a:spcBef>
                <a:spcPct val="50000"/>
              </a:spcBef>
            </a:pPr>
            <a:r>
              <a:rPr lang="en-US" sz="1050" b="1" dirty="0"/>
              <a:t>B.—Threshold, 6 </a:t>
            </a:r>
            <a:r>
              <a:rPr lang="en-US" sz="1050" b="1" dirty="0" smtClean="0"/>
              <a:t>cu.</a:t>
            </a:r>
            <a:endParaRPr lang="en-US" sz="1050" b="1" dirty="0"/>
          </a:p>
          <a:p>
            <a:pPr>
              <a:spcBef>
                <a:spcPct val="50000"/>
              </a:spcBef>
            </a:pPr>
            <a:r>
              <a:rPr lang="en-US" sz="1050" b="1" dirty="0"/>
              <a:t>C.—The other Threshold, 6 </a:t>
            </a:r>
            <a:r>
              <a:rPr lang="en-US" sz="1050" b="1" dirty="0" smtClean="0"/>
              <a:t>cu</a:t>
            </a:r>
            <a:endParaRPr lang="en-US" sz="1050" b="1" dirty="0"/>
          </a:p>
          <a:p>
            <a:pPr>
              <a:spcBef>
                <a:spcPct val="50000"/>
              </a:spcBef>
            </a:pPr>
            <a:r>
              <a:rPr lang="en-US" sz="1050" b="1" dirty="0"/>
              <a:t>D.D.—“Little Chambers,” 6 </a:t>
            </a:r>
            <a:r>
              <a:rPr lang="en-US" sz="1050" b="1" dirty="0" smtClean="0"/>
              <a:t>cu </a:t>
            </a:r>
            <a:r>
              <a:rPr lang="en-US" sz="1050" b="1" dirty="0"/>
              <a:t>square.</a:t>
            </a:r>
          </a:p>
          <a:p>
            <a:pPr>
              <a:spcBef>
                <a:spcPct val="50000"/>
              </a:spcBef>
            </a:pPr>
            <a:r>
              <a:rPr lang="en-US" sz="1050" b="1" dirty="0"/>
              <a:t>E.E.—The post between “The Little Chambers.”</a:t>
            </a:r>
          </a:p>
          <a:p>
            <a:pPr>
              <a:spcBef>
                <a:spcPct val="50000"/>
              </a:spcBef>
            </a:pPr>
            <a:r>
              <a:rPr lang="en-US" sz="1050" b="1" dirty="0"/>
              <a:t>F.—Threshold by </a:t>
            </a:r>
            <a:r>
              <a:rPr lang="en-US" sz="1050" b="1" dirty="0" err="1"/>
              <a:t>Proch</a:t>
            </a:r>
            <a:r>
              <a:rPr lang="en-US" sz="1050" b="1" dirty="0"/>
              <a:t> of Gate within, 1 </a:t>
            </a:r>
            <a:r>
              <a:rPr lang="en-US" sz="1050" b="1" dirty="0" smtClean="0"/>
              <a:t>rd </a:t>
            </a:r>
            <a:r>
              <a:rPr lang="en-US" sz="1050" b="1" dirty="0" smtClean="0"/>
              <a:t>(12’/3.6m) </a:t>
            </a:r>
            <a:r>
              <a:rPr lang="en-US" sz="1050" b="1" dirty="0" smtClean="0"/>
              <a:t>.</a:t>
            </a:r>
            <a:endParaRPr lang="en-US" sz="1050" b="1" dirty="0"/>
          </a:p>
          <a:p>
            <a:pPr>
              <a:spcBef>
                <a:spcPct val="50000"/>
              </a:spcBef>
            </a:pPr>
            <a:r>
              <a:rPr lang="en-US" sz="1050" b="1" dirty="0"/>
              <a:t>G.—Porch of Gate within, 1 reed.</a:t>
            </a:r>
          </a:p>
        </p:txBody>
      </p:sp>
      <p:sp>
        <p:nvSpPr>
          <p:cNvPr id="7172" name="Rectangle 4"/>
          <p:cNvSpPr>
            <a:spLocks noChangeArrowheads="1"/>
          </p:cNvSpPr>
          <p:nvPr/>
        </p:nvSpPr>
        <p:spPr bwMode="auto">
          <a:xfrm>
            <a:off x="3245476" y="4903619"/>
            <a:ext cx="2653047" cy="1954381"/>
          </a:xfrm>
          <a:prstGeom prst="rect">
            <a:avLst/>
          </a:prstGeom>
          <a:noFill/>
          <a:ln w="9525">
            <a:noFill/>
            <a:miter lim="800000"/>
            <a:headEnd/>
            <a:tailEnd/>
          </a:ln>
        </p:spPr>
        <p:txBody>
          <a:bodyPr wrap="square">
            <a:spAutoFit/>
          </a:bodyPr>
          <a:lstStyle/>
          <a:p>
            <a:pPr>
              <a:spcBef>
                <a:spcPct val="50000"/>
              </a:spcBef>
            </a:pPr>
            <a:r>
              <a:rPr lang="en-US" sz="1100" b="1" dirty="0"/>
              <a:t>H.—Porch of Gate inside the outer Court.</a:t>
            </a:r>
          </a:p>
          <a:p>
            <a:pPr>
              <a:spcBef>
                <a:spcPct val="50000"/>
              </a:spcBef>
            </a:pPr>
            <a:r>
              <a:rPr lang="en-US" sz="1100" b="1" dirty="0"/>
              <a:t>J.J.—Posts of this Porch, 2 cubits.</a:t>
            </a:r>
          </a:p>
          <a:p>
            <a:pPr>
              <a:spcBef>
                <a:spcPct val="50000"/>
              </a:spcBef>
            </a:pPr>
            <a:r>
              <a:rPr lang="en-US" sz="1100" b="1" dirty="0"/>
              <a:t>K.K.—Posts, or Palm Trees.</a:t>
            </a:r>
          </a:p>
          <a:p>
            <a:pPr>
              <a:spcBef>
                <a:spcPct val="50000"/>
              </a:spcBef>
            </a:pPr>
            <a:r>
              <a:rPr lang="en-US" sz="1100" b="1" dirty="0" err="1"/>
              <a:t>L.—Cellæ</a:t>
            </a:r>
            <a:r>
              <a:rPr lang="en-US" sz="1100" b="1" dirty="0"/>
              <a:t> on lower pavement of Court.</a:t>
            </a:r>
          </a:p>
          <a:p>
            <a:pPr>
              <a:spcBef>
                <a:spcPct val="50000"/>
              </a:spcBef>
            </a:pPr>
            <a:r>
              <a:rPr lang="en-US" sz="1100" b="1" dirty="0" err="1"/>
              <a:t>M.—Cellæ</a:t>
            </a:r>
            <a:r>
              <a:rPr lang="en-US" sz="1100" b="1" dirty="0"/>
              <a:t> on upper pavement.</a:t>
            </a:r>
          </a:p>
          <a:p>
            <a:pPr>
              <a:spcBef>
                <a:spcPct val="50000"/>
              </a:spcBef>
            </a:pPr>
            <a:r>
              <a:rPr lang="en-US" sz="1100" b="1" dirty="0"/>
              <a:t>N.—Gallery in continuation of Porch.</a:t>
            </a:r>
          </a:p>
          <a:p>
            <a:pPr>
              <a:spcBef>
                <a:spcPct val="50000"/>
              </a:spcBef>
            </a:pPr>
            <a:r>
              <a:rPr lang="en-US" sz="1100" b="1" dirty="0"/>
              <a:t>O.—Lower Colonnade or “Walk” in continuation of Porch.</a:t>
            </a:r>
          </a:p>
        </p:txBody>
      </p:sp>
      <p:sp>
        <p:nvSpPr>
          <p:cNvPr id="7173" name="Rectangle 5"/>
          <p:cNvSpPr>
            <a:spLocks noChangeArrowheads="1"/>
          </p:cNvSpPr>
          <p:nvPr/>
        </p:nvSpPr>
        <p:spPr bwMode="auto">
          <a:xfrm>
            <a:off x="5937162" y="4950942"/>
            <a:ext cx="3206838" cy="1869743"/>
          </a:xfrm>
          <a:prstGeom prst="rect">
            <a:avLst/>
          </a:prstGeom>
          <a:noFill/>
          <a:ln w="9525">
            <a:noFill/>
            <a:miter lim="800000"/>
            <a:headEnd/>
            <a:tailEnd/>
          </a:ln>
        </p:spPr>
        <p:txBody>
          <a:bodyPr wrap="square">
            <a:spAutoFit/>
          </a:bodyPr>
          <a:lstStyle/>
          <a:p>
            <a:pPr>
              <a:spcBef>
                <a:spcPct val="50000"/>
              </a:spcBef>
            </a:pPr>
            <a:r>
              <a:rPr lang="en-US" sz="1050" b="1" dirty="0" err="1"/>
              <a:t>a.a</a:t>
            </a:r>
            <a:r>
              <a:rPr lang="en-US" sz="1050" b="1" dirty="0"/>
              <a:t>.—Seven Steps to the Gate.</a:t>
            </a:r>
          </a:p>
          <a:p>
            <a:pPr>
              <a:spcBef>
                <a:spcPct val="50000"/>
              </a:spcBef>
            </a:pPr>
            <a:r>
              <a:rPr lang="en-US" sz="1050" b="1" dirty="0" err="1"/>
              <a:t>b.b</a:t>
            </a:r>
            <a:r>
              <a:rPr lang="en-US" sz="1050" b="1" dirty="0"/>
              <a:t>.—Entry of Gate, 10 </a:t>
            </a:r>
            <a:r>
              <a:rPr lang="en-US" sz="1050" b="1" dirty="0" smtClean="0"/>
              <a:t>cu wide</a:t>
            </a:r>
            <a:r>
              <a:rPr lang="en-US" sz="1050" b="1" dirty="0"/>
              <a:t>, 13 </a:t>
            </a:r>
            <a:r>
              <a:rPr lang="en-US" sz="1050" b="1" dirty="0" smtClean="0"/>
              <a:t>cu </a:t>
            </a:r>
            <a:r>
              <a:rPr lang="en-US" sz="1050" b="1" dirty="0"/>
              <a:t>high.</a:t>
            </a:r>
          </a:p>
          <a:p>
            <a:pPr>
              <a:spcBef>
                <a:spcPct val="50000"/>
              </a:spcBef>
            </a:pPr>
            <a:r>
              <a:rPr lang="en-US" sz="1050" b="1" dirty="0"/>
              <a:t>c.c.—Boundary before “The Little Chambers,” 1 </a:t>
            </a:r>
            <a:r>
              <a:rPr lang="en-US" sz="1050" b="1" dirty="0" smtClean="0"/>
              <a:t>cu </a:t>
            </a:r>
            <a:r>
              <a:rPr lang="en-US" sz="1050" b="1" dirty="0"/>
              <a:t>thick.</a:t>
            </a:r>
          </a:p>
          <a:p>
            <a:pPr>
              <a:spcBef>
                <a:spcPct val="50000"/>
              </a:spcBef>
            </a:pPr>
            <a:r>
              <a:rPr lang="en-US" sz="1050" b="1" dirty="0" err="1"/>
              <a:t>h.h</a:t>
            </a:r>
            <a:r>
              <a:rPr lang="en-US" sz="1050" b="1" dirty="0"/>
              <a:t>.—Arches, 25 cubits long by 5 cubits wide.</a:t>
            </a:r>
          </a:p>
          <a:p>
            <a:pPr>
              <a:spcBef>
                <a:spcPct val="50000"/>
              </a:spcBef>
            </a:pPr>
            <a:r>
              <a:rPr lang="en-US" sz="1050" b="1" dirty="0" err="1"/>
              <a:t>n.n</a:t>
            </a:r>
            <a:r>
              <a:rPr lang="en-US" sz="1050" b="1" dirty="0"/>
              <a:t>.—Slaying Blocks outside the Sanctuary.</a:t>
            </a:r>
          </a:p>
          <a:p>
            <a:pPr>
              <a:spcBef>
                <a:spcPct val="50000"/>
              </a:spcBef>
            </a:pPr>
            <a:r>
              <a:rPr lang="en-US" sz="1050" b="1" dirty="0" err="1"/>
              <a:t>l.l</a:t>
            </a:r>
            <a:r>
              <a:rPr lang="en-US" sz="1050" b="1" dirty="0"/>
              <a:t>.—Flaying and Washing Tables in Porch.</a:t>
            </a:r>
          </a:p>
          <a:p>
            <a:pPr>
              <a:spcBef>
                <a:spcPct val="50000"/>
              </a:spcBef>
            </a:pPr>
            <a:r>
              <a:rPr lang="en-US" sz="1050" b="1" dirty="0" err="1"/>
              <a:t>p.p.Folding</a:t>
            </a:r>
            <a:r>
              <a:rPr lang="en-US" sz="1050" b="1" dirty="0"/>
              <a:t> Doors.</a:t>
            </a:r>
            <a:endParaRPr lang="en-US" sz="1050" dirty="0"/>
          </a:p>
        </p:txBody>
      </p:sp>
      <p:sp>
        <p:nvSpPr>
          <p:cNvPr id="7174" name="Rectangle 6"/>
          <p:cNvSpPr>
            <a:spLocks noGrp="1" noChangeArrowheads="1"/>
          </p:cNvSpPr>
          <p:nvPr>
            <p:ph type="title" idx="4294967295"/>
          </p:nvPr>
        </p:nvSpPr>
        <p:spPr>
          <a:xfrm>
            <a:off x="2713038" y="0"/>
            <a:ext cx="3705225" cy="338138"/>
          </a:xfrm>
        </p:spPr>
        <p:txBody>
          <a:bodyPr/>
          <a:lstStyle/>
          <a:p>
            <a:pPr eaLnBrk="1" hangingPunct="1"/>
            <a:r>
              <a:rPr lang="en-US" sz="1400" b="1" smtClean="0"/>
              <a:t>Plate 5 - Plan of Gate and Portion of CellÆ</a:t>
            </a:r>
            <a:endParaRPr lang="en-US" sz="1400" smtClean="0"/>
          </a:p>
        </p:txBody>
      </p:sp>
      <p:sp>
        <p:nvSpPr>
          <p:cNvPr id="7175" name="Slide Number Placeholder 8"/>
          <p:cNvSpPr>
            <a:spLocks noGrp="1"/>
          </p:cNvSpPr>
          <p:nvPr>
            <p:ph type="sldNum" sz="quarter" idx="12"/>
          </p:nvPr>
        </p:nvSpPr>
        <p:spPr>
          <a:xfrm>
            <a:off x="7239000" y="6400800"/>
            <a:ext cx="1905000" cy="457200"/>
          </a:xfrm>
          <a:noFill/>
        </p:spPr>
        <p:txBody>
          <a:bodyPr/>
          <a:lstStyle/>
          <a:p>
            <a:fld id="{2B5F5611-9618-499F-9258-2918D94176DA}" type="slidenum">
              <a:rPr lang="en-US" smtClean="0"/>
              <a:pPr/>
              <a:t>27</a:t>
            </a:fld>
            <a:endParaRPr lang="en-US" smtClean="0"/>
          </a:p>
        </p:txBody>
      </p:sp>
      <p:sp>
        <p:nvSpPr>
          <p:cNvPr id="9" name="TextBox 8"/>
          <p:cNvSpPr txBox="1"/>
          <p:nvPr/>
        </p:nvSpPr>
        <p:spPr>
          <a:xfrm>
            <a:off x="1988820" y="4480560"/>
            <a:ext cx="952500" cy="369332"/>
          </a:xfrm>
          <a:prstGeom prst="rect">
            <a:avLst/>
          </a:prstGeom>
          <a:noFill/>
        </p:spPr>
        <p:txBody>
          <a:bodyPr wrap="square" rtlCol="0">
            <a:spAutoFit/>
          </a:bodyPr>
          <a:lstStyle/>
          <a:p>
            <a:r>
              <a:rPr lang="en-US" b="1" dirty="0" smtClean="0">
                <a:solidFill>
                  <a:srgbClr val="FF0000"/>
                </a:solidFill>
              </a:rPr>
              <a:t>7 Steps</a:t>
            </a:r>
            <a:endParaRPr lang="en-US" b="1" dirty="0">
              <a:solidFill>
                <a:srgbClr val="FF0000"/>
              </a:solidFill>
            </a:endParaRPr>
          </a:p>
        </p:txBody>
      </p:sp>
      <p:cxnSp>
        <p:nvCxnSpPr>
          <p:cNvPr id="11" name="Straight Arrow Connector 10"/>
          <p:cNvCxnSpPr>
            <a:stCxn id="9" idx="3"/>
          </p:cNvCxnSpPr>
          <p:nvPr/>
        </p:nvCxnSpPr>
        <p:spPr>
          <a:xfrm flipV="1">
            <a:off x="2941320" y="4663440"/>
            <a:ext cx="441960" cy="178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825240" y="2811780"/>
            <a:ext cx="1844040" cy="22860"/>
          </a:xfrm>
          <a:prstGeom prst="straightConnector1">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122420" y="2491740"/>
            <a:ext cx="1104900" cy="646331"/>
          </a:xfrm>
          <a:prstGeom prst="rect">
            <a:avLst/>
          </a:prstGeom>
          <a:noFill/>
        </p:spPr>
        <p:txBody>
          <a:bodyPr wrap="square" rtlCol="0">
            <a:spAutoFit/>
          </a:bodyPr>
          <a:lstStyle/>
          <a:p>
            <a:pPr algn="ctr"/>
            <a:r>
              <a:rPr lang="en-US" b="1" dirty="0" smtClean="0">
                <a:solidFill>
                  <a:srgbClr val="FF0000"/>
                </a:solidFill>
              </a:rPr>
              <a:t>25c/50’/15.24m</a:t>
            </a:r>
            <a:endParaRPr lang="en-US" b="1" dirty="0">
              <a:solidFill>
                <a:srgbClr val="FF0000"/>
              </a:solidFill>
            </a:endParaRPr>
          </a:p>
        </p:txBody>
      </p:sp>
      <p:cxnSp>
        <p:nvCxnSpPr>
          <p:cNvPr id="16" name="Straight Arrow Connector 15"/>
          <p:cNvCxnSpPr/>
          <p:nvPr/>
        </p:nvCxnSpPr>
        <p:spPr>
          <a:xfrm rot="5400000">
            <a:off x="3291840" y="2400300"/>
            <a:ext cx="4175760" cy="1588"/>
          </a:xfrm>
          <a:prstGeom prst="straightConnector1">
            <a:avLst/>
          </a:prstGeom>
          <a:ln w="28575">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427220" y="502920"/>
            <a:ext cx="1104900" cy="646331"/>
          </a:xfrm>
          <a:prstGeom prst="rect">
            <a:avLst/>
          </a:prstGeom>
          <a:noFill/>
        </p:spPr>
        <p:txBody>
          <a:bodyPr wrap="square" rtlCol="0">
            <a:spAutoFit/>
          </a:bodyPr>
          <a:lstStyle/>
          <a:p>
            <a:pPr algn="ctr"/>
            <a:r>
              <a:rPr lang="en-US" b="1" dirty="0" smtClean="0">
                <a:solidFill>
                  <a:srgbClr val="FF0000"/>
                </a:solidFill>
              </a:rPr>
              <a:t>50c/100’/30.48m</a:t>
            </a:r>
            <a:endParaRPr lang="en-US" b="1" dirty="0">
              <a:solidFill>
                <a:srgbClr val="FF00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l="1372" r="1464" b="1943"/>
          <a:stretch>
            <a:fillRect/>
          </a:stretch>
        </p:blipFill>
        <p:spPr bwMode="auto">
          <a:xfrm>
            <a:off x="0" y="-105072"/>
            <a:ext cx="9144000" cy="6963072"/>
          </a:xfrm>
          <a:prstGeom prst="rect">
            <a:avLst/>
          </a:prstGeom>
          <a:noFill/>
          <a:ln w="9525">
            <a:noFill/>
            <a:miter lim="800000"/>
            <a:headEnd/>
            <a:tailEnd/>
          </a:ln>
        </p:spPr>
      </p:pic>
      <p:sp>
        <p:nvSpPr>
          <p:cNvPr id="8195" name="Rectangle 3"/>
          <p:cNvSpPr>
            <a:spLocks noGrp="1" noChangeArrowheads="1"/>
          </p:cNvSpPr>
          <p:nvPr>
            <p:ph type="title" idx="4294967295"/>
          </p:nvPr>
        </p:nvSpPr>
        <p:spPr>
          <a:xfrm>
            <a:off x="2116138" y="63500"/>
            <a:ext cx="4483100" cy="342900"/>
          </a:xfrm>
        </p:spPr>
        <p:txBody>
          <a:bodyPr/>
          <a:lstStyle/>
          <a:p>
            <a:pPr eaLnBrk="1" hangingPunct="1"/>
            <a:r>
              <a:rPr lang="en-US" sz="1600" b="1" smtClean="0"/>
              <a:t>Plate 6 - Perspective View of Gate and Cellæ</a:t>
            </a:r>
          </a:p>
        </p:txBody>
      </p:sp>
      <p:sp>
        <p:nvSpPr>
          <p:cNvPr id="8196" name="Slide Number Placeholder 5"/>
          <p:cNvSpPr>
            <a:spLocks noGrp="1"/>
          </p:cNvSpPr>
          <p:nvPr>
            <p:ph type="sldNum" sz="quarter" idx="12"/>
          </p:nvPr>
        </p:nvSpPr>
        <p:spPr>
          <a:xfrm>
            <a:off x="7239000" y="6400800"/>
            <a:ext cx="1905000" cy="457200"/>
          </a:xfrm>
          <a:noFill/>
        </p:spPr>
        <p:txBody>
          <a:bodyPr/>
          <a:lstStyle/>
          <a:p>
            <a:fld id="{FEE7C382-E167-445D-B083-491EABF38A5E}" type="slidenum">
              <a:rPr lang="en-US" smtClean="0"/>
              <a:pPr/>
              <a:t>28</a:t>
            </a:fld>
            <a:endParaRPr 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0" y="-1"/>
            <a:ext cx="9144000" cy="6868749"/>
          </a:xfrm>
          <a:prstGeom prst="rect">
            <a:avLst/>
          </a:prstGeom>
          <a:noFill/>
          <a:ln w="9525">
            <a:noFill/>
            <a:miter lim="800000"/>
            <a:headEnd/>
            <a:tailEnd/>
          </a:ln>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
        <p:nvSpPr>
          <p:cNvPr id="5" name="Rectangle 4"/>
          <p:cNvSpPr/>
          <p:nvPr/>
        </p:nvSpPr>
        <p:spPr>
          <a:xfrm>
            <a:off x="571500" y="436398"/>
            <a:ext cx="8001000" cy="4524315"/>
          </a:xfrm>
          <a:prstGeom prst="rect">
            <a:avLst/>
          </a:prstGeom>
        </p:spPr>
        <p:txBody>
          <a:bodyPr wrap="square">
            <a:spAutoFit/>
          </a:bodyPr>
          <a:lstStyle/>
          <a:p>
            <a:r>
              <a:rPr lang="en-US" sz="3200" b="1" dirty="0">
                <a:solidFill>
                  <a:srgbClr val="FFFF00"/>
                </a:solidFill>
              </a:rPr>
              <a:t>When the people of the land shall come before the </a:t>
            </a:r>
            <a:r>
              <a:rPr lang="en-US" sz="3200" b="1" dirty="0" smtClean="0">
                <a:solidFill>
                  <a:srgbClr val="FFFF00"/>
                </a:solidFill>
              </a:rPr>
              <a:t>Lord in </a:t>
            </a:r>
            <a:r>
              <a:rPr lang="en-US" sz="3200" b="1" dirty="0">
                <a:solidFill>
                  <a:srgbClr val="FFFF00"/>
                </a:solidFill>
              </a:rPr>
              <a:t>the solemn feasts, he that </a:t>
            </a:r>
            <a:r>
              <a:rPr lang="en-US" sz="3200" b="1" dirty="0" err="1">
                <a:solidFill>
                  <a:srgbClr val="FFFF00"/>
                </a:solidFill>
              </a:rPr>
              <a:t>entereth</a:t>
            </a:r>
            <a:r>
              <a:rPr lang="en-US" sz="3200" b="1" dirty="0">
                <a:solidFill>
                  <a:srgbClr val="FFFF00"/>
                </a:solidFill>
              </a:rPr>
              <a:t> in by the way of </a:t>
            </a:r>
            <a:r>
              <a:rPr lang="en-US" sz="3200" b="1" dirty="0" smtClean="0">
                <a:solidFill>
                  <a:srgbClr val="FFFF00"/>
                </a:solidFill>
              </a:rPr>
              <a:t>the north </a:t>
            </a:r>
            <a:r>
              <a:rPr lang="en-US" sz="3200" b="1" dirty="0">
                <a:solidFill>
                  <a:srgbClr val="FFFF00"/>
                </a:solidFill>
              </a:rPr>
              <a:t>gate to worship shall go out by the way of the </a:t>
            </a:r>
            <a:r>
              <a:rPr lang="en-US" sz="3200" b="1" dirty="0" smtClean="0">
                <a:solidFill>
                  <a:srgbClr val="FFFF00"/>
                </a:solidFill>
              </a:rPr>
              <a:t>south gate </a:t>
            </a:r>
            <a:r>
              <a:rPr lang="en-US" sz="3200" b="1" dirty="0">
                <a:solidFill>
                  <a:srgbClr val="FFFF00"/>
                </a:solidFill>
              </a:rPr>
              <a:t>; and he that </a:t>
            </a:r>
            <a:r>
              <a:rPr lang="en-US" sz="3200" b="1" dirty="0" err="1">
                <a:solidFill>
                  <a:srgbClr val="FFFF00"/>
                </a:solidFill>
              </a:rPr>
              <a:t>entereth</a:t>
            </a:r>
            <a:r>
              <a:rPr lang="en-US" sz="3200" b="1" dirty="0">
                <a:solidFill>
                  <a:srgbClr val="FFFF00"/>
                </a:solidFill>
              </a:rPr>
              <a:t> by the way of the south </a:t>
            </a:r>
            <a:r>
              <a:rPr lang="en-US" sz="3200" b="1" dirty="0" smtClean="0">
                <a:solidFill>
                  <a:srgbClr val="FFFF00"/>
                </a:solidFill>
              </a:rPr>
              <a:t>gate shall </a:t>
            </a:r>
            <a:r>
              <a:rPr lang="en-US" sz="3200" b="1" dirty="0">
                <a:solidFill>
                  <a:srgbClr val="FFFF00"/>
                </a:solidFill>
              </a:rPr>
              <a:t>go forth by the way of the north gate : he shall </a:t>
            </a:r>
            <a:r>
              <a:rPr lang="en-US" sz="3200" b="1" dirty="0" smtClean="0">
                <a:solidFill>
                  <a:srgbClr val="FFFF00"/>
                </a:solidFill>
              </a:rPr>
              <a:t>not return </a:t>
            </a:r>
            <a:r>
              <a:rPr lang="en-US" sz="3200" b="1" dirty="0">
                <a:solidFill>
                  <a:srgbClr val="FFFF00"/>
                </a:solidFill>
              </a:rPr>
              <a:t>by the way of the grate whereby he came in, </a:t>
            </a:r>
            <a:r>
              <a:rPr lang="en-US" sz="3200" b="1" dirty="0" smtClean="0">
                <a:solidFill>
                  <a:srgbClr val="FFFF00"/>
                </a:solidFill>
              </a:rPr>
              <a:t>but shall </a:t>
            </a:r>
            <a:r>
              <a:rPr lang="en-US" sz="3200" b="1" dirty="0">
                <a:solidFill>
                  <a:srgbClr val="FFFF00"/>
                </a:solidFill>
              </a:rPr>
              <a:t>go forth over against it. </a:t>
            </a:r>
            <a:r>
              <a:rPr lang="en-US" sz="3200" b="1" dirty="0" smtClean="0">
                <a:solidFill>
                  <a:srgbClr val="FFFF00"/>
                </a:solidFill>
              </a:rPr>
              <a:t>(Ezek. 46:9</a:t>
            </a:r>
            <a:r>
              <a:rPr lang="en-US" sz="3200" b="1" dirty="0">
                <a:solidFill>
                  <a:srgbClr val="FFFF00"/>
                </a:solidFill>
              </a:rPr>
              <a: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5" name="Picture 3"/>
          <p:cNvPicPr>
            <a:picLocks noChangeAspect="1" noChangeArrowheads="1"/>
          </p:cNvPicPr>
          <p:nvPr/>
        </p:nvPicPr>
        <p:blipFill>
          <a:blip r:embed="rId3" cstate="print"/>
          <a:srcRect/>
          <a:stretch>
            <a:fillRect/>
          </a:stretch>
        </p:blipFill>
        <p:spPr bwMode="auto">
          <a:xfrm>
            <a:off x="2880360" y="194917"/>
            <a:ext cx="6263640" cy="6413225"/>
          </a:xfrm>
          <a:prstGeom prst="rect">
            <a:avLst/>
          </a:prstGeom>
          <a:noFill/>
          <a:ln w="9525">
            <a:noFill/>
            <a:miter lim="800000"/>
            <a:headEnd/>
            <a:tailEnd/>
          </a:ln>
          <a:effectLst/>
        </p:spPr>
      </p:pic>
      <p:grpSp>
        <p:nvGrpSpPr>
          <p:cNvPr id="2" name="Group 200"/>
          <p:cNvGrpSpPr/>
          <p:nvPr/>
        </p:nvGrpSpPr>
        <p:grpSpPr>
          <a:xfrm>
            <a:off x="3448050" y="792480"/>
            <a:ext cx="5189220" cy="5135880"/>
            <a:chOff x="3448050" y="792480"/>
            <a:chExt cx="5189220" cy="5135880"/>
          </a:xfrm>
        </p:grpSpPr>
        <p:grpSp>
          <p:nvGrpSpPr>
            <p:cNvPr id="3" name="Group 33"/>
            <p:cNvGrpSpPr/>
            <p:nvPr/>
          </p:nvGrpSpPr>
          <p:grpSpPr>
            <a:xfrm>
              <a:off x="3802380" y="792480"/>
              <a:ext cx="4450080" cy="358140"/>
              <a:chOff x="3802380" y="792480"/>
              <a:chExt cx="4450080" cy="358140"/>
            </a:xfrm>
          </p:grpSpPr>
          <p:grpSp>
            <p:nvGrpSpPr>
              <p:cNvPr id="4" name="Group 20"/>
              <p:cNvGrpSpPr/>
              <p:nvPr/>
            </p:nvGrpSpPr>
            <p:grpSpPr>
              <a:xfrm>
                <a:off x="3802380" y="792480"/>
                <a:ext cx="4450080" cy="99060"/>
                <a:chOff x="3802380" y="792480"/>
                <a:chExt cx="4450080" cy="99060"/>
              </a:xfrm>
            </p:grpSpPr>
            <p:sp>
              <p:nvSpPr>
                <p:cNvPr id="10" name="Rectangle 9"/>
                <p:cNvSpPr/>
                <p:nvPr/>
              </p:nvSpPr>
              <p:spPr bwMode="auto">
                <a:xfrm>
                  <a:off x="38023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bwMode="auto">
                <a:xfrm>
                  <a:off x="43053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 name="Rectangle 11"/>
                <p:cNvSpPr/>
                <p:nvPr/>
              </p:nvSpPr>
              <p:spPr bwMode="auto">
                <a:xfrm>
                  <a:off x="4792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 name="Rectangle 12"/>
                <p:cNvSpPr/>
                <p:nvPr/>
              </p:nvSpPr>
              <p:spPr bwMode="auto">
                <a:xfrm>
                  <a:off x="52959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4" name="Rectangle 13"/>
                <p:cNvSpPr/>
                <p:nvPr/>
              </p:nvSpPr>
              <p:spPr bwMode="auto">
                <a:xfrm>
                  <a:off x="57912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5" name="Rectangle 14"/>
                <p:cNvSpPr/>
                <p:nvPr/>
              </p:nvSpPr>
              <p:spPr bwMode="auto">
                <a:xfrm>
                  <a:off x="6225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6" name="Rectangle 15"/>
                <p:cNvSpPr/>
                <p:nvPr/>
              </p:nvSpPr>
              <p:spPr bwMode="auto">
                <a:xfrm>
                  <a:off x="6606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7" name="Rectangle 16"/>
                <p:cNvSpPr/>
                <p:nvPr/>
              </p:nvSpPr>
              <p:spPr bwMode="auto">
                <a:xfrm>
                  <a:off x="703326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8" name="Rectangle 17"/>
                <p:cNvSpPr/>
                <p:nvPr/>
              </p:nvSpPr>
              <p:spPr bwMode="auto">
                <a:xfrm>
                  <a:off x="7459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9" name="Rectangle 18"/>
                <p:cNvSpPr/>
                <p:nvPr/>
              </p:nvSpPr>
              <p:spPr bwMode="auto">
                <a:xfrm>
                  <a:off x="78257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0" name="Rectangle 19"/>
                <p:cNvSpPr/>
                <p:nvPr/>
              </p:nvSpPr>
              <p:spPr bwMode="auto">
                <a:xfrm>
                  <a:off x="81915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5" name="Group 21"/>
              <p:cNvGrpSpPr/>
              <p:nvPr/>
            </p:nvGrpSpPr>
            <p:grpSpPr>
              <a:xfrm>
                <a:off x="3802380" y="1051560"/>
                <a:ext cx="4450080" cy="99060"/>
                <a:chOff x="3802380" y="792480"/>
                <a:chExt cx="4450080" cy="99060"/>
              </a:xfrm>
            </p:grpSpPr>
            <p:sp>
              <p:nvSpPr>
                <p:cNvPr id="23" name="Rectangle 22"/>
                <p:cNvSpPr/>
                <p:nvPr/>
              </p:nvSpPr>
              <p:spPr bwMode="auto">
                <a:xfrm>
                  <a:off x="38023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4" name="Rectangle 23"/>
                <p:cNvSpPr/>
                <p:nvPr/>
              </p:nvSpPr>
              <p:spPr bwMode="auto">
                <a:xfrm>
                  <a:off x="43053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5" name="Rectangle 24"/>
                <p:cNvSpPr/>
                <p:nvPr/>
              </p:nvSpPr>
              <p:spPr bwMode="auto">
                <a:xfrm>
                  <a:off x="4792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6" name="Rectangle 25"/>
                <p:cNvSpPr/>
                <p:nvPr/>
              </p:nvSpPr>
              <p:spPr bwMode="auto">
                <a:xfrm>
                  <a:off x="52959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7" name="Rectangle 26"/>
                <p:cNvSpPr/>
                <p:nvPr/>
              </p:nvSpPr>
              <p:spPr bwMode="auto">
                <a:xfrm>
                  <a:off x="57912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8" name="Rectangle 27"/>
                <p:cNvSpPr/>
                <p:nvPr/>
              </p:nvSpPr>
              <p:spPr bwMode="auto">
                <a:xfrm>
                  <a:off x="6225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9" name="Rectangle 28"/>
                <p:cNvSpPr/>
                <p:nvPr/>
              </p:nvSpPr>
              <p:spPr bwMode="auto">
                <a:xfrm>
                  <a:off x="6606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0" name="Rectangle 29"/>
                <p:cNvSpPr/>
                <p:nvPr/>
              </p:nvSpPr>
              <p:spPr bwMode="auto">
                <a:xfrm>
                  <a:off x="703326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1" name="Rectangle 30"/>
                <p:cNvSpPr/>
                <p:nvPr/>
              </p:nvSpPr>
              <p:spPr bwMode="auto">
                <a:xfrm>
                  <a:off x="7459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2" name="Rectangle 31"/>
                <p:cNvSpPr/>
                <p:nvPr/>
              </p:nvSpPr>
              <p:spPr bwMode="auto">
                <a:xfrm>
                  <a:off x="78257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3" name="Rectangle 32"/>
                <p:cNvSpPr/>
                <p:nvPr/>
              </p:nvSpPr>
              <p:spPr bwMode="auto">
                <a:xfrm>
                  <a:off x="81915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grpSp>
          <p:nvGrpSpPr>
            <p:cNvPr id="6" name="Group 20"/>
            <p:cNvGrpSpPr/>
            <p:nvPr/>
          </p:nvGrpSpPr>
          <p:grpSpPr>
            <a:xfrm>
              <a:off x="3840480" y="5577840"/>
              <a:ext cx="4450080" cy="99060"/>
              <a:chOff x="3802380" y="792480"/>
              <a:chExt cx="4450080" cy="99060"/>
            </a:xfrm>
          </p:grpSpPr>
          <p:sp>
            <p:nvSpPr>
              <p:cNvPr id="49" name="Rectangle 48"/>
              <p:cNvSpPr/>
              <p:nvPr/>
            </p:nvSpPr>
            <p:spPr bwMode="auto">
              <a:xfrm>
                <a:off x="38023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0" name="Rectangle 49"/>
              <p:cNvSpPr/>
              <p:nvPr/>
            </p:nvSpPr>
            <p:spPr bwMode="auto">
              <a:xfrm>
                <a:off x="43053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1" name="Rectangle 50"/>
              <p:cNvSpPr/>
              <p:nvPr/>
            </p:nvSpPr>
            <p:spPr bwMode="auto">
              <a:xfrm>
                <a:off x="4792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2" name="Rectangle 51"/>
              <p:cNvSpPr/>
              <p:nvPr/>
            </p:nvSpPr>
            <p:spPr bwMode="auto">
              <a:xfrm>
                <a:off x="52959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3" name="Rectangle 52"/>
              <p:cNvSpPr/>
              <p:nvPr/>
            </p:nvSpPr>
            <p:spPr bwMode="auto">
              <a:xfrm>
                <a:off x="57912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4" name="Rectangle 53"/>
              <p:cNvSpPr/>
              <p:nvPr/>
            </p:nvSpPr>
            <p:spPr bwMode="auto">
              <a:xfrm>
                <a:off x="6225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5" name="Rectangle 54"/>
              <p:cNvSpPr/>
              <p:nvPr/>
            </p:nvSpPr>
            <p:spPr bwMode="auto">
              <a:xfrm>
                <a:off x="6606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6" name="Rectangle 55"/>
              <p:cNvSpPr/>
              <p:nvPr/>
            </p:nvSpPr>
            <p:spPr bwMode="auto">
              <a:xfrm>
                <a:off x="703326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7" name="Rectangle 56"/>
              <p:cNvSpPr/>
              <p:nvPr/>
            </p:nvSpPr>
            <p:spPr bwMode="auto">
              <a:xfrm>
                <a:off x="7459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8" name="Rectangle 57"/>
              <p:cNvSpPr/>
              <p:nvPr/>
            </p:nvSpPr>
            <p:spPr bwMode="auto">
              <a:xfrm>
                <a:off x="78257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9" name="Rectangle 58"/>
              <p:cNvSpPr/>
              <p:nvPr/>
            </p:nvSpPr>
            <p:spPr bwMode="auto">
              <a:xfrm>
                <a:off x="81915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8" name="Group 21"/>
            <p:cNvGrpSpPr/>
            <p:nvPr/>
          </p:nvGrpSpPr>
          <p:grpSpPr>
            <a:xfrm>
              <a:off x="3840480" y="5829300"/>
              <a:ext cx="4450080" cy="99060"/>
              <a:chOff x="3802380" y="792480"/>
              <a:chExt cx="4450080" cy="99060"/>
            </a:xfrm>
          </p:grpSpPr>
          <p:sp>
            <p:nvSpPr>
              <p:cNvPr id="38" name="Rectangle 37"/>
              <p:cNvSpPr/>
              <p:nvPr/>
            </p:nvSpPr>
            <p:spPr bwMode="auto">
              <a:xfrm>
                <a:off x="38023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9" name="Rectangle 38"/>
              <p:cNvSpPr/>
              <p:nvPr/>
            </p:nvSpPr>
            <p:spPr bwMode="auto">
              <a:xfrm>
                <a:off x="43053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0" name="Rectangle 39"/>
              <p:cNvSpPr/>
              <p:nvPr/>
            </p:nvSpPr>
            <p:spPr bwMode="auto">
              <a:xfrm>
                <a:off x="4792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1" name="Rectangle 40"/>
              <p:cNvSpPr/>
              <p:nvPr/>
            </p:nvSpPr>
            <p:spPr bwMode="auto">
              <a:xfrm>
                <a:off x="52959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2" name="Rectangle 41"/>
              <p:cNvSpPr/>
              <p:nvPr/>
            </p:nvSpPr>
            <p:spPr bwMode="auto">
              <a:xfrm>
                <a:off x="57912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3" name="Rectangle 42"/>
              <p:cNvSpPr/>
              <p:nvPr/>
            </p:nvSpPr>
            <p:spPr bwMode="auto">
              <a:xfrm>
                <a:off x="6225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4" name="Rectangle 43"/>
              <p:cNvSpPr/>
              <p:nvPr/>
            </p:nvSpPr>
            <p:spPr bwMode="auto">
              <a:xfrm>
                <a:off x="6606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5" name="Rectangle 44"/>
              <p:cNvSpPr/>
              <p:nvPr/>
            </p:nvSpPr>
            <p:spPr bwMode="auto">
              <a:xfrm>
                <a:off x="703326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6" name="Rectangle 45"/>
              <p:cNvSpPr/>
              <p:nvPr/>
            </p:nvSpPr>
            <p:spPr bwMode="auto">
              <a:xfrm>
                <a:off x="7459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7" name="Rectangle 46"/>
              <p:cNvSpPr/>
              <p:nvPr/>
            </p:nvSpPr>
            <p:spPr bwMode="auto">
              <a:xfrm>
                <a:off x="78257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8" name="Rectangle 47"/>
              <p:cNvSpPr/>
              <p:nvPr/>
            </p:nvSpPr>
            <p:spPr bwMode="auto">
              <a:xfrm>
                <a:off x="81915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9" name="Group 84"/>
            <p:cNvGrpSpPr/>
            <p:nvPr/>
          </p:nvGrpSpPr>
          <p:grpSpPr>
            <a:xfrm>
              <a:off x="3448050" y="1143000"/>
              <a:ext cx="160020" cy="4450080"/>
              <a:chOff x="3448050" y="1143000"/>
              <a:chExt cx="160020" cy="4450080"/>
            </a:xfrm>
          </p:grpSpPr>
          <p:sp>
            <p:nvSpPr>
              <p:cNvPr id="63" name="Rectangle 62"/>
              <p:cNvSpPr/>
              <p:nvPr/>
            </p:nvSpPr>
            <p:spPr bwMode="auto">
              <a:xfrm rot="5400000">
                <a:off x="3467100" y="11239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4" name="Rectangle 63"/>
              <p:cNvSpPr/>
              <p:nvPr/>
            </p:nvSpPr>
            <p:spPr bwMode="auto">
              <a:xfrm rot="5400000">
                <a:off x="3467100" y="15278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5" name="Rectangle 64"/>
              <p:cNvSpPr/>
              <p:nvPr/>
            </p:nvSpPr>
            <p:spPr bwMode="auto">
              <a:xfrm rot="5400000">
                <a:off x="3474720" y="19392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6" name="Rectangle 65"/>
              <p:cNvSpPr/>
              <p:nvPr/>
            </p:nvSpPr>
            <p:spPr bwMode="auto">
              <a:xfrm rot="5400000">
                <a:off x="3474720" y="23736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7" name="Rectangle 66"/>
              <p:cNvSpPr/>
              <p:nvPr/>
            </p:nvSpPr>
            <p:spPr bwMode="auto">
              <a:xfrm rot="5400000">
                <a:off x="3482340" y="28384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8" name="Rectangle 67"/>
              <p:cNvSpPr/>
              <p:nvPr/>
            </p:nvSpPr>
            <p:spPr bwMode="auto">
              <a:xfrm rot="5400000">
                <a:off x="3497580" y="33185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9" name="Rectangle 68"/>
              <p:cNvSpPr/>
              <p:nvPr/>
            </p:nvSpPr>
            <p:spPr bwMode="auto">
              <a:xfrm rot="5400000">
                <a:off x="3505200" y="37985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0" name="Rectangle 69"/>
              <p:cNvSpPr/>
              <p:nvPr/>
            </p:nvSpPr>
            <p:spPr bwMode="auto">
              <a:xfrm rot="5400000">
                <a:off x="3505200" y="42329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1" name="Rectangle 70"/>
              <p:cNvSpPr/>
              <p:nvPr/>
            </p:nvSpPr>
            <p:spPr bwMode="auto">
              <a:xfrm rot="5400000">
                <a:off x="3512820" y="46748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2" name="Rectangle 71"/>
              <p:cNvSpPr/>
              <p:nvPr/>
            </p:nvSpPr>
            <p:spPr bwMode="auto">
              <a:xfrm rot="5400000">
                <a:off x="3512820" y="51092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3" name="Rectangle 72"/>
              <p:cNvSpPr/>
              <p:nvPr/>
            </p:nvSpPr>
            <p:spPr bwMode="auto">
              <a:xfrm rot="5400000">
                <a:off x="3528060" y="55130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21" name="Group 85"/>
            <p:cNvGrpSpPr/>
            <p:nvPr/>
          </p:nvGrpSpPr>
          <p:grpSpPr>
            <a:xfrm>
              <a:off x="3699510" y="1150620"/>
              <a:ext cx="160020" cy="4450080"/>
              <a:chOff x="3448050" y="1143000"/>
              <a:chExt cx="160020" cy="4450080"/>
            </a:xfrm>
          </p:grpSpPr>
          <p:sp>
            <p:nvSpPr>
              <p:cNvPr id="87" name="Rectangle 86"/>
              <p:cNvSpPr/>
              <p:nvPr/>
            </p:nvSpPr>
            <p:spPr bwMode="auto">
              <a:xfrm rot="5400000">
                <a:off x="3467100" y="11239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88" name="Rectangle 87"/>
              <p:cNvSpPr/>
              <p:nvPr/>
            </p:nvSpPr>
            <p:spPr bwMode="auto">
              <a:xfrm rot="5400000">
                <a:off x="3467100" y="15278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89" name="Rectangle 88"/>
              <p:cNvSpPr/>
              <p:nvPr/>
            </p:nvSpPr>
            <p:spPr bwMode="auto">
              <a:xfrm rot="5400000">
                <a:off x="3474720" y="19392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0" name="Rectangle 89"/>
              <p:cNvSpPr/>
              <p:nvPr/>
            </p:nvSpPr>
            <p:spPr bwMode="auto">
              <a:xfrm rot="5400000">
                <a:off x="3474720" y="23736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1" name="Rectangle 90"/>
              <p:cNvSpPr/>
              <p:nvPr/>
            </p:nvSpPr>
            <p:spPr bwMode="auto">
              <a:xfrm rot="5400000">
                <a:off x="3482340" y="28384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2" name="Rectangle 91"/>
              <p:cNvSpPr/>
              <p:nvPr/>
            </p:nvSpPr>
            <p:spPr bwMode="auto">
              <a:xfrm rot="5400000">
                <a:off x="3497580" y="33185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3" name="Rectangle 92"/>
              <p:cNvSpPr/>
              <p:nvPr/>
            </p:nvSpPr>
            <p:spPr bwMode="auto">
              <a:xfrm rot="5400000">
                <a:off x="3505200" y="37985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4" name="Rectangle 93"/>
              <p:cNvSpPr/>
              <p:nvPr/>
            </p:nvSpPr>
            <p:spPr bwMode="auto">
              <a:xfrm rot="5400000">
                <a:off x="3505200" y="42329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5" name="Rectangle 94"/>
              <p:cNvSpPr/>
              <p:nvPr/>
            </p:nvSpPr>
            <p:spPr bwMode="auto">
              <a:xfrm rot="5400000">
                <a:off x="3512820" y="46748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6" name="Rectangle 95"/>
              <p:cNvSpPr/>
              <p:nvPr/>
            </p:nvSpPr>
            <p:spPr bwMode="auto">
              <a:xfrm rot="5400000">
                <a:off x="3512820" y="51092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7" name="Rectangle 96"/>
              <p:cNvSpPr/>
              <p:nvPr/>
            </p:nvSpPr>
            <p:spPr bwMode="auto">
              <a:xfrm rot="5400000">
                <a:off x="3528060" y="55130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22" name="Group 198"/>
            <p:cNvGrpSpPr/>
            <p:nvPr/>
          </p:nvGrpSpPr>
          <p:grpSpPr>
            <a:xfrm>
              <a:off x="8507730" y="1135380"/>
              <a:ext cx="129540" cy="4411980"/>
              <a:chOff x="8507730" y="1135380"/>
              <a:chExt cx="129540" cy="4411980"/>
            </a:xfrm>
          </p:grpSpPr>
          <p:sp>
            <p:nvSpPr>
              <p:cNvPr id="111" name="Rectangle 110"/>
              <p:cNvSpPr/>
              <p:nvPr/>
            </p:nvSpPr>
            <p:spPr bwMode="auto">
              <a:xfrm rot="5400000">
                <a:off x="8526780" y="11163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2" name="Rectangle 111"/>
              <p:cNvSpPr/>
              <p:nvPr/>
            </p:nvSpPr>
            <p:spPr bwMode="auto">
              <a:xfrm rot="5400000">
                <a:off x="8526780" y="16268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3" name="Rectangle 112"/>
              <p:cNvSpPr/>
              <p:nvPr/>
            </p:nvSpPr>
            <p:spPr bwMode="auto">
              <a:xfrm rot="5400000">
                <a:off x="8534400" y="21678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4" name="Rectangle 113"/>
              <p:cNvSpPr/>
              <p:nvPr/>
            </p:nvSpPr>
            <p:spPr bwMode="auto">
              <a:xfrm rot="5400000">
                <a:off x="8534400" y="26479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5" name="Rectangle 114"/>
              <p:cNvSpPr/>
              <p:nvPr/>
            </p:nvSpPr>
            <p:spPr bwMode="auto">
              <a:xfrm rot="5400000">
                <a:off x="8534400" y="30822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6" name="Rectangle 115"/>
              <p:cNvSpPr/>
              <p:nvPr/>
            </p:nvSpPr>
            <p:spPr bwMode="auto">
              <a:xfrm rot="5400000">
                <a:off x="8534400" y="35394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7" name="Rectangle 116"/>
              <p:cNvSpPr/>
              <p:nvPr/>
            </p:nvSpPr>
            <p:spPr bwMode="auto">
              <a:xfrm rot="5400000">
                <a:off x="8534400" y="39433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8" name="Rectangle 117"/>
              <p:cNvSpPr/>
              <p:nvPr/>
            </p:nvSpPr>
            <p:spPr bwMode="auto">
              <a:xfrm rot="5400000">
                <a:off x="8534400" y="43319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9" name="Rectangle 118"/>
              <p:cNvSpPr/>
              <p:nvPr/>
            </p:nvSpPr>
            <p:spPr bwMode="auto">
              <a:xfrm rot="5400000">
                <a:off x="8549640" y="47663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0" name="Rectangle 119"/>
              <p:cNvSpPr/>
              <p:nvPr/>
            </p:nvSpPr>
            <p:spPr bwMode="auto">
              <a:xfrm rot="5400000">
                <a:off x="8542020" y="51244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1" name="Rectangle 120"/>
              <p:cNvSpPr/>
              <p:nvPr/>
            </p:nvSpPr>
            <p:spPr bwMode="auto">
              <a:xfrm rot="5400000">
                <a:off x="8557260" y="54673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34" name="Group 132"/>
            <p:cNvGrpSpPr/>
            <p:nvPr/>
          </p:nvGrpSpPr>
          <p:grpSpPr>
            <a:xfrm>
              <a:off x="8241030" y="1135380"/>
              <a:ext cx="129540" cy="4411980"/>
              <a:chOff x="8233410" y="1127760"/>
              <a:chExt cx="129540" cy="4411980"/>
            </a:xfrm>
          </p:grpSpPr>
          <p:sp>
            <p:nvSpPr>
              <p:cNvPr id="122" name="Rectangle 121"/>
              <p:cNvSpPr/>
              <p:nvPr/>
            </p:nvSpPr>
            <p:spPr bwMode="auto">
              <a:xfrm rot="5400000">
                <a:off x="8252460" y="11087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3" name="Rectangle 122"/>
              <p:cNvSpPr/>
              <p:nvPr/>
            </p:nvSpPr>
            <p:spPr bwMode="auto">
              <a:xfrm rot="5400000">
                <a:off x="8252460" y="16192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4" name="Rectangle 123"/>
              <p:cNvSpPr/>
              <p:nvPr/>
            </p:nvSpPr>
            <p:spPr bwMode="auto">
              <a:xfrm rot="5400000">
                <a:off x="8260080" y="21602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5" name="Rectangle 124"/>
              <p:cNvSpPr/>
              <p:nvPr/>
            </p:nvSpPr>
            <p:spPr bwMode="auto">
              <a:xfrm rot="5400000">
                <a:off x="8260080" y="26403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6" name="Rectangle 125"/>
              <p:cNvSpPr/>
              <p:nvPr/>
            </p:nvSpPr>
            <p:spPr bwMode="auto">
              <a:xfrm rot="5400000">
                <a:off x="8260080" y="30746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7" name="Rectangle 126"/>
              <p:cNvSpPr/>
              <p:nvPr/>
            </p:nvSpPr>
            <p:spPr bwMode="auto">
              <a:xfrm rot="5400000">
                <a:off x="8260080" y="35318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8" name="Rectangle 127"/>
              <p:cNvSpPr/>
              <p:nvPr/>
            </p:nvSpPr>
            <p:spPr bwMode="auto">
              <a:xfrm rot="5400000">
                <a:off x="8260080" y="39357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9" name="Rectangle 128"/>
              <p:cNvSpPr/>
              <p:nvPr/>
            </p:nvSpPr>
            <p:spPr bwMode="auto">
              <a:xfrm rot="5400000">
                <a:off x="8260080" y="43243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0" name="Rectangle 129"/>
              <p:cNvSpPr/>
              <p:nvPr/>
            </p:nvSpPr>
            <p:spPr bwMode="auto">
              <a:xfrm rot="5400000">
                <a:off x="8275320" y="47586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1" name="Rectangle 130"/>
              <p:cNvSpPr/>
              <p:nvPr/>
            </p:nvSpPr>
            <p:spPr bwMode="auto">
              <a:xfrm rot="5400000">
                <a:off x="8267700" y="51168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2" name="Rectangle 131"/>
              <p:cNvSpPr/>
              <p:nvPr/>
            </p:nvSpPr>
            <p:spPr bwMode="auto">
              <a:xfrm rot="5400000">
                <a:off x="8282940" y="54597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grpSp>
        <p:nvGrpSpPr>
          <p:cNvPr id="35" name="Group 199"/>
          <p:cNvGrpSpPr/>
          <p:nvPr/>
        </p:nvGrpSpPr>
        <p:grpSpPr>
          <a:xfrm>
            <a:off x="3989070" y="1299210"/>
            <a:ext cx="4149090" cy="4130040"/>
            <a:chOff x="3989070" y="1299210"/>
            <a:chExt cx="4149090" cy="4130040"/>
          </a:xfrm>
        </p:grpSpPr>
        <p:sp>
          <p:nvSpPr>
            <p:cNvPr id="134" name="Rectangle 133"/>
            <p:cNvSpPr/>
            <p:nvPr/>
          </p:nvSpPr>
          <p:spPr bwMode="auto">
            <a:xfrm>
              <a:off x="7917180" y="335280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5" name="Rectangle 134"/>
            <p:cNvSpPr/>
            <p:nvPr/>
          </p:nvSpPr>
          <p:spPr bwMode="auto">
            <a:xfrm rot="971321">
              <a:off x="7863840" y="376428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6" name="Rectangle 135"/>
            <p:cNvSpPr/>
            <p:nvPr/>
          </p:nvSpPr>
          <p:spPr bwMode="auto">
            <a:xfrm rot="1411330">
              <a:off x="7741920" y="416814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7" name="Rectangle 136"/>
            <p:cNvSpPr/>
            <p:nvPr/>
          </p:nvSpPr>
          <p:spPr bwMode="auto">
            <a:xfrm rot="2158246">
              <a:off x="7543801" y="452628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8" name="Rectangle 137"/>
            <p:cNvSpPr/>
            <p:nvPr/>
          </p:nvSpPr>
          <p:spPr bwMode="auto">
            <a:xfrm rot="3148517">
              <a:off x="7261860" y="4815839"/>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9" name="Rectangle 138"/>
            <p:cNvSpPr/>
            <p:nvPr/>
          </p:nvSpPr>
          <p:spPr bwMode="auto">
            <a:xfrm rot="3430464">
              <a:off x="6934200" y="5059679"/>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40" name="Rectangle 139"/>
            <p:cNvSpPr/>
            <p:nvPr/>
          </p:nvSpPr>
          <p:spPr bwMode="auto">
            <a:xfrm rot="4085523">
              <a:off x="6568440" y="522732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41" name="Rectangle 140"/>
            <p:cNvSpPr/>
            <p:nvPr/>
          </p:nvSpPr>
          <p:spPr bwMode="auto">
            <a:xfrm rot="5230054">
              <a:off x="6149340" y="529590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cxnSp>
          <p:nvCxnSpPr>
            <p:cNvPr id="145" name="Straight Connector 144"/>
            <p:cNvCxnSpPr/>
            <p:nvPr/>
          </p:nvCxnSpPr>
          <p:spPr bwMode="auto">
            <a:xfrm>
              <a:off x="3989070" y="3368040"/>
              <a:ext cx="201930" cy="7620"/>
            </a:xfrm>
            <a:prstGeom prst="line">
              <a:avLst/>
            </a:prstGeom>
            <a:noFill/>
            <a:ln w="57150" cap="flat" cmpd="sng" algn="ctr">
              <a:solidFill>
                <a:srgbClr val="FF0000"/>
              </a:solidFill>
              <a:prstDash val="solid"/>
              <a:round/>
              <a:headEnd type="none" w="med" len="med"/>
              <a:tailEnd type="none" w="med" len="med"/>
            </a:ln>
            <a:effectLst/>
          </p:spPr>
        </p:cxnSp>
        <p:cxnSp>
          <p:nvCxnSpPr>
            <p:cNvPr id="146" name="Straight Connector 145"/>
            <p:cNvCxnSpPr/>
            <p:nvPr/>
          </p:nvCxnSpPr>
          <p:spPr bwMode="auto">
            <a:xfrm>
              <a:off x="4030980" y="2937510"/>
              <a:ext cx="198120" cy="38100"/>
            </a:xfrm>
            <a:prstGeom prst="line">
              <a:avLst/>
            </a:prstGeom>
            <a:noFill/>
            <a:ln w="57150" cap="flat" cmpd="sng" algn="ctr">
              <a:solidFill>
                <a:srgbClr val="FF0000"/>
              </a:solidFill>
              <a:prstDash val="solid"/>
              <a:round/>
              <a:headEnd type="none" w="med" len="med"/>
              <a:tailEnd type="none" w="med" len="med"/>
            </a:ln>
            <a:effectLst/>
          </p:spPr>
        </p:cxnSp>
        <p:cxnSp>
          <p:nvCxnSpPr>
            <p:cNvPr id="148" name="Straight Connector 147"/>
            <p:cNvCxnSpPr/>
            <p:nvPr/>
          </p:nvCxnSpPr>
          <p:spPr bwMode="auto">
            <a:xfrm>
              <a:off x="4156710" y="2529840"/>
              <a:ext cx="198120" cy="80010"/>
            </a:xfrm>
            <a:prstGeom prst="line">
              <a:avLst/>
            </a:prstGeom>
            <a:noFill/>
            <a:ln w="57150" cap="flat" cmpd="sng" algn="ctr">
              <a:solidFill>
                <a:srgbClr val="FF0000"/>
              </a:solidFill>
              <a:prstDash val="solid"/>
              <a:round/>
              <a:headEnd type="none" w="med" len="med"/>
              <a:tailEnd type="none" w="med" len="med"/>
            </a:ln>
            <a:effectLst/>
          </p:spPr>
        </p:cxnSp>
        <p:cxnSp>
          <p:nvCxnSpPr>
            <p:cNvPr id="150" name="Straight Connector 149"/>
            <p:cNvCxnSpPr/>
            <p:nvPr/>
          </p:nvCxnSpPr>
          <p:spPr bwMode="auto">
            <a:xfrm flipV="1">
              <a:off x="4038600" y="3752850"/>
              <a:ext cx="209550" cy="38100"/>
            </a:xfrm>
            <a:prstGeom prst="line">
              <a:avLst/>
            </a:prstGeom>
            <a:noFill/>
            <a:ln w="57150" cap="flat" cmpd="sng" algn="ctr">
              <a:solidFill>
                <a:srgbClr val="FF0000"/>
              </a:solidFill>
              <a:prstDash val="solid"/>
              <a:round/>
              <a:headEnd type="none" w="med" len="med"/>
              <a:tailEnd type="none" w="med" len="med"/>
            </a:ln>
            <a:effectLst/>
          </p:spPr>
        </p:cxnSp>
        <p:cxnSp>
          <p:nvCxnSpPr>
            <p:cNvPr id="152" name="Straight Connector 151"/>
            <p:cNvCxnSpPr/>
            <p:nvPr/>
          </p:nvCxnSpPr>
          <p:spPr bwMode="auto">
            <a:xfrm flipV="1">
              <a:off x="4168140" y="4126230"/>
              <a:ext cx="198120" cy="76200"/>
            </a:xfrm>
            <a:prstGeom prst="line">
              <a:avLst/>
            </a:prstGeom>
            <a:noFill/>
            <a:ln w="57150" cap="flat" cmpd="sng" algn="ctr">
              <a:solidFill>
                <a:srgbClr val="FF0000"/>
              </a:solidFill>
              <a:prstDash val="solid"/>
              <a:round/>
              <a:headEnd type="none" w="med" len="med"/>
              <a:tailEnd type="none" w="med" len="med"/>
            </a:ln>
            <a:effectLst/>
          </p:spPr>
        </p:cxnSp>
        <p:cxnSp>
          <p:nvCxnSpPr>
            <p:cNvPr id="154" name="Straight Connector 153"/>
            <p:cNvCxnSpPr/>
            <p:nvPr/>
          </p:nvCxnSpPr>
          <p:spPr bwMode="auto">
            <a:xfrm flipV="1">
              <a:off x="4373880" y="4446270"/>
              <a:ext cx="198120" cy="140970"/>
            </a:xfrm>
            <a:prstGeom prst="line">
              <a:avLst/>
            </a:prstGeom>
            <a:noFill/>
            <a:ln w="57150" cap="flat" cmpd="sng" algn="ctr">
              <a:solidFill>
                <a:srgbClr val="FF0000"/>
              </a:solidFill>
              <a:prstDash val="solid"/>
              <a:round/>
              <a:headEnd type="none" w="med" len="med"/>
              <a:tailEnd type="none" w="med" len="med"/>
            </a:ln>
            <a:effectLst/>
          </p:spPr>
        </p:cxnSp>
        <p:cxnSp>
          <p:nvCxnSpPr>
            <p:cNvPr id="155" name="Straight Connector 154"/>
            <p:cNvCxnSpPr/>
            <p:nvPr/>
          </p:nvCxnSpPr>
          <p:spPr bwMode="auto">
            <a:xfrm rot="5400000" flipH="1" flipV="1">
              <a:off x="4669155" y="4772025"/>
              <a:ext cx="156210" cy="129540"/>
            </a:xfrm>
            <a:prstGeom prst="line">
              <a:avLst/>
            </a:prstGeom>
            <a:noFill/>
            <a:ln w="57150" cap="flat" cmpd="sng" algn="ctr">
              <a:solidFill>
                <a:srgbClr val="FF0000"/>
              </a:solidFill>
              <a:prstDash val="solid"/>
              <a:round/>
              <a:headEnd type="none" w="med" len="med"/>
              <a:tailEnd type="none" w="med" len="med"/>
            </a:ln>
            <a:effectLst/>
          </p:spPr>
        </p:cxnSp>
        <p:cxnSp>
          <p:nvCxnSpPr>
            <p:cNvPr id="156" name="Straight Connector 155"/>
            <p:cNvCxnSpPr/>
            <p:nvPr/>
          </p:nvCxnSpPr>
          <p:spPr bwMode="auto">
            <a:xfrm rot="5400000" flipH="1" flipV="1">
              <a:off x="4996815" y="5023485"/>
              <a:ext cx="167640" cy="87630"/>
            </a:xfrm>
            <a:prstGeom prst="line">
              <a:avLst/>
            </a:prstGeom>
            <a:noFill/>
            <a:ln w="57150" cap="flat" cmpd="sng" algn="ctr">
              <a:solidFill>
                <a:srgbClr val="FF0000"/>
              </a:solidFill>
              <a:prstDash val="solid"/>
              <a:round/>
              <a:headEnd type="none" w="med" len="med"/>
              <a:tailEnd type="none" w="med" len="med"/>
            </a:ln>
            <a:effectLst/>
          </p:spPr>
        </p:cxnSp>
        <p:cxnSp>
          <p:nvCxnSpPr>
            <p:cNvPr id="157" name="Straight Connector 156"/>
            <p:cNvCxnSpPr/>
            <p:nvPr/>
          </p:nvCxnSpPr>
          <p:spPr bwMode="auto">
            <a:xfrm rot="5400000" flipH="1" flipV="1">
              <a:off x="5366385" y="5202555"/>
              <a:ext cx="182880" cy="64770"/>
            </a:xfrm>
            <a:prstGeom prst="line">
              <a:avLst/>
            </a:prstGeom>
            <a:noFill/>
            <a:ln w="57150" cap="flat" cmpd="sng" algn="ctr">
              <a:solidFill>
                <a:srgbClr val="FF0000"/>
              </a:solidFill>
              <a:prstDash val="solid"/>
              <a:round/>
              <a:headEnd type="none" w="med" len="med"/>
              <a:tailEnd type="none" w="med" len="med"/>
            </a:ln>
            <a:effectLst/>
          </p:spPr>
        </p:cxnSp>
        <p:cxnSp>
          <p:nvCxnSpPr>
            <p:cNvPr id="158" name="Straight Connector 157"/>
            <p:cNvCxnSpPr/>
            <p:nvPr/>
          </p:nvCxnSpPr>
          <p:spPr bwMode="auto">
            <a:xfrm rot="5400000" flipH="1" flipV="1">
              <a:off x="5764530" y="5307330"/>
              <a:ext cx="190500" cy="15240"/>
            </a:xfrm>
            <a:prstGeom prst="line">
              <a:avLst/>
            </a:prstGeom>
            <a:noFill/>
            <a:ln w="57150" cap="flat" cmpd="sng" algn="ctr">
              <a:solidFill>
                <a:srgbClr val="FF0000"/>
              </a:solidFill>
              <a:prstDash val="solid"/>
              <a:round/>
              <a:headEnd type="none" w="med" len="med"/>
              <a:tailEnd type="none" w="med" len="med"/>
            </a:ln>
            <a:effectLst/>
          </p:spPr>
        </p:cxnSp>
        <p:cxnSp>
          <p:nvCxnSpPr>
            <p:cNvPr id="168" name="Straight Connector 167"/>
            <p:cNvCxnSpPr/>
            <p:nvPr/>
          </p:nvCxnSpPr>
          <p:spPr bwMode="auto">
            <a:xfrm>
              <a:off x="4373880" y="2175510"/>
              <a:ext cx="152400" cy="114300"/>
            </a:xfrm>
            <a:prstGeom prst="line">
              <a:avLst/>
            </a:prstGeom>
            <a:noFill/>
            <a:ln w="57150" cap="flat" cmpd="sng" algn="ctr">
              <a:solidFill>
                <a:srgbClr val="FF0000"/>
              </a:solidFill>
              <a:prstDash val="solid"/>
              <a:round/>
              <a:headEnd type="none" w="med" len="med"/>
              <a:tailEnd type="none" w="med" len="med"/>
            </a:ln>
            <a:effectLst/>
          </p:spPr>
        </p:cxnSp>
        <p:cxnSp>
          <p:nvCxnSpPr>
            <p:cNvPr id="176" name="Straight Connector 175"/>
            <p:cNvCxnSpPr/>
            <p:nvPr/>
          </p:nvCxnSpPr>
          <p:spPr bwMode="auto">
            <a:xfrm rot="16200000" flipH="1">
              <a:off x="4665345" y="1830705"/>
              <a:ext cx="152400" cy="133350"/>
            </a:xfrm>
            <a:prstGeom prst="line">
              <a:avLst/>
            </a:prstGeom>
            <a:noFill/>
            <a:ln w="57150" cap="flat" cmpd="sng" algn="ctr">
              <a:solidFill>
                <a:srgbClr val="FF0000"/>
              </a:solidFill>
              <a:prstDash val="solid"/>
              <a:round/>
              <a:headEnd type="none" w="med" len="med"/>
              <a:tailEnd type="none" w="med" len="med"/>
            </a:ln>
            <a:effectLst/>
          </p:spPr>
        </p:cxnSp>
        <p:cxnSp>
          <p:nvCxnSpPr>
            <p:cNvPr id="178" name="Straight Connector 177"/>
            <p:cNvCxnSpPr/>
            <p:nvPr/>
          </p:nvCxnSpPr>
          <p:spPr bwMode="auto">
            <a:xfrm rot="16200000" flipH="1">
              <a:off x="4987290" y="1619250"/>
              <a:ext cx="163830" cy="95250"/>
            </a:xfrm>
            <a:prstGeom prst="line">
              <a:avLst/>
            </a:prstGeom>
            <a:noFill/>
            <a:ln w="57150" cap="flat" cmpd="sng" algn="ctr">
              <a:solidFill>
                <a:srgbClr val="FF0000"/>
              </a:solidFill>
              <a:prstDash val="solid"/>
              <a:round/>
              <a:headEnd type="none" w="med" len="med"/>
              <a:tailEnd type="none" w="med" len="med"/>
            </a:ln>
            <a:effectLst/>
          </p:spPr>
        </p:cxnSp>
        <p:cxnSp>
          <p:nvCxnSpPr>
            <p:cNvPr id="180" name="Straight Connector 179"/>
            <p:cNvCxnSpPr/>
            <p:nvPr/>
          </p:nvCxnSpPr>
          <p:spPr bwMode="auto">
            <a:xfrm rot="16200000" flipH="1">
              <a:off x="5337810" y="1459230"/>
              <a:ext cx="198120" cy="76200"/>
            </a:xfrm>
            <a:prstGeom prst="line">
              <a:avLst/>
            </a:prstGeom>
            <a:noFill/>
            <a:ln w="57150" cap="flat" cmpd="sng" algn="ctr">
              <a:solidFill>
                <a:srgbClr val="FF0000"/>
              </a:solidFill>
              <a:prstDash val="solid"/>
              <a:round/>
              <a:headEnd type="none" w="med" len="med"/>
              <a:tailEnd type="none" w="med" len="med"/>
            </a:ln>
            <a:effectLst/>
          </p:spPr>
        </p:cxnSp>
        <p:cxnSp>
          <p:nvCxnSpPr>
            <p:cNvPr id="182" name="Straight Connector 181"/>
            <p:cNvCxnSpPr/>
            <p:nvPr/>
          </p:nvCxnSpPr>
          <p:spPr bwMode="auto">
            <a:xfrm rot="16200000" flipH="1">
              <a:off x="5724525" y="1392555"/>
              <a:ext cx="217170" cy="30480"/>
            </a:xfrm>
            <a:prstGeom prst="line">
              <a:avLst/>
            </a:prstGeom>
            <a:noFill/>
            <a:ln w="57150" cap="flat" cmpd="sng" algn="ctr">
              <a:solidFill>
                <a:srgbClr val="FF0000"/>
              </a:solidFill>
              <a:prstDash val="solid"/>
              <a:round/>
              <a:headEnd type="none" w="med" len="med"/>
              <a:tailEnd type="none" w="med" len="med"/>
            </a:ln>
            <a:effectLst/>
          </p:spPr>
        </p:cxnSp>
        <p:cxnSp>
          <p:nvCxnSpPr>
            <p:cNvPr id="184" name="Straight Connector 183"/>
            <p:cNvCxnSpPr/>
            <p:nvPr/>
          </p:nvCxnSpPr>
          <p:spPr bwMode="auto">
            <a:xfrm rot="5400000">
              <a:off x="6162675" y="1403985"/>
              <a:ext cx="209550" cy="15240"/>
            </a:xfrm>
            <a:prstGeom prst="line">
              <a:avLst/>
            </a:prstGeom>
            <a:noFill/>
            <a:ln w="57150" cap="flat" cmpd="sng" algn="ctr">
              <a:solidFill>
                <a:srgbClr val="FF0000"/>
              </a:solidFill>
              <a:prstDash val="solid"/>
              <a:round/>
              <a:headEnd type="none" w="med" len="med"/>
              <a:tailEnd type="none" w="med" len="med"/>
            </a:ln>
            <a:effectLst/>
          </p:spPr>
        </p:cxnSp>
        <p:cxnSp>
          <p:nvCxnSpPr>
            <p:cNvPr id="186" name="Straight Connector 185"/>
            <p:cNvCxnSpPr/>
            <p:nvPr/>
          </p:nvCxnSpPr>
          <p:spPr bwMode="auto">
            <a:xfrm rot="5400000">
              <a:off x="6574155" y="1476375"/>
              <a:ext cx="198120" cy="57150"/>
            </a:xfrm>
            <a:prstGeom prst="line">
              <a:avLst/>
            </a:prstGeom>
            <a:noFill/>
            <a:ln w="57150" cap="flat" cmpd="sng" algn="ctr">
              <a:solidFill>
                <a:srgbClr val="FF0000"/>
              </a:solidFill>
              <a:prstDash val="solid"/>
              <a:round/>
              <a:headEnd type="none" w="med" len="med"/>
              <a:tailEnd type="none" w="med" len="med"/>
            </a:ln>
            <a:effectLst/>
          </p:spPr>
        </p:cxnSp>
        <p:cxnSp>
          <p:nvCxnSpPr>
            <p:cNvPr id="188" name="Straight Connector 187"/>
            <p:cNvCxnSpPr/>
            <p:nvPr/>
          </p:nvCxnSpPr>
          <p:spPr bwMode="auto">
            <a:xfrm rot="5400000">
              <a:off x="6957060" y="1634490"/>
              <a:ext cx="171450" cy="102870"/>
            </a:xfrm>
            <a:prstGeom prst="line">
              <a:avLst/>
            </a:prstGeom>
            <a:noFill/>
            <a:ln w="57150" cap="flat" cmpd="sng" algn="ctr">
              <a:solidFill>
                <a:srgbClr val="FF0000"/>
              </a:solidFill>
              <a:prstDash val="solid"/>
              <a:round/>
              <a:headEnd type="none" w="med" len="med"/>
              <a:tailEnd type="none" w="med" len="med"/>
            </a:ln>
            <a:effectLst/>
          </p:spPr>
        </p:cxnSp>
        <p:cxnSp>
          <p:nvCxnSpPr>
            <p:cNvPr id="190" name="Straight Connector 189"/>
            <p:cNvCxnSpPr/>
            <p:nvPr/>
          </p:nvCxnSpPr>
          <p:spPr bwMode="auto">
            <a:xfrm rot="5400000">
              <a:off x="7290435" y="1861185"/>
              <a:ext cx="148590" cy="129540"/>
            </a:xfrm>
            <a:prstGeom prst="line">
              <a:avLst/>
            </a:prstGeom>
            <a:noFill/>
            <a:ln w="57150" cap="flat" cmpd="sng" algn="ctr">
              <a:solidFill>
                <a:srgbClr val="FF0000"/>
              </a:solidFill>
              <a:prstDash val="solid"/>
              <a:round/>
              <a:headEnd type="none" w="med" len="med"/>
              <a:tailEnd type="none" w="med" len="med"/>
            </a:ln>
            <a:effectLst/>
          </p:spPr>
        </p:cxnSp>
        <p:cxnSp>
          <p:nvCxnSpPr>
            <p:cNvPr id="192" name="Straight Connector 191"/>
            <p:cNvCxnSpPr/>
            <p:nvPr/>
          </p:nvCxnSpPr>
          <p:spPr bwMode="auto">
            <a:xfrm rot="10800000" flipV="1">
              <a:off x="7559040" y="2175510"/>
              <a:ext cx="171450" cy="114300"/>
            </a:xfrm>
            <a:prstGeom prst="line">
              <a:avLst/>
            </a:prstGeom>
            <a:noFill/>
            <a:ln w="57150" cap="flat" cmpd="sng" algn="ctr">
              <a:solidFill>
                <a:srgbClr val="FF0000"/>
              </a:solidFill>
              <a:prstDash val="solid"/>
              <a:round/>
              <a:headEnd type="none" w="med" len="med"/>
              <a:tailEnd type="none" w="med" len="med"/>
            </a:ln>
            <a:effectLst/>
          </p:spPr>
        </p:cxnSp>
        <p:cxnSp>
          <p:nvCxnSpPr>
            <p:cNvPr id="194" name="Straight Connector 193"/>
            <p:cNvCxnSpPr/>
            <p:nvPr/>
          </p:nvCxnSpPr>
          <p:spPr bwMode="auto">
            <a:xfrm rot="10800000" flipV="1">
              <a:off x="7757160" y="2548890"/>
              <a:ext cx="198120" cy="83820"/>
            </a:xfrm>
            <a:prstGeom prst="line">
              <a:avLst/>
            </a:prstGeom>
            <a:noFill/>
            <a:ln w="57150" cap="flat" cmpd="sng" algn="ctr">
              <a:solidFill>
                <a:srgbClr val="FF0000"/>
              </a:solidFill>
              <a:prstDash val="solid"/>
              <a:round/>
              <a:headEnd type="none" w="med" len="med"/>
              <a:tailEnd type="none" w="med" len="med"/>
            </a:ln>
            <a:effectLst/>
          </p:spPr>
        </p:cxnSp>
        <p:cxnSp>
          <p:nvCxnSpPr>
            <p:cNvPr id="197" name="Straight Connector 196"/>
            <p:cNvCxnSpPr/>
            <p:nvPr/>
          </p:nvCxnSpPr>
          <p:spPr bwMode="auto">
            <a:xfrm rot="10800000" flipV="1">
              <a:off x="7879080" y="2967990"/>
              <a:ext cx="198120" cy="49530"/>
            </a:xfrm>
            <a:prstGeom prst="line">
              <a:avLst/>
            </a:prstGeom>
            <a:noFill/>
            <a:ln w="57150" cap="flat" cmpd="sng" algn="ctr">
              <a:solidFill>
                <a:srgbClr val="FF0000"/>
              </a:solidFill>
              <a:prstDash val="solid"/>
              <a:round/>
              <a:headEnd type="none" w="med" len="med"/>
              <a:tailEnd type="none" w="med" len="med"/>
            </a:ln>
            <a:effectLst/>
          </p:spPr>
        </p:cxnSp>
      </p:grpSp>
      <p:grpSp>
        <p:nvGrpSpPr>
          <p:cNvPr id="159" name="Group 158"/>
          <p:cNvGrpSpPr/>
          <p:nvPr/>
        </p:nvGrpSpPr>
        <p:grpSpPr>
          <a:xfrm>
            <a:off x="0" y="0"/>
            <a:ext cx="8602824" cy="2677656"/>
            <a:chOff x="0" y="0"/>
            <a:chExt cx="8602824" cy="2677656"/>
          </a:xfrm>
        </p:grpSpPr>
        <p:sp>
          <p:nvSpPr>
            <p:cNvPr id="143" name="Right Arrow 142"/>
            <p:cNvSpPr/>
            <p:nvPr/>
          </p:nvSpPr>
          <p:spPr>
            <a:xfrm>
              <a:off x="2108719" y="503853"/>
              <a:ext cx="1156995" cy="61582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p:cNvSpPr/>
            <p:nvPr/>
          </p:nvSpPr>
          <p:spPr>
            <a:xfrm>
              <a:off x="3359020" y="317241"/>
              <a:ext cx="5243804" cy="130628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Rectangle 152"/>
            <p:cNvSpPr/>
            <p:nvPr/>
          </p:nvSpPr>
          <p:spPr>
            <a:xfrm>
              <a:off x="0" y="0"/>
              <a:ext cx="2836506" cy="2677656"/>
            </a:xfrm>
            <a:prstGeom prst="rect">
              <a:avLst/>
            </a:prstGeom>
          </p:spPr>
          <p:txBody>
            <a:bodyPr wrap="square">
              <a:spAutoFit/>
            </a:bodyPr>
            <a:lstStyle/>
            <a:p>
              <a:r>
                <a:rPr lang="en-US" sz="2800" b="1" dirty="0" smtClean="0">
                  <a:solidFill>
                    <a:srgbClr val="FFFF00"/>
                  </a:solidFill>
                </a:rPr>
                <a:t>11 gates on each side</a:t>
              </a:r>
            </a:p>
            <a:p>
              <a:r>
                <a:rPr lang="en-US" sz="2800" b="1" dirty="0" smtClean="0">
                  <a:solidFill>
                    <a:srgbClr val="FFFF00"/>
                  </a:solidFill>
                </a:rPr>
                <a:t>those to the north with their sacrificial </a:t>
              </a:r>
              <a:r>
                <a:rPr lang="en-US" sz="2800" b="1" dirty="0" smtClean="0">
                  <a:solidFill>
                    <a:srgbClr val="FFFF00"/>
                  </a:solidFill>
                </a:rPr>
                <a:t>accessories</a:t>
              </a:r>
              <a:endParaRPr lang="en-US" sz="2800" b="1" dirty="0" smtClean="0">
                <a:solidFill>
                  <a:srgbClr val="FFFF00"/>
                </a:solidFill>
              </a:endParaRPr>
            </a:p>
          </p:txBody>
        </p:sp>
      </p:grpSp>
      <p:grpSp>
        <p:nvGrpSpPr>
          <p:cNvPr id="161" name="Group 160"/>
          <p:cNvGrpSpPr/>
          <p:nvPr/>
        </p:nvGrpSpPr>
        <p:grpSpPr>
          <a:xfrm>
            <a:off x="0" y="4180344"/>
            <a:ext cx="8658808" cy="2677656"/>
            <a:chOff x="0" y="4180344"/>
            <a:chExt cx="8658808" cy="2677656"/>
          </a:xfrm>
        </p:grpSpPr>
        <p:sp>
          <p:nvSpPr>
            <p:cNvPr id="7" name="Rectangle 7"/>
            <p:cNvSpPr>
              <a:spLocks noChangeArrowheads="1"/>
            </p:cNvSpPr>
            <p:nvPr/>
          </p:nvSpPr>
          <p:spPr bwMode="auto">
            <a:xfrm>
              <a:off x="0" y="4180344"/>
              <a:ext cx="2566984" cy="2677656"/>
            </a:xfrm>
            <a:prstGeom prst="rect">
              <a:avLst/>
            </a:prstGeom>
            <a:noFill/>
            <a:ln w="9525">
              <a:noFill/>
              <a:miter lim="800000"/>
              <a:headEnd/>
              <a:tailEnd/>
            </a:ln>
            <a:effectLst/>
          </p:spPr>
          <p:txBody>
            <a:bodyPr wrap="square">
              <a:spAutoFit/>
            </a:bodyPr>
            <a:lstStyle/>
            <a:p>
              <a:r>
                <a:rPr lang="en-US" sz="2800" b="1" dirty="0" smtClean="0">
                  <a:solidFill>
                    <a:srgbClr val="FFFF00"/>
                  </a:solidFill>
                </a:rPr>
                <a:t> Those </a:t>
              </a:r>
              <a:r>
                <a:rPr lang="en-US" sz="2800" b="1" dirty="0" smtClean="0">
                  <a:solidFill>
                    <a:srgbClr val="FFFF00"/>
                  </a:solidFill>
                </a:rPr>
                <a:t>to the south, for the bringing in of "the offerings of the people.” (</a:t>
              </a:r>
              <a:r>
                <a:rPr lang="en-US" sz="2800" b="1" dirty="0" err="1" smtClean="0">
                  <a:solidFill>
                    <a:srgbClr val="FFFF00"/>
                  </a:solidFill>
                </a:rPr>
                <a:t>ToEP</a:t>
              </a:r>
              <a:r>
                <a:rPr lang="en-US" sz="2800" b="1" dirty="0" smtClean="0">
                  <a:solidFill>
                    <a:srgbClr val="FFFF00"/>
                  </a:solidFill>
                </a:rPr>
                <a:t>, p )</a:t>
              </a:r>
              <a:endParaRPr lang="en-US" sz="2800" b="1" dirty="0">
                <a:solidFill>
                  <a:srgbClr val="FFFF00"/>
                </a:solidFill>
              </a:endParaRPr>
            </a:p>
          </p:txBody>
        </p:sp>
        <p:sp>
          <p:nvSpPr>
            <p:cNvPr id="144" name="Right Arrow 143"/>
            <p:cNvSpPr/>
            <p:nvPr/>
          </p:nvSpPr>
          <p:spPr>
            <a:xfrm>
              <a:off x="2298442" y="5582817"/>
              <a:ext cx="1156995" cy="61582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p:cNvSpPr/>
            <p:nvPr/>
          </p:nvSpPr>
          <p:spPr>
            <a:xfrm>
              <a:off x="3359020" y="5206483"/>
              <a:ext cx="5299788" cy="110101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1000" fill="hold"/>
                                        <p:tgtEl>
                                          <p:spTgt spid="35"/>
                                        </p:tgtEl>
                                        <p:attrNameLst>
                                          <p:attrName>ppt_w</p:attrName>
                                        </p:attrNameLst>
                                      </p:cBhvr>
                                      <p:tavLst>
                                        <p:tav tm="0">
                                          <p:val>
                                            <p:fltVal val="0"/>
                                          </p:val>
                                        </p:tav>
                                        <p:tav tm="100000">
                                          <p:val>
                                            <p:strVal val="#ppt_w"/>
                                          </p:val>
                                        </p:tav>
                                      </p:tavLst>
                                    </p:anim>
                                    <p:anim calcmode="lin" valueType="num">
                                      <p:cBhvr>
                                        <p:cTn id="16" dur="1000" fill="hold"/>
                                        <p:tgtEl>
                                          <p:spTgt spid="35"/>
                                        </p:tgtEl>
                                        <p:attrNameLst>
                                          <p:attrName>ppt_h</p:attrName>
                                        </p:attrNameLst>
                                      </p:cBhvr>
                                      <p:tavLst>
                                        <p:tav tm="0">
                                          <p:val>
                                            <p:fltVal val="0"/>
                                          </p:val>
                                        </p:tav>
                                        <p:tav tm="100000">
                                          <p:val>
                                            <p:strVal val="#ppt_h"/>
                                          </p:val>
                                        </p:tav>
                                      </p:tavLst>
                                    </p:anim>
                                    <p:anim calcmode="lin" valueType="num">
                                      <p:cBhvr>
                                        <p:cTn id="17"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159"/>
                                        </p:tgtEl>
                                        <p:attrNameLst>
                                          <p:attrName>style.visibility</p:attrName>
                                        </p:attrNameLst>
                                      </p:cBhvr>
                                      <p:to>
                                        <p:strVal val="visible"/>
                                      </p:to>
                                    </p:set>
                                    <p:anim calcmode="lin" valueType="num">
                                      <p:cBhvr>
                                        <p:cTn id="23" dur="1000" fill="hold"/>
                                        <p:tgtEl>
                                          <p:spTgt spid="159"/>
                                        </p:tgtEl>
                                        <p:attrNameLst>
                                          <p:attrName>ppt_w</p:attrName>
                                        </p:attrNameLst>
                                      </p:cBhvr>
                                      <p:tavLst>
                                        <p:tav tm="0">
                                          <p:val>
                                            <p:fltVal val="0"/>
                                          </p:val>
                                        </p:tav>
                                        <p:tav tm="100000">
                                          <p:val>
                                            <p:strVal val="#ppt_w"/>
                                          </p:val>
                                        </p:tav>
                                      </p:tavLst>
                                    </p:anim>
                                    <p:anim calcmode="lin" valueType="num">
                                      <p:cBhvr>
                                        <p:cTn id="24" dur="1000" fill="hold"/>
                                        <p:tgtEl>
                                          <p:spTgt spid="159"/>
                                        </p:tgtEl>
                                        <p:attrNameLst>
                                          <p:attrName>ppt_h</p:attrName>
                                        </p:attrNameLst>
                                      </p:cBhvr>
                                      <p:tavLst>
                                        <p:tav tm="0">
                                          <p:val>
                                            <p:fltVal val="0"/>
                                          </p:val>
                                        </p:tav>
                                        <p:tav tm="100000">
                                          <p:val>
                                            <p:strVal val="#ppt_h"/>
                                          </p:val>
                                        </p:tav>
                                      </p:tavLst>
                                    </p:anim>
                                    <p:anim calcmode="lin" valueType="num">
                                      <p:cBhvr>
                                        <p:cTn id="25" dur="1000" fill="hold"/>
                                        <p:tgtEl>
                                          <p:spTgt spid="159"/>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5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nodeType="clickEffect">
                                  <p:stCondLst>
                                    <p:cond delay="0"/>
                                  </p:stCondLst>
                                  <p:childTnLst>
                                    <p:set>
                                      <p:cBhvr>
                                        <p:cTn id="30" dur="1" fill="hold">
                                          <p:stCondLst>
                                            <p:cond delay="0"/>
                                          </p:stCondLst>
                                        </p:cTn>
                                        <p:tgtEl>
                                          <p:spTgt spid="161"/>
                                        </p:tgtEl>
                                        <p:attrNameLst>
                                          <p:attrName>style.visibility</p:attrName>
                                        </p:attrNameLst>
                                      </p:cBhvr>
                                      <p:to>
                                        <p:strVal val="visible"/>
                                      </p:to>
                                    </p:set>
                                    <p:anim calcmode="lin" valueType="num">
                                      <p:cBhvr>
                                        <p:cTn id="31" dur="1000" fill="hold"/>
                                        <p:tgtEl>
                                          <p:spTgt spid="161"/>
                                        </p:tgtEl>
                                        <p:attrNameLst>
                                          <p:attrName>ppt_w</p:attrName>
                                        </p:attrNameLst>
                                      </p:cBhvr>
                                      <p:tavLst>
                                        <p:tav tm="0">
                                          <p:val>
                                            <p:fltVal val="0"/>
                                          </p:val>
                                        </p:tav>
                                        <p:tav tm="100000">
                                          <p:val>
                                            <p:strVal val="#ppt_w"/>
                                          </p:val>
                                        </p:tav>
                                      </p:tavLst>
                                    </p:anim>
                                    <p:anim calcmode="lin" valueType="num">
                                      <p:cBhvr>
                                        <p:cTn id="32" dur="1000" fill="hold"/>
                                        <p:tgtEl>
                                          <p:spTgt spid="161"/>
                                        </p:tgtEl>
                                        <p:attrNameLst>
                                          <p:attrName>ppt_h</p:attrName>
                                        </p:attrNameLst>
                                      </p:cBhvr>
                                      <p:tavLst>
                                        <p:tav tm="0">
                                          <p:val>
                                            <p:fltVal val="0"/>
                                          </p:val>
                                        </p:tav>
                                        <p:tav tm="100000">
                                          <p:val>
                                            <p:strVal val="#ppt_h"/>
                                          </p:val>
                                        </p:tav>
                                      </p:tavLst>
                                    </p:anim>
                                    <p:anim calcmode="lin" valueType="num">
                                      <p:cBhvr>
                                        <p:cTn id="33" dur="1000" fill="hold"/>
                                        <p:tgtEl>
                                          <p:spTgt spid="161"/>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6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
        <p:nvSpPr>
          <p:cNvPr id="6" name="Rectangle 5"/>
          <p:cNvSpPr/>
          <p:nvPr/>
        </p:nvSpPr>
        <p:spPr>
          <a:xfrm>
            <a:off x="533400" y="428178"/>
            <a:ext cx="8077200" cy="6001643"/>
          </a:xfrm>
          <a:prstGeom prst="rect">
            <a:avLst/>
          </a:prstGeom>
        </p:spPr>
        <p:txBody>
          <a:bodyPr wrap="square">
            <a:spAutoFit/>
          </a:bodyPr>
          <a:lstStyle/>
          <a:p>
            <a:r>
              <a:rPr lang="en-US" sz="3200" b="1" dirty="0" err="1" smtClean="0">
                <a:solidFill>
                  <a:srgbClr val="FFFF00"/>
                </a:solidFill>
              </a:rPr>
              <a:t>Eze</a:t>
            </a:r>
            <a:r>
              <a:rPr lang="en-US" sz="3200" b="1" dirty="0" smtClean="0">
                <a:solidFill>
                  <a:srgbClr val="FFFF00"/>
                </a:solidFill>
              </a:rPr>
              <a:t> 44:30  And the first of all the </a:t>
            </a:r>
            <a:r>
              <a:rPr lang="en-US" sz="3200" b="1" dirty="0" err="1" smtClean="0">
                <a:solidFill>
                  <a:srgbClr val="FFFF00"/>
                </a:solidFill>
              </a:rPr>
              <a:t>firstfruits</a:t>
            </a:r>
            <a:r>
              <a:rPr lang="en-US" sz="3200" b="1" dirty="0" smtClean="0">
                <a:solidFill>
                  <a:srgbClr val="FFFF00"/>
                </a:solidFill>
              </a:rPr>
              <a:t> of all </a:t>
            </a:r>
            <a:r>
              <a:rPr lang="en-US" sz="3200" b="1" i="1" dirty="0" smtClean="0">
                <a:solidFill>
                  <a:srgbClr val="FFFF00"/>
                </a:solidFill>
              </a:rPr>
              <a:t>things, and every oblation of all, of every sort of your oblations, shall be the priest's: ye shall also give unto the priest the first of your dough, that he may cause the blessing to rest in </a:t>
            </a:r>
            <a:r>
              <a:rPr lang="en-US" sz="3200" b="1" i="1" dirty="0" err="1" smtClean="0">
                <a:solidFill>
                  <a:srgbClr val="FFFF00"/>
                </a:solidFill>
              </a:rPr>
              <a:t>thine</a:t>
            </a:r>
            <a:r>
              <a:rPr lang="en-US" sz="3200" b="1" i="1" dirty="0" smtClean="0">
                <a:solidFill>
                  <a:srgbClr val="FFFF00"/>
                </a:solidFill>
              </a:rPr>
              <a:t> house. </a:t>
            </a:r>
            <a:r>
              <a:rPr lang="en-US" sz="3200" b="1" i="1" dirty="0" smtClean="0">
                <a:solidFill>
                  <a:srgbClr val="FFFF00"/>
                </a:solidFill>
              </a:rPr>
              <a:t>       </a:t>
            </a:r>
            <a:r>
              <a:rPr lang="en-US" sz="3200" b="1" i="1" dirty="0" smtClean="0">
                <a:solidFill>
                  <a:srgbClr val="FFFF00"/>
                </a:solidFill>
              </a:rPr>
              <a:t>(</a:t>
            </a:r>
            <a:r>
              <a:rPr lang="en-US" sz="3200" b="1" i="1" dirty="0" smtClean="0">
                <a:solidFill>
                  <a:srgbClr val="FFFF00"/>
                </a:solidFill>
              </a:rPr>
              <a:t>Ezek. 44:30</a:t>
            </a:r>
            <a:r>
              <a:rPr lang="en-US" sz="3200" b="1" i="1" dirty="0" smtClean="0">
                <a:solidFill>
                  <a:srgbClr val="FFFF00"/>
                </a:solidFill>
              </a:rPr>
              <a:t>)</a:t>
            </a:r>
          </a:p>
          <a:p>
            <a:endParaRPr lang="en-US" sz="3200" b="1" dirty="0" smtClean="0">
              <a:solidFill>
                <a:srgbClr val="FFFF00"/>
              </a:solidFill>
            </a:endParaRPr>
          </a:p>
          <a:p>
            <a:r>
              <a:rPr lang="en-US" sz="3200" b="1" dirty="0" smtClean="0">
                <a:solidFill>
                  <a:srgbClr val="FFFF00"/>
                </a:solidFill>
              </a:rPr>
              <a:t>“He </a:t>
            </a:r>
            <a:r>
              <a:rPr lang="en-US" sz="3200" b="1" dirty="0">
                <a:solidFill>
                  <a:srgbClr val="FFFF00"/>
                </a:solidFill>
              </a:rPr>
              <a:t>brought me to the </a:t>
            </a:r>
            <a:r>
              <a:rPr lang="en-US" sz="3200" b="1" i="1" dirty="0" smtClean="0">
                <a:solidFill>
                  <a:srgbClr val="FFFF00"/>
                </a:solidFill>
              </a:rPr>
              <a:t>north </a:t>
            </a:r>
            <a:r>
              <a:rPr lang="en-US" sz="3200" b="1" i="1" dirty="0">
                <a:solidFill>
                  <a:srgbClr val="FFFF00"/>
                </a:solidFill>
              </a:rPr>
              <a:t>gate . . . . And </a:t>
            </a:r>
            <a:r>
              <a:rPr lang="en-US" sz="3200" b="1" i="1" dirty="0" smtClean="0">
                <a:solidFill>
                  <a:srgbClr val="FFFF00"/>
                </a:solidFill>
              </a:rPr>
              <a:t>the chambers </a:t>
            </a:r>
            <a:r>
              <a:rPr lang="en-US" sz="3200" b="1" i="1" dirty="0">
                <a:solidFill>
                  <a:srgbClr val="FFFF00"/>
                </a:solidFill>
              </a:rPr>
              <a:t>(singular in Hebrew) and the entry thereof is </a:t>
            </a:r>
            <a:r>
              <a:rPr lang="en-US" sz="3200" b="1" i="1" dirty="0" smtClean="0">
                <a:solidFill>
                  <a:srgbClr val="FFFF00"/>
                </a:solidFill>
              </a:rPr>
              <a:t>by </a:t>
            </a:r>
            <a:r>
              <a:rPr lang="en-US" sz="3200" b="1" dirty="0" smtClean="0">
                <a:solidFill>
                  <a:srgbClr val="FFFF00"/>
                </a:solidFill>
              </a:rPr>
              <a:t>the </a:t>
            </a:r>
            <a:r>
              <a:rPr lang="en-US" sz="3200" b="1" dirty="0">
                <a:solidFill>
                  <a:srgbClr val="FFFF00"/>
                </a:solidFill>
              </a:rPr>
              <a:t>posts of THE GATES (plural) </a:t>
            </a:r>
            <a:r>
              <a:rPr lang="en-US" sz="3200" b="1" i="1" dirty="0">
                <a:solidFill>
                  <a:srgbClr val="FFFF00"/>
                </a:solidFill>
              </a:rPr>
              <a:t>where they washed the </a:t>
            </a:r>
            <a:r>
              <a:rPr lang="en-US" sz="3200" b="1" i="1" dirty="0" smtClean="0">
                <a:solidFill>
                  <a:srgbClr val="FFFF00"/>
                </a:solidFill>
              </a:rPr>
              <a:t>burnt offering. </a:t>
            </a:r>
          </a:p>
          <a:p>
            <a:r>
              <a:rPr lang="en-US" sz="3200" b="1" i="1" dirty="0" smtClean="0">
                <a:solidFill>
                  <a:srgbClr val="FFFF00"/>
                </a:solidFill>
              </a:rPr>
              <a:t>(Ezek. 40:35, 38)</a:t>
            </a:r>
            <a:endParaRPr lang="en-US" sz="3200" b="1" dirty="0">
              <a:solidFill>
                <a:srgbClr val="FFFF0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l="1544" t="60742" r="21666" b="4015"/>
          <a:stretch>
            <a:fillRect/>
          </a:stretch>
        </p:blipFill>
        <p:spPr bwMode="auto">
          <a:xfrm>
            <a:off x="109181" y="3715608"/>
            <a:ext cx="8952931" cy="3078281"/>
          </a:xfrm>
          <a:prstGeom prst="rect">
            <a:avLst/>
          </a:prstGeom>
          <a:ln>
            <a:noFill/>
          </a:ln>
          <a:effectLst>
            <a:softEdge rad="112500"/>
          </a:effectLst>
        </p:spPr>
      </p:pic>
      <p:sp>
        <p:nvSpPr>
          <p:cNvPr id="7" name="Rectangle 6"/>
          <p:cNvSpPr>
            <a:spLocks noChangeArrowheads="1"/>
          </p:cNvSpPr>
          <p:nvPr/>
        </p:nvSpPr>
        <p:spPr bwMode="auto">
          <a:xfrm>
            <a:off x="799483" y="5791955"/>
            <a:ext cx="425450" cy="639763"/>
          </a:xfrm>
          <a:prstGeom prst="rect">
            <a:avLst/>
          </a:prstGeom>
          <a:noFill/>
          <a:ln w="38100">
            <a:solidFill>
              <a:srgbClr val="FF0000"/>
            </a:solidFill>
            <a:miter lim="800000"/>
            <a:headEnd/>
            <a:tailEnd/>
          </a:ln>
          <a:effectLst/>
        </p:spPr>
        <p:txBody>
          <a:bodyPr wrap="none" anchor="ctr">
            <a:spAutoFit/>
          </a:bodyPr>
          <a:lstStyle/>
          <a:p>
            <a:endParaRPr lang="en-US"/>
          </a:p>
        </p:txBody>
      </p:sp>
      <p:sp>
        <p:nvSpPr>
          <p:cNvPr id="8" name="Rectangle 7"/>
          <p:cNvSpPr>
            <a:spLocks noChangeArrowheads="1"/>
          </p:cNvSpPr>
          <p:nvPr/>
        </p:nvSpPr>
        <p:spPr bwMode="auto">
          <a:xfrm>
            <a:off x="1670073" y="5791955"/>
            <a:ext cx="425450" cy="639763"/>
          </a:xfrm>
          <a:prstGeom prst="rect">
            <a:avLst/>
          </a:prstGeom>
          <a:noFill/>
          <a:ln w="38100">
            <a:solidFill>
              <a:srgbClr val="FF0000"/>
            </a:solidFill>
            <a:miter lim="800000"/>
            <a:headEnd/>
            <a:tailEnd/>
          </a:ln>
          <a:effectLst/>
        </p:spPr>
        <p:txBody>
          <a:bodyPr wrap="none" anchor="ctr">
            <a:spAutoFit/>
          </a:bodyPr>
          <a:lstStyle/>
          <a:p>
            <a:endParaRPr lang="en-US"/>
          </a:p>
        </p:txBody>
      </p:sp>
      <p:sp>
        <p:nvSpPr>
          <p:cNvPr id="9" name="Rectangle 8"/>
          <p:cNvSpPr>
            <a:spLocks noChangeArrowheads="1"/>
          </p:cNvSpPr>
          <p:nvPr/>
        </p:nvSpPr>
        <p:spPr bwMode="auto">
          <a:xfrm>
            <a:off x="7355550" y="5985299"/>
            <a:ext cx="425450" cy="639763"/>
          </a:xfrm>
          <a:prstGeom prst="rect">
            <a:avLst/>
          </a:prstGeom>
          <a:noFill/>
          <a:ln w="38100">
            <a:solidFill>
              <a:srgbClr val="FF0000"/>
            </a:solidFill>
            <a:miter lim="800000"/>
            <a:headEnd/>
            <a:tailEnd/>
          </a:ln>
          <a:effectLst/>
        </p:spPr>
        <p:txBody>
          <a:bodyPr wrap="none" anchor="ctr">
            <a:spAutoFit/>
          </a:bodyPr>
          <a:lstStyle/>
          <a:p>
            <a:endParaRPr lang="en-US"/>
          </a:p>
        </p:txBody>
      </p:sp>
      <p:sp>
        <p:nvSpPr>
          <p:cNvPr id="10" name="Rectangle 9"/>
          <p:cNvSpPr>
            <a:spLocks noChangeArrowheads="1"/>
          </p:cNvSpPr>
          <p:nvPr/>
        </p:nvSpPr>
        <p:spPr bwMode="auto">
          <a:xfrm>
            <a:off x="8609366" y="6036430"/>
            <a:ext cx="425450" cy="639763"/>
          </a:xfrm>
          <a:prstGeom prst="rect">
            <a:avLst/>
          </a:prstGeom>
          <a:noFill/>
          <a:ln w="38100">
            <a:solidFill>
              <a:srgbClr val="FF0000"/>
            </a:solidFill>
            <a:miter lim="800000"/>
            <a:headEnd/>
            <a:tailEnd/>
          </a:ln>
          <a:effectLst/>
        </p:spPr>
        <p:txBody>
          <a:bodyPr wrap="none" anchor="ctr">
            <a:spAutoFit/>
          </a:bodyPr>
          <a:lstStyle/>
          <a:p>
            <a:endParaRPr lang="en-US"/>
          </a:p>
        </p:txBody>
      </p:sp>
      <p:grpSp>
        <p:nvGrpSpPr>
          <p:cNvPr id="4" name="Group 12"/>
          <p:cNvGrpSpPr/>
          <p:nvPr/>
        </p:nvGrpSpPr>
        <p:grpSpPr>
          <a:xfrm>
            <a:off x="7642744" y="68241"/>
            <a:ext cx="1433015" cy="1351127"/>
            <a:chOff x="3365500" y="4125913"/>
            <a:chExt cx="2667000" cy="2732087"/>
          </a:xfrm>
        </p:grpSpPr>
        <p:pic>
          <p:nvPicPr>
            <p:cNvPr id="11" name="Picture 11"/>
            <p:cNvPicPr>
              <a:picLocks noChangeAspect="1" noChangeArrowheads="1"/>
            </p:cNvPicPr>
            <p:nvPr/>
          </p:nvPicPr>
          <p:blipFill>
            <a:blip r:embed="rId3" cstate="print"/>
            <a:srcRect/>
            <a:stretch>
              <a:fillRect/>
            </a:stretch>
          </p:blipFill>
          <p:spPr bwMode="auto">
            <a:xfrm>
              <a:off x="3365500" y="4125913"/>
              <a:ext cx="2667000" cy="27320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Rectangle 12"/>
            <p:cNvSpPr>
              <a:spLocks noChangeArrowheads="1"/>
            </p:cNvSpPr>
            <p:nvPr/>
          </p:nvSpPr>
          <p:spPr bwMode="auto">
            <a:xfrm>
              <a:off x="3551238" y="4130675"/>
              <a:ext cx="2376487" cy="242888"/>
            </a:xfrm>
            <a:prstGeom prst="rect">
              <a:avLst/>
            </a:prstGeom>
            <a:noFill/>
            <a:ln w="28575">
              <a:solidFill>
                <a:srgbClr val="FF0000"/>
              </a:solidFill>
              <a:miter lim="800000"/>
              <a:headEnd/>
              <a:tailEnd/>
            </a:ln>
            <a:effectLst/>
          </p:spPr>
          <p:txBody>
            <a:bodyPr wrap="none" anchor="ctr">
              <a:spAutoFit/>
            </a:bodyPr>
            <a:lstStyle/>
            <a:p>
              <a:endParaRPr lang="en-US"/>
            </a:p>
          </p:txBody>
        </p:sp>
      </p:grpSp>
      <p:sp>
        <p:nvSpPr>
          <p:cNvPr id="2" name="Title 1"/>
          <p:cNvSpPr>
            <a:spLocks noGrp="1"/>
          </p:cNvSpPr>
          <p:nvPr>
            <p:ph type="title"/>
          </p:nvPr>
        </p:nvSpPr>
        <p:spPr>
          <a:xfrm>
            <a:off x="948528" y="0"/>
            <a:ext cx="5684293" cy="516932"/>
          </a:xfrm>
        </p:spPr>
        <p:txBody>
          <a:bodyPr>
            <a:noAutofit/>
          </a:bodyPr>
          <a:lstStyle/>
          <a:p>
            <a:r>
              <a:rPr lang="en-US" sz="2800" b="1" dirty="0" smtClean="0">
                <a:solidFill>
                  <a:srgbClr val="FFFF00"/>
                </a:solidFill>
              </a:rPr>
              <a:t>Christ Suffered Without The Gate</a:t>
            </a:r>
            <a:endParaRPr lang="en-US" sz="2800" dirty="0"/>
          </a:p>
        </p:txBody>
      </p:sp>
      <p:sp>
        <p:nvSpPr>
          <p:cNvPr id="3" name="Content Placeholder 2"/>
          <p:cNvSpPr>
            <a:spLocks noGrp="1"/>
          </p:cNvSpPr>
          <p:nvPr>
            <p:ph idx="1"/>
          </p:nvPr>
        </p:nvSpPr>
        <p:spPr>
          <a:xfrm>
            <a:off x="-81888" y="426488"/>
            <a:ext cx="7779224" cy="2893328"/>
          </a:xfrm>
        </p:spPr>
        <p:txBody>
          <a:bodyPr>
            <a:noAutofit/>
          </a:bodyPr>
          <a:lstStyle/>
          <a:p>
            <a:pPr>
              <a:buNone/>
            </a:pPr>
            <a:r>
              <a:rPr lang="en-US" sz="2400" b="1" dirty="0" smtClean="0">
                <a:solidFill>
                  <a:srgbClr val="FFFF00"/>
                </a:solidFill>
              </a:rPr>
              <a:t>  These slaughter blocks for the Burnt Offering outside the temple on the northern side speak of Christ's sacrifice "without the camp" (Heb 13:12-13), at Golgotha, outside the city of Jerusalem on the northern side.  Paul alludes to this, stating " Jesus also... suffered without the gate. Let us go forth therefore unto him without the camp, bearing his reproach." The gateway outside of which Jesus was slain was the Damascus Gate nearby the hill of Golgotha.</a:t>
            </a:r>
          </a:p>
        </p:txBody>
      </p:sp>
      <p:sp>
        <p:nvSpPr>
          <p:cNvPr id="14" name="TextBox 13"/>
          <p:cNvSpPr txBox="1"/>
          <p:nvPr/>
        </p:nvSpPr>
        <p:spPr>
          <a:xfrm>
            <a:off x="2913797" y="3698544"/>
            <a:ext cx="3316406" cy="584775"/>
          </a:xfrm>
          <a:prstGeom prst="rect">
            <a:avLst/>
          </a:prstGeom>
          <a:solidFill>
            <a:schemeClr val="accent2">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en-US" sz="3200" b="1" dirty="0" smtClean="0">
                <a:solidFill>
                  <a:schemeClr val="bg1"/>
                </a:solidFill>
                <a:effectLst>
                  <a:outerShdw blurRad="38100" dist="38100" dir="2700000" algn="tl">
                    <a:srgbClr val="000000">
                      <a:alpha val="43137"/>
                    </a:srgbClr>
                  </a:outerShdw>
                </a:effectLst>
              </a:rPr>
              <a:t>Slaughter Blocks</a:t>
            </a:r>
            <a:endParaRPr lang="en-US" sz="3200" dirty="0">
              <a:solidFill>
                <a:schemeClr val="bg1"/>
              </a:solidFill>
              <a:effectLst>
                <a:outerShdw blurRad="38100" dist="38100" dir="2700000" algn="tl">
                  <a:srgbClr val="000000">
                    <a:alpha val="43137"/>
                  </a:srgbClr>
                </a:outerShdw>
              </a:effectLst>
            </a:endParaRPr>
          </a:p>
        </p:txBody>
      </p:sp>
      <p:cxnSp>
        <p:nvCxnSpPr>
          <p:cNvPr id="16" name="Straight Arrow Connector 15"/>
          <p:cNvCxnSpPr>
            <a:endCxn id="7" idx="0"/>
          </p:cNvCxnSpPr>
          <p:nvPr/>
        </p:nvCxnSpPr>
        <p:spPr>
          <a:xfrm rot="10800000" flipV="1">
            <a:off x="1012208" y="4312693"/>
            <a:ext cx="3559792" cy="147926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0800000" flipV="1">
            <a:off x="2101756" y="4312693"/>
            <a:ext cx="2470245" cy="144666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572000" y="4312693"/>
            <a:ext cx="4107976" cy="167867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4572000" y="4285397"/>
            <a:ext cx="2797791" cy="167867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11728"/>
            <a:ext cx="8229600" cy="4525963"/>
          </a:xfrm>
        </p:spPr>
        <p:txBody>
          <a:bodyPr>
            <a:noAutofit/>
          </a:bodyPr>
          <a:lstStyle/>
          <a:p>
            <a:r>
              <a:rPr lang="en-US" b="1" dirty="0" smtClean="0">
                <a:solidFill>
                  <a:srgbClr val="FFFF00"/>
                </a:solidFill>
              </a:rPr>
              <a:t>Heb 13:12  Wherefore Jesus also, that he might sanctify the people with his own blood, suffered without the gate. </a:t>
            </a:r>
          </a:p>
          <a:p>
            <a:r>
              <a:rPr lang="en-US" b="1" dirty="0" smtClean="0">
                <a:solidFill>
                  <a:srgbClr val="FFFF00"/>
                </a:solidFill>
              </a:rPr>
              <a:t>13  </a:t>
            </a:r>
            <a:r>
              <a:rPr lang="en-US" b="1" dirty="0" smtClean="0">
                <a:solidFill>
                  <a:srgbClr val="FFFF00"/>
                </a:solidFill>
              </a:rPr>
              <a:t>Let us go forth therefore unto him without the camp, bearing his reproach. </a:t>
            </a:r>
          </a:p>
          <a:p>
            <a:r>
              <a:rPr lang="en-US" b="1" dirty="0" smtClean="0">
                <a:solidFill>
                  <a:srgbClr val="FFFF00"/>
                </a:solidFill>
              </a:rPr>
              <a:t>1</a:t>
            </a:r>
            <a:r>
              <a:rPr lang="en-US" b="1" dirty="0" smtClean="0">
                <a:solidFill>
                  <a:srgbClr val="FFFF00"/>
                </a:solidFill>
              </a:rPr>
              <a:t>4  </a:t>
            </a:r>
            <a:r>
              <a:rPr lang="en-US" b="1" dirty="0" smtClean="0">
                <a:solidFill>
                  <a:srgbClr val="FFFF00"/>
                </a:solidFill>
              </a:rPr>
              <a:t>For here have we no continuing city, but we seek one to come. </a:t>
            </a:r>
          </a:p>
          <a:p>
            <a:r>
              <a:rPr lang="en-US" b="1" dirty="0" smtClean="0">
                <a:solidFill>
                  <a:srgbClr val="FFFF00"/>
                </a:solidFill>
              </a:rPr>
              <a:t>15  </a:t>
            </a:r>
            <a:r>
              <a:rPr lang="en-US" b="1" dirty="0" smtClean="0">
                <a:solidFill>
                  <a:srgbClr val="FFFF00"/>
                </a:solidFill>
              </a:rPr>
              <a:t>By him therefore let us offer the sacrifice of praise to God continually, that is, the fruit of </a:t>
            </a:r>
            <a:r>
              <a:rPr lang="en-US" b="1" i="1" dirty="0" smtClean="0">
                <a:solidFill>
                  <a:srgbClr val="FFFF00"/>
                </a:solidFill>
              </a:rPr>
              <a:t>our lips giving thanks to his name. </a:t>
            </a:r>
          </a:p>
          <a:p>
            <a:endParaRPr lang="en-US" b="1" dirty="0">
              <a:solidFill>
                <a:srgbClr val="FFFF00"/>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b="14796"/>
          <a:stretch>
            <a:fillRect/>
          </a:stretch>
        </p:blipFill>
        <p:spPr bwMode="auto">
          <a:xfrm>
            <a:off x="-68263" y="0"/>
            <a:ext cx="9212263" cy="4221163"/>
          </a:xfrm>
          <a:prstGeom prst="rect">
            <a:avLst/>
          </a:prstGeom>
          <a:noFill/>
          <a:ln w="9525">
            <a:noFill/>
            <a:miter lim="800000"/>
            <a:headEnd/>
            <a:tailEnd/>
          </a:ln>
        </p:spPr>
      </p:pic>
      <p:sp>
        <p:nvSpPr>
          <p:cNvPr id="9219" name="Rectangle 3"/>
          <p:cNvSpPr>
            <a:spLocks noChangeArrowheads="1"/>
          </p:cNvSpPr>
          <p:nvPr/>
        </p:nvSpPr>
        <p:spPr bwMode="auto">
          <a:xfrm>
            <a:off x="439738" y="4164013"/>
            <a:ext cx="2375651" cy="2246769"/>
          </a:xfrm>
          <a:prstGeom prst="rect">
            <a:avLst/>
          </a:prstGeom>
          <a:noFill/>
          <a:ln w="9525">
            <a:noFill/>
            <a:miter lim="800000"/>
            <a:headEnd/>
            <a:tailEnd/>
          </a:ln>
        </p:spPr>
        <p:txBody>
          <a:bodyPr wrap="square">
            <a:spAutoFit/>
          </a:bodyPr>
          <a:lstStyle/>
          <a:p>
            <a:pPr>
              <a:spcBef>
                <a:spcPct val="50000"/>
              </a:spcBef>
            </a:pPr>
            <a:r>
              <a:rPr lang="en-US" sz="2000" b="1" dirty="0"/>
              <a:t>a.—Seven steps to Gate.</a:t>
            </a:r>
          </a:p>
          <a:p>
            <a:pPr>
              <a:spcBef>
                <a:spcPct val="50000"/>
              </a:spcBef>
            </a:pPr>
            <a:r>
              <a:rPr lang="en-US" sz="2000" b="1" dirty="0"/>
              <a:t>DD.—“Little chambers” of Gate.</a:t>
            </a:r>
          </a:p>
          <a:p>
            <a:pPr>
              <a:spcBef>
                <a:spcPct val="50000"/>
              </a:spcBef>
            </a:pPr>
            <a:r>
              <a:rPr lang="en-US" sz="2000" b="1" dirty="0"/>
              <a:t>EE.—Post “between little chambers.”</a:t>
            </a:r>
          </a:p>
        </p:txBody>
      </p:sp>
      <p:sp>
        <p:nvSpPr>
          <p:cNvPr id="9220" name="Rectangle 4"/>
          <p:cNvSpPr>
            <a:spLocks noChangeArrowheads="1"/>
          </p:cNvSpPr>
          <p:nvPr/>
        </p:nvSpPr>
        <p:spPr bwMode="auto">
          <a:xfrm>
            <a:off x="1797050" y="0"/>
            <a:ext cx="5998758" cy="276999"/>
          </a:xfrm>
          <a:prstGeom prst="rect">
            <a:avLst/>
          </a:prstGeom>
          <a:noFill/>
          <a:ln w="9525">
            <a:noFill/>
            <a:miter lim="800000"/>
            <a:headEnd/>
            <a:tailEnd/>
          </a:ln>
        </p:spPr>
        <p:txBody>
          <a:bodyPr wrap="none">
            <a:spAutoFit/>
          </a:bodyPr>
          <a:lstStyle/>
          <a:p>
            <a:pPr>
              <a:spcBef>
                <a:spcPct val="50000"/>
              </a:spcBef>
            </a:pPr>
            <a:r>
              <a:rPr lang="en-US" sz="1200" b="1" dirty="0"/>
              <a:t>Plate 7 - </a:t>
            </a:r>
            <a:r>
              <a:rPr lang="en-US" sz="1200" b="1" dirty="0" err="1"/>
              <a:t>Tranverse</a:t>
            </a:r>
            <a:r>
              <a:rPr lang="en-US" sz="1200" b="1" dirty="0"/>
              <a:t> Section through the Outer Court Showing Galleries on either Side</a:t>
            </a:r>
            <a:r>
              <a:rPr lang="en-US" sz="1200" b="1" dirty="0" smtClean="0"/>
              <a:t>. (Pg 8)</a:t>
            </a:r>
            <a:endParaRPr lang="en-US" sz="1200" b="1" dirty="0"/>
          </a:p>
        </p:txBody>
      </p:sp>
      <p:sp>
        <p:nvSpPr>
          <p:cNvPr id="9221" name="Rectangle 3"/>
          <p:cNvSpPr>
            <a:spLocks noChangeArrowheads="1"/>
          </p:cNvSpPr>
          <p:nvPr/>
        </p:nvSpPr>
        <p:spPr bwMode="auto">
          <a:xfrm>
            <a:off x="3192463" y="4164013"/>
            <a:ext cx="2759075" cy="2400657"/>
          </a:xfrm>
          <a:prstGeom prst="rect">
            <a:avLst/>
          </a:prstGeom>
          <a:noFill/>
          <a:ln w="9525">
            <a:noFill/>
            <a:miter lim="800000"/>
            <a:headEnd/>
            <a:tailEnd/>
          </a:ln>
        </p:spPr>
        <p:txBody>
          <a:bodyPr>
            <a:spAutoFit/>
          </a:bodyPr>
          <a:lstStyle/>
          <a:p>
            <a:pPr>
              <a:spcBef>
                <a:spcPct val="50000"/>
              </a:spcBef>
            </a:pPr>
            <a:r>
              <a:rPr lang="en-US" sz="2000" b="1" dirty="0"/>
              <a:t>H.—Porch of gate within.</a:t>
            </a:r>
          </a:p>
          <a:p>
            <a:pPr>
              <a:spcBef>
                <a:spcPct val="50000"/>
              </a:spcBef>
            </a:pPr>
            <a:r>
              <a:rPr lang="en-US" sz="2000" b="1" dirty="0"/>
              <a:t>J.—Posts of Porch of gate within.</a:t>
            </a:r>
          </a:p>
          <a:p>
            <a:pPr>
              <a:spcBef>
                <a:spcPct val="50000"/>
              </a:spcBef>
            </a:pPr>
            <a:r>
              <a:rPr lang="en-US" sz="2000" b="1" dirty="0"/>
              <a:t>h </a:t>
            </a:r>
            <a:r>
              <a:rPr lang="en-US" sz="2000" b="1" dirty="0" err="1"/>
              <a:t>h</a:t>
            </a:r>
            <a:r>
              <a:rPr lang="en-US" sz="2000" b="1" dirty="0"/>
              <a:t> </a:t>
            </a:r>
            <a:r>
              <a:rPr lang="en-US" sz="2000" b="1" dirty="0" err="1"/>
              <a:t>h</a:t>
            </a:r>
            <a:r>
              <a:rPr lang="en-US" sz="2000" b="1" dirty="0"/>
              <a:t>.—Arches.</a:t>
            </a:r>
          </a:p>
          <a:p>
            <a:pPr>
              <a:spcBef>
                <a:spcPct val="50000"/>
              </a:spcBef>
            </a:pPr>
            <a:r>
              <a:rPr lang="en-US" sz="2000" b="1" dirty="0" err="1"/>
              <a:t>i</a:t>
            </a:r>
            <a:r>
              <a:rPr lang="en-US" sz="2000" b="1" dirty="0"/>
              <a:t> </a:t>
            </a:r>
            <a:r>
              <a:rPr lang="en-US" sz="2000" b="1" dirty="0" err="1"/>
              <a:t>i</a:t>
            </a:r>
            <a:r>
              <a:rPr lang="en-US" sz="2000" b="1" dirty="0"/>
              <a:t> </a:t>
            </a:r>
            <a:r>
              <a:rPr lang="en-US" sz="2000" b="1" dirty="0" err="1"/>
              <a:t>i</a:t>
            </a:r>
            <a:r>
              <a:rPr lang="en-US" sz="2000" b="1" dirty="0"/>
              <a:t>.—Arabesques.</a:t>
            </a:r>
          </a:p>
        </p:txBody>
      </p:sp>
      <p:sp>
        <p:nvSpPr>
          <p:cNvPr id="9222" name="Rectangle 3"/>
          <p:cNvSpPr>
            <a:spLocks noChangeArrowheads="1"/>
          </p:cNvSpPr>
          <p:nvPr/>
        </p:nvSpPr>
        <p:spPr bwMode="auto">
          <a:xfrm>
            <a:off x="6129338" y="4148138"/>
            <a:ext cx="2760662" cy="2246769"/>
          </a:xfrm>
          <a:prstGeom prst="rect">
            <a:avLst/>
          </a:prstGeom>
          <a:noFill/>
          <a:ln w="9525">
            <a:noFill/>
            <a:miter lim="800000"/>
            <a:headEnd/>
            <a:tailEnd/>
          </a:ln>
        </p:spPr>
        <p:txBody>
          <a:bodyPr>
            <a:spAutoFit/>
          </a:bodyPr>
          <a:lstStyle/>
          <a:p>
            <a:pPr>
              <a:spcBef>
                <a:spcPct val="50000"/>
              </a:spcBef>
            </a:pPr>
            <a:r>
              <a:rPr lang="en-US" sz="2000" b="1" dirty="0"/>
              <a:t>K </a:t>
            </a:r>
            <a:r>
              <a:rPr lang="en-US" sz="2000" b="1" dirty="0" err="1"/>
              <a:t>K</a:t>
            </a:r>
            <a:r>
              <a:rPr lang="en-US" sz="2000" b="1" dirty="0"/>
              <a:t>.—“Posts” or palm trees.</a:t>
            </a:r>
          </a:p>
          <a:p>
            <a:pPr>
              <a:spcBef>
                <a:spcPct val="50000"/>
              </a:spcBef>
            </a:pPr>
            <a:r>
              <a:rPr lang="en-US" sz="2000" b="1" dirty="0"/>
              <a:t>n.—Slaying Blocks outside the Sanctuary</a:t>
            </a:r>
          </a:p>
          <a:p>
            <a:pPr>
              <a:spcBef>
                <a:spcPct val="50000"/>
              </a:spcBef>
            </a:pPr>
            <a:r>
              <a:rPr lang="en-US" sz="2000" b="1" dirty="0"/>
              <a:t>Q.—Parapet to Galleries(Deut. 12:8).</a:t>
            </a:r>
            <a:endParaRPr lang="en-US" sz="2000" dirty="0"/>
          </a:p>
        </p:txBody>
      </p:sp>
      <p:sp>
        <p:nvSpPr>
          <p:cNvPr id="9223" name="Slide Number Placeholder 8"/>
          <p:cNvSpPr>
            <a:spLocks noGrp="1"/>
          </p:cNvSpPr>
          <p:nvPr>
            <p:ph type="sldNum" sz="quarter" idx="12"/>
          </p:nvPr>
        </p:nvSpPr>
        <p:spPr>
          <a:xfrm>
            <a:off x="7239000" y="6400800"/>
            <a:ext cx="1905000" cy="457200"/>
          </a:xfrm>
          <a:noFill/>
        </p:spPr>
        <p:txBody>
          <a:bodyPr/>
          <a:lstStyle/>
          <a:p>
            <a:fld id="{B06E75C4-F6E1-46FA-8EBC-94BB6BFC768D}" type="slidenum">
              <a:rPr lang="en-US" smtClean="0"/>
              <a:pPr/>
              <a:t>34</a:t>
            </a:fld>
            <a:endParaRPr lang="en-US" smtClean="0"/>
          </a:p>
        </p:txBody>
      </p:sp>
      <p:sp>
        <p:nvSpPr>
          <p:cNvPr id="8" name="Rectangle 7"/>
          <p:cNvSpPr/>
          <p:nvPr/>
        </p:nvSpPr>
        <p:spPr>
          <a:xfrm>
            <a:off x="3783964" y="2967335"/>
            <a:ext cx="1576072" cy="461665"/>
          </a:xfrm>
          <a:prstGeom prst="rect">
            <a:avLst/>
          </a:prstGeom>
        </p:spPr>
        <p:txBody>
          <a:bodyPr wrap="none">
            <a:spAutoFit/>
          </a:bodyPr>
          <a:lstStyle/>
          <a:p>
            <a:r>
              <a:rPr lang="en-US" sz="2400" b="1" dirty="0" smtClean="0">
                <a:solidFill>
                  <a:srgbClr val="FF0000"/>
                </a:solidFill>
              </a:rPr>
              <a:t>80’/24.3m </a:t>
            </a:r>
            <a:endParaRPr lang="en-US" sz="2400" b="1" dirty="0">
              <a:solidFill>
                <a:srgbClr val="FF0000"/>
              </a:solidFill>
            </a:endParaRPr>
          </a:p>
        </p:txBody>
      </p:sp>
      <p:sp>
        <p:nvSpPr>
          <p:cNvPr id="10" name="Rectangle 9"/>
          <p:cNvSpPr/>
          <p:nvPr/>
        </p:nvSpPr>
        <p:spPr>
          <a:xfrm>
            <a:off x="3581400" y="783074"/>
            <a:ext cx="1703982" cy="830997"/>
          </a:xfrm>
          <a:prstGeom prst="rect">
            <a:avLst/>
          </a:prstGeom>
        </p:spPr>
        <p:txBody>
          <a:bodyPr wrap="square">
            <a:spAutoFit/>
          </a:bodyPr>
          <a:lstStyle/>
          <a:p>
            <a:pPr algn="ctr"/>
            <a:r>
              <a:rPr lang="en-US" sz="2400" b="1" dirty="0" smtClean="0">
                <a:solidFill>
                  <a:srgbClr val="FF0000"/>
                </a:solidFill>
              </a:rPr>
              <a:t>100c</a:t>
            </a:r>
          </a:p>
          <a:p>
            <a:pPr algn="ctr"/>
            <a:r>
              <a:rPr lang="en-US" sz="2400" b="1" dirty="0" smtClean="0">
                <a:solidFill>
                  <a:srgbClr val="FF0000"/>
                </a:solidFill>
              </a:rPr>
              <a:t>2</a:t>
            </a:r>
            <a:r>
              <a:rPr lang="en-US" sz="2400" b="1" dirty="0" smtClean="0">
                <a:solidFill>
                  <a:srgbClr val="FF0000"/>
                </a:solidFill>
              </a:rPr>
              <a:t>00’/30.4m </a:t>
            </a:r>
            <a:endParaRPr lang="en-US" sz="2400" b="1" dirty="0">
              <a:solidFill>
                <a:srgbClr val="FF0000"/>
              </a:solidFill>
            </a:endParaRPr>
          </a:p>
        </p:txBody>
      </p:sp>
      <p:cxnSp>
        <p:nvCxnSpPr>
          <p:cNvPr id="11" name="Straight Arrow Connector 10"/>
          <p:cNvCxnSpPr>
            <a:stCxn id="10" idx="1"/>
          </p:cNvCxnSpPr>
          <p:nvPr/>
        </p:nvCxnSpPr>
        <p:spPr>
          <a:xfrm rot="10800000" flipV="1">
            <a:off x="2667000" y="1198572"/>
            <a:ext cx="914400" cy="2062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5266650" y="1173480"/>
            <a:ext cx="943650" cy="762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0800000">
            <a:off x="3284220" y="3193226"/>
            <a:ext cx="566778"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220930" y="3208020"/>
            <a:ext cx="425490"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rot="16200000">
            <a:off x="2156462" y="1790700"/>
            <a:ext cx="1703982" cy="461665"/>
          </a:xfrm>
          <a:prstGeom prst="rect">
            <a:avLst/>
          </a:prstGeom>
        </p:spPr>
        <p:txBody>
          <a:bodyPr wrap="square">
            <a:spAutoFit/>
          </a:bodyPr>
          <a:lstStyle/>
          <a:p>
            <a:pPr algn="ctr"/>
            <a:r>
              <a:rPr lang="en-US" sz="2400" b="1" dirty="0" smtClean="0">
                <a:solidFill>
                  <a:srgbClr val="FF0000"/>
                </a:solidFill>
              </a:rPr>
              <a:t>120’/36.5m </a:t>
            </a:r>
            <a:endParaRPr lang="en-US" sz="2400" b="1" dirty="0">
              <a:solidFill>
                <a:srgbClr val="FF0000"/>
              </a:solidFill>
            </a:endParaRPr>
          </a:p>
        </p:txBody>
      </p:sp>
      <p:cxnSp>
        <p:nvCxnSpPr>
          <p:cNvPr id="26" name="Straight Arrow Connector 25"/>
          <p:cNvCxnSpPr>
            <a:stCxn id="24" idx="3"/>
          </p:cNvCxnSpPr>
          <p:nvPr/>
        </p:nvCxnSpPr>
        <p:spPr>
          <a:xfrm rot="16200000" flipV="1">
            <a:off x="2694916" y="856004"/>
            <a:ext cx="620902" cy="617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24" idx="1"/>
          </p:cNvCxnSpPr>
          <p:nvPr/>
        </p:nvCxnSpPr>
        <p:spPr>
          <a:xfrm rot="5400000">
            <a:off x="2548559" y="3327245"/>
            <a:ext cx="913616" cy="617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rot="16200000" flipV="1">
            <a:off x="318837" y="4012531"/>
            <a:ext cx="397042" cy="14437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484416" y="3357750"/>
            <a:ext cx="308758" cy="461665"/>
          </a:xfrm>
          <a:prstGeom prst="rect">
            <a:avLst/>
          </a:prstGeom>
          <a:noFill/>
        </p:spPr>
        <p:txBody>
          <a:bodyPr wrap="square" rtlCol="0">
            <a:spAutoFit/>
          </a:bodyPr>
          <a:lstStyle/>
          <a:p>
            <a:r>
              <a:rPr lang="en-US" sz="2400" b="1" dirty="0" smtClean="0">
                <a:solidFill>
                  <a:srgbClr val="FF0000"/>
                </a:solidFill>
              </a:rPr>
              <a:t>D</a:t>
            </a:r>
            <a:endParaRPr lang="en-US" sz="2400" b="1" dirty="0">
              <a:solidFill>
                <a:srgbClr val="FF0000"/>
              </a:solidFill>
            </a:endParaRPr>
          </a:p>
        </p:txBody>
      </p:sp>
      <p:sp>
        <p:nvSpPr>
          <p:cNvPr id="32" name="TextBox 31"/>
          <p:cNvSpPr txBox="1"/>
          <p:nvPr/>
        </p:nvSpPr>
        <p:spPr>
          <a:xfrm>
            <a:off x="2088079" y="3322125"/>
            <a:ext cx="308758" cy="461665"/>
          </a:xfrm>
          <a:prstGeom prst="rect">
            <a:avLst/>
          </a:prstGeom>
          <a:noFill/>
        </p:spPr>
        <p:txBody>
          <a:bodyPr wrap="square" rtlCol="0">
            <a:spAutoFit/>
          </a:bodyPr>
          <a:lstStyle/>
          <a:p>
            <a:r>
              <a:rPr lang="en-US" sz="2400" b="1" dirty="0" smtClean="0">
                <a:solidFill>
                  <a:srgbClr val="FF0000"/>
                </a:solidFill>
              </a:rPr>
              <a:t>D</a:t>
            </a:r>
            <a:endParaRPr lang="en-US" sz="2400" b="1" dirty="0">
              <a:solidFill>
                <a:srgbClr val="FF0000"/>
              </a:solidFill>
            </a:endParaRPr>
          </a:p>
        </p:txBody>
      </p:sp>
      <p:sp>
        <p:nvSpPr>
          <p:cNvPr id="33" name="TextBox 32"/>
          <p:cNvSpPr txBox="1"/>
          <p:nvPr/>
        </p:nvSpPr>
        <p:spPr>
          <a:xfrm>
            <a:off x="876796" y="3352542"/>
            <a:ext cx="308758" cy="461665"/>
          </a:xfrm>
          <a:prstGeom prst="rect">
            <a:avLst/>
          </a:prstGeom>
          <a:noFill/>
        </p:spPr>
        <p:txBody>
          <a:bodyPr wrap="square" rtlCol="0">
            <a:spAutoFit/>
          </a:bodyPr>
          <a:lstStyle/>
          <a:p>
            <a:r>
              <a:rPr lang="en-US" sz="2400" b="1" dirty="0" smtClean="0">
                <a:solidFill>
                  <a:srgbClr val="FF0000"/>
                </a:solidFill>
              </a:rPr>
              <a:t>D</a:t>
            </a:r>
            <a:endParaRPr lang="en-US" sz="2400" b="1" dirty="0">
              <a:solidFill>
                <a:srgbClr val="FF0000"/>
              </a:solidFill>
            </a:endParaRPr>
          </a:p>
        </p:txBody>
      </p:sp>
      <p:sp>
        <p:nvSpPr>
          <p:cNvPr id="34" name="TextBox 33"/>
          <p:cNvSpPr txBox="1"/>
          <p:nvPr/>
        </p:nvSpPr>
        <p:spPr>
          <a:xfrm>
            <a:off x="1183575" y="3198167"/>
            <a:ext cx="308758" cy="461665"/>
          </a:xfrm>
          <a:prstGeom prst="rect">
            <a:avLst/>
          </a:prstGeom>
          <a:noFill/>
        </p:spPr>
        <p:txBody>
          <a:bodyPr wrap="square" rtlCol="0">
            <a:spAutoFit/>
          </a:bodyPr>
          <a:lstStyle/>
          <a:p>
            <a:r>
              <a:rPr lang="en-US" sz="2400" b="1" dirty="0" smtClean="0">
                <a:solidFill>
                  <a:srgbClr val="FF0000"/>
                </a:solidFill>
              </a:rPr>
              <a:t>E</a:t>
            </a:r>
            <a:endParaRPr lang="en-US" sz="2400" b="1" dirty="0">
              <a:solidFill>
                <a:srgbClr val="FF0000"/>
              </a:solidFill>
            </a:endParaRPr>
          </a:p>
        </p:txBody>
      </p:sp>
      <p:sp>
        <p:nvSpPr>
          <p:cNvPr id="35" name="TextBox 34"/>
          <p:cNvSpPr txBox="1"/>
          <p:nvPr/>
        </p:nvSpPr>
        <p:spPr>
          <a:xfrm>
            <a:off x="1787237" y="3198167"/>
            <a:ext cx="308758" cy="461665"/>
          </a:xfrm>
          <a:prstGeom prst="rect">
            <a:avLst/>
          </a:prstGeom>
          <a:noFill/>
        </p:spPr>
        <p:txBody>
          <a:bodyPr wrap="square" rtlCol="0">
            <a:spAutoFit/>
          </a:bodyPr>
          <a:lstStyle/>
          <a:p>
            <a:r>
              <a:rPr lang="en-US" sz="2400" b="1" dirty="0" smtClean="0">
                <a:solidFill>
                  <a:srgbClr val="FF0000"/>
                </a:solidFill>
              </a:rPr>
              <a:t>E</a:t>
            </a:r>
            <a:endParaRPr lang="en-US" sz="2400" b="1" dirty="0">
              <a:solidFill>
                <a:srgbClr val="FF0000"/>
              </a:solidFill>
            </a:endParaRPr>
          </a:p>
        </p:txBody>
      </p:sp>
      <p:sp>
        <p:nvSpPr>
          <p:cNvPr id="36" name="TextBox 35"/>
          <p:cNvSpPr txBox="1"/>
          <p:nvPr/>
        </p:nvSpPr>
        <p:spPr>
          <a:xfrm>
            <a:off x="6786749" y="3162542"/>
            <a:ext cx="308758" cy="461665"/>
          </a:xfrm>
          <a:prstGeom prst="rect">
            <a:avLst/>
          </a:prstGeom>
          <a:noFill/>
        </p:spPr>
        <p:txBody>
          <a:bodyPr wrap="square" rtlCol="0">
            <a:spAutoFit/>
          </a:bodyPr>
          <a:lstStyle/>
          <a:p>
            <a:r>
              <a:rPr lang="en-US" sz="2400" b="1" dirty="0" smtClean="0">
                <a:solidFill>
                  <a:srgbClr val="FF0000"/>
                </a:solidFill>
              </a:rPr>
              <a:t>E</a:t>
            </a:r>
            <a:endParaRPr lang="en-US" sz="2400" b="1" dirty="0">
              <a:solidFill>
                <a:srgbClr val="FF0000"/>
              </a:solidFill>
            </a:endParaRPr>
          </a:p>
        </p:txBody>
      </p:sp>
      <p:sp>
        <p:nvSpPr>
          <p:cNvPr id="37" name="TextBox 36"/>
          <p:cNvSpPr txBox="1"/>
          <p:nvPr/>
        </p:nvSpPr>
        <p:spPr>
          <a:xfrm>
            <a:off x="7390411" y="3162542"/>
            <a:ext cx="308758" cy="461665"/>
          </a:xfrm>
          <a:prstGeom prst="rect">
            <a:avLst/>
          </a:prstGeom>
          <a:noFill/>
        </p:spPr>
        <p:txBody>
          <a:bodyPr wrap="square" rtlCol="0">
            <a:spAutoFit/>
          </a:bodyPr>
          <a:lstStyle/>
          <a:p>
            <a:r>
              <a:rPr lang="en-US" sz="2400" b="1" dirty="0" smtClean="0">
                <a:solidFill>
                  <a:srgbClr val="FF0000"/>
                </a:solidFill>
              </a:rPr>
              <a:t>E</a:t>
            </a:r>
            <a:endParaRPr lang="en-US" sz="2400" b="1" dirty="0">
              <a:solidFill>
                <a:srgbClr val="FF0000"/>
              </a:solidFill>
            </a:endParaRPr>
          </a:p>
        </p:txBody>
      </p:sp>
      <p:sp>
        <p:nvSpPr>
          <p:cNvPr id="38" name="TextBox 37"/>
          <p:cNvSpPr txBox="1"/>
          <p:nvPr/>
        </p:nvSpPr>
        <p:spPr>
          <a:xfrm>
            <a:off x="566052" y="2032402"/>
            <a:ext cx="308758" cy="461665"/>
          </a:xfrm>
          <a:prstGeom prst="rect">
            <a:avLst/>
          </a:prstGeom>
          <a:noFill/>
        </p:spPr>
        <p:txBody>
          <a:bodyPr wrap="square" rtlCol="0">
            <a:spAutoFit/>
          </a:bodyPr>
          <a:lstStyle/>
          <a:p>
            <a:r>
              <a:rPr lang="en-US" sz="2400" b="1" dirty="0" smtClean="0">
                <a:solidFill>
                  <a:srgbClr val="FF0000"/>
                </a:solidFill>
              </a:rPr>
              <a:t>K</a:t>
            </a:r>
            <a:endParaRPr lang="en-US" sz="2400" b="1" dirty="0">
              <a:solidFill>
                <a:srgbClr val="FF0000"/>
              </a:solidFill>
            </a:endParaRPr>
          </a:p>
        </p:txBody>
      </p:sp>
      <p:sp>
        <p:nvSpPr>
          <p:cNvPr id="39" name="TextBox 38"/>
          <p:cNvSpPr txBox="1"/>
          <p:nvPr/>
        </p:nvSpPr>
        <p:spPr>
          <a:xfrm>
            <a:off x="1169714" y="2066048"/>
            <a:ext cx="308758" cy="461665"/>
          </a:xfrm>
          <a:prstGeom prst="rect">
            <a:avLst/>
          </a:prstGeom>
          <a:noFill/>
        </p:spPr>
        <p:txBody>
          <a:bodyPr wrap="square" rtlCol="0">
            <a:spAutoFit/>
          </a:bodyPr>
          <a:lstStyle/>
          <a:p>
            <a:r>
              <a:rPr lang="en-US" sz="2400" b="1" dirty="0" smtClean="0">
                <a:solidFill>
                  <a:srgbClr val="FF0000"/>
                </a:solidFill>
              </a:rPr>
              <a:t>K</a:t>
            </a:r>
            <a:endParaRPr lang="en-US" sz="2400" b="1" dirty="0">
              <a:solidFill>
                <a:srgbClr val="FF0000"/>
              </a:solidFill>
            </a:endParaRPr>
          </a:p>
        </p:txBody>
      </p:sp>
      <p:sp>
        <p:nvSpPr>
          <p:cNvPr id="40" name="TextBox 39"/>
          <p:cNvSpPr txBox="1"/>
          <p:nvPr/>
        </p:nvSpPr>
        <p:spPr>
          <a:xfrm>
            <a:off x="1773376" y="2028443"/>
            <a:ext cx="308758" cy="461665"/>
          </a:xfrm>
          <a:prstGeom prst="rect">
            <a:avLst/>
          </a:prstGeom>
          <a:noFill/>
        </p:spPr>
        <p:txBody>
          <a:bodyPr wrap="square" rtlCol="0">
            <a:spAutoFit/>
          </a:bodyPr>
          <a:lstStyle/>
          <a:p>
            <a:r>
              <a:rPr lang="en-US" sz="2400" b="1" dirty="0" smtClean="0">
                <a:solidFill>
                  <a:srgbClr val="FF0000"/>
                </a:solidFill>
              </a:rPr>
              <a:t>K</a:t>
            </a:r>
            <a:endParaRPr lang="en-US" sz="2400" b="1" dirty="0">
              <a:solidFill>
                <a:srgbClr val="FF0000"/>
              </a:solidFill>
            </a:endParaRPr>
          </a:p>
        </p:txBody>
      </p:sp>
      <p:sp>
        <p:nvSpPr>
          <p:cNvPr id="41" name="TextBox 40"/>
          <p:cNvSpPr txBox="1"/>
          <p:nvPr/>
        </p:nvSpPr>
        <p:spPr>
          <a:xfrm>
            <a:off x="2365163" y="2050215"/>
            <a:ext cx="308758" cy="461665"/>
          </a:xfrm>
          <a:prstGeom prst="rect">
            <a:avLst/>
          </a:prstGeom>
          <a:noFill/>
        </p:spPr>
        <p:txBody>
          <a:bodyPr wrap="square" rtlCol="0">
            <a:spAutoFit/>
          </a:bodyPr>
          <a:lstStyle/>
          <a:p>
            <a:r>
              <a:rPr lang="en-US" sz="2400" b="1" dirty="0" smtClean="0">
                <a:solidFill>
                  <a:srgbClr val="FF0000"/>
                </a:solidFill>
              </a:rPr>
              <a:t>K</a:t>
            </a:r>
            <a:endParaRPr lang="en-US" sz="2400" b="1" dirty="0">
              <a:solidFill>
                <a:srgbClr val="FF0000"/>
              </a:solidFill>
            </a:endParaRPr>
          </a:p>
        </p:txBody>
      </p:sp>
      <p:sp>
        <p:nvSpPr>
          <p:cNvPr id="42" name="TextBox 41"/>
          <p:cNvSpPr txBox="1"/>
          <p:nvPr/>
        </p:nvSpPr>
        <p:spPr>
          <a:xfrm>
            <a:off x="2363184" y="1003203"/>
            <a:ext cx="308758" cy="461665"/>
          </a:xfrm>
          <a:prstGeom prst="rect">
            <a:avLst/>
          </a:prstGeom>
          <a:noFill/>
        </p:spPr>
        <p:txBody>
          <a:bodyPr wrap="square" rtlCol="0">
            <a:spAutoFit/>
          </a:bodyPr>
          <a:lstStyle/>
          <a:p>
            <a:r>
              <a:rPr lang="en-US" sz="2400" b="1" dirty="0" smtClean="0">
                <a:solidFill>
                  <a:srgbClr val="FF0000"/>
                </a:solidFill>
              </a:rPr>
              <a:t>h</a:t>
            </a:r>
            <a:endParaRPr lang="en-US" sz="2400" b="1" dirty="0">
              <a:solidFill>
                <a:srgbClr val="FF0000"/>
              </a:solidFill>
            </a:endParaRPr>
          </a:p>
        </p:txBody>
      </p:sp>
      <p:sp>
        <p:nvSpPr>
          <p:cNvPr id="43" name="TextBox 42"/>
          <p:cNvSpPr txBox="1"/>
          <p:nvPr/>
        </p:nvSpPr>
        <p:spPr>
          <a:xfrm>
            <a:off x="1755563" y="1013097"/>
            <a:ext cx="308758" cy="461665"/>
          </a:xfrm>
          <a:prstGeom prst="rect">
            <a:avLst/>
          </a:prstGeom>
          <a:noFill/>
        </p:spPr>
        <p:txBody>
          <a:bodyPr wrap="square" rtlCol="0">
            <a:spAutoFit/>
          </a:bodyPr>
          <a:lstStyle/>
          <a:p>
            <a:r>
              <a:rPr lang="en-US" sz="2400" b="1" dirty="0" smtClean="0">
                <a:solidFill>
                  <a:srgbClr val="FF0000"/>
                </a:solidFill>
              </a:rPr>
              <a:t>h</a:t>
            </a:r>
            <a:endParaRPr lang="en-US" sz="2400" b="1" dirty="0">
              <a:solidFill>
                <a:srgbClr val="FF0000"/>
              </a:solidFill>
            </a:endParaRPr>
          </a:p>
        </p:txBody>
      </p:sp>
      <p:sp>
        <p:nvSpPr>
          <p:cNvPr id="44" name="TextBox 43"/>
          <p:cNvSpPr txBox="1"/>
          <p:nvPr/>
        </p:nvSpPr>
        <p:spPr>
          <a:xfrm>
            <a:off x="1159817" y="1034869"/>
            <a:ext cx="308758" cy="461665"/>
          </a:xfrm>
          <a:prstGeom prst="rect">
            <a:avLst/>
          </a:prstGeom>
          <a:noFill/>
        </p:spPr>
        <p:txBody>
          <a:bodyPr wrap="square" rtlCol="0">
            <a:spAutoFit/>
          </a:bodyPr>
          <a:lstStyle/>
          <a:p>
            <a:r>
              <a:rPr lang="en-US" sz="2400" b="1" dirty="0" smtClean="0">
                <a:solidFill>
                  <a:srgbClr val="FF0000"/>
                </a:solidFill>
              </a:rPr>
              <a:t>h</a:t>
            </a:r>
            <a:endParaRPr lang="en-US" sz="2400" b="1" dirty="0">
              <a:solidFill>
                <a:srgbClr val="FF0000"/>
              </a:solidFill>
            </a:endParaRPr>
          </a:p>
        </p:txBody>
      </p:sp>
      <p:sp>
        <p:nvSpPr>
          <p:cNvPr id="45" name="TextBox 44"/>
          <p:cNvSpPr txBox="1"/>
          <p:nvPr/>
        </p:nvSpPr>
        <p:spPr>
          <a:xfrm>
            <a:off x="554176" y="1034866"/>
            <a:ext cx="308758" cy="461665"/>
          </a:xfrm>
          <a:prstGeom prst="rect">
            <a:avLst/>
          </a:prstGeom>
          <a:noFill/>
        </p:spPr>
        <p:txBody>
          <a:bodyPr wrap="square" rtlCol="0">
            <a:spAutoFit/>
          </a:bodyPr>
          <a:lstStyle/>
          <a:p>
            <a:r>
              <a:rPr lang="en-US" sz="2400" b="1" dirty="0" smtClean="0">
                <a:solidFill>
                  <a:srgbClr val="FF0000"/>
                </a:solidFill>
              </a:rPr>
              <a:t>h</a:t>
            </a:r>
            <a:endParaRPr lang="en-US" sz="2400" b="1" dirty="0">
              <a:solidFill>
                <a:srgbClr val="FF0000"/>
              </a:solidFill>
            </a:endParaRPr>
          </a:p>
        </p:txBody>
      </p:sp>
      <p:sp>
        <p:nvSpPr>
          <p:cNvPr id="46" name="TextBox 45"/>
          <p:cNvSpPr txBox="1"/>
          <p:nvPr/>
        </p:nvSpPr>
        <p:spPr>
          <a:xfrm>
            <a:off x="3247899" y="3198167"/>
            <a:ext cx="308758" cy="461665"/>
          </a:xfrm>
          <a:prstGeom prst="rect">
            <a:avLst/>
          </a:prstGeom>
          <a:noFill/>
        </p:spPr>
        <p:txBody>
          <a:bodyPr wrap="square" rtlCol="0">
            <a:spAutoFit/>
          </a:bodyPr>
          <a:lstStyle/>
          <a:p>
            <a:r>
              <a:rPr lang="en-US" sz="2400" b="1" dirty="0" smtClean="0">
                <a:solidFill>
                  <a:srgbClr val="FF0000"/>
                </a:solidFill>
              </a:rPr>
              <a:t>J</a:t>
            </a:r>
            <a:endParaRPr lang="en-US" sz="2400" b="1" dirty="0">
              <a:solidFill>
                <a:srgbClr val="FF0000"/>
              </a:solidFill>
            </a:endParaRPr>
          </a:p>
        </p:txBody>
      </p:sp>
      <p:sp>
        <p:nvSpPr>
          <p:cNvPr id="47" name="Rectangle 46"/>
          <p:cNvSpPr/>
          <p:nvPr/>
        </p:nvSpPr>
        <p:spPr>
          <a:xfrm>
            <a:off x="237506" y="3800104"/>
            <a:ext cx="95003" cy="10687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p:cNvSpPr txBox="1"/>
          <p:nvPr/>
        </p:nvSpPr>
        <p:spPr>
          <a:xfrm>
            <a:off x="296875" y="3452750"/>
            <a:ext cx="522514" cy="461665"/>
          </a:xfrm>
          <a:prstGeom prst="rect">
            <a:avLst/>
          </a:prstGeom>
          <a:noFill/>
        </p:spPr>
        <p:txBody>
          <a:bodyPr wrap="square" rtlCol="0">
            <a:spAutoFit/>
          </a:bodyPr>
          <a:lstStyle/>
          <a:p>
            <a:r>
              <a:rPr lang="en-US" sz="2400" b="1" dirty="0" smtClean="0">
                <a:solidFill>
                  <a:srgbClr val="FF0000"/>
                </a:solidFill>
              </a:rPr>
              <a:t>a</a:t>
            </a:r>
            <a:endParaRPr lang="en-US" sz="2400" b="1" dirty="0">
              <a:solidFill>
                <a:srgbClr val="FF00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0"/>
            <a:ext cx="5322627" cy="4525963"/>
          </a:xfrm>
        </p:spPr>
        <p:txBody>
          <a:bodyPr>
            <a:noAutofit/>
          </a:bodyPr>
          <a:lstStyle/>
          <a:p>
            <a:r>
              <a:rPr lang="en-US" sz="2800" b="1" dirty="0" smtClean="0">
                <a:solidFill>
                  <a:srgbClr val="FFFF00"/>
                </a:solidFill>
              </a:rPr>
              <a:t>VERSE 5: The Foundation Wall.</a:t>
            </a:r>
          </a:p>
          <a:p>
            <a:r>
              <a:rPr lang="en-US" sz="2800" dirty="0" smtClean="0">
                <a:solidFill>
                  <a:srgbClr val="FFFF00"/>
                </a:solidFill>
              </a:rPr>
              <a:t>"behold" — Heb. </a:t>
            </a:r>
            <a:r>
              <a:rPr lang="en-US" sz="2800" dirty="0" err="1" smtClean="0">
                <a:solidFill>
                  <a:srgbClr val="FFFF00"/>
                </a:solidFill>
              </a:rPr>
              <a:t>Hinneh</a:t>
            </a:r>
            <a:r>
              <a:rPr lang="en-US" sz="2800" dirty="0" smtClean="0">
                <a:solidFill>
                  <a:srgbClr val="FFFF00"/>
                </a:solidFill>
              </a:rPr>
              <a:t>; The repetition of these words </a:t>
            </a:r>
            <a:r>
              <a:rPr lang="en-US" sz="2800" dirty="0" smtClean="0">
                <a:solidFill>
                  <a:srgbClr val="FFFF00"/>
                </a:solidFill>
              </a:rPr>
              <a:t>emphasizes </a:t>
            </a:r>
            <a:r>
              <a:rPr lang="en-US" sz="2800" dirty="0" smtClean="0">
                <a:solidFill>
                  <a:srgbClr val="FFFF00"/>
                </a:solidFill>
              </a:rPr>
              <a:t>the importance of maintaining a vision of the temple and concentrating upon the future glory of Yahweh's great work.</a:t>
            </a:r>
          </a:p>
        </p:txBody>
      </p:sp>
      <p:pic>
        <p:nvPicPr>
          <p:cNvPr id="5" name="Picture 18"/>
          <p:cNvPicPr>
            <a:picLocks noChangeAspect="1" noChangeArrowheads="1"/>
          </p:cNvPicPr>
          <p:nvPr/>
        </p:nvPicPr>
        <p:blipFill>
          <a:blip r:embed="rId2" cstate="print"/>
          <a:srcRect l="1670" t="1640" r="1913" b="5914"/>
          <a:stretch>
            <a:fillRect/>
          </a:stretch>
        </p:blipFill>
        <p:spPr bwMode="auto">
          <a:xfrm>
            <a:off x="4982785" y="0"/>
            <a:ext cx="4161215" cy="2988860"/>
          </a:xfrm>
          <a:prstGeom prst="rect">
            <a:avLst/>
          </a:prstGeom>
          <a:ln>
            <a:noFill/>
          </a:ln>
          <a:effectLst>
            <a:softEdge rad="112500"/>
          </a:effectLst>
        </p:spPr>
      </p:pic>
      <p:sp>
        <p:nvSpPr>
          <p:cNvPr id="6" name="Content Placeholder 2"/>
          <p:cNvSpPr txBox="1">
            <a:spLocks/>
          </p:cNvSpPr>
          <p:nvPr/>
        </p:nvSpPr>
        <p:spPr>
          <a:xfrm>
            <a:off x="1" y="3725839"/>
            <a:ext cx="9144000" cy="2224585"/>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rgbClr val="FFFF00"/>
                </a:solidFill>
                <a:effectLst/>
                <a:uLnTx/>
                <a:uFillTx/>
                <a:latin typeface="+mn-lt"/>
                <a:ea typeface="+mn-ea"/>
                <a:cs typeface="+mn-cs"/>
              </a:rPr>
              <a:t>"A Wall" — Heb. </a:t>
            </a:r>
            <a:r>
              <a:rPr kumimoji="0" lang="en-US" sz="2800" b="0" i="0" u="none" strike="noStrike" kern="1200" cap="none" spc="0" normalizeH="0" baseline="0" noProof="0" dirty="0" err="1" smtClean="0">
                <a:ln>
                  <a:noFill/>
                </a:ln>
                <a:solidFill>
                  <a:srgbClr val="FFFF00"/>
                </a:solidFill>
                <a:effectLst/>
                <a:uLnTx/>
                <a:uFillTx/>
                <a:latin typeface="+mn-lt"/>
                <a:ea typeface="+mn-ea"/>
                <a:cs typeface="+mn-cs"/>
              </a:rPr>
              <a:t>chomah</a:t>
            </a:r>
            <a:r>
              <a:rPr kumimoji="0" lang="en-US" sz="2800" b="0" i="0" u="none" strike="noStrike" kern="1200" cap="none" spc="0" normalizeH="0" baseline="0" noProof="0" dirty="0" smtClean="0">
                <a:ln>
                  <a:noFill/>
                </a:ln>
                <a:solidFill>
                  <a:srgbClr val="FFFF00"/>
                </a:solidFill>
                <a:effectLst/>
                <a:uLnTx/>
                <a:uFillTx/>
                <a:latin typeface="+mn-lt"/>
                <a:ea typeface="+mn-ea"/>
                <a:cs typeface="+mn-cs"/>
              </a:rPr>
              <a:t>, to "surround; to join." This external wall is the "frame of a city" of verse 2. Its length is given in </a:t>
            </a:r>
            <a:r>
              <a:rPr kumimoji="0" lang="en-US" sz="2800" b="0" i="0" u="none" strike="noStrike" kern="1200" cap="none" spc="0" normalizeH="0" baseline="0" noProof="0" dirty="0" err="1" smtClean="0">
                <a:ln>
                  <a:noFill/>
                </a:ln>
                <a:solidFill>
                  <a:srgbClr val="FFFF00"/>
                </a:solidFill>
                <a:effectLst/>
                <a:uLnTx/>
                <a:uFillTx/>
                <a:latin typeface="+mn-lt"/>
                <a:ea typeface="+mn-ea"/>
                <a:cs typeface="+mn-cs"/>
              </a:rPr>
              <a:t>ch</a:t>
            </a:r>
            <a:r>
              <a:rPr kumimoji="0" lang="en-US" sz="2800" b="0" i="0" u="none" strike="noStrike" kern="1200" cap="none" spc="0" normalizeH="0" baseline="0" noProof="0" dirty="0" smtClean="0">
                <a:ln>
                  <a:noFill/>
                </a:ln>
                <a:solidFill>
                  <a:srgbClr val="FFFF00"/>
                </a:solidFill>
                <a:effectLst/>
                <a:uLnTx/>
                <a:uFillTx/>
                <a:latin typeface="+mn-lt"/>
                <a:ea typeface="+mn-ea"/>
                <a:cs typeface="+mn-cs"/>
              </a:rPr>
              <a:t>. 42:20, as 500 reeds.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rgbClr val="FFFF00"/>
                </a:solidFill>
                <a:effectLst/>
                <a:uLnTx/>
                <a:uFillTx/>
                <a:latin typeface="+mn-lt"/>
                <a:ea typeface="+mn-ea"/>
                <a:cs typeface="+mn-cs"/>
              </a:rPr>
              <a:t>It is the external foundation wall of the temple, for no other wall is described anywhere in the prophecy.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8707" y="-7693"/>
            <a:ext cx="5424989" cy="3150086"/>
          </a:xfrm>
        </p:spPr>
        <p:txBody>
          <a:bodyPr>
            <a:noAutofit/>
          </a:bodyPr>
          <a:lstStyle/>
          <a:p>
            <a:r>
              <a:rPr lang="en-US" sz="2800" b="1" dirty="0" smtClean="0">
                <a:solidFill>
                  <a:srgbClr val="FFFF00"/>
                </a:solidFill>
              </a:rPr>
              <a:t>VERSE 5: The Foundation Wall.</a:t>
            </a:r>
          </a:p>
          <a:p>
            <a:r>
              <a:rPr lang="en-US" sz="2800" b="1" dirty="0" smtClean="0">
                <a:solidFill>
                  <a:srgbClr val="FFFF00"/>
                </a:solidFill>
              </a:rPr>
              <a:t>"A Wall" —</a:t>
            </a:r>
            <a:r>
              <a:rPr lang="en-US" sz="2800" dirty="0" smtClean="0">
                <a:solidFill>
                  <a:srgbClr val="FFFF00"/>
                </a:solidFill>
              </a:rPr>
              <a:t>The wall runs right around the four mile square temple building, intersected by gates</a:t>
            </a:r>
          </a:p>
          <a:p>
            <a:r>
              <a:rPr lang="en-US" sz="2800" dirty="0" smtClean="0">
                <a:solidFill>
                  <a:srgbClr val="FFFF00"/>
                </a:solidFill>
              </a:rPr>
              <a:t>It forms the foundation base of much higher buildings of this </a:t>
            </a:r>
            <a:r>
              <a:rPr lang="en-US" sz="2800" dirty="0" smtClean="0">
                <a:solidFill>
                  <a:srgbClr val="FFFF00"/>
                </a:solidFill>
              </a:rPr>
              <a:t>"frame</a:t>
            </a:r>
            <a:r>
              <a:rPr lang="en-US" sz="2800" dirty="0" smtClean="0">
                <a:solidFill>
                  <a:srgbClr val="FFFF00"/>
                </a:solidFill>
              </a:rPr>
              <a:t>" </a:t>
            </a:r>
          </a:p>
        </p:txBody>
      </p:sp>
      <p:pic>
        <p:nvPicPr>
          <p:cNvPr id="4" name="Picture 18"/>
          <p:cNvPicPr>
            <a:picLocks noChangeAspect="1" noChangeArrowheads="1"/>
          </p:cNvPicPr>
          <p:nvPr/>
        </p:nvPicPr>
        <p:blipFill>
          <a:blip r:embed="rId2" cstate="print"/>
          <a:srcRect l="1670" t="1640" r="1913" b="5914"/>
          <a:stretch>
            <a:fillRect/>
          </a:stretch>
        </p:blipFill>
        <p:spPr bwMode="auto">
          <a:xfrm>
            <a:off x="5091707" y="-1"/>
            <a:ext cx="4052293" cy="2910625"/>
          </a:xfrm>
          <a:prstGeom prst="rect">
            <a:avLst/>
          </a:prstGeom>
          <a:ln>
            <a:noFill/>
          </a:ln>
          <a:effectLst>
            <a:softEdge rad="112500"/>
          </a:effectLst>
        </p:spPr>
      </p:pic>
      <p:sp>
        <p:nvSpPr>
          <p:cNvPr id="5" name="Rectangle 4"/>
          <p:cNvSpPr/>
          <p:nvPr/>
        </p:nvSpPr>
        <p:spPr>
          <a:xfrm>
            <a:off x="201304" y="3633720"/>
            <a:ext cx="8942696" cy="3108543"/>
          </a:xfrm>
          <a:prstGeom prst="rect">
            <a:avLst/>
          </a:prstGeom>
        </p:spPr>
        <p:txBody>
          <a:bodyPr wrap="square">
            <a:spAutoFit/>
          </a:bodyPr>
          <a:lstStyle/>
          <a:p>
            <a:pPr>
              <a:buFont typeface="Arial" pitchFamily="34" charset="0"/>
              <a:buChar char="•"/>
            </a:pPr>
            <a:r>
              <a:rPr lang="en-US" sz="2800" i="1" dirty="0" smtClean="0">
                <a:solidFill>
                  <a:srgbClr val="FFFF00"/>
                </a:solidFill>
              </a:rPr>
              <a:t>  Note the spiritual </a:t>
            </a:r>
            <a:r>
              <a:rPr lang="en-US" sz="2800" dirty="0" smtClean="0">
                <a:solidFill>
                  <a:srgbClr val="FFFF00"/>
                </a:solidFill>
              </a:rPr>
              <a:t>lessons. </a:t>
            </a:r>
            <a:r>
              <a:rPr lang="en-US" sz="2800" i="1" dirty="0" err="1" smtClean="0">
                <a:solidFill>
                  <a:srgbClr val="FFFF00"/>
                </a:solidFill>
              </a:rPr>
              <a:t>Chomah</a:t>
            </a:r>
            <a:r>
              <a:rPr lang="en-US" sz="2800" i="1" dirty="0" smtClean="0">
                <a:solidFill>
                  <a:srgbClr val="FFFF00"/>
                </a:solidFill>
              </a:rPr>
              <a:t>, "wall," is used metaphorically for a maiden as being chaste, </a:t>
            </a:r>
            <a:r>
              <a:rPr lang="en-US" sz="2800" dirty="0" smtClean="0">
                <a:solidFill>
                  <a:srgbClr val="FFFF00"/>
                </a:solidFill>
              </a:rPr>
              <a:t>difficult to approach, and therefore faithful (Song 8:9-10), and this characteristic of the saints is taught in the temple wall.</a:t>
            </a:r>
          </a:p>
          <a:p>
            <a:pPr>
              <a:buFont typeface="Arial" pitchFamily="34" charset="0"/>
              <a:buChar char="•"/>
            </a:pPr>
            <a:r>
              <a:rPr lang="en-US" sz="2800" dirty="0" smtClean="0">
                <a:solidFill>
                  <a:srgbClr val="FFFF00"/>
                </a:solidFill>
              </a:rPr>
              <a:t>  The "joining" represents the unity of the saints, and the "surrounding" teaches the safety and security that the saints provide.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32509"/>
            <a:ext cx="8229600" cy="4525963"/>
          </a:xfrm>
        </p:spPr>
        <p:txBody>
          <a:bodyPr>
            <a:noAutofit/>
          </a:bodyPr>
          <a:lstStyle/>
          <a:p>
            <a:r>
              <a:rPr lang="en-US" sz="2800" b="1" dirty="0" smtClean="0">
                <a:solidFill>
                  <a:srgbClr val="FFFF00"/>
                </a:solidFill>
              </a:rPr>
              <a:t>Isa </a:t>
            </a:r>
            <a:r>
              <a:rPr lang="en-US" sz="2800" b="1" dirty="0" smtClean="0">
                <a:solidFill>
                  <a:srgbClr val="FFFF00"/>
                </a:solidFill>
              </a:rPr>
              <a:t>26:1  In that day shall this song be sung in the land of Judah; We have a strong city; salvation will </a:t>
            </a:r>
            <a:r>
              <a:rPr lang="en-US" sz="2800" b="1" i="1" dirty="0" smtClean="0">
                <a:solidFill>
                  <a:srgbClr val="FFFF00"/>
                </a:solidFill>
              </a:rPr>
              <a:t>God appoint for walls and bulwarks. </a:t>
            </a:r>
          </a:p>
          <a:p>
            <a:r>
              <a:rPr lang="en-US" sz="2800" b="1" dirty="0" smtClean="0">
                <a:solidFill>
                  <a:srgbClr val="FFFF00"/>
                </a:solidFill>
              </a:rPr>
              <a:t>Isa 26:2  Open ye the gates, that the righteous nation which </a:t>
            </a:r>
            <a:r>
              <a:rPr lang="en-US" sz="2800" b="1" dirty="0" err="1" smtClean="0">
                <a:solidFill>
                  <a:srgbClr val="FFFF00"/>
                </a:solidFill>
              </a:rPr>
              <a:t>keepeth</a:t>
            </a:r>
            <a:r>
              <a:rPr lang="en-US" sz="2800" b="1" dirty="0" smtClean="0">
                <a:solidFill>
                  <a:srgbClr val="FFFF00"/>
                </a:solidFill>
              </a:rPr>
              <a:t> the truth may enter in. </a:t>
            </a:r>
          </a:p>
          <a:p>
            <a:r>
              <a:rPr lang="en-US" sz="2800" b="1" dirty="0" smtClean="0">
                <a:solidFill>
                  <a:srgbClr val="FFFF00"/>
                </a:solidFill>
              </a:rPr>
              <a:t>Isa 26:3  Thou wilt keep </a:t>
            </a:r>
            <a:r>
              <a:rPr lang="en-US" sz="2800" b="1" i="1" dirty="0" smtClean="0">
                <a:solidFill>
                  <a:srgbClr val="FFFF00"/>
                </a:solidFill>
              </a:rPr>
              <a:t>him in perfect peace, whose mind is stayed on thee: because he </a:t>
            </a:r>
            <a:r>
              <a:rPr lang="en-US" sz="2800" b="1" i="1" dirty="0" err="1" smtClean="0">
                <a:solidFill>
                  <a:srgbClr val="FFFF00"/>
                </a:solidFill>
              </a:rPr>
              <a:t>trusteth</a:t>
            </a:r>
            <a:r>
              <a:rPr lang="en-US" sz="2800" b="1" i="1" dirty="0" smtClean="0">
                <a:solidFill>
                  <a:srgbClr val="FFFF00"/>
                </a:solidFill>
              </a:rPr>
              <a:t> in thee. </a:t>
            </a:r>
          </a:p>
          <a:p>
            <a:r>
              <a:rPr lang="en-US" sz="1800" dirty="0" smtClean="0">
                <a:solidFill>
                  <a:srgbClr val="FFFF00"/>
                </a:solidFill>
              </a:rPr>
              <a:t> </a:t>
            </a:r>
          </a:p>
          <a:p>
            <a:r>
              <a:rPr lang="en-US" sz="2000" dirty="0" smtClean="0">
                <a:solidFill>
                  <a:srgbClr val="FFFF00"/>
                </a:solidFill>
              </a:rPr>
              <a:t>“perfect peace” = shalom </a:t>
            </a:r>
            <a:r>
              <a:rPr lang="en-US" sz="2000" dirty="0" err="1" smtClean="0">
                <a:solidFill>
                  <a:srgbClr val="FFFF00"/>
                </a:solidFill>
              </a:rPr>
              <a:t>shalom</a:t>
            </a:r>
            <a:r>
              <a:rPr lang="en-US" sz="2000" dirty="0" smtClean="0">
                <a:solidFill>
                  <a:srgbClr val="FFFF00"/>
                </a:solidFill>
              </a:rPr>
              <a:t>’  ;“mind” - </a:t>
            </a:r>
            <a:r>
              <a:rPr lang="en-US" sz="2000" dirty="0" err="1" smtClean="0">
                <a:solidFill>
                  <a:srgbClr val="FFFF00"/>
                </a:solidFill>
              </a:rPr>
              <a:t>yê</a:t>
            </a:r>
            <a:r>
              <a:rPr lang="en-US" sz="2000" dirty="0" err="1" smtClean="0">
                <a:solidFill>
                  <a:srgbClr val="FFFF00"/>
                </a:solidFill>
              </a:rPr>
              <a:t>tser</a:t>
            </a:r>
            <a:r>
              <a:rPr lang="en-US" sz="2000" dirty="0" smtClean="0">
                <a:solidFill>
                  <a:srgbClr val="FFFF00"/>
                </a:solidFill>
              </a:rPr>
              <a:t> (</a:t>
            </a:r>
            <a:r>
              <a:rPr lang="en-US" sz="2000" dirty="0" err="1" smtClean="0">
                <a:solidFill>
                  <a:srgbClr val="FFFF00"/>
                </a:solidFill>
              </a:rPr>
              <a:t>Hb</a:t>
            </a:r>
            <a:r>
              <a:rPr lang="en-US" sz="2000" dirty="0" smtClean="0">
                <a:solidFill>
                  <a:srgbClr val="FFFF00"/>
                </a:solidFill>
              </a:rPr>
              <a:t>. 3336</a:t>
            </a:r>
            <a:endParaRPr lang="en-US" sz="2000" i="1" dirty="0" smtClean="0">
              <a:solidFill>
                <a:srgbClr val="FFFF00"/>
              </a:solidFill>
            </a:endParaRPr>
          </a:p>
          <a:p>
            <a:r>
              <a:rPr lang="en-US" sz="2000" dirty="0" smtClean="0">
                <a:solidFill>
                  <a:srgbClr val="FFFF00"/>
                </a:solidFill>
              </a:rPr>
              <a:t>From H3335; a </a:t>
            </a:r>
            <a:r>
              <a:rPr lang="en-US" sz="2000" i="1" dirty="0" smtClean="0">
                <a:solidFill>
                  <a:srgbClr val="FFFF00"/>
                </a:solidFill>
              </a:rPr>
              <a:t>form; figuratively conception (that is, purpose): - frame, thing framed, imagination, mind, work</a:t>
            </a:r>
            <a:r>
              <a:rPr lang="en-US" sz="2000" i="1" dirty="0" smtClean="0">
                <a:solidFill>
                  <a:srgbClr val="FFFF00"/>
                </a:solidFill>
              </a:rPr>
              <a:t>.</a:t>
            </a:r>
          </a:p>
          <a:p>
            <a:endParaRPr lang="en-US" sz="2000" i="1" u="sng" dirty="0" smtClean="0">
              <a:solidFill>
                <a:srgbClr val="FFFF00"/>
              </a:solidFill>
            </a:endParaRPr>
          </a:p>
          <a:p>
            <a:r>
              <a:rPr lang="en-US" sz="2000" dirty="0" smtClean="0">
                <a:solidFill>
                  <a:srgbClr val="FFFF00"/>
                </a:solidFill>
              </a:rPr>
              <a:t>“stayed” - </a:t>
            </a:r>
            <a:r>
              <a:rPr lang="en-US" sz="2000" dirty="0" err="1" smtClean="0">
                <a:solidFill>
                  <a:srgbClr val="FFFF00"/>
                </a:solidFill>
              </a:rPr>
              <a:t>sa</a:t>
            </a:r>
            <a:r>
              <a:rPr lang="en-US" sz="2000" dirty="0" err="1" smtClean="0">
                <a:solidFill>
                  <a:srgbClr val="FFFF00"/>
                </a:solidFill>
              </a:rPr>
              <a:t>̂</a:t>
            </a:r>
            <a:r>
              <a:rPr lang="en-US" sz="2000" dirty="0" err="1" smtClean="0">
                <a:solidFill>
                  <a:srgbClr val="FFFF00"/>
                </a:solidFill>
              </a:rPr>
              <a:t>mak</a:t>
            </a:r>
            <a:r>
              <a:rPr lang="en-US" sz="2000" i="1" dirty="0" smtClean="0">
                <a:solidFill>
                  <a:srgbClr val="FFFF00"/>
                </a:solidFill>
              </a:rPr>
              <a:t> -</a:t>
            </a:r>
            <a:r>
              <a:rPr lang="en-US" sz="2000" dirty="0" smtClean="0">
                <a:solidFill>
                  <a:srgbClr val="FFFF00"/>
                </a:solidFill>
              </a:rPr>
              <a:t>A </a:t>
            </a:r>
            <a:r>
              <a:rPr lang="en-US" sz="2000" dirty="0" smtClean="0">
                <a:solidFill>
                  <a:srgbClr val="FFFF00"/>
                </a:solidFill>
              </a:rPr>
              <a:t>primitive root; to </a:t>
            </a:r>
            <a:r>
              <a:rPr lang="en-US" sz="2000" i="1" dirty="0" smtClean="0">
                <a:solidFill>
                  <a:srgbClr val="FFFF00"/>
                </a:solidFill>
              </a:rPr>
              <a:t>prop (literally or figuratively); reflexively to lean upon or take hold of (in a favorable or unfavorable sense): - bear up, establish, (up-) hold, lay, lean, lie hard, put, rest self, set self, stand fast, stay (self), sustain.</a:t>
            </a:r>
          </a:p>
          <a:p>
            <a:endParaRPr lang="en-US" sz="1800" dirty="0" smtClean="0">
              <a:solidFill>
                <a:srgbClr val="FFFF00"/>
              </a:solidFill>
            </a:endParaRPr>
          </a:p>
          <a:p>
            <a:endParaRPr lang="en-US" sz="1800" dirty="0">
              <a:solidFill>
                <a:srgbClr val="FFFF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FF00"/>
                </a:solidFill>
              </a:rPr>
              <a:t>CHAPTER 40:44-49; CHAPTER 41; CHAPTER 42:1-14</a:t>
            </a:r>
            <a:r>
              <a:rPr lang="en-US" dirty="0" smtClean="0">
                <a:solidFill>
                  <a:srgbClr val="FFFF00"/>
                </a:solidFill>
              </a:rPr>
              <a:t/>
            </a:r>
            <a:br>
              <a:rPr lang="en-US" dirty="0" smtClean="0">
                <a:solidFill>
                  <a:srgbClr val="FFFF00"/>
                </a:solidFill>
              </a:rPr>
            </a:br>
            <a:endParaRPr lang="en-US" dirty="0"/>
          </a:p>
        </p:txBody>
      </p:sp>
      <p:sp>
        <p:nvSpPr>
          <p:cNvPr id="3" name="Content Placeholder 2"/>
          <p:cNvSpPr>
            <a:spLocks noGrp="1"/>
          </p:cNvSpPr>
          <p:nvPr>
            <p:ph idx="1"/>
          </p:nvPr>
        </p:nvSpPr>
        <p:spPr>
          <a:xfrm>
            <a:off x="457200" y="1484289"/>
            <a:ext cx="8229600" cy="4525963"/>
          </a:xfrm>
        </p:spPr>
        <p:txBody>
          <a:bodyPr>
            <a:normAutofit fontScale="85000" lnSpcReduction="20000"/>
          </a:bodyPr>
          <a:lstStyle/>
          <a:p>
            <a:r>
              <a:rPr lang="en-US" dirty="0" smtClean="0">
                <a:solidFill>
                  <a:srgbClr val="FFFF00"/>
                </a:solidFill>
              </a:rPr>
              <a:t>At </a:t>
            </a:r>
            <a:r>
              <a:rPr lang="en-US" dirty="0" smtClean="0">
                <a:solidFill>
                  <a:srgbClr val="FFFF00"/>
                </a:solidFill>
              </a:rPr>
              <a:t>Ch. 40:44, Ezekiel is moved from </a:t>
            </a:r>
            <a:r>
              <a:rPr lang="en-US" dirty="0" smtClean="0">
                <a:solidFill>
                  <a:srgbClr val="FFFF00"/>
                </a:solidFill>
              </a:rPr>
              <a:t>the </a:t>
            </a:r>
            <a:r>
              <a:rPr lang="en-US" dirty="0" smtClean="0">
                <a:solidFill>
                  <a:srgbClr val="FFFF00"/>
                </a:solidFill>
              </a:rPr>
              <a:t>Outer Court Ranges, and </a:t>
            </a:r>
            <a:r>
              <a:rPr lang="en-US" dirty="0" smtClean="0">
                <a:solidFill>
                  <a:srgbClr val="FFFF00"/>
                </a:solidFill>
              </a:rPr>
              <a:t>brought to </a:t>
            </a:r>
            <a:r>
              <a:rPr lang="en-US" dirty="0" smtClean="0">
                <a:solidFill>
                  <a:srgbClr val="FFFF00"/>
                </a:solidFill>
              </a:rPr>
              <a:t>examine the Central Range—the Temple. </a:t>
            </a:r>
            <a:endParaRPr lang="en-US" dirty="0" smtClean="0">
              <a:solidFill>
                <a:srgbClr val="FFFF00"/>
              </a:solidFill>
            </a:endParaRPr>
          </a:p>
          <a:p>
            <a:r>
              <a:rPr lang="en-US" dirty="0" smtClean="0">
                <a:solidFill>
                  <a:srgbClr val="FFFF00"/>
                </a:solidFill>
              </a:rPr>
              <a:t>He </a:t>
            </a:r>
            <a:r>
              <a:rPr lang="en-US" dirty="0" smtClean="0">
                <a:solidFill>
                  <a:srgbClr val="FFFF00"/>
                </a:solidFill>
              </a:rPr>
              <a:t>seems </a:t>
            </a:r>
            <a:r>
              <a:rPr lang="en-US" dirty="0" smtClean="0">
                <a:solidFill>
                  <a:srgbClr val="FFFF00"/>
                </a:solidFill>
              </a:rPr>
              <a:t>to stand </a:t>
            </a:r>
            <a:r>
              <a:rPr lang="en-US" dirty="0" smtClean="0">
                <a:solidFill>
                  <a:srgbClr val="FFFF00"/>
                </a:solidFill>
              </a:rPr>
              <a:t>on the central "mountain", and looks first to the North (verse 45), and then to the South (verse 46). </a:t>
            </a:r>
            <a:endParaRPr lang="en-US" dirty="0" smtClean="0">
              <a:solidFill>
                <a:srgbClr val="FFFF00"/>
              </a:solidFill>
            </a:endParaRPr>
          </a:p>
          <a:p>
            <a:r>
              <a:rPr lang="en-US" dirty="0" smtClean="0">
                <a:solidFill>
                  <a:srgbClr val="FFFF00"/>
                </a:solidFill>
              </a:rPr>
              <a:t>He </a:t>
            </a:r>
            <a:r>
              <a:rPr lang="en-US" dirty="0" smtClean="0">
                <a:solidFill>
                  <a:srgbClr val="FFFF00"/>
                </a:solidFill>
              </a:rPr>
              <a:t>is told that these North quarters are for "the priests, the keepers of the charge of the house", and the South quarters are for "the priests, the keepers of the charge of the altar" — terms which are defined in more detail later (Ch. 44).</a:t>
            </a:r>
          </a:p>
          <a:p>
            <a:r>
              <a:rPr lang="en-US" dirty="0" smtClean="0">
                <a:solidFill>
                  <a:srgbClr val="FFFF00"/>
                </a:solidFill>
              </a:rPr>
              <a:t>Verse 47 relates to Ch. 43:12-17 — the great Altar.</a:t>
            </a:r>
          </a:p>
          <a:p>
            <a:endParaRPr lang="en-US" dirty="0">
              <a:solidFill>
                <a:srgbClr val="FFFF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4" name="Picture 6"/>
          <p:cNvPicPr>
            <a:picLocks noChangeAspect="1" noChangeArrowheads="1"/>
          </p:cNvPicPr>
          <p:nvPr/>
        </p:nvPicPr>
        <p:blipFill>
          <a:blip r:embed="rId3" cstate="print"/>
          <a:srcRect/>
          <a:stretch>
            <a:fillRect/>
          </a:stretch>
        </p:blipFill>
        <p:spPr bwMode="auto">
          <a:xfrm>
            <a:off x="3248025" y="820175"/>
            <a:ext cx="5783263" cy="5921375"/>
          </a:xfrm>
          <a:prstGeom prst="rect">
            <a:avLst/>
          </a:prstGeom>
          <a:noFill/>
          <a:ln w="9525">
            <a:noFill/>
            <a:miter lim="800000"/>
            <a:headEnd/>
            <a:tailEnd/>
          </a:ln>
          <a:effectLst/>
        </p:spPr>
      </p:pic>
      <p:sp>
        <p:nvSpPr>
          <p:cNvPr id="43015" name="Rectangle 7"/>
          <p:cNvSpPr>
            <a:spLocks noChangeArrowheads="1"/>
          </p:cNvSpPr>
          <p:nvPr/>
        </p:nvSpPr>
        <p:spPr bwMode="auto">
          <a:xfrm>
            <a:off x="0" y="39688"/>
            <a:ext cx="3414713" cy="5410712"/>
          </a:xfrm>
          <a:prstGeom prst="rect">
            <a:avLst/>
          </a:prstGeom>
          <a:noFill/>
          <a:ln w="9525">
            <a:noFill/>
            <a:miter lim="800000"/>
            <a:headEnd/>
            <a:tailEnd/>
          </a:ln>
          <a:effectLst/>
        </p:spPr>
        <p:txBody>
          <a:bodyPr>
            <a:spAutoFit/>
          </a:bodyPr>
          <a:lstStyle/>
          <a:p>
            <a:pPr algn="l">
              <a:lnSpc>
                <a:spcPct val="90000"/>
              </a:lnSpc>
            </a:pPr>
            <a:r>
              <a:rPr lang="en-US" sz="2400" b="1" u="sng" dirty="0">
                <a:solidFill>
                  <a:srgbClr val="FFFF00"/>
                </a:solidFill>
              </a:rPr>
              <a:t>CHAMBERS OF</a:t>
            </a:r>
            <a:r>
              <a:rPr lang="en-US" sz="2400" b="1" dirty="0">
                <a:solidFill>
                  <a:srgbClr val="FFFF00"/>
                </a:solidFill>
              </a:rPr>
              <a:t> </a:t>
            </a:r>
            <a:r>
              <a:rPr lang="en-US" sz="2400" b="1" u="sng" dirty="0" smtClean="0">
                <a:solidFill>
                  <a:srgbClr val="FFFF00"/>
                </a:solidFill>
              </a:rPr>
              <a:t>LEVITE SINGERS</a:t>
            </a:r>
          </a:p>
          <a:p>
            <a:pPr algn="l">
              <a:lnSpc>
                <a:spcPct val="90000"/>
              </a:lnSpc>
            </a:pPr>
            <a:endParaRPr lang="en-US" sz="2400" b="1" u="sng" dirty="0" smtClean="0">
              <a:solidFill>
                <a:srgbClr val="FFFF00"/>
              </a:solidFill>
            </a:endParaRPr>
          </a:p>
          <a:p>
            <a:pPr algn="l">
              <a:lnSpc>
                <a:spcPct val="90000"/>
              </a:lnSpc>
            </a:pPr>
            <a:r>
              <a:rPr lang="en-US" sz="2400" b="1" i="1" u="sng" dirty="0" smtClean="0">
                <a:solidFill>
                  <a:srgbClr val="FFFF00"/>
                </a:solidFill>
              </a:rPr>
              <a:t>IMMORTALS</a:t>
            </a:r>
            <a:r>
              <a:rPr lang="en-US" sz="2400" b="1" dirty="0">
                <a:solidFill>
                  <a:srgbClr val="FFFF00"/>
                </a:solidFill>
              </a:rPr>
              <a:t/>
            </a:r>
            <a:br>
              <a:rPr lang="en-US" sz="2400" b="1" dirty="0">
                <a:solidFill>
                  <a:srgbClr val="FFFF00"/>
                </a:solidFill>
              </a:rPr>
            </a:br>
            <a:r>
              <a:rPr lang="en-US" sz="2400" b="1" dirty="0">
                <a:solidFill>
                  <a:srgbClr val="FFFF00"/>
                </a:solidFill>
              </a:rPr>
              <a:t>WHOLE CIRCLE CONTAINS THE </a:t>
            </a:r>
            <a:r>
              <a:rPr lang="en-US" sz="2400" b="1" dirty="0">
                <a:solidFill>
                  <a:srgbClr val="FFFF00"/>
                </a:solidFill>
                <a:effectLst>
                  <a:outerShdw blurRad="38100" dist="38100" dir="2700000" algn="tl">
                    <a:srgbClr val="000000">
                      <a:alpha val="43137"/>
                    </a:srgbClr>
                  </a:outerShdw>
                </a:effectLst>
              </a:rPr>
              <a:t>NORTHERN HALF</a:t>
            </a:r>
            <a:r>
              <a:rPr lang="en-US" sz="2400" b="1" dirty="0">
                <a:solidFill>
                  <a:srgbClr val="FFFF00"/>
                </a:solidFill>
              </a:rPr>
              <a:t>, SONS OF </a:t>
            </a:r>
            <a:r>
              <a:rPr lang="en-US" sz="2400" b="1" dirty="0" smtClean="0">
                <a:solidFill>
                  <a:srgbClr val="FFFF00"/>
                </a:solidFill>
              </a:rPr>
              <a:t>ZADOK WHO</a:t>
            </a:r>
            <a:r>
              <a:rPr lang="en-US" sz="2400" b="1" dirty="0">
                <a:solidFill>
                  <a:srgbClr val="FFFF00"/>
                </a:solidFill>
              </a:rPr>
              <a:t/>
            </a:r>
            <a:br>
              <a:rPr lang="en-US" sz="2400" b="1" dirty="0">
                <a:solidFill>
                  <a:srgbClr val="FFFF00"/>
                </a:solidFill>
              </a:rPr>
            </a:br>
            <a:r>
              <a:rPr lang="en-US" sz="2400" b="1" dirty="0">
                <a:solidFill>
                  <a:srgbClr val="FFFF00"/>
                </a:solidFill>
              </a:rPr>
              <a:t>KEEP ALTAR. </a:t>
            </a:r>
            <a:endParaRPr lang="en-US" sz="2400" b="1" dirty="0" smtClean="0">
              <a:solidFill>
                <a:srgbClr val="FFFF00"/>
              </a:solidFill>
            </a:endParaRPr>
          </a:p>
          <a:p>
            <a:pPr algn="l">
              <a:lnSpc>
                <a:spcPct val="90000"/>
              </a:lnSpc>
            </a:pPr>
            <a:endParaRPr lang="en-US" sz="2400" b="1" dirty="0" smtClean="0">
              <a:solidFill>
                <a:srgbClr val="FFFF00"/>
              </a:solidFill>
            </a:endParaRPr>
          </a:p>
          <a:p>
            <a:pPr algn="l">
              <a:lnSpc>
                <a:spcPct val="90000"/>
              </a:lnSpc>
            </a:pPr>
            <a:r>
              <a:rPr lang="en-US" sz="2400" b="1" i="1" u="sng" dirty="0" smtClean="0">
                <a:solidFill>
                  <a:srgbClr val="FFFF00"/>
                </a:solidFill>
              </a:rPr>
              <a:t>MORTALS</a:t>
            </a:r>
          </a:p>
          <a:p>
            <a:pPr algn="l">
              <a:lnSpc>
                <a:spcPct val="90000"/>
              </a:lnSpc>
            </a:pPr>
            <a:r>
              <a:rPr lang="en-US" sz="2400" b="1" dirty="0" smtClean="0">
                <a:solidFill>
                  <a:srgbClr val="FFFF00"/>
                </a:solidFill>
                <a:effectLst>
                  <a:outerShdw blurRad="38100" dist="38100" dir="2700000" algn="tl">
                    <a:srgbClr val="000000">
                      <a:alpha val="43137"/>
                    </a:srgbClr>
                  </a:outerShdw>
                </a:effectLst>
              </a:rPr>
              <a:t>SOUTHERN </a:t>
            </a:r>
            <a:r>
              <a:rPr lang="en-US" sz="2400" b="1" dirty="0">
                <a:solidFill>
                  <a:srgbClr val="FFFF00"/>
                </a:solidFill>
                <a:effectLst>
                  <a:outerShdw blurRad="38100" dist="38100" dir="2700000" algn="tl">
                    <a:srgbClr val="000000">
                      <a:alpha val="43137"/>
                    </a:srgbClr>
                  </a:outerShdw>
                </a:effectLst>
              </a:rPr>
              <a:t>HALF</a:t>
            </a:r>
            <a:r>
              <a:rPr lang="en-US" sz="2400" b="1" dirty="0">
                <a:solidFill>
                  <a:srgbClr val="FFFF00"/>
                </a:solidFill>
              </a:rPr>
              <a:t>,</a:t>
            </a:r>
            <a:br>
              <a:rPr lang="en-US" sz="2400" b="1" dirty="0">
                <a:solidFill>
                  <a:srgbClr val="FFFF00"/>
                </a:solidFill>
              </a:rPr>
            </a:br>
            <a:r>
              <a:rPr lang="en-US" sz="2400" b="1" dirty="0">
                <a:solidFill>
                  <a:srgbClr val="FFFF00"/>
                </a:solidFill>
              </a:rPr>
              <a:t>LEVITES KEEP HOUSE, i.e.</a:t>
            </a:r>
            <a:br>
              <a:rPr lang="en-US" sz="2400" b="1" dirty="0">
                <a:solidFill>
                  <a:srgbClr val="FFFF00"/>
                </a:solidFill>
              </a:rPr>
            </a:br>
            <a:r>
              <a:rPr lang="en-US" sz="2400" b="1" dirty="0">
                <a:solidFill>
                  <a:srgbClr val="FFFF00"/>
                </a:solidFill>
              </a:rPr>
              <a:t>IMMORTAL &amp; MORTAL PRIESTS. </a:t>
            </a:r>
            <a:br>
              <a:rPr lang="en-US" sz="2400" b="1" dirty="0">
                <a:solidFill>
                  <a:srgbClr val="FFFF00"/>
                </a:solidFill>
              </a:rPr>
            </a:br>
            <a:r>
              <a:rPr lang="en-US" sz="2400" b="1" dirty="0">
                <a:solidFill>
                  <a:srgbClr val="FFFF00"/>
                </a:solidFill>
              </a:rPr>
              <a:t> </a:t>
            </a:r>
            <a:r>
              <a:rPr lang="en-US" sz="2400" b="1" dirty="0" err="1">
                <a:solidFill>
                  <a:srgbClr val="FFFF00"/>
                </a:solidFill>
              </a:rPr>
              <a:t>Ezk</a:t>
            </a:r>
            <a:r>
              <a:rPr lang="en-US" sz="2400" b="1" dirty="0">
                <a:solidFill>
                  <a:srgbClr val="FFFF00"/>
                </a:solidFill>
              </a:rPr>
              <a:t>. 40:44</a:t>
            </a:r>
            <a:endParaRPr lang="en-US" sz="2400" b="1" i="1" dirty="0">
              <a:solidFill>
                <a:srgbClr val="FFFF00"/>
              </a:solidFill>
            </a:endParaRPr>
          </a:p>
        </p:txBody>
      </p:sp>
      <p:sp>
        <p:nvSpPr>
          <p:cNvPr id="43016" name="Freeform 8"/>
          <p:cNvSpPr>
            <a:spLocks/>
          </p:cNvSpPr>
          <p:nvPr/>
        </p:nvSpPr>
        <p:spPr bwMode="auto">
          <a:xfrm>
            <a:off x="4246563" y="1826650"/>
            <a:ext cx="3860800" cy="1949450"/>
          </a:xfrm>
          <a:custGeom>
            <a:avLst/>
            <a:gdLst/>
            <a:ahLst/>
            <a:cxnLst>
              <a:cxn ang="0">
                <a:pos x="141" y="1190"/>
              </a:cxn>
              <a:cxn ang="0">
                <a:pos x="154" y="985"/>
              </a:cxn>
              <a:cxn ang="0">
                <a:pos x="231" y="768"/>
              </a:cxn>
              <a:cxn ang="0">
                <a:pos x="346" y="588"/>
              </a:cxn>
              <a:cxn ang="0">
                <a:pos x="487" y="384"/>
              </a:cxn>
              <a:cxn ang="0">
                <a:pos x="679" y="268"/>
              </a:cxn>
              <a:cxn ang="0">
                <a:pos x="883" y="179"/>
              </a:cxn>
              <a:cxn ang="0">
                <a:pos x="1101" y="128"/>
              </a:cxn>
              <a:cxn ang="0">
                <a:pos x="1344" y="140"/>
              </a:cxn>
              <a:cxn ang="0">
                <a:pos x="1562" y="192"/>
              </a:cxn>
              <a:cxn ang="0">
                <a:pos x="1767" y="294"/>
              </a:cxn>
              <a:cxn ang="0">
                <a:pos x="1946" y="422"/>
              </a:cxn>
              <a:cxn ang="0">
                <a:pos x="2099" y="576"/>
              </a:cxn>
              <a:cxn ang="0">
                <a:pos x="2215" y="793"/>
              </a:cxn>
              <a:cxn ang="0">
                <a:pos x="2279" y="998"/>
              </a:cxn>
              <a:cxn ang="0">
                <a:pos x="2304" y="1216"/>
              </a:cxn>
              <a:cxn ang="0">
                <a:pos x="2432" y="1203"/>
              </a:cxn>
              <a:cxn ang="0">
                <a:pos x="2407" y="972"/>
              </a:cxn>
              <a:cxn ang="0">
                <a:pos x="2330" y="742"/>
              </a:cxn>
              <a:cxn ang="0">
                <a:pos x="2202" y="512"/>
              </a:cxn>
              <a:cxn ang="0">
                <a:pos x="2035" y="307"/>
              </a:cxn>
              <a:cxn ang="0">
                <a:pos x="1856" y="179"/>
              </a:cxn>
              <a:cxn ang="0">
                <a:pos x="1613" y="64"/>
              </a:cxn>
              <a:cxn ang="0">
                <a:pos x="1357" y="0"/>
              </a:cxn>
              <a:cxn ang="0">
                <a:pos x="1101" y="0"/>
              </a:cxn>
              <a:cxn ang="0">
                <a:pos x="845" y="51"/>
              </a:cxn>
              <a:cxn ang="0">
                <a:pos x="627" y="166"/>
              </a:cxn>
              <a:cxn ang="0">
                <a:pos x="423" y="307"/>
              </a:cxn>
              <a:cxn ang="0">
                <a:pos x="231" y="512"/>
              </a:cxn>
              <a:cxn ang="0">
                <a:pos x="115" y="716"/>
              </a:cxn>
              <a:cxn ang="0">
                <a:pos x="26" y="960"/>
              </a:cxn>
              <a:cxn ang="0">
                <a:pos x="0" y="1228"/>
              </a:cxn>
              <a:cxn ang="0">
                <a:pos x="141" y="1190"/>
              </a:cxn>
            </a:cxnLst>
            <a:rect l="0" t="0" r="r" b="b"/>
            <a:pathLst>
              <a:path w="2432" h="1228">
                <a:moveTo>
                  <a:pt x="141" y="1190"/>
                </a:moveTo>
                <a:lnTo>
                  <a:pt x="154" y="985"/>
                </a:lnTo>
                <a:lnTo>
                  <a:pt x="231" y="768"/>
                </a:lnTo>
                <a:lnTo>
                  <a:pt x="346" y="588"/>
                </a:lnTo>
                <a:lnTo>
                  <a:pt x="487" y="384"/>
                </a:lnTo>
                <a:lnTo>
                  <a:pt x="679" y="268"/>
                </a:lnTo>
                <a:lnTo>
                  <a:pt x="883" y="179"/>
                </a:lnTo>
                <a:lnTo>
                  <a:pt x="1101" y="128"/>
                </a:lnTo>
                <a:lnTo>
                  <a:pt x="1344" y="140"/>
                </a:lnTo>
                <a:lnTo>
                  <a:pt x="1562" y="192"/>
                </a:lnTo>
                <a:lnTo>
                  <a:pt x="1767" y="294"/>
                </a:lnTo>
                <a:lnTo>
                  <a:pt x="1946" y="422"/>
                </a:lnTo>
                <a:lnTo>
                  <a:pt x="2099" y="576"/>
                </a:lnTo>
                <a:lnTo>
                  <a:pt x="2215" y="793"/>
                </a:lnTo>
                <a:lnTo>
                  <a:pt x="2279" y="998"/>
                </a:lnTo>
                <a:lnTo>
                  <a:pt x="2304" y="1216"/>
                </a:lnTo>
                <a:lnTo>
                  <a:pt x="2432" y="1203"/>
                </a:lnTo>
                <a:lnTo>
                  <a:pt x="2407" y="972"/>
                </a:lnTo>
                <a:lnTo>
                  <a:pt x="2330" y="742"/>
                </a:lnTo>
                <a:lnTo>
                  <a:pt x="2202" y="512"/>
                </a:lnTo>
                <a:lnTo>
                  <a:pt x="2035" y="307"/>
                </a:lnTo>
                <a:lnTo>
                  <a:pt x="1856" y="179"/>
                </a:lnTo>
                <a:lnTo>
                  <a:pt x="1613" y="64"/>
                </a:lnTo>
                <a:lnTo>
                  <a:pt x="1357" y="0"/>
                </a:lnTo>
                <a:lnTo>
                  <a:pt x="1101" y="0"/>
                </a:lnTo>
                <a:lnTo>
                  <a:pt x="845" y="51"/>
                </a:lnTo>
                <a:lnTo>
                  <a:pt x="627" y="166"/>
                </a:lnTo>
                <a:lnTo>
                  <a:pt x="423" y="307"/>
                </a:lnTo>
                <a:lnTo>
                  <a:pt x="231" y="512"/>
                </a:lnTo>
                <a:lnTo>
                  <a:pt x="115" y="716"/>
                </a:lnTo>
                <a:lnTo>
                  <a:pt x="26" y="960"/>
                </a:lnTo>
                <a:lnTo>
                  <a:pt x="0" y="1228"/>
                </a:lnTo>
                <a:lnTo>
                  <a:pt x="141" y="1190"/>
                </a:lnTo>
                <a:close/>
              </a:path>
            </a:pathLst>
          </a:custGeom>
          <a:solidFill>
            <a:srgbClr val="00B050"/>
          </a:solidFill>
          <a:ln w="38100" cap="flat" cmpd="sng">
            <a:solidFill>
              <a:srgbClr val="33CC33"/>
            </a:solidFill>
            <a:prstDash val="solid"/>
            <a:round/>
            <a:headEnd/>
            <a:tailEnd/>
          </a:ln>
          <a:effectLst/>
        </p:spPr>
        <p:txBody>
          <a:bodyPr>
            <a:spAutoFit/>
          </a:bodyPr>
          <a:lstStyle/>
          <a:p>
            <a:endParaRPr lang="en-US"/>
          </a:p>
        </p:txBody>
      </p:sp>
      <p:sp>
        <p:nvSpPr>
          <p:cNvPr id="43017" name="AutoShape 9"/>
          <p:cNvSpPr>
            <a:spLocks noChangeArrowheads="1"/>
          </p:cNvSpPr>
          <p:nvPr/>
        </p:nvSpPr>
        <p:spPr bwMode="auto">
          <a:xfrm rot="2441363">
            <a:off x="4206875" y="1928250"/>
            <a:ext cx="711200" cy="447675"/>
          </a:xfrm>
          <a:prstGeom prst="rightArrow">
            <a:avLst>
              <a:gd name="adj1" fmla="val 50000"/>
              <a:gd name="adj2" fmla="val 39716"/>
            </a:avLst>
          </a:prstGeom>
          <a:solidFill>
            <a:srgbClr val="33CC33"/>
          </a:solidFill>
          <a:ln w="9525">
            <a:solidFill>
              <a:srgbClr val="33CC33"/>
            </a:solidFill>
            <a:miter lim="800000"/>
            <a:headEnd/>
            <a:tailEnd/>
          </a:ln>
          <a:effectLst/>
        </p:spPr>
        <p:txBody>
          <a:bodyPr wrap="none" anchor="ctr">
            <a:spAutoFit/>
          </a:bodyPr>
          <a:lstStyle/>
          <a:p>
            <a:endParaRPr lang="en-US"/>
          </a:p>
        </p:txBody>
      </p:sp>
      <p:sp>
        <p:nvSpPr>
          <p:cNvPr id="43018" name="AutoShape 10"/>
          <p:cNvSpPr>
            <a:spLocks noChangeArrowheads="1"/>
          </p:cNvSpPr>
          <p:nvPr/>
        </p:nvSpPr>
        <p:spPr bwMode="auto">
          <a:xfrm rot="7890470">
            <a:off x="7448551" y="1917137"/>
            <a:ext cx="711200" cy="447675"/>
          </a:xfrm>
          <a:prstGeom prst="rightArrow">
            <a:avLst>
              <a:gd name="adj1" fmla="val 50000"/>
              <a:gd name="adj2" fmla="val 39716"/>
            </a:avLst>
          </a:prstGeom>
          <a:solidFill>
            <a:srgbClr val="33CC33"/>
          </a:solidFill>
          <a:ln w="9525">
            <a:solidFill>
              <a:srgbClr val="33CC33"/>
            </a:solidFill>
            <a:miter lim="800000"/>
            <a:headEnd/>
            <a:tailEnd/>
          </a:ln>
          <a:effectLst/>
        </p:spPr>
        <p:txBody>
          <a:bodyPr wrap="none" anchor="ctr">
            <a:spAutoFit/>
          </a:bodyPr>
          <a:lstStyle/>
          <a:p>
            <a:endParaRPr lang="en-US"/>
          </a:p>
        </p:txBody>
      </p:sp>
      <p:sp>
        <p:nvSpPr>
          <p:cNvPr id="10" name="Freeform 5"/>
          <p:cNvSpPr>
            <a:spLocks/>
          </p:cNvSpPr>
          <p:nvPr/>
        </p:nvSpPr>
        <p:spPr bwMode="auto">
          <a:xfrm flipV="1">
            <a:off x="4268788" y="3725300"/>
            <a:ext cx="3860800" cy="1949450"/>
          </a:xfrm>
          <a:custGeom>
            <a:avLst/>
            <a:gdLst/>
            <a:ahLst/>
            <a:cxnLst>
              <a:cxn ang="0">
                <a:pos x="141" y="1190"/>
              </a:cxn>
              <a:cxn ang="0">
                <a:pos x="154" y="985"/>
              </a:cxn>
              <a:cxn ang="0">
                <a:pos x="231" y="768"/>
              </a:cxn>
              <a:cxn ang="0">
                <a:pos x="346" y="588"/>
              </a:cxn>
              <a:cxn ang="0">
                <a:pos x="487" y="384"/>
              </a:cxn>
              <a:cxn ang="0">
                <a:pos x="679" y="268"/>
              </a:cxn>
              <a:cxn ang="0">
                <a:pos x="883" y="179"/>
              </a:cxn>
              <a:cxn ang="0">
                <a:pos x="1101" y="128"/>
              </a:cxn>
              <a:cxn ang="0">
                <a:pos x="1344" y="140"/>
              </a:cxn>
              <a:cxn ang="0">
                <a:pos x="1562" y="192"/>
              </a:cxn>
              <a:cxn ang="0">
                <a:pos x="1767" y="294"/>
              </a:cxn>
              <a:cxn ang="0">
                <a:pos x="1946" y="422"/>
              </a:cxn>
              <a:cxn ang="0">
                <a:pos x="2099" y="576"/>
              </a:cxn>
              <a:cxn ang="0">
                <a:pos x="2215" y="793"/>
              </a:cxn>
              <a:cxn ang="0">
                <a:pos x="2279" y="998"/>
              </a:cxn>
              <a:cxn ang="0">
                <a:pos x="2304" y="1216"/>
              </a:cxn>
              <a:cxn ang="0">
                <a:pos x="2432" y="1203"/>
              </a:cxn>
              <a:cxn ang="0">
                <a:pos x="2407" y="972"/>
              </a:cxn>
              <a:cxn ang="0">
                <a:pos x="2330" y="742"/>
              </a:cxn>
              <a:cxn ang="0">
                <a:pos x="2202" y="512"/>
              </a:cxn>
              <a:cxn ang="0">
                <a:pos x="2035" y="307"/>
              </a:cxn>
              <a:cxn ang="0">
                <a:pos x="1856" y="179"/>
              </a:cxn>
              <a:cxn ang="0">
                <a:pos x="1613" y="64"/>
              </a:cxn>
              <a:cxn ang="0">
                <a:pos x="1357" y="0"/>
              </a:cxn>
              <a:cxn ang="0">
                <a:pos x="1101" y="0"/>
              </a:cxn>
              <a:cxn ang="0">
                <a:pos x="845" y="51"/>
              </a:cxn>
              <a:cxn ang="0">
                <a:pos x="627" y="166"/>
              </a:cxn>
              <a:cxn ang="0">
                <a:pos x="423" y="307"/>
              </a:cxn>
              <a:cxn ang="0">
                <a:pos x="231" y="512"/>
              </a:cxn>
              <a:cxn ang="0">
                <a:pos x="115" y="716"/>
              </a:cxn>
              <a:cxn ang="0">
                <a:pos x="26" y="960"/>
              </a:cxn>
              <a:cxn ang="0">
                <a:pos x="0" y="1228"/>
              </a:cxn>
              <a:cxn ang="0">
                <a:pos x="141" y="1190"/>
              </a:cxn>
            </a:cxnLst>
            <a:rect l="0" t="0" r="r" b="b"/>
            <a:pathLst>
              <a:path w="2432" h="1228">
                <a:moveTo>
                  <a:pt x="141" y="1190"/>
                </a:moveTo>
                <a:lnTo>
                  <a:pt x="154" y="985"/>
                </a:lnTo>
                <a:lnTo>
                  <a:pt x="231" y="768"/>
                </a:lnTo>
                <a:lnTo>
                  <a:pt x="346" y="588"/>
                </a:lnTo>
                <a:lnTo>
                  <a:pt x="487" y="384"/>
                </a:lnTo>
                <a:lnTo>
                  <a:pt x="679" y="268"/>
                </a:lnTo>
                <a:lnTo>
                  <a:pt x="883" y="179"/>
                </a:lnTo>
                <a:lnTo>
                  <a:pt x="1101" y="128"/>
                </a:lnTo>
                <a:lnTo>
                  <a:pt x="1344" y="140"/>
                </a:lnTo>
                <a:lnTo>
                  <a:pt x="1562" y="192"/>
                </a:lnTo>
                <a:lnTo>
                  <a:pt x="1767" y="294"/>
                </a:lnTo>
                <a:lnTo>
                  <a:pt x="1946" y="422"/>
                </a:lnTo>
                <a:lnTo>
                  <a:pt x="2099" y="576"/>
                </a:lnTo>
                <a:lnTo>
                  <a:pt x="2215" y="793"/>
                </a:lnTo>
                <a:lnTo>
                  <a:pt x="2279" y="998"/>
                </a:lnTo>
                <a:lnTo>
                  <a:pt x="2304" y="1216"/>
                </a:lnTo>
                <a:lnTo>
                  <a:pt x="2432" y="1203"/>
                </a:lnTo>
                <a:lnTo>
                  <a:pt x="2407" y="972"/>
                </a:lnTo>
                <a:lnTo>
                  <a:pt x="2330" y="742"/>
                </a:lnTo>
                <a:lnTo>
                  <a:pt x="2202" y="512"/>
                </a:lnTo>
                <a:lnTo>
                  <a:pt x="2035" y="307"/>
                </a:lnTo>
                <a:lnTo>
                  <a:pt x="1856" y="179"/>
                </a:lnTo>
                <a:lnTo>
                  <a:pt x="1613" y="64"/>
                </a:lnTo>
                <a:lnTo>
                  <a:pt x="1357" y="0"/>
                </a:lnTo>
                <a:lnTo>
                  <a:pt x="1101" y="0"/>
                </a:lnTo>
                <a:lnTo>
                  <a:pt x="845" y="51"/>
                </a:lnTo>
                <a:lnTo>
                  <a:pt x="627" y="166"/>
                </a:lnTo>
                <a:lnTo>
                  <a:pt x="423" y="307"/>
                </a:lnTo>
                <a:lnTo>
                  <a:pt x="231" y="512"/>
                </a:lnTo>
                <a:lnTo>
                  <a:pt x="115" y="716"/>
                </a:lnTo>
                <a:lnTo>
                  <a:pt x="26" y="960"/>
                </a:lnTo>
                <a:lnTo>
                  <a:pt x="0" y="1228"/>
                </a:lnTo>
                <a:lnTo>
                  <a:pt x="141" y="1190"/>
                </a:lnTo>
                <a:close/>
              </a:path>
            </a:pathLst>
          </a:custGeom>
          <a:solidFill>
            <a:srgbClr val="FF0000"/>
          </a:solidFill>
          <a:ln w="38100" cap="flat" cmpd="sng">
            <a:solidFill>
              <a:srgbClr val="33CC33"/>
            </a:solidFill>
            <a:prstDash val="solid"/>
            <a:round/>
            <a:headEnd/>
            <a:tailEnd/>
          </a:ln>
          <a:effectLst/>
        </p:spPr>
        <p:txBody>
          <a:bodyPr>
            <a:spAutoFit/>
          </a:bodyPr>
          <a:lstStyle/>
          <a:p>
            <a:endParaRPr lang="en-US"/>
          </a:p>
        </p:txBody>
      </p:sp>
      <p:sp>
        <p:nvSpPr>
          <p:cNvPr id="11" name="AutoShape 6"/>
          <p:cNvSpPr>
            <a:spLocks noChangeArrowheads="1"/>
          </p:cNvSpPr>
          <p:nvPr/>
        </p:nvSpPr>
        <p:spPr bwMode="auto">
          <a:xfrm rot="19348447">
            <a:off x="4114800" y="4961963"/>
            <a:ext cx="711200" cy="447675"/>
          </a:xfrm>
          <a:prstGeom prst="rightArrow">
            <a:avLst>
              <a:gd name="adj1" fmla="val 50000"/>
              <a:gd name="adj2" fmla="val 39716"/>
            </a:avLst>
          </a:prstGeom>
          <a:solidFill>
            <a:srgbClr val="FF0000"/>
          </a:solidFill>
          <a:ln w="9525">
            <a:solidFill>
              <a:srgbClr val="33CC33"/>
            </a:solidFill>
            <a:miter lim="800000"/>
            <a:headEnd/>
            <a:tailEnd/>
          </a:ln>
          <a:effectLst/>
        </p:spPr>
        <p:txBody>
          <a:bodyPr wrap="none" anchor="ctr">
            <a:spAutoFit/>
          </a:bodyPr>
          <a:lstStyle/>
          <a:p>
            <a:endParaRPr lang="en-US"/>
          </a:p>
        </p:txBody>
      </p:sp>
      <p:sp>
        <p:nvSpPr>
          <p:cNvPr id="12" name="AutoShape 7"/>
          <p:cNvSpPr>
            <a:spLocks noChangeArrowheads="1"/>
          </p:cNvSpPr>
          <p:nvPr/>
        </p:nvSpPr>
        <p:spPr bwMode="auto">
          <a:xfrm rot="13608777">
            <a:off x="7448551" y="5181037"/>
            <a:ext cx="711200" cy="447675"/>
          </a:xfrm>
          <a:prstGeom prst="rightArrow">
            <a:avLst>
              <a:gd name="adj1" fmla="val 50000"/>
              <a:gd name="adj2" fmla="val 39716"/>
            </a:avLst>
          </a:prstGeom>
          <a:solidFill>
            <a:srgbClr val="FF0000"/>
          </a:solidFill>
          <a:ln w="9525">
            <a:solidFill>
              <a:srgbClr val="33CC33"/>
            </a:solidFill>
            <a:miter lim="800000"/>
            <a:headEnd/>
            <a:tailEnd/>
          </a:ln>
          <a:effectLst/>
        </p:spPr>
        <p:txBody>
          <a:bodyPr wrap="none" anchor="ctr">
            <a:spAutoFit/>
          </a:bodyPr>
          <a:lstStyle/>
          <a:p>
            <a:endParaRPr lang="en-US"/>
          </a:p>
        </p:txBody>
      </p:sp>
      <p:sp>
        <p:nvSpPr>
          <p:cNvPr id="13" name="Line 8"/>
          <p:cNvSpPr>
            <a:spLocks noChangeShapeType="1"/>
          </p:cNvSpPr>
          <p:nvPr/>
        </p:nvSpPr>
        <p:spPr bwMode="auto">
          <a:xfrm>
            <a:off x="2331720" y="3855720"/>
            <a:ext cx="2124393" cy="352178"/>
          </a:xfrm>
          <a:prstGeom prst="line">
            <a:avLst/>
          </a:prstGeom>
          <a:noFill/>
          <a:ln w="38100">
            <a:solidFill>
              <a:srgbClr val="FF0000"/>
            </a:solidFill>
            <a:round/>
            <a:headEnd/>
            <a:tailEnd type="triangle" w="med" len="med"/>
          </a:ln>
          <a:effectLst/>
        </p:spPr>
        <p:txBody>
          <a:bodyPr wrap="square">
            <a:spAutoFit/>
          </a:bodyPr>
          <a:lstStyle/>
          <a:p>
            <a:endParaRPr lang="en-US"/>
          </a:p>
        </p:txBody>
      </p:sp>
      <p:sp>
        <p:nvSpPr>
          <p:cNvPr id="14" name="Line 8"/>
          <p:cNvSpPr>
            <a:spLocks noChangeShapeType="1"/>
          </p:cNvSpPr>
          <p:nvPr/>
        </p:nvSpPr>
        <p:spPr bwMode="auto">
          <a:xfrm>
            <a:off x="2118360" y="2560321"/>
            <a:ext cx="2255520" cy="698254"/>
          </a:xfrm>
          <a:prstGeom prst="line">
            <a:avLst/>
          </a:prstGeom>
          <a:noFill/>
          <a:ln w="38100">
            <a:solidFill>
              <a:srgbClr val="FF0000"/>
            </a:solidFill>
            <a:round/>
            <a:headEnd/>
            <a:tailEnd type="triangle" w="med" len="med"/>
          </a:ln>
          <a:effectLst/>
        </p:spPr>
        <p:txBody>
          <a:bodyPr wrap="square">
            <a:spAutoFit/>
          </a:bodyPr>
          <a:lstStyle/>
          <a:p>
            <a:endParaRPr lang="en-US"/>
          </a:p>
        </p:txBody>
      </p:sp>
      <p:sp>
        <p:nvSpPr>
          <p:cNvPr id="15" name="Rectangle 14"/>
          <p:cNvSpPr/>
          <p:nvPr/>
        </p:nvSpPr>
        <p:spPr>
          <a:xfrm>
            <a:off x="3124107" y="0"/>
            <a:ext cx="5188408" cy="584775"/>
          </a:xfrm>
          <a:prstGeom prst="rect">
            <a:avLst/>
          </a:prstGeom>
        </p:spPr>
        <p:txBody>
          <a:bodyPr wrap="none">
            <a:spAutoFit/>
          </a:bodyPr>
          <a:lstStyle/>
          <a:p>
            <a:r>
              <a:rPr lang="en-US" sz="3200" b="1" dirty="0" smtClean="0">
                <a:solidFill>
                  <a:srgbClr val="FFFF00"/>
                </a:solidFill>
              </a:rPr>
              <a:t>40:44- 47 – Two Hemispheres</a:t>
            </a:r>
            <a:endParaRPr lang="en-US" sz="3200" b="1" dirty="0">
              <a:solidFill>
                <a:srgbClr val="FFFF00"/>
              </a:solidFill>
            </a:endParaRPr>
          </a:p>
        </p:txBody>
      </p:sp>
      <p:sp>
        <p:nvSpPr>
          <p:cNvPr id="16" name="TextBox 15"/>
          <p:cNvSpPr txBox="1"/>
          <p:nvPr/>
        </p:nvSpPr>
        <p:spPr>
          <a:xfrm>
            <a:off x="5149650" y="2474893"/>
            <a:ext cx="2265219" cy="954107"/>
          </a:xfrm>
          <a:prstGeom prst="rect">
            <a:avLst/>
          </a:prstGeom>
          <a:noFill/>
        </p:spPr>
        <p:txBody>
          <a:bodyPr wrap="square" rtlCol="0">
            <a:spAutoFit/>
          </a:bodyPr>
          <a:lstStyle/>
          <a:p>
            <a:r>
              <a:rPr lang="en-US" sz="2800" b="1" dirty="0" smtClean="0"/>
              <a:t>200’ distance in the corners</a:t>
            </a:r>
            <a:endParaRPr lang="en-US" sz="2800" b="1"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58313" y="0"/>
            <a:ext cx="9578513" cy="6858000"/>
            <a:chOff x="-598289" y="-13648"/>
            <a:chExt cx="9578513" cy="6858000"/>
          </a:xfrm>
        </p:grpSpPr>
        <p:pic>
          <p:nvPicPr>
            <p:cNvPr id="5" name="Picture 4"/>
            <p:cNvPicPr>
              <a:picLocks noChangeAspect="1" noChangeArrowheads="1"/>
            </p:cNvPicPr>
            <p:nvPr/>
          </p:nvPicPr>
          <p:blipFill>
            <a:blip r:embed="rId2" cstate="print">
              <a:lum bright="-78000" contrast="-36000"/>
            </a:blip>
            <a:srcRect r="57521"/>
            <a:stretch>
              <a:fillRect/>
            </a:stretch>
          </p:blipFill>
          <p:spPr bwMode="auto">
            <a:xfrm>
              <a:off x="-598289" y="878072"/>
              <a:ext cx="1908476" cy="5884392"/>
            </a:xfrm>
            <a:prstGeom prst="rect">
              <a:avLst/>
            </a:prstGeom>
            <a:noFill/>
            <a:ln>
              <a:noFill/>
            </a:ln>
          </p:spPr>
        </p:pic>
        <p:pic>
          <p:nvPicPr>
            <p:cNvPr id="6" name="Picture 4"/>
            <p:cNvPicPr>
              <a:picLocks noChangeAspect="1" noChangeArrowheads="1"/>
            </p:cNvPicPr>
            <p:nvPr/>
          </p:nvPicPr>
          <p:blipFill>
            <a:blip r:embed="rId3" cstate="print">
              <a:lum bright="-78000" contrast="-36000"/>
            </a:blip>
            <a:srcRect l="12674"/>
            <a:stretch>
              <a:fillRect/>
            </a:stretch>
          </p:blipFill>
          <p:spPr bwMode="auto">
            <a:xfrm>
              <a:off x="4408224" y="-13648"/>
              <a:ext cx="4572000" cy="6858000"/>
            </a:xfrm>
            <a:prstGeom prst="rect">
              <a:avLst/>
            </a:prstGeom>
            <a:noFill/>
            <a:ln>
              <a:noFill/>
            </a:ln>
          </p:spPr>
        </p:pic>
        <p:pic>
          <p:nvPicPr>
            <p:cNvPr id="7" name="Picture 5"/>
            <p:cNvPicPr>
              <a:picLocks noChangeAspect="1" noChangeArrowheads="1"/>
            </p:cNvPicPr>
            <p:nvPr/>
          </p:nvPicPr>
          <p:blipFill>
            <a:blip r:embed="rId2" cstate="print">
              <a:lum bright="-78000" contrast="-36000"/>
            </a:blip>
            <a:srcRect l="3261" r="28056"/>
            <a:stretch>
              <a:fillRect/>
            </a:stretch>
          </p:blipFill>
          <p:spPr bwMode="auto">
            <a:xfrm>
              <a:off x="1143000" y="533400"/>
              <a:ext cx="3276600" cy="6248400"/>
            </a:xfrm>
            <a:prstGeom prst="rect">
              <a:avLst/>
            </a:prstGeom>
            <a:noFill/>
            <a:ln>
              <a:noFill/>
            </a:ln>
          </p:spPr>
        </p:pic>
        <p:sp>
          <p:nvSpPr>
            <p:cNvPr id="8" name="Freeform 7"/>
            <p:cNvSpPr/>
            <p:nvPr/>
          </p:nvSpPr>
          <p:spPr>
            <a:xfrm>
              <a:off x="-504967" y="-13648"/>
              <a:ext cx="9321421" cy="1787857"/>
            </a:xfrm>
            <a:custGeom>
              <a:avLst/>
              <a:gdLst>
                <a:gd name="connsiteX0" fmla="*/ 0 w 9321421"/>
                <a:gd name="connsiteY0" fmla="*/ 1787857 h 1787857"/>
                <a:gd name="connsiteX1" fmla="*/ 272955 w 9321421"/>
                <a:gd name="connsiteY1" fmla="*/ 1733266 h 1787857"/>
                <a:gd name="connsiteX2" fmla="*/ 313898 w 9321421"/>
                <a:gd name="connsiteY2" fmla="*/ 1692323 h 1787857"/>
                <a:gd name="connsiteX3" fmla="*/ 409433 w 9321421"/>
                <a:gd name="connsiteY3" fmla="*/ 1678675 h 1787857"/>
                <a:gd name="connsiteX4" fmla="*/ 518615 w 9321421"/>
                <a:gd name="connsiteY4" fmla="*/ 1719618 h 1787857"/>
                <a:gd name="connsiteX5" fmla="*/ 832513 w 9321421"/>
                <a:gd name="connsiteY5" fmla="*/ 1637732 h 1787857"/>
                <a:gd name="connsiteX6" fmla="*/ 941695 w 9321421"/>
                <a:gd name="connsiteY6" fmla="*/ 1624084 h 1787857"/>
                <a:gd name="connsiteX7" fmla="*/ 1050877 w 9321421"/>
                <a:gd name="connsiteY7" fmla="*/ 1569493 h 1787857"/>
                <a:gd name="connsiteX8" fmla="*/ 1173707 w 9321421"/>
                <a:gd name="connsiteY8" fmla="*/ 1569493 h 1787857"/>
                <a:gd name="connsiteX9" fmla="*/ 1228298 w 9321421"/>
                <a:gd name="connsiteY9" fmla="*/ 1569493 h 1787857"/>
                <a:gd name="connsiteX10" fmla="*/ 1501254 w 9321421"/>
                <a:gd name="connsiteY10" fmla="*/ 1514902 h 1787857"/>
                <a:gd name="connsiteX11" fmla="*/ 1583140 w 9321421"/>
                <a:gd name="connsiteY11" fmla="*/ 1487606 h 1787857"/>
                <a:gd name="connsiteX12" fmla="*/ 1692322 w 9321421"/>
                <a:gd name="connsiteY12" fmla="*/ 1487606 h 1787857"/>
                <a:gd name="connsiteX13" fmla="*/ 1787857 w 9321421"/>
                <a:gd name="connsiteY13" fmla="*/ 1460311 h 1787857"/>
                <a:gd name="connsiteX14" fmla="*/ 1856095 w 9321421"/>
                <a:gd name="connsiteY14" fmla="*/ 1460311 h 1787857"/>
                <a:gd name="connsiteX15" fmla="*/ 1965277 w 9321421"/>
                <a:gd name="connsiteY15" fmla="*/ 1392072 h 1787857"/>
                <a:gd name="connsiteX16" fmla="*/ 2060812 w 9321421"/>
                <a:gd name="connsiteY16" fmla="*/ 1405720 h 1787857"/>
                <a:gd name="connsiteX17" fmla="*/ 2279176 w 9321421"/>
                <a:gd name="connsiteY17" fmla="*/ 1405720 h 1787857"/>
                <a:gd name="connsiteX18" fmla="*/ 2402006 w 9321421"/>
                <a:gd name="connsiteY18" fmla="*/ 1351129 h 1787857"/>
                <a:gd name="connsiteX19" fmla="*/ 2483892 w 9321421"/>
                <a:gd name="connsiteY19" fmla="*/ 1337481 h 1787857"/>
                <a:gd name="connsiteX20" fmla="*/ 2593074 w 9321421"/>
                <a:gd name="connsiteY20" fmla="*/ 1337481 h 1787857"/>
                <a:gd name="connsiteX21" fmla="*/ 2647666 w 9321421"/>
                <a:gd name="connsiteY21" fmla="*/ 1282890 h 1787857"/>
                <a:gd name="connsiteX22" fmla="*/ 2797791 w 9321421"/>
                <a:gd name="connsiteY22" fmla="*/ 1269242 h 1787857"/>
                <a:gd name="connsiteX23" fmla="*/ 2866030 w 9321421"/>
                <a:gd name="connsiteY23" fmla="*/ 1269242 h 1787857"/>
                <a:gd name="connsiteX24" fmla="*/ 3261815 w 9321421"/>
                <a:gd name="connsiteY24" fmla="*/ 1214651 h 1787857"/>
                <a:gd name="connsiteX25" fmla="*/ 3616657 w 9321421"/>
                <a:gd name="connsiteY25" fmla="*/ 1146412 h 1787857"/>
                <a:gd name="connsiteX26" fmla="*/ 3739486 w 9321421"/>
                <a:gd name="connsiteY26" fmla="*/ 1132764 h 1787857"/>
                <a:gd name="connsiteX27" fmla="*/ 3875964 w 9321421"/>
                <a:gd name="connsiteY27" fmla="*/ 1119117 h 1787857"/>
                <a:gd name="connsiteX28" fmla="*/ 4039737 w 9321421"/>
                <a:gd name="connsiteY28" fmla="*/ 1119117 h 1787857"/>
                <a:gd name="connsiteX29" fmla="*/ 4339988 w 9321421"/>
                <a:gd name="connsiteY29" fmla="*/ 1064526 h 1787857"/>
                <a:gd name="connsiteX30" fmla="*/ 4449170 w 9321421"/>
                <a:gd name="connsiteY30" fmla="*/ 1009935 h 1787857"/>
                <a:gd name="connsiteX31" fmla="*/ 4558352 w 9321421"/>
                <a:gd name="connsiteY31" fmla="*/ 982639 h 1787857"/>
                <a:gd name="connsiteX32" fmla="*/ 4667534 w 9321421"/>
                <a:gd name="connsiteY32" fmla="*/ 982639 h 1787857"/>
                <a:gd name="connsiteX33" fmla="*/ 4749421 w 9321421"/>
                <a:gd name="connsiteY33" fmla="*/ 982639 h 1787857"/>
                <a:gd name="connsiteX34" fmla="*/ 4858603 w 9321421"/>
                <a:gd name="connsiteY34" fmla="*/ 968991 h 1787857"/>
                <a:gd name="connsiteX35" fmla="*/ 4995080 w 9321421"/>
                <a:gd name="connsiteY35" fmla="*/ 941696 h 1787857"/>
                <a:gd name="connsiteX36" fmla="*/ 4995080 w 9321421"/>
                <a:gd name="connsiteY36" fmla="*/ 941696 h 1787857"/>
                <a:gd name="connsiteX37" fmla="*/ 5117910 w 9321421"/>
                <a:gd name="connsiteY37" fmla="*/ 900752 h 1787857"/>
                <a:gd name="connsiteX38" fmla="*/ 5172501 w 9321421"/>
                <a:gd name="connsiteY38" fmla="*/ 873457 h 1787857"/>
                <a:gd name="connsiteX39" fmla="*/ 5240740 w 9321421"/>
                <a:gd name="connsiteY39" fmla="*/ 887105 h 1787857"/>
                <a:gd name="connsiteX40" fmla="*/ 5445457 w 9321421"/>
                <a:gd name="connsiteY40" fmla="*/ 873457 h 1787857"/>
                <a:gd name="connsiteX41" fmla="*/ 5581934 w 9321421"/>
                <a:gd name="connsiteY41" fmla="*/ 805218 h 1787857"/>
                <a:gd name="connsiteX42" fmla="*/ 5677468 w 9321421"/>
                <a:gd name="connsiteY42" fmla="*/ 791570 h 1787857"/>
                <a:gd name="connsiteX43" fmla="*/ 5773003 w 9321421"/>
                <a:gd name="connsiteY43" fmla="*/ 777923 h 1787857"/>
                <a:gd name="connsiteX44" fmla="*/ 5854889 w 9321421"/>
                <a:gd name="connsiteY44" fmla="*/ 805218 h 1787857"/>
                <a:gd name="connsiteX45" fmla="*/ 6100549 w 9321421"/>
                <a:gd name="connsiteY45" fmla="*/ 750627 h 1787857"/>
                <a:gd name="connsiteX46" fmla="*/ 6196083 w 9321421"/>
                <a:gd name="connsiteY46" fmla="*/ 723332 h 1787857"/>
                <a:gd name="connsiteX47" fmla="*/ 6277970 w 9321421"/>
                <a:gd name="connsiteY47" fmla="*/ 723332 h 1787857"/>
                <a:gd name="connsiteX48" fmla="*/ 6387152 w 9321421"/>
                <a:gd name="connsiteY48" fmla="*/ 709684 h 1787857"/>
                <a:gd name="connsiteX49" fmla="*/ 6523630 w 9321421"/>
                <a:gd name="connsiteY49" fmla="*/ 641445 h 1787857"/>
                <a:gd name="connsiteX50" fmla="*/ 6564573 w 9321421"/>
                <a:gd name="connsiteY50" fmla="*/ 641445 h 1787857"/>
                <a:gd name="connsiteX51" fmla="*/ 6673755 w 9321421"/>
                <a:gd name="connsiteY51" fmla="*/ 614149 h 1787857"/>
                <a:gd name="connsiteX52" fmla="*/ 6769289 w 9321421"/>
                <a:gd name="connsiteY52" fmla="*/ 614149 h 1787857"/>
                <a:gd name="connsiteX53" fmla="*/ 6919415 w 9321421"/>
                <a:gd name="connsiteY53" fmla="*/ 600502 h 1787857"/>
                <a:gd name="connsiteX54" fmla="*/ 7028597 w 9321421"/>
                <a:gd name="connsiteY54" fmla="*/ 614149 h 1787857"/>
                <a:gd name="connsiteX55" fmla="*/ 7110483 w 9321421"/>
                <a:gd name="connsiteY55" fmla="*/ 600502 h 1787857"/>
                <a:gd name="connsiteX56" fmla="*/ 7315200 w 9321421"/>
                <a:gd name="connsiteY56" fmla="*/ 573206 h 1787857"/>
                <a:gd name="connsiteX57" fmla="*/ 7397086 w 9321421"/>
                <a:gd name="connsiteY57" fmla="*/ 545911 h 1787857"/>
                <a:gd name="connsiteX58" fmla="*/ 7492621 w 9321421"/>
                <a:gd name="connsiteY58" fmla="*/ 532263 h 1787857"/>
                <a:gd name="connsiteX59" fmla="*/ 7588155 w 9321421"/>
                <a:gd name="connsiteY59" fmla="*/ 491320 h 1787857"/>
                <a:gd name="connsiteX60" fmla="*/ 7642746 w 9321421"/>
                <a:gd name="connsiteY60" fmla="*/ 477672 h 1787857"/>
                <a:gd name="connsiteX61" fmla="*/ 7806519 w 9321421"/>
                <a:gd name="connsiteY61" fmla="*/ 477672 h 1787857"/>
                <a:gd name="connsiteX62" fmla="*/ 7888406 w 9321421"/>
                <a:gd name="connsiteY62" fmla="*/ 464024 h 1787857"/>
                <a:gd name="connsiteX63" fmla="*/ 7942997 w 9321421"/>
                <a:gd name="connsiteY63" fmla="*/ 450376 h 1787857"/>
                <a:gd name="connsiteX64" fmla="*/ 7997588 w 9321421"/>
                <a:gd name="connsiteY64" fmla="*/ 423081 h 1787857"/>
                <a:gd name="connsiteX65" fmla="*/ 8079474 w 9321421"/>
                <a:gd name="connsiteY65" fmla="*/ 409433 h 1787857"/>
                <a:gd name="connsiteX66" fmla="*/ 8147713 w 9321421"/>
                <a:gd name="connsiteY66" fmla="*/ 423081 h 1787857"/>
                <a:gd name="connsiteX67" fmla="*/ 8229600 w 9321421"/>
                <a:gd name="connsiteY67" fmla="*/ 423081 h 1787857"/>
                <a:gd name="connsiteX68" fmla="*/ 8256895 w 9321421"/>
                <a:gd name="connsiteY68" fmla="*/ 409433 h 1787857"/>
                <a:gd name="connsiteX69" fmla="*/ 8338782 w 9321421"/>
                <a:gd name="connsiteY69" fmla="*/ 409433 h 1787857"/>
                <a:gd name="connsiteX70" fmla="*/ 8420668 w 9321421"/>
                <a:gd name="connsiteY70" fmla="*/ 395785 h 1787857"/>
                <a:gd name="connsiteX71" fmla="*/ 8516203 w 9321421"/>
                <a:gd name="connsiteY71" fmla="*/ 368490 h 1787857"/>
                <a:gd name="connsiteX72" fmla="*/ 8516203 w 9321421"/>
                <a:gd name="connsiteY72" fmla="*/ 368490 h 1787857"/>
                <a:gd name="connsiteX73" fmla="*/ 8611737 w 9321421"/>
                <a:gd name="connsiteY73" fmla="*/ 354842 h 1787857"/>
                <a:gd name="connsiteX74" fmla="*/ 8775510 w 9321421"/>
                <a:gd name="connsiteY74" fmla="*/ 368490 h 1787857"/>
                <a:gd name="connsiteX75" fmla="*/ 8830101 w 9321421"/>
                <a:gd name="connsiteY75" fmla="*/ 300251 h 1787857"/>
                <a:gd name="connsiteX76" fmla="*/ 9144000 w 9321421"/>
                <a:gd name="connsiteY76" fmla="*/ 136478 h 1787857"/>
                <a:gd name="connsiteX77" fmla="*/ 9307773 w 9321421"/>
                <a:gd name="connsiteY77" fmla="*/ 95535 h 1787857"/>
                <a:gd name="connsiteX78" fmla="*/ 9321421 w 9321421"/>
                <a:gd name="connsiteY78" fmla="*/ 0 h 1787857"/>
                <a:gd name="connsiteX79" fmla="*/ 450376 w 9321421"/>
                <a:gd name="connsiteY79" fmla="*/ 27296 h 1787857"/>
                <a:gd name="connsiteX80" fmla="*/ 54591 w 9321421"/>
                <a:gd name="connsiteY80" fmla="*/ 1787857 h 1787857"/>
                <a:gd name="connsiteX81" fmla="*/ 0 w 9321421"/>
                <a:gd name="connsiteY81" fmla="*/ 1787857 h 1787857"/>
                <a:gd name="connsiteX0" fmla="*/ 0 w 9321421"/>
                <a:gd name="connsiteY0" fmla="*/ 1787857 h 1787857"/>
                <a:gd name="connsiteX1" fmla="*/ 272955 w 9321421"/>
                <a:gd name="connsiteY1" fmla="*/ 1733266 h 1787857"/>
                <a:gd name="connsiteX2" fmla="*/ 313898 w 9321421"/>
                <a:gd name="connsiteY2" fmla="*/ 1692323 h 1787857"/>
                <a:gd name="connsiteX3" fmla="*/ 409433 w 9321421"/>
                <a:gd name="connsiteY3" fmla="*/ 1678675 h 1787857"/>
                <a:gd name="connsiteX4" fmla="*/ 518615 w 9321421"/>
                <a:gd name="connsiteY4" fmla="*/ 1719618 h 1787857"/>
                <a:gd name="connsiteX5" fmla="*/ 832513 w 9321421"/>
                <a:gd name="connsiteY5" fmla="*/ 1637732 h 1787857"/>
                <a:gd name="connsiteX6" fmla="*/ 941695 w 9321421"/>
                <a:gd name="connsiteY6" fmla="*/ 1624084 h 1787857"/>
                <a:gd name="connsiteX7" fmla="*/ 1050877 w 9321421"/>
                <a:gd name="connsiteY7" fmla="*/ 1569493 h 1787857"/>
                <a:gd name="connsiteX8" fmla="*/ 1173707 w 9321421"/>
                <a:gd name="connsiteY8" fmla="*/ 1569493 h 1787857"/>
                <a:gd name="connsiteX9" fmla="*/ 1228298 w 9321421"/>
                <a:gd name="connsiteY9" fmla="*/ 1569493 h 1787857"/>
                <a:gd name="connsiteX10" fmla="*/ 1501254 w 9321421"/>
                <a:gd name="connsiteY10" fmla="*/ 1514902 h 1787857"/>
                <a:gd name="connsiteX11" fmla="*/ 1583140 w 9321421"/>
                <a:gd name="connsiteY11" fmla="*/ 1487606 h 1787857"/>
                <a:gd name="connsiteX12" fmla="*/ 1692322 w 9321421"/>
                <a:gd name="connsiteY12" fmla="*/ 1487606 h 1787857"/>
                <a:gd name="connsiteX13" fmla="*/ 1787857 w 9321421"/>
                <a:gd name="connsiteY13" fmla="*/ 1460311 h 1787857"/>
                <a:gd name="connsiteX14" fmla="*/ 1856095 w 9321421"/>
                <a:gd name="connsiteY14" fmla="*/ 1460311 h 1787857"/>
                <a:gd name="connsiteX15" fmla="*/ 1965277 w 9321421"/>
                <a:gd name="connsiteY15" fmla="*/ 1392072 h 1787857"/>
                <a:gd name="connsiteX16" fmla="*/ 2060812 w 9321421"/>
                <a:gd name="connsiteY16" fmla="*/ 1405720 h 1787857"/>
                <a:gd name="connsiteX17" fmla="*/ 2279176 w 9321421"/>
                <a:gd name="connsiteY17" fmla="*/ 1405720 h 1787857"/>
                <a:gd name="connsiteX18" fmla="*/ 2402006 w 9321421"/>
                <a:gd name="connsiteY18" fmla="*/ 1351129 h 1787857"/>
                <a:gd name="connsiteX19" fmla="*/ 2483892 w 9321421"/>
                <a:gd name="connsiteY19" fmla="*/ 1337481 h 1787857"/>
                <a:gd name="connsiteX20" fmla="*/ 2593074 w 9321421"/>
                <a:gd name="connsiteY20" fmla="*/ 1337481 h 1787857"/>
                <a:gd name="connsiteX21" fmla="*/ 2647666 w 9321421"/>
                <a:gd name="connsiteY21" fmla="*/ 1282890 h 1787857"/>
                <a:gd name="connsiteX22" fmla="*/ 2797791 w 9321421"/>
                <a:gd name="connsiteY22" fmla="*/ 1269242 h 1787857"/>
                <a:gd name="connsiteX23" fmla="*/ 2866030 w 9321421"/>
                <a:gd name="connsiteY23" fmla="*/ 1269242 h 1787857"/>
                <a:gd name="connsiteX24" fmla="*/ 3261815 w 9321421"/>
                <a:gd name="connsiteY24" fmla="*/ 1214651 h 1787857"/>
                <a:gd name="connsiteX25" fmla="*/ 3616657 w 9321421"/>
                <a:gd name="connsiteY25" fmla="*/ 1146412 h 1787857"/>
                <a:gd name="connsiteX26" fmla="*/ 3739486 w 9321421"/>
                <a:gd name="connsiteY26" fmla="*/ 1132764 h 1787857"/>
                <a:gd name="connsiteX27" fmla="*/ 3875964 w 9321421"/>
                <a:gd name="connsiteY27" fmla="*/ 1119117 h 1787857"/>
                <a:gd name="connsiteX28" fmla="*/ 4039737 w 9321421"/>
                <a:gd name="connsiteY28" fmla="*/ 1119117 h 1787857"/>
                <a:gd name="connsiteX29" fmla="*/ 4339988 w 9321421"/>
                <a:gd name="connsiteY29" fmla="*/ 1064526 h 1787857"/>
                <a:gd name="connsiteX30" fmla="*/ 4449170 w 9321421"/>
                <a:gd name="connsiteY30" fmla="*/ 1009935 h 1787857"/>
                <a:gd name="connsiteX31" fmla="*/ 4558352 w 9321421"/>
                <a:gd name="connsiteY31" fmla="*/ 982639 h 1787857"/>
                <a:gd name="connsiteX32" fmla="*/ 4667534 w 9321421"/>
                <a:gd name="connsiteY32" fmla="*/ 982639 h 1787857"/>
                <a:gd name="connsiteX33" fmla="*/ 4749421 w 9321421"/>
                <a:gd name="connsiteY33" fmla="*/ 982639 h 1787857"/>
                <a:gd name="connsiteX34" fmla="*/ 4858603 w 9321421"/>
                <a:gd name="connsiteY34" fmla="*/ 968991 h 1787857"/>
                <a:gd name="connsiteX35" fmla="*/ 4995080 w 9321421"/>
                <a:gd name="connsiteY35" fmla="*/ 941696 h 1787857"/>
                <a:gd name="connsiteX36" fmla="*/ 4995080 w 9321421"/>
                <a:gd name="connsiteY36" fmla="*/ 941696 h 1787857"/>
                <a:gd name="connsiteX37" fmla="*/ 5117910 w 9321421"/>
                <a:gd name="connsiteY37" fmla="*/ 900752 h 1787857"/>
                <a:gd name="connsiteX38" fmla="*/ 5172501 w 9321421"/>
                <a:gd name="connsiteY38" fmla="*/ 873457 h 1787857"/>
                <a:gd name="connsiteX39" fmla="*/ 5240740 w 9321421"/>
                <a:gd name="connsiteY39" fmla="*/ 887105 h 1787857"/>
                <a:gd name="connsiteX40" fmla="*/ 5445457 w 9321421"/>
                <a:gd name="connsiteY40" fmla="*/ 873457 h 1787857"/>
                <a:gd name="connsiteX41" fmla="*/ 5581934 w 9321421"/>
                <a:gd name="connsiteY41" fmla="*/ 805218 h 1787857"/>
                <a:gd name="connsiteX42" fmla="*/ 5677468 w 9321421"/>
                <a:gd name="connsiteY42" fmla="*/ 791570 h 1787857"/>
                <a:gd name="connsiteX43" fmla="*/ 5773003 w 9321421"/>
                <a:gd name="connsiteY43" fmla="*/ 777923 h 1787857"/>
                <a:gd name="connsiteX44" fmla="*/ 5854889 w 9321421"/>
                <a:gd name="connsiteY44" fmla="*/ 805218 h 1787857"/>
                <a:gd name="connsiteX45" fmla="*/ 6100549 w 9321421"/>
                <a:gd name="connsiteY45" fmla="*/ 750627 h 1787857"/>
                <a:gd name="connsiteX46" fmla="*/ 6196083 w 9321421"/>
                <a:gd name="connsiteY46" fmla="*/ 723332 h 1787857"/>
                <a:gd name="connsiteX47" fmla="*/ 6277970 w 9321421"/>
                <a:gd name="connsiteY47" fmla="*/ 723332 h 1787857"/>
                <a:gd name="connsiteX48" fmla="*/ 6387152 w 9321421"/>
                <a:gd name="connsiteY48" fmla="*/ 709684 h 1787857"/>
                <a:gd name="connsiteX49" fmla="*/ 6523630 w 9321421"/>
                <a:gd name="connsiteY49" fmla="*/ 641445 h 1787857"/>
                <a:gd name="connsiteX50" fmla="*/ 6564573 w 9321421"/>
                <a:gd name="connsiteY50" fmla="*/ 641445 h 1787857"/>
                <a:gd name="connsiteX51" fmla="*/ 6673755 w 9321421"/>
                <a:gd name="connsiteY51" fmla="*/ 614149 h 1787857"/>
                <a:gd name="connsiteX52" fmla="*/ 6769289 w 9321421"/>
                <a:gd name="connsiteY52" fmla="*/ 614149 h 1787857"/>
                <a:gd name="connsiteX53" fmla="*/ 6919415 w 9321421"/>
                <a:gd name="connsiteY53" fmla="*/ 600502 h 1787857"/>
                <a:gd name="connsiteX54" fmla="*/ 7028597 w 9321421"/>
                <a:gd name="connsiteY54" fmla="*/ 614149 h 1787857"/>
                <a:gd name="connsiteX55" fmla="*/ 7110483 w 9321421"/>
                <a:gd name="connsiteY55" fmla="*/ 600502 h 1787857"/>
                <a:gd name="connsiteX56" fmla="*/ 7315200 w 9321421"/>
                <a:gd name="connsiteY56" fmla="*/ 573206 h 1787857"/>
                <a:gd name="connsiteX57" fmla="*/ 7397086 w 9321421"/>
                <a:gd name="connsiteY57" fmla="*/ 545911 h 1787857"/>
                <a:gd name="connsiteX58" fmla="*/ 7492621 w 9321421"/>
                <a:gd name="connsiteY58" fmla="*/ 532263 h 1787857"/>
                <a:gd name="connsiteX59" fmla="*/ 7588155 w 9321421"/>
                <a:gd name="connsiteY59" fmla="*/ 491320 h 1787857"/>
                <a:gd name="connsiteX60" fmla="*/ 7642746 w 9321421"/>
                <a:gd name="connsiteY60" fmla="*/ 477672 h 1787857"/>
                <a:gd name="connsiteX61" fmla="*/ 7806519 w 9321421"/>
                <a:gd name="connsiteY61" fmla="*/ 477672 h 1787857"/>
                <a:gd name="connsiteX62" fmla="*/ 7888406 w 9321421"/>
                <a:gd name="connsiteY62" fmla="*/ 464024 h 1787857"/>
                <a:gd name="connsiteX63" fmla="*/ 7942997 w 9321421"/>
                <a:gd name="connsiteY63" fmla="*/ 450376 h 1787857"/>
                <a:gd name="connsiteX64" fmla="*/ 7997588 w 9321421"/>
                <a:gd name="connsiteY64" fmla="*/ 423081 h 1787857"/>
                <a:gd name="connsiteX65" fmla="*/ 8079474 w 9321421"/>
                <a:gd name="connsiteY65" fmla="*/ 409433 h 1787857"/>
                <a:gd name="connsiteX66" fmla="*/ 8147713 w 9321421"/>
                <a:gd name="connsiteY66" fmla="*/ 423081 h 1787857"/>
                <a:gd name="connsiteX67" fmla="*/ 8229600 w 9321421"/>
                <a:gd name="connsiteY67" fmla="*/ 423081 h 1787857"/>
                <a:gd name="connsiteX68" fmla="*/ 8256895 w 9321421"/>
                <a:gd name="connsiteY68" fmla="*/ 409433 h 1787857"/>
                <a:gd name="connsiteX69" fmla="*/ 8338782 w 9321421"/>
                <a:gd name="connsiteY69" fmla="*/ 409433 h 1787857"/>
                <a:gd name="connsiteX70" fmla="*/ 8420668 w 9321421"/>
                <a:gd name="connsiteY70" fmla="*/ 395785 h 1787857"/>
                <a:gd name="connsiteX71" fmla="*/ 8516203 w 9321421"/>
                <a:gd name="connsiteY71" fmla="*/ 368490 h 1787857"/>
                <a:gd name="connsiteX72" fmla="*/ 8516203 w 9321421"/>
                <a:gd name="connsiteY72" fmla="*/ 368490 h 1787857"/>
                <a:gd name="connsiteX73" fmla="*/ 8611737 w 9321421"/>
                <a:gd name="connsiteY73" fmla="*/ 354842 h 1787857"/>
                <a:gd name="connsiteX74" fmla="*/ 8775510 w 9321421"/>
                <a:gd name="connsiteY74" fmla="*/ 368490 h 1787857"/>
                <a:gd name="connsiteX75" fmla="*/ 8830101 w 9321421"/>
                <a:gd name="connsiteY75" fmla="*/ 300251 h 1787857"/>
                <a:gd name="connsiteX76" fmla="*/ 9144000 w 9321421"/>
                <a:gd name="connsiteY76" fmla="*/ 136478 h 1787857"/>
                <a:gd name="connsiteX77" fmla="*/ 9307773 w 9321421"/>
                <a:gd name="connsiteY77" fmla="*/ 95535 h 1787857"/>
                <a:gd name="connsiteX78" fmla="*/ 9321421 w 9321421"/>
                <a:gd name="connsiteY78" fmla="*/ 0 h 1787857"/>
                <a:gd name="connsiteX79" fmla="*/ 123967 w 9321421"/>
                <a:gd name="connsiteY79" fmla="*/ 13648 h 1787857"/>
                <a:gd name="connsiteX80" fmla="*/ 54591 w 9321421"/>
                <a:gd name="connsiteY80" fmla="*/ 1787857 h 1787857"/>
                <a:gd name="connsiteX81" fmla="*/ 0 w 9321421"/>
                <a:gd name="connsiteY81" fmla="*/ 1787857 h 178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9321421" h="1787857">
                  <a:moveTo>
                    <a:pt x="0" y="1787857"/>
                  </a:moveTo>
                  <a:lnTo>
                    <a:pt x="272955" y="1733266"/>
                  </a:lnTo>
                  <a:lnTo>
                    <a:pt x="313898" y="1692323"/>
                  </a:lnTo>
                  <a:lnTo>
                    <a:pt x="409433" y="1678675"/>
                  </a:lnTo>
                  <a:lnTo>
                    <a:pt x="518615" y="1719618"/>
                  </a:lnTo>
                  <a:lnTo>
                    <a:pt x="832513" y="1637732"/>
                  </a:lnTo>
                  <a:lnTo>
                    <a:pt x="941695" y="1624084"/>
                  </a:lnTo>
                  <a:lnTo>
                    <a:pt x="1050877" y="1569493"/>
                  </a:lnTo>
                  <a:lnTo>
                    <a:pt x="1173707" y="1569493"/>
                  </a:lnTo>
                  <a:lnTo>
                    <a:pt x="1228298" y="1569493"/>
                  </a:lnTo>
                  <a:lnTo>
                    <a:pt x="1501254" y="1514902"/>
                  </a:lnTo>
                  <a:lnTo>
                    <a:pt x="1583140" y="1487606"/>
                  </a:lnTo>
                  <a:lnTo>
                    <a:pt x="1692322" y="1487606"/>
                  </a:lnTo>
                  <a:lnTo>
                    <a:pt x="1787857" y="1460311"/>
                  </a:lnTo>
                  <a:lnTo>
                    <a:pt x="1856095" y="1460311"/>
                  </a:lnTo>
                  <a:lnTo>
                    <a:pt x="1965277" y="1392072"/>
                  </a:lnTo>
                  <a:lnTo>
                    <a:pt x="2060812" y="1405720"/>
                  </a:lnTo>
                  <a:lnTo>
                    <a:pt x="2279176" y="1405720"/>
                  </a:lnTo>
                  <a:lnTo>
                    <a:pt x="2402006" y="1351129"/>
                  </a:lnTo>
                  <a:lnTo>
                    <a:pt x="2483892" y="1337481"/>
                  </a:lnTo>
                  <a:lnTo>
                    <a:pt x="2593074" y="1337481"/>
                  </a:lnTo>
                  <a:lnTo>
                    <a:pt x="2647666" y="1282890"/>
                  </a:lnTo>
                  <a:lnTo>
                    <a:pt x="2797791" y="1269242"/>
                  </a:lnTo>
                  <a:lnTo>
                    <a:pt x="2866030" y="1269242"/>
                  </a:lnTo>
                  <a:lnTo>
                    <a:pt x="3261815" y="1214651"/>
                  </a:lnTo>
                  <a:lnTo>
                    <a:pt x="3616657" y="1146412"/>
                  </a:lnTo>
                  <a:lnTo>
                    <a:pt x="3739486" y="1132764"/>
                  </a:lnTo>
                  <a:lnTo>
                    <a:pt x="3875964" y="1119117"/>
                  </a:lnTo>
                  <a:lnTo>
                    <a:pt x="4039737" y="1119117"/>
                  </a:lnTo>
                  <a:lnTo>
                    <a:pt x="4339988" y="1064526"/>
                  </a:lnTo>
                  <a:lnTo>
                    <a:pt x="4449170" y="1009935"/>
                  </a:lnTo>
                  <a:lnTo>
                    <a:pt x="4558352" y="982639"/>
                  </a:lnTo>
                  <a:lnTo>
                    <a:pt x="4667534" y="982639"/>
                  </a:lnTo>
                  <a:lnTo>
                    <a:pt x="4749421" y="982639"/>
                  </a:lnTo>
                  <a:lnTo>
                    <a:pt x="4858603" y="968991"/>
                  </a:lnTo>
                  <a:lnTo>
                    <a:pt x="4995080" y="941696"/>
                  </a:lnTo>
                  <a:lnTo>
                    <a:pt x="4995080" y="941696"/>
                  </a:lnTo>
                  <a:lnTo>
                    <a:pt x="5117910" y="900752"/>
                  </a:lnTo>
                  <a:lnTo>
                    <a:pt x="5172501" y="873457"/>
                  </a:lnTo>
                  <a:lnTo>
                    <a:pt x="5240740" y="887105"/>
                  </a:lnTo>
                  <a:lnTo>
                    <a:pt x="5445457" y="873457"/>
                  </a:lnTo>
                  <a:lnTo>
                    <a:pt x="5581934" y="805218"/>
                  </a:lnTo>
                  <a:lnTo>
                    <a:pt x="5677468" y="791570"/>
                  </a:lnTo>
                  <a:lnTo>
                    <a:pt x="5773003" y="777923"/>
                  </a:lnTo>
                  <a:lnTo>
                    <a:pt x="5854889" y="805218"/>
                  </a:lnTo>
                  <a:lnTo>
                    <a:pt x="6100549" y="750627"/>
                  </a:lnTo>
                  <a:lnTo>
                    <a:pt x="6196083" y="723332"/>
                  </a:lnTo>
                  <a:lnTo>
                    <a:pt x="6277970" y="723332"/>
                  </a:lnTo>
                  <a:lnTo>
                    <a:pt x="6387152" y="709684"/>
                  </a:lnTo>
                  <a:lnTo>
                    <a:pt x="6523630" y="641445"/>
                  </a:lnTo>
                  <a:lnTo>
                    <a:pt x="6564573" y="641445"/>
                  </a:lnTo>
                  <a:lnTo>
                    <a:pt x="6673755" y="614149"/>
                  </a:lnTo>
                  <a:lnTo>
                    <a:pt x="6769289" y="614149"/>
                  </a:lnTo>
                  <a:lnTo>
                    <a:pt x="6919415" y="600502"/>
                  </a:lnTo>
                  <a:lnTo>
                    <a:pt x="7028597" y="614149"/>
                  </a:lnTo>
                  <a:lnTo>
                    <a:pt x="7110483" y="600502"/>
                  </a:lnTo>
                  <a:lnTo>
                    <a:pt x="7315200" y="573206"/>
                  </a:lnTo>
                  <a:lnTo>
                    <a:pt x="7397086" y="545911"/>
                  </a:lnTo>
                  <a:lnTo>
                    <a:pt x="7492621" y="532263"/>
                  </a:lnTo>
                  <a:lnTo>
                    <a:pt x="7588155" y="491320"/>
                  </a:lnTo>
                  <a:lnTo>
                    <a:pt x="7642746" y="477672"/>
                  </a:lnTo>
                  <a:lnTo>
                    <a:pt x="7806519" y="477672"/>
                  </a:lnTo>
                  <a:lnTo>
                    <a:pt x="7888406" y="464024"/>
                  </a:lnTo>
                  <a:lnTo>
                    <a:pt x="7942997" y="450376"/>
                  </a:lnTo>
                  <a:lnTo>
                    <a:pt x="7997588" y="423081"/>
                  </a:lnTo>
                  <a:lnTo>
                    <a:pt x="8079474" y="409433"/>
                  </a:lnTo>
                  <a:lnTo>
                    <a:pt x="8147713" y="423081"/>
                  </a:lnTo>
                  <a:lnTo>
                    <a:pt x="8229600" y="423081"/>
                  </a:lnTo>
                  <a:lnTo>
                    <a:pt x="8256895" y="409433"/>
                  </a:lnTo>
                  <a:lnTo>
                    <a:pt x="8338782" y="409433"/>
                  </a:lnTo>
                  <a:lnTo>
                    <a:pt x="8420668" y="395785"/>
                  </a:lnTo>
                  <a:lnTo>
                    <a:pt x="8516203" y="368490"/>
                  </a:lnTo>
                  <a:lnTo>
                    <a:pt x="8516203" y="368490"/>
                  </a:lnTo>
                  <a:lnTo>
                    <a:pt x="8611737" y="354842"/>
                  </a:lnTo>
                  <a:lnTo>
                    <a:pt x="8775510" y="368490"/>
                  </a:lnTo>
                  <a:lnTo>
                    <a:pt x="8830101" y="300251"/>
                  </a:lnTo>
                  <a:lnTo>
                    <a:pt x="9144000" y="136478"/>
                  </a:lnTo>
                  <a:lnTo>
                    <a:pt x="9307773" y="95535"/>
                  </a:lnTo>
                  <a:lnTo>
                    <a:pt x="9321421" y="0"/>
                  </a:lnTo>
                  <a:lnTo>
                    <a:pt x="123967" y="13648"/>
                  </a:lnTo>
                  <a:lnTo>
                    <a:pt x="54591" y="1787857"/>
                  </a:lnTo>
                  <a:lnTo>
                    <a:pt x="0" y="1787857"/>
                  </a:lnTo>
                  <a:close/>
                </a:path>
              </a:pathLst>
            </a:custGeom>
            <a:gradFill flip="none" rotWithShape="1">
              <a:gsLst>
                <a:gs pos="0">
                  <a:srgbClr val="CCCCFF"/>
                </a:gs>
                <a:gs pos="17999">
                  <a:srgbClr val="99CCFF"/>
                </a:gs>
                <a:gs pos="36000">
                  <a:srgbClr val="9966FF"/>
                </a:gs>
                <a:gs pos="61000">
                  <a:srgbClr val="CC99FF"/>
                </a:gs>
                <a:gs pos="82001">
                  <a:srgbClr val="99CCFF"/>
                </a:gs>
                <a:gs pos="100000">
                  <a:srgbClr val="CCCCFF"/>
                </a:gs>
              </a:gsLst>
              <a:lin ang="2700000" scaled="0"/>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97214"/>
            <a:ext cx="8229600" cy="871774"/>
          </a:xfrm>
        </p:spPr>
        <p:txBody>
          <a:bodyPr>
            <a:noAutofit/>
          </a:bodyPr>
          <a:lstStyle/>
          <a:p>
            <a:r>
              <a:rPr lang="en-US" sz="3200" dirty="0" smtClean="0">
                <a:solidFill>
                  <a:srgbClr val="FFFF00"/>
                </a:solidFill>
              </a:rPr>
              <a:t>The Spiritual Lesson of the Southern Hemisphere and Eastern Gate</a:t>
            </a:r>
            <a:endParaRPr lang="en-US" sz="3200" dirty="0"/>
          </a:p>
        </p:txBody>
      </p:sp>
      <p:sp>
        <p:nvSpPr>
          <p:cNvPr id="3" name="Content Placeholder 2"/>
          <p:cNvSpPr>
            <a:spLocks noGrp="1"/>
          </p:cNvSpPr>
          <p:nvPr>
            <p:ph idx="1"/>
          </p:nvPr>
        </p:nvSpPr>
        <p:spPr>
          <a:xfrm>
            <a:off x="228600" y="1026991"/>
            <a:ext cx="8686800" cy="4525963"/>
          </a:xfrm>
        </p:spPr>
        <p:txBody>
          <a:bodyPr>
            <a:noAutofit/>
          </a:bodyPr>
          <a:lstStyle/>
          <a:p>
            <a:pPr>
              <a:buNone/>
            </a:pPr>
            <a:r>
              <a:rPr lang="en-US" sz="2400" dirty="0" smtClean="0">
                <a:solidFill>
                  <a:srgbClr val="FFFF00"/>
                </a:solidFill>
              </a:rPr>
              <a:t>It is significant that Ezekiel's description should associate the southern or bottom hemisphere, with its prospect towards the north, with the eastern gate, for this hemisphere is for the immortal priests who have charge of the altar in the Most Holy (</a:t>
            </a:r>
            <a:r>
              <a:rPr lang="en-US" sz="2400" dirty="0" err="1" smtClean="0">
                <a:solidFill>
                  <a:srgbClr val="00FFFF"/>
                </a:solidFill>
              </a:rPr>
              <a:t>Eze</a:t>
            </a:r>
            <a:r>
              <a:rPr lang="en-US" sz="2400" dirty="0" smtClean="0">
                <a:solidFill>
                  <a:srgbClr val="00FFFF"/>
                </a:solidFill>
              </a:rPr>
              <a:t>. 40:46</a:t>
            </a:r>
            <a:r>
              <a:rPr lang="en-US" sz="2400" dirty="0" smtClean="0">
                <a:solidFill>
                  <a:srgbClr val="FFFF00"/>
                </a:solidFill>
              </a:rPr>
              <a:t>), and the eastern side of the outer temple is for Christ and the immortal saints who may be with him at any given time (</a:t>
            </a:r>
            <a:r>
              <a:rPr lang="en-US" sz="2400" dirty="0" err="1" smtClean="0">
                <a:solidFill>
                  <a:srgbClr val="00FFFF"/>
                </a:solidFill>
              </a:rPr>
              <a:t>Eze</a:t>
            </a:r>
            <a:r>
              <a:rPr lang="en-US" sz="2400" dirty="0" smtClean="0">
                <a:solidFill>
                  <a:srgbClr val="00FFFF"/>
                </a:solidFill>
              </a:rPr>
              <a:t>. 44:2-3; 46:1, 2, 8</a:t>
            </a:r>
            <a:r>
              <a:rPr lang="en-US" sz="2400" dirty="0" smtClean="0">
                <a:solidFill>
                  <a:srgbClr val="FFFF00"/>
                </a:solidFill>
              </a:rPr>
              <a:t>), where Christ will partake anew with them the bread and wine as he promised (</a:t>
            </a:r>
            <a:r>
              <a:rPr lang="en-US" sz="2400" dirty="0" smtClean="0">
                <a:solidFill>
                  <a:srgbClr val="00FFFF"/>
                </a:solidFill>
              </a:rPr>
              <a:t>Mat. 26:29; </a:t>
            </a:r>
            <a:r>
              <a:rPr lang="en-US" sz="2400" dirty="0" err="1" smtClean="0">
                <a:solidFill>
                  <a:srgbClr val="00FFFF"/>
                </a:solidFill>
              </a:rPr>
              <a:t>Lk</a:t>
            </a:r>
            <a:r>
              <a:rPr lang="en-US" sz="2400" dirty="0" smtClean="0">
                <a:solidFill>
                  <a:srgbClr val="00FFFF"/>
                </a:solidFill>
              </a:rPr>
              <a:t>. 22:6</a:t>
            </a:r>
            <a:r>
              <a:rPr lang="en-US" sz="2400" dirty="0" smtClean="0">
                <a:solidFill>
                  <a:srgbClr val="FFFF00"/>
                </a:solidFill>
              </a:rPr>
              <a:t>). Christ will use this eastern gate (</a:t>
            </a:r>
            <a:r>
              <a:rPr lang="en-US" sz="2400" dirty="0" err="1" smtClean="0">
                <a:solidFill>
                  <a:srgbClr val="00FFFF"/>
                </a:solidFill>
              </a:rPr>
              <a:t>Eze</a:t>
            </a:r>
            <a:r>
              <a:rPr lang="en-US" sz="2400" dirty="0" smtClean="0">
                <a:solidFill>
                  <a:srgbClr val="00FFFF"/>
                </a:solidFill>
              </a:rPr>
              <a:t>. 46:1, 2, 8</a:t>
            </a:r>
            <a:r>
              <a:rPr lang="en-US" sz="2400" dirty="0" smtClean="0">
                <a:solidFill>
                  <a:srgbClr val="FFFF00"/>
                </a:solidFill>
              </a:rPr>
              <a:t>), and his immortal saints will exit the eastern side to enter the southern hemisphere for their ministrations there. Hence this lower hemisphere is closely associated with the eastern side. The upper hemisphere on the other hand is for the mortal Levite priests who have charge of the House, and do not minister in the Most Holy (</a:t>
            </a:r>
            <a:r>
              <a:rPr lang="en-US" sz="2400" dirty="0" err="1" smtClean="0">
                <a:solidFill>
                  <a:srgbClr val="00FFFF"/>
                </a:solidFill>
              </a:rPr>
              <a:t>Eze</a:t>
            </a:r>
            <a:r>
              <a:rPr lang="en-US" sz="2400" dirty="0" smtClean="0">
                <a:solidFill>
                  <a:srgbClr val="00FFFF"/>
                </a:solidFill>
              </a:rPr>
              <a:t>. 40:45</a:t>
            </a:r>
            <a:r>
              <a:rPr lang="en-US" sz="2400" dirty="0" smtClean="0">
                <a:solidFill>
                  <a:srgbClr val="FFFF00"/>
                </a:solidFill>
              </a:rPr>
              <a:t>).</a:t>
            </a:r>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Temple </a:t>
            </a:r>
            <a:r>
              <a:rPr lang="en-US" dirty="0" err="1" smtClean="0">
                <a:solidFill>
                  <a:srgbClr val="FFFF00"/>
                </a:solidFill>
              </a:rPr>
              <a:t>Cellae</a:t>
            </a:r>
            <a:r>
              <a:rPr lang="en-US" dirty="0" smtClean="0">
                <a:solidFill>
                  <a:srgbClr val="FFFF00"/>
                </a:solidFill>
              </a:rPr>
              <a:t> </a:t>
            </a:r>
            <a:br>
              <a:rPr lang="en-US" dirty="0" smtClean="0">
                <a:solidFill>
                  <a:srgbClr val="FFFF00"/>
                </a:solidFill>
              </a:rPr>
            </a:br>
            <a:r>
              <a:rPr lang="en-US" sz="3100" i="1" dirty="0" smtClean="0">
                <a:solidFill>
                  <a:srgbClr val="FFFF00"/>
                </a:solidFill>
              </a:rPr>
              <a:t>(Ezekiel 40:44-49 ; 41:1-26)</a:t>
            </a:r>
            <a:r>
              <a:rPr lang="en-US" i="1" dirty="0" smtClean="0">
                <a:solidFill>
                  <a:srgbClr val="FFFF00"/>
                </a:solidFill>
              </a:rPr>
              <a:t/>
            </a:r>
            <a:br>
              <a:rPr lang="en-US" i="1" dirty="0" smtClean="0">
                <a:solidFill>
                  <a:srgbClr val="FFFF00"/>
                </a:solidFill>
              </a:rPr>
            </a:br>
            <a:endParaRPr lang="en-US" dirty="0">
              <a:solidFill>
                <a:srgbClr val="FFFF00"/>
              </a:solidFill>
            </a:endParaRPr>
          </a:p>
        </p:txBody>
      </p:sp>
      <p:sp>
        <p:nvSpPr>
          <p:cNvPr id="3" name="Content Placeholder 2"/>
          <p:cNvSpPr>
            <a:spLocks noGrp="1"/>
          </p:cNvSpPr>
          <p:nvPr>
            <p:ph idx="1"/>
          </p:nvPr>
        </p:nvSpPr>
        <p:spPr/>
        <p:txBody>
          <a:bodyPr>
            <a:normAutofit fontScale="85000" lnSpcReduction="10000"/>
          </a:bodyPr>
          <a:lstStyle/>
          <a:p>
            <a:pPr>
              <a:buNone/>
            </a:pPr>
            <a:r>
              <a:rPr lang="en-US" dirty="0" smtClean="0">
                <a:solidFill>
                  <a:srgbClr val="FFFF00"/>
                </a:solidFill>
              </a:rPr>
              <a:t>The major part of the specification of the " outward "</a:t>
            </a:r>
          </a:p>
          <a:p>
            <a:pPr>
              <a:buNone/>
            </a:pPr>
            <a:r>
              <a:rPr lang="en-US" dirty="0" smtClean="0">
                <a:solidFill>
                  <a:srgbClr val="FFFF00"/>
                </a:solidFill>
              </a:rPr>
              <a:t>part of the sanctuary, </a:t>
            </a:r>
            <a:r>
              <a:rPr lang="en-US" i="1" dirty="0" smtClean="0">
                <a:solidFill>
                  <a:srgbClr val="FFFF00"/>
                </a:solidFill>
              </a:rPr>
              <a:t>i.e., the walls and buildings</a:t>
            </a:r>
          </a:p>
          <a:p>
            <a:pPr>
              <a:buNone/>
            </a:pPr>
            <a:r>
              <a:rPr lang="en-US" dirty="0" smtClean="0">
                <a:solidFill>
                  <a:srgbClr val="FFFF00"/>
                </a:solidFill>
              </a:rPr>
              <a:t>constituting the spacious outer court and its adjacent</a:t>
            </a:r>
          </a:p>
          <a:p>
            <a:pPr>
              <a:buNone/>
            </a:pPr>
            <a:r>
              <a:rPr lang="en-US" dirty="0" smtClean="0">
                <a:solidFill>
                  <a:srgbClr val="FFFF00"/>
                </a:solidFill>
              </a:rPr>
              <a:t>buildings, ends with the forty-third verse of the fortieth</a:t>
            </a:r>
          </a:p>
          <a:p>
            <a:pPr>
              <a:buNone/>
            </a:pPr>
            <a:r>
              <a:rPr lang="en-US" dirty="0" smtClean="0">
                <a:solidFill>
                  <a:srgbClr val="FFFF00"/>
                </a:solidFill>
              </a:rPr>
              <a:t>chapter. Verse forty-four should be the opening verse</a:t>
            </a:r>
          </a:p>
          <a:p>
            <a:pPr>
              <a:buNone/>
            </a:pPr>
            <a:r>
              <a:rPr lang="en-US" dirty="0" smtClean="0">
                <a:solidFill>
                  <a:srgbClr val="FFFF00"/>
                </a:solidFill>
              </a:rPr>
              <a:t>of chapter forty-one, of which it really forms part.</a:t>
            </a:r>
          </a:p>
          <a:p>
            <a:pPr>
              <a:buNone/>
            </a:pPr>
            <a:r>
              <a:rPr lang="en-US" dirty="0" smtClean="0">
                <a:solidFill>
                  <a:srgbClr val="FFFF00"/>
                </a:solidFill>
              </a:rPr>
              <a:t>Verses 44, 45, 46 of Chapter 40 briefly refer to the</a:t>
            </a:r>
          </a:p>
          <a:p>
            <a:pPr>
              <a:buNone/>
            </a:pPr>
            <a:r>
              <a:rPr lang="en-US" dirty="0" smtClean="0">
                <a:solidFill>
                  <a:srgbClr val="FFFF00"/>
                </a:solidFill>
              </a:rPr>
              <a:t>buildings that are in the inner court</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FF00"/>
                </a:solidFill>
              </a:rPr>
              <a:t>CHAPTER 40:44-49; CHAPTER 41; CHAPTER </a:t>
            </a:r>
            <a:r>
              <a:rPr lang="en-US" b="1" dirty="0" smtClean="0">
                <a:solidFill>
                  <a:srgbClr val="FFFF00"/>
                </a:solidFill>
              </a:rPr>
              <a:t>42:1-14</a:t>
            </a:r>
            <a:endParaRPr lang="en-US" dirty="0"/>
          </a:p>
        </p:txBody>
      </p:sp>
      <p:sp>
        <p:nvSpPr>
          <p:cNvPr id="3" name="Content Placeholder 2"/>
          <p:cNvSpPr>
            <a:spLocks noGrp="1"/>
          </p:cNvSpPr>
          <p:nvPr>
            <p:ph idx="1"/>
          </p:nvPr>
        </p:nvSpPr>
        <p:spPr/>
        <p:txBody>
          <a:bodyPr>
            <a:noAutofit/>
          </a:bodyPr>
          <a:lstStyle/>
          <a:p>
            <a:r>
              <a:rPr lang="en-US" sz="2400" dirty="0" smtClean="0">
                <a:solidFill>
                  <a:srgbClr val="FFFF00"/>
                </a:solidFill>
              </a:rPr>
              <a:t>Then </a:t>
            </a:r>
            <a:r>
              <a:rPr lang="en-US" sz="2400" dirty="0" smtClean="0">
                <a:solidFill>
                  <a:srgbClr val="FFFF00"/>
                </a:solidFill>
              </a:rPr>
              <a:t>Ezekiel moves to the inner "porch" of the Temple itself (vv. 48-49), and watches while the Temple buildings are measured. </a:t>
            </a:r>
            <a:endParaRPr lang="en-US" sz="2400" dirty="0" smtClean="0">
              <a:solidFill>
                <a:srgbClr val="FFFF00"/>
              </a:solidFill>
            </a:endParaRPr>
          </a:p>
          <a:p>
            <a:r>
              <a:rPr lang="en-US" sz="2400" dirty="0" smtClean="0">
                <a:solidFill>
                  <a:srgbClr val="FFFF00"/>
                </a:solidFill>
              </a:rPr>
              <a:t>a </a:t>
            </a:r>
            <a:r>
              <a:rPr lang="en-US" sz="2400" dirty="0" smtClean="0">
                <a:solidFill>
                  <a:srgbClr val="FFFF00"/>
                </a:solidFill>
              </a:rPr>
              <a:t>circular range of 30 buildings, each about 400 hundred and 50 feet in length, 200 hundred and 60 feet in width, 200 hundred feet in height; separated the one from the other by a covered-way 40 feet wide. Thus a continuous range of porticoes is presented to his view, each 34 feet wide on the outside, and 32 feet wide on the inside with steps leading up to a corridor, or porch, 30 feet wide, running the full length of each building, both on the outer and inner sides. Thus the building proper is two hundred feet wide. (260 less 60 — 2 X 30</a:t>
            </a:r>
            <a:r>
              <a:rPr lang="en-US" sz="2400" dirty="0" smtClean="0">
                <a:solidFill>
                  <a:srgbClr val="FFFF00"/>
                </a:solidFill>
              </a:rPr>
              <a:t>).</a:t>
            </a:r>
            <a:endParaRPr lang="en-US" sz="2400" dirty="0" smtClean="0">
              <a:solidFill>
                <a:srgbClr val="FFFF0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686800" cy="1143000"/>
          </a:xfrm>
        </p:spPr>
        <p:txBody>
          <a:bodyPr>
            <a:noAutofit/>
          </a:bodyPr>
          <a:lstStyle/>
          <a:p>
            <a:r>
              <a:rPr lang="en-US" sz="3200" dirty="0" smtClean="0">
                <a:solidFill>
                  <a:srgbClr val="FFFF00"/>
                </a:solidFill>
              </a:rPr>
              <a:t>Conducted by the angel </a:t>
            </a:r>
            <a:r>
              <a:rPr lang="en-US" sz="3200" i="1" dirty="0" smtClean="0">
                <a:solidFill>
                  <a:srgbClr val="FFFF00"/>
                </a:solidFill>
              </a:rPr>
              <a:t>to the gate which </a:t>
            </a:r>
            <a:r>
              <a:rPr lang="en-US" sz="3200" i="1" dirty="0" err="1" smtClean="0">
                <a:solidFill>
                  <a:srgbClr val="FFFF00"/>
                </a:solidFill>
              </a:rPr>
              <a:t>looketh</a:t>
            </a:r>
            <a:r>
              <a:rPr lang="en-US" sz="3200" i="1" dirty="0" smtClean="0">
                <a:solidFill>
                  <a:srgbClr val="FFFF00"/>
                </a:solidFill>
              </a:rPr>
              <a:t/>
            </a:r>
            <a:br>
              <a:rPr lang="en-US" sz="3200" i="1" dirty="0" smtClean="0">
                <a:solidFill>
                  <a:srgbClr val="FFFF00"/>
                </a:solidFill>
              </a:rPr>
            </a:br>
            <a:r>
              <a:rPr lang="en-US" sz="3200" i="1" dirty="0" smtClean="0">
                <a:solidFill>
                  <a:srgbClr val="FFFF00"/>
                </a:solidFill>
              </a:rPr>
              <a:t>toward the east (verse 6) Ezekiel sees its several features</a:t>
            </a:r>
            <a:br>
              <a:rPr lang="en-US" sz="3200" i="1" dirty="0" smtClean="0">
                <a:solidFill>
                  <a:srgbClr val="FFFF00"/>
                </a:solidFill>
              </a:rPr>
            </a:br>
            <a:endParaRPr lang="en-US" sz="3200" dirty="0"/>
          </a:p>
        </p:txBody>
      </p:sp>
      <p:sp>
        <p:nvSpPr>
          <p:cNvPr id="3" name="Content Placeholder 2"/>
          <p:cNvSpPr>
            <a:spLocks noGrp="1"/>
          </p:cNvSpPr>
          <p:nvPr>
            <p:ph idx="1"/>
          </p:nvPr>
        </p:nvSpPr>
        <p:spPr>
          <a:xfrm>
            <a:off x="0" y="1036637"/>
            <a:ext cx="8686800" cy="4525963"/>
          </a:xfrm>
        </p:spPr>
        <p:txBody>
          <a:bodyPr>
            <a:noAutofit/>
          </a:bodyPr>
          <a:lstStyle/>
          <a:p>
            <a:pPr>
              <a:buNone/>
            </a:pPr>
            <a:endParaRPr lang="en-US" dirty="0" smtClean="0">
              <a:solidFill>
                <a:srgbClr val="FFFF00"/>
              </a:solidFill>
            </a:endParaRPr>
          </a:p>
          <a:p>
            <a:pPr>
              <a:buNone/>
            </a:pPr>
            <a:r>
              <a:rPr lang="en-US" dirty="0" smtClean="0">
                <a:solidFill>
                  <a:srgbClr val="FFFF00"/>
                </a:solidFill>
              </a:rPr>
              <a:t>v6 </a:t>
            </a:r>
            <a:r>
              <a:rPr lang="en-US" dirty="0" smtClean="0">
                <a:solidFill>
                  <a:srgbClr val="FFFF00"/>
                </a:solidFill>
              </a:rPr>
              <a:t>The entrance thresholds		 </a:t>
            </a:r>
            <a:r>
              <a:rPr lang="en-US" dirty="0" smtClean="0">
                <a:solidFill>
                  <a:srgbClr val="FFFF00"/>
                </a:solidFill>
              </a:rPr>
              <a:t>  Plate </a:t>
            </a:r>
            <a:r>
              <a:rPr lang="en-US" dirty="0" smtClean="0">
                <a:solidFill>
                  <a:srgbClr val="FFFF00"/>
                </a:solidFill>
              </a:rPr>
              <a:t>5.  B-C</a:t>
            </a:r>
          </a:p>
          <a:p>
            <a:pPr>
              <a:buNone/>
            </a:pPr>
            <a:r>
              <a:rPr lang="en-US" dirty="0" smtClean="0">
                <a:solidFill>
                  <a:srgbClr val="FFFF00"/>
                </a:solidFill>
              </a:rPr>
              <a:t>v7</a:t>
            </a:r>
            <a:r>
              <a:rPr lang="en-US" dirty="0" smtClean="0">
                <a:solidFill>
                  <a:srgbClr val="FFFF00"/>
                </a:solidFill>
              </a:rPr>
              <a:t> </a:t>
            </a:r>
            <a:r>
              <a:rPr lang="en-US" dirty="0" smtClean="0">
                <a:solidFill>
                  <a:srgbClr val="FFFF00"/>
                </a:solidFill>
              </a:rPr>
              <a:t>The chambers of the gate               </a:t>
            </a:r>
            <a:r>
              <a:rPr lang="en-US" dirty="0" smtClean="0">
                <a:solidFill>
                  <a:srgbClr val="FFFF00"/>
                </a:solidFill>
              </a:rPr>
              <a:t>  “         </a:t>
            </a:r>
            <a:r>
              <a:rPr lang="en-US" dirty="0" smtClean="0">
                <a:solidFill>
                  <a:srgbClr val="FFFF00"/>
                </a:solidFill>
              </a:rPr>
              <a:t>D-D-D</a:t>
            </a:r>
          </a:p>
          <a:p>
            <a:pPr>
              <a:buNone/>
            </a:pPr>
            <a:r>
              <a:rPr lang="en-US" dirty="0" smtClean="0">
                <a:solidFill>
                  <a:srgbClr val="FFFF00"/>
                </a:solidFill>
              </a:rPr>
              <a:t>v16</a:t>
            </a:r>
            <a:r>
              <a:rPr lang="en-US" dirty="0" smtClean="0">
                <a:solidFill>
                  <a:srgbClr val="FFFF00"/>
                </a:solidFill>
              </a:rPr>
              <a:t> </a:t>
            </a:r>
            <a:r>
              <a:rPr lang="en-US" dirty="0" smtClean="0">
                <a:solidFill>
                  <a:srgbClr val="FFFF00"/>
                </a:solidFill>
              </a:rPr>
              <a:t>The pedestals of the gateway        “         E-E-E</a:t>
            </a:r>
          </a:p>
          <a:p>
            <a:pPr>
              <a:buNone/>
            </a:pPr>
            <a:r>
              <a:rPr lang="en-US" dirty="0" smtClean="0">
                <a:solidFill>
                  <a:srgbClr val="FFFF00"/>
                </a:solidFill>
              </a:rPr>
              <a:t>v7</a:t>
            </a:r>
            <a:r>
              <a:rPr lang="en-US" dirty="0" smtClean="0">
                <a:solidFill>
                  <a:srgbClr val="FFFF00"/>
                </a:solidFill>
              </a:rPr>
              <a:t> </a:t>
            </a:r>
            <a:r>
              <a:rPr lang="en-US" dirty="0" smtClean="0">
                <a:solidFill>
                  <a:srgbClr val="FFFF00"/>
                </a:solidFill>
              </a:rPr>
              <a:t>The threshold " by the porch         </a:t>
            </a:r>
            <a:r>
              <a:rPr lang="en-US" dirty="0" smtClean="0">
                <a:solidFill>
                  <a:srgbClr val="FFFF00"/>
                </a:solidFill>
              </a:rPr>
              <a:t>   “         </a:t>
            </a:r>
            <a:r>
              <a:rPr lang="en-US" dirty="0" smtClean="0">
                <a:solidFill>
                  <a:srgbClr val="FFFF00"/>
                </a:solidFill>
              </a:rPr>
              <a:t>F</a:t>
            </a:r>
          </a:p>
          <a:p>
            <a:pPr>
              <a:buNone/>
            </a:pPr>
            <a:r>
              <a:rPr lang="en-US" dirty="0" smtClean="0">
                <a:solidFill>
                  <a:srgbClr val="FFFF00"/>
                </a:solidFill>
              </a:rPr>
              <a:t>v8</a:t>
            </a:r>
            <a:r>
              <a:rPr lang="en-US" dirty="0" smtClean="0">
                <a:solidFill>
                  <a:srgbClr val="FFFF00"/>
                </a:solidFill>
              </a:rPr>
              <a:t> </a:t>
            </a:r>
            <a:r>
              <a:rPr lang="en-US" i="1" dirty="0" smtClean="0">
                <a:solidFill>
                  <a:srgbClr val="FFFF00"/>
                </a:solidFill>
              </a:rPr>
              <a:t>The porch of the gate within the </a:t>
            </a:r>
            <a:r>
              <a:rPr lang="en-US" dirty="0" smtClean="0">
                <a:solidFill>
                  <a:srgbClr val="FFFF00"/>
                </a:solidFill>
              </a:rPr>
              <a:t>gate     </a:t>
            </a:r>
            <a:r>
              <a:rPr lang="en-US" dirty="0" smtClean="0">
                <a:solidFill>
                  <a:srgbClr val="FFFF00"/>
                </a:solidFill>
              </a:rPr>
              <a:t>   G</a:t>
            </a:r>
            <a:endParaRPr lang="en-US" dirty="0" smtClean="0">
              <a:solidFill>
                <a:srgbClr val="FFFF00"/>
              </a:solidFill>
            </a:endParaRPr>
          </a:p>
          <a:p>
            <a:pPr>
              <a:buNone/>
            </a:pPr>
            <a:r>
              <a:rPr lang="en-US" dirty="0" smtClean="0">
                <a:solidFill>
                  <a:srgbClr val="FFFF00"/>
                </a:solidFill>
              </a:rPr>
              <a:t>v9</a:t>
            </a:r>
            <a:r>
              <a:rPr lang="en-US" dirty="0" smtClean="0">
                <a:solidFill>
                  <a:srgbClr val="FFFF00"/>
                </a:solidFill>
              </a:rPr>
              <a:t> </a:t>
            </a:r>
            <a:r>
              <a:rPr lang="en-US" dirty="0" smtClean="0">
                <a:solidFill>
                  <a:srgbClr val="FFFF00"/>
                </a:solidFill>
              </a:rPr>
              <a:t>The porch of the gate within the court   </a:t>
            </a:r>
            <a:r>
              <a:rPr lang="en-US" dirty="0" smtClean="0">
                <a:solidFill>
                  <a:srgbClr val="FFFF00"/>
                </a:solidFill>
              </a:rPr>
              <a:t>   H-H</a:t>
            </a:r>
            <a:endParaRPr lang="en-US" dirty="0" smtClean="0">
              <a:solidFill>
                <a:srgbClr val="FFFF00"/>
              </a:solidFill>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4525963"/>
          </a:xfrm>
        </p:spPr>
        <p:txBody>
          <a:bodyPr>
            <a:noAutofit/>
          </a:bodyPr>
          <a:lstStyle/>
          <a:p>
            <a:pPr>
              <a:buNone/>
            </a:pPr>
            <a:r>
              <a:rPr lang="en-US" dirty="0" smtClean="0">
                <a:solidFill>
                  <a:srgbClr val="FFFF00"/>
                </a:solidFill>
              </a:rPr>
              <a:t>7. The entry of the gate		  “      </a:t>
            </a:r>
          </a:p>
          <a:p>
            <a:pPr>
              <a:buNone/>
            </a:pPr>
            <a:r>
              <a:rPr lang="en-US" dirty="0" smtClean="0">
                <a:solidFill>
                  <a:srgbClr val="FFFF00"/>
                </a:solidFill>
              </a:rPr>
              <a:t>8. The boundary of the </a:t>
            </a:r>
            <a:r>
              <a:rPr lang="en-US" smtClean="0">
                <a:solidFill>
                  <a:srgbClr val="FFFF00"/>
                </a:solidFill>
              </a:rPr>
              <a:t>little chambers</a:t>
            </a:r>
            <a:r>
              <a:rPr lang="en-US" dirty="0" smtClean="0">
                <a:solidFill>
                  <a:srgbClr val="FFFF00"/>
                </a:solidFill>
              </a:rPr>
              <a:t>”</a:t>
            </a:r>
          </a:p>
          <a:p>
            <a:pPr>
              <a:buNone/>
            </a:pPr>
            <a:r>
              <a:rPr lang="en-US" dirty="0" smtClean="0">
                <a:solidFill>
                  <a:srgbClr val="FFFF00"/>
                </a:solidFill>
              </a:rPr>
              <a:t>9. The length and breadth of the gate-building</a:t>
            </a:r>
          </a:p>
          <a:p>
            <a:pPr>
              <a:buNone/>
            </a:pPr>
            <a:r>
              <a:rPr lang="en-US" dirty="0" smtClean="0">
                <a:solidFill>
                  <a:srgbClr val="FFFF00"/>
                </a:solidFill>
              </a:rPr>
              <a:t>10. The "palm trees” of the gate. </a:t>
            </a:r>
          </a:p>
          <a:p>
            <a:pPr>
              <a:buNone/>
            </a:pPr>
            <a:r>
              <a:rPr lang="en-US" dirty="0" smtClean="0">
                <a:solidFill>
                  <a:srgbClr val="FFFF00"/>
                </a:solidFill>
              </a:rPr>
              <a:t>						Plate 4. 5 and 7, K-K</a:t>
            </a:r>
          </a:p>
          <a:p>
            <a:pPr>
              <a:buNone/>
            </a:pPr>
            <a:r>
              <a:rPr lang="en-US" dirty="0" smtClean="0">
                <a:solidFill>
                  <a:srgbClr val="FFFF00"/>
                </a:solidFill>
              </a:rPr>
              <a:t>11. The arches			Plate 4. 5 and 7, h-h</a:t>
            </a:r>
          </a:p>
          <a:p>
            <a:pPr>
              <a:buNone/>
            </a:pPr>
            <a:r>
              <a:rPr lang="en-US" dirty="0" smtClean="0">
                <a:solidFill>
                  <a:srgbClr val="FFFF00"/>
                </a:solidFill>
              </a:rPr>
              <a:t>12. The arabesques or “narrow windows“ </a:t>
            </a:r>
            <a:br>
              <a:rPr lang="en-US" dirty="0" smtClean="0">
                <a:solidFill>
                  <a:srgbClr val="FFFF00"/>
                </a:solidFill>
              </a:rPr>
            </a:br>
            <a:r>
              <a:rPr lang="en-US" dirty="0" smtClean="0">
                <a:solidFill>
                  <a:srgbClr val="FFFF00"/>
                </a:solidFill>
              </a:rPr>
              <a:t>	of the gate 		Plates 4, 5 &amp; 7-K-K</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57200"/>
            <a:ext cx="8229600" cy="4525963"/>
          </a:xfrm>
        </p:spPr>
        <p:txBody>
          <a:bodyPr>
            <a:noAutofit/>
          </a:bodyPr>
          <a:lstStyle/>
          <a:p>
            <a:r>
              <a:rPr lang="en-US" sz="2800" dirty="0">
                <a:solidFill>
                  <a:srgbClr val="FFFF00"/>
                </a:solidFill>
              </a:rPr>
              <a:t>Study has convinced the present writer, </a:t>
            </a:r>
            <a:r>
              <a:rPr lang="en-US" sz="2800" dirty="0" smtClean="0">
                <a:solidFill>
                  <a:srgbClr val="FFFF00"/>
                </a:solidFill>
              </a:rPr>
              <a:t>and may </a:t>
            </a:r>
            <a:r>
              <a:rPr lang="en-US" sz="2800" dirty="0">
                <a:solidFill>
                  <a:srgbClr val="FFFF00"/>
                </a:solidFill>
              </a:rPr>
              <a:t>convince the reader, that the understanding of </a:t>
            </a:r>
            <a:r>
              <a:rPr lang="en-US" sz="2800" dirty="0" smtClean="0">
                <a:solidFill>
                  <a:srgbClr val="FFFF00"/>
                </a:solidFill>
              </a:rPr>
              <a:t>the construction </a:t>
            </a:r>
            <a:r>
              <a:rPr lang="en-US" sz="2800" dirty="0">
                <a:solidFill>
                  <a:srgbClr val="FFFF00"/>
                </a:solidFill>
              </a:rPr>
              <a:t>of the gates is of supreme importance to </a:t>
            </a:r>
            <a:r>
              <a:rPr lang="en-US" sz="2800" dirty="0" smtClean="0">
                <a:solidFill>
                  <a:srgbClr val="FFFF00"/>
                </a:solidFill>
              </a:rPr>
              <a:t>the understanding </a:t>
            </a:r>
            <a:r>
              <a:rPr lang="en-US" sz="2800" dirty="0">
                <a:solidFill>
                  <a:srgbClr val="FFFF00"/>
                </a:solidFill>
              </a:rPr>
              <a:t>of the whole structure. This may </a:t>
            </a:r>
            <a:r>
              <a:rPr lang="en-US" sz="2800" dirty="0" smtClean="0">
                <a:solidFill>
                  <a:srgbClr val="FFFF00"/>
                </a:solidFill>
              </a:rPr>
              <a:t>be gathered </a:t>
            </a:r>
            <a:r>
              <a:rPr lang="en-US" sz="2800" dirty="0">
                <a:solidFill>
                  <a:srgbClr val="FFFF00"/>
                </a:solidFill>
              </a:rPr>
              <a:t>from the fact that the bulk of the </a:t>
            </a:r>
            <a:r>
              <a:rPr lang="en-US" sz="2800" dirty="0" smtClean="0">
                <a:solidFill>
                  <a:srgbClr val="FFFF00"/>
                </a:solidFill>
              </a:rPr>
              <a:t>fortieth chapter </a:t>
            </a:r>
            <a:r>
              <a:rPr lang="en-US" sz="2800" dirty="0">
                <a:solidFill>
                  <a:srgbClr val="FFFF00"/>
                </a:solidFill>
              </a:rPr>
              <a:t>is occupied in their descriptions. They are, </a:t>
            </a:r>
            <a:r>
              <a:rPr lang="en-US" sz="2800" dirty="0" smtClean="0">
                <a:solidFill>
                  <a:srgbClr val="FFFF00"/>
                </a:solidFill>
              </a:rPr>
              <a:t>indeed, the </a:t>
            </a:r>
            <a:r>
              <a:rPr lang="en-US" sz="2800" i="1" dirty="0">
                <a:solidFill>
                  <a:srgbClr val="FFFF00"/>
                </a:solidFill>
              </a:rPr>
              <a:t>key of the specification. Entering the building </a:t>
            </a:r>
            <a:r>
              <a:rPr lang="en-US" sz="2800" i="1" dirty="0" smtClean="0">
                <a:solidFill>
                  <a:srgbClr val="FFFF00"/>
                </a:solidFill>
              </a:rPr>
              <a:t>with </a:t>
            </a:r>
            <a:r>
              <a:rPr lang="en-US" sz="2800" dirty="0" smtClean="0">
                <a:solidFill>
                  <a:srgbClr val="FFFF00"/>
                </a:solidFill>
              </a:rPr>
              <a:t>this </a:t>
            </a:r>
            <a:r>
              <a:rPr lang="en-US" sz="2800" dirty="0">
                <a:solidFill>
                  <a:srgbClr val="FFFF00"/>
                </a:solidFill>
              </a:rPr>
              <a:t>key, and carefully remembering the injunction </a:t>
            </a:r>
            <a:r>
              <a:rPr lang="en-US" sz="2800" dirty="0" smtClean="0">
                <a:solidFill>
                  <a:srgbClr val="FFFF00"/>
                </a:solidFill>
              </a:rPr>
              <a:t>of Ezekiel's </a:t>
            </a:r>
            <a:r>
              <a:rPr lang="en-US" sz="2800" dirty="0">
                <a:solidFill>
                  <a:srgbClr val="FFFF00"/>
                </a:solidFill>
              </a:rPr>
              <a:t>guide, we </a:t>
            </a:r>
            <a:r>
              <a:rPr lang="en-US" sz="2800" dirty="0" smtClean="0">
                <a:solidFill>
                  <a:srgbClr val="FFFF00"/>
                </a:solidFill>
              </a:rPr>
              <a:t>may unlock </a:t>
            </a:r>
            <a:r>
              <a:rPr lang="en-US" sz="2800" dirty="0">
                <a:solidFill>
                  <a:srgbClr val="FFFF00"/>
                </a:solidFill>
              </a:rPr>
              <a:t>the mystery of the vision.</a:t>
            </a:r>
          </a:p>
          <a:p>
            <a:r>
              <a:rPr lang="en-US" sz="2800" dirty="0">
                <a:solidFill>
                  <a:srgbClr val="FFFF00"/>
                </a:solidFill>
              </a:rPr>
              <a:t>The gates partake more of the character of </a:t>
            </a:r>
            <a:r>
              <a:rPr lang="en-US" sz="2800" dirty="0" smtClean="0">
                <a:solidFill>
                  <a:srgbClr val="FFFF00"/>
                </a:solidFill>
              </a:rPr>
              <a:t>‘</a:t>
            </a:r>
            <a:r>
              <a:rPr lang="en-US" sz="2800" i="1" dirty="0" smtClean="0">
                <a:solidFill>
                  <a:srgbClr val="FFFF00"/>
                </a:solidFill>
              </a:rPr>
              <a:t>gate buildings’ </a:t>
            </a:r>
            <a:r>
              <a:rPr lang="en-US" sz="2800" i="1" dirty="0">
                <a:solidFill>
                  <a:srgbClr val="FFFF00"/>
                </a:solidFill>
              </a:rPr>
              <a:t>than the structural entrances which we </a:t>
            </a:r>
            <a:r>
              <a:rPr lang="en-US" sz="2800" i="1" dirty="0" smtClean="0">
                <a:solidFill>
                  <a:srgbClr val="FFFF00"/>
                </a:solidFill>
              </a:rPr>
              <a:t>conventionally </a:t>
            </a:r>
            <a:r>
              <a:rPr lang="en-US" sz="2800" dirty="0" smtClean="0">
                <a:solidFill>
                  <a:srgbClr val="FFFF00"/>
                </a:solidFill>
              </a:rPr>
              <a:t>understand </a:t>
            </a:r>
            <a:r>
              <a:rPr lang="en-US" sz="2800" dirty="0">
                <a:solidFill>
                  <a:srgbClr val="FFFF00"/>
                </a:solidFill>
              </a:rPr>
              <a:t>by </a:t>
            </a:r>
            <a:r>
              <a:rPr lang="en-US" sz="2800" dirty="0" smtClean="0">
                <a:solidFill>
                  <a:srgbClr val="FFFF00"/>
                </a:solidFill>
              </a:rPr>
              <a:t>“gates.” ~H. </a:t>
            </a:r>
            <a:r>
              <a:rPr lang="en-US" sz="2800" dirty="0" err="1" smtClean="0">
                <a:solidFill>
                  <a:srgbClr val="FFFF00"/>
                </a:solidFill>
              </a:rPr>
              <a:t>Sulley</a:t>
            </a:r>
            <a:r>
              <a:rPr lang="en-US" sz="2800" dirty="0" smtClean="0">
                <a:solidFill>
                  <a:srgbClr val="FFFF00"/>
                </a:solidFill>
              </a:rPr>
              <a:t>, </a:t>
            </a:r>
            <a:endParaRPr lang="en-US" sz="2800" dirty="0">
              <a:solidFill>
                <a:srgbClr val="FFFF00"/>
              </a:solidFill>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228600"/>
            <a:ext cx="8686800" cy="6400800"/>
          </a:xfrm>
        </p:spPr>
        <p:txBody>
          <a:bodyPr>
            <a:noAutofit/>
          </a:bodyPr>
          <a:lstStyle/>
          <a:p>
            <a:pPr>
              <a:buNone/>
            </a:pPr>
            <a:r>
              <a:rPr lang="en-US" sz="2800" b="1" dirty="0" smtClean="0">
                <a:solidFill>
                  <a:srgbClr val="FFFF00"/>
                </a:solidFill>
              </a:rPr>
              <a:t>The </a:t>
            </a:r>
            <a:r>
              <a:rPr lang="en-US" sz="2800" b="1" dirty="0" smtClean="0">
                <a:solidFill>
                  <a:srgbClr val="FFFF00"/>
                </a:solidFill>
              </a:rPr>
              <a:t>GATE - PATTERNS reveal many gates in the square buildings.</a:t>
            </a:r>
          </a:p>
          <a:p>
            <a:pPr>
              <a:buNone/>
            </a:pPr>
            <a:r>
              <a:rPr lang="en-US" sz="2000" dirty="0" smtClean="0">
                <a:solidFill>
                  <a:srgbClr val="FFFF00"/>
                </a:solidFill>
              </a:rPr>
              <a:t>	</a:t>
            </a:r>
            <a:r>
              <a:rPr lang="en-US" sz="2800" dirty="0" smtClean="0">
                <a:solidFill>
                  <a:srgbClr val="FFFF00"/>
                </a:solidFill>
              </a:rPr>
              <a:t>(a) Ezek: 40 - 6 to 18 : give the details of the EAST gate.</a:t>
            </a:r>
          </a:p>
          <a:p>
            <a:pPr>
              <a:buNone/>
            </a:pPr>
            <a:r>
              <a:rPr lang="en-US" sz="2800" dirty="0" smtClean="0">
                <a:solidFill>
                  <a:srgbClr val="FFFF00"/>
                </a:solidFill>
              </a:rPr>
              <a:t>	(note that verse 18 reveals "gates'' (plural) in the same row of building's.  Ezekiel is only taken through ONE gate.). "Gates" here refer to any PAIR of gates at either end of any one </a:t>
            </a:r>
            <a:r>
              <a:rPr lang="en-US" sz="2800" dirty="0" err="1" smtClean="0">
                <a:solidFill>
                  <a:srgbClr val="FFFF00"/>
                </a:solidFill>
              </a:rPr>
              <a:t>cellae</a:t>
            </a:r>
            <a:r>
              <a:rPr lang="en-US" sz="2800" dirty="0" smtClean="0">
                <a:solidFill>
                  <a:srgbClr val="FFFF00"/>
                </a:solidFill>
              </a:rPr>
              <a:t> building, since he is dealing with the </a:t>
            </a:r>
            <a:r>
              <a:rPr lang="en-US" sz="2800" dirty="0" err="1" smtClean="0">
                <a:solidFill>
                  <a:srgbClr val="FFFF00"/>
                </a:solidFill>
              </a:rPr>
              <a:t>cellae</a:t>
            </a:r>
            <a:r>
              <a:rPr lang="en-US" sz="2800" dirty="0" smtClean="0">
                <a:solidFill>
                  <a:srgbClr val="FFFF00"/>
                </a:solidFill>
              </a:rPr>
              <a:t> pavement (floor) that lies between them.</a:t>
            </a:r>
          </a:p>
          <a:p>
            <a:pPr>
              <a:buNone/>
            </a:pPr>
            <a:r>
              <a:rPr lang="en-US" sz="2800" dirty="0" smtClean="0">
                <a:solidFill>
                  <a:srgbClr val="FFFF00"/>
                </a:solidFill>
              </a:rPr>
              <a:t>(The plural "gates" is used again in verse 38 confirming many gates for the NORTH </a:t>
            </a:r>
            <a:r>
              <a:rPr lang="en-US" sz="2800" dirty="0" err="1" smtClean="0">
                <a:solidFill>
                  <a:srgbClr val="FFFF00"/>
                </a:solidFill>
              </a:rPr>
              <a:t>cellae</a:t>
            </a:r>
            <a:r>
              <a:rPr lang="en-US" sz="2800" dirty="0" smtClean="0">
                <a:solidFill>
                  <a:srgbClr val="FFFF00"/>
                </a:solidFill>
              </a:rPr>
              <a:t>.)</a:t>
            </a:r>
          </a:p>
          <a:p>
            <a:pPr>
              <a:buNone/>
            </a:pPr>
            <a:r>
              <a:rPr lang="en-US" sz="2800" dirty="0" smtClean="0">
                <a:solidFill>
                  <a:srgbClr val="FFFF00"/>
                </a:solidFill>
              </a:rPr>
              <a:t>	(b) Ezek: 40 - 20 to 23 : The gate pattern for the </a:t>
            </a:r>
            <a:r>
              <a:rPr lang="en-US" sz="2800" u="sng" dirty="0" smtClean="0">
                <a:solidFill>
                  <a:srgbClr val="FFFF00"/>
                </a:solidFill>
              </a:rPr>
              <a:t>NORTH</a:t>
            </a:r>
            <a:r>
              <a:rPr lang="en-US" sz="2800" dirty="0" smtClean="0">
                <a:solidFill>
                  <a:srgbClr val="FFFF00"/>
                </a:solidFill>
              </a:rPr>
              <a:t> </a:t>
            </a:r>
            <a:r>
              <a:rPr lang="en-US" sz="2800" dirty="0" smtClean="0">
                <a:solidFill>
                  <a:srgbClr val="FFFF00"/>
                </a:solidFill>
              </a:rPr>
              <a:t>				gate</a:t>
            </a:r>
            <a:r>
              <a:rPr lang="en-US" sz="2800" dirty="0" smtClean="0">
                <a:solidFill>
                  <a:srgbClr val="FFFF00"/>
                </a:solidFill>
              </a:rPr>
              <a:t>.</a:t>
            </a:r>
          </a:p>
          <a:p>
            <a:pPr>
              <a:buNone/>
            </a:pPr>
            <a:r>
              <a:rPr lang="en-US" sz="2800" dirty="0" smtClean="0">
                <a:solidFill>
                  <a:srgbClr val="FFFF00"/>
                </a:solidFill>
              </a:rPr>
              <a:t>		             </a:t>
            </a:r>
            <a:r>
              <a:rPr lang="en-US" sz="2800" dirty="0" smtClean="0">
                <a:solidFill>
                  <a:srgbClr val="FFFF00"/>
                </a:solidFill>
              </a:rPr>
              <a:t>   24 </a:t>
            </a:r>
            <a:r>
              <a:rPr lang="en-US" sz="2800" dirty="0" smtClean="0">
                <a:solidFill>
                  <a:srgbClr val="FFFF00"/>
                </a:solidFill>
              </a:rPr>
              <a:t>to 26 :  "   "      "     "   "  SOUTH   " </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228600"/>
            <a:ext cx="8686800" cy="6400800"/>
          </a:xfrm>
        </p:spPr>
        <p:txBody>
          <a:bodyPr>
            <a:noAutofit/>
          </a:bodyPr>
          <a:lstStyle/>
          <a:p>
            <a:pPr>
              <a:buNone/>
            </a:pPr>
            <a:r>
              <a:rPr lang="en-US" sz="2400" b="1" dirty="0" smtClean="0">
                <a:solidFill>
                  <a:srgbClr val="FFFF00"/>
                </a:solidFill>
              </a:rPr>
              <a:t>(4) The GATE - PATTERNS reveal many gates in the square buildings.</a:t>
            </a:r>
          </a:p>
          <a:p>
            <a:pPr>
              <a:buNone/>
            </a:pPr>
            <a:endParaRPr lang="en-US" sz="2800" dirty="0" smtClean="0">
              <a:solidFill>
                <a:srgbClr val="FFFF00"/>
              </a:solidFill>
            </a:endParaRPr>
          </a:p>
          <a:p>
            <a:pPr>
              <a:buNone/>
            </a:pPr>
            <a:r>
              <a:rPr lang="en-US" sz="2800" dirty="0" smtClean="0">
                <a:solidFill>
                  <a:srgbClr val="FFFF00"/>
                </a:solidFill>
              </a:rPr>
              <a:t>The Prophet now crosses over &amp; looks at the INNER gates across the courtyard.</a:t>
            </a:r>
          </a:p>
          <a:p>
            <a:pPr>
              <a:buNone/>
            </a:pPr>
            <a:r>
              <a:rPr lang="en-US" sz="2800" dirty="0" smtClean="0">
                <a:solidFill>
                  <a:srgbClr val="FFFF00"/>
                </a:solidFill>
              </a:rPr>
              <a:t>	(c) Ezekiel 40 - 28 to 31 :    The SOUTH INNER gate.</a:t>
            </a:r>
          </a:p>
          <a:p>
            <a:pPr>
              <a:buNone/>
            </a:pPr>
            <a:r>
              <a:rPr lang="en-US" sz="2800" dirty="0" smtClean="0">
                <a:solidFill>
                  <a:srgbClr val="FFFF00"/>
                </a:solidFill>
              </a:rPr>
              <a:t>		               32 to 34 :        </a:t>
            </a:r>
            <a:r>
              <a:rPr lang="en-US" sz="2800" dirty="0" smtClean="0">
                <a:solidFill>
                  <a:srgbClr val="FFFF00"/>
                </a:solidFill>
              </a:rPr>
              <a:t>The</a:t>
            </a:r>
            <a:r>
              <a:rPr lang="en-US" sz="2800" dirty="0" smtClean="0">
                <a:solidFill>
                  <a:srgbClr val="FFFF00"/>
                </a:solidFill>
              </a:rPr>
              <a:t> </a:t>
            </a:r>
            <a:r>
              <a:rPr lang="en-US" sz="2800" dirty="0" smtClean="0">
                <a:solidFill>
                  <a:srgbClr val="FFFF00"/>
                </a:solidFill>
              </a:rPr>
              <a:t>EAST </a:t>
            </a:r>
            <a:r>
              <a:rPr lang="en-US" sz="2800" dirty="0" smtClean="0">
                <a:solidFill>
                  <a:srgbClr val="FFFF00"/>
                </a:solidFill>
              </a:rPr>
              <a:t>INNER gate</a:t>
            </a:r>
            <a:endParaRPr lang="en-US" sz="2800" dirty="0" smtClean="0">
              <a:solidFill>
                <a:srgbClr val="FFFF00"/>
              </a:solidFill>
            </a:endParaRPr>
          </a:p>
          <a:p>
            <a:pPr>
              <a:buNone/>
            </a:pPr>
            <a:r>
              <a:rPr lang="en-US" sz="2800" dirty="0" smtClean="0">
                <a:solidFill>
                  <a:srgbClr val="FFFF00"/>
                </a:solidFill>
              </a:rPr>
              <a:t>		               35 to 37 :        "  NORTH   "    "  .</a:t>
            </a:r>
          </a:p>
          <a:p>
            <a:pPr>
              <a:buNone/>
            </a:pPr>
            <a:r>
              <a:rPr lang="en-US" sz="2800" dirty="0" smtClean="0">
                <a:solidFill>
                  <a:srgbClr val="FFFF00"/>
                </a:solidFill>
              </a:rPr>
              <a:t>39 : Ezekiel LOOKS from the north INNER row of </a:t>
            </a:r>
            <a:r>
              <a:rPr lang="en-US" sz="2800" dirty="0" err="1" smtClean="0">
                <a:solidFill>
                  <a:srgbClr val="FFFF00"/>
                </a:solidFill>
              </a:rPr>
              <a:t>cellae</a:t>
            </a:r>
            <a:r>
              <a:rPr lang="en-US" sz="2800" dirty="0" smtClean="0">
                <a:solidFill>
                  <a:srgbClr val="FFFF00"/>
                </a:solidFill>
              </a:rPr>
              <a:t> and sees the inside of the outer row of buildings, and the tables at the inside porches.</a:t>
            </a:r>
          </a:p>
          <a:p>
            <a:pPr>
              <a:buNone/>
            </a:pPr>
            <a:r>
              <a:rPr lang="en-US" sz="2800" dirty="0" smtClean="0">
                <a:solidFill>
                  <a:srgbClr val="FFFF00"/>
                </a:solidFill>
              </a:rPr>
              <a:t>40 : He goes through the out gate on the north and sees the slaughter blocks on either side of the steps as one goes up to enter the temple from the north.</a:t>
            </a:r>
            <a:endParaRPr lang="en-US" sz="2800" dirty="0">
              <a:solidFill>
                <a:srgbClr val="FFFF00"/>
              </a:solidFill>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t="1683" b="14836"/>
          <a:stretch>
            <a:fillRect/>
          </a:stretch>
        </p:blipFill>
        <p:spPr bwMode="auto">
          <a:xfrm>
            <a:off x="198438" y="0"/>
            <a:ext cx="8704262" cy="5516563"/>
          </a:xfrm>
          <a:prstGeom prst="rect">
            <a:avLst/>
          </a:prstGeom>
          <a:noFill/>
          <a:ln w="9525">
            <a:noFill/>
            <a:miter lim="800000"/>
            <a:headEnd/>
            <a:tailEnd/>
          </a:ln>
        </p:spPr>
      </p:pic>
      <p:sp>
        <p:nvSpPr>
          <p:cNvPr id="6147" name="Rectangle 3"/>
          <p:cNvSpPr>
            <a:spLocks noChangeArrowheads="1"/>
          </p:cNvSpPr>
          <p:nvPr/>
        </p:nvSpPr>
        <p:spPr bwMode="auto">
          <a:xfrm>
            <a:off x="314325" y="5613400"/>
            <a:ext cx="4095750" cy="1098550"/>
          </a:xfrm>
          <a:prstGeom prst="rect">
            <a:avLst/>
          </a:prstGeom>
          <a:noFill/>
          <a:ln w="9525">
            <a:noFill/>
            <a:miter lim="800000"/>
            <a:headEnd/>
            <a:tailEnd/>
          </a:ln>
        </p:spPr>
        <p:txBody>
          <a:bodyPr>
            <a:spAutoFit/>
          </a:bodyPr>
          <a:lstStyle/>
          <a:p>
            <a:pPr>
              <a:spcBef>
                <a:spcPct val="50000"/>
              </a:spcBef>
            </a:pPr>
            <a:r>
              <a:rPr lang="en-US" sz="1200" b="1"/>
              <a:t>Probable Elevation of Gate and Upper CellÆ.</a:t>
            </a:r>
            <a:endParaRPr lang="en-US" sz="1200"/>
          </a:p>
          <a:p>
            <a:pPr>
              <a:spcBef>
                <a:spcPct val="50000"/>
              </a:spcBef>
            </a:pPr>
            <a:r>
              <a:rPr lang="en-US" sz="1200" b="1"/>
              <a:t>A.A.</a:t>
            </a:r>
            <a:r>
              <a:rPr lang="en-US" sz="1200"/>
              <a:t>—Wall, 6 cubits broad and 6 cubits high.</a:t>
            </a:r>
            <a:endParaRPr lang="en-US" sz="1200" b="1"/>
          </a:p>
          <a:p>
            <a:pPr>
              <a:spcBef>
                <a:spcPct val="50000"/>
              </a:spcBef>
            </a:pPr>
            <a:r>
              <a:rPr lang="en-US" sz="1200" b="1"/>
              <a:t>K.K.—Posts, or Palm Trees.</a:t>
            </a:r>
          </a:p>
          <a:p>
            <a:pPr>
              <a:spcBef>
                <a:spcPct val="50000"/>
              </a:spcBef>
            </a:pPr>
            <a:r>
              <a:rPr lang="en-US" sz="1200" b="1"/>
              <a:t>Q.—Parapet to Galleries.—[Deut. 22:8.]</a:t>
            </a:r>
          </a:p>
        </p:txBody>
      </p:sp>
      <p:sp>
        <p:nvSpPr>
          <p:cNvPr id="6148" name="Rectangle 4"/>
          <p:cNvSpPr>
            <a:spLocks noGrp="1" noChangeArrowheads="1"/>
          </p:cNvSpPr>
          <p:nvPr>
            <p:ph type="title" idx="4294967295"/>
          </p:nvPr>
        </p:nvSpPr>
        <p:spPr>
          <a:xfrm>
            <a:off x="3038475" y="-85725"/>
            <a:ext cx="3209925" cy="409575"/>
          </a:xfrm>
        </p:spPr>
        <p:txBody>
          <a:bodyPr/>
          <a:lstStyle/>
          <a:p>
            <a:pPr eaLnBrk="1" hangingPunct="1"/>
            <a:r>
              <a:rPr lang="en-US" sz="1800" smtClean="0"/>
              <a:t>Plate 4 – Elevation of Gate</a:t>
            </a:r>
          </a:p>
        </p:txBody>
      </p:sp>
      <p:sp>
        <p:nvSpPr>
          <p:cNvPr id="6149" name="Rectangle 5"/>
          <p:cNvSpPr>
            <a:spLocks noChangeArrowheads="1"/>
          </p:cNvSpPr>
          <p:nvPr/>
        </p:nvSpPr>
        <p:spPr bwMode="auto">
          <a:xfrm>
            <a:off x="4714875" y="5632450"/>
            <a:ext cx="4095750" cy="1098550"/>
          </a:xfrm>
          <a:prstGeom prst="rect">
            <a:avLst/>
          </a:prstGeom>
          <a:noFill/>
          <a:ln w="9525">
            <a:noFill/>
            <a:miter lim="800000"/>
            <a:headEnd/>
            <a:tailEnd/>
          </a:ln>
        </p:spPr>
        <p:txBody>
          <a:bodyPr>
            <a:spAutoFit/>
          </a:bodyPr>
          <a:lstStyle/>
          <a:p>
            <a:pPr>
              <a:spcBef>
                <a:spcPct val="50000"/>
              </a:spcBef>
            </a:pPr>
            <a:r>
              <a:rPr lang="en-US" sz="1200" b="1"/>
              <a:t>h.h.—Arches 25 cubits long by 5 cubits wide.</a:t>
            </a:r>
          </a:p>
          <a:p>
            <a:pPr>
              <a:spcBef>
                <a:spcPct val="50000"/>
              </a:spcBef>
            </a:pPr>
            <a:r>
              <a:rPr lang="en-US" sz="1200" b="1"/>
              <a:t>i.i.—Arabesques.</a:t>
            </a:r>
          </a:p>
          <a:p>
            <a:pPr>
              <a:spcBef>
                <a:spcPct val="50000"/>
              </a:spcBef>
            </a:pPr>
            <a:r>
              <a:rPr lang="en-US" sz="1200" b="1"/>
              <a:t>n.n.—Slaying Blocks outside the Sanctuary.</a:t>
            </a:r>
          </a:p>
          <a:p>
            <a:pPr>
              <a:spcBef>
                <a:spcPct val="50000"/>
              </a:spcBef>
            </a:pPr>
            <a:r>
              <a:rPr lang="en-US" sz="1200" b="1"/>
              <a:t>b.b.—Entry of Gate, 10 cubits wide, 13 cubits high.</a:t>
            </a:r>
            <a:endParaRPr lang="en-US" sz="1200"/>
          </a:p>
        </p:txBody>
      </p:sp>
      <p:sp>
        <p:nvSpPr>
          <p:cNvPr id="6150" name="Slide Number Placeholder 7"/>
          <p:cNvSpPr>
            <a:spLocks noGrp="1"/>
          </p:cNvSpPr>
          <p:nvPr>
            <p:ph type="sldNum" sz="quarter" idx="12"/>
          </p:nvPr>
        </p:nvSpPr>
        <p:spPr>
          <a:xfrm>
            <a:off x="7239000" y="6400800"/>
            <a:ext cx="1905000" cy="457200"/>
          </a:xfrm>
          <a:noFill/>
        </p:spPr>
        <p:txBody>
          <a:bodyPr/>
          <a:lstStyle/>
          <a:p>
            <a:fld id="{4B074CB2-9759-44B1-A989-A359009C46A9}" type="slidenum">
              <a:rPr lang="en-US" smtClean="0"/>
              <a:pPr/>
              <a:t>48</a:t>
            </a:fld>
            <a:endParaRPr lang="en-US" smtClean="0"/>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b="15097"/>
          <a:stretch>
            <a:fillRect/>
          </a:stretch>
        </p:blipFill>
        <p:spPr bwMode="auto">
          <a:xfrm>
            <a:off x="709613" y="0"/>
            <a:ext cx="7631112" cy="4743450"/>
          </a:xfrm>
          <a:prstGeom prst="rect">
            <a:avLst/>
          </a:prstGeom>
          <a:noFill/>
          <a:ln w="9525">
            <a:noFill/>
            <a:miter lim="800000"/>
            <a:headEnd/>
            <a:tailEnd/>
          </a:ln>
        </p:spPr>
      </p:pic>
      <p:sp>
        <p:nvSpPr>
          <p:cNvPr id="7171" name="Rectangle 3"/>
          <p:cNvSpPr>
            <a:spLocks noChangeArrowheads="1"/>
          </p:cNvSpPr>
          <p:nvPr/>
        </p:nvSpPr>
        <p:spPr bwMode="auto">
          <a:xfrm>
            <a:off x="409575" y="4854575"/>
            <a:ext cx="2009775" cy="2003425"/>
          </a:xfrm>
          <a:prstGeom prst="rect">
            <a:avLst/>
          </a:prstGeom>
          <a:noFill/>
          <a:ln w="9525">
            <a:noFill/>
            <a:miter lim="800000"/>
            <a:headEnd/>
            <a:tailEnd/>
          </a:ln>
        </p:spPr>
        <p:txBody>
          <a:bodyPr>
            <a:spAutoFit/>
          </a:bodyPr>
          <a:lstStyle/>
          <a:p>
            <a:pPr>
              <a:spcBef>
                <a:spcPct val="50000"/>
              </a:spcBef>
            </a:pPr>
            <a:r>
              <a:rPr lang="en-US" sz="900" b="1"/>
              <a:t>A.A.</a:t>
            </a:r>
            <a:r>
              <a:rPr lang="en-US" sz="900"/>
              <a:t>—Wall, 6 cubits broad and 6 cubits high.</a:t>
            </a:r>
            <a:endParaRPr lang="en-US" sz="900" b="1"/>
          </a:p>
          <a:p>
            <a:pPr>
              <a:spcBef>
                <a:spcPct val="50000"/>
              </a:spcBef>
            </a:pPr>
            <a:r>
              <a:rPr lang="en-US" sz="900" b="1"/>
              <a:t>B.—Threshold, 6 cubits.</a:t>
            </a:r>
          </a:p>
          <a:p>
            <a:pPr>
              <a:spcBef>
                <a:spcPct val="50000"/>
              </a:spcBef>
            </a:pPr>
            <a:r>
              <a:rPr lang="en-US" sz="900" b="1"/>
              <a:t>C.—The other Threshold, 6 cubits.</a:t>
            </a:r>
          </a:p>
          <a:p>
            <a:pPr>
              <a:spcBef>
                <a:spcPct val="50000"/>
              </a:spcBef>
            </a:pPr>
            <a:r>
              <a:rPr lang="en-US" sz="900" b="1"/>
              <a:t>D.D.—“Little Chambers,” 6 cubits square.</a:t>
            </a:r>
          </a:p>
          <a:p>
            <a:pPr>
              <a:spcBef>
                <a:spcPct val="50000"/>
              </a:spcBef>
            </a:pPr>
            <a:r>
              <a:rPr lang="en-US" sz="900" b="1"/>
              <a:t>E.E.—The post between “The Little Chambers.”</a:t>
            </a:r>
          </a:p>
          <a:p>
            <a:pPr>
              <a:spcBef>
                <a:spcPct val="50000"/>
              </a:spcBef>
            </a:pPr>
            <a:r>
              <a:rPr lang="en-US" sz="900" b="1"/>
              <a:t>F.—Threshold by Proch of Gate within, 1 reed.</a:t>
            </a:r>
          </a:p>
          <a:p>
            <a:pPr>
              <a:spcBef>
                <a:spcPct val="50000"/>
              </a:spcBef>
            </a:pPr>
            <a:r>
              <a:rPr lang="en-US" sz="900" b="1"/>
              <a:t>G.—Porch of Gate within, 1 reed.</a:t>
            </a:r>
          </a:p>
        </p:txBody>
      </p:sp>
      <p:sp>
        <p:nvSpPr>
          <p:cNvPr id="7172" name="Rectangle 4"/>
          <p:cNvSpPr>
            <a:spLocks noChangeArrowheads="1"/>
          </p:cNvSpPr>
          <p:nvPr/>
        </p:nvSpPr>
        <p:spPr bwMode="auto">
          <a:xfrm>
            <a:off x="3752850" y="4854575"/>
            <a:ext cx="2009775" cy="2003425"/>
          </a:xfrm>
          <a:prstGeom prst="rect">
            <a:avLst/>
          </a:prstGeom>
          <a:noFill/>
          <a:ln w="9525">
            <a:noFill/>
            <a:miter lim="800000"/>
            <a:headEnd/>
            <a:tailEnd/>
          </a:ln>
        </p:spPr>
        <p:txBody>
          <a:bodyPr>
            <a:spAutoFit/>
          </a:bodyPr>
          <a:lstStyle/>
          <a:p>
            <a:pPr>
              <a:spcBef>
                <a:spcPct val="50000"/>
              </a:spcBef>
            </a:pPr>
            <a:r>
              <a:rPr lang="en-US" sz="900" b="1"/>
              <a:t>H.—Porch of Gate inside the outer Court.</a:t>
            </a:r>
          </a:p>
          <a:p>
            <a:pPr>
              <a:spcBef>
                <a:spcPct val="50000"/>
              </a:spcBef>
            </a:pPr>
            <a:r>
              <a:rPr lang="en-US" sz="900" b="1"/>
              <a:t>J.J.—Posts of this Porch, 2 cubits.</a:t>
            </a:r>
          </a:p>
          <a:p>
            <a:pPr>
              <a:spcBef>
                <a:spcPct val="50000"/>
              </a:spcBef>
            </a:pPr>
            <a:r>
              <a:rPr lang="en-US" sz="900" b="1"/>
              <a:t>K.K.—Posts, or Palm Trees.</a:t>
            </a:r>
          </a:p>
          <a:p>
            <a:pPr>
              <a:spcBef>
                <a:spcPct val="50000"/>
              </a:spcBef>
            </a:pPr>
            <a:r>
              <a:rPr lang="en-US" sz="900" b="1"/>
              <a:t>L.—Cellæ on lower pavement of Court.</a:t>
            </a:r>
          </a:p>
          <a:p>
            <a:pPr>
              <a:spcBef>
                <a:spcPct val="50000"/>
              </a:spcBef>
            </a:pPr>
            <a:r>
              <a:rPr lang="en-US" sz="900" b="1"/>
              <a:t>M.—Cellæ on upper pavement.</a:t>
            </a:r>
          </a:p>
          <a:p>
            <a:pPr>
              <a:spcBef>
                <a:spcPct val="50000"/>
              </a:spcBef>
            </a:pPr>
            <a:r>
              <a:rPr lang="en-US" sz="900" b="1"/>
              <a:t>N.—Gallery in continuation of Porch.</a:t>
            </a:r>
          </a:p>
          <a:p>
            <a:pPr>
              <a:spcBef>
                <a:spcPct val="50000"/>
              </a:spcBef>
            </a:pPr>
            <a:r>
              <a:rPr lang="en-US" sz="900" b="1"/>
              <a:t>O.—Lower Colonnade or “Walk” in continuation of Porch.</a:t>
            </a:r>
          </a:p>
        </p:txBody>
      </p:sp>
      <p:sp>
        <p:nvSpPr>
          <p:cNvPr id="7173" name="Rectangle 5"/>
          <p:cNvSpPr>
            <a:spLocks noChangeArrowheads="1"/>
          </p:cNvSpPr>
          <p:nvPr/>
        </p:nvSpPr>
        <p:spPr bwMode="auto">
          <a:xfrm>
            <a:off x="6791325" y="4641850"/>
            <a:ext cx="2009775" cy="2139950"/>
          </a:xfrm>
          <a:prstGeom prst="rect">
            <a:avLst/>
          </a:prstGeom>
          <a:noFill/>
          <a:ln w="9525">
            <a:noFill/>
            <a:miter lim="800000"/>
            <a:headEnd/>
            <a:tailEnd/>
          </a:ln>
        </p:spPr>
        <p:txBody>
          <a:bodyPr>
            <a:spAutoFit/>
          </a:bodyPr>
          <a:lstStyle/>
          <a:p>
            <a:pPr>
              <a:spcBef>
                <a:spcPct val="50000"/>
              </a:spcBef>
            </a:pPr>
            <a:r>
              <a:rPr lang="en-US" sz="900" b="1"/>
              <a:t>a.a.—Seven Steps to the Gate.</a:t>
            </a:r>
          </a:p>
          <a:p>
            <a:pPr>
              <a:spcBef>
                <a:spcPct val="50000"/>
              </a:spcBef>
            </a:pPr>
            <a:r>
              <a:rPr lang="en-US" sz="900" b="1"/>
              <a:t>b.b.—Entry of Gate, 10 cubits wide, 13 cubits high.</a:t>
            </a:r>
          </a:p>
          <a:p>
            <a:pPr>
              <a:spcBef>
                <a:spcPct val="50000"/>
              </a:spcBef>
            </a:pPr>
            <a:r>
              <a:rPr lang="en-US" sz="900" b="1"/>
              <a:t>c.c.—Boundary before “The Little Chambers,” 1 cubit thick.</a:t>
            </a:r>
          </a:p>
          <a:p>
            <a:pPr>
              <a:spcBef>
                <a:spcPct val="50000"/>
              </a:spcBef>
            </a:pPr>
            <a:r>
              <a:rPr lang="en-US" sz="900" b="1"/>
              <a:t>h.h.—Arches, 25 cubits long by 5 cubits wide.</a:t>
            </a:r>
          </a:p>
          <a:p>
            <a:pPr>
              <a:spcBef>
                <a:spcPct val="50000"/>
              </a:spcBef>
            </a:pPr>
            <a:r>
              <a:rPr lang="en-US" sz="900" b="1"/>
              <a:t>n.n.—Slaying Blocks outside the Sanctuary.</a:t>
            </a:r>
          </a:p>
          <a:p>
            <a:pPr>
              <a:spcBef>
                <a:spcPct val="50000"/>
              </a:spcBef>
            </a:pPr>
            <a:r>
              <a:rPr lang="en-US" sz="900" b="1"/>
              <a:t>l.l.—Flaying and Washing Tables in Porch.</a:t>
            </a:r>
          </a:p>
          <a:p>
            <a:pPr>
              <a:spcBef>
                <a:spcPct val="50000"/>
              </a:spcBef>
            </a:pPr>
            <a:r>
              <a:rPr lang="en-US" sz="900" b="1"/>
              <a:t>p.p.Folding Doors.</a:t>
            </a:r>
            <a:endParaRPr lang="en-US" sz="900"/>
          </a:p>
        </p:txBody>
      </p:sp>
      <p:sp>
        <p:nvSpPr>
          <p:cNvPr id="7174" name="Rectangle 6"/>
          <p:cNvSpPr>
            <a:spLocks noGrp="1" noChangeArrowheads="1"/>
          </p:cNvSpPr>
          <p:nvPr>
            <p:ph type="title" idx="4294967295"/>
          </p:nvPr>
        </p:nvSpPr>
        <p:spPr>
          <a:xfrm>
            <a:off x="2713038" y="0"/>
            <a:ext cx="3705225" cy="338138"/>
          </a:xfrm>
        </p:spPr>
        <p:txBody>
          <a:bodyPr/>
          <a:lstStyle/>
          <a:p>
            <a:pPr eaLnBrk="1" hangingPunct="1"/>
            <a:r>
              <a:rPr lang="en-US" sz="1400" b="1" smtClean="0"/>
              <a:t>Plate 5 - Plan of Gate and Portion of CellÆ</a:t>
            </a:r>
            <a:endParaRPr lang="en-US" sz="1400" smtClean="0"/>
          </a:p>
        </p:txBody>
      </p:sp>
      <p:sp>
        <p:nvSpPr>
          <p:cNvPr id="7175" name="Slide Number Placeholder 8"/>
          <p:cNvSpPr>
            <a:spLocks noGrp="1"/>
          </p:cNvSpPr>
          <p:nvPr>
            <p:ph type="sldNum" sz="quarter" idx="12"/>
          </p:nvPr>
        </p:nvSpPr>
        <p:spPr>
          <a:xfrm>
            <a:off x="7239000" y="6400800"/>
            <a:ext cx="1905000" cy="457200"/>
          </a:xfrm>
          <a:noFill/>
        </p:spPr>
        <p:txBody>
          <a:bodyPr/>
          <a:lstStyle/>
          <a:p>
            <a:fld id="{2B5F5611-9618-499F-9258-2918D94176DA}" type="slidenum">
              <a:rPr lang="en-US" smtClean="0"/>
              <a:pPr/>
              <a:t>49</a:t>
            </a:fld>
            <a:endParaRPr lang="en-US" smtClean="0"/>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261938" y="0"/>
            <a:ext cx="8604250" cy="6818313"/>
          </a:xfrm>
          <a:prstGeom prst="rect">
            <a:avLst/>
          </a:prstGeom>
          <a:noFill/>
          <a:ln w="9525">
            <a:noFill/>
            <a:miter lim="800000"/>
            <a:headEnd/>
            <a:tailEnd/>
          </a:ln>
        </p:spPr>
      </p:pic>
      <p:sp>
        <p:nvSpPr>
          <p:cNvPr id="8195" name="Rectangle 3"/>
          <p:cNvSpPr>
            <a:spLocks noGrp="1" noChangeArrowheads="1"/>
          </p:cNvSpPr>
          <p:nvPr>
            <p:ph type="title" idx="4294967295"/>
          </p:nvPr>
        </p:nvSpPr>
        <p:spPr>
          <a:xfrm>
            <a:off x="2116138" y="63500"/>
            <a:ext cx="4483100" cy="342900"/>
          </a:xfrm>
        </p:spPr>
        <p:txBody>
          <a:bodyPr/>
          <a:lstStyle/>
          <a:p>
            <a:pPr eaLnBrk="1" hangingPunct="1"/>
            <a:r>
              <a:rPr lang="en-US" sz="1600" b="1" smtClean="0"/>
              <a:t>Plate 6 - Perspective View of Gate and Cellæ</a:t>
            </a:r>
          </a:p>
        </p:txBody>
      </p:sp>
      <p:sp>
        <p:nvSpPr>
          <p:cNvPr id="8196" name="Slide Number Placeholder 5"/>
          <p:cNvSpPr>
            <a:spLocks noGrp="1"/>
          </p:cNvSpPr>
          <p:nvPr>
            <p:ph type="sldNum" sz="quarter" idx="12"/>
          </p:nvPr>
        </p:nvSpPr>
        <p:spPr>
          <a:xfrm>
            <a:off x="7239000" y="6400800"/>
            <a:ext cx="1905000" cy="457200"/>
          </a:xfrm>
          <a:noFill/>
        </p:spPr>
        <p:txBody>
          <a:bodyPr/>
          <a:lstStyle/>
          <a:p>
            <a:fld id="{FEE7C382-E167-445D-B083-491EABF38A5E}" type="slidenum">
              <a:rPr lang="en-US" smtClean="0"/>
              <a:pPr/>
              <a:t>50</a:t>
            </a:fld>
            <a:endParaRPr lang="en-US" smtClean="0"/>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b="14796"/>
          <a:stretch>
            <a:fillRect/>
          </a:stretch>
        </p:blipFill>
        <p:spPr bwMode="auto">
          <a:xfrm>
            <a:off x="-68263" y="0"/>
            <a:ext cx="9212263" cy="4221163"/>
          </a:xfrm>
          <a:prstGeom prst="rect">
            <a:avLst/>
          </a:prstGeom>
          <a:noFill/>
          <a:ln w="9525">
            <a:noFill/>
            <a:miter lim="800000"/>
            <a:headEnd/>
            <a:tailEnd/>
          </a:ln>
        </p:spPr>
      </p:pic>
      <p:sp>
        <p:nvSpPr>
          <p:cNvPr id="9219" name="Rectangle 3"/>
          <p:cNvSpPr>
            <a:spLocks noChangeArrowheads="1"/>
          </p:cNvSpPr>
          <p:nvPr/>
        </p:nvSpPr>
        <p:spPr bwMode="auto">
          <a:xfrm>
            <a:off x="439738" y="4164013"/>
            <a:ext cx="2760662" cy="1169987"/>
          </a:xfrm>
          <a:prstGeom prst="rect">
            <a:avLst/>
          </a:prstGeom>
          <a:noFill/>
          <a:ln w="9525">
            <a:noFill/>
            <a:miter lim="800000"/>
            <a:headEnd/>
            <a:tailEnd/>
          </a:ln>
        </p:spPr>
        <p:txBody>
          <a:bodyPr>
            <a:spAutoFit/>
          </a:bodyPr>
          <a:lstStyle/>
          <a:p>
            <a:pPr>
              <a:spcBef>
                <a:spcPct val="50000"/>
              </a:spcBef>
            </a:pPr>
            <a:r>
              <a:rPr lang="en-US" sz="1400" b="1" dirty="0"/>
              <a:t>a.—Seven steps to Gate.</a:t>
            </a:r>
          </a:p>
          <a:p>
            <a:pPr>
              <a:spcBef>
                <a:spcPct val="50000"/>
              </a:spcBef>
            </a:pPr>
            <a:r>
              <a:rPr lang="en-US" sz="1400" b="1" dirty="0"/>
              <a:t>DD.—“Little chambers” of Gate.</a:t>
            </a:r>
          </a:p>
          <a:p>
            <a:pPr>
              <a:spcBef>
                <a:spcPct val="50000"/>
              </a:spcBef>
            </a:pPr>
            <a:r>
              <a:rPr lang="en-US" sz="1400" b="1" dirty="0"/>
              <a:t>EE.—Post “between little chambers.”</a:t>
            </a:r>
          </a:p>
        </p:txBody>
      </p:sp>
      <p:sp>
        <p:nvSpPr>
          <p:cNvPr id="9220" name="Rectangle 4"/>
          <p:cNvSpPr>
            <a:spLocks noChangeArrowheads="1"/>
          </p:cNvSpPr>
          <p:nvPr/>
        </p:nvSpPr>
        <p:spPr bwMode="auto">
          <a:xfrm>
            <a:off x="1797050" y="0"/>
            <a:ext cx="5791200" cy="276225"/>
          </a:xfrm>
          <a:prstGeom prst="rect">
            <a:avLst/>
          </a:prstGeom>
          <a:noFill/>
          <a:ln w="9525">
            <a:noFill/>
            <a:miter lim="800000"/>
            <a:headEnd/>
            <a:tailEnd/>
          </a:ln>
        </p:spPr>
        <p:txBody>
          <a:bodyPr wrap="none">
            <a:spAutoFit/>
          </a:bodyPr>
          <a:lstStyle/>
          <a:p>
            <a:pPr>
              <a:spcBef>
                <a:spcPct val="50000"/>
              </a:spcBef>
            </a:pPr>
            <a:r>
              <a:rPr lang="en-US" sz="1200" b="1"/>
              <a:t>Plate 7 - Tranverse Section through the Outer Court Showing Galleries on either Side.</a:t>
            </a:r>
          </a:p>
        </p:txBody>
      </p:sp>
      <p:sp>
        <p:nvSpPr>
          <p:cNvPr id="9221" name="Rectangle 3"/>
          <p:cNvSpPr>
            <a:spLocks noChangeArrowheads="1"/>
          </p:cNvSpPr>
          <p:nvPr/>
        </p:nvSpPr>
        <p:spPr bwMode="auto">
          <a:xfrm>
            <a:off x="3192463" y="4164013"/>
            <a:ext cx="2759075" cy="1277937"/>
          </a:xfrm>
          <a:prstGeom prst="rect">
            <a:avLst/>
          </a:prstGeom>
          <a:noFill/>
          <a:ln w="9525">
            <a:noFill/>
            <a:miter lim="800000"/>
            <a:headEnd/>
            <a:tailEnd/>
          </a:ln>
        </p:spPr>
        <p:txBody>
          <a:bodyPr>
            <a:spAutoFit/>
          </a:bodyPr>
          <a:lstStyle/>
          <a:p>
            <a:pPr>
              <a:spcBef>
                <a:spcPct val="50000"/>
              </a:spcBef>
            </a:pPr>
            <a:r>
              <a:rPr lang="en-US" sz="1400" b="1"/>
              <a:t>H.—Porch of gate within.</a:t>
            </a:r>
          </a:p>
          <a:p>
            <a:pPr>
              <a:spcBef>
                <a:spcPct val="50000"/>
              </a:spcBef>
            </a:pPr>
            <a:r>
              <a:rPr lang="en-US" sz="1400" b="1"/>
              <a:t>J.—Posts of Porch of gate within.</a:t>
            </a:r>
          </a:p>
          <a:p>
            <a:pPr>
              <a:spcBef>
                <a:spcPct val="50000"/>
              </a:spcBef>
            </a:pPr>
            <a:r>
              <a:rPr lang="en-US" sz="1400" b="1"/>
              <a:t>h h h.—Arches.</a:t>
            </a:r>
          </a:p>
          <a:p>
            <a:pPr>
              <a:spcBef>
                <a:spcPct val="50000"/>
              </a:spcBef>
            </a:pPr>
            <a:r>
              <a:rPr lang="en-US" sz="1400" b="1"/>
              <a:t>i i i.—Arabesques.</a:t>
            </a:r>
          </a:p>
        </p:txBody>
      </p:sp>
      <p:sp>
        <p:nvSpPr>
          <p:cNvPr id="9222" name="Rectangle 3"/>
          <p:cNvSpPr>
            <a:spLocks noChangeArrowheads="1"/>
          </p:cNvSpPr>
          <p:nvPr/>
        </p:nvSpPr>
        <p:spPr bwMode="auto">
          <a:xfrm>
            <a:off x="6129338" y="4148138"/>
            <a:ext cx="2760662" cy="1384300"/>
          </a:xfrm>
          <a:prstGeom prst="rect">
            <a:avLst/>
          </a:prstGeom>
          <a:noFill/>
          <a:ln w="9525">
            <a:noFill/>
            <a:miter lim="800000"/>
            <a:headEnd/>
            <a:tailEnd/>
          </a:ln>
        </p:spPr>
        <p:txBody>
          <a:bodyPr>
            <a:spAutoFit/>
          </a:bodyPr>
          <a:lstStyle/>
          <a:p>
            <a:pPr>
              <a:spcBef>
                <a:spcPct val="50000"/>
              </a:spcBef>
            </a:pPr>
            <a:r>
              <a:rPr lang="en-US" sz="1400" b="1"/>
              <a:t>K K.—“Posts” or palm trees.</a:t>
            </a:r>
          </a:p>
          <a:p>
            <a:pPr>
              <a:spcBef>
                <a:spcPct val="50000"/>
              </a:spcBef>
            </a:pPr>
            <a:r>
              <a:rPr lang="en-US" sz="1400" b="1"/>
              <a:t>n.—Slaying Blocks outside the Sanctuary</a:t>
            </a:r>
          </a:p>
          <a:p>
            <a:pPr>
              <a:spcBef>
                <a:spcPct val="50000"/>
              </a:spcBef>
            </a:pPr>
            <a:r>
              <a:rPr lang="en-US" sz="1400" b="1"/>
              <a:t>Q.—Parapet to Galleries(Deut. 12:8).</a:t>
            </a:r>
            <a:endParaRPr lang="en-US" sz="1400"/>
          </a:p>
        </p:txBody>
      </p:sp>
      <p:sp>
        <p:nvSpPr>
          <p:cNvPr id="9223" name="Slide Number Placeholder 8"/>
          <p:cNvSpPr>
            <a:spLocks noGrp="1"/>
          </p:cNvSpPr>
          <p:nvPr>
            <p:ph type="sldNum" sz="quarter" idx="12"/>
          </p:nvPr>
        </p:nvSpPr>
        <p:spPr>
          <a:xfrm>
            <a:off x="7239000" y="6400800"/>
            <a:ext cx="1905000" cy="457200"/>
          </a:xfrm>
          <a:noFill/>
        </p:spPr>
        <p:txBody>
          <a:bodyPr/>
          <a:lstStyle/>
          <a:p>
            <a:fld id="{B06E75C4-F6E1-46FA-8EBC-94BB6BFC768D}" type="slidenum">
              <a:rPr lang="en-US" smtClean="0"/>
              <a:pPr/>
              <a:t>51</a:t>
            </a:fld>
            <a:endParaRPr lang="en-US" smtClean="0"/>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b="6981"/>
          <a:stretch>
            <a:fillRect/>
          </a:stretch>
        </p:blipFill>
        <p:spPr bwMode="auto">
          <a:xfrm>
            <a:off x="-71186" y="0"/>
            <a:ext cx="9215185" cy="6904653"/>
          </a:xfrm>
          <a:prstGeom prst="rect">
            <a:avLst/>
          </a:prstGeom>
          <a:noFill/>
          <a:ln w="9525">
            <a:noFill/>
            <a:miter lim="800000"/>
            <a:headEnd/>
            <a:tailEnd/>
          </a:ln>
        </p:spPr>
      </p:pic>
      <p:sp>
        <p:nvSpPr>
          <p:cNvPr id="10243" name="Rectangle 1"/>
          <p:cNvSpPr>
            <a:spLocks noChangeArrowheads="1"/>
          </p:cNvSpPr>
          <p:nvPr/>
        </p:nvSpPr>
        <p:spPr bwMode="auto">
          <a:xfrm>
            <a:off x="1389063" y="-46038"/>
            <a:ext cx="6451600" cy="338138"/>
          </a:xfrm>
          <a:prstGeom prst="rect">
            <a:avLst/>
          </a:prstGeom>
          <a:noFill/>
          <a:ln w="9525">
            <a:noFill/>
            <a:miter lim="800000"/>
            <a:headEnd/>
            <a:tailEnd/>
          </a:ln>
        </p:spPr>
        <p:txBody>
          <a:bodyPr>
            <a:spAutoFit/>
          </a:bodyPr>
          <a:lstStyle/>
          <a:p>
            <a:pPr algn="ctr"/>
            <a:r>
              <a:rPr lang="en-US" sz="1600"/>
              <a:t>Plate 8 - Half-Mile Vista Down Outer Court </a:t>
            </a:r>
          </a:p>
        </p:txBody>
      </p:sp>
      <p:sp>
        <p:nvSpPr>
          <p:cNvPr id="10244" name="Slide Number Placeholder 3"/>
          <p:cNvSpPr>
            <a:spLocks noGrp="1"/>
          </p:cNvSpPr>
          <p:nvPr>
            <p:ph type="sldNum" sz="quarter" idx="12"/>
          </p:nvPr>
        </p:nvSpPr>
        <p:spPr>
          <a:xfrm>
            <a:off x="7239000" y="6400800"/>
            <a:ext cx="1905000" cy="457200"/>
          </a:xfrm>
          <a:noFill/>
        </p:spPr>
        <p:txBody>
          <a:bodyPr/>
          <a:lstStyle/>
          <a:p>
            <a:fld id="{44B4254D-F4BE-43F9-B643-F8D2C73E1B03}" type="slidenum">
              <a:rPr lang="en-US" smtClean="0"/>
              <a:pPr/>
              <a:t>52</a:t>
            </a:fld>
            <a:endParaRPr lang="en-US" smtClean="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r="9250"/>
          <a:stretch>
            <a:fillRect/>
          </a:stretch>
        </p:blipFill>
        <p:spPr bwMode="auto">
          <a:xfrm rot="5400000">
            <a:off x="3095498" y="809498"/>
            <a:ext cx="6858000" cy="5239003"/>
          </a:xfrm>
          <a:prstGeom prst="rect">
            <a:avLst/>
          </a:prstGeom>
          <a:noFill/>
          <a:ln w="9525">
            <a:noFill/>
            <a:miter lim="800000"/>
            <a:headEnd/>
            <a:tailEnd/>
          </a:ln>
        </p:spPr>
      </p:pic>
      <p:sp>
        <p:nvSpPr>
          <p:cNvPr id="13315" name="Rectangle 2"/>
          <p:cNvSpPr>
            <a:spLocks noChangeArrowheads="1"/>
          </p:cNvSpPr>
          <p:nvPr/>
        </p:nvSpPr>
        <p:spPr bwMode="auto">
          <a:xfrm>
            <a:off x="3917013" y="0"/>
            <a:ext cx="4572000" cy="338138"/>
          </a:xfrm>
          <a:prstGeom prst="rect">
            <a:avLst/>
          </a:prstGeom>
          <a:noFill/>
          <a:ln w="9525">
            <a:noFill/>
            <a:miter lim="800000"/>
            <a:headEnd/>
            <a:tailEnd/>
          </a:ln>
        </p:spPr>
        <p:txBody>
          <a:bodyPr>
            <a:spAutoFit/>
          </a:bodyPr>
          <a:lstStyle/>
          <a:p>
            <a:pPr algn="ctr"/>
            <a:r>
              <a:rPr lang="en-US" sz="1600"/>
              <a:t>Plate 11 - Exterior View of the Inner Temple </a:t>
            </a:r>
          </a:p>
        </p:txBody>
      </p:sp>
      <p:sp>
        <p:nvSpPr>
          <p:cNvPr id="13316" name="Slide Number Placeholder 3"/>
          <p:cNvSpPr>
            <a:spLocks noGrp="1"/>
          </p:cNvSpPr>
          <p:nvPr>
            <p:ph type="sldNum" sz="quarter" idx="12"/>
          </p:nvPr>
        </p:nvSpPr>
        <p:spPr>
          <a:xfrm>
            <a:off x="7239000" y="6400800"/>
            <a:ext cx="1905000" cy="457200"/>
          </a:xfrm>
          <a:noFill/>
        </p:spPr>
        <p:txBody>
          <a:bodyPr/>
          <a:lstStyle/>
          <a:p>
            <a:fld id="{7F9990AF-4B98-42D4-9DFD-545EDD49E732}" type="slidenum">
              <a:rPr lang="en-US" smtClean="0"/>
              <a:pPr/>
              <a:t>53</a:t>
            </a:fld>
            <a:endParaRPr lang="en-US" smtClean="0"/>
          </a:p>
        </p:txBody>
      </p:sp>
      <p:sp>
        <p:nvSpPr>
          <p:cNvPr id="5" name="TextBox 4"/>
          <p:cNvSpPr txBox="1"/>
          <p:nvPr/>
        </p:nvSpPr>
        <p:spPr>
          <a:xfrm>
            <a:off x="249382" y="374073"/>
            <a:ext cx="3512127" cy="5909310"/>
          </a:xfrm>
          <a:prstGeom prst="rect">
            <a:avLst/>
          </a:prstGeom>
          <a:noFill/>
        </p:spPr>
        <p:txBody>
          <a:bodyPr wrap="square" rtlCol="0">
            <a:spAutoFit/>
          </a:bodyPr>
          <a:lstStyle/>
          <a:p>
            <a:r>
              <a:rPr lang="en-US" sz="2000" dirty="0" smtClean="0">
                <a:solidFill>
                  <a:srgbClr val="FFFF00"/>
                </a:solidFill>
              </a:rPr>
              <a:t>a circular range of 30 buildings, each about 400 hundred and 50 feet in length, 200 hundred and 60 feet in width, 200 hundred feet in height; separated the one from the other by a covered-way 40 feet wide. Thus a continuous range of porticoes is presented to his view, each 34 feet wide on the outside, and 32 feet wide on the inside with steps leading up to a corridor, or porch, 30 feet wide, running the full length of each building, both on the outer and inner sides. Thus the building proper is two hundred feet wide. (260 less 60 — 2 X 30).</a:t>
            </a:r>
          </a:p>
          <a:p>
            <a:endParaRPr lang="en-US" sz="2000"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t="223" b="2255"/>
          <a:stretch>
            <a:fillRect/>
          </a:stretch>
        </p:blipFill>
        <p:spPr bwMode="auto">
          <a:xfrm rot="5400000">
            <a:off x="399256" y="1566704"/>
            <a:ext cx="8345488" cy="6858000"/>
          </a:xfrm>
          <a:prstGeom prst="rect">
            <a:avLst/>
          </a:prstGeom>
          <a:noFill/>
          <a:ln w="9525">
            <a:noFill/>
            <a:miter lim="800000"/>
            <a:headEnd/>
            <a:tailEnd/>
          </a:ln>
        </p:spPr>
      </p:pic>
      <p:sp>
        <p:nvSpPr>
          <p:cNvPr id="11267" name="TextBox 2"/>
          <p:cNvSpPr txBox="1">
            <a:spLocks noChangeArrowheads="1"/>
          </p:cNvSpPr>
          <p:nvPr/>
        </p:nvSpPr>
        <p:spPr bwMode="auto">
          <a:xfrm rot="-5400000">
            <a:off x="-1923256" y="3244056"/>
            <a:ext cx="4216400" cy="369888"/>
          </a:xfrm>
          <a:prstGeom prst="rect">
            <a:avLst/>
          </a:prstGeom>
          <a:noFill/>
          <a:ln w="9525">
            <a:noFill/>
            <a:miter lim="800000"/>
            <a:headEnd/>
            <a:tailEnd/>
          </a:ln>
        </p:spPr>
        <p:txBody>
          <a:bodyPr>
            <a:spAutoFit/>
          </a:bodyPr>
          <a:lstStyle/>
          <a:p>
            <a:pPr algn="ctr"/>
            <a:r>
              <a:rPr lang="en-US" sz="1800"/>
              <a:t>Plate 9 - Plan of "The Temple" </a:t>
            </a:r>
          </a:p>
        </p:txBody>
      </p:sp>
      <p:sp>
        <p:nvSpPr>
          <p:cNvPr id="11268" name="Slide Number Placeholder 3"/>
          <p:cNvSpPr>
            <a:spLocks noGrp="1"/>
          </p:cNvSpPr>
          <p:nvPr>
            <p:ph type="sldNum" sz="quarter" idx="12"/>
          </p:nvPr>
        </p:nvSpPr>
        <p:spPr>
          <a:xfrm>
            <a:off x="7239000" y="6400800"/>
            <a:ext cx="1905000" cy="457200"/>
          </a:xfrm>
          <a:noFill/>
        </p:spPr>
        <p:txBody>
          <a:bodyPr/>
          <a:lstStyle/>
          <a:p>
            <a:fld id="{6569A833-4266-48E4-9A24-15E2289E1571}" type="slidenum">
              <a:rPr lang="en-US" smtClean="0"/>
              <a:pPr/>
              <a:t>54</a:t>
            </a:fld>
            <a:endParaRPr lang="en-US" smtClean="0"/>
          </a:p>
        </p:txBody>
      </p:sp>
      <p:pic>
        <p:nvPicPr>
          <p:cNvPr id="11269" name="Picture 3"/>
          <p:cNvPicPr>
            <a:picLocks noChangeAspect="1" noChangeArrowheads="1"/>
          </p:cNvPicPr>
          <p:nvPr/>
        </p:nvPicPr>
        <p:blipFill>
          <a:blip r:embed="rId3" cstate="print"/>
          <a:srcRect/>
          <a:stretch>
            <a:fillRect/>
          </a:stretch>
        </p:blipFill>
        <p:spPr bwMode="auto">
          <a:xfrm rot="5400000">
            <a:off x="4137025" y="-2994025"/>
            <a:ext cx="86995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ouseofPrayer.jpg"/>
          <p:cNvPicPr>
            <a:picLocks noChangeAspect="1"/>
          </p:cNvPicPr>
          <p:nvPr/>
        </p:nvPicPr>
        <p:blipFill>
          <a:blip r:embed="rId2" cstate="print"/>
          <a:srcRect l="16292" t="25274" r="8982"/>
          <a:stretch>
            <a:fillRect/>
          </a:stretch>
        </p:blipFill>
        <p:spPr bwMode="auto">
          <a:xfrm>
            <a:off x="0" y="0"/>
            <a:ext cx="9144000" cy="6858000"/>
          </a:xfrm>
          <a:prstGeom prst="rect">
            <a:avLst/>
          </a:prstGeom>
          <a:ln>
            <a:noFill/>
          </a:ln>
          <a:effectLst>
            <a:softEdge rad="112500"/>
          </a:effec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60612" y="381000"/>
            <a:ext cx="8222776" cy="1642280"/>
          </a:xfrm>
        </p:spPr>
        <p:txBody>
          <a:bodyPr>
            <a:normAutofit/>
          </a:bodyPr>
          <a:lstStyle/>
          <a:p>
            <a:pPr>
              <a:buNone/>
            </a:pPr>
            <a:r>
              <a:rPr lang="en-US" sz="2800" b="1" dirty="0" smtClean="0">
                <a:solidFill>
                  <a:srgbClr val="FFFF00"/>
                </a:solidFill>
                <a:effectLst>
                  <a:outerShdw blurRad="38100" dist="38100" dir="2700000" algn="tl">
                    <a:srgbClr val="000000">
                      <a:alpha val="43137"/>
                    </a:srgbClr>
                  </a:outerShdw>
                </a:effectLst>
              </a:rPr>
              <a:t>The Most Holy, therefore, is shown as an open area inside the Temple, not square in form but like a mountain with buildings "round about."</a:t>
            </a:r>
          </a:p>
        </p:txBody>
      </p:sp>
      <p:sp>
        <p:nvSpPr>
          <p:cNvPr id="18" name="Arc 17"/>
          <p:cNvSpPr/>
          <p:nvPr/>
        </p:nvSpPr>
        <p:spPr>
          <a:xfrm rot="276424">
            <a:off x="914400" y="3657600"/>
            <a:ext cx="5562600" cy="1524000"/>
          </a:xfrm>
          <a:prstGeom prst="arc">
            <a:avLst>
              <a:gd name="adj1" fmla="val 1984144"/>
              <a:gd name="adj2" fmla="val 13474194"/>
            </a:avLst>
          </a:prstGeom>
          <a:ln w="762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Arc 18"/>
          <p:cNvSpPr/>
          <p:nvPr/>
        </p:nvSpPr>
        <p:spPr>
          <a:xfrm rot="396138">
            <a:off x="1218500" y="3756605"/>
            <a:ext cx="5105400" cy="1424567"/>
          </a:xfrm>
          <a:prstGeom prst="arc">
            <a:avLst>
              <a:gd name="adj1" fmla="val 17045507"/>
              <a:gd name="adj2" fmla="val 1571022"/>
            </a:avLst>
          </a:prstGeom>
          <a:ln w="762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Rounded Rectangular Callout 21"/>
          <p:cNvSpPr/>
          <p:nvPr/>
        </p:nvSpPr>
        <p:spPr>
          <a:xfrm>
            <a:off x="6096000" y="2362200"/>
            <a:ext cx="2743200" cy="1066800"/>
          </a:xfrm>
          <a:prstGeom prst="wedgeRoundRectCallout">
            <a:avLst>
              <a:gd name="adj1" fmla="val -85349"/>
              <a:gd name="adj2" fmla="val 127477"/>
              <a:gd name="adj3" fmla="val 16667"/>
            </a:avLst>
          </a:prstGeom>
          <a:solidFill>
            <a:srgbClr val="00206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The MOST HOLY or Temple area</a:t>
            </a:r>
            <a:endParaRPr lang="en-US" sz="2800" b="1"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a:hlinkClick r:id="" action="ppaction://hlinkshowjump?jump=firstslide" highlightClick="1"/>
          </p:cNvPr>
          <p:cNvSpPr>
            <a:spLocks noChangeArrowheads="1"/>
          </p:cNvSpPr>
          <p:nvPr/>
        </p:nvSpPr>
        <p:spPr bwMode="auto">
          <a:xfrm>
            <a:off x="196850" y="6226175"/>
            <a:ext cx="476250" cy="487363"/>
          </a:xfrm>
          <a:prstGeom prst="actionButtonHome">
            <a:avLst/>
          </a:prstGeom>
          <a:solidFill>
            <a:srgbClr val="33CC33"/>
          </a:solidFill>
          <a:ln w="9525">
            <a:solidFill>
              <a:srgbClr val="FF0000"/>
            </a:solidFill>
            <a:miter lim="800000"/>
            <a:headEnd/>
            <a:tailEnd/>
          </a:ln>
          <a:effectLst/>
        </p:spPr>
        <p:txBody>
          <a:bodyPr anchor="ctr">
            <a:spAutoFit/>
          </a:bodyPr>
          <a:lstStyle/>
          <a:p>
            <a:endParaRPr lang="en-US"/>
          </a:p>
        </p:txBody>
      </p:sp>
      <p:pic>
        <p:nvPicPr>
          <p:cNvPr id="49155" name="Picture 3"/>
          <p:cNvPicPr>
            <a:picLocks noChangeAspect="1" noChangeArrowheads="1"/>
          </p:cNvPicPr>
          <p:nvPr/>
        </p:nvPicPr>
        <p:blipFill>
          <a:blip r:embed="rId3" cstate="print"/>
          <a:srcRect/>
          <a:stretch>
            <a:fillRect/>
          </a:stretch>
        </p:blipFill>
        <p:spPr bwMode="auto">
          <a:xfrm>
            <a:off x="2880360" y="194917"/>
            <a:ext cx="6263640" cy="6413225"/>
          </a:xfrm>
          <a:prstGeom prst="rect">
            <a:avLst/>
          </a:prstGeom>
          <a:noFill/>
          <a:ln w="9525">
            <a:noFill/>
            <a:miter lim="800000"/>
            <a:headEnd/>
            <a:tailEnd/>
          </a:ln>
          <a:effectLst/>
        </p:spPr>
      </p:pic>
      <p:sp>
        <p:nvSpPr>
          <p:cNvPr id="7" name="Rectangle 7"/>
          <p:cNvSpPr>
            <a:spLocks noChangeArrowheads="1"/>
          </p:cNvSpPr>
          <p:nvPr/>
        </p:nvSpPr>
        <p:spPr bwMode="auto">
          <a:xfrm>
            <a:off x="176216" y="1573107"/>
            <a:ext cx="2566984" cy="1729704"/>
          </a:xfrm>
          <a:prstGeom prst="rect">
            <a:avLst/>
          </a:prstGeom>
          <a:noFill/>
          <a:ln w="9525">
            <a:noFill/>
            <a:miter lim="800000"/>
            <a:headEnd/>
            <a:tailEnd/>
          </a:ln>
          <a:effectLst/>
        </p:spPr>
        <p:txBody>
          <a:bodyPr wrap="square">
            <a:spAutoFit/>
          </a:bodyPr>
          <a:lstStyle/>
          <a:p>
            <a:pPr algn="l">
              <a:lnSpc>
                <a:spcPct val="80000"/>
              </a:lnSpc>
              <a:spcBef>
                <a:spcPct val="60000"/>
              </a:spcBef>
            </a:pPr>
            <a:r>
              <a:rPr lang="en-US" sz="2800" b="1" u="sng" dirty="0" smtClean="0">
                <a:solidFill>
                  <a:srgbClr val="FFFF00"/>
                </a:solidFill>
              </a:rPr>
              <a:t>TEMPLE CELLAE</a:t>
            </a:r>
          </a:p>
          <a:p>
            <a:pPr algn="l">
              <a:lnSpc>
                <a:spcPct val="80000"/>
              </a:lnSpc>
              <a:spcBef>
                <a:spcPct val="60000"/>
              </a:spcBef>
            </a:pPr>
            <a:r>
              <a:rPr lang="en-US" sz="2800" dirty="0" smtClean="0">
                <a:solidFill>
                  <a:srgbClr val="FFFF00"/>
                </a:solidFill>
              </a:rPr>
              <a:t>30 CELLAE IN THE CIRCULAR TEMPLE</a:t>
            </a:r>
            <a:endParaRPr lang="en-US" sz="2800" dirty="0" smtClean="0">
              <a:solidFill>
                <a:srgbClr val="FFFF00"/>
              </a:solidFill>
            </a:endParaRPr>
          </a:p>
        </p:txBody>
      </p:sp>
      <p:grpSp>
        <p:nvGrpSpPr>
          <p:cNvPr id="2" name="Group 200"/>
          <p:cNvGrpSpPr/>
          <p:nvPr/>
        </p:nvGrpSpPr>
        <p:grpSpPr>
          <a:xfrm>
            <a:off x="3448050" y="792480"/>
            <a:ext cx="5189220" cy="5135880"/>
            <a:chOff x="3448050" y="792480"/>
            <a:chExt cx="5189220" cy="5135880"/>
          </a:xfrm>
        </p:grpSpPr>
        <p:grpSp>
          <p:nvGrpSpPr>
            <p:cNvPr id="3" name="Group 33"/>
            <p:cNvGrpSpPr/>
            <p:nvPr/>
          </p:nvGrpSpPr>
          <p:grpSpPr>
            <a:xfrm>
              <a:off x="3802380" y="792480"/>
              <a:ext cx="4450080" cy="358140"/>
              <a:chOff x="3802380" y="792480"/>
              <a:chExt cx="4450080" cy="358140"/>
            </a:xfrm>
          </p:grpSpPr>
          <p:grpSp>
            <p:nvGrpSpPr>
              <p:cNvPr id="4" name="Group 20"/>
              <p:cNvGrpSpPr/>
              <p:nvPr/>
            </p:nvGrpSpPr>
            <p:grpSpPr>
              <a:xfrm>
                <a:off x="3802380" y="792480"/>
                <a:ext cx="4450080" cy="99060"/>
                <a:chOff x="3802380" y="792480"/>
                <a:chExt cx="4450080" cy="99060"/>
              </a:xfrm>
            </p:grpSpPr>
            <p:sp>
              <p:nvSpPr>
                <p:cNvPr id="10" name="Rectangle 9"/>
                <p:cNvSpPr/>
                <p:nvPr/>
              </p:nvSpPr>
              <p:spPr bwMode="auto">
                <a:xfrm>
                  <a:off x="38023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 name="Rectangle 10"/>
                <p:cNvSpPr/>
                <p:nvPr/>
              </p:nvSpPr>
              <p:spPr bwMode="auto">
                <a:xfrm>
                  <a:off x="43053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 name="Rectangle 11"/>
                <p:cNvSpPr/>
                <p:nvPr/>
              </p:nvSpPr>
              <p:spPr bwMode="auto">
                <a:xfrm>
                  <a:off x="4792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 name="Rectangle 12"/>
                <p:cNvSpPr/>
                <p:nvPr/>
              </p:nvSpPr>
              <p:spPr bwMode="auto">
                <a:xfrm>
                  <a:off x="52959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4" name="Rectangle 13"/>
                <p:cNvSpPr/>
                <p:nvPr/>
              </p:nvSpPr>
              <p:spPr bwMode="auto">
                <a:xfrm>
                  <a:off x="57912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5" name="Rectangle 14"/>
                <p:cNvSpPr/>
                <p:nvPr/>
              </p:nvSpPr>
              <p:spPr bwMode="auto">
                <a:xfrm>
                  <a:off x="6225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6" name="Rectangle 15"/>
                <p:cNvSpPr/>
                <p:nvPr/>
              </p:nvSpPr>
              <p:spPr bwMode="auto">
                <a:xfrm>
                  <a:off x="6606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7" name="Rectangle 16"/>
                <p:cNvSpPr/>
                <p:nvPr/>
              </p:nvSpPr>
              <p:spPr bwMode="auto">
                <a:xfrm>
                  <a:off x="703326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8" name="Rectangle 17"/>
                <p:cNvSpPr/>
                <p:nvPr/>
              </p:nvSpPr>
              <p:spPr bwMode="auto">
                <a:xfrm>
                  <a:off x="7459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9" name="Rectangle 18"/>
                <p:cNvSpPr/>
                <p:nvPr/>
              </p:nvSpPr>
              <p:spPr bwMode="auto">
                <a:xfrm>
                  <a:off x="78257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0" name="Rectangle 19"/>
                <p:cNvSpPr/>
                <p:nvPr/>
              </p:nvSpPr>
              <p:spPr bwMode="auto">
                <a:xfrm>
                  <a:off x="81915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5" name="Group 21"/>
              <p:cNvGrpSpPr/>
              <p:nvPr/>
            </p:nvGrpSpPr>
            <p:grpSpPr>
              <a:xfrm>
                <a:off x="3802380" y="1051560"/>
                <a:ext cx="4450080" cy="99060"/>
                <a:chOff x="3802380" y="792480"/>
                <a:chExt cx="4450080" cy="99060"/>
              </a:xfrm>
            </p:grpSpPr>
            <p:sp>
              <p:nvSpPr>
                <p:cNvPr id="23" name="Rectangle 22"/>
                <p:cNvSpPr/>
                <p:nvPr/>
              </p:nvSpPr>
              <p:spPr bwMode="auto">
                <a:xfrm>
                  <a:off x="38023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4" name="Rectangle 23"/>
                <p:cNvSpPr/>
                <p:nvPr/>
              </p:nvSpPr>
              <p:spPr bwMode="auto">
                <a:xfrm>
                  <a:off x="43053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5" name="Rectangle 24"/>
                <p:cNvSpPr/>
                <p:nvPr/>
              </p:nvSpPr>
              <p:spPr bwMode="auto">
                <a:xfrm>
                  <a:off x="4792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6" name="Rectangle 25"/>
                <p:cNvSpPr/>
                <p:nvPr/>
              </p:nvSpPr>
              <p:spPr bwMode="auto">
                <a:xfrm>
                  <a:off x="52959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7" name="Rectangle 26"/>
                <p:cNvSpPr/>
                <p:nvPr/>
              </p:nvSpPr>
              <p:spPr bwMode="auto">
                <a:xfrm>
                  <a:off x="57912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8" name="Rectangle 27"/>
                <p:cNvSpPr/>
                <p:nvPr/>
              </p:nvSpPr>
              <p:spPr bwMode="auto">
                <a:xfrm>
                  <a:off x="6225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9" name="Rectangle 28"/>
                <p:cNvSpPr/>
                <p:nvPr/>
              </p:nvSpPr>
              <p:spPr bwMode="auto">
                <a:xfrm>
                  <a:off x="6606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0" name="Rectangle 29"/>
                <p:cNvSpPr/>
                <p:nvPr/>
              </p:nvSpPr>
              <p:spPr bwMode="auto">
                <a:xfrm>
                  <a:off x="703326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1" name="Rectangle 30"/>
                <p:cNvSpPr/>
                <p:nvPr/>
              </p:nvSpPr>
              <p:spPr bwMode="auto">
                <a:xfrm>
                  <a:off x="7459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2" name="Rectangle 31"/>
                <p:cNvSpPr/>
                <p:nvPr/>
              </p:nvSpPr>
              <p:spPr bwMode="auto">
                <a:xfrm>
                  <a:off x="78257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3" name="Rectangle 32"/>
                <p:cNvSpPr/>
                <p:nvPr/>
              </p:nvSpPr>
              <p:spPr bwMode="auto">
                <a:xfrm>
                  <a:off x="81915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grpSp>
          <p:nvGrpSpPr>
            <p:cNvPr id="6" name="Group 20"/>
            <p:cNvGrpSpPr/>
            <p:nvPr/>
          </p:nvGrpSpPr>
          <p:grpSpPr>
            <a:xfrm>
              <a:off x="3840480" y="5577840"/>
              <a:ext cx="4450080" cy="99060"/>
              <a:chOff x="3802380" y="792480"/>
              <a:chExt cx="4450080" cy="99060"/>
            </a:xfrm>
          </p:grpSpPr>
          <p:sp>
            <p:nvSpPr>
              <p:cNvPr id="49" name="Rectangle 48"/>
              <p:cNvSpPr/>
              <p:nvPr/>
            </p:nvSpPr>
            <p:spPr bwMode="auto">
              <a:xfrm>
                <a:off x="38023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0" name="Rectangle 49"/>
              <p:cNvSpPr/>
              <p:nvPr/>
            </p:nvSpPr>
            <p:spPr bwMode="auto">
              <a:xfrm>
                <a:off x="43053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1" name="Rectangle 50"/>
              <p:cNvSpPr/>
              <p:nvPr/>
            </p:nvSpPr>
            <p:spPr bwMode="auto">
              <a:xfrm>
                <a:off x="4792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2" name="Rectangle 51"/>
              <p:cNvSpPr/>
              <p:nvPr/>
            </p:nvSpPr>
            <p:spPr bwMode="auto">
              <a:xfrm>
                <a:off x="52959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3" name="Rectangle 52"/>
              <p:cNvSpPr/>
              <p:nvPr/>
            </p:nvSpPr>
            <p:spPr bwMode="auto">
              <a:xfrm>
                <a:off x="57912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4" name="Rectangle 53"/>
              <p:cNvSpPr/>
              <p:nvPr/>
            </p:nvSpPr>
            <p:spPr bwMode="auto">
              <a:xfrm>
                <a:off x="6225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5" name="Rectangle 54"/>
              <p:cNvSpPr/>
              <p:nvPr/>
            </p:nvSpPr>
            <p:spPr bwMode="auto">
              <a:xfrm>
                <a:off x="6606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6" name="Rectangle 55"/>
              <p:cNvSpPr/>
              <p:nvPr/>
            </p:nvSpPr>
            <p:spPr bwMode="auto">
              <a:xfrm>
                <a:off x="703326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7" name="Rectangle 56"/>
              <p:cNvSpPr/>
              <p:nvPr/>
            </p:nvSpPr>
            <p:spPr bwMode="auto">
              <a:xfrm>
                <a:off x="7459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8" name="Rectangle 57"/>
              <p:cNvSpPr/>
              <p:nvPr/>
            </p:nvSpPr>
            <p:spPr bwMode="auto">
              <a:xfrm>
                <a:off x="78257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9" name="Rectangle 58"/>
              <p:cNvSpPr/>
              <p:nvPr/>
            </p:nvSpPr>
            <p:spPr bwMode="auto">
              <a:xfrm>
                <a:off x="81915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8" name="Group 21"/>
            <p:cNvGrpSpPr/>
            <p:nvPr/>
          </p:nvGrpSpPr>
          <p:grpSpPr>
            <a:xfrm>
              <a:off x="3840480" y="5829300"/>
              <a:ext cx="4450080" cy="99060"/>
              <a:chOff x="3802380" y="792480"/>
              <a:chExt cx="4450080" cy="99060"/>
            </a:xfrm>
          </p:grpSpPr>
          <p:sp>
            <p:nvSpPr>
              <p:cNvPr id="38" name="Rectangle 37"/>
              <p:cNvSpPr/>
              <p:nvPr/>
            </p:nvSpPr>
            <p:spPr bwMode="auto">
              <a:xfrm>
                <a:off x="38023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9" name="Rectangle 38"/>
              <p:cNvSpPr/>
              <p:nvPr/>
            </p:nvSpPr>
            <p:spPr bwMode="auto">
              <a:xfrm>
                <a:off x="43053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0" name="Rectangle 39"/>
              <p:cNvSpPr/>
              <p:nvPr/>
            </p:nvSpPr>
            <p:spPr bwMode="auto">
              <a:xfrm>
                <a:off x="4792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1" name="Rectangle 40"/>
              <p:cNvSpPr/>
              <p:nvPr/>
            </p:nvSpPr>
            <p:spPr bwMode="auto">
              <a:xfrm>
                <a:off x="52959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2" name="Rectangle 41"/>
              <p:cNvSpPr/>
              <p:nvPr/>
            </p:nvSpPr>
            <p:spPr bwMode="auto">
              <a:xfrm>
                <a:off x="57912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3" name="Rectangle 42"/>
              <p:cNvSpPr/>
              <p:nvPr/>
            </p:nvSpPr>
            <p:spPr bwMode="auto">
              <a:xfrm>
                <a:off x="6225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4" name="Rectangle 43"/>
              <p:cNvSpPr/>
              <p:nvPr/>
            </p:nvSpPr>
            <p:spPr bwMode="auto">
              <a:xfrm>
                <a:off x="6606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5" name="Rectangle 44"/>
              <p:cNvSpPr/>
              <p:nvPr/>
            </p:nvSpPr>
            <p:spPr bwMode="auto">
              <a:xfrm>
                <a:off x="703326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6" name="Rectangle 45"/>
              <p:cNvSpPr/>
              <p:nvPr/>
            </p:nvSpPr>
            <p:spPr bwMode="auto">
              <a:xfrm>
                <a:off x="7459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7" name="Rectangle 46"/>
              <p:cNvSpPr/>
              <p:nvPr/>
            </p:nvSpPr>
            <p:spPr bwMode="auto">
              <a:xfrm>
                <a:off x="78257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8" name="Rectangle 47"/>
              <p:cNvSpPr/>
              <p:nvPr/>
            </p:nvSpPr>
            <p:spPr bwMode="auto">
              <a:xfrm>
                <a:off x="81915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9" name="Group 84"/>
            <p:cNvGrpSpPr/>
            <p:nvPr/>
          </p:nvGrpSpPr>
          <p:grpSpPr>
            <a:xfrm>
              <a:off x="3448050" y="1143000"/>
              <a:ext cx="160020" cy="4450080"/>
              <a:chOff x="3448050" y="1143000"/>
              <a:chExt cx="160020" cy="4450080"/>
            </a:xfrm>
          </p:grpSpPr>
          <p:sp>
            <p:nvSpPr>
              <p:cNvPr id="63" name="Rectangle 62"/>
              <p:cNvSpPr/>
              <p:nvPr/>
            </p:nvSpPr>
            <p:spPr bwMode="auto">
              <a:xfrm rot="5400000">
                <a:off x="3467100" y="11239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4" name="Rectangle 63"/>
              <p:cNvSpPr/>
              <p:nvPr/>
            </p:nvSpPr>
            <p:spPr bwMode="auto">
              <a:xfrm rot="5400000">
                <a:off x="3467100" y="15278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5" name="Rectangle 64"/>
              <p:cNvSpPr/>
              <p:nvPr/>
            </p:nvSpPr>
            <p:spPr bwMode="auto">
              <a:xfrm rot="5400000">
                <a:off x="3474720" y="19392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6" name="Rectangle 65"/>
              <p:cNvSpPr/>
              <p:nvPr/>
            </p:nvSpPr>
            <p:spPr bwMode="auto">
              <a:xfrm rot="5400000">
                <a:off x="3474720" y="23736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7" name="Rectangle 66"/>
              <p:cNvSpPr/>
              <p:nvPr/>
            </p:nvSpPr>
            <p:spPr bwMode="auto">
              <a:xfrm rot="5400000">
                <a:off x="3482340" y="28384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8" name="Rectangle 67"/>
              <p:cNvSpPr/>
              <p:nvPr/>
            </p:nvSpPr>
            <p:spPr bwMode="auto">
              <a:xfrm rot="5400000">
                <a:off x="3497580" y="33185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9" name="Rectangle 68"/>
              <p:cNvSpPr/>
              <p:nvPr/>
            </p:nvSpPr>
            <p:spPr bwMode="auto">
              <a:xfrm rot="5400000">
                <a:off x="3505200" y="37985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0" name="Rectangle 69"/>
              <p:cNvSpPr/>
              <p:nvPr/>
            </p:nvSpPr>
            <p:spPr bwMode="auto">
              <a:xfrm rot="5400000">
                <a:off x="3505200" y="42329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1" name="Rectangle 70"/>
              <p:cNvSpPr/>
              <p:nvPr/>
            </p:nvSpPr>
            <p:spPr bwMode="auto">
              <a:xfrm rot="5400000">
                <a:off x="3512820" y="46748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2" name="Rectangle 71"/>
              <p:cNvSpPr/>
              <p:nvPr/>
            </p:nvSpPr>
            <p:spPr bwMode="auto">
              <a:xfrm rot="5400000">
                <a:off x="3512820" y="51092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3" name="Rectangle 72"/>
              <p:cNvSpPr/>
              <p:nvPr/>
            </p:nvSpPr>
            <p:spPr bwMode="auto">
              <a:xfrm rot="5400000">
                <a:off x="3528060" y="55130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21" name="Group 85"/>
            <p:cNvGrpSpPr/>
            <p:nvPr/>
          </p:nvGrpSpPr>
          <p:grpSpPr>
            <a:xfrm>
              <a:off x="3699510" y="1150620"/>
              <a:ext cx="160020" cy="4450080"/>
              <a:chOff x="3448050" y="1143000"/>
              <a:chExt cx="160020" cy="4450080"/>
            </a:xfrm>
          </p:grpSpPr>
          <p:sp>
            <p:nvSpPr>
              <p:cNvPr id="87" name="Rectangle 86"/>
              <p:cNvSpPr/>
              <p:nvPr/>
            </p:nvSpPr>
            <p:spPr bwMode="auto">
              <a:xfrm rot="5400000">
                <a:off x="3467100" y="11239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88" name="Rectangle 87"/>
              <p:cNvSpPr/>
              <p:nvPr/>
            </p:nvSpPr>
            <p:spPr bwMode="auto">
              <a:xfrm rot="5400000">
                <a:off x="3467100" y="15278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89" name="Rectangle 88"/>
              <p:cNvSpPr/>
              <p:nvPr/>
            </p:nvSpPr>
            <p:spPr bwMode="auto">
              <a:xfrm rot="5400000">
                <a:off x="3474720" y="19392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0" name="Rectangle 89"/>
              <p:cNvSpPr/>
              <p:nvPr/>
            </p:nvSpPr>
            <p:spPr bwMode="auto">
              <a:xfrm rot="5400000">
                <a:off x="3474720" y="23736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1" name="Rectangle 90"/>
              <p:cNvSpPr/>
              <p:nvPr/>
            </p:nvSpPr>
            <p:spPr bwMode="auto">
              <a:xfrm rot="5400000">
                <a:off x="3482340" y="28384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2" name="Rectangle 91"/>
              <p:cNvSpPr/>
              <p:nvPr/>
            </p:nvSpPr>
            <p:spPr bwMode="auto">
              <a:xfrm rot="5400000">
                <a:off x="3497580" y="33185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3" name="Rectangle 92"/>
              <p:cNvSpPr/>
              <p:nvPr/>
            </p:nvSpPr>
            <p:spPr bwMode="auto">
              <a:xfrm rot="5400000">
                <a:off x="3505200" y="37985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4" name="Rectangle 93"/>
              <p:cNvSpPr/>
              <p:nvPr/>
            </p:nvSpPr>
            <p:spPr bwMode="auto">
              <a:xfrm rot="5400000">
                <a:off x="3505200" y="42329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5" name="Rectangle 94"/>
              <p:cNvSpPr/>
              <p:nvPr/>
            </p:nvSpPr>
            <p:spPr bwMode="auto">
              <a:xfrm rot="5400000">
                <a:off x="3512820" y="46748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6" name="Rectangle 95"/>
              <p:cNvSpPr/>
              <p:nvPr/>
            </p:nvSpPr>
            <p:spPr bwMode="auto">
              <a:xfrm rot="5400000">
                <a:off x="3512820" y="51092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7" name="Rectangle 96"/>
              <p:cNvSpPr/>
              <p:nvPr/>
            </p:nvSpPr>
            <p:spPr bwMode="auto">
              <a:xfrm rot="5400000">
                <a:off x="3528060" y="55130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22" name="Group 198"/>
            <p:cNvGrpSpPr/>
            <p:nvPr/>
          </p:nvGrpSpPr>
          <p:grpSpPr>
            <a:xfrm>
              <a:off x="8507730" y="1135380"/>
              <a:ext cx="129540" cy="4411980"/>
              <a:chOff x="8507730" y="1135380"/>
              <a:chExt cx="129540" cy="4411980"/>
            </a:xfrm>
          </p:grpSpPr>
          <p:sp>
            <p:nvSpPr>
              <p:cNvPr id="111" name="Rectangle 110"/>
              <p:cNvSpPr/>
              <p:nvPr/>
            </p:nvSpPr>
            <p:spPr bwMode="auto">
              <a:xfrm rot="5400000">
                <a:off x="8526780" y="11163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2" name="Rectangle 111"/>
              <p:cNvSpPr/>
              <p:nvPr/>
            </p:nvSpPr>
            <p:spPr bwMode="auto">
              <a:xfrm rot="5400000">
                <a:off x="8526780" y="16268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3" name="Rectangle 112"/>
              <p:cNvSpPr/>
              <p:nvPr/>
            </p:nvSpPr>
            <p:spPr bwMode="auto">
              <a:xfrm rot="5400000">
                <a:off x="8534400" y="21678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4" name="Rectangle 113"/>
              <p:cNvSpPr/>
              <p:nvPr/>
            </p:nvSpPr>
            <p:spPr bwMode="auto">
              <a:xfrm rot="5400000">
                <a:off x="8534400" y="26479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5" name="Rectangle 114"/>
              <p:cNvSpPr/>
              <p:nvPr/>
            </p:nvSpPr>
            <p:spPr bwMode="auto">
              <a:xfrm rot="5400000">
                <a:off x="8534400" y="30822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6" name="Rectangle 115"/>
              <p:cNvSpPr/>
              <p:nvPr/>
            </p:nvSpPr>
            <p:spPr bwMode="auto">
              <a:xfrm rot="5400000">
                <a:off x="8534400" y="35394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7" name="Rectangle 116"/>
              <p:cNvSpPr/>
              <p:nvPr/>
            </p:nvSpPr>
            <p:spPr bwMode="auto">
              <a:xfrm rot="5400000">
                <a:off x="8534400" y="39433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8" name="Rectangle 117"/>
              <p:cNvSpPr/>
              <p:nvPr/>
            </p:nvSpPr>
            <p:spPr bwMode="auto">
              <a:xfrm rot="5400000">
                <a:off x="8534400" y="43319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9" name="Rectangle 118"/>
              <p:cNvSpPr/>
              <p:nvPr/>
            </p:nvSpPr>
            <p:spPr bwMode="auto">
              <a:xfrm rot="5400000">
                <a:off x="8549640" y="47663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0" name="Rectangle 119"/>
              <p:cNvSpPr/>
              <p:nvPr/>
            </p:nvSpPr>
            <p:spPr bwMode="auto">
              <a:xfrm rot="5400000">
                <a:off x="8542020" y="51244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1" name="Rectangle 120"/>
              <p:cNvSpPr/>
              <p:nvPr/>
            </p:nvSpPr>
            <p:spPr bwMode="auto">
              <a:xfrm rot="5400000">
                <a:off x="8557260" y="54673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34" name="Group 132"/>
            <p:cNvGrpSpPr/>
            <p:nvPr/>
          </p:nvGrpSpPr>
          <p:grpSpPr>
            <a:xfrm>
              <a:off x="8241030" y="1135380"/>
              <a:ext cx="129540" cy="4411980"/>
              <a:chOff x="8233410" y="1127760"/>
              <a:chExt cx="129540" cy="4411980"/>
            </a:xfrm>
          </p:grpSpPr>
          <p:sp>
            <p:nvSpPr>
              <p:cNvPr id="122" name="Rectangle 121"/>
              <p:cNvSpPr/>
              <p:nvPr/>
            </p:nvSpPr>
            <p:spPr bwMode="auto">
              <a:xfrm rot="5400000">
                <a:off x="8252460" y="11087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3" name="Rectangle 122"/>
              <p:cNvSpPr/>
              <p:nvPr/>
            </p:nvSpPr>
            <p:spPr bwMode="auto">
              <a:xfrm rot="5400000">
                <a:off x="8252460" y="16192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4" name="Rectangle 123"/>
              <p:cNvSpPr/>
              <p:nvPr/>
            </p:nvSpPr>
            <p:spPr bwMode="auto">
              <a:xfrm rot="5400000">
                <a:off x="8260080" y="21602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5" name="Rectangle 124"/>
              <p:cNvSpPr/>
              <p:nvPr/>
            </p:nvSpPr>
            <p:spPr bwMode="auto">
              <a:xfrm rot="5400000">
                <a:off x="8260080" y="26403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6" name="Rectangle 125"/>
              <p:cNvSpPr/>
              <p:nvPr/>
            </p:nvSpPr>
            <p:spPr bwMode="auto">
              <a:xfrm rot="5400000">
                <a:off x="8260080" y="30746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7" name="Rectangle 126"/>
              <p:cNvSpPr/>
              <p:nvPr/>
            </p:nvSpPr>
            <p:spPr bwMode="auto">
              <a:xfrm rot="5400000">
                <a:off x="8260080" y="35318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8" name="Rectangle 127"/>
              <p:cNvSpPr/>
              <p:nvPr/>
            </p:nvSpPr>
            <p:spPr bwMode="auto">
              <a:xfrm rot="5400000">
                <a:off x="8260080" y="39357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29" name="Rectangle 128"/>
              <p:cNvSpPr/>
              <p:nvPr/>
            </p:nvSpPr>
            <p:spPr bwMode="auto">
              <a:xfrm rot="5400000">
                <a:off x="8260080" y="43243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0" name="Rectangle 129"/>
              <p:cNvSpPr/>
              <p:nvPr/>
            </p:nvSpPr>
            <p:spPr bwMode="auto">
              <a:xfrm rot="5400000">
                <a:off x="8275320" y="47586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1" name="Rectangle 130"/>
              <p:cNvSpPr/>
              <p:nvPr/>
            </p:nvSpPr>
            <p:spPr bwMode="auto">
              <a:xfrm rot="5400000">
                <a:off x="8267700" y="51168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2" name="Rectangle 131"/>
              <p:cNvSpPr/>
              <p:nvPr/>
            </p:nvSpPr>
            <p:spPr bwMode="auto">
              <a:xfrm rot="5400000">
                <a:off x="8282940" y="54597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grpSp>
        <p:nvGrpSpPr>
          <p:cNvPr id="35" name="Group 199"/>
          <p:cNvGrpSpPr/>
          <p:nvPr/>
        </p:nvGrpSpPr>
        <p:grpSpPr>
          <a:xfrm>
            <a:off x="3989070" y="1299210"/>
            <a:ext cx="4149090" cy="4130040"/>
            <a:chOff x="3989070" y="1299210"/>
            <a:chExt cx="4149090" cy="4130040"/>
          </a:xfrm>
        </p:grpSpPr>
        <p:sp>
          <p:nvSpPr>
            <p:cNvPr id="134" name="Rectangle 133"/>
            <p:cNvSpPr/>
            <p:nvPr/>
          </p:nvSpPr>
          <p:spPr bwMode="auto">
            <a:xfrm>
              <a:off x="7917180" y="335280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5" name="Rectangle 134"/>
            <p:cNvSpPr/>
            <p:nvPr/>
          </p:nvSpPr>
          <p:spPr bwMode="auto">
            <a:xfrm rot="971321">
              <a:off x="7863840" y="376428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6" name="Rectangle 135"/>
            <p:cNvSpPr/>
            <p:nvPr/>
          </p:nvSpPr>
          <p:spPr bwMode="auto">
            <a:xfrm rot="1411330">
              <a:off x="7741920" y="416814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7" name="Rectangle 136"/>
            <p:cNvSpPr/>
            <p:nvPr/>
          </p:nvSpPr>
          <p:spPr bwMode="auto">
            <a:xfrm rot="2158246">
              <a:off x="7543801" y="452628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8" name="Rectangle 137"/>
            <p:cNvSpPr/>
            <p:nvPr/>
          </p:nvSpPr>
          <p:spPr bwMode="auto">
            <a:xfrm rot="3148517">
              <a:off x="7261860" y="4815839"/>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39" name="Rectangle 138"/>
            <p:cNvSpPr/>
            <p:nvPr/>
          </p:nvSpPr>
          <p:spPr bwMode="auto">
            <a:xfrm rot="3430464">
              <a:off x="6934200" y="5059679"/>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40" name="Rectangle 139"/>
            <p:cNvSpPr/>
            <p:nvPr/>
          </p:nvSpPr>
          <p:spPr bwMode="auto">
            <a:xfrm rot="4085523">
              <a:off x="6568440" y="522732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41" name="Rectangle 140"/>
            <p:cNvSpPr/>
            <p:nvPr/>
          </p:nvSpPr>
          <p:spPr bwMode="auto">
            <a:xfrm rot="5230054">
              <a:off x="6149340" y="529590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cxnSp>
          <p:nvCxnSpPr>
            <p:cNvPr id="145" name="Straight Connector 144"/>
            <p:cNvCxnSpPr/>
            <p:nvPr/>
          </p:nvCxnSpPr>
          <p:spPr bwMode="auto">
            <a:xfrm>
              <a:off x="3989070" y="3368040"/>
              <a:ext cx="201930" cy="7620"/>
            </a:xfrm>
            <a:prstGeom prst="line">
              <a:avLst/>
            </a:prstGeom>
            <a:noFill/>
            <a:ln w="57150" cap="flat" cmpd="sng" algn="ctr">
              <a:solidFill>
                <a:srgbClr val="FF0000"/>
              </a:solidFill>
              <a:prstDash val="solid"/>
              <a:round/>
              <a:headEnd type="none" w="med" len="med"/>
              <a:tailEnd type="none" w="med" len="med"/>
            </a:ln>
            <a:effectLst/>
          </p:spPr>
        </p:cxnSp>
        <p:cxnSp>
          <p:nvCxnSpPr>
            <p:cNvPr id="146" name="Straight Connector 145"/>
            <p:cNvCxnSpPr/>
            <p:nvPr/>
          </p:nvCxnSpPr>
          <p:spPr bwMode="auto">
            <a:xfrm>
              <a:off x="4030980" y="2937510"/>
              <a:ext cx="198120" cy="38100"/>
            </a:xfrm>
            <a:prstGeom prst="line">
              <a:avLst/>
            </a:prstGeom>
            <a:noFill/>
            <a:ln w="57150" cap="flat" cmpd="sng" algn="ctr">
              <a:solidFill>
                <a:srgbClr val="FF0000"/>
              </a:solidFill>
              <a:prstDash val="solid"/>
              <a:round/>
              <a:headEnd type="none" w="med" len="med"/>
              <a:tailEnd type="none" w="med" len="med"/>
            </a:ln>
            <a:effectLst/>
          </p:spPr>
        </p:cxnSp>
        <p:cxnSp>
          <p:nvCxnSpPr>
            <p:cNvPr id="148" name="Straight Connector 147"/>
            <p:cNvCxnSpPr/>
            <p:nvPr/>
          </p:nvCxnSpPr>
          <p:spPr bwMode="auto">
            <a:xfrm>
              <a:off x="4156710" y="2529840"/>
              <a:ext cx="198120" cy="80010"/>
            </a:xfrm>
            <a:prstGeom prst="line">
              <a:avLst/>
            </a:prstGeom>
            <a:noFill/>
            <a:ln w="57150" cap="flat" cmpd="sng" algn="ctr">
              <a:solidFill>
                <a:srgbClr val="FF0000"/>
              </a:solidFill>
              <a:prstDash val="solid"/>
              <a:round/>
              <a:headEnd type="none" w="med" len="med"/>
              <a:tailEnd type="none" w="med" len="med"/>
            </a:ln>
            <a:effectLst/>
          </p:spPr>
        </p:cxnSp>
        <p:cxnSp>
          <p:nvCxnSpPr>
            <p:cNvPr id="150" name="Straight Connector 149"/>
            <p:cNvCxnSpPr/>
            <p:nvPr/>
          </p:nvCxnSpPr>
          <p:spPr bwMode="auto">
            <a:xfrm flipV="1">
              <a:off x="4038600" y="3752850"/>
              <a:ext cx="209550" cy="38100"/>
            </a:xfrm>
            <a:prstGeom prst="line">
              <a:avLst/>
            </a:prstGeom>
            <a:noFill/>
            <a:ln w="57150" cap="flat" cmpd="sng" algn="ctr">
              <a:solidFill>
                <a:srgbClr val="FF0000"/>
              </a:solidFill>
              <a:prstDash val="solid"/>
              <a:round/>
              <a:headEnd type="none" w="med" len="med"/>
              <a:tailEnd type="none" w="med" len="med"/>
            </a:ln>
            <a:effectLst/>
          </p:spPr>
        </p:cxnSp>
        <p:cxnSp>
          <p:nvCxnSpPr>
            <p:cNvPr id="152" name="Straight Connector 151"/>
            <p:cNvCxnSpPr/>
            <p:nvPr/>
          </p:nvCxnSpPr>
          <p:spPr bwMode="auto">
            <a:xfrm flipV="1">
              <a:off x="4168140" y="4126230"/>
              <a:ext cx="198120" cy="76200"/>
            </a:xfrm>
            <a:prstGeom prst="line">
              <a:avLst/>
            </a:prstGeom>
            <a:noFill/>
            <a:ln w="57150" cap="flat" cmpd="sng" algn="ctr">
              <a:solidFill>
                <a:srgbClr val="FF0000"/>
              </a:solidFill>
              <a:prstDash val="solid"/>
              <a:round/>
              <a:headEnd type="none" w="med" len="med"/>
              <a:tailEnd type="none" w="med" len="med"/>
            </a:ln>
            <a:effectLst/>
          </p:spPr>
        </p:cxnSp>
        <p:cxnSp>
          <p:nvCxnSpPr>
            <p:cNvPr id="154" name="Straight Connector 153"/>
            <p:cNvCxnSpPr/>
            <p:nvPr/>
          </p:nvCxnSpPr>
          <p:spPr bwMode="auto">
            <a:xfrm flipV="1">
              <a:off x="4373880" y="4446270"/>
              <a:ext cx="198120" cy="140970"/>
            </a:xfrm>
            <a:prstGeom prst="line">
              <a:avLst/>
            </a:prstGeom>
            <a:noFill/>
            <a:ln w="57150" cap="flat" cmpd="sng" algn="ctr">
              <a:solidFill>
                <a:srgbClr val="FF0000"/>
              </a:solidFill>
              <a:prstDash val="solid"/>
              <a:round/>
              <a:headEnd type="none" w="med" len="med"/>
              <a:tailEnd type="none" w="med" len="med"/>
            </a:ln>
            <a:effectLst/>
          </p:spPr>
        </p:cxnSp>
        <p:cxnSp>
          <p:nvCxnSpPr>
            <p:cNvPr id="155" name="Straight Connector 154"/>
            <p:cNvCxnSpPr/>
            <p:nvPr/>
          </p:nvCxnSpPr>
          <p:spPr bwMode="auto">
            <a:xfrm rot="5400000" flipH="1" flipV="1">
              <a:off x="4669155" y="4772025"/>
              <a:ext cx="156210" cy="129540"/>
            </a:xfrm>
            <a:prstGeom prst="line">
              <a:avLst/>
            </a:prstGeom>
            <a:noFill/>
            <a:ln w="57150" cap="flat" cmpd="sng" algn="ctr">
              <a:solidFill>
                <a:srgbClr val="FF0000"/>
              </a:solidFill>
              <a:prstDash val="solid"/>
              <a:round/>
              <a:headEnd type="none" w="med" len="med"/>
              <a:tailEnd type="none" w="med" len="med"/>
            </a:ln>
            <a:effectLst/>
          </p:spPr>
        </p:cxnSp>
        <p:cxnSp>
          <p:nvCxnSpPr>
            <p:cNvPr id="156" name="Straight Connector 155"/>
            <p:cNvCxnSpPr/>
            <p:nvPr/>
          </p:nvCxnSpPr>
          <p:spPr bwMode="auto">
            <a:xfrm rot="5400000" flipH="1" flipV="1">
              <a:off x="4996815" y="5023485"/>
              <a:ext cx="167640" cy="87630"/>
            </a:xfrm>
            <a:prstGeom prst="line">
              <a:avLst/>
            </a:prstGeom>
            <a:noFill/>
            <a:ln w="57150" cap="flat" cmpd="sng" algn="ctr">
              <a:solidFill>
                <a:srgbClr val="FF0000"/>
              </a:solidFill>
              <a:prstDash val="solid"/>
              <a:round/>
              <a:headEnd type="none" w="med" len="med"/>
              <a:tailEnd type="none" w="med" len="med"/>
            </a:ln>
            <a:effectLst/>
          </p:spPr>
        </p:cxnSp>
        <p:cxnSp>
          <p:nvCxnSpPr>
            <p:cNvPr id="157" name="Straight Connector 156"/>
            <p:cNvCxnSpPr/>
            <p:nvPr/>
          </p:nvCxnSpPr>
          <p:spPr bwMode="auto">
            <a:xfrm rot="5400000" flipH="1" flipV="1">
              <a:off x="5366385" y="5202555"/>
              <a:ext cx="182880" cy="64770"/>
            </a:xfrm>
            <a:prstGeom prst="line">
              <a:avLst/>
            </a:prstGeom>
            <a:noFill/>
            <a:ln w="57150" cap="flat" cmpd="sng" algn="ctr">
              <a:solidFill>
                <a:srgbClr val="FF0000"/>
              </a:solidFill>
              <a:prstDash val="solid"/>
              <a:round/>
              <a:headEnd type="none" w="med" len="med"/>
              <a:tailEnd type="none" w="med" len="med"/>
            </a:ln>
            <a:effectLst/>
          </p:spPr>
        </p:cxnSp>
        <p:cxnSp>
          <p:nvCxnSpPr>
            <p:cNvPr id="158" name="Straight Connector 157"/>
            <p:cNvCxnSpPr/>
            <p:nvPr/>
          </p:nvCxnSpPr>
          <p:spPr bwMode="auto">
            <a:xfrm rot="5400000" flipH="1" flipV="1">
              <a:off x="5764530" y="5307330"/>
              <a:ext cx="190500" cy="15240"/>
            </a:xfrm>
            <a:prstGeom prst="line">
              <a:avLst/>
            </a:prstGeom>
            <a:noFill/>
            <a:ln w="57150" cap="flat" cmpd="sng" algn="ctr">
              <a:solidFill>
                <a:srgbClr val="FF0000"/>
              </a:solidFill>
              <a:prstDash val="solid"/>
              <a:round/>
              <a:headEnd type="none" w="med" len="med"/>
              <a:tailEnd type="none" w="med" len="med"/>
            </a:ln>
            <a:effectLst/>
          </p:spPr>
        </p:cxnSp>
        <p:cxnSp>
          <p:nvCxnSpPr>
            <p:cNvPr id="168" name="Straight Connector 167"/>
            <p:cNvCxnSpPr/>
            <p:nvPr/>
          </p:nvCxnSpPr>
          <p:spPr bwMode="auto">
            <a:xfrm>
              <a:off x="4373880" y="2175510"/>
              <a:ext cx="152400" cy="114300"/>
            </a:xfrm>
            <a:prstGeom prst="line">
              <a:avLst/>
            </a:prstGeom>
            <a:noFill/>
            <a:ln w="57150" cap="flat" cmpd="sng" algn="ctr">
              <a:solidFill>
                <a:srgbClr val="FF0000"/>
              </a:solidFill>
              <a:prstDash val="solid"/>
              <a:round/>
              <a:headEnd type="none" w="med" len="med"/>
              <a:tailEnd type="none" w="med" len="med"/>
            </a:ln>
            <a:effectLst/>
          </p:spPr>
        </p:cxnSp>
        <p:cxnSp>
          <p:nvCxnSpPr>
            <p:cNvPr id="176" name="Straight Connector 175"/>
            <p:cNvCxnSpPr/>
            <p:nvPr/>
          </p:nvCxnSpPr>
          <p:spPr bwMode="auto">
            <a:xfrm rot="16200000" flipH="1">
              <a:off x="4665345" y="1830705"/>
              <a:ext cx="152400" cy="133350"/>
            </a:xfrm>
            <a:prstGeom prst="line">
              <a:avLst/>
            </a:prstGeom>
            <a:noFill/>
            <a:ln w="57150" cap="flat" cmpd="sng" algn="ctr">
              <a:solidFill>
                <a:srgbClr val="FF0000"/>
              </a:solidFill>
              <a:prstDash val="solid"/>
              <a:round/>
              <a:headEnd type="none" w="med" len="med"/>
              <a:tailEnd type="none" w="med" len="med"/>
            </a:ln>
            <a:effectLst/>
          </p:spPr>
        </p:cxnSp>
        <p:cxnSp>
          <p:nvCxnSpPr>
            <p:cNvPr id="178" name="Straight Connector 177"/>
            <p:cNvCxnSpPr/>
            <p:nvPr/>
          </p:nvCxnSpPr>
          <p:spPr bwMode="auto">
            <a:xfrm rot="16200000" flipH="1">
              <a:off x="4987290" y="1619250"/>
              <a:ext cx="163830" cy="95250"/>
            </a:xfrm>
            <a:prstGeom prst="line">
              <a:avLst/>
            </a:prstGeom>
            <a:noFill/>
            <a:ln w="57150" cap="flat" cmpd="sng" algn="ctr">
              <a:solidFill>
                <a:srgbClr val="FF0000"/>
              </a:solidFill>
              <a:prstDash val="solid"/>
              <a:round/>
              <a:headEnd type="none" w="med" len="med"/>
              <a:tailEnd type="none" w="med" len="med"/>
            </a:ln>
            <a:effectLst/>
          </p:spPr>
        </p:cxnSp>
        <p:cxnSp>
          <p:nvCxnSpPr>
            <p:cNvPr id="180" name="Straight Connector 179"/>
            <p:cNvCxnSpPr/>
            <p:nvPr/>
          </p:nvCxnSpPr>
          <p:spPr bwMode="auto">
            <a:xfrm rot="16200000" flipH="1">
              <a:off x="5337810" y="1459230"/>
              <a:ext cx="198120" cy="76200"/>
            </a:xfrm>
            <a:prstGeom prst="line">
              <a:avLst/>
            </a:prstGeom>
            <a:noFill/>
            <a:ln w="57150" cap="flat" cmpd="sng" algn="ctr">
              <a:solidFill>
                <a:srgbClr val="FF0000"/>
              </a:solidFill>
              <a:prstDash val="solid"/>
              <a:round/>
              <a:headEnd type="none" w="med" len="med"/>
              <a:tailEnd type="none" w="med" len="med"/>
            </a:ln>
            <a:effectLst/>
          </p:spPr>
        </p:cxnSp>
        <p:cxnSp>
          <p:nvCxnSpPr>
            <p:cNvPr id="182" name="Straight Connector 181"/>
            <p:cNvCxnSpPr/>
            <p:nvPr/>
          </p:nvCxnSpPr>
          <p:spPr bwMode="auto">
            <a:xfrm rot="16200000" flipH="1">
              <a:off x="5724525" y="1392555"/>
              <a:ext cx="217170" cy="30480"/>
            </a:xfrm>
            <a:prstGeom prst="line">
              <a:avLst/>
            </a:prstGeom>
            <a:noFill/>
            <a:ln w="57150" cap="flat" cmpd="sng" algn="ctr">
              <a:solidFill>
                <a:srgbClr val="FF0000"/>
              </a:solidFill>
              <a:prstDash val="solid"/>
              <a:round/>
              <a:headEnd type="none" w="med" len="med"/>
              <a:tailEnd type="none" w="med" len="med"/>
            </a:ln>
            <a:effectLst/>
          </p:spPr>
        </p:cxnSp>
        <p:cxnSp>
          <p:nvCxnSpPr>
            <p:cNvPr id="184" name="Straight Connector 183"/>
            <p:cNvCxnSpPr/>
            <p:nvPr/>
          </p:nvCxnSpPr>
          <p:spPr bwMode="auto">
            <a:xfrm rot="5400000">
              <a:off x="6162675" y="1403985"/>
              <a:ext cx="209550" cy="15240"/>
            </a:xfrm>
            <a:prstGeom prst="line">
              <a:avLst/>
            </a:prstGeom>
            <a:noFill/>
            <a:ln w="57150" cap="flat" cmpd="sng" algn="ctr">
              <a:solidFill>
                <a:srgbClr val="FF0000"/>
              </a:solidFill>
              <a:prstDash val="solid"/>
              <a:round/>
              <a:headEnd type="none" w="med" len="med"/>
              <a:tailEnd type="none" w="med" len="med"/>
            </a:ln>
            <a:effectLst/>
          </p:spPr>
        </p:cxnSp>
        <p:cxnSp>
          <p:nvCxnSpPr>
            <p:cNvPr id="186" name="Straight Connector 185"/>
            <p:cNvCxnSpPr/>
            <p:nvPr/>
          </p:nvCxnSpPr>
          <p:spPr bwMode="auto">
            <a:xfrm rot="5400000">
              <a:off x="6574155" y="1476375"/>
              <a:ext cx="198120" cy="57150"/>
            </a:xfrm>
            <a:prstGeom prst="line">
              <a:avLst/>
            </a:prstGeom>
            <a:noFill/>
            <a:ln w="57150" cap="flat" cmpd="sng" algn="ctr">
              <a:solidFill>
                <a:srgbClr val="FF0000"/>
              </a:solidFill>
              <a:prstDash val="solid"/>
              <a:round/>
              <a:headEnd type="none" w="med" len="med"/>
              <a:tailEnd type="none" w="med" len="med"/>
            </a:ln>
            <a:effectLst/>
          </p:spPr>
        </p:cxnSp>
        <p:cxnSp>
          <p:nvCxnSpPr>
            <p:cNvPr id="188" name="Straight Connector 187"/>
            <p:cNvCxnSpPr/>
            <p:nvPr/>
          </p:nvCxnSpPr>
          <p:spPr bwMode="auto">
            <a:xfrm rot="5400000">
              <a:off x="6957060" y="1634490"/>
              <a:ext cx="171450" cy="102870"/>
            </a:xfrm>
            <a:prstGeom prst="line">
              <a:avLst/>
            </a:prstGeom>
            <a:noFill/>
            <a:ln w="57150" cap="flat" cmpd="sng" algn="ctr">
              <a:solidFill>
                <a:srgbClr val="FF0000"/>
              </a:solidFill>
              <a:prstDash val="solid"/>
              <a:round/>
              <a:headEnd type="none" w="med" len="med"/>
              <a:tailEnd type="none" w="med" len="med"/>
            </a:ln>
            <a:effectLst/>
          </p:spPr>
        </p:cxnSp>
        <p:cxnSp>
          <p:nvCxnSpPr>
            <p:cNvPr id="190" name="Straight Connector 189"/>
            <p:cNvCxnSpPr/>
            <p:nvPr/>
          </p:nvCxnSpPr>
          <p:spPr bwMode="auto">
            <a:xfrm rot="5400000">
              <a:off x="7290435" y="1861185"/>
              <a:ext cx="148590" cy="129540"/>
            </a:xfrm>
            <a:prstGeom prst="line">
              <a:avLst/>
            </a:prstGeom>
            <a:noFill/>
            <a:ln w="57150" cap="flat" cmpd="sng" algn="ctr">
              <a:solidFill>
                <a:srgbClr val="FF0000"/>
              </a:solidFill>
              <a:prstDash val="solid"/>
              <a:round/>
              <a:headEnd type="none" w="med" len="med"/>
              <a:tailEnd type="none" w="med" len="med"/>
            </a:ln>
            <a:effectLst/>
          </p:spPr>
        </p:cxnSp>
        <p:cxnSp>
          <p:nvCxnSpPr>
            <p:cNvPr id="192" name="Straight Connector 191"/>
            <p:cNvCxnSpPr/>
            <p:nvPr/>
          </p:nvCxnSpPr>
          <p:spPr bwMode="auto">
            <a:xfrm rot="10800000" flipV="1">
              <a:off x="7559040" y="2175510"/>
              <a:ext cx="171450" cy="114300"/>
            </a:xfrm>
            <a:prstGeom prst="line">
              <a:avLst/>
            </a:prstGeom>
            <a:noFill/>
            <a:ln w="57150" cap="flat" cmpd="sng" algn="ctr">
              <a:solidFill>
                <a:srgbClr val="FF0000"/>
              </a:solidFill>
              <a:prstDash val="solid"/>
              <a:round/>
              <a:headEnd type="none" w="med" len="med"/>
              <a:tailEnd type="none" w="med" len="med"/>
            </a:ln>
            <a:effectLst/>
          </p:spPr>
        </p:cxnSp>
        <p:cxnSp>
          <p:nvCxnSpPr>
            <p:cNvPr id="194" name="Straight Connector 193"/>
            <p:cNvCxnSpPr/>
            <p:nvPr/>
          </p:nvCxnSpPr>
          <p:spPr bwMode="auto">
            <a:xfrm rot="10800000" flipV="1">
              <a:off x="7757160" y="2548890"/>
              <a:ext cx="198120" cy="83820"/>
            </a:xfrm>
            <a:prstGeom prst="line">
              <a:avLst/>
            </a:prstGeom>
            <a:noFill/>
            <a:ln w="57150" cap="flat" cmpd="sng" algn="ctr">
              <a:solidFill>
                <a:srgbClr val="FF0000"/>
              </a:solidFill>
              <a:prstDash val="solid"/>
              <a:round/>
              <a:headEnd type="none" w="med" len="med"/>
              <a:tailEnd type="none" w="med" len="med"/>
            </a:ln>
            <a:effectLst/>
          </p:spPr>
        </p:cxnSp>
        <p:cxnSp>
          <p:nvCxnSpPr>
            <p:cNvPr id="197" name="Straight Connector 196"/>
            <p:cNvCxnSpPr/>
            <p:nvPr/>
          </p:nvCxnSpPr>
          <p:spPr bwMode="auto">
            <a:xfrm rot="10800000" flipV="1">
              <a:off x="7879080" y="2967990"/>
              <a:ext cx="198120" cy="49530"/>
            </a:xfrm>
            <a:prstGeom prst="line">
              <a:avLst/>
            </a:prstGeom>
            <a:noFill/>
            <a:ln w="57150" cap="flat" cmpd="sng" algn="ctr">
              <a:solidFill>
                <a:srgbClr val="FF0000"/>
              </a:solidFill>
              <a:prstDash val="solid"/>
              <a:round/>
              <a:headEnd type="none" w="med" len="med"/>
              <a:tailEnd type="none" w="med" len="med"/>
            </a:ln>
            <a:effectLst/>
          </p:spPr>
        </p:cxnSp>
      </p:grpSp>
      <p:sp>
        <p:nvSpPr>
          <p:cNvPr id="142" name="Right Arrow 141"/>
          <p:cNvSpPr/>
          <p:nvPr/>
        </p:nvSpPr>
        <p:spPr bwMode="auto">
          <a:xfrm rot="21010406">
            <a:off x="7048934" y="3171825"/>
            <a:ext cx="728662" cy="257175"/>
          </a:xfrm>
          <a:prstGeom prst="rightArrow">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47" name="Oval 146"/>
          <p:cNvSpPr/>
          <p:nvPr/>
        </p:nvSpPr>
        <p:spPr>
          <a:xfrm rot="5400000">
            <a:off x="4173681" y="1700646"/>
            <a:ext cx="796637" cy="762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1" name="Right Arrow 150"/>
          <p:cNvSpPr/>
          <p:nvPr/>
        </p:nvSpPr>
        <p:spPr bwMode="auto">
          <a:xfrm rot="9501726">
            <a:off x="4394707" y="3699757"/>
            <a:ext cx="728662" cy="257175"/>
          </a:xfrm>
          <a:prstGeom prst="rightArrow">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1000" fill="hold"/>
                                        <p:tgtEl>
                                          <p:spTgt spid="35"/>
                                        </p:tgtEl>
                                        <p:attrNameLst>
                                          <p:attrName>ppt_w</p:attrName>
                                        </p:attrNameLst>
                                      </p:cBhvr>
                                      <p:tavLst>
                                        <p:tav tm="0">
                                          <p:val>
                                            <p:fltVal val="0"/>
                                          </p:val>
                                        </p:tav>
                                        <p:tav tm="100000">
                                          <p:val>
                                            <p:strVal val="#ppt_w"/>
                                          </p:val>
                                        </p:tav>
                                      </p:tavLst>
                                    </p:anim>
                                    <p:anim calcmode="lin" valueType="num">
                                      <p:cBhvr>
                                        <p:cTn id="16" dur="1000" fill="hold"/>
                                        <p:tgtEl>
                                          <p:spTgt spid="35"/>
                                        </p:tgtEl>
                                        <p:attrNameLst>
                                          <p:attrName>ppt_h</p:attrName>
                                        </p:attrNameLst>
                                      </p:cBhvr>
                                      <p:tavLst>
                                        <p:tav tm="0">
                                          <p:val>
                                            <p:fltVal val="0"/>
                                          </p:val>
                                        </p:tav>
                                        <p:tav tm="100000">
                                          <p:val>
                                            <p:strVal val="#ppt_h"/>
                                          </p:val>
                                        </p:tav>
                                      </p:tavLst>
                                    </p:anim>
                                    <p:anim calcmode="lin" valueType="num">
                                      <p:cBhvr>
                                        <p:cTn id="17"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6697663" cy="6858000"/>
          </a:xfrm>
          <a:prstGeom prst="rect">
            <a:avLst/>
          </a:prstGeom>
          <a:noFill/>
          <a:ln w="9525">
            <a:noFill/>
            <a:miter lim="800000"/>
            <a:headEnd/>
            <a:tailEnd/>
          </a:ln>
        </p:spPr>
      </p:pic>
      <p:sp>
        <p:nvSpPr>
          <p:cNvPr id="4099" name="Rectangle 3"/>
          <p:cNvSpPr>
            <a:spLocks noChangeArrowheads="1"/>
          </p:cNvSpPr>
          <p:nvPr/>
        </p:nvSpPr>
        <p:spPr bwMode="auto">
          <a:xfrm>
            <a:off x="6629400" y="117475"/>
            <a:ext cx="2362200" cy="6588125"/>
          </a:xfrm>
          <a:prstGeom prst="rect">
            <a:avLst/>
          </a:prstGeom>
          <a:noFill/>
          <a:ln w="9525">
            <a:noFill/>
            <a:miter lim="800000"/>
            <a:headEnd/>
            <a:tailEnd/>
          </a:ln>
        </p:spPr>
        <p:txBody>
          <a:bodyPr>
            <a:spAutoFit/>
          </a:bodyPr>
          <a:lstStyle/>
          <a:p>
            <a:pPr>
              <a:spcBef>
                <a:spcPct val="50000"/>
              </a:spcBef>
            </a:pPr>
            <a:r>
              <a:rPr lang="en-US" sz="800" dirty="0"/>
              <a:t>Plate II.</a:t>
            </a:r>
          </a:p>
          <a:p>
            <a:pPr>
              <a:spcBef>
                <a:spcPct val="50000"/>
              </a:spcBef>
            </a:pPr>
            <a:r>
              <a:rPr lang="en-US" sz="800" b="1" dirty="0"/>
              <a:t>Block Plan.</a:t>
            </a:r>
            <a:endParaRPr lang="en-US" sz="800" dirty="0"/>
          </a:p>
          <a:p>
            <a:pPr>
              <a:spcBef>
                <a:spcPct val="50000"/>
              </a:spcBef>
            </a:pPr>
            <a:r>
              <a:rPr lang="en-US" sz="800" b="1" dirty="0"/>
              <a:t>A </a:t>
            </a:r>
            <a:r>
              <a:rPr lang="en-US" sz="800" b="1" dirty="0" err="1"/>
              <a:t>A</a:t>
            </a:r>
            <a:r>
              <a:rPr lang="en-US" sz="800" b="1" dirty="0"/>
              <a:t> </a:t>
            </a:r>
            <a:r>
              <a:rPr lang="en-US" sz="800" b="1" dirty="0" err="1"/>
              <a:t>A</a:t>
            </a:r>
            <a:r>
              <a:rPr lang="en-US" sz="800" b="1" dirty="0"/>
              <a:t>.</a:t>
            </a:r>
            <a:r>
              <a:rPr lang="en-US" sz="800" dirty="0"/>
              <a:t>—Outer Court 100 cubits wide.</a:t>
            </a:r>
            <a:endParaRPr lang="en-US" sz="800" b="1" dirty="0"/>
          </a:p>
          <a:p>
            <a:pPr>
              <a:spcBef>
                <a:spcPct val="50000"/>
              </a:spcBef>
            </a:pPr>
            <a:r>
              <a:rPr lang="en-US" sz="800" b="1" dirty="0"/>
              <a:t>a </a:t>
            </a:r>
            <a:r>
              <a:rPr lang="en-US" sz="800" b="1" dirty="0" err="1"/>
              <a:t>a</a:t>
            </a:r>
            <a:r>
              <a:rPr lang="en-US" sz="800" b="1" dirty="0"/>
              <a:t> </a:t>
            </a:r>
            <a:r>
              <a:rPr lang="en-US" sz="800" b="1" dirty="0" err="1"/>
              <a:t>a</a:t>
            </a:r>
            <a:r>
              <a:rPr lang="en-US" sz="800" b="1" dirty="0"/>
              <a:t>.—Wall 6 cubits high and 6 cubits broad round about the Sanctuary.</a:t>
            </a:r>
          </a:p>
          <a:p>
            <a:pPr>
              <a:spcBef>
                <a:spcPct val="50000"/>
              </a:spcBef>
            </a:pPr>
            <a:r>
              <a:rPr lang="en-US" sz="800" b="1" dirty="0"/>
              <a:t>b </a:t>
            </a:r>
            <a:r>
              <a:rPr lang="en-US" sz="800" b="1" dirty="0" err="1"/>
              <a:t>b</a:t>
            </a:r>
            <a:r>
              <a:rPr lang="en-US" sz="800" b="1" dirty="0"/>
              <a:t> </a:t>
            </a:r>
            <a:r>
              <a:rPr lang="en-US" sz="800" b="1" dirty="0" err="1"/>
              <a:t>b</a:t>
            </a:r>
            <a:r>
              <a:rPr lang="en-US" sz="800" b="1" dirty="0"/>
              <a:t>.—Outer gate towards the East. Similar gates are on the North, South and West sides.</a:t>
            </a:r>
          </a:p>
          <a:p>
            <a:pPr>
              <a:spcBef>
                <a:spcPct val="50000"/>
              </a:spcBef>
            </a:pPr>
            <a:r>
              <a:rPr lang="en-US" sz="800" b="1" dirty="0"/>
              <a:t>c </a:t>
            </a:r>
            <a:r>
              <a:rPr lang="en-US" sz="800" b="1" dirty="0" err="1"/>
              <a:t>c</a:t>
            </a:r>
            <a:r>
              <a:rPr lang="en-US" sz="800" b="1" dirty="0"/>
              <a:t> </a:t>
            </a:r>
            <a:r>
              <a:rPr lang="en-US" sz="800" b="1" dirty="0" err="1"/>
              <a:t>c</a:t>
            </a:r>
            <a:r>
              <a:rPr lang="en-US" sz="800" b="1" dirty="0"/>
              <a:t>—Posts of the gates (Set Plate 3. for these letters.)</a:t>
            </a:r>
          </a:p>
          <a:p>
            <a:pPr>
              <a:spcBef>
                <a:spcPct val="50000"/>
              </a:spcBef>
            </a:pPr>
            <a:r>
              <a:rPr lang="en-US" sz="800" b="1" dirty="0"/>
              <a:t>d </a:t>
            </a:r>
            <a:r>
              <a:rPr lang="en-US" sz="800" b="1" dirty="0" err="1"/>
              <a:t>d</a:t>
            </a:r>
            <a:r>
              <a:rPr lang="en-US" sz="800" b="1" dirty="0"/>
              <a:t> </a:t>
            </a:r>
            <a:r>
              <a:rPr lang="en-US" sz="800" b="1" dirty="0" err="1"/>
              <a:t>d</a:t>
            </a:r>
            <a:r>
              <a:rPr lang="en-US" sz="800" b="1" dirty="0"/>
              <a:t>.—Posts of the court round about. (See Plate 3. for these letters.)</a:t>
            </a:r>
          </a:p>
          <a:p>
            <a:pPr>
              <a:spcBef>
                <a:spcPct val="50000"/>
              </a:spcBef>
            </a:pPr>
            <a:r>
              <a:rPr lang="en-US" sz="800" b="1" dirty="0"/>
              <a:t>e </a:t>
            </a:r>
            <a:r>
              <a:rPr lang="en-US" sz="800" b="1" dirty="0" err="1"/>
              <a:t>e</a:t>
            </a:r>
            <a:r>
              <a:rPr lang="en-US" sz="800" b="1" dirty="0"/>
              <a:t> </a:t>
            </a:r>
            <a:r>
              <a:rPr lang="en-US" sz="800" b="1" dirty="0" err="1"/>
              <a:t>e</a:t>
            </a:r>
            <a:r>
              <a:rPr lang="en-US" sz="800" b="1" dirty="0"/>
              <a:t>.—Chambers and pavement of the outer court</a:t>
            </a:r>
          </a:p>
          <a:p>
            <a:pPr>
              <a:spcBef>
                <a:spcPct val="50000"/>
              </a:spcBef>
            </a:pPr>
            <a:r>
              <a:rPr lang="en-US" sz="800" b="1" dirty="0"/>
              <a:t>f </a:t>
            </a:r>
            <a:r>
              <a:rPr lang="en-US" sz="800" b="1" dirty="0" err="1"/>
              <a:t>f</a:t>
            </a:r>
            <a:r>
              <a:rPr lang="en-US" sz="800" b="1" dirty="0"/>
              <a:t> </a:t>
            </a:r>
            <a:r>
              <a:rPr lang="en-US" sz="800" b="1" dirty="0" err="1"/>
              <a:t>f</a:t>
            </a:r>
            <a:r>
              <a:rPr lang="en-US" sz="800" b="1" dirty="0"/>
              <a:t>.—Gate to inner court.</a:t>
            </a:r>
          </a:p>
          <a:p>
            <a:pPr>
              <a:spcBef>
                <a:spcPct val="50000"/>
              </a:spcBef>
            </a:pPr>
            <a:r>
              <a:rPr lang="en-US" sz="800" b="1" dirty="0"/>
              <a:t>B </a:t>
            </a:r>
            <a:r>
              <a:rPr lang="en-US" sz="800" b="1" dirty="0" err="1"/>
              <a:t>B</a:t>
            </a:r>
            <a:r>
              <a:rPr lang="en-US" sz="800" b="1" dirty="0"/>
              <a:t> </a:t>
            </a:r>
            <a:r>
              <a:rPr lang="en-US" sz="800" b="1" dirty="0" err="1"/>
              <a:t>B</a:t>
            </a:r>
            <a:r>
              <a:rPr lang="en-US" sz="800" b="1" dirty="0"/>
              <a:t>.—Portion of Inner Court “cut off” by the circular range of </a:t>
            </a:r>
            <a:r>
              <a:rPr lang="en-US" sz="800" b="1" dirty="0" err="1"/>
              <a:t>cellæ</a:t>
            </a:r>
            <a:r>
              <a:rPr lang="en-US" sz="800" b="1" dirty="0"/>
              <a:t>, and therefore called the “separate place,” </a:t>
            </a:r>
            <a:r>
              <a:rPr lang="en-US" sz="800" b="1" i="1" dirty="0"/>
              <a:t>i.e.</a:t>
            </a:r>
            <a:r>
              <a:rPr lang="en-US" sz="800" b="1" dirty="0"/>
              <a:t>, the </a:t>
            </a:r>
            <a:r>
              <a:rPr lang="en-US" sz="800" b="1" i="1" dirty="0"/>
              <a:t>cut-off</a:t>
            </a:r>
            <a:r>
              <a:rPr lang="en-US" sz="800" b="1" dirty="0"/>
              <a:t> portion of the inner court.</a:t>
            </a:r>
          </a:p>
          <a:p>
            <a:pPr>
              <a:spcBef>
                <a:spcPct val="50000"/>
              </a:spcBef>
            </a:pPr>
            <a:r>
              <a:rPr lang="en-US" sz="800" b="1" dirty="0"/>
              <a:t>C </a:t>
            </a:r>
            <a:r>
              <a:rPr lang="en-US" sz="800" b="1" dirty="0" err="1"/>
              <a:t>C</a:t>
            </a:r>
            <a:r>
              <a:rPr lang="en-US" sz="800" b="1" dirty="0"/>
              <a:t> </a:t>
            </a:r>
            <a:r>
              <a:rPr lang="en-US" sz="800" b="1" dirty="0" err="1"/>
              <a:t>C</a:t>
            </a:r>
            <a:r>
              <a:rPr lang="en-US" sz="800" b="1" dirty="0"/>
              <a:t>.—Portion of the inner court called the “Most Holy.”</a:t>
            </a:r>
          </a:p>
          <a:p>
            <a:pPr>
              <a:spcBef>
                <a:spcPct val="50000"/>
              </a:spcBef>
            </a:pPr>
            <a:r>
              <a:rPr lang="en-US" sz="800" b="1" dirty="0"/>
              <a:t>D.—Altar and Court “before the House.”</a:t>
            </a:r>
          </a:p>
          <a:p>
            <a:pPr>
              <a:spcBef>
                <a:spcPct val="50000"/>
              </a:spcBef>
            </a:pPr>
            <a:r>
              <a:rPr lang="en-US" sz="800" b="1" dirty="0"/>
              <a:t>E </a:t>
            </a:r>
            <a:r>
              <a:rPr lang="en-US" sz="800" b="1" dirty="0" err="1"/>
              <a:t>E</a:t>
            </a:r>
            <a:r>
              <a:rPr lang="en-US" sz="800" b="1" dirty="0"/>
              <a:t> </a:t>
            </a:r>
            <a:r>
              <a:rPr lang="en-US" sz="800" b="1" dirty="0" err="1"/>
              <a:t>E</a:t>
            </a:r>
            <a:r>
              <a:rPr lang="en-US" sz="800" b="1" dirty="0"/>
              <a:t>.—“Corner Courts,” </a:t>
            </a:r>
            <a:r>
              <a:rPr lang="en-US" sz="800" b="1" i="1" dirty="0"/>
              <a:t>i.e.</a:t>
            </a:r>
            <a:r>
              <a:rPr lang="en-US" sz="800" b="1" dirty="0"/>
              <a:t>, </a:t>
            </a:r>
            <a:r>
              <a:rPr lang="en-US" sz="800" b="1" i="1" dirty="0"/>
              <a:t>Cooking Courts</a:t>
            </a:r>
            <a:r>
              <a:rPr lang="en-US" sz="800" b="1" dirty="0"/>
              <a:t>.</a:t>
            </a:r>
          </a:p>
          <a:p>
            <a:pPr>
              <a:spcBef>
                <a:spcPct val="50000"/>
              </a:spcBef>
            </a:pPr>
            <a:r>
              <a:rPr lang="en-US" sz="800" b="1" dirty="0"/>
              <a:t>F.—Portion of outer court </a:t>
            </a:r>
            <a:r>
              <a:rPr lang="en-US" sz="800" b="1" dirty="0" err="1"/>
              <a:t>shewing</a:t>
            </a:r>
            <a:r>
              <a:rPr lang="en-US" sz="800" b="1" dirty="0"/>
              <a:t> upper </a:t>
            </a:r>
            <a:r>
              <a:rPr lang="en-US" sz="800" b="1" dirty="0" err="1"/>
              <a:t>cellæ</a:t>
            </a:r>
            <a:r>
              <a:rPr lang="en-US" sz="800" b="1" dirty="0"/>
              <a:t>.(See Plate 3. for these letters.)</a:t>
            </a:r>
          </a:p>
          <a:p>
            <a:pPr>
              <a:spcBef>
                <a:spcPct val="50000"/>
              </a:spcBef>
            </a:pPr>
            <a:r>
              <a:rPr lang="en-US" sz="800" b="1" dirty="0"/>
              <a:t>G </a:t>
            </a:r>
            <a:r>
              <a:rPr lang="en-US" sz="800" b="1" dirty="0" err="1"/>
              <a:t>G</a:t>
            </a:r>
            <a:r>
              <a:rPr lang="en-US" sz="800" b="1" dirty="0"/>
              <a:t> </a:t>
            </a:r>
            <a:r>
              <a:rPr lang="en-US" sz="800" b="1" dirty="0" err="1"/>
              <a:t>G</a:t>
            </a:r>
            <a:r>
              <a:rPr lang="en-US" sz="800" b="1" dirty="0"/>
              <a:t>.—Western side.</a:t>
            </a:r>
          </a:p>
          <a:p>
            <a:pPr>
              <a:spcBef>
                <a:spcPct val="50000"/>
              </a:spcBef>
            </a:pPr>
            <a:r>
              <a:rPr lang="en-US" sz="800" b="1" dirty="0"/>
              <a:t>H.—Separate place towards the east—100 cubits.</a:t>
            </a:r>
          </a:p>
          <a:p>
            <a:pPr>
              <a:spcBef>
                <a:spcPct val="50000"/>
              </a:spcBef>
            </a:pPr>
            <a:r>
              <a:rPr lang="en-US" sz="800" b="1" dirty="0"/>
              <a:t>I.—Separate place towards the west—100 cubits.</a:t>
            </a:r>
          </a:p>
          <a:p>
            <a:pPr>
              <a:spcBef>
                <a:spcPct val="50000"/>
              </a:spcBef>
            </a:pPr>
            <a:r>
              <a:rPr lang="en-US" sz="800" b="1" dirty="0"/>
              <a:t>K </a:t>
            </a:r>
            <a:r>
              <a:rPr lang="en-US" sz="800" b="1" dirty="0" err="1"/>
              <a:t>K</a:t>
            </a:r>
            <a:r>
              <a:rPr lang="en-US" sz="800" b="1" dirty="0"/>
              <a:t> </a:t>
            </a:r>
            <a:r>
              <a:rPr lang="en-US" sz="800" b="1" dirty="0" err="1"/>
              <a:t>K</a:t>
            </a:r>
            <a:r>
              <a:rPr lang="en-US" sz="800" b="1" dirty="0"/>
              <a:t>.—Profane, or void place of the Sanctuary, 50 cubits wide.</a:t>
            </a:r>
          </a:p>
          <a:p>
            <a:pPr>
              <a:spcBef>
                <a:spcPct val="50000"/>
              </a:spcBef>
            </a:pPr>
            <a:r>
              <a:rPr lang="en-US" sz="800" b="1" dirty="0"/>
              <a:t>L </a:t>
            </a:r>
            <a:r>
              <a:rPr lang="en-US" sz="800" b="1" dirty="0" err="1"/>
              <a:t>L</a:t>
            </a:r>
            <a:r>
              <a:rPr lang="en-US" sz="800" b="1" dirty="0"/>
              <a:t> </a:t>
            </a:r>
            <a:r>
              <a:rPr lang="en-US" sz="800" b="1" dirty="0" err="1"/>
              <a:t>L</a:t>
            </a:r>
            <a:r>
              <a:rPr lang="en-US" sz="800" b="1" dirty="0"/>
              <a:t>.—Twenty cubits space between the </a:t>
            </a:r>
            <a:r>
              <a:rPr lang="en-US" sz="800" b="1" dirty="0" err="1"/>
              <a:t>cellæ</a:t>
            </a:r>
            <a:r>
              <a:rPr lang="en-US" sz="800" b="1" dirty="0"/>
              <a:t> of the Temple, dividing it into 30 orders.</a:t>
            </a:r>
          </a:p>
          <a:p>
            <a:pPr>
              <a:spcBef>
                <a:spcPct val="50000"/>
              </a:spcBef>
            </a:pPr>
            <a:r>
              <a:rPr lang="en-US" sz="800" b="1" dirty="0"/>
              <a:t>M </a:t>
            </a:r>
            <a:r>
              <a:rPr lang="en-US" sz="800" b="1" dirty="0" err="1"/>
              <a:t>M</a:t>
            </a:r>
            <a:r>
              <a:rPr lang="en-US" sz="800" b="1" dirty="0"/>
              <a:t> </a:t>
            </a:r>
            <a:r>
              <a:rPr lang="en-US" sz="800" b="1" dirty="0" err="1"/>
              <a:t>M</a:t>
            </a:r>
            <a:r>
              <a:rPr lang="en-US" sz="800" b="1" dirty="0"/>
              <a:t>.—THE TEMPLE: A chamber (</a:t>
            </a:r>
            <a:r>
              <a:rPr lang="en-US" sz="800" b="1" dirty="0" err="1"/>
              <a:t>cella</a:t>
            </a:r>
            <a:r>
              <a:rPr lang="en-US" sz="800" b="1" dirty="0"/>
              <a:t>) having its prospect Southward, MMM</a:t>
            </a:r>
          </a:p>
          <a:p>
            <a:pPr>
              <a:spcBef>
                <a:spcPct val="50000"/>
              </a:spcBef>
            </a:pPr>
            <a:r>
              <a:rPr lang="en-US" sz="800" b="1" dirty="0"/>
              <a:t>N </a:t>
            </a:r>
            <a:r>
              <a:rPr lang="en-US" sz="800" b="1" dirty="0" err="1"/>
              <a:t>N</a:t>
            </a:r>
            <a:r>
              <a:rPr lang="en-US" sz="800" b="1" dirty="0"/>
              <a:t> </a:t>
            </a:r>
            <a:r>
              <a:rPr lang="en-US" sz="800" b="1" dirty="0" err="1"/>
              <a:t>N</a:t>
            </a:r>
            <a:r>
              <a:rPr lang="en-US" sz="800" b="1" dirty="0"/>
              <a:t>.—THE TEMPLE: A chamber (</a:t>
            </a:r>
            <a:r>
              <a:rPr lang="en-US" sz="800" b="1" i="1" dirty="0" err="1"/>
              <a:t>cella</a:t>
            </a:r>
            <a:r>
              <a:rPr lang="en-US" sz="800" b="1" dirty="0"/>
              <a:t>) having its prospect Northward, NNN.</a:t>
            </a:r>
          </a:p>
          <a:p>
            <a:pPr>
              <a:spcBef>
                <a:spcPct val="50000"/>
              </a:spcBef>
            </a:pPr>
            <a:r>
              <a:rPr lang="en-US" sz="800" b="1" dirty="0"/>
              <a:t>R </a:t>
            </a:r>
            <a:r>
              <a:rPr lang="en-US" sz="800" b="1" dirty="0" err="1"/>
              <a:t>R</a:t>
            </a:r>
            <a:r>
              <a:rPr lang="en-US" sz="800" b="1" dirty="0"/>
              <a:t> </a:t>
            </a:r>
            <a:r>
              <a:rPr lang="en-US" sz="800" b="1" dirty="0" err="1"/>
              <a:t>R.—Cella</a:t>
            </a:r>
            <a:r>
              <a:rPr lang="en-US" sz="800" b="1" dirty="0"/>
              <a:t> flanking the inner court “over against” “separate place,” and “before” the building (</a:t>
            </a:r>
            <a:r>
              <a:rPr lang="en-US" sz="800" b="1" dirty="0" err="1"/>
              <a:t>eee</a:t>
            </a:r>
            <a:r>
              <a:rPr lang="en-US" sz="800" b="1" dirty="0"/>
              <a:t>) towards the North; entered from the Outer Court.</a:t>
            </a:r>
          </a:p>
          <a:p>
            <a:pPr>
              <a:spcBef>
                <a:spcPct val="50000"/>
              </a:spcBef>
            </a:pPr>
            <a:r>
              <a:rPr lang="en-US" sz="800" b="1" dirty="0"/>
              <a:t>S </a:t>
            </a:r>
            <a:r>
              <a:rPr lang="en-US" sz="800" b="1" dirty="0" err="1"/>
              <a:t>S</a:t>
            </a:r>
            <a:r>
              <a:rPr lang="en-US" sz="800" b="1" dirty="0"/>
              <a:t> </a:t>
            </a:r>
            <a:r>
              <a:rPr lang="en-US" sz="800" b="1" dirty="0" err="1"/>
              <a:t>S.—Cella</a:t>
            </a:r>
            <a:r>
              <a:rPr lang="en-US" sz="800" b="1" dirty="0"/>
              <a:t> flanking the inner court on the east and west, corresponding with those on the north and south.</a:t>
            </a:r>
            <a:endParaRPr lang="en-US" sz="800" dirty="0"/>
          </a:p>
        </p:txBody>
      </p:sp>
      <p:sp>
        <p:nvSpPr>
          <p:cNvPr id="4100" name="TextBox 6"/>
          <p:cNvSpPr txBox="1">
            <a:spLocks noChangeArrowheads="1"/>
          </p:cNvSpPr>
          <p:nvPr/>
        </p:nvSpPr>
        <p:spPr bwMode="auto">
          <a:xfrm>
            <a:off x="1490663" y="0"/>
            <a:ext cx="3995737" cy="338138"/>
          </a:xfrm>
          <a:prstGeom prst="rect">
            <a:avLst/>
          </a:prstGeom>
          <a:noFill/>
          <a:ln w="9525">
            <a:noFill/>
            <a:miter lim="800000"/>
            <a:headEnd/>
            <a:tailEnd/>
          </a:ln>
        </p:spPr>
        <p:txBody>
          <a:bodyPr>
            <a:spAutoFit/>
          </a:bodyPr>
          <a:lstStyle/>
          <a:p>
            <a:r>
              <a:rPr lang="en-US" sz="1600" dirty="0"/>
              <a:t>Plate 2 – Block Plan of the </a:t>
            </a:r>
            <a:r>
              <a:rPr lang="en-US" sz="1600" dirty="0" smtClean="0"/>
              <a:t>Sanctuary (Pg 3)</a:t>
            </a:r>
            <a:endParaRPr lang="en-US" sz="1600" dirty="0"/>
          </a:p>
        </p:txBody>
      </p:sp>
      <p:sp>
        <p:nvSpPr>
          <p:cNvPr id="4101" name="Slide Number Placeholder 7"/>
          <p:cNvSpPr>
            <a:spLocks noGrp="1"/>
          </p:cNvSpPr>
          <p:nvPr>
            <p:ph type="sldNum" sz="quarter" idx="12"/>
          </p:nvPr>
        </p:nvSpPr>
        <p:spPr>
          <a:xfrm>
            <a:off x="7239000" y="6400800"/>
            <a:ext cx="1905000" cy="457200"/>
          </a:xfrm>
          <a:noFill/>
        </p:spPr>
        <p:txBody>
          <a:bodyPr/>
          <a:lstStyle/>
          <a:p>
            <a:fld id="{195EAB51-3E91-4CAF-8B0D-9D499108AB2C}" type="slidenum">
              <a:rPr lang="en-US" smtClean="0"/>
              <a:pPr/>
              <a:t>57</a:t>
            </a:fld>
            <a:endParaRPr lang="en-US" smtClean="0"/>
          </a:p>
        </p:txBody>
      </p:sp>
      <p:sp>
        <p:nvSpPr>
          <p:cNvPr id="6" name="TextBox 5"/>
          <p:cNvSpPr txBox="1"/>
          <p:nvPr/>
        </p:nvSpPr>
        <p:spPr>
          <a:xfrm>
            <a:off x="1623527" y="2761858"/>
            <a:ext cx="3713583" cy="1323439"/>
          </a:xfrm>
          <a:prstGeom prst="rect">
            <a:avLst/>
          </a:prstGeom>
          <a:noFill/>
        </p:spPr>
        <p:txBody>
          <a:bodyPr wrap="square" rtlCol="0">
            <a:spAutoFit/>
          </a:bodyPr>
          <a:lstStyle/>
          <a:p>
            <a:pPr algn="ctr"/>
            <a:r>
              <a:rPr lang="en-US" sz="4000" b="1" i="1" dirty="0" smtClean="0"/>
              <a:t>PAGE 3 IN  YOUR HANDOUTS</a:t>
            </a:r>
            <a:endParaRPr lang="en-US" sz="4000" b="1" i="1"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203200"/>
            <a:ext cx="7383463" cy="5630863"/>
          </a:xfrm>
          <a:prstGeom prst="rect">
            <a:avLst/>
          </a:prstGeom>
          <a:noFill/>
          <a:ln w="9525">
            <a:noFill/>
            <a:miter lim="800000"/>
            <a:headEnd/>
            <a:tailEnd/>
          </a:ln>
        </p:spPr>
      </p:pic>
      <p:sp>
        <p:nvSpPr>
          <p:cNvPr id="5123" name="Rectangle 3"/>
          <p:cNvSpPr>
            <a:spLocks noChangeArrowheads="1"/>
          </p:cNvSpPr>
          <p:nvPr/>
        </p:nvSpPr>
        <p:spPr bwMode="auto">
          <a:xfrm>
            <a:off x="7191375" y="42863"/>
            <a:ext cx="1952625" cy="6281737"/>
          </a:xfrm>
          <a:prstGeom prst="rect">
            <a:avLst/>
          </a:prstGeom>
          <a:noFill/>
          <a:ln w="9525">
            <a:noFill/>
            <a:miter lim="800000"/>
            <a:headEnd/>
            <a:tailEnd/>
          </a:ln>
        </p:spPr>
        <p:txBody>
          <a:bodyPr>
            <a:spAutoFit/>
          </a:bodyPr>
          <a:lstStyle/>
          <a:p>
            <a:pPr>
              <a:spcBef>
                <a:spcPct val="50000"/>
              </a:spcBef>
            </a:pPr>
            <a:r>
              <a:rPr lang="en-US" sz="700" dirty="0"/>
              <a:t>Plate III.</a:t>
            </a:r>
          </a:p>
          <a:p>
            <a:pPr>
              <a:spcBef>
                <a:spcPct val="50000"/>
              </a:spcBef>
            </a:pPr>
            <a:r>
              <a:rPr lang="en-US" sz="700" dirty="0"/>
              <a:t>HALF PLAN SHOWING DETAILS.</a:t>
            </a:r>
          </a:p>
          <a:p>
            <a:pPr>
              <a:spcBef>
                <a:spcPct val="50000"/>
              </a:spcBef>
            </a:pPr>
            <a:r>
              <a:rPr lang="en-US" sz="700" b="1" dirty="0"/>
              <a:t>A </a:t>
            </a:r>
            <a:r>
              <a:rPr lang="en-US" sz="700" b="1" dirty="0" err="1"/>
              <a:t>A</a:t>
            </a:r>
            <a:r>
              <a:rPr lang="en-US" sz="700" b="1" dirty="0"/>
              <a:t> </a:t>
            </a:r>
            <a:r>
              <a:rPr lang="en-US" sz="700" b="1" dirty="0" err="1"/>
              <a:t>A</a:t>
            </a:r>
            <a:r>
              <a:rPr lang="en-US" sz="700" dirty="0"/>
              <a:t>—Outer court 100 cubits wide.</a:t>
            </a:r>
          </a:p>
          <a:p>
            <a:pPr>
              <a:spcBef>
                <a:spcPct val="50000"/>
              </a:spcBef>
            </a:pPr>
            <a:r>
              <a:rPr lang="en-US" sz="700" b="1" dirty="0"/>
              <a:t>a </a:t>
            </a:r>
            <a:r>
              <a:rPr lang="en-US" sz="700" b="1" dirty="0" err="1"/>
              <a:t>a</a:t>
            </a:r>
            <a:r>
              <a:rPr lang="en-US" sz="700" b="1" dirty="0"/>
              <a:t> </a:t>
            </a:r>
            <a:r>
              <a:rPr lang="en-US" sz="700" b="1" dirty="0" err="1"/>
              <a:t>a</a:t>
            </a:r>
            <a:r>
              <a:rPr lang="en-US" sz="700" dirty="0"/>
              <a:t>—Wall 6 cubits high and 6 cubits broad round about the Sanctuary</a:t>
            </a:r>
          </a:p>
          <a:p>
            <a:pPr>
              <a:spcBef>
                <a:spcPct val="50000"/>
              </a:spcBef>
            </a:pPr>
            <a:r>
              <a:rPr lang="en-US" sz="700" b="1" dirty="0"/>
              <a:t>b </a:t>
            </a:r>
            <a:r>
              <a:rPr lang="en-US" sz="700" b="1" dirty="0" err="1"/>
              <a:t>b</a:t>
            </a:r>
            <a:r>
              <a:rPr lang="en-US" sz="700" b="1" dirty="0"/>
              <a:t> </a:t>
            </a:r>
            <a:r>
              <a:rPr lang="en-US" sz="700" b="1" dirty="0" err="1"/>
              <a:t>b</a:t>
            </a:r>
            <a:r>
              <a:rPr lang="en-US" sz="700" dirty="0"/>
              <a:t>—Outer gate towards the East. Similar gates are on the North, South and West sides.</a:t>
            </a:r>
          </a:p>
          <a:p>
            <a:pPr>
              <a:spcBef>
                <a:spcPct val="50000"/>
              </a:spcBef>
            </a:pPr>
            <a:r>
              <a:rPr lang="en-US" sz="700" b="1" dirty="0"/>
              <a:t>c </a:t>
            </a:r>
            <a:r>
              <a:rPr lang="en-US" sz="700" b="1" dirty="0" err="1"/>
              <a:t>c</a:t>
            </a:r>
            <a:r>
              <a:rPr lang="en-US" sz="700" b="1" dirty="0"/>
              <a:t> </a:t>
            </a:r>
            <a:r>
              <a:rPr lang="en-US" sz="700" b="1" dirty="0" err="1"/>
              <a:t>c</a:t>
            </a:r>
            <a:r>
              <a:rPr lang="en-US" sz="700" dirty="0"/>
              <a:t>—Posts of the gates.</a:t>
            </a:r>
          </a:p>
          <a:p>
            <a:pPr>
              <a:spcBef>
                <a:spcPct val="50000"/>
              </a:spcBef>
            </a:pPr>
            <a:r>
              <a:rPr lang="en-US" sz="700" b="1" dirty="0"/>
              <a:t>d </a:t>
            </a:r>
            <a:r>
              <a:rPr lang="en-US" sz="700" b="1" dirty="0" err="1"/>
              <a:t>d</a:t>
            </a:r>
            <a:r>
              <a:rPr lang="en-US" sz="700" b="1" dirty="0"/>
              <a:t> </a:t>
            </a:r>
            <a:r>
              <a:rPr lang="en-US" sz="700" b="1" dirty="0" err="1"/>
              <a:t>d</a:t>
            </a:r>
            <a:r>
              <a:rPr lang="en-US" sz="700" dirty="0"/>
              <a:t>—Posts of the court round about.</a:t>
            </a:r>
          </a:p>
          <a:p>
            <a:pPr>
              <a:spcBef>
                <a:spcPct val="50000"/>
              </a:spcBef>
            </a:pPr>
            <a:r>
              <a:rPr lang="en-US" sz="700" b="1" dirty="0"/>
              <a:t>e </a:t>
            </a:r>
            <a:r>
              <a:rPr lang="en-US" sz="700" b="1" dirty="0" err="1"/>
              <a:t>e</a:t>
            </a:r>
            <a:r>
              <a:rPr lang="en-US" sz="700" b="1" dirty="0"/>
              <a:t> </a:t>
            </a:r>
            <a:r>
              <a:rPr lang="en-US" sz="700" b="1" dirty="0" err="1"/>
              <a:t>e</a:t>
            </a:r>
            <a:r>
              <a:rPr lang="en-US" sz="700" dirty="0"/>
              <a:t>—Chambers and pavement of the outer court.</a:t>
            </a:r>
          </a:p>
          <a:p>
            <a:pPr>
              <a:spcBef>
                <a:spcPct val="50000"/>
              </a:spcBef>
            </a:pPr>
            <a:r>
              <a:rPr lang="en-US" sz="700" b="1" dirty="0"/>
              <a:t>f </a:t>
            </a:r>
            <a:r>
              <a:rPr lang="en-US" sz="700" b="1" dirty="0" err="1"/>
              <a:t>f</a:t>
            </a:r>
            <a:r>
              <a:rPr lang="en-US" sz="700" b="1" dirty="0"/>
              <a:t> </a:t>
            </a:r>
            <a:r>
              <a:rPr lang="en-US" sz="700" b="1" dirty="0" err="1"/>
              <a:t>f</a:t>
            </a:r>
            <a:r>
              <a:rPr lang="en-US" sz="700" dirty="0"/>
              <a:t>—Gate to inner court.</a:t>
            </a:r>
          </a:p>
          <a:p>
            <a:pPr>
              <a:spcBef>
                <a:spcPct val="50000"/>
              </a:spcBef>
            </a:pPr>
            <a:r>
              <a:rPr lang="en-US" sz="700" b="1" dirty="0"/>
              <a:t>B </a:t>
            </a:r>
            <a:r>
              <a:rPr lang="en-US" sz="700" b="1" dirty="0" err="1"/>
              <a:t>B</a:t>
            </a:r>
            <a:r>
              <a:rPr lang="en-US" sz="700" b="1" dirty="0"/>
              <a:t> </a:t>
            </a:r>
            <a:r>
              <a:rPr lang="en-US" sz="700" b="1" dirty="0" err="1"/>
              <a:t>B</a:t>
            </a:r>
            <a:r>
              <a:rPr lang="en-US" sz="700" dirty="0"/>
              <a:t>—Portion of inner court “cut off” by the circular range of </a:t>
            </a:r>
            <a:r>
              <a:rPr lang="en-US" sz="700" dirty="0" err="1"/>
              <a:t>cellæ</a:t>
            </a:r>
            <a:r>
              <a:rPr lang="en-US" sz="700" dirty="0"/>
              <a:t> and therefore called the “separate place,” </a:t>
            </a:r>
            <a:r>
              <a:rPr lang="en-US" sz="700" i="1" dirty="0"/>
              <a:t>i.e.</a:t>
            </a:r>
            <a:r>
              <a:rPr lang="en-US" sz="700" dirty="0"/>
              <a:t> the </a:t>
            </a:r>
            <a:r>
              <a:rPr lang="en-US" sz="700" i="1" dirty="0"/>
              <a:t>cut off</a:t>
            </a:r>
            <a:r>
              <a:rPr lang="en-US" sz="700" dirty="0"/>
              <a:t> portion of the inner court.</a:t>
            </a:r>
          </a:p>
          <a:p>
            <a:pPr>
              <a:spcBef>
                <a:spcPct val="50000"/>
              </a:spcBef>
            </a:pPr>
            <a:r>
              <a:rPr lang="en-US" sz="700" b="1" dirty="0"/>
              <a:t>C </a:t>
            </a:r>
            <a:r>
              <a:rPr lang="en-US" sz="700" b="1" dirty="0" err="1"/>
              <a:t>C</a:t>
            </a:r>
            <a:r>
              <a:rPr lang="en-US" sz="700" b="1" dirty="0"/>
              <a:t> </a:t>
            </a:r>
            <a:r>
              <a:rPr lang="en-US" sz="700" b="1" dirty="0" err="1"/>
              <a:t>C</a:t>
            </a:r>
            <a:r>
              <a:rPr lang="en-US" sz="700" dirty="0"/>
              <a:t>—Portion of the inner court called the “Most Holy,”</a:t>
            </a:r>
          </a:p>
          <a:p>
            <a:pPr>
              <a:spcBef>
                <a:spcPct val="50000"/>
              </a:spcBef>
            </a:pPr>
            <a:r>
              <a:rPr lang="en-US" sz="700" b="1" dirty="0"/>
              <a:t>D</a:t>
            </a:r>
            <a:r>
              <a:rPr lang="en-US" sz="700" dirty="0"/>
              <a:t>—Altar and Court before “the House.”</a:t>
            </a:r>
          </a:p>
          <a:p>
            <a:pPr>
              <a:spcBef>
                <a:spcPct val="50000"/>
              </a:spcBef>
            </a:pPr>
            <a:r>
              <a:rPr lang="en-US" sz="700" b="1" dirty="0"/>
              <a:t>E </a:t>
            </a:r>
            <a:r>
              <a:rPr lang="en-US" sz="700" b="1" dirty="0" err="1"/>
              <a:t>E</a:t>
            </a:r>
            <a:r>
              <a:rPr lang="en-US" sz="700" b="1" dirty="0"/>
              <a:t> </a:t>
            </a:r>
            <a:r>
              <a:rPr lang="en-US" sz="700" b="1" dirty="0" err="1"/>
              <a:t>E</a:t>
            </a:r>
            <a:r>
              <a:rPr lang="en-US" sz="700" dirty="0"/>
              <a:t>—“Corner Courts,” </a:t>
            </a:r>
            <a:r>
              <a:rPr lang="en-US" sz="700" i="1" dirty="0"/>
              <a:t>i.e.</a:t>
            </a:r>
            <a:r>
              <a:rPr lang="en-US" sz="700" dirty="0"/>
              <a:t>, Cooking Courts</a:t>
            </a:r>
          </a:p>
          <a:p>
            <a:pPr>
              <a:spcBef>
                <a:spcPct val="50000"/>
              </a:spcBef>
            </a:pPr>
            <a:r>
              <a:rPr lang="en-US" sz="700" b="1" dirty="0"/>
              <a:t>F</a:t>
            </a:r>
            <a:r>
              <a:rPr lang="en-US" sz="700" dirty="0"/>
              <a:t>—Portion of outer court showing upper </a:t>
            </a:r>
            <a:r>
              <a:rPr lang="en-US" sz="700" dirty="0" err="1"/>
              <a:t>cellæ</a:t>
            </a:r>
            <a:r>
              <a:rPr lang="en-US" sz="700" dirty="0"/>
              <a:t>.</a:t>
            </a:r>
          </a:p>
          <a:p>
            <a:pPr>
              <a:spcBef>
                <a:spcPct val="50000"/>
              </a:spcBef>
            </a:pPr>
            <a:r>
              <a:rPr lang="en-US" sz="700" b="1" dirty="0"/>
              <a:t>G </a:t>
            </a:r>
            <a:r>
              <a:rPr lang="en-US" sz="700" b="1" dirty="0" err="1"/>
              <a:t>G</a:t>
            </a:r>
            <a:r>
              <a:rPr lang="en-US" sz="700" b="1" dirty="0"/>
              <a:t> </a:t>
            </a:r>
            <a:r>
              <a:rPr lang="en-US" sz="700" b="1" dirty="0" err="1"/>
              <a:t>G</a:t>
            </a:r>
            <a:r>
              <a:rPr lang="en-US" sz="700" dirty="0"/>
              <a:t>—Western side.</a:t>
            </a:r>
          </a:p>
          <a:p>
            <a:pPr>
              <a:spcBef>
                <a:spcPct val="50000"/>
              </a:spcBef>
            </a:pPr>
            <a:r>
              <a:rPr lang="en-US" sz="700" b="1" dirty="0"/>
              <a:t>K </a:t>
            </a:r>
            <a:r>
              <a:rPr lang="en-US" sz="700" b="1" dirty="0" err="1"/>
              <a:t>K</a:t>
            </a:r>
            <a:r>
              <a:rPr lang="en-US" sz="700" b="1" dirty="0"/>
              <a:t> </a:t>
            </a:r>
            <a:r>
              <a:rPr lang="en-US" sz="700" b="1" dirty="0" err="1"/>
              <a:t>K</a:t>
            </a:r>
            <a:r>
              <a:rPr lang="en-US" sz="700" dirty="0"/>
              <a:t>—Profane, or void place of the Sanctuary, 50 cubits wide.</a:t>
            </a:r>
          </a:p>
          <a:p>
            <a:pPr>
              <a:spcBef>
                <a:spcPct val="50000"/>
              </a:spcBef>
            </a:pPr>
            <a:r>
              <a:rPr lang="en-US" sz="700" b="1" dirty="0"/>
              <a:t>M </a:t>
            </a:r>
            <a:r>
              <a:rPr lang="en-US" sz="700" b="1" dirty="0" err="1"/>
              <a:t>M</a:t>
            </a:r>
            <a:r>
              <a:rPr lang="en-US" sz="700" b="1" dirty="0"/>
              <a:t> </a:t>
            </a:r>
            <a:r>
              <a:rPr lang="en-US" sz="700" b="1" dirty="0" err="1"/>
              <a:t>M</a:t>
            </a:r>
            <a:r>
              <a:rPr lang="en-US" sz="700" b="1" dirty="0"/>
              <a:t> - </a:t>
            </a:r>
            <a:r>
              <a:rPr lang="en-US" sz="700" dirty="0"/>
              <a:t>THE TEMPLE: A chamber (</a:t>
            </a:r>
            <a:r>
              <a:rPr lang="en-US" sz="700" dirty="0" err="1"/>
              <a:t>cella</a:t>
            </a:r>
            <a:r>
              <a:rPr lang="en-US" sz="700" dirty="0"/>
              <a:t>) having its prospect Southward M </a:t>
            </a:r>
            <a:r>
              <a:rPr lang="en-US" sz="700" dirty="0" err="1"/>
              <a:t>M</a:t>
            </a:r>
            <a:r>
              <a:rPr lang="en-US" sz="700" dirty="0"/>
              <a:t> </a:t>
            </a:r>
            <a:r>
              <a:rPr lang="en-US" sz="700" dirty="0" err="1"/>
              <a:t>M</a:t>
            </a:r>
            <a:r>
              <a:rPr lang="en-US" sz="700" dirty="0"/>
              <a:t>.</a:t>
            </a:r>
          </a:p>
          <a:p>
            <a:pPr>
              <a:spcBef>
                <a:spcPct val="50000"/>
              </a:spcBef>
            </a:pPr>
            <a:r>
              <a:rPr lang="en-US" sz="700" b="1" dirty="0"/>
              <a:t>N </a:t>
            </a:r>
            <a:r>
              <a:rPr lang="en-US" sz="700" b="1" dirty="0" err="1"/>
              <a:t>N</a:t>
            </a:r>
            <a:r>
              <a:rPr lang="en-US" sz="700" b="1" dirty="0"/>
              <a:t> </a:t>
            </a:r>
            <a:r>
              <a:rPr lang="en-US" sz="700" b="1" dirty="0" err="1"/>
              <a:t>N</a:t>
            </a:r>
            <a:r>
              <a:rPr lang="en-US" sz="700" b="1" dirty="0"/>
              <a:t> - </a:t>
            </a:r>
            <a:r>
              <a:rPr lang="en-US" sz="700" dirty="0"/>
              <a:t>THE TEMPLE: A chamber (</a:t>
            </a:r>
            <a:r>
              <a:rPr lang="en-US" sz="700" dirty="0" err="1"/>
              <a:t>cella</a:t>
            </a:r>
            <a:r>
              <a:rPr lang="en-US" sz="700" dirty="0"/>
              <a:t>) having its prospect Northward N </a:t>
            </a:r>
            <a:r>
              <a:rPr lang="en-US" sz="700" dirty="0" err="1"/>
              <a:t>N</a:t>
            </a:r>
            <a:r>
              <a:rPr lang="en-US" sz="700" dirty="0"/>
              <a:t> </a:t>
            </a:r>
            <a:r>
              <a:rPr lang="en-US" sz="700" dirty="0" err="1"/>
              <a:t>N</a:t>
            </a:r>
            <a:r>
              <a:rPr lang="en-US" sz="700" dirty="0"/>
              <a:t>. See plate 2 for letter M.</a:t>
            </a:r>
          </a:p>
          <a:p>
            <a:pPr>
              <a:spcBef>
                <a:spcPct val="50000"/>
              </a:spcBef>
            </a:pPr>
            <a:r>
              <a:rPr lang="en-US" sz="700" b="1" dirty="0"/>
              <a:t>L </a:t>
            </a:r>
            <a:r>
              <a:rPr lang="en-US" sz="700" b="1" dirty="0" err="1"/>
              <a:t>L</a:t>
            </a:r>
            <a:r>
              <a:rPr lang="en-US" sz="700" b="1" dirty="0"/>
              <a:t> </a:t>
            </a:r>
            <a:r>
              <a:rPr lang="en-US" sz="700" b="1" dirty="0" err="1"/>
              <a:t>L</a:t>
            </a:r>
            <a:r>
              <a:rPr lang="en-US" sz="700" dirty="0"/>
              <a:t>—Twenty cubits space between the </a:t>
            </a:r>
            <a:r>
              <a:rPr lang="en-US" sz="700" dirty="0" err="1"/>
              <a:t>cellæ</a:t>
            </a:r>
            <a:r>
              <a:rPr lang="en-US" sz="700" dirty="0"/>
              <a:t> of the Temple dividing it into 30 orders.</a:t>
            </a:r>
          </a:p>
          <a:p>
            <a:pPr>
              <a:spcBef>
                <a:spcPct val="50000"/>
              </a:spcBef>
            </a:pPr>
            <a:r>
              <a:rPr lang="en-US" sz="700" b="1" dirty="0"/>
              <a:t>H</a:t>
            </a:r>
            <a:r>
              <a:rPr lang="en-US" sz="700" dirty="0"/>
              <a:t>—Separate place towards the East-100 cubits</a:t>
            </a:r>
          </a:p>
          <a:p>
            <a:pPr>
              <a:spcBef>
                <a:spcPct val="50000"/>
              </a:spcBef>
            </a:pPr>
            <a:r>
              <a:rPr lang="en-US" sz="700" b="1" dirty="0"/>
              <a:t>g </a:t>
            </a:r>
            <a:r>
              <a:rPr lang="en-US" sz="700" b="1" dirty="0" err="1"/>
              <a:t>g</a:t>
            </a:r>
            <a:r>
              <a:rPr lang="en-US" sz="700" b="1" dirty="0"/>
              <a:t> </a:t>
            </a:r>
            <a:r>
              <a:rPr lang="en-US" sz="700" b="1" dirty="0" err="1"/>
              <a:t>g</a:t>
            </a:r>
            <a:r>
              <a:rPr lang="en-US" sz="700" dirty="0"/>
              <a:t>—Porch on inner side of Temple.</a:t>
            </a:r>
          </a:p>
          <a:p>
            <a:pPr>
              <a:spcBef>
                <a:spcPct val="50000"/>
              </a:spcBef>
            </a:pPr>
            <a:r>
              <a:rPr lang="en-US" sz="700" b="1" dirty="0"/>
              <a:t>h </a:t>
            </a:r>
            <a:r>
              <a:rPr lang="en-US" sz="700" b="1" dirty="0" err="1"/>
              <a:t>h</a:t>
            </a:r>
            <a:r>
              <a:rPr lang="en-US" sz="700" b="1" dirty="0"/>
              <a:t> </a:t>
            </a:r>
            <a:r>
              <a:rPr lang="en-US" sz="700" b="1" dirty="0" err="1"/>
              <a:t>h</a:t>
            </a:r>
            <a:r>
              <a:rPr lang="en-US" sz="700" dirty="0"/>
              <a:t>—Porch on outer side of Temple.</a:t>
            </a:r>
          </a:p>
          <a:p>
            <a:pPr>
              <a:spcBef>
                <a:spcPct val="50000"/>
              </a:spcBef>
            </a:pPr>
            <a:r>
              <a:rPr lang="en-US" sz="700" b="1" dirty="0"/>
              <a:t>I</a:t>
            </a:r>
            <a:r>
              <a:rPr lang="en-US" sz="700" dirty="0"/>
              <a:t>—Separate place towards the West—100 cubits.</a:t>
            </a:r>
          </a:p>
          <a:p>
            <a:pPr>
              <a:spcBef>
                <a:spcPct val="50000"/>
              </a:spcBef>
            </a:pPr>
            <a:r>
              <a:rPr lang="en-US" sz="700" b="1" dirty="0"/>
              <a:t>R </a:t>
            </a:r>
            <a:r>
              <a:rPr lang="en-US" sz="700" b="1" dirty="0" err="1"/>
              <a:t>R</a:t>
            </a:r>
            <a:r>
              <a:rPr lang="en-US" sz="700" b="1" dirty="0"/>
              <a:t> </a:t>
            </a:r>
            <a:r>
              <a:rPr lang="en-US" sz="700" b="1" dirty="0" err="1"/>
              <a:t>R</a:t>
            </a:r>
            <a:r>
              <a:rPr lang="en-US" sz="700" dirty="0"/>
              <a:t>—</a:t>
            </a:r>
            <a:r>
              <a:rPr lang="en-US" sz="700" dirty="0" err="1"/>
              <a:t>Cella</a:t>
            </a:r>
            <a:r>
              <a:rPr lang="en-US" sz="700" dirty="0"/>
              <a:t> flanking the inner court “over against” separate place and “before” the building (e </a:t>
            </a:r>
            <a:r>
              <a:rPr lang="en-US" sz="700" dirty="0" err="1"/>
              <a:t>e</a:t>
            </a:r>
            <a:r>
              <a:rPr lang="en-US" sz="700" dirty="0"/>
              <a:t> </a:t>
            </a:r>
            <a:r>
              <a:rPr lang="en-US" sz="700" dirty="0" err="1"/>
              <a:t>e</a:t>
            </a:r>
            <a:r>
              <a:rPr lang="en-US" sz="700" dirty="0"/>
              <a:t>) towards the North, entered from the Outer Court. See plate 2. for the position of this building.</a:t>
            </a:r>
          </a:p>
          <a:p>
            <a:pPr>
              <a:spcBef>
                <a:spcPct val="50000"/>
              </a:spcBef>
            </a:pPr>
            <a:r>
              <a:rPr lang="en-US" sz="700" b="1" dirty="0"/>
              <a:t>S </a:t>
            </a:r>
            <a:r>
              <a:rPr lang="en-US" sz="700" b="1" dirty="0" err="1"/>
              <a:t>S</a:t>
            </a:r>
            <a:r>
              <a:rPr lang="en-US" sz="700" b="1" dirty="0"/>
              <a:t> </a:t>
            </a:r>
            <a:r>
              <a:rPr lang="en-US" sz="700" b="1" dirty="0" err="1"/>
              <a:t>S</a:t>
            </a:r>
            <a:r>
              <a:rPr lang="en-US" sz="700" dirty="0"/>
              <a:t>—</a:t>
            </a:r>
            <a:r>
              <a:rPr lang="en-US" sz="700" dirty="0" err="1"/>
              <a:t>Cella</a:t>
            </a:r>
            <a:r>
              <a:rPr lang="en-US" sz="700" dirty="0"/>
              <a:t> flanking the inner court on the cast and west, corresponding with those on the north and south.</a:t>
            </a:r>
          </a:p>
          <a:p>
            <a:pPr>
              <a:spcBef>
                <a:spcPct val="50000"/>
              </a:spcBef>
            </a:pPr>
            <a:r>
              <a:rPr lang="en-US" sz="700" b="1" dirty="0"/>
              <a:t>m </a:t>
            </a:r>
            <a:r>
              <a:rPr lang="en-US" sz="700" b="1" dirty="0" err="1"/>
              <a:t>m</a:t>
            </a:r>
            <a:r>
              <a:rPr lang="en-US" sz="700" b="1" dirty="0"/>
              <a:t> </a:t>
            </a:r>
            <a:r>
              <a:rPr lang="en-US" sz="700" b="1" dirty="0" err="1"/>
              <a:t>m</a:t>
            </a:r>
            <a:r>
              <a:rPr lang="en-US" sz="700" dirty="0"/>
              <a:t>—Fence before </a:t>
            </a:r>
            <a:r>
              <a:rPr lang="en-US" sz="700" dirty="0" err="1"/>
              <a:t>cella</a:t>
            </a:r>
            <a:r>
              <a:rPr lang="en-US" sz="700" dirty="0"/>
              <a:t>, 50 cubits long.</a:t>
            </a:r>
          </a:p>
          <a:p>
            <a:pPr>
              <a:spcBef>
                <a:spcPct val="50000"/>
              </a:spcBef>
            </a:pPr>
            <a:r>
              <a:rPr lang="en-US" sz="700" b="1" dirty="0"/>
              <a:t>p </a:t>
            </a:r>
            <a:r>
              <a:rPr lang="en-US" sz="700" b="1" dirty="0" err="1"/>
              <a:t>p</a:t>
            </a:r>
            <a:r>
              <a:rPr lang="en-US" sz="700" b="1" dirty="0"/>
              <a:t> </a:t>
            </a:r>
            <a:r>
              <a:rPr lang="en-US" sz="700" b="1" dirty="0" err="1"/>
              <a:t>p</a:t>
            </a:r>
            <a:r>
              <a:rPr lang="en-US" sz="700" dirty="0"/>
              <a:t>—Porches of the Court.</a:t>
            </a:r>
          </a:p>
        </p:txBody>
      </p:sp>
      <p:sp>
        <p:nvSpPr>
          <p:cNvPr id="5124" name="Rectangle 4"/>
          <p:cNvSpPr>
            <a:spLocks noGrp="1" noChangeArrowheads="1"/>
          </p:cNvSpPr>
          <p:nvPr>
            <p:ph type="title" idx="4294967295"/>
          </p:nvPr>
        </p:nvSpPr>
        <p:spPr>
          <a:xfrm>
            <a:off x="1846239" y="77274"/>
            <a:ext cx="4812137" cy="315398"/>
          </a:xfrm>
        </p:spPr>
        <p:txBody>
          <a:bodyPr>
            <a:normAutofit fontScale="90000"/>
          </a:bodyPr>
          <a:lstStyle/>
          <a:p>
            <a:pPr eaLnBrk="1" hangingPunct="1"/>
            <a:r>
              <a:rPr lang="en-US" sz="1800" dirty="0" smtClean="0"/>
              <a:t>Plate 3 – Enlarged Half Plan and </a:t>
            </a:r>
            <a:r>
              <a:rPr lang="en-US" sz="1800" dirty="0" smtClean="0"/>
              <a:t>Elevation – (Pg 4)</a:t>
            </a:r>
            <a:endParaRPr lang="en-US" sz="1800" dirty="0" smtClean="0"/>
          </a:p>
        </p:txBody>
      </p:sp>
      <p:sp>
        <p:nvSpPr>
          <p:cNvPr id="5125" name="Slide Number Placeholder 6"/>
          <p:cNvSpPr>
            <a:spLocks noGrp="1"/>
          </p:cNvSpPr>
          <p:nvPr>
            <p:ph type="sldNum" sz="quarter" idx="12"/>
          </p:nvPr>
        </p:nvSpPr>
        <p:spPr>
          <a:xfrm>
            <a:off x="7239000" y="6400800"/>
            <a:ext cx="1905000" cy="457200"/>
          </a:xfrm>
          <a:noFill/>
        </p:spPr>
        <p:txBody>
          <a:bodyPr/>
          <a:lstStyle/>
          <a:p>
            <a:fld id="{357F2C69-FFDF-4E2B-841C-AD5CEE5D3372}" type="slidenum">
              <a:rPr lang="en-US" smtClean="0"/>
              <a:pPr/>
              <a:t>58</a:t>
            </a:fld>
            <a:endParaRPr lang="en-US" smtClean="0"/>
          </a:p>
        </p:txBody>
      </p:sp>
      <p:sp>
        <p:nvSpPr>
          <p:cNvPr id="6" name="Rectangle 5"/>
          <p:cNvSpPr/>
          <p:nvPr/>
        </p:nvSpPr>
        <p:spPr>
          <a:xfrm>
            <a:off x="5652655" y="602673"/>
            <a:ext cx="561109" cy="7065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1190109" y="462396"/>
            <a:ext cx="3381891" cy="5933208"/>
            <a:chOff x="399913" y="-1309253"/>
            <a:chExt cx="5206098" cy="9133606"/>
          </a:xfrm>
        </p:grpSpPr>
        <p:pic>
          <p:nvPicPr>
            <p:cNvPr id="7" name="Picture 2"/>
            <p:cNvPicPr>
              <a:picLocks noChangeAspect="1" noChangeArrowheads="1"/>
            </p:cNvPicPr>
            <p:nvPr/>
          </p:nvPicPr>
          <p:blipFill>
            <a:blip r:embed="rId3" cstate="print"/>
            <a:srcRect l="6272" t="223" b="2255"/>
            <a:stretch>
              <a:fillRect/>
            </a:stretch>
          </p:blipFill>
          <p:spPr bwMode="auto">
            <a:xfrm rot="5400000">
              <a:off x="360208" y="-964749"/>
              <a:ext cx="5590307" cy="4901299"/>
            </a:xfrm>
            <a:prstGeom prst="rect">
              <a:avLst/>
            </a:prstGeom>
            <a:noFill/>
            <a:ln w="9525">
              <a:noFill/>
              <a:miter lim="800000"/>
              <a:headEnd/>
              <a:tailEnd/>
            </a:ln>
          </p:spPr>
        </p:pic>
        <p:pic>
          <p:nvPicPr>
            <p:cNvPr id="9" name="Picture 2"/>
            <p:cNvPicPr>
              <a:picLocks noChangeAspect="1" noChangeArrowheads="1"/>
            </p:cNvPicPr>
            <p:nvPr/>
          </p:nvPicPr>
          <p:blipFill>
            <a:blip r:embed="rId3" cstate="print"/>
            <a:srcRect l="39109" t="223" b="2255"/>
            <a:stretch>
              <a:fillRect/>
            </a:stretch>
          </p:blipFill>
          <p:spPr bwMode="auto">
            <a:xfrm rot="5593379">
              <a:off x="1188007" y="2783674"/>
              <a:ext cx="3631780" cy="4901299"/>
            </a:xfrm>
            <a:prstGeom prst="rect">
              <a:avLst/>
            </a:prstGeom>
            <a:noFill/>
            <a:ln w="9525">
              <a:noFill/>
              <a:miter lim="800000"/>
              <a:headEnd/>
              <a:tailEnd/>
            </a:ln>
          </p:spPr>
        </p:pic>
        <p:pic>
          <p:nvPicPr>
            <p:cNvPr id="10" name="Picture 2"/>
            <p:cNvPicPr>
              <a:picLocks noChangeAspect="1" noChangeArrowheads="1"/>
            </p:cNvPicPr>
            <p:nvPr/>
          </p:nvPicPr>
          <p:blipFill>
            <a:blip r:embed="rId3" cstate="print"/>
            <a:srcRect l="5226" t="223" r="57492" b="2255"/>
            <a:stretch>
              <a:fillRect/>
            </a:stretch>
          </p:blipFill>
          <p:spPr bwMode="auto">
            <a:xfrm rot="5858083">
              <a:off x="1738736" y="4261877"/>
              <a:ext cx="2223653" cy="4901299"/>
            </a:xfrm>
            <a:prstGeom prst="rect">
              <a:avLst/>
            </a:prstGeom>
            <a:noFill/>
            <a:ln w="9525">
              <a:noFill/>
              <a:miter lim="800000"/>
              <a:headEnd/>
              <a:tailEnd/>
            </a:ln>
          </p:spPr>
        </p:pic>
      </p:grpSp>
      <p:grpSp>
        <p:nvGrpSpPr>
          <p:cNvPr id="19" name="Group 18"/>
          <p:cNvGrpSpPr/>
          <p:nvPr/>
        </p:nvGrpSpPr>
        <p:grpSpPr>
          <a:xfrm>
            <a:off x="1665844" y="1267690"/>
            <a:ext cx="1323439" cy="4570343"/>
            <a:chOff x="1665844" y="1267690"/>
            <a:chExt cx="1323439" cy="4570343"/>
          </a:xfrm>
        </p:grpSpPr>
        <p:sp>
          <p:nvSpPr>
            <p:cNvPr id="8" name="TextBox 7"/>
            <p:cNvSpPr txBox="1"/>
            <p:nvPr/>
          </p:nvSpPr>
          <p:spPr>
            <a:xfrm rot="16420067">
              <a:off x="1143000" y="3991749"/>
              <a:ext cx="2369128" cy="1323439"/>
            </a:xfrm>
            <a:prstGeom prst="rect">
              <a:avLst/>
            </a:prstGeom>
            <a:noFill/>
          </p:spPr>
          <p:txBody>
            <a:bodyPr wrap="square" rtlCol="0">
              <a:spAutoFit/>
            </a:bodyPr>
            <a:lstStyle/>
            <a:p>
              <a:r>
                <a:rPr lang="en-US" sz="4000" b="1" dirty="0" smtClean="0">
                  <a:solidFill>
                    <a:srgbClr val="FF0000"/>
                  </a:solidFill>
                </a:rPr>
                <a:t>450’/ </a:t>
              </a:r>
              <a:r>
                <a:rPr lang="en-US" sz="4000" b="1" dirty="0" smtClean="0">
                  <a:solidFill>
                    <a:srgbClr val="FF0000"/>
                  </a:solidFill>
                </a:rPr>
                <a:t>137.16m</a:t>
              </a:r>
              <a:endParaRPr lang="en-US" sz="4000" b="1" dirty="0">
                <a:solidFill>
                  <a:srgbClr val="FF0000"/>
                </a:solidFill>
              </a:endParaRPr>
            </a:p>
          </p:txBody>
        </p:sp>
        <p:cxnSp>
          <p:nvCxnSpPr>
            <p:cNvPr id="13" name="Straight Arrow Connector 12"/>
            <p:cNvCxnSpPr>
              <a:endCxn id="8" idx="1"/>
            </p:cNvCxnSpPr>
            <p:nvPr/>
          </p:nvCxnSpPr>
          <p:spPr>
            <a:xfrm rot="5400000">
              <a:off x="109627" y="3409850"/>
              <a:ext cx="4567916" cy="283596"/>
            </a:xfrm>
            <a:prstGeom prst="straightConnector1">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1641764" y="2375727"/>
            <a:ext cx="3595255" cy="1323439"/>
            <a:chOff x="1641764" y="2375727"/>
            <a:chExt cx="3595255" cy="1323439"/>
          </a:xfrm>
        </p:grpSpPr>
        <p:cxnSp>
          <p:nvCxnSpPr>
            <p:cNvPr id="16" name="Straight Arrow Connector 15"/>
            <p:cNvCxnSpPr/>
            <p:nvPr/>
          </p:nvCxnSpPr>
          <p:spPr>
            <a:xfrm>
              <a:off x="1641764" y="3054927"/>
              <a:ext cx="2930236" cy="124691"/>
            </a:xfrm>
            <a:prstGeom prst="straightConnector1">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867891" y="2375727"/>
              <a:ext cx="2369128" cy="1323439"/>
            </a:xfrm>
            <a:prstGeom prst="rect">
              <a:avLst/>
            </a:prstGeom>
            <a:noFill/>
          </p:spPr>
          <p:txBody>
            <a:bodyPr wrap="square" rtlCol="0">
              <a:spAutoFit/>
            </a:bodyPr>
            <a:lstStyle/>
            <a:p>
              <a:r>
                <a:rPr lang="en-US" sz="4000" b="1" dirty="0" smtClean="0">
                  <a:solidFill>
                    <a:srgbClr val="FF0000"/>
                  </a:solidFill>
                </a:rPr>
                <a:t>260</a:t>
              </a:r>
              <a:r>
                <a:rPr lang="en-US" sz="4000" b="1" dirty="0" smtClean="0">
                  <a:solidFill>
                    <a:srgbClr val="FF0000"/>
                  </a:solidFill>
                </a:rPr>
                <a:t>’/ </a:t>
              </a:r>
              <a:r>
                <a:rPr lang="en-US" sz="4000" b="1" dirty="0" smtClean="0">
                  <a:solidFill>
                    <a:srgbClr val="FF0000"/>
                  </a:solidFill>
                </a:rPr>
                <a:t>79.24m</a:t>
              </a:r>
              <a:endParaRPr lang="en-US" sz="4000" b="1"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1000" fill="hold"/>
                                        <p:tgtEl>
                                          <p:spTgt spid="19"/>
                                        </p:tgtEl>
                                        <p:attrNameLst>
                                          <p:attrName>ppt_w</p:attrName>
                                        </p:attrNameLst>
                                      </p:cBhvr>
                                      <p:tavLst>
                                        <p:tav tm="0">
                                          <p:val>
                                            <p:fltVal val="0"/>
                                          </p:val>
                                        </p:tav>
                                        <p:tav tm="100000">
                                          <p:val>
                                            <p:strVal val="#ppt_w"/>
                                          </p:val>
                                        </p:tav>
                                      </p:tavLst>
                                    </p:anim>
                                    <p:anim calcmode="lin" valueType="num">
                                      <p:cBhvr>
                                        <p:cTn id="16" dur="1000" fill="hold"/>
                                        <p:tgtEl>
                                          <p:spTgt spid="19"/>
                                        </p:tgtEl>
                                        <p:attrNameLst>
                                          <p:attrName>ppt_h</p:attrName>
                                        </p:attrNameLst>
                                      </p:cBhvr>
                                      <p:tavLst>
                                        <p:tav tm="0">
                                          <p:val>
                                            <p:fltVal val="0"/>
                                          </p:val>
                                        </p:tav>
                                        <p:tav tm="100000">
                                          <p:val>
                                            <p:strVal val="#ppt_h"/>
                                          </p:val>
                                        </p:tav>
                                      </p:tavLst>
                                    </p:anim>
                                    <p:anim calcmode="lin" valueType="num">
                                      <p:cBhvr>
                                        <p:cTn id="17"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1000" fill="hold"/>
                                        <p:tgtEl>
                                          <p:spTgt spid="20"/>
                                        </p:tgtEl>
                                        <p:attrNameLst>
                                          <p:attrName>ppt_w</p:attrName>
                                        </p:attrNameLst>
                                      </p:cBhvr>
                                      <p:tavLst>
                                        <p:tav tm="0">
                                          <p:val>
                                            <p:fltVal val="0"/>
                                          </p:val>
                                        </p:tav>
                                        <p:tav tm="100000">
                                          <p:val>
                                            <p:strVal val="#ppt_w"/>
                                          </p:val>
                                        </p:tav>
                                      </p:tavLst>
                                    </p:anim>
                                    <p:anim calcmode="lin" valueType="num">
                                      <p:cBhvr>
                                        <p:cTn id="24" dur="1000" fill="hold"/>
                                        <p:tgtEl>
                                          <p:spTgt spid="20"/>
                                        </p:tgtEl>
                                        <p:attrNameLst>
                                          <p:attrName>ppt_h</p:attrName>
                                        </p:attrNameLst>
                                      </p:cBhvr>
                                      <p:tavLst>
                                        <p:tav tm="0">
                                          <p:val>
                                            <p:fltVal val="0"/>
                                          </p:val>
                                        </p:tav>
                                        <p:tav tm="100000">
                                          <p:val>
                                            <p:strVal val="#ppt_h"/>
                                          </p:val>
                                        </p:tav>
                                      </p:tavLst>
                                    </p:anim>
                                    <p:anim calcmode="lin" valueType="num">
                                      <p:cBhvr>
                                        <p:cTn id="25" dur="1000" fill="hold"/>
                                        <p:tgtEl>
                                          <p:spTgt spid="20"/>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
            <a:ext cx="8287789" cy="665018"/>
          </a:xfrm>
        </p:spPr>
        <p:txBody>
          <a:bodyPr>
            <a:noAutofit/>
          </a:bodyPr>
          <a:lstStyle/>
          <a:p>
            <a:r>
              <a:rPr lang="en-US" sz="3200" b="1" dirty="0" smtClean="0">
                <a:solidFill>
                  <a:srgbClr val="FFFF00"/>
                </a:solidFill>
              </a:rPr>
              <a:t>Ch. 41-The Porches of the Inner Circular Temple</a:t>
            </a:r>
            <a:endParaRPr lang="en-US" sz="3200" b="1" dirty="0">
              <a:solidFill>
                <a:srgbClr val="FFFF00"/>
              </a:solidFill>
            </a:endParaRPr>
          </a:p>
        </p:txBody>
      </p:sp>
      <p:sp>
        <p:nvSpPr>
          <p:cNvPr id="3" name="Content Placeholder 2"/>
          <p:cNvSpPr>
            <a:spLocks noGrp="1"/>
          </p:cNvSpPr>
          <p:nvPr>
            <p:ph idx="1"/>
          </p:nvPr>
        </p:nvSpPr>
        <p:spPr>
          <a:xfrm>
            <a:off x="0" y="700505"/>
            <a:ext cx="4572000" cy="4525963"/>
          </a:xfrm>
        </p:spPr>
        <p:txBody>
          <a:bodyPr>
            <a:noAutofit/>
          </a:bodyPr>
          <a:lstStyle/>
          <a:p>
            <a:r>
              <a:rPr lang="en-US" sz="2800" b="1" dirty="0" smtClean="0">
                <a:solidFill>
                  <a:srgbClr val="FFFF00"/>
                </a:solidFill>
              </a:rPr>
              <a:t>VERSE 12 -"the building" —Heb. </a:t>
            </a:r>
            <a:r>
              <a:rPr lang="en-US" sz="2800" b="1" i="1" dirty="0" err="1" smtClean="0">
                <a:solidFill>
                  <a:srgbClr val="FFFF00"/>
                </a:solidFill>
              </a:rPr>
              <a:t>binyan</a:t>
            </a:r>
            <a:r>
              <a:rPr lang="en-US" sz="2800" b="1" i="1" dirty="0" smtClean="0">
                <a:solidFill>
                  <a:srgbClr val="FFFF00"/>
                </a:solidFill>
              </a:rPr>
              <a:t>, </a:t>
            </a:r>
            <a:r>
              <a:rPr lang="en-US" sz="2800" dirty="0" smtClean="0">
                <a:solidFill>
                  <a:srgbClr val="FFFF00"/>
                </a:solidFill>
              </a:rPr>
              <a:t>an edifice (Strong). In this instance refers to the </a:t>
            </a:r>
            <a:r>
              <a:rPr lang="en-US" sz="2800" b="1" dirty="0" smtClean="0">
                <a:solidFill>
                  <a:srgbClr val="00FFFF"/>
                </a:solidFill>
              </a:rPr>
              <a:t>end-walls into which the ribs are attached </a:t>
            </a:r>
            <a:r>
              <a:rPr lang="en-US" sz="2800" dirty="0" smtClean="0">
                <a:solidFill>
                  <a:srgbClr val="FFFF00"/>
                </a:solidFill>
              </a:rPr>
              <a:t>(plate 9, “J”) See vv. 6, 9. Ch. 41:12 gives the dimensions of the end walls, i.e., </a:t>
            </a:r>
            <a:r>
              <a:rPr lang="en-US" sz="2800" dirty="0" smtClean="0">
                <a:solidFill>
                  <a:srgbClr val="00FFFF"/>
                </a:solidFill>
              </a:rPr>
              <a:t>5 cubits thick</a:t>
            </a:r>
            <a:r>
              <a:rPr lang="en-US" sz="2800" dirty="0" smtClean="0">
                <a:solidFill>
                  <a:srgbClr val="FFFF00"/>
                </a:solidFill>
              </a:rPr>
              <a:t>, </a:t>
            </a:r>
            <a:r>
              <a:rPr lang="en-US" sz="2800" dirty="0" smtClean="0">
                <a:solidFill>
                  <a:srgbClr val="00FFFF"/>
                </a:solidFill>
              </a:rPr>
              <a:t>70 cubits high</a:t>
            </a:r>
            <a:r>
              <a:rPr lang="en-US" sz="2800" dirty="0" smtClean="0">
                <a:solidFill>
                  <a:srgbClr val="FFFF00"/>
                </a:solidFill>
              </a:rPr>
              <a:t>, and 90 cubits in length. These walls are therefore </a:t>
            </a:r>
            <a:r>
              <a:rPr lang="en-US" sz="2800" dirty="0" smtClean="0">
                <a:solidFill>
                  <a:srgbClr val="00FFFF"/>
                </a:solidFill>
              </a:rPr>
              <a:t>140 feet (42. meters) high</a:t>
            </a:r>
            <a:r>
              <a:rPr lang="en-US" sz="2800" dirty="0" smtClean="0">
                <a:solidFill>
                  <a:srgbClr val="FFFF00"/>
                </a:solidFill>
              </a:rPr>
              <a:t>, quite substantial, quite grand!</a:t>
            </a:r>
            <a:endParaRPr lang="en-US" sz="2800" dirty="0">
              <a:solidFill>
                <a:srgbClr val="FFFF00"/>
              </a:solidFill>
            </a:endParaRPr>
          </a:p>
        </p:txBody>
      </p:sp>
      <p:pic>
        <p:nvPicPr>
          <p:cNvPr id="3074" name="Picture 2"/>
          <p:cNvPicPr>
            <a:picLocks noChangeAspect="1" noChangeArrowheads="1"/>
          </p:cNvPicPr>
          <p:nvPr/>
        </p:nvPicPr>
        <p:blipFill>
          <a:blip r:embed="rId2" cstate="print"/>
          <a:srcRect/>
          <a:stretch>
            <a:fillRect/>
          </a:stretch>
        </p:blipFill>
        <p:spPr bwMode="auto">
          <a:xfrm flipH="1">
            <a:off x="4572000" y="543103"/>
            <a:ext cx="4338845" cy="57246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7" name="Straight Arrow Connector 6"/>
          <p:cNvCxnSpPr/>
          <p:nvPr/>
        </p:nvCxnSpPr>
        <p:spPr>
          <a:xfrm flipV="1">
            <a:off x="4339244" y="1795549"/>
            <a:ext cx="498763" cy="349136"/>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rot="16200000">
            <a:off x="4369387" y="3278322"/>
            <a:ext cx="1051559" cy="646331"/>
          </a:xfrm>
          <a:prstGeom prst="rect">
            <a:avLst/>
          </a:prstGeom>
          <a:noFill/>
          <a:ln>
            <a:noFill/>
          </a:ln>
        </p:spPr>
        <p:txBody>
          <a:bodyPr wrap="square" rtlCol="0">
            <a:spAutoFit/>
          </a:bodyPr>
          <a:lstStyle/>
          <a:p>
            <a:r>
              <a:rPr lang="en-US" sz="3600" b="1" dirty="0" smtClean="0">
                <a:solidFill>
                  <a:srgbClr val="FF0000"/>
                </a:solidFill>
              </a:rPr>
              <a:t>140’</a:t>
            </a:r>
            <a:endParaRPr lang="en-US" sz="3600" b="1" dirty="0">
              <a:solidFill>
                <a:srgbClr val="FF0000"/>
              </a:solidFill>
            </a:endParaRPr>
          </a:p>
        </p:txBody>
      </p:sp>
      <p:cxnSp>
        <p:nvCxnSpPr>
          <p:cNvPr id="13" name="Straight Arrow Connector 12"/>
          <p:cNvCxnSpPr>
            <a:stCxn id="11" idx="3"/>
          </p:cNvCxnSpPr>
          <p:nvPr/>
        </p:nvCxnSpPr>
        <p:spPr>
          <a:xfrm rot="16200000" flipV="1">
            <a:off x="4401076" y="2581616"/>
            <a:ext cx="980901" cy="7283"/>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1" idx="1"/>
          </p:cNvCxnSpPr>
          <p:nvPr/>
        </p:nvCxnSpPr>
        <p:spPr>
          <a:xfrm rot="5400000">
            <a:off x="4020767" y="4994387"/>
            <a:ext cx="1741521" cy="728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t="1830" b="4346"/>
          <a:stretch>
            <a:fillRect/>
          </a:stretch>
        </p:blipFill>
        <p:spPr bwMode="auto">
          <a:xfrm>
            <a:off x="123825" y="373063"/>
            <a:ext cx="8834438" cy="6213475"/>
          </a:xfrm>
          <a:prstGeom prst="rect">
            <a:avLst/>
          </a:prstGeom>
          <a:noFill/>
          <a:ln w="9525">
            <a:noFill/>
            <a:miter lim="800000"/>
            <a:headEnd/>
            <a:tailEnd/>
          </a:ln>
        </p:spPr>
      </p:pic>
      <p:sp>
        <p:nvSpPr>
          <p:cNvPr id="12291" name="Rectangle 2"/>
          <p:cNvSpPr>
            <a:spLocks noChangeArrowheads="1"/>
          </p:cNvSpPr>
          <p:nvPr/>
        </p:nvSpPr>
        <p:spPr bwMode="auto">
          <a:xfrm>
            <a:off x="2286000" y="0"/>
            <a:ext cx="4572000" cy="338138"/>
          </a:xfrm>
          <a:prstGeom prst="rect">
            <a:avLst/>
          </a:prstGeom>
          <a:noFill/>
          <a:ln w="9525">
            <a:noFill/>
            <a:miter lim="800000"/>
            <a:headEnd/>
            <a:tailEnd/>
          </a:ln>
        </p:spPr>
        <p:txBody>
          <a:bodyPr>
            <a:spAutoFit/>
          </a:bodyPr>
          <a:lstStyle/>
          <a:p>
            <a:pPr algn="ctr"/>
            <a:r>
              <a:rPr lang="en-US" sz="1600"/>
              <a:t>Plate 10 - Transverse Section of Inner Temple </a:t>
            </a:r>
          </a:p>
        </p:txBody>
      </p:sp>
      <p:sp>
        <p:nvSpPr>
          <p:cNvPr id="12292" name="Slide Number Placeholder 3"/>
          <p:cNvSpPr>
            <a:spLocks noGrp="1"/>
          </p:cNvSpPr>
          <p:nvPr>
            <p:ph type="sldNum" sz="quarter" idx="12"/>
          </p:nvPr>
        </p:nvSpPr>
        <p:spPr>
          <a:xfrm>
            <a:off x="7239000" y="6400800"/>
            <a:ext cx="1905000" cy="457200"/>
          </a:xfrm>
          <a:noFill/>
        </p:spPr>
        <p:txBody>
          <a:bodyPr/>
          <a:lstStyle/>
          <a:p>
            <a:fld id="{E7550CD9-C3D3-49A5-B54B-56C73DF98F7E}" type="slidenum">
              <a:rPr lang="en-US" smtClean="0"/>
              <a:pPr/>
              <a:t>60</a:t>
            </a:fld>
            <a:endParaRPr lang="en-US" smtClean="0"/>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bg>
      <p:bgPr>
        <a:gradFill>
          <a:gsLst>
            <a:gs pos="0">
              <a:srgbClr val="FF3399"/>
            </a:gs>
            <a:gs pos="25000">
              <a:srgbClr val="FF6633"/>
            </a:gs>
            <a:gs pos="50000">
              <a:srgbClr val="FFFF00"/>
            </a:gs>
            <a:gs pos="75000">
              <a:srgbClr val="01A78F"/>
            </a:gs>
            <a:gs pos="100000">
              <a:srgbClr val="3366FF"/>
            </a:gs>
          </a:gsLst>
          <a:lin ang="16200000" scaled="0"/>
        </a:gradFill>
        <a:effectLst/>
      </p:bgPr>
    </p:bg>
    <p:spTree>
      <p:nvGrpSpPr>
        <p:cNvPr id="1" name=""/>
        <p:cNvGrpSpPr/>
        <p:nvPr/>
      </p:nvGrpSpPr>
      <p:grpSpPr>
        <a:xfrm>
          <a:off x="0" y="0"/>
          <a:ext cx="0" cy="0"/>
          <a:chOff x="0" y="0"/>
          <a:chExt cx="0" cy="0"/>
        </a:xfrm>
      </p:grpSpPr>
      <p:pic>
        <p:nvPicPr>
          <p:cNvPr id="11" name="Picture 4"/>
          <p:cNvPicPr>
            <a:picLocks noChangeAspect="1" noChangeArrowheads="1"/>
          </p:cNvPicPr>
          <p:nvPr/>
        </p:nvPicPr>
        <p:blipFill>
          <a:blip r:embed="rId2" cstate="print"/>
          <a:srcRect l="32628" t="56254" r="31474" b="16304"/>
          <a:stretch>
            <a:fillRect/>
          </a:stretch>
        </p:blipFill>
        <p:spPr bwMode="auto">
          <a:xfrm>
            <a:off x="-12895" y="1543730"/>
            <a:ext cx="9156895" cy="5314270"/>
          </a:xfrm>
          <a:prstGeom prst="rect">
            <a:avLst/>
          </a:prstGeom>
          <a:ln>
            <a:noFill/>
          </a:ln>
          <a:effectLst>
            <a:softEdge rad="112500"/>
          </a:effectLst>
        </p:spPr>
      </p:pic>
      <p:sp>
        <p:nvSpPr>
          <p:cNvPr id="10" name="Subtitle 2"/>
          <p:cNvSpPr txBox="1">
            <a:spLocks/>
          </p:cNvSpPr>
          <p:nvPr/>
        </p:nvSpPr>
        <p:spPr>
          <a:xfrm>
            <a:off x="838200" y="0"/>
            <a:ext cx="7848600" cy="1752600"/>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err="1" smtClean="0">
                <a:ln>
                  <a:noFill/>
                </a:ln>
                <a:solidFill>
                  <a:srgbClr val="FFFF00"/>
                </a:solidFill>
                <a:effectLst>
                  <a:outerShdw blurRad="38100" dist="38100" dir="2700000" algn="tl">
                    <a:srgbClr val="000000">
                      <a:alpha val="43137"/>
                    </a:srgbClr>
                  </a:outerShdw>
                </a:effectLst>
                <a:uLnTx/>
                <a:uFillTx/>
                <a:latin typeface="+mn-lt"/>
                <a:ea typeface="+mn-ea"/>
                <a:cs typeface="+mn-cs"/>
              </a:rPr>
              <a:t>Eze</a:t>
            </a:r>
            <a:r>
              <a:rPr kumimoji="0" lang="en-US" sz="2800"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n-lt"/>
                <a:ea typeface="+mn-ea"/>
                <a:cs typeface="+mn-cs"/>
              </a:rPr>
              <a:t> 40:6  - “…and went up the stairs thereof, and measured the threshold of the gate, </a:t>
            </a:r>
            <a:r>
              <a:rPr kumimoji="0" lang="en-US" sz="2800" b="1" i="1"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n-lt"/>
                <a:ea typeface="+mn-ea"/>
                <a:cs typeface="+mn-cs"/>
              </a:rPr>
              <a:t>which was one reed broad; and the other threshold of the gate, which was one reed broad.</a:t>
            </a:r>
            <a:endParaRPr kumimoji="0" lang="en-US" sz="2800" b="0"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194" name="Picture 4"/>
          <p:cNvPicPr>
            <a:picLocks noChangeAspect="1" noChangeArrowheads="1"/>
          </p:cNvPicPr>
          <p:nvPr/>
        </p:nvPicPr>
        <p:blipFill>
          <a:blip r:embed="rId3" cstate="print"/>
          <a:srcRect/>
          <a:stretch>
            <a:fillRect/>
          </a:stretch>
        </p:blipFill>
        <p:spPr bwMode="auto">
          <a:xfrm>
            <a:off x="2576513" y="762000"/>
            <a:ext cx="5783262" cy="5921375"/>
          </a:xfrm>
          <a:prstGeom prst="rect">
            <a:avLst/>
          </a:prstGeom>
          <a:noFill/>
          <a:ln w="9525">
            <a:noFill/>
            <a:miter lim="800000"/>
            <a:headEnd/>
            <a:tailEnd/>
          </a:ln>
        </p:spPr>
      </p:pic>
      <p:sp>
        <p:nvSpPr>
          <p:cNvPr id="8195" name="Rectangle 2"/>
          <p:cNvSpPr>
            <a:spLocks noGrp="1" noChangeArrowheads="1"/>
          </p:cNvSpPr>
          <p:nvPr>
            <p:ph type="title"/>
          </p:nvPr>
        </p:nvSpPr>
        <p:spPr>
          <a:xfrm>
            <a:off x="457200" y="228600"/>
            <a:ext cx="8229600" cy="457200"/>
          </a:xfrm>
        </p:spPr>
        <p:txBody>
          <a:bodyPr/>
          <a:lstStyle/>
          <a:p>
            <a:pPr eaLnBrk="1" hangingPunct="1"/>
            <a:r>
              <a:rPr lang="en-US" sz="2400" smtClean="0"/>
              <a:t>Block Plan of the Sanctuary</a:t>
            </a:r>
          </a:p>
        </p:txBody>
      </p:sp>
      <p:sp>
        <p:nvSpPr>
          <p:cNvPr id="8197" name="Text Box 6"/>
          <p:cNvSpPr txBox="1">
            <a:spLocks noChangeArrowheads="1"/>
          </p:cNvSpPr>
          <p:nvPr/>
        </p:nvSpPr>
        <p:spPr bwMode="auto">
          <a:xfrm>
            <a:off x="7186613" y="3810000"/>
            <a:ext cx="266700" cy="228600"/>
          </a:xfrm>
          <a:prstGeom prst="rect">
            <a:avLst/>
          </a:prstGeom>
          <a:noFill/>
          <a:ln w="9525">
            <a:noFill/>
            <a:miter lim="800000"/>
            <a:headEnd/>
            <a:tailEnd/>
          </a:ln>
        </p:spPr>
        <p:txBody>
          <a:bodyPr wrap="none">
            <a:spAutoFit/>
          </a:bodyPr>
          <a:lstStyle/>
          <a:p>
            <a:r>
              <a:rPr lang="en-US" sz="900" dirty="0">
                <a:solidFill>
                  <a:schemeClr val="bg1"/>
                </a:solidFill>
              </a:rPr>
              <a:t>N</a:t>
            </a:r>
          </a:p>
        </p:txBody>
      </p:sp>
      <p:sp>
        <p:nvSpPr>
          <p:cNvPr id="8198" name="Text Box 7"/>
          <p:cNvSpPr txBox="1">
            <a:spLocks noChangeArrowheads="1"/>
          </p:cNvSpPr>
          <p:nvPr/>
        </p:nvSpPr>
        <p:spPr bwMode="auto">
          <a:xfrm>
            <a:off x="6958013" y="4495800"/>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199" name="Text Box 8"/>
          <p:cNvSpPr txBox="1">
            <a:spLocks noChangeArrowheads="1"/>
          </p:cNvSpPr>
          <p:nvPr/>
        </p:nvSpPr>
        <p:spPr bwMode="auto">
          <a:xfrm>
            <a:off x="6415088" y="5076825"/>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0" name="Text Box 9"/>
          <p:cNvSpPr txBox="1">
            <a:spLocks noChangeArrowheads="1"/>
          </p:cNvSpPr>
          <p:nvPr/>
        </p:nvSpPr>
        <p:spPr bwMode="auto">
          <a:xfrm>
            <a:off x="5003800" y="5345113"/>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1" name="Text Box 10"/>
          <p:cNvSpPr txBox="1">
            <a:spLocks noChangeArrowheads="1"/>
          </p:cNvSpPr>
          <p:nvPr/>
        </p:nvSpPr>
        <p:spPr bwMode="auto">
          <a:xfrm>
            <a:off x="5734050" y="5359400"/>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2" name="Text Box 11"/>
          <p:cNvSpPr txBox="1">
            <a:spLocks noChangeArrowheads="1"/>
          </p:cNvSpPr>
          <p:nvPr/>
        </p:nvSpPr>
        <p:spPr bwMode="auto">
          <a:xfrm>
            <a:off x="4313238" y="5046663"/>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3" name="Text Box 12"/>
          <p:cNvSpPr txBox="1">
            <a:spLocks noChangeArrowheads="1"/>
          </p:cNvSpPr>
          <p:nvPr/>
        </p:nvSpPr>
        <p:spPr bwMode="auto">
          <a:xfrm>
            <a:off x="3811588" y="4473575"/>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4" name="Text Box 13"/>
          <p:cNvSpPr txBox="1">
            <a:spLocks noChangeArrowheads="1"/>
          </p:cNvSpPr>
          <p:nvPr/>
        </p:nvSpPr>
        <p:spPr bwMode="auto">
          <a:xfrm>
            <a:off x="3579813" y="3778250"/>
            <a:ext cx="266700" cy="228600"/>
          </a:xfrm>
          <a:prstGeom prst="rect">
            <a:avLst/>
          </a:prstGeom>
          <a:noFill/>
          <a:ln w="9525">
            <a:noFill/>
            <a:miter lim="800000"/>
            <a:headEnd/>
            <a:tailEnd/>
          </a:ln>
        </p:spPr>
        <p:txBody>
          <a:bodyPr wrap="none">
            <a:spAutoFit/>
          </a:bodyPr>
          <a:lstStyle/>
          <a:p>
            <a:r>
              <a:rPr lang="en-US" sz="900">
                <a:solidFill>
                  <a:schemeClr val="bg1"/>
                </a:solidFill>
              </a:rPr>
              <a:t>N</a:t>
            </a:r>
          </a:p>
        </p:txBody>
      </p:sp>
      <p:sp>
        <p:nvSpPr>
          <p:cNvPr id="8205" name="Text Box 14"/>
          <p:cNvSpPr txBox="1">
            <a:spLocks noChangeArrowheads="1"/>
          </p:cNvSpPr>
          <p:nvPr/>
        </p:nvSpPr>
        <p:spPr bwMode="auto">
          <a:xfrm>
            <a:off x="3640138" y="3021013"/>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06" name="Text Box 15"/>
          <p:cNvSpPr txBox="1">
            <a:spLocks noChangeArrowheads="1"/>
          </p:cNvSpPr>
          <p:nvPr/>
        </p:nvSpPr>
        <p:spPr bwMode="auto">
          <a:xfrm>
            <a:off x="4021138" y="2381250"/>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07" name="Text Box 16"/>
          <p:cNvSpPr txBox="1">
            <a:spLocks noChangeArrowheads="1"/>
          </p:cNvSpPr>
          <p:nvPr/>
        </p:nvSpPr>
        <p:spPr bwMode="auto">
          <a:xfrm>
            <a:off x="4641850" y="1924050"/>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08" name="Text Box 17"/>
          <p:cNvSpPr txBox="1">
            <a:spLocks noChangeArrowheads="1"/>
          </p:cNvSpPr>
          <p:nvPr/>
        </p:nvSpPr>
        <p:spPr bwMode="auto">
          <a:xfrm>
            <a:off x="5373688" y="1771650"/>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09" name="Text Box 18"/>
          <p:cNvSpPr txBox="1">
            <a:spLocks noChangeArrowheads="1"/>
          </p:cNvSpPr>
          <p:nvPr/>
        </p:nvSpPr>
        <p:spPr bwMode="auto">
          <a:xfrm>
            <a:off x="6115050" y="1933575"/>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10" name="Text Box 19"/>
          <p:cNvSpPr txBox="1">
            <a:spLocks noChangeArrowheads="1"/>
          </p:cNvSpPr>
          <p:nvPr/>
        </p:nvSpPr>
        <p:spPr bwMode="auto">
          <a:xfrm>
            <a:off x="6710363" y="2379663"/>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11" name="Text Box 20"/>
          <p:cNvSpPr txBox="1">
            <a:spLocks noChangeArrowheads="1"/>
          </p:cNvSpPr>
          <p:nvPr/>
        </p:nvSpPr>
        <p:spPr bwMode="auto">
          <a:xfrm>
            <a:off x="7112000" y="3051175"/>
            <a:ext cx="279400" cy="228600"/>
          </a:xfrm>
          <a:prstGeom prst="rect">
            <a:avLst/>
          </a:prstGeom>
          <a:noFill/>
          <a:ln w="9525">
            <a:noFill/>
            <a:miter lim="800000"/>
            <a:headEnd/>
            <a:tailEnd/>
          </a:ln>
        </p:spPr>
        <p:txBody>
          <a:bodyPr wrap="none">
            <a:spAutoFit/>
          </a:bodyPr>
          <a:lstStyle/>
          <a:p>
            <a:r>
              <a:rPr lang="en-US" sz="900">
                <a:solidFill>
                  <a:schemeClr val="bg1"/>
                </a:solidFill>
              </a:rPr>
              <a:t>M</a:t>
            </a:r>
          </a:p>
        </p:txBody>
      </p:sp>
      <p:sp>
        <p:nvSpPr>
          <p:cNvPr id="8212" name="Text Box 21"/>
          <p:cNvSpPr txBox="1">
            <a:spLocks noChangeArrowheads="1"/>
          </p:cNvSpPr>
          <p:nvPr/>
        </p:nvSpPr>
        <p:spPr bwMode="auto">
          <a:xfrm>
            <a:off x="8121650" y="4830763"/>
            <a:ext cx="304800" cy="366712"/>
          </a:xfrm>
          <a:prstGeom prst="rect">
            <a:avLst/>
          </a:prstGeom>
          <a:noFill/>
          <a:ln w="9525">
            <a:noFill/>
            <a:miter lim="800000"/>
            <a:headEnd/>
            <a:tailEnd/>
          </a:ln>
        </p:spPr>
        <p:txBody>
          <a:bodyPr>
            <a:spAutoFit/>
          </a:bodyPr>
          <a:lstStyle/>
          <a:p>
            <a:pPr>
              <a:spcBef>
                <a:spcPct val="50000"/>
              </a:spcBef>
            </a:pPr>
            <a:r>
              <a:rPr lang="en-US"/>
              <a:t>b</a:t>
            </a:r>
          </a:p>
        </p:txBody>
      </p:sp>
      <p:sp>
        <p:nvSpPr>
          <p:cNvPr id="8213" name="Text Box 22"/>
          <p:cNvSpPr txBox="1">
            <a:spLocks noChangeArrowheads="1"/>
          </p:cNvSpPr>
          <p:nvPr/>
        </p:nvSpPr>
        <p:spPr bwMode="auto">
          <a:xfrm>
            <a:off x="8172450" y="3692525"/>
            <a:ext cx="304800" cy="366713"/>
          </a:xfrm>
          <a:prstGeom prst="rect">
            <a:avLst/>
          </a:prstGeom>
          <a:noFill/>
          <a:ln w="9525">
            <a:noFill/>
            <a:miter lim="800000"/>
            <a:headEnd/>
            <a:tailEnd/>
          </a:ln>
        </p:spPr>
        <p:txBody>
          <a:bodyPr>
            <a:spAutoFit/>
          </a:bodyPr>
          <a:lstStyle/>
          <a:p>
            <a:pPr>
              <a:spcBef>
                <a:spcPct val="50000"/>
              </a:spcBef>
            </a:pPr>
            <a:r>
              <a:rPr lang="en-US"/>
              <a:t>b</a:t>
            </a:r>
          </a:p>
        </p:txBody>
      </p:sp>
      <p:sp>
        <p:nvSpPr>
          <p:cNvPr id="8214" name="Text Box 23"/>
          <p:cNvSpPr txBox="1">
            <a:spLocks noChangeArrowheads="1"/>
          </p:cNvSpPr>
          <p:nvPr/>
        </p:nvSpPr>
        <p:spPr bwMode="auto">
          <a:xfrm>
            <a:off x="8088313" y="1954213"/>
            <a:ext cx="304800" cy="366712"/>
          </a:xfrm>
          <a:prstGeom prst="rect">
            <a:avLst/>
          </a:prstGeom>
          <a:noFill/>
          <a:ln w="9525">
            <a:noFill/>
            <a:miter lim="800000"/>
            <a:headEnd/>
            <a:tailEnd/>
          </a:ln>
        </p:spPr>
        <p:txBody>
          <a:bodyPr>
            <a:spAutoFit/>
          </a:bodyPr>
          <a:lstStyle/>
          <a:p>
            <a:pPr>
              <a:spcBef>
                <a:spcPct val="50000"/>
              </a:spcBef>
            </a:pPr>
            <a:r>
              <a:rPr lang="en-US"/>
              <a:t>b</a:t>
            </a:r>
          </a:p>
        </p:txBody>
      </p:sp>
      <p:sp>
        <p:nvSpPr>
          <p:cNvPr id="8215" name="Line 24"/>
          <p:cNvSpPr>
            <a:spLocks noChangeShapeType="1"/>
          </p:cNvSpPr>
          <p:nvPr/>
        </p:nvSpPr>
        <p:spPr bwMode="auto">
          <a:xfrm flipH="1">
            <a:off x="7816850" y="2143125"/>
            <a:ext cx="350838" cy="0"/>
          </a:xfrm>
          <a:prstGeom prst="line">
            <a:avLst/>
          </a:prstGeom>
          <a:noFill/>
          <a:ln w="57150">
            <a:solidFill>
              <a:srgbClr val="FF3300"/>
            </a:solidFill>
            <a:round/>
            <a:headEnd/>
            <a:tailEnd type="triangle" w="med" len="med"/>
          </a:ln>
        </p:spPr>
        <p:txBody>
          <a:bodyPr/>
          <a:lstStyle/>
          <a:p>
            <a:endParaRPr lang="en-US"/>
          </a:p>
        </p:txBody>
      </p:sp>
      <p:sp>
        <p:nvSpPr>
          <p:cNvPr id="8216" name="Line 25"/>
          <p:cNvSpPr>
            <a:spLocks noChangeShapeType="1"/>
          </p:cNvSpPr>
          <p:nvPr/>
        </p:nvSpPr>
        <p:spPr bwMode="auto">
          <a:xfrm flipH="1">
            <a:off x="7881938" y="3879850"/>
            <a:ext cx="350837" cy="0"/>
          </a:xfrm>
          <a:prstGeom prst="line">
            <a:avLst/>
          </a:prstGeom>
          <a:noFill/>
          <a:ln w="57150">
            <a:solidFill>
              <a:srgbClr val="FF3300"/>
            </a:solidFill>
            <a:round/>
            <a:headEnd/>
            <a:tailEnd type="triangle" w="med" len="med"/>
          </a:ln>
        </p:spPr>
        <p:txBody>
          <a:bodyPr/>
          <a:lstStyle/>
          <a:p>
            <a:endParaRPr lang="en-US"/>
          </a:p>
        </p:txBody>
      </p:sp>
      <p:sp>
        <p:nvSpPr>
          <p:cNvPr id="8217" name="Line 26"/>
          <p:cNvSpPr>
            <a:spLocks noChangeShapeType="1"/>
          </p:cNvSpPr>
          <p:nvPr/>
        </p:nvSpPr>
        <p:spPr bwMode="auto">
          <a:xfrm flipH="1">
            <a:off x="7847013" y="5022850"/>
            <a:ext cx="350837" cy="0"/>
          </a:xfrm>
          <a:prstGeom prst="line">
            <a:avLst/>
          </a:prstGeom>
          <a:noFill/>
          <a:ln w="57150">
            <a:solidFill>
              <a:srgbClr val="FF3300"/>
            </a:solidFill>
            <a:round/>
            <a:headEnd/>
            <a:tailEnd type="triangle" w="med" len="med"/>
          </a:ln>
        </p:spPr>
        <p:txBody>
          <a:bodyPr/>
          <a:lstStyle/>
          <a:p>
            <a:endParaRPr lang="en-US"/>
          </a:p>
        </p:txBody>
      </p:sp>
      <p:sp>
        <p:nvSpPr>
          <p:cNvPr id="8218" name="Rectangle 27"/>
          <p:cNvSpPr>
            <a:spLocks noChangeArrowheads="1"/>
          </p:cNvSpPr>
          <p:nvPr/>
        </p:nvSpPr>
        <p:spPr bwMode="auto">
          <a:xfrm>
            <a:off x="228599" y="381000"/>
            <a:ext cx="2227217" cy="5078313"/>
          </a:xfrm>
          <a:prstGeom prst="rect">
            <a:avLst/>
          </a:prstGeom>
          <a:noFill/>
          <a:ln w="9525">
            <a:noFill/>
            <a:miter lim="800000"/>
            <a:headEnd/>
            <a:tailEnd/>
          </a:ln>
        </p:spPr>
        <p:txBody>
          <a:bodyPr wrap="square">
            <a:spAutoFit/>
          </a:bodyPr>
          <a:lstStyle/>
          <a:p>
            <a:r>
              <a:rPr lang="en-US" b="1" dirty="0" smtClean="0">
                <a:solidFill>
                  <a:srgbClr val="FFFF00"/>
                </a:solidFill>
              </a:rPr>
              <a:t>BLOCK PLAN OF SANCTUARY</a:t>
            </a:r>
            <a:endParaRPr lang="en-US" b="1" dirty="0">
              <a:solidFill>
                <a:srgbClr val="FFFF00"/>
              </a:solidFill>
            </a:endParaRPr>
          </a:p>
          <a:p>
            <a:r>
              <a:rPr lang="en-US" sz="1600" b="1" dirty="0">
                <a:solidFill>
                  <a:srgbClr val="FFFF00"/>
                </a:solidFill>
              </a:rPr>
              <a:t>A </a:t>
            </a:r>
            <a:r>
              <a:rPr lang="en-US" sz="1600" b="1" dirty="0" err="1">
                <a:solidFill>
                  <a:srgbClr val="FFFF00"/>
                </a:solidFill>
              </a:rPr>
              <a:t>A</a:t>
            </a:r>
            <a:r>
              <a:rPr lang="en-US" sz="1600" b="1" dirty="0">
                <a:solidFill>
                  <a:srgbClr val="FFFF00"/>
                </a:solidFill>
              </a:rPr>
              <a:t> </a:t>
            </a:r>
            <a:r>
              <a:rPr lang="en-US" sz="1600" b="1" dirty="0" err="1">
                <a:solidFill>
                  <a:srgbClr val="FFFF00"/>
                </a:solidFill>
              </a:rPr>
              <a:t>A</a:t>
            </a:r>
            <a:r>
              <a:rPr lang="en-US" sz="1600" dirty="0">
                <a:solidFill>
                  <a:srgbClr val="FFFF00"/>
                </a:solidFill>
              </a:rPr>
              <a:t>—Outer court 100 cubits wide.</a:t>
            </a:r>
          </a:p>
          <a:p>
            <a:r>
              <a:rPr lang="en-US" sz="1600" b="1" dirty="0">
                <a:solidFill>
                  <a:srgbClr val="FFFF00"/>
                </a:solidFill>
              </a:rPr>
              <a:t>a </a:t>
            </a:r>
            <a:r>
              <a:rPr lang="en-US" sz="1600" b="1" dirty="0" err="1">
                <a:solidFill>
                  <a:srgbClr val="FFFF00"/>
                </a:solidFill>
              </a:rPr>
              <a:t>a</a:t>
            </a:r>
            <a:r>
              <a:rPr lang="en-US" sz="1600" b="1" dirty="0">
                <a:solidFill>
                  <a:srgbClr val="FFFF00"/>
                </a:solidFill>
              </a:rPr>
              <a:t> </a:t>
            </a:r>
            <a:r>
              <a:rPr lang="en-US" sz="1600" b="1" dirty="0" err="1">
                <a:solidFill>
                  <a:srgbClr val="FFFF00"/>
                </a:solidFill>
              </a:rPr>
              <a:t>a</a:t>
            </a:r>
            <a:r>
              <a:rPr lang="en-US" sz="1600" dirty="0">
                <a:solidFill>
                  <a:srgbClr val="FFFF00"/>
                </a:solidFill>
              </a:rPr>
              <a:t>—Wall 6 cubits high and 6 cubits broad round about the Sanctuary</a:t>
            </a:r>
          </a:p>
          <a:p>
            <a:r>
              <a:rPr lang="en-US" sz="1600" b="1" dirty="0">
                <a:solidFill>
                  <a:srgbClr val="FFFF00"/>
                </a:solidFill>
              </a:rPr>
              <a:t>b </a:t>
            </a:r>
            <a:r>
              <a:rPr lang="en-US" sz="1600" b="1" dirty="0" err="1">
                <a:solidFill>
                  <a:srgbClr val="FFFF00"/>
                </a:solidFill>
              </a:rPr>
              <a:t>b</a:t>
            </a:r>
            <a:r>
              <a:rPr lang="en-US" sz="1600" b="1" dirty="0">
                <a:solidFill>
                  <a:srgbClr val="FFFF00"/>
                </a:solidFill>
              </a:rPr>
              <a:t> </a:t>
            </a:r>
            <a:r>
              <a:rPr lang="en-US" sz="1600" b="1" dirty="0" err="1">
                <a:solidFill>
                  <a:srgbClr val="FFFF00"/>
                </a:solidFill>
              </a:rPr>
              <a:t>b</a:t>
            </a:r>
            <a:r>
              <a:rPr lang="en-US" sz="1600" dirty="0">
                <a:solidFill>
                  <a:srgbClr val="FFFF00"/>
                </a:solidFill>
              </a:rPr>
              <a:t>—Outer gate towards the East. Similar gates are on the North, South and West sides.</a:t>
            </a:r>
          </a:p>
          <a:p>
            <a:r>
              <a:rPr lang="en-US" sz="1600" b="1" dirty="0">
                <a:solidFill>
                  <a:srgbClr val="FFFF00"/>
                </a:solidFill>
              </a:rPr>
              <a:t>c </a:t>
            </a:r>
            <a:r>
              <a:rPr lang="en-US" sz="1600" b="1" dirty="0" err="1">
                <a:solidFill>
                  <a:srgbClr val="FFFF00"/>
                </a:solidFill>
              </a:rPr>
              <a:t>c</a:t>
            </a:r>
            <a:r>
              <a:rPr lang="en-US" sz="1600" b="1" dirty="0">
                <a:solidFill>
                  <a:srgbClr val="FFFF00"/>
                </a:solidFill>
              </a:rPr>
              <a:t> </a:t>
            </a:r>
            <a:r>
              <a:rPr lang="en-US" sz="1600" b="1" dirty="0" err="1">
                <a:solidFill>
                  <a:srgbClr val="FFFF00"/>
                </a:solidFill>
              </a:rPr>
              <a:t>c</a:t>
            </a:r>
            <a:r>
              <a:rPr lang="en-US" sz="1600" dirty="0">
                <a:solidFill>
                  <a:srgbClr val="FFFF00"/>
                </a:solidFill>
              </a:rPr>
              <a:t>—Posts of the gates.</a:t>
            </a:r>
          </a:p>
          <a:p>
            <a:r>
              <a:rPr lang="en-US" sz="1600" b="1" dirty="0">
                <a:solidFill>
                  <a:srgbClr val="FFFF00"/>
                </a:solidFill>
              </a:rPr>
              <a:t>d </a:t>
            </a:r>
            <a:r>
              <a:rPr lang="en-US" sz="1600" b="1" dirty="0" err="1">
                <a:solidFill>
                  <a:srgbClr val="FFFF00"/>
                </a:solidFill>
              </a:rPr>
              <a:t>d</a:t>
            </a:r>
            <a:r>
              <a:rPr lang="en-US" sz="1600" b="1" dirty="0">
                <a:solidFill>
                  <a:srgbClr val="FFFF00"/>
                </a:solidFill>
              </a:rPr>
              <a:t> </a:t>
            </a:r>
            <a:r>
              <a:rPr lang="en-US" sz="1600" b="1" dirty="0" err="1">
                <a:solidFill>
                  <a:srgbClr val="FFFF00"/>
                </a:solidFill>
              </a:rPr>
              <a:t>d</a:t>
            </a:r>
            <a:r>
              <a:rPr lang="en-US" sz="1600" dirty="0">
                <a:solidFill>
                  <a:srgbClr val="FFFF00"/>
                </a:solidFill>
              </a:rPr>
              <a:t>—Posts of the court round about.</a:t>
            </a:r>
          </a:p>
          <a:p>
            <a:r>
              <a:rPr lang="en-US" sz="1600" b="1" dirty="0">
                <a:solidFill>
                  <a:srgbClr val="FFFF00"/>
                </a:solidFill>
              </a:rPr>
              <a:t>e </a:t>
            </a:r>
            <a:r>
              <a:rPr lang="en-US" sz="1600" b="1" dirty="0" err="1">
                <a:solidFill>
                  <a:srgbClr val="FFFF00"/>
                </a:solidFill>
              </a:rPr>
              <a:t>e</a:t>
            </a:r>
            <a:r>
              <a:rPr lang="en-US" sz="1600" b="1" dirty="0">
                <a:solidFill>
                  <a:srgbClr val="FFFF00"/>
                </a:solidFill>
              </a:rPr>
              <a:t> </a:t>
            </a:r>
            <a:r>
              <a:rPr lang="en-US" sz="1600" b="1" dirty="0" err="1">
                <a:solidFill>
                  <a:srgbClr val="FFFF00"/>
                </a:solidFill>
              </a:rPr>
              <a:t>e</a:t>
            </a:r>
            <a:r>
              <a:rPr lang="en-US" sz="1600" dirty="0">
                <a:solidFill>
                  <a:srgbClr val="FFFF00"/>
                </a:solidFill>
              </a:rPr>
              <a:t>—Chambers and pavement of the outer court.</a:t>
            </a:r>
          </a:p>
          <a:p>
            <a:r>
              <a:rPr lang="en-US" sz="1600" b="1" dirty="0">
                <a:solidFill>
                  <a:srgbClr val="FFFF00"/>
                </a:solidFill>
              </a:rPr>
              <a:t>f </a:t>
            </a:r>
            <a:r>
              <a:rPr lang="en-US" sz="1600" b="1" dirty="0" err="1">
                <a:solidFill>
                  <a:srgbClr val="FFFF00"/>
                </a:solidFill>
              </a:rPr>
              <a:t>f</a:t>
            </a:r>
            <a:r>
              <a:rPr lang="en-US" sz="1600" b="1" dirty="0">
                <a:solidFill>
                  <a:srgbClr val="FFFF00"/>
                </a:solidFill>
              </a:rPr>
              <a:t> </a:t>
            </a:r>
            <a:r>
              <a:rPr lang="en-US" sz="1600" b="1" dirty="0" err="1">
                <a:solidFill>
                  <a:srgbClr val="FFFF00"/>
                </a:solidFill>
              </a:rPr>
              <a:t>f</a:t>
            </a:r>
            <a:r>
              <a:rPr lang="en-US" sz="1600" dirty="0">
                <a:solidFill>
                  <a:srgbClr val="FFFF00"/>
                </a:solidFill>
              </a:rPr>
              <a:t>—Gate to inner court.</a:t>
            </a:r>
          </a:p>
        </p:txBody>
      </p:sp>
      <p:cxnSp>
        <p:nvCxnSpPr>
          <p:cNvPr id="29" name="Straight Connector 28"/>
          <p:cNvCxnSpPr/>
          <p:nvPr/>
        </p:nvCxnSpPr>
        <p:spPr>
          <a:xfrm>
            <a:off x="3063922" y="1303361"/>
            <a:ext cx="4824484"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16200000" flipH="1">
            <a:off x="5523592" y="3681665"/>
            <a:ext cx="4760126" cy="21873"/>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16200000" flipH="1">
            <a:off x="714682" y="3642936"/>
            <a:ext cx="4761795" cy="57241"/>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3118351" y="6081416"/>
            <a:ext cx="4756864" cy="775"/>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432567" y="861899"/>
            <a:ext cx="568766" cy="369332"/>
          </a:xfrm>
          <a:prstGeom prst="rect">
            <a:avLst/>
          </a:prstGeom>
          <a:noFill/>
        </p:spPr>
        <p:txBody>
          <a:bodyPr wrap="square" rtlCol="0">
            <a:spAutoFit/>
          </a:bodyPr>
          <a:lstStyle/>
          <a:p>
            <a:r>
              <a:rPr lang="en-US" dirty="0" err="1" smtClean="0"/>
              <a:t>aaa</a:t>
            </a:r>
            <a:endParaRPr lang="en-US" dirty="0"/>
          </a:p>
        </p:txBody>
      </p:sp>
      <p:cxnSp>
        <p:nvCxnSpPr>
          <p:cNvPr id="44" name="Straight Arrow Connector 43"/>
          <p:cNvCxnSpPr/>
          <p:nvPr/>
        </p:nvCxnSpPr>
        <p:spPr>
          <a:xfrm rot="16200000" flipH="1">
            <a:off x="2896329" y="1102529"/>
            <a:ext cx="183755" cy="18375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219" name="Rectangle 28"/>
          <p:cNvSpPr>
            <a:spLocks noChangeArrowheads="1"/>
          </p:cNvSpPr>
          <p:nvPr/>
        </p:nvSpPr>
        <p:spPr bwMode="auto">
          <a:xfrm>
            <a:off x="5229225" y="3467100"/>
            <a:ext cx="3228975" cy="3067050"/>
          </a:xfrm>
          <a:prstGeom prst="rect">
            <a:avLst/>
          </a:prstGeom>
          <a:noFill/>
          <a:ln w="76200">
            <a:solidFill>
              <a:srgbClr val="3333CC"/>
            </a:solidFill>
            <a:miter lim="800000"/>
            <a:headEnd/>
            <a:tailEnd/>
          </a:ln>
        </p:spPr>
        <p:txBody>
          <a:bodyPr wrap="none" anchor="ctr"/>
          <a:lstStyle/>
          <a:p>
            <a:endParaRPr lang="en-US"/>
          </a:p>
        </p:txBody>
      </p:sp>
      <p:sp>
        <p:nvSpPr>
          <p:cNvPr id="33" name="Right Arrow 32"/>
          <p:cNvSpPr/>
          <p:nvPr/>
        </p:nvSpPr>
        <p:spPr>
          <a:xfrm rot="10621166">
            <a:off x="8170715" y="3104852"/>
            <a:ext cx="762000" cy="6858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245660" y="1446663"/>
            <a:ext cx="2197289" cy="98263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Rectangle 17"/>
          <p:cNvSpPr/>
          <p:nvPr/>
        </p:nvSpPr>
        <p:spPr>
          <a:xfrm>
            <a:off x="5791200" y="152400"/>
            <a:ext cx="3352800" cy="449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8" name="Rectangle 9"/>
          <p:cNvSpPr>
            <a:spLocks noChangeArrowheads="1"/>
          </p:cNvSpPr>
          <p:nvPr/>
        </p:nvSpPr>
        <p:spPr bwMode="auto">
          <a:xfrm>
            <a:off x="6330950" y="1747838"/>
            <a:ext cx="2606573" cy="717550"/>
          </a:xfrm>
          <a:prstGeom prst="rect">
            <a:avLst/>
          </a:prstGeom>
          <a:solidFill>
            <a:srgbClr val="33CCFF"/>
          </a:solidFill>
          <a:ln w="9525">
            <a:solidFill>
              <a:schemeClr val="tx1"/>
            </a:solidFill>
            <a:miter lim="800000"/>
            <a:headEnd/>
            <a:tailEnd/>
          </a:ln>
        </p:spPr>
        <p:txBody>
          <a:bodyPr wrap="none" anchor="ctr"/>
          <a:lstStyle/>
          <a:p>
            <a:endParaRPr lang="en-US"/>
          </a:p>
        </p:txBody>
      </p:sp>
      <p:sp>
        <p:nvSpPr>
          <p:cNvPr id="9219" name="Rectangle 2"/>
          <p:cNvSpPr>
            <a:spLocks noGrp="1" noChangeArrowheads="1"/>
          </p:cNvSpPr>
          <p:nvPr>
            <p:ph type="title"/>
          </p:nvPr>
        </p:nvSpPr>
        <p:spPr/>
        <p:txBody>
          <a:bodyPr/>
          <a:lstStyle/>
          <a:p>
            <a:pPr eaLnBrk="1" hangingPunct="1"/>
            <a:endParaRPr lang="en-US" smtClean="0"/>
          </a:p>
        </p:txBody>
      </p:sp>
      <p:pic>
        <p:nvPicPr>
          <p:cNvPr id="9220" name="Picture 4"/>
          <p:cNvPicPr>
            <a:picLocks noChangeAspect="1" noChangeArrowheads="1"/>
          </p:cNvPicPr>
          <p:nvPr/>
        </p:nvPicPr>
        <p:blipFill>
          <a:blip r:embed="rId3" cstate="print"/>
          <a:srcRect l="45302" t="4060" b="10686"/>
          <a:stretch>
            <a:fillRect/>
          </a:stretch>
        </p:blipFill>
        <p:spPr bwMode="auto">
          <a:xfrm>
            <a:off x="203200" y="111125"/>
            <a:ext cx="5613400" cy="6672263"/>
          </a:xfrm>
          <a:prstGeom prst="rect">
            <a:avLst/>
          </a:prstGeom>
          <a:noFill/>
          <a:ln w="9525">
            <a:noFill/>
            <a:miter lim="800000"/>
            <a:headEnd/>
            <a:tailEnd/>
          </a:ln>
        </p:spPr>
      </p:pic>
      <p:sp>
        <p:nvSpPr>
          <p:cNvPr id="9221" name="Rectangle 6"/>
          <p:cNvSpPr>
            <a:spLocks noChangeArrowheads="1"/>
          </p:cNvSpPr>
          <p:nvPr/>
        </p:nvSpPr>
        <p:spPr bwMode="auto">
          <a:xfrm>
            <a:off x="4410075" y="173038"/>
            <a:ext cx="254000" cy="3889375"/>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9222" name="Rectangle 7"/>
          <p:cNvSpPr>
            <a:spLocks noChangeArrowheads="1"/>
          </p:cNvSpPr>
          <p:nvPr/>
        </p:nvSpPr>
        <p:spPr bwMode="auto">
          <a:xfrm>
            <a:off x="196850" y="4202113"/>
            <a:ext cx="4121150" cy="231775"/>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9223" name="Rectangle 8"/>
          <p:cNvSpPr>
            <a:spLocks noChangeArrowheads="1"/>
          </p:cNvSpPr>
          <p:nvPr/>
        </p:nvSpPr>
        <p:spPr bwMode="auto">
          <a:xfrm>
            <a:off x="6330949" y="1216025"/>
            <a:ext cx="2606573" cy="5080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9224" name="Rectangle 5"/>
          <p:cNvSpPr>
            <a:spLocks noChangeArrowheads="1"/>
          </p:cNvSpPr>
          <p:nvPr/>
        </p:nvSpPr>
        <p:spPr bwMode="auto">
          <a:xfrm>
            <a:off x="6251575" y="217488"/>
            <a:ext cx="2741613" cy="4524315"/>
          </a:xfrm>
          <a:prstGeom prst="rect">
            <a:avLst/>
          </a:prstGeom>
          <a:noFill/>
          <a:ln w="9525">
            <a:noFill/>
            <a:miter lim="800000"/>
            <a:headEnd/>
            <a:tailEnd/>
          </a:ln>
        </p:spPr>
        <p:txBody>
          <a:bodyPr>
            <a:spAutoFit/>
          </a:bodyPr>
          <a:lstStyle/>
          <a:p>
            <a:endParaRPr lang="en-US" sz="1600" dirty="0"/>
          </a:p>
          <a:p>
            <a:r>
              <a:rPr lang="en-US" sz="1600" b="1" u="sng" dirty="0" smtClean="0"/>
              <a:t>QUARTER  </a:t>
            </a:r>
            <a:r>
              <a:rPr lang="en-US" sz="1600" b="1" u="sng" dirty="0"/>
              <a:t>PLAN SHOWING DETAILS.</a:t>
            </a:r>
          </a:p>
          <a:p>
            <a:endParaRPr lang="en-US" sz="1600" b="1" dirty="0"/>
          </a:p>
          <a:p>
            <a:r>
              <a:rPr lang="en-US" sz="1600" b="1" dirty="0"/>
              <a:t>A </a:t>
            </a:r>
            <a:r>
              <a:rPr lang="en-US" sz="1600" b="1" dirty="0" err="1"/>
              <a:t>A</a:t>
            </a:r>
            <a:r>
              <a:rPr lang="en-US" sz="1600" b="1" dirty="0"/>
              <a:t> </a:t>
            </a:r>
            <a:r>
              <a:rPr lang="en-US" sz="1600" b="1" dirty="0" err="1"/>
              <a:t>A</a:t>
            </a:r>
            <a:r>
              <a:rPr lang="en-US" sz="1600" dirty="0"/>
              <a:t>—Outer court 200 feet wide.</a:t>
            </a:r>
          </a:p>
          <a:p>
            <a:r>
              <a:rPr lang="en-US" sz="1600" b="1" dirty="0"/>
              <a:t>a </a:t>
            </a:r>
            <a:r>
              <a:rPr lang="en-US" sz="1600" b="1" dirty="0" err="1"/>
              <a:t>a</a:t>
            </a:r>
            <a:r>
              <a:rPr lang="en-US" sz="1600" b="1" dirty="0"/>
              <a:t> </a:t>
            </a:r>
            <a:r>
              <a:rPr lang="en-US" sz="1600" b="1" dirty="0" err="1"/>
              <a:t>a</a:t>
            </a:r>
            <a:r>
              <a:rPr lang="en-US" sz="1600" dirty="0"/>
              <a:t>—Wall 6 cubits high and 6 cubits broad round about the Sanctuary</a:t>
            </a:r>
          </a:p>
          <a:p>
            <a:r>
              <a:rPr lang="en-US" sz="1600" b="1" dirty="0"/>
              <a:t>b </a:t>
            </a:r>
            <a:r>
              <a:rPr lang="en-US" sz="1600" b="1" dirty="0" err="1"/>
              <a:t>b</a:t>
            </a:r>
            <a:r>
              <a:rPr lang="en-US" sz="1600" b="1" dirty="0"/>
              <a:t> </a:t>
            </a:r>
            <a:r>
              <a:rPr lang="en-US" sz="1600" b="1" dirty="0" err="1"/>
              <a:t>b</a:t>
            </a:r>
            <a:r>
              <a:rPr lang="en-US" sz="1600" dirty="0"/>
              <a:t>—Outer gate towards the East. Similar gates are on the North, South and West sides.</a:t>
            </a:r>
          </a:p>
          <a:p>
            <a:r>
              <a:rPr lang="en-US" sz="1600" b="1" dirty="0"/>
              <a:t>c </a:t>
            </a:r>
            <a:r>
              <a:rPr lang="en-US" sz="1600" b="1" dirty="0" err="1"/>
              <a:t>c</a:t>
            </a:r>
            <a:r>
              <a:rPr lang="en-US" sz="1600" b="1" dirty="0"/>
              <a:t> </a:t>
            </a:r>
            <a:r>
              <a:rPr lang="en-US" sz="1600" b="1" dirty="0" err="1"/>
              <a:t>c</a:t>
            </a:r>
            <a:r>
              <a:rPr lang="en-US" sz="1600" dirty="0"/>
              <a:t>—Posts of the gates.</a:t>
            </a:r>
          </a:p>
          <a:p>
            <a:r>
              <a:rPr lang="en-US" sz="1600" b="1" dirty="0"/>
              <a:t>d </a:t>
            </a:r>
            <a:r>
              <a:rPr lang="en-US" sz="1600" b="1" dirty="0" err="1"/>
              <a:t>d</a:t>
            </a:r>
            <a:r>
              <a:rPr lang="en-US" sz="1600" b="1" dirty="0"/>
              <a:t> </a:t>
            </a:r>
            <a:r>
              <a:rPr lang="en-US" sz="1600" b="1" dirty="0" err="1"/>
              <a:t>d</a:t>
            </a:r>
            <a:r>
              <a:rPr lang="en-US" sz="1600" dirty="0"/>
              <a:t>—Posts of the court round about.</a:t>
            </a:r>
          </a:p>
          <a:p>
            <a:r>
              <a:rPr lang="en-US" sz="1600" b="1" dirty="0"/>
              <a:t>e </a:t>
            </a:r>
            <a:r>
              <a:rPr lang="en-US" sz="1600" b="1" dirty="0" err="1"/>
              <a:t>e</a:t>
            </a:r>
            <a:r>
              <a:rPr lang="en-US" sz="1600" b="1" dirty="0"/>
              <a:t> </a:t>
            </a:r>
            <a:r>
              <a:rPr lang="en-US" sz="1600" b="1" dirty="0" err="1"/>
              <a:t>e</a:t>
            </a:r>
            <a:r>
              <a:rPr lang="en-US" sz="1600" dirty="0"/>
              <a:t>—Chambers and pavement of the outer court.</a:t>
            </a:r>
          </a:p>
          <a:p>
            <a:r>
              <a:rPr lang="en-US" sz="1600" b="1" dirty="0"/>
              <a:t>f </a:t>
            </a:r>
            <a:r>
              <a:rPr lang="en-US" sz="1600" b="1" dirty="0" err="1"/>
              <a:t>f</a:t>
            </a:r>
            <a:r>
              <a:rPr lang="en-US" sz="1600" b="1" dirty="0"/>
              <a:t> </a:t>
            </a:r>
            <a:r>
              <a:rPr lang="en-US" sz="1600" b="1" dirty="0" err="1"/>
              <a:t>f</a:t>
            </a:r>
            <a:r>
              <a:rPr lang="en-US" sz="1600" dirty="0"/>
              <a:t>—Gate to inner court.</a:t>
            </a:r>
          </a:p>
        </p:txBody>
      </p:sp>
      <p:sp>
        <p:nvSpPr>
          <p:cNvPr id="9225" name="Line 10"/>
          <p:cNvSpPr>
            <a:spLocks noChangeShapeType="1"/>
          </p:cNvSpPr>
          <p:nvPr/>
        </p:nvSpPr>
        <p:spPr bwMode="auto">
          <a:xfrm>
            <a:off x="4779963" y="196850"/>
            <a:ext cx="0" cy="3865563"/>
          </a:xfrm>
          <a:prstGeom prst="line">
            <a:avLst/>
          </a:prstGeom>
          <a:noFill/>
          <a:ln w="57150">
            <a:solidFill>
              <a:srgbClr val="33CCFF"/>
            </a:solidFill>
            <a:round/>
            <a:headEnd/>
            <a:tailEnd/>
          </a:ln>
        </p:spPr>
        <p:txBody>
          <a:bodyPr/>
          <a:lstStyle/>
          <a:p>
            <a:endParaRPr lang="en-US"/>
          </a:p>
        </p:txBody>
      </p:sp>
      <p:sp>
        <p:nvSpPr>
          <p:cNvPr id="9226" name="Line 11"/>
          <p:cNvSpPr>
            <a:spLocks noChangeShapeType="1"/>
          </p:cNvSpPr>
          <p:nvPr/>
        </p:nvSpPr>
        <p:spPr bwMode="auto">
          <a:xfrm flipH="1">
            <a:off x="196850" y="4549775"/>
            <a:ext cx="4097338" cy="0"/>
          </a:xfrm>
          <a:prstGeom prst="line">
            <a:avLst/>
          </a:prstGeom>
          <a:noFill/>
          <a:ln w="57150">
            <a:solidFill>
              <a:srgbClr val="33CCFF"/>
            </a:solidFill>
            <a:round/>
            <a:headEnd/>
            <a:tailEnd/>
          </a:ln>
        </p:spPr>
        <p:txBody>
          <a:bodyPr/>
          <a:lstStyle/>
          <a:p>
            <a:endParaRPr lang="en-US"/>
          </a:p>
        </p:txBody>
      </p:sp>
      <p:sp>
        <p:nvSpPr>
          <p:cNvPr id="9227" name="Rectangle 12"/>
          <p:cNvSpPr>
            <a:spLocks noChangeArrowheads="1"/>
          </p:cNvSpPr>
          <p:nvPr/>
        </p:nvSpPr>
        <p:spPr bwMode="auto">
          <a:xfrm>
            <a:off x="4659313" y="2651125"/>
            <a:ext cx="152400" cy="88900"/>
          </a:xfrm>
          <a:prstGeom prst="rect">
            <a:avLst/>
          </a:prstGeom>
          <a:solidFill>
            <a:srgbClr val="FF3300"/>
          </a:solidFill>
          <a:ln w="9525">
            <a:solidFill>
              <a:srgbClr val="FF3300"/>
            </a:solidFill>
            <a:miter lim="800000"/>
            <a:headEnd/>
            <a:tailEnd/>
          </a:ln>
        </p:spPr>
        <p:txBody>
          <a:bodyPr wrap="none" anchor="ctr"/>
          <a:lstStyle/>
          <a:p>
            <a:endParaRPr lang="en-US"/>
          </a:p>
        </p:txBody>
      </p:sp>
      <p:sp>
        <p:nvSpPr>
          <p:cNvPr id="9228" name="Rectangle 13"/>
          <p:cNvSpPr>
            <a:spLocks noChangeArrowheads="1"/>
          </p:cNvSpPr>
          <p:nvPr/>
        </p:nvSpPr>
        <p:spPr bwMode="auto">
          <a:xfrm>
            <a:off x="4659313" y="3298825"/>
            <a:ext cx="152400" cy="88900"/>
          </a:xfrm>
          <a:prstGeom prst="rect">
            <a:avLst/>
          </a:prstGeom>
          <a:solidFill>
            <a:srgbClr val="FF3300"/>
          </a:solidFill>
          <a:ln w="9525">
            <a:solidFill>
              <a:srgbClr val="FF3300"/>
            </a:solidFill>
            <a:miter lim="800000"/>
            <a:headEnd/>
            <a:tailEnd/>
          </a:ln>
        </p:spPr>
        <p:txBody>
          <a:bodyPr wrap="none" anchor="ctr"/>
          <a:lstStyle/>
          <a:p>
            <a:endParaRPr lang="en-US"/>
          </a:p>
        </p:txBody>
      </p:sp>
      <p:sp>
        <p:nvSpPr>
          <p:cNvPr id="9229" name="Rectangle 14"/>
          <p:cNvSpPr>
            <a:spLocks noChangeArrowheads="1"/>
          </p:cNvSpPr>
          <p:nvPr/>
        </p:nvSpPr>
        <p:spPr bwMode="auto">
          <a:xfrm>
            <a:off x="4659313" y="441325"/>
            <a:ext cx="152400" cy="88900"/>
          </a:xfrm>
          <a:prstGeom prst="rect">
            <a:avLst/>
          </a:prstGeom>
          <a:solidFill>
            <a:srgbClr val="FF3300"/>
          </a:solidFill>
          <a:ln w="9525">
            <a:solidFill>
              <a:srgbClr val="FF3300"/>
            </a:solidFill>
            <a:miter lim="800000"/>
            <a:headEnd/>
            <a:tailEnd/>
          </a:ln>
        </p:spPr>
        <p:txBody>
          <a:bodyPr wrap="none" anchor="ctr"/>
          <a:lstStyle/>
          <a:p>
            <a:endParaRPr lang="en-US"/>
          </a:p>
        </p:txBody>
      </p:sp>
      <p:sp>
        <p:nvSpPr>
          <p:cNvPr id="9230" name="Rectangle 15"/>
          <p:cNvSpPr>
            <a:spLocks noChangeArrowheads="1"/>
          </p:cNvSpPr>
          <p:nvPr/>
        </p:nvSpPr>
        <p:spPr bwMode="auto">
          <a:xfrm>
            <a:off x="4659313" y="1211263"/>
            <a:ext cx="152400" cy="88900"/>
          </a:xfrm>
          <a:prstGeom prst="rect">
            <a:avLst/>
          </a:prstGeom>
          <a:solidFill>
            <a:srgbClr val="FF3300"/>
          </a:solidFill>
          <a:ln w="9525">
            <a:solidFill>
              <a:srgbClr val="FF3300"/>
            </a:solidFill>
            <a:miter lim="800000"/>
            <a:headEnd/>
            <a:tailEnd/>
          </a:ln>
        </p:spPr>
        <p:txBody>
          <a:bodyPr wrap="none" anchor="ctr"/>
          <a:lstStyle/>
          <a:p>
            <a:endParaRPr lang="en-US"/>
          </a:p>
        </p:txBody>
      </p:sp>
      <p:sp>
        <p:nvSpPr>
          <p:cNvPr id="9231" name="Rectangle 16"/>
          <p:cNvSpPr>
            <a:spLocks noChangeArrowheads="1"/>
          </p:cNvSpPr>
          <p:nvPr/>
        </p:nvSpPr>
        <p:spPr bwMode="auto">
          <a:xfrm>
            <a:off x="4659313" y="1951038"/>
            <a:ext cx="152400" cy="88900"/>
          </a:xfrm>
          <a:prstGeom prst="rect">
            <a:avLst/>
          </a:prstGeom>
          <a:solidFill>
            <a:srgbClr val="FF3300"/>
          </a:solidFill>
          <a:ln w="9525">
            <a:solidFill>
              <a:srgbClr val="FF3300"/>
            </a:solidFill>
            <a:miter lim="800000"/>
            <a:headEnd/>
            <a:tailEnd/>
          </a:ln>
        </p:spPr>
        <p:txBody>
          <a:bodyPr wrap="none" anchor="ctr"/>
          <a:lstStyle/>
          <a:p>
            <a:endParaRPr lang="en-US"/>
          </a:p>
        </p:txBody>
      </p:sp>
      <p:sp>
        <p:nvSpPr>
          <p:cNvPr id="9232" name="Rectangle 17"/>
          <p:cNvSpPr>
            <a:spLocks noChangeArrowheads="1"/>
          </p:cNvSpPr>
          <p:nvPr/>
        </p:nvSpPr>
        <p:spPr bwMode="auto">
          <a:xfrm>
            <a:off x="4659313" y="3968750"/>
            <a:ext cx="152400" cy="88900"/>
          </a:xfrm>
          <a:prstGeom prst="rect">
            <a:avLst/>
          </a:prstGeom>
          <a:solidFill>
            <a:srgbClr val="FF3300"/>
          </a:solidFill>
          <a:ln w="9525">
            <a:solidFill>
              <a:srgbClr val="FF3300"/>
            </a:solidFill>
            <a:miter lim="800000"/>
            <a:headEnd/>
            <a:tailEnd/>
          </a:ln>
        </p:spPr>
        <p:txBody>
          <a:bodyPr wrap="none" anchor="ctr"/>
          <a:lstStyle/>
          <a:p>
            <a:endParaRPr lang="en-US"/>
          </a:p>
        </p:txBody>
      </p:sp>
      <p:sp>
        <p:nvSpPr>
          <p:cNvPr id="9233" name="Line 18"/>
          <p:cNvSpPr>
            <a:spLocks noChangeShapeType="1"/>
          </p:cNvSpPr>
          <p:nvPr/>
        </p:nvSpPr>
        <p:spPr bwMode="auto">
          <a:xfrm flipH="1">
            <a:off x="5905500" y="2590800"/>
            <a:ext cx="381000" cy="0"/>
          </a:xfrm>
          <a:prstGeom prst="line">
            <a:avLst/>
          </a:prstGeom>
          <a:noFill/>
          <a:ln w="76200">
            <a:solidFill>
              <a:srgbClr val="FF3300"/>
            </a:solidFill>
            <a:round/>
            <a:headEnd/>
            <a:tailEnd/>
          </a:ln>
        </p:spPr>
        <p:txBody>
          <a:bodyPr/>
          <a:lstStyle/>
          <a:p>
            <a:endParaRPr lang="en-US"/>
          </a:p>
        </p:txBody>
      </p:sp>
      <p:sp>
        <p:nvSpPr>
          <p:cNvPr id="19" name="Right Arrow 18"/>
          <p:cNvSpPr/>
          <p:nvPr/>
        </p:nvSpPr>
        <p:spPr>
          <a:xfrm rot="10800000">
            <a:off x="5029200" y="152400"/>
            <a:ext cx="762000" cy="685800"/>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p:cNvCxnSpPr/>
          <p:nvPr/>
        </p:nvCxnSpPr>
        <p:spPr>
          <a:xfrm rot="10800000">
            <a:off x="4790365" y="1610437"/>
            <a:ext cx="1555845" cy="477671"/>
          </a:xfrm>
          <a:prstGeom prst="straightConnector1">
            <a:avLst/>
          </a:prstGeom>
          <a:ln w="57150">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0800000" flipV="1">
            <a:off x="4872252" y="2579427"/>
            <a:ext cx="941695" cy="109182"/>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6134793" y="4355869"/>
            <a:ext cx="2360814" cy="48213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p:cNvCxnSpPr>
            <a:stCxn id="22" idx="1"/>
          </p:cNvCxnSpPr>
          <p:nvPr/>
        </p:nvCxnSpPr>
        <p:spPr>
          <a:xfrm rot="16200000" flipV="1">
            <a:off x="4534996" y="2480946"/>
            <a:ext cx="1683276" cy="220778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0800000">
            <a:off x="4572000" y="864525"/>
            <a:ext cx="1762298" cy="61514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372495" y="964276"/>
            <a:ext cx="332509" cy="461665"/>
          </a:xfrm>
          <a:prstGeom prst="rect">
            <a:avLst/>
          </a:prstGeom>
          <a:noFill/>
        </p:spPr>
        <p:txBody>
          <a:bodyPr wrap="square" rtlCol="0">
            <a:spAutoFit/>
          </a:bodyPr>
          <a:lstStyle/>
          <a:p>
            <a:r>
              <a:rPr lang="en-US" sz="2400" b="1" dirty="0" smtClean="0"/>
              <a:t>A</a:t>
            </a:r>
            <a:endParaRPr lang="en-US" sz="2400" b="1" dirty="0"/>
          </a:p>
        </p:txBody>
      </p:sp>
      <p:sp>
        <p:nvSpPr>
          <p:cNvPr id="29" name="TextBox 28"/>
          <p:cNvSpPr txBox="1"/>
          <p:nvPr/>
        </p:nvSpPr>
        <p:spPr>
          <a:xfrm>
            <a:off x="4355870" y="3198167"/>
            <a:ext cx="332509" cy="461665"/>
          </a:xfrm>
          <a:prstGeom prst="rect">
            <a:avLst/>
          </a:prstGeom>
          <a:noFill/>
        </p:spPr>
        <p:txBody>
          <a:bodyPr wrap="square" rtlCol="0">
            <a:spAutoFit/>
          </a:bodyPr>
          <a:lstStyle/>
          <a:p>
            <a:r>
              <a:rPr lang="en-US" sz="2400" b="1" dirty="0" smtClean="0"/>
              <a:t>A</a:t>
            </a:r>
            <a:endParaRPr lang="en-US" sz="2400" b="1" dirty="0"/>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grpSp>
        <p:nvGrpSpPr>
          <p:cNvPr id="138" name="Group 137"/>
          <p:cNvGrpSpPr/>
          <p:nvPr/>
        </p:nvGrpSpPr>
        <p:grpSpPr>
          <a:xfrm>
            <a:off x="1037492" y="0"/>
            <a:ext cx="7069015" cy="7285513"/>
            <a:chOff x="2880360" y="194917"/>
            <a:chExt cx="6263640" cy="6413225"/>
          </a:xfrm>
        </p:grpSpPr>
        <p:pic>
          <p:nvPicPr>
            <p:cNvPr id="4" name="Picture 3"/>
            <p:cNvPicPr>
              <a:picLocks noChangeAspect="1" noChangeArrowheads="1"/>
            </p:cNvPicPr>
            <p:nvPr/>
          </p:nvPicPr>
          <p:blipFill>
            <a:blip r:embed="rId2" cstate="print"/>
            <a:srcRect/>
            <a:stretch>
              <a:fillRect/>
            </a:stretch>
          </p:blipFill>
          <p:spPr bwMode="auto">
            <a:xfrm>
              <a:off x="2880360" y="194917"/>
              <a:ext cx="6263640" cy="6413225"/>
            </a:xfrm>
            <a:prstGeom prst="rect">
              <a:avLst/>
            </a:prstGeom>
            <a:noFill/>
            <a:ln w="9525">
              <a:noFill/>
              <a:miter lim="800000"/>
              <a:headEnd/>
              <a:tailEnd/>
            </a:ln>
            <a:effectLst/>
          </p:spPr>
        </p:pic>
        <p:grpSp>
          <p:nvGrpSpPr>
            <p:cNvPr id="5" name="Group 200"/>
            <p:cNvGrpSpPr/>
            <p:nvPr/>
          </p:nvGrpSpPr>
          <p:grpSpPr>
            <a:xfrm>
              <a:off x="3448050" y="792480"/>
              <a:ext cx="5189220" cy="5135880"/>
              <a:chOff x="3448050" y="792480"/>
              <a:chExt cx="5189220" cy="5135880"/>
            </a:xfrm>
          </p:grpSpPr>
          <p:grpSp>
            <p:nvGrpSpPr>
              <p:cNvPr id="6" name="Group 33"/>
              <p:cNvGrpSpPr/>
              <p:nvPr/>
            </p:nvGrpSpPr>
            <p:grpSpPr>
              <a:xfrm>
                <a:off x="3802380" y="792480"/>
                <a:ext cx="4450080" cy="358140"/>
                <a:chOff x="3802380" y="792480"/>
                <a:chExt cx="4450080" cy="358140"/>
              </a:xfrm>
            </p:grpSpPr>
            <p:grpSp>
              <p:nvGrpSpPr>
                <p:cNvPr id="79" name="Group 20"/>
                <p:cNvGrpSpPr/>
                <p:nvPr/>
              </p:nvGrpSpPr>
              <p:grpSpPr>
                <a:xfrm>
                  <a:off x="3802380" y="792480"/>
                  <a:ext cx="4450080" cy="99060"/>
                  <a:chOff x="3802380" y="792480"/>
                  <a:chExt cx="4450080" cy="99060"/>
                </a:xfrm>
              </p:grpSpPr>
              <p:sp>
                <p:nvSpPr>
                  <p:cNvPr id="92" name="Rectangle 9"/>
                  <p:cNvSpPr/>
                  <p:nvPr/>
                </p:nvSpPr>
                <p:spPr bwMode="auto">
                  <a:xfrm>
                    <a:off x="38023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3" name="Rectangle 92"/>
                  <p:cNvSpPr/>
                  <p:nvPr/>
                </p:nvSpPr>
                <p:spPr bwMode="auto">
                  <a:xfrm>
                    <a:off x="43053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4" name="Rectangle 93"/>
                  <p:cNvSpPr/>
                  <p:nvPr/>
                </p:nvSpPr>
                <p:spPr bwMode="auto">
                  <a:xfrm>
                    <a:off x="4792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5" name="Rectangle 94"/>
                  <p:cNvSpPr/>
                  <p:nvPr/>
                </p:nvSpPr>
                <p:spPr bwMode="auto">
                  <a:xfrm>
                    <a:off x="52959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6" name="Rectangle 95"/>
                  <p:cNvSpPr/>
                  <p:nvPr/>
                </p:nvSpPr>
                <p:spPr bwMode="auto">
                  <a:xfrm>
                    <a:off x="57912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7" name="Rectangle 96"/>
                  <p:cNvSpPr/>
                  <p:nvPr/>
                </p:nvSpPr>
                <p:spPr bwMode="auto">
                  <a:xfrm>
                    <a:off x="6225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8" name="Rectangle 97"/>
                  <p:cNvSpPr/>
                  <p:nvPr/>
                </p:nvSpPr>
                <p:spPr bwMode="auto">
                  <a:xfrm>
                    <a:off x="6606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9" name="Rectangle 98"/>
                  <p:cNvSpPr/>
                  <p:nvPr/>
                </p:nvSpPr>
                <p:spPr bwMode="auto">
                  <a:xfrm>
                    <a:off x="703326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00" name="Rectangle 99"/>
                  <p:cNvSpPr/>
                  <p:nvPr/>
                </p:nvSpPr>
                <p:spPr bwMode="auto">
                  <a:xfrm>
                    <a:off x="7459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01" name="Rectangle 100"/>
                  <p:cNvSpPr/>
                  <p:nvPr/>
                </p:nvSpPr>
                <p:spPr bwMode="auto">
                  <a:xfrm>
                    <a:off x="78257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02" name="Rectangle 101"/>
                  <p:cNvSpPr/>
                  <p:nvPr/>
                </p:nvSpPr>
                <p:spPr bwMode="auto">
                  <a:xfrm>
                    <a:off x="81915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80" name="Group 21"/>
                <p:cNvGrpSpPr/>
                <p:nvPr/>
              </p:nvGrpSpPr>
              <p:grpSpPr>
                <a:xfrm>
                  <a:off x="3802380" y="1051560"/>
                  <a:ext cx="4450080" cy="99060"/>
                  <a:chOff x="3802380" y="792480"/>
                  <a:chExt cx="4450080" cy="99060"/>
                </a:xfrm>
              </p:grpSpPr>
              <p:sp>
                <p:nvSpPr>
                  <p:cNvPr id="81" name="Rectangle 80"/>
                  <p:cNvSpPr/>
                  <p:nvPr/>
                </p:nvSpPr>
                <p:spPr bwMode="auto">
                  <a:xfrm>
                    <a:off x="38023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82" name="Rectangle 81"/>
                  <p:cNvSpPr/>
                  <p:nvPr/>
                </p:nvSpPr>
                <p:spPr bwMode="auto">
                  <a:xfrm>
                    <a:off x="43053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83" name="Rectangle 82"/>
                  <p:cNvSpPr/>
                  <p:nvPr/>
                </p:nvSpPr>
                <p:spPr bwMode="auto">
                  <a:xfrm>
                    <a:off x="4792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84" name="Rectangle 83"/>
                  <p:cNvSpPr/>
                  <p:nvPr/>
                </p:nvSpPr>
                <p:spPr bwMode="auto">
                  <a:xfrm>
                    <a:off x="52959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85" name="Rectangle 84"/>
                  <p:cNvSpPr/>
                  <p:nvPr/>
                </p:nvSpPr>
                <p:spPr bwMode="auto">
                  <a:xfrm>
                    <a:off x="57912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86" name="Rectangle 85"/>
                  <p:cNvSpPr/>
                  <p:nvPr/>
                </p:nvSpPr>
                <p:spPr bwMode="auto">
                  <a:xfrm>
                    <a:off x="6225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87" name="Rectangle 86"/>
                  <p:cNvSpPr/>
                  <p:nvPr/>
                </p:nvSpPr>
                <p:spPr bwMode="auto">
                  <a:xfrm>
                    <a:off x="6606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88" name="Rectangle 87"/>
                  <p:cNvSpPr/>
                  <p:nvPr/>
                </p:nvSpPr>
                <p:spPr bwMode="auto">
                  <a:xfrm>
                    <a:off x="703326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89" name="Rectangle 88"/>
                  <p:cNvSpPr/>
                  <p:nvPr/>
                </p:nvSpPr>
                <p:spPr bwMode="auto">
                  <a:xfrm>
                    <a:off x="7459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0" name="Rectangle 89"/>
                  <p:cNvSpPr/>
                  <p:nvPr/>
                </p:nvSpPr>
                <p:spPr bwMode="auto">
                  <a:xfrm>
                    <a:off x="78257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91" name="Rectangle 90"/>
                  <p:cNvSpPr/>
                  <p:nvPr/>
                </p:nvSpPr>
                <p:spPr bwMode="auto">
                  <a:xfrm>
                    <a:off x="81915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grpSp>
            <p:nvGrpSpPr>
              <p:cNvPr id="7" name="Group 20"/>
              <p:cNvGrpSpPr/>
              <p:nvPr/>
            </p:nvGrpSpPr>
            <p:grpSpPr>
              <a:xfrm>
                <a:off x="3840480" y="5577840"/>
                <a:ext cx="4450080" cy="99060"/>
                <a:chOff x="3802380" y="792480"/>
                <a:chExt cx="4450080" cy="99060"/>
              </a:xfrm>
            </p:grpSpPr>
            <p:sp>
              <p:nvSpPr>
                <p:cNvPr id="68" name="Rectangle 67"/>
                <p:cNvSpPr/>
                <p:nvPr/>
              </p:nvSpPr>
              <p:spPr bwMode="auto">
                <a:xfrm>
                  <a:off x="38023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9" name="Rectangle 68"/>
                <p:cNvSpPr/>
                <p:nvPr/>
              </p:nvSpPr>
              <p:spPr bwMode="auto">
                <a:xfrm>
                  <a:off x="43053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0" name="Rectangle 69"/>
                <p:cNvSpPr/>
                <p:nvPr/>
              </p:nvSpPr>
              <p:spPr bwMode="auto">
                <a:xfrm>
                  <a:off x="4792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1" name="Rectangle 70"/>
                <p:cNvSpPr/>
                <p:nvPr/>
              </p:nvSpPr>
              <p:spPr bwMode="auto">
                <a:xfrm>
                  <a:off x="52959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2" name="Rectangle 71"/>
                <p:cNvSpPr/>
                <p:nvPr/>
              </p:nvSpPr>
              <p:spPr bwMode="auto">
                <a:xfrm>
                  <a:off x="57912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3" name="Rectangle 72"/>
                <p:cNvSpPr/>
                <p:nvPr/>
              </p:nvSpPr>
              <p:spPr bwMode="auto">
                <a:xfrm>
                  <a:off x="6225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4" name="Rectangle 73"/>
                <p:cNvSpPr/>
                <p:nvPr/>
              </p:nvSpPr>
              <p:spPr bwMode="auto">
                <a:xfrm>
                  <a:off x="6606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5" name="Rectangle 74"/>
                <p:cNvSpPr/>
                <p:nvPr/>
              </p:nvSpPr>
              <p:spPr bwMode="auto">
                <a:xfrm>
                  <a:off x="703326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6" name="Rectangle 75"/>
                <p:cNvSpPr/>
                <p:nvPr/>
              </p:nvSpPr>
              <p:spPr bwMode="auto">
                <a:xfrm>
                  <a:off x="7459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7" name="Rectangle 76"/>
                <p:cNvSpPr/>
                <p:nvPr/>
              </p:nvSpPr>
              <p:spPr bwMode="auto">
                <a:xfrm>
                  <a:off x="78257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78" name="Rectangle 77"/>
                <p:cNvSpPr/>
                <p:nvPr/>
              </p:nvSpPr>
              <p:spPr bwMode="auto">
                <a:xfrm>
                  <a:off x="81915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8" name="Group 21"/>
              <p:cNvGrpSpPr/>
              <p:nvPr/>
            </p:nvGrpSpPr>
            <p:grpSpPr>
              <a:xfrm>
                <a:off x="3840480" y="5829300"/>
                <a:ext cx="4450080" cy="99060"/>
                <a:chOff x="3802380" y="792480"/>
                <a:chExt cx="4450080" cy="99060"/>
              </a:xfrm>
            </p:grpSpPr>
            <p:sp>
              <p:nvSpPr>
                <p:cNvPr id="57" name="Rectangle 56"/>
                <p:cNvSpPr/>
                <p:nvPr/>
              </p:nvSpPr>
              <p:spPr bwMode="auto">
                <a:xfrm>
                  <a:off x="38023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8" name="Rectangle 57"/>
                <p:cNvSpPr/>
                <p:nvPr/>
              </p:nvSpPr>
              <p:spPr bwMode="auto">
                <a:xfrm>
                  <a:off x="43053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9" name="Rectangle 58"/>
                <p:cNvSpPr/>
                <p:nvPr/>
              </p:nvSpPr>
              <p:spPr bwMode="auto">
                <a:xfrm>
                  <a:off x="4792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0" name="Rectangle 59"/>
                <p:cNvSpPr/>
                <p:nvPr/>
              </p:nvSpPr>
              <p:spPr bwMode="auto">
                <a:xfrm>
                  <a:off x="52959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1" name="Rectangle 60"/>
                <p:cNvSpPr/>
                <p:nvPr/>
              </p:nvSpPr>
              <p:spPr bwMode="auto">
                <a:xfrm>
                  <a:off x="57912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2" name="Rectangle 61"/>
                <p:cNvSpPr/>
                <p:nvPr/>
              </p:nvSpPr>
              <p:spPr bwMode="auto">
                <a:xfrm>
                  <a:off x="6225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3" name="Rectangle 62"/>
                <p:cNvSpPr/>
                <p:nvPr/>
              </p:nvSpPr>
              <p:spPr bwMode="auto">
                <a:xfrm>
                  <a:off x="66065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4" name="Rectangle 63"/>
                <p:cNvSpPr/>
                <p:nvPr/>
              </p:nvSpPr>
              <p:spPr bwMode="auto">
                <a:xfrm>
                  <a:off x="703326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5" name="Rectangle 64"/>
                <p:cNvSpPr/>
                <p:nvPr/>
              </p:nvSpPr>
              <p:spPr bwMode="auto">
                <a:xfrm>
                  <a:off x="745998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6" name="Rectangle 65"/>
                <p:cNvSpPr/>
                <p:nvPr/>
              </p:nvSpPr>
              <p:spPr bwMode="auto">
                <a:xfrm>
                  <a:off x="782574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67" name="Rectangle 66"/>
                <p:cNvSpPr/>
                <p:nvPr/>
              </p:nvSpPr>
              <p:spPr bwMode="auto">
                <a:xfrm>
                  <a:off x="8191500" y="79248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9" name="Group 84"/>
              <p:cNvGrpSpPr/>
              <p:nvPr/>
            </p:nvGrpSpPr>
            <p:grpSpPr>
              <a:xfrm>
                <a:off x="3448050" y="1143000"/>
                <a:ext cx="160020" cy="4450080"/>
                <a:chOff x="3448050" y="1143000"/>
                <a:chExt cx="160020" cy="4450080"/>
              </a:xfrm>
            </p:grpSpPr>
            <p:sp>
              <p:nvSpPr>
                <p:cNvPr id="46" name="Rectangle 45"/>
                <p:cNvSpPr/>
                <p:nvPr/>
              </p:nvSpPr>
              <p:spPr bwMode="auto">
                <a:xfrm rot="5400000">
                  <a:off x="3467100" y="11239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7" name="Rectangle 46"/>
                <p:cNvSpPr/>
                <p:nvPr/>
              </p:nvSpPr>
              <p:spPr bwMode="auto">
                <a:xfrm rot="5400000">
                  <a:off x="3467100" y="15278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8" name="Rectangle 47"/>
                <p:cNvSpPr/>
                <p:nvPr/>
              </p:nvSpPr>
              <p:spPr bwMode="auto">
                <a:xfrm rot="5400000">
                  <a:off x="3474720" y="19392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9" name="Rectangle 48"/>
                <p:cNvSpPr/>
                <p:nvPr/>
              </p:nvSpPr>
              <p:spPr bwMode="auto">
                <a:xfrm rot="5400000">
                  <a:off x="3474720" y="23736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0" name="Rectangle 49"/>
                <p:cNvSpPr/>
                <p:nvPr/>
              </p:nvSpPr>
              <p:spPr bwMode="auto">
                <a:xfrm rot="5400000">
                  <a:off x="3482340" y="28384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1" name="Rectangle 50"/>
                <p:cNvSpPr/>
                <p:nvPr/>
              </p:nvSpPr>
              <p:spPr bwMode="auto">
                <a:xfrm rot="5400000">
                  <a:off x="3497580" y="33185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2" name="Rectangle 51"/>
                <p:cNvSpPr/>
                <p:nvPr/>
              </p:nvSpPr>
              <p:spPr bwMode="auto">
                <a:xfrm rot="5400000">
                  <a:off x="3505200" y="37985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3" name="Rectangle 52"/>
                <p:cNvSpPr/>
                <p:nvPr/>
              </p:nvSpPr>
              <p:spPr bwMode="auto">
                <a:xfrm rot="5400000">
                  <a:off x="3505200" y="42329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4" name="Rectangle 53"/>
                <p:cNvSpPr/>
                <p:nvPr/>
              </p:nvSpPr>
              <p:spPr bwMode="auto">
                <a:xfrm rot="5400000">
                  <a:off x="3512820" y="46748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5" name="Rectangle 54"/>
                <p:cNvSpPr/>
                <p:nvPr/>
              </p:nvSpPr>
              <p:spPr bwMode="auto">
                <a:xfrm rot="5400000">
                  <a:off x="3512820" y="51092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56" name="Rectangle 55"/>
                <p:cNvSpPr/>
                <p:nvPr/>
              </p:nvSpPr>
              <p:spPr bwMode="auto">
                <a:xfrm rot="5400000">
                  <a:off x="3528060" y="55130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10" name="Group 85"/>
              <p:cNvGrpSpPr/>
              <p:nvPr/>
            </p:nvGrpSpPr>
            <p:grpSpPr>
              <a:xfrm>
                <a:off x="3699510" y="1150620"/>
                <a:ext cx="160020" cy="4450080"/>
                <a:chOff x="3448050" y="1143000"/>
                <a:chExt cx="160020" cy="4450080"/>
              </a:xfrm>
            </p:grpSpPr>
            <p:sp>
              <p:nvSpPr>
                <p:cNvPr id="35" name="Rectangle 34"/>
                <p:cNvSpPr/>
                <p:nvPr/>
              </p:nvSpPr>
              <p:spPr bwMode="auto">
                <a:xfrm rot="5400000">
                  <a:off x="3467100" y="11239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6" name="Rectangle 35"/>
                <p:cNvSpPr/>
                <p:nvPr/>
              </p:nvSpPr>
              <p:spPr bwMode="auto">
                <a:xfrm rot="5400000">
                  <a:off x="3467100" y="15278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7" name="Rectangle 36"/>
                <p:cNvSpPr/>
                <p:nvPr/>
              </p:nvSpPr>
              <p:spPr bwMode="auto">
                <a:xfrm rot="5400000">
                  <a:off x="3474720" y="19392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8" name="Rectangle 37"/>
                <p:cNvSpPr/>
                <p:nvPr/>
              </p:nvSpPr>
              <p:spPr bwMode="auto">
                <a:xfrm rot="5400000">
                  <a:off x="3474720" y="23736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9" name="Rectangle 38"/>
                <p:cNvSpPr/>
                <p:nvPr/>
              </p:nvSpPr>
              <p:spPr bwMode="auto">
                <a:xfrm rot="5400000">
                  <a:off x="3482340" y="28384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0" name="Rectangle 39"/>
                <p:cNvSpPr/>
                <p:nvPr/>
              </p:nvSpPr>
              <p:spPr bwMode="auto">
                <a:xfrm rot="5400000">
                  <a:off x="3497580" y="33185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1" name="Rectangle 40"/>
                <p:cNvSpPr/>
                <p:nvPr/>
              </p:nvSpPr>
              <p:spPr bwMode="auto">
                <a:xfrm rot="5400000">
                  <a:off x="3505200" y="37985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2" name="Rectangle 41"/>
                <p:cNvSpPr/>
                <p:nvPr/>
              </p:nvSpPr>
              <p:spPr bwMode="auto">
                <a:xfrm rot="5400000">
                  <a:off x="3505200" y="42329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3" name="Rectangle 42"/>
                <p:cNvSpPr/>
                <p:nvPr/>
              </p:nvSpPr>
              <p:spPr bwMode="auto">
                <a:xfrm rot="5400000">
                  <a:off x="3512820" y="46748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4" name="Rectangle 43"/>
                <p:cNvSpPr/>
                <p:nvPr/>
              </p:nvSpPr>
              <p:spPr bwMode="auto">
                <a:xfrm rot="5400000">
                  <a:off x="3512820" y="51092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45" name="Rectangle 44"/>
                <p:cNvSpPr/>
                <p:nvPr/>
              </p:nvSpPr>
              <p:spPr bwMode="auto">
                <a:xfrm rot="5400000">
                  <a:off x="3528060" y="55130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11" name="Group 198"/>
              <p:cNvGrpSpPr/>
              <p:nvPr/>
            </p:nvGrpSpPr>
            <p:grpSpPr>
              <a:xfrm>
                <a:off x="8507730" y="1135380"/>
                <a:ext cx="129540" cy="4411980"/>
                <a:chOff x="8507730" y="1135380"/>
                <a:chExt cx="129540" cy="4411980"/>
              </a:xfrm>
            </p:grpSpPr>
            <p:sp>
              <p:nvSpPr>
                <p:cNvPr id="24" name="Rectangle 23"/>
                <p:cNvSpPr/>
                <p:nvPr/>
              </p:nvSpPr>
              <p:spPr bwMode="auto">
                <a:xfrm rot="5400000">
                  <a:off x="8526780" y="11163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5" name="Rectangle 24"/>
                <p:cNvSpPr/>
                <p:nvPr/>
              </p:nvSpPr>
              <p:spPr bwMode="auto">
                <a:xfrm rot="5400000">
                  <a:off x="8526780" y="16268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6" name="Rectangle 25"/>
                <p:cNvSpPr/>
                <p:nvPr/>
              </p:nvSpPr>
              <p:spPr bwMode="auto">
                <a:xfrm rot="5400000">
                  <a:off x="8534400" y="21678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7" name="Rectangle 26"/>
                <p:cNvSpPr/>
                <p:nvPr/>
              </p:nvSpPr>
              <p:spPr bwMode="auto">
                <a:xfrm rot="5400000">
                  <a:off x="8534400" y="26479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8" name="Rectangle 27"/>
                <p:cNvSpPr/>
                <p:nvPr/>
              </p:nvSpPr>
              <p:spPr bwMode="auto">
                <a:xfrm rot="5400000">
                  <a:off x="8534400" y="30822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9" name="Rectangle 28"/>
                <p:cNvSpPr/>
                <p:nvPr/>
              </p:nvSpPr>
              <p:spPr bwMode="auto">
                <a:xfrm rot="5400000">
                  <a:off x="8534400" y="35394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0" name="Rectangle 29"/>
                <p:cNvSpPr/>
                <p:nvPr/>
              </p:nvSpPr>
              <p:spPr bwMode="auto">
                <a:xfrm rot="5400000">
                  <a:off x="8534400" y="39433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1" name="Rectangle 30"/>
                <p:cNvSpPr/>
                <p:nvPr/>
              </p:nvSpPr>
              <p:spPr bwMode="auto">
                <a:xfrm rot="5400000">
                  <a:off x="8534400" y="43319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2" name="Rectangle 31"/>
                <p:cNvSpPr/>
                <p:nvPr/>
              </p:nvSpPr>
              <p:spPr bwMode="auto">
                <a:xfrm rot="5400000">
                  <a:off x="8549640" y="47663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3" name="Rectangle 32"/>
                <p:cNvSpPr/>
                <p:nvPr/>
              </p:nvSpPr>
              <p:spPr bwMode="auto">
                <a:xfrm rot="5400000">
                  <a:off x="8542020" y="51244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34" name="Rectangle 33"/>
                <p:cNvSpPr/>
                <p:nvPr/>
              </p:nvSpPr>
              <p:spPr bwMode="auto">
                <a:xfrm rot="5400000">
                  <a:off x="8557260" y="54673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nvGrpSpPr>
              <p:cNvPr id="12" name="Group 132"/>
              <p:cNvGrpSpPr/>
              <p:nvPr/>
            </p:nvGrpSpPr>
            <p:grpSpPr>
              <a:xfrm>
                <a:off x="8241030" y="1135380"/>
                <a:ext cx="129540" cy="4411980"/>
                <a:chOff x="8233410" y="1127760"/>
                <a:chExt cx="129540" cy="4411980"/>
              </a:xfrm>
            </p:grpSpPr>
            <p:sp>
              <p:nvSpPr>
                <p:cNvPr id="13" name="Rectangle 12"/>
                <p:cNvSpPr/>
                <p:nvPr/>
              </p:nvSpPr>
              <p:spPr bwMode="auto">
                <a:xfrm rot="5400000">
                  <a:off x="8252460" y="110871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4" name="Rectangle 13"/>
                <p:cNvSpPr/>
                <p:nvPr/>
              </p:nvSpPr>
              <p:spPr bwMode="auto">
                <a:xfrm rot="5400000">
                  <a:off x="8252460" y="16192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5" name="Rectangle 14"/>
                <p:cNvSpPr/>
                <p:nvPr/>
              </p:nvSpPr>
              <p:spPr bwMode="auto">
                <a:xfrm rot="5400000">
                  <a:off x="8260080" y="21602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6" name="Rectangle 15"/>
                <p:cNvSpPr/>
                <p:nvPr/>
              </p:nvSpPr>
              <p:spPr bwMode="auto">
                <a:xfrm rot="5400000">
                  <a:off x="8260080" y="26403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7" name="Rectangle 16"/>
                <p:cNvSpPr/>
                <p:nvPr/>
              </p:nvSpPr>
              <p:spPr bwMode="auto">
                <a:xfrm rot="5400000">
                  <a:off x="8260080" y="30746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8" name="Rectangle 17"/>
                <p:cNvSpPr/>
                <p:nvPr/>
              </p:nvSpPr>
              <p:spPr bwMode="auto">
                <a:xfrm rot="5400000">
                  <a:off x="8260080" y="353187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9" name="Rectangle 18"/>
                <p:cNvSpPr/>
                <p:nvPr/>
              </p:nvSpPr>
              <p:spPr bwMode="auto">
                <a:xfrm rot="5400000">
                  <a:off x="8260080" y="39357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0" name="Rectangle 19"/>
                <p:cNvSpPr/>
                <p:nvPr/>
              </p:nvSpPr>
              <p:spPr bwMode="auto">
                <a:xfrm rot="5400000">
                  <a:off x="8260080" y="432435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1" name="Rectangle 20"/>
                <p:cNvSpPr/>
                <p:nvPr/>
              </p:nvSpPr>
              <p:spPr bwMode="auto">
                <a:xfrm rot="5400000">
                  <a:off x="8275320" y="475869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2" name="Rectangle 21"/>
                <p:cNvSpPr/>
                <p:nvPr/>
              </p:nvSpPr>
              <p:spPr bwMode="auto">
                <a:xfrm rot="5400000">
                  <a:off x="8267700" y="51168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23" name="Rectangle 22"/>
                <p:cNvSpPr/>
                <p:nvPr/>
              </p:nvSpPr>
              <p:spPr bwMode="auto">
                <a:xfrm rot="5400000">
                  <a:off x="8282940" y="5459730"/>
                  <a:ext cx="60960" cy="9906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grpSp>
        </p:grpSp>
        <p:grpSp>
          <p:nvGrpSpPr>
            <p:cNvPr id="103" name="Group 199"/>
            <p:cNvGrpSpPr/>
            <p:nvPr/>
          </p:nvGrpSpPr>
          <p:grpSpPr>
            <a:xfrm>
              <a:off x="3989070" y="1299210"/>
              <a:ext cx="4149090" cy="4130040"/>
              <a:chOff x="3989070" y="1299210"/>
              <a:chExt cx="4149090" cy="4130040"/>
            </a:xfrm>
          </p:grpSpPr>
          <p:sp>
            <p:nvSpPr>
              <p:cNvPr id="104" name="Rectangle 103"/>
              <p:cNvSpPr/>
              <p:nvPr/>
            </p:nvSpPr>
            <p:spPr bwMode="auto">
              <a:xfrm>
                <a:off x="7917180" y="335280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05" name="Rectangle 104"/>
              <p:cNvSpPr/>
              <p:nvPr/>
            </p:nvSpPr>
            <p:spPr bwMode="auto">
              <a:xfrm rot="971321">
                <a:off x="7863840" y="376428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06" name="Rectangle 105"/>
              <p:cNvSpPr/>
              <p:nvPr/>
            </p:nvSpPr>
            <p:spPr bwMode="auto">
              <a:xfrm rot="1411330">
                <a:off x="7741920" y="416814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07" name="Rectangle 106"/>
              <p:cNvSpPr/>
              <p:nvPr/>
            </p:nvSpPr>
            <p:spPr bwMode="auto">
              <a:xfrm rot="2158246">
                <a:off x="7543801" y="452628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08" name="Rectangle 107"/>
              <p:cNvSpPr/>
              <p:nvPr/>
            </p:nvSpPr>
            <p:spPr bwMode="auto">
              <a:xfrm rot="3148517">
                <a:off x="7261860" y="4815839"/>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09" name="Rectangle 108"/>
              <p:cNvSpPr/>
              <p:nvPr/>
            </p:nvSpPr>
            <p:spPr bwMode="auto">
              <a:xfrm rot="3430464">
                <a:off x="6934200" y="5059679"/>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0" name="Rectangle 109"/>
              <p:cNvSpPr/>
              <p:nvPr/>
            </p:nvSpPr>
            <p:spPr bwMode="auto">
              <a:xfrm rot="4085523">
                <a:off x="6568440" y="522732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sp>
            <p:nvSpPr>
              <p:cNvPr id="111" name="Rectangle 110"/>
              <p:cNvSpPr/>
              <p:nvPr/>
            </p:nvSpPr>
            <p:spPr bwMode="auto">
              <a:xfrm rot="5230054">
                <a:off x="6149340" y="5295900"/>
                <a:ext cx="220980" cy="45719"/>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just" defTabSz="914400" rtl="0" eaLnBrk="1" fontAlgn="base" latinLnBrk="0" hangingPunct="1">
                  <a:lnSpc>
                    <a:spcPct val="72000"/>
                  </a:lnSpc>
                  <a:spcBef>
                    <a:spcPct val="5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p:txBody>
          </p:sp>
          <p:cxnSp>
            <p:nvCxnSpPr>
              <p:cNvPr id="112" name="Straight Connector 111"/>
              <p:cNvCxnSpPr/>
              <p:nvPr/>
            </p:nvCxnSpPr>
            <p:spPr bwMode="auto">
              <a:xfrm>
                <a:off x="3989070" y="3368040"/>
                <a:ext cx="201930" cy="7620"/>
              </a:xfrm>
              <a:prstGeom prst="line">
                <a:avLst/>
              </a:prstGeom>
              <a:noFill/>
              <a:ln w="57150" cap="flat" cmpd="sng" algn="ctr">
                <a:solidFill>
                  <a:srgbClr val="FF0000"/>
                </a:solidFill>
                <a:prstDash val="solid"/>
                <a:round/>
                <a:headEnd type="none" w="med" len="med"/>
                <a:tailEnd type="none" w="med" len="med"/>
              </a:ln>
              <a:effectLst/>
            </p:spPr>
          </p:cxnSp>
          <p:cxnSp>
            <p:nvCxnSpPr>
              <p:cNvPr id="113" name="Straight Connector 112"/>
              <p:cNvCxnSpPr/>
              <p:nvPr/>
            </p:nvCxnSpPr>
            <p:spPr bwMode="auto">
              <a:xfrm>
                <a:off x="4030980" y="2937510"/>
                <a:ext cx="198120" cy="38100"/>
              </a:xfrm>
              <a:prstGeom prst="line">
                <a:avLst/>
              </a:prstGeom>
              <a:noFill/>
              <a:ln w="57150" cap="flat" cmpd="sng" algn="ctr">
                <a:solidFill>
                  <a:srgbClr val="FF0000"/>
                </a:solidFill>
                <a:prstDash val="solid"/>
                <a:round/>
                <a:headEnd type="none" w="med" len="med"/>
                <a:tailEnd type="none" w="med" len="med"/>
              </a:ln>
              <a:effectLst/>
            </p:spPr>
          </p:cxnSp>
          <p:cxnSp>
            <p:nvCxnSpPr>
              <p:cNvPr id="114" name="Straight Connector 113"/>
              <p:cNvCxnSpPr/>
              <p:nvPr/>
            </p:nvCxnSpPr>
            <p:spPr bwMode="auto">
              <a:xfrm>
                <a:off x="4156710" y="2529840"/>
                <a:ext cx="198120" cy="80010"/>
              </a:xfrm>
              <a:prstGeom prst="line">
                <a:avLst/>
              </a:prstGeom>
              <a:noFill/>
              <a:ln w="57150" cap="flat" cmpd="sng" algn="ctr">
                <a:solidFill>
                  <a:srgbClr val="FF0000"/>
                </a:solidFill>
                <a:prstDash val="solid"/>
                <a:round/>
                <a:headEnd type="none" w="med" len="med"/>
                <a:tailEnd type="none" w="med" len="med"/>
              </a:ln>
              <a:effectLst/>
            </p:spPr>
          </p:cxnSp>
          <p:cxnSp>
            <p:nvCxnSpPr>
              <p:cNvPr id="115" name="Straight Connector 114"/>
              <p:cNvCxnSpPr/>
              <p:nvPr/>
            </p:nvCxnSpPr>
            <p:spPr bwMode="auto">
              <a:xfrm flipV="1">
                <a:off x="4038600" y="3752850"/>
                <a:ext cx="209550" cy="38100"/>
              </a:xfrm>
              <a:prstGeom prst="line">
                <a:avLst/>
              </a:prstGeom>
              <a:noFill/>
              <a:ln w="57150" cap="flat" cmpd="sng" algn="ctr">
                <a:solidFill>
                  <a:srgbClr val="FF0000"/>
                </a:solidFill>
                <a:prstDash val="solid"/>
                <a:round/>
                <a:headEnd type="none" w="med" len="med"/>
                <a:tailEnd type="none" w="med" len="med"/>
              </a:ln>
              <a:effectLst/>
            </p:spPr>
          </p:cxnSp>
          <p:cxnSp>
            <p:nvCxnSpPr>
              <p:cNvPr id="116" name="Straight Connector 115"/>
              <p:cNvCxnSpPr/>
              <p:nvPr/>
            </p:nvCxnSpPr>
            <p:spPr bwMode="auto">
              <a:xfrm flipV="1">
                <a:off x="4168140" y="4126230"/>
                <a:ext cx="198120" cy="76200"/>
              </a:xfrm>
              <a:prstGeom prst="line">
                <a:avLst/>
              </a:prstGeom>
              <a:noFill/>
              <a:ln w="57150" cap="flat" cmpd="sng" algn="ctr">
                <a:solidFill>
                  <a:srgbClr val="FF0000"/>
                </a:solidFill>
                <a:prstDash val="solid"/>
                <a:round/>
                <a:headEnd type="none" w="med" len="med"/>
                <a:tailEnd type="none" w="med" len="med"/>
              </a:ln>
              <a:effectLst/>
            </p:spPr>
          </p:cxnSp>
          <p:cxnSp>
            <p:nvCxnSpPr>
              <p:cNvPr id="117" name="Straight Connector 116"/>
              <p:cNvCxnSpPr/>
              <p:nvPr/>
            </p:nvCxnSpPr>
            <p:spPr bwMode="auto">
              <a:xfrm flipV="1">
                <a:off x="4373880" y="4446270"/>
                <a:ext cx="198120" cy="140970"/>
              </a:xfrm>
              <a:prstGeom prst="line">
                <a:avLst/>
              </a:prstGeom>
              <a:noFill/>
              <a:ln w="57150" cap="flat" cmpd="sng" algn="ctr">
                <a:solidFill>
                  <a:srgbClr val="FF0000"/>
                </a:solidFill>
                <a:prstDash val="solid"/>
                <a:round/>
                <a:headEnd type="none" w="med" len="med"/>
                <a:tailEnd type="none" w="med" len="med"/>
              </a:ln>
              <a:effectLst/>
            </p:spPr>
          </p:cxnSp>
          <p:cxnSp>
            <p:nvCxnSpPr>
              <p:cNvPr id="118" name="Straight Connector 117"/>
              <p:cNvCxnSpPr/>
              <p:nvPr/>
            </p:nvCxnSpPr>
            <p:spPr bwMode="auto">
              <a:xfrm rot="5400000" flipH="1" flipV="1">
                <a:off x="4669155" y="4772025"/>
                <a:ext cx="156210" cy="129540"/>
              </a:xfrm>
              <a:prstGeom prst="line">
                <a:avLst/>
              </a:prstGeom>
              <a:noFill/>
              <a:ln w="57150" cap="flat" cmpd="sng" algn="ctr">
                <a:solidFill>
                  <a:srgbClr val="FF0000"/>
                </a:solidFill>
                <a:prstDash val="solid"/>
                <a:round/>
                <a:headEnd type="none" w="med" len="med"/>
                <a:tailEnd type="none" w="med" len="med"/>
              </a:ln>
              <a:effectLst/>
            </p:spPr>
          </p:cxnSp>
          <p:cxnSp>
            <p:nvCxnSpPr>
              <p:cNvPr id="119" name="Straight Connector 118"/>
              <p:cNvCxnSpPr/>
              <p:nvPr/>
            </p:nvCxnSpPr>
            <p:spPr bwMode="auto">
              <a:xfrm rot="5400000" flipH="1" flipV="1">
                <a:off x="4996815" y="5023485"/>
                <a:ext cx="167640" cy="87630"/>
              </a:xfrm>
              <a:prstGeom prst="line">
                <a:avLst/>
              </a:prstGeom>
              <a:noFill/>
              <a:ln w="57150" cap="flat" cmpd="sng" algn="ctr">
                <a:solidFill>
                  <a:srgbClr val="FF0000"/>
                </a:solidFill>
                <a:prstDash val="solid"/>
                <a:round/>
                <a:headEnd type="none" w="med" len="med"/>
                <a:tailEnd type="none" w="med" len="med"/>
              </a:ln>
              <a:effectLst/>
            </p:spPr>
          </p:cxnSp>
          <p:cxnSp>
            <p:nvCxnSpPr>
              <p:cNvPr id="120" name="Straight Connector 119"/>
              <p:cNvCxnSpPr/>
              <p:nvPr/>
            </p:nvCxnSpPr>
            <p:spPr bwMode="auto">
              <a:xfrm rot="5400000" flipH="1" flipV="1">
                <a:off x="5366385" y="5202555"/>
                <a:ext cx="182880" cy="64770"/>
              </a:xfrm>
              <a:prstGeom prst="line">
                <a:avLst/>
              </a:prstGeom>
              <a:noFill/>
              <a:ln w="57150" cap="flat" cmpd="sng" algn="ctr">
                <a:solidFill>
                  <a:srgbClr val="FF0000"/>
                </a:solidFill>
                <a:prstDash val="solid"/>
                <a:round/>
                <a:headEnd type="none" w="med" len="med"/>
                <a:tailEnd type="none" w="med" len="med"/>
              </a:ln>
              <a:effectLst/>
            </p:spPr>
          </p:cxnSp>
          <p:cxnSp>
            <p:nvCxnSpPr>
              <p:cNvPr id="121" name="Straight Connector 120"/>
              <p:cNvCxnSpPr/>
              <p:nvPr/>
            </p:nvCxnSpPr>
            <p:spPr bwMode="auto">
              <a:xfrm rot="5400000" flipH="1" flipV="1">
                <a:off x="5764530" y="5307330"/>
                <a:ext cx="190500" cy="15240"/>
              </a:xfrm>
              <a:prstGeom prst="line">
                <a:avLst/>
              </a:prstGeom>
              <a:noFill/>
              <a:ln w="57150" cap="flat" cmpd="sng" algn="ctr">
                <a:solidFill>
                  <a:srgbClr val="FF0000"/>
                </a:solidFill>
                <a:prstDash val="solid"/>
                <a:round/>
                <a:headEnd type="none" w="med" len="med"/>
                <a:tailEnd type="none" w="med" len="med"/>
              </a:ln>
              <a:effectLst/>
            </p:spPr>
          </p:cxnSp>
          <p:cxnSp>
            <p:nvCxnSpPr>
              <p:cNvPr id="122" name="Straight Connector 121"/>
              <p:cNvCxnSpPr/>
              <p:nvPr/>
            </p:nvCxnSpPr>
            <p:spPr bwMode="auto">
              <a:xfrm>
                <a:off x="4373880" y="2175510"/>
                <a:ext cx="152400" cy="114300"/>
              </a:xfrm>
              <a:prstGeom prst="line">
                <a:avLst/>
              </a:prstGeom>
              <a:noFill/>
              <a:ln w="57150" cap="flat" cmpd="sng" algn="ctr">
                <a:solidFill>
                  <a:srgbClr val="FF0000"/>
                </a:solidFill>
                <a:prstDash val="solid"/>
                <a:round/>
                <a:headEnd type="none" w="med" len="med"/>
                <a:tailEnd type="none" w="med" len="med"/>
              </a:ln>
              <a:effectLst/>
            </p:spPr>
          </p:cxnSp>
          <p:cxnSp>
            <p:nvCxnSpPr>
              <p:cNvPr id="123" name="Straight Connector 122"/>
              <p:cNvCxnSpPr/>
              <p:nvPr/>
            </p:nvCxnSpPr>
            <p:spPr bwMode="auto">
              <a:xfrm rot="16200000" flipH="1">
                <a:off x="4665345" y="1830705"/>
                <a:ext cx="152400" cy="133350"/>
              </a:xfrm>
              <a:prstGeom prst="line">
                <a:avLst/>
              </a:prstGeom>
              <a:noFill/>
              <a:ln w="57150" cap="flat" cmpd="sng" algn="ctr">
                <a:solidFill>
                  <a:srgbClr val="FF0000"/>
                </a:solidFill>
                <a:prstDash val="solid"/>
                <a:round/>
                <a:headEnd type="none" w="med" len="med"/>
                <a:tailEnd type="none" w="med" len="med"/>
              </a:ln>
              <a:effectLst/>
            </p:spPr>
          </p:cxnSp>
          <p:cxnSp>
            <p:nvCxnSpPr>
              <p:cNvPr id="124" name="Straight Connector 123"/>
              <p:cNvCxnSpPr/>
              <p:nvPr/>
            </p:nvCxnSpPr>
            <p:spPr bwMode="auto">
              <a:xfrm rot="16200000" flipH="1">
                <a:off x="4987290" y="1619250"/>
                <a:ext cx="163830" cy="95250"/>
              </a:xfrm>
              <a:prstGeom prst="line">
                <a:avLst/>
              </a:prstGeom>
              <a:noFill/>
              <a:ln w="57150" cap="flat" cmpd="sng" algn="ctr">
                <a:solidFill>
                  <a:srgbClr val="FF0000"/>
                </a:solidFill>
                <a:prstDash val="solid"/>
                <a:round/>
                <a:headEnd type="none" w="med" len="med"/>
                <a:tailEnd type="none" w="med" len="med"/>
              </a:ln>
              <a:effectLst/>
            </p:spPr>
          </p:cxnSp>
          <p:cxnSp>
            <p:nvCxnSpPr>
              <p:cNvPr id="125" name="Straight Connector 124"/>
              <p:cNvCxnSpPr/>
              <p:nvPr/>
            </p:nvCxnSpPr>
            <p:spPr bwMode="auto">
              <a:xfrm rot="16200000" flipH="1">
                <a:off x="5337810" y="1459230"/>
                <a:ext cx="198120" cy="76200"/>
              </a:xfrm>
              <a:prstGeom prst="line">
                <a:avLst/>
              </a:prstGeom>
              <a:noFill/>
              <a:ln w="57150" cap="flat" cmpd="sng" algn="ctr">
                <a:solidFill>
                  <a:srgbClr val="FF0000"/>
                </a:solidFill>
                <a:prstDash val="solid"/>
                <a:round/>
                <a:headEnd type="none" w="med" len="med"/>
                <a:tailEnd type="none" w="med" len="med"/>
              </a:ln>
              <a:effectLst/>
            </p:spPr>
          </p:cxnSp>
          <p:cxnSp>
            <p:nvCxnSpPr>
              <p:cNvPr id="126" name="Straight Connector 125"/>
              <p:cNvCxnSpPr/>
              <p:nvPr/>
            </p:nvCxnSpPr>
            <p:spPr bwMode="auto">
              <a:xfrm rot="16200000" flipH="1">
                <a:off x="5724525" y="1392555"/>
                <a:ext cx="217170" cy="30480"/>
              </a:xfrm>
              <a:prstGeom prst="line">
                <a:avLst/>
              </a:prstGeom>
              <a:noFill/>
              <a:ln w="57150" cap="flat" cmpd="sng" algn="ctr">
                <a:solidFill>
                  <a:srgbClr val="FF0000"/>
                </a:solidFill>
                <a:prstDash val="solid"/>
                <a:round/>
                <a:headEnd type="none" w="med" len="med"/>
                <a:tailEnd type="none" w="med" len="med"/>
              </a:ln>
              <a:effectLst/>
            </p:spPr>
          </p:cxnSp>
          <p:cxnSp>
            <p:nvCxnSpPr>
              <p:cNvPr id="127" name="Straight Connector 126"/>
              <p:cNvCxnSpPr/>
              <p:nvPr/>
            </p:nvCxnSpPr>
            <p:spPr bwMode="auto">
              <a:xfrm rot="5400000">
                <a:off x="6162675" y="1403985"/>
                <a:ext cx="209550" cy="15240"/>
              </a:xfrm>
              <a:prstGeom prst="line">
                <a:avLst/>
              </a:prstGeom>
              <a:noFill/>
              <a:ln w="57150" cap="flat" cmpd="sng" algn="ctr">
                <a:solidFill>
                  <a:srgbClr val="FF0000"/>
                </a:solidFill>
                <a:prstDash val="solid"/>
                <a:round/>
                <a:headEnd type="none" w="med" len="med"/>
                <a:tailEnd type="none" w="med" len="med"/>
              </a:ln>
              <a:effectLst/>
            </p:spPr>
          </p:cxnSp>
          <p:cxnSp>
            <p:nvCxnSpPr>
              <p:cNvPr id="128" name="Straight Connector 127"/>
              <p:cNvCxnSpPr/>
              <p:nvPr/>
            </p:nvCxnSpPr>
            <p:spPr bwMode="auto">
              <a:xfrm rot="5400000">
                <a:off x="6574155" y="1476375"/>
                <a:ext cx="198120" cy="57150"/>
              </a:xfrm>
              <a:prstGeom prst="line">
                <a:avLst/>
              </a:prstGeom>
              <a:noFill/>
              <a:ln w="57150" cap="flat" cmpd="sng" algn="ctr">
                <a:solidFill>
                  <a:srgbClr val="FF0000"/>
                </a:solidFill>
                <a:prstDash val="solid"/>
                <a:round/>
                <a:headEnd type="none" w="med" len="med"/>
                <a:tailEnd type="none" w="med" len="med"/>
              </a:ln>
              <a:effectLst/>
            </p:spPr>
          </p:cxnSp>
          <p:cxnSp>
            <p:nvCxnSpPr>
              <p:cNvPr id="129" name="Straight Connector 128"/>
              <p:cNvCxnSpPr/>
              <p:nvPr/>
            </p:nvCxnSpPr>
            <p:spPr bwMode="auto">
              <a:xfrm rot="5400000">
                <a:off x="6957060" y="1634490"/>
                <a:ext cx="171450" cy="102870"/>
              </a:xfrm>
              <a:prstGeom prst="line">
                <a:avLst/>
              </a:prstGeom>
              <a:noFill/>
              <a:ln w="57150" cap="flat" cmpd="sng" algn="ctr">
                <a:solidFill>
                  <a:srgbClr val="FF0000"/>
                </a:solidFill>
                <a:prstDash val="solid"/>
                <a:round/>
                <a:headEnd type="none" w="med" len="med"/>
                <a:tailEnd type="none" w="med" len="med"/>
              </a:ln>
              <a:effectLst/>
            </p:spPr>
          </p:cxnSp>
          <p:cxnSp>
            <p:nvCxnSpPr>
              <p:cNvPr id="130" name="Straight Connector 129"/>
              <p:cNvCxnSpPr/>
              <p:nvPr/>
            </p:nvCxnSpPr>
            <p:spPr bwMode="auto">
              <a:xfrm rot="5400000">
                <a:off x="7290435" y="1861185"/>
                <a:ext cx="148590" cy="129540"/>
              </a:xfrm>
              <a:prstGeom prst="line">
                <a:avLst/>
              </a:prstGeom>
              <a:noFill/>
              <a:ln w="57150" cap="flat" cmpd="sng" algn="ctr">
                <a:solidFill>
                  <a:srgbClr val="FF0000"/>
                </a:solidFill>
                <a:prstDash val="solid"/>
                <a:round/>
                <a:headEnd type="none" w="med" len="med"/>
                <a:tailEnd type="none" w="med" len="med"/>
              </a:ln>
              <a:effectLst/>
            </p:spPr>
          </p:cxnSp>
          <p:cxnSp>
            <p:nvCxnSpPr>
              <p:cNvPr id="131" name="Straight Connector 130"/>
              <p:cNvCxnSpPr/>
              <p:nvPr/>
            </p:nvCxnSpPr>
            <p:spPr bwMode="auto">
              <a:xfrm rot="10800000" flipV="1">
                <a:off x="7559040" y="2175510"/>
                <a:ext cx="171450" cy="114300"/>
              </a:xfrm>
              <a:prstGeom prst="line">
                <a:avLst/>
              </a:prstGeom>
              <a:noFill/>
              <a:ln w="57150" cap="flat" cmpd="sng" algn="ctr">
                <a:solidFill>
                  <a:srgbClr val="FF0000"/>
                </a:solidFill>
                <a:prstDash val="solid"/>
                <a:round/>
                <a:headEnd type="none" w="med" len="med"/>
                <a:tailEnd type="none" w="med" len="med"/>
              </a:ln>
              <a:effectLst/>
            </p:spPr>
          </p:cxnSp>
          <p:cxnSp>
            <p:nvCxnSpPr>
              <p:cNvPr id="132" name="Straight Connector 131"/>
              <p:cNvCxnSpPr/>
              <p:nvPr/>
            </p:nvCxnSpPr>
            <p:spPr bwMode="auto">
              <a:xfrm rot="10800000" flipV="1">
                <a:off x="7757160" y="2548890"/>
                <a:ext cx="198120" cy="83820"/>
              </a:xfrm>
              <a:prstGeom prst="line">
                <a:avLst/>
              </a:prstGeom>
              <a:noFill/>
              <a:ln w="57150" cap="flat" cmpd="sng" algn="ctr">
                <a:solidFill>
                  <a:srgbClr val="FF0000"/>
                </a:solidFill>
                <a:prstDash val="solid"/>
                <a:round/>
                <a:headEnd type="none" w="med" len="med"/>
                <a:tailEnd type="none" w="med" len="med"/>
              </a:ln>
              <a:effectLst/>
            </p:spPr>
          </p:cxnSp>
          <p:cxnSp>
            <p:nvCxnSpPr>
              <p:cNvPr id="133" name="Straight Connector 132"/>
              <p:cNvCxnSpPr/>
              <p:nvPr/>
            </p:nvCxnSpPr>
            <p:spPr bwMode="auto">
              <a:xfrm rot="10800000" flipV="1">
                <a:off x="7879080" y="2967990"/>
                <a:ext cx="198120" cy="49530"/>
              </a:xfrm>
              <a:prstGeom prst="line">
                <a:avLst/>
              </a:prstGeom>
              <a:noFill/>
              <a:ln w="57150" cap="flat" cmpd="sng" algn="ctr">
                <a:solidFill>
                  <a:srgbClr val="FF0000"/>
                </a:solidFill>
                <a:prstDash val="solid"/>
                <a:round/>
                <a:headEnd type="none" w="med" len="med"/>
                <a:tailEnd type="none" w="med" len="med"/>
              </a:ln>
              <a:effectLst/>
            </p:spPr>
          </p:cxnSp>
        </p:grpSp>
      </p:grpSp>
      <p:sp>
        <p:nvSpPr>
          <p:cNvPr id="139" name="Rectangular Callout 138"/>
          <p:cNvSpPr/>
          <p:nvPr/>
        </p:nvSpPr>
        <p:spPr>
          <a:xfrm>
            <a:off x="0" y="0"/>
            <a:ext cx="2532185" cy="1380931"/>
          </a:xfrm>
          <a:prstGeom prst="wedgeRectCallout">
            <a:avLst>
              <a:gd name="adj1" fmla="val 63342"/>
              <a:gd name="adj2" fmla="val 1063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t>VERSE </a:t>
            </a:r>
            <a:r>
              <a:rPr lang="en-US" sz="2000" b="1" dirty="0" smtClean="0"/>
              <a:t>45</a:t>
            </a:r>
          </a:p>
          <a:p>
            <a:r>
              <a:rPr lang="en-US" sz="2000" b="1" dirty="0" smtClean="0"/>
              <a:t>"The chamber whose prospect is toward the south"</a:t>
            </a:r>
            <a:endParaRPr lang="en-US" sz="2000" dirty="0"/>
          </a:p>
        </p:txBody>
      </p:sp>
      <p:sp>
        <p:nvSpPr>
          <p:cNvPr id="140" name="Rectangular Callout 139"/>
          <p:cNvSpPr/>
          <p:nvPr/>
        </p:nvSpPr>
        <p:spPr>
          <a:xfrm>
            <a:off x="6787660" y="5169877"/>
            <a:ext cx="2356339" cy="1230923"/>
          </a:xfrm>
          <a:prstGeom prst="wedgeRectCallout">
            <a:avLst>
              <a:gd name="adj1" fmla="val -88457"/>
              <a:gd name="adj2" fmla="val -2580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t>VERSE </a:t>
            </a:r>
            <a:r>
              <a:rPr lang="en-US" sz="2000" b="1" dirty="0" smtClean="0"/>
              <a:t>46</a:t>
            </a:r>
          </a:p>
          <a:p>
            <a:r>
              <a:rPr lang="en-US" sz="2000" b="1" dirty="0" smtClean="0"/>
              <a:t>"Chamber whose prospect is toward the north"</a:t>
            </a:r>
            <a:endParaRPr lang="en-US" sz="20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dirty="0" smtClean="0">
                <a:solidFill>
                  <a:schemeClr val="bg1"/>
                </a:solidFill>
              </a:rPr>
              <a:t>Gates of the Most Holy</a:t>
            </a:r>
            <a:endParaRPr lang="en-US" dirty="0">
              <a:solidFill>
                <a:schemeClr val="bg1"/>
              </a:solidFill>
            </a:endParaRPr>
          </a:p>
        </p:txBody>
      </p:sp>
      <p:sp>
        <p:nvSpPr>
          <p:cNvPr id="3" name="Content Placeholder 2"/>
          <p:cNvSpPr>
            <a:spLocks noGrp="1"/>
          </p:cNvSpPr>
          <p:nvPr>
            <p:ph idx="1"/>
          </p:nvPr>
        </p:nvSpPr>
        <p:spPr>
          <a:xfrm>
            <a:off x="304800" y="731837"/>
            <a:ext cx="8763000" cy="4525963"/>
          </a:xfrm>
        </p:spPr>
        <p:txBody>
          <a:bodyPr>
            <a:noAutofit/>
          </a:bodyPr>
          <a:lstStyle/>
          <a:p>
            <a:pPr>
              <a:buNone/>
            </a:pPr>
            <a:r>
              <a:rPr lang="en-US" sz="2800" dirty="0" smtClean="0">
                <a:solidFill>
                  <a:schemeClr val="bg1"/>
                </a:solidFill>
              </a:rPr>
              <a:t>The law which defines the position of the Most Holy has already been noticed, page 40 </a:t>
            </a:r>
            <a:r>
              <a:rPr lang="en-US" sz="2800" i="1" dirty="0" smtClean="0">
                <a:solidFill>
                  <a:schemeClr val="bg1"/>
                </a:solidFill>
              </a:rPr>
              <a:t>ante. The </a:t>
            </a:r>
            <a:r>
              <a:rPr lang="en-US" sz="2800" dirty="0" smtClean="0">
                <a:solidFill>
                  <a:schemeClr val="bg1"/>
                </a:solidFill>
              </a:rPr>
              <a:t>emphatic definition of this law may now again be quoted thus : </a:t>
            </a:r>
          </a:p>
          <a:p>
            <a:pPr>
              <a:buNone/>
            </a:pPr>
            <a:r>
              <a:rPr lang="en-US" sz="2800" b="1" dirty="0" smtClean="0">
                <a:solidFill>
                  <a:srgbClr val="FFFF00"/>
                </a:solidFill>
              </a:rPr>
              <a:t>“This is the law of the house ; Upon the </a:t>
            </a:r>
            <a:r>
              <a:rPr lang="en-US" sz="2800" b="1" i="1" dirty="0" smtClean="0">
                <a:solidFill>
                  <a:srgbClr val="FFFF00"/>
                </a:solidFill>
              </a:rPr>
              <a:t>top of the mountain </a:t>
            </a:r>
            <a:r>
              <a:rPr lang="en-US" sz="2800" b="1" dirty="0" smtClean="0">
                <a:solidFill>
                  <a:srgbClr val="FFFF00"/>
                </a:solidFill>
              </a:rPr>
              <a:t>the whole limit thereof round about shall be </a:t>
            </a:r>
            <a:r>
              <a:rPr lang="en-US" sz="2800" b="1" i="1" dirty="0" smtClean="0">
                <a:solidFill>
                  <a:srgbClr val="FFFF00"/>
                </a:solidFill>
              </a:rPr>
              <a:t>most holy. </a:t>
            </a:r>
            <a:r>
              <a:rPr lang="en-US" sz="2800" b="1" dirty="0" smtClean="0">
                <a:solidFill>
                  <a:srgbClr val="FFFF00"/>
                </a:solidFill>
              </a:rPr>
              <a:t>Behold, this is the law of the house.” (Ezek. 43:12)</a:t>
            </a:r>
          </a:p>
          <a:p>
            <a:pPr>
              <a:buNone/>
            </a:pPr>
            <a:r>
              <a:rPr lang="en-US" sz="2800" dirty="0" smtClean="0">
                <a:solidFill>
                  <a:schemeClr val="bg1"/>
                </a:solidFill>
              </a:rPr>
              <a:t>Ezekiel conveyed in vision to a very high mountain saw thereon as it were the frame of a city. Chap. 40:2. </a:t>
            </a:r>
          </a:p>
          <a:p>
            <a:pPr>
              <a:buNone/>
            </a:pPr>
            <a:r>
              <a:rPr lang="en-US" sz="2800" dirty="0" smtClean="0">
                <a:solidFill>
                  <a:schemeClr val="bg1"/>
                </a:solidFill>
              </a:rPr>
              <a:t>From the above verse we now know that </a:t>
            </a:r>
            <a:r>
              <a:rPr lang="en-US" sz="2800" b="1" dirty="0" smtClean="0">
                <a:solidFill>
                  <a:srgbClr val="FFFF00"/>
                </a:solidFill>
              </a:rPr>
              <a:t>within this "frame" is THE MOST HOLY, because the top of the mountain is "Most Holy”</a:t>
            </a:r>
          </a:p>
          <a:p>
            <a:pPr>
              <a:buNone/>
            </a:pPr>
            <a:endParaRPr lang="en-US" sz="2800" dirty="0" smtClean="0">
              <a:solidFill>
                <a:schemeClr val="bg1"/>
              </a:solidFill>
            </a:endParaRPr>
          </a:p>
          <a:p>
            <a:pPr>
              <a:buNone/>
            </a:pPr>
            <a:endParaRPr lang="en-US" sz="2800" dirty="0">
              <a:solidFill>
                <a:schemeClr val="bg1"/>
              </a:solidFill>
            </a:endParaRP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FFFF00"/>
                </a:solidFill>
              </a:rPr>
              <a:t>VERSES </a:t>
            </a:r>
            <a:r>
              <a:rPr lang="en-US" sz="3600" b="1" dirty="0" smtClean="0">
                <a:solidFill>
                  <a:srgbClr val="FFFF00"/>
                </a:solidFill>
              </a:rPr>
              <a:t>44 </a:t>
            </a:r>
            <a:r>
              <a:rPr lang="en-US" sz="3600" b="1" dirty="0" err="1" smtClean="0">
                <a:solidFill>
                  <a:srgbClr val="FFFF00"/>
                </a:solidFill>
              </a:rPr>
              <a:t>το</a:t>
            </a:r>
            <a:r>
              <a:rPr lang="en-US" sz="3600" b="1" dirty="0" smtClean="0">
                <a:solidFill>
                  <a:srgbClr val="FFFF00"/>
                </a:solidFill>
              </a:rPr>
              <a:t> 41:26 — THE CIRCULAR TEMPLE IN THE INNER COURT</a:t>
            </a:r>
            <a:br>
              <a:rPr lang="en-US" sz="3600" b="1" dirty="0" smtClean="0">
                <a:solidFill>
                  <a:srgbClr val="FFFF00"/>
                </a:solidFill>
              </a:rPr>
            </a:br>
            <a:endParaRPr lang="en-US" sz="3600" dirty="0"/>
          </a:p>
        </p:txBody>
      </p:sp>
      <p:sp>
        <p:nvSpPr>
          <p:cNvPr id="3" name="Content Placeholder 2"/>
          <p:cNvSpPr>
            <a:spLocks noGrp="1"/>
          </p:cNvSpPr>
          <p:nvPr>
            <p:ph idx="1"/>
          </p:nvPr>
        </p:nvSpPr>
        <p:spPr/>
        <p:txBody>
          <a:bodyPr>
            <a:normAutofit lnSpcReduction="10000"/>
          </a:bodyPr>
          <a:lstStyle/>
          <a:p>
            <a:pPr>
              <a:buNone/>
            </a:pPr>
            <a:r>
              <a:rPr lang="en-US" i="1" dirty="0" smtClean="0">
                <a:solidFill>
                  <a:srgbClr val="FFFF00"/>
                </a:solidFill>
              </a:rPr>
              <a:t>Notice that the description of the inner temple gives no side, or wall as lying in a specific direction, as is done with the outer buildings, because the inner building is circular (</a:t>
            </a:r>
            <a:r>
              <a:rPr lang="en-US" i="1" dirty="0" err="1" smtClean="0">
                <a:solidFill>
                  <a:srgbClr val="FFFF00"/>
                </a:solidFill>
              </a:rPr>
              <a:t>eg</a:t>
            </a:r>
            <a:r>
              <a:rPr lang="en-US" i="1" dirty="0" smtClean="0">
                <a:solidFill>
                  <a:srgbClr val="FFFF00"/>
                </a:solidFill>
              </a:rPr>
              <a:t>., contrast the walls of the outer building, </a:t>
            </a:r>
            <a:r>
              <a:rPr lang="en-US" i="1" dirty="0" err="1" smtClean="0">
                <a:solidFill>
                  <a:srgbClr val="FFFF00"/>
                </a:solidFill>
              </a:rPr>
              <a:t>ch</a:t>
            </a:r>
            <a:r>
              <a:rPr lang="en-US" i="1" dirty="0" smtClean="0">
                <a:solidFill>
                  <a:srgbClr val="FFFF00"/>
                </a:solidFill>
              </a:rPr>
              <a:t>. 42:16-19).</a:t>
            </a:r>
          </a:p>
          <a:p>
            <a:pPr>
              <a:buNone/>
            </a:pPr>
            <a:r>
              <a:rPr lang="en-US" i="1" dirty="0" smtClean="0">
                <a:solidFill>
                  <a:srgbClr val="FFFF00"/>
                </a:solidFill>
              </a:rPr>
              <a:t>Two Hemispheres are defined in vv. 44-47 (i.e., their position and aspect, but the dimensions must be sought elsewhere in the prophecy).</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4" name="Picture 6"/>
          <p:cNvPicPr>
            <a:picLocks noChangeAspect="1" noChangeArrowheads="1"/>
          </p:cNvPicPr>
          <p:nvPr/>
        </p:nvPicPr>
        <p:blipFill>
          <a:blip r:embed="rId3" cstate="print"/>
          <a:srcRect/>
          <a:stretch>
            <a:fillRect/>
          </a:stretch>
        </p:blipFill>
        <p:spPr bwMode="auto">
          <a:xfrm>
            <a:off x="3248025" y="304800"/>
            <a:ext cx="5783263" cy="5921375"/>
          </a:xfrm>
          <a:prstGeom prst="rect">
            <a:avLst/>
          </a:prstGeom>
          <a:noFill/>
          <a:ln w="9525">
            <a:noFill/>
            <a:miter lim="800000"/>
            <a:headEnd/>
            <a:tailEnd/>
          </a:ln>
          <a:effectLst/>
        </p:spPr>
      </p:pic>
      <p:sp>
        <p:nvSpPr>
          <p:cNvPr id="43015" name="Rectangle 7"/>
          <p:cNvSpPr>
            <a:spLocks noChangeArrowheads="1"/>
          </p:cNvSpPr>
          <p:nvPr/>
        </p:nvSpPr>
        <p:spPr bwMode="auto">
          <a:xfrm>
            <a:off x="0" y="39688"/>
            <a:ext cx="3414713" cy="5410712"/>
          </a:xfrm>
          <a:prstGeom prst="rect">
            <a:avLst/>
          </a:prstGeom>
          <a:noFill/>
          <a:ln w="9525">
            <a:noFill/>
            <a:miter lim="800000"/>
            <a:headEnd/>
            <a:tailEnd/>
          </a:ln>
          <a:effectLst/>
        </p:spPr>
        <p:txBody>
          <a:bodyPr>
            <a:spAutoFit/>
          </a:bodyPr>
          <a:lstStyle/>
          <a:p>
            <a:pPr algn="l">
              <a:lnSpc>
                <a:spcPct val="90000"/>
              </a:lnSpc>
            </a:pPr>
            <a:r>
              <a:rPr lang="en-US" sz="2400" b="1" u="sng" dirty="0">
                <a:solidFill>
                  <a:srgbClr val="FFFF00"/>
                </a:solidFill>
              </a:rPr>
              <a:t>CHAMBERS OF</a:t>
            </a:r>
            <a:r>
              <a:rPr lang="en-US" sz="2400" b="1" dirty="0">
                <a:solidFill>
                  <a:srgbClr val="FFFF00"/>
                </a:solidFill>
              </a:rPr>
              <a:t> </a:t>
            </a:r>
            <a:r>
              <a:rPr lang="en-US" sz="2400" b="1" u="sng" dirty="0" smtClean="0">
                <a:solidFill>
                  <a:srgbClr val="FFFF00"/>
                </a:solidFill>
              </a:rPr>
              <a:t>LEVITE SINGERS</a:t>
            </a:r>
          </a:p>
          <a:p>
            <a:pPr algn="l">
              <a:lnSpc>
                <a:spcPct val="90000"/>
              </a:lnSpc>
            </a:pPr>
            <a:endParaRPr lang="en-US" sz="2400" b="1" u="sng" dirty="0" smtClean="0">
              <a:solidFill>
                <a:srgbClr val="FFFF00"/>
              </a:solidFill>
            </a:endParaRPr>
          </a:p>
          <a:p>
            <a:pPr algn="l">
              <a:lnSpc>
                <a:spcPct val="90000"/>
              </a:lnSpc>
            </a:pPr>
            <a:r>
              <a:rPr lang="en-US" sz="2400" b="1" i="1" u="sng" dirty="0" smtClean="0">
                <a:solidFill>
                  <a:srgbClr val="FFFF00"/>
                </a:solidFill>
              </a:rPr>
              <a:t>IMMORTALS</a:t>
            </a:r>
            <a:r>
              <a:rPr lang="en-US" sz="2400" b="1" dirty="0">
                <a:solidFill>
                  <a:srgbClr val="FFFF00"/>
                </a:solidFill>
              </a:rPr>
              <a:t/>
            </a:r>
            <a:br>
              <a:rPr lang="en-US" sz="2400" b="1" dirty="0">
                <a:solidFill>
                  <a:srgbClr val="FFFF00"/>
                </a:solidFill>
              </a:rPr>
            </a:br>
            <a:r>
              <a:rPr lang="en-US" sz="2400" b="1" dirty="0">
                <a:solidFill>
                  <a:srgbClr val="FFFF00"/>
                </a:solidFill>
              </a:rPr>
              <a:t>WHOLE CIRCLE CONTAINS THE </a:t>
            </a:r>
            <a:r>
              <a:rPr lang="en-US" sz="2400" b="1" dirty="0">
                <a:solidFill>
                  <a:srgbClr val="FFFF00"/>
                </a:solidFill>
                <a:effectLst>
                  <a:outerShdw blurRad="38100" dist="38100" dir="2700000" algn="tl">
                    <a:srgbClr val="000000">
                      <a:alpha val="43137"/>
                    </a:srgbClr>
                  </a:outerShdw>
                </a:effectLst>
              </a:rPr>
              <a:t>NORTHERN HALF</a:t>
            </a:r>
            <a:r>
              <a:rPr lang="en-US" sz="2400" b="1" dirty="0">
                <a:solidFill>
                  <a:srgbClr val="FFFF00"/>
                </a:solidFill>
              </a:rPr>
              <a:t>, SONS OF </a:t>
            </a:r>
            <a:r>
              <a:rPr lang="en-US" sz="2400" b="1" dirty="0" smtClean="0">
                <a:solidFill>
                  <a:srgbClr val="FFFF00"/>
                </a:solidFill>
              </a:rPr>
              <a:t>ZADOK WHO</a:t>
            </a:r>
            <a:r>
              <a:rPr lang="en-US" sz="2400" b="1" dirty="0">
                <a:solidFill>
                  <a:srgbClr val="FFFF00"/>
                </a:solidFill>
              </a:rPr>
              <a:t/>
            </a:r>
            <a:br>
              <a:rPr lang="en-US" sz="2400" b="1" dirty="0">
                <a:solidFill>
                  <a:srgbClr val="FFFF00"/>
                </a:solidFill>
              </a:rPr>
            </a:br>
            <a:r>
              <a:rPr lang="en-US" sz="2400" b="1" dirty="0">
                <a:solidFill>
                  <a:srgbClr val="FFFF00"/>
                </a:solidFill>
              </a:rPr>
              <a:t>KEEP ALTAR. </a:t>
            </a:r>
            <a:endParaRPr lang="en-US" sz="2400" b="1" dirty="0" smtClean="0">
              <a:solidFill>
                <a:srgbClr val="FFFF00"/>
              </a:solidFill>
            </a:endParaRPr>
          </a:p>
          <a:p>
            <a:pPr algn="l">
              <a:lnSpc>
                <a:spcPct val="90000"/>
              </a:lnSpc>
            </a:pPr>
            <a:endParaRPr lang="en-US" sz="2400" b="1" dirty="0" smtClean="0">
              <a:solidFill>
                <a:srgbClr val="FFFF00"/>
              </a:solidFill>
            </a:endParaRPr>
          </a:p>
          <a:p>
            <a:pPr algn="l">
              <a:lnSpc>
                <a:spcPct val="90000"/>
              </a:lnSpc>
            </a:pPr>
            <a:r>
              <a:rPr lang="en-US" sz="2400" b="1" i="1" u="sng" dirty="0" smtClean="0">
                <a:solidFill>
                  <a:srgbClr val="FFFF00"/>
                </a:solidFill>
              </a:rPr>
              <a:t>MORTALS</a:t>
            </a:r>
          </a:p>
          <a:p>
            <a:pPr algn="l">
              <a:lnSpc>
                <a:spcPct val="90000"/>
              </a:lnSpc>
            </a:pPr>
            <a:r>
              <a:rPr lang="en-US" sz="2400" b="1" dirty="0" smtClean="0">
                <a:solidFill>
                  <a:srgbClr val="FFFF00"/>
                </a:solidFill>
                <a:effectLst>
                  <a:outerShdw blurRad="38100" dist="38100" dir="2700000" algn="tl">
                    <a:srgbClr val="000000">
                      <a:alpha val="43137"/>
                    </a:srgbClr>
                  </a:outerShdw>
                </a:effectLst>
              </a:rPr>
              <a:t>SOUTHERN </a:t>
            </a:r>
            <a:r>
              <a:rPr lang="en-US" sz="2400" b="1" dirty="0">
                <a:solidFill>
                  <a:srgbClr val="FFFF00"/>
                </a:solidFill>
                <a:effectLst>
                  <a:outerShdw blurRad="38100" dist="38100" dir="2700000" algn="tl">
                    <a:srgbClr val="000000">
                      <a:alpha val="43137"/>
                    </a:srgbClr>
                  </a:outerShdw>
                </a:effectLst>
              </a:rPr>
              <a:t>HALF</a:t>
            </a:r>
            <a:r>
              <a:rPr lang="en-US" sz="2400" b="1" dirty="0">
                <a:solidFill>
                  <a:srgbClr val="FFFF00"/>
                </a:solidFill>
              </a:rPr>
              <a:t>,</a:t>
            </a:r>
            <a:br>
              <a:rPr lang="en-US" sz="2400" b="1" dirty="0">
                <a:solidFill>
                  <a:srgbClr val="FFFF00"/>
                </a:solidFill>
              </a:rPr>
            </a:br>
            <a:r>
              <a:rPr lang="en-US" sz="2400" b="1" dirty="0">
                <a:solidFill>
                  <a:srgbClr val="FFFF00"/>
                </a:solidFill>
              </a:rPr>
              <a:t>LEVITES KEEP HOUSE, i.e.</a:t>
            </a:r>
            <a:br>
              <a:rPr lang="en-US" sz="2400" b="1" dirty="0">
                <a:solidFill>
                  <a:srgbClr val="FFFF00"/>
                </a:solidFill>
              </a:rPr>
            </a:br>
            <a:r>
              <a:rPr lang="en-US" sz="2400" b="1" dirty="0">
                <a:solidFill>
                  <a:srgbClr val="FFFF00"/>
                </a:solidFill>
              </a:rPr>
              <a:t>IMMORTAL &amp; MORTAL PRIESTS. </a:t>
            </a:r>
            <a:br>
              <a:rPr lang="en-US" sz="2400" b="1" dirty="0">
                <a:solidFill>
                  <a:srgbClr val="FFFF00"/>
                </a:solidFill>
              </a:rPr>
            </a:br>
            <a:r>
              <a:rPr lang="en-US" sz="2400" b="1" dirty="0">
                <a:solidFill>
                  <a:srgbClr val="FFFF00"/>
                </a:solidFill>
              </a:rPr>
              <a:t> </a:t>
            </a:r>
            <a:r>
              <a:rPr lang="en-US" sz="2400" b="1" dirty="0" err="1">
                <a:solidFill>
                  <a:srgbClr val="FFFF00"/>
                </a:solidFill>
              </a:rPr>
              <a:t>Ezk</a:t>
            </a:r>
            <a:r>
              <a:rPr lang="en-US" sz="2400" b="1" dirty="0">
                <a:solidFill>
                  <a:srgbClr val="FFFF00"/>
                </a:solidFill>
              </a:rPr>
              <a:t>. 40:44</a:t>
            </a:r>
            <a:endParaRPr lang="en-US" sz="2400" b="1" i="1" dirty="0">
              <a:solidFill>
                <a:srgbClr val="FFFF00"/>
              </a:solidFill>
            </a:endParaRPr>
          </a:p>
        </p:txBody>
      </p:sp>
      <p:sp>
        <p:nvSpPr>
          <p:cNvPr id="43017" name="AutoShape 9"/>
          <p:cNvSpPr>
            <a:spLocks noChangeArrowheads="1"/>
          </p:cNvSpPr>
          <p:nvPr/>
        </p:nvSpPr>
        <p:spPr bwMode="auto">
          <a:xfrm rot="2441363">
            <a:off x="4206875" y="1412875"/>
            <a:ext cx="711200" cy="447675"/>
          </a:xfrm>
          <a:prstGeom prst="rightArrow">
            <a:avLst>
              <a:gd name="adj1" fmla="val 50000"/>
              <a:gd name="adj2" fmla="val 39716"/>
            </a:avLst>
          </a:prstGeom>
          <a:solidFill>
            <a:srgbClr val="33CC33"/>
          </a:solidFill>
          <a:ln w="9525">
            <a:solidFill>
              <a:srgbClr val="33CC33"/>
            </a:solidFill>
            <a:miter lim="800000"/>
            <a:headEnd/>
            <a:tailEnd/>
          </a:ln>
          <a:effectLst/>
        </p:spPr>
        <p:txBody>
          <a:bodyPr wrap="none" anchor="ctr">
            <a:spAutoFit/>
          </a:bodyPr>
          <a:lstStyle/>
          <a:p>
            <a:endParaRPr lang="en-US"/>
          </a:p>
        </p:txBody>
      </p:sp>
      <p:sp>
        <p:nvSpPr>
          <p:cNvPr id="43018" name="AutoShape 10"/>
          <p:cNvSpPr>
            <a:spLocks noChangeArrowheads="1"/>
          </p:cNvSpPr>
          <p:nvPr/>
        </p:nvSpPr>
        <p:spPr bwMode="auto">
          <a:xfrm rot="7890470">
            <a:off x="7448551" y="1401762"/>
            <a:ext cx="711200" cy="447675"/>
          </a:xfrm>
          <a:prstGeom prst="rightArrow">
            <a:avLst>
              <a:gd name="adj1" fmla="val 50000"/>
              <a:gd name="adj2" fmla="val 39716"/>
            </a:avLst>
          </a:prstGeom>
          <a:solidFill>
            <a:srgbClr val="33CC33"/>
          </a:solidFill>
          <a:ln w="9525">
            <a:solidFill>
              <a:srgbClr val="33CC33"/>
            </a:solidFill>
            <a:miter lim="800000"/>
            <a:headEnd/>
            <a:tailEnd/>
          </a:ln>
          <a:effectLst/>
        </p:spPr>
        <p:txBody>
          <a:bodyPr wrap="none" anchor="ctr">
            <a:spAutoFit/>
          </a:bodyPr>
          <a:lstStyle/>
          <a:p>
            <a:endParaRPr lang="en-US"/>
          </a:p>
        </p:txBody>
      </p:sp>
      <p:sp>
        <p:nvSpPr>
          <p:cNvPr id="11" name="AutoShape 6"/>
          <p:cNvSpPr>
            <a:spLocks noChangeArrowheads="1"/>
          </p:cNvSpPr>
          <p:nvPr/>
        </p:nvSpPr>
        <p:spPr bwMode="auto">
          <a:xfrm rot="19348447">
            <a:off x="4114800" y="4446588"/>
            <a:ext cx="711200" cy="447675"/>
          </a:xfrm>
          <a:prstGeom prst="rightArrow">
            <a:avLst>
              <a:gd name="adj1" fmla="val 50000"/>
              <a:gd name="adj2" fmla="val 39716"/>
            </a:avLst>
          </a:prstGeom>
          <a:solidFill>
            <a:srgbClr val="FF0000"/>
          </a:solidFill>
          <a:ln w="9525">
            <a:solidFill>
              <a:srgbClr val="33CC33"/>
            </a:solidFill>
            <a:miter lim="800000"/>
            <a:headEnd/>
            <a:tailEnd/>
          </a:ln>
          <a:effectLst/>
        </p:spPr>
        <p:txBody>
          <a:bodyPr wrap="none" anchor="ctr">
            <a:spAutoFit/>
          </a:bodyPr>
          <a:lstStyle/>
          <a:p>
            <a:endParaRPr lang="en-US"/>
          </a:p>
        </p:txBody>
      </p:sp>
      <p:sp>
        <p:nvSpPr>
          <p:cNvPr id="12" name="AutoShape 7"/>
          <p:cNvSpPr>
            <a:spLocks noChangeArrowheads="1"/>
          </p:cNvSpPr>
          <p:nvPr/>
        </p:nvSpPr>
        <p:spPr bwMode="auto">
          <a:xfrm rot="13608777">
            <a:off x="7448551" y="4665662"/>
            <a:ext cx="711200" cy="447675"/>
          </a:xfrm>
          <a:prstGeom prst="rightArrow">
            <a:avLst>
              <a:gd name="adj1" fmla="val 50000"/>
              <a:gd name="adj2" fmla="val 39716"/>
            </a:avLst>
          </a:prstGeom>
          <a:solidFill>
            <a:srgbClr val="FF0000"/>
          </a:solidFill>
          <a:ln w="9525">
            <a:solidFill>
              <a:srgbClr val="33CC33"/>
            </a:solidFill>
            <a:miter lim="800000"/>
            <a:headEnd/>
            <a:tailEnd/>
          </a:ln>
          <a:effectLst/>
        </p:spPr>
        <p:txBody>
          <a:bodyPr wrap="none" anchor="ctr">
            <a:spAutoFit/>
          </a:bodyPr>
          <a:lstStyle/>
          <a:p>
            <a:endParaRPr lang="en-US"/>
          </a:p>
        </p:txBody>
      </p:sp>
      <p:sp>
        <p:nvSpPr>
          <p:cNvPr id="13" name="Line 8"/>
          <p:cNvSpPr>
            <a:spLocks noChangeShapeType="1"/>
          </p:cNvSpPr>
          <p:nvPr/>
        </p:nvSpPr>
        <p:spPr bwMode="auto">
          <a:xfrm>
            <a:off x="2865120" y="3688080"/>
            <a:ext cx="1590993" cy="4444"/>
          </a:xfrm>
          <a:prstGeom prst="line">
            <a:avLst/>
          </a:prstGeom>
          <a:noFill/>
          <a:ln w="38100">
            <a:solidFill>
              <a:srgbClr val="FF0000"/>
            </a:solidFill>
            <a:round/>
            <a:headEnd/>
            <a:tailEnd type="triangle" w="med" len="med"/>
          </a:ln>
          <a:effectLst/>
        </p:spPr>
        <p:txBody>
          <a:bodyPr wrap="square">
            <a:spAutoFit/>
          </a:bodyPr>
          <a:lstStyle/>
          <a:p>
            <a:endParaRPr lang="en-US"/>
          </a:p>
        </p:txBody>
      </p:sp>
      <p:sp>
        <p:nvSpPr>
          <p:cNvPr id="14" name="Line 8"/>
          <p:cNvSpPr>
            <a:spLocks noChangeShapeType="1"/>
          </p:cNvSpPr>
          <p:nvPr/>
        </p:nvSpPr>
        <p:spPr bwMode="auto">
          <a:xfrm>
            <a:off x="2468880" y="2727958"/>
            <a:ext cx="1905000" cy="15241"/>
          </a:xfrm>
          <a:prstGeom prst="line">
            <a:avLst/>
          </a:prstGeom>
          <a:noFill/>
          <a:ln w="38100">
            <a:solidFill>
              <a:srgbClr val="FF0000"/>
            </a:solidFill>
            <a:round/>
            <a:headEnd/>
            <a:tailEnd type="triangle" w="med" len="med"/>
          </a:ln>
          <a:effectLst/>
        </p:spPr>
        <p:txBody>
          <a:bodyPr wrap="square">
            <a:spAutoFit/>
          </a:bodyPr>
          <a:lstStyle/>
          <a:p>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fontScale="90000"/>
          </a:bodyPr>
          <a:lstStyle/>
          <a:p>
            <a:r>
              <a:rPr lang="en-US" dirty="0" smtClean="0">
                <a:solidFill>
                  <a:srgbClr val="FFFF00"/>
                </a:solidFill>
              </a:rPr>
              <a:t>“These words…in </a:t>
            </a:r>
            <a:r>
              <a:rPr lang="en-US" dirty="0" err="1" smtClean="0">
                <a:solidFill>
                  <a:srgbClr val="FFFF00"/>
                </a:solidFill>
              </a:rPr>
              <a:t>thine</a:t>
            </a:r>
            <a:r>
              <a:rPr lang="en-US" dirty="0" smtClean="0">
                <a:solidFill>
                  <a:srgbClr val="FFFF00"/>
                </a:solidFill>
              </a:rPr>
              <a:t> heart…upon the posts…on thy gates”</a:t>
            </a:r>
            <a:endParaRPr lang="en-US" dirty="0">
              <a:solidFill>
                <a:srgbClr val="FFFF00"/>
              </a:solidFill>
            </a:endParaRPr>
          </a:p>
        </p:txBody>
      </p:sp>
      <p:sp>
        <p:nvSpPr>
          <p:cNvPr id="3" name="Content Placeholder 2"/>
          <p:cNvSpPr>
            <a:spLocks noGrp="1"/>
          </p:cNvSpPr>
          <p:nvPr>
            <p:ph idx="1"/>
          </p:nvPr>
        </p:nvSpPr>
        <p:spPr>
          <a:xfrm>
            <a:off x="0" y="1166018"/>
            <a:ext cx="9144000" cy="4525963"/>
          </a:xfrm>
        </p:spPr>
        <p:txBody>
          <a:bodyPr>
            <a:noAutofit/>
          </a:bodyPr>
          <a:lstStyle/>
          <a:p>
            <a:r>
              <a:rPr lang="en-US" sz="2400" b="1" dirty="0" err="1">
                <a:solidFill>
                  <a:srgbClr val="FFFF00"/>
                </a:solidFill>
              </a:rPr>
              <a:t>Deu</a:t>
            </a:r>
            <a:r>
              <a:rPr lang="en-US" sz="2400" b="1" dirty="0">
                <a:solidFill>
                  <a:srgbClr val="FFFF00"/>
                </a:solidFill>
              </a:rPr>
              <a:t> 6:4  Hear, O Israel: The LORD our God </a:t>
            </a:r>
            <a:r>
              <a:rPr lang="en-US" sz="2400" b="1" i="1" dirty="0">
                <a:solidFill>
                  <a:srgbClr val="FFFF00"/>
                </a:solidFill>
              </a:rPr>
              <a:t>is one LORD: </a:t>
            </a:r>
          </a:p>
          <a:p>
            <a:r>
              <a:rPr lang="en-US" sz="2400" b="1" dirty="0" err="1">
                <a:solidFill>
                  <a:srgbClr val="FFFF00"/>
                </a:solidFill>
              </a:rPr>
              <a:t>Deu</a:t>
            </a:r>
            <a:r>
              <a:rPr lang="en-US" sz="2400" b="1" dirty="0">
                <a:solidFill>
                  <a:srgbClr val="FFFF00"/>
                </a:solidFill>
              </a:rPr>
              <a:t> 6:5  And thou </a:t>
            </a:r>
            <a:r>
              <a:rPr lang="en-US" sz="2400" b="1" dirty="0" err="1">
                <a:solidFill>
                  <a:srgbClr val="FFFF00"/>
                </a:solidFill>
              </a:rPr>
              <a:t>shalt</a:t>
            </a:r>
            <a:r>
              <a:rPr lang="en-US" sz="2400" b="1" dirty="0">
                <a:solidFill>
                  <a:srgbClr val="FFFF00"/>
                </a:solidFill>
              </a:rPr>
              <a:t> love the LORD thy God with all </a:t>
            </a:r>
            <a:r>
              <a:rPr lang="en-US" sz="2400" b="1" dirty="0" err="1">
                <a:solidFill>
                  <a:srgbClr val="FFFF00"/>
                </a:solidFill>
              </a:rPr>
              <a:t>thine</a:t>
            </a:r>
            <a:r>
              <a:rPr lang="en-US" sz="2400" b="1" dirty="0">
                <a:solidFill>
                  <a:srgbClr val="FFFF00"/>
                </a:solidFill>
              </a:rPr>
              <a:t> heart, and with all thy soul, and with all thy might. </a:t>
            </a:r>
          </a:p>
          <a:p>
            <a:r>
              <a:rPr lang="en-US" sz="2400" b="1" dirty="0" err="1">
                <a:solidFill>
                  <a:srgbClr val="FFFF00"/>
                </a:solidFill>
              </a:rPr>
              <a:t>Deu</a:t>
            </a:r>
            <a:r>
              <a:rPr lang="en-US" sz="2400" b="1" dirty="0">
                <a:solidFill>
                  <a:srgbClr val="FFFF00"/>
                </a:solidFill>
              </a:rPr>
              <a:t> 6:6  And these words, which I command thee this day, shall be in </a:t>
            </a:r>
            <a:r>
              <a:rPr lang="en-US" sz="2400" b="1" dirty="0" err="1">
                <a:solidFill>
                  <a:srgbClr val="FFFF00"/>
                </a:solidFill>
              </a:rPr>
              <a:t>thine</a:t>
            </a:r>
            <a:r>
              <a:rPr lang="en-US" sz="2400" b="1" dirty="0">
                <a:solidFill>
                  <a:srgbClr val="FFFF00"/>
                </a:solidFill>
              </a:rPr>
              <a:t> heart: </a:t>
            </a:r>
          </a:p>
          <a:p>
            <a:r>
              <a:rPr lang="en-US" sz="2400" b="1" dirty="0" err="1">
                <a:solidFill>
                  <a:srgbClr val="FFFF00"/>
                </a:solidFill>
              </a:rPr>
              <a:t>Deu</a:t>
            </a:r>
            <a:r>
              <a:rPr lang="en-US" sz="2400" b="1" dirty="0">
                <a:solidFill>
                  <a:srgbClr val="FFFF00"/>
                </a:solidFill>
              </a:rPr>
              <a:t> 6:7  And thou </a:t>
            </a:r>
            <a:r>
              <a:rPr lang="en-US" sz="2400" b="1" dirty="0" err="1">
                <a:solidFill>
                  <a:srgbClr val="FFFF00"/>
                </a:solidFill>
              </a:rPr>
              <a:t>shalt</a:t>
            </a:r>
            <a:r>
              <a:rPr lang="en-US" sz="2400" b="1" dirty="0">
                <a:solidFill>
                  <a:srgbClr val="FFFF00"/>
                </a:solidFill>
              </a:rPr>
              <a:t> teach them diligently unto thy children, and </a:t>
            </a:r>
            <a:r>
              <a:rPr lang="en-US" sz="2400" b="1" dirty="0" err="1">
                <a:solidFill>
                  <a:srgbClr val="FFFF00"/>
                </a:solidFill>
              </a:rPr>
              <a:t>shalt</a:t>
            </a:r>
            <a:r>
              <a:rPr lang="en-US" sz="2400" b="1" dirty="0">
                <a:solidFill>
                  <a:srgbClr val="FFFF00"/>
                </a:solidFill>
              </a:rPr>
              <a:t> talk of them when thou </a:t>
            </a:r>
            <a:r>
              <a:rPr lang="en-US" sz="2400" b="1" dirty="0" err="1">
                <a:solidFill>
                  <a:srgbClr val="FFFF00"/>
                </a:solidFill>
              </a:rPr>
              <a:t>sittest</a:t>
            </a:r>
            <a:r>
              <a:rPr lang="en-US" sz="2400" b="1" dirty="0">
                <a:solidFill>
                  <a:srgbClr val="FFFF00"/>
                </a:solidFill>
              </a:rPr>
              <a:t> in </a:t>
            </a:r>
            <a:r>
              <a:rPr lang="en-US" sz="2400" b="1" dirty="0" err="1">
                <a:solidFill>
                  <a:srgbClr val="FFFF00"/>
                </a:solidFill>
              </a:rPr>
              <a:t>thine</a:t>
            </a:r>
            <a:r>
              <a:rPr lang="en-US" sz="2400" b="1" dirty="0">
                <a:solidFill>
                  <a:srgbClr val="FFFF00"/>
                </a:solidFill>
              </a:rPr>
              <a:t> house, and when thou </a:t>
            </a:r>
            <a:r>
              <a:rPr lang="en-US" sz="2400" b="1" dirty="0" err="1">
                <a:solidFill>
                  <a:srgbClr val="FFFF00"/>
                </a:solidFill>
              </a:rPr>
              <a:t>walkest</a:t>
            </a:r>
            <a:r>
              <a:rPr lang="en-US" sz="2400" b="1" dirty="0">
                <a:solidFill>
                  <a:srgbClr val="FFFF00"/>
                </a:solidFill>
              </a:rPr>
              <a:t> by the way, and when thou </a:t>
            </a:r>
            <a:r>
              <a:rPr lang="en-US" sz="2400" b="1" dirty="0" err="1">
                <a:solidFill>
                  <a:srgbClr val="FFFF00"/>
                </a:solidFill>
              </a:rPr>
              <a:t>liest</a:t>
            </a:r>
            <a:r>
              <a:rPr lang="en-US" sz="2400" b="1" dirty="0">
                <a:solidFill>
                  <a:srgbClr val="FFFF00"/>
                </a:solidFill>
              </a:rPr>
              <a:t> down, and when thou </a:t>
            </a:r>
            <a:r>
              <a:rPr lang="en-US" sz="2400" b="1" dirty="0" err="1">
                <a:solidFill>
                  <a:srgbClr val="FFFF00"/>
                </a:solidFill>
              </a:rPr>
              <a:t>risest</a:t>
            </a:r>
            <a:r>
              <a:rPr lang="en-US" sz="2400" b="1" dirty="0">
                <a:solidFill>
                  <a:srgbClr val="FFFF00"/>
                </a:solidFill>
              </a:rPr>
              <a:t> up. </a:t>
            </a:r>
          </a:p>
          <a:p>
            <a:r>
              <a:rPr lang="en-US" sz="2400" b="1" dirty="0" err="1">
                <a:solidFill>
                  <a:srgbClr val="FFFF00"/>
                </a:solidFill>
              </a:rPr>
              <a:t>Deu</a:t>
            </a:r>
            <a:r>
              <a:rPr lang="en-US" sz="2400" b="1" dirty="0">
                <a:solidFill>
                  <a:srgbClr val="FFFF00"/>
                </a:solidFill>
              </a:rPr>
              <a:t> 6:8  And thou </a:t>
            </a:r>
            <a:r>
              <a:rPr lang="en-US" sz="2400" b="1" dirty="0" err="1">
                <a:solidFill>
                  <a:srgbClr val="FFFF00"/>
                </a:solidFill>
              </a:rPr>
              <a:t>shalt</a:t>
            </a:r>
            <a:r>
              <a:rPr lang="en-US" sz="2400" b="1" dirty="0">
                <a:solidFill>
                  <a:srgbClr val="FFFF00"/>
                </a:solidFill>
              </a:rPr>
              <a:t> bind them for a sign upon </a:t>
            </a:r>
            <a:r>
              <a:rPr lang="en-US" sz="2400" b="1" dirty="0" err="1">
                <a:solidFill>
                  <a:srgbClr val="FFFF00"/>
                </a:solidFill>
              </a:rPr>
              <a:t>thine</a:t>
            </a:r>
            <a:r>
              <a:rPr lang="en-US" sz="2400" b="1" dirty="0">
                <a:solidFill>
                  <a:srgbClr val="FFFF00"/>
                </a:solidFill>
              </a:rPr>
              <a:t> hand, and they shall be as frontlets between </a:t>
            </a:r>
            <a:r>
              <a:rPr lang="en-US" sz="2400" b="1" dirty="0" err="1">
                <a:solidFill>
                  <a:srgbClr val="FFFF00"/>
                </a:solidFill>
              </a:rPr>
              <a:t>thine</a:t>
            </a:r>
            <a:r>
              <a:rPr lang="en-US" sz="2400" b="1" dirty="0">
                <a:solidFill>
                  <a:srgbClr val="FFFF00"/>
                </a:solidFill>
              </a:rPr>
              <a:t> eyes. </a:t>
            </a:r>
          </a:p>
          <a:p>
            <a:r>
              <a:rPr lang="en-US" sz="2400" b="1" dirty="0" err="1">
                <a:solidFill>
                  <a:srgbClr val="00FFFF"/>
                </a:solidFill>
              </a:rPr>
              <a:t>Deu</a:t>
            </a:r>
            <a:r>
              <a:rPr lang="en-US" sz="2400" b="1" dirty="0">
                <a:solidFill>
                  <a:srgbClr val="00FFFF"/>
                </a:solidFill>
              </a:rPr>
              <a:t> 6:9  And thou </a:t>
            </a:r>
            <a:r>
              <a:rPr lang="en-US" sz="2400" b="1" dirty="0" err="1">
                <a:solidFill>
                  <a:srgbClr val="00FFFF"/>
                </a:solidFill>
              </a:rPr>
              <a:t>shalt</a:t>
            </a:r>
            <a:r>
              <a:rPr lang="en-US" sz="2400" b="1" dirty="0">
                <a:solidFill>
                  <a:srgbClr val="00FFFF"/>
                </a:solidFill>
              </a:rPr>
              <a:t> write them upon the posts of thy house, and on thy gates.</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76200"/>
            <a:ext cx="8229600" cy="4525963"/>
          </a:xfrm>
        </p:spPr>
        <p:txBody>
          <a:bodyPr>
            <a:noAutofit/>
          </a:bodyPr>
          <a:lstStyle/>
          <a:p>
            <a:r>
              <a:rPr lang="en-US" sz="2400" dirty="0" err="1">
                <a:solidFill>
                  <a:srgbClr val="FFFF00"/>
                </a:solidFill>
              </a:rPr>
              <a:t>Deu</a:t>
            </a:r>
            <a:r>
              <a:rPr lang="en-US" sz="2400" dirty="0">
                <a:solidFill>
                  <a:srgbClr val="FFFF00"/>
                </a:solidFill>
              </a:rPr>
              <a:t> 11:18  </a:t>
            </a:r>
            <a:r>
              <a:rPr lang="en-US" sz="2400" dirty="0" smtClean="0">
                <a:solidFill>
                  <a:srgbClr val="FFFF00"/>
                </a:solidFill>
              </a:rPr>
              <a:t>- 28 (v20) Therefore </a:t>
            </a:r>
            <a:r>
              <a:rPr lang="en-US" sz="2400" dirty="0">
                <a:solidFill>
                  <a:srgbClr val="FFFF00"/>
                </a:solidFill>
              </a:rPr>
              <a:t>shall ye lay up these my words in your heart and in your soul, and bind them for a sign upon your hand, that they may be as frontlets between your eyes. </a:t>
            </a:r>
          </a:p>
          <a:p>
            <a:r>
              <a:rPr lang="en-US" sz="2400" dirty="0" err="1">
                <a:solidFill>
                  <a:srgbClr val="FFFF00"/>
                </a:solidFill>
              </a:rPr>
              <a:t>Deu</a:t>
            </a:r>
            <a:r>
              <a:rPr lang="en-US" sz="2400" dirty="0">
                <a:solidFill>
                  <a:srgbClr val="FFFF00"/>
                </a:solidFill>
              </a:rPr>
              <a:t> 11:19  And ye shall teach them your children, speaking of them when thou </a:t>
            </a:r>
            <a:r>
              <a:rPr lang="en-US" sz="2400" dirty="0" err="1">
                <a:solidFill>
                  <a:srgbClr val="FFFF00"/>
                </a:solidFill>
              </a:rPr>
              <a:t>sittest</a:t>
            </a:r>
            <a:r>
              <a:rPr lang="en-US" sz="2400" dirty="0">
                <a:solidFill>
                  <a:srgbClr val="FFFF00"/>
                </a:solidFill>
              </a:rPr>
              <a:t> in </a:t>
            </a:r>
            <a:r>
              <a:rPr lang="en-US" sz="2400" dirty="0" err="1">
                <a:solidFill>
                  <a:srgbClr val="FFFF00"/>
                </a:solidFill>
              </a:rPr>
              <a:t>thine</a:t>
            </a:r>
            <a:r>
              <a:rPr lang="en-US" sz="2400" dirty="0">
                <a:solidFill>
                  <a:srgbClr val="FFFF00"/>
                </a:solidFill>
              </a:rPr>
              <a:t> house, and when thou </a:t>
            </a:r>
            <a:r>
              <a:rPr lang="en-US" sz="2400" dirty="0" err="1">
                <a:solidFill>
                  <a:srgbClr val="FFFF00"/>
                </a:solidFill>
              </a:rPr>
              <a:t>walkest</a:t>
            </a:r>
            <a:r>
              <a:rPr lang="en-US" sz="2400" dirty="0">
                <a:solidFill>
                  <a:srgbClr val="FFFF00"/>
                </a:solidFill>
              </a:rPr>
              <a:t> by the way, when thou </a:t>
            </a:r>
            <a:r>
              <a:rPr lang="en-US" sz="2400" dirty="0" err="1">
                <a:solidFill>
                  <a:srgbClr val="FFFF00"/>
                </a:solidFill>
              </a:rPr>
              <a:t>liest</a:t>
            </a:r>
            <a:r>
              <a:rPr lang="en-US" sz="2400" dirty="0">
                <a:solidFill>
                  <a:srgbClr val="FFFF00"/>
                </a:solidFill>
              </a:rPr>
              <a:t> down, and when thou </a:t>
            </a:r>
            <a:r>
              <a:rPr lang="en-US" sz="2400" dirty="0" err="1">
                <a:solidFill>
                  <a:srgbClr val="FFFF00"/>
                </a:solidFill>
              </a:rPr>
              <a:t>risest</a:t>
            </a:r>
            <a:r>
              <a:rPr lang="en-US" sz="2400" dirty="0">
                <a:solidFill>
                  <a:srgbClr val="FFFF00"/>
                </a:solidFill>
              </a:rPr>
              <a:t> up. </a:t>
            </a:r>
          </a:p>
          <a:p>
            <a:r>
              <a:rPr lang="en-US" sz="2400" b="1" dirty="0" err="1">
                <a:solidFill>
                  <a:srgbClr val="00FFFF"/>
                </a:solidFill>
              </a:rPr>
              <a:t>Deu</a:t>
            </a:r>
            <a:r>
              <a:rPr lang="en-US" sz="2400" b="1" dirty="0">
                <a:solidFill>
                  <a:srgbClr val="00FFFF"/>
                </a:solidFill>
              </a:rPr>
              <a:t> 11:20  And thou </a:t>
            </a:r>
            <a:r>
              <a:rPr lang="en-US" sz="2400" b="1" dirty="0" err="1">
                <a:solidFill>
                  <a:srgbClr val="00FFFF"/>
                </a:solidFill>
              </a:rPr>
              <a:t>shalt</a:t>
            </a:r>
            <a:r>
              <a:rPr lang="en-US" sz="2400" b="1" dirty="0">
                <a:solidFill>
                  <a:srgbClr val="00FFFF"/>
                </a:solidFill>
              </a:rPr>
              <a:t> write them upon the door posts of </a:t>
            </a:r>
            <a:r>
              <a:rPr lang="en-US" sz="2400" b="1" dirty="0" err="1">
                <a:solidFill>
                  <a:srgbClr val="00FFFF"/>
                </a:solidFill>
              </a:rPr>
              <a:t>thine</a:t>
            </a:r>
            <a:r>
              <a:rPr lang="en-US" sz="2400" b="1" dirty="0">
                <a:solidFill>
                  <a:srgbClr val="00FFFF"/>
                </a:solidFill>
              </a:rPr>
              <a:t> house, and upon thy gates: </a:t>
            </a:r>
          </a:p>
          <a:p>
            <a:r>
              <a:rPr lang="en-US" sz="2400" dirty="0" err="1">
                <a:solidFill>
                  <a:srgbClr val="FFFF00"/>
                </a:solidFill>
              </a:rPr>
              <a:t>Deu</a:t>
            </a:r>
            <a:r>
              <a:rPr lang="en-US" sz="2400" dirty="0">
                <a:solidFill>
                  <a:srgbClr val="FFFF00"/>
                </a:solidFill>
              </a:rPr>
              <a:t> 11:21  That your days may be multiplied, and the days of your children, in the land which the LORD </a:t>
            </a:r>
            <a:r>
              <a:rPr lang="en-US" sz="2400" dirty="0" err="1">
                <a:solidFill>
                  <a:srgbClr val="FFFF00"/>
                </a:solidFill>
              </a:rPr>
              <a:t>sware</a:t>
            </a:r>
            <a:r>
              <a:rPr lang="en-US" sz="2400" dirty="0">
                <a:solidFill>
                  <a:srgbClr val="FFFF00"/>
                </a:solidFill>
              </a:rPr>
              <a:t> unto your fathers to give them, as the days of heaven upon the earth. </a:t>
            </a:r>
          </a:p>
          <a:p>
            <a:r>
              <a:rPr lang="en-US" sz="2400" dirty="0" err="1">
                <a:solidFill>
                  <a:srgbClr val="FFFF00"/>
                </a:solidFill>
              </a:rPr>
              <a:t>Deu</a:t>
            </a:r>
            <a:r>
              <a:rPr lang="en-US" sz="2400" dirty="0">
                <a:solidFill>
                  <a:srgbClr val="FFFF00"/>
                </a:solidFill>
              </a:rPr>
              <a:t> 11:22  For if ye shall diligently keep all these commandments which I command you, to do them, to love the LORD your God, to walk in all his ways, and to cleave unto him; </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normAutofit fontScale="90000"/>
          </a:bodyPr>
          <a:lstStyle/>
          <a:p>
            <a:r>
              <a:rPr lang="en-US" b="1" dirty="0" smtClean="0">
                <a:solidFill>
                  <a:srgbClr val="FFFF00"/>
                </a:solidFill>
              </a:rPr>
              <a:t>“Gates of the Most Holy”- </a:t>
            </a:r>
            <a:r>
              <a:rPr lang="en-US" b="1" dirty="0" err="1" smtClean="0">
                <a:solidFill>
                  <a:srgbClr val="FFFF00"/>
                </a:solidFill>
              </a:rPr>
              <a:t>Ezk</a:t>
            </a:r>
            <a:r>
              <a:rPr lang="en-US" b="1" dirty="0" smtClean="0">
                <a:solidFill>
                  <a:srgbClr val="FFFF00"/>
                </a:solidFill>
              </a:rPr>
              <a:t>. 43:7,8</a:t>
            </a:r>
            <a:endParaRPr lang="en-US" b="1" dirty="0">
              <a:solidFill>
                <a:srgbClr val="FFFF00"/>
              </a:solidFill>
            </a:endParaRPr>
          </a:p>
        </p:txBody>
      </p:sp>
      <p:sp>
        <p:nvSpPr>
          <p:cNvPr id="3" name="Content Placeholder 2"/>
          <p:cNvSpPr>
            <a:spLocks noGrp="1"/>
          </p:cNvSpPr>
          <p:nvPr>
            <p:ph idx="1"/>
          </p:nvPr>
        </p:nvSpPr>
        <p:spPr>
          <a:xfrm>
            <a:off x="457200" y="762000"/>
            <a:ext cx="8229600" cy="4525963"/>
          </a:xfrm>
        </p:spPr>
        <p:txBody>
          <a:bodyPr>
            <a:noAutofit/>
          </a:bodyPr>
          <a:lstStyle/>
          <a:p>
            <a:pPr>
              <a:buNone/>
            </a:pPr>
            <a:r>
              <a:rPr lang="en-US" sz="2400" dirty="0" smtClean="0">
                <a:solidFill>
                  <a:schemeClr val="bg1"/>
                </a:solidFill>
              </a:rPr>
              <a:t>Son of man, the place of my throne, and the place of the soles of my feet, where I will dwell in the midst of the children of Israel for ever, and my holy name shall the house of Israel no more defile, they nor their kings by their </a:t>
            </a:r>
            <a:r>
              <a:rPr lang="en-US" sz="2400" dirty="0" err="1" smtClean="0">
                <a:solidFill>
                  <a:schemeClr val="bg1"/>
                </a:solidFill>
              </a:rPr>
              <a:t>whoredoms</a:t>
            </a:r>
            <a:r>
              <a:rPr lang="en-US" sz="2400" dirty="0" smtClean="0">
                <a:solidFill>
                  <a:schemeClr val="bg1"/>
                </a:solidFill>
              </a:rPr>
              <a:t>, nor by the carcasses of their kings in their high places. In the setting of their threshold by my threshold, and their doorpost near to my doorpost </a:t>
            </a:r>
            <a:r>
              <a:rPr lang="en-US" sz="2400" b="1" dirty="0" smtClean="0">
                <a:solidFill>
                  <a:srgbClr val="FFFF00"/>
                </a:solidFill>
              </a:rPr>
              <a:t>(and there is a wall (</a:t>
            </a:r>
            <a:r>
              <a:rPr lang="en-US" sz="2400" b="1" dirty="0" err="1" smtClean="0">
                <a:solidFill>
                  <a:srgbClr val="FFFF00"/>
                </a:solidFill>
              </a:rPr>
              <a:t>qir</a:t>
            </a:r>
            <a:r>
              <a:rPr lang="en-US" sz="2400" b="1" dirty="0" smtClean="0">
                <a:solidFill>
                  <a:srgbClr val="FFFF00"/>
                </a:solidFill>
              </a:rPr>
              <a:t>) between me and them)</a:t>
            </a:r>
            <a:r>
              <a:rPr lang="en-US" sz="2400" dirty="0" smtClean="0">
                <a:solidFill>
                  <a:schemeClr val="bg1"/>
                </a:solidFill>
              </a:rPr>
              <a:t>, they have even defiled my holy name by their abominations that they have committed: wherefore I have consumed them in my anger. (Ezek. 43:7, 8)</a:t>
            </a:r>
          </a:p>
          <a:p>
            <a:pPr>
              <a:buNone/>
            </a:pPr>
            <a:r>
              <a:rPr lang="en-US" sz="2400" dirty="0" smtClean="0">
                <a:solidFill>
                  <a:schemeClr val="bg1"/>
                </a:solidFill>
              </a:rPr>
              <a:t>The wall mentioned here must be the wall which we have seen forms an important part of the Inner Temple, because no other wall is provided to form the separation mentioned in the verses quoted. This decree is equal to saying :</a:t>
            </a:r>
          </a:p>
          <a:p>
            <a:pPr>
              <a:buNone/>
            </a:pPr>
            <a:r>
              <a:rPr lang="en-US" sz="2400" dirty="0" smtClean="0">
                <a:solidFill>
                  <a:schemeClr val="bg1"/>
                </a:solidFill>
              </a:rPr>
              <a:t>“I have planted this wall between you Israel and me, and beyond it you shall not pass.”</a:t>
            </a:r>
            <a:endParaRPr lang="en-US" sz="2400" dirty="0">
              <a:solidFill>
                <a:schemeClr val="bg1"/>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
            <a:ext cx="8287789" cy="665018"/>
          </a:xfrm>
        </p:spPr>
        <p:txBody>
          <a:bodyPr>
            <a:noAutofit/>
          </a:bodyPr>
          <a:lstStyle/>
          <a:p>
            <a:r>
              <a:rPr lang="en-US" sz="3200" b="1" dirty="0" smtClean="0">
                <a:solidFill>
                  <a:srgbClr val="FFFF00"/>
                </a:solidFill>
              </a:rPr>
              <a:t>Ch. 41-The Porches of the Inner Circular Temple</a:t>
            </a:r>
            <a:endParaRPr lang="en-US" sz="3200" b="1" dirty="0">
              <a:solidFill>
                <a:srgbClr val="FFFF00"/>
              </a:solidFill>
            </a:endParaRPr>
          </a:p>
        </p:txBody>
      </p:sp>
      <p:sp>
        <p:nvSpPr>
          <p:cNvPr id="3" name="Content Placeholder 2"/>
          <p:cNvSpPr>
            <a:spLocks noGrp="1"/>
          </p:cNvSpPr>
          <p:nvPr>
            <p:ph idx="1"/>
          </p:nvPr>
        </p:nvSpPr>
        <p:spPr>
          <a:xfrm>
            <a:off x="0" y="700505"/>
            <a:ext cx="4572000" cy="4525963"/>
          </a:xfrm>
        </p:spPr>
        <p:txBody>
          <a:bodyPr>
            <a:noAutofit/>
          </a:bodyPr>
          <a:lstStyle/>
          <a:p>
            <a:r>
              <a:rPr lang="en-US" sz="2800" b="1" dirty="0" smtClean="0">
                <a:solidFill>
                  <a:srgbClr val="FFFF00"/>
                </a:solidFill>
              </a:rPr>
              <a:t>VERSE 12 -"the building" —Heb. </a:t>
            </a:r>
            <a:r>
              <a:rPr lang="en-US" sz="2800" b="1" i="1" dirty="0" err="1" smtClean="0">
                <a:solidFill>
                  <a:srgbClr val="FFFF00"/>
                </a:solidFill>
              </a:rPr>
              <a:t>binyan</a:t>
            </a:r>
            <a:r>
              <a:rPr lang="en-US" sz="2800" b="1" i="1" dirty="0" smtClean="0">
                <a:solidFill>
                  <a:srgbClr val="FFFF00"/>
                </a:solidFill>
              </a:rPr>
              <a:t>, </a:t>
            </a:r>
            <a:r>
              <a:rPr lang="en-US" sz="2800" dirty="0" smtClean="0">
                <a:solidFill>
                  <a:srgbClr val="FFFF00"/>
                </a:solidFill>
              </a:rPr>
              <a:t>an edifice (Strong). In this instance refers to the </a:t>
            </a:r>
            <a:r>
              <a:rPr lang="en-US" sz="2800" b="1" dirty="0" smtClean="0">
                <a:solidFill>
                  <a:srgbClr val="00FFFF"/>
                </a:solidFill>
              </a:rPr>
              <a:t>end-walls into which the ribs are attached </a:t>
            </a:r>
            <a:r>
              <a:rPr lang="en-US" sz="2800" dirty="0" smtClean="0">
                <a:solidFill>
                  <a:srgbClr val="FFFF00"/>
                </a:solidFill>
              </a:rPr>
              <a:t>(plate 9, “J”) See vv. 6, 9. Ch. 41:12 gives the dimensions of the end walls, i.e., </a:t>
            </a:r>
            <a:r>
              <a:rPr lang="en-US" sz="2800" dirty="0" smtClean="0">
                <a:solidFill>
                  <a:srgbClr val="00FFFF"/>
                </a:solidFill>
              </a:rPr>
              <a:t>5 cubits thick</a:t>
            </a:r>
            <a:r>
              <a:rPr lang="en-US" sz="2800" dirty="0" smtClean="0">
                <a:solidFill>
                  <a:srgbClr val="FFFF00"/>
                </a:solidFill>
              </a:rPr>
              <a:t>, </a:t>
            </a:r>
            <a:r>
              <a:rPr lang="en-US" sz="2800" dirty="0" smtClean="0">
                <a:solidFill>
                  <a:srgbClr val="00FFFF"/>
                </a:solidFill>
              </a:rPr>
              <a:t>70 cubits high</a:t>
            </a:r>
            <a:r>
              <a:rPr lang="en-US" sz="2800" dirty="0" smtClean="0">
                <a:solidFill>
                  <a:srgbClr val="FFFF00"/>
                </a:solidFill>
              </a:rPr>
              <a:t>, and 90 cubits in length. These walls are therefore </a:t>
            </a:r>
            <a:r>
              <a:rPr lang="en-US" sz="2800" dirty="0" smtClean="0">
                <a:solidFill>
                  <a:srgbClr val="00FFFF"/>
                </a:solidFill>
              </a:rPr>
              <a:t>140 feet (42. meters) high</a:t>
            </a:r>
            <a:r>
              <a:rPr lang="en-US" sz="2800" dirty="0" smtClean="0">
                <a:solidFill>
                  <a:srgbClr val="FFFF00"/>
                </a:solidFill>
              </a:rPr>
              <a:t>, quite substantial, quite grand!</a:t>
            </a:r>
            <a:endParaRPr lang="en-US" sz="2800" dirty="0">
              <a:solidFill>
                <a:srgbClr val="FFFF00"/>
              </a:solidFill>
            </a:endParaRPr>
          </a:p>
        </p:txBody>
      </p:sp>
      <p:pic>
        <p:nvPicPr>
          <p:cNvPr id="3074" name="Picture 2"/>
          <p:cNvPicPr>
            <a:picLocks noChangeAspect="1" noChangeArrowheads="1"/>
          </p:cNvPicPr>
          <p:nvPr/>
        </p:nvPicPr>
        <p:blipFill>
          <a:blip r:embed="rId2" cstate="print"/>
          <a:srcRect/>
          <a:stretch>
            <a:fillRect/>
          </a:stretch>
        </p:blipFill>
        <p:spPr bwMode="auto">
          <a:xfrm flipH="1">
            <a:off x="4572000" y="543103"/>
            <a:ext cx="4338845" cy="57246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7" name="Straight Arrow Connector 6"/>
          <p:cNvCxnSpPr/>
          <p:nvPr/>
        </p:nvCxnSpPr>
        <p:spPr>
          <a:xfrm flipV="1">
            <a:off x="4339244" y="1795549"/>
            <a:ext cx="498763" cy="349136"/>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rot="16200000">
            <a:off x="4369387" y="3278322"/>
            <a:ext cx="1051559" cy="646331"/>
          </a:xfrm>
          <a:prstGeom prst="rect">
            <a:avLst/>
          </a:prstGeom>
          <a:noFill/>
          <a:ln>
            <a:noFill/>
          </a:ln>
        </p:spPr>
        <p:txBody>
          <a:bodyPr wrap="square" rtlCol="0">
            <a:spAutoFit/>
          </a:bodyPr>
          <a:lstStyle/>
          <a:p>
            <a:r>
              <a:rPr lang="en-US" sz="3600" b="1" dirty="0" smtClean="0">
                <a:solidFill>
                  <a:srgbClr val="FF0000"/>
                </a:solidFill>
              </a:rPr>
              <a:t>140’</a:t>
            </a:r>
            <a:endParaRPr lang="en-US" sz="3600" b="1" dirty="0">
              <a:solidFill>
                <a:srgbClr val="FF0000"/>
              </a:solidFill>
            </a:endParaRPr>
          </a:p>
        </p:txBody>
      </p:sp>
      <p:cxnSp>
        <p:nvCxnSpPr>
          <p:cNvPr id="13" name="Straight Arrow Connector 12"/>
          <p:cNvCxnSpPr>
            <a:stCxn id="11" idx="3"/>
          </p:cNvCxnSpPr>
          <p:nvPr/>
        </p:nvCxnSpPr>
        <p:spPr>
          <a:xfrm rot="16200000" flipV="1">
            <a:off x="4401076" y="2581616"/>
            <a:ext cx="980901" cy="7283"/>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11" idx="1"/>
          </p:cNvCxnSpPr>
          <p:nvPr/>
        </p:nvCxnSpPr>
        <p:spPr>
          <a:xfrm rot="5400000">
            <a:off x="4020767" y="4994387"/>
            <a:ext cx="1741521" cy="728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endParaRPr lang="en-US" smtClean="0"/>
          </a:p>
        </p:txBody>
      </p:sp>
      <p:grpSp>
        <p:nvGrpSpPr>
          <p:cNvPr id="8" name="Group 7"/>
          <p:cNvGrpSpPr/>
          <p:nvPr/>
        </p:nvGrpSpPr>
        <p:grpSpPr>
          <a:xfrm>
            <a:off x="-358313" y="-1"/>
            <a:ext cx="9818836" cy="7069015"/>
            <a:chOff x="-598289" y="-13648"/>
            <a:chExt cx="9578513" cy="6858000"/>
          </a:xfrm>
        </p:grpSpPr>
        <p:pic>
          <p:nvPicPr>
            <p:cNvPr id="6" name="Picture 5"/>
            <p:cNvPicPr>
              <a:picLocks noChangeAspect="1" noChangeArrowheads="1"/>
            </p:cNvPicPr>
            <p:nvPr/>
          </p:nvPicPr>
          <p:blipFill>
            <a:blip r:embed="rId3" cstate="print"/>
            <a:srcRect r="57521"/>
            <a:stretch>
              <a:fillRect/>
            </a:stretch>
          </p:blipFill>
          <p:spPr bwMode="auto">
            <a:xfrm>
              <a:off x="-598289" y="878072"/>
              <a:ext cx="1908476" cy="5884392"/>
            </a:xfrm>
            <a:prstGeom prst="rect">
              <a:avLst/>
            </a:prstGeom>
            <a:noFill/>
            <a:ln w="9525">
              <a:noFill/>
              <a:miter lim="800000"/>
              <a:headEnd/>
              <a:tailEnd/>
            </a:ln>
          </p:spPr>
        </p:pic>
        <p:pic>
          <p:nvPicPr>
            <p:cNvPr id="22532" name="Picture 4"/>
            <p:cNvPicPr>
              <a:picLocks noChangeAspect="1" noChangeArrowheads="1"/>
            </p:cNvPicPr>
            <p:nvPr/>
          </p:nvPicPr>
          <p:blipFill>
            <a:blip r:embed="rId4" cstate="print"/>
            <a:srcRect l="12674"/>
            <a:stretch>
              <a:fillRect/>
            </a:stretch>
          </p:blipFill>
          <p:spPr bwMode="auto">
            <a:xfrm>
              <a:off x="4408224" y="-13648"/>
              <a:ext cx="4572000" cy="6858000"/>
            </a:xfrm>
            <a:prstGeom prst="rect">
              <a:avLst/>
            </a:prstGeom>
            <a:noFill/>
            <a:ln w="9525">
              <a:noFill/>
              <a:miter lim="800000"/>
              <a:headEnd/>
              <a:tailEnd/>
            </a:ln>
          </p:spPr>
        </p:pic>
        <p:pic>
          <p:nvPicPr>
            <p:cNvPr id="22533" name="Picture 5"/>
            <p:cNvPicPr>
              <a:picLocks noChangeAspect="1" noChangeArrowheads="1"/>
            </p:cNvPicPr>
            <p:nvPr/>
          </p:nvPicPr>
          <p:blipFill>
            <a:blip r:embed="rId3" cstate="print"/>
            <a:srcRect l="3261" r="28056"/>
            <a:stretch>
              <a:fillRect/>
            </a:stretch>
          </p:blipFill>
          <p:spPr bwMode="auto">
            <a:xfrm>
              <a:off x="1143000" y="533400"/>
              <a:ext cx="3276600" cy="6248400"/>
            </a:xfrm>
            <a:prstGeom prst="rect">
              <a:avLst/>
            </a:prstGeom>
            <a:noFill/>
            <a:ln w="9525">
              <a:noFill/>
              <a:miter lim="800000"/>
              <a:headEnd/>
              <a:tailEnd/>
            </a:ln>
          </p:spPr>
        </p:pic>
        <p:sp>
          <p:nvSpPr>
            <p:cNvPr id="7" name="Freeform 6"/>
            <p:cNvSpPr/>
            <p:nvPr/>
          </p:nvSpPr>
          <p:spPr>
            <a:xfrm>
              <a:off x="-504967" y="-13648"/>
              <a:ext cx="9321421" cy="1787857"/>
            </a:xfrm>
            <a:custGeom>
              <a:avLst/>
              <a:gdLst>
                <a:gd name="connsiteX0" fmla="*/ 0 w 9321421"/>
                <a:gd name="connsiteY0" fmla="*/ 1787857 h 1787857"/>
                <a:gd name="connsiteX1" fmla="*/ 272955 w 9321421"/>
                <a:gd name="connsiteY1" fmla="*/ 1733266 h 1787857"/>
                <a:gd name="connsiteX2" fmla="*/ 313898 w 9321421"/>
                <a:gd name="connsiteY2" fmla="*/ 1692323 h 1787857"/>
                <a:gd name="connsiteX3" fmla="*/ 409433 w 9321421"/>
                <a:gd name="connsiteY3" fmla="*/ 1678675 h 1787857"/>
                <a:gd name="connsiteX4" fmla="*/ 518615 w 9321421"/>
                <a:gd name="connsiteY4" fmla="*/ 1719618 h 1787857"/>
                <a:gd name="connsiteX5" fmla="*/ 832513 w 9321421"/>
                <a:gd name="connsiteY5" fmla="*/ 1637732 h 1787857"/>
                <a:gd name="connsiteX6" fmla="*/ 941695 w 9321421"/>
                <a:gd name="connsiteY6" fmla="*/ 1624084 h 1787857"/>
                <a:gd name="connsiteX7" fmla="*/ 1050877 w 9321421"/>
                <a:gd name="connsiteY7" fmla="*/ 1569493 h 1787857"/>
                <a:gd name="connsiteX8" fmla="*/ 1173707 w 9321421"/>
                <a:gd name="connsiteY8" fmla="*/ 1569493 h 1787857"/>
                <a:gd name="connsiteX9" fmla="*/ 1228298 w 9321421"/>
                <a:gd name="connsiteY9" fmla="*/ 1569493 h 1787857"/>
                <a:gd name="connsiteX10" fmla="*/ 1501254 w 9321421"/>
                <a:gd name="connsiteY10" fmla="*/ 1514902 h 1787857"/>
                <a:gd name="connsiteX11" fmla="*/ 1583140 w 9321421"/>
                <a:gd name="connsiteY11" fmla="*/ 1487606 h 1787857"/>
                <a:gd name="connsiteX12" fmla="*/ 1692322 w 9321421"/>
                <a:gd name="connsiteY12" fmla="*/ 1487606 h 1787857"/>
                <a:gd name="connsiteX13" fmla="*/ 1787857 w 9321421"/>
                <a:gd name="connsiteY13" fmla="*/ 1460311 h 1787857"/>
                <a:gd name="connsiteX14" fmla="*/ 1856095 w 9321421"/>
                <a:gd name="connsiteY14" fmla="*/ 1460311 h 1787857"/>
                <a:gd name="connsiteX15" fmla="*/ 1965277 w 9321421"/>
                <a:gd name="connsiteY15" fmla="*/ 1392072 h 1787857"/>
                <a:gd name="connsiteX16" fmla="*/ 2060812 w 9321421"/>
                <a:gd name="connsiteY16" fmla="*/ 1405720 h 1787857"/>
                <a:gd name="connsiteX17" fmla="*/ 2279176 w 9321421"/>
                <a:gd name="connsiteY17" fmla="*/ 1405720 h 1787857"/>
                <a:gd name="connsiteX18" fmla="*/ 2402006 w 9321421"/>
                <a:gd name="connsiteY18" fmla="*/ 1351129 h 1787857"/>
                <a:gd name="connsiteX19" fmla="*/ 2483892 w 9321421"/>
                <a:gd name="connsiteY19" fmla="*/ 1337481 h 1787857"/>
                <a:gd name="connsiteX20" fmla="*/ 2593074 w 9321421"/>
                <a:gd name="connsiteY20" fmla="*/ 1337481 h 1787857"/>
                <a:gd name="connsiteX21" fmla="*/ 2647666 w 9321421"/>
                <a:gd name="connsiteY21" fmla="*/ 1282890 h 1787857"/>
                <a:gd name="connsiteX22" fmla="*/ 2797791 w 9321421"/>
                <a:gd name="connsiteY22" fmla="*/ 1269242 h 1787857"/>
                <a:gd name="connsiteX23" fmla="*/ 2866030 w 9321421"/>
                <a:gd name="connsiteY23" fmla="*/ 1269242 h 1787857"/>
                <a:gd name="connsiteX24" fmla="*/ 3261815 w 9321421"/>
                <a:gd name="connsiteY24" fmla="*/ 1214651 h 1787857"/>
                <a:gd name="connsiteX25" fmla="*/ 3616657 w 9321421"/>
                <a:gd name="connsiteY25" fmla="*/ 1146412 h 1787857"/>
                <a:gd name="connsiteX26" fmla="*/ 3739486 w 9321421"/>
                <a:gd name="connsiteY26" fmla="*/ 1132764 h 1787857"/>
                <a:gd name="connsiteX27" fmla="*/ 3875964 w 9321421"/>
                <a:gd name="connsiteY27" fmla="*/ 1119117 h 1787857"/>
                <a:gd name="connsiteX28" fmla="*/ 4039737 w 9321421"/>
                <a:gd name="connsiteY28" fmla="*/ 1119117 h 1787857"/>
                <a:gd name="connsiteX29" fmla="*/ 4339988 w 9321421"/>
                <a:gd name="connsiteY29" fmla="*/ 1064526 h 1787857"/>
                <a:gd name="connsiteX30" fmla="*/ 4449170 w 9321421"/>
                <a:gd name="connsiteY30" fmla="*/ 1009935 h 1787857"/>
                <a:gd name="connsiteX31" fmla="*/ 4558352 w 9321421"/>
                <a:gd name="connsiteY31" fmla="*/ 982639 h 1787857"/>
                <a:gd name="connsiteX32" fmla="*/ 4667534 w 9321421"/>
                <a:gd name="connsiteY32" fmla="*/ 982639 h 1787857"/>
                <a:gd name="connsiteX33" fmla="*/ 4749421 w 9321421"/>
                <a:gd name="connsiteY33" fmla="*/ 982639 h 1787857"/>
                <a:gd name="connsiteX34" fmla="*/ 4858603 w 9321421"/>
                <a:gd name="connsiteY34" fmla="*/ 968991 h 1787857"/>
                <a:gd name="connsiteX35" fmla="*/ 4995080 w 9321421"/>
                <a:gd name="connsiteY35" fmla="*/ 941696 h 1787857"/>
                <a:gd name="connsiteX36" fmla="*/ 4995080 w 9321421"/>
                <a:gd name="connsiteY36" fmla="*/ 941696 h 1787857"/>
                <a:gd name="connsiteX37" fmla="*/ 5117910 w 9321421"/>
                <a:gd name="connsiteY37" fmla="*/ 900752 h 1787857"/>
                <a:gd name="connsiteX38" fmla="*/ 5172501 w 9321421"/>
                <a:gd name="connsiteY38" fmla="*/ 873457 h 1787857"/>
                <a:gd name="connsiteX39" fmla="*/ 5240740 w 9321421"/>
                <a:gd name="connsiteY39" fmla="*/ 887105 h 1787857"/>
                <a:gd name="connsiteX40" fmla="*/ 5445457 w 9321421"/>
                <a:gd name="connsiteY40" fmla="*/ 873457 h 1787857"/>
                <a:gd name="connsiteX41" fmla="*/ 5581934 w 9321421"/>
                <a:gd name="connsiteY41" fmla="*/ 805218 h 1787857"/>
                <a:gd name="connsiteX42" fmla="*/ 5677468 w 9321421"/>
                <a:gd name="connsiteY42" fmla="*/ 791570 h 1787857"/>
                <a:gd name="connsiteX43" fmla="*/ 5773003 w 9321421"/>
                <a:gd name="connsiteY43" fmla="*/ 777923 h 1787857"/>
                <a:gd name="connsiteX44" fmla="*/ 5854889 w 9321421"/>
                <a:gd name="connsiteY44" fmla="*/ 805218 h 1787857"/>
                <a:gd name="connsiteX45" fmla="*/ 6100549 w 9321421"/>
                <a:gd name="connsiteY45" fmla="*/ 750627 h 1787857"/>
                <a:gd name="connsiteX46" fmla="*/ 6196083 w 9321421"/>
                <a:gd name="connsiteY46" fmla="*/ 723332 h 1787857"/>
                <a:gd name="connsiteX47" fmla="*/ 6277970 w 9321421"/>
                <a:gd name="connsiteY47" fmla="*/ 723332 h 1787857"/>
                <a:gd name="connsiteX48" fmla="*/ 6387152 w 9321421"/>
                <a:gd name="connsiteY48" fmla="*/ 709684 h 1787857"/>
                <a:gd name="connsiteX49" fmla="*/ 6523630 w 9321421"/>
                <a:gd name="connsiteY49" fmla="*/ 641445 h 1787857"/>
                <a:gd name="connsiteX50" fmla="*/ 6564573 w 9321421"/>
                <a:gd name="connsiteY50" fmla="*/ 641445 h 1787857"/>
                <a:gd name="connsiteX51" fmla="*/ 6673755 w 9321421"/>
                <a:gd name="connsiteY51" fmla="*/ 614149 h 1787857"/>
                <a:gd name="connsiteX52" fmla="*/ 6769289 w 9321421"/>
                <a:gd name="connsiteY52" fmla="*/ 614149 h 1787857"/>
                <a:gd name="connsiteX53" fmla="*/ 6919415 w 9321421"/>
                <a:gd name="connsiteY53" fmla="*/ 600502 h 1787857"/>
                <a:gd name="connsiteX54" fmla="*/ 7028597 w 9321421"/>
                <a:gd name="connsiteY54" fmla="*/ 614149 h 1787857"/>
                <a:gd name="connsiteX55" fmla="*/ 7110483 w 9321421"/>
                <a:gd name="connsiteY55" fmla="*/ 600502 h 1787857"/>
                <a:gd name="connsiteX56" fmla="*/ 7315200 w 9321421"/>
                <a:gd name="connsiteY56" fmla="*/ 573206 h 1787857"/>
                <a:gd name="connsiteX57" fmla="*/ 7397086 w 9321421"/>
                <a:gd name="connsiteY57" fmla="*/ 545911 h 1787857"/>
                <a:gd name="connsiteX58" fmla="*/ 7492621 w 9321421"/>
                <a:gd name="connsiteY58" fmla="*/ 532263 h 1787857"/>
                <a:gd name="connsiteX59" fmla="*/ 7588155 w 9321421"/>
                <a:gd name="connsiteY59" fmla="*/ 491320 h 1787857"/>
                <a:gd name="connsiteX60" fmla="*/ 7642746 w 9321421"/>
                <a:gd name="connsiteY60" fmla="*/ 477672 h 1787857"/>
                <a:gd name="connsiteX61" fmla="*/ 7806519 w 9321421"/>
                <a:gd name="connsiteY61" fmla="*/ 477672 h 1787857"/>
                <a:gd name="connsiteX62" fmla="*/ 7888406 w 9321421"/>
                <a:gd name="connsiteY62" fmla="*/ 464024 h 1787857"/>
                <a:gd name="connsiteX63" fmla="*/ 7942997 w 9321421"/>
                <a:gd name="connsiteY63" fmla="*/ 450376 h 1787857"/>
                <a:gd name="connsiteX64" fmla="*/ 7997588 w 9321421"/>
                <a:gd name="connsiteY64" fmla="*/ 423081 h 1787857"/>
                <a:gd name="connsiteX65" fmla="*/ 8079474 w 9321421"/>
                <a:gd name="connsiteY65" fmla="*/ 409433 h 1787857"/>
                <a:gd name="connsiteX66" fmla="*/ 8147713 w 9321421"/>
                <a:gd name="connsiteY66" fmla="*/ 423081 h 1787857"/>
                <a:gd name="connsiteX67" fmla="*/ 8229600 w 9321421"/>
                <a:gd name="connsiteY67" fmla="*/ 423081 h 1787857"/>
                <a:gd name="connsiteX68" fmla="*/ 8256895 w 9321421"/>
                <a:gd name="connsiteY68" fmla="*/ 409433 h 1787857"/>
                <a:gd name="connsiteX69" fmla="*/ 8338782 w 9321421"/>
                <a:gd name="connsiteY69" fmla="*/ 409433 h 1787857"/>
                <a:gd name="connsiteX70" fmla="*/ 8420668 w 9321421"/>
                <a:gd name="connsiteY70" fmla="*/ 395785 h 1787857"/>
                <a:gd name="connsiteX71" fmla="*/ 8516203 w 9321421"/>
                <a:gd name="connsiteY71" fmla="*/ 368490 h 1787857"/>
                <a:gd name="connsiteX72" fmla="*/ 8516203 w 9321421"/>
                <a:gd name="connsiteY72" fmla="*/ 368490 h 1787857"/>
                <a:gd name="connsiteX73" fmla="*/ 8611737 w 9321421"/>
                <a:gd name="connsiteY73" fmla="*/ 354842 h 1787857"/>
                <a:gd name="connsiteX74" fmla="*/ 8775510 w 9321421"/>
                <a:gd name="connsiteY74" fmla="*/ 368490 h 1787857"/>
                <a:gd name="connsiteX75" fmla="*/ 8830101 w 9321421"/>
                <a:gd name="connsiteY75" fmla="*/ 300251 h 1787857"/>
                <a:gd name="connsiteX76" fmla="*/ 9144000 w 9321421"/>
                <a:gd name="connsiteY76" fmla="*/ 136478 h 1787857"/>
                <a:gd name="connsiteX77" fmla="*/ 9307773 w 9321421"/>
                <a:gd name="connsiteY77" fmla="*/ 95535 h 1787857"/>
                <a:gd name="connsiteX78" fmla="*/ 9321421 w 9321421"/>
                <a:gd name="connsiteY78" fmla="*/ 0 h 1787857"/>
                <a:gd name="connsiteX79" fmla="*/ 450376 w 9321421"/>
                <a:gd name="connsiteY79" fmla="*/ 27296 h 1787857"/>
                <a:gd name="connsiteX80" fmla="*/ 54591 w 9321421"/>
                <a:gd name="connsiteY80" fmla="*/ 1787857 h 1787857"/>
                <a:gd name="connsiteX81" fmla="*/ 0 w 9321421"/>
                <a:gd name="connsiteY81" fmla="*/ 1787857 h 1787857"/>
                <a:gd name="connsiteX0" fmla="*/ 0 w 9321421"/>
                <a:gd name="connsiteY0" fmla="*/ 1787857 h 1787857"/>
                <a:gd name="connsiteX1" fmla="*/ 272955 w 9321421"/>
                <a:gd name="connsiteY1" fmla="*/ 1733266 h 1787857"/>
                <a:gd name="connsiteX2" fmla="*/ 313898 w 9321421"/>
                <a:gd name="connsiteY2" fmla="*/ 1692323 h 1787857"/>
                <a:gd name="connsiteX3" fmla="*/ 409433 w 9321421"/>
                <a:gd name="connsiteY3" fmla="*/ 1678675 h 1787857"/>
                <a:gd name="connsiteX4" fmla="*/ 518615 w 9321421"/>
                <a:gd name="connsiteY4" fmla="*/ 1719618 h 1787857"/>
                <a:gd name="connsiteX5" fmla="*/ 832513 w 9321421"/>
                <a:gd name="connsiteY5" fmla="*/ 1637732 h 1787857"/>
                <a:gd name="connsiteX6" fmla="*/ 941695 w 9321421"/>
                <a:gd name="connsiteY6" fmla="*/ 1624084 h 1787857"/>
                <a:gd name="connsiteX7" fmla="*/ 1050877 w 9321421"/>
                <a:gd name="connsiteY7" fmla="*/ 1569493 h 1787857"/>
                <a:gd name="connsiteX8" fmla="*/ 1173707 w 9321421"/>
                <a:gd name="connsiteY8" fmla="*/ 1569493 h 1787857"/>
                <a:gd name="connsiteX9" fmla="*/ 1228298 w 9321421"/>
                <a:gd name="connsiteY9" fmla="*/ 1569493 h 1787857"/>
                <a:gd name="connsiteX10" fmla="*/ 1501254 w 9321421"/>
                <a:gd name="connsiteY10" fmla="*/ 1514902 h 1787857"/>
                <a:gd name="connsiteX11" fmla="*/ 1583140 w 9321421"/>
                <a:gd name="connsiteY11" fmla="*/ 1487606 h 1787857"/>
                <a:gd name="connsiteX12" fmla="*/ 1692322 w 9321421"/>
                <a:gd name="connsiteY12" fmla="*/ 1487606 h 1787857"/>
                <a:gd name="connsiteX13" fmla="*/ 1787857 w 9321421"/>
                <a:gd name="connsiteY13" fmla="*/ 1460311 h 1787857"/>
                <a:gd name="connsiteX14" fmla="*/ 1856095 w 9321421"/>
                <a:gd name="connsiteY14" fmla="*/ 1460311 h 1787857"/>
                <a:gd name="connsiteX15" fmla="*/ 1965277 w 9321421"/>
                <a:gd name="connsiteY15" fmla="*/ 1392072 h 1787857"/>
                <a:gd name="connsiteX16" fmla="*/ 2060812 w 9321421"/>
                <a:gd name="connsiteY16" fmla="*/ 1405720 h 1787857"/>
                <a:gd name="connsiteX17" fmla="*/ 2279176 w 9321421"/>
                <a:gd name="connsiteY17" fmla="*/ 1405720 h 1787857"/>
                <a:gd name="connsiteX18" fmla="*/ 2402006 w 9321421"/>
                <a:gd name="connsiteY18" fmla="*/ 1351129 h 1787857"/>
                <a:gd name="connsiteX19" fmla="*/ 2483892 w 9321421"/>
                <a:gd name="connsiteY19" fmla="*/ 1337481 h 1787857"/>
                <a:gd name="connsiteX20" fmla="*/ 2593074 w 9321421"/>
                <a:gd name="connsiteY20" fmla="*/ 1337481 h 1787857"/>
                <a:gd name="connsiteX21" fmla="*/ 2647666 w 9321421"/>
                <a:gd name="connsiteY21" fmla="*/ 1282890 h 1787857"/>
                <a:gd name="connsiteX22" fmla="*/ 2797791 w 9321421"/>
                <a:gd name="connsiteY22" fmla="*/ 1269242 h 1787857"/>
                <a:gd name="connsiteX23" fmla="*/ 2866030 w 9321421"/>
                <a:gd name="connsiteY23" fmla="*/ 1269242 h 1787857"/>
                <a:gd name="connsiteX24" fmla="*/ 3261815 w 9321421"/>
                <a:gd name="connsiteY24" fmla="*/ 1214651 h 1787857"/>
                <a:gd name="connsiteX25" fmla="*/ 3616657 w 9321421"/>
                <a:gd name="connsiteY25" fmla="*/ 1146412 h 1787857"/>
                <a:gd name="connsiteX26" fmla="*/ 3739486 w 9321421"/>
                <a:gd name="connsiteY26" fmla="*/ 1132764 h 1787857"/>
                <a:gd name="connsiteX27" fmla="*/ 3875964 w 9321421"/>
                <a:gd name="connsiteY27" fmla="*/ 1119117 h 1787857"/>
                <a:gd name="connsiteX28" fmla="*/ 4039737 w 9321421"/>
                <a:gd name="connsiteY28" fmla="*/ 1119117 h 1787857"/>
                <a:gd name="connsiteX29" fmla="*/ 4339988 w 9321421"/>
                <a:gd name="connsiteY29" fmla="*/ 1064526 h 1787857"/>
                <a:gd name="connsiteX30" fmla="*/ 4449170 w 9321421"/>
                <a:gd name="connsiteY30" fmla="*/ 1009935 h 1787857"/>
                <a:gd name="connsiteX31" fmla="*/ 4558352 w 9321421"/>
                <a:gd name="connsiteY31" fmla="*/ 982639 h 1787857"/>
                <a:gd name="connsiteX32" fmla="*/ 4667534 w 9321421"/>
                <a:gd name="connsiteY32" fmla="*/ 982639 h 1787857"/>
                <a:gd name="connsiteX33" fmla="*/ 4749421 w 9321421"/>
                <a:gd name="connsiteY33" fmla="*/ 982639 h 1787857"/>
                <a:gd name="connsiteX34" fmla="*/ 4858603 w 9321421"/>
                <a:gd name="connsiteY34" fmla="*/ 968991 h 1787857"/>
                <a:gd name="connsiteX35" fmla="*/ 4995080 w 9321421"/>
                <a:gd name="connsiteY35" fmla="*/ 941696 h 1787857"/>
                <a:gd name="connsiteX36" fmla="*/ 4995080 w 9321421"/>
                <a:gd name="connsiteY36" fmla="*/ 941696 h 1787857"/>
                <a:gd name="connsiteX37" fmla="*/ 5117910 w 9321421"/>
                <a:gd name="connsiteY37" fmla="*/ 900752 h 1787857"/>
                <a:gd name="connsiteX38" fmla="*/ 5172501 w 9321421"/>
                <a:gd name="connsiteY38" fmla="*/ 873457 h 1787857"/>
                <a:gd name="connsiteX39" fmla="*/ 5240740 w 9321421"/>
                <a:gd name="connsiteY39" fmla="*/ 887105 h 1787857"/>
                <a:gd name="connsiteX40" fmla="*/ 5445457 w 9321421"/>
                <a:gd name="connsiteY40" fmla="*/ 873457 h 1787857"/>
                <a:gd name="connsiteX41" fmla="*/ 5581934 w 9321421"/>
                <a:gd name="connsiteY41" fmla="*/ 805218 h 1787857"/>
                <a:gd name="connsiteX42" fmla="*/ 5677468 w 9321421"/>
                <a:gd name="connsiteY42" fmla="*/ 791570 h 1787857"/>
                <a:gd name="connsiteX43" fmla="*/ 5773003 w 9321421"/>
                <a:gd name="connsiteY43" fmla="*/ 777923 h 1787857"/>
                <a:gd name="connsiteX44" fmla="*/ 5854889 w 9321421"/>
                <a:gd name="connsiteY44" fmla="*/ 805218 h 1787857"/>
                <a:gd name="connsiteX45" fmla="*/ 6100549 w 9321421"/>
                <a:gd name="connsiteY45" fmla="*/ 750627 h 1787857"/>
                <a:gd name="connsiteX46" fmla="*/ 6196083 w 9321421"/>
                <a:gd name="connsiteY46" fmla="*/ 723332 h 1787857"/>
                <a:gd name="connsiteX47" fmla="*/ 6277970 w 9321421"/>
                <a:gd name="connsiteY47" fmla="*/ 723332 h 1787857"/>
                <a:gd name="connsiteX48" fmla="*/ 6387152 w 9321421"/>
                <a:gd name="connsiteY48" fmla="*/ 709684 h 1787857"/>
                <a:gd name="connsiteX49" fmla="*/ 6523630 w 9321421"/>
                <a:gd name="connsiteY49" fmla="*/ 641445 h 1787857"/>
                <a:gd name="connsiteX50" fmla="*/ 6564573 w 9321421"/>
                <a:gd name="connsiteY50" fmla="*/ 641445 h 1787857"/>
                <a:gd name="connsiteX51" fmla="*/ 6673755 w 9321421"/>
                <a:gd name="connsiteY51" fmla="*/ 614149 h 1787857"/>
                <a:gd name="connsiteX52" fmla="*/ 6769289 w 9321421"/>
                <a:gd name="connsiteY52" fmla="*/ 614149 h 1787857"/>
                <a:gd name="connsiteX53" fmla="*/ 6919415 w 9321421"/>
                <a:gd name="connsiteY53" fmla="*/ 600502 h 1787857"/>
                <a:gd name="connsiteX54" fmla="*/ 7028597 w 9321421"/>
                <a:gd name="connsiteY54" fmla="*/ 614149 h 1787857"/>
                <a:gd name="connsiteX55" fmla="*/ 7110483 w 9321421"/>
                <a:gd name="connsiteY55" fmla="*/ 600502 h 1787857"/>
                <a:gd name="connsiteX56" fmla="*/ 7315200 w 9321421"/>
                <a:gd name="connsiteY56" fmla="*/ 573206 h 1787857"/>
                <a:gd name="connsiteX57" fmla="*/ 7397086 w 9321421"/>
                <a:gd name="connsiteY57" fmla="*/ 545911 h 1787857"/>
                <a:gd name="connsiteX58" fmla="*/ 7492621 w 9321421"/>
                <a:gd name="connsiteY58" fmla="*/ 532263 h 1787857"/>
                <a:gd name="connsiteX59" fmla="*/ 7588155 w 9321421"/>
                <a:gd name="connsiteY59" fmla="*/ 491320 h 1787857"/>
                <a:gd name="connsiteX60" fmla="*/ 7642746 w 9321421"/>
                <a:gd name="connsiteY60" fmla="*/ 477672 h 1787857"/>
                <a:gd name="connsiteX61" fmla="*/ 7806519 w 9321421"/>
                <a:gd name="connsiteY61" fmla="*/ 477672 h 1787857"/>
                <a:gd name="connsiteX62" fmla="*/ 7888406 w 9321421"/>
                <a:gd name="connsiteY62" fmla="*/ 464024 h 1787857"/>
                <a:gd name="connsiteX63" fmla="*/ 7942997 w 9321421"/>
                <a:gd name="connsiteY63" fmla="*/ 450376 h 1787857"/>
                <a:gd name="connsiteX64" fmla="*/ 7997588 w 9321421"/>
                <a:gd name="connsiteY64" fmla="*/ 423081 h 1787857"/>
                <a:gd name="connsiteX65" fmla="*/ 8079474 w 9321421"/>
                <a:gd name="connsiteY65" fmla="*/ 409433 h 1787857"/>
                <a:gd name="connsiteX66" fmla="*/ 8147713 w 9321421"/>
                <a:gd name="connsiteY66" fmla="*/ 423081 h 1787857"/>
                <a:gd name="connsiteX67" fmla="*/ 8229600 w 9321421"/>
                <a:gd name="connsiteY67" fmla="*/ 423081 h 1787857"/>
                <a:gd name="connsiteX68" fmla="*/ 8256895 w 9321421"/>
                <a:gd name="connsiteY68" fmla="*/ 409433 h 1787857"/>
                <a:gd name="connsiteX69" fmla="*/ 8338782 w 9321421"/>
                <a:gd name="connsiteY69" fmla="*/ 409433 h 1787857"/>
                <a:gd name="connsiteX70" fmla="*/ 8420668 w 9321421"/>
                <a:gd name="connsiteY70" fmla="*/ 395785 h 1787857"/>
                <a:gd name="connsiteX71" fmla="*/ 8516203 w 9321421"/>
                <a:gd name="connsiteY71" fmla="*/ 368490 h 1787857"/>
                <a:gd name="connsiteX72" fmla="*/ 8516203 w 9321421"/>
                <a:gd name="connsiteY72" fmla="*/ 368490 h 1787857"/>
                <a:gd name="connsiteX73" fmla="*/ 8611737 w 9321421"/>
                <a:gd name="connsiteY73" fmla="*/ 354842 h 1787857"/>
                <a:gd name="connsiteX74" fmla="*/ 8775510 w 9321421"/>
                <a:gd name="connsiteY74" fmla="*/ 368490 h 1787857"/>
                <a:gd name="connsiteX75" fmla="*/ 8830101 w 9321421"/>
                <a:gd name="connsiteY75" fmla="*/ 300251 h 1787857"/>
                <a:gd name="connsiteX76" fmla="*/ 9144000 w 9321421"/>
                <a:gd name="connsiteY76" fmla="*/ 136478 h 1787857"/>
                <a:gd name="connsiteX77" fmla="*/ 9307773 w 9321421"/>
                <a:gd name="connsiteY77" fmla="*/ 95535 h 1787857"/>
                <a:gd name="connsiteX78" fmla="*/ 9321421 w 9321421"/>
                <a:gd name="connsiteY78" fmla="*/ 0 h 1787857"/>
                <a:gd name="connsiteX79" fmla="*/ 123967 w 9321421"/>
                <a:gd name="connsiteY79" fmla="*/ 13648 h 1787857"/>
                <a:gd name="connsiteX80" fmla="*/ 54591 w 9321421"/>
                <a:gd name="connsiteY80" fmla="*/ 1787857 h 1787857"/>
                <a:gd name="connsiteX81" fmla="*/ 0 w 9321421"/>
                <a:gd name="connsiteY81" fmla="*/ 1787857 h 178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9321421" h="1787857">
                  <a:moveTo>
                    <a:pt x="0" y="1787857"/>
                  </a:moveTo>
                  <a:lnTo>
                    <a:pt x="272955" y="1733266"/>
                  </a:lnTo>
                  <a:lnTo>
                    <a:pt x="313898" y="1692323"/>
                  </a:lnTo>
                  <a:lnTo>
                    <a:pt x="409433" y="1678675"/>
                  </a:lnTo>
                  <a:lnTo>
                    <a:pt x="518615" y="1719618"/>
                  </a:lnTo>
                  <a:lnTo>
                    <a:pt x="832513" y="1637732"/>
                  </a:lnTo>
                  <a:lnTo>
                    <a:pt x="941695" y="1624084"/>
                  </a:lnTo>
                  <a:lnTo>
                    <a:pt x="1050877" y="1569493"/>
                  </a:lnTo>
                  <a:lnTo>
                    <a:pt x="1173707" y="1569493"/>
                  </a:lnTo>
                  <a:lnTo>
                    <a:pt x="1228298" y="1569493"/>
                  </a:lnTo>
                  <a:lnTo>
                    <a:pt x="1501254" y="1514902"/>
                  </a:lnTo>
                  <a:lnTo>
                    <a:pt x="1583140" y="1487606"/>
                  </a:lnTo>
                  <a:lnTo>
                    <a:pt x="1692322" y="1487606"/>
                  </a:lnTo>
                  <a:lnTo>
                    <a:pt x="1787857" y="1460311"/>
                  </a:lnTo>
                  <a:lnTo>
                    <a:pt x="1856095" y="1460311"/>
                  </a:lnTo>
                  <a:lnTo>
                    <a:pt x="1965277" y="1392072"/>
                  </a:lnTo>
                  <a:lnTo>
                    <a:pt x="2060812" y="1405720"/>
                  </a:lnTo>
                  <a:lnTo>
                    <a:pt x="2279176" y="1405720"/>
                  </a:lnTo>
                  <a:lnTo>
                    <a:pt x="2402006" y="1351129"/>
                  </a:lnTo>
                  <a:lnTo>
                    <a:pt x="2483892" y="1337481"/>
                  </a:lnTo>
                  <a:lnTo>
                    <a:pt x="2593074" y="1337481"/>
                  </a:lnTo>
                  <a:lnTo>
                    <a:pt x="2647666" y="1282890"/>
                  </a:lnTo>
                  <a:lnTo>
                    <a:pt x="2797791" y="1269242"/>
                  </a:lnTo>
                  <a:lnTo>
                    <a:pt x="2866030" y="1269242"/>
                  </a:lnTo>
                  <a:lnTo>
                    <a:pt x="3261815" y="1214651"/>
                  </a:lnTo>
                  <a:lnTo>
                    <a:pt x="3616657" y="1146412"/>
                  </a:lnTo>
                  <a:lnTo>
                    <a:pt x="3739486" y="1132764"/>
                  </a:lnTo>
                  <a:lnTo>
                    <a:pt x="3875964" y="1119117"/>
                  </a:lnTo>
                  <a:lnTo>
                    <a:pt x="4039737" y="1119117"/>
                  </a:lnTo>
                  <a:lnTo>
                    <a:pt x="4339988" y="1064526"/>
                  </a:lnTo>
                  <a:lnTo>
                    <a:pt x="4449170" y="1009935"/>
                  </a:lnTo>
                  <a:lnTo>
                    <a:pt x="4558352" y="982639"/>
                  </a:lnTo>
                  <a:lnTo>
                    <a:pt x="4667534" y="982639"/>
                  </a:lnTo>
                  <a:lnTo>
                    <a:pt x="4749421" y="982639"/>
                  </a:lnTo>
                  <a:lnTo>
                    <a:pt x="4858603" y="968991"/>
                  </a:lnTo>
                  <a:lnTo>
                    <a:pt x="4995080" y="941696"/>
                  </a:lnTo>
                  <a:lnTo>
                    <a:pt x="4995080" y="941696"/>
                  </a:lnTo>
                  <a:lnTo>
                    <a:pt x="5117910" y="900752"/>
                  </a:lnTo>
                  <a:lnTo>
                    <a:pt x="5172501" y="873457"/>
                  </a:lnTo>
                  <a:lnTo>
                    <a:pt x="5240740" y="887105"/>
                  </a:lnTo>
                  <a:lnTo>
                    <a:pt x="5445457" y="873457"/>
                  </a:lnTo>
                  <a:lnTo>
                    <a:pt x="5581934" y="805218"/>
                  </a:lnTo>
                  <a:lnTo>
                    <a:pt x="5677468" y="791570"/>
                  </a:lnTo>
                  <a:lnTo>
                    <a:pt x="5773003" y="777923"/>
                  </a:lnTo>
                  <a:lnTo>
                    <a:pt x="5854889" y="805218"/>
                  </a:lnTo>
                  <a:lnTo>
                    <a:pt x="6100549" y="750627"/>
                  </a:lnTo>
                  <a:lnTo>
                    <a:pt x="6196083" y="723332"/>
                  </a:lnTo>
                  <a:lnTo>
                    <a:pt x="6277970" y="723332"/>
                  </a:lnTo>
                  <a:lnTo>
                    <a:pt x="6387152" y="709684"/>
                  </a:lnTo>
                  <a:lnTo>
                    <a:pt x="6523630" y="641445"/>
                  </a:lnTo>
                  <a:lnTo>
                    <a:pt x="6564573" y="641445"/>
                  </a:lnTo>
                  <a:lnTo>
                    <a:pt x="6673755" y="614149"/>
                  </a:lnTo>
                  <a:lnTo>
                    <a:pt x="6769289" y="614149"/>
                  </a:lnTo>
                  <a:lnTo>
                    <a:pt x="6919415" y="600502"/>
                  </a:lnTo>
                  <a:lnTo>
                    <a:pt x="7028597" y="614149"/>
                  </a:lnTo>
                  <a:lnTo>
                    <a:pt x="7110483" y="600502"/>
                  </a:lnTo>
                  <a:lnTo>
                    <a:pt x="7315200" y="573206"/>
                  </a:lnTo>
                  <a:lnTo>
                    <a:pt x="7397086" y="545911"/>
                  </a:lnTo>
                  <a:lnTo>
                    <a:pt x="7492621" y="532263"/>
                  </a:lnTo>
                  <a:lnTo>
                    <a:pt x="7588155" y="491320"/>
                  </a:lnTo>
                  <a:lnTo>
                    <a:pt x="7642746" y="477672"/>
                  </a:lnTo>
                  <a:lnTo>
                    <a:pt x="7806519" y="477672"/>
                  </a:lnTo>
                  <a:lnTo>
                    <a:pt x="7888406" y="464024"/>
                  </a:lnTo>
                  <a:lnTo>
                    <a:pt x="7942997" y="450376"/>
                  </a:lnTo>
                  <a:lnTo>
                    <a:pt x="7997588" y="423081"/>
                  </a:lnTo>
                  <a:lnTo>
                    <a:pt x="8079474" y="409433"/>
                  </a:lnTo>
                  <a:lnTo>
                    <a:pt x="8147713" y="423081"/>
                  </a:lnTo>
                  <a:lnTo>
                    <a:pt x="8229600" y="423081"/>
                  </a:lnTo>
                  <a:lnTo>
                    <a:pt x="8256895" y="409433"/>
                  </a:lnTo>
                  <a:lnTo>
                    <a:pt x="8338782" y="409433"/>
                  </a:lnTo>
                  <a:lnTo>
                    <a:pt x="8420668" y="395785"/>
                  </a:lnTo>
                  <a:lnTo>
                    <a:pt x="8516203" y="368490"/>
                  </a:lnTo>
                  <a:lnTo>
                    <a:pt x="8516203" y="368490"/>
                  </a:lnTo>
                  <a:lnTo>
                    <a:pt x="8611737" y="354842"/>
                  </a:lnTo>
                  <a:lnTo>
                    <a:pt x="8775510" y="368490"/>
                  </a:lnTo>
                  <a:lnTo>
                    <a:pt x="8830101" y="300251"/>
                  </a:lnTo>
                  <a:lnTo>
                    <a:pt x="9144000" y="136478"/>
                  </a:lnTo>
                  <a:lnTo>
                    <a:pt x="9307773" y="95535"/>
                  </a:lnTo>
                  <a:lnTo>
                    <a:pt x="9321421" y="0"/>
                  </a:lnTo>
                  <a:lnTo>
                    <a:pt x="123967" y="13648"/>
                  </a:lnTo>
                  <a:lnTo>
                    <a:pt x="54591" y="1787857"/>
                  </a:lnTo>
                  <a:lnTo>
                    <a:pt x="0" y="1787857"/>
                  </a:lnTo>
                  <a:close/>
                </a:path>
              </a:pathLst>
            </a:custGeom>
            <a:gradFill flip="none" rotWithShape="1">
              <a:gsLst>
                <a:gs pos="0">
                  <a:srgbClr val="CCCCFF"/>
                </a:gs>
                <a:gs pos="17999">
                  <a:srgbClr val="99CCFF"/>
                </a:gs>
                <a:gs pos="36000">
                  <a:srgbClr val="9966FF"/>
                </a:gs>
                <a:gs pos="61000">
                  <a:srgbClr val="CC99FF"/>
                </a:gs>
                <a:gs pos="82001">
                  <a:srgbClr val="99CCFF"/>
                </a:gs>
                <a:gs pos="100000">
                  <a:srgbClr val="CCCCFF"/>
                </a:gs>
              </a:gsLst>
              <a:lin ang="2700000" scaled="0"/>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487362"/>
          </a:xfrm>
        </p:spPr>
        <p:txBody>
          <a:bodyPr>
            <a:normAutofit fontScale="90000"/>
          </a:bodyPr>
          <a:lstStyle/>
          <a:p>
            <a:r>
              <a:rPr lang="en-US" dirty="0" smtClean="0">
                <a:solidFill>
                  <a:srgbClr val="FFFF00"/>
                </a:solidFill>
              </a:rPr>
              <a:t>Gates of the Most Holy</a:t>
            </a:r>
            <a:endParaRPr lang="en-US" dirty="0">
              <a:solidFill>
                <a:srgbClr val="FFFF00"/>
              </a:solidFill>
            </a:endParaRPr>
          </a:p>
        </p:txBody>
      </p:sp>
      <p:sp>
        <p:nvSpPr>
          <p:cNvPr id="3" name="Content Placeholder 2"/>
          <p:cNvSpPr>
            <a:spLocks noGrp="1"/>
          </p:cNvSpPr>
          <p:nvPr>
            <p:ph idx="1"/>
          </p:nvPr>
        </p:nvSpPr>
        <p:spPr>
          <a:xfrm>
            <a:off x="457200" y="533400"/>
            <a:ext cx="8229600" cy="4525963"/>
          </a:xfrm>
        </p:spPr>
        <p:txBody>
          <a:bodyPr>
            <a:noAutofit/>
          </a:bodyPr>
          <a:lstStyle/>
          <a:p>
            <a:pPr>
              <a:buNone/>
            </a:pPr>
            <a:r>
              <a:rPr lang="en-US" sz="2800" dirty="0" smtClean="0">
                <a:solidFill>
                  <a:schemeClr val="bg1"/>
                </a:solidFill>
              </a:rPr>
              <a:t>None but a certain class of priests are allowed to approach near to Yahweh. Approaching near to Yahweh must be synonymous with going into the Most Holy, which is described as a place where the God of Israel will dwell in the midst of the children of Israel. Chap, 43:2, 7</a:t>
            </a:r>
          </a:p>
          <a:p>
            <a:pPr>
              <a:buNone/>
            </a:pPr>
            <a:r>
              <a:rPr lang="en-US" sz="2800" dirty="0" smtClean="0">
                <a:solidFill>
                  <a:schemeClr val="bg1"/>
                </a:solidFill>
              </a:rPr>
              <a:t>One class of priests minister in the inner court and within, i.e., within the Inner Temple buildings, but they are not permitted to go near unto Yahweh, into the Most Holy beyond the inside wall of the Inner Temple.</a:t>
            </a:r>
          </a:p>
          <a:p>
            <a:pPr>
              <a:buNone/>
            </a:pPr>
            <a:r>
              <a:rPr lang="en-US" sz="2800" dirty="0" smtClean="0">
                <a:solidFill>
                  <a:schemeClr val="bg1"/>
                </a:solidFill>
              </a:rPr>
              <a:t>Chap. 44:17-19. Only the sons of </a:t>
            </a:r>
            <a:r>
              <a:rPr lang="en-US" sz="2800" dirty="0" err="1" smtClean="0">
                <a:solidFill>
                  <a:schemeClr val="bg1"/>
                </a:solidFill>
              </a:rPr>
              <a:t>Zadok</a:t>
            </a:r>
            <a:r>
              <a:rPr lang="en-US" sz="2800" dirty="0" smtClean="0">
                <a:solidFill>
                  <a:schemeClr val="bg1"/>
                </a:solidFill>
              </a:rPr>
              <a:t> are permitted this privilege.</a:t>
            </a: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2286" y="61785"/>
            <a:ext cx="5622324" cy="489108"/>
          </a:xfrm>
        </p:spPr>
        <p:txBody>
          <a:bodyPr>
            <a:normAutofit fontScale="90000"/>
          </a:bodyPr>
          <a:lstStyle/>
          <a:p>
            <a:r>
              <a:rPr lang="en-US" dirty="0" smtClean="0">
                <a:solidFill>
                  <a:srgbClr val="FFFF00"/>
                </a:solidFill>
              </a:rPr>
              <a:t>Gates of the Most Holy</a:t>
            </a:r>
            <a:endParaRPr lang="en-US" dirty="0">
              <a:solidFill>
                <a:srgbClr val="FFFF00"/>
              </a:solidFill>
            </a:endParaRPr>
          </a:p>
        </p:txBody>
      </p:sp>
      <p:sp>
        <p:nvSpPr>
          <p:cNvPr id="4" name="Content Placeholder 3"/>
          <p:cNvSpPr>
            <a:spLocks noGrp="1"/>
          </p:cNvSpPr>
          <p:nvPr>
            <p:ph idx="1"/>
          </p:nvPr>
        </p:nvSpPr>
        <p:spPr>
          <a:xfrm>
            <a:off x="0" y="-5031"/>
            <a:ext cx="3358662" cy="4525963"/>
          </a:xfrm>
        </p:spPr>
        <p:txBody>
          <a:bodyPr>
            <a:noAutofit/>
          </a:bodyPr>
          <a:lstStyle/>
          <a:p>
            <a:pPr>
              <a:buNone/>
            </a:pPr>
            <a:r>
              <a:rPr lang="en-US" sz="2800" b="1" u="sng" dirty="0" smtClean="0">
                <a:solidFill>
                  <a:srgbClr val="FFFF00"/>
                </a:solidFill>
              </a:rPr>
              <a:t>41:2</a:t>
            </a:r>
          </a:p>
          <a:p>
            <a:pPr>
              <a:buNone/>
            </a:pPr>
            <a:r>
              <a:rPr lang="en-US" sz="2400" dirty="0" smtClean="0">
                <a:solidFill>
                  <a:srgbClr val="FFFF00"/>
                </a:solidFill>
              </a:rPr>
              <a:t>VERSE 2</a:t>
            </a:r>
          </a:p>
          <a:p>
            <a:r>
              <a:rPr lang="en-US" sz="2400" b="1" dirty="0" smtClean="0">
                <a:solidFill>
                  <a:srgbClr val="FFFF00"/>
                </a:solidFill>
              </a:rPr>
              <a:t>"The breadth of the door" — </a:t>
            </a:r>
            <a:r>
              <a:rPr lang="en-US" sz="2400" dirty="0" smtClean="0">
                <a:solidFill>
                  <a:srgbClr val="FFFF00"/>
                </a:solidFill>
              </a:rPr>
              <a:t>See mg. "entrance." "Door" is the Heb. </a:t>
            </a:r>
            <a:r>
              <a:rPr lang="en-US" sz="2400" i="1" dirty="0" err="1" smtClean="0">
                <a:solidFill>
                  <a:srgbClr val="FFFF00"/>
                </a:solidFill>
              </a:rPr>
              <a:t>pethach</a:t>
            </a:r>
            <a:r>
              <a:rPr lang="en-US" sz="2400" i="1" dirty="0" smtClean="0">
                <a:solidFill>
                  <a:srgbClr val="FFFF00"/>
                </a:solidFill>
              </a:rPr>
              <a:t>, </a:t>
            </a:r>
            <a:r>
              <a:rPr lang="en-US" sz="2400" dirty="0" smtClean="0">
                <a:solidFill>
                  <a:srgbClr val="FFFF00"/>
                </a:solidFill>
              </a:rPr>
              <a:t>an opening, which is formed between the posts of v 1. This entrance is 10 cu. wide, as deduced from v 3.</a:t>
            </a:r>
          </a:p>
          <a:p>
            <a:pPr>
              <a:buNone/>
            </a:pPr>
            <a:r>
              <a:rPr lang="en-US" sz="2000" b="1" dirty="0" smtClean="0">
                <a:solidFill>
                  <a:srgbClr val="FFFF00"/>
                </a:solidFill>
              </a:rPr>
              <a:t>"Sides of the door" — </a:t>
            </a:r>
            <a:r>
              <a:rPr lang="en-US" sz="2000" dirty="0" smtClean="0">
                <a:solidFill>
                  <a:srgbClr val="FFFF00"/>
                </a:solidFill>
              </a:rPr>
              <a:t>The side of 5 cubits refers to the thickness of the sides of the porches, which are divided into two by the cherubim (plate 9, </a:t>
            </a:r>
            <a:r>
              <a:rPr lang="en-US" sz="2400" dirty="0" smtClean="0">
                <a:solidFill>
                  <a:srgbClr val="FFFF00"/>
                </a:solidFill>
              </a:rPr>
              <a:t>“A”)</a:t>
            </a:r>
            <a:endParaRPr lang="en-US" sz="2400" b="1" dirty="0" smtClean="0">
              <a:solidFill>
                <a:srgbClr val="FFFF00"/>
              </a:solidFill>
            </a:endParaRPr>
          </a:p>
        </p:txBody>
      </p:sp>
      <p:pic>
        <p:nvPicPr>
          <p:cNvPr id="5" name="Picture 2"/>
          <p:cNvPicPr>
            <a:picLocks noChangeAspect="1" noChangeArrowheads="1"/>
          </p:cNvPicPr>
          <p:nvPr/>
        </p:nvPicPr>
        <p:blipFill>
          <a:blip r:embed="rId2" cstate="print"/>
          <a:srcRect l="6904" t="6063" r="2461" b="26760"/>
          <a:stretch>
            <a:fillRect/>
          </a:stretch>
        </p:blipFill>
        <p:spPr bwMode="auto">
          <a:xfrm>
            <a:off x="3182587" y="719537"/>
            <a:ext cx="5818909" cy="5399910"/>
          </a:xfrm>
          <a:prstGeom prst="rect">
            <a:avLst/>
          </a:prstGeom>
          <a:ln>
            <a:noFill/>
          </a:ln>
          <a:effectLst>
            <a:softEdge rad="112500"/>
          </a:effectLst>
        </p:spPr>
      </p:pic>
      <p:cxnSp>
        <p:nvCxnSpPr>
          <p:cNvPr id="30" name="Straight Arrow Connector 29"/>
          <p:cNvCxnSpPr/>
          <p:nvPr/>
        </p:nvCxnSpPr>
        <p:spPr>
          <a:xfrm>
            <a:off x="2920621" y="3821373"/>
            <a:ext cx="1416601" cy="2157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2747265" y="5316170"/>
            <a:ext cx="1016831" cy="90009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373"/>
            <a:ext cx="8229600" cy="657347"/>
          </a:xfrm>
        </p:spPr>
        <p:txBody>
          <a:bodyPr>
            <a:normAutofit fontScale="90000"/>
          </a:bodyPr>
          <a:lstStyle/>
          <a:p>
            <a:r>
              <a:rPr lang="en-US" dirty="0" smtClean="0">
                <a:solidFill>
                  <a:srgbClr val="FFFF00"/>
                </a:solidFill>
              </a:rPr>
              <a:t>Gates of the Most Holy</a:t>
            </a:r>
            <a:endParaRPr lang="en-US" dirty="0">
              <a:solidFill>
                <a:srgbClr val="FFFF00"/>
              </a:solidFill>
            </a:endParaRPr>
          </a:p>
        </p:txBody>
      </p:sp>
      <p:sp>
        <p:nvSpPr>
          <p:cNvPr id="4" name="Content Placeholder 3"/>
          <p:cNvSpPr>
            <a:spLocks noGrp="1"/>
          </p:cNvSpPr>
          <p:nvPr>
            <p:ph idx="1"/>
          </p:nvPr>
        </p:nvSpPr>
        <p:spPr>
          <a:xfrm>
            <a:off x="0" y="427464"/>
            <a:ext cx="3358662" cy="4525963"/>
          </a:xfrm>
        </p:spPr>
        <p:txBody>
          <a:bodyPr>
            <a:noAutofit/>
          </a:bodyPr>
          <a:lstStyle/>
          <a:p>
            <a:pPr>
              <a:buNone/>
            </a:pPr>
            <a:r>
              <a:rPr lang="en-US" b="1" u="sng" dirty="0" smtClean="0">
                <a:solidFill>
                  <a:srgbClr val="FFFF00"/>
                </a:solidFill>
              </a:rPr>
              <a:t>41:3</a:t>
            </a:r>
          </a:p>
          <a:p>
            <a:pPr>
              <a:buNone/>
            </a:pPr>
            <a:r>
              <a:rPr lang="en-US" sz="2800" b="1" dirty="0" smtClean="0">
                <a:solidFill>
                  <a:srgbClr val="FFFF00"/>
                </a:solidFill>
              </a:rPr>
              <a:t>"Went he inward" — </a:t>
            </a:r>
            <a:r>
              <a:rPr lang="en-US" sz="2800" dirty="0" smtClean="0">
                <a:solidFill>
                  <a:srgbClr val="FFFF00"/>
                </a:solidFill>
              </a:rPr>
              <a:t>Ezekiel went inward from the porch, measuring the opening. Firstly the </a:t>
            </a:r>
            <a:r>
              <a:rPr lang="en-US" sz="2800" b="1" u="sng" dirty="0" smtClean="0">
                <a:solidFill>
                  <a:srgbClr val="FF0000"/>
                </a:solidFill>
              </a:rPr>
              <a:t>posts of the door, of 2 cubits</a:t>
            </a:r>
            <a:r>
              <a:rPr lang="en-US" sz="2800" dirty="0" smtClean="0">
                <a:solidFill>
                  <a:srgbClr val="FFFF00"/>
                </a:solidFill>
              </a:rPr>
              <a:t>, which are like door jambs on either side of the </a:t>
            </a:r>
            <a:r>
              <a:rPr lang="fr-FR" sz="2800" dirty="0" smtClean="0">
                <a:solidFill>
                  <a:srgbClr val="FFFF00"/>
                </a:solidFill>
              </a:rPr>
              <a:t>entrance </a:t>
            </a:r>
            <a:endParaRPr lang="en-US" sz="2800" b="1" dirty="0" smtClean="0">
              <a:solidFill>
                <a:srgbClr val="FFFF00"/>
              </a:solidFill>
            </a:endParaRPr>
          </a:p>
        </p:txBody>
      </p:sp>
      <p:pic>
        <p:nvPicPr>
          <p:cNvPr id="5" name="Picture 2"/>
          <p:cNvPicPr>
            <a:picLocks noChangeAspect="1" noChangeArrowheads="1"/>
          </p:cNvPicPr>
          <p:nvPr/>
        </p:nvPicPr>
        <p:blipFill>
          <a:blip r:embed="rId2" cstate="print"/>
          <a:srcRect l="6904" t="6063" r="2461" b="26760"/>
          <a:stretch>
            <a:fillRect/>
          </a:stretch>
        </p:blipFill>
        <p:spPr bwMode="auto">
          <a:xfrm>
            <a:off x="3182587" y="719537"/>
            <a:ext cx="5818909" cy="5399910"/>
          </a:xfrm>
          <a:prstGeom prst="rect">
            <a:avLst/>
          </a:prstGeom>
          <a:ln>
            <a:noFill/>
          </a:ln>
          <a:effectLst>
            <a:softEdge rad="112500"/>
          </a:effectLst>
        </p:spPr>
      </p:pic>
      <p:sp>
        <p:nvSpPr>
          <p:cNvPr id="6" name="Rectangle 5"/>
          <p:cNvSpPr/>
          <p:nvPr/>
        </p:nvSpPr>
        <p:spPr>
          <a:xfrm>
            <a:off x="4549805" y="870011"/>
            <a:ext cx="66583" cy="9321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563122" y="1231035"/>
            <a:ext cx="62144" cy="73981"/>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4571999" y="1565428"/>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503109" y="1429304"/>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491272" y="1053483"/>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589756" y="2960702"/>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34183" y="2877846"/>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604552" y="3303230"/>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540101" y="3260325"/>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603073" y="3661298"/>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538622" y="3618393"/>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600113" y="3986070"/>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535662" y="3987555"/>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4597155" y="4346357"/>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532704" y="4343403"/>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4594195" y="4648934"/>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7534183" y="4708126"/>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4592716" y="5031416"/>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7523826" y="5068413"/>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4585317" y="5325115"/>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520866" y="5424258"/>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4572000" y="5659508"/>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507549" y="5763090"/>
            <a:ext cx="79899" cy="8138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p:cNvCxnSpPr/>
          <p:nvPr/>
        </p:nvCxnSpPr>
        <p:spPr>
          <a:xfrm flipV="1">
            <a:off x="2920621" y="3698543"/>
            <a:ext cx="1651379" cy="12283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endCxn id="19" idx="1"/>
          </p:cNvCxnSpPr>
          <p:nvPr/>
        </p:nvCxnSpPr>
        <p:spPr>
          <a:xfrm>
            <a:off x="2934269" y="3848669"/>
            <a:ext cx="1662886" cy="53837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373"/>
            <a:ext cx="8229600" cy="657347"/>
          </a:xfrm>
        </p:spPr>
        <p:txBody>
          <a:bodyPr>
            <a:normAutofit fontScale="90000"/>
          </a:bodyPr>
          <a:lstStyle/>
          <a:p>
            <a:r>
              <a:rPr lang="en-US" dirty="0" smtClean="0">
                <a:solidFill>
                  <a:srgbClr val="FFFF00"/>
                </a:solidFill>
              </a:rPr>
              <a:t>Gates of the Most Holy</a:t>
            </a:r>
            <a:endParaRPr lang="en-US" dirty="0">
              <a:solidFill>
                <a:srgbClr val="FFFF00"/>
              </a:solidFill>
            </a:endParaRPr>
          </a:p>
        </p:txBody>
      </p:sp>
      <p:sp>
        <p:nvSpPr>
          <p:cNvPr id="4" name="Content Placeholder 3"/>
          <p:cNvSpPr>
            <a:spLocks noGrp="1"/>
          </p:cNvSpPr>
          <p:nvPr>
            <p:ph idx="1"/>
          </p:nvPr>
        </p:nvSpPr>
        <p:spPr>
          <a:xfrm>
            <a:off x="0" y="427464"/>
            <a:ext cx="3358662" cy="4525963"/>
          </a:xfrm>
        </p:spPr>
        <p:txBody>
          <a:bodyPr>
            <a:noAutofit/>
          </a:bodyPr>
          <a:lstStyle/>
          <a:p>
            <a:pPr>
              <a:buNone/>
            </a:pPr>
            <a:r>
              <a:rPr lang="en-US" b="1" u="sng" dirty="0" smtClean="0">
                <a:solidFill>
                  <a:srgbClr val="FFFF00"/>
                </a:solidFill>
              </a:rPr>
              <a:t>41:3</a:t>
            </a:r>
          </a:p>
          <a:p>
            <a:pPr>
              <a:buNone/>
            </a:pPr>
            <a:r>
              <a:rPr lang="en-US" sz="2800" b="1" dirty="0" smtClean="0">
                <a:solidFill>
                  <a:srgbClr val="FFFF00"/>
                </a:solidFill>
              </a:rPr>
              <a:t>“The door six cubits“ -- The entrance at the </a:t>
            </a:r>
            <a:r>
              <a:rPr lang="en-US" sz="2800" b="1" dirty="0" smtClean="0">
                <a:solidFill>
                  <a:srgbClr val="00FFFF"/>
                </a:solidFill>
              </a:rPr>
              <a:t>INNER GATE </a:t>
            </a:r>
            <a:r>
              <a:rPr lang="en-US" sz="2800" b="1" dirty="0" smtClean="0">
                <a:solidFill>
                  <a:srgbClr val="FFFF00"/>
                </a:solidFill>
              </a:rPr>
              <a:t>is 6 cu. wide. + 2 cu for each door post = </a:t>
            </a:r>
            <a:r>
              <a:rPr lang="en-US" sz="2800" b="1" dirty="0" smtClean="0">
                <a:solidFill>
                  <a:srgbClr val="FF0000"/>
                </a:solidFill>
              </a:rPr>
              <a:t>20’ (10 cu)</a:t>
            </a:r>
          </a:p>
        </p:txBody>
      </p:sp>
      <p:pic>
        <p:nvPicPr>
          <p:cNvPr id="5" name="Picture 2"/>
          <p:cNvPicPr>
            <a:picLocks noChangeAspect="1" noChangeArrowheads="1"/>
          </p:cNvPicPr>
          <p:nvPr/>
        </p:nvPicPr>
        <p:blipFill>
          <a:blip r:embed="rId2" cstate="print"/>
          <a:srcRect l="6904" t="6063" r="2461" b="26760"/>
          <a:stretch>
            <a:fillRect/>
          </a:stretch>
        </p:blipFill>
        <p:spPr bwMode="auto">
          <a:xfrm>
            <a:off x="3182587" y="719537"/>
            <a:ext cx="5818909" cy="5399910"/>
          </a:xfrm>
          <a:prstGeom prst="rect">
            <a:avLst/>
          </a:prstGeom>
          <a:ln>
            <a:noFill/>
          </a:ln>
          <a:effectLst>
            <a:softEdge rad="112500"/>
          </a:effectLst>
        </p:spPr>
      </p:pic>
      <p:sp>
        <p:nvSpPr>
          <p:cNvPr id="37" name="TextBox 36"/>
          <p:cNvSpPr txBox="1"/>
          <p:nvPr/>
        </p:nvSpPr>
        <p:spPr>
          <a:xfrm>
            <a:off x="3405468" y="3674613"/>
            <a:ext cx="949629" cy="369332"/>
          </a:xfrm>
          <a:prstGeom prst="rect">
            <a:avLst/>
          </a:prstGeom>
          <a:solidFill>
            <a:schemeClr val="bg1">
              <a:lumMod val="85000"/>
            </a:schemeClr>
          </a:solidFill>
        </p:spPr>
        <p:txBody>
          <a:bodyPr wrap="square" rtlCol="0">
            <a:spAutoFit/>
          </a:bodyPr>
          <a:lstStyle/>
          <a:p>
            <a:r>
              <a:rPr lang="en-US" b="1" dirty="0" smtClean="0">
                <a:solidFill>
                  <a:srgbClr val="FF0000"/>
                </a:solidFill>
              </a:rPr>
              <a:t>20’(10c)</a:t>
            </a:r>
            <a:endParaRPr lang="en-US" b="1" dirty="0">
              <a:solidFill>
                <a:srgbClr val="FF0000"/>
              </a:solidFill>
            </a:endParaRPr>
          </a:p>
        </p:txBody>
      </p:sp>
      <p:sp>
        <p:nvSpPr>
          <p:cNvPr id="44" name="TextBox 43"/>
          <p:cNvSpPr txBox="1"/>
          <p:nvPr/>
        </p:nvSpPr>
        <p:spPr>
          <a:xfrm>
            <a:off x="7930400" y="3640789"/>
            <a:ext cx="951379" cy="369332"/>
          </a:xfrm>
          <a:prstGeom prst="rect">
            <a:avLst/>
          </a:prstGeom>
          <a:solidFill>
            <a:schemeClr val="bg1">
              <a:lumMod val="85000"/>
            </a:schemeClr>
          </a:solidFill>
        </p:spPr>
        <p:txBody>
          <a:bodyPr wrap="square" rtlCol="0">
            <a:spAutoFit/>
          </a:bodyPr>
          <a:lstStyle/>
          <a:p>
            <a:r>
              <a:rPr lang="en-US" b="1" dirty="0" smtClean="0">
                <a:solidFill>
                  <a:srgbClr val="FF0000"/>
                </a:solidFill>
              </a:rPr>
              <a:t>22’(11c)</a:t>
            </a:r>
            <a:endParaRPr lang="en-US" b="1" dirty="0">
              <a:solidFill>
                <a:srgbClr val="FF0000"/>
              </a:solidFill>
            </a:endParaRPr>
          </a:p>
        </p:txBody>
      </p:sp>
      <p:sp>
        <p:nvSpPr>
          <p:cNvPr id="45" name="TextBox 44"/>
          <p:cNvSpPr txBox="1"/>
          <p:nvPr/>
        </p:nvSpPr>
        <p:spPr>
          <a:xfrm>
            <a:off x="7921434" y="4374774"/>
            <a:ext cx="951379" cy="369332"/>
          </a:xfrm>
          <a:prstGeom prst="rect">
            <a:avLst/>
          </a:prstGeom>
          <a:solidFill>
            <a:schemeClr val="bg1">
              <a:lumMod val="85000"/>
            </a:schemeClr>
          </a:solidFill>
        </p:spPr>
        <p:txBody>
          <a:bodyPr wrap="square" rtlCol="0">
            <a:spAutoFit/>
          </a:bodyPr>
          <a:lstStyle/>
          <a:p>
            <a:r>
              <a:rPr lang="en-US" b="1" dirty="0" smtClean="0">
                <a:solidFill>
                  <a:srgbClr val="FF0000"/>
                </a:solidFill>
              </a:rPr>
              <a:t>22’(11c)</a:t>
            </a:r>
            <a:endParaRPr lang="en-US" b="1" dirty="0">
              <a:solidFill>
                <a:srgbClr val="FF0000"/>
              </a:solidFill>
            </a:endParaRPr>
          </a:p>
        </p:txBody>
      </p:sp>
      <p:sp>
        <p:nvSpPr>
          <p:cNvPr id="46" name="TextBox 45"/>
          <p:cNvSpPr txBox="1"/>
          <p:nvPr/>
        </p:nvSpPr>
        <p:spPr>
          <a:xfrm>
            <a:off x="3383057" y="4334641"/>
            <a:ext cx="949629" cy="369332"/>
          </a:xfrm>
          <a:prstGeom prst="rect">
            <a:avLst/>
          </a:prstGeom>
          <a:solidFill>
            <a:schemeClr val="bg1">
              <a:lumMod val="85000"/>
            </a:schemeClr>
          </a:solidFill>
        </p:spPr>
        <p:txBody>
          <a:bodyPr wrap="square" rtlCol="0">
            <a:spAutoFit/>
          </a:bodyPr>
          <a:lstStyle/>
          <a:p>
            <a:r>
              <a:rPr lang="en-US" b="1" dirty="0" smtClean="0">
                <a:solidFill>
                  <a:srgbClr val="FF0000"/>
                </a:solidFill>
              </a:rPr>
              <a:t>20’(10c)</a:t>
            </a:r>
            <a:endParaRPr lang="en-US" b="1" dirty="0">
              <a:solidFill>
                <a:srgbClr val="FF0000"/>
              </a:solidFill>
            </a:endParaRPr>
          </a:p>
        </p:txBody>
      </p:sp>
      <p:sp>
        <p:nvSpPr>
          <p:cNvPr id="49" name="Rectangle 48"/>
          <p:cNvSpPr/>
          <p:nvPr/>
        </p:nvSpPr>
        <p:spPr>
          <a:xfrm>
            <a:off x="399245" y="3942961"/>
            <a:ext cx="2511380" cy="2677656"/>
          </a:xfrm>
          <a:prstGeom prst="rect">
            <a:avLst/>
          </a:prstGeom>
        </p:spPr>
        <p:txBody>
          <a:bodyPr wrap="square">
            <a:spAutoFit/>
          </a:bodyPr>
          <a:lstStyle/>
          <a:p>
            <a:r>
              <a:rPr lang="en-US" sz="2800" b="1" dirty="0" smtClean="0">
                <a:solidFill>
                  <a:srgbClr val="FFFF00"/>
                </a:solidFill>
              </a:rPr>
              <a:t>-- The entrance at the </a:t>
            </a:r>
            <a:r>
              <a:rPr lang="en-US" sz="2800" b="1" dirty="0" smtClean="0">
                <a:solidFill>
                  <a:srgbClr val="00FFFF"/>
                </a:solidFill>
              </a:rPr>
              <a:t>OUTER GATE</a:t>
            </a:r>
            <a:r>
              <a:rPr lang="en-US" sz="2800" b="1" dirty="0" smtClean="0">
                <a:solidFill>
                  <a:srgbClr val="FFFF00"/>
                </a:solidFill>
              </a:rPr>
              <a:t> is 7 cu. wide. + 2 cu for each door post = </a:t>
            </a:r>
            <a:r>
              <a:rPr lang="en-US" sz="2800" b="1" dirty="0" smtClean="0">
                <a:solidFill>
                  <a:srgbClr val="FF0000"/>
                </a:solidFill>
              </a:rPr>
              <a:t>22’ (11 cu)</a:t>
            </a:r>
            <a:endParaRPr lang="en-US" sz="2800" dirty="0">
              <a:solidFill>
                <a:srgbClr val="FF0000"/>
              </a:solidFill>
            </a:endParaRPr>
          </a:p>
        </p:txBody>
      </p:sp>
      <p:cxnSp>
        <p:nvCxnSpPr>
          <p:cNvPr id="50" name="Straight Arrow Connector 49"/>
          <p:cNvCxnSpPr/>
          <p:nvPr/>
        </p:nvCxnSpPr>
        <p:spPr>
          <a:xfrm flipV="1">
            <a:off x="2382592" y="4675031"/>
            <a:ext cx="5203064" cy="171289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2459865" y="3850783"/>
            <a:ext cx="5138670" cy="253713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2369713" y="3429000"/>
            <a:ext cx="1133246" cy="33953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2318197" y="3429000"/>
            <a:ext cx="1154506" cy="98835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6" name="Left Brace 35"/>
          <p:cNvSpPr/>
          <p:nvPr/>
        </p:nvSpPr>
        <p:spPr>
          <a:xfrm>
            <a:off x="4265782" y="3653347"/>
            <a:ext cx="187133" cy="421049"/>
          </a:xfrm>
          <a:prstGeom prst="leftBrace">
            <a:avLst>
              <a:gd name="adj1" fmla="val 8333"/>
              <a:gd name="adj2" fmla="val 4596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Left Brace 37"/>
          <p:cNvSpPr/>
          <p:nvPr/>
        </p:nvSpPr>
        <p:spPr>
          <a:xfrm>
            <a:off x="4265073" y="4324616"/>
            <a:ext cx="187133" cy="421049"/>
          </a:xfrm>
          <a:prstGeom prst="leftBrace">
            <a:avLst>
              <a:gd name="adj1" fmla="val 8333"/>
              <a:gd name="adj2" fmla="val 4596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Right Brace 41"/>
          <p:cNvSpPr/>
          <p:nvPr/>
        </p:nvSpPr>
        <p:spPr>
          <a:xfrm>
            <a:off x="7806017" y="3607174"/>
            <a:ext cx="174811" cy="467285"/>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Right Brace 42"/>
          <p:cNvSpPr/>
          <p:nvPr/>
        </p:nvSpPr>
        <p:spPr>
          <a:xfrm>
            <a:off x="7793691" y="4327713"/>
            <a:ext cx="174811" cy="467285"/>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48714" y="1478280"/>
            <a:ext cx="9046572" cy="5379720"/>
          </a:xfrm>
          <a:prstGeom prst="rect">
            <a:avLst/>
          </a:prstGeom>
          <a:noFill/>
          <a:ln w="9525">
            <a:noFill/>
            <a:miter lim="800000"/>
            <a:headEnd/>
            <a:tailEnd/>
          </a:ln>
        </p:spPr>
      </p:pic>
      <p:sp>
        <p:nvSpPr>
          <p:cNvPr id="5" name="TextBox 4"/>
          <p:cNvSpPr txBox="1"/>
          <p:nvPr/>
        </p:nvSpPr>
        <p:spPr>
          <a:xfrm>
            <a:off x="0" y="-13653"/>
            <a:ext cx="9144000" cy="1477328"/>
          </a:xfrm>
          <a:prstGeom prst="rect">
            <a:avLst/>
          </a:prstGeom>
          <a:noFill/>
        </p:spPr>
        <p:txBody>
          <a:bodyPr wrap="square" rtlCol="0">
            <a:spAutoFit/>
          </a:bodyPr>
          <a:lstStyle/>
          <a:p>
            <a:r>
              <a:rPr lang="en-US" b="1" dirty="0" smtClean="0">
                <a:solidFill>
                  <a:srgbClr val="FFFF00"/>
                </a:solidFill>
              </a:rPr>
              <a:t>"Length 20 cubits, breadth 20 cubits" — </a:t>
            </a:r>
            <a:r>
              <a:rPr lang="en-US" b="1" i="1" dirty="0" smtClean="0">
                <a:solidFill>
                  <a:srgbClr val="00FFFF"/>
                </a:solidFill>
              </a:rPr>
              <a:t>The measurements here relate to the length and height of the circular temple rooms. </a:t>
            </a:r>
            <a:r>
              <a:rPr lang="en-US" i="1" dirty="0" smtClean="0">
                <a:solidFill>
                  <a:srgbClr val="FFFF00"/>
                </a:solidFill>
              </a:rPr>
              <a:t>The length is 20 cubits (plate </a:t>
            </a:r>
            <a:r>
              <a:rPr lang="en-US" dirty="0" smtClean="0">
                <a:solidFill>
                  <a:srgbClr val="FFFF00"/>
                </a:solidFill>
              </a:rPr>
              <a:t>9), and the breadth is 16 cubits, the full entrance width (17 on the outer side, plate 9), hence the other 20-cubit measure of v. 4 must be the height of the rooms. The 16 cubit breadth is obtained thus: doorway 10 (v .2), plus two halves of the 6 cubit posts (v. 1), hence 10+3+3 =16 (see plate 9).</a:t>
            </a:r>
            <a:endParaRPr lang="en-US" dirty="0">
              <a:solidFill>
                <a:srgbClr val="FFFF00"/>
              </a:solidFill>
            </a:endParaRPr>
          </a:p>
        </p:txBody>
      </p:sp>
      <p:cxnSp>
        <p:nvCxnSpPr>
          <p:cNvPr id="7" name="Straight Arrow Connector 6"/>
          <p:cNvCxnSpPr/>
          <p:nvPr/>
        </p:nvCxnSpPr>
        <p:spPr>
          <a:xfrm>
            <a:off x="4572000" y="2047165"/>
            <a:ext cx="1774209" cy="81886"/>
          </a:xfrm>
          <a:prstGeom prst="straightConnector1">
            <a:avLst/>
          </a:prstGeom>
          <a:ln w="38100">
            <a:solidFill>
              <a:srgbClr val="00FFFF"/>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451446" y="4437798"/>
            <a:ext cx="1774209" cy="81886"/>
          </a:xfrm>
          <a:prstGeom prst="straightConnector1">
            <a:avLst/>
          </a:prstGeom>
          <a:ln w="38100">
            <a:solidFill>
              <a:srgbClr val="00FFFF"/>
            </a:solidFill>
            <a:tailEnd type="arrow"/>
          </a:ln>
        </p:spPr>
        <p:style>
          <a:lnRef idx="1">
            <a:schemeClr val="accent1"/>
          </a:lnRef>
          <a:fillRef idx="0">
            <a:schemeClr val="accent1"/>
          </a:fillRef>
          <a:effectRef idx="0">
            <a:schemeClr val="accent1"/>
          </a:effectRef>
          <a:fontRef idx="minor">
            <a:schemeClr val="tx1"/>
          </a:fontRef>
        </p:style>
      </p:cxnSp>
      <p:sp>
        <p:nvSpPr>
          <p:cNvPr id="9" name="Freeform 8"/>
          <p:cNvSpPr/>
          <p:nvPr/>
        </p:nvSpPr>
        <p:spPr>
          <a:xfrm>
            <a:off x="4544704" y="2047164"/>
            <a:ext cx="914400" cy="464024"/>
          </a:xfrm>
          <a:custGeom>
            <a:avLst/>
            <a:gdLst>
              <a:gd name="connsiteX0" fmla="*/ 40944 w 914400"/>
              <a:gd name="connsiteY0" fmla="*/ 0 h 464024"/>
              <a:gd name="connsiteX1" fmla="*/ 914400 w 914400"/>
              <a:gd name="connsiteY1" fmla="*/ 40943 h 464024"/>
              <a:gd name="connsiteX2" fmla="*/ 887105 w 914400"/>
              <a:gd name="connsiteY2" fmla="*/ 464024 h 464024"/>
              <a:gd name="connsiteX3" fmla="*/ 0 w 914400"/>
              <a:gd name="connsiteY3" fmla="*/ 464024 h 464024"/>
              <a:gd name="connsiteX4" fmla="*/ 40944 w 914400"/>
              <a:gd name="connsiteY4" fmla="*/ 0 h 4640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464024">
                <a:moveTo>
                  <a:pt x="40944" y="0"/>
                </a:moveTo>
                <a:lnTo>
                  <a:pt x="914400" y="40943"/>
                </a:lnTo>
                <a:lnTo>
                  <a:pt x="887105" y="464024"/>
                </a:lnTo>
                <a:lnTo>
                  <a:pt x="0" y="464024"/>
                </a:lnTo>
                <a:lnTo>
                  <a:pt x="40944"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4469642" y="3978322"/>
            <a:ext cx="914400" cy="498144"/>
          </a:xfrm>
          <a:custGeom>
            <a:avLst/>
            <a:gdLst>
              <a:gd name="connsiteX0" fmla="*/ 34119 w 914400"/>
              <a:gd name="connsiteY0" fmla="*/ 0 h 498144"/>
              <a:gd name="connsiteX1" fmla="*/ 914400 w 914400"/>
              <a:gd name="connsiteY1" fmla="*/ 47768 h 498144"/>
              <a:gd name="connsiteX2" fmla="*/ 887104 w 914400"/>
              <a:gd name="connsiteY2" fmla="*/ 498144 h 498144"/>
              <a:gd name="connsiteX3" fmla="*/ 0 w 914400"/>
              <a:gd name="connsiteY3" fmla="*/ 457200 h 498144"/>
              <a:gd name="connsiteX4" fmla="*/ 34119 w 914400"/>
              <a:gd name="connsiteY4" fmla="*/ 0 h 49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 h="498144">
                <a:moveTo>
                  <a:pt x="34119" y="0"/>
                </a:moveTo>
                <a:lnTo>
                  <a:pt x="914400" y="47768"/>
                </a:lnTo>
                <a:lnTo>
                  <a:pt x="887104" y="498144"/>
                </a:lnTo>
                <a:lnTo>
                  <a:pt x="0" y="457200"/>
                </a:lnTo>
                <a:lnTo>
                  <a:pt x="34119"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768941" y="2940910"/>
            <a:ext cx="928417" cy="646331"/>
          </a:xfrm>
          <a:prstGeom prst="rect">
            <a:avLst/>
          </a:prstGeom>
          <a:noFill/>
        </p:spPr>
        <p:txBody>
          <a:bodyPr wrap="square" rtlCol="0">
            <a:spAutoFit/>
          </a:bodyPr>
          <a:lstStyle/>
          <a:p>
            <a:r>
              <a:rPr lang="en-US" sz="3600" b="1" dirty="0" smtClean="0">
                <a:solidFill>
                  <a:srgbClr val="FF0000"/>
                </a:solidFill>
              </a:rPr>
              <a:t>10c </a:t>
            </a:r>
            <a:endParaRPr lang="en-US" sz="3600" b="1" dirty="0">
              <a:solidFill>
                <a:srgbClr val="FF0000"/>
              </a:solidFill>
            </a:endParaRPr>
          </a:p>
        </p:txBody>
      </p:sp>
      <p:sp>
        <p:nvSpPr>
          <p:cNvPr id="13" name="TextBox 12"/>
          <p:cNvSpPr txBox="1"/>
          <p:nvPr/>
        </p:nvSpPr>
        <p:spPr>
          <a:xfrm>
            <a:off x="6106696" y="2042983"/>
            <a:ext cx="928417" cy="646331"/>
          </a:xfrm>
          <a:prstGeom prst="rect">
            <a:avLst/>
          </a:prstGeom>
          <a:noFill/>
        </p:spPr>
        <p:txBody>
          <a:bodyPr wrap="square" rtlCol="0">
            <a:spAutoFit/>
          </a:bodyPr>
          <a:lstStyle/>
          <a:p>
            <a:r>
              <a:rPr lang="en-US" sz="3600" b="1" dirty="0" smtClean="0">
                <a:solidFill>
                  <a:srgbClr val="FF0000"/>
                </a:solidFill>
              </a:rPr>
              <a:t>3c </a:t>
            </a:r>
            <a:endParaRPr lang="en-US" sz="3600" b="1" dirty="0">
              <a:solidFill>
                <a:srgbClr val="FF0000"/>
              </a:solidFill>
            </a:endParaRPr>
          </a:p>
        </p:txBody>
      </p:sp>
      <p:sp>
        <p:nvSpPr>
          <p:cNvPr id="14" name="TextBox 13"/>
          <p:cNvSpPr txBox="1"/>
          <p:nvPr/>
        </p:nvSpPr>
        <p:spPr>
          <a:xfrm>
            <a:off x="6049030" y="3937689"/>
            <a:ext cx="928417" cy="646331"/>
          </a:xfrm>
          <a:prstGeom prst="rect">
            <a:avLst/>
          </a:prstGeom>
          <a:noFill/>
        </p:spPr>
        <p:txBody>
          <a:bodyPr wrap="square" rtlCol="0">
            <a:spAutoFit/>
          </a:bodyPr>
          <a:lstStyle/>
          <a:p>
            <a:r>
              <a:rPr lang="en-US" sz="3600" b="1" dirty="0" smtClean="0">
                <a:solidFill>
                  <a:srgbClr val="FF0000"/>
                </a:solidFill>
              </a:rPr>
              <a:t>3c </a:t>
            </a:r>
            <a:endParaRPr lang="en-US" sz="3600" b="1" dirty="0">
              <a:solidFill>
                <a:srgbClr val="FF0000"/>
              </a:solidFill>
            </a:endParaRPr>
          </a:p>
        </p:txBody>
      </p:sp>
      <p:sp>
        <p:nvSpPr>
          <p:cNvPr id="15" name="Right Brace 14"/>
          <p:cNvSpPr/>
          <p:nvPr/>
        </p:nvSpPr>
        <p:spPr>
          <a:xfrm rot="196288">
            <a:off x="5449330" y="2520778"/>
            <a:ext cx="407773" cy="1495168"/>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7" name="Straight Arrow Connector 16"/>
          <p:cNvCxnSpPr>
            <a:stCxn id="13" idx="1"/>
          </p:cNvCxnSpPr>
          <p:nvPr/>
        </p:nvCxnSpPr>
        <p:spPr>
          <a:xfrm rot="10800000">
            <a:off x="5474044" y="2310715"/>
            <a:ext cx="632653" cy="5543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14" idx="1"/>
          </p:cNvCxnSpPr>
          <p:nvPr/>
        </p:nvCxnSpPr>
        <p:spPr>
          <a:xfrm rot="10800000" flipV="1">
            <a:off x="5379310" y="4260855"/>
            <a:ext cx="669720" cy="1870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6474940" y="5548184"/>
            <a:ext cx="852617" cy="646331"/>
          </a:xfrm>
          <a:prstGeom prst="rect">
            <a:avLst/>
          </a:prstGeom>
          <a:noFill/>
        </p:spPr>
        <p:txBody>
          <a:bodyPr wrap="square" rtlCol="0">
            <a:spAutoFit/>
          </a:bodyPr>
          <a:lstStyle/>
          <a:p>
            <a:r>
              <a:rPr lang="en-US" sz="3600" b="1" dirty="0" smtClean="0">
                <a:solidFill>
                  <a:srgbClr val="FF0000"/>
                </a:solidFill>
              </a:rPr>
              <a:t>20c</a:t>
            </a:r>
            <a:endParaRPr lang="en-US" sz="3600" b="1" dirty="0">
              <a:solidFill>
                <a:srgbClr val="FF0000"/>
              </a:solidFill>
            </a:endParaRPr>
          </a:p>
        </p:txBody>
      </p:sp>
      <p:cxnSp>
        <p:nvCxnSpPr>
          <p:cNvPr id="22" name="Straight Arrow Connector 21"/>
          <p:cNvCxnSpPr>
            <a:stCxn id="20" idx="3"/>
          </p:cNvCxnSpPr>
          <p:nvPr/>
        </p:nvCxnSpPr>
        <p:spPr>
          <a:xfrm>
            <a:off x="7327557" y="5871350"/>
            <a:ext cx="827902" cy="4753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20" idx="1"/>
          </p:cNvCxnSpPr>
          <p:nvPr/>
        </p:nvCxnSpPr>
        <p:spPr>
          <a:xfrm rot="10800000">
            <a:off x="5276340" y="5782962"/>
            <a:ext cx="1198601" cy="883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373"/>
            <a:ext cx="8229600" cy="569424"/>
          </a:xfrm>
        </p:spPr>
        <p:txBody>
          <a:bodyPr>
            <a:normAutofit fontScale="90000"/>
          </a:bodyPr>
          <a:lstStyle/>
          <a:p>
            <a:r>
              <a:rPr lang="en-US" b="1" dirty="0" smtClean="0">
                <a:solidFill>
                  <a:srgbClr val="FFFF00"/>
                </a:solidFill>
              </a:rPr>
              <a:t>Gates of the Most Holy</a:t>
            </a:r>
            <a:endParaRPr lang="en-US" b="1" dirty="0">
              <a:solidFill>
                <a:srgbClr val="FFFF00"/>
              </a:solidFill>
            </a:endParaRPr>
          </a:p>
        </p:txBody>
      </p:sp>
      <p:sp>
        <p:nvSpPr>
          <p:cNvPr id="4" name="Content Placeholder 3"/>
          <p:cNvSpPr>
            <a:spLocks noGrp="1"/>
          </p:cNvSpPr>
          <p:nvPr>
            <p:ph idx="1"/>
          </p:nvPr>
        </p:nvSpPr>
        <p:spPr>
          <a:xfrm>
            <a:off x="457200" y="726402"/>
            <a:ext cx="8229600" cy="4525963"/>
          </a:xfrm>
        </p:spPr>
        <p:txBody>
          <a:bodyPr>
            <a:noAutofit/>
          </a:bodyPr>
          <a:lstStyle/>
          <a:p>
            <a:pPr>
              <a:buNone/>
            </a:pPr>
            <a:r>
              <a:rPr lang="en-US" sz="2400" b="1" dirty="0" smtClean="0">
                <a:solidFill>
                  <a:srgbClr val="FFFF00"/>
                </a:solidFill>
              </a:rPr>
              <a:t>VERSE</a:t>
            </a:r>
            <a:r>
              <a:rPr lang="en-US" sz="2400" dirty="0" smtClean="0">
                <a:solidFill>
                  <a:srgbClr val="FFFF00"/>
                </a:solidFill>
              </a:rPr>
              <a:t> </a:t>
            </a:r>
            <a:r>
              <a:rPr lang="en-US" sz="2400" b="1" dirty="0" smtClean="0">
                <a:solidFill>
                  <a:srgbClr val="FFFF00"/>
                </a:solidFill>
              </a:rPr>
              <a:t>3</a:t>
            </a:r>
          </a:p>
          <a:p>
            <a:pPr>
              <a:buNone/>
            </a:pPr>
            <a:r>
              <a:rPr lang="en-US" sz="2400" b="1" dirty="0" smtClean="0">
                <a:solidFill>
                  <a:srgbClr val="FFFF00"/>
                </a:solidFill>
              </a:rPr>
              <a:t>"Breadth of the door seven cubits”</a:t>
            </a:r>
          </a:p>
          <a:p>
            <a:pPr>
              <a:buNone/>
            </a:pPr>
            <a:r>
              <a:rPr lang="en-US" sz="2400" dirty="0" smtClean="0">
                <a:solidFill>
                  <a:srgbClr val="FFFF00"/>
                </a:solidFill>
              </a:rPr>
              <a:t>— The doorway entrance on the inner side being 6 cubits (plate 9, "Ε </a:t>
            </a:r>
            <a:r>
              <a:rPr lang="en-US" sz="2400" dirty="0" err="1" smtClean="0">
                <a:solidFill>
                  <a:srgbClr val="FFFF00"/>
                </a:solidFill>
              </a:rPr>
              <a:t>Ε</a:t>
            </a:r>
            <a:r>
              <a:rPr lang="en-US" sz="2400" dirty="0" smtClean="0">
                <a:solidFill>
                  <a:srgbClr val="FFFF00"/>
                </a:solidFill>
              </a:rPr>
              <a:t>"), the doorway entrance on the outer side across the floor is a little wider, namely 7 cubits (plate 9, T E "), being in the correct proportion in harmony with the circular shape. </a:t>
            </a:r>
          </a:p>
          <a:p>
            <a:pPr>
              <a:buNone/>
            </a:pPr>
            <a:r>
              <a:rPr lang="en-US" sz="2400" dirty="0" smtClean="0">
                <a:solidFill>
                  <a:srgbClr val="FFFF00"/>
                </a:solidFill>
              </a:rPr>
              <a:t>The outer entrance width will be slightly larger due to the increased circumference as one moves out from the centre of the circle. For any given angle, the arc increases in proportion as the radius increases. </a:t>
            </a:r>
          </a:p>
          <a:p>
            <a:pPr>
              <a:buNone/>
            </a:pPr>
            <a:r>
              <a:rPr lang="en-US" sz="2400" dirty="0" smtClean="0">
                <a:solidFill>
                  <a:srgbClr val="FFFF00"/>
                </a:solidFill>
              </a:rPr>
              <a:t>Plate 9 of the temple book shows the full width of the </a:t>
            </a:r>
            <a:r>
              <a:rPr lang="en-US" sz="2400" i="1" dirty="0" smtClean="0">
                <a:solidFill>
                  <a:srgbClr val="FFFF00"/>
                </a:solidFill>
              </a:rPr>
              <a:t>inner porch to be 16 cubits from </a:t>
            </a:r>
            <a:r>
              <a:rPr lang="en-US" sz="2400" dirty="0" smtClean="0">
                <a:solidFill>
                  <a:srgbClr val="FFFF00"/>
                </a:solidFill>
              </a:rPr>
              <a:t>centre of pillar to centre of pillar widening to a porch of 17 cubits across the floor on the </a:t>
            </a:r>
            <a:r>
              <a:rPr lang="en-US" sz="2400" i="1" dirty="0" smtClean="0">
                <a:solidFill>
                  <a:srgbClr val="FFFF00"/>
                </a:solidFill>
              </a:rPr>
              <a:t>outer </a:t>
            </a:r>
            <a:r>
              <a:rPr lang="en-US" sz="2400" dirty="0" smtClean="0">
                <a:solidFill>
                  <a:srgbClr val="FFFF00"/>
                </a:solidFill>
              </a:rPr>
              <a:t>side.</a:t>
            </a:r>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ChangeAspect="1" noChangeArrowheads="1"/>
          </p:cNvPicPr>
          <p:nvPr/>
        </p:nvPicPr>
        <p:blipFill>
          <a:blip r:embed="rId2" cstate="print"/>
          <a:srcRect l="36726" t="42469" r="11772"/>
          <a:stretch>
            <a:fillRect/>
          </a:stretch>
        </p:blipFill>
        <p:spPr bwMode="auto">
          <a:xfrm>
            <a:off x="4572000" y="304800"/>
            <a:ext cx="4267200" cy="6276177"/>
          </a:xfrm>
          <a:prstGeom prst="rect">
            <a:avLst/>
          </a:prstGeom>
          <a:noFill/>
          <a:ln w="9525">
            <a:noFill/>
            <a:miter lim="800000"/>
            <a:headEnd/>
            <a:tailEnd/>
          </a:ln>
        </p:spPr>
      </p:pic>
      <p:sp>
        <p:nvSpPr>
          <p:cNvPr id="6" name="Content Placeholder 5"/>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cstate="print"/>
          <a:srcRect b="4444"/>
          <a:stretch>
            <a:fillRect/>
          </a:stretch>
        </p:blipFill>
        <p:spPr bwMode="auto">
          <a:xfrm>
            <a:off x="3352800" y="-1"/>
            <a:ext cx="5791200" cy="69286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53538"/>
            <a:ext cx="8229600" cy="4525963"/>
          </a:xfrm>
        </p:spPr>
        <p:txBody>
          <a:bodyPr>
            <a:noAutofit/>
          </a:bodyPr>
          <a:lstStyle/>
          <a:p>
            <a:r>
              <a:rPr lang="en-US" sz="2400" dirty="0" smtClean="0">
                <a:solidFill>
                  <a:srgbClr val="FFFF00"/>
                </a:solidFill>
              </a:rPr>
              <a:t>VERSE 15 - "the length of the building" — The word "length“ is from the Heb. </a:t>
            </a:r>
            <a:r>
              <a:rPr lang="en-US" sz="2400" i="1" dirty="0" err="1" smtClean="0">
                <a:solidFill>
                  <a:srgbClr val="FFFF00"/>
                </a:solidFill>
              </a:rPr>
              <a:t>orek</a:t>
            </a:r>
            <a:r>
              <a:rPr lang="en-US" sz="2400" i="1" dirty="0" smtClean="0">
                <a:solidFill>
                  <a:srgbClr val="FFFF00"/>
                </a:solidFill>
              </a:rPr>
              <a:t> "to stretch out" (</a:t>
            </a:r>
            <a:r>
              <a:rPr lang="en-US" sz="2400" i="1" dirty="0" err="1" smtClean="0">
                <a:solidFill>
                  <a:srgbClr val="FFFF00"/>
                </a:solidFill>
              </a:rPr>
              <a:t>Gesenius</a:t>
            </a:r>
            <a:r>
              <a:rPr lang="en-US" sz="2400" i="1" dirty="0" smtClean="0">
                <a:solidFill>
                  <a:srgbClr val="FFFF00"/>
                </a:solidFill>
              </a:rPr>
              <a:t>), i.e., to </a:t>
            </a:r>
            <a:r>
              <a:rPr lang="en-US" sz="2400" dirty="0" smtClean="0">
                <a:solidFill>
                  <a:srgbClr val="FFFF00"/>
                </a:solidFill>
              </a:rPr>
              <a:t>measure. This is the </a:t>
            </a:r>
            <a:r>
              <a:rPr lang="en-US" sz="2400" i="1" dirty="0" smtClean="0">
                <a:solidFill>
                  <a:srgbClr val="FFFF00"/>
                </a:solidFill>
              </a:rPr>
              <a:t>height of the circular building, </a:t>
            </a:r>
            <a:r>
              <a:rPr lang="en-US" sz="2400" dirty="0" smtClean="0">
                <a:solidFill>
                  <a:srgbClr val="FFFF00"/>
                </a:solidFill>
              </a:rPr>
              <a:t>which is 100 cubits, or 200 feet (60.9 meters), which suggests a three-storey building (see plate 10)</a:t>
            </a:r>
          </a:p>
          <a:p>
            <a:endParaRPr lang="en-US" sz="2400" dirty="0" smtClean="0">
              <a:solidFill>
                <a:srgbClr val="FFFF00"/>
              </a:solidFill>
            </a:endParaRPr>
          </a:p>
          <a:p>
            <a:r>
              <a:rPr lang="en-US" sz="2400" dirty="0" smtClean="0">
                <a:solidFill>
                  <a:srgbClr val="FFFF00"/>
                </a:solidFill>
              </a:rPr>
              <a:t>"the galleries" — Heb. </a:t>
            </a:r>
            <a:r>
              <a:rPr lang="en-US" sz="2400" i="1" dirty="0" err="1" smtClean="0">
                <a:solidFill>
                  <a:srgbClr val="FFFF00"/>
                </a:solidFill>
              </a:rPr>
              <a:t>attiyq</a:t>
            </a:r>
            <a:r>
              <a:rPr lang="en-US" sz="2400" i="1" dirty="0" smtClean="0">
                <a:solidFill>
                  <a:srgbClr val="FFFF00"/>
                </a:solidFill>
              </a:rPr>
              <a:t>, "decreasing," from </a:t>
            </a:r>
            <a:r>
              <a:rPr lang="en-US" sz="2400" dirty="0" smtClean="0">
                <a:solidFill>
                  <a:srgbClr val="FFFF00"/>
                </a:solidFill>
              </a:rPr>
              <a:t>root "to tear off." Ezekiel is viewing and describing the galleries of both the outer and inner temple buildings here, from position “R” on plate 2. Looking northwards, the outer court galleries face him, i.e., "over against" is the Heb. </a:t>
            </a:r>
            <a:r>
              <a:rPr lang="en-US" sz="2400" i="1" dirty="0" err="1" smtClean="0">
                <a:solidFill>
                  <a:srgbClr val="FFFF00"/>
                </a:solidFill>
              </a:rPr>
              <a:t>paniym</a:t>
            </a:r>
            <a:r>
              <a:rPr lang="en-US" sz="2400" i="1" dirty="0" smtClean="0">
                <a:solidFill>
                  <a:srgbClr val="FFFF00"/>
                </a:solidFill>
              </a:rPr>
              <a:t>, "faces.” Behind him, looking </a:t>
            </a:r>
            <a:r>
              <a:rPr lang="en-US" sz="2400" dirty="0" smtClean="0">
                <a:solidFill>
                  <a:srgbClr val="FFFF00"/>
                </a:solidFill>
              </a:rPr>
              <a:t>southwards, also "over against," are the three-storied galleries of the circular temple. But the circular temple galleries have no pillars like the square outer temple, but are constructed of rib work, as seen in </a:t>
            </a:r>
            <a:r>
              <a:rPr lang="en-US" sz="2400" dirty="0" err="1" smtClean="0">
                <a:solidFill>
                  <a:srgbClr val="FFFF00"/>
                </a:solidFill>
              </a:rPr>
              <a:t>ch</a:t>
            </a:r>
            <a:r>
              <a:rPr lang="en-US" sz="2400" dirty="0" smtClean="0">
                <a:solidFill>
                  <a:srgbClr val="FFFF00"/>
                </a:solidFill>
              </a:rPr>
              <a:t>. 42:6.</a:t>
            </a:r>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noChangeArrowheads="1"/>
          </p:cNvPicPr>
          <p:nvPr/>
        </p:nvPicPr>
        <p:blipFill>
          <a:blip r:embed="rId2" cstate="print"/>
          <a:srcRect/>
          <a:stretch>
            <a:fillRect/>
          </a:stretch>
        </p:blipFill>
        <p:spPr bwMode="auto">
          <a:xfrm>
            <a:off x="2401102" y="120534"/>
            <a:ext cx="6420300" cy="6616931"/>
          </a:xfrm>
          <a:prstGeom prst="rect">
            <a:avLst/>
          </a:prstGeom>
          <a:noFill/>
          <a:ln w="9525">
            <a:noFill/>
            <a:miter lim="800000"/>
            <a:headEnd/>
            <a:tailEnd/>
          </a:ln>
          <a:effectLst/>
        </p:spPr>
      </p:pic>
      <p:cxnSp>
        <p:nvCxnSpPr>
          <p:cNvPr id="6" name="Straight Arrow Connector 5"/>
          <p:cNvCxnSpPr/>
          <p:nvPr/>
        </p:nvCxnSpPr>
        <p:spPr>
          <a:xfrm>
            <a:off x="1645920" y="698269"/>
            <a:ext cx="2926080" cy="46551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IMG_4749.JPG"/>
          <p:cNvPicPr>
            <a:picLocks noGrp="1" noChangeAspect="1"/>
          </p:cNvPicPr>
          <p:nvPr>
            <p:ph idx="1"/>
          </p:nvPr>
        </p:nvPicPr>
        <p:blipFill>
          <a:blip r:embed="rId2" cstate="print"/>
          <a:srcRect t="3134" r="3419"/>
          <a:stretch>
            <a:fillRect/>
          </a:stretch>
        </p:blipFill>
        <p:spPr>
          <a:xfrm>
            <a:off x="103094" y="0"/>
            <a:ext cx="9117106" cy="6858000"/>
          </a:xfrm>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b="1" i="1" dirty="0" smtClean="0">
                <a:solidFill>
                  <a:srgbClr val="FFFF00"/>
                </a:solidFill>
              </a:rPr>
              <a:t>“Within Thy Gates…”</a:t>
            </a:r>
            <a:endParaRPr lang="en-US" b="1" i="1" dirty="0">
              <a:solidFill>
                <a:srgbClr val="FFFF00"/>
              </a:solidFill>
            </a:endParaRPr>
          </a:p>
        </p:txBody>
      </p:sp>
      <p:sp>
        <p:nvSpPr>
          <p:cNvPr id="3" name="Content Placeholder 2"/>
          <p:cNvSpPr>
            <a:spLocks noGrp="1"/>
          </p:cNvSpPr>
          <p:nvPr>
            <p:ph idx="1"/>
          </p:nvPr>
        </p:nvSpPr>
        <p:spPr>
          <a:xfrm>
            <a:off x="457200" y="685800"/>
            <a:ext cx="8229600" cy="4525963"/>
          </a:xfrm>
        </p:spPr>
        <p:txBody>
          <a:bodyPr>
            <a:noAutofit/>
          </a:bodyPr>
          <a:lstStyle/>
          <a:p>
            <a:r>
              <a:rPr lang="en-US" b="1" dirty="0" err="1" smtClean="0">
                <a:solidFill>
                  <a:srgbClr val="FFFF00"/>
                </a:solidFill>
              </a:rPr>
              <a:t>Deu</a:t>
            </a:r>
            <a:r>
              <a:rPr lang="en-US" b="1" dirty="0" smtClean="0">
                <a:solidFill>
                  <a:srgbClr val="FFFF00"/>
                </a:solidFill>
              </a:rPr>
              <a:t> </a:t>
            </a:r>
            <a:r>
              <a:rPr lang="en-US" b="1" dirty="0">
                <a:solidFill>
                  <a:srgbClr val="FFFF00"/>
                </a:solidFill>
              </a:rPr>
              <a:t>16:5  Thou </a:t>
            </a:r>
            <a:r>
              <a:rPr lang="en-US" b="1" dirty="0" err="1">
                <a:solidFill>
                  <a:srgbClr val="FFFF00"/>
                </a:solidFill>
              </a:rPr>
              <a:t>mayest</a:t>
            </a:r>
            <a:r>
              <a:rPr lang="en-US" b="1" dirty="0">
                <a:solidFill>
                  <a:srgbClr val="FFFF00"/>
                </a:solidFill>
              </a:rPr>
              <a:t> not sacrifice the </a:t>
            </a:r>
            <a:r>
              <a:rPr lang="en-US" b="1" dirty="0" err="1">
                <a:solidFill>
                  <a:srgbClr val="FFFF00"/>
                </a:solidFill>
              </a:rPr>
              <a:t>passover</a:t>
            </a:r>
            <a:r>
              <a:rPr lang="en-US" b="1" dirty="0">
                <a:solidFill>
                  <a:srgbClr val="FFFF00"/>
                </a:solidFill>
              </a:rPr>
              <a:t> within any of thy gates, which the LORD thy God </a:t>
            </a:r>
            <a:r>
              <a:rPr lang="en-US" b="1" dirty="0" err="1">
                <a:solidFill>
                  <a:srgbClr val="FFFF00"/>
                </a:solidFill>
              </a:rPr>
              <a:t>giveth</a:t>
            </a:r>
            <a:r>
              <a:rPr lang="en-US" b="1" dirty="0">
                <a:solidFill>
                  <a:srgbClr val="FFFF00"/>
                </a:solidFill>
              </a:rPr>
              <a:t> thee: </a:t>
            </a:r>
          </a:p>
          <a:p>
            <a:r>
              <a:rPr lang="en-US" b="1" dirty="0" err="1">
                <a:solidFill>
                  <a:srgbClr val="FFFF00"/>
                </a:solidFill>
              </a:rPr>
              <a:t>Deu</a:t>
            </a:r>
            <a:r>
              <a:rPr lang="en-US" b="1" dirty="0">
                <a:solidFill>
                  <a:srgbClr val="FFFF00"/>
                </a:solidFill>
              </a:rPr>
              <a:t> 16:6  But at the place which the LORD thy God shall choose to place his name in, there thou </a:t>
            </a:r>
            <a:r>
              <a:rPr lang="en-US" b="1" dirty="0" err="1">
                <a:solidFill>
                  <a:srgbClr val="FFFF00"/>
                </a:solidFill>
              </a:rPr>
              <a:t>shalt</a:t>
            </a:r>
            <a:r>
              <a:rPr lang="en-US" b="1" dirty="0">
                <a:solidFill>
                  <a:srgbClr val="FFFF00"/>
                </a:solidFill>
              </a:rPr>
              <a:t> sacrifice the </a:t>
            </a:r>
            <a:r>
              <a:rPr lang="en-US" b="1" dirty="0" err="1">
                <a:solidFill>
                  <a:srgbClr val="FFFF00"/>
                </a:solidFill>
              </a:rPr>
              <a:t>passover</a:t>
            </a:r>
            <a:r>
              <a:rPr lang="en-US" b="1" dirty="0">
                <a:solidFill>
                  <a:srgbClr val="FFFF00"/>
                </a:solidFill>
              </a:rPr>
              <a:t> at even, at the going down of the sun, at the season that thou </a:t>
            </a:r>
            <a:r>
              <a:rPr lang="en-US" b="1" dirty="0" err="1">
                <a:solidFill>
                  <a:srgbClr val="FFFF00"/>
                </a:solidFill>
              </a:rPr>
              <a:t>camest</a:t>
            </a:r>
            <a:r>
              <a:rPr lang="en-US" b="1" dirty="0">
                <a:solidFill>
                  <a:srgbClr val="FFFF00"/>
                </a:solidFill>
              </a:rPr>
              <a:t> forth out of Egypt. </a:t>
            </a:r>
          </a:p>
          <a:p>
            <a:r>
              <a:rPr lang="en-US" b="1" dirty="0" smtClean="0">
                <a:solidFill>
                  <a:srgbClr val="00B0F0"/>
                </a:solidFill>
              </a:rPr>
              <a:t>(Emphasizing our COMMON – UNITY in Christ, our SINGLENESS of heart and concern for each other’s welfare)</a:t>
            </a:r>
          </a:p>
          <a:p>
            <a:endParaRPr lang="en-US" b="1" dirty="0">
              <a:solidFill>
                <a:srgbClr val="FFFF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6794</TotalTime>
  <Words>7049</Words>
  <Application>Microsoft Office PowerPoint</Application>
  <PresentationFormat>On-screen Show (4:3)</PresentationFormat>
  <Paragraphs>526</Paragraphs>
  <Slides>84</Slides>
  <Notes>9</Notes>
  <HiddenSlides>18</HiddenSlides>
  <MMClips>0</MMClips>
  <ScaleCrop>false</ScaleCrop>
  <HeadingPairs>
    <vt:vector size="4" baseType="variant">
      <vt:variant>
        <vt:lpstr>Theme</vt:lpstr>
      </vt:variant>
      <vt:variant>
        <vt:i4>1</vt:i4>
      </vt:variant>
      <vt:variant>
        <vt:lpstr>Slide Titles</vt:lpstr>
      </vt:variant>
      <vt:variant>
        <vt:i4>84</vt:i4>
      </vt:variant>
    </vt:vector>
  </HeadingPairs>
  <TitlesOfParts>
    <vt:vector size="85" baseType="lpstr">
      <vt:lpstr>Office Theme</vt:lpstr>
      <vt:lpstr>Class 2 – “Thy Gates Shall Be Open Continually”</vt:lpstr>
      <vt:lpstr>Slide 2</vt:lpstr>
      <vt:lpstr>Review</vt:lpstr>
      <vt:lpstr>Group identity versus individual identity in Christ </vt:lpstr>
      <vt:lpstr>Slide 5</vt:lpstr>
      <vt:lpstr>Slide 6</vt:lpstr>
      <vt:lpstr>Slide 7</vt:lpstr>
      <vt:lpstr>Slide 8</vt:lpstr>
      <vt:lpstr>Ch. 40 -The Square Outer Temple Buildings</vt:lpstr>
      <vt:lpstr>Slide 10</vt:lpstr>
      <vt:lpstr>Slide 11</vt:lpstr>
      <vt:lpstr>Slide 12</vt:lpstr>
      <vt:lpstr>Slide 13</vt:lpstr>
      <vt:lpstr>Slide 14</vt:lpstr>
      <vt:lpstr>Slide 15</vt:lpstr>
      <vt:lpstr>Gates Outer and Inner</vt:lpstr>
      <vt:lpstr>Slide 17</vt:lpstr>
      <vt:lpstr>Slide 18</vt:lpstr>
      <vt:lpstr>Slide 19</vt:lpstr>
      <vt:lpstr>Slide 20</vt:lpstr>
      <vt:lpstr>Slide 21</vt:lpstr>
      <vt:lpstr>Slide 22</vt:lpstr>
      <vt:lpstr>Slide 23</vt:lpstr>
      <vt:lpstr>Slide 24</vt:lpstr>
      <vt:lpstr>Plate 4 – Elevation of Gate</vt:lpstr>
      <vt:lpstr>Slide 26</vt:lpstr>
      <vt:lpstr>Plate 5 - Plan of Gate and Portion of CellÆ</vt:lpstr>
      <vt:lpstr>Plate 6 - Perspective View of Gate and Cellæ</vt:lpstr>
      <vt:lpstr>Slide 29</vt:lpstr>
      <vt:lpstr>Slide 30</vt:lpstr>
      <vt:lpstr>Slide 31</vt:lpstr>
      <vt:lpstr>Christ Suffered Without The Gate</vt:lpstr>
      <vt:lpstr>Slide 33</vt:lpstr>
      <vt:lpstr>Slide 34</vt:lpstr>
      <vt:lpstr>Slide 35</vt:lpstr>
      <vt:lpstr>Slide 36</vt:lpstr>
      <vt:lpstr>Slide 37</vt:lpstr>
      <vt:lpstr>CHAPTER 40:44-49; CHAPTER 41; CHAPTER 42:1-14 </vt:lpstr>
      <vt:lpstr>Slide 39</vt:lpstr>
      <vt:lpstr>The Spiritual Lesson of the Southern Hemisphere and Eastern Gate</vt:lpstr>
      <vt:lpstr>Temple Cellae  (Ezekiel 40:44-49 ; 41:1-26) </vt:lpstr>
      <vt:lpstr>CHAPTER 40:44-49; CHAPTER 41; CHAPTER 42:1-14</vt:lpstr>
      <vt:lpstr>Conducted by the angel to the gate which looketh toward the east (verse 6) Ezekiel sees its several features </vt:lpstr>
      <vt:lpstr>Slide 44</vt:lpstr>
      <vt:lpstr>Slide 45</vt:lpstr>
      <vt:lpstr>Slide 46</vt:lpstr>
      <vt:lpstr>Slide 47</vt:lpstr>
      <vt:lpstr>Plate 4 – Elevation of Gate</vt:lpstr>
      <vt:lpstr>Plate 5 - Plan of Gate and Portion of CellÆ</vt:lpstr>
      <vt:lpstr>Plate 6 - Perspective View of Gate and Cellæ</vt:lpstr>
      <vt:lpstr>Slide 51</vt:lpstr>
      <vt:lpstr>Slide 52</vt:lpstr>
      <vt:lpstr>Slide 53</vt:lpstr>
      <vt:lpstr>Slide 54</vt:lpstr>
      <vt:lpstr>Slide 55</vt:lpstr>
      <vt:lpstr>Slide 56</vt:lpstr>
      <vt:lpstr>Slide 57</vt:lpstr>
      <vt:lpstr>Plate 3 – Enlarged Half Plan and Elevation – (Pg 4)</vt:lpstr>
      <vt:lpstr>Ch. 41-The Porches of the Inner Circular Temple</vt:lpstr>
      <vt:lpstr>Slide 60</vt:lpstr>
      <vt:lpstr>Slide 61</vt:lpstr>
      <vt:lpstr>Block Plan of the Sanctuary</vt:lpstr>
      <vt:lpstr>Slide 63</vt:lpstr>
      <vt:lpstr>Slide 64</vt:lpstr>
      <vt:lpstr>Gates of the Most Holy</vt:lpstr>
      <vt:lpstr>VERSES 44 το 41:26 — THE CIRCULAR TEMPLE IN THE INNER COURT </vt:lpstr>
      <vt:lpstr>Slide 67</vt:lpstr>
      <vt:lpstr>“These words…in thine heart…upon the posts…on thy gates”</vt:lpstr>
      <vt:lpstr>Slide 69</vt:lpstr>
      <vt:lpstr>“Gates of the Most Holy”- Ezk. 43:7,8</vt:lpstr>
      <vt:lpstr>Ch. 41-The Porches of the Inner Circular Temple</vt:lpstr>
      <vt:lpstr>Slide 72</vt:lpstr>
      <vt:lpstr>Gates of the Most Holy</vt:lpstr>
      <vt:lpstr>Gates of the Most Holy</vt:lpstr>
      <vt:lpstr>Gates of the Most Holy</vt:lpstr>
      <vt:lpstr>Gates of the Most Holy</vt:lpstr>
      <vt:lpstr>Slide 77</vt:lpstr>
      <vt:lpstr>Gates of the Most Holy</vt:lpstr>
      <vt:lpstr>Slide 79</vt:lpstr>
      <vt:lpstr>Slide 80</vt:lpstr>
      <vt:lpstr>Slide 81</vt:lpstr>
      <vt:lpstr>Slide 82</vt:lpstr>
      <vt:lpstr>Slide 83</vt:lpstr>
      <vt:lpstr>“Within Thy Gates…”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2 – “Thy Gates Shall Be Open Continually”</dc:title>
  <dc:creator>Stan</dc:creator>
  <cp:lastModifiedBy>Stan</cp:lastModifiedBy>
  <cp:revision>65</cp:revision>
  <dcterms:created xsi:type="dcterms:W3CDTF">2011-08-08T23:09:04Z</dcterms:created>
  <dcterms:modified xsi:type="dcterms:W3CDTF">2011-08-22T15:44:34Z</dcterms:modified>
</cp:coreProperties>
</file>