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9"/>
  </p:notesMasterIdLst>
  <p:sldIdLst>
    <p:sldId id="256" r:id="rId2"/>
    <p:sldId id="272" r:id="rId3"/>
    <p:sldId id="309" r:id="rId4"/>
    <p:sldId id="336" r:id="rId5"/>
    <p:sldId id="268" r:id="rId6"/>
    <p:sldId id="269" r:id="rId7"/>
    <p:sldId id="333" r:id="rId8"/>
    <p:sldId id="334" r:id="rId9"/>
    <p:sldId id="335" r:id="rId10"/>
    <p:sldId id="322" r:id="rId11"/>
    <p:sldId id="290" r:id="rId12"/>
    <p:sldId id="295" r:id="rId13"/>
    <p:sldId id="291" r:id="rId14"/>
    <p:sldId id="294" r:id="rId15"/>
    <p:sldId id="324" r:id="rId16"/>
    <p:sldId id="325" r:id="rId17"/>
    <p:sldId id="326" r:id="rId18"/>
    <p:sldId id="327" r:id="rId19"/>
    <p:sldId id="331" r:id="rId20"/>
    <p:sldId id="332" r:id="rId21"/>
    <p:sldId id="296" r:id="rId22"/>
    <p:sldId id="297" r:id="rId23"/>
    <p:sldId id="292" r:id="rId24"/>
    <p:sldId id="308" r:id="rId25"/>
    <p:sldId id="328" r:id="rId26"/>
    <p:sldId id="337" r:id="rId27"/>
    <p:sldId id="300" r:id="rId28"/>
    <p:sldId id="262" r:id="rId29"/>
    <p:sldId id="304" r:id="rId30"/>
    <p:sldId id="301" r:id="rId31"/>
    <p:sldId id="323" r:id="rId32"/>
    <p:sldId id="303" r:id="rId33"/>
    <p:sldId id="305" r:id="rId34"/>
    <p:sldId id="289" r:id="rId35"/>
    <p:sldId id="348" r:id="rId36"/>
    <p:sldId id="299" r:id="rId37"/>
    <p:sldId id="311" r:id="rId38"/>
    <p:sldId id="313" r:id="rId39"/>
    <p:sldId id="314" r:id="rId40"/>
    <p:sldId id="306" r:id="rId41"/>
    <p:sldId id="307" r:id="rId42"/>
    <p:sldId id="338" r:id="rId43"/>
    <p:sldId id="318" r:id="rId44"/>
    <p:sldId id="315" r:id="rId45"/>
    <p:sldId id="316" r:id="rId46"/>
    <p:sldId id="319" r:id="rId47"/>
    <p:sldId id="329" r:id="rId48"/>
    <p:sldId id="330" r:id="rId49"/>
    <p:sldId id="317" r:id="rId50"/>
    <p:sldId id="320" r:id="rId51"/>
    <p:sldId id="321" r:id="rId52"/>
    <p:sldId id="339" r:id="rId53"/>
    <p:sldId id="340" r:id="rId54"/>
    <p:sldId id="349" r:id="rId55"/>
    <p:sldId id="341" r:id="rId56"/>
    <p:sldId id="342" r:id="rId57"/>
    <p:sldId id="350" r:id="rId58"/>
    <p:sldId id="343" r:id="rId59"/>
    <p:sldId id="344" r:id="rId60"/>
    <p:sldId id="345" r:id="rId61"/>
    <p:sldId id="346" r:id="rId62"/>
    <p:sldId id="347" r:id="rId63"/>
    <p:sldId id="288" r:id="rId64"/>
    <p:sldId id="282" r:id="rId65"/>
    <p:sldId id="281" r:id="rId66"/>
    <p:sldId id="284" r:id="rId67"/>
    <p:sldId id="283" r:id="rId68"/>
    <p:sldId id="285" r:id="rId69"/>
    <p:sldId id="286" r:id="rId70"/>
    <p:sldId id="287" r:id="rId71"/>
    <p:sldId id="266" r:id="rId72"/>
    <p:sldId id="267" r:id="rId73"/>
    <p:sldId id="265" r:id="rId74"/>
    <p:sldId id="273" r:id="rId75"/>
    <p:sldId id="257" r:id="rId76"/>
    <p:sldId id="280" r:id="rId77"/>
    <p:sldId id="261" r:id="rId78"/>
    <p:sldId id="260" r:id="rId79"/>
    <p:sldId id="263" r:id="rId80"/>
    <p:sldId id="264" r:id="rId81"/>
    <p:sldId id="271" r:id="rId82"/>
    <p:sldId id="259" r:id="rId83"/>
    <p:sldId id="274" r:id="rId84"/>
    <p:sldId id="275" r:id="rId85"/>
    <p:sldId id="277" r:id="rId86"/>
    <p:sldId id="278" r:id="rId87"/>
    <p:sldId id="258"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9900"/>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00" autoAdjust="0"/>
    <p:restoredTop sz="94579" autoAdjust="0"/>
  </p:normalViewPr>
  <p:slideViewPr>
    <p:cSldViewPr snapToGrid="0" showGuides="1">
      <p:cViewPr>
        <p:scale>
          <a:sx n="62" d="100"/>
          <a:sy n="62" d="100"/>
        </p:scale>
        <p:origin x="-638" y="-144"/>
      </p:cViewPr>
      <p:guideLst>
        <p:guide orient="horz" pos="2160"/>
        <p:guide pos="2880"/>
      </p:guideLst>
    </p:cSldViewPr>
  </p:slideViewPr>
  <p:outlineViewPr>
    <p:cViewPr>
      <p:scale>
        <a:sx n="33" d="100"/>
        <a:sy n="33" d="100"/>
      </p:scale>
      <p:origin x="0" y="5290"/>
    </p:cViewPr>
  </p:outlineViewPr>
  <p:notesTextViewPr>
    <p:cViewPr>
      <p:scale>
        <a:sx n="100" d="100"/>
        <a:sy n="100" d="100"/>
      </p:scale>
      <p:origin x="0" y="0"/>
    </p:cViewPr>
  </p:notesTextViewPr>
  <p:sorterViewPr>
    <p:cViewPr>
      <p:scale>
        <a:sx n="31" d="100"/>
        <a:sy n="31" d="100"/>
      </p:scale>
      <p:origin x="0" y="334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E3F98A-B34D-4FC3-9448-987C752CB731}" type="datetimeFigureOut">
              <a:rPr lang="en-US" smtClean="0"/>
              <a:pPr/>
              <a:t>8/25/2011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0F82AE-AC07-4AEA-9277-C949F02371B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9EF3513C-C21A-47B5-B5C0-3999BA90195A}" type="slidenum">
              <a:rPr lang="en-US"/>
              <a:pPr/>
              <a:t>53</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V7	*”little chambers” … floor space = 1 reed square.</a:t>
            </a:r>
          </a:p>
          <a:p>
            <a:r>
              <a:rPr lang="en-US" sz="1200" kern="1200" dirty="0" smtClean="0">
                <a:solidFill>
                  <a:schemeClr val="tx1"/>
                </a:solidFill>
                <a:latin typeface="+mn-lt"/>
                <a:ea typeface="+mn-ea"/>
                <a:cs typeface="+mn-cs"/>
              </a:rPr>
              <a:t>	   (v10 states that there are three on each side of the gate).</a:t>
            </a:r>
          </a:p>
          <a:p>
            <a:r>
              <a:rPr lang="en-US" sz="1200" kern="1200" dirty="0" smtClean="0">
                <a:solidFill>
                  <a:schemeClr val="tx1"/>
                </a:solidFill>
                <a:latin typeface="+mn-lt"/>
                <a:ea typeface="+mn-ea"/>
                <a:cs typeface="+mn-cs"/>
              </a:rPr>
              <a:t>	“spaces” between the little chambers: 5 cu.</a:t>
            </a:r>
          </a:p>
          <a:p>
            <a:r>
              <a:rPr lang="en-US" sz="1200" kern="1200" dirty="0" smtClean="0">
                <a:solidFill>
                  <a:schemeClr val="tx1"/>
                </a:solidFill>
                <a:latin typeface="+mn-lt"/>
                <a:ea typeface="+mn-ea"/>
                <a:cs typeface="+mn-cs"/>
              </a:rPr>
              <a:t>V7-8	*Threshold &amp; porch within the gate” are 1 reed broad (numbered 1,2,3,4)</a:t>
            </a:r>
          </a:p>
          <a:p>
            <a:r>
              <a:rPr lang="en-US" sz="1200" kern="1200" dirty="0" smtClean="0">
                <a:solidFill>
                  <a:schemeClr val="tx1"/>
                </a:solidFill>
                <a:latin typeface="+mn-lt"/>
                <a:ea typeface="+mn-ea"/>
                <a:cs typeface="+mn-cs"/>
              </a:rPr>
              <a:t>V8	“The Porch (5) ..inward”  8 cubits + 2 cu. Posts.</a:t>
            </a:r>
          </a:p>
          <a:p>
            <a:r>
              <a:rPr lang="en-US" sz="1200" kern="1200" dirty="0" smtClean="0">
                <a:solidFill>
                  <a:schemeClr val="tx1"/>
                </a:solidFill>
                <a:latin typeface="+mn-lt"/>
                <a:ea typeface="+mn-ea"/>
                <a:cs typeface="+mn-cs"/>
              </a:rPr>
              <a:t>V10	*Three “ little chambers” on each side of the Gate.  *”i.e. runner-changers” see 1 </a:t>
            </a:r>
            <a:r>
              <a:rPr lang="en-US" sz="1200" kern="1200" dirty="0" err="1" smtClean="0">
                <a:solidFill>
                  <a:schemeClr val="tx1"/>
                </a:solidFill>
                <a:latin typeface="+mn-lt"/>
                <a:ea typeface="+mn-ea"/>
                <a:cs typeface="+mn-cs"/>
              </a:rPr>
              <a:t>Kgs</a:t>
            </a:r>
            <a:r>
              <a:rPr lang="en-US" sz="1200" kern="1200" dirty="0" smtClean="0">
                <a:solidFill>
                  <a:schemeClr val="tx1"/>
                </a:solidFill>
                <a:latin typeface="+mn-lt"/>
                <a:ea typeface="+mn-ea"/>
                <a:cs typeface="+mn-cs"/>
              </a:rPr>
              <a:t>. 14:28.</a:t>
            </a:r>
          </a:p>
          <a:p>
            <a:r>
              <a:rPr lang="en-US" sz="1200" kern="1200" dirty="0" smtClean="0">
                <a:solidFill>
                  <a:schemeClr val="tx1"/>
                </a:solidFill>
                <a:latin typeface="+mn-lt"/>
                <a:ea typeface="+mn-ea"/>
                <a:cs typeface="+mn-cs"/>
              </a:rPr>
              <a:t>	*The “posts” have a common measure, given in verse 14.  (Pedestals + palm-like pillars) v16.</a:t>
            </a:r>
          </a:p>
          <a:p>
            <a:r>
              <a:rPr lang="en-US" sz="1200" kern="1200" dirty="0" smtClean="0">
                <a:solidFill>
                  <a:schemeClr val="tx1"/>
                </a:solidFill>
                <a:latin typeface="+mn-lt"/>
                <a:ea typeface="+mn-ea"/>
                <a:cs typeface="+mn-cs"/>
              </a:rPr>
              <a:t>V11	*The “DOOR” (v13) = “entry” .. 10cu. Broad</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13cu. High</a:t>
            </a:r>
          </a:p>
          <a:p>
            <a:r>
              <a:rPr lang="en-US" sz="1200" kern="1200" dirty="0" smtClean="0">
                <a:solidFill>
                  <a:schemeClr val="tx1"/>
                </a:solidFill>
                <a:latin typeface="+mn-lt"/>
                <a:ea typeface="+mn-ea"/>
                <a:cs typeface="+mn-cs"/>
              </a:rPr>
              <a:t>V12	*The Boundary structures” (which are the “narrow windows” (v16) or “fretted tracery” in stone; (arabesques’) or latticework which is open).</a:t>
            </a:r>
          </a:p>
          <a:p>
            <a:r>
              <a:rPr lang="en-US" sz="1200" kern="1200" dirty="0" smtClean="0">
                <a:solidFill>
                  <a:schemeClr val="tx1"/>
                </a:solidFill>
                <a:latin typeface="+mn-lt"/>
                <a:ea typeface="+mn-ea"/>
                <a:cs typeface="+mn-cs"/>
              </a:rPr>
              <a:t>	*”6 cubits” = the HEIGHT of the runner chambers.</a:t>
            </a:r>
          </a:p>
          <a:p>
            <a:r>
              <a:rPr lang="en-US" sz="1200" kern="1200" dirty="0" smtClean="0">
                <a:solidFill>
                  <a:schemeClr val="tx1"/>
                </a:solidFill>
                <a:latin typeface="+mn-lt"/>
                <a:ea typeface="+mn-ea"/>
                <a:cs typeface="+mn-cs"/>
              </a:rPr>
              <a:t>V13	*the WIDTH of the gate: 25 cubits “door against door” = the full width of both the front threshold and the inner threshold (the thresholds will have doors, both at the 7 steps and the inner porches also)</a:t>
            </a:r>
          </a:p>
          <a:p>
            <a:r>
              <a:rPr lang="en-US" sz="1200" kern="1200" dirty="0" smtClean="0">
                <a:solidFill>
                  <a:schemeClr val="tx1"/>
                </a:solidFill>
                <a:latin typeface="+mn-lt"/>
                <a:ea typeface="+mn-ea"/>
                <a:cs typeface="+mn-cs"/>
              </a:rPr>
              <a:t>V14 	*Palm-like pillars (posts)…60 cu/pair, were made for the posts (</a:t>
            </a:r>
            <a:r>
              <a:rPr lang="en-US" sz="1200" kern="1200" dirty="0" err="1" smtClean="0">
                <a:solidFill>
                  <a:schemeClr val="tx1"/>
                </a:solidFill>
                <a:latin typeface="+mn-lt"/>
                <a:ea typeface="+mn-ea"/>
                <a:cs typeface="+mn-cs"/>
              </a:rPr>
              <a:t>surbases</a:t>
            </a:r>
            <a:r>
              <a:rPr lang="en-US" sz="1200" kern="1200" dirty="0" smtClean="0">
                <a:solidFill>
                  <a:schemeClr val="tx1"/>
                </a:solidFill>
                <a:latin typeface="+mn-lt"/>
                <a:ea typeface="+mn-ea"/>
                <a:cs typeface="+mn-cs"/>
              </a:rPr>
              <a:t>) at the side of the gate, as well as for those about the court.</a:t>
            </a:r>
          </a:p>
          <a:p>
            <a:r>
              <a:rPr lang="en-US" sz="1200" kern="1200" dirty="0" smtClean="0">
                <a:solidFill>
                  <a:schemeClr val="tx1"/>
                </a:solidFill>
                <a:latin typeface="+mn-lt"/>
                <a:ea typeface="+mn-ea"/>
                <a:cs typeface="+mn-cs"/>
              </a:rPr>
              <a:t>	“60 cubits”..(end of v10) are for pairs of posts on either side of the gate: each pair are linked by arches.  This view of 30 cubits for each great pillar upon a </a:t>
            </a:r>
            <a:r>
              <a:rPr lang="en-US" sz="1200" kern="1200" dirty="0" err="1" smtClean="0">
                <a:solidFill>
                  <a:schemeClr val="tx1"/>
                </a:solidFill>
                <a:latin typeface="+mn-lt"/>
                <a:ea typeface="+mn-ea"/>
                <a:cs typeface="+mn-cs"/>
              </a:rPr>
              <a:t>surbase</a:t>
            </a:r>
            <a:r>
              <a:rPr lang="en-US" sz="1200" kern="1200" dirty="0" smtClean="0">
                <a:solidFill>
                  <a:schemeClr val="tx1"/>
                </a:solidFill>
                <a:latin typeface="+mn-lt"/>
                <a:ea typeface="+mn-ea"/>
                <a:cs typeface="+mn-cs"/>
              </a:rPr>
              <a:t> of 5 x 6 x 13 cu. Provides a better proportion for the height of the building with its galleries overhead, and for the width of the gate and arches.</a:t>
            </a:r>
          </a:p>
          <a:p>
            <a:r>
              <a:rPr lang="en-US" sz="1200" kern="1200" dirty="0" smtClean="0">
                <a:solidFill>
                  <a:schemeClr val="tx1"/>
                </a:solidFill>
                <a:latin typeface="+mn-lt"/>
                <a:ea typeface="+mn-ea"/>
                <a:cs typeface="+mn-cs"/>
              </a:rPr>
              <a:t>V15	*The LENGTH of the gate: 50 cubits</a:t>
            </a:r>
          </a:p>
          <a:p>
            <a:r>
              <a:rPr lang="en-US" sz="1200" kern="1200" dirty="0" smtClean="0">
                <a:solidFill>
                  <a:schemeClr val="tx1"/>
                </a:solidFill>
                <a:latin typeface="+mn-lt"/>
                <a:ea typeface="+mn-ea"/>
                <a:cs typeface="+mn-cs"/>
              </a:rPr>
              <a:t>V16	*”narrow windows” = Margin gives 1 Kings 6:4</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The words are rendered, “windows of fixed latticework” (RV).</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Gesenius</a:t>
            </a:r>
            <a:r>
              <a:rPr lang="en-US" sz="1200" kern="1200" dirty="0" smtClean="0">
                <a:solidFill>
                  <a:schemeClr val="tx1"/>
                </a:solidFill>
                <a:latin typeface="+mn-lt"/>
                <a:ea typeface="+mn-ea"/>
                <a:cs typeface="+mn-cs"/>
              </a:rPr>
              <a:t> states: “windows closed with bars, or lattice.”</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Bro. </a:t>
            </a:r>
            <a:r>
              <a:rPr lang="en-US" sz="1200" kern="1200" dirty="0" err="1" smtClean="0">
                <a:solidFill>
                  <a:schemeClr val="tx1"/>
                </a:solidFill>
                <a:latin typeface="+mn-lt"/>
                <a:ea typeface="+mn-ea"/>
                <a:cs typeface="+mn-cs"/>
              </a:rPr>
              <a:t>Sulley</a:t>
            </a:r>
            <a:r>
              <a:rPr lang="en-US" sz="1200" kern="1200" dirty="0" smtClean="0">
                <a:solidFill>
                  <a:schemeClr val="tx1"/>
                </a:solidFill>
                <a:latin typeface="+mn-lt"/>
                <a:ea typeface="+mn-ea"/>
                <a:cs typeface="+mn-cs"/>
              </a:rPr>
              <a:t> suggests that these may be arabesque architecture: fretted tracery of beautiful design…of perforated work.</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*These are applied to (a) the little chambers, (b) their posts, (c) the arches</a:t>
            </a:r>
          </a:p>
          <a:p>
            <a:endParaRPr lang="en-US" dirty="0"/>
          </a:p>
        </p:txBody>
      </p:sp>
      <p:sp>
        <p:nvSpPr>
          <p:cNvPr id="4" name="Slide Number Placeholder 3"/>
          <p:cNvSpPr>
            <a:spLocks noGrp="1"/>
          </p:cNvSpPr>
          <p:nvPr>
            <p:ph type="sldNum" sz="quarter" idx="10"/>
          </p:nvPr>
        </p:nvSpPr>
        <p:spPr/>
        <p:txBody>
          <a:bodyPr/>
          <a:lstStyle/>
          <a:p>
            <a:fld id="{780F82AE-AC07-4AEA-9277-C949F02371B8}" type="slidenum">
              <a:rPr lang="en-US" smtClean="0"/>
              <a:pPr/>
              <a:t>75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V7	*”little chambers” … floor space = 1 reed square.</a:t>
            </a:r>
          </a:p>
          <a:p>
            <a:r>
              <a:rPr lang="en-US" sz="1200" kern="1200" dirty="0" smtClean="0">
                <a:solidFill>
                  <a:schemeClr val="tx1"/>
                </a:solidFill>
                <a:latin typeface="+mn-lt"/>
                <a:ea typeface="+mn-ea"/>
                <a:cs typeface="+mn-cs"/>
              </a:rPr>
              <a:t>	   (v10 states that there are three on each side of the gate).</a:t>
            </a:r>
          </a:p>
          <a:p>
            <a:r>
              <a:rPr lang="en-US" sz="1200" kern="1200" dirty="0" smtClean="0">
                <a:solidFill>
                  <a:schemeClr val="tx1"/>
                </a:solidFill>
                <a:latin typeface="+mn-lt"/>
                <a:ea typeface="+mn-ea"/>
                <a:cs typeface="+mn-cs"/>
              </a:rPr>
              <a:t>	“spaces” between the little chambers: 5 cu.</a:t>
            </a:r>
          </a:p>
          <a:p>
            <a:r>
              <a:rPr lang="en-US" sz="1200" kern="1200" dirty="0" smtClean="0">
                <a:solidFill>
                  <a:schemeClr val="tx1"/>
                </a:solidFill>
                <a:latin typeface="+mn-lt"/>
                <a:ea typeface="+mn-ea"/>
                <a:cs typeface="+mn-cs"/>
              </a:rPr>
              <a:t>V7-8	*Threshold &amp; porch within the gate” are 1 reed broad (numbered 1,2,3,4)</a:t>
            </a:r>
          </a:p>
          <a:p>
            <a:r>
              <a:rPr lang="en-US" sz="1200" kern="1200" dirty="0" smtClean="0">
                <a:solidFill>
                  <a:schemeClr val="tx1"/>
                </a:solidFill>
                <a:latin typeface="+mn-lt"/>
                <a:ea typeface="+mn-ea"/>
                <a:cs typeface="+mn-cs"/>
              </a:rPr>
              <a:t>V8	“The Porch (5) ..inward”  8 cubits + 2 cu. Posts.</a:t>
            </a:r>
          </a:p>
          <a:p>
            <a:r>
              <a:rPr lang="en-US" sz="1200" kern="1200" dirty="0" smtClean="0">
                <a:solidFill>
                  <a:schemeClr val="tx1"/>
                </a:solidFill>
                <a:latin typeface="+mn-lt"/>
                <a:ea typeface="+mn-ea"/>
                <a:cs typeface="+mn-cs"/>
              </a:rPr>
              <a:t>V10	*Three “ little chambers” on each side of the Gate.  *”i.e. runner-changers” see 1 </a:t>
            </a:r>
            <a:r>
              <a:rPr lang="en-US" sz="1200" kern="1200" dirty="0" err="1" smtClean="0">
                <a:solidFill>
                  <a:schemeClr val="tx1"/>
                </a:solidFill>
                <a:latin typeface="+mn-lt"/>
                <a:ea typeface="+mn-ea"/>
                <a:cs typeface="+mn-cs"/>
              </a:rPr>
              <a:t>Kgs</a:t>
            </a:r>
            <a:r>
              <a:rPr lang="en-US" sz="1200" kern="1200" dirty="0" smtClean="0">
                <a:solidFill>
                  <a:schemeClr val="tx1"/>
                </a:solidFill>
                <a:latin typeface="+mn-lt"/>
                <a:ea typeface="+mn-ea"/>
                <a:cs typeface="+mn-cs"/>
              </a:rPr>
              <a:t>. 14:28.</a:t>
            </a:r>
          </a:p>
          <a:p>
            <a:r>
              <a:rPr lang="en-US" sz="1200" kern="1200" dirty="0" smtClean="0">
                <a:solidFill>
                  <a:schemeClr val="tx1"/>
                </a:solidFill>
                <a:latin typeface="+mn-lt"/>
                <a:ea typeface="+mn-ea"/>
                <a:cs typeface="+mn-cs"/>
              </a:rPr>
              <a:t>	*The “posts” have a common measure, given in verse 14.  (Pedestals + palm-like pillars) v16.</a:t>
            </a:r>
          </a:p>
          <a:p>
            <a:r>
              <a:rPr lang="en-US" sz="1200" kern="1200" dirty="0" smtClean="0">
                <a:solidFill>
                  <a:schemeClr val="tx1"/>
                </a:solidFill>
                <a:latin typeface="+mn-lt"/>
                <a:ea typeface="+mn-ea"/>
                <a:cs typeface="+mn-cs"/>
              </a:rPr>
              <a:t>V11	*The “DOOR” (v13) = “entry” .. 10cu. Broad</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13cu. High</a:t>
            </a:r>
          </a:p>
          <a:p>
            <a:r>
              <a:rPr lang="en-US" sz="1200" kern="1200" dirty="0" smtClean="0">
                <a:solidFill>
                  <a:schemeClr val="tx1"/>
                </a:solidFill>
                <a:latin typeface="+mn-lt"/>
                <a:ea typeface="+mn-ea"/>
                <a:cs typeface="+mn-cs"/>
              </a:rPr>
              <a:t>V12	*The Boundary structures” (which are the “narrow windows” (v16) or “fretted tracery” in stone; (arabesques’) or latticework which is open).</a:t>
            </a:r>
          </a:p>
          <a:p>
            <a:r>
              <a:rPr lang="en-US" sz="1200" kern="1200" dirty="0" smtClean="0">
                <a:solidFill>
                  <a:schemeClr val="tx1"/>
                </a:solidFill>
                <a:latin typeface="+mn-lt"/>
                <a:ea typeface="+mn-ea"/>
                <a:cs typeface="+mn-cs"/>
              </a:rPr>
              <a:t>	*”6 cubits” = the HEIGHT of the runner chambers.</a:t>
            </a:r>
          </a:p>
          <a:p>
            <a:r>
              <a:rPr lang="en-US" sz="1200" kern="1200" dirty="0" smtClean="0">
                <a:solidFill>
                  <a:schemeClr val="tx1"/>
                </a:solidFill>
                <a:latin typeface="+mn-lt"/>
                <a:ea typeface="+mn-ea"/>
                <a:cs typeface="+mn-cs"/>
              </a:rPr>
              <a:t>V13	*the WIDTH of the gate: 25 cubits “door against door” = the full width of both the front threshold and the inner threshold (the thresholds will have doors, both at the 7 steps and the inner porches also)</a:t>
            </a:r>
          </a:p>
          <a:p>
            <a:r>
              <a:rPr lang="en-US" sz="1200" kern="1200" dirty="0" smtClean="0">
                <a:solidFill>
                  <a:schemeClr val="tx1"/>
                </a:solidFill>
                <a:latin typeface="+mn-lt"/>
                <a:ea typeface="+mn-ea"/>
                <a:cs typeface="+mn-cs"/>
              </a:rPr>
              <a:t>V14 	*Palm-like pillars (posts)…60 cu/pair, were made for the posts (</a:t>
            </a:r>
            <a:r>
              <a:rPr lang="en-US" sz="1200" kern="1200" dirty="0" err="1" smtClean="0">
                <a:solidFill>
                  <a:schemeClr val="tx1"/>
                </a:solidFill>
                <a:latin typeface="+mn-lt"/>
                <a:ea typeface="+mn-ea"/>
                <a:cs typeface="+mn-cs"/>
              </a:rPr>
              <a:t>surbases</a:t>
            </a:r>
            <a:r>
              <a:rPr lang="en-US" sz="1200" kern="1200" dirty="0" smtClean="0">
                <a:solidFill>
                  <a:schemeClr val="tx1"/>
                </a:solidFill>
                <a:latin typeface="+mn-lt"/>
                <a:ea typeface="+mn-ea"/>
                <a:cs typeface="+mn-cs"/>
              </a:rPr>
              <a:t>) at the side of the gate, as well as for those about the court.</a:t>
            </a:r>
          </a:p>
          <a:p>
            <a:r>
              <a:rPr lang="en-US" sz="1200" kern="1200" dirty="0" smtClean="0">
                <a:solidFill>
                  <a:schemeClr val="tx1"/>
                </a:solidFill>
                <a:latin typeface="+mn-lt"/>
                <a:ea typeface="+mn-ea"/>
                <a:cs typeface="+mn-cs"/>
              </a:rPr>
              <a:t>	“60 cubits”..(end of v10) are for pairs of posts on either side of the gate: each pair are linked by arches.  This view of 30 cubits for each great pillar upon a </a:t>
            </a:r>
            <a:r>
              <a:rPr lang="en-US" sz="1200" kern="1200" dirty="0" err="1" smtClean="0">
                <a:solidFill>
                  <a:schemeClr val="tx1"/>
                </a:solidFill>
                <a:latin typeface="+mn-lt"/>
                <a:ea typeface="+mn-ea"/>
                <a:cs typeface="+mn-cs"/>
              </a:rPr>
              <a:t>surbase</a:t>
            </a:r>
            <a:r>
              <a:rPr lang="en-US" sz="1200" kern="1200" dirty="0" smtClean="0">
                <a:solidFill>
                  <a:schemeClr val="tx1"/>
                </a:solidFill>
                <a:latin typeface="+mn-lt"/>
                <a:ea typeface="+mn-ea"/>
                <a:cs typeface="+mn-cs"/>
              </a:rPr>
              <a:t> of 5 x 6 x 13 cu. Provides a better proportion for the height of the building with its galleries overhead, and for the width of the gate and arches.</a:t>
            </a:r>
          </a:p>
          <a:p>
            <a:r>
              <a:rPr lang="en-US" sz="1200" kern="1200" dirty="0" smtClean="0">
                <a:solidFill>
                  <a:schemeClr val="tx1"/>
                </a:solidFill>
                <a:latin typeface="+mn-lt"/>
                <a:ea typeface="+mn-ea"/>
                <a:cs typeface="+mn-cs"/>
              </a:rPr>
              <a:t>V15	*The LENGTH of the gate: 50 cubits</a:t>
            </a:r>
          </a:p>
          <a:p>
            <a:r>
              <a:rPr lang="en-US" sz="1200" kern="1200" dirty="0" smtClean="0">
                <a:solidFill>
                  <a:schemeClr val="tx1"/>
                </a:solidFill>
                <a:latin typeface="+mn-lt"/>
                <a:ea typeface="+mn-ea"/>
                <a:cs typeface="+mn-cs"/>
              </a:rPr>
              <a:t>V16	*”narrow windows” = Margin gives 1 Kings 6:4</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The words are rendered, “windows of fixed latticework” (RV).</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Gesenius</a:t>
            </a:r>
            <a:r>
              <a:rPr lang="en-US" sz="1200" kern="1200" dirty="0" smtClean="0">
                <a:solidFill>
                  <a:schemeClr val="tx1"/>
                </a:solidFill>
                <a:latin typeface="+mn-lt"/>
                <a:ea typeface="+mn-ea"/>
                <a:cs typeface="+mn-cs"/>
              </a:rPr>
              <a:t> states: “windows closed with bars, or lattice.”</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Bro. </a:t>
            </a:r>
            <a:r>
              <a:rPr lang="en-US" sz="1200" kern="1200" dirty="0" err="1" smtClean="0">
                <a:solidFill>
                  <a:schemeClr val="tx1"/>
                </a:solidFill>
                <a:latin typeface="+mn-lt"/>
                <a:ea typeface="+mn-ea"/>
                <a:cs typeface="+mn-cs"/>
              </a:rPr>
              <a:t>Sulley</a:t>
            </a:r>
            <a:r>
              <a:rPr lang="en-US" sz="1200" kern="1200" dirty="0" smtClean="0">
                <a:solidFill>
                  <a:schemeClr val="tx1"/>
                </a:solidFill>
                <a:latin typeface="+mn-lt"/>
                <a:ea typeface="+mn-ea"/>
                <a:cs typeface="+mn-cs"/>
              </a:rPr>
              <a:t> suggests that these may be arabesque architecture: fretted tracery of beautiful design…of perforated work.</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*These are applied to (a) the little chambers, (b) their posts, (c) the arches</a:t>
            </a:r>
          </a:p>
          <a:p>
            <a:endParaRPr lang="en-US" dirty="0"/>
          </a:p>
        </p:txBody>
      </p:sp>
      <p:sp>
        <p:nvSpPr>
          <p:cNvPr id="4" name="Slide Number Placeholder 3"/>
          <p:cNvSpPr>
            <a:spLocks noGrp="1"/>
          </p:cNvSpPr>
          <p:nvPr>
            <p:ph type="sldNum" sz="quarter" idx="10"/>
          </p:nvPr>
        </p:nvSpPr>
        <p:spPr/>
        <p:txBody>
          <a:bodyPr/>
          <a:lstStyle/>
          <a:p>
            <a:fld id="{780F82AE-AC07-4AEA-9277-C949F02371B8}" type="slidenum">
              <a:rPr lang="en-US" smtClean="0"/>
              <a:pPr/>
              <a:t>76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V7	*”little chambers” … floor space = 1 reed square.</a:t>
            </a:r>
          </a:p>
          <a:p>
            <a:r>
              <a:rPr lang="en-US" sz="1200" kern="1200" dirty="0" smtClean="0">
                <a:solidFill>
                  <a:schemeClr val="tx1"/>
                </a:solidFill>
                <a:latin typeface="+mn-lt"/>
                <a:ea typeface="+mn-ea"/>
                <a:cs typeface="+mn-cs"/>
              </a:rPr>
              <a:t>	   (v10 states that there are three on each side of the gate).</a:t>
            </a:r>
          </a:p>
          <a:p>
            <a:r>
              <a:rPr lang="en-US" sz="1200" kern="1200" dirty="0" smtClean="0">
                <a:solidFill>
                  <a:schemeClr val="tx1"/>
                </a:solidFill>
                <a:latin typeface="+mn-lt"/>
                <a:ea typeface="+mn-ea"/>
                <a:cs typeface="+mn-cs"/>
              </a:rPr>
              <a:t>	“spaces” between the little chambers: 5 cu.</a:t>
            </a:r>
          </a:p>
          <a:p>
            <a:r>
              <a:rPr lang="en-US" sz="1200" kern="1200" dirty="0" smtClean="0">
                <a:solidFill>
                  <a:schemeClr val="tx1"/>
                </a:solidFill>
                <a:latin typeface="+mn-lt"/>
                <a:ea typeface="+mn-ea"/>
                <a:cs typeface="+mn-cs"/>
              </a:rPr>
              <a:t>V7-8	*Threshold &amp; porch within the gate” are 1 reed broad (numbered 1,2,3,4)</a:t>
            </a:r>
          </a:p>
          <a:p>
            <a:r>
              <a:rPr lang="en-US" sz="1200" kern="1200" dirty="0" smtClean="0">
                <a:solidFill>
                  <a:schemeClr val="tx1"/>
                </a:solidFill>
                <a:latin typeface="+mn-lt"/>
                <a:ea typeface="+mn-ea"/>
                <a:cs typeface="+mn-cs"/>
              </a:rPr>
              <a:t>V8	“The Porch (5) ..inward”  8 cubits + 2 cu. Posts.</a:t>
            </a:r>
          </a:p>
          <a:p>
            <a:r>
              <a:rPr lang="en-US" sz="1200" kern="1200" dirty="0" smtClean="0">
                <a:solidFill>
                  <a:schemeClr val="tx1"/>
                </a:solidFill>
                <a:latin typeface="+mn-lt"/>
                <a:ea typeface="+mn-ea"/>
                <a:cs typeface="+mn-cs"/>
              </a:rPr>
              <a:t>V10	*Three “ little chambers” on each side of the Gate.  *”i.e. runner-changers” see 1 </a:t>
            </a:r>
            <a:r>
              <a:rPr lang="en-US" sz="1200" kern="1200" dirty="0" err="1" smtClean="0">
                <a:solidFill>
                  <a:schemeClr val="tx1"/>
                </a:solidFill>
                <a:latin typeface="+mn-lt"/>
                <a:ea typeface="+mn-ea"/>
                <a:cs typeface="+mn-cs"/>
              </a:rPr>
              <a:t>Kgs</a:t>
            </a:r>
            <a:r>
              <a:rPr lang="en-US" sz="1200" kern="1200" dirty="0" smtClean="0">
                <a:solidFill>
                  <a:schemeClr val="tx1"/>
                </a:solidFill>
                <a:latin typeface="+mn-lt"/>
                <a:ea typeface="+mn-ea"/>
                <a:cs typeface="+mn-cs"/>
              </a:rPr>
              <a:t>. 14:28.</a:t>
            </a:r>
          </a:p>
          <a:p>
            <a:r>
              <a:rPr lang="en-US" sz="1200" kern="1200" dirty="0" smtClean="0">
                <a:solidFill>
                  <a:schemeClr val="tx1"/>
                </a:solidFill>
                <a:latin typeface="+mn-lt"/>
                <a:ea typeface="+mn-ea"/>
                <a:cs typeface="+mn-cs"/>
              </a:rPr>
              <a:t>	*The “posts” have a common measure, given in verse 14.  (Pedestals + palm-like pillars) v16.</a:t>
            </a:r>
          </a:p>
          <a:p>
            <a:r>
              <a:rPr lang="en-US" sz="1200" kern="1200" dirty="0" smtClean="0">
                <a:solidFill>
                  <a:schemeClr val="tx1"/>
                </a:solidFill>
                <a:latin typeface="+mn-lt"/>
                <a:ea typeface="+mn-ea"/>
                <a:cs typeface="+mn-cs"/>
              </a:rPr>
              <a:t>V11	*The “DOOR” (v13) = “entry” .. 10cu. Broad</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13cu. High</a:t>
            </a:r>
          </a:p>
          <a:p>
            <a:r>
              <a:rPr lang="en-US" sz="1200" kern="1200" dirty="0" smtClean="0">
                <a:solidFill>
                  <a:schemeClr val="tx1"/>
                </a:solidFill>
                <a:latin typeface="+mn-lt"/>
                <a:ea typeface="+mn-ea"/>
                <a:cs typeface="+mn-cs"/>
              </a:rPr>
              <a:t>V12	*The Boundary structures” (which are the “narrow windows” (v16) or “fretted tracery” in stone; (arabesques’) or latticework which is open).</a:t>
            </a:r>
          </a:p>
          <a:p>
            <a:r>
              <a:rPr lang="en-US" sz="1200" kern="1200" dirty="0" smtClean="0">
                <a:solidFill>
                  <a:schemeClr val="tx1"/>
                </a:solidFill>
                <a:latin typeface="+mn-lt"/>
                <a:ea typeface="+mn-ea"/>
                <a:cs typeface="+mn-cs"/>
              </a:rPr>
              <a:t>	*”6 cubits” = the HEIGHT of the runner chambers.</a:t>
            </a:r>
          </a:p>
          <a:p>
            <a:r>
              <a:rPr lang="en-US" sz="1200" kern="1200" dirty="0" smtClean="0">
                <a:solidFill>
                  <a:schemeClr val="tx1"/>
                </a:solidFill>
                <a:latin typeface="+mn-lt"/>
                <a:ea typeface="+mn-ea"/>
                <a:cs typeface="+mn-cs"/>
              </a:rPr>
              <a:t>V13	*the WIDTH of the gate: 25 cubits “door against door” = the full width of both the front threshold and the inner threshold (the thresholds will have doors, both at the 7 steps and the inner porches also)</a:t>
            </a:r>
          </a:p>
          <a:p>
            <a:r>
              <a:rPr lang="en-US" sz="1200" kern="1200" dirty="0" smtClean="0">
                <a:solidFill>
                  <a:schemeClr val="tx1"/>
                </a:solidFill>
                <a:latin typeface="+mn-lt"/>
                <a:ea typeface="+mn-ea"/>
                <a:cs typeface="+mn-cs"/>
              </a:rPr>
              <a:t>V14 	*Palm-like pillars (posts)…60 cu/pair, were made for the posts (</a:t>
            </a:r>
            <a:r>
              <a:rPr lang="en-US" sz="1200" kern="1200" dirty="0" err="1" smtClean="0">
                <a:solidFill>
                  <a:schemeClr val="tx1"/>
                </a:solidFill>
                <a:latin typeface="+mn-lt"/>
                <a:ea typeface="+mn-ea"/>
                <a:cs typeface="+mn-cs"/>
              </a:rPr>
              <a:t>surbases</a:t>
            </a:r>
            <a:r>
              <a:rPr lang="en-US" sz="1200" kern="1200" dirty="0" smtClean="0">
                <a:solidFill>
                  <a:schemeClr val="tx1"/>
                </a:solidFill>
                <a:latin typeface="+mn-lt"/>
                <a:ea typeface="+mn-ea"/>
                <a:cs typeface="+mn-cs"/>
              </a:rPr>
              <a:t>) at the side of the gate, as well as for those about the court.</a:t>
            </a:r>
          </a:p>
          <a:p>
            <a:r>
              <a:rPr lang="en-US" sz="1200" kern="1200" dirty="0" smtClean="0">
                <a:solidFill>
                  <a:schemeClr val="tx1"/>
                </a:solidFill>
                <a:latin typeface="+mn-lt"/>
                <a:ea typeface="+mn-ea"/>
                <a:cs typeface="+mn-cs"/>
              </a:rPr>
              <a:t>	“60 cubits”..(end of v10) are for pairs of posts on either side of the gate: each pair are linked by arches.  This view of 30 cubits for each great pillar upon a </a:t>
            </a:r>
            <a:r>
              <a:rPr lang="en-US" sz="1200" kern="1200" dirty="0" err="1" smtClean="0">
                <a:solidFill>
                  <a:schemeClr val="tx1"/>
                </a:solidFill>
                <a:latin typeface="+mn-lt"/>
                <a:ea typeface="+mn-ea"/>
                <a:cs typeface="+mn-cs"/>
              </a:rPr>
              <a:t>surbase</a:t>
            </a:r>
            <a:r>
              <a:rPr lang="en-US" sz="1200" kern="1200" dirty="0" smtClean="0">
                <a:solidFill>
                  <a:schemeClr val="tx1"/>
                </a:solidFill>
                <a:latin typeface="+mn-lt"/>
                <a:ea typeface="+mn-ea"/>
                <a:cs typeface="+mn-cs"/>
              </a:rPr>
              <a:t> of 5 x 6 x 13 cu. Provides a better proportion for the height of the building with its galleries overhead, and for the width of the gate and arches.</a:t>
            </a:r>
          </a:p>
          <a:p>
            <a:r>
              <a:rPr lang="en-US" sz="1200" kern="1200" dirty="0" smtClean="0">
                <a:solidFill>
                  <a:schemeClr val="tx1"/>
                </a:solidFill>
                <a:latin typeface="+mn-lt"/>
                <a:ea typeface="+mn-ea"/>
                <a:cs typeface="+mn-cs"/>
              </a:rPr>
              <a:t>V15	*The LENGTH of the gate: 50 cubits</a:t>
            </a:r>
          </a:p>
          <a:p>
            <a:r>
              <a:rPr lang="en-US" sz="1200" kern="1200" dirty="0" smtClean="0">
                <a:solidFill>
                  <a:schemeClr val="tx1"/>
                </a:solidFill>
                <a:latin typeface="+mn-lt"/>
                <a:ea typeface="+mn-ea"/>
                <a:cs typeface="+mn-cs"/>
              </a:rPr>
              <a:t>V16	*”narrow windows” = Margin gives 1 Kings 6:4</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The words are rendered, “windows of fixed latticework” (RV).</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Gesenius</a:t>
            </a:r>
            <a:r>
              <a:rPr lang="en-US" sz="1200" kern="1200" dirty="0" smtClean="0">
                <a:solidFill>
                  <a:schemeClr val="tx1"/>
                </a:solidFill>
                <a:latin typeface="+mn-lt"/>
                <a:ea typeface="+mn-ea"/>
                <a:cs typeface="+mn-cs"/>
              </a:rPr>
              <a:t> states: “windows closed with bars, or lattice.”</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Bro. </a:t>
            </a:r>
            <a:r>
              <a:rPr lang="en-US" sz="1200" kern="1200" dirty="0" err="1" smtClean="0">
                <a:solidFill>
                  <a:schemeClr val="tx1"/>
                </a:solidFill>
                <a:latin typeface="+mn-lt"/>
                <a:ea typeface="+mn-ea"/>
                <a:cs typeface="+mn-cs"/>
              </a:rPr>
              <a:t>Sulley</a:t>
            </a:r>
            <a:r>
              <a:rPr lang="en-US" sz="1200" kern="1200" dirty="0" smtClean="0">
                <a:solidFill>
                  <a:schemeClr val="tx1"/>
                </a:solidFill>
                <a:latin typeface="+mn-lt"/>
                <a:ea typeface="+mn-ea"/>
                <a:cs typeface="+mn-cs"/>
              </a:rPr>
              <a:t> suggests that these may be arabesque architecture: fretted tracery of beautiful design…of perforated work.</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*These are applied to (a) the little chambers, (b) their posts, (c) the arches</a:t>
            </a:r>
          </a:p>
          <a:p>
            <a:endParaRPr lang="en-US" dirty="0"/>
          </a:p>
        </p:txBody>
      </p:sp>
      <p:sp>
        <p:nvSpPr>
          <p:cNvPr id="4" name="Slide Number Placeholder 3"/>
          <p:cNvSpPr>
            <a:spLocks noGrp="1"/>
          </p:cNvSpPr>
          <p:nvPr>
            <p:ph type="sldNum" sz="quarter" idx="10"/>
          </p:nvPr>
        </p:nvSpPr>
        <p:spPr/>
        <p:txBody>
          <a:bodyPr/>
          <a:lstStyle/>
          <a:p>
            <a:fld id="{780F82AE-AC07-4AEA-9277-C949F02371B8}" type="slidenum">
              <a:rPr lang="en-US" smtClean="0"/>
              <a:pPr/>
              <a:t>77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V7	*”little chambers” … floor space = 1 reed square.</a:t>
            </a:r>
          </a:p>
          <a:p>
            <a:r>
              <a:rPr lang="en-US" sz="1200" kern="1200" dirty="0" smtClean="0">
                <a:solidFill>
                  <a:schemeClr val="tx1"/>
                </a:solidFill>
                <a:latin typeface="+mn-lt"/>
                <a:ea typeface="+mn-ea"/>
                <a:cs typeface="+mn-cs"/>
              </a:rPr>
              <a:t>	   (v10 states that there are three on each side of the gate).</a:t>
            </a:r>
          </a:p>
          <a:p>
            <a:r>
              <a:rPr lang="en-US" sz="1200" kern="1200" dirty="0" smtClean="0">
                <a:solidFill>
                  <a:schemeClr val="tx1"/>
                </a:solidFill>
                <a:latin typeface="+mn-lt"/>
                <a:ea typeface="+mn-ea"/>
                <a:cs typeface="+mn-cs"/>
              </a:rPr>
              <a:t>	“spaces” between the little chambers: 5 cu.</a:t>
            </a:r>
          </a:p>
          <a:p>
            <a:r>
              <a:rPr lang="en-US" sz="1200" kern="1200" dirty="0" smtClean="0">
                <a:solidFill>
                  <a:schemeClr val="tx1"/>
                </a:solidFill>
                <a:latin typeface="+mn-lt"/>
                <a:ea typeface="+mn-ea"/>
                <a:cs typeface="+mn-cs"/>
              </a:rPr>
              <a:t>V7-8	*Threshold &amp; porch within the gate” are 1 reed broad (numbered 1,2,3,4)</a:t>
            </a:r>
          </a:p>
          <a:p>
            <a:r>
              <a:rPr lang="en-US" sz="1200" kern="1200" dirty="0" smtClean="0">
                <a:solidFill>
                  <a:schemeClr val="tx1"/>
                </a:solidFill>
                <a:latin typeface="+mn-lt"/>
                <a:ea typeface="+mn-ea"/>
                <a:cs typeface="+mn-cs"/>
              </a:rPr>
              <a:t>V8	“The Porch (5) ..inward”  8 cubits + 2 cu. Posts.</a:t>
            </a:r>
          </a:p>
          <a:p>
            <a:r>
              <a:rPr lang="en-US" sz="1200" kern="1200" dirty="0" smtClean="0">
                <a:solidFill>
                  <a:schemeClr val="tx1"/>
                </a:solidFill>
                <a:latin typeface="+mn-lt"/>
                <a:ea typeface="+mn-ea"/>
                <a:cs typeface="+mn-cs"/>
              </a:rPr>
              <a:t>V10	*Three “ little chambers” on each side of the Gate.  *”i.e. runner-changers” see 1 </a:t>
            </a:r>
            <a:r>
              <a:rPr lang="en-US" sz="1200" kern="1200" dirty="0" err="1" smtClean="0">
                <a:solidFill>
                  <a:schemeClr val="tx1"/>
                </a:solidFill>
                <a:latin typeface="+mn-lt"/>
                <a:ea typeface="+mn-ea"/>
                <a:cs typeface="+mn-cs"/>
              </a:rPr>
              <a:t>Kgs</a:t>
            </a:r>
            <a:r>
              <a:rPr lang="en-US" sz="1200" kern="1200" dirty="0" smtClean="0">
                <a:solidFill>
                  <a:schemeClr val="tx1"/>
                </a:solidFill>
                <a:latin typeface="+mn-lt"/>
                <a:ea typeface="+mn-ea"/>
                <a:cs typeface="+mn-cs"/>
              </a:rPr>
              <a:t>. 14:28.</a:t>
            </a:r>
          </a:p>
          <a:p>
            <a:r>
              <a:rPr lang="en-US" sz="1200" kern="1200" dirty="0" smtClean="0">
                <a:solidFill>
                  <a:schemeClr val="tx1"/>
                </a:solidFill>
                <a:latin typeface="+mn-lt"/>
                <a:ea typeface="+mn-ea"/>
                <a:cs typeface="+mn-cs"/>
              </a:rPr>
              <a:t>	*The “posts” have a common measure, given in verse 14.  (Pedestals + palm-like pillars) v16.</a:t>
            </a:r>
          </a:p>
          <a:p>
            <a:r>
              <a:rPr lang="en-US" sz="1200" kern="1200" dirty="0" smtClean="0">
                <a:solidFill>
                  <a:schemeClr val="tx1"/>
                </a:solidFill>
                <a:latin typeface="+mn-lt"/>
                <a:ea typeface="+mn-ea"/>
                <a:cs typeface="+mn-cs"/>
              </a:rPr>
              <a:t>V11	*The “DOOR” (v13) = “entry” .. 10cu. Broad</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13cu. High</a:t>
            </a:r>
          </a:p>
          <a:p>
            <a:r>
              <a:rPr lang="en-US" sz="1200" kern="1200" dirty="0" smtClean="0">
                <a:solidFill>
                  <a:schemeClr val="tx1"/>
                </a:solidFill>
                <a:latin typeface="+mn-lt"/>
                <a:ea typeface="+mn-ea"/>
                <a:cs typeface="+mn-cs"/>
              </a:rPr>
              <a:t>V12	*The Boundary structures” (which are the “narrow windows” (v16) or “fretted tracery” in stone; (arabesques’) or latticework which is open).</a:t>
            </a:r>
          </a:p>
          <a:p>
            <a:r>
              <a:rPr lang="en-US" sz="1200" kern="1200" dirty="0" smtClean="0">
                <a:solidFill>
                  <a:schemeClr val="tx1"/>
                </a:solidFill>
                <a:latin typeface="+mn-lt"/>
                <a:ea typeface="+mn-ea"/>
                <a:cs typeface="+mn-cs"/>
              </a:rPr>
              <a:t>	*”6 cubits” = the HEIGHT of the runner chambers.</a:t>
            </a:r>
          </a:p>
          <a:p>
            <a:r>
              <a:rPr lang="en-US" sz="1200" kern="1200" dirty="0" smtClean="0">
                <a:solidFill>
                  <a:schemeClr val="tx1"/>
                </a:solidFill>
                <a:latin typeface="+mn-lt"/>
                <a:ea typeface="+mn-ea"/>
                <a:cs typeface="+mn-cs"/>
              </a:rPr>
              <a:t>V13	*the WIDTH of the gate: 25 cubits “door against door” = the full width of both the front threshold and the inner threshold (the thresholds will have doors, both at the 7 steps and the inner porches also)</a:t>
            </a:r>
          </a:p>
          <a:p>
            <a:r>
              <a:rPr lang="en-US" sz="1200" kern="1200" dirty="0" smtClean="0">
                <a:solidFill>
                  <a:schemeClr val="tx1"/>
                </a:solidFill>
                <a:latin typeface="+mn-lt"/>
                <a:ea typeface="+mn-ea"/>
                <a:cs typeface="+mn-cs"/>
              </a:rPr>
              <a:t>V14 	*Palm-like pillars (posts)…60 cu/pair, were made for the posts (</a:t>
            </a:r>
            <a:r>
              <a:rPr lang="en-US" sz="1200" kern="1200" dirty="0" err="1" smtClean="0">
                <a:solidFill>
                  <a:schemeClr val="tx1"/>
                </a:solidFill>
                <a:latin typeface="+mn-lt"/>
                <a:ea typeface="+mn-ea"/>
                <a:cs typeface="+mn-cs"/>
              </a:rPr>
              <a:t>surbases</a:t>
            </a:r>
            <a:r>
              <a:rPr lang="en-US" sz="1200" kern="1200" dirty="0" smtClean="0">
                <a:solidFill>
                  <a:schemeClr val="tx1"/>
                </a:solidFill>
                <a:latin typeface="+mn-lt"/>
                <a:ea typeface="+mn-ea"/>
                <a:cs typeface="+mn-cs"/>
              </a:rPr>
              <a:t>) at the side of the gate, as well as for those about the court.</a:t>
            </a:r>
          </a:p>
          <a:p>
            <a:r>
              <a:rPr lang="en-US" sz="1200" kern="1200" dirty="0" smtClean="0">
                <a:solidFill>
                  <a:schemeClr val="tx1"/>
                </a:solidFill>
                <a:latin typeface="+mn-lt"/>
                <a:ea typeface="+mn-ea"/>
                <a:cs typeface="+mn-cs"/>
              </a:rPr>
              <a:t>	“60 cubits”..(end of v10) are for pairs of posts on either side of the gate: each pair are linked by arches.  This view of 30 cubits for each great pillar upon a </a:t>
            </a:r>
            <a:r>
              <a:rPr lang="en-US" sz="1200" kern="1200" dirty="0" err="1" smtClean="0">
                <a:solidFill>
                  <a:schemeClr val="tx1"/>
                </a:solidFill>
                <a:latin typeface="+mn-lt"/>
                <a:ea typeface="+mn-ea"/>
                <a:cs typeface="+mn-cs"/>
              </a:rPr>
              <a:t>surbase</a:t>
            </a:r>
            <a:r>
              <a:rPr lang="en-US" sz="1200" kern="1200" dirty="0" smtClean="0">
                <a:solidFill>
                  <a:schemeClr val="tx1"/>
                </a:solidFill>
                <a:latin typeface="+mn-lt"/>
                <a:ea typeface="+mn-ea"/>
                <a:cs typeface="+mn-cs"/>
              </a:rPr>
              <a:t> of 5 x 6 x 13 cu. Provides a better proportion for the height of the building with its galleries overhead, and for the width of the gate and arches.</a:t>
            </a:r>
          </a:p>
          <a:p>
            <a:r>
              <a:rPr lang="en-US" sz="1200" kern="1200" dirty="0" smtClean="0">
                <a:solidFill>
                  <a:schemeClr val="tx1"/>
                </a:solidFill>
                <a:latin typeface="+mn-lt"/>
                <a:ea typeface="+mn-ea"/>
                <a:cs typeface="+mn-cs"/>
              </a:rPr>
              <a:t>V15	*The LENGTH of the gate: 50 cubits</a:t>
            </a:r>
          </a:p>
          <a:p>
            <a:r>
              <a:rPr lang="en-US" sz="1200" kern="1200" dirty="0" smtClean="0">
                <a:solidFill>
                  <a:schemeClr val="tx1"/>
                </a:solidFill>
                <a:latin typeface="+mn-lt"/>
                <a:ea typeface="+mn-ea"/>
                <a:cs typeface="+mn-cs"/>
              </a:rPr>
              <a:t>V16	*”narrow windows” = Margin gives 1 Kings 6:4</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The words are rendered, “windows of fixed latticework” (RV).</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Gesenius</a:t>
            </a:r>
            <a:r>
              <a:rPr lang="en-US" sz="1200" kern="1200" dirty="0" smtClean="0">
                <a:solidFill>
                  <a:schemeClr val="tx1"/>
                </a:solidFill>
                <a:latin typeface="+mn-lt"/>
                <a:ea typeface="+mn-ea"/>
                <a:cs typeface="+mn-cs"/>
              </a:rPr>
              <a:t> states: “windows closed with bars, or lattice.”</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Bro. </a:t>
            </a:r>
            <a:r>
              <a:rPr lang="en-US" sz="1200" kern="1200" dirty="0" err="1" smtClean="0">
                <a:solidFill>
                  <a:schemeClr val="tx1"/>
                </a:solidFill>
                <a:latin typeface="+mn-lt"/>
                <a:ea typeface="+mn-ea"/>
                <a:cs typeface="+mn-cs"/>
              </a:rPr>
              <a:t>Sulley</a:t>
            </a:r>
            <a:r>
              <a:rPr lang="en-US" sz="1200" kern="1200" dirty="0" smtClean="0">
                <a:solidFill>
                  <a:schemeClr val="tx1"/>
                </a:solidFill>
                <a:latin typeface="+mn-lt"/>
                <a:ea typeface="+mn-ea"/>
                <a:cs typeface="+mn-cs"/>
              </a:rPr>
              <a:t> suggests that these may be arabesque architecture: fretted tracery of beautiful design…of perforated work.</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t>
            </a:r>
            <a:r>
              <a:rPr lang="en-US" sz="1200" kern="1200" smtClean="0">
                <a:solidFill>
                  <a:schemeClr val="tx1"/>
                </a:solidFill>
                <a:latin typeface="+mn-lt"/>
                <a:ea typeface="+mn-ea"/>
                <a:cs typeface="+mn-cs"/>
              </a:rPr>
              <a:t>*These are applied to (a) the little chambers, (b) their posts, (c) the arches</a:t>
            </a:r>
          </a:p>
          <a:p>
            <a:endParaRPr lang="en-US" dirty="0"/>
          </a:p>
        </p:txBody>
      </p:sp>
      <p:sp>
        <p:nvSpPr>
          <p:cNvPr id="4" name="Slide Number Placeholder 3"/>
          <p:cNvSpPr>
            <a:spLocks noGrp="1"/>
          </p:cNvSpPr>
          <p:nvPr>
            <p:ph type="sldNum" sz="quarter" idx="10"/>
          </p:nvPr>
        </p:nvSpPr>
        <p:spPr/>
        <p:txBody>
          <a:bodyPr/>
          <a:lstStyle/>
          <a:p>
            <a:fld id="{780F82AE-AC07-4AEA-9277-C949F02371B8}" type="slidenum">
              <a:rPr lang="en-US" smtClean="0"/>
              <a:pPr/>
              <a:t>82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93EDC4D-148E-47DA-8CA5-F6E3CE144CD7}" type="datetimeFigureOut">
              <a:rPr lang="en-US" smtClean="0"/>
              <a:pPr/>
              <a:t>8/25/2011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3E55C20-3834-45A8-8225-0D872B481C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3EDC4D-148E-47DA-8CA5-F6E3CE144CD7}"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E55C20-3834-45A8-8225-0D872B481C2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93EDC4D-148E-47DA-8CA5-F6E3CE144CD7}"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E55C20-3834-45A8-8225-0D872B481C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3EDC4D-148E-47DA-8CA5-F6E3CE144CD7}" type="datetimeFigureOut">
              <a:rPr lang="en-US" smtClean="0"/>
              <a:pPr/>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E55C20-3834-45A8-8225-0D872B481C2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93EDC4D-148E-47DA-8CA5-F6E3CE144CD7}" type="datetimeFigureOut">
              <a:rPr lang="en-US" smtClean="0"/>
              <a:pPr/>
              <a:t>8/25/2011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E55C20-3834-45A8-8225-0D872B481C2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93EDC4D-148E-47DA-8CA5-F6E3CE144CD7}" type="datetimeFigureOut">
              <a:rPr lang="en-US" smtClean="0"/>
              <a:pPr/>
              <a:t>8/25/2011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E55C20-3834-45A8-8225-0D872B481C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3EDC4D-148E-47DA-8CA5-F6E3CE144CD7}" type="datetimeFigureOut">
              <a:rPr lang="en-US" smtClean="0"/>
              <a:pPr/>
              <a:t>8/25/2011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E55C20-3834-45A8-8225-0D872B481C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3EDC4D-148E-47DA-8CA5-F6E3CE144CD7}" type="datetimeFigureOut">
              <a:rPr lang="en-US" smtClean="0"/>
              <a:pPr/>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E55C20-3834-45A8-8225-0D872B481C2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93EDC4D-148E-47DA-8CA5-F6E3CE144CD7}" type="datetimeFigureOut">
              <a:rPr lang="en-US" smtClean="0"/>
              <a:pPr/>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3E55C20-3834-45A8-8225-0D872B481C2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3EDC4D-148E-47DA-8CA5-F6E3CE144CD7}"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E55C20-3834-45A8-8225-0D872B481C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3EDC4D-148E-47DA-8CA5-F6E3CE144CD7}"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E55C20-3834-45A8-8225-0D872B481C2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93EDC4D-148E-47DA-8CA5-F6E3CE144CD7}" type="datetimeFigureOut">
              <a:rPr lang="en-US" smtClean="0"/>
              <a:pPr/>
              <a:t>8/25/2011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3E55C20-3834-45A8-8225-0D872B481C2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8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lumnsblue.jpg"/>
          <p:cNvPicPr>
            <a:picLocks noChangeAspect="1"/>
          </p:cNvPicPr>
          <p:nvPr/>
        </p:nvPicPr>
        <p:blipFill>
          <a:blip r:embed="rId2" cstate="print"/>
          <a:stretch>
            <a:fillRect/>
          </a:stretch>
        </p:blipFill>
        <p:spPr>
          <a:xfrm>
            <a:off x="0" y="0"/>
            <a:ext cx="9144000" cy="6858000"/>
          </a:xfrm>
          <a:prstGeom prst="rect">
            <a:avLst/>
          </a:prstGeom>
        </p:spPr>
      </p:pic>
      <p:sp>
        <p:nvSpPr>
          <p:cNvPr id="6" name="Title 5"/>
          <p:cNvSpPr>
            <a:spLocks noGrp="1"/>
          </p:cNvSpPr>
          <p:nvPr>
            <p:ph type="ctrTitle"/>
          </p:nvPr>
        </p:nvSpPr>
        <p:spPr>
          <a:xfrm>
            <a:off x="685800" y="1752600"/>
            <a:ext cx="7772400" cy="1470025"/>
          </a:xfrm>
        </p:spPr>
        <p:txBody>
          <a:bodyPr/>
          <a:lstStyle/>
          <a:p>
            <a:endParaRPr lang="en-US" dirty="0"/>
          </a:p>
        </p:txBody>
      </p:sp>
      <p:sp>
        <p:nvSpPr>
          <p:cNvPr id="5" name="Rectangle 4"/>
          <p:cNvSpPr/>
          <p:nvPr/>
        </p:nvSpPr>
        <p:spPr>
          <a:xfrm>
            <a:off x="1185140" y="914400"/>
            <a:ext cx="6812827"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Class 3  </a:t>
            </a:r>
          </a:p>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“Porches, Posts, Pillars </a:t>
            </a:r>
          </a:p>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and Palms”</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Subtitle 6"/>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43712"/>
          </a:xfrm>
        </p:spPr>
        <p:txBody>
          <a:bodyPr>
            <a:normAutofit fontScale="90000"/>
          </a:bodyPr>
          <a:lstStyle/>
          <a:p>
            <a:r>
              <a:rPr lang="en-US" dirty="0" smtClean="0">
                <a:solidFill>
                  <a:srgbClr val="FFFF00"/>
                </a:solidFill>
              </a:rPr>
              <a:t>Class Three Objectives</a:t>
            </a:r>
            <a:endParaRPr lang="en-US" dirty="0">
              <a:solidFill>
                <a:srgbClr val="FFFF00"/>
              </a:solidFill>
            </a:endParaRPr>
          </a:p>
        </p:txBody>
      </p:sp>
      <p:sp>
        <p:nvSpPr>
          <p:cNvPr id="3" name="Content Placeholder 2"/>
          <p:cNvSpPr>
            <a:spLocks noGrp="1"/>
          </p:cNvSpPr>
          <p:nvPr>
            <p:ph idx="1"/>
          </p:nvPr>
        </p:nvSpPr>
        <p:spPr>
          <a:xfrm>
            <a:off x="457200" y="1234440"/>
            <a:ext cx="8229600" cy="4389120"/>
          </a:xfrm>
        </p:spPr>
        <p:txBody>
          <a:bodyPr>
            <a:noAutofit/>
          </a:bodyPr>
          <a:lstStyle/>
          <a:p>
            <a:r>
              <a:rPr lang="en-US" sz="2400" dirty="0" smtClean="0">
                <a:solidFill>
                  <a:srgbClr val="FFFF00"/>
                </a:solidFill>
              </a:rPr>
              <a:t>To identify the architectural and spatial location of what the KJV describes as… </a:t>
            </a:r>
          </a:p>
          <a:p>
            <a:pPr lvl="1"/>
            <a:r>
              <a:rPr lang="en-US" dirty="0" smtClean="0">
                <a:solidFill>
                  <a:srgbClr val="FFFF00"/>
                </a:solidFill>
              </a:rPr>
              <a:t>“the porch of the gate” </a:t>
            </a:r>
          </a:p>
          <a:p>
            <a:pPr lvl="1"/>
            <a:r>
              <a:rPr lang="en-US" dirty="0" smtClean="0">
                <a:solidFill>
                  <a:srgbClr val="FFFF00"/>
                </a:solidFill>
              </a:rPr>
              <a:t>“the posts”</a:t>
            </a:r>
          </a:p>
          <a:p>
            <a:pPr lvl="1"/>
            <a:r>
              <a:rPr lang="en-US" dirty="0" smtClean="0">
                <a:solidFill>
                  <a:srgbClr val="FFFF00"/>
                </a:solidFill>
              </a:rPr>
              <a:t>“the pillars”</a:t>
            </a:r>
          </a:p>
          <a:p>
            <a:pPr lvl="1"/>
            <a:r>
              <a:rPr lang="en-US" dirty="0" smtClean="0">
                <a:solidFill>
                  <a:srgbClr val="FFFF00"/>
                </a:solidFill>
              </a:rPr>
              <a:t>“the palm trees…”</a:t>
            </a:r>
          </a:p>
          <a:p>
            <a:pPr lvl="0"/>
            <a:r>
              <a:rPr lang="en-US" sz="2400" dirty="0" smtClean="0">
                <a:solidFill>
                  <a:srgbClr val="FFFF00"/>
                </a:solidFill>
              </a:rPr>
              <a:t>in </a:t>
            </a:r>
            <a:r>
              <a:rPr lang="en-US" sz="2400" dirty="0" err="1" smtClean="0">
                <a:solidFill>
                  <a:srgbClr val="FFFF00"/>
                </a:solidFill>
              </a:rPr>
              <a:t>Ezk</a:t>
            </a:r>
            <a:r>
              <a:rPr lang="en-US" sz="2400" dirty="0" smtClean="0">
                <a:solidFill>
                  <a:srgbClr val="FFFF00"/>
                </a:solidFill>
              </a:rPr>
              <a:t>. Chapter 40 and 41 with regard to the Gate Buildings</a:t>
            </a:r>
          </a:p>
          <a:p>
            <a:r>
              <a:rPr lang="en-US" sz="2400" dirty="0" smtClean="0">
                <a:solidFill>
                  <a:srgbClr val="FFFF00"/>
                </a:solidFill>
              </a:rPr>
              <a:t>To recognize how these features will be utilized in the House of Prayer during the worship and praise services for the nations</a:t>
            </a:r>
          </a:p>
          <a:p>
            <a:r>
              <a:rPr lang="en-US" sz="2400" dirty="0" smtClean="0">
                <a:solidFill>
                  <a:srgbClr val="FFFF00"/>
                </a:solidFill>
              </a:rPr>
              <a:t>To apply spiritual exhortation to these features for our edification</a:t>
            </a:r>
          </a:p>
          <a:p>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384"/>
            <a:ext cx="8229600" cy="697009"/>
          </a:xfrm>
        </p:spPr>
        <p:txBody>
          <a:bodyPr>
            <a:normAutofit fontScale="90000"/>
          </a:bodyPr>
          <a:lstStyle/>
          <a:p>
            <a:r>
              <a:rPr lang="en-US" dirty="0" smtClean="0">
                <a:solidFill>
                  <a:srgbClr val="FFFF00"/>
                </a:solidFill>
              </a:rPr>
              <a:t>The Temple Porches</a:t>
            </a:r>
            <a:endParaRPr lang="en-US" dirty="0">
              <a:solidFill>
                <a:srgbClr val="FFFF00"/>
              </a:solidFill>
            </a:endParaRPr>
          </a:p>
        </p:txBody>
      </p:sp>
      <p:sp>
        <p:nvSpPr>
          <p:cNvPr id="3" name="Content Placeholder 2"/>
          <p:cNvSpPr>
            <a:spLocks noGrp="1"/>
          </p:cNvSpPr>
          <p:nvPr>
            <p:ph idx="1"/>
          </p:nvPr>
        </p:nvSpPr>
        <p:spPr>
          <a:xfrm>
            <a:off x="228600" y="1020097"/>
            <a:ext cx="8686800" cy="4389120"/>
          </a:xfrm>
        </p:spPr>
        <p:txBody>
          <a:bodyPr>
            <a:noAutofit/>
          </a:bodyPr>
          <a:lstStyle/>
          <a:p>
            <a:pPr>
              <a:buNone/>
            </a:pPr>
            <a:r>
              <a:rPr lang="en-US" sz="3200" b="1" dirty="0" smtClean="0">
                <a:solidFill>
                  <a:srgbClr val="FFFF00"/>
                </a:solidFill>
              </a:rPr>
              <a:t>There are powerful spiritual lessons  arising from a consideration of the history of the temple porches. Ezekiel </a:t>
            </a:r>
            <a:r>
              <a:rPr lang="en-US" sz="3200" b="1" dirty="0" err="1" smtClean="0">
                <a:solidFill>
                  <a:srgbClr val="FFFF00"/>
                </a:solidFill>
              </a:rPr>
              <a:t>ch</a:t>
            </a:r>
            <a:r>
              <a:rPr lang="en-US" sz="3200" b="1" dirty="0" smtClean="0">
                <a:solidFill>
                  <a:srgbClr val="FFFF00"/>
                </a:solidFill>
              </a:rPr>
              <a:t>. 8 describes a  monumental apostasy of Israel which occurred between the porch of the temple and the altar in Jerusalem. </a:t>
            </a:r>
          </a:p>
          <a:p>
            <a:pPr>
              <a:buNone/>
            </a:pPr>
            <a:r>
              <a:rPr lang="en-US" sz="3200" b="1" dirty="0" smtClean="0">
                <a:solidFill>
                  <a:srgbClr val="FFFF00"/>
                </a:solidFill>
              </a:rPr>
              <a:t>The area between the porch and the altar was the place of the priest's ministration. The Hebrew for "porch" is </a:t>
            </a:r>
            <a:r>
              <a:rPr lang="en-US" sz="3200" b="1" dirty="0" err="1" smtClean="0">
                <a:solidFill>
                  <a:srgbClr val="FFFF00"/>
                </a:solidFill>
              </a:rPr>
              <a:t>elam</a:t>
            </a:r>
            <a:r>
              <a:rPr lang="en-US" sz="3200" b="1" dirty="0" smtClean="0">
                <a:solidFill>
                  <a:srgbClr val="FFFF00"/>
                </a:solidFill>
              </a:rPr>
              <a:t> and occurs only twice in Ezekiel's prophecy: </a:t>
            </a:r>
            <a:r>
              <a:rPr lang="en-US" sz="3200" b="1" dirty="0" err="1" smtClean="0">
                <a:solidFill>
                  <a:schemeClr val="accent3">
                    <a:lumMod val="60000"/>
                    <a:lumOff val="40000"/>
                  </a:schemeClr>
                </a:solidFill>
              </a:rPr>
              <a:t>chs</a:t>
            </a:r>
            <a:r>
              <a:rPr lang="en-US" sz="3200" b="1" dirty="0" smtClean="0">
                <a:solidFill>
                  <a:schemeClr val="accent3">
                    <a:lumMod val="60000"/>
                    <a:lumOff val="40000"/>
                  </a:schemeClr>
                </a:solidFill>
              </a:rPr>
              <a:t>. 8:16; 40:8.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33400"/>
            <a:ext cx="8686800" cy="4389120"/>
          </a:xfrm>
        </p:spPr>
        <p:txBody>
          <a:bodyPr>
            <a:noAutofit/>
          </a:bodyPr>
          <a:lstStyle/>
          <a:p>
            <a:pPr>
              <a:buNone/>
            </a:pPr>
            <a:r>
              <a:rPr lang="en-US" sz="3200" b="1" dirty="0" err="1" smtClean="0">
                <a:solidFill>
                  <a:srgbClr val="FFFF00"/>
                </a:solidFill>
              </a:rPr>
              <a:t>Eze</a:t>
            </a:r>
            <a:r>
              <a:rPr lang="en-US" sz="3200" b="1" dirty="0" smtClean="0">
                <a:solidFill>
                  <a:srgbClr val="FFFF00"/>
                </a:solidFill>
              </a:rPr>
              <a:t>. 8 is a vision of idolatry among the elders of Israel. But all this will be a thing of the past in the bright millennial Age (Zech. 13:2), when the porches of Yahweh will be frequented by men and women of a "circumcised heart" (</a:t>
            </a:r>
            <a:r>
              <a:rPr lang="en-US" sz="3200" b="1" dirty="0" err="1" smtClean="0">
                <a:solidFill>
                  <a:srgbClr val="FFFF00"/>
                </a:solidFill>
              </a:rPr>
              <a:t>Eze</a:t>
            </a:r>
            <a:r>
              <a:rPr lang="en-US" sz="3200" b="1" dirty="0" smtClean="0">
                <a:solidFill>
                  <a:srgbClr val="FFFF00"/>
                </a:solidFill>
              </a:rPr>
              <a:t>. 44:9). </a:t>
            </a:r>
          </a:p>
          <a:p>
            <a:pPr>
              <a:buNone/>
            </a:pPr>
            <a:r>
              <a:rPr lang="en-US" sz="3200" b="1" dirty="0" smtClean="0">
                <a:solidFill>
                  <a:srgbClr val="FFFF00"/>
                </a:solidFill>
              </a:rPr>
              <a:t>The purity of worship in Ezekiel's Temple is thrown into strong relief by a deliberate reference to the apostasy of the past, as we shall see when we come to look at Ezekiel chapter 44.</a:t>
            </a:r>
            <a:endParaRPr lang="en-US" sz="3200" b="1" dirty="0">
              <a:solidFill>
                <a:srgbClr val="FFFF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3130"/>
            <a:ext cx="8229600" cy="667512"/>
          </a:xfrm>
        </p:spPr>
        <p:txBody>
          <a:bodyPr>
            <a:noAutofit/>
          </a:bodyPr>
          <a:lstStyle/>
          <a:p>
            <a:r>
              <a:rPr lang="en-US" sz="3200" dirty="0" smtClean="0">
                <a:solidFill>
                  <a:srgbClr val="FFFF00"/>
                </a:solidFill>
              </a:rPr>
              <a:t>(9)  and he </a:t>
            </a:r>
            <a:r>
              <a:rPr lang="en-US" sz="3200" dirty="0" err="1" smtClean="0">
                <a:solidFill>
                  <a:srgbClr val="FFFF00"/>
                </a:solidFill>
              </a:rPr>
              <a:t>measureth</a:t>
            </a:r>
            <a:r>
              <a:rPr lang="en-US" sz="3200" dirty="0" smtClean="0">
                <a:solidFill>
                  <a:srgbClr val="FFFF00"/>
                </a:solidFill>
              </a:rPr>
              <a:t> the porch of the gate eight cubits, and its posts two cubits, and the porch of the gates from within</a:t>
            </a:r>
            <a:endParaRPr lang="en-US" sz="2800" dirty="0">
              <a:solidFill>
                <a:srgbClr val="FFFF00"/>
              </a:solidFill>
            </a:endParaRPr>
          </a:p>
        </p:txBody>
      </p:sp>
      <p:sp>
        <p:nvSpPr>
          <p:cNvPr id="3" name="Content Placeholder 2"/>
          <p:cNvSpPr>
            <a:spLocks noGrp="1"/>
          </p:cNvSpPr>
          <p:nvPr>
            <p:ph idx="1"/>
          </p:nvPr>
        </p:nvSpPr>
        <p:spPr/>
        <p:txBody>
          <a:bodyPr>
            <a:normAutofit/>
          </a:bodyPr>
          <a:lstStyle/>
          <a:p>
            <a:r>
              <a:rPr lang="en-US" dirty="0" smtClean="0">
                <a:solidFill>
                  <a:srgbClr val="FFFF00"/>
                </a:solidFill>
              </a:rPr>
              <a:t>This porch is stated to be </a:t>
            </a:r>
            <a:r>
              <a:rPr lang="en-US" i="1" dirty="0" smtClean="0">
                <a:solidFill>
                  <a:srgbClr val="FFFF00"/>
                </a:solidFill>
              </a:rPr>
              <a:t>inward, that is to say, it stands </a:t>
            </a:r>
            <a:r>
              <a:rPr lang="en-US" dirty="0" smtClean="0">
                <a:solidFill>
                  <a:srgbClr val="FFFF00"/>
                </a:solidFill>
              </a:rPr>
              <a:t>clear of the gate building and is inside the court. From the order in which the measurements are given, the two porches appear to adjoin each other, as shown in Plate 5.</a:t>
            </a:r>
          </a:p>
          <a:p>
            <a:r>
              <a:rPr lang="en-US" dirty="0" smtClean="0">
                <a:solidFill>
                  <a:srgbClr val="FFFF00"/>
                </a:solidFill>
              </a:rPr>
              <a:t>The two form a sort of inner and outer porch, one six cubits wide within the main structure of the gate building on the one side of the doors, and the other with posts, projecting ten cubits into the outer court. This porch is figured Η on Plates V. and VII.</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smtClean="0">
                <a:solidFill>
                  <a:srgbClr val="FFFF00"/>
                </a:solidFill>
              </a:rPr>
              <a:t>“the porch of the gate” (</a:t>
            </a:r>
            <a:r>
              <a:rPr lang="en-US" dirty="0" err="1" smtClean="0">
                <a:solidFill>
                  <a:srgbClr val="FFFF00"/>
                </a:solidFill>
              </a:rPr>
              <a:t>Ezk</a:t>
            </a:r>
            <a:r>
              <a:rPr lang="en-US" dirty="0" smtClean="0">
                <a:solidFill>
                  <a:srgbClr val="FFFF00"/>
                </a:solidFill>
              </a:rPr>
              <a:t>. 40:7-9,15)</a:t>
            </a:r>
            <a:endParaRPr lang="en-US" dirty="0">
              <a:solidFill>
                <a:srgbClr val="FFFF00"/>
              </a:solidFill>
            </a:endParaRPr>
          </a:p>
        </p:txBody>
      </p:sp>
      <p:pic>
        <p:nvPicPr>
          <p:cNvPr id="4098" name="Picture 2"/>
          <p:cNvPicPr>
            <a:picLocks noChangeAspect="1" noChangeArrowheads="1"/>
          </p:cNvPicPr>
          <p:nvPr/>
        </p:nvPicPr>
        <p:blipFill>
          <a:blip r:embed="rId2" cstate="print"/>
          <a:srcRect t="10641"/>
          <a:stretch>
            <a:fillRect/>
          </a:stretch>
        </p:blipFill>
        <p:spPr bwMode="auto">
          <a:xfrm>
            <a:off x="2701061" y="752167"/>
            <a:ext cx="6442940" cy="3864078"/>
          </a:xfrm>
          <a:prstGeom prst="rect">
            <a:avLst/>
          </a:prstGeom>
          <a:noFill/>
          <a:ln w="9525">
            <a:noFill/>
            <a:miter lim="800000"/>
            <a:headEnd/>
            <a:tailEnd/>
          </a:ln>
        </p:spPr>
      </p:pic>
      <p:sp>
        <p:nvSpPr>
          <p:cNvPr id="5" name="TextBox 4"/>
          <p:cNvSpPr txBox="1"/>
          <p:nvPr/>
        </p:nvSpPr>
        <p:spPr>
          <a:xfrm>
            <a:off x="5638800" y="2590800"/>
            <a:ext cx="2133600" cy="381000"/>
          </a:xfrm>
          <a:prstGeom prst="rect">
            <a:avLst/>
          </a:prstGeom>
          <a:noFill/>
        </p:spPr>
        <p:txBody>
          <a:bodyPr wrap="square" rtlCol="0">
            <a:spAutoFit/>
          </a:bodyPr>
          <a:lstStyle/>
          <a:p>
            <a:r>
              <a:rPr lang="en-US" dirty="0" smtClean="0"/>
              <a:t>Face of porch</a:t>
            </a:r>
            <a:endParaRPr lang="en-US" dirty="0"/>
          </a:p>
        </p:txBody>
      </p:sp>
      <p:sp>
        <p:nvSpPr>
          <p:cNvPr id="9" name="Title 1"/>
          <p:cNvSpPr>
            <a:spLocks noGrp="1"/>
          </p:cNvSpPr>
          <p:nvPr>
            <p:ph idx="1"/>
          </p:nvPr>
        </p:nvSpPr>
        <p:spPr>
          <a:xfrm>
            <a:off x="0" y="1544157"/>
            <a:ext cx="2757948" cy="4389120"/>
          </a:xfrm>
        </p:spPr>
        <p:txBody>
          <a:bodyPr>
            <a:noAutofit/>
          </a:bodyPr>
          <a:lstStyle/>
          <a:p>
            <a:pPr>
              <a:buNone/>
            </a:pPr>
            <a:r>
              <a:rPr lang="en-US" sz="2800" dirty="0" smtClean="0">
                <a:solidFill>
                  <a:srgbClr val="FFFF00"/>
                </a:solidFill>
              </a:rPr>
              <a:t>(9)  and he </a:t>
            </a:r>
            <a:r>
              <a:rPr lang="en-US" sz="2800" dirty="0" err="1" smtClean="0">
                <a:solidFill>
                  <a:srgbClr val="FFFF00"/>
                </a:solidFill>
              </a:rPr>
              <a:t>measureth</a:t>
            </a:r>
            <a:r>
              <a:rPr lang="en-US" sz="2800" dirty="0" smtClean="0">
                <a:solidFill>
                  <a:srgbClr val="FFFF00"/>
                </a:solidFill>
              </a:rPr>
              <a:t> the porch of the gate eight cubits, and its posts two cubits, and the porch of the gates from within</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98206" y="0"/>
            <a:ext cx="8347587" cy="2754507"/>
          </a:xfrm>
        </p:spPr>
        <p:txBody>
          <a:bodyPr>
            <a:normAutofit/>
          </a:bodyPr>
          <a:lstStyle/>
          <a:p>
            <a:r>
              <a:rPr lang="en-US" sz="2800" dirty="0" smtClean="0">
                <a:solidFill>
                  <a:srgbClr val="FFFF00"/>
                </a:solidFill>
              </a:rPr>
              <a:t>The </a:t>
            </a:r>
            <a:r>
              <a:rPr lang="en-US" sz="2800" i="1" dirty="0" err="1" smtClean="0">
                <a:solidFill>
                  <a:srgbClr val="FFFF00"/>
                </a:solidFill>
              </a:rPr>
              <a:t>cella</a:t>
            </a:r>
            <a:r>
              <a:rPr lang="en-US" sz="2800" i="1" dirty="0" smtClean="0">
                <a:solidFill>
                  <a:srgbClr val="FFFF00"/>
                </a:solidFill>
              </a:rPr>
              <a:t> between the inner court gates on the north </a:t>
            </a:r>
            <a:r>
              <a:rPr lang="en-US" sz="2800" dirty="0" smtClean="0">
                <a:solidFill>
                  <a:srgbClr val="FFFF00"/>
                </a:solidFill>
              </a:rPr>
              <a:t>side is first mentioned in the description of the north gate of the inner court, Chapter 40:38 </a:t>
            </a:r>
          </a:p>
          <a:p>
            <a:r>
              <a:rPr lang="en-US" sz="2800" dirty="0" smtClean="0">
                <a:solidFill>
                  <a:srgbClr val="FFFF00"/>
                </a:solidFill>
              </a:rPr>
              <a:t>“The chambers </a:t>
            </a:r>
            <a:r>
              <a:rPr lang="en-US" sz="2800" i="1" dirty="0" smtClean="0">
                <a:solidFill>
                  <a:srgbClr val="FFFF00"/>
                </a:solidFill>
              </a:rPr>
              <a:t>(</a:t>
            </a:r>
            <a:r>
              <a:rPr lang="en-US" sz="2800" i="1" dirty="0" err="1" smtClean="0">
                <a:solidFill>
                  <a:srgbClr val="FFFF00"/>
                </a:solidFill>
              </a:rPr>
              <a:t>cella</a:t>
            </a:r>
            <a:r>
              <a:rPr lang="en-US" sz="2800" i="1" dirty="0" smtClean="0">
                <a:solidFill>
                  <a:srgbClr val="FFFF00"/>
                </a:solidFill>
              </a:rPr>
              <a:t>) and the entries thereof are by the </a:t>
            </a:r>
            <a:r>
              <a:rPr lang="en-US" sz="2800" dirty="0" smtClean="0">
                <a:solidFill>
                  <a:srgbClr val="FFFF00"/>
                </a:solidFill>
              </a:rPr>
              <a:t>posts of the gates, where they washed the burnt offering.”</a:t>
            </a:r>
            <a:endParaRPr lang="en-US" sz="2800" dirty="0">
              <a:solidFill>
                <a:srgbClr val="FFFF00"/>
              </a:solidFill>
            </a:endParaRPr>
          </a:p>
        </p:txBody>
      </p:sp>
      <p:pic>
        <p:nvPicPr>
          <p:cNvPr id="4" name="Picture 2"/>
          <p:cNvPicPr>
            <a:picLocks noChangeAspect="1" noChangeArrowheads="1"/>
          </p:cNvPicPr>
          <p:nvPr/>
        </p:nvPicPr>
        <p:blipFill>
          <a:blip r:embed="rId2" cstate="print"/>
          <a:srcRect l="3083" t="2581" b="3656"/>
          <a:stretch>
            <a:fillRect/>
          </a:stretch>
        </p:blipFill>
        <p:spPr bwMode="auto">
          <a:xfrm>
            <a:off x="-22106" y="2846702"/>
            <a:ext cx="7890388" cy="7816373"/>
          </a:xfrm>
          <a:prstGeom prst="rect">
            <a:avLst/>
          </a:prstGeom>
          <a:noFill/>
          <a:ln w="9525">
            <a:noFill/>
            <a:miter lim="800000"/>
            <a:headEnd/>
            <a:tailEnd/>
          </a:ln>
          <a:effectLst/>
        </p:spPr>
      </p:pic>
      <p:sp>
        <p:nvSpPr>
          <p:cNvPr id="5" name="Down Arrow 4"/>
          <p:cNvSpPr/>
          <p:nvPr/>
        </p:nvSpPr>
        <p:spPr>
          <a:xfrm>
            <a:off x="2359758" y="3119274"/>
            <a:ext cx="471949" cy="69317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3" descr="IMG_4760.JPG"/>
          <p:cNvPicPr>
            <a:picLocks noChangeAspect="1"/>
          </p:cNvPicPr>
          <p:nvPr/>
        </p:nvPicPr>
        <p:blipFill>
          <a:blip r:embed="rId3" cstate="print"/>
          <a:stretch>
            <a:fillRect/>
          </a:stretch>
        </p:blipFill>
        <p:spPr>
          <a:xfrm>
            <a:off x="4125827" y="3094370"/>
            <a:ext cx="5018173" cy="37636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947338"/>
            <a:ext cx="8686800" cy="4389120"/>
          </a:xfrm>
        </p:spPr>
        <p:txBody>
          <a:bodyPr>
            <a:noAutofit/>
          </a:bodyPr>
          <a:lstStyle/>
          <a:p>
            <a:r>
              <a:rPr lang="en-US" sz="2800" dirty="0" smtClean="0">
                <a:solidFill>
                  <a:srgbClr val="FFFF00"/>
                </a:solidFill>
              </a:rPr>
              <a:t>These chambers or </a:t>
            </a:r>
            <a:r>
              <a:rPr lang="en-US" sz="2800" i="1" dirty="0" err="1" smtClean="0">
                <a:solidFill>
                  <a:srgbClr val="FFFF00"/>
                </a:solidFill>
              </a:rPr>
              <a:t>cellae</a:t>
            </a:r>
            <a:r>
              <a:rPr lang="en-US" sz="2800" i="1" dirty="0" smtClean="0">
                <a:solidFill>
                  <a:srgbClr val="FFFF00"/>
                </a:solidFill>
              </a:rPr>
              <a:t> are related to the gates in </a:t>
            </a:r>
            <a:r>
              <a:rPr lang="en-US" sz="2800" dirty="0" smtClean="0">
                <a:solidFill>
                  <a:srgbClr val="FFFF00"/>
                </a:solidFill>
              </a:rPr>
              <a:t>the same way as are those of the outer court. </a:t>
            </a:r>
          </a:p>
          <a:p>
            <a:r>
              <a:rPr lang="en-US" sz="2800" dirty="0" smtClean="0">
                <a:solidFill>
                  <a:srgbClr val="FFFF00"/>
                </a:solidFill>
              </a:rPr>
              <a:t>They occupy the area between the gates, and with the inner court gates form an integral part of the inner court, but their entrances face the outer court. </a:t>
            </a:r>
          </a:p>
          <a:p>
            <a:r>
              <a:rPr lang="en-US" sz="2800" dirty="0" smtClean="0">
                <a:solidFill>
                  <a:srgbClr val="FFFF00"/>
                </a:solidFill>
              </a:rPr>
              <a:t>The outer face of these </a:t>
            </a:r>
            <a:r>
              <a:rPr lang="en-US" sz="2800" i="1" dirty="0" err="1" smtClean="0">
                <a:solidFill>
                  <a:srgbClr val="FFFF00"/>
                </a:solidFill>
              </a:rPr>
              <a:t>cellae</a:t>
            </a:r>
            <a:r>
              <a:rPr lang="en-US" sz="2800" i="1" dirty="0" smtClean="0">
                <a:solidFill>
                  <a:srgbClr val="FFFF00"/>
                </a:solidFill>
              </a:rPr>
              <a:t> and the outer face of these gates are flush, </a:t>
            </a:r>
            <a:r>
              <a:rPr lang="en-US" sz="2800" dirty="0" smtClean="0">
                <a:solidFill>
                  <a:srgbClr val="FFFF00"/>
                </a:solidFill>
              </a:rPr>
              <a:t>and form the </a:t>
            </a:r>
            <a:r>
              <a:rPr lang="en-US" sz="2800" i="1" dirty="0" smtClean="0">
                <a:solidFill>
                  <a:srgbClr val="FFFF00"/>
                </a:solidFill>
              </a:rPr>
              <a:t>south boundary of the northern outer court, </a:t>
            </a:r>
            <a:r>
              <a:rPr lang="en-US" sz="2800" dirty="0" smtClean="0">
                <a:solidFill>
                  <a:srgbClr val="FFFF00"/>
                </a:solidFill>
              </a:rPr>
              <a:t>because the distance from the inner face of the outer court gates to the inner court is the same as the distance from the corresponding gates, </a:t>
            </a:r>
            <a:r>
              <a:rPr lang="en-US" sz="2800" i="1" dirty="0" smtClean="0">
                <a:solidFill>
                  <a:srgbClr val="FFFF00"/>
                </a:solidFill>
              </a:rPr>
              <a:t>i.e., a hundred cubits </a:t>
            </a:r>
            <a:r>
              <a:rPr lang="en-US" sz="2800" dirty="0" smtClean="0">
                <a:solidFill>
                  <a:srgbClr val="FFFF00"/>
                </a:solidFill>
              </a:rPr>
              <a:t>(Chap. 40:18-27).</a:t>
            </a:r>
            <a:endParaRPr lang="en-US" sz="2800"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475390"/>
            <a:ext cx="8686800" cy="4389120"/>
          </a:xfrm>
        </p:spPr>
        <p:txBody>
          <a:bodyPr>
            <a:noAutofit/>
          </a:bodyPr>
          <a:lstStyle/>
          <a:p>
            <a:r>
              <a:rPr lang="en-US" sz="3200" dirty="0" smtClean="0">
                <a:solidFill>
                  <a:srgbClr val="FFFF00"/>
                </a:solidFill>
              </a:rPr>
              <a:t>This </a:t>
            </a:r>
            <a:r>
              <a:rPr lang="en-US" sz="3200" i="1" dirty="0" err="1" smtClean="0">
                <a:solidFill>
                  <a:srgbClr val="FFFF00"/>
                </a:solidFill>
              </a:rPr>
              <a:t>cella</a:t>
            </a:r>
            <a:r>
              <a:rPr lang="en-US" sz="3200" i="1" dirty="0" smtClean="0">
                <a:solidFill>
                  <a:srgbClr val="FFFF00"/>
                </a:solidFill>
              </a:rPr>
              <a:t> is again mentioned in Chapter </a:t>
            </a:r>
            <a:r>
              <a:rPr lang="en-US" sz="3200" b="1" i="1" dirty="0" smtClean="0">
                <a:solidFill>
                  <a:srgbClr val="FFFF00"/>
                </a:solidFill>
              </a:rPr>
              <a:t>42:1-2</a:t>
            </a:r>
            <a:endParaRPr lang="en-US" sz="3200" dirty="0" smtClean="0">
              <a:solidFill>
                <a:srgbClr val="FFFF00"/>
              </a:solidFill>
            </a:endParaRPr>
          </a:p>
          <a:p>
            <a:r>
              <a:rPr lang="en-US" sz="3200" dirty="0" smtClean="0">
                <a:solidFill>
                  <a:srgbClr val="FFFF00"/>
                </a:solidFill>
              </a:rPr>
              <a:t>He brought me forth into the utter (outer) court, the way toward the north; and he brought me </a:t>
            </a:r>
            <a:r>
              <a:rPr lang="en-US" sz="3200" i="1" dirty="0" smtClean="0">
                <a:solidFill>
                  <a:srgbClr val="FFFF00"/>
                </a:solidFill>
              </a:rPr>
              <a:t>into the chamber (</a:t>
            </a:r>
            <a:r>
              <a:rPr lang="en-US" sz="3200" i="1" dirty="0" err="1" smtClean="0">
                <a:solidFill>
                  <a:srgbClr val="FFFF00"/>
                </a:solidFill>
              </a:rPr>
              <a:t>cella</a:t>
            </a:r>
            <a:r>
              <a:rPr lang="en-US" sz="3200" i="1" dirty="0" smtClean="0">
                <a:solidFill>
                  <a:srgbClr val="FFFF00"/>
                </a:solidFill>
              </a:rPr>
              <a:t>) that is over against the separate place, and which is </a:t>
            </a:r>
            <a:r>
              <a:rPr lang="en-US" sz="3200" dirty="0" smtClean="0">
                <a:solidFill>
                  <a:srgbClr val="FFFF00"/>
                </a:solidFill>
              </a:rPr>
              <a:t>before the building toward the north. Before the length of a hundred cubits is the north door (or opening) and the breadth fifty cubits.</a:t>
            </a:r>
            <a:endParaRPr lang="en-US" sz="3200" dirty="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2"/>
          <p:cNvPicPr>
            <a:picLocks noChangeAspect="1" noChangeArrowheads="1"/>
          </p:cNvPicPr>
          <p:nvPr/>
        </p:nvPicPr>
        <p:blipFill>
          <a:blip r:embed="rId2" cstate="print"/>
          <a:srcRect/>
          <a:stretch>
            <a:fillRect/>
          </a:stretch>
        </p:blipFill>
        <p:spPr bwMode="auto">
          <a:xfrm>
            <a:off x="0" y="0"/>
            <a:ext cx="9144000" cy="6610516"/>
          </a:xfrm>
          <a:prstGeom prst="rect">
            <a:avLst/>
          </a:prstGeom>
          <a:noFill/>
          <a:ln w="9525">
            <a:noFill/>
            <a:miter lim="800000"/>
            <a:headEnd/>
            <a:tailEnd/>
          </a:ln>
        </p:spPr>
      </p:pic>
      <p:sp>
        <p:nvSpPr>
          <p:cNvPr id="7" name="Content Placeholder 6"/>
          <p:cNvSpPr>
            <a:spLocks noGrp="1"/>
          </p:cNvSpPr>
          <p:nvPr>
            <p:ph idx="1"/>
          </p:nvPr>
        </p:nvSpPr>
        <p:spPr/>
        <p:txBody>
          <a:bodyPr/>
          <a:lstStyle/>
          <a:p>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5057" name="Picture 1"/>
          <p:cNvPicPr>
            <a:picLocks noChangeAspect="1" noChangeArrowheads="1"/>
          </p:cNvPicPr>
          <p:nvPr/>
        </p:nvPicPr>
        <p:blipFill>
          <a:blip r:embed="rId2" cstate="print"/>
          <a:srcRect/>
          <a:stretch>
            <a:fillRect/>
          </a:stretch>
        </p:blipFill>
        <p:spPr bwMode="auto">
          <a:xfrm>
            <a:off x="0" y="0"/>
            <a:ext cx="9100557" cy="68580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pSp>
        <p:nvGrpSpPr>
          <p:cNvPr id="60" name="Group 59"/>
          <p:cNvGrpSpPr/>
          <p:nvPr/>
        </p:nvGrpSpPr>
        <p:grpSpPr>
          <a:xfrm>
            <a:off x="3274145" y="2198308"/>
            <a:ext cx="2787443" cy="4144291"/>
            <a:chOff x="3274145" y="2198308"/>
            <a:chExt cx="2787443" cy="4144291"/>
          </a:xfrm>
        </p:grpSpPr>
        <p:sp>
          <p:nvSpPr>
            <p:cNvPr id="33" name="TextBox 32"/>
            <p:cNvSpPr txBox="1"/>
            <p:nvPr/>
          </p:nvSpPr>
          <p:spPr>
            <a:xfrm>
              <a:off x="3274145" y="5486399"/>
              <a:ext cx="2020526" cy="523220"/>
            </a:xfrm>
            <a:prstGeom prst="rect">
              <a:avLst/>
            </a:prstGeom>
            <a:noFill/>
          </p:spPr>
          <p:txBody>
            <a:bodyPr wrap="square" rtlCol="0">
              <a:spAutoFit/>
            </a:bodyPr>
            <a:lstStyle/>
            <a:p>
              <a:pPr algn="ctr"/>
              <a:r>
                <a:rPr lang="en-US" sz="2800" b="1" dirty="0" smtClean="0">
                  <a:solidFill>
                    <a:srgbClr val="FF0000"/>
                  </a:solidFill>
                  <a:latin typeface="+mj-lt"/>
                </a:rPr>
                <a:t>26’(13c;8m)</a:t>
              </a:r>
              <a:endParaRPr lang="en-US" sz="2800" b="1" dirty="0">
                <a:solidFill>
                  <a:srgbClr val="FF0000"/>
                </a:solidFill>
                <a:latin typeface="+mj-lt"/>
              </a:endParaRPr>
            </a:p>
          </p:txBody>
        </p:sp>
        <p:cxnSp>
          <p:nvCxnSpPr>
            <p:cNvPr id="36" name="Straight Arrow Connector 35"/>
            <p:cNvCxnSpPr/>
            <p:nvPr/>
          </p:nvCxnSpPr>
          <p:spPr>
            <a:xfrm rot="5400000">
              <a:off x="3296265" y="5773993"/>
              <a:ext cx="1135625" cy="1588"/>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572000" y="3429000"/>
              <a:ext cx="1489588" cy="523220"/>
            </a:xfrm>
            <a:prstGeom prst="rect">
              <a:avLst/>
            </a:prstGeom>
            <a:noFill/>
          </p:spPr>
          <p:txBody>
            <a:bodyPr wrap="square" rtlCol="0">
              <a:spAutoFit/>
            </a:bodyPr>
            <a:lstStyle/>
            <a:p>
              <a:pPr algn="ctr"/>
              <a:r>
                <a:rPr lang="en-US" sz="2800" b="1" dirty="0" smtClean="0">
                  <a:solidFill>
                    <a:srgbClr val="FF0000"/>
                  </a:solidFill>
                  <a:latin typeface="+mj-lt"/>
                </a:rPr>
                <a:t>60’(30c)</a:t>
              </a:r>
              <a:endParaRPr lang="en-US" sz="2800" b="1" dirty="0">
                <a:solidFill>
                  <a:srgbClr val="FF0000"/>
                </a:solidFill>
                <a:latin typeface="+mj-lt"/>
              </a:endParaRPr>
            </a:p>
          </p:txBody>
        </p:sp>
        <p:cxnSp>
          <p:nvCxnSpPr>
            <p:cNvPr id="38" name="Straight Arrow Connector 37"/>
            <p:cNvCxnSpPr/>
            <p:nvPr/>
          </p:nvCxnSpPr>
          <p:spPr>
            <a:xfrm rot="16200000" flipH="1">
              <a:off x="3807538" y="3533036"/>
              <a:ext cx="2728452" cy="58995"/>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a:off x="228600" y="1319993"/>
            <a:ext cx="8686800" cy="5250794"/>
            <a:chOff x="228600" y="1319993"/>
            <a:chExt cx="8686800" cy="5250794"/>
          </a:xfrm>
        </p:grpSpPr>
        <p:pic>
          <p:nvPicPr>
            <p:cNvPr id="45058" name="Picture 2"/>
            <p:cNvPicPr>
              <a:picLocks noChangeAspect="1" noChangeArrowheads="1"/>
            </p:cNvPicPr>
            <p:nvPr/>
          </p:nvPicPr>
          <p:blipFill>
            <a:blip r:embed="rId3" cstate="print"/>
            <a:srcRect/>
            <a:stretch>
              <a:fillRect/>
            </a:stretch>
          </p:blipFill>
          <p:spPr bwMode="auto">
            <a:xfrm>
              <a:off x="228600" y="1319993"/>
              <a:ext cx="8686800" cy="5250794"/>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pSp>
          <p:nvGrpSpPr>
            <p:cNvPr id="61" name="Group 60"/>
            <p:cNvGrpSpPr/>
            <p:nvPr/>
          </p:nvGrpSpPr>
          <p:grpSpPr>
            <a:xfrm>
              <a:off x="1791935" y="3893575"/>
              <a:ext cx="5314335" cy="481330"/>
              <a:chOff x="1791935" y="3893575"/>
              <a:chExt cx="5314335" cy="481330"/>
            </a:xfrm>
          </p:grpSpPr>
          <p:sp>
            <p:nvSpPr>
              <p:cNvPr id="46" name="TextBox 45"/>
              <p:cNvSpPr txBox="1"/>
              <p:nvPr/>
            </p:nvSpPr>
            <p:spPr>
              <a:xfrm>
                <a:off x="2131148" y="3893575"/>
                <a:ext cx="1814052" cy="461665"/>
              </a:xfrm>
              <a:prstGeom prst="rect">
                <a:avLst/>
              </a:prstGeom>
              <a:noFill/>
            </p:spPr>
            <p:txBody>
              <a:bodyPr wrap="square" rtlCol="0">
                <a:spAutoFit/>
              </a:bodyPr>
              <a:lstStyle/>
              <a:p>
                <a:r>
                  <a:rPr lang="en-US" sz="2400" dirty="0" smtClean="0">
                    <a:solidFill>
                      <a:srgbClr val="FF0000"/>
                    </a:solidFill>
                    <a:latin typeface="Arial Black" pitchFamily="34" charset="0"/>
                  </a:rPr>
                  <a:t>20’(10cu)</a:t>
                </a:r>
                <a:endParaRPr lang="en-US" sz="2400" dirty="0">
                  <a:solidFill>
                    <a:srgbClr val="FF0000"/>
                  </a:solidFill>
                  <a:latin typeface="Arial Black" pitchFamily="34" charset="0"/>
                </a:endParaRPr>
              </a:p>
            </p:txBody>
          </p:sp>
          <p:cxnSp>
            <p:nvCxnSpPr>
              <p:cNvPr id="50" name="Straight Arrow Connector 49"/>
              <p:cNvCxnSpPr/>
              <p:nvPr/>
            </p:nvCxnSpPr>
            <p:spPr>
              <a:xfrm>
                <a:off x="1791935" y="3923071"/>
                <a:ext cx="2300748" cy="1588"/>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5144735" y="3913240"/>
                <a:ext cx="1814052" cy="461665"/>
              </a:xfrm>
              <a:prstGeom prst="rect">
                <a:avLst/>
              </a:prstGeom>
              <a:noFill/>
            </p:spPr>
            <p:txBody>
              <a:bodyPr wrap="square" rtlCol="0">
                <a:spAutoFit/>
              </a:bodyPr>
              <a:lstStyle/>
              <a:p>
                <a:r>
                  <a:rPr lang="en-US" sz="2400" dirty="0" smtClean="0">
                    <a:solidFill>
                      <a:srgbClr val="FF0000"/>
                    </a:solidFill>
                    <a:latin typeface="Arial Black" pitchFamily="34" charset="0"/>
                  </a:rPr>
                  <a:t>20’(10cu)</a:t>
                </a:r>
                <a:endParaRPr lang="en-US" sz="2400" dirty="0">
                  <a:solidFill>
                    <a:srgbClr val="FF0000"/>
                  </a:solidFill>
                  <a:latin typeface="Arial Black" pitchFamily="34" charset="0"/>
                </a:endParaRPr>
              </a:p>
            </p:txBody>
          </p:sp>
          <p:cxnSp>
            <p:nvCxnSpPr>
              <p:cNvPr id="54" name="Straight Arrow Connector 53"/>
              <p:cNvCxnSpPr/>
              <p:nvPr/>
            </p:nvCxnSpPr>
            <p:spPr>
              <a:xfrm>
                <a:off x="4805522" y="3942736"/>
                <a:ext cx="2300748" cy="1588"/>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36493"/>
            <a:ext cx="9144000" cy="523220"/>
          </a:xfrm>
          <a:prstGeom prst="rect">
            <a:avLst/>
          </a:prstGeom>
        </p:spPr>
        <p:txBody>
          <a:bodyPr wrap="square">
            <a:spAutoFit/>
          </a:bodyPr>
          <a:lstStyle/>
          <a:p>
            <a:r>
              <a:rPr lang="en-US" sz="2800" b="1" dirty="0" smtClean="0"/>
              <a:t>Ezek. 40:6-16 – Outer East Gate sets the pattern for all</a:t>
            </a:r>
          </a:p>
        </p:txBody>
      </p:sp>
      <p:sp>
        <p:nvSpPr>
          <p:cNvPr id="19" name="TextBox 18"/>
          <p:cNvSpPr txBox="1"/>
          <p:nvPr/>
        </p:nvSpPr>
        <p:spPr>
          <a:xfrm>
            <a:off x="228600" y="533400"/>
            <a:ext cx="3352800" cy="2308324"/>
          </a:xfrm>
          <a:prstGeom prst="rect">
            <a:avLst/>
          </a:prstGeom>
          <a:solidFill>
            <a:schemeClr val="bg2">
              <a:lumMod val="10000"/>
            </a:schemeClr>
          </a:solidFill>
          <a:ln w="57150">
            <a:solidFill>
              <a:srgbClr val="7030A0"/>
            </a:solidFill>
          </a:ln>
        </p:spPr>
        <p:txBody>
          <a:bodyPr wrap="square" rtlCol="0">
            <a:spAutoFit/>
          </a:bodyPr>
          <a:lstStyle/>
          <a:p>
            <a:pPr algn="just"/>
            <a:r>
              <a:rPr lang="en-US" dirty="0" err="1" smtClean="0">
                <a:solidFill>
                  <a:schemeClr val="bg1"/>
                </a:solidFill>
              </a:rPr>
              <a:t>Eze</a:t>
            </a:r>
            <a:r>
              <a:rPr lang="en-US" dirty="0" smtClean="0">
                <a:solidFill>
                  <a:schemeClr val="bg1"/>
                </a:solidFill>
              </a:rPr>
              <a:t> 40:6  Then came he unto </a:t>
            </a:r>
            <a:r>
              <a:rPr lang="en-US" b="1" i="1" u="sng" dirty="0" smtClean="0">
                <a:solidFill>
                  <a:schemeClr val="bg1"/>
                </a:solidFill>
              </a:rPr>
              <a:t>the gate which </a:t>
            </a:r>
            <a:r>
              <a:rPr lang="en-US" b="1" i="1" u="sng" dirty="0" err="1" smtClean="0">
                <a:solidFill>
                  <a:schemeClr val="bg1"/>
                </a:solidFill>
              </a:rPr>
              <a:t>looketh</a:t>
            </a:r>
            <a:r>
              <a:rPr lang="en-US" b="1" i="1" u="sng" dirty="0" smtClean="0">
                <a:solidFill>
                  <a:schemeClr val="bg1"/>
                </a:solidFill>
              </a:rPr>
              <a:t> toward the east</a:t>
            </a:r>
            <a:r>
              <a:rPr lang="en-US" dirty="0" smtClean="0">
                <a:solidFill>
                  <a:schemeClr val="bg1"/>
                </a:solidFill>
              </a:rPr>
              <a:t>, and went up the stairs thereof, and measured the </a:t>
            </a:r>
            <a:r>
              <a:rPr lang="en-US" b="1" i="1" u="sng" dirty="0" smtClean="0">
                <a:solidFill>
                  <a:schemeClr val="bg1"/>
                </a:solidFill>
              </a:rPr>
              <a:t>threshold of the gate</a:t>
            </a:r>
            <a:r>
              <a:rPr lang="en-US" dirty="0" smtClean="0">
                <a:solidFill>
                  <a:schemeClr val="bg1"/>
                </a:solidFill>
              </a:rPr>
              <a:t>, </a:t>
            </a:r>
            <a:r>
              <a:rPr lang="en-US" i="1" dirty="0" smtClean="0">
                <a:solidFill>
                  <a:schemeClr val="bg1"/>
                </a:solidFill>
              </a:rPr>
              <a:t>which was one reed broad; and the other threshold of the gate, which was one reed broad. </a:t>
            </a:r>
          </a:p>
        </p:txBody>
      </p:sp>
      <p:sp>
        <p:nvSpPr>
          <p:cNvPr id="18" name="TextBox 17"/>
          <p:cNvSpPr txBox="1"/>
          <p:nvPr/>
        </p:nvSpPr>
        <p:spPr>
          <a:xfrm>
            <a:off x="228601" y="518652"/>
            <a:ext cx="3352800" cy="2585323"/>
          </a:xfrm>
          <a:prstGeom prst="rect">
            <a:avLst/>
          </a:prstGeom>
          <a:solidFill>
            <a:schemeClr val="bg2">
              <a:lumMod val="10000"/>
            </a:schemeClr>
          </a:solidFill>
          <a:ln w="57150">
            <a:solidFill>
              <a:srgbClr val="7030A0"/>
            </a:solidFill>
          </a:ln>
        </p:spPr>
        <p:txBody>
          <a:bodyPr wrap="square" rtlCol="0">
            <a:spAutoFit/>
          </a:bodyPr>
          <a:lstStyle/>
          <a:p>
            <a:pPr algn="just"/>
            <a:r>
              <a:rPr lang="en-US" dirty="0" err="1" smtClean="0">
                <a:solidFill>
                  <a:schemeClr val="bg1"/>
                </a:solidFill>
              </a:rPr>
              <a:t>Eze</a:t>
            </a:r>
            <a:r>
              <a:rPr lang="en-US" dirty="0" smtClean="0">
                <a:solidFill>
                  <a:schemeClr val="bg1"/>
                </a:solidFill>
              </a:rPr>
              <a:t> 40:6  Then came he unto </a:t>
            </a:r>
            <a:r>
              <a:rPr lang="en-US" b="1" i="1" u="sng" dirty="0" smtClean="0">
                <a:solidFill>
                  <a:schemeClr val="bg1"/>
                </a:solidFill>
              </a:rPr>
              <a:t>the gate which </a:t>
            </a:r>
            <a:r>
              <a:rPr lang="en-US" b="1" i="1" u="sng" dirty="0" err="1" smtClean="0">
                <a:solidFill>
                  <a:schemeClr val="bg1"/>
                </a:solidFill>
              </a:rPr>
              <a:t>looketh</a:t>
            </a:r>
            <a:r>
              <a:rPr lang="en-US" b="1" i="1" u="sng" dirty="0" smtClean="0">
                <a:solidFill>
                  <a:schemeClr val="bg1"/>
                </a:solidFill>
              </a:rPr>
              <a:t> toward the east</a:t>
            </a:r>
            <a:r>
              <a:rPr lang="en-US" dirty="0" smtClean="0">
                <a:solidFill>
                  <a:schemeClr val="bg1"/>
                </a:solidFill>
              </a:rPr>
              <a:t>, and went up the stairs thereof, and measured </a:t>
            </a:r>
            <a:r>
              <a:rPr lang="en-US" b="1" u="sng" dirty="0" smtClean="0">
                <a:solidFill>
                  <a:schemeClr val="bg1"/>
                </a:solidFill>
              </a:rPr>
              <a:t>the </a:t>
            </a:r>
            <a:r>
              <a:rPr lang="en-US" b="1" i="1" u="sng" dirty="0" smtClean="0">
                <a:solidFill>
                  <a:schemeClr val="bg1"/>
                </a:solidFill>
              </a:rPr>
              <a:t>threshold of the gate</a:t>
            </a:r>
            <a:r>
              <a:rPr lang="en-US" b="1" u="sng" dirty="0" smtClean="0">
                <a:solidFill>
                  <a:schemeClr val="bg1"/>
                </a:solidFill>
              </a:rPr>
              <a:t>, </a:t>
            </a:r>
            <a:r>
              <a:rPr lang="en-US" b="1" i="1" u="sng" dirty="0" smtClean="0">
                <a:solidFill>
                  <a:schemeClr val="bg1"/>
                </a:solidFill>
              </a:rPr>
              <a:t>which was one reed broad</a:t>
            </a:r>
            <a:r>
              <a:rPr lang="en-US" i="1" dirty="0" smtClean="0">
                <a:solidFill>
                  <a:schemeClr val="bg1"/>
                </a:solidFill>
              </a:rPr>
              <a:t>; and </a:t>
            </a:r>
            <a:r>
              <a:rPr lang="en-US" b="1" i="1" dirty="0" smtClean="0">
                <a:solidFill>
                  <a:schemeClr val="bg1"/>
                </a:solidFill>
              </a:rPr>
              <a:t>the other threshold of the gate, which was one reed broad. </a:t>
            </a:r>
          </a:p>
        </p:txBody>
      </p:sp>
      <p:grpSp>
        <p:nvGrpSpPr>
          <p:cNvPr id="59" name="Group 58"/>
          <p:cNvGrpSpPr/>
          <p:nvPr/>
        </p:nvGrpSpPr>
        <p:grpSpPr>
          <a:xfrm>
            <a:off x="806245" y="2081979"/>
            <a:ext cx="8735488" cy="3850280"/>
            <a:chOff x="422787" y="2067231"/>
            <a:chExt cx="8735488" cy="3850280"/>
          </a:xfrm>
        </p:grpSpPr>
        <p:pic>
          <p:nvPicPr>
            <p:cNvPr id="45059" name="Picture 3"/>
            <p:cNvPicPr>
              <a:picLocks noChangeAspect="1" noChangeArrowheads="1"/>
            </p:cNvPicPr>
            <p:nvPr/>
          </p:nvPicPr>
          <p:blipFill>
            <a:blip r:embed="rId4" cstate="print"/>
            <a:srcRect/>
            <a:stretch>
              <a:fillRect/>
            </a:stretch>
          </p:blipFill>
          <p:spPr bwMode="auto">
            <a:xfrm>
              <a:off x="422787" y="2067231"/>
              <a:ext cx="8735488" cy="3850280"/>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grpSp>
          <p:nvGrpSpPr>
            <p:cNvPr id="58" name="Group 57"/>
            <p:cNvGrpSpPr/>
            <p:nvPr/>
          </p:nvGrpSpPr>
          <p:grpSpPr>
            <a:xfrm>
              <a:off x="3716496" y="3180740"/>
              <a:ext cx="3620736" cy="1447800"/>
              <a:chOff x="3716496" y="3180740"/>
              <a:chExt cx="3620736" cy="1447800"/>
            </a:xfrm>
          </p:grpSpPr>
          <p:sp>
            <p:nvSpPr>
              <p:cNvPr id="28" name="Right Arrow 27"/>
              <p:cNvSpPr/>
              <p:nvPr/>
            </p:nvSpPr>
            <p:spPr>
              <a:xfrm rot="16200000">
                <a:off x="6232332" y="3142640"/>
                <a:ext cx="6096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rot="5400000">
                <a:off x="6232332" y="3980840"/>
                <a:ext cx="533400" cy="762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6041832" y="3633475"/>
                <a:ext cx="1295400" cy="523220"/>
              </a:xfrm>
              <a:prstGeom prst="rect">
                <a:avLst/>
              </a:prstGeom>
              <a:noFill/>
            </p:spPr>
            <p:txBody>
              <a:bodyPr wrap="square" rtlCol="0">
                <a:spAutoFit/>
              </a:bodyPr>
              <a:lstStyle/>
              <a:p>
                <a:r>
                  <a:rPr lang="en-US" sz="2800" b="1" dirty="0" smtClean="0">
                    <a:solidFill>
                      <a:srgbClr val="FF0000"/>
                    </a:solidFill>
                    <a:effectLst>
                      <a:outerShdw blurRad="38100" dist="38100" dir="2700000" algn="tl">
                        <a:srgbClr val="000000">
                          <a:alpha val="43137"/>
                        </a:srgbClr>
                      </a:outerShdw>
                    </a:effectLst>
                  </a:rPr>
                  <a:t>6cu.</a:t>
                </a:r>
                <a:endParaRPr lang="en-US" sz="2800" b="1" dirty="0">
                  <a:solidFill>
                    <a:srgbClr val="FF0000"/>
                  </a:solidFill>
                  <a:effectLst>
                    <a:outerShdw blurRad="38100" dist="38100" dir="2700000" algn="tl">
                      <a:srgbClr val="000000">
                        <a:alpha val="43137"/>
                      </a:srgbClr>
                    </a:outerShdw>
                  </a:effectLst>
                </a:endParaRPr>
              </a:p>
            </p:txBody>
          </p:sp>
          <p:sp>
            <p:nvSpPr>
              <p:cNvPr id="23" name="Right Arrow 22"/>
              <p:cNvSpPr/>
              <p:nvPr/>
            </p:nvSpPr>
            <p:spPr>
              <a:xfrm rot="16200000">
                <a:off x="3830796" y="3309788"/>
                <a:ext cx="4572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p:cNvSpPr/>
              <p:nvPr/>
            </p:nvSpPr>
            <p:spPr>
              <a:xfrm rot="5400000">
                <a:off x="3868896" y="4033688"/>
                <a:ext cx="3810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3716496" y="3724423"/>
                <a:ext cx="914400" cy="461665"/>
              </a:xfrm>
              <a:prstGeom prst="rect">
                <a:avLst/>
              </a:prstGeom>
              <a:noFill/>
            </p:spPr>
            <p:txBody>
              <a:bodyPr wrap="square" rtlCol="0">
                <a:spAutoFit/>
              </a:bodyPr>
              <a:lstStyle/>
              <a:p>
                <a:r>
                  <a:rPr lang="en-US" sz="2400" b="1" dirty="0" smtClean="0">
                    <a:solidFill>
                      <a:srgbClr val="FF0000"/>
                    </a:solidFill>
                    <a:effectLst>
                      <a:outerShdw blurRad="38100" dist="38100" dir="2700000" algn="tl">
                        <a:srgbClr val="000000">
                          <a:alpha val="43137"/>
                        </a:srgbClr>
                      </a:outerShdw>
                    </a:effectLst>
                  </a:rPr>
                  <a:t>6cu.</a:t>
                </a:r>
                <a:endParaRPr lang="en-US" sz="2400" b="1" dirty="0">
                  <a:solidFill>
                    <a:srgbClr val="FF0000"/>
                  </a:solidFill>
                  <a:effectLst>
                    <a:outerShdw blurRad="38100" dist="38100" dir="2700000" algn="tl">
                      <a:srgbClr val="000000">
                        <a:alpha val="43137"/>
                      </a:srgbClr>
                    </a:outerShdw>
                  </a:effectLst>
                </a:endParaRPr>
              </a:p>
            </p:txBody>
          </p:sp>
        </p:grpSp>
      </p:grpSp>
      <p:sp>
        <p:nvSpPr>
          <p:cNvPr id="21" name="TextBox 20"/>
          <p:cNvSpPr txBox="1"/>
          <p:nvPr/>
        </p:nvSpPr>
        <p:spPr>
          <a:xfrm>
            <a:off x="4953000" y="5105400"/>
            <a:ext cx="2590800" cy="1569660"/>
          </a:xfrm>
          <a:prstGeom prst="rect">
            <a:avLst/>
          </a:prstGeom>
          <a:solidFill>
            <a:schemeClr val="accent3">
              <a:lumMod val="20000"/>
              <a:lumOff val="80000"/>
            </a:schemeClr>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2400" b="1" dirty="0" smtClean="0"/>
              <a:t>“…and the other threshold of the gate, which was one reed broad.”</a:t>
            </a:r>
            <a:endParaRPr lang="en-US" sz="2400" b="1" dirty="0"/>
          </a:p>
        </p:txBody>
      </p:sp>
      <p:sp>
        <p:nvSpPr>
          <p:cNvPr id="20" name="TextBox 19"/>
          <p:cNvSpPr txBox="1"/>
          <p:nvPr/>
        </p:nvSpPr>
        <p:spPr>
          <a:xfrm>
            <a:off x="2133600" y="5001161"/>
            <a:ext cx="2514600" cy="1323439"/>
          </a:xfrm>
          <a:prstGeom prst="rect">
            <a:avLst/>
          </a:prstGeom>
          <a:solidFill>
            <a:schemeClr val="accent3">
              <a:lumMod val="20000"/>
              <a:lumOff val="80000"/>
            </a:schemeClr>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2000" b="1" u="sng" dirty="0" smtClean="0"/>
              <a:t>threshold of the gate</a:t>
            </a:r>
            <a:r>
              <a:rPr lang="en-US" sz="2000" b="1" dirty="0" smtClean="0"/>
              <a:t>, which was one reed broad (DEEP);</a:t>
            </a:r>
            <a:endParaRPr lang="en-US" sz="20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p:cTn id="15" dur="1000" fill="hold"/>
                                        <p:tgtEl>
                                          <p:spTgt spid="59"/>
                                        </p:tgtEl>
                                        <p:attrNameLst>
                                          <p:attrName>ppt_w</p:attrName>
                                        </p:attrNameLst>
                                      </p:cBhvr>
                                      <p:tavLst>
                                        <p:tav tm="0">
                                          <p:val>
                                            <p:fltVal val="0"/>
                                          </p:val>
                                        </p:tav>
                                        <p:tav tm="100000">
                                          <p:val>
                                            <p:strVal val="#ppt_w"/>
                                          </p:val>
                                        </p:tav>
                                      </p:tavLst>
                                    </p:anim>
                                    <p:anim calcmode="lin" valueType="num">
                                      <p:cBhvr>
                                        <p:cTn id="16" dur="1000" fill="hold"/>
                                        <p:tgtEl>
                                          <p:spTgt spid="59"/>
                                        </p:tgtEl>
                                        <p:attrNameLst>
                                          <p:attrName>ppt_h</p:attrName>
                                        </p:attrNameLst>
                                      </p:cBhvr>
                                      <p:tavLst>
                                        <p:tav tm="0">
                                          <p:val>
                                            <p:fltVal val="0"/>
                                          </p:val>
                                        </p:tav>
                                        <p:tav tm="100000">
                                          <p:val>
                                            <p:strVal val="#ppt_h"/>
                                          </p:val>
                                        </p:tav>
                                      </p:tavLst>
                                    </p:anim>
                                    <p:anim calcmode="lin" valueType="num">
                                      <p:cBhvr>
                                        <p:cTn id="17" dur="1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fltVal val="0"/>
                                          </p:val>
                                        </p:tav>
                                        <p:tav tm="100000">
                                          <p:val>
                                            <p:strVal val="#ppt_w"/>
                                          </p:val>
                                        </p:tav>
                                      </p:tavLst>
                                    </p:anim>
                                    <p:anim calcmode="lin" valueType="num">
                                      <p:cBhvr>
                                        <p:cTn id="24" dur="1000" fill="hold"/>
                                        <p:tgtEl>
                                          <p:spTgt spid="20"/>
                                        </p:tgtEl>
                                        <p:attrNameLst>
                                          <p:attrName>ppt_h</p:attrName>
                                        </p:attrNameLst>
                                      </p:cBhvr>
                                      <p:tavLst>
                                        <p:tav tm="0">
                                          <p:val>
                                            <p:fltVal val="0"/>
                                          </p:val>
                                        </p:tav>
                                        <p:tav tm="100000">
                                          <p:val>
                                            <p:strVal val="#ppt_h"/>
                                          </p:val>
                                        </p:tav>
                                      </p:tavLst>
                                    </p:anim>
                                    <p:anim calcmode="lin" valueType="num">
                                      <p:cBhvr>
                                        <p:cTn id="25" dur="1000" fill="hold"/>
                                        <p:tgtEl>
                                          <p:spTgt spid="20"/>
                                        </p:tgtEl>
                                        <p:attrNameLst>
                                          <p:attrName>style.rotation</p:attrName>
                                        </p:attrNameLst>
                                      </p:cBhvr>
                                      <p:tavLst>
                                        <p:tav tm="0">
                                          <p:val>
                                            <p:fltVal val="90"/>
                                          </p:val>
                                        </p:tav>
                                        <p:tav tm="100000">
                                          <p:val>
                                            <p:fltVal val="0"/>
                                          </p:val>
                                        </p:tav>
                                      </p:tavLst>
                                    </p:anim>
                                    <p:animEffect transition="in" filter="fade">
                                      <p:cBhvr>
                                        <p:cTn id="26" dur="10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000" fill="hold"/>
                                        <p:tgtEl>
                                          <p:spTgt spid="21"/>
                                        </p:tgtEl>
                                        <p:attrNameLst>
                                          <p:attrName>ppt_w</p:attrName>
                                        </p:attrNameLst>
                                      </p:cBhvr>
                                      <p:tavLst>
                                        <p:tav tm="0">
                                          <p:val>
                                            <p:fltVal val="0"/>
                                          </p:val>
                                        </p:tav>
                                        <p:tav tm="100000">
                                          <p:val>
                                            <p:strVal val="#ppt_w"/>
                                          </p:val>
                                        </p:tav>
                                      </p:tavLst>
                                    </p:anim>
                                    <p:anim calcmode="lin" valueType="num">
                                      <p:cBhvr>
                                        <p:cTn id="32" dur="1000" fill="hold"/>
                                        <p:tgtEl>
                                          <p:spTgt spid="21"/>
                                        </p:tgtEl>
                                        <p:attrNameLst>
                                          <p:attrName>ppt_h</p:attrName>
                                        </p:attrNameLst>
                                      </p:cBhvr>
                                      <p:tavLst>
                                        <p:tav tm="0">
                                          <p:val>
                                            <p:fltVal val="0"/>
                                          </p:val>
                                        </p:tav>
                                        <p:tav tm="100000">
                                          <p:val>
                                            <p:strVal val="#ppt_h"/>
                                          </p:val>
                                        </p:tav>
                                      </p:tavLst>
                                    </p:anim>
                                    <p:anim calcmode="lin" valueType="num">
                                      <p:cBhvr>
                                        <p:cTn id="33" dur="1000" fill="hold"/>
                                        <p:tgtEl>
                                          <p:spTgt spid="21"/>
                                        </p:tgtEl>
                                        <p:attrNameLst>
                                          <p:attrName>style.rotation</p:attrName>
                                        </p:attrNameLst>
                                      </p:cBhvr>
                                      <p:tavLst>
                                        <p:tav tm="0">
                                          <p:val>
                                            <p:fltVal val="90"/>
                                          </p:val>
                                        </p:tav>
                                        <p:tav tm="100000">
                                          <p:val>
                                            <p:fltVal val="0"/>
                                          </p:val>
                                        </p:tav>
                                      </p:tavLst>
                                    </p:anim>
                                    <p:animEffect transition="in" filter="fade">
                                      <p:cBhvr>
                                        <p:cTn id="3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Todaiji Temple in Japan Massive Doors.jpg"/>
          <p:cNvPicPr>
            <a:picLocks noGrp="1" noChangeAspect="1"/>
          </p:cNvPicPr>
          <p:nvPr>
            <p:ph idx="1"/>
          </p:nvPr>
        </p:nvPicPr>
        <p:blipFill>
          <a:blip r:embed="rId2" cstate="print"/>
          <a:srcRect t="8068" b="13297"/>
          <a:stretch>
            <a:fillRect/>
          </a:stretch>
        </p:blipFill>
        <p:spPr>
          <a:xfrm>
            <a:off x="0" y="176981"/>
            <a:ext cx="5623824" cy="5884606"/>
          </a:xfrm>
        </p:spPr>
      </p:pic>
      <p:cxnSp>
        <p:nvCxnSpPr>
          <p:cNvPr id="6" name="Straight Connector 5"/>
          <p:cNvCxnSpPr/>
          <p:nvPr/>
        </p:nvCxnSpPr>
        <p:spPr>
          <a:xfrm rot="16200000" flipV="1">
            <a:off x="3276600" y="5029200"/>
            <a:ext cx="990600" cy="7620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V="1">
            <a:off x="3124200" y="4038600"/>
            <a:ext cx="990600" cy="7620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V="1">
            <a:off x="2971800" y="3048000"/>
            <a:ext cx="990600" cy="7620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flipV="1">
            <a:off x="2819400" y="2057400"/>
            <a:ext cx="990600" cy="7620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562600" y="275443"/>
            <a:ext cx="3773129" cy="1815882"/>
          </a:xfrm>
          <a:prstGeom prst="rect">
            <a:avLst/>
          </a:prstGeom>
          <a:noFill/>
        </p:spPr>
        <p:txBody>
          <a:bodyPr wrap="square" rtlCol="0">
            <a:spAutoFit/>
          </a:bodyPr>
          <a:lstStyle/>
          <a:p>
            <a:r>
              <a:rPr lang="en-US" sz="2800" b="1" dirty="0" smtClean="0">
                <a:solidFill>
                  <a:srgbClr val="FFFF00"/>
                </a:solidFill>
              </a:rPr>
              <a:t>MASSIVE WOODEN DOORS OVER 20’ TALL IN THE GREAT HALL OF BUDDHA</a:t>
            </a:r>
            <a:endParaRPr lang="en-US" sz="2800" b="1" dirty="0">
              <a:solidFill>
                <a:srgbClr val="FFFF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l="11111" r="12222"/>
          <a:stretch>
            <a:fillRect/>
          </a:stretch>
        </p:blipFill>
        <p:spPr bwMode="auto">
          <a:xfrm>
            <a:off x="2762845" y="1"/>
            <a:ext cx="4660499" cy="6742341"/>
          </a:xfrm>
          <a:prstGeom prst="rect">
            <a:avLst/>
          </a:prstGeom>
          <a:noFill/>
          <a:ln w="9525">
            <a:noFill/>
            <a:miter lim="800000"/>
            <a:headEnd/>
            <a:tailEnd/>
          </a:ln>
        </p:spPr>
      </p:pic>
      <p:grpSp>
        <p:nvGrpSpPr>
          <p:cNvPr id="53" name="Group 52"/>
          <p:cNvGrpSpPr/>
          <p:nvPr/>
        </p:nvGrpSpPr>
        <p:grpSpPr>
          <a:xfrm rot="5400000">
            <a:off x="3460944" y="1752601"/>
            <a:ext cx="3276600" cy="4191000"/>
            <a:chOff x="2209800" y="1752600"/>
            <a:chExt cx="3276600" cy="4191000"/>
          </a:xfrm>
        </p:grpSpPr>
        <p:sp>
          <p:nvSpPr>
            <p:cNvPr id="16" name="Rectangle 15"/>
            <p:cNvSpPr/>
            <p:nvPr/>
          </p:nvSpPr>
          <p:spPr>
            <a:xfrm>
              <a:off x="2209800" y="17526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800600" y="17526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505200" y="17526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209800" y="52578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505200" y="52578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800600" y="52578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ight Brace 12"/>
          <p:cNvSpPr/>
          <p:nvPr/>
        </p:nvSpPr>
        <p:spPr>
          <a:xfrm>
            <a:off x="6204144" y="5486400"/>
            <a:ext cx="685800" cy="685800"/>
          </a:xfrm>
          <a:prstGeom prst="rightBrace">
            <a:avLst>
              <a:gd name="adj1" fmla="val 6183"/>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p:cNvSpPr txBox="1"/>
          <p:nvPr/>
        </p:nvSpPr>
        <p:spPr>
          <a:xfrm>
            <a:off x="6432744" y="5410200"/>
            <a:ext cx="990600" cy="1200329"/>
          </a:xfrm>
          <a:prstGeom prst="rect">
            <a:avLst/>
          </a:prstGeom>
          <a:noFill/>
        </p:spPr>
        <p:txBody>
          <a:bodyPr wrap="square" rtlCol="0">
            <a:spAutoFit/>
          </a:bodyPr>
          <a:lstStyle/>
          <a:p>
            <a:pPr algn="ctr"/>
            <a:r>
              <a:rPr lang="en-US" sz="2400" b="1" dirty="0" smtClean="0">
                <a:solidFill>
                  <a:srgbClr val="FF0000"/>
                </a:solidFill>
              </a:rPr>
              <a:t>1 Reed</a:t>
            </a:r>
          </a:p>
          <a:p>
            <a:pPr algn="ctr"/>
            <a:r>
              <a:rPr lang="en-US" sz="2400" b="1" dirty="0" smtClean="0">
                <a:solidFill>
                  <a:srgbClr val="FF0000"/>
                </a:solidFill>
              </a:rPr>
              <a:t>Deep</a:t>
            </a:r>
            <a:endParaRPr lang="en-US" sz="2400" b="1" dirty="0">
              <a:solidFill>
                <a:srgbClr val="FF0000"/>
              </a:solidFill>
            </a:endParaRPr>
          </a:p>
        </p:txBody>
      </p:sp>
      <p:sp>
        <p:nvSpPr>
          <p:cNvPr id="26" name="Right Brace 25"/>
          <p:cNvSpPr/>
          <p:nvPr/>
        </p:nvSpPr>
        <p:spPr>
          <a:xfrm rot="10800000">
            <a:off x="3308544" y="5486400"/>
            <a:ext cx="685800" cy="685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Oval 21"/>
          <p:cNvSpPr/>
          <p:nvPr/>
        </p:nvSpPr>
        <p:spPr>
          <a:xfrm rot="5400000">
            <a:off x="6661344" y="2971801"/>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5400000">
            <a:off x="6661344" y="4267201"/>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5400000">
            <a:off x="6661344" y="1676401"/>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rot="5400000">
            <a:off x="3156144" y="2971801"/>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rot="5400000">
            <a:off x="3156144" y="4267201"/>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rot="5400000">
            <a:off x="3156144" y="1676401"/>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p:cNvCxnSpPr/>
          <p:nvPr/>
        </p:nvCxnSpPr>
        <p:spPr>
          <a:xfrm rot="5400000">
            <a:off x="6089844" y="2552701"/>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6089844" y="3848101"/>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6089844" y="5143501"/>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3422844" y="2552701"/>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3422844" y="3848101"/>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3422844" y="5143501"/>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16200000">
            <a:off x="3318099" y="3495645"/>
            <a:ext cx="2057400" cy="400110"/>
          </a:xfrm>
          <a:prstGeom prst="rect">
            <a:avLst/>
          </a:prstGeom>
          <a:solidFill>
            <a:schemeClr val="bg1">
              <a:lumMod val="95000"/>
            </a:schemeClr>
          </a:solidFill>
          <a:ln>
            <a:solidFill>
              <a:schemeClr val="tx1"/>
            </a:solidFill>
          </a:ln>
        </p:spPr>
        <p:txBody>
          <a:bodyPr wrap="square" rtlCol="0">
            <a:spAutoFit/>
          </a:bodyPr>
          <a:lstStyle/>
          <a:p>
            <a:r>
              <a:rPr lang="en-US" sz="2000" b="1" dirty="0" smtClean="0">
                <a:solidFill>
                  <a:srgbClr val="FF0000"/>
                </a:solidFill>
              </a:rPr>
              <a:t>“3 on this side”</a:t>
            </a:r>
            <a:endParaRPr lang="en-US" sz="2000" b="1" dirty="0">
              <a:solidFill>
                <a:srgbClr val="FF0000"/>
              </a:solidFill>
            </a:endParaRPr>
          </a:p>
        </p:txBody>
      </p:sp>
      <p:sp>
        <p:nvSpPr>
          <p:cNvPr id="15" name="TextBox 14"/>
          <p:cNvSpPr txBox="1"/>
          <p:nvPr/>
        </p:nvSpPr>
        <p:spPr>
          <a:xfrm rot="5400000">
            <a:off x="4994499" y="3495645"/>
            <a:ext cx="2057400" cy="400110"/>
          </a:xfrm>
          <a:prstGeom prst="rect">
            <a:avLst/>
          </a:prstGeom>
          <a:solidFill>
            <a:schemeClr val="bg1">
              <a:lumMod val="95000"/>
            </a:schemeClr>
          </a:solidFill>
          <a:ln>
            <a:solidFill>
              <a:schemeClr val="tx1"/>
            </a:solidFill>
          </a:ln>
        </p:spPr>
        <p:txBody>
          <a:bodyPr wrap="square" rtlCol="0">
            <a:spAutoFit/>
          </a:bodyPr>
          <a:lstStyle/>
          <a:p>
            <a:r>
              <a:rPr lang="en-US" sz="2000" b="1" dirty="0" smtClean="0">
                <a:solidFill>
                  <a:srgbClr val="FF0000"/>
                </a:solidFill>
              </a:rPr>
              <a:t>“3 on that side”</a:t>
            </a:r>
            <a:endParaRPr lang="en-US" sz="2000" b="1" dirty="0">
              <a:solidFill>
                <a:srgbClr val="FF0000"/>
              </a:solidFill>
            </a:endParaRPr>
          </a:p>
        </p:txBody>
      </p:sp>
      <p:sp>
        <p:nvSpPr>
          <p:cNvPr id="73" name="TextBox 72"/>
          <p:cNvSpPr txBox="1"/>
          <p:nvPr/>
        </p:nvSpPr>
        <p:spPr>
          <a:xfrm>
            <a:off x="7423344" y="3962400"/>
            <a:ext cx="2057400" cy="2677656"/>
          </a:xfrm>
          <a:prstGeom prst="rect">
            <a:avLst/>
          </a:prstGeom>
          <a:noFill/>
          <a:ln w="57150">
            <a:solidFill>
              <a:srgbClr val="7030A0"/>
            </a:solidFill>
          </a:ln>
        </p:spPr>
        <p:txBody>
          <a:bodyPr wrap="square" rtlCol="0">
            <a:spAutoFit/>
          </a:bodyPr>
          <a:lstStyle/>
          <a:p>
            <a:pPr algn="just"/>
            <a:r>
              <a:rPr lang="en-US" sz="1400" dirty="0" err="1" smtClean="0"/>
              <a:t>Eze</a:t>
            </a:r>
            <a:r>
              <a:rPr lang="en-US" sz="1400" dirty="0" smtClean="0"/>
              <a:t> 40:6  Then came he unto </a:t>
            </a:r>
            <a:r>
              <a:rPr lang="en-US" sz="1400" b="1" i="1" u="sng" dirty="0" smtClean="0">
                <a:solidFill>
                  <a:srgbClr val="FF0000"/>
                </a:solidFill>
              </a:rPr>
              <a:t>the gate which </a:t>
            </a:r>
            <a:r>
              <a:rPr lang="en-US" sz="1400" b="1" i="1" u="sng" dirty="0" err="1" smtClean="0">
                <a:solidFill>
                  <a:srgbClr val="FF0000"/>
                </a:solidFill>
              </a:rPr>
              <a:t>looketh</a:t>
            </a:r>
            <a:r>
              <a:rPr lang="en-US" sz="1400" b="1" i="1" u="sng" dirty="0" smtClean="0">
                <a:solidFill>
                  <a:srgbClr val="FF0000"/>
                </a:solidFill>
              </a:rPr>
              <a:t> toward the east</a:t>
            </a:r>
            <a:r>
              <a:rPr lang="en-US" sz="1400" dirty="0" smtClean="0"/>
              <a:t>, and went up the stairs thereof, and measured the </a:t>
            </a:r>
            <a:r>
              <a:rPr lang="en-US" sz="1400" b="1" i="1" u="sng" dirty="0" smtClean="0">
                <a:solidFill>
                  <a:srgbClr val="FF0000"/>
                </a:solidFill>
              </a:rPr>
              <a:t>threshold of the gate</a:t>
            </a:r>
            <a:r>
              <a:rPr lang="en-US" sz="1400" dirty="0" smtClean="0"/>
              <a:t>, </a:t>
            </a:r>
            <a:r>
              <a:rPr lang="en-US" sz="1400" i="1" dirty="0" smtClean="0"/>
              <a:t>which was one reed broad (deep); and the other threshold of the gate, which was one reed broad (deep). </a:t>
            </a:r>
          </a:p>
        </p:txBody>
      </p:sp>
      <p:sp>
        <p:nvSpPr>
          <p:cNvPr id="75" name="TextBox 74"/>
          <p:cNvSpPr txBox="1"/>
          <p:nvPr/>
        </p:nvSpPr>
        <p:spPr>
          <a:xfrm>
            <a:off x="2698944" y="5429071"/>
            <a:ext cx="990600" cy="1200329"/>
          </a:xfrm>
          <a:prstGeom prst="rect">
            <a:avLst/>
          </a:prstGeom>
          <a:noFill/>
        </p:spPr>
        <p:txBody>
          <a:bodyPr wrap="square" rtlCol="0">
            <a:spAutoFit/>
          </a:bodyPr>
          <a:lstStyle/>
          <a:p>
            <a:pPr algn="ctr"/>
            <a:r>
              <a:rPr lang="en-US" sz="2400" b="1" dirty="0" smtClean="0">
                <a:solidFill>
                  <a:srgbClr val="FF0000"/>
                </a:solidFill>
              </a:rPr>
              <a:t>1 Reed</a:t>
            </a:r>
          </a:p>
          <a:p>
            <a:pPr algn="ctr"/>
            <a:r>
              <a:rPr lang="en-US" sz="2400" b="1" dirty="0" smtClean="0">
                <a:solidFill>
                  <a:srgbClr val="FF0000"/>
                </a:solidFill>
              </a:rPr>
              <a:t>Deep</a:t>
            </a:r>
            <a:endParaRPr lang="en-US" sz="2400" b="1" dirty="0">
              <a:solidFill>
                <a:srgbClr val="FF0000"/>
              </a:solidFill>
            </a:endParaRPr>
          </a:p>
        </p:txBody>
      </p:sp>
      <p:pic>
        <p:nvPicPr>
          <p:cNvPr id="76" name="Picture 2"/>
          <p:cNvPicPr>
            <a:picLocks noChangeAspect="1" noChangeArrowheads="1"/>
          </p:cNvPicPr>
          <p:nvPr/>
        </p:nvPicPr>
        <p:blipFill>
          <a:blip r:embed="rId2" cstate="print"/>
          <a:srcRect l="11313" t="59899" r="46067"/>
          <a:stretch>
            <a:fillRect/>
          </a:stretch>
        </p:blipFill>
        <p:spPr bwMode="auto">
          <a:xfrm>
            <a:off x="2851344" y="0"/>
            <a:ext cx="6705600" cy="6997920"/>
          </a:xfrm>
          <a:prstGeom prst="rect">
            <a:avLst/>
          </a:prstGeom>
          <a:noFill/>
          <a:ln w="9525">
            <a:solidFill>
              <a:srgbClr val="002060"/>
            </a:solidFill>
            <a:miter lim="800000"/>
            <a:headEnd/>
            <a:tailEnd/>
          </a:ln>
        </p:spPr>
      </p:pic>
      <p:sp>
        <p:nvSpPr>
          <p:cNvPr id="77" name="Rectangle 76"/>
          <p:cNvSpPr/>
          <p:nvPr/>
        </p:nvSpPr>
        <p:spPr>
          <a:xfrm>
            <a:off x="3443015" y="1870109"/>
            <a:ext cx="1775012" cy="17750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Straight Connector 77"/>
          <p:cNvCxnSpPr/>
          <p:nvPr/>
        </p:nvCxnSpPr>
        <p:spPr>
          <a:xfrm rot="5400000">
            <a:off x="4554638" y="2757614"/>
            <a:ext cx="1775012" cy="0"/>
          </a:xfrm>
          <a:prstGeom prst="line">
            <a:avLst/>
          </a:prstGeom>
          <a:ln w="295275"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79" name="Oval 78"/>
          <p:cNvSpPr/>
          <p:nvPr/>
        </p:nvSpPr>
        <p:spPr>
          <a:xfrm>
            <a:off x="3837462" y="489544"/>
            <a:ext cx="1183341" cy="1183341"/>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mj-lt"/>
              </a:rPr>
              <a:t>E</a:t>
            </a:r>
            <a:endParaRPr lang="en-US" sz="2800" b="1" dirty="0">
              <a:latin typeface="+mj-lt"/>
            </a:endParaRPr>
          </a:p>
        </p:txBody>
      </p:sp>
      <p:sp>
        <p:nvSpPr>
          <p:cNvPr id="81" name="Rectangle 80"/>
          <p:cNvSpPr/>
          <p:nvPr/>
        </p:nvSpPr>
        <p:spPr>
          <a:xfrm>
            <a:off x="2851344" y="5867400"/>
            <a:ext cx="6629400" cy="1015663"/>
          </a:xfrm>
          <a:prstGeom prst="rect">
            <a:avLst/>
          </a:prstGeom>
          <a:solidFill>
            <a:schemeClr val="bg1"/>
          </a:solidFill>
          <a:ln w="28575">
            <a:solidFill>
              <a:schemeClr val="tx1"/>
            </a:solidFill>
          </a:ln>
        </p:spPr>
        <p:txBody>
          <a:bodyPr wrap="square">
            <a:spAutoFit/>
          </a:bodyPr>
          <a:lstStyle/>
          <a:p>
            <a:pPr>
              <a:buNone/>
            </a:pPr>
            <a:r>
              <a:rPr lang="en-US" sz="2000" b="1" dirty="0" smtClean="0"/>
              <a:t>V7-*”little chambers” … floor space = 1 reed square.</a:t>
            </a:r>
          </a:p>
          <a:p>
            <a:pPr>
              <a:buNone/>
            </a:pPr>
            <a:r>
              <a:rPr lang="en-US" sz="2000" b="1" dirty="0" smtClean="0"/>
              <a:t> (v 10 states that there are three on each side of the gate). “spaces” between the little chambers: 5 cu.(10’)</a:t>
            </a:r>
          </a:p>
        </p:txBody>
      </p:sp>
      <p:sp>
        <p:nvSpPr>
          <p:cNvPr id="82" name="TextBox 81"/>
          <p:cNvSpPr txBox="1"/>
          <p:nvPr/>
        </p:nvSpPr>
        <p:spPr>
          <a:xfrm rot="5400000">
            <a:off x="5901576" y="912168"/>
            <a:ext cx="1524000" cy="461665"/>
          </a:xfrm>
          <a:prstGeom prst="rect">
            <a:avLst/>
          </a:prstGeom>
          <a:noFill/>
        </p:spPr>
        <p:txBody>
          <a:bodyPr wrap="square" rtlCol="0">
            <a:spAutoFit/>
          </a:bodyPr>
          <a:lstStyle/>
          <a:p>
            <a:pPr algn="ctr"/>
            <a:r>
              <a:rPr lang="en-US" sz="24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5 Cubits</a:t>
            </a:r>
            <a:endParaRPr lang="en-US" sz="2400" b="1"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83" name="TextBox 82"/>
          <p:cNvSpPr txBox="1"/>
          <p:nvPr/>
        </p:nvSpPr>
        <p:spPr>
          <a:xfrm rot="5400000">
            <a:off x="5901577" y="4264968"/>
            <a:ext cx="1524000" cy="461665"/>
          </a:xfrm>
          <a:prstGeom prst="rect">
            <a:avLst/>
          </a:prstGeom>
          <a:noFill/>
        </p:spPr>
        <p:txBody>
          <a:bodyPr wrap="square" rtlCol="0">
            <a:spAutoFit/>
          </a:bodyPr>
          <a:lstStyle/>
          <a:p>
            <a:pPr algn="ctr"/>
            <a:r>
              <a:rPr lang="en-US" sz="24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6 Cubits</a:t>
            </a:r>
            <a:endParaRPr lang="en-US" sz="2400" b="1"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84" name="TextBox 83"/>
          <p:cNvSpPr txBox="1"/>
          <p:nvPr/>
        </p:nvSpPr>
        <p:spPr>
          <a:xfrm rot="5400000">
            <a:off x="5901576" y="2512367"/>
            <a:ext cx="1524000" cy="461665"/>
          </a:xfrm>
          <a:prstGeom prst="rect">
            <a:avLst/>
          </a:prstGeom>
          <a:noFill/>
        </p:spPr>
        <p:txBody>
          <a:bodyPr wrap="square" rtlCol="0">
            <a:spAutoFit/>
          </a:bodyPr>
          <a:lstStyle/>
          <a:p>
            <a:pPr algn="ctr"/>
            <a:r>
              <a:rPr lang="en-US" sz="24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6 Cubits</a:t>
            </a:r>
            <a:endParaRPr lang="en-US" sz="2400" b="1"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74" name="TextBox 73"/>
          <p:cNvSpPr txBox="1"/>
          <p:nvPr/>
        </p:nvSpPr>
        <p:spPr>
          <a:xfrm>
            <a:off x="0" y="0"/>
            <a:ext cx="2819400" cy="4031873"/>
          </a:xfrm>
          <a:prstGeom prst="rect">
            <a:avLst/>
          </a:prstGeom>
          <a:solidFill>
            <a:schemeClr val="bg1"/>
          </a:solidFill>
          <a:ln w="57150">
            <a:solidFill>
              <a:srgbClr val="7030A0"/>
            </a:solidFill>
          </a:ln>
        </p:spPr>
        <p:txBody>
          <a:bodyPr wrap="square" rtlCol="0">
            <a:spAutoFit/>
          </a:bodyPr>
          <a:lstStyle/>
          <a:p>
            <a:pPr algn="just"/>
            <a:r>
              <a:rPr lang="en-US" sz="1600" dirty="0" err="1" smtClean="0"/>
              <a:t>Eze</a:t>
            </a:r>
            <a:r>
              <a:rPr lang="en-US" sz="1600" dirty="0" smtClean="0"/>
              <a:t> 40:</a:t>
            </a:r>
            <a:endParaRPr lang="en-US" sz="1600" i="1" dirty="0" smtClean="0"/>
          </a:p>
          <a:p>
            <a:pPr algn="just"/>
            <a:r>
              <a:rPr lang="en-US" sz="1600" dirty="0" smtClean="0"/>
              <a:t>7  And </a:t>
            </a:r>
            <a:r>
              <a:rPr lang="en-US" sz="1600" i="1" dirty="0" smtClean="0"/>
              <a:t>every </a:t>
            </a:r>
            <a:r>
              <a:rPr lang="en-US" sz="1600" b="1" i="1" u="sng" dirty="0" smtClean="0">
                <a:solidFill>
                  <a:srgbClr val="FF0000"/>
                </a:solidFill>
              </a:rPr>
              <a:t>little chamber </a:t>
            </a:r>
            <a:r>
              <a:rPr lang="en-US" sz="1600" b="1" dirty="0" smtClean="0"/>
              <a:t>(D) </a:t>
            </a:r>
            <a:r>
              <a:rPr lang="en-US" sz="1600" i="1" dirty="0" smtClean="0"/>
              <a:t>was one reed long, and one reed broad; and between the little chambers were five cubits; and the threshold of the gate by the porch of the gate within was one reed. </a:t>
            </a:r>
          </a:p>
          <a:p>
            <a:pPr algn="just"/>
            <a:r>
              <a:rPr lang="en-US" sz="1600" dirty="0" smtClean="0"/>
              <a:t>8  He measured also the porch of the gate within, one reed. </a:t>
            </a:r>
          </a:p>
          <a:p>
            <a:pPr algn="just"/>
            <a:r>
              <a:rPr lang="en-US" sz="1600" dirty="0" smtClean="0"/>
              <a:t>9  Then measured he the porch of the gate, eight cubits; and the posts thereof, two cubits; and the porch of the gate </a:t>
            </a:r>
            <a:r>
              <a:rPr lang="en-US" sz="1600" i="1" dirty="0" smtClean="0"/>
              <a:t>was inward. </a:t>
            </a:r>
          </a:p>
        </p:txBody>
      </p:sp>
      <p:cxnSp>
        <p:nvCxnSpPr>
          <p:cNvPr id="40" name="Straight Arrow Connector 39"/>
          <p:cNvCxnSpPr/>
          <p:nvPr/>
        </p:nvCxnSpPr>
        <p:spPr>
          <a:xfrm rot="16200000" flipH="1">
            <a:off x="2359742" y="781665"/>
            <a:ext cx="1607574" cy="10176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l="11111" r="12222"/>
          <a:stretch>
            <a:fillRect/>
          </a:stretch>
        </p:blipFill>
        <p:spPr bwMode="auto">
          <a:xfrm>
            <a:off x="2349901" y="1"/>
            <a:ext cx="4660499" cy="6742341"/>
          </a:xfrm>
          <a:prstGeom prst="rect">
            <a:avLst/>
          </a:prstGeom>
          <a:noFill/>
          <a:ln w="9525">
            <a:noFill/>
            <a:miter lim="800000"/>
            <a:headEnd/>
            <a:tailEnd/>
          </a:ln>
        </p:spPr>
      </p:pic>
      <p:grpSp>
        <p:nvGrpSpPr>
          <p:cNvPr id="4" name="Group 52"/>
          <p:cNvGrpSpPr/>
          <p:nvPr/>
        </p:nvGrpSpPr>
        <p:grpSpPr>
          <a:xfrm rot="5400000">
            <a:off x="3048000" y="1752601"/>
            <a:ext cx="3276600" cy="4191000"/>
            <a:chOff x="2209800" y="1752600"/>
            <a:chExt cx="3276600" cy="4191000"/>
          </a:xfrm>
        </p:grpSpPr>
        <p:sp>
          <p:nvSpPr>
            <p:cNvPr id="16" name="Rectangle 15"/>
            <p:cNvSpPr/>
            <p:nvPr/>
          </p:nvSpPr>
          <p:spPr>
            <a:xfrm>
              <a:off x="2209800" y="17526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800600" y="17526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505200" y="17526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209800" y="52578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505200" y="52578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800600" y="52578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56"/>
          <p:cNvGrpSpPr/>
          <p:nvPr/>
        </p:nvGrpSpPr>
        <p:grpSpPr>
          <a:xfrm rot="5400000">
            <a:off x="4229100" y="5219701"/>
            <a:ext cx="914400" cy="2514600"/>
            <a:chOff x="6019800" y="2590800"/>
            <a:chExt cx="914400" cy="2514600"/>
          </a:xfrm>
        </p:grpSpPr>
        <p:grpSp>
          <p:nvGrpSpPr>
            <p:cNvPr id="6" name="Group 54"/>
            <p:cNvGrpSpPr/>
            <p:nvPr/>
          </p:nvGrpSpPr>
          <p:grpSpPr>
            <a:xfrm>
              <a:off x="6019800" y="2590800"/>
              <a:ext cx="914400" cy="1066800"/>
              <a:chOff x="6019800" y="2590800"/>
              <a:chExt cx="914400" cy="1066800"/>
            </a:xfrm>
          </p:grpSpPr>
          <p:sp>
            <p:nvSpPr>
              <p:cNvPr id="13" name="Right Brace 12"/>
              <p:cNvSpPr/>
              <p:nvPr/>
            </p:nvSpPr>
            <p:spPr>
              <a:xfrm>
                <a:off x="6248400" y="2590800"/>
                <a:ext cx="685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p:cNvSpPr txBox="1"/>
              <p:nvPr/>
            </p:nvSpPr>
            <p:spPr>
              <a:xfrm rot="16200000">
                <a:off x="5831533" y="2855268"/>
                <a:ext cx="838200" cy="461665"/>
              </a:xfrm>
              <a:prstGeom prst="rect">
                <a:avLst/>
              </a:prstGeom>
              <a:noFill/>
            </p:spPr>
            <p:txBody>
              <a:bodyPr wrap="square" rtlCol="0">
                <a:spAutoFit/>
              </a:bodyPr>
              <a:lstStyle/>
              <a:p>
                <a:r>
                  <a:rPr lang="en-US" sz="2400" b="1" dirty="0" smtClean="0">
                    <a:solidFill>
                      <a:srgbClr val="FF0000"/>
                    </a:solidFill>
                  </a:rPr>
                  <a:t>10 c.</a:t>
                </a:r>
                <a:endParaRPr lang="en-US" sz="2400" b="1" dirty="0">
                  <a:solidFill>
                    <a:srgbClr val="FF0000"/>
                  </a:solidFill>
                </a:endParaRPr>
              </a:p>
            </p:txBody>
          </p:sp>
        </p:grpSp>
        <p:grpSp>
          <p:nvGrpSpPr>
            <p:cNvPr id="9" name="Group 55"/>
            <p:cNvGrpSpPr/>
            <p:nvPr/>
          </p:nvGrpSpPr>
          <p:grpSpPr>
            <a:xfrm>
              <a:off x="6019800" y="4038600"/>
              <a:ext cx="914400" cy="1066800"/>
              <a:chOff x="6019800" y="4038600"/>
              <a:chExt cx="914400" cy="1066800"/>
            </a:xfrm>
          </p:grpSpPr>
          <p:sp>
            <p:nvSpPr>
              <p:cNvPr id="26" name="Right Brace 25"/>
              <p:cNvSpPr/>
              <p:nvPr/>
            </p:nvSpPr>
            <p:spPr>
              <a:xfrm>
                <a:off x="6248400" y="4038600"/>
                <a:ext cx="685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rot="16200000">
                <a:off x="5831533" y="4303068"/>
                <a:ext cx="838200" cy="461665"/>
              </a:xfrm>
              <a:prstGeom prst="rect">
                <a:avLst/>
              </a:prstGeom>
              <a:noFill/>
            </p:spPr>
            <p:txBody>
              <a:bodyPr wrap="square" rtlCol="0">
                <a:spAutoFit/>
              </a:bodyPr>
              <a:lstStyle/>
              <a:p>
                <a:r>
                  <a:rPr lang="en-US" sz="2400" b="1" dirty="0" smtClean="0">
                    <a:solidFill>
                      <a:srgbClr val="FF0000"/>
                    </a:solidFill>
                  </a:rPr>
                  <a:t>10 c.</a:t>
                </a:r>
                <a:endParaRPr lang="en-US" sz="2400" b="1" dirty="0">
                  <a:solidFill>
                    <a:srgbClr val="FF0000"/>
                  </a:solidFill>
                </a:endParaRPr>
              </a:p>
            </p:txBody>
          </p:sp>
        </p:grpSp>
      </p:grpSp>
      <p:grpSp>
        <p:nvGrpSpPr>
          <p:cNvPr id="11" name="Group 51"/>
          <p:cNvGrpSpPr/>
          <p:nvPr/>
        </p:nvGrpSpPr>
        <p:grpSpPr>
          <a:xfrm rot="5400000">
            <a:off x="3200400" y="1219201"/>
            <a:ext cx="3048000" cy="3962400"/>
            <a:chOff x="1676400" y="1828800"/>
            <a:chExt cx="3048000" cy="3962400"/>
          </a:xfrm>
        </p:grpSpPr>
        <p:sp>
          <p:nvSpPr>
            <p:cNvPr id="22" name="Oval 21"/>
            <p:cNvSpPr/>
            <p:nvPr/>
          </p:nvSpPr>
          <p:spPr>
            <a:xfrm>
              <a:off x="2971800" y="18288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267200" y="18288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676400" y="18288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971800" y="53340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67200" y="53340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676400" y="53340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53"/>
          <p:cNvGrpSpPr/>
          <p:nvPr/>
        </p:nvGrpSpPr>
        <p:grpSpPr>
          <a:xfrm rot="5400000">
            <a:off x="3048000" y="2514601"/>
            <a:ext cx="3276600" cy="2667000"/>
            <a:chOff x="2209800" y="2514600"/>
            <a:chExt cx="3276600" cy="2667000"/>
          </a:xfrm>
        </p:grpSpPr>
        <p:cxnSp>
          <p:nvCxnSpPr>
            <p:cNvPr id="33" name="Straight Connector 32"/>
            <p:cNvCxnSpPr/>
            <p:nvPr/>
          </p:nvCxnSpPr>
          <p:spPr>
            <a:xfrm>
              <a:off x="2209800" y="2514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505200" y="2514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800600" y="2514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209800" y="5181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505200" y="5181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800600" y="5181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32" name="Group 57"/>
          <p:cNvGrpSpPr/>
          <p:nvPr/>
        </p:nvGrpSpPr>
        <p:grpSpPr>
          <a:xfrm rot="5400000">
            <a:off x="2171700" y="3007668"/>
            <a:ext cx="5867400" cy="461665"/>
            <a:chOff x="304800" y="3198167"/>
            <a:chExt cx="5867400" cy="461665"/>
          </a:xfrm>
        </p:grpSpPr>
        <p:sp>
          <p:nvSpPr>
            <p:cNvPr id="47" name="TextBox 46"/>
            <p:cNvSpPr txBox="1"/>
            <p:nvPr/>
          </p:nvSpPr>
          <p:spPr>
            <a:xfrm>
              <a:off x="3048000" y="3198167"/>
              <a:ext cx="1600200" cy="461665"/>
            </a:xfrm>
            <a:prstGeom prst="rect">
              <a:avLst/>
            </a:prstGeom>
            <a:noFill/>
          </p:spPr>
          <p:txBody>
            <a:bodyPr wrap="square" rtlCol="0">
              <a:spAutoFit/>
            </a:bodyPr>
            <a:lstStyle/>
            <a:p>
              <a:pPr algn="ctr"/>
              <a:r>
                <a:rPr lang="en-US" sz="2400" b="1" i="1" dirty="0" smtClean="0">
                  <a:solidFill>
                    <a:srgbClr val="FF0000"/>
                  </a:solidFill>
                </a:rPr>
                <a:t>50 cubits</a:t>
              </a:r>
              <a:endParaRPr lang="en-US" sz="2400" b="1" i="1" dirty="0">
                <a:solidFill>
                  <a:srgbClr val="FF0000"/>
                </a:solidFill>
              </a:endParaRPr>
            </a:p>
          </p:txBody>
        </p:sp>
        <p:cxnSp>
          <p:nvCxnSpPr>
            <p:cNvPr id="49" name="Straight Arrow Connector 48"/>
            <p:cNvCxnSpPr>
              <a:stCxn id="47" idx="3"/>
            </p:cNvCxnSpPr>
            <p:nvPr/>
          </p:nvCxnSpPr>
          <p:spPr>
            <a:xfrm>
              <a:off x="4648200" y="3429000"/>
              <a:ext cx="15240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7" idx="1"/>
            </p:cNvCxnSpPr>
            <p:nvPr/>
          </p:nvCxnSpPr>
          <p:spPr>
            <a:xfrm rot="10800000">
              <a:off x="304800" y="3429000"/>
              <a:ext cx="27432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7010400" y="0"/>
            <a:ext cx="2133600" cy="6863417"/>
          </a:xfrm>
          <a:prstGeom prst="rect">
            <a:avLst/>
          </a:prstGeom>
          <a:noFill/>
          <a:ln w="57150">
            <a:solidFill>
              <a:srgbClr val="7030A0"/>
            </a:solidFill>
          </a:ln>
        </p:spPr>
        <p:txBody>
          <a:bodyPr wrap="square" rtlCol="0">
            <a:spAutoFit/>
          </a:bodyPr>
          <a:lstStyle/>
          <a:p>
            <a:pPr algn="just"/>
            <a:r>
              <a:rPr lang="en-US" sz="1400" dirty="0" err="1" smtClean="0">
                <a:solidFill>
                  <a:schemeClr val="bg1"/>
                </a:solidFill>
              </a:rPr>
              <a:t>Eze</a:t>
            </a:r>
            <a:r>
              <a:rPr lang="en-US" sz="1400" dirty="0" smtClean="0">
                <a:solidFill>
                  <a:schemeClr val="bg1"/>
                </a:solidFill>
              </a:rPr>
              <a:t> 40:10  And the </a:t>
            </a:r>
            <a:r>
              <a:rPr lang="en-US" sz="1400" b="1" i="1" u="sng" dirty="0" smtClean="0">
                <a:solidFill>
                  <a:schemeClr val="bg1"/>
                </a:solidFill>
              </a:rPr>
              <a:t>little chambers</a:t>
            </a:r>
            <a:r>
              <a:rPr lang="en-US" sz="1400" dirty="0" smtClean="0">
                <a:solidFill>
                  <a:schemeClr val="bg1"/>
                </a:solidFill>
              </a:rPr>
              <a:t> of the gate eastward </a:t>
            </a:r>
            <a:r>
              <a:rPr lang="en-US" sz="1400" i="1" dirty="0" smtClean="0">
                <a:solidFill>
                  <a:schemeClr val="bg1"/>
                </a:solidFill>
              </a:rPr>
              <a:t>were </a:t>
            </a:r>
            <a:r>
              <a:rPr lang="en-US" sz="1400" b="1" i="1" u="sng" dirty="0" smtClean="0">
                <a:solidFill>
                  <a:schemeClr val="bg1"/>
                </a:solidFill>
              </a:rPr>
              <a:t>three on this side, and three on that side</a:t>
            </a:r>
            <a:r>
              <a:rPr lang="en-US" sz="1400" i="1" u="sng" dirty="0" smtClean="0">
                <a:solidFill>
                  <a:schemeClr val="bg1"/>
                </a:solidFill>
              </a:rPr>
              <a:t>;</a:t>
            </a:r>
            <a:r>
              <a:rPr lang="en-US" sz="1400" i="1" dirty="0" smtClean="0">
                <a:solidFill>
                  <a:schemeClr val="bg1"/>
                </a:solidFill>
              </a:rPr>
              <a:t> they three were of one measure: and the </a:t>
            </a:r>
            <a:r>
              <a:rPr lang="en-US" sz="1400" b="1" i="1" u="sng" dirty="0" smtClean="0">
                <a:solidFill>
                  <a:schemeClr val="bg1"/>
                </a:solidFill>
              </a:rPr>
              <a:t>posts</a:t>
            </a:r>
            <a:r>
              <a:rPr lang="en-US" sz="1400" i="1" dirty="0" smtClean="0">
                <a:solidFill>
                  <a:schemeClr val="bg1"/>
                </a:solidFill>
              </a:rPr>
              <a:t> had one measure on this side and on that side. </a:t>
            </a:r>
          </a:p>
          <a:p>
            <a:pPr algn="just"/>
            <a:r>
              <a:rPr lang="en-US" sz="1600" b="1" dirty="0" smtClean="0">
                <a:solidFill>
                  <a:schemeClr val="bg1"/>
                </a:solidFill>
              </a:rPr>
              <a:t>40:11</a:t>
            </a:r>
            <a:r>
              <a:rPr lang="en-US" sz="1400" dirty="0" smtClean="0">
                <a:solidFill>
                  <a:schemeClr val="bg1"/>
                </a:solidFill>
              </a:rPr>
              <a:t>  And he measured </a:t>
            </a:r>
            <a:r>
              <a:rPr lang="en-US" sz="1400" b="1" i="1" u="sng" dirty="0" smtClean="0">
                <a:solidFill>
                  <a:schemeClr val="bg1"/>
                </a:solidFill>
              </a:rPr>
              <a:t>the breadth of the entry of the gate, ten cubits</a:t>
            </a:r>
            <a:r>
              <a:rPr lang="en-US" sz="1400" dirty="0" smtClean="0">
                <a:solidFill>
                  <a:schemeClr val="bg1"/>
                </a:solidFill>
              </a:rPr>
              <a:t>; </a:t>
            </a:r>
            <a:r>
              <a:rPr lang="en-US" sz="1400" i="1" dirty="0" smtClean="0">
                <a:solidFill>
                  <a:schemeClr val="bg1"/>
                </a:solidFill>
              </a:rPr>
              <a:t>and the length of the gate, thirteen cubits. </a:t>
            </a:r>
          </a:p>
          <a:p>
            <a:pPr algn="just"/>
            <a:r>
              <a:rPr lang="en-US" b="1" dirty="0" smtClean="0">
                <a:solidFill>
                  <a:schemeClr val="bg1"/>
                </a:solidFill>
              </a:rPr>
              <a:t>40:12 </a:t>
            </a:r>
            <a:r>
              <a:rPr lang="en-US" sz="1400" dirty="0" smtClean="0">
                <a:solidFill>
                  <a:schemeClr val="bg1"/>
                </a:solidFill>
              </a:rPr>
              <a:t> </a:t>
            </a:r>
            <a:r>
              <a:rPr lang="en-US" sz="1400" b="1" i="1" u="sng" dirty="0" smtClean="0">
                <a:solidFill>
                  <a:schemeClr val="bg1"/>
                </a:solidFill>
              </a:rPr>
              <a:t>The space also before the little chambers was one cubit on this side, and the space was one cubit on that side: </a:t>
            </a:r>
            <a:r>
              <a:rPr lang="en-US" sz="1400" i="1" dirty="0" smtClean="0">
                <a:solidFill>
                  <a:schemeClr val="bg1"/>
                </a:solidFill>
              </a:rPr>
              <a:t>and the little chambers were six cubits on this side, and six cubits on that side. </a:t>
            </a:r>
            <a:br>
              <a:rPr lang="en-US" sz="1400" i="1" dirty="0" smtClean="0">
                <a:solidFill>
                  <a:schemeClr val="bg1"/>
                </a:solidFill>
              </a:rPr>
            </a:br>
            <a:r>
              <a:rPr lang="en-US" sz="1400" dirty="0" smtClean="0">
                <a:solidFill>
                  <a:schemeClr val="bg1"/>
                </a:solidFill>
              </a:rPr>
              <a:t>40:13  He measured then the gate from the roof of </a:t>
            </a:r>
            <a:r>
              <a:rPr lang="en-US" sz="1400" i="1" dirty="0" smtClean="0">
                <a:solidFill>
                  <a:schemeClr val="bg1"/>
                </a:solidFill>
              </a:rPr>
              <a:t>one little chamber to the roof of another: the breadth was five and twenty cubits, door against door. </a:t>
            </a:r>
          </a:p>
        </p:txBody>
      </p:sp>
      <p:sp>
        <p:nvSpPr>
          <p:cNvPr id="7" name="Content Placeholder 2"/>
          <p:cNvSpPr txBox="1">
            <a:spLocks/>
          </p:cNvSpPr>
          <p:nvPr/>
        </p:nvSpPr>
        <p:spPr>
          <a:xfrm>
            <a:off x="0" y="0"/>
            <a:ext cx="2362200" cy="1600200"/>
          </a:xfrm>
          <a:prstGeom prst="rect">
            <a:avLst/>
          </a:prstGeom>
        </p:spPr>
        <p:txBody>
          <a:bodyPr vert="horz">
            <a:noAutofit/>
          </a:bodyPr>
          <a:lstStyle/>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1" i="0" u="none" strike="noStrike" kern="1200" cap="none" spc="0" normalizeH="0" baseline="0" noProof="0" dirty="0" smtClean="0">
                <a:ln>
                  <a:noFill/>
                </a:ln>
                <a:solidFill>
                  <a:srgbClr val="FFFF00"/>
                </a:solidFill>
                <a:effectLst/>
                <a:uLnTx/>
                <a:uFillTx/>
                <a:latin typeface="+mn-lt"/>
                <a:ea typeface="+mn-ea"/>
                <a:cs typeface="+mn-cs"/>
              </a:rPr>
              <a:t>v10-</a:t>
            </a:r>
          </a:p>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1" i="0" u="none" strike="noStrike" kern="1200" cap="none" spc="0" normalizeH="0" baseline="0" noProof="0" dirty="0" smtClean="0">
                <a:ln>
                  <a:noFill/>
                </a:ln>
                <a:solidFill>
                  <a:srgbClr val="FFFF00"/>
                </a:solidFill>
                <a:effectLst/>
                <a:uLnTx/>
                <a:uFillTx/>
                <a:latin typeface="+mn-lt"/>
                <a:ea typeface="+mn-ea"/>
                <a:cs typeface="+mn-cs"/>
              </a:rPr>
              <a:t>Three “ little</a:t>
            </a:r>
            <a:r>
              <a:rPr lang="en-US" sz="2000" b="1" dirty="0" smtClean="0">
                <a:solidFill>
                  <a:srgbClr val="FFFF00"/>
                </a:solidFill>
              </a:rPr>
              <a:t> </a:t>
            </a:r>
            <a:r>
              <a:rPr kumimoji="0" lang="en-US" sz="2000" b="1" i="0" u="none" strike="noStrike" kern="1200" cap="none" spc="0" normalizeH="0" baseline="0" noProof="0" dirty="0" smtClean="0">
                <a:ln>
                  <a:noFill/>
                </a:ln>
                <a:solidFill>
                  <a:srgbClr val="FFFF00"/>
                </a:solidFill>
                <a:effectLst/>
                <a:uLnTx/>
                <a:uFillTx/>
                <a:latin typeface="+mn-lt"/>
                <a:ea typeface="+mn-ea"/>
                <a:cs typeface="+mn-cs"/>
              </a:rPr>
              <a:t>chambers” on each side of the Gate.  *”i.e. “runner-chambers” </a:t>
            </a:r>
            <a:r>
              <a:rPr kumimoji="0" lang="en-US" sz="2000" b="1" i="0" u="none" strike="noStrike" kern="1200" cap="none" spc="0" normalizeH="0" noProof="0" dirty="0" smtClean="0">
                <a:ln>
                  <a:noFill/>
                </a:ln>
                <a:solidFill>
                  <a:srgbClr val="FFFF00"/>
                </a:solidFill>
                <a:effectLst/>
                <a:uLnTx/>
                <a:uFillTx/>
                <a:latin typeface="+mn-lt"/>
                <a:ea typeface="+mn-ea"/>
                <a:cs typeface="+mn-cs"/>
              </a:rPr>
              <a:t> </a:t>
            </a:r>
          </a:p>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000" b="1" baseline="0" dirty="0" smtClean="0">
                <a:solidFill>
                  <a:srgbClr val="FFFF00"/>
                </a:solidFill>
              </a:rPr>
              <a:t>      </a:t>
            </a:r>
            <a:r>
              <a:rPr kumimoji="0" lang="en-US" sz="2000" b="1" i="0" u="none" strike="noStrike" kern="1200" cap="none" spc="0" normalizeH="0" baseline="0" noProof="0" dirty="0" smtClean="0">
                <a:ln>
                  <a:noFill/>
                </a:ln>
                <a:solidFill>
                  <a:srgbClr val="FFFF00"/>
                </a:solidFill>
                <a:effectLst/>
                <a:uLnTx/>
                <a:uFillTx/>
                <a:latin typeface="+mn-lt"/>
                <a:ea typeface="+mn-ea"/>
                <a:cs typeface="+mn-cs"/>
              </a:rPr>
              <a:t>see 1 </a:t>
            </a:r>
            <a:r>
              <a:rPr kumimoji="0" lang="en-US" sz="2000" b="1" i="0" u="none" strike="noStrike" kern="1200" cap="none" spc="0" normalizeH="0" baseline="0" noProof="0" dirty="0" err="1" smtClean="0">
                <a:ln>
                  <a:noFill/>
                </a:ln>
                <a:solidFill>
                  <a:srgbClr val="FFFF00"/>
                </a:solidFill>
                <a:effectLst/>
                <a:uLnTx/>
                <a:uFillTx/>
                <a:latin typeface="+mn-lt"/>
                <a:ea typeface="+mn-ea"/>
                <a:cs typeface="+mn-cs"/>
              </a:rPr>
              <a:t>Kgs</a:t>
            </a:r>
            <a:r>
              <a:rPr kumimoji="0" lang="en-US" sz="2000" b="1" i="0" u="none" strike="noStrike" kern="1200" cap="none" spc="0" normalizeH="0" baseline="0" noProof="0" dirty="0" smtClean="0">
                <a:ln>
                  <a:noFill/>
                </a:ln>
                <a:solidFill>
                  <a:srgbClr val="FFFF00"/>
                </a:solidFill>
                <a:effectLst/>
                <a:uLnTx/>
                <a:uFillTx/>
                <a:latin typeface="+mn-lt"/>
                <a:ea typeface="+mn-ea"/>
                <a:cs typeface="+mn-cs"/>
              </a:rPr>
              <a:t>. 14:28.</a:t>
            </a:r>
          </a:p>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1" i="0" u="none" strike="noStrike" kern="1200" cap="none" spc="0" normalizeH="0" baseline="0" noProof="0" dirty="0" smtClean="0">
                <a:ln>
                  <a:noFill/>
                </a:ln>
                <a:solidFill>
                  <a:srgbClr val="FFFF00"/>
                </a:solidFill>
                <a:effectLst/>
                <a:uLnTx/>
                <a:uFillTx/>
                <a:latin typeface="+mn-lt"/>
                <a:ea typeface="+mn-ea"/>
                <a:cs typeface="+mn-cs"/>
              </a:rPr>
              <a:t>	*The “posts” have a common measure, given in verse 14.  (Pedestals + palm-like pillars) v16.</a:t>
            </a:r>
            <a:r>
              <a:rPr kumimoji="0" lang="en-US" sz="2000" b="1" i="0" u="none" strike="noStrike" kern="1200" cap="none" spc="0" normalizeH="0" noProof="0" dirty="0" smtClean="0">
                <a:ln>
                  <a:noFill/>
                </a:ln>
                <a:solidFill>
                  <a:srgbClr val="FFFF00"/>
                </a:solidFill>
                <a:effectLst/>
                <a:uLnTx/>
                <a:uFillTx/>
                <a:latin typeface="+mn-lt"/>
                <a:ea typeface="+mn-ea"/>
                <a:cs typeface="+mn-cs"/>
              </a:rPr>
              <a:t> </a:t>
            </a:r>
            <a:r>
              <a:rPr kumimoji="0" lang="en-US" sz="2000" b="1" i="0" u="none" strike="noStrike" kern="1200" cap="none" spc="0" normalizeH="0" baseline="0" noProof="0" dirty="0" smtClean="0">
                <a:ln>
                  <a:noFill/>
                </a:ln>
                <a:solidFill>
                  <a:srgbClr val="FFFF00"/>
                </a:solidFill>
                <a:effectLst/>
                <a:uLnTx/>
                <a:uFillTx/>
                <a:latin typeface="+mn-lt"/>
                <a:ea typeface="+mn-ea"/>
                <a:cs typeface="+mn-cs"/>
              </a:rPr>
              <a:t>open).</a:t>
            </a:r>
          </a:p>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1" i="0" u="none" strike="noStrike" kern="1200" cap="none" spc="0" normalizeH="0" baseline="0" noProof="0" dirty="0" smtClean="0">
                <a:ln>
                  <a:noFill/>
                </a:ln>
                <a:solidFill>
                  <a:srgbClr val="FFFF00"/>
                </a:solidFill>
                <a:effectLst/>
                <a:uLnTx/>
                <a:uFillTx/>
                <a:latin typeface="+mn-lt"/>
                <a:ea typeface="+mn-ea"/>
                <a:cs typeface="+mn-cs"/>
              </a:rPr>
              <a:t>	”6 cu.” (12’) = the HEIGHT of the runner chambers.</a:t>
            </a:r>
          </a:p>
        </p:txBody>
      </p:sp>
      <p:cxnSp>
        <p:nvCxnSpPr>
          <p:cNvPr id="10" name="Straight Arrow Connector 9"/>
          <p:cNvCxnSpPr/>
          <p:nvPr/>
        </p:nvCxnSpPr>
        <p:spPr>
          <a:xfrm rot="5400000">
            <a:off x="5829300" y="1104900"/>
            <a:ext cx="1905000" cy="609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16200000">
            <a:off x="2905155" y="3495645"/>
            <a:ext cx="2057400" cy="400110"/>
          </a:xfrm>
          <a:prstGeom prst="rect">
            <a:avLst/>
          </a:prstGeom>
          <a:solidFill>
            <a:schemeClr val="bg1">
              <a:lumMod val="95000"/>
            </a:schemeClr>
          </a:solidFill>
          <a:ln>
            <a:solidFill>
              <a:schemeClr val="tx1"/>
            </a:solidFill>
          </a:ln>
        </p:spPr>
        <p:txBody>
          <a:bodyPr wrap="square" rtlCol="0">
            <a:spAutoFit/>
          </a:bodyPr>
          <a:lstStyle/>
          <a:p>
            <a:r>
              <a:rPr lang="en-US" sz="2000" b="1" dirty="0" smtClean="0">
                <a:solidFill>
                  <a:srgbClr val="FF0000"/>
                </a:solidFill>
              </a:rPr>
              <a:t>“3 on this side”</a:t>
            </a:r>
            <a:endParaRPr lang="en-US" sz="2000" b="1" dirty="0">
              <a:solidFill>
                <a:srgbClr val="FF0000"/>
              </a:solidFill>
            </a:endParaRPr>
          </a:p>
        </p:txBody>
      </p:sp>
      <p:sp>
        <p:nvSpPr>
          <p:cNvPr id="15" name="TextBox 14"/>
          <p:cNvSpPr txBox="1"/>
          <p:nvPr/>
        </p:nvSpPr>
        <p:spPr>
          <a:xfrm rot="5400000">
            <a:off x="4581555" y="3495645"/>
            <a:ext cx="2057400" cy="400110"/>
          </a:xfrm>
          <a:prstGeom prst="rect">
            <a:avLst/>
          </a:prstGeom>
          <a:solidFill>
            <a:schemeClr val="bg1">
              <a:lumMod val="95000"/>
            </a:schemeClr>
          </a:solidFill>
          <a:ln>
            <a:solidFill>
              <a:schemeClr val="tx1"/>
            </a:solidFill>
          </a:ln>
        </p:spPr>
        <p:txBody>
          <a:bodyPr wrap="square" rtlCol="0">
            <a:spAutoFit/>
          </a:bodyPr>
          <a:lstStyle/>
          <a:p>
            <a:r>
              <a:rPr lang="en-US" sz="2000" b="1" dirty="0" smtClean="0">
                <a:solidFill>
                  <a:srgbClr val="FF0000"/>
                </a:solidFill>
              </a:rPr>
              <a:t>“3 on that side”</a:t>
            </a:r>
            <a:endParaRPr lang="en-US" sz="2000" b="1" dirty="0">
              <a:solidFill>
                <a:srgbClr val="FF0000"/>
              </a:solidFill>
            </a:endParaRPr>
          </a:p>
        </p:txBody>
      </p:sp>
      <p:cxnSp>
        <p:nvCxnSpPr>
          <p:cNvPr id="12" name="Straight Arrow Connector 11"/>
          <p:cNvCxnSpPr/>
          <p:nvPr/>
        </p:nvCxnSpPr>
        <p:spPr>
          <a:xfrm rot="5400000">
            <a:off x="6172200" y="1828798"/>
            <a:ext cx="1600202" cy="114300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10800000">
            <a:off x="5943600" y="2743200"/>
            <a:ext cx="1143000" cy="106680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10800000" flipV="1">
            <a:off x="5943600" y="3810000"/>
            <a:ext cx="1143000" cy="7620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5400000">
            <a:off x="5905500" y="3848100"/>
            <a:ext cx="1219200" cy="114300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5524500" y="2781300"/>
            <a:ext cx="3352800" cy="2971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l="11111" r="12222"/>
          <a:stretch>
            <a:fillRect/>
          </a:stretch>
        </p:blipFill>
        <p:spPr bwMode="auto">
          <a:xfrm>
            <a:off x="2359742" y="0"/>
            <a:ext cx="4689987" cy="6742341"/>
          </a:xfrm>
          <a:prstGeom prst="rect">
            <a:avLst/>
          </a:prstGeom>
          <a:noFill/>
          <a:ln w="9525">
            <a:noFill/>
            <a:miter lim="800000"/>
            <a:headEnd/>
            <a:tailEnd/>
          </a:ln>
        </p:spPr>
      </p:pic>
      <p:sp>
        <p:nvSpPr>
          <p:cNvPr id="13" name="Right Brace 12"/>
          <p:cNvSpPr/>
          <p:nvPr/>
        </p:nvSpPr>
        <p:spPr>
          <a:xfrm>
            <a:off x="6558096" y="5486400"/>
            <a:ext cx="685800" cy="685800"/>
          </a:xfrm>
          <a:prstGeom prst="rightBrace">
            <a:avLst>
              <a:gd name="adj1" fmla="val 6183"/>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p:cNvSpPr txBox="1"/>
          <p:nvPr/>
        </p:nvSpPr>
        <p:spPr>
          <a:xfrm>
            <a:off x="6786696" y="5410200"/>
            <a:ext cx="990600" cy="1200329"/>
          </a:xfrm>
          <a:prstGeom prst="rect">
            <a:avLst/>
          </a:prstGeom>
          <a:noFill/>
        </p:spPr>
        <p:txBody>
          <a:bodyPr wrap="square" rtlCol="0">
            <a:spAutoFit/>
          </a:bodyPr>
          <a:lstStyle/>
          <a:p>
            <a:pPr algn="ctr"/>
            <a:r>
              <a:rPr lang="en-US" sz="2400" b="1" dirty="0" smtClean="0">
                <a:solidFill>
                  <a:srgbClr val="FF0000"/>
                </a:solidFill>
              </a:rPr>
              <a:t>1 Reed</a:t>
            </a:r>
          </a:p>
          <a:p>
            <a:pPr algn="ctr"/>
            <a:r>
              <a:rPr lang="en-US" sz="2400" b="1" dirty="0" smtClean="0">
                <a:solidFill>
                  <a:srgbClr val="FF0000"/>
                </a:solidFill>
              </a:rPr>
              <a:t>Deep</a:t>
            </a:r>
            <a:endParaRPr lang="en-US" sz="2400" b="1" dirty="0">
              <a:solidFill>
                <a:srgbClr val="FF0000"/>
              </a:solidFill>
            </a:endParaRPr>
          </a:p>
        </p:txBody>
      </p:sp>
      <p:sp>
        <p:nvSpPr>
          <p:cNvPr id="26" name="Right Brace 25"/>
          <p:cNvSpPr/>
          <p:nvPr/>
        </p:nvSpPr>
        <p:spPr>
          <a:xfrm rot="10800000">
            <a:off x="3662496" y="5486400"/>
            <a:ext cx="685800" cy="685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TextBox 74"/>
          <p:cNvSpPr txBox="1"/>
          <p:nvPr/>
        </p:nvSpPr>
        <p:spPr>
          <a:xfrm>
            <a:off x="3052896" y="5429071"/>
            <a:ext cx="990600" cy="1200329"/>
          </a:xfrm>
          <a:prstGeom prst="rect">
            <a:avLst/>
          </a:prstGeom>
          <a:noFill/>
        </p:spPr>
        <p:txBody>
          <a:bodyPr wrap="square" rtlCol="0">
            <a:spAutoFit/>
          </a:bodyPr>
          <a:lstStyle/>
          <a:p>
            <a:pPr algn="ctr"/>
            <a:r>
              <a:rPr lang="en-US" sz="2400" b="1" dirty="0" smtClean="0">
                <a:solidFill>
                  <a:srgbClr val="FF0000"/>
                </a:solidFill>
              </a:rPr>
              <a:t>1 Reed</a:t>
            </a:r>
          </a:p>
          <a:p>
            <a:pPr algn="ctr"/>
            <a:r>
              <a:rPr lang="en-US" sz="2400" b="1" dirty="0" smtClean="0">
                <a:solidFill>
                  <a:srgbClr val="FF0000"/>
                </a:solidFill>
              </a:rPr>
              <a:t>Deep</a:t>
            </a:r>
            <a:endParaRPr lang="en-US" sz="2400" b="1" dirty="0">
              <a:solidFill>
                <a:srgbClr val="FF0000"/>
              </a:solidFill>
            </a:endParaRPr>
          </a:p>
        </p:txBody>
      </p:sp>
      <p:sp>
        <p:nvSpPr>
          <p:cNvPr id="39" name="TextBox 38"/>
          <p:cNvSpPr txBox="1"/>
          <p:nvPr/>
        </p:nvSpPr>
        <p:spPr>
          <a:xfrm>
            <a:off x="0" y="0"/>
            <a:ext cx="2315497" cy="3293209"/>
          </a:xfrm>
          <a:prstGeom prst="rect">
            <a:avLst/>
          </a:prstGeom>
          <a:solidFill>
            <a:schemeClr val="bg1"/>
          </a:solidFill>
          <a:ln w="57150">
            <a:solidFill>
              <a:srgbClr val="7030A0"/>
            </a:solidFill>
          </a:ln>
        </p:spPr>
        <p:txBody>
          <a:bodyPr wrap="square" rtlCol="0">
            <a:spAutoFit/>
          </a:bodyPr>
          <a:lstStyle/>
          <a:p>
            <a:pPr algn="just"/>
            <a:r>
              <a:rPr lang="en-US" sz="1600" dirty="0" err="1" smtClean="0"/>
              <a:t>Eze</a:t>
            </a:r>
            <a:r>
              <a:rPr lang="en-US" sz="1600" dirty="0" smtClean="0"/>
              <a:t> 40:</a:t>
            </a:r>
            <a:endParaRPr lang="en-US" sz="1600" i="1" dirty="0" smtClean="0"/>
          </a:p>
          <a:p>
            <a:pPr algn="just"/>
            <a:r>
              <a:rPr lang="en-US" sz="1600" dirty="0" smtClean="0"/>
              <a:t>7  And </a:t>
            </a:r>
            <a:r>
              <a:rPr lang="en-US" sz="1600" i="1" dirty="0" smtClean="0"/>
              <a:t>every little chamber</a:t>
            </a:r>
            <a:r>
              <a:rPr lang="en-US" sz="1600" b="1" i="1" u="sng" dirty="0" smtClean="0">
                <a:solidFill>
                  <a:srgbClr val="FF0000"/>
                </a:solidFill>
              </a:rPr>
              <a:t> </a:t>
            </a:r>
            <a:r>
              <a:rPr lang="en-US" sz="1600" i="1" dirty="0" smtClean="0"/>
              <a:t>was one reed long, and one reed broad; and between the little chambers were five cubits; and the threshold of the gate by </a:t>
            </a:r>
            <a:r>
              <a:rPr lang="en-US" sz="1600" b="1" i="1" u="sng" dirty="0" smtClean="0">
                <a:solidFill>
                  <a:srgbClr val="FF0000"/>
                </a:solidFill>
              </a:rPr>
              <a:t>the porch of the gate within</a:t>
            </a:r>
            <a:r>
              <a:rPr lang="en-US" sz="1600" i="1" dirty="0" smtClean="0"/>
              <a:t> </a:t>
            </a:r>
            <a:r>
              <a:rPr lang="en-US" sz="1600" b="1" dirty="0" smtClean="0"/>
              <a:t>(F) </a:t>
            </a:r>
            <a:r>
              <a:rPr lang="en-US" sz="1600" i="1" dirty="0" smtClean="0"/>
              <a:t>was one reed. </a:t>
            </a:r>
          </a:p>
          <a:p>
            <a:pPr algn="just"/>
            <a:r>
              <a:rPr lang="en-US" sz="1600" dirty="0" smtClean="0"/>
              <a:t>8  He measured also </a:t>
            </a:r>
            <a:r>
              <a:rPr lang="en-US" sz="1600" b="1" i="1" u="sng" dirty="0" smtClean="0">
                <a:solidFill>
                  <a:srgbClr val="FF0000"/>
                </a:solidFill>
              </a:rPr>
              <a:t>the porch of the gate within</a:t>
            </a:r>
            <a:r>
              <a:rPr lang="en-US" sz="1600" dirty="0" smtClean="0"/>
              <a:t>, </a:t>
            </a:r>
            <a:r>
              <a:rPr lang="en-US" sz="1600" b="1" dirty="0" smtClean="0"/>
              <a:t>(G) </a:t>
            </a:r>
            <a:r>
              <a:rPr lang="en-US" sz="1600" dirty="0" smtClean="0"/>
              <a:t>one reed. </a:t>
            </a:r>
          </a:p>
        </p:txBody>
      </p:sp>
      <p:cxnSp>
        <p:nvCxnSpPr>
          <p:cNvPr id="41" name="Straight Arrow Connector 40"/>
          <p:cNvCxnSpPr/>
          <p:nvPr/>
        </p:nvCxnSpPr>
        <p:spPr>
          <a:xfrm flipV="1">
            <a:off x="2050027" y="1873045"/>
            <a:ext cx="1489586" cy="20647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10800000" flipV="1">
            <a:off x="5560142" y="840657"/>
            <a:ext cx="1533834" cy="20647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2109019" y="1932039"/>
            <a:ext cx="3259394" cy="82590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39896" y="0"/>
            <a:ext cx="2104104" cy="2062103"/>
          </a:xfrm>
          <a:prstGeom prst="rect">
            <a:avLst/>
          </a:prstGeom>
          <a:solidFill>
            <a:schemeClr val="bg1"/>
          </a:solidFill>
          <a:ln w="57150">
            <a:solidFill>
              <a:srgbClr val="7030A0"/>
            </a:solidFill>
          </a:ln>
        </p:spPr>
        <p:txBody>
          <a:bodyPr wrap="square" rtlCol="0">
            <a:spAutoFit/>
          </a:bodyPr>
          <a:lstStyle/>
          <a:p>
            <a:pPr algn="just"/>
            <a:r>
              <a:rPr lang="en-US" sz="1600" dirty="0" err="1" smtClean="0"/>
              <a:t>Eze</a:t>
            </a:r>
            <a:r>
              <a:rPr lang="en-US" sz="1600" dirty="0" smtClean="0"/>
              <a:t> 40:</a:t>
            </a:r>
            <a:endParaRPr lang="en-US" sz="1600" i="1" dirty="0" smtClean="0"/>
          </a:p>
          <a:p>
            <a:pPr algn="just"/>
            <a:r>
              <a:rPr lang="en-US" sz="1600" dirty="0" smtClean="0"/>
              <a:t>9  Then measured he </a:t>
            </a:r>
            <a:r>
              <a:rPr lang="en-US" sz="1600" b="1" i="1" u="sng" dirty="0" smtClean="0">
                <a:solidFill>
                  <a:srgbClr val="FF0000"/>
                </a:solidFill>
              </a:rPr>
              <a:t>the porch of the gate</a:t>
            </a:r>
            <a:r>
              <a:rPr lang="en-US" sz="1600" dirty="0" smtClean="0"/>
              <a:t>,</a:t>
            </a:r>
            <a:r>
              <a:rPr lang="en-US" sz="1600" b="1" dirty="0" smtClean="0"/>
              <a:t> (H)</a:t>
            </a:r>
            <a:r>
              <a:rPr lang="en-US" sz="1600" dirty="0" smtClean="0"/>
              <a:t> eight cubits; and the posts thereof, two cubits; and </a:t>
            </a:r>
            <a:r>
              <a:rPr lang="en-US" sz="1600" b="1" i="1" u="sng" dirty="0" smtClean="0">
                <a:solidFill>
                  <a:srgbClr val="FF0000"/>
                </a:solidFill>
              </a:rPr>
              <a:t>the porch of the gate</a:t>
            </a:r>
            <a:r>
              <a:rPr lang="en-US" sz="1600" dirty="0" smtClean="0"/>
              <a:t> </a:t>
            </a:r>
            <a:r>
              <a:rPr lang="en-US" sz="1600" i="1" dirty="0" smtClean="0"/>
              <a:t>was inward.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l="11111" r="12222"/>
          <a:stretch>
            <a:fillRect/>
          </a:stretch>
        </p:blipFill>
        <p:spPr bwMode="auto">
          <a:xfrm>
            <a:off x="2349901" y="1"/>
            <a:ext cx="4660499" cy="6742341"/>
          </a:xfrm>
          <a:prstGeom prst="rect">
            <a:avLst/>
          </a:prstGeom>
          <a:noFill/>
          <a:ln w="9525">
            <a:noFill/>
            <a:miter lim="800000"/>
            <a:headEnd/>
            <a:tailEnd/>
          </a:ln>
        </p:spPr>
      </p:pic>
      <p:grpSp>
        <p:nvGrpSpPr>
          <p:cNvPr id="2" name="Group 52"/>
          <p:cNvGrpSpPr/>
          <p:nvPr/>
        </p:nvGrpSpPr>
        <p:grpSpPr>
          <a:xfrm rot="5400000">
            <a:off x="3048000" y="1752601"/>
            <a:ext cx="3276600" cy="4191000"/>
            <a:chOff x="2209800" y="1752600"/>
            <a:chExt cx="3276600" cy="4191000"/>
          </a:xfrm>
        </p:grpSpPr>
        <p:sp>
          <p:nvSpPr>
            <p:cNvPr id="16" name="Rectangle 15"/>
            <p:cNvSpPr/>
            <p:nvPr/>
          </p:nvSpPr>
          <p:spPr>
            <a:xfrm>
              <a:off x="2209800" y="17526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800600" y="17526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505200" y="17526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209800" y="52578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505200" y="52578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800600" y="5257800"/>
              <a:ext cx="685800" cy="685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51"/>
          <p:cNvGrpSpPr/>
          <p:nvPr/>
        </p:nvGrpSpPr>
        <p:grpSpPr>
          <a:xfrm rot="5400000">
            <a:off x="3200400" y="1219201"/>
            <a:ext cx="3048000" cy="3962400"/>
            <a:chOff x="1676400" y="1828800"/>
            <a:chExt cx="3048000" cy="3962400"/>
          </a:xfrm>
        </p:grpSpPr>
        <p:sp>
          <p:nvSpPr>
            <p:cNvPr id="22" name="Oval 21"/>
            <p:cNvSpPr/>
            <p:nvPr/>
          </p:nvSpPr>
          <p:spPr>
            <a:xfrm>
              <a:off x="2971800" y="18288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267200" y="18288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676400" y="18288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971800" y="53340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67200" y="53340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676400" y="53340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53"/>
          <p:cNvGrpSpPr/>
          <p:nvPr/>
        </p:nvGrpSpPr>
        <p:grpSpPr>
          <a:xfrm rot="5400000">
            <a:off x="3048000" y="2514601"/>
            <a:ext cx="3276600" cy="2667000"/>
            <a:chOff x="2209800" y="2514600"/>
            <a:chExt cx="3276600" cy="2667000"/>
          </a:xfrm>
        </p:grpSpPr>
        <p:cxnSp>
          <p:nvCxnSpPr>
            <p:cNvPr id="33" name="Straight Connector 32"/>
            <p:cNvCxnSpPr/>
            <p:nvPr/>
          </p:nvCxnSpPr>
          <p:spPr>
            <a:xfrm>
              <a:off x="2209800" y="2514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505200" y="2514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800600" y="2514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209800" y="5181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505200" y="5181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800600" y="5181600"/>
              <a:ext cx="685800" cy="0"/>
            </a:xfrm>
            <a:prstGeom prst="line">
              <a:avLst/>
            </a:prstGeom>
            <a:ln w="114300"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31" name="Group 57"/>
          <p:cNvGrpSpPr/>
          <p:nvPr/>
        </p:nvGrpSpPr>
        <p:grpSpPr>
          <a:xfrm rot="5400000">
            <a:off x="2171700" y="3007668"/>
            <a:ext cx="5867400" cy="461665"/>
            <a:chOff x="304800" y="3198167"/>
            <a:chExt cx="5867400" cy="461665"/>
          </a:xfrm>
        </p:grpSpPr>
        <p:sp>
          <p:nvSpPr>
            <p:cNvPr id="47" name="TextBox 46"/>
            <p:cNvSpPr txBox="1"/>
            <p:nvPr/>
          </p:nvSpPr>
          <p:spPr>
            <a:xfrm>
              <a:off x="3048000" y="3198167"/>
              <a:ext cx="1600200" cy="461665"/>
            </a:xfrm>
            <a:prstGeom prst="rect">
              <a:avLst/>
            </a:prstGeom>
            <a:noFill/>
          </p:spPr>
          <p:txBody>
            <a:bodyPr wrap="square" rtlCol="0">
              <a:spAutoFit/>
            </a:bodyPr>
            <a:lstStyle/>
            <a:p>
              <a:pPr algn="ctr"/>
              <a:r>
                <a:rPr lang="en-US" sz="2400" b="1" i="1" dirty="0" smtClean="0">
                  <a:solidFill>
                    <a:srgbClr val="FF0000"/>
                  </a:solidFill>
                </a:rPr>
                <a:t>50 cubits</a:t>
              </a:r>
              <a:endParaRPr lang="en-US" sz="2400" b="1" i="1" dirty="0">
                <a:solidFill>
                  <a:srgbClr val="FF0000"/>
                </a:solidFill>
              </a:endParaRPr>
            </a:p>
          </p:txBody>
        </p:sp>
        <p:cxnSp>
          <p:nvCxnSpPr>
            <p:cNvPr id="49" name="Straight Arrow Connector 48"/>
            <p:cNvCxnSpPr>
              <a:stCxn id="47" idx="3"/>
            </p:cNvCxnSpPr>
            <p:nvPr/>
          </p:nvCxnSpPr>
          <p:spPr>
            <a:xfrm>
              <a:off x="4648200" y="3429000"/>
              <a:ext cx="15240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7" idx="1"/>
            </p:cNvCxnSpPr>
            <p:nvPr/>
          </p:nvCxnSpPr>
          <p:spPr>
            <a:xfrm rot="10800000">
              <a:off x="304800" y="3429000"/>
              <a:ext cx="27432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7010400" y="1"/>
            <a:ext cx="2133600" cy="6858000"/>
          </a:xfrm>
          <a:prstGeom prst="rect">
            <a:avLst/>
          </a:prstGeom>
          <a:noFill/>
          <a:ln w="57150">
            <a:solidFill>
              <a:srgbClr val="7030A0"/>
            </a:solidFill>
          </a:ln>
        </p:spPr>
        <p:txBody>
          <a:bodyPr wrap="square" rtlCol="0">
            <a:spAutoFit/>
          </a:bodyPr>
          <a:lstStyle/>
          <a:p>
            <a:pPr algn="just"/>
            <a:r>
              <a:rPr lang="en-US" sz="1400" dirty="0" err="1" smtClean="0">
                <a:solidFill>
                  <a:schemeClr val="bg1"/>
                </a:solidFill>
              </a:rPr>
              <a:t>Eze</a:t>
            </a:r>
            <a:r>
              <a:rPr lang="en-US" sz="1400" dirty="0" smtClean="0">
                <a:solidFill>
                  <a:schemeClr val="bg1"/>
                </a:solidFill>
              </a:rPr>
              <a:t> 40:10  And the </a:t>
            </a:r>
            <a:r>
              <a:rPr lang="en-US" sz="1400" b="1" i="1" u="sng" dirty="0" smtClean="0">
                <a:solidFill>
                  <a:schemeClr val="bg1"/>
                </a:solidFill>
              </a:rPr>
              <a:t>little chambers</a:t>
            </a:r>
            <a:r>
              <a:rPr lang="en-US" sz="1400" dirty="0" smtClean="0">
                <a:solidFill>
                  <a:schemeClr val="bg1"/>
                </a:solidFill>
              </a:rPr>
              <a:t> of the gate eastward </a:t>
            </a:r>
            <a:r>
              <a:rPr lang="en-US" sz="1400" i="1" dirty="0" smtClean="0">
                <a:solidFill>
                  <a:schemeClr val="bg1"/>
                </a:solidFill>
              </a:rPr>
              <a:t>were </a:t>
            </a:r>
            <a:r>
              <a:rPr lang="en-US" sz="1400" b="1" i="1" u="sng" dirty="0" smtClean="0">
                <a:solidFill>
                  <a:schemeClr val="bg1"/>
                </a:solidFill>
              </a:rPr>
              <a:t>three on this side, and three on that side</a:t>
            </a:r>
            <a:r>
              <a:rPr lang="en-US" sz="1400" i="1" u="sng" dirty="0" smtClean="0">
                <a:solidFill>
                  <a:schemeClr val="bg1"/>
                </a:solidFill>
              </a:rPr>
              <a:t>;</a:t>
            </a:r>
            <a:r>
              <a:rPr lang="en-US" sz="1400" i="1" dirty="0" smtClean="0">
                <a:solidFill>
                  <a:schemeClr val="bg1"/>
                </a:solidFill>
              </a:rPr>
              <a:t> they three were of one measure: and the </a:t>
            </a:r>
            <a:r>
              <a:rPr lang="en-US" sz="1400" b="1" i="1" u="sng" dirty="0" smtClean="0">
                <a:solidFill>
                  <a:schemeClr val="bg1"/>
                </a:solidFill>
              </a:rPr>
              <a:t>posts</a:t>
            </a:r>
            <a:r>
              <a:rPr lang="en-US" sz="1400" i="1" dirty="0" smtClean="0">
                <a:solidFill>
                  <a:schemeClr val="bg1"/>
                </a:solidFill>
              </a:rPr>
              <a:t> had one measure on this side and on that side. </a:t>
            </a:r>
          </a:p>
          <a:p>
            <a:pPr algn="just"/>
            <a:r>
              <a:rPr lang="en-US" sz="1600" b="1" dirty="0" smtClean="0">
                <a:solidFill>
                  <a:schemeClr val="bg1"/>
                </a:solidFill>
              </a:rPr>
              <a:t>40:11</a:t>
            </a:r>
            <a:r>
              <a:rPr lang="en-US" sz="1400" dirty="0" smtClean="0">
                <a:solidFill>
                  <a:schemeClr val="bg1"/>
                </a:solidFill>
              </a:rPr>
              <a:t>  And he measured </a:t>
            </a:r>
            <a:r>
              <a:rPr lang="en-US" sz="1400" b="1" i="1" u="sng" dirty="0" smtClean="0">
                <a:solidFill>
                  <a:schemeClr val="bg1"/>
                </a:solidFill>
              </a:rPr>
              <a:t>the breadth of the entry of the gate, ten cubits</a:t>
            </a:r>
            <a:r>
              <a:rPr lang="en-US" sz="1400" dirty="0" smtClean="0">
                <a:solidFill>
                  <a:schemeClr val="bg1"/>
                </a:solidFill>
              </a:rPr>
              <a:t>; </a:t>
            </a:r>
            <a:r>
              <a:rPr lang="en-US" sz="1400" i="1" dirty="0" smtClean="0">
                <a:solidFill>
                  <a:schemeClr val="bg1"/>
                </a:solidFill>
              </a:rPr>
              <a:t>and the length of the gate, thirteen cubits. </a:t>
            </a:r>
          </a:p>
          <a:p>
            <a:pPr algn="just"/>
            <a:r>
              <a:rPr lang="en-US" b="1" dirty="0" smtClean="0">
                <a:solidFill>
                  <a:schemeClr val="bg1"/>
                </a:solidFill>
              </a:rPr>
              <a:t>40:12 </a:t>
            </a:r>
            <a:r>
              <a:rPr lang="en-US" sz="1400" dirty="0" smtClean="0">
                <a:solidFill>
                  <a:schemeClr val="bg1"/>
                </a:solidFill>
              </a:rPr>
              <a:t> </a:t>
            </a:r>
            <a:r>
              <a:rPr lang="en-US" sz="1400" b="1" i="1" u="sng" dirty="0" smtClean="0">
                <a:solidFill>
                  <a:srgbClr val="FFFF00"/>
                </a:solidFill>
              </a:rPr>
              <a:t>The space </a:t>
            </a:r>
            <a:r>
              <a:rPr lang="en-US" sz="1400" b="1" i="1" u="sng" dirty="0" smtClean="0">
                <a:solidFill>
                  <a:schemeClr val="bg1"/>
                </a:solidFill>
              </a:rPr>
              <a:t>also before the little chambers was one cubit on this side, and the space was one cubit on that side: </a:t>
            </a:r>
            <a:r>
              <a:rPr lang="en-US" sz="1400" i="1" u="sng" dirty="0" smtClean="0">
                <a:solidFill>
                  <a:schemeClr val="accent3">
                    <a:lumMod val="60000"/>
                    <a:lumOff val="40000"/>
                  </a:schemeClr>
                </a:solidFill>
              </a:rPr>
              <a:t>and the little chambers were six cubits on this side, and six cubits on that side. (this is the HEIGHT)</a:t>
            </a:r>
            <a:r>
              <a:rPr lang="en-US" sz="1400" i="1" dirty="0" smtClean="0">
                <a:solidFill>
                  <a:schemeClr val="bg1"/>
                </a:solidFill>
              </a:rPr>
              <a:t/>
            </a:r>
            <a:br>
              <a:rPr lang="en-US" sz="1400" i="1" dirty="0" smtClean="0">
                <a:solidFill>
                  <a:schemeClr val="bg1"/>
                </a:solidFill>
              </a:rPr>
            </a:br>
            <a:r>
              <a:rPr lang="en-US" sz="1400" dirty="0" smtClean="0">
                <a:solidFill>
                  <a:schemeClr val="bg1"/>
                </a:solidFill>
              </a:rPr>
              <a:t>40:13  He measured then the gate from the roof of </a:t>
            </a:r>
            <a:r>
              <a:rPr lang="en-US" sz="1400" i="1" dirty="0" smtClean="0">
                <a:solidFill>
                  <a:schemeClr val="bg1"/>
                </a:solidFill>
              </a:rPr>
              <a:t>one little chamber to the roof of another: the breadth was five and twenty cubits, door against door. </a:t>
            </a:r>
          </a:p>
        </p:txBody>
      </p:sp>
      <p:sp>
        <p:nvSpPr>
          <p:cNvPr id="7" name="Content Placeholder 2"/>
          <p:cNvSpPr txBox="1">
            <a:spLocks/>
          </p:cNvSpPr>
          <p:nvPr/>
        </p:nvSpPr>
        <p:spPr>
          <a:xfrm>
            <a:off x="0" y="0"/>
            <a:ext cx="2362200" cy="1600200"/>
          </a:xfrm>
          <a:prstGeom prst="rect">
            <a:avLst/>
          </a:prstGeom>
        </p:spPr>
        <p:txBody>
          <a:bodyPr vert="horz">
            <a:noAutofit/>
          </a:bodyPr>
          <a:lstStyle/>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1" i="0" u="none" strike="noStrike" kern="1200" cap="none" spc="0" normalizeH="0" baseline="0" noProof="0" dirty="0" smtClean="0">
                <a:ln>
                  <a:noFill/>
                </a:ln>
                <a:solidFill>
                  <a:srgbClr val="FFFF00"/>
                </a:solidFill>
                <a:effectLst/>
                <a:uLnTx/>
                <a:uFillTx/>
                <a:latin typeface="+mn-lt"/>
                <a:ea typeface="+mn-ea"/>
                <a:cs typeface="+mn-cs"/>
              </a:rPr>
              <a:t>v10-</a:t>
            </a:r>
          </a:p>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1" i="0" u="none" strike="noStrike" kern="1200" cap="none" spc="0" normalizeH="0" baseline="0" noProof="0" dirty="0" smtClean="0">
                <a:ln>
                  <a:noFill/>
                </a:ln>
                <a:solidFill>
                  <a:srgbClr val="FFFF00"/>
                </a:solidFill>
                <a:effectLst/>
                <a:uLnTx/>
                <a:uFillTx/>
                <a:latin typeface="+mn-lt"/>
                <a:ea typeface="+mn-ea"/>
                <a:cs typeface="+mn-cs"/>
              </a:rPr>
              <a:t>Three “ little</a:t>
            </a:r>
            <a:r>
              <a:rPr lang="en-US" sz="2000" b="1" dirty="0" smtClean="0">
                <a:solidFill>
                  <a:srgbClr val="FFFF00"/>
                </a:solidFill>
              </a:rPr>
              <a:t> </a:t>
            </a:r>
            <a:r>
              <a:rPr kumimoji="0" lang="en-US" sz="2000" b="1" i="0" u="none" strike="noStrike" kern="1200" cap="none" spc="0" normalizeH="0" baseline="0" noProof="0" dirty="0" smtClean="0">
                <a:ln>
                  <a:noFill/>
                </a:ln>
                <a:solidFill>
                  <a:srgbClr val="FFFF00"/>
                </a:solidFill>
                <a:effectLst/>
                <a:uLnTx/>
                <a:uFillTx/>
                <a:latin typeface="+mn-lt"/>
                <a:ea typeface="+mn-ea"/>
                <a:cs typeface="+mn-cs"/>
              </a:rPr>
              <a:t>chambers” on each side of the Gate.  *”i.e. “runner-chambers” </a:t>
            </a:r>
            <a:r>
              <a:rPr kumimoji="0" lang="en-US" sz="2000" b="1" i="0" u="none" strike="noStrike" kern="1200" cap="none" spc="0" normalizeH="0" noProof="0" dirty="0" smtClean="0">
                <a:ln>
                  <a:noFill/>
                </a:ln>
                <a:solidFill>
                  <a:srgbClr val="FFFF00"/>
                </a:solidFill>
                <a:effectLst/>
                <a:uLnTx/>
                <a:uFillTx/>
                <a:latin typeface="+mn-lt"/>
                <a:ea typeface="+mn-ea"/>
                <a:cs typeface="+mn-cs"/>
              </a:rPr>
              <a:t> </a:t>
            </a:r>
          </a:p>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000" b="1" baseline="0" dirty="0" smtClean="0">
                <a:solidFill>
                  <a:srgbClr val="FFFF00"/>
                </a:solidFill>
              </a:rPr>
              <a:t>      </a:t>
            </a:r>
            <a:r>
              <a:rPr kumimoji="0" lang="en-US" sz="2000" b="1" i="0" u="none" strike="noStrike" kern="1200" cap="none" spc="0" normalizeH="0" baseline="0" noProof="0" dirty="0" smtClean="0">
                <a:ln>
                  <a:noFill/>
                </a:ln>
                <a:solidFill>
                  <a:srgbClr val="FFFF00"/>
                </a:solidFill>
                <a:effectLst/>
                <a:uLnTx/>
                <a:uFillTx/>
                <a:latin typeface="+mn-lt"/>
                <a:ea typeface="+mn-ea"/>
                <a:cs typeface="+mn-cs"/>
              </a:rPr>
              <a:t>see 1 </a:t>
            </a:r>
            <a:r>
              <a:rPr kumimoji="0" lang="en-US" sz="2000" b="1" i="0" u="none" strike="noStrike" kern="1200" cap="none" spc="0" normalizeH="0" baseline="0" noProof="0" dirty="0" err="1" smtClean="0">
                <a:ln>
                  <a:noFill/>
                </a:ln>
                <a:solidFill>
                  <a:srgbClr val="FFFF00"/>
                </a:solidFill>
                <a:effectLst/>
                <a:uLnTx/>
                <a:uFillTx/>
                <a:latin typeface="+mn-lt"/>
                <a:ea typeface="+mn-ea"/>
                <a:cs typeface="+mn-cs"/>
              </a:rPr>
              <a:t>Kgs</a:t>
            </a:r>
            <a:r>
              <a:rPr kumimoji="0" lang="en-US" sz="2000" b="1" i="0" u="none" strike="noStrike" kern="1200" cap="none" spc="0" normalizeH="0" baseline="0" noProof="0" dirty="0" smtClean="0">
                <a:ln>
                  <a:noFill/>
                </a:ln>
                <a:solidFill>
                  <a:srgbClr val="FFFF00"/>
                </a:solidFill>
                <a:effectLst/>
                <a:uLnTx/>
                <a:uFillTx/>
                <a:latin typeface="+mn-lt"/>
                <a:ea typeface="+mn-ea"/>
                <a:cs typeface="+mn-cs"/>
              </a:rPr>
              <a:t>. 14:28.</a:t>
            </a:r>
          </a:p>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1" i="0" u="none" strike="noStrike" kern="1200" cap="none" spc="0" normalizeH="0" baseline="0" noProof="0" dirty="0" smtClean="0">
                <a:ln>
                  <a:noFill/>
                </a:ln>
                <a:solidFill>
                  <a:srgbClr val="FFFF00"/>
                </a:solidFill>
                <a:effectLst/>
                <a:uLnTx/>
                <a:uFillTx/>
                <a:latin typeface="+mn-lt"/>
                <a:ea typeface="+mn-ea"/>
                <a:cs typeface="+mn-cs"/>
              </a:rPr>
              <a:t>	*The “posts” have a common measure, given in verse 14.  (Pedestals + palm-like pillars) v16.</a:t>
            </a:r>
            <a:r>
              <a:rPr kumimoji="0" lang="en-US" sz="2000" b="1" i="0" u="none" strike="noStrike" kern="1200" cap="none" spc="0" normalizeH="0" noProof="0" dirty="0" smtClean="0">
                <a:ln>
                  <a:noFill/>
                </a:ln>
                <a:solidFill>
                  <a:srgbClr val="FFFF00"/>
                </a:solidFill>
                <a:effectLst/>
                <a:uLnTx/>
                <a:uFillTx/>
                <a:latin typeface="+mn-lt"/>
                <a:ea typeface="+mn-ea"/>
                <a:cs typeface="+mn-cs"/>
              </a:rPr>
              <a:t> </a:t>
            </a:r>
            <a:r>
              <a:rPr kumimoji="0" lang="en-US" sz="2000" b="1" i="0" u="none" strike="noStrike" kern="1200" cap="none" spc="0" normalizeH="0" baseline="0" noProof="0" dirty="0" smtClean="0">
                <a:ln>
                  <a:noFill/>
                </a:ln>
                <a:solidFill>
                  <a:srgbClr val="FFFF00"/>
                </a:solidFill>
                <a:effectLst/>
                <a:uLnTx/>
                <a:uFillTx/>
                <a:latin typeface="+mn-lt"/>
                <a:ea typeface="+mn-ea"/>
                <a:cs typeface="+mn-cs"/>
              </a:rPr>
              <a:t>open).</a:t>
            </a:r>
          </a:p>
          <a:p>
            <a:pPr marL="274320" marR="0" lvl="0" indent="-274320"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1" i="0" u="none" strike="noStrike" kern="1200" cap="none" spc="0" normalizeH="0" baseline="0" noProof="0" dirty="0" smtClean="0">
                <a:ln>
                  <a:noFill/>
                </a:ln>
                <a:solidFill>
                  <a:srgbClr val="FFFF00"/>
                </a:solidFill>
                <a:effectLst/>
                <a:uLnTx/>
                <a:uFillTx/>
                <a:latin typeface="+mn-lt"/>
                <a:ea typeface="+mn-ea"/>
                <a:cs typeface="+mn-cs"/>
              </a:rPr>
              <a:t>	”6 cu.” (12’) = the HEIGHT of the runner chambers.</a:t>
            </a:r>
          </a:p>
        </p:txBody>
      </p:sp>
      <p:cxnSp>
        <p:nvCxnSpPr>
          <p:cNvPr id="10" name="Straight Arrow Connector 9"/>
          <p:cNvCxnSpPr/>
          <p:nvPr/>
        </p:nvCxnSpPr>
        <p:spPr>
          <a:xfrm rot="5400000">
            <a:off x="5829300" y="1104900"/>
            <a:ext cx="1905000" cy="609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16200000">
            <a:off x="2905155" y="3495645"/>
            <a:ext cx="2057400" cy="400110"/>
          </a:xfrm>
          <a:prstGeom prst="rect">
            <a:avLst/>
          </a:prstGeom>
          <a:solidFill>
            <a:schemeClr val="bg1">
              <a:lumMod val="95000"/>
            </a:schemeClr>
          </a:solidFill>
          <a:ln>
            <a:solidFill>
              <a:schemeClr val="tx1"/>
            </a:solidFill>
          </a:ln>
        </p:spPr>
        <p:txBody>
          <a:bodyPr wrap="square" rtlCol="0">
            <a:spAutoFit/>
          </a:bodyPr>
          <a:lstStyle/>
          <a:p>
            <a:r>
              <a:rPr lang="en-US" sz="2000" b="1" dirty="0" smtClean="0">
                <a:solidFill>
                  <a:srgbClr val="FF0000"/>
                </a:solidFill>
              </a:rPr>
              <a:t>“3 on this side”</a:t>
            </a:r>
            <a:endParaRPr lang="en-US" sz="2000" b="1" dirty="0">
              <a:solidFill>
                <a:srgbClr val="FF0000"/>
              </a:solidFill>
            </a:endParaRPr>
          </a:p>
        </p:txBody>
      </p:sp>
      <p:sp>
        <p:nvSpPr>
          <p:cNvPr id="15" name="TextBox 14"/>
          <p:cNvSpPr txBox="1"/>
          <p:nvPr/>
        </p:nvSpPr>
        <p:spPr>
          <a:xfrm rot="5400000">
            <a:off x="4581555" y="3495645"/>
            <a:ext cx="2057400" cy="400110"/>
          </a:xfrm>
          <a:prstGeom prst="rect">
            <a:avLst/>
          </a:prstGeom>
          <a:solidFill>
            <a:schemeClr val="bg1">
              <a:lumMod val="95000"/>
            </a:schemeClr>
          </a:solidFill>
          <a:ln>
            <a:solidFill>
              <a:schemeClr val="tx1"/>
            </a:solidFill>
          </a:ln>
        </p:spPr>
        <p:txBody>
          <a:bodyPr wrap="square" rtlCol="0">
            <a:spAutoFit/>
          </a:bodyPr>
          <a:lstStyle/>
          <a:p>
            <a:r>
              <a:rPr lang="en-US" sz="2000" b="1" dirty="0" smtClean="0">
                <a:solidFill>
                  <a:srgbClr val="FF0000"/>
                </a:solidFill>
              </a:rPr>
              <a:t>“3 on that side”</a:t>
            </a:r>
            <a:endParaRPr lang="en-US" sz="2000" b="1" dirty="0">
              <a:solidFill>
                <a:srgbClr val="FF0000"/>
              </a:solidFill>
            </a:endParaRPr>
          </a:p>
        </p:txBody>
      </p:sp>
      <p:cxnSp>
        <p:nvCxnSpPr>
          <p:cNvPr id="12" name="Straight Arrow Connector 11"/>
          <p:cNvCxnSpPr/>
          <p:nvPr/>
        </p:nvCxnSpPr>
        <p:spPr>
          <a:xfrm rot="5400000">
            <a:off x="6172200" y="1828798"/>
            <a:ext cx="1600202" cy="114300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10800000">
            <a:off x="5943600" y="2743200"/>
            <a:ext cx="1143000" cy="106680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10800000" flipV="1">
            <a:off x="5943600" y="3810000"/>
            <a:ext cx="1143000" cy="7620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5400000">
            <a:off x="5905500" y="3848100"/>
            <a:ext cx="1219200" cy="1143000"/>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2800" b="1" dirty="0" smtClean="0">
                <a:solidFill>
                  <a:schemeClr val="bg1"/>
                </a:solidFill>
              </a:rPr>
              <a:t>1Ki 14:27  And king </a:t>
            </a:r>
            <a:r>
              <a:rPr lang="en-US" sz="2800" b="1" dirty="0" err="1" smtClean="0">
                <a:solidFill>
                  <a:schemeClr val="bg1"/>
                </a:solidFill>
              </a:rPr>
              <a:t>Rehoboam</a:t>
            </a:r>
            <a:r>
              <a:rPr lang="en-US" sz="2800" b="1" dirty="0" smtClean="0">
                <a:solidFill>
                  <a:schemeClr val="bg1"/>
                </a:solidFill>
              </a:rPr>
              <a:t> made in their stead </a:t>
            </a:r>
            <a:r>
              <a:rPr lang="en-US" sz="2800" b="1" dirty="0" err="1" smtClean="0">
                <a:solidFill>
                  <a:schemeClr val="bg1"/>
                </a:solidFill>
              </a:rPr>
              <a:t>brasen</a:t>
            </a:r>
            <a:r>
              <a:rPr lang="en-US" sz="2800" b="1" dirty="0" smtClean="0">
                <a:solidFill>
                  <a:schemeClr val="bg1"/>
                </a:solidFill>
              </a:rPr>
              <a:t> shields, and committed </a:t>
            </a:r>
            <a:r>
              <a:rPr lang="en-US" sz="2800" b="1" i="1" dirty="0" smtClean="0">
                <a:solidFill>
                  <a:schemeClr val="bg1"/>
                </a:solidFill>
              </a:rPr>
              <a:t>them unto the hands of the chief of the guard, which kept the door of the king's house. </a:t>
            </a:r>
          </a:p>
          <a:p>
            <a:r>
              <a:rPr lang="en-US" sz="2800" b="1" dirty="0" smtClean="0">
                <a:solidFill>
                  <a:schemeClr val="bg1"/>
                </a:solidFill>
              </a:rPr>
              <a:t>1Ki 14:28  And it was </a:t>
            </a:r>
            <a:r>
              <a:rPr lang="en-US" sz="2800" b="1" i="1" dirty="0" smtClean="0">
                <a:solidFill>
                  <a:schemeClr val="bg1"/>
                </a:solidFill>
              </a:rPr>
              <a:t>so, when the king went into the house of the LORD, that the guard bare them, and brought them back into the guard chamber. (</a:t>
            </a:r>
            <a:r>
              <a:rPr lang="en-US" sz="2800" b="1" i="1" dirty="0" err="1" smtClean="0">
                <a:solidFill>
                  <a:schemeClr val="bg1"/>
                </a:solidFill>
              </a:rPr>
              <a:t>Hb</a:t>
            </a:r>
            <a:r>
              <a:rPr lang="en-US" sz="2800" b="1" i="1" dirty="0" smtClean="0">
                <a:solidFill>
                  <a:schemeClr val="bg1"/>
                </a:solidFill>
              </a:rPr>
              <a:t>. </a:t>
            </a:r>
            <a:r>
              <a:rPr lang="en-US" sz="2800" b="1" dirty="0" err="1" smtClean="0">
                <a:solidFill>
                  <a:schemeClr val="bg1"/>
                </a:solidFill>
              </a:rPr>
              <a:t>ta</a:t>
            </a:r>
            <a:r>
              <a:rPr lang="en-US" sz="2800" b="1" dirty="0" smtClean="0">
                <a:solidFill>
                  <a:schemeClr val="bg1"/>
                </a:solidFill>
              </a:rPr>
              <a:t>̂'  </a:t>
            </a:r>
            <a:r>
              <a:rPr lang="en-US" sz="2800" b="1" dirty="0" err="1" smtClean="0">
                <a:solidFill>
                  <a:schemeClr val="bg1"/>
                </a:solidFill>
              </a:rPr>
              <a:t>tâ'âh</a:t>
            </a:r>
            <a:r>
              <a:rPr lang="en-US" sz="2800" b="1" dirty="0" smtClean="0">
                <a:solidFill>
                  <a:schemeClr val="bg1"/>
                </a:solidFill>
              </a:rPr>
              <a:t>)</a:t>
            </a:r>
          </a:p>
          <a:p>
            <a:endParaRPr lang="en-US" sz="2800" b="1" i="1" dirty="0" smtClean="0">
              <a:solidFill>
                <a:schemeClr val="bg1"/>
              </a:solidFill>
            </a:endParaRPr>
          </a:p>
          <a:p>
            <a:endParaRPr lang="en-US" sz="2800" b="1"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77" y="0"/>
            <a:ext cx="8229600" cy="1143000"/>
          </a:xfrm>
        </p:spPr>
        <p:txBody>
          <a:bodyPr>
            <a:normAutofit fontScale="90000"/>
          </a:bodyPr>
          <a:lstStyle/>
          <a:p>
            <a:r>
              <a:rPr lang="en-US" dirty="0" smtClean="0">
                <a:solidFill>
                  <a:srgbClr val="FFFF00"/>
                </a:solidFill>
              </a:rPr>
              <a:t>Access to the </a:t>
            </a:r>
            <a:r>
              <a:rPr lang="en-US" i="1" dirty="0" smtClean="0">
                <a:solidFill>
                  <a:srgbClr val="FFFF00"/>
                </a:solidFill>
              </a:rPr>
              <a:t>‘</a:t>
            </a:r>
            <a:r>
              <a:rPr lang="en-US" i="1" dirty="0" err="1" smtClean="0">
                <a:solidFill>
                  <a:srgbClr val="FFFF00"/>
                </a:solidFill>
              </a:rPr>
              <a:t>ta</a:t>
            </a:r>
            <a:r>
              <a:rPr lang="en-US" i="1" dirty="0" smtClean="0">
                <a:solidFill>
                  <a:srgbClr val="FFFF00"/>
                </a:solidFill>
              </a:rPr>
              <a:t>’ (‘little chambers’)</a:t>
            </a:r>
            <a:endParaRPr lang="en-US" dirty="0">
              <a:solidFill>
                <a:srgbClr val="FFFF00"/>
              </a:solidFill>
            </a:endParaRPr>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1" y="1275022"/>
            <a:ext cx="9144001" cy="5582978"/>
          </a:xfrm>
          <a:prstGeom prst="rect">
            <a:avLst/>
          </a:prstGeom>
          <a:noFill/>
          <a:ln w="9525">
            <a:noFill/>
            <a:miter lim="800000"/>
            <a:headEnd/>
            <a:tailEnd/>
          </a:ln>
        </p:spPr>
      </p:pic>
      <p:sp>
        <p:nvSpPr>
          <p:cNvPr id="5" name="Arc 4"/>
          <p:cNvSpPr/>
          <p:nvPr/>
        </p:nvSpPr>
        <p:spPr>
          <a:xfrm>
            <a:off x="5353665" y="1253612"/>
            <a:ext cx="1519084" cy="1283110"/>
          </a:xfrm>
          <a:prstGeom prst="arc">
            <a:avLst>
              <a:gd name="adj1" fmla="val 11272439"/>
              <a:gd name="adj2" fmla="val 406538"/>
            </a:avLst>
          </a:prstGeom>
          <a:ln w="762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Arc 5"/>
          <p:cNvSpPr/>
          <p:nvPr/>
        </p:nvSpPr>
        <p:spPr>
          <a:xfrm flipH="1">
            <a:off x="2757947" y="1214282"/>
            <a:ext cx="2599401" cy="1283110"/>
          </a:xfrm>
          <a:prstGeom prst="arc">
            <a:avLst>
              <a:gd name="adj1" fmla="val 10868684"/>
              <a:gd name="adj2" fmla="val 21023416"/>
            </a:avLst>
          </a:prstGeom>
          <a:ln w="762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Arrow Connector 7"/>
          <p:cNvCxnSpPr/>
          <p:nvPr/>
        </p:nvCxnSpPr>
        <p:spPr>
          <a:xfrm rot="5400000">
            <a:off x="3134032" y="2898058"/>
            <a:ext cx="2227006"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Arc 8"/>
          <p:cNvSpPr/>
          <p:nvPr/>
        </p:nvSpPr>
        <p:spPr>
          <a:xfrm rot="5400000">
            <a:off x="5272550" y="1821427"/>
            <a:ext cx="1998404" cy="1216743"/>
          </a:xfrm>
          <a:prstGeom prst="arc">
            <a:avLst>
              <a:gd name="adj1" fmla="val 16200000"/>
              <a:gd name="adj2" fmla="val 21332668"/>
            </a:avLst>
          </a:prstGeom>
          <a:ln w="762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p:cNvSpPr/>
          <p:nvPr/>
        </p:nvSpPr>
        <p:spPr>
          <a:xfrm rot="5400000" flipV="1">
            <a:off x="2347452" y="1617408"/>
            <a:ext cx="1998404" cy="1624780"/>
          </a:xfrm>
          <a:prstGeom prst="arc">
            <a:avLst>
              <a:gd name="adj1" fmla="val 16200000"/>
              <a:gd name="adj2" fmla="val 21332668"/>
            </a:avLst>
          </a:prstGeom>
          <a:ln w="762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rot="5400000" flipH="1" flipV="1">
            <a:off x="4168680" y="3932705"/>
            <a:ext cx="2045507"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9623"/>
            <a:ext cx="8229600" cy="490531"/>
          </a:xfrm>
        </p:spPr>
        <p:txBody>
          <a:bodyPr>
            <a:normAutofit fontScale="90000"/>
          </a:bodyPr>
          <a:lstStyle/>
          <a:p>
            <a:r>
              <a:rPr lang="en-US" dirty="0" smtClean="0">
                <a:solidFill>
                  <a:srgbClr val="FFFF00"/>
                </a:solidFill>
              </a:rPr>
              <a:t>Within The Porches</a:t>
            </a:r>
            <a:endParaRPr lang="en-US" dirty="0">
              <a:solidFill>
                <a:srgbClr val="FFFF00"/>
              </a:solidFill>
            </a:endParaRPr>
          </a:p>
        </p:txBody>
      </p:sp>
      <p:sp>
        <p:nvSpPr>
          <p:cNvPr id="3" name="Content Placeholder 2"/>
          <p:cNvSpPr>
            <a:spLocks noGrp="1"/>
          </p:cNvSpPr>
          <p:nvPr>
            <p:ph idx="1"/>
          </p:nvPr>
        </p:nvSpPr>
        <p:spPr>
          <a:xfrm>
            <a:off x="457200" y="917841"/>
            <a:ext cx="8229600" cy="4389120"/>
          </a:xfrm>
        </p:spPr>
        <p:txBody>
          <a:bodyPr>
            <a:noAutofit/>
          </a:bodyPr>
          <a:lstStyle/>
          <a:p>
            <a:r>
              <a:rPr lang="en-US" sz="2800" b="1" dirty="0" smtClean="0">
                <a:solidFill>
                  <a:srgbClr val="FFFF00"/>
                </a:solidFill>
              </a:rPr>
              <a:t>Mat 26:69  Now Peter sat without in the palace: and a damsel came unto him, saying, Thou also </a:t>
            </a:r>
            <a:r>
              <a:rPr lang="en-US" sz="2800" b="1" dirty="0" err="1" smtClean="0">
                <a:solidFill>
                  <a:srgbClr val="FFFF00"/>
                </a:solidFill>
              </a:rPr>
              <a:t>wast</a:t>
            </a:r>
            <a:r>
              <a:rPr lang="en-US" sz="2800" b="1" dirty="0" smtClean="0">
                <a:solidFill>
                  <a:srgbClr val="FFFF00"/>
                </a:solidFill>
              </a:rPr>
              <a:t> with Jesus of Galilee. </a:t>
            </a:r>
          </a:p>
          <a:p>
            <a:r>
              <a:rPr lang="en-US" sz="2800" b="1" dirty="0" smtClean="0">
                <a:solidFill>
                  <a:srgbClr val="FFFF00"/>
                </a:solidFill>
              </a:rPr>
              <a:t>Mat 26:70  But he denied before </a:t>
            </a:r>
            <a:r>
              <a:rPr lang="en-US" sz="2800" b="1" i="1" dirty="0" smtClean="0">
                <a:solidFill>
                  <a:srgbClr val="FFFF00"/>
                </a:solidFill>
              </a:rPr>
              <a:t>them all, saying, I know not what thou </a:t>
            </a:r>
            <a:r>
              <a:rPr lang="en-US" sz="2800" b="1" i="1" dirty="0" err="1" smtClean="0">
                <a:solidFill>
                  <a:srgbClr val="FFFF00"/>
                </a:solidFill>
              </a:rPr>
              <a:t>sayest</a:t>
            </a:r>
            <a:r>
              <a:rPr lang="en-US" sz="2800" b="1" i="1" dirty="0" smtClean="0">
                <a:solidFill>
                  <a:srgbClr val="FFFF00"/>
                </a:solidFill>
              </a:rPr>
              <a:t>. </a:t>
            </a:r>
          </a:p>
          <a:p>
            <a:r>
              <a:rPr lang="en-US" sz="2800" b="1" dirty="0" smtClean="0">
                <a:solidFill>
                  <a:srgbClr val="FFFF00"/>
                </a:solidFill>
              </a:rPr>
              <a:t>Mat 26:71  And when he was gone out into the porch, another </a:t>
            </a:r>
            <a:r>
              <a:rPr lang="en-US" sz="2800" b="1" i="1" dirty="0" smtClean="0">
                <a:solidFill>
                  <a:srgbClr val="FFFF00"/>
                </a:solidFill>
              </a:rPr>
              <a:t>maid saw him, and said unto them that were there, This fellow was also with Jesus of Nazareth. </a:t>
            </a:r>
          </a:p>
          <a:p>
            <a:r>
              <a:rPr lang="en-US" sz="2800" b="1" dirty="0" smtClean="0">
                <a:solidFill>
                  <a:srgbClr val="FFFF00"/>
                </a:solidFill>
              </a:rPr>
              <a:t>Mat 26:72  And again he denied with an oath, I do not know the man. </a:t>
            </a:r>
          </a:p>
          <a:p>
            <a:endParaRPr lang="en-US" sz="2800" b="1" dirty="0">
              <a:solidFill>
                <a:srgbClr val="FFFF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err="1" smtClean="0">
                <a:solidFill>
                  <a:srgbClr val="FFFF00"/>
                </a:solidFill>
              </a:rPr>
              <a:t>Joh</a:t>
            </a:r>
            <a:r>
              <a:rPr lang="en-US" sz="2800" dirty="0" smtClean="0">
                <a:solidFill>
                  <a:srgbClr val="FFFF00"/>
                </a:solidFill>
              </a:rPr>
              <a:t> 10:23  And Jesus walked in the temple in Solomon's porch. </a:t>
            </a:r>
          </a:p>
          <a:p>
            <a:endParaRPr lang="en-US" sz="2800" dirty="0">
              <a:solidFill>
                <a:srgbClr val="FFFF00"/>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l="11111" r="12222"/>
          <a:stretch>
            <a:fillRect/>
          </a:stretch>
        </p:blipFill>
        <p:spPr bwMode="auto">
          <a:xfrm>
            <a:off x="2349901" y="1"/>
            <a:ext cx="4660499" cy="6742341"/>
          </a:xfrm>
          <a:prstGeom prst="rect">
            <a:avLst/>
          </a:prstGeom>
          <a:ln>
            <a:noFill/>
          </a:ln>
          <a:effectLst>
            <a:softEdge rad="112500"/>
          </a:effectLst>
        </p:spPr>
      </p:pic>
      <p:sp>
        <p:nvSpPr>
          <p:cNvPr id="48" name="TextBox 47"/>
          <p:cNvSpPr txBox="1"/>
          <p:nvPr/>
        </p:nvSpPr>
        <p:spPr>
          <a:xfrm>
            <a:off x="7010400" y="1074509"/>
            <a:ext cx="2133600" cy="4708981"/>
          </a:xfrm>
          <a:prstGeom prst="rect">
            <a:avLst/>
          </a:prstGeom>
          <a:noFill/>
          <a:ln w="57150">
            <a:solidFill>
              <a:srgbClr val="7030A0"/>
            </a:solidFill>
          </a:ln>
        </p:spPr>
        <p:txBody>
          <a:bodyPr wrap="square" rtlCol="0">
            <a:spAutoFit/>
          </a:bodyPr>
          <a:lstStyle/>
          <a:p>
            <a:pPr algn="just"/>
            <a:r>
              <a:rPr lang="en-US" sz="2000" dirty="0" err="1" smtClean="0">
                <a:solidFill>
                  <a:schemeClr val="bg1"/>
                </a:solidFill>
              </a:rPr>
              <a:t>Eze</a:t>
            </a:r>
            <a:r>
              <a:rPr lang="en-US" sz="2000" dirty="0" smtClean="0">
                <a:solidFill>
                  <a:schemeClr val="bg1"/>
                </a:solidFill>
              </a:rPr>
              <a:t> 40:14  He made also </a:t>
            </a:r>
            <a:r>
              <a:rPr lang="en-US" sz="2000" b="1" u="sng" dirty="0" smtClean="0">
                <a:solidFill>
                  <a:schemeClr val="bg1"/>
                </a:solidFill>
              </a:rPr>
              <a:t>posts</a:t>
            </a:r>
            <a:r>
              <a:rPr lang="en-US" sz="2000" dirty="0" smtClean="0">
                <a:solidFill>
                  <a:schemeClr val="bg1"/>
                </a:solidFill>
              </a:rPr>
              <a:t> of threescore cubits, even </a:t>
            </a:r>
            <a:r>
              <a:rPr lang="en-US" sz="2000" b="1" i="1" u="sng" dirty="0" smtClean="0">
                <a:solidFill>
                  <a:schemeClr val="bg1"/>
                </a:solidFill>
              </a:rPr>
              <a:t>unto the post of the court </a:t>
            </a:r>
            <a:r>
              <a:rPr lang="en-US" sz="2000" dirty="0" smtClean="0">
                <a:solidFill>
                  <a:schemeClr val="bg1"/>
                </a:solidFill>
              </a:rPr>
              <a:t>round about the gate. </a:t>
            </a:r>
          </a:p>
          <a:p>
            <a:pPr algn="just"/>
            <a:r>
              <a:rPr lang="en-US" sz="2000" dirty="0" err="1" smtClean="0">
                <a:solidFill>
                  <a:schemeClr val="bg1"/>
                </a:solidFill>
              </a:rPr>
              <a:t>Eze</a:t>
            </a:r>
            <a:r>
              <a:rPr lang="en-US" sz="2000" dirty="0" smtClean="0">
                <a:solidFill>
                  <a:schemeClr val="bg1"/>
                </a:solidFill>
              </a:rPr>
              <a:t> 40:15  And from the </a:t>
            </a:r>
            <a:r>
              <a:rPr lang="en-US" sz="2000" b="1" u="sng" dirty="0" smtClean="0">
                <a:solidFill>
                  <a:schemeClr val="bg1"/>
                </a:solidFill>
              </a:rPr>
              <a:t>face of the gate of the entrance</a:t>
            </a:r>
            <a:r>
              <a:rPr lang="en-US" sz="2000" dirty="0" smtClean="0">
                <a:solidFill>
                  <a:schemeClr val="bg1"/>
                </a:solidFill>
              </a:rPr>
              <a:t> unto the </a:t>
            </a:r>
            <a:r>
              <a:rPr lang="en-US" sz="2000" b="1" u="sng" dirty="0" smtClean="0">
                <a:solidFill>
                  <a:schemeClr val="accent3">
                    <a:lumMod val="60000"/>
                    <a:lumOff val="40000"/>
                  </a:schemeClr>
                </a:solidFill>
              </a:rPr>
              <a:t>face of the porch of the inner gate</a:t>
            </a:r>
            <a:r>
              <a:rPr lang="en-US" sz="2000" b="1" dirty="0" smtClean="0">
                <a:solidFill>
                  <a:schemeClr val="accent3">
                    <a:lumMod val="60000"/>
                    <a:lumOff val="40000"/>
                  </a:schemeClr>
                </a:solidFill>
              </a:rPr>
              <a:t> </a:t>
            </a:r>
            <a:r>
              <a:rPr lang="en-US" sz="2000" i="1" dirty="0" smtClean="0">
                <a:solidFill>
                  <a:schemeClr val="bg1"/>
                </a:solidFill>
              </a:rPr>
              <a:t>were </a:t>
            </a:r>
            <a:r>
              <a:rPr lang="en-US" sz="2000" b="1" i="1" u="sng" dirty="0" smtClean="0">
                <a:solidFill>
                  <a:schemeClr val="bg1"/>
                </a:solidFill>
              </a:rPr>
              <a:t>fifty cubits. </a:t>
            </a:r>
          </a:p>
        </p:txBody>
      </p:sp>
      <p:grpSp>
        <p:nvGrpSpPr>
          <p:cNvPr id="11" name="Group 51"/>
          <p:cNvGrpSpPr/>
          <p:nvPr/>
        </p:nvGrpSpPr>
        <p:grpSpPr>
          <a:xfrm rot="5400000">
            <a:off x="3200400" y="1219201"/>
            <a:ext cx="3048000" cy="3962400"/>
            <a:chOff x="1676400" y="1828800"/>
            <a:chExt cx="3048000" cy="3962400"/>
          </a:xfrm>
        </p:grpSpPr>
        <p:sp>
          <p:nvSpPr>
            <p:cNvPr id="22" name="Oval 21"/>
            <p:cNvSpPr/>
            <p:nvPr/>
          </p:nvSpPr>
          <p:spPr>
            <a:xfrm>
              <a:off x="2971800" y="18288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267200" y="18288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676400" y="18288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971800" y="53340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67200" y="53340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676400" y="5334000"/>
              <a:ext cx="457200" cy="45720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57"/>
          <p:cNvGrpSpPr/>
          <p:nvPr/>
        </p:nvGrpSpPr>
        <p:grpSpPr>
          <a:xfrm rot="5400000">
            <a:off x="2171700" y="3007668"/>
            <a:ext cx="5867400" cy="461665"/>
            <a:chOff x="304800" y="3198167"/>
            <a:chExt cx="5867400" cy="461665"/>
          </a:xfrm>
        </p:grpSpPr>
        <p:sp>
          <p:nvSpPr>
            <p:cNvPr id="47" name="TextBox 46"/>
            <p:cNvSpPr txBox="1"/>
            <p:nvPr/>
          </p:nvSpPr>
          <p:spPr>
            <a:xfrm>
              <a:off x="3048000" y="3198167"/>
              <a:ext cx="1600200" cy="461665"/>
            </a:xfrm>
            <a:prstGeom prst="rect">
              <a:avLst/>
            </a:prstGeom>
            <a:noFill/>
          </p:spPr>
          <p:txBody>
            <a:bodyPr wrap="square" rtlCol="0">
              <a:spAutoFit/>
            </a:bodyPr>
            <a:lstStyle/>
            <a:p>
              <a:pPr algn="ctr"/>
              <a:r>
                <a:rPr lang="en-US" sz="2400" b="1" i="1" dirty="0" smtClean="0">
                  <a:solidFill>
                    <a:srgbClr val="FF0000"/>
                  </a:solidFill>
                </a:rPr>
                <a:t>50 cubits</a:t>
              </a:r>
              <a:endParaRPr lang="en-US" sz="2400" b="1" i="1" dirty="0">
                <a:solidFill>
                  <a:srgbClr val="FF0000"/>
                </a:solidFill>
              </a:endParaRPr>
            </a:p>
          </p:txBody>
        </p:sp>
        <p:cxnSp>
          <p:nvCxnSpPr>
            <p:cNvPr id="49" name="Straight Arrow Connector 48"/>
            <p:cNvCxnSpPr>
              <a:stCxn id="47" idx="3"/>
            </p:cNvCxnSpPr>
            <p:nvPr/>
          </p:nvCxnSpPr>
          <p:spPr>
            <a:xfrm>
              <a:off x="4648200" y="3429000"/>
              <a:ext cx="15240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7" idx="1"/>
            </p:cNvCxnSpPr>
            <p:nvPr/>
          </p:nvCxnSpPr>
          <p:spPr>
            <a:xfrm rot="10800000">
              <a:off x="304800" y="3429000"/>
              <a:ext cx="27432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cxnSp>
        <p:nvCxnSpPr>
          <p:cNvPr id="10" name="Straight Arrow Connector 9"/>
          <p:cNvCxnSpPr/>
          <p:nvPr/>
        </p:nvCxnSpPr>
        <p:spPr>
          <a:xfrm rot="10800000" flipV="1">
            <a:off x="6477003" y="1681316"/>
            <a:ext cx="2003321" cy="22368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flipV="1">
            <a:off x="6400800" y="1725560"/>
            <a:ext cx="2050026" cy="147483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228600" y="228600"/>
            <a:ext cx="2868561" cy="923330"/>
          </a:xfrm>
          <a:prstGeom prst="rect">
            <a:avLst/>
          </a:prstGeom>
          <a:solidFill>
            <a:schemeClr val="bg1"/>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a:spAutoFit/>
          </a:bodyPr>
          <a:lstStyle/>
          <a:p>
            <a:r>
              <a:rPr lang="en-US" dirty="0" smtClean="0"/>
              <a:t>V14-Columns which flank either side of the gate, and</a:t>
            </a:r>
          </a:p>
          <a:p>
            <a:r>
              <a:rPr lang="en-US" dirty="0" smtClean="0"/>
              <a:t>on either side of the court</a:t>
            </a:r>
            <a:endParaRPr lang="en-US" dirty="0"/>
          </a:p>
        </p:txBody>
      </p:sp>
      <p:cxnSp>
        <p:nvCxnSpPr>
          <p:cNvPr id="57" name="Straight Arrow Connector 56"/>
          <p:cNvCxnSpPr/>
          <p:nvPr/>
        </p:nvCxnSpPr>
        <p:spPr>
          <a:xfrm>
            <a:off x="1905000" y="1143000"/>
            <a:ext cx="990600" cy="762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16200000" flipH="1">
            <a:off x="1371600" y="1676400"/>
            <a:ext cx="2133600"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16200000" flipH="1">
            <a:off x="762000" y="2286000"/>
            <a:ext cx="3352800"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0" y="1295400"/>
            <a:ext cx="2286000" cy="2308324"/>
          </a:xfrm>
          <a:prstGeom prst="rect">
            <a:avLst/>
          </a:prstGeom>
        </p:spPr>
        <p:txBody>
          <a:bodyPr wrap="square">
            <a:spAutoFit/>
          </a:bodyPr>
          <a:lstStyle/>
          <a:p>
            <a:r>
              <a:rPr lang="en-US" dirty="0" smtClean="0">
                <a:solidFill>
                  <a:srgbClr val="FFFF00"/>
                </a:solidFill>
              </a:rPr>
              <a:t>V14-*Palm-like pillars (posts)...60 cu/pair, were made for the posts (</a:t>
            </a:r>
            <a:r>
              <a:rPr lang="en-US" dirty="0" err="1" smtClean="0">
                <a:solidFill>
                  <a:srgbClr val="FFFF00"/>
                </a:solidFill>
              </a:rPr>
              <a:t>surbases</a:t>
            </a:r>
            <a:r>
              <a:rPr lang="en-US" dirty="0" smtClean="0">
                <a:solidFill>
                  <a:srgbClr val="FFFF00"/>
                </a:solidFill>
              </a:rPr>
              <a:t>) at the side of the gate, as well as for those about the court.</a:t>
            </a:r>
            <a:endParaRPr lang="en-US" dirty="0">
              <a:solidFill>
                <a:srgbClr val="FFFF00"/>
              </a:solidFill>
            </a:endParaRPr>
          </a:p>
        </p:txBody>
      </p:sp>
      <p:cxnSp>
        <p:nvCxnSpPr>
          <p:cNvPr id="71" name="Straight Arrow Connector 70"/>
          <p:cNvCxnSpPr/>
          <p:nvPr/>
        </p:nvCxnSpPr>
        <p:spPr>
          <a:xfrm rot="10800000" flipV="1">
            <a:off x="5257801" y="4439264"/>
            <a:ext cx="1880419" cy="165673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16200000" flipV="1">
            <a:off x="5043949" y="1769806"/>
            <a:ext cx="4188542" cy="1386349"/>
          </a:xfrm>
          <a:prstGeom prst="straightConnector1">
            <a:avLst/>
          </a:prstGeom>
          <a:ln w="28575">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228600" y="5442155"/>
            <a:ext cx="1870865" cy="1015663"/>
          </a:xfrm>
          <a:prstGeom prst="rect">
            <a:avLst/>
          </a:prstGeom>
          <a:ln>
            <a:solidFill>
              <a:srgbClr val="002060"/>
            </a:solidFill>
          </a:ln>
        </p:spPr>
        <p:txBody>
          <a:bodyPr wrap="square">
            <a:spAutoFit/>
          </a:bodyPr>
          <a:lstStyle/>
          <a:p>
            <a:r>
              <a:rPr lang="en-US" sz="2000" dirty="0" smtClean="0">
                <a:solidFill>
                  <a:srgbClr val="FFFF00"/>
                </a:solidFill>
              </a:rPr>
              <a:t>V15 - LENGTH of the gate: 50 cubits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V. 14 – “…unto the post of the court” is a multitudinous ‘ONE’</a:t>
            </a:r>
            <a:endParaRPr lang="en-US" dirty="0">
              <a:solidFill>
                <a:srgbClr val="FFFF00"/>
              </a:solidFill>
            </a:endParaRPr>
          </a:p>
        </p:txBody>
      </p:sp>
      <p:sp>
        <p:nvSpPr>
          <p:cNvPr id="3" name="Content Placeholder 2"/>
          <p:cNvSpPr>
            <a:spLocks noGrp="1"/>
          </p:cNvSpPr>
          <p:nvPr>
            <p:ph idx="1"/>
          </p:nvPr>
        </p:nvSpPr>
        <p:spPr/>
        <p:txBody>
          <a:bodyPr>
            <a:noAutofit/>
          </a:bodyPr>
          <a:lstStyle/>
          <a:p>
            <a:pPr>
              <a:buNone/>
            </a:pPr>
            <a:r>
              <a:rPr lang="en-US" sz="2400" dirty="0" smtClean="0">
                <a:solidFill>
                  <a:srgbClr val="FFFF00"/>
                </a:solidFill>
              </a:rPr>
              <a:t>It strikingly illustrates also that remarkable feature in the specification which helps so largely to the understanding of the vision, namely, the use of a noun of singular number in a collective or plural sense. In the latter part of the verse, we have the word "post" so used. "Unto the post of the court" cannot have reference to </a:t>
            </a:r>
            <a:r>
              <a:rPr lang="en-US" sz="2400" i="1" dirty="0" smtClean="0">
                <a:solidFill>
                  <a:srgbClr val="FFFF00"/>
                </a:solidFill>
              </a:rPr>
              <a:t>one post only. There are many posts in the court. </a:t>
            </a:r>
            <a:r>
              <a:rPr lang="en-US" sz="2400" dirty="0" smtClean="0">
                <a:solidFill>
                  <a:srgbClr val="FFFF00"/>
                </a:solidFill>
              </a:rPr>
              <a:t>Supposing they are all alike, then </a:t>
            </a:r>
            <a:r>
              <a:rPr lang="en-US" sz="2400" i="1" dirty="0" smtClean="0">
                <a:solidFill>
                  <a:srgbClr val="FFFF00"/>
                </a:solidFill>
              </a:rPr>
              <a:t>post, a singular noun </a:t>
            </a:r>
            <a:r>
              <a:rPr lang="en-US" sz="2400" dirty="0" smtClean="0">
                <a:solidFill>
                  <a:srgbClr val="FFFF00"/>
                </a:solidFill>
              </a:rPr>
              <a:t>of number, is just as expressive of the fact as our use of the word </a:t>
            </a:r>
            <a:r>
              <a:rPr lang="en-US" sz="2400" i="1" dirty="0" smtClean="0">
                <a:solidFill>
                  <a:srgbClr val="FFFF00"/>
                </a:solidFill>
              </a:rPr>
              <a:t>man when we mean a number of men; only </a:t>
            </a:r>
            <a:r>
              <a:rPr lang="en-US" sz="2400" dirty="0" smtClean="0">
                <a:solidFill>
                  <a:srgbClr val="FFFF00"/>
                </a:solidFill>
              </a:rPr>
              <a:t>we require to understand this use of the word in order to see the meaning of the specification. " The post of the court," then, means </a:t>
            </a:r>
            <a:r>
              <a:rPr lang="en-US" sz="2400" i="1" dirty="0" smtClean="0">
                <a:solidFill>
                  <a:srgbClr val="FFFF00"/>
                </a:solidFill>
              </a:rPr>
              <a:t>each or every post of the </a:t>
            </a:r>
            <a:r>
              <a:rPr lang="en-US" sz="2400" dirty="0" smtClean="0">
                <a:solidFill>
                  <a:srgbClr val="FFFF00"/>
                </a:solidFill>
              </a:rPr>
              <a:t>court.</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 y="82689"/>
            <a:ext cx="3352800" cy="6370975"/>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en-US" sz="2400" dirty="0" smtClean="0"/>
              <a:t>"60 cubits"..(end of v10) are for </a:t>
            </a:r>
            <a:r>
              <a:rPr lang="en-US" sz="2400" b="1" u="sng" dirty="0" smtClean="0">
                <a:solidFill>
                  <a:srgbClr val="FF0000"/>
                </a:solidFill>
              </a:rPr>
              <a:t>pairs of posts on either side of the gate</a:t>
            </a:r>
            <a:r>
              <a:rPr lang="en-US" sz="2400" dirty="0" smtClean="0"/>
              <a:t>: each pair are linked by arches. </a:t>
            </a:r>
          </a:p>
          <a:p>
            <a:endParaRPr lang="en-US" sz="2400" dirty="0" smtClean="0"/>
          </a:p>
          <a:p>
            <a:r>
              <a:rPr lang="en-US" sz="2400" dirty="0" smtClean="0"/>
              <a:t>This view of 60’ (30 cubits) for each great pillar "upon, a </a:t>
            </a:r>
            <a:r>
              <a:rPr lang="en-US" sz="2400" dirty="0" err="1" smtClean="0"/>
              <a:t>surbase</a:t>
            </a:r>
            <a:r>
              <a:rPr lang="en-US" sz="2400" dirty="0" smtClean="0"/>
              <a:t> of 10’ x 12’ x 26’ (</a:t>
            </a:r>
            <a:r>
              <a:rPr lang="en-US" sz="2400" i="1" dirty="0" smtClean="0"/>
              <a:t>5 x 6 x 13 cu.) provides a better </a:t>
            </a:r>
            <a:r>
              <a:rPr lang="en-US" sz="2400" dirty="0" smtClean="0"/>
              <a:t>proportion for the height of the building with its galleries overhead, and for the width of the gate and arches.</a:t>
            </a:r>
          </a:p>
        </p:txBody>
      </p:sp>
      <p:grpSp>
        <p:nvGrpSpPr>
          <p:cNvPr id="20" name="Group 19"/>
          <p:cNvGrpSpPr/>
          <p:nvPr/>
        </p:nvGrpSpPr>
        <p:grpSpPr>
          <a:xfrm>
            <a:off x="3581400" y="-1013748"/>
            <a:ext cx="4740336" cy="8405148"/>
            <a:chOff x="4038600" y="-2514600"/>
            <a:chExt cx="4740336" cy="8405148"/>
          </a:xfrm>
        </p:grpSpPr>
        <p:pic>
          <p:nvPicPr>
            <p:cNvPr id="1027" name="Picture 3"/>
            <p:cNvPicPr>
              <a:picLocks noChangeAspect="1" noChangeArrowheads="1"/>
            </p:cNvPicPr>
            <p:nvPr/>
          </p:nvPicPr>
          <p:blipFill>
            <a:blip r:embed="rId2" cstate="print"/>
            <a:srcRect/>
            <a:stretch>
              <a:fillRect/>
            </a:stretch>
          </p:blipFill>
          <p:spPr bwMode="auto">
            <a:xfrm>
              <a:off x="4038600" y="-2514600"/>
              <a:ext cx="4547915" cy="6454794"/>
            </a:xfrm>
            <a:prstGeom prst="rect">
              <a:avLst/>
            </a:prstGeom>
            <a:noFill/>
            <a:ln w="9525">
              <a:noFill/>
              <a:miter lim="800000"/>
              <a:headEnd/>
              <a:tailEnd/>
            </a:ln>
          </p:spPr>
        </p:pic>
        <p:pic>
          <p:nvPicPr>
            <p:cNvPr id="14" name="Picture 2"/>
            <p:cNvPicPr>
              <a:picLocks noChangeAspect="1" noChangeArrowheads="1"/>
            </p:cNvPicPr>
            <p:nvPr/>
          </p:nvPicPr>
          <p:blipFill>
            <a:blip r:embed="rId3" cstate="print"/>
            <a:srcRect l="11111" r="12222"/>
            <a:stretch>
              <a:fillRect/>
            </a:stretch>
          </p:blipFill>
          <p:spPr bwMode="auto">
            <a:xfrm rot="3594157">
              <a:off x="5212564" y="2324177"/>
              <a:ext cx="2915251" cy="4217492"/>
            </a:xfrm>
            <a:prstGeom prst="rect">
              <a:avLst/>
            </a:prstGeom>
            <a:noFill/>
            <a:ln w="9525">
              <a:noFill/>
              <a:miter lim="800000"/>
              <a:headEnd/>
              <a:tailEnd/>
            </a:ln>
            <a:scene3d>
              <a:camera prst="isometricRightUp"/>
              <a:lightRig rig="threePt" dir="t"/>
            </a:scene3d>
          </p:spPr>
        </p:pic>
        <p:cxnSp>
          <p:nvCxnSpPr>
            <p:cNvPr id="16" name="Straight Arrow Connector 15"/>
            <p:cNvCxnSpPr/>
            <p:nvPr/>
          </p:nvCxnSpPr>
          <p:spPr>
            <a:xfrm rot="5400000">
              <a:off x="3924300" y="3695700"/>
              <a:ext cx="1752600"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4533106" y="3237706"/>
              <a:ext cx="1752600"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4991894" y="2932906"/>
              <a:ext cx="1752600"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5449094" y="2551906"/>
              <a:ext cx="1752600"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cxnSp>
        <p:nvCxnSpPr>
          <p:cNvPr id="22" name="Straight Arrow Connector 21"/>
          <p:cNvCxnSpPr/>
          <p:nvPr/>
        </p:nvCxnSpPr>
        <p:spPr>
          <a:xfrm flipV="1">
            <a:off x="3141406" y="304800"/>
            <a:ext cx="1201994" cy="69809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3097161" y="228600"/>
            <a:ext cx="2008239" cy="8037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3023419" y="304800"/>
            <a:ext cx="2691581" cy="75708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3008671" y="685800"/>
            <a:ext cx="2934929" cy="42032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15112"/>
          </a:xfrm>
        </p:spPr>
        <p:txBody>
          <a:bodyPr>
            <a:normAutofit fontScale="90000"/>
          </a:bodyPr>
          <a:lstStyle/>
          <a:p>
            <a:pPr algn="ctr"/>
            <a:r>
              <a:rPr lang="en-US" sz="3600" b="1" dirty="0" smtClean="0">
                <a:solidFill>
                  <a:srgbClr val="FFFF00"/>
                </a:solidFill>
              </a:rPr>
              <a:t>The Spiritual Lesson of the Sixty Cubit Pillars</a:t>
            </a:r>
            <a:endParaRPr lang="en-US" dirty="0">
              <a:solidFill>
                <a:srgbClr val="FFFF00"/>
              </a:solidFill>
            </a:endParaRPr>
          </a:p>
        </p:txBody>
      </p:sp>
      <p:sp>
        <p:nvSpPr>
          <p:cNvPr id="3" name="Content Placeholder 2"/>
          <p:cNvSpPr>
            <a:spLocks noGrp="1"/>
          </p:cNvSpPr>
          <p:nvPr>
            <p:ph idx="1"/>
          </p:nvPr>
        </p:nvSpPr>
        <p:spPr>
          <a:xfrm>
            <a:off x="0" y="762000"/>
            <a:ext cx="9144000" cy="4389120"/>
          </a:xfrm>
        </p:spPr>
        <p:txBody>
          <a:bodyPr>
            <a:noAutofit/>
          </a:bodyPr>
          <a:lstStyle/>
          <a:p>
            <a:pPr>
              <a:buNone/>
            </a:pPr>
            <a:r>
              <a:rPr lang="en-US" sz="2800" b="1" dirty="0" smtClean="0">
                <a:solidFill>
                  <a:srgbClr val="FFFF00"/>
                </a:solidFill>
              </a:rPr>
              <a:t>There is special significance in the Palm pillars, in that the "man" </a:t>
            </a:r>
            <a:r>
              <a:rPr lang="en-US" sz="2800" b="1" i="1" dirty="0" smtClean="0">
                <a:solidFill>
                  <a:srgbClr val="FFFF00"/>
                </a:solidFill>
              </a:rPr>
              <a:t>made the </a:t>
            </a:r>
            <a:r>
              <a:rPr lang="en-US" sz="2800" b="1" dirty="0" smtClean="0">
                <a:solidFill>
                  <a:srgbClr val="FFFF00"/>
                </a:solidFill>
              </a:rPr>
              <a:t>pillars, whereas he simply </a:t>
            </a:r>
            <a:r>
              <a:rPr lang="en-US" sz="2800" b="1" i="1" dirty="0" smtClean="0">
                <a:solidFill>
                  <a:srgbClr val="FFFF00"/>
                </a:solidFill>
              </a:rPr>
              <a:t>measured elsewhere. Pillars are a key feature in the physical temple; they are everywhere. The saints are described as "pillars", </a:t>
            </a:r>
            <a:r>
              <a:rPr lang="en-US" sz="2800" b="1" dirty="0" smtClean="0">
                <a:solidFill>
                  <a:srgbClr val="FFFF00"/>
                </a:solidFill>
              </a:rPr>
              <a:t>and are a key feature in the </a:t>
            </a:r>
            <a:r>
              <a:rPr lang="en-US" sz="2800" b="1" i="1" dirty="0" smtClean="0">
                <a:solidFill>
                  <a:srgbClr val="FFFF00"/>
                </a:solidFill>
              </a:rPr>
              <a:t>spiritual temple (Rev 3:12). Pillars stand for </a:t>
            </a:r>
            <a:r>
              <a:rPr lang="en-US" sz="2800" b="1" dirty="0" smtClean="0">
                <a:solidFill>
                  <a:srgbClr val="FFFF00"/>
                </a:solidFill>
              </a:rPr>
              <a:t>righteous men and women, supporters of the ecclesia.</a:t>
            </a:r>
          </a:p>
        </p:txBody>
      </p:sp>
      <p:sp>
        <p:nvSpPr>
          <p:cNvPr id="4" name="TextBox 3"/>
          <p:cNvSpPr txBox="1"/>
          <p:nvPr/>
        </p:nvSpPr>
        <p:spPr>
          <a:xfrm>
            <a:off x="1032387" y="4527754"/>
            <a:ext cx="7079226" cy="1384995"/>
          </a:xfrm>
          <a:prstGeom prst="rect">
            <a:avLst/>
          </a:prstGeom>
          <a:solidFill>
            <a:schemeClr val="accent3">
              <a:lumMod val="20000"/>
              <a:lumOff val="80000"/>
            </a:schemeClr>
          </a:solidFill>
        </p:spPr>
        <p:txBody>
          <a:bodyPr wrap="square" rtlCol="0">
            <a:spAutoFit/>
          </a:bodyPr>
          <a:lstStyle/>
          <a:p>
            <a:pPr algn="ctr"/>
            <a:r>
              <a:rPr lang="en-US" sz="2800" b="1" dirty="0" err="1" smtClean="0">
                <a:solidFill>
                  <a:schemeClr val="accent2">
                    <a:lumMod val="50000"/>
                  </a:schemeClr>
                </a:solidFill>
              </a:rPr>
              <a:t>Eze</a:t>
            </a:r>
            <a:r>
              <a:rPr lang="en-US" sz="2800" b="1" dirty="0" smtClean="0">
                <a:solidFill>
                  <a:schemeClr val="accent2">
                    <a:lumMod val="50000"/>
                  </a:schemeClr>
                </a:solidFill>
              </a:rPr>
              <a:t> 40:14  - “He made also posts of threescore cubits, even unto the post of the court round about the gate.”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15112"/>
          </a:xfrm>
        </p:spPr>
        <p:txBody>
          <a:bodyPr>
            <a:normAutofit fontScale="90000"/>
          </a:bodyPr>
          <a:lstStyle/>
          <a:p>
            <a:pPr algn="ctr"/>
            <a:r>
              <a:rPr lang="en-US" sz="3600" b="1" dirty="0" smtClean="0">
                <a:solidFill>
                  <a:srgbClr val="FFFF00"/>
                </a:solidFill>
              </a:rPr>
              <a:t>The Spiritual Lesson of the Sixty Cubit Pillars</a:t>
            </a:r>
            <a:endParaRPr lang="en-US" dirty="0">
              <a:solidFill>
                <a:srgbClr val="FFFF00"/>
              </a:solidFill>
            </a:endParaRPr>
          </a:p>
        </p:txBody>
      </p:sp>
      <p:sp>
        <p:nvSpPr>
          <p:cNvPr id="3" name="Content Placeholder 2"/>
          <p:cNvSpPr>
            <a:spLocks noGrp="1"/>
          </p:cNvSpPr>
          <p:nvPr>
            <p:ph idx="1"/>
          </p:nvPr>
        </p:nvSpPr>
        <p:spPr>
          <a:xfrm>
            <a:off x="0" y="762000"/>
            <a:ext cx="9144000" cy="2667000"/>
          </a:xfrm>
        </p:spPr>
        <p:txBody>
          <a:bodyPr>
            <a:noAutofit/>
          </a:bodyPr>
          <a:lstStyle/>
          <a:p>
            <a:pPr>
              <a:buNone/>
            </a:pPr>
            <a:r>
              <a:rPr lang="en-US" sz="2800" b="1" dirty="0" smtClean="0">
                <a:solidFill>
                  <a:srgbClr val="FFFF00"/>
                </a:solidFill>
              </a:rPr>
              <a:t>The number 60 is significant. In Song. 3:6, the marriage procession of Christ and his Bride from Sinai to Jerusalem is described with the expression "like pillars of smoke." The Hebrew </a:t>
            </a:r>
            <a:r>
              <a:rPr lang="en-US" sz="2800" b="1" i="1" dirty="0" err="1" smtClean="0">
                <a:solidFill>
                  <a:srgbClr val="FFFF00"/>
                </a:solidFill>
              </a:rPr>
              <a:t>timmeroth</a:t>
            </a:r>
            <a:r>
              <a:rPr lang="en-US" sz="2800" b="1" i="1" dirty="0" smtClean="0">
                <a:solidFill>
                  <a:srgbClr val="FFFF00"/>
                </a:solidFill>
              </a:rPr>
              <a:t> describes "pillars like palm </a:t>
            </a:r>
            <a:r>
              <a:rPr lang="en-US" sz="2800" b="1" dirty="0" smtClean="0">
                <a:solidFill>
                  <a:srgbClr val="FFFF00"/>
                </a:solidFill>
              </a:rPr>
              <a:t>trees." This is a manifestation of Yahweh's glory and power. </a:t>
            </a:r>
          </a:p>
          <a:p>
            <a:pPr>
              <a:buNone/>
            </a:pPr>
            <a:r>
              <a:rPr lang="en-US" sz="2800" b="1" dirty="0" smtClean="0">
                <a:solidFill>
                  <a:srgbClr val="FFFF00"/>
                </a:solidFill>
              </a:rPr>
              <a:t>In v. 7 this is linked with "60 valiant men," and the whole vision seems to be based upon David's bodyguard, composed of two groups of 30 valiant men each (I Chr. 11, 12), giving a total of 60. The number 60 stands for </a:t>
            </a:r>
            <a:r>
              <a:rPr lang="en-US" sz="2800" b="1" i="1" dirty="0" smtClean="0">
                <a:solidFill>
                  <a:srgbClr val="FFFF00"/>
                </a:solidFill>
              </a:rPr>
              <a:t>supporters of the tabernacle of David.</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sesTabernacle.jpg"/>
          <p:cNvPicPr>
            <a:picLocks noChangeAspect="1"/>
          </p:cNvPicPr>
          <p:nvPr/>
        </p:nvPicPr>
        <p:blipFill>
          <a:blip r:embed="rId2" cstate="print"/>
          <a:srcRect l="15992" t="2076" r="11275" b="19740"/>
          <a:stretch>
            <a:fillRect/>
          </a:stretch>
        </p:blipFill>
        <p:spPr>
          <a:xfrm>
            <a:off x="3687097" y="2875936"/>
            <a:ext cx="5456903" cy="3982064"/>
          </a:xfrm>
          <a:prstGeom prst="rect">
            <a:avLst/>
          </a:prstGeom>
          <a:ln>
            <a:noFill/>
          </a:ln>
          <a:effectLst>
            <a:softEdge rad="112500"/>
          </a:effectLst>
        </p:spPr>
      </p:pic>
      <p:sp>
        <p:nvSpPr>
          <p:cNvPr id="3" name="Content Placeholder 2"/>
          <p:cNvSpPr>
            <a:spLocks noGrp="1"/>
          </p:cNvSpPr>
          <p:nvPr>
            <p:ph idx="1"/>
          </p:nvPr>
        </p:nvSpPr>
        <p:spPr>
          <a:xfrm>
            <a:off x="0" y="0"/>
            <a:ext cx="9144000" cy="4389120"/>
          </a:xfrm>
        </p:spPr>
        <p:txBody>
          <a:bodyPr>
            <a:noAutofit/>
          </a:bodyPr>
          <a:lstStyle/>
          <a:p>
            <a:pPr>
              <a:buNone/>
            </a:pPr>
            <a:r>
              <a:rPr lang="en-US" sz="3200" b="1" dirty="0" smtClean="0">
                <a:solidFill>
                  <a:srgbClr val="FFFF00"/>
                </a:solidFill>
              </a:rPr>
              <a:t>Consider also the 60 pillars of the tabernacle, which </a:t>
            </a:r>
            <a:r>
              <a:rPr lang="en-US" sz="3200" b="1" i="1" dirty="0" smtClean="0">
                <a:solidFill>
                  <a:srgbClr val="FFFF00"/>
                </a:solidFill>
              </a:rPr>
              <a:t>enclosed and supported the dwelling place of Yahweh with men. By describing the pillars </a:t>
            </a:r>
            <a:r>
              <a:rPr lang="en-US" sz="3200" b="1" dirty="0" smtClean="0">
                <a:solidFill>
                  <a:srgbClr val="FFFF00"/>
                </a:solidFill>
              </a:rPr>
              <a:t>of Ezekiel's temple in this way, attention is </a:t>
            </a:r>
            <a:r>
              <a:rPr lang="en-US" sz="3200" b="1" i="1" dirty="0" smtClean="0">
                <a:solidFill>
                  <a:srgbClr val="FFFF00"/>
                </a:solidFill>
              </a:rPr>
              <a:t>focused upon the number 60, </a:t>
            </a:r>
            <a:r>
              <a:rPr lang="en-US" sz="3200" b="1" dirty="0" smtClean="0">
                <a:solidFill>
                  <a:srgbClr val="FFFF00"/>
                </a:solidFill>
              </a:rPr>
              <a:t>directing the Bible student to find the answer</a:t>
            </a:r>
            <a:endParaRPr lang="en-US" sz="3200" b="1" dirty="0">
              <a:solidFill>
                <a:srgbClr val="FFFF00"/>
              </a:solidFill>
            </a:endParaRPr>
          </a:p>
        </p:txBody>
      </p:sp>
      <p:sp>
        <p:nvSpPr>
          <p:cNvPr id="5" name="Right Arrow 4"/>
          <p:cNvSpPr/>
          <p:nvPr/>
        </p:nvSpPr>
        <p:spPr>
          <a:xfrm>
            <a:off x="2684206" y="5486401"/>
            <a:ext cx="1578078" cy="92914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p:txBody>
          <a:bodyPr/>
          <a:lstStyle/>
          <a:p>
            <a:endParaRPr lang="en-US" dirty="0"/>
          </a:p>
        </p:txBody>
      </p:sp>
      <p:sp>
        <p:nvSpPr>
          <p:cNvPr id="7" name="Rectangle 6"/>
          <p:cNvSpPr/>
          <p:nvPr/>
        </p:nvSpPr>
        <p:spPr>
          <a:xfrm>
            <a:off x="280220" y="2952591"/>
            <a:ext cx="3657601" cy="3046988"/>
          </a:xfrm>
          <a:prstGeom prst="rect">
            <a:avLst/>
          </a:prstGeom>
        </p:spPr>
        <p:txBody>
          <a:bodyPr wrap="square">
            <a:spAutoFit/>
          </a:bodyPr>
          <a:lstStyle/>
          <a:p>
            <a:r>
              <a:rPr lang="en-US" sz="3200" b="1" dirty="0" smtClean="0">
                <a:solidFill>
                  <a:srgbClr val="FFFF00"/>
                </a:solidFill>
              </a:rPr>
              <a:t>in the lessons of the tabernacle, and the beautiful Song of Solomon. (S. Snow – Logos article, )</a:t>
            </a:r>
            <a:endParaRPr lang="en-US"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599" y="2133600"/>
            <a:ext cx="2780071" cy="3693319"/>
          </a:xfrm>
          <a:prstGeom prst="rect">
            <a:avLst/>
          </a:prstGeom>
          <a:ln w="19050">
            <a:solidFill>
              <a:srgbClr val="7030A0"/>
            </a:solidFill>
          </a:ln>
        </p:spPr>
        <p:txBody>
          <a:bodyPr wrap="square">
            <a:spAutoFit/>
          </a:bodyPr>
          <a:lstStyle/>
          <a:p>
            <a:r>
              <a:rPr lang="en-US" dirty="0" smtClean="0">
                <a:solidFill>
                  <a:srgbClr val="FFFF00"/>
                </a:solidFill>
              </a:rPr>
              <a:t>V16-"narrow windows" = Margin gives 1 Kings 6:4</a:t>
            </a:r>
          </a:p>
          <a:p>
            <a:r>
              <a:rPr lang="en-US" dirty="0" smtClean="0">
                <a:solidFill>
                  <a:srgbClr val="FFFF00"/>
                </a:solidFill>
              </a:rPr>
              <a:t>The words are rendered, "windows of fixed latticework" (RV).</a:t>
            </a:r>
            <a:r>
              <a:rPr lang="en-US" dirty="0" err="1" smtClean="0">
                <a:solidFill>
                  <a:srgbClr val="FFFF00"/>
                </a:solidFill>
              </a:rPr>
              <a:t>Gesenius</a:t>
            </a:r>
            <a:r>
              <a:rPr lang="en-US" dirty="0" smtClean="0">
                <a:solidFill>
                  <a:srgbClr val="FFFF00"/>
                </a:solidFill>
              </a:rPr>
              <a:t> states: "windows closed with  bars, or lattice.” Bro, </a:t>
            </a:r>
            <a:r>
              <a:rPr lang="en-US" dirty="0" err="1" smtClean="0">
                <a:solidFill>
                  <a:srgbClr val="FFFF00"/>
                </a:solidFill>
              </a:rPr>
              <a:t>Sulley</a:t>
            </a:r>
            <a:r>
              <a:rPr lang="en-US" dirty="0" smtClean="0">
                <a:solidFill>
                  <a:srgbClr val="FFFF00"/>
                </a:solidFill>
              </a:rPr>
              <a:t> suggests that these may be arabesque architecture: fretted tracery of beautiful design of perforated work</a:t>
            </a:r>
          </a:p>
        </p:txBody>
      </p:sp>
      <p:pic>
        <p:nvPicPr>
          <p:cNvPr id="1027" name="Picture 3"/>
          <p:cNvPicPr>
            <a:picLocks noChangeAspect="1" noChangeArrowheads="1"/>
          </p:cNvPicPr>
          <p:nvPr/>
        </p:nvPicPr>
        <p:blipFill>
          <a:blip r:embed="rId2" cstate="print"/>
          <a:srcRect/>
          <a:stretch>
            <a:fillRect/>
          </a:stretch>
        </p:blipFill>
        <p:spPr bwMode="auto">
          <a:xfrm>
            <a:off x="4311995" y="0"/>
            <a:ext cx="4832006" cy="6858000"/>
          </a:xfrm>
          <a:prstGeom prst="rect">
            <a:avLst/>
          </a:prstGeom>
          <a:noFill/>
          <a:ln w="9525">
            <a:noFill/>
            <a:miter lim="800000"/>
            <a:headEnd/>
            <a:tailEnd/>
          </a:ln>
        </p:spPr>
      </p:pic>
      <p:sp>
        <p:nvSpPr>
          <p:cNvPr id="7" name="TextBox 6"/>
          <p:cNvSpPr txBox="1"/>
          <p:nvPr/>
        </p:nvSpPr>
        <p:spPr>
          <a:xfrm>
            <a:off x="228600" y="228600"/>
            <a:ext cx="3276600" cy="1815882"/>
          </a:xfrm>
          <a:prstGeom prst="rect">
            <a:avLst/>
          </a:prstGeom>
          <a:noFill/>
          <a:ln w="57150">
            <a:solidFill>
              <a:srgbClr val="7030A0"/>
            </a:solidFill>
          </a:ln>
        </p:spPr>
        <p:txBody>
          <a:bodyPr wrap="square" rtlCol="0">
            <a:spAutoFit/>
          </a:bodyPr>
          <a:lstStyle/>
          <a:p>
            <a:pPr algn="just"/>
            <a:r>
              <a:rPr lang="en-US" sz="1600" dirty="0" err="1" smtClean="0">
                <a:solidFill>
                  <a:srgbClr val="FFFF00"/>
                </a:solidFill>
              </a:rPr>
              <a:t>Eze</a:t>
            </a:r>
            <a:r>
              <a:rPr lang="en-US" sz="1600" dirty="0" smtClean="0">
                <a:solidFill>
                  <a:srgbClr val="FFFF00"/>
                </a:solidFill>
              </a:rPr>
              <a:t> 40:16  And </a:t>
            </a:r>
            <a:r>
              <a:rPr lang="en-US" sz="1600" i="1" dirty="0" smtClean="0">
                <a:solidFill>
                  <a:srgbClr val="FFFF00"/>
                </a:solidFill>
              </a:rPr>
              <a:t>there were narrow windows to the little chambers, and to their posts within the gate round about, and likewise to the arches: and windows were round about inward: and upon each post were palm trees. </a:t>
            </a:r>
          </a:p>
        </p:txBody>
      </p:sp>
      <p:sp>
        <p:nvSpPr>
          <p:cNvPr id="9" name="Rectangle 8"/>
          <p:cNvSpPr/>
          <p:nvPr/>
        </p:nvSpPr>
        <p:spPr>
          <a:xfrm>
            <a:off x="3636707" y="0"/>
            <a:ext cx="2667000" cy="1323439"/>
          </a:xfrm>
          <a:prstGeom prst="rect">
            <a:avLst/>
          </a:prstGeom>
          <a:solidFill>
            <a:schemeClr val="bg1"/>
          </a:solidFill>
        </p:spPr>
        <p:txBody>
          <a:bodyPr wrap="square">
            <a:spAutoFit/>
          </a:bodyPr>
          <a:lstStyle/>
          <a:p>
            <a:r>
              <a:rPr lang="en-US" sz="2000" dirty="0" smtClean="0"/>
              <a:t>*These are applied to </a:t>
            </a:r>
          </a:p>
          <a:p>
            <a:pPr>
              <a:buFont typeface="Arial" pitchFamily="34" charset="0"/>
              <a:buChar char="•"/>
            </a:pPr>
            <a:r>
              <a:rPr lang="en-US" sz="2000" dirty="0" smtClean="0"/>
              <a:t>the little chambers </a:t>
            </a:r>
          </a:p>
          <a:p>
            <a:pPr>
              <a:buFont typeface="Arial" pitchFamily="34" charset="0"/>
              <a:buChar char="•"/>
            </a:pPr>
            <a:r>
              <a:rPr lang="en-US" sz="2000" dirty="0" smtClean="0"/>
              <a:t>their posts </a:t>
            </a:r>
          </a:p>
          <a:p>
            <a:pPr>
              <a:buFont typeface="Arial" pitchFamily="34" charset="0"/>
              <a:buChar char="•"/>
            </a:pPr>
            <a:r>
              <a:rPr lang="en-US" sz="2000" dirty="0" smtClean="0"/>
              <a:t>the arches</a:t>
            </a:r>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4"/>
          <p:cNvPicPr>
            <a:picLocks noChangeAspect="1" noChangeArrowheads="1"/>
          </p:cNvPicPr>
          <p:nvPr/>
        </p:nvPicPr>
        <p:blipFill>
          <a:blip r:embed="rId2" cstate="print"/>
          <a:srcRect l="27500" t="27448" r="25833" b="5783"/>
          <a:stretch>
            <a:fillRect/>
          </a:stretch>
        </p:blipFill>
        <p:spPr bwMode="auto">
          <a:xfrm>
            <a:off x="228600" y="361610"/>
            <a:ext cx="5410200" cy="6134780"/>
          </a:xfrm>
          <a:prstGeom prst="rect">
            <a:avLst/>
          </a:prstGeom>
          <a:ln>
            <a:noFill/>
          </a:ln>
          <a:effectLst>
            <a:softEdge rad="112500"/>
          </a:effectLst>
        </p:spPr>
      </p:pic>
      <p:sp>
        <p:nvSpPr>
          <p:cNvPr id="6" name="Rectangle 5"/>
          <p:cNvSpPr/>
          <p:nvPr/>
        </p:nvSpPr>
        <p:spPr>
          <a:xfrm>
            <a:off x="5791200" y="3429000"/>
            <a:ext cx="3124200" cy="3170099"/>
          </a:xfrm>
          <a:prstGeom prst="rect">
            <a:avLst/>
          </a:prstGeom>
        </p:spPr>
        <p:txBody>
          <a:bodyPr wrap="square">
            <a:spAutoFit/>
          </a:bodyPr>
          <a:lstStyle/>
          <a:p>
            <a:r>
              <a:rPr lang="en-US" sz="2000" dirty="0" smtClean="0">
                <a:solidFill>
                  <a:schemeClr val="bg1"/>
                </a:solidFill>
              </a:rPr>
              <a:t>“The </a:t>
            </a:r>
            <a:r>
              <a:rPr lang="en-US" sz="2000" dirty="0">
                <a:solidFill>
                  <a:schemeClr val="bg1"/>
                </a:solidFill>
              </a:rPr>
              <a:t>space also before the little chambers, one cubit </a:t>
            </a:r>
            <a:r>
              <a:rPr lang="en-US" sz="2000" dirty="0" smtClean="0">
                <a:solidFill>
                  <a:schemeClr val="bg1"/>
                </a:solidFill>
              </a:rPr>
              <a:t>on this </a:t>
            </a:r>
            <a:r>
              <a:rPr lang="en-US" sz="2000" dirty="0">
                <a:solidFill>
                  <a:schemeClr val="bg1"/>
                </a:solidFill>
              </a:rPr>
              <a:t>side, and a space one cubit on that side</a:t>
            </a:r>
            <a:r>
              <a:rPr lang="en-US" sz="2000" dirty="0" smtClean="0">
                <a:solidFill>
                  <a:schemeClr val="bg1"/>
                </a:solidFill>
              </a:rPr>
              <a:t>.”</a:t>
            </a:r>
            <a:endParaRPr lang="en-US" sz="2000" dirty="0">
              <a:solidFill>
                <a:schemeClr val="bg1"/>
              </a:solidFill>
            </a:endParaRPr>
          </a:p>
          <a:p>
            <a:r>
              <a:rPr lang="en-US" sz="2000" dirty="0" smtClean="0">
                <a:solidFill>
                  <a:schemeClr val="bg1"/>
                </a:solidFill>
              </a:rPr>
              <a:t>“And </a:t>
            </a:r>
            <a:r>
              <a:rPr lang="en-US" sz="2000" dirty="0">
                <a:solidFill>
                  <a:schemeClr val="bg1"/>
                </a:solidFill>
              </a:rPr>
              <a:t>there were narrow windows to the </a:t>
            </a:r>
            <a:r>
              <a:rPr lang="en-US" sz="2000" dirty="0" smtClean="0">
                <a:solidFill>
                  <a:schemeClr val="bg1"/>
                </a:solidFill>
              </a:rPr>
              <a:t>little chamb</a:t>
            </a:r>
            <a:r>
              <a:rPr lang="en-US" sz="2000" dirty="0">
                <a:solidFill>
                  <a:schemeClr val="bg1"/>
                </a:solidFill>
              </a:rPr>
              <a:t>e</a:t>
            </a:r>
            <a:r>
              <a:rPr lang="en-US" sz="2000" dirty="0" smtClean="0">
                <a:solidFill>
                  <a:schemeClr val="bg1"/>
                </a:solidFill>
              </a:rPr>
              <a:t>rs, and</a:t>
            </a:r>
            <a:r>
              <a:rPr lang="en-US" sz="2000" dirty="0">
                <a:solidFill>
                  <a:schemeClr val="bg1"/>
                </a:solidFill>
              </a:rPr>
              <a:t> </a:t>
            </a:r>
            <a:r>
              <a:rPr lang="en-US" sz="2000" dirty="0" smtClean="0">
                <a:solidFill>
                  <a:schemeClr val="bg1"/>
                </a:solidFill>
              </a:rPr>
              <a:t>to </a:t>
            </a:r>
            <a:r>
              <a:rPr lang="en-US" sz="2000" dirty="0">
                <a:solidFill>
                  <a:schemeClr val="bg1"/>
                </a:solidFill>
              </a:rPr>
              <a:t>their posts within the gate round about</a:t>
            </a:r>
            <a:r>
              <a:rPr lang="en-US" sz="2000" dirty="0" smtClean="0">
                <a:solidFill>
                  <a:schemeClr val="bg1"/>
                </a:solidFill>
              </a:rPr>
              <a:t>.” </a:t>
            </a:r>
            <a:r>
              <a:rPr lang="en-US" sz="2000" dirty="0">
                <a:solidFill>
                  <a:schemeClr val="bg1"/>
                </a:solidFill>
              </a:rPr>
              <a:t>(Verses 12 and 16.)</a:t>
            </a:r>
          </a:p>
        </p:txBody>
      </p:sp>
      <p:sp>
        <p:nvSpPr>
          <p:cNvPr id="7" name="Rectangle 6"/>
          <p:cNvSpPr/>
          <p:nvPr/>
        </p:nvSpPr>
        <p:spPr>
          <a:xfrm>
            <a:off x="5791200" y="0"/>
            <a:ext cx="3200400" cy="3416320"/>
          </a:xfrm>
          <a:prstGeom prst="rect">
            <a:avLst/>
          </a:prstGeom>
        </p:spPr>
        <p:txBody>
          <a:bodyPr wrap="square">
            <a:spAutoFit/>
          </a:bodyPr>
          <a:lstStyle/>
          <a:p>
            <a:r>
              <a:rPr lang="en-US" sz="2400" b="1" u="sng" dirty="0" smtClean="0">
                <a:solidFill>
                  <a:schemeClr val="bg1"/>
                </a:solidFill>
              </a:rPr>
              <a:t>"</a:t>
            </a:r>
            <a:r>
              <a:rPr lang="en-US" sz="2400" b="1" u="sng" dirty="0">
                <a:solidFill>
                  <a:schemeClr val="bg1"/>
                </a:solidFill>
              </a:rPr>
              <a:t>narrow windows" </a:t>
            </a:r>
            <a:r>
              <a:rPr lang="en-US" sz="2400" dirty="0" smtClean="0">
                <a:solidFill>
                  <a:schemeClr val="bg1"/>
                </a:solidFill>
              </a:rPr>
              <a:t>indicates </a:t>
            </a:r>
            <a:r>
              <a:rPr lang="en-US" sz="2400" dirty="0">
                <a:solidFill>
                  <a:schemeClr val="bg1"/>
                </a:solidFill>
              </a:rPr>
              <a:t>some sort of open </a:t>
            </a:r>
            <a:r>
              <a:rPr lang="en-US" sz="2400" dirty="0" smtClean="0">
                <a:solidFill>
                  <a:schemeClr val="bg1"/>
                </a:solidFill>
              </a:rPr>
              <a:t>screen-work one </a:t>
            </a:r>
            <a:r>
              <a:rPr lang="en-US" sz="2400" dirty="0">
                <a:solidFill>
                  <a:schemeClr val="bg1"/>
                </a:solidFill>
              </a:rPr>
              <a:t>cubit thick on each side of the </a:t>
            </a:r>
            <a:r>
              <a:rPr lang="en-US" sz="2400" dirty="0" smtClean="0">
                <a:solidFill>
                  <a:schemeClr val="bg1"/>
                </a:solidFill>
              </a:rPr>
              <a:t>gate-building, in </a:t>
            </a:r>
            <a:r>
              <a:rPr lang="en-US" sz="2400" dirty="0">
                <a:solidFill>
                  <a:schemeClr val="bg1"/>
                </a:solidFill>
              </a:rPr>
              <a:t>front of, or before, the </a:t>
            </a:r>
            <a:r>
              <a:rPr lang="en-US" sz="2400" i="1" dirty="0" err="1">
                <a:solidFill>
                  <a:schemeClr val="bg1"/>
                </a:solidFill>
              </a:rPr>
              <a:t>ta</a:t>
            </a:r>
            <a:r>
              <a:rPr lang="en-US" sz="2400" i="1" dirty="0">
                <a:solidFill>
                  <a:schemeClr val="bg1"/>
                </a:solidFill>
              </a:rPr>
              <a:t>, and probably six cubits high.</a:t>
            </a:r>
            <a:endParaRPr lang="en-US" sz="2000" dirty="0">
              <a:solidFill>
                <a:schemeClr val="bg1"/>
              </a:solidFill>
            </a:endParaRPr>
          </a:p>
        </p:txBody>
      </p:sp>
      <p:cxnSp>
        <p:nvCxnSpPr>
          <p:cNvPr id="9" name="Straight Arrow Connector 8"/>
          <p:cNvCxnSpPr>
            <a:stCxn id="7" idx="1"/>
          </p:cNvCxnSpPr>
          <p:nvPr/>
        </p:nvCxnSpPr>
        <p:spPr>
          <a:xfrm rot="10800000" flipV="1">
            <a:off x="4343400" y="1708160"/>
            <a:ext cx="1447800" cy="6540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1"/>
          </p:cNvCxnSpPr>
          <p:nvPr/>
        </p:nvCxnSpPr>
        <p:spPr>
          <a:xfrm rot="10800000" flipV="1">
            <a:off x="2057400" y="1708160"/>
            <a:ext cx="3733800" cy="8826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1"/>
          </p:cNvCxnSpPr>
          <p:nvPr/>
        </p:nvCxnSpPr>
        <p:spPr>
          <a:xfrm rot="10800000" flipV="1">
            <a:off x="2667000" y="1708160"/>
            <a:ext cx="3124200" cy="11112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7" idx="1"/>
          </p:cNvCxnSpPr>
          <p:nvPr/>
        </p:nvCxnSpPr>
        <p:spPr>
          <a:xfrm rot="10800000" flipV="1">
            <a:off x="1371600" y="1708160"/>
            <a:ext cx="4419600" cy="8064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1"/>
          </p:cNvCxnSpPr>
          <p:nvPr/>
        </p:nvCxnSpPr>
        <p:spPr>
          <a:xfrm rot="10800000" flipV="1">
            <a:off x="4876800" y="1708160"/>
            <a:ext cx="914400" cy="7302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175360" cy="6858000"/>
          </a:xfrm>
          <a:prstGeom prst="rect">
            <a:avLst/>
          </a:prstGeom>
          <a:noFill/>
          <a:ln w="9525">
            <a:noFill/>
            <a:miter lim="800000"/>
            <a:headEnd/>
            <a:tailEnd/>
          </a:ln>
        </p:spPr>
      </p:pic>
      <p:sp>
        <p:nvSpPr>
          <p:cNvPr id="2" name="Title 1"/>
          <p:cNvSpPr>
            <a:spLocks noGrp="1"/>
          </p:cNvSpPr>
          <p:nvPr>
            <p:ph type="title"/>
          </p:nvPr>
        </p:nvSpPr>
        <p:spPr>
          <a:xfrm>
            <a:off x="304800" y="76200"/>
            <a:ext cx="8229600" cy="609600"/>
          </a:xfrm>
        </p:spPr>
        <p:txBody>
          <a:bodyPr>
            <a:normAutofit fontScale="90000"/>
          </a:bodyPr>
          <a:lstStyle/>
          <a:p>
            <a:r>
              <a:rPr lang="en-US" dirty="0" smtClean="0"/>
              <a:t>The Arches</a:t>
            </a:r>
            <a:endParaRPr lang="en-US" dirty="0"/>
          </a:p>
        </p:txBody>
      </p:sp>
      <p:sp>
        <p:nvSpPr>
          <p:cNvPr id="3" name="Content Placeholder 2"/>
          <p:cNvSpPr>
            <a:spLocks noGrp="1"/>
          </p:cNvSpPr>
          <p:nvPr>
            <p:ph idx="1"/>
          </p:nvPr>
        </p:nvSpPr>
        <p:spPr>
          <a:xfrm>
            <a:off x="228600" y="609600"/>
            <a:ext cx="8686800" cy="4389120"/>
          </a:xfrm>
        </p:spPr>
        <p:txBody>
          <a:bodyPr>
            <a:noAutofit/>
          </a:bodyPr>
          <a:lstStyle/>
          <a:p>
            <a:pPr>
              <a:buNone/>
            </a:pPr>
            <a:r>
              <a:rPr lang="en-US" sz="2000" b="1" dirty="0" smtClean="0"/>
              <a:t>That there are arches to the gateway, and very magnificent arches too, no one can doubt who considers all the elements of the specification. </a:t>
            </a:r>
          </a:p>
          <a:p>
            <a:pPr>
              <a:buNone/>
            </a:pPr>
            <a:r>
              <a:rPr lang="en-US" sz="2000" b="1" dirty="0" smtClean="0"/>
              <a:t>They are mentioned in the specification of the first gate, </a:t>
            </a:r>
          </a:p>
          <a:p>
            <a:pPr>
              <a:buNone/>
            </a:pPr>
            <a:r>
              <a:rPr lang="en-US" sz="2000" b="1" i="1" dirty="0" smtClean="0"/>
              <a:t>i.e., the eastern gate </a:t>
            </a:r>
            <a:r>
              <a:rPr lang="en-US" sz="2000" b="1" dirty="0" smtClean="0"/>
              <a:t>(see verses 6-16). </a:t>
            </a:r>
          </a:p>
          <a:p>
            <a:pPr>
              <a:buNone/>
            </a:pPr>
            <a:r>
              <a:rPr lang="en-US" sz="2000" b="1" dirty="0" smtClean="0"/>
              <a:t>of the northern gate (verses 20-22). </a:t>
            </a:r>
          </a:p>
          <a:p>
            <a:pPr>
              <a:buNone/>
            </a:pPr>
            <a:r>
              <a:rPr lang="en-US" sz="2000" b="1" dirty="0" smtClean="0"/>
              <a:t>of the southern gate (verse 24), and </a:t>
            </a:r>
          </a:p>
          <a:p>
            <a:pPr>
              <a:buNone/>
            </a:pPr>
            <a:r>
              <a:rPr lang="en-US" sz="2000" b="1" dirty="0" smtClean="0"/>
              <a:t>of each of the inner court gates (verses 29, 33 and 36.)</a:t>
            </a:r>
          </a:p>
          <a:p>
            <a:pPr>
              <a:buNone/>
            </a:pPr>
            <a:r>
              <a:rPr lang="en-US" sz="2000" b="1" dirty="0" smtClean="0"/>
              <a:t>These arches are "twenty-five cubits (50’) long and five (10’) broad” (see verse 30) ; that is to say, they are of the same measure as the distance separating the </a:t>
            </a:r>
            <a:r>
              <a:rPr lang="en-US" sz="2000" b="1" i="1" dirty="0" err="1" smtClean="0"/>
              <a:t>ta</a:t>
            </a:r>
            <a:r>
              <a:rPr lang="en-US" sz="2000" b="1" i="1" dirty="0" smtClean="0"/>
              <a:t> on either side of the </a:t>
            </a:r>
            <a:r>
              <a:rPr lang="en-US" sz="2000" b="1" dirty="0" smtClean="0"/>
              <a:t>gateway, and the same </a:t>
            </a:r>
            <a:r>
              <a:rPr lang="en-US" sz="2000" b="1" i="1" dirty="0" smtClean="0"/>
              <a:t>width as the posts, or </a:t>
            </a:r>
            <a:r>
              <a:rPr lang="en-US" sz="2000" b="1" i="1" dirty="0" err="1" smtClean="0"/>
              <a:t>surbases</a:t>
            </a:r>
            <a:r>
              <a:rPr lang="en-US" sz="2000" b="1" i="1" dirty="0" smtClean="0"/>
              <a:t>, </a:t>
            </a:r>
            <a:r>
              <a:rPr lang="en-US" sz="2000" b="1" dirty="0" smtClean="0"/>
              <a:t>between the little chambers. </a:t>
            </a:r>
          </a:p>
          <a:p>
            <a:pPr>
              <a:buNone/>
            </a:pPr>
            <a:r>
              <a:rPr lang="en-US" sz="2000" b="1" dirty="0" smtClean="0"/>
              <a:t>Moreover, we learn from verse 22, that the arches are </a:t>
            </a:r>
            <a:r>
              <a:rPr lang="en-US" sz="2000" b="1" i="1" dirty="0" smtClean="0"/>
              <a:t>before the steps of the gateway. </a:t>
            </a:r>
            <a:r>
              <a:rPr lang="en-US" sz="2000" b="1" dirty="0" smtClean="0"/>
              <a:t>Any person, therefore, ascending these steps, would see overhead a series of arches, under which he would pass on entering the house. The arches then spring from one column to another across the gateway.</a:t>
            </a:r>
            <a:endParaRPr lang="en-US" sz="20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US" b="1" dirty="0" smtClean="0">
                <a:solidFill>
                  <a:srgbClr val="FFFF00"/>
                </a:solidFill>
                <a:effectLst>
                  <a:outerShdw blurRad="38100" dist="38100" dir="2700000" algn="tl">
                    <a:srgbClr val="000000">
                      <a:alpha val="43137"/>
                    </a:srgbClr>
                  </a:outerShdw>
                </a:effectLst>
              </a:rPr>
              <a:t>The Arches &amp; “Palm Trees”</a:t>
            </a:r>
            <a:endParaRPr lang="en-US" b="1" dirty="0">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2400" y="1295400"/>
            <a:ext cx="7086600" cy="4389120"/>
          </a:xfrm>
        </p:spPr>
        <p:txBody>
          <a:bodyPr>
            <a:normAutofit fontScale="85000" lnSpcReduction="20000"/>
          </a:bodyPr>
          <a:lstStyle/>
          <a:p>
            <a:r>
              <a:rPr lang="en-US" dirty="0" smtClean="0">
                <a:solidFill>
                  <a:srgbClr val="FFFF00"/>
                </a:solidFill>
              </a:rPr>
              <a:t>"arches" = this from "</a:t>
            </a:r>
            <a:r>
              <a:rPr lang="en-US" dirty="0" err="1" smtClean="0">
                <a:solidFill>
                  <a:srgbClr val="FFFF00"/>
                </a:solidFill>
              </a:rPr>
              <a:t>ool</a:t>
            </a:r>
            <a:r>
              <a:rPr lang="en-US" dirty="0" smtClean="0">
                <a:solidFill>
                  <a:srgbClr val="FFFF00"/>
                </a:solidFill>
              </a:rPr>
              <a:t>" &amp; "eel" root not used as a verb, but of wide extent in the derivatives. The primary notion is "to ROLL"., whence "</a:t>
            </a:r>
            <a:r>
              <a:rPr lang="en-US" dirty="0" err="1" smtClean="0">
                <a:solidFill>
                  <a:srgbClr val="FFFF00"/>
                </a:solidFill>
              </a:rPr>
              <a:t>ay'l</a:t>
            </a:r>
            <a:r>
              <a:rPr lang="en-US" dirty="0" smtClean="0">
                <a:solidFill>
                  <a:srgbClr val="FFFF00"/>
                </a:solidFill>
              </a:rPr>
              <a:t>" a RAM from its twisted &amp; curled horns. </a:t>
            </a:r>
          </a:p>
          <a:p>
            <a:r>
              <a:rPr lang="en-US" dirty="0" err="1" smtClean="0">
                <a:solidFill>
                  <a:srgbClr val="FFFF00"/>
                </a:solidFill>
              </a:rPr>
              <a:t>Also,"ool</a:t>
            </a:r>
            <a:r>
              <a:rPr lang="en-US" dirty="0" smtClean="0">
                <a:solidFill>
                  <a:srgbClr val="FFFF00"/>
                </a:solidFill>
              </a:rPr>
              <a:t>" belly or abdomen, so called from its roundness.</a:t>
            </a:r>
          </a:p>
          <a:p>
            <a:r>
              <a:rPr lang="en-US" dirty="0" smtClean="0">
                <a:solidFill>
                  <a:srgbClr val="FFFF00"/>
                </a:solidFill>
              </a:rPr>
              <a:t>Young's literal retains "arches", so does RV, </a:t>
            </a:r>
          </a:p>
          <a:p>
            <a:r>
              <a:rPr lang="en-US" dirty="0" smtClean="0">
                <a:solidFill>
                  <a:srgbClr val="FFFF00"/>
                </a:solidFill>
              </a:rPr>
              <a:t>The arch is in the shape of</a:t>
            </a:r>
          </a:p>
          <a:p>
            <a:r>
              <a:rPr lang="en-US" dirty="0" smtClean="0">
                <a:solidFill>
                  <a:srgbClr val="FFFF00"/>
                </a:solidFill>
              </a:rPr>
              <a:t>	(1) a rib</a:t>
            </a:r>
          </a:p>
          <a:p>
            <a:r>
              <a:rPr lang="en-US" dirty="0" smtClean="0">
                <a:solidFill>
                  <a:srgbClr val="FFFF00"/>
                </a:solidFill>
              </a:rPr>
              <a:t>	(2) a rainbow</a:t>
            </a:r>
          </a:p>
          <a:p>
            <a:r>
              <a:rPr lang="en-US" dirty="0" smtClean="0">
                <a:solidFill>
                  <a:srgbClr val="FFFF00"/>
                </a:solidFill>
              </a:rPr>
              <a:t>	(3) a horn</a:t>
            </a:r>
          </a:p>
          <a:p>
            <a:r>
              <a:rPr lang="en-US" dirty="0" smtClean="0">
                <a:solidFill>
                  <a:srgbClr val="FFFF00"/>
                </a:solidFill>
              </a:rPr>
              <a:t>thus forming a curved lintel with great spiritual lessons behind them</a:t>
            </a:r>
          </a:p>
          <a:p>
            <a:endParaRPr lang="en-US" dirty="0">
              <a:solidFill>
                <a:srgbClr val="FFFF00"/>
              </a:solidFill>
            </a:endParaRPr>
          </a:p>
        </p:txBody>
      </p:sp>
      <p:pic>
        <p:nvPicPr>
          <p:cNvPr id="4098" name="Picture 2"/>
          <p:cNvPicPr>
            <a:picLocks noChangeAspect="1" noChangeArrowheads="1"/>
          </p:cNvPicPr>
          <p:nvPr/>
        </p:nvPicPr>
        <p:blipFill>
          <a:blip r:embed="rId2" cstate="print"/>
          <a:srcRect/>
          <a:stretch>
            <a:fillRect/>
          </a:stretch>
        </p:blipFill>
        <p:spPr bwMode="auto">
          <a:xfrm>
            <a:off x="7239000" y="381000"/>
            <a:ext cx="1828800" cy="6073140"/>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6" name="Rectangle 5"/>
          <p:cNvSpPr/>
          <p:nvPr/>
        </p:nvSpPr>
        <p:spPr>
          <a:xfrm>
            <a:off x="442440" y="5401829"/>
            <a:ext cx="7543800" cy="1323439"/>
          </a:xfrm>
          <a:prstGeom prst="rect">
            <a:avLst/>
          </a:prstGeom>
        </p:spPr>
        <p:txBody>
          <a:bodyPr wrap="square">
            <a:spAutoFit/>
          </a:bodyPr>
          <a:lstStyle/>
          <a:p>
            <a:r>
              <a:rPr lang="en-US" sz="2000" dirty="0" smtClean="0">
                <a:solidFill>
                  <a:srgbClr val="FFFF00"/>
                </a:solidFill>
              </a:rPr>
              <a:t>"Palm-Trees" upon the POSTS: Artificial palm-trees"(</a:t>
            </a:r>
            <a:r>
              <a:rPr lang="en-US" sz="2000" dirty="0" err="1" smtClean="0">
                <a:solidFill>
                  <a:srgbClr val="FFFF00"/>
                </a:solidFill>
              </a:rPr>
              <a:t>Bagster</a:t>
            </a:r>
            <a:r>
              <a:rPr lang="en-US" sz="2000" dirty="0" smtClean="0">
                <a:solidFill>
                  <a:srgbClr val="FFFF00"/>
                </a:solidFill>
              </a:rPr>
              <a:t>)</a:t>
            </a:r>
          </a:p>
          <a:p>
            <a:r>
              <a:rPr lang="en-US" sz="2000" dirty="0" smtClean="0">
                <a:solidFill>
                  <a:srgbClr val="FFFF00"/>
                </a:solidFill>
              </a:rPr>
              <a:t>In architecture, a palm-like </a:t>
            </a:r>
            <a:r>
              <a:rPr lang="en-US" sz="2000" dirty="0" err="1" smtClean="0">
                <a:solidFill>
                  <a:srgbClr val="FFFF00"/>
                </a:solidFill>
              </a:rPr>
              <a:t>pillaster</a:t>
            </a:r>
            <a:r>
              <a:rPr lang="en-US" sz="2000" dirty="0" smtClean="0">
                <a:solidFill>
                  <a:srgbClr val="FFFF00"/>
                </a:solidFill>
              </a:rPr>
              <a:t> (Strong).</a:t>
            </a:r>
          </a:p>
          <a:p>
            <a:r>
              <a:rPr lang="en-US" sz="2000" dirty="0" smtClean="0">
                <a:solidFill>
                  <a:srgbClr val="FFFF00"/>
                </a:solidFill>
              </a:rPr>
              <a:t>*These in turn demand great arches to span across the top, </a:t>
            </a:r>
          </a:p>
          <a:p>
            <a:r>
              <a:rPr lang="en-US" sz="2000" dirty="0" smtClean="0">
                <a:solidFill>
                  <a:srgbClr val="FFFF00"/>
                </a:solidFill>
              </a:rPr>
              <a:t>curved for great strength rather than a FLAT 50-foot stone lintel.</a:t>
            </a:r>
            <a:endParaRPr lang="en-US" sz="2000" dirty="0">
              <a:solidFill>
                <a:srgbClr val="FFFF00"/>
              </a:solidFill>
            </a:endParaRPr>
          </a:p>
        </p:txBody>
      </p:sp>
      <p:sp>
        <p:nvSpPr>
          <p:cNvPr id="7" name="TextBox 6"/>
          <p:cNvSpPr txBox="1"/>
          <p:nvPr/>
        </p:nvSpPr>
        <p:spPr>
          <a:xfrm>
            <a:off x="609600" y="762000"/>
            <a:ext cx="6705600" cy="461665"/>
          </a:xfrm>
          <a:prstGeom prst="rect">
            <a:avLst/>
          </a:prstGeom>
          <a:noFill/>
        </p:spPr>
        <p:txBody>
          <a:bodyPr wrap="square" rtlCol="0">
            <a:spAutoFit/>
          </a:bodyPr>
          <a:lstStyle/>
          <a:p>
            <a:r>
              <a:rPr lang="en-US" sz="2400" b="1" i="1" u="sng" dirty="0" smtClean="0">
                <a:solidFill>
                  <a:srgbClr val="FFFF00"/>
                </a:solidFill>
              </a:rPr>
              <a:t>Mentioned in vv. 16, 22, 26, 31, 34, 36</a:t>
            </a:r>
            <a:endParaRPr lang="en-US" sz="2400" b="1" i="1" u="sng"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9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04"/>
            <a:ext cx="8229600" cy="608518"/>
          </a:xfrm>
        </p:spPr>
        <p:txBody>
          <a:bodyPr>
            <a:normAutofit fontScale="90000"/>
          </a:bodyPr>
          <a:lstStyle/>
          <a:p>
            <a:r>
              <a:rPr lang="en-US" dirty="0" smtClean="0">
                <a:solidFill>
                  <a:srgbClr val="FFFF00"/>
                </a:solidFill>
              </a:rPr>
              <a:t>Strength of Arches</a:t>
            </a:r>
            <a:endParaRPr lang="en-US" dirty="0">
              <a:solidFill>
                <a:srgbClr val="FFFF00"/>
              </a:solidFill>
            </a:endParaRPr>
          </a:p>
        </p:txBody>
      </p:sp>
      <p:sp>
        <p:nvSpPr>
          <p:cNvPr id="3" name="Content Placeholder 2"/>
          <p:cNvSpPr>
            <a:spLocks noGrp="1"/>
          </p:cNvSpPr>
          <p:nvPr>
            <p:ph idx="1"/>
          </p:nvPr>
        </p:nvSpPr>
        <p:spPr>
          <a:xfrm>
            <a:off x="132740" y="1234440"/>
            <a:ext cx="8878519" cy="4389120"/>
          </a:xfrm>
        </p:spPr>
        <p:txBody>
          <a:bodyPr>
            <a:noAutofit/>
          </a:bodyPr>
          <a:lstStyle/>
          <a:p>
            <a:pPr>
              <a:buNone/>
            </a:pPr>
            <a:r>
              <a:rPr lang="en-US" sz="2400" dirty="0" smtClean="0">
                <a:solidFill>
                  <a:srgbClr val="FFFF00"/>
                </a:solidFill>
              </a:rPr>
              <a:t>The </a:t>
            </a:r>
            <a:r>
              <a:rPr lang="en-US" sz="2400" i="1" dirty="0" err="1" smtClean="0">
                <a:solidFill>
                  <a:srgbClr val="FFFF00"/>
                </a:solidFill>
              </a:rPr>
              <a:t>Encyclopaedia</a:t>
            </a:r>
            <a:r>
              <a:rPr lang="en-US" sz="2400" i="1" dirty="0" smtClean="0">
                <a:solidFill>
                  <a:srgbClr val="FFFF00"/>
                </a:solidFill>
              </a:rPr>
              <a:t> Britannica, 2001, states, "In masonry construction, </a:t>
            </a:r>
            <a:r>
              <a:rPr lang="en-US" sz="2400" dirty="0" smtClean="0">
                <a:solidFill>
                  <a:srgbClr val="FFFF00"/>
                </a:solidFill>
              </a:rPr>
              <a:t>arches have several great advantages over horizontal beams, or lintels. They can span much wider openings, and this can be achieved using small, easily carried blocks of brick or stone rather than by a massive monolithic lintel. An arch can also carry a much greater load than an horizontal beam can. This carrying capacity stems from the fact that pressure downward on an arch has the effect of forcing the </a:t>
            </a:r>
            <a:r>
              <a:rPr lang="en-US" sz="2400" dirty="0" err="1" smtClean="0">
                <a:solidFill>
                  <a:srgbClr val="FFFF00"/>
                </a:solidFill>
              </a:rPr>
              <a:t>voussoirs</a:t>
            </a:r>
            <a:r>
              <a:rPr lang="en-US" sz="2400" dirty="0" smtClean="0">
                <a:solidFill>
                  <a:srgbClr val="FFFF00"/>
                </a:solidFill>
              </a:rPr>
              <a:t> </a:t>
            </a:r>
            <a:r>
              <a:rPr lang="en-US" sz="2400" i="1" dirty="0" smtClean="0">
                <a:solidFill>
                  <a:srgbClr val="FFFF00"/>
                </a:solidFill>
              </a:rPr>
              <a:t>[wedge shaped blocks—S.S.J together </a:t>
            </a:r>
            <a:r>
              <a:rPr lang="en-US" sz="2400" dirty="0" smtClean="0">
                <a:solidFill>
                  <a:srgbClr val="FFFF00"/>
                </a:solidFill>
              </a:rPr>
              <a:t>instead of apart... Arches may rest upon light supports </a:t>
            </a:r>
            <a:r>
              <a:rPr lang="en-US" sz="2400" i="1" dirty="0" smtClean="0">
                <a:solidFill>
                  <a:srgbClr val="FFFF00"/>
                </a:solidFill>
              </a:rPr>
              <a:t>[i.e., relatively light — S.S.]. However, where they occur in a row, because the thrust of one arch </a:t>
            </a:r>
            <a:r>
              <a:rPr lang="en-US" sz="2400" dirty="0" smtClean="0">
                <a:solidFill>
                  <a:srgbClr val="FFFF00"/>
                </a:solidFill>
              </a:rPr>
              <a:t>counteracts the thrust of its </a:t>
            </a:r>
            <a:r>
              <a:rPr lang="en-US" sz="2400" dirty="0" err="1" smtClean="0">
                <a:solidFill>
                  <a:srgbClr val="FFFF00"/>
                </a:solidFill>
              </a:rPr>
              <a:t>neighbours</a:t>
            </a:r>
            <a:r>
              <a:rPr lang="en-US" sz="2400" dirty="0" smtClean="0">
                <a:solidFill>
                  <a:srgbClr val="FFFF00"/>
                </a:solidFill>
              </a:rPr>
              <a:t>, the system remains stable as long as the arches at either end of the row are buttressed. This system is put to use in such structures as arched stone bridges and ancient Roman aqueducts".</a:t>
            </a:r>
            <a:endParaRPr lang="en-US" sz="2400" dirty="0">
              <a:solidFill>
                <a:srgbClr val="FFFF00"/>
              </a:solidFill>
            </a:endParaRPr>
          </a:p>
        </p:txBody>
      </p:sp>
      <p:pic>
        <p:nvPicPr>
          <p:cNvPr id="2050" name="Picture 2" descr="http://www.makingthemodernworld.org.uk/learning_modules/maths/02.TU.03/img/IM.1470_zl.jpg"/>
          <p:cNvPicPr>
            <a:picLocks noChangeAspect="1" noChangeArrowheads="1"/>
          </p:cNvPicPr>
          <p:nvPr/>
        </p:nvPicPr>
        <p:blipFill>
          <a:blip r:embed="rId2" cstate="print"/>
          <a:srcRect/>
          <a:stretch>
            <a:fillRect/>
          </a:stretch>
        </p:blipFill>
        <p:spPr bwMode="auto">
          <a:xfrm>
            <a:off x="6179574" y="0"/>
            <a:ext cx="2020528" cy="1333549"/>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3352800"/>
            <a:ext cx="2286000" cy="523220"/>
          </a:xfrm>
          <a:prstGeom prst="rect">
            <a:avLst/>
          </a:prstGeom>
          <a:noFill/>
        </p:spPr>
        <p:txBody>
          <a:bodyPr wrap="square" rtlCol="0">
            <a:spAutoFit/>
          </a:bodyPr>
          <a:lstStyle/>
          <a:p>
            <a:r>
              <a:rPr lang="en-US" sz="2800" b="1" dirty="0" smtClean="0"/>
              <a:t>“God”</a:t>
            </a:r>
            <a:endParaRPr lang="en-US" sz="2800" b="1" dirty="0"/>
          </a:p>
        </p:txBody>
      </p:sp>
      <p:sp>
        <p:nvSpPr>
          <p:cNvPr id="9" name="TextBox 8"/>
          <p:cNvSpPr txBox="1"/>
          <p:nvPr/>
        </p:nvSpPr>
        <p:spPr>
          <a:xfrm>
            <a:off x="2514600" y="3878520"/>
            <a:ext cx="2362200" cy="2893100"/>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2000" b="1" dirty="0" smtClean="0">
                <a:solidFill>
                  <a:srgbClr val="FF0000"/>
                </a:solidFill>
              </a:rPr>
              <a:t>H433</a:t>
            </a:r>
          </a:p>
          <a:p>
            <a:r>
              <a:rPr lang="he-IL" dirty="0" smtClean="0"/>
              <a:t>אלהּ    אלוהּ</a:t>
            </a:r>
            <a:endParaRPr lang="en-US" dirty="0" smtClean="0"/>
          </a:p>
          <a:p>
            <a:r>
              <a:rPr lang="en-US" dirty="0" smtClean="0"/>
              <a:t>'</a:t>
            </a:r>
            <a:r>
              <a:rPr lang="en-US" dirty="0" err="1" smtClean="0"/>
              <a:t>ĕlôahh</a:t>
            </a:r>
            <a:r>
              <a:rPr lang="en-US" dirty="0" smtClean="0"/>
              <a:t>  '</a:t>
            </a:r>
            <a:r>
              <a:rPr lang="en-US" dirty="0" err="1" smtClean="0"/>
              <a:t>ĕlôahh</a:t>
            </a:r>
            <a:endParaRPr lang="en-US" dirty="0" smtClean="0"/>
          </a:p>
          <a:p>
            <a:r>
              <a:rPr lang="en-US" i="1" dirty="0" smtClean="0"/>
              <a:t>el-o'-ah, el-o'-ah</a:t>
            </a:r>
          </a:p>
          <a:p>
            <a:r>
              <a:rPr lang="en-US" dirty="0" smtClean="0"/>
              <a:t>(The second form is rare); probably prolonged (emphatically) from </a:t>
            </a:r>
            <a:r>
              <a:rPr lang="en-US" b="1" u="sng" dirty="0" smtClean="0">
                <a:solidFill>
                  <a:srgbClr val="FF0000"/>
                </a:solidFill>
              </a:rPr>
              <a:t>H410; </a:t>
            </a:r>
            <a:r>
              <a:rPr lang="en-US" u="sng" dirty="0" smtClean="0"/>
              <a:t>a </a:t>
            </a:r>
            <a:r>
              <a:rPr lang="en-US" i="1" u="sng" dirty="0" smtClean="0"/>
              <a:t>deity or the deity: - God, god.</a:t>
            </a:r>
          </a:p>
        </p:txBody>
      </p:sp>
      <p:sp>
        <p:nvSpPr>
          <p:cNvPr id="10" name="TextBox 9"/>
          <p:cNvSpPr txBox="1"/>
          <p:nvPr/>
        </p:nvSpPr>
        <p:spPr>
          <a:xfrm>
            <a:off x="152400" y="3876020"/>
            <a:ext cx="2133600" cy="2893100"/>
          </a:xfrm>
          <a:prstGeom prst="rect">
            <a:avLst/>
          </a:prstGeom>
          <a:solidFill>
            <a:schemeClr val="accent3">
              <a:lumMod val="40000"/>
              <a:lumOff val="60000"/>
            </a:schemeClr>
          </a:solidFill>
          <a:ln w="28575">
            <a:noFill/>
          </a:ln>
          <a:effectLst>
            <a:glow rad="139700">
              <a:schemeClr val="accent4">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b="1" dirty="0" smtClean="0"/>
              <a:t>H430</a:t>
            </a:r>
            <a:r>
              <a:rPr lang="en-US" dirty="0" smtClean="0"/>
              <a:t> - '</a:t>
            </a:r>
            <a:r>
              <a:rPr lang="en-US" dirty="0" err="1" smtClean="0"/>
              <a:t>ĕlôhı̂ym</a:t>
            </a:r>
            <a:endParaRPr lang="en-US" dirty="0" smtClean="0"/>
          </a:p>
          <a:p>
            <a:r>
              <a:rPr lang="en-US" i="1" dirty="0" smtClean="0"/>
              <a:t>el-o-</a:t>
            </a:r>
            <a:r>
              <a:rPr lang="en-US" i="1" dirty="0" err="1" smtClean="0"/>
              <a:t>heem</a:t>
            </a:r>
            <a:r>
              <a:rPr lang="en-US" i="1" dirty="0" smtClean="0"/>
              <a:t>'</a:t>
            </a:r>
          </a:p>
          <a:p>
            <a:r>
              <a:rPr lang="en-US" dirty="0" smtClean="0"/>
              <a:t>Plural of </a:t>
            </a:r>
            <a:r>
              <a:rPr lang="en-US" sz="2000" b="1" u="sng" dirty="0" smtClean="0">
                <a:solidFill>
                  <a:srgbClr val="FF0000"/>
                </a:solidFill>
              </a:rPr>
              <a:t>H433; </a:t>
            </a:r>
            <a:r>
              <a:rPr lang="en-US" i="1" u="sng" dirty="0" smtClean="0"/>
              <a:t>gods in the ordinary sense; but specifically used (in the plural thus, especially with the article) of the supreme God; </a:t>
            </a:r>
          </a:p>
        </p:txBody>
      </p:sp>
      <p:sp>
        <p:nvSpPr>
          <p:cNvPr id="11" name="TextBox 10"/>
          <p:cNvSpPr txBox="1"/>
          <p:nvPr/>
        </p:nvSpPr>
        <p:spPr>
          <a:xfrm>
            <a:off x="5105400" y="4191000"/>
            <a:ext cx="2133600" cy="2339102"/>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r>
              <a:rPr lang="en-US" sz="2000" b="1" dirty="0" smtClean="0">
                <a:solidFill>
                  <a:srgbClr val="FF0000"/>
                </a:solidFill>
              </a:rPr>
              <a:t>H410</a:t>
            </a:r>
            <a:r>
              <a:rPr lang="en-US" dirty="0" smtClean="0"/>
              <a:t> - '</a:t>
            </a:r>
            <a:r>
              <a:rPr lang="en-US" dirty="0" err="1" smtClean="0"/>
              <a:t>êl</a:t>
            </a:r>
            <a:r>
              <a:rPr lang="en-US" dirty="0" smtClean="0"/>
              <a:t> - ale</a:t>
            </a:r>
          </a:p>
          <a:p>
            <a:pPr lvl="0"/>
            <a:r>
              <a:rPr lang="en-US" dirty="0" smtClean="0"/>
              <a:t>Shortened from </a:t>
            </a:r>
            <a:r>
              <a:rPr lang="en-US" b="1" dirty="0" smtClean="0">
                <a:solidFill>
                  <a:srgbClr val="FF0000"/>
                </a:solidFill>
              </a:rPr>
              <a:t>H352; </a:t>
            </a:r>
            <a:r>
              <a:rPr lang="en-US" dirty="0" smtClean="0"/>
              <a:t>strength; as adjective mighty; especially the Almighty (but used also of any deity): - God (god)</a:t>
            </a:r>
          </a:p>
        </p:txBody>
      </p:sp>
      <p:sp>
        <p:nvSpPr>
          <p:cNvPr id="12" name="TextBox 11"/>
          <p:cNvSpPr txBox="1"/>
          <p:nvPr/>
        </p:nvSpPr>
        <p:spPr>
          <a:xfrm>
            <a:off x="3962400" y="76200"/>
            <a:ext cx="2667000" cy="3477875"/>
          </a:xfrm>
          <a:prstGeom prst="rect">
            <a:avLst/>
          </a:prstGeom>
          <a:gradFill flip="none" rotWithShape="1">
            <a:gsLst>
              <a:gs pos="0">
                <a:srgbClr val="03D4A8"/>
              </a:gs>
              <a:gs pos="25000">
                <a:srgbClr val="21D6E0"/>
              </a:gs>
              <a:gs pos="75000">
                <a:srgbClr val="0087E6"/>
              </a:gs>
              <a:gs pos="100000">
                <a:srgbClr val="005CBF"/>
              </a:gs>
            </a:gsLst>
            <a:lin ang="81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r>
              <a:rPr lang="en-US" sz="2000" b="1" dirty="0" smtClean="0">
                <a:solidFill>
                  <a:srgbClr val="FF0000"/>
                </a:solidFill>
              </a:rPr>
              <a:t>H352</a:t>
            </a:r>
            <a:r>
              <a:rPr lang="en-US" dirty="0" smtClean="0"/>
              <a:t> - '</a:t>
            </a:r>
            <a:r>
              <a:rPr lang="en-US" dirty="0" err="1" smtClean="0"/>
              <a:t>ayil</a:t>
            </a:r>
            <a:r>
              <a:rPr lang="en-US" dirty="0" smtClean="0"/>
              <a:t> - </a:t>
            </a:r>
            <a:r>
              <a:rPr lang="en-US" dirty="0" err="1" smtClean="0"/>
              <a:t>ah'-yil</a:t>
            </a:r>
            <a:endParaRPr lang="en-US" dirty="0" smtClean="0"/>
          </a:p>
          <a:p>
            <a:pPr lvl="0"/>
            <a:r>
              <a:rPr lang="en-US" dirty="0" smtClean="0"/>
              <a:t>Fr the same as</a:t>
            </a:r>
            <a:r>
              <a:rPr lang="en-US" sz="2000" b="1" dirty="0" smtClean="0">
                <a:solidFill>
                  <a:srgbClr val="FF0000"/>
                </a:solidFill>
              </a:rPr>
              <a:t> H193</a:t>
            </a:r>
            <a:r>
              <a:rPr lang="en-US" dirty="0" smtClean="0"/>
              <a:t>; properly strength; hence anything strong; specifically a chief (politically); also a ram (from his strength); a pilaster (as a strong support); an oak or other strong tree: - mighty (man), lintel, oak, post, ram, tree.</a:t>
            </a:r>
          </a:p>
        </p:txBody>
      </p:sp>
      <p:sp>
        <p:nvSpPr>
          <p:cNvPr id="13" name="TextBox 12"/>
          <p:cNvSpPr txBox="1"/>
          <p:nvPr/>
        </p:nvSpPr>
        <p:spPr>
          <a:xfrm>
            <a:off x="6858000" y="78700"/>
            <a:ext cx="2133600" cy="2893100"/>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r>
              <a:rPr lang="en-US" sz="2000" b="1" dirty="0" smtClean="0">
                <a:solidFill>
                  <a:srgbClr val="FF0000"/>
                </a:solidFill>
              </a:rPr>
              <a:t>H193</a:t>
            </a:r>
            <a:r>
              <a:rPr lang="en-US" dirty="0" smtClean="0"/>
              <a:t> - '</a:t>
            </a:r>
            <a:r>
              <a:rPr lang="en-US" dirty="0" err="1" smtClean="0"/>
              <a:t>ûl</a:t>
            </a:r>
            <a:r>
              <a:rPr lang="en-US" dirty="0" smtClean="0"/>
              <a:t> - </a:t>
            </a:r>
            <a:r>
              <a:rPr lang="en-US" dirty="0" err="1" smtClean="0"/>
              <a:t>ool</a:t>
            </a:r>
            <a:endParaRPr lang="en-US" dirty="0" smtClean="0"/>
          </a:p>
          <a:p>
            <a:pPr lvl="0"/>
            <a:r>
              <a:rPr lang="en-US" dirty="0" smtClean="0"/>
              <a:t>From an unused root meaning to twist, that is, (by implication) be strong; the body (as being rolled together) also powerful: - mighty, strength.</a:t>
            </a:r>
          </a:p>
        </p:txBody>
      </p:sp>
      <p:sp>
        <p:nvSpPr>
          <p:cNvPr id="15" name="TextBox 14"/>
          <p:cNvSpPr txBox="1"/>
          <p:nvPr/>
        </p:nvSpPr>
        <p:spPr>
          <a:xfrm>
            <a:off x="76200" y="0"/>
            <a:ext cx="1752600" cy="523220"/>
          </a:xfrm>
          <a:prstGeom prst="rect">
            <a:avLst/>
          </a:prstGeom>
          <a:noFill/>
        </p:spPr>
        <p:txBody>
          <a:bodyPr wrap="square" rtlCol="0">
            <a:spAutoFit/>
          </a:bodyPr>
          <a:lstStyle/>
          <a:p>
            <a:r>
              <a:rPr lang="en-US" sz="2800" b="1" dirty="0" smtClean="0">
                <a:solidFill>
                  <a:schemeClr val="bg1"/>
                </a:solidFill>
              </a:rPr>
              <a:t>“Arches”</a:t>
            </a:r>
            <a:endParaRPr lang="en-US" b="1" dirty="0">
              <a:solidFill>
                <a:schemeClr val="bg1"/>
              </a:solidFill>
            </a:endParaRPr>
          </a:p>
        </p:txBody>
      </p:sp>
      <p:sp>
        <p:nvSpPr>
          <p:cNvPr id="16" name="TextBox 15"/>
          <p:cNvSpPr txBox="1"/>
          <p:nvPr/>
        </p:nvSpPr>
        <p:spPr>
          <a:xfrm>
            <a:off x="1828800" y="76200"/>
            <a:ext cx="1905000" cy="3231654"/>
          </a:xfrm>
          <a:prstGeom prst="rect">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2400" b="1" dirty="0" smtClean="0">
                <a:solidFill>
                  <a:srgbClr val="FF0000"/>
                </a:solidFill>
              </a:rPr>
              <a:t>H361</a:t>
            </a:r>
            <a:r>
              <a:rPr lang="en-US" sz="2000" b="1" dirty="0" smtClean="0"/>
              <a:t> -</a:t>
            </a:r>
            <a:r>
              <a:rPr lang="en-US" sz="2000" dirty="0" smtClean="0"/>
              <a:t>'</a:t>
            </a:r>
            <a:r>
              <a:rPr lang="en-US" sz="2000" dirty="0" err="1" smtClean="0"/>
              <a:t>êylâm</a:t>
            </a:r>
            <a:r>
              <a:rPr lang="en-US" sz="2000" dirty="0" smtClean="0"/>
              <a:t>  '</a:t>
            </a:r>
            <a:r>
              <a:rPr lang="en-US" sz="2000" dirty="0" err="1" smtClean="0"/>
              <a:t>êlâm</a:t>
            </a:r>
            <a:r>
              <a:rPr lang="en-US" sz="2000" dirty="0" smtClean="0"/>
              <a:t>  '</a:t>
            </a:r>
            <a:r>
              <a:rPr lang="en-US" sz="2000" dirty="0" err="1" smtClean="0"/>
              <a:t>êlammâh</a:t>
            </a:r>
            <a:endParaRPr lang="en-US" sz="2000" dirty="0" smtClean="0"/>
          </a:p>
          <a:p>
            <a:r>
              <a:rPr lang="en-US" sz="2000" dirty="0" err="1" smtClean="0"/>
              <a:t>Prob</a:t>
            </a:r>
            <a:r>
              <a:rPr lang="en-US" sz="2000" dirty="0" smtClean="0"/>
              <a:t> from </a:t>
            </a:r>
            <a:r>
              <a:rPr lang="en-US" sz="2000" b="1" u="sng" dirty="0" smtClean="0">
                <a:solidFill>
                  <a:srgbClr val="FF0000"/>
                </a:solidFill>
              </a:rPr>
              <a:t>H352</a:t>
            </a:r>
            <a:r>
              <a:rPr lang="en-US" sz="2000" u="sng" dirty="0" smtClean="0"/>
              <a:t>; </a:t>
            </a:r>
          </a:p>
          <a:p>
            <a:r>
              <a:rPr lang="en-US" sz="2000" u="sng" dirty="0" smtClean="0"/>
              <a:t>a </a:t>
            </a:r>
            <a:r>
              <a:rPr lang="en-US" sz="2000" i="1" u="sng" dirty="0" smtClean="0"/>
              <a:t>pillar space (or colonnade), that is, a pale (or portico): - arch.</a:t>
            </a:r>
          </a:p>
        </p:txBody>
      </p:sp>
      <p:cxnSp>
        <p:nvCxnSpPr>
          <p:cNvPr id="24" name="Straight Arrow Connector 23"/>
          <p:cNvCxnSpPr>
            <a:stCxn id="16" idx="3"/>
            <a:endCxn id="12" idx="1"/>
          </p:cNvCxnSpPr>
          <p:nvPr/>
        </p:nvCxnSpPr>
        <p:spPr>
          <a:xfrm>
            <a:off x="3733800" y="1692027"/>
            <a:ext cx="228600" cy="123111"/>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8" name="Picture 7" descr="http://s0.geograph.org.uk/photos/10/64/106476_6a08925a.jpg"/>
          <p:cNvPicPr>
            <a:picLocks noChangeAspect="1" noChangeArrowheads="1"/>
          </p:cNvPicPr>
          <p:nvPr/>
        </p:nvPicPr>
        <p:blipFill>
          <a:blip r:embed="rId2" cstate="print"/>
          <a:srcRect/>
          <a:stretch>
            <a:fillRect/>
          </a:stretch>
        </p:blipFill>
        <p:spPr bwMode="auto">
          <a:xfrm>
            <a:off x="7467600" y="3200400"/>
            <a:ext cx="1571625" cy="2895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9" name="Picture 4" descr="http://us.cdn1.123rf.com/168nwm/bootstrapper/bootstrapper0612/bootstrapper061200010/672999-stone-colonade-archways-with-double-round-columns-along-a-walkway.jpg"/>
          <p:cNvPicPr>
            <a:picLocks noChangeAspect="1" noChangeArrowheads="1"/>
          </p:cNvPicPr>
          <p:nvPr/>
        </p:nvPicPr>
        <p:blipFill>
          <a:blip r:embed="rId3" cstate="print"/>
          <a:srcRect/>
          <a:stretch>
            <a:fillRect/>
          </a:stretch>
        </p:blipFill>
        <p:spPr bwMode="auto">
          <a:xfrm>
            <a:off x="63500" y="483704"/>
            <a:ext cx="1612900" cy="294529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cxnSp>
        <p:nvCxnSpPr>
          <p:cNvPr id="39" name="Straight Arrow Connector 38"/>
          <p:cNvCxnSpPr/>
          <p:nvPr/>
        </p:nvCxnSpPr>
        <p:spPr>
          <a:xfrm flipV="1">
            <a:off x="6477000" y="1447800"/>
            <a:ext cx="381000" cy="101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2286000" y="5181600"/>
            <a:ext cx="381000" cy="101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4800600" y="5105400"/>
            <a:ext cx="381000" cy="101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flipH="1" flipV="1">
            <a:off x="5219194" y="3772406"/>
            <a:ext cx="686812"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16200000" flipH="1">
            <a:off x="8115300" y="3086100"/>
            <a:ext cx="533400" cy="1524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1" nodeType="clickEffect">
                                  <p:stCondLst>
                                    <p:cond delay="0"/>
                                  </p:stCondLst>
                                  <p:childTnLst>
                                    <p:set>
                                      <p:cBhvr>
                                        <p:cTn id="66" dur="1" fill="hold">
                                          <p:stCondLst>
                                            <p:cond delay="0"/>
                                          </p:stCondLst>
                                        </p:cTn>
                                        <p:tgtEl>
                                          <p:spTgt spid="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9" grpId="0" animBg="1"/>
      <p:bldP spid="10" grpId="0" animBg="1"/>
      <p:bldP spid="11" grpId="0" animBg="1"/>
      <p:bldP spid="12" grpId="0" animBg="1"/>
      <p:bldP spid="13"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Users\Stan\AppData\Local\Microsoft\Windows\Temporary Internet Files\Content.IE5\CTFS4IA2\MP900447617[1].jpg"/>
          <p:cNvPicPr>
            <a:picLocks noChangeAspect="1" noChangeArrowheads="1"/>
          </p:cNvPicPr>
          <p:nvPr/>
        </p:nvPicPr>
        <p:blipFill>
          <a:blip r:embed="rId2" cstate="print">
            <a:duotone>
              <a:schemeClr val="accent6">
                <a:shade val="45000"/>
                <a:satMod val="135000"/>
              </a:schemeClr>
              <a:prstClr val="white"/>
            </a:duotone>
            <a:lum bright="28000"/>
          </a:blip>
          <a:srcRect/>
          <a:stretch>
            <a:fillRect/>
          </a:stretch>
        </p:blipFill>
        <p:spPr bwMode="auto">
          <a:xfrm>
            <a:off x="-59485" y="0"/>
            <a:ext cx="9203485" cy="6858000"/>
          </a:xfrm>
          <a:prstGeom prst="rect">
            <a:avLst/>
          </a:prstGeom>
          <a:noFill/>
        </p:spPr>
      </p:pic>
      <p:sp>
        <p:nvSpPr>
          <p:cNvPr id="2" name="Title 1"/>
          <p:cNvSpPr>
            <a:spLocks noGrp="1"/>
          </p:cNvSpPr>
          <p:nvPr>
            <p:ph type="title"/>
          </p:nvPr>
        </p:nvSpPr>
        <p:spPr>
          <a:xfrm>
            <a:off x="457200" y="304800"/>
            <a:ext cx="8229600" cy="667512"/>
          </a:xfrm>
        </p:spPr>
        <p:txBody>
          <a:bodyPr>
            <a:normAutofit fontScale="90000"/>
          </a:bodyPr>
          <a:lstStyle/>
          <a:p>
            <a:r>
              <a:rPr lang="en-US" dirty="0" smtClean="0">
                <a:effectLst>
                  <a:outerShdw blurRad="38100" dist="38100" dir="2700000" algn="tl">
                    <a:srgbClr val="000000">
                      <a:alpha val="43137"/>
                    </a:srgbClr>
                  </a:outerShdw>
                </a:effectLst>
              </a:rPr>
              <a:t>“Palm Trees Upon the Posts”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42900" y="990600"/>
            <a:ext cx="8458200" cy="4389120"/>
          </a:xfrm>
        </p:spPr>
        <p:txBody>
          <a:bodyPr>
            <a:noAutofit/>
          </a:bodyPr>
          <a:lstStyle/>
          <a:p>
            <a:r>
              <a:rPr lang="en-US" sz="2400" b="1" dirty="0" smtClean="0"/>
              <a:t>"Palm trees upon the posts " is an expression alike convenient and graphic for describing a series of slender, ornamental columns, standing upon pedestals and </a:t>
            </a:r>
            <a:r>
              <a:rPr lang="en-US" sz="2400" b="1" dirty="0" err="1" smtClean="0"/>
              <a:t>surbases</a:t>
            </a:r>
            <a:r>
              <a:rPr lang="en-US" sz="2400" b="1" dirty="0" smtClean="0"/>
              <a:t>, than which a more fitting figure could scarcely be selected.</a:t>
            </a:r>
          </a:p>
          <a:p>
            <a:r>
              <a:rPr lang="en-US" sz="2400" b="1" dirty="0" smtClean="0"/>
              <a:t>A post </a:t>
            </a:r>
            <a:r>
              <a:rPr lang="en-US" sz="2400" b="1" i="1" dirty="0" smtClean="0"/>
              <a:t>(</a:t>
            </a:r>
            <a:r>
              <a:rPr lang="en-US" sz="2400" b="1" i="1" dirty="0" err="1" smtClean="0"/>
              <a:t>ayil</a:t>
            </a:r>
            <a:r>
              <a:rPr lang="en-US" sz="2400" b="1" i="1" dirty="0" smtClean="0"/>
              <a:t>) would in modern technical language </a:t>
            </a:r>
            <a:r>
              <a:rPr lang="en-US" sz="2400" b="1" dirty="0" smtClean="0"/>
              <a:t>be called a </a:t>
            </a:r>
            <a:r>
              <a:rPr lang="en-US" sz="2400" b="1" i="1" dirty="0" smtClean="0"/>
              <a:t>pedestal or sub-base, and upon it another post (</a:t>
            </a:r>
            <a:r>
              <a:rPr lang="en-US" sz="2400" b="1" i="1" dirty="0" err="1" smtClean="0"/>
              <a:t>ayil</a:t>
            </a:r>
            <a:r>
              <a:rPr lang="en-US" sz="2400" b="1" i="1" dirty="0" smtClean="0"/>
              <a:t>) could be placed, called in modern technical language </a:t>
            </a:r>
            <a:r>
              <a:rPr lang="en-US" sz="2400" b="1" dirty="0" smtClean="0"/>
              <a:t>a column, pillar, of shaft. </a:t>
            </a:r>
          </a:p>
          <a:p>
            <a:r>
              <a:rPr lang="en-US" sz="2400" b="1" dirty="0" smtClean="0"/>
              <a:t>Upon these premises, then, verse 10 and verse 14 explain each other. The meaning of the two may be expressed thus : </a:t>
            </a:r>
            <a:r>
              <a:rPr lang="en-US" sz="2400" b="1" i="1" dirty="0" smtClean="0"/>
              <a:t>There are pedestals round the gateway, and these pedestals round the gateway are also pedestals to the court. They have upon them posts of threescore cubit</a:t>
            </a:r>
            <a:endParaRPr lang="en-US" sz="24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1003042"/>
            <a:ext cx="2514600" cy="5016758"/>
          </a:xfrm>
          <a:prstGeom prst="rect">
            <a:avLst/>
          </a:prstGeom>
          <a:noFill/>
          <a:ln w="57150">
            <a:solidFill>
              <a:schemeClr val="accent6"/>
            </a:solidFill>
          </a:ln>
        </p:spPr>
        <p:txBody>
          <a:bodyPr wrap="square" rtlCol="0">
            <a:spAutoFit/>
          </a:bodyPr>
          <a:lstStyle/>
          <a:p>
            <a:pPr algn="just"/>
            <a:r>
              <a:rPr lang="en-US" sz="1600" dirty="0" err="1" smtClean="0">
                <a:solidFill>
                  <a:schemeClr val="bg1"/>
                </a:solidFill>
              </a:rPr>
              <a:t>Eze</a:t>
            </a:r>
            <a:r>
              <a:rPr lang="en-US" sz="1600" dirty="0" smtClean="0">
                <a:solidFill>
                  <a:schemeClr val="bg1"/>
                </a:solidFill>
              </a:rPr>
              <a:t> 40:17  Then brought he me into the outward court, and, lo, </a:t>
            </a:r>
            <a:r>
              <a:rPr lang="en-US" sz="1600" i="1" dirty="0" smtClean="0">
                <a:solidFill>
                  <a:schemeClr val="bg1"/>
                </a:solidFill>
              </a:rPr>
              <a:t>there were chambers, and a pavement made for the court round about: thirty chambers were upon the pavement. </a:t>
            </a:r>
          </a:p>
          <a:p>
            <a:pPr algn="just"/>
            <a:r>
              <a:rPr lang="en-US" sz="1600" dirty="0" err="1" smtClean="0">
                <a:solidFill>
                  <a:schemeClr val="bg1"/>
                </a:solidFill>
              </a:rPr>
              <a:t>Eze</a:t>
            </a:r>
            <a:r>
              <a:rPr lang="en-US" sz="1600" dirty="0" smtClean="0">
                <a:solidFill>
                  <a:schemeClr val="bg1"/>
                </a:solidFill>
              </a:rPr>
              <a:t> 40:18  And the pavement by the side of the gates over against the length of the gates </a:t>
            </a:r>
            <a:r>
              <a:rPr lang="en-US" sz="1600" i="1" dirty="0" smtClean="0">
                <a:solidFill>
                  <a:schemeClr val="bg1"/>
                </a:solidFill>
              </a:rPr>
              <a:t>was the lower pavement. </a:t>
            </a:r>
          </a:p>
          <a:p>
            <a:pPr algn="just"/>
            <a:r>
              <a:rPr lang="en-US" sz="1600" dirty="0" err="1" smtClean="0">
                <a:solidFill>
                  <a:schemeClr val="bg1"/>
                </a:solidFill>
              </a:rPr>
              <a:t>Eze</a:t>
            </a:r>
            <a:r>
              <a:rPr lang="en-US" sz="1600" dirty="0" smtClean="0">
                <a:solidFill>
                  <a:schemeClr val="bg1"/>
                </a:solidFill>
              </a:rPr>
              <a:t> 40:19  Then he measured the breadth from the forefront of the lower gate unto the forefront of the inner court without, an hundred cubits eastward and northward. </a:t>
            </a:r>
          </a:p>
        </p:txBody>
      </p:sp>
      <p:sp>
        <p:nvSpPr>
          <p:cNvPr id="4" name="Rectangle 3"/>
          <p:cNvSpPr/>
          <p:nvPr/>
        </p:nvSpPr>
        <p:spPr>
          <a:xfrm>
            <a:off x="2971800" y="0"/>
            <a:ext cx="3581400" cy="6863417"/>
          </a:xfrm>
          <a:prstGeom prst="rect">
            <a:avLst/>
          </a:prstGeom>
          <a:solidFill>
            <a:srgbClr val="002060"/>
          </a:solidFill>
          <a:ln w="19050">
            <a:solidFill>
              <a:srgbClr val="FFFF00"/>
            </a:solidFill>
          </a:ln>
        </p:spPr>
        <p:txBody>
          <a:bodyPr wrap="square">
            <a:spAutoFit/>
          </a:bodyPr>
          <a:lstStyle/>
          <a:p>
            <a:r>
              <a:rPr lang="en-US" sz="2000" b="1" dirty="0" smtClean="0">
                <a:solidFill>
                  <a:schemeClr val="bg1"/>
                </a:solidFill>
              </a:rPr>
              <a:t>”The outer court” = the area of ground between the" two rows of buildings that make up the square.</a:t>
            </a:r>
          </a:p>
          <a:p>
            <a:r>
              <a:rPr lang="en-US" sz="2000" b="1" dirty="0" smtClean="0">
                <a:solidFill>
                  <a:schemeClr val="bg1"/>
                </a:solidFill>
              </a:rPr>
              <a:t>"chambers" = any large building open at side or ends </a:t>
            </a:r>
            <a:r>
              <a:rPr lang="en-US" sz="2000" b="1" i="1" dirty="0" smtClean="0">
                <a:solidFill>
                  <a:schemeClr val="bg1"/>
                </a:solidFill>
              </a:rPr>
              <a:t>&amp; subdivided by pillars,</a:t>
            </a:r>
          </a:p>
          <a:p>
            <a:r>
              <a:rPr lang="en-US" sz="2000" b="1" dirty="0" smtClean="0">
                <a:solidFill>
                  <a:schemeClr val="bg1"/>
                </a:solidFill>
              </a:rPr>
              <a:t>"</a:t>
            </a:r>
            <a:r>
              <a:rPr lang="en-US" sz="2000" b="1" dirty="0" err="1" smtClean="0">
                <a:solidFill>
                  <a:schemeClr val="bg1"/>
                </a:solidFill>
              </a:rPr>
              <a:t>cellae</a:t>
            </a:r>
            <a:r>
              <a:rPr lang="en-US" sz="2000" b="1" dirty="0" smtClean="0">
                <a:solidFill>
                  <a:schemeClr val="bg1"/>
                </a:solidFill>
              </a:rPr>
              <a:t>" = sections of a </a:t>
            </a:r>
            <a:r>
              <a:rPr lang="en-US" sz="2000" b="1" dirty="0" err="1" smtClean="0">
                <a:solidFill>
                  <a:schemeClr val="bg1"/>
                </a:solidFill>
              </a:rPr>
              <a:t>cella</a:t>
            </a:r>
            <a:r>
              <a:rPr lang="en-US" sz="2000" b="1" dirty="0" smtClean="0">
                <a:solidFill>
                  <a:schemeClr val="bg1"/>
                </a:solidFill>
              </a:rPr>
              <a:t> - i.e. a large structure comprising many smaller subdivisions,</a:t>
            </a:r>
          </a:p>
          <a:p>
            <a:endParaRPr lang="en-US" sz="2000" b="1" dirty="0" smtClean="0">
              <a:solidFill>
                <a:schemeClr val="bg1"/>
              </a:solidFill>
            </a:endParaRPr>
          </a:p>
          <a:p>
            <a:r>
              <a:rPr lang="en-US" sz="2000" b="1" dirty="0" smtClean="0">
                <a:solidFill>
                  <a:schemeClr val="bg1"/>
                </a:solidFill>
              </a:rPr>
              <a:t>"thirty </a:t>
            </a:r>
            <a:r>
              <a:rPr lang="en-US" sz="2000" b="1" dirty="0" err="1" smtClean="0">
                <a:solidFill>
                  <a:schemeClr val="bg1"/>
                </a:solidFill>
              </a:rPr>
              <a:t>cellae</a:t>
            </a:r>
            <a:r>
              <a:rPr lang="en-US" sz="2000" b="1" dirty="0" smtClean="0">
                <a:solidFill>
                  <a:schemeClr val="bg1"/>
                </a:solidFill>
              </a:rPr>
              <a:t>" = because Ezekiel has only traversed THREE sides of the outer</a:t>
            </a:r>
          </a:p>
          <a:p>
            <a:r>
              <a:rPr lang="en-US" sz="2000" b="1" dirty="0" smtClean="0">
                <a:solidFill>
                  <a:schemeClr val="bg1"/>
                </a:solidFill>
              </a:rPr>
              <a:t>court.</a:t>
            </a:r>
          </a:p>
          <a:p>
            <a:r>
              <a:rPr lang="en-US" sz="2000" b="1" dirty="0" smtClean="0">
                <a:solidFill>
                  <a:schemeClr val="bg1"/>
                </a:solidFill>
              </a:rPr>
              <a:t>30 / 3 = 10 there must be TEN </a:t>
            </a:r>
            <a:r>
              <a:rPr lang="en-US" sz="2000" b="1" dirty="0" err="1" smtClean="0">
                <a:solidFill>
                  <a:schemeClr val="bg1"/>
                </a:solidFill>
              </a:rPr>
              <a:t>cellae</a:t>
            </a:r>
            <a:r>
              <a:rPr lang="en-US" sz="2000" b="1" dirty="0" smtClean="0">
                <a:solidFill>
                  <a:schemeClr val="bg1"/>
                </a:solidFill>
              </a:rPr>
              <a:t> for each side</a:t>
            </a:r>
          </a:p>
          <a:p>
            <a:endParaRPr lang="en-US" sz="2000" b="1" dirty="0" smtClean="0">
              <a:solidFill>
                <a:schemeClr val="bg1"/>
              </a:solidFill>
            </a:endParaRPr>
          </a:p>
          <a:p>
            <a:r>
              <a:rPr lang="en-US" sz="2000" b="1" dirty="0" smtClean="0">
                <a:solidFill>
                  <a:schemeClr val="bg1"/>
                </a:solidFill>
              </a:rPr>
              <a:t>*The </a:t>
            </a:r>
            <a:r>
              <a:rPr lang="en-US" sz="2000" b="1" dirty="0" err="1" smtClean="0">
                <a:solidFill>
                  <a:schemeClr val="bg1"/>
                </a:solidFill>
              </a:rPr>
              <a:t>cellae</a:t>
            </a:r>
            <a:r>
              <a:rPr lang="en-US" sz="2000" b="1" dirty="0" smtClean="0">
                <a:solidFill>
                  <a:schemeClr val="bg1"/>
                </a:solidFill>
              </a:rPr>
              <a:t> are UPON the pavement which is at the SIDE of each gate. (,v18).</a:t>
            </a:r>
            <a:endParaRPr lang="en-US" sz="2000" b="1" dirty="0">
              <a:solidFill>
                <a:schemeClr val="bg1"/>
              </a:solidFill>
            </a:endParaRPr>
          </a:p>
        </p:txBody>
      </p:sp>
      <p:grpSp>
        <p:nvGrpSpPr>
          <p:cNvPr id="22" name="Group 21"/>
          <p:cNvGrpSpPr/>
          <p:nvPr/>
        </p:nvGrpSpPr>
        <p:grpSpPr>
          <a:xfrm>
            <a:off x="6477000" y="0"/>
            <a:ext cx="2514600" cy="6858000"/>
            <a:chOff x="6477000" y="0"/>
            <a:chExt cx="2514600" cy="6858000"/>
          </a:xfrm>
        </p:grpSpPr>
        <p:pic>
          <p:nvPicPr>
            <p:cNvPr id="3075" name="Picture 3"/>
            <p:cNvPicPr>
              <a:picLocks noChangeAspect="1" noChangeArrowheads="1"/>
            </p:cNvPicPr>
            <p:nvPr/>
          </p:nvPicPr>
          <p:blipFill>
            <a:blip r:embed="rId2" cstate="print"/>
            <a:srcRect l="3883" t="42546" b="16898"/>
            <a:stretch>
              <a:fillRect/>
            </a:stretch>
          </p:blipFill>
          <p:spPr bwMode="auto">
            <a:xfrm rot="16200000">
              <a:off x="4800600" y="2667000"/>
              <a:ext cx="6858000" cy="1524000"/>
            </a:xfrm>
            <a:prstGeom prst="rect">
              <a:avLst/>
            </a:prstGeom>
            <a:noFill/>
            <a:ln w="9525">
              <a:noFill/>
              <a:miter lim="800000"/>
              <a:headEnd/>
              <a:tailEnd/>
            </a:ln>
          </p:spPr>
        </p:pic>
        <p:sp>
          <p:nvSpPr>
            <p:cNvPr id="11" name="Rectangle 10"/>
            <p:cNvSpPr/>
            <p:nvPr/>
          </p:nvSpPr>
          <p:spPr>
            <a:xfrm>
              <a:off x="8153400" y="533400"/>
              <a:ext cx="457200" cy="5715000"/>
            </a:xfrm>
            <a:prstGeom prst="rec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6166366" y="2886045"/>
              <a:ext cx="2971800" cy="400110"/>
            </a:xfrm>
            <a:prstGeom prst="rect">
              <a:avLst/>
            </a:prstGeom>
            <a:noFill/>
          </p:spPr>
          <p:txBody>
            <a:bodyPr wrap="square" rtlCol="0">
              <a:spAutoFit/>
            </a:bodyPr>
            <a:lstStyle/>
            <a:p>
              <a:pPr algn="ctr"/>
              <a:r>
                <a:rPr lang="en-US" sz="2000" b="1" dirty="0" smtClean="0"/>
                <a:t>INNER COURT</a:t>
              </a:r>
              <a:endParaRPr lang="en-US" sz="2000" b="1" dirty="0"/>
            </a:p>
          </p:txBody>
        </p:sp>
        <p:sp>
          <p:nvSpPr>
            <p:cNvPr id="10" name="TextBox 9"/>
            <p:cNvSpPr txBox="1"/>
            <p:nvPr/>
          </p:nvSpPr>
          <p:spPr>
            <a:xfrm rot="16200000">
              <a:off x="6715155" y="3190846"/>
              <a:ext cx="3429001" cy="400110"/>
            </a:xfrm>
            <a:prstGeom prst="rect">
              <a:avLst/>
            </a:prstGeom>
            <a:noFill/>
          </p:spPr>
          <p:txBody>
            <a:bodyPr wrap="square" rtlCol="0">
              <a:spAutoFit/>
            </a:bodyPr>
            <a:lstStyle/>
            <a:p>
              <a:pPr algn="ctr"/>
              <a:r>
                <a:rPr lang="en-US" sz="2000" b="1" dirty="0" smtClean="0"/>
                <a:t>OUTER                      COURT</a:t>
              </a:r>
              <a:endParaRPr lang="en-US" sz="2000" b="1" dirty="0"/>
            </a:p>
          </p:txBody>
        </p:sp>
        <p:sp>
          <p:nvSpPr>
            <p:cNvPr id="12" name="TextBox 11"/>
            <p:cNvSpPr txBox="1"/>
            <p:nvPr/>
          </p:nvSpPr>
          <p:spPr>
            <a:xfrm>
              <a:off x="6553200" y="4876800"/>
              <a:ext cx="1295400" cy="400110"/>
            </a:xfrm>
            <a:prstGeom prst="rect">
              <a:avLst/>
            </a:prstGeom>
            <a:noFill/>
          </p:spPr>
          <p:txBody>
            <a:bodyPr wrap="square" rtlCol="0">
              <a:spAutoFit/>
            </a:bodyPr>
            <a:lstStyle/>
            <a:p>
              <a:r>
                <a:rPr lang="en-US" sz="2000" b="1" i="1" u="sng" dirty="0" smtClean="0">
                  <a:solidFill>
                    <a:schemeClr val="bg1"/>
                  </a:solidFill>
                </a:rPr>
                <a:t>GATES</a:t>
              </a:r>
              <a:endParaRPr lang="en-US" sz="2000" b="1" i="1" u="sng" dirty="0">
                <a:solidFill>
                  <a:schemeClr val="bg1"/>
                </a:solidFill>
              </a:endParaRPr>
            </a:p>
          </p:txBody>
        </p:sp>
        <p:sp>
          <p:nvSpPr>
            <p:cNvPr id="13" name="TextBox 12"/>
            <p:cNvSpPr txBox="1"/>
            <p:nvPr/>
          </p:nvSpPr>
          <p:spPr>
            <a:xfrm>
              <a:off x="6477000" y="1295400"/>
              <a:ext cx="1295400" cy="400110"/>
            </a:xfrm>
            <a:prstGeom prst="rect">
              <a:avLst/>
            </a:prstGeom>
            <a:noFill/>
          </p:spPr>
          <p:txBody>
            <a:bodyPr wrap="square" rtlCol="0">
              <a:spAutoFit/>
            </a:bodyPr>
            <a:lstStyle/>
            <a:p>
              <a:r>
                <a:rPr lang="en-US" sz="2000" b="1" i="1" u="sng" dirty="0" smtClean="0">
                  <a:solidFill>
                    <a:schemeClr val="bg1"/>
                  </a:solidFill>
                </a:rPr>
                <a:t>GATES</a:t>
              </a:r>
              <a:endParaRPr lang="en-US" sz="2000" b="1" i="1" u="sng" dirty="0">
                <a:solidFill>
                  <a:schemeClr val="bg1"/>
                </a:solidFill>
              </a:endParaRPr>
            </a:p>
          </p:txBody>
        </p:sp>
        <p:cxnSp>
          <p:nvCxnSpPr>
            <p:cNvPr id="15" name="Straight Arrow Connector 14"/>
            <p:cNvCxnSpPr/>
            <p:nvPr/>
          </p:nvCxnSpPr>
          <p:spPr>
            <a:xfrm rot="5400000" flipH="1" flipV="1">
              <a:off x="7315200" y="4419600"/>
              <a:ext cx="838200" cy="381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7391400" y="1219200"/>
              <a:ext cx="4572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7391400" y="1524000"/>
              <a:ext cx="457200" cy="381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7543800" y="5029200"/>
              <a:ext cx="304800" cy="228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637622"/>
            <a:ext cx="8229600" cy="4389120"/>
          </a:xfrm>
        </p:spPr>
        <p:txBody>
          <a:bodyPr>
            <a:normAutofit/>
          </a:bodyPr>
          <a:lstStyle/>
          <a:p>
            <a:pPr>
              <a:buNone/>
            </a:pPr>
            <a:r>
              <a:rPr lang="en-US" sz="4000" b="1" dirty="0" smtClean="0">
                <a:solidFill>
                  <a:schemeClr val="bg1"/>
                </a:solidFill>
              </a:rPr>
              <a:t>1Ti 3:15  But if I tarry long, that thou </a:t>
            </a:r>
            <a:r>
              <a:rPr lang="en-US" sz="4000" b="1" dirty="0" err="1" smtClean="0">
                <a:solidFill>
                  <a:schemeClr val="bg1"/>
                </a:solidFill>
              </a:rPr>
              <a:t>mayest</a:t>
            </a:r>
            <a:r>
              <a:rPr lang="en-US" sz="4000" b="1" dirty="0" smtClean="0">
                <a:solidFill>
                  <a:schemeClr val="bg1"/>
                </a:solidFill>
              </a:rPr>
              <a:t> know how thou </a:t>
            </a:r>
            <a:r>
              <a:rPr lang="en-US" sz="4000" b="1" dirty="0" err="1" smtClean="0">
                <a:solidFill>
                  <a:schemeClr val="bg1"/>
                </a:solidFill>
              </a:rPr>
              <a:t>oughtest</a:t>
            </a:r>
            <a:r>
              <a:rPr lang="en-US" sz="4000" b="1" dirty="0" smtClean="0">
                <a:solidFill>
                  <a:schemeClr val="bg1"/>
                </a:solidFill>
              </a:rPr>
              <a:t> to behave thyself in the house of God, which is the church of the living God, the </a:t>
            </a:r>
            <a:r>
              <a:rPr lang="en-US" sz="4000" b="1" i="1" u="sng" dirty="0" smtClean="0">
                <a:solidFill>
                  <a:srgbClr val="FFFF00"/>
                </a:solidFill>
              </a:rPr>
              <a:t>pillar and ground of the truth</a:t>
            </a:r>
            <a:r>
              <a:rPr lang="en-US" sz="4000" b="1" dirty="0" smtClean="0">
                <a:solidFill>
                  <a:schemeClr val="bg1"/>
                </a:solidFill>
              </a:rPr>
              <a:t>.</a:t>
            </a:r>
            <a:endParaRPr lang="en-US" sz="4000"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noChangeArrowheads="1"/>
          </p:cNvPicPr>
          <p:nvPr/>
        </p:nvPicPr>
        <p:blipFill>
          <a:blip r:embed="rId2" cstate="print"/>
          <a:srcRect/>
          <a:stretch>
            <a:fillRect/>
          </a:stretch>
        </p:blipFill>
        <p:spPr bwMode="auto">
          <a:xfrm>
            <a:off x="0" y="0"/>
            <a:ext cx="9144000" cy="6832600"/>
          </a:xfrm>
          <a:prstGeom prst="rect">
            <a:avLst/>
          </a:prstGeom>
          <a:noFill/>
          <a:ln w="9525">
            <a:noFill/>
            <a:miter lim="800000"/>
            <a:headEnd/>
            <a:tailEnd/>
          </a:ln>
        </p:spPr>
      </p:pic>
      <p:sp>
        <p:nvSpPr>
          <p:cNvPr id="6" name="Freeform 6"/>
          <p:cNvSpPr>
            <a:spLocks/>
          </p:cNvSpPr>
          <p:nvPr/>
        </p:nvSpPr>
        <p:spPr bwMode="auto">
          <a:xfrm>
            <a:off x="152400" y="4495800"/>
            <a:ext cx="8839200" cy="2209800"/>
          </a:xfrm>
          <a:custGeom>
            <a:avLst/>
            <a:gdLst>
              <a:gd name="T0" fmla="*/ 0 w 5568"/>
              <a:gd name="T1" fmla="*/ 1392 h 1392"/>
              <a:gd name="T2" fmla="*/ 0 w 5568"/>
              <a:gd name="T3" fmla="*/ 912 h 1392"/>
              <a:gd name="T4" fmla="*/ 3120 w 5568"/>
              <a:gd name="T5" fmla="*/ 0 h 1392"/>
              <a:gd name="T6" fmla="*/ 3456 w 5568"/>
              <a:gd name="T7" fmla="*/ 0 h 1392"/>
              <a:gd name="T8" fmla="*/ 5568 w 5568"/>
              <a:gd name="T9" fmla="*/ 1296 h 1392"/>
              <a:gd name="T10" fmla="*/ 5568 w 5568"/>
              <a:gd name="T11" fmla="*/ 1392 h 1392"/>
              <a:gd name="T12" fmla="*/ 0 w 5568"/>
              <a:gd name="T13" fmla="*/ 1392 h 1392"/>
              <a:gd name="T14" fmla="*/ 0 60000 65536"/>
              <a:gd name="T15" fmla="*/ 0 60000 65536"/>
              <a:gd name="T16" fmla="*/ 0 60000 65536"/>
              <a:gd name="T17" fmla="*/ 0 60000 65536"/>
              <a:gd name="T18" fmla="*/ 0 60000 65536"/>
              <a:gd name="T19" fmla="*/ 0 60000 65536"/>
              <a:gd name="T20" fmla="*/ 0 60000 65536"/>
              <a:gd name="T21" fmla="*/ 0 w 5568"/>
              <a:gd name="T22" fmla="*/ 0 h 1392"/>
              <a:gd name="T23" fmla="*/ 5568 w 5568"/>
              <a:gd name="T24" fmla="*/ 1392 h 1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68" h="1392">
                <a:moveTo>
                  <a:pt x="0" y="1392"/>
                </a:moveTo>
                <a:lnTo>
                  <a:pt x="0" y="912"/>
                </a:lnTo>
                <a:lnTo>
                  <a:pt x="3120" y="0"/>
                </a:lnTo>
                <a:lnTo>
                  <a:pt x="3456" y="0"/>
                </a:lnTo>
                <a:lnTo>
                  <a:pt x="5568" y="1296"/>
                </a:lnTo>
                <a:lnTo>
                  <a:pt x="5568" y="1392"/>
                </a:lnTo>
                <a:lnTo>
                  <a:pt x="0" y="1392"/>
                </a:lnTo>
                <a:close/>
              </a:path>
            </a:pathLst>
          </a:custGeom>
          <a:solidFill>
            <a:srgbClr val="FFFF00">
              <a:alpha val="50000"/>
            </a:srgbClr>
          </a:solidFill>
          <a:ln w="9525">
            <a:solidFill>
              <a:schemeClr val="tx1"/>
            </a:solidFill>
            <a:round/>
            <a:headEnd/>
            <a:tailEnd/>
          </a:ln>
        </p:spPr>
        <p:txBody>
          <a:bodyPr/>
          <a:lstStyle/>
          <a:p>
            <a:endParaRPr lang="en-US"/>
          </a:p>
        </p:txBody>
      </p:sp>
      <p:sp>
        <p:nvSpPr>
          <p:cNvPr id="7" name="Text Box 7"/>
          <p:cNvSpPr txBox="1">
            <a:spLocks noChangeArrowheads="1"/>
          </p:cNvSpPr>
          <p:nvPr/>
        </p:nvSpPr>
        <p:spPr bwMode="auto">
          <a:xfrm>
            <a:off x="1905000" y="990600"/>
            <a:ext cx="5562600" cy="519113"/>
          </a:xfrm>
          <a:prstGeom prst="rect">
            <a:avLst/>
          </a:prstGeom>
          <a:noFill/>
          <a:ln w="9525">
            <a:noFill/>
            <a:miter lim="800000"/>
            <a:headEnd/>
            <a:tailEnd/>
          </a:ln>
        </p:spPr>
        <p:txBody>
          <a:bodyPr>
            <a:spAutoFit/>
          </a:bodyPr>
          <a:lstStyle/>
          <a:p>
            <a:pPr>
              <a:spcBef>
                <a:spcPct val="50000"/>
              </a:spcBef>
            </a:pPr>
            <a:r>
              <a:rPr lang="en-US" sz="2800"/>
              <a:t>AAA-Outer court – 200 feet wide</a:t>
            </a:r>
          </a:p>
        </p:txBody>
      </p:sp>
      <p:sp>
        <p:nvSpPr>
          <p:cNvPr id="8" name="Text Box 8"/>
          <p:cNvSpPr txBox="1">
            <a:spLocks noChangeArrowheads="1"/>
          </p:cNvSpPr>
          <p:nvPr/>
        </p:nvSpPr>
        <p:spPr bwMode="auto">
          <a:xfrm>
            <a:off x="3962400" y="5486400"/>
            <a:ext cx="1676400" cy="366713"/>
          </a:xfrm>
          <a:prstGeom prst="rect">
            <a:avLst/>
          </a:prstGeom>
          <a:noFill/>
          <a:ln w="9525">
            <a:noFill/>
            <a:miter lim="800000"/>
            <a:headEnd/>
            <a:tailEnd/>
          </a:ln>
        </p:spPr>
        <p:txBody>
          <a:bodyPr>
            <a:spAutoFit/>
          </a:bodyPr>
          <a:lstStyle/>
          <a:p>
            <a:pPr>
              <a:spcBef>
                <a:spcPct val="50000"/>
              </a:spcBef>
            </a:pPr>
            <a:r>
              <a:rPr lang="en-US"/>
              <a:t>200’ (100 cb.)</a:t>
            </a:r>
          </a:p>
        </p:txBody>
      </p:sp>
      <p:sp>
        <p:nvSpPr>
          <p:cNvPr id="9" name="Line 9"/>
          <p:cNvSpPr>
            <a:spLocks noChangeShapeType="1"/>
          </p:cNvSpPr>
          <p:nvPr/>
        </p:nvSpPr>
        <p:spPr bwMode="auto">
          <a:xfrm>
            <a:off x="5486400" y="5715000"/>
            <a:ext cx="2133600" cy="0"/>
          </a:xfrm>
          <a:prstGeom prst="line">
            <a:avLst/>
          </a:prstGeom>
          <a:noFill/>
          <a:ln w="9525">
            <a:solidFill>
              <a:schemeClr val="tx1"/>
            </a:solidFill>
            <a:round/>
            <a:headEnd/>
            <a:tailEnd type="triangle" w="med" len="med"/>
          </a:ln>
        </p:spPr>
        <p:txBody>
          <a:bodyPr/>
          <a:lstStyle/>
          <a:p>
            <a:endParaRPr lang="en-US"/>
          </a:p>
        </p:txBody>
      </p:sp>
      <p:sp>
        <p:nvSpPr>
          <p:cNvPr id="10" name="Line 10"/>
          <p:cNvSpPr>
            <a:spLocks noChangeShapeType="1"/>
          </p:cNvSpPr>
          <p:nvPr/>
        </p:nvSpPr>
        <p:spPr bwMode="auto">
          <a:xfrm flipH="1">
            <a:off x="914400" y="5715000"/>
            <a:ext cx="31242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97310"/>
          </a:xfrm>
        </p:spPr>
        <p:txBody>
          <a:bodyPr>
            <a:noAutofit/>
          </a:bodyPr>
          <a:lstStyle/>
          <a:p>
            <a:r>
              <a:rPr lang="en-US" sz="3600" dirty="0" smtClean="0">
                <a:solidFill>
                  <a:srgbClr val="FFFF00"/>
                </a:solidFill>
              </a:rPr>
              <a:t>CHAPTER 40 VS </a:t>
            </a:r>
            <a:r>
              <a:rPr lang="en-US" sz="3600" b="1" dirty="0" smtClean="0">
                <a:solidFill>
                  <a:srgbClr val="FFFF00"/>
                </a:solidFill>
              </a:rPr>
              <a:t>17-22: THE OUTER COURTS</a:t>
            </a:r>
            <a:endParaRPr lang="en-US" sz="3600" dirty="0">
              <a:solidFill>
                <a:srgbClr val="FFFF00"/>
              </a:solidFill>
            </a:endParaRPr>
          </a:p>
        </p:txBody>
      </p:sp>
      <p:sp>
        <p:nvSpPr>
          <p:cNvPr id="3" name="Content Placeholder 2"/>
          <p:cNvSpPr>
            <a:spLocks noGrp="1"/>
          </p:cNvSpPr>
          <p:nvPr>
            <p:ph idx="1"/>
          </p:nvPr>
        </p:nvSpPr>
        <p:spPr>
          <a:xfrm>
            <a:off x="457200" y="727587"/>
            <a:ext cx="8229600" cy="4389120"/>
          </a:xfrm>
        </p:spPr>
        <p:txBody>
          <a:bodyPr>
            <a:noAutofit/>
          </a:bodyPr>
          <a:lstStyle/>
          <a:p>
            <a:r>
              <a:rPr lang="en-US" sz="2400" b="1" dirty="0" smtClean="0">
                <a:solidFill>
                  <a:srgbClr val="FFFF00"/>
                </a:solidFill>
              </a:rPr>
              <a:t>VERSE 17</a:t>
            </a:r>
          </a:p>
          <a:p>
            <a:r>
              <a:rPr lang="en-US" sz="2400" b="1" dirty="0" smtClean="0">
                <a:solidFill>
                  <a:srgbClr val="FFFF00"/>
                </a:solidFill>
              </a:rPr>
              <a:t>"The outward court" — The area of ground between the two rows of buildings</a:t>
            </a:r>
          </a:p>
          <a:p>
            <a:r>
              <a:rPr lang="en-US" sz="2400" dirty="0" smtClean="0">
                <a:solidFill>
                  <a:srgbClr val="FFFF00"/>
                </a:solidFill>
              </a:rPr>
              <a:t>that form the outer square temple (plate 3, </a:t>
            </a:r>
            <a:r>
              <a:rPr lang="en-US" sz="2400" b="1" i="1" dirty="0" smtClean="0">
                <a:solidFill>
                  <a:srgbClr val="FFFF00"/>
                </a:solidFill>
              </a:rPr>
              <a:t>"A").</a:t>
            </a:r>
          </a:p>
          <a:p>
            <a:r>
              <a:rPr lang="en-US" sz="2400" b="1" dirty="0" smtClean="0">
                <a:solidFill>
                  <a:srgbClr val="FFFF00"/>
                </a:solidFill>
              </a:rPr>
              <a:t>"Chambers" — Hebrew </a:t>
            </a:r>
            <a:r>
              <a:rPr lang="en-US" sz="2400" b="1" i="1" dirty="0" err="1" smtClean="0">
                <a:solidFill>
                  <a:srgbClr val="FFFF00"/>
                </a:solidFill>
              </a:rPr>
              <a:t>lishkah</a:t>
            </a:r>
            <a:r>
              <a:rPr lang="en-US" sz="2400" b="1" i="1" dirty="0" smtClean="0">
                <a:solidFill>
                  <a:srgbClr val="FFFF00"/>
                </a:solidFill>
              </a:rPr>
              <a:t>, a </a:t>
            </a:r>
            <a:r>
              <a:rPr lang="en-US" sz="2400" dirty="0" smtClean="0">
                <a:solidFill>
                  <a:srgbClr val="FFFF00"/>
                </a:solidFill>
              </a:rPr>
              <a:t>"room, chamber, cell," different from the "chamber" in verse 7. Here it is a room for storage, eating, or lodging, and these chambers appear to be many pillared halls, forming </a:t>
            </a:r>
            <a:r>
              <a:rPr lang="en-US" sz="2400" i="1" dirty="0" err="1" smtClean="0">
                <a:solidFill>
                  <a:srgbClr val="FFFF00"/>
                </a:solidFill>
              </a:rPr>
              <a:t>cellae</a:t>
            </a:r>
            <a:r>
              <a:rPr lang="en-US" sz="2400" i="1" dirty="0" smtClean="0">
                <a:solidFill>
                  <a:srgbClr val="FFFF00"/>
                </a:solidFill>
              </a:rPr>
              <a:t> (plural), with each </a:t>
            </a:r>
            <a:r>
              <a:rPr lang="en-US" sz="2400" dirty="0" smtClean="0">
                <a:solidFill>
                  <a:srgbClr val="FFFF00"/>
                </a:solidFill>
              </a:rPr>
              <a:t>subdivision being a </a:t>
            </a:r>
            <a:r>
              <a:rPr lang="en-US" sz="2400" dirty="0" err="1" smtClean="0">
                <a:solidFill>
                  <a:srgbClr val="FFFF00"/>
                </a:solidFill>
              </a:rPr>
              <a:t>cella</a:t>
            </a:r>
            <a:r>
              <a:rPr lang="en-US" sz="2400" dirty="0" smtClean="0">
                <a:solidFill>
                  <a:srgbClr val="FFFF00"/>
                </a:solidFill>
              </a:rPr>
              <a:t>. Each </a:t>
            </a:r>
            <a:r>
              <a:rPr lang="en-US" sz="2400" dirty="0" err="1" smtClean="0">
                <a:solidFill>
                  <a:srgbClr val="FFFF00"/>
                </a:solidFill>
              </a:rPr>
              <a:t>cella</a:t>
            </a:r>
            <a:r>
              <a:rPr lang="en-US" sz="2400" dirty="0" smtClean="0">
                <a:solidFill>
                  <a:srgbClr val="FFFF00"/>
                </a:solidFill>
              </a:rPr>
              <a:t> therefore is a large structure, comprising many smaller subdivisions (see </a:t>
            </a:r>
            <a:r>
              <a:rPr lang="en-US" sz="2400" i="1" dirty="0" smtClean="0">
                <a:solidFill>
                  <a:srgbClr val="FFFF00"/>
                </a:solidFill>
              </a:rPr>
              <a:t>Temple book, page 71, </a:t>
            </a:r>
            <a:r>
              <a:rPr lang="en-US" sz="2400" dirty="0" smtClean="0">
                <a:solidFill>
                  <a:srgbClr val="FFFF00"/>
                </a:solidFill>
              </a:rPr>
              <a:t>also plate 5, 'L').</a:t>
            </a:r>
          </a:p>
          <a:p>
            <a:r>
              <a:rPr lang="en-US" sz="2400" b="1" dirty="0" smtClean="0">
                <a:solidFill>
                  <a:srgbClr val="FFFF00"/>
                </a:solidFill>
              </a:rPr>
              <a:t>"Thirty chambers [</a:t>
            </a:r>
            <a:r>
              <a:rPr lang="en-US" sz="2400" b="1" dirty="0" err="1" smtClean="0">
                <a:solidFill>
                  <a:srgbClr val="FFFF00"/>
                </a:solidFill>
              </a:rPr>
              <a:t>cellae</a:t>
            </a:r>
            <a:r>
              <a:rPr lang="en-US" sz="2400" b="1" dirty="0" smtClean="0">
                <a:solidFill>
                  <a:srgbClr val="FFFF00"/>
                </a:solidFill>
              </a:rPr>
              <a:t>]“- The three sides of the outer court range with their respective </a:t>
            </a:r>
            <a:r>
              <a:rPr lang="en-US" sz="2400" b="1" dirty="0" err="1" smtClean="0">
                <a:solidFill>
                  <a:srgbClr val="FFFF00"/>
                </a:solidFill>
              </a:rPr>
              <a:t>cellae</a:t>
            </a:r>
            <a:r>
              <a:rPr lang="en-US" sz="2400" b="1" dirty="0" smtClean="0">
                <a:solidFill>
                  <a:srgbClr val="FFFF00"/>
                </a:solidFill>
              </a:rPr>
              <a:t> = 30. These chambers, </a:t>
            </a:r>
            <a:r>
              <a:rPr lang="en-US" sz="2400" b="1" dirty="0" err="1" smtClean="0">
                <a:solidFill>
                  <a:srgbClr val="FFFF00"/>
                </a:solidFill>
              </a:rPr>
              <a:t>cellae</a:t>
            </a:r>
            <a:r>
              <a:rPr lang="en-US" sz="2400" b="1" dirty="0" smtClean="0">
                <a:solidFill>
                  <a:srgbClr val="FFFF00"/>
                </a:solidFill>
              </a:rPr>
              <a:t>, are upon the pavement at the side of each gate (Plate 5, ‘L’)</a:t>
            </a:r>
          </a:p>
          <a:p>
            <a:endParaRPr lang="en-US" sz="2400" dirty="0">
              <a:solidFill>
                <a:srgbClr val="FFFF00"/>
              </a:solidFill>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127"/>
            <a:ext cx="8229600" cy="362712"/>
          </a:xfrm>
        </p:spPr>
        <p:txBody>
          <a:bodyPr>
            <a:noAutofit/>
          </a:bodyPr>
          <a:lstStyle/>
          <a:p>
            <a:r>
              <a:rPr lang="en-US" sz="3200" b="1" dirty="0" smtClean="0">
                <a:solidFill>
                  <a:srgbClr val="FFFF00"/>
                </a:solidFill>
              </a:rPr>
              <a:t>VERSE 18 -"The pavement" </a:t>
            </a:r>
            <a:endParaRPr lang="en-US" sz="3200" dirty="0">
              <a:solidFill>
                <a:srgbClr val="FFFF00"/>
              </a:solidFill>
            </a:endParaRPr>
          </a:p>
        </p:txBody>
      </p:sp>
      <p:sp>
        <p:nvSpPr>
          <p:cNvPr id="3" name="Content Placeholder 2"/>
          <p:cNvSpPr>
            <a:spLocks noGrp="1"/>
          </p:cNvSpPr>
          <p:nvPr>
            <p:ph idx="1"/>
          </p:nvPr>
        </p:nvSpPr>
        <p:spPr>
          <a:xfrm>
            <a:off x="457200" y="1581519"/>
            <a:ext cx="8229600" cy="4389120"/>
          </a:xfrm>
        </p:spPr>
        <p:txBody>
          <a:bodyPr>
            <a:normAutofit/>
          </a:bodyPr>
          <a:lstStyle/>
          <a:p>
            <a:r>
              <a:rPr lang="en-US" b="1" dirty="0" smtClean="0">
                <a:solidFill>
                  <a:srgbClr val="FFFF00"/>
                </a:solidFill>
              </a:rPr>
              <a:t>— This is described as the lower pavement implying another </a:t>
            </a:r>
            <a:r>
              <a:rPr lang="en-US" dirty="0" smtClean="0">
                <a:solidFill>
                  <a:srgbClr val="FFFF00"/>
                </a:solidFill>
              </a:rPr>
              <a:t>pavement or pavements above. "Pavement" is the </a:t>
            </a:r>
            <a:r>
              <a:rPr lang="en-US" i="1" dirty="0" smtClean="0">
                <a:solidFill>
                  <a:srgbClr val="FFFF00"/>
                </a:solidFill>
              </a:rPr>
              <a:t>Hebrew </a:t>
            </a:r>
            <a:r>
              <a:rPr lang="en-US" i="1" dirty="0" err="1" smtClean="0">
                <a:solidFill>
                  <a:srgbClr val="FFFF00"/>
                </a:solidFill>
              </a:rPr>
              <a:t>ritspah</a:t>
            </a:r>
            <a:r>
              <a:rPr lang="en-US" i="1" dirty="0" smtClean="0">
                <a:solidFill>
                  <a:srgbClr val="FFFF00"/>
                </a:solidFill>
              </a:rPr>
              <a:t>, a tessellated </a:t>
            </a:r>
            <a:r>
              <a:rPr lang="en-US" dirty="0" smtClean="0">
                <a:solidFill>
                  <a:srgbClr val="FFFF00"/>
                </a:solidFill>
              </a:rPr>
              <a:t>pavement in a mosaic/pattern. Brother </a:t>
            </a:r>
            <a:r>
              <a:rPr lang="en-US" dirty="0" err="1" smtClean="0">
                <a:solidFill>
                  <a:srgbClr val="FFFF00"/>
                </a:solidFill>
              </a:rPr>
              <a:t>Sulley</a:t>
            </a:r>
            <a:r>
              <a:rPr lang="en-US" dirty="0" smtClean="0">
                <a:solidFill>
                  <a:srgbClr val="FFFF00"/>
                </a:solidFill>
              </a:rPr>
              <a:t> suggests it will be raised at least one cubit above the gate floor. </a:t>
            </a:r>
          </a:p>
          <a:p>
            <a:r>
              <a:rPr lang="en-US" dirty="0" smtClean="0">
                <a:solidFill>
                  <a:srgbClr val="FFFF00"/>
                </a:solidFill>
              </a:rPr>
              <a:t>The pavement is beside the court (plate 5, 'L'), with a similar tessellated structure. No doubt the colors of these tiles will be significant illustrating the principles of the atonement, as was the case with the colors of the tabernacle materials in the days of Moses</a:t>
            </a:r>
            <a:endParaRPr lang="en-US" dirty="0">
              <a:solidFill>
                <a:srgbClr val="FFFF00"/>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304800"/>
            <a:ext cx="8686800" cy="4389120"/>
          </a:xfrm>
        </p:spPr>
        <p:txBody>
          <a:bodyPr>
            <a:noAutofit/>
          </a:bodyPr>
          <a:lstStyle/>
          <a:p>
            <a:r>
              <a:rPr lang="en-US" sz="2800" b="1" dirty="0" smtClean="0">
                <a:solidFill>
                  <a:srgbClr val="FFFF00"/>
                </a:solidFill>
              </a:rPr>
              <a:t>40:31</a:t>
            </a:r>
          </a:p>
          <a:p>
            <a:r>
              <a:rPr lang="en-US" sz="2000" b="1" dirty="0" smtClean="0">
                <a:solidFill>
                  <a:srgbClr val="FFFF00"/>
                </a:solidFill>
              </a:rPr>
              <a:t>"The eighth step" — There are seven steps to the entrance to the outer gates (v. 22). Going through the building, and crossing the floor of the outer court, worshippers ascend a further step to enter the porch of the inner range of buildings (look closely at plate 7). In this sense, the inner court gate has eight steps. There is a spiritual lesson in this eighth step, for when the mortals take it, they gain entrance to the gateway leading to the inner court and circular temple (the circle is a symbol of immortality, being an unending line). "Eight“ is the translation of the Hebrew </a:t>
            </a:r>
            <a:r>
              <a:rPr lang="en-US" sz="2000" b="1" i="1" dirty="0" err="1" smtClean="0">
                <a:solidFill>
                  <a:srgbClr val="FFFF00"/>
                </a:solidFill>
              </a:rPr>
              <a:t>shammeyn</a:t>
            </a:r>
            <a:r>
              <a:rPr lang="en-US" sz="2000" b="1" i="1" dirty="0" smtClean="0">
                <a:solidFill>
                  <a:srgbClr val="FFFF00"/>
                </a:solidFill>
              </a:rPr>
              <a:t>, meaning to "super abound."</a:t>
            </a:r>
          </a:p>
          <a:p>
            <a:r>
              <a:rPr lang="en-US" sz="2000" b="1" dirty="0" smtClean="0">
                <a:solidFill>
                  <a:srgbClr val="FFFF00"/>
                </a:solidFill>
              </a:rPr>
              <a:t>"Eight" is the number of immortality in Scripture, Christ being raised to immortality on the first, or eighth day of the week. It is appropriate that, as we now look to the seventh millennium for immortality, the mortals in the Kingdom Age will wait for the eighth millennium to attain everlasting life. This is why the Sabbath observance will be held on the eighth day of the week (i.e., the first) in the Kingdom, as the mortals then look forward to the eighth millennium for their "rest" or "Sabbath" (</a:t>
            </a:r>
            <a:r>
              <a:rPr lang="en-US" sz="2000" b="1" dirty="0" err="1" smtClean="0">
                <a:solidFill>
                  <a:srgbClr val="FFFF00"/>
                </a:solidFill>
              </a:rPr>
              <a:t>Eze</a:t>
            </a:r>
            <a:r>
              <a:rPr lang="en-US" sz="2000" b="1" dirty="0" smtClean="0">
                <a:solidFill>
                  <a:srgbClr val="FFFF00"/>
                </a:solidFill>
              </a:rPr>
              <a:t>. 43:27; 46:1).</a:t>
            </a:r>
            <a:endParaRPr lang="en-US" sz="2000" b="1" dirty="0">
              <a:solidFill>
                <a:srgbClr val="FFFF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CHAPTER 40:44-49; CHAPTER 41; CHAPTER 42:1-14</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At Ch. 40:44, Ezekiel is moved from a consideration of the Outer Court Ranges, and now is caused to examine the Central Range—the Temple. It seems that he stands on the central "mountain", and looks first to the North (verse 45), and then to the South (verse 46). If the "prospect" (</a:t>
            </a:r>
            <a:r>
              <a:rPr lang="en-US" dirty="0" err="1" smtClean="0">
                <a:solidFill>
                  <a:srgbClr val="FFFF00"/>
                </a:solidFill>
              </a:rPr>
              <a:t>panim</a:t>
            </a:r>
            <a:r>
              <a:rPr lang="en-US" dirty="0" smtClean="0">
                <a:solidFill>
                  <a:srgbClr val="FFFF00"/>
                </a:solidFill>
              </a:rPr>
              <a:t> — face) is toward the South, the building must be North of the point where Ezekiel is standing. He is told that these North quarters are for "the priests, the keepers of the charge of the house", and the South quarters are for "the priests, the keepers of the charge of the altar" — terms which are defined in more detail later (Ch. 44).</a:t>
            </a:r>
          </a:p>
          <a:p>
            <a:endParaRPr lang="en-US" dirty="0">
              <a:solidFill>
                <a:srgbClr val="FFFF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2"/>
          <p:cNvPicPr>
            <a:picLocks noChangeAspect="1" noChangeArrowheads="1"/>
          </p:cNvPicPr>
          <p:nvPr/>
        </p:nvPicPr>
        <p:blipFill>
          <a:blip r:embed="rId2" cstate="print"/>
          <a:srcRect/>
          <a:stretch>
            <a:fillRect/>
          </a:stretch>
        </p:blipFill>
        <p:spPr bwMode="auto">
          <a:xfrm>
            <a:off x="0" y="0"/>
            <a:ext cx="6697663" cy="685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lumnsblue.jpg"/>
          <p:cNvPicPr>
            <a:picLocks noChangeAspect="1"/>
          </p:cNvPicPr>
          <p:nvPr/>
        </p:nvPicPr>
        <p:blipFill>
          <a:blip r:embed="rId2" cstate="print">
            <a:lum bright="-34000"/>
          </a:blip>
          <a:stretch>
            <a:fillRect/>
          </a:stretch>
        </p:blipFill>
        <p:spPr>
          <a:xfrm>
            <a:off x="0" y="0"/>
            <a:ext cx="9144000" cy="6858000"/>
          </a:xfrm>
          <a:prstGeom prst="rect">
            <a:avLst/>
          </a:prstGeom>
        </p:spPr>
      </p:pic>
      <p:sp>
        <p:nvSpPr>
          <p:cNvPr id="2" name="Title 1"/>
          <p:cNvSpPr>
            <a:spLocks noGrp="1"/>
          </p:cNvSpPr>
          <p:nvPr>
            <p:ph type="title"/>
          </p:nvPr>
        </p:nvSpPr>
        <p:spPr>
          <a:xfrm>
            <a:off x="457200" y="0"/>
            <a:ext cx="8229600" cy="1143000"/>
          </a:xfrm>
        </p:spPr>
        <p:txBody>
          <a:bodyPr/>
          <a:lstStyle/>
          <a:p>
            <a:r>
              <a:rPr lang="en-US" b="1" dirty="0" smtClean="0">
                <a:solidFill>
                  <a:srgbClr val="FFFF00"/>
                </a:solidFill>
              </a:rPr>
              <a:t>“Him that </a:t>
            </a:r>
            <a:r>
              <a:rPr lang="en-US" b="1" dirty="0" err="1" smtClean="0">
                <a:solidFill>
                  <a:srgbClr val="FFFF00"/>
                </a:solidFill>
              </a:rPr>
              <a:t>overcometh</a:t>
            </a:r>
            <a:r>
              <a:rPr lang="en-US" b="1" dirty="0" smtClean="0">
                <a:solidFill>
                  <a:srgbClr val="FFFF00"/>
                </a:solidFill>
              </a:rPr>
              <a:t>… </a:t>
            </a:r>
            <a:endParaRPr lang="en-US" dirty="0"/>
          </a:p>
        </p:txBody>
      </p:sp>
      <p:sp>
        <p:nvSpPr>
          <p:cNvPr id="3" name="Content Placeholder 2"/>
          <p:cNvSpPr>
            <a:spLocks noGrp="1"/>
          </p:cNvSpPr>
          <p:nvPr>
            <p:ph idx="1"/>
          </p:nvPr>
        </p:nvSpPr>
        <p:spPr>
          <a:xfrm>
            <a:off x="457200" y="1234440"/>
            <a:ext cx="8229600" cy="4389120"/>
          </a:xfrm>
        </p:spPr>
        <p:txBody>
          <a:bodyPr>
            <a:noAutofit/>
          </a:bodyPr>
          <a:lstStyle/>
          <a:p>
            <a:r>
              <a:rPr lang="en-US" sz="3600" b="1" dirty="0" smtClean="0">
                <a:solidFill>
                  <a:srgbClr val="FFFF00"/>
                </a:solidFill>
                <a:effectLst>
                  <a:outerShdw blurRad="38100" dist="38100" dir="2700000" algn="tl">
                    <a:srgbClr val="000000">
                      <a:alpha val="43137"/>
                    </a:srgbClr>
                  </a:outerShdw>
                </a:effectLst>
              </a:rPr>
              <a:t>Rev 3:12  “…will I make a pillar in the temple of my God, and he shall go no more out: and I will write upon him the name of my God, and the name of the city of my God, </a:t>
            </a:r>
            <a:r>
              <a:rPr lang="en-US" sz="3600" b="1" i="1" dirty="0" smtClean="0">
                <a:solidFill>
                  <a:srgbClr val="FFFF00"/>
                </a:solidFill>
                <a:effectLst>
                  <a:outerShdw blurRad="38100" dist="38100" dir="2700000" algn="tl">
                    <a:srgbClr val="000000">
                      <a:alpha val="43137"/>
                    </a:srgbClr>
                  </a:outerShdw>
                </a:effectLst>
              </a:rPr>
              <a:t>which is new Jerusalem, which cometh down out of heaven from my God: and I will write upon him my new name.”</a:t>
            </a:r>
          </a:p>
          <a:p>
            <a:endParaRPr lang="en-US" sz="36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THE PORCH (</a:t>
            </a:r>
            <a:r>
              <a:rPr lang="en-US" i="1" dirty="0" smtClean="0">
                <a:solidFill>
                  <a:srgbClr val="FFFF00"/>
                </a:solidFill>
              </a:rPr>
              <a:t>40:48, 49 ; 41:2)</a:t>
            </a:r>
            <a:endParaRPr lang="en-US" dirty="0"/>
          </a:p>
        </p:txBody>
      </p:sp>
      <p:sp>
        <p:nvSpPr>
          <p:cNvPr id="3" name="Content Placeholder 2"/>
          <p:cNvSpPr>
            <a:spLocks noGrp="1"/>
          </p:cNvSpPr>
          <p:nvPr>
            <p:ph idx="1"/>
          </p:nvPr>
        </p:nvSpPr>
        <p:spPr>
          <a:xfrm>
            <a:off x="457200" y="1935480"/>
            <a:ext cx="4114800" cy="4389120"/>
          </a:xfrm>
        </p:spPr>
        <p:txBody>
          <a:bodyPr>
            <a:normAutofit/>
          </a:bodyPr>
          <a:lstStyle/>
          <a:p>
            <a:r>
              <a:rPr lang="en-US" dirty="0" smtClean="0">
                <a:solidFill>
                  <a:srgbClr val="FFFF00"/>
                </a:solidFill>
              </a:rPr>
              <a:t>1. The porch, or porches, of the Temple differ much from those of the outer court, but in one particular they are alike, viz., there are two openings or " gates" in each porch. Thus we read (omitting the interpolated words) :</a:t>
            </a:r>
            <a:endParaRPr lang="en-US" dirty="0">
              <a:solidFill>
                <a:srgbClr val="FFFF00"/>
              </a:solidFill>
            </a:endParaRPr>
          </a:p>
        </p:txBody>
      </p:sp>
      <p:pic>
        <p:nvPicPr>
          <p:cNvPr id="4" name="Picture 2"/>
          <p:cNvPicPr>
            <a:picLocks noChangeAspect="1" noChangeArrowheads="1"/>
          </p:cNvPicPr>
          <p:nvPr/>
        </p:nvPicPr>
        <p:blipFill>
          <a:blip r:embed="rId2" cstate="print"/>
          <a:srcRect/>
          <a:stretch>
            <a:fillRect/>
          </a:stretch>
        </p:blipFill>
        <p:spPr bwMode="auto">
          <a:xfrm>
            <a:off x="9910917" y="0"/>
            <a:ext cx="6697663"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976" b="40962"/>
          <a:stretch>
            <a:fillRect/>
          </a:stretch>
        </p:blipFill>
        <p:spPr bwMode="auto">
          <a:xfrm>
            <a:off x="3962400" y="1066800"/>
            <a:ext cx="4800600" cy="3583546"/>
          </a:xfrm>
          <a:prstGeom prst="rect">
            <a:avLst/>
          </a:prstGeom>
          <a:noFill/>
          <a:ln w="9525">
            <a:noFill/>
            <a:miter lim="800000"/>
            <a:headEnd/>
            <a:tailEnd/>
          </a:ln>
        </p:spPr>
      </p:pic>
      <p:sp>
        <p:nvSpPr>
          <p:cNvPr id="2" name="Title 1"/>
          <p:cNvSpPr>
            <a:spLocks noGrp="1"/>
          </p:cNvSpPr>
          <p:nvPr>
            <p:ph type="title"/>
          </p:nvPr>
        </p:nvSpPr>
        <p:spPr>
          <a:xfrm>
            <a:off x="457200" y="704088"/>
            <a:ext cx="8229600" cy="362712"/>
          </a:xfrm>
        </p:spPr>
        <p:txBody>
          <a:bodyPr>
            <a:noAutofit/>
          </a:bodyPr>
          <a:lstStyle/>
          <a:p>
            <a:r>
              <a:rPr lang="en-US" sz="3600" i="1" dirty="0" smtClean="0">
                <a:solidFill>
                  <a:srgbClr val="FFFF00"/>
                </a:solidFill>
              </a:rPr>
              <a:t>The Porches of the inner (circular)</a:t>
            </a:r>
            <a:br>
              <a:rPr lang="en-US" sz="3600" i="1" dirty="0" smtClean="0">
                <a:solidFill>
                  <a:srgbClr val="FFFF00"/>
                </a:solidFill>
              </a:rPr>
            </a:br>
            <a:r>
              <a:rPr lang="en-US" sz="3600" i="1" dirty="0" smtClean="0">
                <a:solidFill>
                  <a:srgbClr val="FFFF00"/>
                </a:solidFill>
              </a:rPr>
              <a:t>Temple: Vv. 48-41:3</a:t>
            </a:r>
            <a:endParaRPr lang="en-US" sz="3600" dirty="0">
              <a:solidFill>
                <a:srgbClr val="FFFF00"/>
              </a:solidFill>
            </a:endParaRPr>
          </a:p>
        </p:txBody>
      </p:sp>
      <p:sp>
        <p:nvSpPr>
          <p:cNvPr id="3" name="Content Placeholder 2"/>
          <p:cNvSpPr>
            <a:spLocks noGrp="1"/>
          </p:cNvSpPr>
          <p:nvPr>
            <p:ph idx="1"/>
          </p:nvPr>
        </p:nvSpPr>
        <p:spPr>
          <a:xfrm>
            <a:off x="0" y="914400"/>
            <a:ext cx="4114800" cy="4389120"/>
          </a:xfrm>
        </p:spPr>
        <p:txBody>
          <a:bodyPr>
            <a:noAutofit/>
          </a:bodyPr>
          <a:lstStyle/>
          <a:p>
            <a:pPr>
              <a:buNone/>
            </a:pPr>
            <a:r>
              <a:rPr lang="en-US" sz="2000" dirty="0" smtClean="0">
                <a:solidFill>
                  <a:srgbClr val="FFFF00"/>
                </a:solidFill>
              </a:rPr>
              <a:t>VERSE 48</a:t>
            </a:r>
          </a:p>
          <a:p>
            <a:pPr>
              <a:buNone/>
            </a:pPr>
            <a:r>
              <a:rPr lang="en-US" sz="2000" dirty="0" smtClean="0">
                <a:solidFill>
                  <a:srgbClr val="FFFF00"/>
                </a:solidFill>
              </a:rPr>
              <a:t>"He brought me to the porch of the house" — Ezekiel descends from the altar and enters the inner porch of the circular temple (plate 2,‘</a:t>
            </a:r>
          </a:p>
          <a:p>
            <a:pPr>
              <a:buNone/>
            </a:pPr>
            <a:r>
              <a:rPr lang="en-US" sz="2000" dirty="0" smtClean="0">
                <a:solidFill>
                  <a:srgbClr val="FFFF00"/>
                </a:solidFill>
              </a:rPr>
              <a:t>"The porch" — The inner porches have one similarity with the outer square building porches: two gates, for ingoing and outgoing traffic. Ezekiel measures the breadth of the posts on each side of the porches: "on this side and on that side," i.e., on the inside porch and outside porch of the circular temple.</a:t>
            </a:r>
          </a:p>
          <a:p>
            <a:pPr>
              <a:buNone/>
            </a:pPr>
            <a:endParaRPr lang="en-US" sz="2000" dirty="0">
              <a:solidFill>
                <a:srgbClr val="FFFF00"/>
              </a:solidFill>
            </a:endParaRPr>
          </a:p>
        </p:txBody>
      </p:sp>
      <p:sp>
        <p:nvSpPr>
          <p:cNvPr id="5" name="Right Arrow 4"/>
          <p:cNvSpPr/>
          <p:nvPr/>
        </p:nvSpPr>
        <p:spPr>
          <a:xfrm>
            <a:off x="3886200" y="3352800"/>
            <a:ext cx="533400" cy="609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10800000">
            <a:off x="8610600" y="3276600"/>
            <a:ext cx="533400" cy="609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p:cNvPicPr>
            <a:picLocks noChangeAspect="1" noChangeArrowheads="1"/>
          </p:cNvPicPr>
          <p:nvPr/>
        </p:nvPicPr>
        <p:blipFill>
          <a:blip r:embed="rId3" cstate="print"/>
          <a:srcRect/>
          <a:stretch>
            <a:fillRect/>
          </a:stretch>
        </p:blipFill>
        <p:spPr bwMode="auto">
          <a:xfrm>
            <a:off x="7681913" y="0"/>
            <a:ext cx="1462087" cy="1915091"/>
          </a:xfrm>
          <a:prstGeom prst="rect">
            <a:avLst/>
          </a:prstGeom>
          <a:noFill/>
          <a:ln w="9525">
            <a:noFill/>
            <a:miter lim="800000"/>
            <a:headEnd/>
            <a:tailEnd/>
          </a:ln>
          <a:effectLst/>
        </p:spPr>
      </p:pic>
      <p:sp>
        <p:nvSpPr>
          <p:cNvPr id="8" name="TextBox 7"/>
          <p:cNvSpPr txBox="1"/>
          <p:nvPr/>
        </p:nvSpPr>
        <p:spPr>
          <a:xfrm>
            <a:off x="4343400" y="5029200"/>
            <a:ext cx="4495800" cy="1477328"/>
          </a:xfrm>
          <a:prstGeom prst="rect">
            <a:avLst/>
          </a:prstGeom>
          <a:noFill/>
        </p:spPr>
        <p:txBody>
          <a:bodyPr wrap="square" rtlCol="0">
            <a:spAutoFit/>
          </a:bodyPr>
          <a:lstStyle/>
          <a:p>
            <a:r>
              <a:rPr lang="en-US" b="1" dirty="0" smtClean="0">
                <a:solidFill>
                  <a:srgbClr val="FFFF00"/>
                </a:solidFill>
              </a:rPr>
              <a:t>He also measured the breadth of the gate i.e., the gap between/the posts on the inside, and again </a:t>
            </a:r>
            <a:r>
              <a:rPr lang="en-US" b="1" i="1" dirty="0" smtClean="0">
                <a:solidFill>
                  <a:srgbClr val="FFFF00"/>
                </a:solidFill>
              </a:rPr>
              <a:t>on the outside of the circle. </a:t>
            </a:r>
            <a:r>
              <a:rPr lang="en-US" b="1" dirty="0" smtClean="0">
                <a:solidFill>
                  <a:srgbClr val="FFFF00"/>
                </a:solidFill>
              </a:rPr>
              <a:t>These gates are 3 cubits wide with 5 cubit side posts on either side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l="19014" t="59788" r="12241" b="2804"/>
          <a:stretch>
            <a:fillRect/>
          </a:stretch>
        </p:blipFill>
        <p:spPr bwMode="auto">
          <a:xfrm>
            <a:off x="-50041" y="304800"/>
            <a:ext cx="9194041" cy="6553201"/>
          </a:xfrm>
          <a:prstGeom prst="rect">
            <a:avLst/>
          </a:prstGeom>
          <a:noFill/>
          <a:ln w="9525">
            <a:noFill/>
            <a:miter lim="800000"/>
            <a:headEnd/>
            <a:tailEnd/>
          </a:ln>
          <a:effectLst/>
        </p:spPr>
      </p:pic>
      <p:sp>
        <p:nvSpPr>
          <p:cNvPr id="2" name="Title 1"/>
          <p:cNvSpPr>
            <a:spLocks noGrp="1"/>
          </p:cNvSpPr>
          <p:nvPr>
            <p:ph type="title"/>
          </p:nvPr>
        </p:nvSpPr>
        <p:spPr>
          <a:xfrm>
            <a:off x="0" y="16608"/>
            <a:ext cx="6708370" cy="1197033"/>
          </a:xfrm>
          <a:solidFill>
            <a:schemeClr val="bg2">
              <a:lumMod val="90000"/>
            </a:schemeClr>
          </a:solidFill>
          <a:ln w="38100">
            <a:solidFill>
              <a:srgbClr val="FF0000"/>
            </a:solidFill>
          </a:ln>
        </p:spPr>
        <p:txBody>
          <a:bodyPr>
            <a:noAutofit/>
          </a:bodyPr>
          <a:lstStyle/>
          <a:p>
            <a:r>
              <a:rPr lang="en-US" sz="3600" i="1" dirty="0" smtClean="0"/>
              <a:t>The Porches of the inner (circular)</a:t>
            </a:r>
            <a:br>
              <a:rPr lang="en-US" sz="3600" i="1" dirty="0" smtClean="0"/>
            </a:br>
            <a:r>
              <a:rPr lang="en-US" sz="3600" i="1" dirty="0" smtClean="0"/>
              <a:t>Temple: Vv. 40:48-41:3</a:t>
            </a:r>
            <a:endParaRPr lang="en-US" sz="3600" dirty="0"/>
          </a:p>
        </p:txBody>
      </p:sp>
      <p:sp>
        <p:nvSpPr>
          <p:cNvPr id="9" name="Rectangle 8"/>
          <p:cNvSpPr/>
          <p:nvPr/>
        </p:nvSpPr>
        <p:spPr>
          <a:xfrm>
            <a:off x="3048000" y="3352800"/>
            <a:ext cx="4419600" cy="3429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400807" y="0"/>
            <a:ext cx="2743200" cy="3170099"/>
          </a:xfrm>
          <a:prstGeom prst="rect">
            <a:avLst/>
          </a:prstGeom>
          <a:solidFill>
            <a:srgbClr val="002060"/>
          </a:solidFill>
        </p:spPr>
        <p:txBody>
          <a:bodyPr wrap="square" rtlCol="0">
            <a:spAutoFit/>
          </a:bodyPr>
          <a:lstStyle/>
          <a:p>
            <a:r>
              <a:rPr lang="en-US" sz="2000" dirty="0" smtClean="0">
                <a:solidFill>
                  <a:schemeClr val="bg1"/>
                </a:solidFill>
              </a:rPr>
              <a:t>He also measured the breadth of the gate i.e., the gap between/the posts on the inside, and again </a:t>
            </a:r>
            <a:r>
              <a:rPr lang="en-US" sz="2000" i="1" dirty="0" smtClean="0">
                <a:solidFill>
                  <a:schemeClr val="bg1"/>
                </a:solidFill>
              </a:rPr>
              <a:t>on the outside of the circle. </a:t>
            </a:r>
            <a:r>
              <a:rPr lang="en-US" sz="2000" dirty="0" smtClean="0">
                <a:solidFill>
                  <a:schemeClr val="bg1"/>
                </a:solidFill>
              </a:rPr>
              <a:t>These gates are 3 cubits wide with 5 cubit side posts on either side</a:t>
            </a:r>
          </a:p>
          <a:p>
            <a:endParaRPr lang="en-US" sz="2000" dirty="0">
              <a:solidFill>
                <a:schemeClr val="bg1"/>
              </a:solidFill>
            </a:endParaRPr>
          </a:p>
        </p:txBody>
      </p:sp>
      <p:grpSp>
        <p:nvGrpSpPr>
          <p:cNvPr id="39" name="Group 38"/>
          <p:cNvGrpSpPr/>
          <p:nvPr/>
        </p:nvGrpSpPr>
        <p:grpSpPr>
          <a:xfrm>
            <a:off x="3331597" y="5875007"/>
            <a:ext cx="3623387" cy="523220"/>
            <a:chOff x="3331597" y="4146007"/>
            <a:chExt cx="3623387" cy="523220"/>
          </a:xfrm>
        </p:grpSpPr>
        <p:sp>
          <p:nvSpPr>
            <p:cNvPr id="24" name="TextBox 23"/>
            <p:cNvSpPr txBox="1"/>
            <p:nvPr/>
          </p:nvSpPr>
          <p:spPr>
            <a:xfrm>
              <a:off x="6223464" y="4146007"/>
              <a:ext cx="731520" cy="523220"/>
            </a:xfrm>
            <a:prstGeom prst="rect">
              <a:avLst/>
            </a:prstGeom>
            <a:noFill/>
          </p:spPr>
          <p:txBody>
            <a:bodyPr wrap="square" rtlCol="0">
              <a:spAutoFit/>
            </a:bodyPr>
            <a:lstStyle/>
            <a:p>
              <a:r>
                <a:rPr lang="en-US" sz="2800" dirty="0" smtClean="0">
                  <a:latin typeface="Arial Black" pitchFamily="34" charset="0"/>
                </a:rPr>
                <a:t>5c</a:t>
              </a:r>
              <a:endParaRPr lang="en-US" sz="2800" dirty="0">
                <a:latin typeface="Arial Black" pitchFamily="34" charset="0"/>
              </a:endParaRPr>
            </a:p>
          </p:txBody>
        </p:sp>
        <p:sp>
          <p:nvSpPr>
            <p:cNvPr id="22" name="TextBox 21"/>
            <p:cNvSpPr txBox="1"/>
            <p:nvPr/>
          </p:nvSpPr>
          <p:spPr>
            <a:xfrm>
              <a:off x="3331597" y="4146007"/>
              <a:ext cx="731520" cy="523220"/>
            </a:xfrm>
            <a:prstGeom prst="rect">
              <a:avLst/>
            </a:prstGeom>
            <a:noFill/>
          </p:spPr>
          <p:txBody>
            <a:bodyPr wrap="square" rtlCol="0">
              <a:spAutoFit/>
            </a:bodyPr>
            <a:lstStyle/>
            <a:p>
              <a:r>
                <a:rPr lang="en-US" sz="2800" dirty="0" smtClean="0">
                  <a:latin typeface="Arial Black" pitchFamily="34" charset="0"/>
                </a:rPr>
                <a:t>5c</a:t>
              </a:r>
              <a:endParaRPr lang="en-US" sz="2800" dirty="0">
                <a:latin typeface="Arial Black" pitchFamily="34" charset="0"/>
              </a:endParaRPr>
            </a:p>
          </p:txBody>
        </p:sp>
        <p:sp>
          <p:nvSpPr>
            <p:cNvPr id="23" name="TextBox 22"/>
            <p:cNvSpPr txBox="1"/>
            <p:nvPr/>
          </p:nvSpPr>
          <p:spPr>
            <a:xfrm>
              <a:off x="4843670" y="4146007"/>
              <a:ext cx="731520" cy="523220"/>
            </a:xfrm>
            <a:prstGeom prst="rect">
              <a:avLst/>
            </a:prstGeom>
            <a:noFill/>
          </p:spPr>
          <p:txBody>
            <a:bodyPr wrap="square" rtlCol="0">
              <a:spAutoFit/>
            </a:bodyPr>
            <a:lstStyle/>
            <a:p>
              <a:r>
                <a:rPr lang="en-US" sz="2800" dirty="0" smtClean="0">
                  <a:latin typeface="Arial Black" pitchFamily="34" charset="0"/>
                </a:rPr>
                <a:t>5c</a:t>
              </a:r>
              <a:endParaRPr lang="en-US" sz="2800" dirty="0">
                <a:latin typeface="Arial Black" pitchFamily="34" charset="0"/>
              </a:endParaRPr>
            </a:p>
          </p:txBody>
        </p:sp>
        <p:sp>
          <p:nvSpPr>
            <p:cNvPr id="25" name="TextBox 24"/>
            <p:cNvSpPr txBox="1"/>
            <p:nvPr/>
          </p:nvSpPr>
          <p:spPr>
            <a:xfrm>
              <a:off x="5522181" y="4146007"/>
              <a:ext cx="731520" cy="523220"/>
            </a:xfrm>
            <a:prstGeom prst="rect">
              <a:avLst/>
            </a:prstGeom>
            <a:noFill/>
          </p:spPr>
          <p:txBody>
            <a:bodyPr wrap="square" rtlCol="0">
              <a:spAutoFit/>
            </a:bodyPr>
            <a:lstStyle/>
            <a:p>
              <a:r>
                <a:rPr lang="en-US" sz="2800" dirty="0" smtClean="0">
                  <a:latin typeface="Arial Black" pitchFamily="34" charset="0"/>
                </a:rPr>
                <a:t>3c</a:t>
              </a:r>
              <a:endParaRPr lang="en-US" sz="2800" dirty="0">
                <a:latin typeface="Arial Black" pitchFamily="34" charset="0"/>
              </a:endParaRPr>
            </a:p>
          </p:txBody>
        </p:sp>
        <p:sp>
          <p:nvSpPr>
            <p:cNvPr id="26" name="TextBox 25"/>
            <p:cNvSpPr txBox="1"/>
            <p:nvPr/>
          </p:nvSpPr>
          <p:spPr>
            <a:xfrm>
              <a:off x="4036613" y="4146007"/>
              <a:ext cx="731520" cy="523220"/>
            </a:xfrm>
            <a:prstGeom prst="rect">
              <a:avLst/>
            </a:prstGeom>
            <a:noFill/>
          </p:spPr>
          <p:txBody>
            <a:bodyPr wrap="square" rtlCol="0">
              <a:spAutoFit/>
            </a:bodyPr>
            <a:lstStyle/>
            <a:p>
              <a:r>
                <a:rPr lang="en-US" sz="2800" dirty="0" smtClean="0">
                  <a:latin typeface="Arial Black" pitchFamily="34" charset="0"/>
                </a:rPr>
                <a:t>3c</a:t>
              </a:r>
              <a:endParaRPr lang="en-US" sz="2800" dirty="0">
                <a:latin typeface="Arial Black" pitchFamily="34" charset="0"/>
              </a:endParaRPr>
            </a:p>
          </p:txBody>
        </p:sp>
      </p:grpSp>
      <p:grpSp>
        <p:nvGrpSpPr>
          <p:cNvPr id="41" name="Group 40"/>
          <p:cNvGrpSpPr/>
          <p:nvPr/>
        </p:nvGrpSpPr>
        <p:grpSpPr>
          <a:xfrm>
            <a:off x="0" y="234900"/>
            <a:ext cx="7198823" cy="5070767"/>
            <a:chOff x="-116375" y="382384"/>
            <a:chExt cx="7198823" cy="5070767"/>
          </a:xfrm>
        </p:grpSpPr>
        <p:grpSp>
          <p:nvGrpSpPr>
            <p:cNvPr id="38" name="Group 37"/>
            <p:cNvGrpSpPr/>
            <p:nvPr/>
          </p:nvGrpSpPr>
          <p:grpSpPr>
            <a:xfrm>
              <a:off x="-116375" y="382384"/>
              <a:ext cx="7198823" cy="5070767"/>
              <a:chOff x="-166250" y="399002"/>
              <a:chExt cx="7198823" cy="5070767"/>
            </a:xfrm>
          </p:grpSpPr>
          <p:grpSp>
            <p:nvGrpSpPr>
              <p:cNvPr id="30" name="Group 29"/>
              <p:cNvGrpSpPr/>
              <p:nvPr/>
            </p:nvGrpSpPr>
            <p:grpSpPr>
              <a:xfrm>
                <a:off x="-166250" y="399002"/>
                <a:ext cx="7198823" cy="5070767"/>
                <a:chOff x="-199507" y="332502"/>
                <a:chExt cx="7198823" cy="5070767"/>
              </a:xfrm>
            </p:grpSpPr>
            <p:pic>
              <p:nvPicPr>
                <p:cNvPr id="10" name="Picture 2"/>
                <p:cNvPicPr>
                  <a:picLocks noChangeAspect="1" noChangeArrowheads="1"/>
                </p:cNvPicPr>
                <p:nvPr/>
              </p:nvPicPr>
              <p:blipFill>
                <a:blip r:embed="rId3" cstate="print"/>
                <a:srcRect l="74812" t="29474" r="4495" b="47064"/>
                <a:stretch>
                  <a:fillRect/>
                </a:stretch>
              </p:blipFill>
              <p:spPr bwMode="auto">
                <a:xfrm rot="5400000">
                  <a:off x="864521" y="-731526"/>
                  <a:ext cx="5070767" cy="7198823"/>
                </a:xfrm>
                <a:prstGeom prst="rect">
                  <a:avLst/>
                </a:prstGeom>
                <a:ln>
                  <a:noFill/>
                </a:ln>
                <a:effectLst>
                  <a:softEdge rad="112500"/>
                </a:effectLst>
              </p:spPr>
            </p:pic>
            <p:sp>
              <p:nvSpPr>
                <p:cNvPr id="6" name="Right Arrow 5"/>
                <p:cNvSpPr/>
                <p:nvPr/>
              </p:nvSpPr>
              <p:spPr>
                <a:xfrm rot="16200000">
                  <a:off x="5165319" y="2547504"/>
                  <a:ext cx="1153391" cy="609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rot="5400000">
                  <a:off x="3851213" y="4400550"/>
                  <a:ext cx="1131224" cy="609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extBox 30"/>
              <p:cNvSpPr txBox="1"/>
              <p:nvPr/>
            </p:nvSpPr>
            <p:spPr>
              <a:xfrm>
                <a:off x="3483997" y="4298407"/>
                <a:ext cx="731520" cy="523220"/>
              </a:xfrm>
              <a:prstGeom prst="rect">
                <a:avLst/>
              </a:prstGeom>
              <a:noFill/>
            </p:spPr>
            <p:txBody>
              <a:bodyPr wrap="square" rtlCol="0">
                <a:spAutoFit/>
              </a:bodyPr>
              <a:lstStyle/>
              <a:p>
                <a:r>
                  <a:rPr lang="en-US" sz="2800" dirty="0" smtClean="0">
                    <a:solidFill>
                      <a:schemeClr val="bg1"/>
                    </a:solidFill>
                    <a:latin typeface="Arial Black" pitchFamily="34" charset="0"/>
                  </a:rPr>
                  <a:t>5c</a:t>
                </a:r>
                <a:endParaRPr lang="en-US" sz="2800" dirty="0">
                  <a:solidFill>
                    <a:schemeClr val="bg1"/>
                  </a:solidFill>
                  <a:latin typeface="Arial Black" pitchFamily="34" charset="0"/>
                </a:endParaRPr>
              </a:p>
            </p:txBody>
          </p:sp>
          <p:sp>
            <p:nvSpPr>
              <p:cNvPr id="32" name="TextBox 31"/>
              <p:cNvSpPr txBox="1"/>
              <p:nvPr/>
            </p:nvSpPr>
            <p:spPr>
              <a:xfrm>
                <a:off x="4863070" y="4298407"/>
                <a:ext cx="731520" cy="523220"/>
              </a:xfrm>
              <a:prstGeom prst="rect">
                <a:avLst/>
              </a:prstGeom>
              <a:noFill/>
            </p:spPr>
            <p:txBody>
              <a:bodyPr wrap="square" rtlCol="0">
                <a:spAutoFit/>
              </a:bodyPr>
              <a:lstStyle/>
              <a:p>
                <a:r>
                  <a:rPr lang="en-US" sz="2800" dirty="0" smtClean="0">
                    <a:solidFill>
                      <a:schemeClr val="bg1"/>
                    </a:solidFill>
                    <a:latin typeface="Arial Black" pitchFamily="34" charset="0"/>
                  </a:rPr>
                  <a:t>5c</a:t>
                </a:r>
                <a:endParaRPr lang="en-US" sz="2800" dirty="0">
                  <a:solidFill>
                    <a:schemeClr val="bg1"/>
                  </a:solidFill>
                  <a:latin typeface="Arial Black" pitchFamily="34" charset="0"/>
                </a:endParaRPr>
              </a:p>
            </p:txBody>
          </p:sp>
          <p:sp>
            <p:nvSpPr>
              <p:cNvPr id="33" name="TextBox 32"/>
              <p:cNvSpPr txBox="1"/>
              <p:nvPr/>
            </p:nvSpPr>
            <p:spPr>
              <a:xfrm>
                <a:off x="6259489" y="4298407"/>
                <a:ext cx="731520" cy="523220"/>
              </a:xfrm>
              <a:prstGeom prst="rect">
                <a:avLst/>
              </a:prstGeom>
              <a:noFill/>
            </p:spPr>
            <p:txBody>
              <a:bodyPr wrap="square" rtlCol="0">
                <a:spAutoFit/>
              </a:bodyPr>
              <a:lstStyle/>
              <a:p>
                <a:r>
                  <a:rPr lang="en-US" sz="2800" dirty="0" smtClean="0">
                    <a:solidFill>
                      <a:schemeClr val="bg1"/>
                    </a:solidFill>
                    <a:latin typeface="Arial Black" pitchFamily="34" charset="0"/>
                  </a:rPr>
                  <a:t>5c</a:t>
                </a:r>
                <a:endParaRPr lang="en-US" sz="2800" dirty="0">
                  <a:solidFill>
                    <a:schemeClr val="bg1"/>
                  </a:solidFill>
                  <a:latin typeface="Arial Black" pitchFamily="34" charset="0"/>
                </a:endParaRPr>
              </a:p>
            </p:txBody>
          </p:sp>
          <p:sp>
            <p:nvSpPr>
              <p:cNvPr id="34" name="TextBox 33"/>
              <p:cNvSpPr txBox="1"/>
              <p:nvPr/>
            </p:nvSpPr>
            <p:spPr>
              <a:xfrm>
                <a:off x="5491706" y="4298407"/>
                <a:ext cx="731520" cy="523220"/>
              </a:xfrm>
              <a:prstGeom prst="rect">
                <a:avLst/>
              </a:prstGeom>
              <a:noFill/>
            </p:spPr>
            <p:txBody>
              <a:bodyPr wrap="square" rtlCol="0">
                <a:spAutoFit/>
              </a:bodyPr>
              <a:lstStyle/>
              <a:p>
                <a:r>
                  <a:rPr lang="en-US" sz="2800" dirty="0" smtClean="0">
                    <a:solidFill>
                      <a:schemeClr val="bg1"/>
                    </a:solidFill>
                    <a:latin typeface="Arial Black" pitchFamily="34" charset="0"/>
                  </a:rPr>
                  <a:t>3c</a:t>
                </a:r>
                <a:endParaRPr lang="en-US" sz="2800" dirty="0">
                  <a:solidFill>
                    <a:schemeClr val="bg1"/>
                  </a:solidFill>
                  <a:latin typeface="Arial Black" pitchFamily="34" charset="0"/>
                </a:endParaRPr>
              </a:p>
            </p:txBody>
          </p:sp>
          <p:sp>
            <p:nvSpPr>
              <p:cNvPr id="35" name="TextBox 34"/>
              <p:cNvSpPr txBox="1"/>
              <p:nvPr/>
            </p:nvSpPr>
            <p:spPr>
              <a:xfrm>
                <a:off x="4189013" y="4298407"/>
                <a:ext cx="731520" cy="523220"/>
              </a:xfrm>
              <a:prstGeom prst="rect">
                <a:avLst/>
              </a:prstGeom>
              <a:noFill/>
            </p:spPr>
            <p:txBody>
              <a:bodyPr wrap="square" rtlCol="0">
                <a:spAutoFit/>
              </a:bodyPr>
              <a:lstStyle/>
              <a:p>
                <a:r>
                  <a:rPr lang="en-US" sz="2800" dirty="0" smtClean="0">
                    <a:solidFill>
                      <a:schemeClr val="bg1"/>
                    </a:solidFill>
                    <a:latin typeface="Arial Black" pitchFamily="34" charset="0"/>
                  </a:rPr>
                  <a:t>3c</a:t>
                </a:r>
                <a:endParaRPr lang="en-US" sz="2800" dirty="0">
                  <a:solidFill>
                    <a:schemeClr val="bg1"/>
                  </a:solidFill>
                  <a:latin typeface="Arial Black" pitchFamily="34" charset="0"/>
                </a:endParaRPr>
              </a:p>
            </p:txBody>
          </p:sp>
        </p:grpSp>
        <p:sp>
          <p:nvSpPr>
            <p:cNvPr id="40" name="Rectangle 39"/>
            <p:cNvSpPr/>
            <p:nvPr/>
          </p:nvSpPr>
          <p:spPr>
            <a:xfrm>
              <a:off x="3025833" y="2144684"/>
              <a:ext cx="3956858" cy="32585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Picture 2"/>
          <p:cNvPicPr>
            <a:picLocks noChangeAspect="1" noChangeArrowheads="1"/>
          </p:cNvPicPr>
          <p:nvPr/>
        </p:nvPicPr>
        <p:blipFill>
          <a:blip r:embed="rId2" cstate="print"/>
          <a:srcRect l="7707" t="6022" r="6855" b="7742"/>
          <a:stretch>
            <a:fillRect/>
          </a:stretch>
        </p:blipFill>
        <p:spPr bwMode="auto">
          <a:xfrm>
            <a:off x="5633884" y="0"/>
            <a:ext cx="5123023" cy="5294671"/>
          </a:xfrm>
          <a:prstGeom prst="rect">
            <a:avLst/>
          </a:prstGeom>
          <a:noFill/>
          <a:ln w="9525">
            <a:noFill/>
            <a:miter lim="800000"/>
            <a:headEnd/>
            <a:tailEnd/>
          </a:ln>
          <a:effectLst/>
        </p:spPr>
      </p:pic>
      <p:sp>
        <p:nvSpPr>
          <p:cNvPr id="7" name="Content Placeholder 6"/>
          <p:cNvSpPr>
            <a:spLocks noGrp="1"/>
          </p:cNvSpPr>
          <p:nvPr>
            <p:ph idx="1"/>
          </p:nvPr>
        </p:nvSpPr>
        <p:spPr>
          <a:xfrm>
            <a:off x="0" y="0"/>
            <a:ext cx="5663381" cy="4389120"/>
          </a:xfrm>
        </p:spPr>
        <p:txBody>
          <a:bodyPr>
            <a:noAutofit/>
          </a:bodyPr>
          <a:lstStyle/>
          <a:p>
            <a:r>
              <a:rPr lang="en-US" sz="2400" dirty="0" smtClean="0">
                <a:solidFill>
                  <a:srgbClr val="FFFF00"/>
                </a:solidFill>
              </a:rPr>
              <a:t>The area separating the Outer (Square) Ranges, and the Central (Circular) Temple is the </a:t>
            </a:r>
            <a:r>
              <a:rPr lang="en-US" sz="2400" b="1" i="1" u="sng" dirty="0" smtClean="0">
                <a:solidFill>
                  <a:srgbClr val="FFFF00"/>
                </a:solidFill>
              </a:rPr>
              <a:t>"Separate Place" </a:t>
            </a:r>
            <a:r>
              <a:rPr lang="en-US" sz="2400" dirty="0" smtClean="0">
                <a:solidFill>
                  <a:srgbClr val="FFFF00"/>
                </a:solidFill>
              </a:rPr>
              <a:t>of the Inner Court. At each corner the distance between the two is 200 feet (Ch. 41:13-14).</a:t>
            </a:r>
          </a:p>
          <a:p>
            <a:r>
              <a:rPr lang="en-US" sz="2400" dirty="0" smtClean="0">
                <a:solidFill>
                  <a:srgbClr val="FFFF00"/>
                </a:solidFill>
              </a:rPr>
              <a:t>1. The </a:t>
            </a:r>
            <a:r>
              <a:rPr lang="en-US" sz="2400" b="1" i="1" u="sng" dirty="0" smtClean="0">
                <a:solidFill>
                  <a:srgbClr val="FFFF00"/>
                </a:solidFill>
              </a:rPr>
              <a:t>"frame of a city" </a:t>
            </a:r>
            <a:r>
              <a:rPr lang="en-US" sz="2400" dirty="0" smtClean="0">
                <a:solidFill>
                  <a:srgbClr val="FFFF00"/>
                </a:solidFill>
              </a:rPr>
              <a:t>— the Outer Ranges, visible to Ezekiel as his first impression (Ch. 40:2).</a:t>
            </a:r>
          </a:p>
          <a:p>
            <a:r>
              <a:rPr lang="en-US" sz="2400" dirty="0" smtClean="0">
                <a:solidFill>
                  <a:srgbClr val="FFFF00"/>
                </a:solidFill>
              </a:rPr>
              <a:t>2. </a:t>
            </a:r>
            <a:r>
              <a:rPr lang="en-US" sz="2400" b="1" i="1" u="sng" dirty="0" smtClean="0">
                <a:solidFill>
                  <a:srgbClr val="FFFF00"/>
                </a:solidFill>
              </a:rPr>
              <a:t>The "Temple" </a:t>
            </a:r>
            <a:r>
              <a:rPr lang="en-US" sz="2400" dirty="0" smtClean="0">
                <a:solidFill>
                  <a:srgbClr val="FFFF00"/>
                </a:solidFill>
              </a:rPr>
              <a:t>— the Central Range — the circular buildings surrounding the Most Holy (Ch. 41:1).</a:t>
            </a:r>
          </a:p>
          <a:p>
            <a:r>
              <a:rPr lang="en-US" sz="2400" dirty="0" smtClean="0">
                <a:solidFill>
                  <a:srgbClr val="FFFF00"/>
                </a:solidFill>
              </a:rPr>
              <a:t>3. The </a:t>
            </a:r>
            <a:r>
              <a:rPr lang="en-US" sz="2400" b="1" i="1" u="sng" dirty="0" smtClean="0">
                <a:solidFill>
                  <a:srgbClr val="FFFF00"/>
                </a:solidFill>
              </a:rPr>
              <a:t>"Most Holy" </a:t>
            </a:r>
            <a:r>
              <a:rPr lang="en-US" sz="2400" dirty="0" smtClean="0">
                <a:solidFill>
                  <a:srgbClr val="FFFF00"/>
                </a:solidFill>
              </a:rPr>
              <a:t>— the area inside the Temple, containing the "Mountain" on the top of which is the Altar (Ch. 43:12).</a:t>
            </a:r>
          </a:p>
          <a:p>
            <a:endParaRPr lang="en-US" sz="2400" dirty="0" smtClean="0">
              <a:solidFill>
                <a:srgbClr val="FFFF00"/>
              </a:solidFill>
            </a:endParaRPr>
          </a:p>
        </p:txBody>
      </p:sp>
      <p:cxnSp>
        <p:nvCxnSpPr>
          <p:cNvPr id="8" name="Straight Arrow Connector 7"/>
          <p:cNvCxnSpPr/>
          <p:nvPr/>
        </p:nvCxnSpPr>
        <p:spPr>
          <a:xfrm>
            <a:off x="4572000" y="1091380"/>
            <a:ext cx="2005781" cy="29497"/>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002594" y="530942"/>
            <a:ext cx="855406" cy="693174"/>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048864" y="2521974"/>
            <a:ext cx="747252" cy="4915"/>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319251" y="3200400"/>
            <a:ext cx="1125794" cy="48178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905431" y="3429000"/>
            <a:ext cx="5265175" cy="146009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Picture 2"/>
          <p:cNvPicPr>
            <a:picLocks noChangeAspect="1" noChangeArrowheads="1"/>
          </p:cNvPicPr>
          <p:nvPr/>
        </p:nvPicPr>
        <p:blipFill>
          <a:blip r:embed="rId2" cstate="print"/>
          <a:srcRect l="7707" t="6022" r="6855" b="7742"/>
          <a:stretch>
            <a:fillRect/>
          </a:stretch>
        </p:blipFill>
        <p:spPr bwMode="auto">
          <a:xfrm>
            <a:off x="9144000" y="442452"/>
            <a:ext cx="5123023" cy="5294671"/>
          </a:xfrm>
          <a:prstGeom prst="rect">
            <a:avLst/>
          </a:prstGeom>
          <a:noFill/>
          <a:ln w="9525">
            <a:noFill/>
            <a:miter lim="800000"/>
            <a:headEnd/>
            <a:tailEnd/>
          </a:ln>
          <a:effectLst/>
        </p:spPr>
      </p:pic>
      <p:sp>
        <p:nvSpPr>
          <p:cNvPr id="7" name="Content Placeholder 6"/>
          <p:cNvSpPr>
            <a:spLocks noGrp="1"/>
          </p:cNvSpPr>
          <p:nvPr>
            <p:ph idx="1"/>
          </p:nvPr>
        </p:nvSpPr>
        <p:spPr>
          <a:xfrm>
            <a:off x="0" y="0"/>
            <a:ext cx="5383161" cy="4389120"/>
          </a:xfrm>
        </p:spPr>
        <p:txBody>
          <a:bodyPr>
            <a:noAutofit/>
          </a:bodyPr>
          <a:lstStyle/>
          <a:p>
            <a:r>
              <a:rPr lang="en-US" sz="2400" dirty="0" smtClean="0">
                <a:solidFill>
                  <a:srgbClr val="FFFF00"/>
                </a:solidFill>
              </a:rPr>
              <a:t>4. The "Separate Place" — that area between the Outer Ranges and the Temple, which will be used for the passage of worshippers from North to South or from South to North—see Ch. 46:9 (Ch. 41:12-15).</a:t>
            </a:r>
          </a:p>
          <a:p>
            <a:r>
              <a:rPr lang="en-US" sz="2400" dirty="0" smtClean="0">
                <a:solidFill>
                  <a:srgbClr val="FFFF00"/>
                </a:solidFill>
              </a:rPr>
              <a:t>5. The "Sanctuary" — the translation of two Hebrew words — </a:t>
            </a:r>
            <a:r>
              <a:rPr lang="en-US" sz="2400" dirty="0" err="1" smtClean="0">
                <a:solidFill>
                  <a:srgbClr val="FFFF00"/>
                </a:solidFill>
              </a:rPr>
              <a:t>qodesh</a:t>
            </a:r>
            <a:r>
              <a:rPr lang="en-US" sz="2400" dirty="0" smtClean="0">
                <a:solidFill>
                  <a:srgbClr val="FFFF00"/>
                </a:solidFill>
              </a:rPr>
              <a:t> (e.g. Ch. 41:21); and </a:t>
            </a:r>
            <a:r>
              <a:rPr lang="en-US" sz="2400" dirty="0" err="1" smtClean="0">
                <a:solidFill>
                  <a:srgbClr val="FFFF00"/>
                </a:solidFill>
              </a:rPr>
              <a:t>miqdash</a:t>
            </a:r>
            <a:r>
              <a:rPr lang="en-US" sz="2400" dirty="0" smtClean="0">
                <a:solidFill>
                  <a:srgbClr val="FFFF00"/>
                </a:solidFill>
              </a:rPr>
              <a:t> (e.g. Ch. 44:1). </a:t>
            </a:r>
          </a:p>
          <a:p>
            <a:r>
              <a:rPr lang="en-US" sz="2400" dirty="0" smtClean="0">
                <a:solidFill>
                  <a:srgbClr val="FFFF00"/>
                </a:solidFill>
              </a:rPr>
              <a:t>The term "Most Holy" which is found in the AV seven times between </a:t>
            </a:r>
            <a:r>
              <a:rPr lang="en-US" sz="2400" dirty="0" err="1" smtClean="0">
                <a:solidFill>
                  <a:srgbClr val="FFFF00"/>
                </a:solidFill>
              </a:rPr>
              <a:t>Chs</a:t>
            </a:r>
            <a:r>
              <a:rPr lang="en-US" sz="2400" dirty="0" smtClean="0">
                <a:solidFill>
                  <a:srgbClr val="FFFF00"/>
                </a:solidFill>
              </a:rPr>
              <a:t>. 40 and 48 also comes from the word </a:t>
            </a:r>
            <a:r>
              <a:rPr lang="en-US" sz="2400" dirty="0" err="1" smtClean="0">
                <a:solidFill>
                  <a:srgbClr val="FFFF00"/>
                </a:solidFill>
              </a:rPr>
              <a:t>qodesh</a:t>
            </a:r>
            <a:r>
              <a:rPr lang="en-US" sz="2400" dirty="0" smtClean="0">
                <a:solidFill>
                  <a:srgbClr val="FFFF00"/>
                </a:solidFill>
              </a:rPr>
              <a:t>. Both words are said by Strong to be derived from </a:t>
            </a:r>
            <a:r>
              <a:rPr lang="en-US" sz="2400" dirty="0" err="1" smtClean="0">
                <a:solidFill>
                  <a:srgbClr val="FFFF00"/>
                </a:solidFill>
              </a:rPr>
              <a:t>qadash</a:t>
            </a:r>
            <a:r>
              <a:rPr lang="en-US" sz="2400" dirty="0" smtClean="0">
                <a:solidFill>
                  <a:srgbClr val="FFFF00"/>
                </a:solidFill>
              </a:rPr>
              <a:t> meaning to be clean, ceremonially or morally.</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FFFF00"/>
                </a:solidFill>
              </a:rPr>
              <a:t>The word " porch " is to be understood in its plural sense, specifying a continuous series of porches in juxtaposition and surrounding the house on every side, </a:t>
            </a:r>
            <a:r>
              <a:rPr lang="en-US" i="1" dirty="0" smtClean="0">
                <a:solidFill>
                  <a:srgbClr val="FFFF00"/>
                </a:solidFill>
              </a:rPr>
              <a:t>i.e., </a:t>
            </a:r>
            <a:r>
              <a:rPr lang="en-US" dirty="0" smtClean="0">
                <a:solidFill>
                  <a:srgbClr val="FFFF00"/>
                </a:solidFill>
              </a:rPr>
              <a:t>on </a:t>
            </a:r>
            <a:r>
              <a:rPr lang="en-US" i="1" dirty="0" smtClean="0">
                <a:solidFill>
                  <a:srgbClr val="FFFF00"/>
                </a:solidFill>
              </a:rPr>
              <a:t>both sides of the Temple all round the circle.</a:t>
            </a:r>
            <a:endParaRPr lang="en-US" dirty="0">
              <a:solidFill>
                <a:srgbClr val="FFFF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5" name="TextBox 4"/>
          <p:cNvSpPr txBox="1"/>
          <p:nvPr/>
        </p:nvSpPr>
        <p:spPr>
          <a:xfrm>
            <a:off x="548630" y="0"/>
            <a:ext cx="8096597" cy="923330"/>
          </a:xfrm>
          <a:prstGeom prst="rect">
            <a:avLst/>
          </a:prstGeom>
          <a:noFill/>
        </p:spPr>
        <p:txBody>
          <a:bodyPr wrap="square" rtlCol="0">
            <a:spAutoFit/>
          </a:bodyPr>
          <a:lstStyle/>
          <a:p>
            <a:r>
              <a:rPr lang="en-US" b="1" u="sng" dirty="0" err="1" smtClean="0">
                <a:solidFill>
                  <a:schemeClr val="bg1"/>
                </a:solidFill>
              </a:rPr>
              <a:t>Ezk</a:t>
            </a:r>
            <a:r>
              <a:rPr lang="en-US" b="1" u="sng" dirty="0" smtClean="0">
                <a:solidFill>
                  <a:schemeClr val="bg1"/>
                </a:solidFill>
              </a:rPr>
              <a:t>. 41:1 </a:t>
            </a:r>
            <a:r>
              <a:rPr lang="en-US" b="1" dirty="0" smtClean="0">
                <a:solidFill>
                  <a:schemeClr val="bg1"/>
                </a:solidFill>
              </a:rPr>
              <a:t>– “He brought me to the temple” – ‘</a:t>
            </a:r>
            <a:r>
              <a:rPr lang="en-US" b="1" dirty="0" err="1" smtClean="0">
                <a:solidFill>
                  <a:schemeClr val="bg1"/>
                </a:solidFill>
              </a:rPr>
              <a:t>heykel</a:t>
            </a:r>
            <a:r>
              <a:rPr lang="en-US" b="1" dirty="0" smtClean="0">
                <a:solidFill>
                  <a:schemeClr val="bg1"/>
                </a:solidFill>
              </a:rPr>
              <a:t>’ – trans. ‘temple’ 68 times. </a:t>
            </a:r>
            <a:r>
              <a:rPr lang="en-US" b="1" dirty="0" err="1" smtClean="0">
                <a:solidFill>
                  <a:schemeClr val="bg1"/>
                </a:solidFill>
              </a:rPr>
              <a:t>Ezk</a:t>
            </a:r>
            <a:r>
              <a:rPr lang="en-US" b="1" dirty="0" smtClean="0">
                <a:solidFill>
                  <a:schemeClr val="bg1"/>
                </a:solidFill>
              </a:rPr>
              <a:t> arrives at the INNER PORCH (P) crossing the “place left” (L) to temple posts.</a:t>
            </a:r>
            <a:endParaRPr lang="en-US" b="1" dirty="0">
              <a:solidFill>
                <a:schemeClr val="bg1"/>
              </a:solidFill>
            </a:endParaRPr>
          </a:p>
        </p:txBody>
      </p:sp>
      <p:pic>
        <p:nvPicPr>
          <p:cNvPr id="6" name="Picture 2"/>
          <p:cNvPicPr>
            <a:picLocks noChangeAspect="1" noChangeArrowheads="1"/>
          </p:cNvPicPr>
          <p:nvPr/>
        </p:nvPicPr>
        <p:blipFill>
          <a:blip r:embed="rId2" cstate="print"/>
          <a:srcRect t="5104" b="19311"/>
          <a:stretch>
            <a:fillRect/>
          </a:stretch>
        </p:blipFill>
        <p:spPr bwMode="auto">
          <a:xfrm>
            <a:off x="2438755" y="660791"/>
            <a:ext cx="6372745" cy="6030959"/>
          </a:xfrm>
          <a:prstGeom prst="rect">
            <a:avLst/>
          </a:prstGeom>
          <a:ln>
            <a:noFill/>
          </a:ln>
          <a:effectLst>
            <a:softEdge rad="112500"/>
          </a:effectLst>
        </p:spPr>
      </p:pic>
      <p:sp>
        <p:nvSpPr>
          <p:cNvPr id="15" name="TextBox 14"/>
          <p:cNvSpPr txBox="1"/>
          <p:nvPr/>
        </p:nvSpPr>
        <p:spPr>
          <a:xfrm>
            <a:off x="53903" y="964276"/>
            <a:ext cx="2477193" cy="1938992"/>
          </a:xfrm>
          <a:prstGeom prst="rect">
            <a:avLst/>
          </a:prstGeom>
          <a:noFill/>
        </p:spPr>
        <p:txBody>
          <a:bodyPr wrap="square" rtlCol="0">
            <a:spAutoFit/>
          </a:bodyPr>
          <a:lstStyle/>
          <a:p>
            <a:r>
              <a:rPr lang="en-US" sz="2000" b="1" dirty="0" smtClean="0">
                <a:solidFill>
                  <a:schemeClr val="bg1"/>
                </a:solidFill>
              </a:rPr>
              <a:t>“Measured the posts” – Width of the posts = 6 cu. (D &amp; D’)v. 21 – the posts are square; length=6c.</a:t>
            </a:r>
            <a:endParaRPr lang="en-US" sz="2000" b="1" dirty="0">
              <a:solidFill>
                <a:schemeClr val="bg1"/>
              </a:solidFill>
            </a:endParaRPr>
          </a:p>
        </p:txBody>
      </p:sp>
      <p:sp>
        <p:nvSpPr>
          <p:cNvPr id="16" name="TextBox 15"/>
          <p:cNvSpPr txBox="1"/>
          <p:nvPr/>
        </p:nvSpPr>
        <p:spPr>
          <a:xfrm>
            <a:off x="10555" y="3061854"/>
            <a:ext cx="2723800" cy="3170099"/>
          </a:xfrm>
          <a:prstGeom prst="rect">
            <a:avLst/>
          </a:prstGeom>
          <a:noFill/>
        </p:spPr>
        <p:txBody>
          <a:bodyPr wrap="square" rtlCol="0">
            <a:spAutoFit/>
          </a:bodyPr>
          <a:lstStyle/>
          <a:p>
            <a:r>
              <a:rPr lang="en-US" sz="2000" b="1" dirty="0" smtClean="0">
                <a:solidFill>
                  <a:schemeClr val="bg1"/>
                </a:solidFill>
              </a:rPr>
              <a:t>“breadth of the tabernacle” – </a:t>
            </a:r>
            <a:r>
              <a:rPr lang="en-US" sz="2000" b="1" dirty="0" err="1" smtClean="0">
                <a:solidFill>
                  <a:schemeClr val="bg1"/>
                </a:solidFill>
              </a:rPr>
              <a:t>Hb</a:t>
            </a:r>
            <a:r>
              <a:rPr lang="en-US" sz="2000" b="1" dirty="0" smtClean="0">
                <a:solidFill>
                  <a:schemeClr val="bg1"/>
                </a:solidFill>
              </a:rPr>
              <a:t>. ‘</a:t>
            </a:r>
            <a:r>
              <a:rPr lang="en-US" sz="2000" b="1" dirty="0" err="1" smtClean="0">
                <a:solidFill>
                  <a:schemeClr val="bg1"/>
                </a:solidFill>
              </a:rPr>
              <a:t>ohel</a:t>
            </a:r>
            <a:r>
              <a:rPr lang="en-US" sz="2000" b="1" dirty="0" smtClean="0">
                <a:solidFill>
                  <a:schemeClr val="bg1"/>
                </a:solidFill>
              </a:rPr>
              <a:t>’=to be clear, to shine, glitter, to give light…to be round, ring-shaped; tent of nomads; always ext. of tent, the round roof…”[</a:t>
            </a:r>
            <a:r>
              <a:rPr lang="en-US" sz="2000" b="1" dirty="0" err="1" smtClean="0">
                <a:solidFill>
                  <a:schemeClr val="bg1"/>
                </a:solidFill>
              </a:rPr>
              <a:t>Hb.&amp;Chld</a:t>
            </a:r>
            <a:r>
              <a:rPr lang="en-US" sz="2000" b="1" dirty="0" smtClean="0">
                <a:solidFill>
                  <a:schemeClr val="bg1"/>
                </a:solidFill>
              </a:rPr>
              <a:t>. </a:t>
            </a:r>
            <a:r>
              <a:rPr lang="en-US" sz="2000" b="1" dirty="0" err="1" smtClean="0">
                <a:solidFill>
                  <a:schemeClr val="bg1"/>
                </a:solidFill>
              </a:rPr>
              <a:t>Lex</a:t>
            </a:r>
            <a:r>
              <a:rPr lang="en-US" sz="2000" b="1" dirty="0" smtClean="0">
                <a:solidFill>
                  <a:schemeClr val="bg1"/>
                </a:solidFill>
              </a:rPr>
              <a:t>. To OT. Pp32-33]</a:t>
            </a:r>
            <a:endParaRPr lang="en-US" sz="2000" b="1" dirty="0">
              <a:solidFill>
                <a:schemeClr val="bg1"/>
              </a:solidFill>
            </a:endParaRPr>
          </a:p>
        </p:txBody>
      </p:sp>
      <p:grpSp>
        <p:nvGrpSpPr>
          <p:cNvPr id="26" name="Group 25"/>
          <p:cNvGrpSpPr/>
          <p:nvPr/>
        </p:nvGrpSpPr>
        <p:grpSpPr>
          <a:xfrm>
            <a:off x="3893820" y="731520"/>
            <a:ext cx="91440" cy="5829300"/>
            <a:chOff x="3893820" y="731520"/>
            <a:chExt cx="91440" cy="5829300"/>
          </a:xfrm>
        </p:grpSpPr>
        <p:sp>
          <p:nvSpPr>
            <p:cNvPr id="24" name="Freeform 23"/>
            <p:cNvSpPr/>
            <p:nvPr/>
          </p:nvSpPr>
          <p:spPr>
            <a:xfrm>
              <a:off x="3893820" y="731520"/>
              <a:ext cx="45720" cy="967740"/>
            </a:xfrm>
            <a:custGeom>
              <a:avLst/>
              <a:gdLst>
                <a:gd name="connsiteX0" fmla="*/ 0 w 45720"/>
                <a:gd name="connsiteY0" fmla="*/ 0 h 967740"/>
                <a:gd name="connsiteX1" fmla="*/ 15240 w 45720"/>
                <a:gd name="connsiteY1" fmla="*/ 342900 h 967740"/>
                <a:gd name="connsiteX2" fmla="*/ 38100 w 45720"/>
                <a:gd name="connsiteY2" fmla="*/ 784860 h 967740"/>
                <a:gd name="connsiteX3" fmla="*/ 45720 w 45720"/>
                <a:gd name="connsiteY3" fmla="*/ 967740 h 967740"/>
              </a:gdLst>
              <a:ahLst/>
              <a:cxnLst>
                <a:cxn ang="0">
                  <a:pos x="connsiteX0" y="connsiteY0"/>
                </a:cxn>
                <a:cxn ang="0">
                  <a:pos x="connsiteX1" y="connsiteY1"/>
                </a:cxn>
                <a:cxn ang="0">
                  <a:pos x="connsiteX2" y="connsiteY2"/>
                </a:cxn>
                <a:cxn ang="0">
                  <a:pos x="connsiteX3" y="connsiteY3"/>
                </a:cxn>
              </a:cxnLst>
              <a:rect l="l" t="t" r="r" b="b"/>
              <a:pathLst>
                <a:path w="45720" h="967740">
                  <a:moveTo>
                    <a:pt x="0" y="0"/>
                  </a:moveTo>
                  <a:lnTo>
                    <a:pt x="15240" y="342900"/>
                  </a:lnTo>
                  <a:lnTo>
                    <a:pt x="38100" y="784860"/>
                  </a:lnTo>
                  <a:lnTo>
                    <a:pt x="45720" y="967740"/>
                  </a:lnTo>
                </a:path>
              </a:pathLst>
            </a:custGeom>
            <a:ln w="1270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3924300" y="2964180"/>
              <a:ext cx="60960" cy="3596640"/>
            </a:xfrm>
            <a:custGeom>
              <a:avLst/>
              <a:gdLst>
                <a:gd name="connsiteX0" fmla="*/ 45720 w 60960"/>
                <a:gd name="connsiteY0" fmla="*/ 0 h 3596640"/>
                <a:gd name="connsiteX1" fmla="*/ 53340 w 60960"/>
                <a:gd name="connsiteY1" fmla="*/ 304800 h 3596640"/>
                <a:gd name="connsiteX2" fmla="*/ 60960 w 60960"/>
                <a:gd name="connsiteY2" fmla="*/ 662940 h 3596640"/>
                <a:gd name="connsiteX3" fmla="*/ 60960 w 60960"/>
                <a:gd name="connsiteY3" fmla="*/ 1249680 h 3596640"/>
                <a:gd name="connsiteX4" fmla="*/ 60960 w 60960"/>
                <a:gd name="connsiteY4" fmla="*/ 1783080 h 3596640"/>
                <a:gd name="connsiteX5" fmla="*/ 53340 w 60960"/>
                <a:gd name="connsiteY5" fmla="*/ 2407920 h 3596640"/>
                <a:gd name="connsiteX6" fmla="*/ 30480 w 60960"/>
                <a:gd name="connsiteY6" fmla="*/ 2941320 h 3596640"/>
                <a:gd name="connsiteX7" fmla="*/ 0 w 60960"/>
                <a:gd name="connsiteY7" fmla="*/ 3596640 h 359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 h="3596640">
                  <a:moveTo>
                    <a:pt x="45720" y="0"/>
                  </a:moveTo>
                  <a:lnTo>
                    <a:pt x="53340" y="304800"/>
                  </a:lnTo>
                  <a:lnTo>
                    <a:pt x="60960" y="662940"/>
                  </a:lnTo>
                  <a:lnTo>
                    <a:pt x="60960" y="1249680"/>
                  </a:lnTo>
                  <a:lnTo>
                    <a:pt x="60960" y="1783080"/>
                  </a:lnTo>
                  <a:lnTo>
                    <a:pt x="53340" y="2407920"/>
                  </a:lnTo>
                  <a:lnTo>
                    <a:pt x="30480" y="2941320"/>
                  </a:lnTo>
                  <a:lnTo>
                    <a:pt x="0" y="3596640"/>
                  </a:lnTo>
                </a:path>
              </a:pathLst>
            </a:custGeom>
            <a:ln w="1270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8" name="Straight Connector 27"/>
          <p:cNvCxnSpPr/>
          <p:nvPr/>
        </p:nvCxnSpPr>
        <p:spPr>
          <a:xfrm>
            <a:off x="6743700" y="670560"/>
            <a:ext cx="1043940" cy="0"/>
          </a:xfrm>
          <a:prstGeom prst="line">
            <a:avLst/>
          </a:prstGeom>
          <a:ln w="127000"/>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3283529" y="1271847"/>
            <a:ext cx="5070764" cy="362435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1629295" y="2394066"/>
            <a:ext cx="5253644" cy="156279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3491345" y="5702531"/>
            <a:ext cx="415637" cy="8312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2909455" y="5486400"/>
            <a:ext cx="1230283" cy="5818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a:stCxn id="15" idx="3"/>
          </p:cNvCxnSpPr>
          <p:nvPr/>
        </p:nvCxnSpPr>
        <p:spPr>
          <a:xfrm>
            <a:off x="2531096" y="1933772"/>
            <a:ext cx="1529541" cy="285435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5" idx="3"/>
          </p:cNvCxnSpPr>
          <p:nvPr/>
        </p:nvCxnSpPr>
        <p:spPr>
          <a:xfrm>
            <a:off x="2531096" y="1933772"/>
            <a:ext cx="4555374" cy="288761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630" y="0"/>
            <a:ext cx="8096597" cy="523220"/>
          </a:xfrm>
          <a:prstGeom prst="rect">
            <a:avLst/>
          </a:prstGeom>
          <a:noFill/>
        </p:spPr>
        <p:txBody>
          <a:bodyPr wrap="square" rtlCol="0">
            <a:spAutoFit/>
          </a:bodyPr>
          <a:lstStyle/>
          <a:p>
            <a:r>
              <a:rPr lang="en-US" sz="2800" b="1" u="sng" dirty="0" err="1" smtClean="0">
                <a:solidFill>
                  <a:schemeClr val="bg1"/>
                </a:solidFill>
              </a:rPr>
              <a:t>Ezk</a:t>
            </a:r>
            <a:r>
              <a:rPr lang="en-US" sz="2800" b="1" u="sng" dirty="0" smtClean="0">
                <a:solidFill>
                  <a:schemeClr val="bg1"/>
                </a:solidFill>
              </a:rPr>
              <a:t>. 41:1 </a:t>
            </a:r>
            <a:r>
              <a:rPr lang="en-US" sz="2800" b="1" dirty="0" smtClean="0">
                <a:solidFill>
                  <a:schemeClr val="bg1"/>
                </a:solidFill>
              </a:rPr>
              <a:t>– “He brought me to the temple”</a:t>
            </a:r>
            <a:endParaRPr lang="en-US" sz="2800" b="1" dirty="0">
              <a:solidFill>
                <a:schemeClr val="bg1"/>
              </a:solidFill>
            </a:endParaRPr>
          </a:p>
        </p:txBody>
      </p:sp>
      <p:pic>
        <p:nvPicPr>
          <p:cNvPr id="6" name="Picture 2"/>
          <p:cNvPicPr>
            <a:picLocks noChangeAspect="1" noChangeArrowheads="1"/>
          </p:cNvPicPr>
          <p:nvPr/>
        </p:nvPicPr>
        <p:blipFill>
          <a:blip r:embed="rId2" cstate="print"/>
          <a:srcRect t="5104" b="19311"/>
          <a:stretch>
            <a:fillRect/>
          </a:stretch>
        </p:blipFill>
        <p:spPr bwMode="auto">
          <a:xfrm>
            <a:off x="2438755" y="660791"/>
            <a:ext cx="6372745" cy="6030959"/>
          </a:xfrm>
          <a:prstGeom prst="rect">
            <a:avLst/>
          </a:prstGeom>
          <a:ln>
            <a:noFill/>
          </a:ln>
          <a:effectLst>
            <a:softEdge rad="112500"/>
          </a:effectLst>
        </p:spPr>
      </p:pic>
      <p:sp>
        <p:nvSpPr>
          <p:cNvPr id="16" name="TextBox 15"/>
          <p:cNvSpPr txBox="1"/>
          <p:nvPr/>
        </p:nvSpPr>
        <p:spPr>
          <a:xfrm>
            <a:off x="42887" y="951700"/>
            <a:ext cx="2723800" cy="3785652"/>
          </a:xfrm>
          <a:prstGeom prst="rect">
            <a:avLst/>
          </a:prstGeom>
          <a:noFill/>
        </p:spPr>
        <p:txBody>
          <a:bodyPr wrap="square" rtlCol="0">
            <a:spAutoFit/>
          </a:bodyPr>
          <a:lstStyle/>
          <a:p>
            <a:r>
              <a:rPr lang="en-US" sz="2000" b="1" dirty="0" smtClean="0">
                <a:solidFill>
                  <a:srgbClr val="FFFF00"/>
                </a:solidFill>
              </a:rPr>
              <a:t>“breadth of the tabernacle” Bro </a:t>
            </a:r>
            <a:r>
              <a:rPr lang="en-US" sz="2000" b="1" dirty="0" err="1" smtClean="0">
                <a:solidFill>
                  <a:srgbClr val="FFFF00"/>
                </a:solidFill>
              </a:rPr>
              <a:t>Sulley</a:t>
            </a:r>
            <a:r>
              <a:rPr lang="en-US" sz="2000" b="1" dirty="0" smtClean="0">
                <a:solidFill>
                  <a:srgbClr val="FFFF00"/>
                </a:solidFill>
              </a:rPr>
              <a:t> points out that these particular posts all the way around the circle form a boundary for the Most Holy, and for the cloud, which at times covers the temple, forming a tent over the temple.</a:t>
            </a:r>
            <a:endParaRPr lang="en-US" sz="2000" b="1" dirty="0">
              <a:solidFill>
                <a:srgbClr val="FFFF00"/>
              </a:solidFill>
            </a:endParaRPr>
          </a:p>
        </p:txBody>
      </p:sp>
      <p:grpSp>
        <p:nvGrpSpPr>
          <p:cNvPr id="2" name="Group 25"/>
          <p:cNvGrpSpPr/>
          <p:nvPr/>
        </p:nvGrpSpPr>
        <p:grpSpPr>
          <a:xfrm>
            <a:off x="3893820" y="731520"/>
            <a:ext cx="91440" cy="5829300"/>
            <a:chOff x="3893820" y="731520"/>
            <a:chExt cx="91440" cy="5829300"/>
          </a:xfrm>
        </p:grpSpPr>
        <p:sp>
          <p:nvSpPr>
            <p:cNvPr id="24" name="Freeform 23"/>
            <p:cNvSpPr/>
            <p:nvPr/>
          </p:nvSpPr>
          <p:spPr>
            <a:xfrm>
              <a:off x="3893820" y="731520"/>
              <a:ext cx="45720" cy="967740"/>
            </a:xfrm>
            <a:custGeom>
              <a:avLst/>
              <a:gdLst>
                <a:gd name="connsiteX0" fmla="*/ 0 w 45720"/>
                <a:gd name="connsiteY0" fmla="*/ 0 h 967740"/>
                <a:gd name="connsiteX1" fmla="*/ 15240 w 45720"/>
                <a:gd name="connsiteY1" fmla="*/ 342900 h 967740"/>
                <a:gd name="connsiteX2" fmla="*/ 38100 w 45720"/>
                <a:gd name="connsiteY2" fmla="*/ 784860 h 967740"/>
                <a:gd name="connsiteX3" fmla="*/ 45720 w 45720"/>
                <a:gd name="connsiteY3" fmla="*/ 967740 h 967740"/>
              </a:gdLst>
              <a:ahLst/>
              <a:cxnLst>
                <a:cxn ang="0">
                  <a:pos x="connsiteX0" y="connsiteY0"/>
                </a:cxn>
                <a:cxn ang="0">
                  <a:pos x="connsiteX1" y="connsiteY1"/>
                </a:cxn>
                <a:cxn ang="0">
                  <a:pos x="connsiteX2" y="connsiteY2"/>
                </a:cxn>
                <a:cxn ang="0">
                  <a:pos x="connsiteX3" y="connsiteY3"/>
                </a:cxn>
              </a:cxnLst>
              <a:rect l="l" t="t" r="r" b="b"/>
              <a:pathLst>
                <a:path w="45720" h="967740">
                  <a:moveTo>
                    <a:pt x="0" y="0"/>
                  </a:moveTo>
                  <a:lnTo>
                    <a:pt x="15240" y="342900"/>
                  </a:lnTo>
                  <a:lnTo>
                    <a:pt x="38100" y="784860"/>
                  </a:lnTo>
                  <a:lnTo>
                    <a:pt x="45720" y="967740"/>
                  </a:lnTo>
                </a:path>
              </a:pathLst>
            </a:custGeom>
            <a:ln w="1270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3924300" y="2964180"/>
              <a:ext cx="60960" cy="3596640"/>
            </a:xfrm>
            <a:custGeom>
              <a:avLst/>
              <a:gdLst>
                <a:gd name="connsiteX0" fmla="*/ 45720 w 60960"/>
                <a:gd name="connsiteY0" fmla="*/ 0 h 3596640"/>
                <a:gd name="connsiteX1" fmla="*/ 53340 w 60960"/>
                <a:gd name="connsiteY1" fmla="*/ 304800 h 3596640"/>
                <a:gd name="connsiteX2" fmla="*/ 60960 w 60960"/>
                <a:gd name="connsiteY2" fmla="*/ 662940 h 3596640"/>
                <a:gd name="connsiteX3" fmla="*/ 60960 w 60960"/>
                <a:gd name="connsiteY3" fmla="*/ 1249680 h 3596640"/>
                <a:gd name="connsiteX4" fmla="*/ 60960 w 60960"/>
                <a:gd name="connsiteY4" fmla="*/ 1783080 h 3596640"/>
                <a:gd name="connsiteX5" fmla="*/ 53340 w 60960"/>
                <a:gd name="connsiteY5" fmla="*/ 2407920 h 3596640"/>
                <a:gd name="connsiteX6" fmla="*/ 30480 w 60960"/>
                <a:gd name="connsiteY6" fmla="*/ 2941320 h 3596640"/>
                <a:gd name="connsiteX7" fmla="*/ 0 w 60960"/>
                <a:gd name="connsiteY7" fmla="*/ 3596640 h 359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 h="3596640">
                  <a:moveTo>
                    <a:pt x="45720" y="0"/>
                  </a:moveTo>
                  <a:lnTo>
                    <a:pt x="53340" y="304800"/>
                  </a:lnTo>
                  <a:lnTo>
                    <a:pt x="60960" y="662940"/>
                  </a:lnTo>
                  <a:lnTo>
                    <a:pt x="60960" y="1249680"/>
                  </a:lnTo>
                  <a:lnTo>
                    <a:pt x="60960" y="1783080"/>
                  </a:lnTo>
                  <a:lnTo>
                    <a:pt x="53340" y="2407920"/>
                  </a:lnTo>
                  <a:lnTo>
                    <a:pt x="30480" y="2941320"/>
                  </a:lnTo>
                  <a:lnTo>
                    <a:pt x="0" y="3596640"/>
                  </a:lnTo>
                </a:path>
              </a:pathLst>
            </a:custGeom>
            <a:ln w="1270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9" name="Content Placeholder 18"/>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mostholy.jpg"/>
          <p:cNvPicPr>
            <a:picLocks noGrp="1" noChangeAspect="1"/>
          </p:cNvPicPr>
          <p:nvPr>
            <p:ph idx="1"/>
          </p:nvPr>
        </p:nvPicPr>
        <p:blipFill>
          <a:blip r:embed="rId2" cstate="print"/>
          <a:srcRect b="3533"/>
          <a:stretch>
            <a:fillRect/>
          </a:stretch>
        </p:blipFill>
        <p:spPr>
          <a:xfrm>
            <a:off x="73740" y="0"/>
            <a:ext cx="8977808" cy="6681019"/>
          </a:xfrm>
          <a:prstGeom prst="rect">
            <a:avLst/>
          </a:prstGeom>
          <a:ln>
            <a:noFill/>
          </a:ln>
          <a:effectLst>
            <a:softEdge rad="112500"/>
          </a:effectLst>
        </p:spPr>
      </p:pic>
      <p:sp>
        <p:nvSpPr>
          <p:cNvPr id="7" name="Rectangular Callout 6"/>
          <p:cNvSpPr/>
          <p:nvPr/>
        </p:nvSpPr>
        <p:spPr>
          <a:xfrm>
            <a:off x="2532185" y="597877"/>
            <a:ext cx="2039815" cy="967153"/>
          </a:xfrm>
          <a:prstGeom prst="wedgeRectCallout">
            <a:avLst>
              <a:gd name="adj1" fmla="val 81754"/>
              <a:gd name="adj2" fmla="val 453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t>CLOUD</a:t>
            </a:r>
          </a:p>
          <a:p>
            <a:pPr algn="ctr"/>
            <a:r>
              <a:rPr lang="en-US" dirty="0" smtClean="0"/>
              <a:t>Veil to conceal the Divine Glory</a:t>
            </a:r>
            <a:endParaRPr lang="en-US" dirty="0"/>
          </a:p>
        </p:txBody>
      </p:sp>
      <p:sp>
        <p:nvSpPr>
          <p:cNvPr id="8" name="TextBox 7"/>
          <p:cNvSpPr txBox="1"/>
          <p:nvPr/>
        </p:nvSpPr>
        <p:spPr>
          <a:xfrm>
            <a:off x="4616245" y="88488"/>
            <a:ext cx="2212258" cy="646331"/>
          </a:xfrm>
          <a:prstGeom prst="rect">
            <a:avLst/>
          </a:prstGeom>
          <a:solidFill>
            <a:schemeClr val="bg2"/>
          </a:solidFill>
        </p:spPr>
        <p:txBody>
          <a:bodyPr wrap="square" rtlCol="0">
            <a:spAutoFit/>
          </a:bodyPr>
          <a:lstStyle/>
          <a:p>
            <a:pPr algn="ctr"/>
            <a:r>
              <a:rPr lang="en-US" b="1" u="sng" dirty="0" smtClean="0"/>
              <a:t>INDIRECT GLORY</a:t>
            </a:r>
          </a:p>
          <a:p>
            <a:pPr algn="ctr"/>
            <a:r>
              <a:rPr lang="en-US" dirty="0" smtClean="0"/>
              <a:t>Mortals</a:t>
            </a:r>
            <a:endParaRPr lang="en-US" dirty="0"/>
          </a:p>
        </p:txBody>
      </p:sp>
      <p:sp>
        <p:nvSpPr>
          <p:cNvPr id="9" name="TextBox 8"/>
          <p:cNvSpPr txBox="1"/>
          <p:nvPr/>
        </p:nvSpPr>
        <p:spPr>
          <a:xfrm>
            <a:off x="7957039" y="1282353"/>
            <a:ext cx="1186961" cy="1169551"/>
          </a:xfrm>
          <a:prstGeom prst="rect">
            <a:avLst/>
          </a:prstGeom>
          <a:solidFill>
            <a:srgbClr val="FFFF00"/>
          </a:solidFill>
        </p:spPr>
        <p:txBody>
          <a:bodyPr wrap="square" rtlCol="0">
            <a:spAutoFit/>
          </a:bodyPr>
          <a:lstStyle/>
          <a:p>
            <a:pPr algn="ctr"/>
            <a:r>
              <a:rPr lang="en-US" sz="1400" dirty="0" smtClean="0"/>
              <a:t>ALTAR</a:t>
            </a:r>
          </a:p>
          <a:p>
            <a:pPr algn="ctr"/>
            <a:r>
              <a:rPr lang="en-US" sz="1400" dirty="0" smtClean="0"/>
              <a:t>The Presence of the Gory of Yahweh</a:t>
            </a:r>
            <a:endParaRPr lang="en-US" sz="1400" dirty="0"/>
          </a:p>
        </p:txBody>
      </p:sp>
      <p:sp>
        <p:nvSpPr>
          <p:cNvPr id="11" name="Freeform 10"/>
          <p:cNvSpPr/>
          <p:nvPr/>
        </p:nvSpPr>
        <p:spPr>
          <a:xfrm>
            <a:off x="7146299" y="2061767"/>
            <a:ext cx="629014" cy="120629"/>
          </a:xfrm>
          <a:custGeom>
            <a:avLst/>
            <a:gdLst>
              <a:gd name="connsiteX0" fmla="*/ 0 w 1301262"/>
              <a:gd name="connsiteY0" fmla="*/ 158262 h 158262"/>
              <a:gd name="connsiteX1" fmla="*/ 1301262 w 1301262"/>
              <a:gd name="connsiteY1" fmla="*/ 158262 h 158262"/>
              <a:gd name="connsiteX2" fmla="*/ 1283677 w 1301262"/>
              <a:gd name="connsiteY2" fmla="*/ 0 h 158262"/>
              <a:gd name="connsiteX3" fmla="*/ 1178169 w 1301262"/>
              <a:gd name="connsiteY3" fmla="*/ 0 h 158262"/>
              <a:gd name="connsiteX4" fmla="*/ 1178169 w 1301262"/>
              <a:gd name="connsiteY4" fmla="*/ 70339 h 158262"/>
              <a:gd name="connsiteX5" fmla="*/ 105508 w 1301262"/>
              <a:gd name="connsiteY5" fmla="*/ 70339 h 158262"/>
              <a:gd name="connsiteX6" fmla="*/ 105508 w 1301262"/>
              <a:gd name="connsiteY6" fmla="*/ 17585 h 158262"/>
              <a:gd name="connsiteX7" fmla="*/ 0 w 1301262"/>
              <a:gd name="connsiteY7" fmla="*/ 17585 h 158262"/>
              <a:gd name="connsiteX8" fmla="*/ 0 w 1301262"/>
              <a:gd name="connsiteY8" fmla="*/ 158262 h 15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262" h="158262">
                <a:moveTo>
                  <a:pt x="0" y="158262"/>
                </a:moveTo>
                <a:lnTo>
                  <a:pt x="1301262" y="158262"/>
                </a:lnTo>
                <a:lnTo>
                  <a:pt x="1283677" y="0"/>
                </a:lnTo>
                <a:lnTo>
                  <a:pt x="1178169" y="0"/>
                </a:lnTo>
                <a:lnTo>
                  <a:pt x="1178169" y="70339"/>
                </a:lnTo>
                <a:lnTo>
                  <a:pt x="105508" y="70339"/>
                </a:lnTo>
                <a:lnTo>
                  <a:pt x="105508" y="17585"/>
                </a:lnTo>
                <a:lnTo>
                  <a:pt x="0" y="17585"/>
                </a:lnTo>
                <a:lnTo>
                  <a:pt x="0" y="158262"/>
                </a:lnTo>
                <a:close/>
              </a:path>
            </a:pathLst>
          </a:cu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779817" y="4686300"/>
            <a:ext cx="2317173" cy="646331"/>
          </a:xfrm>
          <a:prstGeom prst="rect">
            <a:avLst/>
          </a:prstGeom>
          <a:solidFill>
            <a:schemeClr val="bg1"/>
          </a:solidFill>
        </p:spPr>
        <p:txBody>
          <a:bodyPr wrap="square" rtlCol="0">
            <a:spAutoFit/>
          </a:bodyPr>
          <a:lstStyle/>
          <a:p>
            <a:pPr algn="ctr"/>
            <a:r>
              <a:rPr lang="en-US" b="1" u="sng" dirty="0" smtClean="0"/>
              <a:t>DIRECT GLORY</a:t>
            </a:r>
          </a:p>
          <a:p>
            <a:pPr algn="ctr"/>
            <a:r>
              <a:rPr lang="en-US" dirty="0" smtClean="0"/>
              <a:t>Immortalized Only</a:t>
            </a:r>
            <a:endParaRPr lang="en-US" dirty="0"/>
          </a:p>
        </p:txBody>
      </p:sp>
      <p:sp>
        <p:nvSpPr>
          <p:cNvPr id="13" name="TextBox 12"/>
          <p:cNvSpPr txBox="1"/>
          <p:nvPr/>
        </p:nvSpPr>
        <p:spPr>
          <a:xfrm>
            <a:off x="6991074" y="4695577"/>
            <a:ext cx="2005446" cy="584775"/>
          </a:xfrm>
          <a:prstGeom prst="rect">
            <a:avLst/>
          </a:prstGeom>
          <a:solidFill>
            <a:schemeClr val="bg1"/>
          </a:solidFill>
        </p:spPr>
        <p:txBody>
          <a:bodyPr wrap="square" rtlCol="0">
            <a:spAutoFit/>
          </a:bodyPr>
          <a:lstStyle/>
          <a:p>
            <a:pPr algn="ctr"/>
            <a:r>
              <a:rPr lang="en-US" sz="1600" b="1" u="sng" dirty="0" smtClean="0"/>
              <a:t>SLOPE</a:t>
            </a:r>
          </a:p>
          <a:p>
            <a:pPr algn="ctr"/>
            <a:r>
              <a:rPr lang="en-US" sz="1600" dirty="0" smtClean="0"/>
              <a:t>Unto the Altar</a:t>
            </a:r>
            <a:endParaRPr lang="en-US" sz="1600" dirty="0"/>
          </a:p>
        </p:txBody>
      </p:sp>
      <p:sp>
        <p:nvSpPr>
          <p:cNvPr id="15" name="TextBox 14"/>
          <p:cNvSpPr txBox="1"/>
          <p:nvPr/>
        </p:nvSpPr>
        <p:spPr>
          <a:xfrm>
            <a:off x="117985" y="4468089"/>
            <a:ext cx="1683326" cy="1077218"/>
          </a:xfrm>
          <a:prstGeom prst="rect">
            <a:avLst/>
          </a:prstGeom>
          <a:solidFill>
            <a:schemeClr val="bg1"/>
          </a:solidFill>
        </p:spPr>
        <p:txBody>
          <a:bodyPr wrap="square" rtlCol="0">
            <a:spAutoFit/>
          </a:bodyPr>
          <a:lstStyle/>
          <a:p>
            <a:pPr algn="ctr"/>
            <a:r>
              <a:rPr lang="en-US" sz="1600" b="1" u="sng" dirty="0" smtClean="0"/>
              <a:t>WALLS</a:t>
            </a:r>
          </a:p>
          <a:p>
            <a:pPr algn="ctr"/>
            <a:r>
              <a:rPr lang="en-US" sz="1600" dirty="0" smtClean="0"/>
              <a:t>For the Ministers before the people</a:t>
            </a:r>
            <a:endParaRPr lang="en-US" sz="1600" dirty="0"/>
          </a:p>
        </p:txBody>
      </p:sp>
      <p:sp>
        <p:nvSpPr>
          <p:cNvPr id="16" name="TextBox 15"/>
          <p:cNvSpPr txBox="1"/>
          <p:nvPr/>
        </p:nvSpPr>
        <p:spPr>
          <a:xfrm>
            <a:off x="313062" y="2556164"/>
            <a:ext cx="1298864" cy="369332"/>
          </a:xfrm>
          <a:prstGeom prst="rect">
            <a:avLst/>
          </a:prstGeom>
          <a:solidFill>
            <a:schemeClr val="bg1"/>
          </a:solidFill>
        </p:spPr>
        <p:txBody>
          <a:bodyPr wrap="square" rtlCol="0">
            <a:spAutoFit/>
          </a:bodyPr>
          <a:lstStyle/>
          <a:p>
            <a:pPr algn="ctr"/>
            <a:r>
              <a:rPr lang="en-US" b="1" u="sng" dirty="0" smtClean="0"/>
              <a:t>TOWERS</a:t>
            </a:r>
            <a:endParaRPr lang="en-US" b="1" u="sng" dirty="0"/>
          </a:p>
        </p:txBody>
      </p:sp>
      <p:cxnSp>
        <p:nvCxnSpPr>
          <p:cNvPr id="18" name="Straight Arrow Connector 17"/>
          <p:cNvCxnSpPr/>
          <p:nvPr/>
        </p:nvCxnSpPr>
        <p:spPr>
          <a:xfrm rot="16200000" flipV="1">
            <a:off x="7219336" y="4431890"/>
            <a:ext cx="530942" cy="28021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696065" y="4509655"/>
            <a:ext cx="2574600" cy="1200329"/>
          </a:xfrm>
          <a:prstGeom prst="rect">
            <a:avLst/>
          </a:prstGeom>
          <a:solidFill>
            <a:schemeClr val="bg1"/>
          </a:solidFill>
        </p:spPr>
        <p:txBody>
          <a:bodyPr wrap="square" rtlCol="0">
            <a:spAutoFit/>
          </a:bodyPr>
          <a:lstStyle/>
          <a:p>
            <a:pPr algn="ctr"/>
            <a:r>
              <a:rPr lang="en-US" b="1" u="sng" dirty="0" smtClean="0"/>
              <a:t>INNER TEMPLE</a:t>
            </a:r>
          </a:p>
          <a:p>
            <a:pPr algn="ctr"/>
            <a:r>
              <a:rPr lang="en-US" b="1" u="sng" dirty="0" smtClean="0"/>
              <a:t>TEMPLE PROPER</a:t>
            </a:r>
          </a:p>
          <a:p>
            <a:pPr algn="ctr"/>
            <a:r>
              <a:rPr lang="en-US" dirty="0" err="1" smtClean="0"/>
              <a:t>Cellae</a:t>
            </a:r>
            <a:r>
              <a:rPr lang="en-US" dirty="0" smtClean="0"/>
              <a:t> for the Ministers unto YHWH</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noAutofit/>
          </a:bodyPr>
          <a:lstStyle/>
          <a:p>
            <a:r>
              <a:rPr lang="en-US" sz="4000" b="1" dirty="0" smtClean="0">
                <a:solidFill>
                  <a:srgbClr val="FFFF00"/>
                </a:solidFill>
              </a:rPr>
              <a:t>“Gates of the Most Holy”- </a:t>
            </a:r>
            <a:r>
              <a:rPr lang="en-US" sz="4000" b="1" dirty="0" err="1" smtClean="0">
                <a:solidFill>
                  <a:srgbClr val="FFFF00"/>
                </a:solidFill>
              </a:rPr>
              <a:t>Ezk</a:t>
            </a:r>
            <a:r>
              <a:rPr lang="en-US" sz="4000" b="1" dirty="0" smtClean="0">
                <a:solidFill>
                  <a:srgbClr val="FFFF00"/>
                </a:solidFill>
              </a:rPr>
              <a:t>. 43:7,8</a:t>
            </a:r>
            <a:endParaRPr lang="en-US" sz="4000" b="1" dirty="0">
              <a:solidFill>
                <a:srgbClr val="FFFF00"/>
              </a:solidFill>
            </a:endParaRPr>
          </a:p>
        </p:txBody>
      </p:sp>
      <p:sp>
        <p:nvSpPr>
          <p:cNvPr id="3" name="Content Placeholder 2"/>
          <p:cNvSpPr>
            <a:spLocks noGrp="1"/>
          </p:cNvSpPr>
          <p:nvPr>
            <p:ph idx="1"/>
          </p:nvPr>
        </p:nvSpPr>
        <p:spPr>
          <a:xfrm>
            <a:off x="1" y="694082"/>
            <a:ext cx="8937522" cy="4525963"/>
          </a:xfrm>
        </p:spPr>
        <p:txBody>
          <a:bodyPr>
            <a:noAutofit/>
          </a:bodyPr>
          <a:lstStyle/>
          <a:p>
            <a:pPr>
              <a:buNone/>
            </a:pPr>
            <a:r>
              <a:rPr lang="en-US" sz="2400" dirty="0" smtClean="0">
                <a:solidFill>
                  <a:schemeClr val="bg1"/>
                </a:solidFill>
              </a:rPr>
              <a:t>Son of man, the place of my throne, and the place of the soles of my feet, where I will dwell in the midst of the children of Israel for ever, and my holy name shall the house of Israel no more defile, they nor their kings by their </a:t>
            </a:r>
            <a:r>
              <a:rPr lang="en-US" sz="2400" dirty="0" err="1" smtClean="0">
                <a:solidFill>
                  <a:schemeClr val="bg1"/>
                </a:solidFill>
              </a:rPr>
              <a:t>whoredoms</a:t>
            </a:r>
            <a:r>
              <a:rPr lang="en-US" sz="2400" dirty="0" smtClean="0">
                <a:solidFill>
                  <a:schemeClr val="bg1"/>
                </a:solidFill>
              </a:rPr>
              <a:t>, nor by the carcasses of their kings in their high places. In the setting of their threshold by my threshold, and their doorpost near to my doorpost </a:t>
            </a:r>
            <a:r>
              <a:rPr lang="en-US" sz="2400" b="1" dirty="0" smtClean="0">
                <a:solidFill>
                  <a:srgbClr val="FFFF00"/>
                </a:solidFill>
              </a:rPr>
              <a:t>(and there is a wall (</a:t>
            </a:r>
            <a:r>
              <a:rPr lang="en-US" sz="2400" b="1" dirty="0" err="1" smtClean="0">
                <a:solidFill>
                  <a:srgbClr val="FFFF00"/>
                </a:solidFill>
              </a:rPr>
              <a:t>qir</a:t>
            </a:r>
            <a:r>
              <a:rPr lang="en-US" sz="2400" b="1" dirty="0" smtClean="0">
                <a:solidFill>
                  <a:srgbClr val="FFFF00"/>
                </a:solidFill>
              </a:rPr>
              <a:t>) between me and them)</a:t>
            </a:r>
            <a:r>
              <a:rPr lang="en-US" sz="2400" dirty="0" smtClean="0">
                <a:solidFill>
                  <a:schemeClr val="bg1"/>
                </a:solidFill>
              </a:rPr>
              <a:t>, they have even defiled my holy name by their abominations that they have committed: wherefore I have consumed them in my anger. (Ezek. 43:7, 8)</a:t>
            </a:r>
          </a:p>
          <a:p>
            <a:pPr>
              <a:buNone/>
            </a:pPr>
            <a:r>
              <a:rPr lang="en-US" sz="2400" dirty="0" smtClean="0">
                <a:solidFill>
                  <a:schemeClr val="bg1"/>
                </a:solidFill>
              </a:rPr>
              <a:t>The wall mentioned here must be the wall which we have seen forms an important part of the Inner Temple, because no other wall is provided to form the separation mentioned in the verses quoted. This decree is equal to saying :</a:t>
            </a:r>
          </a:p>
          <a:p>
            <a:pPr>
              <a:buNone/>
            </a:pPr>
            <a:r>
              <a:rPr lang="en-US" sz="2400" dirty="0" smtClean="0">
                <a:solidFill>
                  <a:schemeClr val="bg1"/>
                </a:solidFill>
              </a:rPr>
              <a:t>“I have planted this wall between you Israel and me, and beyond it you shall not pass.”</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smtClean="0"/>
          </a:p>
        </p:txBody>
      </p:sp>
      <p:grpSp>
        <p:nvGrpSpPr>
          <p:cNvPr id="2" name="Group 7"/>
          <p:cNvGrpSpPr/>
          <p:nvPr/>
        </p:nvGrpSpPr>
        <p:grpSpPr>
          <a:xfrm>
            <a:off x="-358313" y="-1"/>
            <a:ext cx="9818836" cy="7069015"/>
            <a:chOff x="-598289" y="-13648"/>
            <a:chExt cx="9578513" cy="6858000"/>
          </a:xfrm>
        </p:grpSpPr>
        <p:pic>
          <p:nvPicPr>
            <p:cNvPr id="6" name="Picture 5"/>
            <p:cNvPicPr>
              <a:picLocks noChangeAspect="1" noChangeArrowheads="1"/>
            </p:cNvPicPr>
            <p:nvPr/>
          </p:nvPicPr>
          <p:blipFill>
            <a:blip r:embed="rId3" cstate="print"/>
            <a:srcRect r="57521"/>
            <a:stretch>
              <a:fillRect/>
            </a:stretch>
          </p:blipFill>
          <p:spPr bwMode="auto">
            <a:xfrm>
              <a:off x="-598289" y="878072"/>
              <a:ext cx="1908476" cy="5884392"/>
            </a:xfrm>
            <a:prstGeom prst="rect">
              <a:avLst/>
            </a:prstGeom>
            <a:noFill/>
            <a:ln w="9525">
              <a:noFill/>
              <a:miter lim="800000"/>
              <a:headEnd/>
              <a:tailEnd/>
            </a:ln>
          </p:spPr>
        </p:pic>
        <p:pic>
          <p:nvPicPr>
            <p:cNvPr id="22532" name="Picture 4"/>
            <p:cNvPicPr>
              <a:picLocks noChangeAspect="1" noChangeArrowheads="1"/>
            </p:cNvPicPr>
            <p:nvPr/>
          </p:nvPicPr>
          <p:blipFill>
            <a:blip r:embed="rId4" cstate="print"/>
            <a:srcRect l="12674"/>
            <a:stretch>
              <a:fillRect/>
            </a:stretch>
          </p:blipFill>
          <p:spPr bwMode="auto">
            <a:xfrm>
              <a:off x="4408224" y="-13648"/>
              <a:ext cx="4572000" cy="6858000"/>
            </a:xfrm>
            <a:prstGeom prst="rect">
              <a:avLst/>
            </a:prstGeom>
            <a:noFill/>
            <a:ln w="9525">
              <a:noFill/>
              <a:miter lim="800000"/>
              <a:headEnd/>
              <a:tailEnd/>
            </a:ln>
          </p:spPr>
        </p:pic>
        <p:pic>
          <p:nvPicPr>
            <p:cNvPr id="22533" name="Picture 5"/>
            <p:cNvPicPr>
              <a:picLocks noChangeAspect="1" noChangeArrowheads="1"/>
            </p:cNvPicPr>
            <p:nvPr/>
          </p:nvPicPr>
          <p:blipFill>
            <a:blip r:embed="rId3" cstate="print"/>
            <a:srcRect l="3261" r="28056"/>
            <a:stretch>
              <a:fillRect/>
            </a:stretch>
          </p:blipFill>
          <p:spPr bwMode="auto">
            <a:xfrm>
              <a:off x="1143000" y="533400"/>
              <a:ext cx="3276600" cy="6248400"/>
            </a:xfrm>
            <a:prstGeom prst="rect">
              <a:avLst/>
            </a:prstGeom>
            <a:noFill/>
            <a:ln w="9525">
              <a:noFill/>
              <a:miter lim="800000"/>
              <a:headEnd/>
              <a:tailEnd/>
            </a:ln>
          </p:spPr>
        </p:pic>
        <p:sp>
          <p:nvSpPr>
            <p:cNvPr id="7" name="Freeform 6"/>
            <p:cNvSpPr/>
            <p:nvPr/>
          </p:nvSpPr>
          <p:spPr>
            <a:xfrm>
              <a:off x="-504967" y="-13648"/>
              <a:ext cx="9321421" cy="1787857"/>
            </a:xfrm>
            <a:custGeom>
              <a:avLst/>
              <a:gdLst>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450376 w 9321421"/>
                <a:gd name="connsiteY79" fmla="*/ 27296 h 1787857"/>
                <a:gd name="connsiteX80" fmla="*/ 54591 w 9321421"/>
                <a:gd name="connsiteY80" fmla="*/ 1787857 h 1787857"/>
                <a:gd name="connsiteX81" fmla="*/ 0 w 9321421"/>
                <a:gd name="connsiteY81" fmla="*/ 1787857 h 1787857"/>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123967 w 9321421"/>
                <a:gd name="connsiteY79" fmla="*/ 13648 h 1787857"/>
                <a:gd name="connsiteX80" fmla="*/ 54591 w 9321421"/>
                <a:gd name="connsiteY80" fmla="*/ 1787857 h 1787857"/>
                <a:gd name="connsiteX81" fmla="*/ 0 w 9321421"/>
                <a:gd name="connsiteY81" fmla="*/ 1787857 h 178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321421" h="1787857">
                  <a:moveTo>
                    <a:pt x="0" y="1787857"/>
                  </a:moveTo>
                  <a:lnTo>
                    <a:pt x="272955" y="1733266"/>
                  </a:lnTo>
                  <a:lnTo>
                    <a:pt x="313898" y="1692323"/>
                  </a:lnTo>
                  <a:lnTo>
                    <a:pt x="409433" y="1678675"/>
                  </a:lnTo>
                  <a:lnTo>
                    <a:pt x="518615" y="1719618"/>
                  </a:lnTo>
                  <a:lnTo>
                    <a:pt x="832513" y="1637732"/>
                  </a:lnTo>
                  <a:lnTo>
                    <a:pt x="941695" y="1624084"/>
                  </a:lnTo>
                  <a:lnTo>
                    <a:pt x="1050877" y="1569493"/>
                  </a:lnTo>
                  <a:lnTo>
                    <a:pt x="1173707" y="1569493"/>
                  </a:lnTo>
                  <a:lnTo>
                    <a:pt x="1228298" y="1569493"/>
                  </a:lnTo>
                  <a:lnTo>
                    <a:pt x="1501254" y="1514902"/>
                  </a:lnTo>
                  <a:lnTo>
                    <a:pt x="1583140" y="1487606"/>
                  </a:lnTo>
                  <a:lnTo>
                    <a:pt x="1692322" y="1487606"/>
                  </a:lnTo>
                  <a:lnTo>
                    <a:pt x="1787857" y="1460311"/>
                  </a:lnTo>
                  <a:lnTo>
                    <a:pt x="1856095" y="1460311"/>
                  </a:lnTo>
                  <a:lnTo>
                    <a:pt x="1965277" y="1392072"/>
                  </a:lnTo>
                  <a:lnTo>
                    <a:pt x="2060812" y="1405720"/>
                  </a:lnTo>
                  <a:lnTo>
                    <a:pt x="2279176" y="1405720"/>
                  </a:lnTo>
                  <a:lnTo>
                    <a:pt x="2402006" y="1351129"/>
                  </a:lnTo>
                  <a:lnTo>
                    <a:pt x="2483892" y="1337481"/>
                  </a:lnTo>
                  <a:lnTo>
                    <a:pt x="2593074" y="1337481"/>
                  </a:lnTo>
                  <a:lnTo>
                    <a:pt x="2647666" y="1282890"/>
                  </a:lnTo>
                  <a:lnTo>
                    <a:pt x="2797791" y="1269242"/>
                  </a:lnTo>
                  <a:lnTo>
                    <a:pt x="2866030" y="1269242"/>
                  </a:lnTo>
                  <a:lnTo>
                    <a:pt x="3261815" y="1214651"/>
                  </a:lnTo>
                  <a:lnTo>
                    <a:pt x="3616657" y="1146412"/>
                  </a:lnTo>
                  <a:lnTo>
                    <a:pt x="3739486" y="1132764"/>
                  </a:lnTo>
                  <a:lnTo>
                    <a:pt x="3875964" y="1119117"/>
                  </a:lnTo>
                  <a:lnTo>
                    <a:pt x="4039737" y="1119117"/>
                  </a:lnTo>
                  <a:lnTo>
                    <a:pt x="4339988" y="1064526"/>
                  </a:lnTo>
                  <a:lnTo>
                    <a:pt x="4449170" y="1009935"/>
                  </a:lnTo>
                  <a:lnTo>
                    <a:pt x="4558352" y="982639"/>
                  </a:lnTo>
                  <a:lnTo>
                    <a:pt x="4667534" y="982639"/>
                  </a:lnTo>
                  <a:lnTo>
                    <a:pt x="4749421" y="982639"/>
                  </a:lnTo>
                  <a:lnTo>
                    <a:pt x="4858603" y="968991"/>
                  </a:lnTo>
                  <a:lnTo>
                    <a:pt x="4995080" y="941696"/>
                  </a:lnTo>
                  <a:lnTo>
                    <a:pt x="4995080" y="941696"/>
                  </a:lnTo>
                  <a:lnTo>
                    <a:pt x="5117910" y="900752"/>
                  </a:lnTo>
                  <a:lnTo>
                    <a:pt x="5172501" y="873457"/>
                  </a:lnTo>
                  <a:lnTo>
                    <a:pt x="5240740" y="887105"/>
                  </a:lnTo>
                  <a:lnTo>
                    <a:pt x="5445457" y="873457"/>
                  </a:lnTo>
                  <a:lnTo>
                    <a:pt x="5581934" y="805218"/>
                  </a:lnTo>
                  <a:lnTo>
                    <a:pt x="5677468" y="791570"/>
                  </a:lnTo>
                  <a:lnTo>
                    <a:pt x="5773003" y="777923"/>
                  </a:lnTo>
                  <a:lnTo>
                    <a:pt x="5854889" y="805218"/>
                  </a:lnTo>
                  <a:lnTo>
                    <a:pt x="6100549" y="750627"/>
                  </a:lnTo>
                  <a:lnTo>
                    <a:pt x="6196083" y="723332"/>
                  </a:lnTo>
                  <a:lnTo>
                    <a:pt x="6277970" y="723332"/>
                  </a:lnTo>
                  <a:lnTo>
                    <a:pt x="6387152" y="709684"/>
                  </a:lnTo>
                  <a:lnTo>
                    <a:pt x="6523630" y="641445"/>
                  </a:lnTo>
                  <a:lnTo>
                    <a:pt x="6564573" y="641445"/>
                  </a:lnTo>
                  <a:lnTo>
                    <a:pt x="6673755" y="614149"/>
                  </a:lnTo>
                  <a:lnTo>
                    <a:pt x="6769289" y="614149"/>
                  </a:lnTo>
                  <a:lnTo>
                    <a:pt x="6919415" y="600502"/>
                  </a:lnTo>
                  <a:lnTo>
                    <a:pt x="7028597" y="614149"/>
                  </a:lnTo>
                  <a:lnTo>
                    <a:pt x="7110483" y="600502"/>
                  </a:lnTo>
                  <a:lnTo>
                    <a:pt x="7315200" y="573206"/>
                  </a:lnTo>
                  <a:lnTo>
                    <a:pt x="7397086" y="545911"/>
                  </a:lnTo>
                  <a:lnTo>
                    <a:pt x="7492621" y="532263"/>
                  </a:lnTo>
                  <a:lnTo>
                    <a:pt x="7588155" y="491320"/>
                  </a:lnTo>
                  <a:lnTo>
                    <a:pt x="7642746" y="477672"/>
                  </a:lnTo>
                  <a:lnTo>
                    <a:pt x="7806519" y="477672"/>
                  </a:lnTo>
                  <a:lnTo>
                    <a:pt x="7888406" y="464024"/>
                  </a:lnTo>
                  <a:lnTo>
                    <a:pt x="7942997" y="450376"/>
                  </a:lnTo>
                  <a:lnTo>
                    <a:pt x="7997588" y="423081"/>
                  </a:lnTo>
                  <a:lnTo>
                    <a:pt x="8079474" y="409433"/>
                  </a:lnTo>
                  <a:lnTo>
                    <a:pt x="8147713" y="423081"/>
                  </a:lnTo>
                  <a:lnTo>
                    <a:pt x="8229600" y="423081"/>
                  </a:lnTo>
                  <a:lnTo>
                    <a:pt x="8256895" y="409433"/>
                  </a:lnTo>
                  <a:lnTo>
                    <a:pt x="8338782" y="409433"/>
                  </a:lnTo>
                  <a:lnTo>
                    <a:pt x="8420668" y="395785"/>
                  </a:lnTo>
                  <a:lnTo>
                    <a:pt x="8516203" y="368490"/>
                  </a:lnTo>
                  <a:lnTo>
                    <a:pt x="8516203" y="368490"/>
                  </a:lnTo>
                  <a:lnTo>
                    <a:pt x="8611737" y="354842"/>
                  </a:lnTo>
                  <a:lnTo>
                    <a:pt x="8775510" y="368490"/>
                  </a:lnTo>
                  <a:lnTo>
                    <a:pt x="8830101" y="300251"/>
                  </a:lnTo>
                  <a:lnTo>
                    <a:pt x="9144000" y="136478"/>
                  </a:lnTo>
                  <a:lnTo>
                    <a:pt x="9307773" y="95535"/>
                  </a:lnTo>
                  <a:lnTo>
                    <a:pt x="9321421" y="0"/>
                  </a:lnTo>
                  <a:lnTo>
                    <a:pt x="123967" y="13648"/>
                  </a:lnTo>
                  <a:lnTo>
                    <a:pt x="54591" y="1787857"/>
                  </a:lnTo>
                  <a:lnTo>
                    <a:pt x="0" y="1787857"/>
                  </a:lnTo>
                  <a:close/>
                </a:path>
              </a:pathLst>
            </a:custGeom>
            <a:gradFill flip="none" rotWithShape="1">
              <a:gsLst>
                <a:gs pos="0">
                  <a:srgbClr val="CCCCFF"/>
                </a:gs>
                <a:gs pos="17999">
                  <a:srgbClr val="99CCFF"/>
                </a:gs>
                <a:gs pos="36000">
                  <a:srgbClr val="9966FF"/>
                </a:gs>
                <a:gs pos="61000">
                  <a:srgbClr val="CC99FF"/>
                </a:gs>
                <a:gs pos="82001">
                  <a:srgbClr val="99CCFF"/>
                </a:gs>
                <a:gs pos="100000">
                  <a:srgbClr val="CCCCFF"/>
                </a:gs>
              </a:gsLst>
              <a:lin ang="2700000" scaled="0"/>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C:\Users\Stan\Pictures\2011-08-16\IMG_4998.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487362"/>
          </a:xfrm>
        </p:spPr>
        <p:txBody>
          <a:bodyPr>
            <a:normAutofit fontScale="90000"/>
          </a:bodyPr>
          <a:lstStyle/>
          <a:p>
            <a:r>
              <a:rPr lang="en-US" dirty="0" smtClean="0">
                <a:solidFill>
                  <a:srgbClr val="FFFF00"/>
                </a:solidFill>
              </a:rPr>
              <a:t>Gates of the Most Holy</a:t>
            </a:r>
            <a:endParaRPr lang="en-US" dirty="0">
              <a:solidFill>
                <a:srgbClr val="FFFF00"/>
              </a:solidFill>
            </a:endParaRPr>
          </a:p>
        </p:txBody>
      </p:sp>
      <p:sp>
        <p:nvSpPr>
          <p:cNvPr id="3" name="Content Placeholder 2"/>
          <p:cNvSpPr>
            <a:spLocks noGrp="1"/>
          </p:cNvSpPr>
          <p:nvPr>
            <p:ph idx="1"/>
          </p:nvPr>
        </p:nvSpPr>
        <p:spPr>
          <a:xfrm>
            <a:off x="457200" y="533400"/>
            <a:ext cx="8229600" cy="4525963"/>
          </a:xfrm>
        </p:spPr>
        <p:txBody>
          <a:bodyPr>
            <a:noAutofit/>
          </a:bodyPr>
          <a:lstStyle/>
          <a:p>
            <a:pPr>
              <a:buNone/>
            </a:pPr>
            <a:r>
              <a:rPr lang="en-US" sz="2800" dirty="0" smtClean="0">
                <a:solidFill>
                  <a:schemeClr val="bg1"/>
                </a:solidFill>
              </a:rPr>
              <a:t>None but a certain class of priests are allowed to approach near to Yahweh. Approaching near to Yahweh must be synonymous with going into the Most Holy, which is described as a place where the God of Israel will dwell in the midst of the children of Israel. Chap, 43:2, 7</a:t>
            </a:r>
          </a:p>
          <a:p>
            <a:pPr>
              <a:buNone/>
            </a:pPr>
            <a:r>
              <a:rPr lang="en-US" sz="2800" dirty="0" smtClean="0">
                <a:solidFill>
                  <a:schemeClr val="bg1"/>
                </a:solidFill>
              </a:rPr>
              <a:t>One class of priests minister in the inner court and within, i.e., within the Inner Temple buildings, but they are not permitted to go near unto Yahweh, into the Most Holy beyond the inside wall of the Inner Temple.</a:t>
            </a:r>
          </a:p>
          <a:p>
            <a:pPr>
              <a:buNone/>
            </a:pPr>
            <a:r>
              <a:rPr lang="en-US" sz="2800" dirty="0" smtClean="0">
                <a:solidFill>
                  <a:schemeClr val="bg1"/>
                </a:solidFill>
              </a:rPr>
              <a:t>Chap. 44:17-19. Only the sons of </a:t>
            </a:r>
            <a:r>
              <a:rPr lang="en-US" sz="2800" dirty="0" err="1" smtClean="0">
                <a:solidFill>
                  <a:schemeClr val="bg1"/>
                </a:solidFill>
              </a:rPr>
              <a:t>Zadok</a:t>
            </a:r>
            <a:r>
              <a:rPr lang="en-US" sz="2800" dirty="0" smtClean="0">
                <a:solidFill>
                  <a:schemeClr val="bg1"/>
                </a:solidFill>
              </a:rPr>
              <a:t> are permitted this privilege.</a:t>
            </a: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2286" y="61785"/>
            <a:ext cx="5622324" cy="489108"/>
          </a:xfrm>
        </p:spPr>
        <p:txBody>
          <a:bodyPr>
            <a:normAutofit fontScale="90000"/>
          </a:bodyPr>
          <a:lstStyle/>
          <a:p>
            <a:r>
              <a:rPr lang="en-US" dirty="0" smtClean="0">
                <a:solidFill>
                  <a:srgbClr val="FFFF00"/>
                </a:solidFill>
              </a:rPr>
              <a:t>Gates of the Most Holy</a:t>
            </a:r>
            <a:endParaRPr lang="en-US" dirty="0">
              <a:solidFill>
                <a:srgbClr val="FFFF00"/>
              </a:solidFill>
            </a:endParaRPr>
          </a:p>
        </p:txBody>
      </p:sp>
      <p:sp>
        <p:nvSpPr>
          <p:cNvPr id="4" name="Content Placeholder 3"/>
          <p:cNvSpPr>
            <a:spLocks noGrp="1"/>
          </p:cNvSpPr>
          <p:nvPr>
            <p:ph idx="1"/>
          </p:nvPr>
        </p:nvSpPr>
        <p:spPr>
          <a:xfrm>
            <a:off x="0" y="-5031"/>
            <a:ext cx="3358662" cy="4525963"/>
          </a:xfrm>
        </p:spPr>
        <p:txBody>
          <a:bodyPr>
            <a:noAutofit/>
          </a:bodyPr>
          <a:lstStyle/>
          <a:p>
            <a:pPr>
              <a:buNone/>
            </a:pPr>
            <a:r>
              <a:rPr lang="en-US" sz="2800" b="1" u="sng" dirty="0" smtClean="0">
                <a:solidFill>
                  <a:srgbClr val="FFFF00"/>
                </a:solidFill>
              </a:rPr>
              <a:t>41:2</a:t>
            </a:r>
          </a:p>
          <a:p>
            <a:pPr>
              <a:buNone/>
            </a:pPr>
            <a:r>
              <a:rPr lang="en-US" sz="2400" dirty="0" smtClean="0">
                <a:solidFill>
                  <a:srgbClr val="FFFF00"/>
                </a:solidFill>
              </a:rPr>
              <a:t>VERSE 2</a:t>
            </a:r>
          </a:p>
          <a:p>
            <a:r>
              <a:rPr lang="en-US" sz="2400" b="1" dirty="0" smtClean="0">
                <a:solidFill>
                  <a:srgbClr val="FFFF00"/>
                </a:solidFill>
              </a:rPr>
              <a:t>"The breadth of the door" — </a:t>
            </a:r>
            <a:r>
              <a:rPr lang="en-US" sz="2400" dirty="0" smtClean="0">
                <a:solidFill>
                  <a:srgbClr val="FFFF00"/>
                </a:solidFill>
              </a:rPr>
              <a:t>See mg. "entrance." "Door" is the Heb. </a:t>
            </a:r>
            <a:r>
              <a:rPr lang="en-US" sz="2400" i="1" dirty="0" err="1" smtClean="0">
                <a:solidFill>
                  <a:srgbClr val="FFFF00"/>
                </a:solidFill>
              </a:rPr>
              <a:t>pethach</a:t>
            </a:r>
            <a:r>
              <a:rPr lang="en-US" sz="2400" i="1" dirty="0" smtClean="0">
                <a:solidFill>
                  <a:srgbClr val="FFFF00"/>
                </a:solidFill>
              </a:rPr>
              <a:t>, </a:t>
            </a:r>
            <a:r>
              <a:rPr lang="en-US" sz="2400" dirty="0" smtClean="0">
                <a:solidFill>
                  <a:srgbClr val="FFFF00"/>
                </a:solidFill>
              </a:rPr>
              <a:t>an opening, which is formed between the posts of v 1. This entrance is 10 cu. wide, as deduced from v 3.</a:t>
            </a:r>
          </a:p>
          <a:p>
            <a:pPr>
              <a:buNone/>
            </a:pPr>
            <a:r>
              <a:rPr lang="en-US" sz="2000" b="1" dirty="0" smtClean="0">
                <a:solidFill>
                  <a:srgbClr val="FFFF00"/>
                </a:solidFill>
              </a:rPr>
              <a:t>"Sides of the door" — </a:t>
            </a:r>
            <a:r>
              <a:rPr lang="en-US" sz="2000" dirty="0" smtClean="0">
                <a:solidFill>
                  <a:srgbClr val="FFFF00"/>
                </a:solidFill>
              </a:rPr>
              <a:t>The side of 5 cubits refers to the thickness of the sides of the porches, which are divided into two by the cherubim (plate 9, </a:t>
            </a:r>
            <a:r>
              <a:rPr lang="en-US" sz="2400" dirty="0" smtClean="0">
                <a:solidFill>
                  <a:srgbClr val="FFFF00"/>
                </a:solidFill>
              </a:rPr>
              <a:t>“A”)</a:t>
            </a:r>
            <a:endParaRPr lang="en-US" sz="2400" b="1" dirty="0" smtClean="0">
              <a:solidFill>
                <a:srgbClr val="FFFF00"/>
              </a:solidFill>
            </a:endParaRPr>
          </a:p>
        </p:txBody>
      </p:sp>
      <p:pic>
        <p:nvPicPr>
          <p:cNvPr id="5" name="Picture 2"/>
          <p:cNvPicPr>
            <a:picLocks noChangeAspect="1" noChangeArrowheads="1"/>
          </p:cNvPicPr>
          <p:nvPr/>
        </p:nvPicPr>
        <p:blipFill>
          <a:blip r:embed="rId2" cstate="print"/>
          <a:srcRect l="6904" t="6063" r="2461" b="26760"/>
          <a:stretch>
            <a:fillRect/>
          </a:stretch>
        </p:blipFill>
        <p:spPr bwMode="auto">
          <a:xfrm>
            <a:off x="3182587" y="719537"/>
            <a:ext cx="5818909" cy="5399910"/>
          </a:xfrm>
          <a:prstGeom prst="rect">
            <a:avLst/>
          </a:prstGeom>
          <a:ln>
            <a:noFill/>
          </a:ln>
          <a:effectLst>
            <a:softEdge rad="112500"/>
          </a:effectLst>
        </p:spPr>
      </p:pic>
      <p:cxnSp>
        <p:nvCxnSpPr>
          <p:cNvPr id="30" name="Straight Arrow Connector 29"/>
          <p:cNvCxnSpPr/>
          <p:nvPr/>
        </p:nvCxnSpPr>
        <p:spPr>
          <a:xfrm>
            <a:off x="2920621" y="3821373"/>
            <a:ext cx="1416601" cy="2157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2747265" y="5316170"/>
            <a:ext cx="1016831" cy="90009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2286" y="61785"/>
            <a:ext cx="5622324" cy="489108"/>
          </a:xfrm>
        </p:spPr>
        <p:txBody>
          <a:bodyPr>
            <a:noAutofit/>
          </a:bodyPr>
          <a:lstStyle/>
          <a:p>
            <a:r>
              <a:rPr lang="en-US" sz="4000" dirty="0" smtClean="0">
                <a:solidFill>
                  <a:srgbClr val="FFFF00"/>
                </a:solidFill>
              </a:rPr>
              <a:t>Thrones </a:t>
            </a:r>
            <a:r>
              <a:rPr lang="en-US" sz="4000" dirty="0" smtClean="0">
                <a:solidFill>
                  <a:srgbClr val="FFFF00"/>
                </a:solidFill>
              </a:rPr>
              <a:t>of the Most Holy</a:t>
            </a:r>
            <a:endParaRPr lang="en-US" sz="4000" dirty="0">
              <a:solidFill>
                <a:srgbClr val="FFFF00"/>
              </a:solidFill>
            </a:endParaRPr>
          </a:p>
        </p:txBody>
      </p:sp>
      <p:sp>
        <p:nvSpPr>
          <p:cNvPr id="4" name="Content Placeholder 3"/>
          <p:cNvSpPr>
            <a:spLocks noGrp="1"/>
          </p:cNvSpPr>
          <p:nvPr>
            <p:ph idx="1"/>
          </p:nvPr>
        </p:nvSpPr>
        <p:spPr>
          <a:xfrm>
            <a:off x="-1" y="452178"/>
            <a:ext cx="3422823" cy="4525963"/>
          </a:xfrm>
        </p:spPr>
        <p:txBody>
          <a:bodyPr>
            <a:noAutofit/>
          </a:bodyPr>
          <a:lstStyle/>
          <a:p>
            <a:pPr>
              <a:buNone/>
            </a:pPr>
            <a:endParaRPr lang="en-US" sz="2000" dirty="0" smtClean="0">
              <a:solidFill>
                <a:srgbClr val="FFFF00"/>
              </a:solidFill>
              <a:latin typeface="+mj-lt"/>
            </a:endParaRPr>
          </a:p>
          <a:p>
            <a:pPr>
              <a:buNone/>
            </a:pPr>
            <a:r>
              <a:rPr lang="en-US" sz="2000" dirty="0" smtClean="0">
                <a:solidFill>
                  <a:srgbClr val="FFFF00"/>
                </a:solidFill>
                <a:latin typeface="+mj-lt"/>
              </a:rPr>
              <a:t>Then the avenues on either</a:t>
            </a:r>
          </a:p>
          <a:p>
            <a:pPr>
              <a:buNone/>
            </a:pPr>
            <a:r>
              <a:rPr lang="en-US" sz="2000" dirty="0" smtClean="0">
                <a:solidFill>
                  <a:srgbClr val="FFFF00"/>
                </a:solidFill>
                <a:latin typeface="+mj-lt"/>
              </a:rPr>
              <a:t>side of the house </a:t>
            </a:r>
            <a:r>
              <a:rPr lang="en-US" sz="2000" b="1" i="1" u="sng" dirty="0" smtClean="0">
                <a:solidFill>
                  <a:schemeClr val="accent3"/>
                </a:solidFill>
                <a:latin typeface="+mj-lt"/>
              </a:rPr>
              <a:t>(the </a:t>
            </a:r>
            <a:r>
              <a:rPr lang="en-US" sz="2000" b="1" i="1" u="sng" dirty="0" smtClean="0">
                <a:solidFill>
                  <a:schemeClr val="accent3"/>
                </a:solidFill>
                <a:latin typeface="+mj-lt"/>
              </a:rPr>
              <a:t>place left</a:t>
            </a:r>
            <a:r>
              <a:rPr lang="en-US" sz="2000" b="1" i="1" u="sng" dirty="0" smtClean="0">
                <a:solidFill>
                  <a:schemeClr val="accent3"/>
                </a:solidFill>
                <a:latin typeface="+mj-lt"/>
              </a:rPr>
              <a:t>)</a:t>
            </a:r>
            <a:r>
              <a:rPr lang="en-US" sz="2000" dirty="0" smtClean="0">
                <a:solidFill>
                  <a:srgbClr val="FFFF00"/>
                </a:solidFill>
                <a:latin typeface="+mj-lt"/>
              </a:rPr>
              <a:t> form a necessary and</a:t>
            </a:r>
          </a:p>
          <a:p>
            <a:pPr>
              <a:buNone/>
            </a:pPr>
            <a:r>
              <a:rPr lang="en-US" sz="2000" dirty="0" smtClean="0">
                <a:solidFill>
                  <a:srgbClr val="FFFF00"/>
                </a:solidFill>
                <a:latin typeface="+mj-lt"/>
              </a:rPr>
              <a:t>convenient means </a:t>
            </a:r>
            <a:r>
              <a:rPr lang="en-US" sz="2000" dirty="0" smtClean="0">
                <a:solidFill>
                  <a:srgbClr val="FFFF00"/>
                </a:solidFill>
                <a:latin typeface="+mj-lt"/>
              </a:rPr>
              <a:t>of communication </a:t>
            </a:r>
            <a:r>
              <a:rPr lang="en-US" sz="2000" dirty="0" smtClean="0">
                <a:solidFill>
                  <a:srgbClr val="FFFF00"/>
                </a:solidFill>
                <a:latin typeface="+mj-lt"/>
              </a:rPr>
              <a:t>between all </a:t>
            </a:r>
            <a:r>
              <a:rPr lang="en-US" sz="2000" dirty="0" smtClean="0">
                <a:solidFill>
                  <a:srgbClr val="FFFF00"/>
                </a:solidFill>
                <a:latin typeface="+mj-lt"/>
              </a:rPr>
              <a:t>parts of </a:t>
            </a:r>
            <a:r>
              <a:rPr lang="en-US" sz="2000" dirty="0" smtClean="0">
                <a:solidFill>
                  <a:srgbClr val="FFFF00"/>
                </a:solidFill>
                <a:latin typeface="+mj-lt"/>
              </a:rPr>
              <a:t>the house. There will be at least </a:t>
            </a:r>
            <a:r>
              <a:rPr lang="en-US" sz="2400" b="1" i="1" u="sng" dirty="0" smtClean="0">
                <a:solidFill>
                  <a:schemeClr val="accent3"/>
                </a:solidFill>
                <a:latin typeface="+mj-lt"/>
              </a:rPr>
              <a:t>389</a:t>
            </a:r>
            <a:r>
              <a:rPr lang="en-US" sz="2400" dirty="0" smtClean="0">
                <a:solidFill>
                  <a:srgbClr val="FFFF00"/>
                </a:solidFill>
                <a:latin typeface="+mj-lt"/>
              </a:rPr>
              <a:t> </a:t>
            </a:r>
            <a:r>
              <a:rPr lang="en-US" sz="2000" dirty="0" smtClean="0">
                <a:solidFill>
                  <a:srgbClr val="FFFF00"/>
                </a:solidFill>
                <a:latin typeface="+mj-lt"/>
              </a:rPr>
              <a:t>positions </a:t>
            </a:r>
            <a:r>
              <a:rPr lang="en-US" sz="2000" dirty="0" smtClean="0">
                <a:solidFill>
                  <a:srgbClr val="FFFF00"/>
                </a:solidFill>
                <a:latin typeface="+mj-lt"/>
              </a:rPr>
              <a:t>where the judges may sit upon the</a:t>
            </a:r>
          </a:p>
          <a:p>
            <a:pPr>
              <a:buNone/>
            </a:pPr>
            <a:r>
              <a:rPr lang="en-US" sz="2000" dirty="0" smtClean="0">
                <a:solidFill>
                  <a:srgbClr val="FFFF00"/>
                </a:solidFill>
                <a:latin typeface="+mj-lt"/>
              </a:rPr>
              <a:t>" Thrones of the House of David " within the </a:t>
            </a:r>
            <a:r>
              <a:rPr lang="en-US" sz="2000" dirty="0" smtClean="0">
                <a:solidFill>
                  <a:srgbClr val="FFFF00"/>
                </a:solidFill>
                <a:latin typeface="+mj-lt"/>
              </a:rPr>
              <a:t>porches, between </a:t>
            </a:r>
            <a:r>
              <a:rPr lang="en-US" sz="2000" dirty="0" smtClean="0">
                <a:solidFill>
                  <a:srgbClr val="FFFF00"/>
                </a:solidFill>
                <a:latin typeface="+mj-lt"/>
              </a:rPr>
              <a:t>the cherubim, before the Most Holy, which </a:t>
            </a:r>
            <a:r>
              <a:rPr lang="en-US" sz="2000" dirty="0" smtClean="0">
                <a:solidFill>
                  <a:srgbClr val="FFFF00"/>
                </a:solidFill>
                <a:latin typeface="+mj-lt"/>
              </a:rPr>
              <a:t>we shall </a:t>
            </a:r>
            <a:r>
              <a:rPr lang="en-US" sz="2000" dirty="0" smtClean="0">
                <a:solidFill>
                  <a:srgbClr val="FFFF00"/>
                </a:solidFill>
                <a:latin typeface="+mj-lt"/>
              </a:rPr>
              <a:t>see later is the most likely place for the judge to </a:t>
            </a:r>
            <a:r>
              <a:rPr lang="en-US" sz="2000" dirty="0" smtClean="0">
                <a:solidFill>
                  <a:srgbClr val="FFFF00"/>
                </a:solidFill>
                <a:latin typeface="+mj-lt"/>
              </a:rPr>
              <a:t>be seated</a:t>
            </a:r>
            <a:r>
              <a:rPr lang="en-US" sz="2000" dirty="0" smtClean="0">
                <a:solidFill>
                  <a:srgbClr val="FFFF00"/>
                </a:solidFill>
                <a:latin typeface="+mj-lt"/>
              </a:rPr>
              <a:t>.</a:t>
            </a:r>
            <a:endParaRPr lang="en-US" sz="2000" b="1" dirty="0" smtClean="0">
              <a:solidFill>
                <a:srgbClr val="FFFF00"/>
              </a:solidFill>
              <a:latin typeface="+mj-lt"/>
            </a:endParaRPr>
          </a:p>
        </p:txBody>
      </p:sp>
      <p:pic>
        <p:nvPicPr>
          <p:cNvPr id="5" name="Picture 2"/>
          <p:cNvPicPr>
            <a:picLocks noChangeAspect="1" noChangeArrowheads="1"/>
          </p:cNvPicPr>
          <p:nvPr/>
        </p:nvPicPr>
        <p:blipFill>
          <a:blip r:embed="rId2" cstate="print"/>
          <a:srcRect l="6904" t="6063" r="2461" b="26760"/>
          <a:stretch>
            <a:fillRect/>
          </a:stretch>
        </p:blipFill>
        <p:spPr bwMode="auto">
          <a:xfrm>
            <a:off x="3182587" y="719537"/>
            <a:ext cx="5818909" cy="5399910"/>
          </a:xfrm>
          <a:prstGeom prst="rect">
            <a:avLst/>
          </a:prstGeom>
          <a:ln>
            <a:noFill/>
          </a:ln>
          <a:effectLst>
            <a:softEdge rad="112500"/>
          </a:effectLst>
        </p:spPr>
      </p:pic>
      <p:cxnSp>
        <p:nvCxnSpPr>
          <p:cNvPr id="30" name="Straight Arrow Connector 29"/>
          <p:cNvCxnSpPr/>
          <p:nvPr/>
        </p:nvCxnSpPr>
        <p:spPr>
          <a:xfrm flipV="1">
            <a:off x="3027405" y="1359243"/>
            <a:ext cx="1186249" cy="9885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3002692" y="1458097"/>
            <a:ext cx="4868565" cy="234778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373"/>
            <a:ext cx="8229600" cy="657347"/>
          </a:xfrm>
        </p:spPr>
        <p:txBody>
          <a:bodyPr>
            <a:normAutofit fontScale="90000"/>
          </a:bodyPr>
          <a:lstStyle/>
          <a:p>
            <a:r>
              <a:rPr lang="en-US" dirty="0" smtClean="0">
                <a:solidFill>
                  <a:srgbClr val="FFFF00"/>
                </a:solidFill>
              </a:rPr>
              <a:t>Gates of the Most Holy</a:t>
            </a:r>
            <a:endParaRPr lang="en-US" dirty="0">
              <a:solidFill>
                <a:srgbClr val="FFFF00"/>
              </a:solidFill>
            </a:endParaRPr>
          </a:p>
        </p:txBody>
      </p:sp>
      <p:sp>
        <p:nvSpPr>
          <p:cNvPr id="4" name="Content Placeholder 3"/>
          <p:cNvSpPr>
            <a:spLocks noGrp="1"/>
          </p:cNvSpPr>
          <p:nvPr>
            <p:ph idx="1"/>
          </p:nvPr>
        </p:nvSpPr>
        <p:spPr>
          <a:xfrm>
            <a:off x="0" y="427464"/>
            <a:ext cx="3358662" cy="4525963"/>
          </a:xfrm>
        </p:spPr>
        <p:txBody>
          <a:bodyPr>
            <a:noAutofit/>
          </a:bodyPr>
          <a:lstStyle/>
          <a:p>
            <a:pPr>
              <a:buNone/>
            </a:pPr>
            <a:r>
              <a:rPr lang="en-US" b="1" u="sng" dirty="0" smtClean="0">
                <a:solidFill>
                  <a:srgbClr val="FFFF00"/>
                </a:solidFill>
              </a:rPr>
              <a:t>41:3</a:t>
            </a:r>
          </a:p>
          <a:p>
            <a:pPr>
              <a:buNone/>
            </a:pPr>
            <a:r>
              <a:rPr lang="en-US" sz="2800" b="1" dirty="0" smtClean="0">
                <a:solidFill>
                  <a:srgbClr val="FFFF00"/>
                </a:solidFill>
              </a:rPr>
              <a:t>"Went he inward" — </a:t>
            </a:r>
            <a:r>
              <a:rPr lang="en-US" sz="2800" dirty="0" smtClean="0">
                <a:solidFill>
                  <a:srgbClr val="FFFF00"/>
                </a:solidFill>
              </a:rPr>
              <a:t>Ezekiel went inward from the porch, measuring the opening. Firstly the </a:t>
            </a:r>
            <a:r>
              <a:rPr lang="en-US" sz="2800" b="1" u="sng" dirty="0" smtClean="0">
                <a:solidFill>
                  <a:srgbClr val="FF0000"/>
                </a:solidFill>
              </a:rPr>
              <a:t>posts of the door, of 2 cubits</a:t>
            </a:r>
            <a:r>
              <a:rPr lang="en-US" sz="2800" dirty="0" smtClean="0">
                <a:solidFill>
                  <a:srgbClr val="FFFF00"/>
                </a:solidFill>
              </a:rPr>
              <a:t>, which are like door jambs on either side of the </a:t>
            </a:r>
            <a:r>
              <a:rPr lang="fr-FR" sz="2800" dirty="0" smtClean="0">
                <a:solidFill>
                  <a:srgbClr val="FFFF00"/>
                </a:solidFill>
              </a:rPr>
              <a:t>entrance </a:t>
            </a:r>
            <a:endParaRPr lang="en-US" sz="2800" b="1" dirty="0" smtClean="0">
              <a:solidFill>
                <a:srgbClr val="FFFF00"/>
              </a:solidFill>
            </a:endParaRPr>
          </a:p>
        </p:txBody>
      </p:sp>
      <p:pic>
        <p:nvPicPr>
          <p:cNvPr id="5" name="Picture 2"/>
          <p:cNvPicPr>
            <a:picLocks noChangeAspect="1" noChangeArrowheads="1"/>
          </p:cNvPicPr>
          <p:nvPr/>
        </p:nvPicPr>
        <p:blipFill>
          <a:blip r:embed="rId2" cstate="print"/>
          <a:srcRect l="6904" t="6063" r="2461" b="26760"/>
          <a:stretch>
            <a:fillRect/>
          </a:stretch>
        </p:blipFill>
        <p:spPr bwMode="auto">
          <a:xfrm>
            <a:off x="3182587" y="719537"/>
            <a:ext cx="5818909" cy="5399910"/>
          </a:xfrm>
          <a:prstGeom prst="rect">
            <a:avLst/>
          </a:prstGeom>
          <a:ln>
            <a:noFill/>
          </a:ln>
          <a:effectLst>
            <a:softEdge rad="112500"/>
          </a:effectLst>
        </p:spPr>
      </p:pic>
      <p:sp>
        <p:nvSpPr>
          <p:cNvPr id="6" name="Rectangle 5"/>
          <p:cNvSpPr/>
          <p:nvPr/>
        </p:nvSpPr>
        <p:spPr>
          <a:xfrm>
            <a:off x="4549805" y="870011"/>
            <a:ext cx="66583" cy="9321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563122" y="1231035"/>
            <a:ext cx="62144" cy="7398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1999" y="1565428"/>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503109" y="1429304"/>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491272" y="1053483"/>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589756" y="2960702"/>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34183" y="2877846"/>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04552" y="3303230"/>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540101" y="3260325"/>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603073" y="3661298"/>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38622" y="3618393"/>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600113" y="3986070"/>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535662" y="3987555"/>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597155" y="4346357"/>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532704" y="4343403"/>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594195" y="4648934"/>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534183" y="4708126"/>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592716" y="5031416"/>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523826" y="5068413"/>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585317" y="5325115"/>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520866" y="5424258"/>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4572000" y="5659508"/>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507549" y="5763090"/>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V="1">
            <a:off x="2920621" y="3698543"/>
            <a:ext cx="1651379" cy="12283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endCxn id="19" idx="1"/>
          </p:cNvCxnSpPr>
          <p:nvPr/>
        </p:nvCxnSpPr>
        <p:spPr>
          <a:xfrm>
            <a:off x="2934269" y="3848669"/>
            <a:ext cx="1662886" cy="53837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373"/>
            <a:ext cx="8229600" cy="657347"/>
          </a:xfrm>
        </p:spPr>
        <p:txBody>
          <a:bodyPr>
            <a:normAutofit fontScale="90000"/>
          </a:bodyPr>
          <a:lstStyle/>
          <a:p>
            <a:r>
              <a:rPr lang="en-US" dirty="0" smtClean="0">
                <a:solidFill>
                  <a:srgbClr val="FFFF00"/>
                </a:solidFill>
              </a:rPr>
              <a:t>Gates of the Most Holy</a:t>
            </a:r>
            <a:endParaRPr lang="en-US" dirty="0">
              <a:solidFill>
                <a:srgbClr val="FFFF00"/>
              </a:solidFill>
            </a:endParaRPr>
          </a:p>
        </p:txBody>
      </p:sp>
      <p:sp>
        <p:nvSpPr>
          <p:cNvPr id="4" name="Content Placeholder 3"/>
          <p:cNvSpPr>
            <a:spLocks noGrp="1"/>
          </p:cNvSpPr>
          <p:nvPr>
            <p:ph idx="1"/>
          </p:nvPr>
        </p:nvSpPr>
        <p:spPr>
          <a:xfrm>
            <a:off x="0" y="427464"/>
            <a:ext cx="3358662" cy="4525963"/>
          </a:xfrm>
        </p:spPr>
        <p:txBody>
          <a:bodyPr>
            <a:noAutofit/>
          </a:bodyPr>
          <a:lstStyle/>
          <a:p>
            <a:pPr>
              <a:buNone/>
            </a:pPr>
            <a:r>
              <a:rPr lang="en-US" sz="2400" b="1" u="sng" dirty="0" smtClean="0">
                <a:solidFill>
                  <a:srgbClr val="FFFF00"/>
                </a:solidFill>
              </a:rPr>
              <a:t>41:3</a:t>
            </a:r>
          </a:p>
          <a:p>
            <a:pPr>
              <a:buNone/>
            </a:pPr>
            <a:r>
              <a:rPr lang="en-US" sz="2400" b="1" dirty="0" smtClean="0">
                <a:solidFill>
                  <a:srgbClr val="FFFF00"/>
                </a:solidFill>
              </a:rPr>
              <a:t>“The door six cubits“ -- The entrance at the </a:t>
            </a:r>
            <a:r>
              <a:rPr lang="en-US" sz="2400" b="1" dirty="0" smtClean="0">
                <a:solidFill>
                  <a:srgbClr val="00FFFF"/>
                </a:solidFill>
              </a:rPr>
              <a:t>INNER GATE </a:t>
            </a:r>
            <a:r>
              <a:rPr lang="en-US" sz="2400" b="1" dirty="0" smtClean="0">
                <a:solidFill>
                  <a:srgbClr val="FFFF00"/>
                </a:solidFill>
              </a:rPr>
              <a:t>is 6 cu. wide. + 2 cu for each door post = </a:t>
            </a:r>
            <a:r>
              <a:rPr lang="en-US" sz="2400" b="1" dirty="0" smtClean="0">
                <a:solidFill>
                  <a:srgbClr val="FF0000"/>
                </a:solidFill>
              </a:rPr>
              <a:t>20’ (10 cu)</a:t>
            </a:r>
          </a:p>
        </p:txBody>
      </p:sp>
      <p:pic>
        <p:nvPicPr>
          <p:cNvPr id="5" name="Picture 2"/>
          <p:cNvPicPr>
            <a:picLocks noChangeAspect="1" noChangeArrowheads="1"/>
          </p:cNvPicPr>
          <p:nvPr/>
        </p:nvPicPr>
        <p:blipFill>
          <a:blip r:embed="rId2" cstate="print"/>
          <a:srcRect l="6904" t="6063" r="2461" b="26760"/>
          <a:stretch>
            <a:fillRect/>
          </a:stretch>
        </p:blipFill>
        <p:spPr bwMode="auto">
          <a:xfrm>
            <a:off x="3182587" y="719537"/>
            <a:ext cx="5818909" cy="5399910"/>
          </a:xfrm>
          <a:prstGeom prst="rect">
            <a:avLst/>
          </a:prstGeom>
          <a:ln>
            <a:noFill/>
          </a:ln>
          <a:effectLst>
            <a:softEdge rad="112500"/>
          </a:effectLst>
        </p:spPr>
      </p:pic>
      <p:sp>
        <p:nvSpPr>
          <p:cNvPr id="37" name="TextBox 36"/>
          <p:cNvSpPr txBox="1"/>
          <p:nvPr/>
        </p:nvSpPr>
        <p:spPr>
          <a:xfrm>
            <a:off x="3405468" y="3674613"/>
            <a:ext cx="949629" cy="369332"/>
          </a:xfrm>
          <a:prstGeom prst="rect">
            <a:avLst/>
          </a:prstGeom>
          <a:solidFill>
            <a:schemeClr val="bg1">
              <a:lumMod val="85000"/>
            </a:schemeClr>
          </a:solidFill>
        </p:spPr>
        <p:txBody>
          <a:bodyPr wrap="square" rtlCol="0">
            <a:spAutoFit/>
          </a:bodyPr>
          <a:lstStyle/>
          <a:p>
            <a:r>
              <a:rPr lang="en-US" b="1" dirty="0" smtClean="0">
                <a:solidFill>
                  <a:srgbClr val="FF0000"/>
                </a:solidFill>
              </a:rPr>
              <a:t>20’(10c)</a:t>
            </a:r>
            <a:endParaRPr lang="en-US" b="1" dirty="0">
              <a:solidFill>
                <a:srgbClr val="FF0000"/>
              </a:solidFill>
            </a:endParaRPr>
          </a:p>
        </p:txBody>
      </p:sp>
      <p:sp>
        <p:nvSpPr>
          <p:cNvPr id="44" name="TextBox 43"/>
          <p:cNvSpPr txBox="1"/>
          <p:nvPr/>
        </p:nvSpPr>
        <p:spPr>
          <a:xfrm>
            <a:off x="7930400" y="3640789"/>
            <a:ext cx="951379" cy="369332"/>
          </a:xfrm>
          <a:prstGeom prst="rect">
            <a:avLst/>
          </a:prstGeom>
          <a:solidFill>
            <a:schemeClr val="bg1">
              <a:lumMod val="85000"/>
            </a:schemeClr>
          </a:solidFill>
        </p:spPr>
        <p:txBody>
          <a:bodyPr wrap="square" rtlCol="0">
            <a:spAutoFit/>
          </a:bodyPr>
          <a:lstStyle/>
          <a:p>
            <a:r>
              <a:rPr lang="en-US" b="1" dirty="0" smtClean="0">
                <a:solidFill>
                  <a:srgbClr val="FF0000"/>
                </a:solidFill>
              </a:rPr>
              <a:t>22’(11c)</a:t>
            </a:r>
            <a:endParaRPr lang="en-US" b="1" dirty="0">
              <a:solidFill>
                <a:srgbClr val="FF0000"/>
              </a:solidFill>
            </a:endParaRPr>
          </a:p>
        </p:txBody>
      </p:sp>
      <p:sp>
        <p:nvSpPr>
          <p:cNvPr id="45" name="TextBox 44"/>
          <p:cNvSpPr txBox="1"/>
          <p:nvPr/>
        </p:nvSpPr>
        <p:spPr>
          <a:xfrm>
            <a:off x="7921434" y="4374774"/>
            <a:ext cx="951379" cy="369332"/>
          </a:xfrm>
          <a:prstGeom prst="rect">
            <a:avLst/>
          </a:prstGeom>
          <a:solidFill>
            <a:schemeClr val="bg1">
              <a:lumMod val="85000"/>
            </a:schemeClr>
          </a:solidFill>
        </p:spPr>
        <p:txBody>
          <a:bodyPr wrap="square" rtlCol="0">
            <a:spAutoFit/>
          </a:bodyPr>
          <a:lstStyle/>
          <a:p>
            <a:r>
              <a:rPr lang="en-US" b="1" dirty="0" smtClean="0">
                <a:solidFill>
                  <a:srgbClr val="FF0000"/>
                </a:solidFill>
              </a:rPr>
              <a:t>22’(11c)</a:t>
            </a:r>
            <a:endParaRPr lang="en-US" b="1" dirty="0">
              <a:solidFill>
                <a:srgbClr val="FF0000"/>
              </a:solidFill>
            </a:endParaRPr>
          </a:p>
        </p:txBody>
      </p:sp>
      <p:sp>
        <p:nvSpPr>
          <p:cNvPr id="46" name="TextBox 45"/>
          <p:cNvSpPr txBox="1"/>
          <p:nvPr/>
        </p:nvSpPr>
        <p:spPr>
          <a:xfrm>
            <a:off x="3383057" y="4334641"/>
            <a:ext cx="949629" cy="369332"/>
          </a:xfrm>
          <a:prstGeom prst="rect">
            <a:avLst/>
          </a:prstGeom>
          <a:solidFill>
            <a:schemeClr val="bg1">
              <a:lumMod val="85000"/>
            </a:schemeClr>
          </a:solidFill>
        </p:spPr>
        <p:txBody>
          <a:bodyPr wrap="square" rtlCol="0">
            <a:spAutoFit/>
          </a:bodyPr>
          <a:lstStyle/>
          <a:p>
            <a:r>
              <a:rPr lang="en-US" b="1" dirty="0" smtClean="0">
                <a:solidFill>
                  <a:srgbClr val="FF0000"/>
                </a:solidFill>
              </a:rPr>
              <a:t>20’(10c)</a:t>
            </a:r>
            <a:endParaRPr lang="en-US" b="1" dirty="0">
              <a:solidFill>
                <a:srgbClr val="FF0000"/>
              </a:solidFill>
            </a:endParaRPr>
          </a:p>
        </p:txBody>
      </p:sp>
      <p:sp>
        <p:nvSpPr>
          <p:cNvPr id="49" name="Rectangle 48"/>
          <p:cNvSpPr/>
          <p:nvPr/>
        </p:nvSpPr>
        <p:spPr>
          <a:xfrm>
            <a:off x="399245" y="3942961"/>
            <a:ext cx="2511380" cy="2308324"/>
          </a:xfrm>
          <a:prstGeom prst="rect">
            <a:avLst/>
          </a:prstGeom>
        </p:spPr>
        <p:txBody>
          <a:bodyPr wrap="square">
            <a:spAutoFit/>
          </a:bodyPr>
          <a:lstStyle/>
          <a:p>
            <a:r>
              <a:rPr lang="en-US" sz="2400" b="1" dirty="0" smtClean="0">
                <a:solidFill>
                  <a:srgbClr val="FFFF00"/>
                </a:solidFill>
              </a:rPr>
              <a:t>-- The entrance at the </a:t>
            </a:r>
            <a:r>
              <a:rPr lang="en-US" sz="2400" b="1" dirty="0" smtClean="0">
                <a:solidFill>
                  <a:srgbClr val="00FFFF"/>
                </a:solidFill>
              </a:rPr>
              <a:t>OUTER GATE</a:t>
            </a:r>
            <a:r>
              <a:rPr lang="en-US" sz="2400" b="1" dirty="0" smtClean="0">
                <a:solidFill>
                  <a:srgbClr val="FFFF00"/>
                </a:solidFill>
              </a:rPr>
              <a:t> is 7 cu. wide. + 2 cu for each door post = </a:t>
            </a:r>
            <a:r>
              <a:rPr lang="en-US" sz="2400" b="1" dirty="0" smtClean="0">
                <a:solidFill>
                  <a:srgbClr val="FF0000"/>
                </a:solidFill>
              </a:rPr>
              <a:t>22’ (11 cu)</a:t>
            </a:r>
            <a:endParaRPr lang="en-US" sz="2400" dirty="0">
              <a:solidFill>
                <a:srgbClr val="FF0000"/>
              </a:solidFill>
            </a:endParaRPr>
          </a:p>
        </p:txBody>
      </p:sp>
      <p:cxnSp>
        <p:nvCxnSpPr>
          <p:cNvPr id="50" name="Straight Arrow Connector 49"/>
          <p:cNvCxnSpPr/>
          <p:nvPr/>
        </p:nvCxnSpPr>
        <p:spPr>
          <a:xfrm flipV="1">
            <a:off x="2382592" y="4675031"/>
            <a:ext cx="5203064" cy="171289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2459865" y="3850783"/>
            <a:ext cx="5138670" cy="25371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256503" y="2713703"/>
            <a:ext cx="1246456" cy="105483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6200000" flipH="1">
            <a:off x="2020150" y="2964804"/>
            <a:ext cx="1703655" cy="120145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Left Brace 35"/>
          <p:cNvSpPr/>
          <p:nvPr/>
        </p:nvSpPr>
        <p:spPr>
          <a:xfrm>
            <a:off x="4265782" y="3653347"/>
            <a:ext cx="187133" cy="421049"/>
          </a:xfrm>
          <a:prstGeom prst="leftBrace">
            <a:avLst>
              <a:gd name="adj1" fmla="val 8333"/>
              <a:gd name="adj2" fmla="val 4596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Left Brace 37"/>
          <p:cNvSpPr/>
          <p:nvPr/>
        </p:nvSpPr>
        <p:spPr>
          <a:xfrm>
            <a:off x="4265073" y="4324616"/>
            <a:ext cx="187133" cy="421049"/>
          </a:xfrm>
          <a:prstGeom prst="leftBrace">
            <a:avLst>
              <a:gd name="adj1" fmla="val 8333"/>
              <a:gd name="adj2" fmla="val 4596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Right Brace 41"/>
          <p:cNvSpPr/>
          <p:nvPr/>
        </p:nvSpPr>
        <p:spPr>
          <a:xfrm>
            <a:off x="7806017" y="3607174"/>
            <a:ext cx="174811" cy="467285"/>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Right Brace 42"/>
          <p:cNvSpPr/>
          <p:nvPr/>
        </p:nvSpPr>
        <p:spPr>
          <a:xfrm>
            <a:off x="7793691" y="4327713"/>
            <a:ext cx="174811" cy="467285"/>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8714" y="1478280"/>
            <a:ext cx="9046572" cy="5379720"/>
          </a:xfrm>
          <a:prstGeom prst="rect">
            <a:avLst/>
          </a:prstGeom>
          <a:noFill/>
          <a:ln w="9525">
            <a:noFill/>
            <a:miter lim="800000"/>
            <a:headEnd/>
            <a:tailEnd/>
          </a:ln>
        </p:spPr>
      </p:pic>
      <p:sp>
        <p:nvSpPr>
          <p:cNvPr id="5" name="TextBox 4"/>
          <p:cNvSpPr txBox="1"/>
          <p:nvPr/>
        </p:nvSpPr>
        <p:spPr>
          <a:xfrm>
            <a:off x="0" y="-13653"/>
            <a:ext cx="9144000" cy="1477328"/>
          </a:xfrm>
          <a:prstGeom prst="rect">
            <a:avLst/>
          </a:prstGeom>
          <a:noFill/>
        </p:spPr>
        <p:txBody>
          <a:bodyPr wrap="square" rtlCol="0">
            <a:spAutoFit/>
          </a:bodyPr>
          <a:lstStyle/>
          <a:p>
            <a:r>
              <a:rPr lang="en-US" b="1" dirty="0" smtClean="0">
                <a:solidFill>
                  <a:srgbClr val="FFFF00"/>
                </a:solidFill>
              </a:rPr>
              <a:t>"Length 20 cubits, breadth 20 cubits" — </a:t>
            </a:r>
            <a:r>
              <a:rPr lang="en-US" b="1" i="1" dirty="0" smtClean="0">
                <a:solidFill>
                  <a:srgbClr val="00FFFF"/>
                </a:solidFill>
              </a:rPr>
              <a:t>The measurements here relate to the length and height of the circular temple rooms. </a:t>
            </a:r>
            <a:r>
              <a:rPr lang="en-US" i="1" dirty="0" smtClean="0">
                <a:solidFill>
                  <a:srgbClr val="FFFF00"/>
                </a:solidFill>
              </a:rPr>
              <a:t>The length is 20 cubits (plate </a:t>
            </a:r>
            <a:r>
              <a:rPr lang="en-US" dirty="0" smtClean="0">
                <a:solidFill>
                  <a:srgbClr val="FFFF00"/>
                </a:solidFill>
              </a:rPr>
              <a:t>9), and the breadth is 16 cubits, the full entrance width (17 on the outer side, plate 9), hence the other 20-cubit measure of v. 4 must be the height of the rooms. The 16 cubit breadth is obtained thus: doorway 10 (v .2), plus two halves of the 6 cubit posts (v. 1), hence 10+3+3 =16 (see plate 9).</a:t>
            </a:r>
            <a:endParaRPr lang="en-US" dirty="0">
              <a:solidFill>
                <a:srgbClr val="FFFF00"/>
              </a:solidFill>
            </a:endParaRPr>
          </a:p>
        </p:txBody>
      </p:sp>
      <p:cxnSp>
        <p:nvCxnSpPr>
          <p:cNvPr id="7" name="Straight Arrow Connector 6"/>
          <p:cNvCxnSpPr/>
          <p:nvPr/>
        </p:nvCxnSpPr>
        <p:spPr>
          <a:xfrm>
            <a:off x="4572000" y="2047165"/>
            <a:ext cx="1774209" cy="81886"/>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451446" y="4437798"/>
            <a:ext cx="1774209" cy="81886"/>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4544704" y="2047164"/>
            <a:ext cx="914400" cy="464024"/>
          </a:xfrm>
          <a:custGeom>
            <a:avLst/>
            <a:gdLst>
              <a:gd name="connsiteX0" fmla="*/ 40944 w 914400"/>
              <a:gd name="connsiteY0" fmla="*/ 0 h 464024"/>
              <a:gd name="connsiteX1" fmla="*/ 914400 w 914400"/>
              <a:gd name="connsiteY1" fmla="*/ 40943 h 464024"/>
              <a:gd name="connsiteX2" fmla="*/ 887105 w 914400"/>
              <a:gd name="connsiteY2" fmla="*/ 464024 h 464024"/>
              <a:gd name="connsiteX3" fmla="*/ 0 w 914400"/>
              <a:gd name="connsiteY3" fmla="*/ 464024 h 464024"/>
              <a:gd name="connsiteX4" fmla="*/ 40944 w 914400"/>
              <a:gd name="connsiteY4" fmla="*/ 0 h 46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464024">
                <a:moveTo>
                  <a:pt x="40944" y="0"/>
                </a:moveTo>
                <a:lnTo>
                  <a:pt x="914400" y="40943"/>
                </a:lnTo>
                <a:lnTo>
                  <a:pt x="887105" y="464024"/>
                </a:lnTo>
                <a:lnTo>
                  <a:pt x="0" y="464024"/>
                </a:lnTo>
                <a:lnTo>
                  <a:pt x="4094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4469642" y="3978322"/>
            <a:ext cx="914400" cy="498144"/>
          </a:xfrm>
          <a:custGeom>
            <a:avLst/>
            <a:gdLst>
              <a:gd name="connsiteX0" fmla="*/ 34119 w 914400"/>
              <a:gd name="connsiteY0" fmla="*/ 0 h 498144"/>
              <a:gd name="connsiteX1" fmla="*/ 914400 w 914400"/>
              <a:gd name="connsiteY1" fmla="*/ 47768 h 498144"/>
              <a:gd name="connsiteX2" fmla="*/ 887104 w 914400"/>
              <a:gd name="connsiteY2" fmla="*/ 498144 h 498144"/>
              <a:gd name="connsiteX3" fmla="*/ 0 w 914400"/>
              <a:gd name="connsiteY3" fmla="*/ 457200 h 498144"/>
              <a:gd name="connsiteX4" fmla="*/ 34119 w 914400"/>
              <a:gd name="connsiteY4" fmla="*/ 0 h 49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498144">
                <a:moveTo>
                  <a:pt x="34119" y="0"/>
                </a:moveTo>
                <a:lnTo>
                  <a:pt x="914400" y="47768"/>
                </a:lnTo>
                <a:lnTo>
                  <a:pt x="887104" y="498144"/>
                </a:lnTo>
                <a:lnTo>
                  <a:pt x="0" y="457200"/>
                </a:lnTo>
                <a:lnTo>
                  <a:pt x="34119"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768941" y="2940910"/>
            <a:ext cx="928417" cy="646331"/>
          </a:xfrm>
          <a:prstGeom prst="rect">
            <a:avLst/>
          </a:prstGeom>
          <a:noFill/>
        </p:spPr>
        <p:txBody>
          <a:bodyPr wrap="square" rtlCol="0">
            <a:spAutoFit/>
          </a:bodyPr>
          <a:lstStyle/>
          <a:p>
            <a:r>
              <a:rPr lang="en-US" sz="3600" b="1" dirty="0" smtClean="0">
                <a:solidFill>
                  <a:srgbClr val="FF0000"/>
                </a:solidFill>
              </a:rPr>
              <a:t>10c </a:t>
            </a:r>
            <a:endParaRPr lang="en-US" sz="3600" b="1" dirty="0">
              <a:solidFill>
                <a:srgbClr val="FF0000"/>
              </a:solidFill>
            </a:endParaRPr>
          </a:p>
        </p:txBody>
      </p:sp>
      <p:sp>
        <p:nvSpPr>
          <p:cNvPr id="13" name="TextBox 12"/>
          <p:cNvSpPr txBox="1"/>
          <p:nvPr/>
        </p:nvSpPr>
        <p:spPr>
          <a:xfrm>
            <a:off x="6106696" y="2042983"/>
            <a:ext cx="928417" cy="646331"/>
          </a:xfrm>
          <a:prstGeom prst="rect">
            <a:avLst/>
          </a:prstGeom>
          <a:noFill/>
        </p:spPr>
        <p:txBody>
          <a:bodyPr wrap="square" rtlCol="0">
            <a:spAutoFit/>
          </a:bodyPr>
          <a:lstStyle/>
          <a:p>
            <a:r>
              <a:rPr lang="en-US" sz="3600" b="1" dirty="0" smtClean="0">
                <a:solidFill>
                  <a:srgbClr val="FF0000"/>
                </a:solidFill>
              </a:rPr>
              <a:t>3c </a:t>
            </a:r>
            <a:endParaRPr lang="en-US" sz="3600" b="1" dirty="0">
              <a:solidFill>
                <a:srgbClr val="FF0000"/>
              </a:solidFill>
            </a:endParaRPr>
          </a:p>
        </p:txBody>
      </p:sp>
      <p:sp>
        <p:nvSpPr>
          <p:cNvPr id="14" name="TextBox 13"/>
          <p:cNvSpPr txBox="1"/>
          <p:nvPr/>
        </p:nvSpPr>
        <p:spPr>
          <a:xfrm>
            <a:off x="6049030" y="3937689"/>
            <a:ext cx="928417" cy="646331"/>
          </a:xfrm>
          <a:prstGeom prst="rect">
            <a:avLst/>
          </a:prstGeom>
          <a:noFill/>
        </p:spPr>
        <p:txBody>
          <a:bodyPr wrap="square" rtlCol="0">
            <a:spAutoFit/>
          </a:bodyPr>
          <a:lstStyle/>
          <a:p>
            <a:r>
              <a:rPr lang="en-US" sz="3600" b="1" dirty="0" smtClean="0">
                <a:solidFill>
                  <a:srgbClr val="FF0000"/>
                </a:solidFill>
              </a:rPr>
              <a:t>3c </a:t>
            </a:r>
            <a:endParaRPr lang="en-US" sz="3600" b="1" dirty="0">
              <a:solidFill>
                <a:srgbClr val="FF0000"/>
              </a:solidFill>
            </a:endParaRPr>
          </a:p>
        </p:txBody>
      </p:sp>
      <p:sp>
        <p:nvSpPr>
          <p:cNvPr id="15" name="Right Brace 14"/>
          <p:cNvSpPr/>
          <p:nvPr/>
        </p:nvSpPr>
        <p:spPr>
          <a:xfrm rot="196288">
            <a:off x="5449330" y="2520778"/>
            <a:ext cx="407773" cy="1495168"/>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Arrow Connector 16"/>
          <p:cNvCxnSpPr>
            <a:stCxn id="13" idx="1"/>
          </p:cNvCxnSpPr>
          <p:nvPr/>
        </p:nvCxnSpPr>
        <p:spPr>
          <a:xfrm rot="10800000">
            <a:off x="5474044" y="2310715"/>
            <a:ext cx="632653" cy="5543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4" idx="1"/>
          </p:cNvCxnSpPr>
          <p:nvPr/>
        </p:nvCxnSpPr>
        <p:spPr>
          <a:xfrm rot="10800000" flipV="1">
            <a:off x="5379310" y="4260855"/>
            <a:ext cx="669720" cy="187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474940" y="5548184"/>
            <a:ext cx="852617" cy="646331"/>
          </a:xfrm>
          <a:prstGeom prst="rect">
            <a:avLst/>
          </a:prstGeom>
          <a:noFill/>
        </p:spPr>
        <p:txBody>
          <a:bodyPr wrap="square" rtlCol="0">
            <a:spAutoFit/>
          </a:bodyPr>
          <a:lstStyle/>
          <a:p>
            <a:r>
              <a:rPr lang="en-US" sz="3600" b="1" dirty="0" smtClean="0">
                <a:solidFill>
                  <a:srgbClr val="FF0000"/>
                </a:solidFill>
              </a:rPr>
              <a:t>20c</a:t>
            </a:r>
            <a:endParaRPr lang="en-US" sz="3600" b="1" dirty="0">
              <a:solidFill>
                <a:srgbClr val="FF0000"/>
              </a:solidFill>
            </a:endParaRPr>
          </a:p>
        </p:txBody>
      </p:sp>
      <p:cxnSp>
        <p:nvCxnSpPr>
          <p:cNvPr id="22" name="Straight Arrow Connector 21"/>
          <p:cNvCxnSpPr>
            <a:stCxn id="20" idx="3"/>
          </p:cNvCxnSpPr>
          <p:nvPr/>
        </p:nvCxnSpPr>
        <p:spPr>
          <a:xfrm>
            <a:off x="7327557" y="5871350"/>
            <a:ext cx="827902" cy="4753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20" idx="1"/>
          </p:cNvCxnSpPr>
          <p:nvPr/>
        </p:nvCxnSpPr>
        <p:spPr>
          <a:xfrm rot="10800000">
            <a:off x="5276340" y="5782962"/>
            <a:ext cx="1198601" cy="88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373"/>
            <a:ext cx="8229600" cy="569424"/>
          </a:xfrm>
        </p:spPr>
        <p:txBody>
          <a:bodyPr>
            <a:normAutofit fontScale="90000"/>
          </a:bodyPr>
          <a:lstStyle/>
          <a:p>
            <a:r>
              <a:rPr lang="en-US" b="1" dirty="0" smtClean="0">
                <a:solidFill>
                  <a:srgbClr val="FFFF00"/>
                </a:solidFill>
              </a:rPr>
              <a:t>Gates of the Most Holy</a:t>
            </a:r>
            <a:endParaRPr lang="en-US" b="1" dirty="0">
              <a:solidFill>
                <a:srgbClr val="FFFF00"/>
              </a:solidFill>
            </a:endParaRPr>
          </a:p>
        </p:txBody>
      </p:sp>
      <p:sp>
        <p:nvSpPr>
          <p:cNvPr id="4" name="Content Placeholder 3"/>
          <p:cNvSpPr>
            <a:spLocks noGrp="1"/>
          </p:cNvSpPr>
          <p:nvPr>
            <p:ph idx="1"/>
          </p:nvPr>
        </p:nvSpPr>
        <p:spPr>
          <a:xfrm>
            <a:off x="457200" y="726402"/>
            <a:ext cx="8229600" cy="4525963"/>
          </a:xfrm>
        </p:spPr>
        <p:txBody>
          <a:bodyPr>
            <a:noAutofit/>
          </a:bodyPr>
          <a:lstStyle/>
          <a:p>
            <a:pPr>
              <a:buNone/>
            </a:pPr>
            <a:r>
              <a:rPr lang="en-US" sz="2400" b="1" dirty="0" smtClean="0">
                <a:solidFill>
                  <a:srgbClr val="FFFF00"/>
                </a:solidFill>
              </a:rPr>
              <a:t>VERSE</a:t>
            </a:r>
            <a:r>
              <a:rPr lang="en-US" sz="2400" dirty="0" smtClean="0">
                <a:solidFill>
                  <a:srgbClr val="FFFF00"/>
                </a:solidFill>
              </a:rPr>
              <a:t> </a:t>
            </a:r>
            <a:r>
              <a:rPr lang="en-US" sz="2400" b="1" dirty="0" smtClean="0">
                <a:solidFill>
                  <a:srgbClr val="FFFF00"/>
                </a:solidFill>
              </a:rPr>
              <a:t>3</a:t>
            </a:r>
          </a:p>
          <a:p>
            <a:pPr>
              <a:buNone/>
            </a:pPr>
            <a:r>
              <a:rPr lang="en-US" sz="2400" b="1" dirty="0" smtClean="0">
                <a:solidFill>
                  <a:srgbClr val="FFFF00"/>
                </a:solidFill>
              </a:rPr>
              <a:t>"Breadth of the door seven cubits”</a:t>
            </a:r>
          </a:p>
          <a:p>
            <a:pPr>
              <a:buNone/>
            </a:pPr>
            <a:r>
              <a:rPr lang="en-US" sz="2400" dirty="0" smtClean="0">
                <a:solidFill>
                  <a:srgbClr val="FFFF00"/>
                </a:solidFill>
              </a:rPr>
              <a:t>— The doorway entrance on the inner side being 6 cubits (plate 9, "Ε </a:t>
            </a:r>
            <a:r>
              <a:rPr lang="en-US" sz="2400" dirty="0" err="1" smtClean="0">
                <a:solidFill>
                  <a:srgbClr val="FFFF00"/>
                </a:solidFill>
              </a:rPr>
              <a:t>Ε</a:t>
            </a:r>
            <a:r>
              <a:rPr lang="en-US" sz="2400" dirty="0" smtClean="0">
                <a:solidFill>
                  <a:srgbClr val="FFFF00"/>
                </a:solidFill>
              </a:rPr>
              <a:t>"), the doorway entrance on the outer side across the floor is a little wider, namely 7 cubits (plate 9, T E "), being in the correct proportion in harmony with the circular shape. </a:t>
            </a:r>
          </a:p>
          <a:p>
            <a:pPr>
              <a:buNone/>
            </a:pPr>
            <a:r>
              <a:rPr lang="en-US" sz="2400" dirty="0" smtClean="0">
                <a:solidFill>
                  <a:srgbClr val="FFFF00"/>
                </a:solidFill>
              </a:rPr>
              <a:t>The outer entrance width will be slightly larger due to the increased circumference as one moves out from the centre of the circle. For any given angle, the arc increases in proportion as the radius increases. </a:t>
            </a:r>
          </a:p>
          <a:p>
            <a:pPr>
              <a:buNone/>
            </a:pPr>
            <a:r>
              <a:rPr lang="en-US" sz="2400" dirty="0" smtClean="0">
                <a:solidFill>
                  <a:srgbClr val="FFFF00"/>
                </a:solidFill>
              </a:rPr>
              <a:t>Plate 9 of the temple book shows the full width of the </a:t>
            </a:r>
            <a:r>
              <a:rPr lang="en-US" sz="2400" i="1" dirty="0" smtClean="0">
                <a:solidFill>
                  <a:srgbClr val="FFFF00"/>
                </a:solidFill>
              </a:rPr>
              <a:t>inner porch to be 16 cubits from </a:t>
            </a:r>
            <a:r>
              <a:rPr lang="en-US" sz="2400" dirty="0" smtClean="0">
                <a:solidFill>
                  <a:srgbClr val="FFFF00"/>
                </a:solidFill>
              </a:rPr>
              <a:t>center of pillar to center of pillar widening to a porch of 17 cubits across the floor on the </a:t>
            </a:r>
            <a:r>
              <a:rPr lang="en-US" sz="2400" i="1" dirty="0" smtClean="0">
                <a:solidFill>
                  <a:srgbClr val="FFFF00"/>
                </a:solidFill>
              </a:rPr>
              <a:t>outer </a:t>
            </a:r>
            <a:r>
              <a:rPr lang="en-US" sz="2400" dirty="0" smtClean="0">
                <a:solidFill>
                  <a:srgbClr val="FFFF00"/>
                </a:solidFill>
              </a:rPr>
              <a:t>side.</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53538"/>
            <a:ext cx="8229600" cy="4525963"/>
          </a:xfrm>
        </p:spPr>
        <p:txBody>
          <a:bodyPr>
            <a:noAutofit/>
          </a:bodyPr>
          <a:lstStyle/>
          <a:p>
            <a:r>
              <a:rPr lang="en-US" sz="2400" dirty="0" smtClean="0">
                <a:solidFill>
                  <a:srgbClr val="FFFF00"/>
                </a:solidFill>
              </a:rPr>
              <a:t>VERSE 15 - "the length of the building" — The word "length“ is from the Heb. </a:t>
            </a:r>
            <a:r>
              <a:rPr lang="en-US" sz="2400" i="1" dirty="0" err="1" smtClean="0">
                <a:solidFill>
                  <a:srgbClr val="FFFF00"/>
                </a:solidFill>
              </a:rPr>
              <a:t>orek</a:t>
            </a:r>
            <a:r>
              <a:rPr lang="en-US" sz="2400" i="1" dirty="0" smtClean="0">
                <a:solidFill>
                  <a:srgbClr val="FFFF00"/>
                </a:solidFill>
              </a:rPr>
              <a:t> "to stretch out" (</a:t>
            </a:r>
            <a:r>
              <a:rPr lang="en-US" sz="2400" i="1" dirty="0" err="1" smtClean="0">
                <a:solidFill>
                  <a:srgbClr val="FFFF00"/>
                </a:solidFill>
              </a:rPr>
              <a:t>Gesenius</a:t>
            </a:r>
            <a:r>
              <a:rPr lang="en-US" sz="2400" i="1" dirty="0" smtClean="0">
                <a:solidFill>
                  <a:srgbClr val="FFFF00"/>
                </a:solidFill>
              </a:rPr>
              <a:t>), i.e., to </a:t>
            </a:r>
            <a:r>
              <a:rPr lang="en-US" sz="2400" dirty="0" smtClean="0">
                <a:solidFill>
                  <a:srgbClr val="FFFF00"/>
                </a:solidFill>
              </a:rPr>
              <a:t>measure. This is the </a:t>
            </a:r>
            <a:r>
              <a:rPr lang="en-US" sz="2400" i="1" dirty="0" smtClean="0">
                <a:solidFill>
                  <a:srgbClr val="FFFF00"/>
                </a:solidFill>
              </a:rPr>
              <a:t>height of the circular building, </a:t>
            </a:r>
            <a:r>
              <a:rPr lang="en-US" sz="2400" dirty="0" smtClean="0">
                <a:solidFill>
                  <a:srgbClr val="FFFF00"/>
                </a:solidFill>
              </a:rPr>
              <a:t>which is 100 cubits, or 200 feet (60.9 meters), which suggests a three-storey building (see plate 10)</a:t>
            </a:r>
          </a:p>
          <a:p>
            <a:endParaRPr lang="en-US" sz="2400" dirty="0" smtClean="0">
              <a:solidFill>
                <a:srgbClr val="FFFF00"/>
              </a:solidFill>
            </a:endParaRPr>
          </a:p>
          <a:p>
            <a:r>
              <a:rPr lang="en-US" sz="2400" dirty="0" smtClean="0">
                <a:solidFill>
                  <a:srgbClr val="FFFF00"/>
                </a:solidFill>
              </a:rPr>
              <a:t>"the galleries" — Heb. </a:t>
            </a:r>
            <a:r>
              <a:rPr lang="en-US" sz="2400" i="1" dirty="0" err="1" smtClean="0">
                <a:solidFill>
                  <a:srgbClr val="FFFF00"/>
                </a:solidFill>
              </a:rPr>
              <a:t>attiyq</a:t>
            </a:r>
            <a:r>
              <a:rPr lang="en-US" sz="2400" i="1" dirty="0" smtClean="0">
                <a:solidFill>
                  <a:srgbClr val="FFFF00"/>
                </a:solidFill>
              </a:rPr>
              <a:t>, "decreasing," from </a:t>
            </a:r>
            <a:r>
              <a:rPr lang="en-US" sz="2400" dirty="0" smtClean="0">
                <a:solidFill>
                  <a:srgbClr val="FFFF00"/>
                </a:solidFill>
              </a:rPr>
              <a:t>root "to tear off." Ezekiel is viewing and describing the galleries of both the outer and inner temple buildings here, from position “R” on plate 2. Looking northwards, the outer court galleries face him, i.e., "over against" is the Heb. </a:t>
            </a:r>
            <a:r>
              <a:rPr lang="en-US" sz="2400" i="1" dirty="0" err="1" smtClean="0">
                <a:solidFill>
                  <a:srgbClr val="FFFF00"/>
                </a:solidFill>
              </a:rPr>
              <a:t>paniym</a:t>
            </a:r>
            <a:r>
              <a:rPr lang="en-US" sz="2400" i="1" dirty="0" smtClean="0">
                <a:solidFill>
                  <a:srgbClr val="FFFF00"/>
                </a:solidFill>
              </a:rPr>
              <a:t>, "faces.” Behind him, looking </a:t>
            </a:r>
            <a:r>
              <a:rPr lang="en-US" sz="2400" dirty="0" smtClean="0">
                <a:solidFill>
                  <a:srgbClr val="FFFF00"/>
                </a:solidFill>
              </a:rPr>
              <a:t>southwards, also "over against," are the three-storied galleries of the circular temple. But the circular temple galleries have no pillars like the square outer temple, but are constructed of rib work, as seen in </a:t>
            </a:r>
            <a:r>
              <a:rPr lang="en-US" sz="2400" dirty="0" err="1" smtClean="0">
                <a:solidFill>
                  <a:srgbClr val="FFFF00"/>
                </a:solidFill>
              </a:rPr>
              <a:t>ch</a:t>
            </a:r>
            <a:r>
              <a:rPr lang="en-US" sz="2400" dirty="0" smtClean="0">
                <a:solidFill>
                  <a:srgbClr val="FFFF00"/>
                </a:solidFill>
              </a:rPr>
              <a:t>. 42:6.</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 y="152400"/>
            <a:ext cx="2362200" cy="6555641"/>
          </a:xfrm>
          <a:prstGeom prst="rect">
            <a:avLst/>
          </a:prstGeom>
          <a:noFill/>
          <a:ln w="57150">
            <a:solidFill>
              <a:srgbClr val="FF9900"/>
            </a:solidFill>
          </a:ln>
        </p:spPr>
        <p:txBody>
          <a:bodyPr wrap="square" rtlCol="0">
            <a:spAutoFit/>
          </a:bodyPr>
          <a:lstStyle/>
          <a:p>
            <a:pPr algn="just"/>
            <a:r>
              <a:rPr lang="en-US" sz="1400" dirty="0" err="1" smtClean="0"/>
              <a:t>Eze</a:t>
            </a:r>
            <a:r>
              <a:rPr lang="en-US" sz="1400" dirty="0" smtClean="0"/>
              <a:t> 40:20  And the gate of the outward court that looked toward the </a:t>
            </a:r>
            <a:r>
              <a:rPr lang="en-US" sz="1400" dirty="0" smtClean="0">
                <a:solidFill>
                  <a:srgbClr val="FFFF00"/>
                </a:solidFill>
              </a:rPr>
              <a:t>north</a:t>
            </a:r>
            <a:r>
              <a:rPr lang="en-US" sz="1400" dirty="0" smtClean="0"/>
              <a:t>, he measured the length thereof, and the breadth thereof. </a:t>
            </a:r>
          </a:p>
          <a:p>
            <a:pPr algn="just"/>
            <a:r>
              <a:rPr lang="en-US" sz="1400" dirty="0" err="1" smtClean="0"/>
              <a:t>Eze</a:t>
            </a:r>
            <a:r>
              <a:rPr lang="en-US" sz="1400" dirty="0" smtClean="0"/>
              <a:t> 40:21  And the little chambers thereof </a:t>
            </a:r>
            <a:r>
              <a:rPr lang="en-US" sz="1400" i="1" dirty="0" smtClean="0"/>
              <a:t>were three on this side and three on that side; and the posts thereof and the arches thereof were after the measure of the first gate: the length thereof was fifty cubits, and the breadth five and twenty cubits. </a:t>
            </a:r>
          </a:p>
          <a:p>
            <a:pPr algn="just"/>
            <a:r>
              <a:rPr lang="en-US" sz="1400" dirty="0" err="1" smtClean="0"/>
              <a:t>Eze</a:t>
            </a:r>
            <a:r>
              <a:rPr lang="en-US" sz="1400" dirty="0" smtClean="0"/>
              <a:t> 40:22  And their windows, and their arches, and their palm trees, </a:t>
            </a:r>
            <a:r>
              <a:rPr lang="en-US" sz="1400" i="1" dirty="0" smtClean="0"/>
              <a:t>were after the measure of the gate that </a:t>
            </a:r>
            <a:r>
              <a:rPr lang="en-US" sz="1400" i="1" dirty="0" err="1" smtClean="0"/>
              <a:t>looketh</a:t>
            </a:r>
            <a:r>
              <a:rPr lang="en-US" sz="1400" i="1" dirty="0" smtClean="0"/>
              <a:t> toward the east; and they went up unto it by seven steps; and the arches thereof were before them. </a:t>
            </a:r>
          </a:p>
          <a:p>
            <a:pPr algn="just"/>
            <a:r>
              <a:rPr lang="en-US" sz="1400" dirty="0" err="1" smtClean="0"/>
              <a:t>Eze</a:t>
            </a:r>
            <a:r>
              <a:rPr lang="en-US" sz="1400" dirty="0" smtClean="0"/>
              <a:t> 40:23  And the gate of the inner court </a:t>
            </a:r>
            <a:r>
              <a:rPr lang="en-US" sz="1400" i="1" dirty="0" smtClean="0"/>
              <a:t>was over against the gate toward the north, and toward the east; and he measured from gate to gate an hundred cubits.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52400" y="152400"/>
            <a:ext cx="2133600" cy="6555641"/>
          </a:xfrm>
          <a:prstGeom prst="rect">
            <a:avLst/>
          </a:prstGeom>
          <a:noFill/>
          <a:ln w="57150">
            <a:solidFill>
              <a:srgbClr val="00B050"/>
            </a:solidFill>
          </a:ln>
        </p:spPr>
        <p:txBody>
          <a:bodyPr wrap="square" rtlCol="0">
            <a:spAutoFit/>
          </a:bodyPr>
          <a:lstStyle/>
          <a:p>
            <a:pPr algn="just"/>
            <a:r>
              <a:rPr lang="en-US" sz="1400" dirty="0" err="1" smtClean="0"/>
              <a:t>Eze</a:t>
            </a:r>
            <a:r>
              <a:rPr lang="en-US" sz="1400" dirty="0" smtClean="0"/>
              <a:t> 40:24  After that he brought me toward the south, and behold a gate toward the south: and he measured the posts thereof and the arches thereof according to these measures. </a:t>
            </a:r>
          </a:p>
          <a:p>
            <a:pPr algn="just"/>
            <a:r>
              <a:rPr lang="en-US" sz="1400" dirty="0" err="1" smtClean="0"/>
              <a:t>Eze</a:t>
            </a:r>
            <a:r>
              <a:rPr lang="en-US" sz="1400" dirty="0" smtClean="0"/>
              <a:t> 40:25  And </a:t>
            </a:r>
            <a:r>
              <a:rPr lang="en-US" sz="1400" i="1" dirty="0" smtClean="0"/>
              <a:t>there were windows in it and in the arches thereof round about, like those windows: the length was fifty cubits, and the breadth five and twenty cubits. </a:t>
            </a:r>
          </a:p>
          <a:p>
            <a:pPr algn="just"/>
            <a:r>
              <a:rPr lang="en-US" sz="1400" dirty="0" err="1" smtClean="0"/>
              <a:t>Eze</a:t>
            </a:r>
            <a:r>
              <a:rPr lang="en-US" sz="1400" dirty="0" smtClean="0"/>
              <a:t> 40:26  And </a:t>
            </a:r>
            <a:r>
              <a:rPr lang="en-US" sz="1400" i="1" dirty="0" smtClean="0"/>
              <a:t>there were seven steps to go up to it, and the arches thereof were before them: and it had palm trees, one on this side, and another on that side, upon the posts thereof. </a:t>
            </a:r>
            <a:r>
              <a:rPr lang="en-US" sz="1400" dirty="0" err="1" smtClean="0"/>
              <a:t>Eze</a:t>
            </a:r>
            <a:r>
              <a:rPr lang="en-US" sz="1400" dirty="0" smtClean="0"/>
              <a:t> 40:27  And </a:t>
            </a:r>
            <a:r>
              <a:rPr lang="en-US" sz="1400" i="1" dirty="0" smtClean="0"/>
              <a:t>there was a gate in the inner court toward the south: and he measured from gate to gate toward the south an hundred cubits.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 y="457200"/>
            <a:ext cx="2133600" cy="6124754"/>
          </a:xfrm>
          <a:prstGeom prst="rect">
            <a:avLst/>
          </a:prstGeom>
          <a:noFill/>
          <a:ln w="57150">
            <a:solidFill>
              <a:schemeClr val="tx2">
                <a:lumMod val="60000"/>
                <a:lumOff val="40000"/>
              </a:schemeClr>
            </a:solidFill>
            <a:prstDash val="sysDash"/>
          </a:ln>
        </p:spPr>
        <p:txBody>
          <a:bodyPr wrap="square" rtlCol="0">
            <a:spAutoFit/>
          </a:bodyPr>
          <a:lstStyle/>
          <a:p>
            <a:pPr algn="just"/>
            <a:r>
              <a:rPr lang="en-US" sz="1400" dirty="0" err="1" smtClean="0"/>
              <a:t>Eze</a:t>
            </a:r>
            <a:r>
              <a:rPr lang="en-US" sz="1400" dirty="0" smtClean="0"/>
              <a:t> 40:28  And he brought me to the inner court by the south gate: and he measured the south gate according to these measures; </a:t>
            </a:r>
          </a:p>
          <a:p>
            <a:pPr algn="just"/>
            <a:r>
              <a:rPr lang="en-US" sz="1400" dirty="0" err="1" smtClean="0"/>
              <a:t>Eze</a:t>
            </a:r>
            <a:r>
              <a:rPr lang="en-US" sz="1400" dirty="0" smtClean="0"/>
              <a:t> 40:29  And the little chambers thereof, and the posts thereof, and the arches thereof, according to these measures: and </a:t>
            </a:r>
            <a:r>
              <a:rPr lang="en-US" sz="1400" i="1" dirty="0" smtClean="0"/>
              <a:t>there were windows in it and in the arches thereof round about: it was fifty cubits long, and five and twenty cubits broad. </a:t>
            </a:r>
          </a:p>
          <a:p>
            <a:pPr algn="just"/>
            <a:r>
              <a:rPr lang="en-US" sz="1400" dirty="0" err="1" smtClean="0"/>
              <a:t>Eze</a:t>
            </a:r>
            <a:r>
              <a:rPr lang="en-US" sz="1400" dirty="0" smtClean="0"/>
              <a:t> 40:30  And the arches round about </a:t>
            </a:r>
            <a:r>
              <a:rPr lang="en-US" sz="1400" i="1" dirty="0" smtClean="0"/>
              <a:t>were five and twenty cubits long, and five cubits broad. </a:t>
            </a:r>
          </a:p>
          <a:p>
            <a:pPr algn="just"/>
            <a:r>
              <a:rPr lang="en-US" sz="1400" dirty="0" err="1" smtClean="0"/>
              <a:t>Eze</a:t>
            </a:r>
            <a:r>
              <a:rPr lang="en-US" sz="1400" dirty="0" smtClean="0"/>
              <a:t> 40:31  And the arches thereof </a:t>
            </a:r>
            <a:r>
              <a:rPr lang="en-US" sz="1400" i="1" dirty="0" smtClean="0"/>
              <a:t>were toward the utter court; and palm trees were upon the posts thereof: and the going up to it had eight steps. </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04800" y="304800"/>
            <a:ext cx="2133600" cy="6340197"/>
          </a:xfrm>
          <a:prstGeom prst="rect">
            <a:avLst/>
          </a:prstGeom>
          <a:noFill/>
          <a:ln w="57150">
            <a:solidFill>
              <a:srgbClr val="7030A0"/>
            </a:solidFill>
            <a:prstDash val="sysDash"/>
          </a:ln>
        </p:spPr>
        <p:txBody>
          <a:bodyPr wrap="square" rtlCol="0">
            <a:spAutoFit/>
          </a:bodyPr>
          <a:lstStyle/>
          <a:p>
            <a:pPr algn="just"/>
            <a:r>
              <a:rPr lang="en-US" sz="1400" dirty="0" err="1" smtClean="0"/>
              <a:t>Eze</a:t>
            </a:r>
            <a:r>
              <a:rPr lang="en-US" sz="1400" dirty="0" smtClean="0"/>
              <a:t> 40:32  And he brought me into the inner court toward the east: and he measured the gate according to these measures. </a:t>
            </a:r>
          </a:p>
          <a:p>
            <a:pPr algn="just"/>
            <a:r>
              <a:rPr lang="en-US" sz="1400" dirty="0" smtClean="0"/>
              <a:t>33  And the little chambers thereof, and the posts thereof, and the arches thereof, </a:t>
            </a:r>
            <a:r>
              <a:rPr lang="en-US" sz="1400" i="1" dirty="0" smtClean="0"/>
              <a:t>were according to these measures: and there were windows therein and in the arches thereof round about: it was fifty cubits long, and five and twenty cubits broad. </a:t>
            </a:r>
          </a:p>
          <a:p>
            <a:pPr algn="just"/>
            <a:r>
              <a:rPr lang="en-US" sz="1400" dirty="0" smtClean="0"/>
              <a:t>34  And the arches thereof </a:t>
            </a:r>
            <a:r>
              <a:rPr lang="en-US" sz="1400" i="1" dirty="0" smtClean="0"/>
              <a:t>were toward the outward court; and palm trees were upon the posts thereof, on this side, and on that side: and the going up to it had eight steps. </a:t>
            </a:r>
          </a:p>
          <a:p>
            <a:pPr algn="just"/>
            <a:r>
              <a:rPr lang="en-US" sz="1400" dirty="0" smtClean="0"/>
              <a:t>35  And he brought me to the north gate, and measured </a:t>
            </a:r>
            <a:r>
              <a:rPr lang="en-US" sz="1400" i="1" dirty="0" smtClean="0"/>
              <a:t>it according to these measures;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152400"/>
            <a:ext cx="2133600" cy="6555641"/>
          </a:xfrm>
          <a:prstGeom prst="rect">
            <a:avLst/>
          </a:prstGeom>
          <a:noFill/>
        </p:spPr>
        <p:txBody>
          <a:bodyPr wrap="square" rtlCol="0">
            <a:spAutoFit/>
          </a:bodyPr>
          <a:lstStyle/>
          <a:p>
            <a:pPr algn="just"/>
            <a:r>
              <a:rPr lang="en-US" sz="1400" dirty="0" err="1" smtClean="0"/>
              <a:t>Eze</a:t>
            </a:r>
            <a:r>
              <a:rPr lang="en-US" sz="1400" dirty="0" smtClean="0"/>
              <a:t> 40:36  The little chambers thereof, the posts thereof, and the arches thereof, and the windows to it round about: the length </a:t>
            </a:r>
            <a:r>
              <a:rPr lang="en-US" sz="1400" i="1" dirty="0" smtClean="0"/>
              <a:t>was fifty cubits, and the breadth five and twenty cubits. </a:t>
            </a:r>
          </a:p>
          <a:p>
            <a:pPr algn="just"/>
            <a:r>
              <a:rPr lang="en-US" sz="1400" dirty="0" smtClean="0"/>
              <a:t>:37 And the posts thereof </a:t>
            </a:r>
            <a:r>
              <a:rPr lang="en-US" sz="1400" i="1" dirty="0" smtClean="0"/>
              <a:t>were toward the utter court; and palm trees were upon the posts thereof, on this side, and on that side: and the going up to it had eight steps. </a:t>
            </a:r>
          </a:p>
          <a:p>
            <a:pPr algn="just"/>
            <a:r>
              <a:rPr lang="en-US" sz="1400" dirty="0" smtClean="0"/>
              <a:t>38  And the chambers and the entries thereof </a:t>
            </a:r>
            <a:r>
              <a:rPr lang="en-US" sz="1400" i="1" dirty="0" smtClean="0"/>
              <a:t>were by the posts of the gates, where they washed the burnt offering. </a:t>
            </a:r>
          </a:p>
          <a:p>
            <a:pPr algn="just"/>
            <a:r>
              <a:rPr lang="en-US" sz="1400" dirty="0" smtClean="0"/>
              <a:t>:39  And in the porch of the gate </a:t>
            </a:r>
            <a:r>
              <a:rPr lang="en-US" sz="1400" i="1" dirty="0" smtClean="0"/>
              <a:t>were two tables on this side, and two tables on that side, to slay thereon the burnt offering and the sin offering and the trespass offering.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28600" y="228601"/>
            <a:ext cx="2133600" cy="6324600"/>
          </a:xfrm>
          <a:prstGeom prst="rect">
            <a:avLst/>
          </a:prstGeom>
          <a:noFill/>
        </p:spPr>
        <p:txBody>
          <a:bodyPr wrap="square" rtlCol="0">
            <a:spAutoFit/>
          </a:bodyPr>
          <a:lstStyle/>
          <a:p>
            <a:pPr algn="just"/>
            <a:r>
              <a:rPr lang="en-US" sz="1400" dirty="0" smtClean="0"/>
              <a:t>40  And at the side without, as one </a:t>
            </a:r>
            <a:r>
              <a:rPr lang="en-US" sz="1400" dirty="0" err="1" smtClean="0"/>
              <a:t>goeth</a:t>
            </a:r>
            <a:r>
              <a:rPr lang="en-US" sz="1400" dirty="0" smtClean="0"/>
              <a:t> up to the entry of the north gate, </a:t>
            </a:r>
            <a:r>
              <a:rPr lang="en-US" sz="1400" i="1" dirty="0" smtClean="0"/>
              <a:t>were two tables; and on the other side, which was at the porch of the gate, were two tables. </a:t>
            </a:r>
          </a:p>
          <a:p>
            <a:pPr algn="just"/>
            <a:r>
              <a:rPr lang="en-US" sz="1400" dirty="0" smtClean="0"/>
              <a:t>41  Four tables </a:t>
            </a:r>
            <a:r>
              <a:rPr lang="en-US" sz="1400" i="1" dirty="0" smtClean="0"/>
              <a:t>were on this side, and four tables on that side, by the side of the gate; eight tables, whereupon they slew their sacrifices. </a:t>
            </a:r>
          </a:p>
          <a:p>
            <a:pPr algn="just"/>
            <a:r>
              <a:rPr lang="en-US" sz="1400" dirty="0" smtClean="0"/>
              <a:t>42  And the four tables </a:t>
            </a:r>
            <a:r>
              <a:rPr lang="en-US" sz="1400" i="1" dirty="0" smtClean="0"/>
              <a:t>were of hewn stone for the burnt offering, of a cubit and an half long, and a cubit and an half broad, and one cubit high: whereupon also they laid the instruments wherewith they slew the burnt offering and the sacrifice. </a:t>
            </a:r>
          </a:p>
          <a:p>
            <a:pPr algn="just"/>
            <a:r>
              <a:rPr lang="en-US" sz="1400" dirty="0" smtClean="0"/>
              <a:t>:43  And within </a:t>
            </a:r>
            <a:r>
              <a:rPr lang="en-US" sz="1400" i="1" dirty="0" smtClean="0"/>
              <a:t>were hooks, an hand broad, fastened round about: and upon the tables was the flesh of the offering. </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04800" y="228600"/>
            <a:ext cx="2133600" cy="5909310"/>
          </a:xfrm>
          <a:prstGeom prst="rect">
            <a:avLst/>
          </a:prstGeom>
          <a:noFill/>
          <a:ln>
            <a:solidFill>
              <a:schemeClr val="tx1"/>
            </a:solidFill>
          </a:ln>
        </p:spPr>
        <p:txBody>
          <a:bodyPr wrap="square" rtlCol="0">
            <a:spAutoFit/>
          </a:bodyPr>
          <a:lstStyle/>
          <a:p>
            <a:pPr algn="just"/>
            <a:r>
              <a:rPr lang="en-US" sz="1400" dirty="0" err="1" smtClean="0"/>
              <a:t>Eze</a:t>
            </a:r>
            <a:r>
              <a:rPr lang="en-US" sz="1400" dirty="0" smtClean="0"/>
              <a:t> 40:44  And without the inner gate </a:t>
            </a:r>
            <a:r>
              <a:rPr lang="en-US" sz="1400" i="1" dirty="0" smtClean="0"/>
              <a:t>were the chambers of the singers in the inner court, which was at the side of the north gate; and their prospect was toward the south: one at the side of the east gate having the prospect toward the north. </a:t>
            </a:r>
          </a:p>
          <a:p>
            <a:pPr algn="just"/>
            <a:r>
              <a:rPr lang="en-US" sz="1400" dirty="0" smtClean="0"/>
              <a:t>45  And he said unto me, This chamber, whose prospect </a:t>
            </a:r>
            <a:r>
              <a:rPr lang="en-US" sz="1400" i="1" dirty="0" smtClean="0"/>
              <a:t>is toward the south, is for the priests, the keepers of the charge of the house. </a:t>
            </a:r>
          </a:p>
          <a:p>
            <a:pPr algn="just"/>
            <a:r>
              <a:rPr lang="en-US" sz="1400" dirty="0" smtClean="0"/>
              <a:t>46  And the chamber whose prospect </a:t>
            </a:r>
            <a:r>
              <a:rPr lang="en-US" sz="1400" i="1" dirty="0" smtClean="0"/>
              <a:t>is toward the north is for the priests, the keepers of the charge of the altar: these are the sons of </a:t>
            </a:r>
            <a:r>
              <a:rPr lang="en-US" sz="1400" i="1" dirty="0" err="1" smtClean="0"/>
              <a:t>Zadok</a:t>
            </a:r>
            <a:r>
              <a:rPr lang="en-US" sz="1400" i="1" dirty="0" smtClean="0"/>
              <a:t> among the sons of Levi, which come near to the LORD to minister unto him.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4800" y="228601"/>
            <a:ext cx="2133600" cy="5693866"/>
          </a:xfrm>
          <a:prstGeom prst="rect">
            <a:avLst/>
          </a:prstGeom>
          <a:noFill/>
        </p:spPr>
        <p:txBody>
          <a:bodyPr wrap="square" rtlCol="0">
            <a:spAutoFit/>
          </a:bodyPr>
          <a:lstStyle/>
          <a:p>
            <a:pPr algn="just"/>
            <a:r>
              <a:rPr lang="en-US" sz="1400" dirty="0" err="1" smtClean="0"/>
              <a:t>Eze</a:t>
            </a:r>
            <a:r>
              <a:rPr lang="en-US" sz="1400" dirty="0" smtClean="0"/>
              <a:t> 40:47  So he measured the court, an hundred cubits long, and an hundred cubits broad, foursquare; and the altar </a:t>
            </a:r>
            <a:r>
              <a:rPr lang="en-US" sz="1400" i="1" dirty="0" smtClean="0"/>
              <a:t>that was before the house. </a:t>
            </a:r>
          </a:p>
          <a:p>
            <a:pPr algn="just"/>
            <a:r>
              <a:rPr lang="en-US" sz="1400" dirty="0" smtClean="0"/>
              <a:t>48  And he brought me to the porch of the house, and measured </a:t>
            </a:r>
            <a:r>
              <a:rPr lang="en-US" sz="1400" i="1" dirty="0" smtClean="0"/>
              <a:t>each post of the porch, five cubits on this side, and five cubits on that side: and the breadth of the gate was three cubits on this side, and three cubits on that side. </a:t>
            </a:r>
          </a:p>
          <a:p>
            <a:pPr algn="just"/>
            <a:r>
              <a:rPr lang="en-US" sz="1400" dirty="0" smtClean="0"/>
              <a:t>49  The length of the porch </a:t>
            </a:r>
            <a:r>
              <a:rPr lang="en-US" sz="1400" i="1" dirty="0" smtClean="0"/>
              <a:t>was twenty cubits, and the breadth eleven cubits; and he brought me by the steps whereby they went up to it: and there were pillars by the posts, one on this side, and another on that side.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6740307"/>
          </a:xfrm>
          <a:prstGeom prst="rect">
            <a:avLst/>
          </a:prstGeom>
          <a:noFill/>
        </p:spPr>
        <p:txBody>
          <a:bodyPr wrap="square" rtlCol="0">
            <a:spAutoFit/>
          </a:bodyPr>
          <a:lstStyle/>
          <a:p>
            <a:r>
              <a:rPr lang="en-US" sz="1200" dirty="0" err="1">
                <a:solidFill>
                  <a:srgbClr val="FFFF00"/>
                </a:solidFill>
              </a:rPr>
              <a:t>Eze</a:t>
            </a:r>
            <a:r>
              <a:rPr lang="en-US" sz="1200" dirty="0">
                <a:solidFill>
                  <a:srgbClr val="FFFF00"/>
                </a:solidFill>
              </a:rPr>
              <a:t> 40:6-49</a:t>
            </a:r>
          </a:p>
          <a:p>
            <a:r>
              <a:rPr lang="en-US" sz="1200" dirty="0">
                <a:solidFill>
                  <a:srgbClr val="FFFF00"/>
                </a:solidFill>
              </a:rPr>
              <a:t>(6)  And he cometh in unto the gate whose front </a:t>
            </a:r>
            <a:r>
              <a:rPr lang="en-US" sz="1200" i="1" dirty="0">
                <a:solidFill>
                  <a:srgbClr val="FFFF00"/>
                </a:solidFill>
              </a:rPr>
              <a:t>is eastward, and he </a:t>
            </a:r>
            <a:r>
              <a:rPr lang="en-US" sz="1200" i="1" dirty="0" err="1">
                <a:solidFill>
                  <a:srgbClr val="FFFF00"/>
                </a:solidFill>
              </a:rPr>
              <a:t>goeth</a:t>
            </a:r>
            <a:r>
              <a:rPr lang="en-US" sz="1200" i="1" dirty="0">
                <a:solidFill>
                  <a:srgbClr val="FFFF00"/>
                </a:solidFill>
              </a:rPr>
              <a:t> up by its steps, and he </a:t>
            </a:r>
            <a:r>
              <a:rPr lang="en-US" sz="1200" i="1" dirty="0" err="1">
                <a:solidFill>
                  <a:srgbClr val="FFFF00"/>
                </a:solidFill>
              </a:rPr>
              <a:t>measureth</a:t>
            </a:r>
            <a:r>
              <a:rPr lang="en-US" sz="1200" i="1" dirty="0">
                <a:solidFill>
                  <a:srgbClr val="FFFF00"/>
                </a:solidFill>
              </a:rPr>
              <a:t> the threshold of the gate one reed broad, even the one threshold one reed broad,</a:t>
            </a:r>
          </a:p>
          <a:p>
            <a:r>
              <a:rPr lang="en-US" sz="1200" dirty="0">
                <a:solidFill>
                  <a:srgbClr val="FFFF00"/>
                </a:solidFill>
              </a:rPr>
              <a:t>(7)  and the little chamber one reed long and one reed broad, and between the little chambers five cubits, and the threshold of the gate, from the side of </a:t>
            </a:r>
            <a:r>
              <a:rPr lang="en-US" sz="1200" u="sng" dirty="0">
                <a:solidFill>
                  <a:srgbClr val="FFFF00"/>
                </a:solidFill>
              </a:rPr>
              <a:t>the </a:t>
            </a:r>
            <a:r>
              <a:rPr lang="en-US" sz="1200" u="sng" dirty="0">
                <a:solidFill>
                  <a:srgbClr val="00B0F0"/>
                </a:solidFill>
              </a:rPr>
              <a:t>porch</a:t>
            </a:r>
            <a:r>
              <a:rPr lang="en-US" sz="1200" u="sng" dirty="0">
                <a:solidFill>
                  <a:srgbClr val="FFFF00"/>
                </a:solidFill>
              </a:rPr>
              <a:t> of the gate </a:t>
            </a:r>
            <a:r>
              <a:rPr lang="en-US" sz="1200" dirty="0">
                <a:solidFill>
                  <a:srgbClr val="FFFF00"/>
                </a:solidFill>
              </a:rPr>
              <a:t>from within, one reed.</a:t>
            </a:r>
          </a:p>
          <a:p>
            <a:r>
              <a:rPr lang="en-US" sz="1200" dirty="0">
                <a:solidFill>
                  <a:srgbClr val="FFFF00"/>
                </a:solidFill>
              </a:rPr>
              <a:t>(8)  And he </a:t>
            </a:r>
            <a:r>
              <a:rPr lang="en-US" sz="1200" dirty="0" err="1">
                <a:solidFill>
                  <a:srgbClr val="FFFF00"/>
                </a:solidFill>
              </a:rPr>
              <a:t>measureth</a:t>
            </a:r>
            <a:r>
              <a:rPr lang="en-US" sz="1200" dirty="0">
                <a:solidFill>
                  <a:srgbClr val="FFFF00"/>
                </a:solidFill>
              </a:rPr>
              <a:t> the </a:t>
            </a:r>
            <a:r>
              <a:rPr lang="en-US" sz="1200" dirty="0">
                <a:solidFill>
                  <a:srgbClr val="00B0F0"/>
                </a:solidFill>
              </a:rPr>
              <a:t>porch</a:t>
            </a:r>
            <a:r>
              <a:rPr lang="en-US" sz="1200" dirty="0">
                <a:solidFill>
                  <a:srgbClr val="FFFF00"/>
                </a:solidFill>
              </a:rPr>
              <a:t> of the gate from within one reed,</a:t>
            </a:r>
          </a:p>
          <a:p>
            <a:r>
              <a:rPr lang="en-US" sz="1200" dirty="0">
                <a:solidFill>
                  <a:srgbClr val="FFFF00"/>
                </a:solidFill>
              </a:rPr>
              <a:t>(9)  and he </a:t>
            </a:r>
            <a:r>
              <a:rPr lang="en-US" sz="1200" dirty="0" err="1">
                <a:solidFill>
                  <a:srgbClr val="FFFF00"/>
                </a:solidFill>
              </a:rPr>
              <a:t>measureth</a:t>
            </a:r>
            <a:r>
              <a:rPr lang="en-US" sz="1200" dirty="0">
                <a:solidFill>
                  <a:srgbClr val="FFFF00"/>
                </a:solidFill>
              </a:rPr>
              <a:t> the </a:t>
            </a:r>
            <a:r>
              <a:rPr lang="en-US" sz="1200" dirty="0">
                <a:solidFill>
                  <a:srgbClr val="00B0F0"/>
                </a:solidFill>
              </a:rPr>
              <a:t>porch</a:t>
            </a:r>
            <a:r>
              <a:rPr lang="en-US" sz="1200" dirty="0">
                <a:solidFill>
                  <a:srgbClr val="FFFF00"/>
                </a:solidFill>
              </a:rPr>
              <a:t> of the gate eight cubits, and its posts two cubits, and the </a:t>
            </a:r>
            <a:r>
              <a:rPr lang="en-US" sz="1200" dirty="0">
                <a:solidFill>
                  <a:srgbClr val="00B0F0"/>
                </a:solidFill>
              </a:rPr>
              <a:t>porch</a:t>
            </a:r>
            <a:r>
              <a:rPr lang="en-US" sz="1200" dirty="0">
                <a:solidFill>
                  <a:srgbClr val="FFFF00"/>
                </a:solidFill>
              </a:rPr>
              <a:t> of the gates from within,</a:t>
            </a:r>
          </a:p>
          <a:p>
            <a:r>
              <a:rPr lang="en-US" sz="1200" dirty="0">
                <a:solidFill>
                  <a:srgbClr val="FFFF00"/>
                </a:solidFill>
              </a:rPr>
              <a:t>(10)  and the little chambers of the gate eastward, three on this side, and three on that side; one measure </a:t>
            </a:r>
            <a:r>
              <a:rPr lang="en-US" sz="1200" i="1" dirty="0">
                <a:solidFill>
                  <a:srgbClr val="FFFF00"/>
                </a:solidFill>
              </a:rPr>
              <a:t>is to them three, and one measure is to the posts, on this side and on that side.</a:t>
            </a:r>
          </a:p>
          <a:p>
            <a:r>
              <a:rPr lang="en-US" sz="1200" dirty="0">
                <a:solidFill>
                  <a:srgbClr val="FFFF00"/>
                </a:solidFill>
              </a:rPr>
              <a:t>(11)  And he </a:t>
            </a:r>
            <a:r>
              <a:rPr lang="en-US" sz="1200" dirty="0" err="1">
                <a:solidFill>
                  <a:srgbClr val="FFFF00"/>
                </a:solidFill>
              </a:rPr>
              <a:t>measureth</a:t>
            </a:r>
            <a:r>
              <a:rPr lang="en-US" sz="1200" dirty="0">
                <a:solidFill>
                  <a:srgbClr val="FFFF00"/>
                </a:solidFill>
              </a:rPr>
              <a:t> the breadth of the opening of the gate ten cubits, the length of the gate thirteen cubits;</a:t>
            </a:r>
          </a:p>
          <a:p>
            <a:r>
              <a:rPr lang="en-US" sz="1200" dirty="0">
                <a:solidFill>
                  <a:srgbClr val="FFFF00"/>
                </a:solidFill>
              </a:rPr>
              <a:t>(12)  and a border before the little chambers, one cubit, and one cubit </a:t>
            </a:r>
            <a:r>
              <a:rPr lang="en-US" sz="1200" i="1" dirty="0">
                <a:solidFill>
                  <a:srgbClr val="FFFF00"/>
                </a:solidFill>
              </a:rPr>
              <a:t>is the border on this side, and the little chamber is six cubits on this side, and six cubits on that side.</a:t>
            </a:r>
          </a:p>
          <a:p>
            <a:r>
              <a:rPr lang="en-US" sz="1200" dirty="0">
                <a:solidFill>
                  <a:srgbClr val="FFFF00"/>
                </a:solidFill>
              </a:rPr>
              <a:t>(13)  And he </a:t>
            </a:r>
            <a:r>
              <a:rPr lang="en-US" sz="1200" dirty="0" err="1">
                <a:solidFill>
                  <a:srgbClr val="FFFF00"/>
                </a:solidFill>
              </a:rPr>
              <a:t>measureth</a:t>
            </a:r>
            <a:r>
              <a:rPr lang="en-US" sz="1200" dirty="0">
                <a:solidFill>
                  <a:srgbClr val="FFFF00"/>
                </a:solidFill>
              </a:rPr>
              <a:t> the gate from the roof of the </a:t>
            </a:r>
            <a:r>
              <a:rPr lang="en-US" sz="1200" i="1" dirty="0">
                <a:solidFill>
                  <a:srgbClr val="FFFF00"/>
                </a:solidFill>
              </a:rPr>
              <a:t>one little chamber to the roof of another; the breadth twenty and five cubits, opening over-against opening.</a:t>
            </a:r>
          </a:p>
          <a:p>
            <a:r>
              <a:rPr lang="en-US" sz="1200" dirty="0">
                <a:solidFill>
                  <a:srgbClr val="FFFF00"/>
                </a:solidFill>
              </a:rPr>
              <a:t>(14)  And he </a:t>
            </a:r>
            <a:r>
              <a:rPr lang="en-US" sz="1200" dirty="0" err="1">
                <a:solidFill>
                  <a:srgbClr val="FFFF00"/>
                </a:solidFill>
              </a:rPr>
              <a:t>maketh</a:t>
            </a:r>
            <a:r>
              <a:rPr lang="en-US" sz="1200" dirty="0">
                <a:solidFill>
                  <a:srgbClr val="FFFF00"/>
                </a:solidFill>
              </a:rPr>
              <a:t> the posts of sixty cubits, even unto the post of the court, the gate all round about;</a:t>
            </a:r>
          </a:p>
          <a:p>
            <a:r>
              <a:rPr lang="en-US" sz="1200" dirty="0">
                <a:solidFill>
                  <a:srgbClr val="FFFF00"/>
                </a:solidFill>
              </a:rPr>
              <a:t>(15)  and by the front of the gate of the entrance, by the front of the </a:t>
            </a:r>
            <a:r>
              <a:rPr lang="en-US" sz="1200" dirty="0">
                <a:solidFill>
                  <a:srgbClr val="00B0F0"/>
                </a:solidFill>
              </a:rPr>
              <a:t>porch</a:t>
            </a:r>
            <a:r>
              <a:rPr lang="en-US" sz="1200" dirty="0">
                <a:solidFill>
                  <a:srgbClr val="FFFF00"/>
                </a:solidFill>
              </a:rPr>
              <a:t> of the inner gate, fifty cubits;</a:t>
            </a:r>
          </a:p>
          <a:p>
            <a:r>
              <a:rPr lang="en-US" sz="1200" dirty="0">
                <a:solidFill>
                  <a:srgbClr val="FFFF00"/>
                </a:solidFill>
              </a:rPr>
              <a:t>(16)  and narrow windows </a:t>
            </a:r>
            <a:r>
              <a:rPr lang="en-US" sz="1200" i="1" dirty="0">
                <a:solidFill>
                  <a:srgbClr val="FFFF00"/>
                </a:solidFill>
              </a:rPr>
              <a:t>are unto the little chambers, and unto their posts at the inside of the gate all round about--and so to the arches--and windows all round about are at the inside, and at the post are palm-trees.</a:t>
            </a:r>
          </a:p>
          <a:p>
            <a:r>
              <a:rPr lang="en-US" sz="1200" dirty="0">
                <a:solidFill>
                  <a:srgbClr val="FFFF00"/>
                </a:solidFill>
              </a:rPr>
              <a:t>(17)  And he </a:t>
            </a:r>
            <a:r>
              <a:rPr lang="en-US" sz="1200" dirty="0" err="1">
                <a:solidFill>
                  <a:srgbClr val="FFFF00"/>
                </a:solidFill>
              </a:rPr>
              <a:t>bringeth</a:t>
            </a:r>
            <a:r>
              <a:rPr lang="en-US" sz="1200" dirty="0">
                <a:solidFill>
                  <a:srgbClr val="FFFF00"/>
                </a:solidFill>
              </a:rPr>
              <a:t> me in unto the outer court, and lo, chambers and a pavement made for the court all round about--thirty chambers on the pavement--</a:t>
            </a:r>
          </a:p>
          <a:p>
            <a:r>
              <a:rPr lang="en-US" sz="1200" dirty="0">
                <a:solidFill>
                  <a:srgbClr val="FFFF00"/>
                </a:solidFill>
              </a:rPr>
              <a:t>(18)  and the pavement unto the side of the gates over-against the length of the gates </a:t>
            </a:r>
            <a:r>
              <a:rPr lang="en-US" sz="1200" i="1" dirty="0">
                <a:solidFill>
                  <a:srgbClr val="FFFF00"/>
                </a:solidFill>
              </a:rPr>
              <a:t>is the lower pavement;</a:t>
            </a:r>
          </a:p>
          <a:p>
            <a:r>
              <a:rPr lang="en-US" sz="1200" dirty="0">
                <a:solidFill>
                  <a:srgbClr val="FFFF00"/>
                </a:solidFill>
              </a:rPr>
              <a:t>(19)  and he </a:t>
            </a:r>
            <a:r>
              <a:rPr lang="en-US" sz="1200" dirty="0" err="1">
                <a:solidFill>
                  <a:srgbClr val="FFFF00"/>
                </a:solidFill>
              </a:rPr>
              <a:t>measureth</a:t>
            </a:r>
            <a:r>
              <a:rPr lang="en-US" sz="1200" dirty="0">
                <a:solidFill>
                  <a:srgbClr val="FFFF00"/>
                </a:solidFill>
              </a:rPr>
              <a:t> the breadth from before the lower gate, to the front of the inner court, on the outside, a hundred cubits, eastward and northward.</a:t>
            </a:r>
          </a:p>
          <a:p>
            <a:r>
              <a:rPr lang="en-US" sz="1200" dirty="0">
                <a:solidFill>
                  <a:srgbClr val="FFFF00"/>
                </a:solidFill>
              </a:rPr>
              <a:t>(20)  As to the gate of the outer court whose front </a:t>
            </a:r>
            <a:r>
              <a:rPr lang="en-US" sz="1200" i="1" dirty="0">
                <a:solidFill>
                  <a:srgbClr val="FFFF00"/>
                </a:solidFill>
              </a:rPr>
              <a:t>is northward, he hath measured its length and its breadth;</a:t>
            </a:r>
          </a:p>
          <a:p>
            <a:r>
              <a:rPr lang="en-US" sz="1200" dirty="0">
                <a:solidFill>
                  <a:srgbClr val="FFFF00"/>
                </a:solidFill>
              </a:rPr>
              <a:t>(21)  and its little chambers, three on this side, and three on that side, and its posts and its arches have been according to the measure of the first gate, fifty cubits its length, and the breadth five and twenty by the cubit;</a:t>
            </a:r>
          </a:p>
          <a:p>
            <a:r>
              <a:rPr lang="en-US" sz="1200" dirty="0">
                <a:solidFill>
                  <a:srgbClr val="FFFF00"/>
                </a:solidFill>
              </a:rPr>
              <a:t>(22)  and its windows, and its arches, and its palm-trees </a:t>
            </a:r>
            <a:r>
              <a:rPr lang="en-US" sz="1200" i="1" dirty="0">
                <a:solidFill>
                  <a:srgbClr val="FFFF00"/>
                </a:solidFill>
              </a:rPr>
              <a:t>are according to the measure of the gate whose face is eastward, and by seven steps they go up on it, and its arches are before them.</a:t>
            </a:r>
          </a:p>
          <a:p>
            <a:r>
              <a:rPr lang="en-US" sz="1200" dirty="0">
                <a:solidFill>
                  <a:srgbClr val="FFFF00"/>
                </a:solidFill>
              </a:rPr>
              <a:t>(23)  And the gate of the inner court </a:t>
            </a:r>
            <a:r>
              <a:rPr lang="en-US" sz="1200" i="1" dirty="0">
                <a:solidFill>
                  <a:srgbClr val="FFFF00"/>
                </a:solidFill>
              </a:rPr>
              <a:t>is over-against the gate at the north and at the east; and he </a:t>
            </a:r>
            <a:r>
              <a:rPr lang="en-US" sz="1200" i="1" dirty="0" err="1">
                <a:solidFill>
                  <a:srgbClr val="FFFF00"/>
                </a:solidFill>
              </a:rPr>
              <a:t>measureth</a:t>
            </a:r>
            <a:r>
              <a:rPr lang="en-US" sz="1200" i="1" dirty="0">
                <a:solidFill>
                  <a:srgbClr val="FFFF00"/>
                </a:solidFill>
              </a:rPr>
              <a:t> from gate unto gate, a hundred cubits.</a:t>
            </a:r>
          </a:p>
          <a:p>
            <a:r>
              <a:rPr lang="en-US" sz="1200" dirty="0">
                <a:solidFill>
                  <a:srgbClr val="FFFF00"/>
                </a:solidFill>
              </a:rPr>
              <a:t>(24)  And he </a:t>
            </a:r>
            <a:r>
              <a:rPr lang="en-US" sz="1200" dirty="0" err="1">
                <a:solidFill>
                  <a:srgbClr val="FFFF00"/>
                </a:solidFill>
              </a:rPr>
              <a:t>causeth</a:t>
            </a:r>
            <a:r>
              <a:rPr lang="en-US" sz="1200" dirty="0">
                <a:solidFill>
                  <a:srgbClr val="FFFF00"/>
                </a:solidFill>
              </a:rPr>
              <a:t> me to go southward, and lo, a gate southward, and he hath measured its posts and its arches according to these measures;</a:t>
            </a:r>
          </a:p>
          <a:p>
            <a:r>
              <a:rPr lang="en-US" sz="1200" dirty="0">
                <a:solidFill>
                  <a:srgbClr val="FFFF00"/>
                </a:solidFill>
              </a:rPr>
              <a:t>(25)  and windows </a:t>
            </a:r>
            <a:r>
              <a:rPr lang="en-US" sz="1200" i="1" dirty="0">
                <a:solidFill>
                  <a:srgbClr val="FFFF00"/>
                </a:solidFill>
              </a:rPr>
              <a:t>are to it and to its arches all round about, like these windows, fifty cubits the length, and the breadth five and twenty cubits;</a:t>
            </a:r>
          </a:p>
          <a:p>
            <a:r>
              <a:rPr lang="en-US" sz="1200" dirty="0">
                <a:solidFill>
                  <a:srgbClr val="FFFF00"/>
                </a:solidFill>
              </a:rPr>
              <a:t>(26)  and seven steps </a:t>
            </a:r>
            <a:r>
              <a:rPr lang="en-US" sz="1200" i="1" dirty="0">
                <a:solidFill>
                  <a:srgbClr val="FFFF00"/>
                </a:solidFill>
              </a:rPr>
              <a:t>are its ascent, and its arches are before them, and palm-trees are to it, one on this side, and one on that side, at its posts</a:t>
            </a:r>
            <a:r>
              <a:rPr lang="en-US" sz="1200" i="1" dirty="0" smtClean="0">
                <a:solidFill>
                  <a:srgbClr val="FFFF00"/>
                </a:solidFill>
              </a:rPr>
              <a:t>;</a:t>
            </a:r>
            <a:endParaRPr lang="en-US" sz="1200" dirty="0">
              <a:solidFill>
                <a:srgbClr val="FFFF00"/>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0" y="0"/>
            <a:ext cx="9144000" cy="7478970"/>
          </a:xfrm>
          <a:prstGeom prst="rect">
            <a:avLst/>
          </a:prstGeom>
          <a:noFill/>
        </p:spPr>
        <p:txBody>
          <a:bodyPr wrap="square" rtlCol="0">
            <a:spAutoFit/>
          </a:bodyPr>
          <a:lstStyle/>
          <a:p>
            <a:r>
              <a:rPr lang="en-US" sz="1200" dirty="0" err="1">
                <a:solidFill>
                  <a:srgbClr val="FFFF00"/>
                </a:solidFill>
              </a:rPr>
              <a:t>Eze</a:t>
            </a:r>
            <a:r>
              <a:rPr lang="en-US" sz="1200" dirty="0">
                <a:solidFill>
                  <a:srgbClr val="FFFF00"/>
                </a:solidFill>
              </a:rPr>
              <a:t> </a:t>
            </a:r>
            <a:r>
              <a:rPr lang="en-US" sz="1200" dirty="0" smtClean="0">
                <a:solidFill>
                  <a:srgbClr val="FFFF00"/>
                </a:solidFill>
              </a:rPr>
              <a:t>40:</a:t>
            </a:r>
            <a:endParaRPr lang="en-US" sz="1200" dirty="0">
              <a:solidFill>
                <a:srgbClr val="FFFF00"/>
              </a:solidFill>
            </a:endParaRPr>
          </a:p>
          <a:p>
            <a:r>
              <a:rPr lang="en-US" sz="1200" dirty="0">
                <a:solidFill>
                  <a:srgbClr val="FFFF00"/>
                </a:solidFill>
              </a:rPr>
              <a:t>(27)  and the gate of the inner court </a:t>
            </a:r>
            <a:r>
              <a:rPr lang="en-US" sz="1200" i="1" dirty="0">
                <a:solidFill>
                  <a:srgbClr val="FFFF00"/>
                </a:solidFill>
              </a:rPr>
              <a:t>is southward, and he </a:t>
            </a:r>
            <a:r>
              <a:rPr lang="en-US" sz="1200" i="1" dirty="0" err="1">
                <a:solidFill>
                  <a:srgbClr val="FFFF00"/>
                </a:solidFill>
              </a:rPr>
              <a:t>measureth</a:t>
            </a:r>
            <a:r>
              <a:rPr lang="en-US" sz="1200" i="1" dirty="0">
                <a:solidFill>
                  <a:srgbClr val="FFFF00"/>
                </a:solidFill>
              </a:rPr>
              <a:t> from gate unto gate southward, a hundred cubits.</a:t>
            </a:r>
          </a:p>
          <a:p>
            <a:r>
              <a:rPr lang="en-US" sz="1200" dirty="0">
                <a:solidFill>
                  <a:srgbClr val="FFFF00"/>
                </a:solidFill>
              </a:rPr>
              <a:t>(28)  And he </a:t>
            </a:r>
            <a:r>
              <a:rPr lang="en-US" sz="1200" dirty="0" err="1">
                <a:solidFill>
                  <a:srgbClr val="FFFF00"/>
                </a:solidFill>
              </a:rPr>
              <a:t>bringeth</a:t>
            </a:r>
            <a:r>
              <a:rPr lang="en-US" sz="1200" dirty="0">
                <a:solidFill>
                  <a:srgbClr val="FFFF00"/>
                </a:solidFill>
              </a:rPr>
              <a:t> me in unto the inner court by the south gate, and he </a:t>
            </a:r>
            <a:r>
              <a:rPr lang="en-US" sz="1200" dirty="0" err="1">
                <a:solidFill>
                  <a:srgbClr val="FFFF00"/>
                </a:solidFill>
              </a:rPr>
              <a:t>measureth</a:t>
            </a:r>
            <a:r>
              <a:rPr lang="en-US" sz="1200" dirty="0">
                <a:solidFill>
                  <a:srgbClr val="FFFF00"/>
                </a:solidFill>
              </a:rPr>
              <a:t> the south gate according to these measures;</a:t>
            </a:r>
          </a:p>
          <a:p>
            <a:r>
              <a:rPr lang="en-US" sz="1200" dirty="0">
                <a:solidFill>
                  <a:srgbClr val="FFFF00"/>
                </a:solidFill>
              </a:rPr>
              <a:t>(29)  and its little chambers, and its posts, and its arches </a:t>
            </a:r>
            <a:r>
              <a:rPr lang="en-US" sz="1200" i="1" dirty="0">
                <a:solidFill>
                  <a:srgbClr val="FFFF00"/>
                </a:solidFill>
              </a:rPr>
              <a:t>are according to these measures, and windows are to it and to its arches all round about; fifty cubits the length, and the breadth twenty and five cubits.</a:t>
            </a:r>
          </a:p>
          <a:p>
            <a:r>
              <a:rPr lang="en-US" sz="1200" dirty="0">
                <a:solidFill>
                  <a:srgbClr val="FFFF00"/>
                </a:solidFill>
              </a:rPr>
              <a:t>(30)  As to the arches all round about, the length </a:t>
            </a:r>
            <a:r>
              <a:rPr lang="en-US" sz="1200" i="1" dirty="0">
                <a:solidFill>
                  <a:srgbClr val="FFFF00"/>
                </a:solidFill>
              </a:rPr>
              <a:t>is five and twenty cubits, and the breadth five cubits;</a:t>
            </a:r>
          </a:p>
          <a:p>
            <a:r>
              <a:rPr lang="en-US" sz="1200" dirty="0">
                <a:solidFill>
                  <a:srgbClr val="FFFF00"/>
                </a:solidFill>
              </a:rPr>
              <a:t>(31)  and its arches </a:t>
            </a:r>
            <a:r>
              <a:rPr lang="en-US" sz="1200" i="1" dirty="0">
                <a:solidFill>
                  <a:srgbClr val="FFFF00"/>
                </a:solidFill>
              </a:rPr>
              <a:t>are unto the outer court, and palm-trees are unto its posts, and eight steps are its ascent.</a:t>
            </a:r>
          </a:p>
          <a:p>
            <a:r>
              <a:rPr lang="en-US" sz="1200" dirty="0">
                <a:solidFill>
                  <a:srgbClr val="FFFF00"/>
                </a:solidFill>
              </a:rPr>
              <a:t>(32)  And he </a:t>
            </a:r>
            <a:r>
              <a:rPr lang="en-US" sz="1200" dirty="0" err="1">
                <a:solidFill>
                  <a:srgbClr val="FFFF00"/>
                </a:solidFill>
              </a:rPr>
              <a:t>bringeth</a:t>
            </a:r>
            <a:r>
              <a:rPr lang="en-US" sz="1200" dirty="0">
                <a:solidFill>
                  <a:srgbClr val="FFFF00"/>
                </a:solidFill>
              </a:rPr>
              <a:t> me in unto the inner court eastward, and he </a:t>
            </a:r>
            <a:r>
              <a:rPr lang="en-US" sz="1200" dirty="0" err="1">
                <a:solidFill>
                  <a:srgbClr val="FFFF00"/>
                </a:solidFill>
              </a:rPr>
              <a:t>measureth</a:t>
            </a:r>
            <a:r>
              <a:rPr lang="en-US" sz="1200" dirty="0">
                <a:solidFill>
                  <a:srgbClr val="FFFF00"/>
                </a:solidFill>
              </a:rPr>
              <a:t> the gate according to these measures;</a:t>
            </a:r>
          </a:p>
          <a:p>
            <a:r>
              <a:rPr lang="en-US" sz="1200" dirty="0">
                <a:solidFill>
                  <a:srgbClr val="FFFF00"/>
                </a:solidFill>
              </a:rPr>
              <a:t>(33)  and its little chambers, and its posts, and its arches </a:t>
            </a:r>
            <a:r>
              <a:rPr lang="en-US" sz="1200" i="1" dirty="0">
                <a:solidFill>
                  <a:srgbClr val="FFFF00"/>
                </a:solidFill>
              </a:rPr>
              <a:t>are according to these measures: and windows are to it and to its arches all round about, the length fifty cubits, and the breadth five and twenty cubits;</a:t>
            </a:r>
          </a:p>
          <a:p>
            <a:r>
              <a:rPr lang="en-US" sz="1200" dirty="0">
                <a:solidFill>
                  <a:srgbClr val="FFFF00"/>
                </a:solidFill>
              </a:rPr>
              <a:t>(34)  and its arches </a:t>
            </a:r>
            <a:r>
              <a:rPr lang="en-US" sz="1200" i="1" dirty="0">
                <a:solidFill>
                  <a:srgbClr val="FFFF00"/>
                </a:solidFill>
              </a:rPr>
              <a:t>are toward the outer court, and palm-trees are toward its posts, on this side and on that side, and eight steps are its ascent.</a:t>
            </a:r>
          </a:p>
          <a:p>
            <a:r>
              <a:rPr lang="en-US" sz="1200" dirty="0">
                <a:solidFill>
                  <a:srgbClr val="FFFF00"/>
                </a:solidFill>
              </a:rPr>
              <a:t>(35)  And he </a:t>
            </a:r>
            <a:r>
              <a:rPr lang="en-US" sz="1200" dirty="0" err="1">
                <a:solidFill>
                  <a:srgbClr val="FFFF00"/>
                </a:solidFill>
              </a:rPr>
              <a:t>bringeth</a:t>
            </a:r>
            <a:r>
              <a:rPr lang="en-US" sz="1200" dirty="0">
                <a:solidFill>
                  <a:srgbClr val="FFFF00"/>
                </a:solidFill>
              </a:rPr>
              <a:t> me in unto the north gate, and hath measured according to these measures;</a:t>
            </a:r>
          </a:p>
          <a:p>
            <a:r>
              <a:rPr lang="en-US" sz="1200" dirty="0">
                <a:solidFill>
                  <a:srgbClr val="FFFF00"/>
                </a:solidFill>
              </a:rPr>
              <a:t>(36)  its little chambers, its posts, and its arches; and windows </a:t>
            </a:r>
            <a:r>
              <a:rPr lang="en-US" sz="1200" i="1" dirty="0">
                <a:solidFill>
                  <a:srgbClr val="FFFF00"/>
                </a:solidFill>
              </a:rPr>
              <a:t>are to it all round about: the length fifty cubits, and the breadth five and twenty cubits;</a:t>
            </a:r>
          </a:p>
          <a:p>
            <a:r>
              <a:rPr lang="en-US" sz="1200" dirty="0">
                <a:solidFill>
                  <a:srgbClr val="FFFF00"/>
                </a:solidFill>
              </a:rPr>
              <a:t>(37)  and its posts </a:t>
            </a:r>
            <a:r>
              <a:rPr lang="en-US" sz="1200" i="1" dirty="0">
                <a:solidFill>
                  <a:srgbClr val="FFFF00"/>
                </a:solidFill>
              </a:rPr>
              <a:t>are to the outer court, and palm-trees are unto its posts, on this side and on that side, and eight steps are its ascent.</a:t>
            </a:r>
          </a:p>
          <a:p>
            <a:r>
              <a:rPr lang="en-US" sz="1200" dirty="0">
                <a:solidFill>
                  <a:srgbClr val="FFFF00"/>
                </a:solidFill>
              </a:rPr>
              <a:t>(38)  And the chamber and its opening </a:t>
            </a:r>
            <a:r>
              <a:rPr lang="en-US" sz="1200" i="1" dirty="0">
                <a:solidFill>
                  <a:srgbClr val="FFFF00"/>
                </a:solidFill>
              </a:rPr>
              <a:t>is by the posts of the gates, there they purge the burnt-offering.</a:t>
            </a:r>
          </a:p>
          <a:p>
            <a:endParaRPr lang="en-US" sz="1200" dirty="0">
              <a:solidFill>
                <a:srgbClr val="FFFF00"/>
              </a:solidFill>
            </a:endParaRPr>
          </a:p>
          <a:p>
            <a:r>
              <a:rPr lang="en-US" sz="1200" dirty="0">
                <a:solidFill>
                  <a:srgbClr val="FFFF00"/>
                </a:solidFill>
              </a:rPr>
              <a:t>(39)  And in the </a:t>
            </a:r>
            <a:r>
              <a:rPr lang="en-US" sz="1200" dirty="0">
                <a:solidFill>
                  <a:srgbClr val="00B0F0"/>
                </a:solidFill>
              </a:rPr>
              <a:t>porch</a:t>
            </a:r>
            <a:r>
              <a:rPr lang="en-US" sz="1200" dirty="0">
                <a:solidFill>
                  <a:srgbClr val="FFFF00"/>
                </a:solidFill>
              </a:rPr>
              <a:t> of the gate </a:t>
            </a:r>
            <a:r>
              <a:rPr lang="en-US" sz="1200" i="1" dirty="0">
                <a:solidFill>
                  <a:srgbClr val="FFFF00"/>
                </a:solidFill>
              </a:rPr>
              <a:t>are two tables on this side, and two tables on that side, to slaughter on them the burnt-offering, and the sin-offering, and the guilt-offering;</a:t>
            </a:r>
          </a:p>
          <a:p>
            <a:r>
              <a:rPr lang="en-US" sz="1200" dirty="0">
                <a:solidFill>
                  <a:srgbClr val="FFFF00"/>
                </a:solidFill>
              </a:rPr>
              <a:t>(40)  and at the side without, at the going up to the opening of the north gate, </a:t>
            </a:r>
            <a:r>
              <a:rPr lang="en-US" sz="1200" i="1" dirty="0">
                <a:solidFill>
                  <a:srgbClr val="FFFF00"/>
                </a:solidFill>
              </a:rPr>
              <a:t>are two tables; and at the other side that is at the </a:t>
            </a:r>
            <a:r>
              <a:rPr lang="en-US" sz="1200" b="1" i="1" dirty="0">
                <a:solidFill>
                  <a:srgbClr val="00B0F0"/>
                </a:solidFill>
              </a:rPr>
              <a:t>porch</a:t>
            </a:r>
            <a:r>
              <a:rPr lang="en-US" sz="1200" i="1" dirty="0">
                <a:solidFill>
                  <a:srgbClr val="FFFF00"/>
                </a:solidFill>
              </a:rPr>
              <a:t> of the gate, are two tables;</a:t>
            </a:r>
          </a:p>
          <a:p>
            <a:r>
              <a:rPr lang="en-US" sz="1200" dirty="0">
                <a:solidFill>
                  <a:srgbClr val="FFFF00"/>
                </a:solidFill>
              </a:rPr>
              <a:t>(41)  four tables </a:t>
            </a:r>
            <a:r>
              <a:rPr lang="en-US" sz="1200" i="1" dirty="0">
                <a:solidFill>
                  <a:srgbClr val="FFFF00"/>
                </a:solidFill>
              </a:rPr>
              <a:t>are on this side, and four tables on that side, at the side of the gate, eight tables on which they slaughter.</a:t>
            </a:r>
          </a:p>
          <a:p>
            <a:r>
              <a:rPr lang="en-US" sz="1200" dirty="0">
                <a:solidFill>
                  <a:srgbClr val="FFFF00"/>
                </a:solidFill>
              </a:rPr>
              <a:t>(42)  And the four tables for burnt-offering </a:t>
            </a:r>
            <a:r>
              <a:rPr lang="en-US" sz="1200" i="1" dirty="0">
                <a:solidFill>
                  <a:srgbClr val="FFFF00"/>
                </a:solidFill>
              </a:rPr>
              <a:t>are of hewn stone: the length one cubit and a half, and the breadth one cubit and a half, and the height one cubit: on them they place the instruments with which they slaughter the burnt-offering and the sacrifice.</a:t>
            </a:r>
          </a:p>
          <a:p>
            <a:r>
              <a:rPr lang="en-US" sz="1200" dirty="0">
                <a:solidFill>
                  <a:srgbClr val="FFFF00"/>
                </a:solidFill>
              </a:rPr>
              <a:t>(43)  And the boundaries </a:t>
            </a:r>
            <a:r>
              <a:rPr lang="en-US" sz="1200" i="1" dirty="0">
                <a:solidFill>
                  <a:srgbClr val="FFFF00"/>
                </a:solidFill>
              </a:rPr>
              <a:t>are one handbreadth, prepared within all round about: and on the tables is the flesh of the offering.</a:t>
            </a:r>
          </a:p>
          <a:p>
            <a:r>
              <a:rPr lang="en-US" sz="1200" dirty="0">
                <a:solidFill>
                  <a:srgbClr val="FFFF00"/>
                </a:solidFill>
              </a:rPr>
              <a:t>(44)  And on the outside of the inner gate </a:t>
            </a:r>
            <a:r>
              <a:rPr lang="en-US" sz="1200" i="1" dirty="0">
                <a:solidFill>
                  <a:srgbClr val="FFFF00"/>
                </a:solidFill>
              </a:rPr>
              <a:t>are chambers of the singers, in the inner court, that are at the side of the north gate, and their fronts are southward, one at the side of the east gate hath the front northward.</a:t>
            </a:r>
          </a:p>
          <a:p>
            <a:r>
              <a:rPr lang="en-US" sz="1200" dirty="0">
                <a:solidFill>
                  <a:srgbClr val="FFFF00"/>
                </a:solidFill>
              </a:rPr>
              <a:t>(45)  And he </a:t>
            </a:r>
            <a:r>
              <a:rPr lang="en-US" sz="1200" dirty="0" err="1">
                <a:solidFill>
                  <a:srgbClr val="FFFF00"/>
                </a:solidFill>
              </a:rPr>
              <a:t>speaketh</a:t>
            </a:r>
            <a:r>
              <a:rPr lang="en-US" sz="1200" dirty="0">
                <a:solidFill>
                  <a:srgbClr val="FFFF00"/>
                </a:solidFill>
              </a:rPr>
              <a:t> unto me: `This chamber, whose front </a:t>
            </a:r>
            <a:r>
              <a:rPr lang="en-US" sz="1200" i="1" dirty="0">
                <a:solidFill>
                  <a:srgbClr val="FFFF00"/>
                </a:solidFill>
              </a:rPr>
              <a:t>is southward, is for priests keeping charge of the house;</a:t>
            </a:r>
          </a:p>
          <a:p>
            <a:r>
              <a:rPr lang="en-US" sz="1200" dirty="0">
                <a:solidFill>
                  <a:srgbClr val="FFFF00"/>
                </a:solidFill>
              </a:rPr>
              <a:t>(46)  and the chamber, whose front </a:t>
            </a:r>
            <a:r>
              <a:rPr lang="en-US" sz="1200" i="1" dirty="0">
                <a:solidFill>
                  <a:srgbClr val="FFFF00"/>
                </a:solidFill>
              </a:rPr>
              <a:t>is northward, is for priests keeping charge of the altar: they are sons of </a:t>
            </a:r>
            <a:r>
              <a:rPr lang="en-US" sz="1200" i="1" dirty="0" err="1">
                <a:solidFill>
                  <a:srgbClr val="FFFF00"/>
                </a:solidFill>
              </a:rPr>
              <a:t>Zadok</a:t>
            </a:r>
            <a:r>
              <a:rPr lang="en-US" sz="1200" i="1" dirty="0">
                <a:solidFill>
                  <a:srgbClr val="FFFF00"/>
                </a:solidFill>
              </a:rPr>
              <a:t>, who are drawing near of the sons of Levi unto Jehovah, to serve Him.'</a:t>
            </a:r>
          </a:p>
          <a:p>
            <a:r>
              <a:rPr lang="en-US" sz="1200" dirty="0">
                <a:solidFill>
                  <a:srgbClr val="FFFF00"/>
                </a:solidFill>
              </a:rPr>
              <a:t>(47)  And he </a:t>
            </a:r>
            <a:r>
              <a:rPr lang="en-US" sz="1200" dirty="0" err="1">
                <a:solidFill>
                  <a:srgbClr val="FFFF00"/>
                </a:solidFill>
              </a:rPr>
              <a:t>measureth</a:t>
            </a:r>
            <a:r>
              <a:rPr lang="en-US" sz="1200" dirty="0">
                <a:solidFill>
                  <a:srgbClr val="FFFF00"/>
                </a:solidFill>
              </a:rPr>
              <a:t> the court: the length a hundred cubits, and the breadth a hundred cubits, square, and the altar </a:t>
            </a:r>
            <a:r>
              <a:rPr lang="en-US" sz="1200" i="1" dirty="0">
                <a:solidFill>
                  <a:srgbClr val="FFFF00"/>
                </a:solidFill>
              </a:rPr>
              <a:t>is before the house.</a:t>
            </a:r>
          </a:p>
          <a:p>
            <a:r>
              <a:rPr lang="en-US" sz="1200" dirty="0">
                <a:solidFill>
                  <a:srgbClr val="FFFF00"/>
                </a:solidFill>
              </a:rPr>
              <a:t>(48)  And he </a:t>
            </a:r>
            <a:r>
              <a:rPr lang="en-US" sz="1200" dirty="0" err="1">
                <a:solidFill>
                  <a:srgbClr val="FFFF00"/>
                </a:solidFill>
              </a:rPr>
              <a:t>bringeth</a:t>
            </a:r>
            <a:r>
              <a:rPr lang="en-US" sz="1200" dirty="0">
                <a:solidFill>
                  <a:srgbClr val="FFFF00"/>
                </a:solidFill>
              </a:rPr>
              <a:t> me in unto the </a:t>
            </a:r>
            <a:r>
              <a:rPr lang="en-US" sz="1200" b="1" dirty="0">
                <a:solidFill>
                  <a:srgbClr val="00B0F0"/>
                </a:solidFill>
              </a:rPr>
              <a:t>porch</a:t>
            </a:r>
            <a:r>
              <a:rPr lang="en-US" sz="1200" dirty="0">
                <a:solidFill>
                  <a:srgbClr val="FFFF00"/>
                </a:solidFill>
              </a:rPr>
              <a:t> of the house, and he </a:t>
            </a:r>
            <a:r>
              <a:rPr lang="en-US" sz="1200" dirty="0" err="1">
                <a:solidFill>
                  <a:srgbClr val="FFFF00"/>
                </a:solidFill>
              </a:rPr>
              <a:t>measureth</a:t>
            </a:r>
            <a:r>
              <a:rPr lang="en-US" sz="1200" dirty="0">
                <a:solidFill>
                  <a:srgbClr val="FFFF00"/>
                </a:solidFill>
              </a:rPr>
              <a:t> the post of the porch, five cubits on this side, and five cubits on that side, and the breadth of the gate, three cubits on this side, and three cubits on that side;</a:t>
            </a:r>
          </a:p>
          <a:p>
            <a:r>
              <a:rPr lang="en-US" sz="1200" dirty="0">
                <a:solidFill>
                  <a:srgbClr val="FFFF00"/>
                </a:solidFill>
              </a:rPr>
              <a:t>(49)  the length of the </a:t>
            </a:r>
            <a:r>
              <a:rPr lang="en-US" sz="1200" dirty="0">
                <a:solidFill>
                  <a:srgbClr val="00B0F0"/>
                </a:solidFill>
              </a:rPr>
              <a:t>porch</a:t>
            </a:r>
            <a:r>
              <a:rPr lang="en-US" sz="1200" dirty="0">
                <a:solidFill>
                  <a:srgbClr val="FFFF00"/>
                </a:solidFill>
              </a:rPr>
              <a:t> twenty cubits, and the breadth eleven cubits; and by the steps whereby they go up unto it: and pillars </a:t>
            </a:r>
            <a:r>
              <a:rPr lang="en-US" sz="1200" i="1" dirty="0">
                <a:solidFill>
                  <a:srgbClr val="FFFF00"/>
                </a:solidFill>
              </a:rPr>
              <a:t>are at the posts, one on this side, and one on that side.</a:t>
            </a:r>
          </a:p>
          <a:p>
            <a:endParaRPr lang="en-US" sz="1200" dirty="0">
              <a:solidFill>
                <a:srgbClr val="FFFF00"/>
              </a:solidFill>
            </a:endParaRPr>
          </a:p>
          <a:p>
            <a:endParaRPr lang="en-US" sz="1200" dirty="0">
              <a:solidFill>
                <a:srgbClr val="FFFF00"/>
              </a:solidFill>
            </a:endParaRPr>
          </a:p>
          <a:p>
            <a:endParaRPr lang="en-US" sz="1200" dirty="0">
              <a:solidFill>
                <a:srgbClr val="FFFF00"/>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solidFill>
                <a:srgbClr val="FFFF00"/>
              </a:solidFill>
            </a:endParaRPr>
          </a:p>
        </p:txBody>
      </p:sp>
      <p:pic>
        <p:nvPicPr>
          <p:cNvPr id="3074" name="Picture 2"/>
          <p:cNvPicPr>
            <a:picLocks noChangeAspect="1" noChangeArrowheads="1"/>
          </p:cNvPicPr>
          <p:nvPr/>
        </p:nvPicPr>
        <p:blipFill>
          <a:blip r:embed="rId2" cstate="print"/>
          <a:srcRect/>
          <a:stretch>
            <a:fillRect/>
          </a:stretch>
        </p:blipFill>
        <p:spPr bwMode="auto">
          <a:xfrm>
            <a:off x="0" y="0"/>
            <a:ext cx="6616893" cy="6792616"/>
          </a:xfrm>
          <a:prstGeom prst="rect">
            <a:avLst/>
          </a:prstGeom>
          <a:noFill/>
          <a:ln w="9525">
            <a:noFill/>
            <a:miter lim="800000"/>
            <a:headEnd/>
            <a:tailEnd/>
          </a:ln>
        </p:spPr>
      </p:pic>
      <p:sp>
        <p:nvSpPr>
          <p:cNvPr id="5" name="Oval 4"/>
          <p:cNvSpPr/>
          <p:nvPr/>
        </p:nvSpPr>
        <p:spPr>
          <a:xfrm>
            <a:off x="3200400" y="36576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1</a:t>
            </a:r>
            <a:endParaRPr lang="en-US" sz="2400" dirty="0"/>
          </a:p>
        </p:txBody>
      </p:sp>
      <p:sp>
        <p:nvSpPr>
          <p:cNvPr id="6" name="Oval 5"/>
          <p:cNvSpPr/>
          <p:nvPr/>
        </p:nvSpPr>
        <p:spPr>
          <a:xfrm>
            <a:off x="6172200" y="62484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2</a:t>
            </a:r>
            <a:endParaRPr lang="en-US" sz="2400" dirty="0"/>
          </a:p>
        </p:txBody>
      </p:sp>
      <p:sp>
        <p:nvSpPr>
          <p:cNvPr id="7" name="TextBox 6"/>
          <p:cNvSpPr txBox="1"/>
          <p:nvPr/>
        </p:nvSpPr>
        <p:spPr>
          <a:xfrm>
            <a:off x="6705600" y="228600"/>
            <a:ext cx="2133600" cy="2585323"/>
          </a:xfrm>
          <a:prstGeom prst="rect">
            <a:avLst/>
          </a:prstGeom>
          <a:noFill/>
        </p:spPr>
        <p:txBody>
          <a:bodyPr wrap="square" rtlCol="0">
            <a:spAutoFit/>
          </a:bodyPr>
          <a:lstStyle/>
          <a:p>
            <a:r>
              <a:rPr lang="en-US" sz="1600" dirty="0" err="1">
                <a:solidFill>
                  <a:srgbClr val="FFFF00"/>
                </a:solidFill>
              </a:rPr>
              <a:t>Eze</a:t>
            </a:r>
            <a:r>
              <a:rPr lang="en-US" sz="1600" dirty="0">
                <a:solidFill>
                  <a:srgbClr val="FFFF00"/>
                </a:solidFill>
              </a:rPr>
              <a:t> 40:2  In the visions of God brought he me into the land of Israel, and set me upon a very high mountain, by which </a:t>
            </a:r>
            <a:r>
              <a:rPr lang="en-US" sz="1600" i="1" dirty="0">
                <a:solidFill>
                  <a:srgbClr val="FFFF00"/>
                </a:solidFill>
              </a:rPr>
              <a:t>was as the frame of a city on the south. </a:t>
            </a:r>
          </a:p>
          <a:p>
            <a:endParaRPr lang="en-US" sz="1600" dirty="0">
              <a:solidFill>
                <a:srgbClr val="FFFF00"/>
              </a:solidFill>
            </a:endParaRPr>
          </a:p>
        </p:txBody>
      </p:sp>
      <p:sp>
        <p:nvSpPr>
          <p:cNvPr id="8" name="Oval 7"/>
          <p:cNvSpPr/>
          <p:nvPr/>
        </p:nvSpPr>
        <p:spPr>
          <a:xfrm>
            <a:off x="6400800" y="2286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1</a:t>
            </a:r>
            <a:endParaRPr lang="en-US" sz="2400" dirty="0"/>
          </a:p>
        </p:txBody>
      </p:sp>
      <p:sp>
        <p:nvSpPr>
          <p:cNvPr id="9" name="Oval 8"/>
          <p:cNvSpPr/>
          <p:nvPr/>
        </p:nvSpPr>
        <p:spPr>
          <a:xfrm>
            <a:off x="6400800" y="2590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2</a:t>
            </a:r>
            <a:endParaRPr lang="en-US" sz="2400" dirty="0"/>
          </a:p>
        </p:txBody>
      </p:sp>
      <p:sp>
        <p:nvSpPr>
          <p:cNvPr id="10" name="TextBox 9"/>
          <p:cNvSpPr txBox="1"/>
          <p:nvPr/>
        </p:nvSpPr>
        <p:spPr>
          <a:xfrm>
            <a:off x="6705600" y="2514600"/>
            <a:ext cx="2286000" cy="1477328"/>
          </a:xfrm>
          <a:prstGeom prst="rect">
            <a:avLst/>
          </a:prstGeom>
          <a:noFill/>
        </p:spPr>
        <p:txBody>
          <a:bodyPr wrap="square" rtlCol="0">
            <a:spAutoFit/>
          </a:bodyPr>
          <a:lstStyle/>
          <a:p>
            <a:r>
              <a:rPr lang="en-US" dirty="0" err="1">
                <a:solidFill>
                  <a:srgbClr val="FFFF00"/>
                </a:solidFill>
              </a:rPr>
              <a:t>Eze</a:t>
            </a:r>
            <a:r>
              <a:rPr lang="en-US" dirty="0">
                <a:solidFill>
                  <a:srgbClr val="FFFF00"/>
                </a:solidFill>
              </a:rPr>
              <a:t> 40:3  And he brought me thither, </a:t>
            </a:r>
            <a:r>
              <a:rPr lang="en-US" dirty="0" smtClean="0">
                <a:solidFill>
                  <a:srgbClr val="FFFF00"/>
                </a:solidFill>
              </a:rPr>
              <a:t>…</a:t>
            </a:r>
            <a:r>
              <a:rPr lang="en-US" i="1" dirty="0" smtClean="0">
                <a:solidFill>
                  <a:srgbClr val="FFFF00"/>
                </a:solidFill>
              </a:rPr>
              <a:t>; </a:t>
            </a:r>
            <a:r>
              <a:rPr lang="en-US" i="1" dirty="0">
                <a:solidFill>
                  <a:srgbClr val="FFFF00"/>
                </a:solidFill>
              </a:rPr>
              <a:t>and he stood in the gate. </a:t>
            </a:r>
          </a:p>
          <a:p>
            <a:endParaRPr lang="en-US" dirty="0">
              <a:solidFill>
                <a:srgbClr val="FFFF00"/>
              </a:solidFill>
            </a:endParaRPr>
          </a:p>
        </p:txBody>
      </p:sp>
      <p:sp>
        <p:nvSpPr>
          <p:cNvPr id="11" name="TextBox 10"/>
          <p:cNvSpPr txBox="1"/>
          <p:nvPr/>
        </p:nvSpPr>
        <p:spPr>
          <a:xfrm>
            <a:off x="6553200" y="3733800"/>
            <a:ext cx="2362200" cy="1200329"/>
          </a:xfrm>
          <a:prstGeom prst="rect">
            <a:avLst/>
          </a:prstGeom>
          <a:noFill/>
        </p:spPr>
        <p:txBody>
          <a:bodyPr wrap="square" rtlCol="0">
            <a:spAutoFit/>
          </a:bodyPr>
          <a:lstStyle/>
          <a:p>
            <a:r>
              <a:rPr lang="en-US" dirty="0" err="1">
                <a:solidFill>
                  <a:srgbClr val="FFFF00"/>
                </a:solidFill>
              </a:rPr>
              <a:t>Eze</a:t>
            </a:r>
            <a:r>
              <a:rPr lang="en-US" dirty="0">
                <a:solidFill>
                  <a:srgbClr val="FFFF00"/>
                </a:solidFill>
              </a:rPr>
              <a:t> 40:6  </a:t>
            </a:r>
            <a:r>
              <a:rPr lang="en-US" dirty="0" smtClean="0">
                <a:solidFill>
                  <a:srgbClr val="FFFF00"/>
                </a:solidFill>
              </a:rPr>
              <a:t>“Then </a:t>
            </a:r>
            <a:r>
              <a:rPr lang="en-US" dirty="0">
                <a:solidFill>
                  <a:srgbClr val="FFFF00"/>
                </a:solidFill>
              </a:rPr>
              <a:t>came he unto the gate which </a:t>
            </a:r>
            <a:r>
              <a:rPr lang="en-US" dirty="0" err="1">
                <a:solidFill>
                  <a:srgbClr val="FFFF00"/>
                </a:solidFill>
              </a:rPr>
              <a:t>looketh</a:t>
            </a:r>
            <a:r>
              <a:rPr lang="en-US" dirty="0">
                <a:solidFill>
                  <a:srgbClr val="FFFF00"/>
                </a:solidFill>
              </a:rPr>
              <a:t> toward the </a:t>
            </a:r>
            <a:r>
              <a:rPr lang="en-US" dirty="0" smtClean="0">
                <a:solidFill>
                  <a:srgbClr val="FFFF00"/>
                </a:solidFill>
              </a:rPr>
              <a:t>east…”</a:t>
            </a:r>
            <a:endParaRPr lang="en-US" dirty="0">
              <a:solidFill>
                <a:srgbClr val="FFFF00"/>
              </a:solidFill>
            </a:endParaRPr>
          </a:p>
        </p:txBody>
      </p:sp>
      <p:sp>
        <p:nvSpPr>
          <p:cNvPr id="12" name="Oval 11"/>
          <p:cNvSpPr/>
          <p:nvPr/>
        </p:nvSpPr>
        <p:spPr>
          <a:xfrm>
            <a:off x="6324600" y="3733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3</a:t>
            </a:r>
            <a:endParaRPr lang="en-US" sz="2400" dirty="0"/>
          </a:p>
        </p:txBody>
      </p:sp>
      <p:sp>
        <p:nvSpPr>
          <p:cNvPr id="13" name="Oval 12"/>
          <p:cNvSpPr/>
          <p:nvPr/>
        </p:nvSpPr>
        <p:spPr>
          <a:xfrm>
            <a:off x="6019800" y="30480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3</a:t>
            </a:r>
            <a:endParaRPr lang="en-US" sz="24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cstate="print"/>
          <a:srcRect l="11111" r="12222"/>
          <a:stretch>
            <a:fillRect/>
          </a:stretch>
        </p:blipFill>
        <p:spPr bwMode="auto">
          <a:xfrm rot="16200000">
            <a:off x="2991529" y="705529"/>
            <a:ext cx="5029200" cy="7275741"/>
          </a:xfrm>
          <a:prstGeom prst="rect">
            <a:avLst/>
          </a:prstGeom>
          <a:noFill/>
          <a:ln w="9525">
            <a:noFill/>
            <a:miter lim="800000"/>
            <a:headEnd/>
            <a:tailEnd/>
          </a:ln>
        </p:spPr>
      </p:pic>
      <p:sp>
        <p:nvSpPr>
          <p:cNvPr id="5" name="TextBox 4"/>
          <p:cNvSpPr txBox="1"/>
          <p:nvPr/>
        </p:nvSpPr>
        <p:spPr>
          <a:xfrm>
            <a:off x="8458200" y="2819400"/>
            <a:ext cx="6858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rPr>
              <a:t>E</a:t>
            </a:r>
          </a:p>
        </p:txBody>
      </p:sp>
      <p:sp>
        <p:nvSpPr>
          <p:cNvPr id="6" name="Oval 5"/>
          <p:cNvSpPr/>
          <p:nvPr/>
        </p:nvSpPr>
        <p:spPr>
          <a:xfrm>
            <a:off x="3124200" y="16764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572000" y="16764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019800" y="16764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124200" y="46482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572000" y="46482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019800" y="46482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l="69486" t="30833" r="4209" b="52979"/>
          <a:stretch>
            <a:fillRect/>
          </a:stretch>
        </p:blipFill>
        <p:spPr bwMode="auto">
          <a:xfrm>
            <a:off x="2514600" y="1137666"/>
            <a:ext cx="6248400" cy="5248656"/>
          </a:xfrm>
          <a:prstGeom prst="rect">
            <a:avLst/>
          </a:prstGeom>
          <a:noFill/>
          <a:ln w="9525">
            <a:noFill/>
            <a:miter lim="800000"/>
            <a:headEnd/>
            <a:tailEnd/>
          </a:ln>
        </p:spPr>
      </p:pic>
      <p:sp>
        <p:nvSpPr>
          <p:cNvPr id="3" name="Content Placeholder 2"/>
          <p:cNvSpPr>
            <a:spLocks noGrp="1"/>
          </p:cNvSpPr>
          <p:nvPr>
            <p:ph idx="1"/>
          </p:nvPr>
        </p:nvSpPr>
        <p:spPr>
          <a:xfrm>
            <a:off x="0" y="152400"/>
            <a:ext cx="2819400" cy="6096000"/>
          </a:xfrm>
        </p:spPr>
        <p:txBody>
          <a:bodyPr>
            <a:noAutofit/>
          </a:bodyPr>
          <a:lstStyle/>
          <a:p>
            <a:pPr>
              <a:buNone/>
            </a:pPr>
            <a:r>
              <a:rPr lang="en-US" sz="2000" b="1" dirty="0" smtClean="0">
                <a:solidFill>
                  <a:schemeClr val="bg1"/>
                </a:solidFill>
              </a:rPr>
              <a:t>v7-8-*Threshold &amp; porch within the gate” are 1 reed broad (numbered 1,2,3,4)</a:t>
            </a:r>
          </a:p>
          <a:p>
            <a:pPr>
              <a:buNone/>
            </a:pPr>
            <a:r>
              <a:rPr lang="en-US" sz="2000" b="1" dirty="0" smtClean="0">
                <a:solidFill>
                  <a:schemeClr val="bg1"/>
                </a:solidFill>
              </a:rPr>
              <a:t>v8	-“The Porch (5) ..inward”  8 cubits + 2 cu. Posts.</a:t>
            </a:r>
          </a:p>
          <a:p>
            <a:pPr>
              <a:buNone/>
            </a:pPr>
            <a:endParaRPr lang="en-US" sz="1600" b="1" dirty="0" smtClean="0">
              <a:solidFill>
                <a:schemeClr val="bg1"/>
              </a:solidFill>
            </a:endParaRPr>
          </a:p>
          <a:p>
            <a:pPr>
              <a:buNone/>
            </a:pPr>
            <a:r>
              <a:rPr lang="en-US" sz="1600" b="1" dirty="0" smtClean="0">
                <a:solidFill>
                  <a:schemeClr val="bg1"/>
                </a:solidFill>
              </a:rPr>
              <a:t>v10-*Three “ little chambers” on each side of the Gate.  *”i.e. “runner-chambers” </a:t>
            </a:r>
            <a:br>
              <a:rPr lang="en-US" sz="1600" b="1" dirty="0" smtClean="0">
                <a:solidFill>
                  <a:schemeClr val="bg1"/>
                </a:solidFill>
              </a:rPr>
            </a:br>
            <a:r>
              <a:rPr lang="en-US" sz="1600" b="1" dirty="0" smtClean="0">
                <a:solidFill>
                  <a:schemeClr val="bg1"/>
                </a:solidFill>
              </a:rPr>
              <a:t>see 1 </a:t>
            </a:r>
            <a:r>
              <a:rPr lang="en-US" sz="1600" b="1" dirty="0" err="1" smtClean="0">
                <a:solidFill>
                  <a:schemeClr val="bg1"/>
                </a:solidFill>
              </a:rPr>
              <a:t>Kgs</a:t>
            </a:r>
            <a:r>
              <a:rPr lang="en-US" sz="1600" b="1" dirty="0" smtClean="0">
                <a:solidFill>
                  <a:schemeClr val="bg1"/>
                </a:solidFill>
              </a:rPr>
              <a:t>. 14:28.</a:t>
            </a:r>
          </a:p>
          <a:p>
            <a:pPr>
              <a:buNone/>
            </a:pPr>
            <a:r>
              <a:rPr lang="en-US" sz="1600" b="1" dirty="0" smtClean="0">
                <a:solidFill>
                  <a:schemeClr val="bg1"/>
                </a:solidFill>
              </a:rPr>
              <a:t>	*The “posts” have a common measure, given in verse 14.  (Pedestals + palm-like pillars) v16.</a:t>
            </a:r>
          </a:p>
          <a:p>
            <a:pPr>
              <a:buNone/>
            </a:pPr>
            <a:r>
              <a:rPr lang="en-US" sz="1600" b="1" dirty="0" smtClean="0">
                <a:solidFill>
                  <a:schemeClr val="bg1"/>
                </a:solidFill>
              </a:rPr>
              <a:t>	open).</a:t>
            </a:r>
          </a:p>
          <a:p>
            <a:pPr>
              <a:buNone/>
            </a:pPr>
            <a:r>
              <a:rPr lang="en-US" sz="1600" b="1" dirty="0" smtClean="0">
                <a:solidFill>
                  <a:schemeClr val="bg1"/>
                </a:solidFill>
              </a:rPr>
              <a:t>	*”6 cubits” = the HEIGHT of the runner chambers.</a:t>
            </a:r>
          </a:p>
        </p:txBody>
      </p:sp>
      <p:sp>
        <p:nvSpPr>
          <p:cNvPr id="8" name="Oval 7"/>
          <p:cNvSpPr/>
          <p:nvPr/>
        </p:nvSpPr>
        <p:spPr>
          <a:xfrm>
            <a:off x="8458200" y="2819400"/>
            <a:ext cx="381000" cy="38100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1</a:t>
            </a:r>
            <a:endParaRPr lang="en-US" sz="3200" b="1" dirty="0"/>
          </a:p>
        </p:txBody>
      </p:sp>
      <p:sp>
        <p:nvSpPr>
          <p:cNvPr id="9" name="Oval 8"/>
          <p:cNvSpPr/>
          <p:nvPr/>
        </p:nvSpPr>
        <p:spPr>
          <a:xfrm>
            <a:off x="8458200" y="3962400"/>
            <a:ext cx="381000" cy="38100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2</a:t>
            </a:r>
          </a:p>
        </p:txBody>
      </p:sp>
      <p:cxnSp>
        <p:nvCxnSpPr>
          <p:cNvPr id="11" name="Straight Arrow Connector 10"/>
          <p:cNvCxnSpPr>
            <a:stCxn id="8" idx="2"/>
          </p:cNvCxnSpPr>
          <p:nvPr/>
        </p:nvCxnSpPr>
        <p:spPr>
          <a:xfrm rot="10800000" flipV="1">
            <a:off x="7620000" y="3009900"/>
            <a:ext cx="838200" cy="1143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9" idx="2"/>
          </p:cNvCxnSpPr>
          <p:nvPr/>
        </p:nvCxnSpPr>
        <p:spPr>
          <a:xfrm rot="10800000">
            <a:off x="7696200" y="4076700"/>
            <a:ext cx="762000" cy="762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876800" y="2895600"/>
            <a:ext cx="381000" cy="38100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4</a:t>
            </a:r>
            <a:endParaRPr lang="en-US" sz="2400" b="1" dirty="0"/>
          </a:p>
        </p:txBody>
      </p:sp>
      <p:sp>
        <p:nvSpPr>
          <p:cNvPr id="15" name="Oval 14"/>
          <p:cNvSpPr/>
          <p:nvPr/>
        </p:nvSpPr>
        <p:spPr>
          <a:xfrm>
            <a:off x="4876800" y="3695700"/>
            <a:ext cx="381000" cy="38100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3</a:t>
            </a:r>
            <a:endParaRPr lang="en-US" sz="2400" b="1" dirty="0"/>
          </a:p>
        </p:txBody>
      </p:sp>
      <p:cxnSp>
        <p:nvCxnSpPr>
          <p:cNvPr id="16" name="Straight Arrow Connector 15"/>
          <p:cNvCxnSpPr>
            <a:stCxn id="14" idx="2"/>
          </p:cNvCxnSpPr>
          <p:nvPr/>
        </p:nvCxnSpPr>
        <p:spPr>
          <a:xfrm rot="10800000">
            <a:off x="4267200" y="3086100"/>
            <a:ext cx="6096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4267200" y="3886200"/>
            <a:ext cx="6096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743200" y="0"/>
            <a:ext cx="6019800" cy="1200329"/>
          </a:xfrm>
          <a:prstGeom prst="rect">
            <a:avLst/>
          </a:prstGeom>
        </p:spPr>
        <p:txBody>
          <a:bodyPr wrap="square">
            <a:spAutoFit/>
          </a:bodyPr>
          <a:lstStyle/>
          <a:p>
            <a:pPr>
              <a:buNone/>
            </a:pPr>
            <a:r>
              <a:rPr lang="en-US" b="1" dirty="0" smtClean="0">
                <a:solidFill>
                  <a:schemeClr val="bg1"/>
                </a:solidFill>
              </a:rPr>
              <a:t>V7-*”little chambers” … floor space = 1 reed square.</a:t>
            </a:r>
          </a:p>
          <a:p>
            <a:pPr>
              <a:buNone/>
            </a:pPr>
            <a:r>
              <a:rPr lang="en-US" b="1" dirty="0" smtClean="0">
                <a:solidFill>
                  <a:schemeClr val="bg1"/>
                </a:solidFill>
              </a:rPr>
              <a:t>	   (v10 states that there are three on each side 	of the gate).</a:t>
            </a:r>
          </a:p>
          <a:p>
            <a:pPr>
              <a:buNone/>
            </a:pPr>
            <a:r>
              <a:rPr lang="en-US" b="1" dirty="0" smtClean="0">
                <a:solidFill>
                  <a:schemeClr val="bg1"/>
                </a:solidFill>
              </a:rPr>
              <a:t>	“spaces” between the little chambers: 5 cu.</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l="69486" t="30833" r="4209" b="52979"/>
          <a:stretch>
            <a:fillRect/>
          </a:stretch>
        </p:blipFill>
        <p:spPr bwMode="auto">
          <a:xfrm>
            <a:off x="2514600" y="1137666"/>
            <a:ext cx="6248400" cy="5248656"/>
          </a:xfrm>
          <a:prstGeom prst="rect">
            <a:avLst/>
          </a:prstGeom>
          <a:noFill/>
          <a:ln w="9525">
            <a:noFill/>
            <a:miter lim="800000"/>
            <a:headEnd/>
            <a:tailEnd/>
          </a:ln>
        </p:spPr>
      </p:pic>
      <p:sp>
        <p:nvSpPr>
          <p:cNvPr id="3" name="Content Placeholder 2"/>
          <p:cNvSpPr>
            <a:spLocks noGrp="1"/>
          </p:cNvSpPr>
          <p:nvPr>
            <p:ph idx="1"/>
          </p:nvPr>
        </p:nvSpPr>
        <p:spPr>
          <a:xfrm>
            <a:off x="0" y="152400"/>
            <a:ext cx="2667000" cy="6096000"/>
          </a:xfrm>
        </p:spPr>
        <p:txBody>
          <a:bodyPr>
            <a:noAutofit/>
          </a:bodyPr>
          <a:lstStyle/>
          <a:p>
            <a:pPr>
              <a:buNone/>
            </a:pPr>
            <a:endParaRPr lang="en-US" sz="1600" b="1" dirty="0" smtClean="0">
              <a:solidFill>
                <a:schemeClr val="bg1"/>
              </a:solidFill>
            </a:endParaRPr>
          </a:p>
          <a:p>
            <a:pPr>
              <a:buNone/>
            </a:pPr>
            <a:r>
              <a:rPr lang="en-US" sz="1600" b="1" dirty="0" smtClean="0">
                <a:solidFill>
                  <a:schemeClr val="bg1"/>
                </a:solidFill>
              </a:rPr>
              <a:t>v10-*Three “ little chambers” on each side of the Gate.  *”i.e. “runner-chambers” </a:t>
            </a:r>
            <a:br>
              <a:rPr lang="en-US" sz="1600" b="1" dirty="0" smtClean="0">
                <a:solidFill>
                  <a:schemeClr val="bg1"/>
                </a:solidFill>
              </a:rPr>
            </a:br>
            <a:r>
              <a:rPr lang="en-US" sz="1600" b="1" dirty="0" smtClean="0">
                <a:solidFill>
                  <a:schemeClr val="bg1"/>
                </a:solidFill>
              </a:rPr>
              <a:t>see 1 </a:t>
            </a:r>
            <a:r>
              <a:rPr lang="en-US" sz="1600" b="1" dirty="0" err="1" smtClean="0">
                <a:solidFill>
                  <a:schemeClr val="bg1"/>
                </a:solidFill>
              </a:rPr>
              <a:t>Kgs</a:t>
            </a:r>
            <a:r>
              <a:rPr lang="en-US" sz="1600" b="1" dirty="0" smtClean="0">
                <a:solidFill>
                  <a:schemeClr val="bg1"/>
                </a:solidFill>
              </a:rPr>
              <a:t>. 14:28.</a:t>
            </a:r>
          </a:p>
          <a:p>
            <a:pPr>
              <a:buNone/>
            </a:pPr>
            <a:r>
              <a:rPr lang="en-US" sz="1600" b="1" dirty="0" smtClean="0">
                <a:solidFill>
                  <a:schemeClr val="bg1"/>
                </a:solidFill>
              </a:rPr>
              <a:t>	*The “posts” have a common measure, given in verse 14.  (Pedestals + palm-like pillars) v16.</a:t>
            </a:r>
          </a:p>
          <a:p>
            <a:pPr>
              <a:buNone/>
            </a:pPr>
            <a:r>
              <a:rPr lang="en-US" sz="1600" b="1" dirty="0" smtClean="0">
                <a:solidFill>
                  <a:schemeClr val="bg1"/>
                </a:solidFill>
              </a:rPr>
              <a:t>	open).</a:t>
            </a:r>
          </a:p>
          <a:p>
            <a:pPr>
              <a:buNone/>
            </a:pPr>
            <a:r>
              <a:rPr lang="en-US" sz="1600" b="1" dirty="0" smtClean="0">
                <a:solidFill>
                  <a:schemeClr val="bg1"/>
                </a:solidFill>
              </a:rPr>
              <a:t>	*”6 cubits” = the HEIGHT of the runner chambers.</a:t>
            </a:r>
          </a:p>
        </p:txBody>
      </p:sp>
      <p:sp>
        <p:nvSpPr>
          <p:cNvPr id="8" name="Oval 7"/>
          <p:cNvSpPr/>
          <p:nvPr/>
        </p:nvSpPr>
        <p:spPr>
          <a:xfrm>
            <a:off x="8458200" y="2819400"/>
            <a:ext cx="381000" cy="38100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1</a:t>
            </a:r>
            <a:endParaRPr lang="en-US" sz="3200" b="1" dirty="0"/>
          </a:p>
        </p:txBody>
      </p:sp>
      <p:sp>
        <p:nvSpPr>
          <p:cNvPr id="9" name="Oval 8"/>
          <p:cNvSpPr/>
          <p:nvPr/>
        </p:nvSpPr>
        <p:spPr>
          <a:xfrm>
            <a:off x="8458200" y="3962400"/>
            <a:ext cx="381000" cy="38100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2</a:t>
            </a:r>
          </a:p>
        </p:txBody>
      </p:sp>
      <p:cxnSp>
        <p:nvCxnSpPr>
          <p:cNvPr id="11" name="Straight Arrow Connector 10"/>
          <p:cNvCxnSpPr>
            <a:stCxn id="8" idx="2"/>
          </p:cNvCxnSpPr>
          <p:nvPr/>
        </p:nvCxnSpPr>
        <p:spPr>
          <a:xfrm rot="10800000" flipV="1">
            <a:off x="7620000" y="3009900"/>
            <a:ext cx="838200" cy="1143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9" idx="2"/>
          </p:cNvCxnSpPr>
          <p:nvPr/>
        </p:nvCxnSpPr>
        <p:spPr>
          <a:xfrm rot="10800000">
            <a:off x="7696200" y="4076700"/>
            <a:ext cx="762000" cy="762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876800" y="2895600"/>
            <a:ext cx="381000" cy="38100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4</a:t>
            </a:r>
            <a:endParaRPr lang="en-US" sz="2400" b="1" dirty="0"/>
          </a:p>
        </p:txBody>
      </p:sp>
      <p:sp>
        <p:nvSpPr>
          <p:cNvPr id="15" name="Oval 14"/>
          <p:cNvSpPr/>
          <p:nvPr/>
        </p:nvSpPr>
        <p:spPr>
          <a:xfrm>
            <a:off x="4876800" y="3695700"/>
            <a:ext cx="381000" cy="381000"/>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3</a:t>
            </a:r>
            <a:endParaRPr lang="en-US" sz="2400" b="1" dirty="0"/>
          </a:p>
        </p:txBody>
      </p:sp>
      <p:cxnSp>
        <p:nvCxnSpPr>
          <p:cNvPr id="16" name="Straight Arrow Connector 15"/>
          <p:cNvCxnSpPr>
            <a:stCxn id="14" idx="2"/>
          </p:cNvCxnSpPr>
          <p:nvPr/>
        </p:nvCxnSpPr>
        <p:spPr>
          <a:xfrm rot="10800000">
            <a:off x="4267200" y="3086100"/>
            <a:ext cx="6096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4267200" y="3886200"/>
            <a:ext cx="6096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1200" dirty="0" smtClean="0">
                <a:solidFill>
                  <a:schemeClr val="bg1"/>
                </a:solidFill>
              </a:rPr>
              <a:t>V7	*”little chambers” … floor space = 1 reed square.</a:t>
            </a:r>
          </a:p>
          <a:p>
            <a:r>
              <a:rPr lang="en-US" sz="1200" dirty="0" smtClean="0">
                <a:solidFill>
                  <a:schemeClr val="bg1"/>
                </a:solidFill>
              </a:rPr>
              <a:t>	   (v10 states that there are three on each side of the gate).</a:t>
            </a:r>
          </a:p>
          <a:p>
            <a:r>
              <a:rPr lang="en-US" sz="1200" dirty="0" smtClean="0">
                <a:solidFill>
                  <a:schemeClr val="bg1"/>
                </a:solidFill>
              </a:rPr>
              <a:t>	“spaces” between the little chambers: 5 cu.</a:t>
            </a:r>
          </a:p>
          <a:p>
            <a:r>
              <a:rPr lang="en-US" sz="1200" dirty="0" smtClean="0">
                <a:solidFill>
                  <a:schemeClr val="bg1"/>
                </a:solidFill>
              </a:rPr>
              <a:t>V7-8	*Threshold &amp; porch within the gate” are 1 reed broad (numbered 1,2,3,4)</a:t>
            </a:r>
          </a:p>
          <a:p>
            <a:r>
              <a:rPr lang="en-US" sz="1200" dirty="0" smtClean="0">
                <a:solidFill>
                  <a:schemeClr val="bg1"/>
                </a:solidFill>
              </a:rPr>
              <a:t>V8	“The Porch (5) ..inward”  8 cubits + 2 cu. Posts.</a:t>
            </a:r>
          </a:p>
          <a:p>
            <a:r>
              <a:rPr lang="en-US" sz="1200" dirty="0" smtClean="0">
                <a:solidFill>
                  <a:schemeClr val="bg1"/>
                </a:solidFill>
              </a:rPr>
              <a:t>V10	*Three “ little chambers” on each side of the Gate.  *”i.e. runner-changers” see 1 </a:t>
            </a:r>
            <a:r>
              <a:rPr lang="en-US" sz="1200" dirty="0" err="1" smtClean="0">
                <a:solidFill>
                  <a:schemeClr val="bg1"/>
                </a:solidFill>
              </a:rPr>
              <a:t>Kgs</a:t>
            </a:r>
            <a:r>
              <a:rPr lang="en-US" sz="1200" dirty="0" smtClean="0">
                <a:solidFill>
                  <a:schemeClr val="bg1"/>
                </a:solidFill>
              </a:rPr>
              <a:t>. 14:28.</a:t>
            </a:r>
          </a:p>
          <a:p>
            <a:r>
              <a:rPr lang="en-US" sz="1200" dirty="0" smtClean="0">
                <a:solidFill>
                  <a:schemeClr val="bg1"/>
                </a:solidFill>
              </a:rPr>
              <a:t>	*The “posts” have a common measure, given in verse 14.  (Pedestals + palm-like pillars) v16.</a:t>
            </a:r>
          </a:p>
          <a:p>
            <a:r>
              <a:rPr lang="en-US" sz="1200" dirty="0" smtClean="0">
                <a:solidFill>
                  <a:schemeClr val="bg1"/>
                </a:solidFill>
              </a:rPr>
              <a:t>V11	*The “DOOR” (v13) = “entry” .. 10cu. Broad</a:t>
            </a:r>
            <a:br>
              <a:rPr lang="en-US" sz="1200" dirty="0" smtClean="0">
                <a:solidFill>
                  <a:schemeClr val="bg1"/>
                </a:solidFill>
              </a:rPr>
            </a:br>
            <a:r>
              <a:rPr lang="en-US" sz="1200" dirty="0" smtClean="0">
                <a:solidFill>
                  <a:schemeClr val="bg1"/>
                </a:solidFill>
              </a:rPr>
              <a:t>					  13cu. High</a:t>
            </a:r>
          </a:p>
          <a:p>
            <a:r>
              <a:rPr lang="en-US" sz="1200" dirty="0" smtClean="0">
                <a:solidFill>
                  <a:schemeClr val="bg1"/>
                </a:solidFill>
              </a:rPr>
              <a:t>V12	*The Boundary structures” (which are the “narrow windows” (v16) or “fretted tracery” in stone; (arabesques’) or latticework which is open).</a:t>
            </a:r>
          </a:p>
          <a:p>
            <a:r>
              <a:rPr lang="en-US" sz="1200" dirty="0" smtClean="0">
                <a:solidFill>
                  <a:schemeClr val="bg1"/>
                </a:solidFill>
              </a:rPr>
              <a:t>	*”6 cubits” = the HEIGHT of the runner chambers.</a:t>
            </a:r>
          </a:p>
          <a:p>
            <a:r>
              <a:rPr lang="en-US" sz="1200" dirty="0" smtClean="0">
                <a:solidFill>
                  <a:schemeClr val="bg1"/>
                </a:solidFill>
              </a:rPr>
              <a:t>V13	*the WIDTH of the gate: 25 cubits “door against door” = the full width of both the front threshold and the inner threshold (the thresholds will have doors, both at the 7 steps and the inner porches also)</a:t>
            </a:r>
          </a:p>
          <a:p>
            <a:r>
              <a:rPr lang="en-US" sz="1200" dirty="0" smtClean="0">
                <a:solidFill>
                  <a:schemeClr val="bg1"/>
                </a:solidFill>
              </a:rPr>
              <a:t>V14 	*Palm-like pillars (posts)…60 cu/pair, were made for the posts (</a:t>
            </a:r>
            <a:r>
              <a:rPr lang="en-US" sz="1200" dirty="0" err="1" smtClean="0">
                <a:solidFill>
                  <a:schemeClr val="bg1"/>
                </a:solidFill>
              </a:rPr>
              <a:t>surbases</a:t>
            </a:r>
            <a:r>
              <a:rPr lang="en-US" sz="1200" dirty="0" smtClean="0">
                <a:solidFill>
                  <a:schemeClr val="bg1"/>
                </a:solidFill>
              </a:rPr>
              <a:t>) at the side of the gate, as well as for those about the court.</a:t>
            </a:r>
          </a:p>
          <a:p>
            <a:r>
              <a:rPr lang="en-US" sz="1200" dirty="0" smtClean="0">
                <a:solidFill>
                  <a:schemeClr val="bg1"/>
                </a:solidFill>
              </a:rPr>
              <a:t>	“60 cubits”..(end of v10) are for pairs of posts on either side of the gate: each pair are linked by arches.  This view of 30 cubits for each great pillar upon a </a:t>
            </a:r>
            <a:r>
              <a:rPr lang="en-US" sz="1200" dirty="0" err="1" smtClean="0">
                <a:solidFill>
                  <a:schemeClr val="bg1"/>
                </a:solidFill>
              </a:rPr>
              <a:t>surbase</a:t>
            </a:r>
            <a:r>
              <a:rPr lang="en-US" sz="1200" dirty="0" smtClean="0">
                <a:solidFill>
                  <a:schemeClr val="bg1"/>
                </a:solidFill>
              </a:rPr>
              <a:t> of 5 x 6 x 13 cu. Provides a better proportion for the height of the building with its galleries overhead, and for the width of the gate and arches.</a:t>
            </a:r>
          </a:p>
          <a:p>
            <a:r>
              <a:rPr lang="en-US" sz="1200" dirty="0" smtClean="0">
                <a:solidFill>
                  <a:schemeClr val="bg1"/>
                </a:solidFill>
              </a:rPr>
              <a:t>V15	*The LENGTH of the gate: 50 cubits</a:t>
            </a:r>
          </a:p>
          <a:p>
            <a:r>
              <a:rPr lang="en-US" sz="1200" dirty="0" smtClean="0">
                <a:solidFill>
                  <a:schemeClr val="bg1"/>
                </a:solidFill>
              </a:rPr>
              <a:t>V16	*”narrow windows” = Margin gives 1 Kings 6:4</a:t>
            </a:r>
            <a:br>
              <a:rPr lang="en-US" sz="1200" dirty="0" smtClean="0">
                <a:solidFill>
                  <a:schemeClr val="bg1"/>
                </a:solidFill>
              </a:rPr>
            </a:br>
            <a:r>
              <a:rPr lang="en-US" sz="1200" dirty="0" smtClean="0">
                <a:solidFill>
                  <a:schemeClr val="bg1"/>
                </a:solidFill>
              </a:rPr>
              <a:t>	The words are rendered, “windows of fixed latticework” (RV).</a:t>
            </a:r>
            <a:br>
              <a:rPr lang="en-US" sz="1200" dirty="0" smtClean="0">
                <a:solidFill>
                  <a:schemeClr val="bg1"/>
                </a:solidFill>
              </a:rPr>
            </a:br>
            <a:r>
              <a:rPr lang="en-US" sz="1200" dirty="0" smtClean="0">
                <a:solidFill>
                  <a:schemeClr val="bg1"/>
                </a:solidFill>
              </a:rPr>
              <a:t>	</a:t>
            </a:r>
            <a:r>
              <a:rPr lang="en-US" sz="1200" dirty="0" err="1" smtClean="0">
                <a:solidFill>
                  <a:schemeClr val="bg1"/>
                </a:solidFill>
              </a:rPr>
              <a:t>Gesenius</a:t>
            </a:r>
            <a:r>
              <a:rPr lang="en-US" sz="1200" dirty="0" smtClean="0">
                <a:solidFill>
                  <a:schemeClr val="bg1"/>
                </a:solidFill>
              </a:rPr>
              <a:t> states: “windows closed with bars, or lattice.”</a:t>
            </a:r>
            <a:br>
              <a:rPr lang="en-US" sz="1200" dirty="0" smtClean="0">
                <a:solidFill>
                  <a:schemeClr val="bg1"/>
                </a:solidFill>
              </a:rPr>
            </a:br>
            <a:r>
              <a:rPr lang="en-US" sz="1200" dirty="0" smtClean="0">
                <a:solidFill>
                  <a:schemeClr val="bg1"/>
                </a:solidFill>
              </a:rPr>
              <a:t>	Bro. </a:t>
            </a:r>
            <a:r>
              <a:rPr lang="en-US" sz="1200" dirty="0" err="1" smtClean="0">
                <a:solidFill>
                  <a:schemeClr val="bg1"/>
                </a:solidFill>
              </a:rPr>
              <a:t>Sulley</a:t>
            </a:r>
            <a:r>
              <a:rPr lang="en-US" sz="1200" dirty="0" smtClean="0">
                <a:solidFill>
                  <a:schemeClr val="bg1"/>
                </a:solidFill>
              </a:rPr>
              <a:t> suggests that these may be arabesque architecture: fretted tracery of beautiful design…of perforated work.</a:t>
            </a:r>
            <a:br>
              <a:rPr lang="en-US" sz="1200" dirty="0" smtClean="0">
                <a:solidFill>
                  <a:schemeClr val="bg1"/>
                </a:solidFill>
              </a:rPr>
            </a:br>
            <a:r>
              <a:rPr lang="en-US" sz="1200" dirty="0" smtClean="0">
                <a:solidFill>
                  <a:schemeClr val="bg1"/>
                </a:solidFill>
              </a:rPr>
              <a:t>	*These are applied to (a) the little chambers, (b) their posts, (c) the arches</a:t>
            </a:r>
          </a:p>
          <a:p>
            <a:endParaRPr lang="en-US" sz="1200" dirty="0">
              <a:solidFill>
                <a:schemeClr val="bg1"/>
              </a:solidFill>
            </a:endParaRPr>
          </a:p>
        </p:txBody>
      </p:sp>
      <p:pic>
        <p:nvPicPr>
          <p:cNvPr id="1026" name="Picture 2"/>
          <p:cNvPicPr>
            <a:picLocks noChangeAspect="1" noChangeArrowheads="1"/>
          </p:cNvPicPr>
          <p:nvPr/>
        </p:nvPicPr>
        <p:blipFill>
          <a:blip r:embed="rId3" cstate="print"/>
          <a:srcRect l="66287" t="1333" r="4252" b="74771"/>
          <a:stretch>
            <a:fillRect/>
          </a:stretch>
        </p:blipFill>
        <p:spPr bwMode="auto">
          <a:xfrm>
            <a:off x="0" y="-609600"/>
            <a:ext cx="2133600" cy="23622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l="69486" t="30833" r="4209" b="52979"/>
          <a:stretch>
            <a:fillRect/>
          </a:stretch>
        </p:blipFill>
        <p:spPr bwMode="auto">
          <a:xfrm>
            <a:off x="6513286" y="0"/>
            <a:ext cx="2630714" cy="22098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66287" t="47021" r="3200" b="22146"/>
          <a:stretch>
            <a:fillRect/>
          </a:stretch>
        </p:blipFill>
        <p:spPr bwMode="auto">
          <a:xfrm>
            <a:off x="6629400" y="4419600"/>
            <a:ext cx="2209800" cy="30480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66287" t="77854" r="3200" b="2875"/>
          <a:stretch>
            <a:fillRect/>
          </a:stretch>
        </p:blipFill>
        <p:spPr bwMode="auto">
          <a:xfrm>
            <a:off x="3467100" y="0"/>
            <a:ext cx="22098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rot="16200000">
            <a:off x="1302172" y="-374228"/>
            <a:ext cx="6858000" cy="7606456"/>
          </a:xfrm>
          <a:prstGeom prst="rect">
            <a:avLst/>
          </a:prstGeom>
          <a:noFill/>
          <a:ln w="9525">
            <a:noFill/>
            <a:miter lim="800000"/>
            <a:headEnd/>
            <a:tailEnd/>
          </a:ln>
        </p:spPr>
      </p:pic>
      <p:sp>
        <p:nvSpPr>
          <p:cNvPr id="5" name="TextBox 4"/>
          <p:cNvSpPr txBox="1"/>
          <p:nvPr/>
        </p:nvSpPr>
        <p:spPr>
          <a:xfrm>
            <a:off x="8458200" y="2819400"/>
            <a:ext cx="685800" cy="1015663"/>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rPr>
              <a:t>E</a:t>
            </a:r>
          </a:p>
        </p:txBody>
      </p:sp>
      <p:sp>
        <p:nvSpPr>
          <p:cNvPr id="6" name="Oval 5"/>
          <p:cNvSpPr/>
          <p:nvPr/>
        </p:nvSpPr>
        <p:spPr>
          <a:xfrm>
            <a:off x="3124200" y="16764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572000" y="16764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019800" y="16764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124200" y="46482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572000" y="46482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019800" y="4648200"/>
            <a:ext cx="1447800" cy="533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2551837"/>
            <a:ext cx="4572000" cy="1754326"/>
          </a:xfrm>
          <a:prstGeom prst="rect">
            <a:avLst/>
          </a:prstGeom>
          <a:solidFill>
            <a:schemeClr val="accent2"/>
          </a:solidFill>
        </p:spPr>
        <p:txBody>
          <a:bodyPr>
            <a:spAutoFit/>
          </a:bodyPr>
          <a:lstStyle/>
          <a:p>
            <a:r>
              <a:rPr lang="en-US" b="1" dirty="0" smtClean="0"/>
              <a:t>V12	*The Boundary structures” (which are the “narrow windows” (v16) or “fretted tracery” in stone; (arabesques’) or latticework which is open).</a:t>
            </a:r>
          </a:p>
          <a:p>
            <a:r>
              <a:rPr lang="en-US" b="1" dirty="0" smtClean="0"/>
              <a:t>	*”6 cubits” = the HEIGHT of the runner chambers.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a:blip r:embed="rId2" cstate="print"/>
          <a:srcRect/>
          <a:stretch>
            <a:fillRect/>
          </a:stretch>
        </p:blipFill>
        <p:spPr bwMode="auto">
          <a:xfrm>
            <a:off x="0" y="-236538"/>
            <a:ext cx="9144000" cy="7246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fontScale="90000"/>
          </a:bodyPr>
          <a:lstStyle/>
          <a:p>
            <a:r>
              <a:rPr lang="en-US" dirty="0" smtClean="0">
                <a:solidFill>
                  <a:srgbClr val="FFFF00"/>
                </a:solidFill>
              </a:rPr>
              <a:t>THE ENTRY OF THE GATE (</a:t>
            </a:r>
            <a:r>
              <a:rPr lang="en-US" i="1" dirty="0" smtClean="0">
                <a:solidFill>
                  <a:srgbClr val="FFFF00"/>
                </a:solidFill>
              </a:rPr>
              <a:t>40:11).</a:t>
            </a:r>
            <a:endParaRPr lang="en-US" dirty="0">
              <a:solidFill>
                <a:srgbClr val="FFFF00"/>
              </a:solidFill>
            </a:endParaRPr>
          </a:p>
        </p:txBody>
      </p:sp>
      <p:sp>
        <p:nvSpPr>
          <p:cNvPr id="3" name="Content Placeholder 2"/>
          <p:cNvSpPr>
            <a:spLocks noGrp="1"/>
          </p:cNvSpPr>
          <p:nvPr>
            <p:ph idx="1"/>
          </p:nvPr>
        </p:nvSpPr>
        <p:spPr>
          <a:xfrm>
            <a:off x="457200" y="1371600"/>
            <a:ext cx="8229600" cy="4389120"/>
          </a:xfrm>
        </p:spPr>
        <p:txBody>
          <a:bodyPr>
            <a:normAutofit fontScale="92500" lnSpcReduction="20000"/>
          </a:bodyPr>
          <a:lstStyle/>
          <a:p>
            <a:r>
              <a:rPr lang="en-US" dirty="0" smtClean="0">
                <a:solidFill>
                  <a:srgbClr val="FFFF00"/>
                </a:solidFill>
              </a:rPr>
              <a:t>Immediately after describing the thresholds and the porches at the inner end of the gateway, Ezekiel is given the measure of the door openings which must be related to the thresholds either at the outer or inner end of the gate-building, and which are to be furnished with </a:t>
            </a:r>
            <a:r>
              <a:rPr lang="en-US" i="1" dirty="0" smtClean="0">
                <a:solidFill>
                  <a:srgbClr val="FFFF00"/>
                </a:solidFill>
              </a:rPr>
              <a:t>folding doors. Thus we read :</a:t>
            </a:r>
          </a:p>
          <a:p>
            <a:pPr lvl="1"/>
            <a:r>
              <a:rPr lang="en-US" dirty="0" smtClean="0">
                <a:solidFill>
                  <a:srgbClr val="FFFF00"/>
                </a:solidFill>
              </a:rPr>
              <a:t>He measured the breadth of the entry of the gate, ten cubits(20’); and the length of the gate, thirteen cubits(26’). (Verse </a:t>
            </a:r>
            <a:r>
              <a:rPr lang="en-US" sz="3000" dirty="0" smtClean="0">
                <a:solidFill>
                  <a:srgbClr val="FFFF00"/>
                </a:solidFill>
              </a:rPr>
              <a:t>11 </a:t>
            </a:r>
            <a:r>
              <a:rPr lang="en-US" dirty="0" smtClean="0">
                <a:solidFill>
                  <a:srgbClr val="FFFF00"/>
                </a:solidFill>
              </a:rPr>
              <a:t>)</a:t>
            </a:r>
          </a:p>
          <a:p>
            <a:r>
              <a:rPr lang="en-US" dirty="0" smtClean="0">
                <a:solidFill>
                  <a:srgbClr val="FFFF00"/>
                </a:solidFill>
              </a:rPr>
              <a:t>The Temple and the Sanctuary had two doors.</a:t>
            </a:r>
          </a:p>
          <a:p>
            <a:r>
              <a:rPr lang="en-US" dirty="0" smtClean="0">
                <a:solidFill>
                  <a:srgbClr val="FFFF00"/>
                </a:solidFill>
              </a:rPr>
              <a:t>The doors had two leaves, two turning leaves ; two for the one door and two leaves for the other door. (Chap. </a:t>
            </a:r>
            <a:r>
              <a:rPr lang="en-US" b="1" dirty="0" smtClean="0">
                <a:solidFill>
                  <a:srgbClr val="FFFF00"/>
                </a:solidFill>
              </a:rPr>
              <a:t>41:23, 24.)</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cstate="print"/>
          <a:srcRect/>
          <a:stretch>
            <a:fillRect/>
          </a:stretch>
        </p:blipFill>
        <p:spPr bwMode="auto">
          <a:xfrm>
            <a:off x="3505200" y="838200"/>
            <a:ext cx="3627437" cy="4846637"/>
          </a:xfrm>
          <a:prstGeom prst="rect">
            <a:avLst/>
          </a:prstGeom>
          <a:noFill/>
          <a:ln w="9525">
            <a:noFill/>
            <a:miter lim="800000"/>
            <a:headEnd/>
            <a:tailEnd/>
          </a:ln>
        </p:spPr>
      </p:pic>
      <p:sp>
        <p:nvSpPr>
          <p:cNvPr id="5" name="TextBox 4"/>
          <p:cNvSpPr txBox="1"/>
          <p:nvPr/>
        </p:nvSpPr>
        <p:spPr>
          <a:xfrm>
            <a:off x="7162800" y="990600"/>
            <a:ext cx="1828800" cy="1200329"/>
          </a:xfrm>
          <a:prstGeom prst="rect">
            <a:avLst/>
          </a:prstGeom>
          <a:noFill/>
        </p:spPr>
        <p:txBody>
          <a:bodyPr wrap="square" rtlCol="0">
            <a:spAutoFit/>
          </a:bodyPr>
          <a:lstStyle/>
          <a:p>
            <a:r>
              <a:rPr lang="en-US" dirty="0" smtClean="0"/>
              <a:t>MASSIVE DOORS WEIGHING 3 TONS EACH!!</a:t>
            </a:r>
            <a:endParaRPr lang="en-US" dirty="0"/>
          </a:p>
        </p:txBody>
      </p:sp>
      <p:pic>
        <p:nvPicPr>
          <p:cNvPr id="5123" name="Picture 3"/>
          <p:cNvPicPr>
            <a:picLocks noChangeAspect="1" noChangeArrowheads="1"/>
          </p:cNvPicPr>
          <p:nvPr/>
        </p:nvPicPr>
        <p:blipFill>
          <a:blip r:embed="rId3" cstate="print"/>
          <a:srcRect/>
          <a:stretch>
            <a:fillRect/>
          </a:stretch>
        </p:blipFill>
        <p:spPr bwMode="auto">
          <a:xfrm>
            <a:off x="0" y="838200"/>
            <a:ext cx="3649663" cy="4868863"/>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7086600" y="2438400"/>
            <a:ext cx="1825625" cy="24354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09900" y="457200"/>
            <a:ext cx="3124200" cy="4389120"/>
          </a:xfrm>
        </p:spPr>
        <p:txBody>
          <a:bodyPr>
            <a:noAutofit/>
          </a:bodyPr>
          <a:lstStyle/>
          <a:p>
            <a:pPr>
              <a:buNone/>
            </a:pPr>
            <a:r>
              <a:rPr lang="en-US" sz="1200" dirty="0" smtClean="0"/>
              <a:t>V7	*”little chambers” … floor space = 1 reed square.</a:t>
            </a:r>
          </a:p>
          <a:p>
            <a:pPr>
              <a:buNone/>
            </a:pPr>
            <a:r>
              <a:rPr lang="en-US" sz="1200" dirty="0" smtClean="0"/>
              <a:t>	   (v10 states that there are three on each side of the gate).</a:t>
            </a:r>
          </a:p>
          <a:p>
            <a:pPr>
              <a:buNone/>
            </a:pPr>
            <a:r>
              <a:rPr lang="en-US" sz="1200" dirty="0" smtClean="0"/>
              <a:t>	“spaces” between the little chambers: 5 cu.</a:t>
            </a:r>
          </a:p>
          <a:p>
            <a:pPr>
              <a:buNone/>
            </a:pPr>
            <a:r>
              <a:rPr lang="en-US" sz="1200" dirty="0" smtClean="0"/>
              <a:t>V7-8	*Threshold &amp; porch within the gate” are 1 reed broad (numbered 1,2,3,4)</a:t>
            </a:r>
          </a:p>
          <a:p>
            <a:pPr>
              <a:buNone/>
            </a:pPr>
            <a:r>
              <a:rPr lang="en-US" sz="1200" dirty="0" smtClean="0"/>
              <a:t>V8	“The Porch (5) ..inward”  8 cubits + 2 cu. Posts.</a:t>
            </a:r>
          </a:p>
          <a:p>
            <a:pPr>
              <a:buNone/>
            </a:pPr>
            <a:r>
              <a:rPr lang="en-US" sz="1200" dirty="0" smtClean="0"/>
              <a:t>V10	*Three “ little chambers” on each side of the Gate.  *”i.e. runner-changers” see 1 </a:t>
            </a:r>
            <a:r>
              <a:rPr lang="en-US" sz="1200" dirty="0" err="1" smtClean="0"/>
              <a:t>Kgs</a:t>
            </a:r>
            <a:r>
              <a:rPr lang="en-US" sz="1200" dirty="0" smtClean="0"/>
              <a:t>. 14:28.</a:t>
            </a:r>
          </a:p>
          <a:p>
            <a:pPr>
              <a:buNone/>
            </a:pPr>
            <a:r>
              <a:rPr lang="en-US" sz="1200" dirty="0" smtClean="0"/>
              <a:t>	*The “posts” have a common measure, given in verse 14.  (Pedestals + palm-like pillars) v16.</a:t>
            </a:r>
          </a:p>
          <a:p>
            <a:pPr>
              <a:buNone/>
            </a:pPr>
            <a:r>
              <a:rPr lang="en-US" sz="1200" dirty="0" smtClean="0"/>
              <a:t>V11	*The “DOOR” (v13) = “entry” .. 10cu. Broad; 13cu. High</a:t>
            </a:r>
          </a:p>
          <a:p>
            <a:pPr>
              <a:buNone/>
            </a:pPr>
            <a:r>
              <a:rPr lang="en-US" sz="1200" dirty="0" smtClean="0"/>
              <a:t>V12	*The Boundary structures” (which are the “narrow windows” (v16) or “fretted tracery” in stone; (arabesques’) or latticework which is open).</a:t>
            </a:r>
          </a:p>
          <a:p>
            <a:pPr>
              <a:buNone/>
            </a:pPr>
            <a:r>
              <a:rPr lang="en-US" sz="1200" dirty="0" smtClean="0"/>
              <a:t>	*”6 cubits” = the HEIGHT of the runner chambers.</a:t>
            </a:r>
          </a:p>
          <a:p>
            <a:pPr>
              <a:buNone/>
            </a:pPr>
            <a:r>
              <a:rPr lang="en-US" sz="1200" dirty="0" smtClean="0"/>
              <a:t>V13	*the WIDTH of the gate: 25 cubits “door against door” = the full width of both the front threshold and the inner threshold (the thresholds will have doors, both at the 7 steps and the inner porches also)</a:t>
            </a:r>
          </a:p>
          <a:p>
            <a:pPr>
              <a:buNone/>
            </a:pPr>
            <a:r>
              <a:rPr lang="en-US" sz="1200" dirty="0" smtClean="0"/>
              <a:t>V14 	*Palm-like pillars (posts)…60 cu/pair, were made for the posts (</a:t>
            </a:r>
            <a:r>
              <a:rPr lang="en-US" sz="1200" dirty="0" err="1" smtClean="0"/>
              <a:t>surbases</a:t>
            </a:r>
            <a:r>
              <a:rPr lang="en-US" sz="1200" dirty="0" smtClean="0"/>
              <a:t>) at the side of the gate, as well as for those about the court.</a:t>
            </a:r>
          </a:p>
          <a:p>
            <a:pPr>
              <a:buNone/>
            </a:pPr>
            <a:r>
              <a:rPr lang="en-US" sz="1200" dirty="0" smtClean="0"/>
              <a:t>	“60 cubits”..(end of v10) are for pairs of posts on either side of the gate: each pair are linked by arches.  This view of 30 cubits for each great pillar upon a </a:t>
            </a:r>
            <a:r>
              <a:rPr lang="en-US" sz="1200" dirty="0" err="1" smtClean="0"/>
              <a:t>surbase</a:t>
            </a:r>
            <a:r>
              <a:rPr lang="en-US" sz="1200" dirty="0" smtClean="0"/>
              <a:t> of 5 x 6 x 13 cu. Provides a better proportion for the height of the building with its galleries overhead, and for the width of the gate and arches.</a:t>
            </a:r>
          </a:p>
          <a:p>
            <a:pPr>
              <a:buNone/>
            </a:pPr>
            <a:r>
              <a:rPr lang="en-US" sz="1200" dirty="0" smtClean="0"/>
              <a:t>V15	*The LENGTH of the gate: 50 cubits</a:t>
            </a:r>
          </a:p>
          <a:p>
            <a:pPr>
              <a:buNone/>
            </a:pPr>
            <a:r>
              <a:rPr lang="en-US" sz="1200" dirty="0" smtClean="0"/>
              <a:t>V16	*”narrow windows” = Margin gives 1 Kings 6:4</a:t>
            </a:r>
            <a:br>
              <a:rPr lang="en-US" sz="1200" dirty="0" smtClean="0"/>
            </a:br>
            <a:r>
              <a:rPr lang="en-US" sz="1200" dirty="0" smtClean="0"/>
              <a:t>	The words are rendered, “windows of fixed latticework” (RV).</a:t>
            </a:r>
            <a:br>
              <a:rPr lang="en-US" sz="1200" dirty="0" smtClean="0"/>
            </a:br>
            <a:r>
              <a:rPr lang="en-US" sz="1200" dirty="0" smtClean="0"/>
              <a:t>	</a:t>
            </a:r>
            <a:r>
              <a:rPr lang="en-US" sz="1200" dirty="0" err="1" smtClean="0"/>
              <a:t>Gesenius</a:t>
            </a:r>
            <a:r>
              <a:rPr lang="en-US" sz="1200" dirty="0" smtClean="0"/>
              <a:t> states: “windows closed with bars, or lattice.”</a:t>
            </a:r>
            <a:br>
              <a:rPr lang="en-US" sz="1200" dirty="0" smtClean="0"/>
            </a:br>
            <a:r>
              <a:rPr lang="en-US" sz="1200" dirty="0" smtClean="0"/>
              <a:t>	Bro. </a:t>
            </a:r>
            <a:r>
              <a:rPr lang="en-US" sz="1200" dirty="0" err="1" smtClean="0"/>
              <a:t>Sulley</a:t>
            </a:r>
            <a:r>
              <a:rPr lang="en-US" sz="1200" dirty="0" smtClean="0"/>
              <a:t> suggests that these may be arabesque architecture: fretted tracery of beautiful design…of perforated work.</a:t>
            </a:r>
            <a:br>
              <a:rPr lang="en-US" sz="1200" dirty="0" smtClean="0"/>
            </a:br>
            <a:r>
              <a:rPr lang="en-US" sz="1200" dirty="0" smtClean="0"/>
              <a:t>	*These are applied to (a) the little chambers, (b) their posts, (c) the arches</a:t>
            </a:r>
          </a:p>
          <a:p>
            <a:pPr>
              <a:buNone/>
            </a:pPr>
            <a:endParaRPr lang="en-US" sz="1200" dirty="0"/>
          </a:p>
        </p:txBody>
      </p:sp>
      <p:pic>
        <p:nvPicPr>
          <p:cNvPr id="1026" name="Picture 2"/>
          <p:cNvPicPr>
            <a:picLocks noChangeAspect="1" noChangeArrowheads="1"/>
          </p:cNvPicPr>
          <p:nvPr/>
        </p:nvPicPr>
        <p:blipFill>
          <a:blip r:embed="rId3" cstate="print"/>
          <a:srcRect l="66287" t="1333" r="4252" b="74771"/>
          <a:stretch>
            <a:fillRect/>
          </a:stretch>
        </p:blipFill>
        <p:spPr bwMode="auto">
          <a:xfrm>
            <a:off x="0" y="0"/>
            <a:ext cx="2133600" cy="23622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l="69486" t="30833" r="4209" b="52979"/>
          <a:stretch>
            <a:fillRect/>
          </a:stretch>
        </p:blipFill>
        <p:spPr bwMode="auto">
          <a:xfrm>
            <a:off x="6513286" y="609600"/>
            <a:ext cx="2630714" cy="22098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66287" t="47021" r="3200" b="22146"/>
          <a:stretch>
            <a:fillRect/>
          </a:stretch>
        </p:blipFill>
        <p:spPr bwMode="auto">
          <a:xfrm>
            <a:off x="6629400" y="3048000"/>
            <a:ext cx="2209800" cy="30480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66287" t="77854" r="3200" b="2875"/>
          <a:stretch>
            <a:fillRect/>
          </a:stretch>
        </p:blipFill>
        <p:spPr bwMode="auto">
          <a:xfrm>
            <a:off x="228600" y="2743200"/>
            <a:ext cx="22098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Solomon’s Porch</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1Ki 7:6  And he made a porch of pillars; the length thereof </a:t>
            </a:r>
            <a:r>
              <a:rPr lang="en-US" i="1" dirty="0" smtClean="0"/>
              <a:t>was fifty cubits, and the breadth thereof thirty cubits: and the porch was before them: and the other pillars and the thick beam were before them. </a:t>
            </a:r>
          </a:p>
          <a:p>
            <a:r>
              <a:rPr lang="en-US" dirty="0" smtClean="0"/>
              <a:t>1Ki 7:7  Then he made </a:t>
            </a:r>
            <a:r>
              <a:rPr lang="en-US" b="1" i="1" u="sng" dirty="0" smtClean="0"/>
              <a:t>a porch for the throne where he might judge, even the porch of judgment</a:t>
            </a:r>
            <a:r>
              <a:rPr lang="en-US" i="1" dirty="0" smtClean="0"/>
              <a:t>: and it was covered with cedar from one side of the floor to the other. </a:t>
            </a:r>
          </a:p>
          <a:p>
            <a:r>
              <a:rPr lang="en-US" dirty="0" smtClean="0"/>
              <a:t>1Ki 7:8  And his house where he dwelt </a:t>
            </a:r>
            <a:r>
              <a:rPr lang="en-US" i="1" dirty="0" smtClean="0"/>
              <a:t>had another court within the porch, which was of the like work. Solomon made also an house for Pharaoh's daughter, whom he had taken to wife, like unto this porch. </a:t>
            </a:r>
          </a:p>
          <a:p>
            <a:r>
              <a:rPr lang="en-US" i="1" dirty="0" smtClean="0"/>
              <a:t>Cp. Vv. 19-21</a:t>
            </a:r>
          </a:p>
          <a:p>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We Half-way Between…?</a:t>
            </a:r>
            <a:endParaRPr lang="en-US" dirty="0"/>
          </a:p>
        </p:txBody>
      </p:sp>
      <p:sp>
        <p:nvSpPr>
          <p:cNvPr id="3" name="Content Placeholder 2"/>
          <p:cNvSpPr>
            <a:spLocks noGrp="1"/>
          </p:cNvSpPr>
          <p:nvPr>
            <p:ph idx="1"/>
          </p:nvPr>
        </p:nvSpPr>
        <p:spPr/>
        <p:txBody>
          <a:bodyPr/>
          <a:lstStyle/>
          <a:p>
            <a:r>
              <a:rPr lang="en-US" b="1" dirty="0" err="1" smtClean="0"/>
              <a:t>Eze</a:t>
            </a:r>
            <a:r>
              <a:rPr lang="en-US" b="1" dirty="0" smtClean="0"/>
              <a:t> 8:15  Then said he unto me, Hast thou seen </a:t>
            </a:r>
            <a:r>
              <a:rPr lang="en-US" b="1" i="1" dirty="0" smtClean="0"/>
              <a:t>this, O son of man? turn thee yet again, and thou </a:t>
            </a:r>
            <a:r>
              <a:rPr lang="en-US" b="1" i="1" dirty="0" err="1" smtClean="0"/>
              <a:t>shalt</a:t>
            </a:r>
            <a:r>
              <a:rPr lang="en-US" b="1" i="1" dirty="0" smtClean="0"/>
              <a:t> see greater abominations than these. </a:t>
            </a:r>
          </a:p>
          <a:p>
            <a:r>
              <a:rPr lang="en-US" b="1" dirty="0" err="1" smtClean="0"/>
              <a:t>Eze</a:t>
            </a:r>
            <a:r>
              <a:rPr lang="en-US" b="1" dirty="0" smtClean="0"/>
              <a:t> 8:16  And he brought me into the inner court of the LORD'S house, and, behold, at the door of the temple of the LORD, </a:t>
            </a:r>
            <a:r>
              <a:rPr lang="en-US" b="1" i="1" u="sng" dirty="0" smtClean="0"/>
              <a:t>between the porch and the altar,</a:t>
            </a:r>
            <a:r>
              <a:rPr lang="en-US" b="1" dirty="0" smtClean="0"/>
              <a:t> </a:t>
            </a:r>
            <a:r>
              <a:rPr lang="en-US" b="1" i="1" dirty="0" smtClean="0"/>
              <a:t>were about five and twenty men, with their backs toward the temple of the LORD, and their faces toward the east; and they worshipped the sun toward the east. </a:t>
            </a:r>
          </a:p>
          <a:p>
            <a:endParaRPr lang="en-US" b="1"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838200"/>
            <a:ext cx="8991600" cy="4389120"/>
          </a:xfrm>
        </p:spPr>
        <p:txBody>
          <a:bodyPr>
            <a:noAutofit/>
          </a:bodyPr>
          <a:lstStyle/>
          <a:p>
            <a:pPr>
              <a:buNone/>
            </a:pPr>
            <a:r>
              <a:rPr lang="en-US" sz="2200" b="1" dirty="0" smtClean="0"/>
              <a:t>Mat 26:69  Now Peter sat without in the palace: and a damsel came unto him, saying, Thou also </a:t>
            </a:r>
            <a:r>
              <a:rPr lang="en-US" sz="2200" b="1" dirty="0" err="1" smtClean="0"/>
              <a:t>wast</a:t>
            </a:r>
            <a:r>
              <a:rPr lang="en-US" sz="2200" b="1" dirty="0" smtClean="0"/>
              <a:t> with Jesus of Galilee. </a:t>
            </a:r>
          </a:p>
          <a:p>
            <a:pPr>
              <a:buNone/>
            </a:pPr>
            <a:r>
              <a:rPr lang="en-US" sz="2200" b="1" dirty="0" smtClean="0"/>
              <a:t>70  But he denied before </a:t>
            </a:r>
            <a:r>
              <a:rPr lang="en-US" sz="2200" b="1" i="1" dirty="0" smtClean="0"/>
              <a:t>them all, saying, I know not what thou </a:t>
            </a:r>
            <a:r>
              <a:rPr lang="en-US" sz="2200" b="1" i="1" dirty="0" err="1" smtClean="0"/>
              <a:t>sayest</a:t>
            </a:r>
            <a:r>
              <a:rPr lang="en-US" sz="2200" b="1" i="1" dirty="0" smtClean="0"/>
              <a:t>. </a:t>
            </a:r>
          </a:p>
          <a:p>
            <a:pPr>
              <a:buNone/>
            </a:pPr>
            <a:r>
              <a:rPr lang="en-US" sz="2200" b="1" dirty="0" smtClean="0"/>
              <a:t>71  And when he was gone out into the porch, another </a:t>
            </a:r>
            <a:r>
              <a:rPr lang="en-US" sz="2200" b="1" i="1" dirty="0" smtClean="0"/>
              <a:t>maid saw him, and said unto them that were there, This fellow was also with Jesus of Nazareth. </a:t>
            </a:r>
          </a:p>
          <a:p>
            <a:pPr>
              <a:buNone/>
            </a:pPr>
            <a:r>
              <a:rPr lang="en-US" sz="2200" b="1" dirty="0" smtClean="0"/>
              <a:t>72  And again he denied with an oath, I do not know the man. </a:t>
            </a:r>
          </a:p>
          <a:p>
            <a:pPr>
              <a:buNone/>
            </a:pPr>
            <a:r>
              <a:rPr lang="en-US" sz="2200" b="1" dirty="0" smtClean="0"/>
              <a:t>73  And after a while came unto </a:t>
            </a:r>
            <a:r>
              <a:rPr lang="en-US" sz="2200" b="1" i="1" dirty="0" smtClean="0"/>
              <a:t>him they that stood by, and said to Peter, Surely thou also art one of them; for thy speech </a:t>
            </a:r>
            <a:r>
              <a:rPr lang="en-US" sz="2200" b="1" i="1" dirty="0" err="1" smtClean="0"/>
              <a:t>bewrayeth</a:t>
            </a:r>
            <a:r>
              <a:rPr lang="en-US" sz="2200" b="1" i="1" dirty="0" smtClean="0"/>
              <a:t> thee. </a:t>
            </a:r>
          </a:p>
          <a:p>
            <a:pPr>
              <a:buNone/>
            </a:pPr>
            <a:r>
              <a:rPr lang="en-US" sz="2200" b="1" dirty="0" smtClean="0"/>
              <a:t>74  Then began he to curse and to swear, </a:t>
            </a:r>
            <a:r>
              <a:rPr lang="en-US" sz="2200" b="1" i="1" dirty="0" smtClean="0"/>
              <a:t>saying, I know not the man. And immediately the cock crew. </a:t>
            </a:r>
          </a:p>
          <a:p>
            <a:pPr>
              <a:buNone/>
            </a:pPr>
            <a:r>
              <a:rPr lang="en-US" sz="2200" b="1" dirty="0" smtClean="0"/>
              <a:t>75  And Peter remembered the word of Jesus, which said unto him, Before the cock crow, thou </a:t>
            </a:r>
            <a:r>
              <a:rPr lang="en-US" sz="2200" b="1" dirty="0" err="1" smtClean="0"/>
              <a:t>shalt</a:t>
            </a:r>
            <a:r>
              <a:rPr lang="en-US" sz="2200" b="1" dirty="0" smtClean="0"/>
              <a:t> deny me thrice. And he went out, and wept bitterly. </a:t>
            </a:r>
          </a:p>
          <a:p>
            <a:endParaRPr lang="en-US" sz="2200" b="1"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16" descr="nealsart02.jpg"/>
          <p:cNvPicPr>
            <a:picLocks noChangeAspect="1"/>
          </p:cNvPicPr>
          <p:nvPr/>
        </p:nvPicPr>
        <p:blipFill>
          <a:blip r:embed="rId2" cstate="print"/>
          <a:stretch>
            <a:fillRect/>
          </a:stretch>
        </p:blipFill>
        <p:spPr>
          <a:xfrm>
            <a:off x="2866879" y="0"/>
            <a:ext cx="5568108" cy="68580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67512"/>
          </a:xfrm>
        </p:spPr>
        <p:txBody>
          <a:bodyPr>
            <a:normAutofit fontScale="90000"/>
          </a:bodyPr>
          <a:lstStyle/>
          <a:p>
            <a:r>
              <a:rPr lang="en-US" dirty="0" err="1" smtClean="0">
                <a:solidFill>
                  <a:schemeClr val="tx1"/>
                </a:solidFill>
              </a:rPr>
              <a:t>Jehoida’s</a:t>
            </a:r>
            <a:r>
              <a:rPr lang="en-US" dirty="0" smtClean="0">
                <a:solidFill>
                  <a:schemeClr val="tx1"/>
                </a:solidFill>
              </a:rPr>
              <a:t> Appointment of Porters</a:t>
            </a:r>
            <a:endParaRPr lang="en-US" dirty="0">
              <a:solidFill>
                <a:schemeClr val="tx1"/>
              </a:solidFill>
            </a:endParaRPr>
          </a:p>
        </p:txBody>
      </p:sp>
      <p:sp>
        <p:nvSpPr>
          <p:cNvPr id="3" name="Content Placeholder 2"/>
          <p:cNvSpPr>
            <a:spLocks noGrp="1"/>
          </p:cNvSpPr>
          <p:nvPr>
            <p:ph idx="1"/>
          </p:nvPr>
        </p:nvSpPr>
        <p:spPr>
          <a:xfrm>
            <a:off x="152400" y="990600"/>
            <a:ext cx="8534400" cy="4389120"/>
          </a:xfrm>
        </p:spPr>
        <p:txBody>
          <a:bodyPr>
            <a:noAutofit/>
          </a:bodyPr>
          <a:lstStyle/>
          <a:p>
            <a:r>
              <a:rPr lang="en-US" sz="2400" b="1" dirty="0">
                <a:latin typeface="+mj-lt"/>
              </a:rPr>
              <a:t>2Ch 23:18  Also </a:t>
            </a:r>
            <a:r>
              <a:rPr lang="en-US" sz="2400" b="1" dirty="0" err="1">
                <a:latin typeface="+mj-lt"/>
              </a:rPr>
              <a:t>Jehoiada</a:t>
            </a:r>
            <a:r>
              <a:rPr lang="en-US" sz="2400" b="1" dirty="0">
                <a:latin typeface="+mj-lt"/>
              </a:rPr>
              <a:t> appointed the offices of the house of the LORD by the hand of the priests the Levites, whom David had distributed in the house of the LORD, to offer the burnt offerings of the LORD, as </a:t>
            </a:r>
            <a:r>
              <a:rPr lang="en-US" sz="2400" b="1" i="1" dirty="0">
                <a:latin typeface="+mj-lt"/>
              </a:rPr>
              <a:t>it is written in the law of Moses, with rejoicing and with singing, as it was ordained by David. </a:t>
            </a:r>
          </a:p>
          <a:p>
            <a:r>
              <a:rPr lang="en-US" sz="2400" b="1" dirty="0">
                <a:latin typeface="+mj-lt"/>
              </a:rPr>
              <a:t>2Ch 23:19  And </a:t>
            </a:r>
            <a:r>
              <a:rPr lang="en-US" sz="2400" b="1" i="1" u="sng" dirty="0">
                <a:latin typeface="+mj-lt"/>
              </a:rPr>
              <a:t>he set the porters at the gates of the house of the LORD, that none which was unclean in any thing should enter in.</a:t>
            </a:r>
            <a:r>
              <a:rPr lang="en-US" sz="2400" b="1" i="1" dirty="0">
                <a:latin typeface="+mj-lt"/>
              </a:rPr>
              <a:t> </a:t>
            </a:r>
          </a:p>
          <a:p>
            <a:r>
              <a:rPr lang="en-US" sz="2400" b="1" dirty="0">
                <a:latin typeface="+mj-lt"/>
              </a:rPr>
              <a:t>2Ch 23:20  And he took the captains of hundreds, and the nobles, and the governors of the people, and all the people of the land, and brought down the king from the house of the LORD: and they came through the high gate into the king's house, and set the king upon the throne of the kingdom. </a:t>
            </a:r>
          </a:p>
          <a:p>
            <a:r>
              <a:rPr lang="en-US" sz="2400" b="1" dirty="0">
                <a:latin typeface="+mj-lt"/>
              </a:rPr>
              <a:t>2Ch 23:21  And all the people of the land rejoiced: and the city was quiet, after that they had slain </a:t>
            </a:r>
            <a:r>
              <a:rPr lang="en-US" sz="2400" b="1" dirty="0" err="1">
                <a:latin typeface="+mj-lt"/>
              </a:rPr>
              <a:t>Athaliah</a:t>
            </a:r>
            <a:r>
              <a:rPr lang="en-US" sz="2400" b="1" dirty="0">
                <a:latin typeface="+mj-lt"/>
              </a:rPr>
              <a:t> with the sword. </a:t>
            </a:r>
          </a:p>
          <a:p>
            <a:endParaRPr lang="en-US" sz="2400" b="1" dirty="0">
              <a:latin typeface="+mj-l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7804</TotalTime>
  <Words>9917</Words>
  <Application>Microsoft Office PowerPoint</Application>
  <PresentationFormat>On-screen Show (4:3)</PresentationFormat>
  <Paragraphs>540</Paragraphs>
  <Slides>87</Slides>
  <Notes>5</Notes>
  <HiddenSlides>8</HiddenSlides>
  <MMClips>0</MMClip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Flow</vt:lpstr>
      <vt:lpstr>Slide 1</vt:lpstr>
      <vt:lpstr>Class Three Objectives</vt:lpstr>
      <vt:lpstr>The Temple Porches</vt:lpstr>
      <vt:lpstr>Slide 4</vt:lpstr>
      <vt:lpstr>(9)  and he measureth the porch of the gate eight cubits, and its posts two cubits, and the porch of the gates from within</vt:lpstr>
      <vt:lpstr>“the porch of the gate” (Ezk. 40:7-9,15)</vt:lpstr>
      <vt:lpstr>Slide 7</vt:lpstr>
      <vt:lpstr>Slide 8</vt:lpstr>
      <vt:lpstr>Slide 9</vt:lpstr>
      <vt:lpstr>Slide 10</vt:lpstr>
      <vt:lpstr>Slide 11</vt:lpstr>
      <vt:lpstr>Slide 12</vt:lpstr>
      <vt:lpstr>Slide 13</vt:lpstr>
      <vt:lpstr>Slide 14</vt:lpstr>
      <vt:lpstr>Slide 15</vt:lpstr>
      <vt:lpstr>Slide 16</vt:lpstr>
      <vt:lpstr>Slide 17</vt:lpstr>
      <vt:lpstr>Access to the ‘ta’ (‘little chambers’)</vt:lpstr>
      <vt:lpstr>Within The Porches</vt:lpstr>
      <vt:lpstr>Slide 20</vt:lpstr>
      <vt:lpstr>Slide 21</vt:lpstr>
      <vt:lpstr>V. 14 – “…unto the post of the court” is a multitudinous ‘ONE’</vt:lpstr>
      <vt:lpstr>Slide 23</vt:lpstr>
      <vt:lpstr>The Spiritual Lesson of the Sixty Cubit Pillars</vt:lpstr>
      <vt:lpstr>The Spiritual Lesson of the Sixty Cubit Pillars</vt:lpstr>
      <vt:lpstr>Slide 26</vt:lpstr>
      <vt:lpstr>Slide 27</vt:lpstr>
      <vt:lpstr>Slide 28</vt:lpstr>
      <vt:lpstr>The Arches</vt:lpstr>
      <vt:lpstr>The Arches &amp; “Palm Trees”</vt:lpstr>
      <vt:lpstr>Strength of Arches</vt:lpstr>
      <vt:lpstr>Slide 32</vt:lpstr>
      <vt:lpstr>“Palm Trees Upon the Posts”</vt:lpstr>
      <vt:lpstr>Slide 34</vt:lpstr>
      <vt:lpstr>Slide 35</vt:lpstr>
      <vt:lpstr>Slide 36</vt:lpstr>
      <vt:lpstr>CHAPTER 40 VS 17-22: THE OUTER COURTS</vt:lpstr>
      <vt:lpstr>VERSE 18 -"The pavement" </vt:lpstr>
      <vt:lpstr>Slide 39</vt:lpstr>
      <vt:lpstr>CHAPTER 40:44-49; CHAPTER 41; CHAPTER 42:1-14</vt:lpstr>
      <vt:lpstr>Slide 41</vt:lpstr>
      <vt:lpstr>“Him that overcometh… </vt:lpstr>
      <vt:lpstr>THE PORCH (40:48, 49 ; 41:2)</vt:lpstr>
      <vt:lpstr>The Porches of the inner (circular) Temple: Vv. 48-41:3</vt:lpstr>
      <vt:lpstr>The Porches of the inner (circular) Temple: Vv. 40:48-41:3</vt:lpstr>
      <vt:lpstr>Slide 46</vt:lpstr>
      <vt:lpstr>Slide 47</vt:lpstr>
      <vt:lpstr>Slide 48</vt:lpstr>
      <vt:lpstr>Slide 49</vt:lpstr>
      <vt:lpstr>Slide 50</vt:lpstr>
      <vt:lpstr>Slide 51</vt:lpstr>
      <vt:lpstr>“Gates of the Most Holy”- Ezk. 43:7,8</vt:lpstr>
      <vt:lpstr>Slide 53</vt:lpstr>
      <vt:lpstr>Slide 54</vt:lpstr>
      <vt:lpstr>Gates of the Most Holy</vt:lpstr>
      <vt:lpstr>Gates of the Most Holy</vt:lpstr>
      <vt:lpstr>Thrones of the Most Holy</vt:lpstr>
      <vt:lpstr>Gates of the Most Holy</vt:lpstr>
      <vt:lpstr>Gates of the Most Holy</vt:lpstr>
      <vt:lpstr>Slide 60</vt:lpstr>
      <vt:lpstr>Gates of the Most Holy</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THE ENTRY OF THE GATE (40:11).</vt:lpstr>
      <vt:lpstr>Slide 81</vt:lpstr>
      <vt:lpstr>Slide 82</vt:lpstr>
      <vt:lpstr>Solomon’s Porch</vt:lpstr>
      <vt:lpstr>Are We Half-way Between…?</vt:lpstr>
      <vt:lpstr>Slide 85</vt:lpstr>
      <vt:lpstr>Slide 86</vt:lpstr>
      <vt:lpstr>Jehoida’s Appointment of Porters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Stan</dc:creator>
  <cp:lastModifiedBy>Stan</cp:lastModifiedBy>
  <cp:revision>72</cp:revision>
  <dcterms:created xsi:type="dcterms:W3CDTF">2011-08-09T13:43:08Z</dcterms:created>
  <dcterms:modified xsi:type="dcterms:W3CDTF">2011-08-25T14:00:08Z</dcterms:modified>
</cp:coreProperties>
</file>