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76" r:id="rId2"/>
    <p:sldId id="283" r:id="rId3"/>
    <p:sldId id="298" r:id="rId4"/>
    <p:sldId id="299" r:id="rId5"/>
    <p:sldId id="308" r:id="rId6"/>
    <p:sldId id="303" r:id="rId7"/>
    <p:sldId id="306" r:id="rId8"/>
    <p:sldId id="307" r:id="rId9"/>
    <p:sldId id="310" r:id="rId10"/>
    <p:sldId id="311" r:id="rId11"/>
    <p:sldId id="305" r:id="rId12"/>
    <p:sldId id="301" r:id="rId13"/>
    <p:sldId id="300" r:id="rId14"/>
    <p:sldId id="302" r:id="rId15"/>
    <p:sldId id="286" r:id="rId16"/>
    <p:sldId id="290" r:id="rId17"/>
    <p:sldId id="291" r:id="rId18"/>
    <p:sldId id="287" r:id="rId19"/>
    <p:sldId id="288" r:id="rId20"/>
    <p:sldId id="282" r:id="rId21"/>
    <p:sldId id="312" r:id="rId22"/>
    <p:sldId id="279" r:id="rId23"/>
    <p:sldId id="281" r:id="rId24"/>
    <p:sldId id="277" r:id="rId25"/>
    <p:sldId id="278" r:id="rId26"/>
    <p:sldId id="284" r:id="rId27"/>
    <p:sldId id="313" r:id="rId28"/>
    <p:sldId id="297" r:id="rId29"/>
    <p:sldId id="295" r:id="rId30"/>
    <p:sldId id="296" r:id="rId31"/>
    <p:sldId id="285" r:id="rId32"/>
    <p:sldId id="256" r:id="rId33"/>
    <p:sldId id="272" r:id="rId34"/>
    <p:sldId id="258" r:id="rId35"/>
    <p:sldId id="259" r:id="rId36"/>
    <p:sldId id="260" r:id="rId37"/>
    <p:sldId id="261" r:id="rId38"/>
    <p:sldId id="262" r:id="rId39"/>
    <p:sldId id="263" r:id="rId40"/>
    <p:sldId id="264" r:id="rId41"/>
    <p:sldId id="266" r:id="rId42"/>
    <p:sldId id="267" r:id="rId43"/>
    <p:sldId id="275" r:id="rId44"/>
    <p:sldId id="273" r:id="rId45"/>
    <p:sldId id="274" r:id="rId46"/>
    <p:sldId id="268" r:id="rId47"/>
    <p:sldId id="269" r:id="rId48"/>
    <p:sldId id="270" r:id="rId49"/>
    <p:sldId id="265" r:id="rId50"/>
    <p:sldId id="293" r:id="rId51"/>
    <p:sldId id="292" r:id="rId52"/>
    <p:sldId id="294" r:id="rId53"/>
    <p:sldId id="314" r:id="rId5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80808"/>
    <a:srgbClr val="EAEAEA"/>
    <a:srgbClr val="33CC3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94715" autoAdjust="0"/>
  </p:normalViewPr>
  <p:slideViewPr>
    <p:cSldViewPr snapToGrid="0">
      <p:cViewPr>
        <p:scale>
          <a:sx n="53" d="100"/>
          <a:sy n="53" d="100"/>
        </p:scale>
        <p:origin x="-610" y="-6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426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17B475F-F91A-450B-B9BF-BAE2E6BBDF4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9EF3513C-C21A-47B5-B5C0-3999BA90195A}" type="slidenum">
              <a:rPr lang="en-US"/>
              <a:pPr/>
              <a:t>9</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17B475F-F91A-450B-B9BF-BAE2E6BBDF4B}" type="slidenum">
              <a:rPr lang="en-US" smtClean="0"/>
              <a:pPr/>
              <a:t>20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662491-BB5A-4FB7-BA40-C0D33B6B4FB8}" type="slidenum">
              <a:rPr lang="en-US"/>
              <a:pPr/>
              <a:t>32</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7B475F-F91A-450B-B9BF-BAE2E6BBDF4B}" type="slidenum">
              <a:rPr lang="en-US" smtClean="0"/>
              <a:pPr/>
              <a:t>33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C1CE48-8596-4091-992E-103BC86841F0}" type="slidenum">
              <a:rPr lang="en-US"/>
              <a:pPr/>
              <a:t>34</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536422-92E4-45C1-AC4F-B4C722FB7667}" type="slidenum">
              <a:rPr lang="en-US"/>
              <a:pPr/>
              <a:t>35</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4B5CDF-EC5E-461A-A7D2-C7F1F3F24CD3}" type="slidenum">
              <a:rPr lang="en-US"/>
              <a:pPr/>
              <a:t>36</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44BCEB-61B9-433F-A03F-13271036CF29}" type="slidenum">
              <a:rPr lang="en-US"/>
              <a:pPr/>
              <a:t>37</a:t>
            </a:fld>
            <a:endParaRPr 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B727BA-667B-49D0-B249-3C5D0222BF75}" type="slidenum">
              <a:rPr lang="en-US"/>
              <a:pPr/>
              <a:t>38</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CC4962-F055-4783-8B98-4CDCCD243DE0}" type="slidenum">
              <a:rPr lang="en-US"/>
              <a:pPr/>
              <a:t>39</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422B89-BFBC-4F4B-8FF9-75620164C249}" type="slidenum">
              <a:rPr lang="en-US"/>
              <a:pPr/>
              <a:t>40</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292438-C2CE-4A96-8CFC-BAB2FDF32C07}" type="slidenum">
              <a:rPr lang="en-US"/>
              <a:pPr/>
              <a:t>41</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5D7EE5-E753-4D6F-B1BD-8134C2A7A8FE}" type="slidenum">
              <a:rPr lang="en-US"/>
              <a:pPr/>
              <a:t>42</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5D7EE5-E753-4D6F-B1BD-8134C2A7A8FE}" type="slidenum">
              <a:rPr lang="en-US"/>
              <a:pPr/>
              <a:t>43</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7B475F-F91A-450B-B9BF-BAE2E6BBDF4B}" type="slidenum">
              <a:rPr lang="en-US" smtClean="0"/>
              <a:pPr/>
              <a:t>44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7B475F-F91A-450B-B9BF-BAE2E6BBDF4B}" type="slidenum">
              <a:rPr lang="en-US" smtClean="0"/>
              <a:pPr/>
              <a:t>45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13C2A8-C289-4E03-B239-E03A54979A45}" type="slidenum">
              <a:rPr lang="en-US"/>
              <a:pPr/>
              <a:t>46</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5FEC73-AFF1-4494-95D4-2FA7B451D091}" type="slidenum">
              <a:rPr lang="en-US"/>
              <a:pPr/>
              <a:t>47</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9B004A-1B8E-43C6-92F4-6355FDF096C1}" type="slidenum">
              <a:rPr lang="en-US"/>
              <a:pPr/>
              <a:t>48</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540213-61E1-492B-A7E6-39CC2F06BE69}" type="slidenum">
              <a:rPr lang="en-US"/>
              <a:pPr/>
              <a:t>49</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4A34952-7B58-4B9E-B49C-536580A1F72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B8D74C6-BBB6-435F-8CE2-EDBCB0C4891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FD0C152-2447-4F01-9020-65F56A97C34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F6E2292-F432-4907-AC0E-1F4ACB930A0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068DDC0-84C7-47AD-88A1-E1A48375E96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818BE56-CD47-4870-BB08-9CDB8978C7F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464A075-0BDB-4023-9E78-7DF71F81BC1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9FD5AE1-BE28-468B-9DD7-7F5A52531F5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7AD856E-E8B9-4DEA-8B25-FEB093B4C0B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D5530A7-18C4-41F3-B506-EB1F1245251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A8CB41F-F739-484B-A2F3-532141CD600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76338" y="1989138"/>
            <a:ext cx="7643812" cy="44624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95000"/>
            <a:lumOff val="5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C8CEE09-15F7-40FC-A9DD-432F9BBAAD6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wmf"/></Relationships>
</file>

<file path=ppt/slides/_rels/slide3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3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9.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wmf"/></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5400000" scaled="0"/>
        </a:gradFill>
        <a:effectLst/>
      </p:bgPr>
    </p:bg>
    <p:spTree>
      <p:nvGrpSpPr>
        <p:cNvPr id="1" name=""/>
        <p:cNvGrpSpPr/>
        <p:nvPr/>
      </p:nvGrpSpPr>
      <p:grpSpPr>
        <a:xfrm>
          <a:off x="0" y="0"/>
          <a:ext cx="0" cy="0"/>
          <a:chOff x="0" y="0"/>
          <a:chExt cx="0" cy="0"/>
        </a:xfrm>
      </p:grpSpPr>
      <p:pic>
        <p:nvPicPr>
          <p:cNvPr id="4" name="Content Placeholder 3" descr="HouseofPrayer.jpg"/>
          <p:cNvPicPr>
            <a:picLocks noChangeAspect="1"/>
          </p:cNvPicPr>
          <p:nvPr/>
        </p:nvPicPr>
        <p:blipFill>
          <a:blip r:embed="rId2" cstate="print"/>
          <a:srcRect t="25556"/>
          <a:stretch>
            <a:fillRect/>
          </a:stretch>
        </p:blipFill>
        <p:spPr>
          <a:xfrm>
            <a:off x="0" y="1752600"/>
            <a:ext cx="9144000" cy="5105400"/>
          </a:xfrm>
          <a:prstGeom prst="rect">
            <a:avLst/>
          </a:prstGeom>
        </p:spPr>
      </p:pic>
      <p:sp>
        <p:nvSpPr>
          <p:cNvPr id="2" name="Title 1"/>
          <p:cNvSpPr>
            <a:spLocks noGrp="1"/>
          </p:cNvSpPr>
          <p:nvPr>
            <p:ph type="ctrTitle"/>
          </p:nvPr>
        </p:nvSpPr>
        <p:spPr>
          <a:xfrm>
            <a:off x="685800" y="290073"/>
            <a:ext cx="7772400" cy="1470025"/>
          </a:xfrm>
        </p:spPr>
        <p:txBody>
          <a:bodyPr/>
          <a:lstStyle/>
          <a:p>
            <a:r>
              <a:rPr lang="en-US" b="1" dirty="0" smtClean="0">
                <a:solidFill>
                  <a:srgbClr val="FFFF00"/>
                </a:solidFill>
              </a:rPr>
              <a:t>Class 6 – Type of the Third Heaven – God All In All</a:t>
            </a:r>
            <a:endParaRPr lang="en-US" b="1" dirty="0">
              <a:solidFill>
                <a:srgbClr val="FFFF00"/>
              </a:solidFill>
            </a:endParaRPr>
          </a:p>
        </p:txBody>
      </p:sp>
      <p:sp>
        <p:nvSpPr>
          <p:cNvPr id="3" name="Subtitle 2"/>
          <p:cNvSpPr>
            <a:spLocks noGrp="1"/>
          </p:cNvSpPr>
          <p:nvPr>
            <p:ph type="subTitle" idx="1"/>
          </p:nvPr>
        </p:nvSpPr>
        <p:spPr>
          <a:xfrm>
            <a:off x="787940" y="1858591"/>
            <a:ext cx="7568119" cy="1752600"/>
          </a:xfrm>
        </p:spPr>
        <p:txBody>
          <a:bodyPr/>
          <a:lstStyle/>
          <a:p>
            <a:r>
              <a:rPr lang="en-US" sz="2400" b="1" i="1" dirty="0" err="1" smtClean="0">
                <a:solidFill>
                  <a:srgbClr val="FFFF00"/>
                </a:solidFill>
                <a:effectLst>
                  <a:outerShdw blurRad="38100" dist="38100" dir="2700000" algn="tl">
                    <a:srgbClr val="000000">
                      <a:alpha val="43137"/>
                    </a:srgbClr>
                  </a:outerShdw>
                </a:effectLst>
              </a:rPr>
              <a:t>Psa</a:t>
            </a:r>
            <a:r>
              <a:rPr lang="en-US" sz="2400" b="1" i="1" dirty="0" smtClean="0">
                <a:solidFill>
                  <a:srgbClr val="FFFF00"/>
                </a:solidFill>
                <a:effectLst>
                  <a:outerShdw blurRad="38100" dist="38100" dir="2700000" algn="tl">
                    <a:srgbClr val="000000">
                      <a:alpha val="43137"/>
                    </a:srgbClr>
                  </a:outerShdw>
                </a:effectLst>
              </a:rPr>
              <a:t> 24:3  Who shall ascend into the hill of the LORD? or who shall stand in his holy place? </a:t>
            </a:r>
          </a:p>
          <a:p>
            <a:r>
              <a:rPr lang="en-US" sz="2400" b="1" i="1" dirty="0" err="1" smtClean="0">
                <a:solidFill>
                  <a:srgbClr val="FFFF00"/>
                </a:solidFill>
                <a:effectLst>
                  <a:outerShdw blurRad="38100" dist="38100" dir="2700000" algn="tl">
                    <a:srgbClr val="000000">
                      <a:alpha val="43137"/>
                    </a:srgbClr>
                  </a:outerShdw>
                </a:effectLst>
              </a:rPr>
              <a:t>Psa</a:t>
            </a:r>
            <a:r>
              <a:rPr lang="en-US" sz="2400" b="1" i="1" dirty="0" smtClean="0">
                <a:solidFill>
                  <a:srgbClr val="FFFF00"/>
                </a:solidFill>
                <a:effectLst>
                  <a:outerShdw blurRad="38100" dist="38100" dir="2700000" algn="tl">
                    <a:srgbClr val="000000">
                      <a:alpha val="43137"/>
                    </a:srgbClr>
                  </a:outerShdw>
                </a:effectLst>
              </a:rPr>
              <a:t> 24:4  He that hath clean hands, and a pure heart; who hath not lifted up his soul unto vanity, nor sworn deceitfully.</a:t>
            </a:r>
            <a:endParaRPr lang="en-US" sz="2400" b="1" i="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solidFill>
                  <a:srgbClr val="FFFF00"/>
                </a:solidFill>
              </a:rPr>
              <a:t>Class Objectives</a:t>
            </a:r>
            <a:endParaRPr lang="en-US" dirty="0">
              <a:solidFill>
                <a:srgbClr val="FFFF00"/>
              </a:solidFill>
            </a:endParaRPr>
          </a:p>
        </p:txBody>
      </p:sp>
      <p:sp>
        <p:nvSpPr>
          <p:cNvPr id="3" name="Content Placeholder 2"/>
          <p:cNvSpPr>
            <a:spLocks noGrp="1"/>
          </p:cNvSpPr>
          <p:nvPr>
            <p:ph idx="1"/>
          </p:nvPr>
        </p:nvSpPr>
        <p:spPr>
          <a:xfrm>
            <a:off x="457200" y="1166018"/>
            <a:ext cx="8229600" cy="4525963"/>
          </a:xfrm>
        </p:spPr>
        <p:txBody>
          <a:bodyPr/>
          <a:lstStyle/>
          <a:p>
            <a:r>
              <a:rPr lang="en-US" sz="2400" dirty="0" smtClean="0">
                <a:solidFill>
                  <a:srgbClr val="FFFF00"/>
                </a:solidFill>
              </a:rPr>
              <a:t>To better understand why our hopes should be “pegged” upon the FULL GLORIFICATION of God on earth</a:t>
            </a:r>
          </a:p>
          <a:p>
            <a:r>
              <a:rPr lang="en-US" sz="2400" dirty="0" smtClean="0">
                <a:solidFill>
                  <a:srgbClr val="FFFF00"/>
                </a:solidFill>
              </a:rPr>
              <a:t>To recognize the “typical” aspect of the Temple of Ezekiel’s prophecy</a:t>
            </a:r>
          </a:p>
          <a:p>
            <a:r>
              <a:rPr lang="en-US" sz="2400" dirty="0" smtClean="0">
                <a:solidFill>
                  <a:srgbClr val="FFFF00"/>
                </a:solidFill>
              </a:rPr>
              <a:t>To identify some of the eternal characteristics of the “third heaven”</a:t>
            </a:r>
          </a:p>
          <a:p>
            <a:r>
              <a:rPr lang="en-US" sz="2400" dirty="0" smtClean="0">
                <a:solidFill>
                  <a:srgbClr val="FFFF00"/>
                </a:solidFill>
              </a:rPr>
              <a:t>To come away with a “clearer” and more comprehensive understanding of our purpose today</a:t>
            </a:r>
          </a:p>
          <a:p>
            <a:r>
              <a:rPr lang="en-US" sz="2400" dirty="0" smtClean="0">
                <a:solidFill>
                  <a:srgbClr val="FFFF00"/>
                </a:solidFill>
              </a:rPr>
              <a:t>To recommit ourselves to God in a way that brings Him greater glory in our lives, generates a stronger love for the return of Jesus and builds a more genuine desire to serve in our ecclesial family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0009"/>
          </a:xfrm>
        </p:spPr>
        <p:txBody>
          <a:bodyPr/>
          <a:lstStyle/>
          <a:p>
            <a:r>
              <a:rPr lang="en-US" sz="2800" b="1" dirty="0" smtClean="0">
                <a:solidFill>
                  <a:srgbClr val="FFFF00"/>
                </a:solidFill>
              </a:rPr>
              <a:t>The Words of Jesus</a:t>
            </a:r>
            <a:endParaRPr lang="en-US" sz="2800" b="1" dirty="0">
              <a:solidFill>
                <a:srgbClr val="FFFF00"/>
              </a:solidFill>
            </a:endParaRPr>
          </a:p>
        </p:txBody>
      </p:sp>
      <p:sp>
        <p:nvSpPr>
          <p:cNvPr id="3" name="Content Placeholder 2"/>
          <p:cNvSpPr>
            <a:spLocks noGrp="1"/>
          </p:cNvSpPr>
          <p:nvPr>
            <p:ph idx="1"/>
          </p:nvPr>
        </p:nvSpPr>
        <p:spPr>
          <a:xfrm>
            <a:off x="0" y="332509"/>
            <a:ext cx="4572000" cy="4525963"/>
          </a:xfrm>
        </p:spPr>
        <p:txBody>
          <a:bodyPr/>
          <a:lstStyle/>
          <a:p>
            <a:r>
              <a:rPr lang="en-US" sz="2400" dirty="0" smtClean="0">
                <a:solidFill>
                  <a:srgbClr val="FFFF00"/>
                </a:solidFill>
              </a:rPr>
              <a:t>" With desire </a:t>
            </a:r>
            <a:r>
              <a:rPr lang="en-US" sz="2400" dirty="0" smtClean="0">
                <a:solidFill>
                  <a:srgbClr val="FFFF00"/>
                </a:solidFill>
              </a:rPr>
              <a:t>I have desired to eat this </a:t>
            </a:r>
            <a:r>
              <a:rPr lang="en-US" sz="2400" dirty="0" err="1" smtClean="0">
                <a:solidFill>
                  <a:srgbClr val="FFFF00"/>
                </a:solidFill>
              </a:rPr>
              <a:t>passover</a:t>
            </a:r>
            <a:r>
              <a:rPr lang="en-US" sz="2400" dirty="0" smtClean="0">
                <a:solidFill>
                  <a:srgbClr val="FFFF00"/>
                </a:solidFill>
              </a:rPr>
              <a:t> with you before </a:t>
            </a:r>
            <a:r>
              <a:rPr lang="en-US" sz="2400" dirty="0" smtClean="0">
                <a:solidFill>
                  <a:srgbClr val="FFFF00"/>
                </a:solidFill>
              </a:rPr>
              <a:t>I suffer</a:t>
            </a:r>
            <a:r>
              <a:rPr lang="en-US" sz="2400" dirty="0" smtClean="0">
                <a:solidFill>
                  <a:srgbClr val="FFFF00"/>
                </a:solidFill>
              </a:rPr>
              <a:t>, for I say unto you, I will not any more eat </a:t>
            </a:r>
            <a:r>
              <a:rPr lang="en-US" sz="2400" dirty="0" smtClean="0">
                <a:solidFill>
                  <a:srgbClr val="FFFF00"/>
                </a:solidFill>
              </a:rPr>
              <a:t>thereof, until </a:t>
            </a:r>
            <a:r>
              <a:rPr lang="en-US" sz="2400" dirty="0" smtClean="0">
                <a:solidFill>
                  <a:srgbClr val="FFFF00"/>
                </a:solidFill>
              </a:rPr>
              <a:t>it be fulfilled in the kingdom of God'' (Luke 22 : 15,16</a:t>
            </a:r>
            <a:r>
              <a:rPr lang="en-US" sz="2400" dirty="0" smtClean="0">
                <a:solidFill>
                  <a:srgbClr val="FFFF00"/>
                </a:solidFill>
              </a:rPr>
              <a:t>)</a:t>
            </a:r>
          </a:p>
          <a:p>
            <a:r>
              <a:rPr lang="en-US" sz="2400" dirty="0" smtClean="0">
                <a:solidFill>
                  <a:srgbClr val="FFFF00"/>
                </a:solidFill>
              </a:rPr>
              <a:t>" I will not drink henceforth of this fruit of the vine, </a:t>
            </a:r>
            <a:r>
              <a:rPr lang="en-US" sz="2400" dirty="0" smtClean="0">
                <a:solidFill>
                  <a:srgbClr val="FFFF00"/>
                </a:solidFill>
              </a:rPr>
              <a:t>until that </a:t>
            </a:r>
            <a:r>
              <a:rPr lang="en-US" sz="2400" dirty="0" smtClean="0">
                <a:solidFill>
                  <a:srgbClr val="FFFF00"/>
                </a:solidFill>
              </a:rPr>
              <a:t>day when I drink it new with you in my </a:t>
            </a:r>
            <a:r>
              <a:rPr lang="en-US" sz="2400" dirty="0" smtClean="0">
                <a:solidFill>
                  <a:srgbClr val="FFFF00"/>
                </a:solidFill>
              </a:rPr>
              <a:t>Father's kingdom </a:t>
            </a:r>
            <a:r>
              <a:rPr lang="en-US" sz="2400" dirty="0" smtClean="0">
                <a:solidFill>
                  <a:srgbClr val="FFFF00"/>
                </a:solidFill>
              </a:rPr>
              <a:t>" (Matt. 26 : 29</a:t>
            </a:r>
            <a:r>
              <a:rPr lang="en-US" sz="2400" dirty="0" smtClean="0">
                <a:solidFill>
                  <a:srgbClr val="FFFF00"/>
                </a:solidFill>
              </a:rPr>
              <a:t>)</a:t>
            </a:r>
          </a:p>
          <a:p>
            <a:r>
              <a:rPr lang="en-US" sz="2400" dirty="0" smtClean="0">
                <a:solidFill>
                  <a:srgbClr val="FFFF00"/>
                </a:solidFill>
              </a:rPr>
              <a:t>Ezekiel’s description gives the whole eastern side of the OUTER COURT for the fulfillment of these words of our Lord</a:t>
            </a:r>
            <a:endParaRPr lang="en-US" sz="2400" dirty="0">
              <a:solidFill>
                <a:srgbClr val="FFFF00"/>
              </a:solidFill>
            </a:endParaRPr>
          </a:p>
        </p:txBody>
      </p:sp>
      <p:pic>
        <p:nvPicPr>
          <p:cNvPr id="4" name="Picture 2"/>
          <p:cNvPicPr>
            <a:picLocks noChangeAspect="1" noChangeArrowheads="1"/>
          </p:cNvPicPr>
          <p:nvPr/>
        </p:nvPicPr>
        <p:blipFill>
          <a:blip r:embed="rId2" cstate="print"/>
          <a:srcRect l="3227" t="3152" r="2447" b="3273"/>
          <a:stretch>
            <a:fillRect/>
          </a:stretch>
        </p:blipFill>
        <p:spPr bwMode="auto">
          <a:xfrm>
            <a:off x="4572000" y="465513"/>
            <a:ext cx="4572000" cy="4644189"/>
          </a:xfrm>
          <a:prstGeom prst="rect">
            <a:avLst/>
          </a:prstGeom>
          <a:noFill/>
          <a:ln w="9525">
            <a:noFill/>
            <a:miter lim="800000"/>
            <a:headEnd/>
            <a:tailEnd/>
          </a:ln>
        </p:spPr>
      </p:pic>
      <p:cxnSp>
        <p:nvCxnSpPr>
          <p:cNvPr id="6" name="Straight Arrow Connector 5"/>
          <p:cNvCxnSpPr/>
          <p:nvPr/>
        </p:nvCxnSpPr>
        <p:spPr>
          <a:xfrm flipV="1">
            <a:off x="4372495" y="2759825"/>
            <a:ext cx="4339243" cy="266007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8512233" y="698269"/>
            <a:ext cx="382385" cy="41729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671756" y="432270"/>
            <a:ext cx="4339244" cy="4443122"/>
          </a:xfrm>
          <a:prstGeom prst="rect">
            <a:avLst/>
          </a:prstGeom>
          <a:noFill/>
          <a:ln w="9525">
            <a:noFill/>
            <a:miter lim="800000"/>
            <a:headEnd/>
            <a:tailEnd/>
          </a:ln>
        </p:spPr>
      </p:pic>
      <p:sp>
        <p:nvSpPr>
          <p:cNvPr id="4101" name="Slide Number Placeholder 7"/>
          <p:cNvSpPr>
            <a:spLocks noGrp="1"/>
          </p:cNvSpPr>
          <p:nvPr>
            <p:ph type="sldNum" sz="quarter" idx="12"/>
          </p:nvPr>
        </p:nvSpPr>
        <p:spPr>
          <a:xfrm>
            <a:off x="7239000" y="6400800"/>
            <a:ext cx="1905000" cy="457200"/>
          </a:xfrm>
          <a:noFill/>
        </p:spPr>
        <p:txBody>
          <a:bodyPr/>
          <a:lstStyle/>
          <a:p>
            <a:fld id="{CF9512D7-1FE1-4F2B-A512-CE6204CCBEEE}" type="slidenum">
              <a:rPr lang="en-US" smtClean="0"/>
              <a:pPr/>
              <a:t>4</a:t>
            </a:fld>
            <a:endParaRPr lang="en-US" smtClean="0"/>
          </a:p>
        </p:txBody>
      </p:sp>
      <p:sp>
        <p:nvSpPr>
          <p:cNvPr id="7" name="TextBox 6"/>
          <p:cNvSpPr txBox="1"/>
          <p:nvPr/>
        </p:nvSpPr>
        <p:spPr>
          <a:xfrm>
            <a:off x="0" y="16634"/>
            <a:ext cx="4572000" cy="7848302"/>
          </a:xfrm>
          <a:prstGeom prst="rect">
            <a:avLst/>
          </a:prstGeom>
          <a:noFill/>
        </p:spPr>
        <p:txBody>
          <a:bodyPr wrap="square" rtlCol="0">
            <a:spAutoFit/>
          </a:bodyPr>
          <a:lstStyle/>
          <a:p>
            <a:pPr marL="457200" indent="-457200">
              <a:buAutoNum type="arabicPeriod"/>
            </a:pPr>
            <a:r>
              <a:rPr lang="en-US" sz="2400" dirty="0" smtClean="0">
                <a:solidFill>
                  <a:srgbClr val="FFFF00"/>
                </a:solidFill>
              </a:rPr>
              <a:t>Visitor enters from north or south thru waters of BAPTISM that originate </a:t>
            </a:r>
            <a:r>
              <a:rPr lang="en-US" sz="2400" dirty="0" err="1" smtClean="0">
                <a:solidFill>
                  <a:srgbClr val="FFFF00"/>
                </a:solidFill>
              </a:rPr>
              <a:t>fr</a:t>
            </a:r>
            <a:r>
              <a:rPr lang="en-US" sz="2400" dirty="0" smtClean="0">
                <a:solidFill>
                  <a:srgbClr val="FFFF00"/>
                </a:solidFill>
              </a:rPr>
              <a:t> under the central ALTAR</a:t>
            </a:r>
          </a:p>
          <a:p>
            <a:pPr marL="457200" indent="-457200">
              <a:buAutoNum type="arabicPeriod"/>
            </a:pPr>
            <a:r>
              <a:rPr lang="en-US" sz="2400" dirty="0" smtClean="0">
                <a:solidFill>
                  <a:srgbClr val="FFFF00"/>
                </a:solidFill>
              </a:rPr>
              <a:t>Offerings of blood at North, grains, etc. at South made</a:t>
            </a:r>
          </a:p>
          <a:p>
            <a:pPr marL="457200" indent="-457200">
              <a:buAutoNum type="arabicPeriod"/>
            </a:pPr>
            <a:r>
              <a:rPr lang="en-US" sz="2400" dirty="0" smtClean="0">
                <a:solidFill>
                  <a:srgbClr val="FFFF00"/>
                </a:solidFill>
              </a:rPr>
              <a:t>Met by mortal, Levite priests &amp; enters into the House by way of GATE BUILDINGS</a:t>
            </a:r>
          </a:p>
          <a:p>
            <a:pPr marL="457200" indent="-457200">
              <a:buAutoNum type="arabicPeriod"/>
            </a:pPr>
            <a:r>
              <a:rPr lang="en-US" sz="2400" dirty="0" smtClean="0">
                <a:solidFill>
                  <a:srgbClr val="FFFF00"/>
                </a:solidFill>
              </a:rPr>
              <a:t>Journeys down/across OUTER COURT PLAZA</a:t>
            </a:r>
          </a:p>
          <a:p>
            <a:pPr marL="457200" indent="-457200">
              <a:buAutoNum type="arabicPeriod"/>
            </a:pPr>
            <a:r>
              <a:rPr lang="en-US" sz="2400" dirty="0" smtClean="0">
                <a:solidFill>
                  <a:srgbClr val="FFFF00"/>
                </a:solidFill>
              </a:rPr>
              <a:t>Into the SEPARATE PLACE for fellowship</a:t>
            </a:r>
          </a:p>
          <a:p>
            <a:pPr marL="457200" indent="-457200">
              <a:buAutoNum type="arabicPeriod"/>
            </a:pPr>
            <a:r>
              <a:rPr lang="en-US" sz="2400" dirty="0" smtClean="0">
                <a:solidFill>
                  <a:srgbClr val="FFFF00"/>
                </a:solidFill>
              </a:rPr>
              <a:t>Up the Judgment Steps of the INNER CIRCULAR bldg</a:t>
            </a:r>
          </a:p>
          <a:p>
            <a:pPr marL="457200" indent="-457200">
              <a:buAutoNum type="arabicPeriod"/>
            </a:pPr>
            <a:r>
              <a:rPr lang="en-US" sz="2400" dirty="0" smtClean="0">
                <a:solidFill>
                  <a:srgbClr val="FFFF00"/>
                </a:solidFill>
              </a:rPr>
              <a:t>To the vast DINING HALLS in the Western OUTER COURT </a:t>
            </a:r>
            <a:r>
              <a:rPr lang="en-US" sz="2400" dirty="0" err="1" smtClean="0">
                <a:solidFill>
                  <a:srgbClr val="FFFF00"/>
                </a:solidFill>
              </a:rPr>
              <a:t>cellae</a:t>
            </a:r>
            <a:endParaRPr lang="en-US" sz="2400" dirty="0" smtClean="0">
              <a:solidFill>
                <a:srgbClr val="FFFF00"/>
              </a:solidFill>
            </a:endParaRPr>
          </a:p>
          <a:p>
            <a:pPr marL="457200" indent="-457200">
              <a:buAutoNum type="arabicPeriod"/>
            </a:pPr>
            <a:endParaRPr lang="en-US" sz="2400" dirty="0" smtClean="0">
              <a:solidFill>
                <a:srgbClr val="FFFF00"/>
              </a:solidFill>
            </a:endParaRPr>
          </a:p>
          <a:p>
            <a:pPr marL="457200" indent="-457200">
              <a:buAutoNum type="arabicPeriod"/>
            </a:pPr>
            <a:endParaRPr lang="en-US" sz="2400" dirty="0" smtClean="0">
              <a:solidFill>
                <a:srgbClr val="FFFF00"/>
              </a:solidFill>
            </a:endParaRPr>
          </a:p>
          <a:p>
            <a:pPr marL="457200" indent="-457200">
              <a:buAutoNum type="arabicPeriod"/>
            </a:pPr>
            <a:endParaRPr lang="en-US" sz="2400" dirty="0" smtClean="0">
              <a:solidFill>
                <a:srgbClr val="FFFF00"/>
              </a:solidFill>
            </a:endParaRPr>
          </a:p>
        </p:txBody>
      </p:sp>
      <p:sp>
        <p:nvSpPr>
          <p:cNvPr id="8" name="TextBox 7"/>
          <p:cNvSpPr txBox="1"/>
          <p:nvPr/>
        </p:nvSpPr>
        <p:spPr>
          <a:xfrm>
            <a:off x="4572000" y="0"/>
            <a:ext cx="4572000" cy="400110"/>
          </a:xfrm>
          <a:prstGeom prst="rect">
            <a:avLst/>
          </a:prstGeom>
          <a:noFill/>
        </p:spPr>
        <p:txBody>
          <a:bodyPr wrap="square" rtlCol="0">
            <a:spAutoFit/>
          </a:bodyPr>
          <a:lstStyle/>
          <a:p>
            <a:pPr algn="ctr"/>
            <a:r>
              <a:rPr lang="en-US" sz="2000" b="1" dirty="0" smtClean="0">
                <a:solidFill>
                  <a:srgbClr val="FFFF00"/>
                </a:solidFill>
              </a:rPr>
              <a:t>PATHWAY OF A VISITOR</a:t>
            </a:r>
            <a:endParaRPr lang="en-US" sz="2000" b="1" dirty="0">
              <a:solidFill>
                <a:srgbClr val="FFFF00"/>
              </a:solidFill>
            </a:endParaRPr>
          </a:p>
        </p:txBody>
      </p:sp>
      <p:sp>
        <p:nvSpPr>
          <p:cNvPr id="9" name="TextBox 8"/>
          <p:cNvSpPr txBox="1"/>
          <p:nvPr/>
        </p:nvSpPr>
        <p:spPr>
          <a:xfrm>
            <a:off x="4572000" y="4821390"/>
            <a:ext cx="4572000" cy="1938992"/>
          </a:xfrm>
          <a:prstGeom prst="rect">
            <a:avLst/>
          </a:prstGeom>
          <a:noFill/>
        </p:spPr>
        <p:txBody>
          <a:bodyPr wrap="square" rtlCol="0">
            <a:spAutoFit/>
          </a:bodyPr>
          <a:lstStyle/>
          <a:p>
            <a:r>
              <a:rPr lang="en-US" sz="2400" dirty="0" smtClean="0">
                <a:solidFill>
                  <a:srgbClr val="FFFF00"/>
                </a:solidFill>
              </a:rPr>
              <a:t>8. His “portion” of blood offering conveyed by the table of wood to EASTERN side</a:t>
            </a:r>
          </a:p>
          <a:p>
            <a:r>
              <a:rPr lang="en-US" sz="2400" dirty="0" smtClean="0">
                <a:solidFill>
                  <a:srgbClr val="FFFF00"/>
                </a:solidFill>
              </a:rPr>
              <a:t>9. It ascends to Great ALTAR at top of mountain </a:t>
            </a:r>
            <a:endParaRPr lang="en-US" sz="2400" dirty="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671756" y="432270"/>
            <a:ext cx="4339244" cy="4443122"/>
          </a:xfrm>
          <a:prstGeom prst="rect">
            <a:avLst/>
          </a:prstGeom>
          <a:noFill/>
          <a:ln w="9525">
            <a:noFill/>
            <a:miter lim="800000"/>
            <a:headEnd/>
            <a:tailEnd/>
          </a:ln>
        </p:spPr>
      </p:pic>
      <p:sp>
        <p:nvSpPr>
          <p:cNvPr id="4101" name="Slide Number Placeholder 7"/>
          <p:cNvSpPr>
            <a:spLocks noGrp="1"/>
          </p:cNvSpPr>
          <p:nvPr>
            <p:ph type="sldNum" sz="quarter" idx="12"/>
          </p:nvPr>
        </p:nvSpPr>
        <p:spPr>
          <a:xfrm>
            <a:off x="7239000" y="6400800"/>
            <a:ext cx="1905000" cy="457200"/>
          </a:xfrm>
          <a:noFill/>
        </p:spPr>
        <p:txBody>
          <a:bodyPr/>
          <a:lstStyle/>
          <a:p>
            <a:fld id="{CF9512D7-1FE1-4F2B-A512-CE6204CCBEEE}" type="slidenum">
              <a:rPr lang="en-US" smtClean="0"/>
              <a:pPr/>
              <a:t>5</a:t>
            </a:fld>
            <a:endParaRPr lang="en-US" smtClean="0"/>
          </a:p>
        </p:txBody>
      </p:sp>
      <p:sp>
        <p:nvSpPr>
          <p:cNvPr id="7" name="TextBox 6"/>
          <p:cNvSpPr txBox="1"/>
          <p:nvPr/>
        </p:nvSpPr>
        <p:spPr>
          <a:xfrm>
            <a:off x="0" y="16634"/>
            <a:ext cx="4572000" cy="7109639"/>
          </a:xfrm>
          <a:prstGeom prst="rect">
            <a:avLst/>
          </a:prstGeom>
          <a:noFill/>
        </p:spPr>
        <p:txBody>
          <a:bodyPr wrap="square" rtlCol="0">
            <a:spAutoFit/>
          </a:bodyPr>
          <a:lstStyle/>
          <a:p>
            <a:pPr marL="457200" indent="-457200"/>
            <a:r>
              <a:rPr lang="en-US" sz="2400" dirty="0" smtClean="0">
                <a:solidFill>
                  <a:srgbClr val="FFFF00"/>
                </a:solidFill>
              </a:rPr>
              <a:t>10. Hears hymns of praise from mortal/immortal voices within the INNER CELLAE</a:t>
            </a:r>
          </a:p>
          <a:p>
            <a:pPr marL="457200" indent="-457200"/>
            <a:r>
              <a:rPr lang="en-US" sz="2400" dirty="0" smtClean="0">
                <a:solidFill>
                  <a:srgbClr val="FFFF00"/>
                </a:solidFill>
              </a:rPr>
              <a:t>11. Observes in solemn reverence as “The Prince” officiates over  the sacrificial ceremony</a:t>
            </a:r>
          </a:p>
          <a:p>
            <a:pPr marL="457200" indent="-457200"/>
            <a:r>
              <a:rPr lang="en-US" sz="2400" dirty="0" smtClean="0">
                <a:solidFill>
                  <a:srgbClr val="FFFF00"/>
                </a:solidFill>
              </a:rPr>
              <a:t>12. The fire of Yahweh will descend to consume the offerings from off of the ALTAR</a:t>
            </a:r>
          </a:p>
          <a:p>
            <a:pPr marL="457200" indent="-457200"/>
            <a:r>
              <a:rPr lang="en-US" sz="2400" dirty="0" smtClean="0">
                <a:solidFill>
                  <a:srgbClr val="FFFF00"/>
                </a:solidFill>
              </a:rPr>
              <a:t>13. The worshiper will continue their visit by exiting out of the opposite side of the House of Prayer from where they entered.</a:t>
            </a:r>
          </a:p>
          <a:p>
            <a:pPr marL="457200" indent="-457200">
              <a:buAutoNum type="arabicPeriod"/>
            </a:pPr>
            <a:endParaRPr lang="en-US" sz="2400" dirty="0" smtClean="0">
              <a:solidFill>
                <a:srgbClr val="FFFF00"/>
              </a:solidFill>
            </a:endParaRPr>
          </a:p>
          <a:p>
            <a:pPr marL="457200" indent="-457200">
              <a:buAutoNum type="arabicPeriod"/>
            </a:pPr>
            <a:endParaRPr lang="en-US" sz="2400" dirty="0" smtClean="0">
              <a:solidFill>
                <a:srgbClr val="FFFF00"/>
              </a:solidFill>
            </a:endParaRPr>
          </a:p>
          <a:p>
            <a:pPr marL="457200" indent="-457200">
              <a:buAutoNum type="arabicPeriod"/>
            </a:pPr>
            <a:endParaRPr lang="en-US" sz="2400" dirty="0" smtClean="0">
              <a:solidFill>
                <a:srgbClr val="FFFF00"/>
              </a:solidFill>
            </a:endParaRPr>
          </a:p>
        </p:txBody>
      </p:sp>
      <p:sp>
        <p:nvSpPr>
          <p:cNvPr id="8" name="TextBox 7"/>
          <p:cNvSpPr txBox="1"/>
          <p:nvPr/>
        </p:nvSpPr>
        <p:spPr>
          <a:xfrm>
            <a:off x="4572000" y="0"/>
            <a:ext cx="4572000" cy="400110"/>
          </a:xfrm>
          <a:prstGeom prst="rect">
            <a:avLst/>
          </a:prstGeom>
          <a:noFill/>
        </p:spPr>
        <p:txBody>
          <a:bodyPr wrap="square" rtlCol="0">
            <a:spAutoFit/>
          </a:bodyPr>
          <a:lstStyle/>
          <a:p>
            <a:pPr algn="ctr"/>
            <a:r>
              <a:rPr lang="en-US" sz="2000" b="1" dirty="0" smtClean="0">
                <a:solidFill>
                  <a:srgbClr val="FFFF00"/>
                </a:solidFill>
              </a:rPr>
              <a:t>PATHWAY OF A VISITOR</a:t>
            </a:r>
            <a:endParaRPr lang="en-US" sz="2000" b="1" dirty="0">
              <a:solidFill>
                <a:srgbClr val="FFFF00"/>
              </a:solidFill>
            </a:endParaRPr>
          </a:p>
        </p:txBody>
      </p:sp>
      <p:sp>
        <p:nvSpPr>
          <p:cNvPr id="9" name="TextBox 8"/>
          <p:cNvSpPr txBox="1"/>
          <p:nvPr/>
        </p:nvSpPr>
        <p:spPr>
          <a:xfrm>
            <a:off x="4572000" y="4821390"/>
            <a:ext cx="4572000" cy="1754326"/>
          </a:xfrm>
          <a:prstGeom prst="rect">
            <a:avLst/>
          </a:prstGeom>
          <a:noFill/>
        </p:spPr>
        <p:txBody>
          <a:bodyPr wrap="square" rtlCol="0">
            <a:spAutoFit/>
          </a:bodyPr>
          <a:lstStyle/>
          <a:p>
            <a:r>
              <a:rPr lang="en-US" b="1" dirty="0" smtClean="0">
                <a:solidFill>
                  <a:srgbClr val="FFFF00"/>
                </a:solidFill>
              </a:rPr>
              <a:t>Speaking of the future age, the Psalmist also testifies </a:t>
            </a:r>
            <a:r>
              <a:rPr lang="en-US" b="1" dirty="0" smtClean="0">
                <a:solidFill>
                  <a:srgbClr val="FFFF00"/>
                </a:solidFill>
              </a:rPr>
              <a:t>:" </a:t>
            </a:r>
            <a:r>
              <a:rPr lang="en-US" b="1" dirty="0" smtClean="0">
                <a:solidFill>
                  <a:srgbClr val="FFFF00"/>
                </a:solidFill>
              </a:rPr>
              <a:t>All the earth shall worship thee, and shall sing unto thee </a:t>
            </a:r>
            <a:r>
              <a:rPr lang="en-US" b="1" dirty="0" smtClean="0">
                <a:solidFill>
                  <a:srgbClr val="FFFF00"/>
                </a:solidFill>
              </a:rPr>
              <a:t>; they </a:t>
            </a:r>
            <a:r>
              <a:rPr lang="en-US" b="1" dirty="0" smtClean="0">
                <a:solidFill>
                  <a:srgbClr val="FFFF00"/>
                </a:solidFill>
              </a:rPr>
              <a:t>shall sing unto thy name. . . . I will go into thy </a:t>
            </a:r>
            <a:r>
              <a:rPr lang="en-US" b="1" dirty="0" smtClean="0">
                <a:solidFill>
                  <a:srgbClr val="FFFF00"/>
                </a:solidFill>
              </a:rPr>
              <a:t>house with </a:t>
            </a:r>
            <a:r>
              <a:rPr lang="en-US" b="1" i="1" dirty="0" smtClean="0">
                <a:solidFill>
                  <a:srgbClr val="FFFF00"/>
                </a:solidFill>
              </a:rPr>
              <a:t>burnt offerings : I will pay thee my vows " (66 : 4, 13</a:t>
            </a:r>
            <a:endParaRPr lang="en-US" b="1" dirty="0">
              <a:solidFill>
                <a:srgbClr val="FFFF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6182" t="8098" r="6364" b="8294"/>
          <a:stretch>
            <a:fillRect/>
          </a:stretch>
        </p:blipFill>
        <p:spPr bwMode="auto">
          <a:xfrm>
            <a:off x="565265" y="798022"/>
            <a:ext cx="7996844" cy="5436523"/>
          </a:xfrm>
          <a:prstGeom prst="rect">
            <a:avLst/>
          </a:prstGeom>
          <a:ln>
            <a:noFill/>
          </a:ln>
          <a:effectLst>
            <a:softEdge rad="112500"/>
          </a:effectLst>
        </p:spPr>
      </p:pic>
      <p:sp>
        <p:nvSpPr>
          <p:cNvPr id="3075" name="Rectangle 3"/>
          <p:cNvSpPr>
            <a:spLocks noChangeArrowheads="1"/>
          </p:cNvSpPr>
          <p:nvPr/>
        </p:nvSpPr>
        <p:spPr bwMode="auto">
          <a:xfrm>
            <a:off x="2590800" y="6172200"/>
            <a:ext cx="3962400" cy="274638"/>
          </a:xfrm>
          <a:prstGeom prst="rect">
            <a:avLst/>
          </a:prstGeom>
          <a:noFill/>
          <a:ln w="9525">
            <a:noFill/>
            <a:miter lim="800000"/>
            <a:headEnd/>
            <a:tailEnd/>
          </a:ln>
        </p:spPr>
        <p:txBody>
          <a:bodyPr>
            <a:spAutoFit/>
          </a:bodyPr>
          <a:lstStyle/>
          <a:p>
            <a:pPr algn="ctr">
              <a:spcBef>
                <a:spcPct val="50000"/>
              </a:spcBef>
            </a:pPr>
            <a:endParaRPr lang="en-US" sz="1200"/>
          </a:p>
        </p:txBody>
      </p:sp>
      <p:sp>
        <p:nvSpPr>
          <p:cNvPr id="3076" name="Rectangle 4"/>
          <p:cNvSpPr>
            <a:spLocks noGrp="1" noChangeArrowheads="1"/>
          </p:cNvSpPr>
          <p:nvPr>
            <p:ph type="title" idx="4294967295"/>
          </p:nvPr>
        </p:nvSpPr>
        <p:spPr>
          <a:xfrm>
            <a:off x="2676525" y="6305550"/>
            <a:ext cx="3619500" cy="428625"/>
          </a:xfrm>
        </p:spPr>
        <p:txBody>
          <a:bodyPr/>
          <a:lstStyle/>
          <a:p>
            <a:pPr eaLnBrk="1" hangingPunct="1"/>
            <a:r>
              <a:rPr lang="en-US" sz="1200" smtClean="0">
                <a:solidFill>
                  <a:schemeClr val="tx1"/>
                </a:solidFill>
              </a:rPr>
              <a:t>View of the Sanctuary. Ezekiel 40-47</a:t>
            </a:r>
            <a:br>
              <a:rPr lang="en-US" sz="1200" smtClean="0">
                <a:solidFill>
                  <a:schemeClr val="tx1"/>
                </a:solidFill>
              </a:rPr>
            </a:br>
            <a:endParaRPr lang="en-US" sz="2000" smtClean="0"/>
          </a:p>
        </p:txBody>
      </p:sp>
      <p:sp>
        <p:nvSpPr>
          <p:cNvPr id="3077" name="TextBox 6"/>
          <p:cNvSpPr txBox="1">
            <a:spLocks noChangeArrowheads="1"/>
          </p:cNvSpPr>
          <p:nvPr/>
        </p:nvSpPr>
        <p:spPr bwMode="auto">
          <a:xfrm>
            <a:off x="2997200" y="169863"/>
            <a:ext cx="3149600" cy="307975"/>
          </a:xfrm>
          <a:prstGeom prst="rect">
            <a:avLst/>
          </a:prstGeom>
          <a:noFill/>
          <a:ln w="9525">
            <a:noFill/>
            <a:miter lim="800000"/>
            <a:headEnd/>
            <a:tailEnd/>
          </a:ln>
        </p:spPr>
        <p:txBody>
          <a:bodyPr>
            <a:spAutoFit/>
          </a:bodyPr>
          <a:lstStyle/>
          <a:p>
            <a:r>
              <a:rPr lang="en-US" sz="1400"/>
              <a:t>Plate 1-Bird’s-eye View of the Sanctuary</a:t>
            </a:r>
          </a:p>
        </p:txBody>
      </p:sp>
      <p:sp>
        <p:nvSpPr>
          <p:cNvPr id="3078" name="Slide Number Placeholder 7"/>
          <p:cNvSpPr>
            <a:spLocks noGrp="1"/>
          </p:cNvSpPr>
          <p:nvPr>
            <p:ph type="sldNum" sz="quarter" idx="12"/>
          </p:nvPr>
        </p:nvSpPr>
        <p:spPr>
          <a:xfrm>
            <a:off x="7239000" y="6400800"/>
            <a:ext cx="1905000" cy="457200"/>
          </a:xfrm>
          <a:noFill/>
        </p:spPr>
        <p:txBody>
          <a:bodyPr/>
          <a:lstStyle/>
          <a:p>
            <a:fld id="{DCB593B3-EFAE-420E-8858-B5D6DC4E6F7C}" type="slidenum">
              <a:rPr lang="en-US" smtClean="0"/>
              <a:pPr/>
              <a:t>6</a:t>
            </a:fld>
            <a:endParaRPr lang="en-US" smtClean="0"/>
          </a:p>
        </p:txBody>
      </p:sp>
      <p:sp>
        <p:nvSpPr>
          <p:cNvPr id="8" name="Right Arrow 7"/>
          <p:cNvSpPr/>
          <p:nvPr/>
        </p:nvSpPr>
        <p:spPr>
          <a:xfrm rot="10800000" flipV="1">
            <a:off x="7331825" y="2938549"/>
            <a:ext cx="1812175" cy="980902"/>
          </a:xfrm>
          <a:prstGeom prst="rightArrow">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2"/>
                </a:solidFill>
              </a:rPr>
              <a:t>Saints</a:t>
            </a:r>
            <a:endParaRPr lang="en-US" sz="2400" b="1" dirty="0">
              <a:solidFill>
                <a:schemeClr val="tx2"/>
              </a:solidFill>
            </a:endParaRPr>
          </a:p>
        </p:txBody>
      </p:sp>
      <p:sp>
        <p:nvSpPr>
          <p:cNvPr id="9" name="Down Arrow 8"/>
          <p:cNvSpPr/>
          <p:nvPr/>
        </p:nvSpPr>
        <p:spPr>
          <a:xfrm>
            <a:off x="2909455" y="1629294"/>
            <a:ext cx="598516" cy="89777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rot="10800000">
            <a:off x="2477193" y="5744095"/>
            <a:ext cx="598516" cy="89777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l="1593" t="2926" r="1988" b="3197"/>
          <a:stretch>
            <a:fillRect/>
          </a:stretch>
        </p:blipFill>
        <p:spPr bwMode="auto">
          <a:xfrm>
            <a:off x="1" y="83131"/>
            <a:ext cx="9144000" cy="6641868"/>
          </a:xfrm>
          <a:prstGeom prst="rect">
            <a:avLst/>
          </a:prstGeom>
          <a:ln>
            <a:noFill/>
          </a:ln>
          <a:effectLst>
            <a:softEdge rad="112500"/>
          </a:effectLst>
        </p:spPr>
      </p:pic>
      <p:sp>
        <p:nvSpPr>
          <p:cNvPr id="8196" name="Slide Number Placeholder 5"/>
          <p:cNvSpPr>
            <a:spLocks noGrp="1"/>
          </p:cNvSpPr>
          <p:nvPr>
            <p:ph type="sldNum" sz="quarter" idx="12"/>
          </p:nvPr>
        </p:nvSpPr>
        <p:spPr>
          <a:xfrm>
            <a:off x="7239000" y="6400800"/>
            <a:ext cx="1905000" cy="457200"/>
          </a:xfrm>
          <a:noFill/>
        </p:spPr>
        <p:txBody>
          <a:bodyPr/>
          <a:lstStyle/>
          <a:p>
            <a:fld id="{1255BCD4-6B33-4D6F-822E-F896DB7783D3}" type="slidenum">
              <a:rPr lang="en-US" smtClean="0"/>
              <a:pPr/>
              <a:t>7</a:t>
            </a:fld>
            <a:endParaRPr lang="en-US"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b="6981"/>
          <a:stretch>
            <a:fillRect/>
          </a:stretch>
        </p:blipFill>
        <p:spPr bwMode="auto">
          <a:xfrm>
            <a:off x="212725" y="212725"/>
            <a:ext cx="8686800" cy="6508750"/>
          </a:xfrm>
          <a:prstGeom prst="rect">
            <a:avLst/>
          </a:prstGeom>
          <a:ln>
            <a:noFill/>
          </a:ln>
          <a:effectLst>
            <a:softEdge rad="112500"/>
          </a:effectLst>
        </p:spPr>
      </p:pic>
      <p:sp>
        <p:nvSpPr>
          <p:cNvPr id="10243" name="Rectangle 1"/>
          <p:cNvSpPr>
            <a:spLocks noChangeArrowheads="1"/>
          </p:cNvSpPr>
          <p:nvPr/>
        </p:nvSpPr>
        <p:spPr bwMode="auto">
          <a:xfrm>
            <a:off x="1389063" y="-46038"/>
            <a:ext cx="6451600" cy="338138"/>
          </a:xfrm>
          <a:prstGeom prst="rect">
            <a:avLst/>
          </a:prstGeom>
          <a:noFill/>
          <a:ln w="9525">
            <a:noFill/>
            <a:miter lim="800000"/>
            <a:headEnd/>
            <a:tailEnd/>
          </a:ln>
        </p:spPr>
        <p:txBody>
          <a:bodyPr>
            <a:spAutoFit/>
          </a:bodyPr>
          <a:lstStyle/>
          <a:p>
            <a:pPr algn="ctr"/>
            <a:r>
              <a:rPr lang="en-US" sz="1600"/>
              <a:t>Plate 8 - Half-Mile Vista Down Outer Court </a:t>
            </a:r>
          </a:p>
        </p:txBody>
      </p:sp>
      <p:sp>
        <p:nvSpPr>
          <p:cNvPr id="10244" name="Slide Number Placeholder 3"/>
          <p:cNvSpPr>
            <a:spLocks noGrp="1"/>
          </p:cNvSpPr>
          <p:nvPr>
            <p:ph type="sldNum" sz="quarter" idx="12"/>
          </p:nvPr>
        </p:nvSpPr>
        <p:spPr>
          <a:xfrm>
            <a:off x="7239000" y="6400800"/>
            <a:ext cx="1905000" cy="457200"/>
          </a:xfrm>
          <a:noFill/>
        </p:spPr>
        <p:txBody>
          <a:bodyPr/>
          <a:lstStyle/>
          <a:p>
            <a:fld id="{3F191473-8A26-4FE2-B07B-9A5FE978DFB2}" type="slidenum">
              <a:rPr lang="en-US" smtClean="0"/>
              <a:pPr/>
              <a:t>8</a:t>
            </a:fld>
            <a:endParaRPr lang="en-US"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smtClean="0"/>
          </a:p>
        </p:txBody>
      </p:sp>
      <p:grpSp>
        <p:nvGrpSpPr>
          <p:cNvPr id="2" name="Group 7"/>
          <p:cNvGrpSpPr/>
          <p:nvPr/>
        </p:nvGrpSpPr>
        <p:grpSpPr>
          <a:xfrm>
            <a:off x="-358313" y="-1"/>
            <a:ext cx="9818836" cy="7069015"/>
            <a:chOff x="-598289" y="-13648"/>
            <a:chExt cx="9578513" cy="6858000"/>
          </a:xfrm>
        </p:grpSpPr>
        <p:pic>
          <p:nvPicPr>
            <p:cNvPr id="6" name="Picture 5"/>
            <p:cNvPicPr>
              <a:picLocks noChangeAspect="1" noChangeArrowheads="1"/>
            </p:cNvPicPr>
            <p:nvPr/>
          </p:nvPicPr>
          <p:blipFill>
            <a:blip r:embed="rId3" cstate="print"/>
            <a:srcRect r="57521"/>
            <a:stretch>
              <a:fillRect/>
            </a:stretch>
          </p:blipFill>
          <p:spPr bwMode="auto">
            <a:xfrm>
              <a:off x="-598289" y="878072"/>
              <a:ext cx="1908476" cy="5884392"/>
            </a:xfrm>
            <a:prstGeom prst="rect">
              <a:avLst/>
            </a:prstGeom>
            <a:noFill/>
            <a:ln w="9525">
              <a:noFill/>
              <a:miter lim="800000"/>
              <a:headEnd/>
              <a:tailEnd/>
            </a:ln>
          </p:spPr>
        </p:pic>
        <p:pic>
          <p:nvPicPr>
            <p:cNvPr id="22532" name="Picture 4"/>
            <p:cNvPicPr>
              <a:picLocks noChangeAspect="1" noChangeArrowheads="1"/>
            </p:cNvPicPr>
            <p:nvPr/>
          </p:nvPicPr>
          <p:blipFill>
            <a:blip r:embed="rId4" cstate="print"/>
            <a:srcRect l="12674"/>
            <a:stretch>
              <a:fillRect/>
            </a:stretch>
          </p:blipFill>
          <p:spPr bwMode="auto">
            <a:xfrm>
              <a:off x="4408224" y="-13648"/>
              <a:ext cx="4572000" cy="6858000"/>
            </a:xfrm>
            <a:prstGeom prst="rect">
              <a:avLst/>
            </a:prstGeom>
            <a:noFill/>
            <a:ln w="9525">
              <a:noFill/>
              <a:miter lim="800000"/>
              <a:headEnd/>
              <a:tailEnd/>
            </a:ln>
          </p:spPr>
        </p:pic>
        <p:pic>
          <p:nvPicPr>
            <p:cNvPr id="22533" name="Picture 5"/>
            <p:cNvPicPr>
              <a:picLocks noChangeAspect="1" noChangeArrowheads="1"/>
            </p:cNvPicPr>
            <p:nvPr/>
          </p:nvPicPr>
          <p:blipFill>
            <a:blip r:embed="rId3" cstate="print"/>
            <a:srcRect l="3261" r="28056"/>
            <a:stretch>
              <a:fillRect/>
            </a:stretch>
          </p:blipFill>
          <p:spPr bwMode="auto">
            <a:xfrm>
              <a:off x="1143000" y="533400"/>
              <a:ext cx="3276600" cy="6248400"/>
            </a:xfrm>
            <a:prstGeom prst="rect">
              <a:avLst/>
            </a:prstGeom>
            <a:noFill/>
            <a:ln w="9525">
              <a:noFill/>
              <a:miter lim="800000"/>
              <a:headEnd/>
              <a:tailEnd/>
            </a:ln>
          </p:spPr>
        </p:pic>
        <p:sp>
          <p:nvSpPr>
            <p:cNvPr id="7" name="Freeform 6"/>
            <p:cNvSpPr/>
            <p:nvPr/>
          </p:nvSpPr>
          <p:spPr>
            <a:xfrm>
              <a:off x="-504967" y="-13648"/>
              <a:ext cx="9321421" cy="1787857"/>
            </a:xfrm>
            <a:custGeom>
              <a:avLst/>
              <a:gdLst>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450376 w 9321421"/>
                <a:gd name="connsiteY79" fmla="*/ 27296 h 1787857"/>
                <a:gd name="connsiteX80" fmla="*/ 54591 w 9321421"/>
                <a:gd name="connsiteY80" fmla="*/ 1787857 h 1787857"/>
                <a:gd name="connsiteX81" fmla="*/ 0 w 9321421"/>
                <a:gd name="connsiteY81" fmla="*/ 1787857 h 1787857"/>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123967 w 9321421"/>
                <a:gd name="connsiteY79" fmla="*/ 13648 h 1787857"/>
                <a:gd name="connsiteX80" fmla="*/ 54591 w 9321421"/>
                <a:gd name="connsiteY80" fmla="*/ 1787857 h 1787857"/>
                <a:gd name="connsiteX81" fmla="*/ 0 w 9321421"/>
                <a:gd name="connsiteY81" fmla="*/ 1787857 h 178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321421" h="1787857">
                  <a:moveTo>
                    <a:pt x="0" y="1787857"/>
                  </a:moveTo>
                  <a:lnTo>
                    <a:pt x="272955" y="1733266"/>
                  </a:lnTo>
                  <a:lnTo>
                    <a:pt x="313898" y="1692323"/>
                  </a:lnTo>
                  <a:lnTo>
                    <a:pt x="409433" y="1678675"/>
                  </a:lnTo>
                  <a:lnTo>
                    <a:pt x="518615" y="1719618"/>
                  </a:lnTo>
                  <a:lnTo>
                    <a:pt x="832513" y="1637732"/>
                  </a:lnTo>
                  <a:lnTo>
                    <a:pt x="941695" y="1624084"/>
                  </a:lnTo>
                  <a:lnTo>
                    <a:pt x="1050877" y="1569493"/>
                  </a:lnTo>
                  <a:lnTo>
                    <a:pt x="1173707" y="1569493"/>
                  </a:lnTo>
                  <a:lnTo>
                    <a:pt x="1228298" y="1569493"/>
                  </a:lnTo>
                  <a:lnTo>
                    <a:pt x="1501254" y="1514902"/>
                  </a:lnTo>
                  <a:lnTo>
                    <a:pt x="1583140" y="1487606"/>
                  </a:lnTo>
                  <a:lnTo>
                    <a:pt x="1692322" y="1487606"/>
                  </a:lnTo>
                  <a:lnTo>
                    <a:pt x="1787857" y="1460311"/>
                  </a:lnTo>
                  <a:lnTo>
                    <a:pt x="1856095" y="1460311"/>
                  </a:lnTo>
                  <a:lnTo>
                    <a:pt x="1965277" y="1392072"/>
                  </a:lnTo>
                  <a:lnTo>
                    <a:pt x="2060812" y="1405720"/>
                  </a:lnTo>
                  <a:lnTo>
                    <a:pt x="2279176" y="1405720"/>
                  </a:lnTo>
                  <a:lnTo>
                    <a:pt x="2402006" y="1351129"/>
                  </a:lnTo>
                  <a:lnTo>
                    <a:pt x="2483892" y="1337481"/>
                  </a:lnTo>
                  <a:lnTo>
                    <a:pt x="2593074" y="1337481"/>
                  </a:lnTo>
                  <a:lnTo>
                    <a:pt x="2647666" y="1282890"/>
                  </a:lnTo>
                  <a:lnTo>
                    <a:pt x="2797791" y="1269242"/>
                  </a:lnTo>
                  <a:lnTo>
                    <a:pt x="2866030" y="1269242"/>
                  </a:lnTo>
                  <a:lnTo>
                    <a:pt x="3261815" y="1214651"/>
                  </a:lnTo>
                  <a:lnTo>
                    <a:pt x="3616657" y="1146412"/>
                  </a:lnTo>
                  <a:lnTo>
                    <a:pt x="3739486" y="1132764"/>
                  </a:lnTo>
                  <a:lnTo>
                    <a:pt x="3875964" y="1119117"/>
                  </a:lnTo>
                  <a:lnTo>
                    <a:pt x="4039737" y="1119117"/>
                  </a:lnTo>
                  <a:lnTo>
                    <a:pt x="4339988" y="1064526"/>
                  </a:lnTo>
                  <a:lnTo>
                    <a:pt x="4449170" y="1009935"/>
                  </a:lnTo>
                  <a:lnTo>
                    <a:pt x="4558352" y="982639"/>
                  </a:lnTo>
                  <a:lnTo>
                    <a:pt x="4667534" y="982639"/>
                  </a:lnTo>
                  <a:lnTo>
                    <a:pt x="4749421" y="982639"/>
                  </a:lnTo>
                  <a:lnTo>
                    <a:pt x="4858603" y="968991"/>
                  </a:lnTo>
                  <a:lnTo>
                    <a:pt x="4995080" y="941696"/>
                  </a:lnTo>
                  <a:lnTo>
                    <a:pt x="4995080" y="941696"/>
                  </a:lnTo>
                  <a:lnTo>
                    <a:pt x="5117910" y="900752"/>
                  </a:lnTo>
                  <a:lnTo>
                    <a:pt x="5172501" y="873457"/>
                  </a:lnTo>
                  <a:lnTo>
                    <a:pt x="5240740" y="887105"/>
                  </a:lnTo>
                  <a:lnTo>
                    <a:pt x="5445457" y="873457"/>
                  </a:lnTo>
                  <a:lnTo>
                    <a:pt x="5581934" y="805218"/>
                  </a:lnTo>
                  <a:lnTo>
                    <a:pt x="5677468" y="791570"/>
                  </a:lnTo>
                  <a:lnTo>
                    <a:pt x="5773003" y="777923"/>
                  </a:lnTo>
                  <a:lnTo>
                    <a:pt x="5854889" y="805218"/>
                  </a:lnTo>
                  <a:lnTo>
                    <a:pt x="6100549" y="750627"/>
                  </a:lnTo>
                  <a:lnTo>
                    <a:pt x="6196083" y="723332"/>
                  </a:lnTo>
                  <a:lnTo>
                    <a:pt x="6277970" y="723332"/>
                  </a:lnTo>
                  <a:lnTo>
                    <a:pt x="6387152" y="709684"/>
                  </a:lnTo>
                  <a:lnTo>
                    <a:pt x="6523630" y="641445"/>
                  </a:lnTo>
                  <a:lnTo>
                    <a:pt x="6564573" y="641445"/>
                  </a:lnTo>
                  <a:lnTo>
                    <a:pt x="6673755" y="614149"/>
                  </a:lnTo>
                  <a:lnTo>
                    <a:pt x="6769289" y="614149"/>
                  </a:lnTo>
                  <a:lnTo>
                    <a:pt x="6919415" y="600502"/>
                  </a:lnTo>
                  <a:lnTo>
                    <a:pt x="7028597" y="614149"/>
                  </a:lnTo>
                  <a:lnTo>
                    <a:pt x="7110483" y="600502"/>
                  </a:lnTo>
                  <a:lnTo>
                    <a:pt x="7315200" y="573206"/>
                  </a:lnTo>
                  <a:lnTo>
                    <a:pt x="7397086" y="545911"/>
                  </a:lnTo>
                  <a:lnTo>
                    <a:pt x="7492621" y="532263"/>
                  </a:lnTo>
                  <a:lnTo>
                    <a:pt x="7588155" y="491320"/>
                  </a:lnTo>
                  <a:lnTo>
                    <a:pt x="7642746" y="477672"/>
                  </a:lnTo>
                  <a:lnTo>
                    <a:pt x="7806519" y="477672"/>
                  </a:lnTo>
                  <a:lnTo>
                    <a:pt x="7888406" y="464024"/>
                  </a:lnTo>
                  <a:lnTo>
                    <a:pt x="7942997" y="450376"/>
                  </a:lnTo>
                  <a:lnTo>
                    <a:pt x="7997588" y="423081"/>
                  </a:lnTo>
                  <a:lnTo>
                    <a:pt x="8079474" y="409433"/>
                  </a:lnTo>
                  <a:lnTo>
                    <a:pt x="8147713" y="423081"/>
                  </a:lnTo>
                  <a:lnTo>
                    <a:pt x="8229600" y="423081"/>
                  </a:lnTo>
                  <a:lnTo>
                    <a:pt x="8256895" y="409433"/>
                  </a:lnTo>
                  <a:lnTo>
                    <a:pt x="8338782" y="409433"/>
                  </a:lnTo>
                  <a:lnTo>
                    <a:pt x="8420668" y="395785"/>
                  </a:lnTo>
                  <a:lnTo>
                    <a:pt x="8516203" y="368490"/>
                  </a:lnTo>
                  <a:lnTo>
                    <a:pt x="8516203" y="368490"/>
                  </a:lnTo>
                  <a:lnTo>
                    <a:pt x="8611737" y="354842"/>
                  </a:lnTo>
                  <a:lnTo>
                    <a:pt x="8775510" y="368490"/>
                  </a:lnTo>
                  <a:lnTo>
                    <a:pt x="8830101" y="300251"/>
                  </a:lnTo>
                  <a:lnTo>
                    <a:pt x="9144000" y="136478"/>
                  </a:lnTo>
                  <a:lnTo>
                    <a:pt x="9307773" y="95535"/>
                  </a:lnTo>
                  <a:lnTo>
                    <a:pt x="9321421" y="0"/>
                  </a:lnTo>
                  <a:lnTo>
                    <a:pt x="123967" y="13648"/>
                  </a:lnTo>
                  <a:lnTo>
                    <a:pt x="54591" y="1787857"/>
                  </a:lnTo>
                  <a:lnTo>
                    <a:pt x="0" y="1787857"/>
                  </a:lnTo>
                  <a:close/>
                </a:path>
              </a:pathLst>
            </a:custGeom>
            <a:gradFill flip="none" rotWithShape="1">
              <a:gsLst>
                <a:gs pos="0">
                  <a:srgbClr val="CCCCFF"/>
                </a:gs>
                <a:gs pos="17999">
                  <a:srgbClr val="99CCFF"/>
                </a:gs>
                <a:gs pos="36000">
                  <a:srgbClr val="9966FF"/>
                </a:gs>
                <a:gs pos="61000">
                  <a:srgbClr val="CC99FF"/>
                </a:gs>
                <a:gs pos="82001">
                  <a:srgbClr val="99CCFF"/>
                </a:gs>
                <a:gs pos="100000">
                  <a:srgbClr val="CCCCFF"/>
                </a:gs>
              </a:gsLst>
              <a:lin ang="2700000" scaled="0"/>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Slide Number Placeholder 7"/>
          <p:cNvSpPr>
            <a:spLocks noGrp="1"/>
          </p:cNvSpPr>
          <p:nvPr>
            <p:ph type="sldNum" sz="quarter" idx="12"/>
          </p:nvPr>
        </p:nvSpPr>
        <p:spPr>
          <a:xfrm>
            <a:off x="7239000" y="6400800"/>
            <a:ext cx="1905000" cy="457200"/>
          </a:xfrm>
          <a:noFill/>
        </p:spPr>
        <p:txBody>
          <a:bodyPr/>
          <a:lstStyle/>
          <a:p>
            <a:fld id="{CF9512D7-1FE1-4F2B-A512-CE6204CCBEEE}" type="slidenum">
              <a:rPr lang="en-US" smtClean="0"/>
              <a:pPr/>
              <a:t>10</a:t>
            </a:fld>
            <a:endParaRPr lang="en-US" smtClean="0"/>
          </a:p>
        </p:txBody>
      </p:sp>
      <p:sp>
        <p:nvSpPr>
          <p:cNvPr id="7" name="TextBox 6"/>
          <p:cNvSpPr txBox="1"/>
          <p:nvPr/>
        </p:nvSpPr>
        <p:spPr>
          <a:xfrm>
            <a:off x="0" y="16634"/>
            <a:ext cx="4572000" cy="7848302"/>
          </a:xfrm>
          <a:prstGeom prst="rect">
            <a:avLst/>
          </a:prstGeom>
          <a:noFill/>
        </p:spPr>
        <p:txBody>
          <a:bodyPr wrap="square" rtlCol="0">
            <a:spAutoFit/>
          </a:bodyPr>
          <a:lstStyle/>
          <a:p>
            <a:pPr marL="457200" indent="-457200">
              <a:buAutoNum type="arabicPeriod"/>
            </a:pPr>
            <a:r>
              <a:rPr lang="en-US" sz="2400" dirty="0" smtClean="0">
                <a:solidFill>
                  <a:srgbClr val="FFFF00"/>
                </a:solidFill>
              </a:rPr>
              <a:t>Visitor enters from north or south thru waters of BAPTISM that originate </a:t>
            </a:r>
            <a:r>
              <a:rPr lang="en-US" sz="2400" dirty="0" err="1" smtClean="0">
                <a:solidFill>
                  <a:srgbClr val="FFFF00"/>
                </a:solidFill>
              </a:rPr>
              <a:t>fr</a:t>
            </a:r>
            <a:r>
              <a:rPr lang="en-US" sz="2400" dirty="0" smtClean="0">
                <a:solidFill>
                  <a:srgbClr val="FFFF00"/>
                </a:solidFill>
              </a:rPr>
              <a:t> under the central ALTAR</a:t>
            </a:r>
          </a:p>
          <a:p>
            <a:pPr marL="457200" indent="-457200">
              <a:buAutoNum type="arabicPeriod"/>
            </a:pPr>
            <a:r>
              <a:rPr lang="en-US" sz="2400" dirty="0" smtClean="0">
                <a:solidFill>
                  <a:srgbClr val="FFFF00"/>
                </a:solidFill>
              </a:rPr>
              <a:t>Offerings of blood at North, grains, etc. at South made</a:t>
            </a:r>
          </a:p>
          <a:p>
            <a:pPr marL="457200" indent="-457200">
              <a:buAutoNum type="arabicPeriod"/>
            </a:pPr>
            <a:r>
              <a:rPr lang="en-US" sz="2400" dirty="0" smtClean="0">
                <a:solidFill>
                  <a:srgbClr val="FFFF00"/>
                </a:solidFill>
              </a:rPr>
              <a:t>Met by mortal, Levite priests &amp; enters into the House by way of GATE BUILDINGS</a:t>
            </a:r>
          </a:p>
          <a:p>
            <a:pPr marL="457200" indent="-457200">
              <a:buAutoNum type="arabicPeriod"/>
            </a:pPr>
            <a:r>
              <a:rPr lang="en-US" sz="2400" dirty="0" smtClean="0">
                <a:solidFill>
                  <a:srgbClr val="FFFF00"/>
                </a:solidFill>
              </a:rPr>
              <a:t>Journeys down/across OUTER COURT PLAZA</a:t>
            </a:r>
          </a:p>
          <a:p>
            <a:pPr marL="457200" indent="-457200">
              <a:buAutoNum type="arabicPeriod"/>
            </a:pPr>
            <a:r>
              <a:rPr lang="en-US" sz="2400" dirty="0" smtClean="0">
                <a:solidFill>
                  <a:srgbClr val="FFFF00"/>
                </a:solidFill>
              </a:rPr>
              <a:t>Into the SEPARATE PLACE for fellowship</a:t>
            </a:r>
          </a:p>
          <a:p>
            <a:pPr marL="457200" indent="-457200">
              <a:buAutoNum type="arabicPeriod"/>
            </a:pPr>
            <a:r>
              <a:rPr lang="en-US" sz="2400" dirty="0" smtClean="0">
                <a:solidFill>
                  <a:srgbClr val="FFFF00"/>
                </a:solidFill>
              </a:rPr>
              <a:t>Up the Judgment Steps of the INNER CIRCULAR bldg</a:t>
            </a:r>
          </a:p>
          <a:p>
            <a:pPr marL="457200" indent="-457200">
              <a:buAutoNum type="arabicPeriod"/>
            </a:pPr>
            <a:r>
              <a:rPr lang="en-US" sz="2400" dirty="0" smtClean="0">
                <a:solidFill>
                  <a:srgbClr val="FFFF00"/>
                </a:solidFill>
              </a:rPr>
              <a:t>To the vast DINING HALLS in the Western OUTER COURT </a:t>
            </a:r>
            <a:r>
              <a:rPr lang="en-US" sz="2400" dirty="0" err="1" smtClean="0">
                <a:solidFill>
                  <a:srgbClr val="FFFF00"/>
                </a:solidFill>
              </a:rPr>
              <a:t>cellae</a:t>
            </a:r>
            <a:endParaRPr lang="en-US" sz="2400" dirty="0" smtClean="0">
              <a:solidFill>
                <a:srgbClr val="FFFF00"/>
              </a:solidFill>
            </a:endParaRPr>
          </a:p>
          <a:p>
            <a:pPr marL="457200" indent="-457200">
              <a:buAutoNum type="arabicPeriod"/>
            </a:pPr>
            <a:endParaRPr lang="en-US" sz="2400" dirty="0" smtClean="0">
              <a:solidFill>
                <a:srgbClr val="FFFF00"/>
              </a:solidFill>
            </a:endParaRPr>
          </a:p>
          <a:p>
            <a:pPr marL="457200" indent="-457200">
              <a:buAutoNum type="arabicPeriod"/>
            </a:pPr>
            <a:endParaRPr lang="en-US" sz="2400" dirty="0" smtClean="0">
              <a:solidFill>
                <a:srgbClr val="FFFF00"/>
              </a:solidFill>
            </a:endParaRPr>
          </a:p>
          <a:p>
            <a:pPr marL="457200" indent="-457200">
              <a:buAutoNum type="arabicPeriod"/>
            </a:pPr>
            <a:endParaRPr lang="en-US" sz="2400" dirty="0" smtClean="0">
              <a:solidFill>
                <a:srgbClr val="FFFF00"/>
              </a:solidFill>
            </a:endParaRPr>
          </a:p>
        </p:txBody>
      </p:sp>
      <p:sp>
        <p:nvSpPr>
          <p:cNvPr id="8" name="TextBox 7"/>
          <p:cNvSpPr txBox="1"/>
          <p:nvPr/>
        </p:nvSpPr>
        <p:spPr>
          <a:xfrm>
            <a:off x="4572000" y="0"/>
            <a:ext cx="4572000" cy="400110"/>
          </a:xfrm>
          <a:prstGeom prst="rect">
            <a:avLst/>
          </a:prstGeom>
          <a:noFill/>
        </p:spPr>
        <p:txBody>
          <a:bodyPr wrap="square" rtlCol="0">
            <a:spAutoFit/>
          </a:bodyPr>
          <a:lstStyle/>
          <a:p>
            <a:pPr algn="ctr"/>
            <a:r>
              <a:rPr lang="en-US" sz="2000" b="1" dirty="0" smtClean="0">
                <a:solidFill>
                  <a:srgbClr val="FFFF00"/>
                </a:solidFill>
              </a:rPr>
              <a:t>PATHWAY OF A VISITOR</a:t>
            </a:r>
            <a:endParaRPr lang="en-US" sz="2000" b="1" dirty="0">
              <a:solidFill>
                <a:srgbClr val="FFFF00"/>
              </a:solidFill>
            </a:endParaRPr>
          </a:p>
        </p:txBody>
      </p:sp>
      <p:sp>
        <p:nvSpPr>
          <p:cNvPr id="9" name="TextBox 8"/>
          <p:cNvSpPr txBox="1"/>
          <p:nvPr/>
        </p:nvSpPr>
        <p:spPr>
          <a:xfrm>
            <a:off x="4572000" y="4821390"/>
            <a:ext cx="4572000" cy="1938992"/>
          </a:xfrm>
          <a:prstGeom prst="rect">
            <a:avLst/>
          </a:prstGeom>
          <a:noFill/>
        </p:spPr>
        <p:txBody>
          <a:bodyPr wrap="square" rtlCol="0">
            <a:spAutoFit/>
          </a:bodyPr>
          <a:lstStyle/>
          <a:p>
            <a:r>
              <a:rPr lang="en-US" sz="2400" dirty="0" smtClean="0">
                <a:solidFill>
                  <a:srgbClr val="FFFF00"/>
                </a:solidFill>
              </a:rPr>
              <a:t>8. His “portion” of blood offering conveyed by the table of wood to EASTERN side</a:t>
            </a:r>
          </a:p>
          <a:p>
            <a:r>
              <a:rPr lang="en-US" sz="2400" dirty="0" smtClean="0">
                <a:solidFill>
                  <a:srgbClr val="66FFFF"/>
                </a:solidFill>
              </a:rPr>
              <a:t>9. It ascends to Great ALTAR at top of mountain </a:t>
            </a:r>
            <a:endParaRPr lang="en-US" sz="2400" dirty="0">
              <a:solidFill>
                <a:srgbClr val="66FFFF"/>
              </a:solidFill>
            </a:endParaRPr>
          </a:p>
        </p:txBody>
      </p:sp>
      <p:pic>
        <p:nvPicPr>
          <p:cNvPr id="10" name="Picture 2"/>
          <p:cNvPicPr>
            <a:picLocks noChangeAspect="1" noChangeArrowheads="1"/>
          </p:cNvPicPr>
          <p:nvPr/>
        </p:nvPicPr>
        <p:blipFill>
          <a:blip r:embed="rId2" cstate="print"/>
          <a:srcRect t="9801" b="22819"/>
          <a:stretch>
            <a:fillRect/>
          </a:stretch>
        </p:blipFill>
        <p:spPr bwMode="auto">
          <a:xfrm>
            <a:off x="4400550" y="1260723"/>
            <a:ext cx="4661067" cy="2511177"/>
          </a:xfrm>
          <a:prstGeom prst="rect">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7081520" y="990600"/>
            <a:ext cx="1986280" cy="584200"/>
          </a:xfrm>
          <a:prstGeom prst="rect">
            <a:avLst/>
          </a:prstGeom>
          <a:noFill/>
          <a:ln w="9525">
            <a:noFill/>
            <a:miter lim="800000"/>
            <a:headEnd/>
            <a:tailEnd/>
          </a:ln>
        </p:spPr>
        <p:txBody>
          <a:bodyPr wrap="square">
            <a:spAutoFit/>
          </a:bodyPr>
          <a:lstStyle/>
          <a:p>
            <a:r>
              <a:rPr lang="en-US" sz="800" b="1" u="sng" dirty="0"/>
              <a:t>SEPARATE PLACES</a:t>
            </a:r>
            <a:r>
              <a:rPr lang="en-US" sz="800" dirty="0"/>
              <a:t/>
            </a:r>
            <a:br>
              <a:rPr lang="en-US" sz="800" dirty="0"/>
            </a:br>
            <a:r>
              <a:rPr lang="en-US" sz="800" dirty="0"/>
              <a:t>WORSHIPPERS PASS THROUGH-IN</a:t>
            </a:r>
            <a:br>
              <a:rPr lang="en-US" sz="800" dirty="0"/>
            </a:br>
            <a:r>
              <a:rPr lang="en-US" sz="800" dirty="0"/>
              <a:t>TRANSIT. ASSEMBLE FOR WORSHIP</a:t>
            </a:r>
            <a:br>
              <a:rPr lang="en-US" sz="800" dirty="0"/>
            </a:br>
            <a:r>
              <a:rPr lang="en-US" sz="800" dirty="0"/>
              <a:t>EZK.41:13.PG.111, 122 </a:t>
            </a:r>
            <a:r>
              <a:rPr lang="en-US" sz="800" i="1" dirty="0"/>
              <a:t>[50,56]</a:t>
            </a:r>
          </a:p>
        </p:txBody>
      </p:sp>
      <p:sp>
        <p:nvSpPr>
          <p:cNvPr id="19459" name="Rectangle 7"/>
          <p:cNvSpPr>
            <a:spLocks noChangeArrowheads="1"/>
          </p:cNvSpPr>
          <p:nvPr/>
        </p:nvSpPr>
        <p:spPr bwMode="auto">
          <a:xfrm>
            <a:off x="5181600" y="41910"/>
            <a:ext cx="1828800" cy="954088"/>
          </a:xfrm>
          <a:prstGeom prst="rect">
            <a:avLst/>
          </a:prstGeom>
          <a:noFill/>
          <a:ln w="9525">
            <a:noFill/>
            <a:miter lim="800000"/>
            <a:headEnd/>
            <a:tailEnd/>
          </a:ln>
        </p:spPr>
        <p:txBody>
          <a:bodyPr>
            <a:spAutoFit/>
          </a:bodyPr>
          <a:lstStyle/>
          <a:p>
            <a:r>
              <a:rPr lang="en-US" sz="800" b="1" u="sng" dirty="0"/>
              <a:t>THE ALTAR</a:t>
            </a:r>
            <a:br>
              <a:rPr lang="en-US" sz="800" b="1" u="sng" dirty="0"/>
            </a:br>
            <a:r>
              <a:rPr lang="en-US" sz="800" dirty="0"/>
              <a:t>SACRIFICES CONSUMED BY FIRE FROM HEAVEN. 12 REEDS SQ.(50 YDS. SQ.) EZK. 43:13, 2 CHR. 7:1, LEV. 9:24; JUD. 6:21; 2 KG. 18:23;  1CHR. 21:26; HEB. 9:8</a:t>
            </a:r>
            <a:br>
              <a:rPr lang="en-US" sz="800" dirty="0"/>
            </a:br>
            <a:r>
              <a:rPr lang="en-US" sz="800" dirty="0"/>
              <a:t>(PG. 127) </a:t>
            </a:r>
            <a:r>
              <a:rPr lang="en-US" sz="800" i="1" dirty="0"/>
              <a:t>[58-59]</a:t>
            </a:r>
          </a:p>
        </p:txBody>
      </p:sp>
      <p:sp>
        <p:nvSpPr>
          <p:cNvPr id="19460" name="Rectangle 9"/>
          <p:cNvSpPr>
            <a:spLocks noChangeArrowheads="1"/>
          </p:cNvSpPr>
          <p:nvPr/>
        </p:nvSpPr>
        <p:spPr bwMode="auto">
          <a:xfrm>
            <a:off x="2819400" y="4794250"/>
            <a:ext cx="1752600" cy="708025"/>
          </a:xfrm>
          <a:prstGeom prst="rect">
            <a:avLst/>
          </a:prstGeom>
          <a:noFill/>
          <a:ln w="9525">
            <a:noFill/>
            <a:miter lim="800000"/>
            <a:headEnd/>
            <a:tailEnd/>
          </a:ln>
        </p:spPr>
        <p:txBody>
          <a:bodyPr>
            <a:spAutoFit/>
          </a:bodyPr>
          <a:lstStyle/>
          <a:p>
            <a:r>
              <a:rPr lang="en-US" sz="800" b="1" u="sng"/>
              <a:t>STORE HOUSES</a:t>
            </a:r>
            <a:r>
              <a:rPr lang="en-US" sz="800" b="1"/>
              <a:t/>
            </a:r>
            <a:br>
              <a:rPr lang="en-US" sz="800" b="1"/>
            </a:br>
            <a:r>
              <a:rPr lang="en-US" sz="800"/>
              <a:t>SOUTHERN OUTER COURT </a:t>
            </a:r>
            <a:br>
              <a:rPr lang="en-US" sz="800"/>
            </a:br>
            <a:r>
              <a:rPr lang="en-US" sz="800"/>
              <a:t>WORSHIPPERS ENTER SOUTH WITH FIRSTFRUITS. EZK. 44:30;</a:t>
            </a:r>
            <a:br>
              <a:rPr lang="en-US" sz="800"/>
            </a:br>
            <a:r>
              <a:rPr lang="en-US" sz="800"/>
              <a:t>MAL. 3:4. PG. 69, 164 </a:t>
            </a:r>
            <a:r>
              <a:rPr lang="en-US" sz="800" i="1"/>
              <a:t>[27, 70]</a:t>
            </a:r>
          </a:p>
        </p:txBody>
      </p:sp>
      <p:sp>
        <p:nvSpPr>
          <p:cNvPr id="19461" name="Rectangle 10"/>
          <p:cNvSpPr>
            <a:spLocks noChangeArrowheads="1"/>
          </p:cNvSpPr>
          <p:nvPr/>
        </p:nvSpPr>
        <p:spPr bwMode="auto">
          <a:xfrm>
            <a:off x="0" y="4791393"/>
            <a:ext cx="1955800" cy="954087"/>
          </a:xfrm>
          <a:prstGeom prst="rect">
            <a:avLst/>
          </a:prstGeom>
          <a:noFill/>
          <a:ln w="9525">
            <a:noFill/>
            <a:miter lim="800000"/>
            <a:headEnd/>
            <a:tailEnd/>
          </a:ln>
        </p:spPr>
        <p:txBody>
          <a:bodyPr wrap="square">
            <a:spAutoFit/>
          </a:bodyPr>
          <a:lstStyle/>
          <a:p>
            <a:r>
              <a:rPr lang="en-US" sz="800" b="1" u="sng" dirty="0"/>
              <a:t>LEVITE DUTIES</a:t>
            </a:r>
            <a:br>
              <a:rPr lang="en-US" sz="800" b="1" u="sng" dirty="0"/>
            </a:br>
            <a:r>
              <a:rPr lang="en-US" sz="800" dirty="0"/>
              <a:t>OFFICIATE &amp; DINE IN INNER</a:t>
            </a:r>
            <a:br>
              <a:rPr lang="en-US" sz="800" dirty="0"/>
            </a:br>
            <a:r>
              <a:rPr lang="en-US" sz="800" dirty="0"/>
              <a:t>RANGE OF OUTER BUILDINGS ON</a:t>
            </a:r>
            <a:br>
              <a:rPr lang="en-US" sz="800" dirty="0"/>
            </a:br>
            <a:r>
              <a:rPr lang="en-US" sz="800" dirty="0"/>
              <a:t>NORTH &amp; SOUTH, EAT MOST HOLY THINGS. 444 DINING HALLS</a:t>
            </a:r>
            <a:br>
              <a:rPr lang="en-US" sz="800" dirty="0"/>
            </a:br>
            <a:r>
              <a:rPr lang="en-US" sz="800" dirty="0"/>
              <a:t>CHANGE GARMENTS HERE.</a:t>
            </a:r>
            <a:br>
              <a:rPr lang="en-US" sz="800" dirty="0"/>
            </a:br>
            <a:r>
              <a:rPr lang="en-US" sz="800" dirty="0"/>
              <a:t>EZK.44:17, 42:12, PG.164 </a:t>
            </a:r>
            <a:r>
              <a:rPr lang="en-US" sz="800" i="1" dirty="0"/>
              <a:t>[79]</a:t>
            </a:r>
            <a:endParaRPr lang="en-US" sz="800" dirty="0"/>
          </a:p>
        </p:txBody>
      </p:sp>
      <p:sp>
        <p:nvSpPr>
          <p:cNvPr id="19462" name="Rectangle 6"/>
          <p:cNvSpPr>
            <a:spLocks noChangeArrowheads="1"/>
          </p:cNvSpPr>
          <p:nvPr/>
        </p:nvSpPr>
        <p:spPr bwMode="auto">
          <a:xfrm>
            <a:off x="1899920" y="152400"/>
            <a:ext cx="1889760" cy="584775"/>
          </a:xfrm>
          <a:prstGeom prst="rect">
            <a:avLst/>
          </a:prstGeom>
          <a:noFill/>
          <a:ln w="9525">
            <a:noFill/>
            <a:miter lim="800000"/>
            <a:headEnd/>
            <a:tailEnd/>
          </a:ln>
        </p:spPr>
        <p:txBody>
          <a:bodyPr wrap="square">
            <a:spAutoFit/>
          </a:bodyPr>
          <a:lstStyle/>
          <a:p>
            <a:pPr>
              <a:spcBef>
                <a:spcPct val="60000"/>
              </a:spcBef>
            </a:pPr>
            <a:r>
              <a:rPr lang="en-US" sz="800" b="1" u="sng" dirty="0"/>
              <a:t>GATES</a:t>
            </a:r>
            <a:r>
              <a:rPr lang="en-US" sz="800" b="1" dirty="0"/>
              <a:t>.</a:t>
            </a:r>
            <a:r>
              <a:rPr lang="en-US" sz="800" dirty="0"/>
              <a:t/>
            </a:r>
            <a:br>
              <a:rPr lang="en-US" sz="800" dirty="0"/>
            </a:br>
            <a:r>
              <a:rPr lang="en-US" sz="800" dirty="0"/>
              <a:t>APPARENTLY 11 ON EA. WALL</a:t>
            </a:r>
            <a:br>
              <a:rPr lang="en-US" sz="800" dirty="0"/>
            </a:br>
            <a:r>
              <a:rPr lang="en-US" sz="800" dirty="0"/>
              <a:t>FOR ENTERING IN-GOING FORTH</a:t>
            </a:r>
            <a:br>
              <a:rPr lang="en-US" sz="800" dirty="0"/>
            </a:br>
            <a:r>
              <a:rPr lang="en-US" sz="800" dirty="0"/>
              <a:t>EZK. 40:18 PG. 75,77 </a:t>
            </a:r>
            <a:r>
              <a:rPr lang="en-US" sz="800" i="1" dirty="0"/>
              <a:t>[30</a:t>
            </a:r>
            <a:r>
              <a:rPr lang="en-US" sz="800" dirty="0"/>
              <a:t>, </a:t>
            </a:r>
            <a:r>
              <a:rPr lang="en-US" sz="800" i="1" dirty="0"/>
              <a:t>32]</a:t>
            </a:r>
          </a:p>
        </p:txBody>
      </p:sp>
      <p:sp>
        <p:nvSpPr>
          <p:cNvPr id="19463" name="TextBox 7"/>
          <p:cNvSpPr txBox="1">
            <a:spLocks noChangeArrowheads="1"/>
          </p:cNvSpPr>
          <p:nvPr/>
        </p:nvSpPr>
        <p:spPr bwMode="auto">
          <a:xfrm>
            <a:off x="2743200" y="936625"/>
            <a:ext cx="1524000" cy="892175"/>
          </a:xfrm>
          <a:prstGeom prst="rect">
            <a:avLst/>
          </a:prstGeom>
          <a:noFill/>
          <a:ln w="9525">
            <a:noFill/>
            <a:miter lim="800000"/>
            <a:headEnd/>
            <a:tailEnd/>
          </a:ln>
        </p:spPr>
        <p:txBody>
          <a:bodyPr>
            <a:spAutoFit/>
          </a:bodyPr>
          <a:lstStyle/>
          <a:p>
            <a:r>
              <a:rPr lang="en-US" sz="800" b="1" u="sng"/>
              <a:t>SLAYING BLOCKS</a:t>
            </a:r>
            <a:r>
              <a:rPr lang="en-US" sz="800" b="1"/>
              <a:t/>
            </a:r>
            <a:br>
              <a:rPr lang="en-US" sz="800" b="1"/>
            </a:br>
            <a:r>
              <a:rPr lang="en-US" sz="800"/>
              <a:t>ON NORTH ONLY.4 PER GATE SACRIFICE </a:t>
            </a:r>
            <a:r>
              <a:rPr lang="en-US" sz="800" u="sng"/>
              <a:t>SLAIN</a:t>
            </a:r>
            <a:r>
              <a:rPr lang="en-US" sz="800"/>
              <a:t>. FIRST- FRUITS ON SOUTH -EZK. 40:40 PG. 163 </a:t>
            </a:r>
            <a:r>
              <a:rPr lang="en-US" sz="800" i="1"/>
              <a:t>[78]</a:t>
            </a:r>
          </a:p>
          <a:p>
            <a:endParaRPr lang="en-US" sz="800"/>
          </a:p>
        </p:txBody>
      </p:sp>
      <p:sp>
        <p:nvSpPr>
          <p:cNvPr id="19464" name="Rectangle 7"/>
          <p:cNvSpPr>
            <a:spLocks noChangeArrowheads="1"/>
          </p:cNvSpPr>
          <p:nvPr/>
        </p:nvSpPr>
        <p:spPr bwMode="auto">
          <a:xfrm>
            <a:off x="3771900" y="152400"/>
            <a:ext cx="1485900" cy="830263"/>
          </a:xfrm>
          <a:prstGeom prst="rect">
            <a:avLst/>
          </a:prstGeom>
          <a:noFill/>
          <a:ln w="9525">
            <a:noFill/>
            <a:miter lim="800000"/>
            <a:headEnd/>
            <a:tailEnd/>
          </a:ln>
        </p:spPr>
        <p:txBody>
          <a:bodyPr>
            <a:spAutoFit/>
          </a:bodyPr>
          <a:lstStyle/>
          <a:p>
            <a:r>
              <a:rPr lang="en-US" sz="800" b="1" u="sng"/>
              <a:t>PREPARATION</a:t>
            </a:r>
            <a:r>
              <a:rPr lang="en-US" sz="800" b="1"/>
              <a:t> </a:t>
            </a:r>
            <a:r>
              <a:rPr lang="en-US" sz="800" b="1" u="sng"/>
              <a:t>TABLES</a:t>
            </a:r>
            <a:br>
              <a:rPr lang="en-US" sz="800" b="1" u="sng"/>
            </a:br>
            <a:r>
              <a:rPr lang="en-US" sz="800"/>
              <a:t>FURTHER PREPARATION OF SACRIFICES. 4 PER INNER GATE OF OUTER COURT. EZK. 40:39. PG. 69, 163 </a:t>
            </a:r>
            <a:r>
              <a:rPr lang="en-US" sz="800" i="1"/>
              <a:t>[27, 78-78]</a:t>
            </a:r>
          </a:p>
        </p:txBody>
      </p:sp>
      <p:sp>
        <p:nvSpPr>
          <p:cNvPr id="19465" name="Rectangle 7"/>
          <p:cNvSpPr>
            <a:spLocks noChangeArrowheads="1"/>
          </p:cNvSpPr>
          <p:nvPr/>
        </p:nvSpPr>
        <p:spPr bwMode="auto">
          <a:xfrm>
            <a:off x="7071360" y="106680"/>
            <a:ext cx="1920240" cy="830263"/>
          </a:xfrm>
          <a:prstGeom prst="rect">
            <a:avLst/>
          </a:prstGeom>
          <a:noFill/>
          <a:ln w="9525">
            <a:noFill/>
            <a:miter lim="800000"/>
            <a:headEnd/>
            <a:tailEnd/>
          </a:ln>
        </p:spPr>
        <p:txBody>
          <a:bodyPr wrap="square">
            <a:spAutoFit/>
          </a:bodyPr>
          <a:lstStyle/>
          <a:p>
            <a:r>
              <a:rPr lang="en-US" sz="800" b="1" u="sng" dirty="0"/>
              <a:t>MOST</a:t>
            </a:r>
            <a:r>
              <a:rPr lang="en-US" sz="800" b="1" dirty="0"/>
              <a:t> </a:t>
            </a:r>
            <a:r>
              <a:rPr lang="en-US" sz="800" b="1" u="sng" dirty="0"/>
              <a:t>HOLY</a:t>
            </a:r>
            <a:r>
              <a:rPr lang="en-US" sz="800" b="1" dirty="0"/>
              <a:t/>
            </a:r>
            <a:br>
              <a:rPr lang="en-US" sz="800" b="1" dirty="0"/>
            </a:br>
            <a:r>
              <a:rPr lang="en-US" sz="800" dirty="0"/>
              <a:t>HERE THE GLORY OF THE OLAHM</a:t>
            </a:r>
            <a:br>
              <a:rPr lang="en-US" sz="800" dirty="0"/>
            </a:br>
            <a:r>
              <a:rPr lang="en-US" sz="800" dirty="0"/>
              <a:t>IS HID FROM MORTAL EYES BY</a:t>
            </a:r>
            <a:br>
              <a:rPr lang="en-US" sz="800" dirty="0"/>
            </a:br>
            <a:r>
              <a:rPr lang="en-US" sz="800" dirty="0"/>
              <a:t>TENT OF CLOUD. ISA. 4:5, ISA. 40:22; HEAVENS AS TENT OF</a:t>
            </a:r>
            <a:br>
              <a:rPr lang="en-US" sz="800" dirty="0"/>
            </a:br>
            <a:r>
              <a:rPr lang="en-US" sz="800" dirty="0"/>
              <a:t>HOLY. PG. 185 </a:t>
            </a:r>
            <a:r>
              <a:rPr lang="en-US" sz="800" i="1" dirty="0"/>
              <a:t>[91-92]</a:t>
            </a:r>
          </a:p>
        </p:txBody>
      </p:sp>
      <p:sp>
        <p:nvSpPr>
          <p:cNvPr id="19466" name="Rectangle 2"/>
          <p:cNvSpPr>
            <a:spLocks noChangeArrowheads="1"/>
          </p:cNvSpPr>
          <p:nvPr/>
        </p:nvSpPr>
        <p:spPr bwMode="auto">
          <a:xfrm>
            <a:off x="7162800" y="3621088"/>
            <a:ext cx="1981200" cy="708025"/>
          </a:xfrm>
          <a:prstGeom prst="rect">
            <a:avLst/>
          </a:prstGeom>
          <a:noFill/>
          <a:ln w="9525">
            <a:noFill/>
            <a:miter lim="800000"/>
            <a:headEnd/>
            <a:tailEnd/>
          </a:ln>
        </p:spPr>
        <p:txBody>
          <a:bodyPr wrap="square">
            <a:spAutoFit/>
          </a:bodyPr>
          <a:lstStyle/>
          <a:p>
            <a:r>
              <a:rPr lang="en-US" sz="800" b="1" u="sng" dirty="0"/>
              <a:t>PRINCE’S PALACE</a:t>
            </a:r>
            <a:r>
              <a:rPr lang="en-US" sz="800" dirty="0"/>
              <a:t/>
            </a:r>
            <a:br>
              <a:rPr lang="en-US" sz="800" dirty="0"/>
            </a:br>
            <a:r>
              <a:rPr lang="en-US" sz="800" dirty="0"/>
              <a:t>WHOLE EASTERN OUTER COURT</a:t>
            </a:r>
            <a:br>
              <a:rPr lang="en-US" sz="800" dirty="0"/>
            </a:br>
            <a:r>
              <a:rPr lang="en-US" sz="800" dirty="0"/>
              <a:t>SAINTS SUP ANEW WITH CHRIST</a:t>
            </a:r>
            <a:br>
              <a:rPr lang="en-US" sz="800" dirty="0"/>
            </a:br>
            <a:r>
              <a:rPr lang="en-US" sz="800" dirty="0"/>
              <a:t>EZK. 43:4, 44:2, 46:1,2,6</a:t>
            </a:r>
            <a:r>
              <a:rPr lang="en-US" sz="800" i="1" dirty="0"/>
              <a:t/>
            </a:r>
            <a:br>
              <a:rPr lang="en-US" sz="800" i="1" dirty="0"/>
            </a:br>
            <a:r>
              <a:rPr lang="en-US" sz="800" dirty="0"/>
              <a:t>SONG 5:1. PG. 173, </a:t>
            </a:r>
            <a:r>
              <a:rPr lang="en-US" sz="800" i="1" dirty="0"/>
              <a:t>[84,88]</a:t>
            </a:r>
          </a:p>
        </p:txBody>
      </p:sp>
      <p:sp>
        <p:nvSpPr>
          <p:cNvPr id="19467" name="Rectangle 2"/>
          <p:cNvSpPr>
            <a:spLocks noChangeArrowheads="1"/>
          </p:cNvSpPr>
          <p:nvPr/>
        </p:nvSpPr>
        <p:spPr bwMode="auto">
          <a:xfrm>
            <a:off x="7162800" y="1600200"/>
            <a:ext cx="1981200" cy="708025"/>
          </a:xfrm>
          <a:prstGeom prst="rect">
            <a:avLst/>
          </a:prstGeom>
          <a:noFill/>
          <a:ln w="9525">
            <a:noFill/>
            <a:miter lim="800000"/>
            <a:headEnd/>
            <a:tailEnd/>
          </a:ln>
        </p:spPr>
        <p:txBody>
          <a:bodyPr wrap="square">
            <a:spAutoFit/>
          </a:bodyPr>
          <a:lstStyle/>
          <a:p>
            <a:r>
              <a:rPr lang="en-US" sz="800" b="1" u="sng" dirty="0"/>
              <a:t>ACCESS TO</a:t>
            </a:r>
            <a:r>
              <a:rPr lang="en-US" sz="800" b="1" dirty="0"/>
              <a:t> </a:t>
            </a:r>
            <a:r>
              <a:rPr lang="en-US" sz="800" b="1" u="sng" dirty="0"/>
              <a:t>ALTAR</a:t>
            </a:r>
            <a:r>
              <a:rPr lang="en-US" sz="800" dirty="0"/>
              <a:t/>
            </a:r>
            <a:br>
              <a:rPr lang="en-US" sz="800" dirty="0"/>
            </a:br>
            <a:r>
              <a:rPr lang="en-US" sz="800" dirty="0"/>
              <a:t>cp. TABERNACLE-NO NAKEDNESS</a:t>
            </a:r>
            <a:br>
              <a:rPr lang="en-US" sz="800" dirty="0"/>
            </a:br>
            <a:r>
              <a:rPr lang="en-US" sz="800" dirty="0"/>
              <a:t>IN MOST HOLY TO DISCLOSE.</a:t>
            </a:r>
            <a:br>
              <a:rPr lang="en-US" sz="800" dirty="0"/>
            </a:br>
            <a:r>
              <a:rPr lang="en-US" sz="800" dirty="0"/>
              <a:t>HENCE STEPS. EZK. 43:17</a:t>
            </a:r>
            <a:br>
              <a:rPr lang="en-US" sz="800" dirty="0"/>
            </a:br>
            <a:r>
              <a:rPr lang="en-US" sz="800" dirty="0"/>
              <a:t>PG. 132 </a:t>
            </a:r>
            <a:r>
              <a:rPr lang="en-US" sz="800" i="1" dirty="0"/>
              <a:t>(60)</a:t>
            </a:r>
          </a:p>
        </p:txBody>
      </p:sp>
      <p:sp>
        <p:nvSpPr>
          <p:cNvPr id="19468" name="Rectangle 2"/>
          <p:cNvSpPr>
            <a:spLocks noChangeArrowheads="1"/>
          </p:cNvSpPr>
          <p:nvPr/>
        </p:nvSpPr>
        <p:spPr bwMode="auto">
          <a:xfrm>
            <a:off x="7162800" y="2970213"/>
            <a:ext cx="1905000" cy="584200"/>
          </a:xfrm>
          <a:prstGeom prst="rect">
            <a:avLst/>
          </a:prstGeom>
          <a:noFill/>
          <a:ln w="9525">
            <a:noFill/>
            <a:miter lim="800000"/>
            <a:headEnd/>
            <a:tailEnd/>
          </a:ln>
        </p:spPr>
        <p:txBody>
          <a:bodyPr>
            <a:spAutoFit/>
          </a:bodyPr>
          <a:lstStyle/>
          <a:p>
            <a:r>
              <a:rPr lang="en-US" sz="800" b="1" u="sng" dirty="0"/>
              <a:t>TABLE  BEFORE</a:t>
            </a:r>
            <a:r>
              <a:rPr lang="en-US" sz="800" b="1" dirty="0"/>
              <a:t> </a:t>
            </a:r>
            <a:r>
              <a:rPr lang="en-US" sz="800" b="1" u="sng" dirty="0"/>
              <a:t>YAHWEH</a:t>
            </a:r>
            <a:r>
              <a:rPr lang="en-US" sz="800" dirty="0"/>
              <a:t/>
            </a:r>
            <a:br>
              <a:rPr lang="en-US" sz="800" dirty="0"/>
            </a:br>
            <a:r>
              <a:rPr lang="en-US" sz="800" dirty="0"/>
              <a:t>TIMBER ENCLOSED CONVEYOR</a:t>
            </a:r>
            <a:br>
              <a:rPr lang="en-US" sz="800" dirty="0"/>
            </a:br>
            <a:r>
              <a:rPr lang="en-US" sz="800" dirty="0"/>
              <a:t>FOR FAT AND BLOOD ON GOLDEN</a:t>
            </a:r>
            <a:br>
              <a:rPr lang="en-US" sz="800" dirty="0"/>
            </a:br>
            <a:r>
              <a:rPr lang="en-US" sz="800" dirty="0"/>
              <a:t>FLOATS. EZK</a:t>
            </a:r>
            <a:r>
              <a:rPr lang="en-US" sz="800" i="1" dirty="0"/>
              <a:t>. </a:t>
            </a:r>
            <a:r>
              <a:rPr lang="en-US" sz="800" dirty="0"/>
              <a:t>41:22 PG. 134</a:t>
            </a:r>
            <a:r>
              <a:rPr lang="en-US" sz="800" i="1" dirty="0"/>
              <a:t>[62]</a:t>
            </a:r>
          </a:p>
        </p:txBody>
      </p:sp>
      <p:sp>
        <p:nvSpPr>
          <p:cNvPr id="19469" name="Rectangle 2"/>
          <p:cNvSpPr>
            <a:spLocks noChangeArrowheads="1"/>
          </p:cNvSpPr>
          <p:nvPr/>
        </p:nvSpPr>
        <p:spPr bwMode="auto">
          <a:xfrm>
            <a:off x="7162800" y="4313238"/>
            <a:ext cx="1981200" cy="954087"/>
          </a:xfrm>
          <a:prstGeom prst="rect">
            <a:avLst/>
          </a:prstGeom>
          <a:noFill/>
          <a:ln w="9525">
            <a:noFill/>
            <a:miter lim="800000"/>
            <a:headEnd/>
            <a:tailEnd/>
          </a:ln>
        </p:spPr>
        <p:txBody>
          <a:bodyPr wrap="square">
            <a:spAutoFit/>
          </a:bodyPr>
          <a:lstStyle/>
          <a:p>
            <a:r>
              <a:rPr lang="en-US" sz="800" b="1" u="sng" dirty="0"/>
              <a:t>CHAMBERS OF</a:t>
            </a:r>
            <a:r>
              <a:rPr lang="en-US" sz="800" b="1" dirty="0"/>
              <a:t> </a:t>
            </a:r>
            <a:r>
              <a:rPr lang="en-US" sz="800" b="1" u="sng" dirty="0"/>
              <a:t>SINGERS</a:t>
            </a:r>
            <a:r>
              <a:rPr lang="en-US" sz="800" dirty="0"/>
              <a:t/>
            </a:r>
            <a:br>
              <a:rPr lang="en-US" sz="800" dirty="0"/>
            </a:br>
            <a:r>
              <a:rPr lang="en-US" sz="800" dirty="0"/>
              <a:t>WHOLE CIRCLE CONTAINS THEM-</a:t>
            </a:r>
            <a:br>
              <a:rPr lang="en-US" sz="800" dirty="0"/>
            </a:br>
            <a:r>
              <a:rPr lang="en-US" sz="800" dirty="0"/>
              <a:t>NORTHERN HALF, SONS OF ZADOK</a:t>
            </a:r>
            <a:br>
              <a:rPr lang="en-US" sz="800" dirty="0"/>
            </a:br>
            <a:r>
              <a:rPr lang="en-US" sz="800" dirty="0"/>
              <a:t>KEEP ALTAR. SOUTHERN HALF,</a:t>
            </a:r>
            <a:br>
              <a:rPr lang="en-US" sz="800" dirty="0"/>
            </a:br>
            <a:r>
              <a:rPr lang="en-US" sz="800" dirty="0"/>
              <a:t>LEVITES KEEP HOUSE, i.e.</a:t>
            </a:r>
            <a:br>
              <a:rPr lang="en-US" sz="800" dirty="0"/>
            </a:br>
            <a:r>
              <a:rPr lang="en-US" sz="800" dirty="0"/>
              <a:t>IMMORTAL &amp; MORTAL PRIESTS. </a:t>
            </a:r>
            <a:br>
              <a:rPr lang="en-US" sz="800" dirty="0"/>
            </a:br>
            <a:r>
              <a:rPr lang="en-US" sz="800" dirty="0"/>
              <a:t>EZK. 40:44. PG. 93,151 </a:t>
            </a:r>
            <a:r>
              <a:rPr lang="en-US" sz="800" i="1" dirty="0"/>
              <a:t>[40</a:t>
            </a:r>
            <a:r>
              <a:rPr lang="en-US" sz="800" dirty="0"/>
              <a:t>, </a:t>
            </a:r>
            <a:r>
              <a:rPr lang="en-US" sz="800" i="1" dirty="0"/>
              <a:t>72]</a:t>
            </a:r>
          </a:p>
        </p:txBody>
      </p:sp>
      <p:sp>
        <p:nvSpPr>
          <p:cNvPr id="19470" name="Rectangle 9"/>
          <p:cNvSpPr>
            <a:spLocks noChangeArrowheads="1"/>
          </p:cNvSpPr>
          <p:nvPr/>
        </p:nvSpPr>
        <p:spPr bwMode="auto">
          <a:xfrm>
            <a:off x="6477000" y="5294313"/>
            <a:ext cx="2057400" cy="954087"/>
          </a:xfrm>
          <a:prstGeom prst="rect">
            <a:avLst/>
          </a:prstGeom>
          <a:noFill/>
          <a:ln w="9525">
            <a:noFill/>
            <a:miter lim="800000"/>
            <a:headEnd/>
            <a:tailEnd/>
          </a:ln>
        </p:spPr>
        <p:txBody>
          <a:bodyPr>
            <a:spAutoFit/>
          </a:bodyPr>
          <a:lstStyle/>
          <a:p>
            <a:r>
              <a:rPr lang="en-US" sz="800" b="1" u="sng"/>
              <a:t>TWO STREAMS OE</a:t>
            </a:r>
            <a:r>
              <a:rPr lang="en-US" sz="800" b="1"/>
              <a:t> </a:t>
            </a:r>
            <a:r>
              <a:rPr lang="en-US" sz="800" b="1" u="sng"/>
              <a:t>WATER</a:t>
            </a:r>
            <a:r>
              <a:rPr lang="en-US" sz="800" b="1"/>
              <a:t/>
            </a:r>
            <a:br>
              <a:rPr lang="en-US" sz="800" b="1"/>
            </a:br>
            <a:r>
              <a:rPr lang="en-US" sz="800"/>
              <a:t>WATERS FROM ALTAR FLOW FROM</a:t>
            </a:r>
            <a:br>
              <a:rPr lang="en-US" sz="800"/>
            </a:br>
            <a:r>
              <a:rPr lang="en-US" sz="800"/>
              <a:t>UNDER NORTHERN GATES-THEN</a:t>
            </a:r>
            <a:br>
              <a:rPr lang="en-US" sz="800"/>
            </a:br>
            <a:r>
              <a:rPr lang="en-US" sz="800"/>
              <a:t>EAST, NORTHWEST TO MEDIT. UNDER</a:t>
            </a:r>
            <a:br>
              <a:rPr lang="en-US" sz="800"/>
            </a:br>
            <a:r>
              <a:rPr lang="en-US" sz="800"/>
              <a:t>SOUTH GATES, THEN EAST TO HEAL</a:t>
            </a:r>
            <a:br>
              <a:rPr lang="en-US" sz="800"/>
            </a:br>
            <a:r>
              <a:rPr lang="en-US" sz="800"/>
              <a:t>INLAND LAKE. EZK. 47:1, 9;</a:t>
            </a:r>
            <a:br>
              <a:rPr lang="en-US" sz="800"/>
            </a:br>
            <a:r>
              <a:rPr lang="en-US" sz="800"/>
              <a:t>PS. 46:4; ZECH. 14:8. PG. 302 </a:t>
            </a:r>
            <a:r>
              <a:rPr lang="en-US" sz="800" i="1"/>
              <a:t>[152]</a:t>
            </a:r>
          </a:p>
        </p:txBody>
      </p:sp>
      <p:sp>
        <p:nvSpPr>
          <p:cNvPr id="19471" name="Rectangle 9"/>
          <p:cNvSpPr>
            <a:spLocks noChangeArrowheads="1"/>
          </p:cNvSpPr>
          <p:nvPr/>
        </p:nvSpPr>
        <p:spPr bwMode="auto">
          <a:xfrm>
            <a:off x="1828800" y="5410200"/>
            <a:ext cx="1752600" cy="708025"/>
          </a:xfrm>
          <a:prstGeom prst="rect">
            <a:avLst/>
          </a:prstGeom>
          <a:noFill/>
          <a:ln w="9525">
            <a:noFill/>
            <a:miter lim="800000"/>
            <a:headEnd/>
            <a:tailEnd/>
          </a:ln>
        </p:spPr>
        <p:txBody>
          <a:bodyPr>
            <a:spAutoFit/>
          </a:bodyPr>
          <a:lstStyle/>
          <a:p>
            <a:r>
              <a:rPr lang="en-US" sz="800" b="1" u="sng"/>
              <a:t>LIFTS</a:t>
            </a:r>
            <a:br>
              <a:rPr lang="en-US" sz="800" b="1" u="sng"/>
            </a:br>
            <a:r>
              <a:rPr lang="en-US" sz="800"/>
              <a:t>3 LIFT CHAMBERS, EA SIDE OF</a:t>
            </a:r>
            <a:br>
              <a:rPr lang="en-US" sz="800"/>
            </a:br>
            <a:r>
              <a:rPr lang="en-US" sz="800"/>
              <a:t>EACH GATE. “THOU SHALT NOT</a:t>
            </a:r>
            <a:br>
              <a:rPr lang="en-US" sz="800"/>
            </a:br>
            <a:r>
              <a:rPr lang="en-US" sz="800"/>
              <a:t>GO UP TO MY ALTAR BY STEPS”</a:t>
            </a:r>
            <a:br>
              <a:rPr lang="en-US" sz="800"/>
            </a:br>
            <a:r>
              <a:rPr lang="en-US" sz="800"/>
              <a:t>EX.20:26. PG. 51, 171 </a:t>
            </a:r>
            <a:r>
              <a:rPr lang="en-US" sz="800" i="1"/>
              <a:t>[16, 82]</a:t>
            </a:r>
          </a:p>
        </p:txBody>
      </p:sp>
      <p:sp>
        <p:nvSpPr>
          <p:cNvPr id="19472" name="Rectangle 9"/>
          <p:cNvSpPr>
            <a:spLocks noChangeArrowheads="1"/>
          </p:cNvSpPr>
          <p:nvPr/>
        </p:nvSpPr>
        <p:spPr bwMode="auto">
          <a:xfrm>
            <a:off x="4572000" y="4789488"/>
            <a:ext cx="1828800" cy="706437"/>
          </a:xfrm>
          <a:prstGeom prst="rect">
            <a:avLst/>
          </a:prstGeom>
          <a:noFill/>
          <a:ln w="9525">
            <a:noFill/>
            <a:miter lim="800000"/>
            <a:headEnd/>
            <a:tailEnd/>
          </a:ln>
        </p:spPr>
        <p:txBody>
          <a:bodyPr>
            <a:spAutoFit/>
          </a:bodyPr>
          <a:lstStyle/>
          <a:p>
            <a:r>
              <a:rPr lang="en-US" sz="800" b="1" u="sng"/>
              <a:t>COVERED</a:t>
            </a:r>
            <a:r>
              <a:rPr lang="en-US" sz="800" b="1"/>
              <a:t> </a:t>
            </a:r>
            <a:r>
              <a:rPr lang="en-US" sz="800" b="1" u="sng"/>
              <a:t>OPENINGS</a:t>
            </a:r>
            <a:r>
              <a:rPr lang="en-US" sz="800" b="1"/>
              <a:t/>
            </a:r>
            <a:br>
              <a:rPr lang="en-US" sz="800" b="1"/>
            </a:br>
            <a:r>
              <a:rPr lang="en-US" sz="800"/>
              <a:t>SPACE FOR ROOTS OF FOLIAGE</a:t>
            </a:r>
            <a:br>
              <a:rPr lang="en-US" sz="800"/>
            </a:br>
            <a:r>
              <a:rPr lang="en-US" sz="800"/>
              <a:t>WHICH COVERS INNER TEMPLE.</a:t>
            </a:r>
            <a:br>
              <a:rPr lang="en-US" sz="800"/>
            </a:br>
            <a:r>
              <a:rPr lang="en-US" sz="800"/>
              <a:t>EZK. 41:15-17; ISA.4:6; ISA.</a:t>
            </a:r>
            <a:br>
              <a:rPr lang="en-US" sz="800"/>
            </a:br>
            <a:r>
              <a:rPr lang="en-US" sz="800"/>
              <a:t>60:13, PS.67:6-7 PG. 140,146</a:t>
            </a:r>
            <a:r>
              <a:rPr lang="en-US" sz="800" i="1"/>
              <a:t> [66, 69]</a:t>
            </a:r>
          </a:p>
        </p:txBody>
      </p:sp>
      <p:sp>
        <p:nvSpPr>
          <p:cNvPr id="19473" name="Rectangle 9"/>
          <p:cNvSpPr>
            <a:spLocks noChangeArrowheads="1"/>
          </p:cNvSpPr>
          <p:nvPr/>
        </p:nvSpPr>
        <p:spPr bwMode="auto">
          <a:xfrm>
            <a:off x="3581400" y="6096000"/>
            <a:ext cx="2362200" cy="584200"/>
          </a:xfrm>
          <a:prstGeom prst="rect">
            <a:avLst/>
          </a:prstGeom>
          <a:noFill/>
          <a:ln w="9525">
            <a:noFill/>
            <a:miter lim="800000"/>
            <a:headEnd/>
            <a:tailEnd/>
          </a:ln>
        </p:spPr>
        <p:txBody>
          <a:bodyPr>
            <a:spAutoFit/>
          </a:bodyPr>
          <a:lstStyle/>
          <a:p>
            <a:r>
              <a:rPr lang="en-US" sz="800"/>
              <a:t>READ “THE TEMPLE OF EZEKIEL'S</a:t>
            </a:r>
            <a:br>
              <a:rPr lang="en-US" sz="800"/>
            </a:br>
            <a:r>
              <a:rPr lang="en-US" sz="800"/>
              <a:t>PROPHECY” HENRY SULLEY.</a:t>
            </a:r>
            <a:br>
              <a:rPr lang="en-US" sz="800"/>
            </a:br>
            <a:r>
              <a:rPr lang="en-US" sz="800"/>
              <a:t>PG. NUMBERS of the 6</a:t>
            </a:r>
            <a:r>
              <a:rPr lang="en-US" sz="800" baseline="30000"/>
              <a:t>th</a:t>
            </a:r>
            <a:r>
              <a:rPr lang="en-US" sz="800"/>
              <a:t> ed. From the Christadelphian Office and Logos Publ.</a:t>
            </a:r>
          </a:p>
        </p:txBody>
      </p:sp>
      <p:sp>
        <p:nvSpPr>
          <p:cNvPr id="19474" name="Rectangle 10"/>
          <p:cNvSpPr>
            <a:spLocks noChangeArrowheads="1"/>
          </p:cNvSpPr>
          <p:nvPr/>
        </p:nvSpPr>
        <p:spPr bwMode="auto">
          <a:xfrm>
            <a:off x="-76200" y="0"/>
            <a:ext cx="2118360" cy="1200150"/>
          </a:xfrm>
          <a:prstGeom prst="rect">
            <a:avLst/>
          </a:prstGeom>
          <a:noFill/>
          <a:ln w="9525">
            <a:noFill/>
            <a:miter lim="800000"/>
            <a:headEnd/>
            <a:tailEnd/>
          </a:ln>
        </p:spPr>
        <p:txBody>
          <a:bodyPr wrap="square">
            <a:spAutoFit/>
          </a:bodyPr>
          <a:lstStyle/>
          <a:p>
            <a:r>
              <a:rPr lang="en-US" sz="800" b="1" u="sng" dirty="0"/>
              <a:t>CORNER</a:t>
            </a:r>
            <a:r>
              <a:rPr lang="en-US" sz="800" b="1" dirty="0"/>
              <a:t> </a:t>
            </a:r>
            <a:r>
              <a:rPr lang="en-US" sz="800" b="1" u="sng" dirty="0"/>
              <a:t>COURTS</a:t>
            </a:r>
            <a:r>
              <a:rPr lang="en-US" sz="800" b="1" dirty="0"/>
              <a:t/>
            </a:r>
            <a:br>
              <a:rPr lang="en-US" sz="800" b="1" dirty="0"/>
            </a:br>
            <a:r>
              <a:rPr lang="en-US" sz="800" dirty="0"/>
              <a:t>LEVITES LIVE IN UPPER STORIES</a:t>
            </a:r>
            <a:br>
              <a:rPr lang="en-US" sz="800" dirty="0"/>
            </a:br>
            <a:r>
              <a:rPr lang="en-US" sz="800" dirty="0"/>
              <a:t>(DURING TERM OF SERVICE). HUGE</a:t>
            </a:r>
            <a:br>
              <a:rPr lang="en-US" sz="800" dirty="0"/>
            </a:br>
            <a:r>
              <a:rPr lang="en-US" sz="800" dirty="0"/>
              <a:t>KITCHENS BOIL SACRIFICES TO</a:t>
            </a:r>
            <a:br>
              <a:rPr lang="en-US" sz="800" dirty="0"/>
            </a:br>
            <a:r>
              <a:rPr lang="en-US" sz="800" dirty="0"/>
              <a:t>FEED WORSHIPPERS. CHIMNEYS ON</a:t>
            </a:r>
            <a:br>
              <a:rPr lang="en-US" sz="800" dirty="0"/>
            </a:br>
            <a:r>
              <a:rPr lang="en-US" sz="800" dirty="0"/>
              <a:t>OUTER FACE TOTAL AREA 360 SQ.FT.</a:t>
            </a:r>
            <a:br>
              <a:rPr lang="en-US" sz="800" dirty="0"/>
            </a:br>
            <a:r>
              <a:rPr lang="en-US" sz="800" dirty="0"/>
              <a:t>42 TIMES AREA OF WASHINGTON</a:t>
            </a:r>
            <a:br>
              <a:rPr lang="en-US" sz="800" dirty="0"/>
            </a:br>
            <a:r>
              <a:rPr lang="en-US" sz="800" dirty="0"/>
              <a:t>MONUMENT. EZK46:22-24.</a:t>
            </a:r>
            <a:br>
              <a:rPr lang="en-US" sz="800" dirty="0"/>
            </a:br>
            <a:r>
              <a:rPr lang="en-US" sz="800" dirty="0"/>
              <a:t>PG 170, 175, 73 </a:t>
            </a:r>
            <a:r>
              <a:rPr lang="en-US" sz="800" i="1" dirty="0"/>
              <a:t>[82, 83, 30]</a:t>
            </a:r>
            <a:endParaRPr lang="en-US" sz="800" dirty="0"/>
          </a:p>
        </p:txBody>
      </p:sp>
      <p:sp>
        <p:nvSpPr>
          <p:cNvPr id="19475" name="Rectangle 10"/>
          <p:cNvSpPr>
            <a:spLocks noChangeArrowheads="1"/>
          </p:cNvSpPr>
          <p:nvPr/>
        </p:nvSpPr>
        <p:spPr bwMode="auto">
          <a:xfrm>
            <a:off x="-76200" y="1408113"/>
            <a:ext cx="1945640" cy="954087"/>
          </a:xfrm>
          <a:prstGeom prst="rect">
            <a:avLst/>
          </a:prstGeom>
          <a:noFill/>
          <a:ln w="9525">
            <a:noFill/>
            <a:miter lim="800000"/>
            <a:headEnd/>
            <a:tailEnd/>
          </a:ln>
        </p:spPr>
        <p:txBody>
          <a:bodyPr wrap="square">
            <a:spAutoFit/>
          </a:bodyPr>
          <a:lstStyle/>
          <a:p>
            <a:r>
              <a:rPr lang="en-US" sz="800" b="1" u="sng" dirty="0"/>
              <a:t>THRONES</a:t>
            </a:r>
            <a:r>
              <a:rPr lang="en-US" sz="800" b="1" dirty="0"/>
              <a:t> </a:t>
            </a:r>
            <a:r>
              <a:rPr lang="en-US" sz="800" b="1" u="sng" dirty="0"/>
              <a:t>OF</a:t>
            </a:r>
            <a:r>
              <a:rPr lang="en-US" sz="800" b="1" dirty="0"/>
              <a:t> </a:t>
            </a:r>
            <a:r>
              <a:rPr lang="en-US" sz="800" b="1" u="sng" dirty="0"/>
              <a:t>JUDGEMENT</a:t>
            </a:r>
            <a:r>
              <a:rPr lang="en-US" sz="800" b="1" dirty="0"/>
              <a:t/>
            </a:r>
            <a:br>
              <a:rPr lang="en-US" sz="800" b="1" dirty="0"/>
            </a:br>
            <a:r>
              <a:rPr lang="en-US" sz="800" dirty="0"/>
              <a:t>IN INNER RECESSES OF INNER</a:t>
            </a:r>
            <a:br>
              <a:rPr lang="en-US" sz="800" dirty="0"/>
            </a:br>
            <a:r>
              <a:rPr lang="en-US" sz="800" dirty="0"/>
              <a:t>TEMPLE. BETWEEN CHERUBIM</a:t>
            </a:r>
            <a:br>
              <a:rPr lang="en-US" sz="800" dirty="0"/>
            </a:br>
            <a:r>
              <a:rPr lang="en-US" sz="800" dirty="0"/>
              <a:t>FROM WHENCE OFFERINGS CON-</a:t>
            </a:r>
            <a:br>
              <a:rPr lang="en-US" sz="800" dirty="0"/>
            </a:br>
            <a:r>
              <a:rPr lang="en-US" sz="800" dirty="0"/>
              <a:t>VEYED TO ALTAR 389 THRONES</a:t>
            </a:r>
            <a:br>
              <a:rPr lang="en-US" sz="800" dirty="0"/>
            </a:br>
            <a:r>
              <a:rPr lang="en-US" sz="800" dirty="0"/>
              <a:t>AT LEAST. PS. 122:4-6, ISA. 62:9</a:t>
            </a:r>
            <a:br>
              <a:rPr lang="en-US" sz="800" dirty="0"/>
            </a:br>
            <a:r>
              <a:rPr lang="en-US" sz="800" dirty="0"/>
              <a:t>PG. 174 </a:t>
            </a:r>
            <a:r>
              <a:rPr lang="en-US" sz="800" i="1" dirty="0"/>
              <a:t>[69, 71]</a:t>
            </a:r>
            <a:endParaRPr lang="en-US" sz="800" dirty="0"/>
          </a:p>
        </p:txBody>
      </p:sp>
      <p:sp>
        <p:nvSpPr>
          <p:cNvPr id="19476" name="Rectangle 10"/>
          <p:cNvSpPr>
            <a:spLocks noChangeArrowheads="1"/>
          </p:cNvSpPr>
          <p:nvPr/>
        </p:nvSpPr>
        <p:spPr bwMode="auto">
          <a:xfrm>
            <a:off x="-76200" y="2410143"/>
            <a:ext cx="1828800" cy="338137"/>
          </a:xfrm>
          <a:prstGeom prst="rect">
            <a:avLst/>
          </a:prstGeom>
          <a:noFill/>
          <a:ln w="9525">
            <a:noFill/>
            <a:miter lim="800000"/>
            <a:headEnd/>
            <a:tailEnd/>
          </a:ln>
        </p:spPr>
        <p:txBody>
          <a:bodyPr>
            <a:spAutoFit/>
          </a:bodyPr>
          <a:lstStyle/>
          <a:p>
            <a:r>
              <a:rPr lang="en-US" sz="800" b="1" u="sng" dirty="0"/>
              <a:t>THE</a:t>
            </a:r>
            <a:r>
              <a:rPr lang="en-US" sz="800" b="1" dirty="0"/>
              <a:t> </a:t>
            </a:r>
            <a:r>
              <a:rPr lang="en-US" sz="800" b="1" u="sng" dirty="0"/>
              <a:t>MOUNTAIN</a:t>
            </a:r>
            <a:r>
              <a:rPr lang="en-US" sz="800" dirty="0"/>
              <a:t> EZK. 43:12,13.PG 94, 118 </a:t>
            </a:r>
            <a:r>
              <a:rPr lang="en-US" sz="800" i="1" dirty="0"/>
              <a:t>[40, 52]</a:t>
            </a:r>
          </a:p>
        </p:txBody>
      </p:sp>
      <p:sp>
        <p:nvSpPr>
          <p:cNvPr id="19477" name="Rectangle 10"/>
          <p:cNvSpPr>
            <a:spLocks noChangeArrowheads="1"/>
          </p:cNvSpPr>
          <p:nvPr/>
        </p:nvSpPr>
        <p:spPr bwMode="auto">
          <a:xfrm>
            <a:off x="-76200" y="2703513"/>
            <a:ext cx="2006600" cy="954087"/>
          </a:xfrm>
          <a:prstGeom prst="rect">
            <a:avLst/>
          </a:prstGeom>
          <a:noFill/>
          <a:ln w="9525">
            <a:noFill/>
            <a:miter lim="800000"/>
            <a:headEnd/>
            <a:tailEnd/>
          </a:ln>
        </p:spPr>
        <p:txBody>
          <a:bodyPr wrap="square">
            <a:spAutoFit/>
          </a:bodyPr>
          <a:lstStyle/>
          <a:p>
            <a:r>
              <a:rPr lang="en-US" sz="800" b="1" u="sng" dirty="0"/>
              <a:t>DINING HALLS</a:t>
            </a:r>
            <a:r>
              <a:rPr lang="en-US" sz="800" b="1" dirty="0"/>
              <a:t/>
            </a:r>
            <a:br>
              <a:rPr lang="en-US" sz="800" b="1" dirty="0"/>
            </a:br>
            <a:r>
              <a:rPr lang="en-US" sz="800" dirty="0"/>
              <a:t>UPPER GALLERIES OF OUTER</a:t>
            </a:r>
            <a:br>
              <a:rPr lang="en-US" sz="800" dirty="0"/>
            </a:br>
            <a:r>
              <a:rPr lang="en-US" sz="800" dirty="0"/>
              <a:t>COURTS OF WEST, NORTH, SOUTH.</a:t>
            </a:r>
            <a:br>
              <a:rPr lang="en-US" sz="800" dirty="0"/>
            </a:br>
            <a:r>
              <a:rPr lang="en-US" sz="800" dirty="0"/>
              <a:t>HALF A MILLION PER SITTING.</a:t>
            </a:r>
            <a:br>
              <a:rPr lang="en-US" sz="800" dirty="0"/>
            </a:br>
            <a:r>
              <a:rPr lang="en-US" sz="800" dirty="0"/>
              <a:t>2,864 DINING HALLS, ~</a:t>
            </a:r>
            <a:br>
              <a:rPr lang="en-US" sz="800" dirty="0"/>
            </a:br>
            <a:r>
              <a:rPr lang="en-US" sz="800" dirty="0"/>
              <a:t>LARGER THAN BANQUET HALLS~</a:t>
            </a:r>
            <a:br>
              <a:rPr lang="en-US" sz="800" dirty="0"/>
            </a:br>
            <a:r>
              <a:rPr lang="en-US" sz="800" dirty="0"/>
              <a:t>ISA 25:6 -PG. 170 </a:t>
            </a:r>
            <a:r>
              <a:rPr lang="en-US" sz="800" i="1" dirty="0"/>
              <a:t>[82]</a:t>
            </a:r>
          </a:p>
        </p:txBody>
      </p:sp>
      <p:sp>
        <p:nvSpPr>
          <p:cNvPr id="19478" name="Rectangle 10"/>
          <p:cNvSpPr>
            <a:spLocks noChangeArrowheads="1"/>
          </p:cNvSpPr>
          <p:nvPr/>
        </p:nvSpPr>
        <p:spPr bwMode="auto">
          <a:xfrm>
            <a:off x="0" y="3736658"/>
            <a:ext cx="2037080" cy="830262"/>
          </a:xfrm>
          <a:prstGeom prst="rect">
            <a:avLst/>
          </a:prstGeom>
          <a:noFill/>
          <a:ln w="9525">
            <a:noFill/>
            <a:miter lim="800000"/>
            <a:headEnd/>
            <a:tailEnd/>
          </a:ln>
        </p:spPr>
        <p:txBody>
          <a:bodyPr wrap="square">
            <a:spAutoFit/>
          </a:bodyPr>
          <a:lstStyle/>
          <a:p>
            <a:r>
              <a:rPr lang="en-US" sz="800" b="1" u="sng" dirty="0"/>
              <a:t>GEHENNA</a:t>
            </a:r>
            <a:br>
              <a:rPr lang="en-US" sz="800" b="1" u="sng" dirty="0"/>
            </a:br>
            <a:r>
              <a:rPr lang="en-US" sz="800" dirty="0"/>
              <a:t>OUTSIDE WEST-WALL REFUSE OF</a:t>
            </a:r>
            <a:br>
              <a:rPr lang="en-US" sz="800" dirty="0"/>
            </a:br>
            <a:r>
              <a:rPr lang="en-US" sz="800" dirty="0"/>
              <a:t>SACRIFICES. SINNERS BURNT. OLD </a:t>
            </a:r>
            <a:br>
              <a:rPr lang="en-US" sz="800" dirty="0"/>
            </a:br>
            <a:r>
              <a:rPr lang="en-US" sz="800" dirty="0"/>
              <a:t>GEHENNA NOW INSIDE INNER</a:t>
            </a:r>
            <a:br>
              <a:rPr lang="en-US" sz="800" dirty="0"/>
            </a:br>
            <a:r>
              <a:rPr lang="en-US" sz="800" dirty="0"/>
              <a:t>TEMPLE ~ 65:20; 66:23,24,</a:t>
            </a:r>
            <a:br>
              <a:rPr lang="en-US" sz="800" dirty="0"/>
            </a:br>
            <a:r>
              <a:rPr lang="en-US" sz="800" dirty="0"/>
              <a:t>EZK. 43:21, JER.31:40. PG. 168 </a:t>
            </a:r>
            <a:r>
              <a:rPr lang="en-US" sz="800" i="1" dirty="0"/>
              <a:t>[81]</a:t>
            </a:r>
          </a:p>
        </p:txBody>
      </p:sp>
      <p:sp>
        <p:nvSpPr>
          <p:cNvPr id="19479" name="Rectangle 10"/>
          <p:cNvSpPr>
            <a:spLocks noChangeArrowheads="1"/>
          </p:cNvSpPr>
          <p:nvPr/>
        </p:nvSpPr>
        <p:spPr bwMode="auto">
          <a:xfrm>
            <a:off x="0" y="5789295"/>
            <a:ext cx="1910080" cy="708025"/>
          </a:xfrm>
          <a:prstGeom prst="rect">
            <a:avLst/>
          </a:prstGeom>
          <a:noFill/>
          <a:ln w="9525">
            <a:noFill/>
            <a:miter lim="800000"/>
            <a:headEnd/>
            <a:tailEnd/>
          </a:ln>
        </p:spPr>
        <p:txBody>
          <a:bodyPr wrap="square">
            <a:spAutoFit/>
          </a:bodyPr>
          <a:lstStyle/>
          <a:p>
            <a:r>
              <a:rPr lang="en-US" sz="800" b="1" u="sng" dirty="0"/>
              <a:t>TREES FOR MEDICINE</a:t>
            </a:r>
            <a:br>
              <a:rPr lang="en-US" sz="800" b="1" u="sng" dirty="0"/>
            </a:br>
            <a:r>
              <a:rPr lang="en-US" sz="800" dirty="0"/>
              <a:t>ON RIVER BANKS, LEAVES SHALL</a:t>
            </a:r>
            <a:br>
              <a:rPr lang="en-US" sz="800" dirty="0"/>
            </a:br>
            <a:r>
              <a:rPr lang="en-US" sz="800" dirty="0"/>
              <a:t>NOT FADE; FOR MEDICINE. FRUIT</a:t>
            </a:r>
            <a:br>
              <a:rPr lang="en-US" sz="800" dirty="0"/>
            </a:br>
            <a:r>
              <a:rPr lang="en-US" sz="800" dirty="0"/>
              <a:t> FOR MEAT. EZK 47:12, REV. 22:2</a:t>
            </a:r>
            <a:br>
              <a:rPr lang="en-US" sz="800" dirty="0"/>
            </a:br>
            <a:r>
              <a:rPr lang="en-US" sz="800" dirty="0"/>
              <a:t>PG. 168 </a:t>
            </a:r>
            <a:r>
              <a:rPr lang="en-US" sz="800" i="1" dirty="0"/>
              <a:t>[68, 92]</a:t>
            </a:r>
            <a:endParaRPr lang="en-US" sz="800" b="1" i="1" dirty="0"/>
          </a:p>
        </p:txBody>
      </p:sp>
      <p:pic>
        <p:nvPicPr>
          <p:cNvPr id="29" name="Picture 28" descr="IHOP with annotations.jpg"/>
          <p:cNvPicPr>
            <a:picLocks noChangeAspect="1"/>
          </p:cNvPicPr>
          <p:nvPr/>
        </p:nvPicPr>
        <p:blipFill>
          <a:blip r:embed="rId2" cstate="print"/>
          <a:stretch>
            <a:fillRect/>
          </a:stretch>
        </p:blipFill>
        <p:spPr>
          <a:xfrm>
            <a:off x="1828800" y="1905000"/>
            <a:ext cx="5273675" cy="2667000"/>
          </a:xfrm>
          <a:prstGeom prst="rect">
            <a:avLst/>
          </a:prstGeom>
          <a:ln>
            <a:noFill/>
          </a:ln>
          <a:effectLst>
            <a:outerShdw blurRad="292100" dist="139700" dir="2700000" algn="tl" rotWithShape="0">
              <a:srgbClr val="333333">
                <a:alpha val="65000"/>
              </a:srgbClr>
            </a:outerShdw>
          </a:effectLst>
        </p:spPr>
      </p:pic>
      <p:cxnSp>
        <p:nvCxnSpPr>
          <p:cNvPr id="19481" name="Straight Arrow Connector 30"/>
          <p:cNvCxnSpPr>
            <a:cxnSpLocks noChangeShapeType="1"/>
          </p:cNvCxnSpPr>
          <p:nvPr/>
        </p:nvCxnSpPr>
        <p:spPr bwMode="auto">
          <a:xfrm rot="16200000" flipH="1">
            <a:off x="1676400" y="990600"/>
            <a:ext cx="1066800" cy="1066800"/>
          </a:xfrm>
          <a:prstGeom prst="straightConnector1">
            <a:avLst/>
          </a:prstGeom>
          <a:noFill/>
          <a:ln w="9525" algn="ctr">
            <a:solidFill>
              <a:schemeClr val="tx1"/>
            </a:solidFill>
            <a:round/>
            <a:headEnd/>
            <a:tailEnd type="triangle" w="med" len="med"/>
          </a:ln>
        </p:spPr>
      </p:cxnSp>
      <p:cxnSp>
        <p:nvCxnSpPr>
          <p:cNvPr id="19482" name="Straight Arrow Connector 32"/>
          <p:cNvCxnSpPr>
            <a:cxnSpLocks noChangeShapeType="1"/>
          </p:cNvCxnSpPr>
          <p:nvPr/>
        </p:nvCxnSpPr>
        <p:spPr bwMode="auto">
          <a:xfrm rot="16200000" flipH="1">
            <a:off x="1905000" y="990600"/>
            <a:ext cx="1447800" cy="990600"/>
          </a:xfrm>
          <a:prstGeom prst="straightConnector1">
            <a:avLst/>
          </a:prstGeom>
          <a:noFill/>
          <a:ln w="9525" algn="ctr">
            <a:solidFill>
              <a:schemeClr val="tx1"/>
            </a:solidFill>
            <a:round/>
            <a:headEnd/>
            <a:tailEnd type="triangle" w="med" len="med"/>
          </a:ln>
        </p:spPr>
      </p:cxnSp>
      <p:cxnSp>
        <p:nvCxnSpPr>
          <p:cNvPr id="19483" name="Straight Arrow Connector 34"/>
          <p:cNvCxnSpPr>
            <a:cxnSpLocks noChangeShapeType="1"/>
          </p:cNvCxnSpPr>
          <p:nvPr/>
        </p:nvCxnSpPr>
        <p:spPr bwMode="auto">
          <a:xfrm rot="16200000" flipH="1">
            <a:off x="3505200" y="1600200"/>
            <a:ext cx="609600" cy="609600"/>
          </a:xfrm>
          <a:prstGeom prst="straightConnector1">
            <a:avLst/>
          </a:prstGeom>
          <a:noFill/>
          <a:ln w="9525" algn="ctr">
            <a:solidFill>
              <a:schemeClr val="tx1"/>
            </a:solidFill>
            <a:round/>
            <a:headEnd/>
            <a:tailEnd type="triangle" w="med" len="med"/>
          </a:ln>
        </p:spPr>
      </p:cxnSp>
      <p:cxnSp>
        <p:nvCxnSpPr>
          <p:cNvPr id="19484" name="Straight Arrow Connector 36"/>
          <p:cNvCxnSpPr>
            <a:cxnSpLocks noChangeShapeType="1"/>
          </p:cNvCxnSpPr>
          <p:nvPr/>
        </p:nvCxnSpPr>
        <p:spPr bwMode="auto">
          <a:xfrm>
            <a:off x="1524000" y="1676400"/>
            <a:ext cx="1600200" cy="914400"/>
          </a:xfrm>
          <a:prstGeom prst="straightConnector1">
            <a:avLst/>
          </a:prstGeom>
          <a:noFill/>
          <a:ln w="9525" algn="ctr">
            <a:solidFill>
              <a:schemeClr val="tx1"/>
            </a:solidFill>
            <a:round/>
            <a:headEnd/>
            <a:tailEnd type="triangle" w="med" len="med"/>
          </a:ln>
        </p:spPr>
      </p:cxnSp>
      <p:cxnSp>
        <p:nvCxnSpPr>
          <p:cNvPr id="19485" name="Straight Arrow Connector 38"/>
          <p:cNvCxnSpPr>
            <a:cxnSpLocks noChangeShapeType="1"/>
          </p:cNvCxnSpPr>
          <p:nvPr/>
        </p:nvCxnSpPr>
        <p:spPr bwMode="auto">
          <a:xfrm>
            <a:off x="1310640" y="2600960"/>
            <a:ext cx="2727960" cy="523240"/>
          </a:xfrm>
          <a:prstGeom prst="straightConnector1">
            <a:avLst/>
          </a:prstGeom>
          <a:noFill/>
          <a:ln w="9525" algn="ctr">
            <a:solidFill>
              <a:schemeClr val="tx1"/>
            </a:solidFill>
            <a:round/>
            <a:headEnd/>
            <a:tailEnd type="triangle" w="med" len="med"/>
          </a:ln>
        </p:spPr>
      </p:cxnSp>
      <p:cxnSp>
        <p:nvCxnSpPr>
          <p:cNvPr id="19486" name="Straight Arrow Connector 40"/>
          <p:cNvCxnSpPr>
            <a:cxnSpLocks noChangeShapeType="1"/>
          </p:cNvCxnSpPr>
          <p:nvPr/>
        </p:nvCxnSpPr>
        <p:spPr bwMode="auto">
          <a:xfrm>
            <a:off x="1600200" y="3048000"/>
            <a:ext cx="685800" cy="382588"/>
          </a:xfrm>
          <a:prstGeom prst="straightConnector1">
            <a:avLst/>
          </a:prstGeom>
          <a:noFill/>
          <a:ln w="9525" algn="ctr">
            <a:solidFill>
              <a:schemeClr val="tx1"/>
            </a:solidFill>
            <a:round/>
            <a:headEnd/>
            <a:tailEnd type="triangle" w="med" len="med"/>
          </a:ln>
        </p:spPr>
      </p:cxnSp>
      <p:cxnSp>
        <p:nvCxnSpPr>
          <p:cNvPr id="19487" name="Straight Arrow Connector 43"/>
          <p:cNvCxnSpPr>
            <a:cxnSpLocks noChangeShapeType="1"/>
          </p:cNvCxnSpPr>
          <p:nvPr/>
        </p:nvCxnSpPr>
        <p:spPr bwMode="auto">
          <a:xfrm flipV="1">
            <a:off x="1295400" y="3429000"/>
            <a:ext cx="685800" cy="304800"/>
          </a:xfrm>
          <a:prstGeom prst="straightConnector1">
            <a:avLst/>
          </a:prstGeom>
          <a:noFill/>
          <a:ln w="9525" algn="ctr">
            <a:solidFill>
              <a:schemeClr val="tx1"/>
            </a:solidFill>
            <a:round/>
            <a:headEnd/>
            <a:tailEnd type="triangle" w="med" len="med"/>
          </a:ln>
        </p:spPr>
      </p:cxnSp>
      <p:cxnSp>
        <p:nvCxnSpPr>
          <p:cNvPr id="19488" name="Straight Arrow Connector 46"/>
          <p:cNvCxnSpPr>
            <a:cxnSpLocks noChangeShapeType="1"/>
          </p:cNvCxnSpPr>
          <p:nvPr/>
        </p:nvCxnSpPr>
        <p:spPr bwMode="auto">
          <a:xfrm flipV="1">
            <a:off x="1219200" y="4038600"/>
            <a:ext cx="1524000" cy="533400"/>
          </a:xfrm>
          <a:prstGeom prst="straightConnector1">
            <a:avLst/>
          </a:prstGeom>
          <a:noFill/>
          <a:ln w="9525" algn="ctr">
            <a:solidFill>
              <a:schemeClr val="tx1"/>
            </a:solidFill>
            <a:round/>
            <a:headEnd/>
            <a:tailEnd type="triangle" w="med" len="med"/>
          </a:ln>
        </p:spPr>
      </p:cxnSp>
      <p:cxnSp>
        <p:nvCxnSpPr>
          <p:cNvPr id="19489" name="Straight Arrow Connector 48"/>
          <p:cNvCxnSpPr>
            <a:cxnSpLocks noChangeShapeType="1"/>
          </p:cNvCxnSpPr>
          <p:nvPr/>
        </p:nvCxnSpPr>
        <p:spPr bwMode="auto">
          <a:xfrm flipV="1">
            <a:off x="1219200" y="4419600"/>
            <a:ext cx="1295400" cy="1143000"/>
          </a:xfrm>
          <a:prstGeom prst="straightConnector1">
            <a:avLst/>
          </a:prstGeom>
          <a:noFill/>
          <a:ln w="9525" algn="ctr">
            <a:solidFill>
              <a:schemeClr val="tx1"/>
            </a:solidFill>
            <a:round/>
            <a:headEnd/>
            <a:tailEnd type="triangle" w="med" len="med"/>
          </a:ln>
        </p:spPr>
      </p:cxnSp>
      <p:cxnSp>
        <p:nvCxnSpPr>
          <p:cNvPr id="19490" name="Straight Arrow Connector 50"/>
          <p:cNvCxnSpPr>
            <a:cxnSpLocks noChangeShapeType="1"/>
          </p:cNvCxnSpPr>
          <p:nvPr/>
        </p:nvCxnSpPr>
        <p:spPr bwMode="auto">
          <a:xfrm rot="5400000" flipH="1" flipV="1">
            <a:off x="2057400" y="4343400"/>
            <a:ext cx="1295400" cy="990600"/>
          </a:xfrm>
          <a:prstGeom prst="straightConnector1">
            <a:avLst/>
          </a:prstGeom>
          <a:noFill/>
          <a:ln w="9525" algn="ctr">
            <a:solidFill>
              <a:schemeClr val="tx1"/>
            </a:solidFill>
            <a:round/>
            <a:headEnd/>
            <a:tailEnd type="triangle" w="med" len="med"/>
          </a:ln>
        </p:spPr>
      </p:cxnSp>
      <p:cxnSp>
        <p:nvCxnSpPr>
          <p:cNvPr id="19491" name="Straight Arrow Connector 52"/>
          <p:cNvCxnSpPr>
            <a:cxnSpLocks noChangeShapeType="1"/>
          </p:cNvCxnSpPr>
          <p:nvPr/>
        </p:nvCxnSpPr>
        <p:spPr bwMode="auto">
          <a:xfrm rot="5400000" flipH="1" flipV="1">
            <a:off x="3162300" y="4381500"/>
            <a:ext cx="609600" cy="228600"/>
          </a:xfrm>
          <a:prstGeom prst="straightConnector1">
            <a:avLst/>
          </a:prstGeom>
          <a:noFill/>
          <a:ln w="9525" algn="ctr">
            <a:solidFill>
              <a:schemeClr val="tx1"/>
            </a:solidFill>
            <a:round/>
            <a:headEnd/>
            <a:tailEnd type="triangle" w="med" len="med"/>
          </a:ln>
        </p:spPr>
      </p:cxnSp>
      <p:cxnSp>
        <p:nvCxnSpPr>
          <p:cNvPr id="19492" name="Straight Arrow Connector 55"/>
          <p:cNvCxnSpPr>
            <a:cxnSpLocks noChangeShapeType="1"/>
          </p:cNvCxnSpPr>
          <p:nvPr/>
        </p:nvCxnSpPr>
        <p:spPr bwMode="auto">
          <a:xfrm rot="16200000" flipV="1">
            <a:off x="4572000" y="4114800"/>
            <a:ext cx="914400" cy="457200"/>
          </a:xfrm>
          <a:prstGeom prst="straightConnector1">
            <a:avLst/>
          </a:prstGeom>
          <a:noFill/>
          <a:ln w="9525" algn="ctr">
            <a:solidFill>
              <a:schemeClr val="tx1"/>
            </a:solidFill>
            <a:round/>
            <a:headEnd/>
            <a:tailEnd type="triangle" w="med" len="med"/>
          </a:ln>
        </p:spPr>
      </p:cxnSp>
      <p:cxnSp>
        <p:nvCxnSpPr>
          <p:cNvPr id="19493" name="Straight Arrow Connector 57"/>
          <p:cNvCxnSpPr>
            <a:cxnSpLocks noChangeShapeType="1"/>
            <a:stCxn id="19464" idx="2"/>
          </p:cNvCxnSpPr>
          <p:nvPr/>
        </p:nvCxnSpPr>
        <p:spPr bwMode="auto">
          <a:xfrm rot="5400000">
            <a:off x="3777456" y="1548607"/>
            <a:ext cx="1303337" cy="171450"/>
          </a:xfrm>
          <a:prstGeom prst="straightConnector1">
            <a:avLst/>
          </a:prstGeom>
          <a:noFill/>
          <a:ln w="9525" algn="ctr">
            <a:solidFill>
              <a:schemeClr val="tx1"/>
            </a:solidFill>
            <a:round/>
            <a:headEnd/>
            <a:tailEnd type="triangle" w="med" len="med"/>
          </a:ln>
        </p:spPr>
      </p:cxnSp>
      <p:cxnSp>
        <p:nvCxnSpPr>
          <p:cNvPr id="19494" name="Straight Arrow Connector 64"/>
          <p:cNvCxnSpPr>
            <a:cxnSpLocks noChangeShapeType="1"/>
          </p:cNvCxnSpPr>
          <p:nvPr/>
        </p:nvCxnSpPr>
        <p:spPr bwMode="auto">
          <a:xfrm rot="5400000">
            <a:off x="4114800" y="1219200"/>
            <a:ext cx="1524000" cy="1219200"/>
          </a:xfrm>
          <a:prstGeom prst="straightConnector1">
            <a:avLst/>
          </a:prstGeom>
          <a:noFill/>
          <a:ln w="9525" algn="ctr">
            <a:solidFill>
              <a:schemeClr val="tx1"/>
            </a:solidFill>
            <a:round/>
            <a:headEnd/>
            <a:tailEnd type="triangle" w="med" len="med"/>
          </a:ln>
        </p:spPr>
      </p:cxnSp>
      <p:cxnSp>
        <p:nvCxnSpPr>
          <p:cNvPr id="19495" name="Straight Arrow Connector 68"/>
          <p:cNvCxnSpPr>
            <a:cxnSpLocks noChangeShapeType="1"/>
          </p:cNvCxnSpPr>
          <p:nvPr/>
        </p:nvCxnSpPr>
        <p:spPr bwMode="auto">
          <a:xfrm rot="10800000" flipV="1">
            <a:off x="4572000" y="533400"/>
            <a:ext cx="2667000" cy="2362200"/>
          </a:xfrm>
          <a:prstGeom prst="straightConnector1">
            <a:avLst/>
          </a:prstGeom>
          <a:noFill/>
          <a:ln w="9525" algn="ctr">
            <a:solidFill>
              <a:schemeClr val="tx1"/>
            </a:solidFill>
            <a:round/>
            <a:headEnd/>
            <a:tailEnd type="triangle" w="med" len="med"/>
          </a:ln>
        </p:spPr>
      </p:cxnSp>
      <p:cxnSp>
        <p:nvCxnSpPr>
          <p:cNvPr id="19496" name="Straight Arrow Connector 70"/>
          <p:cNvCxnSpPr>
            <a:cxnSpLocks noChangeShapeType="1"/>
          </p:cNvCxnSpPr>
          <p:nvPr/>
        </p:nvCxnSpPr>
        <p:spPr bwMode="auto">
          <a:xfrm rot="10800000" flipV="1">
            <a:off x="5486400" y="1143000"/>
            <a:ext cx="1752600" cy="1371600"/>
          </a:xfrm>
          <a:prstGeom prst="straightConnector1">
            <a:avLst/>
          </a:prstGeom>
          <a:noFill/>
          <a:ln w="9525" algn="ctr">
            <a:solidFill>
              <a:schemeClr val="tx1"/>
            </a:solidFill>
            <a:round/>
            <a:headEnd/>
            <a:tailEnd type="triangle" w="med" len="med"/>
          </a:ln>
        </p:spPr>
      </p:cxnSp>
      <p:cxnSp>
        <p:nvCxnSpPr>
          <p:cNvPr id="19497" name="Straight Arrow Connector 72"/>
          <p:cNvCxnSpPr>
            <a:cxnSpLocks noChangeShapeType="1"/>
          </p:cNvCxnSpPr>
          <p:nvPr/>
        </p:nvCxnSpPr>
        <p:spPr bwMode="auto">
          <a:xfrm rot="10800000" flipV="1">
            <a:off x="5181600" y="1752600"/>
            <a:ext cx="1981200" cy="1219200"/>
          </a:xfrm>
          <a:prstGeom prst="straightConnector1">
            <a:avLst/>
          </a:prstGeom>
          <a:noFill/>
          <a:ln w="9525" algn="ctr">
            <a:solidFill>
              <a:schemeClr val="tx1"/>
            </a:solidFill>
            <a:round/>
            <a:headEnd/>
            <a:tailEnd type="triangle" w="med" len="med"/>
          </a:ln>
        </p:spPr>
      </p:cxnSp>
      <p:cxnSp>
        <p:nvCxnSpPr>
          <p:cNvPr id="19498" name="Straight Arrow Connector 74"/>
          <p:cNvCxnSpPr>
            <a:cxnSpLocks noChangeShapeType="1"/>
          </p:cNvCxnSpPr>
          <p:nvPr/>
        </p:nvCxnSpPr>
        <p:spPr bwMode="auto">
          <a:xfrm rot="10800000">
            <a:off x="5715000" y="3048000"/>
            <a:ext cx="1447800" cy="76200"/>
          </a:xfrm>
          <a:prstGeom prst="straightConnector1">
            <a:avLst/>
          </a:prstGeom>
          <a:noFill/>
          <a:ln w="9525" algn="ctr">
            <a:solidFill>
              <a:schemeClr val="tx1"/>
            </a:solidFill>
            <a:round/>
            <a:headEnd/>
            <a:tailEnd type="triangle" w="med" len="med"/>
          </a:ln>
        </p:spPr>
      </p:cxnSp>
      <p:cxnSp>
        <p:nvCxnSpPr>
          <p:cNvPr id="19499" name="Straight Arrow Connector 76"/>
          <p:cNvCxnSpPr>
            <a:cxnSpLocks noChangeShapeType="1"/>
          </p:cNvCxnSpPr>
          <p:nvPr/>
        </p:nvCxnSpPr>
        <p:spPr bwMode="auto">
          <a:xfrm rot="10800000">
            <a:off x="5562600" y="3429000"/>
            <a:ext cx="1600200" cy="990600"/>
          </a:xfrm>
          <a:prstGeom prst="straightConnector1">
            <a:avLst/>
          </a:prstGeom>
          <a:noFill/>
          <a:ln w="9525" algn="ctr">
            <a:solidFill>
              <a:schemeClr val="tx1"/>
            </a:solidFill>
            <a:round/>
            <a:headEnd/>
            <a:tailEnd type="triangle" w="med" len="med"/>
          </a:ln>
        </p:spPr>
      </p:cxnSp>
      <p:cxnSp>
        <p:nvCxnSpPr>
          <p:cNvPr id="19500" name="Straight Arrow Connector 79"/>
          <p:cNvCxnSpPr>
            <a:cxnSpLocks noChangeShapeType="1"/>
          </p:cNvCxnSpPr>
          <p:nvPr/>
        </p:nvCxnSpPr>
        <p:spPr bwMode="auto">
          <a:xfrm rot="10800000">
            <a:off x="6324600" y="3276600"/>
            <a:ext cx="914400" cy="457200"/>
          </a:xfrm>
          <a:prstGeom prst="straightConnector1">
            <a:avLst/>
          </a:prstGeom>
          <a:noFill/>
          <a:ln w="9525" algn="ctr">
            <a:solidFill>
              <a:schemeClr val="tx1"/>
            </a:solidFill>
            <a:round/>
            <a:headEnd/>
            <a:tailEnd type="triangle" w="med" len="med"/>
          </a:ln>
        </p:spPr>
      </p:cxnSp>
      <p:cxnSp>
        <p:nvCxnSpPr>
          <p:cNvPr id="19501" name="Straight Arrow Connector 81"/>
          <p:cNvCxnSpPr>
            <a:cxnSpLocks noChangeShapeType="1"/>
          </p:cNvCxnSpPr>
          <p:nvPr/>
        </p:nvCxnSpPr>
        <p:spPr bwMode="auto">
          <a:xfrm rot="16200000" flipV="1">
            <a:off x="5867400" y="4572000"/>
            <a:ext cx="990600" cy="533400"/>
          </a:xfrm>
          <a:prstGeom prst="straightConnector1">
            <a:avLst/>
          </a:prstGeom>
          <a:noFill/>
          <a:ln w="9525" algn="ctr">
            <a:solidFill>
              <a:schemeClr val="tx1"/>
            </a:solidFill>
            <a:round/>
            <a:headEnd/>
            <a:tailEnd type="triangle" w="med" len="med"/>
          </a:ln>
        </p:spPr>
      </p:cxnSp>
      <p:sp>
        <p:nvSpPr>
          <p:cNvPr id="19502" name="Rectangle 5"/>
          <p:cNvSpPr>
            <a:spLocks noChangeArrowheads="1"/>
          </p:cNvSpPr>
          <p:nvPr/>
        </p:nvSpPr>
        <p:spPr bwMode="auto">
          <a:xfrm>
            <a:off x="7162800" y="2235200"/>
            <a:ext cx="1981200" cy="708025"/>
          </a:xfrm>
          <a:prstGeom prst="rect">
            <a:avLst/>
          </a:prstGeom>
          <a:noFill/>
          <a:ln w="9525">
            <a:noFill/>
            <a:miter lim="800000"/>
            <a:headEnd/>
            <a:tailEnd/>
          </a:ln>
        </p:spPr>
        <p:txBody>
          <a:bodyPr>
            <a:spAutoFit/>
          </a:bodyPr>
          <a:lstStyle/>
          <a:p>
            <a:r>
              <a:rPr lang="en-US" sz="800" b="1" u="sng" dirty="0"/>
              <a:t>OUTER COURT</a:t>
            </a:r>
            <a:br>
              <a:rPr lang="en-US" sz="800" b="1" u="sng" dirty="0"/>
            </a:br>
            <a:r>
              <a:rPr lang="en-US" sz="800" dirty="0"/>
              <a:t>200’ PLAZA BETWEEN THE OUTER RANGE OF GATE BUILDINGS ON ALL SIDES (EZK. 43:4, 44:2, 46:1,2,6; SONG 5:1</a:t>
            </a:r>
          </a:p>
        </p:txBody>
      </p:sp>
      <p:cxnSp>
        <p:nvCxnSpPr>
          <p:cNvPr id="19503" name="Straight Arrow Connector 62"/>
          <p:cNvCxnSpPr>
            <a:cxnSpLocks noChangeShapeType="1"/>
          </p:cNvCxnSpPr>
          <p:nvPr/>
        </p:nvCxnSpPr>
        <p:spPr bwMode="auto">
          <a:xfrm rot="10800000" flipV="1">
            <a:off x="5867400" y="2438400"/>
            <a:ext cx="1371600" cy="304800"/>
          </a:xfrm>
          <a:prstGeom prst="straightConnector1">
            <a:avLst/>
          </a:prstGeom>
          <a:noFill/>
          <a:ln w="9525" algn="ctr">
            <a:solidFill>
              <a:schemeClr val="tx1"/>
            </a:solidFill>
            <a:round/>
            <a:headEnd/>
            <a:tailEnd type="triangle" w="med" len="med"/>
          </a:ln>
        </p:spPr>
      </p:cxnSp>
      <p:sp>
        <p:nvSpPr>
          <p:cNvPr id="19504" name="Slide Number Placeholder 49"/>
          <p:cNvSpPr>
            <a:spLocks noGrp="1"/>
          </p:cNvSpPr>
          <p:nvPr>
            <p:ph type="sldNum" sz="quarter" idx="12"/>
          </p:nvPr>
        </p:nvSpPr>
        <p:spPr>
          <a:xfrm>
            <a:off x="7239000" y="6400800"/>
            <a:ext cx="1905000" cy="457200"/>
          </a:xfrm>
          <a:noFill/>
        </p:spPr>
        <p:txBody>
          <a:bodyPr/>
          <a:lstStyle/>
          <a:p>
            <a:fld id="{B6EA0A80-AB8D-477F-8F76-65AB13FBF443}" type="slidenum">
              <a:rPr lang="en-US" smtClean="0"/>
              <a:pPr/>
              <a:t>11</a:t>
            </a:fld>
            <a:endParaRPr lang="en-US"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731" y="582126"/>
            <a:ext cx="8872537" cy="4893647"/>
          </a:xfrm>
          <a:prstGeom prst="rect">
            <a:avLst/>
          </a:prstGeom>
          <a:noFill/>
        </p:spPr>
        <p:txBody>
          <a:bodyPr wrap="square" rtlCol="0">
            <a:spAutoFit/>
          </a:bodyPr>
          <a:lstStyle/>
          <a:p>
            <a:r>
              <a:rPr lang="en-US" sz="2400" dirty="0" smtClean="0">
                <a:solidFill>
                  <a:srgbClr val="FFFF00"/>
                </a:solidFill>
              </a:rPr>
              <a:t>2Co 12:1  It is not expedient for me doubtless to glory. I will come to </a:t>
            </a:r>
            <a:r>
              <a:rPr lang="en-US" sz="2400" dirty="0" smtClean="0">
                <a:solidFill>
                  <a:srgbClr val="66FFFF"/>
                </a:solidFill>
              </a:rPr>
              <a:t>visions and revelations </a:t>
            </a:r>
            <a:r>
              <a:rPr lang="en-US" sz="2400" dirty="0" smtClean="0">
                <a:solidFill>
                  <a:srgbClr val="FFFF00"/>
                </a:solidFill>
              </a:rPr>
              <a:t>of the Lord. </a:t>
            </a:r>
          </a:p>
          <a:p>
            <a:r>
              <a:rPr lang="en-US" sz="2400" dirty="0" smtClean="0">
                <a:solidFill>
                  <a:srgbClr val="FFFF00"/>
                </a:solidFill>
              </a:rPr>
              <a:t>2Co 12:2  I knew a man in Christ above fourteen years ago, (whether in the body, I cannot tell; or whether out of the body, I cannot tell: God </a:t>
            </a:r>
            <a:r>
              <a:rPr lang="en-US" sz="2400" dirty="0" err="1" smtClean="0">
                <a:solidFill>
                  <a:srgbClr val="FFFF00"/>
                </a:solidFill>
              </a:rPr>
              <a:t>knoweth</a:t>
            </a:r>
            <a:r>
              <a:rPr lang="en-US" sz="2400" dirty="0" smtClean="0">
                <a:solidFill>
                  <a:srgbClr val="FFFF00"/>
                </a:solidFill>
              </a:rPr>
              <a:t>;) such an one caught up to the </a:t>
            </a:r>
            <a:r>
              <a:rPr lang="en-US" sz="2400" dirty="0" smtClean="0">
                <a:solidFill>
                  <a:srgbClr val="66FFFF"/>
                </a:solidFill>
              </a:rPr>
              <a:t>third heaven.</a:t>
            </a:r>
            <a:r>
              <a:rPr lang="en-US" sz="2400" dirty="0" smtClean="0">
                <a:solidFill>
                  <a:srgbClr val="FFFF00"/>
                </a:solidFill>
              </a:rPr>
              <a:t> </a:t>
            </a:r>
          </a:p>
          <a:p>
            <a:r>
              <a:rPr lang="en-US" sz="2400" dirty="0" smtClean="0">
                <a:solidFill>
                  <a:srgbClr val="FFFF00"/>
                </a:solidFill>
              </a:rPr>
              <a:t>2Co 12:3  And I knew such a man, (whether in the body, or out of the body, I cannot tell: God </a:t>
            </a:r>
            <a:r>
              <a:rPr lang="en-US" sz="2400" dirty="0" err="1" smtClean="0">
                <a:solidFill>
                  <a:srgbClr val="FFFF00"/>
                </a:solidFill>
              </a:rPr>
              <a:t>knoweth</a:t>
            </a:r>
            <a:r>
              <a:rPr lang="en-US" sz="2400" dirty="0" smtClean="0">
                <a:solidFill>
                  <a:srgbClr val="FFFF00"/>
                </a:solidFill>
              </a:rPr>
              <a:t>;) </a:t>
            </a:r>
          </a:p>
          <a:p>
            <a:r>
              <a:rPr lang="en-US" sz="2400" dirty="0" smtClean="0">
                <a:solidFill>
                  <a:srgbClr val="FFFF00"/>
                </a:solidFill>
              </a:rPr>
              <a:t>2Co 12:4  How that he was caught up into </a:t>
            </a:r>
            <a:r>
              <a:rPr lang="en-US" sz="2400" dirty="0" smtClean="0">
                <a:solidFill>
                  <a:srgbClr val="66FFFF"/>
                </a:solidFill>
              </a:rPr>
              <a:t>paradise</a:t>
            </a:r>
            <a:r>
              <a:rPr lang="en-US" sz="2400" dirty="0" smtClean="0">
                <a:solidFill>
                  <a:srgbClr val="FFFF00"/>
                </a:solidFill>
              </a:rPr>
              <a:t>, and heard </a:t>
            </a:r>
            <a:r>
              <a:rPr lang="en-US" sz="2400" dirty="0" smtClean="0">
                <a:solidFill>
                  <a:srgbClr val="66FFFF"/>
                </a:solidFill>
              </a:rPr>
              <a:t>unspeakable words</a:t>
            </a:r>
            <a:r>
              <a:rPr lang="en-US" sz="2400" dirty="0" smtClean="0">
                <a:solidFill>
                  <a:srgbClr val="FFFF00"/>
                </a:solidFill>
              </a:rPr>
              <a:t>, which it is not lawful for a man to utter. </a:t>
            </a:r>
          </a:p>
          <a:p>
            <a:r>
              <a:rPr lang="en-US" sz="2400" dirty="0" smtClean="0">
                <a:solidFill>
                  <a:srgbClr val="FFFF00"/>
                </a:solidFill>
              </a:rPr>
              <a:t>2Co 12:5  Of such an one will I glory: yet of myself I will not glory, but in mine infirmities. </a:t>
            </a:r>
          </a:p>
          <a:p>
            <a:endParaRPr lang="en-US" sz="2400" dirty="0">
              <a:solidFill>
                <a:srgbClr val="FFFF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0451" y="573732"/>
            <a:ext cx="8163098" cy="6001643"/>
          </a:xfrm>
          <a:prstGeom prst="rect">
            <a:avLst/>
          </a:prstGeom>
          <a:noFill/>
        </p:spPr>
        <p:txBody>
          <a:bodyPr wrap="square" rtlCol="0">
            <a:spAutoFit/>
          </a:bodyPr>
          <a:lstStyle/>
          <a:p>
            <a:r>
              <a:rPr lang="en-US" sz="2400" dirty="0" smtClean="0">
                <a:solidFill>
                  <a:srgbClr val="FFFF00"/>
                </a:solidFill>
              </a:rPr>
              <a:t>1Ch 21:16  And David lifted up his eyes, and saw the angel of the LORD stand between the earth and the heaven, having a drawn sword in his hand stretched out over Jerusalem</a:t>
            </a:r>
            <a:r>
              <a:rPr lang="en-US" sz="2400" dirty="0" smtClean="0">
                <a:solidFill>
                  <a:srgbClr val="FFFF00"/>
                </a:solidFill>
              </a:rPr>
              <a:t>.</a:t>
            </a:r>
          </a:p>
          <a:p>
            <a:endParaRPr lang="en-US" sz="2400" dirty="0" smtClean="0">
              <a:solidFill>
                <a:srgbClr val="FFFF00"/>
              </a:solidFill>
            </a:endParaRPr>
          </a:p>
          <a:p>
            <a:r>
              <a:rPr lang="en-US" sz="2400" dirty="0" smtClean="0">
                <a:solidFill>
                  <a:srgbClr val="FFFF00"/>
                </a:solidFill>
              </a:rPr>
              <a:t>Luke </a:t>
            </a:r>
            <a:r>
              <a:rPr lang="en-US" sz="2400" dirty="0" smtClean="0">
                <a:solidFill>
                  <a:srgbClr val="FFFF00"/>
                </a:solidFill>
              </a:rPr>
              <a:t>20 </a:t>
            </a:r>
            <a:r>
              <a:rPr lang="en-US" sz="2400" dirty="0" smtClean="0">
                <a:solidFill>
                  <a:srgbClr val="FFFF00"/>
                </a:solidFill>
              </a:rPr>
              <a:t>:35</a:t>
            </a:r>
            <a:r>
              <a:rPr lang="en-US" sz="2400" dirty="0" smtClean="0">
                <a:solidFill>
                  <a:srgbClr val="FFFF00"/>
                </a:solidFill>
              </a:rPr>
              <a:t>, 36</a:t>
            </a:r>
          </a:p>
          <a:p>
            <a:r>
              <a:rPr lang="en-US" sz="2400" dirty="0" smtClean="0">
                <a:solidFill>
                  <a:srgbClr val="FFFF00"/>
                </a:solidFill>
              </a:rPr>
              <a:t>" </a:t>
            </a:r>
            <a:r>
              <a:rPr lang="en-US" sz="2400" dirty="0" smtClean="0">
                <a:solidFill>
                  <a:srgbClr val="FFFF00"/>
                </a:solidFill>
              </a:rPr>
              <a:t>They which shall be accounted worthy to obtain that</a:t>
            </a:r>
          </a:p>
          <a:p>
            <a:r>
              <a:rPr lang="en-US" sz="2400" dirty="0" smtClean="0">
                <a:solidFill>
                  <a:srgbClr val="FFFF00"/>
                </a:solidFill>
              </a:rPr>
              <a:t>world, and the resurrection from the dead, neither marry,</a:t>
            </a:r>
          </a:p>
          <a:p>
            <a:r>
              <a:rPr lang="en-US" sz="2400" dirty="0" smtClean="0">
                <a:solidFill>
                  <a:srgbClr val="FFFF00"/>
                </a:solidFill>
              </a:rPr>
              <a:t>nor are given in marriage : neither can they die any more ;</a:t>
            </a:r>
          </a:p>
          <a:p>
            <a:r>
              <a:rPr lang="en-US" sz="2400" dirty="0" smtClean="0">
                <a:solidFill>
                  <a:srgbClr val="FFFF00"/>
                </a:solidFill>
              </a:rPr>
              <a:t>for they are equal unto the angels : and are the children</a:t>
            </a:r>
          </a:p>
          <a:p>
            <a:r>
              <a:rPr lang="en-US" sz="2400" dirty="0" smtClean="0">
                <a:solidFill>
                  <a:srgbClr val="FFFF00"/>
                </a:solidFill>
              </a:rPr>
              <a:t>of God, being the children of the </a:t>
            </a:r>
            <a:r>
              <a:rPr lang="en-US" sz="2400" dirty="0" smtClean="0">
                <a:solidFill>
                  <a:srgbClr val="FFFF00"/>
                </a:solidFill>
              </a:rPr>
              <a:t>resurrection."</a:t>
            </a:r>
          </a:p>
          <a:p>
            <a:endParaRPr lang="en-US" sz="2400" dirty="0" smtClean="0">
              <a:solidFill>
                <a:srgbClr val="FFFF00"/>
              </a:solidFill>
            </a:endParaRPr>
          </a:p>
          <a:p>
            <a:r>
              <a:rPr lang="en-US" sz="2400" b="1" dirty="0" smtClean="0">
                <a:solidFill>
                  <a:srgbClr val="FFFF00"/>
                </a:solidFill>
              </a:rPr>
              <a:t>Mat 18:10  Take heed that ye despise not one of these little ones; for I say unto you, That in heaven their angels do always behold the face of my Father which is in heaven. </a:t>
            </a:r>
            <a:endParaRPr lang="en-US" sz="2400" b="1" dirty="0" smtClean="0">
              <a:solidFill>
                <a:srgbClr val="FFFF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32500"/>
            <a:ext cx="9144001" cy="6524863"/>
          </a:xfrm>
          <a:prstGeom prst="rect">
            <a:avLst/>
          </a:prstGeom>
          <a:noFill/>
        </p:spPr>
        <p:txBody>
          <a:bodyPr wrap="square" rtlCol="0">
            <a:spAutoFit/>
          </a:bodyPr>
          <a:lstStyle/>
          <a:p>
            <a:r>
              <a:rPr lang="en-US" sz="2200" b="1" dirty="0" err="1" smtClean="0">
                <a:solidFill>
                  <a:srgbClr val="FFFF00"/>
                </a:solidFill>
              </a:rPr>
              <a:t>Joh</a:t>
            </a:r>
            <a:r>
              <a:rPr lang="en-US" sz="2200" b="1" dirty="0" smtClean="0">
                <a:solidFill>
                  <a:srgbClr val="FFFF00"/>
                </a:solidFill>
              </a:rPr>
              <a:t> 6:51 </a:t>
            </a:r>
            <a:r>
              <a:rPr lang="en-US" sz="2200" b="1" dirty="0" smtClean="0">
                <a:solidFill>
                  <a:srgbClr val="FFFF00"/>
                </a:solidFill>
              </a:rPr>
              <a:t>- 58 </a:t>
            </a:r>
            <a:r>
              <a:rPr lang="en-US" sz="2200" b="1" dirty="0" smtClean="0">
                <a:solidFill>
                  <a:srgbClr val="FFFF00"/>
                </a:solidFill>
              </a:rPr>
              <a:t>I am the living bread which came down from heaven: if any man eat of this bread, he shall live for ever: and the bread that I will give is my flesh, which I will give for the life of the world. </a:t>
            </a:r>
          </a:p>
          <a:p>
            <a:r>
              <a:rPr lang="en-US" sz="2200" b="1" dirty="0" err="1" smtClean="0">
                <a:solidFill>
                  <a:srgbClr val="FFFF00"/>
                </a:solidFill>
              </a:rPr>
              <a:t>Joh</a:t>
            </a:r>
            <a:r>
              <a:rPr lang="en-US" sz="2200" b="1" dirty="0" smtClean="0">
                <a:solidFill>
                  <a:srgbClr val="FFFF00"/>
                </a:solidFill>
              </a:rPr>
              <a:t> 6:52  The Jews therefore strove among themselves, saying, How can this man give us </a:t>
            </a:r>
            <a:r>
              <a:rPr lang="en-US" sz="2200" b="1" i="1" dirty="0" smtClean="0">
                <a:solidFill>
                  <a:srgbClr val="FFFF00"/>
                </a:solidFill>
              </a:rPr>
              <a:t>his flesh to eat? </a:t>
            </a:r>
          </a:p>
          <a:p>
            <a:r>
              <a:rPr lang="en-US" sz="2200" b="1" dirty="0" err="1" smtClean="0">
                <a:solidFill>
                  <a:srgbClr val="FFFF00"/>
                </a:solidFill>
              </a:rPr>
              <a:t>Joh</a:t>
            </a:r>
            <a:r>
              <a:rPr lang="en-US" sz="2200" b="1" dirty="0" smtClean="0">
                <a:solidFill>
                  <a:srgbClr val="FFFF00"/>
                </a:solidFill>
              </a:rPr>
              <a:t> </a:t>
            </a:r>
            <a:r>
              <a:rPr lang="en-US" sz="2200" b="1" dirty="0" smtClean="0">
                <a:solidFill>
                  <a:srgbClr val="FFFF00"/>
                </a:solidFill>
              </a:rPr>
              <a:t>6:53  Then Jesus said unto them, Verily, verily, I say unto you, Except ye eat the flesh of the Son of man, and drink his blood, ye have no life in you. </a:t>
            </a:r>
          </a:p>
          <a:p>
            <a:r>
              <a:rPr lang="en-US" sz="2200" b="1" dirty="0" err="1" smtClean="0">
                <a:solidFill>
                  <a:srgbClr val="FFFF00"/>
                </a:solidFill>
              </a:rPr>
              <a:t>Joh</a:t>
            </a:r>
            <a:r>
              <a:rPr lang="en-US" sz="2200" b="1" dirty="0" smtClean="0">
                <a:solidFill>
                  <a:srgbClr val="FFFF00"/>
                </a:solidFill>
              </a:rPr>
              <a:t> 6:54  Whoso </a:t>
            </a:r>
            <a:r>
              <a:rPr lang="en-US" sz="2200" b="1" dirty="0" err="1" smtClean="0">
                <a:solidFill>
                  <a:srgbClr val="FFFF00"/>
                </a:solidFill>
              </a:rPr>
              <a:t>eateth</a:t>
            </a:r>
            <a:r>
              <a:rPr lang="en-US" sz="2200" b="1" dirty="0" smtClean="0">
                <a:solidFill>
                  <a:srgbClr val="FFFF00"/>
                </a:solidFill>
              </a:rPr>
              <a:t> my flesh, and </a:t>
            </a:r>
            <a:r>
              <a:rPr lang="en-US" sz="2200" b="1" dirty="0" err="1" smtClean="0">
                <a:solidFill>
                  <a:srgbClr val="FFFF00"/>
                </a:solidFill>
              </a:rPr>
              <a:t>drinketh</a:t>
            </a:r>
            <a:r>
              <a:rPr lang="en-US" sz="2200" b="1" dirty="0" smtClean="0">
                <a:solidFill>
                  <a:srgbClr val="FFFF00"/>
                </a:solidFill>
              </a:rPr>
              <a:t> my blood, hath eternal life; and I will raise him up at the last day. </a:t>
            </a:r>
          </a:p>
          <a:p>
            <a:r>
              <a:rPr lang="en-US" sz="2200" b="1" dirty="0" err="1" smtClean="0">
                <a:solidFill>
                  <a:srgbClr val="FFFF00"/>
                </a:solidFill>
              </a:rPr>
              <a:t>Joh</a:t>
            </a:r>
            <a:r>
              <a:rPr lang="en-US" sz="2200" b="1" dirty="0" smtClean="0">
                <a:solidFill>
                  <a:srgbClr val="FFFF00"/>
                </a:solidFill>
              </a:rPr>
              <a:t> 6:55  For my flesh is meat indeed, and my blood is drink indeed. </a:t>
            </a:r>
          </a:p>
          <a:p>
            <a:r>
              <a:rPr lang="en-US" sz="2200" b="1" dirty="0" err="1" smtClean="0">
                <a:solidFill>
                  <a:srgbClr val="FFFF00"/>
                </a:solidFill>
              </a:rPr>
              <a:t>Joh</a:t>
            </a:r>
            <a:r>
              <a:rPr lang="en-US" sz="2200" b="1" dirty="0" smtClean="0">
                <a:solidFill>
                  <a:srgbClr val="FFFF00"/>
                </a:solidFill>
              </a:rPr>
              <a:t> 6:56  He that </a:t>
            </a:r>
            <a:r>
              <a:rPr lang="en-US" sz="2200" b="1" dirty="0" err="1" smtClean="0">
                <a:solidFill>
                  <a:srgbClr val="FFFF00"/>
                </a:solidFill>
              </a:rPr>
              <a:t>eateth</a:t>
            </a:r>
            <a:r>
              <a:rPr lang="en-US" sz="2200" b="1" dirty="0" smtClean="0">
                <a:solidFill>
                  <a:srgbClr val="FFFF00"/>
                </a:solidFill>
              </a:rPr>
              <a:t> my flesh, and </a:t>
            </a:r>
            <a:r>
              <a:rPr lang="en-US" sz="2200" b="1" dirty="0" err="1" smtClean="0">
                <a:solidFill>
                  <a:srgbClr val="FFFF00"/>
                </a:solidFill>
              </a:rPr>
              <a:t>drinketh</a:t>
            </a:r>
            <a:r>
              <a:rPr lang="en-US" sz="2200" b="1" dirty="0" smtClean="0">
                <a:solidFill>
                  <a:srgbClr val="FFFF00"/>
                </a:solidFill>
              </a:rPr>
              <a:t> my blood, </a:t>
            </a:r>
            <a:r>
              <a:rPr lang="en-US" sz="2200" b="1" dirty="0" err="1" smtClean="0">
                <a:solidFill>
                  <a:srgbClr val="FFFF00"/>
                </a:solidFill>
              </a:rPr>
              <a:t>dwelleth</a:t>
            </a:r>
            <a:r>
              <a:rPr lang="en-US" sz="2200" b="1" dirty="0" smtClean="0">
                <a:solidFill>
                  <a:srgbClr val="FFFF00"/>
                </a:solidFill>
              </a:rPr>
              <a:t> in me, and I in him. </a:t>
            </a:r>
          </a:p>
          <a:p>
            <a:r>
              <a:rPr lang="en-US" sz="2200" b="1" dirty="0" err="1" smtClean="0">
                <a:solidFill>
                  <a:srgbClr val="FFFF00"/>
                </a:solidFill>
              </a:rPr>
              <a:t>Joh</a:t>
            </a:r>
            <a:r>
              <a:rPr lang="en-US" sz="2200" b="1" dirty="0" smtClean="0">
                <a:solidFill>
                  <a:srgbClr val="FFFF00"/>
                </a:solidFill>
              </a:rPr>
              <a:t> 6:57  As the living Father hath sent me, and I live by the Father: so he that </a:t>
            </a:r>
            <a:r>
              <a:rPr lang="en-US" sz="2200" b="1" dirty="0" err="1" smtClean="0">
                <a:solidFill>
                  <a:srgbClr val="FFFF00"/>
                </a:solidFill>
              </a:rPr>
              <a:t>eateth</a:t>
            </a:r>
            <a:r>
              <a:rPr lang="en-US" sz="2200" b="1" dirty="0" smtClean="0">
                <a:solidFill>
                  <a:srgbClr val="FFFF00"/>
                </a:solidFill>
              </a:rPr>
              <a:t> me, even he shall live by me. </a:t>
            </a:r>
          </a:p>
          <a:p>
            <a:r>
              <a:rPr lang="en-US" sz="2200" b="1" dirty="0" err="1" smtClean="0">
                <a:solidFill>
                  <a:srgbClr val="FFFF00"/>
                </a:solidFill>
              </a:rPr>
              <a:t>Joh</a:t>
            </a:r>
            <a:r>
              <a:rPr lang="en-US" sz="2200" b="1" dirty="0" smtClean="0">
                <a:solidFill>
                  <a:srgbClr val="FFFF00"/>
                </a:solidFill>
              </a:rPr>
              <a:t> 6:58  This is that bread which came down from heaven: not as your fathers did eat manna, and are dead: he that </a:t>
            </a:r>
            <a:r>
              <a:rPr lang="en-US" sz="2200" b="1" dirty="0" err="1" smtClean="0">
                <a:solidFill>
                  <a:srgbClr val="FFFF00"/>
                </a:solidFill>
              </a:rPr>
              <a:t>eateth</a:t>
            </a:r>
            <a:r>
              <a:rPr lang="en-US" sz="2200" b="1" dirty="0" smtClean="0">
                <a:solidFill>
                  <a:srgbClr val="FFFF00"/>
                </a:solidFill>
              </a:rPr>
              <a:t> of this bread shall live for ever.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Types of Divine Architecture</a:t>
            </a:r>
            <a:endParaRPr lang="en-US" b="1" dirty="0">
              <a:solidFill>
                <a:srgbClr val="FFFF00"/>
              </a:solidFill>
            </a:endParaRPr>
          </a:p>
        </p:txBody>
      </p:sp>
      <p:sp>
        <p:nvSpPr>
          <p:cNvPr id="3" name="Content Placeholder 2"/>
          <p:cNvSpPr>
            <a:spLocks noGrp="1"/>
          </p:cNvSpPr>
          <p:nvPr>
            <p:ph idx="1"/>
          </p:nvPr>
        </p:nvSpPr>
        <p:spPr>
          <a:xfrm>
            <a:off x="108075" y="1600200"/>
            <a:ext cx="4114800" cy="4525963"/>
          </a:xfrm>
        </p:spPr>
        <p:txBody>
          <a:bodyPr/>
          <a:lstStyle/>
          <a:p>
            <a:r>
              <a:rPr lang="en-US" dirty="0" smtClean="0">
                <a:solidFill>
                  <a:srgbClr val="FFFF00"/>
                </a:solidFill>
              </a:rPr>
              <a:t>The Tabernacle in the Wilderness</a:t>
            </a:r>
          </a:p>
          <a:p>
            <a:endParaRPr lang="en-US" dirty="0" smtClean="0">
              <a:solidFill>
                <a:srgbClr val="FFFF00"/>
              </a:solidFill>
            </a:endParaRPr>
          </a:p>
          <a:p>
            <a:r>
              <a:rPr lang="en-US" dirty="0" smtClean="0">
                <a:solidFill>
                  <a:srgbClr val="FFFF00"/>
                </a:solidFill>
              </a:rPr>
              <a:t>Solomon’s Temple</a:t>
            </a:r>
          </a:p>
          <a:p>
            <a:endParaRPr lang="en-US" dirty="0" smtClean="0">
              <a:solidFill>
                <a:srgbClr val="FFFF00"/>
              </a:solidFill>
            </a:endParaRPr>
          </a:p>
          <a:p>
            <a:r>
              <a:rPr lang="en-US" dirty="0" smtClean="0">
                <a:solidFill>
                  <a:srgbClr val="FFFF00"/>
                </a:solidFill>
              </a:rPr>
              <a:t>Ezekiel’s House of Prayer</a:t>
            </a:r>
            <a:endParaRPr lang="en-US" dirty="0">
              <a:solidFill>
                <a:srgbClr val="FFFF00"/>
              </a:solidFill>
            </a:endParaRPr>
          </a:p>
        </p:txBody>
      </p:sp>
      <p:sp>
        <p:nvSpPr>
          <p:cNvPr id="4" name="Content Placeholder 2"/>
          <p:cNvSpPr txBox="1">
            <a:spLocks/>
          </p:cNvSpPr>
          <p:nvPr/>
        </p:nvSpPr>
        <p:spPr bwMode="auto">
          <a:xfrm>
            <a:off x="4937750" y="1652846"/>
            <a:ext cx="4114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rgbClr val="FFFF00"/>
                </a:solidFill>
                <a:effectLst/>
                <a:uLnTx/>
                <a:uFillTx/>
                <a:latin typeface="+mn-lt"/>
                <a:ea typeface="+mn-ea"/>
                <a:cs typeface="+mn-cs"/>
              </a:rPr>
              <a:t>The Present-day</a:t>
            </a:r>
            <a:r>
              <a:rPr kumimoji="0" lang="en-US" sz="3200" b="0" i="0" u="none" strike="noStrike" kern="0" cap="none" spc="0" normalizeH="0" noProof="0" dirty="0" smtClean="0">
                <a:ln>
                  <a:noFill/>
                </a:ln>
                <a:solidFill>
                  <a:srgbClr val="FFFF00"/>
                </a:solidFill>
                <a:effectLst/>
                <a:uLnTx/>
                <a:uFillTx/>
                <a:latin typeface="+mn-lt"/>
                <a:ea typeface="+mn-ea"/>
                <a:cs typeface="+mn-cs"/>
              </a:rPr>
              <a:t> ecclesia</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3200" b="0" i="0" u="none" strike="noStrike" kern="0" cap="none" spc="0" normalizeH="0" baseline="0" noProof="0" dirty="0" smtClean="0">
              <a:ln>
                <a:noFill/>
              </a:ln>
              <a:solidFill>
                <a:srgbClr val="FFFF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rgbClr val="FFFF00"/>
                </a:solidFill>
                <a:effectLst/>
                <a:uLnTx/>
                <a:uFillTx/>
                <a:latin typeface="+mn-lt"/>
                <a:ea typeface="+mn-ea"/>
                <a:cs typeface="+mn-cs"/>
              </a:rPr>
              <a:t>The Multitudinous</a:t>
            </a:r>
            <a:r>
              <a:rPr kumimoji="0" lang="en-US" sz="3200" b="0" i="0" u="none" strike="noStrike" kern="0" cap="none" spc="0" normalizeH="0" noProof="0" dirty="0" smtClean="0">
                <a:ln>
                  <a:noFill/>
                </a:ln>
                <a:solidFill>
                  <a:srgbClr val="FFFF00"/>
                </a:solidFill>
                <a:effectLst/>
                <a:uLnTx/>
                <a:uFillTx/>
                <a:latin typeface="+mn-lt"/>
                <a:ea typeface="+mn-ea"/>
                <a:cs typeface="+mn-cs"/>
              </a:rPr>
              <a:t> Christ Body</a:t>
            </a:r>
            <a:endParaRPr kumimoji="0" lang="en-US" sz="3200" b="0" i="0" u="none" strike="noStrike" kern="0" cap="none" spc="0" normalizeH="0" baseline="0" noProof="0" dirty="0" smtClean="0">
              <a:ln>
                <a:noFill/>
              </a:ln>
              <a:solidFill>
                <a:srgbClr val="FFFF00"/>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rgbClr val="FFFF00"/>
                </a:solidFill>
                <a:effectLst/>
                <a:uLnTx/>
                <a:uFillTx/>
                <a:latin typeface="+mn-lt"/>
                <a:ea typeface="+mn-ea"/>
                <a:cs typeface="+mn-cs"/>
              </a:rPr>
              <a:t>The Third Heaven-Paradise of God’s Glory</a:t>
            </a:r>
            <a:endParaRPr kumimoji="0" lang="en-US" sz="3200" b="0" i="0" u="none" strike="noStrike" kern="0" cap="none" spc="0" normalizeH="0" baseline="0" noProof="0" dirty="0">
              <a:ln>
                <a:noFill/>
              </a:ln>
              <a:solidFill>
                <a:srgbClr val="FFFF00"/>
              </a:solidFill>
              <a:effectLst/>
              <a:uLnTx/>
              <a:uFillTx/>
              <a:latin typeface="+mn-lt"/>
              <a:ea typeface="+mn-ea"/>
              <a:cs typeface="+mn-cs"/>
            </a:endParaRPr>
          </a:p>
        </p:txBody>
      </p:sp>
      <p:sp>
        <p:nvSpPr>
          <p:cNvPr id="5" name="Right Arrow 4"/>
          <p:cNvSpPr/>
          <p:nvPr/>
        </p:nvSpPr>
        <p:spPr>
          <a:xfrm>
            <a:off x="4156364" y="1579420"/>
            <a:ext cx="847898" cy="7148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4148051" y="3179605"/>
            <a:ext cx="847898" cy="7148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4148051" y="4312906"/>
            <a:ext cx="847898" cy="7148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60663" name="Group 87"/>
          <p:cNvGraphicFramePr>
            <a:graphicFrameLocks noGrp="1"/>
          </p:cNvGraphicFramePr>
          <p:nvPr>
            <p:ph/>
          </p:nvPr>
        </p:nvGraphicFramePr>
        <p:xfrm>
          <a:off x="1" y="332511"/>
          <a:ext cx="9144000" cy="5838105"/>
        </p:xfrm>
        <a:graphic>
          <a:graphicData uri="http://schemas.openxmlformats.org/drawingml/2006/table">
            <a:tbl>
              <a:tblPr/>
              <a:tblGrid>
                <a:gridCol w="1662546"/>
                <a:gridCol w="2576945"/>
                <a:gridCol w="2244436"/>
                <a:gridCol w="2660073"/>
              </a:tblGrid>
              <a:tr h="4712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2400" b="0" i="0" u="none" strike="noStrike" cap="none" normalizeH="0" baseline="0" dirty="0" smtClean="0">
                        <a:ln>
                          <a:noFill/>
                        </a:ln>
                        <a:solidFill>
                          <a:schemeClr val="tx2"/>
                        </a:solidFill>
                        <a:effectLst/>
                        <a:latin typeface="Arial" charset="0"/>
                        <a:ea typeface="굴림"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ko-KR" sz="18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PHASE 1</a:t>
                      </a:r>
                      <a:endParaRPr kumimoji="0" lang="ko-KR" altLang="en-US" sz="1800" b="0"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ko-KR" sz="18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PHASE 2</a:t>
                      </a:r>
                      <a:endParaRPr kumimoji="0" lang="ko-KR" altLang="en-US" sz="18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ko-KR" sz="18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PHASE 3</a:t>
                      </a:r>
                      <a:endParaRPr kumimoji="0" lang="ko-KR" altLang="en-US" sz="2400" b="0"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B2B2B2"/>
                    </a:solidFill>
                  </a:tcPr>
                </a:tc>
              </a:tr>
              <a:tr h="51578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Passage:</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ko-KR" sz="1800" b="1" i="1" u="sng" strike="noStrike" cap="none" normalizeH="0" baseline="0" dirty="0" smtClean="0">
                          <a:ln>
                            <a:noFill/>
                          </a:ln>
                          <a:solidFill>
                            <a:srgbClr val="080808"/>
                          </a:solidFill>
                          <a:effectLst>
                            <a:outerShdw blurRad="38100" dist="38100" dir="2700000" algn="tl">
                              <a:srgbClr val="FFFFFF"/>
                            </a:outerShdw>
                          </a:effectLst>
                          <a:latin typeface="Arial" charset="0"/>
                          <a:ea typeface="굴림" charset="-127"/>
                        </a:rPr>
                        <a:t>Genesis 2</a:t>
                      </a:r>
                      <a:endParaRPr kumimoji="0" lang="en-US" altLang="ko-KR" sz="1800" b="1" i="1" u="sng" strike="noStrike" cap="none" normalizeH="0" baseline="0" dirty="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altLang="ko-KR" sz="1800" b="1" i="1" u="sng"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Isaiah 66</a:t>
                      </a:r>
                      <a:endParaRPr kumimoji="0" lang="en-US" sz="1800" b="1" i="1" u="sng"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CA" altLang="ko-KR" sz="1800" b="1" i="1" u="sng"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Revelation 21</a:t>
                      </a:r>
                      <a:endParaRPr kumimoji="0" lang="ko-KR" altLang="en-US" sz="1800" b="1" i="1" u="sng"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7123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Time Frame:</a:t>
                      </a:r>
                      <a:endParaRPr kumimoji="0" lang="en-US"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Now</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Millennium</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After Millennium</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7123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Curse:</a:t>
                      </a:r>
                      <a:endParaRPr kumimoji="0" lang="en-US"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altLang="ko-KR"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altLang="ko-KR"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endPar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x</a:t>
                      </a:r>
                      <a:endParaRPr kumimoji="0" lang="en-US"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9350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Sin &amp; Death:</a:t>
                      </a:r>
                      <a:endParaRPr kumimoji="0" lang="en-US"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altLang="ko-KR"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altLang="ko-KR"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endPar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x</a:t>
                      </a:r>
                      <a:endParaRPr kumimoji="0" lang="en-US"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9350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Suffering:</a:t>
                      </a:r>
                      <a:endParaRPr kumimoji="0" lang="en-US"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altLang="ko-KR"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altLang="ko-KR"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endPar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x</a:t>
                      </a:r>
                      <a:endParaRPr kumimoji="0" lang="en-US"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9350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Kingdom:</a:t>
                      </a:r>
                      <a:endParaRPr kumimoji="0" lang="en-US"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Kingdom of Men</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Kingdom of God</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God All in All</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9350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Nations:</a:t>
                      </a:r>
                      <a:endParaRPr kumimoji="0" lang="en-US"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altLang="ko-KR"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Roaring Sea</a:t>
                      </a:r>
                      <a:endParaRPr kumimoji="0" lang="en-US" altLang="ko-KR"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altLang="ko-KR"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Smooth Sea</a:t>
                      </a:r>
                      <a:endPar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altLang="ko-KR"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No Sea</a:t>
                      </a:r>
                      <a:endPar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9350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Resurrection:</a:t>
                      </a:r>
                      <a:endParaRPr kumimoji="0" lang="en-US"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First Death</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Second Death</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No Death</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9350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Priesthood</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altLang="ko-KR"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x</a:t>
                      </a:r>
                      <a:r>
                        <a:rPr kumimoji="0" lang="en-US"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9350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rPr>
                        <a:t>Temple:</a:t>
                      </a:r>
                      <a:endParaRPr kumimoji="0" lang="en-US" sz="1600" b="1" i="1" u="none" strike="noStrike" cap="none" normalizeH="0" baseline="0" smtClean="0">
                        <a:ln>
                          <a:noFill/>
                        </a:ln>
                        <a:solidFill>
                          <a:schemeClr val="tx1"/>
                        </a:solidFill>
                        <a:effectLst>
                          <a:outerShdw blurRad="38100" dist="38100" dir="2700000" algn="tl">
                            <a:srgbClr val="000000"/>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accent1">
                            <a:gamma/>
                            <a:shade val="46275"/>
                            <a:invGamma/>
                          </a:schemeClr>
                        </a:gs>
                        <a:gs pos="50000">
                          <a:schemeClr val="accent1"/>
                        </a:gs>
                        <a:gs pos="100000">
                          <a:schemeClr val="accent1">
                            <a:gamma/>
                            <a:shade val="46275"/>
                            <a:invGamma/>
                          </a:scheme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altLang="ko-KR"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Char char="ü"/>
                        <a:tabLst/>
                      </a:pPr>
                      <a:r>
                        <a:rPr kumimoji="0" lang="en-US" altLang="ko-KR" sz="24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 </a:t>
                      </a:r>
                      <a:endPar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CA"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x</a:t>
                      </a:r>
                      <a:endParaRPr kumimoji="0" lang="en-US" sz="20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bg2"/>
                        </a:gs>
                        <a:gs pos="100000">
                          <a:schemeClr val="bg2">
                            <a:gamma/>
                            <a:tint val="0"/>
                            <a:invGamma/>
                          </a:schemeClr>
                        </a:gs>
                      </a:gsLst>
                      <a:lin ang="2700000" scaled="1"/>
                    </a:gradFill>
                  </a:tcPr>
                </a:tc>
              </a:tr>
              <a:tr h="45409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2000" b="0" i="0" u="none" strike="noStrike" cap="none" normalizeH="0" baseline="0" smtClean="0">
                        <a:ln>
                          <a:noFill/>
                        </a:ln>
                        <a:solidFill>
                          <a:schemeClr val="tx1"/>
                        </a:solidFill>
                        <a:effectLst/>
                        <a:latin typeface="Arial" charset="0"/>
                        <a:ea typeface="굴림" charset="-127"/>
                      </a:endParaRPr>
                    </a:p>
                  </a:txBody>
                  <a:tcPr marL="0" marR="0" marT="0" marB="0" anchor="ct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First Heaven</a:t>
                      </a:r>
                    </a:p>
                  </a:txBody>
                  <a:tcPr marL="0" marR="0" marT="0" marB="0" anchor="ctr" horzOverflow="overflow">
                    <a:lnL w="12700" cap="flat" cmpd="sng" algn="ctr">
                      <a:solidFill>
                        <a:schemeClr val="tx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rPr>
                        <a:t>Second Heaven</a:t>
                      </a:r>
                      <a:endParaRPr kumimoji="0" lang="en-US" sz="1600" b="1" i="0" u="none" strike="noStrike" cap="none" normalizeH="0" baseline="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600" b="1" i="0" u="none" strike="noStrike" cap="none" normalizeH="0" baseline="0" dirty="0" smtClean="0">
                          <a:ln>
                            <a:noFill/>
                          </a:ln>
                          <a:solidFill>
                            <a:srgbClr val="080808"/>
                          </a:solidFill>
                          <a:effectLst>
                            <a:outerShdw blurRad="38100" dist="38100" dir="2700000" algn="tl">
                              <a:srgbClr val="FFFFFF"/>
                            </a:outerShdw>
                          </a:effectLst>
                          <a:latin typeface="Arial" charset="0"/>
                          <a:ea typeface="굴림" charset="-127"/>
                        </a:rPr>
                        <a:t>Third Heaven</a:t>
                      </a:r>
                      <a:endParaRPr kumimoji="0" lang="en-US" sz="1600" b="1" i="0" u="none" strike="noStrike" cap="none" normalizeH="0" baseline="0" dirty="0" smtClean="0">
                        <a:ln>
                          <a:noFill/>
                        </a:ln>
                        <a:solidFill>
                          <a:srgbClr val="080808"/>
                        </a:solidFill>
                        <a:effectLst>
                          <a:outerShdw blurRad="38100" dist="38100" dir="2700000" algn="tl">
                            <a:srgbClr val="FFFFFF"/>
                          </a:outerShdw>
                        </a:effectLst>
                        <a:latin typeface="Arial" charset="0"/>
                        <a:ea typeface="굴림"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B2B2B2"/>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p:nvPr>
        </p:nvGraphicFramePr>
        <p:xfrm>
          <a:off x="-1" y="0"/>
          <a:ext cx="9144000" cy="7013727"/>
        </p:xfrm>
        <a:graphic>
          <a:graphicData uri="http://schemas.openxmlformats.org/drawingml/2006/table">
            <a:tbl>
              <a:tblPr firstRow="1" bandRow="1">
                <a:tableStyleId>{21E4AEA4-8DFA-4A89-87EB-49C32662AFE0}</a:tableStyleId>
              </a:tblPr>
              <a:tblGrid>
                <a:gridCol w="1596045"/>
                <a:gridCol w="1546167"/>
                <a:gridCol w="1762298"/>
                <a:gridCol w="2094807"/>
                <a:gridCol w="2144683"/>
              </a:tblGrid>
              <a:tr h="564095">
                <a:tc>
                  <a:txBody>
                    <a:bodyPr/>
                    <a:lstStyle/>
                    <a:p>
                      <a:pPr algn="l" fontAlgn="b"/>
                      <a:r>
                        <a:rPr lang="en-US" sz="2400" u="none" strike="noStrike" baseline="0" dirty="0"/>
                        <a:t> </a:t>
                      </a:r>
                      <a:endParaRPr lang="en-US" sz="2400" b="0" i="0" u="none" strike="noStrike" baseline="0" dirty="0">
                        <a:latin typeface="Arial"/>
                      </a:endParaRPr>
                    </a:p>
                  </a:txBody>
                  <a:tcPr marL="7620" marR="7620" marT="7620" marB="0" anchor="ctr"/>
                </a:tc>
                <a:tc>
                  <a:txBody>
                    <a:bodyPr/>
                    <a:lstStyle/>
                    <a:p>
                      <a:pPr algn="l" fontAlgn="b"/>
                      <a:r>
                        <a:rPr lang="en-US" sz="2400" u="none" strike="noStrike" baseline="0"/>
                        <a:t> </a:t>
                      </a:r>
                      <a:endParaRPr lang="en-US" sz="2400" b="0" i="0" u="none" strike="noStrike" baseline="0">
                        <a:latin typeface="Arial"/>
                      </a:endParaRPr>
                    </a:p>
                  </a:txBody>
                  <a:tcPr marL="7620" marR="7620" marT="7620" marB="0" anchor="ctr"/>
                </a:tc>
                <a:tc>
                  <a:txBody>
                    <a:bodyPr/>
                    <a:lstStyle/>
                    <a:p>
                      <a:pPr algn="ctr" fontAlgn="t"/>
                      <a:r>
                        <a:rPr lang="en-US" sz="2400" u="none" strike="noStrike" baseline="0" dirty="0"/>
                        <a:t>HEAVEN</a:t>
                      </a:r>
                      <a:endParaRPr lang="en-US" sz="2400" b="1" i="0" u="none" strike="noStrike" baseline="0" dirty="0">
                        <a:latin typeface="Arial"/>
                      </a:endParaRPr>
                    </a:p>
                  </a:txBody>
                  <a:tcPr marL="7620" marR="7620" marT="7620" marB="0" anchor="ctr"/>
                </a:tc>
                <a:tc>
                  <a:txBody>
                    <a:bodyPr/>
                    <a:lstStyle/>
                    <a:p>
                      <a:pPr algn="ctr" fontAlgn="t"/>
                      <a:r>
                        <a:rPr lang="en-US" sz="2400" u="none" strike="noStrike" baseline="0"/>
                        <a:t>EARTH</a:t>
                      </a:r>
                      <a:endParaRPr lang="en-US" sz="2400" b="1" i="0" u="none" strike="noStrike" baseline="0">
                        <a:latin typeface="Arial"/>
                      </a:endParaRPr>
                    </a:p>
                  </a:txBody>
                  <a:tcPr marL="7620" marR="7620" marT="7620" marB="0" anchor="ctr"/>
                </a:tc>
                <a:tc>
                  <a:txBody>
                    <a:bodyPr/>
                    <a:lstStyle/>
                    <a:p>
                      <a:pPr algn="ctr" fontAlgn="t"/>
                      <a:r>
                        <a:rPr lang="en-US" sz="2400" u="none" strike="noStrike" baseline="0" dirty="0"/>
                        <a:t>SEAS</a:t>
                      </a:r>
                      <a:endParaRPr lang="en-US" sz="2400" b="1" i="0" u="none" strike="noStrike" baseline="0" dirty="0">
                        <a:latin typeface="Arial"/>
                      </a:endParaRPr>
                    </a:p>
                  </a:txBody>
                  <a:tcPr marL="7620" marR="7620" marT="7620" marB="0" anchor="ctr"/>
                </a:tc>
              </a:tr>
              <a:tr h="2097968">
                <a:tc>
                  <a:txBody>
                    <a:bodyPr/>
                    <a:lstStyle/>
                    <a:p>
                      <a:pPr algn="ctr" fontAlgn="ctr"/>
                      <a:r>
                        <a:rPr lang="en-US" sz="2000" u="none" strike="noStrike" dirty="0"/>
                        <a:t>1st H&amp;E</a:t>
                      </a:r>
                      <a:endParaRPr lang="en-US" sz="2000" b="0" i="0" u="none" strike="noStrike" dirty="0">
                        <a:latin typeface="Arial"/>
                      </a:endParaRPr>
                    </a:p>
                  </a:txBody>
                  <a:tcPr marL="7620" marR="7620" marT="7620" marB="0" anchor="ctr"/>
                </a:tc>
                <a:tc>
                  <a:txBody>
                    <a:bodyPr/>
                    <a:lstStyle/>
                    <a:p>
                      <a:pPr algn="ctr" fontAlgn="ctr"/>
                      <a:r>
                        <a:rPr lang="en-US" sz="2000" u="none" strike="noStrike"/>
                        <a:t>Israelitish</a:t>
                      </a:r>
                      <a:endParaRPr lang="en-US" sz="2000" b="0" i="0" u="none" strike="noStrike">
                        <a:latin typeface="Arial"/>
                      </a:endParaRPr>
                    </a:p>
                  </a:txBody>
                  <a:tcPr marL="7620" marR="7620" marT="7620" marB="0" anchor="ctr"/>
                </a:tc>
                <a:tc>
                  <a:txBody>
                    <a:bodyPr/>
                    <a:lstStyle/>
                    <a:p>
                      <a:pPr algn="ctr" fontAlgn="ctr"/>
                      <a:r>
                        <a:rPr lang="en-US" sz="2000" u="none" strike="noStrike"/>
                        <a:t>Mosaic Priesthood &amp; Princes of Israel</a:t>
                      </a:r>
                      <a:endParaRPr lang="en-US" sz="2000" b="0" i="0" u="none" strike="noStrike">
                        <a:latin typeface="Arial"/>
                      </a:endParaRPr>
                    </a:p>
                  </a:txBody>
                  <a:tcPr marL="7620" marR="7620" marT="7620" marB="0" anchor="ctr"/>
                </a:tc>
                <a:tc>
                  <a:txBody>
                    <a:bodyPr/>
                    <a:lstStyle/>
                    <a:p>
                      <a:pPr algn="ctr" fontAlgn="ctr"/>
                      <a:r>
                        <a:rPr lang="en-US" sz="2000" u="none" strike="noStrike"/>
                        <a:t>Children of Israel (as dust of earth -Gen.28:14)</a:t>
                      </a:r>
                      <a:endParaRPr lang="en-US" sz="2000" b="0" i="0" u="none" strike="noStrike">
                        <a:latin typeface="Arial"/>
                      </a:endParaRPr>
                    </a:p>
                  </a:txBody>
                  <a:tcPr marL="7620" marR="7620" marT="7620" marB="0" anchor="ctr"/>
                </a:tc>
                <a:tc>
                  <a:txBody>
                    <a:bodyPr/>
                    <a:lstStyle/>
                    <a:p>
                      <a:pPr algn="ctr" fontAlgn="ctr"/>
                      <a:r>
                        <a:rPr lang="en-US" sz="2000" u="none" strike="noStrike" dirty="0"/>
                        <a:t>Gentile nations roaring (Troubled; Flood state - Isa. 57:20)</a:t>
                      </a:r>
                      <a:endParaRPr lang="en-US" sz="2000" b="0" i="0" u="none" strike="noStrike" dirty="0">
                        <a:latin typeface="Arial"/>
                      </a:endParaRPr>
                    </a:p>
                  </a:txBody>
                  <a:tcPr marL="7620" marR="7620" marT="7620" marB="0" anchor="ctr"/>
                </a:tc>
              </a:tr>
              <a:tr h="2515244">
                <a:tc>
                  <a:txBody>
                    <a:bodyPr/>
                    <a:lstStyle/>
                    <a:p>
                      <a:pPr algn="ctr" fontAlgn="ctr"/>
                      <a:r>
                        <a:rPr lang="en-US" sz="2000" u="none" strike="noStrike" dirty="0"/>
                        <a:t>2nd H&amp;E</a:t>
                      </a:r>
                      <a:endParaRPr lang="en-US" sz="2000" b="0" i="0" u="none" strike="noStrike" dirty="0">
                        <a:latin typeface="Arial"/>
                      </a:endParaRPr>
                    </a:p>
                  </a:txBody>
                  <a:tcPr marL="7620" marR="7620" marT="7620" marB="0" anchor="ctr"/>
                </a:tc>
                <a:tc>
                  <a:txBody>
                    <a:bodyPr/>
                    <a:lstStyle/>
                    <a:p>
                      <a:pPr algn="ctr" fontAlgn="ctr"/>
                      <a:r>
                        <a:rPr lang="en-US" sz="2000" u="none" strike="noStrike"/>
                        <a:t>Former</a:t>
                      </a:r>
                      <a:endParaRPr lang="en-US" sz="2000" b="0" i="0" u="none" strike="noStrike">
                        <a:latin typeface="Arial"/>
                      </a:endParaRPr>
                    </a:p>
                  </a:txBody>
                  <a:tcPr marL="7620" marR="7620" marT="7620" marB="0" anchor="ctr"/>
                </a:tc>
                <a:tc>
                  <a:txBody>
                    <a:bodyPr/>
                    <a:lstStyle/>
                    <a:p>
                      <a:pPr algn="ctr" fontAlgn="ctr"/>
                      <a:r>
                        <a:rPr lang="en-US" sz="2000" u="none" strike="noStrike"/>
                        <a:t>Christ &amp; Saints Ruling as Kings/Priests (as Sun, moon &amp; stars)</a:t>
                      </a:r>
                      <a:endParaRPr lang="en-US" sz="2000" b="0" i="0" u="none" strike="noStrike">
                        <a:latin typeface="Arial"/>
                      </a:endParaRPr>
                    </a:p>
                  </a:txBody>
                  <a:tcPr marL="7620" marR="7620" marT="7620" marB="0" anchor="ctr"/>
                </a:tc>
                <a:tc>
                  <a:txBody>
                    <a:bodyPr/>
                    <a:lstStyle/>
                    <a:p>
                      <a:pPr algn="ctr" fontAlgn="ctr"/>
                      <a:r>
                        <a:rPr lang="en-US" sz="2000" u="none" strike="noStrike"/>
                        <a:t>National Israel Restored (as sand of seashore - Gen. 22:17)</a:t>
                      </a:r>
                      <a:endParaRPr lang="en-US" sz="2000" b="0" i="0" u="none" strike="noStrike">
                        <a:latin typeface="Arial"/>
                      </a:endParaRPr>
                    </a:p>
                  </a:txBody>
                  <a:tcPr marL="7620" marR="7620" marT="7620" marB="0" anchor="ctr"/>
                </a:tc>
                <a:tc>
                  <a:txBody>
                    <a:bodyPr/>
                    <a:lstStyle/>
                    <a:p>
                      <a:pPr algn="ctr" fontAlgn="ctr"/>
                      <a:r>
                        <a:rPr lang="en-US" sz="2000" u="none" strike="noStrike" dirty="0"/>
                        <a:t>Gentile nations subdued (Peacetime; Glassy ice - Rev. 4:6)</a:t>
                      </a:r>
                      <a:endParaRPr lang="en-US" sz="2000" b="0" i="0" u="none" strike="noStrike" dirty="0">
                        <a:latin typeface="Arial"/>
                      </a:endParaRPr>
                    </a:p>
                  </a:txBody>
                  <a:tcPr marL="7620" marR="7620" marT="7620" marB="0" anchor="ctr"/>
                </a:tc>
              </a:tr>
              <a:tr h="1680693">
                <a:tc>
                  <a:txBody>
                    <a:bodyPr/>
                    <a:lstStyle/>
                    <a:p>
                      <a:pPr algn="ctr" fontAlgn="ctr"/>
                      <a:r>
                        <a:rPr lang="en-US" sz="2400" b="1" u="none" strike="noStrike" dirty="0"/>
                        <a:t>Paul's 3rd </a:t>
                      </a:r>
                      <a:r>
                        <a:rPr lang="en-US" sz="2400" b="1" u="none" strike="noStrike" dirty="0" smtClean="0"/>
                        <a:t>Heaven</a:t>
                      </a:r>
                    </a:p>
                    <a:p>
                      <a:pPr algn="ctr" fontAlgn="ctr"/>
                      <a:r>
                        <a:rPr lang="en-US" sz="2000" b="1" u="none" strike="noStrike" dirty="0" smtClean="0"/>
                        <a:t>2 </a:t>
                      </a:r>
                      <a:r>
                        <a:rPr lang="en-US" sz="2000" b="1" u="none" strike="noStrike" dirty="0" err="1" smtClean="0"/>
                        <a:t>Cor</a:t>
                      </a:r>
                      <a:r>
                        <a:rPr lang="en-US" sz="2000" b="1" u="none" strike="noStrike" baseline="0" dirty="0" smtClean="0"/>
                        <a:t> 12:1-4</a:t>
                      </a:r>
                      <a:endParaRPr lang="en-US" sz="2400" b="1" i="0" u="none" strike="noStrike" dirty="0">
                        <a:latin typeface="Arial"/>
                      </a:endParaRPr>
                    </a:p>
                  </a:txBody>
                  <a:tcPr marL="7620" marR="7620" marT="7620" marB="0" anchor="ctr"/>
                </a:tc>
                <a:tc>
                  <a:txBody>
                    <a:bodyPr/>
                    <a:lstStyle/>
                    <a:p>
                      <a:pPr algn="ctr" fontAlgn="ctr"/>
                      <a:r>
                        <a:rPr lang="en-US" sz="2400" b="1" u="none" strike="noStrike"/>
                        <a:t>New</a:t>
                      </a:r>
                      <a:endParaRPr lang="en-US" sz="2400" b="1" i="0" u="none" strike="noStrike">
                        <a:latin typeface="Arial"/>
                      </a:endParaRPr>
                    </a:p>
                  </a:txBody>
                  <a:tcPr marL="7620" marR="7620" marT="7620" marB="0" anchor="ctr"/>
                </a:tc>
                <a:tc>
                  <a:txBody>
                    <a:bodyPr/>
                    <a:lstStyle/>
                    <a:p>
                      <a:pPr algn="ctr" fontAlgn="ctr"/>
                      <a:r>
                        <a:rPr lang="en-US" sz="2400" b="1" u="none" strike="noStrike"/>
                        <a:t>Paradise (8th Millennium) God All in All</a:t>
                      </a:r>
                      <a:endParaRPr lang="en-US" sz="2400" b="1" i="0" u="none" strike="noStrike">
                        <a:latin typeface="Arial"/>
                      </a:endParaRPr>
                    </a:p>
                  </a:txBody>
                  <a:tcPr marL="7620" marR="7620" marT="7620" marB="0" anchor="ctr"/>
                </a:tc>
                <a:tc>
                  <a:txBody>
                    <a:bodyPr/>
                    <a:lstStyle/>
                    <a:p>
                      <a:pPr algn="ctr" fontAlgn="ctr"/>
                      <a:r>
                        <a:rPr lang="en-US" sz="2400" b="1" u="none" strike="noStrike"/>
                        <a:t>All nations in Christ subject to Father</a:t>
                      </a:r>
                      <a:endParaRPr lang="en-US" sz="2400" b="1" i="0" u="none" strike="noStrike">
                        <a:latin typeface="Arial"/>
                      </a:endParaRPr>
                    </a:p>
                  </a:txBody>
                  <a:tcPr marL="7620" marR="7620" marT="7620" marB="0" anchor="ctr"/>
                </a:tc>
                <a:tc>
                  <a:txBody>
                    <a:bodyPr/>
                    <a:lstStyle/>
                    <a:p>
                      <a:pPr algn="ctr" fontAlgn="ctr"/>
                      <a:r>
                        <a:rPr lang="en-US" sz="2400" b="1" u="none" strike="noStrike" dirty="0"/>
                        <a:t>No more sea (Vaporous firmament - Rev. 21:1)</a:t>
                      </a:r>
                      <a:endParaRPr lang="en-US" sz="2400" b="1" i="0" u="none" strike="noStrike" dirty="0">
                        <a:latin typeface="Arial"/>
                      </a:endParaRPr>
                    </a:p>
                  </a:txBody>
                  <a:tcPr marL="7620" marR="7620" marT="7620" marB="0" anchor="ct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90945" y="1166018"/>
            <a:ext cx="8562109" cy="4525963"/>
          </a:xfrm>
        </p:spPr>
        <p:txBody>
          <a:bodyPr/>
          <a:lstStyle/>
          <a:p>
            <a:r>
              <a:rPr lang="en-US" sz="2800" dirty="0" smtClean="0">
                <a:solidFill>
                  <a:srgbClr val="FFFF00"/>
                </a:solidFill>
              </a:rPr>
              <a:t>Yahweh's house, </a:t>
            </a:r>
            <a:r>
              <a:rPr lang="en-US" sz="2800" dirty="0" smtClean="0">
                <a:solidFill>
                  <a:srgbClr val="FFFF00"/>
                </a:solidFill>
              </a:rPr>
              <a:t>the Temple</a:t>
            </a:r>
            <a:r>
              <a:rPr lang="en-US" sz="2800" dirty="0" smtClean="0">
                <a:solidFill>
                  <a:srgbClr val="FFFF00"/>
                </a:solidFill>
              </a:rPr>
              <a:t>, is yet to be restored </a:t>
            </a:r>
            <a:r>
              <a:rPr lang="en-US" sz="2800" dirty="0" smtClean="0">
                <a:solidFill>
                  <a:srgbClr val="FFFF00"/>
                </a:solidFill>
              </a:rPr>
              <a:t>as a </a:t>
            </a:r>
            <a:r>
              <a:rPr lang="en-US" sz="2800" dirty="0" smtClean="0">
                <a:solidFill>
                  <a:srgbClr val="FFFF00"/>
                </a:solidFill>
              </a:rPr>
              <a:t>"house of prayer for all </a:t>
            </a:r>
            <a:r>
              <a:rPr lang="en-US" sz="2800" dirty="0" smtClean="0">
                <a:solidFill>
                  <a:srgbClr val="FFFF00"/>
                </a:solidFill>
              </a:rPr>
              <a:t>nations“ (</a:t>
            </a:r>
            <a:r>
              <a:rPr lang="en-US" sz="2800" dirty="0" smtClean="0">
                <a:solidFill>
                  <a:srgbClr val="FFFF00"/>
                </a:solidFill>
              </a:rPr>
              <a:t>Mark </a:t>
            </a:r>
            <a:r>
              <a:rPr lang="en-US" sz="2800" dirty="0" smtClean="0">
                <a:solidFill>
                  <a:srgbClr val="FFFF00"/>
                </a:solidFill>
              </a:rPr>
              <a:t>11:15-17; </a:t>
            </a:r>
            <a:r>
              <a:rPr lang="en-US" sz="2800" dirty="0" smtClean="0">
                <a:solidFill>
                  <a:srgbClr val="FFFF00"/>
                </a:solidFill>
              </a:rPr>
              <a:t>Isa, 56:7</a:t>
            </a:r>
            <a:r>
              <a:rPr lang="en-US" sz="2800" dirty="0" smtClean="0">
                <a:solidFill>
                  <a:srgbClr val="FFFF00"/>
                </a:solidFill>
              </a:rPr>
              <a:t>)</a:t>
            </a:r>
          </a:p>
          <a:p>
            <a:r>
              <a:rPr lang="en-US" sz="2800" dirty="0" smtClean="0">
                <a:solidFill>
                  <a:srgbClr val="FFFF00"/>
                </a:solidFill>
              </a:rPr>
              <a:t>Like the </a:t>
            </a:r>
            <a:r>
              <a:rPr lang="en-US" sz="2800" dirty="0" smtClean="0">
                <a:solidFill>
                  <a:srgbClr val="FFFF00"/>
                </a:solidFill>
              </a:rPr>
              <a:t>Temple of Solomon that </a:t>
            </a:r>
            <a:r>
              <a:rPr lang="en-US" sz="2800" dirty="0" smtClean="0">
                <a:solidFill>
                  <a:srgbClr val="FFFF00"/>
                </a:solidFill>
              </a:rPr>
              <a:t>fore-shadowed it</a:t>
            </a:r>
            <a:r>
              <a:rPr lang="en-US" sz="2800" dirty="0" smtClean="0">
                <a:solidFill>
                  <a:srgbClr val="FFFF00"/>
                </a:solidFill>
              </a:rPr>
              <a:t>, </a:t>
            </a:r>
            <a:r>
              <a:rPr lang="en-US" sz="2800" dirty="0" smtClean="0">
                <a:solidFill>
                  <a:srgbClr val="FFFF00"/>
                </a:solidFill>
              </a:rPr>
              <a:t>it </a:t>
            </a:r>
            <a:r>
              <a:rPr lang="en-US" sz="2800" dirty="0" smtClean="0">
                <a:solidFill>
                  <a:srgbClr val="FFFF00"/>
                </a:solidFill>
              </a:rPr>
              <a:t>will be built </a:t>
            </a:r>
            <a:r>
              <a:rPr lang="en-US" sz="2800" dirty="0" smtClean="0">
                <a:solidFill>
                  <a:srgbClr val="FFFF00"/>
                </a:solidFill>
              </a:rPr>
              <a:t>according to </a:t>
            </a:r>
            <a:r>
              <a:rPr lang="en-US" sz="2800" dirty="0" smtClean="0">
                <a:solidFill>
                  <a:srgbClr val="FFFF00"/>
                </a:solidFill>
              </a:rPr>
              <a:t>Divine plans, and with </a:t>
            </a:r>
            <a:r>
              <a:rPr lang="en-US" sz="2800" dirty="0" smtClean="0">
                <a:solidFill>
                  <a:srgbClr val="FFFF00"/>
                </a:solidFill>
              </a:rPr>
              <a:t>the aid </a:t>
            </a:r>
            <a:r>
              <a:rPr lang="en-US" sz="2800" dirty="0" smtClean="0">
                <a:solidFill>
                  <a:srgbClr val="FFFF00"/>
                </a:solidFill>
              </a:rPr>
              <a:t>of foreign </a:t>
            </a:r>
            <a:r>
              <a:rPr lang="en-US" sz="2800" dirty="0" smtClean="0">
                <a:solidFill>
                  <a:srgbClr val="FFFF00"/>
                </a:solidFill>
              </a:rPr>
              <a:t>labor </a:t>
            </a:r>
            <a:r>
              <a:rPr lang="en-US" sz="2800" dirty="0" smtClean="0">
                <a:solidFill>
                  <a:srgbClr val="FFFF00"/>
                </a:solidFill>
              </a:rPr>
              <a:t>(Isa. </a:t>
            </a:r>
            <a:r>
              <a:rPr lang="en-US" sz="2800" dirty="0" smtClean="0">
                <a:solidFill>
                  <a:srgbClr val="FFFF00"/>
                </a:solidFill>
              </a:rPr>
              <a:t>60:10)</a:t>
            </a:r>
            <a:endParaRPr lang="en-US" sz="2800" dirty="0" smtClean="0">
              <a:solidFill>
                <a:srgbClr val="FFFF00"/>
              </a:solidFill>
            </a:endParaRPr>
          </a:p>
          <a:p>
            <a:r>
              <a:rPr lang="en-US" sz="2800" dirty="0" smtClean="0">
                <a:solidFill>
                  <a:srgbClr val="FFFF00"/>
                </a:solidFill>
              </a:rPr>
              <a:t>The </a:t>
            </a:r>
            <a:r>
              <a:rPr lang="en-US" sz="2800" dirty="0" smtClean="0">
                <a:solidFill>
                  <a:srgbClr val="FFFF00"/>
                </a:solidFill>
              </a:rPr>
              <a:t>work will be supervised </a:t>
            </a:r>
            <a:r>
              <a:rPr lang="en-US" sz="2800" dirty="0" smtClean="0">
                <a:solidFill>
                  <a:srgbClr val="FFFF00"/>
                </a:solidFill>
              </a:rPr>
              <a:t>by Christ </a:t>
            </a:r>
            <a:r>
              <a:rPr lang="en-US" sz="2800" dirty="0" smtClean="0">
                <a:solidFill>
                  <a:srgbClr val="FFFF00"/>
                </a:solidFill>
              </a:rPr>
              <a:t>(</a:t>
            </a:r>
            <a:r>
              <a:rPr lang="en-US" sz="2800" dirty="0" smtClean="0">
                <a:solidFill>
                  <a:srgbClr val="FFFF00"/>
                </a:solidFill>
              </a:rPr>
              <a:t>Zech</a:t>
            </a:r>
            <a:r>
              <a:rPr lang="en-US" sz="2800" dirty="0" smtClean="0">
                <a:solidFill>
                  <a:srgbClr val="FFFF00"/>
                </a:solidFill>
              </a:rPr>
              <a:t>. 6:12</a:t>
            </a:r>
            <a:r>
              <a:rPr lang="en-US" sz="2800" dirty="0" smtClean="0">
                <a:solidFill>
                  <a:srgbClr val="FFFF00"/>
                </a:solidFill>
              </a:rPr>
              <a:t>)</a:t>
            </a:r>
          </a:p>
          <a:p>
            <a:r>
              <a:rPr lang="en-US" sz="2800" dirty="0" smtClean="0">
                <a:solidFill>
                  <a:srgbClr val="FFFF00"/>
                </a:solidFill>
              </a:rPr>
              <a:t>He </a:t>
            </a:r>
            <a:r>
              <a:rPr lang="en-US" sz="2800" dirty="0" smtClean="0">
                <a:solidFill>
                  <a:srgbClr val="FFFF00"/>
                </a:solidFill>
              </a:rPr>
              <a:t>shall </a:t>
            </a:r>
            <a:r>
              <a:rPr lang="en-US" sz="2800" dirty="0" smtClean="0">
                <a:solidFill>
                  <a:srgbClr val="FFFF00"/>
                </a:solidFill>
              </a:rPr>
              <a:t>officiate as </a:t>
            </a:r>
            <a:r>
              <a:rPr lang="en-US" sz="2800" dirty="0" smtClean="0">
                <a:solidFill>
                  <a:srgbClr val="FFFF00"/>
                </a:solidFill>
              </a:rPr>
              <a:t>King-priest (</a:t>
            </a:r>
            <a:r>
              <a:rPr lang="en-US" sz="2800" dirty="0" smtClean="0">
                <a:solidFill>
                  <a:srgbClr val="FFFF00"/>
                </a:solidFill>
              </a:rPr>
              <a:t>Ps.110; Zech</a:t>
            </a:r>
            <a:r>
              <a:rPr lang="en-US" sz="2800" dirty="0" smtClean="0">
                <a:solidFill>
                  <a:srgbClr val="FFFF00"/>
                </a:solidFill>
              </a:rPr>
              <a:t>. 6:13</a:t>
            </a:r>
            <a:r>
              <a:rPr lang="en-US" sz="2800" dirty="0" smtClean="0">
                <a:solidFill>
                  <a:srgbClr val="FFFF00"/>
                </a:solidFill>
              </a:rPr>
              <a:t>)</a:t>
            </a:r>
          </a:p>
          <a:p>
            <a:r>
              <a:rPr lang="en-US" sz="2800" dirty="0" smtClean="0">
                <a:solidFill>
                  <a:srgbClr val="FFFF00"/>
                </a:solidFill>
              </a:rPr>
              <a:t>His immortalized followers will </a:t>
            </a:r>
            <a:r>
              <a:rPr lang="en-US" sz="2800" dirty="0" smtClean="0">
                <a:solidFill>
                  <a:srgbClr val="FFFF00"/>
                </a:solidFill>
              </a:rPr>
              <a:t>be associate </a:t>
            </a:r>
            <a:r>
              <a:rPr lang="en-US" sz="2800" dirty="0" smtClean="0">
                <a:solidFill>
                  <a:srgbClr val="FFFF00"/>
                </a:solidFill>
              </a:rPr>
              <a:t>king-priests(Rev 5:9</a:t>
            </a:r>
            <a:r>
              <a:rPr lang="en-US" sz="2800" dirty="0" smtClean="0">
                <a:solidFill>
                  <a:srgbClr val="FFFF00"/>
                </a:solidFill>
              </a:rPr>
              <a:t>). </a:t>
            </a:r>
            <a:endParaRPr lang="en-US" sz="2800" dirty="0" smtClean="0">
              <a:solidFill>
                <a:srgbClr val="FFFF00"/>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15883" y="1450571"/>
            <a:ext cx="8512233" cy="4525963"/>
          </a:xfrm>
        </p:spPr>
        <p:txBody>
          <a:bodyPr/>
          <a:lstStyle/>
          <a:p>
            <a:r>
              <a:rPr lang="en-US" sz="2800" dirty="0" smtClean="0">
                <a:solidFill>
                  <a:srgbClr val="FFFF00"/>
                </a:solidFill>
              </a:rPr>
              <a:t>All </a:t>
            </a:r>
            <a:r>
              <a:rPr lang="en-US" sz="2800" dirty="0" smtClean="0">
                <a:solidFill>
                  <a:srgbClr val="FFFF00"/>
                </a:solidFill>
              </a:rPr>
              <a:t>nations, </a:t>
            </a:r>
            <a:r>
              <a:rPr lang="en-US" sz="2800" dirty="0" smtClean="0">
                <a:solidFill>
                  <a:srgbClr val="FFFF00"/>
                </a:solidFill>
              </a:rPr>
              <a:t>and people </a:t>
            </a:r>
            <a:r>
              <a:rPr lang="en-US" sz="2800" dirty="0" smtClean="0">
                <a:solidFill>
                  <a:srgbClr val="FFFF00"/>
                </a:solidFill>
              </a:rPr>
              <a:t>will assemble there </a:t>
            </a:r>
            <a:r>
              <a:rPr lang="en-US" sz="2800" dirty="0" smtClean="0">
                <a:solidFill>
                  <a:srgbClr val="FFFF00"/>
                </a:solidFill>
              </a:rPr>
              <a:t>for worship (Zech. 14:16; 8:22-23; Isa, 2:2-4</a:t>
            </a:r>
            <a:r>
              <a:rPr lang="en-US" sz="2800" dirty="0" smtClean="0">
                <a:solidFill>
                  <a:srgbClr val="FFFF00"/>
                </a:solidFill>
              </a:rPr>
              <a:t>). </a:t>
            </a:r>
            <a:endParaRPr lang="en-US" sz="2800" dirty="0" smtClean="0">
              <a:solidFill>
                <a:srgbClr val="FFFF00"/>
              </a:solidFill>
            </a:endParaRPr>
          </a:p>
          <a:p>
            <a:r>
              <a:rPr lang="en-US" sz="2800" dirty="0" smtClean="0">
                <a:solidFill>
                  <a:srgbClr val="FFFF00"/>
                </a:solidFill>
              </a:rPr>
              <a:t>The </a:t>
            </a:r>
            <a:r>
              <a:rPr lang="en-US" sz="2800" dirty="0" smtClean="0">
                <a:solidFill>
                  <a:srgbClr val="FFFF00"/>
                </a:solidFill>
              </a:rPr>
              <a:t>Divine glory, once </a:t>
            </a:r>
            <a:r>
              <a:rPr lang="en-US" sz="2800" dirty="0" smtClean="0">
                <a:solidFill>
                  <a:srgbClr val="FFFF00"/>
                </a:solidFill>
              </a:rPr>
              <a:t>revealed by </a:t>
            </a:r>
            <a:r>
              <a:rPr lang="en-US" sz="2800" dirty="0" smtClean="0">
                <a:solidFill>
                  <a:srgbClr val="FFFF00"/>
                </a:solidFill>
              </a:rPr>
              <a:t>the </a:t>
            </a:r>
            <a:r>
              <a:rPr lang="en-US" sz="2800" dirty="0" err="1" smtClean="0">
                <a:solidFill>
                  <a:srgbClr val="FFFF00"/>
                </a:solidFill>
              </a:rPr>
              <a:t>Shekinah</a:t>
            </a:r>
            <a:r>
              <a:rPr lang="en-US" sz="2800" dirty="0" smtClean="0">
                <a:solidFill>
                  <a:srgbClr val="FFFF00"/>
                </a:solidFill>
              </a:rPr>
              <a:t> </a:t>
            </a:r>
            <a:r>
              <a:rPr lang="en-US" sz="2800" dirty="0" smtClean="0">
                <a:solidFill>
                  <a:srgbClr val="FFFF00"/>
                </a:solidFill>
              </a:rPr>
              <a:t>Light </a:t>
            </a:r>
            <a:r>
              <a:rPr lang="en-US" sz="2800" dirty="0" smtClean="0">
                <a:solidFill>
                  <a:srgbClr val="FFFF00"/>
                </a:solidFill>
              </a:rPr>
              <a:t>shining in </a:t>
            </a:r>
            <a:r>
              <a:rPr lang="en-US" sz="2800" dirty="0" smtClean="0">
                <a:solidFill>
                  <a:srgbClr val="FFFF00"/>
                </a:solidFill>
              </a:rPr>
              <a:t>the Most Holy (</a:t>
            </a:r>
            <a:r>
              <a:rPr lang="en-US" sz="2800" dirty="0" smtClean="0">
                <a:solidFill>
                  <a:srgbClr val="FFFF00"/>
                </a:solidFill>
              </a:rPr>
              <a:t>Ps. 80:1) will in </a:t>
            </a:r>
            <a:r>
              <a:rPr lang="en-US" sz="2800" dirty="0" smtClean="0">
                <a:solidFill>
                  <a:srgbClr val="FFFF00"/>
                </a:solidFill>
              </a:rPr>
              <a:t>the future be </a:t>
            </a:r>
            <a:r>
              <a:rPr lang="en-US" sz="2800" dirty="0" smtClean="0">
                <a:solidFill>
                  <a:srgbClr val="FFFF00"/>
                </a:solidFill>
              </a:rPr>
              <a:t>manifested through the immortalized saints (E</a:t>
            </a:r>
            <a:r>
              <a:rPr lang="de-DE" sz="2800" dirty="0" smtClean="0">
                <a:solidFill>
                  <a:srgbClr val="FFFF00"/>
                </a:solidFill>
              </a:rPr>
              <a:t>zek</a:t>
            </a:r>
            <a:r>
              <a:rPr lang="de-DE" sz="2800" dirty="0" smtClean="0">
                <a:solidFill>
                  <a:srgbClr val="FFFF00"/>
                </a:solidFill>
              </a:rPr>
              <a:t>. </a:t>
            </a:r>
            <a:r>
              <a:rPr lang="de-DE" sz="2800" dirty="0" smtClean="0">
                <a:solidFill>
                  <a:srgbClr val="FFFF00"/>
                </a:solidFill>
              </a:rPr>
              <a:t>43:1-5; Dan. 12:3; Matt</a:t>
            </a:r>
            <a:r>
              <a:rPr lang="de-DE" sz="2800" dirty="0" smtClean="0">
                <a:solidFill>
                  <a:srgbClr val="FFFF00"/>
                </a:solidFill>
              </a:rPr>
              <a:t>.</a:t>
            </a:r>
          </a:p>
          <a:p>
            <a:r>
              <a:rPr lang="en-US" sz="2800" dirty="0" smtClean="0">
                <a:solidFill>
                  <a:srgbClr val="FFFF00"/>
                </a:solidFill>
              </a:rPr>
              <a:t>13:43</a:t>
            </a:r>
            <a:r>
              <a:rPr lang="en-US" sz="2800" dirty="0" smtClean="0">
                <a:solidFill>
                  <a:srgbClr val="FFFF00"/>
                </a:solidFill>
              </a:rPr>
              <a:t>)</a:t>
            </a:r>
            <a:endParaRPr lang="en-US" sz="2800" dirty="0" smtClean="0">
              <a:solidFill>
                <a:srgbClr val="FFFF00"/>
              </a:solidFill>
            </a:endParaRPr>
          </a:p>
          <a:p>
            <a:r>
              <a:rPr lang="en-US" sz="2800" dirty="0" smtClean="0">
                <a:solidFill>
                  <a:srgbClr val="FFFF00"/>
                </a:solidFill>
              </a:rPr>
              <a:t>“A line shall be stretched forth upon Jerusalem”- Extending its size (Jer. 31:39), this enlarged Jerusalem of the future will be a Temple-city, for it shall be “built to Yahweh” (Jer. 31:38)</a:t>
            </a:r>
            <a:endParaRPr lang="en-US" sz="2800" dirty="0" smtClean="0">
              <a:solidFill>
                <a:srgbClr val="FFFF00"/>
              </a:solidFill>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2_new_jerusalem.jpg"/>
          <p:cNvPicPr>
            <a:picLocks noChangeAspect="1"/>
          </p:cNvPicPr>
          <p:nvPr/>
        </p:nvPicPr>
        <p:blipFill>
          <a:blip r:embed="rId3" cstate="print"/>
          <a:stretch>
            <a:fillRect/>
          </a:stretch>
        </p:blipFill>
        <p:spPr>
          <a:xfrm>
            <a:off x="3966967" y="149635"/>
            <a:ext cx="4948140" cy="6492240"/>
          </a:xfrm>
          <a:prstGeom prst="rect">
            <a:avLst/>
          </a:prstGeom>
          <a:ln>
            <a:noFill/>
          </a:ln>
          <a:effectLst>
            <a:softEdge rad="112500"/>
          </a:effectLst>
        </p:spPr>
      </p:pic>
      <p:sp>
        <p:nvSpPr>
          <p:cNvPr id="3" name="Content Placeholder 2"/>
          <p:cNvSpPr>
            <a:spLocks noGrp="1"/>
          </p:cNvSpPr>
          <p:nvPr>
            <p:ph idx="1"/>
          </p:nvPr>
        </p:nvSpPr>
        <p:spPr>
          <a:xfrm>
            <a:off x="515389" y="-232756"/>
            <a:ext cx="4056611" cy="6442375"/>
          </a:xfrm>
          <a:solidFill>
            <a:schemeClr val="accent6">
              <a:lumMod val="75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lstStyle/>
          <a:p>
            <a:pPr>
              <a:buNone/>
            </a:pPr>
            <a:r>
              <a:rPr lang="en-US" sz="2400" b="1" dirty="0" smtClean="0">
                <a:solidFill>
                  <a:srgbClr val="FFFF00"/>
                </a:solidFill>
              </a:rPr>
              <a:t>Rev 21:2  And I John saw the holy city, new Jerusalem, coming down from God out of heaven, prepared as a bride adorned for her husband. </a:t>
            </a:r>
          </a:p>
          <a:p>
            <a:pPr>
              <a:buNone/>
            </a:pPr>
            <a:r>
              <a:rPr lang="en-US" sz="2400" b="1" dirty="0" smtClean="0">
                <a:solidFill>
                  <a:srgbClr val="FFFF00"/>
                </a:solidFill>
              </a:rPr>
              <a:t>Rev 21:3  And I heard a great voice out of heaven saying, Behold, the tabernacle of God </a:t>
            </a:r>
            <a:r>
              <a:rPr lang="en-US" sz="2400" b="1" i="1" dirty="0" smtClean="0">
                <a:solidFill>
                  <a:srgbClr val="FFFF00"/>
                </a:solidFill>
              </a:rPr>
              <a:t>is with men, and he will dwell with them, and they shall be his people, and God himself shall be with them, and be their God. </a:t>
            </a:r>
          </a:p>
          <a:p>
            <a:pPr>
              <a:buNone/>
            </a:pPr>
            <a:endParaRPr lang="en-US" sz="2400" b="1" dirty="0">
              <a:solidFill>
                <a:srgbClr val="FFFF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rPr>
              <a:t>New Jerusalem</a:t>
            </a:r>
            <a:endParaRPr lang="en-US" b="1" dirty="0">
              <a:solidFill>
                <a:srgbClr val="FFFF00"/>
              </a:solidFill>
            </a:endParaRPr>
          </a:p>
        </p:txBody>
      </p:sp>
      <p:sp>
        <p:nvSpPr>
          <p:cNvPr id="4" name="Content Placeholder 2"/>
          <p:cNvSpPr>
            <a:spLocks noGrp="1"/>
          </p:cNvSpPr>
          <p:nvPr>
            <p:ph idx="1"/>
          </p:nvPr>
        </p:nvSpPr>
        <p:spPr>
          <a:xfrm>
            <a:off x="457200" y="1166018"/>
            <a:ext cx="8229600" cy="4525963"/>
          </a:xfrm>
        </p:spPr>
        <p:txBody>
          <a:bodyPr>
            <a:noAutofit/>
          </a:bodyPr>
          <a:lstStyle/>
          <a:p>
            <a:pPr>
              <a:buNone/>
            </a:pPr>
            <a:r>
              <a:rPr lang="en-US" sz="2400" b="1" dirty="0" smtClean="0">
                <a:solidFill>
                  <a:srgbClr val="FFFF00"/>
                </a:solidFill>
              </a:rPr>
              <a:t>VERSE 18</a:t>
            </a:r>
          </a:p>
          <a:p>
            <a:pPr>
              <a:buNone/>
            </a:pPr>
            <a:r>
              <a:rPr lang="en-US" sz="2400" b="1" dirty="0" smtClean="0">
                <a:solidFill>
                  <a:srgbClr val="FFFF00"/>
                </a:solidFill>
              </a:rPr>
              <a:t>" And the building of the wall of it was of jasper"—"Building" is </a:t>
            </a:r>
            <a:r>
              <a:rPr lang="en-US" sz="2400" b="1" i="1" dirty="0" err="1" smtClean="0">
                <a:solidFill>
                  <a:srgbClr val="FFFF00"/>
                </a:solidFill>
              </a:rPr>
              <a:t>endomesis</a:t>
            </a:r>
            <a:r>
              <a:rPr lang="en-US" sz="2400" b="1" i="1" dirty="0" smtClean="0">
                <a:solidFill>
                  <a:srgbClr val="FFFF00"/>
                </a:solidFill>
              </a:rPr>
              <a:t> </a:t>
            </a:r>
            <a:r>
              <a:rPr lang="en-US" sz="2400" dirty="0" smtClean="0">
                <a:solidFill>
                  <a:srgbClr val="FFFF00"/>
                </a:solidFill>
              </a:rPr>
              <a:t>from </a:t>
            </a:r>
            <a:r>
              <a:rPr lang="en-US" sz="2400" i="1" dirty="0" smtClean="0">
                <a:solidFill>
                  <a:srgbClr val="FFFF00"/>
                </a:solidFill>
              </a:rPr>
              <a:t>en, in and </a:t>
            </a:r>
            <a:r>
              <a:rPr lang="en-US" sz="2400" i="1" dirty="0" err="1" smtClean="0">
                <a:solidFill>
                  <a:srgbClr val="FFFF00"/>
                </a:solidFill>
              </a:rPr>
              <a:t>domad</a:t>
            </a:r>
            <a:r>
              <a:rPr lang="en-US" sz="2400" i="1" dirty="0" smtClean="0">
                <a:solidFill>
                  <a:srgbClr val="FFFF00"/>
                </a:solidFill>
              </a:rPr>
              <a:t>, to build, thus </a:t>
            </a:r>
            <a:r>
              <a:rPr lang="en-US" sz="2400" dirty="0" smtClean="0">
                <a:solidFill>
                  <a:srgbClr val="FFFF00"/>
                </a:solidFill>
              </a:rPr>
              <a:t>"that which is built in, "or the material of which the wall is constructed. In v. 11, jasper is likened to divine light, exceedingly luminous. Speaking of the literal Temple city yet to be built at Jerusalem, Yahweh, through Zechariah, declared: "I will be unto her a wall of fire round about, and will be the glory in the midst of her" (Zech. 2:5). That wall of fire will separate the holy from the profane. The jasper stone is also likened to the "glory of God" (Rev. 21:11), and this also is appropriate, for God manifestation will comprise the basic material of this spiritual city. It will be "the glory in the midst of her."</a:t>
            </a:r>
            <a:endParaRPr lang="en-US" sz="2400" dirty="0">
              <a:solidFill>
                <a:srgbClr val="FFFF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bg1"/>
                </a:solidFill>
              </a:rPr>
              <a:t>ToEP</a:t>
            </a:r>
            <a:r>
              <a:rPr lang="en-US" dirty="0" smtClean="0">
                <a:solidFill>
                  <a:schemeClr val="bg1"/>
                </a:solidFill>
              </a:rPr>
              <a:t>, p. 94</a:t>
            </a:r>
            <a:endParaRPr lang="en-US" dirty="0">
              <a:solidFill>
                <a:schemeClr val="bg1"/>
              </a:solidFill>
            </a:endParaRPr>
          </a:p>
        </p:txBody>
      </p:sp>
      <p:sp>
        <p:nvSpPr>
          <p:cNvPr id="3" name="Content Placeholder 2"/>
          <p:cNvSpPr>
            <a:spLocks noGrp="1"/>
          </p:cNvSpPr>
          <p:nvPr>
            <p:ph idx="1"/>
          </p:nvPr>
        </p:nvSpPr>
        <p:spPr/>
        <p:txBody>
          <a:bodyPr/>
          <a:lstStyle/>
          <a:p>
            <a:r>
              <a:rPr lang="en-US" sz="2400" dirty="0" smtClean="0">
                <a:solidFill>
                  <a:schemeClr val="bg1"/>
                </a:solidFill>
              </a:rPr>
              <a:t>22. Doctrinal significances are shown to be associated with the construction of the house. This argument might be carried further. It might be pointed out that the circle called the " Most Holy " is a symbol of eternity, and therefore a suitable figure for architectural incorporation in the building which is to form the centre of God's worship in the age to come. The circle fittingly represents : First, the eternal Creator; and secondly, eternal life as the realized privilege of those who have been made immortal up to the time of its construction ; and thirdly, of the everlasting life which will be given to the approved at the end of Christ's reign upon the earth.</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3415"/>
            <a:ext cx="8229600" cy="4525963"/>
          </a:xfrm>
        </p:spPr>
        <p:txBody>
          <a:bodyPr/>
          <a:lstStyle/>
          <a:p>
            <a:r>
              <a:rPr lang="en-US" sz="2800" dirty="0" smtClean="0">
                <a:solidFill>
                  <a:srgbClr val="FFFF00"/>
                </a:solidFill>
              </a:rPr>
              <a:t>“In the coming years, we may need a form of externalized cybernetic memory to compensate for the overwhelming influx of data.  The ability to take digital files and put that content within direct, immediate access of the mind would at least give the average person a fighting chance.  The possible benefits are almost unimaginable.  Instead of the current information crisis, where the wealth of the world’s knowledge is available at a mouse click but there is literally not enough time to absorb it all, we would be faced with a world of </a:t>
            </a:r>
            <a:r>
              <a:rPr lang="en-US" sz="2800" dirty="0" smtClean="0">
                <a:solidFill>
                  <a:srgbClr val="FFFF00"/>
                </a:solidFill>
              </a:rPr>
              <a:t>ultra-informed </a:t>
            </a:r>
            <a:r>
              <a:rPr lang="en-US" sz="2800" dirty="0" smtClean="0">
                <a:solidFill>
                  <a:srgbClr val="FFFF00"/>
                </a:solidFill>
              </a:rPr>
              <a:t>individuals.  What would that world look like?” </a:t>
            </a:r>
          </a:p>
          <a:p>
            <a:r>
              <a:rPr lang="en-US" sz="2000" dirty="0" smtClean="0">
                <a:solidFill>
                  <a:srgbClr val="FFFF00"/>
                </a:solidFill>
              </a:rPr>
              <a:t>KYLE MUNKITTRICK, SCIENCE NOT FICTION</a:t>
            </a:r>
            <a:endParaRPr lang="en-US" sz="2000" dirty="0">
              <a:solidFill>
                <a:srgbClr val="FFFF00"/>
              </a:solidFill>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03414"/>
            <a:ext cx="8229600" cy="4525963"/>
          </a:xfrm>
        </p:spPr>
        <p:txBody>
          <a:bodyPr/>
          <a:lstStyle/>
          <a:p>
            <a:r>
              <a:rPr lang="en-US" dirty="0" smtClean="0">
                <a:solidFill>
                  <a:schemeClr val="bg1"/>
                </a:solidFill>
              </a:rPr>
              <a:t>The “first day” of the week when God created also became the “eighth day” of the week pointing to the future “8</a:t>
            </a:r>
            <a:r>
              <a:rPr lang="en-US" baseline="30000" dirty="0" smtClean="0">
                <a:solidFill>
                  <a:schemeClr val="bg1"/>
                </a:solidFill>
              </a:rPr>
              <a:t>th</a:t>
            </a:r>
            <a:r>
              <a:rPr lang="en-US" dirty="0" smtClean="0">
                <a:solidFill>
                  <a:schemeClr val="bg1"/>
                </a:solidFill>
              </a:rPr>
              <a:t> Millennium” when God will be all in all.</a:t>
            </a:r>
          </a:p>
          <a:p>
            <a:r>
              <a:rPr lang="en-US" dirty="0" smtClean="0">
                <a:solidFill>
                  <a:schemeClr val="bg1"/>
                </a:solidFill>
              </a:rPr>
              <a:t>Circumcision was to be performed on the “8</a:t>
            </a:r>
            <a:r>
              <a:rPr lang="en-US" baseline="30000" dirty="0" smtClean="0">
                <a:solidFill>
                  <a:schemeClr val="bg1"/>
                </a:solidFill>
              </a:rPr>
              <a:t>th</a:t>
            </a:r>
            <a:r>
              <a:rPr lang="en-US" dirty="0" smtClean="0">
                <a:solidFill>
                  <a:schemeClr val="bg1"/>
                </a:solidFill>
              </a:rPr>
              <a:t> day” of the child’s life.</a:t>
            </a:r>
          </a:p>
          <a:p>
            <a:r>
              <a:rPr lang="en-US" dirty="0" smtClean="0">
                <a:solidFill>
                  <a:schemeClr val="bg1"/>
                </a:solidFill>
              </a:rPr>
              <a:t>The consecration of Aaron, Israel’s high priest and the </a:t>
            </a:r>
            <a:r>
              <a:rPr lang="en-US" dirty="0" err="1" smtClean="0">
                <a:solidFill>
                  <a:schemeClr val="bg1"/>
                </a:solidFill>
              </a:rPr>
              <a:t>Levitical</a:t>
            </a:r>
            <a:r>
              <a:rPr lang="en-US" dirty="0" smtClean="0">
                <a:solidFill>
                  <a:schemeClr val="bg1"/>
                </a:solidFill>
              </a:rPr>
              <a:t> priesthood of his sons on the “8</a:t>
            </a:r>
            <a:r>
              <a:rPr lang="en-US" baseline="30000" dirty="0" smtClean="0">
                <a:solidFill>
                  <a:schemeClr val="bg1"/>
                </a:solidFill>
              </a:rPr>
              <a:t>th</a:t>
            </a:r>
            <a:r>
              <a:rPr lang="en-US" dirty="0" smtClean="0">
                <a:solidFill>
                  <a:schemeClr val="bg1"/>
                </a:solidFill>
              </a:rPr>
              <a:t> Day</a:t>
            </a:r>
            <a:r>
              <a:rPr lang="en-US" dirty="0" smtClean="0">
                <a:solidFill>
                  <a:schemeClr val="bg1"/>
                </a:solidFill>
              </a:rPr>
              <a:t>”</a:t>
            </a:r>
          </a:p>
          <a:p>
            <a:r>
              <a:rPr lang="en-US" dirty="0" smtClean="0">
                <a:solidFill>
                  <a:schemeClr val="bg1"/>
                </a:solidFill>
              </a:rPr>
              <a:t>Jesus was raised and given immortality on the “first” day of the week. Or “eighth” day.</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89144"/>
          </a:xfrm>
        </p:spPr>
        <p:txBody>
          <a:bodyPr/>
          <a:lstStyle/>
          <a:p>
            <a:r>
              <a:rPr lang="en-US" sz="4000" dirty="0" smtClean="0">
                <a:solidFill>
                  <a:schemeClr val="bg1"/>
                </a:solidFill>
              </a:rPr>
              <a:t>The Consecration of Aaron &amp; Sons</a:t>
            </a:r>
            <a:endParaRPr lang="en-US" sz="4000" dirty="0">
              <a:solidFill>
                <a:schemeClr val="bg1"/>
              </a:solidFill>
            </a:endParaRPr>
          </a:p>
        </p:txBody>
      </p:sp>
      <p:sp>
        <p:nvSpPr>
          <p:cNvPr id="3" name="Content Placeholder 2"/>
          <p:cNvSpPr>
            <a:spLocks noGrp="1"/>
          </p:cNvSpPr>
          <p:nvPr>
            <p:ph idx="1"/>
          </p:nvPr>
        </p:nvSpPr>
        <p:spPr>
          <a:xfrm>
            <a:off x="457200" y="1166018"/>
            <a:ext cx="8229600" cy="4525963"/>
          </a:xfrm>
        </p:spPr>
        <p:txBody>
          <a:bodyPr/>
          <a:lstStyle/>
          <a:p>
            <a:r>
              <a:rPr lang="en-US" dirty="0" err="1" smtClean="0">
                <a:solidFill>
                  <a:schemeClr val="bg1"/>
                </a:solidFill>
              </a:rPr>
              <a:t>Exo</a:t>
            </a:r>
            <a:r>
              <a:rPr lang="en-US" dirty="0" smtClean="0">
                <a:solidFill>
                  <a:schemeClr val="bg1"/>
                </a:solidFill>
              </a:rPr>
              <a:t>. 28:40-43 – The garments of the </a:t>
            </a:r>
            <a:r>
              <a:rPr lang="en-US" dirty="0" err="1" smtClean="0">
                <a:solidFill>
                  <a:schemeClr val="bg1"/>
                </a:solidFill>
              </a:rPr>
              <a:t>Levitical</a:t>
            </a:r>
            <a:r>
              <a:rPr lang="en-US" dirty="0" smtClean="0">
                <a:solidFill>
                  <a:schemeClr val="bg1"/>
                </a:solidFill>
              </a:rPr>
              <a:t> </a:t>
            </a:r>
            <a:r>
              <a:rPr lang="en-US" dirty="0" smtClean="0">
                <a:solidFill>
                  <a:schemeClr val="bg1"/>
                </a:solidFill>
              </a:rPr>
              <a:t>priesthood are made for Aaron’s sons</a:t>
            </a:r>
            <a:endParaRPr lang="en-US" dirty="0" smtClean="0">
              <a:solidFill>
                <a:schemeClr val="bg1"/>
              </a:solidFill>
            </a:endParaRPr>
          </a:p>
          <a:p>
            <a:r>
              <a:rPr lang="en-US" dirty="0" smtClean="0">
                <a:solidFill>
                  <a:schemeClr val="bg1"/>
                </a:solidFill>
              </a:rPr>
              <a:t>Lev. 6:10 </a:t>
            </a:r>
            <a:r>
              <a:rPr lang="en-US" dirty="0" smtClean="0">
                <a:solidFill>
                  <a:schemeClr val="bg1"/>
                </a:solidFill>
              </a:rPr>
              <a:t>– Priest puts on linen garments</a:t>
            </a:r>
            <a:endParaRPr lang="en-US" dirty="0" smtClean="0">
              <a:solidFill>
                <a:schemeClr val="bg1"/>
              </a:solidFill>
            </a:endParaRPr>
          </a:p>
          <a:p>
            <a:r>
              <a:rPr lang="en-US" dirty="0" smtClean="0">
                <a:solidFill>
                  <a:schemeClr val="bg1"/>
                </a:solidFill>
              </a:rPr>
              <a:t>8:13 </a:t>
            </a:r>
            <a:r>
              <a:rPr lang="en-US" dirty="0" smtClean="0">
                <a:solidFill>
                  <a:schemeClr val="bg1"/>
                </a:solidFill>
              </a:rPr>
              <a:t>– Aaron’s sons dressed in linen garments</a:t>
            </a:r>
          </a:p>
          <a:p>
            <a:r>
              <a:rPr lang="en-US" dirty="0" smtClean="0">
                <a:solidFill>
                  <a:schemeClr val="bg1"/>
                </a:solidFill>
              </a:rPr>
              <a:t>Lev. 9 –The Eighth Day – Inauguration of the Priesthood</a:t>
            </a:r>
            <a:endParaRPr lang="en-US" dirty="0" smtClean="0">
              <a:solidFill>
                <a:schemeClr val="bg1"/>
              </a:solidFill>
            </a:endParaRPr>
          </a:p>
          <a:p>
            <a:r>
              <a:rPr lang="en-US" dirty="0" smtClean="0">
                <a:solidFill>
                  <a:schemeClr val="bg1"/>
                </a:solidFill>
              </a:rPr>
              <a:t>10:1-11 – Fire </a:t>
            </a:r>
            <a:r>
              <a:rPr lang="en-US" dirty="0" smtClean="0">
                <a:solidFill>
                  <a:schemeClr val="bg1"/>
                </a:solidFill>
              </a:rPr>
              <a:t>consumes disobedient flesh; spirit permeates obedient</a:t>
            </a: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Leviticus 9 – The 8</a:t>
            </a:r>
            <a:r>
              <a:rPr lang="en-US" baseline="30000" dirty="0" smtClean="0">
                <a:solidFill>
                  <a:srgbClr val="FFFF00"/>
                </a:solidFill>
              </a:rPr>
              <a:t>th</a:t>
            </a:r>
            <a:r>
              <a:rPr lang="en-US" dirty="0" smtClean="0">
                <a:solidFill>
                  <a:srgbClr val="FFFF00"/>
                </a:solidFill>
              </a:rPr>
              <a:t> Day – Inauguration of the Priesthood</a:t>
            </a:r>
            <a:endParaRPr lang="en-US" dirty="0">
              <a:solidFill>
                <a:srgbClr val="FFFF00"/>
              </a:solidFill>
            </a:endParaRPr>
          </a:p>
        </p:txBody>
      </p:sp>
      <p:sp>
        <p:nvSpPr>
          <p:cNvPr id="3" name="Content Placeholder 2"/>
          <p:cNvSpPr>
            <a:spLocks noGrp="1"/>
          </p:cNvSpPr>
          <p:nvPr>
            <p:ph idx="1"/>
          </p:nvPr>
        </p:nvSpPr>
        <p:spPr>
          <a:xfrm>
            <a:off x="242887" y="1755284"/>
            <a:ext cx="8658225" cy="4525963"/>
          </a:xfrm>
        </p:spPr>
        <p:txBody>
          <a:bodyPr/>
          <a:lstStyle/>
          <a:p>
            <a:r>
              <a:rPr lang="en-US" sz="2800" dirty="0" smtClean="0">
                <a:solidFill>
                  <a:srgbClr val="FFFF00"/>
                </a:solidFill>
              </a:rPr>
              <a:t>THE OFFERINGS FOR THE PRIEST – v1-2</a:t>
            </a:r>
          </a:p>
          <a:p>
            <a:pPr>
              <a:buNone/>
            </a:pPr>
            <a:r>
              <a:rPr lang="en-US" sz="2800" dirty="0" smtClean="0">
                <a:solidFill>
                  <a:srgbClr val="FFFF00"/>
                </a:solidFill>
              </a:rPr>
              <a:t>	</a:t>
            </a:r>
            <a:r>
              <a:rPr lang="en-US" sz="2800" dirty="0" smtClean="0">
                <a:solidFill>
                  <a:srgbClr val="FFFF00"/>
                </a:solidFill>
              </a:rPr>
              <a:t>v1- “The eighth day” – A new beginning! Aaron &amp; sons begin their ministry as the appointed reps of the people</a:t>
            </a:r>
          </a:p>
          <a:p>
            <a:pPr>
              <a:buNone/>
            </a:pPr>
            <a:r>
              <a:rPr lang="en-US" sz="2800" dirty="0" smtClean="0">
                <a:solidFill>
                  <a:srgbClr val="FFFF00"/>
                </a:solidFill>
              </a:rPr>
              <a:t>THE OFFERINGS FOR THE PEOPLE – v3-4</a:t>
            </a:r>
          </a:p>
          <a:p>
            <a:pPr>
              <a:buNone/>
            </a:pPr>
            <a:r>
              <a:rPr lang="en-US" sz="2800" dirty="0" smtClean="0">
                <a:solidFill>
                  <a:srgbClr val="FFFF00"/>
                </a:solidFill>
              </a:rPr>
              <a:t>	</a:t>
            </a:r>
            <a:r>
              <a:rPr lang="en-US" sz="2800" dirty="0" smtClean="0">
                <a:solidFill>
                  <a:srgbClr val="FFFF00"/>
                </a:solidFill>
              </a:rPr>
              <a:t>v3- “a kid of the goats”-a </a:t>
            </a:r>
            <a:r>
              <a:rPr lang="en-US" sz="2800" dirty="0" err="1" smtClean="0">
                <a:solidFill>
                  <a:srgbClr val="FFFF00"/>
                </a:solidFill>
              </a:rPr>
              <a:t>nat’l</a:t>
            </a:r>
            <a:r>
              <a:rPr lang="en-US" sz="2800" dirty="0" smtClean="0">
                <a:solidFill>
                  <a:srgbClr val="FFFF00"/>
                </a:solidFill>
              </a:rPr>
              <a:t> remembrance of human weakness</a:t>
            </a:r>
          </a:p>
          <a:p>
            <a:pPr>
              <a:buNone/>
            </a:pPr>
            <a:r>
              <a:rPr lang="en-US" sz="2800" dirty="0" smtClean="0">
                <a:solidFill>
                  <a:srgbClr val="FFFF00"/>
                </a:solidFill>
              </a:rPr>
              <a:t>	</a:t>
            </a:r>
            <a:r>
              <a:rPr lang="en-US" sz="2800" dirty="0" smtClean="0">
                <a:solidFill>
                  <a:srgbClr val="FFFF00"/>
                </a:solidFill>
              </a:rPr>
              <a:t>“calf and a lamb”-</a:t>
            </a:r>
          </a:p>
          <a:p>
            <a:pPr>
              <a:buNone/>
            </a:pPr>
            <a:r>
              <a:rPr lang="en-US" sz="2800" dirty="0" smtClean="0">
                <a:solidFill>
                  <a:srgbClr val="FFFF00"/>
                </a:solidFill>
              </a:rPr>
              <a:t>	</a:t>
            </a:r>
            <a:endParaRPr lang="en-US" sz="2800" dirty="0">
              <a:solidFill>
                <a:srgbClr val="FFFF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1200"/>
          </a:xfrm>
        </p:spPr>
        <p:txBody>
          <a:bodyPr/>
          <a:lstStyle/>
          <a:p>
            <a:r>
              <a:rPr lang="en-US" sz="3200" dirty="0" smtClean="0">
                <a:solidFill>
                  <a:srgbClr val="FFFF00"/>
                </a:solidFill>
              </a:rPr>
              <a:t>Leviticus 9 – The 8</a:t>
            </a:r>
            <a:r>
              <a:rPr lang="en-US" sz="3200" baseline="30000" dirty="0" smtClean="0">
                <a:solidFill>
                  <a:srgbClr val="FFFF00"/>
                </a:solidFill>
              </a:rPr>
              <a:t>th</a:t>
            </a:r>
            <a:r>
              <a:rPr lang="en-US" sz="3200" dirty="0" smtClean="0">
                <a:solidFill>
                  <a:srgbClr val="FFFF00"/>
                </a:solidFill>
              </a:rPr>
              <a:t> Day – Inauguration of the Priesthood</a:t>
            </a:r>
            <a:endParaRPr lang="en-US" sz="3200" dirty="0">
              <a:solidFill>
                <a:srgbClr val="FFFF00"/>
              </a:solidFill>
            </a:endParaRPr>
          </a:p>
        </p:txBody>
      </p:sp>
      <p:sp>
        <p:nvSpPr>
          <p:cNvPr id="3" name="Content Placeholder 2"/>
          <p:cNvSpPr>
            <a:spLocks noGrp="1"/>
          </p:cNvSpPr>
          <p:nvPr>
            <p:ph idx="1"/>
          </p:nvPr>
        </p:nvSpPr>
        <p:spPr>
          <a:xfrm>
            <a:off x="0" y="1166018"/>
            <a:ext cx="9144000" cy="4525963"/>
          </a:xfrm>
        </p:spPr>
        <p:txBody>
          <a:bodyPr/>
          <a:lstStyle/>
          <a:p>
            <a:pPr>
              <a:buNone/>
            </a:pPr>
            <a:r>
              <a:rPr lang="en-US" sz="2800" dirty="0" smtClean="0">
                <a:solidFill>
                  <a:srgbClr val="FFFF00"/>
                </a:solidFill>
              </a:rPr>
              <a:t>	</a:t>
            </a:r>
            <a:r>
              <a:rPr lang="en-US" sz="2800" dirty="0" smtClean="0">
                <a:solidFill>
                  <a:srgbClr val="FFFF00"/>
                </a:solidFill>
              </a:rPr>
              <a:t>A manifestation on the 8</a:t>
            </a:r>
            <a:r>
              <a:rPr lang="en-US" sz="2800" baseline="30000" dirty="0" smtClean="0">
                <a:solidFill>
                  <a:srgbClr val="FFFF00"/>
                </a:solidFill>
              </a:rPr>
              <a:t>th</a:t>
            </a:r>
            <a:r>
              <a:rPr lang="en-US" sz="2800" dirty="0" smtClean="0">
                <a:solidFill>
                  <a:srgbClr val="FFFF00"/>
                </a:solidFill>
              </a:rPr>
              <a:t> day, the day of cutting off the flesh, a new beginning and a graphic reminder that oneness with the Creator will only come when all His appointments are </a:t>
            </a:r>
            <a:r>
              <a:rPr lang="en-US" sz="2800" dirty="0" err="1" smtClean="0">
                <a:solidFill>
                  <a:srgbClr val="FFFF00"/>
                </a:solidFill>
              </a:rPr>
              <a:t>recognised</a:t>
            </a:r>
            <a:r>
              <a:rPr lang="en-US" sz="2800" dirty="0" smtClean="0">
                <a:solidFill>
                  <a:srgbClr val="FFFF00"/>
                </a:solidFill>
              </a:rPr>
              <a:t> and His righteousness acknowledged. The manifestation under the law was to take the form of a “a consuming fire” (v24). Under grace, god was manifested in the flesh (John 1:14; 1 Tim. 3:16).</a:t>
            </a:r>
            <a:endParaRPr lang="en-US" sz="2800" dirty="0">
              <a:solidFill>
                <a:srgbClr val="FFFF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The Feast of Tabernacles</a:t>
            </a:r>
            <a:br>
              <a:rPr lang="en-US" dirty="0" smtClean="0">
                <a:solidFill>
                  <a:srgbClr val="FFFF00"/>
                </a:solidFill>
              </a:rPr>
            </a:br>
            <a:r>
              <a:rPr lang="en-US" dirty="0" smtClean="0">
                <a:solidFill>
                  <a:srgbClr val="FFFF00"/>
                </a:solidFill>
              </a:rPr>
              <a:t>Leviticus 23:26-32</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Lev. 23:34 – After the trauma of Armageddon, God will pour out the spirit of grace (five) upon the inhabitants of Jerusalem (Zech. 12:9-10)</a:t>
            </a:r>
          </a:p>
          <a:p>
            <a:r>
              <a:rPr lang="en-US" dirty="0" smtClean="0">
                <a:solidFill>
                  <a:srgbClr val="FFFF00"/>
                </a:solidFill>
              </a:rPr>
              <a:t>“Feast of Tabernacles” – Zech. 14:</a:t>
            </a:r>
          </a:p>
          <a:p>
            <a:r>
              <a:rPr lang="en-US" sz="2400" dirty="0" err="1" smtClean="0">
                <a:solidFill>
                  <a:srgbClr val="FFFF00"/>
                </a:solidFill>
              </a:rPr>
              <a:t>Zec</a:t>
            </a:r>
            <a:r>
              <a:rPr lang="en-US" sz="2400" dirty="0" smtClean="0">
                <a:solidFill>
                  <a:srgbClr val="FFFF00"/>
                </a:solidFill>
              </a:rPr>
              <a:t> 14:16  And it shall come to pass, </a:t>
            </a:r>
            <a:r>
              <a:rPr lang="en-US" sz="2400" i="1" dirty="0" smtClean="0">
                <a:solidFill>
                  <a:srgbClr val="FFFF00"/>
                </a:solidFill>
              </a:rPr>
              <a:t>that every one that is left of all the nations which came against Jerusalem shall even go up from year to year to worship the King, the LORD of hosts, and to keep the feast of tabernacles. </a:t>
            </a:r>
          </a:p>
          <a:p>
            <a:endParaRPr lang="en-US" dirty="0">
              <a:solidFill>
                <a:srgbClr val="FFFF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solidFill>
                  <a:srgbClr val="FFFF00"/>
                </a:solidFill>
              </a:rPr>
              <a:t>Leviticus 23:36</a:t>
            </a:r>
            <a:endParaRPr lang="en-US" dirty="0">
              <a:solidFill>
                <a:srgbClr val="FFFF00"/>
              </a:solidFill>
            </a:endParaRPr>
          </a:p>
        </p:txBody>
      </p:sp>
      <p:sp>
        <p:nvSpPr>
          <p:cNvPr id="3" name="Content Placeholder 2"/>
          <p:cNvSpPr>
            <a:spLocks noGrp="1"/>
          </p:cNvSpPr>
          <p:nvPr>
            <p:ph idx="1"/>
          </p:nvPr>
        </p:nvSpPr>
        <p:spPr>
          <a:xfrm>
            <a:off x="457200" y="1166018"/>
            <a:ext cx="8415338" cy="4525963"/>
          </a:xfrm>
        </p:spPr>
        <p:txBody>
          <a:bodyPr/>
          <a:lstStyle/>
          <a:p>
            <a:r>
              <a:rPr lang="en-US" sz="2400" dirty="0" smtClean="0">
                <a:solidFill>
                  <a:srgbClr val="FFFF00"/>
                </a:solidFill>
              </a:rPr>
              <a:t>Lev 23:36  Seven days ye shall offer an offering made by fire unto the LORD: on the </a:t>
            </a:r>
            <a:r>
              <a:rPr lang="en-US" sz="2400" dirty="0" smtClean="0">
                <a:solidFill>
                  <a:srgbClr val="66FFFF"/>
                </a:solidFill>
              </a:rPr>
              <a:t>eighth</a:t>
            </a:r>
            <a:r>
              <a:rPr lang="en-US" sz="2400" dirty="0" smtClean="0">
                <a:solidFill>
                  <a:srgbClr val="FFFF00"/>
                </a:solidFill>
              </a:rPr>
              <a:t> day shall be an holy convocation unto you; and ye shall offer an offering made by fire unto the LORD: it </a:t>
            </a:r>
            <a:r>
              <a:rPr lang="en-US" sz="2400" i="1" dirty="0" smtClean="0">
                <a:solidFill>
                  <a:srgbClr val="FFFF00"/>
                </a:solidFill>
              </a:rPr>
              <a:t>is a solemn assembly; and ye shall do no servile work therein. </a:t>
            </a:r>
          </a:p>
          <a:p>
            <a:endParaRPr lang="en-US" dirty="0" smtClean="0">
              <a:solidFill>
                <a:srgbClr val="FFFF00"/>
              </a:solidFill>
            </a:endParaRPr>
          </a:p>
          <a:p>
            <a:r>
              <a:rPr lang="en-US" dirty="0" smtClean="0">
                <a:solidFill>
                  <a:srgbClr val="FFFF00"/>
                </a:solidFill>
              </a:rPr>
              <a:t>The 8</a:t>
            </a:r>
            <a:r>
              <a:rPr lang="en-US" baseline="30000" dirty="0" smtClean="0">
                <a:solidFill>
                  <a:srgbClr val="FFFF00"/>
                </a:solidFill>
              </a:rPr>
              <a:t>th</a:t>
            </a:r>
            <a:r>
              <a:rPr lang="en-US" dirty="0" smtClean="0">
                <a:solidFill>
                  <a:srgbClr val="FFFF00"/>
                </a:solidFill>
              </a:rPr>
              <a:t> Day of the feast of Tabernacles was called “the great day of the feast” (John 7:37). </a:t>
            </a:r>
          </a:p>
          <a:p>
            <a:r>
              <a:rPr lang="en-US" dirty="0" smtClean="0">
                <a:solidFill>
                  <a:srgbClr val="FFFF00"/>
                </a:solidFill>
              </a:rPr>
              <a:t>It was typical of the close of the Millennium, when God shall be all in all. </a:t>
            </a:r>
            <a:endParaRPr lang="en-US" dirty="0">
              <a:solidFill>
                <a:srgbClr val="FFFF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Leviticus 23:36</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The final day is a separate day, as they would have dwelt seven days in booths, but now must gather in “solemn assembly” (a closing ceremony).</a:t>
            </a:r>
          </a:p>
          <a:p>
            <a:r>
              <a:rPr lang="en-US" dirty="0" smtClean="0">
                <a:solidFill>
                  <a:srgbClr val="FFFF00"/>
                </a:solidFill>
              </a:rPr>
              <a:t>The great closing day will be when all flesh will be cut off and God shall be all and in all</a:t>
            </a:r>
            <a:endParaRPr lang="en-US" dirty="0">
              <a:solidFill>
                <a:srgbClr val="FFFF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0" y="0"/>
          <a:ext cx="9144000" cy="6857997"/>
        </p:xfrm>
        <a:graphic>
          <a:graphicData uri="http://schemas.openxmlformats.org/drawingml/2006/table">
            <a:tbl>
              <a:tblPr firstRow="1" bandRow="1">
                <a:tableStyleId>{5C22544A-7EE6-4342-B048-85BDC9FD1C3A}</a:tableStyleId>
              </a:tblPr>
              <a:tblGrid>
                <a:gridCol w="3048000"/>
                <a:gridCol w="3048000"/>
                <a:gridCol w="3048000"/>
              </a:tblGrid>
              <a:tr h="408015">
                <a:tc gridSpan="3">
                  <a:txBody>
                    <a:bodyPr/>
                    <a:lstStyle/>
                    <a:p>
                      <a:pPr algn="ctr"/>
                      <a:r>
                        <a:rPr lang="en-US" dirty="0" smtClean="0"/>
                        <a:t>PARABLE OF THE FEASTS</a:t>
                      </a:r>
                      <a:endParaRPr lang="en-US" dirty="0"/>
                    </a:p>
                  </a:txBody>
                  <a:tcPr/>
                </a:tc>
                <a:tc hMerge="1">
                  <a:txBody>
                    <a:bodyPr/>
                    <a:lstStyle/>
                    <a:p>
                      <a:endParaRPr lang="en-US" dirty="0"/>
                    </a:p>
                  </a:txBody>
                  <a:tcPr/>
                </a:tc>
                <a:tc hMerge="1">
                  <a:txBody>
                    <a:bodyPr/>
                    <a:lstStyle/>
                    <a:p>
                      <a:endParaRPr lang="en-US" dirty="0"/>
                    </a:p>
                  </a:txBody>
                  <a:tcPr/>
                </a:tc>
              </a:tr>
              <a:tr h="7042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Sabbath</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Typical of the Millennial rest</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Heb.4:9</a:t>
                      </a:r>
                    </a:p>
                    <a:p>
                      <a:endParaRPr lang="en-US" dirty="0"/>
                    </a:p>
                  </a:txBody>
                  <a:tcPr/>
                </a:tc>
              </a:tr>
              <a:tr h="704244">
                <a:tc>
                  <a:txBody>
                    <a:bodyPr/>
                    <a:lstStyle/>
                    <a:p>
                      <a:r>
                        <a:rPr lang="en-US" dirty="0" smtClean="0"/>
                        <a:t>The Passover</a:t>
                      </a:r>
                      <a:endParaRPr lang="en-US" dirty="0"/>
                    </a:p>
                  </a:txBody>
                  <a:tcPr/>
                </a:tc>
                <a:tc>
                  <a:txBody>
                    <a:bodyPr/>
                    <a:lstStyle/>
                    <a:p>
                      <a:r>
                        <a:rPr lang="en-US" dirty="0" smtClean="0"/>
                        <a:t>The sacrifice of Christ – deliverance</a:t>
                      </a:r>
                      <a:endParaRPr lang="en-US" dirty="0"/>
                    </a:p>
                  </a:txBody>
                  <a:tcPr/>
                </a:tc>
                <a:tc>
                  <a:txBody>
                    <a:bodyPr/>
                    <a:lstStyle/>
                    <a:p>
                      <a:r>
                        <a:rPr lang="en-US" dirty="0" smtClean="0"/>
                        <a:t>1 Cor. 5:7</a:t>
                      </a:r>
                      <a:endParaRPr lang="en-US" dirty="0"/>
                    </a:p>
                  </a:txBody>
                  <a:tcPr/>
                </a:tc>
              </a:tr>
              <a:tr h="704244">
                <a:tc>
                  <a:txBody>
                    <a:bodyPr/>
                    <a:lstStyle/>
                    <a:p>
                      <a:r>
                        <a:rPr lang="en-US" dirty="0" smtClean="0"/>
                        <a:t>Unleavened</a:t>
                      </a:r>
                      <a:r>
                        <a:rPr lang="en-US" baseline="0" dirty="0" smtClean="0"/>
                        <a:t> bread</a:t>
                      </a:r>
                      <a:endParaRPr lang="en-US" dirty="0"/>
                    </a:p>
                  </a:txBody>
                  <a:tcPr/>
                </a:tc>
                <a:tc>
                  <a:txBody>
                    <a:bodyPr/>
                    <a:lstStyle/>
                    <a:p>
                      <a:r>
                        <a:rPr lang="en-US" dirty="0" smtClean="0"/>
                        <a:t>Christ’s example of incorruptness</a:t>
                      </a:r>
                      <a:endParaRPr lang="en-US" dirty="0"/>
                    </a:p>
                  </a:txBody>
                  <a:tcPr/>
                </a:tc>
                <a:tc>
                  <a:txBody>
                    <a:bodyPr/>
                    <a:lstStyle/>
                    <a:p>
                      <a:r>
                        <a:rPr lang="en-US" dirty="0" smtClean="0"/>
                        <a:t>1 Cor.5:8</a:t>
                      </a:r>
                      <a:endParaRPr lang="en-US" dirty="0"/>
                    </a:p>
                  </a:txBody>
                  <a:tcPr/>
                </a:tc>
              </a:tr>
              <a:tr h="704244">
                <a:tc>
                  <a:txBody>
                    <a:bodyPr/>
                    <a:lstStyle/>
                    <a:p>
                      <a:r>
                        <a:rPr lang="en-US" dirty="0" smtClean="0"/>
                        <a:t>Sheaf of the first fruits</a:t>
                      </a:r>
                      <a:endParaRPr lang="en-US" dirty="0"/>
                    </a:p>
                  </a:txBody>
                  <a:tcPr/>
                </a:tc>
                <a:tc>
                  <a:txBody>
                    <a:bodyPr/>
                    <a:lstStyle/>
                    <a:p>
                      <a:r>
                        <a:rPr lang="en-US" dirty="0" smtClean="0"/>
                        <a:t>Resurrection</a:t>
                      </a:r>
                      <a:r>
                        <a:rPr lang="en-US" baseline="0" dirty="0" smtClean="0"/>
                        <a:t> of Christ the </a:t>
                      </a:r>
                      <a:r>
                        <a:rPr lang="en-US" baseline="0" dirty="0" err="1" smtClean="0"/>
                        <a:t>firstfruits</a:t>
                      </a:r>
                      <a:endParaRPr lang="en-US" dirty="0"/>
                    </a:p>
                  </a:txBody>
                  <a:tcPr/>
                </a:tc>
                <a:tc>
                  <a:txBody>
                    <a:bodyPr/>
                    <a:lstStyle/>
                    <a:p>
                      <a:r>
                        <a:rPr lang="en-US" dirty="0" smtClean="0"/>
                        <a:t>1Cor. 15:20</a:t>
                      </a:r>
                      <a:endParaRPr lang="en-US" dirty="0"/>
                    </a:p>
                  </a:txBody>
                  <a:tcPr/>
                </a:tc>
              </a:tr>
              <a:tr h="704244">
                <a:tc>
                  <a:txBody>
                    <a:bodyPr/>
                    <a:lstStyle/>
                    <a:p>
                      <a:r>
                        <a:rPr lang="en-US" dirty="0" smtClean="0"/>
                        <a:t>Feast</a:t>
                      </a:r>
                      <a:r>
                        <a:rPr lang="en-US" baseline="0" dirty="0" smtClean="0"/>
                        <a:t> of weeks</a:t>
                      </a:r>
                      <a:endParaRPr lang="en-US" dirty="0"/>
                    </a:p>
                  </a:txBody>
                  <a:tcPr/>
                </a:tc>
                <a:tc>
                  <a:txBody>
                    <a:bodyPr/>
                    <a:lstStyle/>
                    <a:p>
                      <a:r>
                        <a:rPr lang="en-US" dirty="0" smtClean="0"/>
                        <a:t>Call of Jews on basis of Christ’s sacrifice</a:t>
                      </a:r>
                      <a:endParaRPr lang="en-US" dirty="0"/>
                    </a:p>
                  </a:txBody>
                  <a:tcPr/>
                </a:tc>
                <a:tc>
                  <a:txBody>
                    <a:bodyPr/>
                    <a:lstStyle/>
                    <a:p>
                      <a:r>
                        <a:rPr lang="en-US" dirty="0" smtClean="0"/>
                        <a:t>Acts 2</a:t>
                      </a:r>
                      <a:endParaRPr lang="en-US" dirty="0"/>
                    </a:p>
                  </a:txBody>
                  <a:tcPr/>
                </a:tc>
              </a:tr>
              <a:tr h="704244">
                <a:tc>
                  <a:txBody>
                    <a:bodyPr/>
                    <a:lstStyle/>
                    <a:p>
                      <a:r>
                        <a:rPr lang="en-US" dirty="0" smtClean="0"/>
                        <a:t>Gleanings of strangers</a:t>
                      </a:r>
                      <a:endParaRPr lang="en-US" dirty="0"/>
                    </a:p>
                  </a:txBody>
                  <a:tcPr/>
                </a:tc>
                <a:tc>
                  <a:txBody>
                    <a:bodyPr/>
                    <a:lstStyle/>
                    <a:p>
                      <a:r>
                        <a:rPr lang="en-US" dirty="0" smtClean="0"/>
                        <a:t>Call of Gentiles into hope of Israel</a:t>
                      </a:r>
                      <a:endParaRPr lang="en-US" dirty="0"/>
                    </a:p>
                  </a:txBody>
                  <a:tcPr/>
                </a:tc>
                <a:tc>
                  <a:txBody>
                    <a:bodyPr/>
                    <a:lstStyle/>
                    <a:p>
                      <a:r>
                        <a:rPr lang="en-US" dirty="0" smtClean="0"/>
                        <a:t>Acts 13:46</a:t>
                      </a:r>
                      <a:endParaRPr lang="en-US" dirty="0"/>
                    </a:p>
                  </a:txBody>
                  <a:tcPr/>
                </a:tc>
              </a:tr>
              <a:tr h="704244">
                <a:tc>
                  <a:txBody>
                    <a:bodyPr/>
                    <a:lstStyle/>
                    <a:p>
                      <a:r>
                        <a:rPr lang="en-US" dirty="0" smtClean="0"/>
                        <a:t>Feast of trumpets</a:t>
                      </a:r>
                      <a:endParaRPr lang="en-US" dirty="0"/>
                    </a:p>
                  </a:txBody>
                  <a:tcPr/>
                </a:tc>
                <a:tc>
                  <a:txBody>
                    <a:bodyPr/>
                    <a:lstStyle/>
                    <a:p>
                      <a:r>
                        <a:rPr lang="en-US" dirty="0" smtClean="0"/>
                        <a:t>Seventh trumpet period – resurrection</a:t>
                      </a:r>
                      <a:endParaRPr lang="en-US" dirty="0"/>
                    </a:p>
                  </a:txBody>
                  <a:tcPr/>
                </a:tc>
                <a:tc>
                  <a:txBody>
                    <a:bodyPr/>
                    <a:lstStyle/>
                    <a:p>
                      <a:r>
                        <a:rPr lang="en-US" dirty="0" smtClean="0"/>
                        <a:t>1 Cor. 15:51-52</a:t>
                      </a:r>
                      <a:endParaRPr lang="en-US" dirty="0"/>
                    </a:p>
                  </a:txBody>
                  <a:tcPr/>
                </a:tc>
              </a:tr>
              <a:tr h="408015">
                <a:tc>
                  <a:txBody>
                    <a:bodyPr/>
                    <a:lstStyle/>
                    <a:p>
                      <a:r>
                        <a:rPr lang="en-US" dirty="0" smtClean="0"/>
                        <a:t>Day of Atonement</a:t>
                      </a:r>
                      <a:endParaRPr lang="en-US" dirty="0"/>
                    </a:p>
                  </a:txBody>
                  <a:tcPr/>
                </a:tc>
                <a:tc>
                  <a:txBody>
                    <a:bodyPr/>
                    <a:lstStyle/>
                    <a:p>
                      <a:r>
                        <a:rPr lang="en-US" dirty="0" smtClean="0"/>
                        <a:t>Day of national sacrifice</a:t>
                      </a:r>
                      <a:endParaRPr lang="en-US" dirty="0"/>
                    </a:p>
                  </a:txBody>
                  <a:tcPr/>
                </a:tc>
                <a:tc>
                  <a:txBody>
                    <a:bodyPr/>
                    <a:lstStyle/>
                    <a:p>
                      <a:r>
                        <a:rPr lang="en-US" dirty="0" smtClean="0"/>
                        <a:t>Ezek. 39:17</a:t>
                      </a:r>
                      <a:endParaRPr lang="en-US" dirty="0"/>
                    </a:p>
                  </a:txBody>
                  <a:tcPr/>
                </a:tc>
              </a:tr>
              <a:tr h="408015">
                <a:tc>
                  <a:txBody>
                    <a:bodyPr/>
                    <a:lstStyle/>
                    <a:p>
                      <a:r>
                        <a:rPr lang="en-US" dirty="0" smtClean="0"/>
                        <a:t>Feast</a:t>
                      </a:r>
                      <a:r>
                        <a:rPr lang="en-US" baseline="0" dirty="0" smtClean="0"/>
                        <a:t> of Tabernacles</a:t>
                      </a:r>
                      <a:endParaRPr lang="en-US" dirty="0"/>
                    </a:p>
                  </a:txBody>
                  <a:tcPr/>
                </a:tc>
                <a:tc>
                  <a:txBody>
                    <a:bodyPr/>
                    <a:lstStyle/>
                    <a:p>
                      <a:r>
                        <a:rPr lang="en-US" dirty="0" smtClean="0"/>
                        <a:t>Completion</a:t>
                      </a:r>
                      <a:r>
                        <a:rPr lang="en-US" baseline="0" dirty="0" smtClean="0"/>
                        <a:t> of ingathering</a:t>
                      </a:r>
                      <a:endParaRPr lang="en-US" dirty="0"/>
                    </a:p>
                  </a:txBody>
                  <a:tcPr/>
                </a:tc>
                <a:tc>
                  <a:txBody>
                    <a:bodyPr/>
                    <a:lstStyle/>
                    <a:p>
                      <a:r>
                        <a:rPr lang="en-US" dirty="0" smtClean="0"/>
                        <a:t>Zech. 14:16-19</a:t>
                      </a:r>
                      <a:endParaRPr lang="en-US" dirty="0"/>
                    </a:p>
                  </a:txBody>
                  <a:tcPr/>
                </a:tc>
              </a:tr>
              <a:tr h="704244">
                <a:tc>
                  <a:txBody>
                    <a:bodyPr/>
                    <a:lstStyle/>
                    <a:p>
                      <a:r>
                        <a:rPr lang="en-US" dirty="0" smtClean="0"/>
                        <a:t>The 8</a:t>
                      </a:r>
                      <a:r>
                        <a:rPr lang="en-US" baseline="30000" dirty="0" smtClean="0"/>
                        <a:t>th</a:t>
                      </a:r>
                      <a:r>
                        <a:rPr lang="en-US" dirty="0" smtClean="0"/>
                        <a:t> Day</a:t>
                      </a:r>
                      <a:endParaRPr lang="en-US" dirty="0"/>
                    </a:p>
                  </a:txBody>
                  <a:tcPr/>
                </a:tc>
                <a:tc>
                  <a:txBody>
                    <a:bodyPr/>
                    <a:lstStyle/>
                    <a:p>
                      <a:r>
                        <a:rPr lang="en-US" dirty="0" smtClean="0"/>
                        <a:t>End of Millennium,</a:t>
                      </a:r>
                      <a:r>
                        <a:rPr lang="en-US" baseline="0" dirty="0" smtClean="0"/>
                        <a:t> God all in all</a:t>
                      </a:r>
                      <a:endParaRPr lang="en-US" dirty="0"/>
                    </a:p>
                  </a:txBody>
                  <a:tcPr/>
                </a:tc>
                <a:tc>
                  <a:txBody>
                    <a:bodyPr/>
                    <a:lstStyle/>
                    <a:p>
                      <a:r>
                        <a:rPr lang="en-US" dirty="0" smtClean="0"/>
                        <a:t>1 Cor. 15:28</a:t>
                      </a:r>
                      <a:endParaRPr lang="en-US" dirty="0"/>
                    </a:p>
                  </a:txBody>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171450" y="1370525"/>
            <a:ext cx="4191000" cy="5276850"/>
            <a:chOff x="171450" y="57150"/>
            <a:chExt cx="4191000" cy="5276850"/>
          </a:xfrm>
        </p:grpSpPr>
        <p:sp>
          <p:nvSpPr>
            <p:cNvPr id="2096" name="Rectangle 48"/>
            <p:cNvSpPr>
              <a:spLocks noChangeArrowheads="1"/>
            </p:cNvSpPr>
            <p:nvPr/>
          </p:nvSpPr>
          <p:spPr bwMode="auto">
            <a:xfrm>
              <a:off x="171450" y="57150"/>
              <a:ext cx="4191000" cy="5276850"/>
            </a:xfrm>
            <a:prstGeom prst="rect">
              <a:avLst/>
            </a:prstGeom>
            <a:solidFill>
              <a:srgbClr val="66FFFF"/>
            </a:solidFill>
            <a:ln w="9525">
              <a:solidFill>
                <a:schemeClr val="tx1"/>
              </a:solidFill>
              <a:miter lim="800000"/>
              <a:headEnd/>
              <a:tailEnd/>
            </a:ln>
            <a:effectLst/>
          </p:spPr>
          <p:txBody>
            <a:bodyPr wrap="none" anchor="ctr"/>
            <a:lstStyle/>
            <a:p>
              <a:endParaRPr lang="en-US"/>
            </a:p>
          </p:txBody>
        </p:sp>
        <p:sp>
          <p:nvSpPr>
            <p:cNvPr id="2066" name="Freeform 18"/>
            <p:cNvSpPr>
              <a:spLocks/>
            </p:cNvSpPr>
            <p:nvPr/>
          </p:nvSpPr>
          <p:spPr bwMode="auto">
            <a:xfrm>
              <a:off x="219075" y="2895600"/>
              <a:ext cx="4124325" cy="1076325"/>
            </a:xfrm>
            <a:custGeom>
              <a:avLst/>
              <a:gdLst/>
              <a:ahLst/>
              <a:cxnLst>
                <a:cxn ang="0">
                  <a:pos x="0" y="0"/>
                </a:cxn>
                <a:cxn ang="0">
                  <a:pos x="342" y="102"/>
                </a:cxn>
                <a:cxn ang="0">
                  <a:pos x="846" y="258"/>
                </a:cxn>
                <a:cxn ang="0">
                  <a:pos x="1494" y="390"/>
                </a:cxn>
                <a:cxn ang="0">
                  <a:pos x="1902" y="498"/>
                </a:cxn>
                <a:cxn ang="0">
                  <a:pos x="2598" y="678"/>
                </a:cxn>
              </a:cxnLst>
              <a:rect l="0" t="0" r="r" b="b"/>
              <a:pathLst>
                <a:path w="2598" h="678">
                  <a:moveTo>
                    <a:pt x="0" y="0"/>
                  </a:moveTo>
                  <a:cubicBezTo>
                    <a:pt x="100" y="29"/>
                    <a:pt x="201" y="59"/>
                    <a:pt x="342" y="102"/>
                  </a:cubicBezTo>
                  <a:cubicBezTo>
                    <a:pt x="483" y="145"/>
                    <a:pt x="654" y="210"/>
                    <a:pt x="846" y="258"/>
                  </a:cubicBezTo>
                  <a:cubicBezTo>
                    <a:pt x="1038" y="306"/>
                    <a:pt x="1318" y="350"/>
                    <a:pt x="1494" y="390"/>
                  </a:cubicBezTo>
                  <a:cubicBezTo>
                    <a:pt x="1670" y="430"/>
                    <a:pt x="1718" y="450"/>
                    <a:pt x="1902" y="498"/>
                  </a:cubicBezTo>
                  <a:cubicBezTo>
                    <a:pt x="2086" y="546"/>
                    <a:pt x="2482" y="647"/>
                    <a:pt x="2598" y="678"/>
                  </a:cubicBezTo>
                </a:path>
              </a:pathLst>
            </a:custGeom>
            <a:noFill/>
            <a:ln w="28575" cmpd="sng">
              <a:solidFill>
                <a:schemeClr val="tx1"/>
              </a:solidFill>
              <a:round/>
              <a:headEnd/>
              <a:tailEnd/>
            </a:ln>
            <a:effectLst/>
          </p:spPr>
          <p:txBody>
            <a:bodyPr/>
            <a:lstStyle/>
            <a:p>
              <a:endParaRPr lang="en-US"/>
            </a:p>
          </p:txBody>
        </p:sp>
        <p:sp>
          <p:nvSpPr>
            <p:cNvPr id="2054" name="Freeform 6"/>
            <p:cNvSpPr>
              <a:spLocks/>
            </p:cNvSpPr>
            <p:nvPr/>
          </p:nvSpPr>
          <p:spPr bwMode="auto">
            <a:xfrm>
              <a:off x="1736725" y="2584450"/>
              <a:ext cx="785813" cy="1874838"/>
            </a:xfrm>
            <a:custGeom>
              <a:avLst/>
              <a:gdLst/>
              <a:ahLst/>
              <a:cxnLst>
                <a:cxn ang="0">
                  <a:pos x="178" y="36"/>
                </a:cxn>
                <a:cxn ang="0">
                  <a:pos x="62" y="108"/>
                </a:cxn>
                <a:cxn ang="0">
                  <a:pos x="38" y="228"/>
                </a:cxn>
                <a:cxn ang="0">
                  <a:pos x="2" y="408"/>
                </a:cxn>
                <a:cxn ang="0">
                  <a:pos x="18" y="532"/>
                </a:cxn>
                <a:cxn ang="0">
                  <a:pos x="46" y="652"/>
                </a:cxn>
                <a:cxn ang="0">
                  <a:pos x="78" y="640"/>
                </a:cxn>
                <a:cxn ang="0">
                  <a:pos x="98" y="612"/>
                </a:cxn>
                <a:cxn ang="0">
                  <a:pos x="62" y="528"/>
                </a:cxn>
                <a:cxn ang="0">
                  <a:pos x="86" y="412"/>
                </a:cxn>
                <a:cxn ang="0">
                  <a:pos x="118" y="268"/>
                </a:cxn>
                <a:cxn ang="0">
                  <a:pos x="126" y="256"/>
                </a:cxn>
                <a:cxn ang="0">
                  <a:pos x="126" y="368"/>
                </a:cxn>
                <a:cxn ang="0">
                  <a:pos x="102" y="532"/>
                </a:cxn>
                <a:cxn ang="0">
                  <a:pos x="114" y="632"/>
                </a:cxn>
                <a:cxn ang="0">
                  <a:pos x="134" y="780"/>
                </a:cxn>
                <a:cxn ang="0">
                  <a:pos x="134" y="920"/>
                </a:cxn>
                <a:cxn ang="0">
                  <a:pos x="166" y="1056"/>
                </a:cxn>
                <a:cxn ang="0">
                  <a:pos x="142" y="1140"/>
                </a:cxn>
                <a:cxn ang="0">
                  <a:pos x="210" y="1152"/>
                </a:cxn>
                <a:cxn ang="0">
                  <a:pos x="242" y="1040"/>
                </a:cxn>
                <a:cxn ang="0">
                  <a:pos x="234" y="916"/>
                </a:cxn>
                <a:cxn ang="0">
                  <a:pos x="226" y="792"/>
                </a:cxn>
                <a:cxn ang="0">
                  <a:pos x="258" y="712"/>
                </a:cxn>
                <a:cxn ang="0">
                  <a:pos x="266" y="864"/>
                </a:cxn>
                <a:cxn ang="0">
                  <a:pos x="298" y="1004"/>
                </a:cxn>
                <a:cxn ang="0">
                  <a:pos x="298" y="1112"/>
                </a:cxn>
                <a:cxn ang="0">
                  <a:pos x="342" y="1176"/>
                </a:cxn>
                <a:cxn ang="0">
                  <a:pos x="378" y="1080"/>
                </a:cxn>
                <a:cxn ang="0">
                  <a:pos x="370" y="912"/>
                </a:cxn>
                <a:cxn ang="0">
                  <a:pos x="350" y="796"/>
                </a:cxn>
                <a:cxn ang="0">
                  <a:pos x="370" y="672"/>
                </a:cxn>
                <a:cxn ang="0">
                  <a:pos x="374" y="532"/>
                </a:cxn>
                <a:cxn ang="0">
                  <a:pos x="366" y="404"/>
                </a:cxn>
                <a:cxn ang="0">
                  <a:pos x="358" y="296"/>
                </a:cxn>
                <a:cxn ang="0">
                  <a:pos x="390" y="292"/>
                </a:cxn>
                <a:cxn ang="0">
                  <a:pos x="418" y="452"/>
                </a:cxn>
                <a:cxn ang="0">
                  <a:pos x="418" y="572"/>
                </a:cxn>
                <a:cxn ang="0">
                  <a:pos x="406" y="628"/>
                </a:cxn>
                <a:cxn ang="0">
                  <a:pos x="446" y="624"/>
                </a:cxn>
                <a:cxn ang="0">
                  <a:pos x="458" y="668"/>
                </a:cxn>
                <a:cxn ang="0">
                  <a:pos x="494" y="564"/>
                </a:cxn>
                <a:cxn ang="0">
                  <a:pos x="474" y="464"/>
                </a:cxn>
                <a:cxn ang="0">
                  <a:pos x="470" y="344"/>
                </a:cxn>
                <a:cxn ang="0">
                  <a:pos x="430" y="208"/>
                </a:cxn>
                <a:cxn ang="0">
                  <a:pos x="414" y="120"/>
                </a:cxn>
                <a:cxn ang="0">
                  <a:pos x="318" y="56"/>
                </a:cxn>
                <a:cxn ang="0">
                  <a:pos x="282" y="13"/>
                </a:cxn>
                <a:cxn ang="0">
                  <a:pos x="194" y="0"/>
                </a:cxn>
              </a:cxnLst>
              <a:rect l="0" t="0" r="r" b="b"/>
              <a:pathLst>
                <a:path w="495" h="1181">
                  <a:moveTo>
                    <a:pt x="194" y="0"/>
                  </a:moveTo>
                  <a:cubicBezTo>
                    <a:pt x="193" y="11"/>
                    <a:pt x="193" y="23"/>
                    <a:pt x="178" y="36"/>
                  </a:cubicBezTo>
                  <a:cubicBezTo>
                    <a:pt x="163" y="49"/>
                    <a:pt x="125" y="68"/>
                    <a:pt x="106" y="80"/>
                  </a:cubicBezTo>
                  <a:cubicBezTo>
                    <a:pt x="87" y="92"/>
                    <a:pt x="73" y="96"/>
                    <a:pt x="62" y="108"/>
                  </a:cubicBezTo>
                  <a:cubicBezTo>
                    <a:pt x="51" y="120"/>
                    <a:pt x="46" y="132"/>
                    <a:pt x="42" y="152"/>
                  </a:cubicBezTo>
                  <a:cubicBezTo>
                    <a:pt x="38" y="172"/>
                    <a:pt x="44" y="199"/>
                    <a:pt x="38" y="228"/>
                  </a:cubicBezTo>
                  <a:cubicBezTo>
                    <a:pt x="32" y="257"/>
                    <a:pt x="12" y="294"/>
                    <a:pt x="6" y="324"/>
                  </a:cubicBezTo>
                  <a:cubicBezTo>
                    <a:pt x="0" y="354"/>
                    <a:pt x="1" y="381"/>
                    <a:pt x="2" y="408"/>
                  </a:cubicBezTo>
                  <a:cubicBezTo>
                    <a:pt x="3" y="435"/>
                    <a:pt x="11" y="467"/>
                    <a:pt x="14" y="488"/>
                  </a:cubicBezTo>
                  <a:cubicBezTo>
                    <a:pt x="17" y="509"/>
                    <a:pt x="18" y="517"/>
                    <a:pt x="18" y="532"/>
                  </a:cubicBezTo>
                  <a:cubicBezTo>
                    <a:pt x="18" y="547"/>
                    <a:pt x="9" y="556"/>
                    <a:pt x="14" y="576"/>
                  </a:cubicBezTo>
                  <a:cubicBezTo>
                    <a:pt x="19" y="596"/>
                    <a:pt x="33" y="637"/>
                    <a:pt x="46" y="652"/>
                  </a:cubicBezTo>
                  <a:cubicBezTo>
                    <a:pt x="59" y="667"/>
                    <a:pt x="89" y="670"/>
                    <a:pt x="94" y="668"/>
                  </a:cubicBezTo>
                  <a:cubicBezTo>
                    <a:pt x="99" y="666"/>
                    <a:pt x="83" y="649"/>
                    <a:pt x="78" y="640"/>
                  </a:cubicBezTo>
                  <a:cubicBezTo>
                    <a:pt x="73" y="631"/>
                    <a:pt x="59" y="617"/>
                    <a:pt x="62" y="612"/>
                  </a:cubicBezTo>
                  <a:cubicBezTo>
                    <a:pt x="65" y="607"/>
                    <a:pt x="97" y="620"/>
                    <a:pt x="98" y="612"/>
                  </a:cubicBezTo>
                  <a:cubicBezTo>
                    <a:pt x="99" y="604"/>
                    <a:pt x="76" y="578"/>
                    <a:pt x="70" y="564"/>
                  </a:cubicBezTo>
                  <a:cubicBezTo>
                    <a:pt x="64" y="550"/>
                    <a:pt x="63" y="544"/>
                    <a:pt x="62" y="528"/>
                  </a:cubicBezTo>
                  <a:cubicBezTo>
                    <a:pt x="61" y="512"/>
                    <a:pt x="62" y="487"/>
                    <a:pt x="66" y="468"/>
                  </a:cubicBezTo>
                  <a:cubicBezTo>
                    <a:pt x="70" y="449"/>
                    <a:pt x="82" y="430"/>
                    <a:pt x="86" y="412"/>
                  </a:cubicBezTo>
                  <a:cubicBezTo>
                    <a:pt x="90" y="394"/>
                    <a:pt x="85" y="384"/>
                    <a:pt x="90" y="360"/>
                  </a:cubicBezTo>
                  <a:cubicBezTo>
                    <a:pt x="95" y="336"/>
                    <a:pt x="115" y="291"/>
                    <a:pt x="118" y="268"/>
                  </a:cubicBezTo>
                  <a:cubicBezTo>
                    <a:pt x="121" y="245"/>
                    <a:pt x="105" y="222"/>
                    <a:pt x="106" y="220"/>
                  </a:cubicBezTo>
                  <a:cubicBezTo>
                    <a:pt x="107" y="218"/>
                    <a:pt x="123" y="237"/>
                    <a:pt x="126" y="256"/>
                  </a:cubicBezTo>
                  <a:cubicBezTo>
                    <a:pt x="129" y="275"/>
                    <a:pt x="122" y="313"/>
                    <a:pt x="122" y="332"/>
                  </a:cubicBezTo>
                  <a:cubicBezTo>
                    <a:pt x="122" y="351"/>
                    <a:pt x="128" y="347"/>
                    <a:pt x="126" y="368"/>
                  </a:cubicBezTo>
                  <a:cubicBezTo>
                    <a:pt x="124" y="389"/>
                    <a:pt x="114" y="429"/>
                    <a:pt x="110" y="456"/>
                  </a:cubicBezTo>
                  <a:cubicBezTo>
                    <a:pt x="106" y="483"/>
                    <a:pt x="103" y="512"/>
                    <a:pt x="102" y="532"/>
                  </a:cubicBezTo>
                  <a:cubicBezTo>
                    <a:pt x="101" y="552"/>
                    <a:pt x="100" y="559"/>
                    <a:pt x="102" y="576"/>
                  </a:cubicBezTo>
                  <a:cubicBezTo>
                    <a:pt x="104" y="593"/>
                    <a:pt x="109" y="607"/>
                    <a:pt x="114" y="632"/>
                  </a:cubicBezTo>
                  <a:cubicBezTo>
                    <a:pt x="119" y="657"/>
                    <a:pt x="131" y="703"/>
                    <a:pt x="134" y="728"/>
                  </a:cubicBezTo>
                  <a:cubicBezTo>
                    <a:pt x="137" y="753"/>
                    <a:pt x="135" y="759"/>
                    <a:pt x="134" y="780"/>
                  </a:cubicBezTo>
                  <a:cubicBezTo>
                    <a:pt x="133" y="801"/>
                    <a:pt x="130" y="829"/>
                    <a:pt x="130" y="852"/>
                  </a:cubicBezTo>
                  <a:cubicBezTo>
                    <a:pt x="130" y="875"/>
                    <a:pt x="129" y="893"/>
                    <a:pt x="134" y="920"/>
                  </a:cubicBezTo>
                  <a:cubicBezTo>
                    <a:pt x="139" y="947"/>
                    <a:pt x="153" y="993"/>
                    <a:pt x="158" y="1016"/>
                  </a:cubicBezTo>
                  <a:cubicBezTo>
                    <a:pt x="163" y="1039"/>
                    <a:pt x="167" y="1040"/>
                    <a:pt x="166" y="1056"/>
                  </a:cubicBezTo>
                  <a:cubicBezTo>
                    <a:pt x="165" y="1072"/>
                    <a:pt x="158" y="1098"/>
                    <a:pt x="154" y="1112"/>
                  </a:cubicBezTo>
                  <a:cubicBezTo>
                    <a:pt x="150" y="1126"/>
                    <a:pt x="139" y="1133"/>
                    <a:pt x="142" y="1140"/>
                  </a:cubicBezTo>
                  <a:cubicBezTo>
                    <a:pt x="145" y="1147"/>
                    <a:pt x="163" y="1154"/>
                    <a:pt x="174" y="1156"/>
                  </a:cubicBezTo>
                  <a:cubicBezTo>
                    <a:pt x="185" y="1158"/>
                    <a:pt x="199" y="1166"/>
                    <a:pt x="210" y="1152"/>
                  </a:cubicBezTo>
                  <a:cubicBezTo>
                    <a:pt x="221" y="1138"/>
                    <a:pt x="237" y="1091"/>
                    <a:pt x="242" y="1072"/>
                  </a:cubicBezTo>
                  <a:cubicBezTo>
                    <a:pt x="247" y="1053"/>
                    <a:pt x="245" y="1057"/>
                    <a:pt x="242" y="1040"/>
                  </a:cubicBezTo>
                  <a:cubicBezTo>
                    <a:pt x="239" y="1023"/>
                    <a:pt x="227" y="993"/>
                    <a:pt x="226" y="972"/>
                  </a:cubicBezTo>
                  <a:cubicBezTo>
                    <a:pt x="225" y="951"/>
                    <a:pt x="231" y="936"/>
                    <a:pt x="234" y="916"/>
                  </a:cubicBezTo>
                  <a:cubicBezTo>
                    <a:pt x="237" y="896"/>
                    <a:pt x="247" y="873"/>
                    <a:pt x="246" y="852"/>
                  </a:cubicBezTo>
                  <a:cubicBezTo>
                    <a:pt x="245" y="831"/>
                    <a:pt x="225" y="833"/>
                    <a:pt x="226" y="792"/>
                  </a:cubicBezTo>
                  <a:cubicBezTo>
                    <a:pt x="227" y="751"/>
                    <a:pt x="245" y="621"/>
                    <a:pt x="250" y="608"/>
                  </a:cubicBezTo>
                  <a:cubicBezTo>
                    <a:pt x="255" y="595"/>
                    <a:pt x="254" y="680"/>
                    <a:pt x="258" y="712"/>
                  </a:cubicBezTo>
                  <a:cubicBezTo>
                    <a:pt x="262" y="744"/>
                    <a:pt x="273" y="775"/>
                    <a:pt x="274" y="800"/>
                  </a:cubicBezTo>
                  <a:cubicBezTo>
                    <a:pt x="275" y="825"/>
                    <a:pt x="265" y="837"/>
                    <a:pt x="266" y="864"/>
                  </a:cubicBezTo>
                  <a:cubicBezTo>
                    <a:pt x="267" y="891"/>
                    <a:pt x="277" y="937"/>
                    <a:pt x="282" y="960"/>
                  </a:cubicBezTo>
                  <a:cubicBezTo>
                    <a:pt x="287" y="983"/>
                    <a:pt x="297" y="987"/>
                    <a:pt x="298" y="1004"/>
                  </a:cubicBezTo>
                  <a:cubicBezTo>
                    <a:pt x="299" y="1021"/>
                    <a:pt x="290" y="1042"/>
                    <a:pt x="290" y="1060"/>
                  </a:cubicBezTo>
                  <a:cubicBezTo>
                    <a:pt x="290" y="1078"/>
                    <a:pt x="292" y="1096"/>
                    <a:pt x="298" y="1112"/>
                  </a:cubicBezTo>
                  <a:cubicBezTo>
                    <a:pt x="304" y="1128"/>
                    <a:pt x="319" y="1145"/>
                    <a:pt x="326" y="1156"/>
                  </a:cubicBezTo>
                  <a:cubicBezTo>
                    <a:pt x="333" y="1167"/>
                    <a:pt x="333" y="1181"/>
                    <a:pt x="342" y="1176"/>
                  </a:cubicBezTo>
                  <a:cubicBezTo>
                    <a:pt x="351" y="1171"/>
                    <a:pt x="376" y="1144"/>
                    <a:pt x="382" y="1128"/>
                  </a:cubicBezTo>
                  <a:cubicBezTo>
                    <a:pt x="388" y="1112"/>
                    <a:pt x="383" y="1099"/>
                    <a:pt x="378" y="1080"/>
                  </a:cubicBezTo>
                  <a:cubicBezTo>
                    <a:pt x="373" y="1061"/>
                    <a:pt x="351" y="1044"/>
                    <a:pt x="350" y="1016"/>
                  </a:cubicBezTo>
                  <a:cubicBezTo>
                    <a:pt x="349" y="988"/>
                    <a:pt x="365" y="937"/>
                    <a:pt x="370" y="912"/>
                  </a:cubicBezTo>
                  <a:cubicBezTo>
                    <a:pt x="375" y="887"/>
                    <a:pt x="381" y="883"/>
                    <a:pt x="378" y="864"/>
                  </a:cubicBezTo>
                  <a:cubicBezTo>
                    <a:pt x="375" y="845"/>
                    <a:pt x="353" y="817"/>
                    <a:pt x="350" y="796"/>
                  </a:cubicBezTo>
                  <a:cubicBezTo>
                    <a:pt x="347" y="775"/>
                    <a:pt x="355" y="761"/>
                    <a:pt x="358" y="740"/>
                  </a:cubicBezTo>
                  <a:cubicBezTo>
                    <a:pt x="361" y="719"/>
                    <a:pt x="367" y="697"/>
                    <a:pt x="370" y="672"/>
                  </a:cubicBezTo>
                  <a:cubicBezTo>
                    <a:pt x="373" y="647"/>
                    <a:pt x="377" y="611"/>
                    <a:pt x="378" y="588"/>
                  </a:cubicBezTo>
                  <a:cubicBezTo>
                    <a:pt x="379" y="565"/>
                    <a:pt x="377" y="548"/>
                    <a:pt x="374" y="532"/>
                  </a:cubicBezTo>
                  <a:cubicBezTo>
                    <a:pt x="371" y="516"/>
                    <a:pt x="363" y="513"/>
                    <a:pt x="362" y="492"/>
                  </a:cubicBezTo>
                  <a:cubicBezTo>
                    <a:pt x="361" y="471"/>
                    <a:pt x="367" y="430"/>
                    <a:pt x="366" y="404"/>
                  </a:cubicBezTo>
                  <a:cubicBezTo>
                    <a:pt x="365" y="378"/>
                    <a:pt x="355" y="354"/>
                    <a:pt x="354" y="336"/>
                  </a:cubicBezTo>
                  <a:cubicBezTo>
                    <a:pt x="353" y="318"/>
                    <a:pt x="355" y="316"/>
                    <a:pt x="358" y="296"/>
                  </a:cubicBezTo>
                  <a:cubicBezTo>
                    <a:pt x="361" y="276"/>
                    <a:pt x="369" y="217"/>
                    <a:pt x="374" y="216"/>
                  </a:cubicBezTo>
                  <a:cubicBezTo>
                    <a:pt x="379" y="215"/>
                    <a:pt x="387" y="268"/>
                    <a:pt x="390" y="292"/>
                  </a:cubicBezTo>
                  <a:cubicBezTo>
                    <a:pt x="393" y="316"/>
                    <a:pt x="389" y="333"/>
                    <a:pt x="394" y="360"/>
                  </a:cubicBezTo>
                  <a:cubicBezTo>
                    <a:pt x="399" y="387"/>
                    <a:pt x="411" y="429"/>
                    <a:pt x="418" y="452"/>
                  </a:cubicBezTo>
                  <a:cubicBezTo>
                    <a:pt x="425" y="475"/>
                    <a:pt x="434" y="480"/>
                    <a:pt x="434" y="500"/>
                  </a:cubicBezTo>
                  <a:cubicBezTo>
                    <a:pt x="434" y="520"/>
                    <a:pt x="423" y="556"/>
                    <a:pt x="418" y="572"/>
                  </a:cubicBezTo>
                  <a:cubicBezTo>
                    <a:pt x="413" y="588"/>
                    <a:pt x="408" y="587"/>
                    <a:pt x="406" y="596"/>
                  </a:cubicBezTo>
                  <a:cubicBezTo>
                    <a:pt x="404" y="605"/>
                    <a:pt x="401" y="627"/>
                    <a:pt x="406" y="628"/>
                  </a:cubicBezTo>
                  <a:cubicBezTo>
                    <a:pt x="411" y="629"/>
                    <a:pt x="431" y="601"/>
                    <a:pt x="438" y="600"/>
                  </a:cubicBezTo>
                  <a:cubicBezTo>
                    <a:pt x="445" y="599"/>
                    <a:pt x="447" y="611"/>
                    <a:pt x="446" y="624"/>
                  </a:cubicBezTo>
                  <a:cubicBezTo>
                    <a:pt x="445" y="637"/>
                    <a:pt x="432" y="673"/>
                    <a:pt x="434" y="680"/>
                  </a:cubicBezTo>
                  <a:cubicBezTo>
                    <a:pt x="436" y="687"/>
                    <a:pt x="451" y="679"/>
                    <a:pt x="458" y="668"/>
                  </a:cubicBezTo>
                  <a:cubicBezTo>
                    <a:pt x="465" y="657"/>
                    <a:pt x="472" y="633"/>
                    <a:pt x="478" y="616"/>
                  </a:cubicBezTo>
                  <a:cubicBezTo>
                    <a:pt x="484" y="599"/>
                    <a:pt x="493" y="581"/>
                    <a:pt x="494" y="564"/>
                  </a:cubicBezTo>
                  <a:cubicBezTo>
                    <a:pt x="495" y="547"/>
                    <a:pt x="485" y="529"/>
                    <a:pt x="482" y="512"/>
                  </a:cubicBezTo>
                  <a:cubicBezTo>
                    <a:pt x="479" y="495"/>
                    <a:pt x="475" y="486"/>
                    <a:pt x="474" y="464"/>
                  </a:cubicBezTo>
                  <a:cubicBezTo>
                    <a:pt x="473" y="442"/>
                    <a:pt x="475" y="400"/>
                    <a:pt x="474" y="380"/>
                  </a:cubicBezTo>
                  <a:cubicBezTo>
                    <a:pt x="473" y="360"/>
                    <a:pt x="474" y="362"/>
                    <a:pt x="470" y="344"/>
                  </a:cubicBezTo>
                  <a:cubicBezTo>
                    <a:pt x="466" y="326"/>
                    <a:pt x="457" y="295"/>
                    <a:pt x="450" y="272"/>
                  </a:cubicBezTo>
                  <a:cubicBezTo>
                    <a:pt x="443" y="249"/>
                    <a:pt x="433" y="226"/>
                    <a:pt x="430" y="208"/>
                  </a:cubicBezTo>
                  <a:cubicBezTo>
                    <a:pt x="427" y="190"/>
                    <a:pt x="433" y="179"/>
                    <a:pt x="430" y="164"/>
                  </a:cubicBezTo>
                  <a:cubicBezTo>
                    <a:pt x="427" y="149"/>
                    <a:pt x="423" y="134"/>
                    <a:pt x="414" y="120"/>
                  </a:cubicBezTo>
                  <a:cubicBezTo>
                    <a:pt x="405" y="106"/>
                    <a:pt x="394" y="91"/>
                    <a:pt x="378" y="80"/>
                  </a:cubicBezTo>
                  <a:cubicBezTo>
                    <a:pt x="362" y="69"/>
                    <a:pt x="331" y="63"/>
                    <a:pt x="318" y="56"/>
                  </a:cubicBezTo>
                  <a:cubicBezTo>
                    <a:pt x="305" y="49"/>
                    <a:pt x="304" y="47"/>
                    <a:pt x="298" y="40"/>
                  </a:cubicBezTo>
                  <a:cubicBezTo>
                    <a:pt x="292" y="33"/>
                    <a:pt x="299" y="20"/>
                    <a:pt x="282" y="13"/>
                  </a:cubicBezTo>
                  <a:cubicBezTo>
                    <a:pt x="265" y="6"/>
                    <a:pt x="213" y="3"/>
                    <a:pt x="195" y="0"/>
                  </a:cubicBezTo>
                  <a:cubicBezTo>
                    <a:pt x="195" y="0"/>
                    <a:pt x="194" y="0"/>
                    <a:pt x="194" y="0"/>
                  </a:cubicBezTo>
                  <a:close/>
                </a:path>
              </a:pathLst>
            </a:custGeom>
            <a:solidFill>
              <a:schemeClr val="accent1"/>
            </a:solidFill>
            <a:ln w="9525">
              <a:solidFill>
                <a:schemeClr val="tx1"/>
              </a:solidFill>
              <a:round/>
              <a:headEnd/>
              <a:tailEnd/>
            </a:ln>
            <a:effectLst/>
          </p:spPr>
          <p:txBody>
            <a:bodyPr/>
            <a:lstStyle/>
            <a:p>
              <a:endParaRPr lang="en-US"/>
            </a:p>
          </p:txBody>
        </p:sp>
        <p:sp>
          <p:nvSpPr>
            <p:cNvPr id="2056" name="Freeform 8"/>
            <p:cNvSpPr>
              <a:spLocks/>
            </p:cNvSpPr>
            <p:nvPr/>
          </p:nvSpPr>
          <p:spPr bwMode="auto">
            <a:xfrm>
              <a:off x="1992313" y="2455863"/>
              <a:ext cx="55562" cy="120650"/>
            </a:xfrm>
            <a:custGeom>
              <a:avLst/>
              <a:gdLst/>
              <a:ahLst/>
              <a:cxnLst>
                <a:cxn ang="0">
                  <a:pos x="28" y="10"/>
                </a:cxn>
                <a:cxn ang="0">
                  <a:pos x="14" y="4"/>
                </a:cxn>
                <a:cxn ang="0">
                  <a:pos x="1" y="33"/>
                </a:cxn>
                <a:cxn ang="0">
                  <a:pos x="8" y="55"/>
                </a:cxn>
                <a:cxn ang="0">
                  <a:pos x="31" y="75"/>
                </a:cxn>
                <a:cxn ang="0">
                  <a:pos x="34" y="61"/>
                </a:cxn>
                <a:cxn ang="0">
                  <a:pos x="34" y="42"/>
                </a:cxn>
                <a:cxn ang="0">
                  <a:pos x="28" y="10"/>
                </a:cxn>
              </a:cxnLst>
              <a:rect l="0" t="0" r="r" b="b"/>
              <a:pathLst>
                <a:path w="35" h="76">
                  <a:moveTo>
                    <a:pt x="28" y="10"/>
                  </a:moveTo>
                  <a:cubicBezTo>
                    <a:pt x="25" y="4"/>
                    <a:pt x="19" y="0"/>
                    <a:pt x="14" y="4"/>
                  </a:cubicBezTo>
                  <a:cubicBezTo>
                    <a:pt x="9" y="8"/>
                    <a:pt x="2" y="25"/>
                    <a:pt x="1" y="33"/>
                  </a:cubicBezTo>
                  <a:cubicBezTo>
                    <a:pt x="0" y="41"/>
                    <a:pt x="3" y="48"/>
                    <a:pt x="8" y="55"/>
                  </a:cubicBezTo>
                  <a:cubicBezTo>
                    <a:pt x="13" y="62"/>
                    <a:pt x="27" y="74"/>
                    <a:pt x="31" y="75"/>
                  </a:cubicBezTo>
                  <a:cubicBezTo>
                    <a:pt x="35" y="76"/>
                    <a:pt x="34" y="66"/>
                    <a:pt x="34" y="61"/>
                  </a:cubicBezTo>
                  <a:cubicBezTo>
                    <a:pt x="34" y="56"/>
                    <a:pt x="35" y="50"/>
                    <a:pt x="34" y="42"/>
                  </a:cubicBezTo>
                  <a:cubicBezTo>
                    <a:pt x="33" y="34"/>
                    <a:pt x="31" y="16"/>
                    <a:pt x="28" y="10"/>
                  </a:cubicBezTo>
                  <a:close/>
                </a:path>
              </a:pathLst>
            </a:custGeom>
            <a:solidFill>
              <a:schemeClr val="accent1"/>
            </a:solidFill>
            <a:ln w="9525">
              <a:solidFill>
                <a:schemeClr val="tx1"/>
              </a:solidFill>
              <a:round/>
              <a:headEnd/>
              <a:tailEnd/>
            </a:ln>
            <a:effectLst/>
          </p:spPr>
          <p:txBody>
            <a:bodyPr/>
            <a:lstStyle/>
            <a:p>
              <a:endParaRPr lang="en-US"/>
            </a:p>
          </p:txBody>
        </p:sp>
        <p:sp>
          <p:nvSpPr>
            <p:cNvPr id="2057" name="Freeform 9"/>
            <p:cNvSpPr>
              <a:spLocks/>
            </p:cNvSpPr>
            <p:nvPr/>
          </p:nvSpPr>
          <p:spPr bwMode="auto">
            <a:xfrm flipH="1">
              <a:off x="2212975" y="2462213"/>
              <a:ext cx="55563" cy="120650"/>
            </a:xfrm>
            <a:custGeom>
              <a:avLst/>
              <a:gdLst/>
              <a:ahLst/>
              <a:cxnLst>
                <a:cxn ang="0">
                  <a:pos x="28" y="10"/>
                </a:cxn>
                <a:cxn ang="0">
                  <a:pos x="14" y="4"/>
                </a:cxn>
                <a:cxn ang="0">
                  <a:pos x="1" y="33"/>
                </a:cxn>
                <a:cxn ang="0">
                  <a:pos x="8" y="55"/>
                </a:cxn>
                <a:cxn ang="0">
                  <a:pos x="31" y="75"/>
                </a:cxn>
                <a:cxn ang="0">
                  <a:pos x="34" y="61"/>
                </a:cxn>
                <a:cxn ang="0">
                  <a:pos x="34" y="42"/>
                </a:cxn>
                <a:cxn ang="0">
                  <a:pos x="28" y="10"/>
                </a:cxn>
              </a:cxnLst>
              <a:rect l="0" t="0" r="r" b="b"/>
              <a:pathLst>
                <a:path w="35" h="76">
                  <a:moveTo>
                    <a:pt x="28" y="10"/>
                  </a:moveTo>
                  <a:cubicBezTo>
                    <a:pt x="25" y="4"/>
                    <a:pt x="19" y="0"/>
                    <a:pt x="14" y="4"/>
                  </a:cubicBezTo>
                  <a:cubicBezTo>
                    <a:pt x="9" y="8"/>
                    <a:pt x="2" y="25"/>
                    <a:pt x="1" y="33"/>
                  </a:cubicBezTo>
                  <a:cubicBezTo>
                    <a:pt x="0" y="41"/>
                    <a:pt x="3" y="48"/>
                    <a:pt x="8" y="55"/>
                  </a:cubicBezTo>
                  <a:cubicBezTo>
                    <a:pt x="13" y="62"/>
                    <a:pt x="27" y="74"/>
                    <a:pt x="31" y="75"/>
                  </a:cubicBezTo>
                  <a:cubicBezTo>
                    <a:pt x="35" y="76"/>
                    <a:pt x="34" y="66"/>
                    <a:pt x="34" y="61"/>
                  </a:cubicBezTo>
                  <a:cubicBezTo>
                    <a:pt x="34" y="56"/>
                    <a:pt x="35" y="50"/>
                    <a:pt x="34" y="42"/>
                  </a:cubicBezTo>
                  <a:cubicBezTo>
                    <a:pt x="33" y="34"/>
                    <a:pt x="31" y="16"/>
                    <a:pt x="28" y="10"/>
                  </a:cubicBezTo>
                  <a:close/>
                </a:path>
              </a:pathLst>
            </a:custGeom>
            <a:solidFill>
              <a:schemeClr val="accent1"/>
            </a:solidFill>
            <a:ln w="9525">
              <a:solidFill>
                <a:schemeClr val="tx1"/>
              </a:solidFill>
              <a:round/>
              <a:headEnd/>
              <a:tailEnd/>
            </a:ln>
            <a:effectLst/>
          </p:spPr>
          <p:txBody>
            <a:bodyPr/>
            <a:lstStyle/>
            <a:p>
              <a:endParaRPr lang="en-US"/>
            </a:p>
          </p:txBody>
        </p:sp>
        <p:sp>
          <p:nvSpPr>
            <p:cNvPr id="2055" name="Freeform 7"/>
            <p:cNvSpPr>
              <a:spLocks/>
            </p:cNvSpPr>
            <p:nvPr/>
          </p:nvSpPr>
          <p:spPr bwMode="auto">
            <a:xfrm>
              <a:off x="2024063" y="2341563"/>
              <a:ext cx="219075" cy="325437"/>
            </a:xfrm>
            <a:custGeom>
              <a:avLst/>
              <a:gdLst/>
              <a:ahLst/>
              <a:cxnLst>
                <a:cxn ang="0">
                  <a:pos x="61" y="201"/>
                </a:cxn>
                <a:cxn ang="0">
                  <a:pos x="33" y="181"/>
                </a:cxn>
                <a:cxn ang="0">
                  <a:pos x="17" y="153"/>
                </a:cxn>
                <a:cxn ang="0">
                  <a:pos x="9" y="101"/>
                </a:cxn>
                <a:cxn ang="0">
                  <a:pos x="1" y="57"/>
                </a:cxn>
                <a:cxn ang="0">
                  <a:pos x="17" y="17"/>
                </a:cxn>
                <a:cxn ang="0">
                  <a:pos x="53" y="1"/>
                </a:cxn>
                <a:cxn ang="0">
                  <a:pos x="105" y="13"/>
                </a:cxn>
                <a:cxn ang="0">
                  <a:pos x="129" y="29"/>
                </a:cxn>
                <a:cxn ang="0">
                  <a:pos x="137" y="73"/>
                </a:cxn>
                <a:cxn ang="0">
                  <a:pos x="121" y="117"/>
                </a:cxn>
                <a:cxn ang="0">
                  <a:pos x="117" y="157"/>
                </a:cxn>
                <a:cxn ang="0">
                  <a:pos x="61" y="201"/>
                </a:cxn>
              </a:cxnLst>
              <a:rect l="0" t="0" r="r" b="b"/>
              <a:pathLst>
                <a:path w="138" h="205">
                  <a:moveTo>
                    <a:pt x="61" y="201"/>
                  </a:moveTo>
                  <a:cubicBezTo>
                    <a:pt x="47" y="205"/>
                    <a:pt x="40" y="189"/>
                    <a:pt x="33" y="181"/>
                  </a:cubicBezTo>
                  <a:cubicBezTo>
                    <a:pt x="26" y="173"/>
                    <a:pt x="21" y="166"/>
                    <a:pt x="17" y="153"/>
                  </a:cubicBezTo>
                  <a:cubicBezTo>
                    <a:pt x="13" y="140"/>
                    <a:pt x="12" y="117"/>
                    <a:pt x="9" y="101"/>
                  </a:cubicBezTo>
                  <a:cubicBezTo>
                    <a:pt x="6" y="85"/>
                    <a:pt x="0" y="71"/>
                    <a:pt x="1" y="57"/>
                  </a:cubicBezTo>
                  <a:cubicBezTo>
                    <a:pt x="2" y="43"/>
                    <a:pt x="8" y="26"/>
                    <a:pt x="17" y="17"/>
                  </a:cubicBezTo>
                  <a:cubicBezTo>
                    <a:pt x="26" y="8"/>
                    <a:pt x="38" y="2"/>
                    <a:pt x="53" y="1"/>
                  </a:cubicBezTo>
                  <a:cubicBezTo>
                    <a:pt x="68" y="0"/>
                    <a:pt x="92" y="8"/>
                    <a:pt x="105" y="13"/>
                  </a:cubicBezTo>
                  <a:cubicBezTo>
                    <a:pt x="118" y="18"/>
                    <a:pt x="124" y="19"/>
                    <a:pt x="129" y="29"/>
                  </a:cubicBezTo>
                  <a:cubicBezTo>
                    <a:pt x="134" y="39"/>
                    <a:pt x="138" y="58"/>
                    <a:pt x="137" y="73"/>
                  </a:cubicBezTo>
                  <a:cubicBezTo>
                    <a:pt x="136" y="88"/>
                    <a:pt x="124" y="103"/>
                    <a:pt x="121" y="117"/>
                  </a:cubicBezTo>
                  <a:cubicBezTo>
                    <a:pt x="118" y="131"/>
                    <a:pt x="126" y="143"/>
                    <a:pt x="117" y="157"/>
                  </a:cubicBezTo>
                  <a:cubicBezTo>
                    <a:pt x="108" y="171"/>
                    <a:pt x="75" y="197"/>
                    <a:pt x="61" y="201"/>
                  </a:cubicBezTo>
                  <a:close/>
                </a:path>
              </a:pathLst>
            </a:custGeom>
            <a:solidFill>
              <a:schemeClr val="accent1"/>
            </a:solidFill>
            <a:ln w="9525">
              <a:solidFill>
                <a:schemeClr val="tx1"/>
              </a:solidFill>
              <a:round/>
              <a:headEnd/>
              <a:tailEnd/>
            </a:ln>
            <a:effectLst/>
          </p:spPr>
          <p:txBody>
            <a:bodyPr/>
            <a:lstStyle/>
            <a:p>
              <a:endParaRPr lang="en-US"/>
            </a:p>
          </p:txBody>
        </p:sp>
        <p:sp>
          <p:nvSpPr>
            <p:cNvPr id="2059" name="Oval 11"/>
            <p:cNvSpPr>
              <a:spLocks noChangeArrowheads="1"/>
            </p:cNvSpPr>
            <p:nvPr/>
          </p:nvSpPr>
          <p:spPr bwMode="auto">
            <a:xfrm>
              <a:off x="2000250" y="2903538"/>
              <a:ext cx="231775" cy="231775"/>
            </a:xfrm>
            <a:prstGeom prst="ellipse">
              <a:avLst/>
            </a:prstGeom>
            <a:solidFill>
              <a:schemeClr val="bg1"/>
            </a:solidFill>
            <a:ln w="9525">
              <a:solidFill>
                <a:schemeClr val="tx1"/>
              </a:solidFill>
              <a:round/>
              <a:headEnd/>
              <a:tailEnd/>
            </a:ln>
            <a:effectLst/>
          </p:spPr>
          <p:txBody>
            <a:bodyPr wrap="none" anchor="ctr"/>
            <a:lstStyle/>
            <a:p>
              <a:pPr algn="ctr"/>
              <a:r>
                <a:rPr lang="en-US" sz="1400"/>
                <a:t>1</a:t>
              </a:r>
            </a:p>
          </p:txBody>
        </p:sp>
        <p:sp>
          <p:nvSpPr>
            <p:cNvPr id="2060" name="Freeform 12"/>
            <p:cNvSpPr>
              <a:spLocks/>
            </p:cNvSpPr>
            <p:nvPr/>
          </p:nvSpPr>
          <p:spPr bwMode="auto">
            <a:xfrm>
              <a:off x="2898775" y="3101975"/>
              <a:ext cx="935038" cy="1138238"/>
            </a:xfrm>
            <a:custGeom>
              <a:avLst/>
              <a:gdLst/>
              <a:ahLst/>
              <a:cxnLst>
                <a:cxn ang="0">
                  <a:pos x="285" y="2"/>
                </a:cxn>
                <a:cxn ang="0">
                  <a:pos x="229" y="161"/>
                </a:cxn>
                <a:cxn ang="0">
                  <a:pos x="148" y="276"/>
                </a:cxn>
                <a:cxn ang="0">
                  <a:pos x="214" y="248"/>
                </a:cxn>
                <a:cxn ang="0">
                  <a:pos x="199" y="335"/>
                </a:cxn>
                <a:cxn ang="0">
                  <a:pos x="102" y="487"/>
                </a:cxn>
                <a:cxn ang="0">
                  <a:pos x="175" y="468"/>
                </a:cxn>
                <a:cxn ang="0">
                  <a:pos x="136" y="584"/>
                </a:cxn>
                <a:cxn ang="0">
                  <a:pos x="11" y="697"/>
                </a:cxn>
                <a:cxn ang="0">
                  <a:pos x="203" y="688"/>
                </a:cxn>
                <a:cxn ang="0">
                  <a:pos x="286" y="599"/>
                </a:cxn>
                <a:cxn ang="0">
                  <a:pos x="382" y="665"/>
                </a:cxn>
                <a:cxn ang="0">
                  <a:pos x="577" y="706"/>
                </a:cxn>
                <a:cxn ang="0">
                  <a:pos x="454" y="599"/>
                </a:cxn>
                <a:cxn ang="0">
                  <a:pos x="413" y="487"/>
                </a:cxn>
                <a:cxn ang="0">
                  <a:pos x="477" y="532"/>
                </a:cxn>
                <a:cxn ang="0">
                  <a:pos x="550" y="523"/>
                </a:cxn>
                <a:cxn ang="0">
                  <a:pos x="448" y="458"/>
                </a:cxn>
                <a:cxn ang="0">
                  <a:pos x="391" y="359"/>
                </a:cxn>
                <a:cxn ang="0">
                  <a:pos x="349" y="249"/>
                </a:cxn>
                <a:cxn ang="0">
                  <a:pos x="413" y="285"/>
                </a:cxn>
                <a:cxn ang="0">
                  <a:pos x="477" y="295"/>
                </a:cxn>
                <a:cxn ang="0">
                  <a:pos x="361" y="173"/>
                </a:cxn>
                <a:cxn ang="0">
                  <a:pos x="285" y="2"/>
                </a:cxn>
              </a:cxnLst>
              <a:rect l="0" t="0" r="r" b="b"/>
              <a:pathLst>
                <a:path w="589" h="717">
                  <a:moveTo>
                    <a:pt x="285" y="2"/>
                  </a:moveTo>
                  <a:cubicBezTo>
                    <a:pt x="263" y="0"/>
                    <a:pt x="252" y="115"/>
                    <a:pt x="229" y="161"/>
                  </a:cubicBezTo>
                  <a:cubicBezTo>
                    <a:pt x="206" y="207"/>
                    <a:pt x="150" y="262"/>
                    <a:pt x="148" y="276"/>
                  </a:cubicBezTo>
                  <a:cubicBezTo>
                    <a:pt x="146" y="290"/>
                    <a:pt x="206" y="238"/>
                    <a:pt x="214" y="248"/>
                  </a:cubicBezTo>
                  <a:cubicBezTo>
                    <a:pt x="229" y="230"/>
                    <a:pt x="218" y="295"/>
                    <a:pt x="199" y="335"/>
                  </a:cubicBezTo>
                  <a:cubicBezTo>
                    <a:pt x="180" y="375"/>
                    <a:pt x="106" y="465"/>
                    <a:pt x="102" y="487"/>
                  </a:cubicBezTo>
                  <a:cubicBezTo>
                    <a:pt x="98" y="509"/>
                    <a:pt x="169" y="452"/>
                    <a:pt x="175" y="468"/>
                  </a:cubicBezTo>
                  <a:cubicBezTo>
                    <a:pt x="181" y="484"/>
                    <a:pt x="163" y="546"/>
                    <a:pt x="136" y="584"/>
                  </a:cubicBezTo>
                  <a:cubicBezTo>
                    <a:pt x="109" y="622"/>
                    <a:pt x="0" y="680"/>
                    <a:pt x="11" y="697"/>
                  </a:cubicBezTo>
                  <a:cubicBezTo>
                    <a:pt x="22" y="714"/>
                    <a:pt x="157" y="704"/>
                    <a:pt x="203" y="688"/>
                  </a:cubicBezTo>
                  <a:cubicBezTo>
                    <a:pt x="249" y="672"/>
                    <a:pt x="256" y="603"/>
                    <a:pt x="286" y="599"/>
                  </a:cubicBezTo>
                  <a:cubicBezTo>
                    <a:pt x="301" y="554"/>
                    <a:pt x="334" y="647"/>
                    <a:pt x="382" y="665"/>
                  </a:cubicBezTo>
                  <a:cubicBezTo>
                    <a:pt x="430" y="683"/>
                    <a:pt x="565" y="717"/>
                    <a:pt x="577" y="706"/>
                  </a:cubicBezTo>
                  <a:cubicBezTo>
                    <a:pt x="589" y="695"/>
                    <a:pt x="481" y="635"/>
                    <a:pt x="454" y="599"/>
                  </a:cubicBezTo>
                  <a:cubicBezTo>
                    <a:pt x="427" y="563"/>
                    <a:pt x="409" y="498"/>
                    <a:pt x="413" y="487"/>
                  </a:cubicBezTo>
                  <a:cubicBezTo>
                    <a:pt x="417" y="476"/>
                    <a:pt x="454" y="526"/>
                    <a:pt x="477" y="532"/>
                  </a:cubicBezTo>
                  <a:cubicBezTo>
                    <a:pt x="500" y="538"/>
                    <a:pt x="555" y="535"/>
                    <a:pt x="550" y="523"/>
                  </a:cubicBezTo>
                  <a:cubicBezTo>
                    <a:pt x="545" y="511"/>
                    <a:pt x="474" y="485"/>
                    <a:pt x="448" y="458"/>
                  </a:cubicBezTo>
                  <a:cubicBezTo>
                    <a:pt x="422" y="431"/>
                    <a:pt x="407" y="394"/>
                    <a:pt x="391" y="359"/>
                  </a:cubicBezTo>
                  <a:cubicBezTo>
                    <a:pt x="375" y="324"/>
                    <a:pt x="345" y="261"/>
                    <a:pt x="349" y="249"/>
                  </a:cubicBezTo>
                  <a:cubicBezTo>
                    <a:pt x="353" y="237"/>
                    <a:pt x="392" y="277"/>
                    <a:pt x="413" y="285"/>
                  </a:cubicBezTo>
                  <a:cubicBezTo>
                    <a:pt x="434" y="293"/>
                    <a:pt x="486" y="314"/>
                    <a:pt x="477" y="295"/>
                  </a:cubicBezTo>
                  <a:cubicBezTo>
                    <a:pt x="468" y="276"/>
                    <a:pt x="393" y="222"/>
                    <a:pt x="361" y="173"/>
                  </a:cubicBezTo>
                  <a:cubicBezTo>
                    <a:pt x="329" y="124"/>
                    <a:pt x="301" y="38"/>
                    <a:pt x="285" y="2"/>
                  </a:cubicBezTo>
                  <a:close/>
                </a:path>
              </a:pathLst>
            </a:custGeom>
            <a:solidFill>
              <a:srgbClr val="33CC33"/>
            </a:solidFill>
            <a:ln w="9525">
              <a:solidFill>
                <a:schemeClr val="tx1"/>
              </a:solidFill>
              <a:round/>
              <a:headEnd/>
              <a:tailEnd/>
            </a:ln>
            <a:effectLst/>
          </p:spPr>
          <p:txBody>
            <a:bodyPr/>
            <a:lstStyle/>
            <a:p>
              <a:endParaRPr lang="en-US"/>
            </a:p>
          </p:txBody>
        </p:sp>
        <p:sp>
          <p:nvSpPr>
            <p:cNvPr id="2061" name="Freeform 13"/>
            <p:cNvSpPr>
              <a:spLocks/>
            </p:cNvSpPr>
            <p:nvPr/>
          </p:nvSpPr>
          <p:spPr bwMode="auto">
            <a:xfrm>
              <a:off x="252413" y="2960688"/>
              <a:ext cx="925512" cy="1198562"/>
            </a:xfrm>
            <a:custGeom>
              <a:avLst/>
              <a:gdLst/>
              <a:ahLst/>
              <a:cxnLst>
                <a:cxn ang="0">
                  <a:pos x="264" y="7"/>
                </a:cxn>
                <a:cxn ang="0">
                  <a:pos x="240" y="139"/>
                </a:cxn>
                <a:cxn ang="0">
                  <a:pos x="204" y="244"/>
                </a:cxn>
                <a:cxn ang="0">
                  <a:pos x="153" y="313"/>
                </a:cxn>
                <a:cxn ang="0">
                  <a:pos x="195" y="295"/>
                </a:cxn>
                <a:cxn ang="0">
                  <a:pos x="228" y="253"/>
                </a:cxn>
                <a:cxn ang="0">
                  <a:pos x="216" y="331"/>
                </a:cxn>
                <a:cxn ang="0">
                  <a:pos x="186" y="415"/>
                </a:cxn>
                <a:cxn ang="0">
                  <a:pos x="132" y="499"/>
                </a:cxn>
                <a:cxn ang="0">
                  <a:pos x="78" y="553"/>
                </a:cxn>
                <a:cxn ang="0">
                  <a:pos x="135" y="538"/>
                </a:cxn>
                <a:cxn ang="0">
                  <a:pos x="198" y="502"/>
                </a:cxn>
                <a:cxn ang="0">
                  <a:pos x="228" y="478"/>
                </a:cxn>
                <a:cxn ang="0">
                  <a:pos x="180" y="544"/>
                </a:cxn>
                <a:cxn ang="0">
                  <a:pos x="135" y="595"/>
                </a:cxn>
                <a:cxn ang="0">
                  <a:pos x="87" y="631"/>
                </a:cxn>
                <a:cxn ang="0">
                  <a:pos x="36" y="655"/>
                </a:cxn>
                <a:cxn ang="0">
                  <a:pos x="93" y="658"/>
                </a:cxn>
                <a:cxn ang="0">
                  <a:pos x="141" y="646"/>
                </a:cxn>
                <a:cxn ang="0">
                  <a:pos x="78" y="691"/>
                </a:cxn>
                <a:cxn ang="0">
                  <a:pos x="30" y="721"/>
                </a:cxn>
                <a:cxn ang="0">
                  <a:pos x="6" y="733"/>
                </a:cxn>
                <a:cxn ang="0">
                  <a:pos x="66" y="751"/>
                </a:cxn>
                <a:cxn ang="0">
                  <a:pos x="120" y="754"/>
                </a:cxn>
                <a:cxn ang="0">
                  <a:pos x="171" y="745"/>
                </a:cxn>
                <a:cxn ang="0">
                  <a:pos x="228" y="727"/>
                </a:cxn>
                <a:cxn ang="0">
                  <a:pos x="282" y="694"/>
                </a:cxn>
                <a:cxn ang="0">
                  <a:pos x="303" y="706"/>
                </a:cxn>
                <a:cxn ang="0">
                  <a:pos x="363" y="730"/>
                </a:cxn>
                <a:cxn ang="0">
                  <a:pos x="429" y="739"/>
                </a:cxn>
                <a:cxn ang="0">
                  <a:pos x="474" y="739"/>
                </a:cxn>
                <a:cxn ang="0">
                  <a:pos x="549" y="736"/>
                </a:cxn>
                <a:cxn ang="0">
                  <a:pos x="582" y="721"/>
                </a:cxn>
                <a:cxn ang="0">
                  <a:pos x="543" y="721"/>
                </a:cxn>
                <a:cxn ang="0">
                  <a:pos x="495" y="709"/>
                </a:cxn>
                <a:cxn ang="0">
                  <a:pos x="444" y="688"/>
                </a:cxn>
                <a:cxn ang="0">
                  <a:pos x="411" y="655"/>
                </a:cxn>
                <a:cxn ang="0">
                  <a:pos x="450" y="670"/>
                </a:cxn>
                <a:cxn ang="0">
                  <a:pos x="510" y="679"/>
                </a:cxn>
                <a:cxn ang="0">
                  <a:pos x="552" y="682"/>
                </a:cxn>
                <a:cxn ang="0">
                  <a:pos x="504" y="661"/>
                </a:cxn>
                <a:cxn ang="0">
                  <a:pos x="456" y="625"/>
                </a:cxn>
                <a:cxn ang="0">
                  <a:pos x="405" y="580"/>
                </a:cxn>
                <a:cxn ang="0">
                  <a:pos x="381" y="550"/>
                </a:cxn>
                <a:cxn ang="0">
                  <a:pos x="360" y="499"/>
                </a:cxn>
                <a:cxn ang="0">
                  <a:pos x="393" y="514"/>
                </a:cxn>
                <a:cxn ang="0">
                  <a:pos x="435" y="523"/>
                </a:cxn>
                <a:cxn ang="0">
                  <a:pos x="477" y="523"/>
                </a:cxn>
                <a:cxn ang="0">
                  <a:pos x="519" y="520"/>
                </a:cxn>
                <a:cxn ang="0">
                  <a:pos x="453" y="484"/>
                </a:cxn>
                <a:cxn ang="0">
                  <a:pos x="402" y="436"/>
                </a:cxn>
                <a:cxn ang="0">
                  <a:pos x="372" y="385"/>
                </a:cxn>
                <a:cxn ang="0">
                  <a:pos x="342" y="340"/>
                </a:cxn>
                <a:cxn ang="0">
                  <a:pos x="306" y="262"/>
                </a:cxn>
                <a:cxn ang="0">
                  <a:pos x="327" y="277"/>
                </a:cxn>
                <a:cxn ang="0">
                  <a:pos x="396" y="295"/>
                </a:cxn>
                <a:cxn ang="0">
                  <a:pos x="360" y="268"/>
                </a:cxn>
                <a:cxn ang="0">
                  <a:pos x="327" y="214"/>
                </a:cxn>
                <a:cxn ang="0">
                  <a:pos x="303" y="163"/>
                </a:cxn>
                <a:cxn ang="0">
                  <a:pos x="282" y="97"/>
                </a:cxn>
                <a:cxn ang="0">
                  <a:pos x="264" y="7"/>
                </a:cxn>
              </a:cxnLst>
              <a:rect l="0" t="0" r="r" b="b"/>
              <a:pathLst>
                <a:path w="583" h="755">
                  <a:moveTo>
                    <a:pt x="264" y="7"/>
                  </a:moveTo>
                  <a:cubicBezTo>
                    <a:pt x="257" y="14"/>
                    <a:pt x="250" y="100"/>
                    <a:pt x="240" y="139"/>
                  </a:cubicBezTo>
                  <a:cubicBezTo>
                    <a:pt x="230" y="178"/>
                    <a:pt x="219" y="215"/>
                    <a:pt x="204" y="244"/>
                  </a:cubicBezTo>
                  <a:cubicBezTo>
                    <a:pt x="189" y="273"/>
                    <a:pt x="155" y="305"/>
                    <a:pt x="153" y="313"/>
                  </a:cubicBezTo>
                  <a:cubicBezTo>
                    <a:pt x="151" y="321"/>
                    <a:pt x="183" y="305"/>
                    <a:pt x="195" y="295"/>
                  </a:cubicBezTo>
                  <a:cubicBezTo>
                    <a:pt x="207" y="285"/>
                    <a:pt x="225" y="247"/>
                    <a:pt x="228" y="253"/>
                  </a:cubicBezTo>
                  <a:cubicBezTo>
                    <a:pt x="231" y="259"/>
                    <a:pt x="223" y="304"/>
                    <a:pt x="216" y="331"/>
                  </a:cubicBezTo>
                  <a:cubicBezTo>
                    <a:pt x="209" y="358"/>
                    <a:pt x="200" y="387"/>
                    <a:pt x="186" y="415"/>
                  </a:cubicBezTo>
                  <a:cubicBezTo>
                    <a:pt x="172" y="443"/>
                    <a:pt x="150" y="476"/>
                    <a:pt x="132" y="499"/>
                  </a:cubicBezTo>
                  <a:cubicBezTo>
                    <a:pt x="114" y="522"/>
                    <a:pt x="78" y="547"/>
                    <a:pt x="78" y="553"/>
                  </a:cubicBezTo>
                  <a:cubicBezTo>
                    <a:pt x="78" y="559"/>
                    <a:pt x="115" y="547"/>
                    <a:pt x="135" y="538"/>
                  </a:cubicBezTo>
                  <a:cubicBezTo>
                    <a:pt x="155" y="529"/>
                    <a:pt x="183" y="512"/>
                    <a:pt x="198" y="502"/>
                  </a:cubicBezTo>
                  <a:cubicBezTo>
                    <a:pt x="213" y="492"/>
                    <a:pt x="231" y="471"/>
                    <a:pt x="228" y="478"/>
                  </a:cubicBezTo>
                  <a:cubicBezTo>
                    <a:pt x="225" y="485"/>
                    <a:pt x="195" y="525"/>
                    <a:pt x="180" y="544"/>
                  </a:cubicBezTo>
                  <a:cubicBezTo>
                    <a:pt x="165" y="563"/>
                    <a:pt x="151" y="581"/>
                    <a:pt x="135" y="595"/>
                  </a:cubicBezTo>
                  <a:cubicBezTo>
                    <a:pt x="119" y="609"/>
                    <a:pt x="103" y="621"/>
                    <a:pt x="87" y="631"/>
                  </a:cubicBezTo>
                  <a:cubicBezTo>
                    <a:pt x="71" y="641"/>
                    <a:pt x="35" y="651"/>
                    <a:pt x="36" y="655"/>
                  </a:cubicBezTo>
                  <a:cubicBezTo>
                    <a:pt x="37" y="659"/>
                    <a:pt x="76" y="659"/>
                    <a:pt x="93" y="658"/>
                  </a:cubicBezTo>
                  <a:cubicBezTo>
                    <a:pt x="110" y="657"/>
                    <a:pt x="143" y="641"/>
                    <a:pt x="141" y="646"/>
                  </a:cubicBezTo>
                  <a:cubicBezTo>
                    <a:pt x="139" y="651"/>
                    <a:pt x="96" y="679"/>
                    <a:pt x="78" y="691"/>
                  </a:cubicBezTo>
                  <a:cubicBezTo>
                    <a:pt x="60" y="703"/>
                    <a:pt x="42" y="714"/>
                    <a:pt x="30" y="721"/>
                  </a:cubicBezTo>
                  <a:cubicBezTo>
                    <a:pt x="18" y="728"/>
                    <a:pt x="0" y="728"/>
                    <a:pt x="6" y="733"/>
                  </a:cubicBezTo>
                  <a:cubicBezTo>
                    <a:pt x="12" y="738"/>
                    <a:pt x="47" y="747"/>
                    <a:pt x="66" y="751"/>
                  </a:cubicBezTo>
                  <a:cubicBezTo>
                    <a:pt x="85" y="755"/>
                    <a:pt x="103" y="755"/>
                    <a:pt x="120" y="754"/>
                  </a:cubicBezTo>
                  <a:cubicBezTo>
                    <a:pt x="137" y="753"/>
                    <a:pt x="153" y="749"/>
                    <a:pt x="171" y="745"/>
                  </a:cubicBezTo>
                  <a:cubicBezTo>
                    <a:pt x="189" y="741"/>
                    <a:pt x="210" y="735"/>
                    <a:pt x="228" y="727"/>
                  </a:cubicBezTo>
                  <a:cubicBezTo>
                    <a:pt x="246" y="719"/>
                    <a:pt x="270" y="697"/>
                    <a:pt x="282" y="694"/>
                  </a:cubicBezTo>
                  <a:cubicBezTo>
                    <a:pt x="294" y="691"/>
                    <a:pt x="289" y="700"/>
                    <a:pt x="303" y="706"/>
                  </a:cubicBezTo>
                  <a:cubicBezTo>
                    <a:pt x="317" y="712"/>
                    <a:pt x="342" y="725"/>
                    <a:pt x="363" y="730"/>
                  </a:cubicBezTo>
                  <a:cubicBezTo>
                    <a:pt x="384" y="735"/>
                    <a:pt x="411" y="738"/>
                    <a:pt x="429" y="739"/>
                  </a:cubicBezTo>
                  <a:cubicBezTo>
                    <a:pt x="447" y="740"/>
                    <a:pt x="454" y="739"/>
                    <a:pt x="474" y="739"/>
                  </a:cubicBezTo>
                  <a:cubicBezTo>
                    <a:pt x="494" y="739"/>
                    <a:pt x="531" y="739"/>
                    <a:pt x="549" y="736"/>
                  </a:cubicBezTo>
                  <a:cubicBezTo>
                    <a:pt x="567" y="733"/>
                    <a:pt x="583" y="723"/>
                    <a:pt x="582" y="721"/>
                  </a:cubicBezTo>
                  <a:cubicBezTo>
                    <a:pt x="581" y="719"/>
                    <a:pt x="557" y="723"/>
                    <a:pt x="543" y="721"/>
                  </a:cubicBezTo>
                  <a:cubicBezTo>
                    <a:pt x="529" y="719"/>
                    <a:pt x="511" y="714"/>
                    <a:pt x="495" y="709"/>
                  </a:cubicBezTo>
                  <a:cubicBezTo>
                    <a:pt x="479" y="704"/>
                    <a:pt x="458" y="697"/>
                    <a:pt x="444" y="688"/>
                  </a:cubicBezTo>
                  <a:cubicBezTo>
                    <a:pt x="430" y="679"/>
                    <a:pt x="410" y="658"/>
                    <a:pt x="411" y="655"/>
                  </a:cubicBezTo>
                  <a:cubicBezTo>
                    <a:pt x="412" y="652"/>
                    <a:pt x="434" y="666"/>
                    <a:pt x="450" y="670"/>
                  </a:cubicBezTo>
                  <a:cubicBezTo>
                    <a:pt x="466" y="674"/>
                    <a:pt x="493" y="677"/>
                    <a:pt x="510" y="679"/>
                  </a:cubicBezTo>
                  <a:cubicBezTo>
                    <a:pt x="527" y="681"/>
                    <a:pt x="553" y="685"/>
                    <a:pt x="552" y="682"/>
                  </a:cubicBezTo>
                  <a:cubicBezTo>
                    <a:pt x="551" y="679"/>
                    <a:pt x="520" y="670"/>
                    <a:pt x="504" y="661"/>
                  </a:cubicBezTo>
                  <a:cubicBezTo>
                    <a:pt x="488" y="652"/>
                    <a:pt x="472" y="638"/>
                    <a:pt x="456" y="625"/>
                  </a:cubicBezTo>
                  <a:cubicBezTo>
                    <a:pt x="440" y="612"/>
                    <a:pt x="417" y="592"/>
                    <a:pt x="405" y="580"/>
                  </a:cubicBezTo>
                  <a:cubicBezTo>
                    <a:pt x="393" y="568"/>
                    <a:pt x="389" y="563"/>
                    <a:pt x="381" y="550"/>
                  </a:cubicBezTo>
                  <a:cubicBezTo>
                    <a:pt x="373" y="537"/>
                    <a:pt x="358" y="505"/>
                    <a:pt x="360" y="499"/>
                  </a:cubicBezTo>
                  <a:cubicBezTo>
                    <a:pt x="362" y="493"/>
                    <a:pt x="381" y="510"/>
                    <a:pt x="393" y="514"/>
                  </a:cubicBezTo>
                  <a:cubicBezTo>
                    <a:pt x="405" y="518"/>
                    <a:pt x="421" y="521"/>
                    <a:pt x="435" y="523"/>
                  </a:cubicBezTo>
                  <a:cubicBezTo>
                    <a:pt x="449" y="525"/>
                    <a:pt x="463" y="523"/>
                    <a:pt x="477" y="523"/>
                  </a:cubicBezTo>
                  <a:cubicBezTo>
                    <a:pt x="491" y="523"/>
                    <a:pt x="523" y="527"/>
                    <a:pt x="519" y="520"/>
                  </a:cubicBezTo>
                  <a:cubicBezTo>
                    <a:pt x="515" y="513"/>
                    <a:pt x="473" y="498"/>
                    <a:pt x="453" y="484"/>
                  </a:cubicBezTo>
                  <a:cubicBezTo>
                    <a:pt x="433" y="470"/>
                    <a:pt x="415" y="452"/>
                    <a:pt x="402" y="436"/>
                  </a:cubicBezTo>
                  <a:cubicBezTo>
                    <a:pt x="389" y="420"/>
                    <a:pt x="382" y="401"/>
                    <a:pt x="372" y="385"/>
                  </a:cubicBezTo>
                  <a:cubicBezTo>
                    <a:pt x="362" y="369"/>
                    <a:pt x="353" y="360"/>
                    <a:pt x="342" y="340"/>
                  </a:cubicBezTo>
                  <a:cubicBezTo>
                    <a:pt x="331" y="320"/>
                    <a:pt x="308" y="272"/>
                    <a:pt x="306" y="262"/>
                  </a:cubicBezTo>
                  <a:cubicBezTo>
                    <a:pt x="304" y="252"/>
                    <a:pt x="312" y="272"/>
                    <a:pt x="327" y="277"/>
                  </a:cubicBezTo>
                  <a:cubicBezTo>
                    <a:pt x="342" y="282"/>
                    <a:pt x="391" y="296"/>
                    <a:pt x="396" y="295"/>
                  </a:cubicBezTo>
                  <a:cubicBezTo>
                    <a:pt x="401" y="294"/>
                    <a:pt x="371" y="281"/>
                    <a:pt x="360" y="268"/>
                  </a:cubicBezTo>
                  <a:cubicBezTo>
                    <a:pt x="349" y="255"/>
                    <a:pt x="336" y="231"/>
                    <a:pt x="327" y="214"/>
                  </a:cubicBezTo>
                  <a:cubicBezTo>
                    <a:pt x="318" y="197"/>
                    <a:pt x="311" y="183"/>
                    <a:pt x="303" y="163"/>
                  </a:cubicBezTo>
                  <a:cubicBezTo>
                    <a:pt x="295" y="143"/>
                    <a:pt x="288" y="122"/>
                    <a:pt x="282" y="97"/>
                  </a:cubicBezTo>
                  <a:cubicBezTo>
                    <a:pt x="276" y="72"/>
                    <a:pt x="271" y="0"/>
                    <a:pt x="264" y="7"/>
                  </a:cubicBezTo>
                  <a:close/>
                </a:path>
              </a:pathLst>
            </a:custGeom>
            <a:solidFill>
              <a:srgbClr val="33CC33"/>
            </a:solidFill>
            <a:ln w="9525">
              <a:solidFill>
                <a:schemeClr val="tx1"/>
              </a:solidFill>
              <a:round/>
              <a:headEnd/>
              <a:tailEnd/>
            </a:ln>
            <a:effectLst/>
          </p:spPr>
          <p:txBody>
            <a:bodyPr/>
            <a:lstStyle/>
            <a:p>
              <a:endParaRPr lang="en-US"/>
            </a:p>
          </p:txBody>
        </p:sp>
        <p:sp>
          <p:nvSpPr>
            <p:cNvPr id="2062" name="Freeform 14"/>
            <p:cNvSpPr>
              <a:spLocks/>
            </p:cNvSpPr>
            <p:nvPr/>
          </p:nvSpPr>
          <p:spPr bwMode="auto">
            <a:xfrm>
              <a:off x="892175" y="2667000"/>
              <a:ext cx="800100" cy="866775"/>
            </a:xfrm>
            <a:custGeom>
              <a:avLst/>
              <a:gdLst/>
              <a:ahLst/>
              <a:cxnLst>
                <a:cxn ang="0">
                  <a:pos x="264" y="2"/>
                </a:cxn>
                <a:cxn ang="0">
                  <a:pos x="254" y="44"/>
                </a:cxn>
                <a:cxn ang="0">
                  <a:pos x="228" y="106"/>
                </a:cxn>
                <a:cxn ang="0">
                  <a:pos x="198" y="154"/>
                </a:cxn>
                <a:cxn ang="0">
                  <a:pos x="138" y="218"/>
                </a:cxn>
                <a:cxn ang="0">
                  <a:pos x="170" y="212"/>
                </a:cxn>
                <a:cxn ang="0">
                  <a:pos x="210" y="190"/>
                </a:cxn>
                <a:cxn ang="0">
                  <a:pos x="180" y="224"/>
                </a:cxn>
                <a:cxn ang="0">
                  <a:pos x="154" y="252"/>
                </a:cxn>
                <a:cxn ang="0">
                  <a:pos x="118" y="284"/>
                </a:cxn>
                <a:cxn ang="0">
                  <a:pos x="52" y="332"/>
                </a:cxn>
                <a:cxn ang="0">
                  <a:pos x="90" y="332"/>
                </a:cxn>
                <a:cxn ang="0">
                  <a:pos x="126" y="330"/>
                </a:cxn>
                <a:cxn ang="0">
                  <a:pos x="170" y="314"/>
                </a:cxn>
                <a:cxn ang="0">
                  <a:pos x="196" y="286"/>
                </a:cxn>
                <a:cxn ang="0">
                  <a:pos x="170" y="332"/>
                </a:cxn>
                <a:cxn ang="0">
                  <a:pos x="132" y="400"/>
                </a:cxn>
                <a:cxn ang="0">
                  <a:pos x="80" y="460"/>
                </a:cxn>
                <a:cxn ang="0">
                  <a:pos x="4" y="532"/>
                </a:cxn>
                <a:cxn ang="0">
                  <a:pos x="56" y="524"/>
                </a:cxn>
                <a:cxn ang="0">
                  <a:pos x="114" y="498"/>
                </a:cxn>
                <a:cxn ang="0">
                  <a:pos x="162" y="468"/>
                </a:cxn>
                <a:cxn ang="0">
                  <a:pos x="124" y="506"/>
                </a:cxn>
                <a:cxn ang="0">
                  <a:pos x="74" y="542"/>
                </a:cxn>
                <a:cxn ang="0">
                  <a:pos x="122" y="528"/>
                </a:cxn>
                <a:cxn ang="0">
                  <a:pos x="172" y="500"/>
                </a:cxn>
                <a:cxn ang="0">
                  <a:pos x="214" y="456"/>
                </a:cxn>
                <a:cxn ang="0">
                  <a:pos x="202" y="482"/>
                </a:cxn>
                <a:cxn ang="0">
                  <a:pos x="184" y="508"/>
                </a:cxn>
                <a:cxn ang="0">
                  <a:pos x="216" y="486"/>
                </a:cxn>
                <a:cxn ang="0">
                  <a:pos x="256" y="450"/>
                </a:cxn>
                <a:cxn ang="0">
                  <a:pos x="270" y="460"/>
                </a:cxn>
                <a:cxn ang="0">
                  <a:pos x="300" y="494"/>
                </a:cxn>
                <a:cxn ang="0">
                  <a:pos x="332" y="518"/>
                </a:cxn>
                <a:cxn ang="0">
                  <a:pos x="326" y="500"/>
                </a:cxn>
                <a:cxn ang="0">
                  <a:pos x="320" y="458"/>
                </a:cxn>
                <a:cxn ang="0">
                  <a:pos x="338" y="476"/>
                </a:cxn>
                <a:cxn ang="0">
                  <a:pos x="376" y="502"/>
                </a:cxn>
                <a:cxn ang="0">
                  <a:pos x="410" y="518"/>
                </a:cxn>
                <a:cxn ang="0">
                  <a:pos x="448" y="522"/>
                </a:cxn>
                <a:cxn ang="0">
                  <a:pos x="408" y="492"/>
                </a:cxn>
                <a:cxn ang="0">
                  <a:pos x="390" y="466"/>
                </a:cxn>
                <a:cxn ang="0">
                  <a:pos x="360" y="410"/>
                </a:cxn>
                <a:cxn ang="0">
                  <a:pos x="396" y="438"/>
                </a:cxn>
                <a:cxn ang="0">
                  <a:pos x="452" y="456"/>
                </a:cxn>
                <a:cxn ang="0">
                  <a:pos x="502" y="460"/>
                </a:cxn>
                <a:cxn ang="0">
                  <a:pos x="440" y="416"/>
                </a:cxn>
                <a:cxn ang="0">
                  <a:pos x="390" y="372"/>
                </a:cxn>
                <a:cxn ang="0">
                  <a:pos x="344" y="306"/>
                </a:cxn>
                <a:cxn ang="0">
                  <a:pos x="320" y="262"/>
                </a:cxn>
                <a:cxn ang="0">
                  <a:pos x="338" y="272"/>
                </a:cxn>
                <a:cxn ang="0">
                  <a:pos x="384" y="306"/>
                </a:cxn>
                <a:cxn ang="0">
                  <a:pos x="440" y="322"/>
                </a:cxn>
                <a:cxn ang="0">
                  <a:pos x="396" y="286"/>
                </a:cxn>
                <a:cxn ang="0">
                  <a:pos x="352" y="238"/>
                </a:cxn>
                <a:cxn ang="0">
                  <a:pos x="324" y="178"/>
                </a:cxn>
                <a:cxn ang="0">
                  <a:pos x="344" y="196"/>
                </a:cxn>
                <a:cxn ang="0">
                  <a:pos x="382" y="204"/>
                </a:cxn>
                <a:cxn ang="0">
                  <a:pos x="358" y="186"/>
                </a:cxn>
                <a:cxn ang="0">
                  <a:pos x="318" y="128"/>
                </a:cxn>
                <a:cxn ang="0">
                  <a:pos x="284" y="58"/>
                </a:cxn>
                <a:cxn ang="0">
                  <a:pos x="264" y="2"/>
                </a:cxn>
              </a:cxnLst>
              <a:rect l="0" t="0" r="r" b="b"/>
              <a:pathLst>
                <a:path w="504" h="546">
                  <a:moveTo>
                    <a:pt x="264" y="2"/>
                  </a:moveTo>
                  <a:cubicBezTo>
                    <a:pt x="259" y="0"/>
                    <a:pt x="260" y="27"/>
                    <a:pt x="254" y="44"/>
                  </a:cubicBezTo>
                  <a:cubicBezTo>
                    <a:pt x="248" y="61"/>
                    <a:pt x="237" y="88"/>
                    <a:pt x="228" y="106"/>
                  </a:cubicBezTo>
                  <a:cubicBezTo>
                    <a:pt x="219" y="124"/>
                    <a:pt x="213" y="135"/>
                    <a:pt x="198" y="154"/>
                  </a:cubicBezTo>
                  <a:cubicBezTo>
                    <a:pt x="183" y="173"/>
                    <a:pt x="143" y="208"/>
                    <a:pt x="138" y="218"/>
                  </a:cubicBezTo>
                  <a:cubicBezTo>
                    <a:pt x="133" y="228"/>
                    <a:pt x="158" y="217"/>
                    <a:pt x="170" y="212"/>
                  </a:cubicBezTo>
                  <a:cubicBezTo>
                    <a:pt x="182" y="207"/>
                    <a:pt x="208" y="188"/>
                    <a:pt x="210" y="190"/>
                  </a:cubicBezTo>
                  <a:cubicBezTo>
                    <a:pt x="212" y="192"/>
                    <a:pt x="189" y="214"/>
                    <a:pt x="180" y="224"/>
                  </a:cubicBezTo>
                  <a:cubicBezTo>
                    <a:pt x="171" y="234"/>
                    <a:pt x="164" y="242"/>
                    <a:pt x="154" y="252"/>
                  </a:cubicBezTo>
                  <a:cubicBezTo>
                    <a:pt x="144" y="262"/>
                    <a:pt x="135" y="271"/>
                    <a:pt x="118" y="284"/>
                  </a:cubicBezTo>
                  <a:cubicBezTo>
                    <a:pt x="101" y="297"/>
                    <a:pt x="57" y="324"/>
                    <a:pt x="52" y="332"/>
                  </a:cubicBezTo>
                  <a:cubicBezTo>
                    <a:pt x="47" y="340"/>
                    <a:pt x="78" y="332"/>
                    <a:pt x="90" y="332"/>
                  </a:cubicBezTo>
                  <a:cubicBezTo>
                    <a:pt x="102" y="332"/>
                    <a:pt x="113" y="333"/>
                    <a:pt x="126" y="330"/>
                  </a:cubicBezTo>
                  <a:cubicBezTo>
                    <a:pt x="139" y="327"/>
                    <a:pt x="158" y="321"/>
                    <a:pt x="170" y="314"/>
                  </a:cubicBezTo>
                  <a:cubicBezTo>
                    <a:pt x="182" y="307"/>
                    <a:pt x="196" y="283"/>
                    <a:pt x="196" y="286"/>
                  </a:cubicBezTo>
                  <a:cubicBezTo>
                    <a:pt x="196" y="289"/>
                    <a:pt x="181" y="313"/>
                    <a:pt x="170" y="332"/>
                  </a:cubicBezTo>
                  <a:cubicBezTo>
                    <a:pt x="159" y="351"/>
                    <a:pt x="147" y="379"/>
                    <a:pt x="132" y="400"/>
                  </a:cubicBezTo>
                  <a:cubicBezTo>
                    <a:pt x="117" y="421"/>
                    <a:pt x="101" y="438"/>
                    <a:pt x="80" y="460"/>
                  </a:cubicBezTo>
                  <a:cubicBezTo>
                    <a:pt x="59" y="482"/>
                    <a:pt x="8" y="521"/>
                    <a:pt x="4" y="532"/>
                  </a:cubicBezTo>
                  <a:cubicBezTo>
                    <a:pt x="0" y="543"/>
                    <a:pt x="38" y="530"/>
                    <a:pt x="56" y="524"/>
                  </a:cubicBezTo>
                  <a:cubicBezTo>
                    <a:pt x="74" y="518"/>
                    <a:pt x="96" y="507"/>
                    <a:pt x="114" y="498"/>
                  </a:cubicBezTo>
                  <a:cubicBezTo>
                    <a:pt x="132" y="489"/>
                    <a:pt x="160" y="467"/>
                    <a:pt x="162" y="468"/>
                  </a:cubicBezTo>
                  <a:cubicBezTo>
                    <a:pt x="164" y="469"/>
                    <a:pt x="139" y="494"/>
                    <a:pt x="124" y="506"/>
                  </a:cubicBezTo>
                  <a:cubicBezTo>
                    <a:pt x="109" y="518"/>
                    <a:pt x="74" y="538"/>
                    <a:pt x="74" y="542"/>
                  </a:cubicBezTo>
                  <a:cubicBezTo>
                    <a:pt x="74" y="546"/>
                    <a:pt x="106" y="535"/>
                    <a:pt x="122" y="528"/>
                  </a:cubicBezTo>
                  <a:cubicBezTo>
                    <a:pt x="138" y="521"/>
                    <a:pt x="157" y="512"/>
                    <a:pt x="172" y="500"/>
                  </a:cubicBezTo>
                  <a:cubicBezTo>
                    <a:pt x="187" y="488"/>
                    <a:pt x="209" y="459"/>
                    <a:pt x="214" y="456"/>
                  </a:cubicBezTo>
                  <a:cubicBezTo>
                    <a:pt x="219" y="453"/>
                    <a:pt x="207" y="473"/>
                    <a:pt x="202" y="482"/>
                  </a:cubicBezTo>
                  <a:cubicBezTo>
                    <a:pt x="197" y="491"/>
                    <a:pt x="182" y="507"/>
                    <a:pt x="184" y="508"/>
                  </a:cubicBezTo>
                  <a:cubicBezTo>
                    <a:pt x="186" y="509"/>
                    <a:pt x="204" y="496"/>
                    <a:pt x="216" y="486"/>
                  </a:cubicBezTo>
                  <a:cubicBezTo>
                    <a:pt x="228" y="476"/>
                    <a:pt x="247" y="454"/>
                    <a:pt x="256" y="450"/>
                  </a:cubicBezTo>
                  <a:cubicBezTo>
                    <a:pt x="265" y="446"/>
                    <a:pt x="263" y="453"/>
                    <a:pt x="270" y="460"/>
                  </a:cubicBezTo>
                  <a:cubicBezTo>
                    <a:pt x="277" y="467"/>
                    <a:pt x="290" y="484"/>
                    <a:pt x="300" y="494"/>
                  </a:cubicBezTo>
                  <a:cubicBezTo>
                    <a:pt x="310" y="504"/>
                    <a:pt x="328" y="517"/>
                    <a:pt x="332" y="518"/>
                  </a:cubicBezTo>
                  <a:cubicBezTo>
                    <a:pt x="336" y="519"/>
                    <a:pt x="328" y="510"/>
                    <a:pt x="326" y="500"/>
                  </a:cubicBezTo>
                  <a:cubicBezTo>
                    <a:pt x="324" y="490"/>
                    <a:pt x="318" y="462"/>
                    <a:pt x="320" y="458"/>
                  </a:cubicBezTo>
                  <a:cubicBezTo>
                    <a:pt x="322" y="454"/>
                    <a:pt x="329" y="469"/>
                    <a:pt x="338" y="476"/>
                  </a:cubicBezTo>
                  <a:cubicBezTo>
                    <a:pt x="347" y="483"/>
                    <a:pt x="364" y="495"/>
                    <a:pt x="376" y="502"/>
                  </a:cubicBezTo>
                  <a:cubicBezTo>
                    <a:pt x="388" y="509"/>
                    <a:pt x="398" y="515"/>
                    <a:pt x="410" y="518"/>
                  </a:cubicBezTo>
                  <a:cubicBezTo>
                    <a:pt x="422" y="521"/>
                    <a:pt x="448" y="526"/>
                    <a:pt x="448" y="522"/>
                  </a:cubicBezTo>
                  <a:cubicBezTo>
                    <a:pt x="448" y="518"/>
                    <a:pt x="418" y="501"/>
                    <a:pt x="408" y="492"/>
                  </a:cubicBezTo>
                  <a:cubicBezTo>
                    <a:pt x="398" y="483"/>
                    <a:pt x="398" y="480"/>
                    <a:pt x="390" y="466"/>
                  </a:cubicBezTo>
                  <a:cubicBezTo>
                    <a:pt x="382" y="452"/>
                    <a:pt x="359" y="415"/>
                    <a:pt x="360" y="410"/>
                  </a:cubicBezTo>
                  <a:cubicBezTo>
                    <a:pt x="361" y="405"/>
                    <a:pt x="381" y="430"/>
                    <a:pt x="396" y="438"/>
                  </a:cubicBezTo>
                  <a:cubicBezTo>
                    <a:pt x="411" y="446"/>
                    <a:pt x="434" y="452"/>
                    <a:pt x="452" y="456"/>
                  </a:cubicBezTo>
                  <a:cubicBezTo>
                    <a:pt x="470" y="460"/>
                    <a:pt x="504" y="467"/>
                    <a:pt x="502" y="460"/>
                  </a:cubicBezTo>
                  <a:cubicBezTo>
                    <a:pt x="500" y="453"/>
                    <a:pt x="459" y="431"/>
                    <a:pt x="440" y="416"/>
                  </a:cubicBezTo>
                  <a:cubicBezTo>
                    <a:pt x="421" y="401"/>
                    <a:pt x="406" y="390"/>
                    <a:pt x="390" y="372"/>
                  </a:cubicBezTo>
                  <a:cubicBezTo>
                    <a:pt x="374" y="354"/>
                    <a:pt x="356" y="324"/>
                    <a:pt x="344" y="306"/>
                  </a:cubicBezTo>
                  <a:cubicBezTo>
                    <a:pt x="332" y="288"/>
                    <a:pt x="321" y="268"/>
                    <a:pt x="320" y="262"/>
                  </a:cubicBezTo>
                  <a:cubicBezTo>
                    <a:pt x="319" y="256"/>
                    <a:pt x="327" y="265"/>
                    <a:pt x="338" y="272"/>
                  </a:cubicBezTo>
                  <a:cubicBezTo>
                    <a:pt x="349" y="279"/>
                    <a:pt x="367" y="298"/>
                    <a:pt x="384" y="306"/>
                  </a:cubicBezTo>
                  <a:cubicBezTo>
                    <a:pt x="401" y="314"/>
                    <a:pt x="438" y="325"/>
                    <a:pt x="440" y="322"/>
                  </a:cubicBezTo>
                  <a:cubicBezTo>
                    <a:pt x="442" y="319"/>
                    <a:pt x="411" y="300"/>
                    <a:pt x="396" y="286"/>
                  </a:cubicBezTo>
                  <a:cubicBezTo>
                    <a:pt x="381" y="272"/>
                    <a:pt x="364" y="256"/>
                    <a:pt x="352" y="238"/>
                  </a:cubicBezTo>
                  <a:cubicBezTo>
                    <a:pt x="340" y="220"/>
                    <a:pt x="325" y="185"/>
                    <a:pt x="324" y="178"/>
                  </a:cubicBezTo>
                  <a:cubicBezTo>
                    <a:pt x="323" y="171"/>
                    <a:pt x="334" y="192"/>
                    <a:pt x="344" y="196"/>
                  </a:cubicBezTo>
                  <a:cubicBezTo>
                    <a:pt x="354" y="200"/>
                    <a:pt x="380" y="206"/>
                    <a:pt x="382" y="204"/>
                  </a:cubicBezTo>
                  <a:cubicBezTo>
                    <a:pt x="384" y="202"/>
                    <a:pt x="369" y="199"/>
                    <a:pt x="358" y="186"/>
                  </a:cubicBezTo>
                  <a:cubicBezTo>
                    <a:pt x="347" y="173"/>
                    <a:pt x="330" y="149"/>
                    <a:pt x="318" y="128"/>
                  </a:cubicBezTo>
                  <a:cubicBezTo>
                    <a:pt x="306" y="107"/>
                    <a:pt x="293" y="79"/>
                    <a:pt x="284" y="58"/>
                  </a:cubicBezTo>
                  <a:cubicBezTo>
                    <a:pt x="275" y="37"/>
                    <a:pt x="269" y="4"/>
                    <a:pt x="264" y="2"/>
                  </a:cubicBezTo>
                  <a:close/>
                </a:path>
              </a:pathLst>
            </a:custGeom>
            <a:solidFill>
              <a:srgbClr val="33CC33"/>
            </a:solidFill>
            <a:ln w="9525">
              <a:solidFill>
                <a:schemeClr val="tx1"/>
              </a:solidFill>
              <a:round/>
              <a:headEnd/>
              <a:tailEnd/>
            </a:ln>
            <a:effectLst/>
          </p:spPr>
          <p:txBody>
            <a:bodyPr/>
            <a:lstStyle/>
            <a:p>
              <a:endParaRPr lang="en-US"/>
            </a:p>
          </p:txBody>
        </p:sp>
        <p:sp>
          <p:nvSpPr>
            <p:cNvPr id="2063" name="Oval 15"/>
            <p:cNvSpPr>
              <a:spLocks noChangeArrowheads="1"/>
            </p:cNvSpPr>
            <p:nvPr/>
          </p:nvSpPr>
          <p:spPr bwMode="auto">
            <a:xfrm>
              <a:off x="781050" y="2349500"/>
              <a:ext cx="215900" cy="215900"/>
            </a:xfrm>
            <a:prstGeom prst="ellipse">
              <a:avLst/>
            </a:prstGeom>
            <a:solidFill>
              <a:schemeClr val="bg1"/>
            </a:solidFill>
            <a:ln w="9525">
              <a:solidFill>
                <a:schemeClr val="tx1"/>
              </a:solidFill>
              <a:round/>
              <a:headEnd/>
              <a:tailEnd/>
            </a:ln>
            <a:effectLst/>
          </p:spPr>
          <p:txBody>
            <a:bodyPr wrap="none" anchor="ctr"/>
            <a:lstStyle/>
            <a:p>
              <a:pPr algn="ctr"/>
              <a:r>
                <a:rPr lang="en-US" sz="1400"/>
                <a:t>2</a:t>
              </a:r>
            </a:p>
          </p:txBody>
        </p:sp>
        <p:sp>
          <p:nvSpPr>
            <p:cNvPr id="2064" name="Text Box 16"/>
            <p:cNvSpPr txBox="1">
              <a:spLocks noChangeArrowheads="1"/>
            </p:cNvSpPr>
            <p:nvPr/>
          </p:nvSpPr>
          <p:spPr bwMode="auto">
            <a:xfrm>
              <a:off x="2200276" y="1099962"/>
              <a:ext cx="2122342" cy="646331"/>
            </a:xfrm>
            <a:prstGeom prst="rect">
              <a:avLst/>
            </a:prstGeom>
            <a:noFill/>
            <a:ln w="9525">
              <a:noFill/>
              <a:miter lim="800000"/>
              <a:headEnd/>
              <a:tailEnd/>
            </a:ln>
            <a:effectLst/>
          </p:spPr>
          <p:txBody>
            <a:bodyPr wrap="square">
              <a:spAutoFit/>
            </a:bodyPr>
            <a:lstStyle/>
            <a:p>
              <a:pPr>
                <a:spcBef>
                  <a:spcPct val="50000"/>
                </a:spcBef>
              </a:pPr>
              <a:r>
                <a:rPr lang="en-US" b="1" dirty="0" smtClean="0"/>
                <a:t>INTERFACE </a:t>
              </a:r>
              <a:r>
                <a:rPr lang="en-US" b="1" dirty="0"/>
                <a:t>#</a:t>
              </a:r>
              <a:r>
                <a:rPr lang="en-US" b="1" dirty="0" smtClean="0"/>
                <a:t>1-CLOTHING</a:t>
              </a:r>
              <a:endParaRPr lang="en-US" b="1" dirty="0"/>
            </a:p>
          </p:txBody>
        </p:sp>
        <p:sp>
          <p:nvSpPr>
            <p:cNvPr id="2065" name="Line 17"/>
            <p:cNvSpPr>
              <a:spLocks noChangeShapeType="1"/>
            </p:cNvSpPr>
            <p:nvPr/>
          </p:nvSpPr>
          <p:spPr bwMode="auto">
            <a:xfrm flipH="1">
              <a:off x="2394064" y="1712458"/>
              <a:ext cx="631767" cy="964276"/>
            </a:xfrm>
            <a:prstGeom prst="line">
              <a:avLst/>
            </a:prstGeom>
            <a:noFill/>
            <a:ln w="28575">
              <a:solidFill>
                <a:schemeClr val="tx1"/>
              </a:solidFill>
              <a:round/>
              <a:headEnd/>
              <a:tailEnd type="triangle" w="med" len="med"/>
            </a:ln>
            <a:effectLst/>
          </p:spPr>
          <p:txBody>
            <a:bodyPr/>
            <a:lstStyle/>
            <a:p>
              <a:endParaRPr lang="en-US"/>
            </a:p>
          </p:txBody>
        </p:sp>
        <p:pic>
          <p:nvPicPr>
            <p:cNvPr id="2067" name="Picture 19" descr="j0293828"/>
            <p:cNvPicPr>
              <a:picLocks noChangeAspect="1" noChangeArrowheads="1"/>
            </p:cNvPicPr>
            <p:nvPr/>
          </p:nvPicPr>
          <p:blipFill>
            <a:blip r:embed="rId3" cstate="print"/>
            <a:srcRect/>
            <a:stretch>
              <a:fillRect/>
            </a:stretch>
          </p:blipFill>
          <p:spPr bwMode="auto">
            <a:xfrm>
              <a:off x="517525" y="338138"/>
              <a:ext cx="1744663" cy="1836737"/>
            </a:xfrm>
            <a:prstGeom prst="rect">
              <a:avLst/>
            </a:prstGeom>
            <a:noFill/>
          </p:spPr>
        </p:pic>
        <p:sp>
          <p:nvSpPr>
            <p:cNvPr id="2068" name="Text Box 20"/>
            <p:cNvSpPr txBox="1">
              <a:spLocks noChangeArrowheads="1"/>
            </p:cNvSpPr>
            <p:nvPr/>
          </p:nvSpPr>
          <p:spPr bwMode="auto">
            <a:xfrm>
              <a:off x="1328738" y="4371975"/>
              <a:ext cx="1914525" cy="338554"/>
            </a:xfrm>
            <a:prstGeom prst="rect">
              <a:avLst/>
            </a:prstGeom>
            <a:noFill/>
            <a:ln w="9525">
              <a:noFill/>
              <a:miter lim="800000"/>
              <a:headEnd/>
              <a:tailEnd/>
            </a:ln>
            <a:effectLst/>
          </p:spPr>
          <p:txBody>
            <a:bodyPr wrap="square">
              <a:spAutoFit/>
            </a:bodyPr>
            <a:lstStyle/>
            <a:p>
              <a:pPr>
                <a:spcBef>
                  <a:spcPct val="50000"/>
                </a:spcBef>
              </a:pPr>
              <a:r>
                <a:rPr lang="en-US" sz="1600" b="1" dirty="0"/>
                <a:t>ENVIRONMENTS</a:t>
              </a:r>
            </a:p>
          </p:txBody>
        </p:sp>
        <p:sp>
          <p:nvSpPr>
            <p:cNvPr id="2069" name="Text Box 21"/>
            <p:cNvSpPr txBox="1">
              <a:spLocks noChangeArrowheads="1"/>
            </p:cNvSpPr>
            <p:nvPr/>
          </p:nvSpPr>
          <p:spPr bwMode="auto">
            <a:xfrm>
              <a:off x="247650" y="4405312"/>
              <a:ext cx="1047750" cy="830997"/>
            </a:xfrm>
            <a:prstGeom prst="rect">
              <a:avLst/>
            </a:prstGeom>
            <a:noFill/>
            <a:ln w="9525">
              <a:noFill/>
              <a:miter lim="800000"/>
              <a:headEnd/>
              <a:tailEnd/>
            </a:ln>
            <a:effectLst/>
          </p:spPr>
          <p:txBody>
            <a:bodyPr>
              <a:spAutoFit/>
            </a:bodyPr>
            <a:lstStyle/>
            <a:p>
              <a:pPr>
                <a:spcBef>
                  <a:spcPct val="50000"/>
                </a:spcBef>
              </a:pPr>
              <a:r>
                <a:rPr lang="en-US" sz="1600" b="1" dirty="0"/>
                <a:t>1. MICRO (Animal)</a:t>
              </a:r>
            </a:p>
          </p:txBody>
        </p:sp>
        <p:sp>
          <p:nvSpPr>
            <p:cNvPr id="2070" name="Text Box 22"/>
            <p:cNvSpPr txBox="1">
              <a:spLocks noChangeArrowheads="1"/>
            </p:cNvSpPr>
            <p:nvPr/>
          </p:nvSpPr>
          <p:spPr bwMode="auto">
            <a:xfrm>
              <a:off x="1381125" y="4676775"/>
              <a:ext cx="1657350" cy="584775"/>
            </a:xfrm>
            <a:prstGeom prst="rect">
              <a:avLst/>
            </a:prstGeom>
            <a:noFill/>
            <a:ln w="9525">
              <a:noFill/>
              <a:miter lim="800000"/>
              <a:headEnd/>
              <a:tailEnd/>
            </a:ln>
            <a:effectLst/>
          </p:spPr>
          <p:txBody>
            <a:bodyPr>
              <a:spAutoFit/>
            </a:bodyPr>
            <a:lstStyle/>
            <a:p>
              <a:pPr>
                <a:spcBef>
                  <a:spcPct val="50000"/>
                </a:spcBef>
              </a:pPr>
              <a:r>
                <a:rPr lang="en-US" sz="1600" b="1" dirty="0"/>
                <a:t>2. MACRO (Terrestrial)</a:t>
              </a:r>
            </a:p>
          </p:txBody>
        </p:sp>
      </p:grpSp>
      <p:grpSp>
        <p:nvGrpSpPr>
          <p:cNvPr id="44" name="Group 43"/>
          <p:cNvGrpSpPr/>
          <p:nvPr/>
        </p:nvGrpSpPr>
        <p:grpSpPr>
          <a:xfrm>
            <a:off x="4857750" y="1337275"/>
            <a:ext cx="4386000" cy="5304413"/>
            <a:chOff x="4857750" y="57150"/>
            <a:chExt cx="4386000" cy="5304413"/>
          </a:xfrm>
        </p:grpSpPr>
        <p:sp>
          <p:nvSpPr>
            <p:cNvPr id="2097" name="Rectangle 49"/>
            <p:cNvSpPr>
              <a:spLocks noChangeArrowheads="1"/>
            </p:cNvSpPr>
            <p:nvPr/>
          </p:nvSpPr>
          <p:spPr bwMode="auto">
            <a:xfrm>
              <a:off x="4857750" y="57150"/>
              <a:ext cx="4191000" cy="5276850"/>
            </a:xfrm>
            <a:prstGeom prst="rect">
              <a:avLst/>
            </a:prstGeom>
            <a:solidFill>
              <a:srgbClr val="66FFFF"/>
            </a:solidFill>
            <a:ln w="9525">
              <a:solidFill>
                <a:schemeClr val="tx1"/>
              </a:solidFill>
              <a:miter lim="800000"/>
              <a:headEnd/>
              <a:tailEnd/>
            </a:ln>
            <a:effectLst/>
          </p:spPr>
          <p:txBody>
            <a:bodyPr wrap="none" anchor="ctr"/>
            <a:lstStyle/>
            <a:p>
              <a:endParaRPr lang="en-US"/>
            </a:p>
          </p:txBody>
        </p:sp>
        <p:sp>
          <p:nvSpPr>
            <p:cNvPr id="2072" name="Freeform 24"/>
            <p:cNvSpPr>
              <a:spLocks/>
            </p:cNvSpPr>
            <p:nvPr/>
          </p:nvSpPr>
          <p:spPr bwMode="auto">
            <a:xfrm>
              <a:off x="5038725" y="2819400"/>
              <a:ext cx="4124325" cy="1076325"/>
            </a:xfrm>
            <a:custGeom>
              <a:avLst/>
              <a:gdLst/>
              <a:ahLst/>
              <a:cxnLst>
                <a:cxn ang="0">
                  <a:pos x="0" y="0"/>
                </a:cxn>
                <a:cxn ang="0">
                  <a:pos x="342" y="102"/>
                </a:cxn>
                <a:cxn ang="0">
                  <a:pos x="846" y="258"/>
                </a:cxn>
                <a:cxn ang="0">
                  <a:pos x="1494" y="390"/>
                </a:cxn>
                <a:cxn ang="0">
                  <a:pos x="1902" y="498"/>
                </a:cxn>
                <a:cxn ang="0">
                  <a:pos x="2598" y="678"/>
                </a:cxn>
              </a:cxnLst>
              <a:rect l="0" t="0" r="r" b="b"/>
              <a:pathLst>
                <a:path w="2598" h="678">
                  <a:moveTo>
                    <a:pt x="0" y="0"/>
                  </a:moveTo>
                  <a:cubicBezTo>
                    <a:pt x="100" y="29"/>
                    <a:pt x="201" y="59"/>
                    <a:pt x="342" y="102"/>
                  </a:cubicBezTo>
                  <a:cubicBezTo>
                    <a:pt x="483" y="145"/>
                    <a:pt x="654" y="210"/>
                    <a:pt x="846" y="258"/>
                  </a:cubicBezTo>
                  <a:cubicBezTo>
                    <a:pt x="1038" y="306"/>
                    <a:pt x="1318" y="350"/>
                    <a:pt x="1494" y="390"/>
                  </a:cubicBezTo>
                  <a:cubicBezTo>
                    <a:pt x="1670" y="430"/>
                    <a:pt x="1718" y="450"/>
                    <a:pt x="1902" y="498"/>
                  </a:cubicBezTo>
                  <a:cubicBezTo>
                    <a:pt x="2086" y="546"/>
                    <a:pt x="2482" y="647"/>
                    <a:pt x="2598" y="678"/>
                  </a:cubicBezTo>
                </a:path>
              </a:pathLst>
            </a:custGeom>
            <a:noFill/>
            <a:ln w="28575" cmpd="sng">
              <a:solidFill>
                <a:schemeClr val="tx1"/>
              </a:solidFill>
              <a:round/>
              <a:headEnd/>
              <a:tailEnd/>
            </a:ln>
            <a:effectLst/>
          </p:spPr>
          <p:txBody>
            <a:bodyPr/>
            <a:lstStyle/>
            <a:p>
              <a:endParaRPr lang="en-US"/>
            </a:p>
          </p:txBody>
        </p:sp>
        <p:sp>
          <p:nvSpPr>
            <p:cNvPr id="2078" name="Freeform 30"/>
            <p:cNvSpPr>
              <a:spLocks/>
            </p:cNvSpPr>
            <p:nvPr/>
          </p:nvSpPr>
          <p:spPr bwMode="auto">
            <a:xfrm>
              <a:off x="7718425" y="3025775"/>
              <a:ext cx="935038" cy="1138238"/>
            </a:xfrm>
            <a:custGeom>
              <a:avLst/>
              <a:gdLst/>
              <a:ahLst/>
              <a:cxnLst>
                <a:cxn ang="0">
                  <a:pos x="285" y="2"/>
                </a:cxn>
                <a:cxn ang="0">
                  <a:pos x="229" y="161"/>
                </a:cxn>
                <a:cxn ang="0">
                  <a:pos x="148" y="276"/>
                </a:cxn>
                <a:cxn ang="0">
                  <a:pos x="214" y="248"/>
                </a:cxn>
                <a:cxn ang="0">
                  <a:pos x="199" y="335"/>
                </a:cxn>
                <a:cxn ang="0">
                  <a:pos x="102" y="487"/>
                </a:cxn>
                <a:cxn ang="0">
                  <a:pos x="175" y="468"/>
                </a:cxn>
                <a:cxn ang="0">
                  <a:pos x="136" y="584"/>
                </a:cxn>
                <a:cxn ang="0">
                  <a:pos x="11" y="697"/>
                </a:cxn>
                <a:cxn ang="0">
                  <a:pos x="203" y="688"/>
                </a:cxn>
                <a:cxn ang="0">
                  <a:pos x="286" y="599"/>
                </a:cxn>
                <a:cxn ang="0">
                  <a:pos x="382" y="665"/>
                </a:cxn>
                <a:cxn ang="0">
                  <a:pos x="577" y="706"/>
                </a:cxn>
                <a:cxn ang="0">
                  <a:pos x="454" y="599"/>
                </a:cxn>
                <a:cxn ang="0">
                  <a:pos x="413" y="487"/>
                </a:cxn>
                <a:cxn ang="0">
                  <a:pos x="477" y="532"/>
                </a:cxn>
                <a:cxn ang="0">
                  <a:pos x="550" y="523"/>
                </a:cxn>
                <a:cxn ang="0">
                  <a:pos x="448" y="458"/>
                </a:cxn>
                <a:cxn ang="0">
                  <a:pos x="391" y="359"/>
                </a:cxn>
                <a:cxn ang="0">
                  <a:pos x="349" y="249"/>
                </a:cxn>
                <a:cxn ang="0">
                  <a:pos x="413" y="285"/>
                </a:cxn>
                <a:cxn ang="0">
                  <a:pos x="477" y="295"/>
                </a:cxn>
                <a:cxn ang="0">
                  <a:pos x="361" y="173"/>
                </a:cxn>
                <a:cxn ang="0">
                  <a:pos x="285" y="2"/>
                </a:cxn>
              </a:cxnLst>
              <a:rect l="0" t="0" r="r" b="b"/>
              <a:pathLst>
                <a:path w="589" h="717">
                  <a:moveTo>
                    <a:pt x="285" y="2"/>
                  </a:moveTo>
                  <a:cubicBezTo>
                    <a:pt x="263" y="0"/>
                    <a:pt x="252" y="115"/>
                    <a:pt x="229" y="161"/>
                  </a:cubicBezTo>
                  <a:cubicBezTo>
                    <a:pt x="206" y="207"/>
                    <a:pt x="150" y="262"/>
                    <a:pt x="148" y="276"/>
                  </a:cubicBezTo>
                  <a:cubicBezTo>
                    <a:pt x="146" y="290"/>
                    <a:pt x="206" y="238"/>
                    <a:pt x="214" y="248"/>
                  </a:cubicBezTo>
                  <a:cubicBezTo>
                    <a:pt x="229" y="230"/>
                    <a:pt x="218" y="295"/>
                    <a:pt x="199" y="335"/>
                  </a:cubicBezTo>
                  <a:cubicBezTo>
                    <a:pt x="180" y="375"/>
                    <a:pt x="106" y="465"/>
                    <a:pt x="102" y="487"/>
                  </a:cubicBezTo>
                  <a:cubicBezTo>
                    <a:pt x="98" y="509"/>
                    <a:pt x="169" y="452"/>
                    <a:pt x="175" y="468"/>
                  </a:cubicBezTo>
                  <a:cubicBezTo>
                    <a:pt x="181" y="484"/>
                    <a:pt x="163" y="546"/>
                    <a:pt x="136" y="584"/>
                  </a:cubicBezTo>
                  <a:cubicBezTo>
                    <a:pt x="109" y="622"/>
                    <a:pt x="0" y="680"/>
                    <a:pt x="11" y="697"/>
                  </a:cubicBezTo>
                  <a:cubicBezTo>
                    <a:pt x="22" y="714"/>
                    <a:pt x="157" y="704"/>
                    <a:pt x="203" y="688"/>
                  </a:cubicBezTo>
                  <a:cubicBezTo>
                    <a:pt x="249" y="672"/>
                    <a:pt x="256" y="603"/>
                    <a:pt x="286" y="599"/>
                  </a:cubicBezTo>
                  <a:cubicBezTo>
                    <a:pt x="301" y="554"/>
                    <a:pt x="334" y="647"/>
                    <a:pt x="382" y="665"/>
                  </a:cubicBezTo>
                  <a:cubicBezTo>
                    <a:pt x="430" y="683"/>
                    <a:pt x="565" y="717"/>
                    <a:pt x="577" y="706"/>
                  </a:cubicBezTo>
                  <a:cubicBezTo>
                    <a:pt x="589" y="695"/>
                    <a:pt x="481" y="635"/>
                    <a:pt x="454" y="599"/>
                  </a:cubicBezTo>
                  <a:cubicBezTo>
                    <a:pt x="427" y="563"/>
                    <a:pt x="409" y="498"/>
                    <a:pt x="413" y="487"/>
                  </a:cubicBezTo>
                  <a:cubicBezTo>
                    <a:pt x="417" y="476"/>
                    <a:pt x="454" y="526"/>
                    <a:pt x="477" y="532"/>
                  </a:cubicBezTo>
                  <a:cubicBezTo>
                    <a:pt x="500" y="538"/>
                    <a:pt x="555" y="535"/>
                    <a:pt x="550" y="523"/>
                  </a:cubicBezTo>
                  <a:cubicBezTo>
                    <a:pt x="545" y="511"/>
                    <a:pt x="474" y="485"/>
                    <a:pt x="448" y="458"/>
                  </a:cubicBezTo>
                  <a:cubicBezTo>
                    <a:pt x="422" y="431"/>
                    <a:pt x="407" y="394"/>
                    <a:pt x="391" y="359"/>
                  </a:cubicBezTo>
                  <a:cubicBezTo>
                    <a:pt x="375" y="324"/>
                    <a:pt x="345" y="261"/>
                    <a:pt x="349" y="249"/>
                  </a:cubicBezTo>
                  <a:cubicBezTo>
                    <a:pt x="353" y="237"/>
                    <a:pt x="392" y="277"/>
                    <a:pt x="413" y="285"/>
                  </a:cubicBezTo>
                  <a:cubicBezTo>
                    <a:pt x="434" y="293"/>
                    <a:pt x="486" y="314"/>
                    <a:pt x="477" y="295"/>
                  </a:cubicBezTo>
                  <a:cubicBezTo>
                    <a:pt x="468" y="276"/>
                    <a:pt x="393" y="222"/>
                    <a:pt x="361" y="173"/>
                  </a:cubicBezTo>
                  <a:cubicBezTo>
                    <a:pt x="329" y="124"/>
                    <a:pt x="301" y="38"/>
                    <a:pt x="285" y="2"/>
                  </a:cubicBezTo>
                  <a:close/>
                </a:path>
              </a:pathLst>
            </a:custGeom>
            <a:solidFill>
              <a:srgbClr val="33CC33"/>
            </a:solidFill>
            <a:ln w="9525">
              <a:solidFill>
                <a:schemeClr val="tx1"/>
              </a:solidFill>
              <a:round/>
              <a:headEnd/>
              <a:tailEnd/>
            </a:ln>
            <a:effectLst/>
          </p:spPr>
          <p:txBody>
            <a:bodyPr/>
            <a:lstStyle/>
            <a:p>
              <a:endParaRPr lang="en-US"/>
            </a:p>
          </p:txBody>
        </p:sp>
        <p:sp>
          <p:nvSpPr>
            <p:cNvPr id="2080" name="Freeform 32"/>
            <p:cNvSpPr>
              <a:spLocks/>
            </p:cNvSpPr>
            <p:nvPr/>
          </p:nvSpPr>
          <p:spPr bwMode="auto">
            <a:xfrm>
              <a:off x="5607050" y="2590800"/>
              <a:ext cx="800100" cy="866775"/>
            </a:xfrm>
            <a:custGeom>
              <a:avLst/>
              <a:gdLst/>
              <a:ahLst/>
              <a:cxnLst>
                <a:cxn ang="0">
                  <a:pos x="264" y="2"/>
                </a:cxn>
                <a:cxn ang="0">
                  <a:pos x="254" y="44"/>
                </a:cxn>
                <a:cxn ang="0">
                  <a:pos x="228" y="106"/>
                </a:cxn>
                <a:cxn ang="0">
                  <a:pos x="198" y="154"/>
                </a:cxn>
                <a:cxn ang="0">
                  <a:pos x="138" y="218"/>
                </a:cxn>
                <a:cxn ang="0">
                  <a:pos x="170" y="212"/>
                </a:cxn>
                <a:cxn ang="0">
                  <a:pos x="210" y="190"/>
                </a:cxn>
                <a:cxn ang="0">
                  <a:pos x="180" y="224"/>
                </a:cxn>
                <a:cxn ang="0">
                  <a:pos x="154" y="252"/>
                </a:cxn>
                <a:cxn ang="0">
                  <a:pos x="118" y="284"/>
                </a:cxn>
                <a:cxn ang="0">
                  <a:pos x="52" y="332"/>
                </a:cxn>
                <a:cxn ang="0">
                  <a:pos x="90" y="332"/>
                </a:cxn>
                <a:cxn ang="0">
                  <a:pos x="126" y="330"/>
                </a:cxn>
                <a:cxn ang="0">
                  <a:pos x="170" y="314"/>
                </a:cxn>
                <a:cxn ang="0">
                  <a:pos x="196" y="286"/>
                </a:cxn>
                <a:cxn ang="0">
                  <a:pos x="170" y="332"/>
                </a:cxn>
                <a:cxn ang="0">
                  <a:pos x="132" y="400"/>
                </a:cxn>
                <a:cxn ang="0">
                  <a:pos x="80" y="460"/>
                </a:cxn>
                <a:cxn ang="0">
                  <a:pos x="4" y="532"/>
                </a:cxn>
                <a:cxn ang="0">
                  <a:pos x="56" y="524"/>
                </a:cxn>
                <a:cxn ang="0">
                  <a:pos x="114" y="498"/>
                </a:cxn>
                <a:cxn ang="0">
                  <a:pos x="162" y="468"/>
                </a:cxn>
                <a:cxn ang="0">
                  <a:pos x="124" y="506"/>
                </a:cxn>
                <a:cxn ang="0">
                  <a:pos x="74" y="542"/>
                </a:cxn>
                <a:cxn ang="0">
                  <a:pos x="122" y="528"/>
                </a:cxn>
                <a:cxn ang="0">
                  <a:pos x="172" y="500"/>
                </a:cxn>
                <a:cxn ang="0">
                  <a:pos x="214" y="456"/>
                </a:cxn>
                <a:cxn ang="0">
                  <a:pos x="202" y="482"/>
                </a:cxn>
                <a:cxn ang="0">
                  <a:pos x="184" y="508"/>
                </a:cxn>
                <a:cxn ang="0">
                  <a:pos x="216" y="486"/>
                </a:cxn>
                <a:cxn ang="0">
                  <a:pos x="256" y="450"/>
                </a:cxn>
                <a:cxn ang="0">
                  <a:pos x="270" y="460"/>
                </a:cxn>
                <a:cxn ang="0">
                  <a:pos x="300" y="494"/>
                </a:cxn>
                <a:cxn ang="0">
                  <a:pos x="332" y="518"/>
                </a:cxn>
                <a:cxn ang="0">
                  <a:pos x="326" y="500"/>
                </a:cxn>
                <a:cxn ang="0">
                  <a:pos x="320" y="458"/>
                </a:cxn>
                <a:cxn ang="0">
                  <a:pos x="338" y="476"/>
                </a:cxn>
                <a:cxn ang="0">
                  <a:pos x="376" y="502"/>
                </a:cxn>
                <a:cxn ang="0">
                  <a:pos x="410" y="518"/>
                </a:cxn>
                <a:cxn ang="0">
                  <a:pos x="448" y="522"/>
                </a:cxn>
                <a:cxn ang="0">
                  <a:pos x="408" y="492"/>
                </a:cxn>
                <a:cxn ang="0">
                  <a:pos x="390" y="466"/>
                </a:cxn>
                <a:cxn ang="0">
                  <a:pos x="360" y="410"/>
                </a:cxn>
                <a:cxn ang="0">
                  <a:pos x="396" y="438"/>
                </a:cxn>
                <a:cxn ang="0">
                  <a:pos x="452" y="456"/>
                </a:cxn>
                <a:cxn ang="0">
                  <a:pos x="502" y="460"/>
                </a:cxn>
                <a:cxn ang="0">
                  <a:pos x="440" y="416"/>
                </a:cxn>
                <a:cxn ang="0">
                  <a:pos x="390" y="372"/>
                </a:cxn>
                <a:cxn ang="0">
                  <a:pos x="344" y="306"/>
                </a:cxn>
                <a:cxn ang="0">
                  <a:pos x="320" y="262"/>
                </a:cxn>
                <a:cxn ang="0">
                  <a:pos x="338" y="272"/>
                </a:cxn>
                <a:cxn ang="0">
                  <a:pos x="384" y="306"/>
                </a:cxn>
                <a:cxn ang="0">
                  <a:pos x="440" y="322"/>
                </a:cxn>
                <a:cxn ang="0">
                  <a:pos x="396" y="286"/>
                </a:cxn>
                <a:cxn ang="0">
                  <a:pos x="352" y="238"/>
                </a:cxn>
                <a:cxn ang="0">
                  <a:pos x="324" y="178"/>
                </a:cxn>
                <a:cxn ang="0">
                  <a:pos x="344" y="196"/>
                </a:cxn>
                <a:cxn ang="0">
                  <a:pos x="382" y="204"/>
                </a:cxn>
                <a:cxn ang="0">
                  <a:pos x="358" y="186"/>
                </a:cxn>
                <a:cxn ang="0">
                  <a:pos x="318" y="128"/>
                </a:cxn>
                <a:cxn ang="0">
                  <a:pos x="284" y="58"/>
                </a:cxn>
                <a:cxn ang="0">
                  <a:pos x="264" y="2"/>
                </a:cxn>
              </a:cxnLst>
              <a:rect l="0" t="0" r="r" b="b"/>
              <a:pathLst>
                <a:path w="504" h="546">
                  <a:moveTo>
                    <a:pt x="264" y="2"/>
                  </a:moveTo>
                  <a:cubicBezTo>
                    <a:pt x="259" y="0"/>
                    <a:pt x="260" y="27"/>
                    <a:pt x="254" y="44"/>
                  </a:cubicBezTo>
                  <a:cubicBezTo>
                    <a:pt x="248" y="61"/>
                    <a:pt x="237" y="88"/>
                    <a:pt x="228" y="106"/>
                  </a:cubicBezTo>
                  <a:cubicBezTo>
                    <a:pt x="219" y="124"/>
                    <a:pt x="213" y="135"/>
                    <a:pt x="198" y="154"/>
                  </a:cubicBezTo>
                  <a:cubicBezTo>
                    <a:pt x="183" y="173"/>
                    <a:pt x="143" y="208"/>
                    <a:pt x="138" y="218"/>
                  </a:cubicBezTo>
                  <a:cubicBezTo>
                    <a:pt x="133" y="228"/>
                    <a:pt x="158" y="217"/>
                    <a:pt x="170" y="212"/>
                  </a:cubicBezTo>
                  <a:cubicBezTo>
                    <a:pt x="182" y="207"/>
                    <a:pt x="208" y="188"/>
                    <a:pt x="210" y="190"/>
                  </a:cubicBezTo>
                  <a:cubicBezTo>
                    <a:pt x="212" y="192"/>
                    <a:pt x="189" y="214"/>
                    <a:pt x="180" y="224"/>
                  </a:cubicBezTo>
                  <a:cubicBezTo>
                    <a:pt x="171" y="234"/>
                    <a:pt x="164" y="242"/>
                    <a:pt x="154" y="252"/>
                  </a:cubicBezTo>
                  <a:cubicBezTo>
                    <a:pt x="144" y="262"/>
                    <a:pt x="135" y="271"/>
                    <a:pt x="118" y="284"/>
                  </a:cubicBezTo>
                  <a:cubicBezTo>
                    <a:pt x="101" y="297"/>
                    <a:pt x="57" y="324"/>
                    <a:pt x="52" y="332"/>
                  </a:cubicBezTo>
                  <a:cubicBezTo>
                    <a:pt x="47" y="340"/>
                    <a:pt x="78" y="332"/>
                    <a:pt x="90" y="332"/>
                  </a:cubicBezTo>
                  <a:cubicBezTo>
                    <a:pt x="102" y="332"/>
                    <a:pt x="113" y="333"/>
                    <a:pt x="126" y="330"/>
                  </a:cubicBezTo>
                  <a:cubicBezTo>
                    <a:pt x="139" y="327"/>
                    <a:pt x="158" y="321"/>
                    <a:pt x="170" y="314"/>
                  </a:cubicBezTo>
                  <a:cubicBezTo>
                    <a:pt x="182" y="307"/>
                    <a:pt x="196" y="283"/>
                    <a:pt x="196" y="286"/>
                  </a:cubicBezTo>
                  <a:cubicBezTo>
                    <a:pt x="196" y="289"/>
                    <a:pt x="181" y="313"/>
                    <a:pt x="170" y="332"/>
                  </a:cubicBezTo>
                  <a:cubicBezTo>
                    <a:pt x="159" y="351"/>
                    <a:pt x="147" y="379"/>
                    <a:pt x="132" y="400"/>
                  </a:cubicBezTo>
                  <a:cubicBezTo>
                    <a:pt x="117" y="421"/>
                    <a:pt x="101" y="438"/>
                    <a:pt x="80" y="460"/>
                  </a:cubicBezTo>
                  <a:cubicBezTo>
                    <a:pt x="59" y="482"/>
                    <a:pt x="8" y="521"/>
                    <a:pt x="4" y="532"/>
                  </a:cubicBezTo>
                  <a:cubicBezTo>
                    <a:pt x="0" y="543"/>
                    <a:pt x="38" y="530"/>
                    <a:pt x="56" y="524"/>
                  </a:cubicBezTo>
                  <a:cubicBezTo>
                    <a:pt x="74" y="518"/>
                    <a:pt x="96" y="507"/>
                    <a:pt x="114" y="498"/>
                  </a:cubicBezTo>
                  <a:cubicBezTo>
                    <a:pt x="132" y="489"/>
                    <a:pt x="160" y="467"/>
                    <a:pt x="162" y="468"/>
                  </a:cubicBezTo>
                  <a:cubicBezTo>
                    <a:pt x="164" y="469"/>
                    <a:pt x="139" y="494"/>
                    <a:pt x="124" y="506"/>
                  </a:cubicBezTo>
                  <a:cubicBezTo>
                    <a:pt x="109" y="518"/>
                    <a:pt x="74" y="538"/>
                    <a:pt x="74" y="542"/>
                  </a:cubicBezTo>
                  <a:cubicBezTo>
                    <a:pt x="74" y="546"/>
                    <a:pt x="106" y="535"/>
                    <a:pt x="122" y="528"/>
                  </a:cubicBezTo>
                  <a:cubicBezTo>
                    <a:pt x="138" y="521"/>
                    <a:pt x="157" y="512"/>
                    <a:pt x="172" y="500"/>
                  </a:cubicBezTo>
                  <a:cubicBezTo>
                    <a:pt x="187" y="488"/>
                    <a:pt x="209" y="459"/>
                    <a:pt x="214" y="456"/>
                  </a:cubicBezTo>
                  <a:cubicBezTo>
                    <a:pt x="219" y="453"/>
                    <a:pt x="207" y="473"/>
                    <a:pt x="202" y="482"/>
                  </a:cubicBezTo>
                  <a:cubicBezTo>
                    <a:pt x="197" y="491"/>
                    <a:pt x="182" y="507"/>
                    <a:pt x="184" y="508"/>
                  </a:cubicBezTo>
                  <a:cubicBezTo>
                    <a:pt x="186" y="509"/>
                    <a:pt x="204" y="496"/>
                    <a:pt x="216" y="486"/>
                  </a:cubicBezTo>
                  <a:cubicBezTo>
                    <a:pt x="228" y="476"/>
                    <a:pt x="247" y="454"/>
                    <a:pt x="256" y="450"/>
                  </a:cubicBezTo>
                  <a:cubicBezTo>
                    <a:pt x="265" y="446"/>
                    <a:pt x="263" y="453"/>
                    <a:pt x="270" y="460"/>
                  </a:cubicBezTo>
                  <a:cubicBezTo>
                    <a:pt x="277" y="467"/>
                    <a:pt x="290" y="484"/>
                    <a:pt x="300" y="494"/>
                  </a:cubicBezTo>
                  <a:cubicBezTo>
                    <a:pt x="310" y="504"/>
                    <a:pt x="328" y="517"/>
                    <a:pt x="332" y="518"/>
                  </a:cubicBezTo>
                  <a:cubicBezTo>
                    <a:pt x="336" y="519"/>
                    <a:pt x="328" y="510"/>
                    <a:pt x="326" y="500"/>
                  </a:cubicBezTo>
                  <a:cubicBezTo>
                    <a:pt x="324" y="490"/>
                    <a:pt x="318" y="462"/>
                    <a:pt x="320" y="458"/>
                  </a:cubicBezTo>
                  <a:cubicBezTo>
                    <a:pt x="322" y="454"/>
                    <a:pt x="329" y="469"/>
                    <a:pt x="338" y="476"/>
                  </a:cubicBezTo>
                  <a:cubicBezTo>
                    <a:pt x="347" y="483"/>
                    <a:pt x="364" y="495"/>
                    <a:pt x="376" y="502"/>
                  </a:cubicBezTo>
                  <a:cubicBezTo>
                    <a:pt x="388" y="509"/>
                    <a:pt x="398" y="515"/>
                    <a:pt x="410" y="518"/>
                  </a:cubicBezTo>
                  <a:cubicBezTo>
                    <a:pt x="422" y="521"/>
                    <a:pt x="448" y="526"/>
                    <a:pt x="448" y="522"/>
                  </a:cubicBezTo>
                  <a:cubicBezTo>
                    <a:pt x="448" y="518"/>
                    <a:pt x="418" y="501"/>
                    <a:pt x="408" y="492"/>
                  </a:cubicBezTo>
                  <a:cubicBezTo>
                    <a:pt x="398" y="483"/>
                    <a:pt x="398" y="480"/>
                    <a:pt x="390" y="466"/>
                  </a:cubicBezTo>
                  <a:cubicBezTo>
                    <a:pt x="382" y="452"/>
                    <a:pt x="359" y="415"/>
                    <a:pt x="360" y="410"/>
                  </a:cubicBezTo>
                  <a:cubicBezTo>
                    <a:pt x="361" y="405"/>
                    <a:pt x="381" y="430"/>
                    <a:pt x="396" y="438"/>
                  </a:cubicBezTo>
                  <a:cubicBezTo>
                    <a:pt x="411" y="446"/>
                    <a:pt x="434" y="452"/>
                    <a:pt x="452" y="456"/>
                  </a:cubicBezTo>
                  <a:cubicBezTo>
                    <a:pt x="470" y="460"/>
                    <a:pt x="504" y="467"/>
                    <a:pt x="502" y="460"/>
                  </a:cubicBezTo>
                  <a:cubicBezTo>
                    <a:pt x="500" y="453"/>
                    <a:pt x="459" y="431"/>
                    <a:pt x="440" y="416"/>
                  </a:cubicBezTo>
                  <a:cubicBezTo>
                    <a:pt x="421" y="401"/>
                    <a:pt x="406" y="390"/>
                    <a:pt x="390" y="372"/>
                  </a:cubicBezTo>
                  <a:cubicBezTo>
                    <a:pt x="374" y="354"/>
                    <a:pt x="356" y="324"/>
                    <a:pt x="344" y="306"/>
                  </a:cubicBezTo>
                  <a:cubicBezTo>
                    <a:pt x="332" y="288"/>
                    <a:pt x="321" y="268"/>
                    <a:pt x="320" y="262"/>
                  </a:cubicBezTo>
                  <a:cubicBezTo>
                    <a:pt x="319" y="256"/>
                    <a:pt x="327" y="265"/>
                    <a:pt x="338" y="272"/>
                  </a:cubicBezTo>
                  <a:cubicBezTo>
                    <a:pt x="349" y="279"/>
                    <a:pt x="367" y="298"/>
                    <a:pt x="384" y="306"/>
                  </a:cubicBezTo>
                  <a:cubicBezTo>
                    <a:pt x="401" y="314"/>
                    <a:pt x="438" y="325"/>
                    <a:pt x="440" y="322"/>
                  </a:cubicBezTo>
                  <a:cubicBezTo>
                    <a:pt x="442" y="319"/>
                    <a:pt x="411" y="300"/>
                    <a:pt x="396" y="286"/>
                  </a:cubicBezTo>
                  <a:cubicBezTo>
                    <a:pt x="381" y="272"/>
                    <a:pt x="364" y="256"/>
                    <a:pt x="352" y="238"/>
                  </a:cubicBezTo>
                  <a:cubicBezTo>
                    <a:pt x="340" y="220"/>
                    <a:pt x="325" y="185"/>
                    <a:pt x="324" y="178"/>
                  </a:cubicBezTo>
                  <a:cubicBezTo>
                    <a:pt x="323" y="171"/>
                    <a:pt x="334" y="192"/>
                    <a:pt x="344" y="196"/>
                  </a:cubicBezTo>
                  <a:cubicBezTo>
                    <a:pt x="354" y="200"/>
                    <a:pt x="380" y="206"/>
                    <a:pt x="382" y="204"/>
                  </a:cubicBezTo>
                  <a:cubicBezTo>
                    <a:pt x="384" y="202"/>
                    <a:pt x="369" y="199"/>
                    <a:pt x="358" y="186"/>
                  </a:cubicBezTo>
                  <a:cubicBezTo>
                    <a:pt x="347" y="173"/>
                    <a:pt x="330" y="149"/>
                    <a:pt x="318" y="128"/>
                  </a:cubicBezTo>
                  <a:cubicBezTo>
                    <a:pt x="306" y="107"/>
                    <a:pt x="293" y="79"/>
                    <a:pt x="284" y="58"/>
                  </a:cubicBezTo>
                  <a:cubicBezTo>
                    <a:pt x="275" y="37"/>
                    <a:pt x="269" y="4"/>
                    <a:pt x="264" y="2"/>
                  </a:cubicBezTo>
                  <a:close/>
                </a:path>
              </a:pathLst>
            </a:custGeom>
            <a:solidFill>
              <a:srgbClr val="33CC33"/>
            </a:solidFill>
            <a:ln w="9525">
              <a:solidFill>
                <a:schemeClr val="tx1"/>
              </a:solidFill>
              <a:round/>
              <a:headEnd/>
              <a:tailEnd/>
            </a:ln>
            <a:effectLst/>
          </p:spPr>
          <p:txBody>
            <a:bodyPr/>
            <a:lstStyle/>
            <a:p>
              <a:endParaRPr lang="en-US"/>
            </a:p>
          </p:txBody>
        </p:sp>
        <p:pic>
          <p:nvPicPr>
            <p:cNvPr id="2084" name="Picture 36" descr="j0293828"/>
            <p:cNvPicPr>
              <a:picLocks noChangeAspect="1" noChangeArrowheads="1"/>
            </p:cNvPicPr>
            <p:nvPr/>
          </p:nvPicPr>
          <p:blipFill>
            <a:blip r:embed="rId3" cstate="print"/>
            <a:srcRect/>
            <a:stretch>
              <a:fillRect/>
            </a:stretch>
          </p:blipFill>
          <p:spPr bwMode="auto">
            <a:xfrm>
              <a:off x="4927600" y="204788"/>
              <a:ext cx="1792288" cy="1887537"/>
            </a:xfrm>
            <a:prstGeom prst="rect">
              <a:avLst/>
            </a:prstGeom>
            <a:noFill/>
          </p:spPr>
        </p:pic>
        <p:sp>
          <p:nvSpPr>
            <p:cNvPr id="2091" name="Freeform 43"/>
            <p:cNvSpPr>
              <a:spLocks/>
            </p:cNvSpPr>
            <p:nvPr/>
          </p:nvSpPr>
          <p:spPr bwMode="auto">
            <a:xfrm>
              <a:off x="5962650" y="1543050"/>
              <a:ext cx="1905000" cy="2905125"/>
            </a:xfrm>
            <a:custGeom>
              <a:avLst/>
              <a:gdLst/>
              <a:ahLst/>
              <a:cxnLst>
                <a:cxn ang="0">
                  <a:pos x="0" y="1830"/>
                </a:cxn>
                <a:cxn ang="0">
                  <a:pos x="0" y="498"/>
                </a:cxn>
                <a:cxn ang="0">
                  <a:pos x="576" y="0"/>
                </a:cxn>
                <a:cxn ang="0">
                  <a:pos x="1200" y="486"/>
                </a:cxn>
                <a:cxn ang="0">
                  <a:pos x="1200" y="1812"/>
                </a:cxn>
                <a:cxn ang="0">
                  <a:pos x="0" y="1830"/>
                </a:cxn>
              </a:cxnLst>
              <a:rect l="0" t="0" r="r" b="b"/>
              <a:pathLst>
                <a:path w="1200" h="1830">
                  <a:moveTo>
                    <a:pt x="0" y="1830"/>
                  </a:moveTo>
                  <a:lnTo>
                    <a:pt x="0" y="498"/>
                  </a:lnTo>
                  <a:lnTo>
                    <a:pt x="576" y="0"/>
                  </a:lnTo>
                  <a:lnTo>
                    <a:pt x="1200" y="486"/>
                  </a:lnTo>
                  <a:lnTo>
                    <a:pt x="1200" y="1812"/>
                  </a:lnTo>
                  <a:lnTo>
                    <a:pt x="0" y="1830"/>
                  </a:lnTo>
                  <a:close/>
                </a:path>
              </a:pathLst>
            </a:custGeom>
            <a:solidFill>
              <a:schemeClr val="bg1"/>
            </a:solidFill>
            <a:ln w="38100" cmpd="sng">
              <a:solidFill>
                <a:schemeClr val="tx1"/>
              </a:solidFill>
              <a:round/>
              <a:headEnd/>
              <a:tailEnd/>
            </a:ln>
            <a:effectLst/>
          </p:spPr>
          <p:txBody>
            <a:bodyPr/>
            <a:lstStyle/>
            <a:p>
              <a:endParaRPr lang="en-US"/>
            </a:p>
          </p:txBody>
        </p:sp>
        <p:sp>
          <p:nvSpPr>
            <p:cNvPr id="2073" name="Freeform 25"/>
            <p:cNvSpPr>
              <a:spLocks/>
            </p:cNvSpPr>
            <p:nvPr/>
          </p:nvSpPr>
          <p:spPr bwMode="auto">
            <a:xfrm>
              <a:off x="6556375" y="2508250"/>
              <a:ext cx="785813" cy="1874838"/>
            </a:xfrm>
            <a:custGeom>
              <a:avLst/>
              <a:gdLst/>
              <a:ahLst/>
              <a:cxnLst>
                <a:cxn ang="0">
                  <a:pos x="178" y="36"/>
                </a:cxn>
                <a:cxn ang="0">
                  <a:pos x="62" y="108"/>
                </a:cxn>
                <a:cxn ang="0">
                  <a:pos x="38" y="228"/>
                </a:cxn>
                <a:cxn ang="0">
                  <a:pos x="2" y="408"/>
                </a:cxn>
                <a:cxn ang="0">
                  <a:pos x="18" y="532"/>
                </a:cxn>
                <a:cxn ang="0">
                  <a:pos x="46" y="652"/>
                </a:cxn>
                <a:cxn ang="0">
                  <a:pos x="78" y="640"/>
                </a:cxn>
                <a:cxn ang="0">
                  <a:pos x="98" y="612"/>
                </a:cxn>
                <a:cxn ang="0">
                  <a:pos x="62" y="528"/>
                </a:cxn>
                <a:cxn ang="0">
                  <a:pos x="86" y="412"/>
                </a:cxn>
                <a:cxn ang="0">
                  <a:pos x="118" y="268"/>
                </a:cxn>
                <a:cxn ang="0">
                  <a:pos x="126" y="256"/>
                </a:cxn>
                <a:cxn ang="0">
                  <a:pos x="126" y="368"/>
                </a:cxn>
                <a:cxn ang="0">
                  <a:pos x="102" y="532"/>
                </a:cxn>
                <a:cxn ang="0">
                  <a:pos x="114" y="632"/>
                </a:cxn>
                <a:cxn ang="0">
                  <a:pos x="134" y="780"/>
                </a:cxn>
                <a:cxn ang="0">
                  <a:pos x="134" y="920"/>
                </a:cxn>
                <a:cxn ang="0">
                  <a:pos x="166" y="1056"/>
                </a:cxn>
                <a:cxn ang="0">
                  <a:pos x="142" y="1140"/>
                </a:cxn>
                <a:cxn ang="0">
                  <a:pos x="210" y="1152"/>
                </a:cxn>
                <a:cxn ang="0">
                  <a:pos x="242" y="1040"/>
                </a:cxn>
                <a:cxn ang="0">
                  <a:pos x="234" y="916"/>
                </a:cxn>
                <a:cxn ang="0">
                  <a:pos x="226" y="792"/>
                </a:cxn>
                <a:cxn ang="0">
                  <a:pos x="258" y="712"/>
                </a:cxn>
                <a:cxn ang="0">
                  <a:pos x="266" y="864"/>
                </a:cxn>
                <a:cxn ang="0">
                  <a:pos x="298" y="1004"/>
                </a:cxn>
                <a:cxn ang="0">
                  <a:pos x="298" y="1112"/>
                </a:cxn>
                <a:cxn ang="0">
                  <a:pos x="342" y="1176"/>
                </a:cxn>
                <a:cxn ang="0">
                  <a:pos x="378" y="1080"/>
                </a:cxn>
                <a:cxn ang="0">
                  <a:pos x="370" y="912"/>
                </a:cxn>
                <a:cxn ang="0">
                  <a:pos x="350" y="796"/>
                </a:cxn>
                <a:cxn ang="0">
                  <a:pos x="370" y="672"/>
                </a:cxn>
                <a:cxn ang="0">
                  <a:pos x="374" y="532"/>
                </a:cxn>
                <a:cxn ang="0">
                  <a:pos x="366" y="404"/>
                </a:cxn>
                <a:cxn ang="0">
                  <a:pos x="358" y="296"/>
                </a:cxn>
                <a:cxn ang="0">
                  <a:pos x="390" y="292"/>
                </a:cxn>
                <a:cxn ang="0">
                  <a:pos x="418" y="452"/>
                </a:cxn>
                <a:cxn ang="0">
                  <a:pos x="418" y="572"/>
                </a:cxn>
                <a:cxn ang="0">
                  <a:pos x="406" y="628"/>
                </a:cxn>
                <a:cxn ang="0">
                  <a:pos x="446" y="624"/>
                </a:cxn>
                <a:cxn ang="0">
                  <a:pos x="458" y="668"/>
                </a:cxn>
                <a:cxn ang="0">
                  <a:pos x="494" y="564"/>
                </a:cxn>
                <a:cxn ang="0">
                  <a:pos x="474" y="464"/>
                </a:cxn>
                <a:cxn ang="0">
                  <a:pos x="470" y="344"/>
                </a:cxn>
                <a:cxn ang="0">
                  <a:pos x="430" y="208"/>
                </a:cxn>
                <a:cxn ang="0">
                  <a:pos x="414" y="120"/>
                </a:cxn>
                <a:cxn ang="0">
                  <a:pos x="318" y="56"/>
                </a:cxn>
                <a:cxn ang="0">
                  <a:pos x="282" y="13"/>
                </a:cxn>
                <a:cxn ang="0">
                  <a:pos x="194" y="0"/>
                </a:cxn>
              </a:cxnLst>
              <a:rect l="0" t="0" r="r" b="b"/>
              <a:pathLst>
                <a:path w="495" h="1181">
                  <a:moveTo>
                    <a:pt x="194" y="0"/>
                  </a:moveTo>
                  <a:cubicBezTo>
                    <a:pt x="193" y="11"/>
                    <a:pt x="193" y="23"/>
                    <a:pt x="178" y="36"/>
                  </a:cubicBezTo>
                  <a:cubicBezTo>
                    <a:pt x="163" y="49"/>
                    <a:pt x="125" y="68"/>
                    <a:pt x="106" y="80"/>
                  </a:cubicBezTo>
                  <a:cubicBezTo>
                    <a:pt x="87" y="92"/>
                    <a:pt x="73" y="96"/>
                    <a:pt x="62" y="108"/>
                  </a:cubicBezTo>
                  <a:cubicBezTo>
                    <a:pt x="51" y="120"/>
                    <a:pt x="46" y="132"/>
                    <a:pt x="42" y="152"/>
                  </a:cubicBezTo>
                  <a:cubicBezTo>
                    <a:pt x="38" y="172"/>
                    <a:pt x="44" y="199"/>
                    <a:pt x="38" y="228"/>
                  </a:cubicBezTo>
                  <a:cubicBezTo>
                    <a:pt x="32" y="257"/>
                    <a:pt x="12" y="294"/>
                    <a:pt x="6" y="324"/>
                  </a:cubicBezTo>
                  <a:cubicBezTo>
                    <a:pt x="0" y="354"/>
                    <a:pt x="1" y="381"/>
                    <a:pt x="2" y="408"/>
                  </a:cubicBezTo>
                  <a:cubicBezTo>
                    <a:pt x="3" y="435"/>
                    <a:pt x="11" y="467"/>
                    <a:pt x="14" y="488"/>
                  </a:cubicBezTo>
                  <a:cubicBezTo>
                    <a:pt x="17" y="509"/>
                    <a:pt x="18" y="517"/>
                    <a:pt x="18" y="532"/>
                  </a:cubicBezTo>
                  <a:cubicBezTo>
                    <a:pt x="18" y="547"/>
                    <a:pt x="9" y="556"/>
                    <a:pt x="14" y="576"/>
                  </a:cubicBezTo>
                  <a:cubicBezTo>
                    <a:pt x="19" y="596"/>
                    <a:pt x="33" y="637"/>
                    <a:pt x="46" y="652"/>
                  </a:cubicBezTo>
                  <a:cubicBezTo>
                    <a:pt x="59" y="667"/>
                    <a:pt x="89" y="670"/>
                    <a:pt x="94" y="668"/>
                  </a:cubicBezTo>
                  <a:cubicBezTo>
                    <a:pt x="99" y="666"/>
                    <a:pt x="83" y="649"/>
                    <a:pt x="78" y="640"/>
                  </a:cubicBezTo>
                  <a:cubicBezTo>
                    <a:pt x="73" y="631"/>
                    <a:pt x="59" y="617"/>
                    <a:pt x="62" y="612"/>
                  </a:cubicBezTo>
                  <a:cubicBezTo>
                    <a:pt x="65" y="607"/>
                    <a:pt x="97" y="620"/>
                    <a:pt x="98" y="612"/>
                  </a:cubicBezTo>
                  <a:cubicBezTo>
                    <a:pt x="99" y="604"/>
                    <a:pt x="76" y="578"/>
                    <a:pt x="70" y="564"/>
                  </a:cubicBezTo>
                  <a:cubicBezTo>
                    <a:pt x="64" y="550"/>
                    <a:pt x="63" y="544"/>
                    <a:pt x="62" y="528"/>
                  </a:cubicBezTo>
                  <a:cubicBezTo>
                    <a:pt x="61" y="512"/>
                    <a:pt x="62" y="487"/>
                    <a:pt x="66" y="468"/>
                  </a:cubicBezTo>
                  <a:cubicBezTo>
                    <a:pt x="70" y="449"/>
                    <a:pt x="82" y="430"/>
                    <a:pt x="86" y="412"/>
                  </a:cubicBezTo>
                  <a:cubicBezTo>
                    <a:pt x="90" y="394"/>
                    <a:pt x="85" y="384"/>
                    <a:pt x="90" y="360"/>
                  </a:cubicBezTo>
                  <a:cubicBezTo>
                    <a:pt x="95" y="336"/>
                    <a:pt x="115" y="291"/>
                    <a:pt x="118" y="268"/>
                  </a:cubicBezTo>
                  <a:cubicBezTo>
                    <a:pt x="121" y="245"/>
                    <a:pt x="105" y="222"/>
                    <a:pt x="106" y="220"/>
                  </a:cubicBezTo>
                  <a:cubicBezTo>
                    <a:pt x="107" y="218"/>
                    <a:pt x="123" y="237"/>
                    <a:pt x="126" y="256"/>
                  </a:cubicBezTo>
                  <a:cubicBezTo>
                    <a:pt x="129" y="275"/>
                    <a:pt x="122" y="313"/>
                    <a:pt x="122" y="332"/>
                  </a:cubicBezTo>
                  <a:cubicBezTo>
                    <a:pt x="122" y="351"/>
                    <a:pt x="128" y="347"/>
                    <a:pt x="126" y="368"/>
                  </a:cubicBezTo>
                  <a:cubicBezTo>
                    <a:pt x="124" y="389"/>
                    <a:pt x="114" y="429"/>
                    <a:pt x="110" y="456"/>
                  </a:cubicBezTo>
                  <a:cubicBezTo>
                    <a:pt x="106" y="483"/>
                    <a:pt x="103" y="512"/>
                    <a:pt x="102" y="532"/>
                  </a:cubicBezTo>
                  <a:cubicBezTo>
                    <a:pt x="101" y="552"/>
                    <a:pt x="100" y="559"/>
                    <a:pt x="102" y="576"/>
                  </a:cubicBezTo>
                  <a:cubicBezTo>
                    <a:pt x="104" y="593"/>
                    <a:pt x="109" y="607"/>
                    <a:pt x="114" y="632"/>
                  </a:cubicBezTo>
                  <a:cubicBezTo>
                    <a:pt x="119" y="657"/>
                    <a:pt x="131" y="703"/>
                    <a:pt x="134" y="728"/>
                  </a:cubicBezTo>
                  <a:cubicBezTo>
                    <a:pt x="137" y="753"/>
                    <a:pt x="135" y="759"/>
                    <a:pt x="134" y="780"/>
                  </a:cubicBezTo>
                  <a:cubicBezTo>
                    <a:pt x="133" y="801"/>
                    <a:pt x="130" y="829"/>
                    <a:pt x="130" y="852"/>
                  </a:cubicBezTo>
                  <a:cubicBezTo>
                    <a:pt x="130" y="875"/>
                    <a:pt x="129" y="893"/>
                    <a:pt x="134" y="920"/>
                  </a:cubicBezTo>
                  <a:cubicBezTo>
                    <a:pt x="139" y="947"/>
                    <a:pt x="153" y="993"/>
                    <a:pt x="158" y="1016"/>
                  </a:cubicBezTo>
                  <a:cubicBezTo>
                    <a:pt x="163" y="1039"/>
                    <a:pt x="167" y="1040"/>
                    <a:pt x="166" y="1056"/>
                  </a:cubicBezTo>
                  <a:cubicBezTo>
                    <a:pt x="165" y="1072"/>
                    <a:pt x="158" y="1098"/>
                    <a:pt x="154" y="1112"/>
                  </a:cubicBezTo>
                  <a:cubicBezTo>
                    <a:pt x="150" y="1126"/>
                    <a:pt x="139" y="1133"/>
                    <a:pt x="142" y="1140"/>
                  </a:cubicBezTo>
                  <a:cubicBezTo>
                    <a:pt x="145" y="1147"/>
                    <a:pt x="163" y="1154"/>
                    <a:pt x="174" y="1156"/>
                  </a:cubicBezTo>
                  <a:cubicBezTo>
                    <a:pt x="185" y="1158"/>
                    <a:pt x="199" y="1166"/>
                    <a:pt x="210" y="1152"/>
                  </a:cubicBezTo>
                  <a:cubicBezTo>
                    <a:pt x="221" y="1138"/>
                    <a:pt x="237" y="1091"/>
                    <a:pt x="242" y="1072"/>
                  </a:cubicBezTo>
                  <a:cubicBezTo>
                    <a:pt x="247" y="1053"/>
                    <a:pt x="245" y="1057"/>
                    <a:pt x="242" y="1040"/>
                  </a:cubicBezTo>
                  <a:cubicBezTo>
                    <a:pt x="239" y="1023"/>
                    <a:pt x="227" y="993"/>
                    <a:pt x="226" y="972"/>
                  </a:cubicBezTo>
                  <a:cubicBezTo>
                    <a:pt x="225" y="951"/>
                    <a:pt x="231" y="936"/>
                    <a:pt x="234" y="916"/>
                  </a:cubicBezTo>
                  <a:cubicBezTo>
                    <a:pt x="237" y="896"/>
                    <a:pt x="247" y="873"/>
                    <a:pt x="246" y="852"/>
                  </a:cubicBezTo>
                  <a:cubicBezTo>
                    <a:pt x="245" y="831"/>
                    <a:pt x="225" y="833"/>
                    <a:pt x="226" y="792"/>
                  </a:cubicBezTo>
                  <a:cubicBezTo>
                    <a:pt x="227" y="751"/>
                    <a:pt x="245" y="621"/>
                    <a:pt x="250" y="608"/>
                  </a:cubicBezTo>
                  <a:cubicBezTo>
                    <a:pt x="255" y="595"/>
                    <a:pt x="254" y="680"/>
                    <a:pt x="258" y="712"/>
                  </a:cubicBezTo>
                  <a:cubicBezTo>
                    <a:pt x="262" y="744"/>
                    <a:pt x="273" y="775"/>
                    <a:pt x="274" y="800"/>
                  </a:cubicBezTo>
                  <a:cubicBezTo>
                    <a:pt x="275" y="825"/>
                    <a:pt x="265" y="837"/>
                    <a:pt x="266" y="864"/>
                  </a:cubicBezTo>
                  <a:cubicBezTo>
                    <a:pt x="267" y="891"/>
                    <a:pt x="277" y="937"/>
                    <a:pt x="282" y="960"/>
                  </a:cubicBezTo>
                  <a:cubicBezTo>
                    <a:pt x="287" y="983"/>
                    <a:pt x="297" y="987"/>
                    <a:pt x="298" y="1004"/>
                  </a:cubicBezTo>
                  <a:cubicBezTo>
                    <a:pt x="299" y="1021"/>
                    <a:pt x="290" y="1042"/>
                    <a:pt x="290" y="1060"/>
                  </a:cubicBezTo>
                  <a:cubicBezTo>
                    <a:pt x="290" y="1078"/>
                    <a:pt x="292" y="1096"/>
                    <a:pt x="298" y="1112"/>
                  </a:cubicBezTo>
                  <a:cubicBezTo>
                    <a:pt x="304" y="1128"/>
                    <a:pt x="319" y="1145"/>
                    <a:pt x="326" y="1156"/>
                  </a:cubicBezTo>
                  <a:cubicBezTo>
                    <a:pt x="333" y="1167"/>
                    <a:pt x="333" y="1181"/>
                    <a:pt x="342" y="1176"/>
                  </a:cubicBezTo>
                  <a:cubicBezTo>
                    <a:pt x="351" y="1171"/>
                    <a:pt x="376" y="1144"/>
                    <a:pt x="382" y="1128"/>
                  </a:cubicBezTo>
                  <a:cubicBezTo>
                    <a:pt x="388" y="1112"/>
                    <a:pt x="383" y="1099"/>
                    <a:pt x="378" y="1080"/>
                  </a:cubicBezTo>
                  <a:cubicBezTo>
                    <a:pt x="373" y="1061"/>
                    <a:pt x="351" y="1044"/>
                    <a:pt x="350" y="1016"/>
                  </a:cubicBezTo>
                  <a:cubicBezTo>
                    <a:pt x="349" y="988"/>
                    <a:pt x="365" y="937"/>
                    <a:pt x="370" y="912"/>
                  </a:cubicBezTo>
                  <a:cubicBezTo>
                    <a:pt x="375" y="887"/>
                    <a:pt x="381" y="883"/>
                    <a:pt x="378" y="864"/>
                  </a:cubicBezTo>
                  <a:cubicBezTo>
                    <a:pt x="375" y="845"/>
                    <a:pt x="353" y="817"/>
                    <a:pt x="350" y="796"/>
                  </a:cubicBezTo>
                  <a:cubicBezTo>
                    <a:pt x="347" y="775"/>
                    <a:pt x="355" y="761"/>
                    <a:pt x="358" y="740"/>
                  </a:cubicBezTo>
                  <a:cubicBezTo>
                    <a:pt x="361" y="719"/>
                    <a:pt x="367" y="697"/>
                    <a:pt x="370" y="672"/>
                  </a:cubicBezTo>
                  <a:cubicBezTo>
                    <a:pt x="373" y="647"/>
                    <a:pt x="377" y="611"/>
                    <a:pt x="378" y="588"/>
                  </a:cubicBezTo>
                  <a:cubicBezTo>
                    <a:pt x="379" y="565"/>
                    <a:pt x="377" y="548"/>
                    <a:pt x="374" y="532"/>
                  </a:cubicBezTo>
                  <a:cubicBezTo>
                    <a:pt x="371" y="516"/>
                    <a:pt x="363" y="513"/>
                    <a:pt x="362" y="492"/>
                  </a:cubicBezTo>
                  <a:cubicBezTo>
                    <a:pt x="361" y="471"/>
                    <a:pt x="367" y="430"/>
                    <a:pt x="366" y="404"/>
                  </a:cubicBezTo>
                  <a:cubicBezTo>
                    <a:pt x="365" y="378"/>
                    <a:pt x="355" y="354"/>
                    <a:pt x="354" y="336"/>
                  </a:cubicBezTo>
                  <a:cubicBezTo>
                    <a:pt x="353" y="318"/>
                    <a:pt x="355" y="316"/>
                    <a:pt x="358" y="296"/>
                  </a:cubicBezTo>
                  <a:cubicBezTo>
                    <a:pt x="361" y="276"/>
                    <a:pt x="369" y="217"/>
                    <a:pt x="374" y="216"/>
                  </a:cubicBezTo>
                  <a:cubicBezTo>
                    <a:pt x="379" y="215"/>
                    <a:pt x="387" y="268"/>
                    <a:pt x="390" y="292"/>
                  </a:cubicBezTo>
                  <a:cubicBezTo>
                    <a:pt x="393" y="316"/>
                    <a:pt x="389" y="333"/>
                    <a:pt x="394" y="360"/>
                  </a:cubicBezTo>
                  <a:cubicBezTo>
                    <a:pt x="399" y="387"/>
                    <a:pt x="411" y="429"/>
                    <a:pt x="418" y="452"/>
                  </a:cubicBezTo>
                  <a:cubicBezTo>
                    <a:pt x="425" y="475"/>
                    <a:pt x="434" y="480"/>
                    <a:pt x="434" y="500"/>
                  </a:cubicBezTo>
                  <a:cubicBezTo>
                    <a:pt x="434" y="520"/>
                    <a:pt x="423" y="556"/>
                    <a:pt x="418" y="572"/>
                  </a:cubicBezTo>
                  <a:cubicBezTo>
                    <a:pt x="413" y="588"/>
                    <a:pt x="408" y="587"/>
                    <a:pt x="406" y="596"/>
                  </a:cubicBezTo>
                  <a:cubicBezTo>
                    <a:pt x="404" y="605"/>
                    <a:pt x="401" y="627"/>
                    <a:pt x="406" y="628"/>
                  </a:cubicBezTo>
                  <a:cubicBezTo>
                    <a:pt x="411" y="629"/>
                    <a:pt x="431" y="601"/>
                    <a:pt x="438" y="600"/>
                  </a:cubicBezTo>
                  <a:cubicBezTo>
                    <a:pt x="445" y="599"/>
                    <a:pt x="447" y="611"/>
                    <a:pt x="446" y="624"/>
                  </a:cubicBezTo>
                  <a:cubicBezTo>
                    <a:pt x="445" y="637"/>
                    <a:pt x="432" y="673"/>
                    <a:pt x="434" y="680"/>
                  </a:cubicBezTo>
                  <a:cubicBezTo>
                    <a:pt x="436" y="687"/>
                    <a:pt x="451" y="679"/>
                    <a:pt x="458" y="668"/>
                  </a:cubicBezTo>
                  <a:cubicBezTo>
                    <a:pt x="465" y="657"/>
                    <a:pt x="472" y="633"/>
                    <a:pt x="478" y="616"/>
                  </a:cubicBezTo>
                  <a:cubicBezTo>
                    <a:pt x="484" y="599"/>
                    <a:pt x="493" y="581"/>
                    <a:pt x="494" y="564"/>
                  </a:cubicBezTo>
                  <a:cubicBezTo>
                    <a:pt x="495" y="547"/>
                    <a:pt x="485" y="529"/>
                    <a:pt x="482" y="512"/>
                  </a:cubicBezTo>
                  <a:cubicBezTo>
                    <a:pt x="479" y="495"/>
                    <a:pt x="475" y="486"/>
                    <a:pt x="474" y="464"/>
                  </a:cubicBezTo>
                  <a:cubicBezTo>
                    <a:pt x="473" y="442"/>
                    <a:pt x="475" y="400"/>
                    <a:pt x="474" y="380"/>
                  </a:cubicBezTo>
                  <a:cubicBezTo>
                    <a:pt x="473" y="360"/>
                    <a:pt x="474" y="362"/>
                    <a:pt x="470" y="344"/>
                  </a:cubicBezTo>
                  <a:cubicBezTo>
                    <a:pt x="466" y="326"/>
                    <a:pt x="457" y="295"/>
                    <a:pt x="450" y="272"/>
                  </a:cubicBezTo>
                  <a:cubicBezTo>
                    <a:pt x="443" y="249"/>
                    <a:pt x="433" y="226"/>
                    <a:pt x="430" y="208"/>
                  </a:cubicBezTo>
                  <a:cubicBezTo>
                    <a:pt x="427" y="190"/>
                    <a:pt x="433" y="179"/>
                    <a:pt x="430" y="164"/>
                  </a:cubicBezTo>
                  <a:cubicBezTo>
                    <a:pt x="427" y="149"/>
                    <a:pt x="423" y="134"/>
                    <a:pt x="414" y="120"/>
                  </a:cubicBezTo>
                  <a:cubicBezTo>
                    <a:pt x="405" y="106"/>
                    <a:pt x="394" y="91"/>
                    <a:pt x="378" y="80"/>
                  </a:cubicBezTo>
                  <a:cubicBezTo>
                    <a:pt x="362" y="69"/>
                    <a:pt x="331" y="63"/>
                    <a:pt x="318" y="56"/>
                  </a:cubicBezTo>
                  <a:cubicBezTo>
                    <a:pt x="305" y="49"/>
                    <a:pt x="304" y="47"/>
                    <a:pt x="298" y="40"/>
                  </a:cubicBezTo>
                  <a:cubicBezTo>
                    <a:pt x="292" y="33"/>
                    <a:pt x="299" y="20"/>
                    <a:pt x="282" y="13"/>
                  </a:cubicBezTo>
                  <a:cubicBezTo>
                    <a:pt x="265" y="6"/>
                    <a:pt x="213" y="3"/>
                    <a:pt x="195" y="0"/>
                  </a:cubicBezTo>
                  <a:cubicBezTo>
                    <a:pt x="195" y="0"/>
                    <a:pt x="194" y="0"/>
                    <a:pt x="194" y="0"/>
                  </a:cubicBezTo>
                  <a:close/>
                </a:path>
              </a:pathLst>
            </a:custGeom>
            <a:solidFill>
              <a:schemeClr val="accent1"/>
            </a:solidFill>
            <a:ln w="9525">
              <a:solidFill>
                <a:schemeClr val="tx1"/>
              </a:solidFill>
              <a:round/>
              <a:headEnd/>
              <a:tailEnd/>
            </a:ln>
            <a:effectLst/>
          </p:spPr>
          <p:txBody>
            <a:bodyPr/>
            <a:lstStyle/>
            <a:p>
              <a:endParaRPr lang="en-US"/>
            </a:p>
          </p:txBody>
        </p:sp>
        <p:sp>
          <p:nvSpPr>
            <p:cNvPr id="2074" name="Freeform 26"/>
            <p:cNvSpPr>
              <a:spLocks/>
            </p:cNvSpPr>
            <p:nvPr/>
          </p:nvSpPr>
          <p:spPr bwMode="auto">
            <a:xfrm>
              <a:off x="6811963" y="2379663"/>
              <a:ext cx="55562" cy="120650"/>
            </a:xfrm>
            <a:custGeom>
              <a:avLst/>
              <a:gdLst/>
              <a:ahLst/>
              <a:cxnLst>
                <a:cxn ang="0">
                  <a:pos x="28" y="10"/>
                </a:cxn>
                <a:cxn ang="0">
                  <a:pos x="14" y="4"/>
                </a:cxn>
                <a:cxn ang="0">
                  <a:pos x="1" y="33"/>
                </a:cxn>
                <a:cxn ang="0">
                  <a:pos x="8" y="55"/>
                </a:cxn>
                <a:cxn ang="0">
                  <a:pos x="31" y="75"/>
                </a:cxn>
                <a:cxn ang="0">
                  <a:pos x="34" y="61"/>
                </a:cxn>
                <a:cxn ang="0">
                  <a:pos x="34" y="42"/>
                </a:cxn>
                <a:cxn ang="0">
                  <a:pos x="28" y="10"/>
                </a:cxn>
              </a:cxnLst>
              <a:rect l="0" t="0" r="r" b="b"/>
              <a:pathLst>
                <a:path w="35" h="76">
                  <a:moveTo>
                    <a:pt x="28" y="10"/>
                  </a:moveTo>
                  <a:cubicBezTo>
                    <a:pt x="25" y="4"/>
                    <a:pt x="19" y="0"/>
                    <a:pt x="14" y="4"/>
                  </a:cubicBezTo>
                  <a:cubicBezTo>
                    <a:pt x="9" y="8"/>
                    <a:pt x="2" y="25"/>
                    <a:pt x="1" y="33"/>
                  </a:cubicBezTo>
                  <a:cubicBezTo>
                    <a:pt x="0" y="41"/>
                    <a:pt x="3" y="48"/>
                    <a:pt x="8" y="55"/>
                  </a:cubicBezTo>
                  <a:cubicBezTo>
                    <a:pt x="13" y="62"/>
                    <a:pt x="27" y="74"/>
                    <a:pt x="31" y="75"/>
                  </a:cubicBezTo>
                  <a:cubicBezTo>
                    <a:pt x="35" y="76"/>
                    <a:pt x="34" y="66"/>
                    <a:pt x="34" y="61"/>
                  </a:cubicBezTo>
                  <a:cubicBezTo>
                    <a:pt x="34" y="56"/>
                    <a:pt x="35" y="50"/>
                    <a:pt x="34" y="42"/>
                  </a:cubicBezTo>
                  <a:cubicBezTo>
                    <a:pt x="33" y="34"/>
                    <a:pt x="31" y="16"/>
                    <a:pt x="28" y="10"/>
                  </a:cubicBezTo>
                  <a:close/>
                </a:path>
              </a:pathLst>
            </a:custGeom>
            <a:solidFill>
              <a:schemeClr val="accent1"/>
            </a:solidFill>
            <a:ln w="9525">
              <a:solidFill>
                <a:schemeClr val="tx1"/>
              </a:solidFill>
              <a:round/>
              <a:headEnd/>
              <a:tailEnd/>
            </a:ln>
            <a:effectLst/>
          </p:spPr>
          <p:txBody>
            <a:bodyPr/>
            <a:lstStyle/>
            <a:p>
              <a:endParaRPr lang="en-US"/>
            </a:p>
          </p:txBody>
        </p:sp>
        <p:sp>
          <p:nvSpPr>
            <p:cNvPr id="2075" name="Freeform 27"/>
            <p:cNvSpPr>
              <a:spLocks/>
            </p:cNvSpPr>
            <p:nvPr/>
          </p:nvSpPr>
          <p:spPr bwMode="auto">
            <a:xfrm flipH="1">
              <a:off x="7032625" y="2386013"/>
              <a:ext cx="55563" cy="120650"/>
            </a:xfrm>
            <a:custGeom>
              <a:avLst/>
              <a:gdLst/>
              <a:ahLst/>
              <a:cxnLst>
                <a:cxn ang="0">
                  <a:pos x="28" y="10"/>
                </a:cxn>
                <a:cxn ang="0">
                  <a:pos x="14" y="4"/>
                </a:cxn>
                <a:cxn ang="0">
                  <a:pos x="1" y="33"/>
                </a:cxn>
                <a:cxn ang="0">
                  <a:pos x="8" y="55"/>
                </a:cxn>
                <a:cxn ang="0">
                  <a:pos x="31" y="75"/>
                </a:cxn>
                <a:cxn ang="0">
                  <a:pos x="34" y="61"/>
                </a:cxn>
                <a:cxn ang="0">
                  <a:pos x="34" y="42"/>
                </a:cxn>
                <a:cxn ang="0">
                  <a:pos x="28" y="10"/>
                </a:cxn>
              </a:cxnLst>
              <a:rect l="0" t="0" r="r" b="b"/>
              <a:pathLst>
                <a:path w="35" h="76">
                  <a:moveTo>
                    <a:pt x="28" y="10"/>
                  </a:moveTo>
                  <a:cubicBezTo>
                    <a:pt x="25" y="4"/>
                    <a:pt x="19" y="0"/>
                    <a:pt x="14" y="4"/>
                  </a:cubicBezTo>
                  <a:cubicBezTo>
                    <a:pt x="9" y="8"/>
                    <a:pt x="2" y="25"/>
                    <a:pt x="1" y="33"/>
                  </a:cubicBezTo>
                  <a:cubicBezTo>
                    <a:pt x="0" y="41"/>
                    <a:pt x="3" y="48"/>
                    <a:pt x="8" y="55"/>
                  </a:cubicBezTo>
                  <a:cubicBezTo>
                    <a:pt x="13" y="62"/>
                    <a:pt x="27" y="74"/>
                    <a:pt x="31" y="75"/>
                  </a:cubicBezTo>
                  <a:cubicBezTo>
                    <a:pt x="35" y="76"/>
                    <a:pt x="34" y="66"/>
                    <a:pt x="34" y="61"/>
                  </a:cubicBezTo>
                  <a:cubicBezTo>
                    <a:pt x="34" y="56"/>
                    <a:pt x="35" y="50"/>
                    <a:pt x="34" y="42"/>
                  </a:cubicBezTo>
                  <a:cubicBezTo>
                    <a:pt x="33" y="34"/>
                    <a:pt x="31" y="16"/>
                    <a:pt x="28" y="10"/>
                  </a:cubicBezTo>
                  <a:close/>
                </a:path>
              </a:pathLst>
            </a:custGeom>
            <a:solidFill>
              <a:schemeClr val="accent1"/>
            </a:solidFill>
            <a:ln w="9525">
              <a:solidFill>
                <a:schemeClr val="tx1"/>
              </a:solidFill>
              <a:round/>
              <a:headEnd/>
              <a:tailEnd/>
            </a:ln>
            <a:effectLst/>
          </p:spPr>
          <p:txBody>
            <a:bodyPr/>
            <a:lstStyle/>
            <a:p>
              <a:endParaRPr lang="en-US"/>
            </a:p>
          </p:txBody>
        </p:sp>
        <p:sp>
          <p:nvSpPr>
            <p:cNvPr id="2076" name="Freeform 28"/>
            <p:cNvSpPr>
              <a:spLocks/>
            </p:cNvSpPr>
            <p:nvPr/>
          </p:nvSpPr>
          <p:spPr bwMode="auto">
            <a:xfrm>
              <a:off x="6843713" y="2265363"/>
              <a:ext cx="219075" cy="325437"/>
            </a:xfrm>
            <a:custGeom>
              <a:avLst/>
              <a:gdLst/>
              <a:ahLst/>
              <a:cxnLst>
                <a:cxn ang="0">
                  <a:pos x="61" y="201"/>
                </a:cxn>
                <a:cxn ang="0">
                  <a:pos x="33" y="181"/>
                </a:cxn>
                <a:cxn ang="0">
                  <a:pos x="17" y="153"/>
                </a:cxn>
                <a:cxn ang="0">
                  <a:pos x="9" y="101"/>
                </a:cxn>
                <a:cxn ang="0">
                  <a:pos x="1" y="57"/>
                </a:cxn>
                <a:cxn ang="0">
                  <a:pos x="17" y="17"/>
                </a:cxn>
                <a:cxn ang="0">
                  <a:pos x="53" y="1"/>
                </a:cxn>
                <a:cxn ang="0">
                  <a:pos x="105" y="13"/>
                </a:cxn>
                <a:cxn ang="0">
                  <a:pos x="129" y="29"/>
                </a:cxn>
                <a:cxn ang="0">
                  <a:pos x="137" y="73"/>
                </a:cxn>
                <a:cxn ang="0">
                  <a:pos x="121" y="117"/>
                </a:cxn>
                <a:cxn ang="0">
                  <a:pos x="117" y="157"/>
                </a:cxn>
                <a:cxn ang="0">
                  <a:pos x="61" y="201"/>
                </a:cxn>
              </a:cxnLst>
              <a:rect l="0" t="0" r="r" b="b"/>
              <a:pathLst>
                <a:path w="138" h="205">
                  <a:moveTo>
                    <a:pt x="61" y="201"/>
                  </a:moveTo>
                  <a:cubicBezTo>
                    <a:pt x="47" y="205"/>
                    <a:pt x="40" y="189"/>
                    <a:pt x="33" y="181"/>
                  </a:cubicBezTo>
                  <a:cubicBezTo>
                    <a:pt x="26" y="173"/>
                    <a:pt x="21" y="166"/>
                    <a:pt x="17" y="153"/>
                  </a:cubicBezTo>
                  <a:cubicBezTo>
                    <a:pt x="13" y="140"/>
                    <a:pt x="12" y="117"/>
                    <a:pt x="9" y="101"/>
                  </a:cubicBezTo>
                  <a:cubicBezTo>
                    <a:pt x="6" y="85"/>
                    <a:pt x="0" y="71"/>
                    <a:pt x="1" y="57"/>
                  </a:cubicBezTo>
                  <a:cubicBezTo>
                    <a:pt x="2" y="43"/>
                    <a:pt x="8" y="26"/>
                    <a:pt x="17" y="17"/>
                  </a:cubicBezTo>
                  <a:cubicBezTo>
                    <a:pt x="26" y="8"/>
                    <a:pt x="38" y="2"/>
                    <a:pt x="53" y="1"/>
                  </a:cubicBezTo>
                  <a:cubicBezTo>
                    <a:pt x="68" y="0"/>
                    <a:pt x="92" y="8"/>
                    <a:pt x="105" y="13"/>
                  </a:cubicBezTo>
                  <a:cubicBezTo>
                    <a:pt x="118" y="18"/>
                    <a:pt x="124" y="19"/>
                    <a:pt x="129" y="29"/>
                  </a:cubicBezTo>
                  <a:cubicBezTo>
                    <a:pt x="134" y="39"/>
                    <a:pt x="138" y="58"/>
                    <a:pt x="137" y="73"/>
                  </a:cubicBezTo>
                  <a:cubicBezTo>
                    <a:pt x="136" y="88"/>
                    <a:pt x="124" y="103"/>
                    <a:pt x="121" y="117"/>
                  </a:cubicBezTo>
                  <a:cubicBezTo>
                    <a:pt x="118" y="131"/>
                    <a:pt x="126" y="143"/>
                    <a:pt x="117" y="157"/>
                  </a:cubicBezTo>
                  <a:cubicBezTo>
                    <a:pt x="108" y="171"/>
                    <a:pt x="75" y="197"/>
                    <a:pt x="61" y="201"/>
                  </a:cubicBezTo>
                  <a:close/>
                </a:path>
              </a:pathLst>
            </a:custGeom>
            <a:solidFill>
              <a:schemeClr val="accent1"/>
            </a:solidFill>
            <a:ln w="9525">
              <a:solidFill>
                <a:schemeClr val="tx1"/>
              </a:solidFill>
              <a:round/>
              <a:headEnd/>
              <a:tailEnd/>
            </a:ln>
            <a:effectLst/>
          </p:spPr>
          <p:txBody>
            <a:bodyPr/>
            <a:lstStyle/>
            <a:p>
              <a:endParaRPr lang="en-US"/>
            </a:p>
          </p:txBody>
        </p:sp>
        <p:sp>
          <p:nvSpPr>
            <p:cNvPr id="2077" name="Oval 29"/>
            <p:cNvSpPr>
              <a:spLocks noChangeArrowheads="1"/>
            </p:cNvSpPr>
            <p:nvPr/>
          </p:nvSpPr>
          <p:spPr bwMode="auto">
            <a:xfrm>
              <a:off x="6819900" y="2827338"/>
              <a:ext cx="231775" cy="231775"/>
            </a:xfrm>
            <a:prstGeom prst="ellipse">
              <a:avLst/>
            </a:prstGeom>
            <a:solidFill>
              <a:schemeClr val="bg1"/>
            </a:solidFill>
            <a:ln w="9525">
              <a:solidFill>
                <a:schemeClr val="tx1"/>
              </a:solidFill>
              <a:round/>
              <a:headEnd/>
              <a:tailEnd/>
            </a:ln>
            <a:effectLst/>
          </p:spPr>
          <p:txBody>
            <a:bodyPr wrap="none" anchor="ctr"/>
            <a:lstStyle/>
            <a:p>
              <a:pPr algn="ctr"/>
              <a:r>
                <a:rPr lang="en-US" sz="1400"/>
                <a:t>1</a:t>
              </a:r>
            </a:p>
          </p:txBody>
        </p:sp>
        <p:sp>
          <p:nvSpPr>
            <p:cNvPr id="2079" name="Freeform 31"/>
            <p:cNvSpPr>
              <a:spLocks/>
            </p:cNvSpPr>
            <p:nvPr/>
          </p:nvSpPr>
          <p:spPr bwMode="auto">
            <a:xfrm>
              <a:off x="4919663" y="2855913"/>
              <a:ext cx="925512" cy="1198562"/>
            </a:xfrm>
            <a:custGeom>
              <a:avLst/>
              <a:gdLst/>
              <a:ahLst/>
              <a:cxnLst>
                <a:cxn ang="0">
                  <a:pos x="264" y="7"/>
                </a:cxn>
                <a:cxn ang="0">
                  <a:pos x="240" y="139"/>
                </a:cxn>
                <a:cxn ang="0">
                  <a:pos x="204" y="244"/>
                </a:cxn>
                <a:cxn ang="0">
                  <a:pos x="153" y="313"/>
                </a:cxn>
                <a:cxn ang="0">
                  <a:pos x="195" y="295"/>
                </a:cxn>
                <a:cxn ang="0">
                  <a:pos x="228" y="253"/>
                </a:cxn>
                <a:cxn ang="0">
                  <a:pos x="216" y="331"/>
                </a:cxn>
                <a:cxn ang="0">
                  <a:pos x="186" y="415"/>
                </a:cxn>
                <a:cxn ang="0">
                  <a:pos x="132" y="499"/>
                </a:cxn>
                <a:cxn ang="0">
                  <a:pos x="78" y="553"/>
                </a:cxn>
                <a:cxn ang="0">
                  <a:pos x="135" y="538"/>
                </a:cxn>
                <a:cxn ang="0">
                  <a:pos x="198" y="502"/>
                </a:cxn>
                <a:cxn ang="0">
                  <a:pos x="228" y="478"/>
                </a:cxn>
                <a:cxn ang="0">
                  <a:pos x="180" y="544"/>
                </a:cxn>
                <a:cxn ang="0">
                  <a:pos x="135" y="595"/>
                </a:cxn>
                <a:cxn ang="0">
                  <a:pos x="87" y="631"/>
                </a:cxn>
                <a:cxn ang="0">
                  <a:pos x="36" y="655"/>
                </a:cxn>
                <a:cxn ang="0">
                  <a:pos x="93" y="658"/>
                </a:cxn>
                <a:cxn ang="0">
                  <a:pos x="141" y="646"/>
                </a:cxn>
                <a:cxn ang="0">
                  <a:pos x="78" y="691"/>
                </a:cxn>
                <a:cxn ang="0">
                  <a:pos x="30" y="721"/>
                </a:cxn>
                <a:cxn ang="0">
                  <a:pos x="6" y="733"/>
                </a:cxn>
                <a:cxn ang="0">
                  <a:pos x="66" y="751"/>
                </a:cxn>
                <a:cxn ang="0">
                  <a:pos x="120" y="754"/>
                </a:cxn>
                <a:cxn ang="0">
                  <a:pos x="171" y="745"/>
                </a:cxn>
                <a:cxn ang="0">
                  <a:pos x="228" y="727"/>
                </a:cxn>
                <a:cxn ang="0">
                  <a:pos x="282" y="694"/>
                </a:cxn>
                <a:cxn ang="0">
                  <a:pos x="303" y="706"/>
                </a:cxn>
                <a:cxn ang="0">
                  <a:pos x="363" y="730"/>
                </a:cxn>
                <a:cxn ang="0">
                  <a:pos x="429" y="739"/>
                </a:cxn>
                <a:cxn ang="0">
                  <a:pos x="474" y="739"/>
                </a:cxn>
                <a:cxn ang="0">
                  <a:pos x="549" y="736"/>
                </a:cxn>
                <a:cxn ang="0">
                  <a:pos x="582" y="721"/>
                </a:cxn>
                <a:cxn ang="0">
                  <a:pos x="543" y="721"/>
                </a:cxn>
                <a:cxn ang="0">
                  <a:pos x="495" y="709"/>
                </a:cxn>
                <a:cxn ang="0">
                  <a:pos x="444" y="688"/>
                </a:cxn>
                <a:cxn ang="0">
                  <a:pos x="411" y="655"/>
                </a:cxn>
                <a:cxn ang="0">
                  <a:pos x="450" y="670"/>
                </a:cxn>
                <a:cxn ang="0">
                  <a:pos x="510" y="679"/>
                </a:cxn>
                <a:cxn ang="0">
                  <a:pos x="552" y="682"/>
                </a:cxn>
                <a:cxn ang="0">
                  <a:pos x="504" y="661"/>
                </a:cxn>
                <a:cxn ang="0">
                  <a:pos x="456" y="625"/>
                </a:cxn>
                <a:cxn ang="0">
                  <a:pos x="405" y="580"/>
                </a:cxn>
                <a:cxn ang="0">
                  <a:pos x="381" y="550"/>
                </a:cxn>
                <a:cxn ang="0">
                  <a:pos x="360" y="499"/>
                </a:cxn>
                <a:cxn ang="0">
                  <a:pos x="393" y="514"/>
                </a:cxn>
                <a:cxn ang="0">
                  <a:pos x="435" y="523"/>
                </a:cxn>
                <a:cxn ang="0">
                  <a:pos x="477" y="523"/>
                </a:cxn>
                <a:cxn ang="0">
                  <a:pos x="519" y="520"/>
                </a:cxn>
                <a:cxn ang="0">
                  <a:pos x="453" y="484"/>
                </a:cxn>
                <a:cxn ang="0">
                  <a:pos x="402" y="436"/>
                </a:cxn>
                <a:cxn ang="0">
                  <a:pos x="372" y="385"/>
                </a:cxn>
                <a:cxn ang="0">
                  <a:pos x="342" y="340"/>
                </a:cxn>
                <a:cxn ang="0">
                  <a:pos x="306" y="262"/>
                </a:cxn>
                <a:cxn ang="0">
                  <a:pos x="327" y="277"/>
                </a:cxn>
                <a:cxn ang="0">
                  <a:pos x="396" y="295"/>
                </a:cxn>
                <a:cxn ang="0">
                  <a:pos x="360" y="268"/>
                </a:cxn>
                <a:cxn ang="0">
                  <a:pos x="327" y="214"/>
                </a:cxn>
                <a:cxn ang="0">
                  <a:pos x="303" y="163"/>
                </a:cxn>
                <a:cxn ang="0">
                  <a:pos x="282" y="97"/>
                </a:cxn>
                <a:cxn ang="0">
                  <a:pos x="264" y="7"/>
                </a:cxn>
              </a:cxnLst>
              <a:rect l="0" t="0" r="r" b="b"/>
              <a:pathLst>
                <a:path w="583" h="755">
                  <a:moveTo>
                    <a:pt x="264" y="7"/>
                  </a:moveTo>
                  <a:cubicBezTo>
                    <a:pt x="257" y="14"/>
                    <a:pt x="250" y="100"/>
                    <a:pt x="240" y="139"/>
                  </a:cubicBezTo>
                  <a:cubicBezTo>
                    <a:pt x="230" y="178"/>
                    <a:pt x="219" y="215"/>
                    <a:pt x="204" y="244"/>
                  </a:cubicBezTo>
                  <a:cubicBezTo>
                    <a:pt x="189" y="273"/>
                    <a:pt x="155" y="305"/>
                    <a:pt x="153" y="313"/>
                  </a:cubicBezTo>
                  <a:cubicBezTo>
                    <a:pt x="151" y="321"/>
                    <a:pt x="183" y="305"/>
                    <a:pt x="195" y="295"/>
                  </a:cubicBezTo>
                  <a:cubicBezTo>
                    <a:pt x="207" y="285"/>
                    <a:pt x="225" y="247"/>
                    <a:pt x="228" y="253"/>
                  </a:cubicBezTo>
                  <a:cubicBezTo>
                    <a:pt x="231" y="259"/>
                    <a:pt x="223" y="304"/>
                    <a:pt x="216" y="331"/>
                  </a:cubicBezTo>
                  <a:cubicBezTo>
                    <a:pt x="209" y="358"/>
                    <a:pt x="200" y="387"/>
                    <a:pt x="186" y="415"/>
                  </a:cubicBezTo>
                  <a:cubicBezTo>
                    <a:pt x="172" y="443"/>
                    <a:pt x="150" y="476"/>
                    <a:pt x="132" y="499"/>
                  </a:cubicBezTo>
                  <a:cubicBezTo>
                    <a:pt x="114" y="522"/>
                    <a:pt x="78" y="547"/>
                    <a:pt x="78" y="553"/>
                  </a:cubicBezTo>
                  <a:cubicBezTo>
                    <a:pt x="78" y="559"/>
                    <a:pt x="115" y="547"/>
                    <a:pt x="135" y="538"/>
                  </a:cubicBezTo>
                  <a:cubicBezTo>
                    <a:pt x="155" y="529"/>
                    <a:pt x="183" y="512"/>
                    <a:pt x="198" y="502"/>
                  </a:cubicBezTo>
                  <a:cubicBezTo>
                    <a:pt x="213" y="492"/>
                    <a:pt x="231" y="471"/>
                    <a:pt x="228" y="478"/>
                  </a:cubicBezTo>
                  <a:cubicBezTo>
                    <a:pt x="225" y="485"/>
                    <a:pt x="195" y="525"/>
                    <a:pt x="180" y="544"/>
                  </a:cubicBezTo>
                  <a:cubicBezTo>
                    <a:pt x="165" y="563"/>
                    <a:pt x="151" y="581"/>
                    <a:pt x="135" y="595"/>
                  </a:cubicBezTo>
                  <a:cubicBezTo>
                    <a:pt x="119" y="609"/>
                    <a:pt x="103" y="621"/>
                    <a:pt x="87" y="631"/>
                  </a:cubicBezTo>
                  <a:cubicBezTo>
                    <a:pt x="71" y="641"/>
                    <a:pt x="35" y="651"/>
                    <a:pt x="36" y="655"/>
                  </a:cubicBezTo>
                  <a:cubicBezTo>
                    <a:pt x="37" y="659"/>
                    <a:pt x="76" y="659"/>
                    <a:pt x="93" y="658"/>
                  </a:cubicBezTo>
                  <a:cubicBezTo>
                    <a:pt x="110" y="657"/>
                    <a:pt x="143" y="641"/>
                    <a:pt x="141" y="646"/>
                  </a:cubicBezTo>
                  <a:cubicBezTo>
                    <a:pt x="139" y="651"/>
                    <a:pt x="96" y="679"/>
                    <a:pt x="78" y="691"/>
                  </a:cubicBezTo>
                  <a:cubicBezTo>
                    <a:pt x="60" y="703"/>
                    <a:pt x="42" y="714"/>
                    <a:pt x="30" y="721"/>
                  </a:cubicBezTo>
                  <a:cubicBezTo>
                    <a:pt x="18" y="728"/>
                    <a:pt x="0" y="728"/>
                    <a:pt x="6" y="733"/>
                  </a:cubicBezTo>
                  <a:cubicBezTo>
                    <a:pt x="12" y="738"/>
                    <a:pt x="47" y="747"/>
                    <a:pt x="66" y="751"/>
                  </a:cubicBezTo>
                  <a:cubicBezTo>
                    <a:pt x="85" y="755"/>
                    <a:pt x="103" y="755"/>
                    <a:pt x="120" y="754"/>
                  </a:cubicBezTo>
                  <a:cubicBezTo>
                    <a:pt x="137" y="753"/>
                    <a:pt x="153" y="749"/>
                    <a:pt x="171" y="745"/>
                  </a:cubicBezTo>
                  <a:cubicBezTo>
                    <a:pt x="189" y="741"/>
                    <a:pt x="210" y="735"/>
                    <a:pt x="228" y="727"/>
                  </a:cubicBezTo>
                  <a:cubicBezTo>
                    <a:pt x="246" y="719"/>
                    <a:pt x="270" y="697"/>
                    <a:pt x="282" y="694"/>
                  </a:cubicBezTo>
                  <a:cubicBezTo>
                    <a:pt x="294" y="691"/>
                    <a:pt x="289" y="700"/>
                    <a:pt x="303" y="706"/>
                  </a:cubicBezTo>
                  <a:cubicBezTo>
                    <a:pt x="317" y="712"/>
                    <a:pt x="342" y="725"/>
                    <a:pt x="363" y="730"/>
                  </a:cubicBezTo>
                  <a:cubicBezTo>
                    <a:pt x="384" y="735"/>
                    <a:pt x="411" y="738"/>
                    <a:pt x="429" y="739"/>
                  </a:cubicBezTo>
                  <a:cubicBezTo>
                    <a:pt x="447" y="740"/>
                    <a:pt x="454" y="739"/>
                    <a:pt x="474" y="739"/>
                  </a:cubicBezTo>
                  <a:cubicBezTo>
                    <a:pt x="494" y="739"/>
                    <a:pt x="531" y="739"/>
                    <a:pt x="549" y="736"/>
                  </a:cubicBezTo>
                  <a:cubicBezTo>
                    <a:pt x="567" y="733"/>
                    <a:pt x="583" y="723"/>
                    <a:pt x="582" y="721"/>
                  </a:cubicBezTo>
                  <a:cubicBezTo>
                    <a:pt x="581" y="719"/>
                    <a:pt x="557" y="723"/>
                    <a:pt x="543" y="721"/>
                  </a:cubicBezTo>
                  <a:cubicBezTo>
                    <a:pt x="529" y="719"/>
                    <a:pt x="511" y="714"/>
                    <a:pt x="495" y="709"/>
                  </a:cubicBezTo>
                  <a:cubicBezTo>
                    <a:pt x="479" y="704"/>
                    <a:pt x="458" y="697"/>
                    <a:pt x="444" y="688"/>
                  </a:cubicBezTo>
                  <a:cubicBezTo>
                    <a:pt x="430" y="679"/>
                    <a:pt x="410" y="658"/>
                    <a:pt x="411" y="655"/>
                  </a:cubicBezTo>
                  <a:cubicBezTo>
                    <a:pt x="412" y="652"/>
                    <a:pt x="434" y="666"/>
                    <a:pt x="450" y="670"/>
                  </a:cubicBezTo>
                  <a:cubicBezTo>
                    <a:pt x="466" y="674"/>
                    <a:pt x="493" y="677"/>
                    <a:pt x="510" y="679"/>
                  </a:cubicBezTo>
                  <a:cubicBezTo>
                    <a:pt x="527" y="681"/>
                    <a:pt x="553" y="685"/>
                    <a:pt x="552" y="682"/>
                  </a:cubicBezTo>
                  <a:cubicBezTo>
                    <a:pt x="551" y="679"/>
                    <a:pt x="520" y="670"/>
                    <a:pt x="504" y="661"/>
                  </a:cubicBezTo>
                  <a:cubicBezTo>
                    <a:pt x="488" y="652"/>
                    <a:pt x="472" y="638"/>
                    <a:pt x="456" y="625"/>
                  </a:cubicBezTo>
                  <a:cubicBezTo>
                    <a:pt x="440" y="612"/>
                    <a:pt x="417" y="592"/>
                    <a:pt x="405" y="580"/>
                  </a:cubicBezTo>
                  <a:cubicBezTo>
                    <a:pt x="393" y="568"/>
                    <a:pt x="389" y="563"/>
                    <a:pt x="381" y="550"/>
                  </a:cubicBezTo>
                  <a:cubicBezTo>
                    <a:pt x="373" y="537"/>
                    <a:pt x="358" y="505"/>
                    <a:pt x="360" y="499"/>
                  </a:cubicBezTo>
                  <a:cubicBezTo>
                    <a:pt x="362" y="493"/>
                    <a:pt x="381" y="510"/>
                    <a:pt x="393" y="514"/>
                  </a:cubicBezTo>
                  <a:cubicBezTo>
                    <a:pt x="405" y="518"/>
                    <a:pt x="421" y="521"/>
                    <a:pt x="435" y="523"/>
                  </a:cubicBezTo>
                  <a:cubicBezTo>
                    <a:pt x="449" y="525"/>
                    <a:pt x="463" y="523"/>
                    <a:pt x="477" y="523"/>
                  </a:cubicBezTo>
                  <a:cubicBezTo>
                    <a:pt x="491" y="523"/>
                    <a:pt x="523" y="527"/>
                    <a:pt x="519" y="520"/>
                  </a:cubicBezTo>
                  <a:cubicBezTo>
                    <a:pt x="515" y="513"/>
                    <a:pt x="473" y="498"/>
                    <a:pt x="453" y="484"/>
                  </a:cubicBezTo>
                  <a:cubicBezTo>
                    <a:pt x="433" y="470"/>
                    <a:pt x="415" y="452"/>
                    <a:pt x="402" y="436"/>
                  </a:cubicBezTo>
                  <a:cubicBezTo>
                    <a:pt x="389" y="420"/>
                    <a:pt x="382" y="401"/>
                    <a:pt x="372" y="385"/>
                  </a:cubicBezTo>
                  <a:cubicBezTo>
                    <a:pt x="362" y="369"/>
                    <a:pt x="353" y="360"/>
                    <a:pt x="342" y="340"/>
                  </a:cubicBezTo>
                  <a:cubicBezTo>
                    <a:pt x="331" y="320"/>
                    <a:pt x="308" y="272"/>
                    <a:pt x="306" y="262"/>
                  </a:cubicBezTo>
                  <a:cubicBezTo>
                    <a:pt x="304" y="252"/>
                    <a:pt x="312" y="272"/>
                    <a:pt x="327" y="277"/>
                  </a:cubicBezTo>
                  <a:cubicBezTo>
                    <a:pt x="342" y="282"/>
                    <a:pt x="391" y="296"/>
                    <a:pt x="396" y="295"/>
                  </a:cubicBezTo>
                  <a:cubicBezTo>
                    <a:pt x="401" y="294"/>
                    <a:pt x="371" y="281"/>
                    <a:pt x="360" y="268"/>
                  </a:cubicBezTo>
                  <a:cubicBezTo>
                    <a:pt x="349" y="255"/>
                    <a:pt x="336" y="231"/>
                    <a:pt x="327" y="214"/>
                  </a:cubicBezTo>
                  <a:cubicBezTo>
                    <a:pt x="318" y="197"/>
                    <a:pt x="311" y="183"/>
                    <a:pt x="303" y="163"/>
                  </a:cubicBezTo>
                  <a:cubicBezTo>
                    <a:pt x="295" y="143"/>
                    <a:pt x="288" y="122"/>
                    <a:pt x="282" y="97"/>
                  </a:cubicBezTo>
                  <a:cubicBezTo>
                    <a:pt x="276" y="72"/>
                    <a:pt x="271" y="0"/>
                    <a:pt x="264" y="7"/>
                  </a:cubicBezTo>
                  <a:close/>
                </a:path>
              </a:pathLst>
            </a:custGeom>
            <a:solidFill>
              <a:srgbClr val="33CC33"/>
            </a:solidFill>
            <a:ln w="9525">
              <a:solidFill>
                <a:schemeClr val="tx1"/>
              </a:solidFill>
              <a:round/>
              <a:headEnd/>
              <a:tailEnd/>
            </a:ln>
            <a:effectLst/>
          </p:spPr>
          <p:txBody>
            <a:bodyPr/>
            <a:lstStyle/>
            <a:p>
              <a:endParaRPr lang="en-US"/>
            </a:p>
          </p:txBody>
        </p:sp>
        <p:sp>
          <p:nvSpPr>
            <p:cNvPr id="2081" name="Oval 33"/>
            <p:cNvSpPr>
              <a:spLocks noChangeArrowheads="1"/>
            </p:cNvSpPr>
            <p:nvPr/>
          </p:nvSpPr>
          <p:spPr bwMode="auto">
            <a:xfrm>
              <a:off x="5467350" y="2501900"/>
              <a:ext cx="215900" cy="215900"/>
            </a:xfrm>
            <a:prstGeom prst="ellipse">
              <a:avLst/>
            </a:prstGeom>
            <a:solidFill>
              <a:schemeClr val="bg1"/>
            </a:solidFill>
            <a:ln w="9525">
              <a:solidFill>
                <a:schemeClr val="tx1"/>
              </a:solidFill>
              <a:round/>
              <a:headEnd/>
              <a:tailEnd/>
            </a:ln>
            <a:effectLst/>
          </p:spPr>
          <p:txBody>
            <a:bodyPr wrap="none" anchor="ctr"/>
            <a:lstStyle/>
            <a:p>
              <a:pPr algn="ctr"/>
              <a:r>
                <a:rPr lang="en-US" sz="1400"/>
                <a:t>2</a:t>
              </a:r>
            </a:p>
          </p:txBody>
        </p:sp>
        <p:sp>
          <p:nvSpPr>
            <p:cNvPr id="2082" name="Text Box 34"/>
            <p:cNvSpPr txBox="1">
              <a:spLocks noChangeArrowheads="1"/>
            </p:cNvSpPr>
            <p:nvPr/>
          </p:nvSpPr>
          <p:spPr bwMode="auto">
            <a:xfrm>
              <a:off x="7281946" y="1502544"/>
              <a:ext cx="1961804" cy="646331"/>
            </a:xfrm>
            <a:prstGeom prst="rect">
              <a:avLst/>
            </a:prstGeom>
            <a:noFill/>
            <a:ln w="9525">
              <a:noFill/>
              <a:miter lim="800000"/>
              <a:headEnd/>
              <a:tailEnd/>
            </a:ln>
            <a:effectLst/>
          </p:spPr>
          <p:txBody>
            <a:bodyPr wrap="square">
              <a:spAutoFit/>
            </a:bodyPr>
            <a:lstStyle/>
            <a:p>
              <a:pPr>
                <a:spcBef>
                  <a:spcPct val="50000"/>
                </a:spcBef>
              </a:pPr>
              <a:r>
                <a:rPr lang="en-US" dirty="0"/>
                <a:t>INTERFACE #</a:t>
              </a:r>
              <a:r>
                <a:rPr lang="en-US" dirty="0" smtClean="0"/>
                <a:t>1-CLOTHING</a:t>
              </a:r>
              <a:endParaRPr lang="en-US" dirty="0"/>
            </a:p>
          </p:txBody>
        </p:sp>
        <p:sp>
          <p:nvSpPr>
            <p:cNvPr id="2083" name="Line 35"/>
            <p:cNvSpPr>
              <a:spLocks noChangeShapeType="1"/>
            </p:cNvSpPr>
            <p:nvPr/>
          </p:nvSpPr>
          <p:spPr bwMode="auto">
            <a:xfrm flipH="1">
              <a:off x="7238999" y="2148876"/>
              <a:ext cx="641465" cy="622900"/>
            </a:xfrm>
            <a:prstGeom prst="line">
              <a:avLst/>
            </a:prstGeom>
            <a:noFill/>
            <a:ln w="28575">
              <a:solidFill>
                <a:schemeClr val="tx1"/>
              </a:solidFill>
              <a:round/>
              <a:headEnd/>
              <a:tailEnd type="triangle" w="med" len="med"/>
            </a:ln>
            <a:effectLst/>
          </p:spPr>
          <p:txBody>
            <a:bodyPr/>
            <a:lstStyle/>
            <a:p>
              <a:endParaRPr lang="en-US"/>
            </a:p>
          </p:txBody>
        </p:sp>
        <p:sp>
          <p:nvSpPr>
            <p:cNvPr id="2085" name="Text Box 37"/>
            <p:cNvSpPr txBox="1">
              <a:spLocks noChangeArrowheads="1"/>
            </p:cNvSpPr>
            <p:nvPr/>
          </p:nvSpPr>
          <p:spPr bwMode="auto">
            <a:xfrm>
              <a:off x="6019800" y="4438650"/>
              <a:ext cx="1881188" cy="338554"/>
            </a:xfrm>
            <a:prstGeom prst="rect">
              <a:avLst/>
            </a:prstGeom>
            <a:noFill/>
            <a:ln w="9525">
              <a:noFill/>
              <a:miter lim="800000"/>
              <a:headEnd/>
              <a:tailEnd/>
            </a:ln>
            <a:effectLst/>
          </p:spPr>
          <p:txBody>
            <a:bodyPr wrap="square">
              <a:spAutoFit/>
            </a:bodyPr>
            <a:lstStyle/>
            <a:p>
              <a:pPr>
                <a:spcBef>
                  <a:spcPct val="50000"/>
                </a:spcBef>
              </a:pPr>
              <a:r>
                <a:rPr lang="en-US" sz="1600" b="1" dirty="0"/>
                <a:t>ENVIRONMENTS</a:t>
              </a:r>
            </a:p>
          </p:txBody>
        </p:sp>
        <p:sp>
          <p:nvSpPr>
            <p:cNvPr id="2086" name="Text Box 38"/>
            <p:cNvSpPr txBox="1">
              <a:spLocks noChangeArrowheads="1"/>
            </p:cNvSpPr>
            <p:nvPr/>
          </p:nvSpPr>
          <p:spPr bwMode="auto">
            <a:xfrm>
              <a:off x="4910138" y="4433887"/>
              <a:ext cx="1047750" cy="830997"/>
            </a:xfrm>
            <a:prstGeom prst="rect">
              <a:avLst/>
            </a:prstGeom>
            <a:noFill/>
            <a:ln w="9525">
              <a:noFill/>
              <a:miter lim="800000"/>
              <a:headEnd/>
              <a:tailEnd/>
            </a:ln>
            <a:effectLst/>
          </p:spPr>
          <p:txBody>
            <a:bodyPr>
              <a:spAutoFit/>
            </a:bodyPr>
            <a:lstStyle/>
            <a:p>
              <a:pPr>
                <a:spcBef>
                  <a:spcPct val="50000"/>
                </a:spcBef>
              </a:pPr>
              <a:r>
                <a:rPr lang="en-US" sz="1600" b="1" dirty="0"/>
                <a:t>1. MICRO (Animal)</a:t>
              </a:r>
            </a:p>
          </p:txBody>
        </p:sp>
        <p:sp>
          <p:nvSpPr>
            <p:cNvPr id="2087" name="Text Box 39"/>
            <p:cNvSpPr txBox="1">
              <a:spLocks noChangeArrowheads="1"/>
            </p:cNvSpPr>
            <p:nvPr/>
          </p:nvSpPr>
          <p:spPr bwMode="auto">
            <a:xfrm>
              <a:off x="6086475" y="4776788"/>
              <a:ext cx="1657350" cy="584775"/>
            </a:xfrm>
            <a:prstGeom prst="rect">
              <a:avLst/>
            </a:prstGeom>
            <a:noFill/>
            <a:ln w="9525">
              <a:noFill/>
              <a:miter lim="800000"/>
              <a:headEnd/>
              <a:tailEnd/>
            </a:ln>
            <a:effectLst/>
          </p:spPr>
          <p:txBody>
            <a:bodyPr>
              <a:spAutoFit/>
            </a:bodyPr>
            <a:lstStyle/>
            <a:p>
              <a:pPr>
                <a:spcBef>
                  <a:spcPct val="50000"/>
                </a:spcBef>
              </a:pPr>
              <a:r>
                <a:rPr lang="en-US" sz="1600" b="1" dirty="0"/>
                <a:t>2. MACRO (Terrestrial)</a:t>
              </a:r>
            </a:p>
          </p:txBody>
        </p:sp>
        <p:sp>
          <p:nvSpPr>
            <p:cNvPr id="2088" name="Text Box 40"/>
            <p:cNvSpPr txBox="1">
              <a:spLocks noChangeArrowheads="1"/>
            </p:cNvSpPr>
            <p:nvPr/>
          </p:nvSpPr>
          <p:spPr bwMode="auto">
            <a:xfrm>
              <a:off x="7486650" y="4762500"/>
              <a:ext cx="1657350" cy="584775"/>
            </a:xfrm>
            <a:prstGeom prst="rect">
              <a:avLst/>
            </a:prstGeom>
            <a:noFill/>
            <a:ln w="9525">
              <a:noFill/>
              <a:miter lim="800000"/>
              <a:headEnd/>
              <a:tailEnd/>
            </a:ln>
            <a:effectLst/>
          </p:spPr>
          <p:txBody>
            <a:bodyPr>
              <a:spAutoFit/>
            </a:bodyPr>
            <a:lstStyle/>
            <a:p>
              <a:pPr>
                <a:spcBef>
                  <a:spcPct val="50000"/>
                </a:spcBef>
              </a:pPr>
              <a:r>
                <a:rPr lang="en-US" sz="1600" b="1" dirty="0"/>
                <a:t>3. MESO (Architectural)</a:t>
              </a:r>
            </a:p>
          </p:txBody>
        </p:sp>
        <p:sp>
          <p:nvSpPr>
            <p:cNvPr id="2089" name="Text Box 41"/>
            <p:cNvSpPr txBox="1">
              <a:spLocks noChangeArrowheads="1"/>
            </p:cNvSpPr>
            <p:nvPr/>
          </p:nvSpPr>
          <p:spPr bwMode="auto">
            <a:xfrm>
              <a:off x="7015942" y="671426"/>
              <a:ext cx="2128058" cy="646331"/>
            </a:xfrm>
            <a:prstGeom prst="rect">
              <a:avLst/>
            </a:prstGeom>
            <a:noFill/>
            <a:ln w="9525">
              <a:noFill/>
              <a:miter lim="800000"/>
              <a:headEnd/>
              <a:tailEnd/>
            </a:ln>
            <a:effectLst/>
          </p:spPr>
          <p:txBody>
            <a:bodyPr wrap="square">
              <a:spAutoFit/>
            </a:bodyPr>
            <a:lstStyle/>
            <a:p>
              <a:pPr>
                <a:spcBef>
                  <a:spcPct val="50000"/>
                </a:spcBef>
              </a:pPr>
              <a:r>
                <a:rPr lang="en-US" b="1" dirty="0"/>
                <a:t>INTERFACE #</a:t>
              </a:r>
              <a:r>
                <a:rPr lang="en-US" b="1" dirty="0" smtClean="0"/>
                <a:t>2-ARCHITECTURE</a:t>
              </a:r>
              <a:endParaRPr lang="en-US" b="1" dirty="0"/>
            </a:p>
          </p:txBody>
        </p:sp>
        <p:sp>
          <p:nvSpPr>
            <p:cNvPr id="2090" name="Oval 42"/>
            <p:cNvSpPr>
              <a:spLocks noChangeArrowheads="1"/>
            </p:cNvSpPr>
            <p:nvPr/>
          </p:nvSpPr>
          <p:spPr bwMode="auto">
            <a:xfrm>
              <a:off x="6210300" y="3825875"/>
              <a:ext cx="215900" cy="215900"/>
            </a:xfrm>
            <a:prstGeom prst="ellipse">
              <a:avLst/>
            </a:prstGeom>
            <a:solidFill>
              <a:schemeClr val="bg1"/>
            </a:solidFill>
            <a:ln w="9525">
              <a:solidFill>
                <a:schemeClr val="tx1"/>
              </a:solidFill>
              <a:round/>
              <a:headEnd/>
              <a:tailEnd/>
            </a:ln>
            <a:effectLst/>
          </p:spPr>
          <p:txBody>
            <a:bodyPr wrap="none" anchor="ctr"/>
            <a:lstStyle/>
            <a:p>
              <a:pPr algn="ctr"/>
              <a:r>
                <a:rPr lang="en-US" sz="1400"/>
                <a:t>3</a:t>
              </a:r>
            </a:p>
          </p:txBody>
        </p:sp>
        <p:sp>
          <p:nvSpPr>
            <p:cNvPr id="2092" name="Line 44"/>
            <p:cNvSpPr>
              <a:spLocks noChangeShapeType="1"/>
            </p:cNvSpPr>
            <p:nvPr/>
          </p:nvSpPr>
          <p:spPr bwMode="auto">
            <a:xfrm flipH="1">
              <a:off x="7137399" y="1263571"/>
              <a:ext cx="327429" cy="450930"/>
            </a:xfrm>
            <a:prstGeom prst="line">
              <a:avLst/>
            </a:prstGeom>
            <a:noFill/>
            <a:ln w="38100">
              <a:solidFill>
                <a:schemeClr val="tx1"/>
              </a:solidFill>
              <a:round/>
              <a:headEnd/>
              <a:tailEnd type="triangle" w="med" len="med"/>
            </a:ln>
            <a:effectLst/>
          </p:spPr>
          <p:txBody>
            <a:bodyPr/>
            <a:lstStyle/>
            <a:p>
              <a:endParaRPr lang="en-US"/>
            </a:p>
          </p:txBody>
        </p:sp>
      </p:grpSp>
      <p:sp>
        <p:nvSpPr>
          <p:cNvPr id="45" name="TextBox 44"/>
          <p:cNvSpPr txBox="1"/>
          <p:nvPr/>
        </p:nvSpPr>
        <p:spPr>
          <a:xfrm>
            <a:off x="232750" y="0"/>
            <a:ext cx="4089862" cy="1323439"/>
          </a:xfrm>
          <a:prstGeom prst="rect">
            <a:avLst/>
          </a:prstGeom>
          <a:noFill/>
        </p:spPr>
        <p:txBody>
          <a:bodyPr wrap="square" rtlCol="0">
            <a:spAutoFit/>
          </a:bodyPr>
          <a:lstStyle/>
          <a:p>
            <a:r>
              <a:rPr lang="en-US" sz="2000" dirty="0" smtClean="0">
                <a:solidFill>
                  <a:srgbClr val="FFFF00"/>
                </a:solidFill>
              </a:rPr>
              <a:t>Interaction between animal organism and its environment occurs across one interface – that of the epidermis.</a:t>
            </a:r>
            <a:endParaRPr lang="en-US" sz="2000" dirty="0">
              <a:solidFill>
                <a:srgbClr val="FFFF00"/>
              </a:solidFill>
            </a:endParaRPr>
          </a:p>
        </p:txBody>
      </p:sp>
      <p:sp>
        <p:nvSpPr>
          <p:cNvPr id="46" name="TextBox 45"/>
          <p:cNvSpPr txBox="1"/>
          <p:nvPr/>
        </p:nvSpPr>
        <p:spPr>
          <a:xfrm>
            <a:off x="4572000" y="0"/>
            <a:ext cx="4572000" cy="1015663"/>
          </a:xfrm>
          <a:prstGeom prst="rect">
            <a:avLst/>
          </a:prstGeom>
          <a:noFill/>
        </p:spPr>
        <p:txBody>
          <a:bodyPr wrap="square" rtlCol="0">
            <a:spAutoFit/>
          </a:bodyPr>
          <a:lstStyle/>
          <a:p>
            <a:r>
              <a:rPr lang="en-US" sz="2000" dirty="0" smtClean="0">
                <a:solidFill>
                  <a:srgbClr val="FFFF00"/>
                </a:solidFill>
              </a:rPr>
              <a:t>But civilization introduces two artificial membranes to modify this relationship – clothing and architecture.</a:t>
            </a:r>
            <a:endParaRPr lang="en-US" sz="2000" dirty="0">
              <a:solidFill>
                <a:srgbClr val="FFFF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85999" y="255617"/>
            <a:ext cx="5267149" cy="4525963"/>
          </a:xfrm>
        </p:spPr>
        <p:txBody>
          <a:bodyPr/>
          <a:lstStyle/>
          <a:p>
            <a:r>
              <a:rPr lang="en-US" sz="2800" b="1" dirty="0" smtClean="0">
                <a:solidFill>
                  <a:srgbClr val="FFFF00"/>
                </a:solidFill>
              </a:rPr>
              <a:t>“Clothing</a:t>
            </a:r>
            <a:r>
              <a:rPr lang="en-US" sz="2800" dirty="0" smtClean="0">
                <a:solidFill>
                  <a:srgbClr val="FFFF00"/>
                </a:solidFill>
              </a:rPr>
              <a:t> </a:t>
            </a:r>
            <a:r>
              <a:rPr lang="en-US" sz="2800" dirty="0" smtClean="0">
                <a:solidFill>
                  <a:srgbClr val="FFFF00"/>
                </a:solidFill>
              </a:rPr>
              <a:t>lifts the environmental load off the individual</a:t>
            </a:r>
            <a:r>
              <a:rPr lang="en-US" sz="2800" dirty="0" smtClean="0">
                <a:solidFill>
                  <a:srgbClr val="FFFF00"/>
                </a:solidFill>
              </a:rPr>
              <a:t>.” </a:t>
            </a:r>
            <a:endParaRPr lang="en-US" sz="2800" dirty="0" smtClean="0">
              <a:solidFill>
                <a:srgbClr val="FFFF00"/>
              </a:solidFill>
            </a:endParaRPr>
          </a:p>
          <a:p>
            <a:endParaRPr lang="en-US" sz="2800" b="1" dirty="0" smtClean="0">
              <a:solidFill>
                <a:srgbClr val="FFFF00"/>
              </a:solidFill>
            </a:endParaRPr>
          </a:p>
          <a:p>
            <a:r>
              <a:rPr lang="en-US" sz="2800" b="1" dirty="0" smtClean="0">
                <a:solidFill>
                  <a:srgbClr val="FFFF00"/>
                </a:solidFill>
              </a:rPr>
              <a:t>“Architecture</a:t>
            </a:r>
            <a:r>
              <a:rPr lang="en-US" sz="2800" dirty="0" smtClean="0">
                <a:solidFill>
                  <a:srgbClr val="FFFF00"/>
                </a:solidFill>
              </a:rPr>
              <a:t>, by creating a third “bulk” environment, takes the environmental load off both man and his institutions and processes, freeing a greater portion of human energies for socially productive activity</a:t>
            </a:r>
            <a:r>
              <a:rPr lang="en-US" sz="2800" dirty="0" smtClean="0">
                <a:solidFill>
                  <a:srgbClr val="FFFF00"/>
                </a:solidFill>
              </a:rPr>
              <a:t>.” [</a:t>
            </a:r>
            <a:r>
              <a:rPr lang="en-US" sz="2800" dirty="0" smtClean="0">
                <a:solidFill>
                  <a:srgbClr val="FFFF00"/>
                </a:solidFill>
              </a:rPr>
              <a:t>American Building, J.M. Fitch]</a:t>
            </a:r>
          </a:p>
          <a:p>
            <a:endParaRPr lang="en-US" dirty="0">
              <a:solidFill>
                <a:srgbClr val="FFFF00"/>
              </a:solidFill>
            </a:endParaRPr>
          </a:p>
        </p:txBody>
      </p:sp>
      <p:pic>
        <p:nvPicPr>
          <p:cNvPr id="47107" name="Picture 3" descr="C:\Users\Dad\AppData\Local\Microsoft\Windows\Temporary Internet Files\Content.IE5\7VY90H06\MCj02510190000[1].wmf"/>
          <p:cNvPicPr>
            <a:picLocks noChangeAspect="1" noChangeArrowheads="1"/>
          </p:cNvPicPr>
          <p:nvPr/>
        </p:nvPicPr>
        <p:blipFill>
          <a:blip r:embed="rId3" cstate="print"/>
          <a:srcRect/>
          <a:stretch>
            <a:fillRect/>
          </a:stretch>
        </p:blipFill>
        <p:spPr bwMode="auto">
          <a:xfrm>
            <a:off x="5792331" y="76819"/>
            <a:ext cx="2207537" cy="1966111"/>
          </a:xfrm>
          <a:prstGeom prst="rect">
            <a:avLst/>
          </a:prstGeom>
          <a:noFill/>
        </p:spPr>
      </p:pic>
      <p:pic>
        <p:nvPicPr>
          <p:cNvPr id="47108" name="Picture 4" descr="C:\Users\Dad\AppData\Local\Microsoft\Windows\Temporary Internet Files\Content.IE5\DVSUMY1A\MPj04328260000[1].jpg"/>
          <p:cNvPicPr>
            <a:picLocks noChangeAspect="1" noChangeArrowheads="1"/>
          </p:cNvPicPr>
          <p:nvPr/>
        </p:nvPicPr>
        <p:blipFill>
          <a:blip r:embed="rId4" cstate="print"/>
          <a:srcRect/>
          <a:stretch>
            <a:fillRect/>
          </a:stretch>
        </p:blipFill>
        <p:spPr bwMode="auto">
          <a:xfrm>
            <a:off x="5448300" y="1991251"/>
            <a:ext cx="3486151" cy="2324100"/>
          </a:xfrm>
          <a:prstGeom prst="rect">
            <a:avLst/>
          </a:prstGeom>
          <a:ln>
            <a:noFill/>
          </a:ln>
          <a:effectLst>
            <a:softEdge rad="112500"/>
          </a:effectLst>
        </p:spPr>
      </p:pic>
      <p:pic>
        <p:nvPicPr>
          <p:cNvPr id="47109" name="Picture 5" descr="C:\Users\Dad\AppData\Local\Microsoft\Windows\Temporary Internet Files\Content.IE5\BSPP7MU2\MPj04392990000[1].jpg"/>
          <p:cNvPicPr>
            <a:picLocks noChangeAspect="1" noChangeArrowheads="1"/>
          </p:cNvPicPr>
          <p:nvPr/>
        </p:nvPicPr>
        <p:blipFill>
          <a:blip r:embed="rId5" cstate="print"/>
          <a:srcRect/>
          <a:stretch>
            <a:fillRect/>
          </a:stretch>
        </p:blipFill>
        <p:spPr bwMode="auto">
          <a:xfrm>
            <a:off x="5467348" y="4416448"/>
            <a:ext cx="3448050" cy="230855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solutionsphc.com/pics/8weeks.jpg"/>
          <p:cNvPicPr>
            <a:picLocks noChangeAspect="1" noChangeArrowheads="1"/>
          </p:cNvPicPr>
          <p:nvPr/>
        </p:nvPicPr>
        <p:blipFill>
          <a:blip r:embed="rId3" cstate="print">
            <a:lum bright="37000" contrast="-51000"/>
          </a:blip>
          <a:srcRect/>
          <a:stretch>
            <a:fillRect/>
          </a:stretch>
        </p:blipFill>
        <p:spPr bwMode="auto">
          <a:xfrm>
            <a:off x="-1" y="0"/>
            <a:ext cx="9223861" cy="6858000"/>
          </a:xfrm>
          <a:prstGeom prst="rect">
            <a:avLst/>
          </a:prstGeom>
          <a:noFill/>
        </p:spPr>
      </p:pic>
      <p:sp>
        <p:nvSpPr>
          <p:cNvPr id="7170" name="Rectangle 2"/>
          <p:cNvSpPr>
            <a:spLocks noGrp="1" noChangeArrowheads="1"/>
          </p:cNvSpPr>
          <p:nvPr>
            <p:ph type="title"/>
          </p:nvPr>
        </p:nvSpPr>
        <p:spPr/>
        <p:txBody>
          <a:bodyPr/>
          <a:lstStyle/>
          <a:p>
            <a:endParaRPr lang="en-US"/>
          </a:p>
        </p:txBody>
      </p:sp>
      <p:sp>
        <p:nvSpPr>
          <p:cNvPr id="7171" name="Rectangle 3"/>
          <p:cNvSpPr>
            <a:spLocks noGrp="1" noChangeArrowheads="1"/>
          </p:cNvSpPr>
          <p:nvPr>
            <p:ph type="body" idx="1"/>
          </p:nvPr>
        </p:nvSpPr>
        <p:spPr>
          <a:xfrm>
            <a:off x="62350" y="0"/>
            <a:ext cx="4229100" cy="4525963"/>
          </a:xfrm>
        </p:spPr>
        <p:txBody>
          <a:bodyPr/>
          <a:lstStyle/>
          <a:p>
            <a:pPr>
              <a:buNone/>
            </a:pPr>
            <a:r>
              <a:rPr lang="en-US" sz="2400" dirty="0"/>
              <a:t>The external physical environment into which the human organism is projected at birth differs profoundly from that in which its fetal development occurred.</a:t>
            </a:r>
          </a:p>
          <a:p>
            <a:pPr>
              <a:buNone/>
            </a:pPr>
            <a:r>
              <a:rPr lang="en-US" sz="2400" dirty="0"/>
              <a:t>Instead of a habitat designed specifically for its optimal development, it now finds itself in one many of whose properties are hostile to survival, and all of whose properties, friendly and hostile alike, are in continuous and often violent fluctuation across time and space.</a:t>
            </a:r>
          </a:p>
        </p:txBody>
      </p:sp>
      <p:sp>
        <p:nvSpPr>
          <p:cNvPr id="8" name="TextBox 7"/>
          <p:cNvSpPr txBox="1"/>
          <p:nvPr/>
        </p:nvSpPr>
        <p:spPr>
          <a:xfrm>
            <a:off x="4322624" y="0"/>
            <a:ext cx="4921133" cy="6740307"/>
          </a:xfrm>
          <a:prstGeom prst="rect">
            <a:avLst/>
          </a:prstGeom>
          <a:noFill/>
        </p:spPr>
        <p:txBody>
          <a:bodyPr wrap="square" rtlCol="0">
            <a:spAutoFit/>
          </a:bodyPr>
          <a:lstStyle/>
          <a:p>
            <a:r>
              <a:rPr lang="en-US" sz="2400" dirty="0" smtClean="0"/>
              <a:t>The moral world today is outside of the principles and spirit of God.  It can only be conducive to spiritual development by the internal spiritual equilibrium being maintained by the individual herself.</a:t>
            </a:r>
          </a:p>
          <a:p>
            <a:r>
              <a:rPr lang="en-US" sz="2400" dirty="0" smtClean="0"/>
              <a:t>The </a:t>
            </a:r>
            <a:r>
              <a:rPr lang="en-US" sz="2400" dirty="0" smtClean="0"/>
              <a:t>Garden of Eden was created especially for the optimal development of their spiritual being.  Its properties were such as offered the exercise of man’s freewill to serve God or to serve himself.  The resulting friendly, “at-one-with-God” state OR the hostile, often violent fluctuation across time and space state was to be dependent upon their choice.</a:t>
            </a:r>
            <a:endParaRPr lang="en-US" sz="2400" dirty="0"/>
          </a:p>
        </p:txBody>
      </p:sp>
      <p:cxnSp>
        <p:nvCxnSpPr>
          <p:cNvPr id="9" name="Straight Connector 8"/>
          <p:cNvCxnSpPr/>
          <p:nvPr/>
        </p:nvCxnSpPr>
        <p:spPr>
          <a:xfrm rot="5400000">
            <a:off x="876993" y="3429000"/>
            <a:ext cx="68580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endParaRPr lang="en-US"/>
          </a:p>
        </p:txBody>
      </p:sp>
      <p:sp>
        <p:nvSpPr>
          <p:cNvPr id="9219" name="Rectangle 3"/>
          <p:cNvSpPr>
            <a:spLocks noGrp="1" noChangeArrowheads="1"/>
          </p:cNvSpPr>
          <p:nvPr>
            <p:ph type="body" idx="1"/>
          </p:nvPr>
        </p:nvSpPr>
        <p:spPr>
          <a:xfrm>
            <a:off x="0" y="0"/>
            <a:ext cx="4267200" cy="4525963"/>
          </a:xfrm>
        </p:spPr>
        <p:txBody>
          <a:bodyPr/>
          <a:lstStyle/>
          <a:p>
            <a:r>
              <a:rPr lang="en-US" dirty="0">
                <a:solidFill>
                  <a:srgbClr val="FFFF00"/>
                </a:solidFill>
              </a:rPr>
              <a:t>The metabolic requirements of the individual organism are constant.</a:t>
            </a:r>
          </a:p>
          <a:p>
            <a:r>
              <a:rPr lang="en-US" dirty="0">
                <a:solidFill>
                  <a:srgbClr val="FFFF00"/>
                </a:solidFill>
              </a:rPr>
              <a:t>Its capacity for </a:t>
            </a:r>
            <a:r>
              <a:rPr lang="en-US" dirty="0" smtClean="0">
                <a:solidFill>
                  <a:srgbClr val="FFFF00"/>
                </a:solidFill>
              </a:rPr>
              <a:t>adaptation </a:t>
            </a:r>
            <a:r>
              <a:rPr lang="en-US" dirty="0">
                <a:solidFill>
                  <a:srgbClr val="FFFF00"/>
                </a:solidFill>
              </a:rPr>
              <a:t>to external change, though fairly broad, is strictly limited.</a:t>
            </a:r>
          </a:p>
          <a:p>
            <a:r>
              <a:rPr lang="en-US" dirty="0">
                <a:solidFill>
                  <a:srgbClr val="FFFF00"/>
                </a:solidFill>
              </a:rPr>
              <a:t>Thus arises the fundamental paradox of human existence.</a:t>
            </a:r>
          </a:p>
        </p:txBody>
      </p:sp>
      <p:pic>
        <p:nvPicPr>
          <p:cNvPr id="9220" name="Picture 4" descr="C:\Users\Dad\AppData\Local\Microsoft\Windows\Temporary Internet Files\Content.IE5\7VY90H06\MPj04387430000[1].jpg"/>
          <p:cNvPicPr>
            <a:picLocks noChangeAspect="1" noChangeArrowheads="1"/>
          </p:cNvPicPr>
          <p:nvPr/>
        </p:nvPicPr>
        <p:blipFill>
          <a:blip r:embed="rId3" cstate="print"/>
          <a:srcRect/>
          <a:stretch>
            <a:fillRect/>
          </a:stretch>
        </p:blipFill>
        <p:spPr bwMode="auto">
          <a:xfrm>
            <a:off x="4133850" y="0"/>
            <a:ext cx="4629150" cy="3471863"/>
          </a:xfrm>
          <a:prstGeom prst="rect">
            <a:avLst/>
          </a:prstGeom>
          <a:noFill/>
        </p:spPr>
      </p:pic>
      <p:pic>
        <p:nvPicPr>
          <p:cNvPr id="9221" name="Picture 5" descr="C:\Users\Dad\AppData\Local\Microsoft\Windows\Temporary Internet Files\Content.IE5\DVSUMY1A\MPj04276260000[1].jpg"/>
          <p:cNvPicPr>
            <a:picLocks noChangeAspect="1" noChangeArrowheads="1"/>
          </p:cNvPicPr>
          <p:nvPr/>
        </p:nvPicPr>
        <p:blipFill>
          <a:blip r:embed="rId4" cstate="print"/>
          <a:srcRect/>
          <a:stretch>
            <a:fillRect/>
          </a:stretch>
        </p:blipFill>
        <p:spPr bwMode="auto">
          <a:xfrm>
            <a:off x="4800600" y="3429000"/>
            <a:ext cx="3429000" cy="34290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endParaRPr lang="en-US"/>
          </a:p>
        </p:txBody>
      </p:sp>
      <p:sp>
        <p:nvSpPr>
          <p:cNvPr id="11267" name="Rectangle 3"/>
          <p:cNvSpPr>
            <a:spLocks noGrp="1" noChangeArrowheads="1"/>
          </p:cNvSpPr>
          <p:nvPr>
            <p:ph type="body" idx="1"/>
          </p:nvPr>
        </p:nvSpPr>
        <p:spPr>
          <a:xfrm>
            <a:off x="171450" y="247650"/>
            <a:ext cx="4724400" cy="4525963"/>
          </a:xfrm>
        </p:spPr>
        <p:txBody>
          <a:bodyPr/>
          <a:lstStyle/>
          <a:p>
            <a:r>
              <a:rPr lang="en-US" sz="2400" dirty="0">
                <a:solidFill>
                  <a:srgbClr val="FFFF00"/>
                </a:solidFill>
              </a:rPr>
              <a:t>Immersed in its physical environment, the animal body is never for a moment free of paradox</a:t>
            </a:r>
          </a:p>
          <a:p>
            <a:endParaRPr lang="en-US" sz="2400" dirty="0" smtClean="0">
              <a:solidFill>
                <a:srgbClr val="FFFF00"/>
              </a:solidFill>
            </a:endParaRPr>
          </a:p>
          <a:p>
            <a:r>
              <a:rPr lang="en-US" sz="2400" dirty="0" smtClean="0">
                <a:solidFill>
                  <a:srgbClr val="FFFF00"/>
                </a:solidFill>
              </a:rPr>
              <a:t>Its </a:t>
            </a:r>
            <a:r>
              <a:rPr lang="en-US" sz="2400" dirty="0">
                <a:solidFill>
                  <a:srgbClr val="FFFF00"/>
                </a:solidFill>
              </a:rPr>
              <a:t>existence depends upon the maintenance of an internal equilibrium which external nature does not afford.</a:t>
            </a:r>
          </a:p>
          <a:p>
            <a:endParaRPr lang="en-US" sz="2400" dirty="0" smtClean="0">
              <a:solidFill>
                <a:srgbClr val="FFFF00"/>
              </a:solidFill>
            </a:endParaRPr>
          </a:p>
          <a:p>
            <a:r>
              <a:rPr lang="en-US" sz="2400" dirty="0" smtClean="0">
                <a:solidFill>
                  <a:srgbClr val="FFFF00"/>
                </a:solidFill>
              </a:rPr>
              <a:t>The </a:t>
            </a:r>
            <a:r>
              <a:rPr lang="en-US" sz="2400" dirty="0">
                <a:solidFill>
                  <a:srgbClr val="FFFF00"/>
                </a:solidFill>
              </a:rPr>
              <a:t>higher the form of life, the more complex will be the function and the more intricate the structure of the body: hence the more important its internal equilibrium.</a:t>
            </a:r>
          </a:p>
        </p:txBody>
      </p:sp>
      <p:pic>
        <p:nvPicPr>
          <p:cNvPr id="11268" name="Picture 4" descr="C:\Users\Dad\AppData\Local\Microsoft\Windows\Temporary Internet Files\Content.IE5\QACGYPHC\MCPE01610_0000[1].wmf"/>
          <p:cNvPicPr>
            <a:picLocks noChangeAspect="1" noChangeArrowheads="1"/>
          </p:cNvPicPr>
          <p:nvPr/>
        </p:nvPicPr>
        <p:blipFill>
          <a:blip r:embed="rId3" cstate="print"/>
          <a:srcRect/>
          <a:stretch>
            <a:fillRect/>
          </a:stretch>
        </p:blipFill>
        <p:spPr bwMode="auto">
          <a:xfrm>
            <a:off x="4332838" y="114300"/>
            <a:ext cx="4582562" cy="2681335"/>
          </a:xfrm>
          <a:prstGeom prst="rect">
            <a:avLst/>
          </a:prstGeom>
          <a:noFill/>
        </p:spPr>
      </p:pic>
      <p:pic>
        <p:nvPicPr>
          <p:cNvPr id="11269" name="Picture 5" descr="C:\Users\Dad\AppData\Local\Microsoft\Windows\Temporary Internet Files\Content.IE5\BSPP7MU2\MCj03106840000[1].wmf"/>
          <p:cNvPicPr>
            <a:picLocks noChangeAspect="1" noChangeArrowheads="1"/>
          </p:cNvPicPr>
          <p:nvPr/>
        </p:nvPicPr>
        <p:blipFill>
          <a:blip r:embed="rId4" cstate="print"/>
          <a:srcRect/>
          <a:stretch>
            <a:fillRect/>
          </a:stretch>
        </p:blipFill>
        <p:spPr bwMode="auto">
          <a:xfrm rot="2655038">
            <a:off x="6970053" y="2311452"/>
            <a:ext cx="1794967" cy="1815998"/>
          </a:xfrm>
          <a:prstGeom prst="rect">
            <a:avLst/>
          </a:prstGeom>
          <a:noFill/>
        </p:spPr>
      </p:pic>
      <p:pic>
        <p:nvPicPr>
          <p:cNvPr id="11270" name="Picture 6" descr="C:\Users\Dad\Pictures\Microsoft Clip Organizer\j0424428.jpg"/>
          <p:cNvPicPr>
            <a:picLocks noChangeAspect="1" noChangeArrowheads="1"/>
          </p:cNvPicPr>
          <p:nvPr/>
        </p:nvPicPr>
        <p:blipFill>
          <a:blip r:embed="rId5" cstate="print"/>
          <a:srcRect/>
          <a:stretch>
            <a:fillRect/>
          </a:stretch>
        </p:blipFill>
        <p:spPr bwMode="auto">
          <a:xfrm>
            <a:off x="5008072" y="3873731"/>
            <a:ext cx="3699472" cy="271391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endParaRPr lang="en-US"/>
          </a:p>
        </p:txBody>
      </p:sp>
      <p:sp>
        <p:nvSpPr>
          <p:cNvPr id="13315" name="Rectangle 3"/>
          <p:cNvSpPr>
            <a:spLocks noGrp="1" noChangeArrowheads="1"/>
          </p:cNvSpPr>
          <p:nvPr>
            <p:ph type="body" idx="1"/>
          </p:nvPr>
        </p:nvSpPr>
        <p:spPr>
          <a:xfrm>
            <a:off x="266700" y="285750"/>
            <a:ext cx="4724400" cy="4525963"/>
          </a:xfrm>
        </p:spPr>
        <p:txBody>
          <a:bodyPr/>
          <a:lstStyle/>
          <a:p>
            <a:r>
              <a:rPr lang="en-US" sz="2400" dirty="0">
                <a:solidFill>
                  <a:srgbClr val="FFFF00"/>
                </a:solidFill>
              </a:rPr>
              <a:t>The body’s dependence upon external nature is absolute – in the fullest sense of the word, </a:t>
            </a:r>
            <a:r>
              <a:rPr lang="en-US" sz="2400" i="1" dirty="0">
                <a:solidFill>
                  <a:srgbClr val="FFFF00"/>
                </a:solidFill>
              </a:rPr>
              <a:t>uterine.</a:t>
            </a:r>
          </a:p>
          <a:p>
            <a:endParaRPr lang="en-US" sz="2400" dirty="0" smtClean="0">
              <a:solidFill>
                <a:srgbClr val="FFFF00"/>
              </a:solidFill>
            </a:endParaRPr>
          </a:p>
          <a:p>
            <a:r>
              <a:rPr lang="en-US" sz="2400" dirty="0" smtClean="0">
                <a:solidFill>
                  <a:srgbClr val="FFFF00"/>
                </a:solidFill>
              </a:rPr>
              <a:t>Unlike </a:t>
            </a:r>
            <a:r>
              <a:rPr lang="en-US" sz="2400" dirty="0">
                <a:solidFill>
                  <a:srgbClr val="FFFF00"/>
                </a:solidFill>
              </a:rPr>
              <a:t>the womb, this external environment never affords optimum conditions for the development of the individual.</a:t>
            </a:r>
          </a:p>
          <a:p>
            <a:endParaRPr lang="en-US" sz="2400" dirty="0" smtClean="0">
              <a:solidFill>
                <a:srgbClr val="FFFF00"/>
              </a:solidFill>
            </a:endParaRPr>
          </a:p>
          <a:p>
            <a:r>
              <a:rPr lang="en-US" sz="2400" dirty="0" smtClean="0">
                <a:solidFill>
                  <a:srgbClr val="FFFF00"/>
                </a:solidFill>
              </a:rPr>
              <a:t>The </a:t>
            </a:r>
            <a:r>
              <a:rPr lang="en-US" sz="2400" dirty="0">
                <a:solidFill>
                  <a:srgbClr val="FFFF00"/>
                </a:solidFill>
              </a:rPr>
              <a:t>contradictions between internal requirements and external conditions are normally stressful.</a:t>
            </a:r>
          </a:p>
        </p:txBody>
      </p:sp>
      <p:pic>
        <p:nvPicPr>
          <p:cNvPr id="13317" name="Picture 5" descr="C:\Users\Dad\AppData\Local\Microsoft\Windows\Temporary Internet Files\Content.IE5\QACGYPHC\MCj02804990000[1].wmf"/>
          <p:cNvPicPr>
            <a:picLocks noChangeAspect="1" noChangeArrowheads="1"/>
          </p:cNvPicPr>
          <p:nvPr/>
        </p:nvPicPr>
        <p:blipFill>
          <a:blip r:embed="rId3" cstate="print"/>
          <a:srcRect/>
          <a:stretch>
            <a:fillRect/>
          </a:stretch>
        </p:blipFill>
        <p:spPr bwMode="auto">
          <a:xfrm>
            <a:off x="5432078" y="0"/>
            <a:ext cx="3083271" cy="3157380"/>
          </a:xfrm>
          <a:prstGeom prst="rect">
            <a:avLst/>
          </a:prstGeom>
          <a:noFill/>
        </p:spPr>
      </p:pic>
      <p:pic>
        <p:nvPicPr>
          <p:cNvPr id="13318" name="Picture 6" descr="C:\Users\Dad\AppData\Local\Microsoft\Windows\Temporary Internet Files\Content.IE5\BSPP7MU2\MCBD06654_0000[1].wmf"/>
          <p:cNvPicPr>
            <a:picLocks noChangeAspect="1" noChangeArrowheads="1"/>
          </p:cNvPicPr>
          <p:nvPr/>
        </p:nvPicPr>
        <p:blipFill>
          <a:blip r:embed="rId4" cstate="print"/>
          <a:srcRect/>
          <a:stretch>
            <a:fillRect/>
          </a:stretch>
        </p:blipFill>
        <p:spPr bwMode="auto">
          <a:xfrm>
            <a:off x="5676900" y="3344603"/>
            <a:ext cx="2476499" cy="2925821"/>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endParaRPr lang="en-US"/>
          </a:p>
        </p:txBody>
      </p:sp>
      <p:sp>
        <p:nvSpPr>
          <p:cNvPr id="15363" name="Rectangle 3"/>
          <p:cNvSpPr>
            <a:spLocks noGrp="1" noChangeArrowheads="1"/>
          </p:cNvSpPr>
          <p:nvPr>
            <p:ph type="body" idx="1"/>
          </p:nvPr>
        </p:nvSpPr>
        <p:spPr>
          <a:xfrm>
            <a:off x="190500" y="76200"/>
            <a:ext cx="5772150" cy="4525963"/>
          </a:xfrm>
        </p:spPr>
        <p:txBody>
          <a:bodyPr/>
          <a:lstStyle/>
          <a:p>
            <a:pPr>
              <a:lnSpc>
                <a:spcPct val="90000"/>
              </a:lnSpc>
            </a:pPr>
            <a:r>
              <a:rPr lang="en-US" sz="2400" dirty="0">
                <a:solidFill>
                  <a:srgbClr val="FFFF00"/>
                </a:solidFill>
              </a:rPr>
              <a:t>Man has perfected two ameliorating devices:</a:t>
            </a:r>
          </a:p>
          <a:p>
            <a:pPr lvl="1">
              <a:lnSpc>
                <a:spcPct val="90000"/>
              </a:lnSpc>
            </a:pPr>
            <a:r>
              <a:rPr lang="en-US" sz="2000" dirty="0" smtClean="0">
                <a:solidFill>
                  <a:srgbClr val="FFFF00"/>
                </a:solidFill>
              </a:rPr>
              <a:t>Clothing (metaphor for individual atonement rep. by baptism into Christ)</a:t>
            </a:r>
            <a:endParaRPr lang="en-US" sz="2000" dirty="0">
              <a:solidFill>
                <a:srgbClr val="FFFF00"/>
              </a:solidFill>
            </a:endParaRPr>
          </a:p>
          <a:p>
            <a:pPr lvl="1">
              <a:lnSpc>
                <a:spcPct val="90000"/>
              </a:lnSpc>
            </a:pPr>
            <a:r>
              <a:rPr lang="en-US" sz="2000" dirty="0" smtClean="0">
                <a:solidFill>
                  <a:srgbClr val="FFFF00"/>
                </a:solidFill>
              </a:rPr>
              <a:t>Building (metaphor for collective worship in fellowship with God as Israel &amp; fraternity in Christ)</a:t>
            </a:r>
            <a:endParaRPr lang="en-US" sz="2400" dirty="0" smtClean="0">
              <a:solidFill>
                <a:srgbClr val="FFFF00"/>
              </a:solidFill>
            </a:endParaRPr>
          </a:p>
          <a:p>
            <a:pPr>
              <a:lnSpc>
                <a:spcPct val="90000"/>
              </a:lnSpc>
              <a:buNone/>
            </a:pPr>
            <a:r>
              <a:rPr lang="en-US" sz="2400" dirty="0" smtClean="0">
                <a:solidFill>
                  <a:srgbClr val="FFFF00"/>
                </a:solidFill>
              </a:rPr>
              <a:t>Both </a:t>
            </a:r>
            <a:r>
              <a:rPr lang="en-US" sz="2400" dirty="0">
                <a:solidFill>
                  <a:srgbClr val="FFFF00"/>
                </a:solidFill>
              </a:rPr>
              <a:t>act as </a:t>
            </a:r>
            <a:r>
              <a:rPr lang="en-US" sz="2400" dirty="0" smtClean="0">
                <a:solidFill>
                  <a:srgbClr val="FFFF00"/>
                </a:solidFill>
              </a:rPr>
              <a:t>interfaces between </a:t>
            </a:r>
            <a:r>
              <a:rPr lang="en-US" sz="2400" dirty="0">
                <a:solidFill>
                  <a:srgbClr val="FFFF00"/>
                </a:solidFill>
              </a:rPr>
              <a:t>the…</a:t>
            </a:r>
          </a:p>
          <a:p>
            <a:pPr lvl="1">
              <a:lnSpc>
                <a:spcPct val="90000"/>
              </a:lnSpc>
            </a:pPr>
            <a:r>
              <a:rPr lang="en-US" sz="2000" dirty="0">
                <a:solidFill>
                  <a:srgbClr val="FFFF00"/>
                </a:solidFill>
              </a:rPr>
              <a:t>Internal micro-environment of the </a:t>
            </a:r>
            <a:r>
              <a:rPr lang="en-US" sz="2000" dirty="0" smtClean="0">
                <a:solidFill>
                  <a:srgbClr val="FFFF00"/>
                </a:solidFill>
              </a:rPr>
              <a:t>body (sin in my members warring against the law of my mind)</a:t>
            </a:r>
            <a:endParaRPr lang="en-US" sz="2000" dirty="0">
              <a:solidFill>
                <a:srgbClr val="FFFF00"/>
              </a:solidFill>
            </a:endParaRPr>
          </a:p>
          <a:p>
            <a:pPr lvl="1">
              <a:lnSpc>
                <a:spcPct val="90000"/>
              </a:lnSpc>
            </a:pPr>
            <a:r>
              <a:rPr lang="en-US" sz="2000" dirty="0">
                <a:solidFill>
                  <a:srgbClr val="FFFF00"/>
                </a:solidFill>
              </a:rPr>
              <a:t>The macro-environment of external </a:t>
            </a:r>
            <a:r>
              <a:rPr lang="en-US" sz="2000" dirty="0" smtClean="0">
                <a:solidFill>
                  <a:srgbClr val="FFFF00"/>
                </a:solidFill>
              </a:rPr>
              <a:t>nature – (Lust of eyes, flesh &amp; pride of life; things of the world)</a:t>
            </a:r>
            <a:endParaRPr lang="en-US" sz="2000" dirty="0">
              <a:solidFill>
                <a:srgbClr val="FFFF00"/>
              </a:solidFill>
            </a:endParaRPr>
          </a:p>
          <a:p>
            <a:pPr>
              <a:lnSpc>
                <a:spcPct val="90000"/>
              </a:lnSpc>
              <a:buNone/>
            </a:pPr>
            <a:r>
              <a:rPr lang="en-US" sz="2400" dirty="0" smtClean="0">
                <a:solidFill>
                  <a:srgbClr val="FFFF00"/>
                </a:solidFill>
              </a:rPr>
              <a:t>Both </a:t>
            </a:r>
            <a:r>
              <a:rPr lang="en-US" sz="2400" dirty="0">
                <a:solidFill>
                  <a:srgbClr val="FFFF00"/>
                </a:solidFill>
              </a:rPr>
              <a:t>modulate the play of raw environmental stresses on the body’s surfaces and orifices</a:t>
            </a:r>
          </a:p>
          <a:p>
            <a:pPr lvl="1">
              <a:lnSpc>
                <a:spcPct val="90000"/>
              </a:lnSpc>
            </a:pPr>
            <a:r>
              <a:rPr lang="en-US" sz="2000" dirty="0">
                <a:solidFill>
                  <a:srgbClr val="FFFF00"/>
                </a:solidFill>
              </a:rPr>
              <a:t>Creating a third, </a:t>
            </a:r>
            <a:r>
              <a:rPr lang="en-US" sz="2000" dirty="0" err="1">
                <a:solidFill>
                  <a:srgbClr val="FFFF00"/>
                </a:solidFill>
              </a:rPr>
              <a:t>meso</a:t>
            </a:r>
            <a:r>
              <a:rPr lang="en-US" sz="2000" dirty="0">
                <a:solidFill>
                  <a:srgbClr val="FFFF00"/>
                </a:solidFill>
              </a:rPr>
              <a:t>-environment whose characteristics can be tailored to meet human requirements (Fig. 6</a:t>
            </a:r>
            <a:r>
              <a:rPr lang="en-US" sz="2000" dirty="0" smtClean="0">
                <a:solidFill>
                  <a:srgbClr val="FFFF00"/>
                </a:solidFill>
              </a:rPr>
              <a:t>) (Providential care and guidance of believers in Christ)</a:t>
            </a:r>
            <a:endParaRPr lang="en-US" sz="2000" dirty="0">
              <a:solidFill>
                <a:srgbClr val="FFFF00"/>
              </a:solidFill>
            </a:endParaRPr>
          </a:p>
        </p:txBody>
      </p:sp>
      <p:pic>
        <p:nvPicPr>
          <p:cNvPr id="15364" name="Picture 4" descr="C:\Users\Dad\Pictures\Microsoft Clip Organizer\pe07654_.wmf"/>
          <p:cNvPicPr>
            <a:picLocks noChangeAspect="1" noChangeArrowheads="1"/>
          </p:cNvPicPr>
          <p:nvPr/>
        </p:nvPicPr>
        <p:blipFill>
          <a:blip r:embed="rId3" cstate="print"/>
          <a:srcRect/>
          <a:stretch>
            <a:fillRect/>
          </a:stretch>
        </p:blipFill>
        <p:spPr bwMode="auto">
          <a:xfrm>
            <a:off x="6418718" y="266511"/>
            <a:ext cx="2059663" cy="3467477"/>
          </a:xfrm>
          <a:prstGeom prst="rect">
            <a:avLst/>
          </a:prstGeom>
          <a:noFill/>
        </p:spPr>
      </p:pic>
      <p:pic>
        <p:nvPicPr>
          <p:cNvPr id="15366" name="Picture 6" descr="tabernacle.jpg"/>
          <p:cNvPicPr>
            <a:picLocks noChangeAspect="1" noChangeArrowheads="1"/>
          </p:cNvPicPr>
          <p:nvPr/>
        </p:nvPicPr>
        <p:blipFill>
          <a:blip r:embed="rId4" cstate="print"/>
          <a:srcRect/>
          <a:stretch>
            <a:fillRect/>
          </a:stretch>
        </p:blipFill>
        <p:spPr bwMode="auto">
          <a:xfrm>
            <a:off x="5924550" y="3744540"/>
            <a:ext cx="3162300" cy="2575358"/>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endParaRPr lang="en-US"/>
          </a:p>
        </p:txBody>
      </p:sp>
      <p:sp>
        <p:nvSpPr>
          <p:cNvPr id="17411" name="Rectangle 3"/>
          <p:cNvSpPr>
            <a:spLocks noGrp="1" noChangeArrowheads="1"/>
          </p:cNvSpPr>
          <p:nvPr>
            <p:ph type="body" idx="1"/>
          </p:nvPr>
        </p:nvSpPr>
        <p:spPr>
          <a:xfrm>
            <a:off x="0" y="590550"/>
            <a:ext cx="5471160" cy="4525963"/>
          </a:xfrm>
        </p:spPr>
        <p:txBody>
          <a:bodyPr/>
          <a:lstStyle/>
          <a:p>
            <a:pPr>
              <a:lnSpc>
                <a:spcPct val="90000"/>
              </a:lnSpc>
            </a:pPr>
            <a:r>
              <a:rPr lang="en-US" sz="2400" dirty="0">
                <a:solidFill>
                  <a:srgbClr val="FFFF00"/>
                </a:solidFill>
              </a:rPr>
              <a:t>The principal difference between clothing and building</a:t>
            </a:r>
          </a:p>
          <a:p>
            <a:pPr lvl="1">
              <a:lnSpc>
                <a:spcPct val="90000"/>
              </a:lnSpc>
            </a:pPr>
            <a:r>
              <a:rPr lang="en-US" sz="2000" dirty="0">
                <a:solidFill>
                  <a:srgbClr val="FFFF00"/>
                </a:solidFill>
              </a:rPr>
              <a:t>Clothing protects the individual </a:t>
            </a:r>
            <a:r>
              <a:rPr lang="en-US" sz="2000" dirty="0" smtClean="0">
                <a:solidFill>
                  <a:srgbClr val="FFFF00"/>
                </a:solidFill>
              </a:rPr>
              <a:t>only (sins recognized, forgiven, overcome)</a:t>
            </a:r>
            <a:endParaRPr lang="en-US" sz="2000" dirty="0">
              <a:solidFill>
                <a:srgbClr val="FFFF00"/>
              </a:solidFill>
            </a:endParaRPr>
          </a:p>
          <a:p>
            <a:pPr lvl="1">
              <a:lnSpc>
                <a:spcPct val="90000"/>
              </a:lnSpc>
            </a:pPr>
            <a:r>
              <a:rPr lang="en-US" sz="2000" dirty="0">
                <a:solidFill>
                  <a:srgbClr val="FFFF00"/>
                </a:solidFill>
              </a:rPr>
              <a:t>Building shelters social </a:t>
            </a:r>
            <a:r>
              <a:rPr lang="en-US" sz="2000" dirty="0" smtClean="0">
                <a:solidFill>
                  <a:srgbClr val="FFFF00"/>
                </a:solidFill>
              </a:rPr>
              <a:t>processes (Aid in God manifestation , lights shining in a dark world, saving others &amp; ourselves)</a:t>
            </a:r>
            <a:endParaRPr lang="en-US" sz="2000" dirty="0">
              <a:solidFill>
                <a:srgbClr val="FFFF00"/>
              </a:solidFill>
            </a:endParaRPr>
          </a:p>
          <a:p>
            <a:pPr>
              <a:lnSpc>
                <a:spcPct val="90000"/>
              </a:lnSpc>
            </a:pPr>
            <a:r>
              <a:rPr lang="en-US" sz="2400" dirty="0">
                <a:solidFill>
                  <a:srgbClr val="FFFF00"/>
                </a:solidFill>
              </a:rPr>
              <a:t>Traditionally, the function of clothing has been to manipulate the thermal environment</a:t>
            </a:r>
          </a:p>
          <a:p>
            <a:pPr>
              <a:lnSpc>
                <a:spcPct val="90000"/>
              </a:lnSpc>
            </a:pPr>
            <a:r>
              <a:rPr lang="en-US" sz="2400" dirty="0">
                <a:solidFill>
                  <a:srgbClr val="FFFF00"/>
                </a:solidFill>
              </a:rPr>
              <a:t>As man enters new environments (submarine, outer space) their clothing starts to resemble buildings</a:t>
            </a:r>
          </a:p>
          <a:p>
            <a:pPr lvl="1">
              <a:lnSpc>
                <a:spcPct val="90000"/>
              </a:lnSpc>
            </a:pPr>
            <a:r>
              <a:rPr lang="en-US" sz="2000" dirty="0">
                <a:solidFill>
                  <a:srgbClr val="FFFF00"/>
                </a:solidFill>
              </a:rPr>
              <a:t>Life-support systems for manipulating…</a:t>
            </a:r>
          </a:p>
          <a:p>
            <a:pPr lvl="2">
              <a:lnSpc>
                <a:spcPct val="90000"/>
              </a:lnSpc>
            </a:pPr>
            <a:r>
              <a:rPr lang="en-US" sz="1800" dirty="0">
                <a:solidFill>
                  <a:srgbClr val="FFFF00"/>
                </a:solidFill>
              </a:rPr>
              <a:t>Temperature</a:t>
            </a:r>
          </a:p>
          <a:p>
            <a:pPr lvl="2">
              <a:lnSpc>
                <a:spcPct val="90000"/>
              </a:lnSpc>
            </a:pPr>
            <a:r>
              <a:rPr lang="en-US" sz="1800" dirty="0">
                <a:solidFill>
                  <a:srgbClr val="FFFF00"/>
                </a:solidFill>
              </a:rPr>
              <a:t>Air pressure</a:t>
            </a:r>
          </a:p>
          <a:p>
            <a:pPr lvl="2">
              <a:lnSpc>
                <a:spcPct val="90000"/>
              </a:lnSpc>
            </a:pPr>
            <a:r>
              <a:rPr lang="en-US" sz="1800" dirty="0">
                <a:solidFill>
                  <a:srgbClr val="FFFF00"/>
                </a:solidFill>
              </a:rPr>
              <a:t>Chemical composition</a:t>
            </a:r>
          </a:p>
          <a:p>
            <a:pPr lvl="2">
              <a:lnSpc>
                <a:spcPct val="90000"/>
              </a:lnSpc>
            </a:pPr>
            <a:r>
              <a:rPr lang="en-US" sz="1800" dirty="0">
                <a:solidFill>
                  <a:srgbClr val="FFFF00"/>
                </a:solidFill>
              </a:rPr>
              <a:t>Body-waste disposal</a:t>
            </a:r>
          </a:p>
        </p:txBody>
      </p:sp>
      <p:pic>
        <p:nvPicPr>
          <p:cNvPr id="17414" name="Picture 6" descr="C:\Users\Dad\AppData\Local\Microsoft\Windows\Temporary Internet Files\Content.IE5\BSPP7MU2\MCj01501420000[1].wmf"/>
          <p:cNvPicPr>
            <a:picLocks noChangeAspect="1" noChangeArrowheads="1"/>
          </p:cNvPicPr>
          <p:nvPr/>
        </p:nvPicPr>
        <p:blipFill>
          <a:blip r:embed="rId3" cstate="print"/>
          <a:srcRect/>
          <a:stretch>
            <a:fillRect/>
          </a:stretch>
        </p:blipFill>
        <p:spPr bwMode="auto">
          <a:xfrm rot="1300144">
            <a:off x="6174086" y="272735"/>
            <a:ext cx="1548491" cy="23485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417" name="Picture 9" descr="International Space Station"/>
          <p:cNvPicPr>
            <a:picLocks noChangeAspect="1" noChangeArrowheads="1"/>
          </p:cNvPicPr>
          <p:nvPr/>
        </p:nvPicPr>
        <p:blipFill>
          <a:blip r:embed="rId4" cstate="print"/>
          <a:srcRect/>
          <a:stretch>
            <a:fillRect/>
          </a:stretch>
        </p:blipFill>
        <p:spPr bwMode="auto">
          <a:xfrm rot="20679342">
            <a:off x="5858854" y="2095499"/>
            <a:ext cx="3037840" cy="2278380"/>
          </a:xfrm>
          <a:prstGeom prst="rect">
            <a:avLst/>
          </a:prstGeom>
          <a:ln>
            <a:noFill/>
          </a:ln>
          <a:effectLst>
            <a:softEdge rad="112500"/>
          </a:effectLst>
        </p:spPr>
      </p:pic>
      <p:pic>
        <p:nvPicPr>
          <p:cNvPr id="1028" name="Picture 4" descr="http://dcpages.com/gallery/d/33368-2/Dsc05964.jpg"/>
          <p:cNvPicPr>
            <a:picLocks noChangeAspect="1" noChangeArrowheads="1"/>
          </p:cNvPicPr>
          <p:nvPr/>
        </p:nvPicPr>
        <p:blipFill>
          <a:blip r:embed="rId5" cstate="print"/>
          <a:srcRect l="13371" r="12063"/>
          <a:stretch>
            <a:fillRect/>
          </a:stretch>
        </p:blipFill>
        <p:spPr bwMode="auto">
          <a:xfrm rot="1423187">
            <a:off x="6385561" y="4306837"/>
            <a:ext cx="2209800" cy="219960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endParaRPr lang="en-US"/>
          </a:p>
        </p:txBody>
      </p:sp>
      <p:sp>
        <p:nvSpPr>
          <p:cNvPr id="19459" name="Rectangle 3"/>
          <p:cNvSpPr>
            <a:spLocks noGrp="1" noChangeArrowheads="1"/>
          </p:cNvSpPr>
          <p:nvPr>
            <p:ph type="body" idx="1"/>
          </p:nvPr>
        </p:nvSpPr>
        <p:spPr>
          <a:xfrm>
            <a:off x="304800" y="266700"/>
            <a:ext cx="4152900" cy="4525963"/>
          </a:xfrm>
        </p:spPr>
        <p:txBody>
          <a:bodyPr/>
          <a:lstStyle/>
          <a:p>
            <a:r>
              <a:rPr lang="en-US" sz="2800" dirty="0">
                <a:solidFill>
                  <a:srgbClr val="FFFF00"/>
                </a:solidFill>
              </a:rPr>
              <a:t>Because of the continuous fluctuation of all environmental factors across time, however, the building wall must be visualized not as a simple barrier but rather as a selective, permeable membrane with the capacity to admit, reject and/or filter any of these environmental factors</a:t>
            </a:r>
          </a:p>
        </p:txBody>
      </p:sp>
      <p:sp>
        <p:nvSpPr>
          <p:cNvPr id="6" name="TextBox 5"/>
          <p:cNvSpPr txBox="1"/>
          <p:nvPr/>
        </p:nvSpPr>
        <p:spPr>
          <a:xfrm>
            <a:off x="4876800" y="209550"/>
            <a:ext cx="3752850" cy="6247864"/>
          </a:xfrm>
          <a:prstGeom prst="rect">
            <a:avLst/>
          </a:prstGeom>
          <a:solidFill>
            <a:schemeClr val="accent2"/>
          </a:solidFill>
        </p:spPr>
        <p:txBody>
          <a:bodyPr wrap="square" rtlCol="0">
            <a:spAutoFit/>
          </a:bodyPr>
          <a:lstStyle/>
          <a:p>
            <a:r>
              <a:rPr lang="en-US" sz="2000" b="1" dirty="0" smtClean="0">
                <a:solidFill>
                  <a:schemeClr val="bg1"/>
                </a:solidFill>
              </a:rPr>
              <a:t>Are our “individual walls” built up for </a:t>
            </a:r>
            <a:r>
              <a:rPr lang="en-US" sz="2000" b="1" u="sng" dirty="0" smtClean="0">
                <a:solidFill>
                  <a:schemeClr val="bg1"/>
                </a:solidFill>
              </a:rPr>
              <a:t>OUR</a:t>
            </a:r>
            <a:r>
              <a:rPr lang="en-US" sz="2000" b="1" dirty="0" smtClean="0">
                <a:solidFill>
                  <a:schemeClr val="bg1"/>
                </a:solidFill>
              </a:rPr>
              <a:t> defense or the defense of the Gospel and God’s Glory?</a:t>
            </a:r>
          </a:p>
          <a:p>
            <a:r>
              <a:rPr lang="en-US" sz="2000" b="1" dirty="0" smtClean="0">
                <a:solidFill>
                  <a:schemeClr val="bg1"/>
                </a:solidFill>
              </a:rPr>
              <a:t>It is so much easier to allow these natural barriers to form than to construct a “divinely designed” wall in our minds that depends upon the development of our mental and spiritual faculties.  This requires education at the highest level.  Reading, writing, studying ideas that are generated for the individual who knows how vital these “specially selected walls” are on both a personal and an ecclesial level.</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19100" y="110490"/>
            <a:ext cx="8229600" cy="483870"/>
          </a:xfrm>
        </p:spPr>
        <p:txBody>
          <a:bodyPr/>
          <a:lstStyle/>
          <a:p>
            <a:r>
              <a:rPr lang="en-US" sz="3600" dirty="0">
                <a:solidFill>
                  <a:srgbClr val="FFFF00"/>
                </a:solidFill>
              </a:rPr>
              <a:t>Architecture – The “Third Environment”</a:t>
            </a:r>
          </a:p>
        </p:txBody>
      </p:sp>
      <p:sp>
        <p:nvSpPr>
          <p:cNvPr id="23555" name="Rectangle 3"/>
          <p:cNvSpPr>
            <a:spLocks noGrp="1" noChangeArrowheads="1"/>
          </p:cNvSpPr>
          <p:nvPr>
            <p:ph type="body" idx="1"/>
          </p:nvPr>
        </p:nvSpPr>
        <p:spPr>
          <a:xfrm>
            <a:off x="95250" y="615150"/>
            <a:ext cx="4495800" cy="4525963"/>
          </a:xfrm>
        </p:spPr>
        <p:txBody>
          <a:bodyPr/>
          <a:lstStyle/>
          <a:p>
            <a:r>
              <a:rPr lang="en-US" sz="2400" dirty="0">
                <a:solidFill>
                  <a:srgbClr val="FFFF00"/>
                </a:solidFill>
              </a:rPr>
              <a:t>By it he surrounds himself with a new environment, tailored to his </a:t>
            </a:r>
            <a:r>
              <a:rPr lang="en-US" sz="2400" dirty="0" smtClean="0">
                <a:solidFill>
                  <a:srgbClr val="FFFF00"/>
                </a:solidFill>
              </a:rPr>
              <a:t>(God’s) specs</a:t>
            </a:r>
            <a:r>
              <a:rPr lang="en-US" sz="2400" dirty="0">
                <a:solidFill>
                  <a:srgbClr val="FFFF00"/>
                </a:solidFill>
              </a:rPr>
              <a:t>, interposed between himself and the </a:t>
            </a:r>
            <a:r>
              <a:rPr lang="en-US" sz="2400" dirty="0" smtClean="0">
                <a:solidFill>
                  <a:srgbClr val="FFFF00"/>
                </a:solidFill>
              </a:rPr>
              <a:t>world (of sin)</a:t>
            </a:r>
            <a:endParaRPr lang="en-US" sz="2400" dirty="0">
              <a:solidFill>
                <a:srgbClr val="FFFF00"/>
              </a:solidFill>
            </a:endParaRPr>
          </a:p>
          <a:p>
            <a:r>
              <a:rPr lang="en-US" sz="2400" dirty="0">
                <a:solidFill>
                  <a:srgbClr val="FFFF00"/>
                </a:solidFill>
              </a:rPr>
              <a:t>The building invests man, surrounds and encapsulates him at every level of his existence</a:t>
            </a:r>
          </a:p>
          <a:p>
            <a:r>
              <a:rPr lang="en-US" sz="2400" dirty="0">
                <a:solidFill>
                  <a:srgbClr val="FFFF00"/>
                </a:solidFill>
              </a:rPr>
              <a:t>It’s a “special container” whose central function is to intervene in man’s favor</a:t>
            </a:r>
          </a:p>
        </p:txBody>
      </p:sp>
      <p:sp>
        <p:nvSpPr>
          <p:cNvPr id="6" name="TextBox 5"/>
          <p:cNvSpPr txBox="1"/>
          <p:nvPr/>
        </p:nvSpPr>
        <p:spPr>
          <a:xfrm>
            <a:off x="4533900" y="678180"/>
            <a:ext cx="4305300" cy="5909310"/>
          </a:xfrm>
          <a:prstGeom prst="rect">
            <a:avLst/>
          </a:prstGeom>
          <a:solidFill>
            <a:schemeClr val="accent2"/>
          </a:solidFill>
        </p:spPr>
        <p:txBody>
          <a:bodyPr wrap="square" rtlCol="0">
            <a:spAutoFit/>
          </a:bodyPr>
          <a:lstStyle/>
          <a:p>
            <a:r>
              <a:rPr lang="en-US" b="1" dirty="0" smtClean="0">
                <a:solidFill>
                  <a:schemeClr val="bg1"/>
                </a:solidFill>
              </a:rPr>
              <a:t>Jesus tailored the ecclesia as his body according to HIS specs.  Thus in effect surrounding himself with a “new environment.” This “interposition” of men and women  who form his “body” make up the “linen wall of righteousness” around the Tabernacle in the wilderness.  Anyone seeking the Father in spirit and truth will at some point interface through this “building” of his Body.</a:t>
            </a:r>
          </a:p>
          <a:p>
            <a:r>
              <a:rPr lang="en-US" b="1" dirty="0" smtClean="0">
                <a:solidFill>
                  <a:schemeClr val="bg1"/>
                </a:solidFill>
              </a:rPr>
              <a:t>Apply this same principle to the “wall” and “gate </a:t>
            </a:r>
            <a:r>
              <a:rPr lang="en-US" b="1" dirty="0" err="1" smtClean="0">
                <a:solidFill>
                  <a:schemeClr val="bg1"/>
                </a:solidFill>
              </a:rPr>
              <a:t>bldgs</a:t>
            </a:r>
            <a:r>
              <a:rPr lang="en-US" b="1" dirty="0" smtClean="0">
                <a:solidFill>
                  <a:schemeClr val="bg1"/>
                </a:solidFill>
              </a:rPr>
              <a:t>.” of the IHOP.</a:t>
            </a:r>
          </a:p>
          <a:p>
            <a:endParaRPr lang="en-US" b="1" dirty="0">
              <a:solidFill>
                <a:schemeClr val="bg1"/>
              </a:solidFill>
            </a:endParaRPr>
          </a:p>
          <a:p>
            <a:r>
              <a:rPr lang="en-US" b="1" dirty="0" smtClean="0">
                <a:solidFill>
                  <a:schemeClr val="bg1"/>
                </a:solidFill>
              </a:rPr>
              <a:t>As the ante-typical “sons of Aaron” in a higher, Melchizedek priesthood, we intervene in mankind’s favor.  At least those of the race who desire to draw close to God in a true form of worship based upon an accurate doctrinal foundation.</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42017"/>
            <a:ext cx="8229600" cy="655638"/>
          </a:xfrm>
        </p:spPr>
        <p:txBody>
          <a:bodyPr/>
          <a:lstStyle/>
          <a:p>
            <a:r>
              <a:rPr lang="en-US" sz="2800" dirty="0">
                <a:solidFill>
                  <a:srgbClr val="FFFF00"/>
                </a:solidFill>
              </a:rPr>
              <a:t>The Building – By Extension, The </a:t>
            </a:r>
            <a:r>
              <a:rPr lang="en-US" sz="2800" dirty="0" smtClean="0">
                <a:solidFill>
                  <a:srgbClr val="FFFF00"/>
                </a:solidFill>
              </a:rPr>
              <a:t>City Invests Man</a:t>
            </a:r>
            <a:br>
              <a:rPr lang="en-US" sz="2800" dirty="0" smtClean="0">
                <a:solidFill>
                  <a:srgbClr val="FFFF00"/>
                </a:solidFill>
              </a:rPr>
            </a:br>
            <a:r>
              <a:rPr lang="en-US" sz="2400" dirty="0" smtClean="0">
                <a:solidFill>
                  <a:srgbClr val="FFFF00"/>
                </a:solidFill>
              </a:rPr>
              <a:t>(Embraces, Empowers, Entitles, Embodies, Embattles)</a:t>
            </a:r>
            <a:endParaRPr lang="en-US" sz="2800" dirty="0">
              <a:solidFill>
                <a:srgbClr val="FFFF00"/>
              </a:solidFill>
            </a:endParaRPr>
          </a:p>
        </p:txBody>
      </p:sp>
      <p:sp>
        <p:nvSpPr>
          <p:cNvPr id="25603" name="Rectangle 3"/>
          <p:cNvSpPr>
            <a:spLocks noGrp="1" noChangeArrowheads="1"/>
          </p:cNvSpPr>
          <p:nvPr>
            <p:ph type="body" idx="1"/>
          </p:nvPr>
        </p:nvSpPr>
        <p:spPr>
          <a:xfrm>
            <a:off x="34290" y="918210"/>
            <a:ext cx="4438650" cy="4525963"/>
          </a:xfrm>
        </p:spPr>
        <p:txBody>
          <a:bodyPr/>
          <a:lstStyle/>
          <a:p>
            <a:r>
              <a:rPr lang="en-US" sz="2400" dirty="0" err="1" smtClean="0">
                <a:solidFill>
                  <a:srgbClr val="FFFF00"/>
                </a:solidFill>
              </a:rPr>
              <a:t>MedievalLatin</a:t>
            </a:r>
            <a:r>
              <a:rPr lang="en-US" sz="2400" dirty="0" smtClean="0">
                <a:solidFill>
                  <a:srgbClr val="FFFF00"/>
                </a:solidFill>
              </a:rPr>
              <a:t> </a:t>
            </a:r>
            <a:r>
              <a:rPr lang="en-US" sz="2400" i="1" dirty="0" err="1" smtClean="0">
                <a:solidFill>
                  <a:srgbClr val="FFFF00"/>
                </a:solidFill>
              </a:rPr>
              <a:t>investire</a:t>
            </a:r>
            <a:r>
              <a:rPr lang="en-US" sz="2400" i="1" dirty="0" smtClean="0">
                <a:solidFill>
                  <a:srgbClr val="FFFF00"/>
                </a:solidFill>
              </a:rPr>
              <a:t>,</a:t>
            </a:r>
            <a:r>
              <a:rPr lang="en-US" sz="2400" dirty="0" smtClean="0">
                <a:solidFill>
                  <a:srgbClr val="FFFF00"/>
                </a:solidFill>
              </a:rPr>
              <a:t> from Latin, to clothe]</a:t>
            </a:r>
            <a:br>
              <a:rPr lang="en-US" sz="2400" dirty="0" smtClean="0">
                <a:solidFill>
                  <a:srgbClr val="FFFF00"/>
                </a:solidFill>
              </a:rPr>
            </a:br>
            <a:r>
              <a:rPr lang="en-US" sz="2400" b="1" dirty="0" smtClean="0">
                <a:solidFill>
                  <a:srgbClr val="FFFF00"/>
                </a:solidFill>
              </a:rPr>
              <a:t>a</a:t>
            </a:r>
            <a:r>
              <a:rPr lang="en-US" sz="2400" dirty="0" smtClean="0">
                <a:solidFill>
                  <a:srgbClr val="FFFF00"/>
                </a:solidFill>
              </a:rPr>
              <a:t> </a:t>
            </a:r>
            <a:r>
              <a:rPr lang="en-US" sz="2400" b="1" dirty="0" smtClean="0">
                <a:solidFill>
                  <a:srgbClr val="FFFF00"/>
                </a:solidFill>
              </a:rPr>
              <a:t>:</a:t>
            </a:r>
            <a:r>
              <a:rPr lang="en-US" sz="2400" dirty="0" smtClean="0">
                <a:solidFill>
                  <a:srgbClr val="FFFF00"/>
                </a:solidFill>
              </a:rPr>
              <a:t> to array in the symbols of office or honor</a:t>
            </a:r>
            <a:br>
              <a:rPr lang="en-US" sz="2400" dirty="0" smtClean="0">
                <a:solidFill>
                  <a:srgbClr val="FFFF00"/>
                </a:solidFill>
              </a:rPr>
            </a:br>
            <a:r>
              <a:rPr lang="en-US" sz="2400" b="1" dirty="0" smtClean="0">
                <a:solidFill>
                  <a:srgbClr val="FFFF00"/>
                </a:solidFill>
              </a:rPr>
              <a:t>b</a:t>
            </a:r>
            <a:r>
              <a:rPr lang="en-US" sz="2400" dirty="0" smtClean="0">
                <a:solidFill>
                  <a:srgbClr val="FFFF00"/>
                </a:solidFill>
              </a:rPr>
              <a:t> </a:t>
            </a:r>
            <a:r>
              <a:rPr lang="en-US" sz="2400" b="1" dirty="0" smtClean="0">
                <a:solidFill>
                  <a:srgbClr val="FFFF00"/>
                </a:solidFill>
              </a:rPr>
              <a:t>:</a:t>
            </a:r>
            <a:r>
              <a:rPr lang="en-US" sz="2400" dirty="0" smtClean="0">
                <a:solidFill>
                  <a:srgbClr val="FFFF00"/>
                </a:solidFill>
              </a:rPr>
              <a:t> to furnish with power or authority</a:t>
            </a:r>
            <a:br>
              <a:rPr lang="en-US" sz="2400" dirty="0" smtClean="0">
                <a:solidFill>
                  <a:srgbClr val="FFFF00"/>
                </a:solidFill>
              </a:rPr>
            </a:br>
            <a:r>
              <a:rPr lang="en-US" sz="2400" b="1" dirty="0" smtClean="0">
                <a:solidFill>
                  <a:srgbClr val="FFFF00"/>
                </a:solidFill>
              </a:rPr>
              <a:t>c</a:t>
            </a:r>
            <a:r>
              <a:rPr lang="en-US" sz="2400" dirty="0" smtClean="0">
                <a:solidFill>
                  <a:srgbClr val="FFFF00"/>
                </a:solidFill>
              </a:rPr>
              <a:t> </a:t>
            </a:r>
            <a:r>
              <a:rPr lang="en-US" sz="2400" b="1" dirty="0" smtClean="0">
                <a:solidFill>
                  <a:srgbClr val="FFFF00"/>
                </a:solidFill>
              </a:rPr>
              <a:t>:</a:t>
            </a:r>
            <a:r>
              <a:rPr lang="en-US" sz="2400" dirty="0" smtClean="0">
                <a:solidFill>
                  <a:srgbClr val="FFFF00"/>
                </a:solidFill>
              </a:rPr>
              <a:t> to grant someone control or authority over </a:t>
            </a:r>
            <a:r>
              <a:rPr lang="en-US" sz="2400" b="1" dirty="0" smtClean="0">
                <a:solidFill>
                  <a:srgbClr val="FFFF00"/>
                </a:solidFill>
              </a:rPr>
              <a:t>:</a:t>
            </a:r>
            <a:r>
              <a:rPr lang="en-US" sz="2400" dirty="0" smtClean="0">
                <a:solidFill>
                  <a:srgbClr val="FFFF00"/>
                </a:solidFill>
              </a:rPr>
              <a:t> </a:t>
            </a:r>
            <a:r>
              <a:rPr lang="en-US" sz="2400" cap="small" dirty="0" smtClean="0">
                <a:solidFill>
                  <a:srgbClr val="FFFF00"/>
                </a:solidFill>
              </a:rPr>
              <a:t>vest</a:t>
            </a:r>
            <a:endParaRPr lang="en-US" sz="2400" dirty="0" smtClean="0">
              <a:solidFill>
                <a:srgbClr val="FFFF00"/>
              </a:solidFill>
            </a:endParaRPr>
          </a:p>
          <a:p>
            <a:r>
              <a:rPr lang="en-US" sz="2400" b="1" dirty="0" smtClean="0">
                <a:solidFill>
                  <a:srgbClr val="FFFF00"/>
                </a:solidFill>
              </a:rPr>
              <a:t>2:</a:t>
            </a:r>
            <a:r>
              <a:rPr lang="en-US" sz="2400" dirty="0" smtClean="0">
                <a:solidFill>
                  <a:srgbClr val="FFFF00"/>
                </a:solidFill>
              </a:rPr>
              <a:t> to cover completely </a:t>
            </a:r>
            <a:r>
              <a:rPr lang="en-US" sz="2400" b="1" dirty="0" smtClean="0">
                <a:solidFill>
                  <a:srgbClr val="FFFF00"/>
                </a:solidFill>
              </a:rPr>
              <a:t>:</a:t>
            </a:r>
            <a:r>
              <a:rPr lang="en-US" sz="2400" dirty="0" smtClean="0">
                <a:solidFill>
                  <a:srgbClr val="FFFF00"/>
                </a:solidFill>
              </a:rPr>
              <a:t> </a:t>
            </a:r>
            <a:r>
              <a:rPr lang="en-US" sz="2400" cap="small" dirty="0" smtClean="0">
                <a:solidFill>
                  <a:srgbClr val="FFFF00"/>
                </a:solidFill>
              </a:rPr>
              <a:t>envelop</a:t>
            </a:r>
            <a:endParaRPr lang="en-US" sz="2400" dirty="0" smtClean="0">
              <a:solidFill>
                <a:srgbClr val="FFFF00"/>
              </a:solidFill>
            </a:endParaRPr>
          </a:p>
          <a:p>
            <a:r>
              <a:rPr lang="en-US" sz="2400" b="1" dirty="0" smtClean="0">
                <a:solidFill>
                  <a:srgbClr val="FFFF00"/>
                </a:solidFill>
              </a:rPr>
              <a:t>3:</a:t>
            </a:r>
            <a:r>
              <a:rPr lang="en-US" sz="2400" dirty="0" smtClean="0">
                <a:solidFill>
                  <a:srgbClr val="FFFF00"/>
                </a:solidFill>
              </a:rPr>
              <a:t> </a:t>
            </a:r>
            <a:r>
              <a:rPr lang="en-US" sz="2400" cap="small" dirty="0" smtClean="0">
                <a:solidFill>
                  <a:srgbClr val="FFFF00"/>
                </a:solidFill>
              </a:rPr>
              <a:t>clothe</a:t>
            </a:r>
            <a:r>
              <a:rPr lang="en-US" sz="2400" dirty="0" smtClean="0">
                <a:solidFill>
                  <a:srgbClr val="FFFF00"/>
                </a:solidFill>
              </a:rPr>
              <a:t>, </a:t>
            </a:r>
            <a:r>
              <a:rPr lang="en-US" sz="2400" cap="small" dirty="0" smtClean="0">
                <a:solidFill>
                  <a:srgbClr val="FFFF00"/>
                </a:solidFill>
              </a:rPr>
              <a:t>adorn</a:t>
            </a:r>
            <a:endParaRPr lang="en-US" sz="2400" dirty="0" smtClean="0">
              <a:solidFill>
                <a:srgbClr val="FFFF00"/>
              </a:solidFill>
            </a:endParaRPr>
          </a:p>
          <a:p>
            <a:pPr>
              <a:buNone/>
            </a:pPr>
            <a:endParaRPr lang="en-US" sz="2400" b="1" dirty="0" smtClean="0">
              <a:solidFill>
                <a:srgbClr val="FFFF00"/>
              </a:solidFill>
            </a:endParaRPr>
          </a:p>
        </p:txBody>
      </p:sp>
      <p:sp>
        <p:nvSpPr>
          <p:cNvPr id="5" name="Rectangle 4"/>
          <p:cNvSpPr/>
          <p:nvPr/>
        </p:nvSpPr>
        <p:spPr>
          <a:xfrm>
            <a:off x="350520" y="5187910"/>
            <a:ext cx="8412480" cy="1569660"/>
          </a:xfrm>
          <a:prstGeom prst="rect">
            <a:avLst/>
          </a:prstGeom>
        </p:spPr>
        <p:txBody>
          <a:bodyPr wrap="square">
            <a:spAutoFit/>
          </a:bodyPr>
          <a:lstStyle/>
          <a:p>
            <a:r>
              <a:rPr lang="en-US" sz="2400" b="1" dirty="0" smtClean="0">
                <a:solidFill>
                  <a:srgbClr val="FFFF00"/>
                </a:solidFill>
              </a:rPr>
              <a:t>4: </a:t>
            </a:r>
            <a:r>
              <a:rPr lang="en-US" sz="2400" dirty="0" smtClean="0">
                <a:solidFill>
                  <a:srgbClr val="FFFF00"/>
                </a:solidFill>
              </a:rPr>
              <a:t>[Mid French </a:t>
            </a:r>
            <a:r>
              <a:rPr lang="en-US" sz="2400" i="1" dirty="0" err="1" smtClean="0">
                <a:solidFill>
                  <a:srgbClr val="FFFF00"/>
                </a:solidFill>
              </a:rPr>
              <a:t>investir</a:t>
            </a:r>
            <a:r>
              <a:rPr lang="en-US" sz="2400" i="1" dirty="0" smtClean="0">
                <a:solidFill>
                  <a:srgbClr val="FFFF00"/>
                </a:solidFill>
              </a:rPr>
              <a:t>,</a:t>
            </a:r>
            <a:r>
              <a:rPr lang="en-US" sz="2400" dirty="0" smtClean="0">
                <a:solidFill>
                  <a:srgbClr val="FFFF00"/>
                </a:solidFill>
              </a:rPr>
              <a:t> from Old Italian </a:t>
            </a:r>
            <a:r>
              <a:rPr lang="en-US" sz="2400" i="1" dirty="0" err="1" smtClean="0">
                <a:solidFill>
                  <a:srgbClr val="FFFF00"/>
                </a:solidFill>
              </a:rPr>
              <a:t>investire</a:t>
            </a:r>
            <a:r>
              <a:rPr lang="en-US" sz="2400" i="1" dirty="0" smtClean="0">
                <a:solidFill>
                  <a:srgbClr val="FFFF00"/>
                </a:solidFill>
              </a:rPr>
              <a:t>,</a:t>
            </a:r>
            <a:r>
              <a:rPr lang="en-US" sz="2400" dirty="0" smtClean="0">
                <a:solidFill>
                  <a:srgbClr val="FFFF00"/>
                </a:solidFill>
              </a:rPr>
              <a:t> from Latin, to surround] </a:t>
            </a:r>
            <a:r>
              <a:rPr lang="en-US" sz="2400" b="1" dirty="0" smtClean="0">
                <a:solidFill>
                  <a:srgbClr val="FFFF00"/>
                </a:solidFill>
              </a:rPr>
              <a:t>:</a:t>
            </a:r>
            <a:r>
              <a:rPr lang="en-US" sz="2400" dirty="0" smtClean="0">
                <a:solidFill>
                  <a:srgbClr val="FFFF00"/>
                </a:solidFill>
              </a:rPr>
              <a:t> to surround with troops or ships so as to prevent escape or entry</a:t>
            </a:r>
          </a:p>
          <a:p>
            <a:r>
              <a:rPr lang="en-US" sz="2400" b="1" dirty="0" smtClean="0">
                <a:solidFill>
                  <a:srgbClr val="FFFF00"/>
                </a:solidFill>
              </a:rPr>
              <a:t>5:</a:t>
            </a:r>
            <a:r>
              <a:rPr lang="en-US" sz="2400" dirty="0" smtClean="0">
                <a:solidFill>
                  <a:srgbClr val="FFFF00"/>
                </a:solidFill>
              </a:rPr>
              <a:t> to endow with a quality </a:t>
            </a:r>
            <a:r>
              <a:rPr lang="en-US" sz="2400" b="1" dirty="0" smtClean="0">
                <a:solidFill>
                  <a:srgbClr val="FFFF00"/>
                </a:solidFill>
              </a:rPr>
              <a:t>:</a:t>
            </a:r>
            <a:r>
              <a:rPr lang="en-US" sz="2400" dirty="0" smtClean="0">
                <a:solidFill>
                  <a:srgbClr val="FFFF00"/>
                </a:solidFill>
              </a:rPr>
              <a:t> </a:t>
            </a:r>
            <a:r>
              <a:rPr lang="en-US" sz="2400" cap="small" dirty="0" smtClean="0">
                <a:solidFill>
                  <a:srgbClr val="FFFF00"/>
                </a:solidFill>
              </a:rPr>
              <a:t>infuse</a:t>
            </a:r>
            <a:endParaRPr lang="en-US" sz="2400" dirty="0" smtClean="0">
              <a:solidFill>
                <a:srgbClr val="FFFF00"/>
              </a:solidFill>
            </a:endParaRPr>
          </a:p>
        </p:txBody>
      </p:sp>
      <p:sp>
        <p:nvSpPr>
          <p:cNvPr id="15408" name="Freeform 48"/>
          <p:cNvSpPr>
            <a:spLocks/>
          </p:cNvSpPr>
          <p:nvPr/>
        </p:nvSpPr>
        <p:spPr bwMode="auto">
          <a:xfrm>
            <a:off x="5656263" y="2795588"/>
            <a:ext cx="128588" cy="309563"/>
          </a:xfrm>
          <a:custGeom>
            <a:avLst/>
            <a:gdLst/>
            <a:ahLst/>
            <a:cxnLst>
              <a:cxn ang="0">
                <a:pos x="0" y="388"/>
              </a:cxn>
              <a:cxn ang="0">
                <a:pos x="0" y="384"/>
              </a:cxn>
              <a:cxn ang="0">
                <a:pos x="0" y="380"/>
              </a:cxn>
              <a:cxn ang="0">
                <a:pos x="0" y="374"/>
              </a:cxn>
              <a:cxn ang="0">
                <a:pos x="2" y="370"/>
              </a:cxn>
              <a:cxn ang="0">
                <a:pos x="4" y="365"/>
              </a:cxn>
              <a:cxn ang="0">
                <a:pos x="5" y="359"/>
              </a:cxn>
              <a:cxn ang="0">
                <a:pos x="5" y="351"/>
              </a:cxn>
              <a:cxn ang="0">
                <a:pos x="7" y="346"/>
              </a:cxn>
              <a:cxn ang="0">
                <a:pos x="9" y="336"/>
              </a:cxn>
              <a:cxn ang="0">
                <a:pos x="13" y="329"/>
              </a:cxn>
              <a:cxn ang="0">
                <a:pos x="15" y="321"/>
              </a:cxn>
              <a:cxn ang="0">
                <a:pos x="17" y="312"/>
              </a:cxn>
              <a:cxn ang="0">
                <a:pos x="19" y="304"/>
              </a:cxn>
              <a:cxn ang="0">
                <a:pos x="23" y="294"/>
              </a:cxn>
              <a:cxn ang="0">
                <a:pos x="24" y="285"/>
              </a:cxn>
              <a:cxn ang="0">
                <a:pos x="26" y="273"/>
              </a:cxn>
              <a:cxn ang="0">
                <a:pos x="30" y="264"/>
              </a:cxn>
              <a:cxn ang="0">
                <a:pos x="34" y="254"/>
              </a:cxn>
              <a:cxn ang="0">
                <a:pos x="36" y="243"/>
              </a:cxn>
              <a:cxn ang="0">
                <a:pos x="40" y="234"/>
              </a:cxn>
              <a:cxn ang="0">
                <a:pos x="43" y="222"/>
              </a:cxn>
              <a:cxn ang="0">
                <a:pos x="47" y="215"/>
              </a:cxn>
              <a:cxn ang="0">
                <a:pos x="49" y="203"/>
              </a:cxn>
              <a:cxn ang="0">
                <a:pos x="53" y="194"/>
              </a:cxn>
              <a:cxn ang="0">
                <a:pos x="57" y="184"/>
              </a:cxn>
              <a:cxn ang="0">
                <a:pos x="61" y="177"/>
              </a:cxn>
              <a:cxn ang="0">
                <a:pos x="64" y="167"/>
              </a:cxn>
              <a:cxn ang="0">
                <a:pos x="68" y="158"/>
              </a:cxn>
              <a:cxn ang="0">
                <a:pos x="72" y="150"/>
              </a:cxn>
              <a:cxn ang="0">
                <a:pos x="76" y="144"/>
              </a:cxn>
              <a:cxn ang="0">
                <a:pos x="78" y="137"/>
              </a:cxn>
              <a:cxn ang="0">
                <a:pos x="81" y="129"/>
              </a:cxn>
              <a:cxn ang="0">
                <a:pos x="85" y="121"/>
              </a:cxn>
              <a:cxn ang="0">
                <a:pos x="91" y="116"/>
              </a:cxn>
              <a:cxn ang="0">
                <a:pos x="93" y="106"/>
              </a:cxn>
              <a:cxn ang="0">
                <a:pos x="97" y="101"/>
              </a:cxn>
              <a:cxn ang="0">
                <a:pos x="101" y="95"/>
              </a:cxn>
              <a:cxn ang="0">
                <a:pos x="104" y="89"/>
              </a:cxn>
              <a:cxn ang="0">
                <a:pos x="108" y="82"/>
              </a:cxn>
              <a:cxn ang="0">
                <a:pos x="112" y="76"/>
              </a:cxn>
              <a:cxn ang="0">
                <a:pos x="114" y="70"/>
              </a:cxn>
              <a:cxn ang="0">
                <a:pos x="118" y="64"/>
              </a:cxn>
              <a:cxn ang="0">
                <a:pos x="121" y="57"/>
              </a:cxn>
              <a:cxn ang="0">
                <a:pos x="125" y="51"/>
              </a:cxn>
              <a:cxn ang="0">
                <a:pos x="129" y="47"/>
              </a:cxn>
              <a:cxn ang="0">
                <a:pos x="133" y="42"/>
              </a:cxn>
              <a:cxn ang="0">
                <a:pos x="137" y="32"/>
              </a:cxn>
              <a:cxn ang="0">
                <a:pos x="142" y="25"/>
              </a:cxn>
              <a:cxn ang="0">
                <a:pos x="148" y="17"/>
              </a:cxn>
              <a:cxn ang="0">
                <a:pos x="152" y="11"/>
              </a:cxn>
              <a:cxn ang="0">
                <a:pos x="159" y="2"/>
              </a:cxn>
              <a:cxn ang="0">
                <a:pos x="161" y="0"/>
              </a:cxn>
              <a:cxn ang="0">
                <a:pos x="159" y="38"/>
              </a:cxn>
              <a:cxn ang="0">
                <a:pos x="28" y="389"/>
              </a:cxn>
              <a:cxn ang="0">
                <a:pos x="0" y="388"/>
              </a:cxn>
              <a:cxn ang="0">
                <a:pos x="0" y="388"/>
              </a:cxn>
            </a:cxnLst>
            <a:rect l="0" t="0" r="r" b="b"/>
            <a:pathLst>
              <a:path w="161" h="389">
                <a:moveTo>
                  <a:pt x="0" y="388"/>
                </a:moveTo>
                <a:lnTo>
                  <a:pt x="0" y="384"/>
                </a:lnTo>
                <a:lnTo>
                  <a:pt x="0" y="380"/>
                </a:lnTo>
                <a:lnTo>
                  <a:pt x="0" y="374"/>
                </a:lnTo>
                <a:lnTo>
                  <a:pt x="2" y="370"/>
                </a:lnTo>
                <a:lnTo>
                  <a:pt x="4" y="365"/>
                </a:lnTo>
                <a:lnTo>
                  <a:pt x="5" y="359"/>
                </a:lnTo>
                <a:lnTo>
                  <a:pt x="5" y="351"/>
                </a:lnTo>
                <a:lnTo>
                  <a:pt x="7" y="346"/>
                </a:lnTo>
                <a:lnTo>
                  <a:pt x="9" y="336"/>
                </a:lnTo>
                <a:lnTo>
                  <a:pt x="13" y="329"/>
                </a:lnTo>
                <a:lnTo>
                  <a:pt x="15" y="321"/>
                </a:lnTo>
                <a:lnTo>
                  <a:pt x="17" y="312"/>
                </a:lnTo>
                <a:lnTo>
                  <a:pt x="19" y="304"/>
                </a:lnTo>
                <a:lnTo>
                  <a:pt x="23" y="294"/>
                </a:lnTo>
                <a:lnTo>
                  <a:pt x="24" y="285"/>
                </a:lnTo>
                <a:lnTo>
                  <a:pt x="26" y="273"/>
                </a:lnTo>
                <a:lnTo>
                  <a:pt x="30" y="264"/>
                </a:lnTo>
                <a:lnTo>
                  <a:pt x="34" y="254"/>
                </a:lnTo>
                <a:lnTo>
                  <a:pt x="36" y="243"/>
                </a:lnTo>
                <a:lnTo>
                  <a:pt x="40" y="234"/>
                </a:lnTo>
                <a:lnTo>
                  <a:pt x="43" y="222"/>
                </a:lnTo>
                <a:lnTo>
                  <a:pt x="47" y="215"/>
                </a:lnTo>
                <a:lnTo>
                  <a:pt x="49" y="203"/>
                </a:lnTo>
                <a:lnTo>
                  <a:pt x="53" y="194"/>
                </a:lnTo>
                <a:lnTo>
                  <a:pt x="57" y="184"/>
                </a:lnTo>
                <a:lnTo>
                  <a:pt x="61" y="177"/>
                </a:lnTo>
                <a:lnTo>
                  <a:pt x="64" y="167"/>
                </a:lnTo>
                <a:lnTo>
                  <a:pt x="68" y="158"/>
                </a:lnTo>
                <a:lnTo>
                  <a:pt x="72" y="150"/>
                </a:lnTo>
                <a:lnTo>
                  <a:pt x="76" y="144"/>
                </a:lnTo>
                <a:lnTo>
                  <a:pt x="78" y="137"/>
                </a:lnTo>
                <a:lnTo>
                  <a:pt x="81" y="129"/>
                </a:lnTo>
                <a:lnTo>
                  <a:pt x="85" y="121"/>
                </a:lnTo>
                <a:lnTo>
                  <a:pt x="91" y="116"/>
                </a:lnTo>
                <a:lnTo>
                  <a:pt x="93" y="106"/>
                </a:lnTo>
                <a:lnTo>
                  <a:pt x="97" y="101"/>
                </a:lnTo>
                <a:lnTo>
                  <a:pt x="101" y="95"/>
                </a:lnTo>
                <a:lnTo>
                  <a:pt x="104" y="89"/>
                </a:lnTo>
                <a:lnTo>
                  <a:pt x="108" y="82"/>
                </a:lnTo>
                <a:lnTo>
                  <a:pt x="112" y="76"/>
                </a:lnTo>
                <a:lnTo>
                  <a:pt x="114" y="70"/>
                </a:lnTo>
                <a:lnTo>
                  <a:pt x="118" y="64"/>
                </a:lnTo>
                <a:lnTo>
                  <a:pt x="121" y="57"/>
                </a:lnTo>
                <a:lnTo>
                  <a:pt x="125" y="51"/>
                </a:lnTo>
                <a:lnTo>
                  <a:pt x="129" y="47"/>
                </a:lnTo>
                <a:lnTo>
                  <a:pt x="133" y="42"/>
                </a:lnTo>
                <a:lnTo>
                  <a:pt x="137" y="32"/>
                </a:lnTo>
                <a:lnTo>
                  <a:pt x="142" y="25"/>
                </a:lnTo>
                <a:lnTo>
                  <a:pt x="148" y="17"/>
                </a:lnTo>
                <a:lnTo>
                  <a:pt x="152" y="11"/>
                </a:lnTo>
                <a:lnTo>
                  <a:pt x="159" y="2"/>
                </a:lnTo>
                <a:lnTo>
                  <a:pt x="161" y="0"/>
                </a:lnTo>
                <a:lnTo>
                  <a:pt x="159" y="38"/>
                </a:lnTo>
                <a:lnTo>
                  <a:pt x="28" y="389"/>
                </a:lnTo>
                <a:lnTo>
                  <a:pt x="0" y="388"/>
                </a:lnTo>
                <a:lnTo>
                  <a:pt x="0" y="38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36" name="Group 135"/>
          <p:cNvGrpSpPr/>
          <p:nvPr/>
        </p:nvGrpSpPr>
        <p:grpSpPr>
          <a:xfrm>
            <a:off x="4572000" y="993151"/>
            <a:ext cx="4260715" cy="4004953"/>
            <a:chOff x="4572000" y="993151"/>
            <a:chExt cx="4260715" cy="4004953"/>
          </a:xfrm>
        </p:grpSpPr>
        <p:pic>
          <p:nvPicPr>
            <p:cNvPr id="15362" name="Picture 2" descr="C:\Users\Stan\AppData\Local\Microsoft\Windows\Temporary Internet Files\Content.IE5\4FA0GSIN\MC900156161[1].wmf"/>
            <p:cNvPicPr>
              <a:picLocks noChangeAspect="1" noChangeArrowheads="1"/>
            </p:cNvPicPr>
            <p:nvPr/>
          </p:nvPicPr>
          <p:blipFill>
            <a:blip r:embed="rId3" cstate="print"/>
            <a:srcRect/>
            <a:stretch>
              <a:fillRect/>
            </a:stretch>
          </p:blipFill>
          <p:spPr bwMode="auto">
            <a:xfrm>
              <a:off x="4572001" y="993151"/>
              <a:ext cx="4084320" cy="4004953"/>
            </a:xfrm>
            <a:prstGeom prst="rect">
              <a:avLst/>
            </a:prstGeom>
            <a:ln>
              <a:noFill/>
            </a:ln>
            <a:effectLst>
              <a:softEdge rad="112500"/>
            </a:effectLst>
          </p:spPr>
        </p:pic>
        <p:sp>
          <p:nvSpPr>
            <p:cNvPr id="15365" name="AutoShape 5"/>
            <p:cNvSpPr>
              <a:spLocks noChangeAspect="1" noChangeArrowheads="1" noTextEdit="1"/>
            </p:cNvSpPr>
            <p:nvPr/>
          </p:nvSpPr>
          <p:spPr bwMode="auto">
            <a:xfrm>
              <a:off x="4572000" y="1066800"/>
              <a:ext cx="2314575" cy="2362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33" name="Group 132"/>
            <p:cNvGrpSpPr/>
            <p:nvPr/>
          </p:nvGrpSpPr>
          <p:grpSpPr>
            <a:xfrm>
              <a:off x="5194568" y="2310319"/>
              <a:ext cx="1381328" cy="1814210"/>
              <a:chOff x="9513651" y="1575880"/>
              <a:chExt cx="1614792" cy="2237363"/>
            </a:xfrm>
          </p:grpSpPr>
          <p:sp>
            <p:nvSpPr>
              <p:cNvPr id="132" name="Freeform 131"/>
              <p:cNvSpPr/>
              <p:nvPr/>
            </p:nvSpPr>
            <p:spPr>
              <a:xfrm>
                <a:off x="9513651" y="1634247"/>
                <a:ext cx="1614792" cy="2178996"/>
              </a:xfrm>
              <a:custGeom>
                <a:avLst/>
                <a:gdLst>
                  <a:gd name="connsiteX0" fmla="*/ 680936 w 1614792"/>
                  <a:gd name="connsiteY0" fmla="*/ 0 h 2178996"/>
                  <a:gd name="connsiteX1" fmla="*/ 369651 w 1614792"/>
                  <a:gd name="connsiteY1" fmla="*/ 233464 h 2178996"/>
                  <a:gd name="connsiteX2" fmla="*/ 136187 w 1614792"/>
                  <a:gd name="connsiteY2" fmla="*/ 661481 h 2178996"/>
                  <a:gd name="connsiteX3" fmla="*/ 58366 w 1614792"/>
                  <a:gd name="connsiteY3" fmla="*/ 933855 h 2178996"/>
                  <a:gd name="connsiteX4" fmla="*/ 19455 w 1614792"/>
                  <a:gd name="connsiteY4" fmla="*/ 1303506 h 2178996"/>
                  <a:gd name="connsiteX5" fmla="*/ 0 w 1614792"/>
                  <a:gd name="connsiteY5" fmla="*/ 1556425 h 2178996"/>
                  <a:gd name="connsiteX6" fmla="*/ 38911 w 1614792"/>
                  <a:gd name="connsiteY6" fmla="*/ 1770434 h 2178996"/>
                  <a:gd name="connsiteX7" fmla="*/ 175098 w 1614792"/>
                  <a:gd name="connsiteY7" fmla="*/ 1926076 h 2178996"/>
                  <a:gd name="connsiteX8" fmla="*/ 389106 w 1614792"/>
                  <a:gd name="connsiteY8" fmla="*/ 2062264 h 2178996"/>
                  <a:gd name="connsiteX9" fmla="*/ 603115 w 1614792"/>
                  <a:gd name="connsiteY9" fmla="*/ 2120630 h 2178996"/>
                  <a:gd name="connsiteX10" fmla="*/ 817123 w 1614792"/>
                  <a:gd name="connsiteY10" fmla="*/ 2140085 h 2178996"/>
                  <a:gd name="connsiteX11" fmla="*/ 1011677 w 1614792"/>
                  <a:gd name="connsiteY11" fmla="*/ 2159540 h 2178996"/>
                  <a:gd name="connsiteX12" fmla="*/ 1206230 w 1614792"/>
                  <a:gd name="connsiteY12" fmla="*/ 2178996 h 2178996"/>
                  <a:gd name="connsiteX13" fmla="*/ 1381328 w 1614792"/>
                  <a:gd name="connsiteY13" fmla="*/ 2159540 h 2178996"/>
                  <a:gd name="connsiteX14" fmla="*/ 1381328 w 1614792"/>
                  <a:gd name="connsiteY14" fmla="*/ 2159540 h 2178996"/>
                  <a:gd name="connsiteX15" fmla="*/ 1556426 w 1614792"/>
                  <a:gd name="connsiteY15" fmla="*/ 2120630 h 2178996"/>
                  <a:gd name="connsiteX16" fmla="*/ 1614792 w 1614792"/>
                  <a:gd name="connsiteY16" fmla="*/ 2062264 h 2178996"/>
                  <a:gd name="connsiteX17" fmla="*/ 1595336 w 1614792"/>
                  <a:gd name="connsiteY17" fmla="*/ 1984442 h 2178996"/>
                  <a:gd name="connsiteX18" fmla="*/ 1342417 w 1614792"/>
                  <a:gd name="connsiteY18" fmla="*/ 1867710 h 2178996"/>
                  <a:gd name="connsiteX19" fmla="*/ 1186775 w 1614792"/>
                  <a:gd name="connsiteY19" fmla="*/ 1809344 h 2178996"/>
                  <a:gd name="connsiteX20" fmla="*/ 1031132 w 1614792"/>
                  <a:gd name="connsiteY20" fmla="*/ 1712068 h 2178996"/>
                  <a:gd name="connsiteX21" fmla="*/ 856034 w 1614792"/>
                  <a:gd name="connsiteY21" fmla="*/ 1536970 h 2178996"/>
                  <a:gd name="connsiteX22" fmla="*/ 680936 w 1614792"/>
                  <a:gd name="connsiteY22" fmla="*/ 1420238 h 2178996"/>
                  <a:gd name="connsiteX23" fmla="*/ 680936 w 1614792"/>
                  <a:gd name="connsiteY23" fmla="*/ 1206230 h 2178996"/>
                  <a:gd name="connsiteX24" fmla="*/ 719847 w 1614792"/>
                  <a:gd name="connsiteY24" fmla="*/ 953310 h 2178996"/>
                  <a:gd name="connsiteX25" fmla="*/ 817123 w 1614792"/>
                  <a:gd name="connsiteY25" fmla="*/ 719847 h 2178996"/>
                  <a:gd name="connsiteX26" fmla="*/ 875489 w 1614792"/>
                  <a:gd name="connsiteY26" fmla="*/ 466927 h 2178996"/>
                  <a:gd name="connsiteX27" fmla="*/ 817123 w 1614792"/>
                  <a:gd name="connsiteY27" fmla="*/ 233464 h 2178996"/>
                  <a:gd name="connsiteX28" fmla="*/ 739302 w 1614792"/>
                  <a:gd name="connsiteY28" fmla="*/ 58366 h 2178996"/>
                  <a:gd name="connsiteX29" fmla="*/ 680936 w 1614792"/>
                  <a:gd name="connsiteY29" fmla="*/ 0 h 2178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4792" h="2178996">
                    <a:moveTo>
                      <a:pt x="680936" y="0"/>
                    </a:moveTo>
                    <a:lnTo>
                      <a:pt x="369651" y="233464"/>
                    </a:lnTo>
                    <a:lnTo>
                      <a:pt x="136187" y="661481"/>
                    </a:lnTo>
                    <a:lnTo>
                      <a:pt x="58366" y="933855"/>
                    </a:lnTo>
                    <a:lnTo>
                      <a:pt x="19455" y="1303506"/>
                    </a:lnTo>
                    <a:lnTo>
                      <a:pt x="0" y="1556425"/>
                    </a:lnTo>
                    <a:lnTo>
                      <a:pt x="38911" y="1770434"/>
                    </a:lnTo>
                    <a:lnTo>
                      <a:pt x="175098" y="1926076"/>
                    </a:lnTo>
                    <a:lnTo>
                      <a:pt x="389106" y="2062264"/>
                    </a:lnTo>
                    <a:lnTo>
                      <a:pt x="603115" y="2120630"/>
                    </a:lnTo>
                    <a:lnTo>
                      <a:pt x="817123" y="2140085"/>
                    </a:lnTo>
                    <a:lnTo>
                      <a:pt x="1011677" y="2159540"/>
                    </a:lnTo>
                    <a:lnTo>
                      <a:pt x="1206230" y="2178996"/>
                    </a:lnTo>
                    <a:lnTo>
                      <a:pt x="1381328" y="2159540"/>
                    </a:lnTo>
                    <a:lnTo>
                      <a:pt x="1381328" y="2159540"/>
                    </a:lnTo>
                    <a:lnTo>
                      <a:pt x="1556426" y="2120630"/>
                    </a:lnTo>
                    <a:lnTo>
                      <a:pt x="1614792" y="2062264"/>
                    </a:lnTo>
                    <a:lnTo>
                      <a:pt x="1595336" y="1984442"/>
                    </a:lnTo>
                    <a:lnTo>
                      <a:pt x="1342417" y="1867710"/>
                    </a:lnTo>
                    <a:lnTo>
                      <a:pt x="1186775" y="1809344"/>
                    </a:lnTo>
                    <a:lnTo>
                      <a:pt x="1031132" y="1712068"/>
                    </a:lnTo>
                    <a:lnTo>
                      <a:pt x="856034" y="1536970"/>
                    </a:lnTo>
                    <a:lnTo>
                      <a:pt x="680936" y="1420238"/>
                    </a:lnTo>
                    <a:lnTo>
                      <a:pt x="680936" y="1206230"/>
                    </a:lnTo>
                    <a:lnTo>
                      <a:pt x="719847" y="953310"/>
                    </a:lnTo>
                    <a:lnTo>
                      <a:pt x="817123" y="719847"/>
                    </a:lnTo>
                    <a:lnTo>
                      <a:pt x="875489" y="466927"/>
                    </a:lnTo>
                    <a:lnTo>
                      <a:pt x="817123" y="233464"/>
                    </a:lnTo>
                    <a:lnTo>
                      <a:pt x="739302" y="58366"/>
                    </a:lnTo>
                    <a:lnTo>
                      <a:pt x="680936" y="0"/>
                    </a:lnTo>
                    <a:close/>
                  </a:path>
                </a:pathLst>
              </a:cu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0" name="Group 129"/>
              <p:cNvGrpSpPr/>
              <p:nvPr/>
            </p:nvGrpSpPr>
            <p:grpSpPr>
              <a:xfrm>
                <a:off x="9524292" y="1575880"/>
                <a:ext cx="1526330" cy="2172815"/>
                <a:chOff x="4757738" y="1851025"/>
                <a:chExt cx="963612" cy="1411288"/>
              </a:xfrm>
            </p:grpSpPr>
            <p:sp>
              <p:nvSpPr>
                <p:cNvPr id="15371" name="Freeform 11"/>
                <p:cNvSpPr>
                  <a:spLocks/>
                </p:cNvSpPr>
                <p:nvPr/>
              </p:nvSpPr>
              <p:spPr bwMode="auto">
                <a:xfrm>
                  <a:off x="4797425" y="1930400"/>
                  <a:ext cx="650875" cy="1331913"/>
                </a:xfrm>
                <a:custGeom>
                  <a:avLst/>
                  <a:gdLst/>
                  <a:ahLst/>
                  <a:cxnLst>
                    <a:cxn ang="0">
                      <a:pos x="483" y="30"/>
                    </a:cxn>
                    <a:cxn ang="0">
                      <a:pos x="418" y="78"/>
                    </a:cxn>
                    <a:cxn ang="0">
                      <a:pos x="342" y="150"/>
                    </a:cxn>
                    <a:cxn ang="0">
                      <a:pos x="257" y="239"/>
                    </a:cxn>
                    <a:cxn ang="0">
                      <a:pos x="179" y="346"/>
                    </a:cxn>
                    <a:cxn ang="0">
                      <a:pos x="116" y="469"/>
                    </a:cxn>
                    <a:cxn ang="0">
                      <a:pos x="74" y="604"/>
                    </a:cxn>
                    <a:cxn ang="0">
                      <a:pos x="42" y="745"/>
                    </a:cxn>
                    <a:cxn ang="0">
                      <a:pos x="17" y="885"/>
                    </a:cxn>
                    <a:cxn ang="0">
                      <a:pos x="2" y="1024"/>
                    </a:cxn>
                    <a:cxn ang="0">
                      <a:pos x="0" y="1153"/>
                    </a:cxn>
                    <a:cxn ang="0">
                      <a:pos x="15" y="1267"/>
                    </a:cxn>
                    <a:cxn ang="0">
                      <a:pos x="50" y="1362"/>
                    </a:cxn>
                    <a:cxn ang="0">
                      <a:pos x="107" y="1437"/>
                    </a:cxn>
                    <a:cxn ang="0">
                      <a:pos x="183" y="1497"/>
                    </a:cxn>
                    <a:cxn ang="0">
                      <a:pos x="268" y="1547"/>
                    </a:cxn>
                    <a:cxn ang="0">
                      <a:pos x="358" y="1587"/>
                    </a:cxn>
                    <a:cxn ang="0">
                      <a:pos x="441" y="1619"/>
                    </a:cxn>
                    <a:cxn ang="0">
                      <a:pos x="517" y="1640"/>
                    </a:cxn>
                    <a:cxn ang="0">
                      <a:pos x="574" y="1651"/>
                    </a:cxn>
                    <a:cxn ang="0">
                      <a:pos x="626" y="1657"/>
                    </a:cxn>
                    <a:cxn ang="0">
                      <a:pos x="681" y="1663"/>
                    </a:cxn>
                    <a:cxn ang="0">
                      <a:pos x="734" y="1676"/>
                    </a:cxn>
                    <a:cxn ang="0">
                      <a:pos x="685" y="1366"/>
                    </a:cxn>
                    <a:cxn ang="0">
                      <a:pos x="637" y="1305"/>
                    </a:cxn>
                    <a:cxn ang="0">
                      <a:pos x="572" y="1233"/>
                    </a:cxn>
                    <a:cxn ang="0">
                      <a:pos x="521" y="1193"/>
                    </a:cxn>
                    <a:cxn ang="0">
                      <a:pos x="462" y="1155"/>
                    </a:cxn>
                    <a:cxn ang="0">
                      <a:pos x="396" y="1119"/>
                    </a:cxn>
                    <a:cxn ang="0">
                      <a:pos x="331" y="1085"/>
                    </a:cxn>
                    <a:cxn ang="0">
                      <a:pos x="276" y="1058"/>
                    </a:cxn>
                    <a:cxn ang="0">
                      <a:pos x="215" y="1032"/>
                    </a:cxn>
                    <a:cxn ang="0">
                      <a:pos x="417" y="1011"/>
                    </a:cxn>
                    <a:cxn ang="0">
                      <a:pos x="392" y="939"/>
                    </a:cxn>
                    <a:cxn ang="0">
                      <a:pos x="375" y="889"/>
                    </a:cxn>
                    <a:cxn ang="0">
                      <a:pos x="358" y="838"/>
                    </a:cxn>
                    <a:cxn ang="0">
                      <a:pos x="340" y="787"/>
                    </a:cxn>
                    <a:cxn ang="0">
                      <a:pos x="325" y="732"/>
                    </a:cxn>
                    <a:cxn ang="0">
                      <a:pos x="310" y="648"/>
                    </a:cxn>
                    <a:cxn ang="0">
                      <a:pos x="308" y="587"/>
                    </a:cxn>
                    <a:cxn ang="0">
                      <a:pos x="350" y="528"/>
                    </a:cxn>
                    <a:cxn ang="0">
                      <a:pos x="360" y="591"/>
                    </a:cxn>
                    <a:cxn ang="0">
                      <a:pos x="369" y="648"/>
                    </a:cxn>
                    <a:cxn ang="0">
                      <a:pos x="380" y="697"/>
                    </a:cxn>
                    <a:cxn ang="0">
                      <a:pos x="399" y="764"/>
                    </a:cxn>
                    <a:cxn ang="0">
                      <a:pos x="430" y="823"/>
                    </a:cxn>
                    <a:cxn ang="0">
                      <a:pos x="472" y="889"/>
                    </a:cxn>
                    <a:cxn ang="0">
                      <a:pos x="483" y="880"/>
                    </a:cxn>
                    <a:cxn ang="0">
                      <a:pos x="487" y="823"/>
                    </a:cxn>
                    <a:cxn ang="0">
                      <a:pos x="494" y="747"/>
                    </a:cxn>
                    <a:cxn ang="0">
                      <a:pos x="506" y="659"/>
                    </a:cxn>
                    <a:cxn ang="0">
                      <a:pos x="521" y="570"/>
                    </a:cxn>
                    <a:cxn ang="0">
                      <a:pos x="536" y="492"/>
                    </a:cxn>
                    <a:cxn ang="0">
                      <a:pos x="557" y="433"/>
                    </a:cxn>
                    <a:cxn ang="0">
                      <a:pos x="572" y="384"/>
                    </a:cxn>
                    <a:cxn ang="0">
                      <a:pos x="586" y="308"/>
                    </a:cxn>
                    <a:cxn ang="0">
                      <a:pos x="582" y="224"/>
                    </a:cxn>
                    <a:cxn ang="0">
                      <a:pos x="574" y="163"/>
                    </a:cxn>
                    <a:cxn ang="0">
                      <a:pos x="565" y="118"/>
                    </a:cxn>
                    <a:cxn ang="0">
                      <a:pos x="548" y="61"/>
                    </a:cxn>
                    <a:cxn ang="0">
                      <a:pos x="529" y="0"/>
                    </a:cxn>
                  </a:cxnLst>
                  <a:rect l="0" t="0" r="r" b="b"/>
                  <a:pathLst>
                    <a:path w="821" h="1676">
                      <a:moveTo>
                        <a:pt x="529" y="0"/>
                      </a:moveTo>
                      <a:lnTo>
                        <a:pt x="527" y="0"/>
                      </a:lnTo>
                      <a:lnTo>
                        <a:pt x="523" y="2"/>
                      </a:lnTo>
                      <a:lnTo>
                        <a:pt x="519" y="6"/>
                      </a:lnTo>
                      <a:lnTo>
                        <a:pt x="513" y="9"/>
                      </a:lnTo>
                      <a:lnTo>
                        <a:pt x="502" y="15"/>
                      </a:lnTo>
                      <a:lnTo>
                        <a:pt x="494" y="21"/>
                      </a:lnTo>
                      <a:lnTo>
                        <a:pt x="489" y="25"/>
                      </a:lnTo>
                      <a:lnTo>
                        <a:pt x="483" y="30"/>
                      </a:lnTo>
                      <a:lnTo>
                        <a:pt x="477" y="34"/>
                      </a:lnTo>
                      <a:lnTo>
                        <a:pt x="472" y="40"/>
                      </a:lnTo>
                      <a:lnTo>
                        <a:pt x="464" y="44"/>
                      </a:lnTo>
                      <a:lnTo>
                        <a:pt x="456" y="49"/>
                      </a:lnTo>
                      <a:lnTo>
                        <a:pt x="451" y="55"/>
                      </a:lnTo>
                      <a:lnTo>
                        <a:pt x="443" y="61"/>
                      </a:lnTo>
                      <a:lnTo>
                        <a:pt x="434" y="66"/>
                      </a:lnTo>
                      <a:lnTo>
                        <a:pt x="428" y="72"/>
                      </a:lnTo>
                      <a:lnTo>
                        <a:pt x="418" y="78"/>
                      </a:lnTo>
                      <a:lnTo>
                        <a:pt x="413" y="87"/>
                      </a:lnTo>
                      <a:lnTo>
                        <a:pt x="403" y="93"/>
                      </a:lnTo>
                      <a:lnTo>
                        <a:pt x="396" y="101"/>
                      </a:lnTo>
                      <a:lnTo>
                        <a:pt x="386" y="106"/>
                      </a:lnTo>
                      <a:lnTo>
                        <a:pt x="377" y="116"/>
                      </a:lnTo>
                      <a:lnTo>
                        <a:pt x="369" y="123"/>
                      </a:lnTo>
                      <a:lnTo>
                        <a:pt x="360" y="131"/>
                      </a:lnTo>
                      <a:lnTo>
                        <a:pt x="352" y="141"/>
                      </a:lnTo>
                      <a:lnTo>
                        <a:pt x="342" y="150"/>
                      </a:lnTo>
                      <a:lnTo>
                        <a:pt x="333" y="160"/>
                      </a:lnTo>
                      <a:lnTo>
                        <a:pt x="323" y="167"/>
                      </a:lnTo>
                      <a:lnTo>
                        <a:pt x="314" y="177"/>
                      </a:lnTo>
                      <a:lnTo>
                        <a:pt x="304" y="186"/>
                      </a:lnTo>
                      <a:lnTo>
                        <a:pt x="295" y="196"/>
                      </a:lnTo>
                      <a:lnTo>
                        <a:pt x="285" y="207"/>
                      </a:lnTo>
                      <a:lnTo>
                        <a:pt x="276" y="217"/>
                      </a:lnTo>
                      <a:lnTo>
                        <a:pt x="268" y="228"/>
                      </a:lnTo>
                      <a:lnTo>
                        <a:pt x="257" y="239"/>
                      </a:lnTo>
                      <a:lnTo>
                        <a:pt x="247" y="251"/>
                      </a:lnTo>
                      <a:lnTo>
                        <a:pt x="238" y="262"/>
                      </a:lnTo>
                      <a:lnTo>
                        <a:pt x="230" y="274"/>
                      </a:lnTo>
                      <a:lnTo>
                        <a:pt x="221" y="285"/>
                      </a:lnTo>
                      <a:lnTo>
                        <a:pt x="213" y="296"/>
                      </a:lnTo>
                      <a:lnTo>
                        <a:pt x="204" y="308"/>
                      </a:lnTo>
                      <a:lnTo>
                        <a:pt x="196" y="323"/>
                      </a:lnTo>
                      <a:lnTo>
                        <a:pt x="187" y="334"/>
                      </a:lnTo>
                      <a:lnTo>
                        <a:pt x="179" y="346"/>
                      </a:lnTo>
                      <a:lnTo>
                        <a:pt x="171" y="359"/>
                      </a:lnTo>
                      <a:lnTo>
                        <a:pt x="164" y="372"/>
                      </a:lnTo>
                      <a:lnTo>
                        <a:pt x="156" y="386"/>
                      </a:lnTo>
                      <a:lnTo>
                        <a:pt x="149" y="399"/>
                      </a:lnTo>
                      <a:lnTo>
                        <a:pt x="141" y="412"/>
                      </a:lnTo>
                      <a:lnTo>
                        <a:pt x="135" y="428"/>
                      </a:lnTo>
                      <a:lnTo>
                        <a:pt x="128" y="441"/>
                      </a:lnTo>
                      <a:lnTo>
                        <a:pt x="122" y="454"/>
                      </a:lnTo>
                      <a:lnTo>
                        <a:pt x="116" y="469"/>
                      </a:lnTo>
                      <a:lnTo>
                        <a:pt x="110" y="485"/>
                      </a:lnTo>
                      <a:lnTo>
                        <a:pt x="105" y="500"/>
                      </a:lnTo>
                      <a:lnTo>
                        <a:pt x="99" y="513"/>
                      </a:lnTo>
                      <a:lnTo>
                        <a:pt x="95" y="530"/>
                      </a:lnTo>
                      <a:lnTo>
                        <a:pt x="91" y="545"/>
                      </a:lnTo>
                      <a:lnTo>
                        <a:pt x="88" y="559"/>
                      </a:lnTo>
                      <a:lnTo>
                        <a:pt x="84" y="574"/>
                      </a:lnTo>
                      <a:lnTo>
                        <a:pt x="78" y="589"/>
                      </a:lnTo>
                      <a:lnTo>
                        <a:pt x="74" y="604"/>
                      </a:lnTo>
                      <a:lnTo>
                        <a:pt x="71" y="619"/>
                      </a:lnTo>
                      <a:lnTo>
                        <a:pt x="67" y="635"/>
                      </a:lnTo>
                      <a:lnTo>
                        <a:pt x="63" y="652"/>
                      </a:lnTo>
                      <a:lnTo>
                        <a:pt x="61" y="667"/>
                      </a:lnTo>
                      <a:lnTo>
                        <a:pt x="57" y="682"/>
                      </a:lnTo>
                      <a:lnTo>
                        <a:pt x="53" y="699"/>
                      </a:lnTo>
                      <a:lnTo>
                        <a:pt x="50" y="713"/>
                      </a:lnTo>
                      <a:lnTo>
                        <a:pt x="46" y="730"/>
                      </a:lnTo>
                      <a:lnTo>
                        <a:pt x="42" y="745"/>
                      </a:lnTo>
                      <a:lnTo>
                        <a:pt x="40" y="762"/>
                      </a:lnTo>
                      <a:lnTo>
                        <a:pt x="36" y="777"/>
                      </a:lnTo>
                      <a:lnTo>
                        <a:pt x="34" y="792"/>
                      </a:lnTo>
                      <a:lnTo>
                        <a:pt x="31" y="808"/>
                      </a:lnTo>
                      <a:lnTo>
                        <a:pt x="29" y="825"/>
                      </a:lnTo>
                      <a:lnTo>
                        <a:pt x="25" y="838"/>
                      </a:lnTo>
                      <a:lnTo>
                        <a:pt x="21" y="855"/>
                      </a:lnTo>
                      <a:lnTo>
                        <a:pt x="19" y="870"/>
                      </a:lnTo>
                      <a:lnTo>
                        <a:pt x="17" y="885"/>
                      </a:lnTo>
                      <a:lnTo>
                        <a:pt x="15" y="901"/>
                      </a:lnTo>
                      <a:lnTo>
                        <a:pt x="14" y="918"/>
                      </a:lnTo>
                      <a:lnTo>
                        <a:pt x="10" y="933"/>
                      </a:lnTo>
                      <a:lnTo>
                        <a:pt x="10" y="948"/>
                      </a:lnTo>
                      <a:lnTo>
                        <a:pt x="8" y="963"/>
                      </a:lnTo>
                      <a:lnTo>
                        <a:pt x="6" y="979"/>
                      </a:lnTo>
                      <a:lnTo>
                        <a:pt x="4" y="994"/>
                      </a:lnTo>
                      <a:lnTo>
                        <a:pt x="4" y="1009"/>
                      </a:lnTo>
                      <a:lnTo>
                        <a:pt x="2" y="1024"/>
                      </a:lnTo>
                      <a:lnTo>
                        <a:pt x="2" y="1041"/>
                      </a:lnTo>
                      <a:lnTo>
                        <a:pt x="0" y="1055"/>
                      </a:lnTo>
                      <a:lnTo>
                        <a:pt x="0" y="1068"/>
                      </a:lnTo>
                      <a:lnTo>
                        <a:pt x="0" y="1083"/>
                      </a:lnTo>
                      <a:lnTo>
                        <a:pt x="0" y="1098"/>
                      </a:lnTo>
                      <a:lnTo>
                        <a:pt x="0" y="1112"/>
                      </a:lnTo>
                      <a:lnTo>
                        <a:pt x="0" y="1125"/>
                      </a:lnTo>
                      <a:lnTo>
                        <a:pt x="0" y="1138"/>
                      </a:lnTo>
                      <a:lnTo>
                        <a:pt x="0" y="1153"/>
                      </a:lnTo>
                      <a:lnTo>
                        <a:pt x="0" y="1167"/>
                      </a:lnTo>
                      <a:lnTo>
                        <a:pt x="2" y="1180"/>
                      </a:lnTo>
                      <a:lnTo>
                        <a:pt x="2" y="1191"/>
                      </a:lnTo>
                      <a:lnTo>
                        <a:pt x="6" y="1207"/>
                      </a:lnTo>
                      <a:lnTo>
                        <a:pt x="6" y="1218"/>
                      </a:lnTo>
                      <a:lnTo>
                        <a:pt x="8" y="1231"/>
                      </a:lnTo>
                      <a:lnTo>
                        <a:pt x="12" y="1243"/>
                      </a:lnTo>
                      <a:lnTo>
                        <a:pt x="14" y="1256"/>
                      </a:lnTo>
                      <a:lnTo>
                        <a:pt x="15" y="1267"/>
                      </a:lnTo>
                      <a:lnTo>
                        <a:pt x="19" y="1279"/>
                      </a:lnTo>
                      <a:lnTo>
                        <a:pt x="21" y="1290"/>
                      </a:lnTo>
                      <a:lnTo>
                        <a:pt x="25" y="1302"/>
                      </a:lnTo>
                      <a:lnTo>
                        <a:pt x="29" y="1313"/>
                      </a:lnTo>
                      <a:lnTo>
                        <a:pt x="33" y="1324"/>
                      </a:lnTo>
                      <a:lnTo>
                        <a:pt x="36" y="1334"/>
                      </a:lnTo>
                      <a:lnTo>
                        <a:pt x="42" y="1345"/>
                      </a:lnTo>
                      <a:lnTo>
                        <a:pt x="46" y="1353"/>
                      </a:lnTo>
                      <a:lnTo>
                        <a:pt x="50" y="1362"/>
                      </a:lnTo>
                      <a:lnTo>
                        <a:pt x="55" y="1372"/>
                      </a:lnTo>
                      <a:lnTo>
                        <a:pt x="61" y="1381"/>
                      </a:lnTo>
                      <a:lnTo>
                        <a:pt x="67" y="1391"/>
                      </a:lnTo>
                      <a:lnTo>
                        <a:pt x="72" y="1399"/>
                      </a:lnTo>
                      <a:lnTo>
                        <a:pt x="80" y="1406"/>
                      </a:lnTo>
                      <a:lnTo>
                        <a:pt x="88" y="1416"/>
                      </a:lnTo>
                      <a:lnTo>
                        <a:pt x="93" y="1421"/>
                      </a:lnTo>
                      <a:lnTo>
                        <a:pt x="101" y="1429"/>
                      </a:lnTo>
                      <a:lnTo>
                        <a:pt x="107" y="1437"/>
                      </a:lnTo>
                      <a:lnTo>
                        <a:pt x="116" y="1444"/>
                      </a:lnTo>
                      <a:lnTo>
                        <a:pt x="122" y="1450"/>
                      </a:lnTo>
                      <a:lnTo>
                        <a:pt x="131" y="1458"/>
                      </a:lnTo>
                      <a:lnTo>
                        <a:pt x="139" y="1463"/>
                      </a:lnTo>
                      <a:lnTo>
                        <a:pt x="149" y="1471"/>
                      </a:lnTo>
                      <a:lnTo>
                        <a:pt x="156" y="1477"/>
                      </a:lnTo>
                      <a:lnTo>
                        <a:pt x="166" y="1484"/>
                      </a:lnTo>
                      <a:lnTo>
                        <a:pt x="173" y="1490"/>
                      </a:lnTo>
                      <a:lnTo>
                        <a:pt x="183" y="1497"/>
                      </a:lnTo>
                      <a:lnTo>
                        <a:pt x="192" y="1503"/>
                      </a:lnTo>
                      <a:lnTo>
                        <a:pt x="200" y="1509"/>
                      </a:lnTo>
                      <a:lnTo>
                        <a:pt x="211" y="1515"/>
                      </a:lnTo>
                      <a:lnTo>
                        <a:pt x="221" y="1520"/>
                      </a:lnTo>
                      <a:lnTo>
                        <a:pt x="230" y="1526"/>
                      </a:lnTo>
                      <a:lnTo>
                        <a:pt x="240" y="1530"/>
                      </a:lnTo>
                      <a:lnTo>
                        <a:pt x="249" y="1535"/>
                      </a:lnTo>
                      <a:lnTo>
                        <a:pt x="259" y="1541"/>
                      </a:lnTo>
                      <a:lnTo>
                        <a:pt x="268" y="1547"/>
                      </a:lnTo>
                      <a:lnTo>
                        <a:pt x="278" y="1551"/>
                      </a:lnTo>
                      <a:lnTo>
                        <a:pt x="287" y="1556"/>
                      </a:lnTo>
                      <a:lnTo>
                        <a:pt x="299" y="1562"/>
                      </a:lnTo>
                      <a:lnTo>
                        <a:pt x="306" y="1566"/>
                      </a:lnTo>
                      <a:lnTo>
                        <a:pt x="318" y="1570"/>
                      </a:lnTo>
                      <a:lnTo>
                        <a:pt x="327" y="1573"/>
                      </a:lnTo>
                      <a:lnTo>
                        <a:pt x="339" y="1579"/>
                      </a:lnTo>
                      <a:lnTo>
                        <a:pt x="346" y="1583"/>
                      </a:lnTo>
                      <a:lnTo>
                        <a:pt x="358" y="1587"/>
                      </a:lnTo>
                      <a:lnTo>
                        <a:pt x="367" y="1591"/>
                      </a:lnTo>
                      <a:lnTo>
                        <a:pt x="377" y="1596"/>
                      </a:lnTo>
                      <a:lnTo>
                        <a:pt x="386" y="1600"/>
                      </a:lnTo>
                      <a:lnTo>
                        <a:pt x="396" y="1604"/>
                      </a:lnTo>
                      <a:lnTo>
                        <a:pt x="405" y="1606"/>
                      </a:lnTo>
                      <a:lnTo>
                        <a:pt x="415" y="1610"/>
                      </a:lnTo>
                      <a:lnTo>
                        <a:pt x="422" y="1613"/>
                      </a:lnTo>
                      <a:lnTo>
                        <a:pt x="432" y="1615"/>
                      </a:lnTo>
                      <a:lnTo>
                        <a:pt x="441" y="1619"/>
                      </a:lnTo>
                      <a:lnTo>
                        <a:pt x="453" y="1621"/>
                      </a:lnTo>
                      <a:lnTo>
                        <a:pt x="460" y="1623"/>
                      </a:lnTo>
                      <a:lnTo>
                        <a:pt x="468" y="1627"/>
                      </a:lnTo>
                      <a:lnTo>
                        <a:pt x="477" y="1629"/>
                      </a:lnTo>
                      <a:lnTo>
                        <a:pt x="485" y="1632"/>
                      </a:lnTo>
                      <a:lnTo>
                        <a:pt x="493" y="1634"/>
                      </a:lnTo>
                      <a:lnTo>
                        <a:pt x="500" y="1636"/>
                      </a:lnTo>
                      <a:lnTo>
                        <a:pt x="508" y="1638"/>
                      </a:lnTo>
                      <a:lnTo>
                        <a:pt x="517" y="1640"/>
                      </a:lnTo>
                      <a:lnTo>
                        <a:pt x="525" y="1642"/>
                      </a:lnTo>
                      <a:lnTo>
                        <a:pt x="531" y="1644"/>
                      </a:lnTo>
                      <a:lnTo>
                        <a:pt x="538" y="1644"/>
                      </a:lnTo>
                      <a:lnTo>
                        <a:pt x="546" y="1646"/>
                      </a:lnTo>
                      <a:lnTo>
                        <a:pt x="552" y="1648"/>
                      </a:lnTo>
                      <a:lnTo>
                        <a:pt x="557" y="1648"/>
                      </a:lnTo>
                      <a:lnTo>
                        <a:pt x="563" y="1649"/>
                      </a:lnTo>
                      <a:lnTo>
                        <a:pt x="571" y="1651"/>
                      </a:lnTo>
                      <a:lnTo>
                        <a:pt x="574" y="1651"/>
                      </a:lnTo>
                      <a:lnTo>
                        <a:pt x="580" y="1653"/>
                      </a:lnTo>
                      <a:lnTo>
                        <a:pt x="586" y="1653"/>
                      </a:lnTo>
                      <a:lnTo>
                        <a:pt x="590" y="1655"/>
                      </a:lnTo>
                      <a:lnTo>
                        <a:pt x="597" y="1655"/>
                      </a:lnTo>
                      <a:lnTo>
                        <a:pt x="605" y="1657"/>
                      </a:lnTo>
                      <a:lnTo>
                        <a:pt x="609" y="1657"/>
                      </a:lnTo>
                      <a:lnTo>
                        <a:pt x="614" y="1657"/>
                      </a:lnTo>
                      <a:lnTo>
                        <a:pt x="620" y="1657"/>
                      </a:lnTo>
                      <a:lnTo>
                        <a:pt x="626" y="1657"/>
                      </a:lnTo>
                      <a:lnTo>
                        <a:pt x="633" y="1657"/>
                      </a:lnTo>
                      <a:lnTo>
                        <a:pt x="639" y="1657"/>
                      </a:lnTo>
                      <a:lnTo>
                        <a:pt x="645" y="1659"/>
                      </a:lnTo>
                      <a:lnTo>
                        <a:pt x="650" y="1659"/>
                      </a:lnTo>
                      <a:lnTo>
                        <a:pt x="654" y="1659"/>
                      </a:lnTo>
                      <a:lnTo>
                        <a:pt x="660" y="1661"/>
                      </a:lnTo>
                      <a:lnTo>
                        <a:pt x="666" y="1661"/>
                      </a:lnTo>
                      <a:lnTo>
                        <a:pt x="671" y="1663"/>
                      </a:lnTo>
                      <a:lnTo>
                        <a:pt x="681" y="1663"/>
                      </a:lnTo>
                      <a:lnTo>
                        <a:pt x="692" y="1667"/>
                      </a:lnTo>
                      <a:lnTo>
                        <a:pt x="700" y="1667"/>
                      </a:lnTo>
                      <a:lnTo>
                        <a:pt x="709" y="1668"/>
                      </a:lnTo>
                      <a:lnTo>
                        <a:pt x="715" y="1670"/>
                      </a:lnTo>
                      <a:lnTo>
                        <a:pt x="723" y="1672"/>
                      </a:lnTo>
                      <a:lnTo>
                        <a:pt x="726" y="1674"/>
                      </a:lnTo>
                      <a:lnTo>
                        <a:pt x="730" y="1674"/>
                      </a:lnTo>
                      <a:lnTo>
                        <a:pt x="732" y="1676"/>
                      </a:lnTo>
                      <a:lnTo>
                        <a:pt x="734" y="1676"/>
                      </a:lnTo>
                      <a:lnTo>
                        <a:pt x="821" y="1439"/>
                      </a:lnTo>
                      <a:lnTo>
                        <a:pt x="715" y="1410"/>
                      </a:lnTo>
                      <a:lnTo>
                        <a:pt x="713" y="1408"/>
                      </a:lnTo>
                      <a:lnTo>
                        <a:pt x="711" y="1406"/>
                      </a:lnTo>
                      <a:lnTo>
                        <a:pt x="707" y="1401"/>
                      </a:lnTo>
                      <a:lnTo>
                        <a:pt x="704" y="1393"/>
                      </a:lnTo>
                      <a:lnTo>
                        <a:pt x="696" y="1383"/>
                      </a:lnTo>
                      <a:lnTo>
                        <a:pt x="690" y="1374"/>
                      </a:lnTo>
                      <a:lnTo>
                        <a:pt x="685" y="1366"/>
                      </a:lnTo>
                      <a:lnTo>
                        <a:pt x="681" y="1361"/>
                      </a:lnTo>
                      <a:lnTo>
                        <a:pt x="675" y="1355"/>
                      </a:lnTo>
                      <a:lnTo>
                        <a:pt x="671" y="1349"/>
                      </a:lnTo>
                      <a:lnTo>
                        <a:pt x="666" y="1342"/>
                      </a:lnTo>
                      <a:lnTo>
                        <a:pt x="660" y="1336"/>
                      </a:lnTo>
                      <a:lnTo>
                        <a:pt x="654" y="1328"/>
                      </a:lnTo>
                      <a:lnTo>
                        <a:pt x="650" y="1321"/>
                      </a:lnTo>
                      <a:lnTo>
                        <a:pt x="643" y="1311"/>
                      </a:lnTo>
                      <a:lnTo>
                        <a:pt x="637" y="1305"/>
                      </a:lnTo>
                      <a:lnTo>
                        <a:pt x="629" y="1296"/>
                      </a:lnTo>
                      <a:lnTo>
                        <a:pt x="624" y="1290"/>
                      </a:lnTo>
                      <a:lnTo>
                        <a:pt x="616" y="1281"/>
                      </a:lnTo>
                      <a:lnTo>
                        <a:pt x="610" y="1273"/>
                      </a:lnTo>
                      <a:lnTo>
                        <a:pt x="603" y="1266"/>
                      </a:lnTo>
                      <a:lnTo>
                        <a:pt x="595" y="1256"/>
                      </a:lnTo>
                      <a:lnTo>
                        <a:pt x="588" y="1248"/>
                      </a:lnTo>
                      <a:lnTo>
                        <a:pt x="580" y="1241"/>
                      </a:lnTo>
                      <a:lnTo>
                        <a:pt x="572" y="1233"/>
                      </a:lnTo>
                      <a:lnTo>
                        <a:pt x="563" y="1226"/>
                      </a:lnTo>
                      <a:lnTo>
                        <a:pt x="559" y="1222"/>
                      </a:lnTo>
                      <a:lnTo>
                        <a:pt x="553" y="1218"/>
                      </a:lnTo>
                      <a:lnTo>
                        <a:pt x="548" y="1212"/>
                      </a:lnTo>
                      <a:lnTo>
                        <a:pt x="544" y="1210"/>
                      </a:lnTo>
                      <a:lnTo>
                        <a:pt x="538" y="1205"/>
                      </a:lnTo>
                      <a:lnTo>
                        <a:pt x="532" y="1201"/>
                      </a:lnTo>
                      <a:lnTo>
                        <a:pt x="527" y="1195"/>
                      </a:lnTo>
                      <a:lnTo>
                        <a:pt x="521" y="1193"/>
                      </a:lnTo>
                      <a:lnTo>
                        <a:pt x="515" y="1188"/>
                      </a:lnTo>
                      <a:lnTo>
                        <a:pt x="508" y="1184"/>
                      </a:lnTo>
                      <a:lnTo>
                        <a:pt x="502" y="1180"/>
                      </a:lnTo>
                      <a:lnTo>
                        <a:pt x="496" y="1176"/>
                      </a:lnTo>
                      <a:lnTo>
                        <a:pt x="489" y="1172"/>
                      </a:lnTo>
                      <a:lnTo>
                        <a:pt x="483" y="1169"/>
                      </a:lnTo>
                      <a:lnTo>
                        <a:pt x="475" y="1163"/>
                      </a:lnTo>
                      <a:lnTo>
                        <a:pt x="470" y="1161"/>
                      </a:lnTo>
                      <a:lnTo>
                        <a:pt x="462" y="1155"/>
                      </a:lnTo>
                      <a:lnTo>
                        <a:pt x="455" y="1152"/>
                      </a:lnTo>
                      <a:lnTo>
                        <a:pt x="447" y="1146"/>
                      </a:lnTo>
                      <a:lnTo>
                        <a:pt x="439" y="1142"/>
                      </a:lnTo>
                      <a:lnTo>
                        <a:pt x="432" y="1138"/>
                      </a:lnTo>
                      <a:lnTo>
                        <a:pt x="426" y="1134"/>
                      </a:lnTo>
                      <a:lnTo>
                        <a:pt x="418" y="1131"/>
                      </a:lnTo>
                      <a:lnTo>
                        <a:pt x="411" y="1127"/>
                      </a:lnTo>
                      <a:lnTo>
                        <a:pt x="403" y="1123"/>
                      </a:lnTo>
                      <a:lnTo>
                        <a:pt x="396" y="1119"/>
                      </a:lnTo>
                      <a:lnTo>
                        <a:pt x="388" y="1115"/>
                      </a:lnTo>
                      <a:lnTo>
                        <a:pt x="380" y="1112"/>
                      </a:lnTo>
                      <a:lnTo>
                        <a:pt x="373" y="1108"/>
                      </a:lnTo>
                      <a:lnTo>
                        <a:pt x="367" y="1104"/>
                      </a:lnTo>
                      <a:lnTo>
                        <a:pt x="360" y="1100"/>
                      </a:lnTo>
                      <a:lnTo>
                        <a:pt x="354" y="1098"/>
                      </a:lnTo>
                      <a:lnTo>
                        <a:pt x="346" y="1095"/>
                      </a:lnTo>
                      <a:lnTo>
                        <a:pt x="339" y="1091"/>
                      </a:lnTo>
                      <a:lnTo>
                        <a:pt x="331" y="1085"/>
                      </a:lnTo>
                      <a:lnTo>
                        <a:pt x="325" y="1083"/>
                      </a:lnTo>
                      <a:lnTo>
                        <a:pt x="318" y="1079"/>
                      </a:lnTo>
                      <a:lnTo>
                        <a:pt x="310" y="1076"/>
                      </a:lnTo>
                      <a:lnTo>
                        <a:pt x="304" y="1074"/>
                      </a:lnTo>
                      <a:lnTo>
                        <a:pt x="299" y="1070"/>
                      </a:lnTo>
                      <a:lnTo>
                        <a:pt x="293" y="1068"/>
                      </a:lnTo>
                      <a:lnTo>
                        <a:pt x="285" y="1064"/>
                      </a:lnTo>
                      <a:lnTo>
                        <a:pt x="280" y="1062"/>
                      </a:lnTo>
                      <a:lnTo>
                        <a:pt x="276" y="1058"/>
                      </a:lnTo>
                      <a:lnTo>
                        <a:pt x="270" y="1057"/>
                      </a:lnTo>
                      <a:lnTo>
                        <a:pt x="263" y="1055"/>
                      </a:lnTo>
                      <a:lnTo>
                        <a:pt x="259" y="1053"/>
                      </a:lnTo>
                      <a:lnTo>
                        <a:pt x="255" y="1051"/>
                      </a:lnTo>
                      <a:lnTo>
                        <a:pt x="244" y="1045"/>
                      </a:lnTo>
                      <a:lnTo>
                        <a:pt x="236" y="1043"/>
                      </a:lnTo>
                      <a:lnTo>
                        <a:pt x="228" y="1039"/>
                      </a:lnTo>
                      <a:lnTo>
                        <a:pt x="225" y="1036"/>
                      </a:lnTo>
                      <a:lnTo>
                        <a:pt x="215" y="1032"/>
                      </a:lnTo>
                      <a:lnTo>
                        <a:pt x="213" y="1032"/>
                      </a:lnTo>
                      <a:lnTo>
                        <a:pt x="234" y="988"/>
                      </a:lnTo>
                      <a:lnTo>
                        <a:pt x="426" y="1038"/>
                      </a:lnTo>
                      <a:lnTo>
                        <a:pt x="426" y="1034"/>
                      </a:lnTo>
                      <a:lnTo>
                        <a:pt x="424" y="1030"/>
                      </a:lnTo>
                      <a:lnTo>
                        <a:pt x="422" y="1024"/>
                      </a:lnTo>
                      <a:lnTo>
                        <a:pt x="420" y="1020"/>
                      </a:lnTo>
                      <a:lnTo>
                        <a:pt x="418" y="1015"/>
                      </a:lnTo>
                      <a:lnTo>
                        <a:pt x="417" y="1011"/>
                      </a:lnTo>
                      <a:lnTo>
                        <a:pt x="415" y="1003"/>
                      </a:lnTo>
                      <a:lnTo>
                        <a:pt x="411" y="996"/>
                      </a:lnTo>
                      <a:lnTo>
                        <a:pt x="409" y="988"/>
                      </a:lnTo>
                      <a:lnTo>
                        <a:pt x="407" y="981"/>
                      </a:lnTo>
                      <a:lnTo>
                        <a:pt x="403" y="971"/>
                      </a:lnTo>
                      <a:lnTo>
                        <a:pt x="399" y="963"/>
                      </a:lnTo>
                      <a:lnTo>
                        <a:pt x="398" y="954"/>
                      </a:lnTo>
                      <a:lnTo>
                        <a:pt x="394" y="944"/>
                      </a:lnTo>
                      <a:lnTo>
                        <a:pt x="392" y="939"/>
                      </a:lnTo>
                      <a:lnTo>
                        <a:pt x="390" y="935"/>
                      </a:lnTo>
                      <a:lnTo>
                        <a:pt x="386" y="929"/>
                      </a:lnTo>
                      <a:lnTo>
                        <a:pt x="386" y="924"/>
                      </a:lnTo>
                      <a:lnTo>
                        <a:pt x="382" y="918"/>
                      </a:lnTo>
                      <a:lnTo>
                        <a:pt x="380" y="912"/>
                      </a:lnTo>
                      <a:lnTo>
                        <a:pt x="379" y="906"/>
                      </a:lnTo>
                      <a:lnTo>
                        <a:pt x="379" y="901"/>
                      </a:lnTo>
                      <a:lnTo>
                        <a:pt x="375" y="895"/>
                      </a:lnTo>
                      <a:lnTo>
                        <a:pt x="375" y="889"/>
                      </a:lnTo>
                      <a:lnTo>
                        <a:pt x="371" y="884"/>
                      </a:lnTo>
                      <a:lnTo>
                        <a:pt x="371" y="878"/>
                      </a:lnTo>
                      <a:lnTo>
                        <a:pt x="369" y="872"/>
                      </a:lnTo>
                      <a:lnTo>
                        <a:pt x="367" y="866"/>
                      </a:lnTo>
                      <a:lnTo>
                        <a:pt x="365" y="861"/>
                      </a:lnTo>
                      <a:lnTo>
                        <a:pt x="363" y="855"/>
                      </a:lnTo>
                      <a:lnTo>
                        <a:pt x="361" y="849"/>
                      </a:lnTo>
                      <a:lnTo>
                        <a:pt x="360" y="844"/>
                      </a:lnTo>
                      <a:lnTo>
                        <a:pt x="358" y="838"/>
                      </a:lnTo>
                      <a:lnTo>
                        <a:pt x="356" y="832"/>
                      </a:lnTo>
                      <a:lnTo>
                        <a:pt x="354" y="827"/>
                      </a:lnTo>
                      <a:lnTo>
                        <a:pt x="352" y="821"/>
                      </a:lnTo>
                      <a:lnTo>
                        <a:pt x="350" y="815"/>
                      </a:lnTo>
                      <a:lnTo>
                        <a:pt x="348" y="809"/>
                      </a:lnTo>
                      <a:lnTo>
                        <a:pt x="346" y="804"/>
                      </a:lnTo>
                      <a:lnTo>
                        <a:pt x="344" y="798"/>
                      </a:lnTo>
                      <a:lnTo>
                        <a:pt x="342" y="792"/>
                      </a:lnTo>
                      <a:lnTo>
                        <a:pt x="340" y="787"/>
                      </a:lnTo>
                      <a:lnTo>
                        <a:pt x="339" y="781"/>
                      </a:lnTo>
                      <a:lnTo>
                        <a:pt x="339" y="775"/>
                      </a:lnTo>
                      <a:lnTo>
                        <a:pt x="337" y="770"/>
                      </a:lnTo>
                      <a:lnTo>
                        <a:pt x="335" y="766"/>
                      </a:lnTo>
                      <a:lnTo>
                        <a:pt x="333" y="760"/>
                      </a:lnTo>
                      <a:lnTo>
                        <a:pt x="331" y="752"/>
                      </a:lnTo>
                      <a:lnTo>
                        <a:pt x="329" y="747"/>
                      </a:lnTo>
                      <a:lnTo>
                        <a:pt x="329" y="743"/>
                      </a:lnTo>
                      <a:lnTo>
                        <a:pt x="325" y="732"/>
                      </a:lnTo>
                      <a:lnTo>
                        <a:pt x="323" y="722"/>
                      </a:lnTo>
                      <a:lnTo>
                        <a:pt x="320" y="713"/>
                      </a:lnTo>
                      <a:lnTo>
                        <a:pt x="318" y="701"/>
                      </a:lnTo>
                      <a:lnTo>
                        <a:pt x="316" y="692"/>
                      </a:lnTo>
                      <a:lnTo>
                        <a:pt x="316" y="684"/>
                      </a:lnTo>
                      <a:lnTo>
                        <a:pt x="314" y="675"/>
                      </a:lnTo>
                      <a:lnTo>
                        <a:pt x="312" y="665"/>
                      </a:lnTo>
                      <a:lnTo>
                        <a:pt x="310" y="657"/>
                      </a:lnTo>
                      <a:lnTo>
                        <a:pt x="310" y="648"/>
                      </a:lnTo>
                      <a:lnTo>
                        <a:pt x="310" y="638"/>
                      </a:lnTo>
                      <a:lnTo>
                        <a:pt x="308" y="633"/>
                      </a:lnTo>
                      <a:lnTo>
                        <a:pt x="308" y="625"/>
                      </a:lnTo>
                      <a:lnTo>
                        <a:pt x="308" y="619"/>
                      </a:lnTo>
                      <a:lnTo>
                        <a:pt x="308" y="612"/>
                      </a:lnTo>
                      <a:lnTo>
                        <a:pt x="308" y="604"/>
                      </a:lnTo>
                      <a:lnTo>
                        <a:pt x="308" y="599"/>
                      </a:lnTo>
                      <a:lnTo>
                        <a:pt x="308" y="595"/>
                      </a:lnTo>
                      <a:lnTo>
                        <a:pt x="308" y="587"/>
                      </a:lnTo>
                      <a:lnTo>
                        <a:pt x="308" y="583"/>
                      </a:lnTo>
                      <a:lnTo>
                        <a:pt x="308" y="578"/>
                      </a:lnTo>
                      <a:lnTo>
                        <a:pt x="308" y="576"/>
                      </a:lnTo>
                      <a:lnTo>
                        <a:pt x="308" y="568"/>
                      </a:lnTo>
                      <a:lnTo>
                        <a:pt x="308" y="562"/>
                      </a:lnTo>
                      <a:lnTo>
                        <a:pt x="308" y="561"/>
                      </a:lnTo>
                      <a:lnTo>
                        <a:pt x="310" y="561"/>
                      </a:lnTo>
                      <a:lnTo>
                        <a:pt x="350" y="526"/>
                      </a:lnTo>
                      <a:lnTo>
                        <a:pt x="350" y="528"/>
                      </a:lnTo>
                      <a:lnTo>
                        <a:pt x="350" y="534"/>
                      </a:lnTo>
                      <a:lnTo>
                        <a:pt x="350" y="538"/>
                      </a:lnTo>
                      <a:lnTo>
                        <a:pt x="352" y="543"/>
                      </a:lnTo>
                      <a:lnTo>
                        <a:pt x="352" y="549"/>
                      </a:lnTo>
                      <a:lnTo>
                        <a:pt x="354" y="557"/>
                      </a:lnTo>
                      <a:lnTo>
                        <a:pt x="354" y="564"/>
                      </a:lnTo>
                      <a:lnTo>
                        <a:pt x="356" y="572"/>
                      </a:lnTo>
                      <a:lnTo>
                        <a:pt x="358" y="580"/>
                      </a:lnTo>
                      <a:lnTo>
                        <a:pt x="360" y="591"/>
                      </a:lnTo>
                      <a:lnTo>
                        <a:pt x="360" y="599"/>
                      </a:lnTo>
                      <a:lnTo>
                        <a:pt x="361" y="610"/>
                      </a:lnTo>
                      <a:lnTo>
                        <a:pt x="363" y="614"/>
                      </a:lnTo>
                      <a:lnTo>
                        <a:pt x="363" y="619"/>
                      </a:lnTo>
                      <a:lnTo>
                        <a:pt x="365" y="625"/>
                      </a:lnTo>
                      <a:lnTo>
                        <a:pt x="367" y="631"/>
                      </a:lnTo>
                      <a:lnTo>
                        <a:pt x="367" y="637"/>
                      </a:lnTo>
                      <a:lnTo>
                        <a:pt x="367" y="642"/>
                      </a:lnTo>
                      <a:lnTo>
                        <a:pt x="369" y="648"/>
                      </a:lnTo>
                      <a:lnTo>
                        <a:pt x="369" y="654"/>
                      </a:lnTo>
                      <a:lnTo>
                        <a:pt x="371" y="657"/>
                      </a:lnTo>
                      <a:lnTo>
                        <a:pt x="371" y="663"/>
                      </a:lnTo>
                      <a:lnTo>
                        <a:pt x="373" y="669"/>
                      </a:lnTo>
                      <a:lnTo>
                        <a:pt x="375" y="675"/>
                      </a:lnTo>
                      <a:lnTo>
                        <a:pt x="375" y="680"/>
                      </a:lnTo>
                      <a:lnTo>
                        <a:pt x="377" y="686"/>
                      </a:lnTo>
                      <a:lnTo>
                        <a:pt x="379" y="690"/>
                      </a:lnTo>
                      <a:lnTo>
                        <a:pt x="380" y="697"/>
                      </a:lnTo>
                      <a:lnTo>
                        <a:pt x="380" y="701"/>
                      </a:lnTo>
                      <a:lnTo>
                        <a:pt x="382" y="707"/>
                      </a:lnTo>
                      <a:lnTo>
                        <a:pt x="384" y="713"/>
                      </a:lnTo>
                      <a:lnTo>
                        <a:pt x="386" y="718"/>
                      </a:lnTo>
                      <a:lnTo>
                        <a:pt x="388" y="728"/>
                      </a:lnTo>
                      <a:lnTo>
                        <a:pt x="392" y="737"/>
                      </a:lnTo>
                      <a:lnTo>
                        <a:pt x="394" y="747"/>
                      </a:lnTo>
                      <a:lnTo>
                        <a:pt x="398" y="756"/>
                      </a:lnTo>
                      <a:lnTo>
                        <a:pt x="399" y="764"/>
                      </a:lnTo>
                      <a:lnTo>
                        <a:pt x="403" y="773"/>
                      </a:lnTo>
                      <a:lnTo>
                        <a:pt x="407" y="779"/>
                      </a:lnTo>
                      <a:lnTo>
                        <a:pt x="411" y="787"/>
                      </a:lnTo>
                      <a:lnTo>
                        <a:pt x="415" y="792"/>
                      </a:lnTo>
                      <a:lnTo>
                        <a:pt x="417" y="798"/>
                      </a:lnTo>
                      <a:lnTo>
                        <a:pt x="420" y="804"/>
                      </a:lnTo>
                      <a:lnTo>
                        <a:pt x="424" y="811"/>
                      </a:lnTo>
                      <a:lnTo>
                        <a:pt x="426" y="817"/>
                      </a:lnTo>
                      <a:lnTo>
                        <a:pt x="430" y="823"/>
                      </a:lnTo>
                      <a:lnTo>
                        <a:pt x="432" y="828"/>
                      </a:lnTo>
                      <a:lnTo>
                        <a:pt x="436" y="834"/>
                      </a:lnTo>
                      <a:lnTo>
                        <a:pt x="441" y="844"/>
                      </a:lnTo>
                      <a:lnTo>
                        <a:pt x="449" y="853"/>
                      </a:lnTo>
                      <a:lnTo>
                        <a:pt x="455" y="863"/>
                      </a:lnTo>
                      <a:lnTo>
                        <a:pt x="460" y="872"/>
                      </a:lnTo>
                      <a:lnTo>
                        <a:pt x="464" y="878"/>
                      </a:lnTo>
                      <a:lnTo>
                        <a:pt x="468" y="885"/>
                      </a:lnTo>
                      <a:lnTo>
                        <a:pt x="472" y="889"/>
                      </a:lnTo>
                      <a:lnTo>
                        <a:pt x="475" y="895"/>
                      </a:lnTo>
                      <a:lnTo>
                        <a:pt x="481" y="903"/>
                      </a:lnTo>
                      <a:lnTo>
                        <a:pt x="483" y="905"/>
                      </a:lnTo>
                      <a:lnTo>
                        <a:pt x="483" y="903"/>
                      </a:lnTo>
                      <a:lnTo>
                        <a:pt x="483" y="901"/>
                      </a:lnTo>
                      <a:lnTo>
                        <a:pt x="483" y="895"/>
                      </a:lnTo>
                      <a:lnTo>
                        <a:pt x="483" y="889"/>
                      </a:lnTo>
                      <a:lnTo>
                        <a:pt x="483" y="884"/>
                      </a:lnTo>
                      <a:lnTo>
                        <a:pt x="483" y="880"/>
                      </a:lnTo>
                      <a:lnTo>
                        <a:pt x="483" y="874"/>
                      </a:lnTo>
                      <a:lnTo>
                        <a:pt x="483" y="868"/>
                      </a:lnTo>
                      <a:lnTo>
                        <a:pt x="483" y="863"/>
                      </a:lnTo>
                      <a:lnTo>
                        <a:pt x="485" y="857"/>
                      </a:lnTo>
                      <a:lnTo>
                        <a:pt x="485" y="851"/>
                      </a:lnTo>
                      <a:lnTo>
                        <a:pt x="487" y="846"/>
                      </a:lnTo>
                      <a:lnTo>
                        <a:pt x="487" y="838"/>
                      </a:lnTo>
                      <a:lnTo>
                        <a:pt x="487" y="830"/>
                      </a:lnTo>
                      <a:lnTo>
                        <a:pt x="487" y="823"/>
                      </a:lnTo>
                      <a:lnTo>
                        <a:pt x="489" y="817"/>
                      </a:lnTo>
                      <a:lnTo>
                        <a:pt x="489" y="808"/>
                      </a:lnTo>
                      <a:lnTo>
                        <a:pt x="489" y="800"/>
                      </a:lnTo>
                      <a:lnTo>
                        <a:pt x="491" y="792"/>
                      </a:lnTo>
                      <a:lnTo>
                        <a:pt x="493" y="785"/>
                      </a:lnTo>
                      <a:lnTo>
                        <a:pt x="493" y="775"/>
                      </a:lnTo>
                      <a:lnTo>
                        <a:pt x="493" y="766"/>
                      </a:lnTo>
                      <a:lnTo>
                        <a:pt x="494" y="756"/>
                      </a:lnTo>
                      <a:lnTo>
                        <a:pt x="494" y="747"/>
                      </a:lnTo>
                      <a:lnTo>
                        <a:pt x="496" y="737"/>
                      </a:lnTo>
                      <a:lnTo>
                        <a:pt x="498" y="730"/>
                      </a:lnTo>
                      <a:lnTo>
                        <a:pt x="498" y="720"/>
                      </a:lnTo>
                      <a:lnTo>
                        <a:pt x="500" y="711"/>
                      </a:lnTo>
                      <a:lnTo>
                        <a:pt x="500" y="699"/>
                      </a:lnTo>
                      <a:lnTo>
                        <a:pt x="502" y="690"/>
                      </a:lnTo>
                      <a:lnTo>
                        <a:pt x="502" y="680"/>
                      </a:lnTo>
                      <a:lnTo>
                        <a:pt x="504" y="671"/>
                      </a:lnTo>
                      <a:lnTo>
                        <a:pt x="506" y="659"/>
                      </a:lnTo>
                      <a:lnTo>
                        <a:pt x="508" y="650"/>
                      </a:lnTo>
                      <a:lnTo>
                        <a:pt x="508" y="640"/>
                      </a:lnTo>
                      <a:lnTo>
                        <a:pt x="512" y="631"/>
                      </a:lnTo>
                      <a:lnTo>
                        <a:pt x="512" y="619"/>
                      </a:lnTo>
                      <a:lnTo>
                        <a:pt x="513" y="610"/>
                      </a:lnTo>
                      <a:lnTo>
                        <a:pt x="515" y="600"/>
                      </a:lnTo>
                      <a:lnTo>
                        <a:pt x="517" y="591"/>
                      </a:lnTo>
                      <a:lnTo>
                        <a:pt x="517" y="580"/>
                      </a:lnTo>
                      <a:lnTo>
                        <a:pt x="521" y="570"/>
                      </a:lnTo>
                      <a:lnTo>
                        <a:pt x="521" y="562"/>
                      </a:lnTo>
                      <a:lnTo>
                        <a:pt x="525" y="553"/>
                      </a:lnTo>
                      <a:lnTo>
                        <a:pt x="525" y="543"/>
                      </a:lnTo>
                      <a:lnTo>
                        <a:pt x="527" y="534"/>
                      </a:lnTo>
                      <a:lnTo>
                        <a:pt x="529" y="524"/>
                      </a:lnTo>
                      <a:lnTo>
                        <a:pt x="531" y="517"/>
                      </a:lnTo>
                      <a:lnTo>
                        <a:pt x="532" y="507"/>
                      </a:lnTo>
                      <a:lnTo>
                        <a:pt x="534" y="500"/>
                      </a:lnTo>
                      <a:lnTo>
                        <a:pt x="536" y="492"/>
                      </a:lnTo>
                      <a:lnTo>
                        <a:pt x="538" y="485"/>
                      </a:lnTo>
                      <a:lnTo>
                        <a:pt x="540" y="477"/>
                      </a:lnTo>
                      <a:lnTo>
                        <a:pt x="542" y="469"/>
                      </a:lnTo>
                      <a:lnTo>
                        <a:pt x="544" y="462"/>
                      </a:lnTo>
                      <a:lnTo>
                        <a:pt x="548" y="456"/>
                      </a:lnTo>
                      <a:lnTo>
                        <a:pt x="550" y="448"/>
                      </a:lnTo>
                      <a:lnTo>
                        <a:pt x="552" y="443"/>
                      </a:lnTo>
                      <a:lnTo>
                        <a:pt x="553" y="437"/>
                      </a:lnTo>
                      <a:lnTo>
                        <a:pt x="557" y="433"/>
                      </a:lnTo>
                      <a:lnTo>
                        <a:pt x="557" y="428"/>
                      </a:lnTo>
                      <a:lnTo>
                        <a:pt x="561" y="422"/>
                      </a:lnTo>
                      <a:lnTo>
                        <a:pt x="561" y="416"/>
                      </a:lnTo>
                      <a:lnTo>
                        <a:pt x="565" y="410"/>
                      </a:lnTo>
                      <a:lnTo>
                        <a:pt x="567" y="405"/>
                      </a:lnTo>
                      <a:lnTo>
                        <a:pt x="569" y="399"/>
                      </a:lnTo>
                      <a:lnTo>
                        <a:pt x="571" y="395"/>
                      </a:lnTo>
                      <a:lnTo>
                        <a:pt x="572" y="389"/>
                      </a:lnTo>
                      <a:lnTo>
                        <a:pt x="572" y="384"/>
                      </a:lnTo>
                      <a:lnTo>
                        <a:pt x="574" y="380"/>
                      </a:lnTo>
                      <a:lnTo>
                        <a:pt x="576" y="374"/>
                      </a:lnTo>
                      <a:lnTo>
                        <a:pt x="578" y="369"/>
                      </a:lnTo>
                      <a:lnTo>
                        <a:pt x="580" y="357"/>
                      </a:lnTo>
                      <a:lnTo>
                        <a:pt x="582" y="348"/>
                      </a:lnTo>
                      <a:lnTo>
                        <a:pt x="582" y="338"/>
                      </a:lnTo>
                      <a:lnTo>
                        <a:pt x="584" y="329"/>
                      </a:lnTo>
                      <a:lnTo>
                        <a:pt x="584" y="317"/>
                      </a:lnTo>
                      <a:lnTo>
                        <a:pt x="586" y="308"/>
                      </a:lnTo>
                      <a:lnTo>
                        <a:pt x="586" y="296"/>
                      </a:lnTo>
                      <a:lnTo>
                        <a:pt x="586" y="287"/>
                      </a:lnTo>
                      <a:lnTo>
                        <a:pt x="586" y="277"/>
                      </a:lnTo>
                      <a:lnTo>
                        <a:pt x="586" y="270"/>
                      </a:lnTo>
                      <a:lnTo>
                        <a:pt x="586" y="260"/>
                      </a:lnTo>
                      <a:lnTo>
                        <a:pt x="584" y="251"/>
                      </a:lnTo>
                      <a:lnTo>
                        <a:pt x="584" y="241"/>
                      </a:lnTo>
                      <a:lnTo>
                        <a:pt x="584" y="232"/>
                      </a:lnTo>
                      <a:lnTo>
                        <a:pt x="582" y="224"/>
                      </a:lnTo>
                      <a:lnTo>
                        <a:pt x="582" y="217"/>
                      </a:lnTo>
                      <a:lnTo>
                        <a:pt x="580" y="209"/>
                      </a:lnTo>
                      <a:lnTo>
                        <a:pt x="580" y="201"/>
                      </a:lnTo>
                      <a:lnTo>
                        <a:pt x="578" y="194"/>
                      </a:lnTo>
                      <a:lnTo>
                        <a:pt x="576" y="186"/>
                      </a:lnTo>
                      <a:lnTo>
                        <a:pt x="576" y="180"/>
                      </a:lnTo>
                      <a:lnTo>
                        <a:pt x="576" y="175"/>
                      </a:lnTo>
                      <a:lnTo>
                        <a:pt x="574" y="169"/>
                      </a:lnTo>
                      <a:lnTo>
                        <a:pt x="574" y="163"/>
                      </a:lnTo>
                      <a:lnTo>
                        <a:pt x="574" y="158"/>
                      </a:lnTo>
                      <a:lnTo>
                        <a:pt x="574" y="156"/>
                      </a:lnTo>
                      <a:lnTo>
                        <a:pt x="572" y="150"/>
                      </a:lnTo>
                      <a:lnTo>
                        <a:pt x="571" y="146"/>
                      </a:lnTo>
                      <a:lnTo>
                        <a:pt x="571" y="141"/>
                      </a:lnTo>
                      <a:lnTo>
                        <a:pt x="569" y="135"/>
                      </a:lnTo>
                      <a:lnTo>
                        <a:pt x="567" y="129"/>
                      </a:lnTo>
                      <a:lnTo>
                        <a:pt x="567" y="123"/>
                      </a:lnTo>
                      <a:lnTo>
                        <a:pt x="565" y="118"/>
                      </a:lnTo>
                      <a:lnTo>
                        <a:pt x="563" y="112"/>
                      </a:lnTo>
                      <a:lnTo>
                        <a:pt x="561" y="104"/>
                      </a:lnTo>
                      <a:lnTo>
                        <a:pt x="559" y="99"/>
                      </a:lnTo>
                      <a:lnTo>
                        <a:pt x="557" y="91"/>
                      </a:lnTo>
                      <a:lnTo>
                        <a:pt x="555" y="85"/>
                      </a:lnTo>
                      <a:lnTo>
                        <a:pt x="553" y="78"/>
                      </a:lnTo>
                      <a:lnTo>
                        <a:pt x="552" y="72"/>
                      </a:lnTo>
                      <a:lnTo>
                        <a:pt x="550" y="66"/>
                      </a:lnTo>
                      <a:lnTo>
                        <a:pt x="548" y="61"/>
                      </a:lnTo>
                      <a:lnTo>
                        <a:pt x="546" y="53"/>
                      </a:lnTo>
                      <a:lnTo>
                        <a:pt x="544" y="47"/>
                      </a:lnTo>
                      <a:lnTo>
                        <a:pt x="542" y="42"/>
                      </a:lnTo>
                      <a:lnTo>
                        <a:pt x="540" y="36"/>
                      </a:lnTo>
                      <a:lnTo>
                        <a:pt x="536" y="25"/>
                      </a:lnTo>
                      <a:lnTo>
                        <a:pt x="534" y="17"/>
                      </a:lnTo>
                      <a:lnTo>
                        <a:pt x="531" y="9"/>
                      </a:lnTo>
                      <a:lnTo>
                        <a:pt x="529" y="4"/>
                      </a:lnTo>
                      <a:lnTo>
                        <a:pt x="529" y="0"/>
                      </a:lnTo>
                      <a:lnTo>
                        <a:pt x="529" y="0"/>
                      </a:lnTo>
                      <a:close/>
                    </a:path>
                  </a:pathLst>
                </a:custGeom>
                <a:solidFill>
                  <a:srgbClr val="D1C27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82" name="Freeform 22"/>
                <p:cNvSpPr>
                  <a:spLocks/>
                </p:cNvSpPr>
                <p:nvPr/>
              </p:nvSpPr>
              <p:spPr bwMode="auto">
                <a:xfrm>
                  <a:off x="5451475" y="3106738"/>
                  <a:ext cx="269875" cy="155575"/>
                </a:xfrm>
                <a:custGeom>
                  <a:avLst/>
                  <a:gdLst/>
                  <a:ahLst/>
                  <a:cxnLst>
                    <a:cxn ang="0">
                      <a:pos x="0" y="196"/>
                    </a:cxn>
                    <a:cxn ang="0">
                      <a:pos x="61" y="0"/>
                    </a:cxn>
                    <a:cxn ang="0">
                      <a:pos x="61" y="0"/>
                    </a:cxn>
                    <a:cxn ang="0">
                      <a:pos x="63" y="0"/>
                    </a:cxn>
                    <a:cxn ang="0">
                      <a:pos x="67" y="0"/>
                    </a:cxn>
                    <a:cxn ang="0">
                      <a:pos x="72" y="0"/>
                    </a:cxn>
                    <a:cxn ang="0">
                      <a:pos x="76" y="0"/>
                    </a:cxn>
                    <a:cxn ang="0">
                      <a:pos x="84" y="0"/>
                    </a:cxn>
                    <a:cxn ang="0">
                      <a:pos x="93" y="0"/>
                    </a:cxn>
                    <a:cxn ang="0">
                      <a:pos x="103" y="0"/>
                    </a:cxn>
                    <a:cxn ang="0">
                      <a:pos x="109" y="0"/>
                    </a:cxn>
                    <a:cxn ang="0">
                      <a:pos x="114" y="0"/>
                    </a:cxn>
                    <a:cxn ang="0">
                      <a:pos x="120" y="2"/>
                    </a:cxn>
                    <a:cxn ang="0">
                      <a:pos x="126" y="2"/>
                    </a:cxn>
                    <a:cxn ang="0">
                      <a:pos x="131" y="4"/>
                    </a:cxn>
                    <a:cxn ang="0">
                      <a:pos x="137" y="6"/>
                    </a:cxn>
                    <a:cxn ang="0">
                      <a:pos x="143" y="8"/>
                    </a:cxn>
                    <a:cxn ang="0">
                      <a:pos x="150" y="10"/>
                    </a:cxn>
                    <a:cxn ang="0">
                      <a:pos x="156" y="10"/>
                    </a:cxn>
                    <a:cxn ang="0">
                      <a:pos x="164" y="12"/>
                    </a:cxn>
                    <a:cxn ang="0">
                      <a:pos x="171" y="14"/>
                    </a:cxn>
                    <a:cxn ang="0">
                      <a:pos x="179" y="16"/>
                    </a:cxn>
                    <a:cxn ang="0">
                      <a:pos x="187" y="17"/>
                    </a:cxn>
                    <a:cxn ang="0">
                      <a:pos x="194" y="21"/>
                    </a:cxn>
                    <a:cxn ang="0">
                      <a:pos x="202" y="23"/>
                    </a:cxn>
                    <a:cxn ang="0">
                      <a:pos x="211" y="27"/>
                    </a:cxn>
                    <a:cxn ang="0">
                      <a:pos x="217" y="31"/>
                    </a:cxn>
                    <a:cxn ang="0">
                      <a:pos x="225" y="33"/>
                    </a:cxn>
                    <a:cxn ang="0">
                      <a:pos x="232" y="36"/>
                    </a:cxn>
                    <a:cxn ang="0">
                      <a:pos x="240" y="40"/>
                    </a:cxn>
                    <a:cxn ang="0">
                      <a:pos x="247" y="42"/>
                    </a:cxn>
                    <a:cxn ang="0">
                      <a:pos x="253" y="46"/>
                    </a:cxn>
                    <a:cxn ang="0">
                      <a:pos x="261" y="50"/>
                    </a:cxn>
                    <a:cxn ang="0">
                      <a:pos x="266" y="54"/>
                    </a:cxn>
                    <a:cxn ang="0">
                      <a:pos x="272" y="55"/>
                    </a:cxn>
                    <a:cxn ang="0">
                      <a:pos x="278" y="59"/>
                    </a:cxn>
                    <a:cxn ang="0">
                      <a:pos x="283" y="61"/>
                    </a:cxn>
                    <a:cxn ang="0">
                      <a:pos x="289" y="67"/>
                    </a:cxn>
                    <a:cxn ang="0">
                      <a:pos x="299" y="73"/>
                    </a:cxn>
                    <a:cxn ang="0">
                      <a:pos x="308" y="80"/>
                    </a:cxn>
                    <a:cxn ang="0">
                      <a:pos x="314" y="84"/>
                    </a:cxn>
                    <a:cxn ang="0">
                      <a:pos x="321" y="90"/>
                    </a:cxn>
                    <a:cxn ang="0">
                      <a:pos x="327" y="93"/>
                    </a:cxn>
                    <a:cxn ang="0">
                      <a:pos x="333" y="99"/>
                    </a:cxn>
                    <a:cxn ang="0">
                      <a:pos x="339" y="103"/>
                    </a:cxn>
                    <a:cxn ang="0">
                      <a:pos x="340" y="107"/>
                    </a:cxn>
                    <a:cxn ang="0">
                      <a:pos x="310" y="196"/>
                    </a:cxn>
                    <a:cxn ang="0">
                      <a:pos x="0" y="196"/>
                    </a:cxn>
                    <a:cxn ang="0">
                      <a:pos x="0" y="196"/>
                    </a:cxn>
                  </a:cxnLst>
                  <a:rect l="0" t="0" r="r" b="b"/>
                  <a:pathLst>
                    <a:path w="340" h="196">
                      <a:moveTo>
                        <a:pt x="0" y="196"/>
                      </a:moveTo>
                      <a:lnTo>
                        <a:pt x="61" y="0"/>
                      </a:lnTo>
                      <a:lnTo>
                        <a:pt x="61" y="0"/>
                      </a:lnTo>
                      <a:lnTo>
                        <a:pt x="63" y="0"/>
                      </a:lnTo>
                      <a:lnTo>
                        <a:pt x="67" y="0"/>
                      </a:lnTo>
                      <a:lnTo>
                        <a:pt x="72" y="0"/>
                      </a:lnTo>
                      <a:lnTo>
                        <a:pt x="76" y="0"/>
                      </a:lnTo>
                      <a:lnTo>
                        <a:pt x="84" y="0"/>
                      </a:lnTo>
                      <a:lnTo>
                        <a:pt x="93" y="0"/>
                      </a:lnTo>
                      <a:lnTo>
                        <a:pt x="103" y="0"/>
                      </a:lnTo>
                      <a:lnTo>
                        <a:pt x="109" y="0"/>
                      </a:lnTo>
                      <a:lnTo>
                        <a:pt x="114" y="0"/>
                      </a:lnTo>
                      <a:lnTo>
                        <a:pt x="120" y="2"/>
                      </a:lnTo>
                      <a:lnTo>
                        <a:pt x="126" y="2"/>
                      </a:lnTo>
                      <a:lnTo>
                        <a:pt x="131" y="4"/>
                      </a:lnTo>
                      <a:lnTo>
                        <a:pt x="137" y="6"/>
                      </a:lnTo>
                      <a:lnTo>
                        <a:pt x="143" y="8"/>
                      </a:lnTo>
                      <a:lnTo>
                        <a:pt x="150" y="10"/>
                      </a:lnTo>
                      <a:lnTo>
                        <a:pt x="156" y="10"/>
                      </a:lnTo>
                      <a:lnTo>
                        <a:pt x="164" y="12"/>
                      </a:lnTo>
                      <a:lnTo>
                        <a:pt x="171" y="14"/>
                      </a:lnTo>
                      <a:lnTo>
                        <a:pt x="179" y="16"/>
                      </a:lnTo>
                      <a:lnTo>
                        <a:pt x="187" y="17"/>
                      </a:lnTo>
                      <a:lnTo>
                        <a:pt x="194" y="21"/>
                      </a:lnTo>
                      <a:lnTo>
                        <a:pt x="202" y="23"/>
                      </a:lnTo>
                      <a:lnTo>
                        <a:pt x="211" y="27"/>
                      </a:lnTo>
                      <a:lnTo>
                        <a:pt x="217" y="31"/>
                      </a:lnTo>
                      <a:lnTo>
                        <a:pt x="225" y="33"/>
                      </a:lnTo>
                      <a:lnTo>
                        <a:pt x="232" y="36"/>
                      </a:lnTo>
                      <a:lnTo>
                        <a:pt x="240" y="40"/>
                      </a:lnTo>
                      <a:lnTo>
                        <a:pt x="247" y="42"/>
                      </a:lnTo>
                      <a:lnTo>
                        <a:pt x="253" y="46"/>
                      </a:lnTo>
                      <a:lnTo>
                        <a:pt x="261" y="50"/>
                      </a:lnTo>
                      <a:lnTo>
                        <a:pt x="266" y="54"/>
                      </a:lnTo>
                      <a:lnTo>
                        <a:pt x="272" y="55"/>
                      </a:lnTo>
                      <a:lnTo>
                        <a:pt x="278" y="59"/>
                      </a:lnTo>
                      <a:lnTo>
                        <a:pt x="283" y="61"/>
                      </a:lnTo>
                      <a:lnTo>
                        <a:pt x="289" y="67"/>
                      </a:lnTo>
                      <a:lnTo>
                        <a:pt x="299" y="73"/>
                      </a:lnTo>
                      <a:lnTo>
                        <a:pt x="308" y="80"/>
                      </a:lnTo>
                      <a:lnTo>
                        <a:pt x="314" y="84"/>
                      </a:lnTo>
                      <a:lnTo>
                        <a:pt x="321" y="90"/>
                      </a:lnTo>
                      <a:lnTo>
                        <a:pt x="327" y="93"/>
                      </a:lnTo>
                      <a:lnTo>
                        <a:pt x="333" y="99"/>
                      </a:lnTo>
                      <a:lnTo>
                        <a:pt x="339" y="103"/>
                      </a:lnTo>
                      <a:lnTo>
                        <a:pt x="340" y="107"/>
                      </a:lnTo>
                      <a:lnTo>
                        <a:pt x="310" y="196"/>
                      </a:lnTo>
                      <a:lnTo>
                        <a:pt x="0" y="196"/>
                      </a:lnTo>
                      <a:lnTo>
                        <a:pt x="0" y="196"/>
                      </a:lnTo>
                      <a:close/>
                    </a:path>
                  </a:pathLst>
                </a:custGeom>
                <a:solidFill>
                  <a:srgbClr val="D999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04" name="Freeform 44"/>
                <p:cNvSpPr>
                  <a:spLocks/>
                </p:cNvSpPr>
                <p:nvPr/>
              </p:nvSpPr>
              <p:spPr bwMode="auto">
                <a:xfrm>
                  <a:off x="5337175" y="2774950"/>
                  <a:ext cx="85725" cy="160338"/>
                </a:xfrm>
                <a:custGeom>
                  <a:avLst/>
                  <a:gdLst/>
                  <a:ahLst/>
                  <a:cxnLst>
                    <a:cxn ang="0">
                      <a:pos x="0" y="204"/>
                    </a:cxn>
                    <a:cxn ang="0">
                      <a:pos x="0" y="200"/>
                    </a:cxn>
                    <a:cxn ang="0">
                      <a:pos x="0" y="198"/>
                    </a:cxn>
                    <a:cxn ang="0">
                      <a:pos x="0" y="194"/>
                    </a:cxn>
                    <a:cxn ang="0">
                      <a:pos x="0" y="188"/>
                    </a:cxn>
                    <a:cxn ang="0">
                      <a:pos x="0" y="183"/>
                    </a:cxn>
                    <a:cxn ang="0">
                      <a:pos x="0" y="175"/>
                    </a:cxn>
                    <a:cxn ang="0">
                      <a:pos x="2" y="167"/>
                    </a:cxn>
                    <a:cxn ang="0">
                      <a:pos x="4" y="160"/>
                    </a:cxn>
                    <a:cxn ang="0">
                      <a:pos x="4" y="148"/>
                    </a:cxn>
                    <a:cxn ang="0">
                      <a:pos x="7" y="139"/>
                    </a:cxn>
                    <a:cxn ang="0">
                      <a:pos x="9" y="128"/>
                    </a:cxn>
                    <a:cxn ang="0">
                      <a:pos x="13" y="118"/>
                    </a:cxn>
                    <a:cxn ang="0">
                      <a:pos x="15" y="112"/>
                    </a:cxn>
                    <a:cxn ang="0">
                      <a:pos x="17" y="107"/>
                    </a:cxn>
                    <a:cxn ang="0">
                      <a:pos x="19" y="103"/>
                    </a:cxn>
                    <a:cxn ang="0">
                      <a:pos x="23" y="97"/>
                    </a:cxn>
                    <a:cxn ang="0">
                      <a:pos x="26" y="88"/>
                    </a:cxn>
                    <a:cxn ang="0">
                      <a:pos x="34" y="78"/>
                    </a:cxn>
                    <a:cxn ang="0">
                      <a:pos x="40" y="69"/>
                    </a:cxn>
                    <a:cxn ang="0">
                      <a:pos x="45" y="59"/>
                    </a:cxn>
                    <a:cxn ang="0">
                      <a:pos x="51" y="52"/>
                    </a:cxn>
                    <a:cxn ang="0">
                      <a:pos x="57" y="44"/>
                    </a:cxn>
                    <a:cxn ang="0">
                      <a:pos x="61" y="36"/>
                    </a:cxn>
                    <a:cxn ang="0">
                      <a:pos x="66" y="31"/>
                    </a:cxn>
                    <a:cxn ang="0">
                      <a:pos x="70" y="23"/>
                    </a:cxn>
                    <a:cxn ang="0">
                      <a:pos x="76" y="19"/>
                    </a:cxn>
                    <a:cxn ang="0">
                      <a:pos x="83" y="10"/>
                    </a:cxn>
                    <a:cxn ang="0">
                      <a:pos x="89" y="4"/>
                    </a:cxn>
                    <a:cxn ang="0">
                      <a:pos x="93" y="0"/>
                    </a:cxn>
                    <a:cxn ang="0">
                      <a:pos x="95" y="0"/>
                    </a:cxn>
                    <a:cxn ang="0">
                      <a:pos x="108" y="17"/>
                    </a:cxn>
                    <a:cxn ang="0">
                      <a:pos x="106" y="17"/>
                    </a:cxn>
                    <a:cxn ang="0">
                      <a:pos x="104" y="21"/>
                    </a:cxn>
                    <a:cxn ang="0">
                      <a:pos x="102" y="25"/>
                    </a:cxn>
                    <a:cxn ang="0">
                      <a:pos x="99" y="31"/>
                    </a:cxn>
                    <a:cxn ang="0">
                      <a:pos x="95" y="36"/>
                    </a:cxn>
                    <a:cxn ang="0">
                      <a:pos x="89" y="44"/>
                    </a:cxn>
                    <a:cxn ang="0">
                      <a:pos x="85" y="52"/>
                    </a:cxn>
                    <a:cxn ang="0">
                      <a:pos x="80" y="61"/>
                    </a:cxn>
                    <a:cxn ang="0">
                      <a:pos x="74" y="71"/>
                    </a:cxn>
                    <a:cxn ang="0">
                      <a:pos x="68" y="78"/>
                    </a:cxn>
                    <a:cxn ang="0">
                      <a:pos x="62" y="88"/>
                    </a:cxn>
                    <a:cxn ang="0">
                      <a:pos x="57" y="97"/>
                    </a:cxn>
                    <a:cxn ang="0">
                      <a:pos x="51" y="105"/>
                    </a:cxn>
                    <a:cxn ang="0">
                      <a:pos x="47" y="114"/>
                    </a:cxn>
                    <a:cxn ang="0">
                      <a:pos x="43" y="122"/>
                    </a:cxn>
                    <a:cxn ang="0">
                      <a:pos x="40" y="128"/>
                    </a:cxn>
                    <a:cxn ang="0">
                      <a:pos x="36" y="133"/>
                    </a:cxn>
                    <a:cxn ang="0">
                      <a:pos x="34" y="139"/>
                    </a:cxn>
                    <a:cxn ang="0">
                      <a:pos x="30" y="147"/>
                    </a:cxn>
                    <a:cxn ang="0">
                      <a:pos x="26" y="152"/>
                    </a:cxn>
                    <a:cxn ang="0">
                      <a:pos x="23" y="158"/>
                    </a:cxn>
                    <a:cxn ang="0">
                      <a:pos x="21" y="164"/>
                    </a:cxn>
                    <a:cxn ang="0">
                      <a:pos x="17" y="169"/>
                    </a:cxn>
                    <a:cxn ang="0">
                      <a:pos x="15" y="177"/>
                    </a:cxn>
                    <a:cxn ang="0">
                      <a:pos x="11" y="181"/>
                    </a:cxn>
                    <a:cxn ang="0">
                      <a:pos x="7" y="186"/>
                    </a:cxn>
                    <a:cxn ang="0">
                      <a:pos x="4" y="190"/>
                    </a:cxn>
                    <a:cxn ang="0">
                      <a:pos x="4" y="194"/>
                    </a:cxn>
                    <a:cxn ang="0">
                      <a:pos x="0" y="200"/>
                    </a:cxn>
                    <a:cxn ang="0">
                      <a:pos x="0" y="204"/>
                    </a:cxn>
                    <a:cxn ang="0">
                      <a:pos x="0" y="204"/>
                    </a:cxn>
                  </a:cxnLst>
                  <a:rect l="0" t="0" r="r" b="b"/>
                  <a:pathLst>
                    <a:path w="108" h="204">
                      <a:moveTo>
                        <a:pt x="0" y="204"/>
                      </a:moveTo>
                      <a:lnTo>
                        <a:pt x="0" y="200"/>
                      </a:lnTo>
                      <a:lnTo>
                        <a:pt x="0" y="198"/>
                      </a:lnTo>
                      <a:lnTo>
                        <a:pt x="0" y="194"/>
                      </a:lnTo>
                      <a:lnTo>
                        <a:pt x="0" y="188"/>
                      </a:lnTo>
                      <a:lnTo>
                        <a:pt x="0" y="183"/>
                      </a:lnTo>
                      <a:lnTo>
                        <a:pt x="0" y="175"/>
                      </a:lnTo>
                      <a:lnTo>
                        <a:pt x="2" y="167"/>
                      </a:lnTo>
                      <a:lnTo>
                        <a:pt x="4" y="160"/>
                      </a:lnTo>
                      <a:lnTo>
                        <a:pt x="4" y="148"/>
                      </a:lnTo>
                      <a:lnTo>
                        <a:pt x="7" y="139"/>
                      </a:lnTo>
                      <a:lnTo>
                        <a:pt x="9" y="128"/>
                      </a:lnTo>
                      <a:lnTo>
                        <a:pt x="13" y="118"/>
                      </a:lnTo>
                      <a:lnTo>
                        <a:pt x="15" y="112"/>
                      </a:lnTo>
                      <a:lnTo>
                        <a:pt x="17" y="107"/>
                      </a:lnTo>
                      <a:lnTo>
                        <a:pt x="19" y="103"/>
                      </a:lnTo>
                      <a:lnTo>
                        <a:pt x="23" y="97"/>
                      </a:lnTo>
                      <a:lnTo>
                        <a:pt x="26" y="88"/>
                      </a:lnTo>
                      <a:lnTo>
                        <a:pt x="34" y="78"/>
                      </a:lnTo>
                      <a:lnTo>
                        <a:pt x="40" y="69"/>
                      </a:lnTo>
                      <a:lnTo>
                        <a:pt x="45" y="59"/>
                      </a:lnTo>
                      <a:lnTo>
                        <a:pt x="51" y="52"/>
                      </a:lnTo>
                      <a:lnTo>
                        <a:pt x="57" y="44"/>
                      </a:lnTo>
                      <a:lnTo>
                        <a:pt x="61" y="36"/>
                      </a:lnTo>
                      <a:lnTo>
                        <a:pt x="66" y="31"/>
                      </a:lnTo>
                      <a:lnTo>
                        <a:pt x="70" y="23"/>
                      </a:lnTo>
                      <a:lnTo>
                        <a:pt x="76" y="19"/>
                      </a:lnTo>
                      <a:lnTo>
                        <a:pt x="83" y="10"/>
                      </a:lnTo>
                      <a:lnTo>
                        <a:pt x="89" y="4"/>
                      </a:lnTo>
                      <a:lnTo>
                        <a:pt x="93" y="0"/>
                      </a:lnTo>
                      <a:lnTo>
                        <a:pt x="95" y="0"/>
                      </a:lnTo>
                      <a:lnTo>
                        <a:pt x="108" y="17"/>
                      </a:lnTo>
                      <a:lnTo>
                        <a:pt x="106" y="17"/>
                      </a:lnTo>
                      <a:lnTo>
                        <a:pt x="104" y="21"/>
                      </a:lnTo>
                      <a:lnTo>
                        <a:pt x="102" y="25"/>
                      </a:lnTo>
                      <a:lnTo>
                        <a:pt x="99" y="31"/>
                      </a:lnTo>
                      <a:lnTo>
                        <a:pt x="95" y="36"/>
                      </a:lnTo>
                      <a:lnTo>
                        <a:pt x="89" y="44"/>
                      </a:lnTo>
                      <a:lnTo>
                        <a:pt x="85" y="52"/>
                      </a:lnTo>
                      <a:lnTo>
                        <a:pt x="80" y="61"/>
                      </a:lnTo>
                      <a:lnTo>
                        <a:pt x="74" y="71"/>
                      </a:lnTo>
                      <a:lnTo>
                        <a:pt x="68" y="78"/>
                      </a:lnTo>
                      <a:lnTo>
                        <a:pt x="62" y="88"/>
                      </a:lnTo>
                      <a:lnTo>
                        <a:pt x="57" y="97"/>
                      </a:lnTo>
                      <a:lnTo>
                        <a:pt x="51" y="105"/>
                      </a:lnTo>
                      <a:lnTo>
                        <a:pt x="47" y="114"/>
                      </a:lnTo>
                      <a:lnTo>
                        <a:pt x="43" y="122"/>
                      </a:lnTo>
                      <a:lnTo>
                        <a:pt x="40" y="128"/>
                      </a:lnTo>
                      <a:lnTo>
                        <a:pt x="36" y="133"/>
                      </a:lnTo>
                      <a:lnTo>
                        <a:pt x="34" y="139"/>
                      </a:lnTo>
                      <a:lnTo>
                        <a:pt x="30" y="147"/>
                      </a:lnTo>
                      <a:lnTo>
                        <a:pt x="26" y="152"/>
                      </a:lnTo>
                      <a:lnTo>
                        <a:pt x="23" y="158"/>
                      </a:lnTo>
                      <a:lnTo>
                        <a:pt x="21" y="164"/>
                      </a:lnTo>
                      <a:lnTo>
                        <a:pt x="17" y="169"/>
                      </a:lnTo>
                      <a:lnTo>
                        <a:pt x="15" y="177"/>
                      </a:lnTo>
                      <a:lnTo>
                        <a:pt x="11" y="181"/>
                      </a:lnTo>
                      <a:lnTo>
                        <a:pt x="7" y="186"/>
                      </a:lnTo>
                      <a:lnTo>
                        <a:pt x="4" y="190"/>
                      </a:lnTo>
                      <a:lnTo>
                        <a:pt x="4" y="194"/>
                      </a:lnTo>
                      <a:lnTo>
                        <a:pt x="0" y="200"/>
                      </a:lnTo>
                      <a:lnTo>
                        <a:pt x="0" y="204"/>
                      </a:lnTo>
                      <a:lnTo>
                        <a:pt x="0" y="20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07" name="Freeform 47"/>
                <p:cNvSpPr>
                  <a:spLocks/>
                </p:cNvSpPr>
                <p:nvPr/>
              </p:nvSpPr>
              <p:spPr bwMode="auto">
                <a:xfrm>
                  <a:off x="5561013" y="2800350"/>
                  <a:ext cx="112713" cy="280988"/>
                </a:xfrm>
                <a:custGeom>
                  <a:avLst/>
                  <a:gdLst/>
                  <a:ahLst/>
                  <a:cxnLst>
                    <a:cxn ang="0">
                      <a:pos x="0" y="355"/>
                    </a:cxn>
                    <a:cxn ang="0">
                      <a:pos x="0" y="353"/>
                    </a:cxn>
                    <a:cxn ang="0">
                      <a:pos x="0" y="349"/>
                    </a:cxn>
                    <a:cxn ang="0">
                      <a:pos x="0" y="345"/>
                    </a:cxn>
                    <a:cxn ang="0">
                      <a:pos x="2" y="340"/>
                    </a:cxn>
                    <a:cxn ang="0">
                      <a:pos x="4" y="330"/>
                    </a:cxn>
                    <a:cxn ang="0">
                      <a:pos x="6" y="321"/>
                    </a:cxn>
                    <a:cxn ang="0">
                      <a:pos x="6" y="315"/>
                    </a:cxn>
                    <a:cxn ang="0">
                      <a:pos x="8" y="311"/>
                    </a:cxn>
                    <a:cxn ang="0">
                      <a:pos x="10" y="306"/>
                    </a:cxn>
                    <a:cxn ang="0">
                      <a:pos x="12" y="300"/>
                    </a:cxn>
                    <a:cxn ang="0">
                      <a:pos x="12" y="294"/>
                    </a:cxn>
                    <a:cxn ang="0">
                      <a:pos x="13" y="286"/>
                    </a:cxn>
                    <a:cxn ang="0">
                      <a:pos x="15" y="281"/>
                    </a:cxn>
                    <a:cxn ang="0">
                      <a:pos x="17" y="273"/>
                    </a:cxn>
                    <a:cxn ang="0">
                      <a:pos x="17" y="266"/>
                    </a:cxn>
                    <a:cxn ang="0">
                      <a:pos x="21" y="258"/>
                    </a:cxn>
                    <a:cxn ang="0">
                      <a:pos x="21" y="252"/>
                    </a:cxn>
                    <a:cxn ang="0">
                      <a:pos x="25" y="245"/>
                    </a:cxn>
                    <a:cxn ang="0">
                      <a:pos x="27" y="237"/>
                    </a:cxn>
                    <a:cxn ang="0">
                      <a:pos x="29" y="229"/>
                    </a:cxn>
                    <a:cxn ang="0">
                      <a:pos x="31" y="222"/>
                    </a:cxn>
                    <a:cxn ang="0">
                      <a:pos x="34" y="214"/>
                    </a:cxn>
                    <a:cxn ang="0">
                      <a:pos x="36" y="207"/>
                    </a:cxn>
                    <a:cxn ang="0">
                      <a:pos x="40" y="199"/>
                    </a:cxn>
                    <a:cxn ang="0">
                      <a:pos x="42" y="191"/>
                    </a:cxn>
                    <a:cxn ang="0">
                      <a:pos x="46" y="186"/>
                    </a:cxn>
                    <a:cxn ang="0">
                      <a:pos x="48" y="176"/>
                    </a:cxn>
                    <a:cxn ang="0">
                      <a:pos x="51" y="169"/>
                    </a:cxn>
                    <a:cxn ang="0">
                      <a:pos x="53" y="161"/>
                    </a:cxn>
                    <a:cxn ang="0">
                      <a:pos x="57" y="153"/>
                    </a:cxn>
                    <a:cxn ang="0">
                      <a:pos x="61" y="144"/>
                    </a:cxn>
                    <a:cxn ang="0">
                      <a:pos x="65" y="136"/>
                    </a:cxn>
                    <a:cxn ang="0">
                      <a:pos x="69" y="129"/>
                    </a:cxn>
                    <a:cxn ang="0">
                      <a:pos x="72" y="121"/>
                    </a:cxn>
                    <a:cxn ang="0">
                      <a:pos x="76" y="114"/>
                    </a:cxn>
                    <a:cxn ang="0">
                      <a:pos x="80" y="104"/>
                    </a:cxn>
                    <a:cxn ang="0">
                      <a:pos x="84" y="96"/>
                    </a:cxn>
                    <a:cxn ang="0">
                      <a:pos x="89" y="89"/>
                    </a:cxn>
                    <a:cxn ang="0">
                      <a:pos x="93" y="81"/>
                    </a:cxn>
                    <a:cxn ang="0">
                      <a:pos x="97" y="76"/>
                    </a:cxn>
                    <a:cxn ang="0">
                      <a:pos x="101" y="68"/>
                    </a:cxn>
                    <a:cxn ang="0">
                      <a:pos x="107" y="62"/>
                    </a:cxn>
                    <a:cxn ang="0">
                      <a:pos x="108" y="53"/>
                    </a:cxn>
                    <a:cxn ang="0">
                      <a:pos x="112" y="47"/>
                    </a:cxn>
                    <a:cxn ang="0">
                      <a:pos x="116" y="41"/>
                    </a:cxn>
                    <a:cxn ang="0">
                      <a:pos x="120" y="36"/>
                    </a:cxn>
                    <a:cxn ang="0">
                      <a:pos x="122" y="30"/>
                    </a:cxn>
                    <a:cxn ang="0">
                      <a:pos x="126" y="24"/>
                    </a:cxn>
                    <a:cxn ang="0">
                      <a:pos x="127" y="19"/>
                    </a:cxn>
                    <a:cxn ang="0">
                      <a:pos x="131" y="17"/>
                    </a:cxn>
                    <a:cxn ang="0">
                      <a:pos x="135" y="7"/>
                    </a:cxn>
                    <a:cxn ang="0">
                      <a:pos x="139" y="3"/>
                    </a:cxn>
                    <a:cxn ang="0">
                      <a:pos x="141" y="0"/>
                    </a:cxn>
                    <a:cxn ang="0">
                      <a:pos x="143" y="0"/>
                    </a:cxn>
                    <a:cxn ang="0">
                      <a:pos x="27" y="353"/>
                    </a:cxn>
                    <a:cxn ang="0">
                      <a:pos x="0" y="355"/>
                    </a:cxn>
                    <a:cxn ang="0">
                      <a:pos x="0" y="355"/>
                    </a:cxn>
                  </a:cxnLst>
                  <a:rect l="0" t="0" r="r" b="b"/>
                  <a:pathLst>
                    <a:path w="143" h="355">
                      <a:moveTo>
                        <a:pt x="0" y="355"/>
                      </a:moveTo>
                      <a:lnTo>
                        <a:pt x="0" y="353"/>
                      </a:lnTo>
                      <a:lnTo>
                        <a:pt x="0" y="349"/>
                      </a:lnTo>
                      <a:lnTo>
                        <a:pt x="0" y="345"/>
                      </a:lnTo>
                      <a:lnTo>
                        <a:pt x="2" y="340"/>
                      </a:lnTo>
                      <a:lnTo>
                        <a:pt x="4" y="330"/>
                      </a:lnTo>
                      <a:lnTo>
                        <a:pt x="6" y="321"/>
                      </a:lnTo>
                      <a:lnTo>
                        <a:pt x="6" y="315"/>
                      </a:lnTo>
                      <a:lnTo>
                        <a:pt x="8" y="311"/>
                      </a:lnTo>
                      <a:lnTo>
                        <a:pt x="10" y="306"/>
                      </a:lnTo>
                      <a:lnTo>
                        <a:pt x="12" y="300"/>
                      </a:lnTo>
                      <a:lnTo>
                        <a:pt x="12" y="294"/>
                      </a:lnTo>
                      <a:lnTo>
                        <a:pt x="13" y="286"/>
                      </a:lnTo>
                      <a:lnTo>
                        <a:pt x="15" y="281"/>
                      </a:lnTo>
                      <a:lnTo>
                        <a:pt x="17" y="273"/>
                      </a:lnTo>
                      <a:lnTo>
                        <a:pt x="17" y="266"/>
                      </a:lnTo>
                      <a:lnTo>
                        <a:pt x="21" y="258"/>
                      </a:lnTo>
                      <a:lnTo>
                        <a:pt x="21" y="252"/>
                      </a:lnTo>
                      <a:lnTo>
                        <a:pt x="25" y="245"/>
                      </a:lnTo>
                      <a:lnTo>
                        <a:pt x="27" y="237"/>
                      </a:lnTo>
                      <a:lnTo>
                        <a:pt x="29" y="229"/>
                      </a:lnTo>
                      <a:lnTo>
                        <a:pt x="31" y="222"/>
                      </a:lnTo>
                      <a:lnTo>
                        <a:pt x="34" y="214"/>
                      </a:lnTo>
                      <a:lnTo>
                        <a:pt x="36" y="207"/>
                      </a:lnTo>
                      <a:lnTo>
                        <a:pt x="40" y="199"/>
                      </a:lnTo>
                      <a:lnTo>
                        <a:pt x="42" y="191"/>
                      </a:lnTo>
                      <a:lnTo>
                        <a:pt x="46" y="186"/>
                      </a:lnTo>
                      <a:lnTo>
                        <a:pt x="48" y="176"/>
                      </a:lnTo>
                      <a:lnTo>
                        <a:pt x="51" y="169"/>
                      </a:lnTo>
                      <a:lnTo>
                        <a:pt x="53" y="161"/>
                      </a:lnTo>
                      <a:lnTo>
                        <a:pt x="57" y="153"/>
                      </a:lnTo>
                      <a:lnTo>
                        <a:pt x="61" y="144"/>
                      </a:lnTo>
                      <a:lnTo>
                        <a:pt x="65" y="136"/>
                      </a:lnTo>
                      <a:lnTo>
                        <a:pt x="69" y="129"/>
                      </a:lnTo>
                      <a:lnTo>
                        <a:pt x="72" y="121"/>
                      </a:lnTo>
                      <a:lnTo>
                        <a:pt x="76" y="114"/>
                      </a:lnTo>
                      <a:lnTo>
                        <a:pt x="80" y="104"/>
                      </a:lnTo>
                      <a:lnTo>
                        <a:pt x="84" y="96"/>
                      </a:lnTo>
                      <a:lnTo>
                        <a:pt x="89" y="89"/>
                      </a:lnTo>
                      <a:lnTo>
                        <a:pt x="93" y="81"/>
                      </a:lnTo>
                      <a:lnTo>
                        <a:pt x="97" y="76"/>
                      </a:lnTo>
                      <a:lnTo>
                        <a:pt x="101" y="68"/>
                      </a:lnTo>
                      <a:lnTo>
                        <a:pt x="107" y="62"/>
                      </a:lnTo>
                      <a:lnTo>
                        <a:pt x="108" y="53"/>
                      </a:lnTo>
                      <a:lnTo>
                        <a:pt x="112" y="47"/>
                      </a:lnTo>
                      <a:lnTo>
                        <a:pt x="116" y="41"/>
                      </a:lnTo>
                      <a:lnTo>
                        <a:pt x="120" y="36"/>
                      </a:lnTo>
                      <a:lnTo>
                        <a:pt x="122" y="30"/>
                      </a:lnTo>
                      <a:lnTo>
                        <a:pt x="126" y="24"/>
                      </a:lnTo>
                      <a:lnTo>
                        <a:pt x="127" y="19"/>
                      </a:lnTo>
                      <a:lnTo>
                        <a:pt x="131" y="17"/>
                      </a:lnTo>
                      <a:lnTo>
                        <a:pt x="135" y="7"/>
                      </a:lnTo>
                      <a:lnTo>
                        <a:pt x="139" y="3"/>
                      </a:lnTo>
                      <a:lnTo>
                        <a:pt x="141" y="0"/>
                      </a:lnTo>
                      <a:lnTo>
                        <a:pt x="143" y="0"/>
                      </a:lnTo>
                      <a:lnTo>
                        <a:pt x="27" y="353"/>
                      </a:lnTo>
                      <a:lnTo>
                        <a:pt x="0" y="355"/>
                      </a:lnTo>
                      <a:lnTo>
                        <a:pt x="0" y="3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29" name="Freeform 69"/>
                <p:cNvSpPr>
                  <a:spLocks/>
                </p:cNvSpPr>
                <p:nvPr/>
              </p:nvSpPr>
              <p:spPr bwMode="auto">
                <a:xfrm>
                  <a:off x="4757738" y="1855788"/>
                  <a:ext cx="273050" cy="139700"/>
                </a:xfrm>
                <a:custGeom>
                  <a:avLst/>
                  <a:gdLst/>
                  <a:ahLst/>
                  <a:cxnLst>
                    <a:cxn ang="0">
                      <a:pos x="0" y="2"/>
                    </a:cxn>
                    <a:cxn ang="0">
                      <a:pos x="0" y="11"/>
                    </a:cxn>
                    <a:cxn ang="0">
                      <a:pos x="4" y="23"/>
                    </a:cxn>
                    <a:cxn ang="0">
                      <a:pos x="6" y="34"/>
                    </a:cxn>
                    <a:cxn ang="0">
                      <a:pos x="11" y="46"/>
                    </a:cxn>
                    <a:cxn ang="0">
                      <a:pos x="15" y="57"/>
                    </a:cxn>
                    <a:cxn ang="0">
                      <a:pos x="23" y="72"/>
                    </a:cxn>
                    <a:cxn ang="0">
                      <a:pos x="28" y="85"/>
                    </a:cxn>
                    <a:cxn ang="0">
                      <a:pos x="38" y="99"/>
                    </a:cxn>
                    <a:cxn ang="0">
                      <a:pos x="47" y="112"/>
                    </a:cxn>
                    <a:cxn ang="0">
                      <a:pos x="59" y="127"/>
                    </a:cxn>
                    <a:cxn ang="0">
                      <a:pos x="72" y="139"/>
                    </a:cxn>
                    <a:cxn ang="0">
                      <a:pos x="87" y="150"/>
                    </a:cxn>
                    <a:cxn ang="0">
                      <a:pos x="104" y="161"/>
                    </a:cxn>
                    <a:cxn ang="0">
                      <a:pos x="121" y="169"/>
                    </a:cxn>
                    <a:cxn ang="0">
                      <a:pos x="142" y="175"/>
                    </a:cxn>
                    <a:cxn ang="0">
                      <a:pos x="161" y="177"/>
                    </a:cxn>
                    <a:cxn ang="0">
                      <a:pos x="180" y="175"/>
                    </a:cxn>
                    <a:cxn ang="0">
                      <a:pos x="201" y="171"/>
                    </a:cxn>
                    <a:cxn ang="0">
                      <a:pos x="220" y="167"/>
                    </a:cxn>
                    <a:cxn ang="0">
                      <a:pos x="239" y="160"/>
                    </a:cxn>
                    <a:cxn ang="0">
                      <a:pos x="256" y="152"/>
                    </a:cxn>
                    <a:cxn ang="0">
                      <a:pos x="274" y="142"/>
                    </a:cxn>
                    <a:cxn ang="0">
                      <a:pos x="289" y="133"/>
                    </a:cxn>
                    <a:cxn ang="0">
                      <a:pos x="302" y="125"/>
                    </a:cxn>
                    <a:cxn ang="0">
                      <a:pos x="315" y="116"/>
                    </a:cxn>
                    <a:cxn ang="0">
                      <a:pos x="331" y="104"/>
                    </a:cxn>
                    <a:cxn ang="0">
                      <a:pos x="342" y="95"/>
                    </a:cxn>
                    <a:cxn ang="0">
                      <a:pos x="342" y="95"/>
                    </a:cxn>
                    <a:cxn ang="0">
                      <a:pos x="331" y="101"/>
                    </a:cxn>
                    <a:cxn ang="0">
                      <a:pos x="317" y="106"/>
                    </a:cxn>
                    <a:cxn ang="0">
                      <a:pos x="306" y="110"/>
                    </a:cxn>
                    <a:cxn ang="0">
                      <a:pos x="293" y="116"/>
                    </a:cxn>
                    <a:cxn ang="0">
                      <a:pos x="279" y="120"/>
                    </a:cxn>
                    <a:cxn ang="0">
                      <a:pos x="264" y="125"/>
                    </a:cxn>
                    <a:cxn ang="0">
                      <a:pos x="245" y="129"/>
                    </a:cxn>
                    <a:cxn ang="0">
                      <a:pos x="228" y="131"/>
                    </a:cxn>
                    <a:cxn ang="0">
                      <a:pos x="211" y="131"/>
                    </a:cxn>
                    <a:cxn ang="0">
                      <a:pos x="190" y="129"/>
                    </a:cxn>
                    <a:cxn ang="0">
                      <a:pos x="171" y="127"/>
                    </a:cxn>
                    <a:cxn ang="0">
                      <a:pos x="152" y="122"/>
                    </a:cxn>
                    <a:cxn ang="0">
                      <a:pos x="133" y="114"/>
                    </a:cxn>
                    <a:cxn ang="0">
                      <a:pos x="112" y="104"/>
                    </a:cxn>
                    <a:cxn ang="0">
                      <a:pos x="95" y="93"/>
                    </a:cxn>
                    <a:cxn ang="0">
                      <a:pos x="80" y="82"/>
                    </a:cxn>
                    <a:cxn ang="0">
                      <a:pos x="64" y="72"/>
                    </a:cxn>
                    <a:cxn ang="0">
                      <a:pos x="53" y="63"/>
                    </a:cxn>
                    <a:cxn ang="0">
                      <a:pos x="42" y="53"/>
                    </a:cxn>
                    <a:cxn ang="0">
                      <a:pos x="28" y="40"/>
                    </a:cxn>
                    <a:cxn ang="0">
                      <a:pos x="15" y="25"/>
                    </a:cxn>
                    <a:cxn ang="0">
                      <a:pos x="6" y="13"/>
                    </a:cxn>
                    <a:cxn ang="0">
                      <a:pos x="0" y="2"/>
                    </a:cxn>
                    <a:cxn ang="0">
                      <a:pos x="0" y="0"/>
                    </a:cxn>
                  </a:cxnLst>
                  <a:rect l="0" t="0" r="r" b="b"/>
                  <a:pathLst>
                    <a:path w="344" h="177">
                      <a:moveTo>
                        <a:pt x="0" y="0"/>
                      </a:moveTo>
                      <a:lnTo>
                        <a:pt x="0" y="2"/>
                      </a:lnTo>
                      <a:lnTo>
                        <a:pt x="0" y="6"/>
                      </a:lnTo>
                      <a:lnTo>
                        <a:pt x="0" y="11"/>
                      </a:lnTo>
                      <a:lnTo>
                        <a:pt x="4" y="19"/>
                      </a:lnTo>
                      <a:lnTo>
                        <a:pt x="4" y="23"/>
                      </a:lnTo>
                      <a:lnTo>
                        <a:pt x="6" y="28"/>
                      </a:lnTo>
                      <a:lnTo>
                        <a:pt x="6" y="34"/>
                      </a:lnTo>
                      <a:lnTo>
                        <a:pt x="9" y="40"/>
                      </a:lnTo>
                      <a:lnTo>
                        <a:pt x="11" y="46"/>
                      </a:lnTo>
                      <a:lnTo>
                        <a:pt x="13" y="51"/>
                      </a:lnTo>
                      <a:lnTo>
                        <a:pt x="15" y="57"/>
                      </a:lnTo>
                      <a:lnTo>
                        <a:pt x="19" y="66"/>
                      </a:lnTo>
                      <a:lnTo>
                        <a:pt x="23" y="72"/>
                      </a:lnTo>
                      <a:lnTo>
                        <a:pt x="25" y="78"/>
                      </a:lnTo>
                      <a:lnTo>
                        <a:pt x="28" y="85"/>
                      </a:lnTo>
                      <a:lnTo>
                        <a:pt x="34" y="93"/>
                      </a:lnTo>
                      <a:lnTo>
                        <a:pt x="38" y="99"/>
                      </a:lnTo>
                      <a:lnTo>
                        <a:pt x="42" y="106"/>
                      </a:lnTo>
                      <a:lnTo>
                        <a:pt x="47" y="112"/>
                      </a:lnTo>
                      <a:lnTo>
                        <a:pt x="53" y="120"/>
                      </a:lnTo>
                      <a:lnTo>
                        <a:pt x="59" y="127"/>
                      </a:lnTo>
                      <a:lnTo>
                        <a:pt x="64" y="133"/>
                      </a:lnTo>
                      <a:lnTo>
                        <a:pt x="72" y="139"/>
                      </a:lnTo>
                      <a:lnTo>
                        <a:pt x="80" y="144"/>
                      </a:lnTo>
                      <a:lnTo>
                        <a:pt x="87" y="150"/>
                      </a:lnTo>
                      <a:lnTo>
                        <a:pt x="95" y="156"/>
                      </a:lnTo>
                      <a:lnTo>
                        <a:pt x="104" y="161"/>
                      </a:lnTo>
                      <a:lnTo>
                        <a:pt x="114" y="167"/>
                      </a:lnTo>
                      <a:lnTo>
                        <a:pt x="121" y="169"/>
                      </a:lnTo>
                      <a:lnTo>
                        <a:pt x="133" y="173"/>
                      </a:lnTo>
                      <a:lnTo>
                        <a:pt x="142" y="175"/>
                      </a:lnTo>
                      <a:lnTo>
                        <a:pt x="152" y="177"/>
                      </a:lnTo>
                      <a:lnTo>
                        <a:pt x="161" y="177"/>
                      </a:lnTo>
                      <a:lnTo>
                        <a:pt x="171" y="177"/>
                      </a:lnTo>
                      <a:lnTo>
                        <a:pt x="180" y="175"/>
                      </a:lnTo>
                      <a:lnTo>
                        <a:pt x="192" y="175"/>
                      </a:lnTo>
                      <a:lnTo>
                        <a:pt x="201" y="171"/>
                      </a:lnTo>
                      <a:lnTo>
                        <a:pt x="211" y="169"/>
                      </a:lnTo>
                      <a:lnTo>
                        <a:pt x="220" y="167"/>
                      </a:lnTo>
                      <a:lnTo>
                        <a:pt x="230" y="163"/>
                      </a:lnTo>
                      <a:lnTo>
                        <a:pt x="239" y="160"/>
                      </a:lnTo>
                      <a:lnTo>
                        <a:pt x="247" y="156"/>
                      </a:lnTo>
                      <a:lnTo>
                        <a:pt x="256" y="152"/>
                      </a:lnTo>
                      <a:lnTo>
                        <a:pt x="266" y="148"/>
                      </a:lnTo>
                      <a:lnTo>
                        <a:pt x="274" y="142"/>
                      </a:lnTo>
                      <a:lnTo>
                        <a:pt x="281" y="139"/>
                      </a:lnTo>
                      <a:lnTo>
                        <a:pt x="289" y="133"/>
                      </a:lnTo>
                      <a:lnTo>
                        <a:pt x="296" y="129"/>
                      </a:lnTo>
                      <a:lnTo>
                        <a:pt x="302" y="125"/>
                      </a:lnTo>
                      <a:lnTo>
                        <a:pt x="310" y="120"/>
                      </a:lnTo>
                      <a:lnTo>
                        <a:pt x="315" y="116"/>
                      </a:lnTo>
                      <a:lnTo>
                        <a:pt x="321" y="112"/>
                      </a:lnTo>
                      <a:lnTo>
                        <a:pt x="331" y="104"/>
                      </a:lnTo>
                      <a:lnTo>
                        <a:pt x="336" y="99"/>
                      </a:lnTo>
                      <a:lnTo>
                        <a:pt x="342" y="95"/>
                      </a:lnTo>
                      <a:lnTo>
                        <a:pt x="344" y="95"/>
                      </a:lnTo>
                      <a:lnTo>
                        <a:pt x="342" y="95"/>
                      </a:lnTo>
                      <a:lnTo>
                        <a:pt x="338" y="97"/>
                      </a:lnTo>
                      <a:lnTo>
                        <a:pt x="331" y="101"/>
                      </a:lnTo>
                      <a:lnTo>
                        <a:pt x="323" y="104"/>
                      </a:lnTo>
                      <a:lnTo>
                        <a:pt x="317" y="106"/>
                      </a:lnTo>
                      <a:lnTo>
                        <a:pt x="312" y="108"/>
                      </a:lnTo>
                      <a:lnTo>
                        <a:pt x="306" y="110"/>
                      </a:lnTo>
                      <a:lnTo>
                        <a:pt x="300" y="114"/>
                      </a:lnTo>
                      <a:lnTo>
                        <a:pt x="293" y="116"/>
                      </a:lnTo>
                      <a:lnTo>
                        <a:pt x="287" y="118"/>
                      </a:lnTo>
                      <a:lnTo>
                        <a:pt x="279" y="120"/>
                      </a:lnTo>
                      <a:lnTo>
                        <a:pt x="272" y="123"/>
                      </a:lnTo>
                      <a:lnTo>
                        <a:pt x="264" y="125"/>
                      </a:lnTo>
                      <a:lnTo>
                        <a:pt x="255" y="127"/>
                      </a:lnTo>
                      <a:lnTo>
                        <a:pt x="245" y="129"/>
                      </a:lnTo>
                      <a:lnTo>
                        <a:pt x="237" y="131"/>
                      </a:lnTo>
                      <a:lnTo>
                        <a:pt x="228" y="131"/>
                      </a:lnTo>
                      <a:lnTo>
                        <a:pt x="220" y="131"/>
                      </a:lnTo>
                      <a:lnTo>
                        <a:pt x="211" y="131"/>
                      </a:lnTo>
                      <a:lnTo>
                        <a:pt x="201" y="131"/>
                      </a:lnTo>
                      <a:lnTo>
                        <a:pt x="190" y="129"/>
                      </a:lnTo>
                      <a:lnTo>
                        <a:pt x="180" y="129"/>
                      </a:lnTo>
                      <a:lnTo>
                        <a:pt x="171" y="127"/>
                      </a:lnTo>
                      <a:lnTo>
                        <a:pt x="161" y="125"/>
                      </a:lnTo>
                      <a:lnTo>
                        <a:pt x="152" y="122"/>
                      </a:lnTo>
                      <a:lnTo>
                        <a:pt x="142" y="120"/>
                      </a:lnTo>
                      <a:lnTo>
                        <a:pt x="133" y="114"/>
                      </a:lnTo>
                      <a:lnTo>
                        <a:pt x="123" y="110"/>
                      </a:lnTo>
                      <a:lnTo>
                        <a:pt x="112" y="104"/>
                      </a:lnTo>
                      <a:lnTo>
                        <a:pt x="104" y="99"/>
                      </a:lnTo>
                      <a:lnTo>
                        <a:pt x="95" y="93"/>
                      </a:lnTo>
                      <a:lnTo>
                        <a:pt x="87" y="87"/>
                      </a:lnTo>
                      <a:lnTo>
                        <a:pt x="80" y="82"/>
                      </a:lnTo>
                      <a:lnTo>
                        <a:pt x="72" y="78"/>
                      </a:lnTo>
                      <a:lnTo>
                        <a:pt x="64" y="72"/>
                      </a:lnTo>
                      <a:lnTo>
                        <a:pt x="59" y="68"/>
                      </a:lnTo>
                      <a:lnTo>
                        <a:pt x="53" y="63"/>
                      </a:lnTo>
                      <a:lnTo>
                        <a:pt x="47" y="57"/>
                      </a:lnTo>
                      <a:lnTo>
                        <a:pt x="42" y="53"/>
                      </a:lnTo>
                      <a:lnTo>
                        <a:pt x="38" y="49"/>
                      </a:lnTo>
                      <a:lnTo>
                        <a:pt x="28" y="40"/>
                      </a:lnTo>
                      <a:lnTo>
                        <a:pt x="23" y="34"/>
                      </a:lnTo>
                      <a:lnTo>
                        <a:pt x="15" y="25"/>
                      </a:lnTo>
                      <a:lnTo>
                        <a:pt x="11" y="19"/>
                      </a:lnTo>
                      <a:lnTo>
                        <a:pt x="6" y="13"/>
                      </a:lnTo>
                      <a:lnTo>
                        <a:pt x="4" y="9"/>
                      </a:lnTo>
                      <a:lnTo>
                        <a:pt x="0" y="2"/>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53" name="Freeform 93"/>
                <p:cNvSpPr>
                  <a:spLocks/>
                </p:cNvSpPr>
                <p:nvPr/>
              </p:nvSpPr>
              <p:spPr bwMode="auto">
                <a:xfrm>
                  <a:off x="5268913" y="1851025"/>
                  <a:ext cx="71438" cy="85725"/>
                </a:xfrm>
                <a:custGeom>
                  <a:avLst/>
                  <a:gdLst/>
                  <a:ahLst/>
                  <a:cxnLst>
                    <a:cxn ang="0">
                      <a:pos x="74" y="0"/>
                    </a:cxn>
                    <a:cxn ang="0">
                      <a:pos x="0" y="44"/>
                    </a:cxn>
                    <a:cxn ang="0">
                      <a:pos x="38" y="109"/>
                    </a:cxn>
                    <a:cxn ang="0">
                      <a:pos x="48" y="74"/>
                    </a:cxn>
                    <a:cxn ang="0">
                      <a:pos x="90" y="48"/>
                    </a:cxn>
                    <a:cxn ang="0">
                      <a:pos x="74" y="0"/>
                    </a:cxn>
                    <a:cxn ang="0">
                      <a:pos x="74" y="0"/>
                    </a:cxn>
                  </a:cxnLst>
                  <a:rect l="0" t="0" r="r" b="b"/>
                  <a:pathLst>
                    <a:path w="90" h="109">
                      <a:moveTo>
                        <a:pt x="74" y="0"/>
                      </a:moveTo>
                      <a:lnTo>
                        <a:pt x="0" y="44"/>
                      </a:lnTo>
                      <a:lnTo>
                        <a:pt x="38" y="109"/>
                      </a:lnTo>
                      <a:lnTo>
                        <a:pt x="48" y="74"/>
                      </a:lnTo>
                      <a:lnTo>
                        <a:pt x="90" y="48"/>
                      </a:lnTo>
                      <a:lnTo>
                        <a:pt x="74" y="0"/>
                      </a:lnTo>
                      <a:lnTo>
                        <a:pt x="74" y="0"/>
                      </a:lnTo>
                      <a:close/>
                    </a:path>
                  </a:pathLst>
                </a:custGeom>
                <a:solidFill>
                  <a:srgbClr val="91B0F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0" name="Freeform 100"/>
                <p:cNvSpPr>
                  <a:spLocks/>
                </p:cNvSpPr>
                <p:nvPr/>
              </p:nvSpPr>
              <p:spPr bwMode="auto">
                <a:xfrm>
                  <a:off x="5094288" y="1982788"/>
                  <a:ext cx="166688" cy="665163"/>
                </a:xfrm>
                <a:custGeom>
                  <a:avLst/>
                  <a:gdLst/>
                  <a:ahLst/>
                  <a:cxnLst>
                    <a:cxn ang="0">
                      <a:pos x="161" y="15"/>
                    </a:cxn>
                    <a:cxn ang="0">
                      <a:pos x="171" y="47"/>
                    </a:cxn>
                    <a:cxn ang="0">
                      <a:pos x="177" y="74"/>
                    </a:cxn>
                    <a:cxn ang="0">
                      <a:pos x="182" y="96"/>
                    </a:cxn>
                    <a:cxn ang="0">
                      <a:pos x="188" y="123"/>
                    </a:cxn>
                    <a:cxn ang="0">
                      <a:pos x="194" y="150"/>
                    </a:cxn>
                    <a:cxn ang="0">
                      <a:pos x="199" y="176"/>
                    </a:cxn>
                    <a:cxn ang="0">
                      <a:pos x="203" y="205"/>
                    </a:cxn>
                    <a:cxn ang="0">
                      <a:pos x="207" y="231"/>
                    </a:cxn>
                    <a:cxn ang="0">
                      <a:pos x="209" y="258"/>
                    </a:cxn>
                    <a:cxn ang="0">
                      <a:pos x="211" y="281"/>
                    </a:cxn>
                    <a:cxn ang="0">
                      <a:pos x="209" y="317"/>
                    </a:cxn>
                    <a:cxn ang="0">
                      <a:pos x="199" y="353"/>
                    </a:cxn>
                    <a:cxn ang="0">
                      <a:pos x="192" y="389"/>
                    </a:cxn>
                    <a:cxn ang="0">
                      <a:pos x="180" y="427"/>
                    </a:cxn>
                    <a:cxn ang="0">
                      <a:pos x="169" y="467"/>
                    </a:cxn>
                    <a:cxn ang="0">
                      <a:pos x="159" y="505"/>
                    </a:cxn>
                    <a:cxn ang="0">
                      <a:pos x="148" y="541"/>
                    </a:cxn>
                    <a:cxn ang="0">
                      <a:pos x="140" y="572"/>
                    </a:cxn>
                    <a:cxn ang="0">
                      <a:pos x="131" y="598"/>
                    </a:cxn>
                    <a:cxn ang="0">
                      <a:pos x="125" y="619"/>
                    </a:cxn>
                    <a:cxn ang="0">
                      <a:pos x="119" y="651"/>
                    </a:cxn>
                    <a:cxn ang="0">
                      <a:pos x="116" y="687"/>
                    </a:cxn>
                    <a:cxn ang="0">
                      <a:pos x="114" y="729"/>
                    </a:cxn>
                    <a:cxn ang="0">
                      <a:pos x="112" y="767"/>
                    </a:cxn>
                    <a:cxn ang="0">
                      <a:pos x="110" y="800"/>
                    </a:cxn>
                    <a:cxn ang="0">
                      <a:pos x="110" y="824"/>
                    </a:cxn>
                    <a:cxn ang="0">
                      <a:pos x="108" y="836"/>
                    </a:cxn>
                    <a:cxn ang="0">
                      <a:pos x="93" y="811"/>
                    </a:cxn>
                    <a:cxn ang="0">
                      <a:pos x="76" y="784"/>
                    </a:cxn>
                    <a:cxn ang="0">
                      <a:pos x="61" y="760"/>
                    </a:cxn>
                    <a:cxn ang="0">
                      <a:pos x="45" y="733"/>
                    </a:cxn>
                    <a:cxn ang="0">
                      <a:pos x="34" y="706"/>
                    </a:cxn>
                    <a:cxn ang="0">
                      <a:pos x="24" y="682"/>
                    </a:cxn>
                    <a:cxn ang="0">
                      <a:pos x="17" y="659"/>
                    </a:cxn>
                    <a:cxn ang="0">
                      <a:pos x="9" y="629"/>
                    </a:cxn>
                    <a:cxn ang="0">
                      <a:pos x="5" y="600"/>
                    </a:cxn>
                    <a:cxn ang="0">
                      <a:pos x="4" y="570"/>
                    </a:cxn>
                    <a:cxn ang="0">
                      <a:pos x="0" y="541"/>
                    </a:cxn>
                    <a:cxn ang="0">
                      <a:pos x="0" y="516"/>
                    </a:cxn>
                    <a:cxn ang="0">
                      <a:pos x="0" y="494"/>
                    </a:cxn>
                    <a:cxn ang="0">
                      <a:pos x="93" y="492"/>
                    </a:cxn>
                    <a:cxn ang="0">
                      <a:pos x="125" y="336"/>
                    </a:cxn>
                    <a:cxn ang="0">
                      <a:pos x="142" y="248"/>
                    </a:cxn>
                    <a:cxn ang="0">
                      <a:pos x="142" y="218"/>
                    </a:cxn>
                    <a:cxn ang="0">
                      <a:pos x="142" y="191"/>
                    </a:cxn>
                    <a:cxn ang="0">
                      <a:pos x="142" y="161"/>
                    </a:cxn>
                    <a:cxn ang="0">
                      <a:pos x="142" y="133"/>
                    </a:cxn>
                    <a:cxn ang="0">
                      <a:pos x="142" y="106"/>
                    </a:cxn>
                    <a:cxn ang="0">
                      <a:pos x="142" y="81"/>
                    </a:cxn>
                    <a:cxn ang="0">
                      <a:pos x="138" y="57"/>
                    </a:cxn>
                    <a:cxn ang="0">
                      <a:pos x="135" y="34"/>
                    </a:cxn>
                    <a:cxn ang="0">
                      <a:pos x="131" y="15"/>
                    </a:cxn>
                    <a:cxn ang="0">
                      <a:pos x="157" y="0"/>
                    </a:cxn>
                  </a:cxnLst>
                  <a:rect l="0" t="0" r="r" b="b"/>
                  <a:pathLst>
                    <a:path w="211" h="838">
                      <a:moveTo>
                        <a:pt x="157" y="0"/>
                      </a:moveTo>
                      <a:lnTo>
                        <a:pt x="157" y="1"/>
                      </a:lnTo>
                      <a:lnTo>
                        <a:pt x="159" y="9"/>
                      </a:lnTo>
                      <a:lnTo>
                        <a:pt x="161" y="15"/>
                      </a:lnTo>
                      <a:lnTo>
                        <a:pt x="163" y="22"/>
                      </a:lnTo>
                      <a:lnTo>
                        <a:pt x="165" y="30"/>
                      </a:lnTo>
                      <a:lnTo>
                        <a:pt x="169" y="39"/>
                      </a:lnTo>
                      <a:lnTo>
                        <a:pt x="171" y="47"/>
                      </a:lnTo>
                      <a:lnTo>
                        <a:pt x="173" y="57"/>
                      </a:lnTo>
                      <a:lnTo>
                        <a:pt x="173" y="62"/>
                      </a:lnTo>
                      <a:lnTo>
                        <a:pt x="175" y="68"/>
                      </a:lnTo>
                      <a:lnTo>
                        <a:pt x="177" y="74"/>
                      </a:lnTo>
                      <a:lnTo>
                        <a:pt x="178" y="79"/>
                      </a:lnTo>
                      <a:lnTo>
                        <a:pt x="178" y="85"/>
                      </a:lnTo>
                      <a:lnTo>
                        <a:pt x="180" y="91"/>
                      </a:lnTo>
                      <a:lnTo>
                        <a:pt x="182" y="96"/>
                      </a:lnTo>
                      <a:lnTo>
                        <a:pt x="184" y="104"/>
                      </a:lnTo>
                      <a:lnTo>
                        <a:pt x="184" y="110"/>
                      </a:lnTo>
                      <a:lnTo>
                        <a:pt x="186" y="115"/>
                      </a:lnTo>
                      <a:lnTo>
                        <a:pt x="188" y="123"/>
                      </a:lnTo>
                      <a:lnTo>
                        <a:pt x="192" y="131"/>
                      </a:lnTo>
                      <a:lnTo>
                        <a:pt x="192" y="136"/>
                      </a:lnTo>
                      <a:lnTo>
                        <a:pt x="194" y="144"/>
                      </a:lnTo>
                      <a:lnTo>
                        <a:pt x="194" y="150"/>
                      </a:lnTo>
                      <a:lnTo>
                        <a:pt x="196" y="157"/>
                      </a:lnTo>
                      <a:lnTo>
                        <a:pt x="196" y="163"/>
                      </a:lnTo>
                      <a:lnTo>
                        <a:pt x="197" y="171"/>
                      </a:lnTo>
                      <a:lnTo>
                        <a:pt x="199" y="176"/>
                      </a:lnTo>
                      <a:lnTo>
                        <a:pt x="201" y="186"/>
                      </a:lnTo>
                      <a:lnTo>
                        <a:pt x="201" y="191"/>
                      </a:lnTo>
                      <a:lnTo>
                        <a:pt x="203" y="199"/>
                      </a:lnTo>
                      <a:lnTo>
                        <a:pt x="203" y="205"/>
                      </a:lnTo>
                      <a:lnTo>
                        <a:pt x="205" y="212"/>
                      </a:lnTo>
                      <a:lnTo>
                        <a:pt x="205" y="218"/>
                      </a:lnTo>
                      <a:lnTo>
                        <a:pt x="207" y="226"/>
                      </a:lnTo>
                      <a:lnTo>
                        <a:pt x="207" y="231"/>
                      </a:lnTo>
                      <a:lnTo>
                        <a:pt x="209" y="239"/>
                      </a:lnTo>
                      <a:lnTo>
                        <a:pt x="209" y="245"/>
                      </a:lnTo>
                      <a:lnTo>
                        <a:pt x="209" y="252"/>
                      </a:lnTo>
                      <a:lnTo>
                        <a:pt x="209" y="258"/>
                      </a:lnTo>
                      <a:lnTo>
                        <a:pt x="211" y="264"/>
                      </a:lnTo>
                      <a:lnTo>
                        <a:pt x="211" y="269"/>
                      </a:lnTo>
                      <a:lnTo>
                        <a:pt x="211" y="275"/>
                      </a:lnTo>
                      <a:lnTo>
                        <a:pt x="211" y="281"/>
                      </a:lnTo>
                      <a:lnTo>
                        <a:pt x="211" y="286"/>
                      </a:lnTo>
                      <a:lnTo>
                        <a:pt x="209" y="298"/>
                      </a:lnTo>
                      <a:lnTo>
                        <a:pt x="209" y="307"/>
                      </a:lnTo>
                      <a:lnTo>
                        <a:pt x="209" y="317"/>
                      </a:lnTo>
                      <a:lnTo>
                        <a:pt x="207" y="326"/>
                      </a:lnTo>
                      <a:lnTo>
                        <a:pt x="205" y="334"/>
                      </a:lnTo>
                      <a:lnTo>
                        <a:pt x="203" y="344"/>
                      </a:lnTo>
                      <a:lnTo>
                        <a:pt x="199" y="353"/>
                      </a:lnTo>
                      <a:lnTo>
                        <a:pt x="197" y="361"/>
                      </a:lnTo>
                      <a:lnTo>
                        <a:pt x="196" y="370"/>
                      </a:lnTo>
                      <a:lnTo>
                        <a:pt x="194" y="380"/>
                      </a:lnTo>
                      <a:lnTo>
                        <a:pt x="192" y="389"/>
                      </a:lnTo>
                      <a:lnTo>
                        <a:pt x="188" y="399"/>
                      </a:lnTo>
                      <a:lnTo>
                        <a:pt x="186" y="408"/>
                      </a:lnTo>
                      <a:lnTo>
                        <a:pt x="182" y="418"/>
                      </a:lnTo>
                      <a:lnTo>
                        <a:pt x="180" y="427"/>
                      </a:lnTo>
                      <a:lnTo>
                        <a:pt x="178" y="439"/>
                      </a:lnTo>
                      <a:lnTo>
                        <a:pt x="175" y="446"/>
                      </a:lnTo>
                      <a:lnTo>
                        <a:pt x="173" y="458"/>
                      </a:lnTo>
                      <a:lnTo>
                        <a:pt x="169" y="467"/>
                      </a:lnTo>
                      <a:lnTo>
                        <a:pt x="167" y="478"/>
                      </a:lnTo>
                      <a:lnTo>
                        <a:pt x="165" y="486"/>
                      </a:lnTo>
                      <a:lnTo>
                        <a:pt x="161" y="496"/>
                      </a:lnTo>
                      <a:lnTo>
                        <a:pt x="159" y="505"/>
                      </a:lnTo>
                      <a:lnTo>
                        <a:pt x="156" y="515"/>
                      </a:lnTo>
                      <a:lnTo>
                        <a:pt x="154" y="522"/>
                      </a:lnTo>
                      <a:lnTo>
                        <a:pt x="152" y="532"/>
                      </a:lnTo>
                      <a:lnTo>
                        <a:pt x="148" y="541"/>
                      </a:lnTo>
                      <a:lnTo>
                        <a:pt x="146" y="549"/>
                      </a:lnTo>
                      <a:lnTo>
                        <a:pt x="144" y="556"/>
                      </a:lnTo>
                      <a:lnTo>
                        <a:pt x="142" y="564"/>
                      </a:lnTo>
                      <a:lnTo>
                        <a:pt x="140" y="572"/>
                      </a:lnTo>
                      <a:lnTo>
                        <a:pt x="138" y="579"/>
                      </a:lnTo>
                      <a:lnTo>
                        <a:pt x="135" y="585"/>
                      </a:lnTo>
                      <a:lnTo>
                        <a:pt x="133" y="592"/>
                      </a:lnTo>
                      <a:lnTo>
                        <a:pt x="131" y="598"/>
                      </a:lnTo>
                      <a:lnTo>
                        <a:pt x="131" y="604"/>
                      </a:lnTo>
                      <a:lnTo>
                        <a:pt x="127" y="608"/>
                      </a:lnTo>
                      <a:lnTo>
                        <a:pt x="127" y="613"/>
                      </a:lnTo>
                      <a:lnTo>
                        <a:pt x="125" y="619"/>
                      </a:lnTo>
                      <a:lnTo>
                        <a:pt x="123" y="627"/>
                      </a:lnTo>
                      <a:lnTo>
                        <a:pt x="121" y="634"/>
                      </a:lnTo>
                      <a:lnTo>
                        <a:pt x="121" y="644"/>
                      </a:lnTo>
                      <a:lnTo>
                        <a:pt x="119" y="651"/>
                      </a:lnTo>
                      <a:lnTo>
                        <a:pt x="119" y="661"/>
                      </a:lnTo>
                      <a:lnTo>
                        <a:pt x="118" y="670"/>
                      </a:lnTo>
                      <a:lnTo>
                        <a:pt x="118" y="680"/>
                      </a:lnTo>
                      <a:lnTo>
                        <a:pt x="116" y="687"/>
                      </a:lnTo>
                      <a:lnTo>
                        <a:pt x="116" y="699"/>
                      </a:lnTo>
                      <a:lnTo>
                        <a:pt x="116" y="708"/>
                      </a:lnTo>
                      <a:lnTo>
                        <a:pt x="114" y="720"/>
                      </a:lnTo>
                      <a:lnTo>
                        <a:pt x="114" y="729"/>
                      </a:lnTo>
                      <a:lnTo>
                        <a:pt x="114" y="739"/>
                      </a:lnTo>
                      <a:lnTo>
                        <a:pt x="114" y="748"/>
                      </a:lnTo>
                      <a:lnTo>
                        <a:pt x="112" y="758"/>
                      </a:lnTo>
                      <a:lnTo>
                        <a:pt x="112" y="767"/>
                      </a:lnTo>
                      <a:lnTo>
                        <a:pt x="112" y="777"/>
                      </a:lnTo>
                      <a:lnTo>
                        <a:pt x="110" y="784"/>
                      </a:lnTo>
                      <a:lnTo>
                        <a:pt x="110" y="792"/>
                      </a:lnTo>
                      <a:lnTo>
                        <a:pt x="110" y="800"/>
                      </a:lnTo>
                      <a:lnTo>
                        <a:pt x="110" y="807"/>
                      </a:lnTo>
                      <a:lnTo>
                        <a:pt x="110" y="813"/>
                      </a:lnTo>
                      <a:lnTo>
                        <a:pt x="110" y="819"/>
                      </a:lnTo>
                      <a:lnTo>
                        <a:pt x="110" y="824"/>
                      </a:lnTo>
                      <a:lnTo>
                        <a:pt x="110" y="828"/>
                      </a:lnTo>
                      <a:lnTo>
                        <a:pt x="110" y="834"/>
                      </a:lnTo>
                      <a:lnTo>
                        <a:pt x="110" y="838"/>
                      </a:lnTo>
                      <a:lnTo>
                        <a:pt x="108" y="836"/>
                      </a:lnTo>
                      <a:lnTo>
                        <a:pt x="106" y="832"/>
                      </a:lnTo>
                      <a:lnTo>
                        <a:pt x="102" y="826"/>
                      </a:lnTo>
                      <a:lnTo>
                        <a:pt x="99" y="820"/>
                      </a:lnTo>
                      <a:lnTo>
                        <a:pt x="93" y="811"/>
                      </a:lnTo>
                      <a:lnTo>
                        <a:pt x="87" y="801"/>
                      </a:lnTo>
                      <a:lnTo>
                        <a:pt x="83" y="796"/>
                      </a:lnTo>
                      <a:lnTo>
                        <a:pt x="80" y="790"/>
                      </a:lnTo>
                      <a:lnTo>
                        <a:pt x="76" y="784"/>
                      </a:lnTo>
                      <a:lnTo>
                        <a:pt x="74" y="781"/>
                      </a:lnTo>
                      <a:lnTo>
                        <a:pt x="68" y="773"/>
                      </a:lnTo>
                      <a:lnTo>
                        <a:pt x="64" y="767"/>
                      </a:lnTo>
                      <a:lnTo>
                        <a:pt x="61" y="760"/>
                      </a:lnTo>
                      <a:lnTo>
                        <a:pt x="57" y="754"/>
                      </a:lnTo>
                      <a:lnTo>
                        <a:pt x="53" y="746"/>
                      </a:lnTo>
                      <a:lnTo>
                        <a:pt x="49" y="741"/>
                      </a:lnTo>
                      <a:lnTo>
                        <a:pt x="45" y="733"/>
                      </a:lnTo>
                      <a:lnTo>
                        <a:pt x="43" y="727"/>
                      </a:lnTo>
                      <a:lnTo>
                        <a:pt x="40" y="720"/>
                      </a:lnTo>
                      <a:lnTo>
                        <a:pt x="36" y="714"/>
                      </a:lnTo>
                      <a:lnTo>
                        <a:pt x="34" y="706"/>
                      </a:lnTo>
                      <a:lnTo>
                        <a:pt x="30" y="701"/>
                      </a:lnTo>
                      <a:lnTo>
                        <a:pt x="28" y="695"/>
                      </a:lnTo>
                      <a:lnTo>
                        <a:pt x="26" y="687"/>
                      </a:lnTo>
                      <a:lnTo>
                        <a:pt x="24" y="682"/>
                      </a:lnTo>
                      <a:lnTo>
                        <a:pt x="23" y="678"/>
                      </a:lnTo>
                      <a:lnTo>
                        <a:pt x="21" y="670"/>
                      </a:lnTo>
                      <a:lnTo>
                        <a:pt x="19" y="665"/>
                      </a:lnTo>
                      <a:lnTo>
                        <a:pt x="17" y="659"/>
                      </a:lnTo>
                      <a:lnTo>
                        <a:pt x="15" y="651"/>
                      </a:lnTo>
                      <a:lnTo>
                        <a:pt x="13" y="644"/>
                      </a:lnTo>
                      <a:lnTo>
                        <a:pt x="11" y="636"/>
                      </a:lnTo>
                      <a:lnTo>
                        <a:pt x="9" y="629"/>
                      </a:lnTo>
                      <a:lnTo>
                        <a:pt x="9" y="623"/>
                      </a:lnTo>
                      <a:lnTo>
                        <a:pt x="7" y="615"/>
                      </a:lnTo>
                      <a:lnTo>
                        <a:pt x="7" y="608"/>
                      </a:lnTo>
                      <a:lnTo>
                        <a:pt x="5" y="600"/>
                      </a:lnTo>
                      <a:lnTo>
                        <a:pt x="5" y="592"/>
                      </a:lnTo>
                      <a:lnTo>
                        <a:pt x="4" y="585"/>
                      </a:lnTo>
                      <a:lnTo>
                        <a:pt x="4" y="577"/>
                      </a:lnTo>
                      <a:lnTo>
                        <a:pt x="4" y="570"/>
                      </a:lnTo>
                      <a:lnTo>
                        <a:pt x="4" y="562"/>
                      </a:lnTo>
                      <a:lnTo>
                        <a:pt x="2" y="554"/>
                      </a:lnTo>
                      <a:lnTo>
                        <a:pt x="2" y="549"/>
                      </a:lnTo>
                      <a:lnTo>
                        <a:pt x="0" y="541"/>
                      </a:lnTo>
                      <a:lnTo>
                        <a:pt x="0" y="535"/>
                      </a:lnTo>
                      <a:lnTo>
                        <a:pt x="0" y="530"/>
                      </a:lnTo>
                      <a:lnTo>
                        <a:pt x="0" y="522"/>
                      </a:lnTo>
                      <a:lnTo>
                        <a:pt x="0" y="516"/>
                      </a:lnTo>
                      <a:lnTo>
                        <a:pt x="0" y="513"/>
                      </a:lnTo>
                      <a:lnTo>
                        <a:pt x="0" y="503"/>
                      </a:lnTo>
                      <a:lnTo>
                        <a:pt x="0" y="497"/>
                      </a:lnTo>
                      <a:lnTo>
                        <a:pt x="0" y="494"/>
                      </a:lnTo>
                      <a:lnTo>
                        <a:pt x="0" y="494"/>
                      </a:lnTo>
                      <a:lnTo>
                        <a:pt x="68" y="573"/>
                      </a:lnTo>
                      <a:lnTo>
                        <a:pt x="24" y="437"/>
                      </a:lnTo>
                      <a:lnTo>
                        <a:pt x="93" y="492"/>
                      </a:lnTo>
                      <a:lnTo>
                        <a:pt x="49" y="361"/>
                      </a:lnTo>
                      <a:lnTo>
                        <a:pt x="108" y="401"/>
                      </a:lnTo>
                      <a:lnTo>
                        <a:pt x="70" y="288"/>
                      </a:lnTo>
                      <a:lnTo>
                        <a:pt x="125" y="336"/>
                      </a:lnTo>
                      <a:lnTo>
                        <a:pt x="85" y="210"/>
                      </a:lnTo>
                      <a:lnTo>
                        <a:pt x="142" y="254"/>
                      </a:lnTo>
                      <a:lnTo>
                        <a:pt x="142" y="252"/>
                      </a:lnTo>
                      <a:lnTo>
                        <a:pt x="142" y="248"/>
                      </a:lnTo>
                      <a:lnTo>
                        <a:pt x="142" y="239"/>
                      </a:lnTo>
                      <a:lnTo>
                        <a:pt x="142" y="229"/>
                      </a:lnTo>
                      <a:lnTo>
                        <a:pt x="142" y="224"/>
                      </a:lnTo>
                      <a:lnTo>
                        <a:pt x="142" y="218"/>
                      </a:lnTo>
                      <a:lnTo>
                        <a:pt x="142" y="212"/>
                      </a:lnTo>
                      <a:lnTo>
                        <a:pt x="142" y="207"/>
                      </a:lnTo>
                      <a:lnTo>
                        <a:pt x="142" y="199"/>
                      </a:lnTo>
                      <a:lnTo>
                        <a:pt x="142" y="191"/>
                      </a:lnTo>
                      <a:lnTo>
                        <a:pt x="142" y="186"/>
                      </a:lnTo>
                      <a:lnTo>
                        <a:pt x="142" y="178"/>
                      </a:lnTo>
                      <a:lnTo>
                        <a:pt x="142" y="169"/>
                      </a:lnTo>
                      <a:lnTo>
                        <a:pt x="142" y="161"/>
                      </a:lnTo>
                      <a:lnTo>
                        <a:pt x="142" y="153"/>
                      </a:lnTo>
                      <a:lnTo>
                        <a:pt x="142" y="148"/>
                      </a:lnTo>
                      <a:lnTo>
                        <a:pt x="142" y="140"/>
                      </a:lnTo>
                      <a:lnTo>
                        <a:pt x="142" y="133"/>
                      </a:lnTo>
                      <a:lnTo>
                        <a:pt x="142" y="125"/>
                      </a:lnTo>
                      <a:lnTo>
                        <a:pt x="142" y="119"/>
                      </a:lnTo>
                      <a:lnTo>
                        <a:pt x="142" y="112"/>
                      </a:lnTo>
                      <a:lnTo>
                        <a:pt x="142" y="106"/>
                      </a:lnTo>
                      <a:lnTo>
                        <a:pt x="142" y="100"/>
                      </a:lnTo>
                      <a:lnTo>
                        <a:pt x="142" y="96"/>
                      </a:lnTo>
                      <a:lnTo>
                        <a:pt x="142" y="87"/>
                      </a:lnTo>
                      <a:lnTo>
                        <a:pt x="142" y="81"/>
                      </a:lnTo>
                      <a:lnTo>
                        <a:pt x="140" y="76"/>
                      </a:lnTo>
                      <a:lnTo>
                        <a:pt x="140" y="70"/>
                      </a:lnTo>
                      <a:lnTo>
                        <a:pt x="138" y="62"/>
                      </a:lnTo>
                      <a:lnTo>
                        <a:pt x="138" y="57"/>
                      </a:lnTo>
                      <a:lnTo>
                        <a:pt x="137" y="51"/>
                      </a:lnTo>
                      <a:lnTo>
                        <a:pt x="137" y="45"/>
                      </a:lnTo>
                      <a:lnTo>
                        <a:pt x="135" y="39"/>
                      </a:lnTo>
                      <a:lnTo>
                        <a:pt x="135" y="34"/>
                      </a:lnTo>
                      <a:lnTo>
                        <a:pt x="133" y="28"/>
                      </a:lnTo>
                      <a:lnTo>
                        <a:pt x="133" y="22"/>
                      </a:lnTo>
                      <a:lnTo>
                        <a:pt x="131" y="19"/>
                      </a:lnTo>
                      <a:lnTo>
                        <a:pt x="131" y="15"/>
                      </a:lnTo>
                      <a:lnTo>
                        <a:pt x="131" y="9"/>
                      </a:lnTo>
                      <a:lnTo>
                        <a:pt x="131" y="7"/>
                      </a:lnTo>
                      <a:lnTo>
                        <a:pt x="157" y="0"/>
                      </a:lnTo>
                      <a:lnTo>
                        <a:pt x="157" y="0"/>
                      </a:lnTo>
                      <a:close/>
                    </a:path>
                  </a:pathLst>
                </a:custGeom>
                <a:solidFill>
                  <a:srgbClr val="C2AB4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1" name="Freeform 101"/>
                <p:cNvSpPr>
                  <a:spLocks/>
                </p:cNvSpPr>
                <p:nvPr/>
              </p:nvSpPr>
              <p:spPr bwMode="auto">
                <a:xfrm>
                  <a:off x="4984750" y="2454275"/>
                  <a:ext cx="155575" cy="301625"/>
                </a:xfrm>
                <a:custGeom>
                  <a:avLst/>
                  <a:gdLst/>
                  <a:ahLst/>
                  <a:cxnLst>
                    <a:cxn ang="0">
                      <a:pos x="72" y="2"/>
                    </a:cxn>
                    <a:cxn ang="0">
                      <a:pos x="74" y="12"/>
                    </a:cxn>
                    <a:cxn ang="0">
                      <a:pos x="76" y="23"/>
                    </a:cxn>
                    <a:cxn ang="0">
                      <a:pos x="80" y="36"/>
                    </a:cxn>
                    <a:cxn ang="0">
                      <a:pos x="83" y="54"/>
                    </a:cxn>
                    <a:cxn ang="0">
                      <a:pos x="89" y="71"/>
                    </a:cxn>
                    <a:cxn ang="0">
                      <a:pos x="95" y="90"/>
                    </a:cxn>
                    <a:cxn ang="0">
                      <a:pos x="99" y="111"/>
                    </a:cxn>
                    <a:cxn ang="0">
                      <a:pos x="104" y="131"/>
                    </a:cxn>
                    <a:cxn ang="0">
                      <a:pos x="110" y="152"/>
                    </a:cxn>
                    <a:cxn ang="0">
                      <a:pos x="116" y="171"/>
                    </a:cxn>
                    <a:cxn ang="0">
                      <a:pos x="120" y="190"/>
                    </a:cxn>
                    <a:cxn ang="0">
                      <a:pos x="125" y="207"/>
                    </a:cxn>
                    <a:cxn ang="0">
                      <a:pos x="131" y="225"/>
                    </a:cxn>
                    <a:cxn ang="0">
                      <a:pos x="135" y="236"/>
                    </a:cxn>
                    <a:cxn ang="0">
                      <a:pos x="139" y="247"/>
                    </a:cxn>
                    <a:cxn ang="0">
                      <a:pos x="142" y="257"/>
                    </a:cxn>
                    <a:cxn ang="0">
                      <a:pos x="146" y="268"/>
                    </a:cxn>
                    <a:cxn ang="0">
                      <a:pos x="152" y="280"/>
                    </a:cxn>
                    <a:cxn ang="0">
                      <a:pos x="156" y="291"/>
                    </a:cxn>
                    <a:cxn ang="0">
                      <a:pos x="161" y="303"/>
                    </a:cxn>
                    <a:cxn ang="0">
                      <a:pos x="165" y="314"/>
                    </a:cxn>
                    <a:cxn ang="0">
                      <a:pos x="171" y="325"/>
                    </a:cxn>
                    <a:cxn ang="0">
                      <a:pos x="177" y="341"/>
                    </a:cxn>
                    <a:cxn ang="0">
                      <a:pos x="184" y="358"/>
                    </a:cxn>
                    <a:cxn ang="0">
                      <a:pos x="190" y="371"/>
                    </a:cxn>
                    <a:cxn ang="0">
                      <a:pos x="194" y="379"/>
                    </a:cxn>
                    <a:cxn ang="0">
                      <a:pos x="0" y="329"/>
                    </a:cxn>
                    <a:cxn ang="0">
                      <a:pos x="91" y="303"/>
                    </a:cxn>
                    <a:cxn ang="0">
                      <a:pos x="91" y="228"/>
                    </a:cxn>
                    <a:cxn ang="0">
                      <a:pos x="72" y="149"/>
                    </a:cxn>
                    <a:cxn ang="0">
                      <a:pos x="72" y="0"/>
                    </a:cxn>
                  </a:cxnLst>
                  <a:rect l="0" t="0" r="r" b="b"/>
                  <a:pathLst>
                    <a:path w="196" h="380">
                      <a:moveTo>
                        <a:pt x="72" y="0"/>
                      </a:moveTo>
                      <a:lnTo>
                        <a:pt x="72" y="2"/>
                      </a:lnTo>
                      <a:lnTo>
                        <a:pt x="74" y="8"/>
                      </a:lnTo>
                      <a:lnTo>
                        <a:pt x="74" y="12"/>
                      </a:lnTo>
                      <a:lnTo>
                        <a:pt x="76" y="17"/>
                      </a:lnTo>
                      <a:lnTo>
                        <a:pt x="76" y="23"/>
                      </a:lnTo>
                      <a:lnTo>
                        <a:pt x="78" y="31"/>
                      </a:lnTo>
                      <a:lnTo>
                        <a:pt x="80" y="36"/>
                      </a:lnTo>
                      <a:lnTo>
                        <a:pt x="82" y="46"/>
                      </a:lnTo>
                      <a:lnTo>
                        <a:pt x="83" y="54"/>
                      </a:lnTo>
                      <a:lnTo>
                        <a:pt x="87" y="63"/>
                      </a:lnTo>
                      <a:lnTo>
                        <a:pt x="89" y="71"/>
                      </a:lnTo>
                      <a:lnTo>
                        <a:pt x="91" y="80"/>
                      </a:lnTo>
                      <a:lnTo>
                        <a:pt x="95" y="90"/>
                      </a:lnTo>
                      <a:lnTo>
                        <a:pt x="97" y="101"/>
                      </a:lnTo>
                      <a:lnTo>
                        <a:pt x="99" y="111"/>
                      </a:lnTo>
                      <a:lnTo>
                        <a:pt x="102" y="122"/>
                      </a:lnTo>
                      <a:lnTo>
                        <a:pt x="104" y="131"/>
                      </a:lnTo>
                      <a:lnTo>
                        <a:pt x="108" y="141"/>
                      </a:lnTo>
                      <a:lnTo>
                        <a:pt x="110" y="152"/>
                      </a:lnTo>
                      <a:lnTo>
                        <a:pt x="112" y="162"/>
                      </a:lnTo>
                      <a:lnTo>
                        <a:pt x="116" y="171"/>
                      </a:lnTo>
                      <a:lnTo>
                        <a:pt x="118" y="183"/>
                      </a:lnTo>
                      <a:lnTo>
                        <a:pt x="120" y="190"/>
                      </a:lnTo>
                      <a:lnTo>
                        <a:pt x="123" y="200"/>
                      </a:lnTo>
                      <a:lnTo>
                        <a:pt x="125" y="207"/>
                      </a:lnTo>
                      <a:lnTo>
                        <a:pt x="129" y="217"/>
                      </a:lnTo>
                      <a:lnTo>
                        <a:pt x="131" y="225"/>
                      </a:lnTo>
                      <a:lnTo>
                        <a:pt x="133" y="230"/>
                      </a:lnTo>
                      <a:lnTo>
                        <a:pt x="135" y="236"/>
                      </a:lnTo>
                      <a:lnTo>
                        <a:pt x="137" y="244"/>
                      </a:lnTo>
                      <a:lnTo>
                        <a:pt x="139" y="247"/>
                      </a:lnTo>
                      <a:lnTo>
                        <a:pt x="141" y="251"/>
                      </a:lnTo>
                      <a:lnTo>
                        <a:pt x="142" y="257"/>
                      </a:lnTo>
                      <a:lnTo>
                        <a:pt x="144" y="263"/>
                      </a:lnTo>
                      <a:lnTo>
                        <a:pt x="146" y="268"/>
                      </a:lnTo>
                      <a:lnTo>
                        <a:pt x="148" y="274"/>
                      </a:lnTo>
                      <a:lnTo>
                        <a:pt x="152" y="280"/>
                      </a:lnTo>
                      <a:lnTo>
                        <a:pt x="154" y="285"/>
                      </a:lnTo>
                      <a:lnTo>
                        <a:pt x="156" y="291"/>
                      </a:lnTo>
                      <a:lnTo>
                        <a:pt x="160" y="297"/>
                      </a:lnTo>
                      <a:lnTo>
                        <a:pt x="161" y="303"/>
                      </a:lnTo>
                      <a:lnTo>
                        <a:pt x="163" y="308"/>
                      </a:lnTo>
                      <a:lnTo>
                        <a:pt x="165" y="314"/>
                      </a:lnTo>
                      <a:lnTo>
                        <a:pt x="169" y="320"/>
                      </a:lnTo>
                      <a:lnTo>
                        <a:pt x="171" y="325"/>
                      </a:lnTo>
                      <a:lnTo>
                        <a:pt x="173" y="331"/>
                      </a:lnTo>
                      <a:lnTo>
                        <a:pt x="177" y="341"/>
                      </a:lnTo>
                      <a:lnTo>
                        <a:pt x="180" y="350"/>
                      </a:lnTo>
                      <a:lnTo>
                        <a:pt x="184" y="358"/>
                      </a:lnTo>
                      <a:lnTo>
                        <a:pt x="188" y="365"/>
                      </a:lnTo>
                      <a:lnTo>
                        <a:pt x="190" y="371"/>
                      </a:lnTo>
                      <a:lnTo>
                        <a:pt x="194" y="375"/>
                      </a:lnTo>
                      <a:lnTo>
                        <a:pt x="194" y="379"/>
                      </a:lnTo>
                      <a:lnTo>
                        <a:pt x="196" y="380"/>
                      </a:lnTo>
                      <a:lnTo>
                        <a:pt x="0" y="329"/>
                      </a:lnTo>
                      <a:lnTo>
                        <a:pt x="21" y="293"/>
                      </a:lnTo>
                      <a:lnTo>
                        <a:pt x="91" y="303"/>
                      </a:lnTo>
                      <a:lnTo>
                        <a:pt x="17" y="219"/>
                      </a:lnTo>
                      <a:lnTo>
                        <a:pt x="91" y="228"/>
                      </a:lnTo>
                      <a:lnTo>
                        <a:pt x="23" y="141"/>
                      </a:lnTo>
                      <a:lnTo>
                        <a:pt x="72" y="149"/>
                      </a:lnTo>
                      <a:lnTo>
                        <a:pt x="34" y="76"/>
                      </a:lnTo>
                      <a:lnTo>
                        <a:pt x="72" y="0"/>
                      </a:lnTo>
                      <a:lnTo>
                        <a:pt x="72" y="0"/>
                      </a:lnTo>
                      <a:close/>
                    </a:path>
                  </a:pathLst>
                </a:custGeom>
                <a:solidFill>
                  <a:srgbClr val="C2AB4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2" name="Freeform 102"/>
                <p:cNvSpPr>
                  <a:spLocks/>
                </p:cNvSpPr>
                <p:nvPr/>
              </p:nvSpPr>
              <p:spPr bwMode="auto">
                <a:xfrm>
                  <a:off x="4826000" y="2773363"/>
                  <a:ext cx="277813" cy="119063"/>
                </a:xfrm>
                <a:custGeom>
                  <a:avLst/>
                  <a:gdLst/>
                  <a:ahLst/>
                  <a:cxnLst>
                    <a:cxn ang="0">
                      <a:pos x="0" y="0"/>
                    </a:cxn>
                    <a:cxn ang="0">
                      <a:pos x="25" y="55"/>
                    </a:cxn>
                    <a:cxn ang="0">
                      <a:pos x="116" y="150"/>
                    </a:cxn>
                    <a:cxn ang="0">
                      <a:pos x="272" y="147"/>
                    </a:cxn>
                    <a:cxn ang="0">
                      <a:pos x="350" y="107"/>
                    </a:cxn>
                    <a:cxn ang="0">
                      <a:pos x="348" y="105"/>
                    </a:cxn>
                    <a:cxn ang="0">
                      <a:pos x="343" y="105"/>
                    </a:cxn>
                    <a:cxn ang="0">
                      <a:pos x="335" y="103"/>
                    </a:cxn>
                    <a:cxn ang="0">
                      <a:pos x="327" y="103"/>
                    </a:cxn>
                    <a:cxn ang="0">
                      <a:pos x="320" y="101"/>
                    </a:cxn>
                    <a:cxn ang="0">
                      <a:pos x="314" y="101"/>
                    </a:cxn>
                    <a:cxn ang="0">
                      <a:pos x="308" y="99"/>
                    </a:cxn>
                    <a:cxn ang="0">
                      <a:pos x="301" y="99"/>
                    </a:cxn>
                    <a:cxn ang="0">
                      <a:pos x="293" y="97"/>
                    </a:cxn>
                    <a:cxn ang="0">
                      <a:pos x="285" y="95"/>
                    </a:cxn>
                    <a:cxn ang="0">
                      <a:pos x="278" y="95"/>
                    </a:cxn>
                    <a:cxn ang="0">
                      <a:pos x="270" y="93"/>
                    </a:cxn>
                    <a:cxn ang="0">
                      <a:pos x="261" y="92"/>
                    </a:cxn>
                    <a:cxn ang="0">
                      <a:pos x="251" y="90"/>
                    </a:cxn>
                    <a:cxn ang="0">
                      <a:pos x="244" y="88"/>
                    </a:cxn>
                    <a:cxn ang="0">
                      <a:pos x="234" y="86"/>
                    </a:cxn>
                    <a:cxn ang="0">
                      <a:pos x="225" y="84"/>
                    </a:cxn>
                    <a:cxn ang="0">
                      <a:pos x="215" y="82"/>
                    </a:cxn>
                    <a:cxn ang="0">
                      <a:pos x="208" y="80"/>
                    </a:cxn>
                    <a:cxn ang="0">
                      <a:pos x="198" y="78"/>
                    </a:cxn>
                    <a:cxn ang="0">
                      <a:pos x="190" y="76"/>
                    </a:cxn>
                    <a:cxn ang="0">
                      <a:pos x="181" y="74"/>
                    </a:cxn>
                    <a:cxn ang="0">
                      <a:pos x="173" y="71"/>
                    </a:cxn>
                    <a:cxn ang="0">
                      <a:pos x="164" y="69"/>
                    </a:cxn>
                    <a:cxn ang="0">
                      <a:pos x="154" y="67"/>
                    </a:cxn>
                    <a:cxn ang="0">
                      <a:pos x="147" y="63"/>
                    </a:cxn>
                    <a:cxn ang="0">
                      <a:pos x="139" y="61"/>
                    </a:cxn>
                    <a:cxn ang="0">
                      <a:pos x="133" y="59"/>
                    </a:cxn>
                    <a:cxn ang="0">
                      <a:pos x="124" y="55"/>
                    </a:cxn>
                    <a:cxn ang="0">
                      <a:pos x="118" y="52"/>
                    </a:cxn>
                    <a:cxn ang="0">
                      <a:pos x="111" y="50"/>
                    </a:cxn>
                    <a:cxn ang="0">
                      <a:pos x="103" y="46"/>
                    </a:cxn>
                    <a:cxn ang="0">
                      <a:pos x="95" y="44"/>
                    </a:cxn>
                    <a:cxn ang="0">
                      <a:pos x="90" y="40"/>
                    </a:cxn>
                    <a:cxn ang="0">
                      <a:pos x="84" y="38"/>
                    </a:cxn>
                    <a:cxn ang="0">
                      <a:pos x="78" y="36"/>
                    </a:cxn>
                    <a:cxn ang="0">
                      <a:pos x="71" y="33"/>
                    </a:cxn>
                    <a:cxn ang="0">
                      <a:pos x="65" y="31"/>
                    </a:cxn>
                    <a:cxn ang="0">
                      <a:pos x="59" y="27"/>
                    </a:cxn>
                    <a:cxn ang="0">
                      <a:pos x="55" y="25"/>
                    </a:cxn>
                    <a:cxn ang="0">
                      <a:pos x="46" y="19"/>
                    </a:cxn>
                    <a:cxn ang="0">
                      <a:pos x="36" y="17"/>
                    </a:cxn>
                    <a:cxn ang="0">
                      <a:pos x="27" y="12"/>
                    </a:cxn>
                    <a:cxn ang="0">
                      <a:pos x="19" y="10"/>
                    </a:cxn>
                    <a:cxn ang="0">
                      <a:pos x="14" y="6"/>
                    </a:cxn>
                    <a:cxn ang="0">
                      <a:pos x="10" y="4"/>
                    </a:cxn>
                    <a:cxn ang="0">
                      <a:pos x="2" y="0"/>
                    </a:cxn>
                    <a:cxn ang="0">
                      <a:pos x="0" y="0"/>
                    </a:cxn>
                    <a:cxn ang="0">
                      <a:pos x="0" y="0"/>
                    </a:cxn>
                  </a:cxnLst>
                  <a:rect l="0" t="0" r="r" b="b"/>
                  <a:pathLst>
                    <a:path w="350" h="150">
                      <a:moveTo>
                        <a:pt x="0" y="0"/>
                      </a:moveTo>
                      <a:lnTo>
                        <a:pt x="25" y="55"/>
                      </a:lnTo>
                      <a:lnTo>
                        <a:pt x="116" y="150"/>
                      </a:lnTo>
                      <a:lnTo>
                        <a:pt x="272" y="147"/>
                      </a:lnTo>
                      <a:lnTo>
                        <a:pt x="350" y="107"/>
                      </a:lnTo>
                      <a:lnTo>
                        <a:pt x="348" y="105"/>
                      </a:lnTo>
                      <a:lnTo>
                        <a:pt x="343" y="105"/>
                      </a:lnTo>
                      <a:lnTo>
                        <a:pt x="335" y="103"/>
                      </a:lnTo>
                      <a:lnTo>
                        <a:pt x="327" y="103"/>
                      </a:lnTo>
                      <a:lnTo>
                        <a:pt x="320" y="101"/>
                      </a:lnTo>
                      <a:lnTo>
                        <a:pt x="314" y="101"/>
                      </a:lnTo>
                      <a:lnTo>
                        <a:pt x="308" y="99"/>
                      </a:lnTo>
                      <a:lnTo>
                        <a:pt x="301" y="99"/>
                      </a:lnTo>
                      <a:lnTo>
                        <a:pt x="293" y="97"/>
                      </a:lnTo>
                      <a:lnTo>
                        <a:pt x="285" y="95"/>
                      </a:lnTo>
                      <a:lnTo>
                        <a:pt x="278" y="95"/>
                      </a:lnTo>
                      <a:lnTo>
                        <a:pt x="270" y="93"/>
                      </a:lnTo>
                      <a:lnTo>
                        <a:pt x="261" y="92"/>
                      </a:lnTo>
                      <a:lnTo>
                        <a:pt x="251" y="90"/>
                      </a:lnTo>
                      <a:lnTo>
                        <a:pt x="244" y="88"/>
                      </a:lnTo>
                      <a:lnTo>
                        <a:pt x="234" y="86"/>
                      </a:lnTo>
                      <a:lnTo>
                        <a:pt x="225" y="84"/>
                      </a:lnTo>
                      <a:lnTo>
                        <a:pt x="215" y="82"/>
                      </a:lnTo>
                      <a:lnTo>
                        <a:pt x="208" y="80"/>
                      </a:lnTo>
                      <a:lnTo>
                        <a:pt x="198" y="78"/>
                      </a:lnTo>
                      <a:lnTo>
                        <a:pt x="190" y="76"/>
                      </a:lnTo>
                      <a:lnTo>
                        <a:pt x="181" y="74"/>
                      </a:lnTo>
                      <a:lnTo>
                        <a:pt x="173" y="71"/>
                      </a:lnTo>
                      <a:lnTo>
                        <a:pt x="164" y="69"/>
                      </a:lnTo>
                      <a:lnTo>
                        <a:pt x="154" y="67"/>
                      </a:lnTo>
                      <a:lnTo>
                        <a:pt x="147" y="63"/>
                      </a:lnTo>
                      <a:lnTo>
                        <a:pt x="139" y="61"/>
                      </a:lnTo>
                      <a:lnTo>
                        <a:pt x="133" y="59"/>
                      </a:lnTo>
                      <a:lnTo>
                        <a:pt x="124" y="55"/>
                      </a:lnTo>
                      <a:lnTo>
                        <a:pt x="118" y="52"/>
                      </a:lnTo>
                      <a:lnTo>
                        <a:pt x="111" y="50"/>
                      </a:lnTo>
                      <a:lnTo>
                        <a:pt x="103" y="46"/>
                      </a:lnTo>
                      <a:lnTo>
                        <a:pt x="95" y="44"/>
                      </a:lnTo>
                      <a:lnTo>
                        <a:pt x="90" y="40"/>
                      </a:lnTo>
                      <a:lnTo>
                        <a:pt x="84" y="38"/>
                      </a:lnTo>
                      <a:lnTo>
                        <a:pt x="78" y="36"/>
                      </a:lnTo>
                      <a:lnTo>
                        <a:pt x="71" y="33"/>
                      </a:lnTo>
                      <a:lnTo>
                        <a:pt x="65" y="31"/>
                      </a:lnTo>
                      <a:lnTo>
                        <a:pt x="59" y="27"/>
                      </a:lnTo>
                      <a:lnTo>
                        <a:pt x="55" y="25"/>
                      </a:lnTo>
                      <a:lnTo>
                        <a:pt x="46" y="19"/>
                      </a:lnTo>
                      <a:lnTo>
                        <a:pt x="36" y="17"/>
                      </a:lnTo>
                      <a:lnTo>
                        <a:pt x="27" y="12"/>
                      </a:lnTo>
                      <a:lnTo>
                        <a:pt x="19" y="10"/>
                      </a:lnTo>
                      <a:lnTo>
                        <a:pt x="14" y="6"/>
                      </a:lnTo>
                      <a:lnTo>
                        <a:pt x="10" y="4"/>
                      </a:lnTo>
                      <a:lnTo>
                        <a:pt x="2" y="0"/>
                      </a:lnTo>
                      <a:lnTo>
                        <a:pt x="0" y="0"/>
                      </a:lnTo>
                      <a:lnTo>
                        <a:pt x="0" y="0"/>
                      </a:lnTo>
                      <a:close/>
                    </a:path>
                  </a:pathLst>
                </a:custGeom>
                <a:solidFill>
                  <a:srgbClr val="C2AB4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3" name="Freeform 103"/>
                <p:cNvSpPr>
                  <a:spLocks/>
                </p:cNvSpPr>
                <p:nvPr/>
              </p:nvSpPr>
              <p:spPr bwMode="auto">
                <a:xfrm>
                  <a:off x="4833938" y="2800350"/>
                  <a:ext cx="263525" cy="109538"/>
                </a:xfrm>
                <a:custGeom>
                  <a:avLst/>
                  <a:gdLst/>
                  <a:ahLst/>
                  <a:cxnLst>
                    <a:cxn ang="0">
                      <a:pos x="2" y="1"/>
                    </a:cxn>
                    <a:cxn ang="0">
                      <a:pos x="13" y="11"/>
                    </a:cxn>
                    <a:cxn ang="0">
                      <a:pos x="30" y="22"/>
                    </a:cxn>
                    <a:cxn ang="0">
                      <a:pos x="40" y="30"/>
                    </a:cxn>
                    <a:cxn ang="0">
                      <a:pos x="53" y="38"/>
                    </a:cxn>
                    <a:cxn ang="0">
                      <a:pos x="64" y="45"/>
                    </a:cxn>
                    <a:cxn ang="0">
                      <a:pos x="80" y="53"/>
                    </a:cxn>
                    <a:cxn ang="0">
                      <a:pos x="93" y="60"/>
                    </a:cxn>
                    <a:cxn ang="0">
                      <a:pos x="110" y="68"/>
                    </a:cxn>
                    <a:cxn ang="0">
                      <a:pos x="125" y="74"/>
                    </a:cxn>
                    <a:cxn ang="0">
                      <a:pos x="142" y="79"/>
                    </a:cxn>
                    <a:cxn ang="0">
                      <a:pos x="161" y="83"/>
                    </a:cxn>
                    <a:cxn ang="0">
                      <a:pos x="178" y="87"/>
                    </a:cxn>
                    <a:cxn ang="0">
                      <a:pos x="196" y="87"/>
                    </a:cxn>
                    <a:cxn ang="0">
                      <a:pos x="213" y="87"/>
                    </a:cxn>
                    <a:cxn ang="0">
                      <a:pos x="228" y="87"/>
                    </a:cxn>
                    <a:cxn ang="0">
                      <a:pos x="243" y="89"/>
                    </a:cxn>
                    <a:cxn ang="0">
                      <a:pos x="256" y="87"/>
                    </a:cxn>
                    <a:cxn ang="0">
                      <a:pos x="268" y="87"/>
                    </a:cxn>
                    <a:cxn ang="0">
                      <a:pos x="279" y="87"/>
                    </a:cxn>
                    <a:cxn ang="0">
                      <a:pos x="291" y="87"/>
                    </a:cxn>
                    <a:cxn ang="0">
                      <a:pos x="308" y="85"/>
                    </a:cxn>
                    <a:cxn ang="0">
                      <a:pos x="321" y="83"/>
                    </a:cxn>
                    <a:cxn ang="0">
                      <a:pos x="331" y="81"/>
                    </a:cxn>
                    <a:cxn ang="0">
                      <a:pos x="296" y="114"/>
                    </a:cxn>
                    <a:cxn ang="0">
                      <a:pos x="291" y="115"/>
                    </a:cxn>
                    <a:cxn ang="0">
                      <a:pos x="279" y="121"/>
                    </a:cxn>
                    <a:cxn ang="0">
                      <a:pos x="264" y="127"/>
                    </a:cxn>
                    <a:cxn ang="0">
                      <a:pos x="249" y="131"/>
                    </a:cxn>
                    <a:cxn ang="0">
                      <a:pos x="237" y="133"/>
                    </a:cxn>
                    <a:cxn ang="0">
                      <a:pos x="224" y="134"/>
                    </a:cxn>
                    <a:cxn ang="0">
                      <a:pos x="209" y="136"/>
                    </a:cxn>
                    <a:cxn ang="0">
                      <a:pos x="194" y="136"/>
                    </a:cxn>
                    <a:cxn ang="0">
                      <a:pos x="178" y="136"/>
                    </a:cxn>
                    <a:cxn ang="0">
                      <a:pos x="159" y="136"/>
                    </a:cxn>
                    <a:cxn ang="0">
                      <a:pos x="140" y="134"/>
                    </a:cxn>
                    <a:cxn ang="0">
                      <a:pos x="125" y="133"/>
                    </a:cxn>
                    <a:cxn ang="0">
                      <a:pos x="116" y="129"/>
                    </a:cxn>
                    <a:cxn ang="0">
                      <a:pos x="102" y="125"/>
                    </a:cxn>
                    <a:cxn ang="0">
                      <a:pos x="83" y="117"/>
                    </a:cxn>
                    <a:cxn ang="0">
                      <a:pos x="70" y="108"/>
                    </a:cxn>
                    <a:cxn ang="0">
                      <a:pos x="57" y="96"/>
                    </a:cxn>
                    <a:cxn ang="0">
                      <a:pos x="45" y="85"/>
                    </a:cxn>
                    <a:cxn ang="0">
                      <a:pos x="34" y="76"/>
                    </a:cxn>
                    <a:cxn ang="0">
                      <a:pos x="26" y="64"/>
                    </a:cxn>
                    <a:cxn ang="0">
                      <a:pos x="19" y="51"/>
                    </a:cxn>
                    <a:cxn ang="0">
                      <a:pos x="13" y="39"/>
                    </a:cxn>
                    <a:cxn ang="0">
                      <a:pos x="7" y="30"/>
                    </a:cxn>
                    <a:cxn ang="0">
                      <a:pos x="4" y="20"/>
                    </a:cxn>
                    <a:cxn ang="0">
                      <a:pos x="2" y="9"/>
                    </a:cxn>
                    <a:cxn ang="0">
                      <a:pos x="0" y="0"/>
                    </a:cxn>
                  </a:cxnLst>
                  <a:rect l="0" t="0" r="r" b="b"/>
                  <a:pathLst>
                    <a:path w="331" h="138">
                      <a:moveTo>
                        <a:pt x="0" y="0"/>
                      </a:moveTo>
                      <a:lnTo>
                        <a:pt x="2" y="1"/>
                      </a:lnTo>
                      <a:lnTo>
                        <a:pt x="7" y="5"/>
                      </a:lnTo>
                      <a:lnTo>
                        <a:pt x="13" y="11"/>
                      </a:lnTo>
                      <a:lnTo>
                        <a:pt x="21" y="15"/>
                      </a:lnTo>
                      <a:lnTo>
                        <a:pt x="30" y="22"/>
                      </a:lnTo>
                      <a:lnTo>
                        <a:pt x="36" y="26"/>
                      </a:lnTo>
                      <a:lnTo>
                        <a:pt x="40" y="30"/>
                      </a:lnTo>
                      <a:lnTo>
                        <a:pt x="47" y="34"/>
                      </a:lnTo>
                      <a:lnTo>
                        <a:pt x="53" y="38"/>
                      </a:lnTo>
                      <a:lnTo>
                        <a:pt x="59" y="41"/>
                      </a:lnTo>
                      <a:lnTo>
                        <a:pt x="64" y="45"/>
                      </a:lnTo>
                      <a:lnTo>
                        <a:pt x="72" y="49"/>
                      </a:lnTo>
                      <a:lnTo>
                        <a:pt x="80" y="53"/>
                      </a:lnTo>
                      <a:lnTo>
                        <a:pt x="85" y="55"/>
                      </a:lnTo>
                      <a:lnTo>
                        <a:pt x="93" y="60"/>
                      </a:lnTo>
                      <a:lnTo>
                        <a:pt x="102" y="64"/>
                      </a:lnTo>
                      <a:lnTo>
                        <a:pt x="110" y="68"/>
                      </a:lnTo>
                      <a:lnTo>
                        <a:pt x="118" y="70"/>
                      </a:lnTo>
                      <a:lnTo>
                        <a:pt x="125" y="74"/>
                      </a:lnTo>
                      <a:lnTo>
                        <a:pt x="135" y="76"/>
                      </a:lnTo>
                      <a:lnTo>
                        <a:pt x="142" y="79"/>
                      </a:lnTo>
                      <a:lnTo>
                        <a:pt x="152" y="81"/>
                      </a:lnTo>
                      <a:lnTo>
                        <a:pt x="161" y="83"/>
                      </a:lnTo>
                      <a:lnTo>
                        <a:pt x="169" y="85"/>
                      </a:lnTo>
                      <a:lnTo>
                        <a:pt x="178" y="87"/>
                      </a:lnTo>
                      <a:lnTo>
                        <a:pt x="186" y="87"/>
                      </a:lnTo>
                      <a:lnTo>
                        <a:pt x="196" y="87"/>
                      </a:lnTo>
                      <a:lnTo>
                        <a:pt x="203" y="87"/>
                      </a:lnTo>
                      <a:lnTo>
                        <a:pt x="213" y="87"/>
                      </a:lnTo>
                      <a:lnTo>
                        <a:pt x="220" y="87"/>
                      </a:lnTo>
                      <a:lnTo>
                        <a:pt x="228" y="87"/>
                      </a:lnTo>
                      <a:lnTo>
                        <a:pt x="235" y="87"/>
                      </a:lnTo>
                      <a:lnTo>
                        <a:pt x="243" y="89"/>
                      </a:lnTo>
                      <a:lnTo>
                        <a:pt x="249" y="87"/>
                      </a:lnTo>
                      <a:lnTo>
                        <a:pt x="256" y="87"/>
                      </a:lnTo>
                      <a:lnTo>
                        <a:pt x="262" y="87"/>
                      </a:lnTo>
                      <a:lnTo>
                        <a:pt x="268" y="87"/>
                      </a:lnTo>
                      <a:lnTo>
                        <a:pt x="273" y="87"/>
                      </a:lnTo>
                      <a:lnTo>
                        <a:pt x="279" y="87"/>
                      </a:lnTo>
                      <a:lnTo>
                        <a:pt x="285" y="87"/>
                      </a:lnTo>
                      <a:lnTo>
                        <a:pt x="291" y="87"/>
                      </a:lnTo>
                      <a:lnTo>
                        <a:pt x="298" y="85"/>
                      </a:lnTo>
                      <a:lnTo>
                        <a:pt x="308" y="85"/>
                      </a:lnTo>
                      <a:lnTo>
                        <a:pt x="313" y="83"/>
                      </a:lnTo>
                      <a:lnTo>
                        <a:pt x="321" y="83"/>
                      </a:lnTo>
                      <a:lnTo>
                        <a:pt x="329" y="81"/>
                      </a:lnTo>
                      <a:lnTo>
                        <a:pt x="331" y="81"/>
                      </a:lnTo>
                      <a:lnTo>
                        <a:pt x="298" y="114"/>
                      </a:lnTo>
                      <a:lnTo>
                        <a:pt x="296" y="114"/>
                      </a:lnTo>
                      <a:lnTo>
                        <a:pt x="294" y="115"/>
                      </a:lnTo>
                      <a:lnTo>
                        <a:pt x="291" y="115"/>
                      </a:lnTo>
                      <a:lnTo>
                        <a:pt x="287" y="119"/>
                      </a:lnTo>
                      <a:lnTo>
                        <a:pt x="279" y="121"/>
                      </a:lnTo>
                      <a:lnTo>
                        <a:pt x="272" y="123"/>
                      </a:lnTo>
                      <a:lnTo>
                        <a:pt x="264" y="127"/>
                      </a:lnTo>
                      <a:lnTo>
                        <a:pt x="254" y="131"/>
                      </a:lnTo>
                      <a:lnTo>
                        <a:pt x="249" y="131"/>
                      </a:lnTo>
                      <a:lnTo>
                        <a:pt x="243" y="133"/>
                      </a:lnTo>
                      <a:lnTo>
                        <a:pt x="237" y="133"/>
                      </a:lnTo>
                      <a:lnTo>
                        <a:pt x="232" y="134"/>
                      </a:lnTo>
                      <a:lnTo>
                        <a:pt x="224" y="134"/>
                      </a:lnTo>
                      <a:lnTo>
                        <a:pt x="216" y="136"/>
                      </a:lnTo>
                      <a:lnTo>
                        <a:pt x="209" y="136"/>
                      </a:lnTo>
                      <a:lnTo>
                        <a:pt x="203" y="138"/>
                      </a:lnTo>
                      <a:lnTo>
                        <a:pt x="194" y="136"/>
                      </a:lnTo>
                      <a:lnTo>
                        <a:pt x="186" y="136"/>
                      </a:lnTo>
                      <a:lnTo>
                        <a:pt x="178" y="136"/>
                      </a:lnTo>
                      <a:lnTo>
                        <a:pt x="169" y="136"/>
                      </a:lnTo>
                      <a:lnTo>
                        <a:pt x="159" y="136"/>
                      </a:lnTo>
                      <a:lnTo>
                        <a:pt x="150" y="136"/>
                      </a:lnTo>
                      <a:lnTo>
                        <a:pt x="140" y="134"/>
                      </a:lnTo>
                      <a:lnTo>
                        <a:pt x="131" y="134"/>
                      </a:lnTo>
                      <a:lnTo>
                        <a:pt x="125" y="133"/>
                      </a:lnTo>
                      <a:lnTo>
                        <a:pt x="120" y="131"/>
                      </a:lnTo>
                      <a:lnTo>
                        <a:pt x="116" y="129"/>
                      </a:lnTo>
                      <a:lnTo>
                        <a:pt x="110" y="129"/>
                      </a:lnTo>
                      <a:lnTo>
                        <a:pt x="102" y="125"/>
                      </a:lnTo>
                      <a:lnTo>
                        <a:pt x="93" y="121"/>
                      </a:lnTo>
                      <a:lnTo>
                        <a:pt x="83" y="117"/>
                      </a:lnTo>
                      <a:lnTo>
                        <a:pt x="78" y="114"/>
                      </a:lnTo>
                      <a:lnTo>
                        <a:pt x="70" y="108"/>
                      </a:lnTo>
                      <a:lnTo>
                        <a:pt x="64" y="102"/>
                      </a:lnTo>
                      <a:lnTo>
                        <a:pt x="57" y="96"/>
                      </a:lnTo>
                      <a:lnTo>
                        <a:pt x="51" y="91"/>
                      </a:lnTo>
                      <a:lnTo>
                        <a:pt x="45" y="85"/>
                      </a:lnTo>
                      <a:lnTo>
                        <a:pt x="40" y="81"/>
                      </a:lnTo>
                      <a:lnTo>
                        <a:pt x="34" y="76"/>
                      </a:lnTo>
                      <a:lnTo>
                        <a:pt x="30" y="70"/>
                      </a:lnTo>
                      <a:lnTo>
                        <a:pt x="26" y="64"/>
                      </a:lnTo>
                      <a:lnTo>
                        <a:pt x="23" y="58"/>
                      </a:lnTo>
                      <a:lnTo>
                        <a:pt x="19" y="51"/>
                      </a:lnTo>
                      <a:lnTo>
                        <a:pt x="15" y="45"/>
                      </a:lnTo>
                      <a:lnTo>
                        <a:pt x="13" y="39"/>
                      </a:lnTo>
                      <a:lnTo>
                        <a:pt x="11" y="36"/>
                      </a:lnTo>
                      <a:lnTo>
                        <a:pt x="7" y="30"/>
                      </a:lnTo>
                      <a:lnTo>
                        <a:pt x="5" y="24"/>
                      </a:lnTo>
                      <a:lnTo>
                        <a:pt x="4" y="20"/>
                      </a:lnTo>
                      <a:lnTo>
                        <a:pt x="4" y="17"/>
                      </a:lnTo>
                      <a:lnTo>
                        <a:pt x="2" y="9"/>
                      </a:lnTo>
                      <a:lnTo>
                        <a:pt x="0" y="3"/>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4" name="Freeform 104"/>
                <p:cNvSpPr>
                  <a:spLocks/>
                </p:cNvSpPr>
                <p:nvPr/>
              </p:nvSpPr>
              <p:spPr bwMode="auto">
                <a:xfrm>
                  <a:off x="4903788" y="3038475"/>
                  <a:ext cx="450850" cy="173038"/>
                </a:xfrm>
                <a:custGeom>
                  <a:avLst/>
                  <a:gdLst/>
                  <a:ahLst/>
                  <a:cxnLst>
                    <a:cxn ang="0">
                      <a:pos x="4" y="6"/>
                    </a:cxn>
                    <a:cxn ang="0">
                      <a:pos x="21" y="26"/>
                    </a:cxn>
                    <a:cxn ang="0">
                      <a:pos x="38" y="45"/>
                    </a:cxn>
                    <a:cxn ang="0">
                      <a:pos x="59" y="64"/>
                    </a:cxn>
                    <a:cxn ang="0">
                      <a:pos x="84" y="85"/>
                    </a:cxn>
                    <a:cxn ang="0">
                      <a:pos x="109" y="104"/>
                    </a:cxn>
                    <a:cxn ang="0">
                      <a:pos x="139" y="125"/>
                    </a:cxn>
                    <a:cxn ang="0">
                      <a:pos x="164" y="137"/>
                    </a:cxn>
                    <a:cxn ang="0">
                      <a:pos x="179" y="144"/>
                    </a:cxn>
                    <a:cxn ang="0">
                      <a:pos x="196" y="150"/>
                    </a:cxn>
                    <a:cxn ang="0">
                      <a:pos x="213" y="156"/>
                    </a:cxn>
                    <a:cxn ang="0">
                      <a:pos x="228" y="158"/>
                    </a:cxn>
                    <a:cxn ang="0">
                      <a:pos x="245" y="159"/>
                    </a:cxn>
                    <a:cxn ang="0">
                      <a:pos x="263" y="161"/>
                    </a:cxn>
                    <a:cxn ang="0">
                      <a:pos x="278" y="163"/>
                    </a:cxn>
                    <a:cxn ang="0">
                      <a:pos x="293" y="163"/>
                    </a:cxn>
                    <a:cxn ang="0">
                      <a:pos x="310" y="165"/>
                    </a:cxn>
                    <a:cxn ang="0">
                      <a:pos x="339" y="165"/>
                    </a:cxn>
                    <a:cxn ang="0">
                      <a:pos x="367" y="165"/>
                    </a:cxn>
                    <a:cxn ang="0">
                      <a:pos x="394" y="163"/>
                    </a:cxn>
                    <a:cxn ang="0">
                      <a:pos x="417" y="161"/>
                    </a:cxn>
                    <a:cxn ang="0">
                      <a:pos x="434" y="159"/>
                    </a:cxn>
                    <a:cxn ang="0">
                      <a:pos x="455" y="158"/>
                    </a:cxn>
                    <a:cxn ang="0">
                      <a:pos x="424" y="213"/>
                    </a:cxn>
                    <a:cxn ang="0">
                      <a:pos x="525" y="25"/>
                    </a:cxn>
                    <a:cxn ang="0">
                      <a:pos x="512" y="30"/>
                    </a:cxn>
                    <a:cxn ang="0">
                      <a:pos x="491" y="42"/>
                    </a:cxn>
                    <a:cxn ang="0">
                      <a:pos x="468" y="51"/>
                    </a:cxn>
                    <a:cxn ang="0">
                      <a:pos x="443" y="61"/>
                    </a:cxn>
                    <a:cxn ang="0">
                      <a:pos x="426" y="64"/>
                    </a:cxn>
                    <a:cxn ang="0">
                      <a:pos x="411" y="70"/>
                    </a:cxn>
                    <a:cxn ang="0">
                      <a:pos x="394" y="74"/>
                    </a:cxn>
                    <a:cxn ang="0">
                      <a:pos x="377" y="78"/>
                    </a:cxn>
                    <a:cxn ang="0">
                      <a:pos x="358" y="80"/>
                    </a:cxn>
                    <a:cxn ang="0">
                      <a:pos x="339" y="83"/>
                    </a:cxn>
                    <a:cxn ang="0">
                      <a:pos x="320" y="85"/>
                    </a:cxn>
                    <a:cxn ang="0">
                      <a:pos x="299" y="87"/>
                    </a:cxn>
                    <a:cxn ang="0">
                      <a:pos x="278" y="87"/>
                    </a:cxn>
                    <a:cxn ang="0">
                      <a:pos x="257" y="85"/>
                    </a:cxn>
                    <a:cxn ang="0">
                      <a:pos x="234" y="83"/>
                    </a:cxn>
                    <a:cxn ang="0">
                      <a:pos x="213" y="82"/>
                    </a:cxn>
                    <a:cxn ang="0">
                      <a:pos x="192" y="78"/>
                    </a:cxn>
                    <a:cxn ang="0">
                      <a:pos x="171" y="74"/>
                    </a:cxn>
                    <a:cxn ang="0">
                      <a:pos x="154" y="70"/>
                    </a:cxn>
                    <a:cxn ang="0">
                      <a:pos x="137" y="66"/>
                    </a:cxn>
                    <a:cxn ang="0">
                      <a:pos x="120" y="59"/>
                    </a:cxn>
                    <a:cxn ang="0">
                      <a:pos x="95" y="51"/>
                    </a:cxn>
                    <a:cxn ang="0">
                      <a:pos x="69" y="42"/>
                    </a:cxn>
                    <a:cxn ang="0">
                      <a:pos x="46" y="28"/>
                    </a:cxn>
                    <a:cxn ang="0">
                      <a:pos x="29" y="19"/>
                    </a:cxn>
                    <a:cxn ang="0">
                      <a:pos x="15" y="11"/>
                    </a:cxn>
                    <a:cxn ang="0">
                      <a:pos x="0" y="0"/>
                    </a:cxn>
                  </a:cxnLst>
                  <a:rect l="0" t="0" r="r" b="b"/>
                  <a:pathLst>
                    <a:path w="569" h="218">
                      <a:moveTo>
                        <a:pt x="0" y="0"/>
                      </a:moveTo>
                      <a:lnTo>
                        <a:pt x="0" y="2"/>
                      </a:lnTo>
                      <a:lnTo>
                        <a:pt x="4" y="6"/>
                      </a:lnTo>
                      <a:lnTo>
                        <a:pt x="8" y="11"/>
                      </a:lnTo>
                      <a:lnTo>
                        <a:pt x="17" y="21"/>
                      </a:lnTo>
                      <a:lnTo>
                        <a:pt x="21" y="26"/>
                      </a:lnTo>
                      <a:lnTo>
                        <a:pt x="27" y="32"/>
                      </a:lnTo>
                      <a:lnTo>
                        <a:pt x="33" y="38"/>
                      </a:lnTo>
                      <a:lnTo>
                        <a:pt x="38" y="45"/>
                      </a:lnTo>
                      <a:lnTo>
                        <a:pt x="44" y="51"/>
                      </a:lnTo>
                      <a:lnTo>
                        <a:pt x="52" y="57"/>
                      </a:lnTo>
                      <a:lnTo>
                        <a:pt x="59" y="64"/>
                      </a:lnTo>
                      <a:lnTo>
                        <a:pt x="69" y="72"/>
                      </a:lnTo>
                      <a:lnTo>
                        <a:pt x="74" y="78"/>
                      </a:lnTo>
                      <a:lnTo>
                        <a:pt x="84" y="85"/>
                      </a:lnTo>
                      <a:lnTo>
                        <a:pt x="91" y="91"/>
                      </a:lnTo>
                      <a:lnTo>
                        <a:pt x="101" y="99"/>
                      </a:lnTo>
                      <a:lnTo>
                        <a:pt x="109" y="104"/>
                      </a:lnTo>
                      <a:lnTo>
                        <a:pt x="118" y="112"/>
                      </a:lnTo>
                      <a:lnTo>
                        <a:pt x="128" y="118"/>
                      </a:lnTo>
                      <a:lnTo>
                        <a:pt x="139" y="125"/>
                      </a:lnTo>
                      <a:lnTo>
                        <a:pt x="148" y="129"/>
                      </a:lnTo>
                      <a:lnTo>
                        <a:pt x="158" y="135"/>
                      </a:lnTo>
                      <a:lnTo>
                        <a:pt x="164" y="137"/>
                      </a:lnTo>
                      <a:lnTo>
                        <a:pt x="167" y="140"/>
                      </a:lnTo>
                      <a:lnTo>
                        <a:pt x="173" y="142"/>
                      </a:lnTo>
                      <a:lnTo>
                        <a:pt x="179" y="144"/>
                      </a:lnTo>
                      <a:lnTo>
                        <a:pt x="185" y="146"/>
                      </a:lnTo>
                      <a:lnTo>
                        <a:pt x="190" y="148"/>
                      </a:lnTo>
                      <a:lnTo>
                        <a:pt x="196" y="150"/>
                      </a:lnTo>
                      <a:lnTo>
                        <a:pt x="202" y="152"/>
                      </a:lnTo>
                      <a:lnTo>
                        <a:pt x="207" y="154"/>
                      </a:lnTo>
                      <a:lnTo>
                        <a:pt x="213" y="156"/>
                      </a:lnTo>
                      <a:lnTo>
                        <a:pt x="219" y="156"/>
                      </a:lnTo>
                      <a:lnTo>
                        <a:pt x="225" y="158"/>
                      </a:lnTo>
                      <a:lnTo>
                        <a:pt x="228" y="158"/>
                      </a:lnTo>
                      <a:lnTo>
                        <a:pt x="234" y="159"/>
                      </a:lnTo>
                      <a:lnTo>
                        <a:pt x="240" y="159"/>
                      </a:lnTo>
                      <a:lnTo>
                        <a:pt x="245" y="159"/>
                      </a:lnTo>
                      <a:lnTo>
                        <a:pt x="249" y="159"/>
                      </a:lnTo>
                      <a:lnTo>
                        <a:pt x="257" y="161"/>
                      </a:lnTo>
                      <a:lnTo>
                        <a:pt x="263" y="161"/>
                      </a:lnTo>
                      <a:lnTo>
                        <a:pt x="268" y="163"/>
                      </a:lnTo>
                      <a:lnTo>
                        <a:pt x="272" y="163"/>
                      </a:lnTo>
                      <a:lnTo>
                        <a:pt x="278" y="163"/>
                      </a:lnTo>
                      <a:lnTo>
                        <a:pt x="283" y="163"/>
                      </a:lnTo>
                      <a:lnTo>
                        <a:pt x="289" y="163"/>
                      </a:lnTo>
                      <a:lnTo>
                        <a:pt x="293" y="163"/>
                      </a:lnTo>
                      <a:lnTo>
                        <a:pt x="299" y="165"/>
                      </a:lnTo>
                      <a:lnTo>
                        <a:pt x="304" y="165"/>
                      </a:lnTo>
                      <a:lnTo>
                        <a:pt x="310" y="165"/>
                      </a:lnTo>
                      <a:lnTo>
                        <a:pt x="320" y="165"/>
                      </a:lnTo>
                      <a:lnTo>
                        <a:pt x="329" y="165"/>
                      </a:lnTo>
                      <a:lnTo>
                        <a:pt x="339" y="165"/>
                      </a:lnTo>
                      <a:lnTo>
                        <a:pt x="350" y="165"/>
                      </a:lnTo>
                      <a:lnTo>
                        <a:pt x="358" y="165"/>
                      </a:lnTo>
                      <a:lnTo>
                        <a:pt x="367" y="165"/>
                      </a:lnTo>
                      <a:lnTo>
                        <a:pt x="377" y="165"/>
                      </a:lnTo>
                      <a:lnTo>
                        <a:pt x="386" y="165"/>
                      </a:lnTo>
                      <a:lnTo>
                        <a:pt x="394" y="163"/>
                      </a:lnTo>
                      <a:lnTo>
                        <a:pt x="401" y="163"/>
                      </a:lnTo>
                      <a:lnTo>
                        <a:pt x="409" y="161"/>
                      </a:lnTo>
                      <a:lnTo>
                        <a:pt x="417" y="161"/>
                      </a:lnTo>
                      <a:lnTo>
                        <a:pt x="422" y="161"/>
                      </a:lnTo>
                      <a:lnTo>
                        <a:pt x="428" y="161"/>
                      </a:lnTo>
                      <a:lnTo>
                        <a:pt x="434" y="159"/>
                      </a:lnTo>
                      <a:lnTo>
                        <a:pt x="439" y="159"/>
                      </a:lnTo>
                      <a:lnTo>
                        <a:pt x="449" y="159"/>
                      </a:lnTo>
                      <a:lnTo>
                        <a:pt x="455" y="158"/>
                      </a:lnTo>
                      <a:lnTo>
                        <a:pt x="458" y="158"/>
                      </a:lnTo>
                      <a:lnTo>
                        <a:pt x="460" y="158"/>
                      </a:lnTo>
                      <a:lnTo>
                        <a:pt x="424" y="213"/>
                      </a:lnTo>
                      <a:lnTo>
                        <a:pt x="494" y="218"/>
                      </a:lnTo>
                      <a:lnTo>
                        <a:pt x="569" y="49"/>
                      </a:lnTo>
                      <a:lnTo>
                        <a:pt x="525" y="25"/>
                      </a:lnTo>
                      <a:lnTo>
                        <a:pt x="523" y="25"/>
                      </a:lnTo>
                      <a:lnTo>
                        <a:pt x="519" y="26"/>
                      </a:lnTo>
                      <a:lnTo>
                        <a:pt x="512" y="30"/>
                      </a:lnTo>
                      <a:lnTo>
                        <a:pt x="502" y="36"/>
                      </a:lnTo>
                      <a:lnTo>
                        <a:pt x="496" y="38"/>
                      </a:lnTo>
                      <a:lnTo>
                        <a:pt x="491" y="42"/>
                      </a:lnTo>
                      <a:lnTo>
                        <a:pt x="483" y="44"/>
                      </a:lnTo>
                      <a:lnTo>
                        <a:pt x="475" y="47"/>
                      </a:lnTo>
                      <a:lnTo>
                        <a:pt x="468" y="51"/>
                      </a:lnTo>
                      <a:lnTo>
                        <a:pt x="460" y="53"/>
                      </a:lnTo>
                      <a:lnTo>
                        <a:pt x="451" y="57"/>
                      </a:lnTo>
                      <a:lnTo>
                        <a:pt x="443" y="61"/>
                      </a:lnTo>
                      <a:lnTo>
                        <a:pt x="437" y="63"/>
                      </a:lnTo>
                      <a:lnTo>
                        <a:pt x="432" y="64"/>
                      </a:lnTo>
                      <a:lnTo>
                        <a:pt x="426" y="64"/>
                      </a:lnTo>
                      <a:lnTo>
                        <a:pt x="420" y="66"/>
                      </a:lnTo>
                      <a:lnTo>
                        <a:pt x="415" y="68"/>
                      </a:lnTo>
                      <a:lnTo>
                        <a:pt x="411" y="70"/>
                      </a:lnTo>
                      <a:lnTo>
                        <a:pt x="405" y="70"/>
                      </a:lnTo>
                      <a:lnTo>
                        <a:pt x="399" y="72"/>
                      </a:lnTo>
                      <a:lnTo>
                        <a:pt x="394" y="74"/>
                      </a:lnTo>
                      <a:lnTo>
                        <a:pt x="388" y="74"/>
                      </a:lnTo>
                      <a:lnTo>
                        <a:pt x="382" y="76"/>
                      </a:lnTo>
                      <a:lnTo>
                        <a:pt x="377" y="78"/>
                      </a:lnTo>
                      <a:lnTo>
                        <a:pt x="369" y="78"/>
                      </a:lnTo>
                      <a:lnTo>
                        <a:pt x="363" y="80"/>
                      </a:lnTo>
                      <a:lnTo>
                        <a:pt x="358" y="80"/>
                      </a:lnTo>
                      <a:lnTo>
                        <a:pt x="352" y="82"/>
                      </a:lnTo>
                      <a:lnTo>
                        <a:pt x="346" y="82"/>
                      </a:lnTo>
                      <a:lnTo>
                        <a:pt x="339" y="83"/>
                      </a:lnTo>
                      <a:lnTo>
                        <a:pt x="333" y="83"/>
                      </a:lnTo>
                      <a:lnTo>
                        <a:pt x="325" y="85"/>
                      </a:lnTo>
                      <a:lnTo>
                        <a:pt x="320" y="85"/>
                      </a:lnTo>
                      <a:lnTo>
                        <a:pt x="312" y="85"/>
                      </a:lnTo>
                      <a:lnTo>
                        <a:pt x="304" y="85"/>
                      </a:lnTo>
                      <a:lnTo>
                        <a:pt x="299" y="87"/>
                      </a:lnTo>
                      <a:lnTo>
                        <a:pt x="291" y="87"/>
                      </a:lnTo>
                      <a:lnTo>
                        <a:pt x="283" y="87"/>
                      </a:lnTo>
                      <a:lnTo>
                        <a:pt x="278" y="87"/>
                      </a:lnTo>
                      <a:lnTo>
                        <a:pt x="270" y="87"/>
                      </a:lnTo>
                      <a:lnTo>
                        <a:pt x="263" y="85"/>
                      </a:lnTo>
                      <a:lnTo>
                        <a:pt x="257" y="85"/>
                      </a:lnTo>
                      <a:lnTo>
                        <a:pt x="249" y="85"/>
                      </a:lnTo>
                      <a:lnTo>
                        <a:pt x="242" y="85"/>
                      </a:lnTo>
                      <a:lnTo>
                        <a:pt x="234" y="83"/>
                      </a:lnTo>
                      <a:lnTo>
                        <a:pt x="226" y="83"/>
                      </a:lnTo>
                      <a:lnTo>
                        <a:pt x="219" y="82"/>
                      </a:lnTo>
                      <a:lnTo>
                        <a:pt x="213" y="82"/>
                      </a:lnTo>
                      <a:lnTo>
                        <a:pt x="205" y="80"/>
                      </a:lnTo>
                      <a:lnTo>
                        <a:pt x="200" y="80"/>
                      </a:lnTo>
                      <a:lnTo>
                        <a:pt x="192" y="78"/>
                      </a:lnTo>
                      <a:lnTo>
                        <a:pt x="185" y="78"/>
                      </a:lnTo>
                      <a:lnTo>
                        <a:pt x="179" y="76"/>
                      </a:lnTo>
                      <a:lnTo>
                        <a:pt x="171" y="74"/>
                      </a:lnTo>
                      <a:lnTo>
                        <a:pt x="166" y="72"/>
                      </a:lnTo>
                      <a:lnTo>
                        <a:pt x="160" y="72"/>
                      </a:lnTo>
                      <a:lnTo>
                        <a:pt x="154" y="70"/>
                      </a:lnTo>
                      <a:lnTo>
                        <a:pt x="148" y="68"/>
                      </a:lnTo>
                      <a:lnTo>
                        <a:pt x="143" y="66"/>
                      </a:lnTo>
                      <a:lnTo>
                        <a:pt x="137" y="66"/>
                      </a:lnTo>
                      <a:lnTo>
                        <a:pt x="131" y="63"/>
                      </a:lnTo>
                      <a:lnTo>
                        <a:pt x="126" y="63"/>
                      </a:lnTo>
                      <a:lnTo>
                        <a:pt x="120" y="59"/>
                      </a:lnTo>
                      <a:lnTo>
                        <a:pt x="114" y="59"/>
                      </a:lnTo>
                      <a:lnTo>
                        <a:pt x="105" y="55"/>
                      </a:lnTo>
                      <a:lnTo>
                        <a:pt x="95" y="51"/>
                      </a:lnTo>
                      <a:lnTo>
                        <a:pt x="86" y="47"/>
                      </a:lnTo>
                      <a:lnTo>
                        <a:pt x="78" y="45"/>
                      </a:lnTo>
                      <a:lnTo>
                        <a:pt x="69" y="42"/>
                      </a:lnTo>
                      <a:lnTo>
                        <a:pt x="61" y="38"/>
                      </a:lnTo>
                      <a:lnTo>
                        <a:pt x="53" y="32"/>
                      </a:lnTo>
                      <a:lnTo>
                        <a:pt x="46" y="28"/>
                      </a:lnTo>
                      <a:lnTo>
                        <a:pt x="40" y="25"/>
                      </a:lnTo>
                      <a:lnTo>
                        <a:pt x="34" y="23"/>
                      </a:lnTo>
                      <a:lnTo>
                        <a:pt x="29" y="19"/>
                      </a:lnTo>
                      <a:lnTo>
                        <a:pt x="23" y="15"/>
                      </a:lnTo>
                      <a:lnTo>
                        <a:pt x="19" y="13"/>
                      </a:lnTo>
                      <a:lnTo>
                        <a:pt x="15" y="11"/>
                      </a:lnTo>
                      <a:lnTo>
                        <a:pt x="8" y="6"/>
                      </a:lnTo>
                      <a:lnTo>
                        <a:pt x="2" y="2"/>
                      </a:lnTo>
                      <a:lnTo>
                        <a:pt x="0" y="0"/>
                      </a:lnTo>
                      <a:lnTo>
                        <a:pt x="0" y="0"/>
                      </a:lnTo>
                      <a:close/>
                    </a:path>
                  </a:pathLst>
                </a:custGeom>
                <a:solidFill>
                  <a:srgbClr val="C2AB4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9" name="Freeform 109"/>
                <p:cNvSpPr>
                  <a:spLocks/>
                </p:cNvSpPr>
                <p:nvPr/>
              </p:nvSpPr>
              <p:spPr bwMode="auto">
                <a:xfrm>
                  <a:off x="4856163" y="1963738"/>
                  <a:ext cx="314325" cy="752475"/>
                </a:xfrm>
                <a:custGeom>
                  <a:avLst/>
                  <a:gdLst/>
                  <a:ahLst/>
                  <a:cxnLst>
                    <a:cxn ang="0">
                      <a:pos x="396" y="0"/>
                    </a:cxn>
                    <a:cxn ang="0">
                      <a:pos x="381" y="7"/>
                    </a:cxn>
                    <a:cxn ang="0">
                      <a:pos x="358" y="24"/>
                    </a:cxn>
                    <a:cxn ang="0">
                      <a:pos x="331" y="43"/>
                    </a:cxn>
                    <a:cxn ang="0">
                      <a:pos x="316" y="57"/>
                    </a:cxn>
                    <a:cxn ang="0">
                      <a:pos x="295" y="72"/>
                    </a:cxn>
                    <a:cxn ang="0">
                      <a:pos x="276" y="87"/>
                    </a:cxn>
                    <a:cxn ang="0">
                      <a:pos x="257" y="108"/>
                    </a:cxn>
                    <a:cxn ang="0">
                      <a:pos x="236" y="127"/>
                    </a:cxn>
                    <a:cxn ang="0">
                      <a:pos x="213" y="148"/>
                    </a:cxn>
                    <a:cxn ang="0">
                      <a:pos x="194" y="171"/>
                    </a:cxn>
                    <a:cxn ang="0">
                      <a:pos x="171" y="197"/>
                    </a:cxn>
                    <a:cxn ang="0">
                      <a:pos x="152" y="224"/>
                    </a:cxn>
                    <a:cxn ang="0">
                      <a:pos x="132" y="251"/>
                    </a:cxn>
                    <a:cxn ang="0">
                      <a:pos x="114" y="281"/>
                    </a:cxn>
                    <a:cxn ang="0">
                      <a:pos x="97" y="311"/>
                    </a:cxn>
                    <a:cxn ang="0">
                      <a:pos x="80" y="344"/>
                    </a:cxn>
                    <a:cxn ang="0">
                      <a:pos x="65" y="380"/>
                    </a:cxn>
                    <a:cxn ang="0">
                      <a:pos x="54" y="414"/>
                    </a:cxn>
                    <a:cxn ang="0">
                      <a:pos x="42" y="448"/>
                    </a:cxn>
                    <a:cxn ang="0">
                      <a:pos x="35" y="482"/>
                    </a:cxn>
                    <a:cxn ang="0">
                      <a:pos x="25" y="519"/>
                    </a:cxn>
                    <a:cxn ang="0">
                      <a:pos x="19" y="553"/>
                    </a:cxn>
                    <a:cxn ang="0">
                      <a:pos x="14" y="587"/>
                    </a:cxn>
                    <a:cxn ang="0">
                      <a:pos x="10" y="619"/>
                    </a:cxn>
                    <a:cxn ang="0">
                      <a:pos x="6" y="652"/>
                    </a:cxn>
                    <a:cxn ang="0">
                      <a:pos x="2" y="682"/>
                    </a:cxn>
                    <a:cxn ang="0">
                      <a:pos x="2" y="710"/>
                    </a:cxn>
                    <a:cxn ang="0">
                      <a:pos x="2" y="741"/>
                    </a:cxn>
                    <a:cxn ang="0">
                      <a:pos x="0" y="766"/>
                    </a:cxn>
                    <a:cxn ang="0">
                      <a:pos x="0" y="792"/>
                    </a:cxn>
                    <a:cxn ang="0">
                      <a:pos x="0" y="813"/>
                    </a:cxn>
                    <a:cxn ang="0">
                      <a:pos x="2" y="836"/>
                    </a:cxn>
                    <a:cxn ang="0">
                      <a:pos x="2" y="853"/>
                    </a:cxn>
                    <a:cxn ang="0">
                      <a:pos x="4" y="878"/>
                    </a:cxn>
                    <a:cxn ang="0">
                      <a:pos x="8" y="899"/>
                    </a:cxn>
                    <a:cxn ang="0">
                      <a:pos x="10" y="906"/>
                    </a:cxn>
                    <a:cxn ang="0">
                      <a:pos x="158" y="876"/>
                    </a:cxn>
                    <a:cxn ang="0">
                      <a:pos x="76" y="676"/>
                    </a:cxn>
                    <a:cxn ang="0">
                      <a:pos x="175" y="633"/>
                    </a:cxn>
                    <a:cxn ang="0">
                      <a:pos x="141" y="410"/>
                    </a:cxn>
                    <a:cxn ang="0">
                      <a:pos x="257" y="422"/>
                    </a:cxn>
                    <a:cxn ang="0">
                      <a:pos x="257" y="226"/>
                    </a:cxn>
                    <a:cxn ang="0">
                      <a:pos x="352" y="233"/>
                    </a:cxn>
                    <a:cxn ang="0">
                      <a:pos x="398" y="0"/>
                    </a:cxn>
                  </a:cxnLst>
                  <a:rect l="0" t="0" r="r" b="b"/>
                  <a:pathLst>
                    <a:path w="398" h="946">
                      <a:moveTo>
                        <a:pt x="398" y="0"/>
                      </a:moveTo>
                      <a:lnTo>
                        <a:pt x="398" y="0"/>
                      </a:lnTo>
                      <a:lnTo>
                        <a:pt x="396" y="0"/>
                      </a:lnTo>
                      <a:lnTo>
                        <a:pt x="392" y="2"/>
                      </a:lnTo>
                      <a:lnTo>
                        <a:pt x="386" y="5"/>
                      </a:lnTo>
                      <a:lnTo>
                        <a:pt x="381" y="7"/>
                      </a:lnTo>
                      <a:lnTo>
                        <a:pt x="375" y="13"/>
                      </a:lnTo>
                      <a:lnTo>
                        <a:pt x="365" y="19"/>
                      </a:lnTo>
                      <a:lnTo>
                        <a:pt x="358" y="24"/>
                      </a:lnTo>
                      <a:lnTo>
                        <a:pt x="346" y="30"/>
                      </a:lnTo>
                      <a:lnTo>
                        <a:pt x="337" y="40"/>
                      </a:lnTo>
                      <a:lnTo>
                        <a:pt x="331" y="43"/>
                      </a:lnTo>
                      <a:lnTo>
                        <a:pt x="325" y="47"/>
                      </a:lnTo>
                      <a:lnTo>
                        <a:pt x="320" y="51"/>
                      </a:lnTo>
                      <a:lnTo>
                        <a:pt x="316" y="57"/>
                      </a:lnTo>
                      <a:lnTo>
                        <a:pt x="308" y="61"/>
                      </a:lnTo>
                      <a:lnTo>
                        <a:pt x="301" y="66"/>
                      </a:lnTo>
                      <a:lnTo>
                        <a:pt x="295" y="72"/>
                      </a:lnTo>
                      <a:lnTo>
                        <a:pt x="289" y="78"/>
                      </a:lnTo>
                      <a:lnTo>
                        <a:pt x="282" y="81"/>
                      </a:lnTo>
                      <a:lnTo>
                        <a:pt x="276" y="87"/>
                      </a:lnTo>
                      <a:lnTo>
                        <a:pt x="270" y="95"/>
                      </a:lnTo>
                      <a:lnTo>
                        <a:pt x="265" y="102"/>
                      </a:lnTo>
                      <a:lnTo>
                        <a:pt x="257" y="108"/>
                      </a:lnTo>
                      <a:lnTo>
                        <a:pt x="249" y="114"/>
                      </a:lnTo>
                      <a:lnTo>
                        <a:pt x="242" y="119"/>
                      </a:lnTo>
                      <a:lnTo>
                        <a:pt x="236" y="127"/>
                      </a:lnTo>
                      <a:lnTo>
                        <a:pt x="228" y="133"/>
                      </a:lnTo>
                      <a:lnTo>
                        <a:pt x="221" y="140"/>
                      </a:lnTo>
                      <a:lnTo>
                        <a:pt x="213" y="148"/>
                      </a:lnTo>
                      <a:lnTo>
                        <a:pt x="208" y="157"/>
                      </a:lnTo>
                      <a:lnTo>
                        <a:pt x="200" y="163"/>
                      </a:lnTo>
                      <a:lnTo>
                        <a:pt x="194" y="171"/>
                      </a:lnTo>
                      <a:lnTo>
                        <a:pt x="185" y="180"/>
                      </a:lnTo>
                      <a:lnTo>
                        <a:pt x="179" y="188"/>
                      </a:lnTo>
                      <a:lnTo>
                        <a:pt x="171" y="197"/>
                      </a:lnTo>
                      <a:lnTo>
                        <a:pt x="166" y="207"/>
                      </a:lnTo>
                      <a:lnTo>
                        <a:pt x="158" y="214"/>
                      </a:lnTo>
                      <a:lnTo>
                        <a:pt x="152" y="224"/>
                      </a:lnTo>
                      <a:lnTo>
                        <a:pt x="145" y="233"/>
                      </a:lnTo>
                      <a:lnTo>
                        <a:pt x="139" y="241"/>
                      </a:lnTo>
                      <a:lnTo>
                        <a:pt x="132" y="251"/>
                      </a:lnTo>
                      <a:lnTo>
                        <a:pt x="126" y="260"/>
                      </a:lnTo>
                      <a:lnTo>
                        <a:pt x="120" y="271"/>
                      </a:lnTo>
                      <a:lnTo>
                        <a:pt x="114" y="281"/>
                      </a:lnTo>
                      <a:lnTo>
                        <a:pt x="109" y="290"/>
                      </a:lnTo>
                      <a:lnTo>
                        <a:pt x="103" y="302"/>
                      </a:lnTo>
                      <a:lnTo>
                        <a:pt x="97" y="311"/>
                      </a:lnTo>
                      <a:lnTo>
                        <a:pt x="92" y="323"/>
                      </a:lnTo>
                      <a:lnTo>
                        <a:pt x="86" y="332"/>
                      </a:lnTo>
                      <a:lnTo>
                        <a:pt x="80" y="344"/>
                      </a:lnTo>
                      <a:lnTo>
                        <a:pt x="75" y="355"/>
                      </a:lnTo>
                      <a:lnTo>
                        <a:pt x="71" y="367"/>
                      </a:lnTo>
                      <a:lnTo>
                        <a:pt x="65" y="380"/>
                      </a:lnTo>
                      <a:lnTo>
                        <a:pt x="63" y="391"/>
                      </a:lnTo>
                      <a:lnTo>
                        <a:pt x="57" y="403"/>
                      </a:lnTo>
                      <a:lnTo>
                        <a:pt x="54" y="414"/>
                      </a:lnTo>
                      <a:lnTo>
                        <a:pt x="50" y="425"/>
                      </a:lnTo>
                      <a:lnTo>
                        <a:pt x="46" y="437"/>
                      </a:lnTo>
                      <a:lnTo>
                        <a:pt x="42" y="448"/>
                      </a:lnTo>
                      <a:lnTo>
                        <a:pt x="40" y="460"/>
                      </a:lnTo>
                      <a:lnTo>
                        <a:pt x="36" y="471"/>
                      </a:lnTo>
                      <a:lnTo>
                        <a:pt x="35" y="482"/>
                      </a:lnTo>
                      <a:lnTo>
                        <a:pt x="31" y="496"/>
                      </a:lnTo>
                      <a:lnTo>
                        <a:pt x="29" y="507"/>
                      </a:lnTo>
                      <a:lnTo>
                        <a:pt x="25" y="519"/>
                      </a:lnTo>
                      <a:lnTo>
                        <a:pt x="23" y="530"/>
                      </a:lnTo>
                      <a:lnTo>
                        <a:pt x="21" y="541"/>
                      </a:lnTo>
                      <a:lnTo>
                        <a:pt x="19" y="553"/>
                      </a:lnTo>
                      <a:lnTo>
                        <a:pt x="17" y="564"/>
                      </a:lnTo>
                      <a:lnTo>
                        <a:pt x="16" y="576"/>
                      </a:lnTo>
                      <a:lnTo>
                        <a:pt x="14" y="587"/>
                      </a:lnTo>
                      <a:lnTo>
                        <a:pt x="12" y="596"/>
                      </a:lnTo>
                      <a:lnTo>
                        <a:pt x="10" y="608"/>
                      </a:lnTo>
                      <a:lnTo>
                        <a:pt x="10" y="619"/>
                      </a:lnTo>
                      <a:lnTo>
                        <a:pt x="8" y="631"/>
                      </a:lnTo>
                      <a:lnTo>
                        <a:pt x="8" y="640"/>
                      </a:lnTo>
                      <a:lnTo>
                        <a:pt x="6" y="652"/>
                      </a:lnTo>
                      <a:lnTo>
                        <a:pt x="6" y="663"/>
                      </a:lnTo>
                      <a:lnTo>
                        <a:pt x="4" y="672"/>
                      </a:lnTo>
                      <a:lnTo>
                        <a:pt x="2" y="682"/>
                      </a:lnTo>
                      <a:lnTo>
                        <a:pt x="2" y="691"/>
                      </a:lnTo>
                      <a:lnTo>
                        <a:pt x="2" y="703"/>
                      </a:lnTo>
                      <a:lnTo>
                        <a:pt x="2" y="710"/>
                      </a:lnTo>
                      <a:lnTo>
                        <a:pt x="2" y="722"/>
                      </a:lnTo>
                      <a:lnTo>
                        <a:pt x="2" y="731"/>
                      </a:lnTo>
                      <a:lnTo>
                        <a:pt x="2" y="741"/>
                      </a:lnTo>
                      <a:lnTo>
                        <a:pt x="0" y="748"/>
                      </a:lnTo>
                      <a:lnTo>
                        <a:pt x="0" y="758"/>
                      </a:lnTo>
                      <a:lnTo>
                        <a:pt x="0" y="766"/>
                      </a:lnTo>
                      <a:lnTo>
                        <a:pt x="0" y="775"/>
                      </a:lnTo>
                      <a:lnTo>
                        <a:pt x="0" y="783"/>
                      </a:lnTo>
                      <a:lnTo>
                        <a:pt x="0" y="792"/>
                      </a:lnTo>
                      <a:lnTo>
                        <a:pt x="0" y="800"/>
                      </a:lnTo>
                      <a:lnTo>
                        <a:pt x="0" y="807"/>
                      </a:lnTo>
                      <a:lnTo>
                        <a:pt x="0" y="813"/>
                      </a:lnTo>
                      <a:lnTo>
                        <a:pt x="0" y="821"/>
                      </a:lnTo>
                      <a:lnTo>
                        <a:pt x="0" y="826"/>
                      </a:lnTo>
                      <a:lnTo>
                        <a:pt x="2" y="836"/>
                      </a:lnTo>
                      <a:lnTo>
                        <a:pt x="2" y="842"/>
                      </a:lnTo>
                      <a:lnTo>
                        <a:pt x="2" y="847"/>
                      </a:lnTo>
                      <a:lnTo>
                        <a:pt x="2" y="853"/>
                      </a:lnTo>
                      <a:lnTo>
                        <a:pt x="4" y="859"/>
                      </a:lnTo>
                      <a:lnTo>
                        <a:pt x="4" y="868"/>
                      </a:lnTo>
                      <a:lnTo>
                        <a:pt x="4" y="878"/>
                      </a:lnTo>
                      <a:lnTo>
                        <a:pt x="6" y="887"/>
                      </a:lnTo>
                      <a:lnTo>
                        <a:pt x="8" y="893"/>
                      </a:lnTo>
                      <a:lnTo>
                        <a:pt x="8" y="899"/>
                      </a:lnTo>
                      <a:lnTo>
                        <a:pt x="8" y="902"/>
                      </a:lnTo>
                      <a:lnTo>
                        <a:pt x="8" y="904"/>
                      </a:lnTo>
                      <a:lnTo>
                        <a:pt x="10" y="906"/>
                      </a:lnTo>
                      <a:lnTo>
                        <a:pt x="137" y="946"/>
                      </a:lnTo>
                      <a:lnTo>
                        <a:pt x="55" y="843"/>
                      </a:lnTo>
                      <a:lnTo>
                        <a:pt x="158" y="876"/>
                      </a:lnTo>
                      <a:lnTo>
                        <a:pt x="57" y="756"/>
                      </a:lnTo>
                      <a:lnTo>
                        <a:pt x="158" y="792"/>
                      </a:lnTo>
                      <a:lnTo>
                        <a:pt x="76" y="676"/>
                      </a:lnTo>
                      <a:lnTo>
                        <a:pt x="149" y="707"/>
                      </a:lnTo>
                      <a:lnTo>
                        <a:pt x="86" y="581"/>
                      </a:lnTo>
                      <a:lnTo>
                        <a:pt x="175" y="633"/>
                      </a:lnTo>
                      <a:lnTo>
                        <a:pt x="114" y="494"/>
                      </a:lnTo>
                      <a:lnTo>
                        <a:pt x="202" y="553"/>
                      </a:lnTo>
                      <a:lnTo>
                        <a:pt x="141" y="410"/>
                      </a:lnTo>
                      <a:lnTo>
                        <a:pt x="223" y="484"/>
                      </a:lnTo>
                      <a:lnTo>
                        <a:pt x="171" y="353"/>
                      </a:lnTo>
                      <a:lnTo>
                        <a:pt x="257" y="422"/>
                      </a:lnTo>
                      <a:lnTo>
                        <a:pt x="211" y="289"/>
                      </a:lnTo>
                      <a:lnTo>
                        <a:pt x="287" y="374"/>
                      </a:lnTo>
                      <a:lnTo>
                        <a:pt x="257" y="226"/>
                      </a:lnTo>
                      <a:lnTo>
                        <a:pt x="324" y="311"/>
                      </a:lnTo>
                      <a:lnTo>
                        <a:pt x="287" y="152"/>
                      </a:lnTo>
                      <a:lnTo>
                        <a:pt x="352" y="233"/>
                      </a:lnTo>
                      <a:lnTo>
                        <a:pt x="346" y="102"/>
                      </a:lnTo>
                      <a:lnTo>
                        <a:pt x="392" y="157"/>
                      </a:lnTo>
                      <a:lnTo>
                        <a:pt x="398" y="0"/>
                      </a:lnTo>
                      <a:lnTo>
                        <a:pt x="398" y="0"/>
                      </a:lnTo>
                      <a:close/>
                    </a:path>
                  </a:pathLst>
                </a:custGeom>
                <a:solidFill>
                  <a:srgbClr val="E3E3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0" name="Freeform 110"/>
                <p:cNvSpPr>
                  <a:spLocks/>
                </p:cNvSpPr>
                <p:nvPr/>
              </p:nvSpPr>
              <p:spPr bwMode="auto">
                <a:xfrm>
                  <a:off x="4830763" y="2705100"/>
                  <a:ext cx="265113" cy="125413"/>
                </a:xfrm>
                <a:custGeom>
                  <a:avLst/>
                  <a:gdLst/>
                  <a:ahLst/>
                  <a:cxnLst>
                    <a:cxn ang="0">
                      <a:pos x="0" y="0"/>
                    </a:cxn>
                    <a:cxn ang="0">
                      <a:pos x="25" y="76"/>
                    </a:cxn>
                    <a:cxn ang="0">
                      <a:pos x="29" y="78"/>
                    </a:cxn>
                    <a:cxn ang="0">
                      <a:pos x="34" y="80"/>
                    </a:cxn>
                    <a:cxn ang="0">
                      <a:pos x="42" y="83"/>
                    </a:cxn>
                    <a:cxn ang="0">
                      <a:pos x="49" y="87"/>
                    </a:cxn>
                    <a:cxn ang="0">
                      <a:pos x="59" y="91"/>
                    </a:cxn>
                    <a:cxn ang="0">
                      <a:pos x="63" y="95"/>
                    </a:cxn>
                    <a:cxn ang="0">
                      <a:pos x="68" y="97"/>
                    </a:cxn>
                    <a:cxn ang="0">
                      <a:pos x="74" y="101"/>
                    </a:cxn>
                    <a:cxn ang="0">
                      <a:pos x="80" y="102"/>
                    </a:cxn>
                    <a:cxn ang="0">
                      <a:pos x="86" y="104"/>
                    </a:cxn>
                    <a:cxn ang="0">
                      <a:pos x="91" y="108"/>
                    </a:cxn>
                    <a:cxn ang="0">
                      <a:pos x="97" y="110"/>
                    </a:cxn>
                    <a:cxn ang="0">
                      <a:pos x="105" y="112"/>
                    </a:cxn>
                    <a:cxn ang="0">
                      <a:pos x="110" y="116"/>
                    </a:cxn>
                    <a:cxn ang="0">
                      <a:pos x="116" y="118"/>
                    </a:cxn>
                    <a:cxn ang="0">
                      <a:pos x="124" y="121"/>
                    </a:cxn>
                    <a:cxn ang="0">
                      <a:pos x="129" y="123"/>
                    </a:cxn>
                    <a:cxn ang="0">
                      <a:pos x="135" y="125"/>
                    </a:cxn>
                    <a:cxn ang="0">
                      <a:pos x="143" y="127"/>
                    </a:cxn>
                    <a:cxn ang="0">
                      <a:pos x="148" y="129"/>
                    </a:cxn>
                    <a:cxn ang="0">
                      <a:pos x="154" y="133"/>
                    </a:cxn>
                    <a:cxn ang="0">
                      <a:pos x="162" y="133"/>
                    </a:cxn>
                    <a:cxn ang="0">
                      <a:pos x="167" y="135"/>
                    </a:cxn>
                    <a:cxn ang="0">
                      <a:pos x="173" y="137"/>
                    </a:cxn>
                    <a:cxn ang="0">
                      <a:pos x="179" y="139"/>
                    </a:cxn>
                    <a:cxn ang="0">
                      <a:pos x="183" y="139"/>
                    </a:cxn>
                    <a:cxn ang="0">
                      <a:pos x="188" y="140"/>
                    </a:cxn>
                    <a:cxn ang="0">
                      <a:pos x="194" y="140"/>
                    </a:cxn>
                    <a:cxn ang="0">
                      <a:pos x="200" y="142"/>
                    </a:cxn>
                    <a:cxn ang="0">
                      <a:pos x="205" y="142"/>
                    </a:cxn>
                    <a:cxn ang="0">
                      <a:pos x="213" y="144"/>
                    </a:cxn>
                    <a:cxn ang="0">
                      <a:pos x="219" y="144"/>
                    </a:cxn>
                    <a:cxn ang="0">
                      <a:pos x="226" y="146"/>
                    </a:cxn>
                    <a:cxn ang="0">
                      <a:pos x="232" y="146"/>
                    </a:cxn>
                    <a:cxn ang="0">
                      <a:pos x="240" y="146"/>
                    </a:cxn>
                    <a:cxn ang="0">
                      <a:pos x="245" y="148"/>
                    </a:cxn>
                    <a:cxn ang="0">
                      <a:pos x="253" y="148"/>
                    </a:cxn>
                    <a:cxn ang="0">
                      <a:pos x="259" y="150"/>
                    </a:cxn>
                    <a:cxn ang="0">
                      <a:pos x="264" y="150"/>
                    </a:cxn>
                    <a:cxn ang="0">
                      <a:pos x="272" y="152"/>
                    </a:cxn>
                    <a:cxn ang="0">
                      <a:pos x="278" y="152"/>
                    </a:cxn>
                    <a:cxn ang="0">
                      <a:pos x="283" y="152"/>
                    </a:cxn>
                    <a:cxn ang="0">
                      <a:pos x="289" y="152"/>
                    </a:cxn>
                    <a:cxn ang="0">
                      <a:pos x="295" y="152"/>
                    </a:cxn>
                    <a:cxn ang="0">
                      <a:pos x="300" y="154"/>
                    </a:cxn>
                    <a:cxn ang="0">
                      <a:pos x="310" y="154"/>
                    </a:cxn>
                    <a:cxn ang="0">
                      <a:pos x="318" y="156"/>
                    </a:cxn>
                    <a:cxn ang="0">
                      <a:pos x="325" y="156"/>
                    </a:cxn>
                    <a:cxn ang="0">
                      <a:pos x="331" y="156"/>
                    </a:cxn>
                    <a:cxn ang="0">
                      <a:pos x="333" y="156"/>
                    </a:cxn>
                    <a:cxn ang="0">
                      <a:pos x="335" y="158"/>
                    </a:cxn>
                    <a:cxn ang="0">
                      <a:pos x="0" y="0"/>
                    </a:cxn>
                    <a:cxn ang="0">
                      <a:pos x="0" y="0"/>
                    </a:cxn>
                  </a:cxnLst>
                  <a:rect l="0" t="0" r="r" b="b"/>
                  <a:pathLst>
                    <a:path w="335" h="158">
                      <a:moveTo>
                        <a:pt x="0" y="0"/>
                      </a:moveTo>
                      <a:lnTo>
                        <a:pt x="25" y="76"/>
                      </a:lnTo>
                      <a:lnTo>
                        <a:pt x="29" y="78"/>
                      </a:lnTo>
                      <a:lnTo>
                        <a:pt x="34" y="80"/>
                      </a:lnTo>
                      <a:lnTo>
                        <a:pt x="42" y="83"/>
                      </a:lnTo>
                      <a:lnTo>
                        <a:pt x="49" y="87"/>
                      </a:lnTo>
                      <a:lnTo>
                        <a:pt x="59" y="91"/>
                      </a:lnTo>
                      <a:lnTo>
                        <a:pt x="63" y="95"/>
                      </a:lnTo>
                      <a:lnTo>
                        <a:pt x="68" y="97"/>
                      </a:lnTo>
                      <a:lnTo>
                        <a:pt x="74" y="101"/>
                      </a:lnTo>
                      <a:lnTo>
                        <a:pt x="80" y="102"/>
                      </a:lnTo>
                      <a:lnTo>
                        <a:pt x="86" y="104"/>
                      </a:lnTo>
                      <a:lnTo>
                        <a:pt x="91" y="108"/>
                      </a:lnTo>
                      <a:lnTo>
                        <a:pt x="97" y="110"/>
                      </a:lnTo>
                      <a:lnTo>
                        <a:pt x="105" y="112"/>
                      </a:lnTo>
                      <a:lnTo>
                        <a:pt x="110" y="116"/>
                      </a:lnTo>
                      <a:lnTo>
                        <a:pt x="116" y="118"/>
                      </a:lnTo>
                      <a:lnTo>
                        <a:pt x="124" y="121"/>
                      </a:lnTo>
                      <a:lnTo>
                        <a:pt x="129" y="123"/>
                      </a:lnTo>
                      <a:lnTo>
                        <a:pt x="135" y="125"/>
                      </a:lnTo>
                      <a:lnTo>
                        <a:pt x="143" y="127"/>
                      </a:lnTo>
                      <a:lnTo>
                        <a:pt x="148" y="129"/>
                      </a:lnTo>
                      <a:lnTo>
                        <a:pt x="154" y="133"/>
                      </a:lnTo>
                      <a:lnTo>
                        <a:pt x="162" y="133"/>
                      </a:lnTo>
                      <a:lnTo>
                        <a:pt x="167" y="135"/>
                      </a:lnTo>
                      <a:lnTo>
                        <a:pt x="173" y="137"/>
                      </a:lnTo>
                      <a:lnTo>
                        <a:pt x="179" y="139"/>
                      </a:lnTo>
                      <a:lnTo>
                        <a:pt x="183" y="139"/>
                      </a:lnTo>
                      <a:lnTo>
                        <a:pt x="188" y="140"/>
                      </a:lnTo>
                      <a:lnTo>
                        <a:pt x="194" y="140"/>
                      </a:lnTo>
                      <a:lnTo>
                        <a:pt x="200" y="142"/>
                      </a:lnTo>
                      <a:lnTo>
                        <a:pt x="205" y="142"/>
                      </a:lnTo>
                      <a:lnTo>
                        <a:pt x="213" y="144"/>
                      </a:lnTo>
                      <a:lnTo>
                        <a:pt x="219" y="144"/>
                      </a:lnTo>
                      <a:lnTo>
                        <a:pt x="226" y="146"/>
                      </a:lnTo>
                      <a:lnTo>
                        <a:pt x="232" y="146"/>
                      </a:lnTo>
                      <a:lnTo>
                        <a:pt x="240" y="146"/>
                      </a:lnTo>
                      <a:lnTo>
                        <a:pt x="245" y="148"/>
                      </a:lnTo>
                      <a:lnTo>
                        <a:pt x="253" y="148"/>
                      </a:lnTo>
                      <a:lnTo>
                        <a:pt x="259" y="150"/>
                      </a:lnTo>
                      <a:lnTo>
                        <a:pt x="264" y="150"/>
                      </a:lnTo>
                      <a:lnTo>
                        <a:pt x="272" y="152"/>
                      </a:lnTo>
                      <a:lnTo>
                        <a:pt x="278" y="152"/>
                      </a:lnTo>
                      <a:lnTo>
                        <a:pt x="283" y="152"/>
                      </a:lnTo>
                      <a:lnTo>
                        <a:pt x="289" y="152"/>
                      </a:lnTo>
                      <a:lnTo>
                        <a:pt x="295" y="152"/>
                      </a:lnTo>
                      <a:lnTo>
                        <a:pt x="300" y="154"/>
                      </a:lnTo>
                      <a:lnTo>
                        <a:pt x="310" y="154"/>
                      </a:lnTo>
                      <a:lnTo>
                        <a:pt x="318" y="156"/>
                      </a:lnTo>
                      <a:lnTo>
                        <a:pt x="325" y="156"/>
                      </a:lnTo>
                      <a:lnTo>
                        <a:pt x="331" y="156"/>
                      </a:lnTo>
                      <a:lnTo>
                        <a:pt x="333" y="156"/>
                      </a:lnTo>
                      <a:lnTo>
                        <a:pt x="335" y="158"/>
                      </a:lnTo>
                      <a:lnTo>
                        <a:pt x="0" y="0"/>
                      </a:lnTo>
                      <a:lnTo>
                        <a:pt x="0" y="0"/>
                      </a:lnTo>
                      <a:close/>
                    </a:path>
                  </a:pathLst>
                </a:custGeom>
                <a:solidFill>
                  <a:srgbClr val="E3E3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1" name="Freeform 111"/>
                <p:cNvSpPr>
                  <a:spLocks/>
                </p:cNvSpPr>
                <p:nvPr/>
              </p:nvSpPr>
              <p:spPr bwMode="auto">
                <a:xfrm>
                  <a:off x="4948238" y="2868613"/>
                  <a:ext cx="379413" cy="212725"/>
                </a:xfrm>
                <a:custGeom>
                  <a:avLst/>
                  <a:gdLst/>
                  <a:ahLst/>
                  <a:cxnLst>
                    <a:cxn ang="0">
                      <a:pos x="242" y="2"/>
                    </a:cxn>
                    <a:cxn ang="0">
                      <a:pos x="266" y="15"/>
                    </a:cxn>
                    <a:cxn ang="0">
                      <a:pos x="284" y="25"/>
                    </a:cxn>
                    <a:cxn ang="0">
                      <a:pos x="301" y="34"/>
                    </a:cxn>
                    <a:cxn ang="0">
                      <a:pos x="320" y="47"/>
                    </a:cxn>
                    <a:cxn ang="0">
                      <a:pos x="341" y="61"/>
                    </a:cxn>
                    <a:cxn ang="0">
                      <a:pos x="360" y="74"/>
                    </a:cxn>
                    <a:cxn ang="0">
                      <a:pos x="379" y="91"/>
                    </a:cxn>
                    <a:cxn ang="0">
                      <a:pos x="400" y="112"/>
                    </a:cxn>
                    <a:cxn ang="0">
                      <a:pos x="428" y="144"/>
                    </a:cxn>
                    <a:cxn ang="0">
                      <a:pos x="451" y="169"/>
                    </a:cxn>
                    <a:cxn ang="0">
                      <a:pos x="466" y="188"/>
                    </a:cxn>
                    <a:cxn ang="0">
                      <a:pos x="477" y="201"/>
                    </a:cxn>
                    <a:cxn ang="0">
                      <a:pos x="477" y="207"/>
                    </a:cxn>
                    <a:cxn ang="0">
                      <a:pos x="462" y="217"/>
                    </a:cxn>
                    <a:cxn ang="0">
                      <a:pos x="434" y="232"/>
                    </a:cxn>
                    <a:cxn ang="0">
                      <a:pos x="415" y="239"/>
                    </a:cxn>
                    <a:cxn ang="0">
                      <a:pos x="394" y="247"/>
                    </a:cxn>
                    <a:cxn ang="0">
                      <a:pos x="367" y="255"/>
                    </a:cxn>
                    <a:cxn ang="0">
                      <a:pos x="339" y="262"/>
                    </a:cxn>
                    <a:cxn ang="0">
                      <a:pos x="323" y="264"/>
                    </a:cxn>
                    <a:cxn ang="0">
                      <a:pos x="306" y="266"/>
                    </a:cxn>
                    <a:cxn ang="0">
                      <a:pos x="289" y="266"/>
                    </a:cxn>
                    <a:cxn ang="0">
                      <a:pos x="270" y="266"/>
                    </a:cxn>
                    <a:cxn ang="0">
                      <a:pos x="251" y="266"/>
                    </a:cxn>
                    <a:cxn ang="0">
                      <a:pos x="232" y="264"/>
                    </a:cxn>
                    <a:cxn ang="0">
                      <a:pos x="213" y="260"/>
                    </a:cxn>
                    <a:cxn ang="0">
                      <a:pos x="194" y="258"/>
                    </a:cxn>
                    <a:cxn ang="0">
                      <a:pos x="175" y="255"/>
                    </a:cxn>
                    <a:cxn ang="0">
                      <a:pos x="158" y="251"/>
                    </a:cxn>
                    <a:cxn ang="0">
                      <a:pos x="141" y="245"/>
                    </a:cxn>
                    <a:cxn ang="0">
                      <a:pos x="122" y="241"/>
                    </a:cxn>
                    <a:cxn ang="0">
                      <a:pos x="105" y="238"/>
                    </a:cxn>
                    <a:cxn ang="0">
                      <a:pos x="90" y="232"/>
                    </a:cxn>
                    <a:cxn ang="0">
                      <a:pos x="69" y="226"/>
                    </a:cxn>
                    <a:cxn ang="0">
                      <a:pos x="42" y="217"/>
                    </a:cxn>
                    <a:cxn ang="0">
                      <a:pos x="21" y="209"/>
                    </a:cxn>
                    <a:cxn ang="0">
                      <a:pos x="8" y="203"/>
                    </a:cxn>
                    <a:cxn ang="0">
                      <a:pos x="4" y="201"/>
                    </a:cxn>
                    <a:cxn ang="0">
                      <a:pos x="23" y="205"/>
                    </a:cxn>
                    <a:cxn ang="0">
                      <a:pos x="38" y="209"/>
                    </a:cxn>
                    <a:cxn ang="0">
                      <a:pos x="57" y="213"/>
                    </a:cxn>
                    <a:cxn ang="0">
                      <a:pos x="80" y="215"/>
                    </a:cxn>
                    <a:cxn ang="0">
                      <a:pos x="103" y="217"/>
                    </a:cxn>
                    <a:cxn ang="0">
                      <a:pos x="130" y="219"/>
                    </a:cxn>
                    <a:cxn ang="0">
                      <a:pos x="156" y="219"/>
                    </a:cxn>
                    <a:cxn ang="0">
                      <a:pos x="183" y="217"/>
                    </a:cxn>
                    <a:cxn ang="0">
                      <a:pos x="211" y="213"/>
                    </a:cxn>
                    <a:cxn ang="0">
                      <a:pos x="234" y="209"/>
                    </a:cxn>
                    <a:cxn ang="0">
                      <a:pos x="257" y="201"/>
                    </a:cxn>
                    <a:cxn ang="0">
                      <a:pos x="276" y="196"/>
                    </a:cxn>
                    <a:cxn ang="0">
                      <a:pos x="293" y="190"/>
                    </a:cxn>
                    <a:cxn ang="0">
                      <a:pos x="308" y="182"/>
                    </a:cxn>
                    <a:cxn ang="0">
                      <a:pos x="329" y="171"/>
                    </a:cxn>
                    <a:cxn ang="0">
                      <a:pos x="344" y="161"/>
                    </a:cxn>
                    <a:cxn ang="0">
                      <a:pos x="181" y="118"/>
                    </a:cxn>
                    <a:cxn ang="0">
                      <a:pos x="128" y="76"/>
                    </a:cxn>
                    <a:cxn ang="0">
                      <a:pos x="150" y="66"/>
                    </a:cxn>
                    <a:cxn ang="0">
                      <a:pos x="179" y="47"/>
                    </a:cxn>
                    <a:cxn ang="0">
                      <a:pos x="206" y="25"/>
                    </a:cxn>
                    <a:cxn ang="0">
                      <a:pos x="225" y="6"/>
                    </a:cxn>
                    <a:cxn ang="0">
                      <a:pos x="232" y="0"/>
                    </a:cxn>
                  </a:cxnLst>
                  <a:rect l="0" t="0" r="r" b="b"/>
                  <a:pathLst>
                    <a:path w="479" h="268">
                      <a:moveTo>
                        <a:pt x="232" y="0"/>
                      </a:moveTo>
                      <a:lnTo>
                        <a:pt x="236" y="0"/>
                      </a:lnTo>
                      <a:lnTo>
                        <a:pt x="242" y="2"/>
                      </a:lnTo>
                      <a:lnTo>
                        <a:pt x="249" y="6"/>
                      </a:lnTo>
                      <a:lnTo>
                        <a:pt x="257" y="9"/>
                      </a:lnTo>
                      <a:lnTo>
                        <a:pt x="266" y="15"/>
                      </a:lnTo>
                      <a:lnTo>
                        <a:pt x="272" y="17"/>
                      </a:lnTo>
                      <a:lnTo>
                        <a:pt x="278" y="21"/>
                      </a:lnTo>
                      <a:lnTo>
                        <a:pt x="284" y="25"/>
                      </a:lnTo>
                      <a:lnTo>
                        <a:pt x="289" y="28"/>
                      </a:lnTo>
                      <a:lnTo>
                        <a:pt x="295" y="32"/>
                      </a:lnTo>
                      <a:lnTo>
                        <a:pt x="301" y="34"/>
                      </a:lnTo>
                      <a:lnTo>
                        <a:pt x="306" y="38"/>
                      </a:lnTo>
                      <a:lnTo>
                        <a:pt x="314" y="44"/>
                      </a:lnTo>
                      <a:lnTo>
                        <a:pt x="320" y="47"/>
                      </a:lnTo>
                      <a:lnTo>
                        <a:pt x="327" y="51"/>
                      </a:lnTo>
                      <a:lnTo>
                        <a:pt x="333" y="55"/>
                      </a:lnTo>
                      <a:lnTo>
                        <a:pt x="341" y="61"/>
                      </a:lnTo>
                      <a:lnTo>
                        <a:pt x="346" y="65"/>
                      </a:lnTo>
                      <a:lnTo>
                        <a:pt x="354" y="70"/>
                      </a:lnTo>
                      <a:lnTo>
                        <a:pt x="360" y="74"/>
                      </a:lnTo>
                      <a:lnTo>
                        <a:pt x="365" y="80"/>
                      </a:lnTo>
                      <a:lnTo>
                        <a:pt x="371" y="85"/>
                      </a:lnTo>
                      <a:lnTo>
                        <a:pt x="379" y="91"/>
                      </a:lnTo>
                      <a:lnTo>
                        <a:pt x="384" y="97"/>
                      </a:lnTo>
                      <a:lnTo>
                        <a:pt x="390" y="103"/>
                      </a:lnTo>
                      <a:lnTo>
                        <a:pt x="400" y="112"/>
                      </a:lnTo>
                      <a:lnTo>
                        <a:pt x="411" y="123"/>
                      </a:lnTo>
                      <a:lnTo>
                        <a:pt x="419" y="133"/>
                      </a:lnTo>
                      <a:lnTo>
                        <a:pt x="428" y="144"/>
                      </a:lnTo>
                      <a:lnTo>
                        <a:pt x="436" y="152"/>
                      </a:lnTo>
                      <a:lnTo>
                        <a:pt x="443" y="161"/>
                      </a:lnTo>
                      <a:lnTo>
                        <a:pt x="451" y="169"/>
                      </a:lnTo>
                      <a:lnTo>
                        <a:pt x="457" y="177"/>
                      </a:lnTo>
                      <a:lnTo>
                        <a:pt x="460" y="182"/>
                      </a:lnTo>
                      <a:lnTo>
                        <a:pt x="466" y="188"/>
                      </a:lnTo>
                      <a:lnTo>
                        <a:pt x="470" y="192"/>
                      </a:lnTo>
                      <a:lnTo>
                        <a:pt x="474" y="198"/>
                      </a:lnTo>
                      <a:lnTo>
                        <a:pt x="477" y="201"/>
                      </a:lnTo>
                      <a:lnTo>
                        <a:pt x="479" y="205"/>
                      </a:lnTo>
                      <a:lnTo>
                        <a:pt x="479" y="205"/>
                      </a:lnTo>
                      <a:lnTo>
                        <a:pt x="477" y="207"/>
                      </a:lnTo>
                      <a:lnTo>
                        <a:pt x="474" y="209"/>
                      </a:lnTo>
                      <a:lnTo>
                        <a:pt x="468" y="213"/>
                      </a:lnTo>
                      <a:lnTo>
                        <a:pt x="462" y="217"/>
                      </a:lnTo>
                      <a:lnTo>
                        <a:pt x="455" y="220"/>
                      </a:lnTo>
                      <a:lnTo>
                        <a:pt x="445" y="226"/>
                      </a:lnTo>
                      <a:lnTo>
                        <a:pt x="434" y="232"/>
                      </a:lnTo>
                      <a:lnTo>
                        <a:pt x="428" y="234"/>
                      </a:lnTo>
                      <a:lnTo>
                        <a:pt x="422" y="238"/>
                      </a:lnTo>
                      <a:lnTo>
                        <a:pt x="415" y="239"/>
                      </a:lnTo>
                      <a:lnTo>
                        <a:pt x="409" y="241"/>
                      </a:lnTo>
                      <a:lnTo>
                        <a:pt x="401" y="243"/>
                      </a:lnTo>
                      <a:lnTo>
                        <a:pt x="394" y="247"/>
                      </a:lnTo>
                      <a:lnTo>
                        <a:pt x="384" y="251"/>
                      </a:lnTo>
                      <a:lnTo>
                        <a:pt x="377" y="253"/>
                      </a:lnTo>
                      <a:lnTo>
                        <a:pt x="367" y="255"/>
                      </a:lnTo>
                      <a:lnTo>
                        <a:pt x="358" y="257"/>
                      </a:lnTo>
                      <a:lnTo>
                        <a:pt x="348" y="258"/>
                      </a:lnTo>
                      <a:lnTo>
                        <a:pt x="339" y="262"/>
                      </a:lnTo>
                      <a:lnTo>
                        <a:pt x="333" y="262"/>
                      </a:lnTo>
                      <a:lnTo>
                        <a:pt x="329" y="262"/>
                      </a:lnTo>
                      <a:lnTo>
                        <a:pt x="323" y="264"/>
                      </a:lnTo>
                      <a:lnTo>
                        <a:pt x="318" y="264"/>
                      </a:lnTo>
                      <a:lnTo>
                        <a:pt x="312" y="264"/>
                      </a:lnTo>
                      <a:lnTo>
                        <a:pt x="306" y="266"/>
                      </a:lnTo>
                      <a:lnTo>
                        <a:pt x="301" y="266"/>
                      </a:lnTo>
                      <a:lnTo>
                        <a:pt x="295" y="268"/>
                      </a:lnTo>
                      <a:lnTo>
                        <a:pt x="289" y="266"/>
                      </a:lnTo>
                      <a:lnTo>
                        <a:pt x="284" y="266"/>
                      </a:lnTo>
                      <a:lnTo>
                        <a:pt x="276" y="266"/>
                      </a:lnTo>
                      <a:lnTo>
                        <a:pt x="270" y="266"/>
                      </a:lnTo>
                      <a:lnTo>
                        <a:pt x="265" y="266"/>
                      </a:lnTo>
                      <a:lnTo>
                        <a:pt x="259" y="266"/>
                      </a:lnTo>
                      <a:lnTo>
                        <a:pt x="251" y="266"/>
                      </a:lnTo>
                      <a:lnTo>
                        <a:pt x="246" y="266"/>
                      </a:lnTo>
                      <a:lnTo>
                        <a:pt x="238" y="264"/>
                      </a:lnTo>
                      <a:lnTo>
                        <a:pt x="232" y="264"/>
                      </a:lnTo>
                      <a:lnTo>
                        <a:pt x="227" y="262"/>
                      </a:lnTo>
                      <a:lnTo>
                        <a:pt x="221" y="262"/>
                      </a:lnTo>
                      <a:lnTo>
                        <a:pt x="213" y="260"/>
                      </a:lnTo>
                      <a:lnTo>
                        <a:pt x="208" y="260"/>
                      </a:lnTo>
                      <a:lnTo>
                        <a:pt x="202" y="258"/>
                      </a:lnTo>
                      <a:lnTo>
                        <a:pt x="194" y="258"/>
                      </a:lnTo>
                      <a:lnTo>
                        <a:pt x="189" y="257"/>
                      </a:lnTo>
                      <a:lnTo>
                        <a:pt x="183" y="257"/>
                      </a:lnTo>
                      <a:lnTo>
                        <a:pt x="175" y="255"/>
                      </a:lnTo>
                      <a:lnTo>
                        <a:pt x="170" y="253"/>
                      </a:lnTo>
                      <a:lnTo>
                        <a:pt x="164" y="251"/>
                      </a:lnTo>
                      <a:lnTo>
                        <a:pt x="158" y="251"/>
                      </a:lnTo>
                      <a:lnTo>
                        <a:pt x="152" y="249"/>
                      </a:lnTo>
                      <a:lnTo>
                        <a:pt x="147" y="247"/>
                      </a:lnTo>
                      <a:lnTo>
                        <a:pt x="141" y="245"/>
                      </a:lnTo>
                      <a:lnTo>
                        <a:pt x="135" y="245"/>
                      </a:lnTo>
                      <a:lnTo>
                        <a:pt x="128" y="243"/>
                      </a:lnTo>
                      <a:lnTo>
                        <a:pt x="122" y="241"/>
                      </a:lnTo>
                      <a:lnTo>
                        <a:pt x="116" y="239"/>
                      </a:lnTo>
                      <a:lnTo>
                        <a:pt x="111" y="239"/>
                      </a:lnTo>
                      <a:lnTo>
                        <a:pt x="105" y="238"/>
                      </a:lnTo>
                      <a:lnTo>
                        <a:pt x="101" y="236"/>
                      </a:lnTo>
                      <a:lnTo>
                        <a:pt x="95" y="234"/>
                      </a:lnTo>
                      <a:lnTo>
                        <a:pt x="90" y="232"/>
                      </a:lnTo>
                      <a:lnTo>
                        <a:pt x="84" y="230"/>
                      </a:lnTo>
                      <a:lnTo>
                        <a:pt x="80" y="230"/>
                      </a:lnTo>
                      <a:lnTo>
                        <a:pt x="69" y="226"/>
                      </a:lnTo>
                      <a:lnTo>
                        <a:pt x="59" y="222"/>
                      </a:lnTo>
                      <a:lnTo>
                        <a:pt x="52" y="220"/>
                      </a:lnTo>
                      <a:lnTo>
                        <a:pt x="42" y="217"/>
                      </a:lnTo>
                      <a:lnTo>
                        <a:pt x="35" y="215"/>
                      </a:lnTo>
                      <a:lnTo>
                        <a:pt x="29" y="213"/>
                      </a:lnTo>
                      <a:lnTo>
                        <a:pt x="21" y="209"/>
                      </a:lnTo>
                      <a:lnTo>
                        <a:pt x="17" y="207"/>
                      </a:lnTo>
                      <a:lnTo>
                        <a:pt x="10" y="205"/>
                      </a:lnTo>
                      <a:lnTo>
                        <a:pt x="8" y="203"/>
                      </a:lnTo>
                      <a:lnTo>
                        <a:pt x="2" y="201"/>
                      </a:lnTo>
                      <a:lnTo>
                        <a:pt x="0" y="201"/>
                      </a:lnTo>
                      <a:lnTo>
                        <a:pt x="4" y="201"/>
                      </a:lnTo>
                      <a:lnTo>
                        <a:pt x="10" y="203"/>
                      </a:lnTo>
                      <a:lnTo>
                        <a:pt x="19" y="205"/>
                      </a:lnTo>
                      <a:lnTo>
                        <a:pt x="23" y="205"/>
                      </a:lnTo>
                      <a:lnTo>
                        <a:pt x="27" y="207"/>
                      </a:lnTo>
                      <a:lnTo>
                        <a:pt x="33" y="207"/>
                      </a:lnTo>
                      <a:lnTo>
                        <a:pt x="38" y="209"/>
                      </a:lnTo>
                      <a:lnTo>
                        <a:pt x="44" y="209"/>
                      </a:lnTo>
                      <a:lnTo>
                        <a:pt x="52" y="211"/>
                      </a:lnTo>
                      <a:lnTo>
                        <a:pt x="57" y="213"/>
                      </a:lnTo>
                      <a:lnTo>
                        <a:pt x="65" y="215"/>
                      </a:lnTo>
                      <a:lnTo>
                        <a:pt x="71" y="215"/>
                      </a:lnTo>
                      <a:lnTo>
                        <a:pt x="80" y="215"/>
                      </a:lnTo>
                      <a:lnTo>
                        <a:pt x="88" y="217"/>
                      </a:lnTo>
                      <a:lnTo>
                        <a:pt x="95" y="217"/>
                      </a:lnTo>
                      <a:lnTo>
                        <a:pt x="103" y="217"/>
                      </a:lnTo>
                      <a:lnTo>
                        <a:pt x="112" y="219"/>
                      </a:lnTo>
                      <a:lnTo>
                        <a:pt x="120" y="219"/>
                      </a:lnTo>
                      <a:lnTo>
                        <a:pt x="130" y="219"/>
                      </a:lnTo>
                      <a:lnTo>
                        <a:pt x="139" y="219"/>
                      </a:lnTo>
                      <a:lnTo>
                        <a:pt x="147" y="219"/>
                      </a:lnTo>
                      <a:lnTo>
                        <a:pt x="156" y="219"/>
                      </a:lnTo>
                      <a:lnTo>
                        <a:pt x="166" y="219"/>
                      </a:lnTo>
                      <a:lnTo>
                        <a:pt x="175" y="217"/>
                      </a:lnTo>
                      <a:lnTo>
                        <a:pt x="183" y="217"/>
                      </a:lnTo>
                      <a:lnTo>
                        <a:pt x="192" y="217"/>
                      </a:lnTo>
                      <a:lnTo>
                        <a:pt x="204" y="215"/>
                      </a:lnTo>
                      <a:lnTo>
                        <a:pt x="211" y="213"/>
                      </a:lnTo>
                      <a:lnTo>
                        <a:pt x="219" y="211"/>
                      </a:lnTo>
                      <a:lnTo>
                        <a:pt x="227" y="209"/>
                      </a:lnTo>
                      <a:lnTo>
                        <a:pt x="234" y="209"/>
                      </a:lnTo>
                      <a:lnTo>
                        <a:pt x="242" y="205"/>
                      </a:lnTo>
                      <a:lnTo>
                        <a:pt x="249" y="205"/>
                      </a:lnTo>
                      <a:lnTo>
                        <a:pt x="257" y="201"/>
                      </a:lnTo>
                      <a:lnTo>
                        <a:pt x="265" y="201"/>
                      </a:lnTo>
                      <a:lnTo>
                        <a:pt x="270" y="198"/>
                      </a:lnTo>
                      <a:lnTo>
                        <a:pt x="276" y="196"/>
                      </a:lnTo>
                      <a:lnTo>
                        <a:pt x="282" y="194"/>
                      </a:lnTo>
                      <a:lnTo>
                        <a:pt x="287" y="192"/>
                      </a:lnTo>
                      <a:lnTo>
                        <a:pt x="293" y="190"/>
                      </a:lnTo>
                      <a:lnTo>
                        <a:pt x="299" y="186"/>
                      </a:lnTo>
                      <a:lnTo>
                        <a:pt x="303" y="184"/>
                      </a:lnTo>
                      <a:lnTo>
                        <a:pt x="308" y="182"/>
                      </a:lnTo>
                      <a:lnTo>
                        <a:pt x="316" y="179"/>
                      </a:lnTo>
                      <a:lnTo>
                        <a:pt x="323" y="175"/>
                      </a:lnTo>
                      <a:lnTo>
                        <a:pt x="329" y="171"/>
                      </a:lnTo>
                      <a:lnTo>
                        <a:pt x="335" y="167"/>
                      </a:lnTo>
                      <a:lnTo>
                        <a:pt x="342" y="163"/>
                      </a:lnTo>
                      <a:lnTo>
                        <a:pt x="344" y="161"/>
                      </a:lnTo>
                      <a:lnTo>
                        <a:pt x="213" y="165"/>
                      </a:lnTo>
                      <a:lnTo>
                        <a:pt x="306" y="114"/>
                      </a:lnTo>
                      <a:lnTo>
                        <a:pt x="181" y="118"/>
                      </a:lnTo>
                      <a:lnTo>
                        <a:pt x="266" y="76"/>
                      </a:lnTo>
                      <a:lnTo>
                        <a:pt x="126" y="78"/>
                      </a:lnTo>
                      <a:lnTo>
                        <a:pt x="128" y="76"/>
                      </a:lnTo>
                      <a:lnTo>
                        <a:pt x="133" y="74"/>
                      </a:lnTo>
                      <a:lnTo>
                        <a:pt x="141" y="70"/>
                      </a:lnTo>
                      <a:lnTo>
                        <a:pt x="150" y="66"/>
                      </a:lnTo>
                      <a:lnTo>
                        <a:pt x="160" y="59"/>
                      </a:lnTo>
                      <a:lnTo>
                        <a:pt x="170" y="53"/>
                      </a:lnTo>
                      <a:lnTo>
                        <a:pt x="179" y="47"/>
                      </a:lnTo>
                      <a:lnTo>
                        <a:pt x="189" y="40"/>
                      </a:lnTo>
                      <a:lnTo>
                        <a:pt x="196" y="32"/>
                      </a:lnTo>
                      <a:lnTo>
                        <a:pt x="206" y="25"/>
                      </a:lnTo>
                      <a:lnTo>
                        <a:pt x="213" y="17"/>
                      </a:lnTo>
                      <a:lnTo>
                        <a:pt x="219" y="11"/>
                      </a:lnTo>
                      <a:lnTo>
                        <a:pt x="225" y="6"/>
                      </a:lnTo>
                      <a:lnTo>
                        <a:pt x="228" y="2"/>
                      </a:lnTo>
                      <a:lnTo>
                        <a:pt x="230" y="0"/>
                      </a:lnTo>
                      <a:lnTo>
                        <a:pt x="232" y="0"/>
                      </a:lnTo>
                      <a:lnTo>
                        <a:pt x="232" y="0"/>
                      </a:lnTo>
                      <a:close/>
                    </a:path>
                  </a:pathLst>
                </a:custGeom>
                <a:solidFill>
                  <a:srgbClr val="E3E3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2" name="Freeform 112"/>
                <p:cNvSpPr>
                  <a:spLocks/>
                </p:cNvSpPr>
                <p:nvPr/>
              </p:nvSpPr>
              <p:spPr bwMode="auto">
                <a:xfrm>
                  <a:off x="5337175" y="3063875"/>
                  <a:ext cx="96838" cy="169863"/>
                </a:xfrm>
                <a:custGeom>
                  <a:avLst/>
                  <a:gdLst/>
                  <a:ahLst/>
                  <a:cxnLst>
                    <a:cxn ang="0">
                      <a:pos x="36" y="0"/>
                    </a:cxn>
                    <a:cxn ang="0">
                      <a:pos x="0" y="114"/>
                    </a:cxn>
                    <a:cxn ang="0">
                      <a:pos x="45" y="215"/>
                    </a:cxn>
                    <a:cxn ang="0">
                      <a:pos x="121" y="27"/>
                    </a:cxn>
                    <a:cxn ang="0">
                      <a:pos x="36" y="0"/>
                    </a:cxn>
                    <a:cxn ang="0">
                      <a:pos x="36" y="0"/>
                    </a:cxn>
                  </a:cxnLst>
                  <a:rect l="0" t="0" r="r" b="b"/>
                  <a:pathLst>
                    <a:path w="121" h="215">
                      <a:moveTo>
                        <a:pt x="36" y="0"/>
                      </a:moveTo>
                      <a:lnTo>
                        <a:pt x="0" y="114"/>
                      </a:lnTo>
                      <a:lnTo>
                        <a:pt x="45" y="215"/>
                      </a:lnTo>
                      <a:lnTo>
                        <a:pt x="121" y="27"/>
                      </a:lnTo>
                      <a:lnTo>
                        <a:pt x="36" y="0"/>
                      </a:lnTo>
                      <a:lnTo>
                        <a:pt x="36" y="0"/>
                      </a:lnTo>
                      <a:close/>
                    </a:path>
                  </a:pathLst>
                </a:custGeom>
                <a:solidFill>
                  <a:srgbClr val="E3E3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6" name="Freeform 116"/>
                <p:cNvSpPr>
                  <a:spLocks/>
                </p:cNvSpPr>
                <p:nvPr/>
              </p:nvSpPr>
              <p:spPr bwMode="auto">
                <a:xfrm>
                  <a:off x="4824413" y="2870200"/>
                  <a:ext cx="207963" cy="80963"/>
                </a:xfrm>
                <a:custGeom>
                  <a:avLst/>
                  <a:gdLst/>
                  <a:ahLst/>
                  <a:cxnLst>
                    <a:cxn ang="0">
                      <a:pos x="0" y="2"/>
                    </a:cxn>
                    <a:cxn ang="0">
                      <a:pos x="4" y="13"/>
                    </a:cxn>
                    <a:cxn ang="0">
                      <a:pos x="10" y="26"/>
                    </a:cxn>
                    <a:cxn ang="0">
                      <a:pos x="19" y="44"/>
                    </a:cxn>
                    <a:cxn ang="0">
                      <a:pos x="33" y="61"/>
                    </a:cxn>
                    <a:cxn ang="0">
                      <a:pos x="52" y="76"/>
                    </a:cxn>
                    <a:cxn ang="0">
                      <a:pos x="63" y="83"/>
                    </a:cxn>
                    <a:cxn ang="0">
                      <a:pos x="75" y="91"/>
                    </a:cxn>
                    <a:cxn ang="0">
                      <a:pos x="90" y="95"/>
                    </a:cxn>
                    <a:cxn ang="0">
                      <a:pos x="105" y="99"/>
                    </a:cxn>
                    <a:cxn ang="0">
                      <a:pos x="120" y="101"/>
                    </a:cxn>
                    <a:cxn ang="0">
                      <a:pos x="135" y="101"/>
                    </a:cxn>
                    <a:cxn ang="0">
                      <a:pos x="151" y="101"/>
                    </a:cxn>
                    <a:cxn ang="0">
                      <a:pos x="164" y="99"/>
                    </a:cxn>
                    <a:cxn ang="0">
                      <a:pos x="179" y="95"/>
                    </a:cxn>
                    <a:cxn ang="0">
                      <a:pos x="191" y="93"/>
                    </a:cxn>
                    <a:cxn ang="0">
                      <a:pos x="202" y="89"/>
                    </a:cxn>
                    <a:cxn ang="0">
                      <a:pos x="215" y="85"/>
                    </a:cxn>
                    <a:cxn ang="0">
                      <a:pos x="234" y="74"/>
                    </a:cxn>
                    <a:cxn ang="0">
                      <a:pos x="249" y="66"/>
                    </a:cxn>
                    <a:cxn ang="0">
                      <a:pos x="259" y="61"/>
                    </a:cxn>
                    <a:cxn ang="0">
                      <a:pos x="263" y="59"/>
                    </a:cxn>
                    <a:cxn ang="0">
                      <a:pos x="253" y="59"/>
                    </a:cxn>
                    <a:cxn ang="0">
                      <a:pos x="242" y="61"/>
                    </a:cxn>
                    <a:cxn ang="0">
                      <a:pos x="227" y="63"/>
                    </a:cxn>
                    <a:cxn ang="0">
                      <a:pos x="217" y="63"/>
                    </a:cxn>
                    <a:cxn ang="0">
                      <a:pos x="206" y="63"/>
                    </a:cxn>
                    <a:cxn ang="0">
                      <a:pos x="194" y="63"/>
                    </a:cxn>
                    <a:cxn ang="0">
                      <a:pos x="183" y="63"/>
                    </a:cxn>
                    <a:cxn ang="0">
                      <a:pos x="168" y="61"/>
                    </a:cxn>
                    <a:cxn ang="0">
                      <a:pos x="153" y="59"/>
                    </a:cxn>
                    <a:cxn ang="0">
                      <a:pos x="137" y="57"/>
                    </a:cxn>
                    <a:cxn ang="0">
                      <a:pos x="122" y="55"/>
                    </a:cxn>
                    <a:cxn ang="0">
                      <a:pos x="103" y="51"/>
                    </a:cxn>
                    <a:cxn ang="0">
                      <a:pos x="88" y="49"/>
                    </a:cxn>
                    <a:cxn ang="0">
                      <a:pos x="75" y="44"/>
                    </a:cxn>
                    <a:cxn ang="0">
                      <a:pos x="63" y="40"/>
                    </a:cxn>
                    <a:cxn ang="0">
                      <a:pos x="52" y="36"/>
                    </a:cxn>
                    <a:cxn ang="0">
                      <a:pos x="40" y="30"/>
                    </a:cxn>
                    <a:cxn ang="0">
                      <a:pos x="25" y="23"/>
                    </a:cxn>
                    <a:cxn ang="0">
                      <a:pos x="14" y="13"/>
                    </a:cxn>
                    <a:cxn ang="0">
                      <a:pos x="6" y="6"/>
                    </a:cxn>
                    <a:cxn ang="0">
                      <a:pos x="0" y="0"/>
                    </a:cxn>
                  </a:cxnLst>
                  <a:rect l="0" t="0" r="r" b="b"/>
                  <a:pathLst>
                    <a:path w="263" h="101">
                      <a:moveTo>
                        <a:pt x="0" y="0"/>
                      </a:moveTo>
                      <a:lnTo>
                        <a:pt x="0" y="2"/>
                      </a:lnTo>
                      <a:lnTo>
                        <a:pt x="0" y="6"/>
                      </a:lnTo>
                      <a:lnTo>
                        <a:pt x="4" y="13"/>
                      </a:lnTo>
                      <a:lnTo>
                        <a:pt x="6" y="19"/>
                      </a:lnTo>
                      <a:lnTo>
                        <a:pt x="10" y="26"/>
                      </a:lnTo>
                      <a:lnTo>
                        <a:pt x="14" y="36"/>
                      </a:lnTo>
                      <a:lnTo>
                        <a:pt x="19" y="44"/>
                      </a:lnTo>
                      <a:lnTo>
                        <a:pt x="25" y="51"/>
                      </a:lnTo>
                      <a:lnTo>
                        <a:pt x="33" y="61"/>
                      </a:lnTo>
                      <a:lnTo>
                        <a:pt x="40" y="68"/>
                      </a:lnTo>
                      <a:lnTo>
                        <a:pt x="52" y="76"/>
                      </a:lnTo>
                      <a:lnTo>
                        <a:pt x="57" y="80"/>
                      </a:lnTo>
                      <a:lnTo>
                        <a:pt x="63" y="83"/>
                      </a:lnTo>
                      <a:lnTo>
                        <a:pt x="69" y="87"/>
                      </a:lnTo>
                      <a:lnTo>
                        <a:pt x="75" y="91"/>
                      </a:lnTo>
                      <a:lnTo>
                        <a:pt x="82" y="93"/>
                      </a:lnTo>
                      <a:lnTo>
                        <a:pt x="90" y="95"/>
                      </a:lnTo>
                      <a:lnTo>
                        <a:pt x="95" y="97"/>
                      </a:lnTo>
                      <a:lnTo>
                        <a:pt x="105" y="99"/>
                      </a:lnTo>
                      <a:lnTo>
                        <a:pt x="113" y="99"/>
                      </a:lnTo>
                      <a:lnTo>
                        <a:pt x="120" y="101"/>
                      </a:lnTo>
                      <a:lnTo>
                        <a:pt x="128" y="101"/>
                      </a:lnTo>
                      <a:lnTo>
                        <a:pt x="135" y="101"/>
                      </a:lnTo>
                      <a:lnTo>
                        <a:pt x="143" y="101"/>
                      </a:lnTo>
                      <a:lnTo>
                        <a:pt x="151" y="101"/>
                      </a:lnTo>
                      <a:lnTo>
                        <a:pt x="156" y="99"/>
                      </a:lnTo>
                      <a:lnTo>
                        <a:pt x="164" y="99"/>
                      </a:lnTo>
                      <a:lnTo>
                        <a:pt x="172" y="97"/>
                      </a:lnTo>
                      <a:lnTo>
                        <a:pt x="179" y="95"/>
                      </a:lnTo>
                      <a:lnTo>
                        <a:pt x="185" y="93"/>
                      </a:lnTo>
                      <a:lnTo>
                        <a:pt x="191" y="93"/>
                      </a:lnTo>
                      <a:lnTo>
                        <a:pt x="196" y="89"/>
                      </a:lnTo>
                      <a:lnTo>
                        <a:pt x="202" y="89"/>
                      </a:lnTo>
                      <a:lnTo>
                        <a:pt x="208" y="85"/>
                      </a:lnTo>
                      <a:lnTo>
                        <a:pt x="215" y="85"/>
                      </a:lnTo>
                      <a:lnTo>
                        <a:pt x="225" y="78"/>
                      </a:lnTo>
                      <a:lnTo>
                        <a:pt x="234" y="74"/>
                      </a:lnTo>
                      <a:lnTo>
                        <a:pt x="242" y="68"/>
                      </a:lnTo>
                      <a:lnTo>
                        <a:pt x="249" y="66"/>
                      </a:lnTo>
                      <a:lnTo>
                        <a:pt x="253" y="63"/>
                      </a:lnTo>
                      <a:lnTo>
                        <a:pt x="259" y="61"/>
                      </a:lnTo>
                      <a:lnTo>
                        <a:pt x="261" y="59"/>
                      </a:lnTo>
                      <a:lnTo>
                        <a:pt x="263" y="59"/>
                      </a:lnTo>
                      <a:lnTo>
                        <a:pt x="259" y="59"/>
                      </a:lnTo>
                      <a:lnTo>
                        <a:pt x="253" y="59"/>
                      </a:lnTo>
                      <a:lnTo>
                        <a:pt x="248" y="59"/>
                      </a:lnTo>
                      <a:lnTo>
                        <a:pt x="242" y="61"/>
                      </a:lnTo>
                      <a:lnTo>
                        <a:pt x="234" y="61"/>
                      </a:lnTo>
                      <a:lnTo>
                        <a:pt x="227" y="63"/>
                      </a:lnTo>
                      <a:lnTo>
                        <a:pt x="221" y="63"/>
                      </a:lnTo>
                      <a:lnTo>
                        <a:pt x="217" y="63"/>
                      </a:lnTo>
                      <a:lnTo>
                        <a:pt x="211" y="63"/>
                      </a:lnTo>
                      <a:lnTo>
                        <a:pt x="206" y="63"/>
                      </a:lnTo>
                      <a:lnTo>
                        <a:pt x="200" y="63"/>
                      </a:lnTo>
                      <a:lnTo>
                        <a:pt x="194" y="63"/>
                      </a:lnTo>
                      <a:lnTo>
                        <a:pt x="189" y="63"/>
                      </a:lnTo>
                      <a:lnTo>
                        <a:pt x="183" y="63"/>
                      </a:lnTo>
                      <a:lnTo>
                        <a:pt x="175" y="61"/>
                      </a:lnTo>
                      <a:lnTo>
                        <a:pt x="168" y="61"/>
                      </a:lnTo>
                      <a:lnTo>
                        <a:pt x="160" y="59"/>
                      </a:lnTo>
                      <a:lnTo>
                        <a:pt x="153" y="59"/>
                      </a:lnTo>
                      <a:lnTo>
                        <a:pt x="145" y="59"/>
                      </a:lnTo>
                      <a:lnTo>
                        <a:pt x="137" y="57"/>
                      </a:lnTo>
                      <a:lnTo>
                        <a:pt x="130" y="57"/>
                      </a:lnTo>
                      <a:lnTo>
                        <a:pt x="122" y="55"/>
                      </a:lnTo>
                      <a:lnTo>
                        <a:pt x="113" y="53"/>
                      </a:lnTo>
                      <a:lnTo>
                        <a:pt x="103" y="51"/>
                      </a:lnTo>
                      <a:lnTo>
                        <a:pt x="95" y="49"/>
                      </a:lnTo>
                      <a:lnTo>
                        <a:pt x="88" y="49"/>
                      </a:lnTo>
                      <a:lnTo>
                        <a:pt x="80" y="45"/>
                      </a:lnTo>
                      <a:lnTo>
                        <a:pt x="75" y="44"/>
                      </a:lnTo>
                      <a:lnTo>
                        <a:pt x="69" y="42"/>
                      </a:lnTo>
                      <a:lnTo>
                        <a:pt x="63" y="40"/>
                      </a:lnTo>
                      <a:lnTo>
                        <a:pt x="57" y="38"/>
                      </a:lnTo>
                      <a:lnTo>
                        <a:pt x="52" y="36"/>
                      </a:lnTo>
                      <a:lnTo>
                        <a:pt x="44" y="32"/>
                      </a:lnTo>
                      <a:lnTo>
                        <a:pt x="40" y="30"/>
                      </a:lnTo>
                      <a:lnTo>
                        <a:pt x="33" y="26"/>
                      </a:lnTo>
                      <a:lnTo>
                        <a:pt x="25" y="23"/>
                      </a:lnTo>
                      <a:lnTo>
                        <a:pt x="18" y="17"/>
                      </a:lnTo>
                      <a:lnTo>
                        <a:pt x="14" y="13"/>
                      </a:lnTo>
                      <a:lnTo>
                        <a:pt x="8" y="9"/>
                      </a:lnTo>
                      <a:lnTo>
                        <a:pt x="6" y="6"/>
                      </a:lnTo>
                      <a:lnTo>
                        <a:pt x="0" y="0"/>
                      </a:lnTo>
                      <a:lnTo>
                        <a:pt x="0" y="0"/>
                      </a:lnTo>
                      <a:lnTo>
                        <a:pt x="0" y="0"/>
                      </a:lnTo>
                      <a:close/>
                    </a:path>
                  </a:pathLst>
                </a:custGeom>
                <a:solidFill>
                  <a:srgbClr val="E3E3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7" name="Freeform 117"/>
                <p:cNvSpPr>
                  <a:spLocks/>
                </p:cNvSpPr>
                <p:nvPr/>
              </p:nvSpPr>
              <p:spPr bwMode="auto">
                <a:xfrm>
                  <a:off x="4856163" y="1968500"/>
                  <a:ext cx="309563" cy="715963"/>
                </a:xfrm>
                <a:custGeom>
                  <a:avLst/>
                  <a:gdLst/>
                  <a:ahLst/>
                  <a:cxnLst>
                    <a:cxn ang="0">
                      <a:pos x="373" y="10"/>
                    </a:cxn>
                    <a:cxn ang="0">
                      <a:pos x="344" y="29"/>
                    </a:cxn>
                    <a:cxn ang="0">
                      <a:pos x="324" y="42"/>
                    </a:cxn>
                    <a:cxn ang="0">
                      <a:pos x="299" y="59"/>
                    </a:cxn>
                    <a:cxn ang="0">
                      <a:pos x="274" y="80"/>
                    </a:cxn>
                    <a:cxn ang="0">
                      <a:pos x="246" y="105"/>
                    </a:cxn>
                    <a:cxn ang="0">
                      <a:pos x="217" y="128"/>
                    </a:cxn>
                    <a:cxn ang="0">
                      <a:pos x="189" y="158"/>
                    </a:cxn>
                    <a:cxn ang="0">
                      <a:pos x="162" y="189"/>
                    </a:cxn>
                    <a:cxn ang="0">
                      <a:pos x="135" y="223"/>
                    </a:cxn>
                    <a:cxn ang="0">
                      <a:pos x="111" y="257"/>
                    </a:cxn>
                    <a:cxn ang="0">
                      <a:pos x="88" y="295"/>
                    </a:cxn>
                    <a:cxn ang="0">
                      <a:pos x="67" y="337"/>
                    </a:cxn>
                    <a:cxn ang="0">
                      <a:pos x="52" y="379"/>
                    </a:cxn>
                    <a:cxn ang="0">
                      <a:pos x="38" y="422"/>
                    </a:cxn>
                    <a:cxn ang="0">
                      <a:pos x="27" y="468"/>
                    </a:cxn>
                    <a:cxn ang="0">
                      <a:pos x="17" y="514"/>
                    </a:cxn>
                    <a:cxn ang="0">
                      <a:pos x="12" y="559"/>
                    </a:cxn>
                    <a:cxn ang="0">
                      <a:pos x="6" y="605"/>
                    </a:cxn>
                    <a:cxn ang="0">
                      <a:pos x="2" y="647"/>
                    </a:cxn>
                    <a:cxn ang="0">
                      <a:pos x="2" y="690"/>
                    </a:cxn>
                    <a:cxn ang="0">
                      <a:pos x="0" y="730"/>
                    </a:cxn>
                    <a:cxn ang="0">
                      <a:pos x="0" y="766"/>
                    </a:cxn>
                    <a:cxn ang="0">
                      <a:pos x="2" y="799"/>
                    </a:cxn>
                    <a:cxn ang="0">
                      <a:pos x="2" y="829"/>
                    </a:cxn>
                    <a:cxn ang="0">
                      <a:pos x="6" y="854"/>
                    </a:cxn>
                    <a:cxn ang="0">
                      <a:pos x="8" y="878"/>
                    </a:cxn>
                    <a:cxn ang="0">
                      <a:pos x="10" y="899"/>
                    </a:cxn>
                    <a:cxn ang="0">
                      <a:pos x="12" y="886"/>
                    </a:cxn>
                    <a:cxn ang="0">
                      <a:pos x="14" y="858"/>
                    </a:cxn>
                    <a:cxn ang="0">
                      <a:pos x="19" y="825"/>
                    </a:cxn>
                    <a:cxn ang="0">
                      <a:pos x="23" y="783"/>
                    </a:cxn>
                    <a:cxn ang="0">
                      <a:pos x="31" y="736"/>
                    </a:cxn>
                    <a:cxn ang="0">
                      <a:pos x="40" y="685"/>
                    </a:cxn>
                    <a:cxn ang="0">
                      <a:pos x="52" y="631"/>
                    </a:cxn>
                    <a:cxn ang="0">
                      <a:pos x="61" y="572"/>
                    </a:cxn>
                    <a:cxn ang="0">
                      <a:pos x="76" y="515"/>
                    </a:cxn>
                    <a:cxn ang="0">
                      <a:pos x="90" y="457"/>
                    </a:cxn>
                    <a:cxn ang="0">
                      <a:pos x="107" y="400"/>
                    </a:cxn>
                    <a:cxn ang="0">
                      <a:pos x="126" y="346"/>
                    </a:cxn>
                    <a:cxn ang="0">
                      <a:pos x="147" y="297"/>
                    </a:cxn>
                    <a:cxn ang="0">
                      <a:pos x="170" y="253"/>
                    </a:cxn>
                    <a:cxn ang="0">
                      <a:pos x="196" y="217"/>
                    </a:cxn>
                    <a:cxn ang="0">
                      <a:pos x="219" y="185"/>
                    </a:cxn>
                    <a:cxn ang="0">
                      <a:pos x="242" y="158"/>
                    </a:cxn>
                    <a:cxn ang="0">
                      <a:pos x="263" y="133"/>
                    </a:cxn>
                    <a:cxn ang="0">
                      <a:pos x="284" y="111"/>
                    </a:cxn>
                    <a:cxn ang="0">
                      <a:pos x="312" y="76"/>
                    </a:cxn>
                    <a:cxn ang="0">
                      <a:pos x="341" y="48"/>
                    </a:cxn>
                    <a:cxn ang="0">
                      <a:pos x="362" y="25"/>
                    </a:cxn>
                    <a:cxn ang="0">
                      <a:pos x="388" y="2"/>
                    </a:cxn>
                  </a:cxnLst>
                  <a:rect l="0" t="0" r="r" b="b"/>
                  <a:pathLst>
                    <a:path w="392" h="901">
                      <a:moveTo>
                        <a:pt x="392" y="0"/>
                      </a:moveTo>
                      <a:lnTo>
                        <a:pt x="388" y="2"/>
                      </a:lnTo>
                      <a:lnTo>
                        <a:pt x="381" y="6"/>
                      </a:lnTo>
                      <a:lnTo>
                        <a:pt x="373" y="10"/>
                      </a:lnTo>
                      <a:lnTo>
                        <a:pt x="365" y="14"/>
                      </a:lnTo>
                      <a:lnTo>
                        <a:pt x="358" y="19"/>
                      </a:lnTo>
                      <a:lnTo>
                        <a:pt x="350" y="25"/>
                      </a:lnTo>
                      <a:lnTo>
                        <a:pt x="344" y="29"/>
                      </a:lnTo>
                      <a:lnTo>
                        <a:pt x="339" y="31"/>
                      </a:lnTo>
                      <a:lnTo>
                        <a:pt x="333" y="35"/>
                      </a:lnTo>
                      <a:lnTo>
                        <a:pt x="329" y="40"/>
                      </a:lnTo>
                      <a:lnTo>
                        <a:pt x="324" y="42"/>
                      </a:lnTo>
                      <a:lnTo>
                        <a:pt x="318" y="48"/>
                      </a:lnTo>
                      <a:lnTo>
                        <a:pt x="310" y="52"/>
                      </a:lnTo>
                      <a:lnTo>
                        <a:pt x="306" y="56"/>
                      </a:lnTo>
                      <a:lnTo>
                        <a:pt x="299" y="59"/>
                      </a:lnTo>
                      <a:lnTo>
                        <a:pt x="293" y="65"/>
                      </a:lnTo>
                      <a:lnTo>
                        <a:pt x="286" y="69"/>
                      </a:lnTo>
                      <a:lnTo>
                        <a:pt x="280" y="75"/>
                      </a:lnTo>
                      <a:lnTo>
                        <a:pt x="274" y="80"/>
                      </a:lnTo>
                      <a:lnTo>
                        <a:pt x="266" y="86"/>
                      </a:lnTo>
                      <a:lnTo>
                        <a:pt x="261" y="92"/>
                      </a:lnTo>
                      <a:lnTo>
                        <a:pt x="255" y="99"/>
                      </a:lnTo>
                      <a:lnTo>
                        <a:pt x="246" y="105"/>
                      </a:lnTo>
                      <a:lnTo>
                        <a:pt x="240" y="111"/>
                      </a:lnTo>
                      <a:lnTo>
                        <a:pt x="232" y="116"/>
                      </a:lnTo>
                      <a:lnTo>
                        <a:pt x="225" y="122"/>
                      </a:lnTo>
                      <a:lnTo>
                        <a:pt x="217" y="128"/>
                      </a:lnTo>
                      <a:lnTo>
                        <a:pt x="211" y="135"/>
                      </a:lnTo>
                      <a:lnTo>
                        <a:pt x="204" y="143"/>
                      </a:lnTo>
                      <a:lnTo>
                        <a:pt x="198" y="151"/>
                      </a:lnTo>
                      <a:lnTo>
                        <a:pt x="189" y="158"/>
                      </a:lnTo>
                      <a:lnTo>
                        <a:pt x="183" y="166"/>
                      </a:lnTo>
                      <a:lnTo>
                        <a:pt x="175" y="171"/>
                      </a:lnTo>
                      <a:lnTo>
                        <a:pt x="170" y="181"/>
                      </a:lnTo>
                      <a:lnTo>
                        <a:pt x="162" y="189"/>
                      </a:lnTo>
                      <a:lnTo>
                        <a:pt x="156" y="196"/>
                      </a:lnTo>
                      <a:lnTo>
                        <a:pt x="149" y="206"/>
                      </a:lnTo>
                      <a:lnTo>
                        <a:pt x="143" y="215"/>
                      </a:lnTo>
                      <a:lnTo>
                        <a:pt x="135" y="223"/>
                      </a:lnTo>
                      <a:lnTo>
                        <a:pt x="130" y="230"/>
                      </a:lnTo>
                      <a:lnTo>
                        <a:pt x="122" y="240"/>
                      </a:lnTo>
                      <a:lnTo>
                        <a:pt x="116" y="249"/>
                      </a:lnTo>
                      <a:lnTo>
                        <a:pt x="111" y="257"/>
                      </a:lnTo>
                      <a:lnTo>
                        <a:pt x="105" y="266"/>
                      </a:lnTo>
                      <a:lnTo>
                        <a:pt x="99" y="276"/>
                      </a:lnTo>
                      <a:lnTo>
                        <a:pt x="94" y="287"/>
                      </a:lnTo>
                      <a:lnTo>
                        <a:pt x="88" y="295"/>
                      </a:lnTo>
                      <a:lnTo>
                        <a:pt x="82" y="304"/>
                      </a:lnTo>
                      <a:lnTo>
                        <a:pt x="76" y="316"/>
                      </a:lnTo>
                      <a:lnTo>
                        <a:pt x="73" y="327"/>
                      </a:lnTo>
                      <a:lnTo>
                        <a:pt x="67" y="337"/>
                      </a:lnTo>
                      <a:lnTo>
                        <a:pt x="63" y="346"/>
                      </a:lnTo>
                      <a:lnTo>
                        <a:pt x="59" y="358"/>
                      </a:lnTo>
                      <a:lnTo>
                        <a:pt x="55" y="369"/>
                      </a:lnTo>
                      <a:lnTo>
                        <a:pt x="52" y="379"/>
                      </a:lnTo>
                      <a:lnTo>
                        <a:pt x="48" y="390"/>
                      </a:lnTo>
                      <a:lnTo>
                        <a:pt x="44" y="400"/>
                      </a:lnTo>
                      <a:lnTo>
                        <a:pt x="40" y="411"/>
                      </a:lnTo>
                      <a:lnTo>
                        <a:pt x="38" y="422"/>
                      </a:lnTo>
                      <a:lnTo>
                        <a:pt x="35" y="434"/>
                      </a:lnTo>
                      <a:lnTo>
                        <a:pt x="33" y="445"/>
                      </a:lnTo>
                      <a:lnTo>
                        <a:pt x="29" y="457"/>
                      </a:lnTo>
                      <a:lnTo>
                        <a:pt x="27" y="468"/>
                      </a:lnTo>
                      <a:lnTo>
                        <a:pt x="23" y="479"/>
                      </a:lnTo>
                      <a:lnTo>
                        <a:pt x="21" y="491"/>
                      </a:lnTo>
                      <a:lnTo>
                        <a:pt x="19" y="502"/>
                      </a:lnTo>
                      <a:lnTo>
                        <a:pt x="17" y="514"/>
                      </a:lnTo>
                      <a:lnTo>
                        <a:pt x="17" y="525"/>
                      </a:lnTo>
                      <a:lnTo>
                        <a:pt x="14" y="536"/>
                      </a:lnTo>
                      <a:lnTo>
                        <a:pt x="14" y="550"/>
                      </a:lnTo>
                      <a:lnTo>
                        <a:pt x="12" y="559"/>
                      </a:lnTo>
                      <a:lnTo>
                        <a:pt x="10" y="571"/>
                      </a:lnTo>
                      <a:lnTo>
                        <a:pt x="8" y="582"/>
                      </a:lnTo>
                      <a:lnTo>
                        <a:pt x="8" y="593"/>
                      </a:lnTo>
                      <a:lnTo>
                        <a:pt x="6" y="605"/>
                      </a:lnTo>
                      <a:lnTo>
                        <a:pt x="4" y="616"/>
                      </a:lnTo>
                      <a:lnTo>
                        <a:pt x="4" y="626"/>
                      </a:lnTo>
                      <a:lnTo>
                        <a:pt x="4" y="637"/>
                      </a:lnTo>
                      <a:lnTo>
                        <a:pt x="2" y="647"/>
                      </a:lnTo>
                      <a:lnTo>
                        <a:pt x="2" y="660"/>
                      </a:lnTo>
                      <a:lnTo>
                        <a:pt x="2" y="669"/>
                      </a:lnTo>
                      <a:lnTo>
                        <a:pt x="2" y="681"/>
                      </a:lnTo>
                      <a:lnTo>
                        <a:pt x="2" y="690"/>
                      </a:lnTo>
                      <a:lnTo>
                        <a:pt x="2" y="700"/>
                      </a:lnTo>
                      <a:lnTo>
                        <a:pt x="2" y="711"/>
                      </a:lnTo>
                      <a:lnTo>
                        <a:pt x="2" y="721"/>
                      </a:lnTo>
                      <a:lnTo>
                        <a:pt x="0" y="730"/>
                      </a:lnTo>
                      <a:lnTo>
                        <a:pt x="0" y="740"/>
                      </a:lnTo>
                      <a:lnTo>
                        <a:pt x="0" y="747"/>
                      </a:lnTo>
                      <a:lnTo>
                        <a:pt x="0" y="757"/>
                      </a:lnTo>
                      <a:lnTo>
                        <a:pt x="0" y="766"/>
                      </a:lnTo>
                      <a:lnTo>
                        <a:pt x="0" y="776"/>
                      </a:lnTo>
                      <a:lnTo>
                        <a:pt x="0" y="783"/>
                      </a:lnTo>
                      <a:lnTo>
                        <a:pt x="2" y="793"/>
                      </a:lnTo>
                      <a:lnTo>
                        <a:pt x="2" y="799"/>
                      </a:lnTo>
                      <a:lnTo>
                        <a:pt x="2" y="806"/>
                      </a:lnTo>
                      <a:lnTo>
                        <a:pt x="2" y="814"/>
                      </a:lnTo>
                      <a:lnTo>
                        <a:pt x="2" y="821"/>
                      </a:lnTo>
                      <a:lnTo>
                        <a:pt x="2" y="829"/>
                      </a:lnTo>
                      <a:lnTo>
                        <a:pt x="4" y="837"/>
                      </a:lnTo>
                      <a:lnTo>
                        <a:pt x="4" y="842"/>
                      </a:lnTo>
                      <a:lnTo>
                        <a:pt x="6" y="850"/>
                      </a:lnTo>
                      <a:lnTo>
                        <a:pt x="6" y="854"/>
                      </a:lnTo>
                      <a:lnTo>
                        <a:pt x="6" y="859"/>
                      </a:lnTo>
                      <a:lnTo>
                        <a:pt x="6" y="865"/>
                      </a:lnTo>
                      <a:lnTo>
                        <a:pt x="8" y="869"/>
                      </a:lnTo>
                      <a:lnTo>
                        <a:pt x="8" y="878"/>
                      </a:lnTo>
                      <a:lnTo>
                        <a:pt x="10" y="886"/>
                      </a:lnTo>
                      <a:lnTo>
                        <a:pt x="10" y="892"/>
                      </a:lnTo>
                      <a:lnTo>
                        <a:pt x="10" y="897"/>
                      </a:lnTo>
                      <a:lnTo>
                        <a:pt x="10" y="899"/>
                      </a:lnTo>
                      <a:lnTo>
                        <a:pt x="12" y="901"/>
                      </a:lnTo>
                      <a:lnTo>
                        <a:pt x="12" y="899"/>
                      </a:lnTo>
                      <a:lnTo>
                        <a:pt x="12" y="894"/>
                      </a:lnTo>
                      <a:lnTo>
                        <a:pt x="12" y="886"/>
                      </a:lnTo>
                      <a:lnTo>
                        <a:pt x="14" y="878"/>
                      </a:lnTo>
                      <a:lnTo>
                        <a:pt x="14" y="871"/>
                      </a:lnTo>
                      <a:lnTo>
                        <a:pt x="14" y="865"/>
                      </a:lnTo>
                      <a:lnTo>
                        <a:pt x="14" y="858"/>
                      </a:lnTo>
                      <a:lnTo>
                        <a:pt x="16" y="850"/>
                      </a:lnTo>
                      <a:lnTo>
                        <a:pt x="16" y="842"/>
                      </a:lnTo>
                      <a:lnTo>
                        <a:pt x="17" y="833"/>
                      </a:lnTo>
                      <a:lnTo>
                        <a:pt x="19" y="825"/>
                      </a:lnTo>
                      <a:lnTo>
                        <a:pt x="21" y="816"/>
                      </a:lnTo>
                      <a:lnTo>
                        <a:pt x="21" y="804"/>
                      </a:lnTo>
                      <a:lnTo>
                        <a:pt x="23" y="795"/>
                      </a:lnTo>
                      <a:lnTo>
                        <a:pt x="23" y="783"/>
                      </a:lnTo>
                      <a:lnTo>
                        <a:pt x="25" y="774"/>
                      </a:lnTo>
                      <a:lnTo>
                        <a:pt x="27" y="761"/>
                      </a:lnTo>
                      <a:lnTo>
                        <a:pt x="29" y="749"/>
                      </a:lnTo>
                      <a:lnTo>
                        <a:pt x="31" y="736"/>
                      </a:lnTo>
                      <a:lnTo>
                        <a:pt x="35" y="724"/>
                      </a:lnTo>
                      <a:lnTo>
                        <a:pt x="36" y="711"/>
                      </a:lnTo>
                      <a:lnTo>
                        <a:pt x="38" y="698"/>
                      </a:lnTo>
                      <a:lnTo>
                        <a:pt x="40" y="685"/>
                      </a:lnTo>
                      <a:lnTo>
                        <a:pt x="42" y="673"/>
                      </a:lnTo>
                      <a:lnTo>
                        <a:pt x="46" y="658"/>
                      </a:lnTo>
                      <a:lnTo>
                        <a:pt x="48" y="645"/>
                      </a:lnTo>
                      <a:lnTo>
                        <a:pt x="52" y="631"/>
                      </a:lnTo>
                      <a:lnTo>
                        <a:pt x="54" y="618"/>
                      </a:lnTo>
                      <a:lnTo>
                        <a:pt x="55" y="603"/>
                      </a:lnTo>
                      <a:lnTo>
                        <a:pt x="59" y="588"/>
                      </a:lnTo>
                      <a:lnTo>
                        <a:pt x="61" y="572"/>
                      </a:lnTo>
                      <a:lnTo>
                        <a:pt x="65" y="559"/>
                      </a:lnTo>
                      <a:lnTo>
                        <a:pt x="67" y="544"/>
                      </a:lnTo>
                      <a:lnTo>
                        <a:pt x="73" y="529"/>
                      </a:lnTo>
                      <a:lnTo>
                        <a:pt x="76" y="515"/>
                      </a:lnTo>
                      <a:lnTo>
                        <a:pt x="80" y="500"/>
                      </a:lnTo>
                      <a:lnTo>
                        <a:pt x="82" y="487"/>
                      </a:lnTo>
                      <a:lnTo>
                        <a:pt x="86" y="472"/>
                      </a:lnTo>
                      <a:lnTo>
                        <a:pt x="90" y="457"/>
                      </a:lnTo>
                      <a:lnTo>
                        <a:pt x="95" y="443"/>
                      </a:lnTo>
                      <a:lnTo>
                        <a:pt x="99" y="428"/>
                      </a:lnTo>
                      <a:lnTo>
                        <a:pt x="103" y="413"/>
                      </a:lnTo>
                      <a:lnTo>
                        <a:pt x="107" y="400"/>
                      </a:lnTo>
                      <a:lnTo>
                        <a:pt x="113" y="388"/>
                      </a:lnTo>
                      <a:lnTo>
                        <a:pt x="116" y="373"/>
                      </a:lnTo>
                      <a:lnTo>
                        <a:pt x="122" y="360"/>
                      </a:lnTo>
                      <a:lnTo>
                        <a:pt x="126" y="346"/>
                      </a:lnTo>
                      <a:lnTo>
                        <a:pt x="132" y="335"/>
                      </a:lnTo>
                      <a:lnTo>
                        <a:pt x="137" y="322"/>
                      </a:lnTo>
                      <a:lnTo>
                        <a:pt x="141" y="308"/>
                      </a:lnTo>
                      <a:lnTo>
                        <a:pt x="147" y="297"/>
                      </a:lnTo>
                      <a:lnTo>
                        <a:pt x="152" y="287"/>
                      </a:lnTo>
                      <a:lnTo>
                        <a:pt x="158" y="276"/>
                      </a:lnTo>
                      <a:lnTo>
                        <a:pt x="164" y="265"/>
                      </a:lnTo>
                      <a:lnTo>
                        <a:pt x="170" y="253"/>
                      </a:lnTo>
                      <a:lnTo>
                        <a:pt x="175" y="244"/>
                      </a:lnTo>
                      <a:lnTo>
                        <a:pt x="181" y="234"/>
                      </a:lnTo>
                      <a:lnTo>
                        <a:pt x="189" y="225"/>
                      </a:lnTo>
                      <a:lnTo>
                        <a:pt x="196" y="217"/>
                      </a:lnTo>
                      <a:lnTo>
                        <a:pt x="202" y="209"/>
                      </a:lnTo>
                      <a:lnTo>
                        <a:pt x="208" y="202"/>
                      </a:lnTo>
                      <a:lnTo>
                        <a:pt x="213" y="192"/>
                      </a:lnTo>
                      <a:lnTo>
                        <a:pt x="219" y="185"/>
                      </a:lnTo>
                      <a:lnTo>
                        <a:pt x="225" y="179"/>
                      </a:lnTo>
                      <a:lnTo>
                        <a:pt x="230" y="171"/>
                      </a:lnTo>
                      <a:lnTo>
                        <a:pt x="236" y="166"/>
                      </a:lnTo>
                      <a:lnTo>
                        <a:pt x="242" y="158"/>
                      </a:lnTo>
                      <a:lnTo>
                        <a:pt x="247" y="152"/>
                      </a:lnTo>
                      <a:lnTo>
                        <a:pt x="253" y="145"/>
                      </a:lnTo>
                      <a:lnTo>
                        <a:pt x="259" y="139"/>
                      </a:lnTo>
                      <a:lnTo>
                        <a:pt x="263" y="133"/>
                      </a:lnTo>
                      <a:lnTo>
                        <a:pt x="268" y="128"/>
                      </a:lnTo>
                      <a:lnTo>
                        <a:pt x="274" y="122"/>
                      </a:lnTo>
                      <a:lnTo>
                        <a:pt x="278" y="116"/>
                      </a:lnTo>
                      <a:lnTo>
                        <a:pt x="284" y="111"/>
                      </a:lnTo>
                      <a:lnTo>
                        <a:pt x="289" y="107"/>
                      </a:lnTo>
                      <a:lnTo>
                        <a:pt x="297" y="95"/>
                      </a:lnTo>
                      <a:lnTo>
                        <a:pt x="305" y="86"/>
                      </a:lnTo>
                      <a:lnTo>
                        <a:pt x="312" y="76"/>
                      </a:lnTo>
                      <a:lnTo>
                        <a:pt x="322" y="69"/>
                      </a:lnTo>
                      <a:lnTo>
                        <a:pt x="327" y="61"/>
                      </a:lnTo>
                      <a:lnTo>
                        <a:pt x="335" y="54"/>
                      </a:lnTo>
                      <a:lnTo>
                        <a:pt x="341" y="48"/>
                      </a:lnTo>
                      <a:lnTo>
                        <a:pt x="348" y="42"/>
                      </a:lnTo>
                      <a:lnTo>
                        <a:pt x="352" y="37"/>
                      </a:lnTo>
                      <a:lnTo>
                        <a:pt x="358" y="31"/>
                      </a:lnTo>
                      <a:lnTo>
                        <a:pt x="362" y="25"/>
                      </a:lnTo>
                      <a:lnTo>
                        <a:pt x="365" y="21"/>
                      </a:lnTo>
                      <a:lnTo>
                        <a:pt x="375" y="14"/>
                      </a:lnTo>
                      <a:lnTo>
                        <a:pt x="381" y="10"/>
                      </a:lnTo>
                      <a:lnTo>
                        <a:pt x="388" y="2"/>
                      </a:lnTo>
                      <a:lnTo>
                        <a:pt x="392" y="0"/>
                      </a:lnTo>
                      <a:lnTo>
                        <a:pt x="392" y="0"/>
                      </a:lnTo>
                      <a:close/>
                    </a:path>
                  </a:pathLst>
                </a:custGeom>
                <a:solidFill>
                  <a:srgbClr val="F0F0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8" name="Freeform 118"/>
                <p:cNvSpPr>
                  <a:spLocks/>
                </p:cNvSpPr>
                <p:nvPr/>
              </p:nvSpPr>
              <p:spPr bwMode="auto">
                <a:xfrm>
                  <a:off x="4838700" y="2711450"/>
                  <a:ext cx="212725" cy="95250"/>
                </a:xfrm>
                <a:custGeom>
                  <a:avLst/>
                  <a:gdLst/>
                  <a:ahLst/>
                  <a:cxnLst>
                    <a:cxn ang="0">
                      <a:pos x="0" y="0"/>
                    </a:cxn>
                    <a:cxn ang="0">
                      <a:pos x="21" y="50"/>
                    </a:cxn>
                    <a:cxn ang="0">
                      <a:pos x="23" y="52"/>
                    </a:cxn>
                    <a:cxn ang="0">
                      <a:pos x="29" y="54"/>
                    </a:cxn>
                    <a:cxn ang="0">
                      <a:pos x="35" y="57"/>
                    </a:cxn>
                    <a:cxn ang="0">
                      <a:pos x="42" y="61"/>
                    </a:cxn>
                    <a:cxn ang="0">
                      <a:pos x="52" y="65"/>
                    </a:cxn>
                    <a:cxn ang="0">
                      <a:pos x="56" y="67"/>
                    </a:cxn>
                    <a:cxn ang="0">
                      <a:pos x="59" y="69"/>
                    </a:cxn>
                    <a:cxn ang="0">
                      <a:pos x="65" y="73"/>
                    </a:cxn>
                    <a:cxn ang="0">
                      <a:pos x="71" y="75"/>
                    </a:cxn>
                    <a:cxn ang="0">
                      <a:pos x="76" y="76"/>
                    </a:cxn>
                    <a:cxn ang="0">
                      <a:pos x="82" y="78"/>
                    </a:cxn>
                    <a:cxn ang="0">
                      <a:pos x="88" y="80"/>
                    </a:cxn>
                    <a:cxn ang="0">
                      <a:pos x="94" y="84"/>
                    </a:cxn>
                    <a:cxn ang="0">
                      <a:pos x="99" y="86"/>
                    </a:cxn>
                    <a:cxn ang="0">
                      <a:pos x="105" y="88"/>
                    </a:cxn>
                    <a:cxn ang="0">
                      <a:pos x="111" y="90"/>
                    </a:cxn>
                    <a:cxn ang="0">
                      <a:pos x="118" y="92"/>
                    </a:cxn>
                    <a:cxn ang="0">
                      <a:pos x="124" y="94"/>
                    </a:cxn>
                    <a:cxn ang="0">
                      <a:pos x="130" y="95"/>
                    </a:cxn>
                    <a:cxn ang="0">
                      <a:pos x="135" y="97"/>
                    </a:cxn>
                    <a:cxn ang="0">
                      <a:pos x="141" y="99"/>
                    </a:cxn>
                    <a:cxn ang="0">
                      <a:pos x="147" y="101"/>
                    </a:cxn>
                    <a:cxn ang="0">
                      <a:pos x="154" y="101"/>
                    </a:cxn>
                    <a:cxn ang="0">
                      <a:pos x="160" y="103"/>
                    </a:cxn>
                    <a:cxn ang="0">
                      <a:pos x="166" y="105"/>
                    </a:cxn>
                    <a:cxn ang="0">
                      <a:pos x="175" y="105"/>
                    </a:cxn>
                    <a:cxn ang="0">
                      <a:pos x="185" y="107"/>
                    </a:cxn>
                    <a:cxn ang="0">
                      <a:pos x="194" y="109"/>
                    </a:cxn>
                    <a:cxn ang="0">
                      <a:pos x="204" y="111"/>
                    </a:cxn>
                    <a:cxn ang="0">
                      <a:pos x="213" y="111"/>
                    </a:cxn>
                    <a:cxn ang="0">
                      <a:pos x="223" y="113"/>
                    </a:cxn>
                    <a:cxn ang="0">
                      <a:pos x="230" y="113"/>
                    </a:cxn>
                    <a:cxn ang="0">
                      <a:pos x="238" y="114"/>
                    </a:cxn>
                    <a:cxn ang="0">
                      <a:pos x="244" y="114"/>
                    </a:cxn>
                    <a:cxn ang="0">
                      <a:pos x="249" y="116"/>
                    </a:cxn>
                    <a:cxn ang="0">
                      <a:pos x="255" y="116"/>
                    </a:cxn>
                    <a:cxn ang="0">
                      <a:pos x="259" y="118"/>
                    </a:cxn>
                    <a:cxn ang="0">
                      <a:pos x="265" y="120"/>
                    </a:cxn>
                    <a:cxn ang="0">
                      <a:pos x="268" y="120"/>
                    </a:cxn>
                    <a:cxn ang="0">
                      <a:pos x="0" y="0"/>
                    </a:cxn>
                    <a:cxn ang="0">
                      <a:pos x="0" y="0"/>
                    </a:cxn>
                  </a:cxnLst>
                  <a:rect l="0" t="0" r="r" b="b"/>
                  <a:pathLst>
                    <a:path w="268" h="120">
                      <a:moveTo>
                        <a:pt x="0" y="0"/>
                      </a:moveTo>
                      <a:lnTo>
                        <a:pt x="21" y="50"/>
                      </a:lnTo>
                      <a:lnTo>
                        <a:pt x="23" y="52"/>
                      </a:lnTo>
                      <a:lnTo>
                        <a:pt x="29" y="54"/>
                      </a:lnTo>
                      <a:lnTo>
                        <a:pt x="35" y="57"/>
                      </a:lnTo>
                      <a:lnTo>
                        <a:pt x="42" y="61"/>
                      </a:lnTo>
                      <a:lnTo>
                        <a:pt x="52" y="65"/>
                      </a:lnTo>
                      <a:lnTo>
                        <a:pt x="56" y="67"/>
                      </a:lnTo>
                      <a:lnTo>
                        <a:pt x="59" y="69"/>
                      </a:lnTo>
                      <a:lnTo>
                        <a:pt x="65" y="73"/>
                      </a:lnTo>
                      <a:lnTo>
                        <a:pt x="71" y="75"/>
                      </a:lnTo>
                      <a:lnTo>
                        <a:pt x="76" y="76"/>
                      </a:lnTo>
                      <a:lnTo>
                        <a:pt x="82" y="78"/>
                      </a:lnTo>
                      <a:lnTo>
                        <a:pt x="88" y="80"/>
                      </a:lnTo>
                      <a:lnTo>
                        <a:pt x="94" y="84"/>
                      </a:lnTo>
                      <a:lnTo>
                        <a:pt x="99" y="86"/>
                      </a:lnTo>
                      <a:lnTo>
                        <a:pt x="105" y="88"/>
                      </a:lnTo>
                      <a:lnTo>
                        <a:pt x="111" y="90"/>
                      </a:lnTo>
                      <a:lnTo>
                        <a:pt x="118" y="92"/>
                      </a:lnTo>
                      <a:lnTo>
                        <a:pt x="124" y="94"/>
                      </a:lnTo>
                      <a:lnTo>
                        <a:pt x="130" y="95"/>
                      </a:lnTo>
                      <a:lnTo>
                        <a:pt x="135" y="97"/>
                      </a:lnTo>
                      <a:lnTo>
                        <a:pt x="141" y="99"/>
                      </a:lnTo>
                      <a:lnTo>
                        <a:pt x="147" y="101"/>
                      </a:lnTo>
                      <a:lnTo>
                        <a:pt x="154" y="101"/>
                      </a:lnTo>
                      <a:lnTo>
                        <a:pt x="160" y="103"/>
                      </a:lnTo>
                      <a:lnTo>
                        <a:pt x="166" y="105"/>
                      </a:lnTo>
                      <a:lnTo>
                        <a:pt x="175" y="105"/>
                      </a:lnTo>
                      <a:lnTo>
                        <a:pt x="185" y="107"/>
                      </a:lnTo>
                      <a:lnTo>
                        <a:pt x="194" y="109"/>
                      </a:lnTo>
                      <a:lnTo>
                        <a:pt x="204" y="111"/>
                      </a:lnTo>
                      <a:lnTo>
                        <a:pt x="213" y="111"/>
                      </a:lnTo>
                      <a:lnTo>
                        <a:pt x="223" y="113"/>
                      </a:lnTo>
                      <a:lnTo>
                        <a:pt x="230" y="113"/>
                      </a:lnTo>
                      <a:lnTo>
                        <a:pt x="238" y="114"/>
                      </a:lnTo>
                      <a:lnTo>
                        <a:pt x="244" y="114"/>
                      </a:lnTo>
                      <a:lnTo>
                        <a:pt x="249" y="116"/>
                      </a:lnTo>
                      <a:lnTo>
                        <a:pt x="255" y="116"/>
                      </a:lnTo>
                      <a:lnTo>
                        <a:pt x="259" y="118"/>
                      </a:lnTo>
                      <a:lnTo>
                        <a:pt x="265" y="120"/>
                      </a:lnTo>
                      <a:lnTo>
                        <a:pt x="268" y="120"/>
                      </a:lnTo>
                      <a:lnTo>
                        <a:pt x="0" y="0"/>
                      </a:lnTo>
                      <a:lnTo>
                        <a:pt x="0" y="0"/>
                      </a:lnTo>
                      <a:close/>
                    </a:path>
                  </a:pathLst>
                </a:custGeom>
                <a:solidFill>
                  <a:srgbClr val="F0F0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9" name="Freeform 119"/>
                <p:cNvSpPr>
                  <a:spLocks/>
                </p:cNvSpPr>
                <p:nvPr/>
              </p:nvSpPr>
              <p:spPr bwMode="auto">
                <a:xfrm>
                  <a:off x="5129213" y="2873375"/>
                  <a:ext cx="174625" cy="179388"/>
                </a:xfrm>
                <a:custGeom>
                  <a:avLst/>
                  <a:gdLst/>
                  <a:ahLst/>
                  <a:cxnLst>
                    <a:cxn ang="0">
                      <a:pos x="6" y="2"/>
                    </a:cxn>
                    <a:cxn ang="0">
                      <a:pos x="19" y="9"/>
                    </a:cxn>
                    <a:cxn ang="0">
                      <a:pos x="38" y="22"/>
                    </a:cxn>
                    <a:cxn ang="0">
                      <a:pos x="50" y="30"/>
                    </a:cxn>
                    <a:cxn ang="0">
                      <a:pos x="63" y="38"/>
                    </a:cxn>
                    <a:cxn ang="0">
                      <a:pos x="75" y="47"/>
                    </a:cxn>
                    <a:cxn ang="0">
                      <a:pos x="88" y="57"/>
                    </a:cxn>
                    <a:cxn ang="0">
                      <a:pos x="101" y="66"/>
                    </a:cxn>
                    <a:cxn ang="0">
                      <a:pos x="116" y="78"/>
                    </a:cxn>
                    <a:cxn ang="0">
                      <a:pos x="128" y="89"/>
                    </a:cxn>
                    <a:cxn ang="0">
                      <a:pos x="141" y="100"/>
                    </a:cxn>
                    <a:cxn ang="0">
                      <a:pos x="153" y="112"/>
                    </a:cxn>
                    <a:cxn ang="0">
                      <a:pos x="164" y="123"/>
                    </a:cxn>
                    <a:cxn ang="0">
                      <a:pos x="173" y="135"/>
                    </a:cxn>
                    <a:cxn ang="0">
                      <a:pos x="181" y="144"/>
                    </a:cxn>
                    <a:cxn ang="0">
                      <a:pos x="196" y="161"/>
                    </a:cxn>
                    <a:cxn ang="0">
                      <a:pos x="206" y="173"/>
                    </a:cxn>
                    <a:cxn ang="0">
                      <a:pos x="211" y="182"/>
                    </a:cxn>
                    <a:cxn ang="0">
                      <a:pos x="219" y="192"/>
                    </a:cxn>
                    <a:cxn ang="0">
                      <a:pos x="221" y="193"/>
                    </a:cxn>
                    <a:cxn ang="0">
                      <a:pos x="210" y="197"/>
                    </a:cxn>
                    <a:cxn ang="0">
                      <a:pos x="198" y="201"/>
                    </a:cxn>
                    <a:cxn ang="0">
                      <a:pos x="185" y="207"/>
                    </a:cxn>
                    <a:cxn ang="0">
                      <a:pos x="168" y="213"/>
                    </a:cxn>
                    <a:cxn ang="0">
                      <a:pos x="153" y="218"/>
                    </a:cxn>
                    <a:cxn ang="0">
                      <a:pos x="135" y="222"/>
                    </a:cxn>
                    <a:cxn ang="0">
                      <a:pos x="118" y="226"/>
                    </a:cxn>
                    <a:cxn ang="0">
                      <a:pos x="103" y="226"/>
                    </a:cxn>
                    <a:cxn ang="0">
                      <a:pos x="88" y="226"/>
                    </a:cxn>
                    <a:cxn ang="0">
                      <a:pos x="75" y="226"/>
                    </a:cxn>
                    <a:cxn ang="0">
                      <a:pos x="63" y="226"/>
                    </a:cxn>
                    <a:cxn ang="0">
                      <a:pos x="54" y="224"/>
                    </a:cxn>
                    <a:cxn ang="0">
                      <a:pos x="46" y="222"/>
                    </a:cxn>
                    <a:cxn ang="0">
                      <a:pos x="40" y="222"/>
                    </a:cxn>
                    <a:cxn ang="0">
                      <a:pos x="162" y="163"/>
                    </a:cxn>
                    <a:cxn ang="0">
                      <a:pos x="149" y="148"/>
                    </a:cxn>
                    <a:cxn ang="0">
                      <a:pos x="137" y="135"/>
                    </a:cxn>
                    <a:cxn ang="0">
                      <a:pos x="122" y="116"/>
                    </a:cxn>
                    <a:cxn ang="0">
                      <a:pos x="105" y="98"/>
                    </a:cxn>
                    <a:cxn ang="0">
                      <a:pos x="84" y="81"/>
                    </a:cxn>
                    <a:cxn ang="0">
                      <a:pos x="65" y="62"/>
                    </a:cxn>
                    <a:cxn ang="0">
                      <a:pos x="50" y="51"/>
                    </a:cxn>
                    <a:cxn ang="0">
                      <a:pos x="40" y="45"/>
                    </a:cxn>
                    <a:cxn ang="0">
                      <a:pos x="29" y="36"/>
                    </a:cxn>
                    <a:cxn ang="0">
                      <a:pos x="16" y="24"/>
                    </a:cxn>
                    <a:cxn ang="0">
                      <a:pos x="8" y="17"/>
                    </a:cxn>
                    <a:cxn ang="0">
                      <a:pos x="2" y="5"/>
                    </a:cxn>
                    <a:cxn ang="0">
                      <a:pos x="0" y="0"/>
                    </a:cxn>
                    <a:cxn ang="0">
                      <a:pos x="2" y="0"/>
                    </a:cxn>
                  </a:cxnLst>
                  <a:rect l="0" t="0" r="r" b="b"/>
                  <a:pathLst>
                    <a:path w="221" h="226">
                      <a:moveTo>
                        <a:pt x="2" y="0"/>
                      </a:moveTo>
                      <a:lnTo>
                        <a:pt x="6" y="2"/>
                      </a:lnTo>
                      <a:lnTo>
                        <a:pt x="12" y="5"/>
                      </a:lnTo>
                      <a:lnTo>
                        <a:pt x="19" y="9"/>
                      </a:lnTo>
                      <a:lnTo>
                        <a:pt x="27" y="15"/>
                      </a:lnTo>
                      <a:lnTo>
                        <a:pt x="38" y="22"/>
                      </a:lnTo>
                      <a:lnTo>
                        <a:pt x="44" y="24"/>
                      </a:lnTo>
                      <a:lnTo>
                        <a:pt x="50" y="30"/>
                      </a:lnTo>
                      <a:lnTo>
                        <a:pt x="56" y="34"/>
                      </a:lnTo>
                      <a:lnTo>
                        <a:pt x="63" y="38"/>
                      </a:lnTo>
                      <a:lnTo>
                        <a:pt x="69" y="41"/>
                      </a:lnTo>
                      <a:lnTo>
                        <a:pt x="75" y="47"/>
                      </a:lnTo>
                      <a:lnTo>
                        <a:pt x="80" y="51"/>
                      </a:lnTo>
                      <a:lnTo>
                        <a:pt x="88" y="57"/>
                      </a:lnTo>
                      <a:lnTo>
                        <a:pt x="95" y="60"/>
                      </a:lnTo>
                      <a:lnTo>
                        <a:pt x="101" y="66"/>
                      </a:lnTo>
                      <a:lnTo>
                        <a:pt x="109" y="72"/>
                      </a:lnTo>
                      <a:lnTo>
                        <a:pt x="116" y="78"/>
                      </a:lnTo>
                      <a:lnTo>
                        <a:pt x="122" y="83"/>
                      </a:lnTo>
                      <a:lnTo>
                        <a:pt x="128" y="89"/>
                      </a:lnTo>
                      <a:lnTo>
                        <a:pt x="134" y="95"/>
                      </a:lnTo>
                      <a:lnTo>
                        <a:pt x="141" y="100"/>
                      </a:lnTo>
                      <a:lnTo>
                        <a:pt x="147" y="106"/>
                      </a:lnTo>
                      <a:lnTo>
                        <a:pt x="153" y="112"/>
                      </a:lnTo>
                      <a:lnTo>
                        <a:pt x="158" y="117"/>
                      </a:lnTo>
                      <a:lnTo>
                        <a:pt x="164" y="123"/>
                      </a:lnTo>
                      <a:lnTo>
                        <a:pt x="168" y="129"/>
                      </a:lnTo>
                      <a:lnTo>
                        <a:pt x="173" y="135"/>
                      </a:lnTo>
                      <a:lnTo>
                        <a:pt x="177" y="140"/>
                      </a:lnTo>
                      <a:lnTo>
                        <a:pt x="181" y="144"/>
                      </a:lnTo>
                      <a:lnTo>
                        <a:pt x="189" y="152"/>
                      </a:lnTo>
                      <a:lnTo>
                        <a:pt x="196" y="161"/>
                      </a:lnTo>
                      <a:lnTo>
                        <a:pt x="200" y="167"/>
                      </a:lnTo>
                      <a:lnTo>
                        <a:pt x="206" y="173"/>
                      </a:lnTo>
                      <a:lnTo>
                        <a:pt x="208" y="176"/>
                      </a:lnTo>
                      <a:lnTo>
                        <a:pt x="211" y="182"/>
                      </a:lnTo>
                      <a:lnTo>
                        <a:pt x="217" y="188"/>
                      </a:lnTo>
                      <a:lnTo>
                        <a:pt x="219" y="192"/>
                      </a:lnTo>
                      <a:lnTo>
                        <a:pt x="219" y="193"/>
                      </a:lnTo>
                      <a:lnTo>
                        <a:pt x="221" y="193"/>
                      </a:lnTo>
                      <a:lnTo>
                        <a:pt x="217" y="193"/>
                      </a:lnTo>
                      <a:lnTo>
                        <a:pt x="210" y="197"/>
                      </a:lnTo>
                      <a:lnTo>
                        <a:pt x="204" y="199"/>
                      </a:lnTo>
                      <a:lnTo>
                        <a:pt x="198" y="201"/>
                      </a:lnTo>
                      <a:lnTo>
                        <a:pt x="192" y="205"/>
                      </a:lnTo>
                      <a:lnTo>
                        <a:pt x="185" y="207"/>
                      </a:lnTo>
                      <a:lnTo>
                        <a:pt x="177" y="209"/>
                      </a:lnTo>
                      <a:lnTo>
                        <a:pt x="168" y="213"/>
                      </a:lnTo>
                      <a:lnTo>
                        <a:pt x="160" y="214"/>
                      </a:lnTo>
                      <a:lnTo>
                        <a:pt x="153" y="218"/>
                      </a:lnTo>
                      <a:lnTo>
                        <a:pt x="143" y="220"/>
                      </a:lnTo>
                      <a:lnTo>
                        <a:pt x="135" y="222"/>
                      </a:lnTo>
                      <a:lnTo>
                        <a:pt x="126" y="224"/>
                      </a:lnTo>
                      <a:lnTo>
                        <a:pt x="118" y="226"/>
                      </a:lnTo>
                      <a:lnTo>
                        <a:pt x="111" y="226"/>
                      </a:lnTo>
                      <a:lnTo>
                        <a:pt x="103" y="226"/>
                      </a:lnTo>
                      <a:lnTo>
                        <a:pt x="95" y="226"/>
                      </a:lnTo>
                      <a:lnTo>
                        <a:pt x="88" y="226"/>
                      </a:lnTo>
                      <a:lnTo>
                        <a:pt x="80" y="226"/>
                      </a:lnTo>
                      <a:lnTo>
                        <a:pt x="75" y="226"/>
                      </a:lnTo>
                      <a:lnTo>
                        <a:pt x="69" y="226"/>
                      </a:lnTo>
                      <a:lnTo>
                        <a:pt x="63" y="226"/>
                      </a:lnTo>
                      <a:lnTo>
                        <a:pt x="57" y="224"/>
                      </a:lnTo>
                      <a:lnTo>
                        <a:pt x="54" y="224"/>
                      </a:lnTo>
                      <a:lnTo>
                        <a:pt x="50" y="222"/>
                      </a:lnTo>
                      <a:lnTo>
                        <a:pt x="46" y="222"/>
                      </a:lnTo>
                      <a:lnTo>
                        <a:pt x="42" y="222"/>
                      </a:lnTo>
                      <a:lnTo>
                        <a:pt x="40" y="222"/>
                      </a:lnTo>
                      <a:lnTo>
                        <a:pt x="164" y="167"/>
                      </a:lnTo>
                      <a:lnTo>
                        <a:pt x="162" y="163"/>
                      </a:lnTo>
                      <a:lnTo>
                        <a:pt x="154" y="155"/>
                      </a:lnTo>
                      <a:lnTo>
                        <a:pt x="149" y="148"/>
                      </a:lnTo>
                      <a:lnTo>
                        <a:pt x="143" y="142"/>
                      </a:lnTo>
                      <a:lnTo>
                        <a:pt x="137" y="135"/>
                      </a:lnTo>
                      <a:lnTo>
                        <a:pt x="130" y="125"/>
                      </a:lnTo>
                      <a:lnTo>
                        <a:pt x="122" y="116"/>
                      </a:lnTo>
                      <a:lnTo>
                        <a:pt x="114" y="108"/>
                      </a:lnTo>
                      <a:lnTo>
                        <a:pt x="105" y="98"/>
                      </a:lnTo>
                      <a:lnTo>
                        <a:pt x="95" y="91"/>
                      </a:lnTo>
                      <a:lnTo>
                        <a:pt x="84" y="81"/>
                      </a:lnTo>
                      <a:lnTo>
                        <a:pt x="75" y="72"/>
                      </a:lnTo>
                      <a:lnTo>
                        <a:pt x="65" y="62"/>
                      </a:lnTo>
                      <a:lnTo>
                        <a:pt x="56" y="57"/>
                      </a:lnTo>
                      <a:lnTo>
                        <a:pt x="50" y="51"/>
                      </a:lnTo>
                      <a:lnTo>
                        <a:pt x="46" y="47"/>
                      </a:lnTo>
                      <a:lnTo>
                        <a:pt x="40" y="45"/>
                      </a:lnTo>
                      <a:lnTo>
                        <a:pt x="37" y="41"/>
                      </a:lnTo>
                      <a:lnTo>
                        <a:pt x="29" y="36"/>
                      </a:lnTo>
                      <a:lnTo>
                        <a:pt x="21" y="30"/>
                      </a:lnTo>
                      <a:lnTo>
                        <a:pt x="16" y="24"/>
                      </a:lnTo>
                      <a:lnTo>
                        <a:pt x="12" y="21"/>
                      </a:lnTo>
                      <a:lnTo>
                        <a:pt x="8" y="17"/>
                      </a:lnTo>
                      <a:lnTo>
                        <a:pt x="6" y="13"/>
                      </a:lnTo>
                      <a:lnTo>
                        <a:pt x="2" y="5"/>
                      </a:lnTo>
                      <a:lnTo>
                        <a:pt x="2" y="3"/>
                      </a:lnTo>
                      <a:lnTo>
                        <a:pt x="0" y="0"/>
                      </a:lnTo>
                      <a:lnTo>
                        <a:pt x="2" y="0"/>
                      </a:lnTo>
                      <a:lnTo>
                        <a:pt x="2" y="0"/>
                      </a:lnTo>
                      <a:close/>
                    </a:path>
                  </a:pathLst>
                </a:custGeom>
                <a:solidFill>
                  <a:srgbClr val="F0F0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80" name="Freeform 120"/>
                <p:cNvSpPr>
                  <a:spLocks/>
                </p:cNvSpPr>
                <p:nvPr/>
              </p:nvSpPr>
              <p:spPr bwMode="auto">
                <a:xfrm>
                  <a:off x="5368925" y="3071813"/>
                  <a:ext cx="49213" cy="92075"/>
                </a:xfrm>
                <a:custGeom>
                  <a:avLst/>
                  <a:gdLst/>
                  <a:ahLst/>
                  <a:cxnLst>
                    <a:cxn ang="0">
                      <a:pos x="3" y="0"/>
                    </a:cxn>
                    <a:cxn ang="0">
                      <a:pos x="0" y="59"/>
                    </a:cxn>
                    <a:cxn ang="0">
                      <a:pos x="24" y="116"/>
                    </a:cxn>
                    <a:cxn ang="0">
                      <a:pos x="62" y="21"/>
                    </a:cxn>
                    <a:cxn ang="0">
                      <a:pos x="3" y="0"/>
                    </a:cxn>
                    <a:cxn ang="0">
                      <a:pos x="3" y="0"/>
                    </a:cxn>
                  </a:cxnLst>
                  <a:rect l="0" t="0" r="r" b="b"/>
                  <a:pathLst>
                    <a:path w="62" h="116">
                      <a:moveTo>
                        <a:pt x="3" y="0"/>
                      </a:moveTo>
                      <a:lnTo>
                        <a:pt x="0" y="59"/>
                      </a:lnTo>
                      <a:lnTo>
                        <a:pt x="24" y="116"/>
                      </a:lnTo>
                      <a:lnTo>
                        <a:pt x="62" y="21"/>
                      </a:lnTo>
                      <a:lnTo>
                        <a:pt x="3" y="0"/>
                      </a:lnTo>
                      <a:lnTo>
                        <a:pt x="3" y="0"/>
                      </a:lnTo>
                      <a:close/>
                    </a:path>
                  </a:pathLst>
                </a:custGeom>
                <a:solidFill>
                  <a:srgbClr val="F0F0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82" name="Freeform 122"/>
                <p:cNvSpPr>
                  <a:spLocks/>
                </p:cNvSpPr>
                <p:nvPr/>
              </p:nvSpPr>
              <p:spPr bwMode="auto">
                <a:xfrm>
                  <a:off x="5651500" y="3171825"/>
                  <a:ext cx="69850" cy="52388"/>
                </a:xfrm>
                <a:custGeom>
                  <a:avLst/>
                  <a:gdLst/>
                  <a:ahLst/>
                  <a:cxnLst>
                    <a:cxn ang="0">
                      <a:pos x="89" y="47"/>
                    </a:cxn>
                    <a:cxn ang="0">
                      <a:pos x="12" y="0"/>
                    </a:cxn>
                    <a:cxn ang="0">
                      <a:pos x="0" y="15"/>
                    </a:cxn>
                    <a:cxn ang="0">
                      <a:pos x="84" y="65"/>
                    </a:cxn>
                    <a:cxn ang="0">
                      <a:pos x="89" y="47"/>
                    </a:cxn>
                    <a:cxn ang="0">
                      <a:pos x="89" y="47"/>
                    </a:cxn>
                  </a:cxnLst>
                  <a:rect l="0" t="0" r="r" b="b"/>
                  <a:pathLst>
                    <a:path w="89" h="65">
                      <a:moveTo>
                        <a:pt x="89" y="47"/>
                      </a:moveTo>
                      <a:lnTo>
                        <a:pt x="12" y="0"/>
                      </a:lnTo>
                      <a:lnTo>
                        <a:pt x="0" y="15"/>
                      </a:lnTo>
                      <a:lnTo>
                        <a:pt x="84" y="65"/>
                      </a:lnTo>
                      <a:lnTo>
                        <a:pt x="89" y="47"/>
                      </a:lnTo>
                      <a:lnTo>
                        <a:pt x="89" y="4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83" name="Freeform 123"/>
                <p:cNvSpPr>
                  <a:spLocks/>
                </p:cNvSpPr>
                <p:nvPr/>
              </p:nvSpPr>
              <p:spPr bwMode="auto">
                <a:xfrm>
                  <a:off x="5641975" y="3209925"/>
                  <a:ext cx="71438" cy="52388"/>
                </a:xfrm>
                <a:custGeom>
                  <a:avLst/>
                  <a:gdLst/>
                  <a:ahLst/>
                  <a:cxnLst>
                    <a:cxn ang="0">
                      <a:pos x="91" y="48"/>
                    </a:cxn>
                    <a:cxn ang="0">
                      <a:pos x="11" y="0"/>
                    </a:cxn>
                    <a:cxn ang="0">
                      <a:pos x="0" y="18"/>
                    </a:cxn>
                    <a:cxn ang="0">
                      <a:pos x="85" y="65"/>
                    </a:cxn>
                    <a:cxn ang="0">
                      <a:pos x="91" y="48"/>
                    </a:cxn>
                    <a:cxn ang="0">
                      <a:pos x="91" y="48"/>
                    </a:cxn>
                  </a:cxnLst>
                  <a:rect l="0" t="0" r="r" b="b"/>
                  <a:pathLst>
                    <a:path w="91" h="65">
                      <a:moveTo>
                        <a:pt x="91" y="48"/>
                      </a:moveTo>
                      <a:lnTo>
                        <a:pt x="11" y="0"/>
                      </a:lnTo>
                      <a:lnTo>
                        <a:pt x="0" y="18"/>
                      </a:lnTo>
                      <a:lnTo>
                        <a:pt x="85" y="65"/>
                      </a:lnTo>
                      <a:lnTo>
                        <a:pt x="91" y="48"/>
                      </a:lnTo>
                      <a:lnTo>
                        <a:pt x="91" y="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35" name="Group 134"/>
            <p:cNvGrpSpPr/>
            <p:nvPr/>
          </p:nvGrpSpPr>
          <p:grpSpPr>
            <a:xfrm>
              <a:off x="7509754" y="1853186"/>
              <a:ext cx="1322961" cy="2306418"/>
              <a:chOff x="9377464" y="904740"/>
              <a:chExt cx="1478604" cy="2577762"/>
            </a:xfrm>
          </p:grpSpPr>
          <p:sp>
            <p:nvSpPr>
              <p:cNvPr id="134" name="Freeform 133"/>
              <p:cNvSpPr/>
              <p:nvPr/>
            </p:nvSpPr>
            <p:spPr>
              <a:xfrm>
                <a:off x="9377464" y="1420238"/>
                <a:ext cx="1478604" cy="2062264"/>
              </a:xfrm>
              <a:custGeom>
                <a:avLst/>
                <a:gdLst>
                  <a:gd name="connsiteX0" fmla="*/ 642025 w 1478604"/>
                  <a:gd name="connsiteY0" fmla="*/ 0 h 2062264"/>
                  <a:gd name="connsiteX1" fmla="*/ 933855 w 1478604"/>
                  <a:gd name="connsiteY1" fmla="*/ 155643 h 2062264"/>
                  <a:gd name="connsiteX2" fmla="*/ 1089498 w 1478604"/>
                  <a:gd name="connsiteY2" fmla="*/ 272375 h 2062264"/>
                  <a:gd name="connsiteX3" fmla="*/ 1186774 w 1478604"/>
                  <a:gd name="connsiteY3" fmla="*/ 408562 h 2062264"/>
                  <a:gd name="connsiteX4" fmla="*/ 1284051 w 1478604"/>
                  <a:gd name="connsiteY4" fmla="*/ 583660 h 2062264"/>
                  <a:gd name="connsiteX5" fmla="*/ 1361872 w 1478604"/>
                  <a:gd name="connsiteY5" fmla="*/ 758758 h 2062264"/>
                  <a:gd name="connsiteX6" fmla="*/ 1459149 w 1478604"/>
                  <a:gd name="connsiteY6" fmla="*/ 1011677 h 2062264"/>
                  <a:gd name="connsiteX7" fmla="*/ 1478604 w 1478604"/>
                  <a:gd name="connsiteY7" fmla="*/ 1206230 h 2062264"/>
                  <a:gd name="connsiteX8" fmla="*/ 1478604 w 1478604"/>
                  <a:gd name="connsiteY8" fmla="*/ 1381328 h 2062264"/>
                  <a:gd name="connsiteX9" fmla="*/ 1400783 w 1478604"/>
                  <a:gd name="connsiteY9" fmla="*/ 1536971 h 2062264"/>
                  <a:gd name="connsiteX10" fmla="*/ 1206230 w 1478604"/>
                  <a:gd name="connsiteY10" fmla="*/ 1750979 h 2062264"/>
                  <a:gd name="connsiteX11" fmla="*/ 992221 w 1478604"/>
                  <a:gd name="connsiteY11" fmla="*/ 1867711 h 2062264"/>
                  <a:gd name="connsiteX12" fmla="*/ 739302 w 1478604"/>
                  <a:gd name="connsiteY12" fmla="*/ 1945532 h 2062264"/>
                  <a:gd name="connsiteX13" fmla="*/ 603115 w 1478604"/>
                  <a:gd name="connsiteY13" fmla="*/ 2003898 h 2062264"/>
                  <a:gd name="connsiteX14" fmla="*/ 447472 w 1478604"/>
                  <a:gd name="connsiteY14" fmla="*/ 2023353 h 2062264"/>
                  <a:gd name="connsiteX15" fmla="*/ 311285 w 1478604"/>
                  <a:gd name="connsiteY15" fmla="*/ 2062264 h 2062264"/>
                  <a:gd name="connsiteX16" fmla="*/ 155642 w 1478604"/>
                  <a:gd name="connsiteY16" fmla="*/ 2042809 h 2062264"/>
                  <a:gd name="connsiteX17" fmla="*/ 0 w 1478604"/>
                  <a:gd name="connsiteY17" fmla="*/ 1945532 h 2062264"/>
                  <a:gd name="connsiteX18" fmla="*/ 97276 w 1478604"/>
                  <a:gd name="connsiteY18" fmla="*/ 1828800 h 2062264"/>
                  <a:gd name="connsiteX19" fmla="*/ 233464 w 1478604"/>
                  <a:gd name="connsiteY19" fmla="*/ 1750979 h 2062264"/>
                  <a:gd name="connsiteX20" fmla="*/ 408562 w 1478604"/>
                  <a:gd name="connsiteY20" fmla="*/ 1712068 h 2062264"/>
                  <a:gd name="connsiteX21" fmla="*/ 505838 w 1478604"/>
                  <a:gd name="connsiteY21" fmla="*/ 1692613 h 2062264"/>
                  <a:gd name="connsiteX22" fmla="*/ 642025 w 1478604"/>
                  <a:gd name="connsiteY22" fmla="*/ 1575881 h 2062264"/>
                  <a:gd name="connsiteX23" fmla="*/ 778213 w 1478604"/>
                  <a:gd name="connsiteY23" fmla="*/ 1361873 h 2062264"/>
                  <a:gd name="connsiteX24" fmla="*/ 836579 w 1478604"/>
                  <a:gd name="connsiteY24" fmla="*/ 1264596 h 2062264"/>
                  <a:gd name="connsiteX25" fmla="*/ 817123 w 1478604"/>
                  <a:gd name="connsiteY25" fmla="*/ 894945 h 2062264"/>
                  <a:gd name="connsiteX26" fmla="*/ 642025 w 1478604"/>
                  <a:gd name="connsiteY26" fmla="*/ 836579 h 2062264"/>
                  <a:gd name="connsiteX27" fmla="*/ 544749 w 1478604"/>
                  <a:gd name="connsiteY27" fmla="*/ 700392 h 2062264"/>
                  <a:gd name="connsiteX28" fmla="*/ 525293 w 1478604"/>
                  <a:gd name="connsiteY28" fmla="*/ 505839 h 2062264"/>
                  <a:gd name="connsiteX29" fmla="*/ 564204 w 1478604"/>
                  <a:gd name="connsiteY29" fmla="*/ 214009 h 2062264"/>
                  <a:gd name="connsiteX30" fmla="*/ 642025 w 1478604"/>
                  <a:gd name="connsiteY30" fmla="*/ 0 h 206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78604" h="2062264">
                    <a:moveTo>
                      <a:pt x="642025" y="0"/>
                    </a:moveTo>
                    <a:lnTo>
                      <a:pt x="933855" y="155643"/>
                    </a:lnTo>
                    <a:lnTo>
                      <a:pt x="1089498" y="272375"/>
                    </a:lnTo>
                    <a:lnTo>
                      <a:pt x="1186774" y="408562"/>
                    </a:lnTo>
                    <a:lnTo>
                      <a:pt x="1284051" y="583660"/>
                    </a:lnTo>
                    <a:lnTo>
                      <a:pt x="1361872" y="758758"/>
                    </a:lnTo>
                    <a:lnTo>
                      <a:pt x="1459149" y="1011677"/>
                    </a:lnTo>
                    <a:lnTo>
                      <a:pt x="1478604" y="1206230"/>
                    </a:lnTo>
                    <a:lnTo>
                      <a:pt x="1478604" y="1381328"/>
                    </a:lnTo>
                    <a:lnTo>
                      <a:pt x="1400783" y="1536971"/>
                    </a:lnTo>
                    <a:lnTo>
                      <a:pt x="1206230" y="1750979"/>
                    </a:lnTo>
                    <a:lnTo>
                      <a:pt x="992221" y="1867711"/>
                    </a:lnTo>
                    <a:lnTo>
                      <a:pt x="739302" y="1945532"/>
                    </a:lnTo>
                    <a:lnTo>
                      <a:pt x="603115" y="2003898"/>
                    </a:lnTo>
                    <a:lnTo>
                      <a:pt x="447472" y="2023353"/>
                    </a:lnTo>
                    <a:lnTo>
                      <a:pt x="311285" y="2062264"/>
                    </a:lnTo>
                    <a:lnTo>
                      <a:pt x="155642" y="2042809"/>
                    </a:lnTo>
                    <a:lnTo>
                      <a:pt x="0" y="1945532"/>
                    </a:lnTo>
                    <a:lnTo>
                      <a:pt x="97276" y="1828800"/>
                    </a:lnTo>
                    <a:lnTo>
                      <a:pt x="233464" y="1750979"/>
                    </a:lnTo>
                    <a:lnTo>
                      <a:pt x="408562" y="1712068"/>
                    </a:lnTo>
                    <a:lnTo>
                      <a:pt x="505838" y="1692613"/>
                    </a:lnTo>
                    <a:lnTo>
                      <a:pt x="642025" y="1575881"/>
                    </a:lnTo>
                    <a:lnTo>
                      <a:pt x="778213" y="1361873"/>
                    </a:lnTo>
                    <a:lnTo>
                      <a:pt x="836579" y="1264596"/>
                    </a:lnTo>
                    <a:lnTo>
                      <a:pt x="817123" y="894945"/>
                    </a:lnTo>
                    <a:lnTo>
                      <a:pt x="642025" y="836579"/>
                    </a:lnTo>
                    <a:lnTo>
                      <a:pt x="544749" y="700392"/>
                    </a:lnTo>
                    <a:lnTo>
                      <a:pt x="525293" y="505839"/>
                    </a:lnTo>
                    <a:lnTo>
                      <a:pt x="564204" y="214009"/>
                    </a:lnTo>
                    <a:lnTo>
                      <a:pt x="642025" y="0"/>
                    </a:lnTo>
                    <a:close/>
                  </a:path>
                </a:pathLst>
              </a:cu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1" name="Group 130"/>
              <p:cNvGrpSpPr/>
              <p:nvPr/>
            </p:nvGrpSpPr>
            <p:grpSpPr>
              <a:xfrm>
                <a:off x="9402357" y="904740"/>
                <a:ext cx="1434255" cy="2524260"/>
                <a:chOff x="5764213" y="1444625"/>
                <a:chExt cx="865188" cy="1817688"/>
              </a:xfrm>
            </p:grpSpPr>
            <p:sp>
              <p:nvSpPr>
                <p:cNvPr id="15372" name="Freeform 12"/>
                <p:cNvSpPr>
                  <a:spLocks/>
                </p:cNvSpPr>
                <p:nvPr/>
              </p:nvSpPr>
              <p:spPr bwMode="auto">
                <a:xfrm>
                  <a:off x="6070600" y="1885950"/>
                  <a:ext cx="547688" cy="1350963"/>
                </a:xfrm>
                <a:custGeom>
                  <a:avLst/>
                  <a:gdLst/>
                  <a:ahLst/>
                  <a:cxnLst>
                    <a:cxn ang="0">
                      <a:pos x="178" y="27"/>
                    </a:cxn>
                    <a:cxn ang="0">
                      <a:pos x="243" y="66"/>
                    </a:cxn>
                    <a:cxn ang="0">
                      <a:pos x="323" y="125"/>
                    </a:cxn>
                    <a:cxn ang="0">
                      <a:pos x="408" y="203"/>
                    </a:cxn>
                    <a:cxn ang="0">
                      <a:pos x="492" y="300"/>
                    </a:cxn>
                    <a:cxn ang="0">
                      <a:pos x="560" y="420"/>
                    </a:cxn>
                    <a:cxn ang="0">
                      <a:pos x="612" y="553"/>
                    </a:cxn>
                    <a:cxn ang="0">
                      <a:pos x="646" y="694"/>
                    </a:cxn>
                    <a:cxn ang="0">
                      <a:pos x="673" y="834"/>
                    </a:cxn>
                    <a:cxn ang="0">
                      <a:pos x="688" y="965"/>
                    </a:cxn>
                    <a:cxn ang="0">
                      <a:pos x="690" y="1081"/>
                    </a:cxn>
                    <a:cxn ang="0">
                      <a:pos x="686" y="1176"/>
                    </a:cxn>
                    <a:cxn ang="0">
                      <a:pos x="673" y="1243"/>
                    </a:cxn>
                    <a:cxn ang="0">
                      <a:pos x="642" y="1298"/>
                    </a:cxn>
                    <a:cxn ang="0">
                      <a:pos x="600" y="1362"/>
                    </a:cxn>
                    <a:cxn ang="0">
                      <a:pos x="566" y="1416"/>
                    </a:cxn>
                    <a:cxn ang="0">
                      <a:pos x="524" y="1467"/>
                    </a:cxn>
                    <a:cxn ang="0">
                      <a:pos x="477" y="1516"/>
                    </a:cxn>
                    <a:cxn ang="0">
                      <a:pos x="420" y="1560"/>
                    </a:cxn>
                    <a:cxn ang="0">
                      <a:pos x="353" y="1596"/>
                    </a:cxn>
                    <a:cxn ang="0">
                      <a:pos x="285" y="1625"/>
                    </a:cxn>
                    <a:cxn ang="0">
                      <a:pos x="226" y="1649"/>
                    </a:cxn>
                    <a:cxn ang="0">
                      <a:pos x="169" y="1670"/>
                    </a:cxn>
                    <a:cxn ang="0">
                      <a:pos x="97" y="1695"/>
                    </a:cxn>
                    <a:cxn ang="0">
                      <a:pos x="19" y="1501"/>
                    </a:cxn>
                    <a:cxn ang="0">
                      <a:pos x="72" y="1452"/>
                    </a:cxn>
                    <a:cxn ang="0">
                      <a:pos x="133" y="1387"/>
                    </a:cxn>
                    <a:cxn ang="0">
                      <a:pos x="178" y="1315"/>
                    </a:cxn>
                    <a:cxn ang="0">
                      <a:pos x="207" y="1250"/>
                    </a:cxn>
                    <a:cxn ang="0">
                      <a:pos x="233" y="1190"/>
                    </a:cxn>
                    <a:cxn ang="0">
                      <a:pos x="264" y="1138"/>
                    </a:cxn>
                    <a:cxn ang="0">
                      <a:pos x="306" y="1089"/>
                    </a:cxn>
                    <a:cxn ang="0">
                      <a:pos x="353" y="1041"/>
                    </a:cxn>
                    <a:cxn ang="0">
                      <a:pos x="393" y="929"/>
                    </a:cxn>
                    <a:cxn ang="0">
                      <a:pos x="264" y="965"/>
                    </a:cxn>
                    <a:cxn ang="0">
                      <a:pos x="264" y="904"/>
                    </a:cxn>
                    <a:cxn ang="0">
                      <a:pos x="262" y="846"/>
                    </a:cxn>
                    <a:cxn ang="0">
                      <a:pos x="262" y="783"/>
                    </a:cxn>
                    <a:cxn ang="0">
                      <a:pos x="264" y="722"/>
                    </a:cxn>
                    <a:cxn ang="0">
                      <a:pos x="268" y="665"/>
                    </a:cxn>
                    <a:cxn ang="0">
                      <a:pos x="277" y="608"/>
                    </a:cxn>
                    <a:cxn ang="0">
                      <a:pos x="290" y="551"/>
                    </a:cxn>
                    <a:cxn ang="0">
                      <a:pos x="306" y="500"/>
                    </a:cxn>
                    <a:cxn ang="0">
                      <a:pos x="325" y="439"/>
                    </a:cxn>
                    <a:cxn ang="0">
                      <a:pos x="344" y="389"/>
                    </a:cxn>
                    <a:cxn ang="0">
                      <a:pos x="270" y="378"/>
                    </a:cxn>
                    <a:cxn ang="0">
                      <a:pos x="243" y="431"/>
                    </a:cxn>
                    <a:cxn ang="0">
                      <a:pos x="220" y="485"/>
                    </a:cxn>
                    <a:cxn ang="0">
                      <a:pos x="207" y="536"/>
                    </a:cxn>
                    <a:cxn ang="0">
                      <a:pos x="199" y="587"/>
                    </a:cxn>
                    <a:cxn ang="0">
                      <a:pos x="195" y="638"/>
                    </a:cxn>
                    <a:cxn ang="0">
                      <a:pos x="197" y="694"/>
                    </a:cxn>
                    <a:cxn ang="0">
                      <a:pos x="165" y="692"/>
                    </a:cxn>
                    <a:cxn ang="0">
                      <a:pos x="98" y="644"/>
                    </a:cxn>
                    <a:cxn ang="0">
                      <a:pos x="51" y="578"/>
                    </a:cxn>
                    <a:cxn ang="0">
                      <a:pos x="30" y="513"/>
                    </a:cxn>
                    <a:cxn ang="0">
                      <a:pos x="22" y="433"/>
                    </a:cxn>
                    <a:cxn ang="0">
                      <a:pos x="30" y="344"/>
                    </a:cxn>
                    <a:cxn ang="0">
                      <a:pos x="45" y="256"/>
                    </a:cxn>
                    <a:cxn ang="0">
                      <a:pos x="68" y="173"/>
                    </a:cxn>
                    <a:cxn ang="0">
                      <a:pos x="91" y="99"/>
                    </a:cxn>
                    <a:cxn ang="0">
                      <a:pos x="112" y="44"/>
                    </a:cxn>
                    <a:cxn ang="0">
                      <a:pos x="131" y="0"/>
                    </a:cxn>
                  </a:cxnLst>
                  <a:rect l="0" t="0" r="r" b="b"/>
                  <a:pathLst>
                    <a:path w="690" h="1703">
                      <a:moveTo>
                        <a:pt x="131" y="0"/>
                      </a:moveTo>
                      <a:lnTo>
                        <a:pt x="133" y="2"/>
                      </a:lnTo>
                      <a:lnTo>
                        <a:pt x="138" y="4"/>
                      </a:lnTo>
                      <a:lnTo>
                        <a:pt x="144" y="8"/>
                      </a:lnTo>
                      <a:lnTo>
                        <a:pt x="152" y="9"/>
                      </a:lnTo>
                      <a:lnTo>
                        <a:pt x="161" y="15"/>
                      </a:lnTo>
                      <a:lnTo>
                        <a:pt x="165" y="19"/>
                      </a:lnTo>
                      <a:lnTo>
                        <a:pt x="171" y="21"/>
                      </a:lnTo>
                      <a:lnTo>
                        <a:pt x="178" y="27"/>
                      </a:lnTo>
                      <a:lnTo>
                        <a:pt x="184" y="30"/>
                      </a:lnTo>
                      <a:lnTo>
                        <a:pt x="190" y="32"/>
                      </a:lnTo>
                      <a:lnTo>
                        <a:pt x="197" y="36"/>
                      </a:lnTo>
                      <a:lnTo>
                        <a:pt x="203" y="40"/>
                      </a:lnTo>
                      <a:lnTo>
                        <a:pt x="211" y="46"/>
                      </a:lnTo>
                      <a:lnTo>
                        <a:pt x="218" y="49"/>
                      </a:lnTo>
                      <a:lnTo>
                        <a:pt x="226" y="55"/>
                      </a:lnTo>
                      <a:lnTo>
                        <a:pt x="235" y="61"/>
                      </a:lnTo>
                      <a:lnTo>
                        <a:pt x="243" y="66"/>
                      </a:lnTo>
                      <a:lnTo>
                        <a:pt x="251" y="70"/>
                      </a:lnTo>
                      <a:lnTo>
                        <a:pt x="260" y="76"/>
                      </a:lnTo>
                      <a:lnTo>
                        <a:pt x="268" y="82"/>
                      </a:lnTo>
                      <a:lnTo>
                        <a:pt x="277" y="89"/>
                      </a:lnTo>
                      <a:lnTo>
                        <a:pt x="285" y="95"/>
                      </a:lnTo>
                      <a:lnTo>
                        <a:pt x="294" y="103"/>
                      </a:lnTo>
                      <a:lnTo>
                        <a:pt x="306" y="110"/>
                      </a:lnTo>
                      <a:lnTo>
                        <a:pt x="315" y="118"/>
                      </a:lnTo>
                      <a:lnTo>
                        <a:pt x="323" y="125"/>
                      </a:lnTo>
                      <a:lnTo>
                        <a:pt x="332" y="133"/>
                      </a:lnTo>
                      <a:lnTo>
                        <a:pt x="342" y="141"/>
                      </a:lnTo>
                      <a:lnTo>
                        <a:pt x="351" y="150"/>
                      </a:lnTo>
                      <a:lnTo>
                        <a:pt x="361" y="158"/>
                      </a:lnTo>
                      <a:lnTo>
                        <a:pt x="370" y="165"/>
                      </a:lnTo>
                      <a:lnTo>
                        <a:pt x="380" y="175"/>
                      </a:lnTo>
                      <a:lnTo>
                        <a:pt x="389" y="184"/>
                      </a:lnTo>
                      <a:lnTo>
                        <a:pt x="399" y="194"/>
                      </a:lnTo>
                      <a:lnTo>
                        <a:pt x="408" y="203"/>
                      </a:lnTo>
                      <a:lnTo>
                        <a:pt x="418" y="213"/>
                      </a:lnTo>
                      <a:lnTo>
                        <a:pt x="427" y="224"/>
                      </a:lnTo>
                      <a:lnTo>
                        <a:pt x="437" y="234"/>
                      </a:lnTo>
                      <a:lnTo>
                        <a:pt x="446" y="243"/>
                      </a:lnTo>
                      <a:lnTo>
                        <a:pt x="456" y="256"/>
                      </a:lnTo>
                      <a:lnTo>
                        <a:pt x="465" y="268"/>
                      </a:lnTo>
                      <a:lnTo>
                        <a:pt x="475" y="277"/>
                      </a:lnTo>
                      <a:lnTo>
                        <a:pt x="482" y="289"/>
                      </a:lnTo>
                      <a:lnTo>
                        <a:pt x="492" y="300"/>
                      </a:lnTo>
                      <a:lnTo>
                        <a:pt x="500" y="313"/>
                      </a:lnTo>
                      <a:lnTo>
                        <a:pt x="507" y="325"/>
                      </a:lnTo>
                      <a:lnTo>
                        <a:pt x="517" y="338"/>
                      </a:lnTo>
                      <a:lnTo>
                        <a:pt x="524" y="350"/>
                      </a:lnTo>
                      <a:lnTo>
                        <a:pt x="532" y="363"/>
                      </a:lnTo>
                      <a:lnTo>
                        <a:pt x="539" y="376"/>
                      </a:lnTo>
                      <a:lnTo>
                        <a:pt x="547" y="389"/>
                      </a:lnTo>
                      <a:lnTo>
                        <a:pt x="553" y="405"/>
                      </a:lnTo>
                      <a:lnTo>
                        <a:pt x="560" y="420"/>
                      </a:lnTo>
                      <a:lnTo>
                        <a:pt x="568" y="433"/>
                      </a:lnTo>
                      <a:lnTo>
                        <a:pt x="574" y="446"/>
                      </a:lnTo>
                      <a:lnTo>
                        <a:pt x="579" y="462"/>
                      </a:lnTo>
                      <a:lnTo>
                        <a:pt x="587" y="479"/>
                      </a:lnTo>
                      <a:lnTo>
                        <a:pt x="591" y="492"/>
                      </a:lnTo>
                      <a:lnTo>
                        <a:pt x="596" y="507"/>
                      </a:lnTo>
                      <a:lnTo>
                        <a:pt x="602" y="523"/>
                      </a:lnTo>
                      <a:lnTo>
                        <a:pt x="608" y="538"/>
                      </a:lnTo>
                      <a:lnTo>
                        <a:pt x="612" y="553"/>
                      </a:lnTo>
                      <a:lnTo>
                        <a:pt x="616" y="568"/>
                      </a:lnTo>
                      <a:lnTo>
                        <a:pt x="619" y="583"/>
                      </a:lnTo>
                      <a:lnTo>
                        <a:pt x="625" y="600"/>
                      </a:lnTo>
                      <a:lnTo>
                        <a:pt x="629" y="616"/>
                      </a:lnTo>
                      <a:lnTo>
                        <a:pt x="633" y="631"/>
                      </a:lnTo>
                      <a:lnTo>
                        <a:pt x="636" y="648"/>
                      </a:lnTo>
                      <a:lnTo>
                        <a:pt x="640" y="663"/>
                      </a:lnTo>
                      <a:lnTo>
                        <a:pt x="642" y="678"/>
                      </a:lnTo>
                      <a:lnTo>
                        <a:pt x="646" y="694"/>
                      </a:lnTo>
                      <a:lnTo>
                        <a:pt x="650" y="711"/>
                      </a:lnTo>
                      <a:lnTo>
                        <a:pt x="654" y="726"/>
                      </a:lnTo>
                      <a:lnTo>
                        <a:pt x="655" y="741"/>
                      </a:lnTo>
                      <a:lnTo>
                        <a:pt x="659" y="756"/>
                      </a:lnTo>
                      <a:lnTo>
                        <a:pt x="663" y="771"/>
                      </a:lnTo>
                      <a:lnTo>
                        <a:pt x="665" y="787"/>
                      </a:lnTo>
                      <a:lnTo>
                        <a:pt x="667" y="802"/>
                      </a:lnTo>
                      <a:lnTo>
                        <a:pt x="671" y="819"/>
                      </a:lnTo>
                      <a:lnTo>
                        <a:pt x="673" y="834"/>
                      </a:lnTo>
                      <a:lnTo>
                        <a:pt x="674" y="849"/>
                      </a:lnTo>
                      <a:lnTo>
                        <a:pt x="676" y="863"/>
                      </a:lnTo>
                      <a:lnTo>
                        <a:pt x="678" y="878"/>
                      </a:lnTo>
                      <a:lnTo>
                        <a:pt x="680" y="893"/>
                      </a:lnTo>
                      <a:lnTo>
                        <a:pt x="682" y="908"/>
                      </a:lnTo>
                      <a:lnTo>
                        <a:pt x="682" y="922"/>
                      </a:lnTo>
                      <a:lnTo>
                        <a:pt x="684" y="937"/>
                      </a:lnTo>
                      <a:lnTo>
                        <a:pt x="686" y="952"/>
                      </a:lnTo>
                      <a:lnTo>
                        <a:pt x="688" y="965"/>
                      </a:lnTo>
                      <a:lnTo>
                        <a:pt x="688" y="979"/>
                      </a:lnTo>
                      <a:lnTo>
                        <a:pt x="688" y="992"/>
                      </a:lnTo>
                      <a:lnTo>
                        <a:pt x="688" y="1005"/>
                      </a:lnTo>
                      <a:lnTo>
                        <a:pt x="690" y="1019"/>
                      </a:lnTo>
                      <a:lnTo>
                        <a:pt x="690" y="1032"/>
                      </a:lnTo>
                      <a:lnTo>
                        <a:pt x="690" y="1045"/>
                      </a:lnTo>
                      <a:lnTo>
                        <a:pt x="690" y="1057"/>
                      </a:lnTo>
                      <a:lnTo>
                        <a:pt x="690" y="1070"/>
                      </a:lnTo>
                      <a:lnTo>
                        <a:pt x="690" y="1081"/>
                      </a:lnTo>
                      <a:lnTo>
                        <a:pt x="690" y="1093"/>
                      </a:lnTo>
                      <a:lnTo>
                        <a:pt x="690" y="1104"/>
                      </a:lnTo>
                      <a:lnTo>
                        <a:pt x="690" y="1115"/>
                      </a:lnTo>
                      <a:lnTo>
                        <a:pt x="690" y="1127"/>
                      </a:lnTo>
                      <a:lnTo>
                        <a:pt x="690" y="1136"/>
                      </a:lnTo>
                      <a:lnTo>
                        <a:pt x="688" y="1148"/>
                      </a:lnTo>
                      <a:lnTo>
                        <a:pt x="688" y="1159"/>
                      </a:lnTo>
                      <a:lnTo>
                        <a:pt x="686" y="1167"/>
                      </a:lnTo>
                      <a:lnTo>
                        <a:pt x="686" y="1176"/>
                      </a:lnTo>
                      <a:lnTo>
                        <a:pt x="684" y="1186"/>
                      </a:lnTo>
                      <a:lnTo>
                        <a:pt x="684" y="1195"/>
                      </a:lnTo>
                      <a:lnTo>
                        <a:pt x="682" y="1203"/>
                      </a:lnTo>
                      <a:lnTo>
                        <a:pt x="680" y="1210"/>
                      </a:lnTo>
                      <a:lnTo>
                        <a:pt x="678" y="1218"/>
                      </a:lnTo>
                      <a:lnTo>
                        <a:pt x="678" y="1226"/>
                      </a:lnTo>
                      <a:lnTo>
                        <a:pt x="676" y="1231"/>
                      </a:lnTo>
                      <a:lnTo>
                        <a:pt x="674" y="1237"/>
                      </a:lnTo>
                      <a:lnTo>
                        <a:pt x="673" y="1243"/>
                      </a:lnTo>
                      <a:lnTo>
                        <a:pt x="671" y="1248"/>
                      </a:lnTo>
                      <a:lnTo>
                        <a:pt x="669" y="1254"/>
                      </a:lnTo>
                      <a:lnTo>
                        <a:pt x="667" y="1258"/>
                      </a:lnTo>
                      <a:lnTo>
                        <a:pt x="665" y="1264"/>
                      </a:lnTo>
                      <a:lnTo>
                        <a:pt x="663" y="1267"/>
                      </a:lnTo>
                      <a:lnTo>
                        <a:pt x="657" y="1273"/>
                      </a:lnTo>
                      <a:lnTo>
                        <a:pt x="652" y="1281"/>
                      </a:lnTo>
                      <a:lnTo>
                        <a:pt x="646" y="1288"/>
                      </a:lnTo>
                      <a:lnTo>
                        <a:pt x="642" y="1298"/>
                      </a:lnTo>
                      <a:lnTo>
                        <a:pt x="635" y="1305"/>
                      </a:lnTo>
                      <a:lnTo>
                        <a:pt x="629" y="1315"/>
                      </a:lnTo>
                      <a:lnTo>
                        <a:pt x="627" y="1321"/>
                      </a:lnTo>
                      <a:lnTo>
                        <a:pt x="623" y="1326"/>
                      </a:lnTo>
                      <a:lnTo>
                        <a:pt x="621" y="1332"/>
                      </a:lnTo>
                      <a:lnTo>
                        <a:pt x="617" y="1338"/>
                      </a:lnTo>
                      <a:lnTo>
                        <a:pt x="610" y="1347"/>
                      </a:lnTo>
                      <a:lnTo>
                        <a:pt x="604" y="1357"/>
                      </a:lnTo>
                      <a:lnTo>
                        <a:pt x="600" y="1362"/>
                      </a:lnTo>
                      <a:lnTo>
                        <a:pt x="596" y="1368"/>
                      </a:lnTo>
                      <a:lnTo>
                        <a:pt x="593" y="1376"/>
                      </a:lnTo>
                      <a:lnTo>
                        <a:pt x="589" y="1381"/>
                      </a:lnTo>
                      <a:lnTo>
                        <a:pt x="585" y="1387"/>
                      </a:lnTo>
                      <a:lnTo>
                        <a:pt x="581" y="1393"/>
                      </a:lnTo>
                      <a:lnTo>
                        <a:pt x="577" y="1399"/>
                      </a:lnTo>
                      <a:lnTo>
                        <a:pt x="574" y="1404"/>
                      </a:lnTo>
                      <a:lnTo>
                        <a:pt x="570" y="1410"/>
                      </a:lnTo>
                      <a:lnTo>
                        <a:pt x="566" y="1416"/>
                      </a:lnTo>
                      <a:lnTo>
                        <a:pt x="562" y="1421"/>
                      </a:lnTo>
                      <a:lnTo>
                        <a:pt x="558" y="1427"/>
                      </a:lnTo>
                      <a:lnTo>
                        <a:pt x="553" y="1433"/>
                      </a:lnTo>
                      <a:lnTo>
                        <a:pt x="549" y="1438"/>
                      </a:lnTo>
                      <a:lnTo>
                        <a:pt x="543" y="1444"/>
                      </a:lnTo>
                      <a:lnTo>
                        <a:pt x="539" y="1450"/>
                      </a:lnTo>
                      <a:lnTo>
                        <a:pt x="534" y="1456"/>
                      </a:lnTo>
                      <a:lnTo>
                        <a:pt x="530" y="1461"/>
                      </a:lnTo>
                      <a:lnTo>
                        <a:pt x="524" y="1467"/>
                      </a:lnTo>
                      <a:lnTo>
                        <a:pt x="520" y="1473"/>
                      </a:lnTo>
                      <a:lnTo>
                        <a:pt x="515" y="1477"/>
                      </a:lnTo>
                      <a:lnTo>
                        <a:pt x="509" y="1482"/>
                      </a:lnTo>
                      <a:lnTo>
                        <a:pt x="503" y="1490"/>
                      </a:lnTo>
                      <a:lnTo>
                        <a:pt x="500" y="1496"/>
                      </a:lnTo>
                      <a:lnTo>
                        <a:pt x="494" y="1499"/>
                      </a:lnTo>
                      <a:lnTo>
                        <a:pt x="488" y="1505"/>
                      </a:lnTo>
                      <a:lnTo>
                        <a:pt x="482" y="1511"/>
                      </a:lnTo>
                      <a:lnTo>
                        <a:pt x="477" y="1516"/>
                      </a:lnTo>
                      <a:lnTo>
                        <a:pt x="469" y="1522"/>
                      </a:lnTo>
                      <a:lnTo>
                        <a:pt x="463" y="1526"/>
                      </a:lnTo>
                      <a:lnTo>
                        <a:pt x="458" y="1532"/>
                      </a:lnTo>
                      <a:lnTo>
                        <a:pt x="452" y="1535"/>
                      </a:lnTo>
                      <a:lnTo>
                        <a:pt x="444" y="1541"/>
                      </a:lnTo>
                      <a:lnTo>
                        <a:pt x="439" y="1547"/>
                      </a:lnTo>
                      <a:lnTo>
                        <a:pt x="433" y="1551"/>
                      </a:lnTo>
                      <a:lnTo>
                        <a:pt x="427" y="1556"/>
                      </a:lnTo>
                      <a:lnTo>
                        <a:pt x="420" y="1560"/>
                      </a:lnTo>
                      <a:lnTo>
                        <a:pt x="412" y="1564"/>
                      </a:lnTo>
                      <a:lnTo>
                        <a:pt x="405" y="1568"/>
                      </a:lnTo>
                      <a:lnTo>
                        <a:pt x="397" y="1573"/>
                      </a:lnTo>
                      <a:lnTo>
                        <a:pt x="389" y="1577"/>
                      </a:lnTo>
                      <a:lnTo>
                        <a:pt x="384" y="1581"/>
                      </a:lnTo>
                      <a:lnTo>
                        <a:pt x="376" y="1585"/>
                      </a:lnTo>
                      <a:lnTo>
                        <a:pt x="368" y="1589"/>
                      </a:lnTo>
                      <a:lnTo>
                        <a:pt x="361" y="1592"/>
                      </a:lnTo>
                      <a:lnTo>
                        <a:pt x="353" y="1596"/>
                      </a:lnTo>
                      <a:lnTo>
                        <a:pt x="344" y="1598"/>
                      </a:lnTo>
                      <a:lnTo>
                        <a:pt x="336" y="1604"/>
                      </a:lnTo>
                      <a:lnTo>
                        <a:pt x="328" y="1606"/>
                      </a:lnTo>
                      <a:lnTo>
                        <a:pt x="323" y="1610"/>
                      </a:lnTo>
                      <a:lnTo>
                        <a:pt x="315" y="1613"/>
                      </a:lnTo>
                      <a:lnTo>
                        <a:pt x="308" y="1617"/>
                      </a:lnTo>
                      <a:lnTo>
                        <a:pt x="300" y="1619"/>
                      </a:lnTo>
                      <a:lnTo>
                        <a:pt x="292" y="1623"/>
                      </a:lnTo>
                      <a:lnTo>
                        <a:pt x="285" y="1625"/>
                      </a:lnTo>
                      <a:lnTo>
                        <a:pt x="279" y="1629"/>
                      </a:lnTo>
                      <a:lnTo>
                        <a:pt x="271" y="1630"/>
                      </a:lnTo>
                      <a:lnTo>
                        <a:pt x="266" y="1634"/>
                      </a:lnTo>
                      <a:lnTo>
                        <a:pt x="258" y="1636"/>
                      </a:lnTo>
                      <a:lnTo>
                        <a:pt x="252" y="1640"/>
                      </a:lnTo>
                      <a:lnTo>
                        <a:pt x="245" y="1642"/>
                      </a:lnTo>
                      <a:lnTo>
                        <a:pt x="239" y="1644"/>
                      </a:lnTo>
                      <a:lnTo>
                        <a:pt x="232" y="1646"/>
                      </a:lnTo>
                      <a:lnTo>
                        <a:pt x="226" y="1649"/>
                      </a:lnTo>
                      <a:lnTo>
                        <a:pt x="220" y="1651"/>
                      </a:lnTo>
                      <a:lnTo>
                        <a:pt x="214" y="1653"/>
                      </a:lnTo>
                      <a:lnTo>
                        <a:pt x="209" y="1657"/>
                      </a:lnTo>
                      <a:lnTo>
                        <a:pt x="203" y="1659"/>
                      </a:lnTo>
                      <a:lnTo>
                        <a:pt x="197" y="1661"/>
                      </a:lnTo>
                      <a:lnTo>
                        <a:pt x="192" y="1663"/>
                      </a:lnTo>
                      <a:lnTo>
                        <a:pt x="186" y="1665"/>
                      </a:lnTo>
                      <a:lnTo>
                        <a:pt x="180" y="1667"/>
                      </a:lnTo>
                      <a:lnTo>
                        <a:pt x="169" y="1670"/>
                      </a:lnTo>
                      <a:lnTo>
                        <a:pt x="159" y="1676"/>
                      </a:lnTo>
                      <a:lnTo>
                        <a:pt x="150" y="1678"/>
                      </a:lnTo>
                      <a:lnTo>
                        <a:pt x="140" y="1682"/>
                      </a:lnTo>
                      <a:lnTo>
                        <a:pt x="131" y="1684"/>
                      </a:lnTo>
                      <a:lnTo>
                        <a:pt x="123" y="1687"/>
                      </a:lnTo>
                      <a:lnTo>
                        <a:pt x="116" y="1689"/>
                      </a:lnTo>
                      <a:lnTo>
                        <a:pt x="110" y="1691"/>
                      </a:lnTo>
                      <a:lnTo>
                        <a:pt x="102" y="1693"/>
                      </a:lnTo>
                      <a:lnTo>
                        <a:pt x="97" y="1695"/>
                      </a:lnTo>
                      <a:lnTo>
                        <a:pt x="87" y="1697"/>
                      </a:lnTo>
                      <a:lnTo>
                        <a:pt x="81" y="1701"/>
                      </a:lnTo>
                      <a:lnTo>
                        <a:pt x="78" y="1701"/>
                      </a:lnTo>
                      <a:lnTo>
                        <a:pt x="76" y="1703"/>
                      </a:lnTo>
                      <a:lnTo>
                        <a:pt x="0" y="1518"/>
                      </a:lnTo>
                      <a:lnTo>
                        <a:pt x="2" y="1516"/>
                      </a:lnTo>
                      <a:lnTo>
                        <a:pt x="5" y="1513"/>
                      </a:lnTo>
                      <a:lnTo>
                        <a:pt x="11" y="1507"/>
                      </a:lnTo>
                      <a:lnTo>
                        <a:pt x="19" y="1501"/>
                      </a:lnTo>
                      <a:lnTo>
                        <a:pt x="22" y="1497"/>
                      </a:lnTo>
                      <a:lnTo>
                        <a:pt x="28" y="1492"/>
                      </a:lnTo>
                      <a:lnTo>
                        <a:pt x="34" y="1486"/>
                      </a:lnTo>
                      <a:lnTo>
                        <a:pt x="40" y="1482"/>
                      </a:lnTo>
                      <a:lnTo>
                        <a:pt x="45" y="1477"/>
                      </a:lnTo>
                      <a:lnTo>
                        <a:pt x="51" y="1471"/>
                      </a:lnTo>
                      <a:lnTo>
                        <a:pt x="59" y="1465"/>
                      </a:lnTo>
                      <a:lnTo>
                        <a:pt x="66" y="1459"/>
                      </a:lnTo>
                      <a:lnTo>
                        <a:pt x="72" y="1452"/>
                      </a:lnTo>
                      <a:lnTo>
                        <a:pt x="79" y="1446"/>
                      </a:lnTo>
                      <a:lnTo>
                        <a:pt x="85" y="1438"/>
                      </a:lnTo>
                      <a:lnTo>
                        <a:pt x="93" y="1433"/>
                      </a:lnTo>
                      <a:lnTo>
                        <a:pt x="98" y="1423"/>
                      </a:lnTo>
                      <a:lnTo>
                        <a:pt x="106" y="1418"/>
                      </a:lnTo>
                      <a:lnTo>
                        <a:pt x="114" y="1410"/>
                      </a:lnTo>
                      <a:lnTo>
                        <a:pt x="121" y="1402"/>
                      </a:lnTo>
                      <a:lnTo>
                        <a:pt x="127" y="1395"/>
                      </a:lnTo>
                      <a:lnTo>
                        <a:pt x="133" y="1387"/>
                      </a:lnTo>
                      <a:lnTo>
                        <a:pt x="138" y="1380"/>
                      </a:lnTo>
                      <a:lnTo>
                        <a:pt x="146" y="1370"/>
                      </a:lnTo>
                      <a:lnTo>
                        <a:pt x="150" y="1362"/>
                      </a:lnTo>
                      <a:lnTo>
                        <a:pt x="155" y="1355"/>
                      </a:lnTo>
                      <a:lnTo>
                        <a:pt x="161" y="1347"/>
                      </a:lnTo>
                      <a:lnTo>
                        <a:pt x="167" y="1340"/>
                      </a:lnTo>
                      <a:lnTo>
                        <a:pt x="169" y="1332"/>
                      </a:lnTo>
                      <a:lnTo>
                        <a:pt x="173" y="1324"/>
                      </a:lnTo>
                      <a:lnTo>
                        <a:pt x="178" y="1315"/>
                      </a:lnTo>
                      <a:lnTo>
                        <a:pt x="182" y="1307"/>
                      </a:lnTo>
                      <a:lnTo>
                        <a:pt x="184" y="1300"/>
                      </a:lnTo>
                      <a:lnTo>
                        <a:pt x="188" y="1294"/>
                      </a:lnTo>
                      <a:lnTo>
                        <a:pt x="192" y="1286"/>
                      </a:lnTo>
                      <a:lnTo>
                        <a:pt x="195" y="1279"/>
                      </a:lnTo>
                      <a:lnTo>
                        <a:pt x="197" y="1271"/>
                      </a:lnTo>
                      <a:lnTo>
                        <a:pt x="201" y="1266"/>
                      </a:lnTo>
                      <a:lnTo>
                        <a:pt x="203" y="1256"/>
                      </a:lnTo>
                      <a:lnTo>
                        <a:pt x="207" y="1250"/>
                      </a:lnTo>
                      <a:lnTo>
                        <a:pt x="209" y="1243"/>
                      </a:lnTo>
                      <a:lnTo>
                        <a:pt x="213" y="1237"/>
                      </a:lnTo>
                      <a:lnTo>
                        <a:pt x="214" y="1229"/>
                      </a:lnTo>
                      <a:lnTo>
                        <a:pt x="218" y="1224"/>
                      </a:lnTo>
                      <a:lnTo>
                        <a:pt x="220" y="1216"/>
                      </a:lnTo>
                      <a:lnTo>
                        <a:pt x="224" y="1210"/>
                      </a:lnTo>
                      <a:lnTo>
                        <a:pt x="226" y="1203"/>
                      </a:lnTo>
                      <a:lnTo>
                        <a:pt x="230" y="1197"/>
                      </a:lnTo>
                      <a:lnTo>
                        <a:pt x="233" y="1190"/>
                      </a:lnTo>
                      <a:lnTo>
                        <a:pt x="235" y="1184"/>
                      </a:lnTo>
                      <a:lnTo>
                        <a:pt x="239" y="1178"/>
                      </a:lnTo>
                      <a:lnTo>
                        <a:pt x="243" y="1172"/>
                      </a:lnTo>
                      <a:lnTo>
                        <a:pt x="245" y="1167"/>
                      </a:lnTo>
                      <a:lnTo>
                        <a:pt x="249" y="1161"/>
                      </a:lnTo>
                      <a:lnTo>
                        <a:pt x="252" y="1155"/>
                      </a:lnTo>
                      <a:lnTo>
                        <a:pt x="256" y="1150"/>
                      </a:lnTo>
                      <a:lnTo>
                        <a:pt x="258" y="1144"/>
                      </a:lnTo>
                      <a:lnTo>
                        <a:pt x="264" y="1138"/>
                      </a:lnTo>
                      <a:lnTo>
                        <a:pt x="268" y="1133"/>
                      </a:lnTo>
                      <a:lnTo>
                        <a:pt x="271" y="1129"/>
                      </a:lnTo>
                      <a:lnTo>
                        <a:pt x="275" y="1123"/>
                      </a:lnTo>
                      <a:lnTo>
                        <a:pt x="281" y="1117"/>
                      </a:lnTo>
                      <a:lnTo>
                        <a:pt x="285" y="1112"/>
                      </a:lnTo>
                      <a:lnTo>
                        <a:pt x="290" y="1106"/>
                      </a:lnTo>
                      <a:lnTo>
                        <a:pt x="294" y="1100"/>
                      </a:lnTo>
                      <a:lnTo>
                        <a:pt x="300" y="1095"/>
                      </a:lnTo>
                      <a:lnTo>
                        <a:pt x="306" y="1089"/>
                      </a:lnTo>
                      <a:lnTo>
                        <a:pt x="311" y="1083"/>
                      </a:lnTo>
                      <a:lnTo>
                        <a:pt x="315" y="1077"/>
                      </a:lnTo>
                      <a:lnTo>
                        <a:pt x="321" y="1072"/>
                      </a:lnTo>
                      <a:lnTo>
                        <a:pt x="327" y="1066"/>
                      </a:lnTo>
                      <a:lnTo>
                        <a:pt x="332" y="1062"/>
                      </a:lnTo>
                      <a:lnTo>
                        <a:pt x="336" y="1057"/>
                      </a:lnTo>
                      <a:lnTo>
                        <a:pt x="342" y="1051"/>
                      </a:lnTo>
                      <a:lnTo>
                        <a:pt x="347" y="1045"/>
                      </a:lnTo>
                      <a:lnTo>
                        <a:pt x="353" y="1041"/>
                      </a:lnTo>
                      <a:lnTo>
                        <a:pt x="363" y="1030"/>
                      </a:lnTo>
                      <a:lnTo>
                        <a:pt x="372" y="1022"/>
                      </a:lnTo>
                      <a:lnTo>
                        <a:pt x="380" y="1013"/>
                      </a:lnTo>
                      <a:lnTo>
                        <a:pt x="387" y="1007"/>
                      </a:lnTo>
                      <a:lnTo>
                        <a:pt x="391" y="1001"/>
                      </a:lnTo>
                      <a:lnTo>
                        <a:pt x="397" y="998"/>
                      </a:lnTo>
                      <a:lnTo>
                        <a:pt x="399" y="996"/>
                      </a:lnTo>
                      <a:lnTo>
                        <a:pt x="401" y="996"/>
                      </a:lnTo>
                      <a:lnTo>
                        <a:pt x="393" y="929"/>
                      </a:lnTo>
                      <a:lnTo>
                        <a:pt x="268" y="1019"/>
                      </a:lnTo>
                      <a:lnTo>
                        <a:pt x="266" y="1015"/>
                      </a:lnTo>
                      <a:lnTo>
                        <a:pt x="266" y="1009"/>
                      </a:lnTo>
                      <a:lnTo>
                        <a:pt x="266" y="1003"/>
                      </a:lnTo>
                      <a:lnTo>
                        <a:pt x="266" y="998"/>
                      </a:lnTo>
                      <a:lnTo>
                        <a:pt x="266" y="990"/>
                      </a:lnTo>
                      <a:lnTo>
                        <a:pt x="266" y="984"/>
                      </a:lnTo>
                      <a:lnTo>
                        <a:pt x="264" y="975"/>
                      </a:lnTo>
                      <a:lnTo>
                        <a:pt x="264" y="965"/>
                      </a:lnTo>
                      <a:lnTo>
                        <a:pt x="264" y="956"/>
                      </a:lnTo>
                      <a:lnTo>
                        <a:pt x="264" y="946"/>
                      </a:lnTo>
                      <a:lnTo>
                        <a:pt x="264" y="941"/>
                      </a:lnTo>
                      <a:lnTo>
                        <a:pt x="264" y="935"/>
                      </a:lnTo>
                      <a:lnTo>
                        <a:pt x="264" y="929"/>
                      </a:lnTo>
                      <a:lnTo>
                        <a:pt x="264" y="922"/>
                      </a:lnTo>
                      <a:lnTo>
                        <a:pt x="264" y="916"/>
                      </a:lnTo>
                      <a:lnTo>
                        <a:pt x="264" y="910"/>
                      </a:lnTo>
                      <a:lnTo>
                        <a:pt x="264" y="904"/>
                      </a:lnTo>
                      <a:lnTo>
                        <a:pt x="264" y="899"/>
                      </a:lnTo>
                      <a:lnTo>
                        <a:pt x="262" y="893"/>
                      </a:lnTo>
                      <a:lnTo>
                        <a:pt x="262" y="885"/>
                      </a:lnTo>
                      <a:lnTo>
                        <a:pt x="262" y="880"/>
                      </a:lnTo>
                      <a:lnTo>
                        <a:pt x="262" y="872"/>
                      </a:lnTo>
                      <a:lnTo>
                        <a:pt x="262" y="865"/>
                      </a:lnTo>
                      <a:lnTo>
                        <a:pt x="262" y="859"/>
                      </a:lnTo>
                      <a:lnTo>
                        <a:pt x="262" y="851"/>
                      </a:lnTo>
                      <a:lnTo>
                        <a:pt x="262" y="846"/>
                      </a:lnTo>
                      <a:lnTo>
                        <a:pt x="262" y="838"/>
                      </a:lnTo>
                      <a:lnTo>
                        <a:pt x="262" y="832"/>
                      </a:lnTo>
                      <a:lnTo>
                        <a:pt x="262" y="825"/>
                      </a:lnTo>
                      <a:lnTo>
                        <a:pt x="262" y="819"/>
                      </a:lnTo>
                      <a:lnTo>
                        <a:pt x="262" y="809"/>
                      </a:lnTo>
                      <a:lnTo>
                        <a:pt x="262" y="804"/>
                      </a:lnTo>
                      <a:lnTo>
                        <a:pt x="262" y="796"/>
                      </a:lnTo>
                      <a:lnTo>
                        <a:pt x="262" y="790"/>
                      </a:lnTo>
                      <a:lnTo>
                        <a:pt x="262" y="783"/>
                      </a:lnTo>
                      <a:lnTo>
                        <a:pt x="262" y="775"/>
                      </a:lnTo>
                      <a:lnTo>
                        <a:pt x="262" y="770"/>
                      </a:lnTo>
                      <a:lnTo>
                        <a:pt x="262" y="762"/>
                      </a:lnTo>
                      <a:lnTo>
                        <a:pt x="262" y="754"/>
                      </a:lnTo>
                      <a:lnTo>
                        <a:pt x="262" y="749"/>
                      </a:lnTo>
                      <a:lnTo>
                        <a:pt x="262" y="741"/>
                      </a:lnTo>
                      <a:lnTo>
                        <a:pt x="264" y="735"/>
                      </a:lnTo>
                      <a:lnTo>
                        <a:pt x="264" y="728"/>
                      </a:lnTo>
                      <a:lnTo>
                        <a:pt x="264" y="722"/>
                      </a:lnTo>
                      <a:lnTo>
                        <a:pt x="264" y="714"/>
                      </a:lnTo>
                      <a:lnTo>
                        <a:pt x="264" y="709"/>
                      </a:lnTo>
                      <a:lnTo>
                        <a:pt x="264" y="703"/>
                      </a:lnTo>
                      <a:lnTo>
                        <a:pt x="266" y="695"/>
                      </a:lnTo>
                      <a:lnTo>
                        <a:pt x="266" y="690"/>
                      </a:lnTo>
                      <a:lnTo>
                        <a:pt x="268" y="684"/>
                      </a:lnTo>
                      <a:lnTo>
                        <a:pt x="268" y="678"/>
                      </a:lnTo>
                      <a:lnTo>
                        <a:pt x="268" y="671"/>
                      </a:lnTo>
                      <a:lnTo>
                        <a:pt x="268" y="665"/>
                      </a:lnTo>
                      <a:lnTo>
                        <a:pt x="270" y="659"/>
                      </a:lnTo>
                      <a:lnTo>
                        <a:pt x="270" y="652"/>
                      </a:lnTo>
                      <a:lnTo>
                        <a:pt x="270" y="646"/>
                      </a:lnTo>
                      <a:lnTo>
                        <a:pt x="271" y="638"/>
                      </a:lnTo>
                      <a:lnTo>
                        <a:pt x="273" y="633"/>
                      </a:lnTo>
                      <a:lnTo>
                        <a:pt x="273" y="627"/>
                      </a:lnTo>
                      <a:lnTo>
                        <a:pt x="275" y="619"/>
                      </a:lnTo>
                      <a:lnTo>
                        <a:pt x="275" y="614"/>
                      </a:lnTo>
                      <a:lnTo>
                        <a:pt x="277" y="608"/>
                      </a:lnTo>
                      <a:lnTo>
                        <a:pt x="279" y="602"/>
                      </a:lnTo>
                      <a:lnTo>
                        <a:pt x="281" y="595"/>
                      </a:lnTo>
                      <a:lnTo>
                        <a:pt x="281" y="589"/>
                      </a:lnTo>
                      <a:lnTo>
                        <a:pt x="283" y="583"/>
                      </a:lnTo>
                      <a:lnTo>
                        <a:pt x="285" y="576"/>
                      </a:lnTo>
                      <a:lnTo>
                        <a:pt x="287" y="570"/>
                      </a:lnTo>
                      <a:lnTo>
                        <a:pt x="287" y="564"/>
                      </a:lnTo>
                      <a:lnTo>
                        <a:pt x="289" y="559"/>
                      </a:lnTo>
                      <a:lnTo>
                        <a:pt x="290" y="551"/>
                      </a:lnTo>
                      <a:lnTo>
                        <a:pt x="292" y="545"/>
                      </a:lnTo>
                      <a:lnTo>
                        <a:pt x="292" y="540"/>
                      </a:lnTo>
                      <a:lnTo>
                        <a:pt x="294" y="534"/>
                      </a:lnTo>
                      <a:lnTo>
                        <a:pt x="296" y="528"/>
                      </a:lnTo>
                      <a:lnTo>
                        <a:pt x="298" y="523"/>
                      </a:lnTo>
                      <a:lnTo>
                        <a:pt x="300" y="517"/>
                      </a:lnTo>
                      <a:lnTo>
                        <a:pt x="302" y="511"/>
                      </a:lnTo>
                      <a:lnTo>
                        <a:pt x="304" y="505"/>
                      </a:lnTo>
                      <a:lnTo>
                        <a:pt x="306" y="500"/>
                      </a:lnTo>
                      <a:lnTo>
                        <a:pt x="308" y="494"/>
                      </a:lnTo>
                      <a:lnTo>
                        <a:pt x="309" y="488"/>
                      </a:lnTo>
                      <a:lnTo>
                        <a:pt x="311" y="483"/>
                      </a:lnTo>
                      <a:lnTo>
                        <a:pt x="313" y="477"/>
                      </a:lnTo>
                      <a:lnTo>
                        <a:pt x="313" y="473"/>
                      </a:lnTo>
                      <a:lnTo>
                        <a:pt x="315" y="467"/>
                      </a:lnTo>
                      <a:lnTo>
                        <a:pt x="319" y="456"/>
                      </a:lnTo>
                      <a:lnTo>
                        <a:pt x="321" y="448"/>
                      </a:lnTo>
                      <a:lnTo>
                        <a:pt x="325" y="439"/>
                      </a:lnTo>
                      <a:lnTo>
                        <a:pt x="327" y="431"/>
                      </a:lnTo>
                      <a:lnTo>
                        <a:pt x="330" y="424"/>
                      </a:lnTo>
                      <a:lnTo>
                        <a:pt x="332" y="416"/>
                      </a:lnTo>
                      <a:lnTo>
                        <a:pt x="334" y="410"/>
                      </a:lnTo>
                      <a:lnTo>
                        <a:pt x="336" y="405"/>
                      </a:lnTo>
                      <a:lnTo>
                        <a:pt x="338" y="399"/>
                      </a:lnTo>
                      <a:lnTo>
                        <a:pt x="340" y="397"/>
                      </a:lnTo>
                      <a:lnTo>
                        <a:pt x="342" y="391"/>
                      </a:lnTo>
                      <a:lnTo>
                        <a:pt x="344" y="389"/>
                      </a:lnTo>
                      <a:lnTo>
                        <a:pt x="304" y="329"/>
                      </a:lnTo>
                      <a:lnTo>
                        <a:pt x="298" y="334"/>
                      </a:lnTo>
                      <a:lnTo>
                        <a:pt x="294" y="340"/>
                      </a:lnTo>
                      <a:lnTo>
                        <a:pt x="289" y="346"/>
                      </a:lnTo>
                      <a:lnTo>
                        <a:pt x="285" y="353"/>
                      </a:lnTo>
                      <a:lnTo>
                        <a:pt x="281" y="359"/>
                      </a:lnTo>
                      <a:lnTo>
                        <a:pt x="277" y="365"/>
                      </a:lnTo>
                      <a:lnTo>
                        <a:pt x="273" y="372"/>
                      </a:lnTo>
                      <a:lnTo>
                        <a:pt x="270" y="378"/>
                      </a:lnTo>
                      <a:lnTo>
                        <a:pt x="266" y="384"/>
                      </a:lnTo>
                      <a:lnTo>
                        <a:pt x="262" y="389"/>
                      </a:lnTo>
                      <a:lnTo>
                        <a:pt x="258" y="395"/>
                      </a:lnTo>
                      <a:lnTo>
                        <a:pt x="256" y="403"/>
                      </a:lnTo>
                      <a:lnTo>
                        <a:pt x="252" y="408"/>
                      </a:lnTo>
                      <a:lnTo>
                        <a:pt x="251" y="414"/>
                      </a:lnTo>
                      <a:lnTo>
                        <a:pt x="247" y="420"/>
                      </a:lnTo>
                      <a:lnTo>
                        <a:pt x="245" y="427"/>
                      </a:lnTo>
                      <a:lnTo>
                        <a:pt x="243" y="431"/>
                      </a:lnTo>
                      <a:lnTo>
                        <a:pt x="239" y="437"/>
                      </a:lnTo>
                      <a:lnTo>
                        <a:pt x="237" y="443"/>
                      </a:lnTo>
                      <a:lnTo>
                        <a:pt x="233" y="448"/>
                      </a:lnTo>
                      <a:lnTo>
                        <a:pt x="232" y="454"/>
                      </a:lnTo>
                      <a:lnTo>
                        <a:pt x="228" y="460"/>
                      </a:lnTo>
                      <a:lnTo>
                        <a:pt x="226" y="466"/>
                      </a:lnTo>
                      <a:lnTo>
                        <a:pt x="224" y="473"/>
                      </a:lnTo>
                      <a:lnTo>
                        <a:pt x="222" y="479"/>
                      </a:lnTo>
                      <a:lnTo>
                        <a:pt x="220" y="485"/>
                      </a:lnTo>
                      <a:lnTo>
                        <a:pt x="218" y="490"/>
                      </a:lnTo>
                      <a:lnTo>
                        <a:pt x="216" y="496"/>
                      </a:lnTo>
                      <a:lnTo>
                        <a:pt x="214" y="502"/>
                      </a:lnTo>
                      <a:lnTo>
                        <a:pt x="214" y="507"/>
                      </a:lnTo>
                      <a:lnTo>
                        <a:pt x="213" y="513"/>
                      </a:lnTo>
                      <a:lnTo>
                        <a:pt x="213" y="519"/>
                      </a:lnTo>
                      <a:lnTo>
                        <a:pt x="211" y="523"/>
                      </a:lnTo>
                      <a:lnTo>
                        <a:pt x="209" y="528"/>
                      </a:lnTo>
                      <a:lnTo>
                        <a:pt x="207" y="536"/>
                      </a:lnTo>
                      <a:lnTo>
                        <a:pt x="207" y="542"/>
                      </a:lnTo>
                      <a:lnTo>
                        <a:pt x="205" y="545"/>
                      </a:lnTo>
                      <a:lnTo>
                        <a:pt x="203" y="551"/>
                      </a:lnTo>
                      <a:lnTo>
                        <a:pt x="203" y="557"/>
                      </a:lnTo>
                      <a:lnTo>
                        <a:pt x="203" y="562"/>
                      </a:lnTo>
                      <a:lnTo>
                        <a:pt x="201" y="568"/>
                      </a:lnTo>
                      <a:lnTo>
                        <a:pt x="199" y="574"/>
                      </a:lnTo>
                      <a:lnTo>
                        <a:pt x="199" y="580"/>
                      </a:lnTo>
                      <a:lnTo>
                        <a:pt x="199" y="587"/>
                      </a:lnTo>
                      <a:lnTo>
                        <a:pt x="197" y="593"/>
                      </a:lnTo>
                      <a:lnTo>
                        <a:pt x="197" y="599"/>
                      </a:lnTo>
                      <a:lnTo>
                        <a:pt x="197" y="604"/>
                      </a:lnTo>
                      <a:lnTo>
                        <a:pt x="197" y="610"/>
                      </a:lnTo>
                      <a:lnTo>
                        <a:pt x="197" y="616"/>
                      </a:lnTo>
                      <a:lnTo>
                        <a:pt x="197" y="621"/>
                      </a:lnTo>
                      <a:lnTo>
                        <a:pt x="195" y="627"/>
                      </a:lnTo>
                      <a:lnTo>
                        <a:pt x="195" y="633"/>
                      </a:lnTo>
                      <a:lnTo>
                        <a:pt x="195" y="638"/>
                      </a:lnTo>
                      <a:lnTo>
                        <a:pt x="195" y="644"/>
                      </a:lnTo>
                      <a:lnTo>
                        <a:pt x="195" y="650"/>
                      </a:lnTo>
                      <a:lnTo>
                        <a:pt x="195" y="657"/>
                      </a:lnTo>
                      <a:lnTo>
                        <a:pt x="195" y="663"/>
                      </a:lnTo>
                      <a:lnTo>
                        <a:pt x="195" y="669"/>
                      </a:lnTo>
                      <a:lnTo>
                        <a:pt x="195" y="675"/>
                      </a:lnTo>
                      <a:lnTo>
                        <a:pt x="195" y="680"/>
                      </a:lnTo>
                      <a:lnTo>
                        <a:pt x="195" y="686"/>
                      </a:lnTo>
                      <a:lnTo>
                        <a:pt x="197" y="694"/>
                      </a:lnTo>
                      <a:lnTo>
                        <a:pt x="197" y="701"/>
                      </a:lnTo>
                      <a:lnTo>
                        <a:pt x="197" y="707"/>
                      </a:lnTo>
                      <a:lnTo>
                        <a:pt x="195" y="707"/>
                      </a:lnTo>
                      <a:lnTo>
                        <a:pt x="190" y="705"/>
                      </a:lnTo>
                      <a:lnTo>
                        <a:pt x="186" y="703"/>
                      </a:lnTo>
                      <a:lnTo>
                        <a:pt x="182" y="701"/>
                      </a:lnTo>
                      <a:lnTo>
                        <a:pt x="176" y="697"/>
                      </a:lnTo>
                      <a:lnTo>
                        <a:pt x="171" y="695"/>
                      </a:lnTo>
                      <a:lnTo>
                        <a:pt x="165" y="692"/>
                      </a:lnTo>
                      <a:lnTo>
                        <a:pt x="157" y="690"/>
                      </a:lnTo>
                      <a:lnTo>
                        <a:pt x="152" y="684"/>
                      </a:lnTo>
                      <a:lnTo>
                        <a:pt x="144" y="680"/>
                      </a:lnTo>
                      <a:lnTo>
                        <a:pt x="136" y="676"/>
                      </a:lnTo>
                      <a:lnTo>
                        <a:pt x="129" y="671"/>
                      </a:lnTo>
                      <a:lnTo>
                        <a:pt x="121" y="665"/>
                      </a:lnTo>
                      <a:lnTo>
                        <a:pt x="116" y="659"/>
                      </a:lnTo>
                      <a:lnTo>
                        <a:pt x="106" y="652"/>
                      </a:lnTo>
                      <a:lnTo>
                        <a:pt x="98" y="644"/>
                      </a:lnTo>
                      <a:lnTo>
                        <a:pt x="91" y="635"/>
                      </a:lnTo>
                      <a:lnTo>
                        <a:pt x="83" y="627"/>
                      </a:lnTo>
                      <a:lnTo>
                        <a:pt x="76" y="616"/>
                      </a:lnTo>
                      <a:lnTo>
                        <a:pt x="68" y="606"/>
                      </a:lnTo>
                      <a:lnTo>
                        <a:pt x="64" y="600"/>
                      </a:lnTo>
                      <a:lnTo>
                        <a:pt x="62" y="595"/>
                      </a:lnTo>
                      <a:lnTo>
                        <a:pt x="59" y="589"/>
                      </a:lnTo>
                      <a:lnTo>
                        <a:pt x="57" y="583"/>
                      </a:lnTo>
                      <a:lnTo>
                        <a:pt x="51" y="578"/>
                      </a:lnTo>
                      <a:lnTo>
                        <a:pt x="49" y="570"/>
                      </a:lnTo>
                      <a:lnTo>
                        <a:pt x="45" y="564"/>
                      </a:lnTo>
                      <a:lnTo>
                        <a:pt x="43" y="559"/>
                      </a:lnTo>
                      <a:lnTo>
                        <a:pt x="40" y="551"/>
                      </a:lnTo>
                      <a:lnTo>
                        <a:pt x="38" y="543"/>
                      </a:lnTo>
                      <a:lnTo>
                        <a:pt x="36" y="536"/>
                      </a:lnTo>
                      <a:lnTo>
                        <a:pt x="34" y="528"/>
                      </a:lnTo>
                      <a:lnTo>
                        <a:pt x="32" y="521"/>
                      </a:lnTo>
                      <a:lnTo>
                        <a:pt x="30" y="513"/>
                      </a:lnTo>
                      <a:lnTo>
                        <a:pt x="28" y="505"/>
                      </a:lnTo>
                      <a:lnTo>
                        <a:pt x="28" y="498"/>
                      </a:lnTo>
                      <a:lnTo>
                        <a:pt x="26" y="488"/>
                      </a:lnTo>
                      <a:lnTo>
                        <a:pt x="24" y="479"/>
                      </a:lnTo>
                      <a:lnTo>
                        <a:pt x="24" y="471"/>
                      </a:lnTo>
                      <a:lnTo>
                        <a:pt x="24" y="462"/>
                      </a:lnTo>
                      <a:lnTo>
                        <a:pt x="24" y="452"/>
                      </a:lnTo>
                      <a:lnTo>
                        <a:pt x="22" y="443"/>
                      </a:lnTo>
                      <a:lnTo>
                        <a:pt x="22" y="433"/>
                      </a:lnTo>
                      <a:lnTo>
                        <a:pt x="24" y="424"/>
                      </a:lnTo>
                      <a:lnTo>
                        <a:pt x="24" y="412"/>
                      </a:lnTo>
                      <a:lnTo>
                        <a:pt x="24" y="403"/>
                      </a:lnTo>
                      <a:lnTo>
                        <a:pt x="24" y="393"/>
                      </a:lnTo>
                      <a:lnTo>
                        <a:pt x="26" y="384"/>
                      </a:lnTo>
                      <a:lnTo>
                        <a:pt x="26" y="374"/>
                      </a:lnTo>
                      <a:lnTo>
                        <a:pt x="26" y="363"/>
                      </a:lnTo>
                      <a:lnTo>
                        <a:pt x="28" y="353"/>
                      </a:lnTo>
                      <a:lnTo>
                        <a:pt x="30" y="344"/>
                      </a:lnTo>
                      <a:lnTo>
                        <a:pt x="30" y="334"/>
                      </a:lnTo>
                      <a:lnTo>
                        <a:pt x="32" y="325"/>
                      </a:lnTo>
                      <a:lnTo>
                        <a:pt x="34" y="313"/>
                      </a:lnTo>
                      <a:lnTo>
                        <a:pt x="36" y="306"/>
                      </a:lnTo>
                      <a:lnTo>
                        <a:pt x="38" y="294"/>
                      </a:lnTo>
                      <a:lnTo>
                        <a:pt x="40" y="285"/>
                      </a:lnTo>
                      <a:lnTo>
                        <a:pt x="41" y="275"/>
                      </a:lnTo>
                      <a:lnTo>
                        <a:pt x="43" y="266"/>
                      </a:lnTo>
                      <a:lnTo>
                        <a:pt x="45" y="256"/>
                      </a:lnTo>
                      <a:lnTo>
                        <a:pt x="47" y="245"/>
                      </a:lnTo>
                      <a:lnTo>
                        <a:pt x="49" y="236"/>
                      </a:lnTo>
                      <a:lnTo>
                        <a:pt x="53" y="228"/>
                      </a:lnTo>
                      <a:lnTo>
                        <a:pt x="55" y="218"/>
                      </a:lnTo>
                      <a:lnTo>
                        <a:pt x="59" y="209"/>
                      </a:lnTo>
                      <a:lnTo>
                        <a:pt x="60" y="199"/>
                      </a:lnTo>
                      <a:lnTo>
                        <a:pt x="62" y="190"/>
                      </a:lnTo>
                      <a:lnTo>
                        <a:pt x="66" y="180"/>
                      </a:lnTo>
                      <a:lnTo>
                        <a:pt x="68" y="173"/>
                      </a:lnTo>
                      <a:lnTo>
                        <a:pt x="72" y="163"/>
                      </a:lnTo>
                      <a:lnTo>
                        <a:pt x="74" y="156"/>
                      </a:lnTo>
                      <a:lnTo>
                        <a:pt x="76" y="148"/>
                      </a:lnTo>
                      <a:lnTo>
                        <a:pt x="79" y="139"/>
                      </a:lnTo>
                      <a:lnTo>
                        <a:pt x="81" y="129"/>
                      </a:lnTo>
                      <a:lnTo>
                        <a:pt x="83" y="122"/>
                      </a:lnTo>
                      <a:lnTo>
                        <a:pt x="85" y="114"/>
                      </a:lnTo>
                      <a:lnTo>
                        <a:pt x="89" y="106"/>
                      </a:lnTo>
                      <a:lnTo>
                        <a:pt x="91" y="99"/>
                      </a:lnTo>
                      <a:lnTo>
                        <a:pt x="93" y="93"/>
                      </a:lnTo>
                      <a:lnTo>
                        <a:pt x="95" y="84"/>
                      </a:lnTo>
                      <a:lnTo>
                        <a:pt x="97" y="78"/>
                      </a:lnTo>
                      <a:lnTo>
                        <a:pt x="98" y="72"/>
                      </a:lnTo>
                      <a:lnTo>
                        <a:pt x="102" y="66"/>
                      </a:lnTo>
                      <a:lnTo>
                        <a:pt x="104" y="59"/>
                      </a:lnTo>
                      <a:lnTo>
                        <a:pt x="106" y="53"/>
                      </a:lnTo>
                      <a:lnTo>
                        <a:pt x="110" y="49"/>
                      </a:lnTo>
                      <a:lnTo>
                        <a:pt x="112" y="44"/>
                      </a:lnTo>
                      <a:lnTo>
                        <a:pt x="114" y="38"/>
                      </a:lnTo>
                      <a:lnTo>
                        <a:pt x="116" y="34"/>
                      </a:lnTo>
                      <a:lnTo>
                        <a:pt x="117" y="28"/>
                      </a:lnTo>
                      <a:lnTo>
                        <a:pt x="119" y="25"/>
                      </a:lnTo>
                      <a:lnTo>
                        <a:pt x="121" y="17"/>
                      </a:lnTo>
                      <a:lnTo>
                        <a:pt x="125" y="11"/>
                      </a:lnTo>
                      <a:lnTo>
                        <a:pt x="129" y="2"/>
                      </a:lnTo>
                      <a:lnTo>
                        <a:pt x="131" y="0"/>
                      </a:lnTo>
                      <a:lnTo>
                        <a:pt x="131" y="0"/>
                      </a:lnTo>
                      <a:close/>
                    </a:path>
                  </a:pathLst>
                </a:custGeom>
                <a:solidFill>
                  <a:srgbClr val="D1C27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83" name="Freeform 23"/>
                <p:cNvSpPr>
                  <a:spLocks/>
                </p:cNvSpPr>
                <p:nvPr/>
              </p:nvSpPr>
              <p:spPr bwMode="auto">
                <a:xfrm>
                  <a:off x="5768975" y="3109913"/>
                  <a:ext cx="314325" cy="152400"/>
                </a:xfrm>
                <a:custGeom>
                  <a:avLst/>
                  <a:gdLst/>
                  <a:ahLst/>
                  <a:cxnLst>
                    <a:cxn ang="0">
                      <a:pos x="0" y="114"/>
                    </a:cxn>
                    <a:cxn ang="0">
                      <a:pos x="0" y="112"/>
                    </a:cxn>
                    <a:cxn ang="0">
                      <a:pos x="4" y="110"/>
                    </a:cxn>
                    <a:cxn ang="0">
                      <a:pos x="6" y="107"/>
                    </a:cxn>
                    <a:cxn ang="0">
                      <a:pos x="12" y="101"/>
                    </a:cxn>
                    <a:cxn ang="0">
                      <a:pos x="19" y="95"/>
                    </a:cxn>
                    <a:cxn ang="0">
                      <a:pos x="27" y="88"/>
                    </a:cxn>
                    <a:cxn ang="0">
                      <a:pos x="35" y="80"/>
                    </a:cxn>
                    <a:cxn ang="0">
                      <a:pos x="46" y="72"/>
                    </a:cxn>
                    <a:cxn ang="0">
                      <a:pos x="50" y="69"/>
                    </a:cxn>
                    <a:cxn ang="0">
                      <a:pos x="54" y="65"/>
                    </a:cxn>
                    <a:cxn ang="0">
                      <a:pos x="59" y="59"/>
                    </a:cxn>
                    <a:cxn ang="0">
                      <a:pos x="65" y="55"/>
                    </a:cxn>
                    <a:cxn ang="0">
                      <a:pos x="71" y="50"/>
                    </a:cxn>
                    <a:cxn ang="0">
                      <a:pos x="76" y="46"/>
                    </a:cxn>
                    <a:cxn ang="0">
                      <a:pos x="82" y="42"/>
                    </a:cxn>
                    <a:cxn ang="0">
                      <a:pos x="88" y="38"/>
                    </a:cxn>
                    <a:cxn ang="0">
                      <a:pos x="94" y="34"/>
                    </a:cxn>
                    <a:cxn ang="0">
                      <a:pos x="99" y="31"/>
                    </a:cxn>
                    <a:cxn ang="0">
                      <a:pos x="105" y="27"/>
                    </a:cxn>
                    <a:cxn ang="0">
                      <a:pos x="111" y="25"/>
                    </a:cxn>
                    <a:cxn ang="0">
                      <a:pos x="116" y="21"/>
                    </a:cxn>
                    <a:cxn ang="0">
                      <a:pos x="122" y="19"/>
                    </a:cxn>
                    <a:cxn ang="0">
                      <a:pos x="128" y="15"/>
                    </a:cxn>
                    <a:cxn ang="0">
                      <a:pos x="133" y="15"/>
                    </a:cxn>
                    <a:cxn ang="0">
                      <a:pos x="139" y="12"/>
                    </a:cxn>
                    <a:cxn ang="0">
                      <a:pos x="145" y="10"/>
                    </a:cxn>
                    <a:cxn ang="0">
                      <a:pos x="151" y="8"/>
                    </a:cxn>
                    <a:cxn ang="0">
                      <a:pos x="158" y="6"/>
                    </a:cxn>
                    <a:cxn ang="0">
                      <a:pos x="164" y="4"/>
                    </a:cxn>
                    <a:cxn ang="0">
                      <a:pos x="172" y="4"/>
                    </a:cxn>
                    <a:cxn ang="0">
                      <a:pos x="177" y="2"/>
                    </a:cxn>
                    <a:cxn ang="0">
                      <a:pos x="187" y="2"/>
                    </a:cxn>
                    <a:cxn ang="0">
                      <a:pos x="194" y="2"/>
                    </a:cxn>
                    <a:cxn ang="0">
                      <a:pos x="202" y="0"/>
                    </a:cxn>
                    <a:cxn ang="0">
                      <a:pos x="210" y="0"/>
                    </a:cxn>
                    <a:cxn ang="0">
                      <a:pos x="217" y="0"/>
                    </a:cxn>
                    <a:cxn ang="0">
                      <a:pos x="225" y="0"/>
                    </a:cxn>
                    <a:cxn ang="0">
                      <a:pos x="232" y="0"/>
                    </a:cxn>
                    <a:cxn ang="0">
                      <a:pos x="240" y="0"/>
                    </a:cxn>
                    <a:cxn ang="0">
                      <a:pos x="249" y="2"/>
                    </a:cxn>
                    <a:cxn ang="0">
                      <a:pos x="255" y="2"/>
                    </a:cxn>
                    <a:cxn ang="0">
                      <a:pos x="263" y="2"/>
                    </a:cxn>
                    <a:cxn ang="0">
                      <a:pos x="268" y="2"/>
                    </a:cxn>
                    <a:cxn ang="0">
                      <a:pos x="276" y="2"/>
                    </a:cxn>
                    <a:cxn ang="0">
                      <a:pos x="282" y="2"/>
                    </a:cxn>
                    <a:cxn ang="0">
                      <a:pos x="287" y="2"/>
                    </a:cxn>
                    <a:cxn ang="0">
                      <a:pos x="293" y="2"/>
                    </a:cxn>
                    <a:cxn ang="0">
                      <a:pos x="299" y="4"/>
                    </a:cxn>
                    <a:cxn ang="0">
                      <a:pos x="306" y="4"/>
                    </a:cxn>
                    <a:cxn ang="0">
                      <a:pos x="314" y="6"/>
                    </a:cxn>
                    <a:cxn ang="0">
                      <a:pos x="318" y="6"/>
                    </a:cxn>
                    <a:cxn ang="0">
                      <a:pos x="320" y="6"/>
                    </a:cxn>
                    <a:cxn ang="0">
                      <a:pos x="398" y="192"/>
                    </a:cxn>
                    <a:cxn ang="0">
                      <a:pos x="18" y="192"/>
                    </a:cxn>
                    <a:cxn ang="0">
                      <a:pos x="0" y="114"/>
                    </a:cxn>
                    <a:cxn ang="0">
                      <a:pos x="0" y="114"/>
                    </a:cxn>
                  </a:cxnLst>
                  <a:rect l="0" t="0" r="r" b="b"/>
                  <a:pathLst>
                    <a:path w="398" h="192">
                      <a:moveTo>
                        <a:pt x="0" y="114"/>
                      </a:moveTo>
                      <a:lnTo>
                        <a:pt x="0" y="112"/>
                      </a:lnTo>
                      <a:lnTo>
                        <a:pt x="4" y="110"/>
                      </a:lnTo>
                      <a:lnTo>
                        <a:pt x="6" y="107"/>
                      </a:lnTo>
                      <a:lnTo>
                        <a:pt x="12" y="101"/>
                      </a:lnTo>
                      <a:lnTo>
                        <a:pt x="19" y="95"/>
                      </a:lnTo>
                      <a:lnTo>
                        <a:pt x="27" y="88"/>
                      </a:lnTo>
                      <a:lnTo>
                        <a:pt x="35" y="80"/>
                      </a:lnTo>
                      <a:lnTo>
                        <a:pt x="46" y="72"/>
                      </a:lnTo>
                      <a:lnTo>
                        <a:pt x="50" y="69"/>
                      </a:lnTo>
                      <a:lnTo>
                        <a:pt x="54" y="65"/>
                      </a:lnTo>
                      <a:lnTo>
                        <a:pt x="59" y="59"/>
                      </a:lnTo>
                      <a:lnTo>
                        <a:pt x="65" y="55"/>
                      </a:lnTo>
                      <a:lnTo>
                        <a:pt x="71" y="50"/>
                      </a:lnTo>
                      <a:lnTo>
                        <a:pt x="76" y="46"/>
                      </a:lnTo>
                      <a:lnTo>
                        <a:pt x="82" y="42"/>
                      </a:lnTo>
                      <a:lnTo>
                        <a:pt x="88" y="38"/>
                      </a:lnTo>
                      <a:lnTo>
                        <a:pt x="94" y="34"/>
                      </a:lnTo>
                      <a:lnTo>
                        <a:pt x="99" y="31"/>
                      </a:lnTo>
                      <a:lnTo>
                        <a:pt x="105" y="27"/>
                      </a:lnTo>
                      <a:lnTo>
                        <a:pt x="111" y="25"/>
                      </a:lnTo>
                      <a:lnTo>
                        <a:pt x="116" y="21"/>
                      </a:lnTo>
                      <a:lnTo>
                        <a:pt x="122" y="19"/>
                      </a:lnTo>
                      <a:lnTo>
                        <a:pt x="128" y="15"/>
                      </a:lnTo>
                      <a:lnTo>
                        <a:pt x="133" y="15"/>
                      </a:lnTo>
                      <a:lnTo>
                        <a:pt x="139" y="12"/>
                      </a:lnTo>
                      <a:lnTo>
                        <a:pt x="145" y="10"/>
                      </a:lnTo>
                      <a:lnTo>
                        <a:pt x="151" y="8"/>
                      </a:lnTo>
                      <a:lnTo>
                        <a:pt x="158" y="6"/>
                      </a:lnTo>
                      <a:lnTo>
                        <a:pt x="164" y="4"/>
                      </a:lnTo>
                      <a:lnTo>
                        <a:pt x="172" y="4"/>
                      </a:lnTo>
                      <a:lnTo>
                        <a:pt x="177" y="2"/>
                      </a:lnTo>
                      <a:lnTo>
                        <a:pt x="187" y="2"/>
                      </a:lnTo>
                      <a:lnTo>
                        <a:pt x="194" y="2"/>
                      </a:lnTo>
                      <a:lnTo>
                        <a:pt x="202" y="0"/>
                      </a:lnTo>
                      <a:lnTo>
                        <a:pt x="210" y="0"/>
                      </a:lnTo>
                      <a:lnTo>
                        <a:pt x="217" y="0"/>
                      </a:lnTo>
                      <a:lnTo>
                        <a:pt x="225" y="0"/>
                      </a:lnTo>
                      <a:lnTo>
                        <a:pt x="232" y="0"/>
                      </a:lnTo>
                      <a:lnTo>
                        <a:pt x="240" y="0"/>
                      </a:lnTo>
                      <a:lnTo>
                        <a:pt x="249" y="2"/>
                      </a:lnTo>
                      <a:lnTo>
                        <a:pt x="255" y="2"/>
                      </a:lnTo>
                      <a:lnTo>
                        <a:pt x="263" y="2"/>
                      </a:lnTo>
                      <a:lnTo>
                        <a:pt x="268" y="2"/>
                      </a:lnTo>
                      <a:lnTo>
                        <a:pt x="276" y="2"/>
                      </a:lnTo>
                      <a:lnTo>
                        <a:pt x="282" y="2"/>
                      </a:lnTo>
                      <a:lnTo>
                        <a:pt x="287" y="2"/>
                      </a:lnTo>
                      <a:lnTo>
                        <a:pt x="293" y="2"/>
                      </a:lnTo>
                      <a:lnTo>
                        <a:pt x="299" y="4"/>
                      </a:lnTo>
                      <a:lnTo>
                        <a:pt x="306" y="4"/>
                      </a:lnTo>
                      <a:lnTo>
                        <a:pt x="314" y="6"/>
                      </a:lnTo>
                      <a:lnTo>
                        <a:pt x="318" y="6"/>
                      </a:lnTo>
                      <a:lnTo>
                        <a:pt x="320" y="6"/>
                      </a:lnTo>
                      <a:lnTo>
                        <a:pt x="398" y="192"/>
                      </a:lnTo>
                      <a:lnTo>
                        <a:pt x="18" y="192"/>
                      </a:lnTo>
                      <a:lnTo>
                        <a:pt x="0" y="114"/>
                      </a:lnTo>
                      <a:lnTo>
                        <a:pt x="0" y="114"/>
                      </a:lnTo>
                      <a:close/>
                    </a:path>
                  </a:pathLst>
                </a:custGeom>
                <a:solidFill>
                  <a:srgbClr val="D999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32" name="Freeform 72"/>
                <p:cNvSpPr>
                  <a:spLocks/>
                </p:cNvSpPr>
                <p:nvPr/>
              </p:nvSpPr>
              <p:spPr bwMode="auto">
                <a:xfrm>
                  <a:off x="6275388" y="1444625"/>
                  <a:ext cx="354013" cy="296863"/>
                </a:xfrm>
                <a:custGeom>
                  <a:avLst/>
                  <a:gdLst/>
                  <a:ahLst/>
                  <a:cxnLst>
                    <a:cxn ang="0">
                      <a:pos x="12" y="295"/>
                    </a:cxn>
                    <a:cxn ang="0">
                      <a:pos x="36" y="306"/>
                    </a:cxn>
                    <a:cxn ang="0">
                      <a:pos x="70" y="316"/>
                    </a:cxn>
                    <a:cxn ang="0">
                      <a:pos x="105" y="321"/>
                    </a:cxn>
                    <a:cxn ang="0">
                      <a:pos x="127" y="323"/>
                    </a:cxn>
                    <a:cxn ang="0">
                      <a:pos x="150" y="323"/>
                    </a:cxn>
                    <a:cxn ang="0">
                      <a:pos x="177" y="321"/>
                    </a:cxn>
                    <a:cxn ang="0">
                      <a:pos x="204" y="317"/>
                    </a:cxn>
                    <a:cxn ang="0">
                      <a:pos x="234" y="312"/>
                    </a:cxn>
                    <a:cxn ang="0">
                      <a:pos x="264" y="302"/>
                    </a:cxn>
                    <a:cxn ang="0">
                      <a:pos x="295" y="289"/>
                    </a:cxn>
                    <a:cxn ang="0">
                      <a:pos x="321" y="274"/>
                    </a:cxn>
                    <a:cxn ang="0">
                      <a:pos x="346" y="255"/>
                    </a:cxn>
                    <a:cxn ang="0">
                      <a:pos x="365" y="234"/>
                    </a:cxn>
                    <a:cxn ang="0">
                      <a:pos x="382" y="211"/>
                    </a:cxn>
                    <a:cxn ang="0">
                      <a:pos x="394" y="186"/>
                    </a:cxn>
                    <a:cxn ang="0">
                      <a:pos x="405" y="162"/>
                    </a:cxn>
                    <a:cxn ang="0">
                      <a:pos x="413" y="137"/>
                    </a:cxn>
                    <a:cxn ang="0">
                      <a:pos x="418" y="112"/>
                    </a:cxn>
                    <a:cxn ang="0">
                      <a:pos x="422" y="89"/>
                    </a:cxn>
                    <a:cxn ang="0">
                      <a:pos x="424" y="61"/>
                    </a:cxn>
                    <a:cxn ang="0">
                      <a:pos x="426" y="27"/>
                    </a:cxn>
                    <a:cxn ang="0">
                      <a:pos x="426" y="2"/>
                    </a:cxn>
                    <a:cxn ang="0">
                      <a:pos x="430" y="15"/>
                    </a:cxn>
                    <a:cxn ang="0">
                      <a:pos x="435" y="46"/>
                    </a:cxn>
                    <a:cxn ang="0">
                      <a:pos x="439" y="67"/>
                    </a:cxn>
                    <a:cxn ang="0">
                      <a:pos x="443" y="91"/>
                    </a:cxn>
                    <a:cxn ang="0">
                      <a:pos x="445" y="118"/>
                    </a:cxn>
                    <a:cxn ang="0">
                      <a:pos x="447" y="146"/>
                    </a:cxn>
                    <a:cxn ang="0">
                      <a:pos x="445" y="175"/>
                    </a:cxn>
                    <a:cxn ang="0">
                      <a:pos x="439" y="205"/>
                    </a:cxn>
                    <a:cxn ang="0">
                      <a:pos x="432" y="234"/>
                    </a:cxn>
                    <a:cxn ang="0">
                      <a:pos x="420" y="262"/>
                    </a:cxn>
                    <a:cxn ang="0">
                      <a:pos x="403" y="287"/>
                    </a:cxn>
                    <a:cxn ang="0">
                      <a:pos x="380" y="314"/>
                    </a:cxn>
                    <a:cxn ang="0">
                      <a:pos x="354" y="335"/>
                    </a:cxn>
                    <a:cxn ang="0">
                      <a:pos x="321" y="352"/>
                    </a:cxn>
                    <a:cxn ang="0">
                      <a:pos x="287" y="363"/>
                    </a:cxn>
                    <a:cxn ang="0">
                      <a:pos x="253" y="371"/>
                    </a:cxn>
                    <a:cxn ang="0">
                      <a:pos x="223" y="374"/>
                    </a:cxn>
                    <a:cxn ang="0">
                      <a:pos x="190" y="374"/>
                    </a:cxn>
                    <a:cxn ang="0">
                      <a:pos x="164" y="371"/>
                    </a:cxn>
                    <a:cxn ang="0">
                      <a:pos x="137" y="365"/>
                    </a:cxn>
                    <a:cxn ang="0">
                      <a:pos x="112" y="355"/>
                    </a:cxn>
                    <a:cxn ang="0">
                      <a:pos x="89" y="348"/>
                    </a:cxn>
                    <a:cxn ang="0">
                      <a:pos x="63" y="335"/>
                    </a:cxn>
                    <a:cxn ang="0">
                      <a:pos x="31" y="314"/>
                    </a:cxn>
                    <a:cxn ang="0">
                      <a:pos x="10" y="297"/>
                    </a:cxn>
                    <a:cxn ang="0">
                      <a:pos x="0" y="289"/>
                    </a:cxn>
                  </a:cxnLst>
                  <a:rect l="0" t="0" r="r" b="b"/>
                  <a:pathLst>
                    <a:path w="447" h="374">
                      <a:moveTo>
                        <a:pt x="0" y="289"/>
                      </a:moveTo>
                      <a:lnTo>
                        <a:pt x="2" y="289"/>
                      </a:lnTo>
                      <a:lnTo>
                        <a:pt x="6" y="293"/>
                      </a:lnTo>
                      <a:lnTo>
                        <a:pt x="12" y="295"/>
                      </a:lnTo>
                      <a:lnTo>
                        <a:pt x="21" y="300"/>
                      </a:lnTo>
                      <a:lnTo>
                        <a:pt x="25" y="302"/>
                      </a:lnTo>
                      <a:lnTo>
                        <a:pt x="31" y="304"/>
                      </a:lnTo>
                      <a:lnTo>
                        <a:pt x="36" y="306"/>
                      </a:lnTo>
                      <a:lnTo>
                        <a:pt x="46" y="310"/>
                      </a:lnTo>
                      <a:lnTo>
                        <a:pt x="53" y="312"/>
                      </a:lnTo>
                      <a:lnTo>
                        <a:pt x="61" y="314"/>
                      </a:lnTo>
                      <a:lnTo>
                        <a:pt x="70" y="316"/>
                      </a:lnTo>
                      <a:lnTo>
                        <a:pt x="80" y="319"/>
                      </a:lnTo>
                      <a:lnTo>
                        <a:pt x="89" y="319"/>
                      </a:lnTo>
                      <a:lnTo>
                        <a:pt x="101" y="321"/>
                      </a:lnTo>
                      <a:lnTo>
                        <a:pt x="105" y="321"/>
                      </a:lnTo>
                      <a:lnTo>
                        <a:pt x="110" y="321"/>
                      </a:lnTo>
                      <a:lnTo>
                        <a:pt x="116" y="323"/>
                      </a:lnTo>
                      <a:lnTo>
                        <a:pt x="122" y="323"/>
                      </a:lnTo>
                      <a:lnTo>
                        <a:pt x="127" y="323"/>
                      </a:lnTo>
                      <a:lnTo>
                        <a:pt x="133" y="323"/>
                      </a:lnTo>
                      <a:lnTo>
                        <a:pt x="139" y="323"/>
                      </a:lnTo>
                      <a:lnTo>
                        <a:pt x="145" y="323"/>
                      </a:lnTo>
                      <a:lnTo>
                        <a:pt x="150" y="323"/>
                      </a:lnTo>
                      <a:lnTo>
                        <a:pt x="158" y="323"/>
                      </a:lnTo>
                      <a:lnTo>
                        <a:pt x="166" y="323"/>
                      </a:lnTo>
                      <a:lnTo>
                        <a:pt x="171" y="323"/>
                      </a:lnTo>
                      <a:lnTo>
                        <a:pt x="177" y="321"/>
                      </a:lnTo>
                      <a:lnTo>
                        <a:pt x="185" y="321"/>
                      </a:lnTo>
                      <a:lnTo>
                        <a:pt x="190" y="319"/>
                      </a:lnTo>
                      <a:lnTo>
                        <a:pt x="198" y="319"/>
                      </a:lnTo>
                      <a:lnTo>
                        <a:pt x="204" y="317"/>
                      </a:lnTo>
                      <a:lnTo>
                        <a:pt x="211" y="317"/>
                      </a:lnTo>
                      <a:lnTo>
                        <a:pt x="219" y="316"/>
                      </a:lnTo>
                      <a:lnTo>
                        <a:pt x="226" y="314"/>
                      </a:lnTo>
                      <a:lnTo>
                        <a:pt x="234" y="312"/>
                      </a:lnTo>
                      <a:lnTo>
                        <a:pt x="242" y="310"/>
                      </a:lnTo>
                      <a:lnTo>
                        <a:pt x="247" y="308"/>
                      </a:lnTo>
                      <a:lnTo>
                        <a:pt x="257" y="306"/>
                      </a:lnTo>
                      <a:lnTo>
                        <a:pt x="264" y="302"/>
                      </a:lnTo>
                      <a:lnTo>
                        <a:pt x="272" y="298"/>
                      </a:lnTo>
                      <a:lnTo>
                        <a:pt x="280" y="297"/>
                      </a:lnTo>
                      <a:lnTo>
                        <a:pt x="289" y="295"/>
                      </a:lnTo>
                      <a:lnTo>
                        <a:pt x="295" y="289"/>
                      </a:lnTo>
                      <a:lnTo>
                        <a:pt x="302" y="285"/>
                      </a:lnTo>
                      <a:lnTo>
                        <a:pt x="308" y="281"/>
                      </a:lnTo>
                      <a:lnTo>
                        <a:pt x="316" y="278"/>
                      </a:lnTo>
                      <a:lnTo>
                        <a:pt x="321" y="274"/>
                      </a:lnTo>
                      <a:lnTo>
                        <a:pt x="329" y="270"/>
                      </a:lnTo>
                      <a:lnTo>
                        <a:pt x="335" y="264"/>
                      </a:lnTo>
                      <a:lnTo>
                        <a:pt x="342" y="260"/>
                      </a:lnTo>
                      <a:lnTo>
                        <a:pt x="346" y="255"/>
                      </a:lnTo>
                      <a:lnTo>
                        <a:pt x="352" y="251"/>
                      </a:lnTo>
                      <a:lnTo>
                        <a:pt x="356" y="243"/>
                      </a:lnTo>
                      <a:lnTo>
                        <a:pt x="361" y="240"/>
                      </a:lnTo>
                      <a:lnTo>
                        <a:pt x="365" y="234"/>
                      </a:lnTo>
                      <a:lnTo>
                        <a:pt x="371" y="228"/>
                      </a:lnTo>
                      <a:lnTo>
                        <a:pt x="375" y="222"/>
                      </a:lnTo>
                      <a:lnTo>
                        <a:pt x="378" y="217"/>
                      </a:lnTo>
                      <a:lnTo>
                        <a:pt x="382" y="211"/>
                      </a:lnTo>
                      <a:lnTo>
                        <a:pt x="386" y="205"/>
                      </a:lnTo>
                      <a:lnTo>
                        <a:pt x="388" y="200"/>
                      </a:lnTo>
                      <a:lnTo>
                        <a:pt x="392" y="194"/>
                      </a:lnTo>
                      <a:lnTo>
                        <a:pt x="394" y="186"/>
                      </a:lnTo>
                      <a:lnTo>
                        <a:pt x="397" y="181"/>
                      </a:lnTo>
                      <a:lnTo>
                        <a:pt x="399" y="173"/>
                      </a:lnTo>
                      <a:lnTo>
                        <a:pt x="403" y="167"/>
                      </a:lnTo>
                      <a:lnTo>
                        <a:pt x="405" y="162"/>
                      </a:lnTo>
                      <a:lnTo>
                        <a:pt x="407" y="156"/>
                      </a:lnTo>
                      <a:lnTo>
                        <a:pt x="409" y="148"/>
                      </a:lnTo>
                      <a:lnTo>
                        <a:pt x="413" y="143"/>
                      </a:lnTo>
                      <a:lnTo>
                        <a:pt x="413" y="137"/>
                      </a:lnTo>
                      <a:lnTo>
                        <a:pt x="415" y="131"/>
                      </a:lnTo>
                      <a:lnTo>
                        <a:pt x="416" y="126"/>
                      </a:lnTo>
                      <a:lnTo>
                        <a:pt x="418" y="120"/>
                      </a:lnTo>
                      <a:lnTo>
                        <a:pt x="418" y="112"/>
                      </a:lnTo>
                      <a:lnTo>
                        <a:pt x="420" y="107"/>
                      </a:lnTo>
                      <a:lnTo>
                        <a:pt x="420" y="101"/>
                      </a:lnTo>
                      <a:lnTo>
                        <a:pt x="422" y="95"/>
                      </a:lnTo>
                      <a:lnTo>
                        <a:pt x="422" y="89"/>
                      </a:lnTo>
                      <a:lnTo>
                        <a:pt x="422" y="84"/>
                      </a:lnTo>
                      <a:lnTo>
                        <a:pt x="424" y="76"/>
                      </a:lnTo>
                      <a:lnTo>
                        <a:pt x="424" y="72"/>
                      </a:lnTo>
                      <a:lnTo>
                        <a:pt x="424" y="61"/>
                      </a:lnTo>
                      <a:lnTo>
                        <a:pt x="426" y="51"/>
                      </a:lnTo>
                      <a:lnTo>
                        <a:pt x="426" y="42"/>
                      </a:lnTo>
                      <a:lnTo>
                        <a:pt x="426" y="34"/>
                      </a:lnTo>
                      <a:lnTo>
                        <a:pt x="426" y="27"/>
                      </a:lnTo>
                      <a:lnTo>
                        <a:pt x="426" y="21"/>
                      </a:lnTo>
                      <a:lnTo>
                        <a:pt x="426" y="13"/>
                      </a:lnTo>
                      <a:lnTo>
                        <a:pt x="426" y="8"/>
                      </a:lnTo>
                      <a:lnTo>
                        <a:pt x="426" y="2"/>
                      </a:lnTo>
                      <a:lnTo>
                        <a:pt x="426" y="0"/>
                      </a:lnTo>
                      <a:lnTo>
                        <a:pt x="426" y="2"/>
                      </a:lnTo>
                      <a:lnTo>
                        <a:pt x="428" y="10"/>
                      </a:lnTo>
                      <a:lnTo>
                        <a:pt x="430" y="15"/>
                      </a:lnTo>
                      <a:lnTo>
                        <a:pt x="432" y="23"/>
                      </a:lnTo>
                      <a:lnTo>
                        <a:pt x="434" y="31"/>
                      </a:lnTo>
                      <a:lnTo>
                        <a:pt x="435" y="42"/>
                      </a:lnTo>
                      <a:lnTo>
                        <a:pt x="435" y="46"/>
                      </a:lnTo>
                      <a:lnTo>
                        <a:pt x="437" y="50"/>
                      </a:lnTo>
                      <a:lnTo>
                        <a:pt x="437" y="55"/>
                      </a:lnTo>
                      <a:lnTo>
                        <a:pt x="439" y="61"/>
                      </a:lnTo>
                      <a:lnTo>
                        <a:pt x="439" y="67"/>
                      </a:lnTo>
                      <a:lnTo>
                        <a:pt x="441" y="74"/>
                      </a:lnTo>
                      <a:lnTo>
                        <a:pt x="441" y="78"/>
                      </a:lnTo>
                      <a:lnTo>
                        <a:pt x="443" y="86"/>
                      </a:lnTo>
                      <a:lnTo>
                        <a:pt x="443" y="91"/>
                      </a:lnTo>
                      <a:lnTo>
                        <a:pt x="445" y="99"/>
                      </a:lnTo>
                      <a:lnTo>
                        <a:pt x="445" y="105"/>
                      </a:lnTo>
                      <a:lnTo>
                        <a:pt x="445" y="112"/>
                      </a:lnTo>
                      <a:lnTo>
                        <a:pt x="445" y="118"/>
                      </a:lnTo>
                      <a:lnTo>
                        <a:pt x="447" y="126"/>
                      </a:lnTo>
                      <a:lnTo>
                        <a:pt x="447" y="133"/>
                      </a:lnTo>
                      <a:lnTo>
                        <a:pt x="447" y="141"/>
                      </a:lnTo>
                      <a:lnTo>
                        <a:pt x="447" y="146"/>
                      </a:lnTo>
                      <a:lnTo>
                        <a:pt x="447" y="154"/>
                      </a:lnTo>
                      <a:lnTo>
                        <a:pt x="445" y="162"/>
                      </a:lnTo>
                      <a:lnTo>
                        <a:pt x="445" y="169"/>
                      </a:lnTo>
                      <a:lnTo>
                        <a:pt x="445" y="175"/>
                      </a:lnTo>
                      <a:lnTo>
                        <a:pt x="443" y="183"/>
                      </a:lnTo>
                      <a:lnTo>
                        <a:pt x="443" y="190"/>
                      </a:lnTo>
                      <a:lnTo>
                        <a:pt x="441" y="198"/>
                      </a:lnTo>
                      <a:lnTo>
                        <a:pt x="439" y="205"/>
                      </a:lnTo>
                      <a:lnTo>
                        <a:pt x="437" y="213"/>
                      </a:lnTo>
                      <a:lnTo>
                        <a:pt x="435" y="219"/>
                      </a:lnTo>
                      <a:lnTo>
                        <a:pt x="434" y="226"/>
                      </a:lnTo>
                      <a:lnTo>
                        <a:pt x="432" y="234"/>
                      </a:lnTo>
                      <a:lnTo>
                        <a:pt x="428" y="241"/>
                      </a:lnTo>
                      <a:lnTo>
                        <a:pt x="426" y="249"/>
                      </a:lnTo>
                      <a:lnTo>
                        <a:pt x="424" y="257"/>
                      </a:lnTo>
                      <a:lnTo>
                        <a:pt x="420" y="262"/>
                      </a:lnTo>
                      <a:lnTo>
                        <a:pt x="416" y="268"/>
                      </a:lnTo>
                      <a:lnTo>
                        <a:pt x="413" y="276"/>
                      </a:lnTo>
                      <a:lnTo>
                        <a:pt x="409" y="281"/>
                      </a:lnTo>
                      <a:lnTo>
                        <a:pt x="403" y="287"/>
                      </a:lnTo>
                      <a:lnTo>
                        <a:pt x="397" y="295"/>
                      </a:lnTo>
                      <a:lnTo>
                        <a:pt x="392" y="302"/>
                      </a:lnTo>
                      <a:lnTo>
                        <a:pt x="388" y="308"/>
                      </a:lnTo>
                      <a:lnTo>
                        <a:pt x="380" y="314"/>
                      </a:lnTo>
                      <a:lnTo>
                        <a:pt x="375" y="319"/>
                      </a:lnTo>
                      <a:lnTo>
                        <a:pt x="369" y="323"/>
                      </a:lnTo>
                      <a:lnTo>
                        <a:pt x="361" y="329"/>
                      </a:lnTo>
                      <a:lnTo>
                        <a:pt x="354" y="335"/>
                      </a:lnTo>
                      <a:lnTo>
                        <a:pt x="346" y="338"/>
                      </a:lnTo>
                      <a:lnTo>
                        <a:pt x="338" y="344"/>
                      </a:lnTo>
                      <a:lnTo>
                        <a:pt x="331" y="348"/>
                      </a:lnTo>
                      <a:lnTo>
                        <a:pt x="321" y="352"/>
                      </a:lnTo>
                      <a:lnTo>
                        <a:pt x="312" y="355"/>
                      </a:lnTo>
                      <a:lnTo>
                        <a:pt x="304" y="357"/>
                      </a:lnTo>
                      <a:lnTo>
                        <a:pt x="295" y="361"/>
                      </a:lnTo>
                      <a:lnTo>
                        <a:pt x="287" y="363"/>
                      </a:lnTo>
                      <a:lnTo>
                        <a:pt x="278" y="367"/>
                      </a:lnTo>
                      <a:lnTo>
                        <a:pt x="270" y="369"/>
                      </a:lnTo>
                      <a:lnTo>
                        <a:pt x="262" y="371"/>
                      </a:lnTo>
                      <a:lnTo>
                        <a:pt x="253" y="371"/>
                      </a:lnTo>
                      <a:lnTo>
                        <a:pt x="245" y="373"/>
                      </a:lnTo>
                      <a:lnTo>
                        <a:pt x="238" y="373"/>
                      </a:lnTo>
                      <a:lnTo>
                        <a:pt x="230" y="374"/>
                      </a:lnTo>
                      <a:lnTo>
                        <a:pt x="223" y="374"/>
                      </a:lnTo>
                      <a:lnTo>
                        <a:pt x="213" y="374"/>
                      </a:lnTo>
                      <a:lnTo>
                        <a:pt x="205" y="374"/>
                      </a:lnTo>
                      <a:lnTo>
                        <a:pt x="200" y="374"/>
                      </a:lnTo>
                      <a:lnTo>
                        <a:pt x="190" y="374"/>
                      </a:lnTo>
                      <a:lnTo>
                        <a:pt x="185" y="373"/>
                      </a:lnTo>
                      <a:lnTo>
                        <a:pt x="177" y="373"/>
                      </a:lnTo>
                      <a:lnTo>
                        <a:pt x="169" y="373"/>
                      </a:lnTo>
                      <a:lnTo>
                        <a:pt x="164" y="371"/>
                      </a:lnTo>
                      <a:lnTo>
                        <a:pt x="156" y="369"/>
                      </a:lnTo>
                      <a:lnTo>
                        <a:pt x="148" y="367"/>
                      </a:lnTo>
                      <a:lnTo>
                        <a:pt x="143" y="367"/>
                      </a:lnTo>
                      <a:lnTo>
                        <a:pt x="137" y="365"/>
                      </a:lnTo>
                      <a:lnTo>
                        <a:pt x="129" y="363"/>
                      </a:lnTo>
                      <a:lnTo>
                        <a:pt x="124" y="359"/>
                      </a:lnTo>
                      <a:lnTo>
                        <a:pt x="118" y="357"/>
                      </a:lnTo>
                      <a:lnTo>
                        <a:pt x="112" y="355"/>
                      </a:lnTo>
                      <a:lnTo>
                        <a:pt x="107" y="355"/>
                      </a:lnTo>
                      <a:lnTo>
                        <a:pt x="101" y="352"/>
                      </a:lnTo>
                      <a:lnTo>
                        <a:pt x="95" y="350"/>
                      </a:lnTo>
                      <a:lnTo>
                        <a:pt x="89" y="348"/>
                      </a:lnTo>
                      <a:lnTo>
                        <a:pt x="84" y="344"/>
                      </a:lnTo>
                      <a:lnTo>
                        <a:pt x="78" y="342"/>
                      </a:lnTo>
                      <a:lnTo>
                        <a:pt x="72" y="340"/>
                      </a:lnTo>
                      <a:lnTo>
                        <a:pt x="63" y="335"/>
                      </a:lnTo>
                      <a:lnTo>
                        <a:pt x="55" y="331"/>
                      </a:lnTo>
                      <a:lnTo>
                        <a:pt x="46" y="325"/>
                      </a:lnTo>
                      <a:lnTo>
                        <a:pt x="38" y="319"/>
                      </a:lnTo>
                      <a:lnTo>
                        <a:pt x="31" y="314"/>
                      </a:lnTo>
                      <a:lnTo>
                        <a:pt x="25" y="310"/>
                      </a:lnTo>
                      <a:lnTo>
                        <a:pt x="19" y="306"/>
                      </a:lnTo>
                      <a:lnTo>
                        <a:pt x="13" y="302"/>
                      </a:lnTo>
                      <a:lnTo>
                        <a:pt x="10" y="297"/>
                      </a:lnTo>
                      <a:lnTo>
                        <a:pt x="6" y="295"/>
                      </a:lnTo>
                      <a:lnTo>
                        <a:pt x="2" y="291"/>
                      </a:lnTo>
                      <a:lnTo>
                        <a:pt x="0" y="289"/>
                      </a:lnTo>
                      <a:lnTo>
                        <a:pt x="0" y="28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56" name="Freeform 96"/>
                <p:cNvSpPr>
                  <a:spLocks/>
                </p:cNvSpPr>
                <p:nvPr/>
              </p:nvSpPr>
              <p:spPr bwMode="auto">
                <a:xfrm>
                  <a:off x="6018213" y="1828800"/>
                  <a:ext cx="82550" cy="68263"/>
                </a:xfrm>
                <a:custGeom>
                  <a:avLst/>
                  <a:gdLst/>
                  <a:ahLst/>
                  <a:cxnLst>
                    <a:cxn ang="0">
                      <a:pos x="15" y="0"/>
                    </a:cxn>
                    <a:cxn ang="0">
                      <a:pos x="0" y="66"/>
                    </a:cxn>
                    <a:cxn ang="0">
                      <a:pos x="30" y="55"/>
                    </a:cxn>
                    <a:cxn ang="0">
                      <a:pos x="76" y="85"/>
                    </a:cxn>
                    <a:cxn ang="0">
                      <a:pos x="103" y="43"/>
                    </a:cxn>
                    <a:cxn ang="0">
                      <a:pos x="15" y="0"/>
                    </a:cxn>
                    <a:cxn ang="0">
                      <a:pos x="15" y="0"/>
                    </a:cxn>
                  </a:cxnLst>
                  <a:rect l="0" t="0" r="r" b="b"/>
                  <a:pathLst>
                    <a:path w="103" h="85">
                      <a:moveTo>
                        <a:pt x="15" y="0"/>
                      </a:moveTo>
                      <a:lnTo>
                        <a:pt x="0" y="66"/>
                      </a:lnTo>
                      <a:lnTo>
                        <a:pt x="30" y="55"/>
                      </a:lnTo>
                      <a:lnTo>
                        <a:pt x="76" y="85"/>
                      </a:lnTo>
                      <a:lnTo>
                        <a:pt x="103" y="43"/>
                      </a:lnTo>
                      <a:lnTo>
                        <a:pt x="15" y="0"/>
                      </a:lnTo>
                      <a:lnTo>
                        <a:pt x="15" y="0"/>
                      </a:lnTo>
                      <a:close/>
                    </a:path>
                  </a:pathLst>
                </a:custGeom>
                <a:solidFill>
                  <a:srgbClr val="91B0F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59" name="Freeform 99"/>
                <p:cNvSpPr>
                  <a:spLocks/>
                </p:cNvSpPr>
                <p:nvPr/>
              </p:nvSpPr>
              <p:spPr bwMode="auto">
                <a:xfrm>
                  <a:off x="6329363" y="2746375"/>
                  <a:ext cx="288925" cy="157163"/>
                </a:xfrm>
                <a:custGeom>
                  <a:avLst/>
                  <a:gdLst/>
                  <a:ahLst/>
                  <a:cxnLst>
                    <a:cxn ang="0">
                      <a:pos x="0" y="29"/>
                    </a:cxn>
                    <a:cxn ang="0">
                      <a:pos x="11" y="21"/>
                    </a:cxn>
                    <a:cxn ang="0">
                      <a:pos x="26" y="15"/>
                    </a:cxn>
                    <a:cxn ang="0">
                      <a:pos x="39" y="8"/>
                    </a:cxn>
                    <a:cxn ang="0">
                      <a:pos x="51" y="6"/>
                    </a:cxn>
                    <a:cxn ang="0">
                      <a:pos x="62" y="2"/>
                    </a:cxn>
                    <a:cxn ang="0">
                      <a:pos x="76" y="2"/>
                    </a:cxn>
                    <a:cxn ang="0">
                      <a:pos x="93" y="0"/>
                    </a:cxn>
                    <a:cxn ang="0">
                      <a:pos x="110" y="0"/>
                    </a:cxn>
                    <a:cxn ang="0">
                      <a:pos x="129" y="0"/>
                    </a:cxn>
                    <a:cxn ang="0">
                      <a:pos x="146" y="2"/>
                    </a:cxn>
                    <a:cxn ang="0">
                      <a:pos x="157" y="4"/>
                    </a:cxn>
                    <a:cxn ang="0">
                      <a:pos x="169" y="6"/>
                    </a:cxn>
                    <a:cxn ang="0">
                      <a:pos x="180" y="8"/>
                    </a:cxn>
                    <a:cxn ang="0">
                      <a:pos x="190" y="10"/>
                    </a:cxn>
                    <a:cxn ang="0">
                      <a:pos x="201" y="13"/>
                    </a:cxn>
                    <a:cxn ang="0">
                      <a:pos x="216" y="21"/>
                    </a:cxn>
                    <a:cxn ang="0">
                      <a:pos x="237" y="31"/>
                    </a:cxn>
                    <a:cxn ang="0">
                      <a:pos x="254" y="40"/>
                    </a:cxn>
                    <a:cxn ang="0">
                      <a:pos x="273" y="51"/>
                    </a:cxn>
                    <a:cxn ang="0">
                      <a:pos x="289" y="63"/>
                    </a:cxn>
                    <a:cxn ang="0">
                      <a:pos x="302" y="76"/>
                    </a:cxn>
                    <a:cxn ang="0">
                      <a:pos x="315" y="88"/>
                    </a:cxn>
                    <a:cxn ang="0">
                      <a:pos x="327" y="99"/>
                    </a:cxn>
                    <a:cxn ang="0">
                      <a:pos x="336" y="108"/>
                    </a:cxn>
                    <a:cxn ang="0">
                      <a:pos x="344" y="120"/>
                    </a:cxn>
                    <a:cxn ang="0">
                      <a:pos x="355" y="133"/>
                    </a:cxn>
                    <a:cxn ang="0">
                      <a:pos x="361" y="143"/>
                    </a:cxn>
                    <a:cxn ang="0">
                      <a:pos x="342" y="200"/>
                    </a:cxn>
                    <a:cxn ang="0">
                      <a:pos x="336" y="194"/>
                    </a:cxn>
                    <a:cxn ang="0">
                      <a:pos x="325" y="181"/>
                    </a:cxn>
                    <a:cxn ang="0">
                      <a:pos x="317" y="171"/>
                    </a:cxn>
                    <a:cxn ang="0">
                      <a:pos x="309" y="160"/>
                    </a:cxn>
                    <a:cxn ang="0">
                      <a:pos x="298" y="148"/>
                    </a:cxn>
                    <a:cxn ang="0">
                      <a:pos x="289" y="137"/>
                    </a:cxn>
                    <a:cxn ang="0">
                      <a:pos x="275" y="124"/>
                    </a:cxn>
                    <a:cxn ang="0">
                      <a:pos x="260" y="110"/>
                    </a:cxn>
                    <a:cxn ang="0">
                      <a:pos x="247" y="99"/>
                    </a:cxn>
                    <a:cxn ang="0">
                      <a:pos x="231" y="88"/>
                    </a:cxn>
                    <a:cxn ang="0">
                      <a:pos x="216" y="76"/>
                    </a:cxn>
                    <a:cxn ang="0">
                      <a:pos x="199" y="69"/>
                    </a:cxn>
                    <a:cxn ang="0">
                      <a:pos x="184" y="59"/>
                    </a:cxn>
                    <a:cxn ang="0">
                      <a:pos x="167" y="53"/>
                    </a:cxn>
                    <a:cxn ang="0">
                      <a:pos x="150" y="48"/>
                    </a:cxn>
                    <a:cxn ang="0">
                      <a:pos x="135" y="44"/>
                    </a:cxn>
                    <a:cxn ang="0">
                      <a:pos x="117" y="42"/>
                    </a:cxn>
                    <a:cxn ang="0">
                      <a:pos x="104" y="38"/>
                    </a:cxn>
                    <a:cxn ang="0">
                      <a:pos x="89" y="36"/>
                    </a:cxn>
                    <a:cxn ang="0">
                      <a:pos x="76" y="34"/>
                    </a:cxn>
                    <a:cxn ang="0">
                      <a:pos x="62" y="32"/>
                    </a:cxn>
                    <a:cxn ang="0">
                      <a:pos x="51" y="32"/>
                    </a:cxn>
                    <a:cxn ang="0">
                      <a:pos x="39" y="31"/>
                    </a:cxn>
                    <a:cxn ang="0">
                      <a:pos x="28" y="31"/>
                    </a:cxn>
                    <a:cxn ang="0">
                      <a:pos x="13" y="31"/>
                    </a:cxn>
                    <a:cxn ang="0">
                      <a:pos x="1" y="31"/>
                    </a:cxn>
                    <a:cxn ang="0">
                      <a:pos x="0" y="32"/>
                    </a:cxn>
                  </a:cxnLst>
                  <a:rect l="0" t="0" r="r" b="b"/>
                  <a:pathLst>
                    <a:path w="363" h="200">
                      <a:moveTo>
                        <a:pt x="0" y="32"/>
                      </a:moveTo>
                      <a:lnTo>
                        <a:pt x="0" y="29"/>
                      </a:lnTo>
                      <a:lnTo>
                        <a:pt x="7" y="25"/>
                      </a:lnTo>
                      <a:lnTo>
                        <a:pt x="11" y="21"/>
                      </a:lnTo>
                      <a:lnTo>
                        <a:pt x="17" y="17"/>
                      </a:lnTo>
                      <a:lnTo>
                        <a:pt x="26" y="15"/>
                      </a:lnTo>
                      <a:lnTo>
                        <a:pt x="36" y="12"/>
                      </a:lnTo>
                      <a:lnTo>
                        <a:pt x="39" y="8"/>
                      </a:lnTo>
                      <a:lnTo>
                        <a:pt x="45" y="8"/>
                      </a:lnTo>
                      <a:lnTo>
                        <a:pt x="51" y="6"/>
                      </a:lnTo>
                      <a:lnTo>
                        <a:pt x="57" y="4"/>
                      </a:lnTo>
                      <a:lnTo>
                        <a:pt x="62" y="2"/>
                      </a:lnTo>
                      <a:lnTo>
                        <a:pt x="70" y="2"/>
                      </a:lnTo>
                      <a:lnTo>
                        <a:pt x="76" y="2"/>
                      </a:lnTo>
                      <a:lnTo>
                        <a:pt x="85" y="2"/>
                      </a:lnTo>
                      <a:lnTo>
                        <a:pt x="93" y="0"/>
                      </a:lnTo>
                      <a:lnTo>
                        <a:pt x="102" y="0"/>
                      </a:lnTo>
                      <a:lnTo>
                        <a:pt x="110" y="0"/>
                      </a:lnTo>
                      <a:lnTo>
                        <a:pt x="119" y="0"/>
                      </a:lnTo>
                      <a:lnTo>
                        <a:pt x="129" y="0"/>
                      </a:lnTo>
                      <a:lnTo>
                        <a:pt x="140" y="2"/>
                      </a:lnTo>
                      <a:lnTo>
                        <a:pt x="146" y="2"/>
                      </a:lnTo>
                      <a:lnTo>
                        <a:pt x="152" y="4"/>
                      </a:lnTo>
                      <a:lnTo>
                        <a:pt x="157" y="4"/>
                      </a:lnTo>
                      <a:lnTo>
                        <a:pt x="163" y="6"/>
                      </a:lnTo>
                      <a:lnTo>
                        <a:pt x="169" y="6"/>
                      </a:lnTo>
                      <a:lnTo>
                        <a:pt x="174" y="8"/>
                      </a:lnTo>
                      <a:lnTo>
                        <a:pt x="180" y="8"/>
                      </a:lnTo>
                      <a:lnTo>
                        <a:pt x="186" y="10"/>
                      </a:lnTo>
                      <a:lnTo>
                        <a:pt x="190" y="10"/>
                      </a:lnTo>
                      <a:lnTo>
                        <a:pt x="195" y="13"/>
                      </a:lnTo>
                      <a:lnTo>
                        <a:pt x="201" y="13"/>
                      </a:lnTo>
                      <a:lnTo>
                        <a:pt x="207" y="17"/>
                      </a:lnTo>
                      <a:lnTo>
                        <a:pt x="216" y="21"/>
                      </a:lnTo>
                      <a:lnTo>
                        <a:pt x="228" y="25"/>
                      </a:lnTo>
                      <a:lnTo>
                        <a:pt x="237" y="31"/>
                      </a:lnTo>
                      <a:lnTo>
                        <a:pt x="247" y="36"/>
                      </a:lnTo>
                      <a:lnTo>
                        <a:pt x="254" y="40"/>
                      </a:lnTo>
                      <a:lnTo>
                        <a:pt x="264" y="46"/>
                      </a:lnTo>
                      <a:lnTo>
                        <a:pt x="273" y="51"/>
                      </a:lnTo>
                      <a:lnTo>
                        <a:pt x="281" y="57"/>
                      </a:lnTo>
                      <a:lnTo>
                        <a:pt x="289" y="63"/>
                      </a:lnTo>
                      <a:lnTo>
                        <a:pt x="296" y="70"/>
                      </a:lnTo>
                      <a:lnTo>
                        <a:pt x="302" y="76"/>
                      </a:lnTo>
                      <a:lnTo>
                        <a:pt x="309" y="82"/>
                      </a:lnTo>
                      <a:lnTo>
                        <a:pt x="315" y="88"/>
                      </a:lnTo>
                      <a:lnTo>
                        <a:pt x="321" y="93"/>
                      </a:lnTo>
                      <a:lnTo>
                        <a:pt x="327" y="99"/>
                      </a:lnTo>
                      <a:lnTo>
                        <a:pt x="332" y="105"/>
                      </a:lnTo>
                      <a:lnTo>
                        <a:pt x="336" y="108"/>
                      </a:lnTo>
                      <a:lnTo>
                        <a:pt x="340" y="114"/>
                      </a:lnTo>
                      <a:lnTo>
                        <a:pt x="344" y="120"/>
                      </a:lnTo>
                      <a:lnTo>
                        <a:pt x="349" y="124"/>
                      </a:lnTo>
                      <a:lnTo>
                        <a:pt x="355" y="133"/>
                      </a:lnTo>
                      <a:lnTo>
                        <a:pt x="359" y="139"/>
                      </a:lnTo>
                      <a:lnTo>
                        <a:pt x="361" y="143"/>
                      </a:lnTo>
                      <a:lnTo>
                        <a:pt x="363" y="145"/>
                      </a:lnTo>
                      <a:lnTo>
                        <a:pt x="342" y="200"/>
                      </a:lnTo>
                      <a:lnTo>
                        <a:pt x="340" y="198"/>
                      </a:lnTo>
                      <a:lnTo>
                        <a:pt x="336" y="194"/>
                      </a:lnTo>
                      <a:lnTo>
                        <a:pt x="330" y="188"/>
                      </a:lnTo>
                      <a:lnTo>
                        <a:pt x="325" y="181"/>
                      </a:lnTo>
                      <a:lnTo>
                        <a:pt x="321" y="175"/>
                      </a:lnTo>
                      <a:lnTo>
                        <a:pt x="317" y="171"/>
                      </a:lnTo>
                      <a:lnTo>
                        <a:pt x="313" y="165"/>
                      </a:lnTo>
                      <a:lnTo>
                        <a:pt x="309" y="160"/>
                      </a:lnTo>
                      <a:lnTo>
                        <a:pt x="304" y="154"/>
                      </a:lnTo>
                      <a:lnTo>
                        <a:pt x="298" y="148"/>
                      </a:lnTo>
                      <a:lnTo>
                        <a:pt x="292" y="143"/>
                      </a:lnTo>
                      <a:lnTo>
                        <a:pt x="289" y="137"/>
                      </a:lnTo>
                      <a:lnTo>
                        <a:pt x="281" y="131"/>
                      </a:lnTo>
                      <a:lnTo>
                        <a:pt x="275" y="124"/>
                      </a:lnTo>
                      <a:lnTo>
                        <a:pt x="268" y="116"/>
                      </a:lnTo>
                      <a:lnTo>
                        <a:pt x="260" y="110"/>
                      </a:lnTo>
                      <a:lnTo>
                        <a:pt x="252" y="105"/>
                      </a:lnTo>
                      <a:lnTo>
                        <a:pt x="247" y="99"/>
                      </a:lnTo>
                      <a:lnTo>
                        <a:pt x="239" y="93"/>
                      </a:lnTo>
                      <a:lnTo>
                        <a:pt x="231" y="88"/>
                      </a:lnTo>
                      <a:lnTo>
                        <a:pt x="224" y="82"/>
                      </a:lnTo>
                      <a:lnTo>
                        <a:pt x="216" y="76"/>
                      </a:lnTo>
                      <a:lnTo>
                        <a:pt x="207" y="72"/>
                      </a:lnTo>
                      <a:lnTo>
                        <a:pt x="199" y="69"/>
                      </a:lnTo>
                      <a:lnTo>
                        <a:pt x="192" y="63"/>
                      </a:lnTo>
                      <a:lnTo>
                        <a:pt x="184" y="59"/>
                      </a:lnTo>
                      <a:lnTo>
                        <a:pt x="174" y="55"/>
                      </a:lnTo>
                      <a:lnTo>
                        <a:pt x="167" y="53"/>
                      </a:lnTo>
                      <a:lnTo>
                        <a:pt x="159" y="51"/>
                      </a:lnTo>
                      <a:lnTo>
                        <a:pt x="150" y="48"/>
                      </a:lnTo>
                      <a:lnTo>
                        <a:pt x="142" y="46"/>
                      </a:lnTo>
                      <a:lnTo>
                        <a:pt x="135" y="44"/>
                      </a:lnTo>
                      <a:lnTo>
                        <a:pt x="125" y="42"/>
                      </a:lnTo>
                      <a:lnTo>
                        <a:pt x="117" y="42"/>
                      </a:lnTo>
                      <a:lnTo>
                        <a:pt x="110" y="40"/>
                      </a:lnTo>
                      <a:lnTo>
                        <a:pt x="104" y="38"/>
                      </a:lnTo>
                      <a:lnTo>
                        <a:pt x="97" y="36"/>
                      </a:lnTo>
                      <a:lnTo>
                        <a:pt x="89" y="36"/>
                      </a:lnTo>
                      <a:lnTo>
                        <a:pt x="81" y="34"/>
                      </a:lnTo>
                      <a:lnTo>
                        <a:pt x="76" y="34"/>
                      </a:lnTo>
                      <a:lnTo>
                        <a:pt x="68" y="34"/>
                      </a:lnTo>
                      <a:lnTo>
                        <a:pt x="62" y="32"/>
                      </a:lnTo>
                      <a:lnTo>
                        <a:pt x="57" y="32"/>
                      </a:lnTo>
                      <a:lnTo>
                        <a:pt x="51" y="32"/>
                      </a:lnTo>
                      <a:lnTo>
                        <a:pt x="45" y="32"/>
                      </a:lnTo>
                      <a:lnTo>
                        <a:pt x="39" y="31"/>
                      </a:lnTo>
                      <a:lnTo>
                        <a:pt x="34" y="31"/>
                      </a:lnTo>
                      <a:lnTo>
                        <a:pt x="28" y="31"/>
                      </a:lnTo>
                      <a:lnTo>
                        <a:pt x="19" y="31"/>
                      </a:lnTo>
                      <a:lnTo>
                        <a:pt x="13" y="31"/>
                      </a:lnTo>
                      <a:lnTo>
                        <a:pt x="5" y="31"/>
                      </a:lnTo>
                      <a:lnTo>
                        <a:pt x="1" y="31"/>
                      </a:lnTo>
                      <a:lnTo>
                        <a:pt x="0" y="32"/>
                      </a:lnTo>
                      <a:lnTo>
                        <a:pt x="0"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5" name="Freeform 105"/>
                <p:cNvSpPr>
                  <a:spLocks/>
                </p:cNvSpPr>
                <p:nvPr/>
              </p:nvSpPr>
              <p:spPr bwMode="auto">
                <a:xfrm>
                  <a:off x="6116638" y="2011363"/>
                  <a:ext cx="174625" cy="422275"/>
                </a:xfrm>
                <a:custGeom>
                  <a:avLst/>
                  <a:gdLst/>
                  <a:ahLst/>
                  <a:cxnLst>
                    <a:cxn ang="0">
                      <a:pos x="121" y="530"/>
                    </a:cxn>
                    <a:cxn ang="0">
                      <a:pos x="112" y="530"/>
                    </a:cxn>
                    <a:cxn ang="0">
                      <a:pos x="96" y="528"/>
                    </a:cxn>
                    <a:cxn ang="0">
                      <a:pos x="79" y="520"/>
                    </a:cxn>
                    <a:cxn ang="0">
                      <a:pos x="64" y="511"/>
                    </a:cxn>
                    <a:cxn ang="0">
                      <a:pos x="53" y="503"/>
                    </a:cxn>
                    <a:cxn ang="0">
                      <a:pos x="41" y="494"/>
                    </a:cxn>
                    <a:cxn ang="0">
                      <a:pos x="32" y="479"/>
                    </a:cxn>
                    <a:cxn ang="0">
                      <a:pos x="22" y="463"/>
                    </a:cxn>
                    <a:cxn ang="0">
                      <a:pos x="15" y="446"/>
                    </a:cxn>
                    <a:cxn ang="0">
                      <a:pos x="9" y="429"/>
                    </a:cxn>
                    <a:cxn ang="0">
                      <a:pos x="5" y="418"/>
                    </a:cxn>
                    <a:cxn ang="0">
                      <a:pos x="3" y="404"/>
                    </a:cxn>
                    <a:cxn ang="0">
                      <a:pos x="1" y="393"/>
                    </a:cxn>
                    <a:cxn ang="0">
                      <a:pos x="1" y="378"/>
                    </a:cxn>
                    <a:cxn ang="0">
                      <a:pos x="0" y="361"/>
                    </a:cxn>
                    <a:cxn ang="0">
                      <a:pos x="0" y="346"/>
                    </a:cxn>
                    <a:cxn ang="0">
                      <a:pos x="0" y="330"/>
                    </a:cxn>
                    <a:cxn ang="0">
                      <a:pos x="1" y="315"/>
                    </a:cxn>
                    <a:cxn ang="0">
                      <a:pos x="3" y="298"/>
                    </a:cxn>
                    <a:cxn ang="0">
                      <a:pos x="5" y="283"/>
                    </a:cxn>
                    <a:cxn ang="0">
                      <a:pos x="9" y="268"/>
                    </a:cxn>
                    <a:cxn ang="0">
                      <a:pos x="13" y="250"/>
                    </a:cxn>
                    <a:cxn ang="0">
                      <a:pos x="15" y="233"/>
                    </a:cxn>
                    <a:cxn ang="0">
                      <a:pos x="20" y="218"/>
                    </a:cxn>
                    <a:cxn ang="0">
                      <a:pos x="24" y="201"/>
                    </a:cxn>
                    <a:cxn ang="0">
                      <a:pos x="30" y="186"/>
                    </a:cxn>
                    <a:cxn ang="0">
                      <a:pos x="34" y="171"/>
                    </a:cxn>
                    <a:cxn ang="0">
                      <a:pos x="39" y="155"/>
                    </a:cxn>
                    <a:cxn ang="0">
                      <a:pos x="45" y="140"/>
                    </a:cxn>
                    <a:cxn ang="0">
                      <a:pos x="51" y="127"/>
                    </a:cxn>
                    <a:cxn ang="0">
                      <a:pos x="57" y="112"/>
                    </a:cxn>
                    <a:cxn ang="0">
                      <a:pos x="60" y="98"/>
                    </a:cxn>
                    <a:cxn ang="0">
                      <a:pos x="66" y="85"/>
                    </a:cxn>
                    <a:cxn ang="0">
                      <a:pos x="72" y="74"/>
                    </a:cxn>
                    <a:cxn ang="0">
                      <a:pos x="76" y="62"/>
                    </a:cxn>
                    <a:cxn ang="0">
                      <a:pos x="81" y="51"/>
                    </a:cxn>
                    <a:cxn ang="0">
                      <a:pos x="85" y="41"/>
                    </a:cxn>
                    <a:cxn ang="0">
                      <a:pos x="93" y="28"/>
                    </a:cxn>
                    <a:cxn ang="0">
                      <a:pos x="98" y="15"/>
                    </a:cxn>
                    <a:cxn ang="0">
                      <a:pos x="106" y="2"/>
                    </a:cxn>
                    <a:cxn ang="0">
                      <a:pos x="72" y="205"/>
                    </a:cxn>
                    <a:cxn ang="0">
                      <a:pos x="136" y="239"/>
                    </a:cxn>
                    <a:cxn ang="0">
                      <a:pos x="209" y="231"/>
                    </a:cxn>
                    <a:cxn ang="0">
                      <a:pos x="123" y="532"/>
                    </a:cxn>
                  </a:cxnLst>
                  <a:rect l="0" t="0" r="r" b="b"/>
                  <a:pathLst>
                    <a:path w="218" h="532">
                      <a:moveTo>
                        <a:pt x="123" y="532"/>
                      </a:moveTo>
                      <a:lnTo>
                        <a:pt x="121" y="530"/>
                      </a:lnTo>
                      <a:lnTo>
                        <a:pt x="119" y="530"/>
                      </a:lnTo>
                      <a:lnTo>
                        <a:pt x="112" y="530"/>
                      </a:lnTo>
                      <a:lnTo>
                        <a:pt x="106" y="530"/>
                      </a:lnTo>
                      <a:lnTo>
                        <a:pt x="96" y="528"/>
                      </a:lnTo>
                      <a:lnTo>
                        <a:pt x="89" y="526"/>
                      </a:lnTo>
                      <a:lnTo>
                        <a:pt x="79" y="520"/>
                      </a:lnTo>
                      <a:lnTo>
                        <a:pt x="70" y="517"/>
                      </a:lnTo>
                      <a:lnTo>
                        <a:pt x="64" y="511"/>
                      </a:lnTo>
                      <a:lnTo>
                        <a:pt x="58" y="507"/>
                      </a:lnTo>
                      <a:lnTo>
                        <a:pt x="53" y="503"/>
                      </a:lnTo>
                      <a:lnTo>
                        <a:pt x="47" y="499"/>
                      </a:lnTo>
                      <a:lnTo>
                        <a:pt x="41" y="494"/>
                      </a:lnTo>
                      <a:lnTo>
                        <a:pt x="36" y="486"/>
                      </a:lnTo>
                      <a:lnTo>
                        <a:pt x="32" y="479"/>
                      </a:lnTo>
                      <a:lnTo>
                        <a:pt x="28" y="473"/>
                      </a:lnTo>
                      <a:lnTo>
                        <a:pt x="22" y="463"/>
                      </a:lnTo>
                      <a:lnTo>
                        <a:pt x="19" y="456"/>
                      </a:lnTo>
                      <a:lnTo>
                        <a:pt x="15" y="446"/>
                      </a:lnTo>
                      <a:lnTo>
                        <a:pt x="11" y="437"/>
                      </a:lnTo>
                      <a:lnTo>
                        <a:pt x="9" y="429"/>
                      </a:lnTo>
                      <a:lnTo>
                        <a:pt x="7" y="423"/>
                      </a:lnTo>
                      <a:lnTo>
                        <a:pt x="5" y="418"/>
                      </a:lnTo>
                      <a:lnTo>
                        <a:pt x="5" y="412"/>
                      </a:lnTo>
                      <a:lnTo>
                        <a:pt x="3" y="404"/>
                      </a:lnTo>
                      <a:lnTo>
                        <a:pt x="3" y="399"/>
                      </a:lnTo>
                      <a:lnTo>
                        <a:pt x="1" y="393"/>
                      </a:lnTo>
                      <a:lnTo>
                        <a:pt x="1" y="385"/>
                      </a:lnTo>
                      <a:lnTo>
                        <a:pt x="1" y="378"/>
                      </a:lnTo>
                      <a:lnTo>
                        <a:pt x="0" y="370"/>
                      </a:lnTo>
                      <a:lnTo>
                        <a:pt x="0" y="361"/>
                      </a:lnTo>
                      <a:lnTo>
                        <a:pt x="0" y="355"/>
                      </a:lnTo>
                      <a:lnTo>
                        <a:pt x="0" y="346"/>
                      </a:lnTo>
                      <a:lnTo>
                        <a:pt x="0" y="340"/>
                      </a:lnTo>
                      <a:lnTo>
                        <a:pt x="0" y="330"/>
                      </a:lnTo>
                      <a:lnTo>
                        <a:pt x="1" y="325"/>
                      </a:lnTo>
                      <a:lnTo>
                        <a:pt x="1" y="315"/>
                      </a:lnTo>
                      <a:lnTo>
                        <a:pt x="1" y="308"/>
                      </a:lnTo>
                      <a:lnTo>
                        <a:pt x="3" y="298"/>
                      </a:lnTo>
                      <a:lnTo>
                        <a:pt x="5" y="290"/>
                      </a:lnTo>
                      <a:lnTo>
                        <a:pt x="5" y="283"/>
                      </a:lnTo>
                      <a:lnTo>
                        <a:pt x="7" y="275"/>
                      </a:lnTo>
                      <a:lnTo>
                        <a:pt x="9" y="268"/>
                      </a:lnTo>
                      <a:lnTo>
                        <a:pt x="11" y="258"/>
                      </a:lnTo>
                      <a:lnTo>
                        <a:pt x="13" y="250"/>
                      </a:lnTo>
                      <a:lnTo>
                        <a:pt x="15" y="241"/>
                      </a:lnTo>
                      <a:lnTo>
                        <a:pt x="15" y="233"/>
                      </a:lnTo>
                      <a:lnTo>
                        <a:pt x="19" y="226"/>
                      </a:lnTo>
                      <a:lnTo>
                        <a:pt x="20" y="218"/>
                      </a:lnTo>
                      <a:lnTo>
                        <a:pt x="22" y="211"/>
                      </a:lnTo>
                      <a:lnTo>
                        <a:pt x="24" y="201"/>
                      </a:lnTo>
                      <a:lnTo>
                        <a:pt x="28" y="193"/>
                      </a:lnTo>
                      <a:lnTo>
                        <a:pt x="30" y="186"/>
                      </a:lnTo>
                      <a:lnTo>
                        <a:pt x="32" y="178"/>
                      </a:lnTo>
                      <a:lnTo>
                        <a:pt x="34" y="171"/>
                      </a:lnTo>
                      <a:lnTo>
                        <a:pt x="38" y="163"/>
                      </a:lnTo>
                      <a:lnTo>
                        <a:pt x="39" y="155"/>
                      </a:lnTo>
                      <a:lnTo>
                        <a:pt x="43" y="148"/>
                      </a:lnTo>
                      <a:lnTo>
                        <a:pt x="45" y="140"/>
                      </a:lnTo>
                      <a:lnTo>
                        <a:pt x="49" y="135"/>
                      </a:lnTo>
                      <a:lnTo>
                        <a:pt x="51" y="127"/>
                      </a:lnTo>
                      <a:lnTo>
                        <a:pt x="55" y="119"/>
                      </a:lnTo>
                      <a:lnTo>
                        <a:pt x="57" y="112"/>
                      </a:lnTo>
                      <a:lnTo>
                        <a:pt x="58" y="106"/>
                      </a:lnTo>
                      <a:lnTo>
                        <a:pt x="60" y="98"/>
                      </a:lnTo>
                      <a:lnTo>
                        <a:pt x="64" y="91"/>
                      </a:lnTo>
                      <a:lnTo>
                        <a:pt x="66" y="85"/>
                      </a:lnTo>
                      <a:lnTo>
                        <a:pt x="70" y="79"/>
                      </a:lnTo>
                      <a:lnTo>
                        <a:pt x="72" y="74"/>
                      </a:lnTo>
                      <a:lnTo>
                        <a:pt x="74" y="68"/>
                      </a:lnTo>
                      <a:lnTo>
                        <a:pt x="76" y="62"/>
                      </a:lnTo>
                      <a:lnTo>
                        <a:pt x="79" y="57"/>
                      </a:lnTo>
                      <a:lnTo>
                        <a:pt x="81" y="51"/>
                      </a:lnTo>
                      <a:lnTo>
                        <a:pt x="83" y="47"/>
                      </a:lnTo>
                      <a:lnTo>
                        <a:pt x="85" y="41"/>
                      </a:lnTo>
                      <a:lnTo>
                        <a:pt x="89" y="38"/>
                      </a:lnTo>
                      <a:lnTo>
                        <a:pt x="93" y="28"/>
                      </a:lnTo>
                      <a:lnTo>
                        <a:pt x="96" y="21"/>
                      </a:lnTo>
                      <a:lnTo>
                        <a:pt x="98" y="15"/>
                      </a:lnTo>
                      <a:lnTo>
                        <a:pt x="102" y="9"/>
                      </a:lnTo>
                      <a:lnTo>
                        <a:pt x="106" y="2"/>
                      </a:lnTo>
                      <a:lnTo>
                        <a:pt x="108" y="0"/>
                      </a:lnTo>
                      <a:lnTo>
                        <a:pt x="72" y="205"/>
                      </a:lnTo>
                      <a:lnTo>
                        <a:pt x="161" y="38"/>
                      </a:lnTo>
                      <a:lnTo>
                        <a:pt x="136" y="239"/>
                      </a:lnTo>
                      <a:lnTo>
                        <a:pt x="218" y="85"/>
                      </a:lnTo>
                      <a:lnTo>
                        <a:pt x="209" y="231"/>
                      </a:lnTo>
                      <a:lnTo>
                        <a:pt x="161" y="342"/>
                      </a:lnTo>
                      <a:lnTo>
                        <a:pt x="123" y="532"/>
                      </a:lnTo>
                      <a:lnTo>
                        <a:pt x="123" y="532"/>
                      </a:lnTo>
                      <a:close/>
                    </a:path>
                  </a:pathLst>
                </a:custGeom>
                <a:solidFill>
                  <a:srgbClr val="C2AB4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6" name="Freeform 106"/>
                <p:cNvSpPr>
                  <a:spLocks/>
                </p:cNvSpPr>
                <p:nvPr/>
              </p:nvSpPr>
              <p:spPr bwMode="auto">
                <a:xfrm>
                  <a:off x="6273800" y="2171700"/>
                  <a:ext cx="177800" cy="525463"/>
                </a:xfrm>
                <a:custGeom>
                  <a:avLst/>
                  <a:gdLst/>
                  <a:ahLst/>
                  <a:cxnLst>
                    <a:cxn ang="0">
                      <a:pos x="97" y="0"/>
                    </a:cxn>
                    <a:cxn ang="0">
                      <a:pos x="91" y="11"/>
                    </a:cxn>
                    <a:cxn ang="0">
                      <a:pos x="86" y="27"/>
                    </a:cxn>
                    <a:cxn ang="0">
                      <a:pos x="80" y="38"/>
                    </a:cxn>
                    <a:cxn ang="0">
                      <a:pos x="72" y="51"/>
                    </a:cxn>
                    <a:cxn ang="0">
                      <a:pos x="67" y="68"/>
                    </a:cxn>
                    <a:cxn ang="0">
                      <a:pos x="59" y="85"/>
                    </a:cxn>
                    <a:cxn ang="0">
                      <a:pos x="52" y="103"/>
                    </a:cxn>
                    <a:cxn ang="0">
                      <a:pos x="46" y="122"/>
                    </a:cxn>
                    <a:cxn ang="0">
                      <a:pos x="36" y="141"/>
                    </a:cxn>
                    <a:cxn ang="0">
                      <a:pos x="31" y="160"/>
                    </a:cxn>
                    <a:cxn ang="0">
                      <a:pos x="23" y="179"/>
                    </a:cxn>
                    <a:cxn ang="0">
                      <a:pos x="17" y="198"/>
                    </a:cxn>
                    <a:cxn ang="0">
                      <a:pos x="14" y="217"/>
                    </a:cxn>
                    <a:cxn ang="0">
                      <a:pos x="8" y="236"/>
                    </a:cxn>
                    <a:cxn ang="0">
                      <a:pos x="4" y="253"/>
                    </a:cxn>
                    <a:cxn ang="0">
                      <a:pos x="2" y="264"/>
                    </a:cxn>
                    <a:cxn ang="0">
                      <a:pos x="2" y="277"/>
                    </a:cxn>
                    <a:cxn ang="0">
                      <a:pos x="0" y="293"/>
                    </a:cxn>
                    <a:cxn ang="0">
                      <a:pos x="0" y="308"/>
                    </a:cxn>
                    <a:cxn ang="0">
                      <a:pos x="0" y="325"/>
                    </a:cxn>
                    <a:cxn ang="0">
                      <a:pos x="0" y="342"/>
                    </a:cxn>
                    <a:cxn ang="0">
                      <a:pos x="0" y="359"/>
                    </a:cxn>
                    <a:cxn ang="0">
                      <a:pos x="0" y="376"/>
                    </a:cxn>
                    <a:cxn ang="0">
                      <a:pos x="0" y="395"/>
                    </a:cxn>
                    <a:cxn ang="0">
                      <a:pos x="0" y="414"/>
                    </a:cxn>
                    <a:cxn ang="0">
                      <a:pos x="0" y="431"/>
                    </a:cxn>
                    <a:cxn ang="0">
                      <a:pos x="2" y="450"/>
                    </a:cxn>
                    <a:cxn ang="0">
                      <a:pos x="4" y="469"/>
                    </a:cxn>
                    <a:cxn ang="0">
                      <a:pos x="4" y="488"/>
                    </a:cxn>
                    <a:cxn ang="0">
                      <a:pos x="4" y="505"/>
                    </a:cxn>
                    <a:cxn ang="0">
                      <a:pos x="6" y="523"/>
                    </a:cxn>
                    <a:cxn ang="0">
                      <a:pos x="8" y="540"/>
                    </a:cxn>
                    <a:cxn ang="0">
                      <a:pos x="8" y="555"/>
                    </a:cxn>
                    <a:cxn ang="0">
                      <a:pos x="10" y="570"/>
                    </a:cxn>
                    <a:cxn ang="0">
                      <a:pos x="10" y="585"/>
                    </a:cxn>
                    <a:cxn ang="0">
                      <a:pos x="12" y="599"/>
                    </a:cxn>
                    <a:cxn ang="0">
                      <a:pos x="12" y="610"/>
                    </a:cxn>
                    <a:cxn ang="0">
                      <a:pos x="14" y="623"/>
                    </a:cxn>
                    <a:cxn ang="0">
                      <a:pos x="14" y="637"/>
                    </a:cxn>
                    <a:cxn ang="0">
                      <a:pos x="15" y="652"/>
                    </a:cxn>
                    <a:cxn ang="0">
                      <a:pos x="17" y="659"/>
                    </a:cxn>
                    <a:cxn ang="0">
                      <a:pos x="175" y="513"/>
                    </a:cxn>
                    <a:cxn ang="0">
                      <a:pos x="225" y="395"/>
                    </a:cxn>
                    <a:cxn ang="0">
                      <a:pos x="213" y="308"/>
                    </a:cxn>
                    <a:cxn ang="0">
                      <a:pos x="185" y="209"/>
                    </a:cxn>
                    <a:cxn ang="0">
                      <a:pos x="181" y="82"/>
                    </a:cxn>
                    <a:cxn ang="0">
                      <a:pos x="99" y="0"/>
                    </a:cxn>
                  </a:cxnLst>
                  <a:rect l="0" t="0" r="r" b="b"/>
                  <a:pathLst>
                    <a:path w="225" h="661">
                      <a:moveTo>
                        <a:pt x="99" y="0"/>
                      </a:moveTo>
                      <a:lnTo>
                        <a:pt x="97" y="0"/>
                      </a:lnTo>
                      <a:lnTo>
                        <a:pt x="95" y="4"/>
                      </a:lnTo>
                      <a:lnTo>
                        <a:pt x="91" y="11"/>
                      </a:lnTo>
                      <a:lnTo>
                        <a:pt x="88" y="21"/>
                      </a:lnTo>
                      <a:lnTo>
                        <a:pt x="86" y="27"/>
                      </a:lnTo>
                      <a:lnTo>
                        <a:pt x="82" y="32"/>
                      </a:lnTo>
                      <a:lnTo>
                        <a:pt x="80" y="38"/>
                      </a:lnTo>
                      <a:lnTo>
                        <a:pt x="76" y="46"/>
                      </a:lnTo>
                      <a:lnTo>
                        <a:pt x="72" y="51"/>
                      </a:lnTo>
                      <a:lnTo>
                        <a:pt x="71" y="61"/>
                      </a:lnTo>
                      <a:lnTo>
                        <a:pt x="67" y="68"/>
                      </a:lnTo>
                      <a:lnTo>
                        <a:pt x="65" y="78"/>
                      </a:lnTo>
                      <a:lnTo>
                        <a:pt x="59" y="85"/>
                      </a:lnTo>
                      <a:lnTo>
                        <a:pt x="57" y="93"/>
                      </a:lnTo>
                      <a:lnTo>
                        <a:pt x="52" y="103"/>
                      </a:lnTo>
                      <a:lnTo>
                        <a:pt x="50" y="112"/>
                      </a:lnTo>
                      <a:lnTo>
                        <a:pt x="46" y="122"/>
                      </a:lnTo>
                      <a:lnTo>
                        <a:pt x="42" y="131"/>
                      </a:lnTo>
                      <a:lnTo>
                        <a:pt x="36" y="141"/>
                      </a:lnTo>
                      <a:lnTo>
                        <a:pt x="34" y="150"/>
                      </a:lnTo>
                      <a:lnTo>
                        <a:pt x="31" y="160"/>
                      </a:lnTo>
                      <a:lnTo>
                        <a:pt x="27" y="169"/>
                      </a:lnTo>
                      <a:lnTo>
                        <a:pt x="23" y="179"/>
                      </a:lnTo>
                      <a:lnTo>
                        <a:pt x="21" y="190"/>
                      </a:lnTo>
                      <a:lnTo>
                        <a:pt x="17" y="198"/>
                      </a:lnTo>
                      <a:lnTo>
                        <a:pt x="15" y="207"/>
                      </a:lnTo>
                      <a:lnTo>
                        <a:pt x="14" y="217"/>
                      </a:lnTo>
                      <a:lnTo>
                        <a:pt x="12" y="228"/>
                      </a:lnTo>
                      <a:lnTo>
                        <a:pt x="8" y="236"/>
                      </a:lnTo>
                      <a:lnTo>
                        <a:pt x="6" y="247"/>
                      </a:lnTo>
                      <a:lnTo>
                        <a:pt x="4" y="253"/>
                      </a:lnTo>
                      <a:lnTo>
                        <a:pt x="4" y="258"/>
                      </a:lnTo>
                      <a:lnTo>
                        <a:pt x="2" y="264"/>
                      </a:lnTo>
                      <a:lnTo>
                        <a:pt x="2" y="272"/>
                      </a:lnTo>
                      <a:lnTo>
                        <a:pt x="2" y="277"/>
                      </a:lnTo>
                      <a:lnTo>
                        <a:pt x="2" y="285"/>
                      </a:lnTo>
                      <a:lnTo>
                        <a:pt x="0" y="293"/>
                      </a:lnTo>
                      <a:lnTo>
                        <a:pt x="0" y="300"/>
                      </a:lnTo>
                      <a:lnTo>
                        <a:pt x="0" y="308"/>
                      </a:lnTo>
                      <a:lnTo>
                        <a:pt x="0" y="317"/>
                      </a:lnTo>
                      <a:lnTo>
                        <a:pt x="0" y="325"/>
                      </a:lnTo>
                      <a:lnTo>
                        <a:pt x="0" y="334"/>
                      </a:lnTo>
                      <a:lnTo>
                        <a:pt x="0" y="342"/>
                      </a:lnTo>
                      <a:lnTo>
                        <a:pt x="0" y="352"/>
                      </a:lnTo>
                      <a:lnTo>
                        <a:pt x="0" y="359"/>
                      </a:lnTo>
                      <a:lnTo>
                        <a:pt x="0" y="369"/>
                      </a:lnTo>
                      <a:lnTo>
                        <a:pt x="0" y="376"/>
                      </a:lnTo>
                      <a:lnTo>
                        <a:pt x="0" y="386"/>
                      </a:lnTo>
                      <a:lnTo>
                        <a:pt x="0" y="395"/>
                      </a:lnTo>
                      <a:lnTo>
                        <a:pt x="0" y="405"/>
                      </a:lnTo>
                      <a:lnTo>
                        <a:pt x="0" y="414"/>
                      </a:lnTo>
                      <a:lnTo>
                        <a:pt x="0" y="424"/>
                      </a:lnTo>
                      <a:lnTo>
                        <a:pt x="0" y="431"/>
                      </a:lnTo>
                      <a:lnTo>
                        <a:pt x="2" y="441"/>
                      </a:lnTo>
                      <a:lnTo>
                        <a:pt x="2" y="450"/>
                      </a:lnTo>
                      <a:lnTo>
                        <a:pt x="2" y="460"/>
                      </a:lnTo>
                      <a:lnTo>
                        <a:pt x="4" y="469"/>
                      </a:lnTo>
                      <a:lnTo>
                        <a:pt x="4" y="479"/>
                      </a:lnTo>
                      <a:lnTo>
                        <a:pt x="4" y="488"/>
                      </a:lnTo>
                      <a:lnTo>
                        <a:pt x="4" y="496"/>
                      </a:lnTo>
                      <a:lnTo>
                        <a:pt x="4" y="505"/>
                      </a:lnTo>
                      <a:lnTo>
                        <a:pt x="6" y="515"/>
                      </a:lnTo>
                      <a:lnTo>
                        <a:pt x="6" y="523"/>
                      </a:lnTo>
                      <a:lnTo>
                        <a:pt x="6" y="530"/>
                      </a:lnTo>
                      <a:lnTo>
                        <a:pt x="8" y="540"/>
                      </a:lnTo>
                      <a:lnTo>
                        <a:pt x="8" y="547"/>
                      </a:lnTo>
                      <a:lnTo>
                        <a:pt x="8" y="555"/>
                      </a:lnTo>
                      <a:lnTo>
                        <a:pt x="8" y="562"/>
                      </a:lnTo>
                      <a:lnTo>
                        <a:pt x="10" y="570"/>
                      </a:lnTo>
                      <a:lnTo>
                        <a:pt x="10" y="578"/>
                      </a:lnTo>
                      <a:lnTo>
                        <a:pt x="10" y="585"/>
                      </a:lnTo>
                      <a:lnTo>
                        <a:pt x="10" y="593"/>
                      </a:lnTo>
                      <a:lnTo>
                        <a:pt x="12" y="599"/>
                      </a:lnTo>
                      <a:lnTo>
                        <a:pt x="12" y="606"/>
                      </a:lnTo>
                      <a:lnTo>
                        <a:pt x="12" y="610"/>
                      </a:lnTo>
                      <a:lnTo>
                        <a:pt x="12" y="616"/>
                      </a:lnTo>
                      <a:lnTo>
                        <a:pt x="14" y="623"/>
                      </a:lnTo>
                      <a:lnTo>
                        <a:pt x="14" y="629"/>
                      </a:lnTo>
                      <a:lnTo>
                        <a:pt x="14" y="637"/>
                      </a:lnTo>
                      <a:lnTo>
                        <a:pt x="15" y="646"/>
                      </a:lnTo>
                      <a:lnTo>
                        <a:pt x="15" y="652"/>
                      </a:lnTo>
                      <a:lnTo>
                        <a:pt x="17" y="656"/>
                      </a:lnTo>
                      <a:lnTo>
                        <a:pt x="17" y="659"/>
                      </a:lnTo>
                      <a:lnTo>
                        <a:pt x="17" y="661"/>
                      </a:lnTo>
                      <a:lnTo>
                        <a:pt x="175" y="513"/>
                      </a:lnTo>
                      <a:lnTo>
                        <a:pt x="109" y="534"/>
                      </a:lnTo>
                      <a:lnTo>
                        <a:pt x="225" y="395"/>
                      </a:lnTo>
                      <a:lnTo>
                        <a:pt x="112" y="447"/>
                      </a:lnTo>
                      <a:lnTo>
                        <a:pt x="213" y="308"/>
                      </a:lnTo>
                      <a:lnTo>
                        <a:pt x="107" y="355"/>
                      </a:lnTo>
                      <a:lnTo>
                        <a:pt x="185" y="209"/>
                      </a:lnTo>
                      <a:lnTo>
                        <a:pt x="90" y="266"/>
                      </a:lnTo>
                      <a:lnTo>
                        <a:pt x="181" y="82"/>
                      </a:lnTo>
                      <a:lnTo>
                        <a:pt x="80" y="181"/>
                      </a:lnTo>
                      <a:lnTo>
                        <a:pt x="99" y="0"/>
                      </a:lnTo>
                      <a:lnTo>
                        <a:pt x="99" y="0"/>
                      </a:lnTo>
                      <a:close/>
                    </a:path>
                  </a:pathLst>
                </a:custGeom>
                <a:solidFill>
                  <a:srgbClr val="C2AB4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7" name="Freeform 107"/>
                <p:cNvSpPr>
                  <a:spLocks/>
                </p:cNvSpPr>
                <p:nvPr/>
              </p:nvSpPr>
              <p:spPr bwMode="auto">
                <a:xfrm>
                  <a:off x="6172200" y="2868613"/>
                  <a:ext cx="373063" cy="315913"/>
                </a:xfrm>
                <a:custGeom>
                  <a:avLst/>
                  <a:gdLst/>
                  <a:ahLst/>
                  <a:cxnLst>
                    <a:cxn ang="0">
                      <a:pos x="7" y="277"/>
                    </a:cxn>
                    <a:cxn ang="0">
                      <a:pos x="23" y="276"/>
                    </a:cxn>
                    <a:cxn ang="0">
                      <a:pos x="45" y="272"/>
                    </a:cxn>
                    <a:cxn ang="0">
                      <a:pos x="74" y="268"/>
                    </a:cxn>
                    <a:cxn ang="0">
                      <a:pos x="95" y="262"/>
                    </a:cxn>
                    <a:cxn ang="0">
                      <a:pos x="112" y="258"/>
                    </a:cxn>
                    <a:cxn ang="0">
                      <a:pos x="129" y="255"/>
                    </a:cxn>
                    <a:cxn ang="0">
                      <a:pos x="146" y="247"/>
                    </a:cxn>
                    <a:cxn ang="0">
                      <a:pos x="165" y="241"/>
                    </a:cxn>
                    <a:cxn ang="0">
                      <a:pos x="182" y="234"/>
                    </a:cxn>
                    <a:cxn ang="0">
                      <a:pos x="201" y="228"/>
                    </a:cxn>
                    <a:cxn ang="0">
                      <a:pos x="217" y="219"/>
                    </a:cxn>
                    <a:cxn ang="0">
                      <a:pos x="236" y="209"/>
                    </a:cxn>
                    <a:cxn ang="0">
                      <a:pos x="256" y="196"/>
                    </a:cxn>
                    <a:cxn ang="0">
                      <a:pos x="287" y="173"/>
                    </a:cxn>
                    <a:cxn ang="0">
                      <a:pos x="312" y="146"/>
                    </a:cxn>
                    <a:cxn ang="0">
                      <a:pos x="334" y="120"/>
                    </a:cxn>
                    <a:cxn ang="0">
                      <a:pos x="355" y="97"/>
                    </a:cxn>
                    <a:cxn ang="0">
                      <a:pos x="374" y="76"/>
                    </a:cxn>
                    <a:cxn ang="0">
                      <a:pos x="390" y="57"/>
                    </a:cxn>
                    <a:cxn ang="0">
                      <a:pos x="403" y="40"/>
                    </a:cxn>
                    <a:cxn ang="0">
                      <a:pos x="418" y="19"/>
                    </a:cxn>
                    <a:cxn ang="0">
                      <a:pos x="429" y="2"/>
                    </a:cxn>
                    <a:cxn ang="0">
                      <a:pos x="469" y="6"/>
                    </a:cxn>
                    <a:cxn ang="0">
                      <a:pos x="462" y="17"/>
                    </a:cxn>
                    <a:cxn ang="0">
                      <a:pos x="452" y="38"/>
                    </a:cxn>
                    <a:cxn ang="0">
                      <a:pos x="439" y="63"/>
                    </a:cxn>
                    <a:cxn ang="0">
                      <a:pos x="424" y="91"/>
                    </a:cxn>
                    <a:cxn ang="0">
                      <a:pos x="416" y="108"/>
                    </a:cxn>
                    <a:cxn ang="0">
                      <a:pos x="407" y="125"/>
                    </a:cxn>
                    <a:cxn ang="0">
                      <a:pos x="395" y="141"/>
                    </a:cxn>
                    <a:cxn ang="0">
                      <a:pos x="386" y="158"/>
                    </a:cxn>
                    <a:cxn ang="0">
                      <a:pos x="374" y="175"/>
                    </a:cxn>
                    <a:cxn ang="0">
                      <a:pos x="365" y="192"/>
                    </a:cxn>
                    <a:cxn ang="0">
                      <a:pos x="350" y="213"/>
                    </a:cxn>
                    <a:cxn ang="0">
                      <a:pos x="327" y="241"/>
                    </a:cxn>
                    <a:cxn ang="0">
                      <a:pos x="306" y="264"/>
                    </a:cxn>
                    <a:cxn ang="0">
                      <a:pos x="281" y="281"/>
                    </a:cxn>
                    <a:cxn ang="0">
                      <a:pos x="256" y="295"/>
                    </a:cxn>
                    <a:cxn ang="0">
                      <a:pos x="232" y="306"/>
                    </a:cxn>
                    <a:cxn ang="0">
                      <a:pos x="203" y="312"/>
                    </a:cxn>
                    <a:cxn ang="0">
                      <a:pos x="179" y="315"/>
                    </a:cxn>
                    <a:cxn ang="0">
                      <a:pos x="154" y="319"/>
                    </a:cxn>
                    <a:cxn ang="0">
                      <a:pos x="133" y="319"/>
                    </a:cxn>
                    <a:cxn ang="0">
                      <a:pos x="114" y="319"/>
                    </a:cxn>
                    <a:cxn ang="0">
                      <a:pos x="93" y="319"/>
                    </a:cxn>
                    <a:cxn ang="0">
                      <a:pos x="110" y="372"/>
                    </a:cxn>
                    <a:cxn ang="0">
                      <a:pos x="0" y="279"/>
                    </a:cxn>
                  </a:cxnLst>
                  <a:rect l="0" t="0" r="r" b="b"/>
                  <a:pathLst>
                    <a:path w="469" h="397">
                      <a:moveTo>
                        <a:pt x="0" y="279"/>
                      </a:moveTo>
                      <a:lnTo>
                        <a:pt x="2" y="277"/>
                      </a:lnTo>
                      <a:lnTo>
                        <a:pt x="7" y="277"/>
                      </a:lnTo>
                      <a:lnTo>
                        <a:pt x="11" y="277"/>
                      </a:lnTo>
                      <a:lnTo>
                        <a:pt x="17" y="276"/>
                      </a:lnTo>
                      <a:lnTo>
                        <a:pt x="23" y="276"/>
                      </a:lnTo>
                      <a:lnTo>
                        <a:pt x="30" y="276"/>
                      </a:lnTo>
                      <a:lnTo>
                        <a:pt x="36" y="274"/>
                      </a:lnTo>
                      <a:lnTo>
                        <a:pt x="45" y="272"/>
                      </a:lnTo>
                      <a:lnTo>
                        <a:pt x="55" y="270"/>
                      </a:lnTo>
                      <a:lnTo>
                        <a:pt x="64" y="270"/>
                      </a:lnTo>
                      <a:lnTo>
                        <a:pt x="74" y="268"/>
                      </a:lnTo>
                      <a:lnTo>
                        <a:pt x="84" y="266"/>
                      </a:lnTo>
                      <a:lnTo>
                        <a:pt x="89" y="264"/>
                      </a:lnTo>
                      <a:lnTo>
                        <a:pt x="95" y="262"/>
                      </a:lnTo>
                      <a:lnTo>
                        <a:pt x="103" y="262"/>
                      </a:lnTo>
                      <a:lnTo>
                        <a:pt x="108" y="260"/>
                      </a:lnTo>
                      <a:lnTo>
                        <a:pt x="112" y="258"/>
                      </a:lnTo>
                      <a:lnTo>
                        <a:pt x="118" y="257"/>
                      </a:lnTo>
                      <a:lnTo>
                        <a:pt x="123" y="255"/>
                      </a:lnTo>
                      <a:lnTo>
                        <a:pt x="129" y="255"/>
                      </a:lnTo>
                      <a:lnTo>
                        <a:pt x="135" y="253"/>
                      </a:lnTo>
                      <a:lnTo>
                        <a:pt x="141" y="251"/>
                      </a:lnTo>
                      <a:lnTo>
                        <a:pt x="146" y="247"/>
                      </a:lnTo>
                      <a:lnTo>
                        <a:pt x="154" y="247"/>
                      </a:lnTo>
                      <a:lnTo>
                        <a:pt x="160" y="243"/>
                      </a:lnTo>
                      <a:lnTo>
                        <a:pt x="165" y="241"/>
                      </a:lnTo>
                      <a:lnTo>
                        <a:pt x="171" y="239"/>
                      </a:lnTo>
                      <a:lnTo>
                        <a:pt x="177" y="238"/>
                      </a:lnTo>
                      <a:lnTo>
                        <a:pt x="182" y="234"/>
                      </a:lnTo>
                      <a:lnTo>
                        <a:pt x="188" y="232"/>
                      </a:lnTo>
                      <a:lnTo>
                        <a:pt x="194" y="230"/>
                      </a:lnTo>
                      <a:lnTo>
                        <a:pt x="201" y="228"/>
                      </a:lnTo>
                      <a:lnTo>
                        <a:pt x="205" y="224"/>
                      </a:lnTo>
                      <a:lnTo>
                        <a:pt x="211" y="222"/>
                      </a:lnTo>
                      <a:lnTo>
                        <a:pt x="217" y="219"/>
                      </a:lnTo>
                      <a:lnTo>
                        <a:pt x="224" y="217"/>
                      </a:lnTo>
                      <a:lnTo>
                        <a:pt x="230" y="213"/>
                      </a:lnTo>
                      <a:lnTo>
                        <a:pt x="236" y="209"/>
                      </a:lnTo>
                      <a:lnTo>
                        <a:pt x="241" y="207"/>
                      </a:lnTo>
                      <a:lnTo>
                        <a:pt x="247" y="203"/>
                      </a:lnTo>
                      <a:lnTo>
                        <a:pt x="256" y="196"/>
                      </a:lnTo>
                      <a:lnTo>
                        <a:pt x="266" y="188"/>
                      </a:lnTo>
                      <a:lnTo>
                        <a:pt x="276" y="180"/>
                      </a:lnTo>
                      <a:lnTo>
                        <a:pt x="287" y="173"/>
                      </a:lnTo>
                      <a:lnTo>
                        <a:pt x="295" y="163"/>
                      </a:lnTo>
                      <a:lnTo>
                        <a:pt x="304" y="156"/>
                      </a:lnTo>
                      <a:lnTo>
                        <a:pt x="312" y="146"/>
                      </a:lnTo>
                      <a:lnTo>
                        <a:pt x="319" y="139"/>
                      </a:lnTo>
                      <a:lnTo>
                        <a:pt x="327" y="129"/>
                      </a:lnTo>
                      <a:lnTo>
                        <a:pt x="334" y="120"/>
                      </a:lnTo>
                      <a:lnTo>
                        <a:pt x="342" y="112"/>
                      </a:lnTo>
                      <a:lnTo>
                        <a:pt x="350" y="106"/>
                      </a:lnTo>
                      <a:lnTo>
                        <a:pt x="355" y="97"/>
                      </a:lnTo>
                      <a:lnTo>
                        <a:pt x="363" y="91"/>
                      </a:lnTo>
                      <a:lnTo>
                        <a:pt x="369" y="84"/>
                      </a:lnTo>
                      <a:lnTo>
                        <a:pt x="374" y="76"/>
                      </a:lnTo>
                      <a:lnTo>
                        <a:pt x="380" y="68"/>
                      </a:lnTo>
                      <a:lnTo>
                        <a:pt x="386" y="63"/>
                      </a:lnTo>
                      <a:lnTo>
                        <a:pt x="390" y="57"/>
                      </a:lnTo>
                      <a:lnTo>
                        <a:pt x="395" y="51"/>
                      </a:lnTo>
                      <a:lnTo>
                        <a:pt x="399" y="46"/>
                      </a:lnTo>
                      <a:lnTo>
                        <a:pt x="403" y="40"/>
                      </a:lnTo>
                      <a:lnTo>
                        <a:pt x="407" y="34"/>
                      </a:lnTo>
                      <a:lnTo>
                        <a:pt x="412" y="28"/>
                      </a:lnTo>
                      <a:lnTo>
                        <a:pt x="418" y="19"/>
                      </a:lnTo>
                      <a:lnTo>
                        <a:pt x="424" y="13"/>
                      </a:lnTo>
                      <a:lnTo>
                        <a:pt x="426" y="6"/>
                      </a:lnTo>
                      <a:lnTo>
                        <a:pt x="429" y="2"/>
                      </a:lnTo>
                      <a:lnTo>
                        <a:pt x="431" y="0"/>
                      </a:lnTo>
                      <a:lnTo>
                        <a:pt x="433" y="0"/>
                      </a:lnTo>
                      <a:lnTo>
                        <a:pt x="469" y="6"/>
                      </a:lnTo>
                      <a:lnTo>
                        <a:pt x="467" y="8"/>
                      </a:lnTo>
                      <a:lnTo>
                        <a:pt x="464" y="13"/>
                      </a:lnTo>
                      <a:lnTo>
                        <a:pt x="462" y="17"/>
                      </a:lnTo>
                      <a:lnTo>
                        <a:pt x="458" y="25"/>
                      </a:lnTo>
                      <a:lnTo>
                        <a:pt x="456" y="30"/>
                      </a:lnTo>
                      <a:lnTo>
                        <a:pt x="452" y="38"/>
                      </a:lnTo>
                      <a:lnTo>
                        <a:pt x="448" y="46"/>
                      </a:lnTo>
                      <a:lnTo>
                        <a:pt x="445" y="53"/>
                      </a:lnTo>
                      <a:lnTo>
                        <a:pt x="439" y="63"/>
                      </a:lnTo>
                      <a:lnTo>
                        <a:pt x="435" y="72"/>
                      </a:lnTo>
                      <a:lnTo>
                        <a:pt x="429" y="80"/>
                      </a:lnTo>
                      <a:lnTo>
                        <a:pt x="424" y="91"/>
                      </a:lnTo>
                      <a:lnTo>
                        <a:pt x="422" y="97"/>
                      </a:lnTo>
                      <a:lnTo>
                        <a:pt x="418" y="103"/>
                      </a:lnTo>
                      <a:lnTo>
                        <a:pt x="416" y="108"/>
                      </a:lnTo>
                      <a:lnTo>
                        <a:pt x="414" y="114"/>
                      </a:lnTo>
                      <a:lnTo>
                        <a:pt x="410" y="120"/>
                      </a:lnTo>
                      <a:lnTo>
                        <a:pt x="407" y="125"/>
                      </a:lnTo>
                      <a:lnTo>
                        <a:pt x="403" y="129"/>
                      </a:lnTo>
                      <a:lnTo>
                        <a:pt x="399" y="137"/>
                      </a:lnTo>
                      <a:lnTo>
                        <a:pt x="395" y="141"/>
                      </a:lnTo>
                      <a:lnTo>
                        <a:pt x="393" y="146"/>
                      </a:lnTo>
                      <a:lnTo>
                        <a:pt x="390" y="152"/>
                      </a:lnTo>
                      <a:lnTo>
                        <a:pt x="386" y="158"/>
                      </a:lnTo>
                      <a:lnTo>
                        <a:pt x="382" y="163"/>
                      </a:lnTo>
                      <a:lnTo>
                        <a:pt x="378" y="169"/>
                      </a:lnTo>
                      <a:lnTo>
                        <a:pt x="374" y="175"/>
                      </a:lnTo>
                      <a:lnTo>
                        <a:pt x="372" y="180"/>
                      </a:lnTo>
                      <a:lnTo>
                        <a:pt x="369" y="184"/>
                      </a:lnTo>
                      <a:lnTo>
                        <a:pt x="365" y="192"/>
                      </a:lnTo>
                      <a:lnTo>
                        <a:pt x="361" y="198"/>
                      </a:lnTo>
                      <a:lnTo>
                        <a:pt x="359" y="203"/>
                      </a:lnTo>
                      <a:lnTo>
                        <a:pt x="350" y="213"/>
                      </a:lnTo>
                      <a:lnTo>
                        <a:pt x="342" y="222"/>
                      </a:lnTo>
                      <a:lnTo>
                        <a:pt x="334" y="232"/>
                      </a:lnTo>
                      <a:lnTo>
                        <a:pt x="327" y="241"/>
                      </a:lnTo>
                      <a:lnTo>
                        <a:pt x="319" y="249"/>
                      </a:lnTo>
                      <a:lnTo>
                        <a:pt x="314" y="258"/>
                      </a:lnTo>
                      <a:lnTo>
                        <a:pt x="306" y="264"/>
                      </a:lnTo>
                      <a:lnTo>
                        <a:pt x="298" y="272"/>
                      </a:lnTo>
                      <a:lnTo>
                        <a:pt x="291" y="277"/>
                      </a:lnTo>
                      <a:lnTo>
                        <a:pt x="281" y="281"/>
                      </a:lnTo>
                      <a:lnTo>
                        <a:pt x="274" y="287"/>
                      </a:lnTo>
                      <a:lnTo>
                        <a:pt x="266" y="291"/>
                      </a:lnTo>
                      <a:lnTo>
                        <a:pt x="256" y="295"/>
                      </a:lnTo>
                      <a:lnTo>
                        <a:pt x="249" y="298"/>
                      </a:lnTo>
                      <a:lnTo>
                        <a:pt x="239" y="300"/>
                      </a:lnTo>
                      <a:lnTo>
                        <a:pt x="232" y="306"/>
                      </a:lnTo>
                      <a:lnTo>
                        <a:pt x="220" y="308"/>
                      </a:lnTo>
                      <a:lnTo>
                        <a:pt x="213" y="310"/>
                      </a:lnTo>
                      <a:lnTo>
                        <a:pt x="203" y="312"/>
                      </a:lnTo>
                      <a:lnTo>
                        <a:pt x="196" y="314"/>
                      </a:lnTo>
                      <a:lnTo>
                        <a:pt x="186" y="315"/>
                      </a:lnTo>
                      <a:lnTo>
                        <a:pt x="179" y="315"/>
                      </a:lnTo>
                      <a:lnTo>
                        <a:pt x="171" y="317"/>
                      </a:lnTo>
                      <a:lnTo>
                        <a:pt x="163" y="319"/>
                      </a:lnTo>
                      <a:lnTo>
                        <a:pt x="154" y="319"/>
                      </a:lnTo>
                      <a:lnTo>
                        <a:pt x="146" y="319"/>
                      </a:lnTo>
                      <a:lnTo>
                        <a:pt x="139" y="319"/>
                      </a:lnTo>
                      <a:lnTo>
                        <a:pt x="133" y="319"/>
                      </a:lnTo>
                      <a:lnTo>
                        <a:pt x="125" y="319"/>
                      </a:lnTo>
                      <a:lnTo>
                        <a:pt x="120" y="319"/>
                      </a:lnTo>
                      <a:lnTo>
                        <a:pt x="114" y="319"/>
                      </a:lnTo>
                      <a:lnTo>
                        <a:pt x="110" y="321"/>
                      </a:lnTo>
                      <a:lnTo>
                        <a:pt x="101" y="319"/>
                      </a:lnTo>
                      <a:lnTo>
                        <a:pt x="93" y="319"/>
                      </a:lnTo>
                      <a:lnTo>
                        <a:pt x="89" y="319"/>
                      </a:lnTo>
                      <a:lnTo>
                        <a:pt x="89" y="319"/>
                      </a:lnTo>
                      <a:lnTo>
                        <a:pt x="110" y="372"/>
                      </a:lnTo>
                      <a:lnTo>
                        <a:pt x="38" y="397"/>
                      </a:lnTo>
                      <a:lnTo>
                        <a:pt x="0" y="279"/>
                      </a:lnTo>
                      <a:lnTo>
                        <a:pt x="0" y="279"/>
                      </a:lnTo>
                      <a:close/>
                    </a:path>
                  </a:pathLst>
                </a:custGeom>
                <a:solidFill>
                  <a:srgbClr val="C2AB4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68" name="Freeform 108"/>
                <p:cNvSpPr>
                  <a:spLocks/>
                </p:cNvSpPr>
                <p:nvPr/>
              </p:nvSpPr>
              <p:spPr bwMode="auto">
                <a:xfrm>
                  <a:off x="6396038" y="2540000"/>
                  <a:ext cx="190500" cy="215900"/>
                </a:xfrm>
                <a:custGeom>
                  <a:avLst/>
                  <a:gdLst/>
                  <a:ahLst/>
                  <a:cxnLst>
                    <a:cxn ang="0">
                      <a:pos x="0" y="209"/>
                    </a:cxn>
                    <a:cxn ang="0">
                      <a:pos x="4" y="209"/>
                    </a:cxn>
                    <a:cxn ang="0">
                      <a:pos x="10" y="207"/>
                    </a:cxn>
                    <a:cxn ang="0">
                      <a:pos x="17" y="205"/>
                    </a:cxn>
                    <a:cxn ang="0">
                      <a:pos x="25" y="205"/>
                    </a:cxn>
                    <a:cxn ang="0">
                      <a:pos x="36" y="203"/>
                    </a:cxn>
                    <a:cxn ang="0">
                      <a:pos x="40" y="203"/>
                    </a:cxn>
                    <a:cxn ang="0">
                      <a:pos x="46" y="203"/>
                    </a:cxn>
                    <a:cxn ang="0">
                      <a:pos x="52" y="203"/>
                    </a:cxn>
                    <a:cxn ang="0">
                      <a:pos x="59" y="203"/>
                    </a:cxn>
                    <a:cxn ang="0">
                      <a:pos x="65" y="203"/>
                    </a:cxn>
                    <a:cxn ang="0">
                      <a:pos x="71" y="203"/>
                    </a:cxn>
                    <a:cxn ang="0">
                      <a:pos x="76" y="203"/>
                    </a:cxn>
                    <a:cxn ang="0">
                      <a:pos x="84" y="203"/>
                    </a:cxn>
                    <a:cxn ang="0">
                      <a:pos x="90" y="203"/>
                    </a:cxn>
                    <a:cxn ang="0">
                      <a:pos x="95" y="203"/>
                    </a:cxn>
                    <a:cxn ang="0">
                      <a:pos x="103" y="203"/>
                    </a:cxn>
                    <a:cxn ang="0">
                      <a:pos x="109" y="203"/>
                    </a:cxn>
                    <a:cxn ang="0">
                      <a:pos x="114" y="203"/>
                    </a:cxn>
                    <a:cxn ang="0">
                      <a:pos x="122" y="205"/>
                    </a:cxn>
                    <a:cxn ang="0">
                      <a:pos x="128" y="205"/>
                    </a:cxn>
                    <a:cxn ang="0">
                      <a:pos x="135" y="207"/>
                    </a:cxn>
                    <a:cxn ang="0">
                      <a:pos x="139" y="209"/>
                    </a:cxn>
                    <a:cxn ang="0">
                      <a:pos x="145" y="211"/>
                    </a:cxn>
                    <a:cxn ang="0">
                      <a:pos x="150" y="211"/>
                    </a:cxn>
                    <a:cxn ang="0">
                      <a:pos x="156" y="213"/>
                    </a:cxn>
                    <a:cxn ang="0">
                      <a:pos x="166" y="216"/>
                    </a:cxn>
                    <a:cxn ang="0">
                      <a:pos x="175" y="220"/>
                    </a:cxn>
                    <a:cxn ang="0">
                      <a:pos x="183" y="224"/>
                    </a:cxn>
                    <a:cxn ang="0">
                      <a:pos x="192" y="230"/>
                    </a:cxn>
                    <a:cxn ang="0">
                      <a:pos x="198" y="233"/>
                    </a:cxn>
                    <a:cxn ang="0">
                      <a:pos x="206" y="237"/>
                    </a:cxn>
                    <a:cxn ang="0">
                      <a:pos x="211" y="243"/>
                    </a:cxn>
                    <a:cxn ang="0">
                      <a:pos x="219" y="249"/>
                    </a:cxn>
                    <a:cxn ang="0">
                      <a:pos x="226" y="256"/>
                    </a:cxn>
                    <a:cxn ang="0">
                      <a:pos x="234" y="264"/>
                    </a:cxn>
                    <a:cxn ang="0">
                      <a:pos x="238" y="268"/>
                    </a:cxn>
                    <a:cxn ang="0">
                      <a:pos x="240" y="271"/>
                    </a:cxn>
                    <a:cxn ang="0">
                      <a:pos x="230" y="30"/>
                    </a:cxn>
                    <a:cxn ang="0">
                      <a:pos x="164" y="0"/>
                    </a:cxn>
                    <a:cxn ang="0">
                      <a:pos x="202" y="66"/>
                    </a:cxn>
                    <a:cxn ang="0">
                      <a:pos x="120" y="45"/>
                    </a:cxn>
                    <a:cxn ang="0">
                      <a:pos x="202" y="125"/>
                    </a:cxn>
                    <a:cxn ang="0">
                      <a:pos x="93" y="89"/>
                    </a:cxn>
                    <a:cxn ang="0">
                      <a:pos x="179" y="173"/>
                    </a:cxn>
                    <a:cxn ang="0">
                      <a:pos x="74" y="137"/>
                    </a:cxn>
                    <a:cxn ang="0">
                      <a:pos x="0" y="209"/>
                    </a:cxn>
                    <a:cxn ang="0">
                      <a:pos x="0" y="209"/>
                    </a:cxn>
                  </a:cxnLst>
                  <a:rect l="0" t="0" r="r" b="b"/>
                  <a:pathLst>
                    <a:path w="240" h="271">
                      <a:moveTo>
                        <a:pt x="0" y="209"/>
                      </a:moveTo>
                      <a:lnTo>
                        <a:pt x="4" y="209"/>
                      </a:lnTo>
                      <a:lnTo>
                        <a:pt x="10" y="207"/>
                      </a:lnTo>
                      <a:lnTo>
                        <a:pt x="17" y="205"/>
                      </a:lnTo>
                      <a:lnTo>
                        <a:pt x="25" y="205"/>
                      </a:lnTo>
                      <a:lnTo>
                        <a:pt x="36" y="203"/>
                      </a:lnTo>
                      <a:lnTo>
                        <a:pt x="40" y="203"/>
                      </a:lnTo>
                      <a:lnTo>
                        <a:pt x="46" y="203"/>
                      </a:lnTo>
                      <a:lnTo>
                        <a:pt x="52" y="203"/>
                      </a:lnTo>
                      <a:lnTo>
                        <a:pt x="59" y="203"/>
                      </a:lnTo>
                      <a:lnTo>
                        <a:pt x="65" y="203"/>
                      </a:lnTo>
                      <a:lnTo>
                        <a:pt x="71" y="203"/>
                      </a:lnTo>
                      <a:lnTo>
                        <a:pt x="76" y="203"/>
                      </a:lnTo>
                      <a:lnTo>
                        <a:pt x="84" y="203"/>
                      </a:lnTo>
                      <a:lnTo>
                        <a:pt x="90" y="203"/>
                      </a:lnTo>
                      <a:lnTo>
                        <a:pt x="95" y="203"/>
                      </a:lnTo>
                      <a:lnTo>
                        <a:pt x="103" y="203"/>
                      </a:lnTo>
                      <a:lnTo>
                        <a:pt x="109" y="203"/>
                      </a:lnTo>
                      <a:lnTo>
                        <a:pt x="114" y="203"/>
                      </a:lnTo>
                      <a:lnTo>
                        <a:pt x="122" y="205"/>
                      </a:lnTo>
                      <a:lnTo>
                        <a:pt x="128" y="205"/>
                      </a:lnTo>
                      <a:lnTo>
                        <a:pt x="135" y="207"/>
                      </a:lnTo>
                      <a:lnTo>
                        <a:pt x="139" y="209"/>
                      </a:lnTo>
                      <a:lnTo>
                        <a:pt x="145" y="211"/>
                      </a:lnTo>
                      <a:lnTo>
                        <a:pt x="150" y="211"/>
                      </a:lnTo>
                      <a:lnTo>
                        <a:pt x="156" y="213"/>
                      </a:lnTo>
                      <a:lnTo>
                        <a:pt x="166" y="216"/>
                      </a:lnTo>
                      <a:lnTo>
                        <a:pt x="175" y="220"/>
                      </a:lnTo>
                      <a:lnTo>
                        <a:pt x="183" y="224"/>
                      </a:lnTo>
                      <a:lnTo>
                        <a:pt x="192" y="230"/>
                      </a:lnTo>
                      <a:lnTo>
                        <a:pt x="198" y="233"/>
                      </a:lnTo>
                      <a:lnTo>
                        <a:pt x="206" y="237"/>
                      </a:lnTo>
                      <a:lnTo>
                        <a:pt x="211" y="243"/>
                      </a:lnTo>
                      <a:lnTo>
                        <a:pt x="219" y="249"/>
                      </a:lnTo>
                      <a:lnTo>
                        <a:pt x="226" y="256"/>
                      </a:lnTo>
                      <a:lnTo>
                        <a:pt x="234" y="264"/>
                      </a:lnTo>
                      <a:lnTo>
                        <a:pt x="238" y="268"/>
                      </a:lnTo>
                      <a:lnTo>
                        <a:pt x="240" y="271"/>
                      </a:lnTo>
                      <a:lnTo>
                        <a:pt x="230" y="30"/>
                      </a:lnTo>
                      <a:lnTo>
                        <a:pt x="164" y="0"/>
                      </a:lnTo>
                      <a:lnTo>
                        <a:pt x="202" y="66"/>
                      </a:lnTo>
                      <a:lnTo>
                        <a:pt x="120" y="45"/>
                      </a:lnTo>
                      <a:lnTo>
                        <a:pt x="202" y="125"/>
                      </a:lnTo>
                      <a:lnTo>
                        <a:pt x="93" y="89"/>
                      </a:lnTo>
                      <a:lnTo>
                        <a:pt x="179" y="173"/>
                      </a:lnTo>
                      <a:lnTo>
                        <a:pt x="74" y="137"/>
                      </a:lnTo>
                      <a:lnTo>
                        <a:pt x="0" y="209"/>
                      </a:lnTo>
                      <a:lnTo>
                        <a:pt x="0" y="209"/>
                      </a:lnTo>
                      <a:close/>
                    </a:path>
                  </a:pathLst>
                </a:custGeom>
                <a:solidFill>
                  <a:srgbClr val="C2AB4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3" name="Freeform 113"/>
                <p:cNvSpPr>
                  <a:spLocks/>
                </p:cNvSpPr>
                <p:nvPr/>
              </p:nvSpPr>
              <p:spPr bwMode="auto">
                <a:xfrm>
                  <a:off x="6119813" y="1900238"/>
                  <a:ext cx="458788" cy="630238"/>
                </a:xfrm>
                <a:custGeom>
                  <a:avLst/>
                  <a:gdLst/>
                  <a:ahLst/>
                  <a:cxnLst>
                    <a:cxn ang="0">
                      <a:pos x="93" y="4"/>
                    </a:cxn>
                    <a:cxn ang="0">
                      <a:pos x="116" y="21"/>
                    </a:cxn>
                    <a:cxn ang="0">
                      <a:pos x="131" y="32"/>
                    </a:cxn>
                    <a:cxn ang="0">
                      <a:pos x="147" y="46"/>
                    </a:cxn>
                    <a:cxn ang="0">
                      <a:pos x="166" y="61"/>
                    </a:cxn>
                    <a:cxn ang="0">
                      <a:pos x="187" y="78"/>
                    </a:cxn>
                    <a:cxn ang="0">
                      <a:pos x="208" y="97"/>
                    </a:cxn>
                    <a:cxn ang="0">
                      <a:pos x="232" y="118"/>
                    </a:cxn>
                    <a:cxn ang="0">
                      <a:pos x="257" y="139"/>
                    </a:cxn>
                    <a:cxn ang="0">
                      <a:pos x="280" y="160"/>
                    </a:cxn>
                    <a:cxn ang="0">
                      <a:pos x="304" y="182"/>
                    </a:cxn>
                    <a:cxn ang="0">
                      <a:pos x="329" y="207"/>
                    </a:cxn>
                    <a:cxn ang="0">
                      <a:pos x="352" y="230"/>
                    </a:cxn>
                    <a:cxn ang="0">
                      <a:pos x="377" y="255"/>
                    </a:cxn>
                    <a:cxn ang="0">
                      <a:pos x="398" y="277"/>
                    </a:cxn>
                    <a:cxn ang="0">
                      <a:pos x="419" y="302"/>
                    </a:cxn>
                    <a:cxn ang="0">
                      <a:pos x="436" y="325"/>
                    </a:cxn>
                    <a:cxn ang="0">
                      <a:pos x="453" y="350"/>
                    </a:cxn>
                    <a:cxn ang="0">
                      <a:pos x="468" y="372"/>
                    </a:cxn>
                    <a:cxn ang="0">
                      <a:pos x="479" y="393"/>
                    </a:cxn>
                    <a:cxn ang="0">
                      <a:pos x="491" y="416"/>
                    </a:cxn>
                    <a:cxn ang="0">
                      <a:pos x="502" y="439"/>
                    </a:cxn>
                    <a:cxn ang="0">
                      <a:pos x="510" y="462"/>
                    </a:cxn>
                    <a:cxn ang="0">
                      <a:pos x="519" y="488"/>
                    </a:cxn>
                    <a:cxn ang="0">
                      <a:pos x="527" y="513"/>
                    </a:cxn>
                    <a:cxn ang="0">
                      <a:pos x="534" y="538"/>
                    </a:cxn>
                    <a:cxn ang="0">
                      <a:pos x="540" y="563"/>
                    </a:cxn>
                    <a:cxn ang="0">
                      <a:pos x="548" y="587"/>
                    </a:cxn>
                    <a:cxn ang="0">
                      <a:pos x="552" y="610"/>
                    </a:cxn>
                    <a:cxn ang="0">
                      <a:pos x="557" y="635"/>
                    </a:cxn>
                    <a:cxn ang="0">
                      <a:pos x="561" y="654"/>
                    </a:cxn>
                    <a:cxn ang="0">
                      <a:pos x="565" y="675"/>
                    </a:cxn>
                    <a:cxn ang="0">
                      <a:pos x="567" y="696"/>
                    </a:cxn>
                    <a:cxn ang="0">
                      <a:pos x="571" y="713"/>
                    </a:cxn>
                    <a:cxn ang="0">
                      <a:pos x="573" y="728"/>
                    </a:cxn>
                    <a:cxn ang="0">
                      <a:pos x="574" y="751"/>
                    </a:cxn>
                    <a:cxn ang="0">
                      <a:pos x="576" y="768"/>
                    </a:cxn>
                    <a:cxn ang="0">
                      <a:pos x="578" y="773"/>
                    </a:cxn>
                    <a:cxn ang="0">
                      <a:pos x="523" y="686"/>
                    </a:cxn>
                    <a:cxn ang="0">
                      <a:pos x="428" y="640"/>
                    </a:cxn>
                    <a:cxn ang="0">
                      <a:pos x="472" y="462"/>
                    </a:cxn>
                    <a:cxn ang="0">
                      <a:pos x="373" y="422"/>
                    </a:cxn>
                    <a:cxn ang="0">
                      <a:pos x="344" y="260"/>
                    </a:cxn>
                    <a:cxn ang="0">
                      <a:pos x="225" y="251"/>
                    </a:cxn>
                    <a:cxn ang="0">
                      <a:pos x="208" y="135"/>
                    </a:cxn>
                    <a:cxn ang="0">
                      <a:pos x="105" y="146"/>
                    </a:cxn>
                    <a:cxn ang="0">
                      <a:pos x="0" y="289"/>
                    </a:cxn>
                    <a:cxn ang="0">
                      <a:pos x="2" y="274"/>
                    </a:cxn>
                    <a:cxn ang="0">
                      <a:pos x="4" y="249"/>
                    </a:cxn>
                    <a:cxn ang="0">
                      <a:pos x="8" y="234"/>
                    </a:cxn>
                    <a:cxn ang="0">
                      <a:pos x="10" y="213"/>
                    </a:cxn>
                    <a:cxn ang="0">
                      <a:pos x="14" y="194"/>
                    </a:cxn>
                    <a:cxn ang="0">
                      <a:pos x="17" y="171"/>
                    </a:cxn>
                    <a:cxn ang="0">
                      <a:pos x="23" y="152"/>
                    </a:cxn>
                    <a:cxn ang="0">
                      <a:pos x="27" y="131"/>
                    </a:cxn>
                    <a:cxn ang="0">
                      <a:pos x="33" y="110"/>
                    </a:cxn>
                    <a:cxn ang="0">
                      <a:pos x="40" y="93"/>
                    </a:cxn>
                    <a:cxn ang="0">
                      <a:pos x="48" y="76"/>
                    </a:cxn>
                    <a:cxn ang="0">
                      <a:pos x="54" y="57"/>
                    </a:cxn>
                    <a:cxn ang="0">
                      <a:pos x="67" y="36"/>
                    </a:cxn>
                    <a:cxn ang="0">
                      <a:pos x="78" y="13"/>
                    </a:cxn>
                    <a:cxn ang="0">
                      <a:pos x="88" y="0"/>
                    </a:cxn>
                  </a:cxnLst>
                  <a:rect l="0" t="0" r="r" b="b"/>
                  <a:pathLst>
                    <a:path w="578" h="794">
                      <a:moveTo>
                        <a:pt x="88" y="0"/>
                      </a:moveTo>
                      <a:lnTo>
                        <a:pt x="92" y="2"/>
                      </a:lnTo>
                      <a:lnTo>
                        <a:pt x="93" y="4"/>
                      </a:lnTo>
                      <a:lnTo>
                        <a:pt x="101" y="10"/>
                      </a:lnTo>
                      <a:lnTo>
                        <a:pt x="107" y="15"/>
                      </a:lnTo>
                      <a:lnTo>
                        <a:pt x="116" y="21"/>
                      </a:lnTo>
                      <a:lnTo>
                        <a:pt x="120" y="23"/>
                      </a:lnTo>
                      <a:lnTo>
                        <a:pt x="126" y="29"/>
                      </a:lnTo>
                      <a:lnTo>
                        <a:pt x="131" y="32"/>
                      </a:lnTo>
                      <a:lnTo>
                        <a:pt x="137" y="36"/>
                      </a:lnTo>
                      <a:lnTo>
                        <a:pt x="141" y="40"/>
                      </a:lnTo>
                      <a:lnTo>
                        <a:pt x="147" y="46"/>
                      </a:lnTo>
                      <a:lnTo>
                        <a:pt x="152" y="49"/>
                      </a:lnTo>
                      <a:lnTo>
                        <a:pt x="160" y="55"/>
                      </a:lnTo>
                      <a:lnTo>
                        <a:pt x="166" y="61"/>
                      </a:lnTo>
                      <a:lnTo>
                        <a:pt x="173" y="67"/>
                      </a:lnTo>
                      <a:lnTo>
                        <a:pt x="179" y="72"/>
                      </a:lnTo>
                      <a:lnTo>
                        <a:pt x="187" y="78"/>
                      </a:lnTo>
                      <a:lnTo>
                        <a:pt x="194" y="84"/>
                      </a:lnTo>
                      <a:lnTo>
                        <a:pt x="202" y="89"/>
                      </a:lnTo>
                      <a:lnTo>
                        <a:pt x="208" y="97"/>
                      </a:lnTo>
                      <a:lnTo>
                        <a:pt x="217" y="103"/>
                      </a:lnTo>
                      <a:lnTo>
                        <a:pt x="225" y="110"/>
                      </a:lnTo>
                      <a:lnTo>
                        <a:pt x="232" y="118"/>
                      </a:lnTo>
                      <a:lnTo>
                        <a:pt x="240" y="125"/>
                      </a:lnTo>
                      <a:lnTo>
                        <a:pt x="249" y="133"/>
                      </a:lnTo>
                      <a:lnTo>
                        <a:pt x="257" y="139"/>
                      </a:lnTo>
                      <a:lnTo>
                        <a:pt x="265" y="146"/>
                      </a:lnTo>
                      <a:lnTo>
                        <a:pt x="272" y="152"/>
                      </a:lnTo>
                      <a:lnTo>
                        <a:pt x="280" y="160"/>
                      </a:lnTo>
                      <a:lnTo>
                        <a:pt x="287" y="167"/>
                      </a:lnTo>
                      <a:lnTo>
                        <a:pt x="297" y="177"/>
                      </a:lnTo>
                      <a:lnTo>
                        <a:pt x="304" y="182"/>
                      </a:lnTo>
                      <a:lnTo>
                        <a:pt x="314" y="192"/>
                      </a:lnTo>
                      <a:lnTo>
                        <a:pt x="322" y="200"/>
                      </a:lnTo>
                      <a:lnTo>
                        <a:pt x="329" y="207"/>
                      </a:lnTo>
                      <a:lnTo>
                        <a:pt x="337" y="215"/>
                      </a:lnTo>
                      <a:lnTo>
                        <a:pt x="344" y="222"/>
                      </a:lnTo>
                      <a:lnTo>
                        <a:pt x="352" y="230"/>
                      </a:lnTo>
                      <a:lnTo>
                        <a:pt x="362" y="239"/>
                      </a:lnTo>
                      <a:lnTo>
                        <a:pt x="369" y="247"/>
                      </a:lnTo>
                      <a:lnTo>
                        <a:pt x="377" y="255"/>
                      </a:lnTo>
                      <a:lnTo>
                        <a:pt x="384" y="262"/>
                      </a:lnTo>
                      <a:lnTo>
                        <a:pt x="390" y="270"/>
                      </a:lnTo>
                      <a:lnTo>
                        <a:pt x="398" y="277"/>
                      </a:lnTo>
                      <a:lnTo>
                        <a:pt x="405" y="287"/>
                      </a:lnTo>
                      <a:lnTo>
                        <a:pt x="411" y="295"/>
                      </a:lnTo>
                      <a:lnTo>
                        <a:pt x="419" y="302"/>
                      </a:lnTo>
                      <a:lnTo>
                        <a:pt x="424" y="310"/>
                      </a:lnTo>
                      <a:lnTo>
                        <a:pt x="432" y="319"/>
                      </a:lnTo>
                      <a:lnTo>
                        <a:pt x="436" y="325"/>
                      </a:lnTo>
                      <a:lnTo>
                        <a:pt x="441" y="334"/>
                      </a:lnTo>
                      <a:lnTo>
                        <a:pt x="447" y="340"/>
                      </a:lnTo>
                      <a:lnTo>
                        <a:pt x="453" y="350"/>
                      </a:lnTo>
                      <a:lnTo>
                        <a:pt x="458" y="357"/>
                      </a:lnTo>
                      <a:lnTo>
                        <a:pt x="462" y="365"/>
                      </a:lnTo>
                      <a:lnTo>
                        <a:pt x="468" y="372"/>
                      </a:lnTo>
                      <a:lnTo>
                        <a:pt x="472" y="380"/>
                      </a:lnTo>
                      <a:lnTo>
                        <a:pt x="476" y="386"/>
                      </a:lnTo>
                      <a:lnTo>
                        <a:pt x="479" y="393"/>
                      </a:lnTo>
                      <a:lnTo>
                        <a:pt x="483" y="399"/>
                      </a:lnTo>
                      <a:lnTo>
                        <a:pt x="487" y="409"/>
                      </a:lnTo>
                      <a:lnTo>
                        <a:pt x="491" y="416"/>
                      </a:lnTo>
                      <a:lnTo>
                        <a:pt x="495" y="424"/>
                      </a:lnTo>
                      <a:lnTo>
                        <a:pt x="498" y="431"/>
                      </a:lnTo>
                      <a:lnTo>
                        <a:pt x="502" y="439"/>
                      </a:lnTo>
                      <a:lnTo>
                        <a:pt x="504" y="447"/>
                      </a:lnTo>
                      <a:lnTo>
                        <a:pt x="508" y="456"/>
                      </a:lnTo>
                      <a:lnTo>
                        <a:pt x="510" y="462"/>
                      </a:lnTo>
                      <a:lnTo>
                        <a:pt x="514" y="471"/>
                      </a:lnTo>
                      <a:lnTo>
                        <a:pt x="515" y="479"/>
                      </a:lnTo>
                      <a:lnTo>
                        <a:pt x="519" y="488"/>
                      </a:lnTo>
                      <a:lnTo>
                        <a:pt x="521" y="496"/>
                      </a:lnTo>
                      <a:lnTo>
                        <a:pt x="525" y="506"/>
                      </a:lnTo>
                      <a:lnTo>
                        <a:pt x="527" y="513"/>
                      </a:lnTo>
                      <a:lnTo>
                        <a:pt x="529" y="523"/>
                      </a:lnTo>
                      <a:lnTo>
                        <a:pt x="531" y="530"/>
                      </a:lnTo>
                      <a:lnTo>
                        <a:pt x="534" y="538"/>
                      </a:lnTo>
                      <a:lnTo>
                        <a:pt x="536" y="545"/>
                      </a:lnTo>
                      <a:lnTo>
                        <a:pt x="538" y="555"/>
                      </a:lnTo>
                      <a:lnTo>
                        <a:pt x="540" y="563"/>
                      </a:lnTo>
                      <a:lnTo>
                        <a:pt x="544" y="572"/>
                      </a:lnTo>
                      <a:lnTo>
                        <a:pt x="544" y="580"/>
                      </a:lnTo>
                      <a:lnTo>
                        <a:pt x="548" y="587"/>
                      </a:lnTo>
                      <a:lnTo>
                        <a:pt x="548" y="595"/>
                      </a:lnTo>
                      <a:lnTo>
                        <a:pt x="552" y="602"/>
                      </a:lnTo>
                      <a:lnTo>
                        <a:pt x="552" y="610"/>
                      </a:lnTo>
                      <a:lnTo>
                        <a:pt x="554" y="618"/>
                      </a:lnTo>
                      <a:lnTo>
                        <a:pt x="555" y="625"/>
                      </a:lnTo>
                      <a:lnTo>
                        <a:pt x="557" y="635"/>
                      </a:lnTo>
                      <a:lnTo>
                        <a:pt x="559" y="640"/>
                      </a:lnTo>
                      <a:lnTo>
                        <a:pt x="559" y="648"/>
                      </a:lnTo>
                      <a:lnTo>
                        <a:pt x="561" y="654"/>
                      </a:lnTo>
                      <a:lnTo>
                        <a:pt x="563" y="661"/>
                      </a:lnTo>
                      <a:lnTo>
                        <a:pt x="563" y="667"/>
                      </a:lnTo>
                      <a:lnTo>
                        <a:pt x="565" y="675"/>
                      </a:lnTo>
                      <a:lnTo>
                        <a:pt x="565" y="680"/>
                      </a:lnTo>
                      <a:lnTo>
                        <a:pt x="567" y="690"/>
                      </a:lnTo>
                      <a:lnTo>
                        <a:pt x="567" y="696"/>
                      </a:lnTo>
                      <a:lnTo>
                        <a:pt x="569" y="701"/>
                      </a:lnTo>
                      <a:lnTo>
                        <a:pt x="569" y="707"/>
                      </a:lnTo>
                      <a:lnTo>
                        <a:pt x="571" y="713"/>
                      </a:lnTo>
                      <a:lnTo>
                        <a:pt x="571" y="716"/>
                      </a:lnTo>
                      <a:lnTo>
                        <a:pt x="573" y="722"/>
                      </a:lnTo>
                      <a:lnTo>
                        <a:pt x="573" y="728"/>
                      </a:lnTo>
                      <a:lnTo>
                        <a:pt x="574" y="734"/>
                      </a:lnTo>
                      <a:lnTo>
                        <a:pt x="574" y="741"/>
                      </a:lnTo>
                      <a:lnTo>
                        <a:pt x="574" y="751"/>
                      </a:lnTo>
                      <a:lnTo>
                        <a:pt x="576" y="756"/>
                      </a:lnTo>
                      <a:lnTo>
                        <a:pt x="576" y="762"/>
                      </a:lnTo>
                      <a:lnTo>
                        <a:pt x="576" y="768"/>
                      </a:lnTo>
                      <a:lnTo>
                        <a:pt x="578" y="772"/>
                      </a:lnTo>
                      <a:lnTo>
                        <a:pt x="578" y="773"/>
                      </a:lnTo>
                      <a:lnTo>
                        <a:pt x="578" y="773"/>
                      </a:lnTo>
                      <a:lnTo>
                        <a:pt x="519" y="756"/>
                      </a:lnTo>
                      <a:lnTo>
                        <a:pt x="443" y="794"/>
                      </a:lnTo>
                      <a:lnTo>
                        <a:pt x="523" y="686"/>
                      </a:lnTo>
                      <a:lnTo>
                        <a:pt x="438" y="715"/>
                      </a:lnTo>
                      <a:lnTo>
                        <a:pt x="504" y="610"/>
                      </a:lnTo>
                      <a:lnTo>
                        <a:pt x="428" y="640"/>
                      </a:lnTo>
                      <a:lnTo>
                        <a:pt x="496" y="538"/>
                      </a:lnTo>
                      <a:lnTo>
                        <a:pt x="419" y="563"/>
                      </a:lnTo>
                      <a:lnTo>
                        <a:pt x="472" y="462"/>
                      </a:lnTo>
                      <a:lnTo>
                        <a:pt x="386" y="517"/>
                      </a:lnTo>
                      <a:lnTo>
                        <a:pt x="439" y="378"/>
                      </a:lnTo>
                      <a:lnTo>
                        <a:pt x="373" y="422"/>
                      </a:lnTo>
                      <a:lnTo>
                        <a:pt x="401" y="319"/>
                      </a:lnTo>
                      <a:lnTo>
                        <a:pt x="308" y="397"/>
                      </a:lnTo>
                      <a:lnTo>
                        <a:pt x="344" y="260"/>
                      </a:lnTo>
                      <a:lnTo>
                        <a:pt x="278" y="302"/>
                      </a:lnTo>
                      <a:lnTo>
                        <a:pt x="291" y="209"/>
                      </a:lnTo>
                      <a:lnTo>
                        <a:pt x="225" y="251"/>
                      </a:lnTo>
                      <a:lnTo>
                        <a:pt x="246" y="167"/>
                      </a:lnTo>
                      <a:lnTo>
                        <a:pt x="185" y="228"/>
                      </a:lnTo>
                      <a:lnTo>
                        <a:pt x="208" y="135"/>
                      </a:lnTo>
                      <a:lnTo>
                        <a:pt x="147" y="173"/>
                      </a:lnTo>
                      <a:lnTo>
                        <a:pt x="170" y="87"/>
                      </a:lnTo>
                      <a:lnTo>
                        <a:pt x="105" y="146"/>
                      </a:lnTo>
                      <a:lnTo>
                        <a:pt x="118" y="63"/>
                      </a:lnTo>
                      <a:lnTo>
                        <a:pt x="0" y="291"/>
                      </a:lnTo>
                      <a:lnTo>
                        <a:pt x="0" y="289"/>
                      </a:lnTo>
                      <a:lnTo>
                        <a:pt x="0" y="285"/>
                      </a:lnTo>
                      <a:lnTo>
                        <a:pt x="0" y="279"/>
                      </a:lnTo>
                      <a:lnTo>
                        <a:pt x="2" y="274"/>
                      </a:lnTo>
                      <a:lnTo>
                        <a:pt x="2" y="264"/>
                      </a:lnTo>
                      <a:lnTo>
                        <a:pt x="4" y="255"/>
                      </a:lnTo>
                      <a:lnTo>
                        <a:pt x="4" y="249"/>
                      </a:lnTo>
                      <a:lnTo>
                        <a:pt x="6" y="245"/>
                      </a:lnTo>
                      <a:lnTo>
                        <a:pt x="6" y="239"/>
                      </a:lnTo>
                      <a:lnTo>
                        <a:pt x="8" y="234"/>
                      </a:lnTo>
                      <a:lnTo>
                        <a:pt x="8" y="226"/>
                      </a:lnTo>
                      <a:lnTo>
                        <a:pt x="10" y="220"/>
                      </a:lnTo>
                      <a:lnTo>
                        <a:pt x="10" y="213"/>
                      </a:lnTo>
                      <a:lnTo>
                        <a:pt x="12" y="207"/>
                      </a:lnTo>
                      <a:lnTo>
                        <a:pt x="12" y="200"/>
                      </a:lnTo>
                      <a:lnTo>
                        <a:pt x="14" y="194"/>
                      </a:lnTo>
                      <a:lnTo>
                        <a:pt x="16" y="186"/>
                      </a:lnTo>
                      <a:lnTo>
                        <a:pt x="17" y="181"/>
                      </a:lnTo>
                      <a:lnTo>
                        <a:pt x="17" y="171"/>
                      </a:lnTo>
                      <a:lnTo>
                        <a:pt x="19" y="165"/>
                      </a:lnTo>
                      <a:lnTo>
                        <a:pt x="21" y="158"/>
                      </a:lnTo>
                      <a:lnTo>
                        <a:pt x="23" y="152"/>
                      </a:lnTo>
                      <a:lnTo>
                        <a:pt x="23" y="144"/>
                      </a:lnTo>
                      <a:lnTo>
                        <a:pt x="27" y="139"/>
                      </a:lnTo>
                      <a:lnTo>
                        <a:pt x="27" y="131"/>
                      </a:lnTo>
                      <a:lnTo>
                        <a:pt x="31" y="125"/>
                      </a:lnTo>
                      <a:lnTo>
                        <a:pt x="31" y="118"/>
                      </a:lnTo>
                      <a:lnTo>
                        <a:pt x="33" y="110"/>
                      </a:lnTo>
                      <a:lnTo>
                        <a:pt x="35" y="105"/>
                      </a:lnTo>
                      <a:lnTo>
                        <a:pt x="38" y="99"/>
                      </a:lnTo>
                      <a:lnTo>
                        <a:pt x="40" y="93"/>
                      </a:lnTo>
                      <a:lnTo>
                        <a:pt x="42" y="87"/>
                      </a:lnTo>
                      <a:lnTo>
                        <a:pt x="44" y="82"/>
                      </a:lnTo>
                      <a:lnTo>
                        <a:pt x="48" y="76"/>
                      </a:lnTo>
                      <a:lnTo>
                        <a:pt x="50" y="70"/>
                      </a:lnTo>
                      <a:lnTo>
                        <a:pt x="52" y="63"/>
                      </a:lnTo>
                      <a:lnTo>
                        <a:pt x="54" y="57"/>
                      </a:lnTo>
                      <a:lnTo>
                        <a:pt x="57" y="53"/>
                      </a:lnTo>
                      <a:lnTo>
                        <a:pt x="61" y="44"/>
                      </a:lnTo>
                      <a:lnTo>
                        <a:pt x="67" y="36"/>
                      </a:lnTo>
                      <a:lnTo>
                        <a:pt x="71" y="27"/>
                      </a:lnTo>
                      <a:lnTo>
                        <a:pt x="74" y="21"/>
                      </a:lnTo>
                      <a:lnTo>
                        <a:pt x="78" y="13"/>
                      </a:lnTo>
                      <a:lnTo>
                        <a:pt x="82" y="10"/>
                      </a:lnTo>
                      <a:lnTo>
                        <a:pt x="86" y="2"/>
                      </a:lnTo>
                      <a:lnTo>
                        <a:pt x="88" y="0"/>
                      </a:lnTo>
                      <a:lnTo>
                        <a:pt x="88" y="0"/>
                      </a:lnTo>
                      <a:close/>
                    </a:path>
                  </a:pathLst>
                </a:custGeom>
                <a:solidFill>
                  <a:srgbClr val="E3E3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4" name="Freeform 114"/>
                <p:cNvSpPr>
                  <a:spLocks/>
                </p:cNvSpPr>
                <p:nvPr/>
              </p:nvSpPr>
              <p:spPr bwMode="auto">
                <a:xfrm>
                  <a:off x="6332538" y="2709863"/>
                  <a:ext cx="265113" cy="101600"/>
                </a:xfrm>
                <a:custGeom>
                  <a:avLst/>
                  <a:gdLst/>
                  <a:ahLst/>
                  <a:cxnLst>
                    <a:cxn ang="0">
                      <a:pos x="6" y="26"/>
                    </a:cxn>
                    <a:cxn ang="0">
                      <a:pos x="16" y="24"/>
                    </a:cxn>
                    <a:cxn ang="0">
                      <a:pos x="31" y="19"/>
                    </a:cxn>
                    <a:cxn ang="0">
                      <a:pos x="44" y="15"/>
                    </a:cxn>
                    <a:cxn ang="0">
                      <a:pos x="57" y="11"/>
                    </a:cxn>
                    <a:cxn ang="0">
                      <a:pos x="69" y="9"/>
                    </a:cxn>
                    <a:cxn ang="0">
                      <a:pos x="82" y="5"/>
                    </a:cxn>
                    <a:cxn ang="0">
                      <a:pos x="99" y="1"/>
                    </a:cxn>
                    <a:cxn ang="0">
                      <a:pos x="114" y="1"/>
                    </a:cxn>
                    <a:cxn ang="0">
                      <a:pos x="130" y="0"/>
                    </a:cxn>
                    <a:cxn ang="0">
                      <a:pos x="149" y="0"/>
                    </a:cxn>
                    <a:cxn ang="0">
                      <a:pos x="166" y="0"/>
                    </a:cxn>
                    <a:cxn ang="0">
                      <a:pos x="183" y="1"/>
                    </a:cxn>
                    <a:cxn ang="0">
                      <a:pos x="198" y="5"/>
                    </a:cxn>
                    <a:cxn ang="0">
                      <a:pos x="215" y="9"/>
                    </a:cxn>
                    <a:cxn ang="0">
                      <a:pos x="230" y="17"/>
                    </a:cxn>
                    <a:cxn ang="0">
                      <a:pos x="246" y="24"/>
                    </a:cxn>
                    <a:cxn ang="0">
                      <a:pos x="259" y="32"/>
                    </a:cxn>
                    <a:cxn ang="0">
                      <a:pos x="270" y="43"/>
                    </a:cxn>
                    <a:cxn ang="0">
                      <a:pos x="282" y="53"/>
                    </a:cxn>
                    <a:cxn ang="0">
                      <a:pos x="291" y="66"/>
                    </a:cxn>
                    <a:cxn ang="0">
                      <a:pos x="305" y="81"/>
                    </a:cxn>
                    <a:cxn ang="0">
                      <a:pos x="318" y="100"/>
                    </a:cxn>
                    <a:cxn ang="0">
                      <a:pos x="325" y="117"/>
                    </a:cxn>
                    <a:cxn ang="0">
                      <a:pos x="333" y="127"/>
                    </a:cxn>
                    <a:cxn ang="0">
                      <a:pos x="331" y="127"/>
                    </a:cxn>
                    <a:cxn ang="0">
                      <a:pos x="322" y="117"/>
                    </a:cxn>
                    <a:cxn ang="0">
                      <a:pos x="305" y="104"/>
                    </a:cxn>
                    <a:cxn ang="0">
                      <a:pos x="289" y="93"/>
                    </a:cxn>
                    <a:cxn ang="0">
                      <a:pos x="276" y="83"/>
                    </a:cxn>
                    <a:cxn ang="0">
                      <a:pos x="263" y="74"/>
                    </a:cxn>
                    <a:cxn ang="0">
                      <a:pos x="247" y="66"/>
                    </a:cxn>
                    <a:cxn ang="0">
                      <a:pos x="232" y="57"/>
                    </a:cxn>
                    <a:cxn ang="0">
                      <a:pos x="217" y="49"/>
                    </a:cxn>
                    <a:cxn ang="0">
                      <a:pos x="200" y="41"/>
                    </a:cxn>
                    <a:cxn ang="0">
                      <a:pos x="183" y="36"/>
                    </a:cxn>
                    <a:cxn ang="0">
                      <a:pos x="168" y="32"/>
                    </a:cxn>
                    <a:cxn ang="0">
                      <a:pos x="152" y="32"/>
                    </a:cxn>
                    <a:cxn ang="0">
                      <a:pos x="135" y="32"/>
                    </a:cxn>
                    <a:cxn ang="0">
                      <a:pos x="120" y="32"/>
                    </a:cxn>
                    <a:cxn ang="0">
                      <a:pos x="105" y="32"/>
                    </a:cxn>
                    <a:cxn ang="0">
                      <a:pos x="92" y="34"/>
                    </a:cxn>
                    <a:cxn ang="0">
                      <a:pos x="78" y="36"/>
                    </a:cxn>
                    <a:cxn ang="0">
                      <a:pos x="65" y="38"/>
                    </a:cxn>
                    <a:cxn ang="0">
                      <a:pos x="54" y="39"/>
                    </a:cxn>
                    <a:cxn ang="0">
                      <a:pos x="44" y="43"/>
                    </a:cxn>
                    <a:cxn ang="0">
                      <a:pos x="31" y="47"/>
                    </a:cxn>
                    <a:cxn ang="0">
                      <a:pos x="14" y="51"/>
                    </a:cxn>
                    <a:cxn ang="0">
                      <a:pos x="2" y="57"/>
                    </a:cxn>
                    <a:cxn ang="0">
                      <a:pos x="6" y="28"/>
                    </a:cxn>
                  </a:cxnLst>
                  <a:rect l="0" t="0" r="r" b="b"/>
                  <a:pathLst>
                    <a:path w="333" h="129">
                      <a:moveTo>
                        <a:pt x="6" y="28"/>
                      </a:moveTo>
                      <a:lnTo>
                        <a:pt x="6" y="26"/>
                      </a:lnTo>
                      <a:lnTo>
                        <a:pt x="10" y="26"/>
                      </a:lnTo>
                      <a:lnTo>
                        <a:pt x="16" y="24"/>
                      </a:lnTo>
                      <a:lnTo>
                        <a:pt x="23" y="22"/>
                      </a:lnTo>
                      <a:lnTo>
                        <a:pt x="31" y="19"/>
                      </a:lnTo>
                      <a:lnTo>
                        <a:pt x="40" y="17"/>
                      </a:lnTo>
                      <a:lnTo>
                        <a:pt x="44" y="15"/>
                      </a:lnTo>
                      <a:lnTo>
                        <a:pt x="50" y="13"/>
                      </a:lnTo>
                      <a:lnTo>
                        <a:pt x="57" y="11"/>
                      </a:lnTo>
                      <a:lnTo>
                        <a:pt x="63" y="11"/>
                      </a:lnTo>
                      <a:lnTo>
                        <a:pt x="69" y="9"/>
                      </a:lnTo>
                      <a:lnTo>
                        <a:pt x="76" y="7"/>
                      </a:lnTo>
                      <a:lnTo>
                        <a:pt x="82" y="5"/>
                      </a:lnTo>
                      <a:lnTo>
                        <a:pt x="92" y="5"/>
                      </a:lnTo>
                      <a:lnTo>
                        <a:pt x="99" y="1"/>
                      </a:lnTo>
                      <a:lnTo>
                        <a:pt x="107" y="1"/>
                      </a:lnTo>
                      <a:lnTo>
                        <a:pt x="114" y="1"/>
                      </a:lnTo>
                      <a:lnTo>
                        <a:pt x="122" y="1"/>
                      </a:lnTo>
                      <a:lnTo>
                        <a:pt x="130" y="0"/>
                      </a:lnTo>
                      <a:lnTo>
                        <a:pt x="139" y="0"/>
                      </a:lnTo>
                      <a:lnTo>
                        <a:pt x="149" y="0"/>
                      </a:lnTo>
                      <a:lnTo>
                        <a:pt x="156" y="0"/>
                      </a:lnTo>
                      <a:lnTo>
                        <a:pt x="166" y="0"/>
                      </a:lnTo>
                      <a:lnTo>
                        <a:pt x="173" y="1"/>
                      </a:lnTo>
                      <a:lnTo>
                        <a:pt x="183" y="1"/>
                      </a:lnTo>
                      <a:lnTo>
                        <a:pt x="190" y="5"/>
                      </a:lnTo>
                      <a:lnTo>
                        <a:pt x="198" y="5"/>
                      </a:lnTo>
                      <a:lnTo>
                        <a:pt x="208" y="7"/>
                      </a:lnTo>
                      <a:lnTo>
                        <a:pt x="215" y="9"/>
                      </a:lnTo>
                      <a:lnTo>
                        <a:pt x="223" y="13"/>
                      </a:lnTo>
                      <a:lnTo>
                        <a:pt x="230" y="17"/>
                      </a:lnTo>
                      <a:lnTo>
                        <a:pt x="238" y="20"/>
                      </a:lnTo>
                      <a:lnTo>
                        <a:pt x="246" y="24"/>
                      </a:lnTo>
                      <a:lnTo>
                        <a:pt x="253" y="28"/>
                      </a:lnTo>
                      <a:lnTo>
                        <a:pt x="259" y="32"/>
                      </a:lnTo>
                      <a:lnTo>
                        <a:pt x="265" y="38"/>
                      </a:lnTo>
                      <a:lnTo>
                        <a:pt x="270" y="43"/>
                      </a:lnTo>
                      <a:lnTo>
                        <a:pt x="276" y="49"/>
                      </a:lnTo>
                      <a:lnTo>
                        <a:pt x="282" y="53"/>
                      </a:lnTo>
                      <a:lnTo>
                        <a:pt x="287" y="60"/>
                      </a:lnTo>
                      <a:lnTo>
                        <a:pt x="291" y="66"/>
                      </a:lnTo>
                      <a:lnTo>
                        <a:pt x="297" y="72"/>
                      </a:lnTo>
                      <a:lnTo>
                        <a:pt x="305" y="81"/>
                      </a:lnTo>
                      <a:lnTo>
                        <a:pt x="312" y="91"/>
                      </a:lnTo>
                      <a:lnTo>
                        <a:pt x="318" y="100"/>
                      </a:lnTo>
                      <a:lnTo>
                        <a:pt x="324" y="110"/>
                      </a:lnTo>
                      <a:lnTo>
                        <a:pt x="325" y="117"/>
                      </a:lnTo>
                      <a:lnTo>
                        <a:pt x="331" y="123"/>
                      </a:lnTo>
                      <a:lnTo>
                        <a:pt x="333" y="127"/>
                      </a:lnTo>
                      <a:lnTo>
                        <a:pt x="333" y="129"/>
                      </a:lnTo>
                      <a:lnTo>
                        <a:pt x="331" y="127"/>
                      </a:lnTo>
                      <a:lnTo>
                        <a:pt x="327" y="123"/>
                      </a:lnTo>
                      <a:lnTo>
                        <a:pt x="322" y="117"/>
                      </a:lnTo>
                      <a:lnTo>
                        <a:pt x="314" y="114"/>
                      </a:lnTo>
                      <a:lnTo>
                        <a:pt x="305" y="104"/>
                      </a:lnTo>
                      <a:lnTo>
                        <a:pt x="295" y="96"/>
                      </a:lnTo>
                      <a:lnTo>
                        <a:pt x="289" y="93"/>
                      </a:lnTo>
                      <a:lnTo>
                        <a:pt x="284" y="89"/>
                      </a:lnTo>
                      <a:lnTo>
                        <a:pt x="276" y="83"/>
                      </a:lnTo>
                      <a:lnTo>
                        <a:pt x="270" y="79"/>
                      </a:lnTo>
                      <a:lnTo>
                        <a:pt x="263" y="74"/>
                      </a:lnTo>
                      <a:lnTo>
                        <a:pt x="255" y="70"/>
                      </a:lnTo>
                      <a:lnTo>
                        <a:pt x="247" y="66"/>
                      </a:lnTo>
                      <a:lnTo>
                        <a:pt x="240" y="62"/>
                      </a:lnTo>
                      <a:lnTo>
                        <a:pt x="232" y="57"/>
                      </a:lnTo>
                      <a:lnTo>
                        <a:pt x="225" y="53"/>
                      </a:lnTo>
                      <a:lnTo>
                        <a:pt x="217" y="49"/>
                      </a:lnTo>
                      <a:lnTo>
                        <a:pt x="209" y="45"/>
                      </a:lnTo>
                      <a:lnTo>
                        <a:pt x="200" y="41"/>
                      </a:lnTo>
                      <a:lnTo>
                        <a:pt x="192" y="39"/>
                      </a:lnTo>
                      <a:lnTo>
                        <a:pt x="183" y="36"/>
                      </a:lnTo>
                      <a:lnTo>
                        <a:pt x="175" y="36"/>
                      </a:lnTo>
                      <a:lnTo>
                        <a:pt x="168" y="32"/>
                      </a:lnTo>
                      <a:lnTo>
                        <a:pt x="160" y="32"/>
                      </a:lnTo>
                      <a:lnTo>
                        <a:pt x="152" y="32"/>
                      </a:lnTo>
                      <a:lnTo>
                        <a:pt x="145" y="32"/>
                      </a:lnTo>
                      <a:lnTo>
                        <a:pt x="135" y="32"/>
                      </a:lnTo>
                      <a:lnTo>
                        <a:pt x="128" y="32"/>
                      </a:lnTo>
                      <a:lnTo>
                        <a:pt x="120" y="32"/>
                      </a:lnTo>
                      <a:lnTo>
                        <a:pt x="113" y="32"/>
                      </a:lnTo>
                      <a:lnTo>
                        <a:pt x="105" y="32"/>
                      </a:lnTo>
                      <a:lnTo>
                        <a:pt x="97" y="32"/>
                      </a:lnTo>
                      <a:lnTo>
                        <a:pt x="92" y="34"/>
                      </a:lnTo>
                      <a:lnTo>
                        <a:pt x="84" y="36"/>
                      </a:lnTo>
                      <a:lnTo>
                        <a:pt x="78" y="36"/>
                      </a:lnTo>
                      <a:lnTo>
                        <a:pt x="71" y="38"/>
                      </a:lnTo>
                      <a:lnTo>
                        <a:pt x="65" y="38"/>
                      </a:lnTo>
                      <a:lnTo>
                        <a:pt x="59" y="39"/>
                      </a:lnTo>
                      <a:lnTo>
                        <a:pt x="54" y="39"/>
                      </a:lnTo>
                      <a:lnTo>
                        <a:pt x="48" y="41"/>
                      </a:lnTo>
                      <a:lnTo>
                        <a:pt x="44" y="43"/>
                      </a:lnTo>
                      <a:lnTo>
                        <a:pt x="40" y="45"/>
                      </a:lnTo>
                      <a:lnTo>
                        <a:pt x="31" y="47"/>
                      </a:lnTo>
                      <a:lnTo>
                        <a:pt x="23" y="49"/>
                      </a:lnTo>
                      <a:lnTo>
                        <a:pt x="14" y="51"/>
                      </a:lnTo>
                      <a:lnTo>
                        <a:pt x="10" y="53"/>
                      </a:lnTo>
                      <a:lnTo>
                        <a:pt x="2" y="57"/>
                      </a:lnTo>
                      <a:lnTo>
                        <a:pt x="0" y="58"/>
                      </a:lnTo>
                      <a:lnTo>
                        <a:pt x="6" y="28"/>
                      </a:lnTo>
                      <a:lnTo>
                        <a:pt x="6" y="28"/>
                      </a:lnTo>
                      <a:close/>
                    </a:path>
                  </a:pathLst>
                </a:custGeom>
                <a:solidFill>
                  <a:srgbClr val="E3E3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75" name="Freeform 115"/>
                <p:cNvSpPr>
                  <a:spLocks/>
                </p:cNvSpPr>
                <p:nvPr/>
              </p:nvSpPr>
              <p:spPr bwMode="auto">
                <a:xfrm>
                  <a:off x="6161088" y="2781300"/>
                  <a:ext cx="352425" cy="290513"/>
                </a:xfrm>
                <a:custGeom>
                  <a:avLst/>
                  <a:gdLst/>
                  <a:ahLst/>
                  <a:cxnLst>
                    <a:cxn ang="0">
                      <a:pos x="192" y="2"/>
                    </a:cxn>
                    <a:cxn ang="0">
                      <a:pos x="207" y="0"/>
                    </a:cxn>
                    <a:cxn ang="0">
                      <a:pos x="222" y="0"/>
                    </a:cxn>
                    <a:cxn ang="0">
                      <a:pos x="239" y="0"/>
                    </a:cxn>
                    <a:cxn ang="0">
                      <a:pos x="258" y="0"/>
                    </a:cxn>
                    <a:cxn ang="0">
                      <a:pos x="279" y="0"/>
                    </a:cxn>
                    <a:cxn ang="0">
                      <a:pos x="302" y="4"/>
                    </a:cxn>
                    <a:cxn ang="0">
                      <a:pos x="325" y="5"/>
                    </a:cxn>
                    <a:cxn ang="0">
                      <a:pos x="348" y="11"/>
                    </a:cxn>
                    <a:cxn ang="0">
                      <a:pos x="368" y="19"/>
                    </a:cxn>
                    <a:cxn ang="0">
                      <a:pos x="387" y="26"/>
                    </a:cxn>
                    <a:cxn ang="0">
                      <a:pos x="403" y="34"/>
                    </a:cxn>
                    <a:cxn ang="0">
                      <a:pos x="420" y="47"/>
                    </a:cxn>
                    <a:cxn ang="0">
                      <a:pos x="437" y="62"/>
                    </a:cxn>
                    <a:cxn ang="0">
                      <a:pos x="444" y="76"/>
                    </a:cxn>
                    <a:cxn ang="0">
                      <a:pos x="435" y="85"/>
                    </a:cxn>
                    <a:cxn ang="0">
                      <a:pos x="425" y="100"/>
                    </a:cxn>
                    <a:cxn ang="0">
                      <a:pos x="410" y="119"/>
                    </a:cxn>
                    <a:cxn ang="0">
                      <a:pos x="393" y="144"/>
                    </a:cxn>
                    <a:cxn ang="0">
                      <a:pos x="372" y="169"/>
                    </a:cxn>
                    <a:cxn ang="0">
                      <a:pos x="349" y="195"/>
                    </a:cxn>
                    <a:cxn ang="0">
                      <a:pos x="327" y="220"/>
                    </a:cxn>
                    <a:cxn ang="0">
                      <a:pos x="302" y="245"/>
                    </a:cxn>
                    <a:cxn ang="0">
                      <a:pos x="279" y="266"/>
                    </a:cxn>
                    <a:cxn ang="0">
                      <a:pos x="260" y="283"/>
                    </a:cxn>
                    <a:cxn ang="0">
                      <a:pos x="233" y="294"/>
                    </a:cxn>
                    <a:cxn ang="0">
                      <a:pos x="205" y="308"/>
                    </a:cxn>
                    <a:cxn ang="0">
                      <a:pos x="180" y="315"/>
                    </a:cxn>
                    <a:cxn ang="0">
                      <a:pos x="163" y="321"/>
                    </a:cxn>
                    <a:cxn ang="0">
                      <a:pos x="148" y="325"/>
                    </a:cxn>
                    <a:cxn ang="0">
                      <a:pos x="131" y="330"/>
                    </a:cxn>
                    <a:cxn ang="0">
                      <a:pos x="110" y="336"/>
                    </a:cxn>
                    <a:cxn ang="0">
                      <a:pos x="89" y="342"/>
                    </a:cxn>
                    <a:cxn ang="0">
                      <a:pos x="68" y="346"/>
                    </a:cxn>
                    <a:cxn ang="0">
                      <a:pos x="41" y="353"/>
                    </a:cxn>
                    <a:cxn ang="0">
                      <a:pos x="21" y="357"/>
                    </a:cxn>
                    <a:cxn ang="0">
                      <a:pos x="5" y="363"/>
                    </a:cxn>
                    <a:cxn ang="0">
                      <a:pos x="15" y="329"/>
                    </a:cxn>
                    <a:cxn ang="0">
                      <a:pos x="24" y="323"/>
                    </a:cxn>
                    <a:cxn ang="0">
                      <a:pos x="43" y="315"/>
                    </a:cxn>
                    <a:cxn ang="0">
                      <a:pos x="60" y="309"/>
                    </a:cxn>
                    <a:cxn ang="0">
                      <a:pos x="81" y="302"/>
                    </a:cxn>
                    <a:cxn ang="0">
                      <a:pos x="102" y="292"/>
                    </a:cxn>
                    <a:cxn ang="0">
                      <a:pos x="123" y="285"/>
                    </a:cxn>
                    <a:cxn ang="0">
                      <a:pos x="144" y="277"/>
                    </a:cxn>
                    <a:cxn ang="0">
                      <a:pos x="163" y="268"/>
                    </a:cxn>
                    <a:cxn ang="0">
                      <a:pos x="178" y="262"/>
                    </a:cxn>
                    <a:cxn ang="0">
                      <a:pos x="201" y="251"/>
                    </a:cxn>
                    <a:cxn ang="0">
                      <a:pos x="224" y="233"/>
                    </a:cxn>
                    <a:cxn ang="0">
                      <a:pos x="247" y="220"/>
                    </a:cxn>
                    <a:cxn ang="0">
                      <a:pos x="268" y="201"/>
                    </a:cxn>
                    <a:cxn ang="0">
                      <a:pos x="296" y="148"/>
                    </a:cxn>
                    <a:cxn ang="0">
                      <a:pos x="169" y="61"/>
                    </a:cxn>
                    <a:cxn ang="0">
                      <a:pos x="188" y="4"/>
                    </a:cxn>
                  </a:cxnLst>
                  <a:rect l="0" t="0" r="r" b="b"/>
                  <a:pathLst>
                    <a:path w="444" h="365">
                      <a:moveTo>
                        <a:pt x="188" y="4"/>
                      </a:moveTo>
                      <a:lnTo>
                        <a:pt x="188" y="2"/>
                      </a:lnTo>
                      <a:lnTo>
                        <a:pt x="192" y="2"/>
                      </a:lnTo>
                      <a:lnTo>
                        <a:pt x="195" y="2"/>
                      </a:lnTo>
                      <a:lnTo>
                        <a:pt x="203" y="2"/>
                      </a:lnTo>
                      <a:lnTo>
                        <a:pt x="207" y="0"/>
                      </a:lnTo>
                      <a:lnTo>
                        <a:pt x="211" y="0"/>
                      </a:lnTo>
                      <a:lnTo>
                        <a:pt x="216" y="0"/>
                      </a:lnTo>
                      <a:lnTo>
                        <a:pt x="222" y="0"/>
                      </a:lnTo>
                      <a:lnTo>
                        <a:pt x="226" y="0"/>
                      </a:lnTo>
                      <a:lnTo>
                        <a:pt x="232" y="0"/>
                      </a:lnTo>
                      <a:lnTo>
                        <a:pt x="239" y="0"/>
                      </a:lnTo>
                      <a:lnTo>
                        <a:pt x="247" y="0"/>
                      </a:lnTo>
                      <a:lnTo>
                        <a:pt x="252" y="0"/>
                      </a:lnTo>
                      <a:lnTo>
                        <a:pt x="258" y="0"/>
                      </a:lnTo>
                      <a:lnTo>
                        <a:pt x="266" y="0"/>
                      </a:lnTo>
                      <a:lnTo>
                        <a:pt x="273" y="0"/>
                      </a:lnTo>
                      <a:lnTo>
                        <a:pt x="279" y="0"/>
                      </a:lnTo>
                      <a:lnTo>
                        <a:pt x="287" y="2"/>
                      </a:lnTo>
                      <a:lnTo>
                        <a:pt x="294" y="2"/>
                      </a:lnTo>
                      <a:lnTo>
                        <a:pt x="302" y="4"/>
                      </a:lnTo>
                      <a:lnTo>
                        <a:pt x="310" y="4"/>
                      </a:lnTo>
                      <a:lnTo>
                        <a:pt x="317" y="5"/>
                      </a:lnTo>
                      <a:lnTo>
                        <a:pt x="325" y="5"/>
                      </a:lnTo>
                      <a:lnTo>
                        <a:pt x="332" y="7"/>
                      </a:lnTo>
                      <a:lnTo>
                        <a:pt x="340" y="9"/>
                      </a:lnTo>
                      <a:lnTo>
                        <a:pt x="348" y="11"/>
                      </a:lnTo>
                      <a:lnTo>
                        <a:pt x="355" y="13"/>
                      </a:lnTo>
                      <a:lnTo>
                        <a:pt x="363" y="17"/>
                      </a:lnTo>
                      <a:lnTo>
                        <a:pt x="368" y="19"/>
                      </a:lnTo>
                      <a:lnTo>
                        <a:pt x="376" y="23"/>
                      </a:lnTo>
                      <a:lnTo>
                        <a:pt x="382" y="24"/>
                      </a:lnTo>
                      <a:lnTo>
                        <a:pt x="387" y="26"/>
                      </a:lnTo>
                      <a:lnTo>
                        <a:pt x="391" y="28"/>
                      </a:lnTo>
                      <a:lnTo>
                        <a:pt x="397" y="32"/>
                      </a:lnTo>
                      <a:lnTo>
                        <a:pt x="403" y="34"/>
                      </a:lnTo>
                      <a:lnTo>
                        <a:pt x="406" y="38"/>
                      </a:lnTo>
                      <a:lnTo>
                        <a:pt x="414" y="42"/>
                      </a:lnTo>
                      <a:lnTo>
                        <a:pt x="420" y="47"/>
                      </a:lnTo>
                      <a:lnTo>
                        <a:pt x="425" y="51"/>
                      </a:lnTo>
                      <a:lnTo>
                        <a:pt x="431" y="57"/>
                      </a:lnTo>
                      <a:lnTo>
                        <a:pt x="437" y="62"/>
                      </a:lnTo>
                      <a:lnTo>
                        <a:pt x="441" y="70"/>
                      </a:lnTo>
                      <a:lnTo>
                        <a:pt x="443" y="74"/>
                      </a:lnTo>
                      <a:lnTo>
                        <a:pt x="444" y="76"/>
                      </a:lnTo>
                      <a:lnTo>
                        <a:pt x="443" y="76"/>
                      </a:lnTo>
                      <a:lnTo>
                        <a:pt x="439" y="83"/>
                      </a:lnTo>
                      <a:lnTo>
                        <a:pt x="435" y="85"/>
                      </a:lnTo>
                      <a:lnTo>
                        <a:pt x="433" y="91"/>
                      </a:lnTo>
                      <a:lnTo>
                        <a:pt x="429" y="95"/>
                      </a:lnTo>
                      <a:lnTo>
                        <a:pt x="425" y="100"/>
                      </a:lnTo>
                      <a:lnTo>
                        <a:pt x="420" y="106"/>
                      </a:lnTo>
                      <a:lnTo>
                        <a:pt x="416" y="112"/>
                      </a:lnTo>
                      <a:lnTo>
                        <a:pt x="410" y="119"/>
                      </a:lnTo>
                      <a:lnTo>
                        <a:pt x="405" y="127"/>
                      </a:lnTo>
                      <a:lnTo>
                        <a:pt x="399" y="135"/>
                      </a:lnTo>
                      <a:lnTo>
                        <a:pt x="393" y="144"/>
                      </a:lnTo>
                      <a:lnTo>
                        <a:pt x="386" y="152"/>
                      </a:lnTo>
                      <a:lnTo>
                        <a:pt x="380" y="161"/>
                      </a:lnTo>
                      <a:lnTo>
                        <a:pt x="372" y="169"/>
                      </a:lnTo>
                      <a:lnTo>
                        <a:pt x="365" y="178"/>
                      </a:lnTo>
                      <a:lnTo>
                        <a:pt x="357" y="186"/>
                      </a:lnTo>
                      <a:lnTo>
                        <a:pt x="349" y="195"/>
                      </a:lnTo>
                      <a:lnTo>
                        <a:pt x="342" y="203"/>
                      </a:lnTo>
                      <a:lnTo>
                        <a:pt x="334" y="213"/>
                      </a:lnTo>
                      <a:lnTo>
                        <a:pt x="327" y="220"/>
                      </a:lnTo>
                      <a:lnTo>
                        <a:pt x="319" y="230"/>
                      </a:lnTo>
                      <a:lnTo>
                        <a:pt x="311" y="237"/>
                      </a:lnTo>
                      <a:lnTo>
                        <a:pt x="302" y="245"/>
                      </a:lnTo>
                      <a:lnTo>
                        <a:pt x="294" y="252"/>
                      </a:lnTo>
                      <a:lnTo>
                        <a:pt x="289" y="260"/>
                      </a:lnTo>
                      <a:lnTo>
                        <a:pt x="279" y="266"/>
                      </a:lnTo>
                      <a:lnTo>
                        <a:pt x="273" y="271"/>
                      </a:lnTo>
                      <a:lnTo>
                        <a:pt x="266" y="277"/>
                      </a:lnTo>
                      <a:lnTo>
                        <a:pt x="260" y="283"/>
                      </a:lnTo>
                      <a:lnTo>
                        <a:pt x="251" y="287"/>
                      </a:lnTo>
                      <a:lnTo>
                        <a:pt x="243" y="290"/>
                      </a:lnTo>
                      <a:lnTo>
                        <a:pt x="233" y="294"/>
                      </a:lnTo>
                      <a:lnTo>
                        <a:pt x="226" y="300"/>
                      </a:lnTo>
                      <a:lnTo>
                        <a:pt x="214" y="302"/>
                      </a:lnTo>
                      <a:lnTo>
                        <a:pt x="205" y="308"/>
                      </a:lnTo>
                      <a:lnTo>
                        <a:pt x="195" y="309"/>
                      </a:lnTo>
                      <a:lnTo>
                        <a:pt x="186" y="315"/>
                      </a:lnTo>
                      <a:lnTo>
                        <a:pt x="180" y="315"/>
                      </a:lnTo>
                      <a:lnTo>
                        <a:pt x="175" y="317"/>
                      </a:lnTo>
                      <a:lnTo>
                        <a:pt x="169" y="319"/>
                      </a:lnTo>
                      <a:lnTo>
                        <a:pt x="163" y="321"/>
                      </a:lnTo>
                      <a:lnTo>
                        <a:pt x="157" y="323"/>
                      </a:lnTo>
                      <a:lnTo>
                        <a:pt x="154" y="325"/>
                      </a:lnTo>
                      <a:lnTo>
                        <a:pt x="148" y="325"/>
                      </a:lnTo>
                      <a:lnTo>
                        <a:pt x="142" y="329"/>
                      </a:lnTo>
                      <a:lnTo>
                        <a:pt x="137" y="329"/>
                      </a:lnTo>
                      <a:lnTo>
                        <a:pt x="131" y="330"/>
                      </a:lnTo>
                      <a:lnTo>
                        <a:pt x="125" y="332"/>
                      </a:lnTo>
                      <a:lnTo>
                        <a:pt x="121" y="334"/>
                      </a:lnTo>
                      <a:lnTo>
                        <a:pt x="110" y="336"/>
                      </a:lnTo>
                      <a:lnTo>
                        <a:pt x="100" y="340"/>
                      </a:lnTo>
                      <a:lnTo>
                        <a:pt x="95" y="340"/>
                      </a:lnTo>
                      <a:lnTo>
                        <a:pt x="89" y="342"/>
                      </a:lnTo>
                      <a:lnTo>
                        <a:pt x="83" y="342"/>
                      </a:lnTo>
                      <a:lnTo>
                        <a:pt x="79" y="344"/>
                      </a:lnTo>
                      <a:lnTo>
                        <a:pt x="68" y="346"/>
                      </a:lnTo>
                      <a:lnTo>
                        <a:pt x="59" y="349"/>
                      </a:lnTo>
                      <a:lnTo>
                        <a:pt x="51" y="351"/>
                      </a:lnTo>
                      <a:lnTo>
                        <a:pt x="41" y="353"/>
                      </a:lnTo>
                      <a:lnTo>
                        <a:pt x="34" y="355"/>
                      </a:lnTo>
                      <a:lnTo>
                        <a:pt x="28" y="357"/>
                      </a:lnTo>
                      <a:lnTo>
                        <a:pt x="21" y="357"/>
                      </a:lnTo>
                      <a:lnTo>
                        <a:pt x="15" y="359"/>
                      </a:lnTo>
                      <a:lnTo>
                        <a:pt x="9" y="361"/>
                      </a:lnTo>
                      <a:lnTo>
                        <a:pt x="5" y="363"/>
                      </a:lnTo>
                      <a:lnTo>
                        <a:pt x="0" y="363"/>
                      </a:lnTo>
                      <a:lnTo>
                        <a:pt x="0" y="365"/>
                      </a:lnTo>
                      <a:lnTo>
                        <a:pt x="15" y="329"/>
                      </a:lnTo>
                      <a:lnTo>
                        <a:pt x="15" y="327"/>
                      </a:lnTo>
                      <a:lnTo>
                        <a:pt x="19" y="325"/>
                      </a:lnTo>
                      <a:lnTo>
                        <a:pt x="24" y="323"/>
                      </a:lnTo>
                      <a:lnTo>
                        <a:pt x="34" y="321"/>
                      </a:lnTo>
                      <a:lnTo>
                        <a:pt x="38" y="317"/>
                      </a:lnTo>
                      <a:lnTo>
                        <a:pt x="43" y="315"/>
                      </a:lnTo>
                      <a:lnTo>
                        <a:pt x="49" y="313"/>
                      </a:lnTo>
                      <a:lnTo>
                        <a:pt x="55" y="311"/>
                      </a:lnTo>
                      <a:lnTo>
                        <a:pt x="60" y="309"/>
                      </a:lnTo>
                      <a:lnTo>
                        <a:pt x="68" y="308"/>
                      </a:lnTo>
                      <a:lnTo>
                        <a:pt x="74" y="304"/>
                      </a:lnTo>
                      <a:lnTo>
                        <a:pt x="81" y="302"/>
                      </a:lnTo>
                      <a:lnTo>
                        <a:pt x="87" y="300"/>
                      </a:lnTo>
                      <a:lnTo>
                        <a:pt x="95" y="296"/>
                      </a:lnTo>
                      <a:lnTo>
                        <a:pt x="102" y="292"/>
                      </a:lnTo>
                      <a:lnTo>
                        <a:pt x="110" y="290"/>
                      </a:lnTo>
                      <a:lnTo>
                        <a:pt x="116" y="287"/>
                      </a:lnTo>
                      <a:lnTo>
                        <a:pt x="123" y="285"/>
                      </a:lnTo>
                      <a:lnTo>
                        <a:pt x="131" y="281"/>
                      </a:lnTo>
                      <a:lnTo>
                        <a:pt x="138" y="279"/>
                      </a:lnTo>
                      <a:lnTo>
                        <a:pt x="144" y="277"/>
                      </a:lnTo>
                      <a:lnTo>
                        <a:pt x="150" y="273"/>
                      </a:lnTo>
                      <a:lnTo>
                        <a:pt x="156" y="271"/>
                      </a:lnTo>
                      <a:lnTo>
                        <a:pt x="163" y="268"/>
                      </a:lnTo>
                      <a:lnTo>
                        <a:pt x="169" y="266"/>
                      </a:lnTo>
                      <a:lnTo>
                        <a:pt x="175" y="264"/>
                      </a:lnTo>
                      <a:lnTo>
                        <a:pt x="178" y="262"/>
                      </a:lnTo>
                      <a:lnTo>
                        <a:pt x="186" y="260"/>
                      </a:lnTo>
                      <a:lnTo>
                        <a:pt x="194" y="254"/>
                      </a:lnTo>
                      <a:lnTo>
                        <a:pt x="201" y="251"/>
                      </a:lnTo>
                      <a:lnTo>
                        <a:pt x="209" y="245"/>
                      </a:lnTo>
                      <a:lnTo>
                        <a:pt x="218" y="239"/>
                      </a:lnTo>
                      <a:lnTo>
                        <a:pt x="224" y="233"/>
                      </a:lnTo>
                      <a:lnTo>
                        <a:pt x="232" y="228"/>
                      </a:lnTo>
                      <a:lnTo>
                        <a:pt x="239" y="224"/>
                      </a:lnTo>
                      <a:lnTo>
                        <a:pt x="247" y="220"/>
                      </a:lnTo>
                      <a:lnTo>
                        <a:pt x="254" y="211"/>
                      </a:lnTo>
                      <a:lnTo>
                        <a:pt x="264" y="205"/>
                      </a:lnTo>
                      <a:lnTo>
                        <a:pt x="268" y="201"/>
                      </a:lnTo>
                      <a:lnTo>
                        <a:pt x="270" y="199"/>
                      </a:lnTo>
                      <a:lnTo>
                        <a:pt x="138" y="167"/>
                      </a:lnTo>
                      <a:lnTo>
                        <a:pt x="296" y="148"/>
                      </a:lnTo>
                      <a:lnTo>
                        <a:pt x="150" y="110"/>
                      </a:lnTo>
                      <a:lnTo>
                        <a:pt x="321" y="99"/>
                      </a:lnTo>
                      <a:lnTo>
                        <a:pt x="169" y="61"/>
                      </a:lnTo>
                      <a:lnTo>
                        <a:pt x="327" y="43"/>
                      </a:lnTo>
                      <a:lnTo>
                        <a:pt x="188" y="4"/>
                      </a:lnTo>
                      <a:lnTo>
                        <a:pt x="188" y="4"/>
                      </a:lnTo>
                      <a:close/>
                    </a:path>
                  </a:pathLst>
                </a:custGeom>
                <a:solidFill>
                  <a:srgbClr val="E3E39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81" name="Freeform 121"/>
                <p:cNvSpPr>
                  <a:spLocks/>
                </p:cNvSpPr>
                <p:nvPr/>
              </p:nvSpPr>
              <p:spPr bwMode="auto">
                <a:xfrm>
                  <a:off x="6310313" y="2816225"/>
                  <a:ext cx="184150" cy="203200"/>
                </a:xfrm>
                <a:custGeom>
                  <a:avLst/>
                  <a:gdLst/>
                  <a:ahLst/>
                  <a:cxnLst>
                    <a:cxn ang="0">
                      <a:pos x="230" y="25"/>
                    </a:cxn>
                    <a:cxn ang="0">
                      <a:pos x="222" y="35"/>
                    </a:cxn>
                    <a:cxn ang="0">
                      <a:pos x="215" y="50"/>
                    </a:cxn>
                    <a:cxn ang="0">
                      <a:pos x="207" y="61"/>
                    </a:cxn>
                    <a:cxn ang="0">
                      <a:pos x="198" y="73"/>
                    </a:cxn>
                    <a:cxn ang="0">
                      <a:pos x="188" y="88"/>
                    </a:cxn>
                    <a:cxn ang="0">
                      <a:pos x="179" y="103"/>
                    </a:cxn>
                    <a:cxn ang="0">
                      <a:pos x="167" y="118"/>
                    </a:cxn>
                    <a:cxn ang="0">
                      <a:pos x="158" y="132"/>
                    </a:cxn>
                    <a:cxn ang="0">
                      <a:pos x="146" y="147"/>
                    </a:cxn>
                    <a:cxn ang="0">
                      <a:pos x="137" y="162"/>
                    </a:cxn>
                    <a:cxn ang="0">
                      <a:pos x="125" y="173"/>
                    </a:cxn>
                    <a:cxn ang="0">
                      <a:pos x="114" y="185"/>
                    </a:cxn>
                    <a:cxn ang="0">
                      <a:pos x="106" y="196"/>
                    </a:cxn>
                    <a:cxn ang="0">
                      <a:pos x="93" y="209"/>
                    </a:cxn>
                    <a:cxn ang="0">
                      <a:pos x="74" y="221"/>
                    </a:cxn>
                    <a:cxn ang="0">
                      <a:pos x="57" y="232"/>
                    </a:cxn>
                    <a:cxn ang="0">
                      <a:pos x="40" y="240"/>
                    </a:cxn>
                    <a:cxn ang="0">
                      <a:pos x="25" y="246"/>
                    </a:cxn>
                    <a:cxn ang="0">
                      <a:pos x="11" y="249"/>
                    </a:cxn>
                    <a:cxn ang="0">
                      <a:pos x="2" y="253"/>
                    </a:cxn>
                    <a:cxn ang="0">
                      <a:pos x="0" y="253"/>
                    </a:cxn>
                    <a:cxn ang="0">
                      <a:pos x="6" y="247"/>
                    </a:cxn>
                    <a:cxn ang="0">
                      <a:pos x="19" y="236"/>
                    </a:cxn>
                    <a:cxn ang="0">
                      <a:pos x="36" y="221"/>
                    </a:cxn>
                    <a:cxn ang="0">
                      <a:pos x="57" y="204"/>
                    </a:cxn>
                    <a:cxn ang="0">
                      <a:pos x="78" y="183"/>
                    </a:cxn>
                    <a:cxn ang="0">
                      <a:pos x="97" y="164"/>
                    </a:cxn>
                    <a:cxn ang="0">
                      <a:pos x="112" y="145"/>
                    </a:cxn>
                    <a:cxn ang="0">
                      <a:pos x="125" y="128"/>
                    </a:cxn>
                    <a:cxn ang="0">
                      <a:pos x="133" y="113"/>
                    </a:cxn>
                    <a:cxn ang="0">
                      <a:pos x="139" y="101"/>
                    </a:cxn>
                    <a:cxn ang="0">
                      <a:pos x="144" y="92"/>
                    </a:cxn>
                    <a:cxn ang="0">
                      <a:pos x="150" y="78"/>
                    </a:cxn>
                    <a:cxn ang="0">
                      <a:pos x="154" y="67"/>
                    </a:cxn>
                    <a:cxn ang="0">
                      <a:pos x="160" y="57"/>
                    </a:cxn>
                    <a:cxn ang="0">
                      <a:pos x="165" y="46"/>
                    </a:cxn>
                    <a:cxn ang="0">
                      <a:pos x="169" y="35"/>
                    </a:cxn>
                    <a:cxn ang="0">
                      <a:pos x="175" y="21"/>
                    </a:cxn>
                    <a:cxn ang="0">
                      <a:pos x="180" y="8"/>
                    </a:cxn>
                    <a:cxn ang="0">
                      <a:pos x="184" y="0"/>
                    </a:cxn>
                    <a:cxn ang="0">
                      <a:pos x="232" y="23"/>
                    </a:cxn>
                  </a:cxnLst>
                  <a:rect l="0" t="0" r="r" b="b"/>
                  <a:pathLst>
                    <a:path w="232" h="255">
                      <a:moveTo>
                        <a:pt x="232" y="23"/>
                      </a:moveTo>
                      <a:lnTo>
                        <a:pt x="230" y="25"/>
                      </a:lnTo>
                      <a:lnTo>
                        <a:pt x="228" y="29"/>
                      </a:lnTo>
                      <a:lnTo>
                        <a:pt x="222" y="35"/>
                      </a:lnTo>
                      <a:lnTo>
                        <a:pt x="218" y="46"/>
                      </a:lnTo>
                      <a:lnTo>
                        <a:pt x="215" y="50"/>
                      </a:lnTo>
                      <a:lnTo>
                        <a:pt x="211" y="56"/>
                      </a:lnTo>
                      <a:lnTo>
                        <a:pt x="207" y="61"/>
                      </a:lnTo>
                      <a:lnTo>
                        <a:pt x="203" y="67"/>
                      </a:lnTo>
                      <a:lnTo>
                        <a:pt x="198" y="73"/>
                      </a:lnTo>
                      <a:lnTo>
                        <a:pt x="194" y="80"/>
                      </a:lnTo>
                      <a:lnTo>
                        <a:pt x="188" y="88"/>
                      </a:lnTo>
                      <a:lnTo>
                        <a:pt x="184" y="97"/>
                      </a:lnTo>
                      <a:lnTo>
                        <a:pt x="179" y="103"/>
                      </a:lnTo>
                      <a:lnTo>
                        <a:pt x="175" y="111"/>
                      </a:lnTo>
                      <a:lnTo>
                        <a:pt x="167" y="118"/>
                      </a:lnTo>
                      <a:lnTo>
                        <a:pt x="163" y="126"/>
                      </a:lnTo>
                      <a:lnTo>
                        <a:pt x="158" y="132"/>
                      </a:lnTo>
                      <a:lnTo>
                        <a:pt x="152" y="139"/>
                      </a:lnTo>
                      <a:lnTo>
                        <a:pt x="146" y="147"/>
                      </a:lnTo>
                      <a:lnTo>
                        <a:pt x="142" y="154"/>
                      </a:lnTo>
                      <a:lnTo>
                        <a:pt x="137" y="162"/>
                      </a:lnTo>
                      <a:lnTo>
                        <a:pt x="131" y="168"/>
                      </a:lnTo>
                      <a:lnTo>
                        <a:pt x="125" y="173"/>
                      </a:lnTo>
                      <a:lnTo>
                        <a:pt x="122" y="181"/>
                      </a:lnTo>
                      <a:lnTo>
                        <a:pt x="114" y="185"/>
                      </a:lnTo>
                      <a:lnTo>
                        <a:pt x="110" y="190"/>
                      </a:lnTo>
                      <a:lnTo>
                        <a:pt x="106" y="196"/>
                      </a:lnTo>
                      <a:lnTo>
                        <a:pt x="103" y="202"/>
                      </a:lnTo>
                      <a:lnTo>
                        <a:pt x="93" y="209"/>
                      </a:lnTo>
                      <a:lnTo>
                        <a:pt x="83" y="215"/>
                      </a:lnTo>
                      <a:lnTo>
                        <a:pt x="74" y="221"/>
                      </a:lnTo>
                      <a:lnTo>
                        <a:pt x="66" y="227"/>
                      </a:lnTo>
                      <a:lnTo>
                        <a:pt x="57" y="232"/>
                      </a:lnTo>
                      <a:lnTo>
                        <a:pt x="47" y="236"/>
                      </a:lnTo>
                      <a:lnTo>
                        <a:pt x="40" y="240"/>
                      </a:lnTo>
                      <a:lnTo>
                        <a:pt x="32" y="244"/>
                      </a:lnTo>
                      <a:lnTo>
                        <a:pt x="25" y="246"/>
                      </a:lnTo>
                      <a:lnTo>
                        <a:pt x="19" y="247"/>
                      </a:lnTo>
                      <a:lnTo>
                        <a:pt x="11" y="249"/>
                      </a:lnTo>
                      <a:lnTo>
                        <a:pt x="7" y="251"/>
                      </a:lnTo>
                      <a:lnTo>
                        <a:pt x="2" y="253"/>
                      </a:lnTo>
                      <a:lnTo>
                        <a:pt x="0" y="255"/>
                      </a:lnTo>
                      <a:lnTo>
                        <a:pt x="0" y="253"/>
                      </a:lnTo>
                      <a:lnTo>
                        <a:pt x="2" y="251"/>
                      </a:lnTo>
                      <a:lnTo>
                        <a:pt x="6" y="247"/>
                      </a:lnTo>
                      <a:lnTo>
                        <a:pt x="13" y="242"/>
                      </a:lnTo>
                      <a:lnTo>
                        <a:pt x="19" y="236"/>
                      </a:lnTo>
                      <a:lnTo>
                        <a:pt x="28" y="228"/>
                      </a:lnTo>
                      <a:lnTo>
                        <a:pt x="36" y="221"/>
                      </a:lnTo>
                      <a:lnTo>
                        <a:pt x="47" y="213"/>
                      </a:lnTo>
                      <a:lnTo>
                        <a:pt x="57" y="204"/>
                      </a:lnTo>
                      <a:lnTo>
                        <a:pt x="68" y="194"/>
                      </a:lnTo>
                      <a:lnTo>
                        <a:pt x="78" y="183"/>
                      </a:lnTo>
                      <a:lnTo>
                        <a:pt x="87" y="175"/>
                      </a:lnTo>
                      <a:lnTo>
                        <a:pt x="97" y="164"/>
                      </a:lnTo>
                      <a:lnTo>
                        <a:pt x="104" y="154"/>
                      </a:lnTo>
                      <a:lnTo>
                        <a:pt x="112" y="145"/>
                      </a:lnTo>
                      <a:lnTo>
                        <a:pt x="122" y="137"/>
                      </a:lnTo>
                      <a:lnTo>
                        <a:pt x="125" y="128"/>
                      </a:lnTo>
                      <a:lnTo>
                        <a:pt x="131" y="118"/>
                      </a:lnTo>
                      <a:lnTo>
                        <a:pt x="133" y="113"/>
                      </a:lnTo>
                      <a:lnTo>
                        <a:pt x="137" y="107"/>
                      </a:lnTo>
                      <a:lnTo>
                        <a:pt x="139" y="101"/>
                      </a:lnTo>
                      <a:lnTo>
                        <a:pt x="142" y="97"/>
                      </a:lnTo>
                      <a:lnTo>
                        <a:pt x="144" y="92"/>
                      </a:lnTo>
                      <a:lnTo>
                        <a:pt x="146" y="84"/>
                      </a:lnTo>
                      <a:lnTo>
                        <a:pt x="150" y="78"/>
                      </a:lnTo>
                      <a:lnTo>
                        <a:pt x="152" y="73"/>
                      </a:lnTo>
                      <a:lnTo>
                        <a:pt x="154" y="67"/>
                      </a:lnTo>
                      <a:lnTo>
                        <a:pt x="158" y="61"/>
                      </a:lnTo>
                      <a:lnTo>
                        <a:pt x="160" y="57"/>
                      </a:lnTo>
                      <a:lnTo>
                        <a:pt x="163" y="52"/>
                      </a:lnTo>
                      <a:lnTo>
                        <a:pt x="165" y="46"/>
                      </a:lnTo>
                      <a:lnTo>
                        <a:pt x="167" y="40"/>
                      </a:lnTo>
                      <a:lnTo>
                        <a:pt x="169" y="35"/>
                      </a:lnTo>
                      <a:lnTo>
                        <a:pt x="171" y="31"/>
                      </a:lnTo>
                      <a:lnTo>
                        <a:pt x="175" y="21"/>
                      </a:lnTo>
                      <a:lnTo>
                        <a:pt x="179" y="16"/>
                      </a:lnTo>
                      <a:lnTo>
                        <a:pt x="180" y="8"/>
                      </a:lnTo>
                      <a:lnTo>
                        <a:pt x="184" y="4"/>
                      </a:lnTo>
                      <a:lnTo>
                        <a:pt x="184" y="0"/>
                      </a:lnTo>
                      <a:lnTo>
                        <a:pt x="186" y="0"/>
                      </a:lnTo>
                      <a:lnTo>
                        <a:pt x="232" y="23"/>
                      </a:lnTo>
                      <a:lnTo>
                        <a:pt x="232" y="23"/>
                      </a:lnTo>
                      <a:close/>
                    </a:path>
                  </a:pathLst>
                </a:custGeom>
                <a:solidFill>
                  <a:srgbClr val="F0F0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84" name="Freeform 124"/>
                <p:cNvSpPr>
                  <a:spLocks/>
                </p:cNvSpPr>
                <p:nvPr/>
              </p:nvSpPr>
              <p:spPr bwMode="auto">
                <a:xfrm>
                  <a:off x="5764213" y="3182938"/>
                  <a:ext cx="55563" cy="49213"/>
                </a:xfrm>
                <a:custGeom>
                  <a:avLst/>
                  <a:gdLst/>
                  <a:ahLst/>
                  <a:cxnLst>
                    <a:cxn ang="0">
                      <a:pos x="0" y="46"/>
                    </a:cxn>
                    <a:cxn ang="0">
                      <a:pos x="62" y="0"/>
                    </a:cxn>
                    <a:cxn ang="0">
                      <a:pos x="70" y="23"/>
                    </a:cxn>
                    <a:cxn ang="0">
                      <a:pos x="7" y="61"/>
                    </a:cxn>
                    <a:cxn ang="0">
                      <a:pos x="0" y="46"/>
                    </a:cxn>
                    <a:cxn ang="0">
                      <a:pos x="0" y="46"/>
                    </a:cxn>
                  </a:cxnLst>
                  <a:rect l="0" t="0" r="r" b="b"/>
                  <a:pathLst>
                    <a:path w="70" h="61">
                      <a:moveTo>
                        <a:pt x="0" y="46"/>
                      </a:moveTo>
                      <a:lnTo>
                        <a:pt x="62" y="0"/>
                      </a:lnTo>
                      <a:lnTo>
                        <a:pt x="70" y="23"/>
                      </a:lnTo>
                      <a:lnTo>
                        <a:pt x="7" y="61"/>
                      </a:lnTo>
                      <a:lnTo>
                        <a:pt x="0" y="46"/>
                      </a:lnTo>
                      <a:lnTo>
                        <a:pt x="0"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85" name="Freeform 125"/>
                <p:cNvSpPr>
                  <a:spLocks/>
                </p:cNvSpPr>
                <p:nvPr/>
              </p:nvSpPr>
              <p:spPr bwMode="auto">
                <a:xfrm>
                  <a:off x="5775325" y="3222625"/>
                  <a:ext cx="55563" cy="39688"/>
                </a:xfrm>
                <a:custGeom>
                  <a:avLst/>
                  <a:gdLst/>
                  <a:ahLst/>
                  <a:cxnLst>
                    <a:cxn ang="0">
                      <a:pos x="0" y="34"/>
                    </a:cxn>
                    <a:cxn ang="0">
                      <a:pos x="65" y="0"/>
                    </a:cxn>
                    <a:cxn ang="0">
                      <a:pos x="70" y="19"/>
                    </a:cxn>
                    <a:cxn ang="0">
                      <a:pos x="10" y="49"/>
                    </a:cxn>
                    <a:cxn ang="0">
                      <a:pos x="0" y="34"/>
                    </a:cxn>
                    <a:cxn ang="0">
                      <a:pos x="0" y="34"/>
                    </a:cxn>
                  </a:cxnLst>
                  <a:rect l="0" t="0" r="r" b="b"/>
                  <a:pathLst>
                    <a:path w="70" h="49">
                      <a:moveTo>
                        <a:pt x="0" y="34"/>
                      </a:moveTo>
                      <a:lnTo>
                        <a:pt x="65" y="0"/>
                      </a:lnTo>
                      <a:lnTo>
                        <a:pt x="70" y="19"/>
                      </a:lnTo>
                      <a:lnTo>
                        <a:pt x="10" y="49"/>
                      </a:lnTo>
                      <a:lnTo>
                        <a:pt x="0" y="34"/>
                      </a:lnTo>
                      <a:lnTo>
                        <a:pt x="0"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52400"/>
            <a:ext cx="8229600" cy="655638"/>
          </a:xfrm>
        </p:spPr>
        <p:txBody>
          <a:bodyPr/>
          <a:lstStyle/>
          <a:p>
            <a:r>
              <a:rPr lang="en-US" sz="2800" dirty="0">
                <a:solidFill>
                  <a:srgbClr val="FFFF00"/>
                </a:solidFill>
              </a:rPr>
              <a:t>The Building – By Extension, The </a:t>
            </a:r>
            <a:r>
              <a:rPr lang="en-US" sz="2800" dirty="0" smtClean="0">
                <a:solidFill>
                  <a:srgbClr val="FFFF00"/>
                </a:solidFill>
              </a:rPr>
              <a:t>City </a:t>
            </a:r>
            <a:br>
              <a:rPr lang="en-US" sz="2800" dirty="0" smtClean="0">
                <a:solidFill>
                  <a:srgbClr val="FFFF00"/>
                </a:solidFill>
              </a:rPr>
            </a:br>
            <a:r>
              <a:rPr lang="en-US" sz="2800" dirty="0" smtClean="0">
                <a:solidFill>
                  <a:srgbClr val="FFFF00"/>
                </a:solidFill>
              </a:rPr>
              <a:t>(Earth Filled With God’s Glory)</a:t>
            </a:r>
            <a:endParaRPr lang="en-US" sz="2800" dirty="0">
              <a:solidFill>
                <a:srgbClr val="FFFF00"/>
              </a:solidFill>
            </a:endParaRPr>
          </a:p>
        </p:txBody>
      </p:sp>
      <p:sp>
        <p:nvSpPr>
          <p:cNvPr id="25603" name="Rectangle 3"/>
          <p:cNvSpPr>
            <a:spLocks noGrp="1" noChangeArrowheads="1"/>
          </p:cNvSpPr>
          <p:nvPr>
            <p:ph type="body" idx="1"/>
          </p:nvPr>
        </p:nvSpPr>
        <p:spPr>
          <a:xfrm>
            <a:off x="171450" y="1009650"/>
            <a:ext cx="4438650" cy="4525963"/>
          </a:xfrm>
        </p:spPr>
        <p:txBody>
          <a:bodyPr/>
          <a:lstStyle/>
          <a:p>
            <a:pPr>
              <a:lnSpc>
                <a:spcPct val="90000"/>
              </a:lnSpc>
            </a:pPr>
            <a:r>
              <a:rPr lang="en-US" sz="2400" dirty="0">
                <a:solidFill>
                  <a:srgbClr val="FFFF00"/>
                </a:solidFill>
              </a:rPr>
              <a:t>It lightens the stress of life</a:t>
            </a:r>
          </a:p>
          <a:p>
            <a:pPr>
              <a:lnSpc>
                <a:spcPct val="90000"/>
              </a:lnSpc>
            </a:pPr>
            <a:r>
              <a:rPr lang="en-US" sz="2400" dirty="0">
                <a:solidFill>
                  <a:srgbClr val="FFFF00"/>
                </a:solidFill>
              </a:rPr>
              <a:t>Shields man from the raw environment stresses</a:t>
            </a:r>
          </a:p>
          <a:p>
            <a:pPr>
              <a:lnSpc>
                <a:spcPct val="90000"/>
              </a:lnSpc>
            </a:pPr>
            <a:r>
              <a:rPr lang="en-US" sz="2400" dirty="0">
                <a:solidFill>
                  <a:srgbClr val="FFFF00"/>
                </a:solidFill>
              </a:rPr>
              <a:t>Permits him to focus his energies upon productive work</a:t>
            </a:r>
          </a:p>
          <a:p>
            <a:pPr>
              <a:lnSpc>
                <a:spcPct val="90000"/>
              </a:lnSpc>
            </a:pPr>
            <a:r>
              <a:rPr lang="en-US" sz="2400" dirty="0">
                <a:solidFill>
                  <a:srgbClr val="FFFF00"/>
                </a:solidFill>
              </a:rPr>
              <a:t>As a “uterine” analogy, building permits man to modulate the play of environmental forces upon himself and his processes</a:t>
            </a:r>
          </a:p>
          <a:p>
            <a:pPr>
              <a:lnSpc>
                <a:spcPct val="90000"/>
              </a:lnSpc>
            </a:pPr>
            <a:r>
              <a:rPr lang="en-US" sz="2400" dirty="0">
                <a:solidFill>
                  <a:srgbClr val="FFFF00"/>
                </a:solidFill>
              </a:rPr>
              <a:t>To guarantee their uninterrupted development, in very much the same way as the mother’s womb protects the embryo.</a:t>
            </a:r>
          </a:p>
        </p:txBody>
      </p:sp>
      <p:pic>
        <p:nvPicPr>
          <p:cNvPr id="6" name="Picture 2" descr="C:\Users\Dad\AppData\Local\Microsoft\Windows\Temporary Internet Files\Content.IE5\DVSUMY1A\MPj04373920000[1].jpg"/>
          <p:cNvPicPr>
            <a:picLocks noChangeAspect="1" noChangeArrowheads="1"/>
          </p:cNvPicPr>
          <p:nvPr/>
        </p:nvPicPr>
        <p:blipFill>
          <a:blip r:embed="rId3" cstate="print"/>
          <a:srcRect/>
          <a:stretch>
            <a:fillRect/>
          </a:stretch>
        </p:blipFill>
        <p:spPr bwMode="auto">
          <a:xfrm>
            <a:off x="4832350" y="1123950"/>
            <a:ext cx="3625849" cy="543877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p:cNvPicPr>
            <a:picLocks noChangeAspect="1" noChangeArrowheads="1"/>
          </p:cNvPicPr>
          <p:nvPr/>
        </p:nvPicPr>
        <p:blipFill>
          <a:blip r:embed="rId3" cstate="print">
            <a:duotone>
              <a:schemeClr val="accent2">
                <a:shade val="45000"/>
                <a:satMod val="135000"/>
              </a:schemeClr>
              <a:prstClr val="white"/>
            </a:duotone>
            <a:lum bright="-50000"/>
          </a:blip>
          <a:srcRect l="6560" t="8778" r="6963" b="8778"/>
          <a:stretch>
            <a:fillRect/>
          </a:stretch>
        </p:blipFill>
        <p:spPr bwMode="auto">
          <a:xfrm>
            <a:off x="1587" y="0"/>
            <a:ext cx="9140826" cy="6858000"/>
          </a:xfrm>
          <a:prstGeom prst="rect">
            <a:avLst/>
          </a:prstGeom>
          <a:noFill/>
          <a:ln w="9525">
            <a:noFill/>
            <a:miter lim="800000"/>
            <a:headEnd/>
            <a:tailEnd/>
          </a:ln>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96373"/>
            <a:ext cx="8229600" cy="4525963"/>
          </a:xfrm>
        </p:spPr>
        <p:txBody>
          <a:bodyPr/>
          <a:lstStyle/>
          <a:p>
            <a:pPr>
              <a:buNone/>
            </a:pPr>
            <a:r>
              <a:rPr lang="en-US" sz="2800" b="1" i="1" dirty="0" smtClean="0">
                <a:solidFill>
                  <a:srgbClr val="FFFF00"/>
                </a:solidFill>
                <a:effectLst>
                  <a:outerShdw blurRad="38100" dist="38100" dir="2700000" algn="tl">
                    <a:srgbClr val="000000">
                      <a:alpha val="43137"/>
                    </a:srgbClr>
                  </a:outerShdw>
                </a:effectLst>
              </a:rPr>
              <a:t>" Yahweh's foundation is in</a:t>
            </a:r>
            <a:r>
              <a:rPr lang="en-US" sz="2800" b="1" dirty="0" smtClean="0">
                <a:solidFill>
                  <a:srgbClr val="FFFF00"/>
                </a:solidFill>
                <a:effectLst>
                  <a:outerShdw blurRad="38100" dist="38100" dir="2700000" algn="tl">
                    <a:srgbClr val="000000">
                      <a:alpha val="43137"/>
                    </a:srgbClr>
                  </a:outerShdw>
                </a:effectLst>
              </a:rPr>
              <a:t> the mountain of holiness. He  </a:t>
            </a:r>
            <a:r>
              <a:rPr lang="en-US" sz="2800" b="1" dirty="0" err="1" smtClean="0">
                <a:solidFill>
                  <a:srgbClr val="FFFF00"/>
                </a:solidFill>
                <a:effectLst>
                  <a:outerShdw blurRad="38100" dist="38100" dir="2700000" algn="tl">
                    <a:srgbClr val="000000">
                      <a:alpha val="43137"/>
                    </a:srgbClr>
                  </a:outerShdw>
                </a:effectLst>
              </a:rPr>
              <a:t>loveth</a:t>
            </a:r>
            <a:r>
              <a:rPr lang="en-US" sz="2800" b="1" dirty="0" smtClean="0">
                <a:solidFill>
                  <a:srgbClr val="FFFF00"/>
                </a:solidFill>
                <a:effectLst>
                  <a:outerShdw blurRad="38100" dist="38100" dir="2700000" algn="tl">
                    <a:srgbClr val="000000">
                      <a:alpha val="43137"/>
                    </a:srgbClr>
                  </a:outerShdw>
                </a:effectLst>
              </a:rPr>
              <a:t> the gates of Zion more than all the dwelling-places of Jacob. Glorious things are spoken of thee, O city of </a:t>
            </a:r>
            <a:r>
              <a:rPr lang="en-US" sz="2800" b="1" dirty="0" err="1" smtClean="0">
                <a:solidFill>
                  <a:srgbClr val="FFFF00"/>
                </a:solidFill>
                <a:effectLst>
                  <a:outerShdw blurRad="38100" dist="38100" dir="2700000" algn="tl">
                    <a:srgbClr val="000000">
                      <a:alpha val="43137"/>
                    </a:srgbClr>
                  </a:outerShdw>
                </a:effectLst>
              </a:rPr>
              <a:t>Elohim</a:t>
            </a:r>
            <a:r>
              <a:rPr lang="en-US" sz="2800" b="1" dirty="0" smtClean="0">
                <a:solidFill>
                  <a:srgbClr val="FFFF00"/>
                </a:solidFill>
                <a:effectLst>
                  <a:outerShdw blurRad="38100" dist="38100" dir="2700000" algn="tl">
                    <a:srgbClr val="000000">
                      <a:alpha val="43137"/>
                    </a:srgbClr>
                  </a:outerShdw>
                </a:effectLst>
              </a:rPr>
              <a:t>. Selah. This man (the foundation stone laid in ZION) was developed there : even to Zion it shall be said, The man, even THE MAN, was brought forth in her ; and HE, the Most High, will establish her In enrolling the peoples, YAHWEH will reckon (that) this man was born there. Also </a:t>
            </a:r>
            <a:r>
              <a:rPr lang="en-US" sz="2800" b="1" i="1" dirty="0" smtClean="0">
                <a:solidFill>
                  <a:srgbClr val="FFFF00"/>
                </a:solidFill>
                <a:effectLst>
                  <a:outerShdw blurRad="38100" dist="38100" dir="2700000" algn="tl">
                    <a:srgbClr val="000000">
                      <a:alpha val="43137"/>
                    </a:srgbClr>
                  </a:outerShdw>
                </a:effectLst>
              </a:rPr>
              <a:t>singers </a:t>
            </a:r>
            <a:r>
              <a:rPr lang="en-US" sz="2800" b="1" dirty="0" smtClean="0">
                <a:solidFill>
                  <a:srgbClr val="FFFF00"/>
                </a:solidFill>
                <a:effectLst>
                  <a:outerShdw blurRad="38100" dist="38100" dir="2700000" algn="tl">
                    <a:srgbClr val="000000">
                      <a:alpha val="43137"/>
                    </a:srgbClr>
                  </a:outerShdw>
                </a:effectLst>
              </a:rPr>
              <a:t>as well as musicians (Rev. v. 8 9; xiv. 2 ; xv. 2-3) there: all My springs are in Thee.“ Ps. LXXXVII. *</a:t>
            </a:r>
            <a:endParaRPr lang="en-US" sz="28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38150" y="514350"/>
            <a:ext cx="8229600" cy="4525963"/>
          </a:xfrm>
        </p:spPr>
        <p:txBody>
          <a:bodyPr/>
          <a:lstStyle/>
          <a:p>
            <a:r>
              <a:rPr lang="en-US" dirty="0" smtClean="0">
                <a:solidFill>
                  <a:srgbClr val="FFFF00"/>
                </a:solidFill>
              </a:rPr>
              <a:t>The Garden of Eden before the Fall</a:t>
            </a:r>
          </a:p>
          <a:p>
            <a:r>
              <a:rPr lang="en-US" dirty="0" smtClean="0">
                <a:solidFill>
                  <a:srgbClr val="FFFF00"/>
                </a:solidFill>
              </a:rPr>
              <a:t>The Family obedient to God led by father</a:t>
            </a:r>
          </a:p>
          <a:p>
            <a:r>
              <a:rPr lang="en-US" dirty="0" smtClean="0">
                <a:solidFill>
                  <a:srgbClr val="FFFF00"/>
                </a:solidFill>
              </a:rPr>
              <a:t>The Tribe, community following God’s word</a:t>
            </a:r>
          </a:p>
          <a:p>
            <a:r>
              <a:rPr lang="en-US" dirty="0" smtClean="0">
                <a:solidFill>
                  <a:srgbClr val="FFFF00"/>
                </a:solidFill>
              </a:rPr>
              <a:t>The nation of Israel in covenant with YHWH</a:t>
            </a:r>
          </a:p>
          <a:p>
            <a:r>
              <a:rPr lang="en-US" dirty="0" smtClean="0">
                <a:solidFill>
                  <a:srgbClr val="FFFF00"/>
                </a:solidFill>
              </a:rPr>
              <a:t>The Body of Christ today, his prospective Bride, the Ecclesia</a:t>
            </a:r>
          </a:p>
          <a:p>
            <a:r>
              <a:rPr lang="en-US" dirty="0" smtClean="0">
                <a:solidFill>
                  <a:srgbClr val="FFFF00"/>
                </a:solidFill>
              </a:rPr>
              <a:t>The Kingdom of God for 1000 Years</a:t>
            </a:r>
          </a:p>
          <a:p>
            <a:r>
              <a:rPr lang="en-US" dirty="0" smtClean="0">
                <a:solidFill>
                  <a:srgbClr val="FFFF00"/>
                </a:solidFill>
              </a:rPr>
              <a:t>The Kingdom delivered up unto the Father and God’s glory fills the earth</a:t>
            </a:r>
            <a:endParaRPr lang="en-US" dirty="0">
              <a:solidFill>
                <a:srgbClr val="FFFF00"/>
              </a:solidFill>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14350" y="22128"/>
            <a:ext cx="8229600" cy="1143000"/>
          </a:xfrm>
        </p:spPr>
        <p:txBody>
          <a:bodyPr/>
          <a:lstStyle/>
          <a:p>
            <a:r>
              <a:rPr lang="en-US" sz="3600" dirty="0" smtClean="0">
                <a:solidFill>
                  <a:srgbClr val="FFFF00"/>
                </a:solidFill>
              </a:rPr>
              <a:t>“He Who Built All Things Is God…”</a:t>
            </a:r>
            <a:endParaRPr lang="en-US" sz="3600" dirty="0">
              <a:solidFill>
                <a:srgbClr val="FFFF00"/>
              </a:solidFill>
            </a:endParaRPr>
          </a:p>
        </p:txBody>
      </p:sp>
      <p:sp>
        <p:nvSpPr>
          <p:cNvPr id="27651" name="Rectangle 3"/>
          <p:cNvSpPr>
            <a:spLocks noGrp="1" noChangeArrowheads="1"/>
          </p:cNvSpPr>
          <p:nvPr>
            <p:ph type="body" idx="1"/>
          </p:nvPr>
        </p:nvSpPr>
        <p:spPr>
          <a:xfrm>
            <a:off x="304800" y="1143000"/>
            <a:ext cx="4610100" cy="4525963"/>
          </a:xfrm>
        </p:spPr>
        <p:txBody>
          <a:bodyPr/>
          <a:lstStyle/>
          <a:p>
            <a:r>
              <a:rPr lang="en-US" sz="2400" dirty="0">
                <a:solidFill>
                  <a:srgbClr val="FFFF00"/>
                </a:solidFill>
              </a:rPr>
              <a:t>The architect does not build for individual man, man alone and at rest</a:t>
            </a:r>
          </a:p>
          <a:p>
            <a:r>
              <a:rPr lang="en-US" sz="2400" dirty="0">
                <a:solidFill>
                  <a:srgbClr val="FFFF00"/>
                </a:solidFill>
              </a:rPr>
              <a:t>Typically he builds for social man, man at “work”</a:t>
            </a:r>
          </a:p>
          <a:p>
            <a:r>
              <a:rPr lang="en-US" sz="2400" dirty="0">
                <a:solidFill>
                  <a:srgbClr val="FFFF00"/>
                </a:solidFill>
              </a:rPr>
              <a:t>Work is not a “natural” activity; only LABOR is “natural”</a:t>
            </a:r>
          </a:p>
          <a:p>
            <a:r>
              <a:rPr lang="en-US" sz="2400" dirty="0">
                <a:solidFill>
                  <a:srgbClr val="FFFF00"/>
                </a:solidFill>
              </a:rPr>
              <a:t>That is, those activities we share with the entire animal world where the whole body is used to meet its biological needs, to feed it, bathe it, dress it, protect it from attack.</a:t>
            </a:r>
          </a:p>
        </p:txBody>
      </p:sp>
      <p:sp>
        <p:nvSpPr>
          <p:cNvPr id="6" name="TextBox 5"/>
          <p:cNvSpPr txBox="1"/>
          <p:nvPr/>
        </p:nvSpPr>
        <p:spPr>
          <a:xfrm>
            <a:off x="5314950" y="3105150"/>
            <a:ext cx="3467100" cy="3477875"/>
          </a:xfrm>
          <a:prstGeom prst="rect">
            <a:avLst/>
          </a:prstGeom>
          <a:solidFill>
            <a:schemeClr val="accent2"/>
          </a:solidFill>
        </p:spPr>
        <p:txBody>
          <a:bodyPr wrap="square" rtlCol="0">
            <a:spAutoFit/>
          </a:bodyPr>
          <a:lstStyle/>
          <a:p>
            <a:r>
              <a:rPr lang="en-US" sz="2000" dirty="0" smtClean="0">
                <a:solidFill>
                  <a:schemeClr val="bg1"/>
                </a:solidFill>
              </a:rPr>
              <a:t>Matt. 11:28-30   </a:t>
            </a:r>
          </a:p>
          <a:p>
            <a:r>
              <a:rPr lang="en-US" sz="2000" dirty="0" smtClean="0">
                <a:solidFill>
                  <a:schemeClr val="bg1"/>
                </a:solidFill>
              </a:rPr>
              <a:t>“Come unto me, all ye that </a:t>
            </a:r>
            <a:r>
              <a:rPr lang="en-US" sz="2000" dirty="0" err="1" smtClean="0">
                <a:solidFill>
                  <a:schemeClr val="bg1"/>
                </a:solidFill>
              </a:rPr>
              <a:t>labour</a:t>
            </a:r>
            <a:r>
              <a:rPr lang="en-US" sz="2000" dirty="0" smtClean="0">
                <a:solidFill>
                  <a:schemeClr val="bg1"/>
                </a:solidFill>
              </a:rPr>
              <a:t> and are heavy laden, and I will give you rest. </a:t>
            </a:r>
          </a:p>
          <a:p>
            <a:r>
              <a:rPr lang="en-US" sz="2000" dirty="0" smtClean="0">
                <a:solidFill>
                  <a:schemeClr val="bg1"/>
                </a:solidFill>
              </a:rPr>
              <a:t> 29 Take my yoke upon you, and learn of me; for I am meek and lowly in heart: and ye shall find rest unto your souls. </a:t>
            </a:r>
          </a:p>
          <a:p>
            <a:r>
              <a:rPr lang="en-US" sz="2000" dirty="0" smtClean="0">
                <a:solidFill>
                  <a:schemeClr val="bg1"/>
                </a:solidFill>
              </a:rPr>
              <a:t> 30 For my yoke is easy, and my burden is light.”</a:t>
            </a:r>
          </a:p>
        </p:txBody>
      </p:sp>
      <p:sp>
        <p:nvSpPr>
          <p:cNvPr id="7" name="TextBox 6"/>
          <p:cNvSpPr txBox="1"/>
          <p:nvPr/>
        </p:nvSpPr>
        <p:spPr>
          <a:xfrm>
            <a:off x="5295900" y="1219200"/>
            <a:ext cx="3448050" cy="1631216"/>
          </a:xfrm>
          <a:prstGeom prst="rect">
            <a:avLst/>
          </a:prstGeom>
          <a:solidFill>
            <a:schemeClr val="accent2"/>
          </a:solidFill>
        </p:spPr>
        <p:txBody>
          <a:bodyPr wrap="square" rtlCol="0">
            <a:spAutoFit/>
          </a:bodyPr>
          <a:lstStyle/>
          <a:p>
            <a:r>
              <a:rPr lang="en-US" sz="2000" dirty="0" err="1" smtClean="0">
                <a:solidFill>
                  <a:schemeClr val="bg1"/>
                </a:solidFill>
              </a:rPr>
              <a:t>Elohim</a:t>
            </a:r>
            <a:r>
              <a:rPr lang="en-US" sz="2000" dirty="0" smtClean="0">
                <a:solidFill>
                  <a:schemeClr val="bg1"/>
                </a:solidFill>
              </a:rPr>
              <a:t>, God, built man’s natural environment for his RACE.  Jesus built man’s spiritual environment, the Ecclesia for  THE RACE!</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400050"/>
            <a:ext cx="8229600" cy="674688"/>
          </a:xfrm>
        </p:spPr>
        <p:txBody>
          <a:bodyPr/>
          <a:lstStyle/>
          <a:p>
            <a:r>
              <a:rPr lang="en-US" dirty="0" smtClean="0">
                <a:solidFill>
                  <a:srgbClr val="FFFF00"/>
                </a:solidFill>
              </a:rPr>
              <a:t>“Work” Vs. “Labor”</a:t>
            </a:r>
            <a:endParaRPr lang="en-US" dirty="0">
              <a:solidFill>
                <a:srgbClr val="FFFF00"/>
              </a:solidFill>
            </a:endParaRPr>
          </a:p>
        </p:txBody>
      </p:sp>
      <p:sp>
        <p:nvSpPr>
          <p:cNvPr id="29699" name="Rectangle 3"/>
          <p:cNvSpPr>
            <a:spLocks noGrp="1" noChangeArrowheads="1"/>
          </p:cNvSpPr>
          <p:nvPr>
            <p:ph type="body" idx="1"/>
          </p:nvPr>
        </p:nvSpPr>
        <p:spPr>
          <a:xfrm>
            <a:off x="285750" y="1085850"/>
            <a:ext cx="5067300" cy="4525963"/>
          </a:xfrm>
        </p:spPr>
        <p:txBody>
          <a:bodyPr/>
          <a:lstStyle/>
          <a:p>
            <a:r>
              <a:rPr lang="en-US" sz="2400" dirty="0">
                <a:solidFill>
                  <a:srgbClr val="FFFF00"/>
                </a:solidFill>
              </a:rPr>
              <a:t>Work is “unnatural” – i.e., the uniquely human use of the hand and the brain to produce the artificial, non-biological world of human artifice (skyscrapers, textbooks, paintings, space ships, highways, symphonies and pharmaceuticals)</a:t>
            </a:r>
          </a:p>
          <a:p>
            <a:r>
              <a:rPr lang="en-US" sz="2400" dirty="0">
                <a:solidFill>
                  <a:srgbClr val="FFFF00"/>
                </a:solidFill>
              </a:rPr>
              <a:t>Both levels of human activity are fundamental to civilization: the world of WORK can only exist as a superstructure on the world of LABOR.</a:t>
            </a:r>
          </a:p>
        </p:txBody>
      </p:sp>
      <p:pic>
        <p:nvPicPr>
          <p:cNvPr id="29700" name="Picture 4" descr="C:\Users\Dad\AppData\Local\Microsoft\Windows\Temporary Internet Files\Content.IE5\RSAPIXZ1\MPj04393590000[1].jpg"/>
          <p:cNvPicPr>
            <a:picLocks noChangeAspect="1" noChangeArrowheads="1"/>
          </p:cNvPicPr>
          <p:nvPr/>
        </p:nvPicPr>
        <p:blipFill>
          <a:blip r:embed="rId3" cstate="print"/>
          <a:srcRect/>
          <a:stretch>
            <a:fillRect/>
          </a:stretch>
        </p:blipFill>
        <p:spPr bwMode="auto">
          <a:xfrm>
            <a:off x="5448300" y="1219200"/>
            <a:ext cx="3695700" cy="3695700"/>
          </a:xfrm>
          <a:prstGeom prst="rect">
            <a:avLst/>
          </a:prstGeom>
          <a:noFill/>
        </p:spPr>
      </p:pic>
      <p:pic>
        <p:nvPicPr>
          <p:cNvPr id="29701" name="Picture 5" descr="C:\Users\Dad\AppData\Local\Microsoft\Windows\Temporary Internet Files\Content.IE5\0W191G7I\MCj04122060000[1].wmf"/>
          <p:cNvPicPr>
            <a:picLocks noChangeAspect="1" noChangeArrowheads="1"/>
          </p:cNvPicPr>
          <p:nvPr/>
        </p:nvPicPr>
        <p:blipFill>
          <a:blip r:embed="rId4" cstate="print"/>
          <a:srcRect/>
          <a:stretch>
            <a:fillRect/>
          </a:stretch>
        </p:blipFill>
        <p:spPr bwMode="auto">
          <a:xfrm>
            <a:off x="6316662" y="4718050"/>
            <a:ext cx="2035175" cy="1727200"/>
          </a:xfrm>
          <a:prstGeom prst="rect">
            <a:avLst/>
          </a:prstGeom>
          <a:noFill/>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endParaRPr lang="en-US"/>
          </a:p>
        </p:txBody>
      </p:sp>
      <p:sp>
        <p:nvSpPr>
          <p:cNvPr id="31747" name="Rectangle 3"/>
          <p:cNvSpPr>
            <a:spLocks noGrp="1" noChangeArrowheads="1"/>
          </p:cNvSpPr>
          <p:nvPr>
            <p:ph type="body" idx="1"/>
          </p:nvPr>
        </p:nvSpPr>
        <p:spPr/>
        <p:txBody>
          <a:bodyPr/>
          <a:lstStyle/>
          <a:p>
            <a:r>
              <a:rPr lang="en-US" dirty="0">
                <a:solidFill>
                  <a:srgbClr val="FFFF00"/>
                </a:solidFill>
              </a:rPr>
              <a:t>Insofar as we share the world of LABOR with the beasts, it can fairly be described as at once natural and subhuman.</a:t>
            </a:r>
          </a:p>
          <a:p>
            <a:r>
              <a:rPr lang="en-US" dirty="0">
                <a:solidFill>
                  <a:srgbClr val="FFFF00"/>
                </a:solidFill>
              </a:rPr>
              <a:t>Only the world of WORK, of human thought and artifice, is uniquely human.</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endParaRPr lang="en-US"/>
          </a:p>
        </p:txBody>
      </p:sp>
      <p:sp>
        <p:nvSpPr>
          <p:cNvPr id="21507" name="Rectangle 3"/>
          <p:cNvSpPr>
            <a:spLocks noGrp="1" noChangeArrowheads="1"/>
          </p:cNvSpPr>
          <p:nvPr>
            <p:ph type="body" idx="1"/>
          </p:nvPr>
        </p:nvSpPr>
        <p:spPr/>
        <p:txBody>
          <a:bodyPr/>
          <a:lstStyle/>
          <a:p>
            <a:endParaRPr lang="en-US"/>
          </a:p>
        </p:txBody>
      </p:sp>
      <p:pic>
        <p:nvPicPr>
          <p:cNvPr id="21508" name="Picture 4" descr="Fig69_amer_bldg"/>
          <p:cNvPicPr>
            <a:picLocks noChangeAspect="1" noChangeArrowheads="1"/>
          </p:cNvPicPr>
          <p:nvPr/>
        </p:nvPicPr>
        <p:blipFill>
          <a:blip r:embed="rId3" cstate="print"/>
          <a:srcRect/>
          <a:stretch>
            <a:fillRect/>
          </a:stretch>
        </p:blipFill>
        <p:spPr bwMode="auto">
          <a:xfrm>
            <a:off x="0" y="0"/>
            <a:ext cx="4583113" cy="6465888"/>
          </a:xfrm>
          <a:prstGeom prst="rect">
            <a:avLst/>
          </a:prstGeom>
          <a:noFill/>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6511"/>
          </a:xfrm>
        </p:spPr>
        <p:txBody>
          <a:bodyPr/>
          <a:lstStyle/>
          <a:p>
            <a:r>
              <a:rPr lang="en-US" sz="2800" b="1" dirty="0" smtClean="0">
                <a:solidFill>
                  <a:srgbClr val="FFFF00"/>
                </a:solidFill>
              </a:rPr>
              <a:t>Christ and the Saints in the Eastern </a:t>
            </a:r>
            <a:r>
              <a:rPr lang="en-US" sz="2800" b="1" dirty="0" smtClean="0">
                <a:solidFill>
                  <a:srgbClr val="FFFF00"/>
                </a:solidFill>
              </a:rPr>
              <a:t>Court</a:t>
            </a:r>
            <a:endParaRPr lang="en-US" sz="2800" dirty="0"/>
          </a:p>
        </p:txBody>
      </p:sp>
      <p:sp>
        <p:nvSpPr>
          <p:cNvPr id="3" name="Content Placeholder 2"/>
          <p:cNvSpPr>
            <a:spLocks noGrp="1"/>
          </p:cNvSpPr>
          <p:nvPr>
            <p:ph idx="1"/>
          </p:nvPr>
        </p:nvSpPr>
        <p:spPr>
          <a:xfrm>
            <a:off x="0" y="482138"/>
            <a:ext cx="4904509" cy="4525963"/>
          </a:xfrm>
        </p:spPr>
        <p:txBody>
          <a:bodyPr/>
          <a:lstStyle/>
          <a:p>
            <a:r>
              <a:rPr lang="en-US" sz="2400" dirty="0" smtClean="0">
                <a:solidFill>
                  <a:srgbClr val="FFFF00"/>
                </a:solidFill>
              </a:rPr>
              <a:t>Song Sol. 11:9</a:t>
            </a:r>
            <a:r>
              <a:rPr lang="en-US" sz="2400" dirty="0" smtClean="0">
                <a:solidFill>
                  <a:srgbClr val="FFFF00"/>
                </a:solidFill>
              </a:rPr>
              <a:t>.—" My beloved is like a roe, or a young </a:t>
            </a:r>
            <a:r>
              <a:rPr lang="en-US" sz="2400" dirty="0" smtClean="0">
                <a:solidFill>
                  <a:srgbClr val="FFFF00"/>
                </a:solidFill>
              </a:rPr>
              <a:t>hart: behold</a:t>
            </a:r>
            <a:r>
              <a:rPr lang="en-US" sz="2400" dirty="0" smtClean="0">
                <a:solidFill>
                  <a:srgbClr val="FFFF00"/>
                </a:solidFill>
              </a:rPr>
              <a:t>, he </a:t>
            </a:r>
            <a:r>
              <a:rPr lang="en-US" sz="2400" dirty="0" err="1" smtClean="0">
                <a:solidFill>
                  <a:srgbClr val="FFFF00"/>
                </a:solidFill>
              </a:rPr>
              <a:t>standeth</a:t>
            </a:r>
            <a:r>
              <a:rPr lang="en-US" sz="2400" dirty="0" smtClean="0">
                <a:solidFill>
                  <a:srgbClr val="FFFF00"/>
                </a:solidFill>
              </a:rPr>
              <a:t> behind our wall, he </a:t>
            </a:r>
            <a:r>
              <a:rPr lang="en-US" sz="2400" dirty="0" err="1" smtClean="0">
                <a:solidFill>
                  <a:srgbClr val="FFFF00"/>
                </a:solidFill>
              </a:rPr>
              <a:t>looketh</a:t>
            </a:r>
            <a:r>
              <a:rPr lang="en-US" sz="2400" dirty="0" smtClean="0">
                <a:solidFill>
                  <a:srgbClr val="FFFF00"/>
                </a:solidFill>
              </a:rPr>
              <a:t> forth </a:t>
            </a:r>
            <a:r>
              <a:rPr lang="en-US" sz="2400" dirty="0" smtClean="0">
                <a:solidFill>
                  <a:srgbClr val="FFFF00"/>
                </a:solidFill>
              </a:rPr>
              <a:t>at the </a:t>
            </a:r>
            <a:r>
              <a:rPr lang="en-US" sz="2400" dirty="0" smtClean="0">
                <a:solidFill>
                  <a:srgbClr val="FFFF00"/>
                </a:solidFill>
              </a:rPr>
              <a:t>windows, </a:t>
            </a:r>
            <a:r>
              <a:rPr lang="en-US" sz="2400" dirty="0" err="1" smtClean="0">
                <a:solidFill>
                  <a:srgbClr val="FFFF00"/>
                </a:solidFill>
              </a:rPr>
              <a:t>shewing</a:t>
            </a:r>
            <a:r>
              <a:rPr lang="en-US" sz="2400" dirty="0" smtClean="0">
                <a:solidFill>
                  <a:srgbClr val="FFFF00"/>
                </a:solidFill>
              </a:rPr>
              <a:t> himself through the lattice."</a:t>
            </a:r>
          </a:p>
          <a:p>
            <a:r>
              <a:rPr lang="en-US" sz="2400" i="1" dirty="0" smtClean="0">
                <a:solidFill>
                  <a:srgbClr val="66FFFF"/>
                </a:solidFill>
              </a:rPr>
              <a:t>(Spoken </a:t>
            </a:r>
            <a:r>
              <a:rPr lang="en-US" sz="2400" i="1" dirty="0" smtClean="0">
                <a:solidFill>
                  <a:srgbClr val="66FFFF"/>
                </a:solidFill>
              </a:rPr>
              <a:t>of </a:t>
            </a:r>
            <a:r>
              <a:rPr lang="en-US" sz="2400" i="1" dirty="0" smtClean="0">
                <a:solidFill>
                  <a:srgbClr val="66FFFF"/>
                </a:solidFill>
              </a:rPr>
              <a:t>the sons </a:t>
            </a:r>
            <a:r>
              <a:rPr lang="en-US" sz="2400" i="1" dirty="0" smtClean="0">
                <a:solidFill>
                  <a:srgbClr val="66FFFF"/>
                </a:solidFill>
              </a:rPr>
              <a:t>of </a:t>
            </a:r>
            <a:r>
              <a:rPr lang="en-US" sz="2400" i="1" dirty="0" err="1" smtClean="0">
                <a:solidFill>
                  <a:srgbClr val="66FFFF"/>
                </a:solidFill>
              </a:rPr>
              <a:t>Zadok</a:t>
            </a:r>
            <a:r>
              <a:rPr lang="en-US" sz="2400" i="1" dirty="0" smtClean="0">
                <a:solidFill>
                  <a:srgbClr val="66FFFF"/>
                </a:solidFill>
              </a:rPr>
              <a:t> in their exalted position in </a:t>
            </a:r>
            <a:r>
              <a:rPr lang="en-US" sz="2400" i="1" dirty="0" smtClean="0">
                <a:solidFill>
                  <a:srgbClr val="66FFFF"/>
                </a:solidFill>
              </a:rPr>
              <a:t>the Temple of </a:t>
            </a:r>
            <a:r>
              <a:rPr lang="en-US" sz="2400" i="1" dirty="0" smtClean="0">
                <a:solidFill>
                  <a:srgbClr val="66FFFF"/>
                </a:solidFill>
              </a:rPr>
              <a:t>the age to come</a:t>
            </a:r>
            <a:r>
              <a:rPr lang="en-US" sz="2400" i="1" dirty="0" smtClean="0">
                <a:solidFill>
                  <a:srgbClr val="66FFFF"/>
                </a:solidFill>
              </a:rPr>
              <a:t>.)</a:t>
            </a:r>
            <a:endParaRPr lang="en-US" sz="2400" i="1" dirty="0" smtClean="0">
              <a:solidFill>
                <a:srgbClr val="66FFFF"/>
              </a:solidFill>
            </a:endParaRPr>
          </a:p>
        </p:txBody>
      </p:sp>
      <p:pic>
        <p:nvPicPr>
          <p:cNvPr id="4" name="Picture 3" descr="butchart-gardens 01.jpg"/>
          <p:cNvPicPr>
            <a:picLocks noChangeAspect="1"/>
          </p:cNvPicPr>
          <p:nvPr/>
        </p:nvPicPr>
        <p:blipFill>
          <a:blip r:embed="rId2" cstate="print"/>
          <a:stretch>
            <a:fillRect/>
          </a:stretch>
        </p:blipFill>
        <p:spPr>
          <a:xfrm>
            <a:off x="5072148" y="616527"/>
            <a:ext cx="3423460" cy="3423460"/>
          </a:xfrm>
          <a:prstGeom prst="rect">
            <a:avLst/>
          </a:prstGeom>
          <a:ln>
            <a:noFill/>
          </a:ln>
          <a:effectLst>
            <a:softEdge rad="112500"/>
          </a:effectLst>
        </p:spPr>
      </p:pic>
      <p:sp>
        <p:nvSpPr>
          <p:cNvPr id="5" name="Rectangle 4"/>
          <p:cNvSpPr/>
          <p:nvPr/>
        </p:nvSpPr>
        <p:spPr>
          <a:xfrm>
            <a:off x="249382" y="4100789"/>
            <a:ext cx="8894618" cy="2677656"/>
          </a:xfrm>
          <a:prstGeom prst="rect">
            <a:avLst/>
          </a:prstGeom>
        </p:spPr>
        <p:txBody>
          <a:bodyPr wrap="square">
            <a:spAutoFit/>
          </a:bodyPr>
          <a:lstStyle/>
          <a:p>
            <a:pPr>
              <a:buFont typeface="Arial" pitchFamily="34" charset="0"/>
              <a:buChar char="•"/>
            </a:pPr>
            <a:r>
              <a:rPr lang="en-US" sz="2400" dirty="0" smtClean="0">
                <a:solidFill>
                  <a:srgbClr val="FFFF00"/>
                </a:solidFill>
              </a:rPr>
              <a:t> Song Sol. </a:t>
            </a:r>
            <a:r>
              <a:rPr lang="en-US" sz="2400" dirty="0" smtClean="0">
                <a:solidFill>
                  <a:srgbClr val="FFFF00"/>
                </a:solidFill>
              </a:rPr>
              <a:t>v. 1.·—" I (Christ) am come into My garden, My sister (Matt. </a:t>
            </a:r>
            <a:r>
              <a:rPr lang="en-US" sz="2400" dirty="0" smtClean="0">
                <a:solidFill>
                  <a:srgbClr val="FFFF00"/>
                </a:solidFill>
              </a:rPr>
              <a:t>12:50</a:t>
            </a:r>
            <a:r>
              <a:rPr lang="en-US" sz="2400" dirty="0" smtClean="0">
                <a:solidFill>
                  <a:srgbClr val="FFFF00"/>
                </a:solidFill>
              </a:rPr>
              <a:t>). My spouse (2 Cor. </a:t>
            </a:r>
            <a:r>
              <a:rPr lang="en-US" sz="2400" dirty="0" smtClean="0">
                <a:solidFill>
                  <a:srgbClr val="FFFF00"/>
                </a:solidFill>
              </a:rPr>
              <a:t>11:2</a:t>
            </a:r>
            <a:r>
              <a:rPr lang="en-US" sz="2400" dirty="0" smtClean="0">
                <a:solidFill>
                  <a:srgbClr val="FFFF00"/>
                </a:solidFill>
              </a:rPr>
              <a:t>) ; (Matt. </a:t>
            </a:r>
            <a:r>
              <a:rPr lang="en-US" sz="2400" dirty="0" smtClean="0">
                <a:solidFill>
                  <a:srgbClr val="FFFF00"/>
                </a:solidFill>
              </a:rPr>
              <a:t>25:1-13</a:t>
            </a:r>
            <a:r>
              <a:rPr lang="en-US" sz="2400" dirty="0" smtClean="0">
                <a:solidFill>
                  <a:srgbClr val="FFFF00"/>
                </a:solidFill>
              </a:rPr>
              <a:t>). </a:t>
            </a:r>
            <a:endParaRPr lang="en-US" sz="2400" dirty="0" smtClean="0">
              <a:solidFill>
                <a:srgbClr val="FFFF00"/>
              </a:solidFill>
            </a:endParaRPr>
          </a:p>
          <a:p>
            <a:pPr>
              <a:buFont typeface="Arial" pitchFamily="34" charset="0"/>
              <a:buChar char="•"/>
            </a:pPr>
            <a:r>
              <a:rPr lang="en-US" sz="2400" dirty="0" smtClean="0">
                <a:solidFill>
                  <a:srgbClr val="FFFF00"/>
                </a:solidFill>
              </a:rPr>
              <a:t> Eat</a:t>
            </a:r>
            <a:r>
              <a:rPr lang="en-US" sz="2400" dirty="0" smtClean="0">
                <a:solidFill>
                  <a:srgbClr val="FFFF00"/>
                </a:solidFill>
              </a:rPr>
              <a:t>, Ο friends (John </a:t>
            </a:r>
            <a:r>
              <a:rPr lang="en-US" sz="2400" dirty="0" smtClean="0">
                <a:solidFill>
                  <a:srgbClr val="FFFF00"/>
                </a:solidFill>
              </a:rPr>
              <a:t>15:14</a:t>
            </a:r>
            <a:r>
              <a:rPr lang="en-US" sz="2400" dirty="0" smtClean="0">
                <a:solidFill>
                  <a:srgbClr val="FFFF00"/>
                </a:solidFill>
              </a:rPr>
              <a:t>) ; drink, yea, drink abundantly, Ο beloved." </a:t>
            </a:r>
            <a:endParaRPr lang="en-US" sz="2400" dirty="0" smtClean="0">
              <a:solidFill>
                <a:srgbClr val="FFFF00"/>
              </a:solidFill>
            </a:endParaRPr>
          </a:p>
          <a:p>
            <a:pPr>
              <a:buFont typeface="Arial" pitchFamily="34" charset="0"/>
              <a:buChar char="•"/>
            </a:pPr>
            <a:r>
              <a:rPr lang="en-US" sz="2400" i="1" dirty="0" smtClean="0">
                <a:solidFill>
                  <a:srgbClr val="FFFF00"/>
                </a:solidFill>
              </a:rPr>
              <a:t> (</a:t>
            </a:r>
            <a:r>
              <a:rPr lang="en-US" sz="2400" i="1" dirty="0" smtClean="0">
                <a:solidFill>
                  <a:srgbClr val="FFFF00"/>
                </a:solidFill>
              </a:rPr>
              <a:t>Spoken of Christ and His multitudinous spouse breaking bread and drinking wine in the "</a:t>
            </a:r>
            <a:r>
              <a:rPr lang="en-US" sz="2400" i="1" dirty="0" err="1" smtClean="0">
                <a:solidFill>
                  <a:srgbClr val="FFFF00"/>
                </a:solidFill>
              </a:rPr>
              <a:t>inclosed</a:t>
            </a:r>
            <a:r>
              <a:rPr lang="en-US" sz="2400" i="1" dirty="0" smtClean="0">
                <a:solidFill>
                  <a:srgbClr val="FFFF00"/>
                </a:solidFill>
              </a:rPr>
              <a:t> garden" in the Kingdom of God.)</a:t>
            </a:r>
            <a:endParaRPr lang="en-US" sz="2400" dirty="0">
              <a:solidFill>
                <a:srgbClr val="FFFF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upload.wikimedia.org/wikipedia/commons/5/55/Thunderhead.anvil.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2" name="Title 1"/>
          <p:cNvSpPr>
            <a:spLocks noGrp="1"/>
          </p:cNvSpPr>
          <p:nvPr>
            <p:ph type="title"/>
          </p:nvPr>
        </p:nvSpPr>
        <p:spPr>
          <a:xfrm>
            <a:off x="457200" y="0"/>
            <a:ext cx="8229600" cy="806017"/>
          </a:xfrm>
        </p:spPr>
        <p:txBody>
          <a:bodyPr/>
          <a:lstStyle/>
          <a:p>
            <a:r>
              <a:rPr lang="en-US" sz="3200" dirty="0" smtClean="0">
                <a:solidFill>
                  <a:srgbClr val="FFFF00"/>
                </a:solidFill>
                <a:effectLst>
                  <a:outerShdw blurRad="38100" dist="38100" dir="2700000" algn="tl">
                    <a:srgbClr val="000000">
                      <a:alpha val="43137"/>
                    </a:srgbClr>
                  </a:outerShdw>
                </a:effectLst>
              </a:rPr>
              <a:t>The Fire and Cloud over Jerusalem when Israel is restored.</a:t>
            </a:r>
            <a:endParaRPr lang="en-US" sz="32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49625" y="600755"/>
            <a:ext cx="9144000" cy="6257245"/>
          </a:xfrm>
        </p:spPr>
        <p:txBody>
          <a:bodyPr/>
          <a:lstStyle/>
          <a:p>
            <a:pPr>
              <a:buNone/>
            </a:pPr>
            <a:endParaRPr lang="en-US" sz="2400" dirty="0" smtClean="0">
              <a:solidFill>
                <a:srgbClr val="FFFF00"/>
              </a:solidFill>
              <a:effectLst>
                <a:outerShdw blurRad="38100" dist="38100" dir="2700000" algn="tl">
                  <a:srgbClr val="000000">
                    <a:alpha val="43137"/>
                  </a:srgbClr>
                </a:outerShdw>
              </a:effectLst>
            </a:endParaRPr>
          </a:p>
          <a:p>
            <a:r>
              <a:rPr lang="en-US" sz="2400" dirty="0" smtClean="0">
                <a:solidFill>
                  <a:srgbClr val="FFFF00"/>
                </a:solidFill>
                <a:effectLst>
                  <a:outerShdw blurRad="38100" dist="38100" dir="2700000" algn="tl">
                    <a:srgbClr val="000000">
                      <a:alpha val="43137"/>
                    </a:srgbClr>
                  </a:outerShdw>
                </a:effectLst>
              </a:rPr>
              <a:t>Isa. </a:t>
            </a:r>
            <a:r>
              <a:rPr lang="en-US" sz="2400" dirty="0" smtClean="0">
                <a:solidFill>
                  <a:srgbClr val="FFFF00"/>
                </a:solidFill>
                <a:effectLst>
                  <a:outerShdw blurRad="38100" dist="38100" dir="2700000" algn="tl">
                    <a:srgbClr val="000000">
                      <a:alpha val="43137"/>
                    </a:srgbClr>
                  </a:outerShdw>
                </a:effectLst>
              </a:rPr>
              <a:t>4</a:t>
            </a:r>
            <a:r>
              <a:rPr lang="en-US" sz="2400" dirty="0" smtClean="0">
                <a:solidFill>
                  <a:srgbClr val="FFFF00"/>
                </a:solidFill>
                <a:effectLst>
                  <a:outerShdw blurRad="38100" dist="38100" dir="2700000" algn="tl">
                    <a:srgbClr val="000000">
                      <a:alpha val="43137"/>
                    </a:srgbClr>
                  </a:outerShdw>
                </a:effectLst>
              </a:rPr>
              <a:t>:</a:t>
            </a:r>
            <a:r>
              <a:rPr lang="en-US" sz="2400" dirty="0" smtClean="0">
                <a:solidFill>
                  <a:srgbClr val="FFFF00"/>
                </a:solidFill>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2-6, R.V.—" In that day shall the branch of the </a:t>
            </a:r>
            <a:r>
              <a:rPr lang="en-US" sz="2400" dirty="0" smtClean="0">
                <a:solidFill>
                  <a:srgbClr val="FFFF00"/>
                </a:solidFill>
                <a:effectLst>
                  <a:outerShdw blurRad="38100" dist="38100" dir="2700000" algn="tl">
                    <a:srgbClr val="000000">
                      <a:alpha val="43137"/>
                    </a:srgbClr>
                  </a:outerShdw>
                </a:effectLst>
              </a:rPr>
              <a:t>Lord be </a:t>
            </a:r>
            <a:r>
              <a:rPr lang="en-US" sz="2400" dirty="0" smtClean="0">
                <a:solidFill>
                  <a:srgbClr val="FFFF00"/>
                </a:solidFill>
                <a:effectLst>
                  <a:outerShdw blurRad="38100" dist="38100" dir="2700000" algn="tl">
                    <a:srgbClr val="000000">
                      <a:alpha val="43137"/>
                    </a:srgbClr>
                  </a:outerShdw>
                </a:effectLst>
              </a:rPr>
              <a:t>beautiful and glorious, and the fruit of the land </a:t>
            </a:r>
            <a:r>
              <a:rPr lang="en-US" sz="2400" dirty="0" smtClean="0">
                <a:solidFill>
                  <a:srgbClr val="FFFF00"/>
                </a:solidFill>
                <a:effectLst>
                  <a:outerShdw blurRad="38100" dist="38100" dir="2700000" algn="tl">
                    <a:srgbClr val="000000">
                      <a:alpha val="43137"/>
                    </a:srgbClr>
                  </a:outerShdw>
                </a:effectLst>
              </a:rPr>
              <a:t>shall be </a:t>
            </a:r>
            <a:r>
              <a:rPr lang="en-US" sz="2400" dirty="0" smtClean="0">
                <a:solidFill>
                  <a:srgbClr val="FFFF00"/>
                </a:solidFill>
                <a:effectLst>
                  <a:outerShdw blurRad="38100" dist="38100" dir="2700000" algn="tl">
                    <a:srgbClr val="000000">
                      <a:alpha val="43137"/>
                    </a:srgbClr>
                  </a:outerShdw>
                </a:effectLst>
              </a:rPr>
              <a:t>excellent and comely for them that are escaped </a:t>
            </a:r>
            <a:r>
              <a:rPr lang="en-US" sz="2400" dirty="0" smtClean="0">
                <a:solidFill>
                  <a:srgbClr val="FFFF00"/>
                </a:solidFill>
                <a:effectLst>
                  <a:outerShdw blurRad="38100" dist="38100" dir="2700000" algn="tl">
                    <a:srgbClr val="000000">
                      <a:alpha val="43137"/>
                    </a:srgbClr>
                  </a:outerShdw>
                </a:effectLst>
              </a:rPr>
              <a:t>of Israel</a:t>
            </a:r>
            <a:r>
              <a:rPr lang="en-US" sz="2400" dirty="0" smtClean="0">
                <a:solidFill>
                  <a:srgbClr val="FFFF00"/>
                </a:solidFill>
                <a:effectLst>
                  <a:outerShdw blurRad="38100" dist="38100" dir="2700000" algn="tl">
                    <a:srgbClr val="000000">
                      <a:alpha val="43137"/>
                    </a:srgbClr>
                  </a:outerShdw>
                </a:effectLst>
              </a:rPr>
              <a:t>. And it shall come to pass that he that is left </a:t>
            </a:r>
            <a:r>
              <a:rPr lang="en-US" sz="2400" dirty="0" smtClean="0">
                <a:solidFill>
                  <a:srgbClr val="FFFF00"/>
                </a:solidFill>
                <a:effectLst>
                  <a:outerShdw blurRad="38100" dist="38100" dir="2700000" algn="tl">
                    <a:srgbClr val="000000">
                      <a:alpha val="43137"/>
                    </a:srgbClr>
                  </a:outerShdw>
                </a:effectLst>
              </a:rPr>
              <a:t>in Zion</a:t>
            </a:r>
            <a:r>
              <a:rPr lang="en-US" sz="2400" dirty="0" smtClean="0">
                <a:solidFill>
                  <a:srgbClr val="FFFF00"/>
                </a:solidFill>
                <a:effectLst>
                  <a:outerShdw blurRad="38100" dist="38100" dir="2700000" algn="tl">
                    <a:srgbClr val="000000">
                      <a:alpha val="43137"/>
                    </a:srgbClr>
                  </a:outerShdw>
                </a:effectLst>
              </a:rPr>
              <a:t>, and he that </a:t>
            </a:r>
            <a:r>
              <a:rPr lang="en-US" sz="2400" dirty="0" err="1" smtClean="0">
                <a:solidFill>
                  <a:srgbClr val="FFFF00"/>
                </a:solidFill>
                <a:effectLst>
                  <a:outerShdw blurRad="38100" dist="38100" dir="2700000" algn="tl">
                    <a:srgbClr val="000000">
                      <a:alpha val="43137"/>
                    </a:srgbClr>
                  </a:outerShdw>
                </a:effectLst>
              </a:rPr>
              <a:t>remaineth</a:t>
            </a:r>
            <a:r>
              <a:rPr lang="en-US" sz="2400" dirty="0" smtClean="0">
                <a:solidFill>
                  <a:srgbClr val="FFFF00"/>
                </a:solidFill>
                <a:effectLst>
                  <a:outerShdw blurRad="38100" dist="38100" dir="2700000" algn="tl">
                    <a:srgbClr val="000000">
                      <a:alpha val="43137"/>
                    </a:srgbClr>
                  </a:outerShdw>
                </a:effectLst>
              </a:rPr>
              <a:t> in Jerusalem, shall be </a:t>
            </a:r>
            <a:r>
              <a:rPr lang="en-US" sz="2400" dirty="0" smtClean="0">
                <a:solidFill>
                  <a:srgbClr val="FFFF00"/>
                </a:solidFill>
                <a:effectLst>
                  <a:outerShdw blurRad="38100" dist="38100" dir="2700000" algn="tl">
                    <a:srgbClr val="000000">
                      <a:alpha val="43137"/>
                    </a:srgbClr>
                  </a:outerShdw>
                </a:effectLst>
              </a:rPr>
              <a:t>called holy</a:t>
            </a:r>
            <a:r>
              <a:rPr lang="en-US" sz="2400" dirty="0" smtClean="0">
                <a:solidFill>
                  <a:srgbClr val="FFFF00"/>
                </a:solidFill>
                <a:effectLst>
                  <a:outerShdw blurRad="38100" dist="38100" dir="2700000" algn="tl">
                    <a:srgbClr val="000000">
                      <a:alpha val="43137"/>
                    </a:srgbClr>
                  </a:outerShdw>
                </a:effectLst>
              </a:rPr>
              <a:t>, even everyone that is written among the living </a:t>
            </a:r>
            <a:r>
              <a:rPr lang="en-US" sz="2400" dirty="0" smtClean="0">
                <a:solidFill>
                  <a:srgbClr val="FFFF00"/>
                </a:solidFill>
                <a:effectLst>
                  <a:outerShdw blurRad="38100" dist="38100" dir="2700000" algn="tl">
                    <a:srgbClr val="000000">
                      <a:alpha val="43137"/>
                    </a:srgbClr>
                  </a:outerShdw>
                </a:effectLst>
              </a:rPr>
              <a:t>in Jerusalem</a:t>
            </a:r>
            <a:r>
              <a:rPr lang="en-US" sz="2400" dirty="0" smtClean="0">
                <a:solidFill>
                  <a:srgbClr val="FFFF00"/>
                </a:solidFill>
                <a:effectLst>
                  <a:outerShdw blurRad="38100" dist="38100" dir="2700000" algn="tl">
                    <a:srgbClr val="000000">
                      <a:alpha val="43137"/>
                    </a:srgbClr>
                  </a:outerShdw>
                </a:effectLst>
              </a:rPr>
              <a:t>. </a:t>
            </a:r>
            <a:r>
              <a:rPr lang="en-US" sz="2400" i="1" dirty="0" smtClean="0">
                <a:solidFill>
                  <a:srgbClr val="FFFF00"/>
                </a:solidFill>
                <a:effectLst>
                  <a:outerShdw blurRad="38100" dist="38100" dir="2700000" algn="tl">
                    <a:srgbClr val="000000">
                      <a:alpha val="43137"/>
                    </a:srgbClr>
                  </a:outerShdw>
                </a:effectLst>
              </a:rPr>
              <a:t>When the Lord shall have washed away </a:t>
            </a:r>
            <a:r>
              <a:rPr lang="en-US" sz="2400" i="1" dirty="0" smtClean="0">
                <a:solidFill>
                  <a:srgbClr val="FFFF00"/>
                </a:solidFill>
                <a:effectLst>
                  <a:outerShdw blurRad="38100" dist="38100" dir="2700000" algn="tl">
                    <a:srgbClr val="000000">
                      <a:alpha val="43137"/>
                    </a:srgbClr>
                  </a:outerShdw>
                </a:effectLst>
              </a:rPr>
              <a:t>the filth of </a:t>
            </a:r>
            <a:r>
              <a:rPr lang="en-US" sz="2400" i="1" dirty="0" smtClean="0">
                <a:solidFill>
                  <a:srgbClr val="FFFF00"/>
                </a:solidFill>
                <a:effectLst>
                  <a:outerShdw blurRad="38100" dist="38100" dir="2700000" algn="tl">
                    <a:srgbClr val="000000">
                      <a:alpha val="43137"/>
                    </a:srgbClr>
                  </a:outerShdw>
                </a:effectLst>
              </a:rPr>
              <a:t>the daughters </a:t>
            </a:r>
            <a:r>
              <a:rPr lang="en-US" sz="2400" i="1" dirty="0" smtClean="0">
                <a:solidFill>
                  <a:srgbClr val="FFFF00"/>
                </a:solidFill>
                <a:effectLst>
                  <a:outerShdw blurRad="38100" dist="38100" dir="2700000" algn="tl">
                    <a:srgbClr val="000000">
                      <a:alpha val="43137"/>
                    </a:srgbClr>
                  </a:outerShdw>
                </a:effectLst>
              </a:rPr>
              <a:t>of </a:t>
            </a:r>
            <a:r>
              <a:rPr lang="en-US" sz="2400" i="1" dirty="0" smtClean="0">
                <a:solidFill>
                  <a:srgbClr val="FFFF00"/>
                </a:solidFill>
                <a:effectLst>
                  <a:outerShdw blurRad="38100" dist="38100" dir="2700000" algn="tl">
                    <a:srgbClr val="000000">
                      <a:alpha val="43137"/>
                    </a:srgbClr>
                  </a:outerShdw>
                </a:effectLst>
              </a:rPr>
              <a:t>Zion, and shall have purged </a:t>
            </a:r>
            <a:r>
              <a:rPr lang="en-US" sz="2400" i="1" dirty="0" smtClean="0">
                <a:solidFill>
                  <a:srgbClr val="FFFF00"/>
                </a:solidFill>
                <a:effectLst>
                  <a:outerShdw blurRad="38100" dist="38100" dir="2700000" algn="tl">
                    <a:srgbClr val="000000">
                      <a:alpha val="43137"/>
                    </a:srgbClr>
                  </a:outerShdw>
                </a:effectLst>
              </a:rPr>
              <a:t>the </a:t>
            </a:r>
            <a:r>
              <a:rPr lang="en-US" sz="2400" dirty="0" smtClean="0">
                <a:solidFill>
                  <a:srgbClr val="FFFF00"/>
                </a:solidFill>
                <a:effectLst>
                  <a:outerShdw blurRad="38100" dist="38100" dir="2700000" algn="tl">
                    <a:srgbClr val="000000">
                      <a:alpha val="43137"/>
                    </a:srgbClr>
                  </a:outerShdw>
                </a:effectLst>
              </a:rPr>
              <a:t>blood </a:t>
            </a:r>
            <a:r>
              <a:rPr lang="en-US" sz="2400" dirty="0" smtClean="0">
                <a:solidFill>
                  <a:srgbClr val="FFFF00"/>
                </a:solidFill>
                <a:effectLst>
                  <a:outerShdw blurRad="38100" dist="38100" dir="2700000" algn="tl">
                    <a:srgbClr val="000000">
                      <a:alpha val="43137"/>
                    </a:srgbClr>
                  </a:outerShdw>
                </a:effectLst>
              </a:rPr>
              <a:t>of Jerusalem from the midst thereof, by the </a:t>
            </a:r>
            <a:r>
              <a:rPr lang="en-US" sz="2400" dirty="0" smtClean="0">
                <a:solidFill>
                  <a:srgbClr val="FFFF00"/>
                </a:solidFill>
                <a:effectLst>
                  <a:outerShdw blurRad="38100" dist="38100" dir="2700000" algn="tl">
                    <a:srgbClr val="000000">
                      <a:alpha val="43137"/>
                    </a:srgbClr>
                  </a:outerShdw>
                </a:effectLst>
              </a:rPr>
              <a:t>spirit of </a:t>
            </a:r>
            <a:r>
              <a:rPr lang="en-US" sz="2400" dirty="0" smtClean="0">
                <a:solidFill>
                  <a:srgbClr val="FFFF00"/>
                </a:solidFill>
                <a:effectLst>
                  <a:outerShdw blurRad="38100" dist="38100" dir="2700000" algn="tl">
                    <a:srgbClr val="000000">
                      <a:alpha val="43137"/>
                    </a:srgbClr>
                  </a:outerShdw>
                </a:effectLst>
              </a:rPr>
              <a:t>judgment, and by the spirit of burning. . . . </a:t>
            </a:r>
            <a:r>
              <a:rPr lang="en-US" sz="2400" dirty="0" smtClean="0">
                <a:solidFill>
                  <a:srgbClr val="FFFF00"/>
                </a:solidFill>
                <a:effectLst>
                  <a:outerShdw blurRad="38100" dist="38100" dir="2700000" algn="tl">
                    <a:srgbClr val="000000">
                      <a:alpha val="43137"/>
                    </a:srgbClr>
                  </a:outerShdw>
                </a:effectLst>
              </a:rPr>
              <a:t>The Lord </a:t>
            </a:r>
            <a:r>
              <a:rPr lang="en-US" sz="2400" dirty="0" smtClean="0">
                <a:solidFill>
                  <a:srgbClr val="FFFF00"/>
                </a:solidFill>
                <a:effectLst>
                  <a:outerShdw blurRad="38100" dist="38100" dir="2700000" algn="tl">
                    <a:srgbClr val="000000">
                      <a:alpha val="43137"/>
                    </a:srgbClr>
                  </a:outerShdw>
                </a:effectLst>
              </a:rPr>
              <a:t>will create over the whole habitation of </a:t>
            </a:r>
            <a:r>
              <a:rPr lang="en-US" sz="2400" dirty="0" smtClean="0">
                <a:solidFill>
                  <a:srgbClr val="FFFF00"/>
                </a:solidFill>
                <a:effectLst>
                  <a:outerShdw blurRad="38100" dist="38100" dir="2700000" algn="tl">
                    <a:srgbClr val="000000">
                      <a:alpha val="43137"/>
                    </a:srgbClr>
                  </a:outerShdw>
                </a:effectLst>
              </a:rPr>
              <a:t>Mount Zion</a:t>
            </a:r>
            <a:r>
              <a:rPr lang="en-US" sz="2400" dirty="0" smtClean="0">
                <a:solidFill>
                  <a:srgbClr val="FFFF00"/>
                </a:solidFill>
                <a:effectLst>
                  <a:outerShdw blurRad="38100" dist="38100" dir="2700000" algn="tl">
                    <a:srgbClr val="000000">
                      <a:alpha val="43137"/>
                    </a:srgbClr>
                  </a:outerShdw>
                </a:effectLst>
              </a:rPr>
              <a:t>, and over her assemblies, </a:t>
            </a:r>
            <a:r>
              <a:rPr lang="en-US" sz="2400" i="1" dirty="0" smtClean="0">
                <a:solidFill>
                  <a:srgbClr val="FFFF00"/>
                </a:solidFill>
                <a:effectLst>
                  <a:outerShdw blurRad="38100" dist="38100" dir="2700000" algn="tl">
                    <a:srgbClr val="000000">
                      <a:alpha val="43137"/>
                    </a:srgbClr>
                  </a:outerShdw>
                </a:effectLst>
              </a:rPr>
              <a:t>a cloud and smoke by </a:t>
            </a:r>
            <a:r>
              <a:rPr lang="en-US" sz="2400" i="1" dirty="0" smtClean="0">
                <a:solidFill>
                  <a:srgbClr val="FFFF00"/>
                </a:solidFill>
                <a:effectLst>
                  <a:outerShdw blurRad="38100" dist="38100" dir="2700000" algn="tl">
                    <a:srgbClr val="000000">
                      <a:alpha val="43137"/>
                    </a:srgbClr>
                  </a:outerShdw>
                </a:effectLst>
              </a:rPr>
              <a:t>day, and </a:t>
            </a:r>
            <a:r>
              <a:rPr lang="en-US" sz="2400" i="1" dirty="0" smtClean="0">
                <a:solidFill>
                  <a:srgbClr val="FFFF00"/>
                </a:solidFill>
                <a:effectLst>
                  <a:outerShdw blurRad="38100" dist="38100" dir="2700000" algn="tl">
                    <a:srgbClr val="000000">
                      <a:alpha val="43137"/>
                    </a:srgbClr>
                  </a:outerShdw>
                </a:effectLst>
              </a:rPr>
              <a:t>the shining </a:t>
            </a:r>
            <a:r>
              <a:rPr lang="en-US" sz="2400" i="1" dirty="0" smtClean="0">
                <a:solidFill>
                  <a:srgbClr val="FFFF00"/>
                </a:solidFill>
                <a:effectLst>
                  <a:outerShdw blurRad="38100" dist="38100" dir="2700000" algn="tl">
                    <a:srgbClr val="000000">
                      <a:alpha val="43137"/>
                    </a:srgbClr>
                  </a:outerShdw>
                </a:effectLst>
              </a:rPr>
              <a:t>of </a:t>
            </a:r>
            <a:r>
              <a:rPr lang="en-US" sz="2400" i="1" dirty="0" smtClean="0">
                <a:solidFill>
                  <a:srgbClr val="FFFF00"/>
                </a:solidFill>
                <a:effectLst>
                  <a:outerShdw blurRad="38100" dist="38100" dir="2700000" algn="tl">
                    <a:srgbClr val="000000">
                      <a:alpha val="43137"/>
                    </a:srgbClr>
                  </a:outerShdw>
                </a:effectLst>
              </a:rPr>
              <a:t>a flaming fire by night: for over all </a:t>
            </a:r>
            <a:r>
              <a:rPr lang="en-US" sz="2400" i="1" dirty="0" smtClean="0">
                <a:solidFill>
                  <a:srgbClr val="FFFF00"/>
                </a:solidFill>
                <a:effectLst>
                  <a:outerShdw blurRad="38100" dist="38100" dir="2700000" algn="tl">
                    <a:srgbClr val="000000">
                      <a:alpha val="43137"/>
                    </a:srgbClr>
                  </a:outerShdw>
                </a:effectLst>
              </a:rPr>
              <a:t>the </a:t>
            </a:r>
            <a:r>
              <a:rPr lang="en-US" sz="2400" dirty="0" smtClean="0">
                <a:solidFill>
                  <a:srgbClr val="FFFF00"/>
                </a:solidFill>
                <a:effectLst>
                  <a:outerShdw blurRad="38100" dist="38100" dir="2700000" algn="tl">
                    <a:srgbClr val="000000">
                      <a:alpha val="43137"/>
                    </a:srgbClr>
                  </a:outerShdw>
                </a:effectLst>
              </a:rPr>
              <a:t>glory </a:t>
            </a:r>
            <a:r>
              <a:rPr lang="en-US" sz="2400" i="1" dirty="0" smtClean="0">
                <a:solidFill>
                  <a:srgbClr val="FFFF00"/>
                </a:solidFill>
                <a:effectLst>
                  <a:outerShdw blurRad="38100" dist="38100" dir="2700000" algn="tl">
                    <a:srgbClr val="000000">
                      <a:alpha val="43137"/>
                    </a:srgbClr>
                  </a:outerShdw>
                </a:effectLst>
              </a:rPr>
              <a:t>shall be spread a canopy. And there shall be </a:t>
            </a:r>
            <a:r>
              <a:rPr lang="en-US" sz="2400" i="1" dirty="0" smtClean="0">
                <a:solidFill>
                  <a:srgbClr val="FFFF00"/>
                </a:solidFill>
                <a:effectLst>
                  <a:outerShdw blurRad="38100" dist="38100" dir="2700000" algn="tl">
                    <a:srgbClr val="000000">
                      <a:alpha val="43137"/>
                    </a:srgbClr>
                  </a:outerShdw>
                </a:effectLst>
              </a:rPr>
              <a:t>a </a:t>
            </a:r>
            <a:r>
              <a:rPr lang="en-US" sz="2400" dirty="0" smtClean="0">
                <a:solidFill>
                  <a:srgbClr val="FFFF00"/>
                </a:solidFill>
                <a:effectLst>
                  <a:outerShdw blurRad="38100" dist="38100" dir="2700000" algn="tl">
                    <a:srgbClr val="000000">
                      <a:alpha val="43137"/>
                    </a:srgbClr>
                  </a:outerShdw>
                </a:effectLst>
              </a:rPr>
              <a:t>pavilion </a:t>
            </a:r>
            <a:r>
              <a:rPr lang="en-US" sz="2400" dirty="0" smtClean="0">
                <a:solidFill>
                  <a:srgbClr val="FFFF00"/>
                </a:solidFill>
                <a:effectLst>
                  <a:outerShdw blurRad="38100" dist="38100" dir="2700000" algn="tl">
                    <a:srgbClr val="000000">
                      <a:alpha val="43137"/>
                    </a:srgbClr>
                  </a:outerShdw>
                </a:effectLst>
              </a:rPr>
              <a:t>for a shadow in the daytime from the heat, </a:t>
            </a:r>
            <a:r>
              <a:rPr lang="en-US" sz="2400" dirty="0" smtClean="0">
                <a:solidFill>
                  <a:srgbClr val="FFFF00"/>
                </a:solidFill>
                <a:effectLst>
                  <a:outerShdw blurRad="38100" dist="38100" dir="2700000" algn="tl">
                    <a:srgbClr val="000000">
                      <a:alpha val="43137"/>
                    </a:srgbClr>
                  </a:outerShdw>
                </a:effectLst>
              </a:rPr>
              <a:t>and for </a:t>
            </a:r>
            <a:r>
              <a:rPr lang="en-US" sz="2400" dirty="0" smtClean="0">
                <a:solidFill>
                  <a:srgbClr val="FFFF00"/>
                </a:solidFill>
                <a:effectLst>
                  <a:outerShdw blurRad="38100" dist="38100" dir="2700000" algn="tl">
                    <a:srgbClr val="000000">
                      <a:alpha val="43137"/>
                    </a:srgbClr>
                  </a:outerShdw>
                </a:effectLst>
              </a:rPr>
              <a:t>a refuge and for a covert from storm and from rain."</a:t>
            </a:r>
            <a:endParaRPr lang="en-US" sz="2400" dirty="0">
              <a:solidFill>
                <a:srgbClr val="FFFF00"/>
              </a:solidFill>
              <a:effectLst>
                <a:outerShdw blurRad="38100" dist="38100" dir="2700000" algn="tl">
                  <a:srgbClr val="000000">
                    <a:alpha val="43137"/>
                  </a:srgbClr>
                </a:outerShdw>
              </a:effectLs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Ezek. 41:1</a:t>
            </a:r>
            <a:endParaRPr lang="en-US" dirty="0"/>
          </a:p>
        </p:txBody>
      </p:sp>
      <p:sp>
        <p:nvSpPr>
          <p:cNvPr id="3" name="Content Placeholder 2"/>
          <p:cNvSpPr>
            <a:spLocks noGrp="1"/>
          </p:cNvSpPr>
          <p:nvPr>
            <p:ph idx="1"/>
          </p:nvPr>
        </p:nvSpPr>
        <p:spPr/>
        <p:txBody>
          <a:bodyPr/>
          <a:lstStyle/>
          <a:p>
            <a:r>
              <a:rPr lang="en-US" dirty="0" smtClean="0">
                <a:solidFill>
                  <a:srgbClr val="FFFF00"/>
                </a:solidFill>
              </a:rPr>
              <a:t>41:1</a:t>
            </a:r>
            <a:endParaRPr lang="en-US" dirty="0">
              <a:solidFill>
                <a:srgbClr val="FFFF00"/>
              </a:solidFill>
            </a:endParaRPr>
          </a:p>
        </p:txBody>
      </p:sp>
      <p:pic>
        <p:nvPicPr>
          <p:cNvPr id="71682" name="Picture 2"/>
          <p:cNvPicPr>
            <a:picLocks noChangeAspect="1" noChangeArrowheads="1"/>
          </p:cNvPicPr>
          <p:nvPr/>
        </p:nvPicPr>
        <p:blipFill>
          <a:blip r:embed="rId2" cstate="print"/>
          <a:srcRect/>
          <a:stretch>
            <a:fillRect/>
          </a:stretch>
        </p:blipFill>
        <p:spPr bwMode="auto">
          <a:xfrm>
            <a:off x="2532386" y="9783"/>
            <a:ext cx="6440164" cy="6848217"/>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2706" name="Picture 2"/>
          <p:cNvPicPr>
            <a:picLocks noChangeAspect="1" noChangeArrowheads="1"/>
          </p:cNvPicPr>
          <p:nvPr/>
        </p:nvPicPr>
        <p:blipFill>
          <a:blip r:embed="rId2" cstate="print"/>
          <a:srcRect/>
          <a:stretch>
            <a:fillRect/>
          </a:stretch>
        </p:blipFill>
        <p:spPr bwMode="auto">
          <a:xfrm>
            <a:off x="1064021" y="205948"/>
            <a:ext cx="7015957" cy="6446103"/>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6549</TotalTime>
  <Words>4653</Words>
  <Application>Microsoft Office PowerPoint</Application>
  <PresentationFormat>On-screen Show (4:3)</PresentationFormat>
  <Paragraphs>388</Paragraphs>
  <Slides>53</Slides>
  <Notes>20</Notes>
  <HiddenSlides>8</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Default Design</vt:lpstr>
      <vt:lpstr>Class 6 – Type of the Third Heaven – God All In All</vt:lpstr>
      <vt:lpstr>Class Objectives</vt:lpstr>
      <vt:lpstr>The Words of Jesus</vt:lpstr>
      <vt:lpstr>Slide 4</vt:lpstr>
      <vt:lpstr>Slide 5</vt:lpstr>
      <vt:lpstr>View of the Sanctuary. Ezekiel 40-47 </vt:lpstr>
      <vt:lpstr>Slide 7</vt:lpstr>
      <vt:lpstr>Slide 8</vt:lpstr>
      <vt:lpstr>Slide 9</vt:lpstr>
      <vt:lpstr>Slide 10</vt:lpstr>
      <vt:lpstr>Slide 11</vt:lpstr>
      <vt:lpstr>Slide 12</vt:lpstr>
      <vt:lpstr>Slide 13</vt:lpstr>
      <vt:lpstr>Slide 14</vt:lpstr>
      <vt:lpstr>Types of Divine Architecture</vt:lpstr>
      <vt:lpstr>Slide 16</vt:lpstr>
      <vt:lpstr>Slide 17</vt:lpstr>
      <vt:lpstr>Slide 18</vt:lpstr>
      <vt:lpstr>Slide 19</vt:lpstr>
      <vt:lpstr>Slide 20</vt:lpstr>
      <vt:lpstr>New Jerusalem</vt:lpstr>
      <vt:lpstr>ToEP, p. 94</vt:lpstr>
      <vt:lpstr>Slide 23</vt:lpstr>
      <vt:lpstr>Slide 24</vt:lpstr>
      <vt:lpstr>The Consecration of Aaron &amp; Sons</vt:lpstr>
      <vt:lpstr>Leviticus 9 – The 8th Day – Inauguration of the Priesthood</vt:lpstr>
      <vt:lpstr>Leviticus 9 – The 8th Day – Inauguration of the Priesthood</vt:lpstr>
      <vt:lpstr>The Feast of Tabernacles Leviticus 23:26-32</vt:lpstr>
      <vt:lpstr>Leviticus 23:36</vt:lpstr>
      <vt:lpstr>Leviticus 23:36</vt:lpstr>
      <vt:lpstr>Slide 31</vt:lpstr>
      <vt:lpstr>Slide 32</vt:lpstr>
      <vt:lpstr>Slide 33</vt:lpstr>
      <vt:lpstr>Slide 34</vt:lpstr>
      <vt:lpstr>Slide 35</vt:lpstr>
      <vt:lpstr>Slide 36</vt:lpstr>
      <vt:lpstr>Slide 37</vt:lpstr>
      <vt:lpstr>Slide 38</vt:lpstr>
      <vt:lpstr>Slide 39</vt:lpstr>
      <vt:lpstr>Slide 40</vt:lpstr>
      <vt:lpstr>Architecture – The “Third Environment”</vt:lpstr>
      <vt:lpstr>The Building – By Extension, The City Invests Man (Embraces, Empowers, Entitles, Embodies, Embattles)</vt:lpstr>
      <vt:lpstr>The Building – By Extension, The City  (Earth Filled With God’s Glory)</vt:lpstr>
      <vt:lpstr>Slide 44</vt:lpstr>
      <vt:lpstr>Slide 45</vt:lpstr>
      <vt:lpstr>“He Who Built All Things Is God…”</vt:lpstr>
      <vt:lpstr>“Work” Vs. “Labor”</vt:lpstr>
      <vt:lpstr>Slide 48</vt:lpstr>
      <vt:lpstr>Slide 49</vt:lpstr>
      <vt:lpstr>Christ and the Saints in the Eastern Court</vt:lpstr>
      <vt:lpstr>The Fire and Cloud over Jerusalem when Israel is restored.</vt:lpstr>
      <vt:lpstr>Ezek. 41:1</vt:lpstr>
      <vt:lpstr>Slide 53</vt:lpstr>
    </vt:vector>
  </TitlesOfParts>
  <Company>emec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OEM</dc:creator>
  <cp:lastModifiedBy>Stan</cp:lastModifiedBy>
  <cp:revision>84</cp:revision>
  <dcterms:created xsi:type="dcterms:W3CDTF">2008-06-27T16:41:49Z</dcterms:created>
  <dcterms:modified xsi:type="dcterms:W3CDTF">2011-08-26T14:53:47Z</dcterms:modified>
</cp:coreProperties>
</file>