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6" r:id="rId3"/>
    <p:sldId id="307" r:id="rId4"/>
    <p:sldId id="279" r:id="rId5"/>
    <p:sldId id="291" r:id="rId6"/>
    <p:sldId id="258" r:id="rId7"/>
    <p:sldId id="277" r:id="rId8"/>
    <p:sldId id="259" r:id="rId9"/>
    <p:sldId id="260" r:id="rId10"/>
    <p:sldId id="262" r:id="rId11"/>
    <p:sldId id="302" r:id="rId12"/>
    <p:sldId id="278" r:id="rId13"/>
    <p:sldId id="304" r:id="rId14"/>
    <p:sldId id="275" r:id="rId15"/>
    <p:sldId id="294" r:id="rId16"/>
    <p:sldId id="310" r:id="rId17"/>
    <p:sldId id="295" r:id="rId18"/>
    <p:sldId id="311" r:id="rId19"/>
    <p:sldId id="296" r:id="rId20"/>
    <p:sldId id="274" r:id="rId21"/>
    <p:sldId id="308" r:id="rId22"/>
    <p:sldId id="282" r:id="rId23"/>
    <p:sldId id="305" r:id="rId24"/>
    <p:sldId id="297" r:id="rId25"/>
    <p:sldId id="298" r:id="rId26"/>
    <p:sldId id="284" r:id="rId27"/>
    <p:sldId id="309" r:id="rId28"/>
    <p:sldId id="285" r:id="rId29"/>
    <p:sldId id="290" r:id="rId30"/>
    <p:sldId id="286" r:id="rId31"/>
    <p:sldId id="287" r:id="rId32"/>
    <p:sldId id="288" r:id="rId33"/>
    <p:sldId id="289" r:id="rId34"/>
    <p:sldId id="299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996633"/>
    <a:srgbClr val="660066"/>
    <a:srgbClr val="0000CC"/>
    <a:srgbClr val="FF0000"/>
    <a:srgbClr val="CC00CC"/>
    <a:srgbClr val="C5FFFF"/>
    <a:srgbClr val="FFFF00"/>
    <a:srgbClr val="FF9900"/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03357-DB42-4034-87A6-31645FB5C3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101A7-B701-49C3-B787-A42995FD7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2F3AFF-6840-4B70-BA82-60E48BFDDC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07736A-7A90-4142-B60A-7DDA48433B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87D36-BEC8-4FA5-9A2F-CBEE241E5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946D8-641B-40A5-B88A-B44B6B200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D892A-4D99-41E9-9735-ADBB13AF9C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89C32-A5C8-4E8B-97A1-D69BB3460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96D43-3BDF-4B59-9801-FA0C5C69F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EF3296-C809-46BC-9939-678A255ACF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A29816-DA4A-4DC9-A1F1-11F72C206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4208C-2943-447E-9D71-68A17B117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5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BAE6121-1166-427C-98B8-AAD750E102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02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04800"/>
            <a:ext cx="8001000" cy="1752600"/>
          </a:xfrm>
          <a:solidFill>
            <a:srgbClr val="FFF2D7"/>
          </a:solidFill>
          <a:ln w="76200" cmpd="tri">
            <a:solidFill>
              <a:srgbClr val="663300"/>
            </a:solidFill>
          </a:ln>
        </p:spPr>
        <p:txBody>
          <a:bodyPr/>
          <a:lstStyle/>
          <a:p>
            <a:pPr eaLnBrk="1" hangingPunct="1"/>
            <a:r>
              <a:rPr lang="en-US" sz="6000" smtClean="0">
                <a:solidFill>
                  <a:srgbClr val="996633"/>
                </a:solidFill>
              </a:rPr>
              <a:t>James’ Letter to the Scattered 12 Tribes</a:t>
            </a:r>
          </a:p>
        </p:txBody>
      </p:sp>
      <p:pic>
        <p:nvPicPr>
          <p:cNvPr id="2052" name="Picture 7" descr="scro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648200"/>
            <a:ext cx="2743200" cy="204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0" y="5461000"/>
            <a:ext cx="1828800" cy="122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13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3352800" y="152400"/>
            <a:ext cx="3048000" cy="6477000"/>
          </a:xfrm>
          <a:prstGeom prst="rect">
            <a:avLst/>
          </a:prstGeom>
          <a:noFill/>
          <a:ln w="101600" cmpd="tri">
            <a:solidFill>
              <a:srgbClr val="00B05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8" name="Oval 6"/>
          <p:cNvSpPr>
            <a:spLocks noChangeArrowheads="1"/>
          </p:cNvSpPr>
          <p:nvPr/>
        </p:nvSpPr>
        <p:spPr bwMode="auto">
          <a:xfrm>
            <a:off x="1143000" y="3276600"/>
            <a:ext cx="2362200" cy="990600"/>
          </a:xfrm>
          <a:prstGeom prst="ellips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66FF33"/>
              </a:solidFill>
            </a:endParaRPr>
          </a:p>
        </p:txBody>
      </p:sp>
      <p:sp>
        <p:nvSpPr>
          <p:cNvPr id="8199" name="Oval 7"/>
          <p:cNvSpPr>
            <a:spLocks noChangeArrowheads="1"/>
          </p:cNvSpPr>
          <p:nvPr/>
        </p:nvSpPr>
        <p:spPr bwMode="auto">
          <a:xfrm>
            <a:off x="6096000" y="1905000"/>
            <a:ext cx="3048000" cy="990600"/>
          </a:xfrm>
          <a:prstGeom prst="ellipse">
            <a:avLst/>
          </a:prstGeom>
          <a:noFill/>
          <a:ln w="57150">
            <a:solidFill>
              <a:srgbClr val="FF99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66FF33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  <p:bldP spid="81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0000"/>
                </a:solidFill>
              </a:rPr>
              <a:t>James balances Galatians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048000" y="2895600"/>
            <a:ext cx="3048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</a:rPr>
              <a:t>Faith working through Love (Gal 5:6)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1143000"/>
            <a:ext cx="4572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C00CC"/>
                </a:solidFill>
              </a:rPr>
              <a:t>Hearers only:</a:t>
            </a:r>
            <a:r>
              <a:rPr lang="en-US" sz="2800" b="1" dirty="0"/>
              <a:t> Christ did it </a:t>
            </a:r>
            <a:r>
              <a:rPr lang="en-US" sz="2800" b="1" dirty="0" smtClean="0"/>
              <a:t>all by Grace! </a:t>
            </a:r>
            <a:r>
              <a:rPr lang="en-US" sz="2400" b="1" dirty="0"/>
              <a:t>I don’t need to do anything or change</a:t>
            </a: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867400" y="1143000"/>
            <a:ext cx="32766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err="1">
                <a:solidFill>
                  <a:srgbClr val="CC00CC"/>
                </a:solidFill>
              </a:rPr>
              <a:t>Judaisers</a:t>
            </a:r>
            <a:r>
              <a:rPr lang="en-US" sz="2800" b="1" dirty="0">
                <a:solidFill>
                  <a:srgbClr val="CC00CC"/>
                </a:solidFill>
              </a:rPr>
              <a:t>:</a:t>
            </a:r>
            <a:r>
              <a:rPr lang="en-US" sz="2800" b="1" dirty="0"/>
              <a:t> I must work to earn my salvation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381000" y="2667000"/>
            <a:ext cx="8382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9159" name="Text Box 7"/>
          <p:cNvSpPr txBox="1">
            <a:spLocks noChangeArrowheads="1"/>
          </p:cNvSpPr>
          <p:nvPr/>
        </p:nvSpPr>
        <p:spPr bwMode="auto">
          <a:xfrm>
            <a:off x="685800" y="4495800"/>
            <a:ext cx="7772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996633"/>
                </a:solidFill>
                <a:latin typeface="Comic Sans MS" pitchFamily="66" charset="0"/>
              </a:rPr>
              <a:t>God has forgiven us in Christ. We follow Christ’s example &amp; live for God and his family because of our love for them.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0" y="2667000"/>
            <a:ext cx="2590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James corrects this (45 AD)</a:t>
            </a:r>
          </a:p>
        </p:txBody>
      </p:sp>
      <p:sp>
        <p:nvSpPr>
          <p:cNvPr id="49161" name="Text Box 9"/>
          <p:cNvSpPr txBox="1">
            <a:spLocks noChangeArrowheads="1"/>
          </p:cNvSpPr>
          <p:nvPr/>
        </p:nvSpPr>
        <p:spPr bwMode="auto">
          <a:xfrm>
            <a:off x="6553200" y="2667000"/>
            <a:ext cx="2590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Galatians corrects this (49 AD)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  <p:bldP spid="49159" grpId="0"/>
      <p:bldP spid="49160" grpId="0"/>
      <p:bldP spid="4916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4648200" cy="1524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3300"/>
                </a:solidFill>
              </a:rPr>
              <a:t>This was a transition period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Many believing Jews still                attended synagogues (2:2)                       and visited the temple</a:t>
            </a:r>
          </a:p>
          <a:p>
            <a:pPr eaLnBrk="1" hangingPunct="1"/>
            <a:r>
              <a:rPr lang="en-US" smtClean="0"/>
              <a:t>The Jewish community still had an impact on the believers</a:t>
            </a:r>
          </a:p>
          <a:p>
            <a:pPr eaLnBrk="1" hangingPunct="1"/>
            <a:r>
              <a:rPr lang="en-US" smtClean="0"/>
              <a:t>Many Jewish believers still kept the Law</a:t>
            </a:r>
          </a:p>
        </p:txBody>
      </p:sp>
      <p:pic>
        <p:nvPicPr>
          <p:cNvPr id="13316" name="Picture 6" descr="300px-Gottlieb-Jews_Praying_in_the_Synagogue_on_Yom_Kipp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28600"/>
            <a:ext cx="20764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8" descr="543461616_05a9871859_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724400"/>
            <a:ext cx="36576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4724400"/>
            <a:ext cx="29146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6553200" cy="132556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0000"/>
                </a:solidFill>
              </a:rPr>
              <a:t>Problems with Jewish background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eaLnBrk="1" hangingPunct="1"/>
            <a:r>
              <a:rPr lang="en-US" smtClean="0"/>
              <a:t>Some depended on their Jewish heritage</a:t>
            </a:r>
          </a:p>
          <a:p>
            <a:pPr lvl="1" eaLnBrk="1" hangingPunct="1"/>
            <a:r>
              <a:rPr lang="en-US" smtClean="0"/>
              <a:t>Thought they were the chosen people</a:t>
            </a:r>
          </a:p>
          <a:p>
            <a:pPr lvl="1" eaLnBrk="1" hangingPunct="1"/>
            <a:r>
              <a:rPr lang="en-US" smtClean="0"/>
              <a:t>They believed this gave them access to the grace of God</a:t>
            </a:r>
          </a:p>
          <a:p>
            <a:pPr lvl="1" eaLnBrk="1" hangingPunct="1"/>
            <a:r>
              <a:rPr lang="en-US" smtClean="0"/>
              <a:t>God will save them because they are Jews, without Christ having any impact on their behavior (hearers only group)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228600"/>
            <a:ext cx="2466975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3300"/>
                </a:solidFill>
              </a:rPr>
              <a:t>Watch for the allusions to nature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059363"/>
          </a:xfrm>
        </p:spPr>
        <p:txBody>
          <a:bodyPr/>
          <a:lstStyle/>
          <a:p>
            <a:pPr eaLnBrk="1" hangingPunct="1"/>
            <a:r>
              <a:rPr lang="en-US" dirty="0" smtClean="0"/>
              <a:t>Waves of the sea (1:6)</a:t>
            </a:r>
          </a:p>
          <a:p>
            <a:pPr eaLnBrk="1" hangingPunct="1"/>
            <a:r>
              <a:rPr lang="en-US" dirty="0" smtClean="0"/>
              <a:t>Flower of the field withers                    (1:10-11)</a:t>
            </a:r>
          </a:p>
          <a:p>
            <a:pPr eaLnBrk="1" hangingPunct="1"/>
            <a:r>
              <a:rPr lang="en-US" dirty="0" smtClean="0"/>
              <a:t>Human life cycle (1:15)</a:t>
            </a:r>
          </a:p>
          <a:p>
            <a:pPr eaLnBrk="1" hangingPunct="1"/>
            <a:r>
              <a:rPr lang="en-US" dirty="0" smtClean="0"/>
              <a:t>Shadow of turning (1:17)</a:t>
            </a:r>
          </a:p>
          <a:p>
            <a:pPr eaLnBrk="1" hangingPunct="1"/>
            <a:r>
              <a:rPr lang="en-US" dirty="0" smtClean="0"/>
              <a:t>Brought forth as 1</a:t>
            </a:r>
            <a:r>
              <a:rPr lang="en-US" baseline="30000" dirty="0" smtClean="0"/>
              <a:t>st</a:t>
            </a:r>
            <a:r>
              <a:rPr lang="en-US" dirty="0" smtClean="0"/>
              <a:t> fruits (1:18)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5364" name="Picture 5" descr="wav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990600"/>
            <a:ext cx="2133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7" descr="_42309982_namaquala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4495800"/>
            <a:ext cx="2971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9" descr="mother_bab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819400"/>
            <a:ext cx="22098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4495800"/>
            <a:ext cx="228600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019800" y="4648200"/>
            <a:ext cx="3124200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solidFill>
                  <a:srgbClr val="CC00CC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More later!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0"/>
            <a:ext cx="3276600" cy="1828800"/>
          </a:xfrm>
        </p:spPr>
        <p:txBody>
          <a:bodyPr/>
          <a:lstStyle/>
          <a:p>
            <a:pPr eaLnBrk="1" hangingPunct="1"/>
            <a:r>
              <a:rPr lang="en-US" sz="7200" b="1" dirty="0" smtClean="0">
                <a:solidFill>
                  <a:srgbClr val="FF3300"/>
                </a:solidFill>
              </a:rPr>
              <a:t>Verses 2-11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200400"/>
            <a:ext cx="8458200" cy="31543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800" b="1" dirty="0" smtClean="0">
                <a:solidFill>
                  <a:srgbClr val="0000CC"/>
                </a:solidFill>
                <a:latin typeface="Comic Sans MS" pitchFamily="66" charset="0"/>
              </a:rPr>
              <a:t>God will help us understand our Trials if we believe &amp; trust Him – He knows what He’s doing!</a:t>
            </a:r>
          </a:p>
        </p:txBody>
      </p:sp>
      <p:pic>
        <p:nvPicPr>
          <p:cNvPr id="16388" name="Picture 5" descr="Pr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228600"/>
            <a:ext cx="3657600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249362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 about </a:t>
            </a:r>
            <a:r>
              <a:rPr lang="en-US" b="1" dirty="0" err="1" smtClean="0">
                <a:solidFill>
                  <a:srgbClr val="FF0000"/>
                </a:solidFill>
              </a:rPr>
              <a:t>Ecc</a:t>
            </a:r>
            <a:r>
              <a:rPr lang="en-US" b="1" dirty="0" smtClean="0">
                <a:solidFill>
                  <a:srgbClr val="FF0000"/>
                </a:solidFill>
              </a:rPr>
              <a:t> 9:11?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b="1" i="1" dirty="0" smtClean="0">
                <a:solidFill>
                  <a:srgbClr val="996633"/>
                </a:solidFill>
                <a:latin typeface="Times New Roman" pitchFamily="18" charset="0"/>
                <a:cs typeface="Times New Roman" pitchFamily="18" charset="0"/>
              </a:rPr>
              <a:t>But time and chance happen to them all</a:t>
            </a:r>
            <a:endParaRPr lang="en-US" b="1" i="1" dirty="0">
              <a:solidFill>
                <a:srgbClr val="9966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1554163"/>
          </a:xfrm>
        </p:spPr>
        <p:txBody>
          <a:bodyPr/>
          <a:lstStyle/>
          <a:p>
            <a:r>
              <a:rPr lang="en-US" dirty="0" smtClean="0"/>
              <a:t>Check out the context of </a:t>
            </a:r>
            <a:r>
              <a:rPr lang="en-US" dirty="0" err="1" smtClean="0"/>
              <a:t>Ecc</a:t>
            </a:r>
            <a:r>
              <a:rPr lang="en-US" dirty="0" smtClean="0"/>
              <a:t> 8 and 9</a:t>
            </a:r>
          </a:p>
          <a:p>
            <a:r>
              <a:rPr lang="en-US" dirty="0" smtClean="0"/>
              <a:t>Look at how the Hebrew word is used in 1 Kings 5:4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2000" y="4038600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But now the Lord my God has given me rest on every side; there is neither adversary nor evil 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occurrence.</a:t>
            </a:r>
            <a:r>
              <a:rPr lang="en-US" sz="3600" b="1" i="1" dirty="0" smtClean="0">
                <a:solidFill>
                  <a:srgbClr val="80008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3505200" cy="2620962"/>
          </a:xfrm>
        </p:spPr>
        <p:txBody>
          <a:bodyPr/>
          <a:lstStyle/>
          <a:p>
            <a:pPr eaLnBrk="1" hangingPunct="1"/>
            <a:r>
              <a:rPr lang="en-US" sz="6600" b="1" dirty="0" smtClean="0">
                <a:solidFill>
                  <a:srgbClr val="FF3300"/>
                </a:solidFill>
              </a:rPr>
              <a:t>Verses 12-18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971800"/>
            <a:ext cx="7924800" cy="2438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4800" b="1" smtClean="0">
                <a:solidFill>
                  <a:srgbClr val="0000CC"/>
                </a:solidFill>
                <a:latin typeface="Comic Sans MS" pitchFamily="66" charset="0"/>
              </a:rPr>
              <a:t>God uses trials to develop us into His children.    </a:t>
            </a:r>
            <a:r>
              <a:rPr lang="en-US" sz="4800" b="1" smtClean="0">
                <a:solidFill>
                  <a:srgbClr val="CC00CC"/>
                </a:solidFill>
                <a:latin typeface="Comic Sans MS" pitchFamily="66" charset="0"/>
              </a:rPr>
              <a:t>Not to destroy us!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57200"/>
            <a:ext cx="3471863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2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1295400" y="533400"/>
            <a:ext cx="6248400" cy="1828800"/>
          </a:xfrm>
        </p:spPr>
        <p:txBody>
          <a:bodyPr/>
          <a:lstStyle/>
          <a:p>
            <a:r>
              <a:rPr lang="en-US" sz="5400" b="1" smtClean="0">
                <a:solidFill>
                  <a:srgbClr val="0000CC"/>
                </a:solidFill>
                <a:latin typeface="Comic Sans MS" pitchFamily="66" charset="0"/>
              </a:rPr>
              <a:t>Basic intent of James’ Letter</a:t>
            </a: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>
          <a:xfrm>
            <a:off x="1676400" y="2514600"/>
            <a:ext cx="5943600" cy="3687763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sz="3600" smtClean="0"/>
              <a:t>If we trust God’s involvement in our life, we will have a spiritual mind that allows us to live as members of God’s family both now and forever.</a:t>
            </a:r>
          </a:p>
        </p:txBody>
      </p:sp>
    </p:spTree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57200"/>
            <a:ext cx="3276600" cy="1935163"/>
          </a:xfrm>
        </p:spPr>
        <p:txBody>
          <a:bodyPr/>
          <a:lstStyle/>
          <a:p>
            <a:pPr eaLnBrk="1" hangingPunct="1"/>
            <a:r>
              <a:rPr lang="en-US" sz="7200" b="1" smtClean="0">
                <a:solidFill>
                  <a:srgbClr val="FF3300"/>
                </a:solidFill>
              </a:rPr>
              <a:t>Verses 19-27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19400"/>
            <a:ext cx="8229600" cy="2971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6000" b="1" dirty="0" smtClean="0">
                <a:solidFill>
                  <a:srgbClr val="0000CC"/>
                </a:solidFill>
                <a:latin typeface="Comic Sans MS" pitchFamily="66" charset="0"/>
              </a:rPr>
              <a:t>Godly characteristics we need, to endure our trials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81000"/>
            <a:ext cx="3200400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639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3300"/>
                </a:solidFill>
              </a:rPr>
              <a:t>The Lesson for Us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895600" y="914400"/>
            <a:ext cx="495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Comic Sans MS" pitchFamily="66" charset="0"/>
              </a:rPr>
              <a:t>Be swift to hear</a:t>
            </a:r>
          </a:p>
        </p:txBody>
      </p:sp>
      <p:pic>
        <p:nvPicPr>
          <p:cNvPr id="20487" name="Picture 7" descr="Public%20Speak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752600"/>
            <a:ext cx="22764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1143000" y="2895600"/>
            <a:ext cx="3962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Comic Sans MS" pitchFamily="66" charset="0"/>
              </a:rPr>
              <a:t>Slow to speak</a:t>
            </a:r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4267200" y="5181600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Comic Sans MS" pitchFamily="66" charset="0"/>
              </a:rPr>
              <a:t>Slow to wrath</a:t>
            </a:r>
          </a:p>
        </p:txBody>
      </p:sp>
      <p:pic>
        <p:nvPicPr>
          <p:cNvPr id="33799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14400"/>
            <a:ext cx="26479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0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114800"/>
            <a:ext cx="3529013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utoUpdateAnimBg="0"/>
      <p:bldP spid="20485" grpId="0" autoUpdateAnimBg="0"/>
      <p:bldP spid="20488" grpId="0" autoUpdateAnimBg="0"/>
      <p:bldP spid="2049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0"/>
            <a:ext cx="4267200" cy="3230562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0000"/>
                </a:solidFill>
                <a:latin typeface="Comic Sans MS" pitchFamily="66" charset="0"/>
              </a:rPr>
              <a:t>James give us specifics (tools) to measure how our Faith is affecting our life</a:t>
            </a:r>
            <a:endParaRPr lang="en-US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12829" r="13487" b="2632"/>
          <a:stretch>
            <a:fillRect/>
          </a:stretch>
        </p:blipFill>
        <p:spPr bwMode="auto">
          <a:xfrm>
            <a:off x="6934200" y="533400"/>
            <a:ext cx="201827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733800"/>
            <a:ext cx="8078838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609600"/>
            <a:ext cx="2286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 t="8823"/>
          <a:stretch>
            <a:fillRect/>
          </a:stretch>
        </p:blipFill>
        <p:spPr bwMode="auto">
          <a:xfrm>
            <a:off x="3886200" y="3810000"/>
            <a:ext cx="4191000" cy="2451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2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633918_4e16ddcdeb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8600"/>
            <a:ext cx="3162300" cy="293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914400" y="838200"/>
            <a:ext cx="335280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  <a:latin typeface="Comic Sans MS" pitchFamily="66" charset="0"/>
              </a:rPr>
              <a:t>The wrath of man</a:t>
            </a:r>
          </a:p>
        </p:txBody>
      </p:sp>
      <p:sp>
        <p:nvSpPr>
          <p:cNvPr id="34820" name="Text Box 8"/>
          <p:cNvSpPr txBox="1">
            <a:spLocks noChangeArrowheads="1"/>
          </p:cNvSpPr>
          <p:nvPr/>
        </p:nvSpPr>
        <p:spPr bwMode="auto">
          <a:xfrm>
            <a:off x="4343400" y="3276600"/>
            <a:ext cx="42672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>
                <a:solidFill>
                  <a:srgbClr val="FF3300"/>
                </a:solidFill>
                <a:latin typeface="Comic Sans MS" pitchFamily="66" charset="0"/>
              </a:rPr>
              <a:t>Does not produce the righteousness of God</a:t>
            </a:r>
          </a:p>
        </p:txBody>
      </p:sp>
      <p:pic>
        <p:nvPicPr>
          <p:cNvPr id="348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352800"/>
            <a:ext cx="34861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3200400" cy="43735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Receive with meekness the implanted word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457200" y="5105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0000CC"/>
                </a:solidFill>
                <a:latin typeface="Comic Sans MS" pitchFamily="66" charset="0"/>
              </a:rPr>
              <a:t>It can save your soul!</a:t>
            </a:r>
          </a:p>
        </p:txBody>
      </p:sp>
      <p:pic>
        <p:nvPicPr>
          <p:cNvPr id="35844" name="Picture 4" descr="br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04800"/>
            <a:ext cx="5334000" cy="444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 descr="Bible%20Open%20Graphic%20Cropp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04800"/>
            <a:ext cx="22098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609600"/>
            <a:ext cx="2667000" cy="25447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3300"/>
                </a:solidFill>
                <a:latin typeface="Comic Sans MS" pitchFamily="66" charset="0"/>
              </a:rPr>
              <a:t>Become a Doer of the Word</a:t>
            </a:r>
          </a:p>
        </p:txBody>
      </p:sp>
      <p:pic>
        <p:nvPicPr>
          <p:cNvPr id="36867" name="Picture 5" descr="poverty_india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26336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657600"/>
            <a:ext cx="3429000" cy="285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3886200"/>
            <a:ext cx="46101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381000"/>
            <a:ext cx="3509963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5"/>
          <p:cNvSpPr txBox="1">
            <a:spLocks noChangeArrowheads="1"/>
          </p:cNvSpPr>
          <p:nvPr/>
        </p:nvSpPr>
        <p:spPr bwMode="auto">
          <a:xfrm>
            <a:off x="3200400" y="838200"/>
            <a:ext cx="502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CC"/>
                </a:solidFill>
              </a:rPr>
              <a:t>Science</a:t>
            </a:r>
            <a:r>
              <a:rPr lang="en-US" sz="2400" b="1">
                <a:solidFill>
                  <a:srgbClr val="0000CC"/>
                </a:solidFill>
              </a:rPr>
              <a:t>, March 21, 2008</a:t>
            </a:r>
          </a:p>
        </p:txBody>
      </p:sp>
      <p:sp>
        <p:nvSpPr>
          <p:cNvPr id="37892" name="Rectangle 6"/>
          <p:cNvSpPr>
            <a:spLocks noChangeArrowheads="1"/>
          </p:cNvSpPr>
          <p:nvPr/>
        </p:nvSpPr>
        <p:spPr bwMode="auto">
          <a:xfrm>
            <a:off x="2286000" y="2286000"/>
            <a:ext cx="6858000" cy="5334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7893" name="Rectangle 7"/>
          <p:cNvSpPr>
            <a:spLocks noChangeArrowheads="1"/>
          </p:cNvSpPr>
          <p:nvPr/>
        </p:nvSpPr>
        <p:spPr bwMode="auto">
          <a:xfrm>
            <a:off x="0" y="3429000"/>
            <a:ext cx="70866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3657600" cy="2392363"/>
          </a:xfrm>
        </p:spPr>
        <p:txBody>
          <a:bodyPr/>
          <a:lstStyle/>
          <a:p>
            <a:pPr eaLnBrk="1" hangingPunct="1"/>
            <a:r>
              <a:rPr lang="en-US" sz="6000" b="1" smtClean="0">
                <a:solidFill>
                  <a:srgbClr val="FF3300"/>
                </a:solidFill>
              </a:rPr>
              <a:t>The Mirror Test</a:t>
            </a: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3581400" y="3505200"/>
            <a:ext cx="5257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0000CC"/>
                </a:solidFill>
                <a:latin typeface="Comic Sans MS" pitchFamily="66" charset="0"/>
              </a:rPr>
              <a:t>Hearers only of the word:  Just look and then walk away and </a:t>
            </a:r>
            <a:r>
              <a:rPr lang="en-US" sz="4000" b="1" dirty="0" smtClean="0">
                <a:solidFill>
                  <a:srgbClr val="0000CC"/>
                </a:solidFill>
                <a:latin typeface="Comic Sans MS" pitchFamily="66" charset="0"/>
              </a:rPr>
              <a:t>forget –       </a:t>
            </a: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no change!</a:t>
            </a:r>
            <a:endParaRPr lang="en-US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pic>
        <p:nvPicPr>
          <p:cNvPr id="3891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04800"/>
            <a:ext cx="4953000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352800"/>
            <a:ext cx="280035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24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Comic Sans MS" pitchFamily="66" charset="0"/>
              </a:rPr>
              <a:t>What are we going to do different when we get home?</a:t>
            </a:r>
            <a:endParaRPr lang="en-US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4332" r="9030"/>
          <a:stretch>
            <a:fillRect/>
          </a:stretch>
        </p:blipFill>
        <p:spPr bwMode="auto">
          <a:xfrm>
            <a:off x="685800" y="1447800"/>
            <a:ext cx="7620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914400" y="1752600"/>
            <a:ext cx="3200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How can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 help out in my ecclesia?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We should decide this week!</a:t>
            </a:r>
            <a:endParaRPr kumimoji="0" lang="en-US" sz="44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8392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Looking into the Law of Liberty</a:t>
            </a:r>
          </a:p>
        </p:txBody>
      </p:sp>
      <p:pic>
        <p:nvPicPr>
          <p:cNvPr id="39939" name="Picture 5" descr="mother-reading-bible-to-child-~-bxp1284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219200"/>
            <a:ext cx="2286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6"/>
          <p:cNvSpPr txBox="1">
            <a:spLocks noChangeArrowheads="1"/>
          </p:cNvSpPr>
          <p:nvPr/>
        </p:nvSpPr>
        <p:spPr bwMode="auto">
          <a:xfrm>
            <a:off x="3200400" y="990600"/>
            <a:ext cx="55626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>
                <a:solidFill>
                  <a:srgbClr val="0000CC"/>
                </a:solidFill>
              </a:rPr>
              <a:t>Reading the Bible should change our life! Christ becomes our example.  We become Doers of the Word.</a:t>
            </a:r>
          </a:p>
        </p:txBody>
      </p:sp>
      <p:sp>
        <p:nvSpPr>
          <p:cNvPr id="39941" name="Text Box 7"/>
          <p:cNvSpPr txBox="1">
            <a:spLocks noChangeArrowheads="1"/>
          </p:cNvSpPr>
          <p:nvPr/>
        </p:nvSpPr>
        <p:spPr bwMode="auto">
          <a:xfrm>
            <a:off x="1447800" y="4419600"/>
            <a:ext cx="6248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CC00CC"/>
                </a:solidFill>
                <a:latin typeface="Comic Sans MS" pitchFamily="66" charset="0"/>
              </a:rPr>
              <a:t>This one will be blessed in what he does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5105400" cy="1600200"/>
          </a:xfrm>
        </p:spPr>
        <p:txBody>
          <a:bodyPr/>
          <a:lstStyle/>
          <a:p>
            <a:pPr eaLnBrk="1" hangingPunct="1">
              <a:lnSpc>
                <a:spcPts val="5500"/>
              </a:lnSpc>
            </a:pPr>
            <a:r>
              <a:rPr lang="en-US" sz="5400" b="1" dirty="0" smtClean="0">
                <a:solidFill>
                  <a:srgbClr val="FF3300"/>
                </a:solidFill>
                <a:latin typeface="Vagabond" pitchFamily="2" charset="0"/>
              </a:rPr>
              <a:t>Law of Liberty sets us free!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76400"/>
            <a:ext cx="8686800" cy="4114800"/>
          </a:xfrm>
        </p:spPr>
        <p:txBody>
          <a:bodyPr/>
          <a:lstStyle/>
          <a:p>
            <a:pPr eaLnBrk="1" hangingPunct="1"/>
            <a:r>
              <a:rPr lang="en-US" sz="2800" b="1" dirty="0" smtClean="0">
                <a:solidFill>
                  <a:srgbClr val="0000CC"/>
                </a:solidFill>
              </a:rPr>
              <a:t>1Cor 10:29</a:t>
            </a:r>
            <a:r>
              <a:rPr lang="en-US" sz="2800" dirty="0" smtClean="0"/>
              <a:t> Paul’s liberty to eat                        (2Cor 3:17 – “unveiled face”)</a:t>
            </a:r>
          </a:p>
          <a:p>
            <a:pPr eaLnBrk="1" hangingPunct="1"/>
            <a:r>
              <a:rPr lang="en-US" sz="2800" b="1" dirty="0" smtClean="0">
                <a:solidFill>
                  <a:srgbClr val="0000CC"/>
                </a:solidFill>
              </a:rPr>
              <a:t>James 1:25</a:t>
            </a:r>
            <a:r>
              <a:rPr lang="en-US" sz="2800" dirty="0" smtClean="0"/>
              <a:t> perfect law of liberty  (2:12)</a:t>
            </a:r>
          </a:p>
          <a:p>
            <a:pPr eaLnBrk="1" hangingPunct="1"/>
            <a:r>
              <a:rPr lang="en-US" sz="2800" b="1" dirty="0" smtClean="0">
                <a:solidFill>
                  <a:srgbClr val="0000CC"/>
                </a:solidFill>
              </a:rPr>
              <a:t>1 Pet 2:16</a:t>
            </a:r>
            <a:r>
              <a:rPr lang="en-US" sz="2800" dirty="0" smtClean="0"/>
              <a:t> don’t misuse liberty (2Pt 2:19)</a:t>
            </a:r>
          </a:p>
          <a:p>
            <a:pPr eaLnBrk="1" hangingPunct="1"/>
            <a:r>
              <a:rPr lang="en-US" sz="2800" b="1" dirty="0" smtClean="0">
                <a:solidFill>
                  <a:srgbClr val="0000CC"/>
                </a:solidFill>
              </a:rPr>
              <a:t>John 8:32-36</a:t>
            </a:r>
            <a:r>
              <a:rPr lang="en-US" sz="2800" dirty="0" smtClean="0"/>
              <a:t>  Truth will make you free</a:t>
            </a:r>
          </a:p>
          <a:p>
            <a:pPr eaLnBrk="1" hangingPunct="1"/>
            <a:r>
              <a:rPr lang="en-US" sz="2800" b="1" dirty="0" smtClean="0">
                <a:solidFill>
                  <a:srgbClr val="0000CC"/>
                </a:solidFill>
              </a:rPr>
              <a:t>Gal 5:1, 13  </a:t>
            </a:r>
            <a:r>
              <a:rPr lang="en-US" sz="2800" dirty="0" smtClean="0"/>
              <a:t>For freedom Christ has set you free!</a:t>
            </a:r>
          </a:p>
          <a:p>
            <a:pPr eaLnBrk="1" hangingPunct="1"/>
            <a:r>
              <a:rPr lang="en-US" sz="2800" b="1" dirty="0" smtClean="0">
                <a:solidFill>
                  <a:srgbClr val="0000CC"/>
                </a:solidFill>
              </a:rPr>
              <a:t>Rom 8:2</a:t>
            </a:r>
            <a:r>
              <a:rPr lang="en-US" sz="2800" dirty="0" smtClean="0"/>
              <a:t>  free from the law of sin &amp; death  (6:7, 18, 22)  [</a:t>
            </a:r>
            <a:r>
              <a:rPr lang="en-US" sz="2800" i="1" dirty="0" smtClean="0"/>
              <a:t>Law of Spirit of life</a:t>
            </a:r>
            <a:r>
              <a:rPr lang="en-US" sz="2800" dirty="0" smtClean="0"/>
              <a:t> = </a:t>
            </a:r>
            <a:r>
              <a:rPr lang="en-US" sz="2800" i="1" dirty="0" smtClean="0"/>
              <a:t>perfect Law of Liberty</a:t>
            </a:r>
            <a:r>
              <a:rPr lang="en-US" sz="2800" dirty="0" smtClean="0"/>
              <a:t>]</a:t>
            </a: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676400" y="5562600"/>
            <a:ext cx="5486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CC00CC"/>
                </a:solidFill>
                <a:latin typeface="Comic Sans MS" pitchFamily="66" charset="0"/>
              </a:rPr>
              <a:t>Free to serve one another through </a:t>
            </a:r>
            <a:r>
              <a:rPr lang="en-US" sz="3200" b="1" dirty="0" smtClean="0">
                <a:solidFill>
                  <a:srgbClr val="CC00CC"/>
                </a:solidFill>
                <a:latin typeface="Comic Sans MS" pitchFamily="66" charset="0"/>
              </a:rPr>
              <a:t>love (Gal 5:13)</a:t>
            </a:r>
            <a:endParaRPr lang="en-US" sz="3200" b="1" dirty="0">
              <a:solidFill>
                <a:srgbClr val="CC00CC"/>
              </a:solidFill>
              <a:latin typeface="Comic Sans MS" pitchFamily="66" charset="0"/>
            </a:endParaRPr>
          </a:p>
        </p:txBody>
      </p:sp>
      <p:pic>
        <p:nvPicPr>
          <p:cNvPr id="40965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2348" y="228600"/>
            <a:ext cx="3115056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28600" y="0"/>
            <a:ext cx="3581400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>
                <a:solidFill>
                  <a:srgbClr val="FF0000"/>
                </a:solidFill>
                <a:latin typeface="Comic Sans MS" pitchFamily="66" charset="0"/>
              </a:rPr>
              <a:t>I taught High School biology and AP biology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4800" y="5181600"/>
            <a:ext cx="3581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b="1">
                <a:solidFill>
                  <a:srgbClr val="0000CC"/>
                </a:solidFill>
                <a:latin typeface="Kidprint" pitchFamily="66" charset="0"/>
              </a:rPr>
              <a:t>Explains my 8</a:t>
            </a:r>
            <a:r>
              <a:rPr lang="en-US" sz="4400" b="1" baseline="30000">
                <a:solidFill>
                  <a:srgbClr val="0000CC"/>
                </a:solidFill>
                <a:latin typeface="Kidprint" pitchFamily="66" charset="0"/>
              </a:rPr>
              <a:t>th</a:t>
            </a:r>
            <a:r>
              <a:rPr lang="en-US" sz="4400" b="1">
                <a:solidFill>
                  <a:srgbClr val="0000CC"/>
                </a:solidFill>
                <a:latin typeface="Kidprint" pitchFamily="66" charset="0"/>
              </a:rPr>
              <a:t> grade vocabulary</a:t>
            </a: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4638" y="0"/>
            <a:ext cx="50593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5410200" cy="1447800"/>
          </a:xfrm>
        </p:spPr>
        <p:txBody>
          <a:bodyPr/>
          <a:lstStyle/>
          <a:p>
            <a:pPr eaLnBrk="1" hangingPunct="1"/>
            <a:r>
              <a:rPr lang="en-US" sz="4800" b="1" smtClean="0">
                <a:solidFill>
                  <a:srgbClr val="FF3300"/>
                </a:solidFill>
              </a:rPr>
              <a:t>Don’t be </a:t>
            </a:r>
            <a:r>
              <a:rPr lang="en-US" sz="4800" b="1" u="sng" smtClean="0">
                <a:solidFill>
                  <a:srgbClr val="FF3300"/>
                </a:solidFill>
              </a:rPr>
              <a:t>deceived</a:t>
            </a:r>
            <a:br>
              <a:rPr lang="en-US" sz="4800" b="1" u="sng" smtClean="0">
                <a:solidFill>
                  <a:srgbClr val="FF3300"/>
                </a:solidFill>
              </a:rPr>
            </a:br>
            <a:r>
              <a:rPr lang="en-US" sz="4000" b="1" i="1" smtClean="0">
                <a:solidFill>
                  <a:srgbClr val="FF3300"/>
                </a:solidFill>
              </a:rPr>
              <a:t>(3 times!)</a:t>
            </a:r>
          </a:p>
        </p:txBody>
      </p:sp>
      <p:sp>
        <p:nvSpPr>
          <p:cNvPr id="41987" name="Text Box 4"/>
          <p:cNvSpPr txBox="1">
            <a:spLocks noChangeArrowheads="1"/>
          </p:cNvSpPr>
          <p:nvPr/>
        </p:nvSpPr>
        <p:spPr bwMode="auto">
          <a:xfrm>
            <a:off x="304800" y="1752600"/>
            <a:ext cx="8305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3200" b="1" dirty="0">
                <a:solidFill>
                  <a:srgbClr val="0000CC"/>
                </a:solidFill>
              </a:rPr>
              <a:t>We must understand good                     gifts are from our heavenly                      Father (16-18) </a:t>
            </a:r>
            <a:r>
              <a:rPr lang="en-US" sz="3200" b="1" i="1" dirty="0">
                <a:solidFill>
                  <a:srgbClr val="CC00CC"/>
                </a:solidFill>
                <a:latin typeface="Times New Roman" pitchFamily="18" charset="0"/>
              </a:rPr>
              <a:t>[not just the                        result of our great work!]</a:t>
            </a: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3200" b="1" dirty="0">
                <a:solidFill>
                  <a:srgbClr val="0000CC"/>
                </a:solidFill>
              </a:rPr>
              <a:t>We must be a doer of the word (v.22)    </a:t>
            </a:r>
            <a:r>
              <a:rPr lang="en-US" sz="3200" b="1" dirty="0" smtClean="0">
                <a:solidFill>
                  <a:srgbClr val="0000CC"/>
                </a:solidFill>
              </a:rPr>
              <a:t> </a:t>
            </a:r>
            <a:r>
              <a:rPr lang="en-US" sz="3200" b="1" i="1" dirty="0" smtClean="0">
                <a:solidFill>
                  <a:srgbClr val="CC00CC"/>
                </a:solidFill>
                <a:latin typeface="Times New Roman" pitchFamily="18" charset="0"/>
              </a:rPr>
              <a:t>[not just a hearer!]</a:t>
            </a:r>
            <a:endParaRPr lang="en-US" sz="3200" b="1" i="1" dirty="0">
              <a:solidFill>
                <a:srgbClr val="CC00CC"/>
              </a:solidFill>
              <a:latin typeface="Times New Roman" pitchFamily="18" charset="0"/>
            </a:endParaRPr>
          </a:p>
          <a:p>
            <a:pPr marL="457200" indent="-457200">
              <a:spcBef>
                <a:spcPct val="50000"/>
              </a:spcBef>
              <a:buFontTx/>
              <a:buChar char="•"/>
            </a:pPr>
            <a:r>
              <a:rPr lang="en-US" sz="3200" b="1" dirty="0">
                <a:solidFill>
                  <a:srgbClr val="0000CC"/>
                </a:solidFill>
              </a:rPr>
              <a:t>We must bridle our tongues (v.26)         </a:t>
            </a:r>
            <a:r>
              <a:rPr lang="en-US" sz="3200" b="1" i="1" dirty="0">
                <a:solidFill>
                  <a:srgbClr val="CC00CC"/>
                </a:solidFill>
                <a:latin typeface="Times New Roman" pitchFamily="18" charset="0"/>
              </a:rPr>
              <a:t>[our speech reveals our true heart!]</a:t>
            </a:r>
          </a:p>
        </p:txBody>
      </p:sp>
      <p:pic>
        <p:nvPicPr>
          <p:cNvPr id="41988" name="Picture 6" descr="image0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225" y="228601"/>
            <a:ext cx="2662799" cy="32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Pure &amp; Undefiled Religion before God (not man)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3124200"/>
          </a:xfrm>
        </p:spPr>
        <p:txBody>
          <a:bodyPr/>
          <a:lstStyle/>
          <a:p>
            <a:pPr eaLnBrk="1" hangingPunct="1"/>
            <a:r>
              <a:rPr lang="en-US" smtClean="0"/>
              <a:t>Visit orphans &amp; widows in their troubles</a:t>
            </a:r>
          </a:p>
          <a:p>
            <a:pPr lvl="1" eaLnBrk="1" hangingPunct="1"/>
            <a:r>
              <a:rPr lang="en-US" smtClean="0"/>
              <a:t>Help those who cannot help themselves or reward you now</a:t>
            </a:r>
          </a:p>
          <a:p>
            <a:pPr eaLnBrk="1" hangingPunct="1"/>
            <a:r>
              <a:rPr lang="en-US" smtClean="0"/>
              <a:t>Keep yourself unspotted from the world</a:t>
            </a:r>
          </a:p>
          <a:p>
            <a:pPr lvl="1" eaLnBrk="1" hangingPunct="1"/>
            <a:r>
              <a:rPr lang="en-US" smtClean="0"/>
              <a:t>Don’t let the behavior of worldly people influence you to act like them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1219200" y="5029200"/>
            <a:ext cx="66294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Comic Sans MS" pitchFamily="66" charset="0"/>
              </a:rPr>
              <a:t>This is the way members of God’s family live!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86800" cy="914400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rgbClr val="FF3300"/>
                </a:solidFill>
              </a:rPr>
              <a:t>What kind of Religion do we have?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2133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4000" b="1" smtClean="0">
                <a:solidFill>
                  <a:srgbClr val="0000CC"/>
                </a:solidFill>
                <a:latin typeface="Comic Sans MS" pitchFamily="66" charset="0"/>
              </a:rPr>
              <a:t>One that looks good from the outside or one that teaches us to live as children of God?</a:t>
            </a:r>
          </a:p>
        </p:txBody>
      </p:sp>
      <p:pic>
        <p:nvPicPr>
          <p:cNvPr id="44036" name="Picture 5" descr="GoodSamarit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2971800"/>
            <a:ext cx="5638800" cy="372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6600" b="1" smtClean="0">
                <a:solidFill>
                  <a:srgbClr val="FF3300"/>
                </a:solidFill>
              </a:rPr>
              <a:t>Next Class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05800" cy="4525963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6000" b="1" smtClean="0">
                <a:solidFill>
                  <a:srgbClr val="0000CC"/>
                </a:solidFill>
                <a:latin typeface="Comic Sans MS" pitchFamily="66" charset="0"/>
              </a:rPr>
              <a:t>Look at some specifics that help us understand the kind of religion we live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534400" cy="10668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Jews scattered from Jerusalem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00CC"/>
                </a:solidFill>
              </a:rPr>
              <a:t>Acts 8:1</a:t>
            </a:r>
            <a:r>
              <a:rPr lang="en-US" sz="2400" dirty="0" smtClean="0"/>
              <a:t>  Now Saul was consenting to his death. At that time a great persecution arose against the church which was at Jerusalem; and they were all scattered throughout the regions of Judea and Samaria, except the apostles.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400" b="1" dirty="0" smtClean="0">
                <a:solidFill>
                  <a:srgbClr val="0000CC"/>
                </a:solidFill>
              </a:rPr>
              <a:t>Acts 11:19</a:t>
            </a:r>
            <a:r>
              <a:rPr lang="en-US" sz="2400" dirty="0" smtClean="0"/>
              <a:t>  Now those who were scattered after the persecution that arose over Stephen traveled as far as Phoenicia, Cyprus, and Antioch, preaching the word to no one but the Jews only.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8600" y="4575175"/>
            <a:ext cx="86106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rgbClr val="0000CC"/>
                </a:solidFill>
                <a:latin typeface="Comic Sans MS" pitchFamily="66" charset="0"/>
              </a:rPr>
              <a:t>The Jews that had left Jerusalem and Israel years ago were considered worldly &amp; ungodly, but they became prosperous &amp; rich in other areas.  Now more Jews were scattered from the land and these poor were persecuted by the rich Jews who had left earlier.</a:t>
            </a:r>
          </a:p>
        </p:txBody>
      </p:sp>
      <p:sp>
        <p:nvSpPr>
          <p:cNvPr id="6" name="TextBox 5"/>
          <p:cNvSpPr txBox="1"/>
          <p:nvPr/>
        </p:nvSpPr>
        <p:spPr>
          <a:xfrm rot="20512605">
            <a:off x="-119167" y="1332090"/>
            <a:ext cx="9144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800080"/>
                </a:solidFill>
                <a:latin typeface="Banner" pitchFamily="2" charset="0"/>
              </a:rPr>
              <a:t>Was God Involved?</a:t>
            </a:r>
            <a:endParaRPr lang="en-US" sz="11500" b="1" dirty="0">
              <a:solidFill>
                <a:srgbClr val="800080"/>
              </a:solidFill>
              <a:latin typeface="Banner" pitchFamily="2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52400" y="2590800"/>
            <a:ext cx="2209800" cy="1190625"/>
          </a:xfrm>
          <a:prstGeom prst="rect">
            <a:avLst/>
          </a:prstGeom>
          <a:solidFill>
            <a:srgbClr val="C5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solidFill>
                  <a:srgbClr val="FF3300"/>
                </a:solidFill>
              </a:rPr>
              <a:t>Gospel Expands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Which James was he?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0000CC"/>
                </a:solidFill>
              </a:rPr>
              <a:t>Son of Zebedee</a:t>
            </a:r>
            <a:r>
              <a:rPr lang="en-US" sz="2800" smtClean="0"/>
              <a:t> (and brother of John)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Killed in Acts 12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0000CC"/>
                </a:solidFill>
              </a:rPr>
              <a:t>Son of Alphaeus </a:t>
            </a:r>
            <a:r>
              <a:rPr lang="en-US" sz="2800" smtClean="0"/>
              <a:t>(and brother of Matthew?)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0000CC"/>
                </a:solidFill>
              </a:rPr>
              <a:t>Son of Cleopus &amp; Mary</a:t>
            </a:r>
            <a:r>
              <a:rPr lang="en-US" sz="2800" smtClean="0"/>
              <a:t> (“the little”)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Brother of Joses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May be same as son of Alphaeus above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b="1" smtClean="0">
                <a:solidFill>
                  <a:srgbClr val="0000CC"/>
                </a:solidFill>
              </a:rPr>
              <a:t>Half-brother of Jesus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Had the respect of Jerusalem ecclesia (Acts15)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Many word parallels in letter of Acts 15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Many connections to words of Jesus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838200" y="5410200"/>
            <a:ext cx="7239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3300"/>
                </a:solidFill>
                <a:latin typeface="Comic Sans MS" pitchFamily="66" charset="0"/>
              </a:rPr>
              <a:t>Matt 13:55</a:t>
            </a:r>
            <a:r>
              <a:rPr lang="en-US" sz="2400" b="1">
                <a:latin typeface="Comic Sans MS" pitchFamily="66" charset="0"/>
              </a:rPr>
              <a:t>  "Is this not the carpenter's son? Is not his mother called Mary? And his brothers James, Joses, Simon, and Judas?</a:t>
            </a:r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228600" y="3429000"/>
            <a:ext cx="4876800" cy="685800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James Grew up with Jesus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Reflected on the teachings of Jesus – many phrases in this letter also occur in the gospels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Well versed in the Law &amp; Prophets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Jesus challenged him to be a doer, not just a hearer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First hand experience of prejudice against Jesus and dependence on legalism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Personally called by Jesus after his resurrection (1Cor 15:7)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90600" y="4876800"/>
            <a:ext cx="7239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0000CC"/>
                </a:solidFill>
                <a:latin typeface="Comic Sans MS" pitchFamily="66" charset="0"/>
              </a:rPr>
              <a:t>v.1  James humbly introduces himself as “James, a servant of God and of the Lord Jesus Christ”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6096000" cy="8683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Reason for the Letter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4267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They were facing persecution and                   trouble from rich, established Jews</a:t>
            </a:r>
          </a:p>
          <a:p>
            <a:pPr eaLnBrk="1" hangingPunct="1"/>
            <a:r>
              <a:rPr lang="en-US" sz="2800" dirty="0" smtClean="0"/>
              <a:t>Too many Jewish believers had a                  belief system that was not </a:t>
            </a:r>
            <a:r>
              <a:rPr lang="en-US" sz="2800" dirty="0" err="1" smtClean="0"/>
              <a:t>mani</a:t>
            </a:r>
            <a:r>
              <a:rPr lang="en-US" sz="2800" dirty="0" smtClean="0"/>
              <a:t>-                  </a:t>
            </a:r>
            <a:r>
              <a:rPr lang="en-US" sz="2800" dirty="0" err="1" smtClean="0"/>
              <a:t>fested</a:t>
            </a:r>
            <a:r>
              <a:rPr lang="en-US" sz="2800" dirty="0" smtClean="0"/>
              <a:t> in their way of life</a:t>
            </a:r>
          </a:p>
          <a:p>
            <a:pPr lvl="1" eaLnBrk="1" hangingPunct="1"/>
            <a:r>
              <a:rPr lang="en-US" sz="2400" dirty="0" smtClean="0"/>
              <a:t>Our faith must show itself in our works </a:t>
            </a:r>
          </a:p>
          <a:p>
            <a:pPr eaLnBrk="1" hangingPunct="1"/>
            <a:r>
              <a:rPr lang="en-US" sz="2800" dirty="0" smtClean="0"/>
              <a:t>Riches &amp; covetousness were affecting some </a:t>
            </a:r>
          </a:p>
          <a:p>
            <a:pPr lvl="1" eaLnBrk="1" hangingPunct="1"/>
            <a:r>
              <a:rPr lang="en-US" sz="2400" dirty="0" smtClean="0"/>
              <a:t>Many were prejudiced against the poor</a:t>
            </a:r>
          </a:p>
        </p:txBody>
      </p:sp>
      <p:pic>
        <p:nvPicPr>
          <p:cNvPr id="9220" name="Picture 6" descr="cou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3988" y="152400"/>
            <a:ext cx="246856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3124200" y="4724400"/>
            <a:ext cx="5791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38138" indent="-338138">
              <a:spcBef>
                <a:spcPct val="50000"/>
              </a:spcBef>
              <a:buFontTx/>
              <a:buChar char="•"/>
            </a:pPr>
            <a:r>
              <a:rPr lang="en-US" sz="2800"/>
              <a:t>Verbal wars were being fought in the ecclesia</a:t>
            </a:r>
          </a:p>
        </p:txBody>
      </p:sp>
      <p:pic>
        <p:nvPicPr>
          <p:cNvPr id="922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648200"/>
            <a:ext cx="2590800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4800600" cy="178276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FF3300"/>
                </a:solidFill>
              </a:rPr>
              <a:t>When was the Letter Written?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About 45-46 AD (before Paul’s 1</a:t>
            </a:r>
            <a:r>
              <a:rPr lang="en-US" sz="2800" baseline="30000" smtClean="0"/>
              <a:t>st</a:t>
            </a:r>
            <a:r>
              <a:rPr lang="en-US" sz="2800" smtClean="0"/>
              <a:t> journey)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Persecution by rich Jews, not Gentiles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No mention of any Gentile problems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Late enough for James’ authority to be established (Acts 12:17)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Early enough that the inclusion of Gentiles was not a major issue yet (before Acts 15)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No mention of Gentiles at all </a:t>
            </a:r>
          </a:p>
        </p:txBody>
      </p:sp>
      <p:pic>
        <p:nvPicPr>
          <p:cNvPr id="10244" name="Picture 6" descr="366px-Paul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52400"/>
            <a:ext cx="27146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1143</TotalTime>
  <Words>1213</Words>
  <Application>Microsoft Office PowerPoint</Application>
  <PresentationFormat>On-screen Show (4:3)</PresentationFormat>
  <Paragraphs>118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Default Design</vt:lpstr>
      <vt:lpstr>James’ Letter to the Scattered 12 Tribes</vt:lpstr>
      <vt:lpstr>Slide 2</vt:lpstr>
      <vt:lpstr>Slide 3</vt:lpstr>
      <vt:lpstr>Jews scattered from Jerusalem</vt:lpstr>
      <vt:lpstr>Slide 5</vt:lpstr>
      <vt:lpstr>Which James was he?</vt:lpstr>
      <vt:lpstr>James Grew up with Jesus</vt:lpstr>
      <vt:lpstr>Reason for the Letter</vt:lpstr>
      <vt:lpstr>When was the Letter Written?</vt:lpstr>
      <vt:lpstr>Slide 10</vt:lpstr>
      <vt:lpstr>James balances Galatians</vt:lpstr>
      <vt:lpstr>This was a transition period</vt:lpstr>
      <vt:lpstr>Problems with Jewish background</vt:lpstr>
      <vt:lpstr>Watch for the allusions to nature</vt:lpstr>
      <vt:lpstr>Verses 2-11</vt:lpstr>
      <vt:lpstr>What about Ecc 9:11? But time and chance happen to them all</vt:lpstr>
      <vt:lpstr>Verses 12-18</vt:lpstr>
      <vt:lpstr>Basic intent of James’ Letter</vt:lpstr>
      <vt:lpstr>Verses 19-27</vt:lpstr>
      <vt:lpstr>The Lesson for Us</vt:lpstr>
      <vt:lpstr>James give us specifics (tools) to measure how our Faith is affecting our life</vt:lpstr>
      <vt:lpstr>Slide 22</vt:lpstr>
      <vt:lpstr>Receive with meekness the implanted word</vt:lpstr>
      <vt:lpstr>Become a Doer of the Word</vt:lpstr>
      <vt:lpstr>Slide 25</vt:lpstr>
      <vt:lpstr>The Mirror Test</vt:lpstr>
      <vt:lpstr>What are we going to do different when we get home?</vt:lpstr>
      <vt:lpstr>Looking into the Law of Liberty</vt:lpstr>
      <vt:lpstr>Law of Liberty sets us free!</vt:lpstr>
      <vt:lpstr>Don’t be deceived (3 times!)</vt:lpstr>
      <vt:lpstr>Pure &amp; Undefiled Religion before God (not man)</vt:lpstr>
      <vt:lpstr>What kind of Religion do we have?</vt:lpstr>
      <vt:lpstr>Next Class</vt:lpstr>
      <vt:lpstr>Slide 34</vt:lpstr>
    </vt:vector>
  </TitlesOfParts>
  <Company>Crestwood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Jim Styles</dc:creator>
  <cp:lastModifiedBy>Jim</cp:lastModifiedBy>
  <cp:revision>109</cp:revision>
  <dcterms:created xsi:type="dcterms:W3CDTF">2008-01-12T22:08:39Z</dcterms:created>
  <dcterms:modified xsi:type="dcterms:W3CDTF">2011-10-10T10:58:39Z</dcterms:modified>
</cp:coreProperties>
</file>