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76" r:id="rId2"/>
    <p:sldId id="278" r:id="rId3"/>
    <p:sldId id="279" r:id="rId4"/>
    <p:sldId id="274" r:id="rId5"/>
    <p:sldId id="256" r:id="rId6"/>
    <p:sldId id="267" r:id="rId7"/>
    <p:sldId id="258" r:id="rId8"/>
    <p:sldId id="280" r:id="rId9"/>
    <p:sldId id="264" r:id="rId10"/>
    <p:sldId id="272" r:id="rId11"/>
    <p:sldId id="273" r:id="rId12"/>
    <p:sldId id="270" r:id="rId13"/>
    <p:sldId id="271" r:id="rId14"/>
    <p:sldId id="259" r:id="rId15"/>
    <p:sldId id="260" r:id="rId16"/>
    <p:sldId id="257" r:id="rId17"/>
    <p:sldId id="263" r:id="rId18"/>
    <p:sldId id="262" r:id="rId19"/>
    <p:sldId id="265" r:id="rId20"/>
    <p:sldId id="261" r:id="rId21"/>
    <p:sldId id="266" r:id="rId22"/>
    <p:sldId id="268" r:id="rId23"/>
    <p:sldId id="277" r:id="rId24"/>
    <p:sldId id="281"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99"/>
    <a:srgbClr val="FFFF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1" autoAdjust="0"/>
    <p:restoredTop sz="94660"/>
  </p:normalViewPr>
  <p:slideViewPr>
    <p:cSldViewPr>
      <p:cViewPr varScale="1">
        <p:scale>
          <a:sx n="64" d="100"/>
          <a:sy n="64" d="100"/>
        </p:scale>
        <p:origin x="-93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229344-4F3C-4FB9-8127-EFD0F74E45AB}" type="datetimeFigureOut">
              <a:rPr lang="en-US" smtClean="0"/>
              <a:pPr/>
              <a:t>9/26/2011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121F2-4D5F-44D5-B88C-352D068466A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2121F2-4D5F-44D5-B88C-352D068466A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82121F2-4D5F-44D5-B88C-352D068466A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1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1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39954"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39955"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smtClean="0"/>
            </a:lvl1pPr>
          </a:lstStyle>
          <a:p>
            <a:pPr>
              <a:defRPr/>
            </a:pPr>
            <a:endParaRPr lang="en-US"/>
          </a:p>
        </p:txBody>
      </p:sp>
      <p:sp>
        <p:nvSpPr>
          <p:cNvPr id="21" name="Rectangle 21"/>
          <p:cNvSpPr>
            <a:spLocks noGrp="1" noChangeArrowheads="1"/>
          </p:cNvSpPr>
          <p:nvPr>
            <p:ph type="ftr" sz="quarter" idx="11"/>
          </p:nvPr>
        </p:nvSpPr>
        <p:spPr/>
        <p:txBody>
          <a:bodyPr/>
          <a:lstStyle>
            <a:lvl1pPr>
              <a:defRPr smtClean="0"/>
            </a:lvl1pPr>
          </a:lstStyle>
          <a:p>
            <a:pPr>
              <a:defRPr/>
            </a:pPr>
            <a:endParaRPr lang="en-US"/>
          </a:p>
        </p:txBody>
      </p:sp>
      <p:sp>
        <p:nvSpPr>
          <p:cNvPr id="22" name="Rectangle 22"/>
          <p:cNvSpPr>
            <a:spLocks noGrp="1" noChangeArrowheads="1"/>
          </p:cNvSpPr>
          <p:nvPr>
            <p:ph type="sldNum" sz="quarter" idx="12"/>
          </p:nvPr>
        </p:nvSpPr>
        <p:spPr/>
        <p:txBody>
          <a:bodyPr/>
          <a:lstStyle>
            <a:lvl1pPr>
              <a:defRPr smtClean="0"/>
            </a:lvl1pPr>
          </a:lstStyle>
          <a:p>
            <a:pPr>
              <a:defRPr/>
            </a:pPr>
            <a:fld id="{3F784084-9FA1-4914-B5CA-FA5361417A81}" type="slidenum">
              <a:rPr lang="en-US"/>
              <a:pPr>
                <a:defRPr/>
              </a:pPr>
              <a:t>‹#›</a:t>
            </a:fld>
            <a:endParaRPr lang="en-US"/>
          </a:p>
        </p:txBody>
      </p:sp>
    </p:spTree>
  </p:cSld>
  <p:clrMapOvr>
    <a:masterClrMapping/>
  </p:clrMapOvr>
  <p:transition spd="med">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5788456-3741-4DC2-A63C-E85865CA2786}" type="slidenum">
              <a:rPr lang="en-US"/>
              <a:pPr>
                <a:defRPr/>
              </a:pPr>
              <a:t>‹#›</a:t>
            </a:fld>
            <a:endParaRPr lang="en-US"/>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791EA53E-A152-4BCF-A901-9812009B5F91}" type="slidenum">
              <a:rPr lang="en-US"/>
              <a:pPr>
                <a:defRPr/>
              </a:pPr>
              <a:t>‹#›</a:t>
            </a:fld>
            <a:endParaRPr lang="en-US"/>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99614E55-9965-4C88-8972-2F5C9C01FDC2}" type="slidenum">
              <a:rPr lang="en-US"/>
              <a:pPr>
                <a:defRPr/>
              </a:pPr>
              <a:t>‹#›</a:t>
            </a:fld>
            <a:endParaRPr lang="en-US"/>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EBC260AD-0726-4AF9-A009-751E6B894D27}" type="slidenum">
              <a:rPr lang="en-US"/>
              <a:pPr>
                <a:defRPr/>
              </a:pPr>
              <a:t>‹#›</a:t>
            </a:fld>
            <a:endParaRPr lang="en-US"/>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A7AC49E-1D97-4191-9B89-AFB7F5AB8462}" type="slidenum">
              <a:rPr lang="en-US"/>
              <a:pPr>
                <a:defRPr/>
              </a:pPr>
              <a:t>‹#›</a:t>
            </a:fld>
            <a:endParaRPr lang="en-US"/>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E0DE18B2-67FC-4FF8-92B8-F0EB87F97828}" type="slidenum">
              <a:rPr lang="en-US"/>
              <a:pPr>
                <a:defRPr/>
              </a:pPr>
              <a:t>‹#›</a:t>
            </a:fld>
            <a:endParaRPr lang="en-US"/>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B71A063B-0272-45AC-AE5D-7280DD525843}" type="slidenum">
              <a:rPr lang="en-US"/>
              <a:pPr>
                <a:defRPr/>
              </a:pPr>
              <a:t>‹#›</a:t>
            </a:fld>
            <a:endParaRPr lang="en-US"/>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0F036920-68F2-4141-9D73-A0702CDD8232}" type="slidenum">
              <a:rPr lang="en-US"/>
              <a:pPr>
                <a:defRPr/>
              </a:pPr>
              <a:t>‹#›</a:t>
            </a:fld>
            <a:endParaRPr lang="en-US"/>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83269A7D-F52C-46C9-8F12-7ED2143F2F82}" type="slidenum">
              <a:rPr lang="en-US"/>
              <a:pPr>
                <a:defRPr/>
              </a:pPr>
              <a:t>‹#›</a:t>
            </a:fld>
            <a:endParaRPr lang="en-US"/>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2E2D2112-F349-4034-9CCE-4EA7D51B5566}" type="slidenum">
              <a:rPr lang="en-US"/>
              <a:pPr>
                <a:defRPr/>
              </a:pPr>
              <a:t>‹#›</a:t>
            </a:fld>
            <a:endParaRPr lang="en-US"/>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2438400"/>
            <a:ext cx="9144000" cy="4046538"/>
            <a:chOff x="0" y="1536"/>
            <a:chExt cx="5760" cy="2549"/>
          </a:xfrm>
        </p:grpSpPr>
        <p:sp>
          <p:nvSpPr>
            <p:cNvPr id="3891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p>
          </p:txBody>
        </p:sp>
        <p:sp>
          <p:nvSpPr>
            <p:cNvPr id="38916"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a:defRPr/>
              </a:pPr>
              <a:endParaRPr lang="en-US"/>
            </a:p>
          </p:txBody>
        </p:sp>
        <p:sp>
          <p:nvSpPr>
            <p:cNvPr id="38917"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a:defRPr/>
              </a:pPr>
              <a:endParaRPr lang="en-US"/>
            </a:p>
          </p:txBody>
        </p:sp>
        <p:sp>
          <p:nvSpPr>
            <p:cNvPr id="3891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8919"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38920"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a:defRPr/>
              </a:pPr>
              <a:endParaRPr lang="en-US"/>
            </a:p>
          </p:txBody>
        </p:sp>
        <p:sp>
          <p:nvSpPr>
            <p:cNvPr id="38921"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a:defRPr/>
              </a:pPr>
              <a:endParaRPr lang="en-US"/>
            </a:p>
          </p:txBody>
        </p:sp>
        <p:sp>
          <p:nvSpPr>
            <p:cNvPr id="38922"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a:defRPr/>
              </a:pPr>
              <a:endParaRPr lang="en-US"/>
            </a:p>
          </p:txBody>
        </p:sp>
        <p:sp>
          <p:nvSpPr>
            <p:cNvPr id="38923"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a:defRPr/>
              </a:pPr>
              <a:endParaRPr lang="en-US"/>
            </a:p>
          </p:txBody>
        </p:sp>
        <p:sp>
          <p:nvSpPr>
            <p:cNvPr id="3892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38925"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a:defRPr/>
              </a:pPr>
              <a:endParaRPr lang="en-US"/>
            </a:p>
          </p:txBody>
        </p:sp>
        <p:sp>
          <p:nvSpPr>
            <p:cNvPr id="3892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3892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p>
          </p:txBody>
        </p:sp>
        <p:sp>
          <p:nvSpPr>
            <p:cNvPr id="3892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p>
          </p:txBody>
        </p:sp>
        <p:sp>
          <p:nvSpPr>
            <p:cNvPr id="38929"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a:defRPr/>
              </a:pPr>
              <a:endParaRPr lang="en-US"/>
            </a:p>
          </p:txBody>
        </p:sp>
      </p:grpSp>
      <p:sp>
        <p:nvSpPr>
          <p:cNvPr id="38930"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38931"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3893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a:defRPr/>
            </a:pPr>
            <a:endParaRPr lang="en-US"/>
          </a:p>
        </p:txBody>
      </p:sp>
      <p:sp>
        <p:nvSpPr>
          <p:cNvPr id="38933"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C612D92-F123-43DF-9BB7-8950228F1D56}" type="slidenum">
              <a:rPr lang="en-US"/>
              <a:pPr>
                <a:defRPr/>
              </a:pPr>
              <a:t>‹#›</a:t>
            </a:fld>
            <a:endParaRPr lang="en-US"/>
          </a:p>
        </p:txBody>
      </p:sp>
      <p:sp>
        <p:nvSpPr>
          <p:cNvPr id="38934"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930"/>
                                        </p:tgtEl>
                                        <p:attrNameLst>
                                          <p:attrName>style.visibility</p:attrName>
                                        </p:attrNameLst>
                                      </p:cBhvr>
                                      <p:to>
                                        <p:strVal val="visible"/>
                                      </p:to>
                                    </p:set>
                                    <p:animEffect transition="in" filter="fade">
                                      <p:cBhvr>
                                        <p:cTn id="7" dur="2000"/>
                                        <p:tgtEl>
                                          <p:spTgt spid="389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934">
                                            <p:txEl>
                                              <p:pRg st="0" end="0"/>
                                            </p:txEl>
                                          </p:spTgt>
                                        </p:tgtEl>
                                        <p:attrNameLst>
                                          <p:attrName>style.visibility</p:attrName>
                                        </p:attrNameLst>
                                      </p:cBhvr>
                                      <p:to>
                                        <p:strVal val="visible"/>
                                      </p:to>
                                    </p:set>
                                    <p:animEffect transition="in" filter="wipe(left)">
                                      <p:cBhvr>
                                        <p:cTn id="12" dur="500"/>
                                        <p:tgtEl>
                                          <p:spTgt spid="3893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8934">
                                            <p:txEl>
                                              <p:pRg st="1" end="1"/>
                                            </p:txEl>
                                          </p:spTgt>
                                        </p:tgtEl>
                                        <p:attrNameLst>
                                          <p:attrName>style.visibility</p:attrName>
                                        </p:attrNameLst>
                                      </p:cBhvr>
                                      <p:to>
                                        <p:strVal val="visible"/>
                                      </p:to>
                                    </p:set>
                                    <p:animEffect transition="in" filter="wipe(left)">
                                      <p:cBhvr>
                                        <p:cTn id="15" dur="500"/>
                                        <p:tgtEl>
                                          <p:spTgt spid="38934">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8934">
                                            <p:txEl>
                                              <p:pRg st="2" end="2"/>
                                            </p:txEl>
                                          </p:spTgt>
                                        </p:tgtEl>
                                        <p:attrNameLst>
                                          <p:attrName>style.visibility</p:attrName>
                                        </p:attrNameLst>
                                      </p:cBhvr>
                                      <p:to>
                                        <p:strVal val="visible"/>
                                      </p:to>
                                    </p:set>
                                    <p:animEffect transition="in" filter="wipe(left)">
                                      <p:cBhvr>
                                        <p:cTn id="18" dur="500"/>
                                        <p:tgtEl>
                                          <p:spTgt spid="38934">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8934">
                                            <p:txEl>
                                              <p:pRg st="3" end="3"/>
                                            </p:txEl>
                                          </p:spTgt>
                                        </p:tgtEl>
                                        <p:attrNameLst>
                                          <p:attrName>style.visibility</p:attrName>
                                        </p:attrNameLst>
                                      </p:cBhvr>
                                      <p:to>
                                        <p:strVal val="visible"/>
                                      </p:to>
                                    </p:set>
                                    <p:animEffect transition="in" filter="wipe(left)">
                                      <p:cBhvr>
                                        <p:cTn id="21" dur="500"/>
                                        <p:tgtEl>
                                          <p:spTgt spid="38934">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8934">
                                            <p:txEl>
                                              <p:pRg st="4" end="4"/>
                                            </p:txEl>
                                          </p:spTgt>
                                        </p:tgtEl>
                                        <p:attrNameLst>
                                          <p:attrName>style.visibility</p:attrName>
                                        </p:attrNameLst>
                                      </p:cBhvr>
                                      <p:to>
                                        <p:strVal val="visible"/>
                                      </p:to>
                                    </p:set>
                                    <p:animEffect transition="in" filter="wipe(left)">
                                      <p:cBhvr>
                                        <p:cTn id="24" dur="500"/>
                                        <p:tgtEl>
                                          <p:spTgt spid="389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0" grpId="0"/>
      <p:bldP spid="38934" grpId="0" build="p">
        <p:tmplLst>
          <p:tmpl lvl="1">
            <p:tnLst>
              <p:par>
                <p:cTn presetID="22" presetClass="entr" presetSubtype="8" fill="hold" nodeType="clickEffect">
                  <p:stCondLst>
                    <p:cond delay="0"/>
                  </p:stCondLst>
                  <p:childTnLst>
                    <p:set>
                      <p:cBhvr>
                        <p:cTn dur="1" fill="hold">
                          <p:stCondLst>
                            <p:cond delay="0"/>
                          </p:stCondLst>
                        </p:cTn>
                        <p:tgtEl>
                          <p:spTgt spid="38934"/>
                        </p:tgtEl>
                        <p:attrNameLst>
                          <p:attrName>style.visibility</p:attrName>
                        </p:attrNameLst>
                      </p:cBhvr>
                      <p:to>
                        <p:strVal val="visible"/>
                      </p:to>
                    </p:set>
                    <p:animEffect transition="in" filter="wipe(left)">
                      <p:cBhvr>
                        <p:cTn dur="500"/>
                        <p:tgtEl>
                          <p:spTgt spid="3893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8934"/>
                        </p:tgtEl>
                        <p:attrNameLst>
                          <p:attrName>style.visibility</p:attrName>
                        </p:attrNameLst>
                      </p:cBhvr>
                      <p:to>
                        <p:strVal val="visible"/>
                      </p:to>
                    </p:set>
                    <p:animEffect transition="in" filter="wipe(left)">
                      <p:cBhvr>
                        <p:cTn dur="500"/>
                        <p:tgtEl>
                          <p:spTgt spid="3893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8934"/>
                        </p:tgtEl>
                        <p:attrNameLst>
                          <p:attrName>style.visibility</p:attrName>
                        </p:attrNameLst>
                      </p:cBhvr>
                      <p:to>
                        <p:strVal val="visible"/>
                      </p:to>
                    </p:set>
                    <p:animEffect transition="in" filter="wipe(left)">
                      <p:cBhvr>
                        <p:cTn dur="500"/>
                        <p:tgtEl>
                          <p:spTgt spid="3893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8934"/>
                        </p:tgtEl>
                        <p:attrNameLst>
                          <p:attrName>style.visibility</p:attrName>
                        </p:attrNameLst>
                      </p:cBhvr>
                      <p:to>
                        <p:strVal val="visible"/>
                      </p:to>
                    </p:set>
                    <p:animEffect transition="in" filter="wipe(left)">
                      <p:cBhvr>
                        <p:cTn dur="500"/>
                        <p:tgtEl>
                          <p:spTgt spid="3893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8934"/>
                        </p:tgtEl>
                        <p:attrNameLst>
                          <p:attrName>style.visibility</p:attrName>
                        </p:attrNameLst>
                      </p:cBhvr>
                      <p:to>
                        <p:strVal val="visible"/>
                      </p:to>
                    </p:set>
                    <p:animEffect transition="in" filter="wipe(left)">
                      <p:cBhvr>
                        <p:cTn dur="500"/>
                        <p:tgtEl>
                          <p:spTgt spid="38934"/>
                        </p:tgtEl>
                      </p:cBhvr>
                    </p:animEffect>
                  </p:childTnLst>
                </p:cTn>
              </p:par>
            </p:tnLst>
          </p:tmpl>
        </p:tmplLst>
      </p:bldP>
    </p:bld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381000"/>
            <a:ext cx="5105400" cy="2590800"/>
          </a:xfrm>
        </p:spPr>
        <p:txBody>
          <a:bodyPr/>
          <a:lstStyle/>
          <a:p>
            <a:pPr eaLnBrk="1" hangingPunct="1">
              <a:defRPr/>
            </a:pPr>
            <a:r>
              <a:rPr lang="en-US" dirty="0" smtClean="0">
                <a:solidFill>
                  <a:srgbClr val="FFC000"/>
                </a:solidFill>
                <a:latin typeface="Comic Sans MS" pitchFamily="66" charset="0"/>
              </a:rPr>
              <a:t>Biblical Examples of Solving Ecclesial Problems</a:t>
            </a:r>
          </a:p>
        </p:txBody>
      </p:sp>
      <p:sp>
        <p:nvSpPr>
          <p:cNvPr id="45059" name="Rectangle 3"/>
          <p:cNvSpPr>
            <a:spLocks noGrp="1" noChangeArrowheads="1"/>
          </p:cNvSpPr>
          <p:nvPr>
            <p:ph type="body" idx="1"/>
          </p:nvPr>
        </p:nvSpPr>
        <p:spPr>
          <a:xfrm>
            <a:off x="228600" y="3505200"/>
            <a:ext cx="8534400" cy="2133600"/>
          </a:xfrm>
        </p:spPr>
        <p:txBody>
          <a:bodyPr/>
          <a:lstStyle/>
          <a:p>
            <a:pPr algn="ctr" eaLnBrk="1" hangingPunct="1">
              <a:buFontTx/>
              <a:buNone/>
              <a:defRPr/>
            </a:pPr>
            <a:r>
              <a:rPr lang="en-US" dirty="0" smtClean="0">
                <a:solidFill>
                  <a:srgbClr val="00FF99"/>
                </a:solidFill>
                <a:latin typeface="Comic Sans MS" pitchFamily="66" charset="0"/>
              </a:rPr>
              <a:t>Examples of how people in the Bible handled their ecclesial and family problems &amp; how God used these situations to allow them to practice living by faith</a:t>
            </a:r>
          </a:p>
        </p:txBody>
      </p:sp>
      <p:pic>
        <p:nvPicPr>
          <p:cNvPr id="3077" name="Picture 5"/>
          <p:cNvPicPr>
            <a:picLocks noChangeAspect="1" noChangeArrowheads="1"/>
          </p:cNvPicPr>
          <p:nvPr/>
        </p:nvPicPr>
        <p:blipFill>
          <a:blip r:embed="rId3" cstate="print"/>
          <a:srcRect/>
          <a:stretch>
            <a:fillRect/>
          </a:stretch>
        </p:blipFill>
        <p:spPr bwMode="auto">
          <a:xfrm>
            <a:off x="5943600" y="152400"/>
            <a:ext cx="2918346" cy="28194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2000"/>
                                        <p:tgtEl>
                                          <p:spTgt spid="450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059">
                                            <p:txEl>
                                              <p:pRg st="0" end="0"/>
                                            </p:txEl>
                                          </p:spTgt>
                                        </p:tgtEl>
                                        <p:attrNameLst>
                                          <p:attrName>style.visibility</p:attrName>
                                        </p:attrNameLst>
                                      </p:cBhvr>
                                      <p:to>
                                        <p:strVal val="visible"/>
                                      </p:to>
                                    </p:set>
                                    <p:animEffect transition="in" filter="wipe(left)">
                                      <p:cBhvr>
                                        <p:cTn id="10"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6248400" cy="11430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Leviticus 10</a:t>
            </a:r>
          </a:p>
        </p:txBody>
      </p:sp>
      <p:sp>
        <p:nvSpPr>
          <p:cNvPr id="21507" name="Rectangle 3"/>
          <p:cNvSpPr>
            <a:spLocks noGrp="1" noChangeArrowheads="1"/>
          </p:cNvSpPr>
          <p:nvPr>
            <p:ph type="body" idx="1"/>
          </p:nvPr>
        </p:nvSpPr>
        <p:spPr>
          <a:xfrm>
            <a:off x="304800" y="1828800"/>
            <a:ext cx="8229600" cy="4800600"/>
          </a:xfrm>
        </p:spPr>
        <p:txBody>
          <a:bodyPr/>
          <a:lstStyle/>
          <a:p>
            <a:pPr eaLnBrk="1" hangingPunct="1">
              <a:spcAft>
                <a:spcPct val="45000"/>
              </a:spcAft>
              <a:defRPr/>
            </a:pPr>
            <a:r>
              <a:rPr lang="en-US" sz="2400" b="1" u="sng" dirty="0" smtClean="0">
                <a:latin typeface="Verdana" pitchFamily="34" charset="0"/>
              </a:rPr>
              <a:t>Problem</a:t>
            </a:r>
            <a:r>
              <a:rPr lang="en-US" sz="2400" dirty="0" smtClean="0">
                <a:latin typeface="Verdana" pitchFamily="34" charset="0"/>
              </a:rPr>
              <a:t>:  Aaron and his sons                                 burned the goat for the sin offering,              when they should have eaten it and                    ritually born the guilt of the people. </a:t>
            </a:r>
            <a:endParaRPr lang="en-US" sz="2400" b="1" u="sng" dirty="0" smtClean="0">
              <a:latin typeface="Verdana" pitchFamily="34" charset="0"/>
            </a:endParaRPr>
          </a:p>
          <a:p>
            <a:pPr eaLnBrk="1" hangingPunct="1">
              <a:spcAft>
                <a:spcPct val="45000"/>
              </a:spcAft>
              <a:defRPr/>
            </a:pPr>
            <a:r>
              <a:rPr lang="en-US" sz="2400" b="1" u="sng" dirty="0" smtClean="0">
                <a:latin typeface="Verdana" pitchFamily="34" charset="0"/>
              </a:rPr>
              <a:t>Reaction</a:t>
            </a:r>
            <a:r>
              <a:rPr lang="en-US" sz="2400" dirty="0" smtClean="0">
                <a:latin typeface="Verdana" pitchFamily="34" charset="0"/>
              </a:rPr>
              <a:t>:  Moses was angry with </a:t>
            </a:r>
            <a:r>
              <a:rPr lang="en-US" sz="2400" dirty="0" err="1" smtClean="0">
                <a:latin typeface="Verdana" pitchFamily="34" charset="0"/>
              </a:rPr>
              <a:t>Eleazar</a:t>
            </a:r>
            <a:r>
              <a:rPr lang="en-US" sz="2400" dirty="0" smtClean="0">
                <a:latin typeface="Verdana" pitchFamily="34" charset="0"/>
              </a:rPr>
              <a:t> and </a:t>
            </a:r>
            <a:r>
              <a:rPr lang="en-US" sz="2400" dirty="0" err="1" smtClean="0">
                <a:latin typeface="Verdana" pitchFamily="34" charset="0"/>
              </a:rPr>
              <a:t>Ithamar</a:t>
            </a:r>
            <a:r>
              <a:rPr lang="en-US" sz="2400" dirty="0" smtClean="0">
                <a:latin typeface="Verdana" pitchFamily="34" charset="0"/>
              </a:rPr>
              <a:t>.</a:t>
            </a:r>
            <a:endParaRPr lang="en-US" sz="2400" b="1" u="sng" dirty="0" smtClean="0">
              <a:latin typeface="Verdana" pitchFamily="34" charset="0"/>
            </a:endParaRPr>
          </a:p>
          <a:p>
            <a:pPr eaLnBrk="1" hangingPunct="1">
              <a:spcAft>
                <a:spcPct val="45000"/>
              </a:spcAft>
              <a:defRPr/>
            </a:pPr>
            <a:r>
              <a:rPr lang="en-US" sz="2400" b="1" u="sng" dirty="0" smtClean="0">
                <a:latin typeface="Verdana" pitchFamily="34" charset="0"/>
              </a:rPr>
              <a:t>Solution</a:t>
            </a:r>
            <a:r>
              <a:rPr lang="en-US" sz="2400" dirty="0" smtClean="0">
                <a:latin typeface="Verdana" pitchFamily="34" charset="0"/>
              </a:rPr>
              <a:t>:  Aaron talked to Moses and explained why it would have been inappropriate to eat the goat that day.  Moses listened, learned, and was then content.  Circumstances required a modification of the Law.</a:t>
            </a:r>
          </a:p>
        </p:txBody>
      </p:sp>
      <p:pic>
        <p:nvPicPr>
          <p:cNvPr id="4098" name="Picture 2"/>
          <p:cNvPicPr>
            <a:picLocks noChangeAspect="1" noChangeArrowheads="1"/>
          </p:cNvPicPr>
          <p:nvPr/>
        </p:nvPicPr>
        <p:blipFill>
          <a:blip r:embed="rId3" cstate="print"/>
          <a:srcRect/>
          <a:stretch>
            <a:fillRect/>
          </a:stretch>
        </p:blipFill>
        <p:spPr bwMode="auto">
          <a:xfrm>
            <a:off x="6400800" y="228600"/>
            <a:ext cx="2488780" cy="28956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507">
                                            <p:txEl>
                                              <p:pRg st="0" end="0"/>
                                            </p:txEl>
                                          </p:spTgt>
                                        </p:tgtEl>
                                        <p:attrNameLst>
                                          <p:attrName>style.visibility</p:attrName>
                                        </p:attrNameLst>
                                      </p:cBhvr>
                                      <p:to>
                                        <p:strVal val="visible"/>
                                      </p:to>
                                    </p:set>
                                    <p:animEffect transition="in" filter="wipe(left)">
                                      <p:cBhvr>
                                        <p:cTn id="10" dur="500"/>
                                        <p:tgtEl>
                                          <p:spTgt spid="215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animEffect transition="in" filter="wipe(left)">
                                      <p:cBhvr>
                                        <p:cTn id="15" dur="500"/>
                                        <p:tgtEl>
                                          <p:spTgt spid="215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1507">
                                            <p:txEl>
                                              <p:pRg st="2" end="2"/>
                                            </p:txEl>
                                          </p:spTgt>
                                        </p:tgtEl>
                                        <p:attrNameLst>
                                          <p:attrName>style.visibility</p:attrName>
                                        </p:attrNameLst>
                                      </p:cBhvr>
                                      <p:to>
                                        <p:strVal val="visible"/>
                                      </p:to>
                                    </p:set>
                                    <p:animEffect transition="in" filter="wipe(left)">
                                      <p:cBhvr>
                                        <p:cTn id="20" dur="500"/>
                                        <p:tgtEl>
                                          <p:spTgt spid="215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0"/>
            <a:ext cx="6629400" cy="11430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Judges 19-20</a:t>
            </a:r>
          </a:p>
        </p:txBody>
      </p:sp>
      <p:sp>
        <p:nvSpPr>
          <p:cNvPr id="22531" name="Rectangle 3"/>
          <p:cNvSpPr>
            <a:spLocks noGrp="1" noChangeArrowheads="1"/>
          </p:cNvSpPr>
          <p:nvPr>
            <p:ph type="body" idx="1"/>
          </p:nvPr>
        </p:nvSpPr>
        <p:spPr>
          <a:xfrm>
            <a:off x="228600" y="1295400"/>
            <a:ext cx="8229600" cy="4267200"/>
          </a:xfrm>
        </p:spPr>
        <p:txBody>
          <a:bodyPr/>
          <a:lstStyle/>
          <a:p>
            <a:pPr eaLnBrk="1" hangingPunct="1">
              <a:lnSpc>
                <a:spcPct val="90000"/>
              </a:lnSpc>
              <a:spcAft>
                <a:spcPct val="30000"/>
              </a:spcAft>
              <a:defRPr/>
            </a:pPr>
            <a:r>
              <a:rPr lang="en-US" sz="2200" b="1" u="sng" dirty="0" smtClean="0">
                <a:latin typeface="Verdana" pitchFamily="34" charset="0"/>
              </a:rPr>
              <a:t>Problem</a:t>
            </a:r>
            <a:r>
              <a:rPr lang="en-US" sz="2200" dirty="0" smtClean="0">
                <a:latin typeface="Verdana" pitchFamily="34" charset="0"/>
              </a:rPr>
              <a:t>:  Some men of </a:t>
            </a:r>
            <a:r>
              <a:rPr lang="en-US" sz="2200" dirty="0" err="1" smtClean="0">
                <a:latin typeface="Verdana" pitchFamily="34" charset="0"/>
              </a:rPr>
              <a:t>Gibeah</a:t>
            </a:r>
            <a:r>
              <a:rPr lang="en-US" sz="2200" dirty="0" smtClean="0">
                <a:latin typeface="Verdana" pitchFamily="34" charset="0"/>
              </a:rPr>
              <a:t> ravished                          and killed a Levite’s concubine.  The                           people of Benjamin defended the men of </a:t>
            </a:r>
            <a:r>
              <a:rPr lang="en-US" sz="2200" dirty="0" err="1" smtClean="0">
                <a:latin typeface="Verdana" pitchFamily="34" charset="0"/>
              </a:rPr>
              <a:t>Gibeah</a:t>
            </a:r>
            <a:r>
              <a:rPr lang="en-US" sz="2200" dirty="0" smtClean="0">
                <a:latin typeface="Verdana" pitchFamily="34" charset="0"/>
              </a:rPr>
              <a:t>.</a:t>
            </a:r>
            <a:endParaRPr lang="en-US" sz="2200" b="1" u="sng" dirty="0" smtClean="0">
              <a:latin typeface="Verdana" pitchFamily="34" charset="0"/>
            </a:endParaRPr>
          </a:p>
          <a:p>
            <a:pPr eaLnBrk="1" hangingPunct="1">
              <a:lnSpc>
                <a:spcPct val="90000"/>
              </a:lnSpc>
              <a:spcAft>
                <a:spcPct val="30000"/>
              </a:spcAft>
              <a:defRPr/>
            </a:pPr>
            <a:r>
              <a:rPr lang="en-US" sz="2200" b="1" u="sng" dirty="0" smtClean="0">
                <a:latin typeface="Verdana" pitchFamily="34" charset="0"/>
              </a:rPr>
              <a:t>Reaction</a:t>
            </a:r>
            <a:r>
              <a:rPr lang="en-US" sz="2200" dirty="0" smtClean="0">
                <a:latin typeface="Verdana" pitchFamily="34" charset="0"/>
              </a:rPr>
              <a:t>:  The people of Israel wanted to kill the men of </a:t>
            </a:r>
            <a:r>
              <a:rPr lang="en-US" sz="2200" dirty="0" err="1" smtClean="0">
                <a:latin typeface="Verdana" pitchFamily="34" charset="0"/>
              </a:rPr>
              <a:t>Gibeah</a:t>
            </a:r>
            <a:r>
              <a:rPr lang="en-US" sz="2200" dirty="0" smtClean="0">
                <a:latin typeface="Verdana" pitchFamily="34" charset="0"/>
              </a:rPr>
              <a:t>. The battle got out of control and they almost killed every man of Benjamin!  Then they took an oath not to give their daughters as wives to Benjamin.  Nearly wiped out a tribe!</a:t>
            </a:r>
            <a:endParaRPr lang="en-US" sz="2200" b="1" u="sng" dirty="0" smtClean="0">
              <a:latin typeface="Verdana" pitchFamily="34" charset="0"/>
            </a:endParaRPr>
          </a:p>
          <a:p>
            <a:pPr eaLnBrk="1" hangingPunct="1">
              <a:lnSpc>
                <a:spcPct val="90000"/>
              </a:lnSpc>
              <a:spcAft>
                <a:spcPct val="30000"/>
              </a:spcAft>
              <a:defRPr/>
            </a:pPr>
            <a:r>
              <a:rPr lang="en-US" sz="2200" b="1" u="sng" dirty="0" smtClean="0">
                <a:latin typeface="Verdana" pitchFamily="34" charset="0"/>
              </a:rPr>
              <a:t>Bad Solution</a:t>
            </a:r>
            <a:r>
              <a:rPr lang="en-US" sz="2200" dirty="0" smtClean="0">
                <a:latin typeface="Verdana" pitchFamily="34" charset="0"/>
              </a:rPr>
              <a:t>:  One bad decision led to another!  The Israelites told the </a:t>
            </a:r>
            <a:r>
              <a:rPr lang="en-US" sz="2200" dirty="0" err="1" smtClean="0">
                <a:latin typeface="Verdana" pitchFamily="34" charset="0"/>
              </a:rPr>
              <a:t>Benjaminites</a:t>
            </a:r>
            <a:r>
              <a:rPr lang="en-US" sz="2200" dirty="0" smtClean="0">
                <a:latin typeface="Verdana" pitchFamily="34" charset="0"/>
              </a:rPr>
              <a:t> to kill the people of </a:t>
            </a:r>
            <a:r>
              <a:rPr lang="en-US" sz="2200" dirty="0" err="1" smtClean="0">
                <a:latin typeface="Verdana" pitchFamily="34" charset="0"/>
              </a:rPr>
              <a:t>Jabesh</a:t>
            </a:r>
            <a:r>
              <a:rPr lang="en-US" sz="2200" dirty="0" smtClean="0">
                <a:latin typeface="Verdana" pitchFamily="34" charset="0"/>
              </a:rPr>
              <a:t> Gilead and take their women.  Then they told them to “steal” more women from Shiloh. </a:t>
            </a:r>
          </a:p>
        </p:txBody>
      </p:sp>
      <p:sp>
        <p:nvSpPr>
          <p:cNvPr id="4" name="Rectangle 2"/>
          <p:cNvSpPr txBox="1">
            <a:spLocks noChangeArrowheads="1"/>
          </p:cNvSpPr>
          <p:nvPr/>
        </p:nvSpPr>
        <p:spPr bwMode="auto">
          <a:xfrm>
            <a:off x="152400" y="5486400"/>
            <a:ext cx="8839200" cy="6858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Comic Sans MS" pitchFamily="66" charset="0"/>
                <a:ea typeface="+mj-ea"/>
                <a:cs typeface="+mj-cs"/>
              </a:rPr>
              <a:t>“Everyone</a:t>
            </a:r>
            <a:r>
              <a:rPr kumimoji="0" lang="en-US" sz="3200" b="0" i="0" u="none" strike="noStrike" kern="0" cap="none" spc="0" normalizeH="0" noProof="0" dirty="0" smtClean="0">
                <a:ln>
                  <a:noFill/>
                </a:ln>
                <a:solidFill>
                  <a:srgbClr val="FFC000"/>
                </a:solidFill>
                <a:effectLst>
                  <a:outerShdw blurRad="38100" dist="38100" dir="2700000" algn="tl">
                    <a:srgbClr val="000000"/>
                  </a:outerShdw>
                </a:effectLst>
                <a:uLnTx/>
                <a:uFillTx/>
                <a:latin typeface="Comic Sans MS" pitchFamily="66" charset="0"/>
                <a:ea typeface="+mj-ea"/>
                <a:cs typeface="+mj-cs"/>
              </a:rPr>
              <a:t> did what was right in his own eyes”</a:t>
            </a:r>
            <a:endParaRPr kumimoji="0" lang="en-US"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Comic Sans MS" pitchFamily="66" charset="0"/>
              <a:ea typeface="+mj-ea"/>
              <a:cs typeface="+mj-cs"/>
            </a:endParaRPr>
          </a:p>
        </p:txBody>
      </p:sp>
      <p:pic>
        <p:nvPicPr>
          <p:cNvPr id="5122" name="Picture 2"/>
          <p:cNvPicPr>
            <a:picLocks noChangeAspect="1" noChangeArrowheads="1"/>
          </p:cNvPicPr>
          <p:nvPr/>
        </p:nvPicPr>
        <p:blipFill>
          <a:blip r:embed="rId3" cstate="print"/>
          <a:srcRect/>
          <a:stretch>
            <a:fillRect/>
          </a:stretch>
        </p:blipFill>
        <p:spPr bwMode="auto">
          <a:xfrm>
            <a:off x="6629400" y="0"/>
            <a:ext cx="2514600" cy="181927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531">
                                            <p:txEl>
                                              <p:pRg st="0" end="0"/>
                                            </p:txEl>
                                          </p:spTgt>
                                        </p:tgtEl>
                                        <p:attrNameLst>
                                          <p:attrName>style.visibility</p:attrName>
                                        </p:attrNameLst>
                                      </p:cBhvr>
                                      <p:to>
                                        <p:strVal val="visible"/>
                                      </p:to>
                                    </p:set>
                                    <p:animEffect transition="in" filter="wipe(left)">
                                      <p:cBhvr>
                                        <p:cTn id="10" dur="500"/>
                                        <p:tgtEl>
                                          <p:spTgt spid="225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wipe(left)">
                                      <p:cBhvr>
                                        <p:cTn id="15" dur="500"/>
                                        <p:tgtEl>
                                          <p:spTgt spid="2253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2531">
                                            <p:txEl>
                                              <p:pRg st="2" end="2"/>
                                            </p:txEl>
                                          </p:spTgt>
                                        </p:tgtEl>
                                        <p:attrNameLst>
                                          <p:attrName>style.visibility</p:attrName>
                                        </p:attrNameLst>
                                      </p:cBhvr>
                                      <p:to>
                                        <p:strVal val="visible"/>
                                      </p:to>
                                    </p:set>
                                    <p:animEffect transition="in" filter="wipe(left)">
                                      <p:cBhvr>
                                        <p:cTn id="20" dur="500"/>
                                        <p:tgtEl>
                                          <p:spTgt spid="22531">
                                            <p:txEl>
                                              <p:pRg st="2" end="2"/>
                                            </p:txEl>
                                          </p:spTgt>
                                        </p:tgtEl>
                                      </p:cBhvr>
                                    </p:animEffect>
                                  </p:childTnLst>
                                </p:cTn>
                              </p:par>
                            </p:childTnLst>
                          </p:cTn>
                        </p:par>
                        <p:par>
                          <p:cTn id="21" fill="hold">
                            <p:stCondLst>
                              <p:cond delay="500"/>
                            </p:stCondLst>
                            <p:childTnLst>
                              <p:par>
                                <p:cTn id="22" presetID="22" presetClass="entr" presetSubtype="4" fill="hold" grpId="0" nodeType="afterEffect">
                                  <p:stCondLst>
                                    <p:cond delay="600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uiExpand="1"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7162800" cy="11430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Numbers 27</a:t>
            </a:r>
          </a:p>
        </p:txBody>
      </p:sp>
      <p:sp>
        <p:nvSpPr>
          <p:cNvPr id="19459" name="Rectangle 3"/>
          <p:cNvSpPr>
            <a:spLocks noGrp="1" noChangeArrowheads="1"/>
          </p:cNvSpPr>
          <p:nvPr>
            <p:ph type="body" idx="1"/>
          </p:nvPr>
        </p:nvSpPr>
        <p:spPr>
          <a:xfrm>
            <a:off x="304800" y="1219200"/>
            <a:ext cx="8229600" cy="5257800"/>
          </a:xfrm>
        </p:spPr>
        <p:txBody>
          <a:bodyPr/>
          <a:lstStyle/>
          <a:p>
            <a:pPr eaLnBrk="1" hangingPunct="1">
              <a:lnSpc>
                <a:spcPct val="90000"/>
              </a:lnSpc>
              <a:spcAft>
                <a:spcPct val="30000"/>
              </a:spcAft>
              <a:defRPr/>
            </a:pPr>
            <a:r>
              <a:rPr lang="en-US" sz="2400" b="1" u="sng" dirty="0" smtClean="0">
                <a:latin typeface="Verdana" pitchFamily="34" charset="0"/>
              </a:rPr>
              <a:t>Problem</a:t>
            </a:r>
            <a:r>
              <a:rPr lang="en-US" sz="2400" dirty="0" smtClean="0">
                <a:latin typeface="Verdana" pitchFamily="34" charset="0"/>
              </a:rPr>
              <a:t>:  </a:t>
            </a:r>
            <a:r>
              <a:rPr lang="en-US" sz="2400" dirty="0" err="1" smtClean="0">
                <a:latin typeface="Verdana" pitchFamily="34" charset="0"/>
              </a:rPr>
              <a:t>Zelophehad</a:t>
            </a:r>
            <a:r>
              <a:rPr lang="en-US" sz="2400" dirty="0" smtClean="0">
                <a:latin typeface="Verdana" pitchFamily="34" charset="0"/>
              </a:rPr>
              <a:t> died and had no            sons, but did have 5 daughters.  There                     was no provision in the Law for an                       inheritance to pass on to daughters, but these daughters did not want to lose their inheritance.</a:t>
            </a:r>
            <a:endParaRPr lang="en-US" sz="2400" b="1" u="sng" dirty="0" smtClean="0">
              <a:latin typeface="Verdana" pitchFamily="34" charset="0"/>
            </a:endParaRPr>
          </a:p>
          <a:p>
            <a:pPr eaLnBrk="1" hangingPunct="1">
              <a:lnSpc>
                <a:spcPct val="90000"/>
              </a:lnSpc>
              <a:spcAft>
                <a:spcPct val="30000"/>
              </a:spcAft>
              <a:defRPr/>
            </a:pPr>
            <a:r>
              <a:rPr lang="en-US" sz="2400" b="1" u="sng" dirty="0" smtClean="0">
                <a:latin typeface="Verdana" pitchFamily="34" charset="0"/>
              </a:rPr>
              <a:t>Reaction</a:t>
            </a:r>
            <a:r>
              <a:rPr lang="en-US" sz="2400" dirty="0" smtClean="0">
                <a:latin typeface="Verdana" pitchFamily="34" charset="0"/>
              </a:rPr>
              <a:t>:  Moses did not know what to do, so he asked God what to do.</a:t>
            </a:r>
            <a:endParaRPr lang="en-US" sz="2400" b="1" u="sng" dirty="0" smtClean="0">
              <a:latin typeface="Verdana" pitchFamily="34" charset="0"/>
            </a:endParaRPr>
          </a:p>
          <a:p>
            <a:pPr eaLnBrk="1" hangingPunct="1">
              <a:lnSpc>
                <a:spcPct val="90000"/>
              </a:lnSpc>
              <a:spcAft>
                <a:spcPct val="30000"/>
              </a:spcAft>
              <a:defRPr/>
            </a:pPr>
            <a:r>
              <a:rPr lang="en-US" sz="2400" b="1" u="sng" dirty="0" smtClean="0">
                <a:latin typeface="Verdana" pitchFamily="34" charset="0"/>
              </a:rPr>
              <a:t>Solution</a:t>
            </a:r>
            <a:r>
              <a:rPr lang="en-US" sz="2400" dirty="0" smtClean="0">
                <a:latin typeface="Verdana" pitchFamily="34" charset="0"/>
              </a:rPr>
              <a:t>:  God modified the Law to explain what to do if a man had no sons, but did have daughters.  He also further extended the principle to handle other similar situations that might arise, so the inheritance would stay in the family.</a:t>
            </a:r>
          </a:p>
        </p:txBody>
      </p:sp>
      <p:sp>
        <p:nvSpPr>
          <p:cNvPr id="4" name="Rectangle 2"/>
          <p:cNvSpPr txBox="1">
            <a:spLocks noChangeArrowheads="1"/>
          </p:cNvSpPr>
          <p:nvPr/>
        </p:nvSpPr>
        <p:spPr bwMode="auto">
          <a:xfrm>
            <a:off x="152400" y="5715000"/>
            <a:ext cx="8839200" cy="6858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Comic Sans MS" pitchFamily="66" charset="0"/>
                <a:ea typeface="+mj-ea"/>
                <a:cs typeface="+mj-cs"/>
              </a:rPr>
              <a:t>Rules can’t anticipate </a:t>
            </a:r>
            <a:r>
              <a:rPr lang="en-US" sz="3200" kern="0" dirty="0" smtClean="0">
                <a:solidFill>
                  <a:srgbClr val="FFC000"/>
                </a:solidFill>
                <a:effectLst>
                  <a:outerShdw blurRad="38100" dist="38100" dir="2700000" algn="tl">
                    <a:srgbClr val="000000"/>
                  </a:outerShdw>
                </a:effectLst>
                <a:latin typeface="Comic Sans MS" pitchFamily="66" charset="0"/>
                <a:ea typeface="+mj-ea"/>
                <a:cs typeface="+mj-cs"/>
              </a:rPr>
              <a:t>every situation!</a:t>
            </a:r>
            <a:endParaRPr kumimoji="0" lang="en-US"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Comic Sans MS" pitchFamily="66" charset="0"/>
              <a:ea typeface="+mj-ea"/>
              <a:cs typeface="+mj-cs"/>
            </a:endParaRPr>
          </a:p>
        </p:txBody>
      </p:sp>
      <p:pic>
        <p:nvPicPr>
          <p:cNvPr id="6146" name="Picture 2"/>
          <p:cNvPicPr>
            <a:picLocks noChangeAspect="1" noChangeArrowheads="1"/>
          </p:cNvPicPr>
          <p:nvPr/>
        </p:nvPicPr>
        <p:blipFill>
          <a:blip r:embed="rId3" cstate="print"/>
          <a:srcRect/>
          <a:stretch>
            <a:fillRect/>
          </a:stretch>
        </p:blipFill>
        <p:spPr bwMode="auto">
          <a:xfrm>
            <a:off x="7239000" y="0"/>
            <a:ext cx="1905000" cy="2198077"/>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459">
                                            <p:txEl>
                                              <p:pRg st="0" end="0"/>
                                            </p:txEl>
                                          </p:spTgt>
                                        </p:tgtEl>
                                        <p:attrNameLst>
                                          <p:attrName>style.visibility</p:attrName>
                                        </p:attrNameLst>
                                      </p:cBhvr>
                                      <p:to>
                                        <p:strVal val="visible"/>
                                      </p:to>
                                    </p:set>
                                    <p:animEffect transition="in" filter="wipe(left)">
                                      <p:cBhvr>
                                        <p:cTn id="10" dur="500"/>
                                        <p:tgtEl>
                                          <p:spTgt spid="194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wipe(left)">
                                      <p:cBhvr>
                                        <p:cTn id="15" dur="500"/>
                                        <p:tgtEl>
                                          <p:spTgt spid="1945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459">
                                            <p:txEl>
                                              <p:pRg st="2" end="2"/>
                                            </p:txEl>
                                          </p:spTgt>
                                        </p:tgtEl>
                                        <p:attrNameLst>
                                          <p:attrName>style.visibility</p:attrName>
                                        </p:attrNameLst>
                                      </p:cBhvr>
                                      <p:to>
                                        <p:strVal val="visible"/>
                                      </p:to>
                                    </p:set>
                                    <p:animEffect transition="in" filter="wipe(left)">
                                      <p:cBhvr>
                                        <p:cTn id="20" dur="500"/>
                                        <p:tgtEl>
                                          <p:spTgt spid="19459">
                                            <p:txEl>
                                              <p:pRg st="2" end="2"/>
                                            </p:txEl>
                                          </p:spTgt>
                                        </p:tgtEl>
                                      </p:cBhvr>
                                    </p:animEffect>
                                  </p:childTnLst>
                                </p:cTn>
                              </p:par>
                            </p:childTnLst>
                          </p:cTn>
                        </p:par>
                        <p:par>
                          <p:cTn id="21" fill="hold">
                            <p:stCondLst>
                              <p:cond delay="500"/>
                            </p:stCondLst>
                            <p:childTnLst>
                              <p:par>
                                <p:cTn id="22" presetID="22" presetClass="entr" presetSubtype="4" fill="hold" grpId="0" nodeType="afterEffect">
                                  <p:stCondLst>
                                    <p:cond delay="600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uiExpand="1"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6553200" cy="13716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Numbers 36</a:t>
            </a:r>
          </a:p>
        </p:txBody>
      </p:sp>
      <p:sp>
        <p:nvSpPr>
          <p:cNvPr id="20483" name="Rectangle 3"/>
          <p:cNvSpPr>
            <a:spLocks noGrp="1" noChangeArrowheads="1"/>
          </p:cNvSpPr>
          <p:nvPr>
            <p:ph type="body" idx="1"/>
          </p:nvPr>
        </p:nvSpPr>
        <p:spPr>
          <a:xfrm>
            <a:off x="457200" y="1447800"/>
            <a:ext cx="8229600" cy="4267200"/>
          </a:xfrm>
        </p:spPr>
        <p:txBody>
          <a:bodyPr/>
          <a:lstStyle/>
          <a:p>
            <a:pPr eaLnBrk="1" hangingPunct="1">
              <a:lnSpc>
                <a:spcPct val="90000"/>
              </a:lnSpc>
              <a:spcAft>
                <a:spcPct val="30000"/>
              </a:spcAft>
              <a:defRPr/>
            </a:pPr>
            <a:r>
              <a:rPr lang="en-US" sz="2400" b="1" u="sng" dirty="0" smtClean="0">
                <a:latin typeface="Verdana" pitchFamily="34" charset="0"/>
              </a:rPr>
              <a:t>Problem</a:t>
            </a:r>
            <a:r>
              <a:rPr lang="en-US" sz="2400" dirty="0" smtClean="0">
                <a:latin typeface="Verdana" pitchFamily="34" charset="0"/>
              </a:rPr>
              <a:t>:  The tribe (</a:t>
            </a:r>
            <a:r>
              <a:rPr lang="en-US" sz="2400" dirty="0" err="1" smtClean="0">
                <a:latin typeface="Verdana" pitchFamily="34" charset="0"/>
              </a:rPr>
              <a:t>Manesseh</a:t>
            </a:r>
            <a:r>
              <a:rPr lang="en-US" sz="2400" dirty="0" smtClean="0">
                <a:latin typeface="Verdana" pitchFamily="34" charset="0"/>
              </a:rPr>
              <a:t>) of                      the daughters of </a:t>
            </a:r>
            <a:r>
              <a:rPr lang="en-US" sz="2400" dirty="0" err="1" smtClean="0">
                <a:latin typeface="Verdana" pitchFamily="34" charset="0"/>
              </a:rPr>
              <a:t>Zelophehad</a:t>
            </a:r>
            <a:r>
              <a:rPr lang="en-US" sz="2400" dirty="0" smtClean="0">
                <a:latin typeface="Verdana" pitchFamily="34" charset="0"/>
              </a:rPr>
              <a:t> was concerned that these women might marry out of the tribe and the tribe would loose part of their land.</a:t>
            </a:r>
            <a:endParaRPr lang="en-US" sz="2400" b="1" u="sng" dirty="0" smtClean="0">
              <a:latin typeface="Verdana" pitchFamily="34" charset="0"/>
            </a:endParaRPr>
          </a:p>
          <a:p>
            <a:pPr eaLnBrk="1" hangingPunct="1">
              <a:lnSpc>
                <a:spcPct val="90000"/>
              </a:lnSpc>
              <a:spcAft>
                <a:spcPct val="30000"/>
              </a:spcAft>
              <a:defRPr/>
            </a:pPr>
            <a:r>
              <a:rPr lang="en-US" sz="2400" b="1" u="sng" dirty="0" smtClean="0">
                <a:latin typeface="Verdana" pitchFamily="34" charset="0"/>
              </a:rPr>
              <a:t>Reaction</a:t>
            </a:r>
            <a:r>
              <a:rPr lang="en-US" sz="2400" dirty="0" smtClean="0">
                <a:latin typeface="Verdana" pitchFamily="34" charset="0"/>
              </a:rPr>
              <a:t>:  Moses accepted this as a legitimate concern and asked God what to do.</a:t>
            </a:r>
            <a:endParaRPr lang="en-US" sz="2400" b="1" u="sng" dirty="0" smtClean="0">
              <a:latin typeface="Verdana" pitchFamily="34" charset="0"/>
            </a:endParaRPr>
          </a:p>
          <a:p>
            <a:pPr eaLnBrk="1" hangingPunct="1">
              <a:lnSpc>
                <a:spcPct val="90000"/>
              </a:lnSpc>
              <a:spcAft>
                <a:spcPct val="30000"/>
              </a:spcAft>
              <a:defRPr/>
            </a:pPr>
            <a:r>
              <a:rPr lang="en-US" sz="2400" b="1" u="sng" dirty="0" smtClean="0">
                <a:latin typeface="Verdana" pitchFamily="34" charset="0"/>
              </a:rPr>
              <a:t>Solution</a:t>
            </a:r>
            <a:r>
              <a:rPr lang="en-US" sz="2400" dirty="0" smtClean="0">
                <a:latin typeface="Verdana" pitchFamily="34" charset="0"/>
              </a:rPr>
              <a:t>:  God modified the Law again and put restrictions on the daughters who got their father’s inheritance, that they must marry someone from their own tribe.   A compromise solution that met everyone’s needs. </a:t>
            </a:r>
          </a:p>
        </p:txBody>
      </p:sp>
      <p:sp>
        <p:nvSpPr>
          <p:cNvPr id="4" name="Rectangle 2"/>
          <p:cNvSpPr txBox="1">
            <a:spLocks noChangeArrowheads="1"/>
          </p:cNvSpPr>
          <p:nvPr/>
        </p:nvSpPr>
        <p:spPr bwMode="auto">
          <a:xfrm>
            <a:off x="990600" y="5638800"/>
            <a:ext cx="7086600" cy="12192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kern="0" dirty="0" smtClean="0">
                <a:solidFill>
                  <a:srgbClr val="FFC000"/>
                </a:solidFill>
                <a:effectLst>
                  <a:outerShdw blurRad="38100" dist="38100" dir="2700000" algn="tl">
                    <a:srgbClr val="000000"/>
                  </a:outerShdw>
                </a:effectLst>
                <a:latin typeface="Comic Sans MS" pitchFamily="66" charset="0"/>
                <a:ea typeface="+mj-ea"/>
                <a:cs typeface="+mj-cs"/>
              </a:rPr>
              <a:t>Some rules need to be modified for special situations</a:t>
            </a:r>
            <a:endParaRPr kumimoji="0" lang="en-US" sz="36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Comic Sans MS" pitchFamily="66" charset="0"/>
              <a:ea typeface="+mj-ea"/>
              <a:cs typeface="+mj-cs"/>
            </a:endParaRPr>
          </a:p>
        </p:txBody>
      </p:sp>
      <p:pic>
        <p:nvPicPr>
          <p:cNvPr id="7170" name="Picture 2"/>
          <p:cNvPicPr>
            <a:picLocks noChangeAspect="1" noChangeArrowheads="1"/>
          </p:cNvPicPr>
          <p:nvPr/>
        </p:nvPicPr>
        <p:blipFill>
          <a:blip r:embed="rId3" cstate="print"/>
          <a:srcRect/>
          <a:stretch>
            <a:fillRect/>
          </a:stretch>
        </p:blipFill>
        <p:spPr bwMode="auto">
          <a:xfrm>
            <a:off x="6629399" y="0"/>
            <a:ext cx="2514601" cy="1705941"/>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483">
                                            <p:txEl>
                                              <p:pRg st="0" end="0"/>
                                            </p:txEl>
                                          </p:spTgt>
                                        </p:tgtEl>
                                        <p:attrNameLst>
                                          <p:attrName>style.visibility</p:attrName>
                                        </p:attrNameLst>
                                      </p:cBhvr>
                                      <p:to>
                                        <p:strVal val="visible"/>
                                      </p:to>
                                    </p:set>
                                    <p:animEffect transition="in" filter="wipe(left)">
                                      <p:cBhvr>
                                        <p:cTn id="10" dur="500"/>
                                        <p:tgtEl>
                                          <p:spTgt spid="204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wipe(left)">
                                      <p:cBhvr>
                                        <p:cTn id="15" dur="500"/>
                                        <p:tgtEl>
                                          <p:spTgt spid="2048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483">
                                            <p:txEl>
                                              <p:pRg st="2" end="2"/>
                                            </p:txEl>
                                          </p:spTgt>
                                        </p:tgtEl>
                                        <p:attrNameLst>
                                          <p:attrName>style.visibility</p:attrName>
                                        </p:attrNameLst>
                                      </p:cBhvr>
                                      <p:to>
                                        <p:strVal val="visible"/>
                                      </p:to>
                                    </p:set>
                                    <p:animEffect transition="in" filter="wipe(left)">
                                      <p:cBhvr>
                                        <p:cTn id="20" dur="500"/>
                                        <p:tgtEl>
                                          <p:spTgt spid="20483">
                                            <p:txEl>
                                              <p:pRg st="2" end="2"/>
                                            </p:txEl>
                                          </p:spTgt>
                                        </p:tgtEl>
                                      </p:cBhvr>
                                    </p:animEffect>
                                  </p:childTnLst>
                                </p:cTn>
                              </p:par>
                            </p:childTnLst>
                          </p:cTn>
                        </p:par>
                        <p:par>
                          <p:cTn id="21" fill="hold">
                            <p:stCondLst>
                              <p:cond delay="500"/>
                            </p:stCondLst>
                            <p:childTnLst>
                              <p:par>
                                <p:cTn id="22" presetID="22" presetClass="entr" presetSubtype="4" fill="hold" grpId="0" nodeType="afterEffect">
                                  <p:stCondLst>
                                    <p:cond delay="600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uiExpand="1"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0"/>
            <a:ext cx="6172200" cy="11430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1 Corinthians 5</a:t>
            </a:r>
          </a:p>
        </p:txBody>
      </p:sp>
      <p:sp>
        <p:nvSpPr>
          <p:cNvPr id="8195" name="Rectangle 3"/>
          <p:cNvSpPr>
            <a:spLocks noGrp="1" noChangeArrowheads="1"/>
          </p:cNvSpPr>
          <p:nvPr>
            <p:ph type="body" idx="1"/>
          </p:nvPr>
        </p:nvSpPr>
        <p:spPr>
          <a:xfrm>
            <a:off x="457200" y="1371600"/>
            <a:ext cx="8229600" cy="5105400"/>
          </a:xfrm>
        </p:spPr>
        <p:txBody>
          <a:bodyPr/>
          <a:lstStyle/>
          <a:p>
            <a:pPr eaLnBrk="1" hangingPunct="1">
              <a:lnSpc>
                <a:spcPct val="90000"/>
              </a:lnSpc>
              <a:spcAft>
                <a:spcPct val="35000"/>
              </a:spcAft>
              <a:defRPr/>
            </a:pPr>
            <a:r>
              <a:rPr lang="en-US" sz="2200" b="1" u="sng" dirty="0" smtClean="0">
                <a:latin typeface="Verdana" pitchFamily="34" charset="0"/>
              </a:rPr>
              <a:t>Problem</a:t>
            </a:r>
            <a:r>
              <a:rPr lang="en-US" sz="2200" dirty="0" smtClean="0">
                <a:latin typeface="Verdana" pitchFamily="34" charset="0"/>
              </a:rPr>
              <a:t>:  A man was living with his         Father’s wife (man’s step-mom) and he justified                               it as acceptable.</a:t>
            </a:r>
            <a:endParaRPr lang="en-US" sz="2200" b="1" u="sng" dirty="0" smtClean="0">
              <a:latin typeface="Verdana" pitchFamily="34" charset="0"/>
            </a:endParaRPr>
          </a:p>
          <a:p>
            <a:pPr eaLnBrk="1" hangingPunct="1">
              <a:lnSpc>
                <a:spcPct val="90000"/>
              </a:lnSpc>
              <a:spcAft>
                <a:spcPct val="35000"/>
              </a:spcAft>
              <a:defRPr/>
            </a:pPr>
            <a:r>
              <a:rPr lang="en-US" sz="2200" b="1" u="sng" dirty="0" smtClean="0">
                <a:latin typeface="Verdana" pitchFamily="34" charset="0"/>
              </a:rPr>
              <a:t>Reaction</a:t>
            </a:r>
            <a:r>
              <a:rPr lang="en-US" sz="2200" dirty="0" smtClean="0">
                <a:latin typeface="Verdana" pitchFamily="34" charset="0"/>
              </a:rPr>
              <a:t>:  The Corinthians were so accepting of diverse behaviors that they did not intervene to stop this immorality, in fact, they boasted about how good they were at tolerating sinners!</a:t>
            </a:r>
            <a:endParaRPr lang="en-US" sz="2200" b="1" u="sng" dirty="0" smtClean="0">
              <a:latin typeface="Verdana" pitchFamily="34" charset="0"/>
            </a:endParaRPr>
          </a:p>
          <a:p>
            <a:pPr eaLnBrk="1" hangingPunct="1">
              <a:lnSpc>
                <a:spcPct val="90000"/>
              </a:lnSpc>
              <a:spcAft>
                <a:spcPct val="35000"/>
              </a:spcAft>
              <a:defRPr/>
            </a:pPr>
            <a:r>
              <a:rPr lang="en-US" sz="2200" b="1" u="sng" dirty="0" smtClean="0">
                <a:latin typeface="Verdana" pitchFamily="34" charset="0"/>
              </a:rPr>
              <a:t>Solution</a:t>
            </a:r>
            <a:r>
              <a:rPr lang="en-US" sz="2200" dirty="0" smtClean="0">
                <a:latin typeface="Verdana" pitchFamily="34" charset="0"/>
              </a:rPr>
              <a:t>:  Paul writes to them and demands that they take a clear stand on immoral issues like this one because these behaviors will prevent us from being accepted into God’s kingdom and they can corrupt other believers too!  These people must be </a:t>
            </a:r>
            <a:r>
              <a:rPr lang="en-US" sz="2200" i="1" dirty="0" smtClean="0">
                <a:latin typeface="Verdana" pitchFamily="34" charset="0"/>
              </a:rPr>
              <a:t>“delivered to Satan”</a:t>
            </a:r>
            <a:r>
              <a:rPr lang="en-US" sz="2200" dirty="0" smtClean="0">
                <a:latin typeface="Verdana" pitchFamily="34" charset="0"/>
              </a:rPr>
              <a:t> that they might be saved.</a:t>
            </a:r>
          </a:p>
          <a:p>
            <a:pPr eaLnBrk="1" hangingPunct="1">
              <a:lnSpc>
                <a:spcPct val="90000"/>
              </a:lnSpc>
              <a:buFontTx/>
              <a:buNone/>
              <a:defRPr/>
            </a:pPr>
            <a:endParaRPr lang="en-US" sz="1200" u="sng" dirty="0" smtClean="0">
              <a:latin typeface="Verdana" pitchFamily="34" charset="0"/>
            </a:endParaRPr>
          </a:p>
          <a:p>
            <a:pPr eaLnBrk="1" hangingPunct="1">
              <a:lnSpc>
                <a:spcPct val="90000"/>
              </a:lnSpc>
              <a:buFontTx/>
              <a:buNone/>
              <a:defRPr/>
            </a:pPr>
            <a:r>
              <a:rPr lang="en-US" sz="2400" b="1" dirty="0" smtClean="0">
                <a:solidFill>
                  <a:srgbClr val="FFFF00"/>
                </a:solidFill>
              </a:rPr>
              <a:t>        </a:t>
            </a:r>
            <a:r>
              <a:rPr lang="en-US" sz="2800" b="1" i="1" u="sng" dirty="0" smtClean="0">
                <a:solidFill>
                  <a:srgbClr val="FFFF00"/>
                </a:solidFill>
                <a:latin typeface="Times New Roman" pitchFamily="18" charset="0"/>
              </a:rPr>
              <a:t>Note</a:t>
            </a:r>
            <a:r>
              <a:rPr lang="en-US" sz="2800" b="1" i="1" dirty="0" smtClean="0">
                <a:solidFill>
                  <a:srgbClr val="FFFF00"/>
                </a:solidFill>
                <a:latin typeface="Times New Roman" pitchFamily="18" charset="0"/>
              </a:rPr>
              <a:t>: God has never tolerated these behaviors! </a:t>
            </a:r>
          </a:p>
        </p:txBody>
      </p:sp>
      <p:pic>
        <p:nvPicPr>
          <p:cNvPr id="2" name="Picture 2"/>
          <p:cNvPicPr>
            <a:picLocks noChangeAspect="1" noChangeArrowheads="1"/>
          </p:cNvPicPr>
          <p:nvPr/>
        </p:nvPicPr>
        <p:blipFill>
          <a:blip r:embed="rId3" cstate="print"/>
          <a:srcRect/>
          <a:stretch>
            <a:fillRect/>
          </a:stretch>
        </p:blipFill>
        <p:spPr bwMode="auto">
          <a:xfrm>
            <a:off x="7258050" y="0"/>
            <a:ext cx="1885950" cy="2428875"/>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0" y="0"/>
            <a:ext cx="1219200" cy="12192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195">
                                            <p:txEl>
                                              <p:pRg st="0" end="0"/>
                                            </p:txEl>
                                          </p:spTgt>
                                        </p:tgtEl>
                                        <p:attrNameLst>
                                          <p:attrName>style.visibility</p:attrName>
                                        </p:attrNameLst>
                                      </p:cBhvr>
                                      <p:to>
                                        <p:strVal val="visible"/>
                                      </p:to>
                                    </p:set>
                                    <p:animEffect transition="in" filter="wipe(left)">
                                      <p:cBhvr>
                                        <p:cTn id="10" dur="500"/>
                                        <p:tgtEl>
                                          <p:spTgt spid="819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wipe(left)">
                                      <p:cBhvr>
                                        <p:cTn id="15" dur="500"/>
                                        <p:tgtEl>
                                          <p:spTgt spid="819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195">
                                            <p:txEl>
                                              <p:pRg st="2" end="2"/>
                                            </p:txEl>
                                          </p:spTgt>
                                        </p:tgtEl>
                                        <p:attrNameLst>
                                          <p:attrName>style.visibility</p:attrName>
                                        </p:attrNameLst>
                                      </p:cBhvr>
                                      <p:to>
                                        <p:strVal val="visible"/>
                                      </p:to>
                                    </p:set>
                                    <p:animEffect transition="in" filter="wipe(left)">
                                      <p:cBhvr>
                                        <p:cTn id="20" dur="500"/>
                                        <p:tgtEl>
                                          <p:spTgt spid="8195">
                                            <p:txEl>
                                              <p:pRg st="2" end="2"/>
                                            </p:txEl>
                                          </p:spTgt>
                                        </p:tgtEl>
                                      </p:cBhvr>
                                    </p:animEffect>
                                  </p:childTnLst>
                                </p:cTn>
                              </p:par>
                            </p:childTnLst>
                          </p:cTn>
                        </p:par>
                        <p:par>
                          <p:cTn id="21" fill="hold">
                            <p:stCondLst>
                              <p:cond delay="500"/>
                            </p:stCondLst>
                            <p:childTnLst>
                              <p:par>
                                <p:cTn id="22" presetID="22" presetClass="entr" presetSubtype="8" fill="hold" grpId="0" nodeType="afterEffect">
                                  <p:stCondLst>
                                    <p:cond delay="4500"/>
                                  </p:stCondLst>
                                  <p:childTnLst>
                                    <p:set>
                                      <p:cBhvr>
                                        <p:cTn id="23" dur="1" fill="hold">
                                          <p:stCondLst>
                                            <p:cond delay="0"/>
                                          </p:stCondLst>
                                        </p:cTn>
                                        <p:tgtEl>
                                          <p:spTgt spid="8195">
                                            <p:txEl>
                                              <p:pRg st="4" end="4"/>
                                            </p:txEl>
                                          </p:spTgt>
                                        </p:tgtEl>
                                        <p:attrNameLst>
                                          <p:attrName>style.visibility</p:attrName>
                                        </p:attrNameLst>
                                      </p:cBhvr>
                                      <p:to>
                                        <p:strVal val="visible"/>
                                      </p:to>
                                    </p:set>
                                    <p:animEffect transition="in" filter="wipe(left)">
                                      <p:cBhvr>
                                        <p:cTn id="24"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6324600" cy="11430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2 Corinthians 2</a:t>
            </a:r>
          </a:p>
        </p:txBody>
      </p:sp>
      <p:sp>
        <p:nvSpPr>
          <p:cNvPr id="9219" name="Rectangle 3"/>
          <p:cNvSpPr>
            <a:spLocks noGrp="1" noChangeArrowheads="1"/>
          </p:cNvSpPr>
          <p:nvPr>
            <p:ph type="body" idx="1"/>
          </p:nvPr>
        </p:nvSpPr>
        <p:spPr>
          <a:xfrm>
            <a:off x="304800" y="1295400"/>
            <a:ext cx="8229600" cy="5181600"/>
          </a:xfrm>
        </p:spPr>
        <p:txBody>
          <a:bodyPr/>
          <a:lstStyle/>
          <a:p>
            <a:pPr eaLnBrk="1" hangingPunct="1">
              <a:lnSpc>
                <a:spcPct val="80000"/>
              </a:lnSpc>
              <a:spcAft>
                <a:spcPct val="25000"/>
              </a:spcAft>
              <a:defRPr/>
            </a:pPr>
            <a:r>
              <a:rPr lang="en-US" sz="2200" b="1" u="sng" dirty="0" smtClean="0">
                <a:latin typeface="Verdana" pitchFamily="34" charset="0"/>
              </a:rPr>
              <a:t>Problem</a:t>
            </a:r>
            <a:r>
              <a:rPr lang="en-US" sz="2200" dirty="0" smtClean="0">
                <a:latin typeface="Verdana" pitchFamily="34" charset="0"/>
              </a:rPr>
              <a:t>:  The immoral man of 1 </a:t>
            </a:r>
            <a:r>
              <a:rPr lang="en-US" sz="2200" dirty="0" err="1" smtClean="0">
                <a:latin typeface="Verdana" pitchFamily="34" charset="0"/>
              </a:rPr>
              <a:t>Cor</a:t>
            </a:r>
            <a:r>
              <a:rPr lang="en-US" sz="2200" dirty="0" smtClean="0">
                <a:latin typeface="Verdana" pitchFamily="34" charset="0"/>
              </a:rPr>
              <a:t> 5                      who was rebuked and </a:t>
            </a:r>
            <a:r>
              <a:rPr lang="en-US" sz="2200" dirty="0" err="1" smtClean="0">
                <a:latin typeface="Verdana" pitchFamily="34" charset="0"/>
              </a:rPr>
              <a:t>disfellowshipped</a:t>
            </a:r>
            <a:r>
              <a:rPr lang="en-US" sz="2200" dirty="0" smtClean="0">
                <a:latin typeface="Verdana" pitchFamily="34" charset="0"/>
              </a:rPr>
              <a:t>,                       changed his ways, repented, and                            wanted to be received back.  </a:t>
            </a:r>
            <a:endParaRPr lang="en-US" sz="2200" b="1" u="sng" dirty="0" smtClean="0">
              <a:latin typeface="Verdana" pitchFamily="34" charset="0"/>
            </a:endParaRPr>
          </a:p>
          <a:p>
            <a:pPr eaLnBrk="1" hangingPunct="1">
              <a:lnSpc>
                <a:spcPct val="80000"/>
              </a:lnSpc>
              <a:spcAft>
                <a:spcPct val="25000"/>
              </a:spcAft>
              <a:defRPr/>
            </a:pPr>
            <a:r>
              <a:rPr lang="en-US" sz="2200" b="1" u="sng" dirty="0" smtClean="0">
                <a:latin typeface="Verdana" pitchFamily="34" charset="0"/>
              </a:rPr>
              <a:t>Reaction</a:t>
            </a:r>
            <a:r>
              <a:rPr lang="en-US" sz="2200" dirty="0" smtClean="0">
                <a:latin typeface="Verdana" pitchFamily="34" charset="0"/>
              </a:rPr>
              <a:t>:  Some members did not want to receive this repentant sinner back into fellowship.  They probably didn’t think he had really changed, or they wanted to make an example of him, or they thought he would continue to be a bad influence in the ecclesia.</a:t>
            </a:r>
            <a:endParaRPr lang="en-US" sz="2200" b="1" u="sng" dirty="0" smtClean="0">
              <a:latin typeface="Verdana" pitchFamily="34" charset="0"/>
            </a:endParaRPr>
          </a:p>
          <a:p>
            <a:pPr eaLnBrk="1" hangingPunct="1">
              <a:lnSpc>
                <a:spcPct val="80000"/>
              </a:lnSpc>
              <a:spcAft>
                <a:spcPct val="25000"/>
              </a:spcAft>
              <a:defRPr/>
            </a:pPr>
            <a:r>
              <a:rPr lang="en-US" sz="2200" b="1" u="sng" dirty="0" smtClean="0">
                <a:latin typeface="Verdana" pitchFamily="34" charset="0"/>
              </a:rPr>
              <a:t>Solution</a:t>
            </a:r>
            <a:r>
              <a:rPr lang="en-US" sz="2200" dirty="0" smtClean="0">
                <a:latin typeface="Verdana" pitchFamily="34" charset="0"/>
              </a:rPr>
              <a:t>:  Paul says to forgive and comfort this man, lest he be overwhelmed by excessive sorrow. </a:t>
            </a:r>
            <a:r>
              <a:rPr lang="en-US" sz="2200" i="1" dirty="0" smtClean="0">
                <a:latin typeface="Verdana" pitchFamily="34" charset="0"/>
              </a:rPr>
              <a:t>“Reaffirm your love for him”.</a:t>
            </a:r>
            <a:r>
              <a:rPr lang="en-US" sz="2200" dirty="0" smtClean="0">
                <a:latin typeface="Verdana" pitchFamily="34" charset="0"/>
              </a:rPr>
              <a:t>  People trying to return to the ecclesia need our love and support more than those who never left! This is a real challenge to our faith and our ability to extend the mercy we hope to receive from God.</a:t>
            </a:r>
          </a:p>
        </p:txBody>
      </p:sp>
      <p:sp>
        <p:nvSpPr>
          <p:cNvPr id="4" name="Rectangle 2"/>
          <p:cNvSpPr txBox="1">
            <a:spLocks noChangeArrowheads="1"/>
          </p:cNvSpPr>
          <p:nvPr/>
        </p:nvSpPr>
        <p:spPr bwMode="auto">
          <a:xfrm>
            <a:off x="0" y="6172200"/>
            <a:ext cx="9144000" cy="6858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noProof="0" dirty="0" smtClean="0">
                <a:solidFill>
                  <a:srgbClr val="FFC000"/>
                </a:solidFill>
                <a:effectLst>
                  <a:outerShdw blurRad="38100" dist="38100" dir="2700000" algn="tl">
                    <a:srgbClr val="000000"/>
                  </a:outerShdw>
                </a:effectLst>
                <a:latin typeface="Comic Sans MS" pitchFamily="66" charset="0"/>
                <a:ea typeface="+mj-ea"/>
                <a:cs typeface="+mj-cs"/>
              </a:rPr>
              <a:t>Welcoming back can be more difficult!</a:t>
            </a:r>
            <a:endParaRPr kumimoji="0" lang="en-US"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Comic Sans MS" pitchFamily="66" charset="0"/>
              <a:ea typeface="+mj-ea"/>
              <a:cs typeface="+mj-cs"/>
            </a:endParaRPr>
          </a:p>
        </p:txBody>
      </p:sp>
      <p:pic>
        <p:nvPicPr>
          <p:cNvPr id="2" name="Picture 2"/>
          <p:cNvPicPr>
            <a:picLocks noChangeAspect="1" noChangeArrowheads="1"/>
          </p:cNvPicPr>
          <p:nvPr/>
        </p:nvPicPr>
        <p:blipFill>
          <a:blip r:embed="rId3" cstate="print"/>
          <a:srcRect l="4124" t="5764" r="3093" b="26509"/>
          <a:stretch>
            <a:fillRect/>
          </a:stretch>
        </p:blipFill>
        <p:spPr bwMode="auto">
          <a:xfrm>
            <a:off x="6705600" y="0"/>
            <a:ext cx="2438400" cy="2546773"/>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219">
                                            <p:txEl>
                                              <p:pRg st="0" end="0"/>
                                            </p:txEl>
                                          </p:spTgt>
                                        </p:tgtEl>
                                        <p:attrNameLst>
                                          <p:attrName>style.visibility</p:attrName>
                                        </p:attrNameLst>
                                      </p:cBhvr>
                                      <p:to>
                                        <p:strVal val="visible"/>
                                      </p:to>
                                    </p:set>
                                    <p:animEffect transition="in" filter="wipe(left)">
                                      <p:cBhvr>
                                        <p:cTn id="10" dur="500"/>
                                        <p:tgtEl>
                                          <p:spTgt spid="92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219">
                                            <p:txEl>
                                              <p:pRg st="1" end="1"/>
                                            </p:txEl>
                                          </p:spTgt>
                                        </p:tgtEl>
                                        <p:attrNameLst>
                                          <p:attrName>style.visibility</p:attrName>
                                        </p:attrNameLst>
                                      </p:cBhvr>
                                      <p:to>
                                        <p:strVal val="visible"/>
                                      </p:to>
                                    </p:set>
                                    <p:animEffect transition="in" filter="wipe(left)">
                                      <p:cBhvr>
                                        <p:cTn id="15" dur="500"/>
                                        <p:tgtEl>
                                          <p:spTgt spid="92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219">
                                            <p:txEl>
                                              <p:pRg st="2" end="2"/>
                                            </p:txEl>
                                          </p:spTgt>
                                        </p:tgtEl>
                                        <p:attrNameLst>
                                          <p:attrName>style.visibility</p:attrName>
                                        </p:attrNameLst>
                                      </p:cBhvr>
                                      <p:to>
                                        <p:strVal val="visible"/>
                                      </p:to>
                                    </p:set>
                                    <p:animEffect transition="in" filter="wipe(left)">
                                      <p:cBhvr>
                                        <p:cTn id="20" dur="500"/>
                                        <p:tgtEl>
                                          <p:spTgt spid="9219">
                                            <p:txEl>
                                              <p:pRg st="2" end="2"/>
                                            </p:txEl>
                                          </p:spTgt>
                                        </p:tgtEl>
                                      </p:cBhvr>
                                    </p:animEffect>
                                  </p:childTnLst>
                                </p:cTn>
                              </p:par>
                            </p:childTnLst>
                          </p:cTn>
                        </p:par>
                        <p:par>
                          <p:cTn id="21" fill="hold">
                            <p:stCondLst>
                              <p:cond delay="500"/>
                            </p:stCondLst>
                            <p:childTnLst>
                              <p:par>
                                <p:cTn id="22" presetID="22" presetClass="entr" presetSubtype="4" fill="hold" grpId="0" nodeType="afterEffect">
                                  <p:stCondLst>
                                    <p:cond delay="600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uiExpand="1"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6477000" cy="1112838"/>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John 8</a:t>
            </a:r>
          </a:p>
        </p:txBody>
      </p:sp>
      <p:sp>
        <p:nvSpPr>
          <p:cNvPr id="6147" name="Rectangle 3"/>
          <p:cNvSpPr>
            <a:spLocks noGrp="1" noChangeArrowheads="1"/>
          </p:cNvSpPr>
          <p:nvPr>
            <p:ph type="body" idx="1"/>
          </p:nvPr>
        </p:nvSpPr>
        <p:spPr>
          <a:xfrm>
            <a:off x="304800" y="1143000"/>
            <a:ext cx="8458200" cy="4114800"/>
          </a:xfrm>
        </p:spPr>
        <p:txBody>
          <a:bodyPr/>
          <a:lstStyle/>
          <a:p>
            <a:pPr eaLnBrk="1" hangingPunct="1">
              <a:lnSpc>
                <a:spcPct val="80000"/>
              </a:lnSpc>
              <a:spcAft>
                <a:spcPct val="35000"/>
              </a:spcAft>
              <a:defRPr/>
            </a:pPr>
            <a:r>
              <a:rPr lang="en-US" sz="2200" b="1" u="sng" dirty="0" smtClean="0">
                <a:latin typeface="Verdana" pitchFamily="34" charset="0"/>
              </a:rPr>
              <a:t>Problem</a:t>
            </a:r>
            <a:r>
              <a:rPr lang="en-US" sz="2200" dirty="0" smtClean="0">
                <a:latin typeface="Verdana" pitchFamily="34" charset="0"/>
              </a:rPr>
              <a:t>:  A woman was caught in the                       act of adultery.</a:t>
            </a:r>
            <a:endParaRPr lang="en-US" sz="2200" b="1" u="sng" dirty="0" smtClean="0">
              <a:latin typeface="Verdana" pitchFamily="34" charset="0"/>
            </a:endParaRPr>
          </a:p>
          <a:p>
            <a:pPr eaLnBrk="1" hangingPunct="1">
              <a:lnSpc>
                <a:spcPct val="80000"/>
              </a:lnSpc>
              <a:spcAft>
                <a:spcPct val="35000"/>
              </a:spcAft>
              <a:defRPr/>
            </a:pPr>
            <a:r>
              <a:rPr lang="en-US" sz="2200" b="1" u="sng" dirty="0" smtClean="0">
                <a:latin typeface="Verdana" pitchFamily="34" charset="0"/>
              </a:rPr>
              <a:t>Reaction</a:t>
            </a:r>
            <a:r>
              <a:rPr lang="en-US" sz="2200" dirty="0" smtClean="0">
                <a:latin typeface="Verdana" pitchFamily="34" charset="0"/>
              </a:rPr>
              <a:t>:  The people wanted her stoned. They said Moses commanded in the Law that she should be stoned  (Lev 10:20;  Deut 22:22; Ezek 16:38-40).</a:t>
            </a:r>
            <a:endParaRPr lang="en-US" sz="2200" b="1" u="sng" dirty="0" smtClean="0">
              <a:latin typeface="Verdana" pitchFamily="34" charset="0"/>
            </a:endParaRPr>
          </a:p>
          <a:p>
            <a:pPr eaLnBrk="1" hangingPunct="1">
              <a:lnSpc>
                <a:spcPct val="80000"/>
              </a:lnSpc>
              <a:spcAft>
                <a:spcPct val="35000"/>
              </a:spcAft>
              <a:defRPr/>
            </a:pPr>
            <a:r>
              <a:rPr lang="en-US" sz="2200" b="1" u="sng" dirty="0" smtClean="0">
                <a:latin typeface="Verdana" pitchFamily="34" charset="0"/>
              </a:rPr>
              <a:t>Solution</a:t>
            </a:r>
            <a:r>
              <a:rPr lang="en-US" sz="2200" dirty="0" smtClean="0">
                <a:latin typeface="Verdana" pitchFamily="34" charset="0"/>
              </a:rPr>
              <a:t>:  Jesus challenged each potential stone thrower to think about their own sins and failings first, then see if they were willing to throw a stone.  We must find out if a sinner is sorry and repentant, or boldly defiant of God. Jesus counsels us to think about God’s mercy towards ourselves, before we pronounce a death-blow judgment against a repentant child of God.</a:t>
            </a:r>
            <a:r>
              <a:rPr lang="en-US" sz="2000" dirty="0" smtClean="0">
                <a:latin typeface="Verdana" pitchFamily="34" charset="0"/>
              </a:rPr>
              <a:t>  </a:t>
            </a:r>
          </a:p>
        </p:txBody>
      </p:sp>
      <p:sp>
        <p:nvSpPr>
          <p:cNvPr id="4" name="Rectangle 2"/>
          <p:cNvSpPr txBox="1">
            <a:spLocks noChangeArrowheads="1"/>
          </p:cNvSpPr>
          <p:nvPr/>
        </p:nvSpPr>
        <p:spPr bwMode="auto">
          <a:xfrm>
            <a:off x="533400" y="4953000"/>
            <a:ext cx="7848600" cy="16002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lgn="ctr" eaLnBrk="1" hangingPunct="1">
              <a:defRPr/>
            </a:pPr>
            <a:r>
              <a:rPr lang="en-US" sz="3200" b="1" dirty="0" smtClean="0">
                <a:solidFill>
                  <a:srgbClr val="FFC000"/>
                </a:solidFill>
                <a:latin typeface="Comic Sans MS" pitchFamily="66" charset="0"/>
              </a:rPr>
              <a:t>Note:  if a sinner is sorry, then “mercy triumphs over judgment” (James 2:13)   </a:t>
            </a:r>
            <a:r>
              <a:rPr lang="en-US" sz="3200" dirty="0" smtClean="0">
                <a:solidFill>
                  <a:srgbClr val="FFC000"/>
                </a:solidFill>
                <a:latin typeface="Comic Sans MS" pitchFamily="66" charset="0"/>
              </a:rPr>
              <a:t>[Like David]</a:t>
            </a:r>
            <a:endParaRPr kumimoji="0" lang="en-US"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Comic Sans MS" pitchFamily="66" charset="0"/>
              <a:ea typeface="+mj-ea"/>
              <a:cs typeface="+mj-cs"/>
            </a:endParaRPr>
          </a:p>
        </p:txBody>
      </p:sp>
      <p:pic>
        <p:nvPicPr>
          <p:cNvPr id="10242" name="Picture 2"/>
          <p:cNvPicPr>
            <a:picLocks noChangeAspect="1" noChangeArrowheads="1"/>
          </p:cNvPicPr>
          <p:nvPr/>
        </p:nvPicPr>
        <p:blipFill>
          <a:blip r:embed="rId3" cstate="print"/>
          <a:srcRect/>
          <a:stretch>
            <a:fillRect/>
          </a:stretch>
        </p:blipFill>
        <p:spPr bwMode="auto">
          <a:xfrm>
            <a:off x="6419850" y="0"/>
            <a:ext cx="2724150" cy="16764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47">
                                            <p:txEl>
                                              <p:pRg st="0" end="0"/>
                                            </p:txEl>
                                          </p:spTgt>
                                        </p:tgtEl>
                                        <p:attrNameLst>
                                          <p:attrName>style.visibility</p:attrName>
                                        </p:attrNameLst>
                                      </p:cBhvr>
                                      <p:to>
                                        <p:strVal val="visible"/>
                                      </p:to>
                                    </p:set>
                                    <p:animEffect transition="in" filter="wipe(left)">
                                      <p:cBhvr>
                                        <p:cTn id="10" dur="500"/>
                                        <p:tgtEl>
                                          <p:spTgt spid="61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wipe(left)">
                                      <p:cBhvr>
                                        <p:cTn id="15" dur="500"/>
                                        <p:tgtEl>
                                          <p:spTgt spid="61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147">
                                            <p:txEl>
                                              <p:pRg st="2" end="2"/>
                                            </p:txEl>
                                          </p:spTgt>
                                        </p:tgtEl>
                                        <p:attrNameLst>
                                          <p:attrName>style.visibility</p:attrName>
                                        </p:attrNameLst>
                                      </p:cBhvr>
                                      <p:to>
                                        <p:strVal val="visible"/>
                                      </p:to>
                                    </p:set>
                                    <p:animEffect transition="in" filter="wipe(left)">
                                      <p:cBhvr>
                                        <p:cTn id="20" dur="500"/>
                                        <p:tgtEl>
                                          <p:spTgt spid="6147">
                                            <p:txEl>
                                              <p:pRg st="2" end="2"/>
                                            </p:txEl>
                                          </p:spTgt>
                                        </p:tgtEl>
                                      </p:cBhvr>
                                    </p:animEffect>
                                  </p:childTnLst>
                                </p:cTn>
                              </p:par>
                            </p:childTnLst>
                          </p:cTn>
                        </p:par>
                        <p:par>
                          <p:cTn id="21" fill="hold">
                            <p:stCondLst>
                              <p:cond delay="500"/>
                            </p:stCondLst>
                            <p:childTnLst>
                              <p:par>
                                <p:cTn id="22" presetID="22" presetClass="entr" presetSubtype="4" fill="hold" grpId="0" nodeType="afterEffect">
                                  <p:stCondLst>
                                    <p:cond delay="600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uiExpand="1"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6934200" cy="11430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1 Samuel 25</a:t>
            </a:r>
          </a:p>
        </p:txBody>
      </p:sp>
      <p:sp>
        <p:nvSpPr>
          <p:cNvPr id="12291" name="Rectangle 3"/>
          <p:cNvSpPr>
            <a:spLocks noGrp="1" noChangeArrowheads="1"/>
          </p:cNvSpPr>
          <p:nvPr>
            <p:ph type="body" idx="1"/>
          </p:nvPr>
        </p:nvSpPr>
        <p:spPr>
          <a:xfrm>
            <a:off x="304800" y="1524000"/>
            <a:ext cx="8610600" cy="4800600"/>
          </a:xfrm>
        </p:spPr>
        <p:txBody>
          <a:bodyPr/>
          <a:lstStyle/>
          <a:p>
            <a:pPr eaLnBrk="1" hangingPunct="1">
              <a:lnSpc>
                <a:spcPct val="80000"/>
              </a:lnSpc>
              <a:spcAft>
                <a:spcPct val="30000"/>
              </a:spcAft>
              <a:defRPr/>
            </a:pPr>
            <a:r>
              <a:rPr lang="en-US" sz="2200" b="1" u="sng" dirty="0" smtClean="0">
                <a:latin typeface="Verdana" pitchFamily="34" charset="0"/>
              </a:rPr>
              <a:t>Problem</a:t>
            </a:r>
            <a:r>
              <a:rPr lang="en-US" sz="2200" dirty="0" smtClean="0">
                <a:latin typeface="Verdana" pitchFamily="34" charset="0"/>
              </a:rPr>
              <a:t>:  David’s men had protected                                </a:t>
            </a:r>
            <a:r>
              <a:rPr lang="en-US" sz="2200" dirty="0" err="1" smtClean="0">
                <a:latin typeface="Verdana" pitchFamily="34" charset="0"/>
              </a:rPr>
              <a:t>Nabal’s</a:t>
            </a:r>
            <a:r>
              <a:rPr lang="en-US" sz="2200" dirty="0" smtClean="0">
                <a:latin typeface="Verdana" pitchFamily="34" charset="0"/>
              </a:rPr>
              <a:t> flocks and men for many months.                             </a:t>
            </a:r>
            <a:r>
              <a:rPr lang="en-US" sz="2200" dirty="0" err="1" smtClean="0">
                <a:latin typeface="Verdana" pitchFamily="34" charset="0"/>
              </a:rPr>
              <a:t>Nabal</a:t>
            </a:r>
            <a:r>
              <a:rPr lang="en-US" sz="2200" dirty="0" smtClean="0">
                <a:latin typeface="Verdana" pitchFamily="34" charset="0"/>
              </a:rPr>
              <a:t> refused to provide food for David’s                              men, even when he planned a feast and                          had plenty of food to share. </a:t>
            </a:r>
            <a:endParaRPr lang="en-US" sz="2200" b="1" u="sng" dirty="0" smtClean="0">
              <a:latin typeface="Verdana" pitchFamily="34" charset="0"/>
            </a:endParaRPr>
          </a:p>
          <a:p>
            <a:pPr eaLnBrk="1" hangingPunct="1">
              <a:lnSpc>
                <a:spcPct val="80000"/>
              </a:lnSpc>
              <a:spcAft>
                <a:spcPct val="30000"/>
              </a:spcAft>
              <a:defRPr/>
            </a:pPr>
            <a:r>
              <a:rPr lang="en-US" sz="2200" b="1" u="sng" dirty="0" smtClean="0">
                <a:latin typeface="Verdana" pitchFamily="34" charset="0"/>
              </a:rPr>
              <a:t>Reaction</a:t>
            </a:r>
            <a:r>
              <a:rPr lang="en-US" sz="2200" dirty="0" smtClean="0">
                <a:latin typeface="Verdana" pitchFamily="34" charset="0"/>
              </a:rPr>
              <a:t>:  David decided to kill </a:t>
            </a:r>
            <a:r>
              <a:rPr lang="en-US" sz="2200" dirty="0" err="1" smtClean="0">
                <a:latin typeface="Verdana" pitchFamily="34" charset="0"/>
              </a:rPr>
              <a:t>Nabal’s</a:t>
            </a:r>
            <a:r>
              <a:rPr lang="en-US" sz="2200" dirty="0" smtClean="0">
                <a:latin typeface="Verdana" pitchFamily="34" charset="0"/>
              </a:rPr>
              <a:t> men and take his possessions because </a:t>
            </a:r>
            <a:r>
              <a:rPr lang="en-US" sz="2200" dirty="0" err="1" smtClean="0">
                <a:latin typeface="Verdana" pitchFamily="34" charset="0"/>
              </a:rPr>
              <a:t>Nabal</a:t>
            </a:r>
            <a:r>
              <a:rPr lang="en-US" sz="2200" dirty="0" smtClean="0">
                <a:latin typeface="Verdana" pitchFamily="34" charset="0"/>
              </a:rPr>
              <a:t> was so selfish, unkind and unthankful.  (David wanted to handle </a:t>
            </a:r>
            <a:r>
              <a:rPr lang="en-US" sz="2200" dirty="0" err="1" smtClean="0">
                <a:latin typeface="Verdana" pitchFamily="34" charset="0"/>
              </a:rPr>
              <a:t>Nabal</a:t>
            </a:r>
            <a:r>
              <a:rPr lang="en-US" sz="2200" dirty="0" smtClean="0">
                <a:latin typeface="Verdana" pitchFamily="34" charset="0"/>
              </a:rPr>
              <a:t> like Saul was handling David!)</a:t>
            </a:r>
            <a:endParaRPr lang="en-US" sz="2200" b="1" u="sng" dirty="0" smtClean="0">
              <a:latin typeface="Verdana" pitchFamily="34" charset="0"/>
            </a:endParaRPr>
          </a:p>
          <a:p>
            <a:pPr eaLnBrk="1" hangingPunct="1">
              <a:lnSpc>
                <a:spcPct val="80000"/>
              </a:lnSpc>
              <a:spcAft>
                <a:spcPct val="30000"/>
              </a:spcAft>
              <a:defRPr/>
            </a:pPr>
            <a:r>
              <a:rPr lang="en-US" sz="2200" b="1" u="sng" dirty="0" smtClean="0">
                <a:latin typeface="Verdana" pitchFamily="34" charset="0"/>
              </a:rPr>
              <a:t>Solution</a:t>
            </a:r>
            <a:r>
              <a:rPr lang="en-US" sz="2200" dirty="0" smtClean="0">
                <a:latin typeface="Verdana" pitchFamily="34" charset="0"/>
              </a:rPr>
              <a:t>:  Abigail knew this would be a major mistake that David would regret one day.  She went to David and appealed to him about his relationship with God and his own spiritual values. With good spiritual reasoning and wisdom, she quietly convinced David not to attack, and she provided all his men with food. She prayed and waited for God to solve her personal problem. </a:t>
            </a:r>
          </a:p>
        </p:txBody>
      </p:sp>
      <p:pic>
        <p:nvPicPr>
          <p:cNvPr id="11266" name="Picture 2"/>
          <p:cNvPicPr>
            <a:picLocks noChangeAspect="1" noChangeArrowheads="1"/>
          </p:cNvPicPr>
          <p:nvPr/>
        </p:nvPicPr>
        <p:blipFill>
          <a:blip r:embed="rId3" cstate="print"/>
          <a:srcRect l="4167" t="6791" r="6944" b="6792"/>
          <a:stretch>
            <a:fillRect/>
          </a:stretch>
        </p:blipFill>
        <p:spPr bwMode="auto">
          <a:xfrm>
            <a:off x="6903308" y="0"/>
            <a:ext cx="2240692" cy="25908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animEffect transition="in" filter="wipe(left)">
                                      <p:cBhvr>
                                        <p:cTn id="10" dur="500"/>
                                        <p:tgtEl>
                                          <p:spTgt spid="1229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wipe(left)">
                                      <p:cBhvr>
                                        <p:cTn id="15" dur="500"/>
                                        <p:tgtEl>
                                          <p:spTgt spid="122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291">
                                            <p:txEl>
                                              <p:pRg st="2" end="2"/>
                                            </p:txEl>
                                          </p:spTgt>
                                        </p:tgtEl>
                                        <p:attrNameLst>
                                          <p:attrName>style.visibility</p:attrName>
                                        </p:attrNameLst>
                                      </p:cBhvr>
                                      <p:to>
                                        <p:strVal val="visible"/>
                                      </p:to>
                                    </p:set>
                                    <p:animEffect transition="in" filter="wipe(left)">
                                      <p:cBhvr>
                                        <p:cTn id="20"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5181600" cy="1477962"/>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Ezra 9-10</a:t>
            </a:r>
          </a:p>
        </p:txBody>
      </p:sp>
      <p:sp>
        <p:nvSpPr>
          <p:cNvPr id="11267" name="Rectangle 3"/>
          <p:cNvSpPr>
            <a:spLocks noGrp="1" noChangeArrowheads="1"/>
          </p:cNvSpPr>
          <p:nvPr>
            <p:ph type="body" idx="1"/>
          </p:nvPr>
        </p:nvSpPr>
        <p:spPr>
          <a:xfrm>
            <a:off x="457200" y="1981200"/>
            <a:ext cx="8229600" cy="4876800"/>
          </a:xfrm>
        </p:spPr>
        <p:txBody>
          <a:bodyPr/>
          <a:lstStyle/>
          <a:p>
            <a:pPr eaLnBrk="1" hangingPunct="1">
              <a:lnSpc>
                <a:spcPct val="90000"/>
              </a:lnSpc>
              <a:spcAft>
                <a:spcPct val="30000"/>
              </a:spcAft>
              <a:defRPr/>
            </a:pPr>
            <a:r>
              <a:rPr lang="en-US" sz="2200" b="1" u="sng" dirty="0" smtClean="0">
                <a:latin typeface="Verdana" pitchFamily="34" charset="0"/>
              </a:rPr>
              <a:t>Problem</a:t>
            </a:r>
            <a:r>
              <a:rPr lang="en-US" sz="2200" dirty="0" smtClean="0">
                <a:latin typeface="Verdana" pitchFamily="34" charset="0"/>
              </a:rPr>
              <a:t>:  Some Jewish men had married Gentile women and mixed with the nations. This had been part of the reason for their exile! </a:t>
            </a:r>
            <a:endParaRPr lang="en-US" sz="2200" b="1" u="sng" dirty="0" smtClean="0">
              <a:latin typeface="Verdana" pitchFamily="34" charset="0"/>
            </a:endParaRPr>
          </a:p>
          <a:p>
            <a:pPr eaLnBrk="1" hangingPunct="1">
              <a:lnSpc>
                <a:spcPct val="90000"/>
              </a:lnSpc>
              <a:spcAft>
                <a:spcPct val="30000"/>
              </a:spcAft>
              <a:defRPr/>
            </a:pPr>
            <a:r>
              <a:rPr lang="en-US" sz="2200" b="1" u="sng" dirty="0" smtClean="0">
                <a:latin typeface="Verdana" pitchFamily="34" charset="0"/>
              </a:rPr>
              <a:t>Reaction</a:t>
            </a:r>
            <a:r>
              <a:rPr lang="en-US" sz="2200" dirty="0" smtClean="0">
                <a:latin typeface="Verdana" pitchFamily="34" charset="0"/>
              </a:rPr>
              <a:t>:  Initially, this practice crept in and was accepted, until Ezra took up the challenge to deal with the issue.  </a:t>
            </a:r>
            <a:endParaRPr lang="en-US" sz="2200" b="1" u="sng" dirty="0" smtClean="0">
              <a:latin typeface="Verdana" pitchFamily="34" charset="0"/>
            </a:endParaRPr>
          </a:p>
          <a:p>
            <a:pPr eaLnBrk="1" hangingPunct="1">
              <a:lnSpc>
                <a:spcPct val="90000"/>
              </a:lnSpc>
              <a:spcAft>
                <a:spcPct val="30000"/>
              </a:spcAft>
              <a:defRPr/>
            </a:pPr>
            <a:r>
              <a:rPr lang="en-US" sz="2200" b="1" u="sng" dirty="0" smtClean="0">
                <a:latin typeface="Verdana" pitchFamily="34" charset="0"/>
              </a:rPr>
              <a:t>Solution</a:t>
            </a:r>
            <a:r>
              <a:rPr lang="en-US" sz="2200" dirty="0" smtClean="0">
                <a:latin typeface="Verdana" pitchFamily="34" charset="0"/>
              </a:rPr>
              <a:t>:  Pray, meet together to discuss possible solutions, then choose one and move ahead asking for God’s help.  They decided to put away their foreign wives, but spent 3 months individually investigating each case (probably to determine if the foreign wives had converted!). Only 113 cases required </a:t>
            </a:r>
            <a:r>
              <a:rPr lang="en-US" sz="2200" dirty="0" smtClean="0">
                <a:latin typeface="Verdana" pitchFamily="34" charset="0"/>
              </a:rPr>
              <a:t>divorce.    </a:t>
            </a:r>
            <a:r>
              <a:rPr lang="en-US" sz="2200" i="1" dirty="0" smtClean="0">
                <a:solidFill>
                  <a:srgbClr val="00B0F0"/>
                </a:solidFill>
                <a:latin typeface="Verdana" pitchFamily="34" charset="0"/>
              </a:rPr>
              <a:t>No over-reaction here!</a:t>
            </a:r>
            <a:endParaRPr lang="en-US" sz="2200" i="1" dirty="0" smtClean="0">
              <a:solidFill>
                <a:srgbClr val="00B0F0"/>
              </a:solidFill>
              <a:latin typeface="Verdana"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5594430" y="0"/>
            <a:ext cx="3549570" cy="17526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7">
                                            <p:txEl>
                                              <p:pRg st="0" end="0"/>
                                            </p:txEl>
                                          </p:spTgt>
                                        </p:tgtEl>
                                        <p:attrNameLst>
                                          <p:attrName>style.visibility</p:attrName>
                                        </p:attrNameLst>
                                      </p:cBhvr>
                                      <p:to>
                                        <p:strVal val="visible"/>
                                      </p:to>
                                    </p:set>
                                    <p:animEffect transition="in" filter="wipe(left)">
                                      <p:cBhvr>
                                        <p:cTn id="10" dur="500"/>
                                        <p:tgtEl>
                                          <p:spTgt spid="112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wipe(left)">
                                      <p:cBhvr>
                                        <p:cTn id="15" dur="500"/>
                                        <p:tgtEl>
                                          <p:spTgt spid="1126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267">
                                            <p:txEl>
                                              <p:pRg st="2" end="2"/>
                                            </p:txEl>
                                          </p:spTgt>
                                        </p:tgtEl>
                                        <p:attrNameLst>
                                          <p:attrName>style.visibility</p:attrName>
                                        </p:attrNameLst>
                                      </p:cBhvr>
                                      <p:to>
                                        <p:strVal val="visible"/>
                                      </p:to>
                                    </p:set>
                                    <p:animEffect transition="in" filter="wipe(left)">
                                      <p:cBhvr>
                                        <p:cTn id="20"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7239000" cy="11430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1 Kings 12</a:t>
            </a:r>
          </a:p>
        </p:txBody>
      </p:sp>
      <p:sp>
        <p:nvSpPr>
          <p:cNvPr id="14339" name="Rectangle 3"/>
          <p:cNvSpPr>
            <a:spLocks noGrp="1" noChangeArrowheads="1"/>
          </p:cNvSpPr>
          <p:nvPr>
            <p:ph type="body" idx="1"/>
          </p:nvPr>
        </p:nvSpPr>
        <p:spPr>
          <a:xfrm>
            <a:off x="228600" y="1143000"/>
            <a:ext cx="8610600" cy="5410200"/>
          </a:xfrm>
        </p:spPr>
        <p:txBody>
          <a:bodyPr/>
          <a:lstStyle/>
          <a:p>
            <a:pPr eaLnBrk="1" hangingPunct="1">
              <a:lnSpc>
                <a:spcPct val="80000"/>
              </a:lnSpc>
              <a:spcAft>
                <a:spcPct val="20000"/>
              </a:spcAft>
              <a:defRPr/>
            </a:pPr>
            <a:r>
              <a:rPr lang="en-US" sz="2200" b="1" u="sng" dirty="0" smtClean="0">
                <a:latin typeface="Verdana" pitchFamily="34" charset="0"/>
              </a:rPr>
              <a:t>Problem</a:t>
            </a:r>
            <a:r>
              <a:rPr lang="en-US" sz="2200" dirty="0" smtClean="0">
                <a:latin typeface="Verdana" pitchFamily="34" charset="0"/>
              </a:rPr>
              <a:t>:  Men of Israel had worked hard for                             Solomon in completing his building projects                            (temple, own house, etc). Now </a:t>
            </a:r>
            <a:r>
              <a:rPr lang="en-US" sz="2200" dirty="0" err="1" smtClean="0">
                <a:latin typeface="Verdana" pitchFamily="34" charset="0"/>
              </a:rPr>
              <a:t>Rehoboam</a:t>
            </a:r>
            <a:r>
              <a:rPr lang="en-US" sz="2200" dirty="0" smtClean="0">
                <a:latin typeface="Verdana" pitchFamily="34" charset="0"/>
              </a:rPr>
              <a:t>                          had to decide whether to lighten the work                            load, keep it the same, or make it harder.</a:t>
            </a:r>
            <a:endParaRPr lang="en-US" sz="2200" b="1" u="sng" dirty="0" smtClean="0">
              <a:latin typeface="Verdana" pitchFamily="34" charset="0"/>
            </a:endParaRPr>
          </a:p>
          <a:p>
            <a:pPr eaLnBrk="1" hangingPunct="1">
              <a:lnSpc>
                <a:spcPct val="80000"/>
              </a:lnSpc>
              <a:spcAft>
                <a:spcPct val="20000"/>
              </a:spcAft>
              <a:defRPr/>
            </a:pPr>
            <a:r>
              <a:rPr lang="en-US" sz="2200" b="1" u="sng" dirty="0" smtClean="0">
                <a:latin typeface="Verdana" pitchFamily="34" charset="0"/>
              </a:rPr>
              <a:t>Reaction</a:t>
            </a:r>
            <a:r>
              <a:rPr lang="en-US" sz="2200" dirty="0" smtClean="0">
                <a:latin typeface="Verdana" pitchFamily="34" charset="0"/>
              </a:rPr>
              <a:t>:  </a:t>
            </a:r>
            <a:r>
              <a:rPr lang="en-US" sz="2200" dirty="0" err="1" smtClean="0">
                <a:latin typeface="Verdana" pitchFamily="34" charset="0"/>
              </a:rPr>
              <a:t>Rehoboam</a:t>
            </a:r>
            <a:r>
              <a:rPr lang="en-US" sz="2200" dirty="0" smtClean="0">
                <a:latin typeface="Verdana" pitchFamily="34" charset="0"/>
              </a:rPr>
              <a:t> lacked faith to trust God to hold the kingdom together, so he decided to try to maintain control through showing himself “tougher” than his Dad.</a:t>
            </a:r>
            <a:endParaRPr lang="en-US" sz="2200" b="1" u="sng" dirty="0" smtClean="0">
              <a:latin typeface="Verdana" pitchFamily="34" charset="0"/>
            </a:endParaRPr>
          </a:p>
          <a:p>
            <a:pPr eaLnBrk="1" hangingPunct="1">
              <a:lnSpc>
                <a:spcPct val="80000"/>
              </a:lnSpc>
              <a:spcAft>
                <a:spcPct val="20000"/>
              </a:spcAft>
              <a:defRPr/>
            </a:pPr>
            <a:r>
              <a:rPr lang="en-US" sz="2200" b="1" u="sng" dirty="0" smtClean="0">
                <a:latin typeface="Verdana" pitchFamily="34" charset="0"/>
              </a:rPr>
              <a:t>Solution</a:t>
            </a:r>
            <a:r>
              <a:rPr lang="en-US" sz="2200" dirty="0" smtClean="0">
                <a:latin typeface="Verdana" pitchFamily="34" charset="0"/>
              </a:rPr>
              <a:t>:  </a:t>
            </a:r>
            <a:r>
              <a:rPr lang="en-US" sz="2200" dirty="0" err="1" smtClean="0">
                <a:latin typeface="Verdana" pitchFamily="34" charset="0"/>
              </a:rPr>
              <a:t>Rehoboam</a:t>
            </a:r>
            <a:r>
              <a:rPr lang="en-US" sz="2200" dirty="0" smtClean="0">
                <a:latin typeface="Verdana" pitchFamily="34" charset="0"/>
              </a:rPr>
              <a:t> should have trusted God to hold the kingdom together. He needed to treat others the way he would have liked to be treated. Kindness, mercy and love are not signs of weakness!</a:t>
            </a:r>
            <a:endParaRPr lang="en-US" sz="2800" dirty="0" smtClean="0"/>
          </a:p>
        </p:txBody>
      </p:sp>
      <p:sp>
        <p:nvSpPr>
          <p:cNvPr id="4" name="Rectangle 2"/>
          <p:cNvSpPr txBox="1">
            <a:spLocks noChangeArrowheads="1"/>
          </p:cNvSpPr>
          <p:nvPr/>
        </p:nvSpPr>
        <p:spPr bwMode="auto">
          <a:xfrm>
            <a:off x="152400" y="5105400"/>
            <a:ext cx="8839200" cy="14478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lgn="ctr" eaLnBrk="1" hangingPunct="1">
              <a:defRPr/>
            </a:pPr>
            <a:r>
              <a:rPr lang="en-US" sz="2400" b="1" i="1" dirty="0" smtClean="0">
                <a:solidFill>
                  <a:srgbClr val="FFC000"/>
                </a:solidFill>
                <a:latin typeface="Comic Sans MS" pitchFamily="66" charset="0"/>
              </a:rPr>
              <a:t> </a:t>
            </a:r>
            <a:r>
              <a:rPr lang="en-US" sz="3200" b="1" dirty="0" smtClean="0">
                <a:solidFill>
                  <a:srgbClr val="FFC000"/>
                </a:solidFill>
                <a:latin typeface="Comic Sans MS" pitchFamily="66" charset="0"/>
              </a:rPr>
              <a:t>Note: Don’t require of others what we are not willing or able to do ourselves!</a:t>
            </a:r>
            <a:r>
              <a:rPr lang="en-US" sz="3200" dirty="0" smtClean="0">
                <a:solidFill>
                  <a:srgbClr val="FFC000"/>
                </a:solidFill>
                <a:latin typeface="Comic Sans MS" pitchFamily="66" charset="0"/>
              </a:rPr>
              <a:t>           Matt 23:4;  Acts 15:10 </a:t>
            </a:r>
            <a:endParaRPr kumimoji="0" lang="en-US"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Comic Sans MS" pitchFamily="66" charset="0"/>
              <a:ea typeface="+mj-ea"/>
              <a:cs typeface="+mj-cs"/>
            </a:endParaRPr>
          </a:p>
        </p:txBody>
      </p:sp>
      <p:pic>
        <p:nvPicPr>
          <p:cNvPr id="13314" name="Picture 2"/>
          <p:cNvPicPr>
            <a:picLocks noChangeAspect="1" noChangeArrowheads="1"/>
          </p:cNvPicPr>
          <p:nvPr/>
        </p:nvPicPr>
        <p:blipFill>
          <a:blip r:embed="rId3" cstate="print"/>
          <a:srcRect/>
          <a:stretch>
            <a:fillRect/>
          </a:stretch>
        </p:blipFill>
        <p:spPr bwMode="auto">
          <a:xfrm>
            <a:off x="7219950" y="0"/>
            <a:ext cx="1924050" cy="2371725"/>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339">
                                            <p:txEl>
                                              <p:pRg st="0" end="0"/>
                                            </p:txEl>
                                          </p:spTgt>
                                        </p:tgtEl>
                                        <p:attrNameLst>
                                          <p:attrName>style.visibility</p:attrName>
                                        </p:attrNameLst>
                                      </p:cBhvr>
                                      <p:to>
                                        <p:strVal val="visible"/>
                                      </p:to>
                                    </p:set>
                                    <p:animEffect transition="in" filter="wipe(left)">
                                      <p:cBhvr>
                                        <p:cTn id="10" dur="500"/>
                                        <p:tgtEl>
                                          <p:spTgt spid="1433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wipe(left)">
                                      <p:cBhvr>
                                        <p:cTn id="15" dur="500"/>
                                        <p:tgtEl>
                                          <p:spTgt spid="1433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339">
                                            <p:txEl>
                                              <p:pRg st="2" end="2"/>
                                            </p:txEl>
                                          </p:spTgt>
                                        </p:tgtEl>
                                        <p:attrNameLst>
                                          <p:attrName>style.visibility</p:attrName>
                                        </p:attrNameLst>
                                      </p:cBhvr>
                                      <p:to>
                                        <p:strVal val="visible"/>
                                      </p:to>
                                    </p:set>
                                    <p:animEffect transition="in" filter="wipe(left)">
                                      <p:cBhvr>
                                        <p:cTn id="20" dur="500"/>
                                        <p:tgtEl>
                                          <p:spTgt spid="14339">
                                            <p:txEl>
                                              <p:pRg st="2" end="2"/>
                                            </p:txEl>
                                          </p:spTgt>
                                        </p:tgtEl>
                                      </p:cBhvr>
                                    </p:animEffect>
                                  </p:childTnLst>
                                </p:cTn>
                              </p:par>
                            </p:childTnLst>
                          </p:cTn>
                        </p:par>
                        <p:par>
                          <p:cTn id="21" fill="hold">
                            <p:stCondLst>
                              <p:cond delay="500"/>
                            </p:stCondLst>
                            <p:childTnLst>
                              <p:par>
                                <p:cTn id="22" presetID="22" presetClass="entr" presetSubtype="4" fill="hold" grpId="0" nodeType="afterEffect">
                                  <p:stCondLst>
                                    <p:cond delay="600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uiExpand="1"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5400" dirty="0" smtClean="0">
                <a:solidFill>
                  <a:srgbClr val="00FF99"/>
                </a:solidFill>
                <a:latin typeface="Comic Sans MS" pitchFamily="66" charset="0"/>
              </a:rPr>
              <a:t>Useful resources!</a:t>
            </a:r>
            <a:endParaRPr lang="en-US" sz="5400" dirty="0">
              <a:solidFill>
                <a:srgbClr val="00FF99"/>
              </a:solidFill>
              <a:latin typeface="Comic Sans MS" pitchFamily="66" charset="0"/>
            </a:endParaRPr>
          </a:p>
        </p:txBody>
      </p:sp>
      <p:pic>
        <p:nvPicPr>
          <p:cNvPr id="34818" name="Picture 2"/>
          <p:cNvPicPr>
            <a:picLocks noChangeAspect="1" noChangeArrowheads="1"/>
          </p:cNvPicPr>
          <p:nvPr/>
        </p:nvPicPr>
        <p:blipFill>
          <a:blip r:embed="rId3" cstate="print"/>
          <a:srcRect/>
          <a:stretch>
            <a:fillRect/>
          </a:stretch>
        </p:blipFill>
        <p:spPr bwMode="auto">
          <a:xfrm>
            <a:off x="6781800" y="1066800"/>
            <a:ext cx="1981200" cy="2971800"/>
          </a:xfrm>
          <a:prstGeom prst="rect">
            <a:avLst/>
          </a:prstGeom>
          <a:noFill/>
          <a:ln w="9525">
            <a:noFill/>
            <a:miter lim="800000"/>
            <a:headEnd/>
            <a:tailEnd/>
          </a:ln>
        </p:spPr>
      </p:pic>
      <p:pic>
        <p:nvPicPr>
          <p:cNvPr id="34819" name="Picture 3"/>
          <p:cNvPicPr>
            <a:picLocks noChangeAspect="1" noChangeArrowheads="1"/>
          </p:cNvPicPr>
          <p:nvPr/>
        </p:nvPicPr>
        <p:blipFill>
          <a:blip r:embed="rId4" cstate="print"/>
          <a:srcRect/>
          <a:stretch>
            <a:fillRect/>
          </a:stretch>
        </p:blipFill>
        <p:spPr bwMode="auto">
          <a:xfrm>
            <a:off x="609600" y="1143000"/>
            <a:ext cx="2771775" cy="1680757"/>
          </a:xfrm>
          <a:prstGeom prst="rect">
            <a:avLst/>
          </a:prstGeom>
          <a:noFill/>
          <a:ln w="9525">
            <a:noFill/>
            <a:miter lim="800000"/>
            <a:headEnd/>
            <a:tailEnd/>
          </a:ln>
        </p:spPr>
      </p:pic>
      <p:pic>
        <p:nvPicPr>
          <p:cNvPr id="34820" name="Picture 4"/>
          <p:cNvPicPr>
            <a:picLocks noChangeAspect="1" noChangeArrowheads="1"/>
          </p:cNvPicPr>
          <p:nvPr/>
        </p:nvPicPr>
        <p:blipFill>
          <a:blip r:embed="rId5" cstate="print"/>
          <a:srcRect/>
          <a:stretch>
            <a:fillRect/>
          </a:stretch>
        </p:blipFill>
        <p:spPr bwMode="auto">
          <a:xfrm>
            <a:off x="533400" y="3657600"/>
            <a:ext cx="2286000" cy="2960370"/>
          </a:xfrm>
          <a:prstGeom prst="rect">
            <a:avLst/>
          </a:prstGeom>
          <a:noFill/>
          <a:ln w="9525">
            <a:noFill/>
            <a:miter lim="800000"/>
            <a:headEnd/>
            <a:tailEnd/>
          </a:ln>
        </p:spPr>
      </p:pic>
      <p:sp>
        <p:nvSpPr>
          <p:cNvPr id="8" name="TextBox 7"/>
          <p:cNvSpPr txBox="1"/>
          <p:nvPr/>
        </p:nvSpPr>
        <p:spPr>
          <a:xfrm>
            <a:off x="152400" y="2895600"/>
            <a:ext cx="3657600" cy="523220"/>
          </a:xfrm>
          <a:prstGeom prst="rect">
            <a:avLst/>
          </a:prstGeom>
          <a:noFill/>
        </p:spPr>
        <p:txBody>
          <a:bodyPr wrap="square" rtlCol="0">
            <a:spAutoFit/>
          </a:bodyPr>
          <a:lstStyle/>
          <a:p>
            <a:pPr algn="ctr"/>
            <a:r>
              <a:rPr lang="en-US" sz="2800" b="1" dirty="0" smtClean="0">
                <a:solidFill>
                  <a:srgbClr val="FFC000"/>
                </a:solidFill>
                <a:latin typeface="Comic Sans MS" pitchFamily="66" charset="0"/>
              </a:rPr>
              <a:t>Daily Bible Readings</a:t>
            </a:r>
            <a:endParaRPr lang="en-US" sz="2800" b="1" dirty="0">
              <a:solidFill>
                <a:srgbClr val="FFC000"/>
              </a:solidFill>
              <a:latin typeface="Comic Sans MS" pitchFamily="66" charset="0"/>
            </a:endParaRPr>
          </a:p>
        </p:txBody>
      </p:sp>
      <p:sp>
        <p:nvSpPr>
          <p:cNvPr id="9" name="TextBox 8"/>
          <p:cNvSpPr txBox="1"/>
          <p:nvPr/>
        </p:nvSpPr>
        <p:spPr>
          <a:xfrm>
            <a:off x="2362200" y="4343400"/>
            <a:ext cx="2971800" cy="954107"/>
          </a:xfrm>
          <a:prstGeom prst="rect">
            <a:avLst/>
          </a:prstGeom>
          <a:noFill/>
        </p:spPr>
        <p:txBody>
          <a:bodyPr wrap="square" rtlCol="0">
            <a:spAutoFit/>
          </a:bodyPr>
          <a:lstStyle/>
          <a:p>
            <a:pPr algn="ctr"/>
            <a:r>
              <a:rPr lang="en-US" sz="2800" b="1" dirty="0" smtClean="0">
                <a:solidFill>
                  <a:srgbClr val="FFC000"/>
                </a:solidFill>
                <a:latin typeface="Comic Sans MS" pitchFamily="66" charset="0"/>
              </a:rPr>
              <a:t>Wisdom of experience</a:t>
            </a:r>
            <a:endParaRPr lang="en-US" sz="2800" b="1" dirty="0">
              <a:solidFill>
                <a:srgbClr val="FFC000"/>
              </a:solidFill>
              <a:latin typeface="Comic Sans MS" pitchFamily="66" charset="0"/>
            </a:endParaRPr>
          </a:p>
        </p:txBody>
      </p:sp>
      <p:pic>
        <p:nvPicPr>
          <p:cNvPr id="34821" name="Picture 5"/>
          <p:cNvPicPr>
            <a:picLocks noChangeAspect="1" noChangeArrowheads="1"/>
          </p:cNvPicPr>
          <p:nvPr/>
        </p:nvPicPr>
        <p:blipFill>
          <a:blip r:embed="rId6" cstate="print"/>
          <a:srcRect/>
          <a:stretch>
            <a:fillRect/>
          </a:stretch>
        </p:blipFill>
        <p:spPr bwMode="auto">
          <a:xfrm>
            <a:off x="3962400" y="1371600"/>
            <a:ext cx="2057400" cy="2468880"/>
          </a:xfrm>
          <a:prstGeom prst="rect">
            <a:avLst/>
          </a:prstGeom>
          <a:noFill/>
          <a:ln w="9525">
            <a:noFill/>
            <a:miter lim="800000"/>
            <a:headEnd/>
            <a:tailEnd/>
          </a:ln>
        </p:spPr>
      </p:pic>
      <p:pic>
        <p:nvPicPr>
          <p:cNvPr id="34822" name="Picture 6"/>
          <p:cNvPicPr>
            <a:picLocks noChangeAspect="1" noChangeArrowheads="1"/>
          </p:cNvPicPr>
          <p:nvPr/>
        </p:nvPicPr>
        <p:blipFill>
          <a:blip r:embed="rId7" cstate="print"/>
          <a:srcRect/>
          <a:stretch>
            <a:fillRect/>
          </a:stretch>
        </p:blipFill>
        <p:spPr bwMode="auto">
          <a:xfrm>
            <a:off x="5791200" y="4267200"/>
            <a:ext cx="2324100" cy="23241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wipe(down)">
                                      <p:cBhvr>
                                        <p:cTn id="7" dur="500"/>
                                        <p:tgtEl>
                                          <p:spTgt spid="348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dissolve">
                                      <p:cBhvr>
                                        <p:cTn id="15" dur="500"/>
                                        <p:tgtEl>
                                          <p:spTgt spid="34821"/>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4818"/>
                                        </p:tgtEl>
                                        <p:attrNameLst>
                                          <p:attrName>style.visibility</p:attrName>
                                        </p:attrNameLst>
                                      </p:cBhvr>
                                      <p:to>
                                        <p:strVal val="visible"/>
                                      </p:to>
                                    </p:set>
                                    <p:animEffect transition="in" filter="diamond(in)">
                                      <p:cBhvr>
                                        <p:cTn id="20" dur="2000"/>
                                        <p:tgtEl>
                                          <p:spTgt spid="34818"/>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34820"/>
                                        </p:tgtEl>
                                        <p:attrNameLst>
                                          <p:attrName>style.visibility</p:attrName>
                                        </p:attrNameLst>
                                      </p:cBhvr>
                                      <p:to>
                                        <p:strVal val="visible"/>
                                      </p:to>
                                    </p:set>
                                    <p:animEffect transition="in" filter="box(in)">
                                      <p:cBhvr>
                                        <p:cTn id="25" dur="500"/>
                                        <p:tgtEl>
                                          <p:spTgt spid="3482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4822"/>
                                        </p:tgtEl>
                                        <p:attrNameLst>
                                          <p:attrName>style.visibility</p:attrName>
                                        </p:attrNameLst>
                                      </p:cBhvr>
                                      <p:to>
                                        <p:strVal val="visible"/>
                                      </p:to>
                                    </p:set>
                                    <p:animEffect transition="in" filter="blinds(horizontal)">
                                      <p:cBhvr>
                                        <p:cTn id="33" dur="500"/>
                                        <p:tgtEl>
                                          <p:spTgt spid="34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7086600" cy="11430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Genesis 4</a:t>
            </a:r>
          </a:p>
        </p:txBody>
      </p:sp>
      <p:sp>
        <p:nvSpPr>
          <p:cNvPr id="10243" name="Rectangle 3"/>
          <p:cNvSpPr>
            <a:spLocks noGrp="1" noChangeArrowheads="1"/>
          </p:cNvSpPr>
          <p:nvPr>
            <p:ph type="body" idx="1"/>
          </p:nvPr>
        </p:nvSpPr>
        <p:spPr>
          <a:xfrm>
            <a:off x="228600" y="1676400"/>
            <a:ext cx="8686800" cy="5029200"/>
          </a:xfrm>
        </p:spPr>
        <p:txBody>
          <a:bodyPr/>
          <a:lstStyle/>
          <a:p>
            <a:pPr eaLnBrk="1" hangingPunct="1">
              <a:lnSpc>
                <a:spcPct val="80000"/>
              </a:lnSpc>
              <a:spcAft>
                <a:spcPct val="30000"/>
              </a:spcAft>
              <a:defRPr/>
            </a:pPr>
            <a:r>
              <a:rPr lang="en-US" sz="2000" b="1" u="sng" dirty="0" smtClean="0">
                <a:latin typeface="Verdana" pitchFamily="34" charset="0"/>
              </a:rPr>
              <a:t>Problem</a:t>
            </a:r>
            <a:r>
              <a:rPr lang="en-US" sz="2000" dirty="0" smtClean="0">
                <a:latin typeface="Verdana" pitchFamily="34" charset="0"/>
              </a:rPr>
              <a:t>:  Cain became jealous of Abel because                              his own works were evil and Abel’s were righteous (1 John 3:12).  Rather than working it out and changing                        his life, Cain let this jealousy boil within him and turn to hatred.</a:t>
            </a:r>
            <a:endParaRPr lang="en-US" sz="2000" b="1" u="sng" dirty="0" smtClean="0">
              <a:latin typeface="Verdana" pitchFamily="34" charset="0"/>
            </a:endParaRPr>
          </a:p>
          <a:p>
            <a:pPr eaLnBrk="1" hangingPunct="1">
              <a:lnSpc>
                <a:spcPct val="80000"/>
              </a:lnSpc>
              <a:spcAft>
                <a:spcPct val="30000"/>
              </a:spcAft>
              <a:defRPr/>
            </a:pPr>
            <a:r>
              <a:rPr lang="en-US" sz="2000" b="1" u="sng" dirty="0" smtClean="0">
                <a:latin typeface="Verdana" pitchFamily="34" charset="0"/>
              </a:rPr>
              <a:t>Reaction</a:t>
            </a:r>
            <a:r>
              <a:rPr lang="en-US" sz="2000" dirty="0" smtClean="0">
                <a:latin typeface="Verdana" pitchFamily="34" charset="0"/>
              </a:rPr>
              <a:t>:  Eventually the opportunity arose when Cain’s jealousy drove him to kill Abel.  </a:t>
            </a:r>
            <a:endParaRPr lang="en-US" sz="2000" b="1" u="sng" dirty="0" smtClean="0">
              <a:latin typeface="Verdana" pitchFamily="34" charset="0"/>
            </a:endParaRPr>
          </a:p>
          <a:p>
            <a:pPr eaLnBrk="1" hangingPunct="1">
              <a:lnSpc>
                <a:spcPct val="80000"/>
              </a:lnSpc>
              <a:spcAft>
                <a:spcPct val="30000"/>
              </a:spcAft>
              <a:defRPr/>
            </a:pPr>
            <a:r>
              <a:rPr lang="en-US" sz="2000" b="1" u="sng" dirty="0" smtClean="0">
                <a:latin typeface="Verdana" pitchFamily="34" charset="0"/>
              </a:rPr>
              <a:t>Solution</a:t>
            </a:r>
            <a:r>
              <a:rPr lang="en-US" sz="2000" dirty="0" smtClean="0">
                <a:latin typeface="Verdana" pitchFamily="34" charset="0"/>
              </a:rPr>
              <a:t>:  Cain should have asked God to help him grow spiritually, deal with his jealousy, and learn to value Abel’s righteousness and love his brother.</a:t>
            </a:r>
          </a:p>
          <a:p>
            <a:pPr eaLnBrk="1" hangingPunct="1">
              <a:lnSpc>
                <a:spcPct val="80000"/>
              </a:lnSpc>
              <a:buFontTx/>
              <a:buNone/>
              <a:defRPr/>
            </a:pPr>
            <a:endParaRPr lang="en-US" sz="2000" dirty="0" smtClean="0">
              <a:latin typeface="Verdana" pitchFamily="34" charset="0"/>
            </a:endParaRPr>
          </a:p>
          <a:p>
            <a:pPr eaLnBrk="1" hangingPunct="1">
              <a:lnSpc>
                <a:spcPct val="80000"/>
              </a:lnSpc>
              <a:buFontTx/>
              <a:buNone/>
              <a:defRPr/>
            </a:pPr>
            <a:r>
              <a:rPr lang="en-US" sz="1800" dirty="0" smtClean="0"/>
              <a:t>     </a:t>
            </a:r>
            <a:r>
              <a:rPr lang="en-US" sz="2200" dirty="0" smtClean="0">
                <a:solidFill>
                  <a:srgbClr val="FFFF99"/>
                </a:solidFill>
                <a:latin typeface="Times New Roman" pitchFamily="18" charset="0"/>
              </a:rPr>
              <a:t>“We know that we have passed from death to life, because we love the brethren. </a:t>
            </a:r>
            <a:r>
              <a:rPr lang="en-US" sz="2200" b="1" i="1" dirty="0" smtClean="0">
                <a:solidFill>
                  <a:srgbClr val="FFFF99"/>
                </a:solidFill>
                <a:latin typeface="Times New Roman" pitchFamily="18" charset="0"/>
              </a:rPr>
              <a:t>He who does not love his brother abides in death.  Whoever hates his brother is a murderer,</a:t>
            </a:r>
            <a:r>
              <a:rPr lang="en-US" sz="2200" dirty="0" smtClean="0">
                <a:solidFill>
                  <a:srgbClr val="FFFF99"/>
                </a:solidFill>
                <a:latin typeface="Times New Roman" pitchFamily="18" charset="0"/>
              </a:rPr>
              <a:t> and you know that no murderer has eternal life abiding in him.  By this we know love, because He laid down His life for us. And </a:t>
            </a:r>
            <a:r>
              <a:rPr lang="en-US" sz="2200" b="1" i="1" dirty="0" smtClean="0">
                <a:solidFill>
                  <a:srgbClr val="FFFF99"/>
                </a:solidFill>
                <a:latin typeface="Times New Roman" pitchFamily="18" charset="0"/>
              </a:rPr>
              <a:t>we also ought to lay down our lives for the brethren.”</a:t>
            </a:r>
            <a:r>
              <a:rPr lang="en-US" sz="2200" dirty="0" smtClean="0">
                <a:solidFill>
                  <a:srgbClr val="FFFF99"/>
                </a:solidFill>
                <a:latin typeface="Times New Roman" pitchFamily="18" charset="0"/>
              </a:rPr>
              <a:t>  (I </a:t>
            </a:r>
            <a:r>
              <a:rPr lang="en-US" sz="2200" dirty="0" err="1" smtClean="0">
                <a:solidFill>
                  <a:srgbClr val="FFFF99"/>
                </a:solidFill>
                <a:latin typeface="Times New Roman" pitchFamily="18" charset="0"/>
              </a:rPr>
              <a:t>Jn</a:t>
            </a:r>
            <a:r>
              <a:rPr lang="en-US" sz="2200" dirty="0" smtClean="0">
                <a:solidFill>
                  <a:srgbClr val="FFFF99"/>
                </a:solidFill>
                <a:latin typeface="Times New Roman" pitchFamily="18" charset="0"/>
              </a:rPr>
              <a:t> 3:14-16)</a:t>
            </a:r>
            <a:r>
              <a:rPr lang="en-US" sz="2000" dirty="0" smtClean="0">
                <a:solidFill>
                  <a:srgbClr val="FFFF99"/>
                </a:solidFill>
                <a:latin typeface="Times New Roman" pitchFamily="18" charset="0"/>
              </a:rPr>
              <a:t> </a:t>
            </a:r>
          </a:p>
        </p:txBody>
      </p:sp>
      <p:pic>
        <p:nvPicPr>
          <p:cNvPr id="14338" name="Picture 2"/>
          <p:cNvPicPr>
            <a:picLocks noChangeAspect="1" noChangeArrowheads="1"/>
          </p:cNvPicPr>
          <p:nvPr/>
        </p:nvPicPr>
        <p:blipFill>
          <a:blip r:embed="rId3" cstate="print"/>
          <a:srcRect/>
          <a:stretch>
            <a:fillRect/>
          </a:stretch>
        </p:blipFill>
        <p:spPr bwMode="auto">
          <a:xfrm>
            <a:off x="7162800" y="0"/>
            <a:ext cx="1981200" cy="23622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wipe(left)">
                                      <p:cBhvr>
                                        <p:cTn id="10" dur="500"/>
                                        <p:tgtEl>
                                          <p:spTgt spid="102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wipe(left)">
                                      <p:cBhvr>
                                        <p:cTn id="15" dur="500"/>
                                        <p:tgtEl>
                                          <p:spTgt spid="1024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243">
                                            <p:txEl>
                                              <p:pRg st="2" end="2"/>
                                            </p:txEl>
                                          </p:spTgt>
                                        </p:tgtEl>
                                        <p:attrNameLst>
                                          <p:attrName>style.visibility</p:attrName>
                                        </p:attrNameLst>
                                      </p:cBhvr>
                                      <p:to>
                                        <p:strVal val="visible"/>
                                      </p:to>
                                    </p:set>
                                    <p:animEffect transition="in" filter="wipe(left)">
                                      <p:cBhvr>
                                        <p:cTn id="20" dur="500"/>
                                        <p:tgtEl>
                                          <p:spTgt spid="10243">
                                            <p:txEl>
                                              <p:pRg st="2" end="2"/>
                                            </p:txEl>
                                          </p:spTgt>
                                        </p:tgtEl>
                                      </p:cBhvr>
                                    </p:animEffect>
                                  </p:childTnLst>
                                </p:cTn>
                              </p:par>
                            </p:childTnLst>
                          </p:cTn>
                        </p:par>
                        <p:par>
                          <p:cTn id="21" fill="hold">
                            <p:stCondLst>
                              <p:cond delay="500"/>
                            </p:stCondLst>
                            <p:childTnLst>
                              <p:par>
                                <p:cTn id="22" presetID="22" presetClass="entr" presetSubtype="8" fill="hold" grpId="0" nodeType="afterEffect">
                                  <p:stCondLst>
                                    <p:cond delay="4000"/>
                                  </p:stCondLst>
                                  <p:childTnLst>
                                    <p:set>
                                      <p:cBhvr>
                                        <p:cTn id="23" dur="1" fill="hold">
                                          <p:stCondLst>
                                            <p:cond delay="0"/>
                                          </p:stCondLst>
                                        </p:cTn>
                                        <p:tgtEl>
                                          <p:spTgt spid="10243">
                                            <p:txEl>
                                              <p:pRg st="4" end="4"/>
                                            </p:txEl>
                                          </p:spTgt>
                                        </p:tgtEl>
                                        <p:attrNameLst>
                                          <p:attrName>style.visibility</p:attrName>
                                        </p:attrNameLst>
                                      </p:cBhvr>
                                      <p:to>
                                        <p:strVal val="visible"/>
                                      </p:to>
                                    </p:set>
                                    <p:animEffect transition="in" filter="wipe(left)">
                                      <p:cBhvr>
                                        <p:cTn id="24"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24000" y="274638"/>
            <a:ext cx="5181600" cy="1143000"/>
          </a:xfrm>
        </p:spPr>
        <p:txBody>
          <a:bodyPr/>
          <a:lstStyle/>
          <a:p>
            <a:pPr eaLnBrk="1" hangingPunct="1">
              <a:defRPr/>
            </a:pPr>
            <a:r>
              <a:rPr lang="en-US" sz="2800" b="0" dirty="0" smtClean="0">
                <a:latin typeface="Comic Sans MS" pitchFamily="66" charset="0"/>
              </a:rPr>
              <a:t>Solving Ecclesial Problems</a:t>
            </a:r>
            <a:r>
              <a:rPr lang="en-US" sz="3200" b="0" dirty="0" smtClean="0">
                <a:latin typeface="Comic Sans MS" pitchFamily="66" charset="0"/>
              </a:rPr>
              <a:t>:</a:t>
            </a:r>
            <a:r>
              <a:rPr lang="en-US" sz="3600" b="0" dirty="0" smtClean="0">
                <a:latin typeface="Comic Sans MS" pitchFamily="66" charset="0"/>
              </a:rPr>
              <a:t/>
            </a:r>
            <a:br>
              <a:rPr lang="en-US" sz="3600" b="0" dirty="0" smtClean="0">
                <a:latin typeface="Comic Sans MS" pitchFamily="66" charset="0"/>
              </a:rPr>
            </a:br>
            <a:r>
              <a:rPr lang="en-US" sz="3600" b="0" dirty="0" smtClean="0">
                <a:solidFill>
                  <a:schemeClr val="hlink"/>
                </a:solidFill>
                <a:latin typeface="Comic Sans MS" pitchFamily="66" charset="0"/>
              </a:rPr>
              <a:t>Jonathan’s dilemma with Saul &amp; David</a:t>
            </a:r>
          </a:p>
        </p:txBody>
      </p:sp>
      <p:sp>
        <p:nvSpPr>
          <p:cNvPr id="15363" name="Rectangle 3"/>
          <p:cNvSpPr>
            <a:spLocks noGrp="1" noChangeArrowheads="1"/>
          </p:cNvSpPr>
          <p:nvPr>
            <p:ph type="body" idx="1"/>
          </p:nvPr>
        </p:nvSpPr>
        <p:spPr>
          <a:xfrm>
            <a:off x="457200" y="1981200"/>
            <a:ext cx="8229600" cy="4876800"/>
          </a:xfrm>
        </p:spPr>
        <p:txBody>
          <a:bodyPr/>
          <a:lstStyle/>
          <a:p>
            <a:pPr eaLnBrk="1" hangingPunct="1">
              <a:lnSpc>
                <a:spcPct val="90000"/>
              </a:lnSpc>
              <a:spcAft>
                <a:spcPct val="30000"/>
              </a:spcAft>
              <a:defRPr/>
            </a:pPr>
            <a:r>
              <a:rPr lang="en-US" sz="2200" b="1" u="sng" dirty="0" smtClean="0">
                <a:latin typeface="Verdana" pitchFamily="34" charset="0"/>
              </a:rPr>
              <a:t>Problem</a:t>
            </a:r>
            <a:r>
              <a:rPr lang="en-US" sz="2200" dirty="0" smtClean="0">
                <a:latin typeface="Verdana" pitchFamily="34" charset="0"/>
              </a:rPr>
              <a:t>:  Saul is Jonathan’s dad and the anointed king of Israel.  David is Jonathan’s trusted spiritual friend and anointed to be the next king of Israel.  Saul is hunting David to kill him.  </a:t>
            </a:r>
            <a:endParaRPr lang="en-US" sz="2200" b="1" u="sng" dirty="0" smtClean="0">
              <a:latin typeface="Verdana" pitchFamily="34" charset="0"/>
            </a:endParaRPr>
          </a:p>
          <a:p>
            <a:pPr eaLnBrk="1" hangingPunct="1">
              <a:lnSpc>
                <a:spcPct val="90000"/>
              </a:lnSpc>
              <a:spcAft>
                <a:spcPct val="30000"/>
              </a:spcAft>
              <a:defRPr/>
            </a:pPr>
            <a:r>
              <a:rPr lang="en-US" sz="2200" b="1" u="sng" dirty="0" smtClean="0">
                <a:latin typeface="Verdana" pitchFamily="34" charset="0"/>
              </a:rPr>
              <a:t>Reaction</a:t>
            </a:r>
            <a:r>
              <a:rPr lang="en-US" sz="2200" dirty="0" smtClean="0">
                <a:latin typeface="Verdana" pitchFamily="34" charset="0"/>
              </a:rPr>
              <a:t>:  Part of Jonathan longs for David. Part of Jonathan feels responsible to help and serve Saul. The human tendency is to choose sides and only support one side. Jonathan chooses a tough road!</a:t>
            </a:r>
            <a:endParaRPr lang="en-US" sz="2200" b="1" u="sng" dirty="0" smtClean="0">
              <a:latin typeface="Verdana" pitchFamily="34" charset="0"/>
            </a:endParaRPr>
          </a:p>
          <a:p>
            <a:pPr eaLnBrk="1" hangingPunct="1">
              <a:lnSpc>
                <a:spcPct val="90000"/>
              </a:lnSpc>
              <a:spcAft>
                <a:spcPct val="30000"/>
              </a:spcAft>
              <a:defRPr/>
            </a:pPr>
            <a:r>
              <a:rPr lang="en-US" sz="2200" b="1" u="sng" dirty="0" smtClean="0">
                <a:latin typeface="Verdana" pitchFamily="34" charset="0"/>
              </a:rPr>
              <a:t>Solution</a:t>
            </a:r>
            <a:r>
              <a:rPr lang="en-US" sz="2200" dirty="0" smtClean="0">
                <a:latin typeface="Verdana" pitchFamily="34" charset="0"/>
              </a:rPr>
              <a:t>:  Jonathan stays with Saul to help out in the kingdom, while supporting and encouraging David, waiting for God to remove Saul and establish David as king in the land.</a:t>
            </a:r>
            <a:r>
              <a:rPr lang="en-US" sz="2200" dirty="0" smtClean="0"/>
              <a:t> </a:t>
            </a:r>
          </a:p>
        </p:txBody>
      </p:sp>
      <p:pic>
        <p:nvPicPr>
          <p:cNvPr id="2" name="Picture 2"/>
          <p:cNvPicPr>
            <a:picLocks noChangeAspect="1" noChangeArrowheads="1"/>
          </p:cNvPicPr>
          <p:nvPr/>
        </p:nvPicPr>
        <p:blipFill>
          <a:blip r:embed="rId3" cstate="print"/>
          <a:srcRect/>
          <a:stretch>
            <a:fillRect/>
          </a:stretch>
        </p:blipFill>
        <p:spPr bwMode="auto">
          <a:xfrm>
            <a:off x="6710516" y="0"/>
            <a:ext cx="2433484" cy="1676400"/>
          </a:xfrm>
          <a:prstGeom prst="rect">
            <a:avLst/>
          </a:prstGeom>
          <a:noFill/>
          <a:ln w="9525">
            <a:noFill/>
            <a:miter lim="800000"/>
            <a:headEnd/>
            <a:tailEnd/>
          </a:ln>
        </p:spPr>
      </p:pic>
      <p:pic>
        <p:nvPicPr>
          <p:cNvPr id="3" name="Picture 3"/>
          <p:cNvPicPr>
            <a:picLocks noChangeAspect="1" noChangeArrowheads="1"/>
          </p:cNvPicPr>
          <p:nvPr/>
        </p:nvPicPr>
        <p:blipFill>
          <a:blip r:embed="rId4" cstate="print"/>
          <a:srcRect/>
          <a:stretch>
            <a:fillRect/>
          </a:stretch>
        </p:blipFill>
        <p:spPr bwMode="auto">
          <a:xfrm>
            <a:off x="0" y="1"/>
            <a:ext cx="1524000" cy="182118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363">
                                            <p:txEl>
                                              <p:pRg st="0" end="0"/>
                                            </p:txEl>
                                          </p:spTgt>
                                        </p:tgtEl>
                                        <p:attrNameLst>
                                          <p:attrName>style.visibility</p:attrName>
                                        </p:attrNameLst>
                                      </p:cBhvr>
                                      <p:to>
                                        <p:strVal val="visible"/>
                                      </p:to>
                                    </p:set>
                                    <p:animEffect transition="in" filter="wipe(left)">
                                      <p:cBhvr>
                                        <p:cTn id="10" dur="500"/>
                                        <p:tgtEl>
                                          <p:spTgt spid="1536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wipe(left)">
                                      <p:cBhvr>
                                        <p:cTn id="15" dur="500"/>
                                        <p:tgtEl>
                                          <p:spTgt spid="1536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363">
                                            <p:txEl>
                                              <p:pRg st="2" end="2"/>
                                            </p:txEl>
                                          </p:spTgt>
                                        </p:tgtEl>
                                        <p:attrNameLst>
                                          <p:attrName>style.visibility</p:attrName>
                                        </p:attrNameLst>
                                      </p:cBhvr>
                                      <p:to>
                                        <p:strVal val="visible"/>
                                      </p:to>
                                    </p:set>
                                    <p:animEffect transition="in" filter="wipe(left)">
                                      <p:cBhvr>
                                        <p:cTn id="20"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6705600" cy="1143000"/>
          </a:xfrm>
        </p:spPr>
        <p:txBody>
          <a:bodyPr/>
          <a:lstStyle/>
          <a:p>
            <a:pPr eaLnBrk="1" hangingPunct="1">
              <a:defRPr/>
            </a:pPr>
            <a:r>
              <a:rPr lang="en-US" sz="4000" b="0" dirty="0" smtClean="0">
                <a:latin typeface="Comic Sans MS" pitchFamily="66" charset="0"/>
              </a:rPr>
              <a:t>Solving Ecclesial Problems:</a:t>
            </a:r>
            <a:br>
              <a:rPr lang="en-US" sz="4000" b="0" dirty="0" smtClean="0">
                <a:latin typeface="Comic Sans MS" pitchFamily="66" charset="0"/>
              </a:rPr>
            </a:br>
            <a:r>
              <a:rPr lang="en-US" sz="4000" b="0" dirty="0" smtClean="0">
                <a:solidFill>
                  <a:schemeClr val="hlink"/>
                </a:solidFill>
                <a:latin typeface="Comic Sans MS" pitchFamily="66" charset="0"/>
              </a:rPr>
              <a:t>1 Corinthians 1-3</a:t>
            </a:r>
          </a:p>
        </p:txBody>
      </p:sp>
      <p:sp>
        <p:nvSpPr>
          <p:cNvPr id="17411" name="Rectangle 3"/>
          <p:cNvSpPr>
            <a:spLocks noGrp="1" noChangeArrowheads="1"/>
          </p:cNvSpPr>
          <p:nvPr>
            <p:ph type="body" idx="1"/>
          </p:nvPr>
        </p:nvSpPr>
        <p:spPr>
          <a:xfrm>
            <a:off x="381000" y="1828800"/>
            <a:ext cx="8229600" cy="4800600"/>
          </a:xfrm>
        </p:spPr>
        <p:txBody>
          <a:bodyPr/>
          <a:lstStyle/>
          <a:p>
            <a:pPr eaLnBrk="1" hangingPunct="1">
              <a:lnSpc>
                <a:spcPct val="80000"/>
              </a:lnSpc>
              <a:spcAft>
                <a:spcPct val="30000"/>
              </a:spcAft>
              <a:defRPr/>
            </a:pPr>
            <a:r>
              <a:rPr lang="en-US" sz="2200" b="1" u="sng" dirty="0" smtClean="0">
                <a:latin typeface="Verdana" pitchFamily="34" charset="0"/>
              </a:rPr>
              <a:t>Problem</a:t>
            </a:r>
            <a:r>
              <a:rPr lang="en-US" sz="2200" dirty="0" smtClean="0">
                <a:latin typeface="Verdana" pitchFamily="34" charset="0"/>
              </a:rPr>
              <a:t>:  Believers in Corinth had split up into groups, along party lines. Each group thought they alone had preserved the important aspects of the Truth.</a:t>
            </a:r>
            <a:endParaRPr lang="en-US" sz="2200" b="1" u="sng" dirty="0" smtClean="0">
              <a:latin typeface="Verdana" pitchFamily="34" charset="0"/>
            </a:endParaRPr>
          </a:p>
          <a:p>
            <a:pPr eaLnBrk="1" hangingPunct="1">
              <a:lnSpc>
                <a:spcPct val="80000"/>
              </a:lnSpc>
              <a:spcAft>
                <a:spcPct val="30000"/>
              </a:spcAft>
              <a:defRPr/>
            </a:pPr>
            <a:r>
              <a:rPr lang="en-US" sz="2200" b="1" u="sng" dirty="0" smtClean="0">
                <a:latin typeface="Verdana" pitchFamily="34" charset="0"/>
              </a:rPr>
              <a:t>Reaction</a:t>
            </a:r>
            <a:r>
              <a:rPr lang="en-US" sz="2200" dirty="0" smtClean="0">
                <a:latin typeface="Verdana" pitchFamily="34" charset="0"/>
              </a:rPr>
              <a:t>:  Each group thought they were better than the others.  People in one group, did not think they should associate with people in another group.  There was arguing and boasting, jealousy and strife. The body of Christ was severely divided.</a:t>
            </a:r>
            <a:endParaRPr lang="en-US" sz="2200" b="1" u="sng" dirty="0" smtClean="0">
              <a:latin typeface="Verdana" pitchFamily="34" charset="0"/>
            </a:endParaRPr>
          </a:p>
          <a:p>
            <a:pPr eaLnBrk="1" hangingPunct="1">
              <a:lnSpc>
                <a:spcPct val="80000"/>
              </a:lnSpc>
              <a:spcAft>
                <a:spcPct val="30000"/>
              </a:spcAft>
              <a:defRPr/>
            </a:pPr>
            <a:r>
              <a:rPr lang="en-US" sz="2200" b="1" u="sng" dirty="0" smtClean="0">
                <a:latin typeface="Verdana" pitchFamily="34" charset="0"/>
              </a:rPr>
              <a:t>Solution</a:t>
            </a:r>
            <a:r>
              <a:rPr lang="en-US" sz="2200" dirty="0" smtClean="0">
                <a:latin typeface="Verdana" pitchFamily="34" charset="0"/>
              </a:rPr>
              <a:t>:  Paul appeals to look at the big picture and remember the little humble part we play.  Wisdom is from God.  The ecclesia is God’s field and God’s temple, and it was bought with the blood of Jesus Christ.  Remember…it’s not </a:t>
            </a:r>
            <a:r>
              <a:rPr lang="en-US" sz="2200" u="sng" dirty="0" smtClean="0">
                <a:latin typeface="Verdana" pitchFamily="34" charset="0"/>
              </a:rPr>
              <a:t>my</a:t>
            </a:r>
            <a:r>
              <a:rPr lang="en-US" sz="2200" dirty="0" smtClean="0">
                <a:latin typeface="Verdana" pitchFamily="34" charset="0"/>
              </a:rPr>
              <a:t> ecclesia! </a:t>
            </a:r>
          </a:p>
        </p:txBody>
      </p:sp>
      <p:pic>
        <p:nvPicPr>
          <p:cNvPr id="16386" name="Picture 2"/>
          <p:cNvPicPr>
            <a:picLocks noChangeAspect="1" noChangeArrowheads="1"/>
          </p:cNvPicPr>
          <p:nvPr/>
        </p:nvPicPr>
        <p:blipFill>
          <a:blip r:embed="rId3" cstate="print"/>
          <a:srcRect/>
          <a:stretch>
            <a:fillRect/>
          </a:stretch>
        </p:blipFill>
        <p:spPr bwMode="auto">
          <a:xfrm>
            <a:off x="6677025" y="0"/>
            <a:ext cx="2466975" cy="184785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411">
                                            <p:txEl>
                                              <p:pRg st="0" end="0"/>
                                            </p:txEl>
                                          </p:spTgt>
                                        </p:tgtEl>
                                        <p:attrNameLst>
                                          <p:attrName>style.visibility</p:attrName>
                                        </p:attrNameLst>
                                      </p:cBhvr>
                                      <p:to>
                                        <p:strVal val="visible"/>
                                      </p:to>
                                    </p:set>
                                    <p:animEffect transition="in" filter="wipe(left)">
                                      <p:cBhvr>
                                        <p:cTn id="10" dur="500"/>
                                        <p:tgtEl>
                                          <p:spTgt spid="174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wipe(left)">
                                      <p:cBhvr>
                                        <p:cTn id="15" dur="500"/>
                                        <p:tgtEl>
                                          <p:spTgt spid="174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411">
                                            <p:txEl>
                                              <p:pRg st="2" end="2"/>
                                            </p:txEl>
                                          </p:spTgt>
                                        </p:tgtEl>
                                        <p:attrNameLst>
                                          <p:attrName>style.visibility</p:attrName>
                                        </p:attrNameLst>
                                      </p:cBhvr>
                                      <p:to>
                                        <p:strVal val="visible"/>
                                      </p:to>
                                    </p:set>
                                    <p:animEffect transition="in" filter="wipe(left)">
                                      <p:cBhvr>
                                        <p:cTn id="20"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792162"/>
          </a:xfrm>
        </p:spPr>
        <p:txBody>
          <a:bodyPr/>
          <a:lstStyle/>
          <a:p>
            <a:pPr eaLnBrk="1" hangingPunct="1">
              <a:defRPr/>
            </a:pPr>
            <a:r>
              <a:rPr lang="en-US" dirty="0" smtClean="0">
                <a:solidFill>
                  <a:srgbClr val="FFC000"/>
                </a:solidFill>
                <a:latin typeface="Comic Sans MS" pitchFamily="66" charset="0"/>
              </a:rPr>
              <a:t>Lesson From Bible Examples</a:t>
            </a:r>
          </a:p>
        </p:txBody>
      </p:sp>
      <p:sp>
        <p:nvSpPr>
          <p:cNvPr id="46083" name="Rectangle 3"/>
          <p:cNvSpPr>
            <a:spLocks noGrp="1" noChangeArrowheads="1"/>
          </p:cNvSpPr>
          <p:nvPr>
            <p:ph type="body" idx="1"/>
          </p:nvPr>
        </p:nvSpPr>
        <p:spPr>
          <a:xfrm>
            <a:off x="304800" y="685800"/>
            <a:ext cx="8763000" cy="5715000"/>
          </a:xfrm>
        </p:spPr>
        <p:txBody>
          <a:bodyPr/>
          <a:lstStyle/>
          <a:p>
            <a:pPr eaLnBrk="1" hangingPunct="1">
              <a:defRPr/>
            </a:pPr>
            <a:r>
              <a:rPr lang="en-US" sz="2400" dirty="0" smtClean="0">
                <a:latin typeface="Verdana" pitchFamily="34" charset="0"/>
              </a:rPr>
              <a:t>We must make the effort to communicate!</a:t>
            </a:r>
          </a:p>
          <a:p>
            <a:pPr eaLnBrk="1" hangingPunct="1">
              <a:defRPr/>
            </a:pPr>
            <a:r>
              <a:rPr lang="en-US" sz="2400" dirty="0" smtClean="0">
                <a:latin typeface="Verdana" pitchFamily="34" charset="0"/>
              </a:rPr>
              <a:t>Pray to God and ask for help to find solutions</a:t>
            </a:r>
          </a:p>
          <a:p>
            <a:pPr eaLnBrk="1" hangingPunct="1">
              <a:defRPr/>
            </a:pPr>
            <a:r>
              <a:rPr lang="en-US" sz="2400" dirty="0" smtClean="0">
                <a:latin typeface="Verdana" pitchFamily="34" charset="0"/>
              </a:rPr>
              <a:t>Don’t always assume the worst!</a:t>
            </a:r>
          </a:p>
          <a:p>
            <a:pPr eaLnBrk="1" hangingPunct="1">
              <a:defRPr/>
            </a:pPr>
            <a:r>
              <a:rPr lang="en-US" sz="2400" dirty="0" smtClean="0">
                <a:latin typeface="Verdana" pitchFamily="34" charset="0"/>
              </a:rPr>
              <a:t>Use our Bibles for guidance </a:t>
            </a:r>
          </a:p>
          <a:p>
            <a:pPr eaLnBrk="1" hangingPunct="1">
              <a:defRPr/>
            </a:pPr>
            <a:r>
              <a:rPr lang="en-US" sz="2400" dirty="0" smtClean="0">
                <a:latin typeface="Verdana" pitchFamily="34" charset="0"/>
              </a:rPr>
              <a:t>Treat others the way we would like to be treated</a:t>
            </a:r>
          </a:p>
          <a:p>
            <a:pPr eaLnBrk="1" hangingPunct="1">
              <a:defRPr/>
            </a:pPr>
            <a:r>
              <a:rPr lang="en-US" sz="2400" dirty="0" smtClean="0">
                <a:latin typeface="Verdana" pitchFamily="34" charset="0"/>
              </a:rPr>
              <a:t>It’s OK to compromise on non-essential issues</a:t>
            </a:r>
          </a:p>
          <a:p>
            <a:pPr eaLnBrk="1" hangingPunct="1">
              <a:defRPr/>
            </a:pPr>
            <a:r>
              <a:rPr lang="en-US" sz="2400" dirty="0" smtClean="0">
                <a:latin typeface="Verdana" pitchFamily="34" charset="0"/>
              </a:rPr>
              <a:t>Be willing to extend God’s mercy to others</a:t>
            </a:r>
          </a:p>
          <a:p>
            <a:pPr eaLnBrk="1" hangingPunct="1">
              <a:defRPr/>
            </a:pPr>
            <a:r>
              <a:rPr lang="en-US" sz="2400" dirty="0" smtClean="0">
                <a:latin typeface="Verdana" pitchFamily="34" charset="0"/>
              </a:rPr>
              <a:t>Be careful we don’t overreact to others’ mistakes and make worse mistakes ourselves!</a:t>
            </a:r>
          </a:p>
          <a:p>
            <a:pPr eaLnBrk="1" hangingPunct="1">
              <a:defRPr/>
            </a:pPr>
            <a:r>
              <a:rPr lang="en-US" sz="2400" dirty="0" smtClean="0">
                <a:latin typeface="Verdana" pitchFamily="34" charset="0"/>
              </a:rPr>
              <a:t>Be willing to listen to brothers and sisters who try to seek Godly solutions</a:t>
            </a:r>
          </a:p>
          <a:p>
            <a:pPr eaLnBrk="1" hangingPunct="1">
              <a:defRPr/>
            </a:pPr>
            <a:r>
              <a:rPr lang="en-US" sz="2400" dirty="0" smtClean="0">
                <a:latin typeface="Verdana" pitchFamily="34" charset="0"/>
              </a:rPr>
              <a:t>Accept decision of elders (unless it may destroy one of God’s flock)</a:t>
            </a:r>
          </a:p>
          <a:p>
            <a:pPr eaLnBrk="1" hangingPunct="1">
              <a:lnSpc>
                <a:spcPct val="80000"/>
              </a:lnSpc>
              <a:defRPr/>
            </a:pPr>
            <a:endParaRPr lang="en-US" sz="2400" dirty="0" smtClean="0">
              <a:latin typeface="Verdana" pitchFamily="34" charset="0"/>
            </a:endParaRPr>
          </a:p>
          <a:p>
            <a:pPr eaLnBrk="1" hangingPunct="1">
              <a:lnSpc>
                <a:spcPct val="80000"/>
              </a:lnSpc>
              <a:defRPr/>
            </a:pPr>
            <a:endParaRPr lang="en-US" sz="2400" dirty="0" smtClean="0"/>
          </a:p>
          <a:p>
            <a:pPr eaLnBrk="1" hangingPunct="1">
              <a:lnSpc>
                <a:spcPct val="80000"/>
              </a:lnSpc>
              <a:defRPr/>
            </a:pPr>
            <a:endParaRPr lang="en-US" sz="2400" dirty="0" smtClean="0"/>
          </a:p>
        </p:txBody>
      </p:sp>
      <p:sp>
        <p:nvSpPr>
          <p:cNvPr id="4" name="Rectangle 2"/>
          <p:cNvSpPr txBox="1">
            <a:spLocks noChangeArrowheads="1"/>
          </p:cNvSpPr>
          <p:nvPr/>
        </p:nvSpPr>
        <p:spPr bwMode="auto">
          <a:xfrm>
            <a:off x="0" y="6172200"/>
            <a:ext cx="9144000" cy="6858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noProof="0" dirty="0" smtClean="0">
                <a:solidFill>
                  <a:srgbClr val="FFFF00"/>
                </a:solidFill>
                <a:effectLst>
                  <a:outerShdw blurRad="38100" dist="38100" dir="2700000" algn="tl">
                    <a:srgbClr val="000000"/>
                  </a:outerShdw>
                </a:effectLst>
                <a:latin typeface="Comic Sans MS" pitchFamily="66" charset="0"/>
                <a:ea typeface="+mj-ea"/>
                <a:cs typeface="+mj-cs"/>
                <a:sym typeface="Wingdings" pitchFamily="2" charset="2"/>
              </a:rPr>
              <a:t>   </a:t>
            </a:r>
            <a:r>
              <a:rPr lang="en-US" sz="3200" kern="0" noProof="0" dirty="0" smtClean="0">
                <a:solidFill>
                  <a:srgbClr val="FFFF00"/>
                </a:solidFill>
                <a:effectLst>
                  <a:outerShdw blurRad="38100" dist="38100" dir="2700000" algn="tl">
                    <a:srgbClr val="000000"/>
                  </a:outerShdw>
                </a:effectLst>
                <a:latin typeface="Comic Sans MS" pitchFamily="66" charset="0"/>
                <a:ea typeface="+mj-ea"/>
                <a:cs typeface="+mj-cs"/>
              </a:rPr>
              <a:t>Be sure to thank God when it works!   </a:t>
            </a:r>
            <a:r>
              <a:rPr lang="en-US" sz="3200" kern="0" noProof="0" dirty="0" smtClean="0">
                <a:solidFill>
                  <a:srgbClr val="FFFF00"/>
                </a:solidFill>
                <a:effectLst>
                  <a:outerShdw blurRad="38100" dist="38100" dir="2700000" algn="tl">
                    <a:srgbClr val="000000"/>
                  </a:outerShdw>
                </a:effectLst>
                <a:latin typeface="Comic Sans MS" pitchFamily="66" charset="0"/>
                <a:ea typeface="+mj-ea"/>
                <a:cs typeface="+mj-cs"/>
                <a:sym typeface="Wingdings" pitchFamily="2" charset="2"/>
              </a:rPr>
              <a:t></a:t>
            </a:r>
            <a:endParaRPr kumimoji="0" lang="en-US" sz="32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omic Sans MS" pitchFamily="66" charset="0"/>
              <a:ea typeface="+mj-ea"/>
              <a:cs typeface="+mj-cs"/>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2000"/>
                                        <p:tgtEl>
                                          <p:spTgt spid="4608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6083">
                                            <p:txEl>
                                              <p:pRg st="0" end="0"/>
                                            </p:txEl>
                                          </p:spTgt>
                                        </p:tgtEl>
                                        <p:attrNameLst>
                                          <p:attrName>style.visibility</p:attrName>
                                        </p:attrNameLst>
                                      </p:cBhvr>
                                      <p:to>
                                        <p:strVal val="visible"/>
                                      </p:to>
                                    </p:set>
                                    <p:animEffect transition="in" filter="wipe(left)">
                                      <p:cBhvr>
                                        <p:cTn id="10" dur="500"/>
                                        <p:tgtEl>
                                          <p:spTgt spid="4608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animEffect transition="in" filter="wipe(left)">
                                      <p:cBhvr>
                                        <p:cTn id="15" dur="500"/>
                                        <p:tgtEl>
                                          <p:spTgt spid="4608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6083">
                                            <p:txEl>
                                              <p:pRg st="2" end="2"/>
                                            </p:txEl>
                                          </p:spTgt>
                                        </p:tgtEl>
                                        <p:attrNameLst>
                                          <p:attrName>style.visibility</p:attrName>
                                        </p:attrNameLst>
                                      </p:cBhvr>
                                      <p:to>
                                        <p:strVal val="visible"/>
                                      </p:to>
                                    </p:set>
                                    <p:animEffect transition="in" filter="wipe(left)">
                                      <p:cBhvr>
                                        <p:cTn id="20" dur="500"/>
                                        <p:tgtEl>
                                          <p:spTgt spid="4608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Effect transition="in" filter="wipe(left)">
                                      <p:cBhvr>
                                        <p:cTn id="25" dur="500"/>
                                        <p:tgtEl>
                                          <p:spTgt spid="4608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6083">
                                            <p:txEl>
                                              <p:pRg st="4" end="4"/>
                                            </p:txEl>
                                          </p:spTgt>
                                        </p:tgtEl>
                                        <p:attrNameLst>
                                          <p:attrName>style.visibility</p:attrName>
                                        </p:attrNameLst>
                                      </p:cBhvr>
                                      <p:to>
                                        <p:strVal val="visible"/>
                                      </p:to>
                                    </p:set>
                                    <p:animEffect transition="in" filter="wipe(left)">
                                      <p:cBhvr>
                                        <p:cTn id="30" dur="500"/>
                                        <p:tgtEl>
                                          <p:spTgt spid="4608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6083">
                                            <p:txEl>
                                              <p:pRg st="5" end="5"/>
                                            </p:txEl>
                                          </p:spTgt>
                                        </p:tgtEl>
                                        <p:attrNameLst>
                                          <p:attrName>style.visibility</p:attrName>
                                        </p:attrNameLst>
                                      </p:cBhvr>
                                      <p:to>
                                        <p:strVal val="visible"/>
                                      </p:to>
                                    </p:set>
                                    <p:animEffect transition="in" filter="wipe(left)">
                                      <p:cBhvr>
                                        <p:cTn id="35" dur="500"/>
                                        <p:tgtEl>
                                          <p:spTgt spid="4608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6083">
                                            <p:txEl>
                                              <p:pRg st="6" end="6"/>
                                            </p:txEl>
                                          </p:spTgt>
                                        </p:tgtEl>
                                        <p:attrNameLst>
                                          <p:attrName>style.visibility</p:attrName>
                                        </p:attrNameLst>
                                      </p:cBhvr>
                                      <p:to>
                                        <p:strVal val="visible"/>
                                      </p:to>
                                    </p:set>
                                    <p:animEffect transition="in" filter="wipe(left)">
                                      <p:cBhvr>
                                        <p:cTn id="40" dur="500"/>
                                        <p:tgtEl>
                                          <p:spTgt spid="4608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46083">
                                            <p:txEl>
                                              <p:pRg st="7" end="7"/>
                                            </p:txEl>
                                          </p:spTgt>
                                        </p:tgtEl>
                                        <p:attrNameLst>
                                          <p:attrName>style.visibility</p:attrName>
                                        </p:attrNameLst>
                                      </p:cBhvr>
                                      <p:to>
                                        <p:strVal val="visible"/>
                                      </p:to>
                                    </p:set>
                                    <p:animEffect transition="in" filter="wipe(left)">
                                      <p:cBhvr>
                                        <p:cTn id="45" dur="500"/>
                                        <p:tgtEl>
                                          <p:spTgt spid="4608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6083">
                                            <p:txEl>
                                              <p:pRg st="8" end="8"/>
                                            </p:txEl>
                                          </p:spTgt>
                                        </p:tgtEl>
                                        <p:attrNameLst>
                                          <p:attrName>style.visibility</p:attrName>
                                        </p:attrNameLst>
                                      </p:cBhvr>
                                      <p:to>
                                        <p:strVal val="visible"/>
                                      </p:to>
                                    </p:set>
                                    <p:animEffect transition="in" filter="wipe(left)">
                                      <p:cBhvr>
                                        <p:cTn id="50" dur="500"/>
                                        <p:tgtEl>
                                          <p:spTgt spid="4608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46083">
                                            <p:txEl>
                                              <p:pRg st="9" end="9"/>
                                            </p:txEl>
                                          </p:spTgt>
                                        </p:tgtEl>
                                        <p:attrNameLst>
                                          <p:attrName>style.visibility</p:attrName>
                                        </p:attrNameLst>
                                      </p:cBhvr>
                                      <p:to>
                                        <p:strVal val="visible"/>
                                      </p:to>
                                    </p:set>
                                    <p:animEffect transition="in" filter="wipe(left)">
                                      <p:cBhvr>
                                        <p:cTn id="55" dur="500"/>
                                        <p:tgtEl>
                                          <p:spTgt spid="46083">
                                            <p:txEl>
                                              <p:pRg st="9" end="9"/>
                                            </p:txEl>
                                          </p:spTgt>
                                        </p:tgtEl>
                                      </p:cBhvr>
                                    </p:animEffect>
                                  </p:childTnLst>
                                </p:cTn>
                              </p:par>
                            </p:childTnLst>
                          </p:cTn>
                        </p:par>
                        <p:par>
                          <p:cTn id="56" fill="hold">
                            <p:stCondLst>
                              <p:cond delay="500"/>
                            </p:stCondLst>
                            <p:childTnLst>
                              <p:par>
                                <p:cTn id="57" presetID="22" presetClass="entr" presetSubtype="4" fill="hold" grpId="0" nodeType="afterEffect">
                                  <p:stCondLst>
                                    <p:cond delay="2000"/>
                                  </p:stCondLst>
                                  <p:childTnLst>
                                    <p:set>
                                      <p:cBhvr>
                                        <p:cTn id="58" dur="1" fill="hold">
                                          <p:stCondLst>
                                            <p:cond delay="0"/>
                                          </p:stCondLst>
                                        </p:cTn>
                                        <p:tgtEl>
                                          <p:spTgt spid="4"/>
                                        </p:tgtEl>
                                        <p:attrNameLst>
                                          <p:attrName>style.visibility</p:attrName>
                                        </p:attrNameLst>
                                      </p:cBhvr>
                                      <p:to>
                                        <p:strVal val="visible"/>
                                      </p:to>
                                    </p:set>
                                    <p:animEffect transition="in" filter="wipe(down)">
                                      <p:cBhvr>
                                        <p:cTn id="5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46083" grpId="0" uiExpand="1"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0"/>
            <a:ext cx="9160656" cy="68580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2011362"/>
          </a:xfrm>
        </p:spPr>
        <p:txBody>
          <a:bodyPr/>
          <a:lstStyle/>
          <a:p>
            <a:pPr>
              <a:lnSpc>
                <a:spcPts val="5000"/>
              </a:lnSpc>
            </a:pPr>
            <a:r>
              <a:rPr lang="en-US" dirty="0" smtClean="0">
                <a:solidFill>
                  <a:srgbClr val="FFC000"/>
                </a:solidFill>
                <a:latin typeface="Comic Sans MS" pitchFamily="66" charset="0"/>
              </a:rPr>
              <a:t>God is more concerned with how we go about it, than the end result – He’s very patient!</a:t>
            </a:r>
            <a:endParaRPr lang="en-US" dirty="0">
              <a:solidFill>
                <a:srgbClr val="FFC000"/>
              </a:solidFill>
              <a:latin typeface="Comic Sans MS" pitchFamily="66" charset="0"/>
            </a:endParaRPr>
          </a:p>
        </p:txBody>
      </p:sp>
      <p:sp>
        <p:nvSpPr>
          <p:cNvPr id="3" name="Content Placeholder 2"/>
          <p:cNvSpPr>
            <a:spLocks noGrp="1"/>
          </p:cNvSpPr>
          <p:nvPr>
            <p:ph idx="1"/>
          </p:nvPr>
        </p:nvSpPr>
        <p:spPr>
          <a:xfrm>
            <a:off x="381000" y="2286000"/>
            <a:ext cx="8229600" cy="4038600"/>
          </a:xfrm>
        </p:spPr>
        <p:txBody>
          <a:bodyPr/>
          <a:lstStyle/>
          <a:p>
            <a:r>
              <a:rPr lang="en-US" sz="2600" dirty="0" smtClean="0">
                <a:latin typeface="Arial" pitchFamily="34" charset="0"/>
                <a:cs typeface="Arial" pitchFamily="34" charset="0"/>
              </a:rPr>
              <a:t>He killed </a:t>
            </a:r>
            <a:r>
              <a:rPr lang="en-US" sz="2600" dirty="0" err="1" smtClean="0">
                <a:latin typeface="Arial" pitchFamily="34" charset="0"/>
                <a:cs typeface="Arial" pitchFamily="34" charset="0"/>
              </a:rPr>
              <a:t>Nabal</a:t>
            </a:r>
            <a:r>
              <a:rPr lang="en-US" sz="2600" dirty="0" smtClean="0">
                <a:latin typeface="Arial" pitchFamily="34" charset="0"/>
                <a:cs typeface="Arial" pitchFamily="34" charset="0"/>
              </a:rPr>
              <a:t> after David waited (1 Sam 25), would have helped </a:t>
            </a:r>
            <a:r>
              <a:rPr lang="en-US" sz="2600" dirty="0" err="1" smtClean="0">
                <a:latin typeface="Arial" pitchFamily="34" charset="0"/>
                <a:cs typeface="Arial" pitchFamily="34" charset="0"/>
              </a:rPr>
              <a:t>Asa</a:t>
            </a:r>
            <a:r>
              <a:rPr lang="en-US" sz="2600" dirty="0" smtClean="0">
                <a:latin typeface="Arial" pitchFamily="34" charset="0"/>
                <a:cs typeface="Arial" pitchFamily="34" charset="0"/>
              </a:rPr>
              <a:t> beat </a:t>
            </a:r>
            <a:r>
              <a:rPr lang="en-US" sz="2600" dirty="0" err="1" smtClean="0">
                <a:latin typeface="Arial" pitchFamily="34" charset="0"/>
                <a:cs typeface="Arial" pitchFamily="34" charset="0"/>
              </a:rPr>
              <a:t>Baasha</a:t>
            </a:r>
            <a:r>
              <a:rPr lang="en-US" sz="2600" dirty="0" smtClean="0">
                <a:latin typeface="Arial" pitchFamily="34" charset="0"/>
                <a:cs typeface="Arial" pitchFamily="34" charset="0"/>
              </a:rPr>
              <a:t> (2 </a:t>
            </a:r>
            <a:r>
              <a:rPr lang="en-US" sz="2600" dirty="0" err="1" smtClean="0">
                <a:latin typeface="Arial" pitchFamily="34" charset="0"/>
                <a:cs typeface="Arial" pitchFamily="34" charset="0"/>
              </a:rPr>
              <a:t>Chr</a:t>
            </a:r>
            <a:r>
              <a:rPr lang="en-US" sz="2600" dirty="0" smtClean="0">
                <a:latin typeface="Arial" pitchFamily="34" charset="0"/>
                <a:cs typeface="Arial" pitchFamily="34" charset="0"/>
              </a:rPr>
              <a:t> 14-16), could have wiped out Jericho the 1</a:t>
            </a:r>
            <a:r>
              <a:rPr lang="en-US" sz="2600" baseline="30000" dirty="0" smtClean="0">
                <a:latin typeface="Arial" pitchFamily="34" charset="0"/>
                <a:cs typeface="Arial" pitchFamily="34" charset="0"/>
              </a:rPr>
              <a:t>st</a:t>
            </a:r>
            <a:r>
              <a:rPr lang="en-US" sz="2600" dirty="0" smtClean="0">
                <a:latin typeface="Arial" pitchFamily="34" charset="0"/>
                <a:cs typeface="Arial" pitchFamily="34" charset="0"/>
              </a:rPr>
              <a:t> day (Josh 6)</a:t>
            </a:r>
          </a:p>
          <a:p>
            <a:r>
              <a:rPr lang="en-US" sz="2600" dirty="0" smtClean="0">
                <a:latin typeface="Arial" pitchFamily="34" charset="0"/>
                <a:cs typeface="Arial" pitchFamily="34" charset="0"/>
              </a:rPr>
              <a:t>He can bring about the result He wants for a specific problem any time – He’s in control!</a:t>
            </a:r>
          </a:p>
          <a:p>
            <a:r>
              <a:rPr lang="en-US" sz="2600" dirty="0" smtClean="0">
                <a:latin typeface="Arial" pitchFamily="34" charset="0"/>
                <a:cs typeface="Arial" pitchFamily="34" charset="0"/>
              </a:rPr>
              <a:t>These problems give us an opportunity                       to practice living by faith</a:t>
            </a:r>
          </a:p>
          <a:p>
            <a:r>
              <a:rPr lang="en-US" sz="2600" b="1" dirty="0" smtClean="0">
                <a:solidFill>
                  <a:srgbClr val="FFFF00"/>
                </a:solidFill>
                <a:latin typeface="Arial" pitchFamily="34" charset="0"/>
                <a:cs typeface="Arial" pitchFamily="34" charset="0"/>
              </a:rPr>
              <a:t>Clearly the ends does not justify the means!  </a:t>
            </a:r>
          </a:p>
        </p:txBody>
      </p:sp>
      <p:pic>
        <p:nvPicPr>
          <p:cNvPr id="1026" name="Picture 2"/>
          <p:cNvPicPr>
            <a:picLocks noChangeAspect="1" noChangeArrowheads="1"/>
          </p:cNvPicPr>
          <p:nvPr/>
        </p:nvPicPr>
        <p:blipFill>
          <a:blip r:embed="rId3" cstate="print"/>
          <a:srcRect/>
          <a:stretch>
            <a:fillRect/>
          </a:stretch>
        </p:blipFill>
        <p:spPr bwMode="auto">
          <a:xfrm>
            <a:off x="6781800" y="4038600"/>
            <a:ext cx="2247113" cy="1309688"/>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dissolve">
                                      <p:cBhvr>
                                        <p:cTn id="19" dur="500"/>
                                        <p:tgtEl>
                                          <p:spTgt spid="102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57200" y="228600"/>
            <a:ext cx="8229600" cy="6629400"/>
          </a:xfrm>
        </p:spPr>
        <p:txBody>
          <a:bodyPr/>
          <a:lstStyle/>
          <a:p>
            <a:pPr eaLnBrk="1" hangingPunct="1">
              <a:lnSpc>
                <a:spcPct val="80000"/>
              </a:lnSpc>
              <a:buFontTx/>
              <a:buNone/>
              <a:defRPr/>
            </a:pPr>
            <a:r>
              <a:rPr lang="en-US" sz="3600" b="1" dirty="0" smtClean="0">
                <a:solidFill>
                  <a:srgbClr val="FFC000"/>
                </a:solidFill>
              </a:rPr>
              <a:t>          </a:t>
            </a:r>
            <a:r>
              <a:rPr lang="en-US" sz="3600" b="1" dirty="0" smtClean="0">
                <a:solidFill>
                  <a:srgbClr val="FFC000"/>
                </a:solidFill>
                <a:latin typeface="Arial" charset="0"/>
              </a:rPr>
              <a:t>Solving Ecclesial Problems</a:t>
            </a:r>
          </a:p>
          <a:p>
            <a:pPr eaLnBrk="1" hangingPunct="1">
              <a:lnSpc>
                <a:spcPct val="80000"/>
              </a:lnSpc>
              <a:buFontTx/>
              <a:buNone/>
              <a:defRPr/>
            </a:pPr>
            <a:r>
              <a:rPr lang="en-US" sz="2400" dirty="0" smtClean="0">
                <a:latin typeface="Arial" charset="0"/>
              </a:rPr>
              <a:t>Gen 4:  Cain and Abel  </a:t>
            </a:r>
            <a:r>
              <a:rPr lang="en-US" sz="2400" dirty="0" smtClean="0">
                <a:latin typeface="Arial" charset="0"/>
              </a:rPr>
              <a:t>(</a:t>
            </a:r>
            <a:r>
              <a:rPr lang="en-US" sz="2400" dirty="0" smtClean="0">
                <a:latin typeface="Arial" charset="0"/>
              </a:rPr>
              <a:t>20</a:t>
            </a:r>
            <a:r>
              <a:rPr lang="en-US" sz="2400" dirty="0" smtClean="0">
                <a:latin typeface="Arial" charset="0"/>
              </a:rPr>
              <a:t>)</a:t>
            </a:r>
            <a:endParaRPr lang="en-US" sz="2400" dirty="0" smtClean="0">
              <a:latin typeface="Arial" charset="0"/>
            </a:endParaRPr>
          </a:p>
          <a:p>
            <a:pPr eaLnBrk="1" hangingPunct="1">
              <a:lnSpc>
                <a:spcPct val="80000"/>
              </a:lnSpc>
              <a:buFontTx/>
              <a:buNone/>
              <a:defRPr/>
            </a:pPr>
            <a:r>
              <a:rPr lang="en-US" sz="2400" dirty="0" smtClean="0">
                <a:latin typeface="Arial" charset="0"/>
              </a:rPr>
              <a:t>Lev 10:  Aaron’s sons burned the goat  </a:t>
            </a:r>
            <a:r>
              <a:rPr lang="en-US" sz="2400" dirty="0" smtClean="0">
                <a:latin typeface="Arial" charset="0"/>
              </a:rPr>
              <a:t>(10)</a:t>
            </a:r>
            <a:endParaRPr lang="en-US" sz="2400" dirty="0" smtClean="0">
              <a:latin typeface="Arial" charset="0"/>
            </a:endParaRPr>
          </a:p>
          <a:p>
            <a:pPr eaLnBrk="1" hangingPunct="1">
              <a:lnSpc>
                <a:spcPct val="80000"/>
              </a:lnSpc>
              <a:buFontTx/>
              <a:buNone/>
              <a:defRPr/>
            </a:pPr>
            <a:r>
              <a:rPr lang="en-US" sz="2400" dirty="0" smtClean="0">
                <a:latin typeface="Arial" charset="0"/>
              </a:rPr>
              <a:t>Num 27, 36  Daughters of </a:t>
            </a:r>
            <a:r>
              <a:rPr lang="en-US" sz="2400" dirty="0" err="1" smtClean="0">
                <a:latin typeface="Arial" charset="0"/>
              </a:rPr>
              <a:t>Zelophehad</a:t>
            </a:r>
            <a:r>
              <a:rPr lang="en-US" sz="2400" dirty="0" smtClean="0">
                <a:latin typeface="Arial" charset="0"/>
              </a:rPr>
              <a:t>  </a:t>
            </a:r>
            <a:r>
              <a:rPr lang="en-US" sz="2400" dirty="0" smtClean="0">
                <a:latin typeface="Arial" charset="0"/>
              </a:rPr>
              <a:t>(12 &amp; 13)</a:t>
            </a:r>
            <a:endParaRPr lang="en-US" sz="2400" dirty="0" smtClean="0">
              <a:latin typeface="Arial" charset="0"/>
            </a:endParaRPr>
          </a:p>
          <a:p>
            <a:pPr eaLnBrk="1" hangingPunct="1">
              <a:lnSpc>
                <a:spcPct val="80000"/>
              </a:lnSpc>
              <a:buFontTx/>
              <a:buNone/>
              <a:defRPr/>
            </a:pPr>
            <a:r>
              <a:rPr lang="en-US" sz="2400" dirty="0" smtClean="0">
                <a:latin typeface="Arial" charset="0"/>
              </a:rPr>
              <a:t>Joshua 9:  covenant with the </a:t>
            </a:r>
            <a:r>
              <a:rPr lang="en-US" sz="2400" dirty="0" err="1" smtClean="0">
                <a:latin typeface="Arial" charset="0"/>
              </a:rPr>
              <a:t>Gibeonites</a:t>
            </a:r>
            <a:r>
              <a:rPr lang="en-US" sz="2400" dirty="0" smtClean="0">
                <a:latin typeface="Arial" charset="0"/>
              </a:rPr>
              <a:t>  </a:t>
            </a:r>
            <a:r>
              <a:rPr lang="en-US" sz="2400" dirty="0" smtClean="0">
                <a:latin typeface="Arial" charset="0"/>
              </a:rPr>
              <a:t>(6)</a:t>
            </a:r>
            <a:endParaRPr lang="en-US" sz="2400" dirty="0" smtClean="0">
              <a:latin typeface="Arial" charset="0"/>
            </a:endParaRPr>
          </a:p>
          <a:p>
            <a:pPr eaLnBrk="1" hangingPunct="1">
              <a:lnSpc>
                <a:spcPct val="80000"/>
              </a:lnSpc>
              <a:buFontTx/>
              <a:buNone/>
              <a:defRPr/>
            </a:pPr>
            <a:r>
              <a:rPr lang="en-US" sz="2400" dirty="0" smtClean="0">
                <a:latin typeface="Arial" charset="0"/>
              </a:rPr>
              <a:t>Joshua 22:  2.5 tribes build an altar  </a:t>
            </a:r>
            <a:r>
              <a:rPr lang="en-US" sz="2400" dirty="0" smtClean="0">
                <a:latin typeface="Arial" charset="0"/>
              </a:rPr>
              <a:t>(5)</a:t>
            </a:r>
            <a:endParaRPr lang="en-US" sz="2400" dirty="0" smtClean="0">
              <a:latin typeface="Arial" charset="0"/>
            </a:endParaRPr>
          </a:p>
          <a:p>
            <a:pPr eaLnBrk="1" hangingPunct="1">
              <a:lnSpc>
                <a:spcPct val="80000"/>
              </a:lnSpc>
              <a:buFontTx/>
              <a:buNone/>
              <a:defRPr/>
            </a:pPr>
            <a:r>
              <a:rPr lang="en-US" sz="2400" dirty="0" smtClean="0">
                <a:latin typeface="Arial" charset="0"/>
              </a:rPr>
              <a:t>Judges 19-21:  Levite and his concubine  </a:t>
            </a:r>
            <a:r>
              <a:rPr lang="en-US" sz="2400" dirty="0" smtClean="0">
                <a:latin typeface="Arial" charset="0"/>
              </a:rPr>
              <a:t>(11)</a:t>
            </a:r>
            <a:endParaRPr lang="en-US" sz="2400" dirty="0" smtClean="0">
              <a:latin typeface="Arial" charset="0"/>
            </a:endParaRPr>
          </a:p>
          <a:p>
            <a:pPr eaLnBrk="1" hangingPunct="1">
              <a:lnSpc>
                <a:spcPct val="80000"/>
              </a:lnSpc>
              <a:buFontTx/>
              <a:buNone/>
              <a:defRPr/>
            </a:pPr>
            <a:r>
              <a:rPr lang="en-US" sz="2400" dirty="0" smtClean="0">
                <a:latin typeface="Arial" charset="0"/>
              </a:rPr>
              <a:t>Jonathan’s dilemma with Saul &amp; David  </a:t>
            </a:r>
            <a:r>
              <a:rPr lang="en-US" sz="2400" dirty="0" smtClean="0">
                <a:latin typeface="Arial" charset="0"/>
              </a:rPr>
              <a:t>(</a:t>
            </a:r>
            <a:r>
              <a:rPr lang="en-US" sz="2400" dirty="0" smtClean="0">
                <a:latin typeface="Arial" charset="0"/>
              </a:rPr>
              <a:t>21</a:t>
            </a:r>
            <a:r>
              <a:rPr lang="en-US" sz="2400" dirty="0" smtClean="0">
                <a:latin typeface="Arial" charset="0"/>
              </a:rPr>
              <a:t>)</a:t>
            </a:r>
            <a:endParaRPr lang="en-US" sz="2400" dirty="0" smtClean="0">
              <a:latin typeface="Arial" charset="0"/>
            </a:endParaRPr>
          </a:p>
          <a:p>
            <a:pPr eaLnBrk="1" hangingPunct="1">
              <a:lnSpc>
                <a:spcPct val="80000"/>
              </a:lnSpc>
              <a:buFontTx/>
              <a:buNone/>
              <a:defRPr/>
            </a:pPr>
            <a:r>
              <a:rPr lang="en-US" sz="2400" dirty="0" smtClean="0">
                <a:latin typeface="Arial" charset="0"/>
              </a:rPr>
              <a:t>1 Sam 14:  Jonathan eats some honey  </a:t>
            </a:r>
            <a:r>
              <a:rPr lang="en-US" sz="2400" dirty="0" smtClean="0">
                <a:latin typeface="Arial" charset="0"/>
              </a:rPr>
              <a:t>(9)</a:t>
            </a:r>
            <a:endParaRPr lang="en-US" sz="2400" dirty="0" smtClean="0">
              <a:latin typeface="Arial" charset="0"/>
            </a:endParaRPr>
          </a:p>
          <a:p>
            <a:pPr eaLnBrk="1" hangingPunct="1">
              <a:lnSpc>
                <a:spcPct val="80000"/>
              </a:lnSpc>
              <a:buFontTx/>
              <a:buNone/>
              <a:defRPr/>
            </a:pPr>
            <a:r>
              <a:rPr lang="en-US" sz="2400" dirty="0" smtClean="0">
                <a:latin typeface="Arial" charset="0"/>
              </a:rPr>
              <a:t>1 Sam 25:  Abigail counsels David  (</a:t>
            </a:r>
            <a:r>
              <a:rPr lang="en-US" sz="2400" dirty="0" smtClean="0">
                <a:latin typeface="Arial" charset="0"/>
              </a:rPr>
              <a:t>17)</a:t>
            </a:r>
            <a:endParaRPr lang="en-US" sz="2400" dirty="0" smtClean="0">
              <a:latin typeface="Arial" charset="0"/>
            </a:endParaRPr>
          </a:p>
          <a:p>
            <a:pPr eaLnBrk="1" hangingPunct="1">
              <a:lnSpc>
                <a:spcPct val="80000"/>
              </a:lnSpc>
              <a:buFontTx/>
              <a:buNone/>
              <a:defRPr/>
            </a:pPr>
            <a:r>
              <a:rPr lang="en-US" sz="2400" dirty="0" smtClean="0">
                <a:latin typeface="Arial" charset="0"/>
              </a:rPr>
              <a:t>1 Kings 12:  </a:t>
            </a:r>
            <a:r>
              <a:rPr lang="en-US" sz="2400" dirty="0" err="1" smtClean="0">
                <a:latin typeface="Arial" charset="0"/>
              </a:rPr>
              <a:t>Rehoboam’s</a:t>
            </a:r>
            <a:r>
              <a:rPr lang="en-US" sz="2400" dirty="0" smtClean="0">
                <a:latin typeface="Arial" charset="0"/>
              </a:rPr>
              <a:t> tough stand  (</a:t>
            </a:r>
            <a:r>
              <a:rPr lang="en-US" sz="2400" dirty="0" smtClean="0">
                <a:latin typeface="Arial" charset="0"/>
              </a:rPr>
              <a:t>19)</a:t>
            </a:r>
            <a:endParaRPr lang="en-US" sz="2400" dirty="0" smtClean="0">
              <a:latin typeface="Arial" charset="0"/>
            </a:endParaRPr>
          </a:p>
          <a:p>
            <a:pPr eaLnBrk="1" hangingPunct="1">
              <a:lnSpc>
                <a:spcPct val="80000"/>
              </a:lnSpc>
              <a:buFontTx/>
              <a:buNone/>
              <a:defRPr/>
            </a:pPr>
            <a:r>
              <a:rPr lang="en-US" sz="2400" dirty="0" smtClean="0">
                <a:latin typeface="Arial" charset="0"/>
              </a:rPr>
              <a:t>Ezra 9-10:  Foreign wives  (</a:t>
            </a:r>
            <a:r>
              <a:rPr lang="en-US" sz="2400" dirty="0" smtClean="0">
                <a:latin typeface="Arial" charset="0"/>
              </a:rPr>
              <a:t>18)</a:t>
            </a:r>
            <a:endParaRPr lang="en-US" sz="2400" dirty="0" smtClean="0">
              <a:latin typeface="Arial" charset="0"/>
            </a:endParaRPr>
          </a:p>
          <a:p>
            <a:pPr eaLnBrk="1" hangingPunct="1">
              <a:lnSpc>
                <a:spcPct val="80000"/>
              </a:lnSpc>
              <a:buFontTx/>
              <a:buNone/>
              <a:defRPr/>
            </a:pPr>
            <a:r>
              <a:rPr lang="en-US" sz="2400" dirty="0" smtClean="0">
                <a:latin typeface="Arial" charset="0"/>
              </a:rPr>
              <a:t>John 8:  woman taken in adultery  (</a:t>
            </a:r>
            <a:r>
              <a:rPr lang="en-US" sz="2400" dirty="0" smtClean="0">
                <a:latin typeface="Arial" charset="0"/>
              </a:rPr>
              <a:t>16)</a:t>
            </a:r>
            <a:endParaRPr lang="en-US" sz="2400" dirty="0" smtClean="0">
              <a:latin typeface="Arial" charset="0"/>
            </a:endParaRPr>
          </a:p>
          <a:p>
            <a:pPr eaLnBrk="1" hangingPunct="1">
              <a:lnSpc>
                <a:spcPct val="80000"/>
              </a:lnSpc>
              <a:buFontTx/>
              <a:buNone/>
              <a:defRPr/>
            </a:pPr>
            <a:r>
              <a:rPr lang="en-US" sz="2400" dirty="0" smtClean="0">
                <a:latin typeface="Arial" charset="0"/>
              </a:rPr>
              <a:t>Acts 15:  Jerusalem conference  </a:t>
            </a:r>
            <a:r>
              <a:rPr lang="en-US" sz="2400" dirty="0" smtClean="0">
                <a:latin typeface="Arial" charset="0"/>
              </a:rPr>
              <a:t>(7)</a:t>
            </a:r>
            <a:endParaRPr lang="en-US" sz="2400" dirty="0" smtClean="0">
              <a:latin typeface="Arial" charset="0"/>
            </a:endParaRPr>
          </a:p>
          <a:p>
            <a:pPr eaLnBrk="1" hangingPunct="1">
              <a:lnSpc>
                <a:spcPct val="80000"/>
              </a:lnSpc>
              <a:buFontTx/>
              <a:buNone/>
              <a:defRPr/>
            </a:pPr>
            <a:r>
              <a:rPr lang="en-US" sz="2400" dirty="0" smtClean="0">
                <a:latin typeface="Arial" charset="0"/>
              </a:rPr>
              <a:t>1 </a:t>
            </a:r>
            <a:r>
              <a:rPr lang="en-US" sz="2400" dirty="0" err="1" smtClean="0">
                <a:latin typeface="Arial" charset="0"/>
              </a:rPr>
              <a:t>Cor</a:t>
            </a:r>
            <a:r>
              <a:rPr lang="en-US" sz="2400" dirty="0" smtClean="0">
                <a:latin typeface="Arial" charset="0"/>
              </a:rPr>
              <a:t> 1-3:  factions in Corinth  </a:t>
            </a:r>
            <a:r>
              <a:rPr lang="en-US" sz="2400" dirty="0" smtClean="0">
                <a:latin typeface="Arial" charset="0"/>
              </a:rPr>
              <a:t>(</a:t>
            </a:r>
            <a:r>
              <a:rPr lang="en-US" sz="2400" dirty="0" smtClean="0">
                <a:latin typeface="Arial" charset="0"/>
              </a:rPr>
              <a:t>22</a:t>
            </a:r>
            <a:r>
              <a:rPr lang="en-US" sz="2400" dirty="0" smtClean="0">
                <a:latin typeface="Arial" charset="0"/>
              </a:rPr>
              <a:t>)</a:t>
            </a:r>
            <a:endParaRPr lang="en-US" sz="2400" dirty="0" smtClean="0">
              <a:latin typeface="Arial" charset="0"/>
            </a:endParaRPr>
          </a:p>
          <a:p>
            <a:pPr eaLnBrk="1" hangingPunct="1">
              <a:lnSpc>
                <a:spcPct val="80000"/>
              </a:lnSpc>
              <a:buFontTx/>
              <a:buNone/>
              <a:defRPr/>
            </a:pPr>
            <a:r>
              <a:rPr lang="en-US" sz="2400" dirty="0" smtClean="0">
                <a:latin typeface="Arial" charset="0"/>
              </a:rPr>
              <a:t>1 </a:t>
            </a:r>
            <a:r>
              <a:rPr lang="en-US" sz="2400" dirty="0" err="1" smtClean="0">
                <a:latin typeface="Arial" charset="0"/>
              </a:rPr>
              <a:t>Cor</a:t>
            </a:r>
            <a:r>
              <a:rPr lang="en-US" sz="2400" dirty="0" smtClean="0">
                <a:latin typeface="Arial" charset="0"/>
              </a:rPr>
              <a:t> 5:  man living with his father’s wife  (</a:t>
            </a:r>
            <a:r>
              <a:rPr lang="en-US" sz="2400" dirty="0" smtClean="0">
                <a:latin typeface="Arial" charset="0"/>
              </a:rPr>
              <a:t>14)</a:t>
            </a:r>
            <a:endParaRPr lang="en-US" sz="2400" dirty="0" smtClean="0">
              <a:latin typeface="Arial" charset="0"/>
            </a:endParaRPr>
          </a:p>
          <a:p>
            <a:pPr eaLnBrk="1" hangingPunct="1">
              <a:lnSpc>
                <a:spcPct val="80000"/>
              </a:lnSpc>
              <a:buFontTx/>
              <a:buNone/>
              <a:defRPr/>
            </a:pPr>
            <a:r>
              <a:rPr lang="en-US" sz="2400" dirty="0" smtClean="0">
                <a:latin typeface="Arial" charset="0"/>
              </a:rPr>
              <a:t>2 </a:t>
            </a:r>
            <a:r>
              <a:rPr lang="en-US" sz="2400" dirty="0" err="1" smtClean="0">
                <a:latin typeface="Arial" charset="0"/>
              </a:rPr>
              <a:t>Cor</a:t>
            </a:r>
            <a:r>
              <a:rPr lang="en-US" sz="2400" dirty="0" smtClean="0">
                <a:latin typeface="Arial" charset="0"/>
              </a:rPr>
              <a:t> 2: repentant man comes back  (</a:t>
            </a:r>
            <a:r>
              <a:rPr lang="en-US" sz="2400" dirty="0" smtClean="0">
                <a:latin typeface="Arial" charset="0"/>
              </a:rPr>
              <a:t>15)</a:t>
            </a:r>
            <a:endParaRPr lang="en-US" sz="2400" dirty="0" smtClean="0">
              <a:latin typeface="Arial"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left)">
                                      <p:cBhvr>
                                        <p:cTn id="7" dur="500"/>
                                        <p:tgtEl>
                                          <p:spTgt spid="4198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1987">
                                            <p:txEl>
                                              <p:pRg st="1" end="1"/>
                                            </p:txEl>
                                          </p:spTgt>
                                        </p:tgtEl>
                                        <p:attrNameLst>
                                          <p:attrName>style.visibility</p:attrName>
                                        </p:attrNameLst>
                                      </p:cBhvr>
                                      <p:to>
                                        <p:strVal val="visible"/>
                                      </p:to>
                                    </p:set>
                                    <p:animEffect transition="in" filter="wipe(left)">
                                      <p:cBhvr>
                                        <p:cTn id="10" dur="500"/>
                                        <p:tgtEl>
                                          <p:spTgt spid="4198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Effect transition="in" filter="wipe(left)">
                                      <p:cBhvr>
                                        <p:cTn id="13" dur="500"/>
                                        <p:tgtEl>
                                          <p:spTgt spid="4198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1987">
                                            <p:txEl>
                                              <p:pRg st="3" end="3"/>
                                            </p:txEl>
                                          </p:spTgt>
                                        </p:tgtEl>
                                        <p:attrNameLst>
                                          <p:attrName>style.visibility</p:attrName>
                                        </p:attrNameLst>
                                      </p:cBhvr>
                                      <p:to>
                                        <p:strVal val="visible"/>
                                      </p:to>
                                    </p:set>
                                    <p:animEffect transition="in" filter="wipe(left)">
                                      <p:cBhvr>
                                        <p:cTn id="16" dur="500"/>
                                        <p:tgtEl>
                                          <p:spTgt spid="41987">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Effect transition="in" filter="wipe(left)">
                                      <p:cBhvr>
                                        <p:cTn id="19" dur="500"/>
                                        <p:tgtEl>
                                          <p:spTgt spid="41987">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1987">
                                            <p:txEl>
                                              <p:pRg st="5" end="5"/>
                                            </p:txEl>
                                          </p:spTgt>
                                        </p:tgtEl>
                                        <p:attrNameLst>
                                          <p:attrName>style.visibility</p:attrName>
                                        </p:attrNameLst>
                                      </p:cBhvr>
                                      <p:to>
                                        <p:strVal val="visible"/>
                                      </p:to>
                                    </p:set>
                                    <p:animEffect transition="in" filter="wipe(left)">
                                      <p:cBhvr>
                                        <p:cTn id="22" dur="500"/>
                                        <p:tgtEl>
                                          <p:spTgt spid="41987">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animEffect transition="in" filter="wipe(left)">
                                      <p:cBhvr>
                                        <p:cTn id="25" dur="500"/>
                                        <p:tgtEl>
                                          <p:spTgt spid="41987">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1987">
                                            <p:txEl>
                                              <p:pRg st="7" end="7"/>
                                            </p:txEl>
                                          </p:spTgt>
                                        </p:tgtEl>
                                        <p:attrNameLst>
                                          <p:attrName>style.visibility</p:attrName>
                                        </p:attrNameLst>
                                      </p:cBhvr>
                                      <p:to>
                                        <p:strVal val="visible"/>
                                      </p:to>
                                    </p:set>
                                    <p:animEffect transition="in" filter="wipe(left)">
                                      <p:cBhvr>
                                        <p:cTn id="28" dur="500"/>
                                        <p:tgtEl>
                                          <p:spTgt spid="41987">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1987">
                                            <p:txEl>
                                              <p:pRg st="8" end="8"/>
                                            </p:txEl>
                                          </p:spTgt>
                                        </p:tgtEl>
                                        <p:attrNameLst>
                                          <p:attrName>style.visibility</p:attrName>
                                        </p:attrNameLst>
                                      </p:cBhvr>
                                      <p:to>
                                        <p:strVal val="visible"/>
                                      </p:to>
                                    </p:set>
                                    <p:animEffect transition="in" filter="wipe(left)">
                                      <p:cBhvr>
                                        <p:cTn id="31" dur="500"/>
                                        <p:tgtEl>
                                          <p:spTgt spid="41987">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1987">
                                            <p:txEl>
                                              <p:pRg st="9" end="9"/>
                                            </p:txEl>
                                          </p:spTgt>
                                        </p:tgtEl>
                                        <p:attrNameLst>
                                          <p:attrName>style.visibility</p:attrName>
                                        </p:attrNameLst>
                                      </p:cBhvr>
                                      <p:to>
                                        <p:strVal val="visible"/>
                                      </p:to>
                                    </p:set>
                                    <p:animEffect transition="in" filter="wipe(left)">
                                      <p:cBhvr>
                                        <p:cTn id="34" dur="500"/>
                                        <p:tgtEl>
                                          <p:spTgt spid="41987">
                                            <p:txEl>
                                              <p:pRg st="9" end="9"/>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1987">
                                            <p:txEl>
                                              <p:pRg st="10" end="10"/>
                                            </p:txEl>
                                          </p:spTgt>
                                        </p:tgtEl>
                                        <p:attrNameLst>
                                          <p:attrName>style.visibility</p:attrName>
                                        </p:attrNameLst>
                                      </p:cBhvr>
                                      <p:to>
                                        <p:strVal val="visible"/>
                                      </p:to>
                                    </p:set>
                                    <p:animEffect transition="in" filter="wipe(left)">
                                      <p:cBhvr>
                                        <p:cTn id="37" dur="500"/>
                                        <p:tgtEl>
                                          <p:spTgt spid="41987">
                                            <p:txEl>
                                              <p:pRg st="10" end="10"/>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1987">
                                            <p:txEl>
                                              <p:pRg st="11" end="11"/>
                                            </p:txEl>
                                          </p:spTgt>
                                        </p:tgtEl>
                                        <p:attrNameLst>
                                          <p:attrName>style.visibility</p:attrName>
                                        </p:attrNameLst>
                                      </p:cBhvr>
                                      <p:to>
                                        <p:strVal val="visible"/>
                                      </p:to>
                                    </p:set>
                                    <p:animEffect transition="in" filter="wipe(left)">
                                      <p:cBhvr>
                                        <p:cTn id="40" dur="500"/>
                                        <p:tgtEl>
                                          <p:spTgt spid="41987">
                                            <p:txEl>
                                              <p:pRg st="11" end="11"/>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1987">
                                            <p:txEl>
                                              <p:pRg st="12" end="12"/>
                                            </p:txEl>
                                          </p:spTgt>
                                        </p:tgtEl>
                                        <p:attrNameLst>
                                          <p:attrName>style.visibility</p:attrName>
                                        </p:attrNameLst>
                                      </p:cBhvr>
                                      <p:to>
                                        <p:strVal val="visible"/>
                                      </p:to>
                                    </p:set>
                                    <p:animEffect transition="in" filter="wipe(left)">
                                      <p:cBhvr>
                                        <p:cTn id="43" dur="500"/>
                                        <p:tgtEl>
                                          <p:spTgt spid="41987">
                                            <p:txEl>
                                              <p:pRg st="12" end="12"/>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1987">
                                            <p:txEl>
                                              <p:pRg st="13" end="13"/>
                                            </p:txEl>
                                          </p:spTgt>
                                        </p:tgtEl>
                                        <p:attrNameLst>
                                          <p:attrName>style.visibility</p:attrName>
                                        </p:attrNameLst>
                                      </p:cBhvr>
                                      <p:to>
                                        <p:strVal val="visible"/>
                                      </p:to>
                                    </p:set>
                                    <p:animEffect transition="in" filter="wipe(left)">
                                      <p:cBhvr>
                                        <p:cTn id="46" dur="500"/>
                                        <p:tgtEl>
                                          <p:spTgt spid="41987">
                                            <p:txEl>
                                              <p:pRg st="13" end="13"/>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1987">
                                            <p:txEl>
                                              <p:pRg st="14" end="14"/>
                                            </p:txEl>
                                          </p:spTgt>
                                        </p:tgtEl>
                                        <p:attrNameLst>
                                          <p:attrName>style.visibility</p:attrName>
                                        </p:attrNameLst>
                                      </p:cBhvr>
                                      <p:to>
                                        <p:strVal val="visible"/>
                                      </p:to>
                                    </p:set>
                                    <p:animEffect transition="in" filter="wipe(left)">
                                      <p:cBhvr>
                                        <p:cTn id="49" dur="500"/>
                                        <p:tgtEl>
                                          <p:spTgt spid="41987">
                                            <p:txEl>
                                              <p:pRg st="14" end="14"/>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1987">
                                            <p:txEl>
                                              <p:pRg st="15" end="15"/>
                                            </p:txEl>
                                          </p:spTgt>
                                        </p:tgtEl>
                                        <p:attrNameLst>
                                          <p:attrName>style.visibility</p:attrName>
                                        </p:attrNameLst>
                                      </p:cBhvr>
                                      <p:to>
                                        <p:strVal val="visible"/>
                                      </p:to>
                                    </p:set>
                                    <p:animEffect transition="in" filter="wipe(left)">
                                      <p:cBhvr>
                                        <p:cTn id="52" dur="500"/>
                                        <p:tgtEl>
                                          <p:spTgt spid="41987">
                                            <p:txEl>
                                              <p:pRg st="15" end="15"/>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1987">
                                            <p:txEl>
                                              <p:pRg st="16" end="16"/>
                                            </p:txEl>
                                          </p:spTgt>
                                        </p:tgtEl>
                                        <p:attrNameLst>
                                          <p:attrName>style.visibility</p:attrName>
                                        </p:attrNameLst>
                                      </p:cBhvr>
                                      <p:to>
                                        <p:strVal val="visible"/>
                                      </p:to>
                                    </p:set>
                                    <p:animEffect transition="in" filter="wipe(left)">
                                      <p:cBhvr>
                                        <p:cTn id="55" dur="500"/>
                                        <p:tgtEl>
                                          <p:spTgt spid="41987">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Rectangle 7"/>
          <p:cNvSpPr>
            <a:spLocks noGrp="1" noChangeArrowheads="1"/>
          </p:cNvSpPr>
          <p:nvPr>
            <p:ph type="title"/>
          </p:nvPr>
        </p:nvSpPr>
        <p:spPr>
          <a:xfrm>
            <a:off x="152400" y="274638"/>
            <a:ext cx="6477000" cy="1143000"/>
          </a:xfrm>
        </p:spPr>
        <p:txBody>
          <a:bodyPr/>
          <a:lstStyle/>
          <a:p>
            <a:pPr eaLnBrk="1" hangingPunct="1">
              <a:defRPr/>
            </a:pPr>
            <a:r>
              <a:rPr lang="en-US" sz="3600" b="0" dirty="0" smtClean="0">
                <a:latin typeface="Comic Sans MS" pitchFamily="66" charset="0"/>
              </a:rPr>
              <a:t>Solving Ecclesial Problems: </a:t>
            </a:r>
            <a:br>
              <a:rPr lang="en-US" sz="3600" b="0" dirty="0" smtClean="0">
                <a:latin typeface="Comic Sans MS" pitchFamily="66" charset="0"/>
              </a:rPr>
            </a:br>
            <a:r>
              <a:rPr lang="en-US" sz="3600" b="0" dirty="0" smtClean="0">
                <a:solidFill>
                  <a:srgbClr val="00FF99"/>
                </a:solidFill>
                <a:latin typeface="Comic Sans MS" pitchFamily="66" charset="0"/>
              </a:rPr>
              <a:t>Joshua</a:t>
            </a:r>
            <a:r>
              <a:rPr lang="en-US" sz="3600" b="0" dirty="0" smtClean="0">
                <a:solidFill>
                  <a:schemeClr val="hlink"/>
                </a:solidFill>
                <a:latin typeface="Comic Sans MS" pitchFamily="66" charset="0"/>
              </a:rPr>
              <a:t> 22</a:t>
            </a:r>
          </a:p>
        </p:txBody>
      </p:sp>
      <p:sp>
        <p:nvSpPr>
          <p:cNvPr id="2056" name="Rectangle 8"/>
          <p:cNvSpPr>
            <a:spLocks noGrp="1" noChangeArrowheads="1"/>
          </p:cNvSpPr>
          <p:nvPr>
            <p:ph type="body" idx="1"/>
          </p:nvPr>
        </p:nvSpPr>
        <p:spPr>
          <a:xfrm>
            <a:off x="152400" y="1524000"/>
            <a:ext cx="8229600" cy="4800600"/>
          </a:xfrm>
        </p:spPr>
        <p:txBody>
          <a:bodyPr/>
          <a:lstStyle/>
          <a:p>
            <a:pPr eaLnBrk="1" hangingPunct="1">
              <a:spcAft>
                <a:spcPct val="30000"/>
              </a:spcAft>
              <a:defRPr/>
            </a:pPr>
            <a:r>
              <a:rPr lang="en-US" sz="2400" b="1" u="sng" dirty="0" smtClean="0">
                <a:latin typeface="Verdana" pitchFamily="34" charset="0"/>
              </a:rPr>
              <a:t>Problem</a:t>
            </a:r>
            <a:r>
              <a:rPr lang="en-US" sz="2400" dirty="0" smtClean="0">
                <a:latin typeface="Verdana" pitchFamily="34" charset="0"/>
              </a:rPr>
              <a:t>:  The eastern 2.5 tribes                        built an altar on the west side of the                    Jordan.</a:t>
            </a:r>
            <a:endParaRPr lang="en-US" sz="2400" b="1" u="sng" dirty="0" smtClean="0">
              <a:latin typeface="Verdana" pitchFamily="34" charset="0"/>
            </a:endParaRPr>
          </a:p>
          <a:p>
            <a:pPr eaLnBrk="1" hangingPunct="1">
              <a:spcAft>
                <a:spcPct val="30000"/>
              </a:spcAft>
              <a:defRPr/>
            </a:pPr>
            <a:r>
              <a:rPr lang="en-US" sz="2400" b="1" u="sng" dirty="0" smtClean="0">
                <a:latin typeface="Verdana" pitchFamily="34" charset="0"/>
              </a:rPr>
              <a:t>Reaction</a:t>
            </a:r>
            <a:r>
              <a:rPr lang="en-US" sz="2400" dirty="0" smtClean="0">
                <a:latin typeface="Verdana" pitchFamily="34" charset="0"/>
              </a:rPr>
              <a:t>:  Lots of assumptions about                motives are made by the other tribes, who then gather the troops to attack!</a:t>
            </a:r>
            <a:endParaRPr lang="en-US" sz="2400" b="1" u="sng" dirty="0" smtClean="0">
              <a:latin typeface="Verdana" pitchFamily="34" charset="0"/>
            </a:endParaRPr>
          </a:p>
          <a:p>
            <a:pPr eaLnBrk="1" hangingPunct="1">
              <a:spcAft>
                <a:spcPct val="30000"/>
              </a:spcAft>
              <a:defRPr/>
            </a:pPr>
            <a:r>
              <a:rPr lang="en-US" sz="2400" b="1" u="sng" dirty="0" smtClean="0">
                <a:latin typeface="Verdana" pitchFamily="34" charset="0"/>
              </a:rPr>
              <a:t>Solution</a:t>
            </a:r>
            <a:r>
              <a:rPr lang="en-US" sz="2400" dirty="0" smtClean="0">
                <a:latin typeface="Verdana" pitchFamily="34" charset="0"/>
              </a:rPr>
              <a:t>:  Good leadership encourages communication!  Talk to each other and try to understand why people do what they do.  If possible, look for a solution that satisfies the needs of everyone.</a:t>
            </a:r>
          </a:p>
        </p:txBody>
      </p:sp>
      <p:pic>
        <p:nvPicPr>
          <p:cNvPr id="5124" name="Picture 4"/>
          <p:cNvPicPr>
            <a:picLocks noChangeAspect="1" noChangeArrowheads="1"/>
          </p:cNvPicPr>
          <p:nvPr/>
        </p:nvPicPr>
        <p:blipFill>
          <a:blip r:embed="rId3" cstate="print"/>
          <a:srcRect/>
          <a:stretch>
            <a:fillRect/>
          </a:stretch>
        </p:blipFill>
        <p:spPr bwMode="auto">
          <a:xfrm>
            <a:off x="6629400" y="0"/>
            <a:ext cx="2514600" cy="3086513"/>
          </a:xfrm>
          <a:prstGeom prst="rect">
            <a:avLst/>
          </a:prstGeom>
          <a:noFill/>
          <a:ln w="9525">
            <a:noFill/>
            <a:miter lim="800000"/>
            <a:headEnd/>
            <a:tailEnd/>
          </a:ln>
        </p:spPr>
      </p:pic>
      <p:sp>
        <p:nvSpPr>
          <p:cNvPr id="5" name="Oval 4"/>
          <p:cNvSpPr/>
          <p:nvPr/>
        </p:nvSpPr>
        <p:spPr bwMode="auto">
          <a:xfrm>
            <a:off x="8077200" y="609600"/>
            <a:ext cx="228600" cy="22860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Garamond" pitchFamily="18"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fade">
                                      <p:cBhvr>
                                        <p:cTn id="7" dur="2000"/>
                                        <p:tgtEl>
                                          <p:spTgt spid="205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56">
                                            <p:txEl>
                                              <p:pRg st="0" end="0"/>
                                            </p:txEl>
                                          </p:spTgt>
                                        </p:tgtEl>
                                        <p:attrNameLst>
                                          <p:attrName>style.visibility</p:attrName>
                                        </p:attrNameLst>
                                      </p:cBhvr>
                                      <p:to>
                                        <p:strVal val="visible"/>
                                      </p:to>
                                    </p:set>
                                    <p:animEffect transition="in" filter="wipe(left)">
                                      <p:cBhvr>
                                        <p:cTn id="10" dur="500"/>
                                        <p:tgtEl>
                                          <p:spTgt spid="20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056">
                                            <p:txEl>
                                              <p:pRg st="1" end="1"/>
                                            </p:txEl>
                                          </p:spTgt>
                                        </p:tgtEl>
                                        <p:attrNameLst>
                                          <p:attrName>style.visibility</p:attrName>
                                        </p:attrNameLst>
                                      </p:cBhvr>
                                      <p:to>
                                        <p:strVal val="visible"/>
                                      </p:to>
                                    </p:set>
                                    <p:animEffect transition="in" filter="wipe(left)">
                                      <p:cBhvr>
                                        <p:cTn id="15" dur="500"/>
                                        <p:tgtEl>
                                          <p:spTgt spid="20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56">
                                            <p:txEl>
                                              <p:pRg st="2" end="2"/>
                                            </p:txEl>
                                          </p:spTgt>
                                        </p:tgtEl>
                                        <p:attrNameLst>
                                          <p:attrName>style.visibility</p:attrName>
                                        </p:attrNameLst>
                                      </p:cBhvr>
                                      <p:to>
                                        <p:strVal val="visible"/>
                                      </p:to>
                                    </p:set>
                                    <p:animEffect transition="in" filter="wipe(left)">
                                      <p:cBhvr>
                                        <p:cTn id="20" dur="500"/>
                                        <p:tgtEl>
                                          <p:spTgt spid="20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6553200" cy="1143000"/>
          </a:xfrm>
        </p:spPr>
        <p:txBody>
          <a:bodyPr/>
          <a:lstStyle/>
          <a:p>
            <a:pPr eaLnBrk="1" hangingPunct="1">
              <a:defRPr/>
            </a:pPr>
            <a:r>
              <a:rPr lang="en-US" sz="3600" b="0" dirty="0" smtClean="0">
                <a:latin typeface="Comic Sans MS" pitchFamily="66" charset="0"/>
              </a:rPr>
              <a:t>Solving Ecclesial Problems: </a:t>
            </a:r>
            <a:br>
              <a:rPr lang="en-US" sz="3600" b="0" dirty="0" smtClean="0">
                <a:latin typeface="Comic Sans MS" pitchFamily="66" charset="0"/>
              </a:rPr>
            </a:br>
            <a:r>
              <a:rPr lang="en-US" sz="3600" b="0" dirty="0" smtClean="0">
                <a:solidFill>
                  <a:schemeClr val="hlink"/>
                </a:solidFill>
                <a:latin typeface="Comic Sans MS" pitchFamily="66" charset="0"/>
              </a:rPr>
              <a:t>Joshua 9</a:t>
            </a:r>
          </a:p>
        </p:txBody>
      </p:sp>
      <p:sp>
        <p:nvSpPr>
          <p:cNvPr id="16387" name="Rectangle 3"/>
          <p:cNvSpPr>
            <a:spLocks noGrp="1" noChangeArrowheads="1"/>
          </p:cNvSpPr>
          <p:nvPr>
            <p:ph type="body" idx="1"/>
          </p:nvPr>
        </p:nvSpPr>
        <p:spPr>
          <a:xfrm>
            <a:off x="228600" y="1295400"/>
            <a:ext cx="8610600" cy="5410200"/>
          </a:xfrm>
        </p:spPr>
        <p:txBody>
          <a:bodyPr/>
          <a:lstStyle/>
          <a:p>
            <a:pPr eaLnBrk="1" hangingPunct="1">
              <a:lnSpc>
                <a:spcPct val="80000"/>
              </a:lnSpc>
              <a:spcAft>
                <a:spcPct val="20000"/>
              </a:spcAft>
              <a:defRPr/>
            </a:pPr>
            <a:r>
              <a:rPr lang="en-US" sz="2400" b="1" u="sng" dirty="0" smtClean="0">
                <a:latin typeface="Verdana" pitchFamily="34" charset="0"/>
              </a:rPr>
              <a:t>Problem</a:t>
            </a:r>
            <a:r>
              <a:rPr lang="en-US" sz="2400" dirty="0" smtClean="0">
                <a:latin typeface="Verdana" pitchFamily="34" charset="0"/>
              </a:rPr>
              <a:t>:  The leaders made a covenant                          with the </a:t>
            </a:r>
            <a:r>
              <a:rPr lang="en-US" sz="2400" dirty="0" err="1" smtClean="0">
                <a:latin typeface="Verdana" pitchFamily="34" charset="0"/>
              </a:rPr>
              <a:t>Gibeonites</a:t>
            </a:r>
            <a:r>
              <a:rPr lang="en-US" sz="2400" dirty="0" smtClean="0">
                <a:latin typeface="Verdana" pitchFamily="34" charset="0"/>
              </a:rPr>
              <a:t> without consulting                                    God. Now they had conflicting principles:                         Kill </a:t>
            </a:r>
            <a:r>
              <a:rPr lang="en-US" sz="2400" dirty="0" err="1" smtClean="0">
                <a:latin typeface="Verdana" pitchFamily="34" charset="0"/>
              </a:rPr>
              <a:t>Gibeonites</a:t>
            </a:r>
            <a:r>
              <a:rPr lang="en-US" sz="2400" dirty="0" smtClean="0">
                <a:latin typeface="Verdana" pitchFamily="34" charset="0"/>
              </a:rPr>
              <a:t> or honor covenant?</a:t>
            </a:r>
            <a:endParaRPr lang="en-US" sz="2400" b="1" u="sng" dirty="0" smtClean="0">
              <a:latin typeface="Verdana" pitchFamily="34" charset="0"/>
            </a:endParaRPr>
          </a:p>
          <a:p>
            <a:pPr eaLnBrk="1" hangingPunct="1">
              <a:lnSpc>
                <a:spcPct val="80000"/>
              </a:lnSpc>
              <a:spcAft>
                <a:spcPct val="20000"/>
              </a:spcAft>
              <a:defRPr/>
            </a:pPr>
            <a:r>
              <a:rPr lang="en-US" sz="2400" b="1" u="sng" dirty="0" smtClean="0">
                <a:latin typeface="Verdana" pitchFamily="34" charset="0"/>
              </a:rPr>
              <a:t>Reaction</a:t>
            </a:r>
            <a:r>
              <a:rPr lang="en-US" sz="2400" dirty="0" smtClean="0">
                <a:latin typeface="Verdana" pitchFamily="34" charset="0"/>
              </a:rPr>
              <a:t>:  All the congregation complained against the leaders.  Many wanted to kill the </a:t>
            </a:r>
            <a:r>
              <a:rPr lang="en-US" sz="2400" dirty="0" err="1" smtClean="0">
                <a:latin typeface="Verdana" pitchFamily="34" charset="0"/>
              </a:rPr>
              <a:t>Gibeonites</a:t>
            </a:r>
            <a:r>
              <a:rPr lang="en-US" sz="2400" dirty="0" smtClean="0">
                <a:latin typeface="Verdana" pitchFamily="34" charset="0"/>
              </a:rPr>
              <a:t> because they had deceived Joshua so they could live.</a:t>
            </a:r>
            <a:endParaRPr lang="en-US" sz="2400" b="1" u="sng" dirty="0" smtClean="0">
              <a:latin typeface="Verdana" pitchFamily="34" charset="0"/>
            </a:endParaRPr>
          </a:p>
          <a:p>
            <a:pPr eaLnBrk="1" hangingPunct="1">
              <a:lnSpc>
                <a:spcPct val="80000"/>
              </a:lnSpc>
              <a:spcAft>
                <a:spcPct val="20000"/>
              </a:spcAft>
              <a:defRPr/>
            </a:pPr>
            <a:r>
              <a:rPr lang="en-US" sz="2400" b="1" u="sng" dirty="0" smtClean="0">
                <a:latin typeface="Verdana" pitchFamily="34" charset="0"/>
              </a:rPr>
              <a:t>Solution</a:t>
            </a:r>
            <a:r>
              <a:rPr lang="en-US" sz="2400" dirty="0" smtClean="0">
                <a:latin typeface="Verdana" pitchFamily="34" charset="0"/>
              </a:rPr>
              <a:t>:  They compromised, allowing the </a:t>
            </a:r>
            <a:r>
              <a:rPr lang="en-US" sz="2400" dirty="0" err="1" smtClean="0">
                <a:latin typeface="Verdana" pitchFamily="34" charset="0"/>
              </a:rPr>
              <a:t>Gibeonites</a:t>
            </a:r>
            <a:r>
              <a:rPr lang="en-US" sz="2400" dirty="0" smtClean="0">
                <a:latin typeface="Verdana" pitchFamily="34" charset="0"/>
              </a:rPr>
              <a:t> to live but making them permanent slaves in Israel. The people accepted the decision of the leaders, even though it was not perfect!</a:t>
            </a:r>
          </a:p>
          <a:p>
            <a:pPr eaLnBrk="1" hangingPunct="1">
              <a:lnSpc>
                <a:spcPct val="80000"/>
              </a:lnSpc>
              <a:buFontTx/>
              <a:buNone/>
              <a:defRPr/>
            </a:pPr>
            <a:endParaRPr lang="en-US" sz="1000" i="1" dirty="0" smtClean="0">
              <a:latin typeface="Verdana" pitchFamily="34" charset="0"/>
            </a:endParaRPr>
          </a:p>
          <a:p>
            <a:pPr algn="ctr" eaLnBrk="1" hangingPunct="1">
              <a:lnSpc>
                <a:spcPct val="80000"/>
              </a:lnSpc>
              <a:buFontTx/>
              <a:buNone/>
              <a:defRPr/>
            </a:pPr>
            <a:r>
              <a:rPr lang="en-US" sz="2400" i="1" dirty="0" smtClean="0">
                <a:latin typeface="Comic Sans MS" pitchFamily="66" charset="0"/>
              </a:rPr>
              <a:t>     </a:t>
            </a:r>
            <a:r>
              <a:rPr lang="en-US" sz="2800" i="1" dirty="0" smtClean="0">
                <a:solidFill>
                  <a:srgbClr val="FFFF00"/>
                </a:solidFill>
                <a:latin typeface="Comic Sans MS" pitchFamily="66" charset="0"/>
              </a:rPr>
              <a:t>Note: God honored the agreement (10:8). David later honored this agreement too (2 Sam 21) while Saul tried to wipe them out! In </a:t>
            </a:r>
            <a:r>
              <a:rPr lang="en-US" sz="2800" i="1" dirty="0" err="1" smtClean="0">
                <a:solidFill>
                  <a:srgbClr val="FFFF00"/>
                </a:solidFill>
                <a:latin typeface="Comic Sans MS" pitchFamily="66" charset="0"/>
              </a:rPr>
              <a:t>Neh</a:t>
            </a:r>
            <a:r>
              <a:rPr lang="en-US" sz="2800" i="1" dirty="0" smtClean="0">
                <a:solidFill>
                  <a:srgbClr val="FFFF00"/>
                </a:solidFill>
                <a:latin typeface="Comic Sans MS" pitchFamily="66" charset="0"/>
              </a:rPr>
              <a:t> 3:26 some descendants still involved in service!</a:t>
            </a:r>
            <a:r>
              <a:rPr lang="en-US" sz="2800" dirty="0" smtClean="0">
                <a:solidFill>
                  <a:srgbClr val="FFFF00"/>
                </a:solidFill>
                <a:latin typeface="Comic Sans MS" pitchFamily="66" charset="0"/>
              </a:rPr>
              <a:t> </a:t>
            </a:r>
          </a:p>
        </p:txBody>
      </p:sp>
      <p:pic>
        <p:nvPicPr>
          <p:cNvPr id="6148" name="Picture 4"/>
          <p:cNvPicPr>
            <a:picLocks noChangeAspect="1" noChangeArrowheads="1"/>
          </p:cNvPicPr>
          <p:nvPr/>
        </p:nvPicPr>
        <p:blipFill>
          <a:blip r:embed="rId3" cstate="print"/>
          <a:srcRect/>
          <a:stretch>
            <a:fillRect/>
          </a:stretch>
        </p:blipFill>
        <p:spPr bwMode="auto">
          <a:xfrm>
            <a:off x="7086600" y="76200"/>
            <a:ext cx="1933575" cy="22098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387">
                                            <p:txEl>
                                              <p:pRg st="0" end="0"/>
                                            </p:txEl>
                                          </p:spTgt>
                                        </p:tgtEl>
                                        <p:attrNameLst>
                                          <p:attrName>style.visibility</p:attrName>
                                        </p:attrNameLst>
                                      </p:cBhvr>
                                      <p:to>
                                        <p:strVal val="visible"/>
                                      </p:to>
                                    </p:set>
                                    <p:animEffect transition="in" filter="wipe(left)">
                                      <p:cBhvr>
                                        <p:cTn id="10" dur="500"/>
                                        <p:tgtEl>
                                          <p:spTgt spid="1638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wipe(left)">
                                      <p:cBhvr>
                                        <p:cTn id="15" dur="500"/>
                                        <p:tgtEl>
                                          <p:spTgt spid="1638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387">
                                            <p:txEl>
                                              <p:pRg st="2" end="2"/>
                                            </p:txEl>
                                          </p:spTgt>
                                        </p:tgtEl>
                                        <p:attrNameLst>
                                          <p:attrName>style.visibility</p:attrName>
                                        </p:attrNameLst>
                                      </p:cBhvr>
                                      <p:to>
                                        <p:strVal val="visible"/>
                                      </p:to>
                                    </p:set>
                                    <p:animEffect transition="in" filter="wipe(left)">
                                      <p:cBhvr>
                                        <p:cTn id="20" dur="500"/>
                                        <p:tgtEl>
                                          <p:spTgt spid="16387">
                                            <p:txEl>
                                              <p:pRg st="2" end="2"/>
                                            </p:txEl>
                                          </p:spTgt>
                                        </p:tgtEl>
                                      </p:cBhvr>
                                    </p:animEffect>
                                  </p:childTnLst>
                                </p:cTn>
                              </p:par>
                            </p:childTnLst>
                          </p:cTn>
                        </p:par>
                        <p:par>
                          <p:cTn id="21" fill="hold">
                            <p:stCondLst>
                              <p:cond delay="500"/>
                            </p:stCondLst>
                            <p:childTnLst>
                              <p:par>
                                <p:cTn id="22" presetID="22" presetClass="entr" presetSubtype="8" fill="hold" grpId="0" nodeType="afterEffect">
                                  <p:stCondLst>
                                    <p:cond delay="4000"/>
                                  </p:stCondLst>
                                  <p:childTnLst>
                                    <p:set>
                                      <p:cBhvr>
                                        <p:cTn id="23" dur="1" fill="hold">
                                          <p:stCondLst>
                                            <p:cond delay="0"/>
                                          </p:stCondLst>
                                        </p:cTn>
                                        <p:tgtEl>
                                          <p:spTgt spid="16387">
                                            <p:txEl>
                                              <p:pRg st="4" end="4"/>
                                            </p:txEl>
                                          </p:spTgt>
                                        </p:tgtEl>
                                        <p:attrNameLst>
                                          <p:attrName>style.visibility</p:attrName>
                                        </p:attrNameLst>
                                      </p:cBhvr>
                                      <p:to>
                                        <p:strVal val="visible"/>
                                      </p:to>
                                    </p:set>
                                    <p:animEffect transition="in" filter="wipe(left)">
                                      <p:cBhvr>
                                        <p:cTn id="24" dur="5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6324600" cy="11430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Acts 15</a:t>
            </a:r>
          </a:p>
        </p:txBody>
      </p:sp>
      <p:sp>
        <p:nvSpPr>
          <p:cNvPr id="7171" name="Rectangle 3"/>
          <p:cNvSpPr>
            <a:spLocks noGrp="1" noChangeArrowheads="1"/>
          </p:cNvSpPr>
          <p:nvPr>
            <p:ph type="body" idx="1"/>
          </p:nvPr>
        </p:nvSpPr>
        <p:spPr>
          <a:xfrm>
            <a:off x="457200" y="1676400"/>
            <a:ext cx="8229600" cy="5029200"/>
          </a:xfrm>
        </p:spPr>
        <p:txBody>
          <a:bodyPr/>
          <a:lstStyle/>
          <a:p>
            <a:pPr eaLnBrk="1" hangingPunct="1">
              <a:lnSpc>
                <a:spcPct val="90000"/>
              </a:lnSpc>
              <a:spcAft>
                <a:spcPct val="30000"/>
              </a:spcAft>
              <a:defRPr/>
            </a:pPr>
            <a:r>
              <a:rPr lang="en-US" sz="2200" b="1" u="sng" dirty="0" smtClean="0">
                <a:latin typeface="Verdana" pitchFamily="34" charset="0"/>
              </a:rPr>
              <a:t>Problem</a:t>
            </a:r>
            <a:r>
              <a:rPr lang="en-US" sz="2200" dirty="0" smtClean="0">
                <a:latin typeface="Verdana" pitchFamily="34" charset="0"/>
              </a:rPr>
              <a:t>:  Uncircumcised Gentiles were joining the community.  They ate food offered to pagan gods and did not follow Jewish customs or keep the Law of Moses. </a:t>
            </a:r>
            <a:endParaRPr lang="en-US" sz="2200" b="1" u="sng" dirty="0" smtClean="0">
              <a:latin typeface="Verdana" pitchFamily="34" charset="0"/>
            </a:endParaRPr>
          </a:p>
          <a:p>
            <a:pPr eaLnBrk="1" hangingPunct="1">
              <a:lnSpc>
                <a:spcPct val="90000"/>
              </a:lnSpc>
              <a:spcAft>
                <a:spcPct val="30000"/>
              </a:spcAft>
              <a:defRPr/>
            </a:pPr>
            <a:r>
              <a:rPr lang="en-US" sz="2200" b="1" u="sng" dirty="0" smtClean="0">
                <a:latin typeface="Verdana" pitchFamily="34" charset="0"/>
              </a:rPr>
              <a:t>Reaction</a:t>
            </a:r>
            <a:r>
              <a:rPr lang="en-US" sz="2200" dirty="0" smtClean="0">
                <a:latin typeface="Verdana" pitchFamily="34" charset="0"/>
              </a:rPr>
              <a:t>:  Many believing Jews did not want to accept these Gentiles as legitimate members.  They wanted to make the Gentiles get circumcised and keep the Jewish practices. </a:t>
            </a:r>
            <a:endParaRPr lang="en-US" sz="2200" b="1" u="sng" dirty="0" smtClean="0">
              <a:latin typeface="Verdana" pitchFamily="34" charset="0"/>
            </a:endParaRPr>
          </a:p>
          <a:p>
            <a:pPr eaLnBrk="1" hangingPunct="1">
              <a:lnSpc>
                <a:spcPct val="90000"/>
              </a:lnSpc>
              <a:spcAft>
                <a:spcPct val="30000"/>
              </a:spcAft>
              <a:defRPr/>
            </a:pPr>
            <a:r>
              <a:rPr lang="en-US" sz="2200" b="1" u="sng" dirty="0" smtClean="0">
                <a:latin typeface="Verdana" pitchFamily="34" charset="0"/>
              </a:rPr>
              <a:t>Solution</a:t>
            </a:r>
            <a:r>
              <a:rPr lang="en-US" sz="2200" dirty="0" smtClean="0">
                <a:latin typeface="Verdana" pitchFamily="34" charset="0"/>
              </a:rPr>
              <a:t>:  A big conference was held in Jerusalem to discuss the problem and seek solutions. The group consulted the Bible and the work of the Lord in their lives. They came up with a compromise that involved concessions for the sake of others, but did not compromise essential principles – salvation by grace.</a:t>
            </a:r>
          </a:p>
        </p:txBody>
      </p:sp>
      <p:pic>
        <p:nvPicPr>
          <p:cNvPr id="1026" name="Picture 2"/>
          <p:cNvPicPr>
            <a:picLocks noChangeAspect="1" noChangeArrowheads="1"/>
          </p:cNvPicPr>
          <p:nvPr/>
        </p:nvPicPr>
        <p:blipFill>
          <a:blip r:embed="rId3" cstate="print"/>
          <a:srcRect/>
          <a:stretch>
            <a:fillRect/>
          </a:stretch>
        </p:blipFill>
        <p:spPr bwMode="auto">
          <a:xfrm>
            <a:off x="6315075" y="0"/>
            <a:ext cx="2828925" cy="1619250"/>
          </a:xfrm>
          <a:prstGeom prst="rect">
            <a:avLst/>
          </a:prstGeom>
          <a:noFill/>
          <a:ln w="9525">
            <a:noFill/>
            <a:miter lim="800000"/>
            <a:headEnd/>
            <a:tailEnd/>
          </a:ln>
        </p:spPr>
      </p:pic>
      <p:sp>
        <p:nvSpPr>
          <p:cNvPr id="5" name="Rectangle 2"/>
          <p:cNvSpPr txBox="1">
            <a:spLocks noChangeArrowheads="1"/>
          </p:cNvSpPr>
          <p:nvPr/>
        </p:nvSpPr>
        <p:spPr bwMode="auto">
          <a:xfrm>
            <a:off x="7086600" y="6172200"/>
            <a:ext cx="2057400" cy="6858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00B0F0"/>
                </a:solidFill>
                <a:effectLst>
                  <a:outerShdw blurRad="38100" dist="38100" dir="2700000" algn="tl">
                    <a:srgbClr val="000000"/>
                  </a:outerShdw>
                </a:effectLst>
                <a:latin typeface="Comic Sans MS" pitchFamily="66" charset="0"/>
                <a:ea typeface="+mj-ea"/>
                <a:cs typeface="+mj-cs"/>
              </a:rPr>
              <a:t>m</a:t>
            </a:r>
            <a:r>
              <a:rPr lang="en-US" sz="2400" kern="0" noProof="0" dirty="0" smtClean="0">
                <a:solidFill>
                  <a:srgbClr val="00B0F0"/>
                </a:solidFill>
                <a:effectLst>
                  <a:outerShdw blurRad="38100" dist="38100" dir="2700000" algn="tl">
                    <a:srgbClr val="000000"/>
                  </a:outerShdw>
                </a:effectLst>
                <a:latin typeface="Comic Sans MS" pitchFamily="66" charset="0"/>
                <a:ea typeface="+mj-ea"/>
                <a:cs typeface="+mj-cs"/>
              </a:rPr>
              <a:t>ore</a:t>
            </a:r>
            <a:endParaRPr kumimoji="0" lang="en-US" sz="2400" b="0" i="0" u="none" strike="noStrike" kern="0" cap="none" spc="0" normalizeH="0" baseline="0" noProof="0" dirty="0" smtClean="0">
              <a:ln>
                <a:noFill/>
              </a:ln>
              <a:solidFill>
                <a:srgbClr val="00B0F0"/>
              </a:solidFill>
              <a:effectLst>
                <a:outerShdw blurRad="38100" dist="38100" dir="2700000" algn="tl">
                  <a:srgbClr val="000000"/>
                </a:outerShdw>
              </a:effectLst>
              <a:uLnTx/>
              <a:uFillTx/>
              <a:latin typeface="Comic Sans MS" pitchFamily="66" charset="0"/>
              <a:ea typeface="+mj-ea"/>
              <a:cs typeface="+mj-cs"/>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Effect transition="in" filter="wipe(left)">
                                      <p:cBhvr>
                                        <p:cTn id="10" dur="500"/>
                                        <p:tgtEl>
                                          <p:spTgt spid="7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wipe(left)">
                                      <p:cBhvr>
                                        <p:cTn id="15" dur="500"/>
                                        <p:tgtEl>
                                          <p:spTgt spid="71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171">
                                            <p:txEl>
                                              <p:pRg st="2" end="2"/>
                                            </p:txEl>
                                          </p:spTgt>
                                        </p:tgtEl>
                                        <p:attrNameLst>
                                          <p:attrName>style.visibility</p:attrName>
                                        </p:attrNameLst>
                                      </p:cBhvr>
                                      <p:to>
                                        <p:strVal val="visible"/>
                                      </p:to>
                                    </p:set>
                                    <p:animEffect transition="in" filter="wipe(left)">
                                      <p:cBhvr>
                                        <p:cTn id="20" dur="500"/>
                                        <p:tgtEl>
                                          <p:spTgt spid="7171">
                                            <p:txEl>
                                              <p:pRg st="2" end="2"/>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uiExpand="1"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953000" cy="1905000"/>
          </a:xfrm>
        </p:spPr>
        <p:txBody>
          <a:bodyPr/>
          <a:lstStyle/>
          <a:p>
            <a:r>
              <a:rPr lang="en-US" sz="5400" dirty="0" smtClean="0"/>
              <a:t>Compromise of Acts 15</a:t>
            </a:r>
            <a:endParaRPr lang="en-US" sz="5400" dirty="0"/>
          </a:p>
        </p:txBody>
      </p:sp>
      <p:sp>
        <p:nvSpPr>
          <p:cNvPr id="3" name="Content Placeholder 2"/>
          <p:cNvSpPr>
            <a:spLocks noGrp="1"/>
          </p:cNvSpPr>
          <p:nvPr>
            <p:ph idx="1"/>
          </p:nvPr>
        </p:nvSpPr>
        <p:spPr>
          <a:xfrm>
            <a:off x="304800" y="1981200"/>
            <a:ext cx="8229600" cy="3352800"/>
          </a:xfrm>
        </p:spPr>
        <p:txBody>
          <a:bodyPr/>
          <a:lstStyle/>
          <a:p>
            <a:pPr>
              <a:buNone/>
            </a:pPr>
            <a:r>
              <a:rPr lang="en-US" sz="4000" dirty="0" smtClean="0"/>
              <a:t>"but that we write to them to…..</a:t>
            </a:r>
            <a:r>
              <a:rPr lang="en-US" dirty="0" smtClean="0"/>
              <a:t> </a:t>
            </a:r>
            <a:endParaRPr lang="en-US" sz="100" dirty="0" smtClean="0"/>
          </a:p>
          <a:p>
            <a:pPr marL="1023938" indent="-341313"/>
            <a:r>
              <a:rPr lang="en-US" dirty="0" smtClean="0"/>
              <a:t>abstain from things polluted by idols </a:t>
            </a:r>
          </a:p>
          <a:p>
            <a:pPr marL="1023938" indent="-341313"/>
            <a:r>
              <a:rPr lang="en-US" dirty="0" smtClean="0"/>
              <a:t>from sexual immorality </a:t>
            </a:r>
          </a:p>
          <a:p>
            <a:pPr marL="1023938" indent="-341313"/>
            <a:r>
              <a:rPr lang="en-US" dirty="0" smtClean="0">
                <a:solidFill>
                  <a:srgbClr val="FFC000"/>
                </a:solidFill>
              </a:rPr>
              <a:t>from things strangled </a:t>
            </a:r>
          </a:p>
          <a:p>
            <a:pPr marL="1023938" indent="-341313"/>
            <a:r>
              <a:rPr lang="en-US" dirty="0" smtClean="0">
                <a:solidFill>
                  <a:srgbClr val="FFC000"/>
                </a:solidFill>
              </a:rPr>
              <a:t>and from blood.</a:t>
            </a:r>
          </a:p>
          <a:p>
            <a:endParaRPr lang="en-US" dirty="0" smtClean="0"/>
          </a:p>
          <a:p>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5181600" y="3810000"/>
            <a:ext cx="3778770" cy="2514600"/>
          </a:xfrm>
          <a:prstGeom prst="rect">
            <a:avLst/>
          </a:prstGeom>
          <a:noFill/>
          <a:ln w="9525">
            <a:noFill/>
            <a:miter lim="800000"/>
            <a:headEnd/>
            <a:tailEnd/>
          </a:ln>
        </p:spPr>
      </p:pic>
      <p:pic>
        <p:nvPicPr>
          <p:cNvPr id="1026" name="Picture 2" descr="C:\Users\Jim\Desktop\write in book moving.gif"/>
          <p:cNvPicPr>
            <a:picLocks noChangeAspect="1" noChangeArrowheads="1" noCrop="1"/>
          </p:cNvPicPr>
          <p:nvPr/>
        </p:nvPicPr>
        <p:blipFill>
          <a:blip r:embed="rId4" cstate="print"/>
          <a:srcRect/>
          <a:stretch>
            <a:fillRect/>
          </a:stretch>
        </p:blipFill>
        <p:spPr bwMode="auto">
          <a:xfrm>
            <a:off x="6096000" y="304800"/>
            <a:ext cx="2514600" cy="2514600"/>
          </a:xfrm>
          <a:prstGeom prst="rect">
            <a:avLst/>
          </a:prstGeom>
          <a:noFill/>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6096000" cy="1143000"/>
          </a:xfrm>
        </p:spPr>
        <p:txBody>
          <a:bodyPr/>
          <a:lstStyle/>
          <a:p>
            <a:pPr eaLnBrk="1" hangingPunct="1">
              <a:defRPr/>
            </a:pPr>
            <a:r>
              <a:rPr lang="en-US" sz="3600" b="0" dirty="0" smtClean="0">
                <a:latin typeface="Comic Sans MS" pitchFamily="66" charset="0"/>
              </a:rPr>
              <a:t>Solving Ecclesial Problems:</a:t>
            </a:r>
            <a:br>
              <a:rPr lang="en-US" sz="3600" b="0" dirty="0" smtClean="0">
                <a:latin typeface="Comic Sans MS" pitchFamily="66" charset="0"/>
              </a:rPr>
            </a:br>
            <a:r>
              <a:rPr lang="en-US" sz="3600" b="0" dirty="0" smtClean="0">
                <a:solidFill>
                  <a:schemeClr val="hlink"/>
                </a:solidFill>
                <a:latin typeface="Comic Sans MS" pitchFamily="66" charset="0"/>
              </a:rPr>
              <a:t>1 Samuel 14</a:t>
            </a:r>
          </a:p>
        </p:txBody>
      </p:sp>
      <p:sp>
        <p:nvSpPr>
          <p:cNvPr id="13315" name="Rectangle 3"/>
          <p:cNvSpPr>
            <a:spLocks noGrp="1" noChangeArrowheads="1"/>
          </p:cNvSpPr>
          <p:nvPr>
            <p:ph type="body" idx="1"/>
          </p:nvPr>
        </p:nvSpPr>
        <p:spPr>
          <a:xfrm>
            <a:off x="457200" y="1600200"/>
            <a:ext cx="8229600" cy="5257800"/>
          </a:xfrm>
        </p:spPr>
        <p:txBody>
          <a:bodyPr/>
          <a:lstStyle/>
          <a:p>
            <a:pPr eaLnBrk="1" hangingPunct="1">
              <a:lnSpc>
                <a:spcPct val="80000"/>
              </a:lnSpc>
              <a:spcAft>
                <a:spcPct val="30000"/>
              </a:spcAft>
              <a:defRPr/>
            </a:pPr>
            <a:r>
              <a:rPr lang="en-US" sz="2400" b="1" u="sng" dirty="0" smtClean="0">
                <a:latin typeface="Verdana" pitchFamily="34" charset="0"/>
              </a:rPr>
              <a:t>Problem</a:t>
            </a:r>
            <a:r>
              <a:rPr lang="en-US" sz="2400" dirty="0" smtClean="0">
                <a:latin typeface="Verdana" pitchFamily="34" charset="0"/>
              </a:rPr>
              <a:t>:  Saul made his men                           take an oath that they would not eat any food until he had beaten the Philistines that day.  Jonathan left the group and God used him to defeat a garrison of Philistines. While traveling through a forest, Jonathan ate some honey.</a:t>
            </a:r>
            <a:endParaRPr lang="en-US" sz="2400" b="1" u="sng" dirty="0" smtClean="0">
              <a:latin typeface="Verdana" pitchFamily="34" charset="0"/>
            </a:endParaRPr>
          </a:p>
          <a:p>
            <a:pPr eaLnBrk="1" hangingPunct="1">
              <a:lnSpc>
                <a:spcPct val="80000"/>
              </a:lnSpc>
              <a:spcAft>
                <a:spcPct val="30000"/>
              </a:spcAft>
              <a:defRPr/>
            </a:pPr>
            <a:r>
              <a:rPr lang="en-US" sz="2400" b="1" u="sng" dirty="0" smtClean="0">
                <a:latin typeface="Verdana" pitchFamily="34" charset="0"/>
              </a:rPr>
              <a:t>Reaction</a:t>
            </a:r>
            <a:r>
              <a:rPr lang="en-US" sz="2400" dirty="0" smtClean="0">
                <a:latin typeface="Verdana" pitchFamily="34" charset="0"/>
              </a:rPr>
              <a:t>:  When Saul found out, he thought Jonathan should die (v.44).</a:t>
            </a:r>
            <a:endParaRPr lang="en-US" sz="2400" b="1" u="sng" dirty="0" smtClean="0">
              <a:latin typeface="Verdana" pitchFamily="34" charset="0"/>
            </a:endParaRPr>
          </a:p>
          <a:p>
            <a:pPr eaLnBrk="1" hangingPunct="1">
              <a:lnSpc>
                <a:spcPct val="80000"/>
              </a:lnSpc>
              <a:spcAft>
                <a:spcPct val="30000"/>
              </a:spcAft>
              <a:defRPr/>
            </a:pPr>
            <a:r>
              <a:rPr lang="en-US" sz="2400" b="1" u="sng" dirty="0" smtClean="0">
                <a:latin typeface="Verdana" pitchFamily="34" charset="0"/>
              </a:rPr>
              <a:t>Solution</a:t>
            </a:r>
            <a:r>
              <a:rPr lang="en-US" sz="2400" dirty="0" smtClean="0">
                <a:latin typeface="Verdana" pitchFamily="34" charset="0"/>
              </a:rPr>
              <a:t>:  Saul’s men realized this would be a worse mistake than the oath, so they rescued Jonathan from Saul “for he has worked with God this day”. Sometimes </a:t>
            </a:r>
            <a:r>
              <a:rPr lang="en-US" sz="2400" dirty="0" err="1" smtClean="0">
                <a:latin typeface="Verdana" pitchFamily="34" charset="0"/>
              </a:rPr>
              <a:t>ecclesias</a:t>
            </a:r>
            <a:r>
              <a:rPr lang="en-US" sz="2400" dirty="0" smtClean="0">
                <a:latin typeface="Verdana" pitchFamily="34" charset="0"/>
              </a:rPr>
              <a:t> need to rescue members from mistakes of elders and cannot just let elders make bad decisions that may destroy one of God’s flock. </a:t>
            </a:r>
          </a:p>
        </p:txBody>
      </p:sp>
      <p:pic>
        <p:nvPicPr>
          <p:cNvPr id="3074" name="Picture 2"/>
          <p:cNvPicPr>
            <a:picLocks noChangeAspect="1" noChangeArrowheads="1"/>
          </p:cNvPicPr>
          <p:nvPr/>
        </p:nvPicPr>
        <p:blipFill>
          <a:blip r:embed="rId3" cstate="print"/>
          <a:srcRect b="9302"/>
          <a:stretch>
            <a:fillRect/>
          </a:stretch>
        </p:blipFill>
        <p:spPr bwMode="auto">
          <a:xfrm>
            <a:off x="6019800" y="0"/>
            <a:ext cx="3124200" cy="1828800"/>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315">
                                            <p:txEl>
                                              <p:pRg st="0" end="0"/>
                                            </p:txEl>
                                          </p:spTgt>
                                        </p:tgtEl>
                                        <p:attrNameLst>
                                          <p:attrName>style.visibility</p:attrName>
                                        </p:attrNameLst>
                                      </p:cBhvr>
                                      <p:to>
                                        <p:strVal val="visible"/>
                                      </p:to>
                                    </p:set>
                                    <p:animEffect transition="in" filter="wipe(left)">
                                      <p:cBhvr>
                                        <p:cTn id="10" dur="500"/>
                                        <p:tgtEl>
                                          <p:spTgt spid="133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315">
                                            <p:txEl>
                                              <p:pRg st="1" end="1"/>
                                            </p:txEl>
                                          </p:spTgt>
                                        </p:tgtEl>
                                        <p:attrNameLst>
                                          <p:attrName>style.visibility</p:attrName>
                                        </p:attrNameLst>
                                      </p:cBhvr>
                                      <p:to>
                                        <p:strVal val="visible"/>
                                      </p:to>
                                    </p:set>
                                    <p:animEffect transition="in" filter="wipe(left)">
                                      <p:cBhvr>
                                        <p:cTn id="15" dur="500"/>
                                        <p:tgtEl>
                                          <p:spTgt spid="133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315">
                                            <p:txEl>
                                              <p:pRg st="2" end="2"/>
                                            </p:txEl>
                                          </p:spTgt>
                                        </p:tgtEl>
                                        <p:attrNameLst>
                                          <p:attrName>style.visibility</p:attrName>
                                        </p:attrNameLst>
                                      </p:cBhvr>
                                      <p:to>
                                        <p:strVal val="visible"/>
                                      </p:to>
                                    </p:set>
                                    <p:animEffect transition="in" filter="wipe(left)">
                                      <p:cBhvr>
                                        <p:cTn id="20"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uiExpand="1" build="p"/>
    </p:bld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Teamwork</Template>
  <TotalTime>546</TotalTime>
  <Words>2592</Words>
  <Application>Microsoft Office PowerPoint</Application>
  <PresentationFormat>On-screen Show (4:3)</PresentationFormat>
  <Paragraphs>150</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Teamwork</vt:lpstr>
      <vt:lpstr>Biblical Examples of Solving Ecclesial Problems</vt:lpstr>
      <vt:lpstr>Useful resources!</vt:lpstr>
      <vt:lpstr>God is more concerned with how we go about it, than the end result – He’s very patient!</vt:lpstr>
      <vt:lpstr>Slide 4</vt:lpstr>
      <vt:lpstr>Solving Ecclesial Problems:  Joshua 22</vt:lpstr>
      <vt:lpstr>Solving Ecclesial Problems:  Joshua 9</vt:lpstr>
      <vt:lpstr>Solving Ecclesial Problems: Acts 15</vt:lpstr>
      <vt:lpstr>Compromise of Acts 15</vt:lpstr>
      <vt:lpstr>Solving Ecclesial Problems: 1 Samuel 14</vt:lpstr>
      <vt:lpstr>Solving Ecclesial Problems: Leviticus 10</vt:lpstr>
      <vt:lpstr>Solving Ecclesial Problems: Judges 19-20</vt:lpstr>
      <vt:lpstr>Solving Ecclesial Problems: Numbers 27</vt:lpstr>
      <vt:lpstr>Solving Ecclesial Problems: Numbers 36</vt:lpstr>
      <vt:lpstr>Solving Ecclesial Problems: 1 Corinthians 5</vt:lpstr>
      <vt:lpstr>Solving Ecclesial Problems: 2 Corinthians 2</vt:lpstr>
      <vt:lpstr>Solving Ecclesial Problems: John 8</vt:lpstr>
      <vt:lpstr>Solving Ecclesial Problems: 1 Samuel 25</vt:lpstr>
      <vt:lpstr>Solving Ecclesial Problems: Ezra 9-10</vt:lpstr>
      <vt:lpstr>Solving Ecclesial Problems: 1 Kings 12</vt:lpstr>
      <vt:lpstr>Solving Ecclesial Problems: Genesis 4</vt:lpstr>
      <vt:lpstr>Solving Ecclesial Problems: Jonathan’s dilemma with Saul &amp; David</vt:lpstr>
      <vt:lpstr>Solving Ecclesial Problems: 1 Corinthians 1-3</vt:lpstr>
      <vt:lpstr>Lesson From Bible Examples</vt:lpstr>
      <vt:lpstr>Slide 24</vt:lpstr>
    </vt:vector>
  </TitlesOfParts>
  <Company>Crestwood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Solving Ecclesial Problems:  Joshua 22</dc:title>
  <dc:creator>Jim Styles</dc:creator>
  <cp:lastModifiedBy>Jim</cp:lastModifiedBy>
  <cp:revision>54</cp:revision>
  <dcterms:created xsi:type="dcterms:W3CDTF">2005-01-09T23:02:06Z</dcterms:created>
  <dcterms:modified xsi:type="dcterms:W3CDTF">2011-09-26T21:34:17Z</dcterms:modified>
</cp:coreProperties>
</file>