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6">
  <p:sldMasterIdLst>
    <p:sldMasterId id="2147483795" r:id="rId1"/>
  </p:sldMasterIdLst>
  <p:notesMasterIdLst>
    <p:notesMasterId r:id="rId94"/>
  </p:notesMasterIdLst>
  <p:handoutMasterIdLst>
    <p:handoutMasterId r:id="rId95"/>
  </p:handoutMasterIdLst>
  <p:sldIdLst>
    <p:sldId id="2364" r:id="rId2"/>
    <p:sldId id="2365" r:id="rId3"/>
    <p:sldId id="2367" r:id="rId4"/>
    <p:sldId id="2362" r:id="rId5"/>
    <p:sldId id="2368" r:id="rId6"/>
    <p:sldId id="2411" r:id="rId7"/>
    <p:sldId id="2412" r:id="rId8"/>
    <p:sldId id="2413" r:id="rId9"/>
    <p:sldId id="2415" r:id="rId10"/>
    <p:sldId id="2414" r:id="rId11"/>
    <p:sldId id="2416" r:id="rId12"/>
    <p:sldId id="2417" r:id="rId13"/>
    <p:sldId id="2418" r:id="rId14"/>
    <p:sldId id="2419" r:id="rId15"/>
    <p:sldId id="2434" r:id="rId16"/>
    <p:sldId id="2443" r:id="rId17"/>
    <p:sldId id="2444" r:id="rId18"/>
    <p:sldId id="2445" r:id="rId19"/>
    <p:sldId id="2446" r:id="rId20"/>
    <p:sldId id="2447" r:id="rId21"/>
    <p:sldId id="2448" r:id="rId22"/>
    <p:sldId id="2440" r:id="rId23"/>
    <p:sldId id="2441" r:id="rId24"/>
    <p:sldId id="2420" r:id="rId25"/>
    <p:sldId id="2422" r:id="rId26"/>
    <p:sldId id="2423" r:id="rId27"/>
    <p:sldId id="2424" r:id="rId28"/>
    <p:sldId id="2425" r:id="rId29"/>
    <p:sldId id="2426" r:id="rId30"/>
    <p:sldId id="2449" r:id="rId31"/>
    <p:sldId id="2427" r:id="rId32"/>
    <p:sldId id="2428" r:id="rId33"/>
    <p:sldId id="2285" r:id="rId34"/>
    <p:sldId id="2286" r:id="rId35"/>
    <p:sldId id="2295" r:id="rId36"/>
    <p:sldId id="2296" r:id="rId37"/>
    <p:sldId id="2298" r:id="rId38"/>
    <p:sldId id="2299" r:id="rId39"/>
    <p:sldId id="2369" r:id="rId40"/>
    <p:sldId id="2382" r:id="rId41"/>
    <p:sldId id="2464" r:id="rId42"/>
    <p:sldId id="2452" r:id="rId43"/>
    <p:sldId id="2436" r:id="rId44"/>
    <p:sldId id="2451" r:id="rId45"/>
    <p:sldId id="2274" r:id="rId46"/>
    <p:sldId id="2197" r:id="rId47"/>
    <p:sldId id="2453" r:id="rId48"/>
    <p:sldId id="2301" r:id="rId49"/>
    <p:sldId id="2302" r:id="rId50"/>
    <p:sldId id="2311" r:id="rId51"/>
    <p:sldId id="2312" r:id="rId52"/>
    <p:sldId id="2313" r:id="rId53"/>
    <p:sldId id="2314" r:id="rId54"/>
    <p:sldId id="2315" r:id="rId55"/>
    <p:sldId id="2316" r:id="rId56"/>
    <p:sldId id="2454" r:id="rId57"/>
    <p:sldId id="2317" r:id="rId58"/>
    <p:sldId id="2455" r:id="rId59"/>
    <p:sldId id="2393" r:id="rId60"/>
    <p:sldId id="2465" r:id="rId61"/>
    <p:sldId id="2468" r:id="rId62"/>
    <p:sldId id="2469" r:id="rId63"/>
    <p:sldId id="2390" r:id="rId64"/>
    <p:sldId id="2470" r:id="rId65"/>
    <p:sldId id="2471" r:id="rId66"/>
    <p:sldId id="2334" r:id="rId67"/>
    <p:sldId id="2335" r:id="rId68"/>
    <p:sldId id="2336" r:id="rId69"/>
    <p:sldId id="2337" r:id="rId70"/>
    <p:sldId id="2338" r:id="rId71"/>
    <p:sldId id="2394" r:id="rId72"/>
    <p:sldId id="2340" r:id="rId73"/>
    <p:sldId id="2395" r:id="rId74"/>
    <p:sldId id="2396" r:id="rId75"/>
    <p:sldId id="2472" r:id="rId76"/>
    <p:sldId id="2458" r:id="rId77"/>
    <p:sldId id="2459" r:id="rId78"/>
    <p:sldId id="2460" r:id="rId79"/>
    <p:sldId id="2461" r:id="rId80"/>
    <p:sldId id="2462" r:id="rId81"/>
    <p:sldId id="2463" r:id="rId82"/>
    <p:sldId id="2345" r:id="rId83"/>
    <p:sldId id="2346" r:id="rId84"/>
    <p:sldId id="2347" r:id="rId85"/>
    <p:sldId id="2349" r:id="rId86"/>
    <p:sldId id="2351" r:id="rId87"/>
    <p:sldId id="2352" r:id="rId88"/>
    <p:sldId id="2353" r:id="rId89"/>
    <p:sldId id="2439" r:id="rId90"/>
    <p:sldId id="2357" r:id="rId91"/>
    <p:sldId id="2358" r:id="rId92"/>
    <p:sldId id="2359" r:id="rId93"/>
  </p:sldIdLst>
  <p:sldSz cx="9144000" cy="6858000" type="screen4x3"/>
  <p:notesSz cx="9923463" cy="6667500"/>
  <p:defaultTextStyle>
    <a:defPPr>
      <a:defRPr lang="en-US"/>
    </a:defPPr>
    <a:lvl1pPr algn="ctr" rtl="0" eaLnBrk="0" fontAlgn="base" hangingPunct="0">
      <a:spcBef>
        <a:spcPct val="0"/>
      </a:spcBef>
      <a:spcAft>
        <a:spcPct val="0"/>
      </a:spcAft>
      <a:defRPr sz="3000" b="1" kern="1200">
        <a:solidFill>
          <a:srgbClr val="000000"/>
        </a:solidFill>
        <a:latin typeface="Verdana" pitchFamily="34" charset="0"/>
        <a:ea typeface="+mn-ea"/>
        <a:cs typeface="+mn-cs"/>
      </a:defRPr>
    </a:lvl1pPr>
    <a:lvl2pPr marL="457200" algn="ctr" rtl="0" eaLnBrk="0" fontAlgn="base" hangingPunct="0">
      <a:spcBef>
        <a:spcPct val="0"/>
      </a:spcBef>
      <a:spcAft>
        <a:spcPct val="0"/>
      </a:spcAft>
      <a:defRPr sz="3000" b="1" kern="1200">
        <a:solidFill>
          <a:srgbClr val="000000"/>
        </a:solidFill>
        <a:latin typeface="Verdana" pitchFamily="34" charset="0"/>
        <a:ea typeface="+mn-ea"/>
        <a:cs typeface="+mn-cs"/>
      </a:defRPr>
    </a:lvl2pPr>
    <a:lvl3pPr marL="914400" algn="ctr" rtl="0" eaLnBrk="0" fontAlgn="base" hangingPunct="0">
      <a:spcBef>
        <a:spcPct val="0"/>
      </a:spcBef>
      <a:spcAft>
        <a:spcPct val="0"/>
      </a:spcAft>
      <a:defRPr sz="3000" b="1" kern="1200">
        <a:solidFill>
          <a:srgbClr val="000000"/>
        </a:solidFill>
        <a:latin typeface="Verdana" pitchFamily="34" charset="0"/>
        <a:ea typeface="+mn-ea"/>
        <a:cs typeface="+mn-cs"/>
      </a:defRPr>
    </a:lvl3pPr>
    <a:lvl4pPr marL="1371600" algn="ctr" rtl="0" eaLnBrk="0" fontAlgn="base" hangingPunct="0">
      <a:spcBef>
        <a:spcPct val="0"/>
      </a:spcBef>
      <a:spcAft>
        <a:spcPct val="0"/>
      </a:spcAft>
      <a:defRPr sz="3000" b="1" kern="1200">
        <a:solidFill>
          <a:srgbClr val="000000"/>
        </a:solidFill>
        <a:latin typeface="Verdana" pitchFamily="34" charset="0"/>
        <a:ea typeface="+mn-ea"/>
        <a:cs typeface="+mn-cs"/>
      </a:defRPr>
    </a:lvl4pPr>
    <a:lvl5pPr marL="1828800" algn="ctr" rtl="0" eaLnBrk="0" fontAlgn="base" hangingPunct="0">
      <a:spcBef>
        <a:spcPct val="0"/>
      </a:spcBef>
      <a:spcAft>
        <a:spcPct val="0"/>
      </a:spcAft>
      <a:defRPr sz="3000" b="1" kern="1200">
        <a:solidFill>
          <a:srgbClr val="000000"/>
        </a:solidFill>
        <a:latin typeface="Verdana" pitchFamily="34" charset="0"/>
        <a:ea typeface="+mn-ea"/>
        <a:cs typeface="+mn-cs"/>
      </a:defRPr>
    </a:lvl5pPr>
    <a:lvl6pPr marL="2286000" algn="l" defTabSz="914400" rtl="0" eaLnBrk="1" latinLnBrk="0" hangingPunct="1">
      <a:defRPr sz="3000" b="1" kern="1200">
        <a:solidFill>
          <a:srgbClr val="000000"/>
        </a:solidFill>
        <a:latin typeface="Verdana" pitchFamily="34" charset="0"/>
        <a:ea typeface="+mn-ea"/>
        <a:cs typeface="+mn-cs"/>
      </a:defRPr>
    </a:lvl6pPr>
    <a:lvl7pPr marL="2743200" algn="l" defTabSz="914400" rtl="0" eaLnBrk="1" latinLnBrk="0" hangingPunct="1">
      <a:defRPr sz="3000" b="1" kern="1200">
        <a:solidFill>
          <a:srgbClr val="000000"/>
        </a:solidFill>
        <a:latin typeface="Verdana" pitchFamily="34" charset="0"/>
        <a:ea typeface="+mn-ea"/>
        <a:cs typeface="+mn-cs"/>
      </a:defRPr>
    </a:lvl7pPr>
    <a:lvl8pPr marL="3200400" algn="l" defTabSz="914400" rtl="0" eaLnBrk="1" latinLnBrk="0" hangingPunct="1">
      <a:defRPr sz="3000" b="1" kern="1200">
        <a:solidFill>
          <a:srgbClr val="000000"/>
        </a:solidFill>
        <a:latin typeface="Verdana" pitchFamily="34" charset="0"/>
        <a:ea typeface="+mn-ea"/>
        <a:cs typeface="+mn-cs"/>
      </a:defRPr>
    </a:lvl8pPr>
    <a:lvl9pPr marL="3657600" algn="l" defTabSz="914400" rtl="0" eaLnBrk="1" latinLnBrk="0" hangingPunct="1">
      <a:defRPr sz="3000" b="1" kern="1200">
        <a:solidFill>
          <a:srgbClr val="000000"/>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CC"/>
    <a:srgbClr val="FFFFFF"/>
    <a:srgbClr val="808000"/>
    <a:srgbClr val="FFFF66"/>
    <a:srgbClr val="000099"/>
    <a:srgbClr val="0000FF"/>
    <a:srgbClr val="CEB966"/>
    <a:srgbClr val="6666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51" autoAdjust="0"/>
    <p:restoredTop sz="67710" autoAdjust="0"/>
  </p:normalViewPr>
  <p:slideViewPr>
    <p:cSldViewPr showGuides="1">
      <p:cViewPr>
        <p:scale>
          <a:sx n="50" d="100"/>
          <a:sy n="50" d="100"/>
        </p:scale>
        <p:origin x="-1722" y="-60"/>
      </p:cViewPr>
      <p:guideLst>
        <p:guide orient="horz" pos="2160"/>
        <p:guide pos="2880"/>
      </p:guideLst>
    </p:cSldViewPr>
  </p:slideViewPr>
  <p:outlineViewPr>
    <p:cViewPr>
      <p:scale>
        <a:sx n="33" d="100"/>
        <a:sy n="33" d="100"/>
      </p:scale>
      <p:origin x="0" y="3570"/>
    </p:cViewPr>
  </p:outlineViewPr>
  <p:notesTextViewPr>
    <p:cViewPr>
      <p:scale>
        <a:sx n="100" d="100"/>
        <a:sy n="100" d="100"/>
      </p:scale>
      <p:origin x="0" y="0"/>
    </p:cViewPr>
  </p:notesTextViewPr>
  <p:sorterViewPr>
    <p:cViewPr>
      <p:scale>
        <a:sx n="80" d="100"/>
        <a:sy n="80" d="100"/>
      </p:scale>
      <p:origin x="0" y="11376"/>
    </p:cViewPr>
  </p:sorterViewPr>
  <p:notesViewPr>
    <p:cSldViewPr showGuides="1">
      <p:cViewPr>
        <p:scale>
          <a:sx n="66" d="100"/>
          <a:sy n="66" d="100"/>
        </p:scale>
        <p:origin x="-1356" y="-1050"/>
      </p:cViewPr>
      <p:guideLst>
        <p:guide orient="horz" pos="2100"/>
        <p:guide pos="312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0556C1-C7C2-464B-BC9B-7C241CD9F723}" type="doc">
      <dgm:prSet loTypeId="urn:microsoft.com/office/officeart/2005/8/layout/default#24" loCatId="list" qsTypeId="urn:microsoft.com/office/officeart/2005/8/quickstyle/3d2" qsCatId="3D" csTypeId="urn:microsoft.com/office/officeart/2005/8/colors/accent0_1" csCatId="mainScheme" phldr="1"/>
      <dgm:spPr/>
      <dgm:t>
        <a:bodyPr/>
        <a:lstStyle/>
        <a:p>
          <a:endParaRPr lang="en-GB"/>
        </a:p>
      </dgm:t>
    </dgm:pt>
    <dgm:pt modelId="{D0F3CCEA-6D79-46C4-AF50-041C68002860}">
      <dgm:prSet phldrT="[Text]" custT="1"/>
      <dgm:spPr/>
      <dgm:t>
        <a:bodyPr/>
        <a:lstStyle/>
        <a:p>
          <a:r>
            <a:rPr lang="en-GB" sz="3600" b="1" i="1" cap="none" spc="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Germany at the heart of Europe!</a:t>
          </a:r>
          <a:endParaRPr lang="en-GB" sz="3600" b="1" cap="none" spc="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dgm:t>
    </dgm:pt>
    <dgm:pt modelId="{E34BEC58-7493-48B1-A7A9-6ACCA28ACAAD}" type="parTrans" cxnId="{D9AA07CA-1E68-4280-9AF8-859A9502CDAC}">
      <dgm:prSet/>
      <dgm:spPr/>
      <dgm:t>
        <a:bodyPr/>
        <a:lstStyle/>
        <a:p>
          <a:endParaRPr lang="en-GB"/>
        </a:p>
      </dgm:t>
    </dgm:pt>
    <dgm:pt modelId="{0F338613-23E8-4CCA-B87D-E7B4DEEA0871}" type="sibTrans" cxnId="{D9AA07CA-1E68-4280-9AF8-859A9502CDAC}">
      <dgm:prSet/>
      <dgm:spPr/>
      <dgm:t>
        <a:bodyPr/>
        <a:lstStyle/>
        <a:p>
          <a:endParaRPr lang="en-GB"/>
        </a:p>
      </dgm:t>
    </dgm:pt>
    <dgm:pt modelId="{F326BE60-6515-4587-B6F5-3F5EF5478021}" type="pres">
      <dgm:prSet presAssocID="{B90556C1-C7C2-464B-BC9B-7C241CD9F723}" presName="diagram" presStyleCnt="0">
        <dgm:presLayoutVars>
          <dgm:dir/>
          <dgm:resizeHandles val="exact"/>
        </dgm:presLayoutVars>
      </dgm:prSet>
      <dgm:spPr/>
      <dgm:t>
        <a:bodyPr/>
        <a:lstStyle/>
        <a:p>
          <a:endParaRPr lang="en-GB"/>
        </a:p>
      </dgm:t>
    </dgm:pt>
    <dgm:pt modelId="{6B41E49D-2D59-4058-84C0-2C3C88DBC6F0}" type="pres">
      <dgm:prSet presAssocID="{D0F3CCEA-6D79-46C4-AF50-041C68002860}" presName="node" presStyleLbl="node1" presStyleIdx="0" presStyleCnt="1" custScaleX="316049" custLinFactNeighborX="2610" custLinFactNeighborY="-21">
        <dgm:presLayoutVars>
          <dgm:bulletEnabled val="1"/>
        </dgm:presLayoutVars>
      </dgm:prSet>
      <dgm:spPr/>
      <dgm:t>
        <a:bodyPr/>
        <a:lstStyle/>
        <a:p>
          <a:endParaRPr lang="en-GB"/>
        </a:p>
      </dgm:t>
    </dgm:pt>
  </dgm:ptLst>
  <dgm:cxnLst>
    <dgm:cxn modelId="{4862FDEA-0E80-4073-8BC5-5F478A6259A9}" type="presOf" srcId="{D0F3CCEA-6D79-46C4-AF50-041C68002860}" destId="{6B41E49D-2D59-4058-84C0-2C3C88DBC6F0}" srcOrd="0" destOrd="0" presId="urn:microsoft.com/office/officeart/2005/8/layout/default#24"/>
    <dgm:cxn modelId="{D9AA07CA-1E68-4280-9AF8-859A9502CDAC}" srcId="{B90556C1-C7C2-464B-BC9B-7C241CD9F723}" destId="{D0F3CCEA-6D79-46C4-AF50-041C68002860}" srcOrd="0" destOrd="0" parTransId="{E34BEC58-7493-48B1-A7A9-6ACCA28ACAAD}" sibTransId="{0F338613-23E8-4CCA-B87D-E7B4DEEA0871}"/>
    <dgm:cxn modelId="{F7CC1E92-F843-4BC2-A253-232C86169C08}" type="presOf" srcId="{B90556C1-C7C2-464B-BC9B-7C241CD9F723}" destId="{F326BE60-6515-4587-B6F5-3F5EF5478021}" srcOrd="0" destOrd="0" presId="urn:microsoft.com/office/officeart/2005/8/layout/default#24"/>
    <dgm:cxn modelId="{BA979C25-D149-4237-8AE6-AF925095CFFB}" type="presParOf" srcId="{F326BE60-6515-4587-B6F5-3F5EF5478021}" destId="{6B41E49D-2D59-4058-84C0-2C3C88DBC6F0}" srcOrd="0" destOrd="0" presId="urn:microsoft.com/office/officeart/2005/8/layout/default#2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0556C1-C7C2-464B-BC9B-7C241CD9F723}" type="doc">
      <dgm:prSet loTypeId="urn:microsoft.com/office/officeart/2005/8/layout/default#6" loCatId="list" qsTypeId="urn:microsoft.com/office/officeart/2005/8/quickstyle/3d2" qsCatId="3D" csTypeId="urn:microsoft.com/office/officeart/2005/8/colors/accent0_1" csCatId="mainScheme" phldr="1"/>
      <dgm:spPr/>
      <dgm:t>
        <a:bodyPr/>
        <a:lstStyle/>
        <a:p>
          <a:endParaRPr lang="en-GB"/>
        </a:p>
      </dgm:t>
    </dgm:pt>
    <dgm:pt modelId="{F326BE60-6515-4587-B6F5-3F5EF5478021}" type="pres">
      <dgm:prSet presAssocID="{B90556C1-C7C2-464B-BC9B-7C241CD9F723}" presName="diagram" presStyleCnt="0">
        <dgm:presLayoutVars>
          <dgm:dir/>
          <dgm:resizeHandles val="exact"/>
        </dgm:presLayoutVars>
      </dgm:prSet>
      <dgm:spPr/>
      <dgm:t>
        <a:bodyPr/>
        <a:lstStyle/>
        <a:p>
          <a:endParaRPr lang="en-GB"/>
        </a:p>
      </dgm:t>
    </dgm:pt>
  </dgm:ptLst>
  <dgm:cxnLst>
    <dgm:cxn modelId="{15B59CBB-8C80-4AC7-8F02-52340A879994}" type="presOf" srcId="{B90556C1-C7C2-464B-BC9B-7C241CD9F723}" destId="{F326BE60-6515-4587-B6F5-3F5EF5478021}" srcOrd="0" destOrd="0" presId="urn:microsoft.com/office/officeart/2005/8/layout/defaul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2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1"/>
            <a:ext cx="4272647" cy="32418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l" defTabSz="928502">
              <a:defRPr sz="1800" b="0">
                <a:solidFill>
                  <a:schemeClr val="tx1"/>
                </a:solidFill>
                <a:latin typeface="Times New Roman" pitchFamily="18" charset="0"/>
              </a:defRPr>
            </a:lvl1pPr>
          </a:lstStyle>
          <a:p>
            <a:r>
              <a:rPr lang="en-US" dirty="0" smtClean="0"/>
              <a:t>Milestones review 1/2/3-09-09</a:t>
            </a:r>
            <a:endParaRPr lang="en-US" dirty="0"/>
          </a:p>
        </p:txBody>
      </p:sp>
      <p:sp>
        <p:nvSpPr>
          <p:cNvPr id="28675" name="Rectangle 3"/>
          <p:cNvSpPr>
            <a:spLocks noGrp="1" noChangeArrowheads="1"/>
          </p:cNvSpPr>
          <p:nvPr>
            <p:ph type="dt" sz="quarter" idx="1"/>
          </p:nvPr>
        </p:nvSpPr>
        <p:spPr bwMode="auto">
          <a:xfrm>
            <a:off x="5615887" y="1"/>
            <a:ext cx="4272646" cy="32418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r" defTabSz="928502">
              <a:defRPr sz="1800" b="0">
                <a:solidFill>
                  <a:schemeClr val="tx1"/>
                </a:solidFill>
                <a:latin typeface="Times New Roman" pitchFamily="18" charset="0"/>
              </a:defRPr>
            </a:lvl1pPr>
          </a:lstStyle>
          <a:p>
            <a:endParaRPr lang="en-US" dirty="0"/>
          </a:p>
        </p:txBody>
      </p:sp>
      <p:sp>
        <p:nvSpPr>
          <p:cNvPr id="28676" name="Rectangle 4"/>
          <p:cNvSpPr>
            <a:spLocks noGrp="1" noChangeArrowheads="1"/>
          </p:cNvSpPr>
          <p:nvPr>
            <p:ph type="ftr" sz="quarter" idx="2"/>
          </p:nvPr>
        </p:nvSpPr>
        <p:spPr bwMode="auto">
          <a:xfrm>
            <a:off x="1" y="6343322"/>
            <a:ext cx="4272647" cy="300801"/>
          </a:xfrm>
          <a:prstGeom prst="rect">
            <a:avLst/>
          </a:prstGeom>
          <a:noFill/>
          <a:ln w="9525">
            <a:noFill/>
            <a:miter lim="800000"/>
            <a:headEnd/>
            <a:tailEnd/>
          </a:ln>
          <a:effectLst/>
        </p:spPr>
        <p:txBody>
          <a:bodyPr vert="horz" wrap="square" lIns="91407" tIns="45704" rIns="91407" bIns="45704" numCol="1" anchor="b" anchorCtr="0" compatLnSpc="1">
            <a:prstTxWarp prst="textNoShape">
              <a:avLst/>
            </a:prstTxWarp>
          </a:bodyPr>
          <a:lstStyle>
            <a:lvl1pPr algn="l" defTabSz="928502">
              <a:defRPr sz="1800" b="0">
                <a:solidFill>
                  <a:schemeClr val="tx1"/>
                </a:solidFill>
                <a:latin typeface="Times New Roman" pitchFamily="18" charset="0"/>
              </a:defRPr>
            </a:lvl1pPr>
          </a:lstStyle>
          <a:p>
            <a:endParaRPr lang="en-US" dirty="0"/>
          </a:p>
        </p:txBody>
      </p:sp>
      <p:sp>
        <p:nvSpPr>
          <p:cNvPr id="28677" name="Rectangle 5"/>
          <p:cNvSpPr>
            <a:spLocks noGrp="1" noChangeArrowheads="1"/>
          </p:cNvSpPr>
          <p:nvPr>
            <p:ph type="sldNum" sz="quarter" idx="3"/>
          </p:nvPr>
        </p:nvSpPr>
        <p:spPr bwMode="auto">
          <a:xfrm>
            <a:off x="5615887" y="6343322"/>
            <a:ext cx="4272646" cy="300801"/>
          </a:xfrm>
          <a:prstGeom prst="rect">
            <a:avLst/>
          </a:prstGeom>
          <a:noFill/>
          <a:ln w="9525">
            <a:noFill/>
            <a:miter lim="800000"/>
            <a:headEnd/>
            <a:tailEnd/>
          </a:ln>
          <a:effectLst/>
        </p:spPr>
        <p:txBody>
          <a:bodyPr vert="horz" wrap="square" lIns="91407" tIns="45704" rIns="91407" bIns="45704" numCol="1" anchor="b" anchorCtr="0" compatLnSpc="1">
            <a:prstTxWarp prst="textNoShape">
              <a:avLst/>
            </a:prstTxWarp>
          </a:bodyPr>
          <a:lstStyle>
            <a:lvl1pPr algn="r" defTabSz="928502">
              <a:defRPr sz="1800" b="0">
                <a:solidFill>
                  <a:schemeClr val="tx1"/>
                </a:solidFill>
                <a:latin typeface="Times New Roman" pitchFamily="18" charset="0"/>
              </a:defRPr>
            </a:lvl1pPr>
          </a:lstStyle>
          <a:p>
            <a:fld id="{1E1490C9-9144-4069-AF2B-A15D5D222974}" type="slidenum">
              <a:rPr lang="en-US"/>
              <a:pPr/>
              <a:t>‹#›</a:t>
            </a:fld>
            <a:endParaRPr lang="en-US" dirty="0"/>
          </a:p>
        </p:txBody>
      </p:sp>
    </p:spTree>
    <p:extLst>
      <p:ext uri="{BB962C8B-B14F-4D97-AF65-F5344CB8AC3E}">
        <p14:creationId xmlns:p14="http://schemas.microsoft.com/office/powerpoint/2010/main" val="218491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bwMode="auto">
          <a:xfrm>
            <a:off x="1" y="1"/>
            <a:ext cx="4272647" cy="32418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l" defTabSz="928502">
              <a:defRPr sz="1800">
                <a:solidFill>
                  <a:schemeClr val="tx1"/>
                </a:solidFill>
                <a:latin typeface="Times New Roman" pitchFamily="18" charset="0"/>
              </a:defRPr>
            </a:lvl1pPr>
          </a:lstStyle>
          <a:p>
            <a:endParaRPr lang="en-US" dirty="0"/>
          </a:p>
        </p:txBody>
      </p:sp>
      <p:sp>
        <p:nvSpPr>
          <p:cNvPr id="148483" name="Rectangle 3"/>
          <p:cNvSpPr>
            <a:spLocks noGrp="1" noChangeArrowheads="1"/>
          </p:cNvSpPr>
          <p:nvPr>
            <p:ph type="dt" idx="1"/>
          </p:nvPr>
        </p:nvSpPr>
        <p:spPr bwMode="auto">
          <a:xfrm>
            <a:off x="5615887" y="1"/>
            <a:ext cx="4272646" cy="32418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r" defTabSz="928502">
              <a:defRPr sz="1800">
                <a:solidFill>
                  <a:schemeClr val="tx1"/>
                </a:solidFill>
                <a:latin typeface="Times New Roman" pitchFamily="18" charset="0"/>
              </a:defRPr>
            </a:lvl1pPr>
          </a:lstStyle>
          <a:p>
            <a:endParaRPr lang="en-US" dirty="0"/>
          </a:p>
        </p:txBody>
      </p:sp>
      <p:sp>
        <p:nvSpPr>
          <p:cNvPr id="148484" name="Rectangle 4"/>
          <p:cNvSpPr>
            <a:spLocks noGrp="1" noRot="1" noChangeAspect="1" noChangeArrowheads="1" noTextEdit="1"/>
          </p:cNvSpPr>
          <p:nvPr>
            <p:ph type="sldImg" idx="2"/>
          </p:nvPr>
        </p:nvSpPr>
        <p:spPr bwMode="auto">
          <a:xfrm>
            <a:off x="3262313" y="485775"/>
            <a:ext cx="3365500" cy="2524125"/>
          </a:xfrm>
          <a:prstGeom prst="rect">
            <a:avLst/>
          </a:prstGeom>
          <a:noFill/>
          <a:ln w="9525">
            <a:solidFill>
              <a:srgbClr val="000000"/>
            </a:solidFill>
            <a:miter lim="800000"/>
            <a:headEnd/>
            <a:tailEnd/>
          </a:ln>
          <a:effectLst/>
        </p:spPr>
      </p:sp>
      <p:sp>
        <p:nvSpPr>
          <p:cNvPr id="148485" name="Rectangle 5"/>
          <p:cNvSpPr>
            <a:spLocks noGrp="1" noChangeArrowheads="1"/>
          </p:cNvSpPr>
          <p:nvPr>
            <p:ph type="body" sz="quarter" idx="3"/>
          </p:nvPr>
        </p:nvSpPr>
        <p:spPr bwMode="auto">
          <a:xfrm>
            <a:off x="1309899" y="3171662"/>
            <a:ext cx="7235395" cy="300957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8486" name="Rectangle 6"/>
          <p:cNvSpPr>
            <a:spLocks noGrp="1" noChangeArrowheads="1"/>
          </p:cNvSpPr>
          <p:nvPr>
            <p:ph type="ftr" sz="quarter" idx="4"/>
          </p:nvPr>
        </p:nvSpPr>
        <p:spPr bwMode="auto">
          <a:xfrm>
            <a:off x="1" y="6343322"/>
            <a:ext cx="4272647" cy="300801"/>
          </a:xfrm>
          <a:prstGeom prst="rect">
            <a:avLst/>
          </a:prstGeom>
          <a:noFill/>
          <a:ln w="9525">
            <a:noFill/>
            <a:miter lim="800000"/>
            <a:headEnd/>
            <a:tailEnd/>
          </a:ln>
          <a:effectLst/>
        </p:spPr>
        <p:txBody>
          <a:bodyPr vert="horz" wrap="square" lIns="91407" tIns="45704" rIns="91407" bIns="45704" numCol="1" anchor="b" anchorCtr="0" compatLnSpc="1">
            <a:prstTxWarp prst="textNoShape">
              <a:avLst/>
            </a:prstTxWarp>
          </a:bodyPr>
          <a:lstStyle>
            <a:lvl1pPr algn="l" defTabSz="928502">
              <a:defRPr sz="1800">
                <a:solidFill>
                  <a:schemeClr val="tx1"/>
                </a:solidFill>
                <a:latin typeface="Times New Roman" pitchFamily="18" charset="0"/>
              </a:defRPr>
            </a:lvl1pPr>
          </a:lstStyle>
          <a:p>
            <a:endParaRPr lang="en-US" dirty="0"/>
          </a:p>
        </p:txBody>
      </p:sp>
      <p:sp>
        <p:nvSpPr>
          <p:cNvPr id="148487" name="Rectangle 7"/>
          <p:cNvSpPr>
            <a:spLocks noGrp="1" noChangeArrowheads="1"/>
          </p:cNvSpPr>
          <p:nvPr>
            <p:ph type="sldNum" sz="quarter" idx="5"/>
          </p:nvPr>
        </p:nvSpPr>
        <p:spPr bwMode="auto">
          <a:xfrm>
            <a:off x="5615887" y="6343322"/>
            <a:ext cx="4272646" cy="300801"/>
          </a:xfrm>
          <a:prstGeom prst="rect">
            <a:avLst/>
          </a:prstGeom>
          <a:noFill/>
          <a:ln w="9525">
            <a:noFill/>
            <a:miter lim="800000"/>
            <a:headEnd/>
            <a:tailEnd/>
          </a:ln>
          <a:effectLst/>
        </p:spPr>
        <p:txBody>
          <a:bodyPr vert="horz" wrap="square" lIns="91407" tIns="45704" rIns="91407" bIns="45704" numCol="1" anchor="b" anchorCtr="0" compatLnSpc="1">
            <a:prstTxWarp prst="textNoShape">
              <a:avLst/>
            </a:prstTxWarp>
          </a:bodyPr>
          <a:lstStyle>
            <a:lvl1pPr algn="r" defTabSz="928502">
              <a:defRPr sz="1800">
                <a:solidFill>
                  <a:schemeClr val="tx1"/>
                </a:solidFill>
                <a:latin typeface="Times New Roman" pitchFamily="18" charset="0"/>
              </a:defRPr>
            </a:lvl1pPr>
          </a:lstStyle>
          <a:p>
            <a:fld id="{13C85147-75FF-4B67-8C2D-B974F26929A8}" type="slidenum">
              <a:rPr lang="en-US"/>
              <a:pPr/>
              <a:t>‹#›</a:t>
            </a:fld>
            <a:endParaRPr lang="en-US" dirty="0"/>
          </a:p>
        </p:txBody>
      </p:sp>
    </p:spTree>
    <p:extLst>
      <p:ext uri="{BB962C8B-B14F-4D97-AF65-F5344CB8AC3E}">
        <p14:creationId xmlns:p14="http://schemas.microsoft.com/office/powerpoint/2010/main" val="26796413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b="1"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600" b="1"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600" b="1"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600" b="1"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600" b="1"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a:t>
            </a:fld>
            <a:endParaRPr lang="en-US" dirty="0"/>
          </a:p>
        </p:txBody>
      </p:sp>
    </p:spTree>
    <p:extLst>
      <p:ext uri="{BB962C8B-B14F-4D97-AF65-F5344CB8AC3E}">
        <p14:creationId xmlns:p14="http://schemas.microsoft.com/office/powerpoint/2010/main" val="3265843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Yemen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10</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11</a:t>
            </a:fld>
            <a:endParaRPr lang="en-US" dirty="0"/>
          </a:p>
        </p:txBody>
      </p:sp>
    </p:spTree>
    <p:extLst>
      <p:ext uri="{BB962C8B-B14F-4D97-AF65-F5344CB8AC3E}">
        <p14:creationId xmlns:p14="http://schemas.microsoft.com/office/powerpoint/2010/main" val="3173278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Don’t think many French though they had much freedom afterwards.@&gt;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12</a:t>
            </a:fld>
            <a:endParaRPr lang="en-US" dirty="0"/>
          </a:p>
        </p:txBody>
      </p:sp>
    </p:spTree>
    <p:extLst>
      <p:ext uri="{BB962C8B-B14F-4D97-AF65-F5344CB8AC3E}">
        <p14:creationId xmlns:p14="http://schemas.microsoft.com/office/powerpoint/2010/main" val="2179756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 sure if Russian’s thought they had the freedom promised them when under Stalin! @&gt;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13</a:t>
            </a:fld>
            <a:endParaRPr lang="en-US" dirty="0"/>
          </a:p>
        </p:txBody>
      </p:sp>
    </p:spTree>
    <p:extLst>
      <p:ext uri="{BB962C8B-B14F-4D97-AF65-F5344CB8AC3E}">
        <p14:creationId xmlns:p14="http://schemas.microsoft.com/office/powerpoint/2010/main" val="4248312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Unintended</a:t>
            </a:r>
            <a:r>
              <a:rPr lang="en-GB" baseline="0" dirty="0" smtClean="0"/>
              <a:t> @ Saudi. Takes us to the Gulf Council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14</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15</a:t>
            </a:fld>
            <a:endParaRPr lang="en-US" dirty="0"/>
          </a:p>
        </p:txBody>
      </p:sp>
    </p:spTree>
    <p:extLst>
      <p:ext uri="{BB962C8B-B14F-4D97-AF65-F5344CB8AC3E}">
        <p14:creationId xmlns:p14="http://schemas.microsoft.com/office/powerpoint/2010/main" val="279112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effectLst/>
                <a:latin typeface="Verdana" pitchFamily="34" charset="0"/>
                <a:ea typeface="+mn-ea"/>
                <a:cs typeface="+mn-cs"/>
              </a:rPr>
              <a:t>Originally members who border the Gulf. 1981 @. Now expanding it’s joint army @ in effort to counter Iranian threat. @ @ @&gt;</a:t>
            </a:r>
            <a:endParaRPr lang="en-GB" dirty="0" smtClean="0">
              <a:effectLst/>
            </a:endParaRPr>
          </a:p>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16</a:t>
            </a:fld>
            <a:endParaRPr lang="en-US" dirty="0"/>
          </a:p>
        </p:txBody>
      </p:sp>
    </p:spTree>
    <p:extLst>
      <p:ext uri="{BB962C8B-B14F-4D97-AF65-F5344CB8AC3E}">
        <p14:creationId xmlns:p14="http://schemas.microsoft.com/office/powerpoint/2010/main" val="3886437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Now discussions with Egypt@ Keen for her to join. Makes good sense. If she joins map changes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17</a:t>
            </a:fld>
            <a:endParaRPr lang="en-US" dirty="0"/>
          </a:p>
        </p:txBody>
      </p:sp>
    </p:spTree>
    <p:extLst>
      <p:ext uri="{BB962C8B-B14F-4D97-AF65-F5344CB8AC3E}">
        <p14:creationId xmlns:p14="http://schemas.microsoft.com/office/powerpoint/2010/main" val="3233905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effectLst/>
                <a:latin typeface="Verdana" pitchFamily="34" charset="0"/>
                <a:ea typeface="+mn-ea"/>
                <a:cs typeface="+mn-cs"/>
              </a:rPr>
              <a:t>Yemen @ Again from scripture we can be certain that this will happen, after all this is the heart of the Sheba Dedan area of Ez 38:13 @&gt;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18</a:t>
            </a:fld>
            <a:endParaRPr lang="en-US" dirty="0"/>
          </a:p>
        </p:txBody>
      </p:sp>
    </p:spTree>
    <p:extLst>
      <p:ext uri="{BB962C8B-B14F-4D97-AF65-F5344CB8AC3E}">
        <p14:creationId xmlns:p14="http://schemas.microsoft.com/office/powerpoint/2010/main" val="388765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effectLst/>
                <a:latin typeface="Verdana" pitchFamily="34" charset="0"/>
                <a:ea typeface="+mn-ea"/>
                <a:cs typeface="+mn-cs"/>
              </a:rPr>
              <a:t>See growing southern alliance in Sheba Dedan area. According to Debka, quietly working with Israel @&gt;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19</a:t>
            </a:fld>
            <a:endParaRPr lang="en-US" dirty="0"/>
          </a:p>
        </p:txBody>
      </p:sp>
    </p:spTree>
    <p:extLst>
      <p:ext uri="{BB962C8B-B14F-4D97-AF65-F5344CB8AC3E}">
        <p14:creationId xmlns:p14="http://schemas.microsoft.com/office/powerpoint/2010/main" val="374780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What an incredible year! So much has been happening. In the Financial world, political world, natural world even ecclesial world. Bewildering number of items to look at. 6 significant areas @ in a brief update. Then spend most of our time looking at @ or in the terms of Rev 17 @. How can we keep up-to-date?@&gt;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a:t>
            </a:fld>
            <a:endParaRPr lang="en-US" dirty="0"/>
          </a:p>
        </p:txBody>
      </p:sp>
    </p:spTree>
    <p:extLst>
      <p:ext uri="{BB962C8B-B14F-4D97-AF65-F5344CB8AC3E}">
        <p14:creationId xmlns:p14="http://schemas.microsoft.com/office/powerpoint/2010/main" val="3508434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effectLst/>
                <a:latin typeface="Verdana" pitchFamily="34" charset="0"/>
                <a:ea typeface="+mn-ea"/>
                <a:cs typeface="+mn-cs"/>
              </a:rPr>
              <a:t>Sharing @ intelligence.  Remember this is all to counter Iran @&gt;</a:t>
            </a:r>
            <a:endParaRPr lang="en-GB" dirty="0" smtClean="0">
              <a:effectLst/>
            </a:endParaRPr>
          </a:p>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20</a:t>
            </a:fld>
            <a:endParaRPr lang="en-US" dirty="0"/>
          </a:p>
        </p:txBody>
      </p:sp>
    </p:spTree>
    <p:extLst>
      <p:ext uri="{BB962C8B-B14F-4D97-AF65-F5344CB8AC3E}">
        <p14:creationId xmlns:p14="http://schemas.microsoft.com/office/powerpoint/2010/main" val="3879846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effectLst/>
                <a:latin typeface="Verdana" pitchFamily="34" charset="0"/>
                <a:ea typeface="+mn-ea"/>
                <a:cs typeface="+mn-cs"/>
              </a:rPr>
              <a:t>What is so thrilling to see as another layer to the growing coming together of the GCC is America’s declaration regarding Iraq.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21</a:t>
            </a:fld>
            <a:endParaRPr lang="en-US" dirty="0"/>
          </a:p>
        </p:txBody>
      </p:sp>
    </p:spTree>
    <p:extLst>
      <p:ext uri="{BB962C8B-B14F-4D97-AF65-F5344CB8AC3E}">
        <p14:creationId xmlns:p14="http://schemas.microsoft.com/office/powerpoint/2010/main" val="3879846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America had hoped to be able to leave a 20,000 troops in Iraq, but Iraq has refused. So the US has decided to increase troop levels in the Gulf region. Subject to agreement these extra will be placed in Kuwait @. Also working with the GCC@&gt;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22</a:t>
            </a:fld>
            <a:endParaRPr lang="en-US" dirty="0"/>
          </a:p>
        </p:txBody>
      </p:sp>
    </p:spTree>
    <p:extLst>
      <p:ext uri="{BB962C8B-B14F-4D97-AF65-F5344CB8AC3E}">
        <p14:creationId xmlns:p14="http://schemas.microsoft.com/office/powerpoint/2010/main" val="1045524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This is exactly what we have been looking for the southern Arab nations working with the West and Israel. Turn to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23</a:t>
            </a:fld>
            <a:endParaRPr lang="en-US" dirty="0"/>
          </a:p>
        </p:txBody>
      </p:sp>
    </p:spTree>
    <p:extLst>
      <p:ext uri="{BB962C8B-B14F-4D97-AF65-F5344CB8AC3E}">
        <p14:creationId xmlns:p14="http://schemas.microsoft.com/office/powerpoint/2010/main" val="4039249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over a month ago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24</a:t>
            </a:fld>
            <a:endParaRPr lang="en-US" dirty="0"/>
          </a:p>
        </p:txBody>
      </p:sp>
    </p:spTree>
    <p:extLst>
      <p:ext uri="{BB962C8B-B14F-4D97-AF65-F5344CB8AC3E}">
        <p14:creationId xmlns:p14="http://schemas.microsoft.com/office/powerpoint/2010/main" val="2328329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Sept we saw Abbas requesting the UN</a:t>
            </a:r>
            <a:r>
              <a:rPr lang="en-GB" baseline="0" dirty="0" smtClean="0"/>
              <a:t> Gen Ass in New York that they recognise their claim to a State. Matter is currently under discussion. What we need to understand is their ultimate goal is the elimination of the State of Israel. The same day one of his senior ministers was being interviewed.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25</a:t>
            </a:fld>
            <a:endParaRPr lang="en-US" dirty="0"/>
          </a:p>
        </p:txBody>
      </p:sp>
    </p:spTree>
    <p:extLst>
      <p:ext uri="{BB962C8B-B14F-4D97-AF65-F5344CB8AC3E}">
        <p14:creationId xmlns:p14="http://schemas.microsoft.com/office/powerpoint/2010/main" val="1951391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 He went on to say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26</a:t>
            </a:fld>
            <a:endParaRPr lang="en-US" dirty="0"/>
          </a:p>
        </p:txBody>
      </p:sp>
    </p:spTree>
    <p:extLst>
      <p:ext uri="{BB962C8B-B14F-4D97-AF65-F5344CB8AC3E}">
        <p14:creationId xmlns:p14="http://schemas.microsoft.com/office/powerpoint/2010/main" val="1262019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 Abbas made it quite clear last year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27</a:t>
            </a:fld>
            <a:endParaRPr lang="en-US" dirty="0"/>
          </a:p>
        </p:txBody>
      </p:sp>
    </p:spTree>
    <p:extLst>
      <p:ext uri="{BB962C8B-B14F-4D97-AF65-F5344CB8AC3E}">
        <p14:creationId xmlns:p14="http://schemas.microsoft.com/office/powerpoint/2010/main" val="1262019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28</a:t>
            </a:fld>
            <a:endParaRPr lang="en-US" dirty="0"/>
          </a:p>
        </p:txBody>
      </p:sp>
    </p:spTree>
    <p:extLst>
      <p:ext uri="{BB962C8B-B14F-4D97-AF65-F5344CB8AC3E}">
        <p14:creationId xmlns:p14="http://schemas.microsoft.com/office/powerpoint/2010/main" val="1015854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Clinton told them it would be a vain attempt. Then on Mon@&gt;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29</a:t>
            </a:fld>
            <a:endParaRPr lang="en-US" dirty="0"/>
          </a:p>
        </p:txBody>
      </p:sp>
    </p:spTree>
    <p:extLst>
      <p:ext uri="{BB962C8B-B14F-4D97-AF65-F5344CB8AC3E}">
        <p14:creationId xmlns:p14="http://schemas.microsoft.com/office/powerpoint/2010/main" val="124336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a:t>
            </a:r>
            <a:r>
              <a:rPr lang="en-GB" baseline="0" dirty="0" smtClean="0"/>
              <a:t> the yearly Milestones – looking back at the previous yr,  Next there is the BM @ strongly advocate a subscription to this lively mag. Every quarter Milestones updates, Then there are the Snippets @– leave details up on our final screen. 3 times a week emailing of current items which have taken my eye. Won’t find many on Fox, CNN, BBC or even the Daily Telegraph.  So 6 important items.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a:t>
            </a:fld>
            <a:endParaRPr lang="en-US" dirty="0"/>
          </a:p>
        </p:txBody>
      </p:sp>
    </p:spTree>
    <p:extLst>
      <p:ext uri="{BB962C8B-B14F-4D97-AF65-F5344CB8AC3E}">
        <p14:creationId xmlns:p14="http://schemas.microsoft.com/office/powerpoint/2010/main" val="11162768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Monday Palestine was voted in as a member of UNESCO, subject to her signing up to the NESC charter. </a:t>
            </a:r>
            <a:r>
              <a:rPr lang="en-GB" dirty="0" err="1" smtClean="0"/>
              <a:t>Unesco</a:t>
            </a:r>
            <a:r>
              <a:rPr lang="en-GB" dirty="0" smtClean="0"/>
              <a:t> aim is @. On Mon 107 states voted, although when matter put to vote again on Wed only 51 states voted for Palestine being a member – not that there is a state of Palestine!. The US immediately stopped all UNESCO</a:t>
            </a:r>
            <a:r>
              <a:rPr lang="en-GB" baseline="0" dirty="0" smtClean="0"/>
              <a:t> funding. Although an insignificant step to  a recognised statehood, there is the fear for Israel that the PLO could use it to claim UNESCO Heritage for various site in Jerusalem. When Israel tried to register in order to get grants Tomb of the Patriarchs, Hebron and Rachel's Tomb, Bethlehem UNESCO said they were part of the Palestinian Territories, and not part of Israel’s heritage. Watch this space. Will a Palestinian State be established. Wouldn’t appear so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30</a:t>
            </a:fld>
            <a:endParaRPr lang="en-US" dirty="0"/>
          </a:p>
        </p:txBody>
      </p:sp>
    </p:spTree>
    <p:extLst>
      <p:ext uri="{BB962C8B-B14F-4D97-AF65-F5344CB8AC3E}">
        <p14:creationId xmlns:p14="http://schemas.microsoft.com/office/powerpoint/2010/main" val="1173376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a:t>
            </a:r>
            <a:r>
              <a:rPr lang="en-GB" sz="1600" b="1" kern="1200" dirty="0" smtClean="0">
                <a:solidFill>
                  <a:schemeClr val="tx1"/>
                </a:solidFill>
                <a:effectLst/>
                <a:latin typeface="Verdana" pitchFamily="34" charset="0"/>
                <a:ea typeface="+mn-ea"/>
                <a:cs typeface="+mn-cs"/>
              </a:rPr>
              <a:t>Here is a different</a:t>
            </a:r>
            <a:r>
              <a:rPr lang="en-GB" sz="1600" b="1" kern="1200" baseline="0" dirty="0" smtClean="0">
                <a:solidFill>
                  <a:schemeClr val="tx1"/>
                </a:solidFill>
                <a:effectLst/>
                <a:latin typeface="Verdana" pitchFamily="34" charset="0"/>
                <a:ea typeface="+mn-ea"/>
                <a:cs typeface="+mn-cs"/>
              </a:rPr>
              <a:t> </a:t>
            </a:r>
            <a:r>
              <a:rPr lang="en-GB" sz="1600" b="1" kern="1200" dirty="0" smtClean="0">
                <a:solidFill>
                  <a:schemeClr val="tx1"/>
                </a:solidFill>
                <a:effectLst/>
                <a:latin typeface="Verdana" pitchFamily="34" charset="0"/>
                <a:ea typeface="+mn-ea"/>
                <a:cs typeface="+mn-cs"/>
              </a:rPr>
              <a:t>map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31</a:t>
            </a:fld>
            <a:endParaRPr lang="en-US" dirty="0"/>
          </a:p>
        </p:txBody>
      </p:sp>
    </p:spTree>
    <p:extLst>
      <p:ext uri="{BB962C8B-B14F-4D97-AF65-F5344CB8AC3E}">
        <p14:creationId xmlns:p14="http://schemas.microsoft.com/office/powerpoint/2010/main" val="871566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It is a Palestinian tourist map. </a:t>
            </a:r>
            <a:r>
              <a:rPr lang="en-GB" dirty="0" smtClean="0"/>
              <a:t>Israel wiped out! So not difficult to see then when the Bible talks of the nations coming against Israel – this is so credible. Nord Stream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32</a:t>
            </a:fld>
            <a:endParaRPr lang="en-US" dirty="0"/>
          </a:p>
        </p:txBody>
      </p:sp>
    </p:spTree>
    <p:extLst>
      <p:ext uri="{BB962C8B-B14F-4D97-AF65-F5344CB8AC3E}">
        <p14:creationId xmlns:p14="http://schemas.microsoft.com/office/powerpoint/2010/main" val="23115455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Or North Stream is a pipeline</a:t>
            </a:r>
            <a:r>
              <a:rPr lang="en-GB" baseline="0" dirty="0" smtClean="0"/>
              <a:t> @ that runs from Russia to Germany @&gt;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33</a:t>
            </a:fld>
            <a:endParaRPr lang="en-US" dirty="0"/>
          </a:p>
        </p:txBody>
      </p:sp>
    </p:spTree>
    <p:extLst>
      <p:ext uri="{BB962C8B-B14F-4D97-AF65-F5344CB8AC3E}">
        <p14:creationId xmlns:p14="http://schemas.microsoft.com/office/powerpoint/2010/main" val="2110763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Due to start supplying gas @ Tue Nov 8 when Medvedev is in Germany for the official opening 450 guests. Marks a big step for both countries @. When 2</a:t>
            </a:r>
            <a:r>
              <a:rPr lang="en-GB" baseline="30000" dirty="0" smtClean="0"/>
              <a:t>nd</a:t>
            </a:r>
            <a:r>
              <a:rPr lang="en-GB" dirty="0" smtClean="0"/>
              <a:t> pipe completed at end of next yr able to supply @ (About 60% of Germany's total gas consumption. Our next brief look is at @&gt;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34</a:t>
            </a:fld>
            <a:endParaRPr lang="en-US" dirty="0"/>
          </a:p>
        </p:txBody>
      </p:sp>
    </p:spTree>
    <p:extLst>
      <p:ext uri="{BB962C8B-B14F-4D97-AF65-F5344CB8AC3E}">
        <p14:creationId xmlns:p14="http://schemas.microsoft.com/office/powerpoint/2010/main" val="2826634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there’s a surprise! Who would have guessed it!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35</a:t>
            </a:fld>
            <a:endParaRPr lang="en-US" dirty="0"/>
          </a:p>
        </p:txBody>
      </p:sp>
    </p:spTree>
    <p:extLst>
      <p:ext uri="{BB962C8B-B14F-4D97-AF65-F5344CB8AC3E}">
        <p14:creationId xmlns:p14="http://schemas.microsoft.com/office/powerpoint/2010/main" val="3069736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Putin will run for President and Medvedev will go back to Prime minister. </a:t>
            </a:r>
            <a:r>
              <a:rPr lang="en-GB" dirty="0" smtClean="0"/>
              <a:t>@. No 2 (up from No 4). autocracy @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36</a:t>
            </a:fld>
            <a:endParaRPr lang="en-US" dirty="0"/>
          </a:p>
        </p:txBody>
      </p:sp>
    </p:spTree>
    <p:extLst>
      <p:ext uri="{BB962C8B-B14F-4D97-AF65-F5344CB8AC3E}">
        <p14:creationId xmlns:p14="http://schemas.microsoft.com/office/powerpoint/2010/main" val="2258413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 He can now serve 2 6 year terms. He is an autocrat @ Ideal candidate for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37</a:t>
            </a:fld>
            <a:endParaRPr lang="en-US" dirty="0"/>
          </a:p>
        </p:txBody>
      </p:sp>
    </p:spTree>
    <p:extLst>
      <p:ext uri="{BB962C8B-B14F-4D97-AF65-F5344CB8AC3E}">
        <p14:creationId xmlns:p14="http://schemas.microsoft.com/office/powerpoint/2010/main" val="5257599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The Assyrian will come to take a spoil &amp; a Prey  - to control Israel’s new found gas &amp; oil wealth, as well as their high-tech products. They will meet their match in Messiah and his saints. Let’s turn to last Snippet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38</a:t>
            </a:fld>
            <a:endParaRPr lang="en-US" dirty="0"/>
          </a:p>
        </p:txBody>
      </p:sp>
    </p:spTree>
    <p:extLst>
      <p:ext uri="{BB962C8B-B14F-4D97-AF65-F5344CB8AC3E}">
        <p14:creationId xmlns:p14="http://schemas.microsoft.com/office/powerpoint/2010/main" val="4025784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Being constantly talked about. Reaching breaking point.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39</a:t>
            </a:fld>
            <a:endParaRPr lang="en-US" dirty="0"/>
          </a:p>
        </p:txBody>
      </p:sp>
    </p:spTree>
    <p:extLst>
      <p:ext uri="{BB962C8B-B14F-4D97-AF65-F5344CB8AC3E}">
        <p14:creationId xmlns:p14="http://schemas.microsoft.com/office/powerpoint/2010/main" val="3364638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6</a:t>
            </a:r>
            <a:r>
              <a:rPr lang="en-GB" baseline="0" dirty="0" smtClean="0"/>
              <a:t> items </a:t>
            </a:r>
            <a:r>
              <a:rPr lang="en-GB" dirty="0" smtClean="0"/>
              <a:t>@ @ @ Bro Simon has dealt with this @ @ @. The financial turmoil we will be looking at in our 2</a:t>
            </a:r>
            <a:r>
              <a:rPr lang="en-GB" baseline="30000" dirty="0" smtClean="0"/>
              <a:t>nd</a:t>
            </a:r>
            <a:r>
              <a:rPr lang="en-GB" dirty="0" smtClean="0"/>
              <a:t> half. So Arab Spring.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a:t>
            </a:fld>
            <a:endParaRPr lang="en-US" dirty="0"/>
          </a:p>
        </p:txBody>
      </p:sp>
    </p:spTree>
    <p:extLst>
      <p:ext uri="{BB962C8B-B14F-4D97-AF65-F5344CB8AC3E}">
        <p14:creationId xmlns:p14="http://schemas.microsoft.com/office/powerpoint/2010/main" val="27463527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Hague . Civitas @ Last week quite a rebellion of Conservative MP’s over not being allowed to vote for a referendum on the EU@&gt;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40</a:t>
            </a:fld>
            <a:endParaRPr lang="en-US" dirty="0"/>
          </a:p>
        </p:txBody>
      </p:sp>
    </p:spTree>
    <p:extLst>
      <p:ext uri="{BB962C8B-B14F-4D97-AF65-F5344CB8AC3E}">
        <p14:creationId xmlns:p14="http://schemas.microsoft.com/office/powerpoint/2010/main" val="1145524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Even more than shown at the time. Opinion polls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41</a:t>
            </a:fld>
            <a:endParaRPr lang="en-US" dirty="0"/>
          </a:p>
        </p:txBody>
      </p:sp>
    </p:spTree>
    <p:extLst>
      <p:ext uri="{BB962C8B-B14F-4D97-AF65-F5344CB8AC3E}">
        <p14:creationId xmlns:p14="http://schemas.microsoft.com/office/powerpoint/2010/main" val="3879134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doesn’t have to be a member of the EU to trade with EU. Britain can come out and have the best of both worlds. The prospect of Britain leaving is now moving to not IF but WHEN? And soon.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42</a:t>
            </a:fld>
            <a:endParaRPr lang="en-US" dirty="0"/>
          </a:p>
        </p:txBody>
      </p:sp>
    </p:spTree>
    <p:extLst>
      <p:ext uri="{BB962C8B-B14F-4D97-AF65-F5344CB8AC3E}">
        <p14:creationId xmlns:p14="http://schemas.microsoft.com/office/powerpoint/2010/main" val="345340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Cameron has promised to hold ref if Lisbon Treaty is amended – Merkel is saying we need to amend it! </a:t>
            </a:r>
            <a:r>
              <a:rPr lang="en-GB" dirty="0" smtClean="0"/>
              <a:t>Surely the Commonwealth heads last week encouraged Cameron</a:t>
            </a:r>
            <a:r>
              <a:rPr lang="en-GB" baseline="0" dirty="0" smtClean="0"/>
              <a:t> to increase commonwealth links. It is clear </a:t>
            </a:r>
            <a:r>
              <a:rPr lang="en-GB" sz="1600" b="1" kern="1200" dirty="0" smtClean="0">
                <a:solidFill>
                  <a:schemeClr val="tx1"/>
                </a:solidFill>
                <a:effectLst/>
                <a:latin typeface="Verdana" pitchFamily="34" charset="0"/>
                <a:ea typeface="+mn-ea"/>
                <a:cs typeface="+mn-cs"/>
              </a:rPr>
              <a:t>@&gt;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43</a:t>
            </a:fld>
            <a:endParaRPr lang="en-US" dirty="0"/>
          </a:p>
        </p:txBody>
      </p:sp>
    </p:spTree>
    <p:extLst>
      <p:ext uri="{BB962C8B-B14F-4D97-AF65-F5344CB8AC3E}">
        <p14:creationId xmlns:p14="http://schemas.microsoft.com/office/powerpoint/2010/main" val="7613383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step by far too far for Britain. So our main topic@&gt;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44</a:t>
            </a:fld>
            <a:endParaRPr lang="en-US" dirty="0"/>
          </a:p>
        </p:txBody>
      </p:sp>
    </p:spTree>
    <p:extLst>
      <p:ext uri="{BB962C8B-B14F-4D97-AF65-F5344CB8AC3E}">
        <p14:creationId xmlns:p14="http://schemas.microsoft.com/office/powerpoint/2010/main" val="2474027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Or in terms of rev 17 At the same time – running as a background theme we shall see why Israel is so hated by the nations of the world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45</a:t>
            </a:fld>
            <a:endParaRPr lang="en-US" dirty="0"/>
          </a:p>
        </p:txBody>
      </p:sp>
    </p:spTree>
    <p:extLst>
      <p:ext uri="{BB962C8B-B14F-4D97-AF65-F5344CB8AC3E}">
        <p14:creationId xmlns:p14="http://schemas.microsoft.com/office/powerpoint/2010/main" val="22168093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Background. Two centres for financial crisis @ @ Linked but have different problems @ @. Rousing passions@  @. Very critical times, world staring on edge of a bottomless pit; Why are we interested @? It is that it is bringing Germany to greater power. Why are we interested in that? Because it is shaping Germany’s future role!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46</a:t>
            </a:fld>
            <a:endParaRPr lang="en-US" dirty="0"/>
          </a:p>
        </p:txBody>
      </p:sp>
    </p:spTree>
    <p:extLst>
      <p:ext uri="{BB962C8B-B14F-4D97-AF65-F5344CB8AC3E}">
        <p14:creationId xmlns:p14="http://schemas.microsoft.com/office/powerpoint/2010/main" val="35084340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94063" y="500063"/>
            <a:ext cx="3335337" cy="2500312"/>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pPr rtl="0" eaLnBrk="0" fontAlgn="base" hangingPunct="0"/>
            <a:r>
              <a:rPr lang="en-GB" sz="1600" b="1" kern="1200" dirty="0" smtClean="0">
                <a:solidFill>
                  <a:schemeClr val="tx1"/>
                </a:solidFill>
                <a:latin typeface="Verdana" pitchFamily="34" charset="0"/>
                <a:ea typeface="+mn-ea"/>
                <a:cs typeface="+mn-cs"/>
              </a:rPr>
              <a:t>Rev 16, deals with the vials, and we are living under the 6</a:t>
            </a:r>
            <a:r>
              <a:rPr lang="en-GB" sz="1600" b="1" kern="1200" baseline="30000" dirty="0" smtClean="0">
                <a:solidFill>
                  <a:schemeClr val="tx1"/>
                </a:solidFill>
                <a:latin typeface="Verdana" pitchFamily="34" charset="0"/>
                <a:ea typeface="+mn-ea"/>
                <a:cs typeface="+mn-cs"/>
              </a:rPr>
              <a:t>th</a:t>
            </a:r>
            <a:r>
              <a:rPr lang="en-GB" sz="1600" b="1" kern="1200" dirty="0" smtClean="0">
                <a:solidFill>
                  <a:schemeClr val="tx1"/>
                </a:solidFill>
                <a:latin typeface="Verdana" pitchFamily="34" charset="0"/>
                <a:ea typeface="+mn-ea"/>
                <a:cs typeface="+mn-cs"/>
              </a:rPr>
              <a:t> vial period. It has a beast @ a Dragon @; &amp; False Prophet @. This is the time of today. Their policies are causing the nations to want to eliminate Israel.  What is critical is the different picture in ch 17@&gt; .</a:t>
            </a:r>
            <a:endParaRPr lang="en-GB" dirty="0"/>
          </a:p>
        </p:txBody>
      </p:sp>
      <p:sp>
        <p:nvSpPr>
          <p:cNvPr id="4" name="Slide Number Placeholder 3"/>
          <p:cNvSpPr>
            <a:spLocks noGrp="1"/>
          </p:cNvSpPr>
          <p:nvPr>
            <p:ph type="sldNum" sz="quarter" idx="10"/>
          </p:nvPr>
        </p:nvSpPr>
        <p:spPr/>
        <p:txBody>
          <a:bodyPr/>
          <a:lstStyle/>
          <a:p>
            <a:fld id="{F34D733F-C1C4-4E97-9EF6-2CCAB39D660F}"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94063" y="500063"/>
            <a:ext cx="3335337" cy="2500312"/>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pPr rtl="0" eaLnBrk="0" fontAlgn="base" hangingPunct="0"/>
            <a:r>
              <a:rPr lang="en-GB" sz="1600" b="1" kern="1200" dirty="0" smtClean="0">
                <a:solidFill>
                  <a:schemeClr val="tx1"/>
                </a:solidFill>
                <a:latin typeface="Verdana" pitchFamily="34" charset="0"/>
                <a:ea typeface="+mn-ea"/>
                <a:cs typeface="+mn-cs"/>
              </a:rPr>
              <a:t>No mention of the Dragon in Ch 17 @.  And the false prophet and the beast are replaced  @ @ by a new phase – a woman riding the Beast.@&gt; .</a:t>
            </a:r>
            <a:endParaRPr lang="en-GB" dirty="0"/>
          </a:p>
        </p:txBody>
      </p:sp>
      <p:sp>
        <p:nvSpPr>
          <p:cNvPr id="4" name="Slide Number Placeholder 3"/>
          <p:cNvSpPr>
            <a:spLocks noGrp="1"/>
          </p:cNvSpPr>
          <p:nvPr>
            <p:ph type="sldNum" sz="quarter" idx="10"/>
          </p:nvPr>
        </p:nvSpPr>
        <p:spPr/>
        <p:txBody>
          <a:bodyPr/>
          <a:lstStyle/>
          <a:p>
            <a:fld id="{F34D733F-C1C4-4E97-9EF6-2CCAB39D660F}"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94063" y="500063"/>
            <a:ext cx="3335337" cy="2500312"/>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pPr rtl="0" eaLnBrk="0" fontAlgn="base" hangingPunct="0"/>
            <a:r>
              <a:rPr lang="en-GB" sz="1600" b="1" kern="1200" dirty="0" smtClean="0">
                <a:solidFill>
                  <a:schemeClr val="tx1"/>
                </a:solidFill>
                <a:latin typeface="Verdana" pitchFamily="34" charset="0"/>
                <a:ea typeface="+mn-ea"/>
                <a:cs typeface="+mn-cs"/>
              </a:rPr>
              <a:t>Ch 17 is about this beast/rider making war with Christ &amp; saints. So evidently a stage beyond Armageddon of ch 16, the Dragon power has been broken on the mountains of Israel, Christ is king in Jerusalem @. The everlasting Gospel has gone forth from Zion. Just as the Jews rejected Christ at his 1</a:t>
            </a:r>
            <a:r>
              <a:rPr lang="en-GB" sz="1600" b="1" kern="1200" baseline="30000" dirty="0" smtClean="0">
                <a:solidFill>
                  <a:schemeClr val="tx1"/>
                </a:solidFill>
                <a:latin typeface="Verdana" pitchFamily="34" charset="0"/>
                <a:ea typeface="+mn-ea"/>
                <a:cs typeface="+mn-cs"/>
              </a:rPr>
              <a:t>st</a:t>
            </a:r>
            <a:r>
              <a:rPr lang="en-GB" sz="1600" b="1" kern="1200" dirty="0" smtClean="0">
                <a:solidFill>
                  <a:schemeClr val="tx1"/>
                </a:solidFill>
                <a:latin typeface="Verdana" pitchFamily="34" charset="0"/>
                <a:ea typeface="+mn-ea"/>
                <a:cs typeface="+mn-cs"/>
              </a:rPr>
              <a:t> coming, so Christendom will reject him at his 2</a:t>
            </a:r>
            <a:r>
              <a:rPr lang="en-GB" sz="1600" b="1" kern="1200" baseline="30000" dirty="0" smtClean="0">
                <a:solidFill>
                  <a:schemeClr val="tx1"/>
                </a:solidFill>
                <a:latin typeface="Verdana" pitchFamily="34" charset="0"/>
                <a:ea typeface="+mn-ea"/>
                <a:cs typeface="+mn-cs"/>
              </a:rPr>
              <a:t>nd</a:t>
            </a:r>
            <a:r>
              <a:rPr lang="en-GB" sz="1600" b="1" kern="1200" dirty="0" smtClean="0">
                <a:solidFill>
                  <a:schemeClr val="tx1"/>
                </a:solidFill>
                <a:latin typeface="Verdana" pitchFamily="34" charset="0"/>
                <a:ea typeface="+mn-ea"/>
                <a:cs typeface="+mn-cs"/>
              </a:rPr>
              <a:t> coming. So await this final step @ of the Papacy being carried by the European Beast – seeing it developing but not there yet. Christ will have returned.  We won’t see completion this side of the Judgement Seat. @&gt; .</a:t>
            </a:r>
            <a:endParaRPr lang="en-GB" dirty="0"/>
          </a:p>
        </p:txBody>
      </p:sp>
      <p:sp>
        <p:nvSpPr>
          <p:cNvPr id="4" name="Slide Number Placeholder 3"/>
          <p:cNvSpPr>
            <a:spLocks noGrp="1"/>
          </p:cNvSpPr>
          <p:nvPr>
            <p:ph type="sldNum" sz="quarter" idx="10"/>
          </p:nvPr>
        </p:nvSpPr>
        <p:spPr/>
        <p:txBody>
          <a:bodyPr/>
          <a:lstStyle/>
          <a:p>
            <a:fld id="{F34D733F-C1C4-4E97-9EF6-2CCAB39D660F}"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5</a:t>
            </a:fld>
            <a:endParaRPr lang="en-US" dirty="0"/>
          </a:p>
        </p:txBody>
      </p:sp>
    </p:spTree>
    <p:extLst>
      <p:ext uri="{BB962C8B-B14F-4D97-AF65-F5344CB8AC3E}">
        <p14:creationId xmlns:p14="http://schemas.microsoft.com/office/powerpoint/2010/main" val="34174377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236A54-97AA-49E6-8ABE-8CDBD80CC11B}" type="slidenum">
              <a:rPr lang="en-US"/>
              <a:pPr/>
              <a:t>50</a:t>
            </a:fld>
            <a:endParaRPr lang="en-US" dirty="0"/>
          </a:p>
        </p:txBody>
      </p:sp>
      <p:sp>
        <p:nvSpPr>
          <p:cNvPr id="2337794" name="Rectangle 2"/>
          <p:cNvSpPr>
            <a:spLocks noGrp="1" noRot="1" noChangeAspect="1" noChangeArrowheads="1" noTextEdit="1"/>
          </p:cNvSpPr>
          <p:nvPr>
            <p:ph type="sldImg"/>
          </p:nvPr>
        </p:nvSpPr>
        <p:spPr bwMode="auto">
          <a:xfrm>
            <a:off x="3259138" y="485775"/>
            <a:ext cx="3367087" cy="2524125"/>
          </a:xfrm>
          <a:prstGeom prst="rect">
            <a:avLst/>
          </a:prstGeom>
          <a:solidFill>
            <a:srgbClr val="FFFFFF"/>
          </a:solidFill>
          <a:ln>
            <a:solidFill>
              <a:srgbClr val="000000"/>
            </a:solidFill>
            <a:miter lim="800000"/>
            <a:headEnd/>
            <a:tailEnd/>
          </a:ln>
        </p:spPr>
      </p:sp>
      <p:sp>
        <p:nvSpPr>
          <p:cNvPr id="2337795" name="Rectangle 3"/>
          <p:cNvSpPr>
            <a:spLocks noGrp="1" noChangeArrowheads="1"/>
          </p:cNvSpPr>
          <p:nvPr>
            <p:ph type="body" idx="1"/>
          </p:nvPr>
        </p:nvSpPr>
        <p:spPr bwMode="auto">
          <a:xfrm>
            <a:off x="1311066" y="3171070"/>
            <a:ext cx="7234668" cy="3010771"/>
          </a:xfrm>
          <a:prstGeom prst="rect">
            <a:avLst/>
          </a:prstGeom>
          <a:solidFill>
            <a:srgbClr val="FFFFFF"/>
          </a:solidFill>
          <a:ln>
            <a:solidFill>
              <a:srgbClr val="000000"/>
            </a:solidFill>
            <a:miter lim="800000"/>
            <a:headEnd/>
            <a:tailEnd/>
          </a:ln>
        </p:spPr>
        <p:txBody>
          <a:bodyPr lIns="91403" tIns="45702" rIns="91403" bIns="45702"/>
          <a:lstStyle/>
          <a:p>
            <a:r>
              <a:rPr lang="en-GB" dirty="0" smtClean="0"/>
              <a:t>So looking at a revived Germany. Go through. Watching the incredible growth of the 4</a:t>
            </a:r>
            <a:r>
              <a:rPr lang="en-GB" baseline="30000" dirty="0" smtClean="0"/>
              <a:t>th</a:t>
            </a:r>
            <a:r>
              <a:rPr lang="en-GB" dirty="0" smtClean="0"/>
              <a:t> German reich. @&gt;</a:t>
            </a:r>
            <a:endParaRPr lang="en-GB"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1806 @, 1918 @; 1945 @ Here we are today</a:t>
            </a:r>
            <a:r>
              <a:rPr lang="en-GB" baseline="0" dirty="0" smtClean="0"/>
              <a:t> @ with Germany top dog in Europe! </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51</a:t>
            </a:fld>
            <a:endParaRPr lang="en-US" dirty="0"/>
          </a:p>
        </p:txBody>
      </p:sp>
    </p:spTree>
    <p:extLst>
      <p:ext uri="{BB962C8B-B14F-4D97-AF65-F5344CB8AC3E}">
        <p14:creationId xmlns:p14="http://schemas.microsoft.com/office/powerpoint/2010/main" val="26203160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94063" y="500063"/>
            <a:ext cx="3335337" cy="2500312"/>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r>
              <a:rPr lang="en-GB" dirty="0" smtClean="0"/>
              <a:t>following reunification of Germany in 1991 the German parliament voted  to move from Bonn back to Berlin its former seat of gov. @. which took place in 1999. Much more central to their vision of an enlarged Germany but full of imperial significance. Brandenburg Gate @ @. There is talk of reviving the monarchy amongst rt wing Catholics! So we find Germany today at Europe’s heart @&gt;</a:t>
            </a:r>
            <a:endParaRPr lang="en-GB" dirty="0"/>
          </a:p>
        </p:txBody>
      </p:sp>
      <p:sp>
        <p:nvSpPr>
          <p:cNvPr id="4" name="Slide Number Placeholder 3"/>
          <p:cNvSpPr>
            <a:spLocks noGrp="1"/>
          </p:cNvSpPr>
          <p:nvPr>
            <p:ph type="sldNum" sz="quarter" idx="10"/>
          </p:nvPr>
        </p:nvSpPr>
        <p:spPr/>
        <p:txBody>
          <a:bodyPr/>
          <a:lstStyle/>
          <a:p>
            <a:fld id="{F34D733F-C1C4-4E97-9EF6-2CCAB39D660F}"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Unashamedly</a:t>
            </a:r>
            <a:r>
              <a:rPr lang="en-GB" baseline="0" dirty="0" smtClean="0"/>
              <a:t> at the heart of the EU is @ </a:t>
            </a:r>
            <a:r>
              <a:rPr lang="en-GB" sz="1600" b="1" kern="1200" dirty="0" smtClean="0">
                <a:solidFill>
                  <a:schemeClr val="tx1"/>
                </a:solidFill>
                <a:latin typeface="Verdana" pitchFamily="34" charset="0"/>
                <a:ea typeface="+mn-ea"/>
                <a:cs typeface="+mn-cs"/>
              </a:rPr>
              <a:t>Germany. Since reunification of Germany 21 yrs ago has become the biggest country by population in EU @. Look at @GDP – value of goods and services generated by a country per year. And now the most powerful in Europe.</a:t>
            </a:r>
            <a:r>
              <a:rPr lang="en-GB" sz="1600" b="1" kern="1200" baseline="0" dirty="0" smtClean="0">
                <a:solidFill>
                  <a:schemeClr val="tx1"/>
                </a:solidFill>
                <a:latin typeface="Verdana" pitchFamily="34" charset="0"/>
                <a:ea typeface="+mn-ea"/>
                <a:cs typeface="+mn-cs"/>
              </a:rPr>
              <a:t> </a:t>
            </a:r>
            <a:r>
              <a:rPr lang="en-GB" sz="1600" b="1" kern="1200" dirty="0" smtClean="0">
                <a:solidFill>
                  <a:schemeClr val="tx1"/>
                </a:solidFill>
                <a:latin typeface="Verdana" pitchFamily="34" charset="0"/>
                <a:ea typeface="+mn-ea"/>
                <a:cs typeface="+mn-cs"/>
              </a:rPr>
              <a:t>@&gt;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Gold reserves So No 2. Quite int. When European Monetary Institute was replaced by the European Central Bank in 1998, ready for launch of euro, its gold reserves inexplicably</a:t>
            </a:r>
            <a:r>
              <a:rPr lang="en-GB" baseline="0" dirty="0" smtClean="0"/>
              <a:t> dropped by $20 bn. Yet oddly –I can’t think there was a connection – surely not – Germany’s own reserves increased by $20bn!!</a:t>
            </a:r>
            <a:r>
              <a:rPr lang="en-GB" dirty="0" smtClean="0"/>
              <a:t> Was this the secret price that Germany demanded for giving up her Deutschmark? It is a wonderful fall back position. Enough gold that if Germany decided to abandon the euro and restore the deutschmark, she could give it gold-backed</a:t>
            </a:r>
            <a:r>
              <a:rPr lang="en-GB" sz="1600" b="1" kern="1200" dirty="0" smtClean="0">
                <a:solidFill>
                  <a:schemeClr val="tx1"/>
                </a:solidFill>
                <a:latin typeface="Verdana" pitchFamily="34" charset="0"/>
                <a:ea typeface="+mn-ea"/>
                <a:cs typeface="+mn-cs"/>
              </a:rPr>
              <a:t> status!  At today’s prices worth a cool @. This would drive the last nail in the US currency’s coffin @&gt;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Exports . So No 2.</a:t>
            </a:r>
            <a:r>
              <a:rPr lang="en-GB" sz="1600" b="1" kern="1200" dirty="0" smtClean="0">
                <a:solidFill>
                  <a:schemeClr val="tx1"/>
                </a:solidFill>
                <a:latin typeface="Verdana" pitchFamily="34" charset="0"/>
                <a:ea typeface="+mn-ea"/>
                <a:cs typeface="+mn-cs"/>
              </a:rPr>
              <a:t>! So how did Germany get to this position? Sheer hard work, belt tightening for years. @&gt;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Very different results according to criteria, but found 2 sites that put Germany as No 5 in world. In spy equipment – a world leader. Just last month taken delivery of the 1st of a series of world’s biggest drone @. Built in US but with German equipment it is miles ahead of anything else in Europe! Why is Germany so anxious to build her military. Let’s just say – so did Hitler!  </a:t>
            </a:r>
            <a:r>
              <a:rPr lang="en-GB" sz="1600" b="1" kern="1200" dirty="0" smtClean="0">
                <a:solidFill>
                  <a:schemeClr val="tx1"/>
                </a:solidFill>
                <a:latin typeface="Verdana" pitchFamily="34" charset="0"/>
                <a:ea typeface="+mn-ea"/>
                <a:cs typeface="+mn-cs"/>
              </a:rPr>
              <a:t>@&gt;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Powerful leader! Who has led the way to Germany power</a:t>
            </a:r>
            <a:r>
              <a:rPr lang="en-GB" sz="1600" b="1" kern="1200" dirty="0" smtClean="0">
                <a:solidFill>
                  <a:schemeClr val="tx1"/>
                </a:solidFill>
                <a:latin typeface="Verdana" pitchFamily="34" charset="0"/>
                <a:ea typeface="+mn-ea"/>
                <a:cs typeface="+mn-cs"/>
              </a:rPr>
              <a:t>. @&gt;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dirty="0" smtClean="0">
                <a:solidFill>
                  <a:schemeClr val="tx1"/>
                </a:solidFill>
                <a:latin typeface="Verdana" pitchFamily="34" charset="0"/>
                <a:ea typeface="+mn-ea"/>
                <a:cs typeface="+mn-cs"/>
              </a:rPr>
              <a:t>Hegemony @. Through thick and thin, the Germans have been working to achieve this dominant role. @&gt;</a:t>
            </a:r>
          </a:p>
        </p:txBody>
      </p:sp>
      <p:sp>
        <p:nvSpPr>
          <p:cNvPr id="4" name="Slide Number Placeholder 3"/>
          <p:cNvSpPr>
            <a:spLocks noGrp="1"/>
          </p:cNvSpPr>
          <p:nvPr>
            <p:ph type="sldNum" sz="quarter" idx="10"/>
          </p:nvPr>
        </p:nvSpPr>
        <p:spPr/>
        <p:txBody>
          <a:bodyPr/>
          <a:lstStyle/>
          <a:p>
            <a:fld id="{13C85147-75FF-4B67-8C2D-B974F26929A8}"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Needed @ Vatican support. Where was the original</a:t>
            </a:r>
            <a:r>
              <a:rPr lang="en-GB" baseline="0" dirty="0" smtClean="0"/>
              <a:t> treaty of Rome signed - Rome</a:t>
            </a:r>
            <a:r>
              <a:rPr lang="en-GB" dirty="0" smtClean="0"/>
              <a:t>@&gt;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59</a:t>
            </a:fld>
            <a:endParaRPr lang="en-US" dirty="0"/>
          </a:p>
        </p:txBody>
      </p:sp>
    </p:spTree>
    <p:extLst>
      <p:ext uri="{BB962C8B-B14F-4D97-AF65-F5344CB8AC3E}">
        <p14:creationId xmlns:p14="http://schemas.microsoft.com/office/powerpoint/2010/main" val="1628196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Tunisia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was in 1957 that they</a:t>
            </a:r>
            <a:r>
              <a:rPr lang="en-GB" baseline="0" dirty="0" smtClean="0"/>
              <a:t> met here. That dark figure @ at the end is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60</a:t>
            </a:fld>
            <a:endParaRPr lang="en-US" dirty="0"/>
          </a:p>
        </p:txBody>
      </p:sp>
    </p:spTree>
    <p:extLst>
      <p:ext uri="{BB962C8B-B14F-4D97-AF65-F5344CB8AC3E}">
        <p14:creationId xmlns:p14="http://schemas.microsoft.com/office/powerpoint/2010/main" val="1882127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 @ Incidentally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61</a:t>
            </a:fld>
            <a:endParaRPr lang="en-US" dirty="0"/>
          </a:p>
        </p:txBody>
      </p:sp>
    </p:spTree>
    <p:extLst>
      <p:ext uri="{BB962C8B-B14F-4D97-AF65-F5344CB8AC3E}">
        <p14:creationId xmlns:p14="http://schemas.microsoft.com/office/powerpoint/2010/main" val="20035930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His predecessor Urban </a:t>
            </a:r>
            <a:r>
              <a:rPr lang="en-GB" sz="1600" b="1" kern="1200" dirty="0" smtClean="0">
                <a:solidFill>
                  <a:schemeClr val="tx1"/>
                </a:solidFill>
                <a:effectLst/>
                <a:latin typeface="Verdana" pitchFamily="34" charset="0"/>
                <a:ea typeface="+mn-ea"/>
                <a:cs typeface="+mn-cs"/>
              </a:rPr>
              <a:t>8</a:t>
            </a:r>
            <a:r>
              <a:rPr lang="en-GB" sz="1600" b="1" kern="1200" baseline="30000" dirty="0" smtClean="0">
                <a:solidFill>
                  <a:schemeClr val="tx1"/>
                </a:solidFill>
                <a:effectLst/>
                <a:latin typeface="Verdana" pitchFamily="34" charset="0"/>
                <a:ea typeface="+mn-ea"/>
                <a:cs typeface="+mn-cs"/>
              </a:rPr>
              <a:t>th</a:t>
            </a:r>
            <a:r>
              <a:rPr lang="en-GB" sz="1600" b="1" kern="1200" baseline="0" dirty="0" smtClean="0">
                <a:solidFill>
                  <a:schemeClr val="tx1"/>
                </a:solidFill>
                <a:effectLst/>
                <a:latin typeface="Verdana" pitchFamily="34" charset="0"/>
                <a:ea typeface="+mn-ea"/>
                <a:cs typeface="+mn-cs"/>
              </a:rPr>
              <a:t> is at other end of room. Wiki says of him @ “</a:t>
            </a:r>
            <a:r>
              <a:rPr lang="en-GB" sz="1600" b="1" kern="1200" dirty="0" smtClean="0">
                <a:solidFill>
                  <a:schemeClr val="tx1"/>
                </a:solidFill>
                <a:effectLst/>
                <a:latin typeface="Verdana" pitchFamily="34" charset="0"/>
                <a:ea typeface="+mn-ea"/>
                <a:cs typeface="+mn-cs"/>
              </a:rPr>
              <a:t>He was the last pope to expand the papal territory by force of arms,” How deliciously appropriate, for the Vatican is gaining great power through the EU. They trotted off to get the Pope’s blessing. @&gt;</a:t>
            </a:r>
            <a:endParaRPr lang="en-GB" dirty="0" smtClean="0">
              <a:effectLst/>
            </a:endParaRPr>
          </a:p>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62</a:t>
            </a:fld>
            <a:endParaRPr lang="en-US" dirty="0"/>
          </a:p>
        </p:txBody>
      </p:sp>
    </p:spTree>
    <p:extLst>
      <p:ext uri="{BB962C8B-B14F-4D97-AF65-F5344CB8AC3E}">
        <p14:creationId xmlns:p14="http://schemas.microsoft.com/office/powerpoint/2010/main" val="4232403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baseline="0" dirty="0" smtClean="0">
                <a:solidFill>
                  <a:schemeClr val="tx1"/>
                </a:solidFill>
                <a:effectLst/>
                <a:latin typeface="Verdana" pitchFamily="34" charset="0"/>
                <a:ea typeface="+mn-ea"/>
                <a:cs typeface="+mn-cs"/>
              </a:rPr>
              <a:t>Read. End. Where was the European Constitution signed the precursor of the Lisbon Treaty?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63</a:t>
            </a:fld>
            <a:endParaRPr lang="en-US" dirty="0"/>
          </a:p>
        </p:txBody>
      </p:sp>
    </p:spTree>
    <p:extLst>
      <p:ext uri="{BB962C8B-B14F-4D97-AF65-F5344CB8AC3E}">
        <p14:creationId xmlns:p14="http://schemas.microsoft.com/office/powerpoint/2010/main" val="24246406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Same room. Pope Innocent X came out</a:t>
            </a:r>
            <a:r>
              <a:rPr lang="en-GB" baseline="0" dirty="0" smtClean="0"/>
              <a:t> of the shadows. Turned</a:t>
            </a:r>
            <a:r>
              <a:rPr lang="en-GB" dirty="0" smtClean="0"/>
              <a:t> it round and had each individual leader sign. This is Tony Blair.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64</a:t>
            </a:fld>
            <a:endParaRPr lang="en-US" dirty="0"/>
          </a:p>
        </p:txBody>
      </p:sp>
    </p:spTree>
    <p:extLst>
      <p:ext uri="{BB962C8B-B14F-4D97-AF65-F5344CB8AC3E}">
        <p14:creationId xmlns:p14="http://schemas.microsoft.com/office/powerpoint/2010/main" val="652050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EU flag, openly based upon the 12 stars of Mary @– the Queen of Europe  As well as German resurgence we see Vatican resurgence. </a:t>
            </a:r>
            <a:r>
              <a:rPr lang="en-GB" sz="1600" b="1" kern="1200" dirty="0" smtClean="0">
                <a:solidFill>
                  <a:schemeClr val="tx1"/>
                </a:solidFill>
                <a:effectLst/>
                <a:latin typeface="Verdana" pitchFamily="34" charset="0"/>
                <a:ea typeface="+mn-ea"/>
                <a:cs typeface="+mn-cs"/>
              </a:rPr>
              <a:t>@&gt;</a:t>
            </a:r>
            <a:endParaRPr lang="en-GB" dirty="0" smtClean="0">
              <a:effectLst/>
            </a:endParaRPr>
          </a:p>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65</a:t>
            </a:fld>
            <a:endParaRPr lang="en-US" dirty="0"/>
          </a:p>
        </p:txBody>
      </p:sp>
    </p:spTree>
    <p:extLst>
      <p:ext uri="{BB962C8B-B14F-4D97-AF65-F5344CB8AC3E}">
        <p14:creationId xmlns:p14="http://schemas.microsoft.com/office/powerpoint/2010/main" val="40777983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94063" y="500063"/>
            <a:ext cx="3335337" cy="2500312"/>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Vatican’s hand behind was behind the drafting of the Lisbon Treaty. They celebrated the Lisbon Treaty with a call to arms to seize the opportunity! Benedict heavily involved,</a:t>
            </a:r>
            <a:r>
              <a:rPr lang="en-GB" sz="1600" b="1" kern="1200" dirty="0" smtClean="0">
                <a:solidFill>
                  <a:schemeClr val="tx1"/>
                </a:solidFill>
                <a:effectLst/>
                <a:latin typeface="Verdana" pitchFamily="34" charset="0"/>
                <a:ea typeface="+mn-ea"/>
                <a:cs typeface="+mn-cs"/>
              </a:rPr>
              <a:t> most of his trips have been centred on  Europe. @&gt;</a:t>
            </a:r>
            <a:endParaRPr lang="en-GB" dirty="0" smtClean="0">
              <a:effectLst/>
            </a:endParaRPr>
          </a:p>
        </p:txBody>
      </p:sp>
      <p:sp>
        <p:nvSpPr>
          <p:cNvPr id="4" name="Slide Number Placeholder 3"/>
          <p:cNvSpPr>
            <a:spLocks noGrp="1"/>
          </p:cNvSpPr>
          <p:nvPr>
            <p:ph type="sldNum" sz="quarter" idx="10"/>
          </p:nvPr>
        </p:nvSpPr>
        <p:spPr/>
        <p:txBody>
          <a:bodyPr/>
          <a:lstStyle/>
          <a:p>
            <a:fld id="{F34D733F-C1C4-4E97-9EF6-2CCAB39D660F}" type="slidenum">
              <a:rPr lang="en-US" smtClean="0"/>
              <a:pPr/>
              <a:t>66</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We saw</a:t>
            </a:r>
            <a:r>
              <a:rPr lang="en-GB" sz="1600" b="1" kern="1200" baseline="0" dirty="0" smtClean="0">
                <a:solidFill>
                  <a:schemeClr val="tx1"/>
                </a:solidFill>
                <a:effectLst/>
                <a:latin typeface="Verdana" pitchFamily="34" charset="0"/>
                <a:ea typeface="+mn-ea"/>
                <a:cs typeface="+mn-cs"/>
              </a:rPr>
              <a:t> in Aug the Pope’s visit to Spain</a:t>
            </a:r>
            <a:r>
              <a:rPr lang="en-GB" dirty="0" smtClean="0"/>
              <a:t>. @. Sept he visited Germany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67</a:t>
            </a:fld>
            <a:endParaRPr lang="en-US" dirty="0"/>
          </a:p>
        </p:txBody>
      </p:sp>
    </p:spTree>
    <p:extLst>
      <p:ext uri="{BB962C8B-B14F-4D97-AF65-F5344CB8AC3E}">
        <p14:creationId xmlns:p14="http://schemas.microsoft.com/office/powerpoint/2010/main" val="12650122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German press is rather hostile to the papacy, but they seemed to be won over by his visit. His aim was to strengthen the right wing elites, who wield the power in Germany and who have been advancing the EU dream of political unity, and church &amp; state working together.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68</a:t>
            </a:fld>
            <a:endParaRPr lang="en-US" dirty="0"/>
          </a:p>
        </p:txBody>
      </p:sp>
    </p:spTree>
    <p:extLst>
      <p:ext uri="{BB962C8B-B14F-4D97-AF65-F5344CB8AC3E}">
        <p14:creationId xmlns:p14="http://schemas.microsoft.com/office/powerpoint/2010/main" val="20528272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 He visited parliament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69</a:t>
            </a:fld>
            <a:endParaRPr lang="en-US" dirty="0"/>
          </a:p>
        </p:txBody>
      </p:sp>
    </p:spTree>
    <p:extLst>
      <p:ext uri="{BB962C8B-B14F-4D97-AF65-F5344CB8AC3E}">
        <p14:creationId xmlns:p14="http://schemas.microsoft.com/office/powerpoint/2010/main" val="2145077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Egypt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Budestag.</a:t>
            </a:r>
            <a:r>
              <a:rPr lang="en-GB" baseline="0" dirty="0" smtClean="0"/>
              <a:t> He is on a battle to re –evangelize Europe @ Read End. This theme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70</a:t>
            </a:fld>
            <a:endParaRPr lang="en-US" dirty="0"/>
          </a:p>
        </p:txBody>
      </p:sp>
    </p:spTree>
    <p:extLst>
      <p:ext uri="{BB962C8B-B14F-4D97-AF65-F5344CB8AC3E}">
        <p14:creationId xmlns:p14="http://schemas.microsoft.com/office/powerpoint/2010/main" val="2239834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Budestag.</a:t>
            </a:r>
            <a:r>
              <a:rPr lang="en-GB" baseline="0" dirty="0" smtClean="0"/>
              <a:t> He is on a battle to re –evangelize Europe @ Read end. </a:t>
            </a:r>
            <a:r>
              <a:rPr lang="en-GB" sz="1600" b="1" kern="1200" dirty="0" smtClean="0">
                <a:solidFill>
                  <a:schemeClr val="tx1"/>
                </a:solidFill>
                <a:effectLst/>
                <a:latin typeface="Verdana" pitchFamily="34" charset="0"/>
                <a:ea typeface="+mn-ea"/>
                <a:cs typeface="+mn-cs"/>
              </a:rPr>
              <a:t>Look for a strong battle within Europe to bring people back to the church. Last month he declared @. We remind ourselves of this section @&gt;</a:t>
            </a:r>
            <a:endParaRPr lang="en-GB" dirty="0" smtClean="0">
              <a:effectLst/>
            </a:endParaRPr>
          </a:p>
        </p:txBody>
      </p:sp>
      <p:sp>
        <p:nvSpPr>
          <p:cNvPr id="4" name="Slide Number Placeholder 3"/>
          <p:cNvSpPr>
            <a:spLocks noGrp="1"/>
          </p:cNvSpPr>
          <p:nvPr>
            <p:ph type="sldNum" sz="quarter" idx="10"/>
          </p:nvPr>
        </p:nvSpPr>
        <p:spPr/>
        <p:txBody>
          <a:bodyPr/>
          <a:lstStyle/>
          <a:p>
            <a:fld id="{13C85147-75FF-4B67-8C2D-B974F26929A8}" type="slidenum">
              <a:rPr lang="en-US" smtClean="0"/>
              <a:pPr/>
              <a:t>71</a:t>
            </a:fld>
            <a:endParaRPr lang="en-US" dirty="0"/>
          </a:p>
        </p:txBody>
      </p:sp>
    </p:spTree>
    <p:extLst>
      <p:ext uri="{BB962C8B-B14F-4D97-AF65-F5344CB8AC3E}">
        <p14:creationId xmlns:p14="http://schemas.microsoft.com/office/powerpoint/2010/main" val="2239834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Let’s see Germany’s role in the euro crisis! Remind ourselves of the sub-plot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72</a:t>
            </a:fld>
            <a:endParaRPr lang="en-US" dirty="0"/>
          </a:p>
        </p:txBody>
      </p:sp>
    </p:spTree>
    <p:extLst>
      <p:ext uri="{BB962C8B-B14F-4D97-AF65-F5344CB8AC3E}">
        <p14:creationId xmlns:p14="http://schemas.microsoft.com/office/powerpoint/2010/main" val="35084340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Int comment last</a:t>
            </a:r>
            <a:r>
              <a:rPr lang="en-GB" sz="1600" b="1" kern="1200" baseline="0" dirty="0" smtClean="0">
                <a:solidFill>
                  <a:schemeClr val="tx1"/>
                </a:solidFill>
                <a:effectLst/>
                <a:latin typeface="Verdana" pitchFamily="34" charset="0"/>
                <a:ea typeface="+mn-ea"/>
                <a:cs typeface="+mn-cs"/>
              </a:rPr>
              <a:t> month </a:t>
            </a:r>
            <a:r>
              <a:rPr lang="en-GB" sz="1600" b="1" kern="1200" dirty="0" smtClean="0">
                <a:solidFill>
                  <a:schemeClr val="tx1"/>
                </a:solidFill>
                <a:effectLst/>
                <a:latin typeface="Verdana" pitchFamily="34" charset="0"/>
                <a:ea typeface="+mn-ea"/>
                <a:cs typeface="+mn-cs"/>
              </a:rPr>
              <a:t>from Israel on the “Occupy Wall St “ protests around the world. A minority are openly blaming the Jews. </a:t>
            </a:r>
            <a:r>
              <a:rPr lang="en-GB" dirty="0" smtClean="0"/>
              <a:t>Read. End. Went on @ @ Blame the bankers – blame the Jews. Even Pope calls for a new world bank, and it wouldn’t be controlled by Jews!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73</a:t>
            </a:fld>
            <a:endParaRPr lang="en-US" dirty="0"/>
          </a:p>
        </p:txBody>
      </p:sp>
    </p:spTree>
    <p:extLst>
      <p:ext uri="{BB962C8B-B14F-4D97-AF65-F5344CB8AC3E}">
        <p14:creationId xmlns:p14="http://schemas.microsoft.com/office/powerpoint/2010/main" val="25625027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Europe and Russia has a long history of anti-Semitism. Growing again. David Berger a German Theologian. Yes@; Reasons @. </a:t>
            </a:r>
            <a:r>
              <a:rPr lang="en-US" sz="1600" b="1" i="0" kern="1200" dirty="0" smtClean="0">
                <a:solidFill>
                  <a:schemeClr val="tx1"/>
                </a:solidFill>
                <a:effectLst/>
                <a:latin typeface="Verdana" pitchFamily="34" charset="0"/>
                <a:ea typeface="+mn-ea"/>
                <a:cs typeface="+mn-cs"/>
              </a:rPr>
              <a:t>Richard Williamson One of the re-instated bishops is a holocaust denier. Recent headline @&gt;</a:t>
            </a:r>
            <a:endParaRPr lang="en-GB" i="0"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74</a:t>
            </a:fld>
            <a:endParaRPr lang="en-US" dirty="0"/>
          </a:p>
        </p:txBody>
      </p:sp>
    </p:spTree>
    <p:extLst>
      <p:ext uri="{BB962C8B-B14F-4D97-AF65-F5344CB8AC3E}">
        <p14:creationId xmlns:p14="http://schemas.microsoft.com/office/powerpoint/2010/main" val="28331564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i="0" kern="1200" dirty="0" smtClean="0">
                <a:solidFill>
                  <a:schemeClr val="tx1"/>
                </a:solidFill>
                <a:effectLst/>
                <a:latin typeface="Verdana" pitchFamily="34" charset="0"/>
                <a:ea typeface="+mn-ea"/>
                <a:cs typeface="+mn-cs"/>
              </a:rPr>
              <a:t>So look at the euro crisis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75</a:t>
            </a:fld>
            <a:endParaRPr lang="en-US" dirty="0"/>
          </a:p>
        </p:txBody>
      </p:sp>
    </p:spTree>
    <p:extLst>
      <p:ext uri="{BB962C8B-B14F-4D97-AF65-F5344CB8AC3E}">
        <p14:creationId xmlns:p14="http://schemas.microsoft.com/office/powerpoint/2010/main" val="41809017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Blue are the 17 eurozone members. </a:t>
            </a:r>
            <a:r>
              <a:rPr lang="en-GB" sz="1600" b="1" kern="1200" baseline="0" dirty="0" smtClean="0">
                <a:solidFill>
                  <a:schemeClr val="tx1"/>
                </a:solidFill>
                <a:effectLst/>
                <a:latin typeface="Verdana" pitchFamily="34" charset="0"/>
                <a:ea typeface="+mn-ea"/>
                <a:cs typeface="+mn-cs"/>
              </a:rPr>
              <a:t>Economically the euro zone consists of 2 halves. </a:t>
            </a:r>
            <a:r>
              <a:rPr lang="en-GB" sz="1600" b="1" kern="1200" dirty="0" smtClean="0">
                <a:solidFill>
                  <a:schemeClr val="tx1"/>
                </a:solidFill>
                <a:effectLst/>
                <a:latin typeface="Verdana" pitchFamily="34" charset="0"/>
                <a:ea typeface="+mn-ea"/>
                <a:cs typeface="+mn-cs"/>
              </a:rPr>
              <a:t>A southern</a:t>
            </a:r>
            <a:r>
              <a:rPr lang="en-GB" sz="1600" b="1" kern="1200" baseline="0" dirty="0" smtClean="0">
                <a:solidFill>
                  <a:schemeClr val="tx1"/>
                </a:solidFill>
                <a:effectLst/>
                <a:latin typeface="Verdana" pitchFamily="34" charset="0"/>
                <a:ea typeface="+mn-ea"/>
                <a:cs typeface="+mn-cs"/>
              </a:rPr>
              <a:t> &amp; northern. @. Poorer countries, richer countries. How could it be conceived that these disparate countries could be locked into one currency? In normal terms it is was madness. Yet as a plan to put Germany in control it was masterful! </a:t>
            </a:r>
            <a:r>
              <a:rPr lang="en-GB" dirty="0" smtClean="0"/>
              <a:t>Not too difficult in seeing Greece being kicked out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76</a:t>
            </a:fld>
            <a:endParaRPr lang="en-US" dirty="0"/>
          </a:p>
        </p:txBody>
      </p:sp>
    </p:spTree>
    <p:extLst>
      <p:ext uri="{BB962C8B-B14F-4D97-AF65-F5344CB8AC3E}">
        <p14:creationId xmlns:p14="http://schemas.microsoft.com/office/powerpoint/2010/main" val="1609742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Italy even bigger mess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77</a:t>
            </a:fld>
            <a:endParaRPr lang="en-US" dirty="0"/>
          </a:p>
        </p:txBody>
      </p:sp>
    </p:spTree>
    <p:extLst>
      <p:ext uri="{BB962C8B-B14F-4D97-AF65-F5344CB8AC3E}">
        <p14:creationId xmlns:p14="http://schemas.microsoft.com/office/powerpoint/2010/main" val="8251721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Spain not</a:t>
            </a:r>
            <a:r>
              <a:rPr lang="en-GB" baseline="0" dirty="0" smtClean="0"/>
              <a:t> much better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78</a:t>
            </a:fld>
            <a:endParaRPr lang="en-US" dirty="0"/>
          </a:p>
        </p:txBody>
      </p:sp>
    </p:spTree>
    <p:extLst>
      <p:ext uri="{BB962C8B-B14F-4D97-AF65-F5344CB8AC3E}">
        <p14:creationId xmlns:p14="http://schemas.microsoft.com/office/powerpoint/2010/main" val="35478060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Portugal would prob follow Spain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79</a:t>
            </a:fld>
            <a:endParaRPr lang="en-US" dirty="0"/>
          </a:p>
        </p:txBody>
      </p:sp>
    </p:spTree>
    <p:extLst>
      <p:ext uri="{BB962C8B-B14F-4D97-AF65-F5344CB8AC3E}">
        <p14:creationId xmlns:p14="http://schemas.microsoft.com/office/powerpoint/2010/main" val="2587276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Libya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well could Ireland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80</a:t>
            </a:fld>
            <a:endParaRPr lang="en-US" dirty="0"/>
          </a:p>
        </p:txBody>
      </p:sp>
    </p:spTree>
    <p:extLst>
      <p:ext uri="{BB962C8B-B14F-4D97-AF65-F5344CB8AC3E}">
        <p14:creationId xmlns:p14="http://schemas.microsoft.com/office/powerpoint/2010/main" val="24686993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Ireland. Leave inner core . This is Poland @; Czech Rep @; They might be dragged into the inner core. Rest in an outer core, but Britain I would see breaking free with ass membership. So how did this all come about?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81</a:t>
            </a:fld>
            <a:endParaRPr lang="en-US" dirty="0"/>
          </a:p>
        </p:txBody>
      </p:sp>
    </p:spTree>
    <p:extLst>
      <p:ext uri="{BB962C8B-B14F-4D97-AF65-F5344CB8AC3E}">
        <p14:creationId xmlns:p14="http://schemas.microsoft.com/office/powerpoint/2010/main" val="3770321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kern="1200" dirty="0" smtClean="0">
                <a:solidFill>
                  <a:schemeClr val="tx1"/>
                </a:solidFill>
                <a:effectLst/>
                <a:latin typeface="Verdana" pitchFamily="34" charset="0"/>
                <a:ea typeface="+mn-ea"/>
                <a:cs typeface="+mn-cs"/>
              </a:rPr>
              <a:t>As Stratfor remarked last year. </a:t>
            </a:r>
            <a:r>
              <a:rPr lang="en-GB" dirty="0" smtClean="0"/>
              <a:t>In other words all this being done to achieve a hidden agenda. Political integration! This cartoon points the way!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82</a:t>
            </a:fld>
            <a:endParaRPr lang="en-US" dirty="0"/>
          </a:p>
        </p:txBody>
      </p:sp>
    </p:spTree>
    <p:extLst>
      <p:ext uri="{BB962C8B-B14F-4D97-AF65-F5344CB8AC3E}">
        <p14:creationId xmlns:p14="http://schemas.microsoft.com/office/powerpoint/2010/main" val="34587168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83</a:t>
            </a:fld>
            <a:endParaRPr lang="en-US" dirty="0"/>
          </a:p>
        </p:txBody>
      </p:sp>
    </p:spTree>
    <p:extLst>
      <p:ext uri="{BB962C8B-B14F-4D97-AF65-F5344CB8AC3E}">
        <p14:creationId xmlns:p14="http://schemas.microsoft.com/office/powerpoint/2010/main" val="34288809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Enlarge @ </a:t>
            </a:r>
            <a:r>
              <a:rPr lang="en-GB" sz="1600" b="1" kern="1200" dirty="0" smtClean="0">
                <a:solidFill>
                  <a:schemeClr val="tx1"/>
                </a:solidFill>
                <a:effectLst/>
                <a:latin typeface="Verdana" pitchFamily="34" charset="0"/>
                <a:ea typeface="+mn-ea"/>
                <a:cs typeface="+mn-cs"/>
              </a:rPr>
              <a:t>So let’s look at some recent articles. </a:t>
            </a:r>
            <a:r>
              <a:rPr lang="en-GB" dirty="0" smtClean="0"/>
              <a: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84</a:t>
            </a:fld>
            <a:endParaRPr lang="en-US" dirty="0"/>
          </a:p>
        </p:txBody>
      </p:sp>
    </p:spTree>
    <p:extLst>
      <p:ext uri="{BB962C8B-B14F-4D97-AF65-F5344CB8AC3E}">
        <p14:creationId xmlns:p14="http://schemas.microsoft.com/office/powerpoint/2010/main" val="360803505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 @ </a:t>
            </a:r>
            <a:r>
              <a:rPr lang="en-GB" dirty="0" smtClean="0"/>
              <a:t>Let’s fill these headlines out.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85</a:t>
            </a:fld>
            <a:endParaRPr lang="en-US" dirty="0"/>
          </a:p>
        </p:txBody>
      </p:sp>
    </p:spTree>
    <p:extLst>
      <p:ext uri="{BB962C8B-B14F-4D97-AF65-F5344CB8AC3E}">
        <p14:creationId xmlns:p14="http://schemas.microsoft.com/office/powerpoint/2010/main" val="157430164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Cont.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86</a:t>
            </a:fld>
            <a:endParaRPr lang="en-US" dirty="0"/>
          </a:p>
        </p:txBody>
      </p:sp>
    </p:spTree>
    <p:extLst>
      <p:ext uri="{BB962C8B-B14F-4D97-AF65-F5344CB8AC3E}">
        <p14:creationId xmlns:p14="http://schemas.microsoft.com/office/powerpoint/2010/main" val="42869755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87</a:t>
            </a:fld>
            <a:endParaRPr lang="en-US" dirty="0"/>
          </a:p>
        </p:txBody>
      </p:sp>
    </p:spTree>
    <p:extLst>
      <p:ext uri="{BB962C8B-B14F-4D97-AF65-F5344CB8AC3E}">
        <p14:creationId xmlns:p14="http://schemas.microsoft.com/office/powerpoint/2010/main" val="165125655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 Witness her invasion of Greece. Not with Jackboots as under Hitler, but businessmen with brief cases buying up Greek companies at knock-down prices!@&gt;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88</a:t>
            </a:fld>
            <a:endParaRPr lang="en-US" dirty="0"/>
          </a:p>
        </p:txBody>
      </p:sp>
    </p:spTree>
    <p:extLst>
      <p:ext uri="{BB962C8B-B14F-4D97-AF65-F5344CB8AC3E}">
        <p14:creationId xmlns:p14="http://schemas.microsoft.com/office/powerpoint/2010/main" val="5024431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End. So we see Germany &amp; the Vatican growing in power. That’s bad news for Israel. The nations are being prepared to come into Israel to destroy her. We know that that is not the end, but marks a new beginning for Israel under her Messiah. So we come to the end of our review.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89</a:t>
            </a:fld>
            <a:endParaRPr lang="en-US" dirty="0"/>
          </a:p>
        </p:txBody>
      </p:sp>
    </p:spTree>
    <p:extLst>
      <p:ext uri="{BB962C8B-B14F-4D97-AF65-F5344CB8AC3E}">
        <p14:creationId xmlns:p14="http://schemas.microsoft.com/office/powerpoint/2010/main" val="3434688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Syria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9</a:t>
            </a:fld>
            <a:endParaRPr lang="en-US" dirty="0"/>
          </a:p>
        </p:txBody>
      </p:sp>
    </p:spTree>
    <p:extLst>
      <p:ext uri="{BB962C8B-B14F-4D97-AF65-F5344CB8AC3E}">
        <p14:creationId xmlns:p14="http://schemas.microsoft.com/office/powerpoint/2010/main" val="28119739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so blessed to live in this critical period @ when the Kingdoms of this world become the Kingdom of our Lord. The greatest political earthquake is about to break. The political world, the social world the natural world are all teetering on the edge, about to crash before the little stone power cut out of the mountain without hand.</a:t>
            </a:r>
          </a:p>
          <a:p>
            <a:r>
              <a:rPr lang="en-GB" dirty="0" smtClean="0"/>
              <a:t> We are labouring to be accounted worthy of being part of that stone power.</a:t>
            </a:r>
            <a:r>
              <a:rPr lang="en-GB" baseline="0" dirty="0" smtClean="0"/>
              <a:t> Of working with the Lord Jesus and then with saved Israel to put to an end man’s misrule, and to show to man life as God intended. A life that recognises God as the Creator. Jesus as His son. The Word of God as a record of truth, and to bring the remnants of the nations into the millennial age.  When the law shall proceed from Zion @&gt;</a:t>
            </a:r>
          </a:p>
          <a:p>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90</a:t>
            </a:fld>
            <a:endParaRPr lang="en-US" dirty="0"/>
          </a:p>
        </p:txBody>
      </p:sp>
    </p:spTree>
    <p:extLst>
      <p:ext uri="{BB962C8B-B14F-4D97-AF65-F5344CB8AC3E}">
        <p14:creationId xmlns:p14="http://schemas.microsoft.com/office/powerpoint/2010/main" val="26514157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Shall reign victorious. @ from the new Jerusalem. Then God will been seen to be right to choose the Jewish nation, for in this day @ @. What a glorious end In God’s Mercy may we be there. I leave</a:t>
            </a:r>
            <a:r>
              <a:rPr lang="en-GB" baseline="0" dirty="0" smtClean="0"/>
              <a:t> my final slide – @&gt;</a:t>
            </a:r>
            <a:endParaRPr lang="en-GB" dirty="0"/>
          </a:p>
        </p:txBody>
      </p:sp>
      <p:sp>
        <p:nvSpPr>
          <p:cNvPr id="4" name="Slide Number Placeholder 3"/>
          <p:cNvSpPr>
            <a:spLocks noGrp="1"/>
          </p:cNvSpPr>
          <p:nvPr>
            <p:ph type="sldNum" sz="quarter" idx="10"/>
          </p:nvPr>
        </p:nvSpPr>
        <p:spPr/>
        <p:txBody>
          <a:bodyPr/>
          <a:lstStyle/>
          <a:p>
            <a:fld id="{13C85147-75FF-4B67-8C2D-B974F26929A8}" type="slidenum">
              <a:rPr lang="en-US" smtClean="0"/>
              <a:pPr/>
              <a:t>91</a:t>
            </a:fld>
            <a:endParaRPr lang="en-US" dirty="0"/>
          </a:p>
        </p:txBody>
      </p:sp>
    </p:spTree>
    <p:extLst>
      <p:ext uri="{BB962C8B-B14F-4D97-AF65-F5344CB8AC3E}">
        <p14:creationId xmlns:p14="http://schemas.microsoft.com/office/powerpoint/2010/main" val="417544011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600" b="1" kern="1200" baseline="0" dirty="0" smtClean="0">
                <a:solidFill>
                  <a:schemeClr val="tx1"/>
                </a:solidFill>
                <a:effectLst/>
                <a:latin typeface="Verdana" pitchFamily="34" charset="0"/>
                <a:ea typeface="+mn-ea"/>
                <a:cs typeface="+mn-cs"/>
              </a:rPr>
              <a:t>If you want to keep up to date with world events send me an email to receive Milestones Snippets</a:t>
            </a:r>
            <a:endParaRPr lang="en-GB" dirty="0" smtClean="0">
              <a:effectLst/>
            </a:endParaRPr>
          </a:p>
          <a:p>
            <a:endParaRPr lang="en-US"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800">
                <a:solidFill>
                  <a:schemeClr val="tx1"/>
                </a:solidFill>
                <a:latin typeface="Franklin Gothic Demi" pitchFamily="34" charset="0"/>
              </a:defRPr>
            </a:lvl1pPr>
            <a:lvl2pPr marL="742950" indent="-285750" eaLnBrk="0" hangingPunct="0">
              <a:defRPr sz="4800">
                <a:solidFill>
                  <a:schemeClr val="tx1"/>
                </a:solidFill>
                <a:latin typeface="Franklin Gothic Demi" pitchFamily="34" charset="0"/>
              </a:defRPr>
            </a:lvl2pPr>
            <a:lvl3pPr marL="1143000" indent="-228600" eaLnBrk="0" hangingPunct="0">
              <a:defRPr sz="4800">
                <a:solidFill>
                  <a:schemeClr val="tx1"/>
                </a:solidFill>
                <a:latin typeface="Franklin Gothic Demi" pitchFamily="34" charset="0"/>
              </a:defRPr>
            </a:lvl3pPr>
            <a:lvl4pPr marL="1600200" indent="-228600" eaLnBrk="0" hangingPunct="0">
              <a:defRPr sz="4800">
                <a:solidFill>
                  <a:schemeClr val="tx1"/>
                </a:solidFill>
                <a:latin typeface="Franklin Gothic Demi" pitchFamily="34" charset="0"/>
              </a:defRPr>
            </a:lvl4pPr>
            <a:lvl5pPr marL="2057400" indent="-228600" eaLnBrk="0" hangingPunct="0">
              <a:defRPr sz="4800">
                <a:solidFill>
                  <a:schemeClr val="tx1"/>
                </a:solidFill>
                <a:latin typeface="Franklin Gothic Demi" pitchFamily="34" charset="0"/>
              </a:defRPr>
            </a:lvl5pPr>
            <a:lvl6pPr marL="2514600" indent="-228600" algn="ctr" eaLnBrk="0" fontAlgn="base" hangingPunct="0">
              <a:lnSpc>
                <a:spcPct val="150000"/>
              </a:lnSpc>
              <a:spcBef>
                <a:spcPct val="0"/>
              </a:spcBef>
              <a:spcAft>
                <a:spcPct val="0"/>
              </a:spcAft>
              <a:defRPr sz="4800">
                <a:solidFill>
                  <a:schemeClr val="tx1"/>
                </a:solidFill>
                <a:latin typeface="Franklin Gothic Demi" pitchFamily="34" charset="0"/>
              </a:defRPr>
            </a:lvl6pPr>
            <a:lvl7pPr marL="2971800" indent="-228600" algn="ctr" eaLnBrk="0" fontAlgn="base" hangingPunct="0">
              <a:lnSpc>
                <a:spcPct val="150000"/>
              </a:lnSpc>
              <a:spcBef>
                <a:spcPct val="0"/>
              </a:spcBef>
              <a:spcAft>
                <a:spcPct val="0"/>
              </a:spcAft>
              <a:defRPr sz="4800">
                <a:solidFill>
                  <a:schemeClr val="tx1"/>
                </a:solidFill>
                <a:latin typeface="Franklin Gothic Demi" pitchFamily="34" charset="0"/>
              </a:defRPr>
            </a:lvl7pPr>
            <a:lvl8pPr marL="3429000" indent="-228600" algn="ctr" eaLnBrk="0" fontAlgn="base" hangingPunct="0">
              <a:lnSpc>
                <a:spcPct val="150000"/>
              </a:lnSpc>
              <a:spcBef>
                <a:spcPct val="0"/>
              </a:spcBef>
              <a:spcAft>
                <a:spcPct val="0"/>
              </a:spcAft>
              <a:defRPr sz="4800">
                <a:solidFill>
                  <a:schemeClr val="tx1"/>
                </a:solidFill>
                <a:latin typeface="Franklin Gothic Demi" pitchFamily="34" charset="0"/>
              </a:defRPr>
            </a:lvl8pPr>
            <a:lvl9pPr marL="3886200" indent="-228600" algn="ctr" eaLnBrk="0" fontAlgn="base" hangingPunct="0">
              <a:lnSpc>
                <a:spcPct val="150000"/>
              </a:lnSpc>
              <a:spcBef>
                <a:spcPct val="0"/>
              </a:spcBef>
              <a:spcAft>
                <a:spcPct val="0"/>
              </a:spcAft>
              <a:defRPr sz="4800">
                <a:solidFill>
                  <a:schemeClr val="tx1"/>
                </a:solidFill>
                <a:latin typeface="Franklin Gothic Demi" pitchFamily="34" charset="0"/>
              </a:defRPr>
            </a:lvl9pPr>
          </a:lstStyle>
          <a:p>
            <a:pPr eaLnBrk="1" hangingPunct="1"/>
            <a:fld id="{46FCF845-89A8-4C21-8F38-B52F88774817}" type="slidenum">
              <a:rPr lang="en-US" sz="1200" smtClean="0"/>
              <a:pPr eaLnBrk="1" hangingPunct="1"/>
              <a:t>92</a:t>
            </a:fld>
            <a:endParaRPr lang="en-US" sz="12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5D44D951-AF90-43FC-8F55-1E0144FA39CF}" type="slidenum">
              <a:rPr lang="en-US" smtClean="0"/>
              <a:pPr/>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split orient="vert" dir="in"/>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3EC622-2E5F-4FB4-8F2F-62D74A62DE07}"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08C441-6057-4273-B94A-3478AB52A707}"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none" spc="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defRPr>
            </a:lvl1pPr>
          </a:lstStyle>
          <a:p>
            <a:r>
              <a:rPr kumimoji="0" lang="en-US" dirty="0" smtClean="0"/>
              <a:t>Click to edit Master title style</a:t>
            </a:r>
            <a:endParaRPr kumimoji="0" lang="en-US" dirty="0"/>
          </a:p>
        </p:txBody>
      </p:sp>
      <p:sp>
        <p:nvSpPr>
          <p:cNvPr id="3" name="Content Placeholder 2"/>
          <p:cNvSpPr>
            <a:spLocks noGrp="1"/>
          </p:cNvSpPr>
          <p:nvPr>
            <p:ph idx="1"/>
          </p:nvPr>
        </p:nvSpPr>
        <p:spPr/>
        <p:txBody>
          <a:bodyPr/>
          <a:lstStyle>
            <a:lvl1pPr>
              <a:buClr>
                <a:srgbClr val="FF0000"/>
              </a:buClr>
              <a:buFont typeface="Wingdings" pitchFamily="2" charset="2"/>
              <a:buChar char="v"/>
              <a:defRPr b="1">
                <a:latin typeface="Verdana" pitchFamily="34" charset="0"/>
                <a:ea typeface="Verdana" pitchFamily="34" charset="0"/>
                <a:cs typeface="Verdana" pitchFamily="34" charset="0"/>
              </a:defRPr>
            </a:lvl1pPr>
            <a:lvl2pPr>
              <a:buClr>
                <a:srgbClr val="FF0000"/>
              </a:buClr>
              <a:buFont typeface="Wingdings" pitchFamily="2" charset="2"/>
              <a:buChar char="v"/>
              <a:defRPr b="1">
                <a:latin typeface="Verdana" pitchFamily="34" charset="0"/>
                <a:ea typeface="Verdana" pitchFamily="34" charset="0"/>
                <a:cs typeface="Verdana" pitchFamily="34" charset="0"/>
              </a:defRPr>
            </a:lvl2pPr>
            <a:lvl3pPr>
              <a:defRPr b="1">
                <a:latin typeface="Verdana" pitchFamily="34" charset="0"/>
                <a:ea typeface="Verdana" pitchFamily="34" charset="0"/>
                <a:cs typeface="Verdana" pitchFamily="34" charset="0"/>
              </a:defRPr>
            </a:lvl3pPr>
            <a:lvl4pPr>
              <a:defRPr b="1">
                <a:latin typeface="Verdana" pitchFamily="34" charset="0"/>
                <a:ea typeface="Verdana" pitchFamily="34" charset="0"/>
                <a:cs typeface="Verdana" pitchFamily="34" charset="0"/>
              </a:defRPr>
            </a:lvl4pPr>
            <a:lvl5pPr>
              <a:defRPr b="1">
                <a:latin typeface="Verdana" pitchFamily="34" charset="0"/>
                <a:ea typeface="Verdana" pitchFamily="34" charset="0"/>
                <a:cs typeface="Verdana" pitchFamily="34" charset="0"/>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772C10-8DAC-4081-9469-C38E87015405}"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24800" y="6416675"/>
            <a:ext cx="762000" cy="365125"/>
          </a:xfrm>
        </p:spPr>
        <p:txBody>
          <a:bodyPr/>
          <a:lstStyle/>
          <a:p>
            <a:fld id="{4C8E8C06-6DEA-4879-8903-3B79A2CBDFD8}"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A51BEA-E85F-4880-ABE4-D445DCAD8C3D}"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8ABED1-2FCD-462F-A28A-025010945BEF}"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5199C0-9916-4E3C-B9FE-84A7E01183A5}" type="slidenum">
              <a:rPr lang="en-US" smtClean="0"/>
              <a:pPr/>
              <a:t>‹#›</a:t>
            </a:fld>
            <a:endParaRPr lang="en-US" dirty="0"/>
          </a:p>
        </p:txBody>
      </p:sp>
    </p:spTree>
  </p:cSld>
  <p:clrMapOvr>
    <a:masterClrMapping/>
  </p:clrMapOvr>
  <p:transition>
    <p:split orient="ver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lvl1pPr>
              <a:defRPr sz="800">
                <a:solidFill>
                  <a:srgbClr val="FF3300"/>
                </a:solidFill>
              </a:defRPr>
            </a:lvl1pPr>
          </a:lstStyle>
          <a:p>
            <a:fld id="{F2C7FF00-2C16-4734-A275-3817AFA67D1A}"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FC2047-F949-4A76-9DCA-8845B4561EDF}"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dirty="0"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3211AE-99A6-4029-A4A5-671691C03E5B}" type="slidenum">
              <a:rPr lang="en-US" smtClean="0"/>
              <a:pPr/>
              <a:t>‹#›</a:t>
            </a:fld>
            <a:endParaRPr lang="en-US" dirty="0"/>
          </a:p>
        </p:txBody>
      </p:sp>
    </p:spTree>
  </p:cSld>
  <p:clrMapOvr>
    <a:masterClrMapping/>
  </p:clrMapOvr>
  <p:transition>
    <p:split orient="vert" dir="in"/>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endParaRPr lang="en-US"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373EDC6-EAC0-4CEB-B1AC-B69DF860DAF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bldLvl="3" autoUpdateAnimBg="0"/>
    </p:bldLst>
  </p:timing>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2.jpeg"/><Relationship Id="rId7" Type="http://schemas.openxmlformats.org/officeDocument/2006/relationships/diagramColors" Target="../diagrams/colors1.xml"/><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1.jpeg"/><Relationship Id="rId4" Type="http://schemas.openxmlformats.org/officeDocument/2006/relationships/diagramData" Target="../diagrams/data1.xml"/><Relationship Id="rId9" Type="http://schemas.openxmlformats.org/officeDocument/2006/relationships/image" Target="../media/image40.jpeg"/></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5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5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6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2.jpeg"/><Relationship Id="rId7" Type="http://schemas.openxmlformats.org/officeDocument/2006/relationships/diagramColors" Target="../diagrams/colors2.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57.jpeg"/><Relationship Id="rId4" Type="http://schemas.openxmlformats.org/officeDocument/2006/relationships/diagramData" Target="../diagrams/data2.xml"/><Relationship Id="rId9" Type="http://schemas.openxmlformats.org/officeDocument/2006/relationships/image" Target="../media/image56.jpeg"/></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63.jpeg"/><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microsoft.com/office/2007/relationships/hdphoto" Target="../media/hdphoto1.wdp"/></Relationships>
</file>

<file path=ppt/slides/_rels/slide7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7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microsoft.com/office/2007/relationships/hdphoto" Target="../media/hdphoto1.wdp"/></Relationships>
</file>

<file path=ppt/slides/_rels/slide8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7.xml"/><Relationship Id="rId1" Type="http://schemas.openxmlformats.org/officeDocument/2006/relationships/slideLayout" Target="../slideLayouts/slideLayout7.xml"/><Relationship Id="rId4" Type="http://schemas.microsoft.com/office/2007/relationships/hdphoto" Target="../media/hdphoto1.wdp"/></Relationships>
</file>

<file path=ppt/slides/_rels/slide8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9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tretch/>
        </p:blipFill>
        <p:spPr bwMode="auto">
          <a:xfrm>
            <a:off x="0" y="0"/>
            <a:ext cx="9144000" cy="688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1</a:t>
            </a:fld>
            <a:endParaRPr lang="en-US" dirty="0"/>
          </a:p>
        </p:txBody>
      </p:sp>
      <p:cxnSp>
        <p:nvCxnSpPr>
          <p:cNvPr id="4" name="Straight Arrow Connector 3"/>
          <p:cNvCxnSpPr/>
          <p:nvPr/>
        </p:nvCxnSpPr>
        <p:spPr>
          <a:xfrm flipV="1">
            <a:off x="8054637" y="43317"/>
            <a:ext cx="1043608" cy="76470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14675" y="6045605"/>
            <a:ext cx="1186765" cy="81239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8134234" y="6186986"/>
            <a:ext cx="1009766" cy="67101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74905" y="43317"/>
            <a:ext cx="1066304" cy="93610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9628152"/>
      </p:ext>
    </p:extLst>
  </p:cSld>
  <p:clrMapOvr>
    <a:masterClrMapping/>
  </p:clrMapOvr>
  <p:transition>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10</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0" y="3428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2699792" y="1741826"/>
            <a:ext cx="6192688" cy="2952328"/>
          </a:xfrm>
          <a:prstGeom prst="cloudCallout">
            <a:avLst>
              <a:gd name="adj1" fmla="val 29926"/>
              <a:gd name="adj2" fmla="val 105754"/>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GB" dirty="0" smtClean="0">
                <a:solidFill>
                  <a:srgbClr val="0000CC"/>
                </a:solidFill>
                <a:latin typeface="Verdana" pitchFamily="34" charset="0"/>
                <a:ea typeface="Verdana" pitchFamily="34" charset="0"/>
                <a:cs typeface="Verdana" pitchFamily="34" charset="0"/>
              </a:rPr>
              <a:t>Just signed cease-fire with main rebel leader.</a:t>
            </a:r>
            <a:r>
              <a:rPr lang="en-GB" dirty="0" smtClean="0"/>
              <a:t> </a:t>
            </a:r>
            <a:endParaRPr lang="en-GB" dirty="0"/>
          </a:p>
        </p:txBody>
      </p:sp>
    </p:spTree>
    <p:extLst>
      <p:ext uri="{BB962C8B-B14F-4D97-AF65-F5344CB8AC3E}">
        <p14:creationId xmlns:p14="http://schemas.microsoft.com/office/powerpoint/2010/main" val="3442869710"/>
      </p:ext>
    </p:extLst>
  </p:cSld>
  <p:clrMapOvr>
    <a:masterClrMapping/>
  </p:clrMapOvr>
  <p:transition>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11</a:t>
            </a:fld>
            <a:endParaRPr lang="en-US" dirty="0"/>
          </a:p>
        </p:txBody>
      </p:sp>
      <p:grpSp>
        <p:nvGrpSpPr>
          <p:cNvPr id="3" name="Group 2"/>
          <p:cNvGrpSpPr/>
          <p:nvPr/>
        </p:nvGrpSpPr>
        <p:grpSpPr>
          <a:xfrm>
            <a:off x="1259632" y="269859"/>
            <a:ext cx="6624736" cy="288032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348722"/>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FF"/>
                  </a:solidFill>
                  <a:latin typeface="Verdana" pitchFamily="34" charset="0"/>
                  <a:ea typeface="Verdana" pitchFamily="34" charset="0"/>
                  <a:cs typeface="Verdana" pitchFamily="34" charset="0"/>
                </a:rPr>
                <a:t>Arab “Spring” is part of the 200 yr movement of the frog spirits.</a:t>
              </a:r>
              <a:endParaRPr lang="en-GB" sz="3600" dirty="0">
                <a:solidFill>
                  <a:srgbClr val="3333FF"/>
                </a:solidFill>
                <a:latin typeface="Verdana" pitchFamily="34" charset="0"/>
                <a:ea typeface="Verdana" pitchFamily="34" charset="0"/>
                <a:cs typeface="Verdana" pitchFamily="34" charset="0"/>
              </a:endParaRPr>
            </a:p>
          </p:txBody>
        </p:sp>
      </p:grpSp>
      <p:grpSp>
        <p:nvGrpSpPr>
          <p:cNvPr id="10" name="Group 9"/>
          <p:cNvGrpSpPr/>
          <p:nvPr/>
        </p:nvGrpSpPr>
        <p:grpSpPr>
          <a:xfrm>
            <a:off x="395536" y="4448505"/>
            <a:ext cx="8463263" cy="2424561"/>
            <a:chOff x="683568" y="4448505"/>
            <a:chExt cx="8175231" cy="2424561"/>
          </a:xfrm>
        </p:grpSpPr>
        <p:pic>
          <p:nvPicPr>
            <p:cNvPr id="6" name="Picture 5"/>
            <p:cNvPicPr>
              <a:picLocks noChangeAspect="1"/>
            </p:cNvPicPr>
            <p:nvPr/>
          </p:nvPicPr>
          <p:blipFill>
            <a:blip r:embed="rId3">
              <a:clrChange>
                <a:clrFrom>
                  <a:srgbClr val="FFFF00"/>
                </a:clrFrom>
                <a:clrTo>
                  <a:srgbClr val="FFFF00">
                    <a:alpha val="0"/>
                  </a:srgbClr>
                </a:clrTo>
              </a:clrChange>
              <a:extLst>
                <a:ext uri="{28A0092B-C50C-407E-A947-70E740481C1C}">
                  <a14:useLocalDpi xmlns:a14="http://schemas.microsoft.com/office/drawing/2010/main" val="0"/>
                </a:ext>
              </a:extLst>
            </a:blip>
            <a:stretch>
              <a:fillRect/>
            </a:stretch>
          </p:blipFill>
          <p:spPr>
            <a:xfrm>
              <a:off x="683568" y="4448505"/>
              <a:ext cx="2718028" cy="2409495"/>
            </a:xfrm>
            <a:prstGeom prst="rect">
              <a:avLst/>
            </a:prstGeom>
          </p:spPr>
        </p:pic>
        <p:pic>
          <p:nvPicPr>
            <p:cNvPr id="8" name="Picture 7"/>
            <p:cNvPicPr>
              <a:picLocks noChangeAspect="1"/>
            </p:cNvPicPr>
            <p:nvPr/>
          </p:nvPicPr>
          <p:blipFill>
            <a:blip r:embed="rId3">
              <a:clrChange>
                <a:clrFrom>
                  <a:srgbClr val="FFFF00"/>
                </a:clrFrom>
                <a:clrTo>
                  <a:srgbClr val="FFFF00">
                    <a:alpha val="0"/>
                  </a:srgbClr>
                </a:clrTo>
              </a:clrChange>
              <a:extLst>
                <a:ext uri="{28A0092B-C50C-407E-A947-70E740481C1C}">
                  <a14:useLocalDpi xmlns:a14="http://schemas.microsoft.com/office/drawing/2010/main" val="0"/>
                </a:ext>
              </a:extLst>
            </a:blip>
            <a:stretch>
              <a:fillRect/>
            </a:stretch>
          </p:blipFill>
          <p:spPr>
            <a:xfrm>
              <a:off x="3391013" y="4448505"/>
              <a:ext cx="2718028" cy="2409495"/>
            </a:xfrm>
            <a:prstGeom prst="rect">
              <a:avLst/>
            </a:prstGeom>
          </p:spPr>
        </p:pic>
        <p:pic>
          <p:nvPicPr>
            <p:cNvPr id="9" name="Picture 8"/>
            <p:cNvPicPr>
              <a:picLocks noChangeAspect="1"/>
            </p:cNvPicPr>
            <p:nvPr/>
          </p:nvPicPr>
          <p:blipFill>
            <a:blip r:embed="rId3">
              <a:clrChange>
                <a:clrFrom>
                  <a:srgbClr val="FFFF00"/>
                </a:clrFrom>
                <a:clrTo>
                  <a:srgbClr val="FFFF00">
                    <a:alpha val="0"/>
                  </a:srgbClr>
                </a:clrTo>
              </a:clrChange>
              <a:extLst>
                <a:ext uri="{28A0092B-C50C-407E-A947-70E740481C1C}">
                  <a14:useLocalDpi xmlns:a14="http://schemas.microsoft.com/office/drawing/2010/main" val="0"/>
                </a:ext>
              </a:extLst>
            </a:blip>
            <a:stretch>
              <a:fillRect/>
            </a:stretch>
          </p:blipFill>
          <p:spPr>
            <a:xfrm>
              <a:off x="6140771" y="4463571"/>
              <a:ext cx="2718028" cy="2409495"/>
            </a:xfrm>
            <a:prstGeom prst="rect">
              <a:avLst/>
            </a:prstGeom>
          </p:spPr>
        </p:pic>
      </p:grpSp>
      <p:sp>
        <p:nvSpPr>
          <p:cNvPr id="7" name="TextBox 6"/>
          <p:cNvSpPr txBox="1"/>
          <p:nvPr/>
        </p:nvSpPr>
        <p:spPr>
          <a:xfrm>
            <a:off x="395536" y="3150179"/>
            <a:ext cx="8640960" cy="1015663"/>
          </a:xfrm>
          <a:prstGeom prst="rect">
            <a:avLst/>
          </a:prstGeom>
          <a:noFill/>
        </p:spPr>
        <p:txBody>
          <a:bodyPr wrap="square" rtlCol="0">
            <a:spAutoFit/>
          </a:bodyPr>
          <a:lstStyle/>
          <a:p>
            <a:r>
              <a:rPr lang="en-GB" dirty="0" smtClean="0"/>
              <a:t>Pharaoh </a:t>
            </a:r>
            <a:r>
              <a:rPr lang="en-GB" dirty="0" smtClean="0">
                <a:solidFill>
                  <a:srgbClr val="FF0000"/>
                </a:solidFill>
                <a:effectLst>
                  <a:outerShdw blurRad="38100" dist="38100" dir="2700000" algn="tl">
                    <a:srgbClr val="000000">
                      <a:alpha val="43137"/>
                    </a:srgbClr>
                  </a:outerShdw>
                </a:effectLst>
              </a:rPr>
              <a:t>promised</a:t>
            </a:r>
            <a:r>
              <a:rPr lang="en-GB" dirty="0" smtClean="0"/>
              <a:t> freedom, but didn’t give it (</a:t>
            </a:r>
            <a:r>
              <a:rPr lang="en-GB" dirty="0" smtClean="0">
                <a:solidFill>
                  <a:srgbClr val="0000CC"/>
                </a:solidFill>
              </a:rPr>
              <a:t>Exodus ch 8</a:t>
            </a:r>
            <a:r>
              <a:rPr lang="en-GB" dirty="0" smtClean="0"/>
              <a:t>)</a:t>
            </a:r>
            <a:endParaRPr lang="en-GB" dirty="0"/>
          </a:p>
        </p:txBody>
      </p:sp>
    </p:spTree>
    <p:extLst>
      <p:ext uri="{BB962C8B-B14F-4D97-AF65-F5344CB8AC3E}">
        <p14:creationId xmlns:p14="http://schemas.microsoft.com/office/powerpoint/2010/main" val="73961296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8470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12</a:t>
            </a:fld>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1052736"/>
            <a:ext cx="5099248" cy="5122013"/>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411243"/>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13</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9128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6026570"/>
      </p:ext>
    </p:extLst>
  </p:cSld>
  <p:clrMapOvr>
    <a:masterClrMapping/>
  </p:clrMapOvr>
  <p:transition>
    <p:split orient="vert"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14</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16647" y="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3851920" y="485436"/>
            <a:ext cx="4536504" cy="2295492"/>
          </a:xfrm>
          <a:prstGeom prst="cloudCallout">
            <a:avLst>
              <a:gd name="adj1" fmla="val -59680"/>
              <a:gd name="adj2" fmla="val 68459"/>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smtClean="0">
                <a:solidFill>
                  <a:srgbClr val="0000CC"/>
                </a:solidFill>
                <a:latin typeface="Verdana" pitchFamily="34" charset="0"/>
                <a:ea typeface="Verdana" pitchFamily="34" charset="0"/>
                <a:cs typeface="Verdana" pitchFamily="34" charset="0"/>
              </a:rPr>
              <a:t>They promise freedom!</a:t>
            </a:r>
          </a:p>
          <a:p>
            <a:pPr algn="ctr"/>
            <a:r>
              <a:rPr lang="en-GB" dirty="0" smtClean="0">
                <a:solidFill>
                  <a:srgbClr val="0000CC"/>
                </a:solidFill>
                <a:latin typeface="Verdana" pitchFamily="34" charset="0"/>
                <a:ea typeface="Verdana" pitchFamily="34" charset="0"/>
                <a:cs typeface="Verdana" pitchFamily="34" charset="0"/>
              </a:rPr>
              <a:t>BUT!!</a:t>
            </a:r>
            <a:endParaRPr lang="en-GB" dirty="0"/>
          </a:p>
        </p:txBody>
      </p:sp>
      <p:sp>
        <p:nvSpPr>
          <p:cNvPr id="6" name="TextBox 5"/>
          <p:cNvSpPr txBox="1"/>
          <p:nvPr/>
        </p:nvSpPr>
        <p:spPr>
          <a:xfrm>
            <a:off x="395536" y="3861048"/>
            <a:ext cx="8136904" cy="1477328"/>
          </a:xfrm>
          <a:prstGeom prst="rect">
            <a:avLst/>
          </a:prstGeom>
          <a:solidFill>
            <a:srgbClr val="808000">
              <a:alpha val="45098"/>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dirty="0" smtClean="0">
                <a:solidFill>
                  <a:srgbClr val="0000CC"/>
                </a:solidFill>
              </a:rPr>
              <a:t>One “unintended” consequence is that Saudi Arabia is emerging as the strongest moderate Muslim power.</a:t>
            </a:r>
            <a:endParaRPr lang="en-GB" dirty="0">
              <a:solidFill>
                <a:srgbClr val="0000CC"/>
              </a:solidFill>
            </a:endParaRPr>
          </a:p>
        </p:txBody>
      </p:sp>
    </p:spTree>
    <p:extLst>
      <p:ext uri="{BB962C8B-B14F-4D97-AF65-F5344CB8AC3E}">
        <p14:creationId xmlns:p14="http://schemas.microsoft.com/office/powerpoint/2010/main" val="3365361388"/>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15</a:t>
            </a:fld>
            <a:endParaRPr lang="en-US" dirty="0"/>
          </a:p>
        </p:txBody>
      </p:sp>
      <p:grpSp>
        <p:nvGrpSpPr>
          <p:cNvPr id="3" name="Group 2"/>
          <p:cNvGrpSpPr/>
          <p:nvPr/>
        </p:nvGrpSpPr>
        <p:grpSpPr>
          <a:xfrm>
            <a:off x="2304937" y="2708920"/>
            <a:ext cx="4229866" cy="1140714"/>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0000FF"/>
                  </a:solidFill>
                  <a:latin typeface="Verdana" pitchFamily="34" charset="0"/>
                  <a:ea typeface="Verdana" pitchFamily="34" charset="0"/>
                  <a:cs typeface="Verdana" pitchFamily="34" charset="0"/>
                </a:rPr>
                <a:t>Gulf Council</a:t>
              </a:r>
              <a:endParaRPr lang="en-GB" sz="3600" dirty="0">
                <a:solidFill>
                  <a:srgbClr val="0000FF"/>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847442594"/>
      </p:ext>
    </p:extLst>
  </p:cSld>
  <p:clrMapOvr>
    <a:masterClrMapping/>
  </p:clrMapOvr>
  <p:transition>
    <p:split orient="ver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16</a:t>
            </a:fld>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22600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grpSp>
        <p:nvGrpSpPr>
          <p:cNvPr id="11" name="Group 10"/>
          <p:cNvGrpSpPr/>
          <p:nvPr/>
        </p:nvGrpSpPr>
        <p:grpSpPr>
          <a:xfrm>
            <a:off x="-145606" y="683716"/>
            <a:ext cx="2448272" cy="889355"/>
            <a:chOff x="2483768" y="1268760"/>
            <a:chExt cx="2448272" cy="889355"/>
          </a:xfrm>
        </p:grpSpPr>
        <p:sp>
          <p:nvSpPr>
            <p:cNvPr id="13" name="Oval 1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4" name="Oval 4"/>
            <p:cNvSpPr/>
            <p:nvPr/>
          </p:nvSpPr>
          <p:spPr>
            <a:xfrm>
              <a:off x="2679631" y="1321771"/>
              <a:ext cx="2106803"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Jordan joined Sept</a:t>
              </a:r>
            </a:p>
          </p:txBody>
        </p:sp>
      </p:grpSp>
      <p:grpSp>
        <p:nvGrpSpPr>
          <p:cNvPr id="15" name="Group 14"/>
          <p:cNvGrpSpPr/>
          <p:nvPr/>
        </p:nvGrpSpPr>
        <p:grpSpPr>
          <a:xfrm>
            <a:off x="3077782" y="757170"/>
            <a:ext cx="2010669" cy="786411"/>
            <a:chOff x="2483768" y="1268760"/>
            <a:chExt cx="2448272" cy="889355"/>
          </a:xfrm>
        </p:grpSpPr>
        <p:sp>
          <p:nvSpPr>
            <p:cNvPr id="16" name="Oval 1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Morocco</a:t>
              </a:r>
            </a:p>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ditto</a:t>
              </a:r>
            </a:p>
          </p:txBody>
        </p:sp>
      </p:grpSp>
      <p:sp>
        <p:nvSpPr>
          <p:cNvPr id="3" name="TextBox 2"/>
          <p:cNvSpPr txBox="1"/>
          <p:nvPr/>
        </p:nvSpPr>
        <p:spPr>
          <a:xfrm>
            <a:off x="912588" y="6176917"/>
            <a:ext cx="7130896" cy="492443"/>
          </a:xfrm>
          <a:prstGeom prst="rect">
            <a:avLst/>
          </a:prstGeom>
          <a:solidFill>
            <a:srgbClr val="FFFF00">
              <a:alpha val="56078"/>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smtClean="0"/>
              <a:t>Expanding to counter Iranian threat</a:t>
            </a:r>
            <a:endParaRPr lang="en-GB" sz="2600" dirty="0"/>
          </a:p>
        </p:txBody>
      </p:sp>
    </p:spTree>
    <p:extLst>
      <p:ext uri="{BB962C8B-B14F-4D97-AF65-F5344CB8AC3E}">
        <p14:creationId xmlns:p14="http://schemas.microsoft.com/office/powerpoint/2010/main" val="202829717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30480"/>
            <a:ext cx="9144000" cy="679704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17</a:t>
            </a:fld>
            <a:endParaRPr lang="en-US" dirty="0"/>
          </a:p>
        </p:txBody>
      </p:sp>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sp>
        <p:nvSpPr>
          <p:cNvPr id="9" name="TextBox 8"/>
          <p:cNvSpPr txBox="1"/>
          <p:nvPr/>
        </p:nvSpPr>
        <p:spPr>
          <a:xfrm>
            <a:off x="912588" y="6279122"/>
            <a:ext cx="7130896" cy="492443"/>
          </a:xfrm>
          <a:prstGeom prst="rect">
            <a:avLst/>
          </a:prstGeom>
          <a:solidFill>
            <a:srgbClr val="FFFF00">
              <a:alpha val="4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a:t>Expanding to counter Iranian </a:t>
            </a:r>
            <a:r>
              <a:rPr lang="en-GB" sz="2600" dirty="0" smtClean="0"/>
              <a:t>threat</a:t>
            </a:r>
            <a:endParaRPr lang="en-GB" sz="2600" dirty="0"/>
          </a:p>
        </p:txBody>
      </p:sp>
      <p:grpSp>
        <p:nvGrpSpPr>
          <p:cNvPr id="22" name="Group 21"/>
          <p:cNvGrpSpPr/>
          <p:nvPr/>
        </p:nvGrpSpPr>
        <p:grpSpPr>
          <a:xfrm>
            <a:off x="323528" y="4256537"/>
            <a:ext cx="2010669" cy="786411"/>
            <a:chOff x="2483768" y="1268760"/>
            <a:chExt cx="2448272" cy="889355"/>
          </a:xfrm>
        </p:grpSpPr>
        <p:sp>
          <p:nvSpPr>
            <p:cNvPr id="23" name="Oval 2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Egypt invited</a:t>
              </a:r>
            </a:p>
          </p:txBody>
        </p:sp>
      </p:grpSp>
    </p:spTree>
    <p:extLst>
      <p:ext uri="{BB962C8B-B14F-4D97-AF65-F5344CB8AC3E}">
        <p14:creationId xmlns:p14="http://schemas.microsoft.com/office/powerpoint/2010/main" val="2225183913"/>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30480"/>
            <a:ext cx="9144000" cy="679704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18</a:t>
            </a:fld>
            <a:endParaRPr lang="en-US" dirty="0"/>
          </a:p>
        </p:txBody>
      </p:sp>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sp>
        <p:nvSpPr>
          <p:cNvPr id="9" name="TextBox 8"/>
          <p:cNvSpPr txBox="1"/>
          <p:nvPr/>
        </p:nvSpPr>
        <p:spPr>
          <a:xfrm>
            <a:off x="912588" y="6279122"/>
            <a:ext cx="7130896" cy="492443"/>
          </a:xfrm>
          <a:prstGeom prst="rect">
            <a:avLst/>
          </a:prstGeom>
          <a:solidFill>
            <a:srgbClr val="FFFF00">
              <a:alpha val="4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a:t>Expanding to counter Iranian </a:t>
            </a:r>
            <a:r>
              <a:rPr lang="en-GB" sz="2600" dirty="0" smtClean="0"/>
              <a:t>threat</a:t>
            </a:r>
            <a:endParaRPr lang="en-GB" sz="2600" dirty="0"/>
          </a:p>
        </p:txBody>
      </p:sp>
      <p:grpSp>
        <p:nvGrpSpPr>
          <p:cNvPr id="22" name="Group 21"/>
          <p:cNvGrpSpPr/>
          <p:nvPr/>
        </p:nvGrpSpPr>
        <p:grpSpPr>
          <a:xfrm>
            <a:off x="323528" y="4256537"/>
            <a:ext cx="2010669" cy="786411"/>
            <a:chOff x="2483768" y="1268760"/>
            <a:chExt cx="2448272" cy="889355"/>
          </a:xfrm>
        </p:grpSpPr>
        <p:sp>
          <p:nvSpPr>
            <p:cNvPr id="23" name="Oval 2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Egypt invited</a:t>
              </a:r>
            </a:p>
          </p:txBody>
        </p:sp>
      </p:grpSp>
      <p:grpSp>
        <p:nvGrpSpPr>
          <p:cNvPr id="14" name="Group 13"/>
          <p:cNvGrpSpPr/>
          <p:nvPr/>
        </p:nvGrpSpPr>
        <p:grpSpPr>
          <a:xfrm>
            <a:off x="5512684" y="5448125"/>
            <a:ext cx="2987404" cy="830997"/>
            <a:chOff x="5076057" y="5245749"/>
            <a:chExt cx="2987404" cy="830997"/>
          </a:xfrm>
        </p:grpSpPr>
        <p:cxnSp>
          <p:nvCxnSpPr>
            <p:cNvPr id="15" name="Straight Arrow Connector 14"/>
            <p:cNvCxnSpPr/>
            <p:nvPr/>
          </p:nvCxnSpPr>
          <p:spPr>
            <a:xfrm flipH="1" flipV="1">
              <a:off x="5076057" y="5517232"/>
              <a:ext cx="810344" cy="14401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886401" y="5245749"/>
              <a:ext cx="2177060" cy="830997"/>
            </a:xfrm>
            <a:prstGeom prst="rect">
              <a:avLst/>
            </a:prstGeom>
            <a:noFill/>
          </p:spPr>
          <p:txBody>
            <a:bodyPr wrap="square" rtlCol="0">
              <a:spAutoFit/>
            </a:bodyPr>
            <a:lstStyle/>
            <a:p>
              <a:r>
                <a:rPr lang="en-GB" sz="2400" dirty="0" smtClean="0"/>
                <a:t>Yemen due 2016</a:t>
              </a:r>
              <a:endParaRPr lang="en-GB" sz="2400" dirty="0"/>
            </a:p>
          </p:txBody>
        </p:sp>
      </p:grpSp>
    </p:spTree>
    <p:extLst>
      <p:ext uri="{BB962C8B-B14F-4D97-AF65-F5344CB8AC3E}">
        <p14:creationId xmlns:p14="http://schemas.microsoft.com/office/powerpoint/2010/main" val="938253345"/>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
            <a:ext cx="9144000" cy="679704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19</a:t>
            </a:fld>
            <a:endParaRPr lang="en-US" dirty="0"/>
          </a:p>
        </p:txBody>
      </p:sp>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sp>
        <p:nvSpPr>
          <p:cNvPr id="9" name="TextBox 8"/>
          <p:cNvSpPr txBox="1"/>
          <p:nvPr/>
        </p:nvSpPr>
        <p:spPr>
          <a:xfrm>
            <a:off x="912588" y="6279122"/>
            <a:ext cx="7130896" cy="492443"/>
          </a:xfrm>
          <a:prstGeom prst="rect">
            <a:avLst/>
          </a:prstGeom>
          <a:solidFill>
            <a:srgbClr val="FFFF00">
              <a:alpha val="4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a:t>Expanding to counter Iranian </a:t>
            </a:r>
            <a:r>
              <a:rPr lang="en-GB" sz="2600" dirty="0" smtClean="0"/>
              <a:t>threat</a:t>
            </a:r>
            <a:endParaRPr lang="en-GB" sz="2600" dirty="0"/>
          </a:p>
        </p:txBody>
      </p:sp>
      <p:grpSp>
        <p:nvGrpSpPr>
          <p:cNvPr id="22" name="Group 21"/>
          <p:cNvGrpSpPr/>
          <p:nvPr/>
        </p:nvGrpSpPr>
        <p:grpSpPr>
          <a:xfrm>
            <a:off x="323528" y="4256537"/>
            <a:ext cx="2010669" cy="786411"/>
            <a:chOff x="2483768" y="1268760"/>
            <a:chExt cx="2448272" cy="889355"/>
          </a:xfrm>
        </p:grpSpPr>
        <p:sp>
          <p:nvSpPr>
            <p:cNvPr id="23" name="Oval 2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Egypt invited</a:t>
              </a:r>
            </a:p>
          </p:txBody>
        </p:sp>
      </p:grpSp>
      <p:grpSp>
        <p:nvGrpSpPr>
          <p:cNvPr id="14" name="Group 13"/>
          <p:cNvGrpSpPr/>
          <p:nvPr/>
        </p:nvGrpSpPr>
        <p:grpSpPr>
          <a:xfrm>
            <a:off x="5512684" y="5448125"/>
            <a:ext cx="2987404" cy="830997"/>
            <a:chOff x="5076057" y="5245749"/>
            <a:chExt cx="2987404" cy="830997"/>
          </a:xfrm>
        </p:grpSpPr>
        <p:cxnSp>
          <p:nvCxnSpPr>
            <p:cNvPr id="15" name="Straight Arrow Connector 14"/>
            <p:cNvCxnSpPr/>
            <p:nvPr/>
          </p:nvCxnSpPr>
          <p:spPr>
            <a:xfrm flipH="1" flipV="1">
              <a:off x="5076057" y="5517232"/>
              <a:ext cx="810344" cy="14401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886401" y="5245749"/>
              <a:ext cx="2177060" cy="830997"/>
            </a:xfrm>
            <a:prstGeom prst="rect">
              <a:avLst/>
            </a:prstGeom>
            <a:noFill/>
          </p:spPr>
          <p:txBody>
            <a:bodyPr wrap="square" rtlCol="0">
              <a:spAutoFit/>
            </a:bodyPr>
            <a:lstStyle/>
            <a:p>
              <a:r>
                <a:rPr lang="en-GB" sz="2400" dirty="0" smtClean="0"/>
                <a:t>Yemen due 2016</a:t>
              </a:r>
              <a:endParaRPr lang="en-GB" sz="2400" dirty="0"/>
            </a:p>
          </p:txBody>
        </p:sp>
      </p:grpSp>
    </p:spTree>
    <p:extLst>
      <p:ext uri="{BB962C8B-B14F-4D97-AF65-F5344CB8AC3E}">
        <p14:creationId xmlns:p14="http://schemas.microsoft.com/office/powerpoint/2010/main" val="3731955799"/>
      </p:ext>
    </p:extLst>
  </p:cSld>
  <p:clrMapOvr>
    <a:masterClrMapping/>
  </p:clrMapOvr>
  <p:transition>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7194" r="41" b="4064"/>
          <a:stretch/>
        </p:blipFill>
        <p:spPr>
          <a:xfrm>
            <a:off x="0" y="0"/>
            <a:ext cx="9144000" cy="6858000"/>
          </a:xfrm>
          <a:prstGeom prst="rect">
            <a:avLst/>
          </a:prstGeom>
        </p:spPr>
      </p:pic>
      <p:pic>
        <p:nvPicPr>
          <p:cNvPr id="3" name="Picture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591" y="-1035496"/>
            <a:ext cx="9396536" cy="7007087"/>
          </a:xfrm>
          <a:prstGeom prst="rect">
            <a:avLst/>
          </a:prstGeom>
        </p:spPr>
      </p:pic>
      <p:sp>
        <p:nvSpPr>
          <p:cNvPr id="22" name="Rectangle 2"/>
          <p:cNvSpPr txBox="1">
            <a:spLocks noChangeArrowheads="1"/>
          </p:cNvSpPr>
          <p:nvPr/>
        </p:nvSpPr>
        <p:spPr>
          <a:xfrm>
            <a:off x="379330" y="39931"/>
            <a:ext cx="8229600" cy="1143000"/>
          </a:xfrm>
          <a:prstGeom prst="rect">
            <a:avLst/>
          </a:prstGeom>
        </p:spPr>
        <p:txBody>
          <a:bodyPr>
            <a:norm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GB" sz="4800" dirty="0" smtClean="0">
                <a:solidFill>
                  <a:srgbClr val="FF0000"/>
                </a:solidFill>
              </a:rPr>
              <a:t>Milestones Update</a:t>
            </a:r>
          </a:p>
        </p:txBody>
      </p:sp>
      <p:grpSp>
        <p:nvGrpSpPr>
          <p:cNvPr id="23" name="Group 22"/>
          <p:cNvGrpSpPr/>
          <p:nvPr/>
        </p:nvGrpSpPr>
        <p:grpSpPr>
          <a:xfrm>
            <a:off x="2438424" y="872900"/>
            <a:ext cx="4597682" cy="1064706"/>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4" name="Oval 2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5" name="Oval 4"/>
            <p:cNvSpPr/>
            <p:nvPr/>
          </p:nvSpPr>
          <p:spPr>
            <a:xfrm>
              <a:off x="4991657" y="-1480517"/>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200" dirty="0" smtClean="0">
                  <a:solidFill>
                    <a:srgbClr val="3333CC"/>
                  </a:solidFill>
                  <a:latin typeface="Verdana" pitchFamily="34" charset="0"/>
                  <a:ea typeface="Verdana" pitchFamily="34" charset="0"/>
                  <a:cs typeface="Verdana" pitchFamily="34" charset="0"/>
                </a:rPr>
                <a:t>Brief up-date</a:t>
              </a:r>
            </a:p>
          </p:txBody>
        </p:sp>
      </p:grpSp>
      <p:sp>
        <p:nvSpPr>
          <p:cNvPr id="17" name="Text Box 2"/>
          <p:cNvSpPr txBox="1">
            <a:spLocks noChangeArrowheads="1"/>
          </p:cNvSpPr>
          <p:nvPr/>
        </p:nvSpPr>
        <p:spPr bwMode="auto">
          <a:xfrm>
            <a:off x="-38591" y="5805264"/>
            <a:ext cx="9221181" cy="1052736"/>
          </a:xfrm>
          <a:prstGeom prst="rect">
            <a:avLst/>
          </a:prstGeom>
          <a:solidFill>
            <a:srgbClr val="FFFFFF">
              <a:alpha val="14118"/>
            </a:srgbClr>
          </a:solidFill>
          <a:ln w="19050" algn="in">
            <a:solidFill>
              <a:srgbClr val="FF5800"/>
            </a:solidFill>
            <a:miter lim="800000"/>
            <a:headEnd/>
            <a:tailEnd/>
          </a:ln>
          <a:effectLst>
            <a:outerShdw dist="35921" dir="2700000" algn="ctr" rotWithShape="0">
              <a:srgbClr val="CCCCCC"/>
            </a:outerShdw>
            <a:softEdge rad="63500"/>
          </a:effectLs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3200" i="0" u="none" strike="noStrike" normalizeH="0" baseline="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Verdana" pitchFamily="34" charset="0"/>
                <a:cs typeface="Verdana" pitchFamily="34" charset="0"/>
              </a:rPr>
              <a:t>S W Wales Prophecy Day, 5</a:t>
            </a:r>
            <a:r>
              <a:rPr kumimoji="0" lang="en-GB" sz="3200" i="0" u="none" strike="noStrike" normalizeH="0" baseline="3000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Verdana" pitchFamily="34" charset="0"/>
                <a:cs typeface="Verdana" pitchFamily="34" charset="0"/>
              </a:rPr>
              <a:t>th</a:t>
            </a:r>
            <a:r>
              <a:rPr kumimoji="0" lang="en-GB" sz="3200" i="0" u="none" strike="noStrike" normalizeH="0" baseline="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Verdana" pitchFamily="34" charset="0"/>
                <a:cs typeface="Verdana" pitchFamily="34" charset="0"/>
              </a:rPr>
              <a:t> Nov 2011</a:t>
            </a:r>
            <a:endParaRPr kumimoji="0" lang="en-US" sz="2400" i="0" u="none" strike="noStrike" normalizeH="0" baseline="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Verdana" pitchFamily="34" charset="0"/>
              <a:cs typeface="Verdana" pitchFamily="34" charset="0"/>
            </a:endParaRPr>
          </a:p>
        </p:txBody>
      </p:sp>
      <p:grpSp>
        <p:nvGrpSpPr>
          <p:cNvPr id="18" name="Group 17"/>
          <p:cNvGrpSpPr/>
          <p:nvPr/>
        </p:nvGrpSpPr>
        <p:grpSpPr>
          <a:xfrm>
            <a:off x="2438424" y="1811131"/>
            <a:ext cx="4759067" cy="164843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9" name="Oval 18"/>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200" dirty="0" smtClean="0">
                  <a:solidFill>
                    <a:srgbClr val="3333CC"/>
                  </a:solidFill>
                  <a:latin typeface="Verdana" pitchFamily="34" charset="0"/>
                  <a:ea typeface="Verdana" pitchFamily="34" charset="0"/>
                  <a:cs typeface="Verdana" pitchFamily="34" charset="0"/>
                </a:rPr>
                <a:t>Germany, the Vatican and the euro crisis</a:t>
              </a:r>
            </a:p>
          </p:txBody>
        </p:sp>
      </p:grpSp>
      <p:grpSp>
        <p:nvGrpSpPr>
          <p:cNvPr id="21" name="Group 20"/>
          <p:cNvGrpSpPr/>
          <p:nvPr/>
        </p:nvGrpSpPr>
        <p:grpSpPr>
          <a:xfrm>
            <a:off x="2082847" y="3356992"/>
            <a:ext cx="5574672" cy="1944216"/>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6" name="Oval 25"/>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7" name="Oval 4"/>
            <p:cNvSpPr/>
            <p:nvPr/>
          </p:nvSpPr>
          <p:spPr>
            <a:xfrm>
              <a:off x="5009477" y="-1441408"/>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200" dirty="0" smtClean="0">
                  <a:solidFill>
                    <a:srgbClr val="3333CC"/>
                  </a:solidFill>
                  <a:latin typeface="Verdana" pitchFamily="34" charset="0"/>
                  <a:ea typeface="Verdana" pitchFamily="34" charset="0"/>
                  <a:cs typeface="Verdana" pitchFamily="34" charset="0"/>
                </a:rPr>
                <a:t>The </a:t>
              </a:r>
              <a:r>
                <a:rPr lang="en-GB" sz="3200" dirty="0">
                  <a:solidFill>
                    <a:srgbClr val="3333CC"/>
                  </a:solidFill>
                  <a:latin typeface="Verdana" pitchFamily="34" charset="0"/>
                  <a:ea typeface="Verdana" pitchFamily="34" charset="0"/>
                  <a:cs typeface="Verdana" pitchFamily="34" charset="0"/>
                </a:rPr>
                <a:t>Beast and its </a:t>
              </a:r>
              <a:r>
                <a:rPr lang="en-GB" sz="3200" dirty="0" smtClean="0">
                  <a:solidFill>
                    <a:srgbClr val="3333CC"/>
                  </a:solidFill>
                  <a:latin typeface="Verdana" pitchFamily="34" charset="0"/>
                  <a:ea typeface="Verdana" pitchFamily="34" charset="0"/>
                  <a:cs typeface="Verdana" pitchFamily="34" charset="0"/>
                </a:rPr>
                <a:t>Rider and the euro crisis</a:t>
              </a:r>
            </a:p>
          </p:txBody>
        </p:sp>
      </p:grpSp>
    </p:spTree>
    <p:extLst>
      <p:ext uri="{BB962C8B-B14F-4D97-AF65-F5344CB8AC3E}">
        <p14:creationId xmlns:p14="http://schemas.microsoft.com/office/powerpoint/2010/main" val="177254294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
            <a:ext cx="9144000" cy="679704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20</a:t>
            </a:fld>
            <a:endParaRPr lang="en-US" dirty="0"/>
          </a:p>
        </p:txBody>
      </p:sp>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sp>
        <p:nvSpPr>
          <p:cNvPr id="9" name="TextBox 8"/>
          <p:cNvSpPr txBox="1"/>
          <p:nvPr/>
        </p:nvSpPr>
        <p:spPr>
          <a:xfrm>
            <a:off x="912588" y="6279122"/>
            <a:ext cx="7130896" cy="492443"/>
          </a:xfrm>
          <a:prstGeom prst="rect">
            <a:avLst/>
          </a:prstGeom>
          <a:solidFill>
            <a:srgbClr val="FFFF00">
              <a:alpha val="4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a:t>Expanding to counter Iranian </a:t>
            </a:r>
            <a:r>
              <a:rPr lang="en-GB" sz="2600" dirty="0" smtClean="0"/>
              <a:t>threat</a:t>
            </a:r>
            <a:endParaRPr lang="en-GB" sz="2600" dirty="0"/>
          </a:p>
        </p:txBody>
      </p:sp>
      <p:grpSp>
        <p:nvGrpSpPr>
          <p:cNvPr id="22" name="Group 21"/>
          <p:cNvGrpSpPr/>
          <p:nvPr/>
        </p:nvGrpSpPr>
        <p:grpSpPr>
          <a:xfrm>
            <a:off x="323528" y="4256537"/>
            <a:ext cx="2010669" cy="786411"/>
            <a:chOff x="2483768" y="1268760"/>
            <a:chExt cx="2448272" cy="889355"/>
          </a:xfrm>
        </p:grpSpPr>
        <p:sp>
          <p:nvSpPr>
            <p:cNvPr id="23" name="Oval 2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Egypt invited</a:t>
              </a:r>
            </a:p>
          </p:txBody>
        </p:sp>
      </p:grpSp>
      <p:grpSp>
        <p:nvGrpSpPr>
          <p:cNvPr id="14" name="Group 13"/>
          <p:cNvGrpSpPr/>
          <p:nvPr/>
        </p:nvGrpSpPr>
        <p:grpSpPr>
          <a:xfrm>
            <a:off x="5512684" y="5448125"/>
            <a:ext cx="2987404" cy="830997"/>
            <a:chOff x="5076057" y="5245749"/>
            <a:chExt cx="2987404" cy="830997"/>
          </a:xfrm>
        </p:grpSpPr>
        <p:cxnSp>
          <p:nvCxnSpPr>
            <p:cNvPr id="15" name="Straight Arrow Connector 14"/>
            <p:cNvCxnSpPr/>
            <p:nvPr/>
          </p:nvCxnSpPr>
          <p:spPr>
            <a:xfrm flipH="1" flipV="1">
              <a:off x="5076057" y="5517232"/>
              <a:ext cx="810344" cy="14401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886401" y="5245749"/>
              <a:ext cx="2177060" cy="830997"/>
            </a:xfrm>
            <a:prstGeom prst="rect">
              <a:avLst/>
            </a:prstGeom>
            <a:noFill/>
          </p:spPr>
          <p:txBody>
            <a:bodyPr wrap="square" rtlCol="0">
              <a:spAutoFit/>
            </a:bodyPr>
            <a:lstStyle/>
            <a:p>
              <a:r>
                <a:rPr lang="en-GB" sz="2400" dirty="0" smtClean="0"/>
                <a:t>Yemen due 2016</a:t>
              </a:r>
              <a:endParaRPr lang="en-GB" sz="2400" dirty="0"/>
            </a:p>
          </p:txBody>
        </p:sp>
      </p:grpSp>
      <p:sp>
        <p:nvSpPr>
          <p:cNvPr id="17" name="Rectangle 16"/>
          <p:cNvSpPr/>
          <p:nvPr/>
        </p:nvSpPr>
        <p:spPr>
          <a:xfrm>
            <a:off x="1" y="2244060"/>
            <a:ext cx="9143999" cy="1446550"/>
          </a:xfrm>
          <a:prstGeom prst="rect">
            <a:avLst/>
          </a:prstGeom>
          <a:solidFill>
            <a:srgbClr val="FFFF00">
              <a:alpha val="50196"/>
            </a:srgbClr>
          </a:solidFill>
        </p:spPr>
        <p:txBody>
          <a:bodyPr wrap="square">
            <a:spAutoFit/>
          </a:bodyPr>
          <a:lstStyle/>
          <a:p>
            <a:r>
              <a:rPr lang="en-GB" dirty="0">
                <a:ln w="11430"/>
                <a:solidFill>
                  <a:srgbClr val="0000CC"/>
                </a:solidFill>
                <a:effectLst>
                  <a:outerShdw blurRad="50800" dist="39000" dir="5460000" algn="tl">
                    <a:srgbClr val="000000">
                      <a:alpha val="38000"/>
                    </a:srgbClr>
                  </a:outerShdw>
                </a:effectLst>
              </a:rPr>
              <a:t>Netanyahu's Secret Weapon. An Israeli-Saudi Strategic Understanding</a:t>
            </a:r>
          </a:p>
          <a:p>
            <a:r>
              <a:rPr lang="en-GB" sz="2800" i="1" dirty="0">
                <a:ln w="11430"/>
                <a:solidFill>
                  <a:srgbClr val="0000CC"/>
                </a:solidFill>
                <a:effectLst>
                  <a:outerShdw blurRad="50800" dist="39000" dir="5460000" algn="tl">
                    <a:srgbClr val="000000">
                      <a:alpha val="38000"/>
                    </a:srgbClr>
                  </a:outerShdw>
                </a:effectLst>
              </a:rPr>
              <a:t>Debka </a:t>
            </a:r>
            <a:r>
              <a:rPr lang="en-GB" sz="2800" dirty="0">
                <a:ln w="11430"/>
                <a:solidFill>
                  <a:srgbClr val="0000CC"/>
                </a:solidFill>
                <a:effectLst>
                  <a:outerShdw blurRad="50800" dist="39000" dir="5460000" algn="tl">
                    <a:srgbClr val="000000">
                      <a:alpha val="38000"/>
                    </a:srgbClr>
                  </a:outerShdw>
                </a:effectLst>
              </a:rPr>
              <a:t>27-May-11</a:t>
            </a:r>
          </a:p>
        </p:txBody>
      </p:sp>
    </p:spTree>
    <p:extLst>
      <p:ext uri="{BB962C8B-B14F-4D97-AF65-F5344CB8AC3E}">
        <p14:creationId xmlns:p14="http://schemas.microsoft.com/office/powerpoint/2010/main" val="22249488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
            <a:ext cx="9144000" cy="679704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21</a:t>
            </a:fld>
            <a:endParaRPr lang="en-US" dirty="0"/>
          </a:p>
        </p:txBody>
      </p:sp>
      <p:grpSp>
        <p:nvGrpSpPr>
          <p:cNvPr id="5" name="Group 4"/>
          <p:cNvGrpSpPr/>
          <p:nvPr/>
        </p:nvGrpSpPr>
        <p:grpSpPr>
          <a:xfrm>
            <a:off x="6685012" y="753275"/>
            <a:ext cx="2448272" cy="889355"/>
            <a:chOff x="2483768" y="1268760"/>
            <a:chExt cx="2448272" cy="889355"/>
          </a:xfrm>
        </p:grpSpPr>
        <p:sp>
          <p:nvSpPr>
            <p:cNvPr id="6" name="Oval 5"/>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Set up in 1981</a:t>
              </a:r>
            </a:p>
          </p:txBody>
        </p:sp>
      </p:grpSp>
      <p:sp>
        <p:nvSpPr>
          <p:cNvPr id="8" name="Text Box 3"/>
          <p:cNvSpPr txBox="1">
            <a:spLocks noChangeArrowheads="1"/>
          </p:cNvSpPr>
          <p:nvPr/>
        </p:nvSpPr>
        <p:spPr bwMode="auto">
          <a:xfrm>
            <a:off x="864097" y="117409"/>
            <a:ext cx="7452319" cy="566307"/>
          </a:xfrm>
          <a:prstGeom prst="rect">
            <a:avLst/>
          </a:prstGeom>
          <a:solidFill>
            <a:srgbClr val="FFFF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rPr>
              <a:t>Members of the Gulf Cooperation Council</a:t>
            </a:r>
            <a:endParaRPr kumimoji="0" lang="en-US" sz="2800" i="0" u="none" strike="noStrike" normalizeH="0" baseline="0" dirty="0" smtClean="0">
              <a:ln w="11430"/>
              <a:solidFill>
                <a:sysClr val="windowText" lastClr="000000"/>
              </a:solidFill>
              <a:effectLst>
                <a:outerShdw blurRad="50800" dist="39000" dir="5460000" algn="tl">
                  <a:srgbClr val="000000">
                    <a:alpha val="38000"/>
                  </a:srgbClr>
                </a:outerShdw>
              </a:effectLst>
              <a:latin typeface="Arial" pitchFamily="34" charset="0"/>
              <a:cs typeface="Arial" pitchFamily="34" charset="0"/>
            </a:endParaRPr>
          </a:p>
        </p:txBody>
      </p:sp>
      <p:sp>
        <p:nvSpPr>
          <p:cNvPr id="9" name="TextBox 8"/>
          <p:cNvSpPr txBox="1"/>
          <p:nvPr/>
        </p:nvSpPr>
        <p:spPr>
          <a:xfrm>
            <a:off x="912588" y="6279122"/>
            <a:ext cx="7130896" cy="492443"/>
          </a:xfrm>
          <a:prstGeom prst="rect">
            <a:avLst/>
          </a:prstGeom>
          <a:solidFill>
            <a:srgbClr val="FFFF00">
              <a:alpha val="47843"/>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600" dirty="0"/>
              <a:t>Expanding to counter Iranian </a:t>
            </a:r>
            <a:r>
              <a:rPr lang="en-GB" sz="2600" dirty="0" smtClean="0"/>
              <a:t>threat</a:t>
            </a:r>
            <a:endParaRPr lang="en-GB" sz="2600" dirty="0"/>
          </a:p>
        </p:txBody>
      </p:sp>
      <p:grpSp>
        <p:nvGrpSpPr>
          <p:cNvPr id="22" name="Group 21"/>
          <p:cNvGrpSpPr/>
          <p:nvPr/>
        </p:nvGrpSpPr>
        <p:grpSpPr>
          <a:xfrm>
            <a:off x="323528" y="4256537"/>
            <a:ext cx="2010669" cy="786411"/>
            <a:chOff x="2483768" y="1268760"/>
            <a:chExt cx="2448272" cy="889355"/>
          </a:xfrm>
        </p:grpSpPr>
        <p:sp>
          <p:nvSpPr>
            <p:cNvPr id="23" name="Oval 22"/>
            <p:cNvSpPr/>
            <p:nvPr/>
          </p:nvSpPr>
          <p:spPr>
            <a:xfrm>
              <a:off x="2483768" y="1268760"/>
              <a:ext cx="2448272" cy="889355"/>
            </a:xfrm>
            <a:prstGeom prst="ellipse">
              <a:avLst/>
            </a:prstGeom>
            <a:solidFill>
              <a:srgbClr val="FFFF00"/>
            </a:solidFill>
            <a:ln w="38100">
              <a:solidFill>
                <a:srgbClr val="FF0000"/>
              </a:solidFill>
            </a:ln>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Oval 4"/>
            <p:cNvSpPr/>
            <p:nvPr/>
          </p:nvSpPr>
          <p:spPr>
            <a:xfrm>
              <a:off x="2679631" y="1382773"/>
              <a:ext cx="2008257" cy="628870"/>
            </a:xfrm>
            <a:prstGeom prst="rect">
              <a:avLst/>
            </a:prstGeom>
            <a:noFill/>
            <a:ln w="38100">
              <a:noFill/>
            </a:ln>
            <a:scene3d>
              <a:camera prst="orthographicFront"/>
              <a:lightRig rig="flat" dir="t"/>
            </a:scene3d>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400" dirty="0" smtClean="0">
                  <a:solidFill>
                    <a:srgbClr val="3333CC"/>
                  </a:solidFill>
                  <a:latin typeface="Verdana" pitchFamily="34" charset="0"/>
                  <a:ea typeface="Verdana" pitchFamily="34" charset="0"/>
                  <a:cs typeface="Verdana" pitchFamily="34" charset="0"/>
                </a:rPr>
                <a:t>Egypt invited</a:t>
              </a:r>
            </a:p>
          </p:txBody>
        </p:sp>
      </p:grpSp>
      <p:grpSp>
        <p:nvGrpSpPr>
          <p:cNvPr id="14" name="Group 13"/>
          <p:cNvGrpSpPr/>
          <p:nvPr/>
        </p:nvGrpSpPr>
        <p:grpSpPr>
          <a:xfrm>
            <a:off x="5512684" y="5448125"/>
            <a:ext cx="2987404" cy="830997"/>
            <a:chOff x="5076057" y="5245749"/>
            <a:chExt cx="2987404" cy="830997"/>
          </a:xfrm>
        </p:grpSpPr>
        <p:cxnSp>
          <p:nvCxnSpPr>
            <p:cNvPr id="15" name="Straight Arrow Connector 14"/>
            <p:cNvCxnSpPr/>
            <p:nvPr/>
          </p:nvCxnSpPr>
          <p:spPr>
            <a:xfrm flipH="1" flipV="1">
              <a:off x="5076057" y="5517232"/>
              <a:ext cx="810344" cy="14401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886401" y="5245749"/>
              <a:ext cx="2177060" cy="830997"/>
            </a:xfrm>
            <a:prstGeom prst="rect">
              <a:avLst/>
            </a:prstGeom>
            <a:noFill/>
          </p:spPr>
          <p:txBody>
            <a:bodyPr wrap="square" rtlCol="0">
              <a:spAutoFit/>
            </a:bodyPr>
            <a:lstStyle/>
            <a:p>
              <a:r>
                <a:rPr lang="en-GB" sz="2400" dirty="0" smtClean="0"/>
                <a:t>Yemen due 2016</a:t>
              </a:r>
              <a:endParaRPr lang="en-GB" sz="2400" dirty="0"/>
            </a:p>
          </p:txBody>
        </p:sp>
      </p:grpSp>
    </p:spTree>
    <p:extLst>
      <p:ext uri="{BB962C8B-B14F-4D97-AF65-F5344CB8AC3E}">
        <p14:creationId xmlns:p14="http://schemas.microsoft.com/office/powerpoint/2010/main" val="1531287028"/>
      </p:ext>
    </p:extLst>
  </p:cSld>
  <p:clrMapOvr>
    <a:masterClrMapping/>
  </p:clrMapOvr>
  <p:transition>
    <p:split orient="vert"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22</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8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516216" y="5373216"/>
            <a:ext cx="1656184" cy="1509338"/>
          </a:xfrm>
          <a:prstGeom prst="ellipse">
            <a:avLst/>
          </a:prstGeom>
          <a:noFill/>
          <a:ln w="76200">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1472681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23</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
            <a:ext cx="9144000" cy="6797040"/>
          </a:xfrm>
          <a:prstGeom prst="rect">
            <a:avLst/>
          </a:prstGeom>
        </p:spPr>
      </p:pic>
      <p:grpSp>
        <p:nvGrpSpPr>
          <p:cNvPr id="7" name="Group 6"/>
          <p:cNvGrpSpPr/>
          <p:nvPr/>
        </p:nvGrpSpPr>
        <p:grpSpPr>
          <a:xfrm>
            <a:off x="-36512" y="109081"/>
            <a:ext cx="9144000" cy="6186309"/>
            <a:chOff x="-36512" y="109081"/>
            <a:chExt cx="9144000" cy="6186309"/>
          </a:xfrm>
        </p:grpSpPr>
        <p:sp>
          <p:nvSpPr>
            <p:cNvPr id="5" name="TextBox 4"/>
            <p:cNvSpPr txBox="1"/>
            <p:nvPr/>
          </p:nvSpPr>
          <p:spPr>
            <a:xfrm>
              <a:off x="-36512" y="1124744"/>
              <a:ext cx="9144000" cy="5170646"/>
            </a:xfrm>
            <a:prstGeom prst="rect">
              <a:avLst/>
            </a:prstGeom>
            <a:solidFill>
              <a:srgbClr val="FFFF00">
                <a:alpha val="58039"/>
              </a:srgbClr>
            </a:solidFill>
          </p:spPr>
          <p:txBody>
            <a:bodyPr wrap="square" rtlCol="0">
              <a:spAutoFit/>
            </a:bodyPr>
            <a:lstStyle/>
            <a:p>
              <a:r>
                <a:rPr lang="en-GB" dirty="0" smtClean="0"/>
                <a:t>The </a:t>
              </a:r>
              <a:r>
                <a:rPr lang="en-GB" dirty="0"/>
                <a:t>US administration has proposed establishing a stronger, multilateral security alliance with the six nations and the United States. The proposal still requires the approval of the council, whose leaders will meet again in December in the Saudi capital, Riyadh.</a:t>
              </a:r>
            </a:p>
            <a:p>
              <a:r>
                <a:rPr lang="en-GB" dirty="0"/>
                <a:t>“It’s not going to be a NATO tomorrow but the idea is to move to a more integrated effort</a:t>
              </a:r>
              <a:r>
                <a:rPr lang="en-GB" dirty="0" smtClean="0"/>
                <a:t>.”</a:t>
              </a:r>
              <a:r>
                <a:rPr lang="en-GB" dirty="0"/>
                <a:t> </a:t>
              </a:r>
              <a:endParaRPr lang="en-GB" dirty="0" smtClean="0"/>
            </a:p>
            <a:p>
              <a:r>
                <a:rPr lang="en-GB" dirty="0" smtClean="0">
                  <a:solidFill>
                    <a:srgbClr val="0000CC"/>
                  </a:solidFill>
                </a:rPr>
                <a:t>New </a:t>
              </a:r>
              <a:r>
                <a:rPr lang="en-GB" dirty="0">
                  <a:solidFill>
                    <a:srgbClr val="0000CC"/>
                  </a:solidFill>
                </a:rPr>
                <a:t>York Times </a:t>
              </a:r>
              <a:r>
                <a:rPr lang="en-GB" dirty="0" smtClean="0">
                  <a:solidFill>
                    <a:srgbClr val="0000CC"/>
                  </a:solidFill>
                </a:rPr>
                <a:t>29-Oct-11</a:t>
              </a:r>
              <a:endParaRPr lang="en-GB" dirty="0">
                <a:solidFill>
                  <a:srgbClr val="0000CC"/>
                </a:solidFill>
              </a:endParaRPr>
            </a:p>
          </p:txBody>
        </p:sp>
        <p:sp>
          <p:nvSpPr>
            <p:cNvPr id="6" name="TextBox 5"/>
            <p:cNvSpPr txBox="1"/>
            <p:nvPr/>
          </p:nvSpPr>
          <p:spPr>
            <a:xfrm>
              <a:off x="-36512" y="109081"/>
              <a:ext cx="9144000" cy="1015663"/>
            </a:xfrm>
            <a:prstGeom prst="rect">
              <a:avLst/>
            </a:prstGeom>
            <a:solidFill>
              <a:srgbClr val="FFFFFF">
                <a:alpha val="57647"/>
              </a:srgbClr>
            </a:solid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GB" spc="50" dirty="0">
                  <a:ln w="11430"/>
                  <a:solidFill>
                    <a:srgbClr val="0000CC"/>
                  </a:solidFill>
                  <a:effectLst>
                    <a:outerShdw blurRad="76200" dist="50800" dir="5400000" algn="tl" rotWithShape="0">
                      <a:srgbClr val="000000">
                        <a:alpha val="65000"/>
                      </a:srgbClr>
                    </a:outerShdw>
                  </a:effectLst>
                </a:rPr>
                <a:t>U.S. Is Planning </a:t>
              </a:r>
              <a:r>
                <a:rPr lang="en-GB" spc="50" dirty="0" smtClean="0">
                  <a:ln w="11430"/>
                  <a:solidFill>
                    <a:srgbClr val="0000CC"/>
                  </a:solidFill>
                  <a:effectLst>
                    <a:outerShdw blurRad="76200" dist="50800" dir="5400000" algn="tl" rotWithShape="0">
                      <a:srgbClr val="000000">
                        <a:alpha val="65000"/>
                      </a:srgbClr>
                    </a:outerShdw>
                  </a:effectLst>
                </a:rPr>
                <a:t>Build-up </a:t>
              </a:r>
              <a:r>
                <a:rPr lang="en-GB" spc="50" dirty="0">
                  <a:ln w="11430"/>
                  <a:solidFill>
                    <a:srgbClr val="0000CC"/>
                  </a:solidFill>
                  <a:effectLst>
                    <a:outerShdw blurRad="76200" dist="50800" dir="5400000" algn="tl" rotWithShape="0">
                      <a:srgbClr val="000000">
                        <a:alpha val="65000"/>
                      </a:srgbClr>
                    </a:outerShdw>
                  </a:effectLst>
                </a:rPr>
                <a:t>in Gulf After Iraq </a:t>
              </a:r>
              <a:r>
                <a:rPr lang="en-GB" spc="50" dirty="0" smtClean="0">
                  <a:ln w="11430"/>
                  <a:solidFill>
                    <a:srgbClr val="0000CC"/>
                  </a:solidFill>
                  <a:effectLst>
                    <a:outerShdw blurRad="76200" dist="50800" dir="5400000" algn="tl" rotWithShape="0">
                      <a:srgbClr val="000000">
                        <a:alpha val="65000"/>
                      </a:srgbClr>
                    </a:outerShdw>
                  </a:effectLst>
                </a:rPr>
                <a:t>Exit</a:t>
              </a:r>
            </a:p>
          </p:txBody>
        </p:sp>
      </p:grpSp>
    </p:spTree>
    <p:extLst>
      <p:ext uri="{BB962C8B-B14F-4D97-AF65-F5344CB8AC3E}">
        <p14:creationId xmlns:p14="http://schemas.microsoft.com/office/powerpoint/2010/main" val="140111238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24</a:t>
            </a:fld>
            <a:endParaRPr lang="en-US" dirty="0"/>
          </a:p>
        </p:txBody>
      </p:sp>
      <p:grpSp>
        <p:nvGrpSpPr>
          <p:cNvPr id="3" name="Group 2"/>
          <p:cNvGrpSpPr/>
          <p:nvPr/>
        </p:nvGrpSpPr>
        <p:grpSpPr>
          <a:xfrm>
            <a:off x="2272985" y="2677799"/>
            <a:ext cx="4597682" cy="157819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0000CC"/>
                  </a:solidFill>
                  <a:latin typeface="Verdana" pitchFamily="34" charset="0"/>
                  <a:ea typeface="Verdana" pitchFamily="34" charset="0"/>
                  <a:cs typeface="Verdana" pitchFamily="34" charset="0"/>
                </a:rPr>
                <a:t>PLO </a:t>
              </a:r>
              <a:r>
                <a:rPr lang="en-GB" sz="3600" dirty="0">
                  <a:solidFill>
                    <a:srgbClr val="0000CC"/>
                  </a:solidFill>
                  <a:latin typeface="Verdana" pitchFamily="34" charset="0"/>
                  <a:ea typeface="Verdana" pitchFamily="34" charset="0"/>
                  <a:cs typeface="Verdana" pitchFamily="34" charset="0"/>
                </a:rPr>
                <a:t>bid for </a:t>
              </a:r>
              <a:r>
                <a:rPr lang="en-GB" sz="3600" dirty="0" smtClean="0">
                  <a:solidFill>
                    <a:srgbClr val="0000CC"/>
                  </a:solidFill>
                  <a:latin typeface="Verdana" pitchFamily="34" charset="0"/>
                  <a:ea typeface="Verdana" pitchFamily="34" charset="0"/>
                  <a:cs typeface="Verdana" pitchFamily="34" charset="0"/>
                </a:rPr>
                <a:t>statehood</a:t>
              </a:r>
              <a:endParaRPr lang="en-GB" sz="3600" dirty="0">
                <a:solidFill>
                  <a:srgbClr val="0000CC"/>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3508937199"/>
      </p:ext>
    </p:extLst>
  </p:cSld>
  <p:clrMapOvr>
    <a:masterClrMapping/>
  </p:clrMapOvr>
  <p:transition>
    <p:split orient="vert"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25</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5379"/>
            <a:ext cx="9144000" cy="559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332656"/>
            <a:ext cx="8280920" cy="553998"/>
          </a:xfrm>
          <a:prstGeom prst="rect">
            <a:avLst/>
          </a:prstGeom>
          <a:noFill/>
        </p:spPr>
        <p:txBody>
          <a:bodyPr wrap="square" rtlCol="0">
            <a:spAutoFit/>
          </a:bodyPr>
          <a:lstStyle/>
          <a:p>
            <a:r>
              <a:rPr lang="en-GB"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Palestinian’s claim  to Statehood</a:t>
            </a:r>
            <a:endParaRPr lang="en-GB"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3" name="TextBox 2"/>
          <p:cNvSpPr txBox="1"/>
          <p:nvPr/>
        </p:nvSpPr>
        <p:spPr>
          <a:xfrm>
            <a:off x="0" y="886654"/>
            <a:ext cx="9144000" cy="553998"/>
          </a:xfrm>
          <a:prstGeom prst="rect">
            <a:avLst/>
          </a:prstGeom>
          <a:solidFill>
            <a:schemeClr val="bg1"/>
          </a:solidFill>
        </p:spPr>
        <p:txBody>
          <a:bodyPr wrap="square" rtlCol="0">
            <a:spAutoFit/>
          </a:bodyPr>
          <a:lstStyle/>
          <a:p>
            <a:r>
              <a:rPr lang="en-GB" dirty="0" smtClean="0"/>
              <a:t>UN General </a:t>
            </a:r>
            <a:r>
              <a:rPr lang="en-GB" dirty="0"/>
              <a:t>Assembly </a:t>
            </a:r>
            <a:r>
              <a:rPr lang="en-GB" dirty="0" smtClean="0"/>
              <a:t>Sept. 23rd</a:t>
            </a:r>
            <a:endParaRPr lang="en-GB" dirty="0"/>
          </a:p>
        </p:txBody>
      </p:sp>
      <p:sp>
        <p:nvSpPr>
          <p:cNvPr id="6" name="Rectangle 5"/>
          <p:cNvSpPr/>
          <p:nvPr/>
        </p:nvSpPr>
        <p:spPr>
          <a:xfrm>
            <a:off x="327906" y="1988840"/>
            <a:ext cx="3034805" cy="461665"/>
          </a:xfrm>
          <a:prstGeom prst="rect">
            <a:avLst/>
          </a:prstGeom>
        </p:spPr>
        <p:txBody>
          <a:bodyPr wrap="none">
            <a:spAutoFit/>
          </a:bodyPr>
          <a:lstStyle/>
          <a:p>
            <a:r>
              <a:rPr lang="en-GB" sz="2400" dirty="0">
                <a:solidFill>
                  <a:schemeClr val="bg1"/>
                </a:solidFill>
              </a:rPr>
              <a:t>Mahmoud Abbas</a:t>
            </a:r>
          </a:p>
        </p:txBody>
      </p:sp>
    </p:spTree>
    <p:extLst>
      <p:ext uri="{BB962C8B-B14F-4D97-AF65-F5344CB8AC3E}">
        <p14:creationId xmlns:p14="http://schemas.microsoft.com/office/powerpoint/2010/main" val="3449438939"/>
      </p:ext>
    </p:extLst>
  </p:cSld>
  <p:clrMapOvr>
    <a:masterClrMapping/>
  </p:clrMapOvr>
  <p:transition>
    <p:split orient="vert"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26</a:t>
            </a:fld>
            <a:endParaRPr lang="en-US" dirty="0"/>
          </a:p>
        </p:txBody>
      </p:sp>
      <p:sp>
        <p:nvSpPr>
          <p:cNvPr id="3" name="TextBox 2"/>
          <p:cNvSpPr txBox="1"/>
          <p:nvPr/>
        </p:nvSpPr>
        <p:spPr>
          <a:xfrm>
            <a:off x="467544" y="332656"/>
            <a:ext cx="8280920" cy="553998"/>
          </a:xfrm>
          <a:prstGeom prst="rect">
            <a:avLst/>
          </a:prstGeom>
          <a:noFill/>
        </p:spPr>
        <p:txBody>
          <a:bodyPr wrap="square" rtlCol="0">
            <a:spAutoFit/>
          </a:bodyPr>
          <a:lstStyle/>
          <a:p>
            <a:r>
              <a:rPr lang="en-GB"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Palestinian’s claim  to Statehood</a:t>
            </a:r>
            <a:endParaRPr lang="en-GB"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23739"/>
            <a:ext cx="4000500" cy="24288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8" y="3573016"/>
            <a:ext cx="3312368" cy="1477328"/>
          </a:xfrm>
          <a:prstGeom prst="rect">
            <a:avLst/>
          </a:prstGeom>
          <a:noFill/>
        </p:spPr>
        <p:txBody>
          <a:bodyPr wrap="square" rtlCol="0">
            <a:spAutoFit/>
          </a:bodyPr>
          <a:lstStyle/>
          <a:p>
            <a:r>
              <a:rPr lang="en-GB" dirty="0" smtClean="0">
                <a:solidFill>
                  <a:srgbClr val="3333FF"/>
                </a:solidFill>
              </a:rPr>
              <a:t>Abbas Zaki</a:t>
            </a:r>
          </a:p>
          <a:p>
            <a:r>
              <a:rPr lang="en-GB" dirty="0" smtClean="0">
                <a:solidFill>
                  <a:srgbClr val="3333FF"/>
                </a:solidFill>
              </a:rPr>
              <a:t>Senior Fatah member</a:t>
            </a:r>
            <a:endParaRPr lang="en-GB" dirty="0">
              <a:solidFill>
                <a:srgbClr val="3333FF"/>
              </a:solidFill>
            </a:endParaRPr>
          </a:p>
        </p:txBody>
      </p:sp>
      <p:sp>
        <p:nvSpPr>
          <p:cNvPr id="6" name="Rounded Rectangular Callout 5"/>
          <p:cNvSpPr/>
          <p:nvPr/>
        </p:nvSpPr>
        <p:spPr>
          <a:xfrm>
            <a:off x="3635896" y="1023739"/>
            <a:ext cx="5508104" cy="5834261"/>
          </a:xfrm>
          <a:prstGeom prst="wedgeRoundRectCallout">
            <a:avLst>
              <a:gd name="adj1" fmla="val -70462"/>
              <a:gd name="adj2" fmla="val -18477"/>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0" rIns="36000" rtlCol="0" anchor="ctr"/>
          <a:lstStyle/>
          <a:p>
            <a:r>
              <a:rPr lang="en-GB" sz="2800" dirty="0">
                <a:solidFill>
                  <a:schemeClr val="tx1"/>
                </a:solidFill>
                <a:latin typeface="Verdana" pitchFamily="34" charset="0"/>
                <a:ea typeface="Verdana" pitchFamily="34" charset="0"/>
                <a:cs typeface="Verdana" pitchFamily="34" charset="0"/>
              </a:rPr>
              <a:t>“When we say that the settlement should be based upon these </a:t>
            </a:r>
            <a:r>
              <a:rPr lang="en-GB" sz="2800" dirty="0" smtClean="0">
                <a:solidFill>
                  <a:schemeClr val="tx1"/>
                </a:solidFill>
                <a:latin typeface="Verdana" pitchFamily="34" charset="0"/>
                <a:ea typeface="Verdana" pitchFamily="34" charset="0"/>
                <a:cs typeface="Verdana" pitchFamily="34" charset="0"/>
              </a:rPr>
              <a:t>[1967] borders</a:t>
            </a:r>
            <a:r>
              <a:rPr lang="en-GB" sz="2800" dirty="0">
                <a:solidFill>
                  <a:schemeClr val="tx1"/>
                </a:solidFill>
                <a:latin typeface="Verdana" pitchFamily="34" charset="0"/>
                <a:ea typeface="Verdana" pitchFamily="34" charset="0"/>
                <a:cs typeface="Verdana" pitchFamily="34" charset="0"/>
              </a:rPr>
              <a:t>, President (Abbas) understands, we understand, and everybody knows that </a:t>
            </a:r>
            <a:r>
              <a:rPr lang="en-GB" sz="2800" dirty="0">
                <a:solidFill>
                  <a:srgbClr val="0000CC"/>
                </a:solidFill>
                <a:latin typeface="Verdana" pitchFamily="34" charset="0"/>
                <a:ea typeface="Verdana" pitchFamily="34" charset="0"/>
                <a:cs typeface="Verdana" pitchFamily="34" charset="0"/>
              </a:rPr>
              <a:t>the greater goal </a:t>
            </a:r>
            <a:r>
              <a:rPr lang="en-GB" sz="2800" dirty="0">
                <a:solidFill>
                  <a:schemeClr val="tx1"/>
                </a:solidFill>
                <a:latin typeface="Verdana" pitchFamily="34" charset="0"/>
                <a:ea typeface="Verdana" pitchFamily="34" charset="0"/>
                <a:cs typeface="Verdana" pitchFamily="34" charset="0"/>
              </a:rPr>
              <a:t>cannot be accomplished in one go</a:t>
            </a:r>
            <a:r>
              <a:rPr lang="en-GB" sz="2800" dirty="0" smtClean="0">
                <a:solidFill>
                  <a:schemeClr val="tx1"/>
                </a:solidFill>
                <a:latin typeface="Verdana" pitchFamily="34" charset="0"/>
                <a:ea typeface="Verdana" pitchFamily="34" charset="0"/>
                <a:cs typeface="Verdana" pitchFamily="34" charset="0"/>
              </a:rPr>
              <a:t>.”</a:t>
            </a:r>
          </a:p>
          <a:p>
            <a:r>
              <a:rPr lang="en-GB" sz="2800" dirty="0">
                <a:solidFill>
                  <a:srgbClr val="0000CC"/>
                </a:solidFill>
                <a:latin typeface="Verdana" pitchFamily="34" charset="0"/>
                <a:ea typeface="Verdana" pitchFamily="34" charset="0"/>
                <a:cs typeface="Verdana" pitchFamily="34" charset="0"/>
              </a:rPr>
              <a:t>Al Jazeera </a:t>
            </a:r>
            <a:r>
              <a:rPr lang="en-GB" sz="2800" dirty="0" smtClean="0">
                <a:solidFill>
                  <a:srgbClr val="0000CC"/>
                </a:solidFill>
                <a:latin typeface="Verdana" pitchFamily="34" charset="0"/>
                <a:ea typeface="Verdana" pitchFamily="34" charset="0"/>
                <a:cs typeface="Verdana" pitchFamily="34" charset="0"/>
              </a:rPr>
              <a:t>TV 23-Sep-11 </a:t>
            </a:r>
            <a:endParaRPr lang="en-GB" sz="2800" dirty="0">
              <a:solidFill>
                <a:srgbClr val="0000CC"/>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452165036"/>
      </p:ext>
    </p:extLst>
  </p:cSld>
  <p:clrMapOvr>
    <a:masterClrMapping/>
  </p:clrMapOvr>
  <p:transition>
    <p:split orient="vert"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27</a:t>
            </a:fld>
            <a:endParaRPr lang="en-US" dirty="0"/>
          </a:p>
        </p:txBody>
      </p:sp>
      <p:sp>
        <p:nvSpPr>
          <p:cNvPr id="3" name="TextBox 2"/>
          <p:cNvSpPr txBox="1"/>
          <p:nvPr/>
        </p:nvSpPr>
        <p:spPr>
          <a:xfrm>
            <a:off x="467544" y="332656"/>
            <a:ext cx="8280920" cy="553998"/>
          </a:xfrm>
          <a:prstGeom prst="rect">
            <a:avLst/>
          </a:prstGeom>
          <a:noFill/>
        </p:spPr>
        <p:txBody>
          <a:bodyPr wrap="square" rtlCol="0">
            <a:spAutoFit/>
          </a:bodyPr>
          <a:lstStyle/>
          <a:p>
            <a:r>
              <a:rPr lang="en-GB"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Palestinian’s claim  to Statehood</a:t>
            </a:r>
            <a:endParaRPr lang="en-GB"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23739"/>
            <a:ext cx="4000500" cy="24288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8" y="3573016"/>
            <a:ext cx="3312368" cy="1477328"/>
          </a:xfrm>
          <a:prstGeom prst="rect">
            <a:avLst/>
          </a:prstGeom>
          <a:noFill/>
        </p:spPr>
        <p:txBody>
          <a:bodyPr wrap="square" rtlCol="0">
            <a:spAutoFit/>
          </a:bodyPr>
          <a:lstStyle/>
          <a:p>
            <a:r>
              <a:rPr lang="en-GB" dirty="0" smtClean="0">
                <a:solidFill>
                  <a:srgbClr val="3333FF"/>
                </a:solidFill>
              </a:rPr>
              <a:t>Abbas Zaki</a:t>
            </a:r>
          </a:p>
          <a:p>
            <a:r>
              <a:rPr lang="en-GB" dirty="0" smtClean="0">
                <a:solidFill>
                  <a:srgbClr val="3333FF"/>
                </a:solidFill>
              </a:rPr>
              <a:t>Senior Fatah member</a:t>
            </a:r>
            <a:endParaRPr lang="en-GB" dirty="0">
              <a:solidFill>
                <a:srgbClr val="3333FF"/>
              </a:solidFill>
            </a:endParaRPr>
          </a:p>
        </p:txBody>
      </p:sp>
      <p:sp>
        <p:nvSpPr>
          <p:cNvPr id="6" name="Rounded Rectangular Callout 5"/>
          <p:cNvSpPr/>
          <p:nvPr/>
        </p:nvSpPr>
        <p:spPr>
          <a:xfrm>
            <a:off x="3634780" y="1484784"/>
            <a:ext cx="5508104" cy="4637509"/>
          </a:xfrm>
          <a:prstGeom prst="wedgeRoundRectCallout">
            <a:avLst>
              <a:gd name="adj1" fmla="val -70462"/>
              <a:gd name="adj2" fmla="val -18477"/>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GB" sz="2800" dirty="0">
                <a:solidFill>
                  <a:schemeClr val="tx1"/>
                </a:solidFill>
                <a:latin typeface="Verdana" pitchFamily="34" charset="0"/>
                <a:ea typeface="Verdana" pitchFamily="34" charset="0"/>
                <a:cs typeface="Verdana" pitchFamily="34" charset="0"/>
              </a:rPr>
              <a:t>“If we say that we want to wipe Israel out… C’mon, it’s too difficult. It’s not [acceptable] policy to say so. Don’t say these things to the world. Keep it to yourself</a:t>
            </a:r>
            <a:r>
              <a:rPr lang="en-GB" sz="2800" dirty="0" smtClean="0">
                <a:solidFill>
                  <a:schemeClr val="tx1"/>
                </a:solidFill>
                <a:latin typeface="Verdana" pitchFamily="34" charset="0"/>
                <a:ea typeface="Verdana" pitchFamily="34" charset="0"/>
                <a:cs typeface="Verdana" pitchFamily="34" charset="0"/>
              </a:rPr>
              <a:t>.”</a:t>
            </a:r>
          </a:p>
          <a:p>
            <a:r>
              <a:rPr lang="en-GB" sz="2800" dirty="0">
                <a:solidFill>
                  <a:srgbClr val="0000CC"/>
                </a:solidFill>
                <a:latin typeface="Verdana" pitchFamily="34" charset="0"/>
                <a:ea typeface="Verdana" pitchFamily="34" charset="0"/>
                <a:cs typeface="Verdana" pitchFamily="34" charset="0"/>
              </a:rPr>
              <a:t>Al Jazeera TV 23-Sep-11 </a:t>
            </a:r>
          </a:p>
        </p:txBody>
      </p:sp>
    </p:spTree>
    <p:extLst>
      <p:ext uri="{BB962C8B-B14F-4D97-AF65-F5344CB8AC3E}">
        <p14:creationId xmlns:p14="http://schemas.microsoft.com/office/powerpoint/2010/main" val="3835258447"/>
      </p:ext>
    </p:extLst>
  </p:cSld>
  <p:clrMapOvr>
    <a:masterClrMapping/>
  </p:clrMapOvr>
  <p:transition>
    <p:split orient="vert"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0958" y="263800"/>
            <a:ext cx="4538713" cy="298856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28</a:t>
            </a:fld>
            <a:endParaRPr lang="en-US" dirty="0"/>
          </a:p>
        </p:txBody>
      </p:sp>
      <p:sp>
        <p:nvSpPr>
          <p:cNvPr id="4" name="Rounded Rectangular Callout 3"/>
          <p:cNvSpPr/>
          <p:nvPr/>
        </p:nvSpPr>
        <p:spPr>
          <a:xfrm>
            <a:off x="4447755" y="156024"/>
            <a:ext cx="4516734" cy="3849040"/>
          </a:xfrm>
          <a:prstGeom prst="wedgeRoundRectCallout">
            <a:avLst>
              <a:gd name="adj1" fmla="val -97833"/>
              <a:gd name="adj2" fmla="val 1893"/>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latin typeface="Verdana" pitchFamily="34" charset="0"/>
                <a:ea typeface="Verdana" pitchFamily="34" charset="0"/>
                <a:cs typeface="Verdana" pitchFamily="34" charset="0"/>
              </a:rPr>
              <a:t>“I </a:t>
            </a:r>
            <a:r>
              <a:rPr lang="en-GB" sz="2800" dirty="0">
                <a:solidFill>
                  <a:schemeClr val="tx1"/>
                </a:solidFill>
                <a:latin typeface="Verdana" pitchFamily="34" charset="0"/>
                <a:ea typeface="Verdana" pitchFamily="34" charset="0"/>
                <a:cs typeface="Verdana" pitchFamily="34" charset="0"/>
              </a:rPr>
              <a:t>would not agree to having Jews among the NATO forces, or that there will live among us even a single Israeli on Palestinian land</a:t>
            </a:r>
            <a:r>
              <a:rPr lang="en-GB" sz="2800" dirty="0" smtClean="0">
                <a:solidFill>
                  <a:schemeClr val="tx1"/>
                </a:solidFill>
                <a:latin typeface="Verdana" pitchFamily="34" charset="0"/>
                <a:ea typeface="Verdana" pitchFamily="34" charset="0"/>
                <a:cs typeface="Verdana" pitchFamily="34" charset="0"/>
              </a:rPr>
              <a:t>.”</a:t>
            </a:r>
          </a:p>
          <a:p>
            <a:r>
              <a:rPr lang="en-GB" sz="2800" dirty="0" smtClean="0">
                <a:solidFill>
                  <a:srgbClr val="0000CC"/>
                </a:solidFill>
                <a:latin typeface="Verdana" pitchFamily="34" charset="0"/>
                <a:ea typeface="Verdana" pitchFamily="34" charset="0"/>
                <a:cs typeface="Verdana" pitchFamily="34" charset="0"/>
              </a:rPr>
              <a:t>28-Jul-10</a:t>
            </a:r>
            <a:endParaRPr lang="en-GB" sz="2800" dirty="0">
              <a:solidFill>
                <a:srgbClr val="0000CC"/>
              </a:solidFill>
              <a:latin typeface="Verdana" pitchFamily="34" charset="0"/>
              <a:ea typeface="Verdana" pitchFamily="34" charset="0"/>
              <a:cs typeface="Verdana" pitchFamily="34" charset="0"/>
            </a:endParaRPr>
          </a:p>
        </p:txBody>
      </p:sp>
      <p:sp>
        <p:nvSpPr>
          <p:cNvPr id="5" name="Rounded Rectangular Callout 4"/>
          <p:cNvSpPr/>
          <p:nvPr/>
        </p:nvSpPr>
        <p:spPr>
          <a:xfrm>
            <a:off x="478012" y="3990578"/>
            <a:ext cx="5472608" cy="2664296"/>
          </a:xfrm>
          <a:prstGeom prst="wedgeRoundRectCallout">
            <a:avLst>
              <a:gd name="adj1" fmla="val -20089"/>
              <a:gd name="adj2" fmla="val -118398"/>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latin typeface="Verdana" pitchFamily="34" charset="0"/>
                <a:ea typeface="Verdana" pitchFamily="34" charset="0"/>
                <a:cs typeface="Verdana" pitchFamily="34" charset="0"/>
              </a:rPr>
              <a:t>“I've </a:t>
            </a:r>
            <a:r>
              <a:rPr lang="en-GB" sz="2800" dirty="0">
                <a:solidFill>
                  <a:schemeClr val="tx1"/>
                </a:solidFill>
                <a:latin typeface="Verdana" pitchFamily="34" charset="0"/>
                <a:ea typeface="Verdana" pitchFamily="34" charset="0"/>
                <a:cs typeface="Verdana" pitchFamily="34" charset="0"/>
              </a:rPr>
              <a:t>said it before, and I'll say it again: I will never recognize the Jewishness of the state, or a 'Jewish state</a:t>
            </a:r>
            <a:r>
              <a:rPr lang="en-GB" sz="2800" dirty="0" smtClean="0">
                <a:solidFill>
                  <a:schemeClr val="tx1"/>
                </a:solidFill>
                <a:latin typeface="Verdana" pitchFamily="34" charset="0"/>
                <a:ea typeface="Verdana" pitchFamily="34" charset="0"/>
                <a:cs typeface="Verdana" pitchFamily="34" charset="0"/>
              </a:rPr>
              <a:t>.‘”</a:t>
            </a:r>
            <a:endParaRPr lang="en-GB" sz="2800" dirty="0">
              <a:solidFill>
                <a:schemeClr val="tx1"/>
              </a:solidFill>
              <a:latin typeface="Verdana" pitchFamily="34" charset="0"/>
              <a:ea typeface="Verdana" pitchFamily="34" charset="0"/>
              <a:cs typeface="Verdana" pitchFamily="34" charset="0"/>
            </a:endParaRPr>
          </a:p>
          <a:p>
            <a:r>
              <a:rPr lang="en-GB" sz="2800" dirty="0" smtClean="0">
                <a:solidFill>
                  <a:srgbClr val="0000CC"/>
                </a:solidFill>
                <a:latin typeface="Verdana" pitchFamily="34" charset="0"/>
                <a:ea typeface="Verdana" pitchFamily="34" charset="0"/>
                <a:cs typeface="Verdana" pitchFamily="34" charset="0"/>
              </a:rPr>
              <a:t>23-Oct-11</a:t>
            </a:r>
          </a:p>
        </p:txBody>
      </p:sp>
      <p:sp>
        <p:nvSpPr>
          <p:cNvPr id="6" name="Rectangle 5"/>
          <p:cNvSpPr/>
          <p:nvPr/>
        </p:nvSpPr>
        <p:spPr>
          <a:xfrm>
            <a:off x="179511" y="3280625"/>
            <a:ext cx="3034805"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en-GB" sz="2400" dirty="0">
                <a:solidFill>
                  <a:srgbClr val="3333FF"/>
                </a:solidFill>
              </a:rPr>
              <a:t>Mahmoud Abbas</a:t>
            </a:r>
          </a:p>
        </p:txBody>
      </p:sp>
    </p:spTree>
    <p:extLst>
      <p:ext uri="{BB962C8B-B14F-4D97-AF65-F5344CB8AC3E}">
        <p14:creationId xmlns:p14="http://schemas.microsoft.com/office/powerpoint/2010/main" val="4167667275"/>
      </p:ext>
    </p:extLst>
  </p:cSld>
  <p:clrMapOvr>
    <a:masterClrMapping/>
  </p:clrMapOvr>
  <p:transition>
    <p:split orient="vert"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29</a:t>
            </a:fld>
            <a:endParaRPr lang="en-US" dirty="0"/>
          </a:p>
        </p:txBody>
      </p:sp>
      <p:sp>
        <p:nvSpPr>
          <p:cNvPr id="3" name="Rectangle 2"/>
          <p:cNvSpPr/>
          <p:nvPr/>
        </p:nvSpPr>
        <p:spPr>
          <a:xfrm>
            <a:off x="0" y="3534013"/>
            <a:ext cx="9144000" cy="3323987"/>
          </a:xfrm>
          <a:prstGeom prst="rect">
            <a:avLst/>
          </a:prstGeom>
          <a:solidFill>
            <a:srgbClr val="FFFFFF">
              <a:alpha val="50196"/>
            </a:srgbClr>
          </a:solidFill>
        </p:spPr>
        <p:txBody>
          <a:bodyPr wrap="square">
            <a:spAutoFit/>
          </a:bodyPr>
          <a:lstStyle/>
          <a:p>
            <a:r>
              <a:rPr lang="en-GB" dirty="0"/>
              <a:t>Clinton told Reuters many nations were making the case to the Palestinians that their formal letter delivered on September 23 seeking U.N. membership would not give them a state and that the only viable path was direct negotiations with Israel</a:t>
            </a:r>
            <a:r>
              <a:rPr lang="en-GB" dirty="0" smtClean="0"/>
              <a:t>.</a:t>
            </a:r>
            <a:r>
              <a:rPr lang="en-GB" dirty="0"/>
              <a:t>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10877"/>
            <a:ext cx="4286250" cy="28860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ular Callout 3"/>
          <p:cNvSpPr/>
          <p:nvPr/>
        </p:nvSpPr>
        <p:spPr>
          <a:xfrm>
            <a:off x="0" y="24037"/>
            <a:ext cx="5364088" cy="3188940"/>
          </a:xfrm>
          <a:prstGeom prst="wedgeRoundRectCallout">
            <a:avLst>
              <a:gd name="adj1" fmla="val 79049"/>
              <a:gd name="adj2" fmla="val -9783"/>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rgbClr val="3333FF"/>
                </a:solidFill>
                <a:latin typeface="Verdana" pitchFamily="34" charset="0"/>
                <a:ea typeface="Verdana" pitchFamily="34" charset="0"/>
                <a:cs typeface="Verdana" pitchFamily="34" charset="0"/>
              </a:rPr>
              <a:t>"It's not going anywhere for the foreseeable future, and even if it were, you are not going to get a state through the U.N. It's not going to happen." </a:t>
            </a:r>
          </a:p>
        </p:txBody>
      </p:sp>
    </p:spTree>
    <p:extLst>
      <p:ext uri="{BB962C8B-B14F-4D97-AF65-F5344CB8AC3E}">
        <p14:creationId xmlns:p14="http://schemas.microsoft.com/office/powerpoint/2010/main" val="2555689178"/>
      </p:ext>
    </p:extLst>
  </p:cSld>
  <p:clrMapOvr>
    <a:masterClrMapping/>
  </p:clrMapOvr>
  <p:transition>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a:t>
            </a:fld>
            <a:endParaRPr lang="en-US"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80"/>
            <a:ext cx="5040559" cy="6835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ject 4"/>
          <p:cNvPicPr>
            <a:picLocks noChangeAspect="1"/>
          </p:cNvPicPr>
          <p:nvPr/>
        </p:nvPicPr>
        <p:blipFill>
          <a:blip r:embed="rId4"/>
          <a:srcRect/>
          <a:stretch>
            <a:fillRect/>
          </a:stretch>
        </p:blipFill>
        <p:spPr bwMode="auto">
          <a:xfrm>
            <a:off x="3888432" y="8796"/>
            <a:ext cx="5292080" cy="6849204"/>
          </a:xfrm>
          <a:prstGeom prst="rect">
            <a:avLst/>
          </a:prstGeom>
          <a:noFill/>
        </p:spPr>
      </p:pic>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65" y="22780"/>
            <a:ext cx="6792266" cy="6835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749418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30</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74"/>
            <a:ext cx="9126418" cy="6851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43608" y="541129"/>
            <a:ext cx="7416824" cy="1015663"/>
          </a:xfrm>
          <a:prstGeom prst="rect">
            <a:avLst/>
          </a:prstGeom>
          <a:solidFill>
            <a:schemeClr val="bg1"/>
          </a:solidFill>
        </p:spPr>
        <p:txBody>
          <a:bodyPr wrap="square" rtlCol="0">
            <a:spAutoFit/>
          </a:bodyPr>
          <a:lstStyle/>
          <a:p>
            <a:r>
              <a:rPr lang="en-GB" dirty="0" smtClean="0"/>
              <a:t>Working </a:t>
            </a:r>
            <a:r>
              <a:rPr lang="en-GB" dirty="0"/>
              <a:t>towards “a new humanism for the 21st century”</a:t>
            </a:r>
          </a:p>
        </p:txBody>
      </p:sp>
      <p:sp>
        <p:nvSpPr>
          <p:cNvPr id="4" name="TextBox 3"/>
          <p:cNvSpPr txBox="1"/>
          <p:nvPr/>
        </p:nvSpPr>
        <p:spPr>
          <a:xfrm>
            <a:off x="534988" y="5733256"/>
            <a:ext cx="8208912" cy="954107"/>
          </a:xfrm>
          <a:prstGeom prst="rect">
            <a:avLst/>
          </a:prstGeom>
          <a:noFill/>
        </p:spPr>
        <p:txBody>
          <a:bodyPr wrap="square" rtlCol="0">
            <a:spAutoFit/>
          </a:bodyPr>
          <a:lstStyle/>
          <a:p>
            <a:r>
              <a:rPr lang="en-GB" sz="2400" dirty="0"/>
              <a:t>United Nations Educational, Scientific </a:t>
            </a:r>
            <a:r>
              <a:rPr lang="en-GB" sz="2400" dirty="0" smtClean="0"/>
              <a:t>and</a:t>
            </a:r>
            <a:endParaRPr lang="en-GB" sz="400" dirty="0" smtClean="0"/>
          </a:p>
          <a:p>
            <a:endParaRPr lang="en-GB" sz="400" dirty="0"/>
          </a:p>
          <a:p>
            <a:endParaRPr lang="en-GB" sz="400" dirty="0" smtClean="0"/>
          </a:p>
          <a:p>
            <a:r>
              <a:rPr lang="en-GB" sz="2400" dirty="0" smtClean="0"/>
              <a:t>Cultural </a:t>
            </a:r>
            <a:r>
              <a:rPr lang="en-GB" sz="2400" dirty="0"/>
              <a:t>Organization</a:t>
            </a:r>
          </a:p>
        </p:txBody>
      </p:sp>
    </p:spTree>
    <p:extLst>
      <p:ext uri="{BB962C8B-B14F-4D97-AF65-F5344CB8AC3E}">
        <p14:creationId xmlns:p14="http://schemas.microsoft.com/office/powerpoint/2010/main" val="65881393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3" y="21158"/>
            <a:ext cx="913930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31</a:t>
            </a:fld>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29" y="4695623"/>
            <a:ext cx="9125436" cy="2130721"/>
          </a:xfrm>
          <a:prstGeom prst="rect">
            <a:avLst/>
          </a:prstGeom>
        </p:spPr>
      </p:pic>
      <p:sp>
        <p:nvSpPr>
          <p:cNvPr id="4" name="TextBox 3"/>
          <p:cNvSpPr txBox="1"/>
          <p:nvPr/>
        </p:nvSpPr>
        <p:spPr>
          <a:xfrm>
            <a:off x="0" y="4674302"/>
            <a:ext cx="9139306" cy="224676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spc="-150" dirty="0" smtClean="0"/>
              <a:t>[Gog comes] against </a:t>
            </a:r>
            <a:r>
              <a:rPr lang="en-GB" sz="2800" spc="-150" dirty="0"/>
              <a:t>the </a:t>
            </a:r>
            <a:r>
              <a:rPr lang="en-GB" sz="2800" spc="-150" dirty="0">
                <a:solidFill>
                  <a:srgbClr val="3333FF"/>
                </a:solidFill>
              </a:rPr>
              <a:t>mountains of </a:t>
            </a:r>
            <a:r>
              <a:rPr lang="en-GB" sz="2800" spc="-150" dirty="0" smtClean="0">
                <a:solidFill>
                  <a:srgbClr val="3333FF"/>
                </a:solidFill>
              </a:rPr>
              <a:t> Israel </a:t>
            </a:r>
            <a:r>
              <a:rPr lang="en-GB" sz="2800" spc="-150" dirty="0" smtClean="0"/>
              <a:t>… upon </a:t>
            </a:r>
            <a:r>
              <a:rPr lang="en-GB" sz="2800" spc="-150" dirty="0"/>
              <a:t>the people that are gathered out of the nations, which have gotten cattle and goods, that dwell </a:t>
            </a:r>
            <a:r>
              <a:rPr lang="en-GB" sz="2800" spc="-150" dirty="0">
                <a:solidFill>
                  <a:srgbClr val="3333FF"/>
                </a:solidFill>
              </a:rPr>
              <a:t>in the midst of the </a:t>
            </a:r>
            <a:r>
              <a:rPr lang="en-GB" sz="2800" spc="-150" dirty="0" smtClean="0">
                <a:solidFill>
                  <a:srgbClr val="3333FF"/>
                </a:solidFill>
              </a:rPr>
              <a:t>land</a:t>
            </a:r>
            <a:r>
              <a:rPr lang="en-GB" sz="2800" spc="-150" dirty="0" smtClean="0"/>
              <a:t>.</a:t>
            </a:r>
          </a:p>
          <a:p>
            <a:r>
              <a:rPr lang="en-GB" sz="2800" dirty="0" smtClean="0">
                <a:solidFill>
                  <a:srgbClr val="0000FF"/>
                </a:solidFill>
              </a:rPr>
              <a:t>Ezek 38:8,12</a:t>
            </a:r>
            <a:endParaRPr lang="en-GB" sz="2800" dirty="0">
              <a:solidFill>
                <a:srgbClr val="0000FF"/>
              </a:solidFill>
            </a:endParaRPr>
          </a:p>
        </p:txBody>
      </p:sp>
      <p:sp>
        <p:nvSpPr>
          <p:cNvPr id="6" name="TextBox 5"/>
          <p:cNvSpPr txBox="1"/>
          <p:nvPr/>
        </p:nvSpPr>
        <p:spPr>
          <a:xfrm rot="19425217">
            <a:off x="1353600" y="3188548"/>
            <a:ext cx="4536504" cy="52322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dirty="0">
                <a:ln w="18000">
                  <a:solidFill>
                    <a:srgbClr val="0000FF"/>
                  </a:solidFill>
                  <a:prstDash val="solid"/>
                  <a:miter lim="800000"/>
                </a:ln>
                <a:solidFill>
                  <a:schemeClr val="bg1"/>
                </a:solidFill>
                <a:effectLst>
                  <a:outerShdw blurRad="25500" dist="23000" dir="7020000" algn="tl">
                    <a:srgbClr val="000000">
                      <a:alpha val="50000"/>
                    </a:srgbClr>
                  </a:outerShdw>
                </a:effectLst>
              </a:rPr>
              <a:t>mountains </a:t>
            </a:r>
            <a:r>
              <a:rPr lang="en-GB" sz="2800" dirty="0" smtClean="0">
                <a:ln w="18000">
                  <a:solidFill>
                    <a:srgbClr val="0000FF"/>
                  </a:solidFill>
                  <a:prstDash val="solid"/>
                  <a:miter lim="800000"/>
                </a:ln>
                <a:solidFill>
                  <a:schemeClr val="bg1"/>
                </a:solidFill>
                <a:effectLst>
                  <a:outerShdw blurRad="25500" dist="23000" dir="7020000" algn="tl">
                    <a:srgbClr val="000000">
                      <a:alpha val="50000"/>
                    </a:srgbClr>
                  </a:outerShdw>
                </a:effectLst>
              </a:rPr>
              <a:t>of </a:t>
            </a:r>
            <a:r>
              <a:rPr lang="en-GB" sz="2800" dirty="0">
                <a:ln w="18000">
                  <a:solidFill>
                    <a:srgbClr val="0000FF"/>
                  </a:solidFill>
                  <a:prstDash val="solid"/>
                  <a:miter lim="800000"/>
                </a:ln>
                <a:solidFill>
                  <a:schemeClr val="bg1"/>
                </a:solidFill>
                <a:effectLst>
                  <a:outerShdw blurRad="25500" dist="23000" dir="7020000" algn="tl">
                    <a:srgbClr val="000000">
                      <a:alpha val="50000"/>
                    </a:srgbClr>
                  </a:outerShdw>
                </a:effectLst>
              </a:rPr>
              <a:t>Israel</a:t>
            </a:r>
          </a:p>
        </p:txBody>
      </p:sp>
      <p:sp>
        <p:nvSpPr>
          <p:cNvPr id="8" name="TextBox 7"/>
          <p:cNvSpPr txBox="1"/>
          <p:nvPr/>
        </p:nvSpPr>
        <p:spPr>
          <a:xfrm rot="19425217">
            <a:off x="1831932" y="3207330"/>
            <a:ext cx="4536504" cy="52322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dirty="0" smtClean="0">
                <a:ln w="18000">
                  <a:solidFill>
                    <a:srgbClr val="0000FF"/>
                  </a:solidFill>
                  <a:prstDash val="solid"/>
                  <a:miter lim="800000"/>
                </a:ln>
                <a:solidFill>
                  <a:schemeClr val="bg1"/>
                </a:solidFill>
                <a:effectLst>
                  <a:outerShdw blurRad="25500" dist="23000" dir="7020000" algn="tl">
                    <a:srgbClr val="000000">
                      <a:alpha val="50000"/>
                    </a:srgbClr>
                  </a:outerShdw>
                </a:effectLst>
              </a:rPr>
              <a:t>midst of the land</a:t>
            </a:r>
            <a:endParaRPr lang="en-GB" sz="2800" dirty="0">
              <a:ln w="18000">
                <a:solidFill>
                  <a:srgbClr val="0000FF"/>
                </a:solidFill>
                <a:prstDash val="solid"/>
                <a:miter lim="800000"/>
              </a:ln>
              <a:solidFill>
                <a:schemeClr val="bg1"/>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110961703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32</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9594" y="0"/>
            <a:ext cx="4735246" cy="66693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804248" y="260648"/>
            <a:ext cx="2339752" cy="3785652"/>
          </a:xfrm>
          <a:prstGeom prst="rect">
            <a:avLst/>
          </a:prstGeom>
          <a:solidFill>
            <a:srgbClr val="FFFF00">
              <a:alpha val="5098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smtClean="0"/>
              <a:t>No mention of Israel!</a:t>
            </a:r>
          </a:p>
          <a:p>
            <a:r>
              <a:rPr lang="en-GB" dirty="0" smtClean="0"/>
              <a:t>Israeli towns given Arab names!</a:t>
            </a:r>
            <a:endParaRPr lang="en-GB" dirty="0"/>
          </a:p>
        </p:txBody>
      </p:sp>
      <p:sp>
        <p:nvSpPr>
          <p:cNvPr id="4" name="TextBox 3"/>
          <p:cNvSpPr txBox="1"/>
          <p:nvPr/>
        </p:nvSpPr>
        <p:spPr>
          <a:xfrm rot="16200000">
            <a:off x="-3548508" y="3073070"/>
            <a:ext cx="7650596" cy="523220"/>
          </a:xfrm>
          <a:prstGeom prst="rect">
            <a:avLst/>
          </a:prstGeom>
          <a:noFill/>
        </p:spPr>
        <p:txBody>
          <a:bodyPr wrap="square" rtlCol="0">
            <a:spAutoFit/>
          </a:bodyPr>
          <a:lstStyle/>
          <a:p>
            <a:r>
              <a:rPr lang="en-GB" sz="2800" dirty="0" smtClean="0">
                <a:ln w="18000">
                  <a:solidFill>
                    <a:srgbClr val="FF0000"/>
                  </a:solidFill>
                  <a:prstDash val="solid"/>
                  <a:miter lim="800000"/>
                </a:ln>
                <a:solidFill>
                  <a:srgbClr val="3333FF"/>
                </a:solidFill>
                <a:effectLst>
                  <a:outerShdw blurRad="25500" dist="23000" dir="7020000" algn="tl">
                    <a:srgbClr val="000000">
                      <a:alpha val="50000"/>
                    </a:srgbClr>
                  </a:outerShdw>
                </a:effectLst>
              </a:rPr>
              <a:t>Official Palestinian tourist map</a:t>
            </a:r>
            <a:endParaRPr lang="en-GB" sz="2800" dirty="0">
              <a:ln w="18000">
                <a:solidFill>
                  <a:srgbClr val="FF0000"/>
                </a:solidFill>
                <a:prstDash val="solid"/>
                <a:miter lim="800000"/>
              </a:ln>
              <a:solidFill>
                <a:srgbClr val="3333FF"/>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883056398"/>
      </p:ext>
    </p:extLst>
  </p:cSld>
  <p:clrMapOvr>
    <a:masterClrMapping/>
  </p:clrMapOvr>
  <p:transition>
    <p:split orient="ver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134636" y="2780928"/>
            <a:ext cx="4597682" cy="157819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0" name="Oval 9"/>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a:solidFill>
                    <a:srgbClr val="3333FF"/>
                  </a:solidFill>
                  <a:latin typeface="Verdana" pitchFamily="34" charset="0"/>
                  <a:ea typeface="Verdana" pitchFamily="34" charset="0"/>
                  <a:cs typeface="Verdana" pitchFamily="34" charset="0"/>
                </a:rPr>
                <a:t>Nord Stream</a:t>
              </a:r>
            </a:p>
          </p:txBody>
        </p:sp>
      </p:grpSp>
      <p:sp>
        <p:nvSpPr>
          <p:cNvPr id="2" name="Slide Number Placeholder 1"/>
          <p:cNvSpPr>
            <a:spLocks noGrp="1"/>
          </p:cNvSpPr>
          <p:nvPr>
            <p:ph type="sldNum" sz="quarter" idx="12"/>
          </p:nvPr>
        </p:nvSpPr>
        <p:spPr/>
        <p:txBody>
          <a:bodyPr/>
          <a:lstStyle/>
          <a:p>
            <a:fld id="{F2C7FF00-2C16-4734-A275-3817AFA67D1A}" type="slidenum">
              <a:rPr lang="en-US" smtClean="0"/>
              <a:pPr/>
              <a:t>33</a:t>
            </a:fld>
            <a:endParaRPr lang="en-US" dirty="0"/>
          </a:p>
        </p:txBody>
      </p:sp>
      <p:grpSp>
        <p:nvGrpSpPr>
          <p:cNvPr id="8" name="Group 7"/>
          <p:cNvGrpSpPr/>
          <p:nvPr/>
        </p:nvGrpSpPr>
        <p:grpSpPr>
          <a:xfrm>
            <a:off x="-31452" y="0"/>
            <a:ext cx="9175452" cy="6957392"/>
            <a:chOff x="-31452" y="0"/>
            <a:chExt cx="9175452" cy="6957392"/>
          </a:xfrm>
        </p:grpSpPr>
        <p:grpSp>
          <p:nvGrpSpPr>
            <p:cNvPr id="7" name="Group 6"/>
            <p:cNvGrpSpPr/>
            <p:nvPr/>
          </p:nvGrpSpPr>
          <p:grpSpPr>
            <a:xfrm>
              <a:off x="-31452" y="0"/>
              <a:ext cx="9175452" cy="6957392"/>
              <a:chOff x="38856" y="0"/>
              <a:chExt cx="9175452" cy="6957392"/>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56" y="0"/>
                <a:ext cx="9175452"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2461699" y="1"/>
                <a:ext cx="4597682" cy="1124744"/>
                <a:chOff x="4694478" y="-1755259"/>
                <a:chExt cx="3714720" cy="1527356"/>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8"/>
                  <a:ext cx="3714720" cy="1527355"/>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755259"/>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a:solidFill>
                        <a:srgbClr val="3333FF"/>
                      </a:solidFill>
                      <a:latin typeface="Verdana" pitchFamily="34" charset="0"/>
                      <a:ea typeface="Verdana" pitchFamily="34" charset="0"/>
                      <a:cs typeface="Verdana" pitchFamily="34" charset="0"/>
                    </a:rPr>
                    <a:t>Nord Stream</a:t>
                  </a:r>
                </a:p>
              </p:txBody>
            </p:sp>
          </p:grpSp>
        </p:grpSp>
        <p:sp>
          <p:nvSpPr>
            <p:cNvPr id="6" name="Freeform 5"/>
            <p:cNvSpPr/>
            <p:nvPr/>
          </p:nvSpPr>
          <p:spPr>
            <a:xfrm>
              <a:off x="725214" y="3326524"/>
              <a:ext cx="6400800" cy="2617076"/>
            </a:xfrm>
            <a:custGeom>
              <a:avLst/>
              <a:gdLst>
                <a:gd name="connsiteX0" fmla="*/ 0 w 6400800"/>
                <a:gd name="connsiteY0" fmla="*/ 2617076 h 2617076"/>
                <a:gd name="connsiteX1" fmla="*/ 78827 w 6400800"/>
                <a:gd name="connsiteY1" fmla="*/ 2585545 h 2617076"/>
                <a:gd name="connsiteX2" fmla="*/ 189186 w 6400800"/>
                <a:gd name="connsiteY2" fmla="*/ 2569779 h 2617076"/>
                <a:gd name="connsiteX3" fmla="*/ 283779 w 6400800"/>
                <a:gd name="connsiteY3" fmla="*/ 2554014 h 2617076"/>
                <a:gd name="connsiteX4" fmla="*/ 378372 w 6400800"/>
                <a:gd name="connsiteY4" fmla="*/ 2522483 h 2617076"/>
                <a:gd name="connsiteX5" fmla="*/ 457200 w 6400800"/>
                <a:gd name="connsiteY5" fmla="*/ 2506717 h 2617076"/>
                <a:gd name="connsiteX6" fmla="*/ 551793 w 6400800"/>
                <a:gd name="connsiteY6" fmla="*/ 2475186 h 2617076"/>
                <a:gd name="connsiteX7" fmla="*/ 599089 w 6400800"/>
                <a:gd name="connsiteY7" fmla="*/ 2443655 h 2617076"/>
                <a:gd name="connsiteX8" fmla="*/ 662152 w 6400800"/>
                <a:gd name="connsiteY8" fmla="*/ 2427890 h 2617076"/>
                <a:gd name="connsiteX9" fmla="*/ 772510 w 6400800"/>
                <a:gd name="connsiteY9" fmla="*/ 2396359 h 2617076"/>
                <a:gd name="connsiteX10" fmla="*/ 819807 w 6400800"/>
                <a:gd name="connsiteY10" fmla="*/ 2364828 h 2617076"/>
                <a:gd name="connsiteX11" fmla="*/ 867103 w 6400800"/>
                <a:gd name="connsiteY11" fmla="*/ 2349062 h 2617076"/>
                <a:gd name="connsiteX12" fmla="*/ 898634 w 6400800"/>
                <a:gd name="connsiteY12" fmla="*/ 2301766 h 2617076"/>
                <a:gd name="connsiteX13" fmla="*/ 945931 w 6400800"/>
                <a:gd name="connsiteY13" fmla="*/ 2286000 h 2617076"/>
                <a:gd name="connsiteX14" fmla="*/ 993227 w 6400800"/>
                <a:gd name="connsiteY14" fmla="*/ 2254469 h 2617076"/>
                <a:gd name="connsiteX15" fmla="*/ 1024758 w 6400800"/>
                <a:gd name="connsiteY15" fmla="*/ 2207173 h 2617076"/>
                <a:gd name="connsiteX16" fmla="*/ 1103586 w 6400800"/>
                <a:gd name="connsiteY16" fmla="*/ 2191407 h 2617076"/>
                <a:gd name="connsiteX17" fmla="*/ 1150883 w 6400800"/>
                <a:gd name="connsiteY17" fmla="*/ 2175642 h 2617076"/>
                <a:gd name="connsiteX18" fmla="*/ 1292772 w 6400800"/>
                <a:gd name="connsiteY18" fmla="*/ 2112579 h 2617076"/>
                <a:gd name="connsiteX19" fmla="*/ 1340069 w 6400800"/>
                <a:gd name="connsiteY19" fmla="*/ 2096814 h 2617076"/>
                <a:gd name="connsiteX20" fmla="*/ 1434662 w 6400800"/>
                <a:gd name="connsiteY20" fmla="*/ 2049517 h 2617076"/>
                <a:gd name="connsiteX21" fmla="*/ 1481958 w 6400800"/>
                <a:gd name="connsiteY21" fmla="*/ 2017986 h 2617076"/>
                <a:gd name="connsiteX22" fmla="*/ 1513489 w 6400800"/>
                <a:gd name="connsiteY22" fmla="*/ 1970690 h 2617076"/>
                <a:gd name="connsiteX23" fmla="*/ 1608083 w 6400800"/>
                <a:gd name="connsiteY23" fmla="*/ 1939159 h 2617076"/>
                <a:gd name="connsiteX24" fmla="*/ 1655379 w 6400800"/>
                <a:gd name="connsiteY24" fmla="*/ 1907628 h 2617076"/>
                <a:gd name="connsiteX25" fmla="*/ 1702676 w 6400800"/>
                <a:gd name="connsiteY25" fmla="*/ 1891862 h 2617076"/>
                <a:gd name="connsiteX26" fmla="*/ 1797269 w 6400800"/>
                <a:gd name="connsiteY26" fmla="*/ 1828800 h 2617076"/>
                <a:gd name="connsiteX27" fmla="*/ 1844565 w 6400800"/>
                <a:gd name="connsiteY27" fmla="*/ 1797269 h 2617076"/>
                <a:gd name="connsiteX28" fmla="*/ 1891862 w 6400800"/>
                <a:gd name="connsiteY28" fmla="*/ 1781504 h 2617076"/>
                <a:gd name="connsiteX29" fmla="*/ 1939158 w 6400800"/>
                <a:gd name="connsiteY29" fmla="*/ 1749973 h 2617076"/>
                <a:gd name="connsiteX30" fmla="*/ 2033752 w 6400800"/>
                <a:gd name="connsiteY30" fmla="*/ 1718442 h 2617076"/>
                <a:gd name="connsiteX31" fmla="*/ 2065283 w 6400800"/>
                <a:gd name="connsiteY31" fmla="*/ 1686910 h 2617076"/>
                <a:gd name="connsiteX32" fmla="*/ 2112579 w 6400800"/>
                <a:gd name="connsiteY32" fmla="*/ 1671145 h 2617076"/>
                <a:gd name="connsiteX33" fmla="*/ 2207172 w 6400800"/>
                <a:gd name="connsiteY33" fmla="*/ 1608083 h 2617076"/>
                <a:gd name="connsiteX34" fmla="*/ 2301765 w 6400800"/>
                <a:gd name="connsiteY34" fmla="*/ 1576552 h 2617076"/>
                <a:gd name="connsiteX35" fmla="*/ 2349062 w 6400800"/>
                <a:gd name="connsiteY35" fmla="*/ 1545021 h 2617076"/>
                <a:gd name="connsiteX36" fmla="*/ 2443655 w 6400800"/>
                <a:gd name="connsiteY36" fmla="*/ 1513490 h 2617076"/>
                <a:gd name="connsiteX37" fmla="*/ 2490952 w 6400800"/>
                <a:gd name="connsiteY37" fmla="*/ 1481959 h 2617076"/>
                <a:gd name="connsiteX38" fmla="*/ 2585545 w 6400800"/>
                <a:gd name="connsiteY38" fmla="*/ 1434662 h 2617076"/>
                <a:gd name="connsiteX39" fmla="*/ 2743200 w 6400800"/>
                <a:gd name="connsiteY39" fmla="*/ 1277007 h 2617076"/>
                <a:gd name="connsiteX40" fmla="*/ 2790496 w 6400800"/>
                <a:gd name="connsiteY40" fmla="*/ 1245476 h 2617076"/>
                <a:gd name="connsiteX41" fmla="*/ 2885089 w 6400800"/>
                <a:gd name="connsiteY41" fmla="*/ 1103586 h 2617076"/>
                <a:gd name="connsiteX42" fmla="*/ 2916620 w 6400800"/>
                <a:gd name="connsiteY42" fmla="*/ 1056290 h 2617076"/>
                <a:gd name="connsiteX43" fmla="*/ 2995448 w 6400800"/>
                <a:gd name="connsiteY43" fmla="*/ 977462 h 2617076"/>
                <a:gd name="connsiteX44" fmla="*/ 3011214 w 6400800"/>
                <a:gd name="connsiteY44" fmla="*/ 930166 h 2617076"/>
                <a:gd name="connsiteX45" fmla="*/ 3042745 w 6400800"/>
                <a:gd name="connsiteY45" fmla="*/ 882869 h 2617076"/>
                <a:gd name="connsiteX46" fmla="*/ 3121572 w 6400800"/>
                <a:gd name="connsiteY46" fmla="*/ 756745 h 2617076"/>
                <a:gd name="connsiteX47" fmla="*/ 3137338 w 6400800"/>
                <a:gd name="connsiteY47" fmla="*/ 709448 h 2617076"/>
                <a:gd name="connsiteX48" fmla="*/ 3184634 w 6400800"/>
                <a:gd name="connsiteY48" fmla="*/ 693683 h 2617076"/>
                <a:gd name="connsiteX49" fmla="*/ 3231931 w 6400800"/>
                <a:gd name="connsiteY49" fmla="*/ 662152 h 2617076"/>
                <a:gd name="connsiteX50" fmla="*/ 3310758 w 6400800"/>
                <a:gd name="connsiteY50" fmla="*/ 583324 h 2617076"/>
                <a:gd name="connsiteX51" fmla="*/ 3342289 w 6400800"/>
                <a:gd name="connsiteY51" fmla="*/ 536028 h 2617076"/>
                <a:gd name="connsiteX52" fmla="*/ 3436883 w 6400800"/>
                <a:gd name="connsiteY52" fmla="*/ 472966 h 2617076"/>
                <a:gd name="connsiteX53" fmla="*/ 3531476 w 6400800"/>
                <a:gd name="connsiteY53" fmla="*/ 409904 h 2617076"/>
                <a:gd name="connsiteX54" fmla="*/ 3578772 w 6400800"/>
                <a:gd name="connsiteY54" fmla="*/ 394138 h 2617076"/>
                <a:gd name="connsiteX55" fmla="*/ 3610303 w 6400800"/>
                <a:gd name="connsiteY55" fmla="*/ 346842 h 2617076"/>
                <a:gd name="connsiteX56" fmla="*/ 3941379 w 6400800"/>
                <a:gd name="connsiteY56" fmla="*/ 299545 h 2617076"/>
                <a:gd name="connsiteX57" fmla="*/ 4367048 w 6400800"/>
                <a:gd name="connsiteY57" fmla="*/ 252248 h 2617076"/>
                <a:gd name="connsiteX58" fmla="*/ 4524703 w 6400800"/>
                <a:gd name="connsiteY58" fmla="*/ 220717 h 2617076"/>
                <a:gd name="connsiteX59" fmla="*/ 5234152 w 6400800"/>
                <a:gd name="connsiteY59" fmla="*/ 173421 h 2617076"/>
                <a:gd name="connsiteX60" fmla="*/ 5297214 w 6400800"/>
                <a:gd name="connsiteY60" fmla="*/ 157655 h 2617076"/>
                <a:gd name="connsiteX61" fmla="*/ 5454869 w 6400800"/>
                <a:gd name="connsiteY61" fmla="*/ 110359 h 2617076"/>
                <a:gd name="connsiteX62" fmla="*/ 5565227 w 6400800"/>
                <a:gd name="connsiteY62" fmla="*/ 94593 h 2617076"/>
                <a:gd name="connsiteX63" fmla="*/ 5644055 w 6400800"/>
                <a:gd name="connsiteY63" fmla="*/ 78828 h 2617076"/>
                <a:gd name="connsiteX64" fmla="*/ 5770179 w 6400800"/>
                <a:gd name="connsiteY64" fmla="*/ 63062 h 2617076"/>
                <a:gd name="connsiteX65" fmla="*/ 5833241 w 6400800"/>
                <a:gd name="connsiteY65" fmla="*/ 47297 h 2617076"/>
                <a:gd name="connsiteX66" fmla="*/ 6306207 w 6400800"/>
                <a:gd name="connsiteY66" fmla="*/ 31531 h 2617076"/>
                <a:gd name="connsiteX67" fmla="*/ 6400800 w 6400800"/>
                <a:gd name="connsiteY67" fmla="*/ 0 h 261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400800" h="2617076">
                  <a:moveTo>
                    <a:pt x="0" y="2617076"/>
                  </a:moveTo>
                  <a:cubicBezTo>
                    <a:pt x="26276" y="2606566"/>
                    <a:pt x="51372" y="2592409"/>
                    <a:pt x="78827" y="2585545"/>
                  </a:cubicBezTo>
                  <a:cubicBezTo>
                    <a:pt x="114877" y="2576532"/>
                    <a:pt x="152458" y="2575429"/>
                    <a:pt x="189186" y="2569779"/>
                  </a:cubicBezTo>
                  <a:cubicBezTo>
                    <a:pt x="220780" y="2564918"/>
                    <a:pt x="252248" y="2559269"/>
                    <a:pt x="283779" y="2554014"/>
                  </a:cubicBezTo>
                  <a:cubicBezTo>
                    <a:pt x="315310" y="2543504"/>
                    <a:pt x="345781" y="2529001"/>
                    <a:pt x="378372" y="2522483"/>
                  </a:cubicBezTo>
                  <a:cubicBezTo>
                    <a:pt x="404648" y="2517228"/>
                    <a:pt x="431348" y="2513768"/>
                    <a:pt x="457200" y="2506717"/>
                  </a:cubicBezTo>
                  <a:cubicBezTo>
                    <a:pt x="489265" y="2497972"/>
                    <a:pt x="524139" y="2493622"/>
                    <a:pt x="551793" y="2475186"/>
                  </a:cubicBezTo>
                  <a:cubicBezTo>
                    <a:pt x="567558" y="2464676"/>
                    <a:pt x="581673" y="2451119"/>
                    <a:pt x="599089" y="2443655"/>
                  </a:cubicBezTo>
                  <a:cubicBezTo>
                    <a:pt x="619005" y="2435120"/>
                    <a:pt x="641318" y="2433843"/>
                    <a:pt x="662152" y="2427890"/>
                  </a:cubicBezTo>
                  <a:cubicBezTo>
                    <a:pt x="820485" y="2382652"/>
                    <a:pt x="575352" y="2445647"/>
                    <a:pt x="772510" y="2396359"/>
                  </a:cubicBezTo>
                  <a:cubicBezTo>
                    <a:pt x="788276" y="2385849"/>
                    <a:pt x="802860" y="2373302"/>
                    <a:pt x="819807" y="2364828"/>
                  </a:cubicBezTo>
                  <a:cubicBezTo>
                    <a:pt x="834671" y="2357396"/>
                    <a:pt x="854126" y="2359443"/>
                    <a:pt x="867103" y="2349062"/>
                  </a:cubicBezTo>
                  <a:cubicBezTo>
                    <a:pt x="881899" y="2337225"/>
                    <a:pt x="883838" y="2313602"/>
                    <a:pt x="898634" y="2301766"/>
                  </a:cubicBezTo>
                  <a:cubicBezTo>
                    <a:pt x="911611" y="2291385"/>
                    <a:pt x="931067" y="2293432"/>
                    <a:pt x="945931" y="2286000"/>
                  </a:cubicBezTo>
                  <a:cubicBezTo>
                    <a:pt x="962878" y="2277526"/>
                    <a:pt x="977462" y="2264979"/>
                    <a:pt x="993227" y="2254469"/>
                  </a:cubicBezTo>
                  <a:cubicBezTo>
                    <a:pt x="1003737" y="2238704"/>
                    <a:pt x="1008307" y="2216574"/>
                    <a:pt x="1024758" y="2207173"/>
                  </a:cubicBezTo>
                  <a:cubicBezTo>
                    <a:pt x="1048024" y="2193878"/>
                    <a:pt x="1077590" y="2197906"/>
                    <a:pt x="1103586" y="2191407"/>
                  </a:cubicBezTo>
                  <a:cubicBezTo>
                    <a:pt x="1119708" y="2187376"/>
                    <a:pt x="1135117" y="2180897"/>
                    <a:pt x="1150883" y="2175642"/>
                  </a:cubicBezTo>
                  <a:cubicBezTo>
                    <a:pt x="1225832" y="2125674"/>
                    <a:pt x="1180205" y="2150101"/>
                    <a:pt x="1292772" y="2112579"/>
                  </a:cubicBezTo>
                  <a:lnTo>
                    <a:pt x="1340069" y="2096814"/>
                  </a:lnTo>
                  <a:cubicBezTo>
                    <a:pt x="1475611" y="2006452"/>
                    <a:pt x="1304119" y="2114789"/>
                    <a:pt x="1434662" y="2049517"/>
                  </a:cubicBezTo>
                  <a:cubicBezTo>
                    <a:pt x="1451609" y="2041043"/>
                    <a:pt x="1466193" y="2028496"/>
                    <a:pt x="1481958" y="2017986"/>
                  </a:cubicBezTo>
                  <a:cubicBezTo>
                    <a:pt x="1492468" y="2002221"/>
                    <a:pt x="1497421" y="1980732"/>
                    <a:pt x="1513489" y="1970690"/>
                  </a:cubicBezTo>
                  <a:cubicBezTo>
                    <a:pt x="1541674" y="1953075"/>
                    <a:pt x="1608083" y="1939159"/>
                    <a:pt x="1608083" y="1939159"/>
                  </a:cubicBezTo>
                  <a:cubicBezTo>
                    <a:pt x="1623848" y="1928649"/>
                    <a:pt x="1638432" y="1916102"/>
                    <a:pt x="1655379" y="1907628"/>
                  </a:cubicBezTo>
                  <a:cubicBezTo>
                    <a:pt x="1670243" y="1900196"/>
                    <a:pt x="1688149" y="1899933"/>
                    <a:pt x="1702676" y="1891862"/>
                  </a:cubicBezTo>
                  <a:cubicBezTo>
                    <a:pt x="1735803" y="1873458"/>
                    <a:pt x="1765738" y="1849821"/>
                    <a:pt x="1797269" y="1828800"/>
                  </a:cubicBezTo>
                  <a:cubicBezTo>
                    <a:pt x="1813034" y="1818290"/>
                    <a:pt x="1826590" y="1803261"/>
                    <a:pt x="1844565" y="1797269"/>
                  </a:cubicBezTo>
                  <a:lnTo>
                    <a:pt x="1891862" y="1781504"/>
                  </a:lnTo>
                  <a:cubicBezTo>
                    <a:pt x="1907627" y="1770994"/>
                    <a:pt x="1921843" y="1757668"/>
                    <a:pt x="1939158" y="1749973"/>
                  </a:cubicBezTo>
                  <a:cubicBezTo>
                    <a:pt x="1969530" y="1736474"/>
                    <a:pt x="2033752" y="1718442"/>
                    <a:pt x="2033752" y="1718442"/>
                  </a:cubicBezTo>
                  <a:cubicBezTo>
                    <a:pt x="2044262" y="1707931"/>
                    <a:pt x="2052537" y="1694558"/>
                    <a:pt x="2065283" y="1686910"/>
                  </a:cubicBezTo>
                  <a:cubicBezTo>
                    <a:pt x="2079533" y="1678360"/>
                    <a:pt x="2099602" y="1681526"/>
                    <a:pt x="2112579" y="1671145"/>
                  </a:cubicBezTo>
                  <a:cubicBezTo>
                    <a:pt x="2224221" y="1581830"/>
                    <a:pt x="2047862" y="1655876"/>
                    <a:pt x="2207172" y="1608083"/>
                  </a:cubicBezTo>
                  <a:cubicBezTo>
                    <a:pt x="2239007" y="1598533"/>
                    <a:pt x="2301765" y="1576552"/>
                    <a:pt x="2301765" y="1576552"/>
                  </a:cubicBezTo>
                  <a:cubicBezTo>
                    <a:pt x="2317531" y="1566042"/>
                    <a:pt x="2331747" y="1552716"/>
                    <a:pt x="2349062" y="1545021"/>
                  </a:cubicBezTo>
                  <a:cubicBezTo>
                    <a:pt x="2379434" y="1531522"/>
                    <a:pt x="2443655" y="1513490"/>
                    <a:pt x="2443655" y="1513490"/>
                  </a:cubicBezTo>
                  <a:cubicBezTo>
                    <a:pt x="2459421" y="1502980"/>
                    <a:pt x="2474005" y="1490433"/>
                    <a:pt x="2490952" y="1481959"/>
                  </a:cubicBezTo>
                  <a:cubicBezTo>
                    <a:pt x="2621496" y="1416686"/>
                    <a:pt x="2449997" y="1525026"/>
                    <a:pt x="2585545" y="1434662"/>
                  </a:cubicBezTo>
                  <a:cubicBezTo>
                    <a:pt x="2669628" y="1308537"/>
                    <a:pt x="2617076" y="1361090"/>
                    <a:pt x="2743200" y="1277007"/>
                  </a:cubicBezTo>
                  <a:lnTo>
                    <a:pt x="2790496" y="1245476"/>
                  </a:lnTo>
                  <a:lnTo>
                    <a:pt x="2885089" y="1103586"/>
                  </a:lnTo>
                  <a:cubicBezTo>
                    <a:pt x="2895599" y="1087821"/>
                    <a:pt x="2903222" y="1069688"/>
                    <a:pt x="2916620" y="1056290"/>
                  </a:cubicBezTo>
                  <a:lnTo>
                    <a:pt x="2995448" y="977462"/>
                  </a:lnTo>
                  <a:cubicBezTo>
                    <a:pt x="3000703" y="961697"/>
                    <a:pt x="3003782" y="945030"/>
                    <a:pt x="3011214" y="930166"/>
                  </a:cubicBezTo>
                  <a:cubicBezTo>
                    <a:pt x="3019688" y="913219"/>
                    <a:pt x="3035050" y="900184"/>
                    <a:pt x="3042745" y="882869"/>
                  </a:cubicBezTo>
                  <a:cubicBezTo>
                    <a:pt x="3098042" y="758451"/>
                    <a:pt x="3036489" y="813468"/>
                    <a:pt x="3121572" y="756745"/>
                  </a:cubicBezTo>
                  <a:cubicBezTo>
                    <a:pt x="3126827" y="740979"/>
                    <a:pt x="3125587" y="721199"/>
                    <a:pt x="3137338" y="709448"/>
                  </a:cubicBezTo>
                  <a:cubicBezTo>
                    <a:pt x="3149089" y="697697"/>
                    <a:pt x="3169770" y="701115"/>
                    <a:pt x="3184634" y="693683"/>
                  </a:cubicBezTo>
                  <a:cubicBezTo>
                    <a:pt x="3201582" y="685209"/>
                    <a:pt x="3216165" y="672662"/>
                    <a:pt x="3231931" y="662152"/>
                  </a:cubicBezTo>
                  <a:cubicBezTo>
                    <a:pt x="3316012" y="536030"/>
                    <a:pt x="3205658" y="688424"/>
                    <a:pt x="3310758" y="583324"/>
                  </a:cubicBezTo>
                  <a:cubicBezTo>
                    <a:pt x="3324156" y="569926"/>
                    <a:pt x="3328029" y="548505"/>
                    <a:pt x="3342289" y="536028"/>
                  </a:cubicBezTo>
                  <a:cubicBezTo>
                    <a:pt x="3370809" y="511074"/>
                    <a:pt x="3405352" y="493987"/>
                    <a:pt x="3436883" y="472966"/>
                  </a:cubicBezTo>
                  <a:lnTo>
                    <a:pt x="3531476" y="409904"/>
                  </a:lnTo>
                  <a:lnTo>
                    <a:pt x="3578772" y="394138"/>
                  </a:lnTo>
                  <a:cubicBezTo>
                    <a:pt x="3589282" y="378373"/>
                    <a:pt x="3596905" y="360240"/>
                    <a:pt x="3610303" y="346842"/>
                  </a:cubicBezTo>
                  <a:cubicBezTo>
                    <a:pt x="3691915" y="265230"/>
                    <a:pt x="3861239" y="303997"/>
                    <a:pt x="3941379" y="299545"/>
                  </a:cubicBezTo>
                  <a:cubicBezTo>
                    <a:pt x="4186789" y="250463"/>
                    <a:pt x="4045534" y="271161"/>
                    <a:pt x="4367048" y="252248"/>
                  </a:cubicBezTo>
                  <a:cubicBezTo>
                    <a:pt x="4461750" y="220682"/>
                    <a:pt x="4370720" y="247891"/>
                    <a:pt x="4524703" y="220717"/>
                  </a:cubicBezTo>
                  <a:cubicBezTo>
                    <a:pt x="4916572" y="151563"/>
                    <a:pt x="4444135" y="195992"/>
                    <a:pt x="5234152" y="173421"/>
                  </a:cubicBezTo>
                  <a:cubicBezTo>
                    <a:pt x="5255173" y="168166"/>
                    <a:pt x="5276460" y="163881"/>
                    <a:pt x="5297214" y="157655"/>
                  </a:cubicBezTo>
                  <a:cubicBezTo>
                    <a:pt x="5360507" y="138667"/>
                    <a:pt x="5393369" y="121541"/>
                    <a:pt x="5454869" y="110359"/>
                  </a:cubicBezTo>
                  <a:cubicBezTo>
                    <a:pt x="5491429" y="103712"/>
                    <a:pt x="5528573" y="100702"/>
                    <a:pt x="5565227" y="94593"/>
                  </a:cubicBezTo>
                  <a:cubicBezTo>
                    <a:pt x="5591659" y="90188"/>
                    <a:pt x="5617570" y="82903"/>
                    <a:pt x="5644055" y="78828"/>
                  </a:cubicBezTo>
                  <a:cubicBezTo>
                    <a:pt x="5685931" y="72386"/>
                    <a:pt x="5728387" y="70027"/>
                    <a:pt x="5770179" y="63062"/>
                  </a:cubicBezTo>
                  <a:cubicBezTo>
                    <a:pt x="5791552" y="59500"/>
                    <a:pt x="5811611" y="48569"/>
                    <a:pt x="5833241" y="47297"/>
                  </a:cubicBezTo>
                  <a:cubicBezTo>
                    <a:pt x="5990712" y="38034"/>
                    <a:pt x="6148552" y="36786"/>
                    <a:pt x="6306207" y="31531"/>
                  </a:cubicBezTo>
                  <a:cubicBezTo>
                    <a:pt x="6380669" y="12916"/>
                    <a:pt x="6349889" y="25456"/>
                    <a:pt x="6400800" y="0"/>
                  </a:cubicBezTo>
                </a:path>
              </a:pathLst>
            </a:custGeom>
            <a:noFill/>
            <a:ln w="76200"/>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5010028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133168"/>
            <a:ext cx="9095210" cy="3720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2272364" y="1"/>
            <a:ext cx="4597682" cy="1318272"/>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5" name="Oval 4"/>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6"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a:solidFill>
                    <a:schemeClr val="tx1"/>
                  </a:solidFill>
                  <a:latin typeface="Verdana" pitchFamily="34" charset="0"/>
                  <a:ea typeface="Verdana" pitchFamily="34" charset="0"/>
                  <a:cs typeface="Verdana" pitchFamily="34" charset="0"/>
                </a:rPr>
                <a:t>Nord Stream</a:t>
              </a:r>
            </a:p>
          </p:txBody>
        </p:sp>
      </p:grpSp>
      <p:sp>
        <p:nvSpPr>
          <p:cNvPr id="2" name="Slide Number Placeholder 1"/>
          <p:cNvSpPr>
            <a:spLocks noGrp="1"/>
          </p:cNvSpPr>
          <p:nvPr>
            <p:ph type="sldNum" sz="quarter" idx="12"/>
          </p:nvPr>
        </p:nvSpPr>
        <p:spPr/>
        <p:txBody>
          <a:bodyPr/>
          <a:lstStyle/>
          <a:p>
            <a:fld id="{F2C7FF00-2C16-4734-A275-3817AFA67D1A}" type="slidenum">
              <a:rPr lang="en-US" smtClean="0"/>
              <a:pPr/>
              <a:t>34</a:t>
            </a:fld>
            <a:endParaRPr lang="en-US" dirty="0"/>
          </a:p>
        </p:txBody>
      </p:sp>
      <p:sp>
        <p:nvSpPr>
          <p:cNvPr id="8" name="TextBox 7"/>
          <p:cNvSpPr txBox="1"/>
          <p:nvPr/>
        </p:nvSpPr>
        <p:spPr>
          <a:xfrm>
            <a:off x="-1" y="1436583"/>
            <a:ext cx="9113791" cy="120032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dirty="0"/>
              <a:t>North Stream undoubtedly uplifts the overall Russian-German strategic ties to a qualitatively new level of partnership. </a:t>
            </a:r>
            <a:r>
              <a:rPr lang="en-GB" sz="2400" dirty="0">
                <a:solidFill>
                  <a:srgbClr val="3333FF"/>
                </a:solidFill>
              </a:rPr>
              <a:t>Asia Times </a:t>
            </a:r>
            <a:r>
              <a:rPr lang="en-GB" sz="2400" dirty="0" smtClean="0">
                <a:solidFill>
                  <a:srgbClr val="3333FF"/>
                </a:solidFill>
              </a:rPr>
              <a:t>11-May-11</a:t>
            </a:r>
            <a:endParaRPr lang="en-GB" dirty="0">
              <a:solidFill>
                <a:srgbClr val="3333FF"/>
              </a:solidFill>
            </a:endParaRPr>
          </a:p>
        </p:txBody>
      </p:sp>
      <p:grpSp>
        <p:nvGrpSpPr>
          <p:cNvPr id="9" name="Group 17"/>
          <p:cNvGrpSpPr/>
          <p:nvPr/>
        </p:nvGrpSpPr>
        <p:grpSpPr>
          <a:xfrm>
            <a:off x="6047986" y="5589240"/>
            <a:ext cx="3214710" cy="928694"/>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0" name="Oval 9"/>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2658168" y="2369695"/>
              <a:ext cx="3541941"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Nov 8th</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grpSp>
        <p:nvGrpSpPr>
          <p:cNvPr id="12" name="Group 5"/>
          <p:cNvGrpSpPr/>
          <p:nvPr/>
        </p:nvGrpSpPr>
        <p:grpSpPr>
          <a:xfrm>
            <a:off x="6892664" y="3849504"/>
            <a:ext cx="2251336" cy="1581994"/>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3" name="Oval 12"/>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4" name="Oval 4"/>
            <p:cNvSpPr/>
            <p:nvPr/>
          </p:nvSpPr>
          <p:spPr>
            <a:xfrm>
              <a:off x="4694478" y="-1517131"/>
              <a:ext cx="3685053"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2800" spc="50" dirty="0" smtClean="0">
                  <a:ln w="11430"/>
                  <a:solidFill>
                    <a:srgbClr val="0000FF"/>
                  </a:solidFill>
                  <a:latin typeface="Verdana" pitchFamily="34" charset="0"/>
                  <a:ea typeface="Verdana" pitchFamily="34" charset="0"/>
                  <a:cs typeface="Verdana" pitchFamily="34" charset="0"/>
                </a:rPr>
                <a:t>55 bn cm</a:t>
              </a:r>
              <a:r>
                <a:rPr lang="en-GB" sz="2800" spc="50" baseline="30000" dirty="0" smtClean="0">
                  <a:ln w="11430"/>
                  <a:solidFill>
                    <a:srgbClr val="0000FF"/>
                  </a:solidFill>
                  <a:latin typeface="Verdana" pitchFamily="34" charset="0"/>
                  <a:ea typeface="Verdana" pitchFamily="34" charset="0"/>
                  <a:cs typeface="Verdana" pitchFamily="34" charset="0"/>
                </a:rPr>
                <a:t>3</a:t>
              </a:r>
              <a:r>
                <a:rPr lang="en-GB" sz="2800" spc="50" dirty="0" smtClean="0">
                  <a:ln w="11430"/>
                  <a:solidFill>
                    <a:srgbClr val="0000FF"/>
                  </a:solidFill>
                  <a:latin typeface="Verdana" pitchFamily="34" charset="0"/>
                  <a:ea typeface="Verdana" pitchFamily="34" charset="0"/>
                  <a:cs typeface="Verdana" pitchFamily="34" charset="0"/>
                </a:rPr>
                <a:t>/yr</a:t>
              </a:r>
              <a:endParaRPr lang="en-GB" sz="2800" spc="50" baseline="30000" dirty="0" smtClean="0">
                <a:ln w="11430"/>
                <a:solidFill>
                  <a:srgbClr val="0000FF"/>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3209051688"/>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35</a:t>
            </a:fld>
            <a:endParaRPr lang="en-US" dirty="0"/>
          </a:p>
        </p:txBody>
      </p:sp>
      <p:grpSp>
        <p:nvGrpSpPr>
          <p:cNvPr id="3" name="Group 2"/>
          <p:cNvGrpSpPr/>
          <p:nvPr/>
        </p:nvGrpSpPr>
        <p:grpSpPr>
          <a:xfrm>
            <a:off x="1835696" y="2624790"/>
            <a:ext cx="4597682" cy="157819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FF"/>
                  </a:solidFill>
                  <a:latin typeface="Verdana" pitchFamily="34" charset="0"/>
                  <a:ea typeface="Verdana" pitchFamily="34" charset="0"/>
                  <a:cs typeface="Verdana" pitchFamily="34" charset="0"/>
                </a:rPr>
                <a:t>Putin to run again</a:t>
              </a:r>
              <a:endParaRPr lang="en-GB" sz="3600" dirty="0">
                <a:solidFill>
                  <a:srgbClr val="3333FF"/>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3371540118"/>
      </p:ext>
    </p:extLst>
  </p:cSld>
  <p:clrMapOvr>
    <a:masterClrMapping/>
  </p:clrMapOvr>
  <p:transition>
    <p:split orient="vert"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6" y="19284"/>
            <a:ext cx="9140994" cy="6903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36</a:t>
            </a:fld>
            <a:endParaRPr lang="en-US" dirty="0"/>
          </a:p>
        </p:txBody>
      </p:sp>
      <p:sp>
        <p:nvSpPr>
          <p:cNvPr id="6" name="Rectangle 5"/>
          <p:cNvSpPr/>
          <p:nvPr/>
        </p:nvSpPr>
        <p:spPr>
          <a:xfrm>
            <a:off x="10224" y="19284"/>
            <a:ext cx="3913704" cy="2400657"/>
          </a:xfrm>
          <a:prstGeom prst="rect">
            <a:avLst/>
          </a:prstGeom>
          <a:solidFill>
            <a:srgbClr val="FFFF00">
              <a:alpha val="45098"/>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GB" dirty="0"/>
              <a:t>The return of the man who never left</a:t>
            </a:r>
          </a:p>
          <a:p>
            <a:r>
              <a:rPr lang="en-GB" dirty="0">
                <a:solidFill>
                  <a:srgbClr val="3333FF"/>
                </a:solidFill>
              </a:rPr>
              <a:t>Economist 24-Sep-11</a:t>
            </a:r>
          </a:p>
        </p:txBody>
      </p:sp>
      <p:sp>
        <p:nvSpPr>
          <p:cNvPr id="7" name="Rectangle 6"/>
          <p:cNvSpPr/>
          <p:nvPr/>
        </p:nvSpPr>
        <p:spPr>
          <a:xfrm>
            <a:off x="179512" y="5380672"/>
            <a:ext cx="7272808" cy="1508105"/>
          </a:xfrm>
          <a:prstGeom prst="rect">
            <a:avLst/>
          </a:prstGeom>
          <a:solidFill>
            <a:srgbClr val="FFFF00">
              <a:alpha val="6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GB" dirty="0"/>
              <a:t>Putin's presidential ambitions signal a return to </a:t>
            </a:r>
            <a:r>
              <a:rPr lang="en-GB" sz="3200" dirty="0">
                <a:solidFill>
                  <a:srgbClr val="3333FF"/>
                </a:solidFill>
              </a:rPr>
              <a:t>autocracy</a:t>
            </a:r>
          </a:p>
          <a:p>
            <a:r>
              <a:rPr lang="en-GB" dirty="0">
                <a:solidFill>
                  <a:srgbClr val="3333FF"/>
                </a:solidFill>
              </a:rPr>
              <a:t>The Observer 25-Sep-11</a:t>
            </a:r>
          </a:p>
        </p:txBody>
      </p:sp>
      <p:sp>
        <p:nvSpPr>
          <p:cNvPr id="3" name="TextBox 2"/>
          <p:cNvSpPr txBox="1"/>
          <p:nvPr/>
        </p:nvSpPr>
        <p:spPr>
          <a:xfrm>
            <a:off x="4283968" y="2852936"/>
            <a:ext cx="4464496" cy="1477328"/>
          </a:xfrm>
          <a:prstGeom prst="rect">
            <a:avLst/>
          </a:prstGeom>
          <a:solidFill>
            <a:srgbClr val="FFFF00">
              <a:alpha val="45098"/>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defPPr>
              <a:defRPr lang="en-US"/>
            </a:defPPr>
          </a:lstStyle>
          <a:p>
            <a:r>
              <a:rPr lang="en-GB" dirty="0" smtClean="0"/>
              <a:t>No. 2 </a:t>
            </a:r>
            <a:r>
              <a:rPr lang="en-GB" dirty="0"/>
              <a:t>most powerful man</a:t>
            </a:r>
          </a:p>
          <a:p>
            <a:r>
              <a:rPr lang="en-GB" dirty="0">
                <a:solidFill>
                  <a:srgbClr val="0000CC"/>
                </a:solidFill>
              </a:rPr>
              <a:t>Forbes 03-Nov-11</a:t>
            </a:r>
          </a:p>
        </p:txBody>
      </p:sp>
    </p:spTree>
    <p:extLst>
      <p:ext uri="{BB962C8B-B14F-4D97-AF65-F5344CB8AC3E}">
        <p14:creationId xmlns:p14="http://schemas.microsoft.com/office/powerpoint/2010/main" val="180605719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37</a:t>
            </a:fld>
            <a:endParaRPr lang="en-US" dirty="0"/>
          </a:p>
        </p:txBody>
      </p:sp>
      <p:pic>
        <p:nvPicPr>
          <p:cNvPr id="665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38" y="1944"/>
            <a:ext cx="5713380" cy="68560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17"/>
          <p:cNvGrpSpPr/>
          <p:nvPr/>
        </p:nvGrpSpPr>
        <p:grpSpPr>
          <a:xfrm>
            <a:off x="5768741" y="239882"/>
            <a:ext cx="3203848" cy="1152128"/>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5" name="Oval 4"/>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6" name="Oval 4"/>
            <p:cNvSpPr/>
            <p:nvPr/>
          </p:nvSpPr>
          <p:spPr>
            <a:xfrm>
              <a:off x="2658168" y="2369695"/>
              <a:ext cx="3541941"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2 x 6 yr terms</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grpSp>
        <p:nvGrpSpPr>
          <p:cNvPr id="10" name="Group 17"/>
          <p:cNvGrpSpPr/>
          <p:nvPr/>
        </p:nvGrpSpPr>
        <p:grpSpPr>
          <a:xfrm>
            <a:off x="5793843" y="1845058"/>
            <a:ext cx="3241169" cy="1584914"/>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1" name="Oval 10"/>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2" name="Oval 4"/>
            <p:cNvSpPr/>
            <p:nvPr/>
          </p:nvSpPr>
          <p:spPr>
            <a:xfrm>
              <a:off x="2658168" y="2369695"/>
              <a:ext cx="3541941"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Autocratic</a:t>
              </a:r>
            </a:p>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 ruthless</a:t>
              </a:r>
            </a:p>
          </p:txBody>
        </p:sp>
      </p:grpSp>
      <p:grpSp>
        <p:nvGrpSpPr>
          <p:cNvPr id="13" name="Group 17"/>
          <p:cNvGrpSpPr/>
          <p:nvPr/>
        </p:nvGrpSpPr>
        <p:grpSpPr>
          <a:xfrm>
            <a:off x="5694927" y="3860945"/>
            <a:ext cx="3520336" cy="1922722"/>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4" name="Oval 13"/>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Oval 4"/>
            <p:cNvSpPr/>
            <p:nvPr/>
          </p:nvSpPr>
          <p:spPr>
            <a:xfrm>
              <a:off x="2658168" y="2369695"/>
              <a:ext cx="3541941"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A latter-day Assyrian</a:t>
              </a:r>
            </a:p>
            <a:p>
              <a:pPr algn="ctr"/>
              <a:r>
                <a:rPr lang="en-GB" sz="3200" dirty="0" smtClean="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Mic 5:5</a:t>
              </a:r>
            </a:p>
          </p:txBody>
        </p:sp>
      </p:grpSp>
    </p:spTree>
    <p:extLst>
      <p:ext uri="{BB962C8B-B14F-4D97-AF65-F5344CB8AC3E}">
        <p14:creationId xmlns:p14="http://schemas.microsoft.com/office/powerpoint/2010/main" val="331991851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9" y="-31655"/>
            <a:ext cx="9125436" cy="685800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38</a:t>
            </a:fld>
            <a:endParaRPr lang="en-US" dirty="0"/>
          </a:p>
        </p:txBody>
      </p:sp>
      <p:sp>
        <p:nvSpPr>
          <p:cNvPr id="3" name="Rectangle 2"/>
          <p:cNvSpPr/>
          <p:nvPr/>
        </p:nvSpPr>
        <p:spPr>
          <a:xfrm>
            <a:off x="32412" y="426010"/>
            <a:ext cx="9036496" cy="3323987"/>
          </a:xfrm>
          <a:prstGeom prst="rect">
            <a:avLst/>
          </a:prstGeom>
        </p:spPr>
        <p:txBody>
          <a:bodyPr wrap="square">
            <a:spAutoFit/>
          </a:bodyPr>
          <a:lstStyle/>
          <a:p>
            <a:r>
              <a:rPr lang="en-GB" dirty="0" smtClean="0"/>
              <a:t>And </a:t>
            </a:r>
            <a:r>
              <a:rPr lang="en-GB" sz="3200" dirty="0">
                <a:solidFill>
                  <a:srgbClr val="0000FF"/>
                </a:solidFill>
              </a:rPr>
              <a:t>this man </a:t>
            </a:r>
            <a:r>
              <a:rPr lang="en-GB" dirty="0" smtClean="0"/>
              <a:t>[Messiah] shall </a:t>
            </a:r>
            <a:r>
              <a:rPr lang="en-GB" dirty="0"/>
              <a:t>be the peace, when the </a:t>
            </a:r>
            <a:r>
              <a:rPr lang="en-GB" dirty="0">
                <a:solidFill>
                  <a:srgbClr val="0000CC"/>
                </a:solidFill>
                <a:effectLst>
                  <a:outerShdw blurRad="38100" dist="38100" dir="2700000" algn="tl">
                    <a:srgbClr val="000000">
                      <a:alpha val="43137"/>
                    </a:srgbClr>
                  </a:outerShdw>
                </a:effectLst>
              </a:rPr>
              <a:t>Assyrian</a:t>
            </a:r>
            <a:r>
              <a:rPr lang="en-GB" dirty="0"/>
              <a:t> shall come into our land: and when he shall tread in our palaces, then shall we raise against him seven shepherds, and eight </a:t>
            </a:r>
            <a:r>
              <a:rPr lang="en-GB" dirty="0" smtClean="0"/>
              <a:t>principal [or princes of] </a:t>
            </a:r>
            <a:r>
              <a:rPr lang="en-GB" dirty="0"/>
              <a:t>men. </a:t>
            </a:r>
            <a:endParaRPr lang="en-GB" dirty="0" smtClean="0"/>
          </a:p>
          <a:p>
            <a:endParaRPr lang="en-GB" dirty="0"/>
          </a:p>
        </p:txBody>
      </p:sp>
      <p:grpSp>
        <p:nvGrpSpPr>
          <p:cNvPr id="5" name="Group 17"/>
          <p:cNvGrpSpPr/>
          <p:nvPr/>
        </p:nvGrpSpPr>
        <p:grpSpPr>
          <a:xfrm>
            <a:off x="4888115" y="3284740"/>
            <a:ext cx="2773542" cy="579484"/>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6" name="Oval 5"/>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7" name="Oval 4"/>
            <p:cNvSpPr/>
            <p:nvPr/>
          </p:nvSpPr>
          <p:spPr>
            <a:xfrm>
              <a:off x="2658168" y="2369695"/>
              <a:ext cx="3541941"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Micah 5:5</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628244920"/>
      </p:ext>
    </p:extLst>
  </p:cSld>
  <p:clrMapOvr>
    <a:masterClrMapping/>
  </p:clrMapOvr>
  <p:transition>
    <p:split orient="vert"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39</a:t>
            </a:fld>
            <a:endParaRPr lang="en-US" dirty="0"/>
          </a:p>
        </p:txBody>
      </p:sp>
      <p:grpSp>
        <p:nvGrpSpPr>
          <p:cNvPr id="3" name="Group 2"/>
          <p:cNvGrpSpPr/>
          <p:nvPr/>
        </p:nvGrpSpPr>
        <p:grpSpPr>
          <a:xfrm>
            <a:off x="2051720" y="2492896"/>
            <a:ext cx="4718731" cy="122065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UK leaving EU</a:t>
              </a:r>
              <a:endParaRPr lang="en-GB" sz="3600" dirty="0">
                <a:solidFill>
                  <a:schemeClr val="tx1"/>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1324235910"/>
      </p:ext>
    </p:extLst>
  </p:cSld>
  <p:clrMapOvr>
    <a:masterClrMapping/>
  </p:clrMapOvr>
  <p:transition>
    <p:split orient="ver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rotWithShape="1">
          <a:blip r:embed="rId3">
            <a:extLst>
              <a:ext uri="{28A0092B-C50C-407E-A947-70E740481C1C}">
                <a14:useLocalDpi xmlns:a14="http://schemas.microsoft.com/office/drawing/2010/main" val="0"/>
              </a:ext>
            </a:extLst>
          </a:blip>
          <a:srcRect r="41"/>
          <a:stretch/>
        </p:blipFill>
        <p:spPr>
          <a:xfrm>
            <a:off x="0" y="-99392"/>
            <a:ext cx="9144000" cy="6957392"/>
          </a:xfrm>
          <a:prstGeom prst="rect">
            <a:avLst/>
          </a:prstGeom>
        </p:spPr>
      </p:pic>
      <p:pic>
        <p:nvPicPr>
          <p:cNvPr id="30" name="Picture 29"/>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2536" y="-576064"/>
            <a:ext cx="9649072" cy="7461448"/>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4</a:t>
            </a:fld>
            <a:endParaRPr lang="en-US" dirty="0"/>
          </a:p>
        </p:txBody>
      </p:sp>
      <p:grpSp>
        <p:nvGrpSpPr>
          <p:cNvPr id="3" name="Group 2"/>
          <p:cNvGrpSpPr/>
          <p:nvPr/>
        </p:nvGrpSpPr>
        <p:grpSpPr>
          <a:xfrm>
            <a:off x="4467294" y="260649"/>
            <a:ext cx="4597682" cy="104587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Arab “Spring”</a:t>
              </a:r>
            </a:p>
          </p:txBody>
        </p:sp>
      </p:grpSp>
      <p:grpSp>
        <p:nvGrpSpPr>
          <p:cNvPr id="6" name="Group 5"/>
          <p:cNvGrpSpPr/>
          <p:nvPr/>
        </p:nvGrpSpPr>
        <p:grpSpPr>
          <a:xfrm>
            <a:off x="143547" y="5173565"/>
            <a:ext cx="4597682" cy="157819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7" name="Oval 6"/>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8"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PLO </a:t>
              </a:r>
              <a:r>
                <a:rPr lang="en-GB" sz="3600" dirty="0">
                  <a:solidFill>
                    <a:schemeClr val="tx1"/>
                  </a:solidFill>
                  <a:latin typeface="Verdana" pitchFamily="34" charset="0"/>
                  <a:ea typeface="Verdana" pitchFamily="34" charset="0"/>
                  <a:cs typeface="Verdana" pitchFamily="34" charset="0"/>
                </a:rPr>
                <a:t>bid for </a:t>
              </a:r>
              <a:r>
                <a:rPr lang="en-GB" sz="3600" dirty="0" smtClean="0">
                  <a:solidFill>
                    <a:schemeClr val="tx1"/>
                  </a:solidFill>
                  <a:latin typeface="Verdana" pitchFamily="34" charset="0"/>
                  <a:ea typeface="Verdana" pitchFamily="34" charset="0"/>
                  <a:cs typeface="Verdana" pitchFamily="34" charset="0"/>
                </a:rPr>
                <a:t>statehood</a:t>
              </a:r>
              <a:endParaRPr lang="en-GB" sz="3600" dirty="0">
                <a:solidFill>
                  <a:schemeClr val="tx1"/>
                </a:solidFill>
                <a:latin typeface="Verdana" pitchFamily="34" charset="0"/>
                <a:ea typeface="Verdana" pitchFamily="34" charset="0"/>
                <a:cs typeface="Verdana" pitchFamily="34" charset="0"/>
              </a:endParaRPr>
            </a:p>
          </p:txBody>
        </p:sp>
      </p:grpSp>
      <p:grpSp>
        <p:nvGrpSpPr>
          <p:cNvPr id="9" name="Group 8"/>
          <p:cNvGrpSpPr/>
          <p:nvPr/>
        </p:nvGrpSpPr>
        <p:grpSpPr>
          <a:xfrm>
            <a:off x="-66750" y="3856949"/>
            <a:ext cx="4597682" cy="100306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0" name="Oval 9"/>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a:solidFill>
                    <a:schemeClr val="tx1"/>
                  </a:solidFill>
                  <a:latin typeface="Verdana" pitchFamily="34" charset="0"/>
                  <a:ea typeface="Verdana" pitchFamily="34" charset="0"/>
                  <a:cs typeface="Verdana" pitchFamily="34" charset="0"/>
                </a:rPr>
                <a:t>Nord Stream</a:t>
              </a:r>
            </a:p>
          </p:txBody>
        </p:sp>
      </p:grpSp>
      <p:grpSp>
        <p:nvGrpSpPr>
          <p:cNvPr id="15" name="Group 14"/>
          <p:cNvGrpSpPr/>
          <p:nvPr/>
        </p:nvGrpSpPr>
        <p:grpSpPr>
          <a:xfrm>
            <a:off x="2349295" y="2893152"/>
            <a:ext cx="4597682" cy="1064706"/>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6" name="Oval 15"/>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Oval 4"/>
            <p:cNvSpPr/>
            <p:nvPr/>
          </p:nvSpPr>
          <p:spPr>
            <a:xfrm>
              <a:off x="4991657" y="-1480517"/>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CC"/>
                  </a:solidFill>
                  <a:latin typeface="Verdana" pitchFamily="34" charset="0"/>
                  <a:ea typeface="Verdana" pitchFamily="34" charset="0"/>
                  <a:cs typeface="Verdana" pitchFamily="34" charset="0"/>
                </a:rPr>
                <a:t>Brief up-date</a:t>
              </a:r>
            </a:p>
          </p:txBody>
        </p:sp>
      </p:grpSp>
      <p:grpSp>
        <p:nvGrpSpPr>
          <p:cNvPr id="18" name="Group 17"/>
          <p:cNvGrpSpPr/>
          <p:nvPr/>
        </p:nvGrpSpPr>
        <p:grpSpPr>
          <a:xfrm>
            <a:off x="-16296" y="1497713"/>
            <a:ext cx="4597682" cy="1578191"/>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9" name="Oval 18"/>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Putin to run again</a:t>
              </a:r>
              <a:endParaRPr lang="en-GB" sz="3600" dirty="0">
                <a:solidFill>
                  <a:schemeClr val="tx1"/>
                </a:solidFill>
                <a:latin typeface="Verdana" pitchFamily="34" charset="0"/>
                <a:ea typeface="Verdana" pitchFamily="34" charset="0"/>
                <a:cs typeface="Verdana" pitchFamily="34" charset="0"/>
              </a:endParaRPr>
            </a:p>
          </p:txBody>
        </p:sp>
      </p:grpSp>
      <p:grpSp>
        <p:nvGrpSpPr>
          <p:cNvPr id="21" name="Group 20"/>
          <p:cNvGrpSpPr/>
          <p:nvPr/>
        </p:nvGrpSpPr>
        <p:grpSpPr>
          <a:xfrm>
            <a:off x="5011455" y="1497713"/>
            <a:ext cx="4229866" cy="1140714"/>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2" name="Oval 21"/>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3"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Gulf Council</a:t>
              </a:r>
              <a:endParaRPr lang="en-GB" sz="3600" dirty="0">
                <a:solidFill>
                  <a:schemeClr val="tx1"/>
                </a:solidFill>
                <a:latin typeface="Verdana" pitchFamily="34" charset="0"/>
                <a:ea typeface="Verdana" pitchFamily="34" charset="0"/>
                <a:cs typeface="Verdana" pitchFamily="34" charset="0"/>
              </a:endParaRPr>
            </a:p>
          </p:txBody>
        </p:sp>
      </p:grpSp>
      <p:grpSp>
        <p:nvGrpSpPr>
          <p:cNvPr id="24" name="Group 23"/>
          <p:cNvGrpSpPr/>
          <p:nvPr/>
        </p:nvGrpSpPr>
        <p:grpSpPr>
          <a:xfrm>
            <a:off x="5096461" y="3893744"/>
            <a:ext cx="4144860" cy="225230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5" name="Oval 24"/>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6" name="Oval 4"/>
            <p:cNvSpPr/>
            <p:nvPr/>
          </p:nvSpPr>
          <p:spPr>
            <a:xfrm>
              <a:off x="5062356" y="-1456587"/>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(Israel an increasingly desirable spoil)</a:t>
              </a:r>
              <a:endParaRPr lang="en-GB" sz="3600" dirty="0">
                <a:solidFill>
                  <a:schemeClr val="tx1"/>
                </a:solidFill>
                <a:latin typeface="Verdana" pitchFamily="34" charset="0"/>
                <a:ea typeface="Verdana" pitchFamily="34" charset="0"/>
                <a:cs typeface="Verdana" pitchFamily="34" charset="0"/>
              </a:endParaRPr>
            </a:p>
          </p:txBody>
        </p:sp>
      </p:grpSp>
      <p:grpSp>
        <p:nvGrpSpPr>
          <p:cNvPr id="27" name="Group 26"/>
          <p:cNvGrpSpPr/>
          <p:nvPr/>
        </p:nvGrpSpPr>
        <p:grpSpPr>
          <a:xfrm>
            <a:off x="22498" y="192126"/>
            <a:ext cx="4718731" cy="122065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8" name="Oval 27"/>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9"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chemeClr val="tx1"/>
                  </a:solidFill>
                  <a:latin typeface="Verdana" pitchFamily="34" charset="0"/>
                  <a:ea typeface="Verdana" pitchFamily="34" charset="0"/>
                  <a:cs typeface="Verdana" pitchFamily="34" charset="0"/>
                </a:rPr>
                <a:t>UK leaving EU</a:t>
              </a:r>
              <a:endParaRPr lang="en-GB" sz="3600" dirty="0">
                <a:solidFill>
                  <a:schemeClr val="tx1"/>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335333578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40</a:t>
            </a:fld>
            <a:endParaRPr lang="en-US" dirty="0"/>
          </a:p>
        </p:txBody>
      </p:sp>
      <p:sp>
        <p:nvSpPr>
          <p:cNvPr id="4" name="TextBox 3"/>
          <p:cNvSpPr txBox="1"/>
          <p:nvPr/>
        </p:nvSpPr>
        <p:spPr>
          <a:xfrm>
            <a:off x="251520" y="3861048"/>
            <a:ext cx="2736304" cy="461665"/>
          </a:xfrm>
          <a:prstGeom prst="rect">
            <a:avLst/>
          </a:prstGeom>
          <a:noFill/>
        </p:spPr>
        <p:txBody>
          <a:bodyPr wrap="square" rtlCol="0">
            <a:spAutoFit/>
          </a:bodyPr>
          <a:lstStyle/>
          <a:p>
            <a:r>
              <a:rPr lang="en-GB" sz="2400" dirty="0"/>
              <a:t>William Hague</a:t>
            </a:r>
          </a:p>
        </p:txBody>
      </p:sp>
      <p:sp>
        <p:nvSpPr>
          <p:cNvPr id="5" name="TextBox 4"/>
          <p:cNvSpPr txBox="1"/>
          <p:nvPr/>
        </p:nvSpPr>
        <p:spPr>
          <a:xfrm>
            <a:off x="395536" y="4437112"/>
            <a:ext cx="8280920" cy="1477328"/>
          </a:xfrm>
          <a:prstGeom prst="rect">
            <a:avLst/>
          </a:prstGeom>
          <a:solidFill>
            <a:srgbClr val="FFFFFF">
              <a:alpha val="50980"/>
            </a:srgbClr>
          </a:solidFill>
        </p:spPr>
        <p:txBody>
          <a:bodyPr wrap="square" rtlCol="0">
            <a:spAutoFit/>
          </a:bodyPr>
          <a:lstStyle/>
          <a:p>
            <a:r>
              <a:rPr lang="en-GB" dirty="0" smtClean="0"/>
              <a:t>The think-tank Civitas calls on Britain to plan an “exit strategy from a failing EU” </a:t>
            </a:r>
            <a:r>
              <a:rPr lang="en-GB" dirty="0" smtClean="0">
                <a:solidFill>
                  <a:srgbClr val="0000FF"/>
                </a:solidFill>
              </a:rPr>
              <a:t>Daily Telegraph17-Oct-11</a:t>
            </a:r>
            <a:endParaRPr lang="en-GB" dirty="0">
              <a:solidFill>
                <a:srgbClr val="0000FF"/>
              </a:solidFill>
            </a:endParaRPr>
          </a:p>
        </p:txBody>
      </p:sp>
      <p:pic>
        <p:nvPicPr>
          <p:cNvPr id="1026" name="Picture 2" descr="C:\Users\Donald\Pictures\My Pictures master\Britain\william hague 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34214"/>
            <a:ext cx="3186013" cy="3675189"/>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2915816" y="234214"/>
            <a:ext cx="5976664" cy="3857666"/>
          </a:xfrm>
          <a:prstGeom prst="wedgeRoundRectCallout">
            <a:avLst>
              <a:gd name="adj1" fmla="val -62326"/>
              <a:gd name="adj2" fmla="val -2982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00FF"/>
                </a:solidFill>
                <a:latin typeface="Verdana" pitchFamily="34" charset="0"/>
                <a:ea typeface="Verdana" pitchFamily="34" charset="0"/>
                <a:cs typeface="Verdana" pitchFamily="34" charset="0"/>
              </a:rPr>
              <a:t>The mood of the nation is more hostile to Europe than at any point since 1971.</a:t>
            </a:r>
          </a:p>
          <a:p>
            <a:r>
              <a:rPr lang="en-GB" dirty="0">
                <a:solidFill>
                  <a:srgbClr val="0000FF"/>
                </a:solidFill>
                <a:latin typeface="Verdana" pitchFamily="34" charset="0"/>
                <a:ea typeface="Verdana" pitchFamily="34" charset="0"/>
                <a:cs typeface="Verdana" pitchFamily="34" charset="0"/>
              </a:rPr>
              <a:t>“excessive regulation” “unnecessary interference in daily life” </a:t>
            </a:r>
          </a:p>
          <a:p>
            <a:r>
              <a:rPr lang="en-GB" sz="2800" dirty="0">
                <a:solidFill>
                  <a:srgbClr val="FF0000"/>
                </a:solidFill>
                <a:latin typeface="Verdana" pitchFamily="34" charset="0"/>
                <a:ea typeface="Verdana" pitchFamily="34" charset="0"/>
                <a:cs typeface="Verdana" pitchFamily="34" charset="0"/>
              </a:rPr>
              <a:t>Daily Telegraph 17-Oct-11</a:t>
            </a:r>
          </a:p>
        </p:txBody>
      </p:sp>
    </p:spTree>
    <p:extLst>
      <p:ext uri="{BB962C8B-B14F-4D97-AF65-F5344CB8AC3E}">
        <p14:creationId xmlns:p14="http://schemas.microsoft.com/office/powerpoint/2010/main" val="356321882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41</a:t>
            </a:fld>
            <a:endParaRPr lang="en-US" dirty="0"/>
          </a:p>
        </p:txBody>
      </p:sp>
      <p:grpSp>
        <p:nvGrpSpPr>
          <p:cNvPr id="5" name="Group 4"/>
          <p:cNvGrpSpPr/>
          <p:nvPr/>
        </p:nvGrpSpPr>
        <p:grpSpPr>
          <a:xfrm>
            <a:off x="539552" y="612845"/>
            <a:ext cx="8208912" cy="3877985"/>
            <a:chOff x="539552" y="612845"/>
            <a:chExt cx="8208912" cy="3877985"/>
          </a:xfrm>
          <a:solidFill>
            <a:srgbClr val="FFFF00">
              <a:alpha val="58039"/>
            </a:srgbClr>
          </a:solidFill>
          <a:scene3d>
            <a:camera prst="orthographicFront">
              <a:rot lat="0" lon="0" rev="0"/>
            </a:camera>
            <a:lightRig rig="balanced" dir="t">
              <a:rot lat="0" lon="0" rev="8700000"/>
            </a:lightRig>
          </a:scene3d>
        </p:grpSpPr>
        <p:sp>
          <p:nvSpPr>
            <p:cNvPr id="3" name="Rectangle 2"/>
            <p:cNvSpPr/>
            <p:nvPr/>
          </p:nvSpPr>
          <p:spPr>
            <a:xfrm>
              <a:off x="539552" y="612845"/>
              <a:ext cx="8208912" cy="1015663"/>
            </a:xfrm>
            <a:prstGeom prst="rect">
              <a:avLst/>
            </a:prstGeom>
            <a:grpFill/>
            <a:ln>
              <a:noFill/>
            </a:ln>
            <a:effectLst>
              <a:outerShdw blurRad="44450" dist="27940" dir="5400000" algn="ctr">
                <a:srgbClr val="000000">
                  <a:alpha val="32000"/>
                </a:srgbClr>
              </a:outerShdw>
            </a:effectLst>
            <a:sp3d>
              <a:bevelT w="190500" h="38100"/>
            </a:sp3d>
          </p:spPr>
          <p:txBody>
            <a:bodyPr wrap="square">
              <a:spAutoFit/>
              <a:sp3d extrusionH="25400" contourW="8890">
                <a:bevelT w="38100" h="31750"/>
                <a:contourClr>
                  <a:schemeClr val="accent2">
                    <a:shade val="75000"/>
                  </a:schemeClr>
                </a:contourClr>
              </a:sp3d>
            </a:bodyPr>
            <a:lstStyle/>
            <a:p>
              <a:r>
                <a:rPr lang="en-GB" dirty="0">
                  <a:ln w="11430"/>
                  <a:solidFill>
                    <a:srgbClr val="FF0000"/>
                  </a:solidFill>
                  <a:effectLst>
                    <a:outerShdw blurRad="50800" dist="39000" dir="5460000" algn="tl">
                      <a:srgbClr val="000000">
                        <a:alpha val="38000"/>
                      </a:srgbClr>
                    </a:outerShdw>
                  </a:effectLst>
                </a:rPr>
                <a:t>Half of Conservative MPs 'want to pull out of the EU</a:t>
              </a:r>
              <a:r>
                <a:rPr lang="en-GB" dirty="0" smtClean="0">
                  <a:ln w="11430"/>
                  <a:solidFill>
                    <a:srgbClr val="FF0000"/>
                  </a:solidFill>
                  <a:effectLst>
                    <a:outerShdw blurRad="50800" dist="39000" dir="5460000" algn="tl">
                      <a:srgbClr val="000000">
                        <a:alpha val="38000"/>
                      </a:srgbClr>
                    </a:outerShdw>
                  </a:effectLst>
                </a:rPr>
                <a:t>'</a:t>
              </a:r>
              <a:endParaRPr lang="en-GB" dirty="0">
                <a:ln w="11430"/>
                <a:solidFill>
                  <a:srgbClr val="FF0000"/>
                </a:solidFill>
                <a:effectLst>
                  <a:outerShdw blurRad="50800" dist="39000" dir="5460000" algn="tl">
                    <a:srgbClr val="000000">
                      <a:alpha val="38000"/>
                    </a:srgbClr>
                  </a:outerShdw>
                </a:effectLst>
              </a:endParaRPr>
            </a:p>
          </p:txBody>
        </p:sp>
        <p:sp>
          <p:nvSpPr>
            <p:cNvPr id="4" name="TextBox 3"/>
            <p:cNvSpPr txBox="1"/>
            <p:nvPr/>
          </p:nvSpPr>
          <p:spPr>
            <a:xfrm>
              <a:off x="539552" y="1628508"/>
              <a:ext cx="8208912" cy="286232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r>
                <a:rPr lang="en-GB" dirty="0">
                  <a:solidFill>
                    <a:schemeClr val="tx1"/>
                  </a:solidFill>
                </a:rPr>
                <a:t>Twice as many Tory MPs want Britain to pull out of the European Union as voted for a referendum last week, one of the leading rebel MPs has claimed. </a:t>
              </a:r>
              <a:endParaRPr lang="en-GB" dirty="0" smtClean="0">
                <a:solidFill>
                  <a:schemeClr val="tx1"/>
                </a:solidFill>
              </a:endParaRPr>
            </a:p>
            <a:p>
              <a:r>
                <a:rPr lang="en-GB" dirty="0" smtClean="0">
                  <a:solidFill>
                    <a:srgbClr val="0000CC"/>
                  </a:solidFill>
                </a:rPr>
                <a:t>Daily Telegraph 01-Nov-11</a:t>
              </a:r>
              <a:endParaRPr lang="en-GB" dirty="0">
                <a:solidFill>
                  <a:srgbClr val="0000CC"/>
                </a:solidFill>
              </a:endParaRPr>
            </a:p>
          </p:txBody>
        </p:sp>
      </p:grpSp>
    </p:spTree>
    <p:extLst>
      <p:ext uri="{BB962C8B-B14F-4D97-AF65-F5344CB8AC3E}">
        <p14:creationId xmlns:p14="http://schemas.microsoft.com/office/powerpoint/2010/main" val="2515147555"/>
      </p:ext>
    </p:extLst>
  </p:cSld>
  <p:clrMapOvr>
    <a:masterClrMapping/>
  </p:clrMapOvr>
  <p:transition>
    <p:split orient="vert"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42</a:t>
            </a:fld>
            <a:endParaRPr lang="en-US" dirty="0"/>
          </a:p>
        </p:txBody>
      </p:sp>
      <p:sp>
        <p:nvSpPr>
          <p:cNvPr id="3" name="Rectangle 2"/>
          <p:cNvSpPr/>
          <p:nvPr/>
        </p:nvSpPr>
        <p:spPr>
          <a:xfrm>
            <a:off x="251520" y="260648"/>
            <a:ext cx="8712968" cy="1477328"/>
          </a:xfrm>
          <a:prstGeom prst="rect">
            <a:avLst/>
          </a:prstGeom>
          <a:solidFill>
            <a:srgbClr val="FFFFFF">
              <a:alpha val="58039"/>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GB" dirty="0"/>
              <a:t>ICM/Guardian poll </a:t>
            </a:r>
            <a:r>
              <a:rPr lang="en-GB" dirty="0">
                <a:solidFill>
                  <a:srgbClr val="0000CC"/>
                </a:solidFill>
              </a:rPr>
              <a:t>21-23 October 2011 </a:t>
            </a:r>
            <a:r>
              <a:rPr lang="en-GB" dirty="0"/>
              <a:t>– 70% Want a Referendum; 49% would Pull Out</a:t>
            </a:r>
          </a:p>
        </p:txBody>
      </p:sp>
      <p:sp>
        <p:nvSpPr>
          <p:cNvPr id="4" name="TextBox 3"/>
          <p:cNvSpPr txBox="1"/>
          <p:nvPr/>
        </p:nvSpPr>
        <p:spPr>
          <a:xfrm>
            <a:off x="251520" y="2204864"/>
            <a:ext cx="8496944" cy="1477328"/>
          </a:xfrm>
          <a:prstGeom prst="rect">
            <a:avLst/>
          </a:prstGeom>
          <a:solidFill>
            <a:srgbClr val="FFFFFF">
              <a:alpha val="58039"/>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defPPr>
              <a:defRPr lang="en-US"/>
            </a:defPPr>
          </a:lstStyle>
          <a:p>
            <a:r>
              <a:rPr lang="en-GB" dirty="0"/>
              <a:t>Conservative Home </a:t>
            </a:r>
            <a:r>
              <a:rPr lang="en-GB" dirty="0">
                <a:solidFill>
                  <a:srgbClr val="0000CC"/>
                </a:solidFill>
              </a:rPr>
              <a:t>September</a:t>
            </a:r>
            <a:r>
              <a:rPr lang="en-GB" dirty="0"/>
              <a:t> Poll of Conservative members - 60% want to leave the EU:</a:t>
            </a:r>
          </a:p>
        </p:txBody>
      </p:sp>
    </p:spTree>
    <p:extLst>
      <p:ext uri="{BB962C8B-B14F-4D97-AF65-F5344CB8AC3E}">
        <p14:creationId xmlns:p14="http://schemas.microsoft.com/office/powerpoint/2010/main" val="2011881673"/>
      </p:ext>
    </p:extLst>
  </p:cSld>
  <p:clrMapOvr>
    <a:masterClrMapping/>
  </p:clrMapOvr>
  <p:transition>
    <p:split orient="vert" dir="in"/>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43</a:t>
            </a:fld>
            <a:endParaRPr lang="en-US" dirty="0"/>
          </a:p>
        </p:txBody>
      </p:sp>
      <p:sp>
        <p:nvSpPr>
          <p:cNvPr id="4" name="Rectangle 3"/>
          <p:cNvSpPr/>
          <p:nvPr/>
        </p:nvSpPr>
        <p:spPr>
          <a:xfrm>
            <a:off x="215515" y="428179"/>
            <a:ext cx="8712968" cy="3539430"/>
          </a:xfrm>
          <a:prstGeom prst="rect">
            <a:avLst/>
          </a:prstGeom>
          <a:solidFill>
            <a:srgbClr val="FFFF00">
              <a:alpha val="50196"/>
            </a:srgbClr>
          </a:solidFill>
        </p:spPr>
        <p:txBody>
          <a:bodyPr wrap="square">
            <a:spAutoFit/>
          </a:bodyPr>
          <a:lstStyle/>
          <a:p>
            <a:r>
              <a:rPr lang="en-GB" sz="3200" spc="-150" dirty="0"/>
              <a:t>... </a:t>
            </a:r>
            <a:r>
              <a:rPr lang="en-GB" sz="3200" spc="-150" dirty="0" smtClean="0"/>
              <a:t>the </a:t>
            </a:r>
            <a:r>
              <a:rPr lang="en-GB" sz="3200" spc="-150" dirty="0"/>
              <a:t>question may be on the table sooner rather than later despite Cameron’s efforts, as Germany and others make a strong case for re-opening the treaty to tighten up economic governance rules</a:t>
            </a:r>
            <a:r>
              <a:rPr lang="en-GB" sz="3200" spc="-150" dirty="0" smtClean="0"/>
              <a:t>.</a:t>
            </a:r>
          </a:p>
          <a:p>
            <a:r>
              <a:rPr lang="en-GB" sz="3200" dirty="0">
                <a:solidFill>
                  <a:srgbClr val="0000CC"/>
                </a:solidFill>
              </a:rPr>
              <a:t>EUObserver </a:t>
            </a:r>
            <a:r>
              <a:rPr lang="en-GB" sz="3200" dirty="0" smtClean="0">
                <a:solidFill>
                  <a:srgbClr val="0000CC"/>
                </a:solidFill>
              </a:rPr>
              <a:t>22-Oct-11</a:t>
            </a:r>
            <a:endParaRPr lang="en-GB" sz="3200" spc="-150" dirty="0"/>
          </a:p>
        </p:txBody>
      </p:sp>
    </p:spTree>
    <p:extLst>
      <p:ext uri="{BB962C8B-B14F-4D97-AF65-F5344CB8AC3E}">
        <p14:creationId xmlns:p14="http://schemas.microsoft.com/office/powerpoint/2010/main" val="2937620573"/>
      </p:ext>
    </p:extLst>
  </p:cSld>
  <p:clrMapOvr>
    <a:masterClrMapping/>
  </p:clrMapOvr>
  <p:transition>
    <p:split orient="vert" dir="in"/>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44</a:t>
            </a:fld>
            <a:endParaRPr lang="en-US" dirty="0"/>
          </a:p>
        </p:txBody>
      </p:sp>
      <p:pic>
        <p:nvPicPr>
          <p:cNvPr id="3"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10294" y="35682"/>
            <a:ext cx="9144001" cy="6858000"/>
          </a:xfrm>
          <a:prstGeom prst="rect">
            <a:avLst/>
          </a:prstGeom>
          <a:noFill/>
        </p:spPr>
      </p:pic>
      <p:sp>
        <p:nvSpPr>
          <p:cNvPr id="4" name="TextBox 3"/>
          <p:cNvSpPr txBox="1"/>
          <p:nvPr/>
        </p:nvSpPr>
        <p:spPr>
          <a:xfrm>
            <a:off x="136054" y="1916832"/>
            <a:ext cx="8892480" cy="4431983"/>
          </a:xfrm>
          <a:prstGeom prst="rect">
            <a:avLst/>
          </a:prstGeom>
          <a:solidFill>
            <a:srgbClr val="FFFFFF">
              <a:alpha val="52157"/>
            </a:srgbClr>
          </a:solidFill>
        </p:spPr>
        <p:txBody>
          <a:bodyPr wrap="square" rtlCol="0">
            <a:spAutoFit/>
          </a:bodyPr>
          <a:lstStyle/>
          <a:p>
            <a:r>
              <a:rPr lang="en-GB" dirty="0"/>
              <a:t>However else the outcome of the European Union and euro-area summits are judged in the coming weeks, one conclusion seems clear: the countries at the eurozone core of the EU are now determined to take a </a:t>
            </a:r>
            <a:r>
              <a:rPr lang="en-GB" sz="3600" dirty="0">
                <a:solidFill>
                  <a:srgbClr val="FF0000"/>
                </a:solidFill>
              </a:rPr>
              <a:t>major step </a:t>
            </a:r>
            <a:r>
              <a:rPr lang="en-GB" dirty="0"/>
              <a:t>– not only to economic and fiscal integration but also to </a:t>
            </a:r>
            <a:r>
              <a:rPr lang="en-GB" sz="3600" dirty="0">
                <a:solidFill>
                  <a:srgbClr val="FF0000"/>
                </a:solidFill>
              </a:rPr>
              <a:t>de facto political union</a:t>
            </a:r>
            <a:r>
              <a:rPr lang="en-GB" dirty="0" smtClean="0"/>
              <a:t>.</a:t>
            </a:r>
          </a:p>
          <a:p>
            <a:r>
              <a:rPr lang="en-GB" dirty="0" smtClean="0">
                <a:solidFill>
                  <a:srgbClr val="0000CC"/>
                </a:solidFill>
              </a:rPr>
              <a:t>Guardian 27-Oct-11</a:t>
            </a:r>
            <a:endParaRPr lang="en-GB" dirty="0">
              <a:solidFill>
                <a:srgbClr val="0000CC"/>
              </a:solidFill>
            </a:endParaRPr>
          </a:p>
        </p:txBody>
      </p:sp>
    </p:spTree>
    <p:extLst>
      <p:ext uri="{BB962C8B-B14F-4D97-AF65-F5344CB8AC3E}">
        <p14:creationId xmlns:p14="http://schemas.microsoft.com/office/powerpoint/2010/main" val="963812835"/>
      </p:ext>
    </p:extLst>
  </p:cSld>
  <p:clrMapOvr>
    <a:masterClrMapping/>
  </p:clrMapOvr>
  <p:transition>
    <p:split orient="vert"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45</a:t>
            </a:fld>
            <a:endParaRPr lang="en-US" dirty="0"/>
          </a:p>
        </p:txBody>
      </p:sp>
      <p:grpSp>
        <p:nvGrpSpPr>
          <p:cNvPr id="6" name="Group 5"/>
          <p:cNvGrpSpPr/>
          <p:nvPr/>
        </p:nvGrpSpPr>
        <p:grpSpPr>
          <a:xfrm>
            <a:off x="2046816" y="332656"/>
            <a:ext cx="4597682" cy="2333373"/>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7" name="Oval 6"/>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8"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CC"/>
                  </a:solidFill>
                  <a:latin typeface="Verdana" pitchFamily="34" charset="0"/>
                  <a:ea typeface="Verdana" pitchFamily="34" charset="0"/>
                  <a:cs typeface="Verdana" pitchFamily="34" charset="0"/>
                </a:rPr>
                <a:t>Germany, the Vatican and the euro crisis</a:t>
              </a:r>
            </a:p>
          </p:txBody>
        </p:sp>
      </p:grpSp>
      <p:grpSp>
        <p:nvGrpSpPr>
          <p:cNvPr id="9" name="Group 8"/>
          <p:cNvGrpSpPr/>
          <p:nvPr/>
        </p:nvGrpSpPr>
        <p:grpSpPr>
          <a:xfrm>
            <a:off x="1478804" y="2281736"/>
            <a:ext cx="5718688" cy="2274120"/>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0" name="Oval 9"/>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5009477" y="-1441408"/>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CC"/>
                  </a:solidFill>
                  <a:latin typeface="Verdana" pitchFamily="34" charset="0"/>
                  <a:ea typeface="Verdana" pitchFamily="34" charset="0"/>
                  <a:cs typeface="Verdana" pitchFamily="34" charset="0"/>
                </a:rPr>
                <a:t>The </a:t>
              </a:r>
              <a:r>
                <a:rPr lang="en-GB" sz="3600" dirty="0">
                  <a:solidFill>
                    <a:srgbClr val="3333CC"/>
                  </a:solidFill>
                  <a:latin typeface="Verdana" pitchFamily="34" charset="0"/>
                  <a:ea typeface="Verdana" pitchFamily="34" charset="0"/>
                  <a:cs typeface="Verdana" pitchFamily="34" charset="0"/>
                </a:rPr>
                <a:t>Beast and its </a:t>
              </a:r>
              <a:r>
                <a:rPr lang="en-GB" sz="3600" dirty="0" smtClean="0">
                  <a:solidFill>
                    <a:srgbClr val="3333CC"/>
                  </a:solidFill>
                  <a:latin typeface="Verdana" pitchFamily="34" charset="0"/>
                  <a:ea typeface="Verdana" pitchFamily="34" charset="0"/>
                  <a:cs typeface="Verdana" pitchFamily="34" charset="0"/>
                </a:rPr>
                <a:t>Rider and the euro crisis</a:t>
              </a:r>
            </a:p>
          </p:txBody>
        </p:sp>
      </p:grpSp>
      <p:sp>
        <p:nvSpPr>
          <p:cNvPr id="3" name="TextBox 2"/>
          <p:cNvSpPr txBox="1"/>
          <p:nvPr/>
        </p:nvSpPr>
        <p:spPr>
          <a:xfrm>
            <a:off x="1331640" y="4725144"/>
            <a:ext cx="6768752" cy="1015663"/>
          </a:xfrm>
          <a:prstGeom prst="rect">
            <a:avLst/>
          </a:prstGeom>
          <a:solidFill>
            <a:srgbClr val="FFFFFF">
              <a:alpha val="50196"/>
            </a:srgbClr>
          </a:solidFill>
          <a:ln w="571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GB" spc="50" dirty="0" smtClean="0">
                <a:ln w="11430"/>
                <a:solidFill>
                  <a:sysClr val="windowText" lastClr="000000"/>
                </a:solidFill>
                <a:effectLst>
                  <a:outerShdw blurRad="76200" dist="50800" dir="5400000" algn="tl" rotWithShape="0">
                    <a:srgbClr val="000000">
                      <a:alpha val="65000"/>
                    </a:srgbClr>
                  </a:outerShdw>
                </a:effectLst>
              </a:rPr>
              <a:t>Also gives background as to why Israel is so hated</a:t>
            </a:r>
            <a:endParaRPr lang="en-GB" spc="50" dirty="0">
              <a:ln w="11430"/>
              <a:solidFill>
                <a:sysClr val="windowText" lastClr="00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17594093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17" t="6675" r="24594" b="2669"/>
          <a:stretch/>
        </p:blipFill>
        <p:spPr>
          <a:xfrm>
            <a:off x="-3593" y="0"/>
            <a:ext cx="9144000" cy="6870136"/>
          </a:xfrm>
          <a:prstGeom prst="rect">
            <a:avLst/>
          </a:prstGeom>
        </p:spPr>
      </p:pic>
      <p:sp>
        <p:nvSpPr>
          <p:cNvPr id="2" name="Oval 1"/>
          <p:cNvSpPr/>
          <p:nvPr/>
        </p:nvSpPr>
        <p:spPr>
          <a:xfrm>
            <a:off x="1315647" y="1484784"/>
            <a:ext cx="1944216" cy="144016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a:off x="5292080" y="1031630"/>
            <a:ext cx="1944216" cy="144016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63252" y="2694111"/>
            <a:ext cx="4572000" cy="461665"/>
          </a:xfrm>
          <a:prstGeom prst="rect">
            <a:avLst/>
          </a:prstGeom>
          <a:solidFill>
            <a:srgbClr val="FFFF00"/>
          </a:solidFill>
          <a:effectLst>
            <a:softEdge rad="127000"/>
          </a:effectLst>
        </p:spPr>
        <p:txBody>
          <a:bodyPr>
            <a:spAutoFit/>
          </a:bodyPr>
          <a:lstStyle/>
          <a:p>
            <a:r>
              <a:rPr lang="en-GB" sz="2400" spc="-150" dirty="0"/>
              <a:t>Subprime mortgage crisis</a:t>
            </a:r>
          </a:p>
        </p:txBody>
      </p:sp>
      <p:sp>
        <p:nvSpPr>
          <p:cNvPr id="9" name="Rectangle 8"/>
          <p:cNvSpPr/>
          <p:nvPr/>
        </p:nvSpPr>
        <p:spPr>
          <a:xfrm>
            <a:off x="5142089" y="2601778"/>
            <a:ext cx="3995936" cy="553998"/>
          </a:xfrm>
          <a:prstGeom prst="rect">
            <a:avLst/>
          </a:prstGeom>
          <a:solidFill>
            <a:srgbClr val="FFFF00"/>
          </a:solidFill>
          <a:effectLst>
            <a:softEdge rad="127000"/>
          </a:effectLst>
        </p:spPr>
        <p:txBody>
          <a:bodyPr wrap="square">
            <a:spAutoFit/>
          </a:bodyPr>
          <a:lstStyle/>
          <a:p>
            <a:r>
              <a:rPr lang="en-GB" dirty="0" smtClean="0"/>
              <a:t>Euro imbalance</a:t>
            </a:r>
            <a:endParaRPr lang="en-GB" dirty="0"/>
          </a:p>
        </p:txBody>
      </p:sp>
      <p:sp>
        <p:nvSpPr>
          <p:cNvPr id="4" name="TextBox 3"/>
          <p:cNvSpPr txBox="1"/>
          <p:nvPr/>
        </p:nvSpPr>
        <p:spPr>
          <a:xfrm>
            <a:off x="63252" y="6095037"/>
            <a:ext cx="9144000" cy="646331"/>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GB" sz="3600" dirty="0" smtClean="0">
                <a:ln w="11430"/>
                <a:solidFill>
                  <a:srgbClr val="FF0000"/>
                </a:solidFill>
                <a:effectLst>
                  <a:outerShdw blurRad="80000" dist="40000" dir="5040000" algn="tl">
                    <a:srgbClr val="000000">
                      <a:alpha val="30000"/>
                    </a:srgbClr>
                  </a:outerShdw>
                </a:effectLst>
              </a:rPr>
              <a:t>Why are we interested?</a:t>
            </a:r>
            <a:endParaRPr lang="en-GB" sz="3600" dirty="0">
              <a:ln w="11430"/>
              <a:solidFill>
                <a:srgbClr val="FF0000"/>
              </a:solidFill>
              <a:effectLst>
                <a:outerShdw blurRad="80000" dist="40000" dir="5040000" algn="tl">
                  <a:srgbClr val="000000">
                    <a:alpha val="30000"/>
                  </a:srgbClr>
                </a:outerShdw>
              </a:effectLst>
            </a:endParaRPr>
          </a:p>
        </p:txBody>
      </p:sp>
      <p:grpSp>
        <p:nvGrpSpPr>
          <p:cNvPr id="14" name="Group 13"/>
          <p:cNvGrpSpPr/>
          <p:nvPr/>
        </p:nvGrpSpPr>
        <p:grpSpPr>
          <a:xfrm>
            <a:off x="0" y="0"/>
            <a:ext cx="5769768" cy="1475104"/>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5" name="Oval 14"/>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6" name="Oval 4"/>
            <p:cNvSpPr/>
            <p:nvPr/>
          </p:nvSpPr>
          <p:spPr>
            <a:xfrm>
              <a:off x="5009477" y="-1441408"/>
              <a:ext cx="3167918" cy="1515413"/>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800" dirty="0" smtClean="0">
                  <a:solidFill>
                    <a:srgbClr val="3333CC"/>
                  </a:solidFill>
                  <a:latin typeface="Verdana" pitchFamily="34" charset="0"/>
                  <a:ea typeface="Verdana" pitchFamily="34" charset="0"/>
                  <a:cs typeface="Verdana" pitchFamily="34" charset="0"/>
                </a:rPr>
                <a:t>The </a:t>
              </a:r>
              <a:r>
                <a:rPr lang="en-GB" sz="2800" dirty="0">
                  <a:solidFill>
                    <a:srgbClr val="3333CC"/>
                  </a:solidFill>
                  <a:latin typeface="Verdana" pitchFamily="34" charset="0"/>
                  <a:ea typeface="Verdana" pitchFamily="34" charset="0"/>
                  <a:cs typeface="Verdana" pitchFamily="34" charset="0"/>
                </a:rPr>
                <a:t>Beast and its </a:t>
              </a:r>
              <a:r>
                <a:rPr lang="en-GB" sz="2800" dirty="0" smtClean="0">
                  <a:solidFill>
                    <a:srgbClr val="3333CC"/>
                  </a:solidFill>
                  <a:latin typeface="Verdana" pitchFamily="34" charset="0"/>
                  <a:ea typeface="Verdana" pitchFamily="34" charset="0"/>
                  <a:cs typeface="Verdana" pitchFamily="34" charset="0"/>
                </a:rPr>
                <a:t>Rider and the euro crisis</a:t>
              </a:r>
            </a:p>
          </p:txBody>
        </p:sp>
      </p:grpSp>
      <p:sp>
        <p:nvSpPr>
          <p:cNvPr id="5" name="TextBox 4"/>
          <p:cNvSpPr txBox="1"/>
          <p:nvPr/>
        </p:nvSpPr>
        <p:spPr>
          <a:xfrm>
            <a:off x="29830" y="3143680"/>
            <a:ext cx="9074773" cy="1569660"/>
          </a:xfrm>
          <a:prstGeom prst="rect">
            <a:avLst/>
          </a:prstGeom>
          <a:solidFill>
            <a:srgbClr val="0000FF">
              <a:alpha val="52941"/>
            </a:srgbClr>
          </a:solidFill>
        </p:spPr>
        <p:txBody>
          <a:bodyPr wrap="square" rtlCol="0">
            <a:spAutoFit/>
          </a:bodyPr>
          <a:lstStyle/>
          <a:p>
            <a:r>
              <a:rPr lang="en-GB" sz="2400" dirty="0">
                <a:solidFill>
                  <a:schemeClr val="bg1"/>
                </a:solidFill>
              </a:rPr>
              <a:t>"We are sick of you criticising us and telling us what to do. You say you hate the euro and now you want to interfere in our meetings</a:t>
            </a:r>
            <a:r>
              <a:rPr lang="en-GB" sz="2400" dirty="0" smtClean="0">
                <a:solidFill>
                  <a:schemeClr val="bg1"/>
                </a:solidFill>
              </a:rPr>
              <a:t>.“ Sarkozy to Cameron on Sunday 23</a:t>
            </a:r>
            <a:r>
              <a:rPr lang="en-GB" sz="2400" baseline="30000" dirty="0" smtClean="0">
                <a:solidFill>
                  <a:schemeClr val="bg1"/>
                </a:solidFill>
              </a:rPr>
              <a:t>rd</a:t>
            </a:r>
            <a:r>
              <a:rPr lang="en-GB" sz="2400" dirty="0" smtClean="0">
                <a:solidFill>
                  <a:schemeClr val="bg1"/>
                </a:solidFill>
              </a:rPr>
              <a:t> Oct</a:t>
            </a:r>
            <a:endParaRPr lang="en-GB" sz="2400" dirty="0">
              <a:solidFill>
                <a:srgbClr val="FF0000"/>
              </a:solidFill>
            </a:endParaRPr>
          </a:p>
        </p:txBody>
      </p:sp>
      <p:sp>
        <p:nvSpPr>
          <p:cNvPr id="12" name="TextBox 11"/>
          <p:cNvSpPr txBox="1"/>
          <p:nvPr/>
        </p:nvSpPr>
        <p:spPr>
          <a:xfrm>
            <a:off x="-3592" y="4667652"/>
            <a:ext cx="9141618" cy="1569660"/>
          </a:xfrm>
          <a:prstGeom prst="rect">
            <a:avLst/>
          </a:prstGeom>
          <a:solidFill>
            <a:srgbClr val="0000FF">
              <a:alpha val="52941"/>
            </a:srgbClr>
          </a:solidFill>
        </p:spPr>
        <p:txBody>
          <a:bodyPr wrap="square" rtlCol="0">
            <a:spAutoFit/>
          </a:bodyPr>
          <a:lstStyle/>
          <a:p>
            <a:r>
              <a:rPr lang="en-GB" sz="2400" dirty="0">
                <a:solidFill>
                  <a:srgbClr val="FFFF00"/>
                </a:solidFill>
              </a:rPr>
              <a:t>“The euro crisis is becoming surreal in that everything that possibly could go wrong is now doing so, all at once</a:t>
            </a:r>
            <a:r>
              <a:rPr lang="en-GB" sz="2400" dirty="0" smtClean="0">
                <a:solidFill>
                  <a:srgbClr val="FFFF00"/>
                </a:solidFill>
              </a:rPr>
              <a:t>.”</a:t>
            </a:r>
          </a:p>
          <a:p>
            <a:r>
              <a:rPr lang="en-GB" sz="2400" dirty="0" smtClean="0">
                <a:solidFill>
                  <a:srgbClr val="FFFF00"/>
                </a:solidFill>
              </a:rPr>
              <a:t>UPI 24-Oct-11</a:t>
            </a:r>
            <a:endParaRPr lang="en-GB" sz="2400" dirty="0">
              <a:solidFill>
                <a:srgbClr val="FFFF00"/>
              </a:solidFill>
            </a:endParaRPr>
          </a:p>
        </p:txBody>
      </p:sp>
    </p:spTree>
    <p:extLst>
      <p:ext uri="{BB962C8B-B14F-4D97-AF65-F5344CB8AC3E}">
        <p14:creationId xmlns:p14="http://schemas.microsoft.com/office/powerpoint/2010/main" val="372381388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3" grpId="0" animBg="1"/>
      <p:bldP spid="9" grpId="0" animBg="1"/>
      <p:bldP spid="4" grpId="0"/>
      <p:bldP spid="5" grpId="0" animBg="1"/>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01"/>
            <a:ext cx="9144000" cy="687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1A8FC14-2063-4072-A42E-E804567BEECD}" type="slidenum">
              <a:rPr lang="en-US" smtClean="0"/>
              <a:pPr/>
              <a:t>47</a:t>
            </a:fld>
            <a:endParaRPr lang="en-US" dirty="0"/>
          </a:p>
        </p:txBody>
      </p:sp>
      <p:grpSp>
        <p:nvGrpSpPr>
          <p:cNvPr id="3" name="Group 9"/>
          <p:cNvGrpSpPr/>
          <p:nvPr/>
        </p:nvGrpSpPr>
        <p:grpSpPr>
          <a:xfrm>
            <a:off x="5929322" y="0"/>
            <a:ext cx="3022092" cy="1965381"/>
            <a:chOff x="5643570" y="3357562"/>
            <a:chExt cx="3022092" cy="1965381"/>
          </a:xfrm>
          <a:scene3d>
            <a:camera prst="orthographicFront">
              <a:rot lat="0" lon="0" rev="0"/>
            </a:camera>
            <a:lightRig rig="contrasting" dir="t">
              <a:rot lat="0" lon="0" rev="1500000"/>
            </a:lightRig>
          </a:scene3d>
        </p:grpSpPr>
        <p:pic>
          <p:nvPicPr>
            <p:cNvPr id="7" name="Picture 6" descr="dragon cut out.jpg"/>
            <p:cNvPicPr>
              <a:picLocks noChangeAspect="1"/>
            </p:cNvPicPr>
            <p:nvPr/>
          </p:nvPicPr>
          <p:blipFill>
            <a:blip r:embed="rId4">
              <a:clrChange>
                <a:clrFrom>
                  <a:srgbClr val="B8B3B7"/>
                </a:clrFrom>
                <a:clrTo>
                  <a:srgbClr val="B8B3B7">
                    <a:alpha val="0"/>
                  </a:srgbClr>
                </a:clrTo>
              </a:clrChange>
            </a:blip>
            <a:stretch>
              <a:fillRect/>
            </a:stretch>
          </p:blipFill>
          <p:spPr>
            <a:xfrm>
              <a:off x="5643570" y="3357562"/>
              <a:ext cx="3022092" cy="1527048"/>
            </a:xfrm>
            <a:prstGeom prst="rect">
              <a:avLst/>
            </a:prstGeom>
            <a:ln>
              <a:noFill/>
            </a:ln>
            <a:effectLst>
              <a:outerShdw blurRad="149987" dist="250190" dir="8460000" algn="ctr">
                <a:srgbClr val="000000">
                  <a:alpha val="28000"/>
                </a:srgbClr>
              </a:outerShdw>
            </a:effectLst>
            <a:sp3d prstMaterial="metal">
              <a:bevelT w="88900" h="88900"/>
            </a:sp3d>
          </p:spPr>
        </p:pic>
        <p:sp>
          <p:nvSpPr>
            <p:cNvPr id="9" name="Text Box 6"/>
            <p:cNvSpPr txBox="1">
              <a:spLocks noChangeArrowheads="1"/>
            </p:cNvSpPr>
            <p:nvPr/>
          </p:nvSpPr>
          <p:spPr bwMode="auto">
            <a:xfrm>
              <a:off x="6451116" y="4799723"/>
              <a:ext cx="1771678"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p3d prstMaterial="metal">
              <a:bevelT w="88900" h="88900"/>
            </a:sp3d>
          </p:spPr>
          <p:txBody>
            <a:bodyPr wrap="square" anchor="ctr">
              <a:spAutoFit/>
            </a:bodyPr>
            <a:lstStyle/>
            <a:p>
              <a:pPr>
                <a:spcBef>
                  <a:spcPct val="50000"/>
                </a:spcBef>
              </a:pPr>
              <a:r>
                <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Dragon</a:t>
              </a:r>
            </a:p>
          </p:txBody>
        </p:sp>
      </p:grpSp>
      <p:grpSp>
        <p:nvGrpSpPr>
          <p:cNvPr id="5" name="Group 17"/>
          <p:cNvGrpSpPr/>
          <p:nvPr/>
        </p:nvGrpSpPr>
        <p:grpSpPr>
          <a:xfrm>
            <a:off x="0" y="0"/>
            <a:ext cx="2428860" cy="928670"/>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9" name="Oval 18"/>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2658168" y="2467734"/>
              <a:ext cx="3541941" cy="1515414"/>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Rev 16</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grpSp>
        <p:nvGrpSpPr>
          <p:cNvPr id="10" name="Group 9"/>
          <p:cNvGrpSpPr/>
          <p:nvPr/>
        </p:nvGrpSpPr>
        <p:grpSpPr>
          <a:xfrm>
            <a:off x="3629608" y="2348880"/>
            <a:ext cx="1884784" cy="3402379"/>
            <a:chOff x="3629608" y="2348880"/>
            <a:chExt cx="1884784" cy="3402379"/>
          </a:xfrm>
          <a:effectLst>
            <a:outerShdw blurRad="50800" dist="38100" algn="l" rotWithShape="0">
              <a:prstClr val="black">
                <a:alpha val="40000"/>
              </a:prstClr>
            </a:outerShdw>
          </a:effectLst>
        </p:grpSpPr>
        <p:pic>
          <p:nvPicPr>
            <p:cNvPr id="8" name="Picture 7"/>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29608" y="2348880"/>
              <a:ext cx="1884784" cy="2588437"/>
            </a:xfrm>
            <a:prstGeom prst="rect">
              <a:avLst/>
            </a:prstGeom>
          </p:spPr>
        </p:pic>
        <p:sp>
          <p:nvSpPr>
            <p:cNvPr id="21" name="Text Box 6"/>
            <p:cNvSpPr txBox="1">
              <a:spLocks noChangeArrowheads="1"/>
            </p:cNvSpPr>
            <p:nvPr/>
          </p:nvSpPr>
          <p:spPr bwMode="auto">
            <a:xfrm>
              <a:off x="3657197" y="4797152"/>
              <a:ext cx="1771678" cy="954107"/>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ts val="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False</a:t>
              </a:r>
            </a:p>
            <a:p>
              <a:pPr>
                <a:spcBef>
                  <a:spcPts val="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Prophet</a:t>
              </a:r>
              <a:endPar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grpSp>
      <p:grpSp>
        <p:nvGrpSpPr>
          <p:cNvPr id="12" name="Group 11"/>
          <p:cNvGrpSpPr/>
          <p:nvPr/>
        </p:nvGrpSpPr>
        <p:grpSpPr>
          <a:xfrm>
            <a:off x="1857930" y="615005"/>
            <a:ext cx="3047489" cy="2962361"/>
            <a:chOff x="1857930" y="615005"/>
            <a:chExt cx="3047489" cy="2962361"/>
          </a:xfrm>
          <a:effectLst>
            <a:outerShdw blurRad="50800" dist="38100" algn="l" rotWithShape="0">
              <a:prstClr val="black">
                <a:alpha val="40000"/>
              </a:prstClr>
            </a:outerShdw>
          </a:effectLst>
        </p:grpSpPr>
        <p:pic>
          <p:nvPicPr>
            <p:cNvPr id="6" name="Picture 5"/>
            <p:cNvPicPr>
              <a:picLocks noChangeAspect="1"/>
            </p:cNvPicPr>
            <p:nvPr/>
          </p:nvPicPr>
          <p:blipFill>
            <a:blip r:embed="rId6">
              <a:clrChange>
                <a:clrFrom>
                  <a:srgbClr val="B8B3B7"/>
                </a:clrFrom>
                <a:clrTo>
                  <a:srgbClr val="B8B3B7">
                    <a:alpha val="0"/>
                  </a:srgbClr>
                </a:clrTo>
              </a:clrChange>
              <a:extLst>
                <a:ext uri="{28A0092B-C50C-407E-A947-70E740481C1C}">
                  <a14:useLocalDpi xmlns:a14="http://schemas.microsoft.com/office/drawing/2010/main" val="0"/>
                </a:ext>
              </a:extLst>
            </a:blip>
            <a:stretch>
              <a:fillRect/>
            </a:stretch>
          </p:blipFill>
          <p:spPr>
            <a:xfrm>
              <a:off x="1920671" y="615005"/>
              <a:ext cx="2984748" cy="2700751"/>
            </a:xfrm>
            <a:prstGeom prst="rect">
              <a:avLst/>
            </a:prstGeom>
          </p:spPr>
        </p:pic>
        <p:sp>
          <p:nvSpPr>
            <p:cNvPr id="22" name="Text Box 6"/>
            <p:cNvSpPr txBox="1">
              <a:spLocks noChangeArrowheads="1"/>
            </p:cNvSpPr>
            <p:nvPr/>
          </p:nvSpPr>
          <p:spPr bwMode="auto">
            <a:xfrm>
              <a:off x="1857930" y="3054146"/>
              <a:ext cx="1771678"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ct val="5000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Beast</a:t>
              </a:r>
              <a:endPar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grpSp>
    </p:spTree>
    <p:extLst>
      <p:ext uri="{BB962C8B-B14F-4D97-AF65-F5344CB8AC3E}">
        <p14:creationId xmlns:p14="http://schemas.microsoft.com/office/powerpoint/2010/main" val="114117827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01"/>
            <a:ext cx="9144000" cy="687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1A8FC14-2063-4072-A42E-E804567BEECD}" type="slidenum">
              <a:rPr lang="en-US" smtClean="0"/>
              <a:pPr/>
              <a:t>48</a:t>
            </a:fld>
            <a:endParaRPr lang="en-US" dirty="0"/>
          </a:p>
        </p:txBody>
      </p:sp>
      <p:grpSp>
        <p:nvGrpSpPr>
          <p:cNvPr id="3" name="Group 9"/>
          <p:cNvGrpSpPr/>
          <p:nvPr/>
        </p:nvGrpSpPr>
        <p:grpSpPr>
          <a:xfrm>
            <a:off x="5929322" y="0"/>
            <a:ext cx="3022092" cy="1965381"/>
            <a:chOff x="5643570" y="3357562"/>
            <a:chExt cx="3022092" cy="1965381"/>
          </a:xfrm>
          <a:scene3d>
            <a:camera prst="orthographicFront">
              <a:rot lat="0" lon="0" rev="0"/>
            </a:camera>
            <a:lightRig rig="contrasting" dir="t">
              <a:rot lat="0" lon="0" rev="1500000"/>
            </a:lightRig>
          </a:scene3d>
        </p:grpSpPr>
        <p:pic>
          <p:nvPicPr>
            <p:cNvPr id="7" name="Picture 6" descr="dragon cut out.jpg"/>
            <p:cNvPicPr>
              <a:picLocks noChangeAspect="1"/>
            </p:cNvPicPr>
            <p:nvPr/>
          </p:nvPicPr>
          <p:blipFill>
            <a:blip r:embed="rId4">
              <a:clrChange>
                <a:clrFrom>
                  <a:srgbClr val="B8B3B7"/>
                </a:clrFrom>
                <a:clrTo>
                  <a:srgbClr val="B8B3B7">
                    <a:alpha val="0"/>
                  </a:srgbClr>
                </a:clrTo>
              </a:clrChange>
            </a:blip>
            <a:stretch>
              <a:fillRect/>
            </a:stretch>
          </p:blipFill>
          <p:spPr>
            <a:xfrm>
              <a:off x="5643570" y="3357562"/>
              <a:ext cx="3022092" cy="1527048"/>
            </a:xfrm>
            <a:prstGeom prst="rect">
              <a:avLst/>
            </a:prstGeom>
            <a:ln>
              <a:noFill/>
            </a:ln>
            <a:effectLst>
              <a:outerShdw blurRad="149987" dist="250190" dir="8460000" algn="ctr">
                <a:srgbClr val="000000">
                  <a:alpha val="28000"/>
                </a:srgbClr>
              </a:outerShdw>
            </a:effectLst>
            <a:sp3d prstMaterial="metal">
              <a:bevelT w="88900" h="88900"/>
            </a:sp3d>
          </p:spPr>
        </p:pic>
        <p:sp>
          <p:nvSpPr>
            <p:cNvPr id="9" name="Text Box 6"/>
            <p:cNvSpPr txBox="1">
              <a:spLocks noChangeArrowheads="1"/>
            </p:cNvSpPr>
            <p:nvPr/>
          </p:nvSpPr>
          <p:spPr bwMode="auto">
            <a:xfrm>
              <a:off x="6451116" y="4799723"/>
              <a:ext cx="1771678"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p3d prstMaterial="metal">
              <a:bevelT w="88900" h="88900"/>
            </a:sp3d>
          </p:spPr>
          <p:txBody>
            <a:bodyPr wrap="square" anchor="ctr">
              <a:spAutoFit/>
            </a:bodyPr>
            <a:lstStyle/>
            <a:p>
              <a:pPr>
                <a:spcBef>
                  <a:spcPct val="50000"/>
                </a:spcBef>
              </a:pPr>
              <a:r>
                <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Dragon</a:t>
              </a:r>
            </a:p>
          </p:txBody>
        </p:sp>
      </p:grpSp>
      <p:grpSp>
        <p:nvGrpSpPr>
          <p:cNvPr id="5" name="Group 17"/>
          <p:cNvGrpSpPr/>
          <p:nvPr/>
        </p:nvGrpSpPr>
        <p:grpSpPr>
          <a:xfrm>
            <a:off x="0" y="0"/>
            <a:ext cx="2428860" cy="928670"/>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9" name="Oval 18"/>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2658168" y="2467734"/>
              <a:ext cx="3541941" cy="1515414"/>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Rev 17</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grpSp>
        <p:nvGrpSpPr>
          <p:cNvPr id="10" name="Group 9"/>
          <p:cNvGrpSpPr/>
          <p:nvPr/>
        </p:nvGrpSpPr>
        <p:grpSpPr>
          <a:xfrm>
            <a:off x="3629608" y="2348880"/>
            <a:ext cx="1884784" cy="3402379"/>
            <a:chOff x="3629608" y="2348880"/>
            <a:chExt cx="1884784" cy="3402379"/>
          </a:xfrm>
          <a:effectLst>
            <a:outerShdw blurRad="50800" dist="38100" algn="l" rotWithShape="0">
              <a:prstClr val="black">
                <a:alpha val="40000"/>
              </a:prstClr>
            </a:outerShdw>
          </a:effectLst>
        </p:grpSpPr>
        <p:pic>
          <p:nvPicPr>
            <p:cNvPr id="8" name="Picture 7"/>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29608" y="2348880"/>
              <a:ext cx="1884784" cy="2588437"/>
            </a:xfrm>
            <a:prstGeom prst="rect">
              <a:avLst/>
            </a:prstGeom>
          </p:spPr>
        </p:pic>
        <p:sp>
          <p:nvSpPr>
            <p:cNvPr id="21" name="Text Box 6"/>
            <p:cNvSpPr txBox="1">
              <a:spLocks noChangeArrowheads="1"/>
            </p:cNvSpPr>
            <p:nvPr/>
          </p:nvSpPr>
          <p:spPr bwMode="auto">
            <a:xfrm>
              <a:off x="3657197" y="4797152"/>
              <a:ext cx="1771678" cy="954107"/>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ts val="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False</a:t>
              </a:r>
            </a:p>
            <a:p>
              <a:pPr>
                <a:spcBef>
                  <a:spcPts val="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Prophet</a:t>
              </a:r>
              <a:endPar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grpSp>
      <p:grpSp>
        <p:nvGrpSpPr>
          <p:cNvPr id="12" name="Group 11"/>
          <p:cNvGrpSpPr/>
          <p:nvPr/>
        </p:nvGrpSpPr>
        <p:grpSpPr>
          <a:xfrm>
            <a:off x="1857930" y="615005"/>
            <a:ext cx="3047489" cy="2962361"/>
            <a:chOff x="1857930" y="615005"/>
            <a:chExt cx="3047489" cy="2962361"/>
          </a:xfrm>
          <a:effectLst>
            <a:outerShdw blurRad="50800" dist="38100" algn="l" rotWithShape="0">
              <a:prstClr val="black">
                <a:alpha val="40000"/>
              </a:prstClr>
            </a:outerShdw>
          </a:effectLst>
        </p:grpSpPr>
        <p:pic>
          <p:nvPicPr>
            <p:cNvPr id="6" name="Picture 5"/>
            <p:cNvPicPr>
              <a:picLocks noChangeAspect="1"/>
            </p:cNvPicPr>
            <p:nvPr/>
          </p:nvPicPr>
          <p:blipFill>
            <a:blip r:embed="rId6">
              <a:clrChange>
                <a:clrFrom>
                  <a:srgbClr val="B8B3B7"/>
                </a:clrFrom>
                <a:clrTo>
                  <a:srgbClr val="B8B3B7">
                    <a:alpha val="0"/>
                  </a:srgbClr>
                </a:clrTo>
              </a:clrChange>
              <a:extLst>
                <a:ext uri="{28A0092B-C50C-407E-A947-70E740481C1C}">
                  <a14:useLocalDpi xmlns:a14="http://schemas.microsoft.com/office/drawing/2010/main" val="0"/>
                </a:ext>
              </a:extLst>
            </a:blip>
            <a:stretch>
              <a:fillRect/>
            </a:stretch>
          </p:blipFill>
          <p:spPr>
            <a:xfrm>
              <a:off x="1920671" y="615005"/>
              <a:ext cx="2984748" cy="2700751"/>
            </a:xfrm>
            <a:prstGeom prst="rect">
              <a:avLst/>
            </a:prstGeom>
          </p:spPr>
        </p:pic>
        <p:sp>
          <p:nvSpPr>
            <p:cNvPr id="22" name="Text Box 6"/>
            <p:cNvSpPr txBox="1">
              <a:spLocks noChangeArrowheads="1"/>
            </p:cNvSpPr>
            <p:nvPr/>
          </p:nvSpPr>
          <p:spPr bwMode="auto">
            <a:xfrm>
              <a:off x="1857930" y="3054146"/>
              <a:ext cx="1771678"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ct val="5000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Beast</a:t>
              </a:r>
              <a:endPar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grpSp>
    </p:spTree>
    <p:extLst>
      <p:ext uri="{BB962C8B-B14F-4D97-AF65-F5344CB8AC3E}">
        <p14:creationId xmlns:p14="http://schemas.microsoft.com/office/powerpoint/2010/main" val="1915707975"/>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0"/>
                                        <p:tgtEl>
                                          <p:spTgt spid="3"/>
                                        </p:tgtEl>
                                        <p:attrNameLst>
                                          <p:attrName>ppt_y</p:attrName>
                                        </p:attrNameLst>
                                      </p:cBhvr>
                                      <p:tavLst>
                                        <p:tav tm="0">
                                          <p:val>
                                            <p:strVal val="ppt_y"/>
                                          </p:val>
                                        </p:tav>
                                        <p:tav tm="100000">
                                          <p:val>
                                            <p:strVal val="ppt_y+.1"/>
                                          </p:val>
                                        </p:tav>
                                      </p:tavLst>
                                    </p:anim>
                                    <p:set>
                                      <p:cBhvr>
                                        <p:cTn id="9" dur="1" fill="hold">
                                          <p:stCondLst>
                                            <p:cond delay="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nodeType="clickEffect">
                                  <p:stCondLst>
                                    <p:cond delay="0"/>
                                  </p:stCondLst>
                                  <p:childTnLst>
                                    <p:animEffect transition="out" filter="fade">
                                      <p:cBhvr>
                                        <p:cTn id="13" dur="1000"/>
                                        <p:tgtEl>
                                          <p:spTgt spid="10"/>
                                        </p:tgtEl>
                                      </p:cBhvr>
                                    </p:animEffect>
                                    <p:anim calcmode="lin" valueType="num">
                                      <p:cBhvr>
                                        <p:cTn id="14" dur="1000"/>
                                        <p:tgtEl>
                                          <p:spTgt spid="10"/>
                                        </p:tgtEl>
                                        <p:attrNameLst>
                                          <p:attrName>ppt_x</p:attrName>
                                        </p:attrNameLst>
                                      </p:cBhvr>
                                      <p:tavLst>
                                        <p:tav tm="0">
                                          <p:val>
                                            <p:strVal val="ppt_x"/>
                                          </p:val>
                                        </p:tav>
                                        <p:tav tm="100000">
                                          <p:val>
                                            <p:strVal val="ppt_x"/>
                                          </p:val>
                                        </p:tav>
                                      </p:tavLst>
                                    </p:anim>
                                    <p:anim calcmode="lin" valueType="num">
                                      <p:cBhvr>
                                        <p:cTn id="15" dur="1000"/>
                                        <p:tgtEl>
                                          <p:spTgt spid="10"/>
                                        </p:tgtEl>
                                        <p:attrNameLst>
                                          <p:attrName>ppt_y</p:attrName>
                                        </p:attrNameLst>
                                      </p:cBhvr>
                                      <p:tavLst>
                                        <p:tav tm="0">
                                          <p:val>
                                            <p:strVal val="ppt_y"/>
                                          </p:val>
                                        </p:tav>
                                        <p:tav tm="100000">
                                          <p:val>
                                            <p:strVal val="ppt_y+.1"/>
                                          </p:val>
                                        </p:tav>
                                      </p:tavLst>
                                    </p:anim>
                                    <p:set>
                                      <p:cBhvr>
                                        <p:cTn id="16" dur="1" fill="hold">
                                          <p:stCondLst>
                                            <p:cond delay="9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12"/>
                                        </p:tgtEl>
                                      </p:cBhvr>
                                    </p:animEffect>
                                    <p:anim calcmode="lin" valueType="num">
                                      <p:cBhvr>
                                        <p:cTn id="21" dur="1000"/>
                                        <p:tgtEl>
                                          <p:spTgt spid="12"/>
                                        </p:tgtEl>
                                        <p:attrNameLst>
                                          <p:attrName>ppt_x</p:attrName>
                                        </p:attrNameLst>
                                      </p:cBhvr>
                                      <p:tavLst>
                                        <p:tav tm="0">
                                          <p:val>
                                            <p:strVal val="ppt_x"/>
                                          </p:val>
                                        </p:tav>
                                        <p:tav tm="100000">
                                          <p:val>
                                            <p:strVal val="ppt_x"/>
                                          </p:val>
                                        </p:tav>
                                      </p:tavLst>
                                    </p:anim>
                                    <p:anim calcmode="lin" valueType="num">
                                      <p:cBhvr>
                                        <p:cTn id="22" dur="1000"/>
                                        <p:tgtEl>
                                          <p:spTgt spid="12"/>
                                        </p:tgtEl>
                                        <p:attrNameLst>
                                          <p:attrName>ppt_y</p:attrName>
                                        </p:attrNameLst>
                                      </p:cBhvr>
                                      <p:tavLst>
                                        <p:tav tm="0">
                                          <p:val>
                                            <p:strVal val="ppt_y"/>
                                          </p:val>
                                        </p:tav>
                                        <p:tav tm="100000">
                                          <p:val>
                                            <p:strVal val="ppt_y+.1"/>
                                          </p:val>
                                        </p:tav>
                                      </p:tavLst>
                                    </p:anim>
                                    <p:set>
                                      <p:cBhvr>
                                        <p:cTn id="23"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01"/>
            <a:ext cx="9144000" cy="687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B1A8FC14-2063-4072-A42E-E804567BEECD}" type="slidenum">
              <a:rPr lang="en-US" smtClean="0"/>
              <a:pPr/>
              <a:t>49</a:t>
            </a:fld>
            <a:endParaRPr lang="en-US" dirty="0"/>
          </a:p>
        </p:txBody>
      </p:sp>
      <p:sp>
        <p:nvSpPr>
          <p:cNvPr id="17" name="Text Box 5"/>
          <p:cNvSpPr txBox="1">
            <a:spLocks noChangeArrowheads="1"/>
          </p:cNvSpPr>
          <p:nvPr/>
        </p:nvSpPr>
        <p:spPr bwMode="auto">
          <a:xfrm>
            <a:off x="571472" y="4214818"/>
            <a:ext cx="5400698"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ct val="5000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Woman riding the </a:t>
            </a:r>
            <a:r>
              <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Beast</a:t>
            </a:r>
          </a:p>
        </p:txBody>
      </p:sp>
      <p:pic>
        <p:nvPicPr>
          <p:cNvPr id="18" name="Picture 7" descr="woman rides beast reversed white back mod"/>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82037" y="828281"/>
            <a:ext cx="5379159" cy="338296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1" name="TextBox 10"/>
          <p:cNvSpPr txBox="1"/>
          <p:nvPr/>
        </p:nvSpPr>
        <p:spPr>
          <a:xfrm>
            <a:off x="56485" y="4781470"/>
            <a:ext cx="7539851" cy="1815882"/>
          </a:xfrm>
          <a:prstGeom prst="rect">
            <a:avLst/>
          </a:prstGeom>
          <a:solidFill>
            <a:srgbClr val="FFFFFF">
              <a:alpha val="4902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spc="-150" dirty="0" smtClean="0"/>
              <a:t>Looking for a recreation of the former Beast of the Sea/Earth – the Holy Roman Empire i.e. a Europe, led by Germany, carrying (</a:t>
            </a:r>
            <a:r>
              <a:rPr lang="en-GB" sz="2800" spc="-150" dirty="0" smtClean="0">
                <a:solidFill>
                  <a:srgbClr val="3333FF"/>
                </a:solidFill>
              </a:rPr>
              <a:t>17:7</a:t>
            </a:r>
            <a:r>
              <a:rPr lang="en-GB" sz="2800" spc="-150" dirty="0" smtClean="0"/>
              <a:t>) the Papacy</a:t>
            </a:r>
            <a:endParaRPr lang="en-GB" sz="2800" spc="-150" dirty="0"/>
          </a:p>
        </p:txBody>
      </p:sp>
      <p:grpSp>
        <p:nvGrpSpPr>
          <p:cNvPr id="5" name="Group 17"/>
          <p:cNvGrpSpPr/>
          <p:nvPr/>
        </p:nvGrpSpPr>
        <p:grpSpPr>
          <a:xfrm>
            <a:off x="0" y="0"/>
            <a:ext cx="2428860" cy="928670"/>
            <a:chOff x="2571779" y="2071701"/>
            <a:chExt cx="3714720" cy="2143117"/>
          </a:xfrm>
          <a:solidFill>
            <a:srgbClr val="FF0000"/>
          </a:solidFill>
          <a:effectLst>
            <a:glow rad="228600">
              <a:schemeClr val="accent4">
                <a:satMod val="175000"/>
                <a:alpha val="40000"/>
              </a:schemeClr>
            </a:glow>
          </a:effectLst>
          <a:scene3d>
            <a:camera prst="orthographicFront"/>
            <a:lightRig rig="flat" dir="t"/>
          </a:scene3d>
        </p:grpSpPr>
        <p:sp>
          <p:nvSpPr>
            <p:cNvPr id="19" name="Oval 18"/>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2658168" y="2467734"/>
              <a:ext cx="3541941" cy="1515414"/>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Rev 17</a:t>
              </a:r>
              <a:endParaRPr lang="en-GB" sz="3200" baseline="300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pic>
        <p:nvPicPr>
          <p:cNvPr id="16" name="Picture 8" descr="C:\Pictures\Misc\star of david &amp; crown.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08304" y="4462586"/>
            <a:ext cx="2168213" cy="227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45619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a:t>
            </a:fld>
            <a:endParaRPr lang="en-US" dirty="0"/>
          </a:p>
        </p:txBody>
      </p:sp>
      <p:grpSp>
        <p:nvGrpSpPr>
          <p:cNvPr id="3" name="Group 2"/>
          <p:cNvGrpSpPr/>
          <p:nvPr/>
        </p:nvGrpSpPr>
        <p:grpSpPr>
          <a:xfrm>
            <a:off x="2051720" y="2780928"/>
            <a:ext cx="4896544" cy="1944216"/>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7" y="-1480516"/>
              <a:ext cx="3201892" cy="1515415"/>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3600" dirty="0" smtClean="0">
                  <a:solidFill>
                    <a:srgbClr val="3333FF"/>
                  </a:solidFill>
                  <a:latin typeface="Verdana" pitchFamily="34" charset="0"/>
                  <a:ea typeface="Verdana" pitchFamily="34" charset="0"/>
                  <a:cs typeface="Verdana" pitchFamily="34" charset="0"/>
                </a:rPr>
                <a:t>Arab “Spring”</a:t>
              </a:r>
              <a:endParaRPr lang="en-GB" sz="3600" dirty="0">
                <a:solidFill>
                  <a:srgbClr val="3333FF"/>
                </a:solidFill>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807427526"/>
      </p:ext>
    </p:extLst>
  </p:cSld>
  <p:clrMapOvr>
    <a:masterClrMapping/>
  </p:clrMapOvr>
  <p:transition>
    <p:split orient="vert" dir="in"/>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681AAFBA-F718-4223-8FE7-B067DDC34712}" type="slidenum">
              <a:rPr lang="en-US"/>
              <a:pPr/>
              <a:t>50</a:t>
            </a:fld>
            <a:endParaRPr lang="en-US" dirty="0"/>
          </a:p>
        </p:txBody>
      </p:sp>
      <p:pic>
        <p:nvPicPr>
          <p:cNvPr id="2336771" name="Picture 3" descr="beast white back"/>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7076" y="0"/>
            <a:ext cx="6808124" cy="53340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3" name="Group 17"/>
          <p:cNvGrpSpPr/>
          <p:nvPr/>
        </p:nvGrpSpPr>
        <p:grpSpPr>
          <a:xfrm>
            <a:off x="1000100" y="5357826"/>
            <a:ext cx="2857520" cy="1142984"/>
            <a:chOff x="2571779" y="2071701"/>
            <a:chExt cx="3714720" cy="2143117"/>
          </a:xfrm>
          <a:scene3d>
            <a:camera prst="orthographicFront"/>
            <a:lightRig rig="flat" dir="t"/>
          </a:scene3d>
        </p:grpSpPr>
        <p:sp>
          <p:nvSpPr>
            <p:cNvPr id="10" name="Oval 9"/>
            <p:cNvSpPr/>
            <p:nvPr/>
          </p:nvSpPr>
          <p:spPr>
            <a:xfrm>
              <a:off x="2571779" y="2071701"/>
              <a:ext cx="3714720" cy="2143117"/>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3115787" y="2385553"/>
              <a:ext cx="2892107" cy="1515413"/>
            </a:xfrm>
            <a:prstGeom prst="rect">
              <a:avLst/>
            </a:prstGeom>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600" dirty="0" smtClean="0">
                  <a:ln w="12700">
                    <a:solidFill>
                      <a:schemeClr val="tx2">
                        <a:satMod val="155000"/>
                      </a:schemeClr>
                    </a:solidFill>
                    <a:prstDash val="solid"/>
                  </a:ln>
                  <a:solidFill>
                    <a:schemeClr val="accent2">
                      <a:lumMod val="50000"/>
                    </a:schemeClr>
                  </a:solidFill>
                  <a:effectLst>
                    <a:outerShdw blurRad="41275" dist="20320" dir="1800000" algn="tl" rotWithShape="0">
                      <a:srgbClr val="000000">
                        <a:alpha val="40000"/>
                      </a:srgbClr>
                    </a:outerShdw>
                  </a:effectLst>
                  <a:latin typeface="Aharoni" pitchFamily="2" charset="-79"/>
                  <a:cs typeface="Aharoni" pitchFamily="2" charset="-79"/>
                </a:rPr>
                <a:t>Germany</a:t>
              </a:r>
            </a:p>
          </p:txBody>
        </p:sp>
      </p:grpSp>
      <p:sp>
        <p:nvSpPr>
          <p:cNvPr id="12" name="Text Box 5"/>
          <p:cNvSpPr txBox="1">
            <a:spLocks noChangeArrowheads="1"/>
          </p:cNvSpPr>
          <p:nvPr/>
        </p:nvSpPr>
        <p:spPr bwMode="auto">
          <a:xfrm>
            <a:off x="1428728" y="2071678"/>
            <a:ext cx="2786082" cy="523220"/>
          </a:xfrm>
          <a:prstGeom prst="rect">
            <a:avLst/>
          </a:prstGeom>
          <a:solidFill>
            <a:srgbClr val="FFFF00"/>
          </a:solidFill>
          <a:ln w="571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nchor="ctr">
            <a:spAutoFit/>
          </a:bodyPr>
          <a:lstStyle/>
          <a:p>
            <a:pPr>
              <a:spcBef>
                <a:spcPct val="50000"/>
              </a:spcBef>
            </a:pP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the </a:t>
            </a:r>
            <a:r>
              <a:rPr lang="en-GB"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rPr>
              <a:t>Beast</a:t>
            </a:r>
          </a:p>
        </p:txBody>
      </p:sp>
      <p:grpSp>
        <p:nvGrpSpPr>
          <p:cNvPr id="15" name="Group 17"/>
          <p:cNvGrpSpPr/>
          <p:nvPr/>
        </p:nvGrpSpPr>
        <p:grpSpPr>
          <a:xfrm>
            <a:off x="5634131" y="116632"/>
            <a:ext cx="3500406" cy="1780820"/>
            <a:chOff x="2571779" y="2071701"/>
            <a:chExt cx="3714720" cy="2143117"/>
          </a:xfrm>
          <a:scene3d>
            <a:camera prst="orthographicFront"/>
            <a:lightRig rig="flat" dir="t"/>
          </a:scene3d>
        </p:grpSpPr>
        <p:sp>
          <p:nvSpPr>
            <p:cNvPr id="16" name="Oval 15"/>
            <p:cNvSpPr/>
            <p:nvPr/>
          </p:nvSpPr>
          <p:spPr>
            <a:xfrm>
              <a:off x="2571779" y="2071701"/>
              <a:ext cx="3714720" cy="2143117"/>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Oval 4"/>
            <p:cNvSpPr/>
            <p:nvPr/>
          </p:nvSpPr>
          <p:spPr>
            <a:xfrm>
              <a:off x="2571779" y="2376095"/>
              <a:ext cx="3487344" cy="1515414"/>
            </a:xfrm>
            <a:prstGeom prst="rect">
              <a:avLst/>
            </a:prstGeom>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1</a:t>
              </a:r>
              <a:r>
                <a:rPr lang="en-GB" sz="3200" baseline="300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st</a:t>
              </a:r>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 reich</a:t>
              </a:r>
            </a:p>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800/962 - 1806</a:t>
              </a:r>
              <a:endParaRPr lang="en-GB" sz="3200" dirty="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endParaRPr>
            </a:p>
          </p:txBody>
        </p:sp>
      </p:grpSp>
      <p:grpSp>
        <p:nvGrpSpPr>
          <p:cNvPr id="18" name="Group 17"/>
          <p:cNvGrpSpPr/>
          <p:nvPr/>
        </p:nvGrpSpPr>
        <p:grpSpPr>
          <a:xfrm>
            <a:off x="5750723" y="1809091"/>
            <a:ext cx="3500406" cy="1571613"/>
            <a:chOff x="2571779" y="2071701"/>
            <a:chExt cx="3714720" cy="2143117"/>
          </a:xfrm>
          <a:scene3d>
            <a:camera prst="orthographicFront"/>
            <a:lightRig rig="flat" dir="t"/>
          </a:scene3d>
        </p:grpSpPr>
        <p:sp>
          <p:nvSpPr>
            <p:cNvPr id="19" name="Oval 18"/>
            <p:cNvSpPr/>
            <p:nvPr/>
          </p:nvSpPr>
          <p:spPr>
            <a:xfrm>
              <a:off x="2571779" y="2071701"/>
              <a:ext cx="3714720" cy="2143117"/>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Oval 4"/>
            <p:cNvSpPr/>
            <p:nvPr/>
          </p:nvSpPr>
          <p:spPr>
            <a:xfrm>
              <a:off x="2571779" y="2385553"/>
              <a:ext cx="3487344" cy="1515414"/>
            </a:xfrm>
            <a:prstGeom prst="rect">
              <a:avLst/>
            </a:prstGeom>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2</a:t>
              </a:r>
              <a:r>
                <a:rPr lang="en-GB" sz="3200" baseline="300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nd</a:t>
              </a:r>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 reich</a:t>
              </a:r>
            </a:p>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1871 - 1918</a:t>
              </a:r>
              <a:endParaRPr lang="en-GB" sz="3200" dirty="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endParaRPr>
            </a:p>
          </p:txBody>
        </p:sp>
      </p:grpSp>
      <p:grpSp>
        <p:nvGrpSpPr>
          <p:cNvPr id="21" name="Group 17"/>
          <p:cNvGrpSpPr/>
          <p:nvPr/>
        </p:nvGrpSpPr>
        <p:grpSpPr>
          <a:xfrm>
            <a:off x="5716108" y="3264625"/>
            <a:ext cx="3500406" cy="1571613"/>
            <a:chOff x="2571779" y="2656195"/>
            <a:chExt cx="3714720" cy="2143117"/>
          </a:xfrm>
          <a:scene3d>
            <a:camera prst="orthographicFront"/>
            <a:lightRig rig="flat" dir="t"/>
          </a:scene3d>
        </p:grpSpPr>
        <p:sp>
          <p:nvSpPr>
            <p:cNvPr id="22" name="Oval 21"/>
            <p:cNvSpPr/>
            <p:nvPr/>
          </p:nvSpPr>
          <p:spPr>
            <a:xfrm>
              <a:off x="2571779" y="2656195"/>
              <a:ext cx="3714720" cy="2143117"/>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3" name="Oval 4"/>
            <p:cNvSpPr/>
            <p:nvPr/>
          </p:nvSpPr>
          <p:spPr>
            <a:xfrm>
              <a:off x="2799155" y="2948444"/>
              <a:ext cx="3487344" cy="1515414"/>
            </a:xfrm>
            <a:prstGeom prst="rect">
              <a:avLst/>
            </a:prstGeom>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3</a:t>
              </a:r>
              <a:r>
                <a:rPr lang="en-GB" sz="3200" baseline="300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rd</a:t>
              </a:r>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 reich</a:t>
              </a:r>
            </a:p>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1933 - 1945</a:t>
              </a:r>
              <a:endParaRPr lang="en-GB" sz="3200" dirty="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endParaRPr>
            </a:p>
          </p:txBody>
        </p:sp>
      </p:grpSp>
      <p:grpSp>
        <p:nvGrpSpPr>
          <p:cNvPr id="4" name="Group 17"/>
          <p:cNvGrpSpPr/>
          <p:nvPr/>
        </p:nvGrpSpPr>
        <p:grpSpPr>
          <a:xfrm>
            <a:off x="5643594" y="4728353"/>
            <a:ext cx="3500406" cy="1571613"/>
            <a:chOff x="2571779" y="2071701"/>
            <a:chExt cx="3714720" cy="2143117"/>
          </a:xfrm>
          <a:scene3d>
            <a:camera prst="orthographicFront"/>
            <a:lightRig rig="flat" dir="t"/>
          </a:scene3d>
        </p:grpSpPr>
        <p:sp>
          <p:nvSpPr>
            <p:cNvPr id="13" name="Oval 12"/>
            <p:cNvSpPr/>
            <p:nvPr/>
          </p:nvSpPr>
          <p:spPr>
            <a:xfrm>
              <a:off x="2571779" y="2071701"/>
              <a:ext cx="3714720" cy="2143117"/>
            </a:xfrm>
            <a:prstGeom prst="ellipse">
              <a:avLst/>
            </a:prstGeom>
            <a:gradFill flip="none" rotWithShape="1">
              <a:gsLst>
                <a:gs pos="0">
                  <a:srgbClr val="5E9EFF"/>
                </a:gs>
                <a:gs pos="39999">
                  <a:srgbClr val="85C2FF"/>
                </a:gs>
                <a:gs pos="70000">
                  <a:srgbClr val="C4D6EB"/>
                </a:gs>
                <a:gs pos="100000">
                  <a:srgbClr val="FFEBFA"/>
                </a:gs>
              </a:gsLst>
              <a:lin ang="5400000" scaled="0"/>
              <a:tileRect r="-100000" b="-10000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4" name="Oval 4"/>
            <p:cNvSpPr/>
            <p:nvPr/>
          </p:nvSpPr>
          <p:spPr>
            <a:xfrm>
              <a:off x="2571779" y="2385553"/>
              <a:ext cx="3487344" cy="1515414"/>
            </a:xfrm>
            <a:prstGeom prst="rect">
              <a:avLst/>
            </a:prstGeom>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4</a:t>
              </a:r>
              <a:r>
                <a:rPr lang="en-GB" sz="3200" baseline="300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th</a:t>
              </a:r>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 reich</a:t>
              </a:r>
            </a:p>
            <a:p>
              <a:r>
                <a:rPr lang="en-GB" sz="3200" dirty="0" smtClean="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rPr>
                <a:t>201? -  ?</a:t>
              </a:r>
              <a:endParaRPr lang="en-GB" sz="3200" dirty="0">
                <a:ln w="11430"/>
                <a:solidFill>
                  <a:srgbClr val="C00000"/>
                </a:solidFill>
                <a:effectLst>
                  <a:outerShdw blurRad="50800" dist="39000" dir="5460000" algn="tl">
                    <a:srgbClr val="000000">
                      <a:alpha val="38000"/>
                    </a:srgbClr>
                  </a:outerShdw>
                </a:effectLst>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2305097886"/>
      </p:ext>
    </p:extLst>
  </p:cSld>
  <p:clrMapOvr>
    <a:masterClrMapping/>
  </p:clrMapOvr>
  <p:transition>
    <p:split orient="vert" dir="in"/>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51</a:t>
            </a:fld>
            <a:endParaRPr lang="en-US" dirty="0"/>
          </a:p>
        </p:txBody>
      </p:sp>
      <p:sp>
        <p:nvSpPr>
          <p:cNvPr id="3" name="TextBox 2"/>
          <p:cNvSpPr txBox="1"/>
          <p:nvPr/>
        </p:nvSpPr>
        <p:spPr>
          <a:xfrm>
            <a:off x="755576" y="548680"/>
            <a:ext cx="7992888"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600" dirty="0" smtClean="0">
                <a:ln w="11430"/>
                <a:solidFill>
                  <a:srgbClr val="FF0000"/>
                </a:solidFill>
                <a:effectLst>
                  <a:outerShdw blurRad="50800" dist="39000" dir="5460000" algn="tl">
                    <a:srgbClr val="000000">
                      <a:alpha val="38000"/>
                    </a:srgbClr>
                  </a:outerShdw>
                </a:effectLst>
              </a:rPr>
              <a:t>A remarkable turn-around!</a:t>
            </a:r>
            <a:endParaRPr lang="en-GB" sz="3600" dirty="0">
              <a:ln w="11430"/>
              <a:solidFill>
                <a:srgbClr val="FF0000"/>
              </a:solidFill>
              <a:effectLst>
                <a:outerShdw blurRad="50800" dist="39000" dir="5460000" algn="tl">
                  <a:srgbClr val="000000">
                    <a:alpha val="38000"/>
                  </a:srgbClr>
                </a:outerShdw>
              </a:effectLst>
            </a:endParaRPr>
          </a:p>
        </p:txBody>
      </p:sp>
      <p:cxnSp>
        <p:nvCxnSpPr>
          <p:cNvPr id="6" name="Straight Connector 5"/>
          <p:cNvCxnSpPr/>
          <p:nvPr/>
        </p:nvCxnSpPr>
        <p:spPr>
          <a:xfrm>
            <a:off x="0" y="4437112"/>
            <a:ext cx="9144000" cy="0"/>
          </a:xfrm>
          <a:prstGeom prst="line">
            <a:avLst/>
          </a:prstGeom>
          <a:ln w="57150">
            <a:solidFill>
              <a:srgbClr val="3333FF"/>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rot="16200000">
            <a:off x="-479084" y="4756793"/>
            <a:ext cx="1512168" cy="584775"/>
          </a:xfrm>
          <a:prstGeom prst="rect">
            <a:avLst/>
          </a:prstGeom>
          <a:noFill/>
        </p:spPr>
        <p:txBody>
          <a:bodyPr wrap="square" rtlCol="0">
            <a:spAutoFit/>
          </a:bodyPr>
          <a:lstStyle/>
          <a:p>
            <a:r>
              <a:rPr lang="en-GB" dirty="0" smtClean="0"/>
              <a:t>1800</a:t>
            </a:r>
            <a:r>
              <a:rPr lang="en-GB" sz="3200" dirty="0" smtClean="0">
                <a:solidFill>
                  <a:srgbClr val="3333FF"/>
                </a:solidFill>
              </a:rPr>
              <a:t>-</a:t>
            </a:r>
            <a:endParaRPr lang="en-GB" dirty="0">
              <a:solidFill>
                <a:srgbClr val="3333FF"/>
              </a:solidFill>
            </a:endParaRPr>
          </a:p>
        </p:txBody>
      </p:sp>
      <p:sp>
        <p:nvSpPr>
          <p:cNvPr id="9" name="TextBox 8"/>
          <p:cNvSpPr txBox="1"/>
          <p:nvPr/>
        </p:nvSpPr>
        <p:spPr>
          <a:xfrm rot="16200000">
            <a:off x="3595536" y="4756793"/>
            <a:ext cx="1512168" cy="584775"/>
          </a:xfrm>
          <a:prstGeom prst="rect">
            <a:avLst/>
          </a:prstGeom>
          <a:noFill/>
        </p:spPr>
        <p:txBody>
          <a:bodyPr wrap="square" rtlCol="0">
            <a:spAutoFit/>
          </a:bodyPr>
          <a:lstStyle/>
          <a:p>
            <a:r>
              <a:rPr lang="en-GB" dirty="0" smtClean="0"/>
              <a:t>1900</a:t>
            </a:r>
            <a:r>
              <a:rPr lang="en-GB" sz="3200" dirty="0" smtClean="0">
                <a:solidFill>
                  <a:srgbClr val="3333FF"/>
                </a:solidFill>
              </a:rPr>
              <a:t>-</a:t>
            </a:r>
            <a:endParaRPr lang="en-GB" dirty="0">
              <a:solidFill>
                <a:srgbClr val="3333FF"/>
              </a:solidFill>
            </a:endParaRPr>
          </a:p>
        </p:txBody>
      </p:sp>
      <p:sp>
        <p:nvSpPr>
          <p:cNvPr id="10" name="TextBox 9"/>
          <p:cNvSpPr txBox="1"/>
          <p:nvPr/>
        </p:nvSpPr>
        <p:spPr>
          <a:xfrm rot="16200000">
            <a:off x="7436286" y="4756793"/>
            <a:ext cx="1512168" cy="584775"/>
          </a:xfrm>
          <a:prstGeom prst="rect">
            <a:avLst/>
          </a:prstGeom>
          <a:noFill/>
        </p:spPr>
        <p:txBody>
          <a:bodyPr wrap="square" rtlCol="0">
            <a:spAutoFit/>
          </a:bodyPr>
          <a:lstStyle/>
          <a:p>
            <a:r>
              <a:rPr lang="en-GB" dirty="0" smtClean="0"/>
              <a:t>2000</a:t>
            </a:r>
            <a:r>
              <a:rPr lang="en-GB" sz="3200" dirty="0" smtClean="0">
                <a:solidFill>
                  <a:srgbClr val="3333FF"/>
                </a:solidFill>
              </a:rPr>
              <a:t>-</a:t>
            </a:r>
            <a:endParaRPr lang="en-GB" dirty="0">
              <a:solidFill>
                <a:srgbClr val="3333FF"/>
              </a:solidFill>
            </a:endParaRPr>
          </a:p>
        </p:txBody>
      </p:sp>
      <p:sp>
        <p:nvSpPr>
          <p:cNvPr id="11" name="Left Arrow 10"/>
          <p:cNvSpPr/>
          <p:nvPr/>
        </p:nvSpPr>
        <p:spPr>
          <a:xfrm rot="19165560">
            <a:off x="390458" y="2780929"/>
            <a:ext cx="3596044" cy="864096"/>
          </a:xfrm>
          <a:prstGeom prst="leftArrow">
            <a:avLst/>
          </a:prstGeom>
          <a:solidFill>
            <a:srgbClr val="FFFF00"/>
          </a:solidFill>
          <a:ln>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rgbClr val="3333FF"/>
                </a:solidFill>
                <a:latin typeface="Verdana" pitchFamily="34" charset="0"/>
                <a:ea typeface="Verdana" pitchFamily="34" charset="0"/>
                <a:cs typeface="Verdana" pitchFamily="34" charset="0"/>
              </a:rPr>
              <a:t>1</a:t>
            </a:r>
            <a:r>
              <a:rPr lang="en-GB" sz="2400" baseline="30000" dirty="0" smtClean="0">
                <a:solidFill>
                  <a:srgbClr val="3333FF"/>
                </a:solidFill>
                <a:latin typeface="Verdana" pitchFamily="34" charset="0"/>
                <a:ea typeface="Verdana" pitchFamily="34" charset="0"/>
                <a:cs typeface="Verdana" pitchFamily="34" charset="0"/>
              </a:rPr>
              <a:t>st</a:t>
            </a:r>
            <a:r>
              <a:rPr lang="en-GB" sz="2400" dirty="0" smtClean="0">
                <a:solidFill>
                  <a:srgbClr val="3333FF"/>
                </a:solidFill>
                <a:latin typeface="Verdana" pitchFamily="34" charset="0"/>
                <a:ea typeface="Verdana" pitchFamily="34" charset="0"/>
                <a:cs typeface="Verdana" pitchFamily="34" charset="0"/>
              </a:rPr>
              <a:t> reich smashed</a:t>
            </a:r>
            <a:endParaRPr lang="en-GB" sz="2400" dirty="0">
              <a:solidFill>
                <a:srgbClr val="3333FF"/>
              </a:solidFill>
              <a:latin typeface="Verdana" pitchFamily="34" charset="0"/>
              <a:ea typeface="Verdana" pitchFamily="34" charset="0"/>
              <a:cs typeface="Verdana" pitchFamily="34" charset="0"/>
            </a:endParaRPr>
          </a:p>
        </p:txBody>
      </p:sp>
      <p:sp>
        <p:nvSpPr>
          <p:cNvPr id="12" name="Left Arrow 11"/>
          <p:cNvSpPr/>
          <p:nvPr/>
        </p:nvSpPr>
        <p:spPr>
          <a:xfrm rot="19165560">
            <a:off x="4690565" y="2705124"/>
            <a:ext cx="3783932" cy="864096"/>
          </a:xfrm>
          <a:prstGeom prst="leftArrow">
            <a:avLst/>
          </a:prstGeom>
          <a:solidFill>
            <a:srgbClr val="FFFF00"/>
          </a:solidFill>
          <a:ln>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3333FF"/>
                </a:solidFill>
                <a:latin typeface="Verdana" pitchFamily="34" charset="0"/>
                <a:ea typeface="Verdana" pitchFamily="34" charset="0"/>
                <a:cs typeface="Verdana" pitchFamily="34" charset="0"/>
              </a:rPr>
              <a:t>2nd reich smashed</a:t>
            </a:r>
          </a:p>
        </p:txBody>
      </p:sp>
      <p:sp>
        <p:nvSpPr>
          <p:cNvPr id="13" name="Left Arrow 12"/>
          <p:cNvSpPr/>
          <p:nvPr/>
        </p:nvSpPr>
        <p:spPr>
          <a:xfrm rot="19165560">
            <a:off x="5932882" y="2788370"/>
            <a:ext cx="3596044" cy="864096"/>
          </a:xfrm>
          <a:prstGeom prst="leftArrow">
            <a:avLst/>
          </a:prstGeom>
          <a:solidFill>
            <a:srgbClr val="FFFF00"/>
          </a:solidFill>
          <a:ln>
            <a:solidFill>
              <a:srgbClr val="C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3333FF"/>
                </a:solidFill>
                <a:latin typeface="Verdana" pitchFamily="34" charset="0"/>
                <a:ea typeface="Verdana" pitchFamily="34" charset="0"/>
                <a:cs typeface="Verdana" pitchFamily="34" charset="0"/>
              </a:rPr>
              <a:t>3rd reich smashed</a:t>
            </a:r>
          </a:p>
        </p:txBody>
      </p:sp>
      <p:sp>
        <p:nvSpPr>
          <p:cNvPr id="14" name="Down Arrow 13"/>
          <p:cNvSpPr/>
          <p:nvPr/>
        </p:nvSpPr>
        <p:spPr>
          <a:xfrm>
            <a:off x="8748464" y="3717032"/>
            <a:ext cx="395536" cy="720080"/>
          </a:xfrm>
          <a:prstGeom prst="downArrow">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59907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untries_europe_map 2008.jpg"/>
          <p:cNvPicPr>
            <a:picLocks noChangeAspect="1"/>
          </p:cNvPicPr>
          <p:nvPr/>
        </p:nvPicPr>
        <p:blipFill>
          <a:blip r:embed="rId3"/>
          <a:stretch>
            <a:fillRect/>
          </a:stretch>
        </p:blipFill>
        <p:spPr>
          <a:xfrm>
            <a:off x="0" y="0"/>
            <a:ext cx="9143999" cy="6858000"/>
          </a:xfrm>
          <a:prstGeom prst="rect">
            <a:avLst/>
          </a:prstGeom>
        </p:spPr>
      </p:pic>
      <p:sp>
        <p:nvSpPr>
          <p:cNvPr id="2" name="Slide Number Placeholder 1"/>
          <p:cNvSpPr>
            <a:spLocks noGrp="1"/>
          </p:cNvSpPr>
          <p:nvPr>
            <p:ph type="sldNum" sz="quarter" idx="12"/>
          </p:nvPr>
        </p:nvSpPr>
        <p:spPr/>
        <p:txBody>
          <a:bodyPr/>
          <a:lstStyle/>
          <a:p>
            <a:fld id="{B1A8FC14-2063-4072-A42E-E804567BEECD}" type="slidenum">
              <a:rPr lang="en-US" smtClean="0"/>
              <a:pPr/>
              <a:t>52</a:t>
            </a:fld>
            <a:endParaRPr lang="en-US" dirty="0"/>
          </a:p>
        </p:txBody>
      </p:sp>
      <p:graphicFrame>
        <p:nvGraphicFramePr>
          <p:cNvPr id="3" name="Diagram 2"/>
          <p:cNvGraphicFramePr/>
          <p:nvPr/>
        </p:nvGraphicFramePr>
        <p:xfrm>
          <a:off x="500034" y="285728"/>
          <a:ext cx="8643966" cy="10001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ight Arrow 10"/>
          <p:cNvSpPr/>
          <p:nvPr/>
        </p:nvSpPr>
        <p:spPr bwMode="auto">
          <a:xfrm rot="20322988">
            <a:off x="3860031" y="3773365"/>
            <a:ext cx="995312" cy="200295"/>
          </a:xfrm>
          <a:prstGeom prst="rightArrow">
            <a:avLst/>
          </a:prstGeom>
          <a:solidFill>
            <a:srgbClr val="FFFFFF"/>
          </a:solidFill>
          <a:ln w="57150" cap="flat" cmpd="sng" algn="ctr">
            <a:solidFill>
              <a:srgbClr val="FF33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3000" b="1" i="0" u="none" strike="noStrike" cap="none" normalizeH="0" baseline="0" dirty="0" smtClean="0">
              <a:ln>
                <a:noFill/>
              </a:ln>
              <a:solidFill>
                <a:srgbClr val="000000"/>
              </a:solidFill>
              <a:effectLst/>
              <a:latin typeface="Verdana" pitchFamily="34" charset="0"/>
            </a:endParaRPr>
          </a:p>
        </p:txBody>
      </p:sp>
      <p:pic>
        <p:nvPicPr>
          <p:cNvPr id="819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765274"/>
            <a:ext cx="9143999" cy="604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26" y="-25557"/>
            <a:ext cx="8604446" cy="688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830909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5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53</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37096" y="-7268"/>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p:cNvGrpSpPr/>
          <p:nvPr/>
        </p:nvGrpSpPr>
        <p:grpSpPr>
          <a:xfrm>
            <a:off x="-2" y="116632"/>
            <a:ext cx="8701995" cy="1850142"/>
            <a:chOff x="-2" y="116632"/>
            <a:chExt cx="8701995" cy="1850142"/>
          </a:xfrm>
        </p:grpSpPr>
        <p:sp>
          <p:nvSpPr>
            <p:cNvPr id="3" name="TextBox 2"/>
            <p:cNvSpPr txBox="1"/>
            <p:nvPr/>
          </p:nvSpPr>
          <p:spPr>
            <a:xfrm>
              <a:off x="2819593" y="116632"/>
              <a:ext cx="5882400" cy="553998"/>
            </a:xfrm>
            <a:prstGeom prst="rect">
              <a:avLst/>
            </a:prstGeom>
            <a:solidFill>
              <a:srgbClr val="FF00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bg1"/>
                  </a:solidFill>
                </a:rPr>
                <a:t>Germany 81.7m</a:t>
              </a:r>
              <a:endParaRPr lang="en-GB" dirty="0">
                <a:solidFill>
                  <a:schemeClr val="bg1"/>
                </a:solidFill>
              </a:endParaRPr>
            </a:p>
          </p:txBody>
        </p:sp>
        <p:sp>
          <p:nvSpPr>
            <p:cNvPr id="9" name="TextBox 8"/>
            <p:cNvSpPr txBox="1"/>
            <p:nvPr/>
          </p:nvSpPr>
          <p:spPr>
            <a:xfrm>
              <a:off x="4057993" y="764704"/>
              <a:ext cx="4644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France 64.7m</a:t>
              </a:r>
              <a:endParaRPr lang="en-GB" dirty="0"/>
            </a:p>
          </p:txBody>
        </p:sp>
        <p:sp>
          <p:nvSpPr>
            <p:cNvPr id="10" name="TextBox 9"/>
            <p:cNvSpPr txBox="1"/>
            <p:nvPr/>
          </p:nvSpPr>
          <p:spPr>
            <a:xfrm>
              <a:off x="4207905" y="1412776"/>
              <a:ext cx="4464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UK 62m</a:t>
              </a:r>
              <a:endParaRPr lang="en-GB" dirty="0"/>
            </a:p>
          </p:txBody>
        </p:sp>
        <p:grpSp>
          <p:nvGrpSpPr>
            <p:cNvPr id="11" name="Group 29"/>
            <p:cNvGrpSpPr/>
            <p:nvPr/>
          </p:nvGrpSpPr>
          <p:grpSpPr>
            <a:xfrm>
              <a:off x="-2" y="764704"/>
              <a:ext cx="3851921" cy="1142438"/>
              <a:chOff x="4692339" y="-1652483"/>
              <a:chExt cx="3714720" cy="2143117"/>
            </a:xfrm>
            <a:solidFill>
              <a:srgbClr val="0000FF"/>
            </a:solidFill>
            <a:effectLst>
              <a:glow rad="228600">
                <a:schemeClr val="accent4">
                  <a:satMod val="175000"/>
                  <a:alpha val="40000"/>
                </a:schemeClr>
              </a:glow>
            </a:effectLst>
            <a:scene3d>
              <a:camera prst="orthographicFront"/>
              <a:lightRig rig="flat" dir="t"/>
            </a:scene3d>
          </p:grpSpPr>
          <p:sp>
            <p:nvSpPr>
              <p:cNvPr id="12" name="Oval 11"/>
              <p:cNvSpPr/>
              <p:nvPr/>
            </p:nvSpPr>
            <p:spPr>
              <a:xfrm>
                <a:off x="4692339" y="-1652483"/>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Oval 4"/>
              <p:cNvSpPr/>
              <p:nvPr/>
            </p:nvSpPr>
            <p:spPr>
              <a:xfrm>
                <a:off x="5026152" y="-14337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eaLnBrk="0" hangingPunct="0">
                  <a:defRPr/>
                </a:pPr>
                <a:r>
                  <a:rPr lang="en-GB" sz="3600" spc="50" dirty="0" smtClean="0">
                    <a:ln w="11430"/>
                    <a:solidFill>
                      <a:schemeClr val="bg1"/>
                    </a:solidFill>
                    <a:latin typeface="Verdana" pitchFamily="34" charset="0"/>
                    <a:ea typeface="Verdana" pitchFamily="34" charset="0"/>
                    <a:cs typeface="Verdana" pitchFamily="34" charset="0"/>
                  </a:rPr>
                  <a:t>Population</a:t>
                </a:r>
                <a:endParaRPr lang="en-GB" sz="3600" spc="50" dirty="0">
                  <a:ln w="11430"/>
                  <a:solidFill>
                    <a:schemeClr val="bg1"/>
                  </a:solidFill>
                  <a:latin typeface="Verdana" pitchFamily="34" charset="0"/>
                  <a:ea typeface="Verdana" pitchFamily="34" charset="0"/>
                  <a:cs typeface="Verdana" pitchFamily="34" charset="0"/>
                </a:endParaRPr>
              </a:p>
            </p:txBody>
          </p:sp>
        </p:grpSp>
      </p:grpSp>
      <p:grpSp>
        <p:nvGrpSpPr>
          <p:cNvPr id="6" name="Group 5"/>
          <p:cNvGrpSpPr/>
          <p:nvPr/>
        </p:nvGrpSpPr>
        <p:grpSpPr>
          <a:xfrm>
            <a:off x="-622007" y="2442954"/>
            <a:ext cx="9360000" cy="3700284"/>
            <a:chOff x="-622007" y="2442954"/>
            <a:chExt cx="9360000" cy="3700284"/>
          </a:xfrm>
        </p:grpSpPr>
        <p:sp>
          <p:nvSpPr>
            <p:cNvPr id="17" name="TextBox 16"/>
            <p:cNvSpPr txBox="1"/>
            <p:nvPr/>
          </p:nvSpPr>
          <p:spPr>
            <a:xfrm>
              <a:off x="3923928" y="4365104"/>
              <a:ext cx="4759200" cy="553998"/>
            </a:xfrm>
            <a:prstGeom prst="rect">
              <a:avLst/>
            </a:prstGeom>
            <a:solidFill>
              <a:srgbClr val="FF00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bg1"/>
                  </a:solidFill>
                </a:rPr>
                <a:t>Germany $3,305bn</a:t>
              </a:r>
              <a:endParaRPr lang="en-GB" dirty="0">
                <a:solidFill>
                  <a:schemeClr val="bg1"/>
                </a:solidFill>
              </a:endParaRPr>
            </a:p>
          </p:txBody>
        </p:sp>
        <p:sp>
          <p:nvSpPr>
            <p:cNvPr id="18" name="TextBox 17"/>
            <p:cNvSpPr txBox="1"/>
            <p:nvPr/>
          </p:nvSpPr>
          <p:spPr>
            <a:xfrm>
              <a:off x="5076056" y="4963234"/>
              <a:ext cx="3600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dirty="0" smtClean="0"/>
                <a:t>France</a:t>
              </a:r>
              <a:r>
                <a:rPr lang="en-GB" dirty="0" smtClean="0"/>
                <a:t> </a:t>
              </a:r>
              <a:r>
                <a:rPr lang="en-GB" sz="2800" dirty="0" smtClean="0"/>
                <a:t>$2,555bn</a:t>
              </a:r>
              <a:endParaRPr lang="en-GB" sz="2800" dirty="0"/>
            </a:p>
          </p:txBody>
        </p:sp>
        <p:sp>
          <p:nvSpPr>
            <p:cNvPr id="19" name="TextBox 18"/>
            <p:cNvSpPr txBox="1"/>
            <p:nvPr/>
          </p:nvSpPr>
          <p:spPr>
            <a:xfrm>
              <a:off x="5508104" y="5589240"/>
              <a:ext cx="3168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UK $2,258bn</a:t>
              </a:r>
              <a:endParaRPr lang="en-GB" dirty="0"/>
            </a:p>
          </p:txBody>
        </p:sp>
        <p:sp>
          <p:nvSpPr>
            <p:cNvPr id="20" name="TextBox 19"/>
            <p:cNvSpPr txBox="1"/>
            <p:nvPr/>
          </p:nvSpPr>
          <p:spPr>
            <a:xfrm>
              <a:off x="-622007" y="2442954"/>
              <a:ext cx="9360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US $14,624bn</a:t>
              </a:r>
              <a:endParaRPr lang="en-GB" dirty="0"/>
            </a:p>
          </p:txBody>
        </p:sp>
        <p:sp>
          <p:nvSpPr>
            <p:cNvPr id="21" name="TextBox 20"/>
            <p:cNvSpPr txBox="1"/>
            <p:nvPr/>
          </p:nvSpPr>
          <p:spPr>
            <a:xfrm>
              <a:off x="432269" y="3068960"/>
              <a:ext cx="82728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China $5,745bn</a:t>
              </a:r>
              <a:endParaRPr lang="en-GB" dirty="0"/>
            </a:p>
          </p:txBody>
        </p:sp>
        <p:sp>
          <p:nvSpPr>
            <p:cNvPr id="22" name="TextBox 21"/>
            <p:cNvSpPr txBox="1"/>
            <p:nvPr/>
          </p:nvSpPr>
          <p:spPr>
            <a:xfrm>
              <a:off x="944473" y="3717032"/>
              <a:ext cx="77616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Japan $5,390bn</a:t>
              </a:r>
              <a:endParaRPr lang="en-GB" dirty="0"/>
            </a:p>
          </p:txBody>
        </p:sp>
        <p:grpSp>
          <p:nvGrpSpPr>
            <p:cNvPr id="14" name="Group 29"/>
            <p:cNvGrpSpPr/>
            <p:nvPr/>
          </p:nvGrpSpPr>
          <p:grpSpPr>
            <a:xfrm>
              <a:off x="-113036" y="4169180"/>
              <a:ext cx="3851921" cy="1564076"/>
              <a:chOff x="4692339" y="-1652483"/>
              <a:chExt cx="3714720" cy="2143117"/>
            </a:xfrm>
            <a:solidFill>
              <a:srgbClr val="0000FF"/>
            </a:solidFill>
            <a:effectLst>
              <a:glow rad="228600">
                <a:schemeClr val="accent4">
                  <a:satMod val="175000"/>
                  <a:alpha val="40000"/>
                </a:schemeClr>
              </a:glow>
            </a:effectLst>
            <a:scene3d>
              <a:camera prst="orthographicFront"/>
              <a:lightRig rig="flat" dir="t"/>
            </a:scene3d>
          </p:grpSpPr>
          <p:sp>
            <p:nvSpPr>
              <p:cNvPr id="15" name="Oval 14"/>
              <p:cNvSpPr/>
              <p:nvPr/>
            </p:nvSpPr>
            <p:spPr>
              <a:xfrm>
                <a:off x="4692339" y="-1652483"/>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6" name="Oval 4"/>
              <p:cNvSpPr/>
              <p:nvPr/>
            </p:nvSpPr>
            <p:spPr>
              <a:xfrm>
                <a:off x="4760407" y="-1433715"/>
                <a:ext cx="3496701"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eaLnBrk="0" hangingPunct="0">
                  <a:defRPr/>
                </a:pPr>
                <a:r>
                  <a:rPr lang="en-GB" sz="3600" spc="50" dirty="0" smtClean="0">
                    <a:ln w="11430"/>
                    <a:solidFill>
                      <a:schemeClr val="bg1"/>
                    </a:solidFill>
                    <a:latin typeface="Verdana" pitchFamily="34" charset="0"/>
                    <a:ea typeface="Verdana" pitchFamily="34" charset="0"/>
                    <a:cs typeface="Verdana" pitchFamily="34" charset="0"/>
                  </a:rPr>
                  <a:t>GDP</a:t>
                </a:r>
              </a:p>
              <a:p>
                <a:pPr algn="ctr" eaLnBrk="0" hangingPunct="0">
                  <a:defRPr/>
                </a:pPr>
                <a:r>
                  <a:rPr lang="en-GB" sz="2800" spc="50" dirty="0">
                    <a:ln w="11430"/>
                    <a:solidFill>
                      <a:schemeClr val="bg1"/>
                    </a:solidFill>
                    <a:latin typeface="Verdana" pitchFamily="34" charset="0"/>
                    <a:ea typeface="Verdana" pitchFamily="34" charset="0"/>
                    <a:cs typeface="Verdana" pitchFamily="34" charset="0"/>
                  </a:rPr>
                  <a:t>G</a:t>
                </a:r>
                <a:r>
                  <a:rPr lang="en-GB" sz="2800" spc="50" dirty="0" smtClean="0">
                    <a:ln w="11430"/>
                    <a:solidFill>
                      <a:schemeClr val="bg1"/>
                    </a:solidFill>
                    <a:latin typeface="Verdana" pitchFamily="34" charset="0"/>
                    <a:ea typeface="Verdana" pitchFamily="34" charset="0"/>
                    <a:cs typeface="Verdana" pitchFamily="34" charset="0"/>
                  </a:rPr>
                  <a:t>ross Domestic Product</a:t>
                </a:r>
                <a:endParaRPr lang="en-GB" sz="2800" spc="50" dirty="0">
                  <a:ln w="11430"/>
                  <a:solidFill>
                    <a:schemeClr val="bg1"/>
                  </a:solidFill>
                  <a:latin typeface="Verdana" pitchFamily="34" charset="0"/>
                  <a:ea typeface="Verdana" pitchFamily="34" charset="0"/>
                  <a:cs typeface="Verdana" pitchFamily="34" charset="0"/>
                </a:endParaRPr>
              </a:p>
            </p:txBody>
          </p:sp>
        </p:grpSp>
      </p:grpSp>
    </p:spTree>
    <p:extLst>
      <p:ext uri="{BB962C8B-B14F-4D97-AF65-F5344CB8AC3E}">
        <p14:creationId xmlns:p14="http://schemas.microsoft.com/office/powerpoint/2010/main" val="107533376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54</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37096" y="-7268"/>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p:cNvSpPr txBox="1"/>
          <p:nvPr/>
        </p:nvSpPr>
        <p:spPr>
          <a:xfrm>
            <a:off x="4516904" y="3347263"/>
            <a:ext cx="4392000" cy="553998"/>
          </a:xfrm>
          <a:prstGeom prst="rect">
            <a:avLst/>
          </a:prstGeom>
          <a:solidFill>
            <a:srgbClr val="FF00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Germany 3,401 </a:t>
            </a:r>
            <a:endParaRPr lang="en-GB" dirty="0"/>
          </a:p>
        </p:txBody>
      </p:sp>
      <p:sp>
        <p:nvSpPr>
          <p:cNvPr id="10" name="TextBox 9"/>
          <p:cNvSpPr txBox="1"/>
          <p:nvPr/>
        </p:nvSpPr>
        <p:spPr>
          <a:xfrm>
            <a:off x="5812904" y="4185565"/>
            <a:ext cx="3096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IMF 2,867</a:t>
            </a:r>
            <a:endParaRPr lang="en-GB"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9" y="133020"/>
            <a:ext cx="333375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29"/>
          <p:cNvGrpSpPr/>
          <p:nvPr/>
        </p:nvGrpSpPr>
        <p:grpSpPr>
          <a:xfrm>
            <a:off x="2590943" y="546711"/>
            <a:ext cx="3851921" cy="1142438"/>
            <a:chOff x="4692339" y="-1652483"/>
            <a:chExt cx="3714720" cy="2143117"/>
          </a:xfrm>
          <a:solidFill>
            <a:srgbClr val="0000FF"/>
          </a:solidFill>
          <a:effectLst>
            <a:glow rad="228600">
              <a:schemeClr val="accent4">
                <a:satMod val="175000"/>
                <a:alpha val="40000"/>
              </a:schemeClr>
            </a:glow>
          </a:effectLst>
          <a:scene3d>
            <a:camera prst="orthographicFront"/>
            <a:lightRig rig="flat" dir="t"/>
          </a:scene3d>
        </p:grpSpPr>
        <p:sp>
          <p:nvSpPr>
            <p:cNvPr id="12" name="Oval 11"/>
            <p:cNvSpPr/>
            <p:nvPr/>
          </p:nvSpPr>
          <p:spPr>
            <a:xfrm>
              <a:off x="4692339" y="-1652483"/>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Oval 4"/>
            <p:cNvSpPr/>
            <p:nvPr/>
          </p:nvSpPr>
          <p:spPr>
            <a:xfrm>
              <a:off x="5026152" y="-14337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eaLnBrk="0" hangingPunct="0">
                <a:defRPr/>
              </a:pPr>
              <a:r>
                <a:rPr lang="en-GB" sz="3600" spc="50" dirty="0" smtClean="0">
                  <a:ln w="11430"/>
                  <a:solidFill>
                    <a:schemeClr val="bg1"/>
                  </a:solidFill>
                  <a:latin typeface="Verdana" pitchFamily="34" charset="0"/>
                  <a:ea typeface="Verdana" pitchFamily="34" charset="0"/>
                  <a:cs typeface="Verdana" pitchFamily="34" charset="0"/>
                </a:rPr>
                <a:t>Gold reserves</a:t>
              </a:r>
              <a:endParaRPr lang="en-GB" sz="3600" spc="50" dirty="0">
                <a:ln w="11430"/>
                <a:solidFill>
                  <a:schemeClr val="bg1"/>
                </a:solidFill>
                <a:latin typeface="Verdana" pitchFamily="34" charset="0"/>
                <a:ea typeface="Verdana" pitchFamily="34" charset="0"/>
                <a:cs typeface="Verdana" pitchFamily="34" charset="0"/>
              </a:endParaRPr>
            </a:p>
          </p:txBody>
        </p:sp>
      </p:grpSp>
      <p:sp>
        <p:nvSpPr>
          <p:cNvPr id="3" name="TextBox 2"/>
          <p:cNvSpPr txBox="1"/>
          <p:nvPr/>
        </p:nvSpPr>
        <p:spPr>
          <a:xfrm>
            <a:off x="160904" y="2494212"/>
            <a:ext cx="8748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USA 8,133 tonnes</a:t>
            </a:r>
            <a:endParaRPr lang="en-GB" dirty="0">
              <a:solidFill>
                <a:schemeClr val="tx1"/>
              </a:solidFill>
            </a:endParaRPr>
          </a:p>
        </p:txBody>
      </p:sp>
      <p:grpSp>
        <p:nvGrpSpPr>
          <p:cNvPr id="6" name="Group 5"/>
          <p:cNvGrpSpPr/>
          <p:nvPr/>
        </p:nvGrpSpPr>
        <p:grpSpPr>
          <a:xfrm>
            <a:off x="3323194" y="4846178"/>
            <a:ext cx="5585710" cy="563906"/>
            <a:chOff x="3323194" y="4846178"/>
            <a:chExt cx="5585710" cy="563906"/>
          </a:xfrm>
        </p:grpSpPr>
        <p:sp>
          <p:nvSpPr>
            <p:cNvPr id="23" name="TextBox 22"/>
            <p:cNvSpPr txBox="1"/>
            <p:nvPr/>
          </p:nvSpPr>
          <p:spPr>
            <a:xfrm>
              <a:off x="7720904" y="4846178"/>
              <a:ext cx="1188000" cy="523220"/>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rIns="0" rtlCol="0">
              <a:spAutoFit/>
            </a:bodyPr>
            <a:lstStyle/>
            <a:p>
              <a:pPr algn="r"/>
              <a:r>
                <a:rPr lang="en-GB" sz="2800" dirty="0" smtClean="0"/>
                <a:t>1,104</a:t>
              </a:r>
              <a:endParaRPr lang="en-GB" sz="2800" dirty="0"/>
            </a:p>
          </p:txBody>
        </p:sp>
        <p:sp>
          <p:nvSpPr>
            <p:cNvPr id="5" name="TextBox 4"/>
            <p:cNvSpPr txBox="1"/>
            <p:nvPr/>
          </p:nvSpPr>
          <p:spPr>
            <a:xfrm>
              <a:off x="3323194" y="4856086"/>
              <a:ext cx="4176464" cy="553998"/>
            </a:xfrm>
            <a:prstGeom prst="rect">
              <a:avLst/>
            </a:prstGeom>
            <a:noFill/>
          </p:spPr>
          <p:txBody>
            <a:bodyPr wrap="square" rtlCol="0">
              <a:spAutoFit/>
            </a:bodyPr>
            <a:lstStyle/>
            <a:p>
              <a:r>
                <a:rPr lang="en-GB" dirty="0"/>
                <a:t>(7) </a:t>
              </a:r>
              <a:r>
                <a:rPr lang="en-GB" dirty="0" smtClean="0"/>
                <a:t>Switzerland</a:t>
              </a:r>
              <a:endParaRPr lang="en-GB" dirty="0"/>
            </a:p>
          </p:txBody>
        </p:sp>
      </p:grpSp>
      <p:grpSp>
        <p:nvGrpSpPr>
          <p:cNvPr id="15" name="Group 17"/>
          <p:cNvGrpSpPr/>
          <p:nvPr/>
        </p:nvGrpSpPr>
        <p:grpSpPr>
          <a:xfrm>
            <a:off x="356861" y="3802492"/>
            <a:ext cx="2643206" cy="1142984"/>
            <a:chOff x="2571779" y="2071701"/>
            <a:chExt cx="3714720" cy="2143117"/>
          </a:xfrm>
          <a:solidFill>
            <a:srgbClr val="FF2400"/>
          </a:solidFill>
          <a:scene3d>
            <a:camera prst="orthographicFront"/>
            <a:lightRig rig="flat" dir="t"/>
          </a:scene3d>
        </p:grpSpPr>
        <p:sp>
          <p:nvSpPr>
            <p:cNvPr id="16" name="Oval 15"/>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Oval 4"/>
            <p:cNvSpPr/>
            <p:nvPr/>
          </p:nvSpPr>
          <p:spPr>
            <a:xfrm>
              <a:off x="2872973" y="2385553"/>
              <a:ext cx="3134920" cy="1515413"/>
            </a:xfrm>
            <a:prstGeom prst="rect">
              <a:avLst/>
            </a:prstGeom>
            <a:noFill/>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£118 bn</a:t>
              </a:r>
            </a:p>
            <a:p>
              <a:pPr algn="ctr"/>
              <a:r>
                <a:rPr lang="en-GB" sz="320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€136 bn</a:t>
              </a:r>
              <a:endParaRPr lang="en-GB" sz="320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812688343"/>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55</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0" y="10902"/>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2007092" y="3900503"/>
            <a:ext cx="6840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US $1,270 bn</a:t>
            </a:r>
            <a:endParaRPr lang="en-GB" dirty="0"/>
          </a:p>
        </p:txBody>
      </p:sp>
      <p:grpSp>
        <p:nvGrpSpPr>
          <p:cNvPr id="11" name="Group 29"/>
          <p:cNvGrpSpPr/>
          <p:nvPr/>
        </p:nvGrpSpPr>
        <p:grpSpPr>
          <a:xfrm>
            <a:off x="2590943" y="546711"/>
            <a:ext cx="3851921" cy="1142438"/>
            <a:chOff x="4692339" y="-1652483"/>
            <a:chExt cx="3714720" cy="2143117"/>
          </a:xfrm>
          <a:solidFill>
            <a:srgbClr val="0000FF"/>
          </a:solidFill>
          <a:effectLst>
            <a:glow rad="228600">
              <a:schemeClr val="accent4">
                <a:satMod val="175000"/>
                <a:alpha val="40000"/>
              </a:schemeClr>
            </a:glow>
          </a:effectLst>
          <a:scene3d>
            <a:camera prst="orthographicFront"/>
            <a:lightRig rig="flat" dir="t"/>
          </a:scene3d>
        </p:grpSpPr>
        <p:sp>
          <p:nvSpPr>
            <p:cNvPr id="12" name="Oval 11"/>
            <p:cNvSpPr/>
            <p:nvPr/>
          </p:nvSpPr>
          <p:spPr>
            <a:xfrm>
              <a:off x="4692339" y="-1652483"/>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Oval 4"/>
            <p:cNvSpPr/>
            <p:nvPr/>
          </p:nvSpPr>
          <p:spPr>
            <a:xfrm>
              <a:off x="5026152" y="-14337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eaLnBrk="0" hangingPunct="0">
                <a:defRPr/>
              </a:pPr>
              <a:r>
                <a:rPr lang="en-GB" sz="3600" spc="50" dirty="0" smtClean="0">
                  <a:ln w="11430"/>
                  <a:solidFill>
                    <a:schemeClr val="bg1"/>
                  </a:solidFill>
                  <a:latin typeface="Verdana" pitchFamily="34" charset="0"/>
                  <a:ea typeface="Verdana" pitchFamily="34" charset="0"/>
                  <a:cs typeface="Verdana" pitchFamily="34" charset="0"/>
                </a:rPr>
                <a:t>Exports</a:t>
              </a:r>
              <a:endParaRPr lang="en-GB" sz="3600" spc="50" dirty="0">
                <a:ln w="11430"/>
                <a:solidFill>
                  <a:schemeClr val="bg1"/>
                </a:solidFill>
                <a:latin typeface="Verdana" pitchFamily="34" charset="0"/>
                <a:ea typeface="Verdana" pitchFamily="34" charset="0"/>
                <a:cs typeface="Verdana" pitchFamily="34" charset="0"/>
              </a:endParaRPr>
            </a:p>
          </p:txBody>
        </p:sp>
      </p:gr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15" y="0"/>
            <a:ext cx="2640357" cy="3733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30306" y="2494212"/>
            <a:ext cx="8136000"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China $1,506 bn</a:t>
            </a:r>
            <a:endParaRPr lang="en-GB" dirty="0">
              <a:solidFill>
                <a:schemeClr val="tx1"/>
              </a:solidFill>
            </a:endParaRPr>
          </a:p>
        </p:txBody>
      </p:sp>
      <p:sp>
        <p:nvSpPr>
          <p:cNvPr id="9" name="TextBox 8"/>
          <p:cNvSpPr txBox="1"/>
          <p:nvPr/>
        </p:nvSpPr>
        <p:spPr>
          <a:xfrm>
            <a:off x="1647092" y="3169902"/>
            <a:ext cx="7200000" cy="540000"/>
          </a:xfrm>
          <a:prstGeom prst="rect">
            <a:avLst/>
          </a:prstGeom>
          <a:solidFill>
            <a:srgbClr val="FF00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Germany $1,337 bn </a:t>
            </a:r>
            <a:endParaRPr lang="en-GB" dirty="0"/>
          </a:p>
        </p:txBody>
      </p:sp>
    </p:spTree>
    <p:extLst>
      <p:ext uri="{BB962C8B-B14F-4D97-AF65-F5344CB8AC3E}">
        <p14:creationId xmlns:p14="http://schemas.microsoft.com/office/powerpoint/2010/main" val="3540623966"/>
      </p:ext>
    </p:extLst>
  </p:cSld>
  <p:clrMapOvr>
    <a:masterClrMapping/>
  </p:clrMapOvr>
  <p:transition>
    <p:split orient="vert" dir="in"/>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56</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0" y="10902"/>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4853" y="182352"/>
            <a:ext cx="8143875"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29"/>
          <p:cNvGrpSpPr/>
          <p:nvPr/>
        </p:nvGrpSpPr>
        <p:grpSpPr>
          <a:xfrm>
            <a:off x="2590943" y="546711"/>
            <a:ext cx="3851921" cy="1142438"/>
            <a:chOff x="4692339" y="-1652483"/>
            <a:chExt cx="3714720" cy="2143117"/>
          </a:xfrm>
          <a:solidFill>
            <a:srgbClr val="0000FF"/>
          </a:solidFill>
          <a:effectLst>
            <a:glow rad="228600">
              <a:schemeClr val="accent4">
                <a:satMod val="175000"/>
                <a:alpha val="40000"/>
              </a:schemeClr>
            </a:glow>
          </a:effectLst>
          <a:scene3d>
            <a:camera prst="orthographicFront"/>
            <a:lightRig rig="flat" dir="t"/>
          </a:scene3d>
        </p:grpSpPr>
        <p:sp>
          <p:nvSpPr>
            <p:cNvPr id="12" name="Oval 11"/>
            <p:cNvSpPr/>
            <p:nvPr/>
          </p:nvSpPr>
          <p:spPr>
            <a:xfrm>
              <a:off x="4692339" y="-1652483"/>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Oval 4"/>
            <p:cNvSpPr/>
            <p:nvPr/>
          </p:nvSpPr>
          <p:spPr>
            <a:xfrm>
              <a:off x="5026152" y="-14337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eaLnBrk="0" hangingPunct="0">
                <a:defRPr/>
              </a:pPr>
              <a:r>
                <a:rPr lang="en-GB" sz="3600" spc="50" dirty="0" smtClean="0">
                  <a:ln w="11430"/>
                  <a:solidFill>
                    <a:schemeClr val="bg1"/>
                  </a:solidFill>
                  <a:latin typeface="Verdana" pitchFamily="34" charset="0"/>
                  <a:ea typeface="Verdana" pitchFamily="34" charset="0"/>
                  <a:cs typeface="Verdana" pitchFamily="34" charset="0"/>
                </a:rPr>
                <a:t>Military</a:t>
              </a:r>
              <a:endParaRPr lang="en-GB" sz="3600" spc="50" dirty="0">
                <a:ln w="11430"/>
                <a:solidFill>
                  <a:schemeClr val="bg1"/>
                </a:solidFill>
                <a:latin typeface="Verdana" pitchFamily="34" charset="0"/>
                <a:ea typeface="Verdana" pitchFamily="34" charset="0"/>
                <a:cs typeface="Verdana" pitchFamily="34" charset="0"/>
              </a:endParaRPr>
            </a:p>
          </p:txBody>
        </p:sp>
      </p:grpSp>
      <p:sp>
        <p:nvSpPr>
          <p:cNvPr id="3" name="TextBox 2"/>
          <p:cNvSpPr txBox="1"/>
          <p:nvPr/>
        </p:nvSpPr>
        <p:spPr>
          <a:xfrm>
            <a:off x="5868144" y="2494212"/>
            <a:ext cx="2998162"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China</a:t>
            </a:r>
            <a:endParaRPr lang="en-GB" dirty="0">
              <a:solidFill>
                <a:schemeClr val="tx1"/>
              </a:solidFill>
            </a:endParaRPr>
          </a:p>
        </p:txBody>
      </p:sp>
      <p:sp>
        <p:nvSpPr>
          <p:cNvPr id="9" name="TextBox 8"/>
          <p:cNvSpPr txBox="1"/>
          <p:nvPr/>
        </p:nvSpPr>
        <p:spPr>
          <a:xfrm>
            <a:off x="5930463" y="4653136"/>
            <a:ext cx="2998162" cy="553998"/>
          </a:xfrm>
          <a:prstGeom prst="rect">
            <a:avLst/>
          </a:prstGeom>
          <a:solidFill>
            <a:srgbClr val="FF00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t>Germany</a:t>
            </a:r>
            <a:endParaRPr lang="en-GB" dirty="0"/>
          </a:p>
        </p:txBody>
      </p:sp>
      <p:sp>
        <p:nvSpPr>
          <p:cNvPr id="14" name="TextBox 13"/>
          <p:cNvSpPr txBox="1"/>
          <p:nvPr/>
        </p:nvSpPr>
        <p:spPr>
          <a:xfrm>
            <a:off x="5868144" y="1844824"/>
            <a:ext cx="2998162"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US</a:t>
            </a:r>
            <a:endParaRPr lang="en-GB" dirty="0">
              <a:solidFill>
                <a:schemeClr val="tx1"/>
              </a:solidFill>
            </a:endParaRPr>
          </a:p>
        </p:txBody>
      </p:sp>
      <p:sp>
        <p:nvSpPr>
          <p:cNvPr id="15" name="TextBox 14"/>
          <p:cNvSpPr txBox="1"/>
          <p:nvPr/>
        </p:nvSpPr>
        <p:spPr>
          <a:xfrm>
            <a:off x="5897488" y="3162903"/>
            <a:ext cx="2998162"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UK</a:t>
            </a:r>
            <a:endParaRPr lang="en-GB" dirty="0">
              <a:solidFill>
                <a:schemeClr val="tx1"/>
              </a:solidFill>
            </a:endParaRPr>
          </a:p>
        </p:txBody>
      </p:sp>
      <p:sp>
        <p:nvSpPr>
          <p:cNvPr id="16" name="TextBox 15"/>
          <p:cNvSpPr txBox="1"/>
          <p:nvPr/>
        </p:nvSpPr>
        <p:spPr>
          <a:xfrm>
            <a:off x="5930463" y="3913437"/>
            <a:ext cx="2998162" cy="553998"/>
          </a:xfrm>
          <a:prstGeom prst="rect">
            <a:avLst/>
          </a:prstGeom>
          <a:solidFill>
            <a:srgbClr val="FFFF00"/>
          </a:solidFill>
          <a:ln w="190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r"/>
            <a:r>
              <a:rPr lang="en-GB" dirty="0" smtClean="0">
                <a:solidFill>
                  <a:schemeClr val="tx1"/>
                </a:solidFill>
              </a:rPr>
              <a:t>India</a:t>
            </a:r>
            <a:endParaRPr lang="en-GB" dirty="0">
              <a:solidFill>
                <a:schemeClr val="tx1"/>
              </a:solidFill>
            </a:endParaRPr>
          </a:p>
        </p:txBody>
      </p:sp>
    </p:spTree>
    <p:extLst>
      <p:ext uri="{BB962C8B-B14F-4D97-AF65-F5344CB8AC3E}">
        <p14:creationId xmlns:p14="http://schemas.microsoft.com/office/powerpoint/2010/main" val="288344467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57</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0" y="10902"/>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0902"/>
            <a:ext cx="5194578" cy="313006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Rectangle 5"/>
          <p:cNvSpPr/>
          <p:nvPr/>
        </p:nvSpPr>
        <p:spPr>
          <a:xfrm>
            <a:off x="0" y="3140968"/>
            <a:ext cx="9144001" cy="3785652"/>
          </a:xfrm>
          <a:prstGeom prst="rect">
            <a:avLst/>
          </a:prstGeom>
          <a:solidFill>
            <a:srgbClr val="FFFFFF">
              <a:alpha val="45882"/>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GB" dirty="0" smtClean="0"/>
              <a:t>Forbes </a:t>
            </a:r>
            <a:r>
              <a:rPr lang="en-GB" dirty="0"/>
              <a:t>magazine has named German Chancellor Angela Merkel the world's most powerful woman, calling her the "undisputed" leader of the European Union and head of its only "real global economy."</a:t>
            </a:r>
          </a:p>
          <a:p>
            <a:r>
              <a:rPr lang="en-GB" dirty="0" smtClean="0">
                <a:solidFill>
                  <a:srgbClr val="3333FF"/>
                </a:solidFill>
              </a:rPr>
              <a:t>The </a:t>
            </a:r>
            <a:r>
              <a:rPr lang="en-GB" dirty="0">
                <a:solidFill>
                  <a:srgbClr val="3333FF"/>
                </a:solidFill>
              </a:rPr>
              <a:t>Local [Germany] 25-Aug-11</a:t>
            </a:r>
          </a:p>
          <a:p>
            <a:endParaRPr lang="en-GB" dirty="0"/>
          </a:p>
        </p:txBody>
      </p:sp>
    </p:spTree>
    <p:extLst>
      <p:ext uri="{BB962C8B-B14F-4D97-AF65-F5344CB8AC3E}">
        <p14:creationId xmlns:p14="http://schemas.microsoft.com/office/powerpoint/2010/main" val="64187399"/>
      </p:ext>
    </p:extLst>
  </p:cSld>
  <p:clrMapOvr>
    <a:masterClrMapping/>
  </p:clrMapOvr>
  <p:transition>
    <p:split orient="vert" dir="in"/>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58</a:t>
            </a:fld>
            <a:endParaRPr lang="en-US" dirty="0"/>
          </a:p>
        </p:txBody>
      </p:sp>
      <p:pic>
        <p:nvPicPr>
          <p:cNvPr id="7170" name="Picture 2" descr="C:\Users\Windows User\Pictures\My Pictures master\Maps\Modern\Europe\EU\countries_europe_map 2008.jpg"/>
          <p:cNvPicPr>
            <a:picLocks noChangeAspect="1" noChangeArrowheads="1"/>
          </p:cNvPicPr>
          <p:nvPr/>
        </p:nvPicPr>
        <p:blipFill>
          <a:blip r:embed="rId3" cstate="print"/>
          <a:srcRect l="3810" t="15875" r="1217" b="8001"/>
          <a:stretch>
            <a:fillRect/>
          </a:stretch>
        </p:blipFill>
        <p:spPr bwMode="auto">
          <a:xfrm>
            <a:off x="26825" y="10902"/>
            <a:ext cx="9144001" cy="6858000"/>
          </a:xfrm>
          <a:prstGeom prst="rect">
            <a:avLst/>
          </a:prstGeom>
          <a:noFill/>
        </p:spPr>
      </p:pic>
      <p:sp>
        <p:nvSpPr>
          <p:cNvPr id="4" name="Freeform 3"/>
          <p:cNvSpPr/>
          <p:nvPr/>
        </p:nvSpPr>
        <p:spPr>
          <a:xfrm>
            <a:off x="3625850" y="2724150"/>
            <a:ext cx="1390650" cy="1800225"/>
          </a:xfrm>
          <a:custGeom>
            <a:avLst/>
            <a:gdLst>
              <a:gd name="connsiteX0" fmla="*/ 622300 w 1390650"/>
              <a:gd name="connsiteY0" fmla="*/ 15875 h 1800225"/>
              <a:gd name="connsiteX1" fmla="*/ 539750 w 1390650"/>
              <a:gd name="connsiteY1" fmla="*/ 9525 h 1800225"/>
              <a:gd name="connsiteX2" fmla="*/ 520700 w 1390650"/>
              <a:gd name="connsiteY2" fmla="*/ 3175 h 1800225"/>
              <a:gd name="connsiteX3" fmla="*/ 511175 w 1390650"/>
              <a:gd name="connsiteY3" fmla="*/ 0 h 1800225"/>
              <a:gd name="connsiteX4" fmla="*/ 504825 w 1390650"/>
              <a:gd name="connsiteY4" fmla="*/ 9525 h 1800225"/>
              <a:gd name="connsiteX5" fmla="*/ 517525 w 1390650"/>
              <a:gd name="connsiteY5" fmla="*/ 38100 h 1800225"/>
              <a:gd name="connsiteX6" fmla="*/ 523875 w 1390650"/>
              <a:gd name="connsiteY6" fmla="*/ 57150 h 1800225"/>
              <a:gd name="connsiteX7" fmla="*/ 530225 w 1390650"/>
              <a:gd name="connsiteY7" fmla="*/ 66675 h 1800225"/>
              <a:gd name="connsiteX8" fmla="*/ 542925 w 1390650"/>
              <a:gd name="connsiteY8" fmla="*/ 95250 h 1800225"/>
              <a:gd name="connsiteX9" fmla="*/ 536575 w 1390650"/>
              <a:gd name="connsiteY9" fmla="*/ 104775 h 1800225"/>
              <a:gd name="connsiteX10" fmla="*/ 527050 w 1390650"/>
              <a:gd name="connsiteY10" fmla="*/ 107950 h 1800225"/>
              <a:gd name="connsiteX11" fmla="*/ 517525 w 1390650"/>
              <a:gd name="connsiteY11" fmla="*/ 114300 h 1800225"/>
              <a:gd name="connsiteX12" fmla="*/ 511175 w 1390650"/>
              <a:gd name="connsiteY12" fmla="*/ 123825 h 1800225"/>
              <a:gd name="connsiteX13" fmla="*/ 501650 w 1390650"/>
              <a:gd name="connsiteY13" fmla="*/ 127000 h 1800225"/>
              <a:gd name="connsiteX14" fmla="*/ 514350 w 1390650"/>
              <a:gd name="connsiteY14" fmla="*/ 139700 h 1800225"/>
              <a:gd name="connsiteX15" fmla="*/ 520700 w 1390650"/>
              <a:gd name="connsiteY15" fmla="*/ 149225 h 1800225"/>
              <a:gd name="connsiteX16" fmla="*/ 514350 w 1390650"/>
              <a:gd name="connsiteY16" fmla="*/ 158750 h 1800225"/>
              <a:gd name="connsiteX17" fmla="*/ 511175 w 1390650"/>
              <a:gd name="connsiteY17" fmla="*/ 168275 h 1800225"/>
              <a:gd name="connsiteX18" fmla="*/ 520700 w 1390650"/>
              <a:gd name="connsiteY18" fmla="*/ 171450 h 1800225"/>
              <a:gd name="connsiteX19" fmla="*/ 517525 w 1390650"/>
              <a:gd name="connsiteY19" fmla="*/ 190500 h 1800225"/>
              <a:gd name="connsiteX20" fmla="*/ 514350 w 1390650"/>
              <a:gd name="connsiteY20" fmla="*/ 200025 h 1800225"/>
              <a:gd name="connsiteX21" fmla="*/ 517525 w 1390650"/>
              <a:gd name="connsiteY21" fmla="*/ 209550 h 1800225"/>
              <a:gd name="connsiteX22" fmla="*/ 536575 w 1390650"/>
              <a:gd name="connsiteY22" fmla="*/ 228600 h 1800225"/>
              <a:gd name="connsiteX23" fmla="*/ 539750 w 1390650"/>
              <a:gd name="connsiteY23" fmla="*/ 241300 h 1800225"/>
              <a:gd name="connsiteX24" fmla="*/ 530225 w 1390650"/>
              <a:gd name="connsiteY24" fmla="*/ 247650 h 1800225"/>
              <a:gd name="connsiteX25" fmla="*/ 514350 w 1390650"/>
              <a:gd name="connsiteY25" fmla="*/ 250825 h 1800225"/>
              <a:gd name="connsiteX26" fmla="*/ 504825 w 1390650"/>
              <a:gd name="connsiteY26" fmla="*/ 254000 h 1800225"/>
              <a:gd name="connsiteX27" fmla="*/ 492125 w 1390650"/>
              <a:gd name="connsiteY27" fmla="*/ 257175 h 1800225"/>
              <a:gd name="connsiteX28" fmla="*/ 482600 w 1390650"/>
              <a:gd name="connsiteY28" fmla="*/ 263525 h 1800225"/>
              <a:gd name="connsiteX29" fmla="*/ 466725 w 1390650"/>
              <a:gd name="connsiteY29" fmla="*/ 279400 h 1800225"/>
              <a:gd name="connsiteX30" fmla="*/ 463550 w 1390650"/>
              <a:gd name="connsiteY30" fmla="*/ 317500 h 1800225"/>
              <a:gd name="connsiteX31" fmla="*/ 457200 w 1390650"/>
              <a:gd name="connsiteY31" fmla="*/ 327025 h 1800225"/>
              <a:gd name="connsiteX32" fmla="*/ 463550 w 1390650"/>
              <a:gd name="connsiteY32" fmla="*/ 346075 h 1800225"/>
              <a:gd name="connsiteX33" fmla="*/ 454025 w 1390650"/>
              <a:gd name="connsiteY33" fmla="*/ 349250 h 1800225"/>
              <a:gd name="connsiteX34" fmla="*/ 450850 w 1390650"/>
              <a:gd name="connsiteY34" fmla="*/ 336550 h 1800225"/>
              <a:gd name="connsiteX35" fmla="*/ 434975 w 1390650"/>
              <a:gd name="connsiteY35" fmla="*/ 320675 h 1800225"/>
              <a:gd name="connsiteX36" fmla="*/ 415925 w 1390650"/>
              <a:gd name="connsiteY36" fmla="*/ 323850 h 1800225"/>
              <a:gd name="connsiteX37" fmla="*/ 409575 w 1390650"/>
              <a:gd name="connsiteY37" fmla="*/ 342900 h 1800225"/>
              <a:gd name="connsiteX38" fmla="*/ 403225 w 1390650"/>
              <a:gd name="connsiteY38" fmla="*/ 311150 h 1800225"/>
              <a:gd name="connsiteX39" fmla="*/ 400050 w 1390650"/>
              <a:gd name="connsiteY39" fmla="*/ 301625 h 1800225"/>
              <a:gd name="connsiteX40" fmla="*/ 390525 w 1390650"/>
              <a:gd name="connsiteY40" fmla="*/ 295275 h 1800225"/>
              <a:gd name="connsiteX41" fmla="*/ 381000 w 1390650"/>
              <a:gd name="connsiteY41" fmla="*/ 276225 h 1800225"/>
              <a:gd name="connsiteX42" fmla="*/ 371475 w 1390650"/>
              <a:gd name="connsiteY42" fmla="*/ 269875 h 1800225"/>
              <a:gd name="connsiteX43" fmla="*/ 320675 w 1390650"/>
              <a:gd name="connsiteY43" fmla="*/ 273050 h 1800225"/>
              <a:gd name="connsiteX44" fmla="*/ 311150 w 1390650"/>
              <a:gd name="connsiteY44" fmla="*/ 276225 h 1800225"/>
              <a:gd name="connsiteX45" fmla="*/ 298450 w 1390650"/>
              <a:gd name="connsiteY45" fmla="*/ 279400 h 1800225"/>
              <a:gd name="connsiteX46" fmla="*/ 279400 w 1390650"/>
              <a:gd name="connsiteY46" fmla="*/ 285750 h 1800225"/>
              <a:gd name="connsiteX47" fmla="*/ 260350 w 1390650"/>
              <a:gd name="connsiteY47" fmla="*/ 298450 h 1800225"/>
              <a:gd name="connsiteX48" fmla="*/ 257175 w 1390650"/>
              <a:gd name="connsiteY48" fmla="*/ 307975 h 1800225"/>
              <a:gd name="connsiteX49" fmla="*/ 269875 w 1390650"/>
              <a:gd name="connsiteY49" fmla="*/ 336550 h 1800225"/>
              <a:gd name="connsiteX50" fmla="*/ 279400 w 1390650"/>
              <a:gd name="connsiteY50" fmla="*/ 339725 h 1800225"/>
              <a:gd name="connsiteX51" fmla="*/ 282575 w 1390650"/>
              <a:gd name="connsiteY51" fmla="*/ 352425 h 1800225"/>
              <a:gd name="connsiteX52" fmla="*/ 285750 w 1390650"/>
              <a:gd name="connsiteY52" fmla="*/ 361950 h 1800225"/>
              <a:gd name="connsiteX53" fmla="*/ 263525 w 1390650"/>
              <a:gd name="connsiteY53" fmla="*/ 365125 h 1800225"/>
              <a:gd name="connsiteX54" fmla="*/ 244475 w 1390650"/>
              <a:gd name="connsiteY54" fmla="*/ 371475 h 1800225"/>
              <a:gd name="connsiteX55" fmla="*/ 231775 w 1390650"/>
              <a:gd name="connsiteY55" fmla="*/ 390525 h 1800225"/>
              <a:gd name="connsiteX56" fmla="*/ 225425 w 1390650"/>
              <a:gd name="connsiteY56" fmla="*/ 428625 h 1800225"/>
              <a:gd name="connsiteX57" fmla="*/ 222250 w 1390650"/>
              <a:gd name="connsiteY57" fmla="*/ 438150 h 1800225"/>
              <a:gd name="connsiteX58" fmla="*/ 212725 w 1390650"/>
              <a:gd name="connsiteY58" fmla="*/ 444500 h 1800225"/>
              <a:gd name="connsiteX59" fmla="*/ 200025 w 1390650"/>
              <a:gd name="connsiteY59" fmla="*/ 473075 h 1800225"/>
              <a:gd name="connsiteX60" fmla="*/ 196850 w 1390650"/>
              <a:gd name="connsiteY60" fmla="*/ 482600 h 1800225"/>
              <a:gd name="connsiteX61" fmla="*/ 177800 w 1390650"/>
              <a:gd name="connsiteY61" fmla="*/ 495300 h 1800225"/>
              <a:gd name="connsiteX62" fmla="*/ 174625 w 1390650"/>
              <a:gd name="connsiteY62" fmla="*/ 504825 h 1800225"/>
              <a:gd name="connsiteX63" fmla="*/ 168275 w 1390650"/>
              <a:gd name="connsiteY63" fmla="*/ 514350 h 1800225"/>
              <a:gd name="connsiteX64" fmla="*/ 171450 w 1390650"/>
              <a:gd name="connsiteY64" fmla="*/ 533400 h 1800225"/>
              <a:gd name="connsiteX65" fmla="*/ 190500 w 1390650"/>
              <a:gd name="connsiteY65" fmla="*/ 542925 h 1800225"/>
              <a:gd name="connsiteX66" fmla="*/ 196850 w 1390650"/>
              <a:gd name="connsiteY66" fmla="*/ 552450 h 1800225"/>
              <a:gd name="connsiteX67" fmla="*/ 206375 w 1390650"/>
              <a:gd name="connsiteY67" fmla="*/ 561975 h 1800225"/>
              <a:gd name="connsiteX68" fmla="*/ 196850 w 1390650"/>
              <a:gd name="connsiteY68" fmla="*/ 568325 h 1800225"/>
              <a:gd name="connsiteX69" fmla="*/ 193675 w 1390650"/>
              <a:gd name="connsiteY69" fmla="*/ 590550 h 1800225"/>
              <a:gd name="connsiteX70" fmla="*/ 184150 w 1390650"/>
              <a:gd name="connsiteY70" fmla="*/ 596900 h 1800225"/>
              <a:gd name="connsiteX71" fmla="*/ 180975 w 1390650"/>
              <a:gd name="connsiteY71" fmla="*/ 606425 h 1800225"/>
              <a:gd name="connsiteX72" fmla="*/ 171450 w 1390650"/>
              <a:gd name="connsiteY72" fmla="*/ 612775 h 1800225"/>
              <a:gd name="connsiteX73" fmla="*/ 161925 w 1390650"/>
              <a:gd name="connsiteY73" fmla="*/ 622300 h 1800225"/>
              <a:gd name="connsiteX74" fmla="*/ 142875 w 1390650"/>
              <a:gd name="connsiteY74" fmla="*/ 660400 h 1800225"/>
              <a:gd name="connsiteX75" fmla="*/ 142875 w 1390650"/>
              <a:gd name="connsiteY75" fmla="*/ 660400 h 1800225"/>
              <a:gd name="connsiteX76" fmla="*/ 130175 w 1390650"/>
              <a:gd name="connsiteY76" fmla="*/ 679450 h 1800225"/>
              <a:gd name="connsiteX77" fmla="*/ 107950 w 1390650"/>
              <a:gd name="connsiteY77" fmla="*/ 685800 h 1800225"/>
              <a:gd name="connsiteX78" fmla="*/ 98425 w 1390650"/>
              <a:gd name="connsiteY78" fmla="*/ 682625 h 1800225"/>
              <a:gd name="connsiteX79" fmla="*/ 69850 w 1390650"/>
              <a:gd name="connsiteY79" fmla="*/ 666750 h 1800225"/>
              <a:gd name="connsiteX80" fmla="*/ 38100 w 1390650"/>
              <a:gd name="connsiteY80" fmla="*/ 669925 h 1800225"/>
              <a:gd name="connsiteX81" fmla="*/ 34925 w 1390650"/>
              <a:gd name="connsiteY81" fmla="*/ 727075 h 1800225"/>
              <a:gd name="connsiteX82" fmla="*/ 31750 w 1390650"/>
              <a:gd name="connsiteY82" fmla="*/ 742950 h 1800225"/>
              <a:gd name="connsiteX83" fmla="*/ 31750 w 1390650"/>
              <a:gd name="connsiteY83" fmla="*/ 806450 h 1800225"/>
              <a:gd name="connsiteX84" fmla="*/ 25400 w 1390650"/>
              <a:gd name="connsiteY84" fmla="*/ 825500 h 1800225"/>
              <a:gd name="connsiteX85" fmla="*/ 19050 w 1390650"/>
              <a:gd name="connsiteY85" fmla="*/ 844550 h 1800225"/>
              <a:gd name="connsiteX86" fmla="*/ 15875 w 1390650"/>
              <a:gd name="connsiteY86" fmla="*/ 854075 h 1800225"/>
              <a:gd name="connsiteX87" fmla="*/ 6350 w 1390650"/>
              <a:gd name="connsiteY87" fmla="*/ 863600 h 1800225"/>
              <a:gd name="connsiteX88" fmla="*/ 0 w 1390650"/>
              <a:gd name="connsiteY88" fmla="*/ 911225 h 1800225"/>
              <a:gd name="connsiteX89" fmla="*/ 6350 w 1390650"/>
              <a:gd name="connsiteY89" fmla="*/ 933450 h 1800225"/>
              <a:gd name="connsiteX90" fmla="*/ 12700 w 1390650"/>
              <a:gd name="connsiteY90" fmla="*/ 955675 h 1800225"/>
              <a:gd name="connsiteX91" fmla="*/ 22225 w 1390650"/>
              <a:gd name="connsiteY91" fmla="*/ 965200 h 1800225"/>
              <a:gd name="connsiteX92" fmla="*/ 22225 w 1390650"/>
              <a:gd name="connsiteY92" fmla="*/ 993775 h 1800225"/>
              <a:gd name="connsiteX93" fmla="*/ 34925 w 1390650"/>
              <a:gd name="connsiteY93" fmla="*/ 1012825 h 1800225"/>
              <a:gd name="connsiteX94" fmla="*/ 19050 w 1390650"/>
              <a:gd name="connsiteY94" fmla="*/ 1044575 h 1800225"/>
              <a:gd name="connsiteX95" fmla="*/ 9525 w 1390650"/>
              <a:gd name="connsiteY95" fmla="*/ 1047750 h 1800225"/>
              <a:gd name="connsiteX96" fmla="*/ 3175 w 1390650"/>
              <a:gd name="connsiteY96" fmla="*/ 1057275 h 1800225"/>
              <a:gd name="connsiteX97" fmla="*/ 6350 w 1390650"/>
              <a:gd name="connsiteY97" fmla="*/ 1066800 h 1800225"/>
              <a:gd name="connsiteX98" fmla="*/ 9525 w 1390650"/>
              <a:gd name="connsiteY98" fmla="*/ 1079500 h 1800225"/>
              <a:gd name="connsiteX99" fmla="*/ 6350 w 1390650"/>
              <a:gd name="connsiteY99" fmla="*/ 1101725 h 1800225"/>
              <a:gd name="connsiteX100" fmla="*/ 0 w 1390650"/>
              <a:gd name="connsiteY100" fmla="*/ 1120775 h 1800225"/>
              <a:gd name="connsiteX101" fmla="*/ 3175 w 1390650"/>
              <a:gd name="connsiteY101" fmla="*/ 1133475 h 1800225"/>
              <a:gd name="connsiteX102" fmla="*/ 19050 w 1390650"/>
              <a:gd name="connsiteY102" fmla="*/ 1149350 h 1800225"/>
              <a:gd name="connsiteX103" fmla="*/ 28575 w 1390650"/>
              <a:gd name="connsiteY103" fmla="*/ 1152525 h 1800225"/>
              <a:gd name="connsiteX104" fmla="*/ 25400 w 1390650"/>
              <a:gd name="connsiteY104" fmla="*/ 1174750 h 1800225"/>
              <a:gd name="connsiteX105" fmla="*/ 22225 w 1390650"/>
              <a:gd name="connsiteY105" fmla="*/ 1206500 h 1800225"/>
              <a:gd name="connsiteX106" fmla="*/ 15875 w 1390650"/>
              <a:gd name="connsiteY106" fmla="*/ 1216025 h 1800225"/>
              <a:gd name="connsiteX107" fmla="*/ 25400 w 1390650"/>
              <a:gd name="connsiteY107" fmla="*/ 1238250 h 1800225"/>
              <a:gd name="connsiteX108" fmla="*/ 38100 w 1390650"/>
              <a:gd name="connsiteY108" fmla="*/ 1266825 h 1800225"/>
              <a:gd name="connsiteX109" fmla="*/ 47625 w 1390650"/>
              <a:gd name="connsiteY109" fmla="*/ 1276350 h 1800225"/>
              <a:gd name="connsiteX110" fmla="*/ 60325 w 1390650"/>
              <a:gd name="connsiteY110" fmla="*/ 1295400 h 1800225"/>
              <a:gd name="connsiteX111" fmla="*/ 66675 w 1390650"/>
              <a:gd name="connsiteY111" fmla="*/ 1304925 h 1800225"/>
              <a:gd name="connsiteX112" fmla="*/ 76200 w 1390650"/>
              <a:gd name="connsiteY112" fmla="*/ 1311275 h 1800225"/>
              <a:gd name="connsiteX113" fmla="*/ 98425 w 1390650"/>
              <a:gd name="connsiteY113" fmla="*/ 1317625 h 1800225"/>
              <a:gd name="connsiteX114" fmla="*/ 117475 w 1390650"/>
              <a:gd name="connsiteY114" fmla="*/ 1323975 h 1800225"/>
              <a:gd name="connsiteX115" fmla="*/ 127000 w 1390650"/>
              <a:gd name="connsiteY115" fmla="*/ 1327150 h 1800225"/>
              <a:gd name="connsiteX116" fmla="*/ 136525 w 1390650"/>
              <a:gd name="connsiteY116" fmla="*/ 1333500 h 1800225"/>
              <a:gd name="connsiteX117" fmla="*/ 155575 w 1390650"/>
              <a:gd name="connsiteY117" fmla="*/ 1339850 h 1800225"/>
              <a:gd name="connsiteX118" fmla="*/ 165100 w 1390650"/>
              <a:gd name="connsiteY118" fmla="*/ 1343025 h 1800225"/>
              <a:gd name="connsiteX119" fmla="*/ 184150 w 1390650"/>
              <a:gd name="connsiteY119" fmla="*/ 1355725 h 1800225"/>
              <a:gd name="connsiteX120" fmla="*/ 193675 w 1390650"/>
              <a:gd name="connsiteY120" fmla="*/ 1362075 h 1800225"/>
              <a:gd name="connsiteX121" fmla="*/ 206375 w 1390650"/>
              <a:gd name="connsiteY121" fmla="*/ 1365250 h 1800225"/>
              <a:gd name="connsiteX122" fmla="*/ 215900 w 1390650"/>
              <a:gd name="connsiteY122" fmla="*/ 1371600 h 1800225"/>
              <a:gd name="connsiteX123" fmla="*/ 257175 w 1390650"/>
              <a:gd name="connsiteY123" fmla="*/ 1381125 h 1800225"/>
              <a:gd name="connsiteX124" fmla="*/ 266700 w 1390650"/>
              <a:gd name="connsiteY124" fmla="*/ 1397000 h 1800225"/>
              <a:gd name="connsiteX125" fmla="*/ 260350 w 1390650"/>
              <a:gd name="connsiteY125" fmla="*/ 1416050 h 1800225"/>
              <a:gd name="connsiteX126" fmla="*/ 257175 w 1390650"/>
              <a:gd name="connsiteY126" fmla="*/ 1431925 h 1800225"/>
              <a:gd name="connsiteX127" fmla="*/ 250825 w 1390650"/>
              <a:gd name="connsiteY127" fmla="*/ 1450975 h 1800225"/>
              <a:gd name="connsiteX128" fmla="*/ 241300 w 1390650"/>
              <a:gd name="connsiteY128" fmla="*/ 1460500 h 1800225"/>
              <a:gd name="connsiteX129" fmla="*/ 219075 w 1390650"/>
              <a:gd name="connsiteY129" fmla="*/ 1482725 h 1800225"/>
              <a:gd name="connsiteX130" fmla="*/ 206375 w 1390650"/>
              <a:gd name="connsiteY130" fmla="*/ 1511300 h 1800225"/>
              <a:gd name="connsiteX131" fmla="*/ 196850 w 1390650"/>
              <a:gd name="connsiteY131" fmla="*/ 1514475 h 1800225"/>
              <a:gd name="connsiteX132" fmla="*/ 190500 w 1390650"/>
              <a:gd name="connsiteY132" fmla="*/ 1524000 h 1800225"/>
              <a:gd name="connsiteX133" fmla="*/ 184150 w 1390650"/>
              <a:gd name="connsiteY133" fmla="*/ 1543050 h 1800225"/>
              <a:gd name="connsiteX134" fmla="*/ 180975 w 1390650"/>
              <a:gd name="connsiteY134" fmla="*/ 1552575 h 1800225"/>
              <a:gd name="connsiteX135" fmla="*/ 177800 w 1390650"/>
              <a:gd name="connsiteY135" fmla="*/ 1562100 h 1800225"/>
              <a:gd name="connsiteX136" fmla="*/ 171450 w 1390650"/>
              <a:gd name="connsiteY136" fmla="*/ 1593850 h 1800225"/>
              <a:gd name="connsiteX137" fmla="*/ 165100 w 1390650"/>
              <a:gd name="connsiteY137" fmla="*/ 1619250 h 1800225"/>
              <a:gd name="connsiteX138" fmla="*/ 168275 w 1390650"/>
              <a:gd name="connsiteY138" fmla="*/ 1682750 h 1800225"/>
              <a:gd name="connsiteX139" fmla="*/ 174625 w 1390650"/>
              <a:gd name="connsiteY139" fmla="*/ 1708150 h 1800225"/>
              <a:gd name="connsiteX140" fmla="*/ 209550 w 1390650"/>
              <a:gd name="connsiteY140" fmla="*/ 1717675 h 1800225"/>
              <a:gd name="connsiteX141" fmla="*/ 222250 w 1390650"/>
              <a:gd name="connsiteY141" fmla="*/ 1720850 h 1800225"/>
              <a:gd name="connsiteX142" fmla="*/ 231775 w 1390650"/>
              <a:gd name="connsiteY142" fmla="*/ 1724025 h 1800225"/>
              <a:gd name="connsiteX143" fmla="*/ 285750 w 1390650"/>
              <a:gd name="connsiteY143" fmla="*/ 1727200 h 1800225"/>
              <a:gd name="connsiteX144" fmla="*/ 311150 w 1390650"/>
              <a:gd name="connsiteY144" fmla="*/ 1724025 h 1800225"/>
              <a:gd name="connsiteX145" fmla="*/ 330200 w 1390650"/>
              <a:gd name="connsiteY145" fmla="*/ 1717675 h 1800225"/>
              <a:gd name="connsiteX146" fmla="*/ 349250 w 1390650"/>
              <a:gd name="connsiteY146" fmla="*/ 1714500 h 1800225"/>
              <a:gd name="connsiteX147" fmla="*/ 381000 w 1390650"/>
              <a:gd name="connsiteY147" fmla="*/ 1717675 h 1800225"/>
              <a:gd name="connsiteX148" fmla="*/ 400050 w 1390650"/>
              <a:gd name="connsiteY148" fmla="*/ 1724025 h 1800225"/>
              <a:gd name="connsiteX149" fmla="*/ 409575 w 1390650"/>
              <a:gd name="connsiteY149" fmla="*/ 1727200 h 1800225"/>
              <a:gd name="connsiteX150" fmla="*/ 419100 w 1390650"/>
              <a:gd name="connsiteY150" fmla="*/ 1730375 h 1800225"/>
              <a:gd name="connsiteX151" fmla="*/ 444500 w 1390650"/>
              <a:gd name="connsiteY151" fmla="*/ 1739900 h 1800225"/>
              <a:gd name="connsiteX152" fmla="*/ 460375 w 1390650"/>
              <a:gd name="connsiteY152" fmla="*/ 1752600 h 1800225"/>
              <a:gd name="connsiteX153" fmla="*/ 466725 w 1390650"/>
              <a:gd name="connsiteY153" fmla="*/ 1762125 h 1800225"/>
              <a:gd name="connsiteX154" fmla="*/ 476250 w 1390650"/>
              <a:gd name="connsiteY154" fmla="*/ 1768475 h 1800225"/>
              <a:gd name="connsiteX155" fmla="*/ 485775 w 1390650"/>
              <a:gd name="connsiteY155" fmla="*/ 1765300 h 1800225"/>
              <a:gd name="connsiteX156" fmla="*/ 504825 w 1390650"/>
              <a:gd name="connsiteY156" fmla="*/ 1752600 h 1800225"/>
              <a:gd name="connsiteX157" fmla="*/ 552450 w 1390650"/>
              <a:gd name="connsiteY157" fmla="*/ 1755775 h 1800225"/>
              <a:gd name="connsiteX158" fmla="*/ 571500 w 1390650"/>
              <a:gd name="connsiteY158" fmla="*/ 1768475 h 1800225"/>
              <a:gd name="connsiteX159" fmla="*/ 584200 w 1390650"/>
              <a:gd name="connsiteY159" fmla="*/ 1787525 h 1800225"/>
              <a:gd name="connsiteX160" fmla="*/ 603250 w 1390650"/>
              <a:gd name="connsiteY160" fmla="*/ 1800225 h 1800225"/>
              <a:gd name="connsiteX161" fmla="*/ 628650 w 1390650"/>
              <a:gd name="connsiteY161" fmla="*/ 1790700 h 1800225"/>
              <a:gd name="connsiteX162" fmla="*/ 635000 w 1390650"/>
              <a:gd name="connsiteY162" fmla="*/ 1781175 h 1800225"/>
              <a:gd name="connsiteX163" fmla="*/ 644525 w 1390650"/>
              <a:gd name="connsiteY163" fmla="*/ 1778000 h 1800225"/>
              <a:gd name="connsiteX164" fmla="*/ 654050 w 1390650"/>
              <a:gd name="connsiteY164" fmla="*/ 1771650 h 1800225"/>
              <a:gd name="connsiteX165" fmla="*/ 657225 w 1390650"/>
              <a:gd name="connsiteY165" fmla="*/ 1762125 h 1800225"/>
              <a:gd name="connsiteX166" fmla="*/ 666750 w 1390650"/>
              <a:gd name="connsiteY166" fmla="*/ 1758950 h 1800225"/>
              <a:gd name="connsiteX167" fmla="*/ 692150 w 1390650"/>
              <a:gd name="connsiteY167" fmla="*/ 1765300 h 1800225"/>
              <a:gd name="connsiteX168" fmla="*/ 698500 w 1390650"/>
              <a:gd name="connsiteY168" fmla="*/ 1774825 h 1800225"/>
              <a:gd name="connsiteX169" fmla="*/ 717550 w 1390650"/>
              <a:gd name="connsiteY169" fmla="*/ 1784350 h 1800225"/>
              <a:gd name="connsiteX170" fmla="*/ 736600 w 1390650"/>
              <a:gd name="connsiteY170" fmla="*/ 1793875 h 1800225"/>
              <a:gd name="connsiteX171" fmla="*/ 781050 w 1390650"/>
              <a:gd name="connsiteY171" fmla="*/ 1790700 h 1800225"/>
              <a:gd name="connsiteX172" fmla="*/ 796925 w 1390650"/>
              <a:gd name="connsiteY172" fmla="*/ 1778000 h 1800225"/>
              <a:gd name="connsiteX173" fmla="*/ 806450 w 1390650"/>
              <a:gd name="connsiteY173" fmla="*/ 1774825 h 1800225"/>
              <a:gd name="connsiteX174" fmla="*/ 831850 w 1390650"/>
              <a:gd name="connsiteY174" fmla="*/ 1768475 h 1800225"/>
              <a:gd name="connsiteX175" fmla="*/ 838200 w 1390650"/>
              <a:gd name="connsiteY175" fmla="*/ 1758950 h 1800225"/>
              <a:gd name="connsiteX176" fmla="*/ 876300 w 1390650"/>
              <a:gd name="connsiteY176" fmla="*/ 1758950 h 1800225"/>
              <a:gd name="connsiteX177" fmla="*/ 885825 w 1390650"/>
              <a:gd name="connsiteY177" fmla="*/ 1762125 h 1800225"/>
              <a:gd name="connsiteX178" fmla="*/ 920750 w 1390650"/>
              <a:gd name="connsiteY178" fmla="*/ 1746250 h 1800225"/>
              <a:gd name="connsiteX179" fmla="*/ 939800 w 1390650"/>
              <a:gd name="connsiteY179" fmla="*/ 1739900 h 1800225"/>
              <a:gd name="connsiteX180" fmla="*/ 955675 w 1390650"/>
              <a:gd name="connsiteY180" fmla="*/ 1743075 h 1800225"/>
              <a:gd name="connsiteX181" fmla="*/ 974725 w 1390650"/>
              <a:gd name="connsiteY181" fmla="*/ 1749425 h 1800225"/>
              <a:gd name="connsiteX182" fmla="*/ 1009650 w 1390650"/>
              <a:gd name="connsiteY182" fmla="*/ 1758950 h 1800225"/>
              <a:gd name="connsiteX183" fmla="*/ 1016000 w 1390650"/>
              <a:gd name="connsiteY183" fmla="*/ 1749425 h 1800225"/>
              <a:gd name="connsiteX184" fmla="*/ 1025525 w 1390650"/>
              <a:gd name="connsiteY184" fmla="*/ 1758950 h 1800225"/>
              <a:gd name="connsiteX185" fmla="*/ 1050925 w 1390650"/>
              <a:gd name="connsiteY185" fmla="*/ 1768475 h 1800225"/>
              <a:gd name="connsiteX186" fmla="*/ 1044575 w 1390650"/>
              <a:gd name="connsiteY186" fmla="*/ 1749425 h 1800225"/>
              <a:gd name="connsiteX187" fmla="*/ 1041400 w 1390650"/>
              <a:gd name="connsiteY187" fmla="*/ 1739900 h 1800225"/>
              <a:gd name="connsiteX188" fmla="*/ 1038225 w 1390650"/>
              <a:gd name="connsiteY188" fmla="*/ 1727200 h 1800225"/>
              <a:gd name="connsiteX189" fmla="*/ 1044575 w 1390650"/>
              <a:gd name="connsiteY189" fmla="*/ 1685925 h 1800225"/>
              <a:gd name="connsiteX190" fmla="*/ 1038225 w 1390650"/>
              <a:gd name="connsiteY190" fmla="*/ 1666875 h 1800225"/>
              <a:gd name="connsiteX191" fmla="*/ 1044575 w 1390650"/>
              <a:gd name="connsiteY191" fmla="*/ 1631950 h 1800225"/>
              <a:gd name="connsiteX192" fmla="*/ 1050925 w 1390650"/>
              <a:gd name="connsiteY192" fmla="*/ 1622425 h 1800225"/>
              <a:gd name="connsiteX193" fmla="*/ 1060450 w 1390650"/>
              <a:gd name="connsiteY193" fmla="*/ 1619250 h 1800225"/>
              <a:gd name="connsiteX194" fmla="*/ 1066800 w 1390650"/>
              <a:gd name="connsiteY194" fmla="*/ 1609725 h 1800225"/>
              <a:gd name="connsiteX195" fmla="*/ 1082675 w 1390650"/>
              <a:gd name="connsiteY195" fmla="*/ 1606550 h 1800225"/>
              <a:gd name="connsiteX196" fmla="*/ 1101725 w 1390650"/>
              <a:gd name="connsiteY196" fmla="*/ 1600200 h 1800225"/>
              <a:gd name="connsiteX197" fmla="*/ 1120775 w 1390650"/>
              <a:gd name="connsiteY197" fmla="*/ 1587500 h 1800225"/>
              <a:gd name="connsiteX198" fmla="*/ 1127125 w 1390650"/>
              <a:gd name="connsiteY198" fmla="*/ 1577975 h 1800225"/>
              <a:gd name="connsiteX199" fmla="*/ 1136650 w 1390650"/>
              <a:gd name="connsiteY199" fmla="*/ 1558925 h 1800225"/>
              <a:gd name="connsiteX200" fmla="*/ 1146175 w 1390650"/>
              <a:gd name="connsiteY200" fmla="*/ 1552575 h 1800225"/>
              <a:gd name="connsiteX201" fmla="*/ 1152525 w 1390650"/>
              <a:gd name="connsiteY201" fmla="*/ 1543050 h 1800225"/>
              <a:gd name="connsiteX202" fmla="*/ 1162050 w 1390650"/>
              <a:gd name="connsiteY202" fmla="*/ 1539875 h 1800225"/>
              <a:gd name="connsiteX203" fmla="*/ 1171575 w 1390650"/>
              <a:gd name="connsiteY203" fmla="*/ 1533525 h 1800225"/>
              <a:gd name="connsiteX204" fmla="*/ 1190625 w 1390650"/>
              <a:gd name="connsiteY204" fmla="*/ 1524000 h 1800225"/>
              <a:gd name="connsiteX205" fmla="*/ 1203325 w 1390650"/>
              <a:gd name="connsiteY205" fmla="*/ 1504950 h 1800225"/>
              <a:gd name="connsiteX206" fmla="*/ 1181100 w 1390650"/>
              <a:gd name="connsiteY206" fmla="*/ 1482725 h 1800225"/>
              <a:gd name="connsiteX207" fmla="*/ 1168400 w 1390650"/>
              <a:gd name="connsiteY207" fmla="*/ 1463675 h 1800225"/>
              <a:gd name="connsiteX208" fmla="*/ 1165225 w 1390650"/>
              <a:gd name="connsiteY208" fmla="*/ 1454150 h 1800225"/>
              <a:gd name="connsiteX209" fmla="*/ 1155700 w 1390650"/>
              <a:gd name="connsiteY209" fmla="*/ 1447800 h 1800225"/>
              <a:gd name="connsiteX210" fmla="*/ 1139825 w 1390650"/>
              <a:gd name="connsiteY210" fmla="*/ 1435100 h 1800225"/>
              <a:gd name="connsiteX211" fmla="*/ 1120775 w 1390650"/>
              <a:gd name="connsiteY211" fmla="*/ 1422400 h 1800225"/>
              <a:gd name="connsiteX212" fmla="*/ 1098550 w 1390650"/>
              <a:gd name="connsiteY212" fmla="*/ 1393825 h 1800225"/>
              <a:gd name="connsiteX213" fmla="*/ 1089025 w 1390650"/>
              <a:gd name="connsiteY213" fmla="*/ 1390650 h 1800225"/>
              <a:gd name="connsiteX214" fmla="*/ 1082675 w 1390650"/>
              <a:gd name="connsiteY214" fmla="*/ 1381125 h 1800225"/>
              <a:gd name="connsiteX215" fmla="*/ 1073150 w 1390650"/>
              <a:gd name="connsiteY215" fmla="*/ 1374775 h 1800225"/>
              <a:gd name="connsiteX216" fmla="*/ 1069975 w 1390650"/>
              <a:gd name="connsiteY216" fmla="*/ 1365250 h 1800225"/>
              <a:gd name="connsiteX217" fmla="*/ 1050925 w 1390650"/>
              <a:gd name="connsiteY217" fmla="*/ 1352550 h 1800225"/>
              <a:gd name="connsiteX218" fmla="*/ 1041400 w 1390650"/>
              <a:gd name="connsiteY218" fmla="*/ 1346200 h 1800225"/>
              <a:gd name="connsiteX219" fmla="*/ 1031875 w 1390650"/>
              <a:gd name="connsiteY219" fmla="*/ 1343025 h 1800225"/>
              <a:gd name="connsiteX220" fmla="*/ 1012825 w 1390650"/>
              <a:gd name="connsiteY220" fmla="*/ 1327150 h 1800225"/>
              <a:gd name="connsiteX221" fmla="*/ 993775 w 1390650"/>
              <a:gd name="connsiteY221" fmla="*/ 1314450 h 1800225"/>
              <a:gd name="connsiteX222" fmla="*/ 990600 w 1390650"/>
              <a:gd name="connsiteY222" fmla="*/ 1304925 h 1800225"/>
              <a:gd name="connsiteX223" fmla="*/ 977900 w 1390650"/>
              <a:gd name="connsiteY223" fmla="*/ 1285875 h 1800225"/>
              <a:gd name="connsiteX224" fmla="*/ 974725 w 1390650"/>
              <a:gd name="connsiteY224" fmla="*/ 1276350 h 1800225"/>
              <a:gd name="connsiteX225" fmla="*/ 977900 w 1390650"/>
              <a:gd name="connsiteY225" fmla="*/ 1250950 h 1800225"/>
              <a:gd name="connsiteX226" fmla="*/ 981075 w 1390650"/>
              <a:gd name="connsiteY226" fmla="*/ 1241425 h 1800225"/>
              <a:gd name="connsiteX227" fmla="*/ 971550 w 1390650"/>
              <a:gd name="connsiteY227" fmla="*/ 1212850 h 1800225"/>
              <a:gd name="connsiteX228" fmla="*/ 968375 w 1390650"/>
              <a:gd name="connsiteY228" fmla="*/ 1196975 h 1800225"/>
              <a:gd name="connsiteX229" fmla="*/ 965200 w 1390650"/>
              <a:gd name="connsiteY229" fmla="*/ 1187450 h 1800225"/>
              <a:gd name="connsiteX230" fmla="*/ 946150 w 1390650"/>
              <a:gd name="connsiteY230" fmla="*/ 1181100 h 1800225"/>
              <a:gd name="connsiteX231" fmla="*/ 936625 w 1390650"/>
              <a:gd name="connsiteY231" fmla="*/ 1177925 h 1800225"/>
              <a:gd name="connsiteX232" fmla="*/ 933450 w 1390650"/>
              <a:gd name="connsiteY232" fmla="*/ 1168400 h 1800225"/>
              <a:gd name="connsiteX233" fmla="*/ 923925 w 1390650"/>
              <a:gd name="connsiteY233" fmla="*/ 1162050 h 1800225"/>
              <a:gd name="connsiteX234" fmla="*/ 920750 w 1390650"/>
              <a:gd name="connsiteY234" fmla="*/ 1146175 h 1800225"/>
              <a:gd name="connsiteX235" fmla="*/ 917575 w 1390650"/>
              <a:gd name="connsiteY235" fmla="*/ 1136650 h 1800225"/>
              <a:gd name="connsiteX236" fmla="*/ 920750 w 1390650"/>
              <a:gd name="connsiteY236" fmla="*/ 1114425 h 1800225"/>
              <a:gd name="connsiteX237" fmla="*/ 930275 w 1390650"/>
              <a:gd name="connsiteY237" fmla="*/ 1123950 h 1800225"/>
              <a:gd name="connsiteX238" fmla="*/ 942975 w 1390650"/>
              <a:gd name="connsiteY238" fmla="*/ 1143000 h 1800225"/>
              <a:gd name="connsiteX239" fmla="*/ 949325 w 1390650"/>
              <a:gd name="connsiteY239" fmla="*/ 1152525 h 1800225"/>
              <a:gd name="connsiteX240" fmla="*/ 968375 w 1390650"/>
              <a:gd name="connsiteY240" fmla="*/ 1149350 h 1800225"/>
              <a:gd name="connsiteX241" fmla="*/ 971550 w 1390650"/>
              <a:gd name="connsiteY241" fmla="*/ 1136650 h 1800225"/>
              <a:gd name="connsiteX242" fmla="*/ 977900 w 1390650"/>
              <a:gd name="connsiteY242" fmla="*/ 1127125 h 1800225"/>
              <a:gd name="connsiteX243" fmla="*/ 990600 w 1390650"/>
              <a:gd name="connsiteY243" fmla="*/ 1123950 h 1800225"/>
              <a:gd name="connsiteX244" fmla="*/ 1000125 w 1390650"/>
              <a:gd name="connsiteY244" fmla="*/ 1120775 h 1800225"/>
              <a:gd name="connsiteX245" fmla="*/ 1009650 w 1390650"/>
              <a:gd name="connsiteY245" fmla="*/ 1114425 h 1800225"/>
              <a:gd name="connsiteX246" fmla="*/ 1035050 w 1390650"/>
              <a:gd name="connsiteY246" fmla="*/ 1108075 h 1800225"/>
              <a:gd name="connsiteX247" fmla="*/ 1054100 w 1390650"/>
              <a:gd name="connsiteY247" fmla="*/ 1095375 h 1800225"/>
              <a:gd name="connsiteX248" fmla="*/ 1073150 w 1390650"/>
              <a:gd name="connsiteY248" fmla="*/ 1089025 h 1800225"/>
              <a:gd name="connsiteX249" fmla="*/ 1092200 w 1390650"/>
              <a:gd name="connsiteY249" fmla="*/ 1079500 h 1800225"/>
              <a:gd name="connsiteX250" fmla="*/ 1120775 w 1390650"/>
              <a:gd name="connsiteY250" fmla="*/ 1073150 h 1800225"/>
              <a:gd name="connsiteX251" fmla="*/ 1136650 w 1390650"/>
              <a:gd name="connsiteY251" fmla="*/ 1054100 h 1800225"/>
              <a:gd name="connsiteX252" fmla="*/ 1143000 w 1390650"/>
              <a:gd name="connsiteY252" fmla="*/ 1044575 h 1800225"/>
              <a:gd name="connsiteX253" fmla="*/ 1152525 w 1390650"/>
              <a:gd name="connsiteY253" fmla="*/ 1041400 h 1800225"/>
              <a:gd name="connsiteX254" fmla="*/ 1171575 w 1390650"/>
              <a:gd name="connsiteY254" fmla="*/ 1025525 h 1800225"/>
              <a:gd name="connsiteX255" fmla="*/ 1190625 w 1390650"/>
              <a:gd name="connsiteY255" fmla="*/ 1019175 h 1800225"/>
              <a:gd name="connsiteX256" fmla="*/ 1200150 w 1390650"/>
              <a:gd name="connsiteY256" fmla="*/ 1016000 h 1800225"/>
              <a:gd name="connsiteX257" fmla="*/ 1216025 w 1390650"/>
              <a:gd name="connsiteY257" fmla="*/ 1012825 h 1800225"/>
              <a:gd name="connsiteX258" fmla="*/ 1235075 w 1390650"/>
              <a:gd name="connsiteY258" fmla="*/ 1006475 h 1800225"/>
              <a:gd name="connsiteX259" fmla="*/ 1244600 w 1390650"/>
              <a:gd name="connsiteY259" fmla="*/ 1003300 h 1800225"/>
              <a:gd name="connsiteX260" fmla="*/ 1250950 w 1390650"/>
              <a:gd name="connsiteY260" fmla="*/ 993775 h 1800225"/>
              <a:gd name="connsiteX261" fmla="*/ 1266825 w 1390650"/>
              <a:gd name="connsiteY261" fmla="*/ 990600 h 1800225"/>
              <a:gd name="connsiteX262" fmla="*/ 1273175 w 1390650"/>
              <a:gd name="connsiteY262" fmla="*/ 971550 h 1800225"/>
              <a:gd name="connsiteX263" fmla="*/ 1279525 w 1390650"/>
              <a:gd name="connsiteY263" fmla="*/ 942975 h 1800225"/>
              <a:gd name="connsiteX264" fmla="*/ 1308100 w 1390650"/>
              <a:gd name="connsiteY264" fmla="*/ 952500 h 1800225"/>
              <a:gd name="connsiteX265" fmla="*/ 1320800 w 1390650"/>
              <a:gd name="connsiteY265" fmla="*/ 971550 h 1800225"/>
              <a:gd name="connsiteX266" fmla="*/ 1327150 w 1390650"/>
              <a:gd name="connsiteY266" fmla="*/ 981075 h 1800225"/>
              <a:gd name="connsiteX267" fmla="*/ 1336675 w 1390650"/>
              <a:gd name="connsiteY267" fmla="*/ 987425 h 1800225"/>
              <a:gd name="connsiteX268" fmla="*/ 1358900 w 1390650"/>
              <a:gd name="connsiteY268" fmla="*/ 993775 h 1800225"/>
              <a:gd name="connsiteX269" fmla="*/ 1365250 w 1390650"/>
              <a:gd name="connsiteY269" fmla="*/ 974725 h 1800225"/>
              <a:gd name="connsiteX270" fmla="*/ 1374775 w 1390650"/>
              <a:gd name="connsiteY270" fmla="*/ 955675 h 1800225"/>
              <a:gd name="connsiteX271" fmla="*/ 1377950 w 1390650"/>
              <a:gd name="connsiteY271" fmla="*/ 946150 h 1800225"/>
              <a:gd name="connsiteX272" fmla="*/ 1384300 w 1390650"/>
              <a:gd name="connsiteY272" fmla="*/ 936625 h 1800225"/>
              <a:gd name="connsiteX273" fmla="*/ 1390650 w 1390650"/>
              <a:gd name="connsiteY273" fmla="*/ 917575 h 1800225"/>
              <a:gd name="connsiteX274" fmla="*/ 1381125 w 1390650"/>
              <a:gd name="connsiteY274" fmla="*/ 914400 h 1800225"/>
              <a:gd name="connsiteX275" fmla="*/ 1377950 w 1390650"/>
              <a:gd name="connsiteY275" fmla="*/ 898525 h 1800225"/>
              <a:gd name="connsiteX276" fmla="*/ 1374775 w 1390650"/>
              <a:gd name="connsiteY276" fmla="*/ 847725 h 1800225"/>
              <a:gd name="connsiteX277" fmla="*/ 1368425 w 1390650"/>
              <a:gd name="connsiteY277" fmla="*/ 828675 h 1800225"/>
              <a:gd name="connsiteX278" fmla="*/ 1339850 w 1390650"/>
              <a:gd name="connsiteY278" fmla="*/ 815975 h 1800225"/>
              <a:gd name="connsiteX279" fmla="*/ 1336675 w 1390650"/>
              <a:gd name="connsiteY279" fmla="*/ 800100 h 1800225"/>
              <a:gd name="connsiteX280" fmla="*/ 1330325 w 1390650"/>
              <a:gd name="connsiteY280" fmla="*/ 781050 h 1800225"/>
              <a:gd name="connsiteX281" fmla="*/ 1327150 w 1390650"/>
              <a:gd name="connsiteY281" fmla="*/ 688975 h 1800225"/>
              <a:gd name="connsiteX282" fmla="*/ 1320800 w 1390650"/>
              <a:gd name="connsiteY282" fmla="*/ 669925 h 1800225"/>
              <a:gd name="connsiteX283" fmla="*/ 1320800 w 1390650"/>
              <a:gd name="connsiteY283" fmla="*/ 593725 h 1800225"/>
              <a:gd name="connsiteX284" fmla="*/ 1317625 w 1390650"/>
              <a:gd name="connsiteY284" fmla="*/ 584200 h 1800225"/>
              <a:gd name="connsiteX285" fmla="*/ 1292225 w 1390650"/>
              <a:gd name="connsiteY285" fmla="*/ 561975 h 1800225"/>
              <a:gd name="connsiteX286" fmla="*/ 1282700 w 1390650"/>
              <a:gd name="connsiteY286" fmla="*/ 555625 h 1800225"/>
              <a:gd name="connsiteX287" fmla="*/ 1276350 w 1390650"/>
              <a:gd name="connsiteY287" fmla="*/ 536575 h 1800225"/>
              <a:gd name="connsiteX288" fmla="*/ 1266825 w 1390650"/>
              <a:gd name="connsiteY288" fmla="*/ 517525 h 1800225"/>
              <a:gd name="connsiteX289" fmla="*/ 1276350 w 1390650"/>
              <a:gd name="connsiteY289" fmla="*/ 495300 h 1800225"/>
              <a:gd name="connsiteX290" fmla="*/ 1292225 w 1390650"/>
              <a:gd name="connsiteY290" fmla="*/ 476250 h 1800225"/>
              <a:gd name="connsiteX291" fmla="*/ 1304925 w 1390650"/>
              <a:gd name="connsiteY291" fmla="*/ 447675 h 1800225"/>
              <a:gd name="connsiteX292" fmla="*/ 1304925 w 1390650"/>
              <a:gd name="connsiteY292" fmla="*/ 393700 h 1800225"/>
              <a:gd name="connsiteX293" fmla="*/ 1298575 w 1390650"/>
              <a:gd name="connsiteY293" fmla="*/ 374650 h 1800225"/>
              <a:gd name="connsiteX294" fmla="*/ 1295400 w 1390650"/>
              <a:gd name="connsiteY294" fmla="*/ 355600 h 1800225"/>
              <a:gd name="connsiteX295" fmla="*/ 1289050 w 1390650"/>
              <a:gd name="connsiteY295" fmla="*/ 336550 h 1800225"/>
              <a:gd name="connsiteX296" fmla="*/ 1285875 w 1390650"/>
              <a:gd name="connsiteY296" fmla="*/ 320675 h 1800225"/>
              <a:gd name="connsiteX297" fmla="*/ 1257300 w 1390650"/>
              <a:gd name="connsiteY297" fmla="*/ 307975 h 1800225"/>
              <a:gd name="connsiteX298" fmla="*/ 1238250 w 1390650"/>
              <a:gd name="connsiteY298" fmla="*/ 301625 h 1800225"/>
              <a:gd name="connsiteX299" fmla="*/ 1228725 w 1390650"/>
              <a:gd name="connsiteY299" fmla="*/ 298450 h 1800225"/>
              <a:gd name="connsiteX300" fmla="*/ 1219200 w 1390650"/>
              <a:gd name="connsiteY300" fmla="*/ 292100 h 1800225"/>
              <a:gd name="connsiteX301" fmla="*/ 1209675 w 1390650"/>
              <a:gd name="connsiteY301" fmla="*/ 273050 h 1800225"/>
              <a:gd name="connsiteX302" fmla="*/ 1190625 w 1390650"/>
              <a:gd name="connsiteY302" fmla="*/ 234950 h 1800225"/>
              <a:gd name="connsiteX303" fmla="*/ 1184275 w 1390650"/>
              <a:gd name="connsiteY303" fmla="*/ 225425 h 1800225"/>
              <a:gd name="connsiteX304" fmla="*/ 1165225 w 1390650"/>
              <a:gd name="connsiteY304" fmla="*/ 219075 h 1800225"/>
              <a:gd name="connsiteX305" fmla="*/ 1155700 w 1390650"/>
              <a:gd name="connsiteY305" fmla="*/ 215900 h 1800225"/>
              <a:gd name="connsiteX306" fmla="*/ 1146175 w 1390650"/>
              <a:gd name="connsiteY306" fmla="*/ 206375 h 1800225"/>
              <a:gd name="connsiteX307" fmla="*/ 1136650 w 1390650"/>
              <a:gd name="connsiteY307" fmla="*/ 203200 h 1800225"/>
              <a:gd name="connsiteX308" fmla="*/ 1130300 w 1390650"/>
              <a:gd name="connsiteY308" fmla="*/ 193675 h 1800225"/>
              <a:gd name="connsiteX309" fmla="*/ 1120775 w 1390650"/>
              <a:gd name="connsiteY309" fmla="*/ 187325 h 1800225"/>
              <a:gd name="connsiteX310" fmla="*/ 1117600 w 1390650"/>
              <a:gd name="connsiteY310" fmla="*/ 177800 h 1800225"/>
              <a:gd name="connsiteX311" fmla="*/ 1111250 w 1390650"/>
              <a:gd name="connsiteY311" fmla="*/ 168275 h 1800225"/>
              <a:gd name="connsiteX312" fmla="*/ 1092200 w 1390650"/>
              <a:gd name="connsiteY312" fmla="*/ 158750 h 1800225"/>
              <a:gd name="connsiteX313" fmla="*/ 1060450 w 1390650"/>
              <a:gd name="connsiteY313" fmla="*/ 168275 h 1800225"/>
              <a:gd name="connsiteX314" fmla="*/ 1050925 w 1390650"/>
              <a:gd name="connsiteY314" fmla="*/ 171450 h 1800225"/>
              <a:gd name="connsiteX315" fmla="*/ 1031875 w 1390650"/>
              <a:gd name="connsiteY315" fmla="*/ 180975 h 1800225"/>
              <a:gd name="connsiteX316" fmla="*/ 1044575 w 1390650"/>
              <a:gd name="connsiteY316" fmla="*/ 165100 h 1800225"/>
              <a:gd name="connsiteX317" fmla="*/ 1054100 w 1390650"/>
              <a:gd name="connsiteY317" fmla="*/ 146050 h 1800225"/>
              <a:gd name="connsiteX318" fmla="*/ 1044575 w 1390650"/>
              <a:gd name="connsiteY318" fmla="*/ 139700 h 1800225"/>
              <a:gd name="connsiteX319" fmla="*/ 1012825 w 1390650"/>
              <a:gd name="connsiteY319" fmla="*/ 146050 h 1800225"/>
              <a:gd name="connsiteX320" fmla="*/ 1003300 w 1390650"/>
              <a:gd name="connsiteY320" fmla="*/ 177800 h 1800225"/>
              <a:gd name="connsiteX321" fmla="*/ 996950 w 1390650"/>
              <a:gd name="connsiteY321" fmla="*/ 187325 h 1800225"/>
              <a:gd name="connsiteX322" fmla="*/ 987425 w 1390650"/>
              <a:gd name="connsiteY322" fmla="*/ 193675 h 1800225"/>
              <a:gd name="connsiteX323" fmla="*/ 923925 w 1390650"/>
              <a:gd name="connsiteY323" fmla="*/ 203200 h 1800225"/>
              <a:gd name="connsiteX324" fmla="*/ 908050 w 1390650"/>
              <a:gd name="connsiteY324" fmla="*/ 219075 h 1800225"/>
              <a:gd name="connsiteX325" fmla="*/ 889000 w 1390650"/>
              <a:gd name="connsiteY325" fmla="*/ 228600 h 1800225"/>
              <a:gd name="connsiteX326" fmla="*/ 879475 w 1390650"/>
              <a:gd name="connsiteY326" fmla="*/ 234950 h 1800225"/>
              <a:gd name="connsiteX327" fmla="*/ 876300 w 1390650"/>
              <a:gd name="connsiteY327" fmla="*/ 244475 h 1800225"/>
              <a:gd name="connsiteX328" fmla="*/ 866775 w 1390650"/>
              <a:gd name="connsiteY328" fmla="*/ 247650 h 1800225"/>
              <a:gd name="connsiteX329" fmla="*/ 822325 w 1390650"/>
              <a:gd name="connsiteY329" fmla="*/ 241300 h 1800225"/>
              <a:gd name="connsiteX330" fmla="*/ 806450 w 1390650"/>
              <a:gd name="connsiteY330" fmla="*/ 244475 h 1800225"/>
              <a:gd name="connsiteX331" fmla="*/ 796925 w 1390650"/>
              <a:gd name="connsiteY331" fmla="*/ 250825 h 1800225"/>
              <a:gd name="connsiteX332" fmla="*/ 784225 w 1390650"/>
              <a:gd name="connsiteY332" fmla="*/ 231775 h 1800225"/>
              <a:gd name="connsiteX333" fmla="*/ 787400 w 1390650"/>
              <a:gd name="connsiteY333" fmla="*/ 219075 h 1800225"/>
              <a:gd name="connsiteX334" fmla="*/ 796925 w 1390650"/>
              <a:gd name="connsiteY334" fmla="*/ 215900 h 1800225"/>
              <a:gd name="connsiteX335" fmla="*/ 806450 w 1390650"/>
              <a:gd name="connsiteY335" fmla="*/ 209550 h 1800225"/>
              <a:gd name="connsiteX336" fmla="*/ 809625 w 1390650"/>
              <a:gd name="connsiteY336" fmla="*/ 200025 h 1800225"/>
              <a:gd name="connsiteX337" fmla="*/ 825500 w 1390650"/>
              <a:gd name="connsiteY337" fmla="*/ 180975 h 1800225"/>
              <a:gd name="connsiteX338" fmla="*/ 828675 w 1390650"/>
              <a:gd name="connsiteY338" fmla="*/ 171450 h 1800225"/>
              <a:gd name="connsiteX339" fmla="*/ 822325 w 1390650"/>
              <a:gd name="connsiteY339" fmla="*/ 146050 h 1800225"/>
              <a:gd name="connsiteX340" fmla="*/ 793750 w 1390650"/>
              <a:gd name="connsiteY340" fmla="*/ 158750 h 1800225"/>
              <a:gd name="connsiteX341" fmla="*/ 768350 w 1390650"/>
              <a:gd name="connsiteY341" fmla="*/ 155575 h 1800225"/>
              <a:gd name="connsiteX342" fmla="*/ 749300 w 1390650"/>
              <a:gd name="connsiteY342" fmla="*/ 149225 h 1800225"/>
              <a:gd name="connsiteX343" fmla="*/ 727075 w 1390650"/>
              <a:gd name="connsiteY343" fmla="*/ 142875 h 1800225"/>
              <a:gd name="connsiteX344" fmla="*/ 701675 w 1390650"/>
              <a:gd name="connsiteY344" fmla="*/ 136525 h 1800225"/>
              <a:gd name="connsiteX345" fmla="*/ 695325 w 1390650"/>
              <a:gd name="connsiteY345" fmla="*/ 127000 h 1800225"/>
              <a:gd name="connsiteX346" fmla="*/ 685800 w 1390650"/>
              <a:gd name="connsiteY346" fmla="*/ 123825 h 1800225"/>
              <a:gd name="connsiteX347" fmla="*/ 676275 w 1390650"/>
              <a:gd name="connsiteY347" fmla="*/ 104775 h 1800225"/>
              <a:gd name="connsiteX348" fmla="*/ 682625 w 1390650"/>
              <a:gd name="connsiteY348" fmla="*/ 95250 h 1800225"/>
              <a:gd name="connsiteX349" fmla="*/ 679450 w 1390650"/>
              <a:gd name="connsiteY349" fmla="*/ 76200 h 1800225"/>
              <a:gd name="connsiteX350" fmla="*/ 673100 w 1390650"/>
              <a:gd name="connsiteY350" fmla="*/ 57150 h 1800225"/>
              <a:gd name="connsiteX351" fmla="*/ 669925 w 1390650"/>
              <a:gd name="connsiteY351" fmla="*/ 47625 h 1800225"/>
              <a:gd name="connsiteX352" fmla="*/ 650875 w 1390650"/>
              <a:gd name="connsiteY352" fmla="*/ 38100 h 1800225"/>
              <a:gd name="connsiteX353" fmla="*/ 638175 w 1390650"/>
              <a:gd name="connsiteY353" fmla="*/ 34925 h 1800225"/>
              <a:gd name="connsiteX354" fmla="*/ 628650 w 1390650"/>
              <a:gd name="connsiteY354" fmla="*/ 28575 h 1800225"/>
              <a:gd name="connsiteX355" fmla="*/ 600075 w 1390650"/>
              <a:gd name="connsiteY355" fmla="*/ 19050 h 1800225"/>
              <a:gd name="connsiteX356" fmla="*/ 590550 w 1390650"/>
              <a:gd name="connsiteY356" fmla="*/ 15875 h 1800225"/>
              <a:gd name="connsiteX357" fmla="*/ 622300 w 1390650"/>
              <a:gd name="connsiteY357" fmla="*/ 15875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Lst>
            <a:rect l="l" t="t" r="r" b="b"/>
            <a:pathLst>
              <a:path w="1390650" h="1800225">
                <a:moveTo>
                  <a:pt x="622300" y="15875"/>
                </a:moveTo>
                <a:cubicBezTo>
                  <a:pt x="580989" y="5547"/>
                  <a:pt x="646004" y="20909"/>
                  <a:pt x="539750" y="9525"/>
                </a:cubicBezTo>
                <a:cubicBezTo>
                  <a:pt x="533095" y="8812"/>
                  <a:pt x="527050" y="5292"/>
                  <a:pt x="520700" y="3175"/>
                </a:cubicBezTo>
                <a:lnTo>
                  <a:pt x="511175" y="0"/>
                </a:lnTo>
                <a:cubicBezTo>
                  <a:pt x="509058" y="3175"/>
                  <a:pt x="504825" y="5709"/>
                  <a:pt x="504825" y="9525"/>
                </a:cubicBezTo>
                <a:cubicBezTo>
                  <a:pt x="504825" y="28431"/>
                  <a:pt x="511770" y="25151"/>
                  <a:pt x="517525" y="38100"/>
                </a:cubicBezTo>
                <a:cubicBezTo>
                  <a:pt x="520243" y="44217"/>
                  <a:pt x="520162" y="51581"/>
                  <a:pt x="523875" y="57150"/>
                </a:cubicBezTo>
                <a:cubicBezTo>
                  <a:pt x="525992" y="60325"/>
                  <a:pt x="528675" y="63188"/>
                  <a:pt x="530225" y="66675"/>
                </a:cubicBezTo>
                <a:cubicBezTo>
                  <a:pt x="545338" y="100680"/>
                  <a:pt x="528554" y="73694"/>
                  <a:pt x="542925" y="95250"/>
                </a:cubicBezTo>
                <a:cubicBezTo>
                  <a:pt x="540808" y="98425"/>
                  <a:pt x="539555" y="102391"/>
                  <a:pt x="536575" y="104775"/>
                </a:cubicBezTo>
                <a:cubicBezTo>
                  <a:pt x="533962" y="106866"/>
                  <a:pt x="530043" y="106453"/>
                  <a:pt x="527050" y="107950"/>
                </a:cubicBezTo>
                <a:cubicBezTo>
                  <a:pt x="523637" y="109657"/>
                  <a:pt x="520700" y="112183"/>
                  <a:pt x="517525" y="114300"/>
                </a:cubicBezTo>
                <a:cubicBezTo>
                  <a:pt x="515408" y="117475"/>
                  <a:pt x="514155" y="121441"/>
                  <a:pt x="511175" y="123825"/>
                </a:cubicBezTo>
                <a:cubicBezTo>
                  <a:pt x="508562" y="125916"/>
                  <a:pt x="503147" y="124007"/>
                  <a:pt x="501650" y="127000"/>
                </a:cubicBezTo>
                <a:cubicBezTo>
                  <a:pt x="496812" y="136676"/>
                  <a:pt x="510721" y="138490"/>
                  <a:pt x="514350" y="139700"/>
                </a:cubicBezTo>
                <a:cubicBezTo>
                  <a:pt x="516467" y="142875"/>
                  <a:pt x="520700" y="145409"/>
                  <a:pt x="520700" y="149225"/>
                </a:cubicBezTo>
                <a:cubicBezTo>
                  <a:pt x="520700" y="153041"/>
                  <a:pt x="516057" y="155337"/>
                  <a:pt x="514350" y="158750"/>
                </a:cubicBezTo>
                <a:cubicBezTo>
                  <a:pt x="512853" y="161743"/>
                  <a:pt x="512233" y="165100"/>
                  <a:pt x="511175" y="168275"/>
                </a:cubicBezTo>
                <a:cubicBezTo>
                  <a:pt x="514350" y="169333"/>
                  <a:pt x="518333" y="169083"/>
                  <a:pt x="520700" y="171450"/>
                </a:cubicBezTo>
                <a:cubicBezTo>
                  <a:pt x="529202" y="179952"/>
                  <a:pt x="521033" y="183484"/>
                  <a:pt x="517525" y="190500"/>
                </a:cubicBezTo>
                <a:cubicBezTo>
                  <a:pt x="516028" y="193493"/>
                  <a:pt x="515408" y="196850"/>
                  <a:pt x="514350" y="200025"/>
                </a:cubicBezTo>
                <a:cubicBezTo>
                  <a:pt x="515408" y="203200"/>
                  <a:pt x="515470" y="206908"/>
                  <a:pt x="517525" y="209550"/>
                </a:cubicBezTo>
                <a:cubicBezTo>
                  <a:pt x="523038" y="216639"/>
                  <a:pt x="536575" y="228600"/>
                  <a:pt x="536575" y="228600"/>
                </a:cubicBezTo>
                <a:cubicBezTo>
                  <a:pt x="537633" y="232833"/>
                  <a:pt x="541130" y="237160"/>
                  <a:pt x="539750" y="241300"/>
                </a:cubicBezTo>
                <a:cubicBezTo>
                  <a:pt x="538543" y="244920"/>
                  <a:pt x="533798" y="246310"/>
                  <a:pt x="530225" y="247650"/>
                </a:cubicBezTo>
                <a:cubicBezTo>
                  <a:pt x="525172" y="249545"/>
                  <a:pt x="519585" y="249516"/>
                  <a:pt x="514350" y="250825"/>
                </a:cubicBezTo>
                <a:cubicBezTo>
                  <a:pt x="511103" y="251637"/>
                  <a:pt x="508043" y="253081"/>
                  <a:pt x="504825" y="254000"/>
                </a:cubicBezTo>
                <a:cubicBezTo>
                  <a:pt x="500629" y="255199"/>
                  <a:pt x="496358" y="256117"/>
                  <a:pt x="492125" y="257175"/>
                </a:cubicBezTo>
                <a:cubicBezTo>
                  <a:pt x="488950" y="259292"/>
                  <a:pt x="485298" y="260827"/>
                  <a:pt x="482600" y="263525"/>
                </a:cubicBezTo>
                <a:cubicBezTo>
                  <a:pt x="461433" y="284692"/>
                  <a:pt x="492125" y="262467"/>
                  <a:pt x="466725" y="279400"/>
                </a:cubicBezTo>
                <a:cubicBezTo>
                  <a:pt x="465667" y="292100"/>
                  <a:pt x="466049" y="305003"/>
                  <a:pt x="463550" y="317500"/>
                </a:cubicBezTo>
                <a:cubicBezTo>
                  <a:pt x="462802" y="321242"/>
                  <a:pt x="457200" y="323209"/>
                  <a:pt x="457200" y="327025"/>
                </a:cubicBezTo>
                <a:cubicBezTo>
                  <a:pt x="457200" y="333718"/>
                  <a:pt x="463550" y="346075"/>
                  <a:pt x="463550" y="346075"/>
                </a:cubicBezTo>
                <a:cubicBezTo>
                  <a:pt x="460375" y="347133"/>
                  <a:pt x="456702" y="351258"/>
                  <a:pt x="454025" y="349250"/>
                </a:cubicBezTo>
                <a:cubicBezTo>
                  <a:pt x="450534" y="346632"/>
                  <a:pt x="452569" y="340561"/>
                  <a:pt x="450850" y="336550"/>
                </a:cubicBezTo>
                <a:cubicBezTo>
                  <a:pt x="446617" y="326672"/>
                  <a:pt x="443442" y="326319"/>
                  <a:pt x="434975" y="320675"/>
                </a:cubicBezTo>
                <a:cubicBezTo>
                  <a:pt x="428625" y="321733"/>
                  <a:pt x="420770" y="319611"/>
                  <a:pt x="415925" y="323850"/>
                </a:cubicBezTo>
                <a:cubicBezTo>
                  <a:pt x="410888" y="328258"/>
                  <a:pt x="409575" y="342900"/>
                  <a:pt x="409575" y="342900"/>
                </a:cubicBezTo>
                <a:cubicBezTo>
                  <a:pt x="402402" y="321381"/>
                  <a:pt x="410522" y="347633"/>
                  <a:pt x="403225" y="311150"/>
                </a:cubicBezTo>
                <a:cubicBezTo>
                  <a:pt x="402569" y="307868"/>
                  <a:pt x="402141" y="304238"/>
                  <a:pt x="400050" y="301625"/>
                </a:cubicBezTo>
                <a:cubicBezTo>
                  <a:pt x="397666" y="298645"/>
                  <a:pt x="393700" y="297392"/>
                  <a:pt x="390525" y="295275"/>
                </a:cubicBezTo>
                <a:cubicBezTo>
                  <a:pt x="387943" y="287528"/>
                  <a:pt x="387155" y="282380"/>
                  <a:pt x="381000" y="276225"/>
                </a:cubicBezTo>
                <a:cubicBezTo>
                  <a:pt x="378302" y="273527"/>
                  <a:pt x="374650" y="271992"/>
                  <a:pt x="371475" y="269875"/>
                </a:cubicBezTo>
                <a:cubicBezTo>
                  <a:pt x="354542" y="270933"/>
                  <a:pt x="337548" y="271274"/>
                  <a:pt x="320675" y="273050"/>
                </a:cubicBezTo>
                <a:cubicBezTo>
                  <a:pt x="317347" y="273400"/>
                  <a:pt x="314368" y="275306"/>
                  <a:pt x="311150" y="276225"/>
                </a:cubicBezTo>
                <a:cubicBezTo>
                  <a:pt x="306954" y="277424"/>
                  <a:pt x="302630" y="278146"/>
                  <a:pt x="298450" y="279400"/>
                </a:cubicBezTo>
                <a:cubicBezTo>
                  <a:pt x="292039" y="281323"/>
                  <a:pt x="284969" y="282037"/>
                  <a:pt x="279400" y="285750"/>
                </a:cubicBezTo>
                <a:lnTo>
                  <a:pt x="260350" y="298450"/>
                </a:lnTo>
                <a:cubicBezTo>
                  <a:pt x="259292" y="301625"/>
                  <a:pt x="256805" y="304649"/>
                  <a:pt x="257175" y="307975"/>
                </a:cubicBezTo>
                <a:cubicBezTo>
                  <a:pt x="257696" y="312660"/>
                  <a:pt x="263823" y="331709"/>
                  <a:pt x="269875" y="336550"/>
                </a:cubicBezTo>
                <a:cubicBezTo>
                  <a:pt x="272488" y="338641"/>
                  <a:pt x="276225" y="338667"/>
                  <a:pt x="279400" y="339725"/>
                </a:cubicBezTo>
                <a:cubicBezTo>
                  <a:pt x="280458" y="343958"/>
                  <a:pt x="281376" y="348229"/>
                  <a:pt x="282575" y="352425"/>
                </a:cubicBezTo>
                <a:cubicBezTo>
                  <a:pt x="283494" y="355643"/>
                  <a:pt x="288535" y="360094"/>
                  <a:pt x="285750" y="361950"/>
                </a:cubicBezTo>
                <a:cubicBezTo>
                  <a:pt x="279523" y="366101"/>
                  <a:pt x="270933" y="364067"/>
                  <a:pt x="263525" y="365125"/>
                </a:cubicBezTo>
                <a:cubicBezTo>
                  <a:pt x="257175" y="367242"/>
                  <a:pt x="248188" y="365906"/>
                  <a:pt x="244475" y="371475"/>
                </a:cubicBezTo>
                <a:lnTo>
                  <a:pt x="231775" y="390525"/>
                </a:lnTo>
                <a:cubicBezTo>
                  <a:pt x="223363" y="424173"/>
                  <a:pt x="235335" y="374120"/>
                  <a:pt x="225425" y="428625"/>
                </a:cubicBezTo>
                <a:cubicBezTo>
                  <a:pt x="224826" y="431918"/>
                  <a:pt x="224341" y="435537"/>
                  <a:pt x="222250" y="438150"/>
                </a:cubicBezTo>
                <a:cubicBezTo>
                  <a:pt x="219866" y="441130"/>
                  <a:pt x="215900" y="442383"/>
                  <a:pt x="212725" y="444500"/>
                </a:cubicBezTo>
                <a:cubicBezTo>
                  <a:pt x="202662" y="459594"/>
                  <a:pt x="207582" y="450405"/>
                  <a:pt x="200025" y="473075"/>
                </a:cubicBezTo>
                <a:cubicBezTo>
                  <a:pt x="198967" y="476250"/>
                  <a:pt x="199635" y="480744"/>
                  <a:pt x="196850" y="482600"/>
                </a:cubicBezTo>
                <a:lnTo>
                  <a:pt x="177800" y="495300"/>
                </a:lnTo>
                <a:cubicBezTo>
                  <a:pt x="176742" y="498475"/>
                  <a:pt x="176122" y="501832"/>
                  <a:pt x="174625" y="504825"/>
                </a:cubicBezTo>
                <a:cubicBezTo>
                  <a:pt x="172918" y="508238"/>
                  <a:pt x="168696" y="510557"/>
                  <a:pt x="168275" y="514350"/>
                </a:cubicBezTo>
                <a:cubicBezTo>
                  <a:pt x="167564" y="520748"/>
                  <a:pt x="168571" y="527642"/>
                  <a:pt x="171450" y="533400"/>
                </a:cubicBezTo>
                <a:cubicBezTo>
                  <a:pt x="173912" y="538324"/>
                  <a:pt x="185992" y="541422"/>
                  <a:pt x="190500" y="542925"/>
                </a:cubicBezTo>
                <a:cubicBezTo>
                  <a:pt x="192617" y="546100"/>
                  <a:pt x="194407" y="549519"/>
                  <a:pt x="196850" y="552450"/>
                </a:cubicBezTo>
                <a:cubicBezTo>
                  <a:pt x="199725" y="555899"/>
                  <a:pt x="206375" y="557485"/>
                  <a:pt x="206375" y="561975"/>
                </a:cubicBezTo>
                <a:cubicBezTo>
                  <a:pt x="206375" y="565791"/>
                  <a:pt x="200025" y="566208"/>
                  <a:pt x="196850" y="568325"/>
                </a:cubicBezTo>
                <a:cubicBezTo>
                  <a:pt x="195792" y="575733"/>
                  <a:pt x="196714" y="583711"/>
                  <a:pt x="193675" y="590550"/>
                </a:cubicBezTo>
                <a:cubicBezTo>
                  <a:pt x="192125" y="594037"/>
                  <a:pt x="186534" y="593920"/>
                  <a:pt x="184150" y="596900"/>
                </a:cubicBezTo>
                <a:cubicBezTo>
                  <a:pt x="182059" y="599513"/>
                  <a:pt x="183066" y="603812"/>
                  <a:pt x="180975" y="606425"/>
                </a:cubicBezTo>
                <a:cubicBezTo>
                  <a:pt x="178591" y="609405"/>
                  <a:pt x="174381" y="610332"/>
                  <a:pt x="171450" y="612775"/>
                </a:cubicBezTo>
                <a:cubicBezTo>
                  <a:pt x="168001" y="615650"/>
                  <a:pt x="164682" y="618756"/>
                  <a:pt x="161925" y="622300"/>
                </a:cubicBezTo>
                <a:cubicBezTo>
                  <a:pt x="147564" y="640764"/>
                  <a:pt x="149839" y="639508"/>
                  <a:pt x="142875" y="660400"/>
                </a:cubicBezTo>
                <a:lnTo>
                  <a:pt x="142875" y="660400"/>
                </a:lnTo>
                <a:cubicBezTo>
                  <a:pt x="138642" y="666750"/>
                  <a:pt x="137415" y="677037"/>
                  <a:pt x="130175" y="679450"/>
                </a:cubicBezTo>
                <a:cubicBezTo>
                  <a:pt x="116510" y="684005"/>
                  <a:pt x="123897" y="681813"/>
                  <a:pt x="107950" y="685800"/>
                </a:cubicBezTo>
                <a:cubicBezTo>
                  <a:pt x="104775" y="684742"/>
                  <a:pt x="101351" y="684250"/>
                  <a:pt x="98425" y="682625"/>
                </a:cubicBezTo>
                <a:cubicBezTo>
                  <a:pt x="65673" y="664429"/>
                  <a:pt x="91403" y="673934"/>
                  <a:pt x="69850" y="666750"/>
                </a:cubicBezTo>
                <a:cubicBezTo>
                  <a:pt x="59267" y="667808"/>
                  <a:pt x="43429" y="660720"/>
                  <a:pt x="38100" y="669925"/>
                </a:cubicBezTo>
                <a:cubicBezTo>
                  <a:pt x="28541" y="686437"/>
                  <a:pt x="36578" y="708067"/>
                  <a:pt x="34925" y="727075"/>
                </a:cubicBezTo>
                <a:cubicBezTo>
                  <a:pt x="34458" y="732451"/>
                  <a:pt x="32808" y="737658"/>
                  <a:pt x="31750" y="742950"/>
                </a:cubicBezTo>
                <a:cubicBezTo>
                  <a:pt x="35391" y="772081"/>
                  <a:pt x="37298" y="773162"/>
                  <a:pt x="31750" y="806450"/>
                </a:cubicBezTo>
                <a:cubicBezTo>
                  <a:pt x="30650" y="813052"/>
                  <a:pt x="27517" y="819150"/>
                  <a:pt x="25400" y="825500"/>
                </a:cubicBezTo>
                <a:lnTo>
                  <a:pt x="19050" y="844550"/>
                </a:lnTo>
                <a:cubicBezTo>
                  <a:pt x="17992" y="847725"/>
                  <a:pt x="18242" y="851708"/>
                  <a:pt x="15875" y="854075"/>
                </a:cubicBezTo>
                <a:lnTo>
                  <a:pt x="6350" y="863600"/>
                </a:lnTo>
                <a:cubicBezTo>
                  <a:pt x="52" y="882495"/>
                  <a:pt x="0" y="880149"/>
                  <a:pt x="0" y="911225"/>
                </a:cubicBezTo>
                <a:cubicBezTo>
                  <a:pt x="0" y="916188"/>
                  <a:pt x="4853" y="928210"/>
                  <a:pt x="6350" y="933450"/>
                </a:cubicBezTo>
                <a:cubicBezTo>
                  <a:pt x="6879" y="935302"/>
                  <a:pt x="10797" y="952820"/>
                  <a:pt x="12700" y="955675"/>
                </a:cubicBezTo>
                <a:cubicBezTo>
                  <a:pt x="15191" y="959411"/>
                  <a:pt x="19050" y="962025"/>
                  <a:pt x="22225" y="965200"/>
                </a:cubicBezTo>
                <a:cubicBezTo>
                  <a:pt x="14316" y="977063"/>
                  <a:pt x="10890" y="976772"/>
                  <a:pt x="22225" y="993775"/>
                </a:cubicBezTo>
                <a:lnTo>
                  <a:pt x="34925" y="1012825"/>
                </a:lnTo>
                <a:cubicBezTo>
                  <a:pt x="32650" y="1021926"/>
                  <a:pt x="29359" y="1041139"/>
                  <a:pt x="19050" y="1044575"/>
                </a:cubicBezTo>
                <a:lnTo>
                  <a:pt x="9525" y="1047750"/>
                </a:lnTo>
                <a:cubicBezTo>
                  <a:pt x="7408" y="1050925"/>
                  <a:pt x="3802" y="1053511"/>
                  <a:pt x="3175" y="1057275"/>
                </a:cubicBezTo>
                <a:cubicBezTo>
                  <a:pt x="2625" y="1060576"/>
                  <a:pt x="5431" y="1063582"/>
                  <a:pt x="6350" y="1066800"/>
                </a:cubicBezTo>
                <a:cubicBezTo>
                  <a:pt x="7549" y="1070996"/>
                  <a:pt x="8467" y="1075267"/>
                  <a:pt x="9525" y="1079500"/>
                </a:cubicBezTo>
                <a:cubicBezTo>
                  <a:pt x="8467" y="1086908"/>
                  <a:pt x="8033" y="1094433"/>
                  <a:pt x="6350" y="1101725"/>
                </a:cubicBezTo>
                <a:cubicBezTo>
                  <a:pt x="4845" y="1108247"/>
                  <a:pt x="0" y="1120775"/>
                  <a:pt x="0" y="1120775"/>
                </a:cubicBezTo>
                <a:cubicBezTo>
                  <a:pt x="1058" y="1125008"/>
                  <a:pt x="1456" y="1129464"/>
                  <a:pt x="3175" y="1133475"/>
                </a:cubicBezTo>
                <a:cubicBezTo>
                  <a:pt x="6639" y="1141557"/>
                  <a:pt x="11353" y="1145502"/>
                  <a:pt x="19050" y="1149350"/>
                </a:cubicBezTo>
                <a:cubicBezTo>
                  <a:pt x="22043" y="1150847"/>
                  <a:pt x="25400" y="1151467"/>
                  <a:pt x="28575" y="1152525"/>
                </a:cubicBezTo>
                <a:cubicBezTo>
                  <a:pt x="27517" y="1159933"/>
                  <a:pt x="26274" y="1167318"/>
                  <a:pt x="25400" y="1174750"/>
                </a:cubicBezTo>
                <a:cubicBezTo>
                  <a:pt x="24157" y="1185313"/>
                  <a:pt x="24617" y="1196136"/>
                  <a:pt x="22225" y="1206500"/>
                </a:cubicBezTo>
                <a:cubicBezTo>
                  <a:pt x="21367" y="1210218"/>
                  <a:pt x="17992" y="1212850"/>
                  <a:pt x="15875" y="1216025"/>
                </a:cubicBezTo>
                <a:cubicBezTo>
                  <a:pt x="24274" y="1249620"/>
                  <a:pt x="12871" y="1210059"/>
                  <a:pt x="25400" y="1238250"/>
                </a:cubicBezTo>
                <a:cubicBezTo>
                  <a:pt x="33311" y="1256050"/>
                  <a:pt x="27835" y="1254507"/>
                  <a:pt x="38100" y="1266825"/>
                </a:cubicBezTo>
                <a:cubicBezTo>
                  <a:pt x="40975" y="1270274"/>
                  <a:pt x="44868" y="1272806"/>
                  <a:pt x="47625" y="1276350"/>
                </a:cubicBezTo>
                <a:cubicBezTo>
                  <a:pt x="52310" y="1282374"/>
                  <a:pt x="56092" y="1289050"/>
                  <a:pt x="60325" y="1295400"/>
                </a:cubicBezTo>
                <a:cubicBezTo>
                  <a:pt x="62442" y="1298575"/>
                  <a:pt x="63500" y="1302808"/>
                  <a:pt x="66675" y="1304925"/>
                </a:cubicBezTo>
                <a:cubicBezTo>
                  <a:pt x="69850" y="1307042"/>
                  <a:pt x="72787" y="1309568"/>
                  <a:pt x="76200" y="1311275"/>
                </a:cubicBezTo>
                <a:cubicBezTo>
                  <a:pt x="81535" y="1313943"/>
                  <a:pt x="93339" y="1316099"/>
                  <a:pt x="98425" y="1317625"/>
                </a:cubicBezTo>
                <a:cubicBezTo>
                  <a:pt x="104836" y="1319548"/>
                  <a:pt x="111125" y="1321858"/>
                  <a:pt x="117475" y="1323975"/>
                </a:cubicBezTo>
                <a:cubicBezTo>
                  <a:pt x="120650" y="1325033"/>
                  <a:pt x="124215" y="1325294"/>
                  <a:pt x="127000" y="1327150"/>
                </a:cubicBezTo>
                <a:cubicBezTo>
                  <a:pt x="130175" y="1329267"/>
                  <a:pt x="133038" y="1331950"/>
                  <a:pt x="136525" y="1333500"/>
                </a:cubicBezTo>
                <a:cubicBezTo>
                  <a:pt x="142642" y="1336218"/>
                  <a:pt x="149225" y="1337733"/>
                  <a:pt x="155575" y="1339850"/>
                </a:cubicBezTo>
                <a:cubicBezTo>
                  <a:pt x="158750" y="1340908"/>
                  <a:pt x="162315" y="1341169"/>
                  <a:pt x="165100" y="1343025"/>
                </a:cubicBezTo>
                <a:lnTo>
                  <a:pt x="184150" y="1355725"/>
                </a:lnTo>
                <a:cubicBezTo>
                  <a:pt x="187325" y="1357842"/>
                  <a:pt x="189973" y="1361150"/>
                  <a:pt x="193675" y="1362075"/>
                </a:cubicBezTo>
                <a:lnTo>
                  <a:pt x="206375" y="1365250"/>
                </a:lnTo>
                <a:cubicBezTo>
                  <a:pt x="209550" y="1367367"/>
                  <a:pt x="212413" y="1370050"/>
                  <a:pt x="215900" y="1371600"/>
                </a:cubicBezTo>
                <a:cubicBezTo>
                  <a:pt x="232415" y="1378940"/>
                  <a:pt x="239095" y="1378542"/>
                  <a:pt x="257175" y="1381125"/>
                </a:cubicBezTo>
                <a:cubicBezTo>
                  <a:pt x="279010" y="1395681"/>
                  <a:pt x="283465" y="1391412"/>
                  <a:pt x="266700" y="1397000"/>
                </a:cubicBezTo>
                <a:cubicBezTo>
                  <a:pt x="264583" y="1403350"/>
                  <a:pt x="261663" y="1409486"/>
                  <a:pt x="260350" y="1416050"/>
                </a:cubicBezTo>
                <a:cubicBezTo>
                  <a:pt x="259292" y="1421342"/>
                  <a:pt x="258595" y="1426719"/>
                  <a:pt x="257175" y="1431925"/>
                </a:cubicBezTo>
                <a:cubicBezTo>
                  <a:pt x="255414" y="1438383"/>
                  <a:pt x="255558" y="1446242"/>
                  <a:pt x="250825" y="1450975"/>
                </a:cubicBezTo>
                <a:cubicBezTo>
                  <a:pt x="247650" y="1454150"/>
                  <a:pt x="244057" y="1456956"/>
                  <a:pt x="241300" y="1460500"/>
                </a:cubicBezTo>
                <a:cubicBezTo>
                  <a:pt x="223468" y="1483426"/>
                  <a:pt x="237276" y="1476658"/>
                  <a:pt x="219075" y="1482725"/>
                </a:cubicBezTo>
                <a:cubicBezTo>
                  <a:pt x="217135" y="1488546"/>
                  <a:pt x="213236" y="1505811"/>
                  <a:pt x="206375" y="1511300"/>
                </a:cubicBezTo>
                <a:cubicBezTo>
                  <a:pt x="203762" y="1513391"/>
                  <a:pt x="200025" y="1513417"/>
                  <a:pt x="196850" y="1514475"/>
                </a:cubicBezTo>
                <a:cubicBezTo>
                  <a:pt x="194733" y="1517650"/>
                  <a:pt x="192050" y="1520513"/>
                  <a:pt x="190500" y="1524000"/>
                </a:cubicBezTo>
                <a:cubicBezTo>
                  <a:pt x="187782" y="1530117"/>
                  <a:pt x="186267" y="1536700"/>
                  <a:pt x="184150" y="1543050"/>
                </a:cubicBezTo>
                <a:lnTo>
                  <a:pt x="180975" y="1552575"/>
                </a:lnTo>
                <a:cubicBezTo>
                  <a:pt x="179917" y="1555750"/>
                  <a:pt x="178456" y="1558818"/>
                  <a:pt x="177800" y="1562100"/>
                </a:cubicBezTo>
                <a:cubicBezTo>
                  <a:pt x="175683" y="1572683"/>
                  <a:pt x="174068" y="1583379"/>
                  <a:pt x="171450" y="1593850"/>
                </a:cubicBezTo>
                <a:lnTo>
                  <a:pt x="165100" y="1619250"/>
                </a:lnTo>
                <a:cubicBezTo>
                  <a:pt x="166158" y="1640417"/>
                  <a:pt x="166585" y="1661624"/>
                  <a:pt x="168275" y="1682750"/>
                </a:cubicBezTo>
                <a:cubicBezTo>
                  <a:pt x="168328" y="1683409"/>
                  <a:pt x="172087" y="1704977"/>
                  <a:pt x="174625" y="1708150"/>
                </a:cubicBezTo>
                <a:cubicBezTo>
                  <a:pt x="182800" y="1718369"/>
                  <a:pt x="199258" y="1715960"/>
                  <a:pt x="209550" y="1717675"/>
                </a:cubicBezTo>
                <a:cubicBezTo>
                  <a:pt x="213854" y="1718392"/>
                  <a:pt x="218054" y="1719651"/>
                  <a:pt x="222250" y="1720850"/>
                </a:cubicBezTo>
                <a:cubicBezTo>
                  <a:pt x="225468" y="1721769"/>
                  <a:pt x="228445" y="1723692"/>
                  <a:pt x="231775" y="1724025"/>
                </a:cubicBezTo>
                <a:cubicBezTo>
                  <a:pt x="249708" y="1725818"/>
                  <a:pt x="267758" y="1726142"/>
                  <a:pt x="285750" y="1727200"/>
                </a:cubicBezTo>
                <a:cubicBezTo>
                  <a:pt x="294217" y="1726142"/>
                  <a:pt x="302807" y="1725813"/>
                  <a:pt x="311150" y="1724025"/>
                </a:cubicBezTo>
                <a:cubicBezTo>
                  <a:pt x="317695" y="1722623"/>
                  <a:pt x="323598" y="1718775"/>
                  <a:pt x="330200" y="1717675"/>
                </a:cubicBezTo>
                <a:lnTo>
                  <a:pt x="349250" y="1714500"/>
                </a:lnTo>
                <a:cubicBezTo>
                  <a:pt x="359833" y="1715558"/>
                  <a:pt x="370546" y="1715715"/>
                  <a:pt x="381000" y="1717675"/>
                </a:cubicBezTo>
                <a:cubicBezTo>
                  <a:pt x="387579" y="1718909"/>
                  <a:pt x="393700" y="1721908"/>
                  <a:pt x="400050" y="1724025"/>
                </a:cubicBezTo>
                <a:lnTo>
                  <a:pt x="409575" y="1727200"/>
                </a:lnTo>
                <a:cubicBezTo>
                  <a:pt x="412750" y="1728258"/>
                  <a:pt x="416107" y="1728878"/>
                  <a:pt x="419100" y="1730375"/>
                </a:cubicBezTo>
                <a:cubicBezTo>
                  <a:pt x="435703" y="1738676"/>
                  <a:pt x="427208" y="1735577"/>
                  <a:pt x="444500" y="1739900"/>
                </a:cubicBezTo>
                <a:cubicBezTo>
                  <a:pt x="462698" y="1767197"/>
                  <a:pt x="438467" y="1735073"/>
                  <a:pt x="460375" y="1752600"/>
                </a:cubicBezTo>
                <a:cubicBezTo>
                  <a:pt x="463355" y="1754984"/>
                  <a:pt x="464027" y="1759427"/>
                  <a:pt x="466725" y="1762125"/>
                </a:cubicBezTo>
                <a:cubicBezTo>
                  <a:pt x="469423" y="1764823"/>
                  <a:pt x="473075" y="1766358"/>
                  <a:pt x="476250" y="1768475"/>
                </a:cubicBezTo>
                <a:cubicBezTo>
                  <a:pt x="479425" y="1767417"/>
                  <a:pt x="482990" y="1767156"/>
                  <a:pt x="485775" y="1765300"/>
                </a:cubicBezTo>
                <a:cubicBezTo>
                  <a:pt x="509558" y="1749445"/>
                  <a:pt x="482177" y="1760149"/>
                  <a:pt x="504825" y="1752600"/>
                </a:cubicBezTo>
                <a:cubicBezTo>
                  <a:pt x="520700" y="1753658"/>
                  <a:pt x="536972" y="1752090"/>
                  <a:pt x="552450" y="1755775"/>
                </a:cubicBezTo>
                <a:cubicBezTo>
                  <a:pt x="559874" y="1757543"/>
                  <a:pt x="571500" y="1768475"/>
                  <a:pt x="571500" y="1768475"/>
                </a:cubicBezTo>
                <a:cubicBezTo>
                  <a:pt x="575733" y="1774825"/>
                  <a:pt x="577850" y="1783292"/>
                  <a:pt x="584200" y="1787525"/>
                </a:cubicBezTo>
                <a:lnTo>
                  <a:pt x="603250" y="1800225"/>
                </a:lnTo>
                <a:cubicBezTo>
                  <a:pt x="614608" y="1797953"/>
                  <a:pt x="620475" y="1798875"/>
                  <a:pt x="628650" y="1790700"/>
                </a:cubicBezTo>
                <a:cubicBezTo>
                  <a:pt x="631348" y="1788002"/>
                  <a:pt x="632020" y="1783559"/>
                  <a:pt x="635000" y="1781175"/>
                </a:cubicBezTo>
                <a:cubicBezTo>
                  <a:pt x="637613" y="1779084"/>
                  <a:pt x="641532" y="1779497"/>
                  <a:pt x="644525" y="1778000"/>
                </a:cubicBezTo>
                <a:cubicBezTo>
                  <a:pt x="647938" y="1776293"/>
                  <a:pt x="650875" y="1773767"/>
                  <a:pt x="654050" y="1771650"/>
                </a:cubicBezTo>
                <a:cubicBezTo>
                  <a:pt x="655108" y="1768475"/>
                  <a:pt x="654858" y="1764492"/>
                  <a:pt x="657225" y="1762125"/>
                </a:cubicBezTo>
                <a:cubicBezTo>
                  <a:pt x="659592" y="1759758"/>
                  <a:pt x="663403" y="1758950"/>
                  <a:pt x="666750" y="1758950"/>
                </a:cubicBezTo>
                <a:cubicBezTo>
                  <a:pt x="674413" y="1758950"/>
                  <a:pt x="684634" y="1762795"/>
                  <a:pt x="692150" y="1765300"/>
                </a:cubicBezTo>
                <a:cubicBezTo>
                  <a:pt x="694267" y="1768475"/>
                  <a:pt x="695802" y="1772127"/>
                  <a:pt x="698500" y="1774825"/>
                </a:cubicBezTo>
                <a:cubicBezTo>
                  <a:pt x="707599" y="1783924"/>
                  <a:pt x="707221" y="1779185"/>
                  <a:pt x="717550" y="1784350"/>
                </a:cubicBezTo>
                <a:cubicBezTo>
                  <a:pt x="742169" y="1796660"/>
                  <a:pt x="712659" y="1785895"/>
                  <a:pt x="736600" y="1793875"/>
                </a:cubicBezTo>
                <a:cubicBezTo>
                  <a:pt x="751417" y="1792817"/>
                  <a:pt x="766297" y="1792436"/>
                  <a:pt x="781050" y="1790700"/>
                </a:cubicBezTo>
                <a:cubicBezTo>
                  <a:pt x="797424" y="1788774"/>
                  <a:pt x="785037" y="1787510"/>
                  <a:pt x="796925" y="1778000"/>
                </a:cubicBezTo>
                <a:cubicBezTo>
                  <a:pt x="799538" y="1775909"/>
                  <a:pt x="803203" y="1775637"/>
                  <a:pt x="806450" y="1774825"/>
                </a:cubicBezTo>
                <a:lnTo>
                  <a:pt x="831850" y="1768475"/>
                </a:lnTo>
                <a:cubicBezTo>
                  <a:pt x="833967" y="1765300"/>
                  <a:pt x="835220" y="1761334"/>
                  <a:pt x="838200" y="1758950"/>
                </a:cubicBezTo>
                <a:cubicBezTo>
                  <a:pt x="847281" y="1751685"/>
                  <a:pt x="871704" y="1758439"/>
                  <a:pt x="876300" y="1758950"/>
                </a:cubicBezTo>
                <a:cubicBezTo>
                  <a:pt x="879475" y="1760008"/>
                  <a:pt x="882478" y="1762125"/>
                  <a:pt x="885825" y="1762125"/>
                </a:cubicBezTo>
                <a:cubicBezTo>
                  <a:pt x="911814" y="1762125"/>
                  <a:pt x="893490" y="1755337"/>
                  <a:pt x="920750" y="1746250"/>
                </a:cubicBezTo>
                <a:lnTo>
                  <a:pt x="939800" y="1739900"/>
                </a:lnTo>
                <a:cubicBezTo>
                  <a:pt x="945092" y="1740958"/>
                  <a:pt x="950469" y="1741655"/>
                  <a:pt x="955675" y="1743075"/>
                </a:cubicBezTo>
                <a:cubicBezTo>
                  <a:pt x="962133" y="1744836"/>
                  <a:pt x="968231" y="1747802"/>
                  <a:pt x="974725" y="1749425"/>
                </a:cubicBezTo>
                <a:cubicBezTo>
                  <a:pt x="1003372" y="1756587"/>
                  <a:pt x="991846" y="1753015"/>
                  <a:pt x="1009650" y="1758950"/>
                </a:cubicBezTo>
                <a:cubicBezTo>
                  <a:pt x="1011767" y="1755775"/>
                  <a:pt x="1012184" y="1749425"/>
                  <a:pt x="1016000" y="1749425"/>
                </a:cubicBezTo>
                <a:cubicBezTo>
                  <a:pt x="1020490" y="1749425"/>
                  <a:pt x="1021717" y="1756570"/>
                  <a:pt x="1025525" y="1758950"/>
                </a:cubicBezTo>
                <a:cubicBezTo>
                  <a:pt x="1029864" y="1761662"/>
                  <a:pt x="1044592" y="1766364"/>
                  <a:pt x="1050925" y="1768475"/>
                </a:cubicBezTo>
                <a:lnTo>
                  <a:pt x="1044575" y="1749425"/>
                </a:lnTo>
                <a:lnTo>
                  <a:pt x="1041400" y="1739900"/>
                </a:lnTo>
                <a:cubicBezTo>
                  <a:pt x="1060669" y="1710997"/>
                  <a:pt x="1041668" y="1746135"/>
                  <a:pt x="1038225" y="1727200"/>
                </a:cubicBezTo>
                <a:cubicBezTo>
                  <a:pt x="1035336" y="1711311"/>
                  <a:pt x="1040049" y="1699502"/>
                  <a:pt x="1044575" y="1685925"/>
                </a:cubicBezTo>
                <a:cubicBezTo>
                  <a:pt x="1042458" y="1679575"/>
                  <a:pt x="1037395" y="1673517"/>
                  <a:pt x="1038225" y="1666875"/>
                </a:cubicBezTo>
                <a:cubicBezTo>
                  <a:pt x="1039319" y="1658119"/>
                  <a:pt x="1039681" y="1641739"/>
                  <a:pt x="1044575" y="1631950"/>
                </a:cubicBezTo>
                <a:cubicBezTo>
                  <a:pt x="1046282" y="1628537"/>
                  <a:pt x="1047945" y="1624809"/>
                  <a:pt x="1050925" y="1622425"/>
                </a:cubicBezTo>
                <a:cubicBezTo>
                  <a:pt x="1053538" y="1620334"/>
                  <a:pt x="1057275" y="1620308"/>
                  <a:pt x="1060450" y="1619250"/>
                </a:cubicBezTo>
                <a:cubicBezTo>
                  <a:pt x="1062567" y="1616075"/>
                  <a:pt x="1063487" y="1611618"/>
                  <a:pt x="1066800" y="1609725"/>
                </a:cubicBezTo>
                <a:cubicBezTo>
                  <a:pt x="1071485" y="1607048"/>
                  <a:pt x="1077469" y="1607970"/>
                  <a:pt x="1082675" y="1606550"/>
                </a:cubicBezTo>
                <a:cubicBezTo>
                  <a:pt x="1089133" y="1604789"/>
                  <a:pt x="1096156" y="1603913"/>
                  <a:pt x="1101725" y="1600200"/>
                </a:cubicBezTo>
                <a:lnTo>
                  <a:pt x="1120775" y="1587500"/>
                </a:lnTo>
                <a:cubicBezTo>
                  <a:pt x="1122892" y="1584325"/>
                  <a:pt x="1125418" y="1581388"/>
                  <a:pt x="1127125" y="1577975"/>
                </a:cubicBezTo>
                <a:cubicBezTo>
                  <a:pt x="1132290" y="1567646"/>
                  <a:pt x="1127551" y="1568024"/>
                  <a:pt x="1136650" y="1558925"/>
                </a:cubicBezTo>
                <a:cubicBezTo>
                  <a:pt x="1139348" y="1556227"/>
                  <a:pt x="1143000" y="1554692"/>
                  <a:pt x="1146175" y="1552575"/>
                </a:cubicBezTo>
                <a:cubicBezTo>
                  <a:pt x="1148292" y="1549400"/>
                  <a:pt x="1149545" y="1545434"/>
                  <a:pt x="1152525" y="1543050"/>
                </a:cubicBezTo>
                <a:cubicBezTo>
                  <a:pt x="1155138" y="1540959"/>
                  <a:pt x="1159057" y="1541372"/>
                  <a:pt x="1162050" y="1539875"/>
                </a:cubicBezTo>
                <a:cubicBezTo>
                  <a:pt x="1165463" y="1538168"/>
                  <a:pt x="1168162" y="1535232"/>
                  <a:pt x="1171575" y="1533525"/>
                </a:cubicBezTo>
                <a:cubicBezTo>
                  <a:pt x="1197865" y="1520380"/>
                  <a:pt x="1163328" y="1542198"/>
                  <a:pt x="1190625" y="1524000"/>
                </a:cubicBezTo>
                <a:cubicBezTo>
                  <a:pt x="1194858" y="1517650"/>
                  <a:pt x="1207558" y="1511300"/>
                  <a:pt x="1203325" y="1504950"/>
                </a:cubicBezTo>
                <a:cubicBezTo>
                  <a:pt x="1188769" y="1483115"/>
                  <a:pt x="1197865" y="1488313"/>
                  <a:pt x="1181100" y="1482725"/>
                </a:cubicBezTo>
                <a:cubicBezTo>
                  <a:pt x="1176867" y="1476375"/>
                  <a:pt x="1170813" y="1470915"/>
                  <a:pt x="1168400" y="1463675"/>
                </a:cubicBezTo>
                <a:cubicBezTo>
                  <a:pt x="1167342" y="1460500"/>
                  <a:pt x="1167316" y="1456763"/>
                  <a:pt x="1165225" y="1454150"/>
                </a:cubicBezTo>
                <a:cubicBezTo>
                  <a:pt x="1162841" y="1451170"/>
                  <a:pt x="1158875" y="1449917"/>
                  <a:pt x="1155700" y="1447800"/>
                </a:cubicBezTo>
                <a:cubicBezTo>
                  <a:pt x="1141498" y="1426498"/>
                  <a:pt x="1158228" y="1447369"/>
                  <a:pt x="1139825" y="1435100"/>
                </a:cubicBezTo>
                <a:cubicBezTo>
                  <a:pt x="1116042" y="1419245"/>
                  <a:pt x="1143423" y="1429949"/>
                  <a:pt x="1120775" y="1422400"/>
                </a:cubicBezTo>
                <a:cubicBezTo>
                  <a:pt x="1115729" y="1414831"/>
                  <a:pt x="1107503" y="1399794"/>
                  <a:pt x="1098550" y="1393825"/>
                </a:cubicBezTo>
                <a:cubicBezTo>
                  <a:pt x="1095765" y="1391969"/>
                  <a:pt x="1092200" y="1391708"/>
                  <a:pt x="1089025" y="1390650"/>
                </a:cubicBezTo>
                <a:cubicBezTo>
                  <a:pt x="1086908" y="1387475"/>
                  <a:pt x="1085373" y="1383823"/>
                  <a:pt x="1082675" y="1381125"/>
                </a:cubicBezTo>
                <a:cubicBezTo>
                  <a:pt x="1079977" y="1378427"/>
                  <a:pt x="1075534" y="1377755"/>
                  <a:pt x="1073150" y="1374775"/>
                </a:cubicBezTo>
                <a:cubicBezTo>
                  <a:pt x="1071059" y="1372162"/>
                  <a:pt x="1072342" y="1367617"/>
                  <a:pt x="1069975" y="1365250"/>
                </a:cubicBezTo>
                <a:cubicBezTo>
                  <a:pt x="1064579" y="1359854"/>
                  <a:pt x="1057275" y="1356783"/>
                  <a:pt x="1050925" y="1352550"/>
                </a:cubicBezTo>
                <a:cubicBezTo>
                  <a:pt x="1047750" y="1350433"/>
                  <a:pt x="1045020" y="1347407"/>
                  <a:pt x="1041400" y="1346200"/>
                </a:cubicBezTo>
                <a:cubicBezTo>
                  <a:pt x="1038225" y="1345142"/>
                  <a:pt x="1034868" y="1344522"/>
                  <a:pt x="1031875" y="1343025"/>
                </a:cubicBezTo>
                <a:cubicBezTo>
                  <a:pt x="1018260" y="1336218"/>
                  <a:pt x="1025464" y="1336981"/>
                  <a:pt x="1012825" y="1327150"/>
                </a:cubicBezTo>
                <a:cubicBezTo>
                  <a:pt x="1006801" y="1322465"/>
                  <a:pt x="993775" y="1314450"/>
                  <a:pt x="993775" y="1314450"/>
                </a:cubicBezTo>
                <a:cubicBezTo>
                  <a:pt x="992717" y="1311275"/>
                  <a:pt x="992225" y="1307851"/>
                  <a:pt x="990600" y="1304925"/>
                </a:cubicBezTo>
                <a:cubicBezTo>
                  <a:pt x="986894" y="1298254"/>
                  <a:pt x="980313" y="1293115"/>
                  <a:pt x="977900" y="1285875"/>
                </a:cubicBezTo>
                <a:lnTo>
                  <a:pt x="974725" y="1276350"/>
                </a:lnTo>
                <a:cubicBezTo>
                  <a:pt x="975783" y="1267883"/>
                  <a:pt x="976374" y="1259345"/>
                  <a:pt x="977900" y="1250950"/>
                </a:cubicBezTo>
                <a:cubicBezTo>
                  <a:pt x="978499" y="1247657"/>
                  <a:pt x="981445" y="1244751"/>
                  <a:pt x="981075" y="1241425"/>
                </a:cubicBezTo>
                <a:cubicBezTo>
                  <a:pt x="979487" y="1227137"/>
                  <a:pt x="973931" y="1224756"/>
                  <a:pt x="971550" y="1212850"/>
                </a:cubicBezTo>
                <a:cubicBezTo>
                  <a:pt x="970492" y="1207558"/>
                  <a:pt x="969684" y="1202210"/>
                  <a:pt x="968375" y="1196975"/>
                </a:cubicBezTo>
                <a:cubicBezTo>
                  <a:pt x="967563" y="1193728"/>
                  <a:pt x="967923" y="1189395"/>
                  <a:pt x="965200" y="1187450"/>
                </a:cubicBezTo>
                <a:cubicBezTo>
                  <a:pt x="959753" y="1183559"/>
                  <a:pt x="952500" y="1183217"/>
                  <a:pt x="946150" y="1181100"/>
                </a:cubicBezTo>
                <a:lnTo>
                  <a:pt x="936625" y="1177925"/>
                </a:lnTo>
                <a:cubicBezTo>
                  <a:pt x="935567" y="1174750"/>
                  <a:pt x="935541" y="1171013"/>
                  <a:pt x="933450" y="1168400"/>
                </a:cubicBezTo>
                <a:cubicBezTo>
                  <a:pt x="931066" y="1165420"/>
                  <a:pt x="925818" y="1165363"/>
                  <a:pt x="923925" y="1162050"/>
                </a:cubicBezTo>
                <a:cubicBezTo>
                  <a:pt x="921248" y="1157365"/>
                  <a:pt x="922059" y="1151410"/>
                  <a:pt x="920750" y="1146175"/>
                </a:cubicBezTo>
                <a:cubicBezTo>
                  <a:pt x="919938" y="1142928"/>
                  <a:pt x="918633" y="1139825"/>
                  <a:pt x="917575" y="1136650"/>
                </a:cubicBezTo>
                <a:cubicBezTo>
                  <a:pt x="918633" y="1129242"/>
                  <a:pt x="915458" y="1119717"/>
                  <a:pt x="920750" y="1114425"/>
                </a:cubicBezTo>
                <a:cubicBezTo>
                  <a:pt x="923925" y="1111250"/>
                  <a:pt x="927518" y="1120406"/>
                  <a:pt x="930275" y="1123950"/>
                </a:cubicBezTo>
                <a:cubicBezTo>
                  <a:pt x="934960" y="1129974"/>
                  <a:pt x="938742" y="1136650"/>
                  <a:pt x="942975" y="1143000"/>
                </a:cubicBezTo>
                <a:lnTo>
                  <a:pt x="949325" y="1152525"/>
                </a:lnTo>
                <a:cubicBezTo>
                  <a:pt x="955675" y="1151467"/>
                  <a:pt x="963137" y="1153092"/>
                  <a:pt x="968375" y="1149350"/>
                </a:cubicBezTo>
                <a:cubicBezTo>
                  <a:pt x="971926" y="1146814"/>
                  <a:pt x="969831" y="1140661"/>
                  <a:pt x="971550" y="1136650"/>
                </a:cubicBezTo>
                <a:cubicBezTo>
                  <a:pt x="973053" y="1133143"/>
                  <a:pt x="974725" y="1129242"/>
                  <a:pt x="977900" y="1127125"/>
                </a:cubicBezTo>
                <a:cubicBezTo>
                  <a:pt x="981531" y="1124704"/>
                  <a:pt x="986404" y="1125149"/>
                  <a:pt x="990600" y="1123950"/>
                </a:cubicBezTo>
                <a:cubicBezTo>
                  <a:pt x="993818" y="1123031"/>
                  <a:pt x="997132" y="1122272"/>
                  <a:pt x="1000125" y="1120775"/>
                </a:cubicBezTo>
                <a:cubicBezTo>
                  <a:pt x="1003538" y="1119068"/>
                  <a:pt x="1006237" y="1116132"/>
                  <a:pt x="1009650" y="1114425"/>
                </a:cubicBezTo>
                <a:cubicBezTo>
                  <a:pt x="1016159" y="1111171"/>
                  <a:pt x="1029012" y="1109283"/>
                  <a:pt x="1035050" y="1108075"/>
                </a:cubicBezTo>
                <a:cubicBezTo>
                  <a:pt x="1041400" y="1103842"/>
                  <a:pt x="1046860" y="1097788"/>
                  <a:pt x="1054100" y="1095375"/>
                </a:cubicBezTo>
                <a:cubicBezTo>
                  <a:pt x="1060450" y="1093258"/>
                  <a:pt x="1067581" y="1092738"/>
                  <a:pt x="1073150" y="1089025"/>
                </a:cubicBezTo>
                <a:cubicBezTo>
                  <a:pt x="1081713" y="1083317"/>
                  <a:pt x="1082341" y="1081691"/>
                  <a:pt x="1092200" y="1079500"/>
                </a:cubicBezTo>
                <a:cubicBezTo>
                  <a:pt x="1125727" y="1072050"/>
                  <a:pt x="1099333" y="1080297"/>
                  <a:pt x="1120775" y="1073150"/>
                </a:cubicBezTo>
                <a:cubicBezTo>
                  <a:pt x="1136541" y="1049501"/>
                  <a:pt x="1116278" y="1078546"/>
                  <a:pt x="1136650" y="1054100"/>
                </a:cubicBezTo>
                <a:cubicBezTo>
                  <a:pt x="1139093" y="1051169"/>
                  <a:pt x="1140020" y="1046959"/>
                  <a:pt x="1143000" y="1044575"/>
                </a:cubicBezTo>
                <a:cubicBezTo>
                  <a:pt x="1145613" y="1042484"/>
                  <a:pt x="1149350" y="1042458"/>
                  <a:pt x="1152525" y="1041400"/>
                </a:cubicBezTo>
                <a:cubicBezTo>
                  <a:pt x="1158507" y="1035418"/>
                  <a:pt x="1163618" y="1029061"/>
                  <a:pt x="1171575" y="1025525"/>
                </a:cubicBezTo>
                <a:cubicBezTo>
                  <a:pt x="1177692" y="1022807"/>
                  <a:pt x="1184275" y="1021292"/>
                  <a:pt x="1190625" y="1019175"/>
                </a:cubicBezTo>
                <a:cubicBezTo>
                  <a:pt x="1193800" y="1018117"/>
                  <a:pt x="1196868" y="1016656"/>
                  <a:pt x="1200150" y="1016000"/>
                </a:cubicBezTo>
                <a:cubicBezTo>
                  <a:pt x="1205442" y="1014942"/>
                  <a:pt x="1210819" y="1014245"/>
                  <a:pt x="1216025" y="1012825"/>
                </a:cubicBezTo>
                <a:cubicBezTo>
                  <a:pt x="1222483" y="1011064"/>
                  <a:pt x="1228725" y="1008592"/>
                  <a:pt x="1235075" y="1006475"/>
                </a:cubicBezTo>
                <a:lnTo>
                  <a:pt x="1244600" y="1003300"/>
                </a:lnTo>
                <a:cubicBezTo>
                  <a:pt x="1246717" y="1000125"/>
                  <a:pt x="1247637" y="995668"/>
                  <a:pt x="1250950" y="993775"/>
                </a:cubicBezTo>
                <a:cubicBezTo>
                  <a:pt x="1255635" y="991098"/>
                  <a:pt x="1263009" y="994416"/>
                  <a:pt x="1266825" y="990600"/>
                </a:cubicBezTo>
                <a:cubicBezTo>
                  <a:pt x="1271558" y="985867"/>
                  <a:pt x="1271058" y="977900"/>
                  <a:pt x="1273175" y="971550"/>
                </a:cubicBezTo>
                <a:cubicBezTo>
                  <a:pt x="1278386" y="955918"/>
                  <a:pt x="1275800" y="965326"/>
                  <a:pt x="1279525" y="942975"/>
                </a:cubicBezTo>
                <a:cubicBezTo>
                  <a:pt x="1290092" y="944736"/>
                  <a:pt x="1300478" y="943789"/>
                  <a:pt x="1308100" y="952500"/>
                </a:cubicBezTo>
                <a:cubicBezTo>
                  <a:pt x="1313126" y="958243"/>
                  <a:pt x="1316567" y="965200"/>
                  <a:pt x="1320800" y="971550"/>
                </a:cubicBezTo>
                <a:cubicBezTo>
                  <a:pt x="1322917" y="974725"/>
                  <a:pt x="1323975" y="978958"/>
                  <a:pt x="1327150" y="981075"/>
                </a:cubicBezTo>
                <a:lnTo>
                  <a:pt x="1336675" y="987425"/>
                </a:lnTo>
                <a:cubicBezTo>
                  <a:pt x="1341580" y="994782"/>
                  <a:pt x="1345561" y="1007114"/>
                  <a:pt x="1358900" y="993775"/>
                </a:cubicBezTo>
                <a:cubicBezTo>
                  <a:pt x="1363633" y="989042"/>
                  <a:pt x="1363133" y="981075"/>
                  <a:pt x="1365250" y="974725"/>
                </a:cubicBezTo>
                <a:cubicBezTo>
                  <a:pt x="1373230" y="950784"/>
                  <a:pt x="1362465" y="980294"/>
                  <a:pt x="1374775" y="955675"/>
                </a:cubicBezTo>
                <a:cubicBezTo>
                  <a:pt x="1376272" y="952682"/>
                  <a:pt x="1376453" y="949143"/>
                  <a:pt x="1377950" y="946150"/>
                </a:cubicBezTo>
                <a:cubicBezTo>
                  <a:pt x="1379657" y="942737"/>
                  <a:pt x="1382750" y="940112"/>
                  <a:pt x="1384300" y="936625"/>
                </a:cubicBezTo>
                <a:cubicBezTo>
                  <a:pt x="1387018" y="930508"/>
                  <a:pt x="1390650" y="917575"/>
                  <a:pt x="1390650" y="917575"/>
                </a:cubicBezTo>
                <a:cubicBezTo>
                  <a:pt x="1387475" y="916517"/>
                  <a:pt x="1382981" y="917185"/>
                  <a:pt x="1381125" y="914400"/>
                </a:cubicBezTo>
                <a:cubicBezTo>
                  <a:pt x="1378132" y="909910"/>
                  <a:pt x="1378462" y="903897"/>
                  <a:pt x="1377950" y="898525"/>
                </a:cubicBezTo>
                <a:cubicBezTo>
                  <a:pt x="1376341" y="881635"/>
                  <a:pt x="1377067" y="864536"/>
                  <a:pt x="1374775" y="847725"/>
                </a:cubicBezTo>
                <a:cubicBezTo>
                  <a:pt x="1373871" y="841093"/>
                  <a:pt x="1374775" y="830792"/>
                  <a:pt x="1368425" y="828675"/>
                </a:cubicBezTo>
                <a:cubicBezTo>
                  <a:pt x="1345755" y="821118"/>
                  <a:pt x="1354944" y="826038"/>
                  <a:pt x="1339850" y="815975"/>
                </a:cubicBezTo>
                <a:cubicBezTo>
                  <a:pt x="1352140" y="797540"/>
                  <a:pt x="1345551" y="814302"/>
                  <a:pt x="1336675" y="800100"/>
                </a:cubicBezTo>
                <a:cubicBezTo>
                  <a:pt x="1333127" y="794424"/>
                  <a:pt x="1330325" y="781050"/>
                  <a:pt x="1330325" y="781050"/>
                </a:cubicBezTo>
                <a:cubicBezTo>
                  <a:pt x="1329267" y="750358"/>
                  <a:pt x="1329773" y="719573"/>
                  <a:pt x="1327150" y="688975"/>
                </a:cubicBezTo>
                <a:cubicBezTo>
                  <a:pt x="1326578" y="682306"/>
                  <a:pt x="1320800" y="669925"/>
                  <a:pt x="1320800" y="669925"/>
                </a:cubicBezTo>
                <a:cubicBezTo>
                  <a:pt x="1323287" y="630140"/>
                  <a:pt x="1326693" y="626138"/>
                  <a:pt x="1320800" y="593725"/>
                </a:cubicBezTo>
                <a:cubicBezTo>
                  <a:pt x="1320201" y="590432"/>
                  <a:pt x="1319122" y="587193"/>
                  <a:pt x="1317625" y="584200"/>
                </a:cubicBezTo>
                <a:cubicBezTo>
                  <a:pt x="1311010" y="570971"/>
                  <a:pt x="1306512" y="571500"/>
                  <a:pt x="1292225" y="561975"/>
                </a:cubicBezTo>
                <a:lnTo>
                  <a:pt x="1282700" y="555625"/>
                </a:lnTo>
                <a:cubicBezTo>
                  <a:pt x="1280583" y="549275"/>
                  <a:pt x="1280063" y="542144"/>
                  <a:pt x="1276350" y="536575"/>
                </a:cubicBezTo>
                <a:cubicBezTo>
                  <a:pt x="1268144" y="524265"/>
                  <a:pt x="1271207" y="530670"/>
                  <a:pt x="1266825" y="517525"/>
                </a:cubicBezTo>
                <a:cubicBezTo>
                  <a:pt x="1269851" y="505421"/>
                  <a:pt x="1268519" y="504697"/>
                  <a:pt x="1276350" y="495300"/>
                </a:cubicBezTo>
                <a:cubicBezTo>
                  <a:pt x="1283471" y="486755"/>
                  <a:pt x="1287720" y="486385"/>
                  <a:pt x="1292225" y="476250"/>
                </a:cubicBezTo>
                <a:cubicBezTo>
                  <a:pt x="1307338" y="442245"/>
                  <a:pt x="1290554" y="469231"/>
                  <a:pt x="1304925" y="447675"/>
                </a:cubicBezTo>
                <a:cubicBezTo>
                  <a:pt x="1309076" y="422771"/>
                  <a:pt x="1310401" y="424729"/>
                  <a:pt x="1304925" y="393700"/>
                </a:cubicBezTo>
                <a:cubicBezTo>
                  <a:pt x="1303762" y="387108"/>
                  <a:pt x="1298575" y="374650"/>
                  <a:pt x="1298575" y="374650"/>
                </a:cubicBezTo>
                <a:cubicBezTo>
                  <a:pt x="1309934" y="357612"/>
                  <a:pt x="1304660" y="372268"/>
                  <a:pt x="1295400" y="355600"/>
                </a:cubicBezTo>
                <a:cubicBezTo>
                  <a:pt x="1292149" y="349749"/>
                  <a:pt x="1290363" y="343114"/>
                  <a:pt x="1289050" y="336550"/>
                </a:cubicBezTo>
                <a:cubicBezTo>
                  <a:pt x="1287992" y="331258"/>
                  <a:pt x="1288552" y="325360"/>
                  <a:pt x="1285875" y="320675"/>
                </a:cubicBezTo>
                <a:cubicBezTo>
                  <a:pt x="1282323" y="314460"/>
                  <a:pt x="1259723" y="308783"/>
                  <a:pt x="1257300" y="307975"/>
                </a:cubicBezTo>
                <a:lnTo>
                  <a:pt x="1238250" y="301625"/>
                </a:lnTo>
                <a:cubicBezTo>
                  <a:pt x="1235075" y="300567"/>
                  <a:pt x="1231510" y="300306"/>
                  <a:pt x="1228725" y="298450"/>
                </a:cubicBezTo>
                <a:lnTo>
                  <a:pt x="1219200" y="292100"/>
                </a:lnTo>
                <a:cubicBezTo>
                  <a:pt x="1207621" y="257362"/>
                  <a:pt x="1226088" y="309979"/>
                  <a:pt x="1209675" y="273050"/>
                </a:cubicBezTo>
                <a:cubicBezTo>
                  <a:pt x="1192148" y="233615"/>
                  <a:pt x="1217030" y="274557"/>
                  <a:pt x="1190625" y="234950"/>
                </a:cubicBezTo>
                <a:cubicBezTo>
                  <a:pt x="1188508" y="231775"/>
                  <a:pt x="1187895" y="226632"/>
                  <a:pt x="1184275" y="225425"/>
                </a:cubicBezTo>
                <a:lnTo>
                  <a:pt x="1165225" y="219075"/>
                </a:lnTo>
                <a:lnTo>
                  <a:pt x="1155700" y="215900"/>
                </a:lnTo>
                <a:cubicBezTo>
                  <a:pt x="1152525" y="212725"/>
                  <a:pt x="1149911" y="208866"/>
                  <a:pt x="1146175" y="206375"/>
                </a:cubicBezTo>
                <a:cubicBezTo>
                  <a:pt x="1143390" y="204519"/>
                  <a:pt x="1139263" y="205291"/>
                  <a:pt x="1136650" y="203200"/>
                </a:cubicBezTo>
                <a:cubicBezTo>
                  <a:pt x="1133670" y="200816"/>
                  <a:pt x="1132998" y="196373"/>
                  <a:pt x="1130300" y="193675"/>
                </a:cubicBezTo>
                <a:cubicBezTo>
                  <a:pt x="1127602" y="190977"/>
                  <a:pt x="1123950" y="189442"/>
                  <a:pt x="1120775" y="187325"/>
                </a:cubicBezTo>
                <a:cubicBezTo>
                  <a:pt x="1119717" y="184150"/>
                  <a:pt x="1119097" y="180793"/>
                  <a:pt x="1117600" y="177800"/>
                </a:cubicBezTo>
                <a:cubicBezTo>
                  <a:pt x="1115893" y="174387"/>
                  <a:pt x="1113948" y="170973"/>
                  <a:pt x="1111250" y="168275"/>
                </a:cubicBezTo>
                <a:cubicBezTo>
                  <a:pt x="1105095" y="162120"/>
                  <a:pt x="1099947" y="161332"/>
                  <a:pt x="1092200" y="158750"/>
                </a:cubicBezTo>
                <a:cubicBezTo>
                  <a:pt x="1073006" y="163548"/>
                  <a:pt x="1083640" y="160545"/>
                  <a:pt x="1060450" y="168275"/>
                </a:cubicBezTo>
                <a:cubicBezTo>
                  <a:pt x="1057275" y="169333"/>
                  <a:pt x="1053710" y="169594"/>
                  <a:pt x="1050925" y="171450"/>
                </a:cubicBezTo>
                <a:cubicBezTo>
                  <a:pt x="1038615" y="179656"/>
                  <a:pt x="1045020" y="176593"/>
                  <a:pt x="1031875" y="180975"/>
                </a:cubicBezTo>
                <a:cubicBezTo>
                  <a:pt x="1038056" y="162432"/>
                  <a:pt x="1030214" y="179461"/>
                  <a:pt x="1044575" y="165100"/>
                </a:cubicBezTo>
                <a:cubicBezTo>
                  <a:pt x="1050730" y="158945"/>
                  <a:pt x="1051518" y="153797"/>
                  <a:pt x="1054100" y="146050"/>
                </a:cubicBezTo>
                <a:cubicBezTo>
                  <a:pt x="1050925" y="143933"/>
                  <a:pt x="1048372" y="140080"/>
                  <a:pt x="1044575" y="139700"/>
                </a:cubicBezTo>
                <a:cubicBezTo>
                  <a:pt x="1033349" y="138577"/>
                  <a:pt x="1023049" y="142642"/>
                  <a:pt x="1012825" y="146050"/>
                </a:cubicBezTo>
                <a:cubicBezTo>
                  <a:pt x="1011050" y="153149"/>
                  <a:pt x="1006392" y="173162"/>
                  <a:pt x="1003300" y="177800"/>
                </a:cubicBezTo>
                <a:cubicBezTo>
                  <a:pt x="1001183" y="180975"/>
                  <a:pt x="999648" y="184627"/>
                  <a:pt x="996950" y="187325"/>
                </a:cubicBezTo>
                <a:cubicBezTo>
                  <a:pt x="994252" y="190023"/>
                  <a:pt x="990912" y="192125"/>
                  <a:pt x="987425" y="193675"/>
                </a:cubicBezTo>
                <a:cubicBezTo>
                  <a:pt x="964155" y="204017"/>
                  <a:pt x="953143" y="201113"/>
                  <a:pt x="923925" y="203200"/>
                </a:cubicBezTo>
                <a:cubicBezTo>
                  <a:pt x="898525" y="220133"/>
                  <a:pt x="929217" y="197908"/>
                  <a:pt x="908050" y="219075"/>
                </a:cubicBezTo>
                <a:cubicBezTo>
                  <a:pt x="898951" y="228174"/>
                  <a:pt x="899329" y="223435"/>
                  <a:pt x="889000" y="228600"/>
                </a:cubicBezTo>
                <a:cubicBezTo>
                  <a:pt x="885587" y="230307"/>
                  <a:pt x="882650" y="232833"/>
                  <a:pt x="879475" y="234950"/>
                </a:cubicBezTo>
                <a:cubicBezTo>
                  <a:pt x="878417" y="238125"/>
                  <a:pt x="878667" y="242108"/>
                  <a:pt x="876300" y="244475"/>
                </a:cubicBezTo>
                <a:cubicBezTo>
                  <a:pt x="873933" y="246842"/>
                  <a:pt x="870122" y="247650"/>
                  <a:pt x="866775" y="247650"/>
                </a:cubicBezTo>
                <a:cubicBezTo>
                  <a:pt x="851691" y="247650"/>
                  <a:pt x="836981" y="244231"/>
                  <a:pt x="822325" y="241300"/>
                </a:cubicBezTo>
                <a:cubicBezTo>
                  <a:pt x="817033" y="242358"/>
                  <a:pt x="811503" y="242580"/>
                  <a:pt x="806450" y="244475"/>
                </a:cubicBezTo>
                <a:cubicBezTo>
                  <a:pt x="802877" y="245815"/>
                  <a:pt x="800238" y="252718"/>
                  <a:pt x="796925" y="250825"/>
                </a:cubicBezTo>
                <a:cubicBezTo>
                  <a:pt x="790299" y="247039"/>
                  <a:pt x="784225" y="231775"/>
                  <a:pt x="784225" y="231775"/>
                </a:cubicBezTo>
                <a:cubicBezTo>
                  <a:pt x="785283" y="227542"/>
                  <a:pt x="784674" y="222482"/>
                  <a:pt x="787400" y="219075"/>
                </a:cubicBezTo>
                <a:cubicBezTo>
                  <a:pt x="789491" y="216462"/>
                  <a:pt x="793932" y="217397"/>
                  <a:pt x="796925" y="215900"/>
                </a:cubicBezTo>
                <a:cubicBezTo>
                  <a:pt x="800338" y="214193"/>
                  <a:pt x="803275" y="211667"/>
                  <a:pt x="806450" y="209550"/>
                </a:cubicBezTo>
                <a:cubicBezTo>
                  <a:pt x="807508" y="206375"/>
                  <a:pt x="808128" y="203018"/>
                  <a:pt x="809625" y="200025"/>
                </a:cubicBezTo>
                <a:cubicBezTo>
                  <a:pt x="814045" y="191184"/>
                  <a:pt x="818478" y="187997"/>
                  <a:pt x="825500" y="180975"/>
                </a:cubicBezTo>
                <a:cubicBezTo>
                  <a:pt x="826558" y="177800"/>
                  <a:pt x="828675" y="174797"/>
                  <a:pt x="828675" y="171450"/>
                </a:cubicBezTo>
                <a:cubicBezTo>
                  <a:pt x="828675" y="163787"/>
                  <a:pt x="824830" y="153566"/>
                  <a:pt x="822325" y="146050"/>
                </a:cubicBezTo>
                <a:cubicBezTo>
                  <a:pt x="799655" y="153607"/>
                  <a:pt x="808844" y="148687"/>
                  <a:pt x="793750" y="158750"/>
                </a:cubicBezTo>
                <a:cubicBezTo>
                  <a:pt x="785283" y="157692"/>
                  <a:pt x="776693" y="157363"/>
                  <a:pt x="768350" y="155575"/>
                </a:cubicBezTo>
                <a:cubicBezTo>
                  <a:pt x="761805" y="154173"/>
                  <a:pt x="755794" y="150848"/>
                  <a:pt x="749300" y="149225"/>
                </a:cubicBezTo>
                <a:cubicBezTo>
                  <a:pt x="733353" y="145238"/>
                  <a:pt x="740740" y="147430"/>
                  <a:pt x="727075" y="142875"/>
                </a:cubicBezTo>
                <a:cubicBezTo>
                  <a:pt x="712646" y="121232"/>
                  <a:pt x="732094" y="144130"/>
                  <a:pt x="701675" y="136525"/>
                </a:cubicBezTo>
                <a:cubicBezTo>
                  <a:pt x="697973" y="135600"/>
                  <a:pt x="698305" y="129384"/>
                  <a:pt x="695325" y="127000"/>
                </a:cubicBezTo>
                <a:cubicBezTo>
                  <a:pt x="692712" y="124909"/>
                  <a:pt x="688975" y="124883"/>
                  <a:pt x="685800" y="123825"/>
                </a:cubicBezTo>
                <a:cubicBezTo>
                  <a:pt x="683589" y="120508"/>
                  <a:pt x="675399" y="110033"/>
                  <a:pt x="676275" y="104775"/>
                </a:cubicBezTo>
                <a:cubicBezTo>
                  <a:pt x="676902" y="101011"/>
                  <a:pt x="680508" y="98425"/>
                  <a:pt x="682625" y="95250"/>
                </a:cubicBezTo>
                <a:cubicBezTo>
                  <a:pt x="681567" y="88900"/>
                  <a:pt x="681011" y="82445"/>
                  <a:pt x="679450" y="76200"/>
                </a:cubicBezTo>
                <a:cubicBezTo>
                  <a:pt x="677827" y="69706"/>
                  <a:pt x="675217" y="63500"/>
                  <a:pt x="673100" y="57150"/>
                </a:cubicBezTo>
                <a:cubicBezTo>
                  <a:pt x="672042" y="53975"/>
                  <a:pt x="672710" y="49481"/>
                  <a:pt x="669925" y="47625"/>
                </a:cubicBezTo>
                <a:cubicBezTo>
                  <a:pt x="659489" y="40668"/>
                  <a:pt x="662377" y="41386"/>
                  <a:pt x="650875" y="38100"/>
                </a:cubicBezTo>
                <a:cubicBezTo>
                  <a:pt x="646679" y="36901"/>
                  <a:pt x="642408" y="35983"/>
                  <a:pt x="638175" y="34925"/>
                </a:cubicBezTo>
                <a:cubicBezTo>
                  <a:pt x="635000" y="32808"/>
                  <a:pt x="632137" y="30125"/>
                  <a:pt x="628650" y="28575"/>
                </a:cubicBezTo>
                <a:lnTo>
                  <a:pt x="600075" y="19050"/>
                </a:lnTo>
                <a:cubicBezTo>
                  <a:pt x="596900" y="17992"/>
                  <a:pt x="592047" y="12882"/>
                  <a:pt x="590550" y="15875"/>
                </a:cubicBezTo>
                <a:lnTo>
                  <a:pt x="622300" y="15875"/>
                </a:lnTo>
                <a:close/>
              </a:path>
            </a:pathLst>
          </a:custGeom>
          <a:noFill/>
          <a:ln>
            <a:solidFill>
              <a:srgbClr val="FF0000"/>
            </a:solidFill>
          </a:ln>
          <a:effectLst>
            <a:glow rad="101600">
              <a:srgbClr val="FF0000">
                <a:alpha val="40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10902"/>
            <a:ext cx="5194578" cy="313006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TextBox 2"/>
          <p:cNvSpPr txBox="1"/>
          <p:nvPr/>
        </p:nvSpPr>
        <p:spPr>
          <a:xfrm>
            <a:off x="0" y="2924944"/>
            <a:ext cx="9144000" cy="3970318"/>
          </a:xfrm>
          <a:prstGeom prst="rect">
            <a:avLst/>
          </a:prstGeom>
          <a:solidFill>
            <a:srgbClr val="FFFFFF">
              <a:alpha val="50196"/>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800" dirty="0"/>
              <a:t>Following the German victory at the Euro Crisis Summit, Berlin has been preparing the next steps for expanding its unabashed </a:t>
            </a:r>
            <a:r>
              <a:rPr lang="en-GB" sz="2800" dirty="0" smtClean="0"/>
              <a:t>hegemony* </a:t>
            </a:r>
            <a:r>
              <a:rPr lang="en-GB" sz="2800" dirty="0"/>
              <a:t>over Europe. An option, permitting direct intervention into the national budgets of indebted countries, is to be inscribed as soon as possible in EU treaties. </a:t>
            </a:r>
          </a:p>
          <a:p>
            <a:r>
              <a:rPr lang="en-GB" sz="2800" dirty="0">
                <a:solidFill>
                  <a:srgbClr val="0000CC"/>
                </a:solidFill>
              </a:rPr>
              <a:t>German-Foreign-Policy.com  </a:t>
            </a:r>
            <a:r>
              <a:rPr lang="en-GB" sz="2800" dirty="0" smtClean="0">
                <a:solidFill>
                  <a:srgbClr val="0000CC"/>
                </a:solidFill>
              </a:rPr>
              <a:t>01-Nov-11</a:t>
            </a:r>
            <a:endParaRPr lang="en-GB" sz="2800" dirty="0">
              <a:solidFill>
                <a:srgbClr val="0000CC"/>
              </a:solidFill>
            </a:endParaRPr>
          </a:p>
        </p:txBody>
      </p:sp>
      <p:sp>
        <p:nvSpPr>
          <p:cNvPr id="7" name="TextBox 6"/>
          <p:cNvSpPr txBox="1"/>
          <p:nvPr/>
        </p:nvSpPr>
        <p:spPr>
          <a:xfrm>
            <a:off x="5462736" y="1916832"/>
            <a:ext cx="3240360" cy="1015663"/>
          </a:xfrm>
          <a:prstGeom prst="rect">
            <a:avLst/>
          </a:prstGeom>
          <a:solidFill>
            <a:srgbClr val="FFFF00">
              <a:alpha val="54902"/>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dirty="0"/>
              <a:t>Europe, the German </a:t>
            </a:r>
            <a:r>
              <a:rPr lang="en-GB" dirty="0" smtClean="0"/>
              <a:t>Way</a:t>
            </a:r>
            <a:endParaRPr lang="en-GB" dirty="0"/>
          </a:p>
        </p:txBody>
      </p:sp>
      <p:grpSp>
        <p:nvGrpSpPr>
          <p:cNvPr id="13" name="Group 12"/>
          <p:cNvGrpSpPr/>
          <p:nvPr/>
        </p:nvGrpSpPr>
        <p:grpSpPr>
          <a:xfrm>
            <a:off x="3203848" y="98607"/>
            <a:ext cx="5940152" cy="4266497"/>
            <a:chOff x="3203848" y="98607"/>
            <a:chExt cx="5940152" cy="4266497"/>
          </a:xfrm>
        </p:grpSpPr>
        <p:sp>
          <p:nvSpPr>
            <p:cNvPr id="8" name="TextBox 7"/>
            <p:cNvSpPr txBox="1"/>
            <p:nvPr/>
          </p:nvSpPr>
          <p:spPr>
            <a:xfrm>
              <a:off x="5194578" y="98607"/>
              <a:ext cx="3949422" cy="954107"/>
            </a:xfrm>
            <a:prstGeom prst="rect">
              <a:avLst/>
            </a:prstGeom>
            <a:solidFill>
              <a:srgbClr val="0000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2800" dirty="0" smtClean="0">
                  <a:solidFill>
                    <a:schemeClr val="bg1"/>
                  </a:solidFill>
                </a:rPr>
                <a:t>Leadership of one state over another</a:t>
              </a:r>
              <a:endParaRPr lang="en-GB" sz="2800" dirty="0">
                <a:solidFill>
                  <a:schemeClr val="bg1"/>
                </a:solidFill>
              </a:endParaRPr>
            </a:p>
          </p:txBody>
        </p:sp>
        <p:cxnSp>
          <p:nvCxnSpPr>
            <p:cNvPr id="10" name="Straight Connector 9"/>
            <p:cNvCxnSpPr/>
            <p:nvPr/>
          </p:nvCxnSpPr>
          <p:spPr>
            <a:xfrm flipH="1">
              <a:off x="3203848" y="1052714"/>
              <a:ext cx="2736304" cy="3312390"/>
            </a:xfrm>
            <a:prstGeom prst="line">
              <a:avLst/>
            </a:prstGeom>
            <a:ln w="57150">
              <a:solidFill>
                <a:srgbClr val="0000C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412582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59</a:t>
            </a:fld>
            <a:endParaRPr lang="en-US" dirty="0"/>
          </a:p>
        </p:txBody>
      </p:sp>
      <p:sp>
        <p:nvSpPr>
          <p:cNvPr id="3" name="TextBox 2"/>
          <p:cNvSpPr txBox="1"/>
          <p:nvPr/>
        </p:nvSpPr>
        <p:spPr>
          <a:xfrm>
            <a:off x="2861556" y="3757875"/>
            <a:ext cx="6282444" cy="1015663"/>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smtClean="0">
                <a:ln w="12700">
                  <a:solidFill>
                    <a:schemeClr val="tx2">
                      <a:satMod val="155000"/>
                    </a:schemeClr>
                  </a:solidFill>
                  <a:prstDash val="solid"/>
                </a:ln>
                <a:solidFill>
                  <a:srgbClr val="FF2400"/>
                </a:solidFill>
                <a:effectLst>
                  <a:outerShdw blurRad="41275" dist="20320" dir="1800000" algn="tl" rotWithShape="0">
                    <a:srgbClr val="000000">
                      <a:alpha val="40000"/>
                    </a:srgbClr>
                  </a:outerShdw>
                </a:effectLst>
              </a:rPr>
              <a:t>The Rotten Heart of Europe</a:t>
            </a:r>
          </a:p>
          <a:p>
            <a:r>
              <a:rPr lang="en-GB" dirty="0" smtClean="0">
                <a:ln w="12700">
                  <a:solidFill>
                    <a:schemeClr val="tx2">
                      <a:satMod val="155000"/>
                    </a:schemeClr>
                  </a:solidFill>
                  <a:prstDash val="solid"/>
                </a:ln>
                <a:solidFill>
                  <a:srgbClr val="4D31F7"/>
                </a:solidFill>
                <a:effectLst>
                  <a:outerShdw blurRad="41275" dist="20320" dir="1800000" algn="tl" rotWithShape="0">
                    <a:srgbClr val="000000">
                      <a:alpha val="40000"/>
                    </a:srgbClr>
                  </a:outerShdw>
                </a:effectLst>
              </a:rPr>
              <a:t>Bernard Connolly</a:t>
            </a:r>
            <a:endParaRPr lang="en-GB" dirty="0">
              <a:ln w="12700">
                <a:solidFill>
                  <a:schemeClr val="tx2">
                    <a:satMod val="155000"/>
                  </a:schemeClr>
                </a:solidFill>
                <a:prstDash val="solid"/>
              </a:ln>
              <a:solidFill>
                <a:srgbClr val="4D31F7"/>
              </a:solidFill>
              <a:effectLst>
                <a:outerShdw blurRad="41275" dist="20320" dir="1800000" algn="tl" rotWithShape="0">
                  <a:srgbClr val="000000">
                    <a:alpha val="40000"/>
                  </a:srgbClr>
                </a:outerShdw>
              </a:effectLst>
            </a:endParaRPr>
          </a:p>
        </p:txBody>
      </p:sp>
      <p:sp>
        <p:nvSpPr>
          <p:cNvPr id="4" name="Rounded Rectangular Callout 3"/>
          <p:cNvSpPr/>
          <p:nvPr/>
        </p:nvSpPr>
        <p:spPr>
          <a:xfrm>
            <a:off x="3563888" y="11038"/>
            <a:ext cx="5364088" cy="3456384"/>
          </a:xfrm>
          <a:prstGeom prst="wedgeRoundRectCallout">
            <a:avLst>
              <a:gd name="adj1" fmla="val -70147"/>
              <a:gd name="adj2" fmla="val -2536"/>
              <a:gd name="adj3"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3200" dirty="0" smtClean="0">
                <a:latin typeface="Verdana" pitchFamily="34" charset="0"/>
                <a:ea typeface="Verdana" pitchFamily="34" charset="0"/>
                <a:cs typeface="Verdana" pitchFamily="34" charset="0"/>
              </a:rPr>
              <a:t>The Frankish-German desire to use the European unification process to “recreate the empire of Charlemagne”</a:t>
            </a:r>
            <a:endParaRPr lang="en-GB" sz="3200" dirty="0">
              <a:latin typeface="Verdana" pitchFamily="34" charset="0"/>
              <a:ea typeface="Verdana" pitchFamily="34" charset="0"/>
              <a:cs typeface="Verdana" pitchFamily="34" charset="0"/>
            </a:endParaRPr>
          </a:p>
        </p:txBody>
      </p:sp>
      <p:sp>
        <p:nvSpPr>
          <p:cNvPr id="5" name="TextBox 4"/>
          <p:cNvSpPr txBox="1"/>
          <p:nvPr/>
        </p:nvSpPr>
        <p:spPr>
          <a:xfrm>
            <a:off x="467544" y="5842337"/>
            <a:ext cx="8280920" cy="1015663"/>
          </a:xfrm>
          <a:prstGeom prst="rect">
            <a:avLst/>
          </a:prstGeom>
          <a:solidFill>
            <a:srgbClr val="0000CC"/>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Not possible without the support of the Vatican</a:t>
            </a:r>
            <a:endParaRPr lang="en-GB"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26" y="11038"/>
            <a:ext cx="2895600" cy="47625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Lst>
        </p:spPr>
      </p:pic>
      <p:pic>
        <p:nvPicPr>
          <p:cNvPr id="7" name="Picture 6"/>
          <p:cNvPicPr>
            <a:picLocks noChangeAspect="1"/>
          </p:cNvPicPr>
          <p:nvPr/>
        </p:nvPicPr>
        <p:blipFill>
          <a:blip r:embed="rId4" cstate="print">
            <a:clrChange>
              <a:clrFrom>
                <a:srgbClr val="0000FE"/>
              </a:clrFrom>
              <a:clrTo>
                <a:srgbClr val="0000FE">
                  <a:alpha val="0"/>
                </a:srgbClr>
              </a:clrTo>
            </a:clrChange>
            <a:extLst>
              <a:ext uri="{28A0092B-C50C-407E-A947-70E740481C1C}">
                <a14:useLocalDpi xmlns:a14="http://schemas.microsoft.com/office/drawing/2010/main" val="0"/>
              </a:ext>
            </a:extLst>
          </a:blip>
          <a:stretch>
            <a:fillRect/>
          </a:stretch>
        </p:blipFill>
        <p:spPr>
          <a:xfrm>
            <a:off x="899759" y="1988840"/>
            <a:ext cx="118298" cy="144016"/>
          </a:xfrm>
          <a:prstGeom prst="rect">
            <a:avLst/>
          </a:prstGeom>
        </p:spPr>
      </p:pic>
    </p:spTree>
    <p:extLst>
      <p:ext uri="{BB962C8B-B14F-4D97-AF65-F5344CB8AC3E}">
        <p14:creationId xmlns:p14="http://schemas.microsoft.com/office/powerpoint/2010/main" val="531544750"/>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16647" y="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2195736" y="485436"/>
            <a:ext cx="6192688" cy="2952328"/>
          </a:xfrm>
          <a:prstGeom prst="cloudCallout">
            <a:avLst>
              <a:gd name="adj1" fmla="val -70125"/>
              <a:gd name="adj2" fmla="val 438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smtClean="0">
                <a:solidFill>
                  <a:srgbClr val="0000CC"/>
                </a:solidFill>
                <a:latin typeface="Verdana" pitchFamily="34" charset="0"/>
                <a:ea typeface="Verdana" pitchFamily="34" charset="0"/>
                <a:cs typeface="Verdana" pitchFamily="34" charset="0"/>
              </a:rPr>
              <a:t>Just had elections.</a:t>
            </a:r>
          </a:p>
          <a:p>
            <a:r>
              <a:rPr lang="en-GB" dirty="0">
                <a:solidFill>
                  <a:srgbClr val="0000CC"/>
                </a:solidFill>
                <a:latin typeface="Verdana" pitchFamily="34" charset="0"/>
                <a:ea typeface="Verdana" pitchFamily="34" charset="0"/>
                <a:cs typeface="Verdana" pitchFamily="34" charset="0"/>
              </a:rPr>
              <a:t>the Islamist Ennahda party has emerged as the main winner</a:t>
            </a:r>
            <a:r>
              <a:rPr lang="en-GB" dirty="0"/>
              <a:t>  </a:t>
            </a:r>
            <a:r>
              <a:rPr lang="en-GB" dirty="0" smtClean="0"/>
              <a:t> </a:t>
            </a:r>
            <a:endParaRPr lang="en-GB" dirty="0"/>
          </a:p>
        </p:txBody>
      </p:sp>
    </p:spTree>
    <p:extLst>
      <p:ext uri="{BB962C8B-B14F-4D97-AF65-F5344CB8AC3E}">
        <p14:creationId xmlns:p14="http://schemas.microsoft.com/office/powerpoint/2010/main" val="1529708329"/>
      </p:ext>
    </p:extLst>
  </p:cSld>
  <p:clrMapOvr>
    <a:masterClrMapping/>
  </p:clrMapOvr>
  <p:transition>
    <p:split orient="vert" dir="in"/>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60</a:t>
            </a:fld>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65567" cy="5949280"/>
          </a:xfrm>
          <a:prstGeom prst="rect">
            <a:avLst/>
          </a:prstGeom>
        </p:spPr>
      </p:pic>
      <p:sp>
        <p:nvSpPr>
          <p:cNvPr id="4" name="TextBox 3"/>
          <p:cNvSpPr txBox="1"/>
          <p:nvPr/>
        </p:nvSpPr>
        <p:spPr>
          <a:xfrm>
            <a:off x="0" y="5949280"/>
            <a:ext cx="9165566" cy="55399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dirty="0" smtClean="0">
                <a:ln w="11430"/>
                <a:solidFill>
                  <a:srgbClr val="FF0000"/>
                </a:solidFill>
                <a:effectLst>
                  <a:outerShdw blurRad="50800" dist="39000" dir="5460000" algn="tl">
                    <a:srgbClr val="000000">
                      <a:alpha val="38000"/>
                    </a:srgbClr>
                  </a:outerShdw>
                </a:effectLst>
              </a:rPr>
              <a:t>Signing Treaty of Rome </a:t>
            </a:r>
            <a:r>
              <a:rPr lang="en-GB" dirty="0" smtClean="0">
                <a:ln w="11430"/>
                <a:solidFill>
                  <a:srgbClr val="0000CC"/>
                </a:solidFill>
                <a:effectLst>
                  <a:outerShdw blurRad="50800" dist="39000" dir="5460000" algn="tl">
                    <a:srgbClr val="000000">
                      <a:alpha val="38000"/>
                    </a:srgbClr>
                  </a:outerShdw>
                </a:effectLst>
              </a:rPr>
              <a:t>25-Mar-1957</a:t>
            </a:r>
            <a:endParaRPr lang="en-GB" dirty="0">
              <a:ln w="11430"/>
              <a:solidFill>
                <a:srgbClr val="0000CC"/>
              </a:solidFill>
              <a:effectLst>
                <a:outerShdw blurRad="50800" dist="39000" dir="5460000" algn="tl">
                  <a:srgbClr val="000000">
                    <a:alpha val="38000"/>
                  </a:srgbClr>
                </a:outerShdw>
              </a:effectLst>
            </a:endParaRPr>
          </a:p>
        </p:txBody>
      </p:sp>
      <p:sp>
        <p:nvSpPr>
          <p:cNvPr id="5" name="Right Arrow 4"/>
          <p:cNvSpPr/>
          <p:nvPr/>
        </p:nvSpPr>
        <p:spPr>
          <a:xfrm rot="1420242">
            <a:off x="6900331" y="434802"/>
            <a:ext cx="1152128"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0330063"/>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61</a:t>
            </a:fld>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027264"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6200" y="404000"/>
            <a:ext cx="3911600" cy="6350000"/>
          </a:xfrm>
          <a:prstGeom prst="rect">
            <a:avLst/>
          </a:prstGeom>
        </p:spPr>
      </p:pic>
      <p:sp>
        <p:nvSpPr>
          <p:cNvPr id="5" name="Rectangle 4"/>
          <p:cNvSpPr/>
          <p:nvPr/>
        </p:nvSpPr>
        <p:spPr>
          <a:xfrm>
            <a:off x="0" y="3889934"/>
            <a:ext cx="9027264" cy="2862322"/>
          </a:xfrm>
          <a:prstGeom prst="rect">
            <a:avLst/>
          </a:prstGeom>
          <a:solidFill>
            <a:schemeClr val="bg1"/>
          </a:solidFill>
        </p:spPr>
        <p:txBody>
          <a:bodyPr wrap="square">
            <a:spAutoFit/>
          </a:bodyPr>
          <a:lstStyle/>
          <a:p>
            <a:r>
              <a:rPr lang="en-GB" dirty="0"/>
              <a:t>Trained as a lawyer, </a:t>
            </a:r>
            <a:r>
              <a:rPr lang="en-GB" dirty="0" smtClean="0"/>
              <a:t>Innocent X </a:t>
            </a:r>
            <a:r>
              <a:rPr lang="en-GB" dirty="0"/>
              <a:t>succeeded Pope Urban VIII (1623–44) on 15 September 1644, as one of the most politically shrewd pontiffs of the era, who much increased the temporal power of the Holy See</a:t>
            </a:r>
            <a:r>
              <a:rPr lang="en-GB" dirty="0" smtClean="0"/>
              <a:t>. </a:t>
            </a:r>
            <a:r>
              <a:rPr lang="en-GB" i="1" dirty="0" smtClean="0">
                <a:solidFill>
                  <a:srgbClr val="0000FF"/>
                </a:solidFill>
              </a:rPr>
              <a:t>Wikipedia</a:t>
            </a:r>
            <a:endParaRPr lang="en-GB" dirty="0">
              <a:solidFill>
                <a:srgbClr val="0000FF"/>
              </a:solidFill>
            </a:endParaRPr>
          </a:p>
        </p:txBody>
      </p:sp>
    </p:spTree>
    <p:extLst>
      <p:ext uri="{BB962C8B-B14F-4D97-AF65-F5344CB8AC3E}">
        <p14:creationId xmlns:p14="http://schemas.microsoft.com/office/powerpoint/2010/main" val="2806005599"/>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62</a:t>
            </a:fld>
            <a:endParaRPr lang="en-US"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72580"/>
            <a:ext cx="5112568" cy="6908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5445224"/>
            <a:ext cx="9144000" cy="1477328"/>
          </a:xfrm>
          <a:prstGeom prst="rect">
            <a:avLst/>
          </a:prstGeom>
          <a:solidFill>
            <a:srgbClr val="FFFFFF">
              <a:alpha val="50196"/>
            </a:srgbClr>
          </a:solidFill>
        </p:spPr>
        <p:txBody>
          <a:bodyPr wrap="square" rtlCol="0">
            <a:spAutoFit/>
          </a:bodyPr>
          <a:lstStyle/>
          <a:p>
            <a:r>
              <a:rPr lang="en-GB" dirty="0" smtClean="0"/>
              <a:t>Urbane VII “He </a:t>
            </a:r>
            <a:r>
              <a:rPr lang="en-GB" dirty="0"/>
              <a:t>was the last pope to expand the papal territory by force of </a:t>
            </a:r>
            <a:r>
              <a:rPr lang="en-GB" dirty="0" smtClean="0"/>
              <a:t>arms” </a:t>
            </a:r>
            <a:r>
              <a:rPr lang="en-GB" dirty="0" smtClean="0">
                <a:solidFill>
                  <a:srgbClr val="0000FF"/>
                </a:solidFill>
              </a:rPr>
              <a:t>Wikipedia</a:t>
            </a:r>
            <a:endParaRPr lang="en-GB" dirty="0"/>
          </a:p>
        </p:txBody>
      </p:sp>
    </p:spTree>
    <p:extLst>
      <p:ext uri="{BB962C8B-B14F-4D97-AF65-F5344CB8AC3E}">
        <p14:creationId xmlns:p14="http://schemas.microsoft.com/office/powerpoint/2010/main" val="380870888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63</a:t>
            </a:fld>
            <a:endParaRPr lang="en-US" dirty="0"/>
          </a:p>
        </p:txBody>
      </p:sp>
      <p:sp>
        <p:nvSpPr>
          <p:cNvPr id="3" name="Rectangle 2"/>
          <p:cNvSpPr/>
          <p:nvPr/>
        </p:nvSpPr>
        <p:spPr>
          <a:xfrm>
            <a:off x="0" y="188640"/>
            <a:ext cx="9144000" cy="6647974"/>
          </a:xfrm>
          <a:prstGeom prst="rect">
            <a:avLst/>
          </a:prstGeom>
        </p:spPr>
        <p:txBody>
          <a:bodyPr wrap="square">
            <a:spAutoFit/>
          </a:bodyPr>
          <a:lstStyle/>
          <a:p>
            <a:r>
              <a:rPr lang="en-GB" dirty="0"/>
              <a:t>As Europe recovered, </a:t>
            </a:r>
            <a:r>
              <a:rPr lang="en-GB" dirty="0" smtClean="0"/>
              <a:t>Pius XII </a:t>
            </a:r>
            <a:r>
              <a:rPr lang="en-GB" dirty="0"/>
              <a:t>had encouraged </a:t>
            </a:r>
            <a:r>
              <a:rPr lang="en-GB" sz="3200" dirty="0">
                <a:effectLst>
                  <a:outerShdw blurRad="38100" dist="38100" dir="2700000" algn="tl">
                    <a:srgbClr val="000000">
                      <a:alpha val="43137"/>
                    </a:srgbClr>
                  </a:outerShdw>
                </a:effectLst>
              </a:rPr>
              <a:t>European unification attempts and the foundation of the EU</a:t>
            </a:r>
            <a:r>
              <a:rPr lang="en-GB" dirty="0"/>
              <a:t>. </a:t>
            </a:r>
            <a:r>
              <a:rPr lang="en-GB" dirty="0">
                <a:ln w="18000">
                  <a:solidFill>
                    <a:schemeClr val="accent2">
                      <a:satMod val="140000"/>
                    </a:schemeClr>
                  </a:solidFill>
                  <a:prstDash val="solid"/>
                  <a:miter lim="800000"/>
                </a:ln>
                <a:solidFill>
                  <a:srgbClr val="0000FF"/>
                </a:solidFill>
                <a:effectLst>
                  <a:outerShdw blurRad="25500" dist="23000" dir="7020000" algn="tl">
                    <a:srgbClr val="000000">
                      <a:alpha val="50000"/>
                    </a:srgbClr>
                  </a:outerShdw>
                </a:effectLst>
              </a:rPr>
              <a:t>He addressed the heads of State and governments from Italy, France, Germany, and the Benelux countries at this historic occasion</a:t>
            </a:r>
            <a:r>
              <a:rPr lang="en-GB" dirty="0">
                <a:solidFill>
                  <a:srgbClr val="0000FF"/>
                </a:solidFill>
              </a:rPr>
              <a:t>. </a:t>
            </a:r>
            <a:r>
              <a:rPr lang="en-GB" dirty="0" smtClean="0">
                <a:solidFill>
                  <a:srgbClr val="0000FF"/>
                </a:solidFill>
              </a:rPr>
              <a:t>[Signing Treaty of Rome 25-03-57.] </a:t>
            </a:r>
            <a:r>
              <a:rPr lang="en-GB" dirty="0" smtClean="0"/>
              <a:t>On </a:t>
            </a:r>
            <a:r>
              <a:rPr lang="en-GB" dirty="0"/>
              <a:t>June 13, 1957 he demanded a </a:t>
            </a:r>
            <a:r>
              <a:rPr lang="en-GB" sz="3200" dirty="0">
                <a:effectLst>
                  <a:outerShdw blurRad="38100" dist="38100" dir="2700000" algn="tl">
                    <a:srgbClr val="000000">
                      <a:alpha val="43137"/>
                    </a:srgbClr>
                  </a:outerShdw>
                </a:effectLst>
              </a:rPr>
              <a:t>united Europe</a:t>
            </a:r>
            <a:r>
              <a:rPr lang="en-GB" dirty="0"/>
              <a:t>, aware of its foundations, with common institutions, a common foreign policy, and a strong European parliament to control the institutions and the council of ministers</a:t>
            </a:r>
            <a:r>
              <a:rPr lang="en-GB" dirty="0" smtClean="0"/>
              <a:t>. </a:t>
            </a:r>
            <a:r>
              <a:rPr lang="en-GB" i="1" dirty="0" smtClean="0">
                <a:solidFill>
                  <a:srgbClr val="0000FF"/>
                </a:solidFill>
              </a:rPr>
              <a:t>Wikipedia</a:t>
            </a:r>
            <a:endParaRPr lang="en-GB" dirty="0">
              <a:solidFill>
                <a:srgbClr val="0000FF"/>
              </a:solidFill>
            </a:endParaRPr>
          </a:p>
        </p:txBody>
      </p:sp>
    </p:spTree>
    <p:extLst>
      <p:ext uri="{BB962C8B-B14F-4D97-AF65-F5344CB8AC3E}">
        <p14:creationId xmlns:p14="http://schemas.microsoft.com/office/powerpoint/2010/main" val="213571166"/>
      </p:ext>
    </p:extLst>
  </p:cSld>
  <p:clrMapOvr>
    <a:masterClrMapping/>
  </p:clrMapOvr>
  <p:transition>
    <p:split orient="vert" dir="in"/>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64</a:t>
            </a:fld>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0" y="0"/>
            <a:ext cx="9239406" cy="6237312"/>
          </a:xfrm>
          <a:prstGeom prst="rect">
            <a:avLst/>
          </a:prstGeom>
        </p:spPr>
      </p:pic>
      <p:sp>
        <p:nvSpPr>
          <p:cNvPr id="7" name="TextBox 6"/>
          <p:cNvSpPr txBox="1"/>
          <p:nvPr/>
        </p:nvSpPr>
        <p:spPr>
          <a:xfrm>
            <a:off x="0" y="6237312"/>
            <a:ext cx="9144000" cy="553998"/>
          </a:xfrm>
          <a:prstGeom prst="rect">
            <a:avLst/>
          </a:prstGeom>
          <a:noFill/>
        </p:spPr>
        <p:txBody>
          <a:bodyPr wrap="square" rtlCol="0">
            <a:spAutoFit/>
          </a:bodyPr>
          <a:lstStyle/>
          <a:p>
            <a:r>
              <a:rPr lang="en-GB" dirty="0" smtClean="0"/>
              <a:t>EU Constitution 29-Oct 2004</a:t>
            </a:r>
            <a:endParaRPr lang="en-GB" dirty="0"/>
          </a:p>
        </p:txBody>
      </p:sp>
    </p:spTree>
    <p:extLst>
      <p:ext uri="{BB962C8B-B14F-4D97-AF65-F5344CB8AC3E}">
        <p14:creationId xmlns:p14="http://schemas.microsoft.com/office/powerpoint/2010/main" val="42461687"/>
      </p:ext>
    </p:extLst>
  </p:cSld>
  <p:clrMapOvr>
    <a:masterClrMapping/>
  </p:clrMapOvr>
  <p:transition>
    <p:split orient="vert" dir="in"/>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65</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5661" cy="609329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4" y="2017258"/>
            <a:ext cx="3635896" cy="4837112"/>
          </a:xfrm>
          <a:prstGeom prst="rect">
            <a:avLst/>
          </a:prstGeom>
        </p:spPr>
      </p:pic>
    </p:spTree>
    <p:extLst>
      <p:ext uri="{BB962C8B-B14F-4D97-AF65-F5344CB8AC3E}">
        <p14:creationId xmlns:p14="http://schemas.microsoft.com/office/powerpoint/2010/main" val="249015612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untries_europe_map 2008.jpg"/>
          <p:cNvPicPr>
            <a:picLocks noChangeAspect="1"/>
          </p:cNvPicPr>
          <p:nvPr/>
        </p:nvPicPr>
        <p:blipFill>
          <a:blip r:embed="rId3"/>
          <a:stretch>
            <a:fillRect/>
          </a:stretch>
        </p:blipFill>
        <p:spPr>
          <a:xfrm>
            <a:off x="17859" y="19836"/>
            <a:ext cx="9143999" cy="6858000"/>
          </a:xfrm>
          <a:prstGeom prst="rect">
            <a:avLst/>
          </a:prstGeom>
        </p:spPr>
      </p:pic>
      <p:sp>
        <p:nvSpPr>
          <p:cNvPr id="2" name="Slide Number Placeholder 1"/>
          <p:cNvSpPr>
            <a:spLocks noGrp="1"/>
          </p:cNvSpPr>
          <p:nvPr>
            <p:ph type="sldNum" sz="quarter" idx="12"/>
          </p:nvPr>
        </p:nvSpPr>
        <p:spPr/>
        <p:txBody>
          <a:bodyPr/>
          <a:lstStyle/>
          <a:p>
            <a:fld id="{B1A8FC14-2063-4072-A42E-E804567BEECD}" type="slidenum">
              <a:rPr lang="en-US" smtClean="0"/>
              <a:pPr/>
              <a:t>66</a:t>
            </a:fld>
            <a:endParaRPr lang="en-US" dirty="0"/>
          </a:p>
        </p:txBody>
      </p:sp>
      <p:graphicFrame>
        <p:nvGraphicFramePr>
          <p:cNvPr id="3" name="Diagram 2"/>
          <p:cNvGraphicFramePr/>
          <p:nvPr/>
        </p:nvGraphicFramePr>
        <p:xfrm>
          <a:off x="500034" y="285728"/>
          <a:ext cx="8643966" cy="10001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countries_europe_map 2008 EGE  only green.jpg"/>
          <p:cNvPicPr>
            <a:picLocks noChangeAspect="1"/>
          </p:cNvPicPr>
          <p:nvPr/>
        </p:nvPicPr>
        <p:blipFill>
          <a:blip r:embed="rId9">
            <a:clrChange>
              <a:clrFrom>
                <a:srgbClr val="FFFFFF"/>
              </a:clrFrom>
              <a:clrTo>
                <a:srgbClr val="FFFFFF">
                  <a:alpha val="0"/>
                </a:srgbClr>
              </a:clrTo>
            </a:clrChange>
          </a:blip>
          <a:stretch>
            <a:fillRect/>
          </a:stretch>
        </p:blipFill>
        <p:spPr>
          <a:xfrm>
            <a:off x="3786182" y="3071810"/>
            <a:ext cx="1428760" cy="1432520"/>
          </a:xfrm>
          <a:prstGeom prst="rect">
            <a:avLst/>
          </a:prstGeom>
          <a:effectLst>
            <a:outerShdw blurRad="50800" dist="38100" dir="5400000" algn="t" rotWithShape="0">
              <a:prstClr val="black">
                <a:alpha val="40000"/>
              </a:prstClr>
            </a:outerShdw>
          </a:effectLst>
        </p:spPr>
      </p:pic>
      <p:sp>
        <p:nvSpPr>
          <p:cNvPr id="12" name="TextBox 11"/>
          <p:cNvSpPr txBox="1"/>
          <p:nvPr/>
        </p:nvSpPr>
        <p:spPr>
          <a:xfrm>
            <a:off x="892943" y="0"/>
            <a:ext cx="7393833" cy="584775"/>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3200" i="1" dirty="0" smtClean="0">
                <a:solidFill>
                  <a:srgbClr val="C00000"/>
                </a:solidFill>
                <a:effectLst>
                  <a:outerShdw blurRad="50800" dist="38100" algn="tr" rotWithShape="0">
                    <a:prstClr val="black">
                      <a:alpha val="40000"/>
                    </a:prstClr>
                  </a:outerShdw>
                </a:effectLst>
              </a:rPr>
              <a:t>Vatican guiding Europe!</a:t>
            </a:r>
            <a:endParaRPr lang="en-GB" sz="3200" dirty="0">
              <a:solidFill>
                <a:srgbClr val="C00000"/>
              </a:solidFill>
            </a:endParaRPr>
          </a:p>
        </p:txBody>
      </p:sp>
      <p:pic>
        <p:nvPicPr>
          <p:cNvPr id="13" name="Picture 12" descr="rome_st_peters_2.jpg"/>
          <p:cNvPicPr>
            <a:picLocks noChangeAspect="1"/>
          </p:cNvPicPr>
          <p:nvPr/>
        </p:nvPicPr>
        <p:blipFill>
          <a:blip r:embed="rId10"/>
          <a:stretch>
            <a:fillRect/>
          </a:stretch>
        </p:blipFill>
        <p:spPr>
          <a:xfrm>
            <a:off x="2357422" y="3286124"/>
            <a:ext cx="4885972" cy="3262921"/>
          </a:xfrm>
          <a:prstGeom prst="rect">
            <a:avLst/>
          </a:prstGeom>
          <a:effectLst>
            <a:softEdge rad="635000"/>
          </a:effectLst>
        </p:spPr>
      </p:pic>
      <p:grpSp>
        <p:nvGrpSpPr>
          <p:cNvPr id="8" name="Group 17"/>
          <p:cNvGrpSpPr/>
          <p:nvPr/>
        </p:nvGrpSpPr>
        <p:grpSpPr>
          <a:xfrm>
            <a:off x="2357422" y="666727"/>
            <a:ext cx="5092048" cy="2262083"/>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9" name="Oval 8"/>
            <p:cNvSpPr/>
            <p:nvPr/>
          </p:nvSpPr>
          <p:spPr>
            <a:xfrm>
              <a:off x="2571779" y="2071701"/>
              <a:ext cx="3714720" cy="2143117"/>
            </a:xfrm>
            <a:prstGeom prst="ellipse">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Oval 4"/>
            <p:cNvSpPr/>
            <p:nvPr/>
          </p:nvSpPr>
          <p:spPr>
            <a:xfrm>
              <a:off x="2827968" y="2486483"/>
              <a:ext cx="3202361" cy="1515413"/>
            </a:xfrm>
            <a:prstGeom prst="rect">
              <a:avLst/>
            </a:prstGeom>
            <a:noFill/>
            <a:ln>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en-GB"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Verdana" pitchFamily="34" charset="0"/>
                  <a:ea typeface="Verdana" pitchFamily="34" charset="0"/>
                  <a:cs typeface="Verdana" pitchFamily="34" charset="0"/>
                </a:rPr>
                <a:t>Vatican lobbied hard to get the Lisbon Treaty to reflect her planned role.</a:t>
              </a:r>
              <a:endParaRPr lang="en-GB" sz="2800" spc="50" dirty="0" smtClean="0">
                <a:ln w="11430"/>
                <a:solidFill>
                  <a:srgbClr val="4D31F7"/>
                </a:solidFill>
                <a:effectLst>
                  <a:outerShdw blurRad="50800" dist="38100" dir="16200000" rotWithShape="0">
                    <a:prstClr val="black">
                      <a:alpha val="40000"/>
                    </a:prstClr>
                  </a:outerShdw>
                </a:effectLst>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val="401538961"/>
      </p:ext>
    </p:extLst>
  </p:cSld>
  <p:clrMapOvr>
    <a:masterClrMapping/>
  </p:clrMapOvr>
  <p:transition>
    <p:split orient="vert" dir="in"/>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67</a:t>
            </a:fld>
            <a:endParaRPr lang="en-US" dirty="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08"/>
          <a:stretch/>
        </p:blipFill>
        <p:spPr bwMode="auto">
          <a:xfrm>
            <a:off x="0" y="0"/>
            <a:ext cx="92773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620688"/>
            <a:ext cx="9144000" cy="1477328"/>
          </a:xfrm>
          <a:prstGeom prst="rect">
            <a:avLst/>
          </a:prstGeom>
          <a:solidFill>
            <a:srgbClr val="FFFFFF">
              <a:alpha val="52157"/>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smtClean="0"/>
              <a:t>1,500,000 young people from around the world assembled to listen to the Pope in Spain</a:t>
            </a:r>
            <a:endParaRPr lang="en-GB" dirty="0"/>
          </a:p>
        </p:txBody>
      </p:sp>
      <p:sp>
        <p:nvSpPr>
          <p:cNvPr id="4" name="TextBox 3"/>
          <p:cNvSpPr txBox="1"/>
          <p:nvPr/>
        </p:nvSpPr>
        <p:spPr>
          <a:xfrm>
            <a:off x="0" y="2276872"/>
            <a:ext cx="9144000" cy="2400657"/>
          </a:xfrm>
          <a:prstGeom prst="rect">
            <a:avLst/>
          </a:prstGeom>
          <a:solidFill>
            <a:srgbClr val="FFFFFF">
              <a:alpha val="54902"/>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a:solidFill>
                  <a:schemeClr val="tx1"/>
                </a:solidFill>
              </a:rPr>
              <a:t>World Youth Day celebrations have now drawn more than 15 million participants, making WYD the “largest regularly held international religious event on the planet.”</a:t>
            </a:r>
          </a:p>
        </p:txBody>
      </p:sp>
    </p:spTree>
    <p:extLst>
      <p:ext uri="{BB962C8B-B14F-4D97-AF65-F5344CB8AC3E}">
        <p14:creationId xmlns:p14="http://schemas.microsoft.com/office/powerpoint/2010/main" val="2653507425"/>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68</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8753" cy="609329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0" y="6093296"/>
            <a:ext cx="9144000" cy="553998"/>
          </a:xfrm>
          <a:prstGeom prst="rect">
            <a:avLst/>
          </a:prstGeom>
          <a:noFill/>
        </p:spPr>
        <p:txBody>
          <a:bodyPr wrap="square" rtlCol="0">
            <a:spAutoFit/>
          </a:bodyPr>
          <a:lstStyle/>
          <a:p>
            <a:r>
              <a:rPr lang="en-GB" dirty="0" smtClean="0"/>
              <a:t>Pope &amp; Chan. Merkel, Germany Sept 11</a:t>
            </a:r>
            <a:endParaRPr lang="en-GB" dirty="0"/>
          </a:p>
        </p:txBody>
      </p:sp>
    </p:spTree>
    <p:extLst>
      <p:ext uri="{BB962C8B-B14F-4D97-AF65-F5344CB8AC3E}">
        <p14:creationId xmlns:p14="http://schemas.microsoft.com/office/powerpoint/2010/main" val="4018378314"/>
      </p:ext>
    </p:extLst>
  </p:cSld>
  <p:clrMapOvr>
    <a:masterClrMapping/>
  </p:clrMapOvr>
  <p:transition>
    <p:split orient="vert" dir="in"/>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832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69</a:t>
            </a:fld>
            <a:endParaRPr lang="en-US" dirty="0"/>
          </a:p>
        </p:txBody>
      </p:sp>
      <p:sp>
        <p:nvSpPr>
          <p:cNvPr id="4" name="TextBox 3"/>
          <p:cNvSpPr txBox="1"/>
          <p:nvPr/>
        </p:nvSpPr>
        <p:spPr>
          <a:xfrm>
            <a:off x="7260" y="692696"/>
            <a:ext cx="9148328" cy="4247317"/>
          </a:xfrm>
          <a:prstGeom prst="rect">
            <a:avLst/>
          </a:prstGeom>
          <a:solidFill>
            <a:srgbClr val="FFFFFF">
              <a:alpha val="4902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a:t>The real movers and shakers have been the influential Catholic elites who have provided the vision for Germany’s return to imperial power. Benedict does not need the German press on his side. He already has under his wing those who have the influence to break dissent, and he will use it when the moment is ripe.</a:t>
            </a:r>
          </a:p>
          <a:p>
            <a:r>
              <a:rPr lang="en-GB" dirty="0" smtClean="0">
                <a:solidFill>
                  <a:srgbClr val="3333FF"/>
                </a:solidFill>
              </a:rPr>
              <a:t>The Trumpet 22-Sep-11</a:t>
            </a:r>
            <a:endParaRPr lang="en-GB" dirty="0">
              <a:solidFill>
                <a:srgbClr val="3333FF"/>
              </a:solidFill>
            </a:endParaRPr>
          </a:p>
        </p:txBody>
      </p:sp>
    </p:spTree>
    <p:extLst>
      <p:ext uri="{BB962C8B-B14F-4D97-AF65-F5344CB8AC3E}">
        <p14:creationId xmlns:p14="http://schemas.microsoft.com/office/powerpoint/2010/main" val="855666299"/>
      </p:ext>
    </p:extLst>
  </p:cSld>
  <p:clrMapOvr>
    <a:masterClrMapping/>
  </p:clrMapOvr>
  <p:transition>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16647" y="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1700692" y="-299479"/>
            <a:ext cx="8487932" cy="4216598"/>
          </a:xfrm>
          <a:prstGeom prst="cloudCallout">
            <a:avLst>
              <a:gd name="adj1" fmla="val -17215"/>
              <a:gd name="adj2" fmla="val 69935"/>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en-GB" dirty="0">
                <a:solidFill>
                  <a:srgbClr val="0000CC"/>
                </a:solidFill>
                <a:latin typeface="Verdana" pitchFamily="34" charset="0"/>
                <a:ea typeface="Verdana" pitchFamily="34" charset="0"/>
                <a:cs typeface="Verdana" pitchFamily="34" charset="0"/>
              </a:rPr>
              <a:t>Over 6,700 candidates and 47 political parties registered for Egypt’s first elections since the toppling of the former President Hosni </a:t>
            </a:r>
            <a:r>
              <a:rPr lang="en-GB" dirty="0" smtClean="0">
                <a:solidFill>
                  <a:srgbClr val="0000CC"/>
                </a:solidFill>
                <a:latin typeface="Verdana" pitchFamily="34" charset="0"/>
                <a:ea typeface="Verdana" pitchFamily="34" charset="0"/>
                <a:cs typeface="Verdana" pitchFamily="34" charset="0"/>
              </a:rPr>
              <a:t>Mubarak </a:t>
            </a:r>
            <a:endParaRPr lang="en-GB" dirty="0">
              <a:solidFill>
                <a:srgbClr val="0000CC"/>
              </a:solidFill>
              <a:latin typeface="Verdana" pitchFamily="34" charset="0"/>
              <a:ea typeface="Verdana" pitchFamily="34" charset="0"/>
              <a:cs typeface="Verdana" pitchFamily="34" charset="0"/>
            </a:endParaRPr>
          </a:p>
        </p:txBody>
      </p:sp>
      <p:sp>
        <p:nvSpPr>
          <p:cNvPr id="6" name="TextBox 5"/>
          <p:cNvSpPr txBox="1"/>
          <p:nvPr/>
        </p:nvSpPr>
        <p:spPr>
          <a:xfrm>
            <a:off x="251520" y="4869160"/>
            <a:ext cx="8892480" cy="1815882"/>
          </a:xfrm>
          <a:prstGeom prst="rect">
            <a:avLst/>
          </a:prstGeom>
          <a:solidFill>
            <a:srgbClr val="FFFFFF">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0" rtlCol="0">
            <a:spAutoFit/>
          </a:bodyPr>
          <a:lstStyle/>
          <a:p>
            <a:r>
              <a:rPr lang="en-GB" sz="2800" dirty="0">
                <a:solidFill>
                  <a:srgbClr val="0000CC"/>
                </a:solidFill>
              </a:rPr>
              <a:t>Parliamentary elections are scheduled to begin on November 28, and will take place in several phases, with upper house elections ending on March 24, 2012.</a:t>
            </a:r>
          </a:p>
        </p:txBody>
      </p:sp>
    </p:spTree>
    <p:extLst>
      <p:ext uri="{BB962C8B-B14F-4D97-AF65-F5344CB8AC3E}">
        <p14:creationId xmlns:p14="http://schemas.microsoft.com/office/powerpoint/2010/main" val="3038329859"/>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70</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3" y="21332"/>
            <a:ext cx="9326811" cy="6836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ular Callout 3"/>
          <p:cNvSpPr/>
          <p:nvPr/>
        </p:nvSpPr>
        <p:spPr>
          <a:xfrm>
            <a:off x="1979712" y="306016"/>
            <a:ext cx="6984776" cy="6264696"/>
          </a:xfrm>
          <a:prstGeom prst="wedgeRoundRectCallout">
            <a:avLst>
              <a:gd name="adj1" fmla="val -66023"/>
              <a:gd name="adj2" fmla="val -19722"/>
              <a:gd name="adj3" fmla="val 16667"/>
            </a:avLst>
          </a:prstGeom>
          <a:solidFill>
            <a:srgbClr val="000099">
              <a:alpha val="64706"/>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lang="en-GB" sz="2600" dirty="0" smtClean="0">
                <a:latin typeface="Verdana" pitchFamily="34" charset="0"/>
              </a:rPr>
              <a:t>The </a:t>
            </a:r>
            <a:r>
              <a:rPr lang="en-GB" sz="2600" dirty="0">
                <a:latin typeface="Verdana" pitchFamily="34" charset="0"/>
              </a:rPr>
              <a:t>invitation to give this address was extended to me as Pope, as the Bishop of Rome, who bears the highest responsibility for Catholic Christianity. In issuing this invitation you are acknowledging the role that the Holy See plays as a partner within the community of peoples and states. Setting out from this international responsibility that I hold, I should like to propose to you some thoughts on the foundations of a free state of law.</a:t>
            </a:r>
          </a:p>
        </p:txBody>
      </p:sp>
      <p:sp>
        <p:nvSpPr>
          <p:cNvPr id="5" name="TextBox 4"/>
          <p:cNvSpPr txBox="1"/>
          <p:nvPr/>
        </p:nvSpPr>
        <p:spPr>
          <a:xfrm rot="20231590">
            <a:off x="1799420" y="2205037"/>
            <a:ext cx="7344816" cy="553998"/>
          </a:xfrm>
          <a:prstGeom prst="rect">
            <a:avLst/>
          </a:prstGeom>
          <a:solidFill>
            <a:schemeClr val="bg1"/>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dirty="0" smtClean="0">
                <a:ln w="11430"/>
                <a:solidFill>
                  <a:srgbClr val="FF0000"/>
                </a:solidFill>
                <a:effectLst>
                  <a:outerShdw blurRad="50800" dist="39000" dir="5460000" algn="tl">
                    <a:srgbClr val="000000">
                      <a:alpha val="38000"/>
                    </a:srgbClr>
                  </a:outerShdw>
                </a:effectLst>
              </a:rPr>
              <a:t>Law should be based on religion</a:t>
            </a:r>
            <a:endParaRPr lang="en-GB"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82794516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71</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3" y="21332"/>
            <a:ext cx="9326811" cy="6836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9122" y="53380"/>
            <a:ext cx="9144000" cy="6555641"/>
          </a:xfrm>
          <a:prstGeom prst="rect">
            <a:avLst/>
          </a:prstGeom>
          <a:solidFill>
            <a:srgbClr val="FFFFFF">
              <a:alpha val="50196"/>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a:t>What Benedict is doing with his priestly troops is akin to the process that Karl-Theodor zu Guttenberg began with Germany’s military forces when he was minister for defense. He’s simply preparing for war—in his terms, a “new evangelization”—a crusading war, by stripping out the dead wood and scaling down to a leaner, meaner hard core of loyalists willing and prepared for the sacrificial effort of crusading for Europe to return to its Catholic, its “holy Roman,” roots</a:t>
            </a:r>
            <a:r>
              <a:rPr lang="en-GB" dirty="0" smtClean="0"/>
              <a:t>.</a:t>
            </a:r>
          </a:p>
          <a:p>
            <a:r>
              <a:rPr lang="en-GB" i="1" dirty="0">
                <a:solidFill>
                  <a:srgbClr val="000099"/>
                </a:solidFill>
              </a:rPr>
              <a:t>The Trumpet </a:t>
            </a:r>
            <a:r>
              <a:rPr lang="en-GB" dirty="0" smtClean="0">
                <a:solidFill>
                  <a:srgbClr val="000099"/>
                </a:solidFill>
              </a:rPr>
              <a:t>22-Sep-11</a:t>
            </a:r>
            <a:endParaRPr lang="en-GB" dirty="0"/>
          </a:p>
        </p:txBody>
      </p:sp>
      <p:sp>
        <p:nvSpPr>
          <p:cNvPr id="5" name="TextBox 4"/>
          <p:cNvSpPr txBox="1"/>
          <p:nvPr/>
        </p:nvSpPr>
        <p:spPr>
          <a:xfrm rot="20231590">
            <a:off x="385524" y="2490216"/>
            <a:ext cx="8816232" cy="553998"/>
          </a:xfrm>
          <a:prstGeom prst="rect">
            <a:avLst/>
          </a:prstGeom>
          <a:solidFill>
            <a:schemeClr val="bg1"/>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dirty="0" smtClean="0">
                <a:ln w="11430"/>
                <a:solidFill>
                  <a:srgbClr val="FF0000"/>
                </a:solidFill>
                <a:effectLst>
                  <a:outerShdw blurRad="50800" dist="39000" dir="5460000" algn="tl">
                    <a:srgbClr val="000000">
                      <a:alpha val="38000"/>
                    </a:srgbClr>
                  </a:outerShdw>
                </a:effectLst>
              </a:rPr>
              <a:t>Oct 2012 commences “A Year of Faith”</a:t>
            </a:r>
            <a:endParaRPr lang="en-GB"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4791882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17" t="6675" r="24594" b="2669"/>
          <a:stretch/>
        </p:blipFill>
        <p:spPr>
          <a:xfrm>
            <a:off x="-35496" y="-89109"/>
            <a:ext cx="9144000" cy="6870136"/>
          </a:xfrm>
          <a:prstGeom prst="rect">
            <a:avLst/>
          </a:prstGeom>
        </p:spPr>
      </p:pic>
      <p:sp>
        <p:nvSpPr>
          <p:cNvPr id="2" name="Oval 1"/>
          <p:cNvSpPr/>
          <p:nvPr/>
        </p:nvSpPr>
        <p:spPr>
          <a:xfrm>
            <a:off x="1315647" y="1484784"/>
            <a:ext cx="1944216" cy="144016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a:off x="5292080" y="1031630"/>
            <a:ext cx="1944216" cy="144016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89756" y="2996952"/>
            <a:ext cx="4572000" cy="1015663"/>
          </a:xfrm>
          <a:prstGeom prst="rect">
            <a:avLst/>
          </a:prstGeom>
          <a:solidFill>
            <a:srgbClr val="FFFF00"/>
          </a:solidFill>
          <a:ln>
            <a:noFill/>
          </a:ln>
          <a:effectLst>
            <a:outerShdw blurRad="149987" dist="250190" dir="8460000" algn="ctr">
              <a:srgbClr val="000000">
                <a:alpha val="28000"/>
              </a:srgbClr>
            </a:outerShdw>
            <a:softEdge rad="127000"/>
          </a:effectLst>
          <a:scene3d>
            <a:camera prst="orthographicFront">
              <a:rot lat="0" lon="0" rev="0"/>
            </a:camera>
            <a:lightRig rig="contrasting" dir="t">
              <a:rot lat="0" lon="0" rev="1500000"/>
            </a:lightRig>
          </a:scene3d>
          <a:sp3d prstMaterial="metal">
            <a:bevelT w="88900" h="88900"/>
          </a:sp3d>
        </p:spPr>
        <p:txBody>
          <a:bodyPr>
            <a:spAutoFit/>
          </a:bodyPr>
          <a:lstStyle/>
          <a:p>
            <a:r>
              <a:rPr lang="en-GB" dirty="0"/>
              <a:t>Subprime mortgage crisis</a:t>
            </a:r>
          </a:p>
        </p:txBody>
      </p:sp>
      <p:sp>
        <p:nvSpPr>
          <p:cNvPr id="9" name="Rectangle 8"/>
          <p:cNvSpPr/>
          <p:nvPr/>
        </p:nvSpPr>
        <p:spPr>
          <a:xfrm>
            <a:off x="5148064" y="3068960"/>
            <a:ext cx="3995936" cy="553998"/>
          </a:xfrm>
          <a:prstGeom prst="rect">
            <a:avLst/>
          </a:prstGeom>
          <a:solidFill>
            <a:srgbClr val="FFFF00"/>
          </a:solidFill>
          <a:ln>
            <a:noFill/>
          </a:ln>
          <a:effectLst>
            <a:outerShdw blurRad="149987" dist="250190" dir="8460000" algn="ctr">
              <a:srgbClr val="000000">
                <a:alpha val="28000"/>
              </a:srgbClr>
            </a:outerShdw>
            <a:softEdge rad="127000"/>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GB" dirty="0" smtClean="0"/>
              <a:t>Euro imbalance</a:t>
            </a:r>
            <a:endParaRPr lang="en-GB" dirty="0"/>
          </a:p>
        </p:txBody>
      </p:sp>
      <p:sp>
        <p:nvSpPr>
          <p:cNvPr id="4" name="TextBox 3"/>
          <p:cNvSpPr txBox="1"/>
          <p:nvPr/>
        </p:nvSpPr>
        <p:spPr>
          <a:xfrm>
            <a:off x="0" y="4509120"/>
            <a:ext cx="9144000" cy="769441"/>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GB" sz="4400" dirty="0" smtClean="0">
                <a:ln w="11430"/>
                <a:solidFill>
                  <a:srgbClr val="FF0000"/>
                </a:solidFill>
                <a:effectLst>
                  <a:outerShdw blurRad="80000" dist="40000" dir="5040000" algn="tl">
                    <a:srgbClr val="000000">
                      <a:alpha val="30000"/>
                    </a:srgbClr>
                  </a:outerShdw>
                </a:effectLst>
              </a:rPr>
              <a:t>Why are we interested?</a:t>
            </a:r>
            <a:endParaRPr lang="en-GB" sz="4400" dirty="0">
              <a:ln w="11430"/>
              <a:solidFill>
                <a:srgbClr val="FF0000"/>
              </a:solidFill>
              <a:effectLst>
                <a:outerShdw blurRad="80000" dist="40000" dir="5040000" algn="tl">
                  <a:srgbClr val="000000">
                    <a:alpha val="30000"/>
                  </a:srgbClr>
                </a:outerShdw>
              </a:effectLst>
            </a:endParaRPr>
          </a:p>
        </p:txBody>
      </p:sp>
      <p:grpSp>
        <p:nvGrpSpPr>
          <p:cNvPr id="14" name="Group 13"/>
          <p:cNvGrpSpPr/>
          <p:nvPr/>
        </p:nvGrpSpPr>
        <p:grpSpPr>
          <a:xfrm>
            <a:off x="0" y="0"/>
            <a:ext cx="5769768" cy="1475104"/>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5" name="Oval 14"/>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6" name="Oval 4"/>
            <p:cNvSpPr/>
            <p:nvPr/>
          </p:nvSpPr>
          <p:spPr>
            <a:xfrm>
              <a:off x="5009477" y="-1441408"/>
              <a:ext cx="3167918" cy="1515413"/>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800" dirty="0" smtClean="0">
                  <a:solidFill>
                    <a:srgbClr val="3333CC"/>
                  </a:solidFill>
                  <a:latin typeface="Verdana" pitchFamily="34" charset="0"/>
                  <a:ea typeface="Verdana" pitchFamily="34" charset="0"/>
                  <a:cs typeface="Verdana" pitchFamily="34" charset="0"/>
                </a:rPr>
                <a:t>The </a:t>
              </a:r>
              <a:r>
                <a:rPr lang="en-GB" sz="2800" dirty="0">
                  <a:solidFill>
                    <a:srgbClr val="3333CC"/>
                  </a:solidFill>
                  <a:latin typeface="Verdana" pitchFamily="34" charset="0"/>
                  <a:ea typeface="Verdana" pitchFamily="34" charset="0"/>
                  <a:cs typeface="Verdana" pitchFamily="34" charset="0"/>
                </a:rPr>
                <a:t>Beast and its </a:t>
              </a:r>
              <a:r>
                <a:rPr lang="en-GB" sz="2800" dirty="0" smtClean="0">
                  <a:solidFill>
                    <a:srgbClr val="3333CC"/>
                  </a:solidFill>
                  <a:latin typeface="Verdana" pitchFamily="34" charset="0"/>
                  <a:ea typeface="Verdana" pitchFamily="34" charset="0"/>
                  <a:cs typeface="Verdana" pitchFamily="34" charset="0"/>
                </a:rPr>
                <a:t>Rider and the euro crisis</a:t>
              </a:r>
            </a:p>
          </p:txBody>
        </p:sp>
      </p:grpSp>
      <p:sp>
        <p:nvSpPr>
          <p:cNvPr id="11" name="TextBox 10"/>
          <p:cNvSpPr txBox="1"/>
          <p:nvPr/>
        </p:nvSpPr>
        <p:spPr>
          <a:xfrm>
            <a:off x="1315647" y="5297849"/>
            <a:ext cx="6768752" cy="1015663"/>
          </a:xfrm>
          <a:prstGeom prst="rect">
            <a:avLst/>
          </a:prstGeom>
          <a:solidFill>
            <a:srgbClr val="FFFFFF">
              <a:alpha val="50196"/>
            </a:srgbClr>
          </a:solidFill>
          <a:ln w="5715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GB" spc="50" dirty="0" smtClean="0">
                <a:ln w="11430"/>
                <a:solidFill>
                  <a:sysClr val="windowText" lastClr="000000"/>
                </a:solidFill>
                <a:effectLst>
                  <a:outerShdw blurRad="76200" dist="50800" dir="5400000" algn="tl" rotWithShape="0">
                    <a:srgbClr val="000000">
                      <a:alpha val="65000"/>
                    </a:srgbClr>
                  </a:outerShdw>
                </a:effectLst>
              </a:rPr>
              <a:t>Also gives background as to why Israel is so hated</a:t>
            </a:r>
            <a:endParaRPr lang="en-GB" spc="50" dirty="0">
              <a:ln w="11430"/>
              <a:solidFill>
                <a:sysClr val="windowText" lastClr="00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46079858"/>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73</a:t>
            </a:fld>
            <a:endParaRPr lang="en-US" dirty="0"/>
          </a:p>
        </p:txBody>
      </p:sp>
      <p:sp>
        <p:nvSpPr>
          <p:cNvPr id="3" name="Rectangle 2"/>
          <p:cNvSpPr/>
          <p:nvPr/>
        </p:nvSpPr>
        <p:spPr>
          <a:xfrm>
            <a:off x="107504" y="162171"/>
            <a:ext cx="8970778" cy="2954655"/>
          </a:xfrm>
          <a:prstGeom prst="rect">
            <a:avLst/>
          </a:prstGeom>
        </p:spPr>
        <p:txBody>
          <a:bodyPr wrap="square">
            <a:spAutoFit/>
          </a:bodyPr>
          <a:lstStyle/>
          <a:p>
            <a:r>
              <a:rPr lang="en-GB" dirty="0"/>
              <a:t>From the 13th </a:t>
            </a:r>
            <a:r>
              <a:rPr lang="en-GB" dirty="0" smtClean="0"/>
              <a:t>C </a:t>
            </a:r>
            <a:r>
              <a:rPr lang="en-GB" dirty="0"/>
              <a:t>expulsion of </a:t>
            </a:r>
            <a:r>
              <a:rPr lang="en-GB" dirty="0" smtClean="0"/>
              <a:t>England’s </a:t>
            </a:r>
            <a:r>
              <a:rPr lang="en-GB" dirty="0"/>
              <a:t>Jews to the 19th </a:t>
            </a:r>
            <a:r>
              <a:rPr lang="en-GB" dirty="0" smtClean="0"/>
              <a:t>C </a:t>
            </a:r>
            <a:r>
              <a:rPr lang="en-GB" dirty="0"/>
              <a:t>Russian pogroms to the Nazi Holocaust, </a:t>
            </a:r>
            <a:r>
              <a:rPr lang="en-GB" sz="3200" dirty="0">
                <a:solidFill>
                  <a:srgbClr val="0000FF"/>
                </a:solidFill>
              </a:rPr>
              <a:t>sour economic conditions </a:t>
            </a:r>
            <a:r>
              <a:rPr lang="en-GB" dirty="0"/>
              <a:t>have historically formed the backdrop of </a:t>
            </a:r>
            <a:r>
              <a:rPr lang="en-GB" sz="3200" dirty="0">
                <a:solidFill>
                  <a:srgbClr val="FF0000"/>
                </a:solidFill>
              </a:rPr>
              <a:t>rising anti-Semitism</a:t>
            </a:r>
            <a:r>
              <a:rPr lang="en-GB" dirty="0" smtClean="0"/>
              <a:t>.</a:t>
            </a:r>
          </a:p>
          <a:p>
            <a:r>
              <a:rPr lang="en-GB" dirty="0" smtClean="0">
                <a:solidFill>
                  <a:srgbClr val="0000FF"/>
                </a:solidFill>
              </a:rPr>
              <a:t>Israel Today 16-Oct-11</a:t>
            </a:r>
            <a:endParaRPr lang="en-GB" dirty="0">
              <a:solidFill>
                <a:srgbClr val="0000FF"/>
              </a:solidFill>
            </a:endParaRPr>
          </a:p>
        </p:txBody>
      </p:sp>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tretch/>
        </p:blipFill>
        <p:spPr bwMode="auto">
          <a:xfrm>
            <a:off x="2195736" y="3116827"/>
            <a:ext cx="5514011" cy="3722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98054" y="3140968"/>
            <a:ext cx="8280920" cy="1477328"/>
          </a:xfrm>
          <a:prstGeom prst="rect">
            <a:avLst/>
          </a:prstGeom>
          <a:solidFill>
            <a:schemeClr val="bg1"/>
          </a:solidFill>
        </p:spPr>
        <p:txBody>
          <a:bodyPr wrap="square" rtlCol="0">
            <a:spAutoFit/>
          </a:bodyPr>
          <a:lstStyle/>
          <a:p>
            <a:r>
              <a:rPr lang="en-GB" dirty="0" smtClean="0"/>
              <a:t>It’s just like pre-World War II Nazi Germany. You think blood libels can’t happen in America? </a:t>
            </a:r>
            <a:r>
              <a:rPr lang="en-GB" dirty="0" smtClean="0">
                <a:solidFill>
                  <a:srgbClr val="0000FF"/>
                </a:solidFill>
              </a:rPr>
              <a:t>ibid</a:t>
            </a:r>
            <a:endParaRPr lang="en-GB" dirty="0">
              <a:solidFill>
                <a:srgbClr val="0000FF"/>
              </a:solidFill>
            </a:endParaRPr>
          </a:p>
        </p:txBody>
      </p:sp>
      <p:sp>
        <p:nvSpPr>
          <p:cNvPr id="8" name="TextBox 7"/>
          <p:cNvSpPr txBox="1"/>
          <p:nvPr/>
        </p:nvSpPr>
        <p:spPr>
          <a:xfrm>
            <a:off x="340346" y="4869160"/>
            <a:ext cx="8424936" cy="1938992"/>
          </a:xfrm>
          <a:prstGeom prst="rect">
            <a:avLst/>
          </a:prstGeom>
          <a:solidFill>
            <a:schemeClr val="bg1"/>
          </a:solidFill>
        </p:spPr>
        <p:txBody>
          <a:bodyPr wrap="square" rtlCol="0">
            <a:spAutoFit/>
          </a:bodyPr>
          <a:lstStyle/>
          <a:p>
            <a:r>
              <a:rPr lang="en-GB" dirty="0" smtClean="0"/>
              <a:t>“Who holds the wealth and power in this (US) country? The Judo-Capitalists … the No 1 enemy … should be run out of this country” </a:t>
            </a:r>
            <a:r>
              <a:rPr lang="en-GB" dirty="0" smtClean="0">
                <a:solidFill>
                  <a:srgbClr val="0000FF"/>
                </a:solidFill>
              </a:rPr>
              <a:t>ibid</a:t>
            </a:r>
            <a:endParaRPr lang="en-GB" dirty="0"/>
          </a:p>
        </p:txBody>
      </p:sp>
      <p:sp>
        <p:nvSpPr>
          <p:cNvPr id="4" name="Rectangle 3"/>
          <p:cNvSpPr/>
          <p:nvPr/>
        </p:nvSpPr>
        <p:spPr>
          <a:xfrm rot="20218020">
            <a:off x="298054" y="2459504"/>
            <a:ext cx="8467228" cy="1477328"/>
          </a:xfrm>
          <a:prstGeom prst="rect">
            <a:avLst/>
          </a:prstGeom>
          <a:solidFill>
            <a:srgbClr val="FFFF00">
              <a:alpha val="49020"/>
            </a:srgbClr>
          </a:solidFill>
        </p:spPr>
        <p:txBody>
          <a:bodyPr wrap="square">
            <a:spAutoFit/>
          </a:bodyPr>
          <a:lstStyle/>
          <a:p>
            <a:r>
              <a:rPr lang="en-GB" dirty="0"/>
              <a:t>Vatican calls for global authority on economy</a:t>
            </a:r>
          </a:p>
          <a:p>
            <a:r>
              <a:rPr lang="en-GB" dirty="0">
                <a:solidFill>
                  <a:srgbClr val="0000CC"/>
                </a:solidFill>
              </a:rPr>
              <a:t>Reuters 24-Oct-11 </a:t>
            </a:r>
          </a:p>
        </p:txBody>
      </p:sp>
    </p:spTree>
    <p:extLst>
      <p:ext uri="{BB962C8B-B14F-4D97-AF65-F5344CB8AC3E}">
        <p14:creationId xmlns:p14="http://schemas.microsoft.com/office/powerpoint/2010/main" val="106723955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74</a:t>
            </a:fld>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05" y="-11486"/>
            <a:ext cx="3470176" cy="3988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555776" y="13489"/>
            <a:ext cx="6588224" cy="1754326"/>
          </a:xfrm>
          <a:prstGeom prst="rect">
            <a:avLst/>
          </a:prstGeom>
          <a:solidFill>
            <a:srgbClr val="FFFFFF">
              <a:alpha val="54118"/>
            </a:srgbClr>
          </a:solidFill>
        </p:spPr>
        <p:txBody>
          <a:bodyPr wrap="square">
            <a:spAutoFit/>
          </a:bodyPr>
          <a:lstStyle/>
          <a:p>
            <a:r>
              <a:rPr lang="en-GB" sz="2800" i="1" dirty="0" smtClean="0"/>
              <a:t>Is </a:t>
            </a:r>
            <a:r>
              <a:rPr lang="en-GB" sz="2800" i="1" dirty="0"/>
              <a:t>it likely that the old Catholic </a:t>
            </a:r>
            <a:r>
              <a:rPr lang="en-GB" sz="2800" i="1" dirty="0" smtClean="0"/>
              <a:t>anti-Semitism </a:t>
            </a:r>
            <a:r>
              <a:rPr lang="en-GB" sz="2800" i="1" dirty="0"/>
              <a:t>can again take root under Benedict?</a:t>
            </a:r>
            <a:r>
              <a:rPr lang="en-GB" sz="2800" dirty="0"/>
              <a:t/>
            </a:r>
            <a:br>
              <a:rPr lang="en-GB" sz="2800" dirty="0"/>
            </a:br>
            <a:r>
              <a:rPr lang="en-GB" sz="2400" spc="-150" dirty="0" smtClean="0">
                <a:solidFill>
                  <a:srgbClr val="000099"/>
                </a:solidFill>
              </a:rPr>
              <a:t>German Foreign Policy 21-Sep-11</a:t>
            </a:r>
            <a:endParaRPr lang="en-GB" sz="2800" spc="-150" dirty="0">
              <a:solidFill>
                <a:srgbClr val="000099"/>
              </a:solidFill>
            </a:endParaRPr>
          </a:p>
        </p:txBody>
      </p:sp>
      <p:sp>
        <p:nvSpPr>
          <p:cNvPr id="5" name="TextBox 4"/>
          <p:cNvSpPr txBox="1"/>
          <p:nvPr/>
        </p:nvSpPr>
        <p:spPr>
          <a:xfrm>
            <a:off x="21705" y="4077072"/>
            <a:ext cx="9122295" cy="2677656"/>
          </a:xfrm>
          <a:prstGeom prst="rect">
            <a:avLst/>
          </a:prstGeom>
          <a:noFill/>
        </p:spPr>
        <p:txBody>
          <a:bodyPr wrap="square" rtlCol="0">
            <a:spAutoFit/>
          </a:bodyPr>
          <a:lstStyle/>
          <a:p>
            <a:pPr marL="457200" indent="-457200" algn="l">
              <a:buClr>
                <a:srgbClr val="000099"/>
              </a:buClr>
              <a:buFont typeface="Wingdings" pitchFamily="2" charset="2"/>
              <a:buChar char="v"/>
            </a:pPr>
            <a:r>
              <a:rPr lang="en-GB" sz="2800" dirty="0" smtClean="0"/>
              <a:t>His support for anti-Semitic Passion plays</a:t>
            </a:r>
          </a:p>
          <a:p>
            <a:pPr marL="457200" indent="-457200" algn="l">
              <a:buClr>
                <a:srgbClr val="000099"/>
              </a:buClr>
              <a:buFont typeface="Wingdings" pitchFamily="2" charset="2"/>
              <a:buChar char="v"/>
            </a:pPr>
            <a:r>
              <a:rPr lang="en-GB" sz="2800" dirty="0" smtClean="0"/>
              <a:t>What he said when visited Auschwitz</a:t>
            </a:r>
          </a:p>
          <a:p>
            <a:pPr marL="457200" indent="-457200" algn="l">
              <a:buClr>
                <a:srgbClr val="000099"/>
              </a:buClr>
              <a:buFont typeface="Wingdings" pitchFamily="2" charset="2"/>
              <a:buChar char="v"/>
            </a:pPr>
            <a:r>
              <a:rPr lang="en-GB" sz="2800" dirty="0" smtClean="0"/>
              <a:t>His re-instatement of the Bro’s of Pius</a:t>
            </a:r>
          </a:p>
          <a:p>
            <a:pPr marL="457200" indent="-457200" algn="l">
              <a:buClr>
                <a:srgbClr val="000099"/>
              </a:buClr>
              <a:buFont typeface="Wingdings" pitchFamily="2" charset="2"/>
              <a:buChar char="v"/>
            </a:pPr>
            <a:r>
              <a:rPr lang="en-GB" sz="2800" dirty="0" smtClean="0"/>
              <a:t>His choice of hard-line cardinals</a:t>
            </a:r>
          </a:p>
          <a:p>
            <a:pPr marL="457200" indent="-457200" algn="l">
              <a:buClr>
                <a:srgbClr val="000099"/>
              </a:buClr>
              <a:buFont typeface="Wingdings" pitchFamily="2" charset="2"/>
              <a:buChar char="v"/>
            </a:pPr>
            <a:r>
              <a:rPr lang="en-US" sz="2800" dirty="0" smtClean="0"/>
              <a:t>Re-introduction of old </a:t>
            </a:r>
            <a:r>
              <a:rPr lang="en-US" sz="2800" dirty="0"/>
              <a:t>liturgy which ascribes an inferior status to Judaism </a:t>
            </a:r>
            <a:endParaRPr lang="en-GB" sz="2800" dirty="0"/>
          </a:p>
        </p:txBody>
      </p:sp>
      <p:grpSp>
        <p:nvGrpSpPr>
          <p:cNvPr id="9" name="Group 8"/>
          <p:cNvGrpSpPr/>
          <p:nvPr/>
        </p:nvGrpSpPr>
        <p:grpSpPr>
          <a:xfrm>
            <a:off x="5002417" y="1442545"/>
            <a:ext cx="4071114" cy="2634527"/>
            <a:chOff x="5002417" y="1342863"/>
            <a:chExt cx="4071114" cy="2634527"/>
          </a:xfrm>
        </p:grpSpPr>
        <p:sp>
          <p:nvSpPr>
            <p:cNvPr id="7" name="TextBox 6"/>
            <p:cNvSpPr txBox="1"/>
            <p:nvPr/>
          </p:nvSpPr>
          <p:spPr>
            <a:xfrm>
              <a:off x="5002417" y="3517037"/>
              <a:ext cx="2307848" cy="400110"/>
            </a:xfrm>
            <a:prstGeom prst="rect">
              <a:avLst/>
            </a:prstGeom>
            <a:noFill/>
          </p:spPr>
          <p:txBody>
            <a:bodyPr wrap="square" rtlCol="0">
              <a:spAutoFit/>
            </a:bodyPr>
            <a:lstStyle/>
            <a:p>
              <a:r>
                <a:rPr lang="en-GB" sz="2000" dirty="0"/>
                <a:t>David Berger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265" y="1342863"/>
              <a:ext cx="1763266" cy="2634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ounded Rectangular Callout 3"/>
          <p:cNvSpPr/>
          <p:nvPr/>
        </p:nvSpPr>
        <p:spPr>
          <a:xfrm>
            <a:off x="5499395" y="2862856"/>
            <a:ext cx="1313892" cy="576064"/>
          </a:xfrm>
          <a:prstGeom prst="wedgeRoundRectCallout">
            <a:avLst>
              <a:gd name="adj1" fmla="val 154535"/>
              <a:gd name="adj2" fmla="val 1510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0099"/>
                </a:solidFill>
                <a:latin typeface="Verdana" pitchFamily="34" charset="0"/>
                <a:ea typeface="Verdana" pitchFamily="34" charset="0"/>
                <a:cs typeface="Verdana" pitchFamily="34" charset="0"/>
              </a:rPr>
              <a:t>YES!</a:t>
            </a:r>
            <a:endParaRPr lang="en-GB" dirty="0">
              <a:solidFill>
                <a:srgbClr val="000099"/>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209998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75</a:t>
            </a:fld>
            <a:endParaRPr lang="en-US" dirty="0"/>
          </a:p>
        </p:txBody>
      </p:sp>
      <p:sp>
        <p:nvSpPr>
          <p:cNvPr id="3" name="Rectangle 2"/>
          <p:cNvSpPr/>
          <p:nvPr/>
        </p:nvSpPr>
        <p:spPr>
          <a:xfrm>
            <a:off x="971600" y="1536174"/>
            <a:ext cx="7128792" cy="1938992"/>
          </a:xfrm>
          <a:prstGeom prst="rect">
            <a:avLst/>
          </a:prstGeom>
        </p:spPr>
        <p:txBody>
          <a:bodyPr wrap="square">
            <a:spAutoFit/>
          </a:bodyPr>
          <a:lstStyle/>
          <a:p>
            <a:r>
              <a:rPr lang="en-GB" dirty="0" smtClean="0"/>
              <a:t>Murky </a:t>
            </a:r>
            <a:r>
              <a:rPr lang="en-GB" dirty="0"/>
              <a:t>wave of anti-Israel zeal, demonization of Jews growing at alarming rate in </a:t>
            </a:r>
            <a:r>
              <a:rPr lang="en-GB" dirty="0" smtClean="0"/>
              <a:t>Italy</a:t>
            </a:r>
          </a:p>
          <a:p>
            <a:r>
              <a:rPr lang="en-GB" dirty="0" smtClean="0">
                <a:solidFill>
                  <a:srgbClr val="0000CC"/>
                </a:solidFill>
              </a:rPr>
              <a:t>Israel Today 13-Jun-11</a:t>
            </a:r>
            <a:endParaRPr lang="en-GB" dirty="0">
              <a:solidFill>
                <a:srgbClr val="0000CC"/>
              </a:solidFill>
            </a:endParaRPr>
          </a:p>
        </p:txBody>
      </p:sp>
      <p:sp>
        <p:nvSpPr>
          <p:cNvPr id="4" name="TextBox 3"/>
          <p:cNvSpPr txBox="1"/>
          <p:nvPr/>
        </p:nvSpPr>
        <p:spPr>
          <a:xfrm>
            <a:off x="971600" y="1028342"/>
            <a:ext cx="7128792"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600" dirty="0">
                <a:ln w="11430"/>
                <a:solidFill>
                  <a:srgbClr val="FF0000"/>
                </a:solidFill>
                <a:effectLst>
                  <a:outerShdw blurRad="50800" dist="39000" dir="5460000" algn="tl">
                    <a:srgbClr val="000000">
                      <a:alpha val="38000"/>
                    </a:srgbClr>
                  </a:outerShdw>
                </a:effectLst>
              </a:rPr>
              <a:t>Italy against the </a:t>
            </a:r>
            <a:r>
              <a:rPr lang="en-GB" sz="3600" dirty="0" smtClean="0">
                <a:ln w="11430"/>
                <a:solidFill>
                  <a:srgbClr val="FF0000"/>
                </a:solidFill>
                <a:effectLst>
                  <a:outerShdw blurRad="50800" dist="39000" dir="5460000" algn="tl">
                    <a:srgbClr val="000000">
                      <a:alpha val="38000"/>
                    </a:srgbClr>
                  </a:outerShdw>
                </a:effectLst>
              </a:rPr>
              <a:t>Jews</a:t>
            </a:r>
            <a:endParaRPr lang="en-GB"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851328700"/>
      </p:ext>
    </p:extLst>
  </p:cSld>
  <p:clrMapOvr>
    <a:masterClrMapping/>
  </p:clrMapOvr>
  <p:transition>
    <p:split orient="vert" dir="in"/>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2" name="Slide Number Placeholder 1"/>
          <p:cNvSpPr>
            <a:spLocks noGrp="1"/>
          </p:cNvSpPr>
          <p:nvPr>
            <p:ph type="sldNum" sz="quarter" idx="12"/>
          </p:nvPr>
        </p:nvSpPr>
        <p:spPr/>
        <p:txBody>
          <a:bodyPr/>
          <a:lstStyle/>
          <a:p>
            <a:fld id="{F2C7FF00-2C16-4734-A275-3817AFA67D1A}" type="slidenum">
              <a:rPr lang="en-US" smtClean="0"/>
              <a:pPr/>
              <a:t>76</a:t>
            </a:fld>
            <a:endParaRPr lang="en-US" dirty="0"/>
          </a:p>
        </p:txBody>
      </p:sp>
      <p:grpSp>
        <p:nvGrpSpPr>
          <p:cNvPr id="6" name="Group 5"/>
          <p:cNvGrpSpPr/>
          <p:nvPr/>
        </p:nvGrpSpPr>
        <p:grpSpPr>
          <a:xfrm>
            <a:off x="5142731" y="1355574"/>
            <a:ext cx="4427984" cy="2470869"/>
            <a:chOff x="4716016" y="568425"/>
            <a:chExt cx="4427984" cy="2470869"/>
          </a:xfrm>
        </p:grpSpPr>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73"/>
            <a:stretch/>
          </p:blipFill>
          <p:spPr bwMode="auto">
            <a:xfrm>
              <a:off x="4716016" y="568425"/>
              <a:ext cx="792088" cy="202258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508104" y="568425"/>
              <a:ext cx="3635896" cy="247086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l">
                <a:lnSpc>
                  <a:spcPts val="3800"/>
                </a:lnSpc>
              </a:pPr>
              <a:r>
                <a:rPr lang="en-GB" sz="2400" dirty="0" smtClean="0"/>
                <a:t>Eurozone member</a:t>
              </a:r>
            </a:p>
            <a:p>
              <a:pPr algn="l">
                <a:lnSpc>
                  <a:spcPts val="3800"/>
                </a:lnSpc>
              </a:pPr>
              <a:r>
                <a:rPr lang="en-GB" sz="2400" dirty="0" smtClean="0"/>
                <a:t>To join in future</a:t>
              </a:r>
            </a:p>
            <a:p>
              <a:pPr algn="l">
                <a:lnSpc>
                  <a:spcPts val="3800"/>
                </a:lnSpc>
              </a:pPr>
              <a:r>
                <a:rPr lang="en-GB" sz="2400" dirty="0" smtClean="0"/>
                <a:t>Opt out</a:t>
              </a:r>
            </a:p>
            <a:p>
              <a:pPr algn="l">
                <a:lnSpc>
                  <a:spcPts val="3800"/>
                </a:lnSpc>
              </a:pPr>
              <a:r>
                <a:rPr lang="en-GB" sz="2400" dirty="0" smtClean="0"/>
                <a:t>Opt out but  referendum</a:t>
              </a:r>
              <a:endParaRPr lang="en-GB" sz="2400" dirty="0"/>
            </a:p>
          </p:txBody>
        </p:sp>
      </p:grpSp>
      <p:sp>
        <p:nvSpPr>
          <p:cNvPr id="12" name="Freeform 11"/>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1481304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77</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5" name="Freeform 4"/>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06539125"/>
      </p:ext>
    </p:extLst>
  </p:cSld>
  <p:clrMapOvr>
    <a:masterClrMapping/>
  </p:clrMapOvr>
  <p:transition>
    <p:split orient="vert" dir="in"/>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78</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4" name="Freeform 3"/>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97098617"/>
      </p:ext>
    </p:extLst>
  </p:cSld>
  <p:clrMapOvr>
    <a:masterClrMapping/>
  </p:clrMapOvr>
  <p:transition>
    <p:split orient="vert" dir="in"/>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79</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4" name="Freeform 3"/>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57659324"/>
      </p:ext>
    </p:extLst>
  </p:cSld>
  <p:clrMapOvr>
    <a:masterClrMapping/>
  </p:clrMapOvr>
  <p:transition>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16647" y="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2195736" y="485436"/>
            <a:ext cx="6192688" cy="2952328"/>
          </a:xfrm>
          <a:prstGeom prst="cloudCallout">
            <a:avLst>
              <a:gd name="adj1" fmla="val -47976"/>
              <a:gd name="adj2" fmla="val 69976"/>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GB" dirty="0" smtClean="0">
                <a:solidFill>
                  <a:srgbClr val="0000CC"/>
                </a:solidFill>
                <a:latin typeface="Verdana" pitchFamily="34" charset="0"/>
                <a:ea typeface="Verdana" pitchFamily="34" charset="0"/>
                <a:cs typeface="Verdana" pitchFamily="34" charset="0"/>
              </a:rPr>
              <a:t>Planning </a:t>
            </a:r>
            <a:r>
              <a:rPr lang="en-GB" dirty="0">
                <a:solidFill>
                  <a:srgbClr val="0000CC"/>
                </a:solidFill>
                <a:latin typeface="Verdana" pitchFamily="34" charset="0"/>
                <a:ea typeface="Verdana" pitchFamily="34" charset="0"/>
                <a:cs typeface="Verdana" pitchFamily="34" charset="0"/>
              </a:rPr>
              <a:t>to set up a new government based on the strict interpretation of Sharia law</a:t>
            </a:r>
            <a:r>
              <a:rPr lang="en-GB" dirty="0"/>
              <a:t>  </a:t>
            </a:r>
            <a:r>
              <a:rPr lang="en-GB" dirty="0" smtClean="0"/>
              <a:t> </a:t>
            </a:r>
            <a:endParaRPr lang="en-GB" dirty="0"/>
          </a:p>
        </p:txBody>
      </p:sp>
    </p:spTree>
    <p:extLst>
      <p:ext uri="{BB962C8B-B14F-4D97-AF65-F5344CB8AC3E}">
        <p14:creationId xmlns:p14="http://schemas.microsoft.com/office/powerpoint/2010/main" val="1801501413"/>
      </p:ext>
    </p:extLst>
  </p:cSld>
  <p:clrMapOvr>
    <a:masterClrMapping/>
  </p:clrMapOvr>
  <p:transition>
    <p:split orient="vert" dir="in"/>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80</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4" name="Freeform 3"/>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22904179"/>
      </p:ext>
    </p:extLst>
  </p:cSld>
  <p:clrMapOvr>
    <a:masterClrMapping/>
  </p:clrMapOvr>
  <p:transition>
    <p:split orient="vert" dir="in"/>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81</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4" name="TextBox 3"/>
          <p:cNvSpPr txBox="1"/>
          <p:nvPr/>
        </p:nvSpPr>
        <p:spPr>
          <a:xfrm>
            <a:off x="4551331" y="2492896"/>
            <a:ext cx="1080120" cy="369332"/>
          </a:xfrm>
          <a:prstGeom prst="rect">
            <a:avLst/>
          </a:prstGeom>
          <a:noFill/>
        </p:spPr>
        <p:txBody>
          <a:bodyPr wrap="square" rtlCol="0">
            <a:spAutoFit/>
          </a:bodyPr>
          <a:lstStyle/>
          <a:p>
            <a:r>
              <a:rPr lang="en-GB" sz="1800" dirty="0" smtClean="0"/>
              <a:t>Poland</a:t>
            </a:r>
            <a:endParaRPr lang="en-GB" sz="1800" dirty="0"/>
          </a:p>
        </p:txBody>
      </p:sp>
      <p:sp>
        <p:nvSpPr>
          <p:cNvPr id="5" name="TextBox 4"/>
          <p:cNvSpPr txBox="1"/>
          <p:nvPr/>
        </p:nvSpPr>
        <p:spPr>
          <a:xfrm>
            <a:off x="4002821" y="3068960"/>
            <a:ext cx="1080120" cy="646331"/>
          </a:xfrm>
          <a:prstGeom prst="rect">
            <a:avLst/>
          </a:prstGeom>
          <a:noFill/>
        </p:spPr>
        <p:txBody>
          <a:bodyPr wrap="square" rtlCol="0">
            <a:spAutoFit/>
          </a:bodyPr>
          <a:lstStyle/>
          <a:p>
            <a:r>
              <a:rPr lang="en-GB" sz="1800" dirty="0" smtClean="0"/>
              <a:t>Czech Rep</a:t>
            </a:r>
            <a:endParaRPr lang="en-GB" sz="1800" dirty="0"/>
          </a:p>
        </p:txBody>
      </p:sp>
      <p:sp>
        <p:nvSpPr>
          <p:cNvPr id="6" name="Freeform 5"/>
          <p:cNvSpPr/>
          <p:nvPr/>
        </p:nvSpPr>
        <p:spPr>
          <a:xfrm>
            <a:off x="968991" y="1583140"/>
            <a:ext cx="6414448" cy="3930556"/>
          </a:xfrm>
          <a:custGeom>
            <a:avLst/>
            <a:gdLst>
              <a:gd name="connsiteX0" fmla="*/ 0 w 6414448"/>
              <a:gd name="connsiteY0" fmla="*/ 0 h 3930556"/>
              <a:gd name="connsiteX1" fmla="*/ 40943 w 6414448"/>
              <a:gd name="connsiteY1" fmla="*/ 68239 h 3930556"/>
              <a:gd name="connsiteX2" fmla="*/ 81887 w 6414448"/>
              <a:gd name="connsiteY2" fmla="*/ 122830 h 3930556"/>
              <a:gd name="connsiteX3" fmla="*/ 95534 w 6414448"/>
              <a:gd name="connsiteY3" fmla="*/ 163773 h 3930556"/>
              <a:gd name="connsiteX4" fmla="*/ 177421 w 6414448"/>
              <a:gd name="connsiteY4" fmla="*/ 232012 h 3930556"/>
              <a:gd name="connsiteX5" fmla="*/ 232012 w 6414448"/>
              <a:gd name="connsiteY5" fmla="*/ 300251 h 3930556"/>
              <a:gd name="connsiteX6" fmla="*/ 245660 w 6414448"/>
              <a:gd name="connsiteY6" fmla="*/ 341194 h 3930556"/>
              <a:gd name="connsiteX7" fmla="*/ 272955 w 6414448"/>
              <a:gd name="connsiteY7" fmla="*/ 382138 h 3930556"/>
              <a:gd name="connsiteX8" fmla="*/ 300251 w 6414448"/>
              <a:gd name="connsiteY8" fmla="*/ 477672 h 3930556"/>
              <a:gd name="connsiteX9" fmla="*/ 341194 w 6414448"/>
              <a:gd name="connsiteY9" fmla="*/ 491320 h 3930556"/>
              <a:gd name="connsiteX10" fmla="*/ 382137 w 6414448"/>
              <a:gd name="connsiteY10" fmla="*/ 532263 h 3930556"/>
              <a:gd name="connsiteX11" fmla="*/ 423081 w 6414448"/>
              <a:gd name="connsiteY11" fmla="*/ 545911 h 3930556"/>
              <a:gd name="connsiteX12" fmla="*/ 450376 w 6414448"/>
              <a:gd name="connsiteY12" fmla="*/ 586854 h 3930556"/>
              <a:gd name="connsiteX13" fmla="*/ 491319 w 6414448"/>
              <a:gd name="connsiteY13" fmla="*/ 614150 h 3930556"/>
              <a:gd name="connsiteX14" fmla="*/ 545910 w 6414448"/>
              <a:gd name="connsiteY14" fmla="*/ 709684 h 3930556"/>
              <a:gd name="connsiteX15" fmla="*/ 573206 w 6414448"/>
              <a:gd name="connsiteY15" fmla="*/ 791570 h 3930556"/>
              <a:gd name="connsiteX16" fmla="*/ 600502 w 6414448"/>
              <a:gd name="connsiteY16" fmla="*/ 873457 h 3930556"/>
              <a:gd name="connsiteX17" fmla="*/ 614149 w 6414448"/>
              <a:gd name="connsiteY17" fmla="*/ 914400 h 3930556"/>
              <a:gd name="connsiteX18" fmla="*/ 600502 w 6414448"/>
              <a:gd name="connsiteY18" fmla="*/ 1050878 h 3930556"/>
              <a:gd name="connsiteX19" fmla="*/ 573206 w 6414448"/>
              <a:gd name="connsiteY19" fmla="*/ 1091821 h 3930556"/>
              <a:gd name="connsiteX20" fmla="*/ 559558 w 6414448"/>
              <a:gd name="connsiteY20" fmla="*/ 1146412 h 3930556"/>
              <a:gd name="connsiteX21" fmla="*/ 518615 w 6414448"/>
              <a:gd name="connsiteY21" fmla="*/ 1187356 h 3930556"/>
              <a:gd name="connsiteX22" fmla="*/ 450376 w 6414448"/>
              <a:gd name="connsiteY22" fmla="*/ 1282890 h 3930556"/>
              <a:gd name="connsiteX23" fmla="*/ 436728 w 6414448"/>
              <a:gd name="connsiteY23" fmla="*/ 1323833 h 3930556"/>
              <a:gd name="connsiteX24" fmla="*/ 409433 w 6414448"/>
              <a:gd name="connsiteY24" fmla="*/ 1364776 h 3930556"/>
              <a:gd name="connsiteX25" fmla="*/ 382137 w 6414448"/>
              <a:gd name="connsiteY25" fmla="*/ 1446663 h 3930556"/>
              <a:gd name="connsiteX26" fmla="*/ 368490 w 6414448"/>
              <a:gd name="connsiteY26" fmla="*/ 1487606 h 3930556"/>
              <a:gd name="connsiteX27" fmla="*/ 341194 w 6414448"/>
              <a:gd name="connsiteY27" fmla="*/ 1528550 h 3930556"/>
              <a:gd name="connsiteX28" fmla="*/ 313899 w 6414448"/>
              <a:gd name="connsiteY28" fmla="*/ 1610436 h 3930556"/>
              <a:gd name="connsiteX29" fmla="*/ 327546 w 6414448"/>
              <a:gd name="connsiteY29" fmla="*/ 2361063 h 3930556"/>
              <a:gd name="connsiteX30" fmla="*/ 341194 w 6414448"/>
              <a:gd name="connsiteY30" fmla="*/ 2402006 h 3930556"/>
              <a:gd name="connsiteX31" fmla="*/ 382137 w 6414448"/>
              <a:gd name="connsiteY31" fmla="*/ 2538484 h 3930556"/>
              <a:gd name="connsiteX32" fmla="*/ 409433 w 6414448"/>
              <a:gd name="connsiteY32" fmla="*/ 2579427 h 3930556"/>
              <a:gd name="connsiteX33" fmla="*/ 450376 w 6414448"/>
              <a:gd name="connsiteY33" fmla="*/ 2715905 h 3930556"/>
              <a:gd name="connsiteX34" fmla="*/ 464024 w 6414448"/>
              <a:gd name="connsiteY34" fmla="*/ 2756848 h 3930556"/>
              <a:gd name="connsiteX35" fmla="*/ 477672 w 6414448"/>
              <a:gd name="connsiteY35" fmla="*/ 2797791 h 3930556"/>
              <a:gd name="connsiteX36" fmla="*/ 504967 w 6414448"/>
              <a:gd name="connsiteY36" fmla="*/ 2838735 h 3930556"/>
              <a:gd name="connsiteX37" fmla="*/ 518615 w 6414448"/>
              <a:gd name="connsiteY37" fmla="*/ 2879678 h 3930556"/>
              <a:gd name="connsiteX38" fmla="*/ 573206 w 6414448"/>
              <a:gd name="connsiteY38" fmla="*/ 2961564 h 3930556"/>
              <a:gd name="connsiteX39" fmla="*/ 614149 w 6414448"/>
              <a:gd name="connsiteY39" fmla="*/ 3043451 h 3930556"/>
              <a:gd name="connsiteX40" fmla="*/ 627797 w 6414448"/>
              <a:gd name="connsiteY40" fmla="*/ 3084394 h 3930556"/>
              <a:gd name="connsiteX41" fmla="*/ 696036 w 6414448"/>
              <a:gd name="connsiteY41" fmla="*/ 3166281 h 3930556"/>
              <a:gd name="connsiteX42" fmla="*/ 777922 w 6414448"/>
              <a:gd name="connsiteY42" fmla="*/ 3302759 h 3930556"/>
              <a:gd name="connsiteX43" fmla="*/ 900752 w 6414448"/>
              <a:gd name="connsiteY43" fmla="*/ 3384645 h 3930556"/>
              <a:gd name="connsiteX44" fmla="*/ 982639 w 6414448"/>
              <a:gd name="connsiteY44" fmla="*/ 3439236 h 3930556"/>
              <a:gd name="connsiteX45" fmla="*/ 1132764 w 6414448"/>
              <a:gd name="connsiteY45" fmla="*/ 3480179 h 3930556"/>
              <a:gd name="connsiteX46" fmla="*/ 1187355 w 6414448"/>
              <a:gd name="connsiteY46" fmla="*/ 3493827 h 3930556"/>
              <a:gd name="connsiteX47" fmla="*/ 1351128 w 6414448"/>
              <a:gd name="connsiteY47" fmla="*/ 3548418 h 3930556"/>
              <a:gd name="connsiteX48" fmla="*/ 1392072 w 6414448"/>
              <a:gd name="connsiteY48" fmla="*/ 3562066 h 3930556"/>
              <a:gd name="connsiteX49" fmla="*/ 1446663 w 6414448"/>
              <a:gd name="connsiteY49" fmla="*/ 3575714 h 3930556"/>
              <a:gd name="connsiteX50" fmla="*/ 1487606 w 6414448"/>
              <a:gd name="connsiteY50" fmla="*/ 3589361 h 3930556"/>
              <a:gd name="connsiteX51" fmla="*/ 1583140 w 6414448"/>
              <a:gd name="connsiteY51" fmla="*/ 3603009 h 3930556"/>
              <a:gd name="connsiteX52" fmla="*/ 1637731 w 6414448"/>
              <a:gd name="connsiteY52" fmla="*/ 3616657 h 3930556"/>
              <a:gd name="connsiteX53" fmla="*/ 1787857 w 6414448"/>
              <a:gd name="connsiteY53" fmla="*/ 3630305 h 3930556"/>
              <a:gd name="connsiteX54" fmla="*/ 1869743 w 6414448"/>
              <a:gd name="connsiteY54" fmla="*/ 3643953 h 3930556"/>
              <a:gd name="connsiteX55" fmla="*/ 2169994 w 6414448"/>
              <a:gd name="connsiteY55" fmla="*/ 3630305 h 3930556"/>
              <a:gd name="connsiteX56" fmla="*/ 2265528 w 6414448"/>
              <a:gd name="connsiteY56" fmla="*/ 3521123 h 3930556"/>
              <a:gd name="connsiteX57" fmla="*/ 2292824 w 6414448"/>
              <a:gd name="connsiteY57" fmla="*/ 3480179 h 3930556"/>
              <a:gd name="connsiteX58" fmla="*/ 2320119 w 6414448"/>
              <a:gd name="connsiteY58" fmla="*/ 3439236 h 3930556"/>
              <a:gd name="connsiteX59" fmla="*/ 2306472 w 6414448"/>
              <a:gd name="connsiteY59" fmla="*/ 3302759 h 3930556"/>
              <a:gd name="connsiteX60" fmla="*/ 2279176 w 6414448"/>
              <a:gd name="connsiteY60" fmla="*/ 3220872 h 3930556"/>
              <a:gd name="connsiteX61" fmla="*/ 2251881 w 6414448"/>
              <a:gd name="connsiteY61" fmla="*/ 3138985 h 3930556"/>
              <a:gd name="connsiteX62" fmla="*/ 2238233 w 6414448"/>
              <a:gd name="connsiteY62" fmla="*/ 3070747 h 3930556"/>
              <a:gd name="connsiteX63" fmla="*/ 2251881 w 6414448"/>
              <a:gd name="connsiteY63" fmla="*/ 2797791 h 3930556"/>
              <a:gd name="connsiteX64" fmla="*/ 2265528 w 6414448"/>
              <a:gd name="connsiteY64" fmla="*/ 2756848 h 3930556"/>
              <a:gd name="connsiteX65" fmla="*/ 2306472 w 6414448"/>
              <a:gd name="connsiteY65" fmla="*/ 2743200 h 3930556"/>
              <a:gd name="connsiteX66" fmla="*/ 2402006 w 6414448"/>
              <a:gd name="connsiteY66" fmla="*/ 2756848 h 3930556"/>
              <a:gd name="connsiteX67" fmla="*/ 2483893 w 6414448"/>
              <a:gd name="connsiteY67" fmla="*/ 2784144 h 3930556"/>
              <a:gd name="connsiteX68" fmla="*/ 2647666 w 6414448"/>
              <a:gd name="connsiteY68" fmla="*/ 2743200 h 3930556"/>
              <a:gd name="connsiteX69" fmla="*/ 2688609 w 6414448"/>
              <a:gd name="connsiteY69" fmla="*/ 2715905 h 3930556"/>
              <a:gd name="connsiteX70" fmla="*/ 2729552 w 6414448"/>
              <a:gd name="connsiteY70" fmla="*/ 2702257 h 3930556"/>
              <a:gd name="connsiteX71" fmla="*/ 2811439 w 6414448"/>
              <a:gd name="connsiteY71" fmla="*/ 2647666 h 3930556"/>
              <a:gd name="connsiteX72" fmla="*/ 2920621 w 6414448"/>
              <a:gd name="connsiteY72" fmla="*/ 2552132 h 3930556"/>
              <a:gd name="connsiteX73" fmla="*/ 3002508 w 6414448"/>
              <a:gd name="connsiteY73" fmla="*/ 2497541 h 3930556"/>
              <a:gd name="connsiteX74" fmla="*/ 3043451 w 6414448"/>
              <a:gd name="connsiteY74" fmla="*/ 2483893 h 3930556"/>
              <a:gd name="connsiteX75" fmla="*/ 3179928 w 6414448"/>
              <a:gd name="connsiteY75" fmla="*/ 2497541 h 3930556"/>
              <a:gd name="connsiteX76" fmla="*/ 3220872 w 6414448"/>
              <a:gd name="connsiteY76" fmla="*/ 2511188 h 3930556"/>
              <a:gd name="connsiteX77" fmla="*/ 3248167 w 6414448"/>
              <a:gd name="connsiteY77" fmla="*/ 2552132 h 3930556"/>
              <a:gd name="connsiteX78" fmla="*/ 3289110 w 6414448"/>
              <a:gd name="connsiteY78" fmla="*/ 2579427 h 3930556"/>
              <a:gd name="connsiteX79" fmla="*/ 3330054 w 6414448"/>
              <a:gd name="connsiteY79" fmla="*/ 2661314 h 3930556"/>
              <a:gd name="connsiteX80" fmla="*/ 3370997 w 6414448"/>
              <a:gd name="connsiteY80" fmla="*/ 2743200 h 3930556"/>
              <a:gd name="connsiteX81" fmla="*/ 3411940 w 6414448"/>
              <a:gd name="connsiteY81" fmla="*/ 2784144 h 3930556"/>
              <a:gd name="connsiteX82" fmla="*/ 3521122 w 6414448"/>
              <a:gd name="connsiteY82" fmla="*/ 2879678 h 3930556"/>
              <a:gd name="connsiteX83" fmla="*/ 3575713 w 6414448"/>
              <a:gd name="connsiteY83" fmla="*/ 2893326 h 3930556"/>
              <a:gd name="connsiteX84" fmla="*/ 3684896 w 6414448"/>
              <a:gd name="connsiteY84" fmla="*/ 2947917 h 3930556"/>
              <a:gd name="connsiteX85" fmla="*/ 3889612 w 6414448"/>
              <a:gd name="connsiteY85" fmla="*/ 2975212 h 3930556"/>
              <a:gd name="connsiteX86" fmla="*/ 4053385 w 6414448"/>
              <a:gd name="connsiteY86" fmla="*/ 3002508 h 3930556"/>
              <a:gd name="connsiteX87" fmla="*/ 4148919 w 6414448"/>
              <a:gd name="connsiteY87" fmla="*/ 3029803 h 3930556"/>
              <a:gd name="connsiteX88" fmla="*/ 4217158 w 6414448"/>
              <a:gd name="connsiteY88" fmla="*/ 3043451 h 3930556"/>
              <a:gd name="connsiteX89" fmla="*/ 4299045 w 6414448"/>
              <a:gd name="connsiteY89" fmla="*/ 3084394 h 3930556"/>
              <a:gd name="connsiteX90" fmla="*/ 4408227 w 6414448"/>
              <a:gd name="connsiteY90" fmla="*/ 3111690 h 3930556"/>
              <a:gd name="connsiteX91" fmla="*/ 4490113 w 6414448"/>
              <a:gd name="connsiteY91" fmla="*/ 3152633 h 3930556"/>
              <a:gd name="connsiteX92" fmla="*/ 4531057 w 6414448"/>
              <a:gd name="connsiteY92" fmla="*/ 3179929 h 3930556"/>
              <a:gd name="connsiteX93" fmla="*/ 4626591 w 6414448"/>
              <a:gd name="connsiteY93" fmla="*/ 3207224 h 3930556"/>
              <a:gd name="connsiteX94" fmla="*/ 4694830 w 6414448"/>
              <a:gd name="connsiteY94" fmla="*/ 3248167 h 3930556"/>
              <a:gd name="connsiteX95" fmla="*/ 4749421 w 6414448"/>
              <a:gd name="connsiteY95" fmla="*/ 3261815 h 3930556"/>
              <a:gd name="connsiteX96" fmla="*/ 4790364 w 6414448"/>
              <a:gd name="connsiteY96" fmla="*/ 3302759 h 3930556"/>
              <a:gd name="connsiteX97" fmla="*/ 4831308 w 6414448"/>
              <a:gd name="connsiteY97" fmla="*/ 3330054 h 3930556"/>
              <a:gd name="connsiteX98" fmla="*/ 4885899 w 6414448"/>
              <a:gd name="connsiteY98" fmla="*/ 3370997 h 3930556"/>
              <a:gd name="connsiteX99" fmla="*/ 4940490 w 6414448"/>
              <a:gd name="connsiteY99" fmla="*/ 3398293 h 3930556"/>
              <a:gd name="connsiteX100" fmla="*/ 5022376 w 6414448"/>
              <a:gd name="connsiteY100" fmla="*/ 3425588 h 3930556"/>
              <a:gd name="connsiteX101" fmla="*/ 5063319 w 6414448"/>
              <a:gd name="connsiteY101" fmla="*/ 3452884 h 3930556"/>
              <a:gd name="connsiteX102" fmla="*/ 5104263 w 6414448"/>
              <a:gd name="connsiteY102" fmla="*/ 3466532 h 3930556"/>
              <a:gd name="connsiteX103" fmla="*/ 5240740 w 6414448"/>
              <a:gd name="connsiteY103" fmla="*/ 3493827 h 3930556"/>
              <a:gd name="connsiteX104" fmla="*/ 5800299 w 6414448"/>
              <a:gd name="connsiteY104" fmla="*/ 3493827 h 3930556"/>
              <a:gd name="connsiteX105" fmla="*/ 5895833 w 6414448"/>
              <a:gd name="connsiteY105" fmla="*/ 3534770 h 3930556"/>
              <a:gd name="connsiteX106" fmla="*/ 5950424 w 6414448"/>
              <a:gd name="connsiteY106" fmla="*/ 3548418 h 3930556"/>
              <a:gd name="connsiteX107" fmla="*/ 6018663 w 6414448"/>
              <a:gd name="connsiteY107" fmla="*/ 3603009 h 3930556"/>
              <a:gd name="connsiteX108" fmla="*/ 6045958 w 6414448"/>
              <a:gd name="connsiteY108" fmla="*/ 3643953 h 3930556"/>
              <a:gd name="connsiteX109" fmla="*/ 6141493 w 6414448"/>
              <a:gd name="connsiteY109" fmla="*/ 3725839 h 3930556"/>
              <a:gd name="connsiteX110" fmla="*/ 6182436 w 6414448"/>
              <a:gd name="connsiteY110" fmla="*/ 3766782 h 3930556"/>
              <a:gd name="connsiteX111" fmla="*/ 6305266 w 6414448"/>
              <a:gd name="connsiteY111" fmla="*/ 3848669 h 3930556"/>
              <a:gd name="connsiteX112" fmla="*/ 6346209 w 6414448"/>
              <a:gd name="connsiteY112" fmla="*/ 3875964 h 3930556"/>
              <a:gd name="connsiteX113" fmla="*/ 6373505 w 6414448"/>
              <a:gd name="connsiteY113" fmla="*/ 3916908 h 3930556"/>
              <a:gd name="connsiteX114" fmla="*/ 6414448 w 6414448"/>
              <a:gd name="connsiteY114" fmla="*/ 3930556 h 39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414448" h="3930556">
                <a:moveTo>
                  <a:pt x="0" y="0"/>
                </a:moveTo>
                <a:cubicBezTo>
                  <a:pt x="13648" y="22746"/>
                  <a:pt x="26229" y="46168"/>
                  <a:pt x="40943" y="68239"/>
                </a:cubicBezTo>
                <a:cubicBezTo>
                  <a:pt x="53560" y="87165"/>
                  <a:pt x="70602" y="103081"/>
                  <a:pt x="81887" y="122830"/>
                </a:cubicBezTo>
                <a:cubicBezTo>
                  <a:pt x="89024" y="135320"/>
                  <a:pt x="87554" y="151803"/>
                  <a:pt x="95534" y="163773"/>
                </a:cubicBezTo>
                <a:cubicBezTo>
                  <a:pt x="116551" y="195299"/>
                  <a:pt x="147209" y="211871"/>
                  <a:pt x="177421" y="232012"/>
                </a:cubicBezTo>
                <a:cubicBezTo>
                  <a:pt x="211725" y="334925"/>
                  <a:pt x="161461" y="212064"/>
                  <a:pt x="232012" y="300251"/>
                </a:cubicBezTo>
                <a:cubicBezTo>
                  <a:pt x="240999" y="311484"/>
                  <a:pt x="239226" y="328327"/>
                  <a:pt x="245660" y="341194"/>
                </a:cubicBezTo>
                <a:cubicBezTo>
                  <a:pt x="252995" y="355865"/>
                  <a:pt x="263857" y="368490"/>
                  <a:pt x="272955" y="382138"/>
                </a:cubicBezTo>
                <a:cubicBezTo>
                  <a:pt x="273073" y="382611"/>
                  <a:pt x="293724" y="471145"/>
                  <a:pt x="300251" y="477672"/>
                </a:cubicBezTo>
                <a:cubicBezTo>
                  <a:pt x="310423" y="487844"/>
                  <a:pt x="327546" y="486771"/>
                  <a:pt x="341194" y="491320"/>
                </a:cubicBezTo>
                <a:cubicBezTo>
                  <a:pt x="354842" y="504968"/>
                  <a:pt x="366078" y="521557"/>
                  <a:pt x="382137" y="532263"/>
                </a:cubicBezTo>
                <a:cubicBezTo>
                  <a:pt x="394107" y="540243"/>
                  <a:pt x="411847" y="536924"/>
                  <a:pt x="423081" y="545911"/>
                </a:cubicBezTo>
                <a:cubicBezTo>
                  <a:pt x="435889" y="556157"/>
                  <a:pt x="438778" y="575256"/>
                  <a:pt x="450376" y="586854"/>
                </a:cubicBezTo>
                <a:cubicBezTo>
                  <a:pt x="461974" y="598452"/>
                  <a:pt x="477671" y="605051"/>
                  <a:pt x="491319" y="614150"/>
                </a:cubicBezTo>
                <a:cubicBezTo>
                  <a:pt x="533063" y="739379"/>
                  <a:pt x="463285" y="544435"/>
                  <a:pt x="545910" y="709684"/>
                </a:cubicBezTo>
                <a:cubicBezTo>
                  <a:pt x="558777" y="735418"/>
                  <a:pt x="564107" y="764275"/>
                  <a:pt x="573206" y="791570"/>
                </a:cubicBezTo>
                <a:lnTo>
                  <a:pt x="600502" y="873457"/>
                </a:lnTo>
                <a:lnTo>
                  <a:pt x="614149" y="914400"/>
                </a:lnTo>
                <a:cubicBezTo>
                  <a:pt x="609600" y="959893"/>
                  <a:pt x="610782" y="1006329"/>
                  <a:pt x="600502" y="1050878"/>
                </a:cubicBezTo>
                <a:cubicBezTo>
                  <a:pt x="596814" y="1066861"/>
                  <a:pt x="579667" y="1076745"/>
                  <a:pt x="573206" y="1091821"/>
                </a:cubicBezTo>
                <a:cubicBezTo>
                  <a:pt x="565817" y="1109061"/>
                  <a:pt x="568864" y="1130126"/>
                  <a:pt x="559558" y="1146412"/>
                </a:cubicBezTo>
                <a:cubicBezTo>
                  <a:pt x="549982" y="1163170"/>
                  <a:pt x="531176" y="1172702"/>
                  <a:pt x="518615" y="1187356"/>
                </a:cubicBezTo>
                <a:cubicBezTo>
                  <a:pt x="511199" y="1196008"/>
                  <a:pt x="459016" y="1265611"/>
                  <a:pt x="450376" y="1282890"/>
                </a:cubicBezTo>
                <a:cubicBezTo>
                  <a:pt x="443942" y="1295757"/>
                  <a:pt x="443162" y="1310966"/>
                  <a:pt x="436728" y="1323833"/>
                </a:cubicBezTo>
                <a:cubicBezTo>
                  <a:pt x="429393" y="1338504"/>
                  <a:pt x="416095" y="1349787"/>
                  <a:pt x="409433" y="1364776"/>
                </a:cubicBezTo>
                <a:cubicBezTo>
                  <a:pt x="397748" y="1391068"/>
                  <a:pt x="391235" y="1419367"/>
                  <a:pt x="382137" y="1446663"/>
                </a:cubicBezTo>
                <a:cubicBezTo>
                  <a:pt x="377588" y="1460311"/>
                  <a:pt x="376470" y="1475636"/>
                  <a:pt x="368490" y="1487606"/>
                </a:cubicBezTo>
                <a:cubicBezTo>
                  <a:pt x="359391" y="1501254"/>
                  <a:pt x="347856" y="1513561"/>
                  <a:pt x="341194" y="1528550"/>
                </a:cubicBezTo>
                <a:cubicBezTo>
                  <a:pt x="329509" y="1554842"/>
                  <a:pt x="313899" y="1610436"/>
                  <a:pt x="313899" y="1610436"/>
                </a:cubicBezTo>
                <a:cubicBezTo>
                  <a:pt x="318448" y="1860645"/>
                  <a:pt x="318922" y="2110961"/>
                  <a:pt x="327546" y="2361063"/>
                </a:cubicBezTo>
                <a:cubicBezTo>
                  <a:pt x="328042" y="2375440"/>
                  <a:pt x="337242" y="2388174"/>
                  <a:pt x="341194" y="2402006"/>
                </a:cubicBezTo>
                <a:cubicBezTo>
                  <a:pt x="350730" y="2435381"/>
                  <a:pt x="365923" y="2514163"/>
                  <a:pt x="382137" y="2538484"/>
                </a:cubicBezTo>
                <a:lnTo>
                  <a:pt x="409433" y="2579427"/>
                </a:lnTo>
                <a:cubicBezTo>
                  <a:pt x="430058" y="2661927"/>
                  <a:pt x="417151" y="2616230"/>
                  <a:pt x="450376" y="2715905"/>
                </a:cubicBezTo>
                <a:lnTo>
                  <a:pt x="464024" y="2756848"/>
                </a:lnTo>
                <a:cubicBezTo>
                  <a:pt x="468573" y="2770496"/>
                  <a:pt x="469692" y="2785821"/>
                  <a:pt x="477672" y="2797791"/>
                </a:cubicBezTo>
                <a:cubicBezTo>
                  <a:pt x="486770" y="2811439"/>
                  <a:pt x="497632" y="2824064"/>
                  <a:pt x="504967" y="2838735"/>
                </a:cubicBezTo>
                <a:cubicBezTo>
                  <a:pt x="511401" y="2851602"/>
                  <a:pt x="511629" y="2867102"/>
                  <a:pt x="518615" y="2879678"/>
                </a:cubicBezTo>
                <a:cubicBezTo>
                  <a:pt x="534547" y="2908355"/>
                  <a:pt x="573206" y="2961564"/>
                  <a:pt x="573206" y="2961564"/>
                </a:cubicBezTo>
                <a:cubicBezTo>
                  <a:pt x="607510" y="3064476"/>
                  <a:pt x="561237" y="2937627"/>
                  <a:pt x="614149" y="3043451"/>
                </a:cubicBezTo>
                <a:cubicBezTo>
                  <a:pt x="620583" y="3056318"/>
                  <a:pt x="621363" y="3071527"/>
                  <a:pt x="627797" y="3084394"/>
                </a:cubicBezTo>
                <a:cubicBezTo>
                  <a:pt x="646799" y="3122397"/>
                  <a:pt x="665852" y="3136097"/>
                  <a:pt x="696036" y="3166281"/>
                </a:cubicBezTo>
                <a:cubicBezTo>
                  <a:pt x="712468" y="3199146"/>
                  <a:pt x="753218" y="3286290"/>
                  <a:pt x="777922" y="3302759"/>
                </a:cubicBezTo>
                <a:lnTo>
                  <a:pt x="900752" y="3384645"/>
                </a:lnTo>
                <a:lnTo>
                  <a:pt x="982639" y="3439236"/>
                </a:lnTo>
                <a:cubicBezTo>
                  <a:pt x="1059173" y="3464748"/>
                  <a:pt x="1009621" y="3449393"/>
                  <a:pt x="1132764" y="3480179"/>
                </a:cubicBezTo>
                <a:cubicBezTo>
                  <a:pt x="1150961" y="3484728"/>
                  <a:pt x="1170578" y="3485438"/>
                  <a:pt x="1187355" y="3493827"/>
                </a:cubicBezTo>
                <a:cubicBezTo>
                  <a:pt x="1282491" y="3541396"/>
                  <a:pt x="1209316" y="3509743"/>
                  <a:pt x="1351128" y="3548418"/>
                </a:cubicBezTo>
                <a:cubicBezTo>
                  <a:pt x="1365007" y="3552203"/>
                  <a:pt x="1378239" y="3558114"/>
                  <a:pt x="1392072" y="3562066"/>
                </a:cubicBezTo>
                <a:cubicBezTo>
                  <a:pt x="1410107" y="3567219"/>
                  <a:pt x="1428628" y="3570561"/>
                  <a:pt x="1446663" y="3575714"/>
                </a:cubicBezTo>
                <a:cubicBezTo>
                  <a:pt x="1460495" y="3579666"/>
                  <a:pt x="1473500" y="3586540"/>
                  <a:pt x="1487606" y="3589361"/>
                </a:cubicBezTo>
                <a:cubicBezTo>
                  <a:pt x="1519149" y="3595670"/>
                  <a:pt x="1551491" y="3597255"/>
                  <a:pt x="1583140" y="3603009"/>
                </a:cubicBezTo>
                <a:cubicBezTo>
                  <a:pt x="1601594" y="3606364"/>
                  <a:pt x="1619138" y="3614178"/>
                  <a:pt x="1637731" y="3616657"/>
                </a:cubicBezTo>
                <a:cubicBezTo>
                  <a:pt x="1687539" y="3623298"/>
                  <a:pt x="1737953" y="3624434"/>
                  <a:pt x="1787857" y="3630305"/>
                </a:cubicBezTo>
                <a:cubicBezTo>
                  <a:pt x="1815339" y="3633538"/>
                  <a:pt x="1842448" y="3639404"/>
                  <a:pt x="1869743" y="3643953"/>
                </a:cubicBezTo>
                <a:cubicBezTo>
                  <a:pt x="1969827" y="3639404"/>
                  <a:pt x="2070521" y="3642242"/>
                  <a:pt x="2169994" y="3630305"/>
                </a:cubicBezTo>
                <a:cubicBezTo>
                  <a:pt x="2211200" y="3625360"/>
                  <a:pt x="2255903" y="3535560"/>
                  <a:pt x="2265528" y="3521123"/>
                </a:cubicBezTo>
                <a:lnTo>
                  <a:pt x="2292824" y="3480179"/>
                </a:lnTo>
                <a:lnTo>
                  <a:pt x="2320119" y="3439236"/>
                </a:lnTo>
                <a:cubicBezTo>
                  <a:pt x="2315570" y="3393744"/>
                  <a:pt x="2314897" y="3347695"/>
                  <a:pt x="2306472" y="3302759"/>
                </a:cubicBezTo>
                <a:cubicBezTo>
                  <a:pt x="2301170" y="3274480"/>
                  <a:pt x="2288275" y="3248168"/>
                  <a:pt x="2279176" y="3220872"/>
                </a:cubicBezTo>
                <a:cubicBezTo>
                  <a:pt x="2279172" y="3220859"/>
                  <a:pt x="2251884" y="3138998"/>
                  <a:pt x="2251881" y="3138985"/>
                </a:cubicBezTo>
                <a:lnTo>
                  <a:pt x="2238233" y="3070747"/>
                </a:lnTo>
                <a:cubicBezTo>
                  <a:pt x="2242782" y="2979762"/>
                  <a:pt x="2243989" y="2888548"/>
                  <a:pt x="2251881" y="2797791"/>
                </a:cubicBezTo>
                <a:cubicBezTo>
                  <a:pt x="2253127" y="2783459"/>
                  <a:pt x="2255356" y="2767020"/>
                  <a:pt x="2265528" y="2756848"/>
                </a:cubicBezTo>
                <a:cubicBezTo>
                  <a:pt x="2275701" y="2746675"/>
                  <a:pt x="2292824" y="2747749"/>
                  <a:pt x="2306472" y="2743200"/>
                </a:cubicBezTo>
                <a:cubicBezTo>
                  <a:pt x="2338317" y="2747749"/>
                  <a:pt x="2370662" y="2749615"/>
                  <a:pt x="2402006" y="2756848"/>
                </a:cubicBezTo>
                <a:cubicBezTo>
                  <a:pt x="2430041" y="2763318"/>
                  <a:pt x="2483893" y="2784144"/>
                  <a:pt x="2483893" y="2784144"/>
                </a:cubicBezTo>
                <a:cubicBezTo>
                  <a:pt x="2524825" y="2777322"/>
                  <a:pt x="2611619" y="2767231"/>
                  <a:pt x="2647666" y="2743200"/>
                </a:cubicBezTo>
                <a:cubicBezTo>
                  <a:pt x="2661314" y="2734102"/>
                  <a:pt x="2673938" y="2723240"/>
                  <a:pt x="2688609" y="2715905"/>
                </a:cubicBezTo>
                <a:cubicBezTo>
                  <a:pt x="2701476" y="2709471"/>
                  <a:pt x="2716976" y="2709243"/>
                  <a:pt x="2729552" y="2702257"/>
                </a:cubicBezTo>
                <a:cubicBezTo>
                  <a:pt x="2758229" y="2686325"/>
                  <a:pt x="2811439" y="2647666"/>
                  <a:pt x="2811439" y="2647666"/>
                </a:cubicBezTo>
                <a:cubicBezTo>
                  <a:pt x="2856931" y="2579427"/>
                  <a:pt x="2825086" y="2615823"/>
                  <a:pt x="2920621" y="2552132"/>
                </a:cubicBezTo>
                <a:lnTo>
                  <a:pt x="3002508" y="2497541"/>
                </a:lnTo>
                <a:lnTo>
                  <a:pt x="3043451" y="2483893"/>
                </a:lnTo>
                <a:cubicBezTo>
                  <a:pt x="3088943" y="2488442"/>
                  <a:pt x="3134740" y="2490589"/>
                  <a:pt x="3179928" y="2497541"/>
                </a:cubicBezTo>
                <a:cubicBezTo>
                  <a:pt x="3194147" y="2499728"/>
                  <a:pt x="3209638" y="2502201"/>
                  <a:pt x="3220872" y="2511188"/>
                </a:cubicBezTo>
                <a:cubicBezTo>
                  <a:pt x="3233680" y="2521435"/>
                  <a:pt x="3236569" y="2540533"/>
                  <a:pt x="3248167" y="2552132"/>
                </a:cubicBezTo>
                <a:cubicBezTo>
                  <a:pt x="3259765" y="2563730"/>
                  <a:pt x="3275462" y="2570329"/>
                  <a:pt x="3289110" y="2579427"/>
                </a:cubicBezTo>
                <a:cubicBezTo>
                  <a:pt x="3323414" y="2682337"/>
                  <a:pt x="3277140" y="2555488"/>
                  <a:pt x="3330054" y="2661314"/>
                </a:cubicBezTo>
                <a:cubicBezTo>
                  <a:pt x="3360831" y="2722866"/>
                  <a:pt x="3322107" y="2684531"/>
                  <a:pt x="3370997" y="2743200"/>
                </a:cubicBezTo>
                <a:cubicBezTo>
                  <a:pt x="3383353" y="2758028"/>
                  <a:pt x="3399584" y="2769317"/>
                  <a:pt x="3411940" y="2784144"/>
                </a:cubicBezTo>
                <a:cubicBezTo>
                  <a:pt x="3450847" y="2830833"/>
                  <a:pt x="3438760" y="2859087"/>
                  <a:pt x="3521122" y="2879678"/>
                </a:cubicBezTo>
                <a:cubicBezTo>
                  <a:pt x="3539319" y="2884227"/>
                  <a:pt x="3558399" y="2886112"/>
                  <a:pt x="3575713" y="2893326"/>
                </a:cubicBezTo>
                <a:cubicBezTo>
                  <a:pt x="3613273" y="2908976"/>
                  <a:pt x="3644760" y="2941228"/>
                  <a:pt x="3684896" y="2947917"/>
                </a:cubicBezTo>
                <a:cubicBezTo>
                  <a:pt x="3807417" y="2968336"/>
                  <a:pt x="3739279" y="2958508"/>
                  <a:pt x="3889612" y="2975212"/>
                </a:cubicBezTo>
                <a:cubicBezTo>
                  <a:pt x="4012463" y="3005925"/>
                  <a:pt x="3861694" y="2970559"/>
                  <a:pt x="4053385" y="3002508"/>
                </a:cubicBezTo>
                <a:cubicBezTo>
                  <a:pt x="4129959" y="3015271"/>
                  <a:pt x="4084025" y="3013580"/>
                  <a:pt x="4148919" y="3029803"/>
                </a:cubicBezTo>
                <a:cubicBezTo>
                  <a:pt x="4171423" y="3035429"/>
                  <a:pt x="4194654" y="3037825"/>
                  <a:pt x="4217158" y="3043451"/>
                </a:cubicBezTo>
                <a:cubicBezTo>
                  <a:pt x="4355983" y="3078157"/>
                  <a:pt x="4152275" y="3031023"/>
                  <a:pt x="4299045" y="3084394"/>
                </a:cubicBezTo>
                <a:cubicBezTo>
                  <a:pt x="4334301" y="3097214"/>
                  <a:pt x="4408227" y="3111690"/>
                  <a:pt x="4408227" y="3111690"/>
                </a:cubicBezTo>
                <a:cubicBezTo>
                  <a:pt x="4525568" y="3189917"/>
                  <a:pt x="4377102" y="3096127"/>
                  <a:pt x="4490113" y="3152633"/>
                </a:cubicBezTo>
                <a:cubicBezTo>
                  <a:pt x="4504784" y="3159969"/>
                  <a:pt x="4516386" y="3172593"/>
                  <a:pt x="4531057" y="3179929"/>
                </a:cubicBezTo>
                <a:cubicBezTo>
                  <a:pt x="4550632" y="3189716"/>
                  <a:pt x="4609106" y="3202853"/>
                  <a:pt x="4626591" y="3207224"/>
                </a:cubicBezTo>
                <a:cubicBezTo>
                  <a:pt x="4649337" y="3220872"/>
                  <a:pt x="4670590" y="3237394"/>
                  <a:pt x="4694830" y="3248167"/>
                </a:cubicBezTo>
                <a:cubicBezTo>
                  <a:pt x="4711970" y="3255785"/>
                  <a:pt x="4733135" y="3252509"/>
                  <a:pt x="4749421" y="3261815"/>
                </a:cubicBezTo>
                <a:cubicBezTo>
                  <a:pt x="4766179" y="3271391"/>
                  <a:pt x="4775537" y="3290403"/>
                  <a:pt x="4790364" y="3302759"/>
                </a:cubicBezTo>
                <a:cubicBezTo>
                  <a:pt x="4802965" y="3313260"/>
                  <a:pt x="4817961" y="3320520"/>
                  <a:pt x="4831308" y="3330054"/>
                </a:cubicBezTo>
                <a:cubicBezTo>
                  <a:pt x="4849817" y="3343275"/>
                  <a:pt x="4866610" y="3358942"/>
                  <a:pt x="4885899" y="3370997"/>
                </a:cubicBezTo>
                <a:cubicBezTo>
                  <a:pt x="4903151" y="3381780"/>
                  <a:pt x="4921600" y="3390737"/>
                  <a:pt x="4940490" y="3398293"/>
                </a:cubicBezTo>
                <a:cubicBezTo>
                  <a:pt x="4967204" y="3408979"/>
                  <a:pt x="5022376" y="3425588"/>
                  <a:pt x="5022376" y="3425588"/>
                </a:cubicBezTo>
                <a:cubicBezTo>
                  <a:pt x="5036024" y="3434687"/>
                  <a:pt x="5048648" y="3445548"/>
                  <a:pt x="5063319" y="3452884"/>
                </a:cubicBezTo>
                <a:cubicBezTo>
                  <a:pt x="5076186" y="3459318"/>
                  <a:pt x="5090430" y="3462580"/>
                  <a:pt x="5104263" y="3466532"/>
                </a:cubicBezTo>
                <a:cubicBezTo>
                  <a:pt x="5161262" y="3482817"/>
                  <a:pt x="5176405" y="3483104"/>
                  <a:pt x="5240740" y="3493827"/>
                </a:cubicBezTo>
                <a:cubicBezTo>
                  <a:pt x="5500145" y="3472210"/>
                  <a:pt x="5436321" y="3471078"/>
                  <a:pt x="5800299" y="3493827"/>
                </a:cubicBezTo>
                <a:cubicBezTo>
                  <a:pt x="5827409" y="3495521"/>
                  <a:pt x="5875233" y="3527045"/>
                  <a:pt x="5895833" y="3534770"/>
                </a:cubicBezTo>
                <a:cubicBezTo>
                  <a:pt x="5913396" y="3541356"/>
                  <a:pt x="5932227" y="3543869"/>
                  <a:pt x="5950424" y="3548418"/>
                </a:cubicBezTo>
                <a:cubicBezTo>
                  <a:pt x="6028649" y="3665756"/>
                  <a:pt x="5924488" y="3527668"/>
                  <a:pt x="6018663" y="3603009"/>
                </a:cubicBezTo>
                <a:cubicBezTo>
                  <a:pt x="6031471" y="3613256"/>
                  <a:pt x="6035457" y="3631352"/>
                  <a:pt x="6045958" y="3643953"/>
                </a:cubicBezTo>
                <a:cubicBezTo>
                  <a:pt x="6088286" y="3694747"/>
                  <a:pt x="6088786" y="3680661"/>
                  <a:pt x="6141493" y="3725839"/>
                </a:cubicBezTo>
                <a:cubicBezTo>
                  <a:pt x="6156147" y="3738400"/>
                  <a:pt x="6167201" y="3754932"/>
                  <a:pt x="6182436" y="3766782"/>
                </a:cubicBezTo>
                <a:cubicBezTo>
                  <a:pt x="6182438" y="3766784"/>
                  <a:pt x="6284794" y="3835021"/>
                  <a:pt x="6305266" y="3848669"/>
                </a:cubicBezTo>
                <a:lnTo>
                  <a:pt x="6346209" y="3875964"/>
                </a:lnTo>
                <a:cubicBezTo>
                  <a:pt x="6355308" y="3889612"/>
                  <a:pt x="6360697" y="3906661"/>
                  <a:pt x="6373505" y="3916908"/>
                </a:cubicBezTo>
                <a:cubicBezTo>
                  <a:pt x="6384738" y="3925895"/>
                  <a:pt x="6414448" y="3930556"/>
                  <a:pt x="6414448" y="3930556"/>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07265915"/>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82</a:t>
            </a:fld>
            <a:endParaRPr lang="en-US" dirty="0"/>
          </a:p>
        </p:txBody>
      </p:sp>
      <p:grpSp>
        <p:nvGrpSpPr>
          <p:cNvPr id="3" name="Group 2"/>
          <p:cNvGrpSpPr/>
          <p:nvPr/>
        </p:nvGrpSpPr>
        <p:grpSpPr>
          <a:xfrm>
            <a:off x="1926732" y="33362"/>
            <a:ext cx="5219300" cy="2099493"/>
            <a:chOff x="4694478" y="-1755259"/>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4" name="Oval 3"/>
            <p:cNvSpPr/>
            <p:nvPr/>
          </p:nvSpPr>
          <p:spPr>
            <a:xfrm>
              <a:off x="4694478" y="-1755259"/>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5" name="Oval 4"/>
            <p:cNvSpPr/>
            <p:nvPr/>
          </p:nvSpPr>
          <p:spPr>
            <a:xfrm>
              <a:off x="4991656" y="-1441408"/>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indent="0">
                <a:lnSpc>
                  <a:spcPct val="90000"/>
                </a:lnSpc>
                <a:buFont typeface="Wingdings" pitchFamily="2" charset="2"/>
                <a:buNone/>
              </a:pPr>
              <a:r>
                <a:rPr lang="en-GB" sz="2800" dirty="0" smtClean="0">
                  <a:solidFill>
                    <a:srgbClr val="3333CC"/>
                  </a:solidFill>
                  <a:latin typeface="Verdana" pitchFamily="34" charset="0"/>
                  <a:ea typeface="Verdana" pitchFamily="34" charset="0"/>
                  <a:cs typeface="Verdana" pitchFamily="34" charset="0"/>
                </a:rPr>
                <a:t>What role did Germany play in causing this crisis? </a:t>
              </a:r>
            </a:p>
          </p:txBody>
        </p:sp>
      </p:grpSp>
      <p:sp>
        <p:nvSpPr>
          <p:cNvPr id="6" name="TextBox 5"/>
          <p:cNvSpPr txBox="1"/>
          <p:nvPr/>
        </p:nvSpPr>
        <p:spPr>
          <a:xfrm>
            <a:off x="395536" y="2420888"/>
            <a:ext cx="8424936" cy="2988098"/>
          </a:xfrm>
          <a:prstGeom prst="rect">
            <a:avLst/>
          </a:prstGeom>
          <a:solidFill>
            <a:srgbClr val="FFFF00">
              <a:alpha val="50196"/>
            </a:srgbClr>
          </a:solidFill>
          <a:ln>
            <a:noFill/>
          </a:ln>
          <a:effectLst>
            <a:outerShdw blurRad="44450" dist="27940" dir="5400000" algn="ctr">
              <a:srgbClr val="000000">
                <a:alpha val="32000"/>
              </a:srgbClr>
            </a:outerShdw>
            <a:softEdge rad="127000"/>
          </a:effectLst>
          <a:scene3d>
            <a:camera prst="orthographicFront">
              <a:rot lat="0" lon="0" rev="0"/>
            </a:camera>
            <a:lightRig rig="balanced" dir="t">
              <a:rot lat="0" lon="0" rev="8700000"/>
            </a:lightRig>
          </a:scene3d>
          <a:sp3d>
            <a:bevelT w="190500" h="38100"/>
          </a:sp3d>
        </p:spPr>
        <p:txBody>
          <a:bodyPr wrap="square" tIns="108000" bIns="108000" rtlCol="0">
            <a:spAutoFit/>
          </a:bodyPr>
          <a:lstStyle/>
          <a:p>
            <a:r>
              <a:rPr lang="en-GB" dirty="0"/>
              <a:t>What if, instead of the euro being designed to further contain the Germans, the Germans crafted the euro to rewire the European Union for their own purposes?</a:t>
            </a:r>
          </a:p>
          <a:p>
            <a:r>
              <a:rPr lang="en-AU" i="1" dirty="0">
                <a:solidFill>
                  <a:srgbClr val="3333FF"/>
                </a:solidFill>
              </a:rPr>
              <a:t>Stratfor </a:t>
            </a:r>
            <a:r>
              <a:rPr lang="en-AU" dirty="0">
                <a:solidFill>
                  <a:srgbClr val="3333FF"/>
                </a:solidFill>
              </a:rPr>
              <a:t>16-Mar-10</a:t>
            </a:r>
            <a:endParaRPr lang="en-GB" dirty="0">
              <a:solidFill>
                <a:srgbClr val="3333FF"/>
              </a:solidFill>
            </a:endParaRPr>
          </a:p>
        </p:txBody>
      </p:sp>
    </p:spTree>
    <p:extLst>
      <p:ext uri="{BB962C8B-B14F-4D97-AF65-F5344CB8AC3E}">
        <p14:creationId xmlns:p14="http://schemas.microsoft.com/office/powerpoint/2010/main" val="1502580849"/>
      </p:ext>
    </p:extLst>
  </p:cSld>
  <p:clrMapOvr>
    <a:masterClrMapping/>
  </p:clrMapOvr>
  <p:transition>
    <p:split orient="vert" dir="in"/>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83</a:t>
            </a:fld>
            <a:endParaRPr lang="en-US" dirty="0"/>
          </a:p>
        </p:txBody>
      </p:sp>
      <p:pic>
        <p:nvPicPr>
          <p:cNvPr id="11266" name="Picture 1" descr="Description: http://media.economist.com/sites/default/files/images/print-edition/20110730_EUD000_0.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180"/>
          <a:stretch/>
        </p:blipFill>
        <p:spPr bwMode="auto">
          <a:xfrm>
            <a:off x="0" y="8384"/>
            <a:ext cx="927735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4896036" y="3284984"/>
            <a:ext cx="900100" cy="7920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p:cNvSpPr/>
          <p:nvPr/>
        </p:nvSpPr>
        <p:spPr>
          <a:xfrm>
            <a:off x="4896036" y="4509120"/>
            <a:ext cx="900100" cy="7920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6172372" y="188638"/>
            <a:ext cx="2792116" cy="830997"/>
          </a:xfrm>
          <a:prstGeom prst="rect">
            <a:avLst/>
          </a:prstGeom>
        </p:spPr>
        <p:txBody>
          <a:bodyPr wrap="square">
            <a:spAutoFit/>
          </a:bodyPr>
          <a:lstStyle/>
          <a:p>
            <a:pPr algn="r"/>
            <a:r>
              <a:rPr lang="en-GB" sz="2400" dirty="0" smtClean="0">
                <a:solidFill>
                  <a:schemeClr val="bg1"/>
                </a:solidFill>
              </a:rPr>
              <a:t>Economist</a:t>
            </a:r>
          </a:p>
          <a:p>
            <a:pPr algn="r"/>
            <a:r>
              <a:rPr lang="en-GB" sz="2400" dirty="0" smtClean="0">
                <a:solidFill>
                  <a:schemeClr val="bg1"/>
                </a:solidFill>
              </a:rPr>
              <a:t>30-Jul-11</a:t>
            </a:r>
            <a:endParaRPr lang="en-GB" sz="2400" dirty="0">
              <a:solidFill>
                <a:schemeClr val="bg1"/>
              </a:solidFill>
            </a:endParaRPr>
          </a:p>
        </p:txBody>
      </p:sp>
    </p:spTree>
    <p:extLst>
      <p:ext uri="{BB962C8B-B14F-4D97-AF65-F5344CB8AC3E}">
        <p14:creationId xmlns:p14="http://schemas.microsoft.com/office/powerpoint/2010/main" val="4082539599"/>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84</a:t>
            </a:fld>
            <a:endParaRPr lang="en-US" dirty="0"/>
          </a:p>
        </p:txBody>
      </p:sp>
      <p:grpSp>
        <p:nvGrpSpPr>
          <p:cNvPr id="4" name="Group 3"/>
          <p:cNvGrpSpPr/>
          <p:nvPr/>
        </p:nvGrpSpPr>
        <p:grpSpPr>
          <a:xfrm>
            <a:off x="0" y="8384"/>
            <a:ext cx="9296400" cy="6858000"/>
            <a:chOff x="0" y="8384"/>
            <a:chExt cx="9296400" cy="6858000"/>
          </a:xfrm>
        </p:grpSpPr>
        <p:pic>
          <p:nvPicPr>
            <p:cNvPr id="11266" name="Picture 1" descr="Description: http://media.economist.com/sites/default/files/images/print-edition/20110730_EUD000_0.jpg"/>
            <p:cNvPicPr>
              <a:picLocks noChangeAspect="1" noChangeArrowheads="1"/>
            </p:cNvPicPr>
            <p:nvPr/>
          </p:nvPicPr>
          <p:blipFill rotWithShape="1">
            <a:blip r:embed="rId3">
              <a:extLst>
                <a:ext uri="{28A0092B-C50C-407E-A947-70E740481C1C}">
                  <a14:useLocalDpi xmlns:a14="http://schemas.microsoft.com/office/drawing/2010/main" val="0"/>
                </a:ext>
              </a:extLst>
            </a:blip>
            <a:stretch/>
          </p:blipFill>
          <p:spPr bwMode="auto">
            <a:xfrm>
              <a:off x="0" y="8384"/>
              <a:ext cx="9296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4896036" y="3284984"/>
              <a:ext cx="900100" cy="7920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p:cNvSpPr/>
            <p:nvPr/>
          </p:nvSpPr>
          <p:spPr>
            <a:xfrm>
              <a:off x="4896036" y="4509120"/>
              <a:ext cx="900100" cy="7920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 name="Rectangle 6"/>
          <p:cNvSpPr/>
          <p:nvPr/>
        </p:nvSpPr>
        <p:spPr>
          <a:xfrm>
            <a:off x="6172372" y="188638"/>
            <a:ext cx="2792116" cy="830997"/>
          </a:xfrm>
          <a:prstGeom prst="rect">
            <a:avLst/>
          </a:prstGeom>
        </p:spPr>
        <p:txBody>
          <a:bodyPr wrap="square">
            <a:spAutoFit/>
          </a:bodyPr>
          <a:lstStyle/>
          <a:p>
            <a:pPr algn="r"/>
            <a:r>
              <a:rPr lang="en-GB" sz="2400" dirty="0" smtClean="0">
                <a:solidFill>
                  <a:schemeClr val="bg1"/>
                </a:solidFill>
              </a:rPr>
              <a:t>Economist</a:t>
            </a:r>
          </a:p>
          <a:p>
            <a:pPr algn="r"/>
            <a:r>
              <a:rPr lang="en-GB" sz="2400" dirty="0" smtClean="0">
                <a:solidFill>
                  <a:schemeClr val="bg1"/>
                </a:solidFill>
              </a:rPr>
              <a:t>30-Jul-11</a:t>
            </a:r>
            <a:endParaRPr lang="en-GB" sz="2400" dirty="0">
              <a:solidFill>
                <a:schemeClr val="bg1"/>
              </a:solidFill>
            </a:endParaRPr>
          </a:p>
        </p:txBody>
      </p:sp>
    </p:spTree>
    <p:extLst>
      <p:ext uri="{BB962C8B-B14F-4D97-AF65-F5344CB8AC3E}">
        <p14:creationId xmlns:p14="http://schemas.microsoft.com/office/powerpoint/2010/main" val="3817089449"/>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200000" y="200000"/>
                                    </p:animScale>
                                  </p:childTnLst>
                                </p:cTn>
                              </p:par>
                              <p:par>
                                <p:cTn id="7" presetID="42" presetClass="path" presetSubtype="0" accel="50000" decel="50000" fill="hold" nodeType="withEffect">
                                  <p:stCondLst>
                                    <p:cond delay="0"/>
                                  </p:stCondLst>
                                  <p:childTnLst>
                                    <p:animMotion origin="layout" path="M -0.4335 -0.15857 L -0.38611 -0.26366 " pathEditMode="relative" rAng="0" ptsTypes="AA">
                                      <p:cBhvr>
                                        <p:cTn id="8" dur="2000" fill="hold"/>
                                        <p:tgtEl>
                                          <p:spTgt spid="4"/>
                                        </p:tgtEl>
                                        <p:attrNameLst>
                                          <p:attrName>ppt_x</p:attrName>
                                          <p:attrName>ppt_y</p:attrName>
                                        </p:attrNameLst>
                                      </p:cBhvr>
                                      <p:rCtr x="2361" y="-52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85</a:t>
            </a:fld>
            <a:endParaRPr lang="en-US" dirty="0"/>
          </a:p>
        </p:txBody>
      </p:sp>
      <p:sp>
        <p:nvSpPr>
          <p:cNvPr id="3" name="Rectangle 2"/>
          <p:cNvSpPr/>
          <p:nvPr/>
        </p:nvSpPr>
        <p:spPr>
          <a:xfrm>
            <a:off x="251520" y="44624"/>
            <a:ext cx="8676456" cy="1415772"/>
          </a:xfrm>
          <a:prstGeom prst="rect">
            <a:avLst/>
          </a:prstGeom>
          <a:solidFill>
            <a:srgbClr val="FFFF00">
              <a:alpha val="50196"/>
            </a:srgbClr>
          </a:solidFill>
          <a:ln>
            <a:noFill/>
          </a:ln>
          <a:effectLst>
            <a:outerShdw blurRad="44450" dist="27940" dir="5400000" algn="ctr">
              <a:srgbClr val="000000">
                <a:alpha val="32000"/>
              </a:srgbClr>
            </a:outerShdw>
            <a:softEdge rad="127000"/>
          </a:effectLst>
          <a:scene3d>
            <a:camera prst="orthographicFront">
              <a:rot lat="0" lon="0" rev="0"/>
            </a:camera>
            <a:lightRig rig="balanced" dir="t">
              <a:rot lat="0" lon="0" rev="8700000"/>
            </a:lightRig>
          </a:scene3d>
          <a:sp3d>
            <a:bevelT w="190500" h="38100"/>
          </a:sp3d>
        </p:spPr>
        <p:txBody>
          <a:bodyPr wrap="square">
            <a:spAutoFit/>
          </a:bodyPr>
          <a:lstStyle/>
          <a:p>
            <a:r>
              <a:rPr lang="en-GB" sz="2800" dirty="0"/>
              <a:t>The Greek crisis brings us even closer to the long-planned European empire</a:t>
            </a:r>
          </a:p>
          <a:p>
            <a:r>
              <a:rPr lang="en-GB" sz="2800" dirty="0">
                <a:solidFill>
                  <a:srgbClr val="3333FF"/>
                </a:solidFill>
              </a:rPr>
              <a:t>Daily Telegraph </a:t>
            </a:r>
            <a:r>
              <a:rPr lang="en-GB" sz="2800" dirty="0" smtClean="0">
                <a:solidFill>
                  <a:srgbClr val="3333FF"/>
                </a:solidFill>
              </a:rPr>
              <a:t>23-Jun-11</a:t>
            </a:r>
            <a:endParaRPr lang="en-GB" sz="2800" dirty="0">
              <a:solidFill>
                <a:srgbClr val="3333FF"/>
              </a:solidFill>
            </a:endParaRPr>
          </a:p>
        </p:txBody>
      </p:sp>
      <p:sp>
        <p:nvSpPr>
          <p:cNvPr id="5" name="Rectangle 4"/>
          <p:cNvSpPr/>
          <p:nvPr/>
        </p:nvSpPr>
        <p:spPr>
          <a:xfrm>
            <a:off x="205014" y="1581180"/>
            <a:ext cx="8676456" cy="1415772"/>
          </a:xfrm>
          <a:prstGeom prst="rect">
            <a:avLst/>
          </a:prstGeom>
          <a:solidFill>
            <a:srgbClr val="FFFF00">
              <a:alpha val="50196"/>
            </a:srgbClr>
          </a:solidFill>
          <a:ln>
            <a:noFill/>
          </a:ln>
          <a:effectLst>
            <a:outerShdw blurRad="44450" dist="27940" dir="5400000" algn="ctr">
              <a:srgbClr val="000000">
                <a:alpha val="32000"/>
              </a:srgbClr>
            </a:outerShdw>
            <a:softEdge rad="127000"/>
          </a:effectLst>
          <a:scene3d>
            <a:camera prst="orthographicFront">
              <a:rot lat="0" lon="0" rev="0"/>
            </a:camera>
            <a:lightRig rig="balanced" dir="t">
              <a:rot lat="0" lon="0" rev="8700000"/>
            </a:lightRig>
          </a:scene3d>
          <a:sp3d>
            <a:bevelT w="190500" h="38100"/>
          </a:sp3d>
        </p:spPr>
        <p:txBody>
          <a:bodyPr wrap="square">
            <a:spAutoFit/>
          </a:bodyPr>
          <a:lstStyle/>
          <a:p>
            <a:r>
              <a:rPr lang="en-GB" sz="2800" dirty="0"/>
              <a:t>The euro crisis will give Germany the empire it’s always dreamed of</a:t>
            </a:r>
          </a:p>
          <a:p>
            <a:r>
              <a:rPr lang="en-GB" sz="2800" dirty="0">
                <a:solidFill>
                  <a:srgbClr val="3333FF"/>
                </a:solidFill>
              </a:rPr>
              <a:t>Daily Telegraph 22-Jul-11</a:t>
            </a:r>
          </a:p>
        </p:txBody>
      </p:sp>
      <p:sp>
        <p:nvSpPr>
          <p:cNvPr id="6" name="Rectangle 5"/>
          <p:cNvSpPr/>
          <p:nvPr/>
        </p:nvSpPr>
        <p:spPr>
          <a:xfrm>
            <a:off x="179512" y="3212976"/>
            <a:ext cx="8676456" cy="1846659"/>
          </a:xfrm>
          <a:prstGeom prst="rect">
            <a:avLst/>
          </a:prstGeom>
          <a:solidFill>
            <a:srgbClr val="FFFF00">
              <a:alpha val="50196"/>
            </a:srgbClr>
          </a:solidFill>
          <a:ln>
            <a:noFill/>
          </a:ln>
          <a:effectLst>
            <a:outerShdw blurRad="44450" dist="27940" dir="5400000" algn="ctr">
              <a:srgbClr val="000000">
                <a:alpha val="32000"/>
              </a:srgbClr>
            </a:outerShdw>
            <a:softEdge rad="127000"/>
          </a:effectLst>
          <a:scene3d>
            <a:camera prst="orthographicFront">
              <a:rot lat="0" lon="0" rev="0"/>
            </a:camera>
            <a:lightRig rig="balanced" dir="t">
              <a:rot lat="0" lon="0" rev="8700000"/>
            </a:lightRig>
          </a:scene3d>
          <a:sp3d>
            <a:bevelT w="190500" h="38100"/>
          </a:sp3d>
        </p:spPr>
        <p:txBody>
          <a:bodyPr wrap="square">
            <a:spAutoFit/>
          </a:bodyPr>
          <a:lstStyle/>
          <a:p>
            <a:r>
              <a:rPr lang="en-GB" sz="2800" dirty="0"/>
              <a:t>Berlin has been preparing the next steps for expanding its unabashed hegemony over </a:t>
            </a:r>
            <a:r>
              <a:rPr lang="en-GB" sz="2800" dirty="0" smtClean="0"/>
              <a:t>Europe</a:t>
            </a:r>
          </a:p>
          <a:p>
            <a:r>
              <a:rPr lang="en-GB" sz="2800" dirty="0" smtClean="0">
                <a:solidFill>
                  <a:srgbClr val="0000FF"/>
                </a:solidFill>
              </a:rPr>
              <a:t>German Foreign Policy 01-Nov-11</a:t>
            </a:r>
            <a:endParaRPr lang="en-GB" sz="2800" dirty="0">
              <a:solidFill>
                <a:srgbClr val="0000FF"/>
              </a:solidFill>
            </a:endParaRPr>
          </a:p>
        </p:txBody>
      </p:sp>
    </p:spTree>
    <p:extLst>
      <p:ext uri="{BB962C8B-B14F-4D97-AF65-F5344CB8AC3E}">
        <p14:creationId xmlns:p14="http://schemas.microsoft.com/office/powerpoint/2010/main" val="2779354156"/>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86</a:t>
            </a:fld>
            <a:endParaRPr lang="en-US" dirty="0"/>
          </a:p>
        </p:txBody>
      </p:sp>
      <p:sp>
        <p:nvSpPr>
          <p:cNvPr id="3" name="Rectangle 2"/>
          <p:cNvSpPr/>
          <p:nvPr/>
        </p:nvSpPr>
        <p:spPr>
          <a:xfrm>
            <a:off x="-15230" y="116632"/>
            <a:ext cx="8964488" cy="6555641"/>
          </a:xfrm>
          <a:prstGeom prst="rect">
            <a:avLst/>
          </a:prstGeom>
        </p:spPr>
        <p:txBody>
          <a:bodyPr wrap="square">
            <a:spAutoFit/>
          </a:bodyPr>
          <a:lstStyle/>
          <a:p>
            <a:r>
              <a:rPr lang="en-GB" dirty="0"/>
              <a:t>That would be to misunderstand the grand strategy being pursued in Brussels. It is designed to achieve,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without recourse to war</a:t>
            </a:r>
            <a:r>
              <a:rPr lang="en-GB" dirty="0"/>
              <a:t>, the realization of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a dream unfulfilled since the fall of Rome</a:t>
            </a:r>
            <a:r>
              <a:rPr lang="en-GB" dirty="0"/>
              <a:t>, the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first pan-European Empire</a:t>
            </a:r>
            <a:r>
              <a:rPr lang="en-GB" dirty="0"/>
              <a:t>. Spain, France and Austro Hungary failed in their attempts to build such an Empire and after yet another destructive European war,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the founding fathers of the EU swore to achieve through politics what warfare had failed to deliver</a:t>
            </a:r>
            <a:r>
              <a:rPr lang="en-GB" dirty="0"/>
              <a:t>.</a:t>
            </a:r>
          </a:p>
          <a:p>
            <a:endParaRPr lang="en-GB" dirty="0"/>
          </a:p>
          <a:p>
            <a:r>
              <a:rPr lang="en-GB" dirty="0">
                <a:solidFill>
                  <a:srgbClr val="3333FF"/>
                </a:solidFill>
              </a:rPr>
              <a:t>Daily Telegraph Blog 23-Jun-11</a:t>
            </a:r>
          </a:p>
        </p:txBody>
      </p:sp>
    </p:spTree>
    <p:extLst>
      <p:ext uri="{BB962C8B-B14F-4D97-AF65-F5344CB8AC3E}">
        <p14:creationId xmlns:p14="http://schemas.microsoft.com/office/powerpoint/2010/main" val="1971853302"/>
      </p:ext>
    </p:extLst>
  </p:cSld>
  <p:clrMapOvr>
    <a:masterClrMapping/>
  </p:clrMapOvr>
  <p:transition>
    <p:split orient="vert" dir="in"/>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87</a:t>
            </a:fld>
            <a:endParaRPr lang="en-US" dirty="0"/>
          </a:p>
        </p:txBody>
      </p:sp>
      <p:sp>
        <p:nvSpPr>
          <p:cNvPr id="3" name="Rectangle 2"/>
          <p:cNvSpPr/>
          <p:nvPr/>
        </p:nvSpPr>
        <p:spPr>
          <a:xfrm>
            <a:off x="0" y="404664"/>
            <a:ext cx="8964488" cy="3785652"/>
          </a:xfrm>
          <a:prstGeom prst="rect">
            <a:avLst/>
          </a:prstGeom>
        </p:spPr>
        <p:txBody>
          <a:bodyPr wrap="square">
            <a:spAutoFit/>
          </a:bodyPr>
          <a:lstStyle/>
          <a:p>
            <a:r>
              <a:rPr lang="en-GB" dirty="0" smtClean="0"/>
              <a:t>The </a:t>
            </a:r>
            <a:r>
              <a:rPr lang="en-GB" dirty="0"/>
              <a:t>creation of a common, or to be correct, sole currency, the euro,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was not an end in itself</a:t>
            </a:r>
            <a:r>
              <a:rPr lang="en-GB" dirty="0"/>
              <a:t>, but a weapon to achieve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by economic means</a:t>
            </a:r>
            <a:r>
              <a:rPr lang="en-GB" dirty="0"/>
              <a:t>, a European government. It was about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politics</a:t>
            </a:r>
            <a:r>
              <a:rPr lang="en-GB" dirty="0"/>
              <a:t>, not economics</a:t>
            </a:r>
            <a:r>
              <a:rPr lang="en-GB" dirty="0" smtClean="0"/>
              <a:t>.</a:t>
            </a:r>
          </a:p>
          <a:p>
            <a:endParaRPr lang="en-GB" dirty="0"/>
          </a:p>
          <a:p>
            <a:r>
              <a:rPr lang="en-GB" dirty="0">
                <a:solidFill>
                  <a:srgbClr val="3333FF"/>
                </a:solidFill>
              </a:rPr>
              <a:t>Daily Telegraph Blog 23-Jun-11</a:t>
            </a:r>
          </a:p>
        </p:txBody>
      </p:sp>
    </p:spTree>
    <p:extLst>
      <p:ext uri="{BB962C8B-B14F-4D97-AF65-F5344CB8AC3E}">
        <p14:creationId xmlns:p14="http://schemas.microsoft.com/office/powerpoint/2010/main" val="1505621151"/>
      </p:ext>
    </p:extLst>
  </p:cSld>
  <p:clrMapOvr>
    <a:masterClrMapping/>
  </p:clrMapOvr>
  <p:transition>
    <p:split orient="vert" dir="in"/>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88</a:t>
            </a:fld>
            <a:endParaRPr lang="en-US" dirty="0"/>
          </a:p>
        </p:txBody>
      </p:sp>
      <p:pic>
        <p:nvPicPr>
          <p:cNvPr id="3"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5718" y="32996"/>
            <a:ext cx="9078282" cy="5139869"/>
          </a:xfrm>
          <a:prstGeom prst="rect">
            <a:avLst/>
          </a:prstGeom>
        </p:spPr>
        <p:txBody>
          <a:bodyPr wrap="square">
            <a:spAutoFit/>
          </a:bodyPr>
          <a:lstStyle/>
          <a:p>
            <a:r>
              <a:rPr lang="en-GB" dirty="0"/>
              <a:t>Germany is busy turning into one of the most dynamic and productive economies in the world. Despite the grumbling, for the Germans,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the bail-outs are worth every penny</a:t>
            </a:r>
            <a:r>
              <a:rPr lang="en-GB" dirty="0"/>
              <a:t>, because they guarantee a cheap outlet for their manufactured goods. </a:t>
            </a:r>
            <a:r>
              <a:rPr lang="en-GB" dirty="0" smtClean="0"/>
              <a:t>Germany </a:t>
            </a:r>
            <a:r>
              <a:rPr lang="en-GB" dirty="0"/>
              <a:t>has come very close to realising Bismarck’s dream of an </a:t>
            </a:r>
            <a:r>
              <a:rPr lang="en-GB" sz="280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economic empire stretching from central Europe to the Eastern Mediterranean</a:t>
            </a:r>
            <a:r>
              <a:rPr lang="en-GB" dirty="0"/>
              <a:t>. </a:t>
            </a:r>
          </a:p>
          <a:p>
            <a:r>
              <a:rPr lang="en-GB" dirty="0">
                <a:solidFill>
                  <a:srgbClr val="3333FF"/>
                </a:solidFill>
              </a:rPr>
              <a:t>Daily Telegraph 22-Jul-11</a:t>
            </a:r>
          </a:p>
        </p:txBody>
      </p:sp>
    </p:spTree>
    <p:extLst>
      <p:ext uri="{BB962C8B-B14F-4D97-AF65-F5344CB8AC3E}">
        <p14:creationId xmlns:p14="http://schemas.microsoft.com/office/powerpoint/2010/main" val="1306675621"/>
      </p:ext>
    </p:extLst>
  </p:cSld>
  <p:clrMapOvr>
    <a:masterClrMapping/>
  </p:clrMapOvr>
  <p:transition>
    <p:split orient="vert" dir="in"/>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31626"/>
            <a:ext cx="9078283" cy="682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2C7FF00-2C16-4734-A275-3817AFA67D1A}" type="slidenum">
              <a:rPr lang="en-US" smtClean="0"/>
              <a:pPr/>
              <a:t>89</a:t>
            </a:fld>
            <a:endParaRPr lang="en-US" dirty="0"/>
          </a:p>
        </p:txBody>
      </p:sp>
      <p:sp>
        <p:nvSpPr>
          <p:cNvPr id="5" name="Rectangle 1"/>
          <p:cNvSpPr>
            <a:spLocks noChangeArrowheads="1"/>
          </p:cNvSpPr>
          <p:nvPr/>
        </p:nvSpPr>
        <p:spPr bwMode="auto">
          <a:xfrm>
            <a:off x="72008" y="948688"/>
            <a:ext cx="896448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sz="2800" i="1" u="none" strike="noStrike" cap="none" normalizeH="0" baseline="0" dirty="0" smtClean="0">
                <a:ln>
                  <a:noFill/>
                </a:ln>
                <a:solidFill>
                  <a:schemeClr val="tx1"/>
                </a:solidFill>
                <a:effectLst/>
                <a:ea typeface="Verdana" pitchFamily="34" charset="0"/>
                <a:cs typeface="Verdana" pitchFamily="34" charset="0"/>
              </a:rPr>
              <a:t>Deutsche Telekom, Others Look to Grab State-Owned Assets at Fire-Sale Prices</a:t>
            </a:r>
          </a:p>
          <a:p>
            <a:pPr lvl="0" algn="just"/>
            <a:r>
              <a:rPr kumimoji="0" lang="en-US" sz="2800" i="0" u="none" strike="noStrike" cap="none" normalizeH="0" baseline="0" dirty="0" smtClean="0">
                <a:ln>
                  <a:noFill/>
                </a:ln>
                <a:solidFill>
                  <a:schemeClr val="tx1"/>
                </a:solidFill>
                <a:effectLst/>
                <a:ea typeface="Verdana" pitchFamily="34" charset="0"/>
                <a:cs typeface="Verdana" pitchFamily="34" charset="0"/>
              </a:rPr>
              <a:t>German companies are hunting for bargains in Greece as the debt-stricken government moves to sell state-owned assets to stabilize the country's finances.</a:t>
            </a:r>
            <a:r>
              <a:rPr lang="en-GB" sz="2800" dirty="0">
                <a:ea typeface="Verdana" pitchFamily="34" charset="0"/>
                <a:cs typeface="Verdana" pitchFamily="34" charset="0"/>
              </a:rPr>
              <a:t> Germans have substantial experience with fire sales of state-owned </a:t>
            </a:r>
            <a:r>
              <a:rPr lang="en-GB" sz="2800" dirty="0" smtClean="0">
                <a:ea typeface="Verdana" pitchFamily="34" charset="0"/>
                <a:cs typeface="Verdana" pitchFamily="34" charset="0"/>
              </a:rPr>
              <a:t>assets </a:t>
            </a:r>
            <a:r>
              <a:rPr lang="en-GB" sz="2800" dirty="0">
                <a:ea typeface="Verdana" pitchFamily="34" charset="0"/>
                <a:cs typeface="Verdana" pitchFamily="34" charset="0"/>
              </a:rPr>
              <a:t>in the former East Germany after reunification in 1991. </a:t>
            </a:r>
            <a:endParaRPr lang="en-GB" sz="2800" dirty="0" smtClean="0">
              <a:ea typeface="Verdana" pitchFamily="34" charset="0"/>
              <a:cs typeface="Verdana" pitchFamily="34" charset="0"/>
            </a:endParaRPr>
          </a:p>
          <a:p>
            <a:pPr lvl="0" algn="r"/>
            <a:r>
              <a:rPr lang="en-GB" sz="2800" dirty="0" smtClean="0">
                <a:solidFill>
                  <a:srgbClr val="0000CC"/>
                </a:solidFill>
                <a:ea typeface="Verdana" pitchFamily="34" charset="0"/>
                <a:cs typeface="Verdana" pitchFamily="34" charset="0"/>
              </a:rPr>
              <a:t>Wall Street Journal 07-Jun-11</a:t>
            </a:r>
            <a:endParaRPr kumimoji="0" lang="en-US" sz="2800" i="0" u="none" strike="noStrike" cap="none" normalizeH="0" baseline="0" dirty="0" smtClean="0">
              <a:ln>
                <a:noFill/>
              </a:ln>
              <a:solidFill>
                <a:srgbClr val="0000CC"/>
              </a:solidFill>
              <a:effectLst/>
              <a:ea typeface="Verdana" pitchFamily="34" charset="0"/>
              <a:cs typeface="Verdana" pitchFamily="34" charset="0"/>
            </a:endParaRPr>
          </a:p>
        </p:txBody>
      </p:sp>
      <p:sp>
        <p:nvSpPr>
          <p:cNvPr id="3" name="TextBox 2"/>
          <p:cNvSpPr txBox="1"/>
          <p:nvPr/>
        </p:nvSpPr>
        <p:spPr>
          <a:xfrm>
            <a:off x="8582" y="404664"/>
            <a:ext cx="8964488"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r>
              <a:rPr lang="en-US" sz="3200" dirty="0">
                <a:ln w="11430"/>
                <a:solidFill>
                  <a:srgbClr val="FF0000"/>
                </a:solidFill>
                <a:effectLst>
                  <a:outerShdw blurRad="50800" dist="39000" dir="5460000" algn="tl">
                    <a:srgbClr val="000000">
                      <a:alpha val="38000"/>
                    </a:srgbClr>
                  </a:outerShdw>
                </a:effectLst>
                <a:ea typeface="Verdana" pitchFamily="34" charset="0"/>
                <a:cs typeface="Verdana" pitchFamily="34" charset="0"/>
              </a:rPr>
              <a:t>Bargain Hunting in </a:t>
            </a:r>
            <a:r>
              <a:rPr lang="en-US" sz="3200" dirty="0" smtClean="0">
                <a:ln w="11430"/>
                <a:solidFill>
                  <a:srgbClr val="FF0000"/>
                </a:solidFill>
                <a:effectLst>
                  <a:outerShdw blurRad="50800" dist="39000" dir="5460000" algn="tl">
                    <a:srgbClr val="000000">
                      <a:alpha val="38000"/>
                    </a:srgbClr>
                  </a:outerShdw>
                </a:effectLst>
                <a:ea typeface="Verdana" pitchFamily="34" charset="0"/>
                <a:cs typeface="Verdana" pitchFamily="34" charset="0"/>
              </a:rPr>
              <a:t>Greece</a:t>
            </a:r>
            <a:endParaRPr lang="en-GB"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835998440"/>
      </p:ext>
    </p:extLst>
  </p:cSld>
  <p:clrMapOvr>
    <a:masterClrMapping/>
  </p:clrMapOvr>
  <p:transition>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9</a:t>
            </a:fld>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3" b="112"/>
          <a:stretch/>
        </p:blipFill>
        <p:spPr>
          <a:xfrm>
            <a:off x="38351" y="-12500"/>
            <a:ext cx="9298870" cy="6858000"/>
          </a:xfrm>
          <a:prstGeom prst="rect">
            <a:avLst/>
          </a:prstGeom>
        </p:spPr>
      </p:pic>
      <p:sp>
        <p:nvSpPr>
          <p:cNvPr id="4" name="TextBox 3"/>
          <p:cNvSpPr txBox="1"/>
          <p:nvPr/>
        </p:nvSpPr>
        <p:spPr>
          <a:xfrm>
            <a:off x="-126125" y="-12500"/>
            <a:ext cx="3024336" cy="1754326"/>
          </a:xfrm>
          <a:prstGeom prst="rect">
            <a:avLst/>
          </a:prstGeom>
          <a:solidFill>
            <a:srgbClr val="FFFF66">
              <a:alpha val="4902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5400" dirty="0" smtClean="0">
                <a:solidFill>
                  <a:srgbClr val="0000CC"/>
                </a:solidFill>
                <a:latin typeface="Algerian" pitchFamily="82" charset="0"/>
              </a:rPr>
              <a:t>Arab Spring</a:t>
            </a:r>
            <a:endParaRPr lang="en-GB" sz="5400" dirty="0">
              <a:solidFill>
                <a:srgbClr val="0000CC"/>
              </a:solidFill>
              <a:latin typeface="Algerian" pitchFamily="82" charset="0"/>
            </a:endParaRPr>
          </a:p>
        </p:txBody>
      </p:sp>
      <p:sp>
        <p:nvSpPr>
          <p:cNvPr id="5" name="Cloud Callout 4"/>
          <p:cNvSpPr/>
          <p:nvPr/>
        </p:nvSpPr>
        <p:spPr>
          <a:xfrm>
            <a:off x="1259632" y="3573016"/>
            <a:ext cx="4176464" cy="2016224"/>
          </a:xfrm>
          <a:prstGeom prst="cloudCallout">
            <a:avLst>
              <a:gd name="adj1" fmla="val 59976"/>
              <a:gd name="adj2" fmla="val -97949"/>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GB" dirty="0" smtClean="0">
                <a:solidFill>
                  <a:srgbClr val="0000CC"/>
                </a:solidFill>
                <a:latin typeface="Verdana" pitchFamily="34" charset="0"/>
                <a:ea typeface="Verdana" pitchFamily="34" charset="0"/>
                <a:cs typeface="Verdana" pitchFamily="34" charset="0"/>
              </a:rPr>
              <a:t>‘000’s killed and imprisoned</a:t>
            </a:r>
            <a:endParaRPr lang="en-GB" dirty="0"/>
          </a:p>
        </p:txBody>
      </p:sp>
    </p:spTree>
    <p:extLst>
      <p:ext uri="{BB962C8B-B14F-4D97-AF65-F5344CB8AC3E}">
        <p14:creationId xmlns:p14="http://schemas.microsoft.com/office/powerpoint/2010/main" val="3378896048"/>
      </p:ext>
    </p:extLst>
  </p:cSld>
  <p:clrMapOvr>
    <a:masterClrMapping/>
  </p:clrMapOvr>
  <p:transition>
    <p:split orient="vert" dir="in"/>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90</a:t>
            </a:fld>
            <a:endParaRPr lang="en-US" dirty="0"/>
          </a:p>
        </p:txBody>
      </p:sp>
      <p:pic>
        <p:nvPicPr>
          <p:cNvPr id="3"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0020" y="614590"/>
            <a:ext cx="8604448" cy="4525635"/>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883255586"/>
              </p:ext>
            </p:extLst>
          </p:nvPr>
        </p:nvGraphicFramePr>
        <p:xfrm>
          <a:off x="-2" y="4509120"/>
          <a:ext cx="9144002" cy="2304256"/>
        </p:xfrm>
        <a:graphic>
          <a:graphicData uri="http://schemas.openxmlformats.org/drawingml/2006/table">
            <a:tbl>
              <a:tblPr firstRow="1" bandRow="1">
                <a:tableStyleId>{5C22544A-7EE6-4342-B048-85BDC9FD1C3A}</a:tableStyleId>
              </a:tblPr>
              <a:tblGrid>
                <a:gridCol w="1306286"/>
                <a:gridCol w="1306286"/>
                <a:gridCol w="1306286"/>
                <a:gridCol w="1306286"/>
                <a:gridCol w="1306286"/>
                <a:gridCol w="1306286"/>
                <a:gridCol w="1306286"/>
              </a:tblGrid>
              <a:tr h="0">
                <a:tc>
                  <a:txBody>
                    <a:bodyPr/>
                    <a:lstStyle/>
                    <a:p>
                      <a:endParaRPr lang="en-GB" dirty="0"/>
                    </a:p>
                  </a:txBody>
                  <a:tcPr>
                    <a:solidFill>
                      <a:srgbClr val="FF0000"/>
                    </a:solidFill>
                  </a:tcPr>
                </a:tc>
                <a:tc>
                  <a:txBody>
                    <a:bodyPr/>
                    <a:lstStyle/>
                    <a:p>
                      <a:endParaRPr lang="en-GB" dirty="0"/>
                    </a:p>
                  </a:txBody>
                  <a:tcPr/>
                </a:tc>
                <a:tc>
                  <a:txBody>
                    <a:bodyPr/>
                    <a:lstStyle/>
                    <a:p>
                      <a:endParaRPr lang="en-GB" dirty="0"/>
                    </a:p>
                  </a:txBody>
                  <a:tcPr>
                    <a:solidFill>
                      <a:srgbClr val="FF0000"/>
                    </a:solidFill>
                  </a:tcPr>
                </a:tc>
                <a:tc>
                  <a:txBody>
                    <a:bodyPr/>
                    <a:lstStyle/>
                    <a:p>
                      <a:endParaRPr lang="en-GB" dirty="0"/>
                    </a:p>
                  </a:txBody>
                  <a:tcPr/>
                </a:tc>
                <a:tc>
                  <a:txBody>
                    <a:bodyPr/>
                    <a:lstStyle/>
                    <a:p>
                      <a:endParaRPr lang="en-GB" dirty="0"/>
                    </a:p>
                  </a:txBody>
                  <a:tcPr>
                    <a:solidFill>
                      <a:srgbClr val="FF0000"/>
                    </a:solidFill>
                  </a:tcPr>
                </a:tc>
                <a:tc>
                  <a:txBody>
                    <a:bodyPr/>
                    <a:lstStyle/>
                    <a:p>
                      <a:endParaRPr lang="en-GB" dirty="0"/>
                    </a:p>
                  </a:txBody>
                  <a:tcPr/>
                </a:tc>
                <a:tc>
                  <a:txBody>
                    <a:bodyPr/>
                    <a:lstStyle/>
                    <a:p>
                      <a:endParaRPr lang="en-GB" dirty="0"/>
                    </a:p>
                  </a:txBody>
                  <a:tcPr>
                    <a:solidFill>
                      <a:srgbClr val="3333FF"/>
                    </a:solidFill>
                  </a:tcPr>
                </a:tc>
              </a:tr>
              <a:tr h="1938496">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sz="2200" b="1" spc="-150" dirty="0" smtClean="0"/>
                        <a:t>Kingdom</a:t>
                      </a:r>
                      <a:endParaRPr lang="en-GB" sz="2200" b="1" spc="-150" dirty="0"/>
                    </a:p>
                  </a:txBody>
                  <a:tcPr/>
                </a:tc>
              </a:tr>
            </a:tbl>
          </a:graphicData>
        </a:graphic>
      </p:graphicFrame>
      <p:sp>
        <p:nvSpPr>
          <p:cNvPr id="6" name="Left Arrow 5"/>
          <p:cNvSpPr/>
          <p:nvPr/>
        </p:nvSpPr>
        <p:spPr>
          <a:xfrm rot="2609879">
            <a:off x="-236983" y="5260737"/>
            <a:ext cx="1872208" cy="7920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3333FF"/>
                </a:solidFill>
              </a:rPr>
              <a:t>4,000 BC</a:t>
            </a:r>
            <a:endParaRPr lang="en-GB" dirty="0">
              <a:solidFill>
                <a:srgbClr val="3333FF"/>
              </a:solidFill>
            </a:endParaRPr>
          </a:p>
        </p:txBody>
      </p:sp>
      <p:sp>
        <p:nvSpPr>
          <p:cNvPr id="7" name="Left Arrow 6"/>
          <p:cNvSpPr/>
          <p:nvPr/>
        </p:nvSpPr>
        <p:spPr>
          <a:xfrm rot="2609879">
            <a:off x="2378695" y="5260737"/>
            <a:ext cx="1872208" cy="7920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3333FF"/>
                </a:solidFill>
              </a:rPr>
              <a:t>2,000 BC</a:t>
            </a:r>
            <a:endParaRPr lang="en-GB" dirty="0">
              <a:solidFill>
                <a:srgbClr val="3333FF"/>
              </a:solidFill>
            </a:endParaRPr>
          </a:p>
        </p:txBody>
      </p:sp>
      <p:sp>
        <p:nvSpPr>
          <p:cNvPr id="8" name="Right Arrow 7"/>
          <p:cNvSpPr/>
          <p:nvPr/>
        </p:nvSpPr>
        <p:spPr>
          <a:xfrm rot="18725694">
            <a:off x="3883991" y="5202455"/>
            <a:ext cx="1588454"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3333FF"/>
                </a:solidFill>
              </a:rPr>
              <a:t>0</a:t>
            </a:r>
            <a:endParaRPr lang="en-GB" dirty="0">
              <a:solidFill>
                <a:srgbClr val="3333FF"/>
              </a:solidFill>
            </a:endParaRPr>
          </a:p>
        </p:txBody>
      </p:sp>
      <p:sp>
        <p:nvSpPr>
          <p:cNvPr id="9" name="Right Arrow 8"/>
          <p:cNvSpPr/>
          <p:nvPr/>
        </p:nvSpPr>
        <p:spPr>
          <a:xfrm rot="18725694">
            <a:off x="6107558" y="5425486"/>
            <a:ext cx="2078006"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3333FF"/>
                </a:solidFill>
              </a:rPr>
              <a:t>2,000 AD</a:t>
            </a:r>
            <a:endParaRPr lang="en-GB" dirty="0">
              <a:solidFill>
                <a:srgbClr val="3333FF"/>
              </a:solidFill>
            </a:endParaRPr>
          </a:p>
        </p:txBody>
      </p:sp>
      <p:sp>
        <p:nvSpPr>
          <p:cNvPr id="12" name="Oval 11"/>
          <p:cNvSpPr/>
          <p:nvPr/>
        </p:nvSpPr>
        <p:spPr>
          <a:xfrm>
            <a:off x="7596336" y="4404990"/>
            <a:ext cx="468603" cy="536178"/>
          </a:xfrm>
          <a:prstGeom prst="ellipse">
            <a:avLst/>
          </a:prstGeom>
          <a:noFill/>
          <a:ln w="76200">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0" y="116632"/>
            <a:ext cx="8964488" cy="70788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4000" dirty="0" smtClean="0">
                <a:ln w="11430"/>
                <a:solidFill>
                  <a:srgbClr val="FF0000"/>
                </a:solidFill>
                <a:effectLst>
                  <a:outerShdw blurRad="50800" dist="39000" dir="5460000" algn="tl">
                    <a:srgbClr val="000000">
                      <a:alpha val="38000"/>
                    </a:srgbClr>
                  </a:outerShdw>
                </a:effectLst>
              </a:rPr>
              <a:t>God’s 7,000 year plan</a:t>
            </a:r>
            <a:endParaRPr lang="en-GB" sz="4000"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90530218"/>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2C7FF00-2C16-4734-A275-3817AFA67D1A}" type="slidenum">
              <a:rPr lang="en-US" smtClean="0"/>
              <a:pPr/>
              <a:t>91</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34099"/>
            <a:ext cx="6928519" cy="6858000"/>
          </a:xfrm>
          <a:prstGeom prst="rect">
            <a:avLst/>
          </a:prstGeom>
        </p:spPr>
      </p:pic>
      <p:pic>
        <p:nvPicPr>
          <p:cNvPr id="3076" name="Picture 4" descr="C:\Users\Windows User\Pictures\My Pictures master\earth from space\Middle east\israel jordan egyptNASA.jpg"/>
          <p:cNvPicPr>
            <a:picLocks noChangeAspect="1" noChangeArrowheads="1"/>
          </p:cNvPicPr>
          <p:nvPr/>
        </p:nvPicPr>
        <p:blipFill rotWithShape="1">
          <a:blip r:embed="rId4">
            <a:extLst>
              <a:ext uri="{28A0092B-C50C-407E-A947-70E740481C1C}">
                <a14:useLocalDpi xmlns:a14="http://schemas.microsoft.com/office/drawing/2010/main" val="0"/>
              </a:ext>
            </a:extLst>
          </a:blip>
          <a:srcRect r="21"/>
          <a:stretch/>
        </p:blipFill>
        <p:spPr bwMode="auto">
          <a:xfrm>
            <a:off x="1" y="-1"/>
            <a:ext cx="9144000" cy="68920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clrChange>
              <a:clrFrom>
                <a:srgbClr val="D8E2D9"/>
              </a:clrFrom>
              <a:clrTo>
                <a:srgbClr val="D8E2D9">
                  <a:alpha val="0"/>
                </a:srgbClr>
              </a:clrTo>
            </a:clrChange>
            <a:extLst>
              <a:ext uri="{28A0092B-C50C-407E-A947-70E740481C1C}">
                <a14:useLocalDpi xmlns:a14="http://schemas.microsoft.com/office/drawing/2010/main" val="0"/>
              </a:ext>
            </a:extLst>
          </a:blip>
          <a:stretch>
            <a:fillRect/>
          </a:stretch>
        </p:blipFill>
        <p:spPr>
          <a:xfrm>
            <a:off x="4211960" y="2914633"/>
            <a:ext cx="1932828" cy="548466"/>
          </a:xfrm>
          <a:prstGeom prst="rect">
            <a:avLst/>
          </a:prstGeom>
        </p:spPr>
      </p:pic>
      <p:pic>
        <p:nvPicPr>
          <p:cNvPr id="3074" name="Picture 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3768" y="2338893"/>
            <a:ext cx="627697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34099"/>
            <a:ext cx="9144000" cy="2154436"/>
          </a:xfrm>
          <a:prstGeom prst="rect">
            <a:avLst/>
          </a:prstGeom>
          <a:solidFill>
            <a:srgbClr val="FFFF00">
              <a:alpha val="57647"/>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smtClean="0"/>
              <a:t>Thus </a:t>
            </a:r>
            <a:r>
              <a:rPr lang="en-GB" dirty="0"/>
              <a:t>shall </a:t>
            </a:r>
            <a:r>
              <a:rPr lang="en-GB" dirty="0" smtClean="0"/>
              <a:t>[</a:t>
            </a:r>
            <a:r>
              <a:rPr lang="en-GB" dirty="0" smtClean="0">
                <a:solidFill>
                  <a:srgbClr val="3333FF"/>
                </a:solidFill>
              </a:rPr>
              <a:t>Israel</a:t>
            </a:r>
            <a:r>
              <a:rPr lang="en-GB" dirty="0" smtClean="0"/>
              <a:t>] </a:t>
            </a:r>
            <a:r>
              <a:rPr lang="en-GB" dirty="0"/>
              <a:t>know that </a:t>
            </a:r>
            <a:r>
              <a:rPr lang="en-GB" sz="3200" dirty="0">
                <a:solidFill>
                  <a:srgbClr val="3333FF"/>
                </a:solidFill>
              </a:rPr>
              <a:t>I the </a:t>
            </a:r>
            <a:r>
              <a:rPr lang="en-GB" sz="3200" dirty="0">
                <a:solidFill>
                  <a:srgbClr val="3333FF"/>
                </a:solidFill>
                <a:effectLst>
                  <a:outerShdw blurRad="38100" dist="38100" dir="2700000" algn="tl">
                    <a:srgbClr val="000000">
                      <a:alpha val="43137"/>
                    </a:srgbClr>
                  </a:outerShdw>
                </a:effectLst>
              </a:rPr>
              <a:t>LORD</a:t>
            </a:r>
            <a:r>
              <a:rPr lang="en-GB" sz="3200" dirty="0">
                <a:solidFill>
                  <a:srgbClr val="3333FF"/>
                </a:solidFill>
              </a:rPr>
              <a:t> </a:t>
            </a:r>
            <a:r>
              <a:rPr lang="en-GB" dirty="0"/>
              <a:t>their God </a:t>
            </a:r>
            <a:r>
              <a:rPr lang="en-GB" dirty="0">
                <a:solidFill>
                  <a:srgbClr val="3333FF"/>
                </a:solidFill>
              </a:rPr>
              <a:t>am with them</a:t>
            </a:r>
            <a:r>
              <a:rPr lang="en-GB" dirty="0"/>
              <a:t>, and that they, even the </a:t>
            </a:r>
            <a:r>
              <a:rPr lang="en-GB" sz="3200" dirty="0">
                <a:solidFill>
                  <a:srgbClr val="3333FF"/>
                </a:solidFill>
              </a:rPr>
              <a:t>house of Israel</a:t>
            </a:r>
            <a:r>
              <a:rPr lang="en-GB" dirty="0"/>
              <a:t>, are </a:t>
            </a:r>
            <a:r>
              <a:rPr lang="en-GB" sz="3600" u="sng" dirty="0">
                <a:solidFill>
                  <a:srgbClr val="3333FF"/>
                </a:solidFill>
              </a:rPr>
              <a:t>my people</a:t>
            </a:r>
            <a:r>
              <a:rPr lang="en-GB" dirty="0"/>
              <a:t>, saith the </a:t>
            </a:r>
            <a:r>
              <a:rPr lang="en-GB" sz="3200" dirty="0">
                <a:solidFill>
                  <a:srgbClr val="3333FF"/>
                </a:solidFill>
                <a:effectLst>
                  <a:outerShdw blurRad="38100" dist="38100" dir="2700000" algn="tl">
                    <a:srgbClr val="000000">
                      <a:alpha val="43137"/>
                    </a:srgbClr>
                  </a:outerShdw>
                </a:effectLst>
              </a:rPr>
              <a:t>Lord GOD</a:t>
            </a:r>
            <a:r>
              <a:rPr lang="en-GB" dirty="0" smtClean="0"/>
              <a:t>.</a:t>
            </a:r>
            <a:endParaRPr lang="en-GB" dirty="0"/>
          </a:p>
        </p:txBody>
      </p:sp>
      <p:sp>
        <p:nvSpPr>
          <p:cNvPr id="8" name="TextBox 7"/>
          <p:cNvSpPr txBox="1"/>
          <p:nvPr/>
        </p:nvSpPr>
        <p:spPr>
          <a:xfrm>
            <a:off x="-36512" y="5288340"/>
            <a:ext cx="9144000" cy="1569660"/>
          </a:xfrm>
          <a:prstGeom prst="rect">
            <a:avLst/>
          </a:prstGeom>
          <a:solidFill>
            <a:srgbClr val="FFFF00">
              <a:alpha val="57647"/>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a:t>And ye </a:t>
            </a:r>
            <a:r>
              <a:rPr lang="en-GB" sz="3200" u="sng" dirty="0">
                <a:solidFill>
                  <a:srgbClr val="3333FF"/>
                </a:solidFill>
              </a:rPr>
              <a:t>my flock</a:t>
            </a:r>
            <a:r>
              <a:rPr lang="en-GB" dirty="0"/>
              <a:t>, the flock of my pasture, are men, and </a:t>
            </a:r>
            <a:r>
              <a:rPr lang="en-GB" sz="3200" u="sng" dirty="0">
                <a:solidFill>
                  <a:srgbClr val="3333FF"/>
                </a:solidFill>
                <a:effectLst>
                  <a:outerShdw blurRad="38100" dist="38100" dir="2700000" algn="tl">
                    <a:srgbClr val="000000">
                      <a:alpha val="43137"/>
                    </a:srgbClr>
                  </a:outerShdw>
                </a:effectLst>
              </a:rPr>
              <a:t>I am your God</a:t>
            </a:r>
            <a:r>
              <a:rPr lang="en-GB" dirty="0"/>
              <a:t>, saith the </a:t>
            </a:r>
            <a:r>
              <a:rPr lang="en-GB" sz="3200" u="sng" dirty="0">
                <a:solidFill>
                  <a:srgbClr val="3333FF"/>
                </a:solidFill>
                <a:effectLst>
                  <a:outerShdw blurRad="38100" dist="38100" dir="2700000" algn="tl">
                    <a:srgbClr val="000000">
                      <a:alpha val="43137"/>
                    </a:srgbClr>
                  </a:outerShdw>
                </a:effectLst>
              </a:rPr>
              <a:t>Lord GOD</a:t>
            </a:r>
            <a:r>
              <a:rPr lang="en-GB" dirty="0"/>
              <a:t>.</a:t>
            </a:r>
            <a:r>
              <a:rPr lang="en-GB" dirty="0">
                <a:solidFill>
                  <a:srgbClr val="3333FF"/>
                </a:solidFill>
              </a:rPr>
              <a:t> </a:t>
            </a:r>
            <a:r>
              <a:rPr lang="en-GB" dirty="0">
                <a:solidFill>
                  <a:srgbClr val="FF0000"/>
                </a:solidFill>
                <a:effectLst>
                  <a:outerShdw blurRad="38100" dist="38100" dir="2700000" algn="tl">
                    <a:srgbClr val="000000">
                      <a:alpha val="43137"/>
                    </a:srgbClr>
                  </a:outerShdw>
                </a:effectLst>
              </a:rPr>
              <a:t>Eze 34:30,31 </a:t>
            </a:r>
          </a:p>
        </p:txBody>
      </p:sp>
    </p:spTree>
    <p:extLst>
      <p:ext uri="{BB962C8B-B14F-4D97-AF65-F5344CB8AC3E}">
        <p14:creationId xmlns:p14="http://schemas.microsoft.com/office/powerpoint/2010/main" val="4047739032"/>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250000" y="250000"/>
                                    </p:animScale>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3074"/>
                                        </p:tgtEl>
                                        <p:attrNameLst>
                                          <p:attrName>style.visibility</p:attrName>
                                        </p:attrNameLst>
                                      </p:cBhvr>
                                      <p:to>
                                        <p:strVal val="visible"/>
                                      </p:to>
                                    </p:set>
                                  </p:childTnLst>
                                </p:cTn>
                              </p:par>
                            </p:childTnLst>
                          </p:cTn>
                        </p:par>
                        <p:par>
                          <p:cTn id="10" fill="hold">
                            <p:stCondLst>
                              <p:cond delay="2000"/>
                            </p:stCondLst>
                            <p:childTnLst>
                              <p:par>
                                <p:cTn id="11" presetID="10" presetClass="exit" presetSubtype="0" fill="hold" nodeType="afterEffect">
                                  <p:stCondLst>
                                    <p:cond delay="1000"/>
                                  </p:stCondLst>
                                  <p:childTnLst>
                                    <p:animEffect transition="out" filter="fade">
                                      <p:cBhvr>
                                        <p:cTn id="12" dur="3000"/>
                                        <p:tgtEl>
                                          <p:spTgt spid="3076"/>
                                        </p:tgtEl>
                                      </p:cBhvr>
                                    </p:animEffect>
                                    <p:set>
                                      <p:cBhvr>
                                        <p:cTn id="13" dur="1" fill="hold">
                                          <p:stCondLst>
                                            <p:cond delay="2999"/>
                                          </p:stCondLst>
                                        </p:cTn>
                                        <p:tgtEl>
                                          <p:spTgt spid="307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575" y="22327"/>
            <a:ext cx="7161824" cy="7207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eaLnBrk="0" hangingPunct="0">
              <a:defRPr sz="4800">
                <a:solidFill>
                  <a:schemeClr val="tx1"/>
                </a:solidFill>
                <a:latin typeface="Franklin Gothic Demi" pitchFamily="34" charset="0"/>
              </a:defRPr>
            </a:lvl1pPr>
            <a:lvl2pPr marL="742950" indent="-285750" eaLnBrk="0" hangingPunct="0">
              <a:defRPr sz="4800">
                <a:solidFill>
                  <a:schemeClr val="tx1"/>
                </a:solidFill>
                <a:latin typeface="Franklin Gothic Demi" pitchFamily="34" charset="0"/>
              </a:defRPr>
            </a:lvl2pPr>
            <a:lvl3pPr marL="1143000" indent="-228600" eaLnBrk="0" hangingPunct="0">
              <a:defRPr sz="4800">
                <a:solidFill>
                  <a:schemeClr val="tx1"/>
                </a:solidFill>
                <a:latin typeface="Franklin Gothic Demi" pitchFamily="34" charset="0"/>
              </a:defRPr>
            </a:lvl3pPr>
            <a:lvl4pPr marL="1600200" indent="-228600" eaLnBrk="0" hangingPunct="0">
              <a:defRPr sz="4800">
                <a:solidFill>
                  <a:schemeClr val="tx1"/>
                </a:solidFill>
                <a:latin typeface="Franklin Gothic Demi" pitchFamily="34" charset="0"/>
              </a:defRPr>
            </a:lvl4pPr>
            <a:lvl5pPr marL="2057400" indent="-228600" eaLnBrk="0" hangingPunct="0">
              <a:defRPr sz="4800">
                <a:solidFill>
                  <a:schemeClr val="tx1"/>
                </a:solidFill>
                <a:latin typeface="Franklin Gothic Demi" pitchFamily="34" charset="0"/>
              </a:defRPr>
            </a:lvl5pPr>
            <a:lvl6pPr marL="2514600" indent="-228600" algn="ctr" eaLnBrk="0" fontAlgn="base" hangingPunct="0">
              <a:lnSpc>
                <a:spcPct val="150000"/>
              </a:lnSpc>
              <a:spcBef>
                <a:spcPct val="0"/>
              </a:spcBef>
              <a:spcAft>
                <a:spcPct val="0"/>
              </a:spcAft>
              <a:defRPr sz="4800">
                <a:solidFill>
                  <a:schemeClr val="tx1"/>
                </a:solidFill>
                <a:latin typeface="Franklin Gothic Demi" pitchFamily="34" charset="0"/>
              </a:defRPr>
            </a:lvl6pPr>
            <a:lvl7pPr marL="2971800" indent="-228600" algn="ctr" eaLnBrk="0" fontAlgn="base" hangingPunct="0">
              <a:lnSpc>
                <a:spcPct val="150000"/>
              </a:lnSpc>
              <a:spcBef>
                <a:spcPct val="0"/>
              </a:spcBef>
              <a:spcAft>
                <a:spcPct val="0"/>
              </a:spcAft>
              <a:defRPr sz="4800">
                <a:solidFill>
                  <a:schemeClr val="tx1"/>
                </a:solidFill>
                <a:latin typeface="Franklin Gothic Demi" pitchFamily="34" charset="0"/>
              </a:defRPr>
            </a:lvl7pPr>
            <a:lvl8pPr marL="3429000" indent="-228600" algn="ctr" eaLnBrk="0" fontAlgn="base" hangingPunct="0">
              <a:lnSpc>
                <a:spcPct val="150000"/>
              </a:lnSpc>
              <a:spcBef>
                <a:spcPct val="0"/>
              </a:spcBef>
              <a:spcAft>
                <a:spcPct val="0"/>
              </a:spcAft>
              <a:defRPr sz="4800">
                <a:solidFill>
                  <a:schemeClr val="tx1"/>
                </a:solidFill>
                <a:latin typeface="Franklin Gothic Demi" pitchFamily="34" charset="0"/>
              </a:defRPr>
            </a:lvl8pPr>
            <a:lvl9pPr marL="3886200" indent="-228600" algn="ctr" eaLnBrk="0" fontAlgn="base" hangingPunct="0">
              <a:lnSpc>
                <a:spcPct val="150000"/>
              </a:lnSpc>
              <a:spcBef>
                <a:spcPct val="0"/>
              </a:spcBef>
              <a:spcAft>
                <a:spcPct val="0"/>
              </a:spcAft>
              <a:defRPr sz="4800">
                <a:solidFill>
                  <a:schemeClr val="tx1"/>
                </a:solidFill>
                <a:latin typeface="Franklin Gothic Demi" pitchFamily="34" charset="0"/>
              </a:defRPr>
            </a:lvl9pPr>
          </a:lstStyle>
          <a:p>
            <a:pPr eaLnBrk="1" hangingPunct="1"/>
            <a:fld id="{825E6B97-C2B5-4969-AF1D-1CFB54458AC4}" type="slidenum">
              <a:rPr lang="en-US" sz="800" smtClean="0">
                <a:solidFill>
                  <a:srgbClr val="FF3300"/>
                </a:solidFill>
              </a:rPr>
              <a:pPr eaLnBrk="1" hangingPunct="1"/>
              <a:t>92</a:t>
            </a:fld>
            <a:endParaRPr lang="en-US" sz="800" dirty="0" smtClean="0">
              <a:solidFill>
                <a:srgbClr val="FF3300"/>
              </a:solidFill>
            </a:endParaRPr>
          </a:p>
        </p:txBody>
      </p:sp>
      <p:grpSp>
        <p:nvGrpSpPr>
          <p:cNvPr id="7" name="Group 5"/>
          <p:cNvGrpSpPr/>
          <p:nvPr/>
        </p:nvGrpSpPr>
        <p:grpSpPr>
          <a:xfrm>
            <a:off x="2993846" y="4146591"/>
            <a:ext cx="4219699" cy="1046385"/>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8" name="Oval 7"/>
            <p:cNvSpPr/>
            <p:nvPr/>
          </p:nvSpPr>
          <p:spPr>
            <a:xfrm>
              <a:off x="2571779" y="2071701"/>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9" name="Oval 4"/>
            <p:cNvSpPr/>
            <p:nvPr/>
          </p:nvSpPr>
          <p:spPr>
            <a:xfrm>
              <a:off x="2827969" y="24315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eaLnBrk="0" hangingPunct="0">
                <a:lnSpc>
                  <a:spcPct val="100000"/>
                </a:lnSpc>
                <a:defRPr/>
              </a:pPr>
              <a:r>
                <a:rPr lang="en-GB" sz="2800" b="1" dirty="0">
                  <a:solidFill>
                    <a:prstClr val="black"/>
                  </a:solidFill>
                  <a:latin typeface="Verdana" pitchFamily="34" charset="0"/>
                  <a:ea typeface="Verdana" pitchFamily="34" charset="0"/>
                  <a:cs typeface="Verdana" pitchFamily="34" charset="0"/>
                </a:rPr>
                <a:t>About 8 pages </a:t>
              </a:r>
              <a:r>
                <a:rPr lang="en-GB" sz="2800" b="1" dirty="0" smtClean="0">
                  <a:solidFill>
                    <a:prstClr val="black"/>
                  </a:solidFill>
                  <a:latin typeface="Verdana" pitchFamily="34" charset="0"/>
                  <a:ea typeface="Verdana" pitchFamily="34" charset="0"/>
                  <a:cs typeface="Verdana" pitchFamily="34" charset="0"/>
                </a:rPr>
                <a:t>2-3 x’s </a:t>
              </a:r>
              <a:r>
                <a:rPr lang="en-GB" sz="2800" b="1" dirty="0">
                  <a:solidFill>
                    <a:prstClr val="black"/>
                  </a:solidFill>
                  <a:latin typeface="Verdana" pitchFamily="34" charset="0"/>
                  <a:ea typeface="Verdana" pitchFamily="34" charset="0"/>
                  <a:cs typeface="Verdana" pitchFamily="34" charset="0"/>
                </a:rPr>
                <a:t>a week</a:t>
              </a:r>
            </a:p>
          </p:txBody>
        </p:sp>
      </p:grpSp>
      <p:grpSp>
        <p:nvGrpSpPr>
          <p:cNvPr id="10" name="Group 5"/>
          <p:cNvGrpSpPr/>
          <p:nvPr/>
        </p:nvGrpSpPr>
        <p:grpSpPr>
          <a:xfrm>
            <a:off x="6141152" y="642918"/>
            <a:ext cx="3145755" cy="1250166"/>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1" name="Oval 10"/>
            <p:cNvSpPr/>
            <p:nvPr/>
          </p:nvSpPr>
          <p:spPr>
            <a:xfrm>
              <a:off x="2571779" y="2071701"/>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2" name="Oval 4"/>
            <p:cNvSpPr/>
            <p:nvPr/>
          </p:nvSpPr>
          <p:spPr>
            <a:xfrm>
              <a:off x="2827969" y="24315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eaLnBrk="0" hangingPunct="0">
                <a:lnSpc>
                  <a:spcPct val="100000"/>
                </a:lnSpc>
                <a:defRPr/>
              </a:pPr>
              <a:r>
                <a:rPr lang="en-GB" sz="2800" b="1" dirty="0">
                  <a:solidFill>
                    <a:prstClr val="black"/>
                  </a:solidFill>
                  <a:latin typeface="Verdana" pitchFamily="34" charset="0"/>
                  <a:ea typeface="Verdana" pitchFamily="34" charset="0"/>
                  <a:cs typeface="Verdana" pitchFamily="34" charset="0"/>
                </a:rPr>
                <a:t>Hyperlink headings</a:t>
              </a:r>
            </a:p>
          </p:txBody>
        </p:sp>
      </p:grpSp>
      <p:grpSp>
        <p:nvGrpSpPr>
          <p:cNvPr id="13" name="Group 5"/>
          <p:cNvGrpSpPr/>
          <p:nvPr/>
        </p:nvGrpSpPr>
        <p:grpSpPr>
          <a:xfrm>
            <a:off x="-28456" y="3509034"/>
            <a:ext cx="2540997" cy="1275115"/>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14" name="Oval 13"/>
            <p:cNvSpPr/>
            <p:nvPr/>
          </p:nvSpPr>
          <p:spPr>
            <a:xfrm>
              <a:off x="2571779" y="2071701"/>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Oval 4"/>
            <p:cNvSpPr/>
            <p:nvPr/>
          </p:nvSpPr>
          <p:spPr>
            <a:xfrm>
              <a:off x="2827969" y="2377861"/>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eaLnBrk="0" hangingPunct="0">
                <a:lnSpc>
                  <a:spcPct val="100000"/>
                </a:lnSpc>
                <a:defRPr/>
              </a:pPr>
              <a:r>
                <a:rPr lang="en-GB" sz="2800" b="1" dirty="0">
                  <a:solidFill>
                    <a:prstClr val="black"/>
                  </a:solidFill>
                  <a:latin typeface="Verdana" pitchFamily="34" charset="0"/>
                  <a:ea typeface="Verdana" pitchFamily="34" charset="0"/>
                  <a:cs typeface="Verdana" pitchFamily="34" charset="0"/>
                </a:rPr>
                <a:t>Keyed indexing</a:t>
              </a:r>
            </a:p>
          </p:txBody>
        </p:sp>
      </p:grpSp>
      <p:sp>
        <p:nvSpPr>
          <p:cNvPr id="29704" name="TextBox 18"/>
          <p:cNvSpPr txBox="1">
            <a:spLocks noChangeArrowheads="1"/>
          </p:cNvSpPr>
          <p:nvPr/>
        </p:nvSpPr>
        <p:spPr bwMode="auto">
          <a:xfrm>
            <a:off x="1076045" y="5962054"/>
            <a:ext cx="6572250" cy="923330"/>
          </a:xfrm>
          <a:prstGeom prst="rect">
            <a:avLst/>
          </a:prstGeom>
          <a:solidFill>
            <a:srgbClr val="FFFF00">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eaLnBrk="0" hangingPunct="0">
              <a:defRPr sz="4800">
                <a:solidFill>
                  <a:schemeClr val="tx1"/>
                </a:solidFill>
                <a:latin typeface="Franklin Gothic Demi" pitchFamily="34" charset="0"/>
              </a:defRPr>
            </a:lvl1pPr>
            <a:lvl2pPr marL="742950" indent="-285750" eaLnBrk="0" hangingPunct="0">
              <a:defRPr sz="4800">
                <a:solidFill>
                  <a:schemeClr val="tx1"/>
                </a:solidFill>
                <a:latin typeface="Franklin Gothic Demi" pitchFamily="34" charset="0"/>
              </a:defRPr>
            </a:lvl2pPr>
            <a:lvl3pPr marL="1143000" indent="-228600" eaLnBrk="0" hangingPunct="0">
              <a:defRPr sz="4800">
                <a:solidFill>
                  <a:schemeClr val="tx1"/>
                </a:solidFill>
                <a:latin typeface="Franklin Gothic Demi" pitchFamily="34" charset="0"/>
              </a:defRPr>
            </a:lvl3pPr>
            <a:lvl4pPr marL="1600200" indent="-228600" eaLnBrk="0" hangingPunct="0">
              <a:defRPr sz="4800">
                <a:solidFill>
                  <a:schemeClr val="tx1"/>
                </a:solidFill>
                <a:latin typeface="Franklin Gothic Demi" pitchFamily="34" charset="0"/>
              </a:defRPr>
            </a:lvl4pPr>
            <a:lvl5pPr marL="2057400" indent="-228600" eaLnBrk="0" hangingPunct="0">
              <a:defRPr sz="4800">
                <a:solidFill>
                  <a:schemeClr val="tx1"/>
                </a:solidFill>
                <a:latin typeface="Franklin Gothic Demi" pitchFamily="34" charset="0"/>
              </a:defRPr>
            </a:lvl5pPr>
            <a:lvl6pPr marL="2514600" indent="-228600" algn="ctr" eaLnBrk="0" fontAlgn="base" hangingPunct="0">
              <a:lnSpc>
                <a:spcPct val="150000"/>
              </a:lnSpc>
              <a:spcBef>
                <a:spcPct val="0"/>
              </a:spcBef>
              <a:spcAft>
                <a:spcPct val="0"/>
              </a:spcAft>
              <a:defRPr sz="4800">
                <a:solidFill>
                  <a:schemeClr val="tx1"/>
                </a:solidFill>
                <a:latin typeface="Franklin Gothic Demi" pitchFamily="34" charset="0"/>
              </a:defRPr>
            </a:lvl6pPr>
            <a:lvl7pPr marL="2971800" indent="-228600" algn="ctr" eaLnBrk="0" fontAlgn="base" hangingPunct="0">
              <a:lnSpc>
                <a:spcPct val="150000"/>
              </a:lnSpc>
              <a:spcBef>
                <a:spcPct val="0"/>
              </a:spcBef>
              <a:spcAft>
                <a:spcPct val="0"/>
              </a:spcAft>
              <a:defRPr sz="4800">
                <a:solidFill>
                  <a:schemeClr val="tx1"/>
                </a:solidFill>
                <a:latin typeface="Franklin Gothic Demi" pitchFamily="34" charset="0"/>
              </a:defRPr>
            </a:lvl7pPr>
            <a:lvl8pPr marL="3429000" indent="-228600" algn="ctr" eaLnBrk="0" fontAlgn="base" hangingPunct="0">
              <a:lnSpc>
                <a:spcPct val="150000"/>
              </a:lnSpc>
              <a:spcBef>
                <a:spcPct val="0"/>
              </a:spcBef>
              <a:spcAft>
                <a:spcPct val="0"/>
              </a:spcAft>
              <a:defRPr sz="4800">
                <a:solidFill>
                  <a:schemeClr val="tx1"/>
                </a:solidFill>
                <a:latin typeface="Franklin Gothic Demi" pitchFamily="34" charset="0"/>
              </a:defRPr>
            </a:lvl8pPr>
            <a:lvl9pPr marL="3886200" indent="-228600" algn="ctr" eaLnBrk="0" fontAlgn="base" hangingPunct="0">
              <a:lnSpc>
                <a:spcPct val="150000"/>
              </a:lnSpc>
              <a:spcBef>
                <a:spcPct val="0"/>
              </a:spcBef>
              <a:spcAft>
                <a:spcPct val="0"/>
              </a:spcAft>
              <a:defRPr sz="4800">
                <a:solidFill>
                  <a:schemeClr val="tx1"/>
                </a:solidFill>
                <a:latin typeface="Franklin Gothic Demi" pitchFamily="34" charset="0"/>
              </a:defRPr>
            </a:lvl9pPr>
          </a:lstStyle>
          <a:p>
            <a:pPr>
              <a:lnSpc>
                <a:spcPct val="100000"/>
              </a:lnSpc>
            </a:pPr>
            <a:r>
              <a:rPr lang="en-GB" sz="3000" b="1" dirty="0">
                <a:solidFill>
                  <a:srgbClr val="000000"/>
                </a:solidFill>
                <a:latin typeface="Verdana" pitchFamily="34" charset="0"/>
              </a:rPr>
              <a:t>To </a:t>
            </a:r>
            <a:r>
              <a:rPr lang="en-GB" sz="3000" b="1" dirty="0" smtClean="0">
                <a:solidFill>
                  <a:srgbClr val="000000"/>
                </a:solidFill>
                <a:latin typeface="Verdana" pitchFamily="34" charset="0"/>
              </a:rPr>
              <a:t>request, email me at </a:t>
            </a:r>
            <a:r>
              <a:rPr lang="en-GB" sz="3000" b="1" dirty="0">
                <a:solidFill>
                  <a:srgbClr val="000000"/>
                </a:solidFill>
                <a:latin typeface="Verdana" pitchFamily="34" charset="0"/>
              </a:rPr>
              <a:t>snippets@milestonesuk.org</a:t>
            </a:r>
          </a:p>
        </p:txBody>
      </p:sp>
      <p:grpSp>
        <p:nvGrpSpPr>
          <p:cNvPr id="16" name="Group 5"/>
          <p:cNvGrpSpPr/>
          <p:nvPr/>
        </p:nvGrpSpPr>
        <p:grpSpPr>
          <a:xfrm>
            <a:off x="5863199" y="2172063"/>
            <a:ext cx="3392101" cy="1326744"/>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22" name="Oval 21"/>
            <p:cNvSpPr/>
            <p:nvPr/>
          </p:nvSpPr>
          <p:spPr>
            <a:xfrm>
              <a:off x="2571779" y="2071701"/>
              <a:ext cx="3714720" cy="2143117"/>
            </a:xfrm>
            <a:prstGeom prst="ellipse">
              <a:avLst/>
            </a:prstGeom>
            <a:grp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3" name="Oval 4"/>
            <p:cNvSpPr/>
            <p:nvPr/>
          </p:nvSpPr>
          <p:spPr>
            <a:xfrm>
              <a:off x="2827969" y="24315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eaLnBrk="0" hangingPunct="0">
                <a:lnSpc>
                  <a:spcPct val="100000"/>
                </a:lnSpc>
                <a:defRPr/>
              </a:pPr>
              <a:r>
                <a:rPr lang="en-GB" sz="2800" b="1" dirty="0">
                  <a:solidFill>
                    <a:prstClr val="black"/>
                  </a:solidFill>
                  <a:latin typeface="Verdana" pitchFamily="34" charset="0"/>
                  <a:ea typeface="Verdana" pitchFamily="34" charset="0"/>
                  <a:cs typeface="Verdana" pitchFamily="34" charset="0"/>
                </a:rPr>
                <a:t>Cumulative </a:t>
              </a:r>
              <a:r>
                <a:rPr lang="en-GB" sz="2800" b="1" dirty="0" smtClean="0">
                  <a:solidFill>
                    <a:prstClr val="black"/>
                  </a:solidFill>
                  <a:latin typeface="Verdana" pitchFamily="34" charset="0"/>
                  <a:ea typeface="Verdana" pitchFamily="34" charset="0"/>
                  <a:cs typeface="Verdana" pitchFamily="34" charset="0"/>
                </a:rPr>
                <a:t>index 3mthly</a:t>
              </a:r>
              <a:endParaRPr lang="en-GB" sz="2800" b="1" dirty="0">
                <a:solidFill>
                  <a:prstClr val="black"/>
                </a:solidFill>
                <a:latin typeface="Verdana" pitchFamily="34" charset="0"/>
                <a:ea typeface="Verdana" pitchFamily="34" charset="0"/>
                <a:cs typeface="Verdana" pitchFamily="34" charset="0"/>
              </a:endParaRPr>
            </a:p>
          </p:txBody>
        </p:sp>
      </p:grpSp>
      <p:sp>
        <p:nvSpPr>
          <p:cNvPr id="29706" name="TextBox 2"/>
          <p:cNvSpPr txBox="1">
            <a:spLocks noChangeArrowheads="1"/>
          </p:cNvSpPr>
          <p:nvPr/>
        </p:nvSpPr>
        <p:spPr bwMode="auto">
          <a:xfrm>
            <a:off x="-28456" y="882797"/>
            <a:ext cx="3022302" cy="12674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eaLnBrk="0" hangingPunct="0">
              <a:defRPr sz="4800">
                <a:solidFill>
                  <a:schemeClr val="tx1"/>
                </a:solidFill>
                <a:latin typeface="Franklin Gothic Demi" pitchFamily="34" charset="0"/>
              </a:defRPr>
            </a:lvl1pPr>
            <a:lvl2pPr marL="742950" indent="-285750" eaLnBrk="0" hangingPunct="0">
              <a:defRPr sz="4800">
                <a:solidFill>
                  <a:schemeClr val="tx1"/>
                </a:solidFill>
                <a:latin typeface="Franklin Gothic Demi" pitchFamily="34" charset="0"/>
              </a:defRPr>
            </a:lvl2pPr>
            <a:lvl3pPr marL="1143000" indent="-228600" eaLnBrk="0" hangingPunct="0">
              <a:defRPr sz="4800">
                <a:solidFill>
                  <a:schemeClr val="tx1"/>
                </a:solidFill>
                <a:latin typeface="Franklin Gothic Demi" pitchFamily="34" charset="0"/>
              </a:defRPr>
            </a:lvl3pPr>
            <a:lvl4pPr marL="1600200" indent="-228600" eaLnBrk="0" hangingPunct="0">
              <a:defRPr sz="4800">
                <a:solidFill>
                  <a:schemeClr val="tx1"/>
                </a:solidFill>
                <a:latin typeface="Franklin Gothic Demi" pitchFamily="34" charset="0"/>
              </a:defRPr>
            </a:lvl4pPr>
            <a:lvl5pPr marL="2057400" indent="-228600" eaLnBrk="0" hangingPunct="0">
              <a:defRPr sz="4800">
                <a:solidFill>
                  <a:schemeClr val="tx1"/>
                </a:solidFill>
                <a:latin typeface="Franklin Gothic Demi" pitchFamily="34" charset="0"/>
              </a:defRPr>
            </a:lvl5pPr>
            <a:lvl6pPr marL="2514600" indent="-228600" algn="ctr" eaLnBrk="0" fontAlgn="base" hangingPunct="0">
              <a:lnSpc>
                <a:spcPct val="150000"/>
              </a:lnSpc>
              <a:spcBef>
                <a:spcPct val="0"/>
              </a:spcBef>
              <a:spcAft>
                <a:spcPct val="0"/>
              </a:spcAft>
              <a:defRPr sz="4800">
                <a:solidFill>
                  <a:schemeClr val="tx1"/>
                </a:solidFill>
                <a:latin typeface="Franklin Gothic Demi" pitchFamily="34" charset="0"/>
              </a:defRPr>
            </a:lvl6pPr>
            <a:lvl7pPr marL="2971800" indent="-228600" algn="ctr" eaLnBrk="0" fontAlgn="base" hangingPunct="0">
              <a:lnSpc>
                <a:spcPct val="150000"/>
              </a:lnSpc>
              <a:spcBef>
                <a:spcPct val="0"/>
              </a:spcBef>
              <a:spcAft>
                <a:spcPct val="0"/>
              </a:spcAft>
              <a:defRPr sz="4800">
                <a:solidFill>
                  <a:schemeClr val="tx1"/>
                </a:solidFill>
                <a:latin typeface="Franklin Gothic Demi" pitchFamily="34" charset="0"/>
              </a:defRPr>
            </a:lvl7pPr>
            <a:lvl8pPr marL="3429000" indent="-228600" algn="ctr" eaLnBrk="0" fontAlgn="base" hangingPunct="0">
              <a:lnSpc>
                <a:spcPct val="150000"/>
              </a:lnSpc>
              <a:spcBef>
                <a:spcPct val="0"/>
              </a:spcBef>
              <a:spcAft>
                <a:spcPct val="0"/>
              </a:spcAft>
              <a:defRPr sz="4800">
                <a:solidFill>
                  <a:schemeClr val="tx1"/>
                </a:solidFill>
                <a:latin typeface="Franklin Gothic Demi" pitchFamily="34" charset="0"/>
              </a:defRPr>
            </a:lvl8pPr>
            <a:lvl9pPr marL="3886200" indent="-228600" algn="ctr" eaLnBrk="0" fontAlgn="base" hangingPunct="0">
              <a:lnSpc>
                <a:spcPct val="150000"/>
              </a:lnSpc>
              <a:spcBef>
                <a:spcPct val="0"/>
              </a:spcBef>
              <a:spcAft>
                <a:spcPct val="0"/>
              </a:spcAft>
              <a:defRPr sz="4800">
                <a:solidFill>
                  <a:schemeClr val="tx1"/>
                </a:solidFill>
                <a:latin typeface="Franklin Gothic Demi" pitchFamily="34" charset="0"/>
              </a:defRPr>
            </a:lvl9pPr>
          </a:lstStyle>
          <a:p>
            <a:pPr eaLnBrk="1" hangingPunct="1">
              <a:lnSpc>
                <a:spcPct val="100000"/>
              </a:lnSpc>
            </a:pPr>
            <a:r>
              <a:rPr lang="en-GB" sz="4000" b="1" dirty="0">
                <a:latin typeface="Verdana" pitchFamily="34" charset="0"/>
                <a:ea typeface="Verdana" pitchFamily="34" charset="0"/>
                <a:cs typeface="Verdana" pitchFamily="34" charset="0"/>
              </a:rPr>
              <a:t>Keep up-to-date</a:t>
            </a:r>
          </a:p>
        </p:txBody>
      </p:sp>
      <p:grpSp>
        <p:nvGrpSpPr>
          <p:cNvPr id="4" name="Group 5"/>
          <p:cNvGrpSpPr/>
          <p:nvPr/>
        </p:nvGrpSpPr>
        <p:grpSpPr>
          <a:xfrm rot="20521528">
            <a:off x="2067417" y="2792724"/>
            <a:ext cx="4214842" cy="1216132"/>
            <a:chOff x="2571779" y="2071701"/>
            <a:chExt cx="3714720" cy="2143117"/>
          </a:xfrm>
          <a:solidFill>
            <a:srgbClr val="FFFF00"/>
          </a:solidFill>
          <a:effectLst>
            <a:glow rad="228600">
              <a:schemeClr val="accent4">
                <a:satMod val="175000"/>
                <a:alpha val="40000"/>
              </a:schemeClr>
            </a:glow>
          </a:effectLst>
          <a:scene3d>
            <a:camera prst="orthographicFront"/>
            <a:lightRig rig="flat" dir="t"/>
          </a:scene3d>
        </p:grpSpPr>
        <p:sp>
          <p:nvSpPr>
            <p:cNvPr id="5" name="Oval 4"/>
            <p:cNvSpPr/>
            <p:nvPr/>
          </p:nvSpPr>
          <p:spPr>
            <a:xfrm>
              <a:off x="2571779" y="2071701"/>
              <a:ext cx="3714720" cy="2143117"/>
            </a:xfrm>
            <a:prstGeom prst="ellipse">
              <a:avLst/>
            </a:prstGeom>
            <a:solidFill>
              <a:srgbClr val="0033CC"/>
            </a:solidFill>
            <a:ln w="38100">
              <a:solidFill>
                <a:srgbClr val="FF0000"/>
              </a:solidFill>
            </a:ln>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6" name="Oval 4"/>
            <p:cNvSpPr/>
            <p:nvPr/>
          </p:nvSpPr>
          <p:spPr>
            <a:xfrm>
              <a:off x="2827969" y="2431515"/>
              <a:ext cx="3047093" cy="1515414"/>
            </a:xfrm>
            <a:prstGeom prst="rect">
              <a:avLst/>
            </a:prstGeom>
            <a:noFill/>
            <a:ln w="38100">
              <a:noFill/>
            </a:ln>
            <a:sp3d>
              <a:bevelT w="31750"/>
            </a:sp3d>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eaLnBrk="0" hangingPunct="0">
                <a:lnSpc>
                  <a:spcPct val="100000"/>
                </a:lnSpc>
                <a:defRPr/>
              </a:pPr>
              <a:r>
                <a:rPr lang="en-GB" sz="2800" b="1" dirty="0">
                  <a:solidFill>
                    <a:prstClr val="white"/>
                  </a:solidFill>
                  <a:latin typeface="Verdana" pitchFamily="34" charset="0"/>
                  <a:ea typeface="Verdana" pitchFamily="34" charset="0"/>
                  <a:cs typeface="Verdana" pitchFamily="34" charset="0"/>
                </a:rPr>
                <a:t>Milestones Snippets</a:t>
              </a:r>
            </a:p>
          </p:txBody>
        </p:sp>
      </p:grpSp>
    </p:spTree>
    <p:extLst>
      <p:ext uri="{BB962C8B-B14F-4D97-AF65-F5344CB8AC3E}">
        <p14:creationId xmlns:p14="http://schemas.microsoft.com/office/powerpoint/2010/main" val="2558213916"/>
      </p:ext>
    </p:extLst>
  </p:cSld>
  <p:clrMapOvr>
    <a:masterClrMapping/>
  </p:clrMapOvr>
  <p:transition>
    <p:split orient="ver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130315</TotalTime>
  <Words>5656</Words>
  <Application>Microsoft Office PowerPoint</Application>
  <PresentationFormat>On-screen Show (4:3)</PresentationFormat>
  <Paragraphs>575</Paragraphs>
  <Slides>92</Slides>
  <Notes>92</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Apex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Kingdom of God</dc:title>
  <dc:creator>DONALD PEARCE</dc:creator>
  <cp:lastModifiedBy>Lee</cp:lastModifiedBy>
  <cp:revision>2318</cp:revision>
  <cp:lastPrinted>2002-02-12T18:49:46Z</cp:lastPrinted>
  <dcterms:created xsi:type="dcterms:W3CDTF">2000-10-01T20:39:57Z</dcterms:created>
  <dcterms:modified xsi:type="dcterms:W3CDTF">2011-11-05T10:20:07Z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4652494</vt:lpwstr>
  </property>
  <property fmtid="{D5CDD505-2E9C-101B-9397-08002B2CF9AE}" pid="3" name="NXPowerLiteSettings">
    <vt:lpwstr>F7000400038000</vt:lpwstr>
  </property>
  <property fmtid="{D5CDD505-2E9C-101B-9397-08002B2CF9AE}" pid="4" name="NXPowerLiteVersion">
    <vt:lpwstr>D5.0.5</vt:lpwstr>
  </property>
</Properties>
</file>