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5" r:id="rId14"/>
    <p:sldId id="268" r:id="rId15"/>
    <p:sldId id="264" r:id="rId16"/>
    <p:sldId id="269" r:id="rId17"/>
    <p:sldId id="270" r:id="rId18"/>
    <p:sldId id="271" r:id="rId19"/>
    <p:sldId id="272" r:id="rId20"/>
    <p:sldId id="274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7A98374-8E6E-4956-8EFF-A8059C39C6F6}" type="datetimeFigureOut">
              <a:rPr lang="en-AU" smtClean="0"/>
              <a:t>02/11/2011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Forgiveness and Sin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68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AU" sz="2800" dirty="0" smtClean="0"/>
              <a:t>Forgiveness relates to:</a:t>
            </a:r>
          </a:p>
          <a:p>
            <a:pPr marL="636588" indent="-636588"/>
            <a:r>
              <a:rPr lang="en-AU" sz="2800" dirty="0" smtClean="0"/>
              <a:t>The atonement</a:t>
            </a:r>
          </a:p>
          <a:p>
            <a:pPr marL="636588" indent="-636588"/>
            <a:r>
              <a:rPr lang="en-AU" sz="2800" dirty="0"/>
              <a:t>Sin &amp; its punishment death</a:t>
            </a:r>
          </a:p>
          <a:p>
            <a:pPr marL="636588" indent="-636588"/>
            <a:r>
              <a:rPr lang="en-AU" sz="2800" dirty="0"/>
              <a:t>God’s character</a:t>
            </a:r>
          </a:p>
          <a:p>
            <a:pPr marL="636588" indent="-636588"/>
            <a:r>
              <a:rPr lang="en-AU" sz="2800" dirty="0"/>
              <a:t>Sacrifice &amp; the Law of Moses</a:t>
            </a:r>
          </a:p>
          <a:p>
            <a:pPr marL="636588" indent="-636588"/>
            <a:r>
              <a:rPr lang="en-AU" sz="2800" dirty="0"/>
              <a:t>Fellowship</a:t>
            </a:r>
          </a:p>
          <a:p>
            <a:pPr marL="636588" indent="-636588"/>
            <a:r>
              <a:rPr lang="en-AU" sz="2800" dirty="0"/>
              <a:t>Salvation by grace</a:t>
            </a:r>
          </a:p>
          <a:p>
            <a:pPr marL="636588" indent="-636588"/>
            <a:r>
              <a:rPr lang="en-AU" sz="2800" dirty="0"/>
              <a:t>Faith, Hope &amp; Love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 Broad Subject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9670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What is sin?</a:t>
            </a:r>
          </a:p>
          <a:p>
            <a:pPr marL="45720" indent="0">
              <a:buNone/>
            </a:pPr>
            <a:r>
              <a:rPr lang="en-AU" sz="2800" i="1" dirty="0" smtClean="0"/>
              <a:t>Whosoever </a:t>
            </a:r>
            <a:r>
              <a:rPr lang="en-AU" sz="2800" i="1" dirty="0" err="1"/>
              <a:t>committeth</a:t>
            </a:r>
            <a:r>
              <a:rPr lang="en-AU" sz="2800" i="1" dirty="0"/>
              <a:t> sin </a:t>
            </a:r>
            <a:r>
              <a:rPr lang="en-AU" sz="2800" i="1" dirty="0" err="1"/>
              <a:t>transgresseth</a:t>
            </a:r>
            <a:r>
              <a:rPr lang="en-AU" sz="2800" i="1" dirty="0"/>
              <a:t> also the law: for sin is the transgression of </a:t>
            </a:r>
            <a:r>
              <a:rPr lang="en-AU" sz="2800" b="1" i="1" dirty="0"/>
              <a:t>the law</a:t>
            </a:r>
            <a:r>
              <a:rPr lang="en-AU" sz="2800" dirty="0"/>
              <a:t>.</a:t>
            </a:r>
          </a:p>
          <a:p>
            <a:pPr marL="45720" indent="0" algn="r">
              <a:buNone/>
            </a:pPr>
            <a:r>
              <a:rPr lang="en-AU" sz="2800" dirty="0" smtClean="0"/>
              <a:t>I John 3:4</a:t>
            </a:r>
          </a:p>
          <a:p>
            <a:pPr marL="45720" indent="0">
              <a:buNone/>
            </a:pPr>
            <a:endParaRPr lang="en-AU" sz="2800" dirty="0" smtClean="0"/>
          </a:p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What is the law?</a:t>
            </a:r>
          </a:p>
          <a:p>
            <a:pPr marL="45720" indent="0">
              <a:buNone/>
            </a:pPr>
            <a:r>
              <a:rPr lang="en-AU" sz="2800" i="1" dirty="0" smtClean="0"/>
              <a:t>And </a:t>
            </a:r>
            <a:r>
              <a:rPr lang="en-AU" sz="2800" i="1" dirty="0"/>
              <a:t>this is his commandment, That we should believe on the name of his Son Jesus Christ, and love one another, as he gave us commandment</a:t>
            </a:r>
            <a:r>
              <a:rPr lang="en-AU" sz="2800" dirty="0"/>
              <a:t>.</a:t>
            </a:r>
          </a:p>
          <a:p>
            <a:pPr marL="45720" indent="0" algn="r">
              <a:buNone/>
            </a:pPr>
            <a:r>
              <a:rPr lang="en-AU" sz="2800" dirty="0" smtClean="0"/>
              <a:t>I John 3:23</a:t>
            </a:r>
          </a:p>
          <a:p>
            <a:pPr marL="45720" indent="0">
              <a:buNone/>
            </a:pPr>
            <a:endParaRPr lang="en-AU" dirty="0"/>
          </a:p>
          <a:p>
            <a:endParaRPr lang="en-AU" dirty="0"/>
          </a:p>
          <a:p>
            <a:endParaRPr lang="en-AU" dirty="0"/>
          </a:p>
          <a:p>
            <a:pPr marL="45720" indent="0">
              <a:buNone/>
            </a:pP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Sin Defined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447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endParaRPr lang="en-AU" dirty="0" smtClean="0"/>
          </a:p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Sin is not Righteousness</a:t>
            </a:r>
            <a:endParaRPr lang="en-AU" sz="2800" dirty="0">
              <a:solidFill>
                <a:schemeClr val="accent1"/>
              </a:solidFill>
            </a:endParaRPr>
          </a:p>
          <a:p>
            <a:pPr marL="45720" indent="0">
              <a:buNone/>
            </a:pPr>
            <a:r>
              <a:rPr lang="en-AU" sz="2800" i="1" dirty="0" smtClean="0"/>
              <a:t>All </a:t>
            </a:r>
            <a:r>
              <a:rPr lang="en-AU" sz="2800" i="1" dirty="0"/>
              <a:t>unrighteousness is sin: and there is a sin not unto death</a:t>
            </a:r>
            <a:r>
              <a:rPr lang="en-AU" sz="2800" i="1" dirty="0" smtClean="0"/>
              <a:t>.</a:t>
            </a:r>
          </a:p>
          <a:p>
            <a:pPr marL="45720" indent="0" algn="r">
              <a:buNone/>
            </a:pPr>
            <a:r>
              <a:rPr lang="en-AU" sz="2800" dirty="0" smtClean="0"/>
              <a:t>I John 5:17</a:t>
            </a:r>
            <a:endParaRPr lang="en-AU" sz="2800" dirty="0"/>
          </a:p>
          <a:p>
            <a:pPr marL="45720" indent="0">
              <a:buNone/>
            </a:pPr>
            <a:endParaRPr lang="en-AU" sz="2800" dirty="0" smtClean="0"/>
          </a:p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Sin is not Faith</a:t>
            </a:r>
          </a:p>
          <a:p>
            <a:pPr marL="45720" indent="0">
              <a:buNone/>
            </a:pPr>
            <a:r>
              <a:rPr lang="en-AU" sz="2800" i="1" dirty="0" smtClean="0"/>
              <a:t>And </a:t>
            </a:r>
            <a:r>
              <a:rPr lang="en-AU" sz="2800" i="1" dirty="0"/>
              <a:t>he that </a:t>
            </a:r>
            <a:r>
              <a:rPr lang="en-AU" sz="2800" i="1" dirty="0" err="1"/>
              <a:t>doubteth</a:t>
            </a:r>
            <a:r>
              <a:rPr lang="en-AU" sz="2800" i="1" dirty="0"/>
              <a:t> is damned if he eat, because he </a:t>
            </a:r>
            <a:r>
              <a:rPr lang="en-AU" sz="2800" i="1" dirty="0" err="1"/>
              <a:t>eateth</a:t>
            </a:r>
            <a:r>
              <a:rPr lang="en-AU" sz="2800" i="1" dirty="0"/>
              <a:t> not of faith: for whatsoever is not of faith is sin.</a:t>
            </a:r>
          </a:p>
          <a:p>
            <a:pPr marL="45720" indent="0" algn="r">
              <a:buNone/>
            </a:pPr>
            <a:r>
              <a:rPr lang="en-AU" sz="2800" dirty="0" smtClean="0"/>
              <a:t>Romans 14:23</a:t>
            </a:r>
            <a:endParaRPr lang="en-AU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Sin defined by what it isn’t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745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9263" indent="-449263"/>
            <a:r>
              <a:rPr lang="en-AU" sz="2800" dirty="0" smtClean="0"/>
              <a:t>Failing to believe </a:t>
            </a:r>
            <a:r>
              <a:rPr lang="en-AU" sz="2800" i="1" dirty="0" smtClean="0"/>
              <a:t>(I </a:t>
            </a:r>
            <a:r>
              <a:rPr lang="en-AU" sz="2800" i="1" dirty="0" err="1" smtClean="0"/>
              <a:t>Jn</a:t>
            </a:r>
            <a:r>
              <a:rPr lang="en-AU" sz="2800" i="1" dirty="0"/>
              <a:t> </a:t>
            </a:r>
            <a:r>
              <a:rPr lang="en-AU" sz="2800" i="1" dirty="0" smtClean="0"/>
              <a:t>3:4 &amp; 23)</a:t>
            </a:r>
          </a:p>
          <a:p>
            <a:pPr marL="449263" indent="-449263"/>
            <a:r>
              <a:rPr lang="en-AU" sz="2800" dirty="0" smtClean="0"/>
              <a:t>Failing to love as Christ loved </a:t>
            </a:r>
            <a:r>
              <a:rPr lang="en-AU" sz="2800" i="1" dirty="0" smtClean="0"/>
              <a:t>(I </a:t>
            </a:r>
            <a:r>
              <a:rPr lang="en-AU" sz="2800" i="1" dirty="0" err="1" smtClean="0"/>
              <a:t>Jn</a:t>
            </a:r>
            <a:r>
              <a:rPr lang="en-AU" sz="2800" i="1" dirty="0" smtClean="0"/>
              <a:t> 3:4 &amp; 23)</a:t>
            </a:r>
          </a:p>
          <a:p>
            <a:pPr marL="449263" indent="-449263"/>
            <a:r>
              <a:rPr lang="en-AU" sz="2800" dirty="0" smtClean="0"/>
              <a:t>Anything that is not Godly </a:t>
            </a:r>
            <a:r>
              <a:rPr lang="en-AU" sz="2800" i="1" dirty="0" smtClean="0"/>
              <a:t>(I </a:t>
            </a:r>
            <a:r>
              <a:rPr lang="en-AU" sz="2800" i="1" dirty="0" err="1" smtClean="0"/>
              <a:t>Jn</a:t>
            </a:r>
            <a:r>
              <a:rPr lang="en-AU" sz="2800" i="1" dirty="0" smtClean="0"/>
              <a:t> 5:17)</a:t>
            </a:r>
          </a:p>
          <a:p>
            <a:pPr marL="449263" indent="-449263"/>
            <a:r>
              <a:rPr lang="en-AU" sz="2800" dirty="0" smtClean="0"/>
              <a:t>Anything that contradicts our faith </a:t>
            </a:r>
            <a:r>
              <a:rPr lang="en-AU" sz="2800" i="1" dirty="0" smtClean="0"/>
              <a:t>(Rom 14:23)</a:t>
            </a:r>
          </a:p>
          <a:p>
            <a:pPr marL="449263" indent="-449263"/>
            <a:r>
              <a:rPr lang="en-AU" sz="2800" dirty="0" smtClean="0"/>
              <a:t>Not just actions, also thoughts </a:t>
            </a:r>
            <a:r>
              <a:rPr lang="en-AU" sz="2800" i="1" dirty="0" smtClean="0"/>
              <a:t>(I </a:t>
            </a:r>
            <a:r>
              <a:rPr lang="en-AU" sz="2800" i="1" dirty="0" err="1" smtClean="0"/>
              <a:t>Jn</a:t>
            </a:r>
            <a:r>
              <a:rPr lang="en-AU" sz="2800" i="1" dirty="0" smtClean="0"/>
              <a:t> 3:15)</a:t>
            </a:r>
          </a:p>
          <a:p>
            <a:pPr marL="449263" indent="-449263"/>
            <a:r>
              <a:rPr lang="en-AU" sz="2800" dirty="0" smtClean="0"/>
              <a:t>Not just what we do, also what we don’t do </a:t>
            </a:r>
            <a:r>
              <a:rPr lang="en-AU" sz="2800" i="1" dirty="0" smtClean="0"/>
              <a:t>(Jas 4:17)</a:t>
            </a:r>
            <a:endParaRPr lang="en-AU" sz="28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SIN IS: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038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AU" sz="2800" i="1" dirty="0" smtClean="0"/>
              <a:t>Now the </a:t>
            </a:r>
            <a:r>
              <a:rPr lang="en-AU" sz="2800" i="1" dirty="0"/>
              <a:t>works of the flesh are manifest, which are these; Adultery, fornication, uncleanness, lasciviousness, </a:t>
            </a:r>
            <a:r>
              <a:rPr lang="en-AU" sz="2800" i="1" dirty="0" smtClean="0"/>
              <a:t>idolatry</a:t>
            </a:r>
            <a:r>
              <a:rPr lang="en-AU" sz="2800" i="1" dirty="0"/>
              <a:t>, witchcraft, hatred, variance, emulations, wrath, strife, seditions, heresies, </a:t>
            </a:r>
            <a:r>
              <a:rPr lang="en-AU" sz="2800" i="1" dirty="0" err="1" smtClean="0"/>
              <a:t>envyings</a:t>
            </a:r>
            <a:r>
              <a:rPr lang="en-AU" sz="2800" i="1" dirty="0"/>
              <a:t>, murders, drunkenness, </a:t>
            </a:r>
            <a:r>
              <a:rPr lang="en-AU" sz="2800" i="1" dirty="0" err="1"/>
              <a:t>revellings</a:t>
            </a:r>
            <a:r>
              <a:rPr lang="en-AU" sz="2800" i="1" dirty="0"/>
              <a:t>, and such like: of the which I tell you before, as I have also told you in time past, that </a:t>
            </a:r>
            <a:r>
              <a:rPr lang="en-AU" sz="2800" i="1" dirty="0">
                <a:solidFill>
                  <a:schemeClr val="accent1"/>
                </a:solidFill>
              </a:rPr>
              <a:t>they which do such things shall not inherit the kingdom of God</a:t>
            </a:r>
            <a:r>
              <a:rPr lang="en-AU" sz="2800" dirty="0">
                <a:solidFill>
                  <a:schemeClr val="accent1"/>
                </a:solidFill>
              </a:rPr>
              <a:t>.</a:t>
            </a:r>
          </a:p>
          <a:p>
            <a:pPr marL="45720" indent="0" algn="r">
              <a:buNone/>
            </a:pPr>
            <a:r>
              <a:rPr lang="en-AU" sz="2800" dirty="0" smtClean="0"/>
              <a:t>Galatians 5:19-21</a:t>
            </a:r>
            <a:endParaRPr lang="en-AU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Degrees of sin?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18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AU" sz="3200" i="1" dirty="0" smtClean="0"/>
          </a:p>
          <a:p>
            <a:pPr marL="45720" indent="0">
              <a:buNone/>
            </a:pPr>
            <a:r>
              <a:rPr lang="en-AU" sz="3200" i="1" dirty="0" smtClean="0"/>
              <a:t>For </a:t>
            </a:r>
            <a:r>
              <a:rPr lang="en-AU" sz="3200" i="1" dirty="0"/>
              <a:t>he that said, Do not commit adultery, said also, Do not kill. Now if thou commit no adultery, yet if thou kill, thou art become a transgressor of the law</a:t>
            </a:r>
            <a:r>
              <a:rPr lang="en-AU" sz="3200" dirty="0" smtClean="0"/>
              <a:t>.</a:t>
            </a:r>
          </a:p>
          <a:p>
            <a:pPr marL="45720" indent="0">
              <a:buNone/>
            </a:pPr>
            <a:endParaRPr lang="en-AU" sz="3200" dirty="0"/>
          </a:p>
          <a:p>
            <a:pPr marL="45720" indent="0" algn="r">
              <a:buNone/>
            </a:pPr>
            <a:r>
              <a:rPr lang="en-AU" sz="3200" dirty="0" smtClean="0"/>
              <a:t>James 2:11</a:t>
            </a:r>
            <a:endParaRPr lang="en-AU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Degrees of sin?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113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17550" indent="-717550"/>
            <a:endParaRPr lang="en-AU" sz="3600" dirty="0" smtClean="0"/>
          </a:p>
          <a:p>
            <a:pPr marL="717550" indent="-717550"/>
            <a:r>
              <a:rPr lang="en-AU" sz="3600" dirty="0" smtClean="0"/>
              <a:t>Death (Rom 6:23)</a:t>
            </a:r>
          </a:p>
          <a:p>
            <a:pPr marL="717550" indent="-717550"/>
            <a:r>
              <a:rPr lang="en-AU" sz="3600" dirty="0" smtClean="0"/>
              <a:t>Rupturing of relationship with God (Isa 59:2)</a:t>
            </a:r>
          </a:p>
          <a:p>
            <a:pPr marL="717550" indent="-717550"/>
            <a:r>
              <a:rPr lang="en-AU" sz="3600" dirty="0" smtClean="0"/>
              <a:t>Rupturing of relationships with others (Matt 5:23-24)</a:t>
            </a:r>
          </a:p>
          <a:p>
            <a:pPr marL="717550" indent="-717550"/>
            <a:r>
              <a:rPr lang="en-AU" sz="3600" dirty="0" smtClean="0"/>
              <a:t>Reinforcement of sinful behaviour	(I </a:t>
            </a:r>
            <a:r>
              <a:rPr lang="en-AU" sz="3600" dirty="0" err="1" smtClean="0"/>
              <a:t>Jn</a:t>
            </a:r>
            <a:r>
              <a:rPr lang="en-AU" sz="3600" dirty="0" smtClean="0"/>
              <a:t> 2:11)</a:t>
            </a:r>
            <a:endParaRPr lang="en-AU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effects of sin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8794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17550" indent="-717550"/>
            <a:r>
              <a:rPr lang="en-AU" sz="3400" dirty="0" smtClean="0"/>
              <a:t>It is by definition the opposite of God (Matt 19:17)</a:t>
            </a:r>
          </a:p>
          <a:p>
            <a:pPr marL="717550" indent="-717550"/>
            <a:r>
              <a:rPr lang="en-AU" sz="3400" dirty="0" smtClean="0"/>
              <a:t>His punishment for it is everlasting death (Rom 6:23)</a:t>
            </a:r>
          </a:p>
          <a:p>
            <a:pPr marL="717550" indent="-717550"/>
            <a:r>
              <a:rPr lang="en-AU" sz="3400" dirty="0" smtClean="0"/>
              <a:t>Its emphasis in the Law of Moses</a:t>
            </a:r>
          </a:p>
          <a:p>
            <a:pPr marL="717550" indent="-717550"/>
            <a:r>
              <a:rPr lang="en-AU" sz="3400" dirty="0" smtClean="0"/>
              <a:t>The images used to symbolise sin in scripture</a:t>
            </a:r>
            <a:endParaRPr lang="en-AU" sz="3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God’s view of sin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04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492896"/>
            <a:ext cx="4032448" cy="331701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Images of sin - Daniel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39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72" y="2036001"/>
            <a:ext cx="3419856" cy="377342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Images of sin - revelation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1783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420887"/>
            <a:ext cx="4680520" cy="3429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Images of sin – Leviathan &amp; Behemoth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841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988840"/>
            <a:ext cx="4896544" cy="367240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Images of Sin – PIG mire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498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5" t="10418" r="10322" b="-434"/>
          <a:stretch/>
        </p:blipFill>
        <p:spPr>
          <a:xfrm>
            <a:off x="1640540" y="2178423"/>
            <a:ext cx="5741895" cy="396688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Images of sin – dog vomit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716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2868843" cy="439248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Images of sin - leprosy</a:t>
            </a:r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329436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1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7550" indent="-717550"/>
            <a:r>
              <a:rPr lang="en-AU" sz="3200" i="1" dirty="0" smtClean="0"/>
              <a:t>Sin</a:t>
            </a:r>
            <a:r>
              <a:rPr lang="en-AU" sz="3200" dirty="0" smtClean="0"/>
              <a:t> = transgression, iniquity, unrighteousness</a:t>
            </a:r>
          </a:p>
          <a:p>
            <a:pPr marL="717550" indent="-717550"/>
            <a:r>
              <a:rPr lang="en-AU" sz="3200" i="1" dirty="0" smtClean="0"/>
              <a:t>Mortality</a:t>
            </a:r>
            <a:r>
              <a:rPr lang="en-AU" sz="3200" dirty="0" smtClean="0"/>
              <a:t> = subject to death, and inclined toward sin</a:t>
            </a:r>
          </a:p>
          <a:p>
            <a:pPr marL="717550" indent="-717550"/>
            <a:r>
              <a:rPr lang="en-AU" sz="3200" i="1" dirty="0" smtClean="0"/>
              <a:t>Faith</a:t>
            </a:r>
            <a:r>
              <a:rPr lang="en-AU" sz="3200" dirty="0" smtClean="0"/>
              <a:t> = belief</a:t>
            </a:r>
          </a:p>
          <a:p>
            <a:pPr marL="717550" indent="-717550"/>
            <a:r>
              <a:rPr lang="en-AU" sz="3200" i="1" dirty="0" smtClean="0"/>
              <a:t>Justification</a:t>
            </a:r>
            <a:r>
              <a:rPr lang="en-AU" sz="3200" dirty="0" smtClean="0"/>
              <a:t> = imputed righteousness, made righteous, forgiven</a:t>
            </a:r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TERMS DEFINED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4901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8300" indent="-368300">
              <a:buNone/>
            </a:pPr>
            <a:r>
              <a:rPr lang="en-AU" dirty="0" smtClean="0">
                <a:solidFill>
                  <a:schemeClr val="accent1"/>
                </a:solidFill>
              </a:rPr>
              <a:t>Exodus </a:t>
            </a:r>
            <a:r>
              <a:rPr lang="en-AU" dirty="0">
                <a:solidFill>
                  <a:schemeClr val="accent1"/>
                </a:solidFill>
              </a:rPr>
              <a:t>34:6-6</a:t>
            </a:r>
            <a:r>
              <a:rPr lang="en-AU" dirty="0"/>
              <a:t>: </a:t>
            </a:r>
            <a:r>
              <a:rPr lang="en-AU" i="1" dirty="0"/>
              <a:t>Yahweh, Yahweh, El, </a:t>
            </a:r>
            <a:r>
              <a:rPr lang="en-AU" b="1" i="1" dirty="0"/>
              <a:t>merciful</a:t>
            </a:r>
            <a:r>
              <a:rPr lang="en-AU" i="1" dirty="0"/>
              <a:t> and </a:t>
            </a:r>
            <a:r>
              <a:rPr lang="en-AU" b="1" i="1" dirty="0"/>
              <a:t>gracious</a:t>
            </a:r>
            <a:r>
              <a:rPr lang="en-AU" i="1" dirty="0"/>
              <a:t>, </a:t>
            </a:r>
            <a:r>
              <a:rPr lang="en-AU" b="1" i="1" dirty="0"/>
              <a:t>long suffering </a:t>
            </a:r>
            <a:r>
              <a:rPr lang="en-AU" i="1" dirty="0"/>
              <a:t>and abundant in goodness and truth, keeping </a:t>
            </a:r>
            <a:r>
              <a:rPr lang="en-AU" b="1" i="1" dirty="0"/>
              <a:t>mercy</a:t>
            </a:r>
            <a:r>
              <a:rPr lang="en-AU" i="1" dirty="0"/>
              <a:t> for thousands, </a:t>
            </a:r>
            <a:r>
              <a:rPr lang="en-AU" b="1" i="1" dirty="0"/>
              <a:t>forgiving</a:t>
            </a:r>
            <a:r>
              <a:rPr lang="en-AU" i="1" dirty="0"/>
              <a:t> iniquity and transgression and </a:t>
            </a:r>
            <a:r>
              <a:rPr lang="en-AU" i="1" dirty="0" smtClean="0"/>
              <a:t>sin</a:t>
            </a:r>
            <a:endParaRPr lang="en-AU" dirty="0"/>
          </a:p>
          <a:p>
            <a:pPr marL="363538" indent="-319088">
              <a:buNone/>
            </a:pPr>
            <a:r>
              <a:rPr lang="en-AU" dirty="0" smtClean="0">
                <a:solidFill>
                  <a:schemeClr val="accent1"/>
                </a:solidFill>
              </a:rPr>
              <a:t>Numbers 14:18</a:t>
            </a:r>
            <a:r>
              <a:rPr lang="en-AU" i="1" dirty="0" smtClean="0"/>
              <a:t>  </a:t>
            </a:r>
            <a:r>
              <a:rPr lang="en-AU" i="1" dirty="0"/>
              <a:t>Yahweh is </a:t>
            </a:r>
            <a:r>
              <a:rPr lang="en-AU" b="1" i="1" dirty="0"/>
              <a:t>long suffering </a:t>
            </a:r>
            <a:r>
              <a:rPr lang="en-AU" i="1" dirty="0"/>
              <a:t>and of </a:t>
            </a:r>
            <a:r>
              <a:rPr lang="en-AU" b="1" i="1" dirty="0"/>
              <a:t>great mercy</a:t>
            </a:r>
            <a:r>
              <a:rPr lang="en-AU" i="1" dirty="0"/>
              <a:t>, </a:t>
            </a:r>
            <a:r>
              <a:rPr lang="en-AU" b="1" i="1" dirty="0"/>
              <a:t>forgiving</a:t>
            </a:r>
            <a:r>
              <a:rPr lang="en-AU" i="1" dirty="0"/>
              <a:t> iniquity and </a:t>
            </a:r>
            <a:r>
              <a:rPr lang="en-AU" i="1" dirty="0" smtClean="0"/>
              <a:t>transgression</a:t>
            </a:r>
            <a:endParaRPr lang="en-AU" dirty="0"/>
          </a:p>
          <a:p>
            <a:pPr marL="363538" indent="-319088">
              <a:buNone/>
            </a:pPr>
            <a:r>
              <a:rPr lang="en-AU" dirty="0" smtClean="0">
                <a:solidFill>
                  <a:schemeClr val="accent1"/>
                </a:solidFill>
              </a:rPr>
              <a:t>Deuteronomy 4:31</a:t>
            </a:r>
            <a:r>
              <a:rPr lang="en-AU" i="1" dirty="0" smtClean="0"/>
              <a:t>  </a:t>
            </a:r>
            <a:r>
              <a:rPr lang="en-AU" i="1" dirty="0"/>
              <a:t>For Yahweh thy God is a </a:t>
            </a:r>
            <a:r>
              <a:rPr lang="en-AU" b="1" i="1" dirty="0"/>
              <a:t>merciful</a:t>
            </a:r>
            <a:r>
              <a:rPr lang="en-AU" i="1" dirty="0"/>
              <a:t> God</a:t>
            </a:r>
            <a:endParaRPr lang="en-AU" dirty="0"/>
          </a:p>
          <a:p>
            <a:pPr marL="363538" indent="-319088">
              <a:buNone/>
            </a:pPr>
            <a:r>
              <a:rPr lang="en-AU" dirty="0" smtClean="0">
                <a:solidFill>
                  <a:schemeClr val="accent1"/>
                </a:solidFill>
              </a:rPr>
              <a:t>Psalm 108:3</a:t>
            </a:r>
            <a:r>
              <a:rPr lang="en-AU" i="1" dirty="0" smtClean="0"/>
              <a:t>  </a:t>
            </a:r>
            <a:r>
              <a:rPr lang="en-AU" i="1" dirty="0"/>
              <a:t>Yahweh is </a:t>
            </a:r>
            <a:r>
              <a:rPr lang="en-AU" b="1" i="1" dirty="0"/>
              <a:t>merciful</a:t>
            </a:r>
            <a:r>
              <a:rPr lang="en-AU" i="1" dirty="0"/>
              <a:t> and </a:t>
            </a:r>
            <a:r>
              <a:rPr lang="en-AU" b="1" i="1" dirty="0"/>
              <a:t>gracious</a:t>
            </a:r>
            <a:r>
              <a:rPr lang="en-AU" i="1" dirty="0"/>
              <a:t>, slow to anger, and plenteous in </a:t>
            </a:r>
            <a:r>
              <a:rPr lang="en-AU" b="1" i="1" dirty="0"/>
              <a:t>mercy</a:t>
            </a:r>
            <a:endParaRPr lang="en-AU" b="1" dirty="0"/>
          </a:p>
          <a:p>
            <a:pPr marL="363538" indent="-319088">
              <a:buNone/>
            </a:pPr>
            <a:r>
              <a:rPr lang="en-AU" dirty="0" smtClean="0">
                <a:solidFill>
                  <a:schemeClr val="accent1"/>
                </a:solidFill>
              </a:rPr>
              <a:t>Ephesians 2:4  </a:t>
            </a:r>
            <a:r>
              <a:rPr lang="en-AU" i="1" dirty="0" smtClean="0"/>
              <a:t>God </a:t>
            </a:r>
            <a:r>
              <a:rPr lang="en-AU" i="1" dirty="0"/>
              <a:t>who is rich in </a:t>
            </a:r>
            <a:r>
              <a:rPr lang="en-AU" b="1" i="1" dirty="0"/>
              <a:t>mercy</a:t>
            </a:r>
            <a:r>
              <a:rPr lang="en-AU" i="1" dirty="0"/>
              <a:t>, for his great love wherewith he loved us</a:t>
            </a:r>
            <a:endParaRPr lang="en-AU" dirty="0"/>
          </a:p>
          <a:p>
            <a:pPr marL="363538" indent="-319088">
              <a:buNone/>
            </a:pPr>
            <a:r>
              <a:rPr lang="en-AU" dirty="0">
                <a:solidFill>
                  <a:schemeClr val="accent1"/>
                </a:solidFill>
              </a:rPr>
              <a:t>I </a:t>
            </a:r>
            <a:r>
              <a:rPr lang="en-AU" dirty="0" smtClean="0">
                <a:solidFill>
                  <a:schemeClr val="accent1"/>
                </a:solidFill>
              </a:rPr>
              <a:t>Peter 1:3  </a:t>
            </a:r>
            <a:r>
              <a:rPr lang="en-AU" i="1" dirty="0" smtClean="0"/>
              <a:t>Blessed </a:t>
            </a:r>
            <a:r>
              <a:rPr lang="en-AU" i="1" dirty="0"/>
              <a:t>be the God and father of our Lord Jesus Christ, which according to his abundant </a:t>
            </a:r>
            <a:r>
              <a:rPr lang="en-AU" b="1" i="1" dirty="0"/>
              <a:t>mercy</a:t>
            </a:r>
            <a:r>
              <a:rPr lang="en-AU" i="1" dirty="0"/>
              <a:t> hath begotten us </a:t>
            </a:r>
            <a:r>
              <a:rPr lang="en-AU" i="1" dirty="0" smtClean="0"/>
              <a:t>again</a:t>
            </a:r>
            <a:endParaRPr lang="en-AU" dirty="0"/>
          </a:p>
          <a:p>
            <a:pPr marL="45720" indent="0">
              <a:buNone/>
            </a:pP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God is 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56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57" y="1719263"/>
            <a:ext cx="5676685" cy="44069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‘earning’ 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695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AU" sz="3200" i="1" dirty="0" smtClean="0"/>
          </a:p>
          <a:p>
            <a:pPr marL="45720" indent="0">
              <a:buNone/>
            </a:pPr>
            <a:r>
              <a:rPr lang="en-AU" sz="3200" i="1" dirty="0" smtClean="0"/>
              <a:t>Grace </a:t>
            </a:r>
            <a:r>
              <a:rPr lang="en-AU" sz="3200" i="1" dirty="0"/>
              <a:t>means there is nothing we can do to make God love us more … And grace means there is nothing we can do to make God love us less – no amount of racism or pride or pornography or adultery, or even </a:t>
            </a:r>
            <a:r>
              <a:rPr lang="en-AU" sz="3200" i="1" dirty="0" smtClean="0"/>
              <a:t>murder</a:t>
            </a:r>
          </a:p>
          <a:p>
            <a:pPr marL="45720" indent="0" algn="r">
              <a:buNone/>
            </a:pPr>
            <a:r>
              <a:rPr lang="en-AU" sz="3200" dirty="0" smtClean="0">
                <a:solidFill>
                  <a:schemeClr val="accent1"/>
                </a:solidFill>
              </a:rPr>
              <a:t>What’s </a:t>
            </a:r>
            <a:r>
              <a:rPr lang="en-AU" sz="3200" dirty="0">
                <a:solidFill>
                  <a:schemeClr val="accent1"/>
                </a:solidFill>
              </a:rPr>
              <a:t>so Amazing About Grace? </a:t>
            </a:r>
            <a:r>
              <a:rPr lang="en-AU" sz="3200" dirty="0" smtClean="0">
                <a:solidFill>
                  <a:schemeClr val="accent1"/>
                </a:solidFill>
              </a:rPr>
              <a:t>p70</a:t>
            </a:r>
            <a:endParaRPr lang="en-AU" sz="32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‘unconditional’ 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2626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AU" sz="3200" i="1" dirty="0"/>
              <a:t>With some people it is fashionable to say that pardon is full and free and unconditional.  It is full and free but there are </a:t>
            </a:r>
            <a:r>
              <a:rPr lang="en-AU" sz="3200" i="1"/>
              <a:t>conditions</a:t>
            </a:r>
            <a:r>
              <a:rPr lang="en-AU" sz="3200" i="1" smtClean="0"/>
              <a:t>.</a:t>
            </a:r>
          </a:p>
          <a:p>
            <a:pPr marL="45720" indent="0">
              <a:buNone/>
            </a:pPr>
            <a:endParaRPr lang="en-AU" sz="3200" i="1" dirty="0" smtClean="0"/>
          </a:p>
          <a:p>
            <a:pPr marL="45720" indent="0" algn="r">
              <a:buNone/>
            </a:pPr>
            <a:r>
              <a:rPr lang="en-AU" sz="3200" dirty="0" smtClean="0"/>
              <a:t>Dennis Gillett</a:t>
            </a:r>
          </a:p>
          <a:p>
            <a:pPr marL="45720" indent="0" algn="r">
              <a:buNone/>
            </a:pPr>
            <a:r>
              <a:rPr lang="en-AU" sz="3200" dirty="0" smtClean="0"/>
              <a:t>Genius </a:t>
            </a:r>
            <a:r>
              <a:rPr lang="en-AU" sz="3200" dirty="0"/>
              <a:t>of Discipleship </a:t>
            </a:r>
            <a:r>
              <a:rPr lang="en-AU" sz="3200" dirty="0" smtClean="0"/>
              <a:t>p27</a:t>
            </a:r>
            <a:endParaRPr lang="en-AU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Unconditional forgiveness?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84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lvl="0" indent="-457200">
              <a:buFont typeface="+mj-lt"/>
              <a:buAutoNum type="arabicPeriod"/>
            </a:pPr>
            <a:r>
              <a:rPr lang="en-AU" sz="2400" dirty="0" smtClean="0">
                <a:solidFill>
                  <a:schemeClr val="accent1"/>
                </a:solidFill>
              </a:rPr>
              <a:t>Faith</a:t>
            </a:r>
          </a:p>
          <a:p>
            <a:pPr lvl="1"/>
            <a:r>
              <a:rPr lang="en-AU" dirty="0" smtClean="0"/>
              <a:t>we </a:t>
            </a:r>
            <a:r>
              <a:rPr lang="en-AU" dirty="0"/>
              <a:t>must believe that God has forgiven us</a:t>
            </a:r>
            <a:endParaRPr lang="en-AU" sz="3000" dirty="0"/>
          </a:p>
          <a:p>
            <a:pPr lvl="1"/>
            <a:r>
              <a:rPr lang="en-AU" i="1" dirty="0" smtClean="0"/>
              <a:t>Even </a:t>
            </a:r>
            <a:r>
              <a:rPr lang="en-AU" i="1" dirty="0"/>
              <a:t>as Abraham believed God, and it was accounted to him for </a:t>
            </a:r>
            <a:r>
              <a:rPr lang="en-AU" i="1" dirty="0" smtClean="0"/>
              <a:t>righteousness</a:t>
            </a:r>
            <a:r>
              <a:rPr lang="en-AU" i="1" dirty="0"/>
              <a:t> </a:t>
            </a:r>
            <a:r>
              <a:rPr lang="en-AU" i="1" dirty="0" smtClean="0"/>
              <a:t> </a:t>
            </a:r>
            <a:r>
              <a:rPr lang="en-AU" dirty="0" smtClean="0">
                <a:solidFill>
                  <a:schemeClr val="accent1"/>
                </a:solidFill>
              </a:rPr>
              <a:t>Galatians 3:6</a:t>
            </a:r>
            <a:endParaRPr lang="en-AU" sz="2600" dirty="0">
              <a:solidFill>
                <a:schemeClr val="accent1"/>
              </a:solidFill>
            </a:endParaRPr>
          </a:p>
          <a:p>
            <a:pPr marL="502920" lvl="0" indent="-457200">
              <a:buFont typeface="+mj-lt"/>
              <a:buAutoNum type="arabicPeriod"/>
            </a:pPr>
            <a:r>
              <a:rPr lang="en-AU" sz="2400" dirty="0" smtClean="0">
                <a:solidFill>
                  <a:schemeClr val="accent1"/>
                </a:solidFill>
              </a:rPr>
              <a:t>Repentance</a:t>
            </a:r>
          </a:p>
          <a:p>
            <a:pPr lvl="1"/>
            <a:r>
              <a:rPr lang="en-AU" dirty="0" smtClean="0"/>
              <a:t>we </a:t>
            </a:r>
            <a:r>
              <a:rPr lang="en-AU" dirty="0"/>
              <a:t>have to change (but what do we have to change?)</a:t>
            </a:r>
            <a:endParaRPr lang="en-AU" sz="3000" dirty="0"/>
          </a:p>
          <a:p>
            <a:pPr lvl="1"/>
            <a:r>
              <a:rPr lang="en-AU" i="1" dirty="0"/>
              <a:t>Repent, and be baptized every one of you in the name of Jesus Christ for the remission of </a:t>
            </a:r>
            <a:r>
              <a:rPr lang="en-AU" i="1" dirty="0" smtClean="0"/>
              <a:t>sins  </a:t>
            </a:r>
            <a:r>
              <a:rPr lang="en-AU" dirty="0" smtClean="0">
                <a:solidFill>
                  <a:schemeClr val="accent1"/>
                </a:solidFill>
              </a:rPr>
              <a:t>Acts 2:38</a:t>
            </a:r>
            <a:endParaRPr lang="en-AU" sz="2800" dirty="0">
              <a:solidFill>
                <a:schemeClr val="accent1"/>
              </a:solidFill>
            </a:endParaRPr>
          </a:p>
          <a:p>
            <a:pPr marL="502920" lvl="0" indent="-457200">
              <a:buFont typeface="+mj-lt"/>
              <a:buAutoNum type="arabicPeriod"/>
            </a:pPr>
            <a:r>
              <a:rPr lang="en-AU" sz="2400" dirty="0">
                <a:solidFill>
                  <a:schemeClr val="accent1"/>
                </a:solidFill>
              </a:rPr>
              <a:t>Forgiving </a:t>
            </a:r>
            <a:r>
              <a:rPr lang="en-AU" sz="2400" dirty="0" smtClean="0">
                <a:solidFill>
                  <a:schemeClr val="accent1"/>
                </a:solidFill>
              </a:rPr>
              <a:t>Attitude</a:t>
            </a:r>
          </a:p>
          <a:p>
            <a:pPr lvl="1"/>
            <a:r>
              <a:rPr lang="en-AU" dirty="0" smtClean="0"/>
              <a:t>we </a:t>
            </a:r>
            <a:r>
              <a:rPr lang="en-AU" dirty="0"/>
              <a:t>have to forgive </a:t>
            </a:r>
            <a:r>
              <a:rPr lang="en-AU" dirty="0" smtClean="0"/>
              <a:t>others</a:t>
            </a:r>
          </a:p>
          <a:p>
            <a:pPr lvl="1"/>
            <a:r>
              <a:rPr lang="en-AU" i="1" dirty="0" smtClean="0"/>
              <a:t>But </a:t>
            </a:r>
            <a:r>
              <a:rPr lang="en-AU" i="1" dirty="0"/>
              <a:t>if ye do not forgive, neither will your Father which is in heaven forgive your </a:t>
            </a:r>
            <a:r>
              <a:rPr lang="en-AU" i="1" dirty="0" smtClean="0"/>
              <a:t>trespasses</a:t>
            </a:r>
            <a:r>
              <a:rPr lang="en-AU" dirty="0" smtClean="0"/>
              <a:t>  </a:t>
            </a:r>
            <a:r>
              <a:rPr lang="en-AU" dirty="0" smtClean="0">
                <a:solidFill>
                  <a:schemeClr val="accent1"/>
                </a:solidFill>
              </a:rPr>
              <a:t>Mark 11:26</a:t>
            </a:r>
            <a:endParaRPr lang="en-AU" dirty="0"/>
          </a:p>
          <a:p>
            <a:pPr lvl="1"/>
            <a:endParaRPr lang="en-AU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3 principles of 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061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429</TotalTime>
  <Words>807</Words>
  <Application>Microsoft Office PowerPoint</Application>
  <PresentationFormat>On-screen Show (4:3)</PresentationFormat>
  <Paragraphs>94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Grid</vt:lpstr>
      <vt:lpstr>FORGIVENESS</vt:lpstr>
      <vt:lpstr>A Broad Subject</vt:lpstr>
      <vt:lpstr>Sin Defined</vt:lpstr>
      <vt:lpstr>Sin defined by what it isn’t</vt:lpstr>
      <vt:lpstr>SIN IS:</vt:lpstr>
      <vt:lpstr>Degrees of sin?</vt:lpstr>
      <vt:lpstr>Degrees of sin?</vt:lpstr>
      <vt:lpstr>The effects of sin</vt:lpstr>
      <vt:lpstr>God’s view of sin</vt:lpstr>
      <vt:lpstr>Images of sin - Daniel</vt:lpstr>
      <vt:lpstr>Images of sin - revelation</vt:lpstr>
      <vt:lpstr>Images of sin – Leviathan &amp; Behemoth</vt:lpstr>
      <vt:lpstr>Images of Sin – PIG mire</vt:lpstr>
      <vt:lpstr>Images of sin – dog vomit</vt:lpstr>
      <vt:lpstr>Images of sin - leprosy</vt:lpstr>
      <vt:lpstr>TERMS DEFINED</vt:lpstr>
      <vt:lpstr>God is forgiveness</vt:lpstr>
      <vt:lpstr>‘earning’ forgiveness</vt:lpstr>
      <vt:lpstr>‘unconditional’ forgiveness</vt:lpstr>
      <vt:lpstr>Unconditional forgiveness?</vt:lpstr>
      <vt:lpstr>3 principles of forgiveness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FORGIVENESS</dc:title>
  <dc:creator>Sam</dc:creator>
  <cp:lastModifiedBy>Sam</cp:lastModifiedBy>
  <cp:revision>27</cp:revision>
  <dcterms:created xsi:type="dcterms:W3CDTF">2011-10-30T05:17:09Z</dcterms:created>
  <dcterms:modified xsi:type="dcterms:W3CDTF">2011-11-01T23:17:15Z</dcterms:modified>
</cp:coreProperties>
</file>