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9"/>
  </p:handoutMasterIdLst>
  <p:sldIdLst>
    <p:sldId id="256" r:id="rId2"/>
    <p:sldId id="286" r:id="rId3"/>
    <p:sldId id="278" r:id="rId4"/>
    <p:sldId id="280" r:id="rId5"/>
    <p:sldId id="281" r:id="rId6"/>
    <p:sldId id="282" r:id="rId7"/>
    <p:sldId id="283" r:id="rId8"/>
    <p:sldId id="279" r:id="rId9"/>
    <p:sldId id="287" r:id="rId10"/>
    <p:sldId id="285" r:id="rId11"/>
    <p:sldId id="292" r:id="rId12"/>
    <p:sldId id="288" r:id="rId13"/>
    <p:sldId id="289" r:id="rId14"/>
    <p:sldId id="284" r:id="rId15"/>
    <p:sldId id="290" r:id="rId16"/>
    <p:sldId id="291" r:id="rId17"/>
    <p:sldId id="277" r:id="rId18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445AC-24E4-4B85-B687-6B6C97F2171D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39BF-099F-4697-9233-D910309199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037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A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7A98374-8E6E-4956-8EFF-A8059C39C6F6}" type="datetimeFigureOut">
              <a:rPr lang="en-AU" smtClean="0"/>
              <a:t>30/11/2011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F032F64A-7D72-41C8-9FDE-234FFD897742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Forgiving One Another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68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dirty="0" smtClean="0">
                <a:solidFill>
                  <a:schemeClr val="accent1"/>
                </a:solidFill>
              </a:rPr>
              <a:t>After </a:t>
            </a:r>
            <a:r>
              <a:rPr lang="en-AU" dirty="0">
                <a:solidFill>
                  <a:schemeClr val="accent1"/>
                </a:solidFill>
              </a:rPr>
              <a:t>this manner therefore pray ye: </a:t>
            </a:r>
            <a:endParaRPr lang="en-AU" dirty="0" smtClean="0">
              <a:solidFill>
                <a:schemeClr val="accent1"/>
              </a:solidFill>
            </a:endParaRPr>
          </a:p>
          <a:p>
            <a:pPr marL="45720" indent="0">
              <a:buNone/>
            </a:pPr>
            <a:r>
              <a:rPr lang="en-AU" i="1" dirty="0" smtClean="0"/>
              <a:t>Our </a:t>
            </a:r>
            <a:r>
              <a:rPr lang="en-AU" i="1" dirty="0"/>
              <a:t>Father which art in heaven, Hallowed be thy name. </a:t>
            </a:r>
            <a:r>
              <a:rPr lang="en-AU" i="1" dirty="0" smtClean="0"/>
              <a:t> Thy </a:t>
            </a:r>
            <a:r>
              <a:rPr lang="en-AU" i="1" dirty="0"/>
              <a:t>kingdom come. Thy will be done in earth, as it is in heaven. </a:t>
            </a:r>
            <a:r>
              <a:rPr lang="en-AU" i="1" dirty="0" smtClean="0"/>
              <a:t> Give </a:t>
            </a:r>
            <a:r>
              <a:rPr lang="en-AU" i="1" dirty="0"/>
              <a:t>us this day our daily bread. </a:t>
            </a:r>
            <a:r>
              <a:rPr lang="en-AU" i="1" dirty="0" smtClean="0"/>
              <a:t> And </a:t>
            </a:r>
            <a:r>
              <a:rPr lang="en-AU" i="1" dirty="0">
                <a:solidFill>
                  <a:schemeClr val="accent1"/>
                </a:solidFill>
              </a:rPr>
              <a:t>forgive us our debts, as we forgive our debtors</a:t>
            </a:r>
            <a:r>
              <a:rPr lang="en-AU" i="1" dirty="0"/>
              <a:t>. </a:t>
            </a:r>
            <a:r>
              <a:rPr lang="en-AU" i="1" dirty="0" smtClean="0"/>
              <a:t> And </a:t>
            </a:r>
            <a:r>
              <a:rPr lang="en-AU" i="1" dirty="0"/>
              <a:t>lead us not into temptation, but deliver us from evil: For thine is the kingdom, and the power, and the glory, for ever. Amen. </a:t>
            </a:r>
          </a:p>
          <a:p>
            <a:pPr marL="45720" indent="0" algn="r">
              <a:buNone/>
            </a:pPr>
            <a:r>
              <a:rPr lang="en-AU" dirty="0" smtClean="0">
                <a:solidFill>
                  <a:schemeClr val="accent1"/>
                </a:solidFill>
              </a:rPr>
              <a:t>Mat </a:t>
            </a:r>
            <a:r>
              <a:rPr lang="en-AU" dirty="0" smtClean="0">
                <a:solidFill>
                  <a:schemeClr val="accent1"/>
                </a:solidFill>
              </a:rPr>
              <a:t>6:9-13</a:t>
            </a:r>
          </a:p>
          <a:p>
            <a:pPr marL="45720" indent="0">
              <a:buNone/>
            </a:pPr>
            <a:endParaRPr lang="en-AU" i="1" dirty="0" smtClean="0"/>
          </a:p>
          <a:p>
            <a:pPr marL="45720" indent="0">
              <a:buNone/>
            </a:pPr>
            <a:r>
              <a:rPr lang="en-AU" i="1" dirty="0" smtClean="0"/>
              <a:t>For </a:t>
            </a:r>
            <a:r>
              <a:rPr lang="en-AU" i="1" dirty="0"/>
              <a:t>if ye </a:t>
            </a:r>
            <a:r>
              <a:rPr lang="en-AU" i="1" dirty="0">
                <a:solidFill>
                  <a:schemeClr val="accent1"/>
                </a:solidFill>
              </a:rPr>
              <a:t>forgive</a:t>
            </a:r>
            <a:r>
              <a:rPr lang="en-AU" i="1" dirty="0"/>
              <a:t> men their trespasses, your heavenly Father will also </a:t>
            </a:r>
            <a:r>
              <a:rPr lang="en-AU" i="1" dirty="0">
                <a:solidFill>
                  <a:schemeClr val="accent1"/>
                </a:solidFill>
              </a:rPr>
              <a:t>forgive</a:t>
            </a:r>
            <a:r>
              <a:rPr lang="en-AU" i="1" dirty="0"/>
              <a:t> you: </a:t>
            </a:r>
            <a:r>
              <a:rPr lang="en-AU" i="1" dirty="0" smtClean="0"/>
              <a:t> But </a:t>
            </a:r>
            <a:r>
              <a:rPr lang="en-AU" i="1" dirty="0"/>
              <a:t>if ye </a:t>
            </a:r>
            <a:r>
              <a:rPr lang="en-AU" i="1" dirty="0">
                <a:solidFill>
                  <a:schemeClr val="accent1"/>
                </a:solidFill>
              </a:rPr>
              <a:t>forgive not</a:t>
            </a:r>
            <a:r>
              <a:rPr lang="en-AU" i="1" dirty="0"/>
              <a:t> men their trespasses, </a:t>
            </a:r>
            <a:r>
              <a:rPr lang="en-AU" i="1" dirty="0">
                <a:solidFill>
                  <a:schemeClr val="accent1"/>
                </a:solidFill>
              </a:rPr>
              <a:t>neither</a:t>
            </a:r>
            <a:r>
              <a:rPr lang="en-AU" i="1" dirty="0"/>
              <a:t> will your Father </a:t>
            </a:r>
            <a:r>
              <a:rPr lang="en-AU" i="1" dirty="0">
                <a:solidFill>
                  <a:schemeClr val="accent1"/>
                </a:solidFill>
              </a:rPr>
              <a:t>forgive</a:t>
            </a:r>
            <a:r>
              <a:rPr lang="en-AU" i="1" dirty="0"/>
              <a:t> your trespasses. </a:t>
            </a:r>
            <a:endParaRPr lang="en-AU" i="1" dirty="0" smtClean="0"/>
          </a:p>
          <a:p>
            <a:pPr marL="45720" indent="0" algn="r">
              <a:buNone/>
            </a:pPr>
            <a:r>
              <a:rPr lang="en-AU" dirty="0" smtClean="0">
                <a:solidFill>
                  <a:schemeClr val="accent1"/>
                </a:solidFill>
              </a:rPr>
              <a:t>Mat </a:t>
            </a:r>
            <a:r>
              <a:rPr lang="en-AU" dirty="0" smtClean="0">
                <a:solidFill>
                  <a:schemeClr val="accent1"/>
                </a:solidFill>
              </a:rPr>
              <a:t>6:14-15</a:t>
            </a:r>
            <a:endParaRPr lang="en-AU" dirty="0">
              <a:solidFill>
                <a:schemeClr val="accent1"/>
              </a:solidFill>
            </a:endParaRPr>
          </a:p>
          <a:p>
            <a:pPr marL="45720" indent="0">
              <a:buNone/>
            </a:pPr>
            <a:endParaRPr lang="en-AU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LORD’S PRAYER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384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6575" lvl="0" indent="-492125"/>
            <a:r>
              <a:rPr lang="en-AU" sz="2400" dirty="0" smtClean="0">
                <a:solidFill>
                  <a:schemeClr val="accent1"/>
                </a:solidFill>
              </a:rPr>
              <a:t>It is part of God’s character - </a:t>
            </a:r>
            <a:r>
              <a:rPr lang="en-AU" sz="2400" dirty="0" err="1" smtClean="0">
                <a:solidFill>
                  <a:schemeClr val="accent1"/>
                </a:solidFill>
              </a:rPr>
              <a:t>Exo</a:t>
            </a:r>
            <a:r>
              <a:rPr lang="en-AU" sz="2400" dirty="0" smtClean="0">
                <a:solidFill>
                  <a:schemeClr val="accent1"/>
                </a:solidFill>
              </a:rPr>
              <a:t> 34:6-7</a:t>
            </a:r>
          </a:p>
          <a:p>
            <a:pPr marL="538163" lvl="0" indent="0">
              <a:buNone/>
            </a:pPr>
            <a:r>
              <a:rPr lang="en-AU" i="1" dirty="0" smtClean="0"/>
              <a:t>And </a:t>
            </a:r>
            <a:r>
              <a:rPr lang="en-AU" i="1" dirty="0"/>
              <a:t>the LORD passed by before him, and proclaimed, The LORD, The LORD God, merciful and gracious, longsuffering, and abundant in goodness and </a:t>
            </a:r>
            <a:r>
              <a:rPr lang="en-AU" i="1" dirty="0" smtClean="0"/>
              <a:t>truth, keeping </a:t>
            </a:r>
            <a:r>
              <a:rPr lang="en-AU" i="1" dirty="0"/>
              <a:t>mercy for thousands, forgiving iniquity and transgression and </a:t>
            </a:r>
            <a:r>
              <a:rPr lang="en-AU" i="1" dirty="0" smtClean="0"/>
              <a:t>sin</a:t>
            </a:r>
            <a:endParaRPr lang="en-AU" sz="2800" dirty="0"/>
          </a:p>
          <a:p>
            <a:pPr marL="536575" lvl="0" indent="-492125"/>
            <a:r>
              <a:rPr lang="en-AU" sz="2400" dirty="0">
                <a:solidFill>
                  <a:schemeClr val="accent1"/>
                </a:solidFill>
              </a:rPr>
              <a:t>Our aim to show </a:t>
            </a:r>
            <a:r>
              <a:rPr lang="en-AU" sz="2400" dirty="0" err="1">
                <a:solidFill>
                  <a:schemeClr val="accent1"/>
                </a:solidFill>
              </a:rPr>
              <a:t>Agapae</a:t>
            </a:r>
            <a:r>
              <a:rPr lang="en-AU" sz="2400" dirty="0">
                <a:solidFill>
                  <a:schemeClr val="accent1"/>
                </a:solidFill>
              </a:rPr>
              <a:t> </a:t>
            </a:r>
            <a:r>
              <a:rPr lang="en-AU" sz="2400" dirty="0" smtClean="0">
                <a:solidFill>
                  <a:schemeClr val="accent1"/>
                </a:solidFill>
              </a:rPr>
              <a:t>love - </a:t>
            </a:r>
            <a:r>
              <a:rPr lang="en-AU" sz="2400" dirty="0" err="1" smtClean="0">
                <a:solidFill>
                  <a:schemeClr val="accent1"/>
                </a:solidFill>
              </a:rPr>
              <a:t>Jn</a:t>
            </a:r>
            <a:r>
              <a:rPr lang="en-AU" sz="2400" dirty="0" smtClean="0">
                <a:solidFill>
                  <a:schemeClr val="accent1"/>
                </a:solidFill>
              </a:rPr>
              <a:t> 13:34</a:t>
            </a:r>
          </a:p>
          <a:p>
            <a:pPr marL="538163" lvl="0" indent="0">
              <a:buNone/>
            </a:pPr>
            <a:r>
              <a:rPr lang="en-AU" i="1" dirty="0" smtClean="0"/>
              <a:t>A </a:t>
            </a:r>
            <a:r>
              <a:rPr lang="en-AU" i="1" dirty="0"/>
              <a:t>new commandment I give unto you, That ye love one another; as I have loved you, that ye also love one another.</a:t>
            </a:r>
            <a:endParaRPr lang="en-AU" dirty="0"/>
          </a:p>
          <a:p>
            <a:pPr marL="533400" lvl="0" indent="-533400"/>
            <a:r>
              <a:rPr lang="en-AU" sz="2400" dirty="0">
                <a:solidFill>
                  <a:schemeClr val="accent1"/>
                </a:solidFill>
              </a:rPr>
              <a:t>Christ’s </a:t>
            </a:r>
            <a:r>
              <a:rPr lang="en-AU" sz="2400" dirty="0" smtClean="0">
                <a:solidFill>
                  <a:schemeClr val="accent1"/>
                </a:solidFill>
              </a:rPr>
              <a:t>example – I Pet 2:23</a:t>
            </a:r>
          </a:p>
          <a:p>
            <a:pPr marL="536575" lvl="0" indent="0">
              <a:buNone/>
            </a:pPr>
            <a:r>
              <a:rPr lang="en-AU" i="1" dirty="0" smtClean="0"/>
              <a:t>Who, when he was reviled, reviled not again; when he suffered he threatened not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Forgive?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687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3400" indent="-533400"/>
            <a:r>
              <a:rPr lang="en-AU" sz="2400" dirty="0" smtClean="0">
                <a:solidFill>
                  <a:schemeClr val="accent1"/>
                </a:solidFill>
              </a:rPr>
              <a:t>It is a condition of God forgiving us - Mat 6:14-15</a:t>
            </a:r>
          </a:p>
          <a:p>
            <a:pPr marL="538163" indent="0">
              <a:buNone/>
            </a:pPr>
            <a:r>
              <a:rPr lang="en-AU" i="1" dirty="0" smtClean="0"/>
              <a:t>For </a:t>
            </a:r>
            <a:r>
              <a:rPr lang="en-AU" i="1" dirty="0"/>
              <a:t>if ye forgive men their trespasses, your heavenly Father will also forgive </a:t>
            </a:r>
            <a:r>
              <a:rPr lang="en-AU" i="1" dirty="0" smtClean="0"/>
              <a:t>you: But </a:t>
            </a:r>
            <a:r>
              <a:rPr lang="en-AU" i="1" dirty="0"/>
              <a:t>if ye forgive not men their trespasses, neither will your Father forgive your trespasses</a:t>
            </a:r>
            <a:r>
              <a:rPr lang="en-AU" i="1" dirty="0" smtClean="0"/>
              <a:t>.</a:t>
            </a:r>
            <a:endParaRPr lang="en-AU" i="1" dirty="0"/>
          </a:p>
          <a:p>
            <a:pPr marL="533400" lvl="0" indent="-533400"/>
            <a:r>
              <a:rPr lang="en-AU" sz="2400" dirty="0" smtClean="0">
                <a:solidFill>
                  <a:schemeClr val="accent1"/>
                </a:solidFill>
              </a:rPr>
              <a:t>We are also sinners - </a:t>
            </a:r>
            <a:r>
              <a:rPr lang="en-AU" sz="2400" dirty="0" err="1" smtClean="0">
                <a:solidFill>
                  <a:schemeClr val="accent1"/>
                </a:solidFill>
              </a:rPr>
              <a:t>Jn</a:t>
            </a:r>
            <a:r>
              <a:rPr lang="en-AU" sz="2400" dirty="0" smtClean="0">
                <a:solidFill>
                  <a:schemeClr val="accent1"/>
                </a:solidFill>
              </a:rPr>
              <a:t> 8:7</a:t>
            </a:r>
          </a:p>
          <a:p>
            <a:pPr marL="538163" lvl="0" indent="0">
              <a:buNone/>
            </a:pPr>
            <a:r>
              <a:rPr lang="en-AU" i="1" dirty="0" smtClean="0"/>
              <a:t>So </a:t>
            </a:r>
            <a:r>
              <a:rPr lang="en-AU" i="1" dirty="0"/>
              <a:t>when they continued asking him, he lifted up himself, and said unto them,  He that is without sin among you, let him first cast a stone at her</a:t>
            </a:r>
            <a:r>
              <a:rPr lang="en-AU" dirty="0"/>
              <a:t>.</a:t>
            </a:r>
            <a:endParaRPr lang="en-AU" sz="2800" dirty="0"/>
          </a:p>
          <a:p>
            <a:pPr marL="533400" lvl="0" indent="-533400"/>
            <a:r>
              <a:rPr lang="en-AU" sz="2400" dirty="0" smtClean="0">
                <a:solidFill>
                  <a:schemeClr val="accent1"/>
                </a:solidFill>
              </a:rPr>
              <a:t>Given our flawed judgement, </a:t>
            </a:r>
            <a:r>
              <a:rPr lang="en-AU" sz="2400" dirty="0">
                <a:solidFill>
                  <a:schemeClr val="accent1"/>
                </a:solidFill>
              </a:rPr>
              <a:t>better to err on the side of </a:t>
            </a:r>
            <a:r>
              <a:rPr lang="en-AU" sz="2400" dirty="0" smtClean="0">
                <a:solidFill>
                  <a:schemeClr val="accent1"/>
                </a:solidFill>
              </a:rPr>
              <a:t>mercy - Rom 14:4</a:t>
            </a:r>
          </a:p>
          <a:p>
            <a:pPr marL="538163" lvl="0" indent="0">
              <a:buNone/>
            </a:pPr>
            <a:r>
              <a:rPr lang="en-AU" i="1" dirty="0" smtClean="0"/>
              <a:t>Who </a:t>
            </a:r>
            <a:r>
              <a:rPr lang="en-AU" i="1" dirty="0"/>
              <a:t>art thou that </a:t>
            </a:r>
            <a:r>
              <a:rPr lang="en-AU" i="1" dirty="0" err="1"/>
              <a:t>judgest</a:t>
            </a:r>
            <a:r>
              <a:rPr lang="en-AU" i="1" dirty="0"/>
              <a:t> another man's servant? to his own master he </a:t>
            </a:r>
            <a:r>
              <a:rPr lang="en-AU" i="1" dirty="0" err="1"/>
              <a:t>standeth</a:t>
            </a:r>
            <a:r>
              <a:rPr lang="en-AU" i="1" dirty="0"/>
              <a:t> or </a:t>
            </a:r>
            <a:r>
              <a:rPr lang="en-AU" i="1" dirty="0" err="1"/>
              <a:t>falleth</a:t>
            </a:r>
            <a:r>
              <a:rPr lang="en-AU" i="1" dirty="0"/>
              <a:t>. Yea, he shall be </a:t>
            </a:r>
            <a:r>
              <a:rPr lang="en-AU" i="1" dirty="0" err="1"/>
              <a:t>holden</a:t>
            </a:r>
            <a:r>
              <a:rPr lang="en-AU" i="1" dirty="0"/>
              <a:t> up: for God is able to make him stand</a:t>
            </a:r>
            <a:r>
              <a:rPr lang="en-AU" dirty="0"/>
              <a:t>.</a:t>
            </a:r>
            <a:endParaRPr lang="en-AU" sz="2800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FORGIVE?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75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lvl="0" indent="-533400"/>
            <a:r>
              <a:rPr lang="en-AU" sz="2400" dirty="0" smtClean="0">
                <a:solidFill>
                  <a:schemeClr val="accent1"/>
                </a:solidFill>
              </a:rPr>
              <a:t>Because of what God has done for them - Rom 8:32-34</a:t>
            </a:r>
          </a:p>
          <a:p>
            <a:pPr marL="538163" lvl="0" indent="0">
              <a:buNone/>
            </a:pPr>
            <a:r>
              <a:rPr lang="en-AU" i="1" dirty="0" smtClean="0"/>
              <a:t>He </a:t>
            </a:r>
            <a:r>
              <a:rPr lang="en-AU" i="1" dirty="0"/>
              <a:t>that spared not his own Son, but delivered him up for us all, how shall he not with him also freely give us all things?  </a:t>
            </a:r>
            <a:r>
              <a:rPr lang="en-AU" i="1" dirty="0" smtClean="0"/>
              <a:t>Who </a:t>
            </a:r>
            <a:r>
              <a:rPr lang="en-AU" i="1" dirty="0"/>
              <a:t>shall lay any thing to the charge of God's elect? It is God that </a:t>
            </a:r>
            <a:r>
              <a:rPr lang="en-AU" i="1" dirty="0" err="1"/>
              <a:t>justifieth</a:t>
            </a:r>
            <a:r>
              <a:rPr lang="en-AU" i="1" dirty="0"/>
              <a:t>.  </a:t>
            </a:r>
            <a:r>
              <a:rPr lang="en-AU" i="1" dirty="0" smtClean="0"/>
              <a:t>Who </a:t>
            </a:r>
            <a:r>
              <a:rPr lang="en-AU" i="1" dirty="0"/>
              <a:t>is he that </a:t>
            </a:r>
            <a:r>
              <a:rPr lang="en-AU" i="1" dirty="0" err="1"/>
              <a:t>condemneth</a:t>
            </a:r>
            <a:r>
              <a:rPr lang="en-AU" i="1" dirty="0"/>
              <a:t>? It is Christ that died, yea rather, that is risen again, who is even at the right hand of God, who also </a:t>
            </a:r>
            <a:r>
              <a:rPr lang="en-AU" i="1" dirty="0" err="1"/>
              <a:t>maketh</a:t>
            </a:r>
            <a:r>
              <a:rPr lang="en-AU" i="1" dirty="0"/>
              <a:t> </a:t>
            </a:r>
            <a:r>
              <a:rPr lang="en-AU" i="1" dirty="0" smtClean="0"/>
              <a:t>intercession </a:t>
            </a:r>
            <a:r>
              <a:rPr lang="en-AU" i="1" dirty="0"/>
              <a:t>for us</a:t>
            </a:r>
            <a:r>
              <a:rPr lang="en-AU" i="1" dirty="0" smtClean="0"/>
              <a:t>.</a:t>
            </a:r>
          </a:p>
          <a:p>
            <a:pPr marL="533400" lvl="0" indent="-533400"/>
            <a:r>
              <a:rPr lang="en-AU" sz="2400" dirty="0">
                <a:solidFill>
                  <a:schemeClr val="accent1"/>
                </a:solidFill>
              </a:rPr>
              <a:t>Do unto others as you would have done unto </a:t>
            </a:r>
            <a:r>
              <a:rPr lang="en-AU" sz="2400" dirty="0" smtClean="0">
                <a:solidFill>
                  <a:schemeClr val="accent1"/>
                </a:solidFill>
              </a:rPr>
              <a:t>you - Jas 2:8</a:t>
            </a:r>
          </a:p>
          <a:p>
            <a:pPr marL="538163" lvl="0" indent="0">
              <a:buNone/>
            </a:pPr>
            <a:r>
              <a:rPr lang="en-AU" i="1" dirty="0" smtClean="0"/>
              <a:t>If </a:t>
            </a:r>
            <a:r>
              <a:rPr lang="en-AU" i="1" dirty="0"/>
              <a:t>ye fulfil the royal law according to the scripture, Thou shalt love thy neighbour as thyself, ye do well:</a:t>
            </a:r>
            <a:endParaRPr lang="en-AU" sz="2800" dirty="0"/>
          </a:p>
          <a:p>
            <a:pPr marL="538163" lvl="0" indent="0">
              <a:buNone/>
            </a:pPr>
            <a:endParaRPr lang="en-A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forgive?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399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lvl="0" indent="-533400"/>
            <a:r>
              <a:rPr lang="en-AU" sz="2400" dirty="0" smtClean="0">
                <a:solidFill>
                  <a:schemeClr val="accent1"/>
                </a:solidFill>
              </a:rPr>
              <a:t>Only possible response </a:t>
            </a:r>
            <a:r>
              <a:rPr lang="en-AU" sz="2400" dirty="0">
                <a:solidFill>
                  <a:schemeClr val="accent1"/>
                </a:solidFill>
              </a:rPr>
              <a:t>to </a:t>
            </a:r>
            <a:r>
              <a:rPr lang="en-AU" sz="2400" dirty="0" smtClean="0">
                <a:solidFill>
                  <a:schemeClr val="accent1"/>
                </a:solidFill>
              </a:rPr>
              <a:t>God’s forgiveness - Col 3:12-15</a:t>
            </a:r>
          </a:p>
          <a:p>
            <a:pPr marL="536575" lvl="0" indent="0">
              <a:buNone/>
            </a:pPr>
            <a:r>
              <a:rPr lang="en-AU" i="1" dirty="0" smtClean="0"/>
              <a:t>Put </a:t>
            </a:r>
            <a:r>
              <a:rPr lang="en-AU" i="1" dirty="0"/>
              <a:t>on therefore, </a:t>
            </a:r>
            <a:r>
              <a:rPr lang="en-AU" b="1" i="1" dirty="0"/>
              <a:t>as the elect of God</a:t>
            </a:r>
            <a:r>
              <a:rPr lang="en-AU" i="1" dirty="0"/>
              <a:t>, holy and beloved, bowels of mercies, kindness, humbleness of mind, meekness, </a:t>
            </a:r>
            <a:r>
              <a:rPr lang="en-AU" i="1" dirty="0" smtClean="0"/>
              <a:t>longsuffering; forbearing </a:t>
            </a:r>
            <a:r>
              <a:rPr lang="en-AU" i="1" dirty="0"/>
              <a:t>one another, and </a:t>
            </a:r>
            <a:r>
              <a:rPr lang="en-AU" b="1" i="1" dirty="0"/>
              <a:t>forgiving one another</a:t>
            </a:r>
            <a:r>
              <a:rPr lang="en-AU" i="1" dirty="0"/>
              <a:t>, if any man have a quarrel against any: even </a:t>
            </a:r>
            <a:r>
              <a:rPr lang="en-AU" b="1" i="1" dirty="0"/>
              <a:t>as Christ forgave you, so also do ye</a:t>
            </a:r>
            <a:r>
              <a:rPr lang="en-AU" i="1" dirty="0" smtClean="0"/>
              <a:t>.  And </a:t>
            </a:r>
            <a:r>
              <a:rPr lang="en-AU" i="1" dirty="0"/>
              <a:t>above all these things put on </a:t>
            </a:r>
            <a:r>
              <a:rPr lang="en-AU" b="1" i="1" dirty="0"/>
              <a:t>charity</a:t>
            </a:r>
            <a:r>
              <a:rPr lang="en-AU" i="1" dirty="0"/>
              <a:t>, which is the bond of perfectness.  </a:t>
            </a:r>
            <a:r>
              <a:rPr lang="en-AU" i="1" dirty="0" smtClean="0"/>
              <a:t>And </a:t>
            </a:r>
            <a:r>
              <a:rPr lang="en-AU" i="1" dirty="0"/>
              <a:t>let the peace of God rule in your hearts, to the which also ye are called in </a:t>
            </a:r>
            <a:r>
              <a:rPr lang="en-AU" b="1" i="1" dirty="0"/>
              <a:t>one body</a:t>
            </a:r>
            <a:r>
              <a:rPr lang="en-AU" i="1" dirty="0"/>
              <a:t>; and be ye thankful</a:t>
            </a: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Forgive?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072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lvl="0" indent="-533400"/>
            <a:r>
              <a:rPr lang="en-AU" sz="2400" dirty="0">
                <a:solidFill>
                  <a:schemeClr val="accent1"/>
                </a:solidFill>
              </a:rPr>
              <a:t>Gods judgement of us will reflect our judgement of </a:t>
            </a:r>
            <a:r>
              <a:rPr lang="en-AU" sz="2400" dirty="0" smtClean="0">
                <a:solidFill>
                  <a:schemeClr val="accent1"/>
                </a:solidFill>
              </a:rPr>
              <a:t>others - Mat 7:2</a:t>
            </a:r>
          </a:p>
          <a:p>
            <a:pPr marL="538163" lvl="0" indent="0">
              <a:buNone/>
            </a:pPr>
            <a:r>
              <a:rPr lang="en-AU" i="1" dirty="0" smtClean="0"/>
              <a:t>For </a:t>
            </a:r>
            <a:r>
              <a:rPr lang="en-AU" i="1" dirty="0"/>
              <a:t>with what judgment ye judge, ye shall be judged: and with what measure ye mete, it shall be measured to you again</a:t>
            </a:r>
            <a:r>
              <a:rPr lang="en-AU" dirty="0"/>
              <a:t>.</a:t>
            </a:r>
            <a:endParaRPr lang="en-AU" sz="2800" dirty="0"/>
          </a:p>
          <a:p>
            <a:pPr marL="533400" lvl="0" indent="-533400"/>
            <a:r>
              <a:rPr lang="en-AU" sz="2400" dirty="0">
                <a:solidFill>
                  <a:schemeClr val="accent1"/>
                </a:solidFill>
              </a:rPr>
              <a:t>Our relationship with </a:t>
            </a:r>
            <a:r>
              <a:rPr lang="en-AU" sz="2400" dirty="0" smtClean="0">
                <a:solidFill>
                  <a:schemeClr val="accent1"/>
                </a:solidFill>
              </a:rPr>
              <a:t>brothers &amp; sisters </a:t>
            </a:r>
            <a:r>
              <a:rPr lang="en-AU" sz="2400" dirty="0">
                <a:solidFill>
                  <a:schemeClr val="accent1"/>
                </a:solidFill>
              </a:rPr>
              <a:t>reflects our relationship with </a:t>
            </a:r>
            <a:r>
              <a:rPr lang="en-AU" sz="2400" dirty="0" smtClean="0">
                <a:solidFill>
                  <a:schemeClr val="accent1"/>
                </a:solidFill>
              </a:rPr>
              <a:t>God - I </a:t>
            </a:r>
            <a:r>
              <a:rPr lang="en-AU" sz="2400" dirty="0" err="1">
                <a:solidFill>
                  <a:schemeClr val="accent1"/>
                </a:solidFill>
              </a:rPr>
              <a:t>Jn</a:t>
            </a:r>
            <a:r>
              <a:rPr lang="en-AU" sz="2400" dirty="0">
                <a:solidFill>
                  <a:schemeClr val="accent1"/>
                </a:solidFill>
              </a:rPr>
              <a:t> </a:t>
            </a:r>
            <a:r>
              <a:rPr lang="en-AU" sz="2400" dirty="0" smtClean="0">
                <a:solidFill>
                  <a:schemeClr val="accent1"/>
                </a:solidFill>
              </a:rPr>
              <a:t>4:19-21</a:t>
            </a:r>
          </a:p>
          <a:p>
            <a:pPr marL="538163" lvl="0" indent="0">
              <a:buNone/>
            </a:pPr>
            <a:r>
              <a:rPr lang="en-AU" i="1" dirty="0" smtClean="0"/>
              <a:t>We </a:t>
            </a:r>
            <a:r>
              <a:rPr lang="en-AU" i="1" dirty="0"/>
              <a:t>love him, because he first loved us</a:t>
            </a:r>
            <a:r>
              <a:rPr lang="en-AU" i="1" dirty="0" smtClean="0"/>
              <a:t>.  If </a:t>
            </a:r>
            <a:r>
              <a:rPr lang="en-AU" i="1" dirty="0"/>
              <a:t>a man say, I love God, and </a:t>
            </a:r>
            <a:r>
              <a:rPr lang="en-AU" i="1" dirty="0" err="1"/>
              <a:t>hateth</a:t>
            </a:r>
            <a:r>
              <a:rPr lang="en-AU" i="1" dirty="0"/>
              <a:t> his brother, he is a liar: for he that </a:t>
            </a:r>
            <a:r>
              <a:rPr lang="en-AU" i="1" dirty="0" err="1"/>
              <a:t>loveth</a:t>
            </a:r>
            <a:r>
              <a:rPr lang="en-AU" i="1" dirty="0"/>
              <a:t> not his brother whom he hath seen, how can he love God whom he hath not seen?  </a:t>
            </a:r>
            <a:r>
              <a:rPr lang="en-AU" i="1" dirty="0" smtClean="0"/>
              <a:t>And </a:t>
            </a:r>
            <a:r>
              <a:rPr lang="en-AU" i="1" dirty="0"/>
              <a:t>this commandment have we from him, That he who </a:t>
            </a:r>
            <a:r>
              <a:rPr lang="en-AU" i="1" dirty="0" err="1"/>
              <a:t>loveth</a:t>
            </a:r>
            <a:r>
              <a:rPr lang="en-AU" i="1" dirty="0"/>
              <a:t> God love his brother also.</a:t>
            </a:r>
            <a:endParaRPr lang="en-AU" sz="2800" dirty="0"/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Forgive?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504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378200"/>
              </p:ext>
            </p:extLst>
          </p:nvPr>
        </p:nvGraphicFramePr>
        <p:xfrm>
          <a:off x="323528" y="1772816"/>
          <a:ext cx="849694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320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 smtClean="0"/>
                        <a:t>DIVINE FORGIVENESS</a:t>
                      </a:r>
                      <a:endParaRPr lang="en-AU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dirty="0" smtClean="0"/>
                        <a:t>HUMAN</a:t>
                      </a:r>
                      <a:r>
                        <a:rPr lang="en-AU" sz="3200" b="0" baseline="0" dirty="0" smtClean="0"/>
                        <a:t> FORGIVENESS</a:t>
                      </a:r>
                      <a:endParaRPr lang="en-AU" sz="3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Imputes</a:t>
                      </a:r>
                      <a:r>
                        <a:rPr lang="en-AU" sz="2800" baseline="0" dirty="0" smtClean="0"/>
                        <a:t> righteousness to the forgiven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No Moral impact </a:t>
                      </a:r>
                      <a:r>
                        <a:rPr lang="en-AU" sz="2800" smtClean="0"/>
                        <a:t>on the forgiven</a:t>
                      </a:r>
                      <a:endParaRPr lang="en-A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Is only ever one way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Works</a:t>
                      </a:r>
                      <a:r>
                        <a:rPr lang="en-AU" sz="2800" baseline="0" dirty="0" smtClean="0"/>
                        <a:t> both ways</a:t>
                      </a:r>
                      <a:endParaRPr lang="en-A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Conditions (3 Principles)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No conditions</a:t>
                      </a:r>
                      <a:endParaRPr lang="en-AU" sz="2800" dirty="0"/>
                    </a:p>
                  </a:txBody>
                  <a:tcPr/>
                </a:tc>
              </a:tr>
              <a:tr h="392008">
                <a:tc>
                  <a:txBody>
                    <a:bodyPr/>
                    <a:lstStyle/>
                    <a:p>
                      <a:endParaRPr lang="en-A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Freely </a:t>
                      </a:r>
                      <a:r>
                        <a:rPr lang="en-AU" sz="2800" dirty="0" smtClean="0"/>
                        <a:t>given, un</a:t>
                      </a:r>
                      <a:r>
                        <a:rPr lang="en-AU" sz="2800" baseline="0" dirty="0" smtClean="0"/>
                        <a:t>grudging</a:t>
                      </a:r>
                      <a:endParaRPr lang="en-A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Should be </a:t>
                      </a:r>
                      <a:r>
                        <a:rPr lang="en-AU" sz="2800" dirty="0" smtClean="0"/>
                        <a:t>free, ungrudging</a:t>
                      </a:r>
                      <a:endParaRPr lang="en-A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Immediate</a:t>
                      </a:r>
                      <a:endParaRPr lang="en-A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Should be immediate</a:t>
                      </a:r>
                      <a:endParaRPr lang="en-A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Unlimited</a:t>
                      </a:r>
                      <a:endParaRPr lang="en-AU" sz="2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 smtClean="0"/>
                        <a:t>Should be </a:t>
                      </a:r>
                      <a:r>
                        <a:rPr lang="en-AU" sz="2800" dirty="0" smtClean="0"/>
                        <a:t>unlimited</a:t>
                      </a:r>
                      <a:endParaRPr lang="en-A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Forgiveness - Human v divine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518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AU" sz="3200" i="1" dirty="0" smtClean="0"/>
              <a:t>Take </a:t>
            </a:r>
            <a:r>
              <a:rPr lang="en-AU" sz="3200" i="1" dirty="0"/>
              <a:t>heed to yourselves: If thy brother trespass against thee, rebuke him; and if he repent, forgive him.  </a:t>
            </a:r>
            <a:r>
              <a:rPr lang="en-AU" sz="3200" i="1" dirty="0" smtClean="0"/>
              <a:t>And </a:t>
            </a:r>
            <a:r>
              <a:rPr lang="en-AU" sz="3200" i="1" dirty="0"/>
              <a:t>if he trespass against thee seven times in a day, and seven times in a day turn again to thee, saying, I repent; thou shalt forgive him.</a:t>
            </a:r>
          </a:p>
          <a:p>
            <a:endParaRPr lang="en-AU" dirty="0"/>
          </a:p>
          <a:p>
            <a:pPr marL="45720" indent="0" algn="r">
              <a:buNone/>
            </a:pPr>
            <a:r>
              <a:rPr lang="en-AU" sz="3200" dirty="0" smtClean="0">
                <a:solidFill>
                  <a:schemeClr val="accent1"/>
                </a:solidFill>
              </a:rPr>
              <a:t>Luke 17:3-4</a:t>
            </a:r>
            <a:endParaRPr lang="en-AU" sz="32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Seven times a day!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214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sz="3200" i="1" dirty="0" smtClean="0"/>
              <a:t>But </a:t>
            </a:r>
            <a:r>
              <a:rPr lang="en-AU" sz="3200" i="1" dirty="0"/>
              <a:t>love ye your enemies, and do good, and lend, </a:t>
            </a:r>
            <a:r>
              <a:rPr lang="en-AU" sz="3200" i="1" dirty="0">
                <a:solidFill>
                  <a:schemeClr val="accent1"/>
                </a:solidFill>
              </a:rPr>
              <a:t>hoping for nothing </a:t>
            </a:r>
            <a:r>
              <a:rPr lang="en-AU" sz="3200" i="1" dirty="0" smtClean="0">
                <a:solidFill>
                  <a:schemeClr val="accent1"/>
                </a:solidFill>
              </a:rPr>
              <a:t>again</a:t>
            </a:r>
          </a:p>
          <a:p>
            <a:pPr marL="45720" indent="0" algn="r">
              <a:buNone/>
            </a:pPr>
            <a:r>
              <a:rPr lang="en-AU" sz="3200" i="1" dirty="0" smtClean="0">
                <a:solidFill>
                  <a:schemeClr val="accent1"/>
                </a:solidFill>
              </a:rPr>
              <a:t>Luke 6:35</a:t>
            </a:r>
          </a:p>
          <a:p>
            <a:pPr marL="45720" indent="0">
              <a:buNone/>
            </a:pPr>
            <a:endParaRPr lang="en-AU" sz="3200" dirty="0" smtClean="0">
              <a:solidFill>
                <a:schemeClr val="accent1"/>
              </a:solidFill>
            </a:endParaRPr>
          </a:p>
          <a:p>
            <a:pPr marL="45720" indent="0">
              <a:buNone/>
            </a:pPr>
            <a:r>
              <a:rPr lang="en-AU" sz="2800" dirty="0" smtClean="0"/>
              <a:t>Forgive without:</a:t>
            </a:r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DEMANDING </a:t>
            </a:r>
            <a:r>
              <a:rPr lang="en-AU" sz="2800" dirty="0" smtClean="0">
                <a:solidFill>
                  <a:schemeClr val="accent1"/>
                </a:solidFill>
              </a:rPr>
              <a:t>recompense</a:t>
            </a:r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	</a:t>
            </a:r>
            <a:r>
              <a:rPr lang="en-AU" sz="2800" dirty="0" smtClean="0">
                <a:solidFill>
                  <a:schemeClr val="accent1"/>
                </a:solidFill>
              </a:rPr>
              <a:t>or even EXPECTING </a:t>
            </a:r>
            <a:r>
              <a:rPr lang="en-AU" sz="2800" dirty="0" smtClean="0">
                <a:solidFill>
                  <a:schemeClr val="accent1"/>
                </a:solidFill>
              </a:rPr>
              <a:t>recompense</a:t>
            </a:r>
          </a:p>
          <a:p>
            <a:pPr marL="45720" indent="0">
              <a:buNone/>
            </a:pPr>
            <a:r>
              <a:rPr lang="en-AU" sz="2800" dirty="0" smtClean="0">
                <a:solidFill>
                  <a:schemeClr val="accent1"/>
                </a:solidFill>
              </a:rPr>
              <a:t>		</a:t>
            </a:r>
            <a:r>
              <a:rPr lang="en-AU" sz="2800" dirty="0" smtClean="0">
                <a:solidFill>
                  <a:schemeClr val="accent1"/>
                </a:solidFill>
              </a:rPr>
              <a:t>or even HOPING </a:t>
            </a:r>
            <a:r>
              <a:rPr lang="en-AU" sz="2800" dirty="0" smtClean="0">
                <a:solidFill>
                  <a:schemeClr val="accent1"/>
                </a:solidFill>
              </a:rPr>
              <a:t>FOR recompense</a:t>
            </a:r>
            <a:endParaRPr lang="en-AU" sz="28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LUKE 6:32-38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862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sz="2800" i="1" dirty="0" smtClean="0"/>
              <a:t>I </a:t>
            </a:r>
            <a:r>
              <a:rPr lang="en-AU" sz="2800" i="1" dirty="0"/>
              <a:t>speak to your shame. Is it so, that there is not a wise man among you? no, not one that shall be able to judge between his brethren?  </a:t>
            </a:r>
            <a:r>
              <a:rPr lang="en-AU" sz="2800" i="1" dirty="0" smtClean="0"/>
              <a:t>But </a:t>
            </a:r>
            <a:r>
              <a:rPr lang="en-AU" sz="2800" i="1" dirty="0"/>
              <a:t>brother </a:t>
            </a:r>
            <a:r>
              <a:rPr lang="en-AU" sz="2800" i="1" dirty="0" err="1"/>
              <a:t>goeth</a:t>
            </a:r>
            <a:r>
              <a:rPr lang="en-AU" sz="2800" i="1" dirty="0"/>
              <a:t> to law with brother, and that before the unbelievers.  </a:t>
            </a:r>
            <a:r>
              <a:rPr lang="en-AU" sz="2800" i="1" dirty="0" smtClean="0"/>
              <a:t>Now </a:t>
            </a:r>
            <a:r>
              <a:rPr lang="en-AU" sz="2800" i="1" dirty="0"/>
              <a:t>therefore there is utterly a fault among you, because ye go to law one with another. Why do ye not rather take wrong? why do ye not rather </a:t>
            </a:r>
            <a:r>
              <a:rPr lang="en-AU" sz="2800" i="1" dirty="0">
                <a:solidFill>
                  <a:schemeClr val="accent1"/>
                </a:solidFill>
              </a:rPr>
              <a:t>suffer yourselves to be defrauded</a:t>
            </a:r>
            <a:r>
              <a:rPr lang="en-AU" sz="2800" i="1" dirty="0" smtClean="0"/>
              <a:t>?</a:t>
            </a:r>
            <a:endParaRPr lang="en-AU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 CORINTHIANS 6:5-7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48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6088" indent="-401638"/>
            <a:r>
              <a:rPr lang="en-AU" sz="2400" dirty="0" smtClean="0"/>
              <a:t>We’re hurting</a:t>
            </a:r>
          </a:p>
          <a:p>
            <a:pPr marL="631825" lvl="1" indent="-187325"/>
            <a:r>
              <a:rPr lang="en-AU" sz="2000" dirty="0" smtClean="0"/>
              <a:t>Solution: time?</a:t>
            </a:r>
          </a:p>
          <a:p>
            <a:pPr marL="631825" lvl="1" indent="-182563"/>
            <a:r>
              <a:rPr lang="en-AU" sz="2000" dirty="0" smtClean="0"/>
              <a:t>Solution: Suffer ourselves to be emotionally defrauded </a:t>
            </a:r>
          </a:p>
          <a:p>
            <a:pPr marL="446088" indent="-401638"/>
            <a:r>
              <a:rPr lang="en-AU" sz="2400" dirty="0"/>
              <a:t>Our own faults are hardest to forgive in others</a:t>
            </a:r>
          </a:p>
          <a:p>
            <a:pPr marL="631825" lvl="1" indent="-182563"/>
            <a:r>
              <a:rPr lang="en-AU" sz="2000" dirty="0" smtClean="0"/>
              <a:t>Solution: remember God has forgiven us this fault</a:t>
            </a:r>
          </a:p>
          <a:p>
            <a:pPr marL="449263" indent="-449263"/>
            <a:r>
              <a:rPr lang="en-AU" sz="2400" dirty="0" smtClean="0"/>
              <a:t>We enjoy the power of withholding</a:t>
            </a:r>
          </a:p>
          <a:p>
            <a:pPr marL="631825" lvl="1" indent="-182563"/>
            <a:r>
              <a:rPr lang="en-AU" sz="2000" dirty="0" smtClean="0"/>
              <a:t>Solution: get over yourself</a:t>
            </a:r>
          </a:p>
          <a:p>
            <a:pPr marL="449263" indent="-449263"/>
            <a:r>
              <a:rPr lang="en-AU" sz="2400" dirty="0" smtClean="0"/>
              <a:t>Forgiveness makes us vulnerable</a:t>
            </a:r>
          </a:p>
          <a:p>
            <a:pPr marL="631825" lvl="1" indent="-182563"/>
            <a:r>
              <a:rPr lang="en-AU" sz="2000" dirty="0" smtClean="0"/>
              <a:t>Solution: this is a solution!</a:t>
            </a:r>
          </a:p>
          <a:p>
            <a:pPr marL="449263" indent="-449263"/>
            <a:r>
              <a:rPr lang="en-AU" sz="2400" dirty="0" smtClean="0"/>
              <a:t>We become willing prisoners of our feelings</a:t>
            </a:r>
            <a:endParaRPr lang="en-AU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is forgiveness difficult?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4927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81693"/>
            <a:ext cx="4392488" cy="442443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AU" sz="4800" i="1" dirty="0" smtClean="0"/>
              <a:t>To forgive is to set a prisoner free and discover the prisoner was you</a:t>
            </a:r>
          </a:p>
          <a:p>
            <a:pPr marL="45720" indent="0">
              <a:buNone/>
            </a:pPr>
            <a:endParaRPr lang="en-AU" sz="4800" i="1" dirty="0" smtClean="0"/>
          </a:p>
          <a:p>
            <a:pPr marL="45720" indent="0" algn="r">
              <a:buNone/>
            </a:pPr>
            <a:r>
              <a:rPr lang="en-AU" sz="2800" dirty="0" smtClean="0">
                <a:solidFill>
                  <a:schemeClr val="accent5"/>
                </a:solidFill>
              </a:rPr>
              <a:t>Colin </a:t>
            </a:r>
            <a:r>
              <a:rPr lang="en-AU" sz="2800" dirty="0" err="1" smtClean="0">
                <a:solidFill>
                  <a:schemeClr val="accent5"/>
                </a:solidFill>
              </a:rPr>
              <a:t>Attridge</a:t>
            </a:r>
            <a:endParaRPr lang="en-AU" sz="2800" dirty="0" smtClean="0">
              <a:solidFill>
                <a:schemeClr val="accent5"/>
              </a:solidFill>
            </a:endParaRPr>
          </a:p>
          <a:p>
            <a:pPr marL="45720" indent="0" algn="r">
              <a:buNone/>
            </a:pPr>
            <a:r>
              <a:rPr lang="en-AU" sz="2800" dirty="0" smtClean="0">
                <a:solidFill>
                  <a:schemeClr val="accent5"/>
                </a:solidFill>
              </a:rPr>
              <a:t> </a:t>
            </a:r>
            <a:r>
              <a:rPr lang="en-AU" sz="2800" i="1" dirty="0" smtClean="0">
                <a:solidFill>
                  <a:schemeClr val="accent5"/>
                </a:solidFill>
              </a:rPr>
              <a:t>The Fruit of the Spirit </a:t>
            </a:r>
            <a:r>
              <a:rPr lang="en-AU" sz="2800" dirty="0" smtClean="0">
                <a:solidFill>
                  <a:schemeClr val="accent5"/>
                </a:solidFill>
              </a:rPr>
              <a:t>p105</a:t>
            </a:r>
            <a:endParaRPr lang="en-AU" sz="2800" dirty="0">
              <a:solidFill>
                <a:schemeClr val="accent5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WHO is the Prisoner?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381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772816"/>
            <a:ext cx="2880320" cy="330122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deserving poor?</a:t>
            </a:r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5445224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i="1" dirty="0" smtClean="0">
                <a:solidFill>
                  <a:schemeClr val="tx2"/>
                </a:solidFill>
              </a:rPr>
              <a:t>Who </a:t>
            </a:r>
            <a:r>
              <a:rPr lang="en-AU" sz="3200" i="1" dirty="0">
                <a:solidFill>
                  <a:schemeClr val="tx2"/>
                </a:solidFill>
              </a:rPr>
              <a:t>art thou that </a:t>
            </a:r>
            <a:r>
              <a:rPr lang="en-AU" sz="3200" i="1" dirty="0" err="1">
                <a:solidFill>
                  <a:schemeClr val="tx2"/>
                </a:solidFill>
              </a:rPr>
              <a:t>judgest</a:t>
            </a:r>
            <a:r>
              <a:rPr lang="en-AU" sz="3200" i="1" dirty="0">
                <a:solidFill>
                  <a:schemeClr val="tx2"/>
                </a:solidFill>
              </a:rPr>
              <a:t> another man's servant</a:t>
            </a:r>
            <a:r>
              <a:rPr lang="en-AU" sz="3200" i="1" dirty="0" smtClean="0">
                <a:solidFill>
                  <a:schemeClr val="tx2"/>
                </a:solidFill>
              </a:rPr>
              <a:t>?		</a:t>
            </a:r>
            <a:r>
              <a:rPr lang="en-AU" sz="3200" dirty="0" smtClean="0">
                <a:solidFill>
                  <a:schemeClr val="accent1"/>
                </a:solidFill>
              </a:rPr>
              <a:t>(Rom 14:4)</a:t>
            </a:r>
            <a:endParaRPr lang="en-AU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3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02920" indent="-457200">
              <a:buFont typeface="+mj-lt"/>
              <a:buAutoNum type="arabicPeriod"/>
            </a:pPr>
            <a:r>
              <a:rPr lang="en-AU" dirty="0" smtClean="0"/>
              <a:t>Forgive without discussion</a:t>
            </a:r>
          </a:p>
          <a:p>
            <a:pPr lvl="1"/>
            <a:r>
              <a:rPr lang="en-AU" dirty="0" smtClean="0"/>
              <a:t>Minor offence</a:t>
            </a:r>
          </a:p>
          <a:p>
            <a:pPr lvl="1"/>
            <a:r>
              <a:rPr lang="en-AU" dirty="0" smtClean="0"/>
              <a:t>Offender may be unaware, offence unintentional</a:t>
            </a:r>
          </a:p>
          <a:p>
            <a:pPr lvl="1"/>
            <a:r>
              <a:rPr lang="en-AU" dirty="0" smtClean="0"/>
              <a:t>Offence had limited consequences</a:t>
            </a:r>
          </a:p>
          <a:p>
            <a:pPr marL="502920" indent="-457200">
              <a:buFont typeface="+mj-lt"/>
              <a:buAutoNum type="arabicPeriod"/>
            </a:pPr>
            <a:r>
              <a:rPr lang="en-AU" dirty="0" smtClean="0"/>
              <a:t>Forgive with bilateral conversation (Matt 18:15)</a:t>
            </a:r>
          </a:p>
          <a:p>
            <a:pPr lvl="1"/>
            <a:r>
              <a:rPr lang="en-AU" dirty="0" smtClean="0"/>
              <a:t>Offence is serious</a:t>
            </a:r>
          </a:p>
          <a:p>
            <a:pPr lvl="1"/>
            <a:r>
              <a:rPr lang="en-AU" dirty="0" smtClean="0"/>
              <a:t>Offender in danger of sinning through ignorance</a:t>
            </a:r>
          </a:p>
          <a:p>
            <a:pPr lvl="1"/>
            <a:r>
              <a:rPr lang="en-AU" dirty="0" smtClean="0"/>
              <a:t>Offender is in danger of repeating offence</a:t>
            </a:r>
          </a:p>
          <a:p>
            <a:pPr lvl="1"/>
            <a:r>
              <a:rPr lang="en-AU" dirty="0" smtClean="0"/>
              <a:t>Offence affects our faith / faith of others</a:t>
            </a:r>
          </a:p>
          <a:p>
            <a:pPr marL="502920" indent="-457200">
              <a:buFont typeface="+mj-lt"/>
              <a:buAutoNum type="arabicPeriod"/>
            </a:pPr>
            <a:r>
              <a:rPr lang="en-AU" dirty="0" smtClean="0"/>
              <a:t>Forgive with witnesses (Matt 18:16)</a:t>
            </a:r>
          </a:p>
          <a:p>
            <a:pPr lvl="1"/>
            <a:r>
              <a:rPr lang="en-AU" dirty="0" smtClean="0"/>
              <a:t>Offender does not respond to v15</a:t>
            </a:r>
          </a:p>
          <a:p>
            <a:pPr marL="365760" lvl="1" indent="0">
              <a:buNone/>
            </a:pPr>
            <a:endParaRPr lang="en-AU" dirty="0"/>
          </a:p>
          <a:p>
            <a:pPr marL="3175" lvl="1" indent="0" algn="ctr">
              <a:buNone/>
            </a:pPr>
            <a:r>
              <a:rPr lang="en-AU" sz="3200" dirty="0" smtClean="0">
                <a:solidFill>
                  <a:schemeClr val="accent1"/>
                </a:solidFill>
              </a:rPr>
              <a:t>AIM (ALWAYS): TO WIN OUR BROTHER</a:t>
            </a:r>
            <a:endParaRPr lang="en-AU" sz="32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STaGES</a:t>
            </a:r>
            <a:r>
              <a:rPr lang="en-AU" dirty="0" smtClean="0"/>
              <a:t> OF 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91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AU" sz="3200" i="1" dirty="0" smtClean="0"/>
              <a:t>And </a:t>
            </a:r>
            <a:r>
              <a:rPr lang="en-AU" sz="3200" i="1" dirty="0"/>
              <a:t>when they were come to the place, which is called Calvary, there they crucified him, and the malefactors, one on the right hand, and the other on the left.  </a:t>
            </a:r>
            <a:r>
              <a:rPr lang="en-AU" sz="3200" i="1" dirty="0" smtClean="0"/>
              <a:t>Then </a:t>
            </a:r>
            <a:r>
              <a:rPr lang="en-AU" sz="3200" i="1" dirty="0"/>
              <a:t>said Jesus, </a:t>
            </a:r>
            <a:r>
              <a:rPr lang="en-AU" sz="3200" i="1" dirty="0">
                <a:solidFill>
                  <a:schemeClr val="accent1"/>
                </a:solidFill>
              </a:rPr>
              <a:t>Father, forgive them; for they know not what they do</a:t>
            </a:r>
            <a:r>
              <a:rPr lang="en-AU" sz="3200" i="1" dirty="0"/>
              <a:t>. And they parted his raiment, and cast lots</a:t>
            </a:r>
            <a:r>
              <a:rPr lang="en-AU" sz="3200" i="1" dirty="0" smtClean="0"/>
              <a:t>.</a:t>
            </a:r>
          </a:p>
          <a:p>
            <a:pPr marL="45720" indent="0">
              <a:buNone/>
            </a:pPr>
            <a:endParaRPr lang="en-AU" sz="3200" i="1" dirty="0" smtClean="0"/>
          </a:p>
          <a:p>
            <a:pPr marL="45720" indent="0" algn="r">
              <a:buNone/>
            </a:pPr>
            <a:r>
              <a:rPr lang="en-AU" sz="3200" b="1" dirty="0" smtClean="0">
                <a:solidFill>
                  <a:schemeClr val="accent1"/>
                </a:solidFill>
              </a:rPr>
              <a:t>Luke 23:33-34</a:t>
            </a:r>
            <a:endParaRPr lang="en-AU" sz="3200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ultimate example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926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Forgiving One Another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FORGIVENESS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341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3741</TotalTime>
  <Words>1239</Words>
  <Application>Microsoft Office PowerPoint</Application>
  <PresentationFormat>On-screen Show (4:3)</PresentationFormat>
  <Paragraphs>103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Grid</vt:lpstr>
      <vt:lpstr>FORGIVENESS</vt:lpstr>
      <vt:lpstr>The LORD’S PRAYER</vt:lpstr>
      <vt:lpstr>Why Forgive?</vt:lpstr>
      <vt:lpstr>WHY FORGIVE?</vt:lpstr>
      <vt:lpstr>Why forgive?</vt:lpstr>
      <vt:lpstr>Why Forgive?</vt:lpstr>
      <vt:lpstr>Why Forgive?</vt:lpstr>
      <vt:lpstr>Forgiveness - Human v divine</vt:lpstr>
      <vt:lpstr>Seven times a day!</vt:lpstr>
      <vt:lpstr>LUKE 6:32-38</vt:lpstr>
      <vt:lpstr>I CORINTHIANS 6:5-7</vt:lpstr>
      <vt:lpstr>Why is forgiveness difficult?</vt:lpstr>
      <vt:lpstr>WHO is the Prisoner?</vt:lpstr>
      <vt:lpstr>The deserving poor?</vt:lpstr>
      <vt:lpstr>STaGES OF FORGIVENESS</vt:lpstr>
      <vt:lpstr>The ultimate example</vt:lpstr>
      <vt:lpstr>FORGIVENESS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FORGIVENESS</dc:title>
  <dc:creator>Sam</dc:creator>
  <cp:lastModifiedBy>Sam Mansfield</cp:lastModifiedBy>
  <cp:revision>84</cp:revision>
  <cp:lastPrinted>2011-11-30T01:54:09Z</cp:lastPrinted>
  <dcterms:created xsi:type="dcterms:W3CDTF">2011-10-30T05:17:09Z</dcterms:created>
  <dcterms:modified xsi:type="dcterms:W3CDTF">2011-11-30T01:54:26Z</dcterms:modified>
</cp:coreProperties>
</file>