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5"/>
  </p:notesMasterIdLst>
  <p:handoutMasterIdLst>
    <p:handoutMasterId r:id="rId26"/>
  </p:handoutMasterIdLst>
  <p:sldIdLst>
    <p:sldId id="256"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8" r:id="rId22"/>
    <p:sldId id="297" r:id="rId23"/>
    <p:sldId id="277" r:id="rId24"/>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4" d="100"/>
          <a:sy n="124" d="100"/>
        </p:scale>
        <p:origin x="-117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141445AC-24E4-4B85-B687-6B6C97F2171D}" type="datetimeFigureOut">
              <a:rPr lang="en-AU" smtClean="0"/>
              <a:t>13/12/2011</a:t>
            </a:fld>
            <a:endParaRPr lang="en-AU"/>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B18739BF-099F-4697-9233-D91030919951}" type="slidenum">
              <a:rPr lang="en-AU" smtClean="0"/>
              <a:t>‹#›</a:t>
            </a:fld>
            <a:endParaRPr lang="en-AU"/>
          </a:p>
        </p:txBody>
      </p:sp>
    </p:spTree>
    <p:extLst>
      <p:ext uri="{BB962C8B-B14F-4D97-AF65-F5344CB8AC3E}">
        <p14:creationId xmlns:p14="http://schemas.microsoft.com/office/powerpoint/2010/main" val="303037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FC414F61-24F3-48CC-B5AA-054A5240B87F}" type="datetimeFigureOut">
              <a:rPr lang="en-AU" smtClean="0"/>
              <a:t>13/12/2011</a:t>
            </a:fld>
            <a:endParaRPr lang="en-AU"/>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750" y="4714875"/>
            <a:ext cx="5335588"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vl1pPr>
          </a:lstStyle>
          <a:p>
            <a:fld id="{65378E4E-AF73-492C-8CB8-56E930384896}" type="slidenum">
              <a:rPr lang="en-AU" smtClean="0"/>
              <a:t>‹#›</a:t>
            </a:fld>
            <a:endParaRPr lang="en-AU"/>
          </a:p>
        </p:txBody>
      </p:sp>
    </p:spTree>
    <p:extLst>
      <p:ext uri="{BB962C8B-B14F-4D97-AF65-F5344CB8AC3E}">
        <p14:creationId xmlns:p14="http://schemas.microsoft.com/office/powerpoint/2010/main" val="919601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5378E4E-AF73-492C-8CB8-56E930384896}" type="slidenum">
              <a:rPr lang="en-AU" smtClean="0"/>
              <a:t>21</a:t>
            </a:fld>
            <a:endParaRPr lang="en-AU"/>
          </a:p>
        </p:txBody>
      </p:sp>
    </p:spTree>
    <p:extLst>
      <p:ext uri="{BB962C8B-B14F-4D97-AF65-F5344CB8AC3E}">
        <p14:creationId xmlns:p14="http://schemas.microsoft.com/office/powerpoint/2010/main" val="3510098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77A98374-8E6E-4956-8EFF-A8059C39C6F6}" type="datetimeFigureOut">
              <a:rPr lang="en-AU" smtClean="0"/>
              <a:t>13/12/2011</a:t>
            </a:fld>
            <a:endParaRPr lang="en-AU"/>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F032F64A-7D72-41C8-9FDE-234FFD897742}" type="slidenum">
              <a:rPr lang="en-AU" smtClean="0"/>
              <a:t>‹#›</a:t>
            </a:fld>
            <a:endParaRPr lang="en-AU"/>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AU"/>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A98374-8E6E-4956-8EFF-A8059C39C6F6}" type="datetimeFigureOut">
              <a:rPr lang="en-AU" smtClean="0"/>
              <a:t>13/12/2011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32F64A-7D72-41C8-9FDE-234FFD897742}" type="slidenum">
              <a:rPr lang="en-AU" smtClean="0"/>
              <a:t>‹#›</a:t>
            </a:fld>
            <a:endParaRPr lang="en-AU"/>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7A98374-8E6E-4956-8EFF-A8059C39C6F6}" type="datetimeFigureOut">
              <a:rPr lang="en-AU" smtClean="0"/>
              <a:t>13/12/2011</a:t>
            </a:fld>
            <a:endParaRPr lang="en-AU"/>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032F64A-7D72-41C8-9FDE-234FFD897742}" type="slidenum">
              <a:rPr lang="en-AU" smtClean="0"/>
              <a:t>‹#›</a:t>
            </a:fld>
            <a:endParaRPr lang="en-AU"/>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AU"/>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A98374-8E6E-4956-8EFF-A8059C39C6F6}" type="datetimeFigureOut">
              <a:rPr lang="en-AU" smtClean="0"/>
              <a:t>13/12/2011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32F64A-7D72-41C8-9FDE-234FFD897742}" type="slidenum">
              <a:rPr lang="en-AU" smtClean="0"/>
              <a:t>‹#›</a:t>
            </a:fld>
            <a:endParaRPr lang="en-AU"/>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A98374-8E6E-4956-8EFF-A8059C39C6F6}" type="datetimeFigureOut">
              <a:rPr lang="en-AU" smtClean="0"/>
              <a:t>13/12/2011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032F64A-7D72-41C8-9FDE-234FFD897742}" type="slidenum">
              <a:rPr lang="en-AU" smtClean="0"/>
              <a:t>‹#›</a:t>
            </a:fld>
            <a:endParaRPr lang="en-AU"/>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7A98374-8E6E-4956-8EFF-A8059C39C6F6}" type="datetimeFigureOut">
              <a:rPr lang="en-AU" smtClean="0"/>
              <a:t>13/12/2011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032F64A-7D72-41C8-9FDE-234FFD897742}" type="slidenum">
              <a:rPr lang="en-AU" smtClean="0"/>
              <a:t>‹#›</a:t>
            </a:fld>
            <a:endParaRPr lang="en-AU"/>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7A98374-8E6E-4956-8EFF-A8059C39C6F6}" type="datetimeFigureOut">
              <a:rPr lang="en-AU" smtClean="0"/>
              <a:t>13/12/2011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032F64A-7D72-41C8-9FDE-234FFD897742}"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A98374-8E6E-4956-8EFF-A8059C39C6F6}" type="datetimeFigureOut">
              <a:rPr lang="en-AU" smtClean="0"/>
              <a:t>13/12/2011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032F64A-7D72-41C8-9FDE-234FFD897742}" type="slidenum">
              <a:rPr lang="en-AU" smtClean="0"/>
              <a:t>‹#›</a:t>
            </a:fld>
            <a:endParaRPr lang="en-AU"/>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A98374-8E6E-4956-8EFF-A8059C39C6F6}" type="datetimeFigureOut">
              <a:rPr lang="en-AU" smtClean="0"/>
              <a:t>13/12/2011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32F64A-7D72-41C8-9FDE-234FFD897742}" type="slidenum">
              <a:rPr lang="en-AU" smtClean="0"/>
              <a:t>‹#›</a:t>
            </a:fld>
            <a:endParaRPr lang="en-AU"/>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A98374-8E6E-4956-8EFF-A8059C39C6F6}" type="datetimeFigureOut">
              <a:rPr lang="en-AU" smtClean="0"/>
              <a:t>13/12/2011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32F64A-7D72-41C8-9FDE-234FFD897742}"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A98374-8E6E-4956-8EFF-A8059C39C6F6}" type="datetimeFigureOut">
              <a:rPr lang="en-AU" smtClean="0"/>
              <a:t>13/12/2011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032F64A-7D72-41C8-9FDE-234FFD897742}"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77A98374-8E6E-4956-8EFF-A8059C39C6F6}" type="datetimeFigureOut">
              <a:rPr lang="en-AU" smtClean="0"/>
              <a:t>13/12/2011</a:t>
            </a:fld>
            <a:endParaRPr lang="en-AU"/>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AU"/>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032F64A-7D72-41C8-9FDE-234FFD897742}"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Questions</a:t>
            </a:r>
          </a:p>
          <a:p>
            <a:r>
              <a:rPr lang="en-AU" dirty="0" smtClean="0"/>
              <a:t>Questions</a:t>
            </a:r>
          </a:p>
          <a:p>
            <a:r>
              <a:rPr lang="en-AU" dirty="0" smtClean="0"/>
              <a:t>Questions</a:t>
            </a:r>
            <a:endParaRPr lang="en-AU" dirty="0"/>
          </a:p>
        </p:txBody>
      </p:sp>
      <p:sp>
        <p:nvSpPr>
          <p:cNvPr id="2" name="Title 1"/>
          <p:cNvSpPr>
            <a:spLocks noGrp="1"/>
          </p:cNvSpPr>
          <p:nvPr>
            <p:ph type="title"/>
          </p:nvPr>
        </p:nvSpPr>
        <p:spPr/>
        <p:txBody>
          <a:bodyPr/>
          <a:lstStyle/>
          <a:p>
            <a:r>
              <a:rPr lang="en-AU" dirty="0" smtClean="0"/>
              <a:t>FORGIVENESS</a:t>
            </a:r>
            <a:endParaRPr lang="en-AU" dirty="0"/>
          </a:p>
        </p:txBody>
      </p:sp>
    </p:spTree>
    <p:extLst>
      <p:ext uri="{BB962C8B-B14F-4D97-AF65-F5344CB8AC3E}">
        <p14:creationId xmlns:p14="http://schemas.microsoft.com/office/powerpoint/2010/main" val="1766800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AU" sz="4800" i="1" dirty="0" smtClean="0"/>
          </a:p>
          <a:p>
            <a:pPr marL="45720" indent="0">
              <a:buNone/>
            </a:pPr>
            <a:r>
              <a:rPr lang="en-AU" sz="4800" i="1" dirty="0" smtClean="0"/>
              <a:t>Who forgives my sins – God or Jesus?</a:t>
            </a:r>
          </a:p>
          <a:p>
            <a:pPr marL="45720" indent="0" algn="r">
              <a:buNone/>
            </a:pPr>
            <a:endParaRPr lang="en-AU" sz="2800" dirty="0" smtClean="0"/>
          </a:p>
          <a:p>
            <a:pPr marL="45720" indent="0" algn="r">
              <a:buNone/>
            </a:pPr>
            <a:r>
              <a:rPr lang="en-AU" sz="2800" dirty="0" smtClean="0"/>
              <a:t>Geoff Hanns, Windsor Gardens</a:t>
            </a:r>
            <a:endParaRPr lang="en-AU" sz="2800" dirty="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3584384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sz="2400" dirty="0" smtClean="0"/>
              <a:t>God</a:t>
            </a:r>
          </a:p>
          <a:p>
            <a:pPr lvl="1"/>
            <a:r>
              <a:rPr lang="en-AU" dirty="0" smtClean="0">
                <a:solidFill>
                  <a:schemeClr val="accent1"/>
                </a:solidFill>
              </a:rPr>
              <a:t>Exodus 34:6-7  </a:t>
            </a:r>
            <a:r>
              <a:rPr lang="en-AU" i="1" dirty="0" smtClean="0"/>
              <a:t>Yahweh …Forgiving iniquity and transgression and sin</a:t>
            </a:r>
          </a:p>
          <a:p>
            <a:r>
              <a:rPr lang="en-AU" sz="2400" dirty="0" smtClean="0"/>
              <a:t>Christ</a:t>
            </a:r>
          </a:p>
          <a:p>
            <a:pPr lvl="1"/>
            <a:r>
              <a:rPr lang="en-AU" dirty="0">
                <a:solidFill>
                  <a:schemeClr val="accent1"/>
                </a:solidFill>
              </a:rPr>
              <a:t>Mark </a:t>
            </a:r>
            <a:r>
              <a:rPr lang="en-AU" dirty="0" smtClean="0">
                <a:solidFill>
                  <a:schemeClr val="accent1"/>
                </a:solidFill>
              </a:rPr>
              <a:t>2:1-10  </a:t>
            </a:r>
            <a:r>
              <a:rPr lang="en-AU" i="1" dirty="0" smtClean="0"/>
              <a:t>Whether </a:t>
            </a:r>
            <a:r>
              <a:rPr lang="en-AU" i="1" dirty="0"/>
              <a:t>is it easier to say to the sick of the palsy, Thy sins be forgiven thee; or to say, Arise, and take up thy bed, and walk?  But that ye may know that the Son of man hath power on earth to forgive sins,</a:t>
            </a:r>
          </a:p>
          <a:p>
            <a:r>
              <a:rPr lang="en-AU" sz="2400" dirty="0" smtClean="0"/>
              <a:t>The Apostles</a:t>
            </a:r>
          </a:p>
          <a:p>
            <a:pPr lvl="1"/>
            <a:r>
              <a:rPr lang="en-AU" dirty="0" smtClean="0">
                <a:solidFill>
                  <a:schemeClr val="accent1"/>
                </a:solidFill>
              </a:rPr>
              <a:t>John </a:t>
            </a:r>
            <a:r>
              <a:rPr lang="en-AU" dirty="0" smtClean="0">
                <a:solidFill>
                  <a:schemeClr val="accent1"/>
                </a:solidFill>
              </a:rPr>
              <a:t>20:21-23  </a:t>
            </a:r>
            <a:r>
              <a:rPr lang="en-AU" i="1" dirty="0" smtClean="0"/>
              <a:t>Then </a:t>
            </a:r>
            <a:r>
              <a:rPr lang="en-AU" i="1" dirty="0"/>
              <a:t>said Jesus to them again, Peace be unto you: as my Father hath sent me, even so send I </a:t>
            </a:r>
            <a:r>
              <a:rPr lang="en-AU" i="1" dirty="0" smtClean="0"/>
              <a:t>you.  And </a:t>
            </a:r>
            <a:r>
              <a:rPr lang="en-AU" i="1" dirty="0"/>
              <a:t>when he had said this, he breathed on them, and </a:t>
            </a:r>
            <a:r>
              <a:rPr lang="en-AU" i="1" dirty="0" err="1"/>
              <a:t>saith</a:t>
            </a:r>
            <a:r>
              <a:rPr lang="en-AU" i="1" dirty="0"/>
              <a:t> unto them, Receive ye the Holy Ghost:  </a:t>
            </a:r>
            <a:r>
              <a:rPr lang="en-AU" i="1" dirty="0" smtClean="0"/>
              <a:t>Whose </a:t>
            </a:r>
            <a:r>
              <a:rPr lang="en-AU" i="1" dirty="0"/>
              <a:t>soever sins ye remit, they are remitted unto them; and whose soever sins ye retain, they are retained</a:t>
            </a:r>
            <a:r>
              <a:rPr lang="en-AU" dirty="0"/>
              <a:t>.</a:t>
            </a:r>
          </a:p>
          <a:p>
            <a:pPr lvl="1"/>
            <a:endParaRPr lang="en-AU" dirty="0" smtClean="0"/>
          </a:p>
        </p:txBody>
      </p:sp>
      <p:sp>
        <p:nvSpPr>
          <p:cNvPr id="3" name="Title 2"/>
          <p:cNvSpPr>
            <a:spLocks noGrp="1"/>
          </p:cNvSpPr>
          <p:nvPr>
            <p:ph type="title"/>
          </p:nvPr>
        </p:nvSpPr>
        <p:spPr/>
        <p:txBody>
          <a:bodyPr/>
          <a:lstStyle/>
          <a:p>
            <a:r>
              <a:rPr lang="en-AU" dirty="0" smtClean="0"/>
              <a:t>Who Can forgive sins?</a:t>
            </a:r>
            <a:endParaRPr lang="en-AU" dirty="0"/>
          </a:p>
        </p:txBody>
      </p:sp>
    </p:spTree>
    <p:extLst>
      <p:ext uri="{BB962C8B-B14F-4D97-AF65-F5344CB8AC3E}">
        <p14:creationId xmlns:p14="http://schemas.microsoft.com/office/powerpoint/2010/main" val="378968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AU" sz="4800" i="1" dirty="0" smtClean="0"/>
          </a:p>
          <a:p>
            <a:pPr marL="45720" indent="0">
              <a:buNone/>
            </a:pPr>
            <a:r>
              <a:rPr lang="en-AU" sz="4800" i="1" dirty="0" smtClean="0"/>
              <a:t>Have I committed the ‘unforgivable sin’?</a:t>
            </a:r>
          </a:p>
          <a:p>
            <a:pPr marL="45720" indent="0" algn="r">
              <a:buNone/>
            </a:pPr>
            <a:endParaRPr lang="en-AU" sz="2800" dirty="0" smtClean="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2028116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AU" sz="3200" dirty="0" smtClean="0">
                <a:solidFill>
                  <a:schemeClr val="accent1"/>
                </a:solidFill>
              </a:rPr>
              <a:t>Matthew 12:22-39</a:t>
            </a:r>
          </a:p>
          <a:p>
            <a:endParaRPr lang="en-AU" sz="2400" dirty="0" smtClean="0"/>
          </a:p>
          <a:p>
            <a:pPr marL="446088" indent="-446088"/>
            <a:r>
              <a:rPr lang="en-AU" sz="2400" dirty="0" smtClean="0"/>
              <a:t>Context is miracles of healing</a:t>
            </a:r>
          </a:p>
          <a:p>
            <a:pPr marL="449263" indent="-449263"/>
            <a:r>
              <a:rPr lang="en-AU" sz="2400" dirty="0"/>
              <a:t>Clear demonstration of God’s power through the gift of the holy spirit</a:t>
            </a:r>
          </a:p>
          <a:p>
            <a:pPr marL="449263" indent="-449263"/>
            <a:r>
              <a:rPr lang="en-AU" sz="2400" dirty="0"/>
              <a:t>Miracle attributed to the power of ‘evil’</a:t>
            </a:r>
          </a:p>
          <a:p>
            <a:pPr marL="449263" indent="-449263"/>
            <a:r>
              <a:rPr lang="en-AU" sz="2400" dirty="0"/>
              <a:t>Effectively saying sin is a greater power than God</a:t>
            </a:r>
          </a:p>
          <a:p>
            <a:pPr marL="449263" indent="-449263"/>
            <a:r>
              <a:rPr lang="en-AU" sz="2400" dirty="0"/>
              <a:t>Requires not just ignoring the evidence but deliberately tortuous logic</a:t>
            </a:r>
          </a:p>
          <a:p>
            <a:endParaRPr lang="en-AU" dirty="0"/>
          </a:p>
        </p:txBody>
      </p:sp>
      <p:sp>
        <p:nvSpPr>
          <p:cNvPr id="3" name="Title 2"/>
          <p:cNvSpPr>
            <a:spLocks noGrp="1"/>
          </p:cNvSpPr>
          <p:nvPr>
            <p:ph type="title"/>
          </p:nvPr>
        </p:nvSpPr>
        <p:spPr/>
        <p:txBody>
          <a:bodyPr/>
          <a:lstStyle/>
          <a:p>
            <a:r>
              <a:rPr lang="en-AU" dirty="0" smtClean="0"/>
              <a:t>Blasphemy against holy spirit</a:t>
            </a:r>
            <a:endParaRPr lang="en-AU" dirty="0"/>
          </a:p>
        </p:txBody>
      </p:sp>
    </p:spTree>
    <p:extLst>
      <p:ext uri="{BB962C8B-B14F-4D97-AF65-F5344CB8AC3E}">
        <p14:creationId xmlns:p14="http://schemas.microsoft.com/office/powerpoint/2010/main" val="4231957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AU" sz="3200" dirty="0" smtClean="0">
                <a:solidFill>
                  <a:schemeClr val="accent1"/>
                </a:solidFill>
              </a:rPr>
              <a:t>Hebrews 6:1-8</a:t>
            </a:r>
          </a:p>
          <a:p>
            <a:pPr marL="45720" indent="0">
              <a:buNone/>
            </a:pPr>
            <a:endParaRPr lang="en-AU" dirty="0" smtClean="0"/>
          </a:p>
          <a:p>
            <a:pPr marL="45720" indent="0">
              <a:buNone/>
            </a:pPr>
            <a:r>
              <a:rPr lang="en-AU" sz="2400" dirty="0" smtClean="0">
                <a:solidFill>
                  <a:schemeClr val="accent2"/>
                </a:solidFill>
              </a:rPr>
              <a:t>Context:</a:t>
            </a:r>
          </a:p>
          <a:p>
            <a:r>
              <a:rPr lang="en-AU" dirty="0" smtClean="0"/>
              <a:t>Brethren converted from Judaism (v1)</a:t>
            </a:r>
          </a:p>
          <a:p>
            <a:r>
              <a:rPr lang="en-AU" dirty="0" smtClean="0"/>
              <a:t>Have received one or more of the holy spirit gifts (vv2, 4-5)</a:t>
            </a:r>
          </a:p>
          <a:p>
            <a:r>
              <a:rPr lang="en-AU" dirty="0" smtClean="0"/>
              <a:t>Then revert back to Judaism (v6)</a:t>
            </a:r>
          </a:p>
          <a:p>
            <a:pPr marL="45720" indent="0">
              <a:buNone/>
            </a:pPr>
            <a:endParaRPr lang="en-AU" dirty="0" smtClean="0"/>
          </a:p>
          <a:p>
            <a:pPr marL="45720" indent="0">
              <a:buNone/>
            </a:pPr>
            <a:r>
              <a:rPr lang="en-AU" sz="2400" dirty="0" smtClean="0">
                <a:solidFill>
                  <a:schemeClr val="accent2"/>
                </a:solidFill>
              </a:rPr>
              <a:t>Cannot be renewed because they have:</a:t>
            </a:r>
          </a:p>
          <a:p>
            <a:r>
              <a:rPr lang="en-AU" dirty="0" smtClean="0"/>
              <a:t>Tasted of immortality and rejected it</a:t>
            </a:r>
          </a:p>
          <a:p>
            <a:r>
              <a:rPr lang="en-AU" dirty="0"/>
              <a:t>E</a:t>
            </a:r>
            <a:r>
              <a:rPr lang="en-AU" dirty="0" smtClean="0"/>
              <a:t>ffectively crucified Christ twice</a:t>
            </a:r>
          </a:p>
          <a:p>
            <a:r>
              <a:rPr lang="en-AU" dirty="0" smtClean="0"/>
              <a:t>Used God’s clearly demonstrated power to produce the works of the flesh</a:t>
            </a:r>
          </a:p>
          <a:p>
            <a:endParaRPr lang="en-AU" dirty="0"/>
          </a:p>
        </p:txBody>
      </p:sp>
      <p:sp>
        <p:nvSpPr>
          <p:cNvPr id="3" name="Title 2"/>
          <p:cNvSpPr>
            <a:spLocks noGrp="1"/>
          </p:cNvSpPr>
          <p:nvPr>
            <p:ph type="title"/>
          </p:nvPr>
        </p:nvSpPr>
        <p:spPr/>
        <p:txBody>
          <a:bodyPr/>
          <a:lstStyle/>
          <a:p>
            <a:r>
              <a:rPr lang="en-AU" dirty="0" smtClean="0"/>
              <a:t>Impossible to renew them</a:t>
            </a:r>
            <a:endParaRPr lang="en-AU" dirty="0"/>
          </a:p>
        </p:txBody>
      </p:sp>
    </p:spTree>
    <p:extLst>
      <p:ext uri="{BB962C8B-B14F-4D97-AF65-F5344CB8AC3E}">
        <p14:creationId xmlns:p14="http://schemas.microsoft.com/office/powerpoint/2010/main" val="16128084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AU" sz="2400" i="1" dirty="0" smtClean="0"/>
              <a:t>For </a:t>
            </a:r>
            <a:r>
              <a:rPr lang="en-AU" sz="2400" i="1" dirty="0"/>
              <a:t>if after they have </a:t>
            </a:r>
            <a:r>
              <a:rPr lang="en-AU" sz="2400" i="1" dirty="0">
                <a:solidFill>
                  <a:schemeClr val="accent1"/>
                </a:solidFill>
              </a:rPr>
              <a:t>escaped the pollutions of the world</a:t>
            </a:r>
            <a:r>
              <a:rPr lang="en-AU" sz="2400" i="1" dirty="0"/>
              <a:t> through the knowledge of the Lord and Saviour Jesus Christ, they are </a:t>
            </a:r>
            <a:r>
              <a:rPr lang="en-AU" sz="2400" i="1" dirty="0">
                <a:solidFill>
                  <a:schemeClr val="accent1"/>
                </a:solidFill>
              </a:rPr>
              <a:t>again entangled therein</a:t>
            </a:r>
            <a:r>
              <a:rPr lang="en-AU" sz="2400" i="1" dirty="0"/>
              <a:t>, and overcome, the latter end is worse with them than the beginning.  </a:t>
            </a:r>
            <a:r>
              <a:rPr lang="en-AU" sz="2400" i="1" dirty="0" smtClean="0"/>
              <a:t>For </a:t>
            </a:r>
            <a:r>
              <a:rPr lang="en-AU" sz="2400" i="1" dirty="0"/>
              <a:t>it had been </a:t>
            </a:r>
            <a:r>
              <a:rPr lang="en-AU" sz="2400" i="1" dirty="0">
                <a:solidFill>
                  <a:schemeClr val="accent1"/>
                </a:solidFill>
              </a:rPr>
              <a:t>better for them not to have known the way of righteousness</a:t>
            </a:r>
            <a:r>
              <a:rPr lang="en-AU" sz="2400" i="1" dirty="0"/>
              <a:t>, than, after they have known it, to turn from the holy commandment delivered unto them.  </a:t>
            </a:r>
            <a:r>
              <a:rPr lang="en-AU" sz="2400" i="1" dirty="0" smtClean="0"/>
              <a:t>But </a:t>
            </a:r>
            <a:r>
              <a:rPr lang="en-AU" sz="2400" i="1" dirty="0"/>
              <a:t>it is happened unto them according to the true proverb, The dog is turned to his own vomit again; and the sow that was washed to her wallowing in the mire.</a:t>
            </a:r>
          </a:p>
          <a:p>
            <a:pPr marL="45720" indent="0">
              <a:buNone/>
            </a:pPr>
            <a:endParaRPr lang="en-AU" dirty="0"/>
          </a:p>
        </p:txBody>
      </p:sp>
      <p:sp>
        <p:nvSpPr>
          <p:cNvPr id="3" name="Title 2"/>
          <p:cNvSpPr>
            <a:spLocks noGrp="1"/>
          </p:cNvSpPr>
          <p:nvPr>
            <p:ph type="title"/>
          </p:nvPr>
        </p:nvSpPr>
        <p:spPr/>
        <p:txBody>
          <a:bodyPr/>
          <a:lstStyle/>
          <a:p>
            <a:r>
              <a:rPr lang="en-AU" dirty="0" smtClean="0"/>
              <a:t>II Peter 2:20-22</a:t>
            </a:r>
            <a:endParaRPr lang="en-AU" dirty="0"/>
          </a:p>
        </p:txBody>
      </p:sp>
    </p:spTree>
    <p:extLst>
      <p:ext uri="{BB962C8B-B14F-4D97-AF65-F5344CB8AC3E}">
        <p14:creationId xmlns:p14="http://schemas.microsoft.com/office/powerpoint/2010/main" val="1849013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dirty="0" smtClean="0"/>
              <a:t>Saved out of Egypt</a:t>
            </a:r>
          </a:p>
          <a:p>
            <a:r>
              <a:rPr lang="en-AU" dirty="0" smtClean="0"/>
              <a:t>Saw clear </a:t>
            </a:r>
            <a:r>
              <a:rPr lang="en-AU" dirty="0" smtClean="0"/>
              <a:t>demonstrations </a:t>
            </a:r>
            <a:r>
              <a:rPr lang="en-AU" dirty="0" smtClean="0"/>
              <a:t>of God’s power</a:t>
            </a:r>
          </a:p>
          <a:p>
            <a:r>
              <a:rPr lang="en-AU" dirty="0" smtClean="0"/>
              <a:t>Heard </a:t>
            </a:r>
            <a:r>
              <a:rPr lang="en-AU" dirty="0" smtClean="0"/>
              <a:t>God’s voice</a:t>
            </a:r>
            <a:endParaRPr lang="en-AU" dirty="0" smtClean="0"/>
          </a:p>
          <a:p>
            <a:r>
              <a:rPr lang="en-AU" dirty="0" smtClean="0"/>
              <a:t>Some of them received the holy spirit gifts</a:t>
            </a:r>
          </a:p>
          <a:p>
            <a:pPr marL="45720" indent="0">
              <a:buNone/>
            </a:pPr>
            <a:endParaRPr lang="en-AU" dirty="0" smtClean="0"/>
          </a:p>
          <a:p>
            <a:pPr marL="45720" indent="0">
              <a:buNone/>
            </a:pPr>
            <a:r>
              <a:rPr lang="en-AU" sz="3000" dirty="0" smtClean="0">
                <a:solidFill>
                  <a:schemeClr val="accent2"/>
                </a:solidFill>
              </a:rPr>
              <a:t>Their Response:</a:t>
            </a:r>
          </a:p>
          <a:p>
            <a:pPr marL="45720" indent="0">
              <a:buNone/>
            </a:pPr>
            <a:r>
              <a:rPr lang="en-AU" dirty="0" smtClean="0">
                <a:solidFill>
                  <a:schemeClr val="accent1"/>
                </a:solidFill>
              </a:rPr>
              <a:t>Numbers </a:t>
            </a:r>
            <a:r>
              <a:rPr lang="en-AU" dirty="0">
                <a:solidFill>
                  <a:schemeClr val="accent1"/>
                </a:solidFill>
              </a:rPr>
              <a:t>14:3  </a:t>
            </a:r>
            <a:r>
              <a:rPr lang="en-AU" i="1" dirty="0" smtClean="0"/>
              <a:t>were </a:t>
            </a:r>
            <a:r>
              <a:rPr lang="en-AU" i="1" dirty="0"/>
              <a:t>it not better for us to return into Egypt</a:t>
            </a:r>
            <a:r>
              <a:rPr lang="en-AU" i="1" dirty="0" smtClean="0"/>
              <a:t>?</a:t>
            </a:r>
          </a:p>
          <a:p>
            <a:pPr lvl="1"/>
            <a:r>
              <a:rPr lang="en-AU" dirty="0" smtClean="0"/>
              <a:t>Wanted to return to bondage</a:t>
            </a:r>
            <a:endParaRPr lang="en-AU" dirty="0"/>
          </a:p>
          <a:p>
            <a:pPr marL="45720" indent="0">
              <a:buNone/>
            </a:pPr>
            <a:r>
              <a:rPr lang="en-AU" i="1" dirty="0" smtClean="0">
                <a:solidFill>
                  <a:schemeClr val="accent1"/>
                </a:solidFill>
              </a:rPr>
              <a:t>Exodus </a:t>
            </a:r>
            <a:r>
              <a:rPr lang="en-AU" i="1" dirty="0">
                <a:solidFill>
                  <a:schemeClr val="accent1"/>
                </a:solidFill>
              </a:rPr>
              <a:t>32:4  </a:t>
            </a:r>
            <a:r>
              <a:rPr lang="en-AU" i="1" dirty="0" smtClean="0"/>
              <a:t>These </a:t>
            </a:r>
            <a:r>
              <a:rPr lang="en-AU" i="1" dirty="0"/>
              <a:t>be thy gods, O Israel, which brought thee up out of the land of Egypt.</a:t>
            </a:r>
          </a:p>
          <a:p>
            <a:pPr lvl="1"/>
            <a:r>
              <a:rPr lang="en-AU" dirty="0" smtClean="0"/>
              <a:t>Attributed miracles to the power of evil</a:t>
            </a:r>
            <a:endParaRPr lang="en-AU" dirty="0"/>
          </a:p>
          <a:p>
            <a:pPr marL="45720" indent="0">
              <a:buNone/>
            </a:pPr>
            <a:endParaRPr lang="en-AU" dirty="0"/>
          </a:p>
        </p:txBody>
      </p:sp>
      <p:sp>
        <p:nvSpPr>
          <p:cNvPr id="3" name="Title 2"/>
          <p:cNvSpPr>
            <a:spLocks noGrp="1"/>
          </p:cNvSpPr>
          <p:nvPr>
            <p:ph type="title"/>
          </p:nvPr>
        </p:nvSpPr>
        <p:spPr/>
        <p:txBody>
          <a:bodyPr/>
          <a:lstStyle/>
          <a:p>
            <a:r>
              <a:rPr lang="en-AU" dirty="0" smtClean="0"/>
              <a:t>Example of Israel</a:t>
            </a:r>
            <a:endParaRPr lang="en-AU" dirty="0"/>
          </a:p>
        </p:txBody>
      </p:sp>
    </p:spTree>
    <p:extLst>
      <p:ext uri="{BB962C8B-B14F-4D97-AF65-F5344CB8AC3E}">
        <p14:creationId xmlns:p14="http://schemas.microsoft.com/office/powerpoint/2010/main" val="72350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AU" sz="3600" dirty="0" smtClean="0">
                <a:solidFill>
                  <a:schemeClr val="accent2"/>
                </a:solidFill>
              </a:rPr>
              <a:t>God’s Response:</a:t>
            </a:r>
            <a:endParaRPr lang="en-AU" sz="3600" dirty="0" smtClean="0">
              <a:solidFill>
                <a:schemeClr val="accent1"/>
              </a:solidFill>
            </a:endParaRPr>
          </a:p>
          <a:p>
            <a:pPr marL="45720" indent="0">
              <a:buNone/>
            </a:pPr>
            <a:r>
              <a:rPr lang="en-AU" sz="2800" i="1" dirty="0" smtClean="0"/>
              <a:t>Because </a:t>
            </a:r>
            <a:r>
              <a:rPr lang="en-AU" sz="2800" i="1" dirty="0"/>
              <a:t>all those men which have </a:t>
            </a:r>
            <a:r>
              <a:rPr lang="en-AU" sz="2800" i="1" dirty="0">
                <a:solidFill>
                  <a:schemeClr val="accent1"/>
                </a:solidFill>
              </a:rPr>
              <a:t>seen my glory, and my miracles</a:t>
            </a:r>
            <a:r>
              <a:rPr lang="en-AU" sz="2800" i="1" dirty="0"/>
              <a:t>, which I did in Egypt and in the wilderness, and </a:t>
            </a:r>
            <a:r>
              <a:rPr lang="en-AU" sz="2800" i="1" dirty="0">
                <a:solidFill>
                  <a:schemeClr val="accent1"/>
                </a:solidFill>
              </a:rPr>
              <a:t>have tempted me </a:t>
            </a:r>
            <a:r>
              <a:rPr lang="en-AU" sz="2800" i="1" dirty="0"/>
              <a:t>now these ten times, and have not hearkened to my voice;  </a:t>
            </a:r>
            <a:r>
              <a:rPr lang="en-AU" sz="2800" i="1" dirty="0" smtClean="0">
                <a:solidFill>
                  <a:schemeClr val="accent1"/>
                </a:solidFill>
              </a:rPr>
              <a:t>Surely </a:t>
            </a:r>
            <a:r>
              <a:rPr lang="en-AU" sz="2800" i="1" dirty="0">
                <a:solidFill>
                  <a:schemeClr val="accent1"/>
                </a:solidFill>
              </a:rPr>
              <a:t>they shall not see the land</a:t>
            </a:r>
            <a:r>
              <a:rPr lang="en-AU" sz="2800" i="1" dirty="0"/>
              <a:t> which I sware unto their fathers, neither shall any of them that provoked me see it:</a:t>
            </a:r>
          </a:p>
          <a:p>
            <a:pPr marL="45720" indent="0" algn="r">
              <a:buNone/>
            </a:pPr>
            <a:r>
              <a:rPr lang="en-AU" sz="3200" dirty="0">
                <a:solidFill>
                  <a:schemeClr val="accent1"/>
                </a:solidFill>
              </a:rPr>
              <a:t>Numbers 14:22-23 </a:t>
            </a:r>
            <a:endParaRPr lang="en-AU" sz="3200" dirty="0"/>
          </a:p>
        </p:txBody>
      </p:sp>
      <p:sp>
        <p:nvSpPr>
          <p:cNvPr id="3" name="Title 2"/>
          <p:cNvSpPr>
            <a:spLocks noGrp="1"/>
          </p:cNvSpPr>
          <p:nvPr>
            <p:ph type="title"/>
          </p:nvPr>
        </p:nvSpPr>
        <p:spPr/>
        <p:txBody>
          <a:bodyPr/>
          <a:lstStyle/>
          <a:p>
            <a:r>
              <a:rPr lang="en-AU" dirty="0" smtClean="0"/>
              <a:t>EXAMPLE OF ISRAEL</a:t>
            </a:r>
            <a:endParaRPr lang="en-AU" dirty="0"/>
          </a:p>
        </p:txBody>
      </p:sp>
    </p:spTree>
    <p:extLst>
      <p:ext uri="{BB962C8B-B14F-4D97-AF65-F5344CB8AC3E}">
        <p14:creationId xmlns:p14="http://schemas.microsoft.com/office/powerpoint/2010/main" val="2371288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AU" sz="4800" i="1" dirty="0" smtClean="0"/>
          </a:p>
          <a:p>
            <a:pPr marL="45720" indent="0">
              <a:buNone/>
            </a:pPr>
            <a:r>
              <a:rPr lang="en-AU" sz="4800" i="1" dirty="0" smtClean="0"/>
              <a:t>Can I ask God to forgive someone </a:t>
            </a:r>
            <a:r>
              <a:rPr lang="en-AU" sz="4800" i="1" dirty="0" smtClean="0"/>
              <a:t>else’s </a:t>
            </a:r>
            <a:r>
              <a:rPr lang="en-AU" sz="4800" i="1" dirty="0" smtClean="0"/>
              <a:t>sin?</a:t>
            </a:r>
          </a:p>
          <a:p>
            <a:pPr marL="45720" indent="0" algn="r">
              <a:buNone/>
            </a:pPr>
            <a:endParaRPr lang="en-AU" sz="2800" dirty="0" smtClean="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3500538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AU" sz="2800" i="1" dirty="0" smtClean="0"/>
              <a:t>And </a:t>
            </a:r>
            <a:r>
              <a:rPr lang="en-AU" sz="2800" i="1" dirty="0"/>
              <a:t>if we know that he hear us, whatsoever we ask, we know that we have the petitions that we desired of him.  </a:t>
            </a:r>
            <a:r>
              <a:rPr lang="en-AU" sz="2800" i="1" dirty="0" smtClean="0"/>
              <a:t>If </a:t>
            </a:r>
            <a:r>
              <a:rPr lang="en-AU" sz="2800" i="1" dirty="0"/>
              <a:t>any man see his brother sin a sin which is not unto death, he shall ask, and he shall give him life for them that sin not unto death. There is a sin unto death: I do not say that he shall pray for </a:t>
            </a:r>
            <a:r>
              <a:rPr lang="en-AU" sz="2800" i="1" dirty="0" smtClean="0"/>
              <a:t>it.  All </a:t>
            </a:r>
            <a:r>
              <a:rPr lang="en-AU" sz="2800" i="1" dirty="0"/>
              <a:t>unrighteousness is sin: and there is a sin not unto death.</a:t>
            </a:r>
          </a:p>
          <a:p>
            <a:pPr marL="45720" indent="0" algn="r">
              <a:buNone/>
            </a:pPr>
            <a:r>
              <a:rPr lang="en-AU" sz="2800" dirty="0" smtClean="0">
                <a:solidFill>
                  <a:schemeClr val="accent1"/>
                </a:solidFill>
              </a:rPr>
              <a:t>I John 5:15-17</a:t>
            </a:r>
            <a:endParaRPr lang="en-AU" sz="2800" dirty="0">
              <a:solidFill>
                <a:schemeClr val="accent1"/>
              </a:solidFill>
            </a:endParaRPr>
          </a:p>
        </p:txBody>
      </p:sp>
      <p:sp>
        <p:nvSpPr>
          <p:cNvPr id="3" name="Title 2"/>
          <p:cNvSpPr>
            <a:spLocks noGrp="1"/>
          </p:cNvSpPr>
          <p:nvPr>
            <p:ph type="title"/>
          </p:nvPr>
        </p:nvSpPr>
        <p:spPr/>
        <p:txBody>
          <a:bodyPr/>
          <a:lstStyle/>
          <a:p>
            <a:r>
              <a:rPr lang="en-AU" dirty="0" smtClean="0"/>
              <a:t>Praying for others’ sins</a:t>
            </a:r>
            <a:endParaRPr lang="en-AU" dirty="0"/>
          </a:p>
        </p:txBody>
      </p:sp>
    </p:spTree>
    <p:extLst>
      <p:ext uri="{BB962C8B-B14F-4D97-AF65-F5344CB8AC3E}">
        <p14:creationId xmlns:p14="http://schemas.microsoft.com/office/powerpoint/2010/main" val="550079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4000" i="1" dirty="0" smtClean="0"/>
          </a:p>
          <a:p>
            <a:pPr marL="45720" indent="0">
              <a:buNone/>
            </a:pPr>
            <a:r>
              <a:rPr lang="en-AU" sz="4000" i="1" dirty="0" smtClean="0"/>
              <a:t>I </a:t>
            </a:r>
            <a:r>
              <a:rPr lang="en-AU" sz="4000" i="1" dirty="0" smtClean="0"/>
              <a:t>often repeat a sin I have been forgiven for.  Does this mean that I haven’t repented?  Does this in turn mean God hasn’t forgiven me?</a:t>
            </a:r>
          </a:p>
          <a:p>
            <a:pPr marL="45720" indent="0">
              <a:buNone/>
            </a:pPr>
            <a:endParaRPr lang="en-AU" sz="4800" i="1" dirty="0" smtClean="0"/>
          </a:p>
          <a:p>
            <a:pPr marL="45720" indent="0" algn="r">
              <a:buNone/>
            </a:pPr>
            <a:endParaRPr lang="en-AU" sz="2800" dirty="0" smtClean="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100568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AU" i="1" dirty="0" smtClean="0"/>
              <a:t>Then </a:t>
            </a:r>
            <a:r>
              <a:rPr lang="en-AU" i="1" dirty="0"/>
              <a:t>came Peter to him, and said, Lord, how oft shall my brother sin against me, and I forgive him? till seven times?  </a:t>
            </a:r>
            <a:r>
              <a:rPr lang="en-AU" i="1" dirty="0" smtClean="0"/>
              <a:t>Jesus </a:t>
            </a:r>
            <a:r>
              <a:rPr lang="en-AU" i="1" dirty="0" err="1"/>
              <a:t>saith</a:t>
            </a:r>
            <a:r>
              <a:rPr lang="en-AU" i="1" dirty="0"/>
              <a:t> unto him, I say not unto thee, Until seven times: but, Until seventy times seven.</a:t>
            </a:r>
          </a:p>
          <a:p>
            <a:pPr marL="45720" indent="0" algn="r">
              <a:buNone/>
            </a:pPr>
            <a:r>
              <a:rPr lang="en-AU" dirty="0" smtClean="0">
                <a:solidFill>
                  <a:schemeClr val="accent1"/>
                </a:solidFill>
              </a:rPr>
              <a:t>Matthew 18:21-22</a:t>
            </a:r>
          </a:p>
          <a:p>
            <a:pPr marL="45720" indent="0">
              <a:buNone/>
            </a:pPr>
            <a:endParaRPr lang="en-AU" dirty="0">
              <a:solidFill>
                <a:schemeClr val="accent1"/>
              </a:solidFill>
            </a:endParaRPr>
          </a:p>
          <a:p>
            <a:pPr marL="45720" indent="0">
              <a:buNone/>
            </a:pPr>
            <a:endParaRPr lang="en-AU" i="1" dirty="0" smtClean="0"/>
          </a:p>
          <a:p>
            <a:pPr marL="45720" indent="0">
              <a:buNone/>
            </a:pPr>
            <a:r>
              <a:rPr lang="en-AU" i="1" dirty="0" smtClean="0"/>
              <a:t>Take </a:t>
            </a:r>
            <a:r>
              <a:rPr lang="en-AU" i="1" dirty="0"/>
              <a:t>heed to yourselves: If thy brother trespass against thee, rebuke him; and if he repent, forgive him.  </a:t>
            </a:r>
            <a:r>
              <a:rPr lang="en-AU" i="1" dirty="0" smtClean="0"/>
              <a:t>And </a:t>
            </a:r>
            <a:r>
              <a:rPr lang="en-AU" i="1" dirty="0"/>
              <a:t>if he trespass against thee seven times in a day, and seven times in a day turn again to thee, saying, I repent; thou shalt forgive him.</a:t>
            </a:r>
          </a:p>
          <a:p>
            <a:pPr marL="45720" indent="0" algn="r">
              <a:buNone/>
            </a:pPr>
            <a:r>
              <a:rPr lang="en-AU" dirty="0" smtClean="0">
                <a:solidFill>
                  <a:schemeClr val="accent1"/>
                </a:solidFill>
              </a:rPr>
              <a:t>Luke </a:t>
            </a:r>
            <a:r>
              <a:rPr lang="en-AU" dirty="0">
                <a:solidFill>
                  <a:schemeClr val="accent1"/>
                </a:solidFill>
              </a:rPr>
              <a:t>17:3-4 </a:t>
            </a:r>
          </a:p>
        </p:txBody>
      </p:sp>
      <p:sp>
        <p:nvSpPr>
          <p:cNvPr id="3" name="Title 2"/>
          <p:cNvSpPr>
            <a:spLocks noGrp="1"/>
          </p:cNvSpPr>
          <p:nvPr>
            <p:ph type="title"/>
          </p:nvPr>
        </p:nvSpPr>
        <p:spPr/>
        <p:txBody>
          <a:bodyPr/>
          <a:lstStyle/>
          <a:p>
            <a:r>
              <a:rPr lang="en-AU" dirty="0" smtClean="0"/>
              <a:t>Recidivism &amp; forgiveness</a:t>
            </a:r>
            <a:endParaRPr lang="en-AU" dirty="0"/>
          </a:p>
        </p:txBody>
      </p:sp>
    </p:spTree>
    <p:extLst>
      <p:ext uri="{BB962C8B-B14F-4D97-AF65-F5344CB8AC3E}">
        <p14:creationId xmlns:p14="http://schemas.microsoft.com/office/powerpoint/2010/main" val="1289776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AU" sz="2800" i="1" dirty="0" smtClean="0"/>
              <a:t>Pardon is not licence to go the same as before.  In practice it has to be admitted that we are compelled to confess the same sins time and again.  Notwithstanding, it is one thing to strive for success and fail through weakness, sorrowfully hating the failure.  It is quite another to fail through seeking the occasions of sin deliberately</a:t>
            </a:r>
          </a:p>
          <a:p>
            <a:pPr marL="45720" indent="0">
              <a:buNone/>
            </a:pPr>
            <a:endParaRPr lang="en-AU" sz="2800" i="1" dirty="0" smtClean="0"/>
          </a:p>
          <a:p>
            <a:pPr marL="45720" indent="0" algn="r">
              <a:buNone/>
            </a:pPr>
            <a:r>
              <a:rPr lang="en-AU" sz="2800" dirty="0" smtClean="0">
                <a:solidFill>
                  <a:schemeClr val="accent1"/>
                </a:solidFill>
              </a:rPr>
              <a:t>Dennis Gillett, Genius of Discipleship</a:t>
            </a:r>
            <a:endParaRPr lang="en-AU" sz="2800" dirty="0">
              <a:solidFill>
                <a:schemeClr val="accent1"/>
              </a:solidFill>
            </a:endParaRPr>
          </a:p>
        </p:txBody>
      </p:sp>
      <p:sp>
        <p:nvSpPr>
          <p:cNvPr id="3" name="Title 2"/>
          <p:cNvSpPr>
            <a:spLocks noGrp="1"/>
          </p:cNvSpPr>
          <p:nvPr>
            <p:ph type="title"/>
          </p:nvPr>
        </p:nvSpPr>
        <p:spPr/>
        <p:txBody>
          <a:bodyPr/>
          <a:lstStyle/>
          <a:p>
            <a:r>
              <a:rPr lang="en-AU" dirty="0" smtClean="0"/>
              <a:t>Repeated sins</a:t>
            </a:r>
            <a:endParaRPr lang="en-AU" dirty="0"/>
          </a:p>
        </p:txBody>
      </p:sp>
    </p:spTree>
    <p:extLst>
      <p:ext uri="{BB962C8B-B14F-4D97-AF65-F5344CB8AC3E}">
        <p14:creationId xmlns:p14="http://schemas.microsoft.com/office/powerpoint/2010/main" val="6006879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AU" sz="2400" i="1" dirty="0" smtClean="0"/>
              <a:t>Now </a:t>
            </a:r>
            <a:r>
              <a:rPr lang="en-AU" sz="2400" i="1" dirty="0"/>
              <a:t>unto him that is </a:t>
            </a:r>
            <a:r>
              <a:rPr lang="en-AU" sz="2400" i="1" dirty="0">
                <a:solidFill>
                  <a:schemeClr val="accent1"/>
                </a:solidFill>
              </a:rPr>
              <a:t>able to keep you from falling</a:t>
            </a:r>
            <a:r>
              <a:rPr lang="en-AU" sz="2400" i="1" dirty="0"/>
              <a:t>, and to present you faultless before the presence of his glory with exceeding joy, </a:t>
            </a:r>
            <a:r>
              <a:rPr lang="en-AU" sz="2400" i="1" dirty="0" smtClean="0"/>
              <a:t>To </a:t>
            </a:r>
            <a:r>
              <a:rPr lang="en-AU" sz="2400" i="1" dirty="0"/>
              <a:t>the only wise God our Saviour, be glory and majesty, dominion and power, both now and ever. Amen</a:t>
            </a:r>
            <a:r>
              <a:rPr lang="en-AU" sz="2400" i="1" dirty="0" smtClean="0"/>
              <a:t>.</a:t>
            </a:r>
            <a:endParaRPr lang="en-AU" sz="2400" dirty="0" smtClean="0">
              <a:solidFill>
                <a:schemeClr val="accent1"/>
              </a:solidFill>
            </a:endParaRPr>
          </a:p>
          <a:p>
            <a:pPr marL="45720" indent="0" algn="r">
              <a:buNone/>
            </a:pPr>
            <a:r>
              <a:rPr lang="en-AU" sz="2400" dirty="0" smtClean="0">
                <a:solidFill>
                  <a:schemeClr val="accent1"/>
                </a:solidFill>
              </a:rPr>
              <a:t>Jude </a:t>
            </a:r>
            <a:r>
              <a:rPr lang="en-AU" sz="2400" dirty="0">
                <a:solidFill>
                  <a:schemeClr val="accent1"/>
                </a:solidFill>
              </a:rPr>
              <a:t>1:24-25 </a:t>
            </a:r>
            <a:endParaRPr lang="en-AU" sz="2400" dirty="0" smtClean="0">
              <a:solidFill>
                <a:schemeClr val="accent1"/>
              </a:solidFill>
            </a:endParaRPr>
          </a:p>
          <a:p>
            <a:pPr marL="45720" indent="0" algn="ctr">
              <a:buNone/>
            </a:pPr>
            <a:endParaRPr lang="en-AU" sz="3200" dirty="0" smtClean="0">
              <a:solidFill>
                <a:schemeClr val="accent2"/>
              </a:solidFill>
            </a:endParaRPr>
          </a:p>
          <a:p>
            <a:pPr marL="45720" indent="0" algn="ctr">
              <a:buNone/>
            </a:pPr>
            <a:r>
              <a:rPr lang="en-AU" sz="3200" dirty="0" smtClean="0">
                <a:solidFill>
                  <a:schemeClr val="accent2"/>
                </a:solidFill>
              </a:rPr>
              <a:t>Not only does God forgive our sins, he helps us not sin in the first place</a:t>
            </a:r>
            <a:endParaRPr lang="en-AU" sz="3200" dirty="0">
              <a:solidFill>
                <a:schemeClr val="accent2"/>
              </a:solidFill>
            </a:endParaRPr>
          </a:p>
        </p:txBody>
      </p:sp>
      <p:sp>
        <p:nvSpPr>
          <p:cNvPr id="3" name="Title 2"/>
          <p:cNvSpPr>
            <a:spLocks noGrp="1"/>
          </p:cNvSpPr>
          <p:nvPr>
            <p:ph type="title"/>
          </p:nvPr>
        </p:nvSpPr>
        <p:spPr/>
        <p:txBody>
          <a:bodyPr/>
          <a:lstStyle/>
          <a:p>
            <a:r>
              <a:rPr lang="en-AU" dirty="0" smtClean="0"/>
              <a:t>God our saviour</a:t>
            </a:r>
            <a:endParaRPr lang="en-AU" dirty="0"/>
          </a:p>
        </p:txBody>
      </p:sp>
    </p:spTree>
    <p:extLst>
      <p:ext uri="{BB962C8B-B14F-4D97-AF65-F5344CB8AC3E}">
        <p14:creationId xmlns:p14="http://schemas.microsoft.com/office/powerpoint/2010/main" val="3109868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AU" sz="4800" i="1" dirty="0" smtClean="0"/>
          </a:p>
          <a:p>
            <a:pPr marL="45720" indent="0">
              <a:buNone/>
            </a:pPr>
            <a:r>
              <a:rPr lang="en-AU" sz="4800" i="1" dirty="0" smtClean="0"/>
              <a:t>When are my sins forgiven – now or at the judgement seat?</a:t>
            </a:r>
          </a:p>
          <a:p>
            <a:pPr marL="45720" indent="0" algn="r">
              <a:buNone/>
            </a:pPr>
            <a:endParaRPr lang="en-AU" sz="2800" dirty="0" smtClean="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2475393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AU" sz="2400" dirty="0" smtClean="0">
                <a:solidFill>
                  <a:schemeClr val="accent1"/>
                </a:solidFill>
              </a:rPr>
              <a:t>II Samuel 12:13</a:t>
            </a:r>
          </a:p>
          <a:p>
            <a:pPr marL="45720" indent="0">
              <a:buNone/>
            </a:pPr>
            <a:r>
              <a:rPr lang="en-AU" sz="2400" i="1" dirty="0" smtClean="0"/>
              <a:t>And </a:t>
            </a:r>
            <a:r>
              <a:rPr lang="en-AU" sz="2400" i="1" dirty="0"/>
              <a:t>David said unto Nathan, I have sinned against the LORD. And Nathan said unto David, The LORD also hath put away thy sin; thou shalt not die</a:t>
            </a:r>
            <a:r>
              <a:rPr lang="en-AU" sz="2400" dirty="0" smtClean="0"/>
              <a:t>.</a:t>
            </a:r>
          </a:p>
          <a:p>
            <a:pPr lvl="1"/>
            <a:endParaRPr lang="en-AU" sz="2400" dirty="0" smtClean="0"/>
          </a:p>
          <a:p>
            <a:pPr marL="547688" lvl="1" indent="-547688"/>
            <a:r>
              <a:rPr lang="en-AU" sz="2400" dirty="0" smtClean="0"/>
              <a:t>David confesses, God forgives immediately</a:t>
            </a:r>
          </a:p>
          <a:p>
            <a:pPr marL="547688" lvl="1" indent="-547688"/>
            <a:r>
              <a:rPr lang="en-AU" sz="2400" dirty="0" smtClean="0"/>
              <a:t>David suffers consequences of sin, but sin is still ‘put away’</a:t>
            </a:r>
            <a:endParaRPr lang="en-AU" sz="2400" dirty="0"/>
          </a:p>
        </p:txBody>
      </p:sp>
      <p:sp>
        <p:nvSpPr>
          <p:cNvPr id="3" name="Title 2"/>
          <p:cNvSpPr>
            <a:spLocks noGrp="1"/>
          </p:cNvSpPr>
          <p:nvPr>
            <p:ph type="title"/>
          </p:nvPr>
        </p:nvSpPr>
        <p:spPr/>
        <p:txBody>
          <a:bodyPr/>
          <a:lstStyle/>
          <a:p>
            <a:r>
              <a:rPr lang="en-AU" dirty="0" smtClean="0"/>
              <a:t>Forgiveness now?</a:t>
            </a:r>
            <a:endParaRPr lang="en-AU" dirty="0"/>
          </a:p>
        </p:txBody>
      </p:sp>
    </p:spTree>
    <p:extLst>
      <p:ext uri="{BB962C8B-B14F-4D97-AF65-F5344CB8AC3E}">
        <p14:creationId xmlns:p14="http://schemas.microsoft.com/office/powerpoint/2010/main" val="3063693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AU" sz="2400" dirty="0" smtClean="0">
                <a:solidFill>
                  <a:schemeClr val="accent1"/>
                </a:solidFill>
              </a:rPr>
              <a:t>Matthew 9:2-7</a:t>
            </a:r>
          </a:p>
          <a:p>
            <a:pPr marL="45720" indent="0">
              <a:buNone/>
            </a:pPr>
            <a:r>
              <a:rPr lang="en-AU" sz="2400" i="1" dirty="0" smtClean="0"/>
              <a:t>and </a:t>
            </a:r>
            <a:r>
              <a:rPr lang="en-AU" sz="2400" i="1" dirty="0"/>
              <a:t>Jesus seeing their faith said unto the sick of the palsy; Son, be of good cheer; </a:t>
            </a:r>
            <a:r>
              <a:rPr lang="en-AU" sz="2400" i="1" dirty="0">
                <a:solidFill>
                  <a:schemeClr val="accent1"/>
                </a:solidFill>
              </a:rPr>
              <a:t>thy sins be forgiven </a:t>
            </a:r>
            <a:r>
              <a:rPr lang="en-AU" sz="2400" i="1" dirty="0" smtClean="0">
                <a:solidFill>
                  <a:schemeClr val="accent1"/>
                </a:solidFill>
              </a:rPr>
              <a:t>thee </a:t>
            </a:r>
            <a:r>
              <a:rPr lang="en-AU" sz="2400" i="1" dirty="0" smtClean="0"/>
              <a:t>… For </a:t>
            </a:r>
            <a:r>
              <a:rPr lang="en-AU" sz="2400" i="1" dirty="0"/>
              <a:t>whether is easier, to say, Thy sins be forgiven thee; or to say, Arise, and walk?  </a:t>
            </a:r>
            <a:r>
              <a:rPr lang="en-AU" sz="2400" i="1" dirty="0" smtClean="0"/>
              <a:t>… </a:t>
            </a:r>
            <a:r>
              <a:rPr lang="en-AU" sz="2400" i="1" dirty="0"/>
              <a:t>Arise, take up thy bed, and go unto thine house</a:t>
            </a:r>
            <a:r>
              <a:rPr lang="en-AU" sz="2400" i="1" dirty="0" smtClean="0"/>
              <a:t>.  </a:t>
            </a:r>
            <a:r>
              <a:rPr lang="en-AU" sz="2400" i="1" dirty="0">
                <a:solidFill>
                  <a:schemeClr val="accent1"/>
                </a:solidFill>
              </a:rPr>
              <a:t>And he arose, and departed to his </a:t>
            </a:r>
            <a:r>
              <a:rPr lang="en-AU" sz="2400" i="1" dirty="0" smtClean="0">
                <a:solidFill>
                  <a:schemeClr val="accent1"/>
                </a:solidFill>
              </a:rPr>
              <a:t>house</a:t>
            </a:r>
            <a:r>
              <a:rPr lang="en-AU" sz="2400" i="1" dirty="0" smtClean="0"/>
              <a:t>.</a:t>
            </a:r>
            <a:endParaRPr lang="en-AU" sz="2400" i="1" dirty="0"/>
          </a:p>
          <a:p>
            <a:pPr lvl="1"/>
            <a:endParaRPr lang="en-AU" sz="2400" dirty="0" smtClean="0"/>
          </a:p>
          <a:p>
            <a:pPr marL="547688" lvl="1" indent="-547688"/>
            <a:r>
              <a:rPr lang="en-AU" sz="2400" dirty="0" smtClean="0"/>
              <a:t>Physical healing is symbolic of forgiveness</a:t>
            </a:r>
          </a:p>
          <a:p>
            <a:pPr marL="547688" lvl="1" indent="-547688"/>
            <a:r>
              <a:rPr lang="en-AU" sz="2400" dirty="0" smtClean="0"/>
              <a:t>The physical healing was immediate</a:t>
            </a:r>
          </a:p>
          <a:p>
            <a:pPr marL="547688" lvl="1" indent="-547688"/>
            <a:r>
              <a:rPr lang="en-AU" sz="2400" dirty="0" smtClean="0"/>
              <a:t>It follows that the forgiveness was also immediate</a:t>
            </a:r>
            <a:endParaRPr lang="en-AU" sz="2400" dirty="0"/>
          </a:p>
        </p:txBody>
      </p:sp>
      <p:sp>
        <p:nvSpPr>
          <p:cNvPr id="3" name="Title 2"/>
          <p:cNvSpPr>
            <a:spLocks noGrp="1"/>
          </p:cNvSpPr>
          <p:nvPr>
            <p:ph type="title"/>
          </p:nvPr>
        </p:nvSpPr>
        <p:spPr/>
        <p:txBody>
          <a:bodyPr/>
          <a:lstStyle/>
          <a:p>
            <a:r>
              <a:rPr lang="en-AU" dirty="0" smtClean="0"/>
              <a:t>Forgiveness now?</a:t>
            </a:r>
            <a:endParaRPr lang="en-AU" dirty="0"/>
          </a:p>
        </p:txBody>
      </p:sp>
    </p:spTree>
    <p:extLst>
      <p:ext uri="{BB962C8B-B14F-4D97-AF65-F5344CB8AC3E}">
        <p14:creationId xmlns:p14="http://schemas.microsoft.com/office/powerpoint/2010/main" val="252145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4800" i="1" dirty="0" smtClean="0"/>
          </a:p>
          <a:p>
            <a:pPr marL="45720" indent="0">
              <a:buNone/>
            </a:pPr>
            <a:r>
              <a:rPr lang="en-AU" sz="4000" i="1" dirty="0" smtClean="0"/>
              <a:t>Is the angel going to bring up every sin I have failed to ask forgiveness for at the judgement seat?</a:t>
            </a:r>
          </a:p>
          <a:p>
            <a:pPr marL="45720" indent="0" algn="r">
              <a:buNone/>
            </a:pPr>
            <a:endParaRPr lang="en-AU" sz="2800" dirty="0" smtClean="0"/>
          </a:p>
        </p:txBody>
      </p:sp>
      <p:sp>
        <p:nvSpPr>
          <p:cNvPr id="3" name="Title 2"/>
          <p:cNvSpPr>
            <a:spLocks noGrp="1"/>
          </p:cNvSpPr>
          <p:nvPr>
            <p:ph type="title"/>
          </p:nvPr>
        </p:nvSpPr>
        <p:spPr/>
        <p:txBody>
          <a:bodyPr/>
          <a:lstStyle/>
          <a:p>
            <a:r>
              <a:rPr lang="en-AU" dirty="0" smtClean="0"/>
              <a:t>Questions</a:t>
            </a:r>
            <a:endParaRPr lang="en-AU" dirty="0"/>
          </a:p>
        </p:txBody>
      </p:sp>
    </p:spTree>
    <p:extLst>
      <p:ext uri="{BB962C8B-B14F-4D97-AF65-F5344CB8AC3E}">
        <p14:creationId xmlns:p14="http://schemas.microsoft.com/office/powerpoint/2010/main" val="2751539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436688" indent="-1436688">
              <a:buNone/>
            </a:pPr>
            <a:r>
              <a:rPr lang="en-AU" dirty="0" err="1">
                <a:solidFill>
                  <a:schemeClr val="accent1"/>
                </a:solidFill>
              </a:rPr>
              <a:t>Luk</a:t>
            </a:r>
            <a:r>
              <a:rPr lang="en-AU" dirty="0">
                <a:solidFill>
                  <a:schemeClr val="accent1"/>
                </a:solidFill>
              </a:rPr>
              <a:t> 12:32  </a:t>
            </a:r>
            <a:r>
              <a:rPr lang="en-AU" i="1" dirty="0"/>
              <a:t>Fear not, little flock; for it is your </a:t>
            </a:r>
            <a:r>
              <a:rPr lang="en-AU" i="1" dirty="0">
                <a:solidFill>
                  <a:schemeClr val="accent1"/>
                </a:solidFill>
              </a:rPr>
              <a:t>Father's good pleasure</a:t>
            </a:r>
            <a:r>
              <a:rPr lang="en-AU" i="1" dirty="0"/>
              <a:t> to give you the kingdom.</a:t>
            </a:r>
          </a:p>
          <a:p>
            <a:pPr marL="1436688" indent="-1436688">
              <a:buNone/>
            </a:pPr>
            <a:r>
              <a:rPr lang="en-AU" dirty="0">
                <a:solidFill>
                  <a:schemeClr val="accent1"/>
                </a:solidFill>
              </a:rPr>
              <a:t>Rom 14:4  </a:t>
            </a:r>
            <a:r>
              <a:rPr lang="en-AU" i="1" dirty="0"/>
              <a:t>Who art thou that </a:t>
            </a:r>
            <a:r>
              <a:rPr lang="en-AU" i="1" dirty="0" err="1"/>
              <a:t>judgest</a:t>
            </a:r>
            <a:r>
              <a:rPr lang="en-AU" i="1" dirty="0"/>
              <a:t> another man's servant? to his own master he </a:t>
            </a:r>
            <a:r>
              <a:rPr lang="en-AU" i="1" dirty="0" err="1"/>
              <a:t>standeth</a:t>
            </a:r>
            <a:r>
              <a:rPr lang="en-AU" i="1" dirty="0"/>
              <a:t> or </a:t>
            </a:r>
            <a:r>
              <a:rPr lang="en-AU" i="1" dirty="0" err="1"/>
              <a:t>falleth</a:t>
            </a:r>
            <a:r>
              <a:rPr lang="en-AU" i="1" dirty="0"/>
              <a:t>. Yea, he shall be </a:t>
            </a:r>
            <a:r>
              <a:rPr lang="en-AU" i="1" dirty="0" err="1"/>
              <a:t>holden</a:t>
            </a:r>
            <a:r>
              <a:rPr lang="en-AU" i="1" dirty="0"/>
              <a:t> up: for </a:t>
            </a:r>
            <a:r>
              <a:rPr lang="en-AU" i="1" dirty="0">
                <a:solidFill>
                  <a:schemeClr val="accent1"/>
                </a:solidFill>
              </a:rPr>
              <a:t>God is able to make him stand</a:t>
            </a:r>
            <a:r>
              <a:rPr lang="en-AU" i="1" dirty="0"/>
              <a:t>.</a:t>
            </a:r>
          </a:p>
          <a:p>
            <a:pPr marL="1436688" indent="-1436688">
              <a:buNone/>
            </a:pPr>
            <a:r>
              <a:rPr lang="en-AU" dirty="0">
                <a:solidFill>
                  <a:schemeClr val="accent1"/>
                </a:solidFill>
              </a:rPr>
              <a:t>Jud 1:24  </a:t>
            </a:r>
            <a:r>
              <a:rPr lang="en-AU" dirty="0" smtClean="0">
                <a:solidFill>
                  <a:schemeClr val="accent1"/>
                </a:solidFill>
              </a:rPr>
              <a:t>	</a:t>
            </a:r>
            <a:r>
              <a:rPr lang="en-AU" i="1" dirty="0" smtClean="0"/>
              <a:t>Now </a:t>
            </a:r>
            <a:r>
              <a:rPr lang="en-AU" i="1" dirty="0"/>
              <a:t>unto him that is able to keep you from falling, and to present you faultless before the presence of his glory </a:t>
            </a:r>
            <a:r>
              <a:rPr lang="en-AU" i="1" dirty="0">
                <a:solidFill>
                  <a:schemeClr val="accent1"/>
                </a:solidFill>
              </a:rPr>
              <a:t>with exceeding joy</a:t>
            </a:r>
            <a:r>
              <a:rPr lang="en-AU" i="1" dirty="0"/>
              <a:t>,</a:t>
            </a:r>
          </a:p>
          <a:p>
            <a:pPr marL="1436688" indent="-1436688">
              <a:buNone/>
            </a:pPr>
            <a:r>
              <a:rPr lang="en-AU" dirty="0">
                <a:solidFill>
                  <a:schemeClr val="accent1"/>
                </a:solidFill>
              </a:rPr>
              <a:t>Rom 8:33  </a:t>
            </a:r>
            <a:r>
              <a:rPr lang="en-AU" i="1" dirty="0"/>
              <a:t>Who shall lay any thing to the charge of God's elect? </a:t>
            </a:r>
            <a:r>
              <a:rPr lang="en-AU" i="1" dirty="0">
                <a:solidFill>
                  <a:schemeClr val="accent1"/>
                </a:solidFill>
              </a:rPr>
              <a:t>It is God that </a:t>
            </a:r>
            <a:r>
              <a:rPr lang="en-AU" i="1" dirty="0" err="1">
                <a:solidFill>
                  <a:schemeClr val="accent1"/>
                </a:solidFill>
              </a:rPr>
              <a:t>justifieth</a:t>
            </a:r>
            <a:r>
              <a:rPr lang="en-AU" i="1" dirty="0"/>
              <a:t>.</a:t>
            </a:r>
          </a:p>
          <a:p>
            <a:pPr marL="1436688" indent="-1436688">
              <a:buNone/>
            </a:pPr>
            <a:r>
              <a:rPr lang="en-AU" dirty="0" err="1">
                <a:solidFill>
                  <a:schemeClr val="accent1"/>
                </a:solidFill>
              </a:rPr>
              <a:t>Heb</a:t>
            </a:r>
            <a:r>
              <a:rPr lang="en-AU" dirty="0">
                <a:solidFill>
                  <a:schemeClr val="accent1"/>
                </a:solidFill>
              </a:rPr>
              <a:t> 4:16  </a:t>
            </a:r>
            <a:r>
              <a:rPr lang="en-AU" dirty="0" smtClean="0">
                <a:solidFill>
                  <a:schemeClr val="accent1"/>
                </a:solidFill>
              </a:rPr>
              <a:t>	</a:t>
            </a:r>
            <a:r>
              <a:rPr lang="en-AU" i="1" dirty="0" smtClean="0"/>
              <a:t>Let </a:t>
            </a:r>
            <a:r>
              <a:rPr lang="en-AU" i="1" dirty="0"/>
              <a:t>us therefore come boldly unto the </a:t>
            </a:r>
            <a:r>
              <a:rPr lang="en-AU" i="1" dirty="0">
                <a:solidFill>
                  <a:schemeClr val="accent1"/>
                </a:solidFill>
              </a:rPr>
              <a:t>throne of grace</a:t>
            </a:r>
            <a:r>
              <a:rPr lang="en-AU" i="1" dirty="0"/>
              <a:t>, that we may obtain mercy, and find grace to help in time of need.</a:t>
            </a:r>
          </a:p>
          <a:p>
            <a:endParaRPr lang="en-AU" dirty="0"/>
          </a:p>
        </p:txBody>
      </p:sp>
      <p:sp>
        <p:nvSpPr>
          <p:cNvPr id="3" name="Title 2"/>
          <p:cNvSpPr>
            <a:spLocks noGrp="1"/>
          </p:cNvSpPr>
          <p:nvPr>
            <p:ph type="title"/>
          </p:nvPr>
        </p:nvSpPr>
        <p:spPr/>
        <p:txBody>
          <a:bodyPr/>
          <a:lstStyle/>
          <a:p>
            <a:r>
              <a:rPr lang="en-AU" dirty="0" smtClean="0"/>
              <a:t>God really </a:t>
            </a:r>
            <a:r>
              <a:rPr lang="en-AU" dirty="0" err="1" smtClean="0"/>
              <a:t>really</a:t>
            </a:r>
            <a:r>
              <a:rPr lang="en-AU" dirty="0" smtClean="0"/>
              <a:t> wants us in his kingdom</a:t>
            </a:r>
            <a:endParaRPr lang="en-AU" dirty="0"/>
          </a:p>
        </p:txBody>
      </p:sp>
    </p:spTree>
    <p:extLst>
      <p:ext uri="{BB962C8B-B14F-4D97-AF65-F5344CB8AC3E}">
        <p14:creationId xmlns:p14="http://schemas.microsoft.com/office/powerpoint/2010/main" val="7624526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AU" i="1" dirty="0" smtClean="0"/>
          </a:p>
          <a:p>
            <a:pPr marL="45720" indent="0">
              <a:buNone/>
            </a:pPr>
            <a:r>
              <a:rPr lang="en-AU" i="1" dirty="0" smtClean="0"/>
              <a:t>Some </a:t>
            </a:r>
            <a:r>
              <a:rPr lang="en-AU" i="1" dirty="0"/>
              <a:t>men's sins are open beforehand, going before to judgment; and some men they follow after</a:t>
            </a:r>
            <a:r>
              <a:rPr lang="en-AU" i="1" dirty="0" smtClean="0"/>
              <a:t>.  </a:t>
            </a:r>
            <a:r>
              <a:rPr lang="en-AU" i="1" dirty="0">
                <a:solidFill>
                  <a:schemeClr val="accent1"/>
                </a:solidFill>
              </a:rPr>
              <a:t>Likewise also the good works </a:t>
            </a:r>
            <a:r>
              <a:rPr lang="en-AU" i="1" dirty="0"/>
              <a:t>of some are manifest beforehand; and they that are otherwise cannot be </a:t>
            </a:r>
            <a:r>
              <a:rPr lang="en-AU" i="1" dirty="0" smtClean="0"/>
              <a:t>hid.</a:t>
            </a:r>
          </a:p>
          <a:p>
            <a:pPr marL="45720" indent="0" algn="r">
              <a:buNone/>
            </a:pPr>
            <a:r>
              <a:rPr lang="en-AU" dirty="0" smtClean="0">
                <a:solidFill>
                  <a:schemeClr val="accent1"/>
                </a:solidFill>
              </a:rPr>
              <a:t>I Timothy </a:t>
            </a:r>
            <a:r>
              <a:rPr lang="en-AU" dirty="0">
                <a:solidFill>
                  <a:schemeClr val="accent1"/>
                </a:solidFill>
              </a:rPr>
              <a:t>5:24-25 </a:t>
            </a:r>
            <a:endParaRPr lang="en-AU" dirty="0">
              <a:solidFill>
                <a:schemeClr val="accent1"/>
              </a:solidFill>
            </a:endParaRPr>
          </a:p>
          <a:p>
            <a:pPr marL="45720" indent="0">
              <a:buNone/>
            </a:pPr>
            <a:endParaRPr lang="en-AU" i="1" dirty="0" smtClean="0"/>
          </a:p>
          <a:p>
            <a:pPr marL="45720" indent="0">
              <a:buNone/>
            </a:pPr>
            <a:endParaRPr lang="en-AU" i="1" dirty="0" smtClean="0"/>
          </a:p>
          <a:p>
            <a:pPr marL="45720" indent="0">
              <a:buNone/>
            </a:pPr>
            <a:r>
              <a:rPr lang="en-AU" i="1" dirty="0" smtClean="0"/>
              <a:t>Commit </a:t>
            </a:r>
            <a:r>
              <a:rPr lang="en-AU" i="1" dirty="0"/>
              <a:t>thy way unto the LORD; trust also in him; and he shall bring it to pass.  </a:t>
            </a:r>
            <a:r>
              <a:rPr lang="en-AU" i="1" dirty="0" smtClean="0"/>
              <a:t>And </a:t>
            </a:r>
            <a:r>
              <a:rPr lang="en-AU" i="1" dirty="0">
                <a:solidFill>
                  <a:schemeClr val="accent1"/>
                </a:solidFill>
              </a:rPr>
              <a:t>he shall bring forth thy righteousness as the light</a:t>
            </a:r>
            <a:r>
              <a:rPr lang="en-AU" i="1" dirty="0"/>
              <a:t>, and thy judgment as the noonday.</a:t>
            </a:r>
          </a:p>
          <a:p>
            <a:pPr marL="45720" indent="0" algn="r">
              <a:buNone/>
            </a:pPr>
            <a:r>
              <a:rPr lang="en-AU" dirty="0" smtClean="0">
                <a:solidFill>
                  <a:schemeClr val="accent1"/>
                </a:solidFill>
              </a:rPr>
              <a:t>Psalm </a:t>
            </a:r>
            <a:r>
              <a:rPr lang="en-AU" dirty="0">
                <a:solidFill>
                  <a:schemeClr val="accent1"/>
                </a:solidFill>
              </a:rPr>
              <a:t>37:5-6 </a:t>
            </a:r>
            <a:endParaRPr lang="en-AU" dirty="0">
              <a:solidFill>
                <a:schemeClr val="accent1"/>
              </a:solidFill>
            </a:endParaRPr>
          </a:p>
        </p:txBody>
      </p:sp>
      <p:sp>
        <p:nvSpPr>
          <p:cNvPr id="3" name="Title 2"/>
          <p:cNvSpPr>
            <a:spLocks noGrp="1"/>
          </p:cNvSpPr>
          <p:nvPr>
            <p:ph type="title"/>
          </p:nvPr>
        </p:nvSpPr>
        <p:spPr/>
        <p:txBody>
          <a:bodyPr/>
          <a:lstStyle/>
          <a:p>
            <a:r>
              <a:rPr lang="en-AU" dirty="0" smtClean="0"/>
              <a:t>It’s not just about the bad things …</a:t>
            </a:r>
            <a:endParaRPr lang="en-AU" dirty="0"/>
          </a:p>
        </p:txBody>
      </p:sp>
    </p:spTree>
    <p:extLst>
      <p:ext uri="{BB962C8B-B14F-4D97-AF65-F5344CB8AC3E}">
        <p14:creationId xmlns:p14="http://schemas.microsoft.com/office/powerpoint/2010/main" val="25984383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2800" i="1" dirty="0" smtClean="0"/>
          </a:p>
          <a:p>
            <a:pPr marL="45720" indent="0">
              <a:buNone/>
            </a:pPr>
            <a:r>
              <a:rPr lang="en-AU" sz="2800" i="1" dirty="0" smtClean="0"/>
              <a:t>Herein </a:t>
            </a:r>
            <a:r>
              <a:rPr lang="en-AU" sz="2800" i="1" dirty="0"/>
              <a:t>is our love made perfect, that we may have </a:t>
            </a:r>
            <a:r>
              <a:rPr lang="en-AU" sz="2800" i="1" dirty="0">
                <a:solidFill>
                  <a:schemeClr val="accent1"/>
                </a:solidFill>
              </a:rPr>
              <a:t>boldness in the day of judgment</a:t>
            </a:r>
            <a:r>
              <a:rPr lang="en-AU" sz="2800" i="1" dirty="0"/>
              <a:t>: because as he is, so are we in this </a:t>
            </a:r>
            <a:r>
              <a:rPr lang="en-AU" sz="2800" i="1" dirty="0" smtClean="0"/>
              <a:t>world.  There </a:t>
            </a:r>
            <a:r>
              <a:rPr lang="en-AU" sz="2800" i="1" dirty="0"/>
              <a:t>is no fear in love; but perfect love </a:t>
            </a:r>
            <a:r>
              <a:rPr lang="en-AU" sz="2800" i="1" dirty="0" err="1"/>
              <a:t>casteth</a:t>
            </a:r>
            <a:r>
              <a:rPr lang="en-AU" sz="2800" i="1" dirty="0"/>
              <a:t> out fear: because fear hath torment. He that </a:t>
            </a:r>
            <a:r>
              <a:rPr lang="en-AU" sz="2800" i="1" dirty="0" err="1"/>
              <a:t>feareth</a:t>
            </a:r>
            <a:r>
              <a:rPr lang="en-AU" sz="2800" i="1" dirty="0"/>
              <a:t> is not made perfect in love.</a:t>
            </a:r>
          </a:p>
          <a:p>
            <a:pPr marL="45720" indent="0" algn="r">
              <a:buNone/>
            </a:pPr>
            <a:r>
              <a:rPr lang="en-AU" sz="2800" dirty="0" smtClean="0"/>
              <a:t>I John </a:t>
            </a:r>
            <a:r>
              <a:rPr lang="en-AU" sz="2800" dirty="0"/>
              <a:t>4:17-18 </a:t>
            </a:r>
            <a:endParaRPr lang="en-AU" sz="2800" dirty="0"/>
          </a:p>
        </p:txBody>
      </p:sp>
      <p:sp>
        <p:nvSpPr>
          <p:cNvPr id="3" name="Title 2"/>
          <p:cNvSpPr>
            <a:spLocks noGrp="1"/>
          </p:cNvSpPr>
          <p:nvPr>
            <p:ph type="title"/>
          </p:nvPr>
        </p:nvSpPr>
        <p:spPr/>
        <p:txBody>
          <a:bodyPr/>
          <a:lstStyle/>
          <a:p>
            <a:r>
              <a:rPr lang="en-AU" dirty="0" smtClean="0"/>
              <a:t>Agape love</a:t>
            </a:r>
            <a:endParaRPr lang="en-AU" dirty="0"/>
          </a:p>
        </p:txBody>
      </p:sp>
    </p:spTree>
    <p:extLst>
      <p:ext uri="{BB962C8B-B14F-4D97-AF65-F5344CB8AC3E}">
        <p14:creationId xmlns:p14="http://schemas.microsoft.com/office/powerpoint/2010/main" val="6182993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Questions</a:t>
            </a:r>
          </a:p>
          <a:p>
            <a:r>
              <a:rPr lang="en-AU" dirty="0" smtClean="0"/>
              <a:t>Questions</a:t>
            </a:r>
          </a:p>
          <a:p>
            <a:r>
              <a:rPr lang="en-AU" dirty="0" smtClean="0"/>
              <a:t>Questions</a:t>
            </a:r>
            <a:endParaRPr lang="en-AU" dirty="0"/>
          </a:p>
        </p:txBody>
      </p:sp>
      <p:sp>
        <p:nvSpPr>
          <p:cNvPr id="2" name="Title 1"/>
          <p:cNvSpPr>
            <a:spLocks noGrp="1"/>
          </p:cNvSpPr>
          <p:nvPr>
            <p:ph type="title"/>
          </p:nvPr>
        </p:nvSpPr>
        <p:spPr/>
        <p:txBody>
          <a:bodyPr/>
          <a:lstStyle/>
          <a:p>
            <a:r>
              <a:rPr lang="en-AU" dirty="0" smtClean="0"/>
              <a:t>FORGIVENESS</a:t>
            </a:r>
            <a:endParaRPr lang="en-AU" dirty="0"/>
          </a:p>
        </p:txBody>
      </p:sp>
    </p:spTree>
    <p:extLst>
      <p:ext uri="{BB962C8B-B14F-4D97-AF65-F5344CB8AC3E}">
        <p14:creationId xmlns:p14="http://schemas.microsoft.com/office/powerpoint/2010/main" val="1034167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4439</TotalTime>
  <Words>1371</Words>
  <Application>Microsoft Office PowerPoint</Application>
  <PresentationFormat>On-screen Show (4:3)</PresentationFormat>
  <Paragraphs>123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Grid</vt:lpstr>
      <vt:lpstr>FORGIVENESS</vt:lpstr>
      <vt:lpstr>Questions</vt:lpstr>
      <vt:lpstr>Who Can forgive sins?</vt:lpstr>
      <vt:lpstr>Questions</vt:lpstr>
      <vt:lpstr>Blasphemy against holy spirit</vt:lpstr>
      <vt:lpstr>Impossible to renew them</vt:lpstr>
      <vt:lpstr>II Peter 2:20-22</vt:lpstr>
      <vt:lpstr>Example of Israel</vt:lpstr>
      <vt:lpstr>EXAMPLE OF ISRAEL</vt:lpstr>
      <vt:lpstr>Questions</vt:lpstr>
      <vt:lpstr>Praying for others’ sins</vt:lpstr>
      <vt:lpstr>Questions</vt:lpstr>
      <vt:lpstr>Recidivism &amp; forgiveness</vt:lpstr>
      <vt:lpstr>Repeated sins</vt:lpstr>
      <vt:lpstr>God our saviour</vt:lpstr>
      <vt:lpstr>Questions</vt:lpstr>
      <vt:lpstr>Forgiveness now?</vt:lpstr>
      <vt:lpstr>Forgiveness now?</vt:lpstr>
      <vt:lpstr>Questions</vt:lpstr>
      <vt:lpstr>God really really wants us in his kingdom</vt:lpstr>
      <vt:lpstr>It’s not just about the bad things …</vt:lpstr>
      <vt:lpstr>Agape love</vt:lpstr>
      <vt:lpstr>FORGIVENESS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FORGIVENESS</dc:title>
  <dc:creator>Sam</dc:creator>
  <cp:lastModifiedBy>Sam Mansfield</cp:lastModifiedBy>
  <cp:revision>105</cp:revision>
  <cp:lastPrinted>2011-12-13T10:38:55Z</cp:lastPrinted>
  <dcterms:created xsi:type="dcterms:W3CDTF">2011-10-30T05:17:09Z</dcterms:created>
  <dcterms:modified xsi:type="dcterms:W3CDTF">2011-12-13T10:40:33Z</dcterms:modified>
</cp:coreProperties>
</file>