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9" autoAdjust="0"/>
    <p:restoredTop sz="94638" autoAdjust="0"/>
  </p:normalViewPr>
  <p:slideViewPr>
    <p:cSldViewPr>
      <p:cViewPr>
        <p:scale>
          <a:sx n="78" d="100"/>
          <a:sy n="78" d="100"/>
        </p:scale>
        <p:origin x="-114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F59C936-F68D-4EDA-9F7C-10C026DDFEE9}" type="datetimeFigureOut">
              <a:rPr lang="en-US" smtClean="0"/>
              <a:pPr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860F46-DD25-4B00-B0D1-760520E1D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2339" y="1447800"/>
            <a:ext cx="77620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Discipleship in the Last Days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70916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Problem – 2 Timothy 3: 1-9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What is the issue?  What are the indicators?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Solution Strategy – 2 Tim 3: 10-17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What are the guiding principles for approaching issue?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Implementation – 2 Tim 4:1-5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What is the exhortation as it applies to us?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5791200"/>
            <a:ext cx="8534400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Find the Facts, establish the Principles, apply the Exhortation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r>
              <a:rPr lang="en-US" sz="3200" dirty="0" smtClean="0"/>
              <a:t>(2 Tim 3:1-9)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“Lovers of their own selves”: </a:t>
            </a:r>
            <a:r>
              <a:rPr lang="en-US" sz="2400" i="1" dirty="0" smtClean="0"/>
              <a:t>Selfish, intent on own interests</a:t>
            </a:r>
          </a:p>
          <a:p>
            <a:r>
              <a:rPr lang="en-US" sz="2400" dirty="0" smtClean="0"/>
              <a:t>“Covetous”: </a:t>
            </a:r>
            <a:r>
              <a:rPr lang="en-US" sz="2400" i="1" dirty="0" smtClean="0"/>
              <a:t>Lover of money</a:t>
            </a:r>
            <a:r>
              <a:rPr lang="en-US" sz="24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Lk</a:t>
            </a:r>
            <a:r>
              <a:rPr lang="en-US" sz="2000" dirty="0" smtClean="0"/>
              <a:t> 16:14 – Pharisees)</a:t>
            </a:r>
          </a:p>
          <a:p>
            <a:r>
              <a:rPr lang="en-US" sz="2400" dirty="0" smtClean="0"/>
              <a:t>“Boasters”: </a:t>
            </a:r>
            <a:r>
              <a:rPr lang="en-US" sz="2400" i="1" dirty="0" smtClean="0"/>
              <a:t>Empty pretender</a:t>
            </a:r>
            <a:r>
              <a:rPr lang="en-US" sz="2400" dirty="0" smtClean="0"/>
              <a:t> </a:t>
            </a:r>
            <a:r>
              <a:rPr lang="en-US" sz="2000" dirty="0" smtClean="0"/>
              <a:t>(from vagrancy = directionless)</a:t>
            </a:r>
          </a:p>
          <a:p>
            <a:r>
              <a:rPr lang="en-US" sz="2400" dirty="0" smtClean="0"/>
              <a:t>“Proud”: </a:t>
            </a:r>
            <a:r>
              <a:rPr lang="en-US" sz="2400" i="1" dirty="0" smtClean="0"/>
              <a:t>pre-eminence over others</a:t>
            </a:r>
            <a:endParaRPr lang="en-US" sz="2400" dirty="0" smtClean="0"/>
          </a:p>
          <a:p>
            <a:r>
              <a:rPr lang="en-US" sz="2400" dirty="0" smtClean="0"/>
              <a:t>“Blasphemers”: </a:t>
            </a:r>
            <a:r>
              <a:rPr lang="en-US" sz="2400" i="1" dirty="0" smtClean="0"/>
              <a:t>False words concerning God</a:t>
            </a:r>
            <a:endParaRPr lang="en-US" sz="2400" dirty="0" smtClean="0"/>
          </a:p>
          <a:p>
            <a:r>
              <a:rPr lang="en-US" sz="2400" dirty="0" smtClean="0"/>
              <a:t>“Disobedient to parents”</a:t>
            </a:r>
          </a:p>
          <a:p>
            <a:r>
              <a:rPr lang="en-US" sz="2400" dirty="0" smtClean="0"/>
              <a:t>“Unthankful” </a:t>
            </a:r>
          </a:p>
          <a:p>
            <a:r>
              <a:rPr lang="en-US" sz="2400" dirty="0" smtClean="0"/>
              <a:t>“Unholy”: </a:t>
            </a:r>
            <a:r>
              <a:rPr lang="en-US" sz="2400" i="1" dirty="0" smtClean="0"/>
              <a:t>Wicked</a:t>
            </a:r>
          </a:p>
          <a:p>
            <a:r>
              <a:rPr lang="en-US" sz="2400" dirty="0" smtClean="0"/>
              <a:t>“Without natural affection”: </a:t>
            </a:r>
            <a:r>
              <a:rPr lang="en-US" sz="2400" i="1" dirty="0" smtClean="0"/>
              <a:t>Inhuman, no love for fellow man</a:t>
            </a:r>
            <a:endParaRPr lang="en-US" sz="2400" dirty="0" smtClean="0"/>
          </a:p>
          <a:p>
            <a:r>
              <a:rPr lang="en-US" sz="2400" dirty="0" smtClean="0"/>
              <a:t>“Trucebreakers”: </a:t>
            </a:r>
            <a:r>
              <a:rPr lang="en-US" sz="2400" i="1" dirty="0" smtClean="0"/>
              <a:t>Unforgiving</a:t>
            </a:r>
            <a:endParaRPr lang="en-US" sz="2400" dirty="0" smtClean="0"/>
          </a:p>
          <a:p>
            <a:r>
              <a:rPr lang="en-US" sz="2400" dirty="0" smtClean="0"/>
              <a:t>“False Accusers”: </a:t>
            </a:r>
            <a:r>
              <a:rPr lang="en-US" sz="2400" i="1" dirty="0" err="1" smtClean="0"/>
              <a:t>Diabolos</a:t>
            </a:r>
            <a:r>
              <a:rPr lang="en-US" sz="2400" i="1" dirty="0" smtClean="0"/>
              <a:t>… slander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r>
              <a:rPr lang="en-US" sz="3200" dirty="0" smtClean="0"/>
              <a:t>(2 Tim 3:1-9)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56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“Incontinent”: </a:t>
            </a:r>
            <a:r>
              <a:rPr lang="en-US" sz="2400" i="1" dirty="0" smtClean="0"/>
              <a:t>No self control</a:t>
            </a:r>
            <a:endParaRPr lang="en-US" sz="2400" dirty="0" smtClean="0"/>
          </a:p>
          <a:p>
            <a:r>
              <a:rPr lang="en-US" sz="2400" dirty="0" smtClean="0"/>
              <a:t>“Fierce”: </a:t>
            </a:r>
            <a:r>
              <a:rPr lang="en-US" sz="2400" i="1" dirty="0" smtClean="0"/>
              <a:t>Savage</a:t>
            </a:r>
            <a:endParaRPr lang="en-US" sz="2400" dirty="0" smtClean="0"/>
          </a:p>
          <a:p>
            <a:r>
              <a:rPr lang="en-US" sz="2400" dirty="0" smtClean="0"/>
              <a:t>“Despisers of those that are good”</a:t>
            </a:r>
          </a:p>
          <a:p>
            <a:r>
              <a:rPr lang="en-US" sz="2400" dirty="0" smtClean="0"/>
              <a:t>“Traitors”: </a:t>
            </a:r>
            <a:r>
              <a:rPr lang="en-US" sz="2400" i="1" dirty="0" smtClean="0"/>
              <a:t>betray friends </a:t>
            </a:r>
            <a:r>
              <a:rPr lang="en-US" sz="1900" dirty="0" smtClean="0"/>
              <a:t>(used of Judas)</a:t>
            </a:r>
          </a:p>
          <a:p>
            <a:r>
              <a:rPr lang="en-US" sz="2400" dirty="0" smtClean="0"/>
              <a:t>“Heady”: </a:t>
            </a:r>
            <a:r>
              <a:rPr lang="en-US" sz="2400" i="1" dirty="0" smtClean="0"/>
              <a:t>Reckless, rash</a:t>
            </a:r>
            <a:endParaRPr lang="en-US" sz="2000" dirty="0" smtClean="0"/>
          </a:p>
          <a:p>
            <a:r>
              <a:rPr lang="en-US" sz="2400" dirty="0" smtClean="0"/>
              <a:t>“</a:t>
            </a:r>
            <a:r>
              <a:rPr lang="en-US" sz="2400" dirty="0" err="1" smtClean="0"/>
              <a:t>Highminded</a:t>
            </a:r>
            <a:r>
              <a:rPr lang="en-US" sz="2400" dirty="0" smtClean="0"/>
              <a:t>”: </a:t>
            </a:r>
            <a:r>
              <a:rPr lang="en-US" sz="2400" i="1" dirty="0" smtClean="0"/>
              <a:t>Blinded by conceit </a:t>
            </a:r>
            <a:endParaRPr lang="en-US" sz="2000" dirty="0" smtClean="0"/>
          </a:p>
          <a:p>
            <a:r>
              <a:rPr lang="en-US" sz="2400" dirty="0" smtClean="0"/>
              <a:t>“Lovers of pleasures more than lovers of God”:</a:t>
            </a:r>
          </a:p>
          <a:p>
            <a:r>
              <a:rPr lang="en-US" sz="2400" dirty="0" smtClean="0"/>
              <a:t>“Having a form of Godliness”: </a:t>
            </a:r>
            <a:r>
              <a:rPr lang="en-US" sz="2400" i="1" dirty="0" smtClean="0"/>
              <a:t>Outward appearance is good</a:t>
            </a:r>
            <a:endParaRPr lang="en-US" sz="2400" dirty="0" smtClean="0"/>
          </a:p>
          <a:p>
            <a:r>
              <a:rPr lang="en-US" sz="2400" dirty="0" smtClean="0"/>
              <a:t>“But denying the power thereof”: </a:t>
            </a:r>
            <a:r>
              <a:rPr lang="en-US" sz="2400" i="1" dirty="0" smtClean="0"/>
              <a:t>Never changes their life</a:t>
            </a:r>
            <a:endParaRPr lang="en-US" sz="2400" dirty="0" smtClean="0"/>
          </a:p>
          <a:p>
            <a:r>
              <a:rPr lang="en-US" sz="2400" dirty="0" smtClean="0"/>
              <a:t>“Ever learning”:</a:t>
            </a:r>
            <a:r>
              <a:rPr lang="en-US" sz="2400" i="1" dirty="0" smtClean="0"/>
              <a:t> always gaining more knowledge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“Never able… knowledge of truth”: </a:t>
            </a:r>
            <a:r>
              <a:rPr lang="en-US" sz="2400" i="1" dirty="0" smtClean="0"/>
              <a:t>never translates to understanding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Ecclesia? </a:t>
            </a:r>
            <a:r>
              <a:rPr lang="en-US" sz="3200" dirty="0" smtClean="0"/>
              <a:t>(2 Tim 3:1-9)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“Lovers of their own selves”: </a:t>
            </a:r>
            <a:r>
              <a:rPr lang="en-US" sz="2400" i="1" dirty="0" smtClean="0"/>
              <a:t>Selfish, intent on own interests</a:t>
            </a:r>
          </a:p>
          <a:p>
            <a:r>
              <a:rPr lang="en-US" sz="2400" dirty="0" smtClean="0"/>
              <a:t>“Covetous”: </a:t>
            </a:r>
            <a:r>
              <a:rPr lang="en-US" sz="2400" i="1" dirty="0" smtClean="0"/>
              <a:t>Lover of money</a:t>
            </a:r>
            <a:r>
              <a:rPr lang="en-US" sz="24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Lk</a:t>
            </a:r>
            <a:r>
              <a:rPr lang="en-US" sz="2000" dirty="0" smtClean="0"/>
              <a:t> 16:14 – Pharisees)</a:t>
            </a:r>
          </a:p>
          <a:p>
            <a:r>
              <a:rPr lang="en-US" sz="2400" dirty="0" smtClean="0"/>
              <a:t>“Boasters”: </a:t>
            </a:r>
            <a:r>
              <a:rPr lang="en-US" sz="2400" i="1" dirty="0" smtClean="0"/>
              <a:t>Empty pretender</a:t>
            </a:r>
            <a:r>
              <a:rPr lang="en-US" sz="2400" dirty="0" smtClean="0"/>
              <a:t> </a:t>
            </a:r>
            <a:r>
              <a:rPr lang="en-US" sz="2000" dirty="0" smtClean="0"/>
              <a:t>(from vagrancy = directionless)</a:t>
            </a:r>
          </a:p>
          <a:p>
            <a:r>
              <a:rPr lang="en-US" sz="2400" dirty="0" smtClean="0"/>
              <a:t>“Proud”: </a:t>
            </a:r>
            <a:r>
              <a:rPr lang="en-US" sz="2400" i="1" dirty="0" smtClean="0"/>
              <a:t>pre-eminence over others</a:t>
            </a:r>
            <a:endParaRPr lang="en-US" sz="2400" dirty="0" smtClean="0"/>
          </a:p>
          <a:p>
            <a:r>
              <a:rPr lang="en-US" sz="2400" dirty="0" smtClean="0"/>
              <a:t>“Unthankful” </a:t>
            </a:r>
          </a:p>
          <a:p>
            <a:r>
              <a:rPr lang="en-US" sz="2400" dirty="0" smtClean="0"/>
              <a:t>“Lovers of pleasures more than lovers of God”:</a:t>
            </a:r>
          </a:p>
          <a:p>
            <a:r>
              <a:rPr lang="en-US" sz="2400" dirty="0" smtClean="0"/>
              <a:t>“Having a form of Godliness”: </a:t>
            </a:r>
            <a:r>
              <a:rPr lang="en-US" sz="2400" i="1" dirty="0" smtClean="0"/>
              <a:t>Outward appearance is good</a:t>
            </a:r>
            <a:endParaRPr lang="en-US" sz="2400" dirty="0" smtClean="0"/>
          </a:p>
          <a:p>
            <a:r>
              <a:rPr lang="en-US" sz="2400" dirty="0" smtClean="0"/>
              <a:t>“But denying the power thereof”: </a:t>
            </a:r>
            <a:r>
              <a:rPr lang="en-US" sz="2400" i="1" dirty="0" smtClean="0"/>
              <a:t>Never changes their life</a:t>
            </a:r>
            <a:endParaRPr lang="en-US" sz="2400" dirty="0" smtClean="0"/>
          </a:p>
          <a:p>
            <a:r>
              <a:rPr lang="en-US" sz="2400" dirty="0" smtClean="0"/>
              <a:t>“Ever learning”:</a:t>
            </a:r>
            <a:r>
              <a:rPr lang="en-US" sz="2400" i="1" dirty="0" smtClean="0"/>
              <a:t> always gaining more knowledge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“Never able… knowledge of truth”: </a:t>
            </a:r>
            <a:r>
              <a:rPr lang="en-US" sz="2400" i="1" dirty="0" smtClean="0"/>
              <a:t>never translates to understanding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172200"/>
            <a:ext cx="8229600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see these within ourselves, what do we do about it?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600" dirty="0" smtClean="0"/>
              <a:t>Solution Strategy </a:t>
            </a:r>
            <a:r>
              <a:rPr lang="en-US" sz="3600" dirty="0" smtClean="0"/>
              <a:t>(2 Tim 3:10-16)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“Thou hast fully known” – </a:t>
            </a:r>
            <a:r>
              <a:rPr lang="en-US" i="1" dirty="0" smtClean="0"/>
              <a:t>Carefully followed</a:t>
            </a:r>
            <a:endParaRPr lang="en-US" dirty="0" smtClean="0"/>
          </a:p>
          <a:p>
            <a:pPr lvl="1"/>
            <a:r>
              <a:rPr lang="en-US" dirty="0" smtClean="0"/>
              <a:t>Doctrine: </a:t>
            </a:r>
            <a:r>
              <a:rPr lang="en-US" i="1" dirty="0" smtClean="0"/>
              <a:t>Teaching</a:t>
            </a:r>
            <a:endParaRPr lang="en-US" dirty="0" smtClean="0"/>
          </a:p>
          <a:p>
            <a:pPr lvl="1"/>
            <a:r>
              <a:rPr lang="en-US" dirty="0" smtClean="0"/>
              <a:t>Manner of life: </a:t>
            </a:r>
            <a:r>
              <a:rPr lang="en-US" i="1" dirty="0" smtClean="0"/>
              <a:t>Conduct</a:t>
            </a:r>
            <a:endParaRPr lang="en-US" dirty="0" smtClean="0"/>
          </a:p>
          <a:p>
            <a:pPr lvl="1"/>
            <a:r>
              <a:rPr lang="en-US" dirty="0" smtClean="0"/>
              <a:t>Purpose: </a:t>
            </a:r>
            <a:r>
              <a:rPr lang="en-US" i="1" dirty="0" smtClean="0"/>
              <a:t>Goal in life</a:t>
            </a:r>
            <a:endParaRPr lang="en-US" dirty="0" smtClean="0"/>
          </a:p>
          <a:p>
            <a:pPr lvl="1"/>
            <a:r>
              <a:rPr lang="en-US" dirty="0" smtClean="0"/>
              <a:t>Faith: </a:t>
            </a:r>
            <a:r>
              <a:rPr lang="en-US" i="1" dirty="0" smtClean="0"/>
              <a:t>Conviction</a:t>
            </a:r>
            <a:endParaRPr lang="en-US" dirty="0" smtClean="0"/>
          </a:p>
          <a:p>
            <a:pPr lvl="1"/>
            <a:r>
              <a:rPr lang="en-US" dirty="0" smtClean="0"/>
              <a:t>Longsuffering: </a:t>
            </a:r>
            <a:r>
              <a:rPr lang="en-US" i="1" dirty="0" smtClean="0"/>
              <a:t>Patience</a:t>
            </a:r>
            <a:endParaRPr lang="en-US" dirty="0" smtClean="0"/>
          </a:p>
          <a:p>
            <a:pPr lvl="1"/>
            <a:r>
              <a:rPr lang="en-US" dirty="0" smtClean="0"/>
              <a:t>Love: </a:t>
            </a:r>
            <a:r>
              <a:rPr lang="en-US" i="1" dirty="0" smtClean="0"/>
              <a:t>Agape – Self-sacrificing love</a:t>
            </a:r>
            <a:endParaRPr lang="en-US" dirty="0" smtClean="0"/>
          </a:p>
          <a:p>
            <a:pPr lvl="1"/>
            <a:r>
              <a:rPr lang="en-US" dirty="0" smtClean="0"/>
              <a:t>Patience: </a:t>
            </a:r>
            <a:r>
              <a:rPr lang="en-US" i="1" dirty="0" smtClean="0"/>
              <a:t>Endurance</a:t>
            </a:r>
            <a:endParaRPr lang="en-US" dirty="0" smtClean="0"/>
          </a:p>
          <a:p>
            <a:pPr lvl="1"/>
            <a:r>
              <a:rPr lang="en-US" dirty="0" smtClean="0"/>
              <a:t>Persecutions: </a:t>
            </a:r>
            <a:r>
              <a:rPr lang="en-US" i="1" dirty="0" smtClean="0"/>
              <a:t>Suffering for truth sake</a:t>
            </a:r>
            <a:endParaRPr lang="en-US" dirty="0" smtClean="0"/>
          </a:p>
          <a:p>
            <a:pPr lvl="1"/>
            <a:r>
              <a:rPr lang="en-US" dirty="0" smtClean="0"/>
              <a:t>Afflictions:</a:t>
            </a:r>
            <a:r>
              <a:rPr lang="en-US" i="1" dirty="0" smtClean="0"/>
              <a:t> Trials</a:t>
            </a:r>
          </a:p>
          <a:p>
            <a:r>
              <a:rPr lang="en-US" dirty="0" smtClean="0"/>
              <a:t>“Continue thou in those things”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6248400"/>
            <a:ext cx="8763000" cy="4154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“Walk in the spirit and ye shall not fulfill the lust of the flesh” Gal 5:16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/>
          <p:cNvSpPr>
            <a:spLocks noChangeAspect="1" noChangeArrowheads="1" noTextEdit="1"/>
          </p:cNvSpPr>
          <p:nvPr/>
        </p:nvSpPr>
        <p:spPr bwMode="auto">
          <a:xfrm>
            <a:off x="533400" y="304800"/>
            <a:ext cx="7162800" cy="553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541338" y="4852988"/>
            <a:ext cx="7146925" cy="974725"/>
          </a:xfrm>
          <a:custGeom>
            <a:avLst/>
            <a:gdLst/>
            <a:ahLst/>
            <a:cxnLst>
              <a:cxn ang="0">
                <a:pos x="0" y="614"/>
              </a:cxn>
              <a:cxn ang="0">
                <a:pos x="396" y="0"/>
              </a:cxn>
              <a:cxn ang="0">
                <a:pos x="4106" y="0"/>
              </a:cxn>
              <a:cxn ang="0">
                <a:pos x="4502" y="614"/>
              </a:cxn>
              <a:cxn ang="0">
                <a:pos x="0" y="614"/>
              </a:cxn>
            </a:cxnLst>
            <a:rect l="0" t="0" r="r" b="b"/>
            <a:pathLst>
              <a:path w="4502" h="614">
                <a:moveTo>
                  <a:pt x="0" y="614"/>
                </a:moveTo>
                <a:lnTo>
                  <a:pt x="396" y="0"/>
                </a:lnTo>
                <a:lnTo>
                  <a:pt x="4106" y="0"/>
                </a:lnTo>
                <a:lnTo>
                  <a:pt x="4502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64577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Freeform 7"/>
          <p:cNvSpPr>
            <a:spLocks noEditPoints="1"/>
          </p:cNvSpPr>
          <p:nvPr/>
        </p:nvSpPr>
        <p:spPr bwMode="auto">
          <a:xfrm>
            <a:off x="538163" y="4848225"/>
            <a:ext cx="7154863" cy="982663"/>
          </a:xfrm>
          <a:custGeom>
            <a:avLst/>
            <a:gdLst/>
            <a:ahLst/>
            <a:cxnLst>
              <a:cxn ang="0">
                <a:pos x="8" y="1936"/>
              </a:cxn>
              <a:cxn ang="0">
                <a:pos x="1" y="1932"/>
              </a:cxn>
              <a:cxn ang="0">
                <a:pos x="2" y="1924"/>
              </a:cxn>
              <a:cxn ang="0">
                <a:pos x="1240" y="4"/>
              </a:cxn>
              <a:cxn ang="0">
                <a:pos x="1247" y="0"/>
              </a:cxn>
              <a:cxn ang="0">
                <a:pos x="12850" y="0"/>
              </a:cxn>
              <a:cxn ang="0">
                <a:pos x="12856" y="4"/>
              </a:cxn>
              <a:cxn ang="0">
                <a:pos x="14095" y="1924"/>
              </a:cxn>
              <a:cxn ang="0">
                <a:pos x="14095" y="1932"/>
              </a:cxn>
              <a:cxn ang="0">
                <a:pos x="14088" y="1936"/>
              </a:cxn>
              <a:cxn ang="0">
                <a:pos x="8" y="1936"/>
              </a:cxn>
              <a:cxn ang="0">
                <a:pos x="14088" y="1920"/>
              </a:cxn>
              <a:cxn ang="0">
                <a:pos x="14082" y="1933"/>
              </a:cxn>
              <a:cxn ang="0">
                <a:pos x="12843" y="13"/>
              </a:cxn>
              <a:cxn ang="0">
                <a:pos x="12850" y="16"/>
              </a:cxn>
              <a:cxn ang="0">
                <a:pos x="1247" y="16"/>
              </a:cxn>
              <a:cxn ang="0">
                <a:pos x="1254" y="13"/>
              </a:cxn>
              <a:cxn ang="0">
                <a:pos x="15" y="1933"/>
              </a:cxn>
              <a:cxn ang="0">
                <a:pos x="8" y="1920"/>
              </a:cxn>
              <a:cxn ang="0">
                <a:pos x="14088" y="1920"/>
              </a:cxn>
            </a:cxnLst>
            <a:rect l="0" t="0" r="r" b="b"/>
            <a:pathLst>
              <a:path w="14097" h="1936">
                <a:moveTo>
                  <a:pt x="8" y="1936"/>
                </a:moveTo>
                <a:cubicBezTo>
                  <a:pt x="6" y="1936"/>
                  <a:pt x="3" y="1935"/>
                  <a:pt x="1" y="1932"/>
                </a:cubicBezTo>
                <a:cubicBezTo>
                  <a:pt x="0" y="1930"/>
                  <a:pt x="0" y="1927"/>
                  <a:pt x="2" y="1924"/>
                </a:cubicBezTo>
                <a:lnTo>
                  <a:pt x="1240" y="4"/>
                </a:lnTo>
                <a:cubicBezTo>
                  <a:pt x="1242" y="2"/>
                  <a:pt x="1244" y="0"/>
                  <a:pt x="1247" y="0"/>
                </a:cubicBezTo>
                <a:lnTo>
                  <a:pt x="12850" y="0"/>
                </a:lnTo>
                <a:cubicBezTo>
                  <a:pt x="12852" y="0"/>
                  <a:pt x="12855" y="2"/>
                  <a:pt x="12856" y="4"/>
                </a:cubicBezTo>
                <a:lnTo>
                  <a:pt x="14095" y="1924"/>
                </a:lnTo>
                <a:cubicBezTo>
                  <a:pt x="14097" y="1927"/>
                  <a:pt x="14097" y="1930"/>
                  <a:pt x="14095" y="1932"/>
                </a:cubicBezTo>
                <a:cubicBezTo>
                  <a:pt x="14094" y="1935"/>
                  <a:pt x="14091" y="1936"/>
                  <a:pt x="14088" y="1936"/>
                </a:cubicBezTo>
                <a:lnTo>
                  <a:pt x="8" y="1936"/>
                </a:lnTo>
                <a:close/>
                <a:moveTo>
                  <a:pt x="14088" y="1920"/>
                </a:moveTo>
                <a:lnTo>
                  <a:pt x="14082" y="1933"/>
                </a:lnTo>
                <a:lnTo>
                  <a:pt x="12843" y="13"/>
                </a:lnTo>
                <a:lnTo>
                  <a:pt x="12850" y="16"/>
                </a:lnTo>
                <a:lnTo>
                  <a:pt x="1247" y="16"/>
                </a:lnTo>
                <a:lnTo>
                  <a:pt x="1254" y="13"/>
                </a:lnTo>
                <a:lnTo>
                  <a:pt x="15" y="1933"/>
                </a:lnTo>
                <a:lnTo>
                  <a:pt x="8" y="1920"/>
                </a:lnTo>
                <a:lnTo>
                  <a:pt x="14088" y="192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514600" y="5181600"/>
            <a:ext cx="30537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Teaching and Conduct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1174750" y="3878263"/>
            <a:ext cx="5880100" cy="974725"/>
          </a:xfrm>
          <a:custGeom>
            <a:avLst/>
            <a:gdLst/>
            <a:ahLst/>
            <a:cxnLst>
              <a:cxn ang="0">
                <a:pos x="0" y="614"/>
              </a:cxn>
              <a:cxn ang="0">
                <a:pos x="396" y="0"/>
              </a:cxn>
              <a:cxn ang="0">
                <a:pos x="3308" y="0"/>
              </a:cxn>
              <a:cxn ang="0">
                <a:pos x="3704" y="614"/>
              </a:cxn>
              <a:cxn ang="0">
                <a:pos x="0" y="614"/>
              </a:cxn>
            </a:cxnLst>
            <a:rect l="0" t="0" r="r" b="b"/>
            <a:pathLst>
              <a:path w="3704" h="614">
                <a:moveTo>
                  <a:pt x="0" y="614"/>
                </a:moveTo>
                <a:lnTo>
                  <a:pt x="396" y="0"/>
                </a:lnTo>
                <a:lnTo>
                  <a:pt x="3308" y="0"/>
                </a:lnTo>
                <a:lnTo>
                  <a:pt x="3704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64577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Freeform 10"/>
          <p:cNvSpPr>
            <a:spLocks noEditPoints="1"/>
          </p:cNvSpPr>
          <p:nvPr/>
        </p:nvSpPr>
        <p:spPr bwMode="auto">
          <a:xfrm>
            <a:off x="1171575" y="3873500"/>
            <a:ext cx="5888038" cy="984250"/>
          </a:xfrm>
          <a:custGeom>
            <a:avLst/>
            <a:gdLst/>
            <a:ahLst/>
            <a:cxnLst>
              <a:cxn ang="0">
                <a:pos x="8" y="1936"/>
              </a:cxn>
              <a:cxn ang="0">
                <a:pos x="1" y="1932"/>
              </a:cxn>
              <a:cxn ang="0">
                <a:pos x="2" y="1924"/>
              </a:cxn>
              <a:cxn ang="0">
                <a:pos x="1240" y="4"/>
              </a:cxn>
              <a:cxn ang="0">
                <a:pos x="1247" y="0"/>
              </a:cxn>
              <a:cxn ang="0">
                <a:pos x="10354" y="0"/>
              </a:cxn>
              <a:cxn ang="0">
                <a:pos x="10360" y="4"/>
              </a:cxn>
              <a:cxn ang="0">
                <a:pos x="11599" y="1924"/>
              </a:cxn>
              <a:cxn ang="0">
                <a:pos x="11599" y="1932"/>
              </a:cxn>
              <a:cxn ang="0">
                <a:pos x="11592" y="1936"/>
              </a:cxn>
              <a:cxn ang="0">
                <a:pos x="8" y="1936"/>
              </a:cxn>
              <a:cxn ang="0">
                <a:pos x="11592" y="1920"/>
              </a:cxn>
              <a:cxn ang="0">
                <a:pos x="11586" y="1933"/>
              </a:cxn>
              <a:cxn ang="0">
                <a:pos x="10347" y="13"/>
              </a:cxn>
              <a:cxn ang="0">
                <a:pos x="10354" y="16"/>
              </a:cxn>
              <a:cxn ang="0">
                <a:pos x="1247" y="16"/>
              </a:cxn>
              <a:cxn ang="0">
                <a:pos x="1254" y="13"/>
              </a:cxn>
              <a:cxn ang="0">
                <a:pos x="15" y="1933"/>
              </a:cxn>
              <a:cxn ang="0">
                <a:pos x="8" y="1920"/>
              </a:cxn>
              <a:cxn ang="0">
                <a:pos x="11592" y="1920"/>
              </a:cxn>
            </a:cxnLst>
            <a:rect l="0" t="0" r="r" b="b"/>
            <a:pathLst>
              <a:path w="11601" h="1936">
                <a:moveTo>
                  <a:pt x="8" y="1936"/>
                </a:moveTo>
                <a:cubicBezTo>
                  <a:pt x="6" y="1936"/>
                  <a:pt x="3" y="1935"/>
                  <a:pt x="1" y="1932"/>
                </a:cubicBezTo>
                <a:cubicBezTo>
                  <a:pt x="0" y="1930"/>
                  <a:pt x="0" y="1927"/>
                  <a:pt x="2" y="1924"/>
                </a:cubicBezTo>
                <a:lnTo>
                  <a:pt x="1240" y="4"/>
                </a:lnTo>
                <a:cubicBezTo>
                  <a:pt x="1242" y="2"/>
                  <a:pt x="1244" y="0"/>
                  <a:pt x="1247" y="0"/>
                </a:cubicBezTo>
                <a:lnTo>
                  <a:pt x="10354" y="0"/>
                </a:lnTo>
                <a:cubicBezTo>
                  <a:pt x="10356" y="0"/>
                  <a:pt x="10359" y="2"/>
                  <a:pt x="10360" y="4"/>
                </a:cubicBezTo>
                <a:lnTo>
                  <a:pt x="11599" y="1924"/>
                </a:lnTo>
                <a:cubicBezTo>
                  <a:pt x="11601" y="1927"/>
                  <a:pt x="11601" y="1930"/>
                  <a:pt x="11599" y="1932"/>
                </a:cubicBezTo>
                <a:cubicBezTo>
                  <a:pt x="11598" y="1935"/>
                  <a:pt x="11595" y="1936"/>
                  <a:pt x="11592" y="1936"/>
                </a:cubicBezTo>
                <a:lnTo>
                  <a:pt x="8" y="1936"/>
                </a:lnTo>
                <a:close/>
                <a:moveTo>
                  <a:pt x="11592" y="1920"/>
                </a:moveTo>
                <a:lnTo>
                  <a:pt x="11586" y="1933"/>
                </a:lnTo>
                <a:lnTo>
                  <a:pt x="10347" y="13"/>
                </a:lnTo>
                <a:lnTo>
                  <a:pt x="10354" y="16"/>
                </a:lnTo>
                <a:lnTo>
                  <a:pt x="1247" y="16"/>
                </a:lnTo>
                <a:lnTo>
                  <a:pt x="1254" y="13"/>
                </a:lnTo>
                <a:lnTo>
                  <a:pt x="15" y="1933"/>
                </a:lnTo>
                <a:lnTo>
                  <a:pt x="8" y="1920"/>
                </a:lnTo>
                <a:lnTo>
                  <a:pt x="11592" y="192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602597" y="4191000"/>
            <a:ext cx="2883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Goal and Conviction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Freeform 12"/>
          <p:cNvSpPr>
            <a:spLocks/>
          </p:cNvSpPr>
          <p:nvPr/>
        </p:nvSpPr>
        <p:spPr bwMode="auto">
          <a:xfrm>
            <a:off x="1800225" y="2903538"/>
            <a:ext cx="4613275" cy="974725"/>
          </a:xfrm>
          <a:custGeom>
            <a:avLst/>
            <a:gdLst/>
            <a:ahLst/>
            <a:cxnLst>
              <a:cxn ang="0">
                <a:pos x="0" y="614"/>
              </a:cxn>
              <a:cxn ang="0">
                <a:pos x="396" y="0"/>
              </a:cxn>
              <a:cxn ang="0">
                <a:pos x="2510" y="0"/>
              </a:cxn>
              <a:cxn ang="0">
                <a:pos x="2906" y="614"/>
              </a:cxn>
              <a:cxn ang="0">
                <a:pos x="0" y="614"/>
              </a:cxn>
            </a:cxnLst>
            <a:rect l="0" t="0" r="r" b="b"/>
            <a:pathLst>
              <a:path w="2906" h="614">
                <a:moveTo>
                  <a:pt x="0" y="614"/>
                </a:moveTo>
                <a:lnTo>
                  <a:pt x="396" y="0"/>
                </a:lnTo>
                <a:lnTo>
                  <a:pt x="2510" y="0"/>
                </a:lnTo>
                <a:lnTo>
                  <a:pt x="2906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64577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Freeform 13"/>
          <p:cNvSpPr>
            <a:spLocks noEditPoints="1"/>
          </p:cNvSpPr>
          <p:nvPr/>
        </p:nvSpPr>
        <p:spPr bwMode="auto">
          <a:xfrm>
            <a:off x="1795463" y="2900363"/>
            <a:ext cx="4622800" cy="982663"/>
          </a:xfrm>
          <a:custGeom>
            <a:avLst/>
            <a:gdLst/>
            <a:ahLst/>
            <a:cxnLst>
              <a:cxn ang="0">
                <a:pos x="8" y="1936"/>
              </a:cxn>
              <a:cxn ang="0">
                <a:pos x="1" y="1932"/>
              </a:cxn>
              <a:cxn ang="0">
                <a:pos x="2" y="1924"/>
              </a:cxn>
              <a:cxn ang="0">
                <a:pos x="1240" y="4"/>
              </a:cxn>
              <a:cxn ang="0">
                <a:pos x="1247" y="0"/>
              </a:cxn>
              <a:cxn ang="0">
                <a:pos x="7858" y="0"/>
              </a:cxn>
              <a:cxn ang="0">
                <a:pos x="7864" y="4"/>
              </a:cxn>
              <a:cxn ang="0">
                <a:pos x="9103" y="1924"/>
              </a:cxn>
              <a:cxn ang="0">
                <a:pos x="9103" y="1932"/>
              </a:cxn>
              <a:cxn ang="0">
                <a:pos x="9096" y="1936"/>
              </a:cxn>
              <a:cxn ang="0">
                <a:pos x="8" y="1936"/>
              </a:cxn>
              <a:cxn ang="0">
                <a:pos x="9096" y="1920"/>
              </a:cxn>
              <a:cxn ang="0">
                <a:pos x="9090" y="1933"/>
              </a:cxn>
              <a:cxn ang="0">
                <a:pos x="7851" y="13"/>
              </a:cxn>
              <a:cxn ang="0">
                <a:pos x="7858" y="16"/>
              </a:cxn>
              <a:cxn ang="0">
                <a:pos x="1247" y="16"/>
              </a:cxn>
              <a:cxn ang="0">
                <a:pos x="1254" y="13"/>
              </a:cxn>
              <a:cxn ang="0">
                <a:pos x="15" y="1933"/>
              </a:cxn>
              <a:cxn ang="0">
                <a:pos x="8" y="1920"/>
              </a:cxn>
              <a:cxn ang="0">
                <a:pos x="9096" y="1920"/>
              </a:cxn>
            </a:cxnLst>
            <a:rect l="0" t="0" r="r" b="b"/>
            <a:pathLst>
              <a:path w="9105" h="1936">
                <a:moveTo>
                  <a:pt x="8" y="1936"/>
                </a:moveTo>
                <a:cubicBezTo>
                  <a:pt x="6" y="1936"/>
                  <a:pt x="3" y="1935"/>
                  <a:pt x="1" y="1932"/>
                </a:cubicBezTo>
                <a:cubicBezTo>
                  <a:pt x="0" y="1930"/>
                  <a:pt x="0" y="1927"/>
                  <a:pt x="2" y="1924"/>
                </a:cubicBezTo>
                <a:lnTo>
                  <a:pt x="1240" y="4"/>
                </a:lnTo>
                <a:cubicBezTo>
                  <a:pt x="1242" y="2"/>
                  <a:pt x="1244" y="0"/>
                  <a:pt x="1247" y="0"/>
                </a:cubicBezTo>
                <a:lnTo>
                  <a:pt x="7858" y="0"/>
                </a:lnTo>
                <a:cubicBezTo>
                  <a:pt x="7860" y="0"/>
                  <a:pt x="7863" y="2"/>
                  <a:pt x="7864" y="4"/>
                </a:cubicBezTo>
                <a:lnTo>
                  <a:pt x="9103" y="1924"/>
                </a:lnTo>
                <a:cubicBezTo>
                  <a:pt x="9105" y="1927"/>
                  <a:pt x="9105" y="1930"/>
                  <a:pt x="9103" y="1932"/>
                </a:cubicBezTo>
                <a:cubicBezTo>
                  <a:pt x="9102" y="1935"/>
                  <a:pt x="9099" y="1936"/>
                  <a:pt x="9096" y="1936"/>
                </a:cubicBezTo>
                <a:lnTo>
                  <a:pt x="8" y="1936"/>
                </a:lnTo>
                <a:close/>
                <a:moveTo>
                  <a:pt x="9096" y="1920"/>
                </a:moveTo>
                <a:lnTo>
                  <a:pt x="9090" y="1933"/>
                </a:lnTo>
                <a:lnTo>
                  <a:pt x="7851" y="13"/>
                </a:lnTo>
                <a:lnTo>
                  <a:pt x="7858" y="16"/>
                </a:lnTo>
                <a:lnTo>
                  <a:pt x="1247" y="16"/>
                </a:lnTo>
                <a:lnTo>
                  <a:pt x="1254" y="13"/>
                </a:lnTo>
                <a:lnTo>
                  <a:pt x="15" y="1933"/>
                </a:lnTo>
                <a:lnTo>
                  <a:pt x="8" y="1920"/>
                </a:lnTo>
                <a:lnTo>
                  <a:pt x="9096" y="192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2209800" y="3276600"/>
            <a:ext cx="16591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Patient, self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3910013" y="3305175"/>
            <a:ext cx="1873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1" i="1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4048735" y="3276600"/>
            <a:ext cx="2095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sacrificing love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Freeform 17"/>
          <p:cNvSpPr>
            <a:spLocks/>
          </p:cNvSpPr>
          <p:nvPr/>
        </p:nvSpPr>
        <p:spPr bwMode="auto">
          <a:xfrm>
            <a:off x="2433638" y="1928813"/>
            <a:ext cx="3346450" cy="974725"/>
          </a:xfrm>
          <a:custGeom>
            <a:avLst/>
            <a:gdLst/>
            <a:ahLst/>
            <a:cxnLst>
              <a:cxn ang="0">
                <a:pos x="0" y="614"/>
              </a:cxn>
              <a:cxn ang="0">
                <a:pos x="396" y="0"/>
              </a:cxn>
              <a:cxn ang="0">
                <a:pos x="1712" y="0"/>
              </a:cxn>
              <a:cxn ang="0">
                <a:pos x="2108" y="614"/>
              </a:cxn>
              <a:cxn ang="0">
                <a:pos x="0" y="614"/>
              </a:cxn>
            </a:cxnLst>
            <a:rect l="0" t="0" r="r" b="b"/>
            <a:pathLst>
              <a:path w="2108" h="614">
                <a:moveTo>
                  <a:pt x="0" y="614"/>
                </a:moveTo>
                <a:lnTo>
                  <a:pt x="396" y="0"/>
                </a:lnTo>
                <a:lnTo>
                  <a:pt x="1712" y="0"/>
                </a:lnTo>
                <a:lnTo>
                  <a:pt x="2108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64577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Freeform 18"/>
          <p:cNvSpPr>
            <a:spLocks noEditPoints="1"/>
          </p:cNvSpPr>
          <p:nvPr/>
        </p:nvSpPr>
        <p:spPr bwMode="auto">
          <a:xfrm>
            <a:off x="2428875" y="1925638"/>
            <a:ext cx="3355975" cy="982663"/>
          </a:xfrm>
          <a:custGeom>
            <a:avLst/>
            <a:gdLst/>
            <a:ahLst/>
            <a:cxnLst>
              <a:cxn ang="0">
                <a:pos x="8" y="1936"/>
              </a:cxn>
              <a:cxn ang="0">
                <a:pos x="1" y="1932"/>
              </a:cxn>
              <a:cxn ang="0">
                <a:pos x="2" y="1924"/>
              </a:cxn>
              <a:cxn ang="0">
                <a:pos x="1240" y="4"/>
              </a:cxn>
              <a:cxn ang="0">
                <a:pos x="1247" y="0"/>
              </a:cxn>
              <a:cxn ang="0">
                <a:pos x="5362" y="0"/>
              </a:cxn>
              <a:cxn ang="0">
                <a:pos x="5368" y="4"/>
              </a:cxn>
              <a:cxn ang="0">
                <a:pos x="6607" y="1924"/>
              </a:cxn>
              <a:cxn ang="0">
                <a:pos x="6607" y="1932"/>
              </a:cxn>
              <a:cxn ang="0">
                <a:pos x="6600" y="1936"/>
              </a:cxn>
              <a:cxn ang="0">
                <a:pos x="8" y="1936"/>
              </a:cxn>
              <a:cxn ang="0">
                <a:pos x="6600" y="1920"/>
              </a:cxn>
              <a:cxn ang="0">
                <a:pos x="6594" y="1933"/>
              </a:cxn>
              <a:cxn ang="0">
                <a:pos x="5355" y="13"/>
              </a:cxn>
              <a:cxn ang="0">
                <a:pos x="5362" y="16"/>
              </a:cxn>
              <a:cxn ang="0">
                <a:pos x="1247" y="16"/>
              </a:cxn>
              <a:cxn ang="0">
                <a:pos x="1254" y="13"/>
              </a:cxn>
              <a:cxn ang="0">
                <a:pos x="15" y="1933"/>
              </a:cxn>
              <a:cxn ang="0">
                <a:pos x="8" y="1920"/>
              </a:cxn>
              <a:cxn ang="0">
                <a:pos x="6600" y="1920"/>
              </a:cxn>
            </a:cxnLst>
            <a:rect l="0" t="0" r="r" b="b"/>
            <a:pathLst>
              <a:path w="6609" h="1936">
                <a:moveTo>
                  <a:pt x="8" y="1936"/>
                </a:moveTo>
                <a:cubicBezTo>
                  <a:pt x="6" y="1936"/>
                  <a:pt x="3" y="1935"/>
                  <a:pt x="1" y="1932"/>
                </a:cubicBezTo>
                <a:cubicBezTo>
                  <a:pt x="0" y="1930"/>
                  <a:pt x="0" y="1927"/>
                  <a:pt x="2" y="1924"/>
                </a:cubicBezTo>
                <a:lnTo>
                  <a:pt x="1240" y="4"/>
                </a:lnTo>
                <a:cubicBezTo>
                  <a:pt x="1242" y="2"/>
                  <a:pt x="1244" y="0"/>
                  <a:pt x="1247" y="0"/>
                </a:cubicBezTo>
                <a:lnTo>
                  <a:pt x="5362" y="0"/>
                </a:lnTo>
                <a:cubicBezTo>
                  <a:pt x="5364" y="0"/>
                  <a:pt x="5367" y="2"/>
                  <a:pt x="5368" y="4"/>
                </a:cubicBezTo>
                <a:lnTo>
                  <a:pt x="6607" y="1924"/>
                </a:lnTo>
                <a:cubicBezTo>
                  <a:pt x="6609" y="1927"/>
                  <a:pt x="6609" y="1930"/>
                  <a:pt x="6607" y="1932"/>
                </a:cubicBezTo>
                <a:cubicBezTo>
                  <a:pt x="6606" y="1935"/>
                  <a:pt x="6603" y="1936"/>
                  <a:pt x="6600" y="1936"/>
                </a:cubicBezTo>
                <a:lnTo>
                  <a:pt x="8" y="1936"/>
                </a:lnTo>
                <a:close/>
                <a:moveTo>
                  <a:pt x="6600" y="1920"/>
                </a:moveTo>
                <a:lnTo>
                  <a:pt x="6594" y="1933"/>
                </a:lnTo>
                <a:lnTo>
                  <a:pt x="5355" y="13"/>
                </a:lnTo>
                <a:lnTo>
                  <a:pt x="5362" y="16"/>
                </a:lnTo>
                <a:lnTo>
                  <a:pt x="1247" y="16"/>
                </a:lnTo>
                <a:lnTo>
                  <a:pt x="1254" y="13"/>
                </a:lnTo>
                <a:lnTo>
                  <a:pt x="15" y="1933"/>
                </a:lnTo>
                <a:lnTo>
                  <a:pt x="8" y="1920"/>
                </a:lnTo>
                <a:lnTo>
                  <a:pt x="6600" y="1920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087163" y="2080736"/>
            <a:ext cx="255163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Endure trials &amp; afflictions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Freeform 20"/>
          <p:cNvSpPr>
            <a:spLocks/>
          </p:cNvSpPr>
          <p:nvPr/>
        </p:nvSpPr>
        <p:spPr bwMode="auto">
          <a:xfrm>
            <a:off x="3067050" y="320675"/>
            <a:ext cx="2087563" cy="1608138"/>
          </a:xfrm>
          <a:custGeom>
            <a:avLst/>
            <a:gdLst/>
            <a:ahLst/>
            <a:cxnLst>
              <a:cxn ang="0">
                <a:pos x="0" y="1013"/>
              </a:cxn>
              <a:cxn ang="0">
                <a:pos x="1315" y="1013"/>
              </a:cxn>
              <a:cxn ang="0">
                <a:pos x="657" y="0"/>
              </a:cxn>
              <a:cxn ang="0">
                <a:pos x="0" y="1013"/>
              </a:cxn>
            </a:cxnLst>
            <a:rect l="0" t="0" r="r" b="b"/>
            <a:pathLst>
              <a:path w="1315" h="1013">
                <a:moveTo>
                  <a:pt x="0" y="1013"/>
                </a:moveTo>
                <a:lnTo>
                  <a:pt x="1315" y="1013"/>
                </a:lnTo>
                <a:lnTo>
                  <a:pt x="657" y="0"/>
                </a:lnTo>
                <a:lnTo>
                  <a:pt x="0" y="1013"/>
                </a:lnTo>
                <a:close/>
              </a:path>
            </a:pathLst>
          </a:custGeom>
          <a:solidFill>
            <a:srgbClr val="64577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Freeform 21"/>
          <p:cNvSpPr>
            <a:spLocks noEditPoints="1"/>
          </p:cNvSpPr>
          <p:nvPr/>
        </p:nvSpPr>
        <p:spPr bwMode="auto">
          <a:xfrm>
            <a:off x="3054350" y="309563"/>
            <a:ext cx="2112963" cy="1631950"/>
          </a:xfrm>
          <a:custGeom>
            <a:avLst/>
            <a:gdLst/>
            <a:ahLst/>
            <a:cxnLst>
              <a:cxn ang="0">
                <a:pos x="46" y="3206"/>
              </a:cxn>
              <a:cxn ang="0">
                <a:pos x="25" y="3168"/>
              </a:cxn>
              <a:cxn ang="0">
                <a:pos x="4137" y="3168"/>
              </a:cxn>
              <a:cxn ang="0">
                <a:pos x="4117" y="3206"/>
              </a:cxn>
              <a:cxn ang="0">
                <a:pos x="2061" y="38"/>
              </a:cxn>
              <a:cxn ang="0">
                <a:pos x="2102" y="38"/>
              </a:cxn>
              <a:cxn ang="0">
                <a:pos x="46" y="3206"/>
              </a:cxn>
              <a:cxn ang="0">
                <a:pos x="2061" y="11"/>
              </a:cxn>
              <a:cxn ang="0">
                <a:pos x="2081" y="0"/>
              </a:cxn>
              <a:cxn ang="0">
                <a:pos x="2102" y="11"/>
              </a:cxn>
              <a:cxn ang="0">
                <a:pos x="4158" y="3179"/>
              </a:cxn>
              <a:cxn ang="0">
                <a:pos x="4159" y="3204"/>
              </a:cxn>
              <a:cxn ang="0">
                <a:pos x="4137" y="3216"/>
              </a:cxn>
              <a:cxn ang="0">
                <a:pos x="25" y="3216"/>
              </a:cxn>
              <a:cxn ang="0">
                <a:pos x="4" y="3204"/>
              </a:cxn>
              <a:cxn ang="0">
                <a:pos x="5" y="3179"/>
              </a:cxn>
              <a:cxn ang="0">
                <a:pos x="2061" y="11"/>
              </a:cxn>
            </a:cxnLst>
            <a:rect l="0" t="0" r="r" b="b"/>
            <a:pathLst>
              <a:path w="4163" h="3216">
                <a:moveTo>
                  <a:pt x="46" y="3206"/>
                </a:moveTo>
                <a:lnTo>
                  <a:pt x="25" y="3168"/>
                </a:lnTo>
                <a:lnTo>
                  <a:pt x="4137" y="3168"/>
                </a:lnTo>
                <a:lnTo>
                  <a:pt x="4117" y="3206"/>
                </a:lnTo>
                <a:lnTo>
                  <a:pt x="2061" y="38"/>
                </a:lnTo>
                <a:lnTo>
                  <a:pt x="2102" y="38"/>
                </a:lnTo>
                <a:lnTo>
                  <a:pt x="46" y="3206"/>
                </a:lnTo>
                <a:close/>
                <a:moveTo>
                  <a:pt x="2061" y="11"/>
                </a:moveTo>
                <a:cubicBezTo>
                  <a:pt x="2066" y="5"/>
                  <a:pt x="2073" y="0"/>
                  <a:pt x="2081" y="0"/>
                </a:cubicBezTo>
                <a:cubicBezTo>
                  <a:pt x="2090" y="0"/>
                  <a:pt x="2097" y="5"/>
                  <a:pt x="2102" y="11"/>
                </a:cubicBezTo>
                <a:lnTo>
                  <a:pt x="4158" y="3179"/>
                </a:lnTo>
                <a:cubicBezTo>
                  <a:pt x="4162" y="3187"/>
                  <a:pt x="4163" y="3196"/>
                  <a:pt x="4159" y="3204"/>
                </a:cubicBezTo>
                <a:cubicBezTo>
                  <a:pt x="4154" y="3212"/>
                  <a:pt x="4146" y="3216"/>
                  <a:pt x="4137" y="3216"/>
                </a:cubicBezTo>
                <a:lnTo>
                  <a:pt x="25" y="3216"/>
                </a:lnTo>
                <a:cubicBezTo>
                  <a:pt x="17" y="3216"/>
                  <a:pt x="9" y="3212"/>
                  <a:pt x="4" y="3204"/>
                </a:cubicBezTo>
                <a:cubicBezTo>
                  <a:pt x="0" y="3196"/>
                  <a:pt x="1" y="3187"/>
                  <a:pt x="5" y="3179"/>
                </a:cubicBezTo>
                <a:lnTo>
                  <a:pt x="2061" y="11"/>
                </a:lnTo>
                <a:close/>
              </a:path>
            </a:pathLst>
          </a:custGeom>
          <a:solidFill>
            <a:srgbClr val="FFFFFF"/>
          </a:solidFill>
          <a:ln w="0" cap="flat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3329158" y="1459468"/>
            <a:ext cx="1623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Deliverance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3691093" y="1066800"/>
            <a:ext cx="8047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Book Antiqua" pitchFamily="18" charset="0"/>
                <a:cs typeface="Arial" pitchFamily="34" charset="0"/>
              </a:rPr>
              <a:t>(goal)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8600" y="6172200"/>
            <a:ext cx="853440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Strategy:</a:t>
            </a:r>
            <a:r>
              <a:rPr lang="en-US" dirty="0" smtClean="0"/>
              <a:t> Develop a </a:t>
            </a:r>
            <a:r>
              <a:rPr lang="en-US" u="sng" dirty="0" smtClean="0"/>
              <a:t>Goal</a:t>
            </a:r>
            <a:r>
              <a:rPr lang="en-US" dirty="0" smtClean="0"/>
              <a:t> and a </a:t>
            </a:r>
            <a:r>
              <a:rPr lang="en-US" u="sng" dirty="0" smtClean="0"/>
              <a:t>Conviction</a:t>
            </a:r>
            <a:r>
              <a:rPr lang="en-US" dirty="0" smtClean="0"/>
              <a:t> that enables a </a:t>
            </a:r>
            <a:r>
              <a:rPr lang="en-US" u="sng" dirty="0" smtClean="0"/>
              <a:t>Patient</a:t>
            </a:r>
            <a:r>
              <a:rPr lang="en-US" dirty="0" smtClean="0"/>
              <a:t>, </a:t>
            </a:r>
            <a:r>
              <a:rPr lang="en-US" u="sng" dirty="0" smtClean="0"/>
              <a:t>Self-sacrificing love</a:t>
            </a:r>
            <a:r>
              <a:rPr lang="en-US" dirty="0" smtClean="0"/>
              <a:t> that will </a:t>
            </a:r>
            <a:r>
              <a:rPr lang="en-US" u="sng" dirty="0" smtClean="0"/>
              <a:t>Endure</a:t>
            </a:r>
            <a:r>
              <a:rPr lang="en-US" dirty="0" smtClean="0"/>
              <a:t> </a:t>
            </a:r>
            <a:r>
              <a:rPr lang="en-US" u="sng" dirty="0" smtClean="0"/>
              <a:t>Trials &amp; Afflictions</a:t>
            </a:r>
            <a:r>
              <a:rPr lang="en-US" dirty="0" smtClean="0"/>
              <a:t> in order to achieve that </a:t>
            </a:r>
            <a:r>
              <a:rPr lang="en-US" u="sng" dirty="0" smtClean="0"/>
              <a:t>Goal</a:t>
            </a:r>
            <a:r>
              <a:rPr lang="en-US" dirty="0" smtClean="0"/>
              <a:t>.</a:t>
            </a:r>
            <a:endParaRPr lang="en-US" u="sng" dirty="0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Solution</a:t>
            </a:r>
            <a:endParaRPr lang="en-US" dirty="0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1066800"/>
            <a:ext cx="823912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254E-7 L 0.00885 0.378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18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 animBg="1"/>
      <p:bldP spid="1031" grpId="0" animBg="1"/>
      <p:bldP spid="1032" grpId="0"/>
      <p:bldP spid="1033" grpId="0" animBg="1"/>
      <p:bldP spid="1034" grpId="0" animBg="1"/>
      <p:bldP spid="1035" grpId="0"/>
      <p:bldP spid="1036" grpId="0" animBg="1"/>
      <p:bldP spid="1037" grpId="0" animBg="1"/>
      <p:bldP spid="1038" grpId="0"/>
      <p:bldP spid="1039" grpId="0"/>
      <p:bldP spid="1040" grpId="0"/>
      <p:bldP spid="1041" grpId="0" animBg="1"/>
      <p:bldP spid="1042" grpId="0" animBg="1"/>
      <p:bldP spid="1043" grpId="0"/>
      <p:bldP spid="1044" grpId="0" animBg="1"/>
      <p:bldP spid="1045" grpId="0" animBg="1"/>
      <p:bldP spid="1046" grpId="0"/>
      <p:bldP spid="1047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600" dirty="0" smtClean="0"/>
              <a:t>Solution Strategy </a:t>
            </a:r>
            <a:r>
              <a:rPr lang="en-US" sz="3600" dirty="0" smtClean="0"/>
              <a:t>(2 Tim 3:10-16)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Scriptures enable adherence to plan</a:t>
            </a:r>
          </a:p>
          <a:p>
            <a:pPr lvl="1"/>
            <a:r>
              <a:rPr lang="en-US" dirty="0" smtClean="0"/>
              <a:t>Inspired: </a:t>
            </a:r>
            <a:r>
              <a:rPr lang="en-US" i="1" dirty="0" smtClean="0"/>
              <a:t>God-breathed</a:t>
            </a:r>
            <a:r>
              <a:rPr lang="en-US" dirty="0" smtClean="0"/>
              <a:t> – they are alive!</a:t>
            </a:r>
          </a:p>
          <a:p>
            <a:pPr lvl="1"/>
            <a:r>
              <a:rPr lang="en-US" dirty="0" smtClean="0"/>
              <a:t>Doctrine: </a:t>
            </a:r>
            <a:r>
              <a:rPr lang="en-US" i="1" dirty="0" smtClean="0"/>
              <a:t>For teaching</a:t>
            </a:r>
            <a:endParaRPr lang="en-US" dirty="0" smtClean="0"/>
          </a:p>
          <a:p>
            <a:pPr lvl="1"/>
            <a:r>
              <a:rPr lang="en-US" dirty="0" smtClean="0"/>
              <a:t>Reproof: </a:t>
            </a:r>
            <a:r>
              <a:rPr lang="en-US" i="1" dirty="0" smtClean="0"/>
              <a:t>For proving what’s true</a:t>
            </a:r>
            <a:endParaRPr lang="en-US" dirty="0" smtClean="0"/>
          </a:p>
          <a:p>
            <a:pPr lvl="1"/>
            <a:r>
              <a:rPr lang="en-US" dirty="0" smtClean="0"/>
              <a:t>Correction: </a:t>
            </a:r>
            <a:r>
              <a:rPr lang="en-US" i="1" dirty="0" smtClean="0"/>
              <a:t>For correcting what’s wrong</a:t>
            </a:r>
            <a:endParaRPr lang="en-US" dirty="0" smtClean="0"/>
          </a:p>
          <a:p>
            <a:pPr lvl="1"/>
            <a:r>
              <a:rPr lang="en-US" dirty="0" smtClean="0"/>
              <a:t>Instruction: </a:t>
            </a:r>
            <a:r>
              <a:rPr lang="en-US" i="1" dirty="0" smtClean="0"/>
              <a:t>For training in what’s right</a:t>
            </a:r>
            <a:r>
              <a:rPr lang="en-US" dirty="0" smtClean="0"/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838" y="663575"/>
            <a:ext cx="717232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33958E-6 L 0.35833 -0.211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0" y="-10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Implementation</a:t>
            </a:r>
            <a:r>
              <a:rPr lang="en-US" sz="4600" dirty="0" smtClean="0"/>
              <a:t> </a:t>
            </a:r>
            <a:r>
              <a:rPr lang="en-US" sz="3200" dirty="0" smtClean="0"/>
              <a:t>(2 Tim 4:1-5)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Preach the word!</a:t>
            </a:r>
          </a:p>
          <a:p>
            <a:pPr lvl="1"/>
            <a:r>
              <a:rPr lang="en-US" dirty="0" smtClean="0"/>
              <a:t>When it’s convenient and when it’s not convenient</a:t>
            </a:r>
          </a:p>
          <a:p>
            <a:pPr lvl="1"/>
            <a:r>
              <a:rPr lang="en-US" dirty="0" smtClean="0"/>
              <a:t>Reprove: </a:t>
            </a:r>
            <a:r>
              <a:rPr lang="en-US" i="1" dirty="0" smtClean="0"/>
              <a:t>Bring error to light</a:t>
            </a:r>
            <a:endParaRPr lang="en-US" dirty="0" smtClean="0"/>
          </a:p>
          <a:p>
            <a:pPr lvl="1"/>
            <a:r>
              <a:rPr lang="en-US" dirty="0" smtClean="0"/>
              <a:t>Rebuke: </a:t>
            </a:r>
            <a:r>
              <a:rPr lang="en-US" i="1" dirty="0" smtClean="0"/>
              <a:t>Strong stand against wrong</a:t>
            </a:r>
            <a:endParaRPr lang="en-US" dirty="0" smtClean="0"/>
          </a:p>
          <a:p>
            <a:pPr lvl="1"/>
            <a:r>
              <a:rPr lang="en-US" dirty="0" smtClean="0"/>
              <a:t>Exhort w/ longsuffering and doctrine: </a:t>
            </a:r>
            <a:r>
              <a:rPr lang="en-US" i="1" dirty="0" smtClean="0"/>
              <a:t>uplift/encourage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 people won’t want to hear</a:t>
            </a:r>
          </a:p>
        </p:txBody>
      </p:sp>
      <p:sp>
        <p:nvSpPr>
          <p:cNvPr id="5" name="Left Brace 4"/>
          <p:cNvSpPr/>
          <p:nvPr/>
        </p:nvSpPr>
        <p:spPr>
          <a:xfrm>
            <a:off x="685800" y="2590800"/>
            <a:ext cx="381000" cy="121920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83046" y="3194892"/>
            <a:ext cx="572877" cy="919908"/>
          </a:xfrm>
          <a:custGeom>
            <a:avLst/>
            <a:gdLst>
              <a:gd name="connsiteX0" fmla="*/ 0 w 572877"/>
              <a:gd name="connsiteY0" fmla="*/ 0 h 991518"/>
              <a:gd name="connsiteX1" fmla="*/ 0 w 572877"/>
              <a:gd name="connsiteY1" fmla="*/ 991518 h 991518"/>
              <a:gd name="connsiteX2" fmla="*/ 572877 w 572877"/>
              <a:gd name="connsiteY2" fmla="*/ 991518 h 99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877" h="991518">
                <a:moveTo>
                  <a:pt x="0" y="0"/>
                </a:moveTo>
                <a:lnTo>
                  <a:pt x="0" y="991518"/>
                </a:lnTo>
                <a:lnTo>
                  <a:pt x="572877" y="991518"/>
                </a:ln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41234" y="3886200"/>
            <a:ext cx="6697667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Preaching is to those outside ecclesia </a:t>
            </a:r>
            <a:r>
              <a:rPr lang="en-US" sz="2400" b="1" u="sng" dirty="0" smtClean="0"/>
              <a:t>and</a:t>
            </a:r>
            <a:r>
              <a:rPr lang="en-US" sz="2400" dirty="0" smtClean="0"/>
              <a:t> inside</a:t>
            </a:r>
          </a:p>
          <a:p>
            <a:r>
              <a:rPr lang="en-US" sz="2400" dirty="0" smtClean="0"/>
              <a:t>	- But not ‘one size fits all’!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Summary</a:t>
            </a:r>
            <a:r>
              <a:rPr lang="en-US" sz="4600" dirty="0" smtClean="0"/>
              <a:t> </a:t>
            </a:r>
            <a:r>
              <a:rPr lang="en-US" sz="3200" dirty="0" smtClean="0"/>
              <a:t>(2 Tim 4:1-5)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410200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Problem – people will be totally opposed to God</a:t>
            </a:r>
          </a:p>
          <a:p>
            <a:r>
              <a:rPr lang="en-US" dirty="0" smtClean="0"/>
              <a:t>Solution – Walk in the Spirit!</a:t>
            </a:r>
          </a:p>
          <a:p>
            <a:pPr lvl="1"/>
            <a:r>
              <a:rPr lang="en-US" dirty="0" smtClean="0"/>
              <a:t>Pick an example to follow</a:t>
            </a:r>
          </a:p>
          <a:p>
            <a:pPr lvl="1"/>
            <a:r>
              <a:rPr lang="en-US" dirty="0" smtClean="0"/>
              <a:t>Gain a solid foundation in the Word</a:t>
            </a:r>
          </a:p>
          <a:p>
            <a:pPr lvl="1"/>
            <a:r>
              <a:rPr lang="en-US" dirty="0" smtClean="0"/>
              <a:t>Apply the Word by making a goal, committing to goal, and enduring whatever necessary to achieve</a:t>
            </a:r>
          </a:p>
          <a:p>
            <a:pPr lvl="1"/>
            <a:r>
              <a:rPr lang="en-US" dirty="0" smtClean="0"/>
              <a:t>Don’t focus on negative inputs, God will take care of!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Make Word of God enabler for achieving goal</a:t>
            </a:r>
          </a:p>
          <a:p>
            <a:r>
              <a:rPr lang="en-US" dirty="0" smtClean="0"/>
              <a:t>Implementation – Preach!</a:t>
            </a:r>
          </a:p>
          <a:p>
            <a:pPr lvl="1"/>
            <a:r>
              <a:rPr lang="en-US" dirty="0" smtClean="0"/>
              <a:t>Inside the ecclesia and out – always be ready</a:t>
            </a:r>
          </a:p>
          <a:p>
            <a:pPr lvl="1"/>
            <a:r>
              <a:rPr lang="en-US" dirty="0" smtClean="0"/>
              <a:t>People won’t want to listen</a:t>
            </a:r>
          </a:p>
          <a:p>
            <a:pPr lvl="1"/>
            <a:r>
              <a:rPr lang="en-US" dirty="0" smtClean="0"/>
              <a:t>But don’t be dissuaded… be fully persuaded!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oid 18"/>
          <p:cNvSpPr/>
          <p:nvPr/>
        </p:nvSpPr>
        <p:spPr bwMode="auto">
          <a:xfrm>
            <a:off x="76201" y="5334000"/>
            <a:ext cx="8381999" cy="1143000"/>
          </a:xfrm>
          <a:prstGeom prst="trapezoid">
            <a:avLst>
              <a:gd name="adj" fmla="val 64518"/>
            </a:avLst>
          </a:prstGeom>
          <a:solidFill>
            <a:schemeClr val="tx2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1" i="1" dirty="0" smtClean="0"/>
              <a:t>Teaching and Conduct</a:t>
            </a:r>
            <a:endParaRPr lang="en-US" sz="2000" b="1" i="1" dirty="0"/>
          </a:p>
        </p:txBody>
      </p:sp>
      <p:sp>
        <p:nvSpPr>
          <p:cNvPr id="21" name="Trapezoid 20"/>
          <p:cNvSpPr/>
          <p:nvPr/>
        </p:nvSpPr>
        <p:spPr bwMode="auto">
          <a:xfrm>
            <a:off x="818921" y="4191000"/>
            <a:ext cx="6896560" cy="1143000"/>
          </a:xfrm>
          <a:prstGeom prst="trapezoid">
            <a:avLst>
              <a:gd name="adj" fmla="val 64518"/>
            </a:avLst>
          </a:prstGeom>
          <a:solidFill>
            <a:schemeClr val="tx2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1" i="1" dirty="0" smtClean="0"/>
              <a:t>Goal and Conviction</a:t>
            </a:r>
            <a:endParaRPr lang="en-US" sz="2000" b="1" i="1" dirty="0"/>
          </a:p>
        </p:txBody>
      </p:sp>
      <p:sp>
        <p:nvSpPr>
          <p:cNvPr id="22" name="Trapezoid 21"/>
          <p:cNvSpPr/>
          <p:nvPr/>
        </p:nvSpPr>
        <p:spPr bwMode="auto">
          <a:xfrm>
            <a:off x="1557053" y="3048000"/>
            <a:ext cx="5409282" cy="1143000"/>
          </a:xfrm>
          <a:prstGeom prst="trapezoid">
            <a:avLst>
              <a:gd name="adj" fmla="val 64518"/>
            </a:avLst>
          </a:prstGeom>
          <a:solidFill>
            <a:schemeClr val="tx2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000" b="1" i="1" dirty="0" smtClean="0"/>
              <a:t>Patient, self-sacrificing love</a:t>
            </a:r>
          </a:p>
        </p:txBody>
      </p:sp>
      <p:sp>
        <p:nvSpPr>
          <p:cNvPr id="23" name="Trapezoid 22"/>
          <p:cNvSpPr/>
          <p:nvPr/>
        </p:nvSpPr>
        <p:spPr bwMode="auto">
          <a:xfrm>
            <a:off x="2295182" y="1905000"/>
            <a:ext cx="3922005" cy="1143000"/>
          </a:xfrm>
          <a:prstGeom prst="trapezoid">
            <a:avLst>
              <a:gd name="adj" fmla="val 64518"/>
            </a:avLst>
          </a:prstGeom>
          <a:solidFill>
            <a:schemeClr val="tx2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438401" y="241929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Endure trials &amp; afflictions</a:t>
            </a:r>
            <a:endParaRPr lang="en-US" sz="2000" b="1" i="1" dirty="0"/>
          </a:p>
        </p:txBody>
      </p:sp>
      <p:sp>
        <p:nvSpPr>
          <p:cNvPr id="28" name="Freeform 27"/>
          <p:cNvSpPr/>
          <p:nvPr/>
        </p:nvSpPr>
        <p:spPr>
          <a:xfrm>
            <a:off x="3040655" y="22034"/>
            <a:ext cx="2445745" cy="1883884"/>
          </a:xfrm>
          <a:custGeom>
            <a:avLst/>
            <a:gdLst>
              <a:gd name="connsiteX0" fmla="*/ 0 w 2445745"/>
              <a:gd name="connsiteY0" fmla="*/ 1883884 h 1883884"/>
              <a:gd name="connsiteX1" fmla="*/ 2445745 w 2445745"/>
              <a:gd name="connsiteY1" fmla="*/ 1883884 h 1883884"/>
              <a:gd name="connsiteX2" fmla="*/ 1222873 w 2445745"/>
              <a:gd name="connsiteY2" fmla="*/ 0 h 1883884"/>
              <a:gd name="connsiteX3" fmla="*/ 0 w 2445745"/>
              <a:gd name="connsiteY3" fmla="*/ 1883884 h 188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745" h="1883884">
                <a:moveTo>
                  <a:pt x="0" y="1883884"/>
                </a:moveTo>
                <a:lnTo>
                  <a:pt x="2445745" y="1883884"/>
                </a:lnTo>
                <a:lnTo>
                  <a:pt x="1222873" y="0"/>
                </a:lnTo>
                <a:lnTo>
                  <a:pt x="0" y="188388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298634" y="1012634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Deliverance</a:t>
            </a:r>
          </a:p>
          <a:p>
            <a:pPr algn="ctr"/>
            <a:r>
              <a:rPr lang="en-US" sz="2000" b="1" i="1" dirty="0" smtClean="0"/>
              <a:t>(goal)</a:t>
            </a:r>
            <a:endParaRPr lang="en-US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1188</TotalTime>
  <Words>713</Words>
  <Application>Microsoft Office PowerPoint</Application>
  <PresentationFormat>On-screen Show (4:3)</PresentationFormat>
  <Paragraphs>106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PowerPoint Presentation</vt:lpstr>
      <vt:lpstr>Outline</vt:lpstr>
      <vt:lpstr>Problem (2 Tim 3:1-9)</vt:lpstr>
      <vt:lpstr>Problem (2 Tim 3:1-9)</vt:lpstr>
      <vt:lpstr>In the Ecclesia? (2 Tim 3:1-9)</vt:lpstr>
      <vt:lpstr>Solution Strategy (2 Tim 3:10-16)</vt:lpstr>
      <vt:lpstr>Solution</vt:lpstr>
      <vt:lpstr>Solution Strategy (2 Tim 3:10-16)</vt:lpstr>
      <vt:lpstr>Implementation (2 Tim 4:1-5)</vt:lpstr>
      <vt:lpstr>Summary (2 Tim 4:1-5)</vt:lpstr>
      <vt:lpstr>PowerPoint Presentation</vt:lpstr>
    </vt:vector>
  </TitlesOfParts>
  <Company>GM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Bryan M Styles</dc:creator>
  <cp:lastModifiedBy>Jackson</cp:lastModifiedBy>
  <cp:revision>10</cp:revision>
  <dcterms:created xsi:type="dcterms:W3CDTF">2012-03-29T17:07:08Z</dcterms:created>
  <dcterms:modified xsi:type="dcterms:W3CDTF">2012-04-04T02:48:10Z</dcterms:modified>
</cp:coreProperties>
</file>