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6"/>
  </p:handoutMasterIdLst>
  <p:sldIdLst>
    <p:sldId id="293" r:id="rId2"/>
    <p:sldId id="256" r:id="rId3"/>
    <p:sldId id="257" r:id="rId4"/>
    <p:sldId id="258" r:id="rId5"/>
    <p:sldId id="262" r:id="rId6"/>
    <p:sldId id="260" r:id="rId7"/>
    <p:sldId id="263" r:id="rId8"/>
    <p:sldId id="261" r:id="rId9"/>
    <p:sldId id="265" r:id="rId10"/>
    <p:sldId id="266" r:id="rId11"/>
    <p:sldId id="267" r:id="rId12"/>
    <p:sldId id="268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69" r:id="rId33"/>
    <p:sldId id="270" r:id="rId34"/>
    <p:sldId id="294" r:id="rId35"/>
  </p:sldIdLst>
  <p:sldSz cx="9144000" cy="6858000" type="screen4x3"/>
  <p:notesSz cx="6858000" cy="9067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B4D34-5D02-4C18-8E1F-8DBB3B85FFA8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12836"/>
            <a:ext cx="2971800" cy="453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5D596-89EB-49E7-B45A-99588A5CC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63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55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5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86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75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5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86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62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0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6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2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7CE70A-0C82-4F25-AEF1-D64882865E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7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1595-196B-461E-B17B-1C275EC4D281}" type="datetimeFigureOut">
              <a:rPr lang="en-US" smtClean="0"/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BEC0D-BEA0-4D44-8DB0-1F8ECEB3D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eformedtheology.ca/wp-content/uploads/2011/06/nehemiah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acred-destinations.com/england/london-st-pauls-cathedral-photos/slides/h-4875p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0.gstatic.com/images?q=tbn:ANd9GcQ7Qf7AtQb6Rw9IenZ7Eg7K5kKjw0AySgWHrnPH6j6cjYkpeiH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2" b="10991"/>
          <a:stretch/>
        </p:blipFill>
        <p:spPr bwMode="auto">
          <a:xfrm>
            <a:off x="4270103" y="2542234"/>
            <a:ext cx="4800600" cy="349134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1498" y="247471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746490"/>
            <a:ext cx="5260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SPIRITUAL LEADERSHIP</a:t>
            </a:r>
            <a:endParaRPr lang="en-US" sz="40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2819400"/>
            <a:ext cx="651800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Strategist/Visionary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Motivator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Positive Communication Patterns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Confrontation – Anger Management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Managing Opposition</a:t>
            </a:r>
          </a:p>
        </p:txBody>
      </p:sp>
    </p:spTree>
    <p:extLst>
      <p:ext uri="{BB962C8B-B14F-4D97-AF65-F5344CB8AC3E}">
        <p14:creationId xmlns:p14="http://schemas.microsoft.com/office/powerpoint/2010/main" val="3846734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83300" y="3468101"/>
            <a:ext cx="7549695" cy="92333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279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4622" y="1247331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6515" y="1832106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‘Nisan’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31591" y="1832267"/>
            <a:ext cx="3701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- 4 Months – </a:t>
            </a:r>
            <a:r>
              <a:rPr lang="en-US" sz="2400" dirty="0" err="1" smtClean="0"/>
              <a:t>cp</a:t>
            </a:r>
            <a:r>
              <a:rPr lang="en-US" sz="2400" dirty="0" smtClean="0"/>
              <a:t> 1:1 ‘</a:t>
            </a:r>
            <a:r>
              <a:rPr lang="en-US" sz="2400" dirty="0" err="1" smtClean="0"/>
              <a:t>Chisleu</a:t>
            </a:r>
            <a:r>
              <a:rPr lang="en-US" sz="2400" dirty="0" smtClean="0"/>
              <a:t>’</a:t>
            </a:r>
            <a:endParaRPr lang="en-US" sz="2400" dirty="0"/>
          </a:p>
        </p:txBody>
      </p:sp>
      <p:sp>
        <p:nvSpPr>
          <p:cNvPr id="9" name="Down Arrow 8"/>
          <p:cNvSpPr/>
          <p:nvPr/>
        </p:nvSpPr>
        <p:spPr>
          <a:xfrm>
            <a:off x="2590800" y="2293932"/>
            <a:ext cx="228600" cy="2968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12146" y="2743200"/>
            <a:ext cx="48081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Formulate plan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Refine the plan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Assess Risks – </a:t>
            </a:r>
            <a:r>
              <a:rPr lang="en-US" sz="2400" dirty="0" err="1" smtClean="0"/>
              <a:t>ie</a:t>
            </a:r>
            <a:r>
              <a:rPr lang="en-US" sz="2400" dirty="0" smtClean="0"/>
              <a:t> confront the king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Establish priority – brethren &amp; wall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Gain courage</a:t>
            </a:r>
            <a:endParaRPr lang="en-US" sz="2400" dirty="0"/>
          </a:p>
        </p:txBody>
      </p:sp>
      <p:pic>
        <p:nvPicPr>
          <p:cNvPr id="1026" name="Picture 2" descr="http://t1.gstatic.com/images?q=tbn:ANd9GcTJ-5LfVAnqacqfjkzUMMShloUL2SZU3s3vme6rG7MjCBR9ifseS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698841"/>
            <a:ext cx="1762125" cy="25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65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93725" y="1544493"/>
            <a:ext cx="47500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“for what dost thou make request”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847136" y="1920875"/>
            <a:ext cx="713156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Ezra 4:11-24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Note: v.21 - Nehemiah’s window of opportunity!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93725" y="2606675"/>
            <a:ext cx="66848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“So I prayed…”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- a short quick prayer prior to uttering a word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300307" y="3565814"/>
            <a:ext cx="6623050" cy="850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Prov. 3:6 - ‘In all thy ways acknowledge him….’</a:t>
            </a:r>
          </a:p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Phil. 4:6 - ‘…everything by prayer and supplication’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2131" y="980500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4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Picture 2" descr="Nehemiah - Pray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572000"/>
            <a:ext cx="2857500" cy="21431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30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22131" y="1551145"/>
            <a:ext cx="255640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“pleased the king”</a:t>
            </a:r>
          </a:p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5" name="Rectangle 4"/>
          <p:cNvSpPr/>
          <p:nvPr/>
        </p:nvSpPr>
        <p:spPr>
          <a:xfrm>
            <a:off x="375169" y="980500"/>
            <a:ext cx="1758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6-9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79487" y="1981200"/>
            <a:ext cx="78597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u="sng" dirty="0">
                <a:latin typeface="Calibri" pitchFamily="34" charset="0"/>
                <a:cs typeface="Calibri" pitchFamily="34" charset="0"/>
              </a:rPr>
              <a:t>Proof Positive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-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Prov.21:1 - ‘king’s heart is in the hand of the Lord’</a:t>
            </a:r>
          </a:p>
          <a:p>
            <a:pPr eaLnBrk="0" hangingPunct="0"/>
            <a:r>
              <a:rPr lang="en-US" sz="2000" dirty="0">
                <a:latin typeface="Calibri" pitchFamily="34" charset="0"/>
                <a:cs typeface="Calibri" pitchFamily="34" charset="0"/>
              </a:rPr>
              <a:t>		  Prov.3:1,4 - ‘…find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favour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in the sight of God and man’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19200" y="2914650"/>
            <a:ext cx="6538913" cy="1581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u="sng" dirty="0">
                <a:latin typeface="Calibri" pitchFamily="34" charset="0"/>
                <a:cs typeface="Calibri" pitchFamily="34" charset="0"/>
              </a:rPr>
              <a:t>Is.58:8-12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‘</a:t>
            </a:r>
            <a:r>
              <a:rPr lang="en-US" sz="2400" u="sng" dirty="0">
                <a:latin typeface="Calibri" pitchFamily="34" charset="0"/>
                <a:cs typeface="Calibri" pitchFamily="34" charset="0"/>
              </a:rPr>
              <a:t>thou shalt call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2400" u="sng" dirty="0">
                <a:latin typeface="Calibri" pitchFamily="34" charset="0"/>
                <a:cs typeface="Calibri" pitchFamily="34" charset="0"/>
              </a:rPr>
              <a:t>the Lord shall answer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….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And thou shalt be called the 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repairer of the</a:t>
            </a:r>
          </a:p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breach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The restorer of paths to dwell in’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9894" y="4876800"/>
            <a:ext cx="60269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Gantt Chart (timeline) – ‘I set him a time’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Secured Passage – ‘letters…convey me over’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Supplies &amp; Materials – ‘king’s forest’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Security – ‘captains and horsemen’</a:t>
            </a:r>
            <a:endParaRPr lang="en-US" sz="2400" dirty="0"/>
          </a:p>
        </p:txBody>
      </p:sp>
      <p:sp>
        <p:nvSpPr>
          <p:cNvPr id="10" name="Left Brace 9"/>
          <p:cNvSpPr/>
          <p:nvPr/>
        </p:nvSpPr>
        <p:spPr>
          <a:xfrm>
            <a:off x="2267664" y="4876800"/>
            <a:ext cx="551736" cy="1569660"/>
          </a:xfrm>
          <a:prstGeom prst="leftBrac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934" y="5246131"/>
            <a:ext cx="1896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Project</a:t>
            </a:r>
          </a:p>
          <a:p>
            <a:pPr algn="ctr"/>
            <a:r>
              <a:rPr lang="en-US" sz="2400" b="1" dirty="0" smtClean="0"/>
              <a:t>Management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7805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04628" y="2013980"/>
            <a:ext cx="66510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So I came to Jerusalem and was there three days”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	- no fanfare, no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accolades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775540" y="3055203"/>
            <a:ext cx="4849213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I Jn.3:1 - ‘the world knoweth us not’</a:t>
            </a:r>
          </a:p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Col.3:3 - ‘your life is hid with Christ’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04800" y="4722903"/>
            <a:ext cx="684225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neither told I any man”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b="1" u="sng" dirty="0">
                <a:latin typeface="Calibri" pitchFamily="34" charset="0"/>
                <a:cs typeface="Calibri" pitchFamily="34" charset="0"/>
              </a:rPr>
              <a:t>Exhort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- The wisdom of keeping one’s tongue!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207843" y="5553900"/>
            <a:ext cx="1694695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Psalm 141:3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270125" y="493713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3105" y="1447800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11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4191000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12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480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283859" y="1249977"/>
            <a:ext cx="3359212" cy="4681333"/>
            <a:chOff x="2286000" y="1531610"/>
            <a:chExt cx="2810383" cy="4819281"/>
          </a:xfrm>
        </p:grpSpPr>
        <p:cxnSp>
          <p:nvCxnSpPr>
            <p:cNvPr id="3" name="AutoShape 10"/>
            <p:cNvCxnSpPr>
              <a:cxnSpLocks noChangeShapeType="1"/>
            </p:cNvCxnSpPr>
            <p:nvPr/>
          </p:nvCxnSpPr>
          <p:spPr bwMode="auto">
            <a:xfrm>
              <a:off x="2486757" y="2976639"/>
              <a:ext cx="0" cy="2493034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" name="AutoShape 11"/>
            <p:cNvCxnSpPr>
              <a:cxnSpLocks noChangeShapeType="1"/>
            </p:cNvCxnSpPr>
            <p:nvPr/>
          </p:nvCxnSpPr>
          <p:spPr bwMode="auto">
            <a:xfrm>
              <a:off x="2518582" y="5511223"/>
              <a:ext cx="445546" cy="41550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" name="AutoShape 12"/>
            <p:cNvCxnSpPr>
              <a:cxnSpLocks noChangeShapeType="1"/>
            </p:cNvCxnSpPr>
            <p:nvPr/>
          </p:nvCxnSpPr>
          <p:spPr bwMode="auto">
            <a:xfrm>
              <a:off x="3027777" y="5926729"/>
              <a:ext cx="1018391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AutoShape 13"/>
            <p:cNvCxnSpPr>
              <a:cxnSpLocks noChangeShapeType="1"/>
            </p:cNvCxnSpPr>
            <p:nvPr/>
          </p:nvCxnSpPr>
          <p:spPr bwMode="auto">
            <a:xfrm>
              <a:off x="4109817" y="5968280"/>
              <a:ext cx="95474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AutoShape 14"/>
            <p:cNvCxnSpPr>
              <a:cxnSpLocks noChangeShapeType="1"/>
            </p:cNvCxnSpPr>
            <p:nvPr/>
          </p:nvCxnSpPr>
          <p:spPr bwMode="auto">
            <a:xfrm>
              <a:off x="4237116" y="6092931"/>
              <a:ext cx="318247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AutoShape 15"/>
            <p:cNvCxnSpPr>
              <a:cxnSpLocks noChangeShapeType="1"/>
            </p:cNvCxnSpPr>
            <p:nvPr/>
          </p:nvCxnSpPr>
          <p:spPr bwMode="auto">
            <a:xfrm flipV="1">
              <a:off x="4619012" y="5843628"/>
              <a:ext cx="159124" cy="20775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AutoShape 16"/>
            <p:cNvCxnSpPr>
              <a:cxnSpLocks noChangeShapeType="1"/>
            </p:cNvCxnSpPr>
            <p:nvPr/>
          </p:nvCxnSpPr>
          <p:spPr bwMode="auto">
            <a:xfrm flipV="1">
              <a:off x="4778136" y="5095718"/>
              <a:ext cx="0" cy="70636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AutoShape 17"/>
            <p:cNvCxnSpPr>
              <a:cxnSpLocks noChangeShapeType="1"/>
            </p:cNvCxnSpPr>
            <p:nvPr/>
          </p:nvCxnSpPr>
          <p:spPr bwMode="auto">
            <a:xfrm flipH="1" flipV="1">
              <a:off x="4650837" y="4929515"/>
              <a:ext cx="95474" cy="12465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AutoShape 18"/>
            <p:cNvCxnSpPr>
              <a:cxnSpLocks noChangeShapeType="1"/>
            </p:cNvCxnSpPr>
            <p:nvPr/>
          </p:nvCxnSpPr>
          <p:spPr bwMode="auto">
            <a:xfrm flipV="1">
              <a:off x="4619012" y="4181605"/>
              <a:ext cx="0" cy="66480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AutoShape 20"/>
            <p:cNvCxnSpPr>
              <a:cxnSpLocks noChangeShapeType="1"/>
            </p:cNvCxnSpPr>
            <p:nvPr/>
          </p:nvCxnSpPr>
          <p:spPr bwMode="auto">
            <a:xfrm flipV="1">
              <a:off x="4619012" y="3849201"/>
              <a:ext cx="254598" cy="33240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AutoShape 21"/>
            <p:cNvCxnSpPr>
              <a:cxnSpLocks noChangeShapeType="1"/>
            </p:cNvCxnSpPr>
            <p:nvPr/>
          </p:nvCxnSpPr>
          <p:spPr bwMode="auto">
            <a:xfrm flipH="1" flipV="1">
              <a:off x="4555363" y="2561133"/>
              <a:ext cx="318247" cy="120496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AutoShape 22"/>
            <p:cNvCxnSpPr>
              <a:cxnSpLocks noChangeShapeType="1"/>
            </p:cNvCxnSpPr>
            <p:nvPr/>
          </p:nvCxnSpPr>
          <p:spPr bwMode="auto">
            <a:xfrm flipH="1" flipV="1">
              <a:off x="4396239" y="2311830"/>
              <a:ext cx="127299" cy="16620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AutoShape 23"/>
            <p:cNvCxnSpPr>
              <a:cxnSpLocks noChangeShapeType="1"/>
            </p:cNvCxnSpPr>
            <p:nvPr/>
          </p:nvCxnSpPr>
          <p:spPr bwMode="auto">
            <a:xfrm flipH="1" flipV="1">
              <a:off x="4205291" y="2145627"/>
              <a:ext cx="127299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Rectangle 24"/>
            <p:cNvSpPr>
              <a:spLocks noChangeArrowheads="1"/>
            </p:cNvSpPr>
            <p:nvPr/>
          </p:nvSpPr>
          <p:spPr bwMode="auto">
            <a:xfrm>
              <a:off x="2454932" y="5386572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25"/>
            <p:cNvSpPr>
              <a:spLocks noChangeArrowheads="1"/>
            </p:cNvSpPr>
            <p:nvPr/>
          </p:nvSpPr>
          <p:spPr bwMode="auto">
            <a:xfrm>
              <a:off x="2932303" y="584362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26"/>
            <p:cNvSpPr>
              <a:spLocks noChangeArrowheads="1"/>
            </p:cNvSpPr>
            <p:nvPr/>
          </p:nvSpPr>
          <p:spPr bwMode="auto">
            <a:xfrm>
              <a:off x="4014343" y="588517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Rectangle 27"/>
            <p:cNvSpPr>
              <a:spLocks noChangeArrowheads="1"/>
            </p:cNvSpPr>
            <p:nvPr/>
          </p:nvSpPr>
          <p:spPr bwMode="auto">
            <a:xfrm>
              <a:off x="3473323" y="584362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28"/>
            <p:cNvSpPr>
              <a:spLocks noChangeArrowheads="1"/>
            </p:cNvSpPr>
            <p:nvPr/>
          </p:nvSpPr>
          <p:spPr bwMode="auto">
            <a:xfrm>
              <a:off x="4205291" y="6009830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29"/>
            <p:cNvSpPr>
              <a:spLocks noChangeArrowheads="1"/>
            </p:cNvSpPr>
            <p:nvPr/>
          </p:nvSpPr>
          <p:spPr bwMode="auto">
            <a:xfrm>
              <a:off x="4523538" y="6009830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30"/>
            <p:cNvSpPr>
              <a:spLocks noChangeArrowheads="1"/>
            </p:cNvSpPr>
            <p:nvPr/>
          </p:nvSpPr>
          <p:spPr bwMode="auto">
            <a:xfrm>
              <a:off x="4714487" y="5760527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Rectangle 31"/>
            <p:cNvSpPr>
              <a:spLocks noChangeArrowheads="1"/>
            </p:cNvSpPr>
            <p:nvPr/>
          </p:nvSpPr>
          <p:spPr bwMode="auto">
            <a:xfrm>
              <a:off x="4714487" y="5012617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Rectangle 32"/>
            <p:cNvSpPr>
              <a:spLocks noChangeArrowheads="1"/>
            </p:cNvSpPr>
            <p:nvPr/>
          </p:nvSpPr>
          <p:spPr bwMode="auto">
            <a:xfrm>
              <a:off x="4587188" y="480486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Rectangle 33"/>
            <p:cNvSpPr>
              <a:spLocks noChangeArrowheads="1"/>
            </p:cNvSpPr>
            <p:nvPr/>
          </p:nvSpPr>
          <p:spPr bwMode="auto">
            <a:xfrm>
              <a:off x="4587188" y="409850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34"/>
            <p:cNvSpPr>
              <a:spLocks noChangeArrowheads="1"/>
            </p:cNvSpPr>
            <p:nvPr/>
          </p:nvSpPr>
          <p:spPr bwMode="auto">
            <a:xfrm>
              <a:off x="4809961" y="3724549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Rectangle 35"/>
            <p:cNvSpPr>
              <a:spLocks noChangeArrowheads="1"/>
            </p:cNvSpPr>
            <p:nvPr/>
          </p:nvSpPr>
          <p:spPr bwMode="auto">
            <a:xfrm>
              <a:off x="4491714" y="2436481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Rectangle 36"/>
            <p:cNvSpPr>
              <a:spLocks noChangeArrowheads="1"/>
            </p:cNvSpPr>
            <p:nvPr/>
          </p:nvSpPr>
          <p:spPr bwMode="auto">
            <a:xfrm>
              <a:off x="4300765" y="218717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9" name="AutoShape 37"/>
            <p:cNvCxnSpPr>
              <a:cxnSpLocks noChangeShapeType="1"/>
            </p:cNvCxnSpPr>
            <p:nvPr/>
          </p:nvCxnSpPr>
          <p:spPr bwMode="auto">
            <a:xfrm flipH="1" flipV="1">
              <a:off x="3982518" y="2020976"/>
              <a:ext cx="159124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AutoShape 38"/>
            <p:cNvCxnSpPr>
              <a:cxnSpLocks noChangeShapeType="1"/>
            </p:cNvCxnSpPr>
            <p:nvPr/>
          </p:nvCxnSpPr>
          <p:spPr bwMode="auto">
            <a:xfrm flipH="1">
              <a:off x="3727921" y="2020976"/>
              <a:ext cx="1909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AutoShape 39"/>
            <p:cNvCxnSpPr>
              <a:cxnSpLocks noChangeShapeType="1"/>
            </p:cNvCxnSpPr>
            <p:nvPr/>
          </p:nvCxnSpPr>
          <p:spPr bwMode="auto">
            <a:xfrm flipH="1">
              <a:off x="3441498" y="2020976"/>
              <a:ext cx="222773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AutoShape 40"/>
            <p:cNvCxnSpPr>
              <a:cxnSpLocks noChangeShapeType="1"/>
            </p:cNvCxnSpPr>
            <p:nvPr/>
          </p:nvCxnSpPr>
          <p:spPr bwMode="auto">
            <a:xfrm flipH="1">
              <a:off x="3155076" y="2020976"/>
              <a:ext cx="1909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AutoShape 41"/>
            <p:cNvCxnSpPr>
              <a:cxnSpLocks noChangeShapeType="1"/>
            </p:cNvCxnSpPr>
            <p:nvPr/>
          </p:nvCxnSpPr>
          <p:spPr bwMode="auto">
            <a:xfrm flipH="1">
              <a:off x="2868654" y="2020976"/>
              <a:ext cx="222773" cy="20775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AutoShape 42"/>
            <p:cNvCxnSpPr>
              <a:cxnSpLocks noChangeShapeType="1"/>
            </p:cNvCxnSpPr>
            <p:nvPr/>
          </p:nvCxnSpPr>
          <p:spPr bwMode="auto">
            <a:xfrm>
              <a:off x="2868654" y="2311830"/>
              <a:ext cx="0" cy="41550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AutoShape 43"/>
            <p:cNvCxnSpPr>
              <a:cxnSpLocks noChangeShapeType="1"/>
            </p:cNvCxnSpPr>
            <p:nvPr/>
          </p:nvCxnSpPr>
          <p:spPr bwMode="auto">
            <a:xfrm flipV="1">
              <a:off x="2518582" y="2851987"/>
              <a:ext cx="222773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utoShape 44"/>
            <p:cNvCxnSpPr>
              <a:cxnSpLocks noChangeShapeType="1"/>
            </p:cNvCxnSpPr>
            <p:nvPr/>
          </p:nvCxnSpPr>
          <p:spPr bwMode="auto">
            <a:xfrm flipH="1">
              <a:off x="2741355" y="2727335"/>
              <a:ext cx="95474" cy="12465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Rectangle 46"/>
            <p:cNvSpPr>
              <a:spLocks noChangeArrowheads="1"/>
            </p:cNvSpPr>
            <p:nvPr/>
          </p:nvSpPr>
          <p:spPr bwMode="auto">
            <a:xfrm>
              <a:off x="2677705" y="2768886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47"/>
            <p:cNvSpPr>
              <a:spLocks noChangeArrowheads="1"/>
            </p:cNvSpPr>
            <p:nvPr/>
          </p:nvSpPr>
          <p:spPr bwMode="auto">
            <a:xfrm>
              <a:off x="2805004" y="260268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48"/>
            <p:cNvSpPr>
              <a:spLocks noChangeArrowheads="1"/>
            </p:cNvSpPr>
            <p:nvPr/>
          </p:nvSpPr>
          <p:spPr bwMode="auto">
            <a:xfrm>
              <a:off x="2805004" y="2228729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Rectangle 50"/>
            <p:cNvSpPr>
              <a:spLocks noChangeArrowheads="1"/>
            </p:cNvSpPr>
            <p:nvPr/>
          </p:nvSpPr>
          <p:spPr bwMode="auto">
            <a:xfrm>
              <a:off x="3346024" y="1937875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52"/>
            <p:cNvSpPr>
              <a:spLocks noChangeArrowheads="1"/>
            </p:cNvSpPr>
            <p:nvPr/>
          </p:nvSpPr>
          <p:spPr bwMode="auto">
            <a:xfrm>
              <a:off x="3887044" y="1937875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53"/>
            <p:cNvSpPr>
              <a:spLocks noChangeArrowheads="1"/>
            </p:cNvSpPr>
            <p:nvPr/>
          </p:nvSpPr>
          <p:spPr bwMode="auto">
            <a:xfrm>
              <a:off x="4109817" y="2020976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AutoShape 54"/>
            <p:cNvSpPr>
              <a:spLocks noChangeArrowheads="1"/>
            </p:cNvSpPr>
            <p:nvPr/>
          </p:nvSpPr>
          <p:spPr bwMode="auto">
            <a:xfrm rot="18527062">
              <a:off x="3745157" y="1952463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AutoShape 56"/>
            <p:cNvSpPr>
              <a:spLocks noChangeArrowheads="1"/>
            </p:cNvSpPr>
            <p:nvPr/>
          </p:nvSpPr>
          <p:spPr bwMode="auto">
            <a:xfrm rot="16200000">
              <a:off x="2885890" y="2077115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AutoShape 57"/>
            <p:cNvSpPr>
              <a:spLocks noChangeArrowheads="1"/>
            </p:cNvSpPr>
            <p:nvPr/>
          </p:nvSpPr>
          <p:spPr bwMode="auto">
            <a:xfrm rot="13321226">
              <a:off x="2805004" y="2394931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Text Box 58"/>
            <p:cNvSpPr txBox="1">
              <a:spLocks noChangeArrowheads="1"/>
            </p:cNvSpPr>
            <p:nvPr/>
          </p:nvSpPr>
          <p:spPr bwMode="auto">
            <a:xfrm>
              <a:off x="2286000" y="2394931"/>
              <a:ext cx="270510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Old Gate</a:t>
              </a:r>
            </a:p>
          </p:txBody>
        </p:sp>
        <p:sp>
          <p:nvSpPr>
            <p:cNvPr id="47" name="Text Box 59"/>
            <p:cNvSpPr txBox="1">
              <a:spLocks noChangeArrowheads="1"/>
            </p:cNvSpPr>
            <p:nvPr/>
          </p:nvSpPr>
          <p:spPr bwMode="auto">
            <a:xfrm>
              <a:off x="2362200" y="1979425"/>
              <a:ext cx="281781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Fish Gate</a:t>
              </a:r>
            </a:p>
          </p:txBody>
        </p:sp>
        <p:sp>
          <p:nvSpPr>
            <p:cNvPr id="48" name="Text Box 60"/>
            <p:cNvSpPr txBox="1">
              <a:spLocks noChangeArrowheads="1"/>
            </p:cNvSpPr>
            <p:nvPr/>
          </p:nvSpPr>
          <p:spPr bwMode="auto">
            <a:xfrm>
              <a:off x="4237116" y="1866893"/>
              <a:ext cx="320899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Sheep Gate</a:t>
              </a:r>
            </a:p>
          </p:txBody>
        </p:sp>
        <p:sp>
          <p:nvSpPr>
            <p:cNvPr id="49" name="AutoShape 61"/>
            <p:cNvSpPr>
              <a:spLocks noChangeArrowheads="1"/>
            </p:cNvSpPr>
            <p:nvPr/>
          </p:nvSpPr>
          <p:spPr bwMode="auto">
            <a:xfrm rot="15885148">
              <a:off x="2726766" y="2700374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AutoShape 62"/>
            <p:cNvSpPr>
              <a:spLocks noChangeArrowheads="1"/>
            </p:cNvSpPr>
            <p:nvPr/>
          </p:nvSpPr>
          <p:spPr bwMode="auto">
            <a:xfrm rot="9869497">
              <a:off x="2677705" y="5635875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Text Box 64"/>
            <p:cNvSpPr txBox="1">
              <a:spLocks noChangeArrowheads="1"/>
            </p:cNvSpPr>
            <p:nvPr/>
          </p:nvSpPr>
          <p:spPr bwMode="auto">
            <a:xfrm>
              <a:off x="2422288" y="5968280"/>
              <a:ext cx="332833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Valley Gate</a:t>
              </a:r>
            </a:p>
          </p:txBody>
        </p:sp>
        <p:sp>
          <p:nvSpPr>
            <p:cNvPr id="52" name="AutoShape 66"/>
            <p:cNvSpPr>
              <a:spLocks noChangeArrowheads="1"/>
            </p:cNvSpPr>
            <p:nvPr/>
          </p:nvSpPr>
          <p:spPr bwMode="auto">
            <a:xfrm rot="8112947">
              <a:off x="4364415" y="6051381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Text Box 68"/>
            <p:cNvSpPr txBox="1">
              <a:spLocks noChangeArrowheads="1"/>
            </p:cNvSpPr>
            <p:nvPr/>
          </p:nvSpPr>
          <p:spPr bwMode="auto">
            <a:xfrm>
              <a:off x="4268941" y="6217583"/>
              <a:ext cx="308965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Dung Gate</a:t>
              </a:r>
            </a:p>
          </p:txBody>
        </p:sp>
        <p:sp>
          <p:nvSpPr>
            <p:cNvPr id="54" name="AutoShape 69"/>
            <p:cNvSpPr>
              <a:spLocks noChangeArrowheads="1"/>
            </p:cNvSpPr>
            <p:nvPr/>
          </p:nvSpPr>
          <p:spPr bwMode="auto">
            <a:xfrm rot="15939906">
              <a:off x="4604424" y="5899767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Text Box 70"/>
            <p:cNvSpPr txBox="1">
              <a:spLocks noChangeArrowheads="1"/>
            </p:cNvSpPr>
            <p:nvPr/>
          </p:nvSpPr>
          <p:spPr bwMode="auto">
            <a:xfrm>
              <a:off x="4717139" y="6009830"/>
              <a:ext cx="37924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Fountain Gate</a:t>
              </a:r>
            </a:p>
          </p:txBody>
        </p:sp>
        <p:sp>
          <p:nvSpPr>
            <p:cNvPr id="56" name="AutoShape 71"/>
            <p:cNvSpPr>
              <a:spLocks noChangeArrowheads="1"/>
            </p:cNvSpPr>
            <p:nvPr/>
          </p:nvSpPr>
          <p:spPr bwMode="auto">
            <a:xfrm rot="13962759">
              <a:off x="4540774" y="4320846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AutoShape 72"/>
            <p:cNvSpPr>
              <a:spLocks noChangeArrowheads="1"/>
            </p:cNvSpPr>
            <p:nvPr/>
          </p:nvSpPr>
          <p:spPr bwMode="auto">
            <a:xfrm rot="1458622">
              <a:off x="4746311" y="3392144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AutoShape 73"/>
            <p:cNvSpPr>
              <a:spLocks noChangeArrowheads="1"/>
            </p:cNvSpPr>
            <p:nvPr/>
          </p:nvSpPr>
          <p:spPr bwMode="auto">
            <a:xfrm rot="1458622">
              <a:off x="4650837" y="3018189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AutoShape 74"/>
            <p:cNvSpPr>
              <a:spLocks noChangeArrowheads="1"/>
            </p:cNvSpPr>
            <p:nvPr/>
          </p:nvSpPr>
          <p:spPr bwMode="auto">
            <a:xfrm rot="1458622">
              <a:off x="4523538" y="2602684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Text Box 75"/>
            <p:cNvSpPr txBox="1">
              <a:spLocks noChangeArrowheads="1"/>
            </p:cNvSpPr>
            <p:nvPr/>
          </p:nvSpPr>
          <p:spPr bwMode="auto">
            <a:xfrm>
              <a:off x="4650837" y="2561133"/>
              <a:ext cx="326203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Prison Gate</a:t>
              </a:r>
            </a:p>
          </p:txBody>
        </p:sp>
        <p:sp>
          <p:nvSpPr>
            <p:cNvPr id="61" name="Text Box 76"/>
            <p:cNvSpPr txBox="1">
              <a:spLocks noChangeArrowheads="1"/>
            </p:cNvSpPr>
            <p:nvPr/>
          </p:nvSpPr>
          <p:spPr bwMode="auto">
            <a:xfrm>
              <a:off x="4682662" y="2893538"/>
              <a:ext cx="28244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East Gate</a:t>
              </a:r>
            </a:p>
          </p:txBody>
        </p:sp>
        <p:sp>
          <p:nvSpPr>
            <p:cNvPr id="62" name="Text Box 77"/>
            <p:cNvSpPr txBox="1">
              <a:spLocks noChangeArrowheads="1"/>
            </p:cNvSpPr>
            <p:nvPr/>
          </p:nvSpPr>
          <p:spPr bwMode="auto">
            <a:xfrm>
              <a:off x="4775484" y="3267493"/>
              <a:ext cx="318247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Horse Gate</a:t>
              </a:r>
            </a:p>
          </p:txBody>
        </p:sp>
        <p:sp>
          <p:nvSpPr>
            <p:cNvPr id="63" name="Text Box 78"/>
            <p:cNvSpPr txBox="1">
              <a:spLocks noChangeArrowheads="1"/>
            </p:cNvSpPr>
            <p:nvPr/>
          </p:nvSpPr>
          <p:spPr bwMode="auto">
            <a:xfrm>
              <a:off x="4682662" y="4306257"/>
              <a:ext cx="321562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Water Gate</a:t>
              </a:r>
            </a:p>
          </p:txBody>
        </p:sp>
        <p:sp>
          <p:nvSpPr>
            <p:cNvPr id="64" name="AutoShape 79"/>
            <p:cNvSpPr>
              <a:spLocks noChangeArrowheads="1"/>
            </p:cNvSpPr>
            <p:nvPr/>
          </p:nvSpPr>
          <p:spPr bwMode="auto">
            <a:xfrm>
              <a:off x="3600622" y="1896324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Text Box 81"/>
            <p:cNvSpPr txBox="1">
              <a:spLocks noChangeArrowheads="1"/>
            </p:cNvSpPr>
            <p:nvPr/>
          </p:nvSpPr>
          <p:spPr bwMode="auto">
            <a:xfrm>
              <a:off x="3590374" y="1531610"/>
              <a:ext cx="62721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000099"/>
                  </a:solidFill>
                </a:rPr>
                <a:t>Tower of </a:t>
              </a:r>
              <a:r>
                <a:rPr lang="en-US" sz="1000" dirty="0" err="1">
                  <a:solidFill>
                    <a:srgbClr val="000099"/>
                  </a:solidFill>
                </a:rPr>
                <a:t>Meah</a:t>
              </a:r>
              <a:endParaRPr lang="en-US" sz="1000" dirty="0">
                <a:solidFill>
                  <a:srgbClr val="000099"/>
                </a:solidFill>
              </a:endParaRPr>
            </a:p>
          </p:txBody>
        </p:sp>
        <p:sp>
          <p:nvSpPr>
            <p:cNvPr id="66" name="AutoShape 82"/>
            <p:cNvSpPr>
              <a:spLocks noChangeArrowheads="1"/>
            </p:cNvSpPr>
            <p:nvPr/>
          </p:nvSpPr>
          <p:spPr bwMode="auto">
            <a:xfrm>
              <a:off x="3027777" y="1896324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Text Box 83"/>
            <p:cNvSpPr txBox="1">
              <a:spLocks noChangeArrowheads="1"/>
            </p:cNvSpPr>
            <p:nvPr/>
          </p:nvSpPr>
          <p:spPr bwMode="auto">
            <a:xfrm>
              <a:off x="2441841" y="1629708"/>
              <a:ext cx="46477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000099"/>
                  </a:solidFill>
                </a:rPr>
                <a:t>Tower of </a:t>
              </a:r>
              <a:r>
                <a:rPr lang="en-US" sz="1000" dirty="0" err="1">
                  <a:solidFill>
                    <a:srgbClr val="000099"/>
                  </a:solidFill>
                </a:rPr>
                <a:t>Hananel</a:t>
              </a:r>
              <a:endParaRPr lang="en-US" sz="1000" dirty="0">
                <a:solidFill>
                  <a:srgbClr val="000099"/>
                </a:solidFill>
              </a:endParaRPr>
            </a:p>
          </p:txBody>
        </p:sp>
        <p:sp>
          <p:nvSpPr>
            <p:cNvPr id="68" name="AutoShape 97"/>
            <p:cNvSpPr>
              <a:spLocks noChangeArrowheads="1"/>
            </p:cNvSpPr>
            <p:nvPr/>
          </p:nvSpPr>
          <p:spPr bwMode="auto">
            <a:xfrm>
              <a:off x="2391283" y="2851987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AutoShape 105"/>
            <p:cNvSpPr>
              <a:spLocks noChangeArrowheads="1"/>
            </p:cNvSpPr>
            <p:nvPr/>
          </p:nvSpPr>
          <p:spPr bwMode="auto">
            <a:xfrm>
              <a:off x="4682662" y="3890751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Text Box 106"/>
            <p:cNvSpPr txBox="1">
              <a:spLocks noChangeArrowheads="1"/>
            </p:cNvSpPr>
            <p:nvPr/>
          </p:nvSpPr>
          <p:spPr bwMode="auto">
            <a:xfrm>
              <a:off x="4876262" y="3890751"/>
              <a:ext cx="220121" cy="216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000099"/>
                  </a:solidFill>
                </a:rPr>
                <a:t>Ophel </a:t>
              </a:r>
            </a:p>
            <a:p>
              <a:r>
                <a:rPr lang="en-US" sz="1000">
                  <a:solidFill>
                    <a:srgbClr val="000099"/>
                  </a:solidFill>
                </a:rPr>
                <a:t>Tower</a:t>
              </a:r>
            </a:p>
          </p:txBody>
        </p:sp>
      </p:grpSp>
      <p:sp>
        <p:nvSpPr>
          <p:cNvPr id="71" name="Rectangle 70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39389" y="1139100"/>
            <a:ext cx="21752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13-16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6" name="Oval 75"/>
          <p:cNvSpPr/>
          <p:nvPr/>
        </p:nvSpPr>
        <p:spPr>
          <a:xfrm>
            <a:off x="5018336" y="5931310"/>
            <a:ext cx="266278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3588327" y="1025236"/>
            <a:ext cx="4572000" cy="5140037"/>
          </a:xfrm>
          <a:custGeom>
            <a:avLst/>
            <a:gdLst>
              <a:gd name="connsiteX0" fmla="*/ 1828800 w 4572000"/>
              <a:gd name="connsiteY0" fmla="*/ 5098473 h 5140037"/>
              <a:gd name="connsiteX1" fmla="*/ 2438400 w 4572000"/>
              <a:gd name="connsiteY1" fmla="*/ 5084619 h 5140037"/>
              <a:gd name="connsiteX2" fmla="*/ 2535382 w 4572000"/>
              <a:gd name="connsiteY2" fmla="*/ 5070764 h 5140037"/>
              <a:gd name="connsiteX3" fmla="*/ 2743200 w 4572000"/>
              <a:gd name="connsiteY3" fmla="*/ 5056909 h 5140037"/>
              <a:gd name="connsiteX4" fmla="*/ 3186546 w 4572000"/>
              <a:gd name="connsiteY4" fmla="*/ 5070764 h 5140037"/>
              <a:gd name="connsiteX5" fmla="*/ 3241964 w 4572000"/>
              <a:gd name="connsiteY5" fmla="*/ 5084619 h 5140037"/>
              <a:gd name="connsiteX6" fmla="*/ 3311237 w 4572000"/>
              <a:gd name="connsiteY6" fmla="*/ 5098473 h 5140037"/>
              <a:gd name="connsiteX7" fmla="*/ 3352800 w 4572000"/>
              <a:gd name="connsiteY7" fmla="*/ 5112328 h 5140037"/>
              <a:gd name="connsiteX8" fmla="*/ 3449782 w 4572000"/>
              <a:gd name="connsiteY8" fmla="*/ 5140037 h 5140037"/>
              <a:gd name="connsiteX9" fmla="*/ 3754582 w 4572000"/>
              <a:gd name="connsiteY9" fmla="*/ 5126182 h 5140037"/>
              <a:gd name="connsiteX10" fmla="*/ 3837709 w 4572000"/>
              <a:gd name="connsiteY10" fmla="*/ 5098473 h 5140037"/>
              <a:gd name="connsiteX11" fmla="*/ 3879273 w 4572000"/>
              <a:gd name="connsiteY11" fmla="*/ 5056909 h 5140037"/>
              <a:gd name="connsiteX12" fmla="*/ 3920837 w 4572000"/>
              <a:gd name="connsiteY12" fmla="*/ 5043055 h 5140037"/>
              <a:gd name="connsiteX13" fmla="*/ 3962400 w 4572000"/>
              <a:gd name="connsiteY13" fmla="*/ 5015346 h 5140037"/>
              <a:gd name="connsiteX14" fmla="*/ 4059382 w 4572000"/>
              <a:gd name="connsiteY14" fmla="*/ 4959928 h 5140037"/>
              <a:gd name="connsiteX15" fmla="*/ 4142509 w 4572000"/>
              <a:gd name="connsiteY15" fmla="*/ 4904509 h 5140037"/>
              <a:gd name="connsiteX16" fmla="*/ 4225637 w 4572000"/>
              <a:gd name="connsiteY16" fmla="*/ 4876800 h 5140037"/>
              <a:gd name="connsiteX17" fmla="*/ 4253346 w 4572000"/>
              <a:gd name="connsiteY17" fmla="*/ 4835237 h 5140037"/>
              <a:gd name="connsiteX18" fmla="*/ 4322618 w 4572000"/>
              <a:gd name="connsiteY18" fmla="*/ 4765964 h 5140037"/>
              <a:gd name="connsiteX19" fmla="*/ 4336473 w 4572000"/>
              <a:gd name="connsiteY19" fmla="*/ 4724400 h 5140037"/>
              <a:gd name="connsiteX20" fmla="*/ 4391891 w 4572000"/>
              <a:gd name="connsiteY20" fmla="*/ 4641273 h 5140037"/>
              <a:gd name="connsiteX21" fmla="*/ 4433455 w 4572000"/>
              <a:gd name="connsiteY21" fmla="*/ 4558146 h 5140037"/>
              <a:gd name="connsiteX22" fmla="*/ 4461164 w 4572000"/>
              <a:gd name="connsiteY22" fmla="*/ 4475019 h 5140037"/>
              <a:gd name="connsiteX23" fmla="*/ 4475018 w 4572000"/>
              <a:gd name="connsiteY23" fmla="*/ 4433455 h 5140037"/>
              <a:gd name="connsiteX24" fmla="*/ 4502728 w 4572000"/>
              <a:gd name="connsiteY24" fmla="*/ 4225637 h 5140037"/>
              <a:gd name="connsiteX25" fmla="*/ 4516582 w 4572000"/>
              <a:gd name="connsiteY25" fmla="*/ 3948546 h 5140037"/>
              <a:gd name="connsiteX26" fmla="*/ 4530437 w 4572000"/>
              <a:gd name="connsiteY26" fmla="*/ 3851564 h 5140037"/>
              <a:gd name="connsiteX27" fmla="*/ 4544291 w 4572000"/>
              <a:gd name="connsiteY27" fmla="*/ 3740728 h 5140037"/>
              <a:gd name="connsiteX28" fmla="*/ 4572000 w 4572000"/>
              <a:gd name="connsiteY28" fmla="*/ 3616037 h 5140037"/>
              <a:gd name="connsiteX29" fmla="*/ 4558146 w 4572000"/>
              <a:gd name="connsiteY29" fmla="*/ 3131128 h 5140037"/>
              <a:gd name="connsiteX30" fmla="*/ 4544291 w 4572000"/>
              <a:gd name="connsiteY30" fmla="*/ 3075709 h 5140037"/>
              <a:gd name="connsiteX31" fmla="*/ 4516582 w 4572000"/>
              <a:gd name="connsiteY31" fmla="*/ 2272146 h 5140037"/>
              <a:gd name="connsiteX32" fmla="*/ 4502728 w 4572000"/>
              <a:gd name="connsiteY32" fmla="*/ 2216728 h 5140037"/>
              <a:gd name="connsiteX33" fmla="*/ 4475018 w 4572000"/>
              <a:gd name="connsiteY33" fmla="*/ 2008909 h 5140037"/>
              <a:gd name="connsiteX34" fmla="*/ 4461164 w 4572000"/>
              <a:gd name="connsiteY34" fmla="*/ 1704109 h 5140037"/>
              <a:gd name="connsiteX35" fmla="*/ 4447309 w 4572000"/>
              <a:gd name="connsiteY35" fmla="*/ 1316182 h 5140037"/>
              <a:gd name="connsiteX36" fmla="*/ 4419600 w 4572000"/>
              <a:gd name="connsiteY36" fmla="*/ 1163782 h 5140037"/>
              <a:gd name="connsiteX37" fmla="*/ 4378037 w 4572000"/>
              <a:gd name="connsiteY37" fmla="*/ 997528 h 5140037"/>
              <a:gd name="connsiteX38" fmla="*/ 4322618 w 4572000"/>
              <a:gd name="connsiteY38" fmla="*/ 914400 h 5140037"/>
              <a:gd name="connsiteX39" fmla="*/ 4308764 w 4572000"/>
              <a:gd name="connsiteY39" fmla="*/ 858982 h 5140037"/>
              <a:gd name="connsiteX40" fmla="*/ 4253346 w 4572000"/>
              <a:gd name="connsiteY40" fmla="*/ 789709 h 5140037"/>
              <a:gd name="connsiteX41" fmla="*/ 4225637 w 4572000"/>
              <a:gd name="connsiteY41" fmla="*/ 734291 h 5140037"/>
              <a:gd name="connsiteX42" fmla="*/ 4184073 w 4572000"/>
              <a:gd name="connsiteY42" fmla="*/ 692728 h 5140037"/>
              <a:gd name="connsiteX43" fmla="*/ 4128655 w 4572000"/>
              <a:gd name="connsiteY43" fmla="*/ 609600 h 5140037"/>
              <a:gd name="connsiteX44" fmla="*/ 4073237 w 4572000"/>
              <a:gd name="connsiteY44" fmla="*/ 526473 h 5140037"/>
              <a:gd name="connsiteX45" fmla="*/ 4045528 w 4572000"/>
              <a:gd name="connsiteY45" fmla="*/ 484909 h 5140037"/>
              <a:gd name="connsiteX46" fmla="*/ 4017818 w 4572000"/>
              <a:gd name="connsiteY46" fmla="*/ 457200 h 5140037"/>
              <a:gd name="connsiteX47" fmla="*/ 4003964 w 4572000"/>
              <a:gd name="connsiteY47" fmla="*/ 415637 h 5140037"/>
              <a:gd name="connsiteX48" fmla="*/ 3906982 w 4572000"/>
              <a:gd name="connsiteY48" fmla="*/ 290946 h 5140037"/>
              <a:gd name="connsiteX49" fmla="*/ 3851564 w 4572000"/>
              <a:gd name="connsiteY49" fmla="*/ 249382 h 5140037"/>
              <a:gd name="connsiteX50" fmla="*/ 3810000 w 4572000"/>
              <a:gd name="connsiteY50" fmla="*/ 207819 h 5140037"/>
              <a:gd name="connsiteX51" fmla="*/ 3754582 w 4572000"/>
              <a:gd name="connsiteY51" fmla="*/ 180109 h 5140037"/>
              <a:gd name="connsiteX52" fmla="*/ 3699164 w 4572000"/>
              <a:gd name="connsiteY52" fmla="*/ 138546 h 5140037"/>
              <a:gd name="connsiteX53" fmla="*/ 3657600 w 4572000"/>
              <a:gd name="connsiteY53" fmla="*/ 110837 h 5140037"/>
              <a:gd name="connsiteX54" fmla="*/ 3616037 w 4572000"/>
              <a:gd name="connsiteY54" fmla="*/ 69273 h 5140037"/>
              <a:gd name="connsiteX55" fmla="*/ 3505200 w 4572000"/>
              <a:gd name="connsiteY55" fmla="*/ 41564 h 5140037"/>
              <a:gd name="connsiteX56" fmla="*/ 3449782 w 4572000"/>
              <a:gd name="connsiteY56" fmla="*/ 27709 h 5140037"/>
              <a:gd name="connsiteX57" fmla="*/ 3408218 w 4572000"/>
              <a:gd name="connsiteY57" fmla="*/ 13855 h 5140037"/>
              <a:gd name="connsiteX58" fmla="*/ 2978728 w 4572000"/>
              <a:gd name="connsiteY58" fmla="*/ 0 h 5140037"/>
              <a:gd name="connsiteX59" fmla="*/ 1648691 w 4572000"/>
              <a:gd name="connsiteY59" fmla="*/ 13855 h 5140037"/>
              <a:gd name="connsiteX60" fmla="*/ 1579418 w 4572000"/>
              <a:gd name="connsiteY60" fmla="*/ 27709 h 5140037"/>
              <a:gd name="connsiteX61" fmla="*/ 1454728 w 4572000"/>
              <a:gd name="connsiteY61" fmla="*/ 41564 h 5140037"/>
              <a:gd name="connsiteX62" fmla="*/ 1413164 w 4572000"/>
              <a:gd name="connsiteY62" fmla="*/ 55419 h 5140037"/>
              <a:gd name="connsiteX63" fmla="*/ 775855 w 4572000"/>
              <a:gd name="connsiteY63" fmla="*/ 83128 h 5140037"/>
              <a:gd name="connsiteX64" fmla="*/ 692728 w 4572000"/>
              <a:gd name="connsiteY64" fmla="*/ 110837 h 5140037"/>
              <a:gd name="connsiteX65" fmla="*/ 623455 w 4572000"/>
              <a:gd name="connsiteY65" fmla="*/ 166255 h 5140037"/>
              <a:gd name="connsiteX66" fmla="*/ 540328 w 4572000"/>
              <a:gd name="connsiteY66" fmla="*/ 249382 h 5140037"/>
              <a:gd name="connsiteX67" fmla="*/ 471055 w 4572000"/>
              <a:gd name="connsiteY67" fmla="*/ 346364 h 5140037"/>
              <a:gd name="connsiteX68" fmla="*/ 415637 w 4572000"/>
              <a:gd name="connsiteY68" fmla="*/ 429491 h 5140037"/>
              <a:gd name="connsiteX69" fmla="*/ 387928 w 4572000"/>
              <a:gd name="connsiteY69" fmla="*/ 471055 h 5140037"/>
              <a:gd name="connsiteX70" fmla="*/ 346364 w 4572000"/>
              <a:gd name="connsiteY70" fmla="*/ 595746 h 5140037"/>
              <a:gd name="connsiteX71" fmla="*/ 332509 w 4572000"/>
              <a:gd name="connsiteY71" fmla="*/ 637309 h 5140037"/>
              <a:gd name="connsiteX72" fmla="*/ 304800 w 4572000"/>
              <a:gd name="connsiteY72" fmla="*/ 678873 h 5140037"/>
              <a:gd name="connsiteX73" fmla="*/ 277091 w 4572000"/>
              <a:gd name="connsiteY73" fmla="*/ 775855 h 5140037"/>
              <a:gd name="connsiteX74" fmla="*/ 249382 w 4572000"/>
              <a:gd name="connsiteY74" fmla="*/ 817419 h 5140037"/>
              <a:gd name="connsiteX75" fmla="*/ 221673 w 4572000"/>
              <a:gd name="connsiteY75" fmla="*/ 900546 h 5140037"/>
              <a:gd name="connsiteX76" fmla="*/ 207818 w 4572000"/>
              <a:gd name="connsiteY76" fmla="*/ 942109 h 5140037"/>
              <a:gd name="connsiteX77" fmla="*/ 180109 w 4572000"/>
              <a:gd name="connsiteY77" fmla="*/ 983673 h 5140037"/>
              <a:gd name="connsiteX78" fmla="*/ 166255 w 4572000"/>
              <a:gd name="connsiteY78" fmla="*/ 1039091 h 5140037"/>
              <a:gd name="connsiteX79" fmla="*/ 138546 w 4572000"/>
              <a:gd name="connsiteY79" fmla="*/ 1122219 h 5140037"/>
              <a:gd name="connsiteX80" fmla="*/ 124691 w 4572000"/>
              <a:gd name="connsiteY80" fmla="*/ 1177637 h 5140037"/>
              <a:gd name="connsiteX81" fmla="*/ 110837 w 4572000"/>
              <a:gd name="connsiteY81" fmla="*/ 1219200 h 5140037"/>
              <a:gd name="connsiteX82" fmla="*/ 83128 w 4572000"/>
              <a:gd name="connsiteY82" fmla="*/ 1357746 h 5140037"/>
              <a:gd name="connsiteX83" fmla="*/ 69273 w 4572000"/>
              <a:gd name="connsiteY83" fmla="*/ 1399309 h 5140037"/>
              <a:gd name="connsiteX84" fmla="*/ 55418 w 4572000"/>
              <a:gd name="connsiteY84" fmla="*/ 1510146 h 5140037"/>
              <a:gd name="connsiteX85" fmla="*/ 27709 w 4572000"/>
              <a:gd name="connsiteY85" fmla="*/ 1607128 h 5140037"/>
              <a:gd name="connsiteX86" fmla="*/ 13855 w 4572000"/>
              <a:gd name="connsiteY86" fmla="*/ 1911928 h 5140037"/>
              <a:gd name="connsiteX87" fmla="*/ 0 w 4572000"/>
              <a:gd name="connsiteY87" fmla="*/ 2092037 h 5140037"/>
              <a:gd name="connsiteX88" fmla="*/ 13855 w 4572000"/>
              <a:gd name="connsiteY88" fmla="*/ 2576946 h 5140037"/>
              <a:gd name="connsiteX89" fmla="*/ 27709 w 4572000"/>
              <a:gd name="connsiteY89" fmla="*/ 2618509 h 5140037"/>
              <a:gd name="connsiteX90" fmla="*/ 41564 w 4572000"/>
              <a:gd name="connsiteY90" fmla="*/ 2701637 h 5140037"/>
              <a:gd name="connsiteX91" fmla="*/ 55418 w 4572000"/>
              <a:gd name="connsiteY91" fmla="*/ 2770909 h 5140037"/>
              <a:gd name="connsiteX92" fmla="*/ 83128 w 4572000"/>
              <a:gd name="connsiteY92" fmla="*/ 3006437 h 5140037"/>
              <a:gd name="connsiteX93" fmla="*/ 96982 w 4572000"/>
              <a:gd name="connsiteY93" fmla="*/ 3048000 h 5140037"/>
              <a:gd name="connsiteX94" fmla="*/ 110837 w 4572000"/>
              <a:gd name="connsiteY94" fmla="*/ 3131128 h 5140037"/>
              <a:gd name="connsiteX95" fmla="*/ 138546 w 4572000"/>
              <a:gd name="connsiteY95" fmla="*/ 3214255 h 5140037"/>
              <a:gd name="connsiteX96" fmla="*/ 166255 w 4572000"/>
              <a:gd name="connsiteY96" fmla="*/ 3297382 h 5140037"/>
              <a:gd name="connsiteX97" fmla="*/ 193964 w 4572000"/>
              <a:gd name="connsiteY97" fmla="*/ 3380509 h 5140037"/>
              <a:gd name="connsiteX98" fmla="*/ 221673 w 4572000"/>
              <a:gd name="connsiteY98" fmla="*/ 3408219 h 5140037"/>
              <a:gd name="connsiteX99" fmla="*/ 249382 w 4572000"/>
              <a:gd name="connsiteY99" fmla="*/ 3491346 h 5140037"/>
              <a:gd name="connsiteX100" fmla="*/ 263237 w 4572000"/>
              <a:gd name="connsiteY100" fmla="*/ 3532909 h 5140037"/>
              <a:gd name="connsiteX101" fmla="*/ 318655 w 4572000"/>
              <a:gd name="connsiteY101" fmla="*/ 3643746 h 5140037"/>
              <a:gd name="connsiteX102" fmla="*/ 346364 w 4572000"/>
              <a:gd name="connsiteY102" fmla="*/ 3685309 h 5140037"/>
              <a:gd name="connsiteX103" fmla="*/ 374073 w 4572000"/>
              <a:gd name="connsiteY103" fmla="*/ 3740728 h 5140037"/>
              <a:gd name="connsiteX104" fmla="*/ 387928 w 4572000"/>
              <a:gd name="connsiteY104" fmla="*/ 3782291 h 5140037"/>
              <a:gd name="connsiteX105" fmla="*/ 415637 w 4572000"/>
              <a:gd name="connsiteY105" fmla="*/ 3823855 h 5140037"/>
              <a:gd name="connsiteX106" fmla="*/ 457200 w 4572000"/>
              <a:gd name="connsiteY106" fmla="*/ 3948546 h 5140037"/>
              <a:gd name="connsiteX107" fmla="*/ 471055 w 4572000"/>
              <a:gd name="connsiteY107" fmla="*/ 3990109 h 5140037"/>
              <a:gd name="connsiteX108" fmla="*/ 484909 w 4572000"/>
              <a:gd name="connsiteY108" fmla="*/ 4045528 h 5140037"/>
              <a:gd name="connsiteX109" fmla="*/ 498764 w 4572000"/>
              <a:gd name="connsiteY109" fmla="*/ 4308764 h 5140037"/>
              <a:gd name="connsiteX110" fmla="*/ 512618 w 4572000"/>
              <a:gd name="connsiteY110" fmla="*/ 4378037 h 5140037"/>
              <a:gd name="connsiteX111" fmla="*/ 540328 w 4572000"/>
              <a:gd name="connsiteY111" fmla="*/ 4405746 h 5140037"/>
              <a:gd name="connsiteX112" fmla="*/ 554182 w 4572000"/>
              <a:gd name="connsiteY112" fmla="*/ 4447309 h 5140037"/>
              <a:gd name="connsiteX113" fmla="*/ 581891 w 4572000"/>
              <a:gd name="connsiteY113" fmla="*/ 4599709 h 5140037"/>
              <a:gd name="connsiteX114" fmla="*/ 595746 w 4572000"/>
              <a:gd name="connsiteY114" fmla="*/ 4641273 h 5140037"/>
              <a:gd name="connsiteX115" fmla="*/ 637309 w 4572000"/>
              <a:gd name="connsiteY115" fmla="*/ 4668982 h 5140037"/>
              <a:gd name="connsiteX116" fmla="*/ 720437 w 4572000"/>
              <a:gd name="connsiteY116" fmla="*/ 4752109 h 5140037"/>
              <a:gd name="connsiteX117" fmla="*/ 789709 w 4572000"/>
              <a:gd name="connsiteY117" fmla="*/ 4849091 h 5140037"/>
              <a:gd name="connsiteX118" fmla="*/ 831273 w 4572000"/>
              <a:gd name="connsiteY118" fmla="*/ 4904509 h 5140037"/>
              <a:gd name="connsiteX119" fmla="*/ 858982 w 4572000"/>
              <a:gd name="connsiteY119" fmla="*/ 4946073 h 5140037"/>
              <a:gd name="connsiteX120" fmla="*/ 928255 w 4572000"/>
              <a:gd name="connsiteY120" fmla="*/ 5001491 h 5140037"/>
              <a:gd name="connsiteX121" fmla="*/ 1039091 w 4572000"/>
              <a:gd name="connsiteY121" fmla="*/ 5098473 h 5140037"/>
              <a:gd name="connsiteX122" fmla="*/ 1136073 w 4572000"/>
              <a:gd name="connsiteY122" fmla="*/ 5112328 h 5140037"/>
              <a:gd name="connsiteX123" fmla="*/ 1233055 w 4572000"/>
              <a:gd name="connsiteY123" fmla="*/ 5126182 h 514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4572000" h="5140037">
                <a:moveTo>
                  <a:pt x="1828800" y="5098473"/>
                </a:moveTo>
                <a:lnTo>
                  <a:pt x="2438400" y="5084619"/>
                </a:lnTo>
                <a:cubicBezTo>
                  <a:pt x="2471030" y="5083339"/>
                  <a:pt x="2502861" y="5073721"/>
                  <a:pt x="2535382" y="5070764"/>
                </a:cubicBezTo>
                <a:cubicBezTo>
                  <a:pt x="2604523" y="5064478"/>
                  <a:pt x="2673927" y="5061527"/>
                  <a:pt x="2743200" y="5056909"/>
                </a:cubicBezTo>
                <a:cubicBezTo>
                  <a:pt x="2890982" y="5061527"/>
                  <a:pt x="3038920" y="5062562"/>
                  <a:pt x="3186546" y="5070764"/>
                </a:cubicBezTo>
                <a:cubicBezTo>
                  <a:pt x="3205558" y="5071820"/>
                  <a:pt x="3223376" y="5080488"/>
                  <a:pt x="3241964" y="5084619"/>
                </a:cubicBezTo>
                <a:cubicBezTo>
                  <a:pt x="3264952" y="5089727"/>
                  <a:pt x="3288392" y="5092762"/>
                  <a:pt x="3311237" y="5098473"/>
                </a:cubicBezTo>
                <a:cubicBezTo>
                  <a:pt x="3325405" y="5102015"/>
                  <a:pt x="3338758" y="5108316"/>
                  <a:pt x="3352800" y="5112328"/>
                </a:cubicBezTo>
                <a:cubicBezTo>
                  <a:pt x="3474584" y="5147124"/>
                  <a:pt x="3350120" y="5106815"/>
                  <a:pt x="3449782" y="5140037"/>
                </a:cubicBezTo>
                <a:cubicBezTo>
                  <a:pt x="3551382" y="5135419"/>
                  <a:pt x="3653456" y="5137017"/>
                  <a:pt x="3754582" y="5126182"/>
                </a:cubicBezTo>
                <a:cubicBezTo>
                  <a:pt x="3783624" y="5123070"/>
                  <a:pt x="3837709" y="5098473"/>
                  <a:pt x="3837709" y="5098473"/>
                </a:cubicBezTo>
                <a:cubicBezTo>
                  <a:pt x="3851564" y="5084618"/>
                  <a:pt x="3862970" y="5067777"/>
                  <a:pt x="3879273" y="5056909"/>
                </a:cubicBezTo>
                <a:cubicBezTo>
                  <a:pt x="3891424" y="5048808"/>
                  <a:pt x="3907775" y="5049586"/>
                  <a:pt x="3920837" y="5043055"/>
                </a:cubicBezTo>
                <a:cubicBezTo>
                  <a:pt x="3935730" y="5035609"/>
                  <a:pt x="3948546" y="5024582"/>
                  <a:pt x="3962400" y="5015346"/>
                </a:cubicBezTo>
                <a:cubicBezTo>
                  <a:pt x="4017909" y="4932081"/>
                  <a:pt x="3952939" y="5008312"/>
                  <a:pt x="4059382" y="4959928"/>
                </a:cubicBezTo>
                <a:cubicBezTo>
                  <a:pt x="4089699" y="4946147"/>
                  <a:pt x="4110916" y="4915040"/>
                  <a:pt x="4142509" y="4904509"/>
                </a:cubicBezTo>
                <a:lnTo>
                  <a:pt x="4225637" y="4876800"/>
                </a:lnTo>
                <a:cubicBezTo>
                  <a:pt x="4234873" y="4862946"/>
                  <a:pt x="4241572" y="4847011"/>
                  <a:pt x="4253346" y="4835237"/>
                </a:cubicBezTo>
                <a:cubicBezTo>
                  <a:pt x="4308764" y="4779819"/>
                  <a:pt x="4285672" y="4839855"/>
                  <a:pt x="4322618" y="4765964"/>
                </a:cubicBezTo>
                <a:cubicBezTo>
                  <a:pt x="4329149" y="4752902"/>
                  <a:pt x="4329381" y="4737166"/>
                  <a:pt x="4336473" y="4724400"/>
                </a:cubicBezTo>
                <a:cubicBezTo>
                  <a:pt x="4352646" y="4695289"/>
                  <a:pt x="4381360" y="4672866"/>
                  <a:pt x="4391891" y="4641273"/>
                </a:cubicBezTo>
                <a:cubicBezTo>
                  <a:pt x="4411012" y="4583913"/>
                  <a:pt x="4397645" y="4611860"/>
                  <a:pt x="4433455" y="4558146"/>
                </a:cubicBezTo>
                <a:lnTo>
                  <a:pt x="4461164" y="4475019"/>
                </a:lnTo>
                <a:cubicBezTo>
                  <a:pt x="4465782" y="4461164"/>
                  <a:pt x="4472617" y="4447860"/>
                  <a:pt x="4475018" y="4433455"/>
                </a:cubicBezTo>
                <a:cubicBezTo>
                  <a:pt x="4495748" y="4309078"/>
                  <a:pt x="4485771" y="4378247"/>
                  <a:pt x="4502728" y="4225637"/>
                </a:cubicBezTo>
                <a:cubicBezTo>
                  <a:pt x="4507346" y="4133273"/>
                  <a:pt x="4509750" y="4040772"/>
                  <a:pt x="4516582" y="3948546"/>
                </a:cubicBezTo>
                <a:cubicBezTo>
                  <a:pt x="4518994" y="3915980"/>
                  <a:pt x="4526121" y="3883933"/>
                  <a:pt x="4530437" y="3851564"/>
                </a:cubicBezTo>
                <a:cubicBezTo>
                  <a:pt x="4535358" y="3814658"/>
                  <a:pt x="4538629" y="3777528"/>
                  <a:pt x="4544291" y="3740728"/>
                </a:cubicBezTo>
                <a:cubicBezTo>
                  <a:pt x="4551325" y="3695006"/>
                  <a:pt x="4560970" y="3660159"/>
                  <a:pt x="4572000" y="3616037"/>
                </a:cubicBezTo>
                <a:cubicBezTo>
                  <a:pt x="4567382" y="3454401"/>
                  <a:pt x="4566428" y="3292618"/>
                  <a:pt x="4558146" y="3131128"/>
                </a:cubicBezTo>
                <a:cubicBezTo>
                  <a:pt x="4557171" y="3112111"/>
                  <a:pt x="4545211" y="3094728"/>
                  <a:pt x="4544291" y="3075709"/>
                </a:cubicBezTo>
                <a:cubicBezTo>
                  <a:pt x="4531338" y="2808009"/>
                  <a:pt x="4581583" y="2532158"/>
                  <a:pt x="4516582" y="2272146"/>
                </a:cubicBezTo>
                <a:cubicBezTo>
                  <a:pt x="4511964" y="2253673"/>
                  <a:pt x="4506134" y="2235462"/>
                  <a:pt x="4502728" y="2216728"/>
                </a:cubicBezTo>
                <a:cubicBezTo>
                  <a:pt x="4495079" y="2174658"/>
                  <a:pt x="4479844" y="2047514"/>
                  <a:pt x="4475018" y="2008909"/>
                </a:cubicBezTo>
                <a:cubicBezTo>
                  <a:pt x="4470400" y="1907309"/>
                  <a:pt x="4465229" y="1805733"/>
                  <a:pt x="4461164" y="1704109"/>
                </a:cubicBezTo>
                <a:cubicBezTo>
                  <a:pt x="4455992" y="1574821"/>
                  <a:pt x="4454486" y="1445374"/>
                  <a:pt x="4447309" y="1316182"/>
                </a:cubicBezTo>
                <a:cubicBezTo>
                  <a:pt x="4442087" y="1222184"/>
                  <a:pt x="4441133" y="1228380"/>
                  <a:pt x="4419600" y="1163782"/>
                </a:cubicBezTo>
                <a:cubicBezTo>
                  <a:pt x="4412675" y="1122230"/>
                  <a:pt x="4402432" y="1034121"/>
                  <a:pt x="4378037" y="997528"/>
                </a:cubicBezTo>
                <a:lnTo>
                  <a:pt x="4322618" y="914400"/>
                </a:lnTo>
                <a:cubicBezTo>
                  <a:pt x="4318000" y="895927"/>
                  <a:pt x="4316265" y="876484"/>
                  <a:pt x="4308764" y="858982"/>
                </a:cubicBezTo>
                <a:cubicBezTo>
                  <a:pt x="4278569" y="788526"/>
                  <a:pt x="4289095" y="843333"/>
                  <a:pt x="4253346" y="789709"/>
                </a:cubicBezTo>
                <a:cubicBezTo>
                  <a:pt x="4241890" y="772525"/>
                  <a:pt x="4237641" y="751097"/>
                  <a:pt x="4225637" y="734291"/>
                </a:cubicBezTo>
                <a:cubicBezTo>
                  <a:pt x="4214249" y="718347"/>
                  <a:pt x="4196102" y="708194"/>
                  <a:pt x="4184073" y="692728"/>
                </a:cubicBezTo>
                <a:cubicBezTo>
                  <a:pt x="4163627" y="666441"/>
                  <a:pt x="4147128" y="637309"/>
                  <a:pt x="4128655" y="609600"/>
                </a:cubicBezTo>
                <a:lnTo>
                  <a:pt x="4073237" y="526473"/>
                </a:lnTo>
                <a:cubicBezTo>
                  <a:pt x="4064001" y="512618"/>
                  <a:pt x="4057302" y="496683"/>
                  <a:pt x="4045528" y="484909"/>
                </a:cubicBezTo>
                <a:lnTo>
                  <a:pt x="4017818" y="457200"/>
                </a:lnTo>
                <a:cubicBezTo>
                  <a:pt x="4013200" y="443346"/>
                  <a:pt x="4011056" y="428403"/>
                  <a:pt x="4003964" y="415637"/>
                </a:cubicBezTo>
                <a:cubicBezTo>
                  <a:pt x="3975534" y="364462"/>
                  <a:pt x="3949822" y="327666"/>
                  <a:pt x="3906982" y="290946"/>
                </a:cubicBezTo>
                <a:cubicBezTo>
                  <a:pt x="3889450" y="275919"/>
                  <a:pt x="3869096" y="264409"/>
                  <a:pt x="3851564" y="249382"/>
                </a:cubicBezTo>
                <a:cubicBezTo>
                  <a:pt x="3836688" y="236631"/>
                  <a:pt x="3825944" y="219207"/>
                  <a:pt x="3810000" y="207819"/>
                </a:cubicBezTo>
                <a:cubicBezTo>
                  <a:pt x="3793194" y="195815"/>
                  <a:pt x="3772096" y="191055"/>
                  <a:pt x="3754582" y="180109"/>
                </a:cubicBezTo>
                <a:cubicBezTo>
                  <a:pt x="3735001" y="167871"/>
                  <a:pt x="3717954" y="151967"/>
                  <a:pt x="3699164" y="138546"/>
                </a:cubicBezTo>
                <a:cubicBezTo>
                  <a:pt x="3685614" y="128868"/>
                  <a:pt x="3670392" y="121497"/>
                  <a:pt x="3657600" y="110837"/>
                </a:cubicBezTo>
                <a:cubicBezTo>
                  <a:pt x="3642548" y="98294"/>
                  <a:pt x="3633874" y="77381"/>
                  <a:pt x="3616037" y="69273"/>
                </a:cubicBezTo>
                <a:cubicBezTo>
                  <a:pt x="3581368" y="53514"/>
                  <a:pt x="3542146" y="50800"/>
                  <a:pt x="3505200" y="41564"/>
                </a:cubicBezTo>
                <a:cubicBezTo>
                  <a:pt x="3486727" y="36946"/>
                  <a:pt x="3467846" y="33730"/>
                  <a:pt x="3449782" y="27709"/>
                </a:cubicBezTo>
                <a:cubicBezTo>
                  <a:pt x="3435927" y="23091"/>
                  <a:pt x="3422797" y="14713"/>
                  <a:pt x="3408218" y="13855"/>
                </a:cubicBezTo>
                <a:cubicBezTo>
                  <a:pt x="3265227" y="5444"/>
                  <a:pt x="3121891" y="4618"/>
                  <a:pt x="2978728" y="0"/>
                </a:cubicBezTo>
                <a:lnTo>
                  <a:pt x="1648691" y="13855"/>
                </a:lnTo>
                <a:cubicBezTo>
                  <a:pt x="1625147" y="14321"/>
                  <a:pt x="1602730" y="24379"/>
                  <a:pt x="1579418" y="27709"/>
                </a:cubicBezTo>
                <a:cubicBezTo>
                  <a:pt x="1538019" y="33623"/>
                  <a:pt x="1496291" y="36946"/>
                  <a:pt x="1454728" y="41564"/>
                </a:cubicBezTo>
                <a:cubicBezTo>
                  <a:pt x="1440873" y="46182"/>
                  <a:pt x="1427420" y="52251"/>
                  <a:pt x="1413164" y="55419"/>
                </a:cubicBezTo>
                <a:cubicBezTo>
                  <a:pt x="1222534" y="97781"/>
                  <a:pt x="866295" y="80867"/>
                  <a:pt x="775855" y="83128"/>
                </a:cubicBezTo>
                <a:cubicBezTo>
                  <a:pt x="748146" y="92364"/>
                  <a:pt x="713381" y="90184"/>
                  <a:pt x="692728" y="110837"/>
                </a:cubicBezTo>
                <a:cubicBezTo>
                  <a:pt x="570953" y="232608"/>
                  <a:pt x="780785" y="26406"/>
                  <a:pt x="623455" y="166255"/>
                </a:cubicBezTo>
                <a:cubicBezTo>
                  <a:pt x="594167" y="192289"/>
                  <a:pt x="562065" y="216777"/>
                  <a:pt x="540328" y="249382"/>
                </a:cubicBezTo>
                <a:cubicBezTo>
                  <a:pt x="450215" y="384549"/>
                  <a:pt x="591383" y="174466"/>
                  <a:pt x="471055" y="346364"/>
                </a:cubicBezTo>
                <a:cubicBezTo>
                  <a:pt x="451958" y="373646"/>
                  <a:pt x="434110" y="401782"/>
                  <a:pt x="415637" y="429491"/>
                </a:cubicBezTo>
                <a:cubicBezTo>
                  <a:pt x="406401" y="443346"/>
                  <a:pt x="393194" y="455258"/>
                  <a:pt x="387928" y="471055"/>
                </a:cubicBezTo>
                <a:lnTo>
                  <a:pt x="346364" y="595746"/>
                </a:lnTo>
                <a:cubicBezTo>
                  <a:pt x="341746" y="609600"/>
                  <a:pt x="340610" y="625158"/>
                  <a:pt x="332509" y="637309"/>
                </a:cubicBezTo>
                <a:lnTo>
                  <a:pt x="304800" y="678873"/>
                </a:lnTo>
                <a:cubicBezTo>
                  <a:pt x="300360" y="696634"/>
                  <a:pt x="287031" y="755976"/>
                  <a:pt x="277091" y="775855"/>
                </a:cubicBezTo>
                <a:cubicBezTo>
                  <a:pt x="269644" y="790748"/>
                  <a:pt x="258618" y="803564"/>
                  <a:pt x="249382" y="817419"/>
                </a:cubicBezTo>
                <a:lnTo>
                  <a:pt x="221673" y="900546"/>
                </a:lnTo>
                <a:cubicBezTo>
                  <a:pt x="217055" y="914400"/>
                  <a:pt x="215919" y="929958"/>
                  <a:pt x="207818" y="942109"/>
                </a:cubicBezTo>
                <a:lnTo>
                  <a:pt x="180109" y="983673"/>
                </a:lnTo>
                <a:cubicBezTo>
                  <a:pt x="175491" y="1002146"/>
                  <a:pt x="171726" y="1020853"/>
                  <a:pt x="166255" y="1039091"/>
                </a:cubicBezTo>
                <a:cubicBezTo>
                  <a:pt x="157862" y="1067067"/>
                  <a:pt x="145630" y="1093883"/>
                  <a:pt x="138546" y="1122219"/>
                </a:cubicBezTo>
                <a:cubicBezTo>
                  <a:pt x="133928" y="1140692"/>
                  <a:pt x="129922" y="1159328"/>
                  <a:pt x="124691" y="1177637"/>
                </a:cubicBezTo>
                <a:cubicBezTo>
                  <a:pt x="120679" y="1191679"/>
                  <a:pt x="114849" y="1205158"/>
                  <a:pt x="110837" y="1219200"/>
                </a:cubicBezTo>
                <a:cubicBezTo>
                  <a:pt x="83229" y="1315829"/>
                  <a:pt x="110350" y="1235246"/>
                  <a:pt x="83128" y="1357746"/>
                </a:cubicBezTo>
                <a:cubicBezTo>
                  <a:pt x="79960" y="1372002"/>
                  <a:pt x="73891" y="1385455"/>
                  <a:pt x="69273" y="1399309"/>
                </a:cubicBezTo>
                <a:cubicBezTo>
                  <a:pt x="64655" y="1436255"/>
                  <a:pt x="61539" y="1473419"/>
                  <a:pt x="55418" y="1510146"/>
                </a:cubicBezTo>
                <a:cubicBezTo>
                  <a:pt x="49618" y="1544944"/>
                  <a:pt x="38691" y="1574182"/>
                  <a:pt x="27709" y="1607128"/>
                </a:cubicBezTo>
                <a:cubicBezTo>
                  <a:pt x="23091" y="1708728"/>
                  <a:pt x="19657" y="1810389"/>
                  <a:pt x="13855" y="1911928"/>
                </a:cubicBezTo>
                <a:cubicBezTo>
                  <a:pt x="10420" y="1972044"/>
                  <a:pt x="0" y="2031823"/>
                  <a:pt x="0" y="2092037"/>
                </a:cubicBezTo>
                <a:cubicBezTo>
                  <a:pt x="0" y="2253739"/>
                  <a:pt x="5356" y="2415467"/>
                  <a:pt x="13855" y="2576946"/>
                </a:cubicBezTo>
                <a:cubicBezTo>
                  <a:pt x="14623" y="2591530"/>
                  <a:pt x="24541" y="2604253"/>
                  <a:pt x="27709" y="2618509"/>
                </a:cubicBezTo>
                <a:cubicBezTo>
                  <a:pt x="33803" y="2645932"/>
                  <a:pt x="36539" y="2673999"/>
                  <a:pt x="41564" y="2701637"/>
                </a:cubicBezTo>
                <a:cubicBezTo>
                  <a:pt x="45776" y="2724805"/>
                  <a:pt x="52088" y="2747598"/>
                  <a:pt x="55418" y="2770909"/>
                </a:cubicBezTo>
                <a:cubicBezTo>
                  <a:pt x="61694" y="2814842"/>
                  <a:pt x="74494" y="2958952"/>
                  <a:pt x="83128" y="3006437"/>
                </a:cubicBezTo>
                <a:cubicBezTo>
                  <a:pt x="85740" y="3020805"/>
                  <a:pt x="93814" y="3033744"/>
                  <a:pt x="96982" y="3048000"/>
                </a:cubicBezTo>
                <a:cubicBezTo>
                  <a:pt x="103076" y="3075423"/>
                  <a:pt x="104024" y="3103875"/>
                  <a:pt x="110837" y="3131128"/>
                </a:cubicBezTo>
                <a:cubicBezTo>
                  <a:pt x="117921" y="3159464"/>
                  <a:pt x="129310" y="3186546"/>
                  <a:pt x="138546" y="3214255"/>
                </a:cubicBezTo>
                <a:lnTo>
                  <a:pt x="166255" y="3297382"/>
                </a:lnTo>
                <a:lnTo>
                  <a:pt x="193964" y="3380509"/>
                </a:lnTo>
                <a:lnTo>
                  <a:pt x="221673" y="3408219"/>
                </a:lnTo>
                <a:lnTo>
                  <a:pt x="249382" y="3491346"/>
                </a:lnTo>
                <a:cubicBezTo>
                  <a:pt x="254000" y="3505200"/>
                  <a:pt x="256706" y="3519847"/>
                  <a:pt x="263237" y="3532909"/>
                </a:cubicBezTo>
                <a:cubicBezTo>
                  <a:pt x="281710" y="3569855"/>
                  <a:pt x="295742" y="3609377"/>
                  <a:pt x="318655" y="3643746"/>
                </a:cubicBezTo>
                <a:cubicBezTo>
                  <a:pt x="327891" y="3657600"/>
                  <a:pt x="338103" y="3670852"/>
                  <a:pt x="346364" y="3685309"/>
                </a:cubicBezTo>
                <a:cubicBezTo>
                  <a:pt x="356611" y="3703241"/>
                  <a:pt x="365937" y="3721745"/>
                  <a:pt x="374073" y="3740728"/>
                </a:cubicBezTo>
                <a:cubicBezTo>
                  <a:pt x="379826" y="3754151"/>
                  <a:pt x="381397" y="3769229"/>
                  <a:pt x="387928" y="3782291"/>
                </a:cubicBezTo>
                <a:cubicBezTo>
                  <a:pt x="395375" y="3797184"/>
                  <a:pt x="406401" y="3810000"/>
                  <a:pt x="415637" y="3823855"/>
                </a:cubicBezTo>
                <a:lnTo>
                  <a:pt x="457200" y="3948546"/>
                </a:lnTo>
                <a:cubicBezTo>
                  <a:pt x="461818" y="3962400"/>
                  <a:pt x="467513" y="3975941"/>
                  <a:pt x="471055" y="3990109"/>
                </a:cubicBezTo>
                <a:lnTo>
                  <a:pt x="484909" y="4045528"/>
                </a:lnTo>
                <a:cubicBezTo>
                  <a:pt x="489527" y="4133273"/>
                  <a:pt x="491467" y="4221201"/>
                  <a:pt x="498764" y="4308764"/>
                </a:cubicBezTo>
                <a:cubicBezTo>
                  <a:pt x="500720" y="4332231"/>
                  <a:pt x="503342" y="4356393"/>
                  <a:pt x="512618" y="4378037"/>
                </a:cubicBezTo>
                <a:cubicBezTo>
                  <a:pt x="517764" y="4390043"/>
                  <a:pt x="531091" y="4396510"/>
                  <a:pt x="540328" y="4405746"/>
                </a:cubicBezTo>
                <a:cubicBezTo>
                  <a:pt x="544946" y="4419600"/>
                  <a:pt x="551318" y="4432989"/>
                  <a:pt x="554182" y="4447309"/>
                </a:cubicBezTo>
                <a:cubicBezTo>
                  <a:pt x="580341" y="4578104"/>
                  <a:pt x="554513" y="4503886"/>
                  <a:pt x="581891" y="4599709"/>
                </a:cubicBezTo>
                <a:cubicBezTo>
                  <a:pt x="585903" y="4613751"/>
                  <a:pt x="586623" y="4629869"/>
                  <a:pt x="595746" y="4641273"/>
                </a:cubicBezTo>
                <a:cubicBezTo>
                  <a:pt x="606148" y="4654275"/>
                  <a:pt x="624864" y="4657920"/>
                  <a:pt x="637309" y="4668982"/>
                </a:cubicBezTo>
                <a:cubicBezTo>
                  <a:pt x="666598" y="4695016"/>
                  <a:pt x="696925" y="4720759"/>
                  <a:pt x="720437" y="4752109"/>
                </a:cubicBezTo>
                <a:cubicBezTo>
                  <a:pt x="856346" y="4933326"/>
                  <a:pt x="688363" y="4707208"/>
                  <a:pt x="789709" y="4849091"/>
                </a:cubicBezTo>
                <a:cubicBezTo>
                  <a:pt x="803130" y="4867881"/>
                  <a:pt x="817852" y="4885719"/>
                  <a:pt x="831273" y="4904509"/>
                </a:cubicBezTo>
                <a:cubicBezTo>
                  <a:pt x="840951" y="4918059"/>
                  <a:pt x="847208" y="4934299"/>
                  <a:pt x="858982" y="4946073"/>
                </a:cubicBezTo>
                <a:cubicBezTo>
                  <a:pt x="879892" y="4966983"/>
                  <a:pt x="907345" y="4980581"/>
                  <a:pt x="928255" y="5001491"/>
                </a:cubicBezTo>
                <a:cubicBezTo>
                  <a:pt x="971743" y="5044979"/>
                  <a:pt x="947496" y="5085388"/>
                  <a:pt x="1039091" y="5098473"/>
                </a:cubicBezTo>
                <a:cubicBezTo>
                  <a:pt x="1071418" y="5103091"/>
                  <a:pt x="1103944" y="5106486"/>
                  <a:pt x="1136073" y="5112328"/>
                </a:cubicBezTo>
                <a:cubicBezTo>
                  <a:pt x="1230751" y="5129542"/>
                  <a:pt x="1153663" y="5126182"/>
                  <a:pt x="1233055" y="512618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/>
          <p:cNvSpPr/>
          <p:nvPr/>
        </p:nvSpPr>
        <p:spPr>
          <a:xfrm>
            <a:off x="7931727" y="2400034"/>
            <a:ext cx="228600" cy="25264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/>
          <p:cNvSpPr/>
          <p:nvPr/>
        </p:nvSpPr>
        <p:spPr>
          <a:xfrm>
            <a:off x="7966363" y="5252925"/>
            <a:ext cx="228600" cy="25264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Isosceles Triangle 79"/>
          <p:cNvSpPr/>
          <p:nvPr/>
        </p:nvSpPr>
        <p:spPr>
          <a:xfrm rot="10800000">
            <a:off x="3399558" y="3196460"/>
            <a:ext cx="377537" cy="28002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Isosceles Triangle 80"/>
          <p:cNvSpPr/>
          <p:nvPr/>
        </p:nvSpPr>
        <p:spPr>
          <a:xfrm rot="5400000">
            <a:off x="6173275" y="5942903"/>
            <a:ext cx="281571" cy="25838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339389" y="2001468"/>
            <a:ext cx="2838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‘the rulers knew not’</a:t>
            </a:r>
            <a:endParaRPr lang="en-US" sz="24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893803" y="2497135"/>
            <a:ext cx="17299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Trust???</a:t>
            </a:r>
          </a:p>
          <a:p>
            <a:pPr algn="ctr"/>
            <a:r>
              <a:rPr lang="en-US" sz="2400" dirty="0" smtClean="0"/>
              <a:t>Ezra 9:2</a:t>
            </a:r>
          </a:p>
          <a:p>
            <a:pPr algn="ctr"/>
            <a:r>
              <a:rPr lang="en-US" sz="2400" dirty="0" smtClean="0"/>
              <a:t>Neh.6:17-19</a:t>
            </a:r>
            <a:endParaRPr 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414796" y="4320988"/>
            <a:ext cx="27703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WHAT WAS HE </a:t>
            </a:r>
          </a:p>
          <a:p>
            <a:pPr algn="ctr"/>
            <a:r>
              <a:rPr lang="en-US" sz="3200" b="1" dirty="0" smtClean="0"/>
              <a:t>DOING?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5634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66800" y="1219200"/>
            <a:ext cx="117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>
                <a:latin typeface="Times New Roman" pitchFamily="18" charset="0"/>
              </a:rPr>
              <a:t>Exhort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67154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What do we see when we walk the perimeter of our ecclesia?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When we view our ecclesia from the outside looking in?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22366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1483897" y="3179618"/>
            <a:ext cx="6173507" cy="2826546"/>
          </a:xfrm>
          <a:custGeom>
            <a:avLst/>
            <a:gdLst>
              <a:gd name="connsiteX0" fmla="*/ 2298394 w 6173507"/>
              <a:gd name="connsiteY0" fmla="*/ 41564 h 2826546"/>
              <a:gd name="connsiteX1" fmla="*/ 26248 w 6173507"/>
              <a:gd name="connsiteY1" fmla="*/ 1108364 h 2826546"/>
              <a:gd name="connsiteX2" fmla="*/ 3642285 w 6173507"/>
              <a:gd name="connsiteY2" fmla="*/ 2826327 h 2826546"/>
              <a:gd name="connsiteX3" fmla="*/ 6163812 w 6173507"/>
              <a:gd name="connsiteY3" fmla="*/ 1219200 h 2826546"/>
              <a:gd name="connsiteX4" fmla="*/ 4570539 w 6173507"/>
              <a:gd name="connsiteY4" fmla="*/ 0 h 2826546"/>
              <a:gd name="connsiteX5" fmla="*/ 4570539 w 6173507"/>
              <a:gd name="connsiteY5" fmla="*/ 0 h 282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3507" h="2826546">
                <a:moveTo>
                  <a:pt x="2298394" y="41564"/>
                </a:moveTo>
                <a:cubicBezTo>
                  <a:pt x="1050330" y="342900"/>
                  <a:pt x="-197734" y="644237"/>
                  <a:pt x="26248" y="1108364"/>
                </a:cubicBezTo>
                <a:cubicBezTo>
                  <a:pt x="250230" y="1572491"/>
                  <a:pt x="2619358" y="2807854"/>
                  <a:pt x="3642285" y="2826327"/>
                </a:cubicBezTo>
                <a:cubicBezTo>
                  <a:pt x="4665212" y="2844800"/>
                  <a:pt x="6009103" y="1690255"/>
                  <a:pt x="6163812" y="1219200"/>
                </a:cubicBezTo>
                <a:cubicBezTo>
                  <a:pt x="6318521" y="748146"/>
                  <a:pt x="4570539" y="0"/>
                  <a:pt x="4570539" y="0"/>
                </a:cubicBezTo>
                <a:lnTo>
                  <a:pt x="457053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18412789">
            <a:off x="5951017" y="2981681"/>
            <a:ext cx="391824" cy="353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229" y="6139627"/>
            <a:ext cx="7708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YOUR VISION? WHAT IS YOUR STRATEGY?</a:t>
            </a:r>
            <a:endParaRPr lang="en-US" sz="28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12808" y="3468101"/>
            <a:ext cx="3690690" cy="92333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MOTIVATOR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473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644236" y="1748135"/>
            <a:ext cx="46368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“Ye see the distress that we are in”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990600" y="2362200"/>
            <a:ext cx="778796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 dirty="0">
                <a:latin typeface="Calibri" pitchFamily="34" charset="0"/>
                <a:cs typeface="Calibri" pitchFamily="34" charset="0"/>
              </a:rPr>
              <a:t>Exhort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Sometimes it takes a ‘stranger’ to see sharply what has been 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softened by familiarity!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1905000" y="4876800"/>
            <a:ext cx="5537200" cy="8413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Lam. 2:2, 8-9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         3:51 - ‘Mine eye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affecteth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mine heart’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0" y="260122"/>
            <a:ext cx="33945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MOTIVATED BY OPPORTUNITY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MOTIVATOR OF OTHERS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524" y="1075730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17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30" y="3563944"/>
            <a:ext cx="2650378" cy="19877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595647"/>
            <a:ext cx="1554163" cy="23415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6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04800" y="1503138"/>
            <a:ext cx="18085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“a reproach”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060520" y="2217003"/>
            <a:ext cx="75244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RSV - ‘disgrace’</a:t>
            </a:r>
          </a:p>
          <a:p>
            <a:pPr eaLnBrk="0" hangingPunct="0"/>
            <a:r>
              <a:rPr lang="en-US" sz="2400" dirty="0" err="1">
                <a:latin typeface="Calibri" pitchFamily="34" charset="0"/>
                <a:cs typeface="Calibri" pitchFamily="34" charset="0"/>
              </a:rPr>
              <a:t>Heb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- ‘to expose by stripping, to betroth (as if a surrender)’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729019" y="3195935"/>
            <a:ext cx="7855933" cy="46166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Exhort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-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Lethargy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apostacy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and indifference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--------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apathy!!!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33400" y="4514671"/>
            <a:ext cx="345075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“then I told them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…”</a:t>
            </a:r>
          </a:p>
          <a:p>
            <a:pPr eaLnBrk="0" hangingPunct="0"/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    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people respond….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419391" y="4643735"/>
            <a:ext cx="17631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I Cor.3:10-11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4637703" y="4237318"/>
            <a:ext cx="33264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“Let us rise up and build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”</a:t>
            </a:r>
          </a:p>
          <a:p>
            <a:pPr eaLnBrk="0" hangingPunct="0"/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495800" y="5410200"/>
            <a:ext cx="4359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“they strengthened their hands”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5470525" y="5722203"/>
            <a:ext cx="19479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I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Chron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19:13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Heb. 12:12-13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0" y="260122"/>
            <a:ext cx="33945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MOTIVATED BY OPPORTUNITY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MOTIVATOR OF OTHERS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5052" y="960065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17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51863" y="1094393"/>
            <a:ext cx="4349191" cy="120032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SERVANT LEADERSHIP</a:t>
            </a:r>
          </a:p>
          <a:p>
            <a:pPr algn="ctr"/>
            <a:r>
              <a:rPr lang="en-US" sz="2400" dirty="0" smtClean="0"/>
              <a:t>‘…let </a:t>
            </a:r>
            <a:r>
              <a:rPr lang="en-US" sz="2400" b="1" u="sng" dirty="0" smtClean="0">
                <a:solidFill>
                  <a:srgbClr val="FFFF00"/>
                </a:solidFill>
              </a:rPr>
              <a:t>us</a:t>
            </a:r>
            <a:r>
              <a:rPr lang="en-US" sz="2400" dirty="0" smtClean="0"/>
              <a:t>……that </a:t>
            </a:r>
            <a:r>
              <a:rPr lang="en-US" sz="2400" b="1" u="sng" dirty="0" smtClean="0">
                <a:solidFill>
                  <a:srgbClr val="FFFF00"/>
                </a:solidFill>
              </a:rPr>
              <a:t>we</a:t>
            </a:r>
            <a:r>
              <a:rPr lang="en-US" sz="2400" dirty="0" smtClean="0"/>
              <a:t> be…</a:t>
            </a:r>
          </a:p>
          <a:p>
            <a:pPr algn="ctr"/>
            <a:r>
              <a:rPr lang="en-US" sz="2400" b="1" u="sng" dirty="0" smtClean="0">
                <a:solidFill>
                  <a:srgbClr val="FFFF00"/>
                </a:solidFill>
              </a:rPr>
              <a:t>we</a:t>
            </a:r>
            <a:r>
              <a:rPr lang="en-US" sz="2400" dirty="0" smtClean="0"/>
              <a:t> His servants </a:t>
            </a:r>
            <a:r>
              <a:rPr lang="en-US" sz="1600" dirty="0" smtClean="0"/>
              <a:t>(v.19)</a:t>
            </a:r>
            <a:r>
              <a:rPr lang="en-US" sz="2400" dirty="0" smtClean="0"/>
              <a:t>’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>
          <a:xfrm>
            <a:off x="381000" y="3873512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18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37703" y="4237318"/>
            <a:ext cx="3369088" cy="8775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05884" y="5410200"/>
            <a:ext cx="4180916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1524000" y="1905000"/>
            <a:ext cx="228600" cy="369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9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41325" y="1535450"/>
            <a:ext cx="26119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latin typeface="Calibri" pitchFamily="34" charset="0"/>
                <a:cs typeface="Calibri" pitchFamily="34" charset="0"/>
              </a:rPr>
              <a:t>“laugh us to scorn”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371600" y="2015435"/>
            <a:ext cx="62609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Ps. 80:6 - ‘our enemies laugh among themselves’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438400" y="2438400"/>
            <a:ext cx="45582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Calibri" pitchFamily="34" charset="0"/>
                <a:cs typeface="Calibri" pitchFamily="34" charset="0"/>
              </a:rPr>
              <a:t>Test the strength of our conviction!</a:t>
            </a:r>
          </a:p>
        </p:txBody>
      </p:sp>
      <p:sp>
        <p:nvSpPr>
          <p:cNvPr id="11272" name="WordArt 8" descr="Narrow vertical"/>
          <p:cNvSpPr>
            <a:spLocks noChangeArrowheads="1" noChangeShapeType="1" noTextEdit="1"/>
          </p:cNvSpPr>
          <p:nvPr/>
        </p:nvSpPr>
        <p:spPr bwMode="auto">
          <a:xfrm>
            <a:off x="656126" y="3192452"/>
            <a:ext cx="7772400" cy="183832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"We his servants will</a:t>
            </a:r>
          </a:p>
          <a:p>
            <a:pPr algn="ctr"/>
            <a:r>
              <a:rPr lang="en-U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 arise and build"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0" y="260122"/>
            <a:ext cx="33945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MOTIVATED BY OPPORTUNITY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MOTIVATOR OF OTHERS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5052" y="960065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19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5052" y="2900065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20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 descr="View from South">
            <a:hlinkClick r:id="rId2" tooltip="View from South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873" y="5334000"/>
            <a:ext cx="1245323" cy="124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est Facad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53" y="5312936"/>
            <a:ext cx="1934694" cy="128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27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66800" y="1219200"/>
            <a:ext cx="117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>
                <a:latin typeface="Times New Roman" pitchFamily="18" charset="0"/>
              </a:rPr>
              <a:t>Exhort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67154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What do we see when we walk the perimeter of our ecclesia?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When we view our ecclesia from the outside looking in?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22366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1483897" y="3179618"/>
            <a:ext cx="6173507" cy="2826546"/>
          </a:xfrm>
          <a:custGeom>
            <a:avLst/>
            <a:gdLst>
              <a:gd name="connsiteX0" fmla="*/ 2298394 w 6173507"/>
              <a:gd name="connsiteY0" fmla="*/ 41564 h 2826546"/>
              <a:gd name="connsiteX1" fmla="*/ 26248 w 6173507"/>
              <a:gd name="connsiteY1" fmla="*/ 1108364 h 2826546"/>
              <a:gd name="connsiteX2" fmla="*/ 3642285 w 6173507"/>
              <a:gd name="connsiteY2" fmla="*/ 2826327 h 2826546"/>
              <a:gd name="connsiteX3" fmla="*/ 6163812 w 6173507"/>
              <a:gd name="connsiteY3" fmla="*/ 1219200 h 2826546"/>
              <a:gd name="connsiteX4" fmla="*/ 4570539 w 6173507"/>
              <a:gd name="connsiteY4" fmla="*/ 0 h 2826546"/>
              <a:gd name="connsiteX5" fmla="*/ 4570539 w 6173507"/>
              <a:gd name="connsiteY5" fmla="*/ 0 h 282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3507" h="2826546">
                <a:moveTo>
                  <a:pt x="2298394" y="41564"/>
                </a:moveTo>
                <a:cubicBezTo>
                  <a:pt x="1050330" y="342900"/>
                  <a:pt x="-197734" y="644237"/>
                  <a:pt x="26248" y="1108364"/>
                </a:cubicBezTo>
                <a:cubicBezTo>
                  <a:pt x="250230" y="1572491"/>
                  <a:pt x="2619358" y="2807854"/>
                  <a:pt x="3642285" y="2826327"/>
                </a:cubicBezTo>
                <a:cubicBezTo>
                  <a:pt x="4665212" y="2844800"/>
                  <a:pt x="6009103" y="1690255"/>
                  <a:pt x="6163812" y="1219200"/>
                </a:cubicBezTo>
                <a:cubicBezTo>
                  <a:pt x="6318521" y="748146"/>
                  <a:pt x="4570539" y="0"/>
                  <a:pt x="4570539" y="0"/>
                </a:cubicBezTo>
                <a:lnTo>
                  <a:pt x="457053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18412789">
            <a:off x="5951017" y="2981681"/>
            <a:ext cx="391824" cy="353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229" y="6139627"/>
            <a:ext cx="7708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YOUR VISION? WHAT IS YOUR STRATEGY?</a:t>
            </a:r>
            <a:endParaRPr lang="en-US" sz="28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40709" y="3468101"/>
            <a:ext cx="5234896" cy="175432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POSITIVE</a:t>
            </a:r>
            <a:b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COMMUNICATOR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45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3733800" cy="1219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NEHEMIAH</a:t>
            </a:r>
          </a:p>
        </p:txBody>
      </p:sp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 rot="-399999">
            <a:off x="5791200" y="5715000"/>
            <a:ext cx="3116263" cy="7143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49347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Master Communicator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12775" y="1981200"/>
            <a:ext cx="779145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400" b="1" dirty="0"/>
              <a:t>POSITIVE COMMUNICATION</a:t>
            </a:r>
          </a:p>
          <a:p>
            <a:pPr algn="ctr"/>
            <a:r>
              <a:rPr lang="en-US" sz="4400" b="1" dirty="0"/>
              <a:t> </a:t>
            </a:r>
            <a:r>
              <a:rPr lang="en-US" sz="4400" b="1" u="sng" dirty="0">
                <a:solidFill>
                  <a:srgbClr val="FF0000"/>
                </a:solidFill>
              </a:rPr>
              <a:t>PATTERNS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993775" y="3886200"/>
            <a:ext cx="710723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400" b="1"/>
              <a:t>PRODUCING POWERFUL </a:t>
            </a:r>
          </a:p>
          <a:p>
            <a:pPr algn="ctr"/>
            <a:r>
              <a:rPr lang="en-US" sz="4400" b="1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91596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609600" y="228600"/>
            <a:ext cx="1847850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Pattern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223496" y="600210"/>
            <a:ext cx="2720104" cy="4616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LISTENS then PRAYS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728913" y="1636713"/>
            <a:ext cx="1644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/>
              <a:t>objectively</a:t>
            </a:r>
          </a:p>
          <a:p>
            <a:pPr algn="ctr"/>
            <a:r>
              <a:rPr lang="en-US"/>
              <a:t>empathetically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105400" y="1712913"/>
            <a:ext cx="1352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instinctively</a:t>
            </a: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35052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54864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685800" y="2743200"/>
            <a:ext cx="79248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Ja. 1:19 – ‘let every man be swift to hear, slooooooooooooow to speak’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1524000" y="33528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Neh.1:2-4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4267200" y="3505200"/>
            <a:ext cx="24384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sat down</a:t>
            </a:r>
          </a:p>
          <a:p>
            <a:r>
              <a:rPr lang="en-US" sz="2400"/>
              <a:t>wept</a:t>
            </a:r>
          </a:p>
          <a:p>
            <a:r>
              <a:rPr lang="en-US" sz="2400"/>
              <a:t>mourned</a:t>
            </a:r>
          </a:p>
          <a:p>
            <a:r>
              <a:rPr lang="en-US" sz="2400"/>
              <a:t>fasted</a:t>
            </a:r>
          </a:p>
          <a:p>
            <a:r>
              <a:rPr lang="en-US" sz="2400"/>
              <a:t>prayed</a:t>
            </a:r>
          </a:p>
          <a:p>
            <a:endParaRPr lang="en-US" sz="2400"/>
          </a:p>
          <a:p>
            <a:r>
              <a:rPr lang="en-US" sz="2400"/>
              <a:t>……certain days</a:t>
            </a:r>
          </a:p>
          <a:p>
            <a:endParaRPr lang="en-US" sz="2400"/>
          </a:p>
        </p:txBody>
      </p:sp>
      <p:pic>
        <p:nvPicPr>
          <p:cNvPr id="5137" name="Picture 17" descr="j02860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419600"/>
            <a:ext cx="919163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4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1847850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Pattern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313195" y="533400"/>
            <a:ext cx="4454360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ALWAYS SPEAKS TO GOD BEFORE </a:t>
            </a:r>
          </a:p>
          <a:p>
            <a:pPr algn="ctr"/>
            <a:r>
              <a:rPr lang="en-US" sz="2400" b="1">
                <a:solidFill>
                  <a:srgbClr val="FFFF00"/>
                </a:solidFill>
              </a:rPr>
              <a:t>ANSWERS MAN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895600" y="1676400"/>
            <a:ext cx="3562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/>
              <a:t>Nehemiah 2:4-5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905000" y="2362200"/>
            <a:ext cx="590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/>
              <a:t>A short quick prayer of very few words!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581400" y="3276600"/>
            <a:ext cx="2187575" cy="12065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/>
              <a:t>Romans 12:12</a:t>
            </a:r>
          </a:p>
          <a:p>
            <a:pPr algn="ctr"/>
            <a:r>
              <a:rPr lang="en-US" sz="2400"/>
              <a:t>Phil.4:6</a:t>
            </a:r>
          </a:p>
          <a:p>
            <a:pPr algn="ctr"/>
            <a:r>
              <a:rPr lang="en-US" sz="2400"/>
              <a:t>Prov.3:6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517775" y="4876800"/>
            <a:ext cx="4476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b="1" dirty="0"/>
              <a:t>Nehemiah 4:4-6, 7-9</a:t>
            </a:r>
          </a:p>
          <a:p>
            <a:pPr algn="ctr"/>
            <a:r>
              <a:rPr lang="en-US" sz="3600" b="1" dirty="0"/>
              <a:t>Nehemiah 6:9</a:t>
            </a:r>
          </a:p>
        </p:txBody>
      </p:sp>
    </p:spTree>
    <p:extLst>
      <p:ext uri="{BB962C8B-B14F-4D97-AF65-F5344CB8AC3E}">
        <p14:creationId xmlns:p14="http://schemas.microsoft.com/office/powerpoint/2010/main" val="67632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1847850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Pattern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481419" y="533400"/>
            <a:ext cx="4149662" cy="4616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KNOW WHEN TO KEEP SILENCE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886200" y="990600"/>
            <a:ext cx="33102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 err="1"/>
              <a:t>Ecc</a:t>
            </a:r>
            <a:r>
              <a:rPr lang="en-US" b="1" dirty="0"/>
              <a:t>. 3:7 – ‘a time to keep silence’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03387" y="2750403"/>
            <a:ext cx="830156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/>
              <a:t>‘</a:t>
            </a:r>
            <a:r>
              <a:rPr lang="en-US" sz="2400" b="1" dirty="0"/>
              <a:t>set a watch O Lord, before my mouth; keep the door of my lips</a:t>
            </a:r>
            <a:r>
              <a:rPr lang="en-US" sz="2400" b="1" dirty="0" smtClean="0"/>
              <a:t>’</a:t>
            </a:r>
          </a:p>
          <a:p>
            <a:pPr algn="ctr"/>
            <a:r>
              <a:rPr lang="en-US" sz="2400" b="1" dirty="0"/>
              <a:t>Ps. 141:3 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1294370" y="4133671"/>
            <a:ext cx="644439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/>
              <a:t>‘</a:t>
            </a:r>
            <a:r>
              <a:rPr lang="en-US" sz="2400" b="1" dirty="0"/>
              <a:t>whoso </a:t>
            </a:r>
            <a:r>
              <a:rPr lang="en-US" sz="2400" b="1" dirty="0" err="1"/>
              <a:t>keepeth</a:t>
            </a:r>
            <a:r>
              <a:rPr lang="en-US" sz="2400" b="1" dirty="0"/>
              <a:t> his mouth &amp; his tongue </a:t>
            </a:r>
            <a:r>
              <a:rPr lang="en-US" sz="2400" b="1" dirty="0" err="1"/>
              <a:t>keepeth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his </a:t>
            </a:r>
            <a:r>
              <a:rPr lang="en-US" sz="2400" b="1" dirty="0"/>
              <a:t>soul from troubles</a:t>
            </a:r>
            <a:r>
              <a:rPr lang="en-US" sz="2400" b="1" dirty="0" smtClean="0"/>
              <a:t>’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Prov</a:t>
            </a:r>
            <a:r>
              <a:rPr lang="en-US" sz="2400" b="1" dirty="0"/>
              <a:t>. 21:23 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438400" y="1644650"/>
            <a:ext cx="4044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 dirty="0"/>
              <a:t>Nehemiah 2:12,16</a:t>
            </a:r>
          </a:p>
        </p:txBody>
      </p:sp>
    </p:spTree>
    <p:extLst>
      <p:ext uri="{BB962C8B-B14F-4D97-AF65-F5344CB8AC3E}">
        <p14:creationId xmlns:p14="http://schemas.microsoft.com/office/powerpoint/2010/main" val="255327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1847850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Pattern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747095" y="533400"/>
            <a:ext cx="5845190" cy="4616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POSITIVE MOTIVATIONAL COMMUNICATION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895600" y="1447800"/>
            <a:ext cx="4070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 b="1"/>
              <a:t>Nehemiah 2:17-18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0200" y="2590662"/>
            <a:ext cx="5761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Proverbs 29:18</a:t>
            </a:r>
          </a:p>
          <a:p>
            <a:pPr algn="ctr"/>
            <a:r>
              <a:rPr lang="en-US" sz="2400" b="1" dirty="0" smtClean="0"/>
              <a:t>‘Where there is no vision the people perish’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3906982"/>
            <a:ext cx="272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Heb. ‘to see with the mind’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191000" y="3421659"/>
            <a:ext cx="0" cy="46454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705600" y="3421659"/>
            <a:ext cx="0" cy="46454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10200" y="3906982"/>
            <a:ext cx="2507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NKJV – ‘cast off restraint’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053" y="4739696"/>
            <a:ext cx="8196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Nehemiah gave the people the ability to see…..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25782" y="5257800"/>
            <a:ext cx="5252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…themselves differently!!!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8360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66800" y="1219200"/>
            <a:ext cx="117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>
                <a:latin typeface="Times New Roman" pitchFamily="18" charset="0"/>
              </a:rPr>
              <a:t>Exhort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67154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What do we see when we walk the perimeter of our ecclesia?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When we view our ecclesia from the outside looking in?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22366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1483897" y="3179618"/>
            <a:ext cx="6173507" cy="2826546"/>
          </a:xfrm>
          <a:custGeom>
            <a:avLst/>
            <a:gdLst>
              <a:gd name="connsiteX0" fmla="*/ 2298394 w 6173507"/>
              <a:gd name="connsiteY0" fmla="*/ 41564 h 2826546"/>
              <a:gd name="connsiteX1" fmla="*/ 26248 w 6173507"/>
              <a:gd name="connsiteY1" fmla="*/ 1108364 h 2826546"/>
              <a:gd name="connsiteX2" fmla="*/ 3642285 w 6173507"/>
              <a:gd name="connsiteY2" fmla="*/ 2826327 h 2826546"/>
              <a:gd name="connsiteX3" fmla="*/ 6163812 w 6173507"/>
              <a:gd name="connsiteY3" fmla="*/ 1219200 h 2826546"/>
              <a:gd name="connsiteX4" fmla="*/ 4570539 w 6173507"/>
              <a:gd name="connsiteY4" fmla="*/ 0 h 2826546"/>
              <a:gd name="connsiteX5" fmla="*/ 4570539 w 6173507"/>
              <a:gd name="connsiteY5" fmla="*/ 0 h 282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3507" h="2826546">
                <a:moveTo>
                  <a:pt x="2298394" y="41564"/>
                </a:moveTo>
                <a:cubicBezTo>
                  <a:pt x="1050330" y="342900"/>
                  <a:pt x="-197734" y="644237"/>
                  <a:pt x="26248" y="1108364"/>
                </a:cubicBezTo>
                <a:cubicBezTo>
                  <a:pt x="250230" y="1572491"/>
                  <a:pt x="2619358" y="2807854"/>
                  <a:pt x="3642285" y="2826327"/>
                </a:cubicBezTo>
                <a:cubicBezTo>
                  <a:pt x="4665212" y="2844800"/>
                  <a:pt x="6009103" y="1690255"/>
                  <a:pt x="6163812" y="1219200"/>
                </a:cubicBezTo>
                <a:cubicBezTo>
                  <a:pt x="6318521" y="748146"/>
                  <a:pt x="4570539" y="0"/>
                  <a:pt x="4570539" y="0"/>
                </a:cubicBezTo>
                <a:lnTo>
                  <a:pt x="457053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18412789">
            <a:off x="5951017" y="2981681"/>
            <a:ext cx="391824" cy="353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229" y="6139627"/>
            <a:ext cx="7708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YOUR VISION? WHAT IS YOUR STRATEGY?</a:t>
            </a:r>
            <a:endParaRPr lang="en-US" sz="28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55846" y="3468101"/>
            <a:ext cx="6804620" cy="175432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672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694378" y="1544840"/>
            <a:ext cx="35628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 smtClean="0"/>
              <a:t>“</a:t>
            </a:r>
            <a:r>
              <a:rPr lang="en-US" sz="2400" b="1" dirty="0"/>
              <a:t>a great cry of the people”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497243" y="1563159"/>
            <a:ext cx="164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James 5:1-4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762000" y="2174875"/>
            <a:ext cx="32311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/>
              <a:t>“against their brethren”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762000" y="3429000"/>
            <a:ext cx="7587655" cy="193899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u="sng"/>
              <a:t>Scenario</a:t>
            </a:r>
          </a:p>
          <a:p>
            <a:r>
              <a:rPr lang="en-US" sz="2400"/>
              <a:t>v.2	Our sons and daughters need food!</a:t>
            </a:r>
          </a:p>
          <a:p>
            <a:r>
              <a:rPr lang="en-US" sz="2400"/>
              <a:t>v.3	Mortgaged lands, houses, vineyards to buy food!</a:t>
            </a:r>
          </a:p>
          <a:p>
            <a:r>
              <a:rPr lang="en-US" sz="2400"/>
              <a:t>v.4	Borrowed money to pay king’s tribute against lands.</a:t>
            </a:r>
          </a:p>
          <a:p>
            <a:r>
              <a:rPr lang="en-US" sz="2400"/>
              <a:t>v.5 	Sons and daughters taken into bondage as servants!</a:t>
            </a:r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5943600" y="5486400"/>
          <a:ext cx="2743200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Clip" r:id="rId3" imgW="5447880" imgH="2506320" progId="MS_ClipArt_Gallery.2">
                  <p:embed/>
                </p:oleObj>
              </mc:Choice>
              <mc:Fallback>
                <p:oleObj name="Clip" r:id="rId3" imgW="5447880" imgH="25063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5486400"/>
                        <a:ext cx="2743200" cy="121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2535" y="960065"/>
            <a:ext cx="1758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1-5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97243" y="2170410"/>
            <a:ext cx="2085507" cy="92333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The Call of Brethren</a:t>
            </a:r>
            <a:endParaRPr lang="en-US" dirty="0"/>
          </a:p>
          <a:p>
            <a:pPr algn="ctr"/>
            <a:r>
              <a:rPr lang="en-US" dirty="0"/>
              <a:t>Lev. 25:35-38</a:t>
            </a:r>
          </a:p>
          <a:p>
            <a:pPr algn="ctr"/>
            <a:r>
              <a:rPr lang="en-US" dirty="0"/>
              <a:t>I Cor.6:6-8</a:t>
            </a:r>
          </a:p>
        </p:txBody>
      </p:sp>
    </p:spTree>
    <p:extLst>
      <p:ext uri="{BB962C8B-B14F-4D97-AF65-F5344CB8AC3E}">
        <p14:creationId xmlns:p14="http://schemas.microsoft.com/office/powerpoint/2010/main" val="119264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536174" y="3276600"/>
            <a:ext cx="31247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 smtClean="0"/>
              <a:t>‘consulted </a:t>
            </a:r>
            <a:r>
              <a:rPr lang="en-US" sz="2400" b="1" dirty="0"/>
              <a:t>with </a:t>
            </a:r>
            <a:r>
              <a:rPr lang="en-US" sz="2400" b="1" dirty="0" smtClean="0"/>
              <a:t>myself’</a:t>
            </a:r>
            <a:endParaRPr lang="en-US" sz="2400" b="1" dirty="0"/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950401" y="3966865"/>
            <a:ext cx="7575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NEB - ‘I mastered my feelings and reasoned with the elders’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804283" y="2133600"/>
            <a:ext cx="27856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err="1"/>
              <a:t>ie</a:t>
            </a:r>
            <a:r>
              <a:rPr lang="en-US" sz="2400" dirty="0"/>
              <a:t>  Paul - II Cor. 11:29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09574" y="1541212"/>
            <a:ext cx="81533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 smtClean="0"/>
              <a:t> </a:t>
            </a:r>
            <a:r>
              <a:rPr lang="en-US" sz="2400" b="1" dirty="0"/>
              <a:t>‘I was very angry</a:t>
            </a:r>
            <a:r>
              <a:rPr lang="en-US" sz="2400" b="1" dirty="0" smtClean="0"/>
              <a:t>’</a:t>
            </a:r>
            <a:r>
              <a:rPr lang="en-US" sz="2400" dirty="0"/>
              <a:t>	</a:t>
            </a:r>
            <a:r>
              <a:rPr lang="en-US" sz="2400" dirty="0" smtClean="0"/>
              <a:t>Heb. ‘was angering – to glow, grow warm’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29247" y="960065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3079" y="2588396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</a:t>
            </a:r>
            <a:r>
              <a:rPr lang="en-US" sz="32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auto">
          <a:xfrm>
            <a:off x="2209800" y="5029200"/>
            <a:ext cx="4381500" cy="914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/>
              <a:t>Freedom to Choose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542132"/>
              </p:ext>
            </p:extLst>
          </p:nvPr>
        </p:nvGraphicFramePr>
        <p:xfrm>
          <a:off x="6324600" y="2028124"/>
          <a:ext cx="1085850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Clip" r:id="rId3" imgW="2581275" imgH="3152775" progId="MS_ClipArt_Gallery.2">
                  <p:embed/>
                </p:oleObj>
              </mc:Choice>
              <mc:Fallback>
                <p:oleObj name="Clip" r:id="rId3" imgW="2581275" imgH="3152775" progId="MS_ClipArt_Gallery.2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028124"/>
                        <a:ext cx="1085850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172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WordArt 2"/>
          <p:cNvSpPr>
            <a:spLocks noChangeArrowheads="1" noChangeShapeType="1" noTextEdit="1"/>
          </p:cNvSpPr>
          <p:nvPr/>
        </p:nvSpPr>
        <p:spPr bwMode="auto">
          <a:xfrm>
            <a:off x="1295400" y="1828800"/>
            <a:ext cx="26765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969696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STIMULUS</a:t>
            </a:r>
          </a:p>
        </p:txBody>
      </p:sp>
      <p:sp>
        <p:nvSpPr>
          <p:cNvPr id="43011" name="WordArt 3"/>
          <p:cNvSpPr>
            <a:spLocks noChangeArrowheads="1" noChangeShapeType="1" noTextEdit="1"/>
          </p:cNvSpPr>
          <p:nvPr/>
        </p:nvSpPr>
        <p:spPr bwMode="auto">
          <a:xfrm>
            <a:off x="4876800" y="1828800"/>
            <a:ext cx="27813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969696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RESPONSE</a:t>
            </a:r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4114800" y="1676400"/>
            <a:ext cx="609600" cy="10287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WordArt 5"/>
          <p:cNvSpPr>
            <a:spLocks noChangeArrowheads="1" noChangeShapeType="1" noTextEdit="1"/>
          </p:cNvSpPr>
          <p:nvPr/>
        </p:nvSpPr>
        <p:spPr bwMode="auto">
          <a:xfrm>
            <a:off x="3281362" y="3200400"/>
            <a:ext cx="2200275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Reactive</a:t>
            </a:r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5842000" y="4572000"/>
          <a:ext cx="2654300" cy="196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Clip" r:id="rId3" imgW="5154120" imgH="3928680" progId="MS_ClipArt_Gallery.2">
                  <p:embed/>
                </p:oleObj>
              </mc:Choice>
              <mc:Fallback>
                <p:oleObj name="Clip" r:id="rId3" imgW="5154120" imgH="39286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0" y="4572000"/>
                        <a:ext cx="2654300" cy="196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838200" y="3962400"/>
          <a:ext cx="2132013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Clip" r:id="rId5" imgW="2847600" imgH="3161880" progId="MS_ClipArt_Gallery.2">
                  <p:embed/>
                </p:oleObj>
              </mc:Choice>
              <mc:Fallback>
                <p:oleObj name="Clip" r:id="rId5" imgW="2847600" imgH="31618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962400"/>
                        <a:ext cx="2132013" cy="261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24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2"/>
          <p:cNvSpPr>
            <a:spLocks noChangeArrowheads="1" noChangeShapeType="1" noTextEdit="1"/>
          </p:cNvSpPr>
          <p:nvPr/>
        </p:nvSpPr>
        <p:spPr bwMode="auto">
          <a:xfrm>
            <a:off x="297873" y="1980883"/>
            <a:ext cx="2676525" cy="7124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969696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STIMULUS</a:t>
            </a:r>
          </a:p>
        </p:txBody>
      </p:sp>
      <p:sp>
        <p:nvSpPr>
          <p:cNvPr id="33795" name="WordArt 3"/>
          <p:cNvSpPr>
            <a:spLocks noChangeArrowheads="1" noChangeShapeType="1" noTextEdit="1"/>
          </p:cNvSpPr>
          <p:nvPr/>
        </p:nvSpPr>
        <p:spPr bwMode="auto">
          <a:xfrm>
            <a:off x="5936673" y="1980883"/>
            <a:ext cx="2781300" cy="7124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969696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RESPONSE</a:t>
            </a: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3223636" y="2150904"/>
            <a:ext cx="469900" cy="53435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5238173" y="2150904"/>
            <a:ext cx="469900" cy="53435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2250498" y="4648200"/>
            <a:ext cx="4381500" cy="100584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/>
              <a:t>Freedom to Choose</a:t>
            </a:r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3803073" y="1828800"/>
            <a:ext cx="1219200" cy="108966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4136448" y="3015154"/>
            <a:ext cx="609600" cy="1424940"/>
          </a:xfrm>
          <a:prstGeom prst="upArrow">
            <a:avLst>
              <a:gd name="adj1" fmla="val 50000"/>
              <a:gd name="adj2" fmla="val 53125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012623" y="2179081"/>
            <a:ext cx="857250" cy="40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dirty="0">
                <a:latin typeface="Arial" pitchFamily="34" charset="0"/>
              </a:rPr>
              <a:t>Pause</a:t>
            </a:r>
          </a:p>
        </p:txBody>
      </p:sp>
      <p:graphicFrame>
        <p:nvGraphicFramePr>
          <p:cNvPr id="338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674994"/>
              </p:ext>
            </p:extLst>
          </p:nvPr>
        </p:nvGraphicFramePr>
        <p:xfrm>
          <a:off x="7041970" y="4325720"/>
          <a:ext cx="829469" cy="221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Clip" r:id="rId3" imgW="1621800" imgH="3934080" progId="MS_ClipArt_Gallery.2">
                  <p:embed/>
                </p:oleObj>
              </mc:Choice>
              <mc:Fallback>
                <p:oleObj name="Clip" r:id="rId3" imgW="1621800" imgH="39340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1970" y="4325720"/>
                        <a:ext cx="829469" cy="221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46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381000" y="1524000"/>
            <a:ext cx="2676525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80808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STIMULUS</a:t>
            </a:r>
          </a:p>
        </p:txBody>
      </p:sp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5867400" y="1600200"/>
            <a:ext cx="27813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solidFill>
                  <a:srgbClr val="80808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RESPONSE</a:t>
            </a: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3276600" y="1676400"/>
            <a:ext cx="469900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5257800" y="1676400"/>
            <a:ext cx="469900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2362200" y="3352800"/>
            <a:ext cx="4381500" cy="914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/>
              <a:t>Freedom to Choose</a:t>
            </a:r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3886200" y="1447800"/>
            <a:ext cx="1219200" cy="990600"/>
          </a:xfrm>
          <a:prstGeom prst="ellipse">
            <a:avLst/>
          </a:prstGeom>
          <a:solidFill>
            <a:srgbClr val="FFFF00"/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4191000" y="1981200"/>
            <a:ext cx="609600" cy="1295400"/>
          </a:xfrm>
          <a:prstGeom prst="upArrow">
            <a:avLst>
              <a:gd name="adj1" fmla="val 50000"/>
              <a:gd name="adj2" fmla="val 53125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4114800" y="1676400"/>
            <a:ext cx="85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Pause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762000" y="5029200"/>
            <a:ext cx="7245350" cy="6175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3200" b="1">
                <a:latin typeface="Arial" pitchFamily="34" charset="0"/>
              </a:rPr>
              <a:t>DIVINE PRINCIPLES FOR CONDUCT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042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085328"/>
              </p:ext>
            </p:extLst>
          </p:nvPr>
        </p:nvGraphicFramePr>
        <p:xfrm>
          <a:off x="258763" y="1013186"/>
          <a:ext cx="1085728" cy="1501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3" y="1013186"/>
                        <a:ext cx="1085728" cy="15014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WordArt 3"/>
          <p:cNvSpPr>
            <a:spLocks noChangeArrowheads="1" noChangeShapeType="1" noTextEdit="1"/>
          </p:cNvSpPr>
          <p:nvPr/>
        </p:nvSpPr>
        <p:spPr bwMode="auto">
          <a:xfrm rot="502505">
            <a:off x="2209800" y="864366"/>
            <a:ext cx="48482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The 5 Step Process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990600" y="2057400"/>
            <a:ext cx="736758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1. Consciously acknowledge to yourself that you are angry.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133600" y="2590800"/>
            <a:ext cx="432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Eph. 4:26 – “Be ye angry, and sin not”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990600" y="3657600"/>
            <a:ext cx="464502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2. Restrain your immediate response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1752600" y="4267200"/>
            <a:ext cx="65214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Prov.29:11 – ‘A fool gives full vent to his anger’</a:t>
            </a:r>
          </a:p>
          <a:p>
            <a:pPr eaLnBrk="1" hangingPunct="1"/>
            <a:r>
              <a:rPr lang="en-US" sz="1800" b="1">
                <a:latin typeface="Arial" pitchFamily="34" charset="0"/>
              </a:rPr>
              <a:t>Prov.19:11 – ‘People with good sense restrain their anger’</a:t>
            </a:r>
          </a:p>
          <a:p>
            <a:pPr eaLnBrk="1" hangingPunct="1"/>
            <a:r>
              <a:rPr lang="en-US" sz="1800" b="1">
                <a:latin typeface="Arial" pitchFamily="34" charset="0"/>
              </a:rPr>
              <a:t>Prov.14:17 – ‘A quick tempered man does foolish things.’  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1676400" y="5410200"/>
            <a:ext cx="5629275" cy="8032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 b="1">
                <a:latin typeface="Arial" pitchFamily="34" charset="0"/>
              </a:rPr>
              <a:t>‘Speak when you are angry and you will make the </a:t>
            </a:r>
          </a:p>
          <a:p>
            <a:pPr algn="ctr" eaLnBrk="1" hangingPunct="1"/>
            <a:r>
              <a:rPr lang="en-US" sz="1800" b="1">
                <a:latin typeface="Arial" pitchFamily="34" charset="0"/>
              </a:rPr>
              <a:t>best speech you will ever regret.’</a:t>
            </a:r>
          </a:p>
          <a:p>
            <a:pPr algn="ctr" eaLnBrk="1" hangingPunct="1"/>
            <a:r>
              <a:rPr lang="en-US" sz="1000" b="1">
                <a:latin typeface="Arial" pitchFamily="34" charset="0"/>
              </a:rPr>
              <a:t>Anonymous</a:t>
            </a:r>
          </a:p>
        </p:txBody>
      </p:sp>
      <p:sp>
        <p:nvSpPr>
          <p:cNvPr id="35850" name="WordArt 10"/>
          <p:cNvSpPr>
            <a:spLocks noChangeArrowheads="1" noChangeShapeType="1" noTextEdit="1"/>
          </p:cNvSpPr>
          <p:nvPr/>
        </p:nvSpPr>
        <p:spPr bwMode="auto">
          <a:xfrm>
            <a:off x="228600" y="3657600"/>
            <a:ext cx="600075" cy="3619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Pause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1066800" y="3048000"/>
            <a:ext cx="7813675" cy="3762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Challenge is not ‘Don’t get angry’ but…. not to sin when we are angry!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417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702950730"/>
              </p:ext>
            </p:extLst>
          </p:nvPr>
        </p:nvGraphicFramePr>
        <p:xfrm>
          <a:off x="225547" y="1117168"/>
          <a:ext cx="1277671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47" y="1117168"/>
                        <a:ext cx="1277671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WordArt 3"/>
          <p:cNvSpPr>
            <a:spLocks noChangeArrowheads="1" noChangeShapeType="1" noTextEdit="1"/>
          </p:cNvSpPr>
          <p:nvPr/>
        </p:nvSpPr>
        <p:spPr bwMode="auto">
          <a:xfrm rot="502505">
            <a:off x="2209800" y="788166"/>
            <a:ext cx="48482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The 5 Step Process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524000" y="2133600"/>
            <a:ext cx="724217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3. Seek to understand before making yourself understood.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041525" y="2703513"/>
            <a:ext cx="63468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b="1">
                <a:latin typeface="Arial" pitchFamily="34" charset="0"/>
              </a:rPr>
              <a:t> Principle – Ecc.5:1-2</a:t>
            </a:r>
          </a:p>
          <a:p>
            <a:pPr eaLnBrk="1" hangingPunct="1"/>
            <a:endParaRPr lang="en-US" sz="1800" b="1">
              <a:latin typeface="Arial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1800" b="1">
                <a:latin typeface="Arial" pitchFamily="34" charset="0"/>
              </a:rPr>
              <a:t> James 1:19-20 – quick to listen…slooooooow to wrath !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685800" y="4114800"/>
            <a:ext cx="3740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>
                <a:latin typeface="Arial" pitchFamily="34" charset="0"/>
              </a:rPr>
              <a:t>CHANGE THE WAY WE THINK….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1524000" y="4876800"/>
            <a:ext cx="64801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>
                <a:latin typeface="Arial" pitchFamily="34" charset="0"/>
              </a:rPr>
              <a:t>‘I assume I don’t fully understand, and I need to listen’</a:t>
            </a:r>
          </a:p>
          <a:p>
            <a:pPr algn="ctr" eaLnBrk="1" hangingPunct="1"/>
            <a:r>
              <a:rPr lang="en-US" sz="1800">
                <a:latin typeface="Arial" pitchFamily="34" charset="0"/>
              </a:rPr>
              <a:t>‘If I listen first and understand, then I will be better understood’</a:t>
            </a:r>
          </a:p>
        </p:txBody>
      </p:sp>
      <p:sp>
        <p:nvSpPr>
          <p:cNvPr id="9" name="Rectangle 8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796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457200" y="231775"/>
            <a:ext cx="3582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 u="sng">
                <a:latin typeface="Arial" pitchFamily="34" charset="0"/>
              </a:rPr>
              <a:t>LEVELS OF LISTENING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07169" y="838200"/>
            <a:ext cx="4083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Ignoring</a:t>
            </a:r>
            <a:r>
              <a:rPr lang="en-US" sz="1800" b="1" dirty="0">
                <a:latin typeface="Arial" pitchFamily="34" charset="0"/>
              </a:rPr>
              <a:t> – making no effort to listen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86387" y="1676400"/>
            <a:ext cx="6775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Pretend Listening</a:t>
            </a:r>
            <a:r>
              <a:rPr lang="en-US" sz="1800" b="1" dirty="0">
                <a:latin typeface="Arial" pitchFamily="34" charset="0"/>
              </a:rPr>
              <a:t> – making believe or giving the appearance</a:t>
            </a: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		      you are listening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07169" y="2971368"/>
            <a:ext cx="8502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Selective Listening</a:t>
            </a:r>
            <a:r>
              <a:rPr lang="en-US" sz="1800" b="1" dirty="0">
                <a:latin typeface="Arial" pitchFamily="34" charset="0"/>
              </a:rPr>
              <a:t> – hearing only parts of the conversation that interest you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86387" y="4191000"/>
            <a:ext cx="8578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Attentive Listening</a:t>
            </a:r>
            <a:r>
              <a:rPr lang="en-US" sz="1800" b="1" dirty="0">
                <a:latin typeface="Arial" pitchFamily="34" charset="0"/>
              </a:rPr>
              <a:t> – paying attention and focusing on what the speaker says</a:t>
            </a: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		    and comparing that to your own experiences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207169" y="5559714"/>
            <a:ext cx="879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 u="sng" dirty="0">
                <a:solidFill>
                  <a:srgbClr val="FF0000"/>
                </a:solidFill>
                <a:latin typeface="Arial" pitchFamily="34" charset="0"/>
              </a:rPr>
              <a:t>Empathic Listening</a:t>
            </a:r>
            <a:r>
              <a:rPr lang="en-US" sz="1800" b="1" dirty="0">
                <a:latin typeface="Arial" pitchFamily="34" charset="0"/>
              </a:rPr>
              <a:t> – listening and responding with both the heart and mind to </a:t>
            </a:r>
          </a:p>
          <a:p>
            <a:pPr eaLnBrk="1" hangingPunct="1"/>
            <a:r>
              <a:rPr lang="en-US" sz="1800" b="1" dirty="0">
                <a:latin typeface="Arial" pitchFamily="34" charset="0"/>
              </a:rPr>
              <a:t>		     understand the speaker’s words, intent and feelings</a:t>
            </a:r>
          </a:p>
        </p:txBody>
      </p:sp>
    </p:spTree>
    <p:extLst>
      <p:ext uri="{BB962C8B-B14F-4D97-AF65-F5344CB8AC3E}">
        <p14:creationId xmlns:p14="http://schemas.microsoft.com/office/powerpoint/2010/main" val="39917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2"/>
          <p:cNvSpPr>
            <a:spLocks noChangeArrowheads="1" noChangeShapeType="1" noTextEdit="1"/>
          </p:cNvSpPr>
          <p:nvPr/>
        </p:nvSpPr>
        <p:spPr bwMode="auto">
          <a:xfrm>
            <a:off x="2590800" y="457200"/>
            <a:ext cx="3219450" cy="571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solidFill>
                  <a:srgbClr val="00008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"EM"        "PATHOS"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6156325" y="722313"/>
            <a:ext cx="958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>
                <a:latin typeface="Arial" pitchFamily="34" charset="0"/>
              </a:rPr>
              <a:t>(Greek)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2651125" y="171291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“in”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251325" y="1712913"/>
            <a:ext cx="2254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Arial" pitchFamily="34" charset="0"/>
              </a:rPr>
              <a:t>“feeling, suffering”</a:t>
            </a: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H="1">
            <a:off x="29718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H="1">
            <a:off x="48768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371475" y="2362200"/>
            <a:ext cx="8407400" cy="9350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>
                <a:latin typeface="Arial" pitchFamily="34" charset="0"/>
              </a:rPr>
              <a:t>We have empathy when we put ourself in another’s place and experience</a:t>
            </a:r>
          </a:p>
          <a:p>
            <a:pPr algn="ctr" eaLnBrk="1" hangingPunct="1"/>
            <a:r>
              <a:rPr lang="en-US" sz="1800">
                <a:latin typeface="Arial" pitchFamily="34" charset="0"/>
              </a:rPr>
              <a:t>feelings as he or she experiences them. </a:t>
            </a:r>
            <a:r>
              <a:rPr lang="en-US" sz="1800" b="1" u="sng">
                <a:latin typeface="Arial" pitchFamily="34" charset="0"/>
              </a:rPr>
              <a:t>It does not mean we agree</a:t>
            </a:r>
            <a:r>
              <a:rPr lang="en-US" sz="1800">
                <a:latin typeface="Arial" pitchFamily="34" charset="0"/>
              </a:rPr>
              <a:t> but that we </a:t>
            </a:r>
          </a:p>
          <a:p>
            <a:pPr algn="ctr" eaLnBrk="1" hangingPunct="1"/>
            <a:r>
              <a:rPr lang="en-US" sz="1800">
                <a:latin typeface="Arial" pitchFamily="34" charset="0"/>
              </a:rPr>
              <a:t>deeply understand another person emotionally and intellectually.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228600" y="4114800"/>
            <a:ext cx="4160838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b="1" u="sng">
                <a:latin typeface="Arial" pitchFamily="34" charset="0"/>
              </a:rPr>
              <a:t>Help the Speaker Feel Understood</a:t>
            </a:r>
          </a:p>
          <a:p>
            <a:pPr eaLnBrk="1" hangingPunct="1">
              <a:buFontTx/>
              <a:buAutoNum type="arabicPeriod"/>
            </a:pPr>
            <a:r>
              <a:rPr lang="en-US" sz="1400" b="1">
                <a:latin typeface="Arial" pitchFamily="34" charset="0"/>
              </a:rPr>
              <a:t>Repeat Content</a:t>
            </a:r>
          </a:p>
          <a:p>
            <a:pPr eaLnBrk="1" hangingPunct="1">
              <a:buFontTx/>
              <a:buAutoNum type="arabicPeriod"/>
            </a:pPr>
            <a:r>
              <a:rPr lang="en-US" sz="1400" b="1">
                <a:latin typeface="Arial" pitchFamily="34" charset="0"/>
              </a:rPr>
              <a:t>Rephrase Content in Own Words</a:t>
            </a:r>
          </a:p>
          <a:p>
            <a:pPr eaLnBrk="1" hangingPunct="1">
              <a:buFontTx/>
              <a:buAutoNum type="arabicPeriod"/>
            </a:pPr>
            <a:r>
              <a:rPr lang="en-US" sz="1400" b="1">
                <a:latin typeface="Arial" pitchFamily="34" charset="0"/>
              </a:rPr>
              <a:t>Reflect Feelings</a:t>
            </a:r>
          </a:p>
          <a:p>
            <a:pPr eaLnBrk="1" hangingPunct="1">
              <a:buFontTx/>
              <a:buAutoNum type="arabicPeriod"/>
            </a:pPr>
            <a:r>
              <a:rPr lang="en-US" sz="1400" b="1">
                <a:latin typeface="Arial" pitchFamily="34" charset="0"/>
              </a:rPr>
              <a:t>Rephrase &amp; Reflect Feelings in Own Words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5105400" y="3733800"/>
            <a:ext cx="2894013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400" b="1" u="sng">
                <a:latin typeface="Arial" pitchFamily="34" charset="0"/>
              </a:rPr>
              <a:t>Indicator Phrases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‘As I get it, you felt that…’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‘I’m picking up that you…’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‘So, as you see it…’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‘What I guess I’m hearing is…’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‘I’m not sure I’m with you but…’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‘You place a high value on…’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‘As I hear it, you…’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‘You must have felt…’</a:t>
            </a:r>
          </a:p>
          <a:p>
            <a:pPr eaLnBrk="1" hangingPunct="1"/>
            <a:r>
              <a:rPr lang="en-US" sz="1400" b="1">
                <a:latin typeface="Arial" pitchFamily="34" charset="0"/>
              </a:rPr>
              <a:t>‘Your message seems to be, I…’</a:t>
            </a:r>
          </a:p>
        </p:txBody>
      </p:sp>
    </p:spTree>
    <p:extLst>
      <p:ext uri="{BB962C8B-B14F-4D97-AF65-F5344CB8AC3E}">
        <p14:creationId xmlns:p14="http://schemas.microsoft.com/office/powerpoint/2010/main" val="184147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WordArt 2"/>
          <p:cNvSpPr>
            <a:spLocks noChangeArrowheads="1" noChangeShapeType="1" noTextEdit="1"/>
          </p:cNvSpPr>
          <p:nvPr/>
        </p:nvSpPr>
        <p:spPr bwMode="auto">
          <a:xfrm rot="502505">
            <a:off x="2209800" y="788166"/>
            <a:ext cx="48482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The 5 Step Process</a:t>
            </a:r>
          </a:p>
        </p:txBody>
      </p:sp>
      <p:graphicFrame>
        <p:nvGraphicFramePr>
          <p:cNvPr id="39939" name="Object 3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667680738"/>
              </p:ext>
            </p:extLst>
          </p:nvPr>
        </p:nvGraphicFramePr>
        <p:xfrm>
          <a:off x="381000" y="1589087"/>
          <a:ext cx="1530350" cy="191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89087"/>
                        <a:ext cx="1530350" cy="191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52400" y="3935352"/>
            <a:ext cx="2705549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/>
              <a:t>4. Analyze Your Options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3164404" y="2057400"/>
            <a:ext cx="5369996" cy="20928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714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286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858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430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02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574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146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718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290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romanLcParenR"/>
            </a:pPr>
            <a:r>
              <a:rPr lang="en-US" sz="1800" b="1" u="sng" dirty="0">
                <a:latin typeface="+mn-lt"/>
              </a:rPr>
              <a:t>Consciously Decide to Overlook the Matter</a:t>
            </a:r>
          </a:p>
          <a:p>
            <a:pPr eaLnBrk="1" hangingPunct="1"/>
            <a:r>
              <a:rPr lang="en-US" sz="1400" b="1" dirty="0">
                <a:latin typeface="+mn-lt"/>
              </a:rPr>
              <a:t>	- not same as storing your anger</a:t>
            </a:r>
          </a:p>
          <a:p>
            <a:pPr eaLnBrk="1" hangingPunct="1"/>
            <a:r>
              <a:rPr lang="en-US" sz="1400" b="1" dirty="0">
                <a:latin typeface="+mn-lt"/>
              </a:rPr>
              <a:t>	- Releasing the anger to God – giving up the right to take </a:t>
            </a:r>
            <a:r>
              <a:rPr lang="en-US" sz="1400" b="1" dirty="0" smtClean="0">
                <a:latin typeface="+mn-lt"/>
              </a:rPr>
              <a:t>revenge</a:t>
            </a:r>
          </a:p>
          <a:p>
            <a:pPr eaLnBrk="1" hangingPunct="1"/>
            <a:endParaRPr lang="en-US" sz="1400" b="1" dirty="0">
              <a:latin typeface="+mn-lt"/>
            </a:endParaRPr>
          </a:p>
          <a:p>
            <a:pPr eaLnBrk="1" hangingPunct="1"/>
            <a:r>
              <a:rPr lang="en-US" sz="1400" b="1" dirty="0" smtClean="0">
                <a:latin typeface="+mn-lt"/>
              </a:rPr>
              <a:t>Rom.12:9 </a:t>
            </a:r>
            <a:r>
              <a:rPr lang="en-US" sz="1400" b="1" dirty="0">
                <a:latin typeface="+mn-lt"/>
              </a:rPr>
              <a:t>– God’s prerogative</a:t>
            </a:r>
          </a:p>
          <a:p>
            <a:pPr eaLnBrk="1" hangingPunct="1"/>
            <a:endParaRPr lang="en-US" sz="1400" b="1" dirty="0">
              <a:latin typeface="+mn-lt"/>
            </a:endParaRPr>
          </a:p>
          <a:p>
            <a:pPr eaLnBrk="1" hangingPunct="1"/>
            <a:r>
              <a:rPr lang="en-US" sz="1400" b="1" dirty="0" err="1">
                <a:latin typeface="+mn-lt"/>
              </a:rPr>
              <a:t>Prov</a:t>
            </a:r>
            <a:r>
              <a:rPr lang="en-US" sz="1400" b="1" dirty="0">
                <a:latin typeface="+mn-lt"/>
              </a:rPr>
              <a:t> 19:11 – ‘The discretion of a man </a:t>
            </a:r>
            <a:r>
              <a:rPr lang="en-US" sz="1400" b="1" dirty="0" err="1">
                <a:latin typeface="+mn-lt"/>
              </a:rPr>
              <a:t>deferreth</a:t>
            </a:r>
            <a:r>
              <a:rPr lang="en-US" sz="1400" b="1" dirty="0">
                <a:latin typeface="+mn-lt"/>
              </a:rPr>
              <a:t> his anger; and it is his</a:t>
            </a:r>
          </a:p>
          <a:p>
            <a:pPr eaLnBrk="1" hangingPunct="1"/>
            <a:r>
              <a:rPr lang="en-US" sz="1400" b="1" dirty="0">
                <a:latin typeface="+mn-lt"/>
              </a:rPr>
              <a:t>			glory to pass over a transgression.’</a:t>
            </a:r>
          </a:p>
          <a:p>
            <a:pPr eaLnBrk="1" hangingPunct="1"/>
            <a:r>
              <a:rPr lang="en-US" sz="1400" b="1" dirty="0">
                <a:latin typeface="+mn-lt"/>
              </a:rPr>
              <a:t>Col.3:13 – ‘forbear’ 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3166891" y="4335462"/>
            <a:ext cx="5519909" cy="230832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400" b="1" dirty="0"/>
              <a:t>ii)   </a:t>
            </a:r>
            <a:r>
              <a:rPr lang="en-US" sz="1800" b="1" u="sng" dirty="0"/>
              <a:t>Lovingly Confront the Person</a:t>
            </a:r>
          </a:p>
          <a:p>
            <a:pPr eaLnBrk="1" hangingPunct="1"/>
            <a:r>
              <a:rPr lang="en-US" sz="1400" b="1" dirty="0"/>
              <a:t>Gal.6:1 – ‘restore such an one in the spirit of meekness’ – RESTORATION</a:t>
            </a:r>
          </a:p>
          <a:p>
            <a:pPr eaLnBrk="1" hangingPunct="1"/>
            <a:endParaRPr lang="en-US" sz="1400" b="1" dirty="0"/>
          </a:p>
          <a:p>
            <a:pPr eaLnBrk="1" hangingPunct="1"/>
            <a:r>
              <a:rPr lang="en-US" sz="1400" b="1" dirty="0"/>
              <a:t>Lu.17:3-4 – ‘…if thy brother trespass against thee, rebuke him…’</a:t>
            </a:r>
          </a:p>
          <a:p>
            <a:pPr eaLnBrk="1" hangingPunct="1"/>
            <a:endParaRPr lang="en-US" sz="1400" b="1" dirty="0"/>
          </a:p>
          <a:p>
            <a:pPr eaLnBrk="1" hangingPunct="1">
              <a:buFontTx/>
              <a:buChar char="•"/>
            </a:pPr>
            <a:r>
              <a:rPr lang="en-US" sz="1400" b="1" dirty="0"/>
              <a:t>rebuke = ‘to set a weight upon’</a:t>
            </a:r>
          </a:p>
          <a:p>
            <a:pPr eaLnBrk="1" hangingPunct="1">
              <a:buFontTx/>
              <a:buChar char="•"/>
            </a:pPr>
            <a:r>
              <a:rPr lang="en-US" sz="1400" b="1" dirty="0"/>
              <a:t>laying a matter before a bro/sis kindly and firmly</a:t>
            </a:r>
          </a:p>
          <a:p>
            <a:pPr eaLnBrk="1" hangingPunct="1">
              <a:buFontTx/>
              <a:buChar char="•"/>
            </a:pPr>
            <a:r>
              <a:rPr lang="en-US" sz="1400" b="1" dirty="0"/>
              <a:t>realize there is always possibility you have misunderstood</a:t>
            </a:r>
          </a:p>
          <a:p>
            <a:pPr eaLnBrk="1" hangingPunct="1">
              <a:buFontTx/>
              <a:buChar char="•"/>
            </a:pPr>
            <a:r>
              <a:rPr lang="en-US" sz="1400" b="1" dirty="0"/>
              <a:t>suggestion – write it before you speak it</a:t>
            </a:r>
          </a:p>
          <a:p>
            <a:pPr eaLnBrk="1" hangingPunct="1">
              <a:buFontTx/>
              <a:buChar char="•"/>
            </a:pPr>
            <a:r>
              <a:rPr lang="en-US" sz="1400" b="1" u="sng" dirty="0"/>
              <a:t>Result</a:t>
            </a:r>
            <a:r>
              <a:rPr lang="en-US" sz="1400" b="1" dirty="0"/>
              <a:t> – 1. Explanation 2. Confession --- framework for reconciliation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857949" y="2057400"/>
            <a:ext cx="306455" cy="1877952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857949" y="4335462"/>
            <a:ext cx="308942" cy="230832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16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WordArt 2"/>
          <p:cNvSpPr>
            <a:spLocks noChangeArrowheads="1" noChangeShapeType="1" noTextEdit="1"/>
          </p:cNvSpPr>
          <p:nvPr/>
        </p:nvSpPr>
        <p:spPr bwMode="auto">
          <a:xfrm rot="502505">
            <a:off x="2209800" y="802509"/>
            <a:ext cx="4848225" cy="1457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The 5 Step Process</a:t>
            </a:r>
          </a:p>
        </p:txBody>
      </p:sp>
      <p:graphicFrame>
        <p:nvGraphicFramePr>
          <p:cNvPr id="40963" name="Object 3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958000482"/>
              </p:ext>
            </p:extLst>
          </p:nvPr>
        </p:nvGraphicFramePr>
        <p:xfrm>
          <a:off x="304800" y="1264633"/>
          <a:ext cx="1530350" cy="191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64633"/>
                        <a:ext cx="1530350" cy="191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969099" y="2290704"/>
            <a:ext cx="3062441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/>
              <a:t>5. Take Constructive Action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2396093" y="2706469"/>
            <a:ext cx="46855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714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286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858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430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02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574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146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718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290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romanLcParenR"/>
            </a:pPr>
            <a:r>
              <a:rPr lang="en-US" sz="1800" b="1" dirty="0">
                <a:latin typeface="+mn-lt"/>
              </a:rPr>
              <a:t>If we choose to let the offense go……PRAY !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396093" y="3239869"/>
            <a:ext cx="568110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714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286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858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430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0275" indent="-3714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574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146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718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29075" indent="-371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romanLcParenR" startAt="2"/>
            </a:pPr>
            <a:r>
              <a:rPr lang="en-US" sz="1800" b="1" dirty="0">
                <a:latin typeface="+mn-lt"/>
              </a:rPr>
              <a:t>If we choose to lovingly confront do so gently….PRAY!</a:t>
            </a:r>
          </a:p>
          <a:p>
            <a:pPr eaLnBrk="1" hangingPunct="1"/>
            <a:r>
              <a:rPr lang="en-US" sz="1800" b="1" dirty="0">
                <a:latin typeface="+mn-lt"/>
              </a:rPr>
              <a:t>			</a:t>
            </a:r>
            <a:r>
              <a:rPr lang="en-US" sz="1400" b="1" dirty="0" smtClean="0">
                <a:latin typeface="+mn-lt"/>
              </a:rPr>
              <a:t>Matt.5:22-24</a:t>
            </a:r>
            <a:endParaRPr lang="en-US" sz="1400" b="1" dirty="0">
              <a:latin typeface="+mn-lt"/>
            </a:endParaRPr>
          </a:p>
        </p:txBody>
      </p:sp>
      <p:sp>
        <p:nvSpPr>
          <p:cNvPr id="40967" name="WordArt 7"/>
          <p:cNvSpPr>
            <a:spLocks noChangeArrowheads="1" noChangeShapeType="1" noTextEdit="1"/>
          </p:cNvSpPr>
          <p:nvPr/>
        </p:nvSpPr>
        <p:spPr bwMode="auto">
          <a:xfrm>
            <a:off x="304800" y="3581400"/>
            <a:ext cx="2295525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Forgiveness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1447800" y="4800600"/>
            <a:ext cx="648812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b="1" dirty="0"/>
              <a:t>Must always be given</a:t>
            </a:r>
          </a:p>
          <a:p>
            <a:pPr eaLnBrk="1" hangingPunct="1">
              <a:buFontTx/>
              <a:buChar char="•"/>
            </a:pPr>
            <a:r>
              <a:rPr lang="en-US" sz="1800" b="1" dirty="0"/>
              <a:t>Is the promise that you will no longer hold this particular offense</a:t>
            </a:r>
          </a:p>
          <a:p>
            <a:pPr eaLnBrk="1" hangingPunct="1"/>
            <a:r>
              <a:rPr lang="en-US" sz="1800" b="1" dirty="0"/>
              <a:t>	against the person…</a:t>
            </a:r>
          </a:p>
          <a:p>
            <a:pPr eaLnBrk="1" hangingPunct="1">
              <a:buFontTx/>
              <a:buChar char="•"/>
            </a:pPr>
            <a:r>
              <a:rPr lang="en-US" b="1" dirty="0" smtClean="0"/>
              <a:t>Y</a:t>
            </a:r>
            <a:r>
              <a:rPr lang="en-US" sz="1800" b="1" dirty="0" smtClean="0"/>
              <a:t>our </a:t>
            </a:r>
            <a:r>
              <a:rPr lang="en-US" sz="1800" b="1" dirty="0"/>
              <a:t>anger has served its purpose – it has motivated you to take </a:t>
            </a:r>
          </a:p>
          <a:p>
            <a:pPr eaLnBrk="1" hangingPunct="1"/>
            <a:r>
              <a:rPr lang="en-US" sz="1800" b="1" dirty="0"/>
              <a:t>	constructive action to see that the issue was resolved!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409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6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106006457"/>
              </p:ext>
            </p:extLst>
          </p:nvPr>
        </p:nvGraphicFramePr>
        <p:xfrm>
          <a:off x="175779" y="1403905"/>
          <a:ext cx="1122005" cy="1405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Clip" r:id="rId3" imgW="1955520" imgH="2450160" progId="MS_ClipArt_Gallery.2">
                  <p:embed/>
                </p:oleObj>
              </mc:Choice>
              <mc:Fallback>
                <p:oleObj name="Clip" r:id="rId3" imgW="1955520" imgH="2450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79" y="1403905"/>
                        <a:ext cx="1122005" cy="14059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1524000" y="1195943"/>
            <a:ext cx="736758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1. Consciously acknowledge to yourself that you are angry.</a:t>
            </a: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3267075" y="1632217"/>
            <a:ext cx="278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v.6 ‘And I was very angry’</a:t>
            </a:r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2438400" y="2186543"/>
            <a:ext cx="464502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2. Restrain your immediate response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3238780" y="2602468"/>
            <a:ext cx="28442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v.7 ‘I consulted with myself’</a:t>
            </a: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1371600" y="3124200"/>
            <a:ext cx="724217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3. Seek to understand before making yourself understood.</a:t>
            </a: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1665287" y="3540125"/>
            <a:ext cx="619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v.8 ‘Then held they their peace, and found nothing to answer’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3029094" y="4135437"/>
            <a:ext cx="3122613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 dirty="0">
                <a:latin typeface="Arial" pitchFamily="34" charset="0"/>
              </a:rPr>
              <a:t>4. Analyze Your Options</a:t>
            </a: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2501971" y="4674826"/>
            <a:ext cx="22129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495300" indent="-495300" eaLnBrk="1" hangingPunct="1"/>
            <a:r>
              <a:rPr lang="en-US" sz="1800" b="1"/>
              <a:t>Overlook the Matter</a:t>
            </a: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4992687" y="4683919"/>
            <a:ext cx="20161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/>
              <a:t>Lovingly Confront</a:t>
            </a:r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3232439" y="5029200"/>
            <a:ext cx="337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v.9 – ‘It is not good that ye do…’</a:t>
            </a:r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2895600" y="5638800"/>
            <a:ext cx="3546475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latin typeface="Arial" pitchFamily="34" charset="0"/>
              </a:rPr>
              <a:t>5. Take Constructive Action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341803" y="6064127"/>
            <a:ext cx="46430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v.12 – ‘Restore…require nothing…take an oath’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v.14-19 – Set an example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10203" y="260122"/>
            <a:ext cx="2632516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CONFRONTATION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ANGER MANAGEMENT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681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66800" y="1219200"/>
            <a:ext cx="117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b="1" u="sng">
                <a:latin typeface="Times New Roman" pitchFamily="18" charset="0"/>
              </a:rPr>
              <a:t>Exhort 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1752600"/>
            <a:ext cx="7867154" cy="83099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What do we see when we walk the perimeter of our ecclesia?</a:t>
            </a:r>
          </a:p>
          <a:p>
            <a:pPr eaLnBrk="0" hangingPunct="0"/>
            <a:r>
              <a:rPr lang="en-US" sz="2400" dirty="0">
                <a:latin typeface="Calibri" pitchFamily="34" charset="0"/>
                <a:cs typeface="Calibri" pitchFamily="34" charset="0"/>
              </a:rPr>
              <a:t>When we view our ecclesia from the outside looking in?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7000"/>
            <a:ext cx="5223660" cy="2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1483897" y="3179618"/>
            <a:ext cx="6173507" cy="2826546"/>
          </a:xfrm>
          <a:custGeom>
            <a:avLst/>
            <a:gdLst>
              <a:gd name="connsiteX0" fmla="*/ 2298394 w 6173507"/>
              <a:gd name="connsiteY0" fmla="*/ 41564 h 2826546"/>
              <a:gd name="connsiteX1" fmla="*/ 26248 w 6173507"/>
              <a:gd name="connsiteY1" fmla="*/ 1108364 h 2826546"/>
              <a:gd name="connsiteX2" fmla="*/ 3642285 w 6173507"/>
              <a:gd name="connsiteY2" fmla="*/ 2826327 h 2826546"/>
              <a:gd name="connsiteX3" fmla="*/ 6163812 w 6173507"/>
              <a:gd name="connsiteY3" fmla="*/ 1219200 h 2826546"/>
              <a:gd name="connsiteX4" fmla="*/ 4570539 w 6173507"/>
              <a:gd name="connsiteY4" fmla="*/ 0 h 2826546"/>
              <a:gd name="connsiteX5" fmla="*/ 4570539 w 6173507"/>
              <a:gd name="connsiteY5" fmla="*/ 0 h 282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3507" h="2826546">
                <a:moveTo>
                  <a:pt x="2298394" y="41564"/>
                </a:moveTo>
                <a:cubicBezTo>
                  <a:pt x="1050330" y="342900"/>
                  <a:pt x="-197734" y="644237"/>
                  <a:pt x="26248" y="1108364"/>
                </a:cubicBezTo>
                <a:cubicBezTo>
                  <a:pt x="250230" y="1572491"/>
                  <a:pt x="2619358" y="2807854"/>
                  <a:pt x="3642285" y="2826327"/>
                </a:cubicBezTo>
                <a:cubicBezTo>
                  <a:pt x="4665212" y="2844800"/>
                  <a:pt x="6009103" y="1690255"/>
                  <a:pt x="6163812" y="1219200"/>
                </a:cubicBezTo>
                <a:cubicBezTo>
                  <a:pt x="6318521" y="748146"/>
                  <a:pt x="4570539" y="0"/>
                  <a:pt x="4570539" y="0"/>
                </a:cubicBezTo>
                <a:lnTo>
                  <a:pt x="457053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18412789">
            <a:off x="5951017" y="2981681"/>
            <a:ext cx="391824" cy="353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76800" y="414010"/>
            <a:ext cx="2914644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STRATEGIST &amp; VISIONARY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4236" y="1524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229" y="6139627"/>
            <a:ext cx="7708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YOUR VISION? WHAT IS YOUR STRATEGY?</a:t>
            </a:r>
            <a:endParaRPr lang="en-US" sz="28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5"/>
            <a:ext cx="9250630" cy="687657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375353" y="1447800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0099" y="3468101"/>
            <a:ext cx="7396127" cy="92333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MANAGING OPPOSITION</a:t>
            </a:r>
            <a:endParaRPr lang="en-US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33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036" y="152400"/>
            <a:ext cx="4721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2,4,6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04470" y="381000"/>
            <a:ext cx="2853730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MANAGING OPPOSITION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236" y="1334547"/>
            <a:ext cx="28745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OPPOSITION</a:t>
            </a:r>
            <a:endParaRPr lang="en-US" sz="40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838938" y="2286000"/>
            <a:ext cx="727975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000" dirty="0" smtClean="0"/>
              <a:t>Grief – 2:10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Ridicule – 2:19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Indignation, intimidation – 4:1-3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Violence – 4:3-8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Cunning craftiness – 6:1-2</a:t>
            </a:r>
          </a:p>
          <a:p>
            <a:pPr marL="342900" indent="-342900">
              <a:buAutoNum type="arabicPeriod"/>
            </a:pPr>
            <a:r>
              <a:rPr lang="en-US" sz="4000" dirty="0" smtClean="0"/>
              <a:t>Compromise – 6:5-7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7782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8036" y="152400"/>
            <a:ext cx="4721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2,4,6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04470" y="381000"/>
            <a:ext cx="2853730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MANAGING OPPOSITION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066800"/>
            <a:ext cx="231589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STRATEGY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199" y="1905000"/>
            <a:ext cx="777360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1. Let them know where they stand!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‘</a:t>
            </a:r>
            <a:r>
              <a:rPr lang="en-US" sz="2400" dirty="0" smtClean="0"/>
              <a:t>no portion, no right, no memorial in Jerusalem’  2:20</a:t>
            </a:r>
          </a:p>
          <a:p>
            <a:r>
              <a:rPr lang="en-US" sz="2800" b="1" dirty="0" smtClean="0"/>
              <a:t>2.  Verbal or physical confrontation</a:t>
            </a:r>
            <a:endParaRPr lang="en-US" sz="2800" b="1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148545" y="3289995"/>
            <a:ext cx="4809458" cy="12003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Silence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before the Opposition</a:t>
            </a:r>
          </a:p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Prayer</a:t>
            </a:r>
            <a:r>
              <a:rPr lang="en-US" dirty="0">
                <a:latin typeface="Calibri" pitchFamily="34" charset="0"/>
                <a:cs typeface="Calibri" pitchFamily="34" charset="0"/>
              </a:rPr>
              <a:t> to God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 – 4:4,9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Progress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continues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 – 4:6,9,13-23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4648200"/>
            <a:ext cx="4389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3. Craftiness or Compromise</a:t>
            </a:r>
            <a:endParaRPr lang="en-US" sz="2800" b="1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148545" y="5171420"/>
            <a:ext cx="4809458" cy="12003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AutoNum type="arabicPeriod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Refuses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to meet their terms – 6:4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Prayer</a:t>
            </a:r>
            <a:r>
              <a:rPr lang="en-US" dirty="0">
                <a:latin typeface="Calibri" pitchFamily="34" charset="0"/>
                <a:cs typeface="Calibri" pitchFamily="34" charset="0"/>
              </a:rPr>
              <a:t> to God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 – 6:9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>
              <a:buFontTx/>
              <a:buAutoNum type="arabicPeriod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Progress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continues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 – 6:3,15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95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0.gstatic.com/images?q=tbn:ANd9GcQ7Qf7AtQb6Rw9IenZ7Eg7K5kKjw0AySgWHrnPH6j6cjYkpeiH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2" b="10991"/>
          <a:stretch/>
        </p:blipFill>
        <p:spPr bwMode="auto">
          <a:xfrm>
            <a:off x="4270103" y="2542234"/>
            <a:ext cx="4800600" cy="349134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1498" y="247471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746490"/>
            <a:ext cx="5260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SPIRITUAL LEADERSHIP</a:t>
            </a:r>
            <a:endParaRPr lang="en-US" sz="40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2526761"/>
            <a:ext cx="651800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Strategist/Visionary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Motivator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Positive Communication Patterns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Confrontation – Anger Management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Managing Opposition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247" y="5771969"/>
            <a:ext cx="89724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Are you the Spiritual Leader your ecclesia needs you to be?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5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6089</TotalTime>
  <Words>1668</Words>
  <Application>Microsoft Office PowerPoint</Application>
  <PresentationFormat>On-screen Show (4:3)</PresentationFormat>
  <Paragraphs>389</Paragraphs>
  <Slides>34</Slides>
  <Notes>0</Notes>
  <HiddenSlides>6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Clip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S.C. Johnson and Son,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 Johnson</dc:creator>
  <cp:lastModifiedBy>SC Johnson</cp:lastModifiedBy>
  <cp:revision>51</cp:revision>
  <cp:lastPrinted>2012-06-01T20:02:29Z</cp:lastPrinted>
  <dcterms:created xsi:type="dcterms:W3CDTF">2012-05-27T11:48:49Z</dcterms:created>
  <dcterms:modified xsi:type="dcterms:W3CDTF">2012-06-27T12:38:55Z</dcterms:modified>
</cp:coreProperties>
</file>