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85" r:id="rId4"/>
  </p:sldMasterIdLst>
  <p:handoutMasterIdLst>
    <p:handoutMasterId r:id="rId30"/>
  </p:handoutMasterIdLst>
  <p:sldIdLst>
    <p:sldId id="315" r:id="rId5"/>
    <p:sldId id="320" r:id="rId6"/>
    <p:sldId id="312" r:id="rId7"/>
    <p:sldId id="318" r:id="rId8"/>
    <p:sldId id="321" r:id="rId9"/>
    <p:sldId id="319" r:id="rId10"/>
    <p:sldId id="325" r:id="rId11"/>
    <p:sldId id="328" r:id="rId12"/>
    <p:sldId id="330" r:id="rId13"/>
    <p:sldId id="329" r:id="rId14"/>
    <p:sldId id="326" r:id="rId15"/>
    <p:sldId id="331" r:id="rId16"/>
    <p:sldId id="317" r:id="rId17"/>
    <p:sldId id="324" r:id="rId18"/>
    <p:sldId id="332" r:id="rId19"/>
    <p:sldId id="322" r:id="rId20"/>
    <p:sldId id="345" r:id="rId21"/>
    <p:sldId id="347" r:id="rId22"/>
    <p:sldId id="333" r:id="rId23"/>
    <p:sldId id="342" r:id="rId24"/>
    <p:sldId id="343" r:id="rId25"/>
    <p:sldId id="316" r:id="rId26"/>
    <p:sldId id="346" r:id="rId27"/>
    <p:sldId id="327" r:id="rId28"/>
    <p:sldId id="344" r:id="rId2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FF"/>
    <a:srgbClr val="CC00CC"/>
    <a:srgbClr val="FF33CC"/>
    <a:srgbClr val="0099FF"/>
    <a:srgbClr val="000000"/>
    <a:srgbClr val="FF0000"/>
    <a:srgbClr val="FFCCFF"/>
    <a:srgbClr val="FFFF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50" autoAdjust="0"/>
    <p:restoredTop sz="94660"/>
  </p:normalViewPr>
  <p:slideViewPr>
    <p:cSldViewPr>
      <p:cViewPr varScale="1">
        <p:scale>
          <a:sx n="69" d="100"/>
          <a:sy n="69" d="100"/>
        </p:scale>
        <p:origin x="-43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E19C13F-C70F-4DCF-A682-4CD3E3B18E1B}" type="slidenum">
              <a:rPr lang="en-AU"/>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89305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rgbClr val="000000"/>
                </a:gs>
                <a:gs pos="100000">
                  <a:srgbClr val="000066"/>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solidFill>
              <a:srgbClr val="000000"/>
            </a:solidFill>
            <a:ln w="9525">
              <a:noFill/>
              <a:round/>
              <a:headEnd/>
              <a:tailEnd/>
            </a:ln>
          </p:spPr>
          <p:txBody>
            <a:bodyPr/>
            <a:lstStyle/>
            <a:p>
              <a:endParaRPr lang="en-US"/>
            </a:p>
          </p:txBody>
        </p:sp>
      </p:grpSp>
      <p:sp>
        <p:nvSpPr>
          <p:cNvPr id="5125" name="Freeform 5"/>
          <p:cNvSpPr>
            <a:spLocks/>
          </p:cNvSpPr>
          <p:nvPr/>
        </p:nvSpPr>
        <p:spPr bwMode="hidden">
          <a:xfrm>
            <a:off x="6248400" y="6453188"/>
            <a:ext cx="2895600" cy="404812"/>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rgbClr val="000066"/>
              </a:gs>
              <a:gs pos="100000">
                <a:schemeClr val="bg1"/>
              </a:gs>
            </a:gsLst>
            <a:lin ang="5400000" scaled="1"/>
          </a:gradFill>
          <a:ln w="9525">
            <a:noFill/>
            <a:round/>
            <a:headEnd/>
            <a:tailEnd/>
          </a:ln>
        </p:spPr>
        <p:txBody>
          <a:bodyPr/>
          <a:lstStyle/>
          <a:p>
            <a:endParaRPr lang="en-US"/>
          </a:p>
        </p:txBody>
      </p:sp>
      <p:grpSp>
        <p:nvGrpSpPr>
          <p:cNvPr id="5126" name="Group 6"/>
          <p:cNvGrpSpPr>
            <a:grpSpLocks/>
          </p:cNvGrpSpPr>
          <p:nvPr/>
        </p:nvGrpSpPr>
        <p:grpSpPr bwMode="auto">
          <a:xfrm>
            <a:off x="-1588" y="6381750"/>
            <a:ext cx="8605838" cy="503238"/>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381750"/>
            <a:ext cx="5684837" cy="488950"/>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0" y="0"/>
            <a:ext cx="9144000" cy="908050"/>
          </a:xfrm>
        </p:spPr>
        <p:txBody>
          <a:bodyPr/>
          <a:lstStyle>
            <a:lvl1pPr>
              <a:defRPr sz="4000" b="1">
                <a:solidFill>
                  <a:srgbClr val="FFFF00"/>
                </a:solidFill>
              </a:defRPr>
            </a:lvl1pPr>
          </a:lstStyle>
          <a:p>
            <a:r>
              <a:rPr lang="en-AU"/>
              <a:t>Click to edit Master title style</a:t>
            </a:r>
          </a:p>
        </p:txBody>
      </p:sp>
      <p:sp>
        <p:nvSpPr>
          <p:cNvPr id="5143" name="Rectangle 23"/>
          <p:cNvSpPr>
            <a:spLocks noGrp="1" noChangeArrowheads="1"/>
          </p:cNvSpPr>
          <p:nvPr>
            <p:ph type="subTitle" sz="quarter" idx="1"/>
          </p:nvPr>
        </p:nvSpPr>
        <p:spPr>
          <a:xfrm>
            <a:off x="250825" y="981075"/>
            <a:ext cx="8713788" cy="5256213"/>
          </a:xfrm>
        </p:spPr>
        <p:txBody>
          <a:bodyPr/>
          <a:lstStyle>
            <a:lvl1pPr marL="0" indent="0">
              <a:spcBef>
                <a:spcPct val="0"/>
              </a:spcBef>
              <a:spcAft>
                <a:spcPct val="20000"/>
              </a:spcAft>
              <a:buFontTx/>
              <a:buNone/>
              <a:defRPr sz="2800" b="1"/>
            </a:lvl1pPr>
          </a:lstStyle>
          <a:p>
            <a:r>
              <a:rPr lang="en-AU"/>
              <a:t>Click to edit Master subtitle style</a:t>
            </a:r>
          </a:p>
        </p:txBody>
      </p:sp>
      <p:sp>
        <p:nvSpPr>
          <p:cNvPr id="5144" name="Rectangle 24"/>
          <p:cNvSpPr>
            <a:spLocks noGrp="1" noChangeArrowheads="1"/>
          </p:cNvSpPr>
          <p:nvPr>
            <p:ph type="ftr" sz="quarter" idx="3"/>
          </p:nvPr>
        </p:nvSpPr>
        <p:spPr>
          <a:xfrm>
            <a:off x="0" y="6308725"/>
            <a:ext cx="3635375" cy="549275"/>
          </a:xfrm>
        </p:spPr>
        <p:txBody>
          <a:bodyPr/>
          <a:lstStyle>
            <a:lvl1pPr>
              <a:defRPr sz="2400">
                <a:solidFill>
                  <a:srgbClr val="00FF00"/>
                </a:solidFill>
                <a:effectLst>
                  <a:outerShdw blurRad="38100" dist="38100" dir="2700000" algn="tl">
                    <a:srgbClr val="FFFFFF"/>
                  </a:outerShdw>
                </a:effectLst>
                <a:latin typeface="Monotype Corsiva" pitchFamily="66" charset="0"/>
              </a:defRPr>
            </a:lvl1pPr>
          </a:lstStyle>
          <a:p>
            <a:r>
              <a:rPr lang="en-AU"/>
              <a:t>The Prophecy of Zephaniah</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672FE7C4-75D6-4C64-9488-AEC167149AE7}"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3E2171D-2778-4CA9-8234-0F2FED311B65}" type="slidenum">
              <a:rPr lang="en-AU"/>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6499" name="Rectangle 3"/>
          <p:cNvSpPr>
            <a:spLocks noGrp="1" noChangeArrowheads="1"/>
          </p:cNvSpPr>
          <p:nvPr>
            <p:ph type="ctrTitle" sz="quarter"/>
          </p:nvPr>
        </p:nvSpPr>
        <p:spPr>
          <a:xfrm>
            <a:off x="0" y="0"/>
            <a:ext cx="9142413" cy="765175"/>
          </a:xfrm>
        </p:spPr>
        <p:txBody>
          <a:bodyPr anchor="b"/>
          <a:lstStyle>
            <a:lvl1pPr algn="ctr">
              <a:lnSpc>
                <a:spcPct val="80000"/>
              </a:lnSpc>
              <a:defRPr sz="4000">
                <a:solidFill>
                  <a:srgbClr val="FFFF00"/>
                </a:solidFill>
                <a:effectLst>
                  <a:outerShdw blurRad="38100" dist="38100" dir="2700000" algn="tl">
                    <a:srgbClr val="FFFFFF"/>
                  </a:outerShdw>
                </a:effectLst>
                <a:latin typeface="Arial" charset="0"/>
              </a:defRPr>
            </a:lvl1pPr>
          </a:lstStyle>
          <a:p>
            <a:r>
              <a:rPr lang="en-AU"/>
              <a:t>Click to edit Master title style</a:t>
            </a:r>
          </a:p>
        </p:txBody>
      </p:sp>
      <p:sp>
        <p:nvSpPr>
          <p:cNvPr id="106500" name="Rectangle 4"/>
          <p:cNvSpPr>
            <a:spLocks noGrp="1" noChangeArrowheads="1"/>
          </p:cNvSpPr>
          <p:nvPr>
            <p:ph type="subTitle" sz="quarter" idx="1"/>
          </p:nvPr>
        </p:nvSpPr>
        <p:spPr>
          <a:xfrm>
            <a:off x="179388" y="908050"/>
            <a:ext cx="8785225" cy="5616575"/>
          </a:xfrm>
        </p:spPr>
        <p:txBody>
          <a:bodyPr/>
          <a:lstStyle>
            <a:lvl1pPr marL="531813" indent="-531813">
              <a:buClr>
                <a:srgbClr val="FFFF00"/>
              </a:buClr>
              <a:buSzTx/>
              <a:buFont typeface="Wingdings" pitchFamily="2" charset="2"/>
              <a:buChar char="v"/>
              <a:defRPr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4C496144-16E1-4D71-B913-2735EE38E8E9}" type="slidenum">
              <a:rPr lang="en-AU"/>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4AC34303-3C99-4423-8FA6-2DF1767DEF92}" type="slidenum">
              <a:rPr lang="en-AU"/>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170B89F-B517-4F5C-BB97-11E61A44C477}" type="slidenum">
              <a:rPr lang="en-AU"/>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DF018D82-DC5D-481C-8A41-86E856411BE2}" type="slidenum">
              <a:rPr lang="en-AU"/>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9DD6EA6F-7DBB-4437-930B-2E570BB0F4AE}" type="slidenum">
              <a:rPr lang="en-AU"/>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2EBEFF31-102F-4A9C-9B2B-8FFD04113BE4}" type="slidenum">
              <a:rPr lang="en-AU"/>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98216B6D-7E7A-46D1-8547-5A898914CD62}"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BCBE16D-223C-4A04-8ABD-141A0B79AF4F}" type="slidenum">
              <a:rPr lang="en-AU"/>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EED31723-1C6E-415E-B84C-C1CE6C3B05AC}" type="slidenum">
              <a:rPr lang="en-AU"/>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54FF169-0AF3-4F0F-BCFE-DBAA30C4151D}" type="slidenum">
              <a:rPr lang="en-AU"/>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2815A7F-94F6-4F3C-891A-F0FA3B8E296A}" type="slidenum">
              <a:rPr lang="en-AU"/>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1858" name="Group 2"/>
          <p:cNvGrpSpPr>
            <a:grpSpLocks/>
          </p:cNvGrpSpPr>
          <p:nvPr/>
        </p:nvGrpSpPr>
        <p:grpSpPr bwMode="auto">
          <a:xfrm>
            <a:off x="0" y="5661025"/>
            <a:ext cx="1187450" cy="1196975"/>
            <a:chOff x="0" y="2458"/>
            <a:chExt cx="2142" cy="1858"/>
          </a:xfrm>
        </p:grpSpPr>
        <p:sp>
          <p:nvSpPr>
            <p:cNvPr id="1218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218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218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218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2186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2186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2186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21866" name="Rectangle 10"/>
          <p:cNvSpPr>
            <a:spLocks noGrp="1" noChangeArrowheads="1"/>
          </p:cNvSpPr>
          <p:nvPr>
            <p:ph type="ctrTitle" sz="quarter"/>
          </p:nvPr>
        </p:nvSpPr>
        <p:spPr>
          <a:xfrm>
            <a:off x="0" y="0"/>
            <a:ext cx="9144000" cy="836613"/>
          </a:xfrm>
        </p:spPr>
        <p:txBody>
          <a:bodyPr/>
          <a:lstStyle>
            <a:lvl1pPr>
              <a:defRPr sz="4000" b="1">
                <a:solidFill>
                  <a:srgbClr val="FFFF00"/>
                </a:solidFill>
              </a:defRPr>
            </a:lvl1pPr>
          </a:lstStyle>
          <a:p>
            <a:r>
              <a:rPr lang="en-AU"/>
              <a:t>Click to edit Master title style</a:t>
            </a:r>
          </a:p>
        </p:txBody>
      </p:sp>
      <p:sp>
        <p:nvSpPr>
          <p:cNvPr id="121867" name="Rectangle 11"/>
          <p:cNvSpPr>
            <a:spLocks noGrp="1" noChangeArrowheads="1"/>
          </p:cNvSpPr>
          <p:nvPr>
            <p:ph type="subTitle" sz="quarter" idx="1"/>
          </p:nvPr>
        </p:nvSpPr>
        <p:spPr>
          <a:xfrm>
            <a:off x="250825" y="908050"/>
            <a:ext cx="8569325" cy="5616575"/>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1C9DCD1-9A27-4A18-9291-887A79F3247F}" type="slidenum">
              <a:rPr lang="en-AU"/>
              <a:pPr/>
              <a:t>‹#›</a:t>
            </a:fld>
            <a:endParaRPr lang="en-A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AA1FBE8-9D77-4219-9EE4-AEE3CDFDE25E}" type="slidenum">
              <a:rPr lang="en-AU"/>
              <a:pPr/>
              <a:t>‹#›</a:t>
            </a:fld>
            <a:endParaRPr lang="en-A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438CFC8-1B2B-46EB-BE3E-B48E78AF3181}" type="slidenum">
              <a:rPr lang="en-AU"/>
              <a:pPr/>
              <a:t>‹#›</a:t>
            </a:fld>
            <a:endParaRPr lang="en-A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233B262B-A563-41C3-84D0-0D681DEC1495}" type="slidenum">
              <a:rPr lang="en-AU"/>
              <a:pPr/>
              <a:t>‹#›</a:t>
            </a:fld>
            <a:endParaRPr lang="en-A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41291583-C722-4538-8BD7-702CC08D6A7B}" type="slidenum">
              <a:rPr lang="en-AU"/>
              <a:pPr/>
              <a:t>‹#›</a:t>
            </a:fld>
            <a:endParaRPr lang="en-A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783D4E7C-3DD1-4EA7-8D7A-687D400A9839}" type="slidenum">
              <a:rPr lang="en-AU"/>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FE562B1-14ED-4224-A333-962AF1A0782A}" type="slidenum">
              <a:rPr lang="en-AU"/>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920C93C9-61A8-475A-80B3-0164A8DC8D7E}" type="slidenum">
              <a:rPr lang="en-AU"/>
              <a:pPr/>
              <a:t>‹#›</a:t>
            </a:fld>
            <a:endParaRPr lang="en-A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9AA963C3-C28F-463C-9EAE-7167F34FAF9C}" type="slidenum">
              <a:rPr lang="en-AU"/>
              <a:pPr/>
              <a:t>‹#›</a:t>
            </a:fld>
            <a:endParaRPr lang="en-A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87F73F2-CE13-41C5-AA0D-5DD60B47DADA}" type="slidenum">
              <a:rPr lang="en-AU"/>
              <a:pPr/>
              <a:t>‹#›</a:t>
            </a:fld>
            <a:endParaRPr lang="en-A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1275EF72-1F7F-452A-AEC2-8A10E21B6AB2}" type="slidenum">
              <a:rPr lang="en-AU"/>
              <a:pPr/>
              <a:t>‹#›</a:t>
            </a:fld>
            <a:endParaRPr lang="en-A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0979" name="Rectangle 3"/>
          <p:cNvSpPr>
            <a:spLocks noGrp="1" noChangeArrowheads="1"/>
          </p:cNvSpPr>
          <p:nvPr>
            <p:ph type="ctrTitle" sz="quarter"/>
          </p:nvPr>
        </p:nvSpPr>
        <p:spPr>
          <a:xfrm>
            <a:off x="396875" y="115888"/>
            <a:ext cx="8351838" cy="720725"/>
          </a:xfrm>
        </p:spPr>
        <p:txBody>
          <a:bodyPr anchor="b"/>
          <a:lstStyle>
            <a:lvl1pPr algn="ctr">
              <a:lnSpc>
                <a:spcPct val="80000"/>
              </a:lnSpc>
              <a:defRPr sz="4000">
                <a:solidFill>
                  <a:srgbClr val="FFFF66"/>
                </a:solidFill>
                <a:effectLst>
                  <a:outerShdw blurRad="38100" dist="38100" dir="2700000" algn="tl">
                    <a:srgbClr val="FFFFFF"/>
                  </a:outerShdw>
                </a:effectLst>
                <a:latin typeface="Arial" charset="0"/>
              </a:defRPr>
            </a:lvl1pPr>
          </a:lstStyle>
          <a:p>
            <a:r>
              <a:rPr lang="en-AU"/>
              <a:t>Click to edit Master title style</a:t>
            </a:r>
          </a:p>
        </p:txBody>
      </p:sp>
      <p:sp>
        <p:nvSpPr>
          <p:cNvPr id="510980" name="Rectangle 4"/>
          <p:cNvSpPr>
            <a:spLocks noGrp="1" noChangeArrowheads="1"/>
          </p:cNvSpPr>
          <p:nvPr>
            <p:ph type="subTitle" sz="quarter" idx="1"/>
          </p:nvPr>
        </p:nvSpPr>
        <p:spPr>
          <a:xfrm>
            <a:off x="179388" y="1125538"/>
            <a:ext cx="8713787" cy="5543550"/>
          </a:xfrm>
        </p:spPr>
        <p:txBody>
          <a:bodyPr/>
          <a:lstStyle>
            <a:lvl1pPr marL="0" indent="0">
              <a:buClr>
                <a:srgbClr val="FFFF00"/>
              </a:buClr>
              <a:buSzTx/>
              <a:buFont typeface="Wingdings" pitchFamily="2" charset="2"/>
              <a:buNone/>
              <a:defRPr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336B4C9-8B5F-47D9-8CAE-565D3223A97D}"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00B92D24-BCE3-4813-80EF-F4B31B052A1E}"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F963E68F-7B83-42B7-AA1C-FFCB460ADABD}"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20E9756C-CA16-4920-9A93-BEF597423F0D}"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DA0E8058-66D8-4EF0-924D-71BA79FEEA9B}"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E999D448-95CC-4FC6-8213-75FB66F8AB57}"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463416"/>
                  </a:outerShdw>
                </a:effectLst>
              </a:defRPr>
            </a:lvl1pPr>
          </a:lstStyle>
          <a:p>
            <a:endParaRPr lang="en-AU"/>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463416"/>
                  </a:outerShdw>
                </a:effectLst>
              </a:defRPr>
            </a:lvl1pPr>
          </a:lstStyle>
          <a:p>
            <a:endParaRPr lang="en-AU"/>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463416"/>
                  </a:outerShdw>
                </a:effectLst>
              </a:defRPr>
            </a:lvl1pPr>
          </a:lstStyle>
          <a:p>
            <a:fld id="{05E7CCB7-655F-4D0E-A5C4-9FA1950FEC82}"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endParaRPr kumimoji="1" lang="en-US" sz="2400">
              <a:latin typeface="Times New Roman" pitchFamily="18" charset="0"/>
            </a:endParaRPr>
          </a:p>
        </p:txBody>
      </p:sp>
      <p:sp>
        <p:nvSpPr>
          <p:cNvPr id="105475"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105476"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5477"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endParaRPr lang="en-AU"/>
          </a:p>
        </p:txBody>
      </p:sp>
      <p:sp>
        <p:nvSpPr>
          <p:cNvPr id="105478"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endParaRPr lang="en-AU"/>
          </a:p>
        </p:txBody>
      </p:sp>
      <p:sp>
        <p:nvSpPr>
          <p:cNvPr id="105479"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fld id="{7CD6C6E4-1C7A-4583-B453-AA5884B8FA4E}"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52"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834" name="Group 2"/>
          <p:cNvGrpSpPr>
            <a:grpSpLocks/>
          </p:cNvGrpSpPr>
          <p:nvPr/>
        </p:nvGrpSpPr>
        <p:grpSpPr bwMode="auto">
          <a:xfrm>
            <a:off x="0" y="3902075"/>
            <a:ext cx="3400425" cy="2949575"/>
            <a:chOff x="0" y="2458"/>
            <a:chExt cx="2142" cy="1858"/>
          </a:xfrm>
        </p:grpSpPr>
        <p:sp>
          <p:nvSpPr>
            <p:cNvPr id="12083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2083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2083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2083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208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208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208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2084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2084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2084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cs typeface="+mn-cs"/>
              </a:defRPr>
            </a:lvl1pPr>
          </a:lstStyle>
          <a:p>
            <a:endParaRPr lang="en-AU"/>
          </a:p>
        </p:txBody>
      </p:sp>
      <p:sp>
        <p:nvSpPr>
          <p:cNvPr id="12084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cs typeface="+mn-cs"/>
              </a:defRPr>
            </a:lvl1pPr>
          </a:lstStyle>
          <a:p>
            <a:endParaRPr lang="en-AU"/>
          </a:p>
        </p:txBody>
      </p:sp>
      <p:sp>
        <p:nvSpPr>
          <p:cNvPr id="12084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cs typeface="+mn-cs"/>
              </a:defRPr>
            </a:lvl1pPr>
          </a:lstStyle>
          <a:p>
            <a:fld id="{0A090531-191D-49D9-82AD-F1A081D055B3}"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5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9954"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endParaRPr kumimoji="1" lang="en-US" sz="2400">
              <a:latin typeface="Times New Roman" pitchFamily="18" charset="0"/>
            </a:endParaRPr>
          </a:p>
        </p:txBody>
      </p:sp>
      <p:sp>
        <p:nvSpPr>
          <p:cNvPr id="509955"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09956"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09957"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endParaRPr lang="en-AU"/>
          </a:p>
        </p:txBody>
      </p:sp>
      <p:sp>
        <p:nvSpPr>
          <p:cNvPr id="509958"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endParaRPr lang="en-AU"/>
          </a:p>
        </p:txBody>
      </p:sp>
      <p:sp>
        <p:nvSpPr>
          <p:cNvPr id="509959"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fld id="{0B1B914C-22E4-4DE4-9FDC-3AA292FEA8E5}"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86"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a:xfrm>
            <a:off x="0" y="6350290"/>
            <a:ext cx="3635375" cy="549275"/>
          </a:xfrm>
        </p:spPr>
        <p:txBody>
          <a:bodyPr/>
          <a:lstStyle/>
          <a:p>
            <a:r>
              <a:rPr lang="en-AU" dirty="0"/>
              <a:t>The Prophecy of Zephaniah</a:t>
            </a:r>
          </a:p>
        </p:txBody>
      </p:sp>
      <p:sp>
        <p:nvSpPr>
          <p:cNvPr id="68610" name="Text Box 2"/>
          <p:cNvSpPr txBox="1">
            <a:spLocks noChangeArrowheads="1"/>
          </p:cNvSpPr>
          <p:nvPr/>
        </p:nvSpPr>
        <p:spPr bwMode="auto">
          <a:xfrm>
            <a:off x="430213" y="3486150"/>
            <a:ext cx="8318500" cy="2123658"/>
          </a:xfrm>
          <a:prstGeom prst="rect">
            <a:avLst/>
          </a:prstGeom>
          <a:noFill/>
          <a:ln w="9525">
            <a:noFill/>
            <a:miter lim="800000"/>
            <a:headEnd/>
            <a:tailEnd/>
          </a:ln>
          <a:effectLst/>
        </p:spPr>
        <p:txBody>
          <a:bodyPr>
            <a:spAutoFit/>
          </a:bodyPr>
          <a:lstStyle/>
          <a:p>
            <a:pPr algn="ctr">
              <a:spcBef>
                <a:spcPct val="50000"/>
              </a:spcBef>
            </a:pPr>
            <a:r>
              <a:rPr lang="en-AU" sz="4400" b="1" dirty="0">
                <a:solidFill>
                  <a:srgbClr val="FFFF00"/>
                </a:solidFill>
                <a:latin typeface="Tahoma" pitchFamily="34" charset="0"/>
              </a:rPr>
              <a:t>Study 1 – “The great day of </a:t>
            </a:r>
            <a:r>
              <a:rPr lang="en-AU" sz="4400" b="1" dirty="0" smtClean="0">
                <a:solidFill>
                  <a:srgbClr val="FFFF00"/>
                </a:solidFill>
                <a:latin typeface="Tahoma" pitchFamily="34" charset="0"/>
              </a:rPr>
              <a:t>Yahweh is </a:t>
            </a:r>
            <a:r>
              <a:rPr lang="en-AU" sz="4400" b="1" dirty="0">
                <a:solidFill>
                  <a:srgbClr val="FFFF00"/>
                </a:solidFill>
                <a:latin typeface="Tahoma" pitchFamily="34" charset="0"/>
              </a:rPr>
              <a:t>near and </a:t>
            </a:r>
            <a:r>
              <a:rPr lang="en-AU" sz="4400" b="1" dirty="0" err="1">
                <a:solidFill>
                  <a:srgbClr val="FFFF00"/>
                </a:solidFill>
                <a:latin typeface="Tahoma" pitchFamily="34" charset="0"/>
              </a:rPr>
              <a:t>hasteth</a:t>
            </a:r>
            <a:r>
              <a:rPr lang="en-AU" sz="4400" b="1" dirty="0">
                <a:solidFill>
                  <a:srgbClr val="FFFF00"/>
                </a:solidFill>
                <a:latin typeface="Tahoma" pitchFamily="34" charset="0"/>
              </a:rPr>
              <a:t> greatly”</a:t>
            </a:r>
          </a:p>
        </p:txBody>
      </p:sp>
      <p:sp>
        <p:nvSpPr>
          <p:cNvPr id="68611" name="WordArt 3"/>
          <p:cNvSpPr>
            <a:spLocks noChangeArrowheads="1" noChangeShapeType="1" noTextEdit="1"/>
          </p:cNvSpPr>
          <p:nvPr/>
        </p:nvSpPr>
        <p:spPr bwMode="auto">
          <a:xfrm>
            <a:off x="894200" y="965200"/>
            <a:ext cx="7777163" cy="2103438"/>
          </a:xfrm>
          <a:prstGeom prst="rect">
            <a:avLst/>
          </a:prstGeom>
        </p:spPr>
        <p:txBody>
          <a:bodyPr wrap="none" fromWordArt="1">
            <a:prstTxWarp prst="textPlain">
              <a:avLst>
                <a:gd name="adj" fmla="val 50000"/>
              </a:avLst>
            </a:prstTxWarp>
          </a:bodyPr>
          <a:lstStyle/>
          <a:p>
            <a:pPr algn="ctr"/>
            <a:r>
              <a:rPr lang="en-US" sz="8000" b="1" kern="10" dirty="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a:rPr>
              <a:t>Zephaniah</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4"/>
          <p:cNvSpPr>
            <a:spLocks noGrp="1" noChangeArrowheads="1"/>
          </p:cNvSpPr>
          <p:nvPr>
            <p:ph type="ftr" sz="quarter" idx="3"/>
          </p:nvPr>
        </p:nvSpPr>
        <p:spPr/>
        <p:txBody>
          <a:bodyPr/>
          <a:lstStyle/>
          <a:p>
            <a:r>
              <a:rPr lang="en-AU"/>
              <a:t>The Prophecy of Zephaniah</a:t>
            </a:r>
          </a:p>
        </p:txBody>
      </p:sp>
      <p:sp>
        <p:nvSpPr>
          <p:cNvPr id="84994" name="Rectangle 2"/>
          <p:cNvSpPr>
            <a:spLocks noGrp="1" noChangeArrowheads="1"/>
          </p:cNvSpPr>
          <p:nvPr>
            <p:ph type="subTitle" idx="1"/>
          </p:nvPr>
        </p:nvSpPr>
        <p:spPr>
          <a:xfrm>
            <a:off x="82403" y="1503381"/>
            <a:ext cx="8785225" cy="1368425"/>
          </a:xfrm>
        </p:spPr>
        <p:txBody>
          <a:bodyPr/>
          <a:lstStyle/>
          <a:p>
            <a:pPr algn="ctr"/>
            <a:r>
              <a:rPr lang="en-US" sz="4000" b="0" dirty="0">
                <a:solidFill>
                  <a:srgbClr val="00FF00"/>
                </a:solidFill>
                <a:latin typeface="Arial Black" pitchFamily="34" charset="0"/>
              </a:rPr>
              <a:t>“Nimrod </a:t>
            </a:r>
            <a:r>
              <a:rPr lang="en-US" sz="4000" b="0" dirty="0" err="1">
                <a:solidFill>
                  <a:srgbClr val="00FF00"/>
                </a:solidFill>
                <a:latin typeface="Arial Black" pitchFamily="34" charset="0"/>
              </a:rPr>
              <a:t>ben</a:t>
            </a:r>
            <a:r>
              <a:rPr lang="en-US" sz="4000" b="0" dirty="0">
                <a:solidFill>
                  <a:srgbClr val="00FF00"/>
                </a:solidFill>
                <a:latin typeface="Arial Black" pitchFamily="34" charset="0"/>
              </a:rPr>
              <a:t> Cush” – Has a numerical value of 666</a:t>
            </a:r>
            <a:endParaRPr lang="en-AU" dirty="0"/>
          </a:p>
        </p:txBody>
      </p:sp>
      <p:sp>
        <p:nvSpPr>
          <p:cNvPr id="84995" name="Text Box 3"/>
          <p:cNvSpPr txBox="1">
            <a:spLocks noChangeArrowheads="1"/>
          </p:cNvSpPr>
          <p:nvPr/>
        </p:nvSpPr>
        <p:spPr bwMode="auto">
          <a:xfrm>
            <a:off x="0" y="167553"/>
            <a:ext cx="9144000" cy="1366528"/>
          </a:xfrm>
          <a:prstGeom prst="rect">
            <a:avLst/>
          </a:prstGeom>
          <a:noFill/>
          <a:ln w="9525">
            <a:noFill/>
            <a:miter lim="800000"/>
            <a:headEnd/>
            <a:tailEnd/>
          </a:ln>
          <a:effectLst/>
        </p:spPr>
        <p:txBody>
          <a:bodyPr>
            <a:spAutoFit/>
          </a:bodyPr>
          <a:lstStyle/>
          <a:p>
            <a:pPr algn="ctr">
              <a:lnSpc>
                <a:spcPct val="90000"/>
              </a:lnSpc>
              <a:spcBef>
                <a:spcPts val="0"/>
              </a:spcBef>
            </a:pPr>
            <a:r>
              <a:rPr lang="en-US" sz="4800" b="1" dirty="0">
                <a:solidFill>
                  <a:srgbClr val="FFFF66"/>
                </a:solidFill>
                <a:effectLst>
                  <a:outerShdw blurRad="38100" dist="38100" dir="2700000" algn="tl">
                    <a:srgbClr val="FFFFFF"/>
                  </a:outerShdw>
                </a:effectLst>
              </a:rPr>
              <a:t>“Cush begat Nimrod</a:t>
            </a:r>
            <a:r>
              <a:rPr lang="en-US" sz="4800" b="1" dirty="0" smtClean="0">
                <a:solidFill>
                  <a:srgbClr val="FFFF66"/>
                </a:solidFill>
                <a:effectLst>
                  <a:outerShdw blurRad="38100" dist="38100" dir="2700000" algn="tl">
                    <a:srgbClr val="FFFFFF"/>
                  </a:outerShdw>
                </a:effectLst>
              </a:rPr>
              <a:t>”</a:t>
            </a:r>
          </a:p>
          <a:p>
            <a:pPr algn="ctr">
              <a:lnSpc>
                <a:spcPct val="90000"/>
              </a:lnSpc>
              <a:spcBef>
                <a:spcPts val="0"/>
              </a:spcBef>
            </a:pPr>
            <a:r>
              <a:rPr lang="en-US" sz="4400" b="1" dirty="0" smtClean="0">
                <a:ln w="28575">
                  <a:solidFill>
                    <a:schemeClr val="tx1"/>
                  </a:solidFill>
                </a:ln>
                <a:solidFill>
                  <a:srgbClr val="FF0000"/>
                </a:solidFill>
              </a:rPr>
              <a:t>Gen</a:t>
            </a:r>
            <a:r>
              <a:rPr lang="en-US" sz="4400" b="1" dirty="0">
                <a:ln w="28575">
                  <a:solidFill>
                    <a:schemeClr val="tx1"/>
                  </a:solidFill>
                </a:ln>
                <a:solidFill>
                  <a:srgbClr val="FF0000"/>
                </a:solidFill>
              </a:rPr>
              <a:t>. 10:8</a:t>
            </a:r>
            <a:endParaRPr lang="en-AU" sz="4400" b="1" dirty="0">
              <a:ln w="28575">
                <a:solidFill>
                  <a:schemeClr val="tx1"/>
                </a:solidFill>
              </a:ln>
              <a:solidFill>
                <a:srgbClr val="FF0000"/>
              </a:solidFill>
            </a:endParaRPr>
          </a:p>
        </p:txBody>
      </p:sp>
      <p:sp>
        <p:nvSpPr>
          <p:cNvPr id="84996" name="Text Box 4"/>
          <p:cNvSpPr txBox="1">
            <a:spLocks noChangeArrowheads="1"/>
          </p:cNvSpPr>
          <p:nvPr/>
        </p:nvSpPr>
        <p:spPr bwMode="auto">
          <a:xfrm>
            <a:off x="3035153" y="2897206"/>
            <a:ext cx="1655762" cy="1569660"/>
          </a:xfrm>
          <a:prstGeom prst="rect">
            <a:avLst/>
          </a:prstGeom>
          <a:noFill/>
          <a:ln w="9525">
            <a:noFill/>
            <a:miter lim="800000"/>
            <a:headEnd/>
            <a:tailEnd/>
          </a:ln>
          <a:effectLst/>
        </p:spPr>
        <p:txBody>
          <a:bodyPr>
            <a:spAutoFit/>
          </a:bodyPr>
          <a:lstStyle/>
          <a:p>
            <a:r>
              <a:rPr lang="en-US" sz="3200" b="1" u="sng" dirty="0">
                <a:ln>
                  <a:solidFill>
                    <a:schemeClr val="tx1"/>
                  </a:solidFill>
                </a:ln>
                <a:solidFill>
                  <a:srgbClr val="66FFFF"/>
                </a:solidFill>
              </a:rPr>
              <a:t>Ben</a:t>
            </a:r>
            <a:endParaRPr lang="en-US" sz="3200" b="1" dirty="0">
              <a:ln>
                <a:solidFill>
                  <a:schemeClr val="tx1"/>
                </a:solidFill>
              </a:ln>
              <a:solidFill>
                <a:srgbClr val="66FFFF"/>
              </a:solidFill>
            </a:endParaRPr>
          </a:p>
          <a:p>
            <a:r>
              <a:rPr lang="en-US" sz="3200" b="1" dirty="0"/>
              <a:t>B = 	2</a:t>
            </a:r>
          </a:p>
          <a:p>
            <a:r>
              <a:rPr lang="en-US" sz="3200" b="1" dirty="0"/>
              <a:t>N = 50</a:t>
            </a:r>
            <a:endParaRPr lang="en-AU" sz="3200" b="1" dirty="0"/>
          </a:p>
        </p:txBody>
      </p:sp>
      <p:sp>
        <p:nvSpPr>
          <p:cNvPr id="84997" name="Text Box 5"/>
          <p:cNvSpPr txBox="1">
            <a:spLocks noChangeArrowheads="1"/>
          </p:cNvSpPr>
          <p:nvPr/>
        </p:nvSpPr>
        <p:spPr bwMode="auto">
          <a:xfrm>
            <a:off x="5338615" y="2943243"/>
            <a:ext cx="2305050" cy="1569660"/>
          </a:xfrm>
          <a:prstGeom prst="rect">
            <a:avLst/>
          </a:prstGeom>
          <a:noFill/>
          <a:ln w="9525">
            <a:noFill/>
            <a:miter lim="800000"/>
            <a:headEnd/>
            <a:tailEnd/>
          </a:ln>
          <a:effectLst/>
        </p:spPr>
        <p:txBody>
          <a:bodyPr>
            <a:spAutoFit/>
          </a:bodyPr>
          <a:lstStyle/>
          <a:p>
            <a:pPr>
              <a:tabLst>
                <a:tab pos="723900" algn="l"/>
              </a:tabLst>
            </a:pPr>
            <a:r>
              <a:rPr lang="en-US" sz="3200" b="1" u="sng" dirty="0">
                <a:ln>
                  <a:solidFill>
                    <a:schemeClr val="tx1"/>
                  </a:solidFill>
                </a:ln>
                <a:solidFill>
                  <a:srgbClr val="FF66FF"/>
                </a:solidFill>
              </a:rPr>
              <a:t>Cush</a:t>
            </a:r>
            <a:endParaRPr lang="en-US" sz="3200" b="1" dirty="0">
              <a:ln>
                <a:solidFill>
                  <a:schemeClr val="tx1"/>
                </a:solidFill>
              </a:ln>
              <a:solidFill>
                <a:srgbClr val="FF66FF"/>
              </a:solidFill>
            </a:endParaRPr>
          </a:p>
          <a:p>
            <a:pPr>
              <a:tabLst>
                <a:tab pos="723900" algn="l"/>
              </a:tabLst>
            </a:pPr>
            <a:r>
              <a:rPr lang="en-US" sz="3200" b="1" dirty="0"/>
              <a:t>K 	=   20</a:t>
            </a:r>
          </a:p>
          <a:p>
            <a:pPr>
              <a:tabLst>
                <a:tab pos="723900" algn="l"/>
              </a:tabLst>
            </a:pPr>
            <a:r>
              <a:rPr lang="en-US" sz="3200" b="1" dirty="0"/>
              <a:t>SH 	= 300</a:t>
            </a:r>
            <a:endParaRPr lang="en-AU" sz="3200" b="1" dirty="0"/>
          </a:p>
        </p:txBody>
      </p:sp>
      <p:sp>
        <p:nvSpPr>
          <p:cNvPr id="84998" name="Text Box 6"/>
          <p:cNvSpPr txBox="1">
            <a:spLocks noChangeArrowheads="1"/>
          </p:cNvSpPr>
          <p:nvPr/>
        </p:nvSpPr>
        <p:spPr bwMode="auto">
          <a:xfrm>
            <a:off x="587228" y="2871806"/>
            <a:ext cx="2232025" cy="2528887"/>
          </a:xfrm>
          <a:prstGeom prst="rect">
            <a:avLst/>
          </a:prstGeom>
          <a:noFill/>
          <a:ln w="9525">
            <a:noFill/>
            <a:miter lim="800000"/>
            <a:headEnd/>
            <a:tailEnd/>
          </a:ln>
          <a:effectLst/>
        </p:spPr>
        <p:txBody>
          <a:bodyPr>
            <a:spAutoFit/>
          </a:bodyPr>
          <a:lstStyle/>
          <a:p>
            <a:pPr>
              <a:tabLst>
                <a:tab pos="533400" algn="l"/>
              </a:tabLst>
            </a:pPr>
            <a:r>
              <a:rPr lang="en-US" sz="3200" b="1" u="sng" dirty="0">
                <a:solidFill>
                  <a:srgbClr val="FFFF00"/>
                </a:solidFill>
              </a:rPr>
              <a:t>Nimrod</a:t>
            </a:r>
            <a:endParaRPr lang="en-US" sz="3200" b="1" dirty="0">
              <a:solidFill>
                <a:srgbClr val="FFFF00"/>
              </a:solidFill>
            </a:endParaRPr>
          </a:p>
          <a:p>
            <a:pPr>
              <a:tabLst>
                <a:tab pos="533400" algn="l"/>
              </a:tabLst>
            </a:pPr>
            <a:r>
              <a:rPr lang="en-US" sz="3200" b="1" dirty="0"/>
              <a:t>N 	=   50</a:t>
            </a:r>
          </a:p>
          <a:p>
            <a:pPr>
              <a:tabLst>
                <a:tab pos="533400" algn="l"/>
              </a:tabLst>
            </a:pPr>
            <a:r>
              <a:rPr lang="en-US" sz="3200" b="1" dirty="0"/>
              <a:t>M 	=   40</a:t>
            </a:r>
          </a:p>
          <a:p>
            <a:pPr>
              <a:tabLst>
                <a:tab pos="533400" algn="l"/>
              </a:tabLst>
            </a:pPr>
            <a:r>
              <a:rPr lang="en-US" sz="3200" b="1" dirty="0"/>
              <a:t>R 	= 200</a:t>
            </a:r>
          </a:p>
          <a:p>
            <a:pPr>
              <a:tabLst>
                <a:tab pos="533400" algn="l"/>
              </a:tabLst>
            </a:pPr>
            <a:r>
              <a:rPr lang="en-US" sz="3200" b="1" dirty="0"/>
              <a:t>D 	=     4</a:t>
            </a:r>
            <a:endParaRPr lang="en-AU" sz="3200" b="1" dirty="0"/>
          </a:p>
        </p:txBody>
      </p:sp>
      <p:sp>
        <p:nvSpPr>
          <p:cNvPr id="84999" name="Text Box 7"/>
          <p:cNvSpPr txBox="1">
            <a:spLocks noChangeArrowheads="1"/>
          </p:cNvSpPr>
          <p:nvPr/>
        </p:nvSpPr>
        <p:spPr bwMode="auto">
          <a:xfrm>
            <a:off x="1479403" y="5464193"/>
            <a:ext cx="860425" cy="579438"/>
          </a:xfrm>
          <a:prstGeom prst="rect">
            <a:avLst/>
          </a:prstGeom>
          <a:noFill/>
          <a:ln w="9525">
            <a:noFill/>
            <a:miter lim="800000"/>
            <a:headEnd/>
            <a:tailEnd/>
          </a:ln>
          <a:effectLst/>
        </p:spPr>
        <p:txBody>
          <a:bodyPr wrap="none">
            <a:spAutoFit/>
          </a:bodyPr>
          <a:lstStyle/>
          <a:p>
            <a:r>
              <a:rPr lang="en-US" sz="3200" b="1"/>
              <a:t>294</a:t>
            </a:r>
            <a:endParaRPr lang="en-AU" sz="3200" b="1"/>
          </a:p>
        </p:txBody>
      </p:sp>
      <p:sp>
        <p:nvSpPr>
          <p:cNvPr id="85000" name="Text Box 8"/>
          <p:cNvSpPr txBox="1">
            <a:spLocks noChangeArrowheads="1"/>
          </p:cNvSpPr>
          <p:nvPr/>
        </p:nvSpPr>
        <p:spPr bwMode="auto">
          <a:xfrm>
            <a:off x="3827315" y="5464193"/>
            <a:ext cx="635000" cy="579438"/>
          </a:xfrm>
          <a:prstGeom prst="rect">
            <a:avLst/>
          </a:prstGeom>
          <a:noFill/>
          <a:ln w="9525">
            <a:noFill/>
            <a:miter lim="800000"/>
            <a:headEnd/>
            <a:tailEnd/>
          </a:ln>
          <a:effectLst/>
        </p:spPr>
        <p:txBody>
          <a:bodyPr wrap="none">
            <a:spAutoFit/>
          </a:bodyPr>
          <a:lstStyle/>
          <a:p>
            <a:r>
              <a:rPr lang="en-US" sz="3200" b="1"/>
              <a:t>52</a:t>
            </a:r>
            <a:endParaRPr lang="en-AU" sz="3200" b="1"/>
          </a:p>
        </p:txBody>
      </p:sp>
      <p:sp>
        <p:nvSpPr>
          <p:cNvPr id="85001" name="Text Box 9"/>
          <p:cNvSpPr txBox="1">
            <a:spLocks noChangeArrowheads="1"/>
          </p:cNvSpPr>
          <p:nvPr/>
        </p:nvSpPr>
        <p:spPr bwMode="auto">
          <a:xfrm>
            <a:off x="6422878" y="5464193"/>
            <a:ext cx="860425" cy="579438"/>
          </a:xfrm>
          <a:prstGeom prst="rect">
            <a:avLst/>
          </a:prstGeom>
          <a:noFill/>
          <a:ln w="9525">
            <a:noFill/>
            <a:miter lim="800000"/>
            <a:headEnd/>
            <a:tailEnd/>
          </a:ln>
          <a:effectLst/>
        </p:spPr>
        <p:txBody>
          <a:bodyPr wrap="none">
            <a:spAutoFit/>
          </a:bodyPr>
          <a:lstStyle/>
          <a:p>
            <a:r>
              <a:rPr lang="en-US" sz="3200" b="1"/>
              <a:t>320</a:t>
            </a:r>
            <a:endParaRPr lang="en-AU" sz="3200" b="1"/>
          </a:p>
        </p:txBody>
      </p:sp>
      <p:sp>
        <p:nvSpPr>
          <p:cNvPr id="85002" name="Text Box 10"/>
          <p:cNvSpPr txBox="1">
            <a:spLocks noChangeArrowheads="1"/>
          </p:cNvSpPr>
          <p:nvPr/>
        </p:nvSpPr>
        <p:spPr bwMode="auto">
          <a:xfrm>
            <a:off x="7408715" y="5430856"/>
            <a:ext cx="1449388" cy="641350"/>
          </a:xfrm>
          <a:prstGeom prst="rect">
            <a:avLst/>
          </a:prstGeom>
          <a:noFill/>
          <a:ln w="9525">
            <a:noFill/>
            <a:miter lim="800000"/>
            <a:headEnd/>
            <a:tailEnd/>
          </a:ln>
          <a:effectLst/>
        </p:spPr>
        <p:txBody>
          <a:bodyPr wrap="none">
            <a:spAutoFit/>
          </a:bodyPr>
          <a:lstStyle/>
          <a:p>
            <a:r>
              <a:rPr lang="en-US" sz="3200" b="1"/>
              <a:t>= </a:t>
            </a:r>
            <a:r>
              <a:rPr lang="en-US" sz="3600">
                <a:solidFill>
                  <a:srgbClr val="00FF00"/>
                </a:solidFill>
                <a:latin typeface="Arial Black" pitchFamily="34" charset="0"/>
              </a:rPr>
              <a:t>666</a:t>
            </a:r>
            <a:endParaRPr lang="en-AU" sz="3600">
              <a:solidFill>
                <a:srgbClr val="00FF00"/>
              </a:solidFill>
              <a:latin typeface="Arial Black" pitchFamily="34" charset="0"/>
            </a:endParaRPr>
          </a:p>
        </p:txBody>
      </p:sp>
      <p:sp>
        <p:nvSpPr>
          <p:cNvPr id="85003" name="Line 11"/>
          <p:cNvSpPr>
            <a:spLocks noChangeShapeType="1"/>
          </p:cNvSpPr>
          <p:nvPr/>
        </p:nvSpPr>
        <p:spPr bwMode="auto">
          <a:xfrm>
            <a:off x="1377803" y="5391168"/>
            <a:ext cx="936625" cy="0"/>
          </a:xfrm>
          <a:prstGeom prst="line">
            <a:avLst/>
          </a:prstGeom>
          <a:noFill/>
          <a:ln w="38100">
            <a:solidFill>
              <a:srgbClr val="FFFF00"/>
            </a:solidFill>
            <a:round/>
            <a:headEnd/>
            <a:tailEnd/>
          </a:ln>
          <a:effectLst/>
        </p:spPr>
        <p:txBody>
          <a:bodyPr/>
          <a:lstStyle/>
          <a:p>
            <a:endParaRPr lang="en-US"/>
          </a:p>
        </p:txBody>
      </p:sp>
      <p:sp>
        <p:nvSpPr>
          <p:cNvPr id="85004" name="Line 12"/>
          <p:cNvSpPr>
            <a:spLocks noChangeShapeType="1"/>
          </p:cNvSpPr>
          <p:nvPr/>
        </p:nvSpPr>
        <p:spPr bwMode="auto">
          <a:xfrm>
            <a:off x="3466953" y="5391168"/>
            <a:ext cx="936625" cy="0"/>
          </a:xfrm>
          <a:prstGeom prst="line">
            <a:avLst/>
          </a:prstGeom>
          <a:noFill/>
          <a:ln w="38100">
            <a:solidFill>
              <a:srgbClr val="FFFF00"/>
            </a:solidFill>
            <a:round/>
            <a:headEnd/>
            <a:tailEnd/>
          </a:ln>
          <a:effectLst/>
        </p:spPr>
        <p:txBody>
          <a:bodyPr/>
          <a:lstStyle/>
          <a:p>
            <a:endParaRPr lang="en-US"/>
          </a:p>
        </p:txBody>
      </p:sp>
      <p:sp>
        <p:nvSpPr>
          <p:cNvPr id="85005" name="Line 13"/>
          <p:cNvSpPr>
            <a:spLocks noChangeShapeType="1"/>
          </p:cNvSpPr>
          <p:nvPr/>
        </p:nvSpPr>
        <p:spPr bwMode="auto">
          <a:xfrm>
            <a:off x="6275240" y="5391168"/>
            <a:ext cx="936625" cy="0"/>
          </a:xfrm>
          <a:prstGeom prst="line">
            <a:avLst/>
          </a:prstGeom>
          <a:noFill/>
          <a:ln w="38100">
            <a:solidFill>
              <a:srgbClr val="FFFF00"/>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0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0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0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0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0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4997" grpId="0"/>
      <p:bldP spid="84998" grpId="0"/>
      <p:bldP spid="84999" grpId="0"/>
      <p:bldP spid="85000" grpId="0"/>
      <p:bldP spid="85001" grpId="0"/>
      <p:bldP spid="85002" grpId="0"/>
      <p:bldP spid="85003" grpId="0" animBg="1"/>
      <p:bldP spid="85004" grpId="0" animBg="1"/>
      <p:bldP spid="850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81922" name="Rectangle 2"/>
          <p:cNvSpPr>
            <a:spLocks noGrp="1" noChangeArrowheads="1"/>
          </p:cNvSpPr>
          <p:nvPr>
            <p:ph type="subTitle" idx="1"/>
          </p:nvPr>
        </p:nvSpPr>
        <p:spPr>
          <a:xfrm>
            <a:off x="179388" y="836613"/>
            <a:ext cx="8785225" cy="5400675"/>
          </a:xfrm>
        </p:spPr>
        <p:txBody>
          <a:bodyPr/>
          <a:lstStyle/>
          <a:p>
            <a:pPr marL="622300" indent="-622300">
              <a:buClr>
                <a:srgbClr val="FFFF00"/>
              </a:buClr>
              <a:buFont typeface="Wingdings" pitchFamily="2" charset="2"/>
              <a:buChar char="v"/>
            </a:pPr>
            <a:r>
              <a:rPr lang="en-US" sz="3000" dirty="0">
                <a:ln w="22225">
                  <a:solidFill>
                    <a:schemeClr val="tx1"/>
                  </a:solidFill>
                </a:ln>
                <a:solidFill>
                  <a:srgbClr val="FF0000"/>
                </a:solidFill>
              </a:rPr>
              <a:t>Zeph. 1:2-3</a:t>
            </a:r>
            <a:r>
              <a:rPr lang="en-US" sz="3000" dirty="0">
                <a:ln w="22225">
                  <a:solidFill>
                    <a:schemeClr val="tx1"/>
                  </a:solidFill>
                </a:ln>
              </a:rPr>
              <a:t> </a:t>
            </a:r>
            <a:r>
              <a:rPr lang="en-US" sz="3000" dirty="0"/>
              <a:t>– Cp. </a:t>
            </a:r>
            <a:r>
              <a:rPr lang="en-US" sz="3000" dirty="0">
                <a:ln w="22225">
                  <a:solidFill>
                    <a:schemeClr val="tx1"/>
                  </a:solidFill>
                </a:ln>
                <a:solidFill>
                  <a:srgbClr val="FF0000"/>
                </a:solidFill>
              </a:rPr>
              <a:t>Gen. 6:7 </a:t>
            </a:r>
            <a:r>
              <a:rPr lang="en-US" sz="3000" dirty="0"/>
              <a:t>– </a:t>
            </a:r>
            <a:r>
              <a:rPr lang="en-US" sz="3000" dirty="0">
                <a:ln w="22225">
                  <a:solidFill>
                    <a:schemeClr val="tx1"/>
                  </a:solidFill>
                </a:ln>
                <a:solidFill>
                  <a:srgbClr val="FF0000"/>
                </a:solidFill>
              </a:rPr>
              <a:t>Gen. 1 </a:t>
            </a:r>
            <a:r>
              <a:rPr lang="en-US" sz="3000" dirty="0"/>
              <a:t>order of creation </a:t>
            </a:r>
            <a:r>
              <a:rPr lang="en-US" sz="3000" dirty="0" smtClean="0"/>
              <a:t>reversed – </a:t>
            </a:r>
            <a:r>
              <a:rPr lang="en-US" sz="3000" dirty="0" smtClean="0">
                <a:solidFill>
                  <a:srgbClr val="FFFF00"/>
                </a:solidFill>
              </a:rPr>
              <a:t>1</a:t>
            </a:r>
            <a:r>
              <a:rPr lang="en-US" sz="3000" baseline="30000" dirty="0" smtClean="0">
                <a:solidFill>
                  <a:srgbClr val="FFFF00"/>
                </a:solidFill>
              </a:rPr>
              <a:t>st</a:t>
            </a:r>
            <a:r>
              <a:rPr lang="en-US" sz="3000" dirty="0" smtClean="0">
                <a:solidFill>
                  <a:srgbClr val="FFFF00"/>
                </a:solidFill>
              </a:rPr>
              <a:t> clue – reversal!</a:t>
            </a:r>
            <a:endParaRPr lang="en-US" sz="3000" dirty="0">
              <a:solidFill>
                <a:srgbClr val="FFFF00"/>
              </a:solidFill>
            </a:endParaRPr>
          </a:p>
          <a:p>
            <a:pPr marL="622300" indent="-622300">
              <a:buClr>
                <a:srgbClr val="FFFF00"/>
              </a:buClr>
              <a:buFont typeface="Wingdings" pitchFamily="2" charset="2"/>
              <a:buChar char="v"/>
            </a:pPr>
            <a:r>
              <a:rPr lang="en-US" sz="3000" dirty="0">
                <a:ln w="22225">
                  <a:solidFill>
                    <a:schemeClr val="tx1"/>
                  </a:solidFill>
                </a:ln>
                <a:solidFill>
                  <a:srgbClr val="FF0000"/>
                </a:solidFill>
              </a:rPr>
              <a:t>Zeph. 2:3 </a:t>
            </a:r>
            <a:r>
              <a:rPr lang="en-US" sz="3000" dirty="0"/>
              <a:t>- Cp. </a:t>
            </a:r>
            <a:r>
              <a:rPr lang="en-US" sz="3000" dirty="0">
                <a:ln>
                  <a:solidFill>
                    <a:schemeClr val="tx1"/>
                  </a:solidFill>
                </a:ln>
                <a:solidFill>
                  <a:srgbClr val="66FFFF"/>
                </a:solidFill>
              </a:rPr>
              <a:t>Flood</a:t>
            </a:r>
            <a:r>
              <a:rPr lang="en-US" sz="3000" dirty="0"/>
              <a:t> – All consumed but a remnant ‘hid’.</a:t>
            </a:r>
          </a:p>
          <a:p>
            <a:pPr marL="622300" indent="-622300">
              <a:buClr>
                <a:srgbClr val="FFFF00"/>
              </a:buClr>
              <a:buFont typeface="Wingdings" pitchFamily="2" charset="2"/>
              <a:buChar char="v"/>
            </a:pPr>
            <a:r>
              <a:rPr lang="en-US" sz="3000" dirty="0">
                <a:ln w="22225">
                  <a:solidFill>
                    <a:schemeClr val="tx1"/>
                  </a:solidFill>
                </a:ln>
                <a:solidFill>
                  <a:srgbClr val="FF0000"/>
                </a:solidFill>
              </a:rPr>
              <a:t>Zeph. 1:1; 2:12; 3:10 </a:t>
            </a:r>
            <a:r>
              <a:rPr lang="en-US" sz="3000" dirty="0"/>
              <a:t>– </a:t>
            </a:r>
            <a:r>
              <a:rPr lang="en-US" sz="3000" dirty="0" err="1"/>
              <a:t>Cushi</a:t>
            </a:r>
            <a:r>
              <a:rPr lang="en-US" sz="3000" dirty="0"/>
              <a:t> = Babylon.</a:t>
            </a:r>
          </a:p>
          <a:p>
            <a:pPr marL="622300" indent="-622300">
              <a:buClr>
                <a:srgbClr val="FFFF00"/>
              </a:buClr>
              <a:buFont typeface="Wingdings" pitchFamily="2" charset="2"/>
              <a:buChar char="v"/>
            </a:pPr>
            <a:r>
              <a:rPr lang="en-US" sz="3000" dirty="0">
                <a:ln w="22225">
                  <a:solidFill>
                    <a:schemeClr val="tx1"/>
                  </a:solidFill>
                </a:ln>
                <a:solidFill>
                  <a:srgbClr val="FF0000"/>
                </a:solidFill>
              </a:rPr>
              <a:t>Zeph. 2:13 </a:t>
            </a:r>
            <a:r>
              <a:rPr lang="en-US" sz="3000" dirty="0"/>
              <a:t>- Assyria/</a:t>
            </a:r>
            <a:r>
              <a:rPr lang="en-US" sz="3000" dirty="0" err="1"/>
              <a:t>Ninevah</a:t>
            </a:r>
            <a:r>
              <a:rPr lang="en-US" sz="3000" dirty="0"/>
              <a:t>.</a:t>
            </a:r>
          </a:p>
          <a:p>
            <a:pPr marL="622300" indent="-622300">
              <a:buClr>
                <a:srgbClr val="FFFF00"/>
              </a:buClr>
              <a:buFont typeface="Wingdings" pitchFamily="2" charset="2"/>
              <a:buChar char="v"/>
            </a:pPr>
            <a:r>
              <a:rPr lang="en-US" sz="3000" dirty="0">
                <a:ln w="22225">
                  <a:solidFill>
                    <a:schemeClr val="tx1"/>
                  </a:solidFill>
                </a:ln>
                <a:solidFill>
                  <a:srgbClr val="FF0000"/>
                </a:solidFill>
              </a:rPr>
              <a:t>Zeph. 1:16; 3:6 </a:t>
            </a:r>
            <a:r>
              <a:rPr lang="en-US" sz="3000" dirty="0"/>
              <a:t>– Towers – Cp. </a:t>
            </a:r>
            <a:r>
              <a:rPr lang="en-US" sz="3000" dirty="0">
                <a:ln w="22225">
                  <a:solidFill>
                    <a:schemeClr val="tx1"/>
                  </a:solidFill>
                </a:ln>
                <a:solidFill>
                  <a:srgbClr val="FF0000"/>
                </a:solidFill>
              </a:rPr>
              <a:t>Gen. 11:1-4</a:t>
            </a:r>
            <a:r>
              <a:rPr lang="en-US" sz="3000" dirty="0"/>
              <a:t>; and cities – Cp. </a:t>
            </a:r>
            <a:r>
              <a:rPr lang="en-US" sz="3000" dirty="0">
                <a:ln w="22225">
                  <a:solidFill>
                    <a:schemeClr val="tx1"/>
                  </a:solidFill>
                </a:ln>
                <a:solidFill>
                  <a:srgbClr val="FF0000"/>
                </a:solidFill>
              </a:rPr>
              <a:t>Gen. 10:10-11</a:t>
            </a:r>
            <a:r>
              <a:rPr lang="en-US" sz="3000" dirty="0"/>
              <a:t>.</a:t>
            </a:r>
          </a:p>
          <a:p>
            <a:pPr marL="622300" indent="-622300">
              <a:buClr>
                <a:srgbClr val="FFFF00"/>
              </a:buClr>
              <a:buFont typeface="Wingdings" pitchFamily="2" charset="2"/>
              <a:buChar char="v"/>
            </a:pPr>
            <a:r>
              <a:rPr lang="en-US" sz="3000" dirty="0">
                <a:ln w="22225">
                  <a:solidFill>
                    <a:schemeClr val="tx1"/>
                  </a:solidFill>
                </a:ln>
                <a:solidFill>
                  <a:srgbClr val="FF0000"/>
                </a:solidFill>
              </a:rPr>
              <a:t>Zeph. 3:9 </a:t>
            </a:r>
            <a:r>
              <a:rPr lang="en-US" sz="3000" dirty="0"/>
              <a:t>– </a:t>
            </a:r>
            <a:r>
              <a:rPr lang="en-US" sz="3000" dirty="0">
                <a:solidFill>
                  <a:srgbClr val="00FF00"/>
                </a:solidFill>
              </a:rPr>
              <a:t>“pure language”</a:t>
            </a:r>
            <a:r>
              <a:rPr lang="en-US" sz="3000" dirty="0"/>
              <a:t> – </a:t>
            </a:r>
            <a:r>
              <a:rPr lang="en-US" sz="3000" dirty="0">
                <a:ln w="22225">
                  <a:solidFill>
                    <a:schemeClr val="tx1"/>
                  </a:solidFill>
                </a:ln>
                <a:solidFill>
                  <a:srgbClr val="FF0000"/>
                </a:solidFill>
              </a:rPr>
              <a:t>Gen. 11:1</a:t>
            </a:r>
            <a:r>
              <a:rPr lang="en-US" sz="3000" dirty="0"/>
              <a:t>.</a:t>
            </a:r>
          </a:p>
          <a:p>
            <a:pPr marL="622300" indent="-622300">
              <a:buClr>
                <a:srgbClr val="FFFF00"/>
              </a:buClr>
              <a:buFont typeface="Wingdings" pitchFamily="2" charset="2"/>
              <a:buChar char="v"/>
            </a:pPr>
            <a:r>
              <a:rPr lang="en-US" sz="3000" dirty="0">
                <a:ln w="22225">
                  <a:solidFill>
                    <a:schemeClr val="tx1"/>
                  </a:solidFill>
                </a:ln>
                <a:solidFill>
                  <a:srgbClr val="FF0000"/>
                </a:solidFill>
              </a:rPr>
              <a:t>Zeph. 3:9-20 </a:t>
            </a:r>
            <a:r>
              <a:rPr lang="en-US" sz="3000" dirty="0"/>
              <a:t>– Abraham and Jacob.</a:t>
            </a:r>
            <a:endParaRPr lang="en-AU" sz="3000" dirty="0"/>
          </a:p>
        </p:txBody>
      </p:sp>
      <p:sp>
        <p:nvSpPr>
          <p:cNvPr id="81923" name="Text Box 3"/>
          <p:cNvSpPr txBox="1">
            <a:spLocks noChangeArrowheads="1"/>
          </p:cNvSpPr>
          <p:nvPr/>
        </p:nvSpPr>
        <p:spPr bwMode="auto">
          <a:xfrm>
            <a:off x="0" y="69276"/>
            <a:ext cx="9144000" cy="769441"/>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FF66"/>
                </a:solidFill>
                <a:effectLst>
                  <a:outerShdw blurRad="38100" dist="38100" dir="2700000" algn="tl">
                    <a:srgbClr val="FFFFFF"/>
                  </a:outerShdw>
                </a:effectLst>
              </a:rPr>
              <a:t>Roots of the Prophecy</a:t>
            </a:r>
            <a:endParaRPr lang="en-AU" sz="44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4"/>
          <p:cNvSpPr>
            <a:spLocks noGrp="1" noChangeArrowheads="1"/>
          </p:cNvSpPr>
          <p:nvPr>
            <p:ph type="ftr" sz="quarter" idx="3"/>
          </p:nvPr>
        </p:nvSpPr>
        <p:spPr>
          <a:xfrm>
            <a:off x="0" y="6322580"/>
            <a:ext cx="3635375" cy="549275"/>
          </a:xfrm>
        </p:spPr>
        <p:txBody>
          <a:bodyPr/>
          <a:lstStyle/>
          <a:p>
            <a:r>
              <a:rPr lang="en-AU" dirty="0"/>
              <a:t>The Prophecy of Zephaniah</a:t>
            </a:r>
          </a:p>
        </p:txBody>
      </p:sp>
      <p:sp>
        <p:nvSpPr>
          <p:cNvPr id="87043" name="Text Box 3"/>
          <p:cNvSpPr txBox="1">
            <a:spLocks noChangeArrowheads="1"/>
          </p:cNvSpPr>
          <p:nvPr/>
        </p:nvSpPr>
        <p:spPr bwMode="auto">
          <a:xfrm>
            <a:off x="0" y="170562"/>
            <a:ext cx="9144000" cy="1384995"/>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66"/>
                </a:solidFill>
                <a:effectLst>
                  <a:outerShdw blurRad="38100" dist="38100" dir="2700000" algn="tl">
                    <a:srgbClr val="FFFFFF"/>
                  </a:outerShdw>
                </a:effectLst>
              </a:rPr>
              <a:t>Zephaniah – </a:t>
            </a:r>
            <a:r>
              <a:rPr lang="en-US" sz="4000" b="1" dirty="0">
                <a:solidFill>
                  <a:srgbClr val="FFFF66"/>
                </a:solidFill>
                <a:effectLst>
                  <a:outerShdw blurRad="38100" dist="38100" dir="2700000" algn="tl">
                    <a:srgbClr val="FFFFFF"/>
                  </a:outerShdw>
                </a:effectLst>
              </a:rPr>
              <a:t>Giant </a:t>
            </a:r>
            <a:r>
              <a:rPr lang="en-US" sz="4000" b="1" dirty="0" smtClean="0">
                <a:solidFill>
                  <a:srgbClr val="FFFF66"/>
                </a:solidFill>
                <a:effectLst>
                  <a:outerShdw blurRad="38100" dist="38100" dir="2700000" algn="tl">
                    <a:srgbClr val="FFFFFF"/>
                  </a:outerShdw>
                </a:effectLst>
              </a:rPr>
              <a:t>stepping stone between Genesis </a:t>
            </a:r>
            <a:r>
              <a:rPr lang="en-US" sz="4000" b="1" dirty="0">
                <a:solidFill>
                  <a:srgbClr val="FFFF66"/>
                </a:solidFill>
                <a:effectLst>
                  <a:outerShdw blurRad="38100" dist="38100" dir="2700000" algn="tl">
                    <a:srgbClr val="FFFFFF"/>
                  </a:outerShdw>
                </a:effectLst>
              </a:rPr>
              <a:t>and Revelation</a:t>
            </a:r>
            <a:endParaRPr lang="en-AU" sz="4000" b="1" dirty="0">
              <a:solidFill>
                <a:srgbClr val="FFFF66"/>
              </a:solidFill>
              <a:effectLst>
                <a:outerShdw blurRad="38100" dist="38100" dir="2700000" algn="tl">
                  <a:srgbClr val="FFFFFF"/>
                </a:outerShdw>
              </a:effectLst>
            </a:endParaRPr>
          </a:p>
        </p:txBody>
      </p:sp>
      <p:sp>
        <p:nvSpPr>
          <p:cNvPr id="87046" name="AutoShape 6"/>
          <p:cNvSpPr>
            <a:spLocks noChangeArrowheads="1"/>
          </p:cNvSpPr>
          <p:nvPr/>
        </p:nvSpPr>
        <p:spPr bwMode="auto">
          <a:xfrm>
            <a:off x="395288" y="2807764"/>
            <a:ext cx="1296987" cy="576263"/>
          </a:xfrm>
          <a:prstGeom prst="can">
            <a:avLst>
              <a:gd name="adj" fmla="val 50000"/>
            </a:avLst>
          </a:prstGeom>
          <a:gradFill rotWithShape="1">
            <a:gsLst>
              <a:gs pos="0">
                <a:srgbClr val="FFCC66"/>
              </a:gs>
              <a:gs pos="100000">
                <a:srgbClr val="990033"/>
              </a:gs>
            </a:gsLst>
            <a:lin ang="5400000" scaled="1"/>
          </a:gradFill>
          <a:ln w="9525">
            <a:solidFill>
              <a:schemeClr val="tx1"/>
            </a:solidFill>
            <a:round/>
            <a:headEnd/>
            <a:tailEnd/>
          </a:ln>
          <a:effectLst/>
        </p:spPr>
        <p:txBody>
          <a:bodyPr wrap="none" anchor="ctr"/>
          <a:lstStyle/>
          <a:p>
            <a:endParaRPr lang="en-US"/>
          </a:p>
        </p:txBody>
      </p:sp>
      <p:sp>
        <p:nvSpPr>
          <p:cNvPr id="87047" name="AutoShape 7"/>
          <p:cNvSpPr>
            <a:spLocks noChangeArrowheads="1"/>
          </p:cNvSpPr>
          <p:nvPr/>
        </p:nvSpPr>
        <p:spPr bwMode="auto">
          <a:xfrm>
            <a:off x="3276600" y="3455464"/>
            <a:ext cx="1582738" cy="720725"/>
          </a:xfrm>
          <a:prstGeom prst="can">
            <a:avLst>
              <a:gd name="adj" fmla="val 50000"/>
            </a:avLst>
          </a:prstGeom>
          <a:gradFill rotWithShape="1">
            <a:gsLst>
              <a:gs pos="0">
                <a:srgbClr val="FFCC66"/>
              </a:gs>
              <a:gs pos="100000">
                <a:srgbClr val="990033"/>
              </a:gs>
            </a:gsLst>
            <a:lin ang="5400000" scaled="1"/>
          </a:gradFill>
          <a:ln w="9525">
            <a:solidFill>
              <a:schemeClr val="tx1"/>
            </a:solidFill>
            <a:round/>
            <a:headEnd/>
            <a:tailEnd/>
          </a:ln>
          <a:effectLst/>
        </p:spPr>
        <p:txBody>
          <a:bodyPr wrap="none" anchor="ctr"/>
          <a:lstStyle/>
          <a:p>
            <a:endParaRPr lang="en-US"/>
          </a:p>
        </p:txBody>
      </p:sp>
      <p:sp>
        <p:nvSpPr>
          <p:cNvPr id="87048" name="AutoShape 8"/>
          <p:cNvSpPr>
            <a:spLocks noChangeArrowheads="1"/>
          </p:cNvSpPr>
          <p:nvPr/>
        </p:nvSpPr>
        <p:spPr bwMode="auto">
          <a:xfrm>
            <a:off x="1835150" y="3887264"/>
            <a:ext cx="1296988" cy="576263"/>
          </a:xfrm>
          <a:prstGeom prst="can">
            <a:avLst>
              <a:gd name="adj" fmla="val 50000"/>
            </a:avLst>
          </a:prstGeom>
          <a:gradFill rotWithShape="1">
            <a:gsLst>
              <a:gs pos="0">
                <a:srgbClr val="FFCC66"/>
              </a:gs>
              <a:gs pos="100000">
                <a:srgbClr val="990033"/>
              </a:gs>
            </a:gsLst>
            <a:lin ang="5400000" scaled="1"/>
          </a:gradFill>
          <a:ln w="9525">
            <a:solidFill>
              <a:schemeClr val="tx1"/>
            </a:solidFill>
            <a:round/>
            <a:headEnd/>
            <a:tailEnd/>
          </a:ln>
          <a:effectLst/>
        </p:spPr>
        <p:txBody>
          <a:bodyPr wrap="none" anchor="ctr"/>
          <a:lstStyle/>
          <a:p>
            <a:endParaRPr lang="en-US"/>
          </a:p>
        </p:txBody>
      </p:sp>
      <p:sp>
        <p:nvSpPr>
          <p:cNvPr id="87049" name="AutoShape 9"/>
          <p:cNvSpPr>
            <a:spLocks noChangeArrowheads="1"/>
          </p:cNvSpPr>
          <p:nvPr/>
        </p:nvSpPr>
        <p:spPr bwMode="auto">
          <a:xfrm>
            <a:off x="3130550" y="4319064"/>
            <a:ext cx="1296988" cy="576263"/>
          </a:xfrm>
          <a:prstGeom prst="can">
            <a:avLst>
              <a:gd name="adj" fmla="val 50000"/>
            </a:avLst>
          </a:prstGeom>
          <a:gradFill rotWithShape="1">
            <a:gsLst>
              <a:gs pos="0">
                <a:srgbClr val="FFCC66"/>
              </a:gs>
              <a:gs pos="100000">
                <a:srgbClr val="990033"/>
              </a:gs>
            </a:gsLst>
            <a:lin ang="5400000" scaled="1"/>
          </a:gradFill>
          <a:ln w="9525">
            <a:solidFill>
              <a:schemeClr val="tx1"/>
            </a:solidFill>
            <a:round/>
            <a:headEnd/>
            <a:tailEnd/>
          </a:ln>
          <a:effectLst/>
        </p:spPr>
        <p:txBody>
          <a:bodyPr wrap="none" anchor="ctr"/>
          <a:lstStyle/>
          <a:p>
            <a:endParaRPr lang="en-US"/>
          </a:p>
        </p:txBody>
      </p:sp>
      <p:sp>
        <p:nvSpPr>
          <p:cNvPr id="87050" name="AutoShape 10"/>
          <p:cNvSpPr>
            <a:spLocks noChangeArrowheads="1"/>
          </p:cNvSpPr>
          <p:nvPr/>
        </p:nvSpPr>
        <p:spPr bwMode="auto">
          <a:xfrm>
            <a:off x="4714875" y="2950639"/>
            <a:ext cx="1296988" cy="576263"/>
          </a:xfrm>
          <a:prstGeom prst="can">
            <a:avLst>
              <a:gd name="adj" fmla="val 50000"/>
            </a:avLst>
          </a:prstGeom>
          <a:gradFill rotWithShape="1">
            <a:gsLst>
              <a:gs pos="0">
                <a:srgbClr val="FFCC66"/>
              </a:gs>
              <a:gs pos="100000">
                <a:srgbClr val="990033"/>
              </a:gs>
            </a:gsLst>
            <a:lin ang="5400000" scaled="1"/>
          </a:gradFill>
          <a:ln w="9525">
            <a:solidFill>
              <a:schemeClr val="tx1"/>
            </a:solidFill>
            <a:round/>
            <a:headEnd/>
            <a:tailEnd/>
          </a:ln>
          <a:effectLst/>
        </p:spPr>
        <p:txBody>
          <a:bodyPr wrap="none" anchor="ctr"/>
          <a:lstStyle/>
          <a:p>
            <a:pPr algn="ctr"/>
            <a:endParaRPr lang="en-US" sz="2800">
              <a:solidFill>
                <a:srgbClr val="000000"/>
              </a:solidFill>
              <a:latin typeface="Impact" pitchFamily="34" charset="0"/>
            </a:endParaRPr>
          </a:p>
        </p:txBody>
      </p:sp>
      <p:sp>
        <p:nvSpPr>
          <p:cNvPr id="87051" name="AutoShape 11"/>
          <p:cNvSpPr>
            <a:spLocks noChangeArrowheads="1"/>
          </p:cNvSpPr>
          <p:nvPr/>
        </p:nvSpPr>
        <p:spPr bwMode="auto">
          <a:xfrm>
            <a:off x="6516688" y="4966764"/>
            <a:ext cx="2087562" cy="1009650"/>
          </a:xfrm>
          <a:prstGeom prst="can">
            <a:avLst>
              <a:gd name="adj" fmla="val 50000"/>
            </a:avLst>
          </a:prstGeom>
          <a:gradFill rotWithShape="1">
            <a:gsLst>
              <a:gs pos="0">
                <a:srgbClr val="FFCC66"/>
              </a:gs>
              <a:gs pos="100000">
                <a:srgbClr val="990033"/>
              </a:gs>
            </a:gsLst>
            <a:lin ang="5400000" scaled="1"/>
          </a:gradFill>
          <a:ln w="9525">
            <a:solidFill>
              <a:schemeClr val="tx1"/>
            </a:solidFill>
            <a:round/>
            <a:headEnd/>
            <a:tailEnd/>
          </a:ln>
          <a:effectLst/>
        </p:spPr>
        <p:txBody>
          <a:bodyPr wrap="none" anchor="ctr"/>
          <a:lstStyle/>
          <a:p>
            <a:pPr algn="ctr"/>
            <a:r>
              <a:rPr lang="en-US" sz="3200">
                <a:solidFill>
                  <a:srgbClr val="000000"/>
                </a:solidFill>
                <a:latin typeface="Impact" pitchFamily="34" charset="0"/>
              </a:rPr>
              <a:t>Apocalypse</a:t>
            </a:r>
            <a:endParaRPr lang="en-AU" sz="3200">
              <a:solidFill>
                <a:srgbClr val="000000"/>
              </a:solidFill>
              <a:latin typeface="Impact" pitchFamily="34" charset="0"/>
            </a:endParaRPr>
          </a:p>
        </p:txBody>
      </p:sp>
      <p:sp>
        <p:nvSpPr>
          <p:cNvPr id="87052" name="Text Box 12"/>
          <p:cNvSpPr txBox="1">
            <a:spLocks noChangeArrowheads="1"/>
          </p:cNvSpPr>
          <p:nvPr/>
        </p:nvSpPr>
        <p:spPr bwMode="auto">
          <a:xfrm>
            <a:off x="344488" y="3291952"/>
            <a:ext cx="1360487" cy="519112"/>
          </a:xfrm>
          <a:prstGeom prst="rect">
            <a:avLst/>
          </a:prstGeom>
          <a:noFill/>
          <a:ln w="9525">
            <a:noFill/>
            <a:miter lim="800000"/>
            <a:headEnd/>
            <a:tailEnd/>
          </a:ln>
          <a:effectLst/>
        </p:spPr>
        <p:txBody>
          <a:bodyPr wrap="none">
            <a:spAutoFit/>
          </a:bodyPr>
          <a:lstStyle/>
          <a:p>
            <a:r>
              <a:rPr lang="en-US" sz="2800">
                <a:solidFill>
                  <a:srgbClr val="FFFF00"/>
                </a:solidFill>
                <a:latin typeface="Impact" pitchFamily="34" charset="0"/>
              </a:rPr>
              <a:t>Genesis</a:t>
            </a:r>
            <a:endParaRPr lang="en-AU" sz="2800">
              <a:solidFill>
                <a:srgbClr val="FFFF00"/>
              </a:solidFill>
              <a:latin typeface="Impact" pitchFamily="34" charset="0"/>
            </a:endParaRPr>
          </a:p>
        </p:txBody>
      </p:sp>
      <p:sp>
        <p:nvSpPr>
          <p:cNvPr id="87053" name="Text Box 13"/>
          <p:cNvSpPr txBox="1">
            <a:spLocks noChangeArrowheads="1"/>
          </p:cNvSpPr>
          <p:nvPr/>
        </p:nvSpPr>
        <p:spPr bwMode="auto">
          <a:xfrm>
            <a:off x="6011863" y="3007789"/>
            <a:ext cx="1122362" cy="519113"/>
          </a:xfrm>
          <a:prstGeom prst="rect">
            <a:avLst/>
          </a:prstGeom>
          <a:noFill/>
          <a:ln w="9525">
            <a:noFill/>
            <a:miter lim="800000"/>
            <a:headEnd/>
            <a:tailEnd/>
          </a:ln>
          <a:effectLst/>
        </p:spPr>
        <p:txBody>
          <a:bodyPr wrap="none">
            <a:spAutoFit/>
          </a:bodyPr>
          <a:lstStyle/>
          <a:p>
            <a:r>
              <a:rPr lang="en-US" sz="2800">
                <a:solidFill>
                  <a:srgbClr val="66FFFF"/>
                </a:solidFill>
                <a:latin typeface="Impact" pitchFamily="34" charset="0"/>
              </a:rPr>
              <a:t>Daniel</a:t>
            </a:r>
            <a:endParaRPr lang="en-AU" sz="2800">
              <a:solidFill>
                <a:srgbClr val="66FFFF"/>
              </a:solidFill>
              <a:latin typeface="Impact" pitchFamily="34" charset="0"/>
            </a:endParaRPr>
          </a:p>
        </p:txBody>
      </p:sp>
      <p:sp>
        <p:nvSpPr>
          <p:cNvPr id="87054" name="Text Box 14"/>
          <p:cNvSpPr txBox="1">
            <a:spLocks noChangeArrowheads="1"/>
          </p:cNvSpPr>
          <p:nvPr/>
        </p:nvSpPr>
        <p:spPr bwMode="auto">
          <a:xfrm>
            <a:off x="4867275" y="3587227"/>
            <a:ext cx="1924050" cy="579437"/>
          </a:xfrm>
          <a:prstGeom prst="rect">
            <a:avLst/>
          </a:prstGeom>
          <a:noFill/>
          <a:ln w="9525">
            <a:noFill/>
            <a:miter lim="800000"/>
            <a:headEnd/>
            <a:tailEnd/>
          </a:ln>
          <a:effectLst/>
        </p:spPr>
        <p:txBody>
          <a:bodyPr wrap="none">
            <a:spAutoFit/>
          </a:bodyPr>
          <a:lstStyle/>
          <a:p>
            <a:r>
              <a:rPr lang="en-US" sz="3200">
                <a:solidFill>
                  <a:srgbClr val="00FF00"/>
                </a:solidFill>
                <a:latin typeface="Impact" pitchFamily="34" charset="0"/>
              </a:rPr>
              <a:t>Zephaniah</a:t>
            </a:r>
            <a:endParaRPr lang="en-AU" sz="3200">
              <a:solidFill>
                <a:srgbClr val="00FF00"/>
              </a:solidFill>
              <a:latin typeface="Impact" pitchFamily="34" charset="0"/>
            </a:endParaRPr>
          </a:p>
        </p:txBody>
      </p:sp>
      <p:sp>
        <p:nvSpPr>
          <p:cNvPr id="87055" name="Text Box 15"/>
          <p:cNvSpPr txBox="1">
            <a:spLocks noChangeArrowheads="1"/>
          </p:cNvSpPr>
          <p:nvPr/>
        </p:nvSpPr>
        <p:spPr bwMode="auto">
          <a:xfrm>
            <a:off x="1443038" y="4406377"/>
            <a:ext cx="1095375" cy="519112"/>
          </a:xfrm>
          <a:prstGeom prst="rect">
            <a:avLst/>
          </a:prstGeom>
          <a:noFill/>
          <a:ln w="9525">
            <a:noFill/>
            <a:miter lim="800000"/>
            <a:headEnd/>
            <a:tailEnd/>
          </a:ln>
          <a:effectLst/>
        </p:spPr>
        <p:txBody>
          <a:bodyPr wrap="none">
            <a:spAutoFit/>
          </a:bodyPr>
          <a:lstStyle/>
          <a:p>
            <a:r>
              <a:rPr lang="en-US" sz="2800">
                <a:solidFill>
                  <a:srgbClr val="FFCC66"/>
                </a:solidFill>
                <a:latin typeface="Impact" pitchFamily="34" charset="0"/>
              </a:rPr>
              <a:t>Isaiah</a:t>
            </a:r>
            <a:endParaRPr lang="en-AU" sz="2800">
              <a:solidFill>
                <a:srgbClr val="FFCC66"/>
              </a:solidFill>
              <a:latin typeface="Impact" pitchFamily="34" charset="0"/>
            </a:endParaRPr>
          </a:p>
        </p:txBody>
      </p:sp>
      <p:sp>
        <p:nvSpPr>
          <p:cNvPr id="87056" name="Text Box 16"/>
          <p:cNvSpPr txBox="1">
            <a:spLocks noChangeArrowheads="1"/>
          </p:cNvSpPr>
          <p:nvPr/>
        </p:nvSpPr>
        <p:spPr bwMode="auto">
          <a:xfrm>
            <a:off x="3040063" y="4855639"/>
            <a:ext cx="1530350" cy="519113"/>
          </a:xfrm>
          <a:prstGeom prst="rect">
            <a:avLst/>
          </a:prstGeom>
          <a:noFill/>
          <a:ln w="9525">
            <a:noFill/>
            <a:miter lim="800000"/>
            <a:headEnd/>
            <a:tailEnd/>
          </a:ln>
          <a:effectLst/>
        </p:spPr>
        <p:txBody>
          <a:bodyPr wrap="none">
            <a:spAutoFit/>
          </a:bodyPr>
          <a:lstStyle/>
          <a:p>
            <a:r>
              <a:rPr lang="en-US" sz="2800">
                <a:solidFill>
                  <a:srgbClr val="FFCCFF"/>
                </a:solidFill>
                <a:latin typeface="Impact" pitchFamily="34" charset="0"/>
              </a:rPr>
              <a:t>Jeremiah</a:t>
            </a:r>
            <a:endParaRPr lang="en-AU" sz="2800">
              <a:solidFill>
                <a:srgbClr val="FFCCFF"/>
              </a:solidFill>
              <a:latin typeface="Impact" pitchFamily="34" charset="0"/>
            </a:endParaRPr>
          </a:p>
        </p:txBody>
      </p:sp>
      <p:sp>
        <p:nvSpPr>
          <p:cNvPr id="87061" name="AutoShape 21"/>
          <p:cNvSpPr>
            <a:spLocks noChangeArrowheads="1"/>
          </p:cNvSpPr>
          <p:nvPr/>
        </p:nvSpPr>
        <p:spPr bwMode="auto">
          <a:xfrm rot="1823135">
            <a:off x="811213" y="2231502"/>
            <a:ext cx="2392362" cy="1430337"/>
          </a:xfrm>
          <a:prstGeom prst="curvedDownArrow">
            <a:avLst>
              <a:gd name="adj1" fmla="val 9184"/>
              <a:gd name="adj2" fmla="val 42635"/>
              <a:gd name="adj3" fmla="val 33005"/>
            </a:avLst>
          </a:prstGeom>
          <a:solidFill>
            <a:schemeClr val="accent1"/>
          </a:solidFill>
          <a:ln w="9525">
            <a:solidFill>
              <a:schemeClr val="tx1"/>
            </a:solidFill>
            <a:miter lim="800000"/>
            <a:headEnd/>
            <a:tailEnd/>
          </a:ln>
          <a:effectLst/>
        </p:spPr>
        <p:txBody>
          <a:bodyPr wrap="none" anchor="ctr"/>
          <a:lstStyle/>
          <a:p>
            <a:endParaRPr lang="en-US"/>
          </a:p>
        </p:txBody>
      </p:sp>
      <p:sp>
        <p:nvSpPr>
          <p:cNvPr id="87062" name="AutoShape 22"/>
          <p:cNvSpPr>
            <a:spLocks noChangeArrowheads="1"/>
          </p:cNvSpPr>
          <p:nvPr/>
        </p:nvSpPr>
        <p:spPr bwMode="auto">
          <a:xfrm rot="1594501">
            <a:off x="752475" y="2158477"/>
            <a:ext cx="4000500" cy="1773237"/>
          </a:xfrm>
          <a:prstGeom prst="curvedDownArrow">
            <a:avLst>
              <a:gd name="adj1" fmla="val 12836"/>
              <a:gd name="adj2" fmla="val 5795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87063" name="AutoShape 23"/>
          <p:cNvSpPr>
            <a:spLocks noChangeArrowheads="1"/>
          </p:cNvSpPr>
          <p:nvPr/>
        </p:nvSpPr>
        <p:spPr bwMode="auto">
          <a:xfrm>
            <a:off x="611188" y="1942577"/>
            <a:ext cx="5473700" cy="1081087"/>
          </a:xfrm>
          <a:prstGeom prst="curvedDownArrow">
            <a:avLst>
              <a:gd name="adj1" fmla="val 46717"/>
              <a:gd name="adj2" fmla="val 14798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87057" name="AutoShape 17"/>
          <p:cNvSpPr>
            <a:spLocks noChangeArrowheads="1"/>
          </p:cNvSpPr>
          <p:nvPr/>
        </p:nvSpPr>
        <p:spPr bwMode="auto">
          <a:xfrm rot="699786">
            <a:off x="803275" y="1939402"/>
            <a:ext cx="4249738" cy="1482725"/>
          </a:xfrm>
          <a:prstGeom prst="curvedDownArrow">
            <a:avLst>
              <a:gd name="adj1" fmla="val 57323"/>
              <a:gd name="adj2" fmla="val 11464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87058" name="AutoShape 18"/>
          <p:cNvSpPr>
            <a:spLocks noChangeArrowheads="1"/>
          </p:cNvSpPr>
          <p:nvPr/>
        </p:nvSpPr>
        <p:spPr bwMode="auto">
          <a:xfrm rot="1248405">
            <a:off x="3935413" y="2226739"/>
            <a:ext cx="5184775" cy="2519363"/>
          </a:xfrm>
          <a:prstGeom prst="curvedDownArrow">
            <a:avLst>
              <a:gd name="adj1" fmla="val 32127"/>
              <a:gd name="adj2" fmla="val 7328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61"/>
                                        </p:tgtEl>
                                        <p:attrNameLst>
                                          <p:attrName>style.visibility</p:attrName>
                                        </p:attrNameLst>
                                      </p:cBhvr>
                                      <p:to>
                                        <p:strVal val="visible"/>
                                      </p:to>
                                    </p:set>
                                    <p:animEffect transition="in" filter="wipe(left)">
                                      <p:cBhvr>
                                        <p:cTn id="7" dur="2000"/>
                                        <p:tgtEl>
                                          <p:spTgt spid="87061"/>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87062"/>
                                        </p:tgtEl>
                                        <p:attrNameLst>
                                          <p:attrName>style.visibility</p:attrName>
                                        </p:attrNameLst>
                                      </p:cBhvr>
                                      <p:to>
                                        <p:strVal val="visible"/>
                                      </p:to>
                                    </p:set>
                                    <p:animEffect transition="in" filter="wipe(left)">
                                      <p:cBhvr>
                                        <p:cTn id="11" dur="2000"/>
                                        <p:tgtEl>
                                          <p:spTgt spid="87062"/>
                                        </p:tgtEl>
                                      </p:cBhvr>
                                    </p:animEffect>
                                  </p:childTnLst>
                                </p:cTn>
                              </p:par>
                            </p:childTnLst>
                          </p:cTn>
                        </p:par>
                        <p:par>
                          <p:cTn id="12" fill="hold">
                            <p:stCondLst>
                              <p:cond delay="5000"/>
                            </p:stCondLst>
                            <p:childTnLst>
                              <p:par>
                                <p:cTn id="13" presetID="22" presetClass="entr" presetSubtype="8" fill="hold" grpId="0" nodeType="afterEffect">
                                  <p:stCondLst>
                                    <p:cond delay="1000"/>
                                  </p:stCondLst>
                                  <p:childTnLst>
                                    <p:set>
                                      <p:cBhvr>
                                        <p:cTn id="14" dur="1" fill="hold">
                                          <p:stCondLst>
                                            <p:cond delay="0"/>
                                          </p:stCondLst>
                                        </p:cTn>
                                        <p:tgtEl>
                                          <p:spTgt spid="87063"/>
                                        </p:tgtEl>
                                        <p:attrNameLst>
                                          <p:attrName>style.visibility</p:attrName>
                                        </p:attrNameLst>
                                      </p:cBhvr>
                                      <p:to>
                                        <p:strVal val="visible"/>
                                      </p:to>
                                    </p:set>
                                    <p:animEffect transition="in" filter="wipe(left)">
                                      <p:cBhvr>
                                        <p:cTn id="15" dur="2000"/>
                                        <p:tgtEl>
                                          <p:spTgt spid="870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7057"/>
                                        </p:tgtEl>
                                        <p:attrNameLst>
                                          <p:attrName>style.visibility</p:attrName>
                                        </p:attrNameLst>
                                      </p:cBhvr>
                                      <p:to>
                                        <p:strVal val="visible"/>
                                      </p:to>
                                    </p:set>
                                    <p:animEffect transition="in" filter="wipe(left)">
                                      <p:cBhvr>
                                        <p:cTn id="20" dur="2000"/>
                                        <p:tgtEl>
                                          <p:spTgt spid="87057"/>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8706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706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706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7058"/>
                                        </p:tgtEl>
                                        <p:attrNameLst>
                                          <p:attrName>style.visibility</p:attrName>
                                        </p:attrNameLst>
                                      </p:cBhvr>
                                      <p:to>
                                        <p:strVal val="visible"/>
                                      </p:to>
                                    </p:set>
                                    <p:animEffect transition="in" filter="wipe(left)">
                                      <p:cBhvr>
                                        <p:cTn id="31" dur="2000"/>
                                        <p:tgtEl>
                                          <p:spTgt spid="87058"/>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870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1" grpId="0" animBg="1"/>
      <p:bldP spid="87061" grpId="1" animBg="1"/>
      <p:bldP spid="87062" grpId="0" animBg="1"/>
      <p:bldP spid="87062" grpId="1" animBg="1"/>
      <p:bldP spid="87063" grpId="0" animBg="1"/>
      <p:bldP spid="87063" grpId="1" animBg="1"/>
      <p:bldP spid="87057" grpId="0" animBg="1"/>
      <p:bldP spid="87057" grpId="1" animBg="1"/>
      <p:bldP spid="870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72706" name="Rectangle 2"/>
          <p:cNvSpPr>
            <a:spLocks noGrp="1" noChangeArrowheads="1"/>
          </p:cNvSpPr>
          <p:nvPr>
            <p:ph type="subTitle" idx="1"/>
          </p:nvPr>
        </p:nvSpPr>
        <p:spPr>
          <a:xfrm>
            <a:off x="322263" y="981075"/>
            <a:ext cx="8497887" cy="5327650"/>
          </a:xfrm>
        </p:spPr>
        <p:txBody>
          <a:bodyPr/>
          <a:lstStyle/>
          <a:p>
            <a:pPr marL="723900" indent="-723900" algn="ctr">
              <a:buClr>
                <a:srgbClr val="FFFF00"/>
              </a:buClr>
              <a:buFont typeface="Wingdings" pitchFamily="2" charset="2"/>
              <a:buNone/>
            </a:pPr>
            <a:r>
              <a:rPr lang="en-US" sz="3200" b="0" dirty="0">
                <a:solidFill>
                  <a:srgbClr val="00FF00"/>
                </a:solidFill>
                <a:latin typeface="Arial Black" pitchFamily="34" charset="0"/>
              </a:rPr>
              <a:t>“The great day of the LORD is near”</a:t>
            </a:r>
          </a:p>
          <a:p>
            <a:pPr marL="723900" indent="-723900">
              <a:spcBef>
                <a:spcPct val="35000"/>
              </a:spcBef>
              <a:buClr>
                <a:srgbClr val="FFFF00"/>
              </a:buClr>
              <a:buFont typeface="Wingdings" pitchFamily="2" charset="2"/>
              <a:buChar char="v"/>
            </a:pPr>
            <a:r>
              <a:rPr lang="en-US" sz="3600" dirty="0"/>
              <a:t>To warn of inevitable and hastening </a:t>
            </a:r>
            <a:r>
              <a:rPr lang="en-US" sz="3600" dirty="0" err="1"/>
              <a:t>judgement</a:t>
            </a:r>
            <a:r>
              <a:rPr lang="en-US" sz="3600" dirty="0"/>
              <a:t> on Judah, Jerusalem, and all nations.</a:t>
            </a:r>
          </a:p>
          <a:p>
            <a:pPr marL="723900" indent="-723900">
              <a:spcBef>
                <a:spcPct val="35000"/>
              </a:spcBef>
              <a:buClr>
                <a:srgbClr val="FFFF00"/>
              </a:buClr>
              <a:buFont typeface="Wingdings" pitchFamily="2" charset="2"/>
              <a:buChar char="v"/>
            </a:pPr>
            <a:r>
              <a:rPr lang="en-US" sz="3600" dirty="0"/>
              <a:t>To herald salvation for a faithful remnant and ultimate redemption for Israel and the nations.</a:t>
            </a:r>
            <a:endParaRPr lang="en-AU" sz="3600" dirty="0"/>
          </a:p>
        </p:txBody>
      </p:sp>
      <p:sp>
        <p:nvSpPr>
          <p:cNvPr id="72707" name="Text Box 3"/>
          <p:cNvSpPr txBox="1">
            <a:spLocks noChangeArrowheads="1"/>
          </p:cNvSpPr>
          <p:nvPr/>
        </p:nvSpPr>
        <p:spPr bwMode="auto">
          <a:xfrm>
            <a:off x="0" y="164810"/>
            <a:ext cx="9144000" cy="830997"/>
          </a:xfrm>
          <a:prstGeom prst="rect">
            <a:avLst/>
          </a:prstGeom>
          <a:noFill/>
          <a:ln w="9525">
            <a:noFill/>
            <a:miter lim="800000"/>
            <a:headEnd/>
            <a:tailEnd/>
          </a:ln>
          <a:effectLst/>
        </p:spPr>
        <p:txBody>
          <a:bodyPr>
            <a:spAutoFit/>
          </a:bodyPr>
          <a:lstStyle/>
          <a:p>
            <a:pPr algn="ctr">
              <a:spcBef>
                <a:spcPct val="50000"/>
              </a:spcBef>
            </a:pPr>
            <a:r>
              <a:rPr lang="en-US" sz="4800" b="1" dirty="0">
                <a:solidFill>
                  <a:srgbClr val="FFFF66"/>
                </a:solidFill>
                <a:effectLst>
                  <a:outerShdw blurRad="38100" dist="38100" dir="2700000" algn="tl">
                    <a:srgbClr val="FFFFFF"/>
                  </a:outerShdw>
                </a:effectLst>
              </a:rPr>
              <a:t>The </a:t>
            </a:r>
            <a:r>
              <a:rPr lang="en-US" sz="4800" b="1" dirty="0" smtClean="0">
                <a:solidFill>
                  <a:srgbClr val="FFFF66"/>
                </a:solidFill>
                <a:effectLst>
                  <a:outerShdw blurRad="38100" dist="38100" dir="2700000" algn="tl">
                    <a:srgbClr val="FFFFFF"/>
                  </a:outerShdw>
                </a:effectLst>
              </a:rPr>
              <a:t>theme </a:t>
            </a:r>
            <a:r>
              <a:rPr lang="en-US" sz="4800" b="1" dirty="0">
                <a:solidFill>
                  <a:srgbClr val="FFFF66"/>
                </a:solidFill>
                <a:effectLst>
                  <a:outerShdw blurRad="38100" dist="38100" dir="2700000" algn="tl">
                    <a:srgbClr val="FFFFFF"/>
                  </a:outerShdw>
                </a:effectLst>
              </a:rPr>
              <a:t>of Zephaniah</a:t>
            </a:r>
            <a:endParaRPr lang="en-AU" sz="48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79874" name="Rectangle 2"/>
          <p:cNvSpPr>
            <a:spLocks noGrp="1" noChangeArrowheads="1"/>
          </p:cNvSpPr>
          <p:nvPr>
            <p:ph type="subTitle" idx="1"/>
          </p:nvPr>
        </p:nvSpPr>
        <p:spPr>
          <a:xfrm>
            <a:off x="395536" y="1071546"/>
            <a:ext cx="8497639" cy="5164154"/>
          </a:xfrm>
        </p:spPr>
        <p:txBody>
          <a:bodyPr/>
          <a:lstStyle/>
          <a:p>
            <a:pPr marL="622300" indent="-622300">
              <a:buClr>
                <a:srgbClr val="FFFF00"/>
              </a:buClr>
              <a:buFont typeface="Wingdings" pitchFamily="2" charset="2"/>
              <a:buAutoNum type="arabicPeriod"/>
            </a:pPr>
            <a:r>
              <a:rPr lang="en-US" sz="3200" dirty="0" smtClean="0">
                <a:ln w="22225">
                  <a:solidFill>
                    <a:schemeClr val="tx1"/>
                  </a:solidFill>
                </a:ln>
                <a:solidFill>
                  <a:srgbClr val="FF0000"/>
                </a:solidFill>
              </a:rPr>
              <a:t>V.4</a:t>
            </a:r>
            <a:r>
              <a:rPr lang="en-US" sz="3200" dirty="0" smtClean="0"/>
              <a:t> - The </a:t>
            </a:r>
            <a:r>
              <a:rPr lang="en-US" sz="3200" dirty="0"/>
              <a:t>idols of Baal in Judah.</a:t>
            </a:r>
          </a:p>
          <a:p>
            <a:pPr marL="622300" indent="-622300">
              <a:buClr>
                <a:srgbClr val="FFFF00"/>
              </a:buClr>
              <a:buFont typeface="Wingdings" pitchFamily="2" charset="2"/>
              <a:buAutoNum type="arabicPeriod"/>
            </a:pPr>
            <a:r>
              <a:rPr lang="en-US" sz="3200" dirty="0" smtClean="0">
                <a:ln w="22225">
                  <a:solidFill>
                    <a:schemeClr val="tx1"/>
                  </a:solidFill>
                </a:ln>
                <a:solidFill>
                  <a:srgbClr val="FF0000"/>
                </a:solidFill>
              </a:rPr>
              <a:t>V.4</a:t>
            </a:r>
            <a:r>
              <a:rPr lang="en-US" sz="3200" dirty="0" smtClean="0"/>
              <a:t> - Idolatrous </a:t>
            </a:r>
            <a:r>
              <a:rPr lang="en-US" sz="3200" dirty="0"/>
              <a:t>priests and corrupt </a:t>
            </a:r>
            <a:r>
              <a:rPr lang="en-US" sz="3200" dirty="0" err="1"/>
              <a:t>Levitical</a:t>
            </a:r>
            <a:r>
              <a:rPr lang="en-US" sz="3200" dirty="0"/>
              <a:t> priests.</a:t>
            </a:r>
          </a:p>
          <a:p>
            <a:pPr marL="622300" indent="-622300">
              <a:buClr>
                <a:srgbClr val="FFFF00"/>
              </a:buClr>
              <a:buFont typeface="Wingdings" pitchFamily="2" charset="2"/>
              <a:buAutoNum type="arabicPeriod"/>
            </a:pPr>
            <a:r>
              <a:rPr lang="en-US" sz="3200" dirty="0" smtClean="0">
                <a:ln w="22225">
                  <a:solidFill>
                    <a:schemeClr val="tx1"/>
                  </a:solidFill>
                </a:ln>
                <a:solidFill>
                  <a:srgbClr val="FF0000"/>
                </a:solidFill>
              </a:rPr>
              <a:t>V.5</a:t>
            </a:r>
            <a:r>
              <a:rPr lang="en-US" sz="3200" dirty="0" smtClean="0"/>
              <a:t> - Star </a:t>
            </a:r>
            <a:r>
              <a:rPr lang="en-US" sz="3200" dirty="0"/>
              <a:t>worshippers on housetops.</a:t>
            </a:r>
          </a:p>
          <a:p>
            <a:pPr marL="622300" indent="-622300">
              <a:buClr>
                <a:srgbClr val="FFFF00"/>
              </a:buClr>
              <a:buFont typeface="Wingdings" pitchFamily="2" charset="2"/>
              <a:buAutoNum type="arabicPeriod"/>
            </a:pPr>
            <a:r>
              <a:rPr lang="en-US" sz="3200" dirty="0" smtClean="0">
                <a:ln w="22225">
                  <a:solidFill>
                    <a:schemeClr val="tx1"/>
                  </a:solidFill>
                </a:ln>
                <a:solidFill>
                  <a:srgbClr val="FF0000"/>
                </a:solidFill>
              </a:rPr>
              <a:t>V.5</a:t>
            </a:r>
            <a:r>
              <a:rPr lang="en-US" sz="3200" dirty="0" smtClean="0"/>
              <a:t> - Those </a:t>
            </a:r>
            <a:r>
              <a:rPr lang="en-US" sz="3200" dirty="0"/>
              <a:t>with divided allegiance – Yahweh and </a:t>
            </a:r>
            <a:r>
              <a:rPr lang="en-US" sz="3200" dirty="0" err="1"/>
              <a:t>Molech</a:t>
            </a:r>
            <a:r>
              <a:rPr lang="en-US" sz="3200" dirty="0"/>
              <a:t>.</a:t>
            </a:r>
          </a:p>
          <a:p>
            <a:pPr marL="622300" indent="-622300">
              <a:buClr>
                <a:srgbClr val="FFFF00"/>
              </a:buClr>
              <a:buFont typeface="Wingdings" pitchFamily="2" charset="2"/>
              <a:buAutoNum type="arabicPeriod"/>
            </a:pPr>
            <a:r>
              <a:rPr lang="en-US" sz="3200" dirty="0" smtClean="0">
                <a:ln w="22225">
                  <a:solidFill>
                    <a:schemeClr val="tx1"/>
                  </a:solidFill>
                </a:ln>
                <a:solidFill>
                  <a:srgbClr val="FF0000"/>
                </a:solidFill>
              </a:rPr>
              <a:t>V.6 </a:t>
            </a:r>
            <a:r>
              <a:rPr lang="en-US" sz="3200" dirty="0" smtClean="0"/>
              <a:t>- Those </a:t>
            </a:r>
            <a:r>
              <a:rPr lang="en-US" sz="3200" dirty="0"/>
              <a:t>turned back from their God.</a:t>
            </a:r>
          </a:p>
          <a:p>
            <a:pPr marL="622300" indent="-622300">
              <a:buClr>
                <a:srgbClr val="FFFF00"/>
              </a:buClr>
              <a:buFont typeface="Wingdings" pitchFamily="2" charset="2"/>
              <a:buAutoNum type="arabicPeriod"/>
            </a:pPr>
            <a:r>
              <a:rPr lang="en-US" sz="3200" dirty="0" smtClean="0">
                <a:ln w="22225">
                  <a:solidFill>
                    <a:schemeClr val="tx1"/>
                  </a:solidFill>
                </a:ln>
                <a:solidFill>
                  <a:srgbClr val="FF0000"/>
                </a:solidFill>
              </a:rPr>
              <a:t>V.6</a:t>
            </a:r>
            <a:r>
              <a:rPr lang="en-US" sz="3200" dirty="0" smtClean="0"/>
              <a:t> - The </a:t>
            </a:r>
            <a:r>
              <a:rPr lang="en-US" sz="3200" dirty="0"/>
              <a:t>irreligious who sought not Israel’s God. </a:t>
            </a:r>
            <a:endParaRPr lang="en-AU" sz="3200" dirty="0"/>
          </a:p>
        </p:txBody>
      </p:sp>
      <p:sp>
        <p:nvSpPr>
          <p:cNvPr id="79875" name="Text Box 3"/>
          <p:cNvSpPr txBox="1">
            <a:spLocks noChangeArrowheads="1"/>
          </p:cNvSpPr>
          <p:nvPr/>
        </p:nvSpPr>
        <p:spPr bwMode="auto">
          <a:xfrm>
            <a:off x="0" y="162648"/>
            <a:ext cx="9144000" cy="769441"/>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66"/>
                </a:solidFill>
                <a:effectLst>
                  <a:outerShdw blurRad="38100" dist="38100" dir="2700000" algn="tl">
                    <a:srgbClr val="FFFFFF"/>
                  </a:outerShdw>
                </a:effectLst>
              </a:rPr>
              <a:t>6 </a:t>
            </a:r>
            <a:r>
              <a:rPr lang="en-US" sz="4400" b="1" dirty="0" smtClean="0">
                <a:solidFill>
                  <a:srgbClr val="FFFF66"/>
                </a:solidFill>
                <a:effectLst>
                  <a:outerShdw blurRad="38100" dist="38100" dir="2700000" algn="tl">
                    <a:srgbClr val="FFFFFF"/>
                  </a:outerShdw>
                </a:effectLst>
              </a:rPr>
              <a:t>victims </a:t>
            </a:r>
            <a:r>
              <a:rPr lang="en-US" sz="4400" b="1" dirty="0">
                <a:solidFill>
                  <a:srgbClr val="FFFF66"/>
                </a:solidFill>
                <a:effectLst>
                  <a:outerShdw blurRad="38100" dist="38100" dir="2700000" algn="tl">
                    <a:srgbClr val="FFFFFF"/>
                  </a:outerShdw>
                </a:effectLst>
              </a:rPr>
              <a:t>of Divine </a:t>
            </a:r>
            <a:r>
              <a:rPr lang="en-US" sz="4400" b="1" dirty="0" err="1" smtClean="0">
                <a:solidFill>
                  <a:srgbClr val="FFFF66"/>
                </a:solidFill>
                <a:effectLst>
                  <a:outerShdw blurRad="38100" dist="38100" dir="2700000" algn="tl">
                    <a:srgbClr val="FFFFFF"/>
                  </a:outerShdw>
                </a:effectLst>
              </a:rPr>
              <a:t>judgement</a:t>
            </a:r>
            <a:endParaRPr lang="en-AU" sz="44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8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90114" name="Rectangle 2"/>
          <p:cNvSpPr>
            <a:spLocks noGrp="1" noChangeArrowheads="1"/>
          </p:cNvSpPr>
          <p:nvPr>
            <p:ph type="subTitle" idx="1"/>
          </p:nvPr>
        </p:nvSpPr>
        <p:spPr>
          <a:xfrm>
            <a:off x="250825" y="1773238"/>
            <a:ext cx="8785225" cy="4535487"/>
          </a:xfrm>
        </p:spPr>
        <p:txBody>
          <a:bodyPr/>
          <a:lstStyle/>
          <a:p>
            <a:pPr marL="806450" indent="-806450">
              <a:spcAft>
                <a:spcPct val="35000"/>
              </a:spcAft>
              <a:buClr>
                <a:srgbClr val="FFFF00"/>
              </a:buClr>
              <a:buFont typeface="Wingdings" pitchFamily="2" charset="2"/>
              <a:buChar char="v"/>
            </a:pPr>
            <a:r>
              <a:rPr lang="en-US" sz="3600" dirty="0">
                <a:solidFill>
                  <a:srgbClr val="00FF00"/>
                </a:solidFill>
              </a:rPr>
              <a:t>“The day of </a:t>
            </a:r>
            <a:r>
              <a:rPr lang="en-US" sz="3600" dirty="0" smtClean="0">
                <a:solidFill>
                  <a:srgbClr val="00FF00"/>
                </a:solidFill>
              </a:rPr>
              <a:t>Yahweh”</a:t>
            </a:r>
            <a:r>
              <a:rPr lang="en-US" sz="3600" dirty="0" smtClean="0"/>
              <a:t> </a:t>
            </a:r>
            <a:r>
              <a:rPr lang="en-US" sz="3600" dirty="0"/>
              <a:t>– 7 times.</a:t>
            </a:r>
          </a:p>
          <a:p>
            <a:pPr marL="806450" indent="-806450">
              <a:spcAft>
                <a:spcPct val="35000"/>
              </a:spcAft>
              <a:buClr>
                <a:srgbClr val="FFFF00"/>
              </a:buClr>
              <a:buFont typeface="Wingdings" pitchFamily="2" charset="2"/>
              <a:buChar char="v"/>
            </a:pPr>
            <a:r>
              <a:rPr lang="en-US" sz="3600" dirty="0">
                <a:solidFill>
                  <a:srgbClr val="00FF00"/>
                </a:solidFill>
              </a:rPr>
              <a:t>“nations”</a:t>
            </a:r>
            <a:r>
              <a:rPr lang="en-US" sz="3600" dirty="0"/>
              <a:t> – </a:t>
            </a:r>
            <a:r>
              <a:rPr lang="en-US" sz="3600" i="1" dirty="0" err="1"/>
              <a:t>goh’y</a:t>
            </a:r>
            <a:r>
              <a:rPr lang="en-US" sz="3600" dirty="0"/>
              <a:t> – 7 occurrences.</a:t>
            </a:r>
          </a:p>
          <a:p>
            <a:pPr marL="806450" indent="-806450">
              <a:spcAft>
                <a:spcPct val="35000"/>
              </a:spcAft>
              <a:buClr>
                <a:srgbClr val="FFFF00"/>
              </a:buClr>
              <a:buFont typeface="Wingdings" pitchFamily="2" charset="2"/>
              <a:buChar char="v"/>
            </a:pPr>
            <a:r>
              <a:rPr lang="en-US" sz="3600" dirty="0">
                <a:solidFill>
                  <a:srgbClr val="00FF00"/>
                </a:solidFill>
              </a:rPr>
              <a:t>“people”</a:t>
            </a:r>
            <a:r>
              <a:rPr lang="en-US" sz="3600" dirty="0"/>
              <a:t> – </a:t>
            </a:r>
            <a:r>
              <a:rPr lang="en-US" sz="3600" i="1" dirty="0"/>
              <a:t>am</a:t>
            </a:r>
            <a:r>
              <a:rPr lang="en-US" sz="3600" dirty="0"/>
              <a:t> – 7 occurrences.</a:t>
            </a:r>
          </a:p>
          <a:p>
            <a:pPr marL="806450" indent="-806450">
              <a:spcAft>
                <a:spcPct val="35000"/>
              </a:spcAft>
              <a:buClr>
                <a:srgbClr val="FFFF00"/>
              </a:buClr>
              <a:buFont typeface="Wingdings" pitchFamily="2" charset="2"/>
              <a:buChar char="v"/>
            </a:pPr>
            <a:r>
              <a:rPr lang="en-US" sz="3600" dirty="0">
                <a:solidFill>
                  <a:srgbClr val="00FF00"/>
                </a:solidFill>
              </a:rPr>
              <a:t>“I”</a:t>
            </a:r>
            <a:r>
              <a:rPr lang="en-US" sz="3600" dirty="0"/>
              <a:t> – The Divine guarantee – 7 times – </a:t>
            </a:r>
            <a:r>
              <a:rPr lang="en-US" sz="3600" dirty="0">
                <a:ln w="28575">
                  <a:solidFill>
                    <a:schemeClr val="tx1"/>
                  </a:solidFill>
                </a:ln>
                <a:solidFill>
                  <a:srgbClr val="FF0000"/>
                </a:solidFill>
              </a:rPr>
              <a:t>Zeph. 3:19-20</a:t>
            </a:r>
            <a:r>
              <a:rPr lang="en-US" sz="3600" dirty="0"/>
              <a:t>.</a:t>
            </a:r>
            <a:endParaRPr lang="en-AU" sz="3600" dirty="0"/>
          </a:p>
        </p:txBody>
      </p:sp>
      <p:sp>
        <p:nvSpPr>
          <p:cNvPr id="90115" name="Text Box 3"/>
          <p:cNvSpPr txBox="1">
            <a:spLocks noChangeArrowheads="1"/>
          </p:cNvSpPr>
          <p:nvPr/>
        </p:nvSpPr>
        <p:spPr bwMode="auto">
          <a:xfrm>
            <a:off x="250825" y="173038"/>
            <a:ext cx="8642350" cy="1446550"/>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66"/>
                </a:solidFill>
                <a:effectLst>
                  <a:outerShdw blurRad="38100" dist="38100" dir="2700000" algn="tl">
                    <a:srgbClr val="FFFFFF"/>
                  </a:outerShdw>
                </a:effectLst>
              </a:rPr>
              <a:t>Seven – The Covenant </a:t>
            </a:r>
            <a:r>
              <a:rPr lang="en-US" sz="4400" b="1" dirty="0" smtClean="0">
                <a:solidFill>
                  <a:srgbClr val="FFFF66"/>
                </a:solidFill>
                <a:effectLst>
                  <a:outerShdw blurRad="38100" dist="38100" dir="2700000" algn="tl">
                    <a:srgbClr val="FFFFFF"/>
                  </a:outerShdw>
                </a:effectLst>
              </a:rPr>
              <a:t>number </a:t>
            </a:r>
            <a:r>
              <a:rPr lang="en-US" sz="4400" b="1" dirty="0">
                <a:solidFill>
                  <a:srgbClr val="FFFF66"/>
                </a:solidFill>
                <a:effectLst>
                  <a:outerShdw blurRad="38100" dist="38100" dir="2700000" algn="tl">
                    <a:srgbClr val="FFFFFF"/>
                  </a:outerShdw>
                </a:effectLst>
              </a:rPr>
              <a:t>in Zephaniah</a:t>
            </a:r>
            <a:endParaRPr lang="en-AU" sz="44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4"/>
          <p:cNvSpPr>
            <a:spLocks noGrp="1" noChangeArrowheads="1"/>
          </p:cNvSpPr>
          <p:nvPr>
            <p:ph type="ftr" sz="quarter" idx="3"/>
          </p:nvPr>
        </p:nvSpPr>
        <p:spPr>
          <a:xfrm>
            <a:off x="0" y="6336435"/>
            <a:ext cx="3635375" cy="549275"/>
          </a:xfrm>
        </p:spPr>
        <p:txBody>
          <a:bodyPr/>
          <a:lstStyle/>
          <a:p>
            <a:r>
              <a:rPr lang="en-AU" dirty="0"/>
              <a:t>The Prophecy of Zephaniah</a:t>
            </a:r>
          </a:p>
        </p:txBody>
      </p:sp>
      <p:sp>
        <p:nvSpPr>
          <p:cNvPr id="77826" name="Rectangle 2"/>
          <p:cNvSpPr>
            <a:spLocks noGrp="1" noChangeArrowheads="1"/>
          </p:cNvSpPr>
          <p:nvPr>
            <p:ph type="subTitle" idx="1"/>
          </p:nvPr>
        </p:nvSpPr>
        <p:spPr>
          <a:xfrm>
            <a:off x="2363788" y="2708275"/>
            <a:ext cx="4897437" cy="3095625"/>
          </a:xfrm>
        </p:spPr>
        <p:txBody>
          <a:bodyPr/>
          <a:lstStyle/>
          <a:p>
            <a:pPr algn="ctr">
              <a:buClr>
                <a:srgbClr val="FFFF00"/>
              </a:buClr>
              <a:buFont typeface="Wingdings" pitchFamily="2" charset="2"/>
              <a:buNone/>
            </a:pPr>
            <a:r>
              <a:rPr lang="en-US">
                <a:solidFill>
                  <a:srgbClr val="00FF00"/>
                </a:solidFill>
                <a:latin typeface="Bookman Old Style" pitchFamily="18" charset="0"/>
              </a:rPr>
              <a:t>“forty years of judgement are consumed in preparing the Millennial reign of peace and righteousness”</a:t>
            </a:r>
            <a:r>
              <a:rPr lang="en-US">
                <a:latin typeface="Bookman Old Style" pitchFamily="18" charset="0"/>
              </a:rPr>
              <a:t> –</a:t>
            </a:r>
            <a:r>
              <a:rPr lang="en-US" sz="2400"/>
              <a:t> </a:t>
            </a:r>
            <a:r>
              <a:rPr lang="en-US" sz="2400">
                <a:solidFill>
                  <a:srgbClr val="FF99FF"/>
                </a:solidFill>
              </a:rPr>
              <a:t>Eureka Vol. 5 pg. 39 </a:t>
            </a:r>
            <a:r>
              <a:rPr lang="en-US" sz="1800">
                <a:solidFill>
                  <a:srgbClr val="FF99FF"/>
                </a:solidFill>
              </a:rPr>
              <a:t>(Logos Edition)</a:t>
            </a:r>
            <a:endParaRPr lang="en-AU" sz="1800">
              <a:solidFill>
                <a:srgbClr val="FF99FF"/>
              </a:solidFill>
            </a:endParaRPr>
          </a:p>
        </p:txBody>
      </p:sp>
      <p:sp>
        <p:nvSpPr>
          <p:cNvPr id="77827" name="Text Box 3"/>
          <p:cNvSpPr txBox="1">
            <a:spLocks noChangeArrowheads="1"/>
          </p:cNvSpPr>
          <p:nvPr/>
        </p:nvSpPr>
        <p:spPr bwMode="auto">
          <a:xfrm>
            <a:off x="0" y="123825"/>
            <a:ext cx="9144000" cy="830997"/>
          </a:xfrm>
          <a:prstGeom prst="rect">
            <a:avLst/>
          </a:prstGeom>
          <a:noFill/>
          <a:ln w="9525">
            <a:noFill/>
            <a:miter lim="800000"/>
            <a:headEnd/>
            <a:tailEnd/>
          </a:ln>
          <a:effectLst/>
        </p:spPr>
        <p:txBody>
          <a:bodyPr>
            <a:spAutoFit/>
          </a:bodyPr>
          <a:lstStyle/>
          <a:p>
            <a:pPr algn="ctr">
              <a:spcBef>
                <a:spcPct val="50000"/>
              </a:spcBef>
            </a:pPr>
            <a:r>
              <a:rPr lang="en-US" sz="4800" b="1" dirty="0">
                <a:solidFill>
                  <a:srgbClr val="FFFF66"/>
                </a:solidFill>
                <a:effectLst>
                  <a:outerShdw blurRad="38100" dist="38100" dir="2700000" algn="tl">
                    <a:srgbClr val="FFFFFF"/>
                  </a:outerShdw>
                </a:effectLst>
              </a:rPr>
              <a:t>The Day of </a:t>
            </a:r>
            <a:r>
              <a:rPr lang="en-US" sz="4800" b="1" dirty="0" smtClean="0">
                <a:solidFill>
                  <a:srgbClr val="FFFF66"/>
                </a:solidFill>
                <a:effectLst>
                  <a:outerShdw blurRad="38100" dist="38100" dir="2700000" algn="tl">
                    <a:srgbClr val="FFFFFF"/>
                  </a:outerShdw>
                </a:effectLst>
              </a:rPr>
              <a:t>Yahweh</a:t>
            </a:r>
            <a:endParaRPr lang="en-AU" sz="4800" b="1" dirty="0">
              <a:solidFill>
                <a:srgbClr val="FFFF66"/>
              </a:solidFill>
              <a:effectLst>
                <a:outerShdw blurRad="38100" dist="38100" dir="2700000" algn="tl">
                  <a:srgbClr val="FFFFFF"/>
                </a:outerShdw>
              </a:effectLst>
            </a:endParaRPr>
          </a:p>
        </p:txBody>
      </p:sp>
      <p:sp>
        <p:nvSpPr>
          <p:cNvPr id="77828" name="Line 4"/>
          <p:cNvSpPr>
            <a:spLocks noChangeShapeType="1"/>
          </p:cNvSpPr>
          <p:nvPr/>
        </p:nvSpPr>
        <p:spPr bwMode="auto">
          <a:xfrm>
            <a:off x="250825" y="1527175"/>
            <a:ext cx="8713788" cy="0"/>
          </a:xfrm>
          <a:prstGeom prst="line">
            <a:avLst/>
          </a:prstGeom>
          <a:noFill/>
          <a:ln w="76200">
            <a:solidFill>
              <a:srgbClr val="FFFF00"/>
            </a:solidFill>
            <a:round/>
            <a:headEnd/>
            <a:tailEnd/>
          </a:ln>
          <a:effectLst/>
        </p:spPr>
        <p:txBody>
          <a:bodyPr/>
          <a:lstStyle/>
          <a:p>
            <a:endParaRPr lang="en-US"/>
          </a:p>
        </p:txBody>
      </p:sp>
      <p:sp>
        <p:nvSpPr>
          <p:cNvPr id="77829" name="Line 5"/>
          <p:cNvSpPr>
            <a:spLocks noChangeShapeType="1"/>
          </p:cNvSpPr>
          <p:nvPr/>
        </p:nvSpPr>
        <p:spPr bwMode="auto">
          <a:xfrm>
            <a:off x="250825" y="2246313"/>
            <a:ext cx="8713788" cy="0"/>
          </a:xfrm>
          <a:prstGeom prst="line">
            <a:avLst/>
          </a:prstGeom>
          <a:noFill/>
          <a:ln w="76200">
            <a:solidFill>
              <a:srgbClr val="FFFF00"/>
            </a:solidFill>
            <a:round/>
            <a:headEnd/>
            <a:tailEnd/>
          </a:ln>
          <a:effectLst/>
        </p:spPr>
        <p:txBody>
          <a:bodyPr/>
          <a:lstStyle/>
          <a:p>
            <a:endParaRPr lang="en-US"/>
          </a:p>
        </p:txBody>
      </p:sp>
      <p:sp>
        <p:nvSpPr>
          <p:cNvPr id="77830" name="Text Box 6"/>
          <p:cNvSpPr txBox="1">
            <a:spLocks noChangeArrowheads="1"/>
          </p:cNvSpPr>
          <p:nvPr/>
        </p:nvSpPr>
        <p:spPr bwMode="auto">
          <a:xfrm>
            <a:off x="323850" y="1624013"/>
            <a:ext cx="6324600" cy="519112"/>
          </a:xfrm>
          <a:prstGeom prst="rect">
            <a:avLst/>
          </a:prstGeom>
          <a:noFill/>
          <a:ln w="9525">
            <a:noFill/>
            <a:miter lim="800000"/>
            <a:headEnd/>
            <a:tailEnd/>
          </a:ln>
          <a:effectLst/>
        </p:spPr>
        <p:txBody>
          <a:bodyPr wrap="none">
            <a:spAutoFit/>
          </a:bodyPr>
          <a:lstStyle/>
          <a:p>
            <a:r>
              <a:rPr lang="en-US" sz="2800">
                <a:latin typeface="Impact" pitchFamily="34" charset="0"/>
              </a:rPr>
              <a:t>Manasseh	       Josiah		       </a:t>
            </a:r>
            <a:r>
              <a:rPr lang="en-US" sz="2400">
                <a:latin typeface="Impact" pitchFamily="34" charset="0"/>
              </a:rPr>
              <a:t>Zedekiah</a:t>
            </a:r>
            <a:endParaRPr lang="en-AU" sz="2400">
              <a:latin typeface="Impact" pitchFamily="34" charset="0"/>
            </a:endParaRPr>
          </a:p>
        </p:txBody>
      </p:sp>
      <p:sp>
        <p:nvSpPr>
          <p:cNvPr id="77831" name="Text Box 7"/>
          <p:cNvSpPr txBox="1">
            <a:spLocks noChangeArrowheads="1"/>
          </p:cNvSpPr>
          <p:nvPr/>
        </p:nvSpPr>
        <p:spPr bwMode="auto">
          <a:xfrm>
            <a:off x="6659563" y="1527175"/>
            <a:ext cx="2484437" cy="749300"/>
          </a:xfrm>
          <a:prstGeom prst="rect">
            <a:avLst/>
          </a:prstGeom>
          <a:noFill/>
          <a:ln w="9525">
            <a:noFill/>
            <a:miter lim="800000"/>
            <a:headEnd/>
            <a:tailEnd/>
          </a:ln>
          <a:effectLst/>
        </p:spPr>
        <p:txBody>
          <a:bodyPr>
            <a:spAutoFit/>
          </a:bodyPr>
          <a:lstStyle/>
          <a:p>
            <a:pPr>
              <a:lnSpc>
                <a:spcPct val="90000"/>
              </a:lnSpc>
            </a:pPr>
            <a:r>
              <a:rPr lang="en-US" sz="2400">
                <a:latin typeface="Impact" pitchFamily="34" charset="0"/>
              </a:rPr>
              <a:t>Nebuchadnezzar’s</a:t>
            </a:r>
          </a:p>
          <a:p>
            <a:pPr>
              <a:lnSpc>
                <a:spcPct val="90000"/>
              </a:lnSpc>
            </a:pPr>
            <a:r>
              <a:rPr lang="en-US" sz="2400">
                <a:latin typeface="Impact" pitchFamily="34" charset="0"/>
              </a:rPr>
              <a:t>Captivity</a:t>
            </a:r>
            <a:endParaRPr lang="en-AU" sz="2400">
              <a:latin typeface="Impact" pitchFamily="34" charset="0"/>
            </a:endParaRPr>
          </a:p>
        </p:txBody>
      </p:sp>
      <p:sp>
        <p:nvSpPr>
          <p:cNvPr id="77832" name="Line 8"/>
          <p:cNvSpPr>
            <a:spLocks noChangeShapeType="1"/>
          </p:cNvSpPr>
          <p:nvPr/>
        </p:nvSpPr>
        <p:spPr bwMode="auto">
          <a:xfrm>
            <a:off x="2051050" y="1527175"/>
            <a:ext cx="0" cy="719138"/>
          </a:xfrm>
          <a:prstGeom prst="line">
            <a:avLst/>
          </a:prstGeom>
          <a:noFill/>
          <a:ln w="38100">
            <a:solidFill>
              <a:srgbClr val="FFFF00"/>
            </a:solidFill>
            <a:round/>
            <a:headEnd/>
            <a:tailEnd/>
          </a:ln>
          <a:effectLst/>
        </p:spPr>
        <p:txBody>
          <a:bodyPr/>
          <a:lstStyle/>
          <a:p>
            <a:endParaRPr lang="en-US"/>
          </a:p>
        </p:txBody>
      </p:sp>
      <p:sp>
        <p:nvSpPr>
          <p:cNvPr id="77833" name="Line 9"/>
          <p:cNvSpPr>
            <a:spLocks noChangeShapeType="1"/>
          </p:cNvSpPr>
          <p:nvPr/>
        </p:nvSpPr>
        <p:spPr bwMode="auto">
          <a:xfrm>
            <a:off x="2170113" y="1527175"/>
            <a:ext cx="0" cy="719138"/>
          </a:xfrm>
          <a:prstGeom prst="line">
            <a:avLst/>
          </a:prstGeom>
          <a:noFill/>
          <a:ln w="38100">
            <a:solidFill>
              <a:srgbClr val="FFFF00"/>
            </a:solidFill>
            <a:round/>
            <a:headEnd/>
            <a:tailEnd/>
          </a:ln>
          <a:effectLst/>
        </p:spPr>
        <p:txBody>
          <a:bodyPr/>
          <a:lstStyle/>
          <a:p>
            <a:endParaRPr lang="en-US"/>
          </a:p>
        </p:txBody>
      </p:sp>
      <p:sp>
        <p:nvSpPr>
          <p:cNvPr id="77834" name="Line 10"/>
          <p:cNvSpPr>
            <a:spLocks noChangeShapeType="1"/>
          </p:cNvSpPr>
          <p:nvPr/>
        </p:nvSpPr>
        <p:spPr bwMode="auto">
          <a:xfrm>
            <a:off x="4140200" y="1527175"/>
            <a:ext cx="0" cy="719138"/>
          </a:xfrm>
          <a:prstGeom prst="line">
            <a:avLst/>
          </a:prstGeom>
          <a:noFill/>
          <a:ln w="38100">
            <a:solidFill>
              <a:srgbClr val="FFFF00"/>
            </a:solidFill>
            <a:round/>
            <a:headEnd/>
            <a:tailEnd/>
          </a:ln>
          <a:effectLst/>
        </p:spPr>
        <p:txBody>
          <a:bodyPr/>
          <a:lstStyle/>
          <a:p>
            <a:endParaRPr lang="en-US"/>
          </a:p>
        </p:txBody>
      </p:sp>
      <p:sp>
        <p:nvSpPr>
          <p:cNvPr id="77835" name="Line 11"/>
          <p:cNvSpPr>
            <a:spLocks noChangeShapeType="1"/>
          </p:cNvSpPr>
          <p:nvPr/>
        </p:nvSpPr>
        <p:spPr bwMode="auto">
          <a:xfrm>
            <a:off x="4211638" y="1527175"/>
            <a:ext cx="0" cy="719138"/>
          </a:xfrm>
          <a:prstGeom prst="line">
            <a:avLst/>
          </a:prstGeom>
          <a:noFill/>
          <a:ln w="38100">
            <a:solidFill>
              <a:srgbClr val="FFFF00"/>
            </a:solidFill>
            <a:round/>
            <a:headEnd/>
            <a:tailEnd/>
          </a:ln>
          <a:effectLst/>
        </p:spPr>
        <p:txBody>
          <a:bodyPr/>
          <a:lstStyle/>
          <a:p>
            <a:endParaRPr lang="en-US"/>
          </a:p>
        </p:txBody>
      </p:sp>
      <p:sp>
        <p:nvSpPr>
          <p:cNvPr id="77836" name="Line 12"/>
          <p:cNvSpPr>
            <a:spLocks noChangeShapeType="1"/>
          </p:cNvSpPr>
          <p:nvPr/>
        </p:nvSpPr>
        <p:spPr bwMode="auto">
          <a:xfrm>
            <a:off x="6659563" y="1527175"/>
            <a:ext cx="0" cy="719138"/>
          </a:xfrm>
          <a:prstGeom prst="line">
            <a:avLst/>
          </a:prstGeom>
          <a:noFill/>
          <a:ln w="38100">
            <a:solidFill>
              <a:srgbClr val="FFFF00"/>
            </a:solidFill>
            <a:round/>
            <a:headEnd/>
            <a:tailEnd/>
          </a:ln>
          <a:effectLst/>
        </p:spPr>
        <p:txBody>
          <a:bodyPr/>
          <a:lstStyle/>
          <a:p>
            <a:endParaRPr lang="en-US"/>
          </a:p>
        </p:txBody>
      </p:sp>
      <p:sp>
        <p:nvSpPr>
          <p:cNvPr id="77837" name="Line 13"/>
          <p:cNvSpPr>
            <a:spLocks noChangeShapeType="1"/>
          </p:cNvSpPr>
          <p:nvPr/>
        </p:nvSpPr>
        <p:spPr bwMode="auto">
          <a:xfrm>
            <a:off x="5364163" y="1527175"/>
            <a:ext cx="0" cy="719138"/>
          </a:xfrm>
          <a:prstGeom prst="line">
            <a:avLst/>
          </a:prstGeom>
          <a:noFill/>
          <a:ln w="38100">
            <a:solidFill>
              <a:srgbClr val="FFFF00"/>
            </a:solidFill>
            <a:round/>
            <a:headEnd/>
            <a:tailEnd/>
          </a:ln>
          <a:effectLst/>
        </p:spPr>
        <p:txBody>
          <a:bodyPr/>
          <a:lstStyle/>
          <a:p>
            <a:endParaRPr lang="en-US"/>
          </a:p>
        </p:txBody>
      </p:sp>
      <p:sp>
        <p:nvSpPr>
          <p:cNvPr id="77838" name="Line 14"/>
          <p:cNvSpPr>
            <a:spLocks noChangeShapeType="1"/>
          </p:cNvSpPr>
          <p:nvPr/>
        </p:nvSpPr>
        <p:spPr bwMode="auto">
          <a:xfrm>
            <a:off x="5292725" y="1527175"/>
            <a:ext cx="0" cy="719138"/>
          </a:xfrm>
          <a:prstGeom prst="line">
            <a:avLst/>
          </a:prstGeom>
          <a:noFill/>
          <a:ln w="38100">
            <a:solidFill>
              <a:srgbClr val="FFFF00"/>
            </a:solidFill>
            <a:round/>
            <a:headEnd/>
            <a:tailEnd/>
          </a:ln>
          <a:effectLst/>
        </p:spPr>
        <p:txBody>
          <a:bodyPr/>
          <a:lstStyle/>
          <a:p>
            <a:endParaRPr lang="en-US"/>
          </a:p>
        </p:txBody>
      </p:sp>
      <p:sp>
        <p:nvSpPr>
          <p:cNvPr id="77839" name="Text Box 15"/>
          <p:cNvSpPr txBox="1">
            <a:spLocks noChangeArrowheads="1"/>
          </p:cNvSpPr>
          <p:nvPr/>
        </p:nvSpPr>
        <p:spPr bwMode="auto">
          <a:xfrm>
            <a:off x="4356100" y="1598613"/>
            <a:ext cx="993775" cy="587375"/>
          </a:xfrm>
          <a:prstGeom prst="rect">
            <a:avLst/>
          </a:prstGeom>
          <a:noFill/>
          <a:ln w="9525">
            <a:noFill/>
            <a:miter lim="800000"/>
            <a:headEnd/>
            <a:tailEnd/>
          </a:ln>
          <a:effectLst/>
        </p:spPr>
        <p:txBody>
          <a:bodyPr>
            <a:spAutoFit/>
          </a:bodyPr>
          <a:lstStyle/>
          <a:p>
            <a:pPr>
              <a:lnSpc>
                <a:spcPct val="90000"/>
              </a:lnSpc>
            </a:pPr>
            <a:r>
              <a:rPr lang="en-US">
                <a:latin typeface="Impact" pitchFamily="34" charset="0"/>
              </a:rPr>
              <a:t>Jehoia-</a:t>
            </a:r>
          </a:p>
          <a:p>
            <a:pPr>
              <a:lnSpc>
                <a:spcPct val="90000"/>
              </a:lnSpc>
            </a:pPr>
            <a:r>
              <a:rPr lang="en-US">
                <a:latin typeface="Impact" pitchFamily="34" charset="0"/>
              </a:rPr>
              <a:t>kim</a:t>
            </a:r>
            <a:endParaRPr lang="en-AU">
              <a:latin typeface="Impact" pitchFamily="34" charset="0"/>
            </a:endParaRPr>
          </a:p>
        </p:txBody>
      </p:sp>
      <p:sp>
        <p:nvSpPr>
          <p:cNvPr id="77840" name="Text Box 16"/>
          <p:cNvSpPr txBox="1">
            <a:spLocks noChangeArrowheads="1"/>
          </p:cNvSpPr>
          <p:nvPr/>
        </p:nvSpPr>
        <p:spPr bwMode="auto">
          <a:xfrm>
            <a:off x="2311400" y="1008063"/>
            <a:ext cx="1397000" cy="519112"/>
          </a:xfrm>
          <a:prstGeom prst="rect">
            <a:avLst/>
          </a:prstGeom>
          <a:noFill/>
          <a:ln w="9525">
            <a:noFill/>
            <a:miter lim="800000"/>
            <a:headEnd/>
            <a:tailEnd/>
          </a:ln>
          <a:effectLst/>
        </p:spPr>
        <p:txBody>
          <a:bodyPr wrap="none">
            <a:spAutoFit/>
          </a:bodyPr>
          <a:lstStyle/>
          <a:p>
            <a:r>
              <a:rPr lang="en-US" sz="2800">
                <a:solidFill>
                  <a:srgbClr val="FFFF66"/>
                </a:solidFill>
                <a:latin typeface="Impact" pitchFamily="34" charset="0"/>
              </a:rPr>
              <a:t>627/626</a:t>
            </a:r>
            <a:endParaRPr lang="en-AU" sz="2800">
              <a:solidFill>
                <a:srgbClr val="FFFF66"/>
              </a:solidFill>
              <a:latin typeface="Impact" pitchFamily="34" charset="0"/>
            </a:endParaRPr>
          </a:p>
        </p:txBody>
      </p:sp>
      <p:sp>
        <p:nvSpPr>
          <p:cNvPr id="77841" name="Text Box 17"/>
          <p:cNvSpPr txBox="1">
            <a:spLocks noChangeArrowheads="1"/>
          </p:cNvSpPr>
          <p:nvPr/>
        </p:nvSpPr>
        <p:spPr bwMode="auto">
          <a:xfrm>
            <a:off x="6007100" y="1008063"/>
            <a:ext cx="1419225" cy="519112"/>
          </a:xfrm>
          <a:prstGeom prst="rect">
            <a:avLst/>
          </a:prstGeom>
          <a:noFill/>
          <a:ln w="9525">
            <a:noFill/>
            <a:miter lim="800000"/>
            <a:headEnd/>
            <a:tailEnd/>
          </a:ln>
          <a:effectLst/>
        </p:spPr>
        <p:txBody>
          <a:bodyPr wrap="none">
            <a:spAutoFit/>
          </a:bodyPr>
          <a:lstStyle/>
          <a:p>
            <a:r>
              <a:rPr lang="en-US" sz="2800">
                <a:solidFill>
                  <a:srgbClr val="FFFF66"/>
                </a:solidFill>
                <a:latin typeface="Impact" pitchFamily="34" charset="0"/>
              </a:rPr>
              <a:t>587/586</a:t>
            </a:r>
            <a:endParaRPr lang="en-AU" sz="2800">
              <a:solidFill>
                <a:srgbClr val="FFFF66"/>
              </a:solidFill>
              <a:latin typeface="Impact" pitchFamily="34" charset="0"/>
            </a:endParaRPr>
          </a:p>
        </p:txBody>
      </p:sp>
      <p:sp>
        <p:nvSpPr>
          <p:cNvPr id="77842" name="Line 18"/>
          <p:cNvSpPr>
            <a:spLocks noChangeShapeType="1"/>
          </p:cNvSpPr>
          <p:nvPr/>
        </p:nvSpPr>
        <p:spPr bwMode="auto">
          <a:xfrm>
            <a:off x="2987675" y="2060575"/>
            <a:ext cx="0" cy="647700"/>
          </a:xfrm>
          <a:prstGeom prst="line">
            <a:avLst/>
          </a:prstGeom>
          <a:noFill/>
          <a:ln w="57150">
            <a:solidFill>
              <a:srgbClr val="FF0000"/>
            </a:solidFill>
            <a:prstDash val="sysDot"/>
            <a:round/>
            <a:headEnd/>
            <a:tailEnd/>
          </a:ln>
          <a:effectLst/>
        </p:spPr>
        <p:txBody>
          <a:bodyPr/>
          <a:lstStyle/>
          <a:p>
            <a:endParaRPr lang="en-US"/>
          </a:p>
        </p:txBody>
      </p:sp>
      <p:sp>
        <p:nvSpPr>
          <p:cNvPr id="77843" name="Line 19"/>
          <p:cNvSpPr>
            <a:spLocks noChangeShapeType="1"/>
          </p:cNvSpPr>
          <p:nvPr/>
        </p:nvSpPr>
        <p:spPr bwMode="auto">
          <a:xfrm>
            <a:off x="6659563" y="2060575"/>
            <a:ext cx="0" cy="647700"/>
          </a:xfrm>
          <a:prstGeom prst="line">
            <a:avLst/>
          </a:prstGeom>
          <a:noFill/>
          <a:ln w="57150">
            <a:solidFill>
              <a:srgbClr val="FF0000"/>
            </a:solidFill>
            <a:prstDash val="sysDot"/>
            <a:round/>
            <a:headEnd/>
            <a:tailEnd/>
          </a:ln>
          <a:effectLst/>
        </p:spPr>
        <p:txBody>
          <a:bodyPr/>
          <a:lstStyle/>
          <a:p>
            <a:endParaRPr lang="en-US"/>
          </a:p>
        </p:txBody>
      </p:sp>
      <p:sp>
        <p:nvSpPr>
          <p:cNvPr id="77844" name="Line 20"/>
          <p:cNvSpPr>
            <a:spLocks noChangeShapeType="1"/>
          </p:cNvSpPr>
          <p:nvPr/>
        </p:nvSpPr>
        <p:spPr bwMode="auto">
          <a:xfrm flipH="1">
            <a:off x="1476375" y="2636838"/>
            <a:ext cx="1511300" cy="1439862"/>
          </a:xfrm>
          <a:prstGeom prst="line">
            <a:avLst/>
          </a:prstGeom>
          <a:noFill/>
          <a:ln w="57150">
            <a:solidFill>
              <a:srgbClr val="FF0000"/>
            </a:solidFill>
            <a:prstDash val="sysDot"/>
            <a:round/>
            <a:headEnd/>
            <a:tailEnd/>
          </a:ln>
          <a:effectLst/>
        </p:spPr>
        <p:txBody>
          <a:bodyPr/>
          <a:lstStyle/>
          <a:p>
            <a:endParaRPr lang="en-US"/>
          </a:p>
        </p:txBody>
      </p:sp>
      <p:sp>
        <p:nvSpPr>
          <p:cNvPr id="77845" name="Line 21"/>
          <p:cNvSpPr>
            <a:spLocks noChangeShapeType="1"/>
          </p:cNvSpPr>
          <p:nvPr/>
        </p:nvSpPr>
        <p:spPr bwMode="auto">
          <a:xfrm>
            <a:off x="6659563" y="2636838"/>
            <a:ext cx="1512887" cy="1439862"/>
          </a:xfrm>
          <a:prstGeom prst="line">
            <a:avLst/>
          </a:prstGeom>
          <a:noFill/>
          <a:ln w="57150">
            <a:solidFill>
              <a:srgbClr val="FF0000"/>
            </a:solidFill>
            <a:prstDash val="sysDot"/>
            <a:round/>
            <a:headEnd/>
            <a:tailEnd/>
          </a:ln>
          <a:effectLst/>
        </p:spPr>
        <p:txBody>
          <a:bodyPr/>
          <a:lstStyle/>
          <a:p>
            <a:endParaRPr lang="en-US"/>
          </a:p>
        </p:txBody>
      </p:sp>
      <p:sp>
        <p:nvSpPr>
          <p:cNvPr id="77846" name="Text Box 22"/>
          <p:cNvSpPr txBox="1">
            <a:spLocks noChangeArrowheads="1"/>
          </p:cNvSpPr>
          <p:nvPr/>
        </p:nvSpPr>
        <p:spPr bwMode="auto">
          <a:xfrm>
            <a:off x="4067175" y="2276475"/>
            <a:ext cx="1428750" cy="519113"/>
          </a:xfrm>
          <a:prstGeom prst="rect">
            <a:avLst/>
          </a:prstGeom>
          <a:noFill/>
          <a:ln w="9525">
            <a:noFill/>
            <a:miter lim="800000"/>
            <a:headEnd/>
            <a:tailEnd/>
          </a:ln>
          <a:effectLst/>
        </p:spPr>
        <p:txBody>
          <a:bodyPr wrap="none">
            <a:spAutoFit/>
          </a:bodyPr>
          <a:lstStyle/>
          <a:p>
            <a:r>
              <a:rPr lang="en-US" sz="2800" dirty="0">
                <a:ln>
                  <a:solidFill>
                    <a:schemeClr val="tx1"/>
                  </a:solidFill>
                </a:ln>
                <a:solidFill>
                  <a:srgbClr val="66FFFF"/>
                </a:solidFill>
                <a:latin typeface="Impact" pitchFamily="34" charset="0"/>
              </a:rPr>
              <a:t>40 years</a:t>
            </a:r>
            <a:endParaRPr lang="en-AU" sz="2800" dirty="0">
              <a:ln>
                <a:solidFill>
                  <a:schemeClr val="tx1"/>
                </a:solidFill>
              </a:ln>
              <a:solidFill>
                <a:srgbClr val="66FFFF"/>
              </a:solidFill>
              <a:latin typeface="Impact" pitchFamily="34" charset="0"/>
            </a:endParaRPr>
          </a:p>
        </p:txBody>
      </p:sp>
      <p:sp>
        <p:nvSpPr>
          <p:cNvPr id="77847" name="Line 23"/>
          <p:cNvSpPr>
            <a:spLocks noChangeShapeType="1"/>
          </p:cNvSpPr>
          <p:nvPr/>
        </p:nvSpPr>
        <p:spPr bwMode="auto">
          <a:xfrm>
            <a:off x="5508625" y="2565400"/>
            <a:ext cx="1008063" cy="0"/>
          </a:xfrm>
          <a:prstGeom prst="line">
            <a:avLst/>
          </a:prstGeom>
          <a:noFill/>
          <a:ln w="57150">
            <a:solidFill>
              <a:srgbClr val="66FFFF"/>
            </a:solidFill>
            <a:round/>
            <a:headEnd/>
            <a:tailEnd type="triangle" w="med" len="med"/>
          </a:ln>
          <a:effectLst/>
        </p:spPr>
        <p:txBody>
          <a:bodyPr/>
          <a:lstStyle/>
          <a:p>
            <a:endParaRPr lang="en-US"/>
          </a:p>
        </p:txBody>
      </p:sp>
      <p:sp>
        <p:nvSpPr>
          <p:cNvPr id="77848" name="Line 24"/>
          <p:cNvSpPr>
            <a:spLocks noChangeShapeType="1"/>
          </p:cNvSpPr>
          <p:nvPr/>
        </p:nvSpPr>
        <p:spPr bwMode="auto">
          <a:xfrm flipH="1">
            <a:off x="3059113" y="2565400"/>
            <a:ext cx="1008062" cy="0"/>
          </a:xfrm>
          <a:prstGeom prst="line">
            <a:avLst/>
          </a:prstGeom>
          <a:noFill/>
          <a:ln w="57150">
            <a:solidFill>
              <a:srgbClr val="66FFFF"/>
            </a:solidFill>
            <a:round/>
            <a:headEnd/>
            <a:tailEnd type="triangle" w="med" len="med"/>
          </a:ln>
          <a:effectLst/>
        </p:spPr>
        <p:txBody>
          <a:bodyPr/>
          <a:lstStyle/>
          <a:p>
            <a:endParaRPr lang="en-US"/>
          </a:p>
        </p:txBody>
      </p:sp>
      <p:sp>
        <p:nvSpPr>
          <p:cNvPr id="77849" name="Text Box 25"/>
          <p:cNvSpPr txBox="1">
            <a:spLocks noChangeArrowheads="1"/>
          </p:cNvSpPr>
          <p:nvPr/>
        </p:nvSpPr>
        <p:spPr bwMode="auto">
          <a:xfrm rot="10800000">
            <a:off x="943968" y="3849688"/>
            <a:ext cx="615553" cy="2376487"/>
          </a:xfrm>
          <a:prstGeom prst="rect">
            <a:avLst/>
          </a:prstGeom>
          <a:noFill/>
          <a:ln w="9525">
            <a:noFill/>
            <a:miter lim="800000"/>
            <a:headEnd/>
            <a:tailEnd/>
          </a:ln>
          <a:effectLst/>
        </p:spPr>
        <p:txBody>
          <a:bodyPr vert="eaVert">
            <a:spAutoFit/>
          </a:bodyPr>
          <a:lstStyle/>
          <a:p>
            <a:pPr>
              <a:spcBef>
                <a:spcPct val="50000"/>
              </a:spcBef>
            </a:pPr>
            <a:r>
              <a:rPr lang="en-US" sz="2800" b="1" dirty="0">
                <a:ln w="22225">
                  <a:solidFill>
                    <a:schemeClr val="tx1"/>
                  </a:solidFill>
                </a:ln>
                <a:solidFill>
                  <a:srgbClr val="FF0000"/>
                </a:solidFill>
              </a:rPr>
              <a:t>Armageddon</a:t>
            </a:r>
            <a:endParaRPr lang="en-AU" sz="2800" b="1" dirty="0">
              <a:ln w="22225">
                <a:solidFill>
                  <a:schemeClr val="tx1"/>
                </a:solidFill>
              </a:ln>
              <a:solidFill>
                <a:srgbClr val="FF0000"/>
              </a:solidFill>
            </a:endParaRPr>
          </a:p>
        </p:txBody>
      </p:sp>
      <p:sp>
        <p:nvSpPr>
          <p:cNvPr id="77850" name="Text Box 26"/>
          <p:cNvSpPr txBox="1">
            <a:spLocks noChangeArrowheads="1"/>
          </p:cNvSpPr>
          <p:nvPr/>
        </p:nvSpPr>
        <p:spPr bwMode="auto">
          <a:xfrm rot="10800000">
            <a:off x="7792332" y="3933825"/>
            <a:ext cx="960263" cy="2447925"/>
          </a:xfrm>
          <a:prstGeom prst="rect">
            <a:avLst/>
          </a:prstGeom>
          <a:noFill/>
          <a:ln w="9525">
            <a:noFill/>
            <a:miter lim="800000"/>
            <a:headEnd/>
            <a:tailEnd/>
          </a:ln>
          <a:effectLst/>
        </p:spPr>
        <p:txBody>
          <a:bodyPr vert="eaVert">
            <a:spAutoFit/>
          </a:bodyPr>
          <a:lstStyle/>
          <a:p>
            <a:pPr algn="ctr">
              <a:lnSpc>
                <a:spcPct val="90000"/>
              </a:lnSpc>
            </a:pPr>
            <a:r>
              <a:rPr lang="en-US" sz="2800" b="1" dirty="0">
                <a:ln>
                  <a:solidFill>
                    <a:schemeClr val="tx1"/>
                  </a:solidFill>
                </a:ln>
                <a:solidFill>
                  <a:srgbClr val="66FFFF"/>
                </a:solidFill>
              </a:rPr>
              <a:t>Christ’s universal rule</a:t>
            </a:r>
            <a:endParaRPr lang="en-AU" sz="2800" b="1" dirty="0">
              <a:ln>
                <a:solidFill>
                  <a:schemeClr val="tx1"/>
                </a:solidFill>
              </a:ln>
              <a:solidFill>
                <a:srgbClr val="66FFFF"/>
              </a:solidFill>
            </a:endParaRPr>
          </a:p>
        </p:txBody>
      </p:sp>
      <p:sp>
        <p:nvSpPr>
          <p:cNvPr id="77851" name="Text Box 27"/>
          <p:cNvSpPr txBox="1">
            <a:spLocks noChangeArrowheads="1"/>
          </p:cNvSpPr>
          <p:nvPr/>
        </p:nvSpPr>
        <p:spPr bwMode="auto">
          <a:xfrm>
            <a:off x="1547813" y="5661025"/>
            <a:ext cx="6264275"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FFCC66"/>
                </a:solidFill>
                <a:latin typeface="Monotype Corsiva" pitchFamily="66" charset="0"/>
              </a:rPr>
              <a:t>The march of the Rainbowed Angel</a:t>
            </a:r>
            <a:endParaRPr lang="en-AU" sz="3600" b="1">
              <a:solidFill>
                <a:srgbClr val="FFCC66"/>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1" build="p"/>
      <p:bldP spid="77844" grpId="0" animBg="1"/>
      <p:bldP spid="77845" grpId="0" animBg="1"/>
      <p:bldP spid="77849" grpId="0"/>
      <p:bldP spid="77850" grpId="0"/>
      <p:bldP spid="778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ChangeArrowheads="1"/>
          </p:cNvSpPr>
          <p:nvPr/>
        </p:nvSpPr>
        <p:spPr bwMode="auto">
          <a:xfrm>
            <a:off x="2470150" y="4581525"/>
            <a:ext cx="6191250" cy="720725"/>
          </a:xfrm>
          <a:prstGeom prst="leftRightArrow">
            <a:avLst>
              <a:gd name="adj1" fmla="val 69481"/>
              <a:gd name="adj2" fmla="val 89005"/>
            </a:avLst>
          </a:prstGeom>
          <a:solidFill>
            <a:schemeClr val="bg1"/>
          </a:solidFill>
          <a:ln w="38100">
            <a:solidFill>
              <a:schemeClr val="tx1"/>
            </a:solidFill>
            <a:miter lim="800000"/>
            <a:headEnd/>
            <a:tailEnd/>
          </a:ln>
          <a:effectLst/>
        </p:spPr>
        <p:txBody>
          <a:bodyPr wrap="none" anchor="ctr"/>
          <a:lstStyle/>
          <a:p>
            <a:pPr algn="ctr"/>
            <a:r>
              <a:rPr lang="en-AU" sz="2400">
                <a:latin typeface="Impact" pitchFamily="34" charset="0"/>
                <a:cs typeface="Arial" charset="0"/>
              </a:rPr>
              <a:t>40 years</a:t>
            </a:r>
          </a:p>
        </p:txBody>
      </p:sp>
      <p:sp>
        <p:nvSpPr>
          <p:cNvPr id="122883" name="Rectangle 3"/>
          <p:cNvSpPr>
            <a:spLocks noGrp="1" noChangeArrowheads="1"/>
          </p:cNvSpPr>
          <p:nvPr>
            <p:ph type="ctrTitle"/>
          </p:nvPr>
        </p:nvSpPr>
        <p:spPr>
          <a:xfrm>
            <a:off x="0" y="0"/>
            <a:ext cx="9144000" cy="692150"/>
          </a:xfrm>
        </p:spPr>
        <p:txBody>
          <a:bodyPr/>
          <a:lstStyle/>
          <a:p>
            <a:r>
              <a:rPr lang="en-AU" sz="4400" dirty="0"/>
              <a:t>Events of the Jubilee Period</a:t>
            </a:r>
          </a:p>
        </p:txBody>
      </p:sp>
      <p:sp>
        <p:nvSpPr>
          <p:cNvPr id="122884" name="Rectangle 4"/>
          <p:cNvSpPr>
            <a:spLocks noChangeArrowheads="1"/>
          </p:cNvSpPr>
          <p:nvPr/>
        </p:nvSpPr>
        <p:spPr bwMode="auto">
          <a:xfrm>
            <a:off x="2051050" y="1068388"/>
            <a:ext cx="6624638" cy="957262"/>
          </a:xfrm>
          <a:prstGeom prst="rect">
            <a:avLst/>
          </a:prstGeom>
          <a:solidFill>
            <a:schemeClr val="bg2"/>
          </a:solidFill>
          <a:ln w="9525">
            <a:solidFill>
              <a:schemeClr val="tx1"/>
            </a:solidFill>
            <a:miter lim="800000"/>
            <a:headEnd/>
            <a:tailEnd/>
          </a:ln>
          <a:effectLst/>
        </p:spPr>
        <p:txBody>
          <a:bodyPr wrap="none" anchor="ctr"/>
          <a:lstStyle/>
          <a:p>
            <a:pPr algn="ctr"/>
            <a:r>
              <a:rPr lang="en-AU" sz="2400" b="1">
                <a:cs typeface="Arial" charset="0"/>
              </a:rPr>
              <a:t>Yahweh Sabaoth manifested in power</a:t>
            </a:r>
          </a:p>
          <a:p>
            <a:pPr algn="ctr"/>
            <a:r>
              <a:rPr lang="en-AU" sz="2400" b="1">
                <a:cs typeface="Arial" charset="0"/>
              </a:rPr>
              <a:t>for 40 years but unseen by the world</a:t>
            </a:r>
          </a:p>
        </p:txBody>
      </p:sp>
      <p:sp>
        <p:nvSpPr>
          <p:cNvPr id="122885" name="Rectangle 5"/>
          <p:cNvSpPr>
            <a:spLocks noChangeArrowheads="1"/>
          </p:cNvSpPr>
          <p:nvPr/>
        </p:nvSpPr>
        <p:spPr bwMode="auto">
          <a:xfrm>
            <a:off x="95250" y="733425"/>
            <a:ext cx="360363" cy="4679950"/>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122886" name="Text Box 6"/>
          <p:cNvSpPr txBox="1">
            <a:spLocks noChangeArrowheads="1"/>
          </p:cNvSpPr>
          <p:nvPr/>
        </p:nvSpPr>
        <p:spPr bwMode="auto">
          <a:xfrm rot="16200000">
            <a:off x="-2080419" y="2867819"/>
            <a:ext cx="4716463" cy="396875"/>
          </a:xfrm>
          <a:prstGeom prst="rect">
            <a:avLst/>
          </a:prstGeom>
          <a:noFill/>
          <a:ln w="9525">
            <a:noFill/>
            <a:miter lim="800000"/>
            <a:headEnd/>
            <a:tailEnd/>
          </a:ln>
          <a:effectLst/>
        </p:spPr>
        <p:txBody>
          <a:bodyPr>
            <a:spAutoFit/>
          </a:bodyPr>
          <a:lstStyle/>
          <a:p>
            <a:r>
              <a:rPr lang="en-AU" sz="2000">
                <a:solidFill>
                  <a:schemeClr val="bg1"/>
                </a:solidFill>
                <a:latin typeface="Arial Black" pitchFamily="34" charset="0"/>
                <a:cs typeface="Arial" charset="0"/>
              </a:rPr>
              <a:t>Return of Christ - Resurrection</a:t>
            </a:r>
          </a:p>
        </p:txBody>
      </p:sp>
      <p:sp>
        <p:nvSpPr>
          <p:cNvPr id="122887" name="Rectangle 7"/>
          <p:cNvSpPr>
            <a:spLocks noChangeArrowheads="1"/>
          </p:cNvSpPr>
          <p:nvPr/>
        </p:nvSpPr>
        <p:spPr bwMode="auto">
          <a:xfrm>
            <a:off x="8701088" y="692150"/>
            <a:ext cx="395287" cy="6165850"/>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122888" name="Text Box 8"/>
          <p:cNvSpPr txBox="1">
            <a:spLocks noChangeArrowheads="1"/>
          </p:cNvSpPr>
          <p:nvPr/>
        </p:nvSpPr>
        <p:spPr bwMode="auto">
          <a:xfrm rot="-5400000">
            <a:off x="6154738" y="3625850"/>
            <a:ext cx="5448300" cy="396875"/>
          </a:xfrm>
          <a:prstGeom prst="rect">
            <a:avLst/>
          </a:prstGeom>
          <a:noFill/>
          <a:ln w="9525">
            <a:noFill/>
            <a:miter lim="800000"/>
            <a:headEnd/>
            <a:tailEnd/>
          </a:ln>
          <a:effectLst/>
        </p:spPr>
        <p:txBody>
          <a:bodyPr wrap="none">
            <a:spAutoFit/>
          </a:bodyPr>
          <a:lstStyle/>
          <a:p>
            <a:r>
              <a:rPr lang="en-AU" sz="2000">
                <a:solidFill>
                  <a:schemeClr val="bg1"/>
                </a:solidFill>
                <a:latin typeface="Arial Black" pitchFamily="34" charset="0"/>
                <a:cs typeface="Arial" charset="0"/>
              </a:rPr>
              <a:t>Christ’s universal rule over all nations</a:t>
            </a:r>
          </a:p>
        </p:txBody>
      </p:sp>
      <p:sp>
        <p:nvSpPr>
          <p:cNvPr id="122889" name="Rectangle 9"/>
          <p:cNvSpPr>
            <a:spLocks noChangeArrowheads="1"/>
          </p:cNvSpPr>
          <p:nvPr/>
        </p:nvSpPr>
        <p:spPr bwMode="auto">
          <a:xfrm>
            <a:off x="468313" y="692150"/>
            <a:ext cx="8207375" cy="360363"/>
          </a:xfrm>
          <a:prstGeom prst="rect">
            <a:avLst/>
          </a:prstGeom>
          <a:solidFill>
            <a:schemeClr val="bg1"/>
          </a:solidFill>
          <a:ln w="9525">
            <a:solidFill>
              <a:schemeClr val="bg1"/>
            </a:solidFill>
            <a:miter lim="800000"/>
            <a:headEnd/>
            <a:tailEnd/>
          </a:ln>
          <a:effectLst/>
        </p:spPr>
        <p:txBody>
          <a:bodyPr wrap="none" anchor="ctr"/>
          <a:lstStyle/>
          <a:p>
            <a:pPr algn="ctr"/>
            <a:r>
              <a:rPr lang="en-AU" sz="2400">
                <a:latin typeface="Arial Black" pitchFamily="34" charset="0"/>
                <a:cs typeface="Arial" charset="0"/>
              </a:rPr>
              <a:t>50 years</a:t>
            </a:r>
          </a:p>
        </p:txBody>
      </p:sp>
      <p:sp>
        <p:nvSpPr>
          <p:cNvPr id="122890" name="Line 10"/>
          <p:cNvSpPr>
            <a:spLocks noChangeShapeType="1"/>
          </p:cNvSpPr>
          <p:nvPr/>
        </p:nvSpPr>
        <p:spPr bwMode="auto">
          <a:xfrm flipH="1">
            <a:off x="468313" y="876300"/>
            <a:ext cx="3311525" cy="0"/>
          </a:xfrm>
          <a:prstGeom prst="line">
            <a:avLst/>
          </a:prstGeom>
          <a:noFill/>
          <a:ln w="38100">
            <a:solidFill>
              <a:schemeClr val="tx1"/>
            </a:solidFill>
            <a:round/>
            <a:headEnd/>
            <a:tailEnd type="triangle" w="lg" len="med"/>
          </a:ln>
          <a:effectLst/>
        </p:spPr>
        <p:txBody>
          <a:bodyPr/>
          <a:lstStyle/>
          <a:p>
            <a:endParaRPr lang="en-US"/>
          </a:p>
        </p:txBody>
      </p:sp>
      <p:sp>
        <p:nvSpPr>
          <p:cNvPr id="122891" name="Line 11"/>
          <p:cNvSpPr>
            <a:spLocks noChangeShapeType="1"/>
          </p:cNvSpPr>
          <p:nvPr/>
        </p:nvSpPr>
        <p:spPr bwMode="auto">
          <a:xfrm>
            <a:off x="5364163" y="892175"/>
            <a:ext cx="3311525" cy="15875"/>
          </a:xfrm>
          <a:prstGeom prst="line">
            <a:avLst/>
          </a:prstGeom>
          <a:noFill/>
          <a:ln w="38100">
            <a:solidFill>
              <a:schemeClr val="tx1"/>
            </a:solidFill>
            <a:round/>
            <a:headEnd/>
            <a:tailEnd type="triangle" w="lg" len="med"/>
          </a:ln>
          <a:effectLst/>
        </p:spPr>
        <p:txBody>
          <a:bodyPr/>
          <a:lstStyle/>
          <a:p>
            <a:endParaRPr lang="en-US"/>
          </a:p>
        </p:txBody>
      </p:sp>
      <p:sp>
        <p:nvSpPr>
          <p:cNvPr id="122892" name="Rectangle 12"/>
          <p:cNvSpPr>
            <a:spLocks noChangeArrowheads="1"/>
          </p:cNvSpPr>
          <p:nvPr/>
        </p:nvSpPr>
        <p:spPr bwMode="auto">
          <a:xfrm>
            <a:off x="1619250" y="2027238"/>
            <a:ext cx="6624638" cy="957262"/>
          </a:xfrm>
          <a:prstGeom prst="rect">
            <a:avLst/>
          </a:prstGeom>
          <a:solidFill>
            <a:srgbClr val="FFFF00"/>
          </a:solidFill>
          <a:ln w="9525">
            <a:solidFill>
              <a:schemeClr val="tx1"/>
            </a:solidFill>
            <a:miter lim="800000"/>
            <a:headEnd/>
            <a:tailEnd/>
          </a:ln>
          <a:effectLst/>
        </p:spPr>
        <p:txBody>
          <a:bodyPr wrap="none" anchor="ctr"/>
          <a:lstStyle/>
          <a:p>
            <a:pPr algn="ctr"/>
            <a:endParaRPr lang="en-US">
              <a:cs typeface="Arial" charset="0"/>
            </a:endParaRPr>
          </a:p>
        </p:txBody>
      </p:sp>
      <p:sp>
        <p:nvSpPr>
          <p:cNvPr id="122893" name="Rectangle 13"/>
          <p:cNvSpPr>
            <a:spLocks noChangeArrowheads="1"/>
          </p:cNvSpPr>
          <p:nvPr/>
        </p:nvSpPr>
        <p:spPr bwMode="auto">
          <a:xfrm>
            <a:off x="1763713" y="2976563"/>
            <a:ext cx="6921500" cy="957262"/>
          </a:xfrm>
          <a:prstGeom prst="rect">
            <a:avLst/>
          </a:prstGeom>
          <a:solidFill>
            <a:srgbClr val="33CC33"/>
          </a:solidFill>
          <a:ln w="9525">
            <a:solidFill>
              <a:schemeClr val="tx1"/>
            </a:solidFill>
            <a:miter lim="800000"/>
            <a:headEnd/>
            <a:tailEnd/>
          </a:ln>
          <a:effectLst/>
        </p:spPr>
        <p:txBody>
          <a:bodyPr wrap="none" anchor="ctr"/>
          <a:lstStyle/>
          <a:p>
            <a:pPr algn="ctr"/>
            <a:endParaRPr lang="en-US">
              <a:cs typeface="Arial" charset="0"/>
            </a:endParaRPr>
          </a:p>
        </p:txBody>
      </p:sp>
      <p:sp>
        <p:nvSpPr>
          <p:cNvPr id="122894" name="Rectangle 14"/>
          <p:cNvSpPr>
            <a:spLocks noChangeArrowheads="1"/>
          </p:cNvSpPr>
          <p:nvPr/>
        </p:nvSpPr>
        <p:spPr bwMode="auto">
          <a:xfrm>
            <a:off x="2411413" y="3933825"/>
            <a:ext cx="6264275" cy="957263"/>
          </a:xfrm>
          <a:prstGeom prst="rect">
            <a:avLst/>
          </a:prstGeom>
          <a:solidFill>
            <a:srgbClr val="D60093"/>
          </a:solidFill>
          <a:ln w="9525">
            <a:solidFill>
              <a:schemeClr val="tx1"/>
            </a:solidFill>
            <a:miter lim="800000"/>
            <a:headEnd/>
            <a:tailEnd/>
          </a:ln>
          <a:effectLst/>
        </p:spPr>
        <p:txBody>
          <a:bodyPr wrap="none" anchor="ctr"/>
          <a:lstStyle/>
          <a:p>
            <a:pPr algn="ctr"/>
            <a:endParaRPr lang="en-US">
              <a:cs typeface="Arial" charset="0"/>
            </a:endParaRPr>
          </a:p>
        </p:txBody>
      </p:sp>
      <p:sp>
        <p:nvSpPr>
          <p:cNvPr id="122895" name="Rectangle 15"/>
          <p:cNvSpPr>
            <a:spLocks noChangeArrowheads="1"/>
          </p:cNvSpPr>
          <p:nvPr/>
        </p:nvSpPr>
        <p:spPr bwMode="auto">
          <a:xfrm>
            <a:off x="4197350" y="4887913"/>
            <a:ext cx="4478338" cy="957262"/>
          </a:xfrm>
          <a:prstGeom prst="rect">
            <a:avLst/>
          </a:prstGeom>
          <a:solidFill>
            <a:srgbClr val="FF0000"/>
          </a:solidFill>
          <a:ln w="9525">
            <a:solidFill>
              <a:schemeClr val="tx1"/>
            </a:solidFill>
            <a:miter lim="800000"/>
            <a:headEnd/>
            <a:tailEnd/>
          </a:ln>
          <a:effectLst/>
        </p:spPr>
        <p:txBody>
          <a:bodyPr wrap="none" anchor="ctr"/>
          <a:lstStyle/>
          <a:p>
            <a:pPr algn="ctr"/>
            <a:endParaRPr lang="en-US">
              <a:cs typeface="Arial" charset="0"/>
            </a:endParaRPr>
          </a:p>
        </p:txBody>
      </p:sp>
      <p:sp>
        <p:nvSpPr>
          <p:cNvPr id="122896" name="Rectangle 16"/>
          <p:cNvSpPr>
            <a:spLocks noChangeArrowheads="1"/>
          </p:cNvSpPr>
          <p:nvPr/>
        </p:nvSpPr>
        <p:spPr bwMode="auto">
          <a:xfrm>
            <a:off x="2411413" y="5843588"/>
            <a:ext cx="6264275" cy="957262"/>
          </a:xfrm>
          <a:prstGeom prst="rect">
            <a:avLst/>
          </a:prstGeom>
          <a:solidFill>
            <a:srgbClr val="FF9900"/>
          </a:solidFill>
          <a:ln w="9525">
            <a:solidFill>
              <a:schemeClr val="tx1"/>
            </a:solidFill>
            <a:miter lim="800000"/>
            <a:headEnd/>
            <a:tailEnd/>
          </a:ln>
          <a:effectLst/>
        </p:spPr>
        <p:txBody>
          <a:bodyPr wrap="none" anchor="ctr"/>
          <a:lstStyle/>
          <a:p>
            <a:pPr algn="ctr"/>
            <a:endParaRPr lang="en-US">
              <a:cs typeface="Arial" charset="0"/>
            </a:endParaRPr>
          </a:p>
        </p:txBody>
      </p:sp>
      <p:sp>
        <p:nvSpPr>
          <p:cNvPr id="122897" name="AutoShape 17"/>
          <p:cNvSpPr>
            <a:spLocks noChangeArrowheads="1"/>
          </p:cNvSpPr>
          <p:nvPr/>
        </p:nvSpPr>
        <p:spPr bwMode="auto">
          <a:xfrm>
            <a:off x="2051050" y="2573338"/>
            <a:ext cx="360363" cy="720725"/>
          </a:xfrm>
          <a:prstGeom prst="rtTriangle">
            <a:avLst/>
          </a:prstGeom>
          <a:solidFill>
            <a:srgbClr val="FF0000"/>
          </a:solidFill>
          <a:ln w="9525">
            <a:solidFill>
              <a:srgbClr val="FF0000"/>
            </a:solidFill>
            <a:miter lim="800000"/>
            <a:headEnd/>
            <a:tailEnd/>
          </a:ln>
          <a:effectLst/>
        </p:spPr>
        <p:txBody>
          <a:bodyPr wrap="none" anchor="ctr"/>
          <a:lstStyle/>
          <a:p>
            <a:endParaRPr lang="en-US"/>
          </a:p>
        </p:txBody>
      </p:sp>
      <p:sp>
        <p:nvSpPr>
          <p:cNvPr id="122898" name="Rectangle 18"/>
          <p:cNvSpPr>
            <a:spLocks noChangeArrowheads="1"/>
          </p:cNvSpPr>
          <p:nvPr/>
        </p:nvSpPr>
        <p:spPr bwMode="auto">
          <a:xfrm>
            <a:off x="2051050" y="3294063"/>
            <a:ext cx="360363" cy="350043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22899" name="Line 19"/>
          <p:cNvSpPr>
            <a:spLocks noChangeShapeType="1"/>
          </p:cNvSpPr>
          <p:nvPr/>
        </p:nvSpPr>
        <p:spPr bwMode="auto">
          <a:xfrm flipV="1">
            <a:off x="2082800" y="1062038"/>
            <a:ext cx="0" cy="1814512"/>
          </a:xfrm>
          <a:prstGeom prst="line">
            <a:avLst/>
          </a:prstGeom>
          <a:noFill/>
          <a:ln w="76200">
            <a:solidFill>
              <a:srgbClr val="FF0000"/>
            </a:solidFill>
            <a:round/>
            <a:headEnd/>
            <a:tailEnd/>
          </a:ln>
          <a:effectLst/>
        </p:spPr>
        <p:txBody>
          <a:bodyPr/>
          <a:lstStyle/>
          <a:p>
            <a:endParaRPr lang="en-US"/>
          </a:p>
        </p:txBody>
      </p:sp>
      <p:sp>
        <p:nvSpPr>
          <p:cNvPr id="122900" name="Rectangle 20"/>
          <p:cNvSpPr>
            <a:spLocks noChangeArrowheads="1"/>
          </p:cNvSpPr>
          <p:nvPr/>
        </p:nvSpPr>
        <p:spPr bwMode="auto">
          <a:xfrm>
            <a:off x="900113" y="1068388"/>
            <a:ext cx="1150937" cy="957262"/>
          </a:xfrm>
          <a:prstGeom prst="rect">
            <a:avLst/>
          </a:prstGeom>
          <a:solidFill>
            <a:srgbClr val="FF00FF"/>
          </a:solidFill>
          <a:ln w="9525">
            <a:solidFill>
              <a:schemeClr val="bg1"/>
            </a:solidFill>
            <a:miter lim="800000"/>
            <a:headEnd/>
            <a:tailEnd/>
          </a:ln>
          <a:effectLst/>
        </p:spPr>
        <p:txBody>
          <a:bodyPr wrap="none" anchor="ctr"/>
          <a:lstStyle/>
          <a:p>
            <a:pPr algn="ctr"/>
            <a:r>
              <a:rPr lang="en-AU" sz="2000">
                <a:solidFill>
                  <a:schemeClr val="bg1"/>
                </a:solidFill>
                <a:latin typeface="Impact" pitchFamily="34" charset="0"/>
                <a:cs typeface="Arial" charset="0"/>
              </a:rPr>
              <a:t>Marriage</a:t>
            </a:r>
          </a:p>
          <a:p>
            <a:pPr algn="ctr"/>
            <a:r>
              <a:rPr lang="en-AU" sz="2000">
                <a:solidFill>
                  <a:schemeClr val="bg1"/>
                </a:solidFill>
                <a:latin typeface="Impact" pitchFamily="34" charset="0"/>
                <a:cs typeface="Arial" charset="0"/>
              </a:rPr>
              <a:t>of Lamb</a:t>
            </a:r>
          </a:p>
        </p:txBody>
      </p:sp>
      <p:sp>
        <p:nvSpPr>
          <p:cNvPr id="122901" name="Rectangle 21"/>
          <p:cNvSpPr>
            <a:spLocks noChangeArrowheads="1"/>
          </p:cNvSpPr>
          <p:nvPr/>
        </p:nvSpPr>
        <p:spPr bwMode="auto">
          <a:xfrm>
            <a:off x="468313" y="1062038"/>
            <a:ext cx="431800" cy="949325"/>
          </a:xfrm>
          <a:prstGeom prst="rect">
            <a:avLst/>
          </a:prstGeom>
          <a:solidFill>
            <a:schemeClr val="folHlink"/>
          </a:solidFill>
          <a:ln w="9525">
            <a:solidFill>
              <a:srgbClr val="FF9900"/>
            </a:solidFill>
            <a:miter lim="800000"/>
            <a:headEnd/>
            <a:tailEnd/>
          </a:ln>
          <a:effectLst/>
        </p:spPr>
        <p:txBody>
          <a:bodyPr wrap="none" anchor="ctr"/>
          <a:lstStyle/>
          <a:p>
            <a:endParaRPr lang="en-US"/>
          </a:p>
        </p:txBody>
      </p:sp>
      <p:sp>
        <p:nvSpPr>
          <p:cNvPr id="122902" name="Rectangle 22"/>
          <p:cNvSpPr>
            <a:spLocks noChangeArrowheads="1"/>
          </p:cNvSpPr>
          <p:nvPr/>
        </p:nvSpPr>
        <p:spPr bwMode="auto">
          <a:xfrm>
            <a:off x="2427288" y="4884738"/>
            <a:ext cx="1763712" cy="957262"/>
          </a:xfrm>
          <a:prstGeom prst="rect">
            <a:avLst/>
          </a:prstGeom>
          <a:solidFill>
            <a:schemeClr val="accent1"/>
          </a:solidFill>
          <a:ln w="9525">
            <a:solidFill>
              <a:schemeClr val="tx1"/>
            </a:solidFill>
            <a:miter lim="800000"/>
            <a:headEnd/>
            <a:tailEnd/>
          </a:ln>
          <a:effectLst/>
        </p:spPr>
        <p:txBody>
          <a:bodyPr wrap="none" anchor="ctr"/>
          <a:lstStyle/>
          <a:p>
            <a:pPr algn="ctr"/>
            <a:r>
              <a:rPr lang="en-AU" sz="2000">
                <a:solidFill>
                  <a:schemeClr val="bg1"/>
                </a:solidFill>
                <a:latin typeface="Impact" pitchFamily="34" charset="0"/>
                <a:cs typeface="Arial" charset="0"/>
              </a:rPr>
              <a:t>Mid-heaven</a:t>
            </a:r>
          </a:p>
          <a:p>
            <a:pPr algn="ctr"/>
            <a:r>
              <a:rPr lang="en-AU" sz="2000">
                <a:solidFill>
                  <a:schemeClr val="bg1"/>
                </a:solidFill>
                <a:latin typeface="Impact" pitchFamily="34" charset="0"/>
                <a:cs typeface="Arial" charset="0"/>
              </a:rPr>
              <a:t> Proclamation</a:t>
            </a:r>
          </a:p>
          <a:p>
            <a:pPr algn="ctr"/>
            <a:r>
              <a:rPr lang="en-AU" sz="2000">
                <a:solidFill>
                  <a:schemeClr val="bg1"/>
                </a:solidFill>
                <a:latin typeface="Impact" pitchFamily="34" charset="0"/>
                <a:cs typeface="Arial" charset="0"/>
              </a:rPr>
              <a:t>10 years</a:t>
            </a:r>
          </a:p>
        </p:txBody>
      </p:sp>
      <p:sp>
        <p:nvSpPr>
          <p:cNvPr id="122903" name="Text Box 23"/>
          <p:cNvSpPr txBox="1">
            <a:spLocks noChangeArrowheads="1"/>
          </p:cNvSpPr>
          <p:nvPr/>
        </p:nvSpPr>
        <p:spPr bwMode="auto">
          <a:xfrm rot="-5400000">
            <a:off x="1128713" y="4775200"/>
            <a:ext cx="2225675" cy="396875"/>
          </a:xfrm>
          <a:prstGeom prst="rect">
            <a:avLst/>
          </a:prstGeom>
          <a:noFill/>
          <a:ln w="9525">
            <a:noFill/>
            <a:miter lim="800000"/>
            <a:headEnd/>
            <a:tailEnd/>
          </a:ln>
          <a:effectLst/>
        </p:spPr>
        <p:txBody>
          <a:bodyPr wrap="none">
            <a:spAutoFit/>
          </a:bodyPr>
          <a:lstStyle/>
          <a:p>
            <a:r>
              <a:rPr lang="en-AU" sz="2000">
                <a:solidFill>
                  <a:schemeClr val="bg1"/>
                </a:solidFill>
                <a:latin typeface="Arial Black" pitchFamily="34" charset="0"/>
                <a:cs typeface="Arial" charset="0"/>
              </a:rPr>
              <a:t>ARMAGEDDON</a:t>
            </a:r>
          </a:p>
        </p:txBody>
      </p:sp>
      <p:sp>
        <p:nvSpPr>
          <p:cNvPr id="122904" name="AutoShape 24"/>
          <p:cNvSpPr>
            <a:spLocks noChangeArrowheads="1"/>
          </p:cNvSpPr>
          <p:nvPr/>
        </p:nvSpPr>
        <p:spPr bwMode="auto">
          <a:xfrm>
            <a:off x="484188" y="4508500"/>
            <a:ext cx="1511300" cy="865188"/>
          </a:xfrm>
          <a:prstGeom prst="leftRightArrow">
            <a:avLst>
              <a:gd name="adj1" fmla="val 50000"/>
              <a:gd name="adj2" fmla="val 34936"/>
            </a:avLst>
          </a:prstGeom>
          <a:solidFill>
            <a:schemeClr val="bg1"/>
          </a:solidFill>
          <a:ln w="38100">
            <a:solidFill>
              <a:schemeClr val="tx1"/>
            </a:solidFill>
            <a:miter lim="800000"/>
            <a:headEnd/>
            <a:tailEnd/>
          </a:ln>
          <a:effectLst/>
        </p:spPr>
        <p:txBody>
          <a:bodyPr wrap="none" anchor="ctr"/>
          <a:lstStyle/>
          <a:p>
            <a:pPr algn="ctr"/>
            <a:r>
              <a:rPr lang="en-AU" sz="2400">
                <a:latin typeface="Impact" pitchFamily="34" charset="0"/>
                <a:cs typeface="Arial" charset="0"/>
              </a:rPr>
              <a:t>10 years</a:t>
            </a:r>
          </a:p>
        </p:txBody>
      </p:sp>
      <p:sp>
        <p:nvSpPr>
          <p:cNvPr id="122905" name="Text Box 25"/>
          <p:cNvSpPr txBox="1">
            <a:spLocks noChangeArrowheads="1"/>
          </p:cNvSpPr>
          <p:nvPr/>
        </p:nvSpPr>
        <p:spPr bwMode="auto">
          <a:xfrm rot="-5400000">
            <a:off x="-571500" y="2989263"/>
            <a:ext cx="2460625" cy="396875"/>
          </a:xfrm>
          <a:prstGeom prst="rect">
            <a:avLst/>
          </a:prstGeom>
          <a:noFill/>
          <a:ln w="9525">
            <a:noFill/>
            <a:miter lim="800000"/>
            <a:headEnd/>
            <a:tailEnd/>
          </a:ln>
          <a:effectLst/>
        </p:spPr>
        <p:txBody>
          <a:bodyPr wrap="none">
            <a:spAutoFit/>
          </a:bodyPr>
          <a:lstStyle/>
          <a:p>
            <a:r>
              <a:rPr lang="en-AU" sz="2000">
                <a:solidFill>
                  <a:srgbClr val="FFFF66"/>
                </a:solidFill>
                <a:latin typeface="Arial Black" pitchFamily="34" charset="0"/>
                <a:cs typeface="Arial" charset="0"/>
              </a:rPr>
              <a:t>Judgement Seat</a:t>
            </a:r>
          </a:p>
        </p:txBody>
      </p:sp>
      <p:sp>
        <p:nvSpPr>
          <p:cNvPr id="122906" name="Line 26"/>
          <p:cNvSpPr>
            <a:spLocks noChangeShapeType="1"/>
          </p:cNvSpPr>
          <p:nvPr/>
        </p:nvSpPr>
        <p:spPr bwMode="auto">
          <a:xfrm flipV="1">
            <a:off x="684213" y="1493838"/>
            <a:ext cx="0" cy="503237"/>
          </a:xfrm>
          <a:prstGeom prst="line">
            <a:avLst/>
          </a:prstGeom>
          <a:noFill/>
          <a:ln w="57150">
            <a:solidFill>
              <a:schemeClr val="bg1"/>
            </a:solidFill>
            <a:round/>
            <a:headEnd/>
            <a:tailEnd type="triangle" w="med" len="med"/>
          </a:ln>
          <a:effectLst/>
        </p:spPr>
        <p:txBody>
          <a:bodyPr/>
          <a:lstStyle/>
          <a:p>
            <a:endParaRPr lang="en-US"/>
          </a:p>
        </p:txBody>
      </p:sp>
      <p:sp>
        <p:nvSpPr>
          <p:cNvPr id="122907" name="Rectangle 27"/>
          <p:cNvSpPr>
            <a:spLocks noChangeArrowheads="1"/>
          </p:cNvSpPr>
          <p:nvPr/>
        </p:nvSpPr>
        <p:spPr bwMode="auto">
          <a:xfrm>
            <a:off x="8259763" y="2020888"/>
            <a:ext cx="415925" cy="957262"/>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22908" name="Text Box 28"/>
          <p:cNvSpPr txBox="1">
            <a:spLocks noChangeArrowheads="1"/>
          </p:cNvSpPr>
          <p:nvPr/>
        </p:nvSpPr>
        <p:spPr bwMode="auto">
          <a:xfrm>
            <a:off x="1619250" y="2008188"/>
            <a:ext cx="5246688" cy="457200"/>
          </a:xfrm>
          <a:prstGeom prst="rect">
            <a:avLst/>
          </a:prstGeom>
          <a:noFill/>
          <a:ln w="9525">
            <a:noFill/>
            <a:miter lim="800000"/>
            <a:headEnd/>
            <a:tailEnd/>
          </a:ln>
          <a:effectLst/>
        </p:spPr>
        <p:txBody>
          <a:bodyPr wrap="none">
            <a:spAutoFit/>
          </a:bodyPr>
          <a:lstStyle/>
          <a:p>
            <a:r>
              <a:rPr lang="en-AU" sz="2400" b="1">
                <a:solidFill>
                  <a:schemeClr val="bg1"/>
                </a:solidFill>
                <a:cs typeface="Arial" charset="0"/>
              </a:rPr>
              <a:t>Elijah’s mission to scattered Jewry</a:t>
            </a:r>
          </a:p>
        </p:txBody>
      </p:sp>
      <p:sp>
        <p:nvSpPr>
          <p:cNvPr id="122909" name="Text Box 29"/>
          <p:cNvSpPr txBox="1">
            <a:spLocks noChangeArrowheads="1"/>
          </p:cNvSpPr>
          <p:nvPr/>
        </p:nvSpPr>
        <p:spPr bwMode="auto">
          <a:xfrm>
            <a:off x="2268538" y="2476500"/>
            <a:ext cx="5824537" cy="457200"/>
          </a:xfrm>
          <a:prstGeom prst="rect">
            <a:avLst/>
          </a:prstGeom>
          <a:noFill/>
          <a:ln w="9525">
            <a:noFill/>
            <a:miter lim="800000"/>
            <a:headEnd/>
            <a:tailEnd/>
          </a:ln>
          <a:effectLst/>
        </p:spPr>
        <p:txBody>
          <a:bodyPr wrap="none">
            <a:spAutoFit/>
          </a:bodyPr>
          <a:lstStyle/>
          <a:p>
            <a:r>
              <a:rPr lang="en-AU" sz="2400">
                <a:solidFill>
                  <a:schemeClr val="bg1"/>
                </a:solidFill>
                <a:latin typeface="Arial Black" pitchFamily="34" charset="0"/>
                <a:cs typeface="Arial" charset="0"/>
              </a:rPr>
              <a:t>THE SECOND EXODUS OF ISRAEL</a:t>
            </a:r>
          </a:p>
        </p:txBody>
      </p:sp>
      <p:sp>
        <p:nvSpPr>
          <p:cNvPr id="122910" name="Text Box 30"/>
          <p:cNvSpPr txBox="1">
            <a:spLocks noChangeArrowheads="1"/>
          </p:cNvSpPr>
          <p:nvPr/>
        </p:nvSpPr>
        <p:spPr bwMode="auto">
          <a:xfrm>
            <a:off x="2565400" y="3043238"/>
            <a:ext cx="2654300" cy="457200"/>
          </a:xfrm>
          <a:prstGeom prst="rect">
            <a:avLst/>
          </a:prstGeom>
          <a:noFill/>
          <a:ln w="9525">
            <a:noFill/>
            <a:miter lim="800000"/>
            <a:headEnd/>
            <a:tailEnd/>
          </a:ln>
          <a:effectLst/>
        </p:spPr>
        <p:txBody>
          <a:bodyPr wrap="none">
            <a:spAutoFit/>
          </a:bodyPr>
          <a:lstStyle/>
          <a:p>
            <a:r>
              <a:rPr lang="en-AU" sz="2400">
                <a:solidFill>
                  <a:schemeClr val="bg1"/>
                </a:solidFill>
                <a:latin typeface="Arial Black" pitchFamily="34" charset="0"/>
                <a:cs typeface="Arial" charset="0"/>
              </a:rPr>
              <a:t>Arabs subdued</a:t>
            </a:r>
          </a:p>
        </p:txBody>
      </p:sp>
      <p:sp>
        <p:nvSpPr>
          <p:cNvPr id="122911" name="Text Box 31"/>
          <p:cNvSpPr txBox="1">
            <a:spLocks noChangeArrowheads="1"/>
          </p:cNvSpPr>
          <p:nvPr/>
        </p:nvSpPr>
        <p:spPr bwMode="auto">
          <a:xfrm>
            <a:off x="2590800" y="3429000"/>
            <a:ext cx="5653088" cy="457200"/>
          </a:xfrm>
          <a:prstGeom prst="rect">
            <a:avLst/>
          </a:prstGeom>
          <a:noFill/>
          <a:ln w="9525">
            <a:noFill/>
            <a:miter lim="800000"/>
            <a:headEnd/>
            <a:tailEnd/>
          </a:ln>
          <a:effectLst/>
        </p:spPr>
        <p:txBody>
          <a:bodyPr wrap="none">
            <a:spAutoFit/>
          </a:bodyPr>
          <a:lstStyle/>
          <a:p>
            <a:r>
              <a:rPr lang="en-AU" sz="2400">
                <a:solidFill>
                  <a:schemeClr val="bg1"/>
                </a:solidFill>
                <a:latin typeface="Arial Black" pitchFamily="34" charset="0"/>
                <a:cs typeface="Arial" charset="0"/>
              </a:rPr>
              <a:t>The smiting and healing of Egypt</a:t>
            </a:r>
          </a:p>
        </p:txBody>
      </p:sp>
      <p:sp>
        <p:nvSpPr>
          <p:cNvPr id="122912" name="Line 32"/>
          <p:cNvSpPr>
            <a:spLocks noChangeShapeType="1"/>
          </p:cNvSpPr>
          <p:nvPr/>
        </p:nvSpPr>
        <p:spPr bwMode="auto">
          <a:xfrm flipH="1">
            <a:off x="1763713" y="3284538"/>
            <a:ext cx="792162" cy="0"/>
          </a:xfrm>
          <a:prstGeom prst="line">
            <a:avLst/>
          </a:prstGeom>
          <a:noFill/>
          <a:ln w="38100">
            <a:solidFill>
              <a:schemeClr val="bg1"/>
            </a:solidFill>
            <a:round/>
            <a:headEnd/>
            <a:tailEnd type="triangle" w="med" len="med"/>
          </a:ln>
          <a:effectLst/>
        </p:spPr>
        <p:txBody>
          <a:bodyPr/>
          <a:lstStyle/>
          <a:p>
            <a:endParaRPr lang="en-US"/>
          </a:p>
        </p:txBody>
      </p:sp>
      <p:sp>
        <p:nvSpPr>
          <p:cNvPr id="122913" name="Line 33"/>
          <p:cNvSpPr>
            <a:spLocks noChangeShapeType="1"/>
          </p:cNvSpPr>
          <p:nvPr/>
        </p:nvSpPr>
        <p:spPr bwMode="auto">
          <a:xfrm flipH="1">
            <a:off x="1892300" y="3644900"/>
            <a:ext cx="792163" cy="0"/>
          </a:xfrm>
          <a:prstGeom prst="line">
            <a:avLst/>
          </a:prstGeom>
          <a:noFill/>
          <a:ln w="38100">
            <a:solidFill>
              <a:schemeClr val="bg1"/>
            </a:solidFill>
            <a:round/>
            <a:headEnd/>
            <a:tailEnd type="triangle" w="med" len="med"/>
          </a:ln>
          <a:effectLst/>
        </p:spPr>
        <p:txBody>
          <a:bodyPr/>
          <a:lstStyle/>
          <a:p>
            <a:endParaRPr lang="en-US"/>
          </a:p>
        </p:txBody>
      </p:sp>
      <p:sp>
        <p:nvSpPr>
          <p:cNvPr id="122914" name="Text Box 34"/>
          <p:cNvSpPr txBox="1">
            <a:spLocks noChangeArrowheads="1"/>
          </p:cNvSpPr>
          <p:nvPr/>
        </p:nvSpPr>
        <p:spPr bwMode="auto">
          <a:xfrm>
            <a:off x="2339975" y="3979863"/>
            <a:ext cx="5583238" cy="457200"/>
          </a:xfrm>
          <a:prstGeom prst="rect">
            <a:avLst/>
          </a:prstGeom>
          <a:noFill/>
          <a:ln w="9525">
            <a:noFill/>
            <a:miter lim="800000"/>
            <a:headEnd/>
            <a:tailEnd/>
          </a:ln>
          <a:effectLst/>
        </p:spPr>
        <p:txBody>
          <a:bodyPr wrap="none">
            <a:spAutoFit/>
          </a:bodyPr>
          <a:lstStyle/>
          <a:p>
            <a:r>
              <a:rPr lang="en-AU" sz="2400">
                <a:solidFill>
                  <a:srgbClr val="FFFF00"/>
                </a:solidFill>
                <a:effectLst>
                  <a:outerShdw blurRad="38100" dist="38100" dir="2700000" algn="tl">
                    <a:srgbClr val="FFFFFF"/>
                  </a:outerShdw>
                </a:effectLst>
                <a:latin typeface="Arial Black" pitchFamily="34" charset="0"/>
                <a:cs typeface="Arial" charset="0"/>
              </a:rPr>
              <a:t>Judah saved and settled in Land</a:t>
            </a:r>
          </a:p>
        </p:txBody>
      </p:sp>
      <p:sp>
        <p:nvSpPr>
          <p:cNvPr id="122915" name="Text Box 35"/>
          <p:cNvSpPr txBox="1">
            <a:spLocks noChangeArrowheads="1"/>
          </p:cNvSpPr>
          <p:nvPr/>
        </p:nvSpPr>
        <p:spPr bwMode="auto">
          <a:xfrm>
            <a:off x="2339975" y="4435475"/>
            <a:ext cx="5922963" cy="427038"/>
          </a:xfrm>
          <a:prstGeom prst="rect">
            <a:avLst/>
          </a:prstGeom>
          <a:noFill/>
          <a:ln w="9525">
            <a:noFill/>
            <a:miter lim="800000"/>
            <a:headEnd/>
            <a:tailEnd/>
          </a:ln>
          <a:effectLst/>
        </p:spPr>
        <p:txBody>
          <a:bodyPr wrap="none">
            <a:spAutoFit/>
          </a:bodyPr>
          <a:lstStyle/>
          <a:p>
            <a:r>
              <a:rPr lang="en-AU" sz="2200">
                <a:solidFill>
                  <a:schemeClr val="bg1"/>
                </a:solidFill>
                <a:latin typeface="Arial Black" pitchFamily="34" charset="0"/>
                <a:cs typeface="Arial" charset="0"/>
              </a:rPr>
              <a:t>Gog buried – Land cleansed &amp; divided</a:t>
            </a:r>
          </a:p>
        </p:txBody>
      </p:sp>
      <p:sp>
        <p:nvSpPr>
          <p:cNvPr id="122916" name="Text Box 36"/>
          <p:cNvSpPr txBox="1">
            <a:spLocks noChangeArrowheads="1"/>
          </p:cNvSpPr>
          <p:nvPr/>
        </p:nvSpPr>
        <p:spPr bwMode="auto">
          <a:xfrm>
            <a:off x="4418013" y="4868863"/>
            <a:ext cx="2444750" cy="396875"/>
          </a:xfrm>
          <a:prstGeom prst="rect">
            <a:avLst/>
          </a:prstGeom>
          <a:noFill/>
          <a:ln w="9525">
            <a:noFill/>
            <a:miter lim="800000"/>
            <a:headEnd/>
            <a:tailEnd/>
          </a:ln>
          <a:effectLst/>
        </p:spPr>
        <p:txBody>
          <a:bodyPr wrap="none">
            <a:spAutoFit/>
          </a:bodyPr>
          <a:lstStyle/>
          <a:p>
            <a:r>
              <a:rPr lang="en-AU" sz="2000">
                <a:solidFill>
                  <a:schemeClr val="bg1"/>
                </a:solidFill>
                <a:latin typeface="Arial Black" pitchFamily="34" charset="0"/>
                <a:cs typeface="Arial" charset="0"/>
              </a:rPr>
              <a:t>Rome destroyed</a:t>
            </a:r>
          </a:p>
        </p:txBody>
      </p:sp>
      <p:sp>
        <p:nvSpPr>
          <p:cNvPr id="122917" name="Text Box 37"/>
          <p:cNvSpPr txBox="1">
            <a:spLocks noChangeArrowheads="1"/>
          </p:cNvSpPr>
          <p:nvPr/>
        </p:nvSpPr>
        <p:spPr bwMode="auto">
          <a:xfrm>
            <a:off x="4148138" y="5292725"/>
            <a:ext cx="4598987" cy="457200"/>
          </a:xfrm>
          <a:prstGeom prst="rect">
            <a:avLst/>
          </a:prstGeom>
          <a:noFill/>
          <a:ln w="9525">
            <a:noFill/>
            <a:miter lim="800000"/>
            <a:headEnd/>
            <a:tailEnd/>
          </a:ln>
          <a:effectLst/>
        </p:spPr>
        <p:txBody>
          <a:bodyPr wrap="none">
            <a:spAutoFit/>
          </a:bodyPr>
          <a:lstStyle/>
          <a:p>
            <a:r>
              <a:rPr lang="en-AU" sz="2400">
                <a:latin typeface="Impact" pitchFamily="34" charset="0"/>
                <a:cs typeface="Arial" charset="0"/>
              </a:rPr>
              <a:t>Catholic Europe destroyed </a:t>
            </a:r>
            <a:r>
              <a:rPr lang="en-AU" sz="2000">
                <a:solidFill>
                  <a:srgbClr val="FFFF00"/>
                </a:solidFill>
                <a:latin typeface="Impact" pitchFamily="34" charset="0"/>
                <a:cs typeface="Arial" charset="0"/>
              </a:rPr>
              <a:t>– 30 years</a:t>
            </a:r>
          </a:p>
        </p:txBody>
      </p:sp>
      <p:sp>
        <p:nvSpPr>
          <p:cNvPr id="122918" name="Line 38"/>
          <p:cNvSpPr>
            <a:spLocks noChangeShapeType="1"/>
          </p:cNvSpPr>
          <p:nvPr/>
        </p:nvSpPr>
        <p:spPr bwMode="auto">
          <a:xfrm flipH="1">
            <a:off x="4211638" y="5084763"/>
            <a:ext cx="288925" cy="0"/>
          </a:xfrm>
          <a:prstGeom prst="line">
            <a:avLst/>
          </a:prstGeom>
          <a:noFill/>
          <a:ln w="38100">
            <a:solidFill>
              <a:schemeClr val="bg1"/>
            </a:solidFill>
            <a:round/>
            <a:headEnd/>
            <a:tailEnd type="triangle" w="med" len="med"/>
          </a:ln>
          <a:effectLst/>
        </p:spPr>
        <p:txBody>
          <a:bodyPr/>
          <a:lstStyle/>
          <a:p>
            <a:endParaRPr lang="en-US"/>
          </a:p>
        </p:txBody>
      </p:sp>
      <p:sp>
        <p:nvSpPr>
          <p:cNvPr id="122919" name="Text Box 39"/>
          <p:cNvSpPr txBox="1">
            <a:spLocks noChangeArrowheads="1"/>
          </p:cNvSpPr>
          <p:nvPr/>
        </p:nvSpPr>
        <p:spPr bwMode="auto">
          <a:xfrm>
            <a:off x="2411413" y="5876925"/>
            <a:ext cx="1784350" cy="396875"/>
          </a:xfrm>
          <a:prstGeom prst="rect">
            <a:avLst/>
          </a:prstGeom>
          <a:noFill/>
          <a:ln w="9525">
            <a:noFill/>
            <a:miter lim="800000"/>
            <a:headEnd/>
            <a:tailEnd/>
          </a:ln>
          <a:effectLst/>
        </p:spPr>
        <p:txBody>
          <a:bodyPr wrap="none">
            <a:spAutoFit/>
          </a:bodyPr>
          <a:lstStyle/>
          <a:p>
            <a:r>
              <a:rPr lang="en-AU" sz="2000">
                <a:solidFill>
                  <a:schemeClr val="bg2"/>
                </a:solidFill>
                <a:latin typeface="Impact" pitchFamily="34" charset="0"/>
                <a:cs typeface="Arial" charset="0"/>
              </a:rPr>
              <a:t>Britain submits</a:t>
            </a:r>
          </a:p>
        </p:txBody>
      </p:sp>
      <p:sp>
        <p:nvSpPr>
          <p:cNvPr id="122920" name="Text Box 40"/>
          <p:cNvSpPr txBox="1">
            <a:spLocks noChangeArrowheads="1"/>
          </p:cNvSpPr>
          <p:nvPr/>
        </p:nvSpPr>
        <p:spPr bwMode="auto">
          <a:xfrm>
            <a:off x="3203575" y="6284913"/>
            <a:ext cx="2266950" cy="457200"/>
          </a:xfrm>
          <a:prstGeom prst="rect">
            <a:avLst/>
          </a:prstGeom>
          <a:noFill/>
          <a:ln w="9525">
            <a:noFill/>
            <a:miter lim="800000"/>
            <a:headEnd/>
            <a:tailEnd/>
          </a:ln>
          <a:effectLst/>
        </p:spPr>
        <p:txBody>
          <a:bodyPr wrap="none">
            <a:spAutoFit/>
          </a:bodyPr>
          <a:lstStyle/>
          <a:p>
            <a:r>
              <a:rPr lang="en-AU" sz="2400">
                <a:solidFill>
                  <a:schemeClr val="bg1"/>
                </a:solidFill>
                <a:latin typeface="Arial Black" pitchFamily="34" charset="0"/>
                <a:cs typeface="Arial" charset="0"/>
              </a:rPr>
              <a:t>Temple built</a:t>
            </a:r>
          </a:p>
        </p:txBody>
      </p:sp>
      <p:sp>
        <p:nvSpPr>
          <p:cNvPr id="122921" name="Text Box 41"/>
          <p:cNvSpPr txBox="1">
            <a:spLocks noChangeArrowheads="1"/>
          </p:cNvSpPr>
          <p:nvPr/>
        </p:nvSpPr>
        <p:spPr bwMode="auto">
          <a:xfrm>
            <a:off x="5795963" y="5919788"/>
            <a:ext cx="2879725" cy="830997"/>
          </a:xfrm>
          <a:prstGeom prst="rect">
            <a:avLst/>
          </a:prstGeom>
          <a:noFill/>
          <a:ln w="9525">
            <a:noFill/>
            <a:miter lim="800000"/>
            <a:headEnd/>
            <a:tailEnd/>
          </a:ln>
          <a:effectLst/>
        </p:spPr>
        <p:txBody>
          <a:bodyPr>
            <a:spAutoFit/>
          </a:bodyPr>
          <a:lstStyle/>
          <a:p>
            <a:pPr algn="r"/>
            <a:r>
              <a:rPr lang="en-AU" sz="2400" dirty="0">
                <a:ln>
                  <a:solidFill>
                    <a:sysClr val="windowText" lastClr="000000"/>
                  </a:solidFill>
                </a:ln>
                <a:solidFill>
                  <a:srgbClr val="D60093"/>
                </a:solidFill>
                <a:effectLst>
                  <a:outerShdw blurRad="38100" dist="38100" dir="2700000" algn="tl">
                    <a:srgbClr val="FFFFFF"/>
                  </a:outerShdw>
                </a:effectLst>
                <a:latin typeface="Arial Black" pitchFamily="34" charset="0"/>
                <a:cs typeface="Arial" charset="0"/>
              </a:rPr>
              <a:t>All nations submit to Christ</a:t>
            </a:r>
          </a:p>
        </p:txBody>
      </p:sp>
      <p:sp>
        <p:nvSpPr>
          <p:cNvPr id="122922" name="AutoShape 42"/>
          <p:cNvSpPr>
            <a:spLocks noChangeArrowheads="1"/>
          </p:cNvSpPr>
          <p:nvPr/>
        </p:nvSpPr>
        <p:spPr bwMode="auto">
          <a:xfrm>
            <a:off x="6929454" y="5072074"/>
            <a:ext cx="1944688" cy="935037"/>
          </a:xfrm>
          <a:prstGeom prst="star32">
            <a:avLst>
              <a:gd name="adj" fmla="val 37500"/>
            </a:avLst>
          </a:prstGeom>
          <a:solidFill>
            <a:schemeClr val="bg2"/>
          </a:solidFill>
          <a:ln w="28575">
            <a:solidFill>
              <a:schemeClr val="tx1"/>
            </a:solidFill>
            <a:miter lim="800000"/>
            <a:headEnd/>
            <a:tailEnd/>
          </a:ln>
          <a:effectLst/>
        </p:spPr>
        <p:txBody>
          <a:bodyPr wrap="none" anchor="ctr"/>
          <a:lstStyle/>
          <a:p>
            <a:pPr algn="ctr"/>
            <a:r>
              <a:rPr lang="en-AU" sz="2000">
                <a:latin typeface="Impact" pitchFamily="34" charset="0"/>
                <a:cs typeface="Arial" charset="0"/>
              </a:rPr>
              <a:t>Marriage</a:t>
            </a:r>
          </a:p>
          <a:p>
            <a:pPr algn="ctr"/>
            <a:r>
              <a:rPr lang="en-AU" sz="2000">
                <a:latin typeface="Impact" pitchFamily="34" charset="0"/>
                <a:cs typeface="Arial" charset="0"/>
              </a:rPr>
              <a:t>Supper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3000"/>
                                  </p:stCondLst>
                                  <p:childTnLst>
                                    <p:set>
                                      <p:cBhvr>
                                        <p:cTn id="6" dur="1" fill="hold">
                                          <p:stCondLst>
                                            <p:cond delay="0"/>
                                          </p:stCondLst>
                                        </p:cTn>
                                        <p:tgtEl>
                                          <p:spTgt spid="122922"/>
                                        </p:tgtEl>
                                        <p:attrNameLst>
                                          <p:attrName>style.visibility</p:attrName>
                                        </p:attrNameLst>
                                      </p:cBhvr>
                                      <p:to>
                                        <p:strVal val="visible"/>
                                      </p:to>
                                    </p:set>
                                    <p:animEffect transition="in" filter="diamond(out)">
                                      <p:cBhvr>
                                        <p:cTn id="7" dur="2000"/>
                                        <p:tgtEl>
                                          <p:spTgt spid="122922"/>
                                        </p:tgtEl>
                                      </p:cBhvr>
                                    </p:animEffect>
                                  </p:childTnLst>
                                  <p:subTnLst>
                                    <p:set>
                                      <p:cBhvr override="childStyle">
                                        <p:cTn dur="1" fill="hold" display="0" masterRel="nextClick" afterEffect="1"/>
                                        <p:tgtEl>
                                          <p:spTgt spid="122922"/>
                                        </p:tgtEl>
                                        <p:attrNameLst>
                                          <p:attrName>style.visibility</p:attrName>
                                        </p:attrNameLst>
                                      </p:cBhvr>
                                      <p:to>
                                        <p:strVal val="hidden"/>
                                      </p:to>
                                    </p:set>
                                  </p:subTnLst>
                                </p:cTn>
                              </p:par>
                            </p:childTnLst>
                          </p:cTn>
                        </p:par>
                        <p:par>
                          <p:cTn id="8" fill="hold">
                            <p:stCondLst>
                              <p:cond delay="5000"/>
                            </p:stCondLst>
                            <p:childTnLst>
                              <p:par>
                                <p:cTn id="9" presetID="1" presetClass="entr" presetSubtype="0" fill="hold" grpId="0" nodeType="afterEffect">
                                  <p:stCondLst>
                                    <p:cond delay="3000"/>
                                  </p:stCondLst>
                                  <p:childTnLst>
                                    <p:set>
                                      <p:cBhvr>
                                        <p:cTn id="10" dur="1" fill="hold">
                                          <p:stCondLst>
                                            <p:cond delay="0"/>
                                          </p:stCondLst>
                                        </p:cTn>
                                        <p:tgtEl>
                                          <p:spTgt spid="122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1" grpId="0"/>
      <p:bldP spid="1229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73730" name="Rectangle 2"/>
          <p:cNvSpPr>
            <a:spLocks noGrp="1" noChangeArrowheads="1"/>
          </p:cNvSpPr>
          <p:nvPr>
            <p:ph type="subTitle" idx="1"/>
          </p:nvPr>
        </p:nvSpPr>
        <p:spPr>
          <a:xfrm>
            <a:off x="209260" y="1252172"/>
            <a:ext cx="8713663" cy="5184576"/>
          </a:xfrm>
        </p:spPr>
        <p:txBody>
          <a:bodyPr/>
          <a:lstStyle/>
          <a:p>
            <a:pPr marL="539750" indent="-539750">
              <a:spcAft>
                <a:spcPts val="200"/>
              </a:spcAft>
              <a:buClr>
                <a:srgbClr val="FFFF00"/>
              </a:buClr>
              <a:buFont typeface="Wingdings" pitchFamily="2" charset="2"/>
              <a:buChar char="v"/>
            </a:pPr>
            <a:r>
              <a:rPr lang="en-AU" sz="3200" dirty="0" smtClean="0">
                <a:ln w="22225">
                  <a:solidFill>
                    <a:schemeClr val="tx1"/>
                  </a:solidFill>
                </a:ln>
                <a:solidFill>
                  <a:srgbClr val="FF0000"/>
                </a:solidFill>
              </a:rPr>
              <a:t>V.8 </a:t>
            </a:r>
            <a:r>
              <a:rPr lang="en-AU" sz="3200" dirty="0" smtClean="0"/>
              <a:t>– </a:t>
            </a:r>
            <a:r>
              <a:rPr lang="en-AU" sz="3200" dirty="0" smtClean="0">
                <a:solidFill>
                  <a:srgbClr val="00FF00"/>
                </a:solidFill>
              </a:rPr>
              <a:t>“strange apparel </a:t>
            </a:r>
            <a:r>
              <a:rPr lang="en-AU" sz="3200" dirty="0" smtClean="0"/>
              <a:t>– </a:t>
            </a:r>
            <a:r>
              <a:rPr lang="en-AU" sz="3200" i="1" dirty="0" err="1" smtClean="0"/>
              <a:t>nokriy</a:t>
            </a:r>
            <a:r>
              <a:rPr lang="en-AU" sz="3200" i="1" dirty="0" smtClean="0"/>
              <a:t> </a:t>
            </a:r>
            <a:r>
              <a:rPr lang="en-AU" sz="3200" i="1" dirty="0" err="1" smtClean="0"/>
              <a:t>malbush</a:t>
            </a:r>
            <a:r>
              <a:rPr lang="en-AU" sz="3200" i="1" dirty="0" smtClean="0"/>
              <a:t> </a:t>
            </a:r>
            <a:r>
              <a:rPr lang="en-AU" sz="3200" dirty="0" smtClean="0"/>
              <a:t>– foreign clothing (of false religion </a:t>
            </a:r>
            <a:r>
              <a:rPr lang="en-AU" sz="3200" dirty="0" smtClean="0">
                <a:ln w="22225">
                  <a:solidFill>
                    <a:schemeClr val="tx1"/>
                  </a:solidFill>
                </a:ln>
                <a:solidFill>
                  <a:srgbClr val="FF0000"/>
                </a:solidFill>
              </a:rPr>
              <a:t>V.4</a:t>
            </a:r>
            <a:r>
              <a:rPr lang="en-AU" sz="3200" dirty="0" smtClean="0"/>
              <a:t>).</a:t>
            </a:r>
          </a:p>
          <a:p>
            <a:pPr marL="539750" indent="-539750">
              <a:spcAft>
                <a:spcPts val="200"/>
              </a:spcAft>
              <a:buClr>
                <a:srgbClr val="FFFF00"/>
              </a:buClr>
              <a:buFont typeface="Wingdings" pitchFamily="2" charset="2"/>
              <a:buChar char="v"/>
            </a:pPr>
            <a:r>
              <a:rPr lang="en-AU" sz="3200" dirty="0" smtClean="0">
                <a:ln w="22225">
                  <a:solidFill>
                    <a:schemeClr val="tx1"/>
                  </a:solidFill>
                </a:ln>
                <a:solidFill>
                  <a:srgbClr val="FF0000"/>
                </a:solidFill>
              </a:rPr>
              <a:t>V.9 </a:t>
            </a:r>
            <a:r>
              <a:rPr lang="en-AU" sz="3200" dirty="0" smtClean="0"/>
              <a:t>- </a:t>
            </a:r>
            <a:r>
              <a:rPr lang="en-AU" sz="3200" dirty="0" smtClean="0">
                <a:solidFill>
                  <a:srgbClr val="00FF00"/>
                </a:solidFill>
              </a:rPr>
              <a:t>“fill their masters’ houses”</a:t>
            </a:r>
            <a:r>
              <a:rPr lang="en-AU" sz="3200" dirty="0" smtClean="0"/>
              <a:t> – i.e. temples of false gods via robbery.</a:t>
            </a:r>
          </a:p>
          <a:p>
            <a:pPr marL="539750" indent="-539750">
              <a:spcAft>
                <a:spcPts val="200"/>
              </a:spcAft>
              <a:buClr>
                <a:srgbClr val="FFFF00"/>
              </a:buClr>
              <a:buFont typeface="Wingdings" pitchFamily="2" charset="2"/>
              <a:buChar char="v"/>
            </a:pPr>
            <a:r>
              <a:rPr lang="en-AU" sz="3200" dirty="0" smtClean="0">
                <a:ln w="22225">
                  <a:solidFill>
                    <a:schemeClr val="tx1"/>
                  </a:solidFill>
                </a:ln>
                <a:solidFill>
                  <a:srgbClr val="FF0000"/>
                </a:solidFill>
              </a:rPr>
              <a:t>V.10</a:t>
            </a:r>
            <a:r>
              <a:rPr lang="en-AU" sz="3200" dirty="0" smtClean="0"/>
              <a:t> – </a:t>
            </a:r>
            <a:r>
              <a:rPr lang="en-AU" sz="3200" dirty="0" smtClean="0">
                <a:solidFill>
                  <a:srgbClr val="00FF00"/>
                </a:solidFill>
              </a:rPr>
              <a:t>“the second” </a:t>
            </a:r>
            <a:r>
              <a:rPr lang="en-AU" sz="3200" dirty="0" smtClean="0"/>
              <a:t>– Lower part of the city where markets located.</a:t>
            </a:r>
          </a:p>
          <a:p>
            <a:pPr marL="539750" indent="-539750">
              <a:spcAft>
                <a:spcPts val="200"/>
              </a:spcAft>
              <a:buClr>
                <a:srgbClr val="FFFF00"/>
              </a:buClr>
              <a:buFont typeface="Wingdings" pitchFamily="2" charset="2"/>
              <a:buChar char="v"/>
            </a:pPr>
            <a:r>
              <a:rPr lang="en-AU" sz="3200" dirty="0" smtClean="0">
                <a:ln w="22225">
                  <a:solidFill>
                    <a:schemeClr val="tx1"/>
                  </a:solidFill>
                </a:ln>
                <a:solidFill>
                  <a:srgbClr val="FF0000"/>
                </a:solidFill>
              </a:rPr>
              <a:t>V.11 </a:t>
            </a:r>
            <a:r>
              <a:rPr lang="en-AU" sz="3200" dirty="0" smtClean="0"/>
              <a:t>– </a:t>
            </a:r>
            <a:r>
              <a:rPr lang="en-AU" sz="3200" dirty="0" smtClean="0">
                <a:solidFill>
                  <a:srgbClr val="00FF00"/>
                </a:solidFill>
              </a:rPr>
              <a:t>“</a:t>
            </a:r>
            <a:r>
              <a:rPr lang="en-AU" sz="3200" dirty="0" err="1" smtClean="0">
                <a:solidFill>
                  <a:srgbClr val="00FF00"/>
                </a:solidFill>
              </a:rPr>
              <a:t>Maktesh</a:t>
            </a:r>
            <a:r>
              <a:rPr lang="en-AU" sz="3200" dirty="0" smtClean="0">
                <a:solidFill>
                  <a:srgbClr val="00FF00"/>
                </a:solidFill>
              </a:rPr>
              <a:t>” </a:t>
            </a:r>
            <a:r>
              <a:rPr lang="en-AU" sz="3200" dirty="0" smtClean="0"/>
              <a:t>– “depression”; i.e. Lower city (</a:t>
            </a:r>
            <a:r>
              <a:rPr lang="en-AU" sz="3200" dirty="0" smtClean="0">
                <a:ln>
                  <a:solidFill>
                    <a:schemeClr val="tx1"/>
                  </a:solidFill>
                </a:ln>
                <a:solidFill>
                  <a:srgbClr val="FF33CC"/>
                </a:solidFill>
              </a:rPr>
              <a:t>Roth.</a:t>
            </a:r>
            <a:r>
              <a:rPr lang="en-AU" sz="3200" dirty="0" smtClean="0"/>
              <a:t>) = marketplace.</a:t>
            </a:r>
          </a:p>
          <a:p>
            <a:pPr marL="539750" indent="-539750">
              <a:spcAft>
                <a:spcPts val="200"/>
              </a:spcAft>
              <a:buClr>
                <a:srgbClr val="FFFF00"/>
              </a:buClr>
              <a:buFont typeface="Wingdings" pitchFamily="2" charset="2"/>
              <a:buChar char="v"/>
            </a:pPr>
            <a:r>
              <a:rPr lang="en-AU" sz="3200" dirty="0" smtClean="0">
                <a:ln w="22225">
                  <a:solidFill>
                    <a:schemeClr val="tx1"/>
                  </a:solidFill>
                </a:ln>
                <a:solidFill>
                  <a:srgbClr val="FF0000"/>
                </a:solidFill>
              </a:rPr>
              <a:t>V.12</a:t>
            </a:r>
            <a:r>
              <a:rPr lang="en-AU" sz="3200" dirty="0" smtClean="0"/>
              <a:t> – </a:t>
            </a:r>
            <a:r>
              <a:rPr lang="en-AU" sz="3200" dirty="0" smtClean="0">
                <a:solidFill>
                  <a:srgbClr val="00FF00"/>
                </a:solidFill>
              </a:rPr>
              <a:t>“settled on their lees” </a:t>
            </a:r>
            <a:r>
              <a:rPr lang="en-AU" sz="3200" dirty="0" smtClean="0"/>
              <a:t>– Cp. </a:t>
            </a:r>
            <a:r>
              <a:rPr lang="en-AU" sz="3200" dirty="0" smtClean="0">
                <a:ln w="22225">
                  <a:solidFill>
                    <a:schemeClr val="tx1"/>
                  </a:solidFill>
                </a:ln>
                <a:solidFill>
                  <a:srgbClr val="FF0000"/>
                </a:solidFill>
              </a:rPr>
              <a:t>Jer. 48:11</a:t>
            </a:r>
            <a:r>
              <a:rPr lang="en-AU" sz="3200" dirty="0" smtClean="0"/>
              <a:t> – stagnation of long prosperity.</a:t>
            </a:r>
            <a:endParaRPr lang="en-AU" sz="3200" dirty="0"/>
          </a:p>
        </p:txBody>
      </p:sp>
      <p:sp>
        <p:nvSpPr>
          <p:cNvPr id="73731" name="Text Box 3"/>
          <p:cNvSpPr txBox="1">
            <a:spLocks noChangeArrowheads="1"/>
          </p:cNvSpPr>
          <p:nvPr/>
        </p:nvSpPr>
        <p:spPr bwMode="auto">
          <a:xfrm>
            <a:off x="0" y="146050"/>
            <a:ext cx="9144000" cy="1175706"/>
          </a:xfrm>
          <a:prstGeom prst="rect">
            <a:avLst/>
          </a:prstGeom>
          <a:noFill/>
          <a:ln w="9525">
            <a:noFill/>
            <a:miter lim="800000"/>
            <a:headEnd/>
            <a:tailEnd/>
          </a:ln>
          <a:effectLst/>
        </p:spPr>
        <p:txBody>
          <a:bodyPr>
            <a:spAutoFit/>
          </a:bodyPr>
          <a:lstStyle/>
          <a:p>
            <a:pPr algn="ctr">
              <a:lnSpc>
                <a:spcPct val="80000"/>
              </a:lnSpc>
              <a:spcBef>
                <a:spcPts val="0"/>
              </a:spcBef>
            </a:pPr>
            <a:r>
              <a:rPr lang="en-US" sz="4400" b="1" dirty="0" smtClean="0">
                <a:solidFill>
                  <a:srgbClr val="FFFF66"/>
                </a:solidFill>
                <a:effectLst>
                  <a:outerShdw blurRad="38100" dist="38100" dir="2700000" algn="tl">
                    <a:srgbClr val="FFFFFF"/>
                  </a:outerShdw>
                </a:effectLst>
              </a:rPr>
              <a:t>Twin evils of apostasy and prosperity targeted</a:t>
            </a:r>
            <a:endParaRPr lang="en-AU" sz="44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subTitle" idx="1"/>
          </p:nvPr>
        </p:nvSpPr>
        <p:spPr>
          <a:xfrm>
            <a:off x="150813" y="1587938"/>
            <a:ext cx="8813800" cy="4895850"/>
          </a:xfrm>
        </p:spPr>
        <p:txBody>
          <a:bodyPr/>
          <a:lstStyle/>
          <a:p>
            <a:pPr marL="450850" indent="-450850"/>
            <a:r>
              <a:rPr lang="en-AU" dirty="0">
                <a:ln>
                  <a:solidFill>
                    <a:schemeClr val="tx1"/>
                  </a:solidFill>
                </a:ln>
                <a:solidFill>
                  <a:srgbClr val="FFCC00"/>
                </a:solidFill>
              </a:rPr>
              <a:t>Eating and drinking</a:t>
            </a:r>
            <a:r>
              <a:rPr lang="en-AU" dirty="0">
                <a:ln>
                  <a:solidFill>
                    <a:schemeClr val="tx1"/>
                  </a:solidFill>
                </a:ln>
              </a:rPr>
              <a:t> </a:t>
            </a:r>
            <a:r>
              <a:rPr lang="en-AU" dirty="0"/>
              <a:t>– gluttony and excessive drinking – </a:t>
            </a:r>
            <a:r>
              <a:rPr lang="en-AU" dirty="0">
                <a:solidFill>
                  <a:srgbClr val="FFFF00"/>
                </a:solidFill>
              </a:rPr>
              <a:t>culture of enjoyment and revelry</a:t>
            </a:r>
            <a:r>
              <a:rPr lang="en-AU" dirty="0"/>
              <a:t>.</a:t>
            </a:r>
          </a:p>
          <a:p>
            <a:pPr marL="450850" indent="-450850"/>
            <a:r>
              <a:rPr lang="en-AU" dirty="0">
                <a:ln>
                  <a:solidFill>
                    <a:schemeClr val="tx1"/>
                  </a:solidFill>
                </a:ln>
                <a:solidFill>
                  <a:srgbClr val="FF66CC"/>
                </a:solidFill>
              </a:rPr>
              <a:t>Marrying and being given in marriage</a:t>
            </a:r>
            <a:r>
              <a:rPr lang="en-AU" dirty="0">
                <a:ln>
                  <a:solidFill>
                    <a:schemeClr val="tx1"/>
                  </a:solidFill>
                </a:ln>
              </a:rPr>
              <a:t> </a:t>
            </a:r>
            <a:r>
              <a:rPr lang="en-AU" dirty="0"/>
              <a:t>– implies multiple marriages – </a:t>
            </a:r>
            <a:r>
              <a:rPr lang="en-AU" dirty="0">
                <a:solidFill>
                  <a:srgbClr val="FFFF00"/>
                </a:solidFill>
              </a:rPr>
              <a:t>culture of pleasure</a:t>
            </a:r>
            <a:r>
              <a:rPr lang="en-AU" dirty="0"/>
              <a:t>.</a:t>
            </a:r>
          </a:p>
          <a:p>
            <a:pPr marL="450850" indent="-450850"/>
            <a:r>
              <a:rPr lang="en-AU" dirty="0">
                <a:ln>
                  <a:solidFill>
                    <a:schemeClr val="tx1"/>
                  </a:solidFill>
                </a:ln>
                <a:solidFill>
                  <a:srgbClr val="00FFFF"/>
                </a:solidFill>
              </a:rPr>
              <a:t>Buying and selling</a:t>
            </a:r>
            <a:r>
              <a:rPr lang="en-AU" dirty="0">
                <a:ln>
                  <a:solidFill>
                    <a:schemeClr val="tx1"/>
                  </a:solidFill>
                </a:ln>
              </a:rPr>
              <a:t> </a:t>
            </a:r>
            <a:r>
              <a:rPr lang="en-AU" dirty="0"/>
              <a:t>– pre-occupation with acquisition – never satisfied = </a:t>
            </a:r>
            <a:r>
              <a:rPr lang="en-AU" dirty="0">
                <a:solidFill>
                  <a:srgbClr val="FFFF00"/>
                </a:solidFill>
              </a:rPr>
              <a:t>materialism</a:t>
            </a:r>
            <a:r>
              <a:rPr lang="en-AU" dirty="0"/>
              <a:t>.</a:t>
            </a:r>
          </a:p>
          <a:p>
            <a:pPr marL="450850" indent="-450850"/>
            <a:r>
              <a:rPr lang="en-AU" dirty="0">
                <a:solidFill>
                  <a:srgbClr val="00FF00"/>
                </a:solidFill>
              </a:rPr>
              <a:t>Planting</a:t>
            </a:r>
            <a:r>
              <a:rPr lang="en-AU" dirty="0"/>
              <a:t> – business pursuits - </a:t>
            </a:r>
            <a:r>
              <a:rPr lang="en-AU" dirty="0">
                <a:solidFill>
                  <a:srgbClr val="FFFF00"/>
                </a:solidFill>
              </a:rPr>
              <a:t>culture of increase and gain</a:t>
            </a:r>
            <a:r>
              <a:rPr lang="en-AU" dirty="0"/>
              <a:t>.</a:t>
            </a:r>
          </a:p>
          <a:p>
            <a:pPr marL="450850" indent="-450850"/>
            <a:r>
              <a:rPr lang="en-AU" dirty="0">
                <a:ln>
                  <a:solidFill>
                    <a:schemeClr val="tx1"/>
                  </a:solidFill>
                </a:ln>
                <a:solidFill>
                  <a:srgbClr val="FF6600"/>
                </a:solidFill>
              </a:rPr>
              <a:t>Building</a:t>
            </a:r>
            <a:r>
              <a:rPr lang="en-AU" dirty="0">
                <a:solidFill>
                  <a:srgbClr val="FF6600"/>
                </a:solidFill>
              </a:rPr>
              <a:t> </a:t>
            </a:r>
            <a:r>
              <a:rPr lang="en-AU" dirty="0"/>
              <a:t>– continual upgrading to improve status – </a:t>
            </a:r>
            <a:r>
              <a:rPr lang="en-AU" dirty="0">
                <a:solidFill>
                  <a:srgbClr val="FFFF00"/>
                </a:solidFill>
              </a:rPr>
              <a:t>culture of luxury and comfort</a:t>
            </a:r>
            <a:r>
              <a:rPr lang="en-AU" dirty="0"/>
              <a:t>.</a:t>
            </a:r>
          </a:p>
        </p:txBody>
      </p:sp>
      <p:sp>
        <p:nvSpPr>
          <p:cNvPr id="107523" name="Text Box 3"/>
          <p:cNvSpPr txBox="1">
            <a:spLocks noChangeArrowheads="1"/>
          </p:cNvSpPr>
          <p:nvPr/>
        </p:nvSpPr>
        <p:spPr bwMode="auto">
          <a:xfrm>
            <a:off x="0" y="115888"/>
            <a:ext cx="9144000" cy="1508105"/>
          </a:xfrm>
          <a:prstGeom prst="rect">
            <a:avLst/>
          </a:prstGeom>
          <a:noFill/>
          <a:ln w="9525">
            <a:noFill/>
            <a:miter lim="800000"/>
            <a:headEnd/>
            <a:tailEnd/>
          </a:ln>
          <a:effectLst/>
        </p:spPr>
        <p:txBody>
          <a:bodyPr>
            <a:spAutoFit/>
          </a:bodyPr>
          <a:lstStyle/>
          <a:p>
            <a:pPr algn="ctr">
              <a:spcBef>
                <a:spcPct val="50000"/>
              </a:spcBef>
            </a:pPr>
            <a:r>
              <a:rPr lang="en-AU" sz="4800" b="1" dirty="0">
                <a:solidFill>
                  <a:srgbClr val="FFFF66"/>
                </a:solidFill>
                <a:effectLst>
                  <a:outerShdw blurRad="38100" dist="38100" dir="2700000" algn="tl">
                    <a:srgbClr val="FFFFFF"/>
                  </a:outerShdw>
                </a:effectLst>
              </a:rPr>
              <a:t>Prosperity </a:t>
            </a:r>
            <a:r>
              <a:rPr lang="en-AU" sz="4800" b="1" dirty="0" smtClean="0">
                <a:solidFill>
                  <a:srgbClr val="FFFF66"/>
                </a:solidFill>
                <a:effectLst>
                  <a:outerShdw blurRad="38100" dist="38100" dir="2700000" algn="tl">
                    <a:srgbClr val="FFFFFF"/>
                  </a:outerShdw>
                </a:effectLst>
              </a:rPr>
              <a:t>when we go!</a:t>
            </a:r>
            <a:endParaRPr lang="en-AU" sz="4800" b="1" dirty="0">
              <a:solidFill>
                <a:srgbClr val="FFFF66"/>
              </a:solidFill>
              <a:effectLst>
                <a:outerShdw blurRad="38100" dist="38100" dir="2700000" algn="tl">
                  <a:srgbClr val="FFFFFF"/>
                </a:outerShdw>
              </a:effectLst>
            </a:endParaRPr>
          </a:p>
          <a:p>
            <a:pPr algn="ctr">
              <a:spcBef>
                <a:spcPct val="10000"/>
              </a:spcBef>
            </a:pPr>
            <a:r>
              <a:rPr lang="en-AU" sz="4000" b="1" dirty="0">
                <a:ln w="28575">
                  <a:solidFill>
                    <a:schemeClr val="tx1"/>
                  </a:solidFill>
                </a:ln>
                <a:solidFill>
                  <a:srgbClr val="FF0000"/>
                </a:solidFill>
              </a:rPr>
              <a:t>Luke 17:26-30</a:t>
            </a:r>
          </a:p>
        </p:txBody>
      </p:sp>
      <p:sp>
        <p:nvSpPr>
          <p:cNvPr id="4" name="TextBox 3"/>
          <p:cNvSpPr txBox="1"/>
          <p:nvPr/>
        </p:nvSpPr>
        <p:spPr>
          <a:xfrm rot="21448624">
            <a:off x="509828" y="1658815"/>
            <a:ext cx="8136904" cy="4801314"/>
          </a:xfrm>
          <a:prstGeom prst="rect">
            <a:avLst/>
          </a:prstGeom>
          <a:solidFill>
            <a:srgbClr val="FFFF00"/>
          </a:solidFill>
          <a:ln w="57150">
            <a:solidFill>
              <a:srgbClr val="FF0000"/>
            </a:solidFill>
          </a:ln>
        </p:spPr>
        <p:txBody>
          <a:bodyPr wrap="square" rtlCol="0">
            <a:spAutoFit/>
          </a:bodyPr>
          <a:lstStyle/>
          <a:p>
            <a:pPr algn="just">
              <a:lnSpc>
                <a:spcPct val="85000"/>
              </a:lnSpc>
            </a:pPr>
            <a:r>
              <a:rPr lang="en-US" sz="3600" b="1" dirty="0" smtClean="0">
                <a:ln w="12700">
                  <a:solidFill>
                    <a:schemeClr val="bg1"/>
                  </a:solidFill>
                </a:ln>
                <a:solidFill>
                  <a:srgbClr val="FF0000"/>
                </a:solidFill>
              </a:rPr>
              <a:t>Zeph</a:t>
            </a:r>
            <a:r>
              <a:rPr lang="en-US" sz="3600" b="1" dirty="0" smtClean="0">
                <a:ln w="12700">
                  <a:solidFill>
                    <a:schemeClr val="bg1"/>
                  </a:solidFill>
                </a:ln>
                <a:solidFill>
                  <a:srgbClr val="FF0000"/>
                </a:solidFill>
              </a:rPr>
              <a:t>.</a:t>
            </a:r>
            <a:r>
              <a:rPr lang="en-US" sz="3600" b="1" dirty="0" smtClean="0">
                <a:ln w="12700">
                  <a:solidFill>
                    <a:schemeClr val="bg1"/>
                  </a:solidFill>
                </a:ln>
                <a:solidFill>
                  <a:srgbClr val="FF0000"/>
                </a:solidFill>
              </a:rPr>
              <a:t> 1:18 </a:t>
            </a:r>
            <a:r>
              <a:rPr lang="en-US" sz="3600" b="1" dirty="0" smtClean="0">
                <a:solidFill>
                  <a:schemeClr val="bg1"/>
                </a:solidFill>
              </a:rPr>
              <a:t>– </a:t>
            </a:r>
            <a:r>
              <a:rPr lang="en-US" sz="3600" b="1" dirty="0" smtClean="0">
                <a:ln>
                  <a:solidFill>
                    <a:schemeClr val="bg1"/>
                  </a:solidFill>
                </a:ln>
                <a:solidFill>
                  <a:srgbClr val="CC00CC"/>
                </a:solidFill>
              </a:rPr>
              <a:t>Roth.</a:t>
            </a:r>
            <a:r>
              <a:rPr lang="en-US" sz="3600" b="1" dirty="0" smtClean="0">
                <a:solidFill>
                  <a:schemeClr val="bg1"/>
                </a:solidFill>
              </a:rPr>
              <a:t> </a:t>
            </a:r>
            <a:r>
              <a:rPr lang="en-US" sz="3600" dirty="0" smtClean="0">
                <a:solidFill>
                  <a:schemeClr val="bg1"/>
                </a:solidFill>
              </a:rPr>
              <a:t>- </a:t>
            </a:r>
            <a:r>
              <a:rPr lang="en-US" sz="3600" b="1" dirty="0" smtClean="0">
                <a:solidFill>
                  <a:schemeClr val="bg1"/>
                </a:solidFill>
                <a:latin typeface="Bookman Old Style" pitchFamily="18" charset="0"/>
              </a:rPr>
              <a:t>Neither </a:t>
            </a:r>
            <a:r>
              <a:rPr lang="en-US" sz="3600" b="1" dirty="0" smtClean="0">
                <a:solidFill>
                  <a:schemeClr val="bg1"/>
                </a:solidFill>
                <a:latin typeface="Bookman Old Style" pitchFamily="18" charset="0"/>
              </a:rPr>
              <a:t>their silver nor yet their gold, shall be able to deliver them, in the day of the indignation of Yahweh, but, in the fire of his jealousy, shall the whole earth be consumed; For, a destruction, surely a terrible one, will he make, with all them who dwell in the earth</a:t>
            </a:r>
            <a:r>
              <a:rPr lang="en-US" sz="3600" b="1" dirty="0" smtClean="0">
                <a:solidFill>
                  <a:schemeClr val="bg1"/>
                </a:solidFill>
                <a:latin typeface="Bookman Old Style" pitchFamily="18" charset="0"/>
              </a:rPr>
              <a:t>.</a:t>
            </a:r>
            <a:endParaRPr lang="en-US" sz="3600" b="1" dirty="0">
              <a:solidFill>
                <a:schemeClr val="bg1"/>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107522">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107522">
                                            <p:txEl>
                                              <p:pRg st="1" end="1"/>
                                            </p:txEl>
                                          </p:spTgt>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107522">
                                            <p:txEl>
                                              <p:pRg st="2" end="2"/>
                                            </p:txEl>
                                          </p:spTgt>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107522">
                                            <p:txEl>
                                              <p:pRg st="3" end="3"/>
                                            </p:txEl>
                                          </p:spTgt>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1075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uiExpand="1"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Grp="1" noChangeArrowheads="1"/>
          </p:cNvSpPr>
          <p:nvPr>
            <p:ph type="ftr" sz="quarter" idx="3"/>
          </p:nvPr>
        </p:nvSpPr>
        <p:spPr/>
        <p:txBody>
          <a:bodyPr/>
          <a:lstStyle/>
          <a:p>
            <a:r>
              <a:rPr lang="en-AU"/>
              <a:t>The Prophecy of Zephaniah</a:t>
            </a:r>
          </a:p>
        </p:txBody>
      </p:sp>
      <p:sp>
        <p:nvSpPr>
          <p:cNvPr id="75778" name="Rectangle 2"/>
          <p:cNvSpPr>
            <a:spLocks noGrp="1" noChangeArrowheads="1"/>
          </p:cNvSpPr>
          <p:nvPr>
            <p:ph type="subTitle" idx="1"/>
          </p:nvPr>
        </p:nvSpPr>
        <p:spPr>
          <a:xfrm>
            <a:off x="179388" y="836613"/>
            <a:ext cx="8785225" cy="5472112"/>
          </a:xfrm>
        </p:spPr>
        <p:txBody>
          <a:bodyPr/>
          <a:lstStyle/>
          <a:p>
            <a:pPr marL="622300" indent="-622300">
              <a:buClr>
                <a:srgbClr val="FFFF00"/>
              </a:buClr>
              <a:buFont typeface="Wingdings" pitchFamily="2" charset="2"/>
              <a:buChar char="v"/>
            </a:pPr>
            <a:r>
              <a:rPr lang="en-US"/>
              <a:t>… </a:t>
            </a:r>
            <a:endParaRPr lang="en-AU"/>
          </a:p>
        </p:txBody>
      </p:sp>
      <p:sp>
        <p:nvSpPr>
          <p:cNvPr id="75779" name="Text Box 3"/>
          <p:cNvSpPr txBox="1">
            <a:spLocks noChangeArrowheads="1"/>
          </p:cNvSpPr>
          <p:nvPr/>
        </p:nvSpPr>
        <p:spPr bwMode="auto">
          <a:xfrm>
            <a:off x="0" y="40090"/>
            <a:ext cx="9144000" cy="830997"/>
          </a:xfrm>
          <a:prstGeom prst="rect">
            <a:avLst/>
          </a:prstGeom>
          <a:noFill/>
          <a:ln w="9525">
            <a:noFill/>
            <a:miter lim="800000"/>
            <a:headEnd/>
            <a:tailEnd/>
          </a:ln>
          <a:effectLst/>
        </p:spPr>
        <p:txBody>
          <a:bodyPr wrap="square">
            <a:spAutoFit/>
          </a:bodyPr>
          <a:lstStyle/>
          <a:p>
            <a:pPr algn="ctr">
              <a:spcBef>
                <a:spcPct val="50000"/>
              </a:spcBef>
            </a:pPr>
            <a:r>
              <a:rPr lang="en-US" sz="4800" b="1" dirty="0">
                <a:solidFill>
                  <a:srgbClr val="FFFF66"/>
                </a:solidFill>
                <a:effectLst>
                  <a:outerShdw blurRad="38100" dist="38100" dir="2700000" algn="tl">
                    <a:srgbClr val="FFFFFF"/>
                  </a:outerShdw>
                </a:effectLst>
              </a:rPr>
              <a:t>The </a:t>
            </a:r>
            <a:r>
              <a:rPr lang="en-US" sz="4800" b="1" dirty="0" smtClean="0">
                <a:solidFill>
                  <a:srgbClr val="FFFF66"/>
                </a:solidFill>
                <a:effectLst>
                  <a:outerShdw blurRad="38100" dist="38100" dir="2700000" algn="tl">
                    <a:srgbClr val="FFFFFF"/>
                  </a:outerShdw>
                </a:effectLst>
              </a:rPr>
              <a:t>times </a:t>
            </a:r>
            <a:r>
              <a:rPr lang="en-US" sz="4800" b="1" dirty="0">
                <a:solidFill>
                  <a:srgbClr val="FFFF66"/>
                </a:solidFill>
                <a:effectLst>
                  <a:outerShdw blurRad="38100" dist="38100" dir="2700000" algn="tl">
                    <a:srgbClr val="FFFFFF"/>
                  </a:outerShdw>
                </a:effectLst>
              </a:rPr>
              <a:t>of Zephaniah</a:t>
            </a:r>
            <a:endParaRPr lang="en-AU" sz="4800" b="1" dirty="0">
              <a:solidFill>
                <a:srgbClr val="FFFF66"/>
              </a:solidFill>
              <a:effectLst>
                <a:outerShdw blurRad="38100" dist="38100" dir="2700000" algn="tl">
                  <a:srgbClr val="FFFFFF"/>
                </a:outerShdw>
              </a:effectLst>
            </a:endParaRPr>
          </a:p>
        </p:txBody>
      </p:sp>
      <p:graphicFrame>
        <p:nvGraphicFramePr>
          <p:cNvPr id="75780" name="Object 4"/>
          <p:cNvGraphicFramePr>
            <a:graphicFrameLocks noChangeAspect="1"/>
          </p:cNvGraphicFramePr>
          <p:nvPr/>
        </p:nvGraphicFramePr>
        <p:xfrm>
          <a:off x="250825" y="950913"/>
          <a:ext cx="8675688" cy="5972175"/>
        </p:xfrm>
        <a:graphic>
          <a:graphicData uri="http://schemas.openxmlformats.org/presentationml/2006/ole">
            <p:oleObj spid="_x0000_s75780" name="Photo Editor Photo" r:id="rId3" imgW="6295238" imgH="4334480" progId="">
              <p:embed/>
            </p:oleObj>
          </a:graphicData>
        </a:graphic>
      </p:graphicFrame>
      <p:sp>
        <p:nvSpPr>
          <p:cNvPr id="75781" name="Oval 5"/>
          <p:cNvSpPr>
            <a:spLocks noChangeArrowheads="1"/>
          </p:cNvSpPr>
          <p:nvPr/>
        </p:nvSpPr>
        <p:spPr bwMode="auto">
          <a:xfrm>
            <a:off x="2916238" y="4365625"/>
            <a:ext cx="1439862" cy="719138"/>
          </a:xfrm>
          <a:prstGeom prst="ellipse">
            <a:avLst/>
          </a:prstGeom>
          <a:noFill/>
          <a:ln w="57150">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0" y="142875"/>
            <a:ext cx="9144000" cy="765175"/>
          </a:xfrm>
        </p:spPr>
        <p:txBody>
          <a:bodyPr/>
          <a:lstStyle/>
          <a:p>
            <a:r>
              <a:rPr lang="en-AU" sz="4400" dirty="0"/>
              <a:t>Remember Lot’s wife</a:t>
            </a:r>
          </a:p>
        </p:txBody>
      </p:sp>
      <p:sp>
        <p:nvSpPr>
          <p:cNvPr id="116739" name="Rectangle 3"/>
          <p:cNvSpPr>
            <a:spLocks noGrp="1" noChangeArrowheads="1"/>
          </p:cNvSpPr>
          <p:nvPr>
            <p:ph type="subTitle" idx="1"/>
          </p:nvPr>
        </p:nvSpPr>
        <p:spPr>
          <a:xfrm>
            <a:off x="250825" y="982663"/>
            <a:ext cx="8713788" cy="5467350"/>
          </a:xfrm>
        </p:spPr>
        <p:txBody>
          <a:bodyPr/>
          <a:lstStyle/>
          <a:p>
            <a:pPr marL="631825" indent="-631825">
              <a:lnSpc>
                <a:spcPct val="95000"/>
              </a:lnSpc>
              <a:spcBef>
                <a:spcPts val="0"/>
              </a:spcBef>
              <a:spcAft>
                <a:spcPts val="1200"/>
              </a:spcAft>
              <a:buClr>
                <a:srgbClr val="99FF33"/>
              </a:buClr>
            </a:pPr>
            <a:r>
              <a:rPr lang="en-AU" sz="3600" dirty="0"/>
              <a:t>The struggle between the </a:t>
            </a:r>
            <a:r>
              <a:rPr lang="en-AU" sz="3600" dirty="0">
                <a:solidFill>
                  <a:srgbClr val="00FF00"/>
                </a:solidFill>
              </a:rPr>
              <a:t>“housetop”</a:t>
            </a:r>
            <a:r>
              <a:rPr lang="en-AU" sz="3600" dirty="0"/>
              <a:t> and the </a:t>
            </a:r>
            <a:r>
              <a:rPr lang="en-AU" sz="3600" dirty="0">
                <a:ln>
                  <a:solidFill>
                    <a:schemeClr val="tx1"/>
                  </a:solidFill>
                </a:ln>
                <a:solidFill>
                  <a:srgbClr val="FFCC00"/>
                </a:solidFill>
              </a:rPr>
              <a:t>“stuff in the house</a:t>
            </a:r>
            <a:r>
              <a:rPr lang="en-AU" sz="3600" dirty="0">
                <a:solidFill>
                  <a:srgbClr val="FFCC00"/>
                </a:solidFill>
              </a:rPr>
              <a:t>”</a:t>
            </a:r>
            <a:r>
              <a:rPr lang="en-AU" sz="3600" dirty="0"/>
              <a:t>.</a:t>
            </a:r>
          </a:p>
          <a:p>
            <a:pPr marL="631825" indent="-631825">
              <a:lnSpc>
                <a:spcPct val="95000"/>
              </a:lnSpc>
              <a:spcBef>
                <a:spcPts val="0"/>
              </a:spcBef>
              <a:spcAft>
                <a:spcPts val="1200"/>
              </a:spcAft>
              <a:buClr>
                <a:srgbClr val="99FF33"/>
              </a:buClr>
            </a:pPr>
            <a:r>
              <a:rPr lang="en-AU" sz="3600" dirty="0">
                <a:ln>
                  <a:solidFill>
                    <a:schemeClr val="tx1"/>
                  </a:solidFill>
                </a:ln>
                <a:solidFill>
                  <a:srgbClr val="00FFFF"/>
                </a:solidFill>
              </a:rPr>
              <a:t>The housetop in Israel was designed for prayer and meditation.</a:t>
            </a:r>
          </a:p>
          <a:p>
            <a:pPr marL="631825" indent="-631825">
              <a:lnSpc>
                <a:spcPct val="95000"/>
              </a:lnSpc>
              <a:spcBef>
                <a:spcPts val="0"/>
              </a:spcBef>
              <a:spcAft>
                <a:spcPts val="1200"/>
              </a:spcAft>
              <a:buClr>
                <a:srgbClr val="99FF33"/>
              </a:buClr>
            </a:pPr>
            <a:r>
              <a:rPr lang="en-AU" sz="3600" dirty="0">
                <a:ln>
                  <a:solidFill>
                    <a:schemeClr val="tx1"/>
                  </a:solidFill>
                </a:ln>
                <a:solidFill>
                  <a:srgbClr val="FFCC00"/>
                </a:solidFill>
              </a:rPr>
              <a:t>“stuff”</a:t>
            </a:r>
            <a:r>
              <a:rPr lang="en-AU" sz="3600" dirty="0">
                <a:ln>
                  <a:solidFill>
                    <a:schemeClr val="tx1"/>
                  </a:solidFill>
                </a:ln>
              </a:rPr>
              <a:t> </a:t>
            </a:r>
            <a:r>
              <a:rPr lang="en-AU" sz="3600" dirty="0"/>
              <a:t>– </a:t>
            </a:r>
            <a:r>
              <a:rPr lang="en-AU" sz="3600" i="1" dirty="0" err="1"/>
              <a:t>skelios</a:t>
            </a:r>
            <a:r>
              <a:rPr lang="en-AU" sz="3600" dirty="0"/>
              <a:t> – implement, equipment, apparatus.</a:t>
            </a:r>
          </a:p>
          <a:p>
            <a:pPr marL="631825" indent="-631825">
              <a:lnSpc>
                <a:spcPct val="95000"/>
              </a:lnSpc>
              <a:spcBef>
                <a:spcPts val="0"/>
              </a:spcBef>
              <a:spcAft>
                <a:spcPts val="1200"/>
              </a:spcAft>
              <a:buClr>
                <a:srgbClr val="99FF33"/>
              </a:buClr>
            </a:pPr>
            <a:r>
              <a:rPr lang="en-AU" sz="3600" dirty="0"/>
              <a:t>Lot’s wife tried to secure the </a:t>
            </a:r>
            <a:r>
              <a:rPr lang="en-AU" sz="3600" dirty="0">
                <a:ln>
                  <a:solidFill>
                    <a:schemeClr val="tx1"/>
                  </a:solidFill>
                </a:ln>
                <a:solidFill>
                  <a:srgbClr val="FF66CC"/>
                </a:solidFill>
              </a:rPr>
              <a:t>present</a:t>
            </a:r>
            <a:r>
              <a:rPr lang="en-AU" sz="3600" dirty="0">
                <a:ln>
                  <a:solidFill>
                    <a:schemeClr val="tx1"/>
                  </a:solidFill>
                </a:ln>
              </a:rPr>
              <a:t> </a:t>
            </a:r>
            <a:r>
              <a:rPr lang="en-AU" sz="3600" dirty="0"/>
              <a:t>and lost the </a:t>
            </a:r>
            <a:r>
              <a:rPr lang="en-AU" sz="3600" dirty="0">
                <a:solidFill>
                  <a:srgbClr val="99FF66"/>
                </a:solidFill>
              </a:rPr>
              <a:t>future</a:t>
            </a:r>
            <a:r>
              <a:rPr lang="en-AU" sz="3600" dirty="0"/>
              <a:t>.</a:t>
            </a:r>
          </a:p>
          <a:p>
            <a:pPr marL="631825" indent="-631825">
              <a:lnSpc>
                <a:spcPct val="95000"/>
              </a:lnSpc>
              <a:spcBef>
                <a:spcPts val="0"/>
              </a:spcBef>
              <a:spcAft>
                <a:spcPts val="1200"/>
              </a:spcAft>
              <a:buClr>
                <a:srgbClr val="99FF33"/>
              </a:buClr>
            </a:pPr>
            <a:endParaRPr lang="en-A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0" y="96838"/>
            <a:ext cx="9144000" cy="1331898"/>
          </a:xfrm>
        </p:spPr>
        <p:txBody>
          <a:bodyPr/>
          <a:lstStyle/>
          <a:p>
            <a:pPr>
              <a:lnSpc>
                <a:spcPct val="90000"/>
              </a:lnSpc>
            </a:pPr>
            <a:r>
              <a:rPr lang="en-AU" sz="4400" dirty="0"/>
              <a:t>The Judgement Seat </a:t>
            </a:r>
            <a:r>
              <a:rPr lang="en-AU" sz="4400" dirty="0" smtClean="0"/>
              <a:t>reveals</a:t>
            </a:r>
            <a:r>
              <a:rPr lang="en-AU" sz="4400" dirty="0"/>
              <a:t/>
            </a:r>
            <a:br>
              <a:rPr lang="en-AU" sz="4400" dirty="0"/>
            </a:br>
            <a:r>
              <a:rPr lang="en-AU" sz="4400" dirty="0">
                <a:ln w="28575">
                  <a:solidFill>
                    <a:schemeClr val="tx1"/>
                  </a:solidFill>
                </a:ln>
                <a:solidFill>
                  <a:srgbClr val="FF0000"/>
                </a:solidFill>
                <a:effectLst/>
              </a:rPr>
              <a:t>Luke 17:34-37</a:t>
            </a:r>
          </a:p>
        </p:txBody>
      </p:sp>
      <p:sp>
        <p:nvSpPr>
          <p:cNvPr id="117763" name="Rectangle 3"/>
          <p:cNvSpPr>
            <a:spLocks noGrp="1" noChangeArrowheads="1"/>
          </p:cNvSpPr>
          <p:nvPr>
            <p:ph type="subTitle" idx="1"/>
          </p:nvPr>
        </p:nvSpPr>
        <p:spPr>
          <a:xfrm>
            <a:off x="256738" y="1449650"/>
            <a:ext cx="8713787" cy="4715654"/>
          </a:xfrm>
        </p:spPr>
        <p:txBody>
          <a:bodyPr/>
          <a:lstStyle/>
          <a:p>
            <a:pPr>
              <a:lnSpc>
                <a:spcPct val="95000"/>
              </a:lnSpc>
              <a:spcBef>
                <a:spcPts val="0"/>
              </a:spcBef>
              <a:spcAft>
                <a:spcPts val="200"/>
              </a:spcAft>
            </a:pPr>
            <a:r>
              <a:rPr lang="en-AU" dirty="0" smtClean="0">
                <a:solidFill>
                  <a:srgbClr val="00FF00"/>
                </a:solidFill>
              </a:rPr>
              <a:t>“that night”</a:t>
            </a:r>
            <a:r>
              <a:rPr lang="en-AU" dirty="0" smtClean="0"/>
              <a:t> </a:t>
            </a:r>
            <a:r>
              <a:rPr lang="en-AU" dirty="0"/>
              <a:t>- Allusion to </a:t>
            </a:r>
            <a:r>
              <a:rPr lang="en-AU" dirty="0" smtClean="0">
                <a:ln w="22225">
                  <a:solidFill>
                    <a:schemeClr val="tx1"/>
                  </a:solidFill>
                </a:ln>
                <a:solidFill>
                  <a:srgbClr val="FF0000"/>
                </a:solidFill>
              </a:rPr>
              <a:t>Gen.19:1 </a:t>
            </a:r>
            <a:r>
              <a:rPr lang="en-AU" dirty="0" smtClean="0"/>
              <a:t>– “evening”.</a:t>
            </a:r>
            <a:endParaRPr lang="en-AU" dirty="0"/>
          </a:p>
          <a:p>
            <a:pPr>
              <a:lnSpc>
                <a:spcPct val="95000"/>
              </a:lnSpc>
              <a:spcBef>
                <a:spcPts val="0"/>
              </a:spcBef>
              <a:spcAft>
                <a:spcPts val="200"/>
              </a:spcAft>
            </a:pPr>
            <a:r>
              <a:rPr lang="en-AU" dirty="0" smtClean="0">
                <a:solidFill>
                  <a:srgbClr val="00FF00"/>
                </a:solidFill>
              </a:rPr>
              <a:t>“two </a:t>
            </a:r>
            <a:r>
              <a:rPr lang="en-AU" i="1" dirty="0">
                <a:solidFill>
                  <a:srgbClr val="00FF00"/>
                </a:solidFill>
              </a:rPr>
              <a:t>men</a:t>
            </a:r>
            <a:r>
              <a:rPr lang="en-AU" dirty="0">
                <a:solidFill>
                  <a:srgbClr val="00FF00"/>
                </a:solidFill>
              </a:rPr>
              <a:t> in one </a:t>
            </a:r>
            <a:r>
              <a:rPr lang="en-AU" dirty="0" smtClean="0">
                <a:solidFill>
                  <a:srgbClr val="00FF00"/>
                </a:solidFill>
              </a:rPr>
              <a:t>bed”</a:t>
            </a:r>
            <a:r>
              <a:rPr lang="en-AU" dirty="0" smtClean="0"/>
              <a:t> </a:t>
            </a:r>
            <a:r>
              <a:rPr lang="en-AU" dirty="0"/>
              <a:t>- i.e. a husband and wife (allusion to Lot and his wife).</a:t>
            </a:r>
          </a:p>
          <a:p>
            <a:pPr>
              <a:lnSpc>
                <a:spcPct val="95000"/>
              </a:lnSpc>
              <a:spcBef>
                <a:spcPts val="0"/>
              </a:spcBef>
              <a:spcAft>
                <a:spcPts val="200"/>
              </a:spcAft>
            </a:pPr>
            <a:r>
              <a:rPr lang="en-AU" dirty="0" smtClean="0">
                <a:solidFill>
                  <a:srgbClr val="00FF00"/>
                </a:solidFill>
              </a:rPr>
              <a:t>“two </a:t>
            </a:r>
            <a:r>
              <a:rPr lang="en-AU" i="1" dirty="0">
                <a:solidFill>
                  <a:srgbClr val="00FF00"/>
                </a:solidFill>
              </a:rPr>
              <a:t>women</a:t>
            </a:r>
            <a:r>
              <a:rPr lang="en-AU" dirty="0">
                <a:solidFill>
                  <a:srgbClr val="00FF00"/>
                </a:solidFill>
              </a:rPr>
              <a:t> grinding </a:t>
            </a:r>
            <a:r>
              <a:rPr lang="en-AU" dirty="0" smtClean="0">
                <a:solidFill>
                  <a:srgbClr val="00FF00"/>
                </a:solidFill>
              </a:rPr>
              <a:t>together”</a:t>
            </a:r>
            <a:r>
              <a:rPr lang="en-AU" dirty="0" smtClean="0"/>
              <a:t> </a:t>
            </a:r>
            <a:r>
              <a:rPr lang="en-AU" dirty="0"/>
              <a:t>- i.e. two labouring to feed others in the Truth.</a:t>
            </a:r>
          </a:p>
          <a:p>
            <a:pPr>
              <a:lnSpc>
                <a:spcPct val="95000"/>
              </a:lnSpc>
              <a:spcBef>
                <a:spcPts val="0"/>
              </a:spcBef>
              <a:spcAft>
                <a:spcPts val="200"/>
              </a:spcAft>
            </a:pPr>
            <a:r>
              <a:rPr lang="en-AU" dirty="0" smtClean="0">
                <a:solidFill>
                  <a:srgbClr val="00FF00"/>
                </a:solidFill>
              </a:rPr>
              <a:t>“the </a:t>
            </a:r>
            <a:r>
              <a:rPr lang="en-AU" dirty="0">
                <a:solidFill>
                  <a:srgbClr val="00FF00"/>
                </a:solidFill>
              </a:rPr>
              <a:t>one shall be </a:t>
            </a:r>
            <a:r>
              <a:rPr lang="en-AU" dirty="0" smtClean="0">
                <a:solidFill>
                  <a:srgbClr val="00FF00"/>
                </a:solidFill>
              </a:rPr>
              <a:t>taken”</a:t>
            </a:r>
            <a:r>
              <a:rPr lang="en-AU" dirty="0" smtClean="0"/>
              <a:t> </a:t>
            </a:r>
            <a:r>
              <a:rPr lang="en-AU" dirty="0"/>
              <a:t>- </a:t>
            </a:r>
            <a:r>
              <a:rPr lang="en-AU" i="1" dirty="0" err="1"/>
              <a:t>paralambano</a:t>
            </a:r>
            <a:r>
              <a:rPr lang="en-AU" dirty="0"/>
              <a:t> - to receive near; i.e. associate with oneself (speaks of an intimate relationship); </a:t>
            </a:r>
            <a:r>
              <a:rPr lang="en-AU" dirty="0">
                <a:solidFill>
                  <a:srgbClr val="FFFF00"/>
                </a:solidFill>
              </a:rPr>
              <a:t>used of taking a wife to oneself</a:t>
            </a:r>
            <a:r>
              <a:rPr lang="en-AU" dirty="0"/>
              <a:t> - </a:t>
            </a:r>
            <a:r>
              <a:rPr lang="en-AU" dirty="0">
                <a:ln w="22225">
                  <a:solidFill>
                    <a:schemeClr val="tx1"/>
                  </a:solidFill>
                </a:ln>
                <a:solidFill>
                  <a:srgbClr val="FF0000"/>
                </a:solidFill>
              </a:rPr>
              <a:t>Matt.1:20,24</a:t>
            </a:r>
            <a:r>
              <a:rPr lang="en-AU" dirty="0" smtClean="0">
                <a:effectLst>
                  <a:outerShdw blurRad="38100" dist="38100" dir="2700000" algn="tl">
                    <a:srgbClr val="800000"/>
                  </a:outerShdw>
                </a:effectLst>
              </a:rPr>
              <a:t>.</a:t>
            </a:r>
          </a:p>
          <a:p>
            <a:pPr>
              <a:lnSpc>
                <a:spcPct val="95000"/>
              </a:lnSpc>
              <a:spcBef>
                <a:spcPts val="0"/>
              </a:spcBef>
              <a:spcAft>
                <a:spcPts val="200"/>
              </a:spcAft>
            </a:pPr>
            <a:r>
              <a:rPr lang="en-AU" dirty="0" smtClean="0">
                <a:solidFill>
                  <a:srgbClr val="00FF00"/>
                </a:solidFill>
                <a:effectLst>
                  <a:outerShdw blurRad="38100" dist="38100" dir="2700000" algn="tl">
                    <a:srgbClr val="800000"/>
                  </a:outerShdw>
                </a:effectLst>
              </a:rPr>
              <a:t>“left” </a:t>
            </a:r>
            <a:r>
              <a:rPr lang="en-AU" dirty="0" smtClean="0">
                <a:effectLst>
                  <a:outerShdw blurRad="38100" dist="38100" dir="2700000" algn="tl">
                    <a:srgbClr val="800000"/>
                  </a:outerShdw>
                </a:effectLst>
              </a:rPr>
              <a:t>– </a:t>
            </a:r>
            <a:r>
              <a:rPr lang="en-AU" i="1" dirty="0" err="1" smtClean="0">
                <a:effectLst>
                  <a:outerShdw blurRad="38100" dist="38100" dir="2700000" algn="tl">
                    <a:srgbClr val="800000"/>
                  </a:outerShdw>
                </a:effectLst>
              </a:rPr>
              <a:t>aphiemi</a:t>
            </a:r>
            <a:r>
              <a:rPr lang="en-AU" dirty="0" smtClean="0">
                <a:effectLst>
                  <a:outerShdw blurRad="38100" dist="38100" dir="2700000" algn="tl">
                    <a:srgbClr val="800000"/>
                  </a:outerShdw>
                </a:effectLst>
              </a:rPr>
              <a:t> – to dismiss from a marriage – </a:t>
            </a:r>
            <a:r>
              <a:rPr lang="en-AU" dirty="0" smtClean="0">
                <a:ln w="22225">
                  <a:solidFill>
                    <a:schemeClr val="tx1"/>
                  </a:solidFill>
                </a:ln>
                <a:solidFill>
                  <a:srgbClr val="FF0000"/>
                </a:solidFill>
              </a:rPr>
              <a:t>1 Cor. </a:t>
            </a:r>
            <a:r>
              <a:rPr lang="en-AU" dirty="0" smtClean="0">
                <a:ln w="22225">
                  <a:solidFill>
                    <a:schemeClr val="tx1"/>
                  </a:solidFill>
                </a:ln>
                <a:solidFill>
                  <a:srgbClr val="FF0000"/>
                </a:solidFill>
              </a:rPr>
              <a:t>7:10-11</a:t>
            </a:r>
            <a:r>
              <a:rPr lang="en-AU" dirty="0" smtClean="0">
                <a:effectLst>
                  <a:outerShdw blurRad="38100" dist="38100" dir="2700000" algn="tl">
                    <a:srgbClr val="800000"/>
                  </a:outerShdw>
                </a:effectLst>
              </a:rPr>
              <a:t>.</a:t>
            </a:r>
            <a:endParaRPr lang="en-AU" dirty="0">
              <a:effectLst>
                <a:outerShdw blurRad="38100" dist="38100" dir="2700000" algn="tl">
                  <a:srgbClr val="800000"/>
                </a:outerShdw>
              </a:effectLst>
            </a:endParaRPr>
          </a:p>
        </p:txBody>
      </p:sp>
      <p:sp>
        <p:nvSpPr>
          <p:cNvPr id="117764" name="Line 4"/>
          <p:cNvSpPr>
            <a:spLocks noChangeShapeType="1"/>
          </p:cNvSpPr>
          <p:nvPr/>
        </p:nvSpPr>
        <p:spPr bwMode="auto">
          <a:xfrm flipV="1">
            <a:off x="1714480" y="1950696"/>
            <a:ext cx="857256" cy="428627"/>
          </a:xfrm>
          <a:prstGeom prst="line">
            <a:avLst/>
          </a:prstGeom>
          <a:noFill/>
          <a:ln w="57150">
            <a:solidFill>
              <a:srgbClr val="FFFF00"/>
            </a:solidFill>
            <a:round/>
            <a:headEnd/>
            <a:tailEnd/>
          </a:ln>
          <a:effectLst/>
        </p:spPr>
        <p:txBody>
          <a:bodyPr/>
          <a:lstStyle/>
          <a:p>
            <a:endParaRPr lang="en-US"/>
          </a:p>
        </p:txBody>
      </p:sp>
      <p:sp>
        <p:nvSpPr>
          <p:cNvPr id="117765" name="Line 5"/>
          <p:cNvSpPr>
            <a:spLocks noChangeShapeType="1"/>
          </p:cNvSpPr>
          <p:nvPr/>
        </p:nvSpPr>
        <p:spPr bwMode="auto">
          <a:xfrm flipV="1">
            <a:off x="1851012" y="2825226"/>
            <a:ext cx="935038" cy="358775"/>
          </a:xfrm>
          <a:prstGeom prst="line">
            <a:avLst/>
          </a:prstGeom>
          <a:noFill/>
          <a:ln w="57150">
            <a:solidFill>
              <a:srgbClr val="FFFF00"/>
            </a:solidFill>
            <a:round/>
            <a:headEnd/>
            <a:tailEnd/>
          </a:ln>
          <a:effectLst/>
        </p:spPr>
        <p:txBody>
          <a:bodyPr/>
          <a:lstStyle/>
          <a:p>
            <a:endParaRPr lang="en-US"/>
          </a:p>
        </p:txBody>
      </p:sp>
      <p:sp>
        <p:nvSpPr>
          <p:cNvPr id="6" name="TextBox 5"/>
          <p:cNvSpPr txBox="1"/>
          <p:nvPr/>
        </p:nvSpPr>
        <p:spPr>
          <a:xfrm>
            <a:off x="0" y="6042350"/>
            <a:ext cx="9144000" cy="646331"/>
          </a:xfrm>
          <a:prstGeom prst="rect">
            <a:avLst/>
          </a:prstGeom>
          <a:noFill/>
        </p:spPr>
        <p:txBody>
          <a:bodyPr wrap="square" rtlCol="0">
            <a:spAutoFit/>
          </a:bodyPr>
          <a:lstStyle/>
          <a:p>
            <a:pPr algn="ctr"/>
            <a:r>
              <a:rPr lang="en-AU" sz="3600" dirty="0" smtClean="0">
                <a:ln w="12700">
                  <a:solidFill>
                    <a:schemeClr val="tx1"/>
                  </a:solidFill>
                </a:ln>
                <a:solidFill>
                  <a:srgbClr val="66FFFF"/>
                </a:solidFill>
                <a:latin typeface="Impact" pitchFamily="34" charset="0"/>
              </a:rPr>
              <a:t>A remnant hidden in the day of Yahweh’s anger</a:t>
            </a:r>
            <a:endParaRPr lang="en-US" sz="3600" dirty="0">
              <a:ln w="12700">
                <a:solidFill>
                  <a:schemeClr val="tx1"/>
                </a:solidFill>
              </a:ln>
              <a:solidFill>
                <a:srgbClr val="66FFFF"/>
              </a:solidFill>
              <a:latin typeface="I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7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7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763">
                                            <p:txEl>
                                              <p:pRg st="4" end="4"/>
                                            </p:txEl>
                                          </p:spTgt>
                                        </p:tgtEl>
                                        <p:attrNameLst>
                                          <p:attrName>style.visibility</p:attrName>
                                        </p:attrNameLst>
                                      </p:cBhvr>
                                      <p:to>
                                        <p:strVal val="visible"/>
                                      </p:to>
                                    </p:set>
                                  </p:childTnLst>
                                </p:cTn>
                              </p:par>
                            </p:childTnLst>
                          </p:cTn>
                        </p:par>
                        <p:par>
                          <p:cTn id="27" fill="hold">
                            <p:stCondLst>
                              <p:cond delay="0"/>
                            </p:stCondLst>
                            <p:childTnLst>
                              <p:par>
                                <p:cTn id="28" presetID="53" presetClass="entr" presetSubtype="0" fill="hold" grpId="0" nodeType="afterEffect">
                                  <p:stCondLst>
                                    <p:cond delay="200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p:bldP spid="117764" grpId="0" uiExpand="1" animBg="1"/>
      <p:bldP spid="117765" grpId="0" uiExpand="1"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a:xfrm>
            <a:off x="0" y="6322580"/>
            <a:ext cx="3635375" cy="549275"/>
          </a:xfrm>
        </p:spPr>
        <p:txBody>
          <a:bodyPr/>
          <a:lstStyle/>
          <a:p>
            <a:r>
              <a:rPr lang="en-AU" dirty="0"/>
              <a:t>The Prophecy of Zephaniah</a:t>
            </a:r>
          </a:p>
        </p:txBody>
      </p:sp>
      <p:sp>
        <p:nvSpPr>
          <p:cNvPr id="69634" name="Text Box 2"/>
          <p:cNvSpPr txBox="1">
            <a:spLocks noChangeArrowheads="1"/>
          </p:cNvSpPr>
          <p:nvPr/>
        </p:nvSpPr>
        <p:spPr bwMode="auto">
          <a:xfrm>
            <a:off x="611188" y="3068638"/>
            <a:ext cx="8029575" cy="2835275"/>
          </a:xfrm>
          <a:prstGeom prst="rect">
            <a:avLst/>
          </a:prstGeom>
          <a:noFill/>
          <a:ln w="9525">
            <a:noFill/>
            <a:miter lim="800000"/>
            <a:headEnd/>
            <a:tailEnd/>
          </a:ln>
          <a:effectLst/>
        </p:spPr>
        <p:txBody>
          <a:bodyPr>
            <a:spAutoFit/>
          </a:bodyPr>
          <a:lstStyle/>
          <a:p>
            <a:pPr algn="ctr">
              <a:spcBef>
                <a:spcPct val="50000"/>
              </a:spcBef>
            </a:pPr>
            <a:r>
              <a:rPr lang="en-AU" sz="4000" b="1">
                <a:latin typeface="Tahoma" pitchFamily="34" charset="0"/>
              </a:rPr>
              <a:t>Study 2 (God willing) –</a:t>
            </a:r>
            <a:r>
              <a:rPr lang="en-AU" sz="4000" b="1">
                <a:solidFill>
                  <a:srgbClr val="FFFF00"/>
                </a:solidFill>
                <a:latin typeface="Tahoma" pitchFamily="34" charset="0"/>
              </a:rPr>
              <a:t> </a:t>
            </a:r>
          </a:p>
          <a:p>
            <a:pPr algn="ctr">
              <a:spcBef>
                <a:spcPct val="50000"/>
              </a:spcBef>
            </a:pPr>
            <a:r>
              <a:rPr lang="en-AU" sz="4000" b="1">
                <a:solidFill>
                  <a:srgbClr val="FFFF00"/>
                </a:solidFill>
                <a:latin typeface="Tahoma" pitchFamily="34" charset="0"/>
              </a:rPr>
              <a:t>“When the Most High divided to the nations their inheritance”</a:t>
            </a:r>
          </a:p>
        </p:txBody>
      </p:sp>
      <p:sp>
        <p:nvSpPr>
          <p:cNvPr id="69636" name="WordArt 4"/>
          <p:cNvSpPr>
            <a:spLocks noChangeArrowheads="1" noChangeShapeType="1" noTextEdit="1"/>
          </p:cNvSpPr>
          <p:nvPr/>
        </p:nvSpPr>
        <p:spPr bwMode="auto">
          <a:xfrm>
            <a:off x="971550" y="908050"/>
            <a:ext cx="7272338" cy="1944688"/>
          </a:xfrm>
          <a:prstGeom prst="rect">
            <a:avLst/>
          </a:prstGeom>
        </p:spPr>
        <p:txBody>
          <a:bodyPr wrap="none" fromWordArt="1">
            <a:prstTxWarp prst="textPlain">
              <a:avLst>
                <a:gd name="adj" fmla="val 50000"/>
              </a:avLst>
            </a:prstTxWarp>
          </a:bodyPr>
          <a:lstStyle/>
          <a:p>
            <a:pPr algn="ctr"/>
            <a:r>
              <a:rPr lang="en-US" sz="80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a:rPr>
              <a:t>Zephaniah</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ctrTitle"/>
          </p:nvPr>
        </p:nvSpPr>
        <p:spPr>
          <a:xfrm>
            <a:off x="0" y="115888"/>
            <a:ext cx="9144000" cy="765175"/>
          </a:xfrm>
        </p:spPr>
        <p:txBody>
          <a:bodyPr/>
          <a:lstStyle/>
          <a:p>
            <a:r>
              <a:rPr lang="en-US" sz="4400" dirty="0"/>
              <a:t>Timeline of Depressions</a:t>
            </a:r>
            <a:endParaRPr lang="en-AU" sz="4400" dirty="0"/>
          </a:p>
        </p:txBody>
      </p:sp>
      <p:sp>
        <p:nvSpPr>
          <p:cNvPr id="815107" name="Rectangle 3"/>
          <p:cNvSpPr>
            <a:spLocks noChangeArrowheads="1"/>
          </p:cNvSpPr>
          <p:nvPr/>
        </p:nvSpPr>
        <p:spPr bwMode="auto">
          <a:xfrm>
            <a:off x="250825" y="4665663"/>
            <a:ext cx="8713788" cy="288925"/>
          </a:xfrm>
          <a:prstGeom prst="rect">
            <a:avLst/>
          </a:prstGeom>
          <a:solidFill>
            <a:srgbClr val="FFFF00"/>
          </a:solidFill>
          <a:ln w="9525">
            <a:solidFill>
              <a:srgbClr val="FFFF00"/>
            </a:solidFill>
            <a:miter lim="800000"/>
            <a:headEnd/>
            <a:tailEnd/>
          </a:ln>
          <a:effectLst/>
        </p:spPr>
        <p:txBody>
          <a:bodyPr wrap="none" anchor="ctr"/>
          <a:lstStyle/>
          <a:p>
            <a:pPr algn="ctr"/>
            <a:r>
              <a:rPr lang="en-US" sz="2400" dirty="0">
                <a:solidFill>
                  <a:schemeClr val="accent2"/>
                </a:solidFill>
                <a:latin typeface="Impact" pitchFamily="34" charset="0"/>
              </a:rPr>
              <a:t>Times of </a:t>
            </a:r>
            <a:r>
              <a:rPr lang="en-US" sz="2400" dirty="0" smtClean="0">
                <a:solidFill>
                  <a:schemeClr val="accent2"/>
                </a:solidFill>
                <a:latin typeface="Impact" pitchFamily="34" charset="0"/>
              </a:rPr>
              <a:t>prosperity become….</a:t>
            </a:r>
            <a:endParaRPr lang="en-AU" sz="2400" dirty="0">
              <a:solidFill>
                <a:schemeClr val="accent2"/>
              </a:solidFill>
              <a:latin typeface="Impact" pitchFamily="34" charset="0"/>
            </a:endParaRPr>
          </a:p>
        </p:txBody>
      </p:sp>
      <p:sp>
        <p:nvSpPr>
          <p:cNvPr id="815108" name="Text Box 4"/>
          <p:cNvSpPr txBox="1">
            <a:spLocks noChangeArrowheads="1"/>
          </p:cNvSpPr>
          <p:nvPr/>
        </p:nvSpPr>
        <p:spPr bwMode="auto">
          <a:xfrm>
            <a:off x="7416800" y="1916113"/>
            <a:ext cx="1042988" cy="579437"/>
          </a:xfrm>
          <a:prstGeom prst="rect">
            <a:avLst/>
          </a:prstGeom>
          <a:noFill/>
          <a:ln w="9525">
            <a:noFill/>
            <a:miter lim="800000"/>
            <a:headEnd/>
            <a:tailEnd/>
          </a:ln>
          <a:effectLst/>
        </p:spPr>
        <p:txBody>
          <a:bodyPr wrap="none">
            <a:spAutoFit/>
          </a:bodyPr>
          <a:lstStyle/>
          <a:p>
            <a:r>
              <a:rPr lang="en-US" sz="3200">
                <a:solidFill>
                  <a:srgbClr val="FFFF00"/>
                </a:solidFill>
                <a:latin typeface="Arial Black" pitchFamily="34" charset="0"/>
              </a:rPr>
              <a:t>War</a:t>
            </a:r>
            <a:endParaRPr lang="en-AU" sz="3200">
              <a:solidFill>
                <a:srgbClr val="FFFF00"/>
              </a:solidFill>
              <a:latin typeface="Arial Black" pitchFamily="34" charset="0"/>
            </a:endParaRPr>
          </a:p>
        </p:txBody>
      </p:sp>
      <p:sp>
        <p:nvSpPr>
          <p:cNvPr id="815109" name="Text Box 5"/>
          <p:cNvSpPr txBox="1">
            <a:spLocks noChangeArrowheads="1"/>
          </p:cNvSpPr>
          <p:nvPr/>
        </p:nvSpPr>
        <p:spPr bwMode="auto">
          <a:xfrm>
            <a:off x="107950" y="4014788"/>
            <a:ext cx="1018227" cy="584775"/>
          </a:xfrm>
          <a:prstGeom prst="rect">
            <a:avLst/>
          </a:prstGeom>
          <a:noFill/>
          <a:ln w="9525">
            <a:noFill/>
            <a:miter lim="800000"/>
            <a:headEnd/>
            <a:tailEnd/>
          </a:ln>
          <a:effectLst/>
        </p:spPr>
        <p:txBody>
          <a:bodyPr wrap="none">
            <a:spAutoFit/>
          </a:bodyPr>
          <a:lstStyle/>
          <a:p>
            <a:r>
              <a:rPr lang="en-US" sz="3200" dirty="0" smtClean="0">
                <a:latin typeface="Impact" pitchFamily="34" charset="0"/>
              </a:rPr>
              <a:t>201</a:t>
            </a:r>
            <a:r>
              <a:rPr lang="en-US" sz="3200" b="1" dirty="0" smtClean="0"/>
              <a:t>?</a:t>
            </a:r>
            <a:endParaRPr lang="en-AU" sz="3200" b="1" dirty="0"/>
          </a:p>
        </p:txBody>
      </p:sp>
      <p:sp>
        <p:nvSpPr>
          <p:cNvPr id="815110" name="Text Box 6"/>
          <p:cNvSpPr txBox="1">
            <a:spLocks noChangeArrowheads="1"/>
          </p:cNvSpPr>
          <p:nvPr/>
        </p:nvSpPr>
        <p:spPr bwMode="auto">
          <a:xfrm>
            <a:off x="3465513" y="4089400"/>
            <a:ext cx="1611312" cy="519113"/>
          </a:xfrm>
          <a:prstGeom prst="rect">
            <a:avLst/>
          </a:prstGeom>
          <a:noFill/>
          <a:ln w="9525">
            <a:noFill/>
            <a:miter lim="800000"/>
            <a:headEnd/>
            <a:tailEnd/>
          </a:ln>
          <a:effectLst/>
        </p:spPr>
        <p:txBody>
          <a:bodyPr wrap="none">
            <a:spAutoFit/>
          </a:bodyPr>
          <a:lstStyle/>
          <a:p>
            <a:r>
              <a:rPr lang="en-US" sz="2800" b="1"/>
              <a:t>10 years</a:t>
            </a:r>
            <a:endParaRPr lang="en-AU" sz="2800" b="1"/>
          </a:p>
        </p:txBody>
      </p:sp>
      <p:sp>
        <p:nvSpPr>
          <p:cNvPr id="815111" name="Rectangle 7"/>
          <p:cNvSpPr>
            <a:spLocks noChangeArrowheads="1"/>
          </p:cNvSpPr>
          <p:nvPr/>
        </p:nvSpPr>
        <p:spPr bwMode="auto">
          <a:xfrm>
            <a:off x="327025" y="2060575"/>
            <a:ext cx="8713788" cy="288925"/>
          </a:xfrm>
          <a:prstGeom prst="rect">
            <a:avLst/>
          </a:prstGeom>
          <a:solidFill>
            <a:srgbClr val="FFFF00"/>
          </a:solidFill>
          <a:ln w="9525">
            <a:solidFill>
              <a:srgbClr val="FFFF00"/>
            </a:solidFill>
            <a:miter lim="800000"/>
            <a:headEnd/>
            <a:tailEnd/>
          </a:ln>
          <a:effectLst/>
        </p:spPr>
        <p:txBody>
          <a:bodyPr wrap="none" anchor="ctr"/>
          <a:lstStyle/>
          <a:p>
            <a:pPr algn="ctr"/>
            <a:r>
              <a:rPr lang="en-US" sz="2400" dirty="0">
                <a:solidFill>
                  <a:schemeClr val="accent2"/>
                </a:solidFill>
                <a:latin typeface="Impact" pitchFamily="34" charset="0"/>
              </a:rPr>
              <a:t>Times of </a:t>
            </a:r>
            <a:r>
              <a:rPr lang="en-US" sz="2400" dirty="0" smtClean="0">
                <a:solidFill>
                  <a:schemeClr val="accent2"/>
                </a:solidFill>
                <a:latin typeface="Impact" pitchFamily="34" charset="0"/>
              </a:rPr>
              <a:t>prosperity become times of poverty and unemployment</a:t>
            </a:r>
            <a:endParaRPr lang="en-AU" sz="2400" dirty="0">
              <a:solidFill>
                <a:schemeClr val="accent2"/>
              </a:solidFill>
              <a:latin typeface="Impact" pitchFamily="34" charset="0"/>
            </a:endParaRPr>
          </a:p>
        </p:txBody>
      </p:sp>
      <p:sp>
        <p:nvSpPr>
          <p:cNvPr id="815112" name="Text Box 8"/>
          <p:cNvSpPr txBox="1">
            <a:spLocks noChangeArrowheads="1"/>
          </p:cNvSpPr>
          <p:nvPr/>
        </p:nvSpPr>
        <p:spPr bwMode="auto">
          <a:xfrm>
            <a:off x="184150" y="1409700"/>
            <a:ext cx="985838" cy="579438"/>
          </a:xfrm>
          <a:prstGeom prst="rect">
            <a:avLst/>
          </a:prstGeom>
          <a:noFill/>
          <a:ln w="9525">
            <a:noFill/>
            <a:miter lim="800000"/>
            <a:headEnd/>
            <a:tailEnd/>
          </a:ln>
          <a:effectLst/>
        </p:spPr>
        <p:txBody>
          <a:bodyPr wrap="none">
            <a:spAutoFit/>
          </a:bodyPr>
          <a:lstStyle/>
          <a:p>
            <a:r>
              <a:rPr lang="en-US" sz="3200" dirty="0">
                <a:latin typeface="Impact" pitchFamily="34" charset="0"/>
              </a:rPr>
              <a:t>1929</a:t>
            </a:r>
            <a:endParaRPr lang="en-AU" sz="3200" dirty="0">
              <a:latin typeface="Impact" pitchFamily="34" charset="0"/>
            </a:endParaRPr>
          </a:p>
        </p:txBody>
      </p:sp>
      <p:sp>
        <p:nvSpPr>
          <p:cNvPr id="815113" name="Freeform 9"/>
          <p:cNvSpPr>
            <a:spLocks/>
          </p:cNvSpPr>
          <p:nvPr/>
        </p:nvSpPr>
        <p:spPr bwMode="auto">
          <a:xfrm>
            <a:off x="179388" y="1901825"/>
            <a:ext cx="9158287" cy="1443038"/>
          </a:xfrm>
          <a:custGeom>
            <a:avLst/>
            <a:gdLst/>
            <a:ahLst/>
            <a:cxnLst>
              <a:cxn ang="0">
                <a:pos x="0" y="0"/>
              </a:cxn>
              <a:cxn ang="0">
                <a:pos x="161" y="268"/>
              </a:cxn>
              <a:cxn ang="0">
                <a:pos x="202" y="366"/>
              </a:cxn>
              <a:cxn ang="0">
                <a:pos x="233" y="414"/>
              </a:cxn>
              <a:cxn ang="0">
                <a:pos x="249" y="439"/>
              </a:cxn>
              <a:cxn ang="0">
                <a:pos x="282" y="585"/>
              </a:cxn>
              <a:cxn ang="0">
                <a:pos x="338" y="714"/>
              </a:cxn>
              <a:cxn ang="0">
                <a:pos x="369" y="787"/>
              </a:cxn>
              <a:cxn ang="0">
                <a:pos x="418" y="820"/>
              </a:cxn>
              <a:cxn ang="0">
                <a:pos x="441" y="844"/>
              </a:cxn>
              <a:cxn ang="0">
                <a:pos x="513" y="869"/>
              </a:cxn>
              <a:cxn ang="0">
                <a:pos x="537" y="885"/>
              </a:cxn>
              <a:cxn ang="0">
                <a:pos x="585" y="901"/>
              </a:cxn>
              <a:cxn ang="0">
                <a:pos x="1130" y="893"/>
              </a:cxn>
              <a:cxn ang="0">
                <a:pos x="1377" y="877"/>
              </a:cxn>
              <a:cxn ang="0">
                <a:pos x="1882" y="820"/>
              </a:cxn>
              <a:cxn ang="0">
                <a:pos x="2018" y="787"/>
              </a:cxn>
              <a:cxn ang="0">
                <a:pos x="2122" y="755"/>
              </a:cxn>
              <a:cxn ang="0">
                <a:pos x="2234" y="739"/>
              </a:cxn>
              <a:cxn ang="0">
                <a:pos x="2442" y="698"/>
              </a:cxn>
              <a:cxn ang="0">
                <a:pos x="2498" y="641"/>
              </a:cxn>
              <a:cxn ang="0">
                <a:pos x="2683" y="617"/>
              </a:cxn>
              <a:cxn ang="0">
                <a:pos x="2730" y="601"/>
              </a:cxn>
              <a:cxn ang="0">
                <a:pos x="2778" y="585"/>
              </a:cxn>
              <a:cxn ang="0">
                <a:pos x="2899" y="536"/>
              </a:cxn>
              <a:cxn ang="0">
                <a:pos x="3194" y="544"/>
              </a:cxn>
              <a:cxn ang="0">
                <a:pos x="3819" y="528"/>
              </a:cxn>
              <a:cxn ang="0">
                <a:pos x="4298" y="447"/>
              </a:cxn>
              <a:cxn ang="0">
                <a:pos x="4414" y="400"/>
              </a:cxn>
              <a:cxn ang="0">
                <a:pos x="4471" y="376"/>
              </a:cxn>
              <a:cxn ang="0">
                <a:pos x="4560" y="352"/>
              </a:cxn>
              <a:cxn ang="0">
                <a:pos x="4584" y="376"/>
              </a:cxn>
              <a:cxn ang="0">
                <a:pos x="4852" y="360"/>
              </a:cxn>
              <a:cxn ang="0">
                <a:pos x="5047" y="343"/>
              </a:cxn>
              <a:cxn ang="0">
                <a:pos x="5152" y="319"/>
              </a:cxn>
              <a:cxn ang="0">
                <a:pos x="5274" y="287"/>
              </a:cxn>
              <a:cxn ang="0">
                <a:pos x="5558" y="279"/>
              </a:cxn>
              <a:cxn ang="0">
                <a:pos x="5655" y="319"/>
              </a:cxn>
              <a:cxn ang="0">
                <a:pos x="5769" y="254"/>
              </a:cxn>
            </a:cxnLst>
            <a:rect l="0" t="0" r="r" b="b"/>
            <a:pathLst>
              <a:path w="5769" h="909">
                <a:moveTo>
                  <a:pt x="0" y="0"/>
                </a:moveTo>
                <a:cubicBezTo>
                  <a:pt x="21" y="21"/>
                  <a:pt x="141" y="247"/>
                  <a:pt x="161" y="268"/>
                </a:cubicBezTo>
                <a:cubicBezTo>
                  <a:pt x="177" y="301"/>
                  <a:pt x="183" y="335"/>
                  <a:pt x="202" y="366"/>
                </a:cubicBezTo>
                <a:cubicBezTo>
                  <a:pt x="212" y="382"/>
                  <a:pt x="222" y="398"/>
                  <a:pt x="233" y="414"/>
                </a:cubicBezTo>
                <a:cubicBezTo>
                  <a:pt x="238" y="422"/>
                  <a:pt x="249" y="439"/>
                  <a:pt x="249" y="439"/>
                </a:cubicBezTo>
                <a:cubicBezTo>
                  <a:pt x="262" y="485"/>
                  <a:pt x="261" y="543"/>
                  <a:pt x="282" y="585"/>
                </a:cubicBezTo>
                <a:cubicBezTo>
                  <a:pt x="294" y="611"/>
                  <a:pt x="332" y="696"/>
                  <a:pt x="338" y="714"/>
                </a:cubicBezTo>
                <a:cubicBezTo>
                  <a:pt x="344" y="732"/>
                  <a:pt x="352" y="771"/>
                  <a:pt x="369" y="787"/>
                </a:cubicBezTo>
                <a:cubicBezTo>
                  <a:pt x="384" y="800"/>
                  <a:pt x="402" y="809"/>
                  <a:pt x="418" y="820"/>
                </a:cubicBezTo>
                <a:cubicBezTo>
                  <a:pt x="427" y="826"/>
                  <a:pt x="432" y="839"/>
                  <a:pt x="441" y="844"/>
                </a:cubicBezTo>
                <a:cubicBezTo>
                  <a:pt x="465" y="857"/>
                  <a:pt x="490" y="857"/>
                  <a:pt x="513" y="869"/>
                </a:cubicBezTo>
                <a:cubicBezTo>
                  <a:pt x="522" y="873"/>
                  <a:pt x="528" y="881"/>
                  <a:pt x="537" y="885"/>
                </a:cubicBezTo>
                <a:cubicBezTo>
                  <a:pt x="553" y="892"/>
                  <a:pt x="585" y="901"/>
                  <a:pt x="585" y="901"/>
                </a:cubicBezTo>
                <a:cubicBezTo>
                  <a:pt x="767" y="898"/>
                  <a:pt x="948" y="897"/>
                  <a:pt x="1130" y="893"/>
                </a:cubicBezTo>
                <a:cubicBezTo>
                  <a:pt x="1351" y="888"/>
                  <a:pt x="1284" y="909"/>
                  <a:pt x="1377" y="877"/>
                </a:cubicBezTo>
                <a:cubicBezTo>
                  <a:pt x="1475" y="778"/>
                  <a:pt x="1881" y="820"/>
                  <a:pt x="1882" y="820"/>
                </a:cubicBezTo>
                <a:cubicBezTo>
                  <a:pt x="1926" y="805"/>
                  <a:pt x="1972" y="800"/>
                  <a:pt x="2018" y="787"/>
                </a:cubicBezTo>
                <a:cubicBezTo>
                  <a:pt x="2052" y="765"/>
                  <a:pt x="2082" y="761"/>
                  <a:pt x="2122" y="755"/>
                </a:cubicBezTo>
                <a:cubicBezTo>
                  <a:pt x="2160" y="749"/>
                  <a:pt x="2234" y="739"/>
                  <a:pt x="2234" y="739"/>
                </a:cubicBezTo>
                <a:cubicBezTo>
                  <a:pt x="2302" y="717"/>
                  <a:pt x="2371" y="710"/>
                  <a:pt x="2442" y="698"/>
                </a:cubicBezTo>
                <a:cubicBezTo>
                  <a:pt x="2463" y="685"/>
                  <a:pt x="2483" y="647"/>
                  <a:pt x="2498" y="641"/>
                </a:cubicBezTo>
                <a:cubicBezTo>
                  <a:pt x="2552" y="618"/>
                  <a:pt x="2629" y="621"/>
                  <a:pt x="2683" y="617"/>
                </a:cubicBezTo>
                <a:cubicBezTo>
                  <a:pt x="2698" y="612"/>
                  <a:pt x="2714" y="606"/>
                  <a:pt x="2730" y="601"/>
                </a:cubicBezTo>
                <a:cubicBezTo>
                  <a:pt x="2746" y="596"/>
                  <a:pt x="2778" y="585"/>
                  <a:pt x="2778" y="585"/>
                </a:cubicBezTo>
                <a:cubicBezTo>
                  <a:pt x="2814" y="559"/>
                  <a:pt x="2855" y="545"/>
                  <a:pt x="2899" y="536"/>
                </a:cubicBezTo>
                <a:cubicBezTo>
                  <a:pt x="3014" y="548"/>
                  <a:pt x="3064" y="550"/>
                  <a:pt x="3194" y="544"/>
                </a:cubicBezTo>
                <a:cubicBezTo>
                  <a:pt x="3455" y="548"/>
                  <a:pt x="3611" y="596"/>
                  <a:pt x="3819" y="528"/>
                </a:cubicBezTo>
                <a:cubicBezTo>
                  <a:pt x="3956" y="436"/>
                  <a:pt x="4142" y="457"/>
                  <a:pt x="4298" y="447"/>
                </a:cubicBezTo>
                <a:cubicBezTo>
                  <a:pt x="4319" y="426"/>
                  <a:pt x="4387" y="409"/>
                  <a:pt x="4414" y="400"/>
                </a:cubicBezTo>
                <a:cubicBezTo>
                  <a:pt x="4495" y="368"/>
                  <a:pt x="4432" y="389"/>
                  <a:pt x="4471" y="376"/>
                </a:cubicBezTo>
                <a:cubicBezTo>
                  <a:pt x="4491" y="356"/>
                  <a:pt x="4531" y="360"/>
                  <a:pt x="4560" y="352"/>
                </a:cubicBezTo>
                <a:cubicBezTo>
                  <a:pt x="4581" y="346"/>
                  <a:pt x="4584" y="376"/>
                  <a:pt x="4584" y="376"/>
                </a:cubicBezTo>
                <a:cubicBezTo>
                  <a:pt x="4627" y="332"/>
                  <a:pt x="4789" y="368"/>
                  <a:pt x="4852" y="360"/>
                </a:cubicBezTo>
                <a:cubicBezTo>
                  <a:pt x="4935" y="332"/>
                  <a:pt x="4958" y="350"/>
                  <a:pt x="5047" y="343"/>
                </a:cubicBezTo>
                <a:cubicBezTo>
                  <a:pt x="5072" y="319"/>
                  <a:pt x="5120" y="330"/>
                  <a:pt x="5152" y="319"/>
                </a:cubicBezTo>
                <a:cubicBezTo>
                  <a:pt x="5168" y="314"/>
                  <a:pt x="5282" y="336"/>
                  <a:pt x="5274" y="287"/>
                </a:cubicBezTo>
                <a:cubicBezTo>
                  <a:pt x="5376" y="300"/>
                  <a:pt x="5455" y="294"/>
                  <a:pt x="5558" y="279"/>
                </a:cubicBezTo>
                <a:cubicBezTo>
                  <a:pt x="5610" y="261"/>
                  <a:pt x="5601" y="331"/>
                  <a:pt x="5655" y="319"/>
                </a:cubicBezTo>
                <a:cubicBezTo>
                  <a:pt x="5663" y="314"/>
                  <a:pt x="5769" y="254"/>
                  <a:pt x="5769" y="254"/>
                </a:cubicBezTo>
              </a:path>
            </a:pathLst>
          </a:custGeom>
          <a:noFill/>
          <a:ln w="76200" cmpd="sng">
            <a:solidFill>
              <a:srgbClr val="FF0000"/>
            </a:solidFill>
            <a:round/>
            <a:headEnd/>
            <a:tailEnd/>
          </a:ln>
          <a:effectLst/>
        </p:spPr>
        <p:txBody>
          <a:bodyPr/>
          <a:lstStyle/>
          <a:p>
            <a:endParaRPr lang="en-US"/>
          </a:p>
        </p:txBody>
      </p:sp>
      <p:sp>
        <p:nvSpPr>
          <p:cNvPr id="815114" name="Text Box 10"/>
          <p:cNvSpPr txBox="1">
            <a:spLocks noChangeArrowheads="1"/>
          </p:cNvSpPr>
          <p:nvPr/>
        </p:nvSpPr>
        <p:spPr bwMode="auto">
          <a:xfrm>
            <a:off x="3424238" y="1484313"/>
            <a:ext cx="1611312" cy="519112"/>
          </a:xfrm>
          <a:prstGeom prst="rect">
            <a:avLst/>
          </a:prstGeom>
          <a:noFill/>
          <a:ln w="9525">
            <a:noFill/>
            <a:miter lim="800000"/>
            <a:headEnd/>
            <a:tailEnd/>
          </a:ln>
          <a:effectLst/>
        </p:spPr>
        <p:txBody>
          <a:bodyPr wrap="none">
            <a:spAutoFit/>
          </a:bodyPr>
          <a:lstStyle/>
          <a:p>
            <a:r>
              <a:rPr lang="en-US" sz="2800" b="1"/>
              <a:t>10 years</a:t>
            </a:r>
            <a:endParaRPr lang="en-AU" sz="2800" b="1"/>
          </a:p>
        </p:txBody>
      </p:sp>
      <p:sp>
        <p:nvSpPr>
          <p:cNvPr id="815115" name="AutoShape 11"/>
          <p:cNvSpPr>
            <a:spLocks noChangeArrowheads="1"/>
          </p:cNvSpPr>
          <p:nvPr/>
        </p:nvSpPr>
        <p:spPr bwMode="auto">
          <a:xfrm>
            <a:off x="7672388" y="1411288"/>
            <a:ext cx="1296987" cy="1873250"/>
          </a:xfrm>
          <a:prstGeom prst="irregularSeal2">
            <a:avLst/>
          </a:prstGeom>
          <a:gradFill rotWithShape="1">
            <a:gsLst>
              <a:gs pos="0">
                <a:srgbClr val="FFFF00"/>
              </a:gs>
              <a:gs pos="100000">
                <a:srgbClr val="FF0000"/>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815116" name="Text Box 12"/>
          <p:cNvSpPr txBox="1">
            <a:spLocks noChangeArrowheads="1"/>
          </p:cNvSpPr>
          <p:nvPr/>
        </p:nvSpPr>
        <p:spPr bwMode="auto">
          <a:xfrm>
            <a:off x="6940550" y="1450975"/>
            <a:ext cx="996950" cy="579438"/>
          </a:xfrm>
          <a:prstGeom prst="rect">
            <a:avLst/>
          </a:prstGeom>
          <a:noFill/>
          <a:ln w="9525">
            <a:noFill/>
            <a:miter lim="800000"/>
            <a:headEnd/>
            <a:tailEnd/>
          </a:ln>
          <a:effectLst/>
        </p:spPr>
        <p:txBody>
          <a:bodyPr wrap="none">
            <a:spAutoFit/>
          </a:bodyPr>
          <a:lstStyle/>
          <a:p>
            <a:r>
              <a:rPr lang="en-US" sz="3200">
                <a:latin typeface="Impact" pitchFamily="34" charset="0"/>
              </a:rPr>
              <a:t>1939</a:t>
            </a:r>
            <a:endParaRPr lang="en-AU" sz="3200">
              <a:latin typeface="Impact" pitchFamily="34" charset="0"/>
            </a:endParaRPr>
          </a:p>
        </p:txBody>
      </p:sp>
      <p:sp>
        <p:nvSpPr>
          <p:cNvPr id="815117" name="Line 13"/>
          <p:cNvSpPr>
            <a:spLocks noChangeShapeType="1"/>
          </p:cNvSpPr>
          <p:nvPr/>
        </p:nvSpPr>
        <p:spPr bwMode="auto">
          <a:xfrm>
            <a:off x="0" y="3644900"/>
            <a:ext cx="9144000" cy="0"/>
          </a:xfrm>
          <a:prstGeom prst="line">
            <a:avLst/>
          </a:prstGeom>
          <a:noFill/>
          <a:ln w="38100">
            <a:solidFill>
              <a:srgbClr val="66FFFF"/>
            </a:solidFill>
            <a:round/>
            <a:headEnd/>
            <a:tailEnd/>
          </a:ln>
          <a:effectLst/>
        </p:spPr>
        <p:txBody>
          <a:bodyPr/>
          <a:lstStyle/>
          <a:p>
            <a:endParaRPr lang="en-US"/>
          </a:p>
        </p:txBody>
      </p:sp>
      <p:sp>
        <p:nvSpPr>
          <p:cNvPr id="815118" name="Text Box 14"/>
          <p:cNvSpPr txBox="1">
            <a:spLocks noChangeArrowheads="1"/>
          </p:cNvSpPr>
          <p:nvPr/>
        </p:nvSpPr>
        <p:spPr bwMode="auto">
          <a:xfrm>
            <a:off x="6664325" y="927100"/>
            <a:ext cx="2222500" cy="579438"/>
          </a:xfrm>
          <a:prstGeom prst="rect">
            <a:avLst/>
          </a:prstGeom>
          <a:noFill/>
          <a:ln w="9525">
            <a:noFill/>
            <a:miter lim="800000"/>
            <a:headEnd/>
            <a:tailEnd/>
          </a:ln>
          <a:effectLst/>
        </p:spPr>
        <p:txBody>
          <a:bodyPr wrap="none">
            <a:spAutoFit/>
          </a:bodyPr>
          <a:lstStyle/>
          <a:p>
            <a:r>
              <a:rPr lang="en-US" sz="3200">
                <a:solidFill>
                  <a:srgbClr val="FFFF00"/>
                </a:solidFill>
                <a:latin typeface="Impact" pitchFamily="34" charset="0"/>
              </a:rPr>
              <a:t>World War 2</a:t>
            </a:r>
            <a:endParaRPr lang="en-AU" sz="3200">
              <a:solidFill>
                <a:srgbClr val="FFFF00"/>
              </a:solidFill>
              <a:latin typeface="Impact" pitchFamily="34" charset="0"/>
            </a:endParaRPr>
          </a:p>
        </p:txBody>
      </p:sp>
      <p:sp>
        <p:nvSpPr>
          <p:cNvPr id="815119" name="Freeform 15"/>
          <p:cNvSpPr>
            <a:spLocks/>
          </p:cNvSpPr>
          <p:nvPr/>
        </p:nvSpPr>
        <p:spPr bwMode="auto">
          <a:xfrm>
            <a:off x="38100" y="4572000"/>
            <a:ext cx="9028113" cy="2033588"/>
          </a:xfrm>
          <a:custGeom>
            <a:avLst/>
            <a:gdLst/>
            <a:ahLst/>
            <a:cxnLst>
              <a:cxn ang="0">
                <a:pos x="0" y="0"/>
              </a:cxn>
              <a:cxn ang="0">
                <a:pos x="8" y="32"/>
              </a:cxn>
              <a:cxn ang="0">
                <a:pos x="25" y="57"/>
              </a:cxn>
              <a:cxn ang="0">
                <a:pos x="57" y="170"/>
              </a:cxn>
              <a:cxn ang="0">
                <a:pos x="106" y="381"/>
              </a:cxn>
              <a:cxn ang="0">
                <a:pos x="122" y="503"/>
              </a:cxn>
              <a:cxn ang="0">
                <a:pos x="138" y="552"/>
              </a:cxn>
              <a:cxn ang="0">
                <a:pos x="171" y="673"/>
              </a:cxn>
              <a:cxn ang="0">
                <a:pos x="268" y="949"/>
              </a:cxn>
              <a:cxn ang="0">
                <a:pos x="414" y="1225"/>
              </a:cxn>
              <a:cxn ang="0">
                <a:pos x="463" y="1249"/>
              </a:cxn>
              <a:cxn ang="0">
                <a:pos x="812" y="1257"/>
              </a:cxn>
              <a:cxn ang="0">
                <a:pos x="1014" y="1249"/>
              </a:cxn>
              <a:cxn ang="0">
                <a:pos x="1104" y="1209"/>
              </a:cxn>
              <a:cxn ang="0">
                <a:pos x="1493" y="1193"/>
              </a:cxn>
              <a:cxn ang="0">
                <a:pos x="1590" y="1168"/>
              </a:cxn>
              <a:cxn ang="0">
                <a:pos x="1672" y="1136"/>
              </a:cxn>
              <a:cxn ang="0">
                <a:pos x="1939" y="1095"/>
              </a:cxn>
              <a:cxn ang="0">
                <a:pos x="2069" y="1030"/>
              </a:cxn>
              <a:cxn ang="0">
                <a:pos x="2272" y="982"/>
              </a:cxn>
              <a:cxn ang="0">
                <a:pos x="2377" y="949"/>
              </a:cxn>
              <a:cxn ang="0">
                <a:pos x="2556" y="917"/>
              </a:cxn>
              <a:cxn ang="0">
                <a:pos x="2759" y="876"/>
              </a:cxn>
              <a:cxn ang="0">
                <a:pos x="2897" y="844"/>
              </a:cxn>
              <a:cxn ang="0">
                <a:pos x="3286" y="787"/>
              </a:cxn>
              <a:cxn ang="0">
                <a:pos x="3513" y="746"/>
              </a:cxn>
              <a:cxn ang="0">
                <a:pos x="3627" y="730"/>
              </a:cxn>
              <a:cxn ang="0">
                <a:pos x="3675" y="714"/>
              </a:cxn>
              <a:cxn ang="0">
                <a:pos x="3700" y="706"/>
              </a:cxn>
              <a:cxn ang="0">
                <a:pos x="3903" y="625"/>
              </a:cxn>
              <a:cxn ang="0">
                <a:pos x="4032" y="576"/>
              </a:cxn>
              <a:cxn ang="0">
                <a:pos x="4113" y="527"/>
              </a:cxn>
              <a:cxn ang="0">
                <a:pos x="4186" y="487"/>
              </a:cxn>
              <a:cxn ang="0">
                <a:pos x="4308" y="430"/>
              </a:cxn>
              <a:cxn ang="0">
                <a:pos x="4316" y="406"/>
              </a:cxn>
              <a:cxn ang="0">
                <a:pos x="4389" y="381"/>
              </a:cxn>
              <a:cxn ang="0">
                <a:pos x="4584" y="316"/>
              </a:cxn>
              <a:cxn ang="0">
                <a:pos x="4616" y="284"/>
              </a:cxn>
              <a:cxn ang="0">
                <a:pos x="4625" y="260"/>
              </a:cxn>
              <a:cxn ang="0">
                <a:pos x="4698" y="227"/>
              </a:cxn>
              <a:cxn ang="0">
                <a:pos x="4900" y="178"/>
              </a:cxn>
              <a:cxn ang="0">
                <a:pos x="4998" y="162"/>
              </a:cxn>
              <a:cxn ang="0">
                <a:pos x="5128" y="154"/>
              </a:cxn>
              <a:cxn ang="0">
                <a:pos x="5306" y="122"/>
              </a:cxn>
              <a:cxn ang="0">
                <a:pos x="5622" y="97"/>
              </a:cxn>
              <a:cxn ang="0">
                <a:pos x="5687" y="65"/>
              </a:cxn>
            </a:cxnLst>
            <a:rect l="0" t="0" r="r" b="b"/>
            <a:pathLst>
              <a:path w="5687" h="1281">
                <a:moveTo>
                  <a:pt x="0" y="0"/>
                </a:moveTo>
                <a:cubicBezTo>
                  <a:pt x="3" y="11"/>
                  <a:pt x="4" y="22"/>
                  <a:pt x="8" y="32"/>
                </a:cubicBezTo>
                <a:cubicBezTo>
                  <a:pt x="12" y="41"/>
                  <a:pt x="21" y="48"/>
                  <a:pt x="25" y="57"/>
                </a:cubicBezTo>
                <a:cubicBezTo>
                  <a:pt x="39" y="92"/>
                  <a:pt x="45" y="133"/>
                  <a:pt x="57" y="170"/>
                </a:cubicBezTo>
                <a:cubicBezTo>
                  <a:pt x="80" y="238"/>
                  <a:pt x="83" y="312"/>
                  <a:pt x="106" y="381"/>
                </a:cubicBezTo>
                <a:cubicBezTo>
                  <a:pt x="110" y="420"/>
                  <a:pt x="112" y="464"/>
                  <a:pt x="122" y="503"/>
                </a:cubicBezTo>
                <a:cubicBezTo>
                  <a:pt x="126" y="520"/>
                  <a:pt x="138" y="552"/>
                  <a:pt x="138" y="552"/>
                </a:cubicBezTo>
                <a:cubicBezTo>
                  <a:pt x="143" y="597"/>
                  <a:pt x="137" y="641"/>
                  <a:pt x="171" y="673"/>
                </a:cubicBezTo>
                <a:cubicBezTo>
                  <a:pt x="201" y="764"/>
                  <a:pt x="210" y="871"/>
                  <a:pt x="268" y="949"/>
                </a:cubicBezTo>
                <a:cubicBezTo>
                  <a:pt x="283" y="1043"/>
                  <a:pt x="324" y="1180"/>
                  <a:pt x="414" y="1225"/>
                </a:cubicBezTo>
                <a:cubicBezTo>
                  <a:pt x="434" y="1235"/>
                  <a:pt x="439" y="1248"/>
                  <a:pt x="463" y="1249"/>
                </a:cubicBezTo>
                <a:cubicBezTo>
                  <a:pt x="579" y="1254"/>
                  <a:pt x="696" y="1254"/>
                  <a:pt x="812" y="1257"/>
                </a:cubicBezTo>
                <a:cubicBezTo>
                  <a:pt x="876" y="1281"/>
                  <a:pt x="952" y="1277"/>
                  <a:pt x="1014" y="1249"/>
                </a:cubicBezTo>
                <a:cubicBezTo>
                  <a:pt x="1044" y="1236"/>
                  <a:pt x="1071" y="1212"/>
                  <a:pt x="1104" y="1209"/>
                </a:cubicBezTo>
                <a:cubicBezTo>
                  <a:pt x="1171" y="1203"/>
                  <a:pt x="1451" y="1194"/>
                  <a:pt x="1493" y="1193"/>
                </a:cubicBezTo>
                <a:cubicBezTo>
                  <a:pt x="1600" y="1149"/>
                  <a:pt x="1458" y="1204"/>
                  <a:pt x="1590" y="1168"/>
                </a:cubicBezTo>
                <a:cubicBezTo>
                  <a:pt x="1618" y="1160"/>
                  <a:pt x="1644" y="1145"/>
                  <a:pt x="1672" y="1136"/>
                </a:cubicBezTo>
                <a:cubicBezTo>
                  <a:pt x="1755" y="1109"/>
                  <a:pt x="1852" y="1104"/>
                  <a:pt x="1939" y="1095"/>
                </a:cubicBezTo>
                <a:cubicBezTo>
                  <a:pt x="1984" y="1084"/>
                  <a:pt x="2020" y="1049"/>
                  <a:pt x="2069" y="1030"/>
                </a:cubicBezTo>
                <a:cubicBezTo>
                  <a:pt x="2129" y="1007"/>
                  <a:pt x="2207" y="998"/>
                  <a:pt x="2272" y="982"/>
                </a:cubicBezTo>
                <a:cubicBezTo>
                  <a:pt x="2303" y="949"/>
                  <a:pt x="2330" y="956"/>
                  <a:pt x="2377" y="949"/>
                </a:cubicBezTo>
                <a:cubicBezTo>
                  <a:pt x="2437" y="940"/>
                  <a:pt x="2495" y="924"/>
                  <a:pt x="2556" y="917"/>
                </a:cubicBezTo>
                <a:cubicBezTo>
                  <a:pt x="2623" y="900"/>
                  <a:pt x="2691" y="892"/>
                  <a:pt x="2759" y="876"/>
                </a:cubicBezTo>
                <a:cubicBezTo>
                  <a:pt x="2807" y="852"/>
                  <a:pt x="2841" y="850"/>
                  <a:pt x="2897" y="844"/>
                </a:cubicBezTo>
                <a:cubicBezTo>
                  <a:pt x="2960" y="777"/>
                  <a:pt x="3246" y="788"/>
                  <a:pt x="3286" y="787"/>
                </a:cubicBezTo>
                <a:cubicBezTo>
                  <a:pt x="3357" y="763"/>
                  <a:pt x="3439" y="757"/>
                  <a:pt x="3513" y="746"/>
                </a:cubicBezTo>
                <a:cubicBezTo>
                  <a:pt x="3551" y="740"/>
                  <a:pt x="3627" y="730"/>
                  <a:pt x="3627" y="730"/>
                </a:cubicBezTo>
                <a:cubicBezTo>
                  <a:pt x="3643" y="725"/>
                  <a:pt x="3659" y="719"/>
                  <a:pt x="3675" y="714"/>
                </a:cubicBezTo>
                <a:cubicBezTo>
                  <a:pt x="3683" y="711"/>
                  <a:pt x="3700" y="706"/>
                  <a:pt x="3700" y="706"/>
                </a:cubicBezTo>
                <a:cubicBezTo>
                  <a:pt x="3762" y="665"/>
                  <a:pt x="3833" y="647"/>
                  <a:pt x="3903" y="625"/>
                </a:cubicBezTo>
                <a:cubicBezTo>
                  <a:pt x="3942" y="597"/>
                  <a:pt x="3987" y="591"/>
                  <a:pt x="4032" y="576"/>
                </a:cubicBezTo>
                <a:cubicBezTo>
                  <a:pt x="4067" y="543"/>
                  <a:pt x="4062" y="537"/>
                  <a:pt x="4113" y="527"/>
                </a:cubicBezTo>
                <a:cubicBezTo>
                  <a:pt x="4169" y="490"/>
                  <a:pt x="4143" y="501"/>
                  <a:pt x="4186" y="487"/>
                </a:cubicBezTo>
                <a:cubicBezTo>
                  <a:pt x="4222" y="453"/>
                  <a:pt x="4261" y="442"/>
                  <a:pt x="4308" y="430"/>
                </a:cubicBezTo>
                <a:cubicBezTo>
                  <a:pt x="4311" y="422"/>
                  <a:pt x="4310" y="412"/>
                  <a:pt x="4316" y="406"/>
                </a:cubicBezTo>
                <a:cubicBezTo>
                  <a:pt x="4322" y="400"/>
                  <a:pt x="4378" y="385"/>
                  <a:pt x="4389" y="381"/>
                </a:cubicBezTo>
                <a:cubicBezTo>
                  <a:pt x="4430" y="343"/>
                  <a:pt x="4530" y="329"/>
                  <a:pt x="4584" y="316"/>
                </a:cubicBezTo>
                <a:cubicBezTo>
                  <a:pt x="4605" y="254"/>
                  <a:pt x="4574" y="325"/>
                  <a:pt x="4616" y="284"/>
                </a:cubicBezTo>
                <a:cubicBezTo>
                  <a:pt x="4622" y="278"/>
                  <a:pt x="4620" y="267"/>
                  <a:pt x="4625" y="260"/>
                </a:cubicBezTo>
                <a:cubicBezTo>
                  <a:pt x="4641" y="240"/>
                  <a:pt x="4678" y="233"/>
                  <a:pt x="4698" y="227"/>
                </a:cubicBezTo>
                <a:cubicBezTo>
                  <a:pt x="4764" y="205"/>
                  <a:pt x="4831" y="189"/>
                  <a:pt x="4900" y="178"/>
                </a:cubicBezTo>
                <a:cubicBezTo>
                  <a:pt x="4933" y="173"/>
                  <a:pt x="4965" y="165"/>
                  <a:pt x="4998" y="162"/>
                </a:cubicBezTo>
                <a:cubicBezTo>
                  <a:pt x="5041" y="158"/>
                  <a:pt x="5085" y="157"/>
                  <a:pt x="5128" y="154"/>
                </a:cubicBezTo>
                <a:cubicBezTo>
                  <a:pt x="5183" y="136"/>
                  <a:pt x="5248" y="130"/>
                  <a:pt x="5306" y="122"/>
                </a:cubicBezTo>
                <a:cubicBezTo>
                  <a:pt x="5399" y="91"/>
                  <a:pt x="5538" y="100"/>
                  <a:pt x="5622" y="97"/>
                </a:cubicBezTo>
                <a:cubicBezTo>
                  <a:pt x="5638" y="94"/>
                  <a:pt x="5687" y="92"/>
                  <a:pt x="5687" y="65"/>
                </a:cubicBezTo>
              </a:path>
            </a:pathLst>
          </a:custGeom>
          <a:noFill/>
          <a:ln w="76200" cmpd="sng">
            <a:solidFill>
              <a:srgbClr val="FF0000"/>
            </a:solidFill>
            <a:round/>
            <a:headEnd/>
            <a:tailEnd/>
          </a:ln>
          <a:effectLst/>
        </p:spPr>
        <p:txBody>
          <a:bodyPr/>
          <a:lstStyle/>
          <a:p>
            <a:endParaRPr lang="en-US"/>
          </a:p>
        </p:txBody>
      </p:sp>
      <p:sp>
        <p:nvSpPr>
          <p:cNvPr id="815120" name="AutoShape 16"/>
          <p:cNvSpPr>
            <a:spLocks noChangeArrowheads="1"/>
          </p:cNvSpPr>
          <p:nvPr/>
        </p:nvSpPr>
        <p:spPr bwMode="auto">
          <a:xfrm>
            <a:off x="7596188" y="3873500"/>
            <a:ext cx="1296987" cy="1873250"/>
          </a:xfrm>
          <a:prstGeom prst="irregularSeal2">
            <a:avLst/>
          </a:prstGeom>
          <a:gradFill rotWithShape="1">
            <a:gsLst>
              <a:gs pos="0">
                <a:srgbClr val="FFFF00"/>
              </a:gs>
              <a:gs pos="100000">
                <a:srgbClr val="FF0000"/>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815121" name="Text Box 17"/>
          <p:cNvSpPr txBox="1">
            <a:spLocks noChangeArrowheads="1"/>
          </p:cNvSpPr>
          <p:nvPr/>
        </p:nvSpPr>
        <p:spPr bwMode="auto">
          <a:xfrm>
            <a:off x="7023675" y="6196036"/>
            <a:ext cx="2049463" cy="519112"/>
          </a:xfrm>
          <a:prstGeom prst="rect">
            <a:avLst/>
          </a:prstGeom>
          <a:noFill/>
          <a:ln w="9525">
            <a:noFill/>
            <a:miter lim="800000"/>
            <a:headEnd/>
            <a:tailEnd/>
          </a:ln>
          <a:effectLst/>
        </p:spPr>
        <p:txBody>
          <a:bodyPr wrap="none">
            <a:spAutoFit/>
          </a:bodyPr>
          <a:lstStyle/>
          <a:p>
            <a:r>
              <a:rPr lang="en-US" sz="2800" dirty="0">
                <a:solidFill>
                  <a:srgbClr val="FFFF00"/>
                </a:solidFill>
                <a:latin typeface="Impact" pitchFamily="34" charset="0"/>
              </a:rPr>
              <a:t>Armageddon</a:t>
            </a:r>
            <a:endParaRPr lang="en-AU" sz="2800" dirty="0">
              <a:solidFill>
                <a:srgbClr val="FFFF00"/>
              </a:solidFill>
              <a:latin typeface="Impact" pitchFamily="34" charset="0"/>
            </a:endParaRPr>
          </a:p>
        </p:txBody>
      </p:sp>
      <p:sp>
        <p:nvSpPr>
          <p:cNvPr id="815122" name="Rectangle 18"/>
          <p:cNvSpPr>
            <a:spLocks noChangeArrowheads="1"/>
          </p:cNvSpPr>
          <p:nvPr/>
        </p:nvSpPr>
        <p:spPr bwMode="auto">
          <a:xfrm>
            <a:off x="567460" y="4663068"/>
            <a:ext cx="1655763" cy="1512887"/>
          </a:xfrm>
          <a:prstGeom prst="rect">
            <a:avLst/>
          </a:prstGeom>
          <a:solidFill>
            <a:srgbClr val="FFCC66"/>
          </a:solidFill>
          <a:ln w="9525">
            <a:noFill/>
            <a:miter lim="800000"/>
            <a:headEnd/>
            <a:tailEnd/>
          </a:ln>
          <a:effectLst/>
        </p:spPr>
        <p:txBody>
          <a:bodyPr wrap="none" anchor="ctr"/>
          <a:lstStyle/>
          <a:p>
            <a:pPr algn="ctr"/>
            <a:r>
              <a:rPr lang="en-US" sz="2800" dirty="0">
                <a:solidFill>
                  <a:schemeClr val="bg1"/>
                </a:solidFill>
                <a:latin typeface="Impact" pitchFamily="34" charset="0"/>
              </a:rPr>
              <a:t>Oil crisis </a:t>
            </a:r>
            <a:r>
              <a:rPr lang="en-US" sz="2800" dirty="0" smtClean="0">
                <a:solidFill>
                  <a:schemeClr val="bg1"/>
                </a:solidFill>
                <a:latin typeface="Impact" pitchFamily="34" charset="0"/>
              </a:rPr>
              <a:t> </a:t>
            </a:r>
            <a:endParaRPr lang="en-US" sz="2800" dirty="0">
              <a:solidFill>
                <a:schemeClr val="bg1"/>
              </a:solidFill>
              <a:latin typeface="Impact" pitchFamily="34" charset="0"/>
            </a:endParaRPr>
          </a:p>
          <a:p>
            <a:pPr algn="ctr"/>
            <a:r>
              <a:rPr lang="en-US" sz="2800" dirty="0" smtClean="0">
                <a:solidFill>
                  <a:schemeClr val="bg1"/>
                </a:solidFill>
                <a:latin typeface="Impact" pitchFamily="34" charset="0"/>
              </a:rPr>
              <a:t>will bite </a:t>
            </a:r>
            <a:endParaRPr lang="en-US" sz="2800" dirty="0">
              <a:solidFill>
                <a:schemeClr val="bg1"/>
              </a:solidFill>
              <a:latin typeface="Impact" pitchFamily="34" charset="0"/>
            </a:endParaRPr>
          </a:p>
          <a:p>
            <a:pPr algn="ctr"/>
            <a:r>
              <a:rPr lang="en-US" sz="2800" dirty="0" smtClean="0">
                <a:solidFill>
                  <a:schemeClr val="bg1"/>
                </a:solidFill>
                <a:latin typeface="Impact" pitchFamily="34" charset="0"/>
              </a:rPr>
              <a:t>by 2012</a:t>
            </a:r>
            <a:endParaRPr lang="en-AU" sz="2800" dirty="0">
              <a:solidFill>
                <a:schemeClr val="bg1"/>
              </a:solidFill>
              <a:latin typeface="Impact" pitchFamily="34" charset="0"/>
            </a:endParaRPr>
          </a:p>
        </p:txBody>
      </p:sp>
      <p:sp>
        <p:nvSpPr>
          <p:cNvPr id="19" name="Text Box 8"/>
          <p:cNvSpPr txBox="1">
            <a:spLocks noChangeArrowheads="1"/>
          </p:cNvSpPr>
          <p:nvPr/>
        </p:nvSpPr>
        <p:spPr bwMode="auto">
          <a:xfrm>
            <a:off x="336550" y="2778124"/>
            <a:ext cx="1002197" cy="584775"/>
          </a:xfrm>
          <a:prstGeom prst="rect">
            <a:avLst/>
          </a:prstGeom>
          <a:noFill/>
          <a:ln w="9525">
            <a:noFill/>
            <a:miter lim="800000"/>
            <a:headEnd/>
            <a:tailEnd/>
          </a:ln>
          <a:effectLst/>
        </p:spPr>
        <p:txBody>
          <a:bodyPr wrap="none">
            <a:spAutoFit/>
          </a:bodyPr>
          <a:lstStyle/>
          <a:p>
            <a:r>
              <a:rPr lang="en-US" sz="3200" dirty="0" smtClean="0">
                <a:latin typeface="Impact" pitchFamily="34" charset="0"/>
              </a:rPr>
              <a:t>1930</a:t>
            </a:r>
            <a:endParaRPr lang="en-AU" sz="3200" dirty="0">
              <a:latin typeface="Impact" pitchFamily="34" charset="0"/>
            </a:endParaRPr>
          </a:p>
        </p:txBody>
      </p:sp>
      <p:sp>
        <p:nvSpPr>
          <p:cNvPr id="20" name="TextBox 19"/>
          <p:cNvSpPr txBox="1"/>
          <p:nvPr/>
        </p:nvSpPr>
        <p:spPr>
          <a:xfrm>
            <a:off x="2285984" y="5072074"/>
            <a:ext cx="5000660" cy="1077218"/>
          </a:xfrm>
          <a:prstGeom prst="rect">
            <a:avLst/>
          </a:prstGeom>
          <a:noFill/>
        </p:spPr>
        <p:txBody>
          <a:bodyPr wrap="square" rtlCol="0">
            <a:spAutoFit/>
          </a:bodyPr>
          <a:lstStyle/>
          <a:p>
            <a:pPr algn="ctr"/>
            <a:r>
              <a:rPr lang="en-AU" sz="3200" dirty="0" smtClean="0">
                <a:solidFill>
                  <a:srgbClr val="66FFFF"/>
                </a:solidFill>
                <a:latin typeface="Impact" pitchFamily="34" charset="0"/>
              </a:rPr>
              <a:t>A time of trouble such as never was – </a:t>
            </a:r>
            <a:r>
              <a:rPr lang="en-AU" sz="3200" dirty="0" smtClean="0">
                <a:ln w="28575">
                  <a:solidFill>
                    <a:schemeClr val="tx1"/>
                  </a:solidFill>
                </a:ln>
                <a:solidFill>
                  <a:srgbClr val="FF0000"/>
                </a:solidFill>
                <a:latin typeface="Impact" pitchFamily="34" charset="0"/>
              </a:rPr>
              <a:t>Dan. 12:1-2</a:t>
            </a:r>
            <a:endParaRPr lang="en-US" sz="3200" dirty="0">
              <a:ln w="28575">
                <a:solidFill>
                  <a:schemeClr val="tx1"/>
                </a:solidFill>
              </a:ln>
              <a:solidFill>
                <a:srgbClr val="FF0000"/>
              </a:solidFill>
              <a:latin typeface="I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5113"/>
                                        </p:tgtEl>
                                        <p:attrNameLst>
                                          <p:attrName>style.visibility</p:attrName>
                                        </p:attrNameLst>
                                      </p:cBhvr>
                                      <p:to>
                                        <p:strVal val="visible"/>
                                      </p:to>
                                    </p:set>
                                    <p:animEffect transition="in" filter="wipe(left)">
                                      <p:cBhvr>
                                        <p:cTn id="7" dur="5000"/>
                                        <p:tgtEl>
                                          <p:spTgt spid="8151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grpId="0" nodeType="afterEffect">
                                  <p:stCondLst>
                                    <p:cond delay="0"/>
                                  </p:stCondLst>
                                  <p:childTnLst>
                                    <p:set>
                                      <p:cBhvr>
                                        <p:cTn id="12" dur="1" fill="hold">
                                          <p:stCondLst>
                                            <p:cond delay="0"/>
                                          </p:stCondLst>
                                        </p:cTn>
                                        <p:tgtEl>
                                          <p:spTgt spid="815115"/>
                                        </p:tgtEl>
                                        <p:attrNameLst>
                                          <p:attrName>style.visibility</p:attrName>
                                        </p:attrNameLst>
                                      </p:cBhvr>
                                      <p:to>
                                        <p:strVal val="visible"/>
                                      </p:to>
                                    </p:set>
                                  </p:childTnLst>
                                </p:cTn>
                              </p:par>
                            </p:childTnLst>
                          </p:cTn>
                        </p:par>
                        <p:par>
                          <p:cTn id="13" fill="hold">
                            <p:stCondLst>
                              <p:cond delay="5000"/>
                            </p:stCondLst>
                            <p:childTnLst>
                              <p:par>
                                <p:cTn id="14" presetID="14" presetClass="emph" presetSubtype="0" fill="hold" grpId="1" nodeType="afterEffect">
                                  <p:stCondLst>
                                    <p:cond delay="1000"/>
                                  </p:stCondLst>
                                  <p:childTnLst>
                                    <p:animClr clrSpc="rgb" dir="cw">
                                      <p:cBhvr override="childStyle">
                                        <p:cTn id="15" dur="1900" fill="hold">
                                          <p:stCondLst>
                                            <p:cond delay="100"/>
                                          </p:stCondLst>
                                        </p:cTn>
                                        <p:tgtEl>
                                          <p:spTgt spid="815115"/>
                                        </p:tgtEl>
                                        <p:attrNameLst>
                                          <p:attrName>style.color</p:attrName>
                                        </p:attrNameLst>
                                      </p:cBhvr>
                                      <p:to>
                                        <a:srgbClr val="FF0000"/>
                                      </p:to>
                                    </p:animClr>
                                    <p:animClr clrSpc="rgb" dir="cw">
                                      <p:cBhvr>
                                        <p:cTn id="16" dur="1900" fill="hold">
                                          <p:stCondLst>
                                            <p:cond delay="100"/>
                                          </p:stCondLst>
                                        </p:cTn>
                                        <p:tgtEl>
                                          <p:spTgt spid="815115"/>
                                        </p:tgtEl>
                                        <p:attrNameLst>
                                          <p:attrName>fillColor</p:attrName>
                                        </p:attrNameLst>
                                      </p:cBhvr>
                                      <p:to>
                                        <a:srgbClr val="FF0000"/>
                                      </p:to>
                                    </p:animClr>
                                    <p:set>
                                      <p:cBhvr>
                                        <p:cTn id="17" dur="1900" fill="hold">
                                          <p:stCondLst>
                                            <p:cond delay="100"/>
                                          </p:stCondLst>
                                        </p:cTn>
                                        <p:tgtEl>
                                          <p:spTgt spid="815115"/>
                                        </p:tgtEl>
                                        <p:attrNameLst>
                                          <p:attrName>fill.type</p:attrName>
                                        </p:attrNameLst>
                                      </p:cBhvr>
                                      <p:to>
                                        <p:strVal val="solid"/>
                                      </p:to>
                                    </p:set>
                                    <p:set>
                                      <p:cBhvr>
                                        <p:cTn id="18" dur="1900" fill="hold">
                                          <p:stCondLst>
                                            <p:cond delay="100"/>
                                          </p:stCondLst>
                                        </p:cTn>
                                        <p:tgtEl>
                                          <p:spTgt spid="815115"/>
                                        </p:tgtEl>
                                        <p:attrNameLst>
                                          <p:attrName>fill.on</p:attrName>
                                        </p:attrNameLst>
                                      </p:cBhvr>
                                      <p:to>
                                        <p:strVal val="true"/>
                                      </p:to>
                                    </p:set>
                                    <p:animScale>
                                      <p:cBhvr>
                                        <p:cTn id="19" dur="200" fill="hold">
                                          <p:stCondLst>
                                            <p:cond delay="0"/>
                                          </p:stCondLst>
                                        </p:cTn>
                                        <p:tgtEl>
                                          <p:spTgt spid="815115"/>
                                        </p:tgtEl>
                                      </p:cBhvr>
                                      <p:from x="100000" y="100000"/>
                                      <p:to x="100000" y="5000"/>
                                    </p:animScale>
                                    <p:animScale>
                                      <p:cBhvr>
                                        <p:cTn id="20" dur="200" fill="hold">
                                          <p:stCondLst>
                                            <p:cond delay="200"/>
                                          </p:stCondLst>
                                        </p:cTn>
                                        <p:tgtEl>
                                          <p:spTgt spid="815115"/>
                                        </p:tgtEl>
                                      </p:cBhvr>
                                      <p:from x="100000" y="5000"/>
                                      <p:to x="120000" y="150000"/>
                                    </p:animScale>
                                    <p:animScale>
                                      <p:cBhvr>
                                        <p:cTn id="21" dur="600" fill="hold">
                                          <p:stCondLst>
                                            <p:cond delay="1400"/>
                                          </p:stCondLst>
                                        </p:cTn>
                                        <p:tgtEl>
                                          <p:spTgt spid="815115"/>
                                        </p:tgtEl>
                                      </p:cBhvr>
                                      <p:to x="120000" y="150000"/>
                                    </p:animScale>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0"/>
                                          </p:stCondLst>
                                        </p:cTn>
                                        <p:tgtEl>
                                          <p:spTgt spid="815118"/>
                                        </p:tgtEl>
                                        <p:attrNameLst>
                                          <p:attrName>style.visibility</p:attrName>
                                        </p:attrNameLst>
                                      </p:cBhvr>
                                      <p:to>
                                        <p:strVal val="visible"/>
                                      </p:to>
                                    </p:set>
                                  </p:childTnLst>
                                </p:cTn>
                              </p:par>
                            </p:childTnLst>
                          </p:cTn>
                        </p:par>
                        <p:par>
                          <p:cTn id="25" fill="hold">
                            <p:stCondLst>
                              <p:cond delay="8000"/>
                            </p:stCondLst>
                            <p:childTnLst>
                              <p:par>
                                <p:cTn id="26" presetID="1" presetClass="entr" presetSubtype="0" fill="hold" grpId="0" nodeType="afterEffect">
                                  <p:stCondLst>
                                    <p:cond delay="0"/>
                                  </p:stCondLst>
                                  <p:childTnLst>
                                    <p:set>
                                      <p:cBhvr>
                                        <p:cTn id="27" dur="1" fill="hold">
                                          <p:stCondLst>
                                            <p:cond delay="0"/>
                                          </p:stCondLst>
                                        </p:cTn>
                                        <p:tgtEl>
                                          <p:spTgt spid="8151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1510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15107"/>
                                        </p:tgtEl>
                                        <p:attrNameLst>
                                          <p:attrName>style.visibility</p:attrName>
                                        </p:attrNameLst>
                                      </p:cBhvr>
                                      <p:to>
                                        <p:strVal val="visible"/>
                                      </p:to>
                                    </p:set>
                                  </p:childTnLst>
                                </p:cTn>
                              </p:par>
                            </p:childTnLst>
                          </p:cTn>
                        </p:par>
                        <p:par>
                          <p:cTn id="34" fill="hold">
                            <p:stCondLst>
                              <p:cond delay="0"/>
                            </p:stCondLst>
                            <p:childTnLst>
                              <p:par>
                                <p:cTn id="35" presetID="22" presetClass="entr" presetSubtype="8" fill="hold" grpId="0" nodeType="afterEffect">
                                  <p:stCondLst>
                                    <p:cond delay="0"/>
                                  </p:stCondLst>
                                  <p:childTnLst>
                                    <p:set>
                                      <p:cBhvr>
                                        <p:cTn id="36" dur="1" fill="hold">
                                          <p:stCondLst>
                                            <p:cond delay="0"/>
                                          </p:stCondLst>
                                        </p:cTn>
                                        <p:tgtEl>
                                          <p:spTgt spid="815119"/>
                                        </p:tgtEl>
                                        <p:attrNameLst>
                                          <p:attrName>style.visibility</p:attrName>
                                        </p:attrNameLst>
                                      </p:cBhvr>
                                      <p:to>
                                        <p:strVal val="visible"/>
                                      </p:to>
                                    </p:set>
                                    <p:animEffect transition="in" filter="wipe(left)">
                                      <p:cBhvr>
                                        <p:cTn id="37" dur="5000"/>
                                        <p:tgtEl>
                                          <p:spTgt spid="815119"/>
                                        </p:tgtEl>
                                      </p:cBhvr>
                                    </p:animEffect>
                                  </p:childTnLst>
                                </p:cTn>
                              </p:par>
                              <p:par>
                                <p:cTn id="38" presetID="1" presetClass="entr" presetSubtype="0" fill="hold" grpId="0" nodeType="withEffect">
                                  <p:stCondLst>
                                    <p:cond delay="2000"/>
                                  </p:stCondLst>
                                  <p:childTnLst>
                                    <p:set>
                                      <p:cBhvr>
                                        <p:cTn id="39" dur="1" fill="hold">
                                          <p:stCondLst>
                                            <p:cond delay="0"/>
                                          </p:stCondLst>
                                        </p:cTn>
                                        <p:tgtEl>
                                          <p:spTgt spid="815110"/>
                                        </p:tgtEl>
                                        <p:attrNameLst>
                                          <p:attrName>style.visibility</p:attrName>
                                        </p:attrNameLst>
                                      </p:cBhvr>
                                      <p:to>
                                        <p:strVal val="visible"/>
                                      </p:to>
                                    </p:set>
                                  </p:childTnLst>
                                </p:cTn>
                              </p:par>
                              <p:par>
                                <p:cTn id="40" presetID="1" presetClass="entr" presetSubtype="0" fill="hold" grpId="0" nodeType="withEffect">
                                  <p:stCondLst>
                                    <p:cond delay="2000"/>
                                  </p:stCondLst>
                                  <p:childTnLst>
                                    <p:set>
                                      <p:cBhvr>
                                        <p:cTn id="41" dur="1" fill="hold">
                                          <p:stCondLst>
                                            <p:cond delay="0"/>
                                          </p:stCondLst>
                                        </p:cTn>
                                        <p:tgtEl>
                                          <p:spTgt spid="815122"/>
                                        </p:tgtEl>
                                        <p:attrNameLst>
                                          <p:attrName>style.visibility</p:attrName>
                                        </p:attrNameLst>
                                      </p:cBhvr>
                                      <p:to>
                                        <p:strVal val="visible"/>
                                      </p:to>
                                    </p:set>
                                  </p:childTnLst>
                                </p:cTn>
                              </p:par>
                            </p:childTnLst>
                          </p:cTn>
                        </p:par>
                        <p:par>
                          <p:cTn id="42" fill="hold">
                            <p:stCondLst>
                              <p:cond delay="5000"/>
                            </p:stCondLst>
                            <p:childTnLst>
                              <p:par>
                                <p:cTn id="43" presetID="1" presetClass="entr" presetSubtype="0" fill="hold" grpId="0" nodeType="afterEffect">
                                  <p:stCondLst>
                                    <p:cond delay="1000"/>
                                  </p:stCondLst>
                                  <p:childTnLst>
                                    <p:set>
                                      <p:cBhvr>
                                        <p:cTn id="44" dur="1" fill="hold">
                                          <p:stCondLst>
                                            <p:cond delay="0"/>
                                          </p:stCondLst>
                                        </p:cTn>
                                        <p:tgtEl>
                                          <p:spTgt spid="8151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0"/>
                                          </p:stCondLst>
                                        </p:cTn>
                                        <p:tgtEl>
                                          <p:spTgt spid="815120"/>
                                        </p:tgtEl>
                                        <p:attrNameLst>
                                          <p:attrName>style.visibility</p:attrName>
                                        </p:attrNameLst>
                                      </p:cBhvr>
                                      <p:to>
                                        <p:strVal val="visible"/>
                                      </p:to>
                                    </p:set>
                                  </p:childTnLst>
                                </p:cTn>
                              </p:par>
                            </p:childTnLst>
                          </p:cTn>
                        </p:par>
                        <p:par>
                          <p:cTn id="50" fill="hold">
                            <p:stCondLst>
                              <p:cond delay="6000"/>
                            </p:stCondLst>
                            <p:childTnLst>
                              <p:par>
                                <p:cTn id="51" presetID="14" presetClass="emph" presetSubtype="0" repeatCount="indefinite" fill="hold" grpId="1" nodeType="afterEffect">
                                  <p:stCondLst>
                                    <p:cond delay="1000"/>
                                  </p:stCondLst>
                                  <p:childTnLst>
                                    <p:animClr clrSpc="rgb" dir="cw">
                                      <p:cBhvr override="childStyle">
                                        <p:cTn id="52" dur="1900" fill="hold">
                                          <p:stCondLst>
                                            <p:cond delay="100"/>
                                          </p:stCondLst>
                                        </p:cTn>
                                        <p:tgtEl>
                                          <p:spTgt spid="815120"/>
                                        </p:tgtEl>
                                        <p:attrNameLst>
                                          <p:attrName>style.color</p:attrName>
                                        </p:attrNameLst>
                                      </p:cBhvr>
                                      <p:to>
                                        <a:srgbClr val="FF0000"/>
                                      </p:to>
                                    </p:animClr>
                                    <p:animClr clrSpc="rgb" dir="cw">
                                      <p:cBhvr>
                                        <p:cTn id="53" dur="1900" fill="hold">
                                          <p:stCondLst>
                                            <p:cond delay="100"/>
                                          </p:stCondLst>
                                        </p:cTn>
                                        <p:tgtEl>
                                          <p:spTgt spid="815120"/>
                                        </p:tgtEl>
                                        <p:attrNameLst>
                                          <p:attrName>fillColor</p:attrName>
                                        </p:attrNameLst>
                                      </p:cBhvr>
                                      <p:to>
                                        <a:srgbClr val="FF0000"/>
                                      </p:to>
                                    </p:animClr>
                                    <p:set>
                                      <p:cBhvr>
                                        <p:cTn id="54" dur="1900" fill="hold">
                                          <p:stCondLst>
                                            <p:cond delay="100"/>
                                          </p:stCondLst>
                                        </p:cTn>
                                        <p:tgtEl>
                                          <p:spTgt spid="815120"/>
                                        </p:tgtEl>
                                        <p:attrNameLst>
                                          <p:attrName>fill.type</p:attrName>
                                        </p:attrNameLst>
                                      </p:cBhvr>
                                      <p:to>
                                        <p:strVal val="solid"/>
                                      </p:to>
                                    </p:set>
                                    <p:set>
                                      <p:cBhvr>
                                        <p:cTn id="55" dur="1900" fill="hold">
                                          <p:stCondLst>
                                            <p:cond delay="100"/>
                                          </p:stCondLst>
                                        </p:cTn>
                                        <p:tgtEl>
                                          <p:spTgt spid="815120"/>
                                        </p:tgtEl>
                                        <p:attrNameLst>
                                          <p:attrName>fill.on</p:attrName>
                                        </p:attrNameLst>
                                      </p:cBhvr>
                                      <p:to>
                                        <p:strVal val="true"/>
                                      </p:to>
                                    </p:set>
                                    <p:animScale>
                                      <p:cBhvr>
                                        <p:cTn id="56" dur="200" fill="hold">
                                          <p:stCondLst>
                                            <p:cond delay="0"/>
                                          </p:stCondLst>
                                        </p:cTn>
                                        <p:tgtEl>
                                          <p:spTgt spid="815120"/>
                                        </p:tgtEl>
                                      </p:cBhvr>
                                      <p:from x="100000" y="100000"/>
                                      <p:to x="100000" y="5000"/>
                                    </p:animScale>
                                    <p:animScale>
                                      <p:cBhvr>
                                        <p:cTn id="57" dur="200" fill="hold">
                                          <p:stCondLst>
                                            <p:cond delay="200"/>
                                          </p:stCondLst>
                                        </p:cTn>
                                        <p:tgtEl>
                                          <p:spTgt spid="815120"/>
                                        </p:tgtEl>
                                      </p:cBhvr>
                                      <p:from x="100000" y="5000"/>
                                      <p:to x="120000" y="150000"/>
                                    </p:animScale>
                                    <p:animScale>
                                      <p:cBhvr>
                                        <p:cTn id="58" dur="600" fill="hold">
                                          <p:stCondLst>
                                            <p:cond delay="1400"/>
                                          </p:stCondLst>
                                        </p:cTn>
                                        <p:tgtEl>
                                          <p:spTgt spid="81512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7" grpId="0" animBg="1"/>
      <p:bldP spid="815109" grpId="0"/>
      <p:bldP spid="815110" grpId="0"/>
      <p:bldP spid="815113" grpId="0" animBg="1"/>
      <p:bldP spid="815115" grpId="0" animBg="1"/>
      <p:bldP spid="815115" grpId="1" animBg="1"/>
      <p:bldP spid="815116" grpId="0"/>
      <p:bldP spid="815118" grpId="0"/>
      <p:bldP spid="815119" grpId="0" animBg="1"/>
      <p:bldP spid="815120" grpId="0" animBg="1"/>
      <p:bldP spid="815120" grpId="1" animBg="1"/>
      <p:bldP spid="815121" grpId="0"/>
      <p:bldP spid="815122" grpId="0"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82946" name="Rectangle 2"/>
          <p:cNvSpPr>
            <a:spLocks noGrp="1" noChangeArrowheads="1"/>
          </p:cNvSpPr>
          <p:nvPr>
            <p:ph type="subTitle" idx="1"/>
          </p:nvPr>
        </p:nvSpPr>
        <p:spPr>
          <a:xfrm>
            <a:off x="179388" y="836613"/>
            <a:ext cx="8785225" cy="5545137"/>
          </a:xfrm>
        </p:spPr>
        <p:txBody>
          <a:bodyPr/>
          <a:lstStyle/>
          <a:p>
            <a:pPr marL="538163" indent="-538163">
              <a:lnSpc>
                <a:spcPct val="90000"/>
              </a:lnSpc>
              <a:buClr>
                <a:srgbClr val="FFFF00"/>
              </a:buClr>
              <a:buFont typeface="Wingdings" pitchFamily="2" charset="2"/>
              <a:buChar char="v"/>
            </a:pPr>
            <a:r>
              <a:rPr lang="en-US" dirty="0"/>
              <a:t>Revival of Russian military and political power.</a:t>
            </a:r>
          </a:p>
          <a:p>
            <a:pPr marL="538163" indent="-538163">
              <a:lnSpc>
                <a:spcPct val="90000"/>
              </a:lnSpc>
              <a:buClr>
                <a:srgbClr val="FFFF00"/>
              </a:buClr>
              <a:buFont typeface="Wingdings" pitchFamily="2" charset="2"/>
              <a:buChar char="v"/>
            </a:pPr>
            <a:r>
              <a:rPr lang="en-US" dirty="0"/>
              <a:t>Growing unity in Europe through influence of Catholicism.</a:t>
            </a:r>
          </a:p>
          <a:p>
            <a:pPr marL="538163" indent="-538163">
              <a:lnSpc>
                <a:spcPct val="90000"/>
              </a:lnSpc>
              <a:buClr>
                <a:srgbClr val="FFFF00"/>
              </a:buClr>
              <a:buFont typeface="Wingdings" pitchFamily="2" charset="2"/>
              <a:buChar char="v"/>
            </a:pPr>
            <a:r>
              <a:rPr lang="en-US" dirty="0"/>
              <a:t>Increasing isolation of Britain in Europe.</a:t>
            </a:r>
          </a:p>
          <a:p>
            <a:pPr marL="538163" indent="-538163">
              <a:lnSpc>
                <a:spcPct val="90000"/>
              </a:lnSpc>
              <a:buClr>
                <a:srgbClr val="FFFF00"/>
              </a:buClr>
              <a:buFont typeface="Wingdings" pitchFamily="2" charset="2"/>
              <a:buChar char="v"/>
            </a:pPr>
            <a:r>
              <a:rPr lang="en-US" dirty="0" smtClean="0"/>
              <a:t>Israel defiantly prospers in the Arab Spring era.</a:t>
            </a:r>
            <a:endParaRPr lang="en-US" dirty="0"/>
          </a:p>
          <a:p>
            <a:pPr marL="538163" indent="-538163">
              <a:lnSpc>
                <a:spcPct val="90000"/>
              </a:lnSpc>
              <a:buClr>
                <a:srgbClr val="FFFF00"/>
              </a:buClr>
              <a:buFont typeface="Wingdings" pitchFamily="2" charset="2"/>
              <a:buChar char="v"/>
            </a:pPr>
            <a:r>
              <a:rPr lang="en-US" dirty="0"/>
              <a:t>Men’s hearts failing for fear of looming problems too big for man to handle.</a:t>
            </a:r>
          </a:p>
          <a:p>
            <a:pPr marL="538163" indent="-538163">
              <a:lnSpc>
                <a:spcPct val="90000"/>
              </a:lnSpc>
              <a:buClr>
                <a:srgbClr val="FFFF00"/>
              </a:buClr>
              <a:buFont typeface="Wingdings" pitchFamily="2" charset="2"/>
              <a:buChar char="v"/>
            </a:pPr>
            <a:r>
              <a:rPr lang="en-US" dirty="0" smtClean="0"/>
              <a:t>Living costs </a:t>
            </a:r>
            <a:r>
              <a:rPr lang="en-US" dirty="0"/>
              <a:t>and fuel prices soar.</a:t>
            </a:r>
          </a:p>
          <a:p>
            <a:pPr marL="538163" indent="-538163">
              <a:lnSpc>
                <a:spcPct val="90000"/>
              </a:lnSpc>
              <a:buClr>
                <a:srgbClr val="FFFF00"/>
              </a:buClr>
              <a:buFont typeface="Wingdings" pitchFamily="2" charset="2"/>
              <a:buChar char="v"/>
            </a:pPr>
            <a:r>
              <a:rPr lang="en-US" dirty="0"/>
              <a:t>World on verge of huge economic collapse.</a:t>
            </a:r>
          </a:p>
          <a:p>
            <a:pPr marL="538163" indent="-538163">
              <a:lnSpc>
                <a:spcPct val="90000"/>
              </a:lnSpc>
              <a:buClr>
                <a:srgbClr val="FFFF00"/>
              </a:buClr>
              <a:buFont typeface="Wingdings" pitchFamily="2" charset="2"/>
              <a:buChar char="v"/>
            </a:pPr>
            <a:r>
              <a:rPr lang="en-US" dirty="0"/>
              <a:t>Unprecedented immorality and corruption. </a:t>
            </a:r>
          </a:p>
          <a:p>
            <a:pPr marL="538163" indent="-538163">
              <a:lnSpc>
                <a:spcPct val="90000"/>
              </a:lnSpc>
              <a:buClr>
                <a:srgbClr val="FFFF00"/>
              </a:buClr>
              <a:buFont typeface="Wingdings" pitchFamily="2" charset="2"/>
              <a:buChar char="v"/>
            </a:pPr>
            <a:r>
              <a:rPr lang="en-US" dirty="0"/>
              <a:t>Abandonment of God’s principles in church and state.</a:t>
            </a:r>
            <a:endParaRPr lang="en-AU" dirty="0"/>
          </a:p>
        </p:txBody>
      </p:sp>
      <p:sp>
        <p:nvSpPr>
          <p:cNvPr id="82947" name="Text Box 3"/>
          <p:cNvSpPr txBox="1">
            <a:spLocks noChangeArrowheads="1"/>
          </p:cNvSpPr>
          <p:nvPr/>
        </p:nvSpPr>
        <p:spPr bwMode="auto">
          <a:xfrm>
            <a:off x="0" y="97270"/>
            <a:ext cx="9144000" cy="769441"/>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66"/>
                </a:solidFill>
                <a:effectLst>
                  <a:outerShdw blurRad="38100" dist="38100" dir="2700000" algn="tl">
                    <a:srgbClr val="FFFFFF"/>
                  </a:outerShdw>
                </a:effectLst>
              </a:rPr>
              <a:t>The day of </a:t>
            </a:r>
            <a:r>
              <a:rPr lang="en-US" sz="4400" b="1" dirty="0" smtClean="0">
                <a:solidFill>
                  <a:srgbClr val="FFFF66"/>
                </a:solidFill>
                <a:effectLst>
                  <a:outerShdw blurRad="38100" dist="38100" dir="2700000" algn="tl">
                    <a:srgbClr val="FFFFFF"/>
                  </a:outerShdw>
                </a:effectLst>
              </a:rPr>
              <a:t>Yahweh is </a:t>
            </a:r>
            <a:r>
              <a:rPr lang="en-US" sz="4400" b="1" dirty="0">
                <a:solidFill>
                  <a:srgbClr val="FFFF66"/>
                </a:solidFill>
                <a:effectLst>
                  <a:outerShdw blurRad="38100" dist="38100" dir="2700000" algn="tl">
                    <a:srgbClr val="FFFFFF"/>
                  </a:outerShdw>
                </a:effectLst>
              </a:rPr>
              <a:t>near</a:t>
            </a:r>
            <a:endParaRPr lang="en-AU" sz="44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9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9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9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9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9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0" y="68120"/>
            <a:ext cx="9144000" cy="765175"/>
          </a:xfrm>
        </p:spPr>
        <p:txBody>
          <a:bodyPr/>
          <a:lstStyle/>
          <a:p>
            <a:r>
              <a:rPr lang="en-AU" sz="4400" dirty="0">
                <a:ln w="28575">
                  <a:solidFill>
                    <a:schemeClr val="tx1"/>
                  </a:solidFill>
                </a:ln>
                <a:solidFill>
                  <a:srgbClr val="FF0000"/>
                </a:solidFill>
                <a:effectLst/>
              </a:rPr>
              <a:t>Luke 17:34-37</a:t>
            </a:r>
          </a:p>
        </p:txBody>
      </p:sp>
      <p:sp>
        <p:nvSpPr>
          <p:cNvPr id="118787" name="Rectangle 3"/>
          <p:cNvSpPr>
            <a:spLocks noGrp="1" noChangeArrowheads="1"/>
          </p:cNvSpPr>
          <p:nvPr>
            <p:ph type="subTitle" idx="1"/>
          </p:nvPr>
        </p:nvSpPr>
        <p:spPr>
          <a:xfrm>
            <a:off x="322263" y="765174"/>
            <a:ext cx="8713787" cy="6092825"/>
          </a:xfrm>
        </p:spPr>
        <p:txBody>
          <a:bodyPr/>
          <a:lstStyle/>
          <a:p>
            <a:pPr>
              <a:spcBef>
                <a:spcPct val="30000"/>
              </a:spcBef>
            </a:pPr>
            <a:r>
              <a:rPr lang="en-AU" sz="3000" dirty="0" smtClean="0">
                <a:solidFill>
                  <a:srgbClr val="00FF00"/>
                </a:solidFill>
              </a:rPr>
              <a:t>“the </a:t>
            </a:r>
            <a:r>
              <a:rPr lang="en-AU" sz="3000" dirty="0">
                <a:solidFill>
                  <a:srgbClr val="00FF00"/>
                </a:solidFill>
              </a:rPr>
              <a:t>other shall be </a:t>
            </a:r>
            <a:r>
              <a:rPr lang="en-AU" sz="3000" dirty="0" smtClean="0">
                <a:solidFill>
                  <a:srgbClr val="00FF00"/>
                </a:solidFill>
              </a:rPr>
              <a:t>left”</a:t>
            </a:r>
            <a:r>
              <a:rPr lang="en-AU" sz="3000" dirty="0" smtClean="0"/>
              <a:t> </a:t>
            </a:r>
            <a:r>
              <a:rPr lang="en-AU" sz="3000" dirty="0"/>
              <a:t>- </a:t>
            </a:r>
            <a:r>
              <a:rPr lang="en-AU" sz="3000" i="1" dirty="0" err="1"/>
              <a:t>aphiemi</a:t>
            </a:r>
            <a:r>
              <a:rPr lang="en-AU" sz="3000" dirty="0"/>
              <a:t> - to send forth, to leave, depart from, abandon (used of separation in marriage - </a:t>
            </a:r>
            <a:r>
              <a:rPr lang="en-AU" sz="3000" dirty="0">
                <a:ln w="22225">
                  <a:solidFill>
                    <a:schemeClr val="tx1"/>
                  </a:solidFill>
                </a:ln>
                <a:solidFill>
                  <a:srgbClr val="FF0000"/>
                </a:solidFill>
              </a:rPr>
              <a:t>1 Cor. 7:11,12,13</a:t>
            </a:r>
            <a:r>
              <a:rPr lang="en-AU" sz="3000" dirty="0"/>
              <a:t>).</a:t>
            </a:r>
          </a:p>
          <a:p>
            <a:pPr>
              <a:spcBef>
                <a:spcPct val="35000"/>
              </a:spcBef>
            </a:pPr>
            <a:r>
              <a:rPr lang="en-AU" sz="3000" dirty="0" smtClean="0">
                <a:solidFill>
                  <a:srgbClr val="00FF00"/>
                </a:solidFill>
              </a:rPr>
              <a:t>“Where</a:t>
            </a:r>
            <a:r>
              <a:rPr lang="en-AU" sz="3000" dirty="0">
                <a:solidFill>
                  <a:srgbClr val="00FF00"/>
                </a:solidFill>
              </a:rPr>
              <a:t>, Lord</a:t>
            </a:r>
            <a:r>
              <a:rPr lang="en-AU" sz="3000" dirty="0" smtClean="0">
                <a:solidFill>
                  <a:srgbClr val="00FF00"/>
                </a:solidFill>
              </a:rPr>
              <a:t>?”</a:t>
            </a:r>
            <a:r>
              <a:rPr lang="en-AU" sz="3000" dirty="0" smtClean="0"/>
              <a:t> </a:t>
            </a:r>
            <a:r>
              <a:rPr lang="en-AU" sz="3000" dirty="0"/>
              <a:t>- i.e. where will they be left. </a:t>
            </a:r>
            <a:r>
              <a:rPr lang="en-AU" sz="3000" dirty="0">
                <a:ln>
                  <a:solidFill>
                    <a:schemeClr val="tx1"/>
                  </a:solidFill>
                </a:ln>
                <a:solidFill>
                  <a:srgbClr val="66FFFF"/>
                </a:solidFill>
              </a:rPr>
              <a:t>Answer</a:t>
            </a:r>
            <a:r>
              <a:rPr lang="en-AU" sz="3000" dirty="0"/>
              <a:t> - like Lot's wife; in the place they preferred to be.</a:t>
            </a:r>
          </a:p>
        </p:txBody>
      </p:sp>
      <p:pic>
        <p:nvPicPr>
          <p:cNvPr id="118788" name="Picture 4" descr="Dead Sea salt 2"/>
          <p:cNvPicPr>
            <a:picLocks noChangeAspect="1" noChangeArrowheads="1"/>
          </p:cNvPicPr>
          <p:nvPr/>
        </p:nvPicPr>
        <p:blipFill>
          <a:blip r:embed="rId2" cstate="print"/>
          <a:srcRect/>
          <a:stretch>
            <a:fillRect/>
          </a:stretch>
        </p:blipFill>
        <p:spPr bwMode="auto">
          <a:xfrm>
            <a:off x="5381625" y="3757613"/>
            <a:ext cx="3762375" cy="3200400"/>
          </a:xfrm>
          <a:prstGeom prst="rect">
            <a:avLst/>
          </a:prstGeom>
          <a:noFill/>
        </p:spPr>
      </p:pic>
      <p:sp>
        <p:nvSpPr>
          <p:cNvPr id="118789" name="Text Box 5"/>
          <p:cNvSpPr txBox="1">
            <a:spLocks noChangeArrowheads="1"/>
          </p:cNvSpPr>
          <p:nvPr/>
        </p:nvSpPr>
        <p:spPr bwMode="auto">
          <a:xfrm>
            <a:off x="971550" y="4317130"/>
            <a:ext cx="4105275" cy="2277547"/>
          </a:xfrm>
          <a:prstGeom prst="rect">
            <a:avLst/>
          </a:prstGeom>
          <a:noFill/>
          <a:ln w="9525">
            <a:noFill/>
            <a:miter lim="800000"/>
            <a:headEnd/>
            <a:tailEnd/>
          </a:ln>
          <a:effectLst/>
        </p:spPr>
        <p:txBody>
          <a:bodyPr>
            <a:spAutoFit/>
          </a:bodyPr>
          <a:lstStyle/>
          <a:p>
            <a:pPr algn="just">
              <a:spcBef>
                <a:spcPct val="50000"/>
              </a:spcBef>
            </a:pPr>
            <a:r>
              <a:rPr lang="en-AU" sz="2800" b="1" dirty="0">
                <a:solidFill>
                  <a:srgbClr val="FFFF00"/>
                </a:solidFill>
                <a:latin typeface="Bookman Old Style" pitchFamily="18" charset="0"/>
              </a:rPr>
              <a:t>But his wife looked back from behind him, and she became a pillar of salt. –</a:t>
            </a:r>
            <a:r>
              <a:rPr lang="en-AU" sz="2800" b="1" dirty="0">
                <a:latin typeface="Bookman Old Style" pitchFamily="18" charset="0"/>
              </a:rPr>
              <a:t> </a:t>
            </a:r>
            <a:r>
              <a:rPr lang="en-AU" sz="3000" b="1" dirty="0">
                <a:ln w="22225">
                  <a:solidFill>
                    <a:schemeClr val="tx1"/>
                  </a:solidFill>
                </a:ln>
                <a:solidFill>
                  <a:srgbClr val="FF0000"/>
                </a:solidFill>
                <a:latin typeface="+mn-lt"/>
              </a:rPr>
              <a:t>Gen. 19:26</a:t>
            </a:r>
            <a:r>
              <a:rPr lang="en-AU" sz="2800" b="1" dirty="0">
                <a:latin typeface="Bookman Old Style"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000"/>
                                  </p:stCondLst>
                                  <p:childTnLst>
                                    <p:set>
                                      <p:cBhvr>
                                        <p:cTn id="13" dur="1" fill="hold">
                                          <p:stCondLst>
                                            <p:cond delay="0"/>
                                          </p:stCondLst>
                                        </p:cTn>
                                        <p:tgtEl>
                                          <p:spTgt spid="118789"/>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18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P spid="1187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62466" name="Rectangle 2"/>
          <p:cNvSpPr>
            <a:spLocks noGrp="1" noChangeArrowheads="1"/>
          </p:cNvSpPr>
          <p:nvPr>
            <p:ph type="subTitle" idx="1"/>
          </p:nvPr>
        </p:nvSpPr>
        <p:spPr>
          <a:xfrm>
            <a:off x="357158" y="928670"/>
            <a:ext cx="8569325" cy="5400675"/>
          </a:xfrm>
        </p:spPr>
        <p:txBody>
          <a:bodyPr/>
          <a:lstStyle/>
          <a:p>
            <a:pPr>
              <a:buClr>
                <a:srgbClr val="FFFF00"/>
              </a:buClr>
              <a:buFont typeface="Wingdings" pitchFamily="2" charset="2"/>
              <a:buNone/>
              <a:tabLst>
                <a:tab pos="1612900" algn="l"/>
              </a:tabLst>
            </a:pPr>
            <a:r>
              <a:rPr lang="en-US" sz="3000" dirty="0"/>
              <a:t>The prophecy </a:t>
            </a:r>
            <a:r>
              <a:rPr lang="en-US" sz="3000" dirty="0" err="1"/>
              <a:t>summarised</a:t>
            </a:r>
            <a:r>
              <a:rPr lang="en-US" sz="3000" dirty="0"/>
              <a:t>:</a:t>
            </a:r>
          </a:p>
          <a:p>
            <a:pPr>
              <a:buClr>
                <a:srgbClr val="FFFF00"/>
              </a:buClr>
              <a:buFont typeface="Wingdings" pitchFamily="2" charset="2"/>
              <a:buNone/>
              <a:tabLst>
                <a:tab pos="1612900" algn="l"/>
              </a:tabLst>
            </a:pPr>
            <a:r>
              <a:rPr lang="en-US" sz="3000" dirty="0">
                <a:ln w="22225">
                  <a:solidFill>
                    <a:schemeClr val="tx1"/>
                  </a:solidFill>
                </a:ln>
                <a:solidFill>
                  <a:srgbClr val="FF0000"/>
                </a:solidFill>
              </a:rPr>
              <a:t>1:1-2:3</a:t>
            </a:r>
            <a:r>
              <a:rPr lang="en-US" sz="3000" dirty="0"/>
              <a:t>	Hastening </a:t>
            </a:r>
            <a:r>
              <a:rPr lang="en-US" sz="3000" dirty="0" err="1"/>
              <a:t>judgements</a:t>
            </a:r>
            <a:r>
              <a:rPr lang="en-US" sz="3000" dirty="0"/>
              <a:t> upon Judah</a:t>
            </a:r>
          </a:p>
          <a:p>
            <a:pPr>
              <a:buClr>
                <a:srgbClr val="FFFF00"/>
              </a:buClr>
              <a:buFont typeface="Wingdings" pitchFamily="2" charset="2"/>
              <a:buNone/>
              <a:tabLst>
                <a:tab pos="1612900" algn="l"/>
              </a:tabLst>
            </a:pPr>
            <a:r>
              <a:rPr lang="en-US" sz="3000" dirty="0">
                <a:ln w="22225">
                  <a:solidFill>
                    <a:schemeClr val="tx1"/>
                  </a:solidFill>
                </a:ln>
                <a:solidFill>
                  <a:srgbClr val="FF0000"/>
                </a:solidFill>
              </a:rPr>
              <a:t>2:4-15</a:t>
            </a:r>
            <a:r>
              <a:rPr lang="en-US" sz="3000" dirty="0"/>
              <a:t>	</a:t>
            </a:r>
            <a:r>
              <a:rPr lang="en-US" sz="3000" dirty="0" err="1"/>
              <a:t>Judgement</a:t>
            </a:r>
            <a:r>
              <a:rPr lang="en-US" sz="3000" dirty="0"/>
              <a:t> on the nations</a:t>
            </a:r>
          </a:p>
          <a:p>
            <a:pPr>
              <a:buClr>
                <a:srgbClr val="FFFF00"/>
              </a:buClr>
              <a:buFont typeface="Wingdings" pitchFamily="2" charset="2"/>
              <a:buNone/>
              <a:tabLst>
                <a:tab pos="1612900" algn="l"/>
              </a:tabLst>
            </a:pPr>
            <a:r>
              <a:rPr lang="en-US" sz="3000" dirty="0">
                <a:ln w="22225">
                  <a:solidFill>
                    <a:schemeClr val="tx1"/>
                  </a:solidFill>
                </a:ln>
                <a:solidFill>
                  <a:srgbClr val="FF0000"/>
                </a:solidFill>
              </a:rPr>
              <a:t>3:1-7</a:t>
            </a:r>
            <a:r>
              <a:rPr lang="en-US" sz="3000" dirty="0"/>
              <a:t>	The sins of Judah and Jerusalem</a:t>
            </a:r>
          </a:p>
          <a:p>
            <a:pPr>
              <a:buClr>
                <a:srgbClr val="FFFF00"/>
              </a:buClr>
              <a:buFont typeface="Wingdings" pitchFamily="2" charset="2"/>
              <a:buNone/>
              <a:tabLst>
                <a:tab pos="1612900" algn="l"/>
              </a:tabLst>
            </a:pPr>
            <a:r>
              <a:rPr lang="en-US" sz="3000" dirty="0">
                <a:ln w="22225">
                  <a:solidFill>
                    <a:schemeClr val="tx1"/>
                  </a:solidFill>
                </a:ln>
                <a:solidFill>
                  <a:srgbClr val="FF0000"/>
                </a:solidFill>
              </a:rPr>
              <a:t>3:8-20</a:t>
            </a:r>
            <a:r>
              <a:rPr lang="en-US" sz="3000" dirty="0"/>
              <a:t>	A remnant restored and redeemed</a:t>
            </a:r>
          </a:p>
          <a:p>
            <a:pPr>
              <a:spcBef>
                <a:spcPct val="35000"/>
              </a:spcBef>
              <a:buClr>
                <a:srgbClr val="FFFF00"/>
              </a:buClr>
              <a:buFont typeface="Wingdings" pitchFamily="2" charset="2"/>
              <a:buNone/>
              <a:tabLst>
                <a:tab pos="1612900" algn="l"/>
              </a:tabLst>
            </a:pPr>
            <a:r>
              <a:rPr lang="en-US" sz="3000" b="0" dirty="0">
                <a:solidFill>
                  <a:srgbClr val="66FFFF"/>
                </a:solidFill>
                <a:latin typeface="Arial Black" pitchFamily="34" charset="0"/>
              </a:rPr>
              <a:t>Purpose of the prophecy</a:t>
            </a:r>
            <a:r>
              <a:rPr lang="en-US" sz="3000" dirty="0"/>
              <a:t> – To encourage a faithful remnant in the face of rapidly approaching Divine </a:t>
            </a:r>
            <a:r>
              <a:rPr lang="en-US" sz="3000" dirty="0" err="1"/>
              <a:t>judgement</a:t>
            </a:r>
            <a:r>
              <a:rPr lang="en-US" sz="3000" dirty="0"/>
              <a:t>.</a:t>
            </a:r>
          </a:p>
          <a:p>
            <a:pPr>
              <a:spcBef>
                <a:spcPct val="35000"/>
              </a:spcBef>
              <a:buClr>
                <a:srgbClr val="FFFF00"/>
              </a:buClr>
              <a:buFont typeface="Wingdings" pitchFamily="2" charset="2"/>
              <a:buNone/>
              <a:tabLst>
                <a:tab pos="1612900" algn="l"/>
              </a:tabLst>
            </a:pPr>
            <a:r>
              <a:rPr lang="en-US" sz="3000" b="0" dirty="0">
                <a:solidFill>
                  <a:srgbClr val="00FF00"/>
                </a:solidFill>
                <a:latin typeface="Arial Black" pitchFamily="34" charset="0"/>
              </a:rPr>
              <a:t>Roots of the prophecy</a:t>
            </a:r>
            <a:r>
              <a:rPr lang="en-US" sz="3000" dirty="0"/>
              <a:t> – </a:t>
            </a:r>
            <a:r>
              <a:rPr lang="en-US" sz="3000" dirty="0">
                <a:ln w="22225">
                  <a:solidFill>
                    <a:schemeClr val="tx1"/>
                  </a:solidFill>
                </a:ln>
                <a:solidFill>
                  <a:srgbClr val="FF0000"/>
                </a:solidFill>
              </a:rPr>
              <a:t>Genesis 1 to 35</a:t>
            </a:r>
            <a:endParaRPr lang="en-AU" sz="3000" dirty="0">
              <a:ln w="22225">
                <a:solidFill>
                  <a:schemeClr val="tx1"/>
                </a:solidFill>
              </a:ln>
              <a:solidFill>
                <a:srgbClr val="FF0000"/>
              </a:solidFill>
            </a:endParaRPr>
          </a:p>
        </p:txBody>
      </p:sp>
      <p:sp>
        <p:nvSpPr>
          <p:cNvPr id="62467" name="Text Box 3"/>
          <p:cNvSpPr txBox="1">
            <a:spLocks noChangeArrowheads="1"/>
          </p:cNvSpPr>
          <p:nvPr/>
        </p:nvSpPr>
        <p:spPr bwMode="auto">
          <a:xfrm>
            <a:off x="0" y="134938"/>
            <a:ext cx="9144000" cy="769441"/>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66"/>
                </a:solidFill>
                <a:effectLst>
                  <a:outerShdw blurRad="38100" dist="38100" dir="2700000" algn="tl">
                    <a:srgbClr val="FFFFFF"/>
                  </a:outerShdw>
                </a:effectLst>
              </a:rPr>
              <a:t>Analysis of Zephaniah</a:t>
            </a:r>
            <a:endParaRPr lang="en-AU" sz="44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46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466">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3000"/>
                                  </p:stCondLst>
                                  <p:childTnLst>
                                    <p:set>
                                      <p:cBhvr>
                                        <p:cTn id="27"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73730" name="Rectangle 2"/>
          <p:cNvSpPr>
            <a:spLocks noGrp="1" noChangeArrowheads="1"/>
          </p:cNvSpPr>
          <p:nvPr>
            <p:ph type="subTitle" idx="1"/>
          </p:nvPr>
        </p:nvSpPr>
        <p:spPr>
          <a:xfrm>
            <a:off x="250825" y="909662"/>
            <a:ext cx="8424863" cy="5327650"/>
          </a:xfrm>
        </p:spPr>
        <p:txBody>
          <a:bodyPr/>
          <a:lstStyle/>
          <a:p>
            <a:pPr marL="712788" indent="-712788">
              <a:buClr>
                <a:srgbClr val="FFFF00"/>
              </a:buClr>
              <a:buFont typeface="Wingdings" pitchFamily="2" charset="2"/>
              <a:buChar char="v"/>
            </a:pPr>
            <a:r>
              <a:rPr lang="en-US" sz="3200" dirty="0"/>
              <a:t>A descendant of Hezekiah – of the house of </a:t>
            </a:r>
            <a:r>
              <a:rPr lang="en-US" sz="3200" dirty="0" smtClean="0"/>
              <a:t>David – with access!</a:t>
            </a:r>
            <a:endParaRPr lang="en-US" sz="3200" dirty="0"/>
          </a:p>
          <a:p>
            <a:pPr marL="712788" indent="-712788">
              <a:buClr>
                <a:srgbClr val="FFFF00"/>
              </a:buClr>
              <a:buFont typeface="Wingdings" pitchFamily="2" charset="2"/>
              <a:buChar char="v"/>
            </a:pPr>
            <a:r>
              <a:rPr lang="en-US" sz="3200" dirty="0"/>
              <a:t>Prophesied between </a:t>
            </a:r>
            <a:r>
              <a:rPr lang="en-US" sz="3200" dirty="0">
                <a:solidFill>
                  <a:srgbClr val="FFFF00"/>
                </a:solidFill>
              </a:rPr>
              <a:t>630</a:t>
            </a:r>
            <a:r>
              <a:rPr lang="en-US" sz="3200" dirty="0"/>
              <a:t> and </a:t>
            </a:r>
            <a:r>
              <a:rPr lang="en-US" sz="3200" dirty="0">
                <a:solidFill>
                  <a:srgbClr val="FFFF00"/>
                </a:solidFill>
              </a:rPr>
              <a:t>621 BC</a:t>
            </a:r>
            <a:r>
              <a:rPr lang="en-US" sz="3200" dirty="0"/>
              <a:t> during the early years of Josiah’s reign.</a:t>
            </a:r>
          </a:p>
          <a:p>
            <a:pPr marL="712788" indent="-712788">
              <a:buClr>
                <a:srgbClr val="FFFF00"/>
              </a:buClr>
              <a:buFont typeface="Wingdings" pitchFamily="2" charset="2"/>
              <a:buChar char="v"/>
            </a:pPr>
            <a:r>
              <a:rPr lang="en-US" sz="3200" dirty="0"/>
              <a:t>Contemporary with </a:t>
            </a:r>
            <a:r>
              <a:rPr lang="en-US" sz="3200" dirty="0">
                <a:solidFill>
                  <a:srgbClr val="00FF00"/>
                </a:solidFill>
              </a:rPr>
              <a:t>Jeremiah </a:t>
            </a:r>
            <a:r>
              <a:rPr lang="en-US" sz="3200" dirty="0"/>
              <a:t>who began prophesying in Josiah’s 13</a:t>
            </a:r>
            <a:r>
              <a:rPr lang="en-US" sz="3200" baseline="30000" dirty="0"/>
              <a:t>th</a:t>
            </a:r>
            <a:r>
              <a:rPr lang="en-US" sz="3200" dirty="0"/>
              <a:t> year.</a:t>
            </a:r>
          </a:p>
          <a:p>
            <a:pPr marL="712788" indent="-712788">
              <a:buClr>
                <a:srgbClr val="FFFF00"/>
              </a:buClr>
              <a:buFont typeface="Wingdings" pitchFamily="2" charset="2"/>
              <a:buChar char="v"/>
            </a:pPr>
            <a:r>
              <a:rPr lang="en-US" sz="3200" dirty="0"/>
              <a:t>Seemingly responsible for Josiah’s early reforms.</a:t>
            </a:r>
            <a:endParaRPr lang="en-AU" sz="3200" dirty="0"/>
          </a:p>
        </p:txBody>
      </p:sp>
      <p:sp>
        <p:nvSpPr>
          <p:cNvPr id="73731" name="Text Box 3"/>
          <p:cNvSpPr txBox="1">
            <a:spLocks noChangeArrowheads="1"/>
          </p:cNvSpPr>
          <p:nvPr/>
        </p:nvSpPr>
        <p:spPr bwMode="auto">
          <a:xfrm>
            <a:off x="0" y="14605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66"/>
                </a:solidFill>
                <a:effectLst>
                  <a:outerShdw blurRad="38100" dist="38100" dir="2700000" algn="tl">
                    <a:srgbClr val="FFFFFF"/>
                  </a:outerShdw>
                </a:effectLst>
              </a:rPr>
              <a:t>Zephaniah the Prophet</a:t>
            </a:r>
            <a:endParaRPr lang="en-AU" sz="44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76802" name="Rectangle 2"/>
          <p:cNvSpPr>
            <a:spLocks noGrp="1" noChangeArrowheads="1"/>
          </p:cNvSpPr>
          <p:nvPr>
            <p:ph type="subTitle" idx="1"/>
          </p:nvPr>
        </p:nvSpPr>
        <p:spPr>
          <a:xfrm>
            <a:off x="250825" y="836613"/>
            <a:ext cx="8713788" cy="5472112"/>
          </a:xfrm>
        </p:spPr>
        <p:txBody>
          <a:bodyPr/>
          <a:lstStyle/>
          <a:p>
            <a:pPr marL="723900" indent="-723900">
              <a:buClr>
                <a:srgbClr val="FFFF00"/>
              </a:buClr>
              <a:buFont typeface="Wingdings" pitchFamily="2" charset="2"/>
              <a:buChar char="v"/>
            </a:pPr>
            <a:r>
              <a:rPr lang="en-US" sz="3200" dirty="0"/>
              <a:t>Judah steeped in </a:t>
            </a:r>
            <a:r>
              <a:rPr lang="en-US" sz="3200" dirty="0">
                <a:solidFill>
                  <a:srgbClr val="FFCCFF"/>
                </a:solidFill>
              </a:rPr>
              <a:t>Babylonian idolatry</a:t>
            </a:r>
            <a:r>
              <a:rPr lang="en-US" sz="3200" dirty="0"/>
              <a:t> and worldly practice.</a:t>
            </a:r>
          </a:p>
          <a:p>
            <a:pPr marL="723900" indent="-723900">
              <a:buClr>
                <a:srgbClr val="FFFF00"/>
              </a:buClr>
              <a:buFont typeface="Wingdings" pitchFamily="2" charset="2"/>
              <a:buChar char="v"/>
            </a:pPr>
            <a:r>
              <a:rPr lang="en-US" sz="3200" dirty="0"/>
              <a:t>Insensitive after nearly 60 years of apostasy.</a:t>
            </a:r>
          </a:p>
          <a:p>
            <a:pPr marL="723900" indent="-723900">
              <a:buClr>
                <a:srgbClr val="FFFF00"/>
              </a:buClr>
              <a:buFont typeface="Wingdings" pitchFamily="2" charset="2"/>
              <a:buChar char="v"/>
            </a:pPr>
            <a:r>
              <a:rPr lang="en-US" sz="3200" dirty="0"/>
              <a:t>Under irrevocable sentence of Divine </a:t>
            </a:r>
            <a:r>
              <a:rPr lang="en-US" sz="3200" dirty="0" err="1"/>
              <a:t>judgement</a:t>
            </a:r>
            <a:r>
              <a:rPr lang="en-US" sz="3200" dirty="0"/>
              <a:t>.</a:t>
            </a:r>
          </a:p>
          <a:p>
            <a:pPr marL="723900" indent="-723900">
              <a:buClr>
                <a:srgbClr val="FFFF00"/>
              </a:buClr>
              <a:buFont typeface="Wingdings" pitchFamily="2" charset="2"/>
              <a:buChar char="v"/>
            </a:pPr>
            <a:r>
              <a:rPr lang="en-US" sz="3200" dirty="0"/>
              <a:t>Only a small remnant surrounding Josiah remained faithful.</a:t>
            </a:r>
          </a:p>
          <a:p>
            <a:pPr marL="723900" indent="-723900">
              <a:buClr>
                <a:srgbClr val="FFFF00"/>
              </a:buClr>
              <a:buFont typeface="Wingdings" pitchFamily="2" charset="2"/>
              <a:buChar char="v"/>
            </a:pPr>
            <a:r>
              <a:rPr lang="en-US" sz="3200" dirty="0"/>
              <a:t>Attitude to reform lukewarm and hypocritical – </a:t>
            </a:r>
            <a:r>
              <a:rPr lang="en-US" sz="3200" dirty="0">
                <a:ln w="22225">
                  <a:solidFill>
                    <a:schemeClr val="tx1"/>
                  </a:solidFill>
                </a:ln>
                <a:solidFill>
                  <a:srgbClr val="CC0000"/>
                </a:solidFill>
              </a:rPr>
              <a:t>Jer. 3:10</a:t>
            </a:r>
            <a:r>
              <a:rPr lang="en-US" sz="3200" dirty="0"/>
              <a:t>.</a:t>
            </a:r>
            <a:endParaRPr lang="en-AU" sz="3200" dirty="0"/>
          </a:p>
        </p:txBody>
      </p:sp>
      <p:sp>
        <p:nvSpPr>
          <p:cNvPr id="76803" name="Text Box 3"/>
          <p:cNvSpPr txBox="1">
            <a:spLocks noChangeArrowheads="1"/>
          </p:cNvSpPr>
          <p:nvPr/>
        </p:nvSpPr>
        <p:spPr bwMode="auto">
          <a:xfrm>
            <a:off x="0" y="134938"/>
            <a:ext cx="9144000" cy="769441"/>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66"/>
                </a:solidFill>
                <a:effectLst>
                  <a:outerShdw blurRad="38100" dist="38100" dir="2700000" algn="tl">
                    <a:srgbClr val="FFFFFF"/>
                  </a:outerShdw>
                </a:effectLst>
              </a:rPr>
              <a:t>Character of the Ecclesia</a:t>
            </a:r>
            <a:endParaRPr lang="en-AU" sz="44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74754" name="Rectangle 2"/>
          <p:cNvSpPr>
            <a:spLocks noGrp="1" noChangeArrowheads="1"/>
          </p:cNvSpPr>
          <p:nvPr>
            <p:ph type="subTitle" idx="1"/>
          </p:nvPr>
        </p:nvSpPr>
        <p:spPr>
          <a:xfrm>
            <a:off x="179388" y="836712"/>
            <a:ext cx="8785225" cy="5616624"/>
          </a:xfrm>
        </p:spPr>
        <p:txBody>
          <a:bodyPr/>
          <a:lstStyle/>
          <a:p>
            <a:pPr marL="622300" indent="-622300" algn="ctr">
              <a:spcAft>
                <a:spcPts val="400"/>
              </a:spcAft>
              <a:buClr>
                <a:srgbClr val="FFFF00"/>
              </a:buClr>
              <a:buFont typeface="Wingdings" pitchFamily="2" charset="2"/>
              <a:buNone/>
            </a:pPr>
            <a:r>
              <a:rPr lang="en-US" sz="3200" b="0" dirty="0">
                <a:solidFill>
                  <a:srgbClr val="00FF00"/>
                </a:solidFill>
                <a:latin typeface="Arial Black" pitchFamily="34" charset="0"/>
              </a:rPr>
              <a:t>“Whom Yah hid”</a:t>
            </a:r>
          </a:p>
          <a:p>
            <a:pPr marL="622300" indent="-622300">
              <a:spcAft>
                <a:spcPts val="400"/>
              </a:spcAft>
              <a:buClr>
                <a:srgbClr val="FFFF00"/>
              </a:buClr>
              <a:buFont typeface="Wingdings" pitchFamily="2" charset="2"/>
              <a:buChar char="v"/>
            </a:pPr>
            <a:r>
              <a:rPr lang="en-US" sz="3000" dirty="0"/>
              <a:t>Son of </a:t>
            </a:r>
            <a:r>
              <a:rPr lang="en-US" sz="3000" dirty="0" err="1">
                <a:solidFill>
                  <a:srgbClr val="FFFF66"/>
                </a:solidFill>
              </a:rPr>
              <a:t>Cushi</a:t>
            </a:r>
            <a:r>
              <a:rPr lang="en-US" sz="3000" dirty="0"/>
              <a:t> – “A </a:t>
            </a:r>
            <a:r>
              <a:rPr lang="en-US" sz="3000" dirty="0" err="1"/>
              <a:t>Cushite</a:t>
            </a:r>
            <a:r>
              <a:rPr lang="en-US" sz="3000" dirty="0" smtClean="0"/>
              <a:t>”. </a:t>
            </a:r>
            <a:r>
              <a:rPr lang="en-US" sz="3000" dirty="0" smtClean="0">
                <a:solidFill>
                  <a:srgbClr val="FFFF00"/>
                </a:solidFill>
              </a:rPr>
              <a:t>???????</a:t>
            </a:r>
            <a:endParaRPr lang="en-US" sz="3000" dirty="0">
              <a:solidFill>
                <a:srgbClr val="FFFF00"/>
              </a:solidFill>
            </a:endParaRPr>
          </a:p>
          <a:p>
            <a:pPr marL="622300" indent="-622300">
              <a:spcAft>
                <a:spcPts val="400"/>
              </a:spcAft>
              <a:buClr>
                <a:srgbClr val="FFFF00"/>
              </a:buClr>
              <a:buFont typeface="Wingdings" pitchFamily="2" charset="2"/>
              <a:buChar char="v"/>
            </a:pPr>
            <a:r>
              <a:rPr lang="en-US" sz="3000" dirty="0" err="1">
                <a:ln>
                  <a:solidFill>
                    <a:schemeClr val="tx1"/>
                  </a:solidFill>
                </a:ln>
                <a:solidFill>
                  <a:schemeClr val="hlink"/>
                </a:solidFill>
              </a:rPr>
              <a:t>Gedaliah</a:t>
            </a:r>
            <a:r>
              <a:rPr lang="en-US" sz="3000" dirty="0"/>
              <a:t> – “Whom Yah has made great”.</a:t>
            </a:r>
          </a:p>
          <a:p>
            <a:pPr marL="622300" indent="-622300">
              <a:spcAft>
                <a:spcPts val="400"/>
              </a:spcAft>
              <a:buClr>
                <a:srgbClr val="FFFF00"/>
              </a:buClr>
              <a:buFont typeface="Wingdings" pitchFamily="2" charset="2"/>
              <a:buChar char="v"/>
            </a:pPr>
            <a:r>
              <a:rPr lang="en-US" sz="3000" dirty="0" err="1">
                <a:ln>
                  <a:solidFill>
                    <a:schemeClr val="tx1"/>
                  </a:solidFill>
                </a:ln>
                <a:solidFill>
                  <a:srgbClr val="FFCC66"/>
                </a:solidFill>
              </a:rPr>
              <a:t>Amariah</a:t>
            </a:r>
            <a:r>
              <a:rPr lang="en-US" sz="3000" dirty="0"/>
              <a:t> – “Whom Yah promised”.</a:t>
            </a:r>
          </a:p>
          <a:p>
            <a:pPr marL="622300" indent="-622300">
              <a:spcAft>
                <a:spcPts val="400"/>
              </a:spcAft>
              <a:buClr>
                <a:srgbClr val="FFFF00"/>
              </a:buClr>
              <a:buFont typeface="Wingdings" pitchFamily="2" charset="2"/>
              <a:buChar char="v"/>
            </a:pPr>
            <a:r>
              <a:rPr lang="en-US" sz="3000" dirty="0" err="1">
                <a:ln>
                  <a:solidFill>
                    <a:schemeClr val="tx1"/>
                  </a:solidFill>
                </a:ln>
                <a:solidFill>
                  <a:srgbClr val="FF99FF"/>
                </a:solidFill>
              </a:rPr>
              <a:t>Hizkiah</a:t>
            </a:r>
            <a:r>
              <a:rPr lang="en-US" sz="3000" dirty="0">
                <a:ln>
                  <a:solidFill>
                    <a:schemeClr val="tx1"/>
                  </a:solidFill>
                </a:ln>
                <a:solidFill>
                  <a:srgbClr val="FF99FF"/>
                </a:solidFill>
              </a:rPr>
              <a:t> (Hezekiah)</a:t>
            </a:r>
            <a:r>
              <a:rPr lang="en-US" sz="3000" dirty="0">
                <a:ln>
                  <a:solidFill>
                    <a:schemeClr val="tx1"/>
                  </a:solidFill>
                </a:ln>
              </a:rPr>
              <a:t> </a:t>
            </a:r>
            <a:r>
              <a:rPr lang="en-US" sz="3000" dirty="0"/>
              <a:t>– “Strengthened of Yah”.</a:t>
            </a:r>
          </a:p>
          <a:p>
            <a:pPr marL="622300" indent="-622300">
              <a:spcAft>
                <a:spcPts val="400"/>
              </a:spcAft>
              <a:buClr>
                <a:srgbClr val="FFFF00"/>
              </a:buClr>
              <a:buFont typeface="Wingdings" pitchFamily="2" charset="2"/>
              <a:buChar char="v"/>
            </a:pPr>
            <a:r>
              <a:rPr lang="en-US" sz="3000" dirty="0"/>
              <a:t>Underlying theme of prophecy:</a:t>
            </a:r>
          </a:p>
          <a:p>
            <a:pPr marL="622300" indent="-622300">
              <a:spcAft>
                <a:spcPts val="400"/>
              </a:spcAft>
              <a:buClr>
                <a:srgbClr val="FFFF00"/>
              </a:buClr>
              <a:buFont typeface="Wingdings" pitchFamily="2" charset="2"/>
              <a:buNone/>
            </a:pPr>
            <a:r>
              <a:rPr lang="en-US" sz="3000" dirty="0"/>
              <a:t>	</a:t>
            </a:r>
            <a:r>
              <a:rPr lang="en-US" sz="3000" dirty="0">
                <a:solidFill>
                  <a:srgbClr val="FFFF00"/>
                </a:solidFill>
              </a:rPr>
              <a:t>The salvation of a remnant whom God hid among the </a:t>
            </a:r>
            <a:r>
              <a:rPr lang="en-US" sz="3000" dirty="0" err="1">
                <a:solidFill>
                  <a:srgbClr val="FFFF00"/>
                </a:solidFill>
              </a:rPr>
              <a:t>Cushites</a:t>
            </a:r>
            <a:r>
              <a:rPr lang="en-US" sz="3000" dirty="0">
                <a:solidFill>
                  <a:srgbClr val="FFFF00"/>
                </a:solidFill>
              </a:rPr>
              <a:t> and made great through the one He promised (to Abraham) and strengthened for Himself.</a:t>
            </a:r>
            <a:endParaRPr lang="en-AU" sz="3000" dirty="0">
              <a:solidFill>
                <a:srgbClr val="FFFF00"/>
              </a:solidFill>
            </a:endParaRPr>
          </a:p>
        </p:txBody>
      </p:sp>
      <p:sp>
        <p:nvSpPr>
          <p:cNvPr id="74755" name="Text Box 3"/>
          <p:cNvSpPr txBox="1">
            <a:spLocks noChangeArrowheads="1"/>
          </p:cNvSpPr>
          <p:nvPr/>
        </p:nvSpPr>
        <p:spPr bwMode="auto">
          <a:xfrm>
            <a:off x="0" y="111125"/>
            <a:ext cx="9144000" cy="830997"/>
          </a:xfrm>
          <a:prstGeom prst="rect">
            <a:avLst/>
          </a:prstGeom>
          <a:noFill/>
          <a:ln w="9525">
            <a:noFill/>
            <a:miter lim="800000"/>
            <a:headEnd/>
            <a:tailEnd/>
          </a:ln>
          <a:effectLst/>
        </p:spPr>
        <p:txBody>
          <a:bodyPr>
            <a:spAutoFit/>
          </a:bodyPr>
          <a:lstStyle/>
          <a:p>
            <a:pPr algn="ctr">
              <a:spcBef>
                <a:spcPct val="50000"/>
              </a:spcBef>
            </a:pPr>
            <a:r>
              <a:rPr lang="en-US" sz="4800" b="1" dirty="0">
                <a:solidFill>
                  <a:srgbClr val="FFFF66"/>
                </a:solidFill>
                <a:effectLst>
                  <a:outerShdw blurRad="38100" dist="38100" dir="2700000" algn="tl">
                    <a:srgbClr val="FFFFFF"/>
                  </a:outerShdw>
                </a:effectLst>
              </a:rPr>
              <a:t>Zephaniah</a:t>
            </a:r>
            <a:endParaRPr lang="en-AU" sz="48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5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75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75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7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80898" name="Rectangle 2"/>
          <p:cNvSpPr>
            <a:spLocks noGrp="1" noChangeArrowheads="1"/>
          </p:cNvSpPr>
          <p:nvPr>
            <p:ph type="subTitle" idx="1"/>
          </p:nvPr>
        </p:nvSpPr>
        <p:spPr>
          <a:xfrm>
            <a:off x="179388" y="836613"/>
            <a:ext cx="8785225" cy="5472112"/>
          </a:xfrm>
        </p:spPr>
        <p:txBody>
          <a:bodyPr/>
          <a:lstStyle/>
          <a:p>
            <a:pPr marL="622300" indent="-622300">
              <a:buClr>
                <a:srgbClr val="FFFF00"/>
              </a:buClr>
              <a:buFont typeface="Wingdings" pitchFamily="2" charset="2"/>
              <a:buChar char="v"/>
            </a:pPr>
            <a:r>
              <a:rPr lang="en-US" sz="3000" dirty="0">
                <a:ln w="22225">
                  <a:solidFill>
                    <a:schemeClr val="tx1"/>
                  </a:solidFill>
                </a:ln>
                <a:solidFill>
                  <a:srgbClr val="FF0000"/>
                </a:solidFill>
              </a:rPr>
              <a:t>2 Kings 21:2</a:t>
            </a:r>
            <a:r>
              <a:rPr lang="en-US" sz="3000" dirty="0">
                <a:ln w="22225">
                  <a:solidFill>
                    <a:schemeClr val="tx1"/>
                  </a:solidFill>
                </a:ln>
              </a:rPr>
              <a:t> </a:t>
            </a:r>
            <a:r>
              <a:rPr lang="en-US" sz="3000" dirty="0"/>
              <a:t>– Restored religion of the Canaanites – Descendants of Ham.</a:t>
            </a:r>
          </a:p>
          <a:p>
            <a:pPr marL="622300" indent="-622300">
              <a:buClr>
                <a:srgbClr val="FFFF00"/>
              </a:buClr>
              <a:buFont typeface="Wingdings" pitchFamily="2" charset="2"/>
              <a:buChar char="v"/>
            </a:pPr>
            <a:r>
              <a:rPr lang="en-US" sz="3000" dirty="0">
                <a:ln w="22225">
                  <a:solidFill>
                    <a:schemeClr val="tx1"/>
                  </a:solidFill>
                </a:ln>
                <a:solidFill>
                  <a:srgbClr val="FF0000"/>
                </a:solidFill>
              </a:rPr>
              <a:t>2 Kings 21:3 </a:t>
            </a:r>
            <a:r>
              <a:rPr lang="en-US" sz="3000" dirty="0"/>
              <a:t>– Baal and </a:t>
            </a:r>
            <a:r>
              <a:rPr lang="en-US" sz="3000" dirty="0" err="1"/>
              <a:t>Asherah</a:t>
            </a:r>
            <a:r>
              <a:rPr lang="en-US" sz="3000" dirty="0"/>
              <a:t> (Astarte) – Phoenician gods of the sun and moon – Origins in ancient Babylon.</a:t>
            </a:r>
          </a:p>
          <a:p>
            <a:pPr marL="622300" indent="-622300">
              <a:buClr>
                <a:srgbClr val="FFFF00"/>
              </a:buClr>
              <a:buFont typeface="Wingdings" pitchFamily="2" charset="2"/>
              <a:buChar char="v"/>
            </a:pPr>
            <a:r>
              <a:rPr lang="en-US" sz="3000" dirty="0">
                <a:solidFill>
                  <a:srgbClr val="00FF00"/>
                </a:solidFill>
              </a:rPr>
              <a:t>“host of heaven”</a:t>
            </a:r>
            <a:r>
              <a:rPr lang="en-US" sz="3000" dirty="0"/>
              <a:t> – Astral worship of the Chaldeans – Worshipped sun, moon and stars (signs of the Zodiac) – </a:t>
            </a:r>
            <a:r>
              <a:rPr lang="en-US" sz="3000" dirty="0">
                <a:ln w="22225">
                  <a:solidFill>
                    <a:schemeClr val="tx1"/>
                  </a:solidFill>
                </a:ln>
                <a:solidFill>
                  <a:srgbClr val="FF0000"/>
                </a:solidFill>
              </a:rPr>
              <a:t>2 Kings 23:5</a:t>
            </a:r>
            <a:r>
              <a:rPr lang="en-US" sz="3000" dirty="0"/>
              <a:t>.</a:t>
            </a:r>
          </a:p>
          <a:p>
            <a:pPr marL="622300" indent="-622300">
              <a:buClr>
                <a:srgbClr val="FFFF00"/>
              </a:buClr>
              <a:buFont typeface="Wingdings" pitchFamily="2" charset="2"/>
              <a:buChar char="v"/>
            </a:pPr>
            <a:r>
              <a:rPr lang="en-US" sz="3000" dirty="0">
                <a:ln w="22225">
                  <a:solidFill>
                    <a:schemeClr val="tx1"/>
                  </a:solidFill>
                </a:ln>
                <a:solidFill>
                  <a:srgbClr val="FF0000"/>
                </a:solidFill>
              </a:rPr>
              <a:t>2 Kings 23:11 </a:t>
            </a:r>
            <a:r>
              <a:rPr lang="en-US" sz="3000" dirty="0"/>
              <a:t>– Horses and chariots of the sun borrowed from Assyria and Babylon.</a:t>
            </a:r>
            <a:endParaRPr lang="en-AU" sz="3000" dirty="0"/>
          </a:p>
        </p:txBody>
      </p:sp>
      <p:sp>
        <p:nvSpPr>
          <p:cNvPr id="80899" name="Text Box 3"/>
          <p:cNvSpPr txBox="1">
            <a:spLocks noChangeArrowheads="1"/>
          </p:cNvSpPr>
          <p:nvPr/>
        </p:nvSpPr>
        <p:spPr bwMode="auto">
          <a:xfrm>
            <a:off x="0" y="149225"/>
            <a:ext cx="9144000" cy="769441"/>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66"/>
                </a:solidFill>
                <a:effectLst>
                  <a:outerShdw blurRad="38100" dist="38100" dir="2700000" algn="tl">
                    <a:srgbClr val="FFFFFF"/>
                  </a:outerShdw>
                </a:effectLst>
              </a:rPr>
              <a:t>Babylonian Apostasy</a:t>
            </a:r>
            <a:endParaRPr lang="en-AU" sz="44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p:txBody>
          <a:bodyPr/>
          <a:lstStyle/>
          <a:p>
            <a:r>
              <a:rPr lang="en-AU"/>
              <a:t>The Prophecy of Zephaniah</a:t>
            </a:r>
          </a:p>
        </p:txBody>
      </p:sp>
      <p:sp>
        <p:nvSpPr>
          <p:cNvPr id="83970" name="Rectangle 2"/>
          <p:cNvSpPr>
            <a:spLocks noGrp="1" noChangeArrowheads="1"/>
          </p:cNvSpPr>
          <p:nvPr>
            <p:ph type="subTitle" idx="1"/>
          </p:nvPr>
        </p:nvSpPr>
        <p:spPr>
          <a:xfrm>
            <a:off x="107950" y="765175"/>
            <a:ext cx="8785225" cy="5616575"/>
          </a:xfrm>
        </p:spPr>
        <p:txBody>
          <a:bodyPr/>
          <a:lstStyle/>
          <a:p>
            <a:pPr marL="533400" indent="-533400">
              <a:lnSpc>
                <a:spcPct val="90000"/>
              </a:lnSpc>
              <a:buClr>
                <a:srgbClr val="FFFF00"/>
              </a:buClr>
              <a:buFont typeface="Wingdings" pitchFamily="2" charset="2"/>
              <a:buChar char="v"/>
            </a:pPr>
            <a:r>
              <a:rPr lang="en-US" dirty="0"/>
              <a:t>History records that </a:t>
            </a:r>
            <a:r>
              <a:rPr lang="en-US" dirty="0">
                <a:solidFill>
                  <a:srgbClr val="FFFF00"/>
                </a:solidFill>
              </a:rPr>
              <a:t>Cush</a:t>
            </a:r>
            <a:r>
              <a:rPr lang="en-US" dirty="0"/>
              <a:t> – also called </a:t>
            </a:r>
            <a:r>
              <a:rPr lang="en-US" dirty="0">
                <a:solidFill>
                  <a:srgbClr val="FFFF00"/>
                </a:solidFill>
              </a:rPr>
              <a:t>Kish</a:t>
            </a:r>
            <a:r>
              <a:rPr lang="en-US" dirty="0"/>
              <a:t> and </a:t>
            </a:r>
            <a:r>
              <a:rPr lang="en-US" dirty="0" err="1">
                <a:solidFill>
                  <a:srgbClr val="FFFF00"/>
                </a:solidFill>
              </a:rPr>
              <a:t>Bel</a:t>
            </a:r>
            <a:r>
              <a:rPr lang="en-US" dirty="0"/>
              <a:t> – settled in Babylon first.</a:t>
            </a:r>
          </a:p>
          <a:p>
            <a:pPr marL="533400" indent="-533400">
              <a:lnSpc>
                <a:spcPct val="90000"/>
              </a:lnSpc>
              <a:buClr>
                <a:srgbClr val="FFFF00"/>
              </a:buClr>
              <a:buFont typeface="Wingdings" pitchFamily="2" charset="2"/>
              <a:buChar char="v"/>
            </a:pPr>
            <a:r>
              <a:rPr lang="en-US" dirty="0"/>
              <a:t>Cush was the great original prophet of the Babylonian mysteries.</a:t>
            </a:r>
          </a:p>
          <a:p>
            <a:pPr marL="533400" indent="-533400">
              <a:lnSpc>
                <a:spcPct val="90000"/>
              </a:lnSpc>
              <a:buClr>
                <a:srgbClr val="FFFF00"/>
              </a:buClr>
              <a:buFont typeface="Wingdings" pitchFamily="2" charset="2"/>
              <a:buChar char="v"/>
            </a:pPr>
            <a:r>
              <a:rPr lang="en-US" b="0" dirty="0" err="1">
                <a:solidFill>
                  <a:srgbClr val="FFFF00"/>
                </a:solidFill>
                <a:latin typeface="Arial Black" pitchFamily="34" charset="0"/>
              </a:rPr>
              <a:t>Bel</a:t>
            </a:r>
            <a:r>
              <a:rPr lang="en-US" dirty="0"/>
              <a:t> = </a:t>
            </a:r>
            <a:r>
              <a:rPr lang="en-US" dirty="0">
                <a:solidFill>
                  <a:srgbClr val="FFFF00"/>
                </a:solidFill>
              </a:rPr>
              <a:t>“the confounder”</a:t>
            </a:r>
            <a:r>
              <a:rPr lang="en-US" dirty="0"/>
              <a:t> - of languages and of religion – </a:t>
            </a:r>
            <a:r>
              <a:rPr lang="en-US" dirty="0">
                <a:ln w="22225">
                  <a:solidFill>
                    <a:schemeClr val="tx1"/>
                  </a:solidFill>
                </a:ln>
                <a:solidFill>
                  <a:srgbClr val="FF0000"/>
                </a:solidFill>
              </a:rPr>
              <a:t>Isa. 46:1; Jer. 50:2; 51:44</a:t>
            </a:r>
            <a:r>
              <a:rPr lang="en-US" dirty="0"/>
              <a:t>. Chaldean – </a:t>
            </a:r>
            <a:r>
              <a:rPr lang="en-US" dirty="0">
                <a:ln>
                  <a:solidFill>
                    <a:schemeClr val="tx1"/>
                  </a:solidFill>
                </a:ln>
                <a:solidFill>
                  <a:srgbClr val="66FFFF"/>
                </a:solidFill>
              </a:rPr>
              <a:t>“to break in pieces, scatter abroad.”</a:t>
            </a:r>
          </a:p>
          <a:p>
            <a:pPr marL="533400" indent="-533400">
              <a:lnSpc>
                <a:spcPct val="90000"/>
              </a:lnSpc>
              <a:buClr>
                <a:srgbClr val="FFFF00"/>
              </a:buClr>
              <a:buFont typeface="Wingdings" pitchFamily="2" charset="2"/>
              <a:buChar char="v"/>
            </a:pPr>
            <a:r>
              <a:rPr lang="en-US" dirty="0" err="1">
                <a:solidFill>
                  <a:srgbClr val="FFFF00"/>
                </a:solidFill>
              </a:rPr>
              <a:t>Bel</a:t>
            </a:r>
            <a:r>
              <a:rPr lang="en-US" dirty="0"/>
              <a:t> was later called </a:t>
            </a:r>
            <a:r>
              <a:rPr lang="en-US" dirty="0">
                <a:ln>
                  <a:solidFill>
                    <a:schemeClr val="tx1"/>
                  </a:solidFill>
                </a:ln>
                <a:solidFill>
                  <a:srgbClr val="FFCC66"/>
                </a:solidFill>
              </a:rPr>
              <a:t>Baal</a:t>
            </a:r>
            <a:r>
              <a:rPr lang="en-US" dirty="0"/>
              <a:t> and </a:t>
            </a:r>
            <a:r>
              <a:rPr lang="en-US" dirty="0" err="1">
                <a:ln>
                  <a:solidFill>
                    <a:schemeClr val="tx1"/>
                  </a:solidFill>
                </a:ln>
                <a:solidFill>
                  <a:srgbClr val="FFCC66"/>
                </a:solidFill>
              </a:rPr>
              <a:t>Jannus</a:t>
            </a:r>
            <a:r>
              <a:rPr lang="en-US" dirty="0"/>
              <a:t>.</a:t>
            </a:r>
          </a:p>
          <a:p>
            <a:pPr marL="533400" indent="-533400">
              <a:lnSpc>
                <a:spcPct val="90000"/>
              </a:lnSpc>
              <a:buClr>
                <a:srgbClr val="FFFF00"/>
              </a:buClr>
              <a:buFont typeface="Wingdings" pitchFamily="2" charset="2"/>
              <a:buChar char="v"/>
            </a:pPr>
            <a:r>
              <a:rPr lang="en-US" dirty="0"/>
              <a:t>Cush began the form of false religion that spread throughout Mesopotamia and Canaan.</a:t>
            </a:r>
          </a:p>
          <a:p>
            <a:pPr marL="533400" indent="-533400" algn="just">
              <a:lnSpc>
                <a:spcPct val="90000"/>
              </a:lnSpc>
              <a:buClr>
                <a:srgbClr val="FFFF00"/>
              </a:buClr>
              <a:buFont typeface="Wingdings" pitchFamily="2" charset="2"/>
              <a:buChar char="v"/>
            </a:pPr>
            <a:r>
              <a:rPr lang="en-US" dirty="0" smtClean="0">
                <a:solidFill>
                  <a:srgbClr val="FFFF00"/>
                </a:solidFill>
              </a:rPr>
              <a:t>Formula</a:t>
            </a:r>
            <a:r>
              <a:rPr lang="en-US" dirty="0" smtClean="0"/>
              <a:t> </a:t>
            </a:r>
            <a:r>
              <a:rPr lang="en-US" dirty="0"/>
              <a:t>– </a:t>
            </a:r>
            <a:r>
              <a:rPr lang="en-US" dirty="0">
                <a:ln w="22225">
                  <a:solidFill>
                    <a:schemeClr val="tx1"/>
                  </a:solidFill>
                </a:ln>
                <a:solidFill>
                  <a:srgbClr val="FF0000"/>
                </a:solidFill>
              </a:rPr>
              <a:t>Mic. 6:16 </a:t>
            </a:r>
            <a:r>
              <a:rPr lang="en-US" dirty="0"/>
              <a:t>– </a:t>
            </a:r>
            <a:r>
              <a:rPr lang="en-US" sz="3000" dirty="0">
                <a:solidFill>
                  <a:srgbClr val="00FF00"/>
                </a:solidFill>
                <a:latin typeface="Bookman Old Style" pitchFamily="18" charset="0"/>
              </a:rPr>
              <a:t>“</a:t>
            </a:r>
            <a:r>
              <a:rPr lang="en-AU" sz="3000" dirty="0">
                <a:solidFill>
                  <a:srgbClr val="00FF00"/>
                </a:solidFill>
                <a:latin typeface="Bookman Old Style" pitchFamily="18" charset="0"/>
              </a:rPr>
              <a:t>For the statutes of </a:t>
            </a:r>
            <a:r>
              <a:rPr lang="en-AU" sz="3000" dirty="0" err="1">
                <a:solidFill>
                  <a:srgbClr val="00FF00"/>
                </a:solidFill>
                <a:latin typeface="Bookman Old Style" pitchFamily="18" charset="0"/>
              </a:rPr>
              <a:t>Omri</a:t>
            </a:r>
            <a:r>
              <a:rPr lang="en-AU" sz="3000" dirty="0">
                <a:solidFill>
                  <a:srgbClr val="00FF00"/>
                </a:solidFill>
                <a:latin typeface="Bookman Old Style" pitchFamily="18" charset="0"/>
              </a:rPr>
              <a:t> are kept, and all the works of the house of Ahab”</a:t>
            </a:r>
            <a:r>
              <a:rPr lang="en-AU" dirty="0"/>
              <a:t>.</a:t>
            </a:r>
          </a:p>
        </p:txBody>
      </p:sp>
      <p:sp>
        <p:nvSpPr>
          <p:cNvPr id="83971" name="Text Box 3"/>
          <p:cNvSpPr txBox="1">
            <a:spLocks noChangeArrowheads="1"/>
          </p:cNvSpPr>
          <p:nvPr/>
        </p:nvSpPr>
        <p:spPr bwMode="auto">
          <a:xfrm>
            <a:off x="0" y="69560"/>
            <a:ext cx="9144000" cy="769441"/>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66"/>
                </a:solidFill>
                <a:effectLst>
                  <a:outerShdw blurRad="38100" dist="38100" dir="2700000" algn="tl">
                    <a:srgbClr val="FFFFFF"/>
                  </a:outerShdw>
                </a:effectLst>
              </a:rPr>
              <a:t>Cush – Father of Nimrod</a:t>
            </a:r>
            <a:endParaRPr lang="en-AU" sz="4400" b="1" dirty="0">
              <a:solidFill>
                <a:srgbClr val="FFFF66"/>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9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9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Grp="1" noChangeArrowheads="1"/>
          </p:cNvSpPr>
          <p:nvPr>
            <p:ph type="ftr" sz="quarter" idx="3"/>
          </p:nvPr>
        </p:nvSpPr>
        <p:spPr/>
        <p:txBody>
          <a:bodyPr/>
          <a:lstStyle/>
          <a:p>
            <a:r>
              <a:rPr lang="en-AU"/>
              <a:t>The Prophecy of Zephaniah</a:t>
            </a:r>
          </a:p>
        </p:txBody>
      </p:sp>
      <p:graphicFrame>
        <p:nvGraphicFramePr>
          <p:cNvPr id="86018" name="Object 2"/>
          <p:cNvGraphicFramePr>
            <a:graphicFrameLocks noChangeAspect="1"/>
          </p:cNvGraphicFramePr>
          <p:nvPr/>
        </p:nvGraphicFramePr>
        <p:xfrm>
          <a:off x="0" y="666750"/>
          <a:ext cx="9144000" cy="6191250"/>
        </p:xfrm>
        <a:graphic>
          <a:graphicData uri="http://schemas.openxmlformats.org/presentationml/2006/ole">
            <p:oleObj spid="_x0000_s86018" name="Photo Editor Photo" r:id="rId3" imgW="9326277" imgH="6314286" progId="">
              <p:embed/>
            </p:oleObj>
          </a:graphicData>
        </a:graphic>
      </p:graphicFrame>
      <p:sp>
        <p:nvSpPr>
          <p:cNvPr id="86019" name="Text Box 3"/>
          <p:cNvSpPr txBox="1">
            <a:spLocks noChangeArrowheads="1"/>
          </p:cNvSpPr>
          <p:nvPr/>
        </p:nvSpPr>
        <p:spPr bwMode="auto">
          <a:xfrm>
            <a:off x="-32" y="17605"/>
            <a:ext cx="7104398" cy="1200329"/>
          </a:xfrm>
          <a:prstGeom prst="rect">
            <a:avLst/>
          </a:prstGeom>
          <a:solidFill>
            <a:srgbClr val="000000"/>
          </a:solidFill>
          <a:ln w="9525">
            <a:noFill/>
            <a:miter lim="800000"/>
            <a:headEnd/>
            <a:tailEnd/>
          </a:ln>
          <a:effectLst/>
        </p:spPr>
        <p:txBody>
          <a:bodyPr wrap="square">
            <a:spAutoFit/>
          </a:bodyPr>
          <a:lstStyle/>
          <a:p>
            <a:pPr algn="r">
              <a:lnSpc>
                <a:spcPct val="90000"/>
              </a:lnSpc>
            </a:pPr>
            <a:r>
              <a:rPr lang="en-US" sz="4000" b="1" dirty="0">
                <a:solidFill>
                  <a:srgbClr val="FFFF66"/>
                </a:solidFill>
                <a:effectLst>
                  <a:outerShdw blurRad="38100" dist="38100" dir="2700000" algn="tl">
                    <a:srgbClr val="FFFFFF"/>
                  </a:outerShdw>
                </a:effectLst>
              </a:rPr>
              <a:t>The </a:t>
            </a:r>
            <a:r>
              <a:rPr lang="en-US" sz="4000" b="1" dirty="0" smtClean="0">
                <a:solidFill>
                  <a:srgbClr val="FFFF66"/>
                </a:solidFill>
                <a:effectLst>
                  <a:outerShdw blurRad="38100" dist="38100" dir="2700000" algn="tl">
                    <a:srgbClr val="FFFFFF"/>
                  </a:outerShdw>
                </a:effectLst>
              </a:rPr>
              <a:t>table </a:t>
            </a:r>
            <a:r>
              <a:rPr lang="en-US" sz="4000" b="1" dirty="0">
                <a:solidFill>
                  <a:srgbClr val="FFFF66"/>
                </a:solidFill>
                <a:effectLst>
                  <a:outerShdw blurRad="38100" dist="38100" dir="2700000" algn="tl">
                    <a:srgbClr val="FFFFFF"/>
                  </a:outerShdw>
                </a:effectLst>
              </a:rPr>
              <a:t>of Nations</a:t>
            </a:r>
            <a:r>
              <a:rPr lang="en-US" sz="4000" b="1" dirty="0" smtClean="0">
                <a:solidFill>
                  <a:srgbClr val="FFFF66"/>
                </a:solidFill>
                <a:effectLst>
                  <a:outerShdw blurRad="38100" dist="38100" dir="2700000" algn="tl">
                    <a:srgbClr val="FFFFFF"/>
                  </a:outerShdw>
                </a:effectLst>
              </a:rPr>
              <a:t>….from </a:t>
            </a:r>
            <a:r>
              <a:rPr lang="en-US" sz="4000" b="1" dirty="0">
                <a:solidFill>
                  <a:srgbClr val="FFFF66"/>
                </a:solidFill>
                <a:effectLst>
                  <a:outerShdw blurRad="38100" dist="38100" dir="2700000" algn="tl">
                    <a:srgbClr val="FFFFFF"/>
                  </a:outerShdw>
                </a:effectLst>
              </a:rPr>
              <a:t>Shem, Ham and Japheth      </a:t>
            </a:r>
            <a:endParaRPr lang="en-AU" sz="4000" b="1" dirty="0">
              <a:solidFill>
                <a:srgbClr val="FFFF66"/>
              </a:solidFill>
              <a:effectLst>
                <a:outerShdw blurRad="38100" dist="38100" dir="2700000" algn="tl">
                  <a:srgbClr val="FFFFFF"/>
                </a:outerShdw>
              </a:effectLst>
            </a:endParaRPr>
          </a:p>
        </p:txBody>
      </p:sp>
      <p:sp>
        <p:nvSpPr>
          <p:cNvPr id="86020" name="Text Box 4"/>
          <p:cNvSpPr txBox="1">
            <a:spLocks noChangeArrowheads="1"/>
          </p:cNvSpPr>
          <p:nvPr/>
        </p:nvSpPr>
        <p:spPr bwMode="auto">
          <a:xfrm>
            <a:off x="0" y="6149975"/>
            <a:ext cx="8964613" cy="519113"/>
          </a:xfrm>
          <a:prstGeom prst="rect">
            <a:avLst/>
          </a:prstGeom>
          <a:noFill/>
          <a:ln w="9525">
            <a:noFill/>
            <a:miter lim="800000"/>
            <a:headEnd/>
            <a:tailEnd/>
          </a:ln>
          <a:effectLst/>
        </p:spPr>
        <p:txBody>
          <a:bodyPr>
            <a:spAutoFit/>
          </a:bodyPr>
          <a:lstStyle/>
          <a:p>
            <a:pPr algn="ctr">
              <a:spcBef>
                <a:spcPct val="50000"/>
              </a:spcBef>
            </a:pPr>
            <a:r>
              <a:rPr lang="en-AU" sz="2800" b="1">
                <a:solidFill>
                  <a:srgbClr val="000000"/>
                </a:solidFill>
                <a:latin typeface="Bookman Old Style" pitchFamily="18" charset="0"/>
              </a:rPr>
              <a:t>“…of them was the whole earth overspread.”</a:t>
            </a:r>
          </a:p>
        </p:txBody>
      </p:sp>
      <p:sp>
        <p:nvSpPr>
          <p:cNvPr id="86021" name="Oval 5"/>
          <p:cNvSpPr>
            <a:spLocks noChangeArrowheads="1"/>
          </p:cNvSpPr>
          <p:nvPr/>
        </p:nvSpPr>
        <p:spPr bwMode="auto">
          <a:xfrm>
            <a:off x="5292725" y="2349500"/>
            <a:ext cx="1152525" cy="1081088"/>
          </a:xfrm>
          <a:prstGeom prst="ellipse">
            <a:avLst/>
          </a:prstGeom>
          <a:noFill/>
          <a:ln w="57150">
            <a:solidFill>
              <a:srgbClr val="CC0000"/>
            </a:solidFill>
            <a:round/>
            <a:headEnd/>
            <a:tailEnd/>
          </a:ln>
          <a:effectLst/>
        </p:spPr>
        <p:txBody>
          <a:bodyPr wrap="none" anchor="ctr"/>
          <a:lstStyle/>
          <a:p>
            <a:pPr algn="ctr"/>
            <a:r>
              <a:rPr lang="en-AU" sz="2800">
                <a:solidFill>
                  <a:srgbClr val="000000"/>
                </a:solidFill>
                <a:latin typeface="Impact" pitchFamily="34" charset="0"/>
              </a:rPr>
              <a:t>Cush</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rbit">
  <a:themeElements>
    <a:clrScheme name="3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3_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3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3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3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3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3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3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3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2359</TotalTime>
  <Words>1573</Words>
  <Application>Microsoft Office PowerPoint</Application>
  <PresentationFormat>On-screen Show (4:3)</PresentationFormat>
  <Paragraphs>214</Paragraphs>
  <Slides>25</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0" baseType="lpstr">
      <vt:lpstr>Mountain Top</vt:lpstr>
      <vt:lpstr>Generic</vt:lpstr>
      <vt:lpstr>3_Orbit</vt:lpstr>
      <vt:lpstr>1_Generic</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Events of the Jubilee Period</vt:lpstr>
      <vt:lpstr>Slide 18</vt:lpstr>
      <vt:lpstr>Slide 19</vt:lpstr>
      <vt:lpstr>Remember Lot’s wife</vt:lpstr>
      <vt:lpstr>The Judgement Seat reveals Luke 17:34-37</vt:lpstr>
      <vt:lpstr>Slide 22</vt:lpstr>
      <vt:lpstr>Timeline of Depressions</vt:lpstr>
      <vt:lpstr>Slide 24</vt:lpstr>
      <vt:lpstr>Luke 17:34-37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Cowie</dc:creator>
  <cp:lastModifiedBy>Jim Cowie</cp:lastModifiedBy>
  <cp:revision>184</cp:revision>
  <dcterms:created xsi:type="dcterms:W3CDTF">2006-08-29T00:47:28Z</dcterms:created>
  <dcterms:modified xsi:type="dcterms:W3CDTF">2012-07-29T23:21:27Z</dcterms:modified>
</cp:coreProperties>
</file>