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handoutMasterIdLst>
    <p:handoutMasterId r:id="rId32"/>
  </p:handoutMasterIdLst>
  <p:sldIdLst>
    <p:sldId id="315" r:id="rId2"/>
    <p:sldId id="321" r:id="rId3"/>
    <p:sldId id="337" r:id="rId4"/>
    <p:sldId id="317" r:id="rId5"/>
    <p:sldId id="320" r:id="rId6"/>
    <p:sldId id="328" r:id="rId7"/>
    <p:sldId id="318" r:id="rId8"/>
    <p:sldId id="355" r:id="rId9"/>
    <p:sldId id="356" r:id="rId10"/>
    <p:sldId id="357" r:id="rId11"/>
    <p:sldId id="319" r:id="rId12"/>
    <p:sldId id="327" r:id="rId13"/>
    <p:sldId id="352" r:id="rId14"/>
    <p:sldId id="353" r:id="rId15"/>
    <p:sldId id="354" r:id="rId16"/>
    <p:sldId id="329" r:id="rId17"/>
    <p:sldId id="331" r:id="rId18"/>
    <p:sldId id="330" r:id="rId19"/>
    <p:sldId id="333" r:id="rId20"/>
    <p:sldId id="334" r:id="rId21"/>
    <p:sldId id="335" r:id="rId22"/>
    <p:sldId id="336" r:id="rId23"/>
    <p:sldId id="338" r:id="rId24"/>
    <p:sldId id="340" r:id="rId25"/>
    <p:sldId id="339" r:id="rId26"/>
    <p:sldId id="341" r:id="rId27"/>
    <p:sldId id="342" r:id="rId28"/>
    <p:sldId id="343" r:id="rId29"/>
    <p:sldId id="345" r:id="rId30"/>
    <p:sldId id="316" r:id="rId31"/>
  </p:sldIdLst>
  <p:sldSz cx="9144000" cy="6858000" type="screen4x3"/>
  <p:notesSz cx="6858000" cy="9144000"/>
  <p:defaultTextStyle>
    <a:defPPr>
      <a:defRPr lang="en-A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66FFFF"/>
    <a:srgbClr val="00FF00"/>
    <a:srgbClr val="FF99CC"/>
    <a:srgbClr val="0099FF"/>
    <a:srgbClr val="FFFF00"/>
    <a:srgbClr val="FF0000"/>
    <a:srgbClr val="FFCC66"/>
    <a:srgbClr val="99FF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23173" autoAdjust="0"/>
    <p:restoredTop sz="94660"/>
  </p:normalViewPr>
  <p:slideViewPr>
    <p:cSldViewPr>
      <p:cViewPr varScale="1">
        <p:scale>
          <a:sx n="69" d="100"/>
          <a:sy n="69" d="100"/>
        </p:scale>
        <p:origin x="-402" y="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AU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AU"/>
          </a:p>
        </p:txBody>
      </p:sp>
      <p:sp>
        <p:nvSpPr>
          <p:cNvPr id="706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AU"/>
          </a:p>
        </p:txBody>
      </p:sp>
      <p:sp>
        <p:nvSpPr>
          <p:cNvPr id="706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375E20E-477F-4441-BAF2-04B842B63BD7}" type="slidenum">
              <a:rPr lang="en-AU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0" y="0"/>
            <a:ext cx="9144000" cy="7893050"/>
            <a:chOff x="0" y="0"/>
            <a:chExt cx="5760" cy="4320"/>
          </a:xfrm>
        </p:grpSpPr>
        <p:sp>
          <p:nvSpPr>
            <p:cNvPr id="5123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000066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4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25" name="Freeform 5"/>
          <p:cNvSpPr>
            <a:spLocks/>
          </p:cNvSpPr>
          <p:nvPr/>
        </p:nvSpPr>
        <p:spPr bwMode="hidden">
          <a:xfrm>
            <a:off x="6248400" y="6453188"/>
            <a:ext cx="2895600" cy="404812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rgbClr val="000066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5126" name="Group 6"/>
          <p:cNvGrpSpPr>
            <a:grpSpLocks/>
          </p:cNvGrpSpPr>
          <p:nvPr/>
        </p:nvGrpSpPr>
        <p:grpSpPr bwMode="auto">
          <a:xfrm>
            <a:off x="-1588" y="6381750"/>
            <a:ext cx="8605838" cy="503238"/>
            <a:chOff x="0" y="3792"/>
            <a:chExt cx="4942" cy="536"/>
          </a:xfrm>
        </p:grpSpPr>
        <p:sp>
          <p:nvSpPr>
            <p:cNvPr id="5127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5128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5129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592" y="527"/>
                  </a:cxn>
                  <a:cxn ang="0">
                    <a:pos x="994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0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1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2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3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134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135" name="Group 15"/>
          <p:cNvGrpSpPr>
            <a:grpSpLocks/>
          </p:cNvGrpSpPr>
          <p:nvPr/>
        </p:nvGrpSpPr>
        <p:grpSpPr bwMode="auto">
          <a:xfrm>
            <a:off x="627063" y="6381750"/>
            <a:ext cx="5684837" cy="488950"/>
            <a:chOff x="395" y="3793"/>
            <a:chExt cx="3581" cy="535"/>
          </a:xfrm>
        </p:grpSpPr>
        <p:sp>
          <p:nvSpPr>
            <p:cNvPr id="5136" name="Freeform 16"/>
            <p:cNvSpPr>
              <a:spLocks/>
            </p:cNvSpPr>
            <p:nvPr userDrawn="1"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7" name="Freeform 17"/>
            <p:cNvSpPr>
              <a:spLocks/>
            </p:cNvSpPr>
            <p:nvPr userDrawn="1"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8" name="Freeform 18"/>
            <p:cNvSpPr>
              <a:spLocks/>
            </p:cNvSpPr>
            <p:nvPr userDrawn="1"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9" name="Freeform 19"/>
            <p:cNvSpPr>
              <a:spLocks/>
            </p:cNvSpPr>
            <p:nvPr userDrawn="1"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0" name="Freeform 20"/>
            <p:cNvSpPr>
              <a:spLocks/>
            </p:cNvSpPr>
            <p:nvPr userDrawn="1"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1" name="Freeform 21"/>
            <p:cNvSpPr>
              <a:spLocks/>
            </p:cNvSpPr>
            <p:nvPr userDrawn="1"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42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0" y="0"/>
            <a:ext cx="9144000" cy="908050"/>
          </a:xfrm>
        </p:spPr>
        <p:txBody>
          <a:bodyPr/>
          <a:lstStyle>
            <a:lvl1pPr>
              <a:defRPr sz="4000" b="1">
                <a:solidFill>
                  <a:srgbClr val="FFFF00"/>
                </a:solidFill>
              </a:defRPr>
            </a:lvl1pPr>
          </a:lstStyle>
          <a:p>
            <a:r>
              <a:rPr lang="en-AU"/>
              <a:t>Click to edit Master title style</a:t>
            </a:r>
          </a:p>
        </p:txBody>
      </p:sp>
      <p:sp>
        <p:nvSpPr>
          <p:cNvPr id="5143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50825" y="981075"/>
            <a:ext cx="8713788" cy="5256213"/>
          </a:xfrm>
        </p:spPr>
        <p:txBody>
          <a:bodyPr/>
          <a:lstStyle>
            <a:lvl1pPr marL="0" indent="0">
              <a:spcBef>
                <a:spcPct val="0"/>
              </a:spcBef>
              <a:spcAft>
                <a:spcPct val="20000"/>
              </a:spcAft>
              <a:buFontTx/>
              <a:buNone/>
              <a:defRPr sz="2800" b="1"/>
            </a:lvl1pPr>
          </a:lstStyle>
          <a:p>
            <a:r>
              <a:rPr lang="en-AU"/>
              <a:t>Click to edit Master subtitle style</a:t>
            </a:r>
          </a:p>
        </p:txBody>
      </p:sp>
      <p:sp>
        <p:nvSpPr>
          <p:cNvPr id="5144" name="Rectangle 24"/>
          <p:cNvSpPr>
            <a:spLocks noGrp="1" noChangeArrowheads="1"/>
          </p:cNvSpPr>
          <p:nvPr>
            <p:ph type="ftr" sz="quarter" idx="3"/>
          </p:nvPr>
        </p:nvSpPr>
        <p:spPr>
          <a:xfrm>
            <a:off x="0" y="6308725"/>
            <a:ext cx="3635375" cy="549275"/>
          </a:xfrm>
        </p:spPr>
        <p:txBody>
          <a:bodyPr/>
          <a:lstStyle>
            <a:lvl1pPr>
              <a:defRPr sz="2400">
                <a:solidFill>
                  <a:srgbClr val="00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defRPr>
            </a:lvl1pPr>
          </a:lstStyle>
          <a:p>
            <a:r>
              <a:rPr lang="en-AU"/>
              <a:t>The Prophecy of Zephaniah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AC8194-5E6F-494B-A9FD-0D4BCE963934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35DADC-E107-448B-AA0E-FA8DA729A971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09E37D-D7FE-4860-9A28-C14BD4AD21FC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76D6C2-9C1C-4781-B1C4-C73BAA411BF4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8FF34E-9C23-44C3-BFAD-95409D0E6A74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AE6083-7796-4E90-B778-76F60B71838A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F160A5-AAC5-40D1-9A8A-3588B831CE02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5EA74F-79DE-460E-A95C-E94016FCE8F8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D0887A-ED76-4AA7-8C3C-42D4D84D0518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33966B-A58A-4E48-AC10-8FD288E0D9A8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4099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0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01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4102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4103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104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4105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612" y="533"/>
                  </a:cxn>
                  <a:cxn ang="0">
                    <a:pos x="996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6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7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8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9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110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111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4112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3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4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5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6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7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18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title style</a:t>
            </a:r>
          </a:p>
        </p:txBody>
      </p:sp>
      <p:sp>
        <p:nvSpPr>
          <p:cNvPr id="4119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</a:p>
        </p:txBody>
      </p:sp>
      <p:sp>
        <p:nvSpPr>
          <p:cNvPr id="4120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463416"/>
                  </a:outerShdw>
                </a:effectLst>
              </a:defRPr>
            </a:lvl1pPr>
          </a:lstStyle>
          <a:p>
            <a:endParaRPr lang="en-AU"/>
          </a:p>
        </p:txBody>
      </p:sp>
      <p:sp>
        <p:nvSpPr>
          <p:cNvPr id="4121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463416"/>
                  </a:outerShdw>
                </a:effectLst>
              </a:defRPr>
            </a:lvl1pPr>
          </a:lstStyle>
          <a:p>
            <a:endParaRPr lang="en-AU"/>
          </a:p>
        </p:txBody>
      </p:sp>
      <p:sp>
        <p:nvSpPr>
          <p:cNvPr id="4122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463416"/>
                  </a:outerShdw>
                </a:effectLst>
              </a:defRPr>
            </a:lvl1pPr>
          </a:lstStyle>
          <a:p>
            <a:fld id="{4F06DF8C-0ED3-4FCA-A2B6-6D137FE4765F}" type="slidenum">
              <a:rPr lang="en-AU"/>
              <a:pPr/>
              <a:t>‹#›</a:t>
            </a:fld>
            <a:endParaRPr lang="en-A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4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AU"/>
              <a:t>The Prophecy of Zephaniah</a:t>
            </a:r>
          </a:p>
        </p:txBody>
      </p:sp>
      <p:sp>
        <p:nvSpPr>
          <p:cNvPr id="68610" name="Text Box 2"/>
          <p:cNvSpPr txBox="1">
            <a:spLocks noChangeArrowheads="1"/>
          </p:cNvSpPr>
          <p:nvPr/>
        </p:nvSpPr>
        <p:spPr bwMode="auto">
          <a:xfrm>
            <a:off x="430213" y="3486150"/>
            <a:ext cx="83185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AU" sz="4000" b="1">
                <a:solidFill>
                  <a:srgbClr val="FFFF00"/>
                </a:solidFill>
                <a:latin typeface="Tahoma" pitchFamily="34" charset="0"/>
              </a:rPr>
              <a:t>Study 2 – “When the Most High divided to the nations their inheritance”</a:t>
            </a:r>
          </a:p>
        </p:txBody>
      </p:sp>
      <p:sp>
        <p:nvSpPr>
          <p:cNvPr id="68611" name="WordArt 3"/>
          <p:cNvSpPr>
            <a:spLocks noChangeArrowheads="1" noChangeShapeType="1" noTextEdit="1"/>
          </p:cNvSpPr>
          <p:nvPr/>
        </p:nvSpPr>
        <p:spPr bwMode="auto">
          <a:xfrm>
            <a:off x="908261" y="965200"/>
            <a:ext cx="7777163" cy="21034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8000" b="1" kern="10" dirty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Monotype Corsiva"/>
              </a:rPr>
              <a:t>Zephaniah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4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AU"/>
              <a:t>The Prophecy of Zephaniah</a:t>
            </a:r>
          </a:p>
        </p:txBody>
      </p:sp>
      <p:sp>
        <p:nvSpPr>
          <p:cNvPr id="113666" name="Text Box 2"/>
          <p:cNvSpPr txBox="1">
            <a:spLocks noChangeArrowheads="1"/>
          </p:cNvSpPr>
          <p:nvPr/>
        </p:nvSpPr>
        <p:spPr bwMode="auto">
          <a:xfrm>
            <a:off x="0" y="96985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dirty="0">
                <a:solidFill>
                  <a:srgbClr val="FFFF66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Assyrian </a:t>
            </a:r>
            <a:r>
              <a:rPr lang="en-US" sz="4000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tradition </a:t>
            </a:r>
            <a:r>
              <a:rPr lang="en-US" sz="4000" b="1" dirty="0">
                <a:solidFill>
                  <a:srgbClr val="FFFF66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– Mighty </a:t>
            </a:r>
            <a:r>
              <a:rPr lang="en-US" sz="4000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hunters</a:t>
            </a:r>
            <a:endParaRPr lang="en-AU" sz="4000" b="1" dirty="0">
              <a:solidFill>
                <a:srgbClr val="FFFF66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113667" name="Picture 3" descr="Ashurbanipal on lion hunt in chario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8050"/>
            <a:ext cx="9144000" cy="4989513"/>
          </a:xfrm>
          <a:prstGeom prst="rect">
            <a:avLst/>
          </a:prstGeom>
          <a:noFill/>
        </p:spPr>
      </p:pic>
      <p:sp>
        <p:nvSpPr>
          <p:cNvPr id="113668" name="Text Box 4"/>
          <p:cNvSpPr txBox="1">
            <a:spLocks noChangeArrowheads="1"/>
          </p:cNvSpPr>
          <p:nvPr/>
        </p:nvSpPr>
        <p:spPr bwMode="auto">
          <a:xfrm>
            <a:off x="179388" y="5876925"/>
            <a:ext cx="87852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>
                <a:solidFill>
                  <a:srgbClr val="00FF00"/>
                </a:solidFill>
                <a:latin typeface="Impact" pitchFamily="34" charset="0"/>
              </a:rPr>
              <a:t>Ashurbanipal (669-627 BC) lion hunting in a chariot</a:t>
            </a:r>
            <a:endParaRPr lang="en-AU" sz="2800" dirty="0">
              <a:solidFill>
                <a:srgbClr val="00FF00"/>
              </a:solidFill>
              <a:latin typeface="Impact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4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AU"/>
              <a:t>The Prophecy of Zephaniah</a:t>
            </a:r>
          </a:p>
        </p:txBody>
      </p:sp>
      <p:sp>
        <p:nvSpPr>
          <p:cNvPr id="7475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11188" y="836613"/>
            <a:ext cx="7921625" cy="5472112"/>
          </a:xfrm>
        </p:spPr>
        <p:txBody>
          <a:bodyPr/>
          <a:lstStyle/>
          <a:p>
            <a:pPr algn="just">
              <a:lnSpc>
                <a:spcPct val="90000"/>
              </a:lnSpc>
              <a:buClr>
                <a:srgbClr val="FFFF00"/>
              </a:buClr>
              <a:buFont typeface="Wingdings" pitchFamily="2" charset="2"/>
              <a:buNone/>
            </a:pPr>
            <a:r>
              <a:rPr lang="en-US" sz="3200" dirty="0">
                <a:latin typeface="Bookman Old Style" pitchFamily="18" charset="0"/>
              </a:rPr>
              <a:t>“The way, too, in which </a:t>
            </a:r>
            <a:r>
              <a:rPr lang="en-US" sz="3200" dirty="0" err="1">
                <a:latin typeface="Bookman Old Style" pitchFamily="18" charset="0"/>
              </a:rPr>
              <a:t>Ninus</a:t>
            </a:r>
            <a:r>
              <a:rPr lang="en-US" sz="3200" dirty="0">
                <a:latin typeface="Bookman Old Style" pitchFamily="18" charset="0"/>
              </a:rPr>
              <a:t> (the legendary first Assyrian king) gained his power is the very way in which Nimrod erected his. </a:t>
            </a:r>
            <a:r>
              <a:rPr lang="en-US" sz="3200" dirty="0">
                <a:solidFill>
                  <a:srgbClr val="00FF00"/>
                </a:solidFill>
                <a:latin typeface="Bookman Old Style" pitchFamily="18" charset="0"/>
              </a:rPr>
              <a:t>There can be no doubt that it was by inuring his followers to the toils and dangers of the chase that he gradually formed them to the use of arms</a:t>
            </a:r>
            <a:r>
              <a:rPr lang="en-US" sz="3200" dirty="0">
                <a:latin typeface="Bookman Old Style" pitchFamily="18" charset="0"/>
              </a:rPr>
              <a:t>, and so prepared them for aiding him in establishing his dominions.”</a:t>
            </a:r>
          </a:p>
          <a:p>
            <a:pPr>
              <a:lnSpc>
                <a:spcPct val="90000"/>
              </a:lnSpc>
              <a:buClr>
                <a:srgbClr val="FFFF00"/>
              </a:buClr>
              <a:buFont typeface="Wingdings" pitchFamily="2" charset="2"/>
              <a:buNone/>
            </a:pPr>
            <a:r>
              <a:rPr lang="en-US" dirty="0">
                <a:solidFill>
                  <a:srgbClr val="FF99FF"/>
                </a:solidFill>
              </a:rPr>
              <a:t>Alexander </a:t>
            </a:r>
            <a:r>
              <a:rPr lang="en-US" dirty="0" err="1">
                <a:solidFill>
                  <a:srgbClr val="FF99FF"/>
                </a:solidFill>
              </a:rPr>
              <a:t>Hislop</a:t>
            </a:r>
            <a:r>
              <a:rPr lang="en-US" dirty="0">
                <a:solidFill>
                  <a:srgbClr val="FF99FF"/>
                </a:solidFill>
              </a:rPr>
              <a:t>, “The Two </a:t>
            </a:r>
            <a:r>
              <a:rPr lang="en-US" dirty="0" err="1">
                <a:solidFill>
                  <a:srgbClr val="FF99FF"/>
                </a:solidFill>
              </a:rPr>
              <a:t>Babylons</a:t>
            </a:r>
            <a:r>
              <a:rPr lang="en-US" dirty="0">
                <a:solidFill>
                  <a:srgbClr val="FF99FF"/>
                </a:solidFill>
              </a:rPr>
              <a:t>” pg. 23</a:t>
            </a:r>
            <a:endParaRPr lang="en-AU" dirty="0">
              <a:solidFill>
                <a:srgbClr val="FF99FF"/>
              </a:solidFill>
            </a:endParaRPr>
          </a:p>
        </p:txBody>
      </p:sp>
      <p:sp>
        <p:nvSpPr>
          <p:cNvPr id="74755" name="Text Box 3"/>
          <p:cNvSpPr txBox="1">
            <a:spLocks noChangeArrowheads="1"/>
          </p:cNvSpPr>
          <p:nvPr/>
        </p:nvSpPr>
        <p:spPr bwMode="auto">
          <a:xfrm>
            <a:off x="0" y="111125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dirty="0">
                <a:solidFill>
                  <a:srgbClr val="FFFF66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Nimrod’s Power</a:t>
            </a:r>
            <a:endParaRPr lang="en-AU" sz="4400" b="1" dirty="0">
              <a:solidFill>
                <a:srgbClr val="FFFF66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4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4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AU"/>
              <a:t>The Prophecy of Zephaniah</a:t>
            </a:r>
          </a:p>
        </p:txBody>
      </p:sp>
      <p:sp>
        <p:nvSpPr>
          <p:cNvPr id="82946" name="Text Box 2"/>
          <p:cNvSpPr txBox="1">
            <a:spLocks noChangeArrowheads="1"/>
          </p:cNvSpPr>
          <p:nvPr/>
        </p:nvSpPr>
        <p:spPr bwMode="auto">
          <a:xfrm>
            <a:off x="0" y="111125"/>
            <a:ext cx="914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>
                <a:solidFill>
                  <a:srgbClr val="FFFF66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Heading</a:t>
            </a:r>
            <a:endParaRPr lang="en-AU" sz="3600" b="1">
              <a:solidFill>
                <a:srgbClr val="FFFF66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82947" name="Picture 3" descr="Babylon and tow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-7938"/>
            <a:ext cx="8569325" cy="6975476"/>
          </a:xfrm>
          <a:prstGeom prst="rect">
            <a:avLst/>
          </a:prstGeom>
          <a:noFill/>
        </p:spPr>
      </p:pic>
      <p:sp>
        <p:nvSpPr>
          <p:cNvPr id="82948" name="Text Box 4"/>
          <p:cNvSpPr txBox="1">
            <a:spLocks noChangeArrowheads="1"/>
          </p:cNvSpPr>
          <p:nvPr/>
        </p:nvSpPr>
        <p:spPr bwMode="auto">
          <a:xfrm flipV="1">
            <a:off x="-33338" y="0"/>
            <a:ext cx="793751" cy="68580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vert="eaVer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>
                <a:solidFill>
                  <a:srgbClr val="FFFF00"/>
                </a:solidFill>
                <a:latin typeface="Arial Black" pitchFamily="34" charset="0"/>
              </a:rPr>
              <a:t>The Land of Shinar</a:t>
            </a:r>
            <a:endParaRPr lang="en-AU" sz="400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82949" name="Text Box 5"/>
          <p:cNvSpPr txBox="1">
            <a:spLocks noChangeArrowheads="1"/>
          </p:cNvSpPr>
          <p:nvPr/>
        </p:nvSpPr>
        <p:spPr bwMode="auto">
          <a:xfrm>
            <a:off x="971550" y="4235450"/>
            <a:ext cx="7993063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AU" sz="3600" b="1" dirty="0">
                <a:ln>
                  <a:solidFill>
                    <a:schemeClr val="tx1"/>
                  </a:solidFill>
                </a:ln>
                <a:solidFill>
                  <a:srgbClr val="000000"/>
                </a:solidFill>
                <a:latin typeface="Bookman Old Style" pitchFamily="18" charset="0"/>
              </a:rPr>
              <a:t>“And the beginning of his kingdom was Babel, and </a:t>
            </a:r>
            <a:r>
              <a:rPr lang="en-AU" sz="3600" b="1" dirty="0" err="1">
                <a:ln>
                  <a:solidFill>
                    <a:schemeClr val="tx1"/>
                  </a:solidFill>
                </a:ln>
                <a:solidFill>
                  <a:srgbClr val="000000"/>
                </a:solidFill>
                <a:latin typeface="Bookman Old Style" pitchFamily="18" charset="0"/>
              </a:rPr>
              <a:t>Erech</a:t>
            </a:r>
            <a:r>
              <a:rPr lang="en-AU" sz="3600" b="1" dirty="0">
                <a:ln>
                  <a:solidFill>
                    <a:schemeClr val="tx1"/>
                  </a:solidFill>
                </a:ln>
                <a:solidFill>
                  <a:srgbClr val="000000"/>
                </a:solidFill>
                <a:latin typeface="Bookman Old Style" pitchFamily="18" charset="0"/>
              </a:rPr>
              <a:t>, and Accad, and </a:t>
            </a:r>
            <a:r>
              <a:rPr lang="en-AU" sz="3600" b="1" dirty="0" err="1">
                <a:ln>
                  <a:solidFill>
                    <a:schemeClr val="tx1"/>
                  </a:solidFill>
                </a:ln>
                <a:solidFill>
                  <a:srgbClr val="000000"/>
                </a:solidFill>
                <a:latin typeface="Bookman Old Style" pitchFamily="18" charset="0"/>
              </a:rPr>
              <a:t>Calneh</a:t>
            </a:r>
            <a:r>
              <a:rPr lang="en-AU" sz="3600" b="1" dirty="0">
                <a:ln>
                  <a:solidFill>
                    <a:schemeClr val="tx1"/>
                  </a:solidFill>
                </a:ln>
                <a:solidFill>
                  <a:srgbClr val="000000"/>
                </a:solidFill>
                <a:latin typeface="Bookman Old Style" pitchFamily="18" charset="0"/>
              </a:rPr>
              <a:t>, in the land of Shinar.” – </a:t>
            </a:r>
            <a:r>
              <a:rPr lang="en-AU" sz="3600" b="1" dirty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Gen. 10:10</a:t>
            </a:r>
          </a:p>
        </p:txBody>
      </p:sp>
      <p:sp>
        <p:nvSpPr>
          <p:cNvPr id="82950" name="Text Box 6"/>
          <p:cNvSpPr txBox="1">
            <a:spLocks noChangeArrowheads="1"/>
          </p:cNvSpPr>
          <p:nvPr/>
        </p:nvSpPr>
        <p:spPr bwMode="auto">
          <a:xfrm>
            <a:off x="932581" y="119638"/>
            <a:ext cx="6881839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>
                <a:ln>
                  <a:solidFill>
                    <a:schemeClr val="bg2"/>
                  </a:solidFill>
                </a:ln>
                <a:solidFill>
                  <a:srgbClr val="CC0000"/>
                </a:solidFill>
                <a:latin typeface="Arial Black" pitchFamily="34" charset="0"/>
              </a:rPr>
              <a:t>The rebellion of Nimrod – The tower of Babel</a:t>
            </a:r>
            <a:endParaRPr lang="en-AU" sz="4000" dirty="0">
              <a:ln>
                <a:solidFill>
                  <a:schemeClr val="bg2"/>
                </a:solidFill>
              </a:ln>
              <a:solidFill>
                <a:srgbClr val="CC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4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AU"/>
              <a:t>The Prophecy of Zephaniah</a:t>
            </a:r>
          </a:p>
        </p:txBody>
      </p:sp>
      <p:sp>
        <p:nvSpPr>
          <p:cNvPr id="10854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53988" y="765175"/>
            <a:ext cx="4105275" cy="5400675"/>
          </a:xfrm>
        </p:spPr>
        <p:txBody>
          <a:bodyPr/>
          <a:lstStyle/>
          <a:p>
            <a:pPr algn="r"/>
            <a:r>
              <a:rPr lang="en-AU" sz="3200">
                <a:latin typeface="Bookman Old Style" pitchFamily="18" charset="0"/>
              </a:rPr>
              <a:t> And they said, Go to, let us build us a city and a tower, whose top </a:t>
            </a:r>
            <a:r>
              <a:rPr lang="en-AU" sz="3200" i="1">
                <a:latin typeface="Bookman Old Style" pitchFamily="18" charset="0"/>
              </a:rPr>
              <a:t>may reach</a:t>
            </a:r>
            <a:r>
              <a:rPr lang="en-AU" sz="3200">
                <a:latin typeface="Bookman Old Style" pitchFamily="18" charset="0"/>
              </a:rPr>
              <a:t> unto heaven; and let us make us a name, lest we be scattered abroad upon the face of the whole earth.</a:t>
            </a:r>
          </a:p>
        </p:txBody>
      </p:sp>
      <p:sp>
        <p:nvSpPr>
          <p:cNvPr id="108547" name="Text Box 3"/>
          <p:cNvSpPr txBox="1">
            <a:spLocks noChangeArrowheads="1"/>
          </p:cNvSpPr>
          <p:nvPr/>
        </p:nvSpPr>
        <p:spPr bwMode="auto">
          <a:xfrm>
            <a:off x="0" y="188913"/>
            <a:ext cx="43561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dirty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Gen. 11:4</a:t>
            </a:r>
            <a:endParaRPr lang="en-AU" sz="3600" dirty="0">
              <a:ln w="28575">
                <a:solidFill>
                  <a:schemeClr val="tx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108548" name="Picture 4" descr="Building the tower of Babe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16413" y="0"/>
            <a:ext cx="4827587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4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AU"/>
              <a:t>The Prophecy of Zephaniah</a:t>
            </a:r>
          </a:p>
        </p:txBody>
      </p:sp>
      <p:sp>
        <p:nvSpPr>
          <p:cNvPr id="10957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323850" y="739775"/>
            <a:ext cx="8496300" cy="5426075"/>
          </a:xfrm>
        </p:spPr>
        <p:txBody>
          <a:bodyPr/>
          <a:lstStyle/>
          <a:p>
            <a:pPr>
              <a:spcBef>
                <a:spcPct val="25000"/>
              </a:spcBef>
            </a:pPr>
            <a:r>
              <a:rPr lang="en-US" sz="3000" dirty="0">
                <a:solidFill>
                  <a:srgbClr val="00FF00"/>
                </a:solidFill>
              </a:rPr>
              <a:t>“Name”</a:t>
            </a:r>
            <a:r>
              <a:rPr lang="en-US" sz="3000" dirty="0"/>
              <a:t> is </a:t>
            </a:r>
            <a:r>
              <a:rPr lang="en-US" sz="3000" i="1" dirty="0" err="1">
                <a:solidFill>
                  <a:srgbClr val="00FF00"/>
                </a:solidFill>
              </a:rPr>
              <a:t>shem</a:t>
            </a:r>
            <a:r>
              <a:rPr lang="en-US" sz="3000" dirty="0"/>
              <a:t> – name, renown.</a:t>
            </a:r>
          </a:p>
          <a:p>
            <a:pPr>
              <a:spcBef>
                <a:spcPct val="25000"/>
              </a:spcBef>
            </a:pPr>
            <a:r>
              <a:rPr lang="en-US" sz="3000" dirty="0"/>
              <a:t>Possible deliberate play on the name </a:t>
            </a:r>
            <a:r>
              <a:rPr lang="en-US" sz="3000" dirty="0">
                <a:solidFill>
                  <a:srgbClr val="00FF00"/>
                </a:solidFill>
              </a:rPr>
              <a:t>Shem</a:t>
            </a:r>
            <a:r>
              <a:rPr lang="en-US" sz="3000" dirty="0"/>
              <a:t> - installed as God’s priest in Salem – </a:t>
            </a:r>
            <a:r>
              <a:rPr lang="en-US" sz="3000" dirty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Gen. 14</a:t>
            </a:r>
            <a:r>
              <a:rPr lang="en-US" sz="3000" dirty="0"/>
              <a:t>.</a:t>
            </a:r>
          </a:p>
          <a:p>
            <a:pPr>
              <a:spcBef>
                <a:spcPct val="25000"/>
              </a:spcBef>
            </a:pPr>
            <a:r>
              <a:rPr lang="en-US" dirty="0">
                <a:ln>
                  <a:solidFill>
                    <a:schemeClr val="tx1"/>
                  </a:solidFill>
                </a:ln>
                <a:solidFill>
                  <a:schemeClr val="hlink"/>
                </a:solidFill>
              </a:rPr>
              <a:t>Bro. Thomas, </a:t>
            </a:r>
            <a:r>
              <a:rPr lang="en-US" dirty="0" err="1">
                <a:ln>
                  <a:solidFill>
                    <a:schemeClr val="tx1"/>
                  </a:solidFill>
                </a:ln>
                <a:solidFill>
                  <a:schemeClr val="hlink"/>
                </a:solidFill>
              </a:rPr>
              <a:t>Elpis</a:t>
            </a:r>
            <a:r>
              <a:rPr lang="en-US" dirty="0">
                <a:ln>
                  <a:solidFill>
                    <a:schemeClr val="tx1"/>
                  </a:solidFill>
                </a:ln>
                <a:solidFill>
                  <a:schemeClr val="hlink"/>
                </a:solidFill>
              </a:rPr>
              <a:t> Israel</a:t>
            </a:r>
          </a:p>
          <a:p>
            <a:pPr algn="just">
              <a:spcBef>
                <a:spcPct val="25000"/>
              </a:spcBef>
            </a:pPr>
            <a:r>
              <a:rPr lang="en-US" dirty="0">
                <a:solidFill>
                  <a:srgbClr val="FFFF00"/>
                </a:solidFill>
                <a:latin typeface="Bookman Old Style" pitchFamily="18" charset="0"/>
              </a:rPr>
              <a:t>“It is probable that Shem was the personage to whom Abraham paid tithes on his return from the slaughter of the kings.”</a:t>
            </a:r>
          </a:p>
          <a:p>
            <a:pPr algn="ctr">
              <a:spcBef>
                <a:spcPct val="25000"/>
              </a:spcBef>
            </a:pPr>
            <a:r>
              <a:rPr lang="en-US" sz="3200" b="0" dirty="0">
                <a:latin typeface="Arial Black" pitchFamily="34" charset="0"/>
              </a:rPr>
              <a:t>The rebellion sought to promote a counterfeit religion – </a:t>
            </a:r>
            <a:r>
              <a:rPr lang="en-US" sz="3200" b="0" dirty="0">
                <a:solidFill>
                  <a:srgbClr val="00FF00"/>
                </a:solidFill>
                <a:latin typeface="Arial Black" pitchFamily="34" charset="0"/>
              </a:rPr>
              <a:t>the ancient Anti-</a:t>
            </a:r>
            <a:r>
              <a:rPr lang="en-US" sz="3200" b="0" dirty="0" err="1">
                <a:solidFill>
                  <a:srgbClr val="00FF00"/>
                </a:solidFill>
                <a:latin typeface="Arial Black" pitchFamily="34" charset="0"/>
              </a:rPr>
              <a:t>christ</a:t>
            </a:r>
            <a:r>
              <a:rPr lang="en-US" sz="3200" b="0" dirty="0">
                <a:latin typeface="Arial Black" pitchFamily="34" charset="0"/>
              </a:rPr>
              <a:t> (i.e. in place of Christ).</a:t>
            </a:r>
            <a:endParaRPr lang="en-AU" sz="3200" b="0" dirty="0">
              <a:latin typeface="Arial Black" pitchFamily="34" charset="0"/>
            </a:endParaRPr>
          </a:p>
        </p:txBody>
      </p:sp>
      <p:sp>
        <p:nvSpPr>
          <p:cNvPr id="109571" name="Text Box 3"/>
          <p:cNvSpPr txBox="1">
            <a:spLocks noChangeArrowheads="1"/>
          </p:cNvSpPr>
          <p:nvPr/>
        </p:nvSpPr>
        <p:spPr bwMode="auto">
          <a:xfrm>
            <a:off x="0" y="111125"/>
            <a:ext cx="9144000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800" b="1" dirty="0">
                <a:solidFill>
                  <a:srgbClr val="FFFF66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“Let us make us a name” – </a:t>
            </a:r>
            <a:r>
              <a:rPr lang="en-US" sz="3800" b="1" dirty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Gen. 11:4</a:t>
            </a:r>
            <a:endParaRPr lang="en-AU" sz="3800" b="1" dirty="0">
              <a:ln w="28575"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0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4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AU"/>
              <a:t>The Prophecy of Zephaniah</a:t>
            </a:r>
          </a:p>
        </p:txBody>
      </p:sp>
      <p:sp>
        <p:nvSpPr>
          <p:cNvPr id="11059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395288" y="814407"/>
            <a:ext cx="8569325" cy="54006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000" dirty="0">
                <a:ln>
                  <a:solidFill>
                    <a:schemeClr val="tx1"/>
                  </a:solidFill>
                </a:ln>
                <a:solidFill>
                  <a:srgbClr val="66FFFF"/>
                </a:solidFill>
              </a:rPr>
              <a:t>In the beginning </a:t>
            </a:r>
            <a:r>
              <a:rPr lang="en-US" sz="3000" dirty="0" err="1">
                <a:ln>
                  <a:solidFill>
                    <a:schemeClr val="tx1"/>
                  </a:solidFill>
                </a:ln>
                <a:solidFill>
                  <a:srgbClr val="66FFFF"/>
                </a:solidFill>
              </a:rPr>
              <a:t>Elohim</a:t>
            </a:r>
            <a:r>
              <a:rPr lang="en-US" sz="3000" dirty="0">
                <a:ln>
                  <a:solidFill>
                    <a:schemeClr val="tx1"/>
                  </a:solidFill>
                </a:ln>
                <a:solidFill>
                  <a:srgbClr val="66FFFF"/>
                </a:solidFill>
              </a:rPr>
              <a:t> had said:</a:t>
            </a:r>
          </a:p>
          <a:p>
            <a:pPr>
              <a:lnSpc>
                <a:spcPct val="90000"/>
              </a:lnSpc>
            </a:pPr>
            <a:r>
              <a:rPr lang="en-US" sz="3000" dirty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Gen. 1:26</a:t>
            </a:r>
            <a:r>
              <a:rPr lang="en-US" sz="3000" dirty="0">
                <a:ln w="22225">
                  <a:solidFill>
                    <a:schemeClr val="tx1"/>
                  </a:solidFill>
                </a:ln>
              </a:rPr>
              <a:t> </a:t>
            </a:r>
            <a:r>
              <a:rPr lang="en-US" sz="3000" dirty="0"/>
              <a:t>– </a:t>
            </a:r>
            <a:r>
              <a:rPr lang="en-US" sz="3000" dirty="0">
                <a:latin typeface="Bookman Old Style" pitchFamily="18" charset="0"/>
              </a:rPr>
              <a:t>“</a:t>
            </a:r>
            <a:r>
              <a:rPr lang="en-AU" sz="3000" dirty="0">
                <a:solidFill>
                  <a:srgbClr val="FFFF00"/>
                </a:solidFill>
                <a:latin typeface="Bookman Old Style" pitchFamily="18" charset="0"/>
              </a:rPr>
              <a:t>Let us</a:t>
            </a:r>
            <a:r>
              <a:rPr lang="en-AU" sz="3000" dirty="0">
                <a:latin typeface="Bookman Old Style" pitchFamily="18" charset="0"/>
              </a:rPr>
              <a:t> make man in our image, after our likeness”</a:t>
            </a:r>
            <a:r>
              <a:rPr lang="en-AU" sz="3000" dirty="0"/>
              <a:t>. </a:t>
            </a:r>
          </a:p>
          <a:p>
            <a:pPr>
              <a:lnSpc>
                <a:spcPct val="90000"/>
              </a:lnSpc>
            </a:pPr>
            <a:r>
              <a:rPr lang="en-AU" sz="3000" dirty="0">
                <a:ln>
                  <a:solidFill>
                    <a:schemeClr val="tx1"/>
                  </a:solidFill>
                </a:ln>
                <a:solidFill>
                  <a:srgbClr val="66FFFF"/>
                </a:solidFill>
              </a:rPr>
              <a:t>But now man defies that objective:</a:t>
            </a:r>
          </a:p>
          <a:p>
            <a:pPr>
              <a:lnSpc>
                <a:spcPct val="90000"/>
              </a:lnSpc>
            </a:pPr>
            <a:r>
              <a:rPr lang="en-US" sz="3000" dirty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Gen. 11:3 </a:t>
            </a:r>
            <a:r>
              <a:rPr lang="en-US" sz="3000" dirty="0"/>
              <a:t>– </a:t>
            </a:r>
            <a:r>
              <a:rPr lang="en-US" sz="3000" dirty="0">
                <a:latin typeface="Bookman Old Style" pitchFamily="18" charset="0"/>
              </a:rPr>
              <a:t>“</a:t>
            </a:r>
            <a:r>
              <a:rPr lang="en-AU" sz="3000" dirty="0">
                <a:solidFill>
                  <a:srgbClr val="00FF00"/>
                </a:solidFill>
                <a:latin typeface="Bookman Old Style" pitchFamily="18" charset="0"/>
              </a:rPr>
              <a:t>Go to</a:t>
            </a:r>
            <a:r>
              <a:rPr lang="en-AU" sz="3000" dirty="0">
                <a:latin typeface="Bookman Old Style" pitchFamily="18" charset="0"/>
              </a:rPr>
              <a:t>, </a:t>
            </a:r>
            <a:r>
              <a:rPr lang="en-AU" sz="3000" dirty="0">
                <a:solidFill>
                  <a:srgbClr val="FFFF00"/>
                </a:solidFill>
                <a:latin typeface="Bookman Old Style" pitchFamily="18" charset="0"/>
              </a:rPr>
              <a:t>let us</a:t>
            </a:r>
            <a:r>
              <a:rPr lang="en-AU" sz="3000" dirty="0">
                <a:latin typeface="Bookman Old Style" pitchFamily="18" charset="0"/>
              </a:rPr>
              <a:t> make brick…”</a:t>
            </a:r>
          </a:p>
          <a:p>
            <a:pPr>
              <a:lnSpc>
                <a:spcPct val="90000"/>
              </a:lnSpc>
            </a:pPr>
            <a:r>
              <a:rPr lang="en-US" sz="3000" dirty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Gen. 11:4 </a:t>
            </a:r>
            <a:r>
              <a:rPr lang="en-US" sz="3000" dirty="0"/>
              <a:t>- </a:t>
            </a:r>
            <a:r>
              <a:rPr lang="en-AU" sz="3000" dirty="0"/>
              <a:t> </a:t>
            </a:r>
            <a:r>
              <a:rPr lang="en-AU" sz="3000" dirty="0">
                <a:latin typeface="Bookman Old Style" pitchFamily="18" charset="0"/>
              </a:rPr>
              <a:t>“</a:t>
            </a:r>
            <a:r>
              <a:rPr lang="en-AU" sz="3000" dirty="0">
                <a:solidFill>
                  <a:srgbClr val="00FF00"/>
                </a:solidFill>
                <a:latin typeface="Bookman Old Style" pitchFamily="18" charset="0"/>
              </a:rPr>
              <a:t>Go to</a:t>
            </a:r>
            <a:r>
              <a:rPr lang="en-AU" sz="3000" dirty="0">
                <a:latin typeface="Bookman Old Style" pitchFamily="18" charset="0"/>
              </a:rPr>
              <a:t>, </a:t>
            </a:r>
            <a:r>
              <a:rPr lang="en-AU" sz="3000" dirty="0">
                <a:solidFill>
                  <a:srgbClr val="FFFF00"/>
                </a:solidFill>
                <a:latin typeface="Bookman Old Style" pitchFamily="18" charset="0"/>
              </a:rPr>
              <a:t>let us</a:t>
            </a:r>
            <a:r>
              <a:rPr lang="en-AU" sz="3000" dirty="0">
                <a:latin typeface="Bookman Old Style" pitchFamily="18" charset="0"/>
              </a:rPr>
              <a:t> build us a city and a tower…”</a:t>
            </a:r>
          </a:p>
          <a:p>
            <a:pPr>
              <a:lnSpc>
                <a:spcPct val="90000"/>
              </a:lnSpc>
            </a:pPr>
            <a:r>
              <a:rPr lang="en-US" sz="3000" dirty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Gen. 11:4 </a:t>
            </a:r>
            <a:r>
              <a:rPr lang="en-US" sz="3000" dirty="0"/>
              <a:t>– </a:t>
            </a:r>
            <a:r>
              <a:rPr lang="en-US" sz="3000" dirty="0">
                <a:latin typeface="Bookman Old Style" pitchFamily="18" charset="0"/>
              </a:rPr>
              <a:t>“…</a:t>
            </a:r>
            <a:r>
              <a:rPr lang="en-AU" sz="3000" dirty="0">
                <a:solidFill>
                  <a:srgbClr val="FFFF00"/>
                </a:solidFill>
                <a:latin typeface="Bookman Old Style" pitchFamily="18" charset="0"/>
              </a:rPr>
              <a:t>let us</a:t>
            </a:r>
            <a:r>
              <a:rPr lang="en-AU" sz="3000" dirty="0">
                <a:latin typeface="Bookman Old Style" pitchFamily="18" charset="0"/>
              </a:rPr>
              <a:t> make us a name”</a:t>
            </a:r>
            <a:r>
              <a:rPr lang="en-AU" sz="3000" dirty="0"/>
              <a:t>.</a:t>
            </a:r>
          </a:p>
          <a:p>
            <a:pPr>
              <a:lnSpc>
                <a:spcPct val="90000"/>
              </a:lnSpc>
            </a:pPr>
            <a:r>
              <a:rPr lang="en-US" sz="3000" dirty="0">
                <a:ln>
                  <a:solidFill>
                    <a:schemeClr val="tx1"/>
                  </a:solidFill>
                </a:ln>
                <a:solidFill>
                  <a:srgbClr val="66FFFF"/>
                </a:solidFill>
              </a:rPr>
              <a:t>God’s response is:</a:t>
            </a:r>
          </a:p>
          <a:p>
            <a:pPr>
              <a:lnSpc>
                <a:spcPct val="90000"/>
              </a:lnSpc>
            </a:pPr>
            <a:r>
              <a:rPr lang="en-US" sz="3000" dirty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Gen. 11:7 </a:t>
            </a:r>
            <a:r>
              <a:rPr lang="en-US" sz="3000" dirty="0"/>
              <a:t>- </a:t>
            </a:r>
            <a:r>
              <a:rPr lang="en-AU" sz="3000" dirty="0"/>
              <a:t> </a:t>
            </a:r>
            <a:r>
              <a:rPr lang="en-AU" sz="3000" dirty="0">
                <a:latin typeface="Bookman Old Style" pitchFamily="18" charset="0"/>
              </a:rPr>
              <a:t>“</a:t>
            </a:r>
            <a:r>
              <a:rPr lang="en-AU" sz="3000" dirty="0">
                <a:solidFill>
                  <a:srgbClr val="00FF00"/>
                </a:solidFill>
                <a:latin typeface="Bookman Old Style" pitchFamily="18" charset="0"/>
              </a:rPr>
              <a:t>Go to</a:t>
            </a:r>
            <a:r>
              <a:rPr lang="en-AU" sz="3000" dirty="0">
                <a:latin typeface="Bookman Old Style" pitchFamily="18" charset="0"/>
              </a:rPr>
              <a:t>, </a:t>
            </a:r>
            <a:r>
              <a:rPr lang="en-AU" sz="3000" dirty="0">
                <a:solidFill>
                  <a:srgbClr val="FFFF00"/>
                </a:solidFill>
                <a:latin typeface="Bookman Old Style" pitchFamily="18" charset="0"/>
              </a:rPr>
              <a:t>let us</a:t>
            </a:r>
            <a:r>
              <a:rPr lang="en-AU" sz="3000" dirty="0">
                <a:latin typeface="Bookman Old Style" pitchFamily="18" charset="0"/>
              </a:rPr>
              <a:t> go down, and there confound their language…”</a:t>
            </a:r>
          </a:p>
        </p:txBody>
      </p:sp>
      <p:sp>
        <p:nvSpPr>
          <p:cNvPr id="110595" name="Text Box 3"/>
          <p:cNvSpPr txBox="1">
            <a:spLocks noChangeArrowheads="1"/>
          </p:cNvSpPr>
          <p:nvPr/>
        </p:nvSpPr>
        <p:spPr bwMode="auto">
          <a:xfrm>
            <a:off x="0" y="123825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dirty="0">
                <a:solidFill>
                  <a:srgbClr val="FFFF66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God’s </a:t>
            </a:r>
            <a:r>
              <a:rPr lang="en-US" sz="4000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answer </a:t>
            </a:r>
            <a:r>
              <a:rPr lang="en-US" sz="4000" b="1" dirty="0">
                <a:solidFill>
                  <a:srgbClr val="FFFF66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to Nimrod’s </a:t>
            </a:r>
            <a:r>
              <a:rPr lang="en-US" sz="4000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rebellion</a:t>
            </a:r>
            <a:endParaRPr lang="en-AU" sz="4000" b="1" dirty="0">
              <a:solidFill>
                <a:srgbClr val="FFFF66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4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AU"/>
              <a:t>The Prophecy of Zephaniah</a:t>
            </a:r>
          </a:p>
        </p:txBody>
      </p:sp>
      <p:sp>
        <p:nvSpPr>
          <p:cNvPr id="8499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79388" y="836613"/>
            <a:ext cx="8785225" cy="5400675"/>
          </a:xfrm>
        </p:spPr>
        <p:txBody>
          <a:bodyPr/>
          <a:lstStyle/>
          <a:p>
            <a:endParaRPr lang="en-US"/>
          </a:p>
        </p:txBody>
      </p:sp>
      <p:sp>
        <p:nvSpPr>
          <p:cNvPr id="84995" name="Text Box 3"/>
          <p:cNvSpPr txBox="1">
            <a:spLocks noChangeArrowheads="1"/>
          </p:cNvSpPr>
          <p:nvPr/>
        </p:nvSpPr>
        <p:spPr bwMode="auto">
          <a:xfrm>
            <a:off x="0" y="111125"/>
            <a:ext cx="914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>
                <a:solidFill>
                  <a:srgbClr val="FFFF66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Heading</a:t>
            </a:r>
            <a:endParaRPr lang="en-AU" sz="3600" b="1">
              <a:solidFill>
                <a:srgbClr val="FFFF66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84996" name="Picture 4" descr="Tower of Babel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0163"/>
            <a:ext cx="9144000" cy="6888163"/>
          </a:xfrm>
          <a:prstGeom prst="rect">
            <a:avLst/>
          </a:prstGeom>
          <a:noFill/>
        </p:spPr>
      </p:pic>
      <p:sp>
        <p:nvSpPr>
          <p:cNvPr id="84997" name="Text Box 5"/>
          <p:cNvSpPr txBox="1">
            <a:spLocks noChangeArrowheads="1"/>
          </p:cNvSpPr>
          <p:nvPr/>
        </p:nvSpPr>
        <p:spPr bwMode="auto">
          <a:xfrm>
            <a:off x="179388" y="0"/>
            <a:ext cx="8785225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AU" sz="36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man Old Style" pitchFamily="18" charset="0"/>
              </a:rPr>
              <a:t>“So the LORD scattered them abroad from thence upon the face of all the earth: and they left off to build the city.”</a:t>
            </a:r>
          </a:p>
        </p:txBody>
      </p:sp>
      <p:sp>
        <p:nvSpPr>
          <p:cNvPr id="84998" name="Text Box 6"/>
          <p:cNvSpPr txBox="1">
            <a:spLocks noChangeArrowheads="1"/>
          </p:cNvSpPr>
          <p:nvPr/>
        </p:nvSpPr>
        <p:spPr bwMode="auto">
          <a:xfrm>
            <a:off x="6443663" y="6172200"/>
            <a:ext cx="25558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>
                <a:ln>
                  <a:solidFill>
                    <a:schemeClr val="bg2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4" charset="0"/>
              </a:rPr>
              <a:t>Gen. 11:8</a:t>
            </a:r>
            <a:endParaRPr lang="en-AU" sz="3600" dirty="0">
              <a:ln>
                <a:solidFill>
                  <a:schemeClr val="bg2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4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AU"/>
              <a:t>The Prophecy of Zephaniah</a:t>
            </a:r>
          </a:p>
        </p:txBody>
      </p:sp>
      <p:graphicFrame>
        <p:nvGraphicFramePr>
          <p:cNvPr id="87042" name="Object 2"/>
          <p:cNvGraphicFramePr>
            <a:graphicFrameLocks noChangeAspect="1"/>
          </p:cNvGraphicFramePr>
          <p:nvPr/>
        </p:nvGraphicFramePr>
        <p:xfrm>
          <a:off x="0" y="673100"/>
          <a:ext cx="9144000" cy="6191250"/>
        </p:xfrm>
        <a:graphic>
          <a:graphicData uri="http://schemas.openxmlformats.org/presentationml/2006/ole">
            <p:oleObj spid="_x0000_s87042" name="Photo Editor Photo" r:id="rId3" imgW="9326277" imgH="6314286" progId="">
              <p:embed/>
            </p:oleObj>
          </a:graphicData>
        </a:graphic>
      </p:graphicFrame>
      <p:sp>
        <p:nvSpPr>
          <p:cNvPr id="87043" name="Text Box 3"/>
          <p:cNvSpPr txBox="1">
            <a:spLocks noChangeArrowheads="1"/>
          </p:cNvSpPr>
          <p:nvPr/>
        </p:nvSpPr>
        <p:spPr bwMode="auto">
          <a:xfrm>
            <a:off x="-6350" y="73025"/>
            <a:ext cx="7092950" cy="10795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3600" b="1" dirty="0">
                <a:solidFill>
                  <a:srgbClr val="FFFF66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The </a:t>
            </a:r>
            <a:r>
              <a:rPr lang="en-US" sz="3600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table </a:t>
            </a:r>
            <a:r>
              <a:rPr lang="en-US" sz="3600" b="1" dirty="0">
                <a:solidFill>
                  <a:srgbClr val="FFFF66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of Nations….</a:t>
            </a:r>
          </a:p>
          <a:p>
            <a:pPr algn="r">
              <a:lnSpc>
                <a:spcPct val="90000"/>
              </a:lnSpc>
            </a:pPr>
            <a:r>
              <a:rPr lang="en-US" sz="3600" b="1" dirty="0">
                <a:solidFill>
                  <a:srgbClr val="FFFF66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From Shem, Ham and Japheth      </a:t>
            </a:r>
            <a:endParaRPr lang="en-AU" b="1" dirty="0">
              <a:solidFill>
                <a:srgbClr val="FFFF66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87044" name="Text Box 4"/>
          <p:cNvSpPr txBox="1">
            <a:spLocks noChangeArrowheads="1"/>
          </p:cNvSpPr>
          <p:nvPr/>
        </p:nvSpPr>
        <p:spPr bwMode="auto">
          <a:xfrm>
            <a:off x="0" y="6149975"/>
            <a:ext cx="89646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AU" sz="2800" b="1">
                <a:solidFill>
                  <a:srgbClr val="000000"/>
                </a:solidFill>
                <a:latin typeface="Bookman Old Style" pitchFamily="18" charset="0"/>
              </a:rPr>
              <a:t>“…of them was the whole earth overspread.”</a:t>
            </a:r>
          </a:p>
        </p:txBody>
      </p:sp>
      <p:sp>
        <p:nvSpPr>
          <p:cNvPr id="87045" name="Text Box 5"/>
          <p:cNvSpPr txBox="1">
            <a:spLocks noChangeArrowheads="1"/>
          </p:cNvSpPr>
          <p:nvPr/>
        </p:nvSpPr>
        <p:spPr bwMode="auto">
          <a:xfrm>
            <a:off x="3132138" y="3348038"/>
            <a:ext cx="5256212" cy="252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AU" sz="3200">
                <a:solidFill>
                  <a:srgbClr val="000000"/>
                </a:solidFill>
                <a:latin typeface="Arial Black" pitchFamily="34" charset="0"/>
              </a:rPr>
              <a:t>Within 100 years of the Flood, Nimrod’s rebellion resulted in 70 different languages and 70 nations.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4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AU"/>
              <a:t>The Prophecy of Zephaniah</a:t>
            </a:r>
          </a:p>
        </p:txBody>
      </p:sp>
      <p:sp>
        <p:nvSpPr>
          <p:cNvPr id="8601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323850" y="981075"/>
            <a:ext cx="8640763" cy="4205288"/>
          </a:xfrm>
        </p:spPr>
        <p:txBody>
          <a:bodyPr/>
          <a:lstStyle/>
          <a:p>
            <a:pPr marL="533400" indent="-533400" algn="ctr">
              <a:tabLst>
                <a:tab pos="2420938" algn="l"/>
              </a:tabLst>
            </a:pPr>
            <a:r>
              <a:rPr lang="en-US" sz="3600" b="0" dirty="0">
                <a:solidFill>
                  <a:srgbClr val="00FF00"/>
                </a:solidFill>
                <a:latin typeface="Arial Black" pitchFamily="34" charset="0"/>
              </a:rPr>
              <a:t>70 nations from Shem, Ham and Japheth</a:t>
            </a:r>
          </a:p>
          <a:p>
            <a:pPr marL="533400" indent="-533400">
              <a:spcBef>
                <a:spcPct val="35000"/>
              </a:spcBef>
              <a:tabLst>
                <a:tab pos="2420938" algn="l"/>
              </a:tabLst>
            </a:pPr>
            <a:r>
              <a:rPr lang="en-US" sz="3600" dirty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Vv.2-5</a:t>
            </a:r>
            <a:r>
              <a:rPr lang="en-US" sz="3600" dirty="0"/>
              <a:t>	14 nations from Japheth</a:t>
            </a:r>
          </a:p>
          <a:p>
            <a:pPr marL="533400" indent="-533400">
              <a:tabLst>
                <a:tab pos="2420938" algn="l"/>
              </a:tabLst>
            </a:pPr>
            <a:r>
              <a:rPr lang="en-US" sz="3600" dirty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Vv.6-20</a:t>
            </a:r>
            <a:r>
              <a:rPr lang="en-US" sz="3600" dirty="0"/>
              <a:t>	30 nations from Ham</a:t>
            </a:r>
          </a:p>
          <a:p>
            <a:pPr marL="533400" indent="-533400">
              <a:tabLst>
                <a:tab pos="2420938" algn="l"/>
              </a:tabLst>
            </a:pPr>
            <a:r>
              <a:rPr lang="en-US" sz="3600" dirty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Vv.21-32</a:t>
            </a:r>
            <a:r>
              <a:rPr lang="en-US" sz="3600" dirty="0"/>
              <a:t>	</a:t>
            </a:r>
            <a:r>
              <a:rPr lang="en-US" sz="3600" u="sng" dirty="0"/>
              <a:t>26</a:t>
            </a:r>
            <a:r>
              <a:rPr lang="en-US" sz="3600" dirty="0"/>
              <a:t> nations from Shem</a:t>
            </a:r>
          </a:p>
          <a:p>
            <a:pPr marL="533400" indent="-533400">
              <a:spcBef>
                <a:spcPct val="40000"/>
              </a:spcBef>
              <a:tabLst>
                <a:tab pos="2420938" algn="l"/>
              </a:tabLst>
            </a:pPr>
            <a:r>
              <a:rPr lang="en-US" sz="3600" dirty="0"/>
              <a:t>Total	</a:t>
            </a:r>
            <a:r>
              <a:rPr lang="en-US" sz="3600" u="sng" dirty="0"/>
              <a:t>70</a:t>
            </a:r>
            <a:endParaRPr lang="en-AU" sz="3600" dirty="0"/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0" y="144463"/>
            <a:ext cx="9144000" cy="836612"/>
          </a:xfrm>
        </p:spPr>
        <p:txBody>
          <a:bodyPr/>
          <a:lstStyle/>
          <a:p>
            <a:r>
              <a:rPr lang="en-US" sz="4800" dirty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effectLst/>
              </a:rPr>
              <a:t>Genesis 10</a:t>
            </a:r>
            <a:r>
              <a:rPr lang="en-AU" sz="4800" dirty="0">
                <a:ln w="28575">
                  <a:solidFill>
                    <a:schemeClr val="tx1"/>
                  </a:solidFill>
                </a:ln>
                <a:effectLst/>
              </a:rPr>
              <a:t> </a:t>
            </a:r>
          </a:p>
        </p:txBody>
      </p:sp>
      <p:sp>
        <p:nvSpPr>
          <p:cNvPr id="86020" name="Text Box 4"/>
          <p:cNvSpPr txBox="1">
            <a:spLocks noChangeArrowheads="1"/>
          </p:cNvSpPr>
          <p:nvPr/>
        </p:nvSpPr>
        <p:spPr bwMode="auto">
          <a:xfrm>
            <a:off x="250825" y="5300663"/>
            <a:ext cx="8713788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FF66"/>
                </a:solidFill>
              </a:rPr>
              <a:t>(Key - Count names only once and omit Noah, Shem, Ham and Japheth, and the names of cities)</a:t>
            </a:r>
            <a:endParaRPr lang="en-AU" sz="2800" b="1">
              <a:solidFill>
                <a:srgbClr val="FFFF66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8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4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AU"/>
              <a:t>The Prophecy of Zephaniah</a:t>
            </a:r>
          </a:p>
        </p:txBody>
      </p:sp>
      <p:sp>
        <p:nvSpPr>
          <p:cNvPr id="8909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07950" y="836613"/>
            <a:ext cx="8964613" cy="5400675"/>
          </a:xfrm>
        </p:spPr>
        <p:txBody>
          <a:bodyPr/>
          <a:lstStyle/>
          <a:p>
            <a:pPr marL="538163" indent="-538163">
              <a:spcAft>
                <a:spcPct val="30000"/>
              </a:spcAft>
              <a:buClr>
                <a:srgbClr val="FFFF00"/>
              </a:buClr>
              <a:buFont typeface="Wingdings" pitchFamily="2" charset="2"/>
              <a:buChar char="v"/>
            </a:pPr>
            <a:r>
              <a:rPr lang="en-US" sz="3000" dirty="0"/>
              <a:t>Why </a:t>
            </a:r>
            <a:r>
              <a:rPr lang="en-US" sz="3000" dirty="0">
                <a:solidFill>
                  <a:srgbClr val="00FF00"/>
                </a:solidFill>
              </a:rPr>
              <a:t>“the father of all the children of </a:t>
            </a:r>
            <a:r>
              <a:rPr lang="en-US" sz="3000" dirty="0" err="1">
                <a:solidFill>
                  <a:srgbClr val="00FF00"/>
                </a:solidFill>
              </a:rPr>
              <a:t>Eber</a:t>
            </a:r>
            <a:r>
              <a:rPr lang="en-US" sz="3000" dirty="0">
                <a:solidFill>
                  <a:srgbClr val="00FF00"/>
                </a:solidFill>
              </a:rPr>
              <a:t>”</a:t>
            </a:r>
            <a:r>
              <a:rPr lang="en-US" sz="3000" dirty="0"/>
              <a:t>?</a:t>
            </a:r>
          </a:p>
          <a:p>
            <a:pPr marL="538163" indent="-538163">
              <a:spcAft>
                <a:spcPct val="30000"/>
              </a:spcAft>
              <a:buClr>
                <a:srgbClr val="FFFF00"/>
              </a:buClr>
              <a:buFont typeface="Wingdings" pitchFamily="2" charset="2"/>
              <a:buChar char="v"/>
            </a:pPr>
            <a:r>
              <a:rPr lang="en-US" sz="3000" dirty="0" err="1">
                <a:solidFill>
                  <a:srgbClr val="00FF00"/>
                </a:solidFill>
              </a:rPr>
              <a:t>Eber</a:t>
            </a:r>
            <a:r>
              <a:rPr lang="en-US" sz="3000" dirty="0"/>
              <a:t> is number </a:t>
            </a:r>
            <a:r>
              <a:rPr lang="en-US" sz="3000" dirty="0">
                <a:solidFill>
                  <a:srgbClr val="FFFF00"/>
                </a:solidFill>
              </a:rPr>
              <a:t>11</a:t>
            </a:r>
            <a:r>
              <a:rPr lang="en-US" sz="3000" dirty="0"/>
              <a:t> in the list of progeny!</a:t>
            </a:r>
          </a:p>
          <a:p>
            <a:pPr marL="538163" indent="-538163">
              <a:spcAft>
                <a:spcPct val="30000"/>
              </a:spcAft>
              <a:buClr>
                <a:srgbClr val="FFFF00"/>
              </a:buClr>
              <a:buFont typeface="Wingdings" pitchFamily="2" charset="2"/>
              <a:buChar char="v"/>
            </a:pPr>
            <a:r>
              <a:rPr lang="en-US" sz="3000" dirty="0" err="1">
                <a:solidFill>
                  <a:srgbClr val="00FF00"/>
                </a:solidFill>
              </a:rPr>
              <a:t>Eber</a:t>
            </a:r>
            <a:r>
              <a:rPr lang="en-US" sz="3000" dirty="0"/>
              <a:t> – from the root </a:t>
            </a:r>
            <a:r>
              <a:rPr lang="en-US" sz="3000" i="1" dirty="0" err="1"/>
              <a:t>eber</a:t>
            </a:r>
            <a:r>
              <a:rPr lang="en-US" sz="3000" dirty="0"/>
              <a:t> – across, on the opposite side.</a:t>
            </a:r>
          </a:p>
          <a:p>
            <a:pPr marL="538163" indent="-538163">
              <a:spcAft>
                <a:spcPct val="30000"/>
              </a:spcAft>
              <a:buClr>
                <a:srgbClr val="FFFF00"/>
              </a:buClr>
              <a:buFont typeface="Wingdings" pitchFamily="2" charset="2"/>
              <a:buChar char="v"/>
            </a:pPr>
            <a:r>
              <a:rPr lang="en-US" sz="3000" dirty="0"/>
              <a:t>The primary root </a:t>
            </a:r>
            <a:r>
              <a:rPr lang="en-US" sz="3000" i="1" dirty="0" err="1">
                <a:solidFill>
                  <a:srgbClr val="00FF00"/>
                </a:solidFill>
              </a:rPr>
              <a:t>abar</a:t>
            </a:r>
            <a:r>
              <a:rPr lang="en-US" sz="3000" dirty="0"/>
              <a:t> – to cross over (used widely of any transition) - occurs 29 times </a:t>
            </a:r>
            <a:r>
              <a:rPr lang="en-US" sz="3000" dirty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Josh. 1-4</a:t>
            </a:r>
            <a:r>
              <a:rPr lang="en-US" sz="3000" dirty="0">
                <a:ln w="22225">
                  <a:solidFill>
                    <a:schemeClr val="tx1"/>
                  </a:solidFill>
                </a:ln>
              </a:rPr>
              <a:t> </a:t>
            </a:r>
            <a:r>
              <a:rPr lang="en-US" sz="3000" dirty="0"/>
              <a:t>of Israel </a:t>
            </a:r>
            <a:r>
              <a:rPr lang="en-US" sz="3000" dirty="0">
                <a:ln>
                  <a:solidFill>
                    <a:schemeClr val="tx1"/>
                  </a:solidFill>
                </a:ln>
                <a:solidFill>
                  <a:schemeClr val="hlink"/>
                </a:solidFill>
              </a:rPr>
              <a:t>“passing over”</a:t>
            </a:r>
            <a:r>
              <a:rPr lang="en-US" sz="3000" dirty="0">
                <a:ln>
                  <a:solidFill>
                    <a:schemeClr val="tx1"/>
                  </a:solidFill>
                </a:ln>
              </a:rPr>
              <a:t> </a:t>
            </a:r>
            <a:r>
              <a:rPr lang="en-US" sz="3000" dirty="0"/>
              <a:t>Jordan.</a:t>
            </a:r>
          </a:p>
          <a:p>
            <a:pPr marL="538163" indent="-538163">
              <a:spcAft>
                <a:spcPct val="30000"/>
              </a:spcAft>
              <a:buClr>
                <a:srgbClr val="FFFF00"/>
              </a:buClr>
              <a:buFont typeface="Wingdings" pitchFamily="2" charset="2"/>
              <a:buChar char="v"/>
            </a:pPr>
            <a:r>
              <a:rPr lang="en-US" sz="3000" dirty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Gen. 14:13 </a:t>
            </a:r>
            <a:r>
              <a:rPr lang="en-US" sz="3000" dirty="0"/>
              <a:t>– </a:t>
            </a:r>
            <a:r>
              <a:rPr lang="en-US" sz="3000" dirty="0">
                <a:solidFill>
                  <a:srgbClr val="00FF00"/>
                </a:solidFill>
              </a:rPr>
              <a:t>“Abram the Hebrew”</a:t>
            </a:r>
            <a:r>
              <a:rPr lang="en-US" sz="3000" dirty="0"/>
              <a:t> - </a:t>
            </a:r>
            <a:r>
              <a:rPr lang="en-AU" sz="3000" dirty="0"/>
              <a:t>an </a:t>
            </a:r>
            <a:r>
              <a:rPr lang="en-AU" sz="3000" i="1" dirty="0" err="1"/>
              <a:t>Eberite</a:t>
            </a:r>
            <a:r>
              <a:rPr lang="en-AU" sz="3000" dirty="0"/>
              <a:t> (that is, Hebrew) or descendant of </a:t>
            </a:r>
            <a:r>
              <a:rPr lang="en-AU" sz="3000" dirty="0" err="1"/>
              <a:t>Eber</a:t>
            </a:r>
            <a:r>
              <a:rPr lang="en-AU" sz="3000" dirty="0"/>
              <a:t>.</a:t>
            </a:r>
          </a:p>
        </p:txBody>
      </p:sp>
      <p:sp>
        <p:nvSpPr>
          <p:cNvPr id="89091" name="Text Box 3"/>
          <p:cNvSpPr txBox="1">
            <a:spLocks noChangeArrowheads="1"/>
          </p:cNvSpPr>
          <p:nvPr/>
        </p:nvSpPr>
        <p:spPr bwMode="auto">
          <a:xfrm>
            <a:off x="0" y="111125"/>
            <a:ext cx="9144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dirty="0">
                <a:solidFill>
                  <a:srgbClr val="FFFF66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Shem – </a:t>
            </a:r>
            <a:r>
              <a:rPr lang="en-US" sz="4400" b="1" dirty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Gen. 10:21</a:t>
            </a:r>
            <a:endParaRPr lang="en-AU" sz="4400" b="1" dirty="0">
              <a:ln w="28575"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0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4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AU"/>
              <a:t>The Prophecy of Zephaniah</a:t>
            </a:r>
          </a:p>
        </p:txBody>
      </p:sp>
      <p:sp>
        <p:nvSpPr>
          <p:cNvPr id="7680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79388" y="866485"/>
            <a:ext cx="8785225" cy="5400675"/>
          </a:xfrm>
        </p:spPr>
        <p:txBody>
          <a:bodyPr/>
          <a:lstStyle/>
          <a:p>
            <a:pPr marL="622300" indent="-622300">
              <a:spcAft>
                <a:spcPts val="1200"/>
              </a:spcAft>
              <a:buClr>
                <a:srgbClr val="FFFF00"/>
              </a:buClr>
              <a:buFont typeface="Wingdings" pitchFamily="2" charset="2"/>
              <a:buChar char="v"/>
            </a:pPr>
            <a:r>
              <a:rPr lang="en-US" sz="3200" dirty="0"/>
              <a:t>Nimrod is not named but is omnipresent.</a:t>
            </a:r>
          </a:p>
          <a:p>
            <a:pPr marL="622300" indent="-622300">
              <a:spcAft>
                <a:spcPts val="1200"/>
              </a:spcAft>
              <a:buClr>
                <a:srgbClr val="FFFF00"/>
              </a:buClr>
              <a:buFont typeface="Wingdings" pitchFamily="2" charset="2"/>
              <a:buChar char="v"/>
            </a:pPr>
            <a:r>
              <a:rPr lang="en-US" sz="3200" dirty="0"/>
              <a:t>The word </a:t>
            </a:r>
            <a:r>
              <a:rPr lang="en-US" sz="3200" dirty="0">
                <a:solidFill>
                  <a:srgbClr val="00FF00"/>
                </a:solidFill>
              </a:rPr>
              <a:t>“Cush”</a:t>
            </a:r>
            <a:r>
              <a:rPr lang="en-US" sz="3200" dirty="0"/>
              <a:t> occurs 3 times – The presence of </a:t>
            </a:r>
            <a:r>
              <a:rPr lang="en-US" sz="3200" dirty="0" smtClean="0"/>
              <a:t>Babylon – </a:t>
            </a:r>
            <a:r>
              <a:rPr lang="en-US" sz="3200" dirty="0" smtClean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Gen. 2:13</a:t>
            </a:r>
            <a:r>
              <a:rPr lang="en-US" sz="3200" dirty="0" smtClean="0"/>
              <a:t>.</a:t>
            </a:r>
            <a:endParaRPr lang="en-US" sz="3200" dirty="0"/>
          </a:p>
          <a:p>
            <a:pPr marL="622300" indent="-622300">
              <a:spcAft>
                <a:spcPts val="1200"/>
              </a:spcAft>
              <a:buClr>
                <a:srgbClr val="FFFF00"/>
              </a:buClr>
              <a:buFont typeface="Wingdings" pitchFamily="2" charset="2"/>
              <a:buChar char="v"/>
            </a:pPr>
            <a:r>
              <a:rPr lang="en-US" sz="3200" dirty="0"/>
              <a:t>Towers/cities (</a:t>
            </a:r>
            <a:r>
              <a:rPr lang="en-US" sz="3200" dirty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3:6</a:t>
            </a:r>
            <a:r>
              <a:rPr lang="en-US" sz="3200" dirty="0"/>
              <a:t>) – </a:t>
            </a:r>
            <a:r>
              <a:rPr lang="en-US" sz="3200" dirty="0">
                <a:solidFill>
                  <a:srgbClr val="00FF00"/>
                </a:solidFill>
              </a:rPr>
              <a:t>“high towers”</a:t>
            </a:r>
            <a:r>
              <a:rPr lang="en-US" sz="3200" dirty="0"/>
              <a:t> (</a:t>
            </a:r>
            <a:r>
              <a:rPr lang="en-US" sz="3200" dirty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1:16</a:t>
            </a:r>
            <a:r>
              <a:rPr lang="en-US" sz="3200" dirty="0"/>
              <a:t>).</a:t>
            </a:r>
          </a:p>
          <a:p>
            <a:pPr marL="622300" indent="-622300">
              <a:spcAft>
                <a:spcPts val="1200"/>
              </a:spcAft>
              <a:buClr>
                <a:srgbClr val="FFFF00"/>
              </a:buClr>
              <a:buFont typeface="Wingdings" pitchFamily="2" charset="2"/>
              <a:buChar char="v"/>
            </a:pPr>
            <a:r>
              <a:rPr lang="en-US" sz="3200" dirty="0">
                <a:solidFill>
                  <a:srgbClr val="00FF00"/>
                </a:solidFill>
              </a:rPr>
              <a:t>“nations”</a:t>
            </a:r>
            <a:r>
              <a:rPr lang="en-US" sz="3200" dirty="0"/>
              <a:t> – </a:t>
            </a:r>
            <a:r>
              <a:rPr lang="en-US" sz="3200" i="1" dirty="0"/>
              <a:t>goyim</a:t>
            </a:r>
            <a:r>
              <a:rPr lang="en-US" sz="3200" dirty="0"/>
              <a:t> – used 7 times.</a:t>
            </a:r>
          </a:p>
          <a:p>
            <a:pPr marL="622300" indent="-622300">
              <a:spcAft>
                <a:spcPts val="1200"/>
              </a:spcAft>
              <a:buClr>
                <a:srgbClr val="FFFF00"/>
              </a:buClr>
              <a:buFont typeface="Wingdings" pitchFamily="2" charset="2"/>
              <a:buChar char="v"/>
            </a:pPr>
            <a:r>
              <a:rPr lang="en-US" sz="3200" dirty="0">
                <a:solidFill>
                  <a:srgbClr val="00FF00"/>
                </a:solidFill>
              </a:rPr>
              <a:t>“I rise up to the prey”</a:t>
            </a:r>
            <a:r>
              <a:rPr lang="en-US" sz="3200" dirty="0"/>
              <a:t> (</a:t>
            </a:r>
            <a:r>
              <a:rPr lang="en-US" sz="3200" dirty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3:8</a:t>
            </a:r>
            <a:r>
              <a:rPr lang="en-US" sz="3200" dirty="0"/>
              <a:t>) - Allusion.</a:t>
            </a:r>
          </a:p>
          <a:p>
            <a:pPr marL="622300" indent="-622300">
              <a:spcAft>
                <a:spcPts val="1200"/>
              </a:spcAft>
              <a:buClr>
                <a:srgbClr val="FFFF00"/>
              </a:buClr>
              <a:buFont typeface="Wingdings" pitchFamily="2" charset="2"/>
              <a:buChar char="v"/>
            </a:pPr>
            <a:r>
              <a:rPr lang="en-US" sz="3200" dirty="0">
                <a:solidFill>
                  <a:srgbClr val="00FF00"/>
                </a:solidFill>
              </a:rPr>
              <a:t>“language”</a:t>
            </a:r>
            <a:r>
              <a:rPr lang="en-US" sz="3200" dirty="0"/>
              <a:t>  - </a:t>
            </a:r>
            <a:r>
              <a:rPr lang="en-US" sz="3200" i="1" dirty="0" err="1"/>
              <a:t>saphah</a:t>
            </a:r>
            <a:r>
              <a:rPr lang="en-US" sz="3200" dirty="0"/>
              <a:t> - (</a:t>
            </a:r>
            <a:r>
              <a:rPr lang="en-US" sz="3200" dirty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3:9</a:t>
            </a:r>
            <a:r>
              <a:rPr lang="en-US" sz="3200" dirty="0"/>
              <a:t>) – </a:t>
            </a:r>
            <a:r>
              <a:rPr lang="en-US" sz="3200" dirty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Gen. 11:1</a:t>
            </a:r>
            <a:r>
              <a:rPr lang="en-US" sz="3200" dirty="0"/>
              <a:t>.</a:t>
            </a:r>
          </a:p>
          <a:p>
            <a:pPr marL="622300" indent="-622300">
              <a:spcAft>
                <a:spcPts val="1200"/>
              </a:spcAft>
              <a:buClr>
                <a:srgbClr val="FFFF00"/>
              </a:buClr>
              <a:buFont typeface="Wingdings" pitchFamily="2" charset="2"/>
              <a:buChar char="v"/>
            </a:pPr>
            <a:r>
              <a:rPr lang="en-US" sz="3200" dirty="0" err="1" smtClean="0"/>
              <a:t>Ninevah</a:t>
            </a:r>
            <a:r>
              <a:rPr lang="en-US" sz="3200" dirty="0" smtClean="0"/>
              <a:t>/Assyria (</a:t>
            </a:r>
            <a:r>
              <a:rPr lang="en-US" sz="3200" dirty="0" smtClean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2:13</a:t>
            </a:r>
            <a:r>
              <a:rPr lang="en-US" sz="3200" dirty="0" smtClean="0"/>
              <a:t>) </a:t>
            </a:r>
            <a:r>
              <a:rPr lang="en-US" sz="3200" dirty="0"/>
              <a:t>– Military phase of the Kingdom of men.</a:t>
            </a:r>
            <a:endParaRPr lang="en-AU" sz="3200" dirty="0"/>
          </a:p>
        </p:txBody>
      </p:sp>
      <p:sp>
        <p:nvSpPr>
          <p:cNvPr id="76803" name="Text Box 3"/>
          <p:cNvSpPr txBox="1">
            <a:spLocks noChangeArrowheads="1"/>
          </p:cNvSpPr>
          <p:nvPr/>
        </p:nvSpPr>
        <p:spPr bwMode="auto">
          <a:xfrm>
            <a:off x="0" y="111125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 dirty="0">
                <a:solidFill>
                  <a:srgbClr val="FFFF66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Nimrod in Zephaniah</a:t>
            </a:r>
            <a:endParaRPr lang="en-AU" sz="4800" b="1" dirty="0">
              <a:solidFill>
                <a:srgbClr val="FFFF66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5576" y="3916468"/>
            <a:ext cx="7488832" cy="648072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2" grpId="0" uiExpand="1" build="p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4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AU"/>
              <a:t>The Prophecy of Zephaniah</a:t>
            </a:r>
          </a:p>
        </p:txBody>
      </p:sp>
      <p:sp>
        <p:nvSpPr>
          <p:cNvPr id="9011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468313" y="981075"/>
            <a:ext cx="8280400" cy="5256213"/>
          </a:xfrm>
        </p:spPr>
        <p:txBody>
          <a:bodyPr/>
          <a:lstStyle/>
          <a:p>
            <a:pPr algn="just"/>
            <a:r>
              <a:rPr lang="en-AU" sz="3600" dirty="0">
                <a:latin typeface="Bookman Old Style" pitchFamily="18" charset="0"/>
              </a:rPr>
              <a:t>Muslim historian of the 13th century, Abu al-</a:t>
            </a:r>
            <a:r>
              <a:rPr lang="en-AU" sz="3600" dirty="0" err="1">
                <a:latin typeface="Bookman Old Style" pitchFamily="18" charset="0"/>
              </a:rPr>
              <a:t>Fida</a:t>
            </a:r>
            <a:r>
              <a:rPr lang="en-AU" sz="3600" dirty="0">
                <a:latin typeface="Bookman Old Style" pitchFamily="18" charset="0"/>
              </a:rPr>
              <a:t> relates the story that the patriarch </a:t>
            </a:r>
            <a:r>
              <a:rPr lang="en-AU" sz="3600" dirty="0" err="1">
                <a:ln>
                  <a:solidFill>
                    <a:schemeClr val="tx1"/>
                  </a:solidFill>
                </a:ln>
                <a:solidFill>
                  <a:srgbClr val="66FFFF"/>
                </a:solidFill>
                <a:latin typeface="Bookman Old Style" pitchFamily="18" charset="0"/>
              </a:rPr>
              <a:t>Eber</a:t>
            </a:r>
            <a:r>
              <a:rPr lang="en-AU" sz="3600" dirty="0">
                <a:latin typeface="Bookman Old Style" pitchFamily="18" charset="0"/>
              </a:rPr>
              <a:t> (an ancestor of Abraham) was allowed to keep the original tongue, </a:t>
            </a:r>
            <a:r>
              <a:rPr lang="en-AU" sz="3600" dirty="0">
                <a:solidFill>
                  <a:srgbClr val="00FF00"/>
                </a:solidFill>
                <a:latin typeface="Bookman Old Style" pitchFamily="18" charset="0"/>
              </a:rPr>
              <a:t>Hebrew</a:t>
            </a:r>
            <a:r>
              <a:rPr lang="en-AU" sz="3600" dirty="0">
                <a:latin typeface="Bookman Old Style" pitchFamily="18" charset="0"/>
              </a:rPr>
              <a:t> in this case, </a:t>
            </a:r>
            <a:r>
              <a:rPr lang="en-AU" sz="3600" dirty="0">
                <a:solidFill>
                  <a:srgbClr val="FFFF00"/>
                </a:solidFill>
                <a:latin typeface="Bookman Old Style" pitchFamily="18" charset="0"/>
              </a:rPr>
              <a:t>because he would not partake in the building (i.e. of the tower of Babel)</a:t>
            </a:r>
            <a:r>
              <a:rPr lang="en-AU" sz="3600" dirty="0">
                <a:latin typeface="Bookman Old Style" pitchFamily="18" charset="0"/>
              </a:rPr>
              <a:t>. </a:t>
            </a:r>
          </a:p>
        </p:txBody>
      </p:sp>
      <p:sp>
        <p:nvSpPr>
          <p:cNvPr id="90115" name="Text Box 3"/>
          <p:cNvSpPr txBox="1">
            <a:spLocks noChangeArrowheads="1"/>
          </p:cNvSpPr>
          <p:nvPr/>
        </p:nvSpPr>
        <p:spPr bwMode="auto">
          <a:xfrm>
            <a:off x="0" y="206375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 dirty="0" err="1">
                <a:solidFill>
                  <a:srgbClr val="FFFF66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Eber</a:t>
            </a:r>
            <a:r>
              <a:rPr lang="en-US" sz="4800" b="1" dirty="0">
                <a:solidFill>
                  <a:srgbClr val="FFFF66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and Hebrew</a:t>
            </a:r>
            <a:endParaRPr lang="en-AU" sz="4800" b="1" dirty="0">
              <a:solidFill>
                <a:srgbClr val="FFFF66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4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AU"/>
              <a:t>The Prophecy of Zephaniah</a:t>
            </a:r>
          </a:p>
        </p:txBody>
      </p:sp>
      <p:sp>
        <p:nvSpPr>
          <p:cNvPr id="91138" name="Line 2"/>
          <p:cNvSpPr>
            <a:spLocks noChangeShapeType="1"/>
          </p:cNvSpPr>
          <p:nvPr/>
        </p:nvSpPr>
        <p:spPr bwMode="auto">
          <a:xfrm>
            <a:off x="6981825" y="692150"/>
            <a:ext cx="0" cy="597693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1139" name="Line 3"/>
          <p:cNvSpPr>
            <a:spLocks noChangeShapeType="1"/>
          </p:cNvSpPr>
          <p:nvPr/>
        </p:nvSpPr>
        <p:spPr bwMode="auto">
          <a:xfrm>
            <a:off x="7570788" y="692150"/>
            <a:ext cx="0" cy="597693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1140" name="Line 4"/>
          <p:cNvSpPr>
            <a:spLocks noChangeShapeType="1"/>
          </p:cNvSpPr>
          <p:nvPr/>
        </p:nvSpPr>
        <p:spPr bwMode="auto">
          <a:xfrm>
            <a:off x="4970463" y="692150"/>
            <a:ext cx="0" cy="597693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114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7078663" y="3716338"/>
            <a:ext cx="2051050" cy="1800225"/>
          </a:xfrm>
        </p:spPr>
        <p:txBody>
          <a:bodyPr/>
          <a:lstStyle/>
          <a:p>
            <a:r>
              <a:rPr lang="en-US" dirty="0" err="1">
                <a:ln>
                  <a:solidFill>
                    <a:schemeClr val="tx1"/>
                  </a:solidFill>
                </a:ln>
                <a:solidFill>
                  <a:schemeClr val="hlink"/>
                </a:solidFill>
              </a:rPr>
              <a:t>Eber</a:t>
            </a:r>
            <a:r>
              <a:rPr lang="en-US" dirty="0">
                <a:ln>
                  <a:solidFill>
                    <a:schemeClr val="tx1"/>
                  </a:solidFill>
                </a:ln>
                <a:solidFill>
                  <a:schemeClr val="hlink"/>
                </a:solidFill>
              </a:rPr>
              <a:t> over-lived Abram by 4 years</a:t>
            </a:r>
            <a:endParaRPr lang="en-AU" dirty="0">
              <a:ln>
                <a:solidFill>
                  <a:schemeClr val="tx1"/>
                </a:solidFill>
              </a:ln>
              <a:solidFill>
                <a:schemeClr val="hlink"/>
              </a:solidFill>
            </a:endParaRPr>
          </a:p>
        </p:txBody>
      </p:sp>
      <p:sp>
        <p:nvSpPr>
          <p:cNvPr id="91142" name="Text Box 6"/>
          <p:cNvSpPr txBox="1">
            <a:spLocks noChangeArrowheads="1"/>
          </p:cNvSpPr>
          <p:nvPr/>
        </p:nvSpPr>
        <p:spPr bwMode="auto">
          <a:xfrm>
            <a:off x="0" y="0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dirty="0">
                <a:solidFill>
                  <a:srgbClr val="FFFF66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After the Flood – Patriarchal Line</a:t>
            </a:r>
            <a:endParaRPr lang="en-AU" sz="4000" b="1" dirty="0">
              <a:solidFill>
                <a:srgbClr val="FFFF66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91143" name="Rectangle 7"/>
          <p:cNvSpPr>
            <a:spLocks noChangeArrowheads="1"/>
          </p:cNvSpPr>
          <p:nvPr/>
        </p:nvSpPr>
        <p:spPr bwMode="auto">
          <a:xfrm>
            <a:off x="323850" y="765175"/>
            <a:ext cx="4608513" cy="503238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Noah - 950</a:t>
            </a:r>
            <a:endParaRPr lang="en-AU" sz="28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91144" name="Rectangle 8"/>
          <p:cNvSpPr>
            <a:spLocks noChangeArrowheads="1"/>
          </p:cNvSpPr>
          <p:nvPr/>
        </p:nvSpPr>
        <p:spPr bwMode="auto">
          <a:xfrm>
            <a:off x="323850" y="1270000"/>
            <a:ext cx="7272338" cy="503238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Shem - 600</a:t>
            </a:r>
            <a:endParaRPr lang="en-AU" sz="28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91145" name="Line 9"/>
          <p:cNvSpPr>
            <a:spLocks noChangeShapeType="1"/>
          </p:cNvSpPr>
          <p:nvPr/>
        </p:nvSpPr>
        <p:spPr bwMode="auto">
          <a:xfrm>
            <a:off x="611188" y="620713"/>
            <a:ext cx="0" cy="5545137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1146" name="Rectangle 10"/>
          <p:cNvSpPr>
            <a:spLocks noChangeArrowheads="1"/>
          </p:cNvSpPr>
          <p:nvPr/>
        </p:nvSpPr>
        <p:spPr bwMode="auto">
          <a:xfrm>
            <a:off x="755650" y="1773238"/>
            <a:ext cx="4752975" cy="503237"/>
          </a:xfrm>
          <a:prstGeom prst="rect">
            <a:avLst/>
          </a:prstGeom>
          <a:solidFill>
            <a:srgbClr val="FFCC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Arphaxad - 438</a:t>
            </a:r>
            <a:endParaRPr lang="en-AU" sz="28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91147" name="Rectangle 11"/>
          <p:cNvSpPr>
            <a:spLocks noChangeArrowheads="1"/>
          </p:cNvSpPr>
          <p:nvPr/>
        </p:nvSpPr>
        <p:spPr bwMode="auto">
          <a:xfrm>
            <a:off x="971550" y="2276475"/>
            <a:ext cx="5040313" cy="503238"/>
          </a:xfrm>
          <a:prstGeom prst="rect">
            <a:avLst/>
          </a:prstGeom>
          <a:solidFill>
            <a:srgbClr val="00FF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Salah - 433</a:t>
            </a:r>
            <a:endParaRPr lang="en-AU" sz="28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91148" name="Rectangle 12"/>
          <p:cNvSpPr>
            <a:spLocks noChangeArrowheads="1"/>
          </p:cNvSpPr>
          <p:nvPr/>
        </p:nvSpPr>
        <p:spPr bwMode="auto">
          <a:xfrm>
            <a:off x="1187450" y="2768600"/>
            <a:ext cx="5761038" cy="503238"/>
          </a:xfrm>
          <a:prstGeom prst="rect">
            <a:avLst/>
          </a:prstGeom>
          <a:solidFill>
            <a:srgbClr val="66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Eber - 464</a:t>
            </a:r>
            <a:endParaRPr lang="en-AU" sz="28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91149" name="Rectangle 13"/>
          <p:cNvSpPr>
            <a:spLocks noChangeArrowheads="1"/>
          </p:cNvSpPr>
          <p:nvPr/>
        </p:nvSpPr>
        <p:spPr bwMode="auto">
          <a:xfrm>
            <a:off x="1403350" y="3273425"/>
            <a:ext cx="3313113" cy="503238"/>
          </a:xfrm>
          <a:prstGeom prst="rect">
            <a:avLst/>
          </a:prstGeom>
          <a:solidFill>
            <a:srgbClr val="FF66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Peleg - 239</a:t>
            </a:r>
            <a:endParaRPr lang="en-AU" sz="28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91150" name="Rectangle 14"/>
          <p:cNvSpPr>
            <a:spLocks noChangeArrowheads="1"/>
          </p:cNvSpPr>
          <p:nvPr/>
        </p:nvSpPr>
        <p:spPr bwMode="auto">
          <a:xfrm>
            <a:off x="1619250" y="3776663"/>
            <a:ext cx="3457575" cy="503237"/>
          </a:xfrm>
          <a:prstGeom prst="rect">
            <a:avLst/>
          </a:prstGeom>
          <a:solidFill>
            <a:srgbClr val="CCFF33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Reu - 239</a:t>
            </a:r>
            <a:endParaRPr lang="en-AU" sz="28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91151" name="Rectangle 15"/>
          <p:cNvSpPr>
            <a:spLocks noChangeArrowheads="1"/>
          </p:cNvSpPr>
          <p:nvPr/>
        </p:nvSpPr>
        <p:spPr bwMode="auto">
          <a:xfrm>
            <a:off x="1835150" y="4281488"/>
            <a:ext cx="3457575" cy="503237"/>
          </a:xfrm>
          <a:prstGeom prst="rect">
            <a:avLst/>
          </a:prstGeom>
          <a:solidFill>
            <a:srgbClr val="FF9966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Serug - 230</a:t>
            </a:r>
            <a:endParaRPr lang="en-AU" sz="28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91152" name="Rectangle 16"/>
          <p:cNvSpPr>
            <a:spLocks noChangeArrowheads="1"/>
          </p:cNvSpPr>
          <p:nvPr/>
        </p:nvSpPr>
        <p:spPr bwMode="auto">
          <a:xfrm>
            <a:off x="2124075" y="4784725"/>
            <a:ext cx="2663825" cy="503238"/>
          </a:xfrm>
          <a:prstGeom prst="rect">
            <a:avLst/>
          </a:prstGeom>
          <a:solidFill>
            <a:srgbClr val="FF33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Nahor - 148</a:t>
            </a:r>
            <a:endParaRPr lang="en-AU" sz="28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91153" name="Rectangle 17"/>
          <p:cNvSpPr>
            <a:spLocks noChangeArrowheads="1"/>
          </p:cNvSpPr>
          <p:nvPr/>
        </p:nvSpPr>
        <p:spPr bwMode="auto">
          <a:xfrm>
            <a:off x="2411413" y="5287963"/>
            <a:ext cx="3168650" cy="503237"/>
          </a:xfrm>
          <a:prstGeom prst="rect">
            <a:avLst/>
          </a:prstGeom>
          <a:solidFill>
            <a:srgbClr val="CCCC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Terah - 205</a:t>
            </a:r>
            <a:endParaRPr lang="en-AU" sz="28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91154" name="Rectangle 18"/>
          <p:cNvSpPr>
            <a:spLocks noChangeArrowheads="1"/>
          </p:cNvSpPr>
          <p:nvPr/>
        </p:nvSpPr>
        <p:spPr bwMode="auto">
          <a:xfrm>
            <a:off x="3563938" y="5792788"/>
            <a:ext cx="3313112" cy="503237"/>
          </a:xfrm>
          <a:prstGeom prst="rect">
            <a:avLst/>
          </a:prstGeom>
          <a:solidFill>
            <a:srgbClr val="FF66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Abram - 175</a:t>
            </a:r>
            <a:endParaRPr lang="en-AU" sz="28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91155" name="Text Box 19"/>
          <p:cNvSpPr txBox="1">
            <a:spLocks noChangeArrowheads="1"/>
          </p:cNvSpPr>
          <p:nvPr/>
        </p:nvSpPr>
        <p:spPr bwMode="auto">
          <a:xfrm>
            <a:off x="68660" y="2925763"/>
            <a:ext cx="615553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ln>
                  <a:solidFill>
                    <a:schemeClr val="tx1"/>
                  </a:solidFill>
                </a:ln>
                <a:solidFill>
                  <a:schemeClr val="hlink"/>
                </a:solidFill>
                <a:latin typeface="Arial Black" pitchFamily="34" charset="0"/>
              </a:rPr>
              <a:t>The Deluge</a:t>
            </a:r>
            <a:endParaRPr lang="en-AU" sz="2800" dirty="0">
              <a:ln>
                <a:solidFill>
                  <a:schemeClr val="tx1"/>
                </a:solidFill>
              </a:ln>
              <a:solidFill>
                <a:schemeClr val="hlink"/>
              </a:solidFill>
              <a:latin typeface="Arial Black" pitchFamily="34" charset="0"/>
            </a:endParaRPr>
          </a:p>
        </p:txBody>
      </p:sp>
      <p:grpSp>
        <p:nvGrpSpPr>
          <p:cNvPr id="91156" name="Group 20"/>
          <p:cNvGrpSpPr>
            <a:grpSpLocks/>
          </p:cNvGrpSpPr>
          <p:nvPr/>
        </p:nvGrpSpPr>
        <p:grpSpPr bwMode="auto">
          <a:xfrm>
            <a:off x="6719888" y="2971800"/>
            <a:ext cx="1152525" cy="3121025"/>
            <a:chOff x="4233" y="1872"/>
            <a:chExt cx="726" cy="1966"/>
          </a:xfrm>
        </p:grpSpPr>
        <p:sp>
          <p:nvSpPr>
            <p:cNvPr id="91157" name="Line 21"/>
            <p:cNvSpPr>
              <a:spLocks noChangeShapeType="1"/>
            </p:cNvSpPr>
            <p:nvPr/>
          </p:nvSpPr>
          <p:spPr bwMode="auto">
            <a:xfrm>
              <a:off x="4286" y="1888"/>
              <a:ext cx="635" cy="0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1158" name="Line 22"/>
            <p:cNvSpPr>
              <a:spLocks noChangeShapeType="1"/>
            </p:cNvSpPr>
            <p:nvPr/>
          </p:nvSpPr>
          <p:spPr bwMode="auto">
            <a:xfrm>
              <a:off x="4233" y="3817"/>
              <a:ext cx="726" cy="0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1159" name="Line 23"/>
            <p:cNvSpPr>
              <a:spLocks noChangeShapeType="1"/>
            </p:cNvSpPr>
            <p:nvPr/>
          </p:nvSpPr>
          <p:spPr bwMode="auto">
            <a:xfrm>
              <a:off x="4913" y="1872"/>
              <a:ext cx="0" cy="499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1160" name="Line 24"/>
            <p:cNvSpPr>
              <a:spLocks noChangeShapeType="1"/>
            </p:cNvSpPr>
            <p:nvPr/>
          </p:nvSpPr>
          <p:spPr bwMode="auto">
            <a:xfrm>
              <a:off x="4945" y="3475"/>
              <a:ext cx="0" cy="363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1161" name="Text Box 25"/>
          <p:cNvSpPr txBox="1">
            <a:spLocks noChangeArrowheads="1"/>
          </p:cNvSpPr>
          <p:nvPr/>
        </p:nvSpPr>
        <p:spPr bwMode="auto">
          <a:xfrm>
            <a:off x="7559675" y="908050"/>
            <a:ext cx="1692275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FFFF66"/>
                </a:solidFill>
                <a:latin typeface="Impact" pitchFamily="34" charset="0"/>
              </a:rPr>
              <a:t>Died 35 yrs after Abraham</a:t>
            </a:r>
            <a:endParaRPr lang="en-AU" sz="2800">
              <a:solidFill>
                <a:srgbClr val="FFFF66"/>
              </a:solidFill>
              <a:latin typeface="Impact" pitchFamily="34" charset="0"/>
            </a:endParaRPr>
          </a:p>
        </p:txBody>
      </p:sp>
      <p:sp>
        <p:nvSpPr>
          <p:cNvPr id="91162" name="Line 26"/>
          <p:cNvSpPr>
            <a:spLocks noChangeShapeType="1"/>
          </p:cNvSpPr>
          <p:nvPr/>
        </p:nvSpPr>
        <p:spPr bwMode="auto">
          <a:xfrm flipV="1">
            <a:off x="1331913" y="3789363"/>
            <a:ext cx="0" cy="158432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1163" name="Text Box 27"/>
          <p:cNvSpPr txBox="1">
            <a:spLocks noChangeArrowheads="1"/>
          </p:cNvSpPr>
          <p:nvPr/>
        </p:nvSpPr>
        <p:spPr bwMode="auto">
          <a:xfrm>
            <a:off x="755650" y="5373688"/>
            <a:ext cx="14398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latin typeface="Impact" pitchFamily="34" charset="0"/>
              </a:rPr>
              <a:t>Nimrod’s rebellion</a:t>
            </a:r>
            <a:endParaRPr lang="en-AU" sz="2400">
              <a:latin typeface="Impact" pitchFamily="34" charset="0"/>
            </a:endParaRPr>
          </a:p>
        </p:txBody>
      </p:sp>
      <p:sp>
        <p:nvSpPr>
          <p:cNvPr id="91164" name="Text Box 28"/>
          <p:cNvSpPr txBox="1">
            <a:spLocks noChangeArrowheads="1"/>
          </p:cNvSpPr>
          <p:nvPr/>
        </p:nvSpPr>
        <p:spPr bwMode="auto">
          <a:xfrm>
            <a:off x="663575" y="4556125"/>
            <a:ext cx="6270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latin typeface="Impact" pitchFamily="34" charset="0"/>
              </a:rPr>
              <a:t>100</a:t>
            </a:r>
            <a:endParaRPr lang="en-AU" sz="2400">
              <a:latin typeface="Impact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8" grpId="0" animBg="1"/>
      <p:bldP spid="91138" grpId="1" animBg="1"/>
      <p:bldP spid="91139" grpId="0" animBg="1"/>
      <p:bldP spid="91140" grpId="0" animBg="1"/>
      <p:bldP spid="91140" grpId="1" animBg="1"/>
      <p:bldP spid="91141" grpId="0" build="p"/>
      <p:bldP spid="91141" grpId="1" build="p"/>
      <p:bldP spid="9116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4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AU"/>
              <a:t>The Prophecy of Zephaniah</a:t>
            </a:r>
          </a:p>
        </p:txBody>
      </p:sp>
      <p:sp>
        <p:nvSpPr>
          <p:cNvPr id="9216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79388" y="988416"/>
            <a:ext cx="8785225" cy="5165742"/>
          </a:xfrm>
        </p:spPr>
        <p:txBody>
          <a:bodyPr/>
          <a:lstStyle/>
          <a:p>
            <a:pPr marL="533400" indent="-533400">
              <a:buClr>
                <a:srgbClr val="FFFF00"/>
              </a:buClr>
              <a:buFont typeface="Wingdings" pitchFamily="2" charset="2"/>
              <a:buChar char="v"/>
            </a:pPr>
            <a:r>
              <a:rPr lang="en-US" sz="3200" b="0" dirty="0" err="1">
                <a:solidFill>
                  <a:srgbClr val="00FF00"/>
                </a:solidFill>
                <a:latin typeface="Arial Black" pitchFamily="34" charset="0"/>
              </a:rPr>
              <a:t>Peleg</a:t>
            </a:r>
            <a:r>
              <a:rPr lang="en-US" sz="3200" dirty="0"/>
              <a:t> – “division”. Strong suggests the division of an earthquake. Root – channel, canal.</a:t>
            </a:r>
          </a:p>
          <a:p>
            <a:pPr marL="533400" indent="-533400">
              <a:buClr>
                <a:srgbClr val="FFFF00"/>
              </a:buClr>
              <a:buFont typeface="Wingdings" pitchFamily="2" charset="2"/>
              <a:buChar char="v"/>
            </a:pPr>
            <a:r>
              <a:rPr lang="en-US" sz="3200" dirty="0"/>
              <a:t>Names occurs </a:t>
            </a:r>
            <a:r>
              <a:rPr lang="en-US" sz="3200" dirty="0">
                <a:ln>
                  <a:solidFill>
                    <a:schemeClr val="tx1"/>
                  </a:solidFill>
                </a:ln>
                <a:solidFill>
                  <a:schemeClr val="hlink"/>
                </a:solidFill>
              </a:rPr>
              <a:t>7 times</a:t>
            </a:r>
            <a:r>
              <a:rPr lang="en-US" sz="3200" dirty="0">
                <a:ln>
                  <a:solidFill>
                    <a:schemeClr val="tx1"/>
                  </a:solidFill>
                </a:ln>
              </a:rPr>
              <a:t> </a:t>
            </a:r>
            <a:r>
              <a:rPr lang="en-US" sz="3200" dirty="0"/>
              <a:t>O.T. (only) = Related to </a:t>
            </a:r>
            <a:r>
              <a:rPr lang="en-US" sz="3200" dirty="0">
                <a:ln>
                  <a:solidFill>
                    <a:schemeClr val="tx1"/>
                  </a:solidFill>
                </a:ln>
                <a:solidFill>
                  <a:schemeClr val="hlink"/>
                </a:solidFill>
              </a:rPr>
              <a:t>Covenant</a:t>
            </a:r>
            <a:r>
              <a:rPr lang="en-US" sz="3200" dirty="0"/>
              <a:t>.</a:t>
            </a:r>
          </a:p>
          <a:p>
            <a:pPr marL="533400" indent="-533400">
              <a:buClr>
                <a:srgbClr val="FFFF00"/>
              </a:buClr>
              <a:buFont typeface="Wingdings" pitchFamily="2" charset="2"/>
              <a:buChar char="v"/>
            </a:pPr>
            <a:r>
              <a:rPr lang="en-US" sz="3200" dirty="0">
                <a:solidFill>
                  <a:srgbClr val="00FF00"/>
                </a:solidFill>
              </a:rPr>
              <a:t>“in his days was the earth divided”</a:t>
            </a:r>
            <a:r>
              <a:rPr lang="en-US" sz="3200" dirty="0"/>
              <a:t> – </a:t>
            </a:r>
            <a:r>
              <a:rPr lang="en-US" sz="3200" i="1" dirty="0" err="1"/>
              <a:t>badal</a:t>
            </a:r>
            <a:r>
              <a:rPr lang="en-US" sz="3200" dirty="0"/>
              <a:t> – sig. to divide by distinguishing, making a distinction. Used – </a:t>
            </a:r>
            <a:r>
              <a:rPr lang="en-US" sz="3200" dirty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Gen. 1:4,6,7; Lev. 20:24,25; Isa. 56:3; 59:2</a:t>
            </a:r>
            <a:r>
              <a:rPr lang="en-US" sz="3200" dirty="0"/>
              <a:t>.</a:t>
            </a:r>
            <a:endParaRPr lang="en-AU" sz="3200" dirty="0"/>
          </a:p>
        </p:txBody>
      </p:sp>
      <p:sp>
        <p:nvSpPr>
          <p:cNvPr id="92163" name="Text Box 3"/>
          <p:cNvSpPr txBox="1">
            <a:spLocks noChangeArrowheads="1"/>
          </p:cNvSpPr>
          <p:nvPr/>
        </p:nvSpPr>
        <p:spPr bwMode="auto">
          <a:xfrm>
            <a:off x="0" y="111125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 dirty="0" err="1">
                <a:solidFill>
                  <a:srgbClr val="FFFF66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Peleg</a:t>
            </a:r>
            <a:r>
              <a:rPr lang="en-US" sz="4800" b="1" dirty="0">
                <a:solidFill>
                  <a:srgbClr val="FFFF66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– </a:t>
            </a:r>
            <a:r>
              <a:rPr lang="en-US" sz="4800" b="1" dirty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Gen. 10:25</a:t>
            </a:r>
            <a:endParaRPr lang="en-AU" sz="4800" b="1" dirty="0">
              <a:ln w="28575"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565" y="5752746"/>
            <a:ext cx="9072000" cy="1077218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3200" dirty="0" smtClean="0">
                <a:solidFill>
                  <a:srgbClr val="000000"/>
                </a:solidFill>
                <a:latin typeface="Impact" pitchFamily="34" charset="0"/>
              </a:rPr>
              <a:t>The separation of the nations happened when he was born – he was named after the dramatic event!</a:t>
            </a:r>
            <a:endParaRPr lang="en-US" sz="3200" dirty="0">
              <a:solidFill>
                <a:srgbClr val="000000"/>
              </a:solidFill>
              <a:latin typeface="Impact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2" grpId="0" uiExpand="1" build="p"/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4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AU"/>
              <a:t>The Prophecy of Zephaniah</a:t>
            </a:r>
          </a:p>
        </p:txBody>
      </p:sp>
      <p:sp>
        <p:nvSpPr>
          <p:cNvPr id="9421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79388" y="1123950"/>
            <a:ext cx="3816350" cy="1512888"/>
          </a:xfrm>
        </p:spPr>
        <p:txBody>
          <a:bodyPr/>
          <a:lstStyle/>
          <a:p>
            <a:pPr algn="ctr"/>
            <a:r>
              <a:rPr lang="en-US" sz="3200" b="0" dirty="0">
                <a:solidFill>
                  <a:srgbClr val="00FF00"/>
                </a:solidFill>
                <a:latin typeface="Arial Black" pitchFamily="34" charset="0"/>
              </a:rPr>
              <a:t>Shem</a:t>
            </a:r>
          </a:p>
          <a:p>
            <a:r>
              <a:rPr lang="en-US" dirty="0"/>
              <a:t>Elam, </a:t>
            </a:r>
            <a:r>
              <a:rPr lang="en-US" dirty="0" err="1"/>
              <a:t>Asshur</a:t>
            </a:r>
            <a:r>
              <a:rPr lang="en-US" dirty="0"/>
              <a:t>, </a:t>
            </a:r>
            <a:r>
              <a:rPr lang="en-US" dirty="0" err="1">
                <a:solidFill>
                  <a:srgbClr val="FFFF00"/>
                </a:solidFill>
              </a:rPr>
              <a:t>Arphaxad</a:t>
            </a:r>
            <a:r>
              <a:rPr lang="en-US" dirty="0"/>
              <a:t>, </a:t>
            </a:r>
            <a:r>
              <a:rPr lang="en-US" dirty="0" err="1"/>
              <a:t>Lud</a:t>
            </a:r>
            <a:r>
              <a:rPr lang="en-US" dirty="0"/>
              <a:t>, </a:t>
            </a:r>
            <a:r>
              <a:rPr lang="en-US" dirty="0">
                <a:solidFill>
                  <a:srgbClr val="FFFF00"/>
                </a:solidFill>
              </a:rPr>
              <a:t>Aram</a:t>
            </a:r>
            <a:endParaRPr lang="en-AU" dirty="0">
              <a:solidFill>
                <a:srgbClr val="FFFF00"/>
              </a:solidFill>
            </a:endParaRPr>
          </a:p>
        </p:txBody>
      </p:sp>
      <p:sp>
        <p:nvSpPr>
          <p:cNvPr id="94211" name="Text Box 3"/>
          <p:cNvSpPr txBox="1">
            <a:spLocks noChangeArrowheads="1"/>
          </p:cNvSpPr>
          <p:nvPr/>
        </p:nvSpPr>
        <p:spPr bwMode="auto">
          <a:xfrm>
            <a:off x="0" y="44450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>
                <a:solidFill>
                  <a:srgbClr val="FFFF66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“In his days was the earth divided”</a:t>
            </a:r>
            <a:endParaRPr lang="en-AU" sz="4000" b="1">
              <a:solidFill>
                <a:srgbClr val="FFFF66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94212" name="Rectangle 4"/>
          <p:cNvSpPr>
            <a:spLocks noChangeArrowheads="1"/>
          </p:cNvSpPr>
          <p:nvPr/>
        </p:nvSpPr>
        <p:spPr bwMode="auto">
          <a:xfrm>
            <a:off x="2700338" y="2779713"/>
            <a:ext cx="158432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Aft>
                <a:spcPct val="20000"/>
              </a:spcAft>
              <a:buClr>
                <a:schemeClr val="tx2"/>
              </a:buClr>
            </a:pPr>
            <a:r>
              <a:rPr lang="en-US" sz="2800" b="1"/>
              <a:t>Uz, Hul, Gether, Mash</a:t>
            </a:r>
            <a:endParaRPr lang="en-AU" sz="2800" b="1"/>
          </a:p>
        </p:txBody>
      </p:sp>
      <p:sp>
        <p:nvSpPr>
          <p:cNvPr id="94213" name="Rectangle 5"/>
          <p:cNvSpPr>
            <a:spLocks noChangeArrowheads="1"/>
          </p:cNvSpPr>
          <p:nvPr/>
        </p:nvSpPr>
        <p:spPr bwMode="auto">
          <a:xfrm>
            <a:off x="250825" y="3284538"/>
            <a:ext cx="1944688" cy="158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Aft>
                <a:spcPct val="20000"/>
              </a:spcAft>
              <a:buClr>
                <a:schemeClr val="tx2"/>
              </a:buClr>
            </a:pPr>
            <a:r>
              <a:rPr lang="en-US" sz="2800" b="1" dirty="0" err="1"/>
              <a:t>Salah</a:t>
            </a:r>
            <a:endParaRPr lang="en-US" sz="2800" b="1" dirty="0"/>
          </a:p>
          <a:p>
            <a:pPr algn="ctr">
              <a:spcAft>
                <a:spcPct val="20000"/>
              </a:spcAft>
              <a:buClr>
                <a:schemeClr val="tx2"/>
              </a:buClr>
            </a:pPr>
            <a:endParaRPr lang="en-US" sz="2800" b="1" dirty="0"/>
          </a:p>
          <a:p>
            <a:pPr>
              <a:spcAft>
                <a:spcPct val="20000"/>
              </a:spcAft>
              <a:buClr>
                <a:schemeClr val="tx2"/>
              </a:buClr>
            </a:pPr>
            <a:r>
              <a:rPr lang="en-US" sz="2800" dirty="0" err="1">
                <a:ln>
                  <a:solidFill>
                    <a:schemeClr val="tx1"/>
                  </a:solidFill>
                </a:ln>
                <a:solidFill>
                  <a:schemeClr val="hlink"/>
                </a:solidFill>
                <a:latin typeface="Arial Black" pitchFamily="34" charset="0"/>
              </a:rPr>
              <a:t>Eber</a:t>
            </a:r>
            <a:r>
              <a:rPr lang="en-US" sz="2800" b="1" dirty="0">
                <a:ln>
                  <a:solidFill>
                    <a:schemeClr val="tx1"/>
                  </a:solidFill>
                </a:ln>
              </a:rPr>
              <a:t> 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hlink"/>
                </a:solidFill>
              </a:rPr>
              <a:t>(11)</a:t>
            </a:r>
            <a:endParaRPr lang="en-AU" sz="2800" b="1" dirty="0">
              <a:ln>
                <a:solidFill>
                  <a:schemeClr val="tx1"/>
                </a:solidFill>
              </a:ln>
              <a:solidFill>
                <a:schemeClr val="hlink"/>
              </a:solidFill>
            </a:endParaRPr>
          </a:p>
        </p:txBody>
      </p:sp>
      <p:sp>
        <p:nvSpPr>
          <p:cNvPr id="94214" name="Rectangle 6"/>
          <p:cNvSpPr>
            <a:spLocks noChangeArrowheads="1"/>
          </p:cNvSpPr>
          <p:nvPr/>
        </p:nvSpPr>
        <p:spPr bwMode="auto">
          <a:xfrm>
            <a:off x="34925" y="5084763"/>
            <a:ext cx="2305050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Aft>
                <a:spcPct val="20000"/>
              </a:spcAft>
              <a:buClr>
                <a:schemeClr val="tx2"/>
              </a:buClr>
            </a:pPr>
            <a:r>
              <a:rPr lang="en-US" sz="3200" dirty="0" err="1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latin typeface="Arial Black" pitchFamily="34" charset="0"/>
              </a:rPr>
              <a:t>Peleg</a:t>
            </a:r>
            <a:r>
              <a:rPr lang="en-US" sz="2800" b="1" dirty="0"/>
              <a:t>, </a:t>
            </a:r>
            <a:r>
              <a:rPr lang="en-US" sz="2800" b="1" dirty="0" err="1"/>
              <a:t>Joktan</a:t>
            </a:r>
            <a:endParaRPr lang="en-AU" sz="2800" b="1" dirty="0"/>
          </a:p>
        </p:txBody>
      </p:sp>
      <p:sp>
        <p:nvSpPr>
          <p:cNvPr id="94215" name="Text Box 7"/>
          <p:cNvSpPr txBox="1">
            <a:spLocks noChangeArrowheads="1"/>
          </p:cNvSpPr>
          <p:nvPr/>
        </p:nvSpPr>
        <p:spPr bwMode="auto">
          <a:xfrm>
            <a:off x="3733800" y="652463"/>
            <a:ext cx="16557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>
                <a:ln>
                  <a:solidFill>
                    <a:schemeClr val="tx1"/>
                  </a:solidFill>
                </a:ln>
                <a:solidFill>
                  <a:schemeClr val="hlink"/>
                </a:solidFill>
                <a:latin typeface="Arial Black" pitchFamily="34" charset="0"/>
              </a:rPr>
              <a:t>Noah</a:t>
            </a:r>
            <a:endParaRPr lang="en-AU" sz="3600" dirty="0">
              <a:ln>
                <a:solidFill>
                  <a:schemeClr val="tx1"/>
                </a:solidFill>
              </a:ln>
              <a:solidFill>
                <a:schemeClr val="hlink"/>
              </a:solidFill>
              <a:latin typeface="Arial Black" pitchFamily="34" charset="0"/>
            </a:endParaRPr>
          </a:p>
        </p:txBody>
      </p:sp>
      <p:sp>
        <p:nvSpPr>
          <p:cNvPr id="94216" name="Line 8"/>
          <p:cNvSpPr>
            <a:spLocks noChangeShapeType="1"/>
          </p:cNvSpPr>
          <p:nvPr/>
        </p:nvSpPr>
        <p:spPr bwMode="auto">
          <a:xfrm>
            <a:off x="3348038" y="2636838"/>
            <a:ext cx="0" cy="287337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4217" name="Line 9"/>
          <p:cNvSpPr>
            <a:spLocks noChangeShapeType="1"/>
          </p:cNvSpPr>
          <p:nvPr/>
        </p:nvSpPr>
        <p:spPr bwMode="auto">
          <a:xfrm>
            <a:off x="1042988" y="2636838"/>
            <a:ext cx="0" cy="720725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4218" name="Line 10"/>
          <p:cNvSpPr>
            <a:spLocks noChangeShapeType="1"/>
          </p:cNvSpPr>
          <p:nvPr/>
        </p:nvSpPr>
        <p:spPr bwMode="auto">
          <a:xfrm>
            <a:off x="1042988" y="3763963"/>
            <a:ext cx="0" cy="6477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4219" name="Line 11"/>
          <p:cNvSpPr>
            <a:spLocks noChangeShapeType="1"/>
          </p:cNvSpPr>
          <p:nvPr/>
        </p:nvSpPr>
        <p:spPr bwMode="auto">
          <a:xfrm>
            <a:off x="1042988" y="4772025"/>
            <a:ext cx="0" cy="4318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4220" name="Text Box 12"/>
          <p:cNvSpPr txBox="1">
            <a:spLocks noChangeArrowheads="1"/>
          </p:cNvSpPr>
          <p:nvPr/>
        </p:nvSpPr>
        <p:spPr bwMode="auto">
          <a:xfrm>
            <a:off x="5148263" y="1125538"/>
            <a:ext cx="3924300" cy="151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3200" dirty="0">
                <a:solidFill>
                  <a:srgbClr val="CCFF33"/>
                </a:solidFill>
                <a:latin typeface="Arial Black" pitchFamily="34" charset="0"/>
              </a:rPr>
              <a:t>Ham</a:t>
            </a:r>
          </a:p>
          <a:p>
            <a:pPr algn="ctr">
              <a:spcBef>
                <a:spcPct val="20000"/>
              </a:spcBef>
            </a:pPr>
            <a:r>
              <a:rPr lang="en-US" sz="2800" dirty="0">
                <a:ln>
                  <a:solidFill>
                    <a:schemeClr val="tx1"/>
                  </a:solidFill>
                </a:ln>
                <a:solidFill>
                  <a:srgbClr val="FFCC00"/>
                </a:solidFill>
                <a:latin typeface="Arial Black" pitchFamily="34" charset="0"/>
              </a:rPr>
              <a:t>Cush</a:t>
            </a:r>
            <a:r>
              <a:rPr lang="en-US" sz="2800" b="1" dirty="0">
                <a:effectLst>
                  <a:outerShdw blurRad="38100" dist="38100" dir="2700000" algn="tl">
                    <a:srgbClr val="463416"/>
                  </a:outerShdw>
                </a:effectLst>
              </a:rPr>
              <a:t>, </a:t>
            </a:r>
            <a:r>
              <a:rPr lang="en-US" sz="2800" b="1" dirty="0" err="1"/>
              <a:t>Mizraim</a:t>
            </a:r>
            <a:r>
              <a:rPr lang="en-US" sz="2800" b="1" dirty="0"/>
              <a:t>,  </a:t>
            </a:r>
            <a:r>
              <a:rPr lang="en-US" sz="2800" b="1" dirty="0" err="1"/>
              <a:t>Phut</a:t>
            </a:r>
            <a:r>
              <a:rPr lang="en-US" sz="2800" b="1" dirty="0"/>
              <a:t>, Canaan</a:t>
            </a:r>
            <a:endParaRPr lang="en-AU" sz="2800" b="1" dirty="0"/>
          </a:p>
        </p:txBody>
      </p:sp>
      <p:sp>
        <p:nvSpPr>
          <p:cNvPr id="94221" name="Text Box 13"/>
          <p:cNvSpPr txBox="1">
            <a:spLocks noChangeArrowheads="1"/>
          </p:cNvSpPr>
          <p:nvPr/>
        </p:nvSpPr>
        <p:spPr bwMode="auto">
          <a:xfrm>
            <a:off x="5292725" y="2997200"/>
            <a:ext cx="3671888" cy="2379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/>
              <a:t>Seba, Havilah, Sabtah, </a:t>
            </a:r>
            <a:r>
              <a:rPr lang="en-US" sz="2800" b="1">
                <a:solidFill>
                  <a:srgbClr val="FFFF00"/>
                </a:solidFill>
              </a:rPr>
              <a:t>Raamah</a:t>
            </a:r>
            <a:r>
              <a:rPr lang="en-US" sz="2800" b="1"/>
              <a:t>, Sabtechah,</a:t>
            </a:r>
          </a:p>
          <a:p>
            <a:pPr>
              <a:spcBef>
                <a:spcPct val="10000"/>
              </a:spcBef>
            </a:pPr>
            <a:endParaRPr lang="en-US" sz="2800" b="1">
              <a:effectLst>
                <a:outerShdw blurRad="38100" dist="38100" dir="2700000" algn="tl">
                  <a:srgbClr val="463416"/>
                </a:outerShdw>
              </a:effectLst>
            </a:endParaRPr>
          </a:p>
          <a:p>
            <a:pPr>
              <a:spcBef>
                <a:spcPct val="10000"/>
              </a:spcBef>
            </a:pPr>
            <a:r>
              <a:rPr lang="en-US" sz="3200">
                <a:solidFill>
                  <a:srgbClr val="FFCC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4" charset="0"/>
              </a:rPr>
              <a:t>Nimrod</a:t>
            </a:r>
            <a:r>
              <a:rPr lang="en-US" sz="2800" b="1"/>
              <a:t> (12)</a:t>
            </a:r>
            <a:endParaRPr lang="en-AU" sz="2800" b="1"/>
          </a:p>
        </p:txBody>
      </p:sp>
      <p:sp>
        <p:nvSpPr>
          <p:cNvPr id="94222" name="Text Box 14"/>
          <p:cNvSpPr txBox="1">
            <a:spLocks noChangeArrowheads="1"/>
          </p:cNvSpPr>
          <p:nvPr/>
        </p:nvSpPr>
        <p:spPr bwMode="auto">
          <a:xfrm>
            <a:off x="7575550" y="4149725"/>
            <a:ext cx="14605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800" b="1"/>
              <a:t>Sheba, Dedan</a:t>
            </a:r>
            <a:endParaRPr lang="en-AU" sz="2800" b="1"/>
          </a:p>
        </p:txBody>
      </p:sp>
      <p:sp>
        <p:nvSpPr>
          <p:cNvPr id="94223" name="Line 15"/>
          <p:cNvSpPr>
            <a:spLocks noChangeShapeType="1"/>
          </p:cNvSpPr>
          <p:nvPr/>
        </p:nvSpPr>
        <p:spPr bwMode="auto">
          <a:xfrm>
            <a:off x="7885113" y="3933825"/>
            <a:ext cx="0" cy="287338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94224" name="Group 16"/>
          <p:cNvGrpSpPr>
            <a:grpSpLocks/>
          </p:cNvGrpSpPr>
          <p:nvPr/>
        </p:nvGrpSpPr>
        <p:grpSpPr bwMode="auto">
          <a:xfrm>
            <a:off x="5003800" y="2205038"/>
            <a:ext cx="720725" cy="2897187"/>
            <a:chOff x="3152" y="1389"/>
            <a:chExt cx="454" cy="1825"/>
          </a:xfrm>
        </p:grpSpPr>
        <p:sp>
          <p:nvSpPr>
            <p:cNvPr id="94225" name="Line 17"/>
            <p:cNvSpPr>
              <a:spLocks noChangeShapeType="1"/>
            </p:cNvSpPr>
            <p:nvPr/>
          </p:nvSpPr>
          <p:spPr bwMode="auto">
            <a:xfrm>
              <a:off x="3606" y="1389"/>
              <a:ext cx="0" cy="544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4226" name="Line 18"/>
            <p:cNvSpPr>
              <a:spLocks noChangeShapeType="1"/>
            </p:cNvSpPr>
            <p:nvPr/>
          </p:nvSpPr>
          <p:spPr bwMode="auto">
            <a:xfrm flipH="1">
              <a:off x="3152" y="1661"/>
              <a:ext cx="454" cy="0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4227" name="Line 19"/>
            <p:cNvSpPr>
              <a:spLocks noChangeShapeType="1"/>
            </p:cNvSpPr>
            <p:nvPr/>
          </p:nvSpPr>
          <p:spPr bwMode="auto">
            <a:xfrm>
              <a:off x="3168" y="1653"/>
              <a:ext cx="0" cy="1550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4228" name="Line 20"/>
            <p:cNvSpPr>
              <a:spLocks noChangeShapeType="1"/>
            </p:cNvSpPr>
            <p:nvPr/>
          </p:nvSpPr>
          <p:spPr bwMode="auto">
            <a:xfrm>
              <a:off x="3152" y="3214"/>
              <a:ext cx="227" cy="0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4229" name="Line 21"/>
          <p:cNvSpPr>
            <a:spLocks noChangeShapeType="1"/>
          </p:cNvSpPr>
          <p:nvPr/>
        </p:nvSpPr>
        <p:spPr bwMode="auto">
          <a:xfrm>
            <a:off x="2843213" y="1412875"/>
            <a:ext cx="3673475" cy="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4230" name="Line 22"/>
          <p:cNvSpPr>
            <a:spLocks noChangeShapeType="1"/>
          </p:cNvSpPr>
          <p:nvPr/>
        </p:nvSpPr>
        <p:spPr bwMode="auto">
          <a:xfrm>
            <a:off x="4500563" y="1196975"/>
            <a:ext cx="0" cy="2159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4231" name="Line 23"/>
          <p:cNvSpPr>
            <a:spLocks noChangeShapeType="1"/>
          </p:cNvSpPr>
          <p:nvPr/>
        </p:nvSpPr>
        <p:spPr bwMode="auto">
          <a:xfrm>
            <a:off x="1979613" y="1628775"/>
            <a:ext cx="0" cy="144463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4232" name="Line 24"/>
          <p:cNvSpPr>
            <a:spLocks noChangeShapeType="1"/>
          </p:cNvSpPr>
          <p:nvPr/>
        </p:nvSpPr>
        <p:spPr bwMode="auto">
          <a:xfrm>
            <a:off x="7092950" y="1628775"/>
            <a:ext cx="0" cy="2159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4233" name="Text Box 25"/>
          <p:cNvSpPr txBox="1">
            <a:spLocks noChangeArrowheads="1"/>
          </p:cNvSpPr>
          <p:nvPr/>
        </p:nvSpPr>
        <p:spPr bwMode="auto">
          <a:xfrm>
            <a:off x="1819275" y="5122863"/>
            <a:ext cx="8651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effectLst>
                  <a:outerShdw blurRad="38100" dist="38100" dir="2700000" algn="tl">
                    <a:srgbClr val="463416"/>
                  </a:outerShdw>
                </a:effectLst>
              </a:rPr>
              <a:t>(12)</a:t>
            </a:r>
            <a:endParaRPr lang="en-AU" sz="2800" b="1">
              <a:effectLst>
                <a:outerShdw blurRad="38100" dist="38100" dir="2700000" algn="tl">
                  <a:srgbClr val="463416"/>
                </a:outerShdw>
              </a:effectLst>
            </a:endParaRPr>
          </a:p>
        </p:txBody>
      </p:sp>
      <p:sp>
        <p:nvSpPr>
          <p:cNvPr id="94234" name="AutoShape 26"/>
          <p:cNvSpPr>
            <a:spLocks noChangeArrowheads="1"/>
          </p:cNvSpPr>
          <p:nvPr/>
        </p:nvSpPr>
        <p:spPr bwMode="auto">
          <a:xfrm>
            <a:off x="2916238" y="5267325"/>
            <a:ext cx="5905500" cy="1008063"/>
          </a:xfrm>
          <a:prstGeom prst="irregularSeal1">
            <a:avLst/>
          </a:prstGeom>
          <a:gradFill rotWithShape="1">
            <a:gsLst>
              <a:gs pos="0">
                <a:srgbClr val="FFFF00"/>
              </a:gs>
              <a:gs pos="50000">
                <a:srgbClr val="FF3300"/>
              </a:gs>
              <a:gs pos="100000">
                <a:srgbClr val="FFFF00"/>
              </a:gs>
            </a:gsLst>
            <a:lin ang="5400000" scaled="1"/>
          </a:gradFill>
          <a:ln w="952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Division</a:t>
            </a:r>
            <a:endParaRPr lang="en-AU" sz="28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94235" name="Line 27"/>
          <p:cNvSpPr>
            <a:spLocks noChangeShapeType="1"/>
          </p:cNvSpPr>
          <p:nvPr/>
        </p:nvSpPr>
        <p:spPr bwMode="auto">
          <a:xfrm>
            <a:off x="250825" y="1628775"/>
            <a:ext cx="8642350" cy="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6217062" y="723139"/>
            <a:ext cx="17748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800" dirty="0" smtClean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Impact" pitchFamily="34" charset="0"/>
              </a:rPr>
              <a:t>Gen. 10:6-8</a:t>
            </a:r>
            <a:endParaRPr lang="en-US" sz="2800" dirty="0">
              <a:ln w="19050">
                <a:solidFill>
                  <a:schemeClr val="tx1"/>
                </a:solidFill>
              </a:ln>
              <a:solidFill>
                <a:srgbClr val="FF0000"/>
              </a:solidFill>
              <a:latin typeface="Impact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957935" y="742460"/>
            <a:ext cx="21194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800" dirty="0" smtClean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Impact" pitchFamily="34" charset="0"/>
              </a:rPr>
              <a:t>Gen. 10:22-25</a:t>
            </a:r>
            <a:endParaRPr lang="en-US" sz="2800" dirty="0">
              <a:ln w="19050">
                <a:solidFill>
                  <a:schemeClr val="tx1"/>
                </a:solidFill>
              </a:ln>
              <a:solidFill>
                <a:srgbClr val="FF0000"/>
              </a:solidFill>
              <a:latin typeface="Impact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5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4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4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94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2" grpId="0"/>
      <p:bldP spid="94213" grpId="0"/>
      <p:bldP spid="94214" grpId="0"/>
      <p:bldP spid="94216" grpId="0" animBg="1"/>
      <p:bldP spid="94217" grpId="0" animBg="1"/>
      <p:bldP spid="94218" grpId="0" animBg="1"/>
      <p:bldP spid="94219" grpId="0" animBg="1"/>
      <p:bldP spid="94220" grpId="0"/>
      <p:bldP spid="94221" grpId="0"/>
      <p:bldP spid="94222" grpId="0"/>
      <p:bldP spid="94223" grpId="0" animBg="1"/>
      <p:bldP spid="94232" grpId="0" animBg="1"/>
      <p:bldP spid="94233" grpId="0"/>
      <p:bldP spid="94234" grpId="0" animBg="1"/>
      <p:bldP spid="2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4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AU"/>
              <a:t>The Prophecy of Zephaniah</a:t>
            </a:r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79388" y="806740"/>
            <a:ext cx="8785225" cy="3240088"/>
          </a:xfrm>
        </p:spPr>
        <p:txBody>
          <a:bodyPr/>
          <a:lstStyle/>
          <a:p>
            <a:pPr marL="450850" indent="-450850">
              <a:buClr>
                <a:srgbClr val="FFFF00"/>
              </a:buClr>
              <a:buFont typeface="Wingdings" pitchFamily="2" charset="2"/>
              <a:buChar char="v"/>
            </a:pPr>
            <a:r>
              <a:rPr lang="en-US" dirty="0" err="1"/>
              <a:t>Joktan</a:t>
            </a:r>
            <a:r>
              <a:rPr lang="en-US" dirty="0"/>
              <a:t> is the </a:t>
            </a:r>
            <a:r>
              <a:rPr lang="en-US" dirty="0">
                <a:solidFill>
                  <a:srgbClr val="FFFF00"/>
                </a:solidFill>
              </a:rPr>
              <a:t>13</a:t>
            </a:r>
            <a:r>
              <a:rPr lang="en-US" baseline="30000" dirty="0">
                <a:solidFill>
                  <a:srgbClr val="FFFF00"/>
                </a:solidFill>
              </a:rPr>
              <a:t>th</a:t>
            </a:r>
            <a:r>
              <a:rPr lang="en-US" dirty="0"/>
              <a:t> descendant of Shem listed.</a:t>
            </a:r>
          </a:p>
          <a:p>
            <a:pPr marL="450850" indent="-450850">
              <a:buClr>
                <a:srgbClr val="FFFF00"/>
              </a:buClr>
              <a:buFont typeface="Wingdings" pitchFamily="2" charset="2"/>
              <a:buChar char="v"/>
            </a:pPr>
            <a:r>
              <a:rPr lang="en-US" dirty="0"/>
              <a:t>He was born after the division of the nations.</a:t>
            </a:r>
          </a:p>
          <a:p>
            <a:pPr marL="450850" indent="-450850">
              <a:buClr>
                <a:srgbClr val="FFFF00"/>
              </a:buClr>
              <a:buFont typeface="Wingdings" pitchFamily="2" charset="2"/>
              <a:buChar char="v"/>
            </a:pPr>
            <a:r>
              <a:rPr lang="en-US" dirty="0"/>
              <a:t>His name means </a:t>
            </a:r>
            <a:r>
              <a:rPr lang="en-US" dirty="0">
                <a:solidFill>
                  <a:srgbClr val="00FF00"/>
                </a:solidFill>
              </a:rPr>
              <a:t>“He will be made little”</a:t>
            </a:r>
            <a:r>
              <a:rPr lang="en-US" dirty="0"/>
              <a:t>.</a:t>
            </a:r>
          </a:p>
          <a:p>
            <a:pPr marL="450850" indent="-450850">
              <a:buClr>
                <a:srgbClr val="FFFF00"/>
              </a:buClr>
              <a:buFont typeface="Wingdings" pitchFamily="2" charset="2"/>
              <a:buChar char="v"/>
            </a:pPr>
            <a:r>
              <a:rPr lang="en-US" dirty="0"/>
              <a:t>Its </a:t>
            </a:r>
            <a:r>
              <a:rPr lang="en-US" dirty="0">
                <a:solidFill>
                  <a:srgbClr val="FFFF00"/>
                </a:solidFill>
              </a:rPr>
              <a:t>numerical value</a:t>
            </a:r>
            <a:r>
              <a:rPr lang="en-US" dirty="0"/>
              <a:t> is </a:t>
            </a:r>
            <a:r>
              <a:rPr lang="en-US" dirty="0">
                <a:solidFill>
                  <a:srgbClr val="FFFF00"/>
                </a:solidFill>
              </a:rPr>
              <a:t>169</a:t>
            </a:r>
            <a:r>
              <a:rPr lang="en-US" dirty="0"/>
              <a:t> = </a:t>
            </a:r>
            <a:r>
              <a:rPr lang="en-US" dirty="0">
                <a:solidFill>
                  <a:srgbClr val="FFFF00"/>
                </a:solidFill>
              </a:rPr>
              <a:t>13 x 13</a:t>
            </a:r>
            <a:r>
              <a:rPr lang="en-US" dirty="0"/>
              <a:t>.</a:t>
            </a:r>
          </a:p>
          <a:p>
            <a:pPr marL="450850" indent="-450850">
              <a:buClr>
                <a:srgbClr val="FFFF00"/>
              </a:buClr>
              <a:buFont typeface="Wingdings" pitchFamily="2" charset="2"/>
              <a:buChar char="v"/>
            </a:pPr>
            <a:r>
              <a:rPr lang="en-US" dirty="0"/>
              <a:t>He had </a:t>
            </a:r>
            <a:r>
              <a:rPr lang="en-US" dirty="0">
                <a:solidFill>
                  <a:srgbClr val="FFFF00"/>
                </a:solidFill>
              </a:rPr>
              <a:t>13 sons</a:t>
            </a:r>
            <a:r>
              <a:rPr lang="en-US" dirty="0"/>
              <a:t> - Numerical value of sons names is </a:t>
            </a:r>
            <a:r>
              <a:rPr lang="en-US" dirty="0">
                <a:solidFill>
                  <a:srgbClr val="FFFF00"/>
                </a:solidFill>
              </a:rPr>
              <a:t>2756</a:t>
            </a:r>
            <a:r>
              <a:rPr lang="en-US" dirty="0"/>
              <a:t> = </a:t>
            </a:r>
            <a:r>
              <a:rPr lang="en-US" dirty="0">
                <a:solidFill>
                  <a:srgbClr val="FFFF00"/>
                </a:solidFill>
              </a:rPr>
              <a:t>212 x 13</a:t>
            </a:r>
            <a:r>
              <a:rPr lang="en-US" dirty="0"/>
              <a:t>.</a:t>
            </a:r>
            <a:endParaRPr lang="en-AU" dirty="0"/>
          </a:p>
        </p:txBody>
      </p:sp>
      <p:sp>
        <p:nvSpPr>
          <p:cNvPr id="96259" name="Text Box 3"/>
          <p:cNvSpPr txBox="1">
            <a:spLocks noChangeArrowheads="1"/>
          </p:cNvSpPr>
          <p:nvPr/>
        </p:nvSpPr>
        <p:spPr bwMode="auto">
          <a:xfrm>
            <a:off x="0" y="73025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dirty="0" err="1">
                <a:solidFill>
                  <a:srgbClr val="FFFF66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Joktan</a:t>
            </a:r>
            <a:r>
              <a:rPr lang="en-US" sz="4000" b="1" dirty="0">
                <a:solidFill>
                  <a:srgbClr val="FFFF66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– Representative of </a:t>
            </a:r>
            <a:r>
              <a:rPr lang="en-US" sz="4000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rebels</a:t>
            </a:r>
            <a:endParaRPr lang="en-AU" sz="4000" b="1" dirty="0">
              <a:solidFill>
                <a:srgbClr val="FFFF66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96260" name="Text Box 4"/>
          <p:cNvSpPr txBox="1">
            <a:spLocks noChangeArrowheads="1"/>
          </p:cNvSpPr>
          <p:nvPr/>
        </p:nvSpPr>
        <p:spPr bwMode="auto">
          <a:xfrm>
            <a:off x="287338" y="4006850"/>
            <a:ext cx="8605837" cy="1914525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800" b="1" dirty="0">
                <a:solidFill>
                  <a:srgbClr val="FFFF00"/>
                </a:solidFill>
              </a:rPr>
              <a:t>13</a:t>
            </a:r>
            <a:r>
              <a:rPr lang="en-US" sz="2800" b="1" dirty="0"/>
              <a:t> is the Biblical number of rebellion - </a:t>
            </a:r>
            <a:r>
              <a:rPr lang="en-US" sz="2800" b="1" dirty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Gen. 14:4; Mark 7:21-22</a:t>
            </a:r>
            <a:r>
              <a:rPr lang="en-US" sz="2800" b="1" dirty="0"/>
              <a:t>.</a:t>
            </a:r>
          </a:p>
          <a:p>
            <a:pPr>
              <a:spcBef>
                <a:spcPct val="20000"/>
              </a:spcBef>
            </a:pPr>
            <a:r>
              <a:rPr lang="en-US" sz="2800" b="1" dirty="0">
                <a:solidFill>
                  <a:srgbClr val="FFFF00"/>
                </a:solidFill>
              </a:rPr>
              <a:t>Nimrod was the 13</a:t>
            </a:r>
            <a:r>
              <a:rPr lang="en-US" sz="2800" b="1" baseline="30000" dirty="0">
                <a:solidFill>
                  <a:srgbClr val="FFFF00"/>
                </a:solidFill>
              </a:rPr>
              <a:t>th</a:t>
            </a:r>
            <a:r>
              <a:rPr lang="en-US" sz="2800" b="1" dirty="0">
                <a:solidFill>
                  <a:srgbClr val="FFFF00"/>
                </a:solidFill>
              </a:rPr>
              <a:t> generation from Adam</a:t>
            </a:r>
            <a:r>
              <a:rPr lang="en-US" sz="2800" b="1" dirty="0"/>
              <a:t> – his name means </a:t>
            </a:r>
            <a:r>
              <a:rPr lang="en-US" sz="2800" b="1" dirty="0">
                <a:solidFill>
                  <a:srgbClr val="FFCC00"/>
                </a:solidFill>
              </a:rPr>
              <a:t>“We will rebel”</a:t>
            </a:r>
            <a:r>
              <a:rPr lang="en-US" sz="2800" b="1" dirty="0"/>
              <a:t>.</a:t>
            </a:r>
            <a:endParaRPr lang="en-AU" sz="28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58" grpId="0" uiExpand="1" build="p"/>
      <p:bldP spid="9626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4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AU"/>
              <a:t>The Prophecy of Zephaniah</a:t>
            </a:r>
          </a:p>
        </p:txBody>
      </p:sp>
      <p:sp>
        <p:nvSpPr>
          <p:cNvPr id="9523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156325" y="765175"/>
            <a:ext cx="2808288" cy="5400675"/>
          </a:xfrm>
        </p:spPr>
        <p:txBody>
          <a:bodyPr/>
          <a:lstStyle/>
          <a:p>
            <a:pPr marL="812800" indent="-812800">
              <a:lnSpc>
                <a:spcPct val="90000"/>
              </a:lnSpc>
              <a:spcAft>
                <a:spcPct val="15000"/>
              </a:spcAft>
              <a:buFontTx/>
              <a:buAutoNum type="arabicPeriod"/>
            </a:pPr>
            <a:r>
              <a:rPr lang="en-US" dirty="0">
                <a:solidFill>
                  <a:srgbClr val="00FF00"/>
                </a:solidFill>
              </a:rPr>
              <a:t>Shem</a:t>
            </a:r>
          </a:p>
          <a:p>
            <a:pPr marL="812800" indent="-812800">
              <a:lnSpc>
                <a:spcPct val="90000"/>
              </a:lnSpc>
              <a:spcAft>
                <a:spcPct val="15000"/>
              </a:spcAft>
              <a:buFontTx/>
              <a:buAutoNum type="arabicPeriod"/>
            </a:pPr>
            <a:r>
              <a:rPr lang="en-US" dirty="0" err="1">
                <a:ln>
                  <a:solidFill>
                    <a:schemeClr val="tx1"/>
                  </a:solidFill>
                </a:ln>
                <a:solidFill>
                  <a:schemeClr val="hlink"/>
                </a:solidFill>
              </a:rPr>
              <a:t>Arphaxad</a:t>
            </a:r>
            <a:endParaRPr lang="en-US" dirty="0">
              <a:ln>
                <a:solidFill>
                  <a:schemeClr val="tx1"/>
                </a:solidFill>
              </a:ln>
              <a:solidFill>
                <a:schemeClr val="hlink"/>
              </a:solidFill>
            </a:endParaRPr>
          </a:p>
          <a:p>
            <a:pPr marL="812800" indent="-812800">
              <a:lnSpc>
                <a:spcPct val="90000"/>
              </a:lnSpc>
              <a:spcAft>
                <a:spcPct val="15000"/>
              </a:spcAft>
              <a:buFontTx/>
              <a:buAutoNum type="arabicPeriod"/>
            </a:pPr>
            <a:r>
              <a:rPr lang="en-US" dirty="0" err="1">
                <a:solidFill>
                  <a:srgbClr val="FFFF00"/>
                </a:solidFill>
              </a:rPr>
              <a:t>Salah</a:t>
            </a:r>
            <a:endParaRPr lang="en-US" dirty="0">
              <a:solidFill>
                <a:srgbClr val="FFFF00"/>
              </a:solidFill>
            </a:endParaRPr>
          </a:p>
          <a:p>
            <a:pPr marL="812800" indent="-812800">
              <a:lnSpc>
                <a:spcPct val="90000"/>
              </a:lnSpc>
              <a:spcAft>
                <a:spcPct val="15000"/>
              </a:spcAft>
              <a:buFontTx/>
              <a:buAutoNum type="arabicPeriod"/>
            </a:pPr>
            <a:r>
              <a:rPr lang="en-US" dirty="0" err="1">
                <a:solidFill>
                  <a:srgbClr val="00FF00"/>
                </a:solidFill>
              </a:rPr>
              <a:t>Eber</a:t>
            </a:r>
            <a:endParaRPr lang="en-US" dirty="0">
              <a:solidFill>
                <a:srgbClr val="00FF00"/>
              </a:solidFill>
            </a:endParaRPr>
          </a:p>
          <a:p>
            <a:pPr marL="812800" indent="-812800">
              <a:lnSpc>
                <a:spcPct val="90000"/>
              </a:lnSpc>
              <a:spcAft>
                <a:spcPct val="15000"/>
              </a:spcAft>
              <a:buFontTx/>
              <a:buAutoNum type="arabicPeriod"/>
            </a:pPr>
            <a:r>
              <a:rPr lang="en-US" dirty="0" err="1"/>
              <a:t>Peleg</a:t>
            </a:r>
            <a:endParaRPr lang="en-US" dirty="0"/>
          </a:p>
          <a:p>
            <a:pPr marL="812800" indent="-812800">
              <a:lnSpc>
                <a:spcPct val="90000"/>
              </a:lnSpc>
              <a:spcAft>
                <a:spcPct val="15000"/>
              </a:spcAft>
              <a:buFontTx/>
              <a:buAutoNum type="arabicPeriod"/>
            </a:pPr>
            <a:r>
              <a:rPr lang="en-US" dirty="0" err="1"/>
              <a:t>Reu</a:t>
            </a:r>
            <a:endParaRPr lang="en-US" dirty="0"/>
          </a:p>
          <a:p>
            <a:pPr marL="812800" indent="-812800">
              <a:lnSpc>
                <a:spcPct val="90000"/>
              </a:lnSpc>
              <a:spcAft>
                <a:spcPct val="15000"/>
              </a:spcAft>
              <a:buFontTx/>
              <a:buAutoNum type="arabicPeriod"/>
            </a:pPr>
            <a:r>
              <a:rPr lang="en-US" dirty="0" err="1"/>
              <a:t>Serug</a:t>
            </a:r>
            <a:endParaRPr lang="en-US" dirty="0"/>
          </a:p>
          <a:p>
            <a:pPr marL="812800" indent="-812800">
              <a:lnSpc>
                <a:spcPct val="90000"/>
              </a:lnSpc>
              <a:spcAft>
                <a:spcPct val="15000"/>
              </a:spcAft>
              <a:buFontTx/>
              <a:buAutoNum type="arabicPeriod"/>
            </a:pPr>
            <a:r>
              <a:rPr lang="en-US" dirty="0" err="1"/>
              <a:t>Nahor</a:t>
            </a:r>
            <a:endParaRPr lang="en-US" dirty="0"/>
          </a:p>
          <a:p>
            <a:pPr marL="812800" indent="-812800">
              <a:lnSpc>
                <a:spcPct val="90000"/>
              </a:lnSpc>
              <a:spcAft>
                <a:spcPct val="15000"/>
              </a:spcAft>
              <a:buFontTx/>
              <a:buAutoNum type="arabicPeriod"/>
            </a:pPr>
            <a:r>
              <a:rPr lang="en-US" dirty="0" err="1"/>
              <a:t>Terah</a:t>
            </a:r>
            <a:endParaRPr lang="en-US" dirty="0"/>
          </a:p>
          <a:p>
            <a:pPr marL="812800" indent="-812800">
              <a:lnSpc>
                <a:spcPct val="90000"/>
              </a:lnSpc>
              <a:spcAft>
                <a:spcPct val="15000"/>
              </a:spcAft>
              <a:buFontTx/>
              <a:buAutoNum type="arabicPeriod"/>
            </a:pPr>
            <a:r>
              <a:rPr lang="en-US" dirty="0">
                <a:solidFill>
                  <a:srgbClr val="FF66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Abram</a:t>
            </a:r>
          </a:p>
          <a:p>
            <a:pPr marL="812800" indent="-812800">
              <a:lnSpc>
                <a:spcPct val="90000"/>
              </a:lnSpc>
              <a:spcAft>
                <a:spcPct val="15000"/>
              </a:spcAft>
              <a:buFontTx/>
              <a:buAutoNum type="arabicPeriod"/>
            </a:pPr>
            <a:r>
              <a:rPr lang="en-US" dirty="0"/>
              <a:t>Isaac</a:t>
            </a:r>
          </a:p>
          <a:p>
            <a:pPr marL="812800" indent="-812800">
              <a:lnSpc>
                <a:spcPct val="90000"/>
              </a:lnSpc>
              <a:spcAft>
                <a:spcPct val="15000"/>
              </a:spcAft>
              <a:buFontTx/>
              <a:buAutoNum type="arabicPeriod"/>
            </a:pPr>
            <a:r>
              <a:rPr lang="en-US" dirty="0">
                <a:solidFill>
                  <a:srgbClr val="CCFF33"/>
                </a:solidFill>
              </a:rPr>
              <a:t>Jacob</a:t>
            </a:r>
            <a:endParaRPr lang="en-AU" dirty="0">
              <a:solidFill>
                <a:srgbClr val="CCFF33"/>
              </a:solidFill>
            </a:endParaRPr>
          </a:p>
        </p:txBody>
      </p:sp>
      <p:sp>
        <p:nvSpPr>
          <p:cNvPr id="95235" name="Text Box 3"/>
          <p:cNvSpPr txBox="1">
            <a:spLocks noChangeArrowheads="1"/>
          </p:cNvSpPr>
          <p:nvPr/>
        </p:nvSpPr>
        <p:spPr bwMode="auto">
          <a:xfrm>
            <a:off x="0" y="14140"/>
            <a:ext cx="9144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dirty="0">
                <a:solidFill>
                  <a:srgbClr val="FFFF66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“According to the number…..”</a:t>
            </a:r>
            <a:endParaRPr lang="en-AU" sz="4400" b="1" dirty="0">
              <a:solidFill>
                <a:srgbClr val="FFFF66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95236" name="Text Box 4"/>
          <p:cNvSpPr txBox="1">
            <a:spLocks noChangeArrowheads="1"/>
          </p:cNvSpPr>
          <p:nvPr/>
        </p:nvSpPr>
        <p:spPr bwMode="auto">
          <a:xfrm>
            <a:off x="323850" y="765175"/>
            <a:ext cx="5688013" cy="53276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990600" indent="-990600">
              <a:lnSpc>
                <a:spcPct val="90000"/>
              </a:lnSpc>
              <a:spcAft>
                <a:spcPct val="15000"/>
              </a:spcAft>
              <a:buClr>
                <a:schemeClr val="tx2"/>
              </a:buClr>
              <a:buFontTx/>
              <a:buAutoNum type="arabicPeriod"/>
            </a:pPr>
            <a:r>
              <a:rPr lang="en-US" sz="2800" b="1" dirty="0">
                <a:solidFill>
                  <a:srgbClr val="00FF00"/>
                </a:solidFill>
              </a:rPr>
              <a:t>Shem</a:t>
            </a:r>
          </a:p>
          <a:p>
            <a:pPr marL="990600" indent="-990600">
              <a:lnSpc>
                <a:spcPct val="90000"/>
              </a:lnSpc>
              <a:spcAft>
                <a:spcPct val="15000"/>
              </a:spcAft>
              <a:buClr>
                <a:schemeClr val="tx2"/>
              </a:buClr>
              <a:buFontTx/>
              <a:buAutoNum type="arabicPeriod"/>
            </a:pPr>
            <a:r>
              <a:rPr lang="en-US" sz="2800" b="1" dirty="0"/>
              <a:t>Elam</a:t>
            </a:r>
          </a:p>
          <a:p>
            <a:pPr marL="990600" indent="-990600">
              <a:lnSpc>
                <a:spcPct val="90000"/>
              </a:lnSpc>
              <a:spcAft>
                <a:spcPct val="15000"/>
              </a:spcAft>
              <a:buClr>
                <a:schemeClr val="tx2"/>
              </a:buClr>
              <a:buFontTx/>
              <a:buAutoNum type="arabicPeriod"/>
            </a:pPr>
            <a:r>
              <a:rPr lang="en-US" sz="2800" b="1" dirty="0" err="1"/>
              <a:t>Asshur</a:t>
            </a:r>
            <a:endParaRPr lang="en-US" sz="2800" b="1" dirty="0"/>
          </a:p>
          <a:p>
            <a:pPr marL="990600" indent="-990600">
              <a:lnSpc>
                <a:spcPct val="90000"/>
              </a:lnSpc>
              <a:spcAft>
                <a:spcPct val="15000"/>
              </a:spcAft>
              <a:buClr>
                <a:schemeClr val="tx2"/>
              </a:buClr>
              <a:buFontTx/>
              <a:buAutoNum type="arabicPeriod"/>
            </a:pP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hlink"/>
                </a:solidFill>
              </a:rPr>
              <a:t>Arphaxad</a:t>
            </a:r>
            <a:endParaRPr lang="en-US" sz="2800" b="1" dirty="0">
              <a:ln>
                <a:solidFill>
                  <a:schemeClr val="tx1"/>
                </a:solidFill>
              </a:ln>
              <a:solidFill>
                <a:schemeClr val="hlink"/>
              </a:solidFill>
            </a:endParaRPr>
          </a:p>
          <a:p>
            <a:pPr marL="990600" indent="-990600">
              <a:lnSpc>
                <a:spcPct val="90000"/>
              </a:lnSpc>
              <a:spcAft>
                <a:spcPct val="15000"/>
              </a:spcAft>
              <a:buClr>
                <a:schemeClr val="tx2"/>
              </a:buClr>
              <a:buFontTx/>
              <a:buAutoNum type="arabicPeriod"/>
            </a:pPr>
            <a:r>
              <a:rPr lang="en-US" sz="2800" b="1" dirty="0" err="1"/>
              <a:t>Lud</a:t>
            </a:r>
            <a:endParaRPr lang="en-US" sz="2800" b="1" dirty="0"/>
          </a:p>
          <a:p>
            <a:pPr marL="990600" indent="-990600">
              <a:lnSpc>
                <a:spcPct val="90000"/>
              </a:lnSpc>
              <a:spcAft>
                <a:spcPct val="15000"/>
              </a:spcAft>
              <a:buClr>
                <a:schemeClr val="tx2"/>
              </a:buClr>
              <a:buFontTx/>
              <a:buAutoNum type="arabicPeriod"/>
            </a:pPr>
            <a:r>
              <a:rPr lang="en-US" sz="2800" b="1" dirty="0"/>
              <a:t>Aram</a:t>
            </a:r>
          </a:p>
          <a:p>
            <a:pPr marL="990600" indent="-990600">
              <a:lnSpc>
                <a:spcPct val="90000"/>
              </a:lnSpc>
              <a:spcAft>
                <a:spcPct val="15000"/>
              </a:spcAft>
              <a:buClr>
                <a:schemeClr val="tx2"/>
              </a:buClr>
              <a:buFontTx/>
              <a:buAutoNum type="arabicPeriod"/>
            </a:pPr>
            <a:r>
              <a:rPr lang="en-US" sz="2800" b="1" dirty="0" err="1"/>
              <a:t>Uz</a:t>
            </a:r>
            <a:endParaRPr lang="en-US" sz="2800" b="1" dirty="0"/>
          </a:p>
          <a:p>
            <a:pPr marL="990600" indent="-990600">
              <a:lnSpc>
                <a:spcPct val="90000"/>
              </a:lnSpc>
              <a:spcAft>
                <a:spcPct val="15000"/>
              </a:spcAft>
              <a:buClr>
                <a:schemeClr val="tx2"/>
              </a:buClr>
              <a:buFontTx/>
              <a:buAutoNum type="arabicPeriod"/>
            </a:pPr>
            <a:r>
              <a:rPr lang="en-US" sz="2800" b="1" dirty="0" err="1"/>
              <a:t>Hul</a:t>
            </a:r>
            <a:endParaRPr lang="en-US" sz="2800" b="1" dirty="0"/>
          </a:p>
          <a:p>
            <a:pPr marL="990600" indent="-990600">
              <a:lnSpc>
                <a:spcPct val="90000"/>
              </a:lnSpc>
              <a:spcAft>
                <a:spcPct val="15000"/>
              </a:spcAft>
              <a:buClr>
                <a:schemeClr val="tx2"/>
              </a:buClr>
              <a:buFontTx/>
              <a:buAutoNum type="arabicPeriod"/>
            </a:pPr>
            <a:r>
              <a:rPr lang="en-US" sz="2800" b="1" dirty="0" err="1"/>
              <a:t>Gether</a:t>
            </a:r>
            <a:endParaRPr lang="en-US" sz="2800" b="1" dirty="0"/>
          </a:p>
          <a:p>
            <a:pPr marL="990600" indent="-990600">
              <a:lnSpc>
                <a:spcPct val="90000"/>
              </a:lnSpc>
              <a:spcAft>
                <a:spcPct val="15000"/>
              </a:spcAft>
              <a:buClr>
                <a:schemeClr val="tx2"/>
              </a:buClr>
              <a:buFontTx/>
              <a:buAutoNum type="arabicPeriod"/>
            </a:pPr>
            <a:r>
              <a:rPr lang="en-US" sz="2800" b="1" dirty="0"/>
              <a:t>Mash</a:t>
            </a:r>
          </a:p>
          <a:p>
            <a:pPr marL="990600" indent="-990600">
              <a:lnSpc>
                <a:spcPct val="90000"/>
              </a:lnSpc>
              <a:spcAft>
                <a:spcPct val="15000"/>
              </a:spcAft>
              <a:buClr>
                <a:schemeClr val="tx2"/>
              </a:buClr>
              <a:buFontTx/>
              <a:buAutoNum type="arabicPeriod"/>
            </a:pPr>
            <a:r>
              <a:rPr lang="en-US" sz="2800" b="1" dirty="0" err="1">
                <a:solidFill>
                  <a:srgbClr val="FFFF00"/>
                </a:solidFill>
              </a:rPr>
              <a:t>Salah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/>
              <a:t>(“sprout”)</a:t>
            </a:r>
          </a:p>
          <a:p>
            <a:pPr marL="990600" indent="-990600">
              <a:lnSpc>
                <a:spcPct val="90000"/>
              </a:lnSpc>
              <a:spcAft>
                <a:spcPct val="15000"/>
              </a:spcAft>
              <a:buClr>
                <a:schemeClr val="tx2"/>
              </a:buClr>
              <a:buFontTx/>
              <a:buAutoNum type="arabicPeriod"/>
            </a:pPr>
            <a:r>
              <a:rPr lang="en-US" sz="2800" b="1" dirty="0" err="1">
                <a:solidFill>
                  <a:srgbClr val="00FF00"/>
                </a:solidFill>
              </a:rPr>
              <a:t>Eber</a:t>
            </a:r>
            <a:r>
              <a:rPr lang="en-US" sz="2800" b="1" dirty="0">
                <a:solidFill>
                  <a:srgbClr val="00FF00"/>
                </a:solidFill>
              </a:rPr>
              <a:t> </a:t>
            </a:r>
            <a:r>
              <a:rPr lang="en-US" sz="2800" b="1" dirty="0"/>
              <a:t>(father of Hebrews)</a:t>
            </a:r>
            <a:r>
              <a:rPr lang="en-US" sz="2800" b="1" dirty="0">
                <a:solidFill>
                  <a:srgbClr val="00FF00"/>
                </a:solidFill>
              </a:rPr>
              <a:t> </a:t>
            </a:r>
            <a:endParaRPr lang="en-AU" sz="2800" b="1" dirty="0">
              <a:solidFill>
                <a:srgbClr val="00FF00"/>
              </a:solidFill>
            </a:endParaRPr>
          </a:p>
        </p:txBody>
      </p:sp>
      <p:sp>
        <p:nvSpPr>
          <p:cNvPr id="95237" name="AutoShape 5"/>
          <p:cNvSpPr>
            <a:spLocks/>
          </p:cNvSpPr>
          <p:nvPr/>
        </p:nvSpPr>
        <p:spPr bwMode="auto">
          <a:xfrm>
            <a:off x="1246188" y="1412875"/>
            <a:ext cx="144462" cy="1871663"/>
          </a:xfrm>
          <a:prstGeom prst="leftBracket">
            <a:avLst>
              <a:gd name="adj" fmla="val 107967"/>
            </a:avLst>
          </a:prstGeom>
          <a:noFill/>
          <a:ln w="5715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5238" name="AutoShape 6"/>
          <p:cNvSpPr>
            <a:spLocks/>
          </p:cNvSpPr>
          <p:nvPr/>
        </p:nvSpPr>
        <p:spPr bwMode="auto">
          <a:xfrm>
            <a:off x="1246188" y="3644900"/>
            <a:ext cx="144462" cy="1439863"/>
          </a:xfrm>
          <a:prstGeom prst="leftBracket">
            <a:avLst>
              <a:gd name="adj" fmla="val 83059"/>
            </a:avLst>
          </a:prstGeom>
          <a:noFill/>
          <a:ln w="5715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5239" name="Line 7"/>
          <p:cNvSpPr>
            <a:spLocks noChangeShapeType="1"/>
          </p:cNvSpPr>
          <p:nvPr/>
        </p:nvSpPr>
        <p:spPr bwMode="auto">
          <a:xfrm>
            <a:off x="6084888" y="2565400"/>
            <a:ext cx="2519362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5240" name="Text Box 8"/>
          <p:cNvSpPr txBox="1">
            <a:spLocks noChangeArrowheads="1"/>
          </p:cNvSpPr>
          <p:nvPr/>
        </p:nvSpPr>
        <p:spPr bwMode="auto">
          <a:xfrm rot="16200000">
            <a:off x="3606800" y="3038475"/>
            <a:ext cx="44370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00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The generations of Shem</a:t>
            </a:r>
            <a:endParaRPr lang="en-AU" sz="2800" b="1">
              <a:solidFill>
                <a:srgbClr val="00FF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95241" name="AutoShape 9"/>
          <p:cNvSpPr>
            <a:spLocks/>
          </p:cNvSpPr>
          <p:nvPr/>
        </p:nvSpPr>
        <p:spPr bwMode="auto">
          <a:xfrm>
            <a:off x="2411413" y="3284538"/>
            <a:ext cx="288925" cy="1008062"/>
          </a:xfrm>
          <a:prstGeom prst="rightBracket">
            <a:avLst>
              <a:gd name="adj" fmla="val 29075"/>
            </a:avLst>
          </a:prstGeom>
          <a:noFill/>
          <a:ln w="5715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5242" name="Text Box 10"/>
          <p:cNvSpPr txBox="1">
            <a:spLocks noChangeArrowheads="1"/>
          </p:cNvSpPr>
          <p:nvPr/>
        </p:nvSpPr>
        <p:spPr bwMode="auto">
          <a:xfrm>
            <a:off x="3059113" y="692150"/>
            <a:ext cx="2449512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>
                <a:solidFill>
                  <a:srgbClr val="FFFF00"/>
                </a:solidFill>
                <a:latin typeface="Impact" pitchFamily="34" charset="0"/>
              </a:rPr>
              <a:t>Now counting from Shem</a:t>
            </a:r>
            <a:endParaRPr lang="en-AU" sz="2800">
              <a:solidFill>
                <a:srgbClr val="FFFF00"/>
              </a:solidFill>
              <a:latin typeface="Impact" pitchFamily="34" charset="0"/>
            </a:endParaRPr>
          </a:p>
        </p:txBody>
      </p:sp>
      <p:sp>
        <p:nvSpPr>
          <p:cNvPr id="95243" name="Line 11"/>
          <p:cNvSpPr>
            <a:spLocks noChangeShapeType="1"/>
          </p:cNvSpPr>
          <p:nvPr/>
        </p:nvSpPr>
        <p:spPr bwMode="auto">
          <a:xfrm flipH="1">
            <a:off x="2484438" y="981075"/>
            <a:ext cx="719137" cy="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5244" name="Line 12"/>
          <p:cNvSpPr>
            <a:spLocks noChangeShapeType="1"/>
          </p:cNvSpPr>
          <p:nvPr/>
        </p:nvSpPr>
        <p:spPr bwMode="auto">
          <a:xfrm>
            <a:off x="5364163" y="981075"/>
            <a:ext cx="792162" cy="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5245" name="Text Box 13"/>
          <p:cNvSpPr txBox="1">
            <a:spLocks noChangeArrowheads="1"/>
          </p:cNvSpPr>
          <p:nvPr/>
        </p:nvSpPr>
        <p:spPr bwMode="auto">
          <a:xfrm>
            <a:off x="6443663" y="6165850"/>
            <a:ext cx="23764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Impact" pitchFamily="34" charset="0"/>
              </a:rPr>
              <a:t>Gen. 11:10-32</a:t>
            </a:r>
            <a:endParaRPr lang="en-AU" sz="2800" dirty="0">
              <a:ln w="19050">
                <a:solidFill>
                  <a:schemeClr val="tx1"/>
                </a:solidFill>
              </a:ln>
              <a:solidFill>
                <a:srgbClr val="FF0000"/>
              </a:solidFill>
              <a:latin typeface="Impact" pitchFamily="34" charset="0"/>
            </a:endParaRPr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2555776" y="2636912"/>
            <a:ext cx="23764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Impact" pitchFamily="34" charset="0"/>
              </a:rPr>
              <a:t>Gen. </a:t>
            </a:r>
            <a:r>
              <a:rPr lang="en-US" sz="2800" dirty="0" smtClean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Impact" pitchFamily="34" charset="0"/>
              </a:rPr>
              <a:t>10:22-25</a:t>
            </a:r>
            <a:endParaRPr lang="en-AU" sz="2800" dirty="0">
              <a:ln w="19050">
                <a:solidFill>
                  <a:schemeClr val="tx1"/>
                </a:solidFill>
              </a:ln>
              <a:solidFill>
                <a:srgbClr val="FF0000"/>
              </a:solidFill>
              <a:latin typeface="Impact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4" grpId="0" build="p"/>
      <p:bldP spid="95239" grpId="0" animBg="1"/>
      <p:bldP spid="95240" grpId="0"/>
      <p:bldP spid="95245" grpId="0"/>
      <p:bldP spid="1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4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AU"/>
              <a:t>The Prophecy of Zephaniah</a:t>
            </a:r>
          </a:p>
        </p:txBody>
      </p:sp>
      <p:sp>
        <p:nvSpPr>
          <p:cNvPr id="9728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07950" y="857232"/>
            <a:ext cx="4103688" cy="5500726"/>
          </a:xfrm>
        </p:spPr>
        <p:txBody>
          <a:bodyPr/>
          <a:lstStyle/>
          <a:p>
            <a:pPr algn="ctr">
              <a:lnSpc>
                <a:spcPct val="90000"/>
              </a:lnSpc>
              <a:spcAft>
                <a:spcPts val="0"/>
              </a:spcAft>
            </a:pPr>
            <a:r>
              <a:rPr lang="en-US" sz="3600" b="0" dirty="0">
                <a:ln>
                  <a:solidFill>
                    <a:schemeClr val="tx1"/>
                  </a:solidFill>
                </a:ln>
                <a:solidFill>
                  <a:schemeClr val="hlink"/>
                </a:solidFill>
                <a:latin typeface="Arial Black" pitchFamily="34" charset="0"/>
              </a:rPr>
              <a:t>The Jew first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3200" b="0" dirty="0">
                <a:solidFill>
                  <a:srgbClr val="FFFF66"/>
                </a:solidFill>
                <a:latin typeface="Arial Black" pitchFamily="34" charset="0"/>
              </a:rPr>
              <a:t>12 = Israel</a:t>
            </a:r>
            <a:r>
              <a:rPr lang="en-US" dirty="0"/>
              <a:t>	</a:t>
            </a:r>
          </a:p>
          <a:p>
            <a:pPr algn="ctr"/>
            <a:r>
              <a:rPr lang="en-US" b="0" dirty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Ex.15:27</a:t>
            </a:r>
            <a:r>
              <a:rPr lang="en-US" b="0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4" charset="0"/>
              </a:rPr>
              <a:t> </a:t>
            </a:r>
            <a:r>
              <a:rPr lang="en-US" dirty="0"/>
              <a:t>–</a:t>
            </a:r>
            <a:r>
              <a:rPr lang="en-US" b="0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4" charset="0"/>
              </a:rPr>
              <a:t> </a:t>
            </a:r>
            <a:r>
              <a:rPr lang="en-US" dirty="0" err="1"/>
              <a:t>Elim</a:t>
            </a:r>
            <a:endParaRPr lang="en-US" b="0" dirty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 Black" pitchFamily="34" charset="0"/>
            </a:endParaRPr>
          </a:p>
          <a:p>
            <a:pPr algn="ctr"/>
            <a:r>
              <a:rPr lang="en-US" dirty="0"/>
              <a:t>12 wells of water</a:t>
            </a:r>
          </a:p>
          <a:p>
            <a:pPr algn="ctr">
              <a:spcBef>
                <a:spcPts val="1200"/>
              </a:spcBef>
            </a:pPr>
            <a:r>
              <a:rPr lang="en-US" b="0" dirty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Luke 9:1</a:t>
            </a:r>
          </a:p>
          <a:p>
            <a:pPr algn="ctr"/>
            <a:r>
              <a:rPr lang="en-US" dirty="0"/>
              <a:t>12 disciples sent to preach</a:t>
            </a:r>
          </a:p>
          <a:p>
            <a:pPr algn="ctr">
              <a:spcBef>
                <a:spcPct val="20000"/>
              </a:spcBef>
            </a:pPr>
            <a:r>
              <a:rPr lang="en-US" b="0" dirty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Rev. 7:4-8</a:t>
            </a:r>
          </a:p>
          <a:p>
            <a:pPr algn="ctr"/>
            <a:r>
              <a:rPr lang="en-US" dirty="0"/>
              <a:t>Perfect Israel - The Redeemed</a:t>
            </a:r>
            <a:endParaRPr lang="en-AU" dirty="0"/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857232"/>
          </a:xfrm>
        </p:spPr>
        <p:txBody>
          <a:bodyPr/>
          <a:lstStyle/>
          <a:p>
            <a:r>
              <a:rPr lang="en-US" sz="4400" dirty="0"/>
              <a:t>Israel </a:t>
            </a:r>
            <a:r>
              <a:rPr lang="en-US" sz="4800" dirty="0"/>
              <a:t>and</a:t>
            </a:r>
            <a:r>
              <a:rPr lang="en-US" sz="4400" dirty="0"/>
              <a:t> the Nations</a:t>
            </a:r>
            <a:endParaRPr lang="en-AU" sz="4400" dirty="0"/>
          </a:p>
        </p:txBody>
      </p:sp>
      <p:sp>
        <p:nvSpPr>
          <p:cNvPr id="97284" name="Rectangle 4"/>
          <p:cNvSpPr>
            <a:spLocks noChangeArrowheads="1"/>
          </p:cNvSpPr>
          <p:nvPr/>
        </p:nvSpPr>
        <p:spPr bwMode="auto">
          <a:xfrm>
            <a:off x="4330553" y="829522"/>
            <a:ext cx="4643437" cy="539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latin typeface="Arial Black" pitchFamily="34" charset="0"/>
              </a:rPr>
              <a:t>Then the Gentiles</a:t>
            </a:r>
          </a:p>
          <a:p>
            <a:pPr algn="ctr">
              <a:spcBef>
                <a:spcPts val="600"/>
              </a:spcBef>
              <a:spcAft>
                <a:spcPts val="0"/>
              </a:spcAft>
            </a:pPr>
            <a:r>
              <a:rPr lang="en-US" sz="3200" dirty="0">
                <a:solidFill>
                  <a:srgbClr val="FFFF66"/>
                </a:solidFill>
                <a:latin typeface="Arial Black" pitchFamily="34" charset="0"/>
              </a:rPr>
              <a:t>70 = Gentiles</a:t>
            </a:r>
            <a:endParaRPr lang="en-US" sz="3200" u="sng" dirty="0">
              <a:solidFill>
                <a:srgbClr val="FFFF66"/>
              </a:solidFill>
              <a:latin typeface="Arial Black" pitchFamily="34" charset="0"/>
            </a:endParaRPr>
          </a:p>
          <a:p>
            <a:pPr algn="ctr">
              <a:spcAft>
                <a:spcPct val="20000"/>
              </a:spcAft>
            </a:pPr>
            <a:endParaRPr lang="en-US" sz="2800" b="1" dirty="0" smtClean="0"/>
          </a:p>
          <a:p>
            <a:pPr algn="ctr">
              <a:spcAft>
                <a:spcPct val="20000"/>
              </a:spcAft>
            </a:pPr>
            <a:r>
              <a:rPr lang="en-US" sz="2800" b="1" dirty="0" smtClean="0"/>
              <a:t>70 </a:t>
            </a:r>
            <a:r>
              <a:rPr lang="en-US" sz="2800" b="1" dirty="0"/>
              <a:t>palm trees</a:t>
            </a:r>
          </a:p>
          <a:p>
            <a:pPr algn="ctr">
              <a:spcBef>
                <a:spcPts val="1600"/>
              </a:spcBef>
              <a:spcAft>
                <a:spcPct val="20000"/>
              </a:spcAft>
            </a:pPr>
            <a:r>
              <a:rPr lang="en-US" sz="2800" dirty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Luke 10:1</a:t>
            </a:r>
          </a:p>
          <a:p>
            <a:pPr algn="ctr">
              <a:spcAft>
                <a:spcPct val="20000"/>
              </a:spcAft>
            </a:pPr>
            <a:r>
              <a:rPr lang="en-US" sz="2800" b="1" dirty="0"/>
              <a:t>70 disciples sent to preach</a:t>
            </a:r>
          </a:p>
          <a:p>
            <a:pPr algn="ctr">
              <a:spcBef>
                <a:spcPct val="20000"/>
              </a:spcBef>
              <a:spcAft>
                <a:spcPct val="20000"/>
              </a:spcAft>
            </a:pPr>
            <a:r>
              <a:rPr lang="en-US" sz="2800" dirty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Rev. 7:9</a:t>
            </a:r>
          </a:p>
          <a:p>
            <a:pPr algn="ctr">
              <a:spcAft>
                <a:spcPct val="10000"/>
              </a:spcAft>
            </a:pPr>
            <a:r>
              <a:rPr lang="en-US" sz="2800" b="1" dirty="0"/>
              <a:t>Redeemed out of all nations</a:t>
            </a:r>
            <a:endParaRPr lang="en-AU" sz="28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2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79388" y="309583"/>
            <a:ext cx="2016125" cy="6048375"/>
          </a:xfrm>
        </p:spPr>
        <p:txBody>
          <a:bodyPr/>
          <a:lstStyle/>
          <a:p>
            <a:pPr algn="r">
              <a:lnSpc>
                <a:spcPct val="95000"/>
              </a:lnSpc>
            </a:pPr>
            <a:r>
              <a:rPr lang="en-US" sz="3600" dirty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</a:rPr>
              <a:t>As a result of the Flood, there are 12 tectonic plates on the earth’s crust!</a:t>
            </a:r>
            <a:endParaRPr lang="en-AU" sz="3600" dirty="0">
              <a:ln>
                <a:solidFill>
                  <a:schemeClr val="tx1"/>
                </a:solidFill>
              </a:ln>
              <a:solidFill>
                <a:srgbClr val="00FF00"/>
              </a:solidFill>
            </a:endParaRPr>
          </a:p>
        </p:txBody>
      </p:sp>
      <p:sp>
        <p:nvSpPr>
          <p:cNvPr id="98307" name="Text Box 3"/>
          <p:cNvSpPr txBox="1">
            <a:spLocks noChangeArrowheads="1"/>
          </p:cNvSpPr>
          <p:nvPr/>
        </p:nvSpPr>
        <p:spPr bwMode="auto">
          <a:xfrm>
            <a:off x="0" y="111125"/>
            <a:ext cx="914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>
                <a:solidFill>
                  <a:srgbClr val="FFFF66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Heading</a:t>
            </a:r>
            <a:endParaRPr lang="en-AU" sz="3600" b="1">
              <a:solidFill>
                <a:srgbClr val="FFFF66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98308" name="Picture 4" descr="C040015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8538" y="-17463"/>
            <a:ext cx="6875462" cy="6875463"/>
          </a:xfrm>
          <a:prstGeom prst="rect">
            <a:avLst/>
          </a:prstGeom>
          <a:noFill/>
        </p:spPr>
      </p:pic>
      <p:sp>
        <p:nvSpPr>
          <p:cNvPr id="98309" name="Text Box 5"/>
          <p:cNvSpPr txBox="1">
            <a:spLocks noChangeArrowheads="1"/>
          </p:cNvSpPr>
          <p:nvPr/>
        </p:nvSpPr>
        <p:spPr bwMode="auto">
          <a:xfrm>
            <a:off x="3708400" y="3868738"/>
            <a:ext cx="3979863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400" dirty="0">
                <a:ln w="22225">
                  <a:solidFill>
                    <a:schemeClr val="tx1"/>
                  </a:solidFill>
                </a:ln>
                <a:solidFill>
                  <a:srgbClr val="FFFF00"/>
                </a:solidFill>
                <a:latin typeface="Arial Black" pitchFamily="34" charset="0"/>
              </a:rPr>
              <a:t>Israel and the nations</a:t>
            </a:r>
            <a:endParaRPr lang="en-AU" sz="4400" dirty="0">
              <a:ln w="22225">
                <a:solidFill>
                  <a:schemeClr val="tx1"/>
                </a:solidFill>
              </a:ln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AU" dirty="0"/>
              <a:t>The Prophecy of Zephaniah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4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AU"/>
              <a:t>The Prophecy of Zephaniah</a:t>
            </a:r>
          </a:p>
        </p:txBody>
      </p:sp>
      <p:sp>
        <p:nvSpPr>
          <p:cNvPr id="993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71438"/>
            <a:ext cx="9144000" cy="765175"/>
          </a:xfrm>
        </p:spPr>
        <p:txBody>
          <a:bodyPr/>
          <a:lstStyle/>
          <a:p>
            <a:r>
              <a:rPr lang="en-AU" sz="4400" dirty="0"/>
              <a:t>Israel the only ‘immortal’ nation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288" y="765175"/>
            <a:ext cx="8353425" cy="5400675"/>
          </a:xfrm>
        </p:spPr>
        <p:txBody>
          <a:bodyPr/>
          <a:lstStyle/>
          <a:p>
            <a:pPr algn="just">
              <a:spcAft>
                <a:spcPct val="25000"/>
              </a:spcAft>
              <a:tabLst>
                <a:tab pos="450850" algn="l"/>
                <a:tab pos="538163" algn="l"/>
              </a:tabLst>
            </a:pPr>
            <a:r>
              <a:rPr lang="en-AU" sz="3000" b="0" dirty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Jer. 30:11 </a:t>
            </a:r>
            <a:r>
              <a:rPr lang="en-AU" sz="3000" dirty="0"/>
              <a:t>– </a:t>
            </a:r>
            <a:r>
              <a:rPr lang="en-AU" sz="3000" dirty="0">
                <a:latin typeface="Bookman Old Style" pitchFamily="18" charset="0"/>
              </a:rPr>
              <a:t>“…though I make </a:t>
            </a:r>
            <a:r>
              <a:rPr lang="en-AU" sz="3000" dirty="0">
                <a:ln>
                  <a:solidFill>
                    <a:schemeClr val="tx1"/>
                  </a:solidFill>
                </a:ln>
                <a:solidFill>
                  <a:schemeClr val="hlink"/>
                </a:solidFill>
                <a:latin typeface="Bookman Old Style" pitchFamily="18" charset="0"/>
              </a:rPr>
              <a:t>a full end</a:t>
            </a:r>
            <a:r>
              <a:rPr lang="en-AU" sz="3000" dirty="0">
                <a:ln>
                  <a:solidFill>
                    <a:schemeClr val="tx1"/>
                  </a:solidFill>
                </a:ln>
                <a:latin typeface="Bookman Old Style" pitchFamily="18" charset="0"/>
              </a:rPr>
              <a:t> </a:t>
            </a:r>
            <a:r>
              <a:rPr lang="en-AU" sz="3000" dirty="0">
                <a:latin typeface="Bookman Old Style" pitchFamily="18" charset="0"/>
              </a:rPr>
              <a:t>of </a:t>
            </a:r>
            <a:r>
              <a:rPr lang="en-AU" sz="3000" dirty="0">
                <a:solidFill>
                  <a:srgbClr val="00FF00"/>
                </a:solidFill>
                <a:latin typeface="Bookman Old Style" pitchFamily="18" charset="0"/>
              </a:rPr>
              <a:t>all nations</a:t>
            </a:r>
            <a:r>
              <a:rPr lang="en-AU" sz="3000" dirty="0">
                <a:latin typeface="Bookman Old Style" pitchFamily="18" charset="0"/>
              </a:rPr>
              <a:t> whither I have scattered thee, </a:t>
            </a:r>
            <a:r>
              <a:rPr lang="en-AU" sz="3000" dirty="0">
                <a:solidFill>
                  <a:srgbClr val="FFFF00"/>
                </a:solidFill>
                <a:latin typeface="Bookman Old Style" pitchFamily="18" charset="0"/>
              </a:rPr>
              <a:t>yet will I not make a full end of thee </a:t>
            </a:r>
            <a:r>
              <a:rPr lang="en-AU" sz="3000" b="0" dirty="0">
                <a:solidFill>
                  <a:srgbClr val="FFFF00"/>
                </a:solidFill>
                <a:latin typeface="Arial Black" pitchFamily="34" charset="0"/>
              </a:rPr>
              <a:t>(Israel)</a:t>
            </a:r>
            <a:r>
              <a:rPr lang="en-AU" sz="3000" dirty="0">
                <a:latin typeface="Bookman Old Style" pitchFamily="18" charset="0"/>
              </a:rPr>
              <a:t>….”</a:t>
            </a:r>
          </a:p>
          <a:p>
            <a:pPr algn="just">
              <a:spcAft>
                <a:spcPct val="25000"/>
              </a:spcAft>
              <a:tabLst>
                <a:tab pos="450850" algn="l"/>
                <a:tab pos="538163" algn="l"/>
              </a:tabLst>
            </a:pPr>
            <a:r>
              <a:rPr lang="en-AU" sz="3000" b="0" dirty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Jer. 46:28 </a:t>
            </a:r>
            <a:r>
              <a:rPr lang="en-AU" sz="3000" dirty="0">
                <a:latin typeface="Bookman Old Style" pitchFamily="18" charset="0"/>
              </a:rPr>
              <a:t>– “Fear thou not, O Jacob my servant, </a:t>
            </a:r>
            <a:r>
              <a:rPr lang="en-AU" sz="3000" dirty="0" err="1">
                <a:latin typeface="Bookman Old Style" pitchFamily="18" charset="0"/>
              </a:rPr>
              <a:t>saith</a:t>
            </a:r>
            <a:r>
              <a:rPr lang="en-AU" sz="3000" dirty="0">
                <a:latin typeface="Bookman Old Style" pitchFamily="18" charset="0"/>
              </a:rPr>
              <a:t> the LORD: for I am with thee; for I will make </a:t>
            </a:r>
            <a:r>
              <a:rPr lang="en-AU" sz="3000" dirty="0">
                <a:ln>
                  <a:solidFill>
                    <a:schemeClr val="tx1"/>
                  </a:solidFill>
                </a:ln>
                <a:solidFill>
                  <a:schemeClr val="hlink"/>
                </a:solidFill>
                <a:latin typeface="Bookman Old Style" pitchFamily="18" charset="0"/>
              </a:rPr>
              <a:t>a full end</a:t>
            </a:r>
            <a:r>
              <a:rPr lang="en-AU" sz="3000" dirty="0">
                <a:ln>
                  <a:solidFill>
                    <a:schemeClr val="tx1"/>
                  </a:solidFill>
                </a:ln>
                <a:latin typeface="Bookman Old Style" pitchFamily="18" charset="0"/>
              </a:rPr>
              <a:t> </a:t>
            </a:r>
            <a:r>
              <a:rPr lang="en-AU" sz="3000" dirty="0">
                <a:latin typeface="Bookman Old Style" pitchFamily="18" charset="0"/>
              </a:rPr>
              <a:t>of </a:t>
            </a:r>
            <a:r>
              <a:rPr lang="en-AU" sz="3000" dirty="0">
                <a:solidFill>
                  <a:srgbClr val="00FF00"/>
                </a:solidFill>
                <a:latin typeface="Bookman Old Style" pitchFamily="18" charset="0"/>
              </a:rPr>
              <a:t>all the nations</a:t>
            </a:r>
            <a:r>
              <a:rPr lang="en-AU" sz="3000" dirty="0">
                <a:latin typeface="Bookman Old Style" pitchFamily="18" charset="0"/>
              </a:rPr>
              <a:t> whither I have driven thee: </a:t>
            </a:r>
            <a:r>
              <a:rPr lang="en-AU" sz="3000" dirty="0">
                <a:solidFill>
                  <a:srgbClr val="FFFF00"/>
                </a:solidFill>
                <a:latin typeface="Bookman Old Style" pitchFamily="18" charset="0"/>
              </a:rPr>
              <a:t>but I will not make a full end of thee</a:t>
            </a:r>
            <a:r>
              <a:rPr lang="en-AU" sz="3000" dirty="0">
                <a:latin typeface="Bookman Old Style" pitchFamily="18" charset="0"/>
              </a:rPr>
              <a:t>, but correct thee in measure; yet will I not leave thee wholly unpunished.”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1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4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AU"/>
              <a:t>The Prophecy of Zephaniah</a:t>
            </a: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323850" y="1126282"/>
            <a:ext cx="8496300" cy="5402262"/>
          </a:xfrm>
        </p:spPr>
        <p:txBody>
          <a:bodyPr/>
          <a:lstStyle/>
          <a:p>
            <a:pPr marL="533400" indent="-533400" algn="ctr">
              <a:buClr>
                <a:srgbClr val="FFFF66"/>
              </a:buClr>
              <a:buFont typeface="Wingdings" pitchFamily="2" charset="2"/>
              <a:buNone/>
            </a:pPr>
            <a:r>
              <a:rPr lang="en-US" sz="3200" b="0" dirty="0">
                <a:solidFill>
                  <a:srgbClr val="00FF00"/>
                </a:solidFill>
                <a:latin typeface="Impact" pitchFamily="34" charset="0"/>
              </a:rPr>
              <a:t>Seven days - 15th to 21st day of Tishri </a:t>
            </a:r>
            <a:r>
              <a:rPr lang="en-US" sz="3200" b="0" dirty="0">
                <a:solidFill>
                  <a:srgbClr val="00FF00"/>
                </a:solidFill>
                <a:latin typeface="Arial Black" pitchFamily="34" charset="0"/>
              </a:rPr>
              <a:t>(</a:t>
            </a:r>
            <a:r>
              <a:rPr lang="en-US" sz="3200" b="0" dirty="0">
                <a:solidFill>
                  <a:srgbClr val="00FF00"/>
                </a:solidFill>
                <a:latin typeface="Impact" pitchFamily="34" charset="0"/>
              </a:rPr>
              <a:t>7th month</a:t>
            </a:r>
            <a:r>
              <a:rPr lang="en-US" sz="3200" b="0" dirty="0">
                <a:solidFill>
                  <a:srgbClr val="00FF00"/>
                </a:solidFill>
                <a:latin typeface="Arial Black" pitchFamily="34" charset="0"/>
              </a:rPr>
              <a:t>)</a:t>
            </a:r>
            <a:endParaRPr lang="en-AU" sz="3200" b="0" dirty="0">
              <a:solidFill>
                <a:srgbClr val="00FF00"/>
              </a:solidFill>
              <a:latin typeface="Arial Black" pitchFamily="34" charset="0"/>
            </a:endParaRPr>
          </a:p>
          <a:p>
            <a:pPr marL="533400" indent="-533400"/>
            <a:r>
              <a:rPr lang="en-US" dirty="0">
                <a:solidFill>
                  <a:srgbClr val="FFFF00"/>
                </a:solidFill>
              </a:rPr>
              <a:t>Day 1</a:t>
            </a:r>
            <a:r>
              <a:rPr lang="en-US" dirty="0"/>
              <a:t> - (</a:t>
            </a:r>
            <a:r>
              <a:rPr lang="en-US" dirty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Num. 29:13</a:t>
            </a:r>
            <a:r>
              <a:rPr lang="en-US" dirty="0"/>
              <a:t>)	</a:t>
            </a:r>
            <a:r>
              <a:rPr lang="en-US" b="0" dirty="0">
                <a:ln>
                  <a:solidFill>
                    <a:schemeClr val="tx1"/>
                  </a:solidFill>
                </a:ln>
                <a:solidFill>
                  <a:srgbClr val="FFCC00"/>
                </a:solidFill>
                <a:latin typeface="Arial Black" pitchFamily="34" charset="0"/>
              </a:rPr>
              <a:t>13</a:t>
            </a:r>
            <a:r>
              <a:rPr lang="en-US" dirty="0"/>
              <a:t>	bullocks offered</a:t>
            </a:r>
          </a:p>
          <a:p>
            <a:pPr marL="533400" indent="-533400"/>
            <a:r>
              <a:rPr lang="en-US" dirty="0">
                <a:solidFill>
                  <a:srgbClr val="FFFF00"/>
                </a:solidFill>
              </a:rPr>
              <a:t>Day 2</a:t>
            </a:r>
            <a:r>
              <a:rPr lang="en-US" dirty="0"/>
              <a:t> - (</a:t>
            </a:r>
            <a:r>
              <a:rPr lang="en-US" dirty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v.17</a:t>
            </a:r>
            <a:r>
              <a:rPr lang="en-US" dirty="0"/>
              <a:t>)		12</a:t>
            </a:r>
          </a:p>
          <a:p>
            <a:pPr marL="533400" indent="-533400"/>
            <a:r>
              <a:rPr lang="en-US" dirty="0">
                <a:solidFill>
                  <a:srgbClr val="FFFF00"/>
                </a:solidFill>
              </a:rPr>
              <a:t>Day 3</a:t>
            </a:r>
            <a:r>
              <a:rPr lang="en-US" dirty="0"/>
              <a:t> - (</a:t>
            </a:r>
            <a:r>
              <a:rPr lang="en-US" dirty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v.20</a:t>
            </a:r>
            <a:r>
              <a:rPr lang="en-US" dirty="0"/>
              <a:t>)		11</a:t>
            </a:r>
          </a:p>
          <a:p>
            <a:pPr marL="533400" indent="-533400"/>
            <a:r>
              <a:rPr lang="en-US" dirty="0">
                <a:solidFill>
                  <a:srgbClr val="FFFF00"/>
                </a:solidFill>
              </a:rPr>
              <a:t>Day 4</a:t>
            </a:r>
            <a:r>
              <a:rPr lang="en-US" dirty="0"/>
              <a:t> - (</a:t>
            </a:r>
            <a:r>
              <a:rPr lang="en-US" dirty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v.23</a:t>
            </a:r>
            <a:r>
              <a:rPr lang="en-US" dirty="0"/>
              <a:t>)		10	</a:t>
            </a:r>
          </a:p>
          <a:p>
            <a:pPr marL="533400" indent="-533400"/>
            <a:r>
              <a:rPr lang="en-US" dirty="0">
                <a:solidFill>
                  <a:srgbClr val="FFFF00"/>
                </a:solidFill>
              </a:rPr>
              <a:t>Day 5</a:t>
            </a:r>
            <a:r>
              <a:rPr lang="en-US" dirty="0"/>
              <a:t> - (</a:t>
            </a:r>
            <a:r>
              <a:rPr lang="en-US" dirty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v.26</a:t>
            </a:r>
            <a:r>
              <a:rPr lang="en-US" dirty="0"/>
              <a:t>)		 9		</a:t>
            </a:r>
          </a:p>
          <a:p>
            <a:pPr marL="533400" indent="-533400"/>
            <a:r>
              <a:rPr lang="en-US" dirty="0">
                <a:solidFill>
                  <a:srgbClr val="FFFF00"/>
                </a:solidFill>
              </a:rPr>
              <a:t>Day 6</a:t>
            </a:r>
            <a:r>
              <a:rPr lang="en-US" dirty="0"/>
              <a:t> - (</a:t>
            </a:r>
            <a:r>
              <a:rPr lang="en-US" dirty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v.29</a:t>
            </a:r>
            <a:r>
              <a:rPr lang="en-US" dirty="0"/>
              <a:t>)		 8</a:t>
            </a:r>
          </a:p>
          <a:p>
            <a:pPr marL="533400" indent="-533400"/>
            <a:r>
              <a:rPr lang="en-US" dirty="0">
                <a:solidFill>
                  <a:srgbClr val="FFFF00"/>
                </a:solidFill>
              </a:rPr>
              <a:t>Day 7</a:t>
            </a:r>
            <a:r>
              <a:rPr lang="en-US" dirty="0"/>
              <a:t> - (</a:t>
            </a:r>
            <a:r>
              <a:rPr lang="en-US" dirty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v.32</a:t>
            </a:r>
            <a:r>
              <a:rPr lang="en-US" dirty="0"/>
              <a:t>)		 </a:t>
            </a:r>
            <a:r>
              <a:rPr lang="en-US" b="0" dirty="0">
                <a:ln>
                  <a:solidFill>
                    <a:schemeClr val="tx1"/>
                  </a:solidFill>
                </a:ln>
                <a:solidFill>
                  <a:schemeClr val="hlink"/>
                </a:solidFill>
                <a:latin typeface="Arial Black" pitchFamily="34" charset="0"/>
              </a:rPr>
              <a:t>7</a:t>
            </a:r>
            <a:r>
              <a:rPr lang="en-US" dirty="0"/>
              <a:t> = </a:t>
            </a:r>
            <a:r>
              <a:rPr lang="en-US" dirty="0">
                <a:solidFill>
                  <a:srgbClr val="FFFF66"/>
                </a:solidFill>
              </a:rPr>
              <a:t>Total 70 (The Nations)</a:t>
            </a:r>
          </a:p>
          <a:p>
            <a:pPr marL="533400" indent="-533400" algn="ctr">
              <a:spcBef>
                <a:spcPts val="600"/>
              </a:spcBef>
              <a:spcAft>
                <a:spcPts val="0"/>
              </a:spcAft>
            </a:pPr>
            <a:r>
              <a:rPr lang="en-US" dirty="0">
                <a:solidFill>
                  <a:srgbClr val="FFFF00"/>
                </a:solidFill>
              </a:rPr>
              <a:t>8th Day</a:t>
            </a:r>
            <a:r>
              <a:rPr lang="en-US" dirty="0"/>
              <a:t> - One bullock offered (</a:t>
            </a:r>
            <a:r>
              <a:rPr lang="en-US" dirty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Num.29:35-36</a:t>
            </a:r>
            <a:r>
              <a:rPr lang="en-US" dirty="0"/>
              <a:t>) – </a:t>
            </a:r>
            <a:r>
              <a:rPr lang="en-US" dirty="0">
                <a:ln>
                  <a:solidFill>
                    <a:schemeClr val="tx1"/>
                  </a:solidFill>
                </a:ln>
                <a:solidFill>
                  <a:srgbClr val="FF3399"/>
                </a:solidFill>
              </a:rPr>
              <a:t>“That great day of the feast”</a:t>
            </a:r>
            <a:r>
              <a:rPr lang="en-US" dirty="0">
                <a:ln>
                  <a:solidFill>
                    <a:schemeClr val="tx1"/>
                  </a:solidFill>
                </a:ln>
              </a:rPr>
              <a:t> </a:t>
            </a:r>
            <a:r>
              <a:rPr lang="en-US" dirty="0"/>
              <a:t>– </a:t>
            </a:r>
            <a:r>
              <a:rPr lang="en-US" dirty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John 7:37</a:t>
            </a:r>
            <a:r>
              <a:rPr lang="en-US" dirty="0"/>
              <a:t>.</a:t>
            </a:r>
            <a:r>
              <a:rPr lang="en-AU" dirty="0"/>
              <a:t> 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85786" y="41565"/>
            <a:ext cx="7500990" cy="121442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4400" dirty="0" smtClean="0"/>
              <a:t>The Feast </a:t>
            </a:r>
            <a:r>
              <a:rPr lang="en-US" sz="4400" dirty="0"/>
              <a:t>of Tabernacles - </a:t>
            </a:r>
            <a:r>
              <a:rPr lang="en-US" dirty="0"/>
              <a:t>The </a:t>
            </a:r>
            <a:r>
              <a:rPr lang="en-US" dirty="0" smtClean="0"/>
              <a:t>ingathering of all nations</a:t>
            </a:r>
            <a:endParaRPr lang="en-AU" dirty="0"/>
          </a:p>
        </p:txBody>
      </p:sp>
      <p:sp>
        <p:nvSpPr>
          <p:cNvPr id="101380" name="Text Box 4"/>
          <p:cNvSpPr txBox="1">
            <a:spLocks noChangeArrowheads="1"/>
          </p:cNvSpPr>
          <p:nvPr/>
        </p:nvSpPr>
        <p:spPr bwMode="auto">
          <a:xfrm>
            <a:off x="4643438" y="2067669"/>
            <a:ext cx="396081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dirty="0">
                <a:ln>
                  <a:solidFill>
                    <a:schemeClr val="tx1"/>
                  </a:solidFill>
                </a:ln>
                <a:solidFill>
                  <a:srgbClr val="FFCC00"/>
                </a:solidFill>
                <a:latin typeface="Arial Black" pitchFamily="34" charset="0"/>
              </a:rPr>
              <a:t>Begins with 13 – No. of rebellion</a:t>
            </a:r>
            <a:endParaRPr lang="en-AU" sz="3200" dirty="0">
              <a:ln>
                <a:solidFill>
                  <a:schemeClr val="tx1"/>
                </a:solidFill>
              </a:ln>
              <a:solidFill>
                <a:srgbClr val="FFCC00"/>
              </a:solidFill>
              <a:latin typeface="Arial Black" pitchFamily="34" charset="0"/>
            </a:endParaRPr>
          </a:p>
        </p:txBody>
      </p:sp>
      <p:sp>
        <p:nvSpPr>
          <p:cNvPr id="101381" name="Text Box 5"/>
          <p:cNvSpPr txBox="1">
            <a:spLocks noChangeArrowheads="1"/>
          </p:cNvSpPr>
          <p:nvPr/>
        </p:nvSpPr>
        <p:spPr bwMode="auto">
          <a:xfrm>
            <a:off x="4500563" y="3143994"/>
            <a:ext cx="410527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dirty="0">
                <a:ln>
                  <a:solidFill>
                    <a:schemeClr val="tx1"/>
                  </a:solidFill>
                </a:ln>
                <a:solidFill>
                  <a:schemeClr val="hlink"/>
                </a:solidFill>
                <a:latin typeface="Arial Black" pitchFamily="34" charset="0"/>
              </a:rPr>
              <a:t>Ends with 7 – Covenant &amp; Sabbath rest</a:t>
            </a:r>
            <a:endParaRPr lang="en-AU" sz="3200" dirty="0">
              <a:ln>
                <a:solidFill>
                  <a:schemeClr val="tx1"/>
                </a:solidFill>
              </a:ln>
              <a:solidFill>
                <a:schemeClr val="hlink"/>
              </a:solidFill>
              <a:latin typeface="Arial Black" pitchFamily="34" charset="0"/>
            </a:endParaRPr>
          </a:p>
        </p:txBody>
      </p:sp>
      <p:sp>
        <p:nvSpPr>
          <p:cNvPr id="101382" name="Oval 6"/>
          <p:cNvSpPr>
            <a:spLocks noChangeArrowheads="1"/>
          </p:cNvSpPr>
          <p:nvPr/>
        </p:nvSpPr>
        <p:spPr bwMode="auto">
          <a:xfrm>
            <a:off x="4009593" y="1631107"/>
            <a:ext cx="649287" cy="649287"/>
          </a:xfrm>
          <a:prstGeom prst="ellips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1383" name="Oval 7"/>
          <p:cNvSpPr>
            <a:spLocks noChangeArrowheads="1"/>
          </p:cNvSpPr>
          <p:nvPr/>
        </p:nvSpPr>
        <p:spPr bwMode="auto">
          <a:xfrm>
            <a:off x="3956483" y="4726732"/>
            <a:ext cx="649287" cy="649287"/>
          </a:xfrm>
          <a:prstGeom prst="ellipse">
            <a:avLst/>
          </a:prstGeom>
          <a:noFill/>
          <a:ln w="57150">
            <a:solidFill>
              <a:srgbClr val="66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8" grpId="0" uiExpand="1" build="p"/>
      <p:bldP spid="101380" grpId="0"/>
      <p:bldP spid="101381" grpId="0"/>
      <p:bldP spid="101382" grpId="0" animBg="1"/>
      <p:bldP spid="10138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4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AU"/>
              <a:t>The Prophecy of Zephaniah</a:t>
            </a:r>
          </a:p>
        </p:txBody>
      </p:sp>
      <p:sp>
        <p:nvSpPr>
          <p:cNvPr id="9318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85750" y="763588"/>
            <a:ext cx="8640763" cy="3744912"/>
          </a:xfrm>
        </p:spPr>
        <p:txBody>
          <a:bodyPr/>
          <a:lstStyle/>
          <a:p>
            <a:pPr algn="just"/>
            <a:r>
              <a:rPr lang="en-AU" sz="3200" dirty="0">
                <a:solidFill>
                  <a:srgbClr val="FFFF00"/>
                </a:solidFill>
                <a:latin typeface="Bookman Old Style" pitchFamily="18" charset="0"/>
              </a:rPr>
              <a:t>“When the most High divided to the nations their inheritance</a:t>
            </a:r>
            <a:r>
              <a:rPr lang="en-AU" sz="3200" dirty="0">
                <a:latin typeface="Bookman Old Style" pitchFamily="18" charset="0"/>
              </a:rPr>
              <a:t>, </a:t>
            </a:r>
            <a:r>
              <a:rPr lang="en-AU" sz="3200" dirty="0">
                <a:solidFill>
                  <a:srgbClr val="00FF00"/>
                </a:solidFill>
                <a:latin typeface="Bookman Old Style" pitchFamily="18" charset="0"/>
              </a:rPr>
              <a:t>when he separated the sons of Adam</a:t>
            </a:r>
            <a:r>
              <a:rPr lang="en-AU" sz="3200" dirty="0">
                <a:latin typeface="Bookman Old Style" pitchFamily="18" charset="0"/>
              </a:rPr>
              <a:t>, </a:t>
            </a:r>
            <a:r>
              <a:rPr lang="en-AU" sz="3200" dirty="0">
                <a:ln>
                  <a:solidFill>
                    <a:schemeClr val="tx1"/>
                  </a:solidFill>
                </a:ln>
                <a:solidFill>
                  <a:srgbClr val="66FFFF"/>
                </a:solidFill>
                <a:latin typeface="Bookman Old Style" pitchFamily="18" charset="0"/>
              </a:rPr>
              <a:t>he set the bounds of the people according to the number of the children of Israel</a:t>
            </a:r>
            <a:r>
              <a:rPr lang="en-AU" sz="3200" dirty="0">
                <a:latin typeface="Bookman Old Style" pitchFamily="18" charset="0"/>
              </a:rPr>
              <a:t>. </a:t>
            </a:r>
          </a:p>
          <a:p>
            <a:pPr algn="just"/>
            <a:r>
              <a:rPr lang="en-AU" sz="3200" dirty="0">
                <a:latin typeface="Bookman Old Style" pitchFamily="18" charset="0"/>
              </a:rPr>
              <a:t>For the LORD’S portion </a:t>
            </a:r>
            <a:r>
              <a:rPr lang="en-AU" sz="3200" i="1" dirty="0">
                <a:latin typeface="Bookman Old Style" pitchFamily="18" charset="0"/>
              </a:rPr>
              <a:t>is</a:t>
            </a:r>
            <a:r>
              <a:rPr lang="en-AU" sz="3200" dirty="0">
                <a:latin typeface="Bookman Old Style" pitchFamily="18" charset="0"/>
              </a:rPr>
              <a:t> his people; Jacob </a:t>
            </a:r>
            <a:r>
              <a:rPr lang="en-AU" sz="3200" i="1" dirty="0">
                <a:latin typeface="Bookman Old Style" pitchFamily="18" charset="0"/>
              </a:rPr>
              <a:t>is</a:t>
            </a:r>
            <a:r>
              <a:rPr lang="en-AU" sz="3200" dirty="0">
                <a:latin typeface="Bookman Old Style" pitchFamily="18" charset="0"/>
              </a:rPr>
              <a:t> the lot of his inheritance.”</a:t>
            </a:r>
            <a:endParaRPr lang="en-AU" dirty="0"/>
          </a:p>
        </p:txBody>
      </p:sp>
      <p:sp>
        <p:nvSpPr>
          <p:cNvPr id="93187" name="Text Box 3"/>
          <p:cNvSpPr txBox="1">
            <a:spLocks noChangeArrowheads="1"/>
          </p:cNvSpPr>
          <p:nvPr/>
        </p:nvSpPr>
        <p:spPr bwMode="auto">
          <a:xfrm>
            <a:off x="0" y="41850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 dirty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Deut. 32:8-9</a:t>
            </a:r>
            <a:endParaRPr lang="en-AU" sz="4800" b="1" dirty="0">
              <a:ln w="28575"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93188" name="Text Box 4"/>
          <p:cNvSpPr txBox="1">
            <a:spLocks noChangeArrowheads="1"/>
          </p:cNvSpPr>
          <p:nvPr/>
        </p:nvSpPr>
        <p:spPr bwMode="auto">
          <a:xfrm>
            <a:off x="250825" y="4494213"/>
            <a:ext cx="878522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533400" indent="-533400">
              <a:spcBef>
                <a:spcPct val="30000"/>
              </a:spcBef>
              <a:buClr>
                <a:srgbClr val="FFFF00"/>
              </a:buClr>
              <a:buFont typeface="Wingdings" pitchFamily="2" charset="2"/>
              <a:buChar char="v"/>
            </a:pPr>
            <a:r>
              <a:rPr lang="en-US" sz="3000" dirty="0">
                <a:solidFill>
                  <a:srgbClr val="FFFF00"/>
                </a:solidFill>
                <a:latin typeface="Arial Black" pitchFamily="34" charset="0"/>
              </a:rPr>
              <a:t>El </a:t>
            </a:r>
            <a:r>
              <a:rPr lang="en-US" sz="3000" dirty="0" err="1">
                <a:solidFill>
                  <a:srgbClr val="FFFF00"/>
                </a:solidFill>
                <a:latin typeface="Arial Black" pitchFamily="34" charset="0"/>
              </a:rPr>
              <a:t>Elyon</a:t>
            </a:r>
            <a:r>
              <a:rPr lang="en-US" sz="3000" b="1" dirty="0"/>
              <a:t> – </a:t>
            </a:r>
            <a:r>
              <a:rPr lang="en-US" sz="3000" b="1" dirty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Gen. 14:19</a:t>
            </a:r>
            <a:r>
              <a:rPr lang="en-US" sz="3000" b="1" dirty="0">
                <a:ln w="22225">
                  <a:solidFill>
                    <a:schemeClr val="tx1"/>
                  </a:solidFill>
                </a:ln>
              </a:rPr>
              <a:t> </a:t>
            </a:r>
            <a:r>
              <a:rPr lang="en-US" sz="3000" b="1" dirty="0"/>
              <a:t>– 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rgbClr val="FF99CC"/>
                </a:solidFill>
                <a:latin typeface="Bookman Old Style" pitchFamily="18" charset="0"/>
              </a:rPr>
              <a:t>“possessor of heaven and earth”</a:t>
            </a:r>
            <a:r>
              <a:rPr lang="en-US" sz="3000" b="1" dirty="0"/>
              <a:t>.</a:t>
            </a:r>
          </a:p>
          <a:p>
            <a:pPr marL="533400" indent="-533400">
              <a:spcBef>
                <a:spcPct val="30000"/>
              </a:spcBef>
              <a:buClr>
                <a:srgbClr val="FFFF00"/>
              </a:buClr>
              <a:buFont typeface="Wingdings" pitchFamily="2" charset="2"/>
              <a:buChar char="v"/>
            </a:pPr>
            <a:r>
              <a:rPr lang="en-US" sz="3000" b="1" dirty="0"/>
              <a:t>Commentary on events of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sz="3000" b="1" dirty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Gen. 10 </a:t>
            </a:r>
            <a:r>
              <a:rPr lang="en-US" sz="3000" b="1" dirty="0"/>
              <a:t>and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sz="3000" b="1" dirty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11</a:t>
            </a:r>
            <a:r>
              <a:rPr lang="en-US" sz="3000" b="1" dirty="0"/>
              <a:t>.</a:t>
            </a:r>
            <a:endParaRPr lang="en-AU" sz="30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8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4"/>
          <p:cNvSpPr>
            <a:spLocks noGrp="1" noChangeArrowheads="1"/>
          </p:cNvSpPr>
          <p:nvPr>
            <p:ph type="ftr" sz="quarter" idx="3"/>
          </p:nvPr>
        </p:nvSpPr>
        <p:spPr>
          <a:xfrm>
            <a:off x="0" y="6322580"/>
            <a:ext cx="3635375" cy="549275"/>
          </a:xfrm>
        </p:spPr>
        <p:txBody>
          <a:bodyPr/>
          <a:lstStyle/>
          <a:p>
            <a:r>
              <a:rPr lang="en-AU" dirty="0"/>
              <a:t>The Prophecy of Zephaniah</a:t>
            </a:r>
          </a:p>
        </p:txBody>
      </p:sp>
      <p:sp>
        <p:nvSpPr>
          <p:cNvPr id="69634" name="Text Box 2"/>
          <p:cNvSpPr txBox="1">
            <a:spLocks noChangeArrowheads="1"/>
          </p:cNvSpPr>
          <p:nvPr/>
        </p:nvSpPr>
        <p:spPr bwMode="auto">
          <a:xfrm>
            <a:off x="611188" y="3068638"/>
            <a:ext cx="8029575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AU" sz="4000" b="1">
                <a:latin typeface="Tahoma" pitchFamily="34" charset="0"/>
              </a:rPr>
              <a:t>Study 3 (God willing) –</a:t>
            </a:r>
            <a:r>
              <a:rPr lang="en-AU" sz="4000" b="1">
                <a:solidFill>
                  <a:srgbClr val="FFFF00"/>
                </a:solidFill>
                <a:latin typeface="Tahoma" pitchFamily="34" charset="0"/>
              </a:rPr>
              <a:t> </a:t>
            </a:r>
          </a:p>
          <a:p>
            <a:pPr algn="ctr">
              <a:spcBef>
                <a:spcPct val="50000"/>
              </a:spcBef>
            </a:pPr>
            <a:r>
              <a:rPr lang="en-AU" sz="4000" b="1">
                <a:solidFill>
                  <a:srgbClr val="FFFF00"/>
                </a:solidFill>
                <a:latin typeface="Tahoma" pitchFamily="34" charset="0"/>
              </a:rPr>
              <a:t>“He will famish all the gods of the earth”</a:t>
            </a:r>
          </a:p>
        </p:txBody>
      </p:sp>
      <p:sp>
        <p:nvSpPr>
          <p:cNvPr id="69636" name="WordArt 4"/>
          <p:cNvSpPr>
            <a:spLocks noChangeArrowheads="1" noChangeShapeType="1" noTextEdit="1"/>
          </p:cNvSpPr>
          <p:nvPr/>
        </p:nvSpPr>
        <p:spPr bwMode="auto">
          <a:xfrm>
            <a:off x="971550" y="908050"/>
            <a:ext cx="7272338" cy="19446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8000" b="1" kern="10" dirty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Monotype Corsiva"/>
              </a:rPr>
              <a:t>Zephaniah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4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AU"/>
              <a:t>The Prophecy of Zephaniah</a:t>
            </a:r>
          </a:p>
        </p:txBody>
      </p:sp>
      <p:sp>
        <p:nvSpPr>
          <p:cNvPr id="7270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79388" y="981075"/>
            <a:ext cx="8785225" cy="5327650"/>
          </a:xfrm>
        </p:spPr>
        <p:txBody>
          <a:bodyPr/>
          <a:lstStyle/>
          <a:p>
            <a:pPr marL="712788" indent="-712788">
              <a:buClr>
                <a:srgbClr val="FFFF00"/>
              </a:buClr>
              <a:buFont typeface="Wingdings" pitchFamily="2" charset="2"/>
              <a:buChar char="v"/>
            </a:pPr>
            <a:r>
              <a:rPr lang="en-US" sz="3600" dirty="0"/>
              <a:t>The nations’ inheritance divided </a:t>
            </a:r>
            <a:r>
              <a:rPr lang="en-US" sz="3600" dirty="0">
                <a:solidFill>
                  <a:srgbClr val="FFFF00"/>
                </a:solidFill>
              </a:rPr>
              <a:t>“according to the number of the children of Israel.”</a:t>
            </a:r>
          </a:p>
          <a:p>
            <a:pPr marL="712788" indent="-712788">
              <a:buClr>
                <a:srgbClr val="FFFF00"/>
              </a:buClr>
              <a:buFont typeface="Wingdings" pitchFamily="2" charset="2"/>
              <a:buChar char="v"/>
            </a:pPr>
            <a:r>
              <a:rPr lang="en-US" sz="3600" dirty="0"/>
              <a:t>12 sons – </a:t>
            </a:r>
            <a:r>
              <a:rPr lang="en-US" sz="3600" dirty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Gen. 35:22</a:t>
            </a:r>
            <a:r>
              <a:rPr lang="en-US" sz="3600" dirty="0">
                <a:ln w="28575">
                  <a:solidFill>
                    <a:schemeClr val="tx1"/>
                  </a:solidFill>
                </a:ln>
              </a:rPr>
              <a:t> </a:t>
            </a:r>
            <a:r>
              <a:rPr lang="en-US" sz="3600" dirty="0"/>
              <a:t>= </a:t>
            </a:r>
            <a:r>
              <a:rPr lang="en-US" sz="3600" dirty="0">
                <a:ln>
                  <a:solidFill>
                    <a:schemeClr val="tx1"/>
                  </a:solidFill>
                </a:ln>
                <a:solidFill>
                  <a:srgbClr val="66FFFF"/>
                </a:solidFill>
              </a:rPr>
              <a:t>Israel</a:t>
            </a:r>
            <a:r>
              <a:rPr lang="en-US" sz="3600" dirty="0"/>
              <a:t> (</a:t>
            </a:r>
            <a:r>
              <a:rPr lang="en-US" sz="3600" dirty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Gen. 49:28</a:t>
            </a:r>
            <a:r>
              <a:rPr lang="en-US" sz="3600" dirty="0"/>
              <a:t>).</a:t>
            </a:r>
          </a:p>
          <a:p>
            <a:pPr marL="712788" indent="-712788">
              <a:buClr>
                <a:srgbClr val="FFFF00"/>
              </a:buClr>
              <a:buFont typeface="Wingdings" pitchFamily="2" charset="2"/>
              <a:buChar char="v"/>
            </a:pPr>
            <a:r>
              <a:rPr lang="en-US" sz="3600" dirty="0"/>
              <a:t>70 children of Jacob’s house at removal into Egypt – </a:t>
            </a:r>
            <a:r>
              <a:rPr lang="en-US" sz="3600" dirty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Gen. 46:27; Deut. 10:22</a:t>
            </a:r>
            <a:r>
              <a:rPr lang="en-US" sz="3600" dirty="0"/>
              <a:t> = </a:t>
            </a:r>
            <a:r>
              <a:rPr lang="en-US" sz="3600" dirty="0">
                <a:solidFill>
                  <a:srgbClr val="00FF00"/>
                </a:solidFill>
              </a:rPr>
              <a:t>The Gentile nations</a:t>
            </a:r>
            <a:r>
              <a:rPr lang="en-US" sz="3600" dirty="0"/>
              <a:t>. </a:t>
            </a:r>
            <a:endParaRPr lang="en-AU" sz="3600" dirty="0"/>
          </a:p>
        </p:txBody>
      </p:sp>
      <p:sp>
        <p:nvSpPr>
          <p:cNvPr id="72707" name="Text Box 3"/>
          <p:cNvSpPr txBox="1">
            <a:spLocks noChangeArrowheads="1"/>
          </p:cNvSpPr>
          <p:nvPr/>
        </p:nvSpPr>
        <p:spPr bwMode="auto">
          <a:xfrm>
            <a:off x="0" y="161925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Separation of the sons of Adam</a:t>
            </a:r>
            <a:endParaRPr lang="en-AU" sz="4400" b="1">
              <a:solidFill>
                <a:srgbClr val="FFFF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6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4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AU"/>
              <a:t>The Prophecy of Zephaniah</a:t>
            </a:r>
          </a:p>
        </p:txBody>
      </p:sp>
      <p:sp>
        <p:nvSpPr>
          <p:cNvPr id="7577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468313" y="864323"/>
            <a:ext cx="8280400" cy="5472112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en-US" sz="3200" dirty="0">
                <a:latin typeface="Bookman Old Style" pitchFamily="18" charset="0"/>
              </a:rPr>
              <a:t>“First, </a:t>
            </a:r>
            <a:r>
              <a:rPr lang="en-US" sz="3200" dirty="0">
                <a:solidFill>
                  <a:srgbClr val="99FF33"/>
                </a:solidFill>
                <a:latin typeface="Bookman Old Style" pitchFamily="18" charset="0"/>
              </a:rPr>
              <a:t>the Lion of Babylon</a:t>
            </a:r>
            <a:r>
              <a:rPr lang="en-US" sz="3200" dirty="0">
                <a:latin typeface="Bookman Old Style" pitchFamily="18" charset="0"/>
              </a:rPr>
              <a:t>, or the golden section of the image; then, </a:t>
            </a:r>
            <a:r>
              <a:rPr lang="en-US" sz="3200" dirty="0">
                <a:solidFill>
                  <a:srgbClr val="FFFF00"/>
                </a:solidFill>
                <a:latin typeface="Bookman Old Style" pitchFamily="18" charset="0"/>
              </a:rPr>
              <a:t>the Bear of </a:t>
            </a:r>
            <a:r>
              <a:rPr lang="en-US" sz="3200" dirty="0" err="1">
                <a:solidFill>
                  <a:srgbClr val="FFFF00"/>
                </a:solidFill>
                <a:latin typeface="Bookman Old Style" pitchFamily="18" charset="0"/>
              </a:rPr>
              <a:t>Medo</a:t>
            </a:r>
            <a:r>
              <a:rPr lang="en-US" sz="3200" dirty="0">
                <a:solidFill>
                  <a:srgbClr val="FFFF00"/>
                </a:solidFill>
                <a:latin typeface="Bookman Old Style" pitchFamily="18" charset="0"/>
              </a:rPr>
              <a:t>-Persia</a:t>
            </a:r>
            <a:r>
              <a:rPr lang="en-US" sz="3200" dirty="0">
                <a:latin typeface="Bookman Old Style" pitchFamily="18" charset="0"/>
              </a:rPr>
              <a:t>, or the silver; third, </a:t>
            </a:r>
            <a:r>
              <a:rPr lang="en-US" sz="3200" dirty="0">
                <a:ln>
                  <a:solidFill>
                    <a:schemeClr val="tx1"/>
                  </a:solidFill>
                </a:ln>
                <a:solidFill>
                  <a:srgbClr val="FFCC66"/>
                </a:solidFill>
                <a:latin typeface="Bookman Old Style" pitchFamily="18" charset="0"/>
              </a:rPr>
              <a:t>the Leopard of </a:t>
            </a:r>
            <a:r>
              <a:rPr lang="en-US" sz="3200" dirty="0" err="1">
                <a:ln>
                  <a:solidFill>
                    <a:schemeClr val="tx1"/>
                  </a:solidFill>
                </a:ln>
                <a:solidFill>
                  <a:srgbClr val="FFCC66"/>
                </a:solidFill>
                <a:latin typeface="Bookman Old Style" pitchFamily="18" charset="0"/>
              </a:rPr>
              <a:t>Grecia</a:t>
            </a:r>
            <a:r>
              <a:rPr lang="en-US" sz="3200" dirty="0">
                <a:latin typeface="Bookman Old Style" pitchFamily="18" charset="0"/>
              </a:rPr>
              <a:t>, or the brazen; and fourth, </a:t>
            </a:r>
            <a:r>
              <a:rPr lang="en-US" sz="3200" dirty="0">
                <a:ln>
                  <a:solidFill>
                    <a:schemeClr val="tx1"/>
                  </a:solidFill>
                </a:ln>
                <a:solidFill>
                  <a:srgbClr val="66FFFF"/>
                </a:solidFill>
                <a:latin typeface="Bookman Old Style" pitchFamily="18" charset="0"/>
              </a:rPr>
              <a:t>the Dragon of Rome</a:t>
            </a:r>
            <a:r>
              <a:rPr lang="en-US" sz="3200" dirty="0">
                <a:latin typeface="Bookman Old Style" pitchFamily="18" charset="0"/>
              </a:rPr>
              <a:t>, or the iron. </a:t>
            </a:r>
            <a:r>
              <a:rPr lang="en-US" sz="3200" dirty="0">
                <a:solidFill>
                  <a:srgbClr val="00FF00"/>
                </a:solidFill>
                <a:latin typeface="Bookman Old Style" pitchFamily="18" charset="0"/>
              </a:rPr>
              <a:t>These are the four </a:t>
            </a:r>
            <a:r>
              <a:rPr lang="en-US" sz="3200" i="1" dirty="0">
                <a:solidFill>
                  <a:srgbClr val="00FF00"/>
                </a:solidFill>
                <a:latin typeface="Bookman Old Style" pitchFamily="18" charset="0"/>
              </a:rPr>
              <a:t>general phases</a:t>
            </a:r>
            <a:r>
              <a:rPr lang="en-US" sz="3200" dirty="0">
                <a:solidFill>
                  <a:srgbClr val="00FF00"/>
                </a:solidFill>
                <a:latin typeface="Bookman Old Style" pitchFamily="18" charset="0"/>
              </a:rPr>
              <a:t> of “the kingdom of men,” from the time of </a:t>
            </a:r>
            <a:r>
              <a:rPr lang="en-US" sz="3200" dirty="0">
                <a:ln>
                  <a:solidFill>
                    <a:schemeClr val="tx1"/>
                  </a:solidFill>
                </a:ln>
                <a:solidFill>
                  <a:srgbClr val="FFCC66"/>
                </a:solidFill>
                <a:latin typeface="Bookman Old Style" pitchFamily="18" charset="0"/>
              </a:rPr>
              <a:t>Nimrod</a:t>
            </a:r>
            <a:r>
              <a:rPr lang="en-US" sz="3200" dirty="0">
                <a:solidFill>
                  <a:srgbClr val="00FF00"/>
                </a:solidFill>
                <a:latin typeface="Bookman Old Style" pitchFamily="18" charset="0"/>
              </a:rPr>
              <a:t> to the future coming of the Ancient of Days to supersede it by “the Kingdom of God.”</a:t>
            </a:r>
            <a:r>
              <a:rPr lang="en-US" b="0" dirty="0"/>
              <a:t> </a:t>
            </a:r>
            <a:endParaRPr lang="en-US" dirty="0"/>
          </a:p>
          <a:p>
            <a:pPr marL="801688" lvl="1" indent="0" algn="r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b="1" dirty="0">
                <a:ln>
                  <a:solidFill>
                    <a:schemeClr val="tx1"/>
                  </a:solidFill>
                </a:ln>
                <a:solidFill>
                  <a:srgbClr val="FF99FF"/>
                </a:solidFill>
              </a:rPr>
              <a:t>Eureka Vol. 4 pg. 225 (Logos Edition)</a:t>
            </a:r>
            <a:endParaRPr lang="en-AU" b="1" dirty="0">
              <a:ln>
                <a:solidFill>
                  <a:schemeClr val="tx1"/>
                </a:solidFill>
              </a:ln>
              <a:solidFill>
                <a:srgbClr val="FF99FF"/>
              </a:solidFill>
            </a:endParaRPr>
          </a:p>
        </p:txBody>
      </p:sp>
      <p:sp>
        <p:nvSpPr>
          <p:cNvPr id="75779" name="Text Box 3"/>
          <p:cNvSpPr txBox="1">
            <a:spLocks noChangeArrowheads="1"/>
          </p:cNvSpPr>
          <p:nvPr/>
        </p:nvSpPr>
        <p:spPr bwMode="auto">
          <a:xfrm>
            <a:off x="0" y="67250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 dirty="0">
                <a:solidFill>
                  <a:srgbClr val="FFFF66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The Kingdom of Men</a:t>
            </a:r>
            <a:endParaRPr lang="en-AU" sz="4800" b="1" dirty="0">
              <a:solidFill>
                <a:srgbClr val="FFFF66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4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AU"/>
              <a:t>The Prophecy of Zephaniah</a:t>
            </a:r>
          </a:p>
        </p:txBody>
      </p:sp>
      <p:sp>
        <p:nvSpPr>
          <p:cNvPr id="83970" name="Text Box 2"/>
          <p:cNvSpPr txBox="1">
            <a:spLocks noChangeArrowheads="1"/>
          </p:cNvSpPr>
          <p:nvPr/>
        </p:nvSpPr>
        <p:spPr bwMode="auto">
          <a:xfrm>
            <a:off x="0" y="111125"/>
            <a:ext cx="9144000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800" b="1" dirty="0">
                <a:solidFill>
                  <a:srgbClr val="FFFF66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Nimrod – 13</a:t>
            </a:r>
            <a:r>
              <a:rPr lang="en-US" sz="3800" b="1" baseline="30000" dirty="0">
                <a:solidFill>
                  <a:srgbClr val="FFFF66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th</a:t>
            </a:r>
            <a:r>
              <a:rPr lang="en-US" sz="3800" b="1" dirty="0">
                <a:solidFill>
                  <a:srgbClr val="FFFF66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Generation from Adam</a:t>
            </a:r>
            <a:endParaRPr lang="en-AU" sz="3800" b="1" dirty="0">
              <a:solidFill>
                <a:srgbClr val="FFFF66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83971" name="Picture 3" descr="Head of Nimro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81513" y="1079500"/>
            <a:ext cx="4662487" cy="6021388"/>
          </a:xfrm>
          <a:prstGeom prst="rect">
            <a:avLst/>
          </a:prstGeom>
          <a:noFill/>
        </p:spPr>
      </p:pic>
      <p:sp>
        <p:nvSpPr>
          <p:cNvPr id="8397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356100" y="765175"/>
            <a:ext cx="4787900" cy="1079500"/>
          </a:xfrm>
          <a:solidFill>
            <a:srgbClr val="000000"/>
          </a:solidFill>
        </p:spPr>
        <p:txBody>
          <a:bodyPr/>
          <a:lstStyle/>
          <a:p>
            <a:pPr algn="ctr">
              <a:spcAft>
                <a:spcPct val="25000"/>
              </a:spcAft>
            </a:pPr>
            <a:r>
              <a:rPr lang="en-AU">
                <a:solidFill>
                  <a:srgbClr val="FFFF00"/>
                </a:solidFill>
              </a:rPr>
              <a:t>His name means - </a:t>
            </a:r>
            <a:r>
              <a:rPr lang="en-AU" sz="360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en-AU">
                <a:solidFill>
                  <a:srgbClr val="FFFF00"/>
                </a:solidFill>
              </a:rPr>
              <a:t>“The Rebel” or “We will rebel”.</a:t>
            </a:r>
          </a:p>
        </p:txBody>
      </p:sp>
      <p:sp>
        <p:nvSpPr>
          <p:cNvPr id="83973" name="Text Box 5"/>
          <p:cNvSpPr txBox="1">
            <a:spLocks noChangeArrowheads="1"/>
          </p:cNvSpPr>
          <p:nvPr/>
        </p:nvSpPr>
        <p:spPr bwMode="auto">
          <a:xfrm>
            <a:off x="250825" y="836613"/>
            <a:ext cx="4248150" cy="521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Aft>
                <a:spcPct val="10000"/>
              </a:spcAft>
            </a:pPr>
            <a:r>
              <a:rPr lang="en-US" sz="2800" b="1" dirty="0"/>
              <a:t>Adam</a:t>
            </a:r>
          </a:p>
          <a:p>
            <a:pPr>
              <a:spcAft>
                <a:spcPct val="10000"/>
              </a:spcAft>
            </a:pPr>
            <a:r>
              <a:rPr lang="en-US" sz="2800" b="1" dirty="0"/>
              <a:t>Cain</a:t>
            </a:r>
          </a:p>
          <a:p>
            <a:pPr>
              <a:spcAft>
                <a:spcPct val="10000"/>
              </a:spcAft>
            </a:pPr>
            <a:r>
              <a:rPr lang="en-US" sz="2800" b="1" dirty="0"/>
              <a:t>Enoch (1</a:t>
            </a:r>
            <a:r>
              <a:rPr lang="en-US" sz="2800" b="1" baseline="30000" dirty="0"/>
              <a:t>st</a:t>
            </a:r>
            <a:r>
              <a:rPr lang="en-US" sz="2800" b="1" dirty="0"/>
              <a:t> city named)</a:t>
            </a:r>
          </a:p>
          <a:p>
            <a:pPr>
              <a:spcAft>
                <a:spcPct val="10000"/>
              </a:spcAft>
            </a:pPr>
            <a:r>
              <a:rPr lang="en-US" sz="2800" b="1" dirty="0" err="1"/>
              <a:t>Irad</a:t>
            </a:r>
            <a:endParaRPr lang="en-US" sz="2800" b="1" dirty="0"/>
          </a:p>
          <a:p>
            <a:pPr>
              <a:spcAft>
                <a:spcPct val="10000"/>
              </a:spcAft>
            </a:pPr>
            <a:r>
              <a:rPr lang="en-US" sz="2800" b="1" dirty="0" err="1"/>
              <a:t>Mehujael</a:t>
            </a:r>
            <a:endParaRPr lang="en-US" sz="2800" b="1" dirty="0"/>
          </a:p>
          <a:p>
            <a:pPr>
              <a:spcAft>
                <a:spcPct val="10000"/>
              </a:spcAft>
            </a:pPr>
            <a:r>
              <a:rPr lang="en-US" sz="2800" b="1" dirty="0" err="1"/>
              <a:t>Methusael</a:t>
            </a:r>
            <a:endParaRPr lang="en-US" sz="2800" b="1" dirty="0"/>
          </a:p>
          <a:p>
            <a:pPr>
              <a:spcAft>
                <a:spcPct val="10000"/>
              </a:spcAft>
            </a:pPr>
            <a:r>
              <a:rPr lang="en-US" sz="2800" b="1" dirty="0" err="1"/>
              <a:t>Lamech</a:t>
            </a:r>
            <a:r>
              <a:rPr lang="en-US" sz="2800" b="1" dirty="0"/>
              <a:t> (7</a:t>
            </a:r>
            <a:r>
              <a:rPr lang="en-US" sz="2800" b="1" baseline="30000" dirty="0"/>
              <a:t>th </a:t>
            </a:r>
            <a:r>
              <a:rPr lang="en-US" sz="2800" b="1" dirty="0"/>
              <a:t>- </a:t>
            </a:r>
            <a:r>
              <a:rPr lang="en-US" sz="2800" b="1" dirty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Jude 14</a:t>
            </a:r>
            <a:r>
              <a:rPr lang="en-US" sz="2800" b="1" dirty="0"/>
              <a:t>)</a:t>
            </a:r>
          </a:p>
          <a:p>
            <a:pPr>
              <a:spcAft>
                <a:spcPct val="10000"/>
              </a:spcAft>
            </a:pPr>
            <a:r>
              <a:rPr lang="en-US" sz="2800" b="1" dirty="0"/>
              <a:t>3 to the flood - Noah</a:t>
            </a:r>
          </a:p>
          <a:p>
            <a:pPr>
              <a:spcAft>
                <a:spcPct val="10000"/>
              </a:spcAft>
            </a:pPr>
            <a:r>
              <a:rPr lang="en-US" sz="2800" b="1" dirty="0"/>
              <a:t>Ham</a:t>
            </a:r>
          </a:p>
          <a:p>
            <a:pPr>
              <a:spcAft>
                <a:spcPct val="10000"/>
              </a:spcAft>
            </a:pPr>
            <a:r>
              <a:rPr lang="en-US" sz="2800" b="1" dirty="0"/>
              <a:t>Cush</a:t>
            </a:r>
          </a:p>
          <a:p>
            <a:pPr>
              <a:spcAft>
                <a:spcPct val="10000"/>
              </a:spcAft>
            </a:pPr>
            <a:r>
              <a:rPr lang="en-US" sz="2800" b="1" dirty="0"/>
              <a:t>Nimrod (</a:t>
            </a:r>
            <a:r>
              <a:rPr lang="en-US" sz="2800" b="1" dirty="0">
                <a:solidFill>
                  <a:srgbClr val="00FF00"/>
                </a:solidFill>
              </a:rPr>
              <a:t>13</a:t>
            </a:r>
            <a:r>
              <a:rPr lang="en-US" sz="2800" b="1" baseline="30000" dirty="0">
                <a:solidFill>
                  <a:srgbClr val="00FF00"/>
                </a:solidFill>
              </a:rPr>
              <a:t>th</a:t>
            </a:r>
            <a:r>
              <a:rPr lang="en-US" sz="2800" b="1" baseline="30000" dirty="0"/>
              <a:t> </a:t>
            </a:r>
            <a:r>
              <a:rPr lang="en-US" sz="2800" b="1" dirty="0"/>
              <a:t>= </a:t>
            </a:r>
            <a:r>
              <a:rPr lang="en-US" sz="2800" b="1" dirty="0">
                <a:solidFill>
                  <a:srgbClr val="FFFF00"/>
                </a:solidFill>
              </a:rPr>
              <a:t>rebellion</a:t>
            </a:r>
            <a:r>
              <a:rPr lang="en-US" sz="2800" b="1" dirty="0"/>
              <a:t>)</a:t>
            </a:r>
            <a:endParaRPr lang="en-AU" sz="28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2" grpId="0" uiExpand="1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4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AU"/>
              <a:t>The Prophecy of Zephaniah</a:t>
            </a:r>
          </a:p>
        </p:txBody>
      </p:sp>
      <p:sp>
        <p:nvSpPr>
          <p:cNvPr id="7373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79388" y="781192"/>
            <a:ext cx="8785225" cy="5648203"/>
          </a:xfrm>
        </p:spPr>
        <p:txBody>
          <a:bodyPr/>
          <a:lstStyle/>
          <a:p>
            <a:pPr marL="622300" indent="-622300" algn="ctr">
              <a:lnSpc>
                <a:spcPct val="90000"/>
              </a:lnSpc>
              <a:spcAft>
                <a:spcPts val="600"/>
              </a:spcAft>
              <a:buClr>
                <a:srgbClr val="FFFF00"/>
              </a:buClr>
              <a:buFont typeface="Wingdings" pitchFamily="2" charset="2"/>
              <a:buNone/>
            </a:pPr>
            <a:r>
              <a:rPr lang="en-US" sz="3200" b="0" dirty="0">
                <a:ln>
                  <a:solidFill>
                    <a:schemeClr val="tx1"/>
                  </a:solidFill>
                </a:ln>
                <a:solidFill>
                  <a:srgbClr val="FFCC66"/>
                </a:solidFill>
                <a:latin typeface="Arial Black" pitchFamily="34" charset="0"/>
              </a:rPr>
              <a:t>“The rebel” (We will rebel)</a:t>
            </a:r>
          </a:p>
          <a:p>
            <a:pPr marL="622300" indent="-622300">
              <a:lnSpc>
                <a:spcPct val="90000"/>
              </a:lnSpc>
              <a:spcAft>
                <a:spcPts val="600"/>
              </a:spcAft>
              <a:buClr>
                <a:srgbClr val="FFFF00"/>
              </a:buClr>
              <a:buFont typeface="Wingdings" pitchFamily="2" charset="2"/>
              <a:buChar char="v"/>
            </a:pPr>
            <a:r>
              <a:rPr lang="en-US" sz="3000" dirty="0"/>
              <a:t>13</a:t>
            </a:r>
            <a:r>
              <a:rPr lang="en-US" sz="3000" baseline="30000" dirty="0"/>
              <a:t>th</a:t>
            </a:r>
            <a:r>
              <a:rPr lang="en-US" sz="3000" dirty="0"/>
              <a:t> generation from Adam – 13 is the number of rebellion – note </a:t>
            </a:r>
            <a:r>
              <a:rPr lang="en-US" sz="3000" dirty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Gen. 14:4; 17:25</a:t>
            </a:r>
            <a:r>
              <a:rPr lang="en-US" sz="3000" dirty="0"/>
              <a:t>.</a:t>
            </a:r>
          </a:p>
          <a:p>
            <a:pPr marL="622300" indent="-622300">
              <a:lnSpc>
                <a:spcPct val="90000"/>
              </a:lnSpc>
              <a:spcAft>
                <a:spcPts val="600"/>
              </a:spcAft>
              <a:buClr>
                <a:srgbClr val="FFFF00"/>
              </a:buClr>
              <a:buFont typeface="Wingdings" pitchFamily="2" charset="2"/>
              <a:buChar char="v"/>
            </a:pPr>
            <a:r>
              <a:rPr lang="en-US" sz="3000" dirty="0"/>
              <a:t>The first God-King or “god of the earth” – </a:t>
            </a:r>
            <a:r>
              <a:rPr lang="en-US" sz="3000" dirty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Rev. 11:4 </a:t>
            </a:r>
            <a:r>
              <a:rPr lang="en-US" sz="3000" dirty="0"/>
              <a:t>– </a:t>
            </a:r>
            <a:r>
              <a:rPr lang="en-US" sz="3000" dirty="0">
                <a:ln>
                  <a:solidFill>
                    <a:schemeClr val="tx1"/>
                  </a:solidFill>
                </a:ln>
                <a:solidFill>
                  <a:srgbClr val="FFCC66"/>
                </a:solidFill>
              </a:rPr>
              <a:t>Type of the Papacy</a:t>
            </a:r>
            <a:r>
              <a:rPr lang="en-US" sz="3000" dirty="0"/>
              <a:t>.</a:t>
            </a:r>
          </a:p>
          <a:p>
            <a:pPr marL="622300" indent="-622300">
              <a:lnSpc>
                <a:spcPct val="90000"/>
              </a:lnSpc>
              <a:spcAft>
                <a:spcPts val="600"/>
              </a:spcAft>
              <a:buClr>
                <a:srgbClr val="FFFF00"/>
              </a:buClr>
              <a:buFont typeface="Wingdings" pitchFamily="2" charset="2"/>
              <a:buChar char="v"/>
            </a:pPr>
            <a:r>
              <a:rPr lang="en-US" sz="3000" dirty="0"/>
              <a:t>Founded the first kingdom on earth – The kingdom of men.</a:t>
            </a:r>
          </a:p>
          <a:p>
            <a:pPr marL="622300" indent="-622300">
              <a:lnSpc>
                <a:spcPct val="90000"/>
              </a:lnSpc>
              <a:spcAft>
                <a:spcPts val="600"/>
              </a:spcAft>
              <a:buClr>
                <a:srgbClr val="FFFF00"/>
              </a:buClr>
              <a:buFont typeface="Wingdings" pitchFamily="2" charset="2"/>
              <a:buChar char="v"/>
            </a:pPr>
            <a:r>
              <a:rPr lang="en-US" sz="3000" dirty="0">
                <a:solidFill>
                  <a:srgbClr val="FFFF00"/>
                </a:solidFill>
              </a:rPr>
              <a:t>Mighty hunter</a:t>
            </a:r>
            <a:r>
              <a:rPr lang="en-US" sz="3000" dirty="0"/>
              <a:t> – </a:t>
            </a:r>
            <a:r>
              <a:rPr lang="en-US" sz="3000" i="1" dirty="0" err="1"/>
              <a:t>gibbor</a:t>
            </a:r>
            <a:r>
              <a:rPr lang="en-US" sz="3000" i="1" dirty="0"/>
              <a:t> </a:t>
            </a:r>
            <a:r>
              <a:rPr lang="en-US" sz="3000" i="1" dirty="0" err="1"/>
              <a:t>tsayid</a:t>
            </a:r>
            <a:r>
              <a:rPr lang="en-US" sz="3000" dirty="0"/>
              <a:t> – </a:t>
            </a:r>
            <a:r>
              <a:rPr lang="en-US" sz="3000" dirty="0">
                <a:ln>
                  <a:solidFill>
                    <a:schemeClr val="tx1"/>
                  </a:solidFill>
                </a:ln>
                <a:solidFill>
                  <a:srgbClr val="FF99FF"/>
                </a:solidFill>
              </a:rPr>
              <a:t>Roth. - “A hero of the chase”</a:t>
            </a:r>
            <a:r>
              <a:rPr lang="en-US" sz="3000" dirty="0"/>
              <a:t>.</a:t>
            </a:r>
          </a:p>
          <a:p>
            <a:pPr marL="622300" indent="-622300">
              <a:lnSpc>
                <a:spcPct val="90000"/>
              </a:lnSpc>
              <a:spcAft>
                <a:spcPts val="600"/>
              </a:spcAft>
              <a:buClr>
                <a:srgbClr val="FFFF00"/>
              </a:buClr>
              <a:buFont typeface="Wingdings" pitchFamily="2" charset="2"/>
              <a:buChar char="v"/>
            </a:pPr>
            <a:r>
              <a:rPr lang="en-US" sz="3000" dirty="0"/>
              <a:t>Usurped God’s dominion over the carnal creation – </a:t>
            </a:r>
            <a:r>
              <a:rPr lang="en-US" sz="3000" dirty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Gen. 9:2</a:t>
            </a:r>
            <a:r>
              <a:rPr lang="en-US" sz="3000" dirty="0"/>
              <a:t>.</a:t>
            </a:r>
          </a:p>
          <a:p>
            <a:pPr marL="622300" indent="-622300">
              <a:lnSpc>
                <a:spcPct val="90000"/>
              </a:lnSpc>
              <a:spcAft>
                <a:spcPts val="600"/>
              </a:spcAft>
              <a:buClr>
                <a:srgbClr val="FFFF00"/>
              </a:buClr>
              <a:buFont typeface="Wingdings" pitchFamily="2" charset="2"/>
              <a:buChar char="v"/>
            </a:pPr>
            <a:r>
              <a:rPr lang="en-US" sz="3000" dirty="0"/>
              <a:t>Established a ‘name of blasphemy’. </a:t>
            </a:r>
            <a:endParaRPr lang="en-AU" sz="3000" dirty="0"/>
          </a:p>
        </p:txBody>
      </p:sp>
      <p:sp>
        <p:nvSpPr>
          <p:cNvPr id="73731" name="Text Box 3"/>
          <p:cNvSpPr txBox="1">
            <a:spLocks noChangeArrowheads="1"/>
          </p:cNvSpPr>
          <p:nvPr/>
        </p:nvSpPr>
        <p:spPr bwMode="auto">
          <a:xfrm>
            <a:off x="0" y="69560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 dirty="0">
                <a:solidFill>
                  <a:srgbClr val="FFFF66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Nimrod</a:t>
            </a:r>
            <a:endParaRPr lang="en-AU" sz="4800" b="1" dirty="0">
              <a:solidFill>
                <a:srgbClr val="FFFF66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5" name="5-Point Star 4"/>
          <p:cNvSpPr/>
          <p:nvPr/>
        </p:nvSpPr>
        <p:spPr>
          <a:xfrm>
            <a:off x="4572000" y="5301208"/>
            <a:ext cx="432048" cy="432048"/>
          </a:xfrm>
          <a:prstGeom prst="star5">
            <a:avLst/>
          </a:prstGeom>
          <a:solidFill>
            <a:srgbClr val="FFFF00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0" grpId="0" uiExpand="1" build="p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4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AU"/>
              <a:t>The Prophecy of Zephaniah</a:t>
            </a:r>
          </a:p>
        </p:txBody>
      </p:sp>
      <p:sp>
        <p:nvSpPr>
          <p:cNvPr id="11161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468313" y="1071546"/>
            <a:ext cx="8280400" cy="5165742"/>
          </a:xfrm>
        </p:spPr>
        <p:txBody>
          <a:bodyPr/>
          <a:lstStyle/>
          <a:p>
            <a:pPr algn="just"/>
            <a:r>
              <a:rPr lang="en-US" sz="3200" b="0" dirty="0">
                <a:solidFill>
                  <a:srgbClr val="00FF00"/>
                </a:solidFill>
                <a:latin typeface="Arial Black" pitchFamily="34" charset="0"/>
              </a:rPr>
              <a:t>“before”</a:t>
            </a:r>
            <a:r>
              <a:rPr lang="en-US" sz="3200" dirty="0"/>
              <a:t> – </a:t>
            </a:r>
            <a:r>
              <a:rPr lang="en-US" sz="3200" i="1" dirty="0" err="1"/>
              <a:t>paneh</a:t>
            </a:r>
            <a:r>
              <a:rPr lang="en-US" sz="3200" dirty="0"/>
              <a:t> - </a:t>
            </a:r>
            <a:r>
              <a:rPr lang="en-AU" sz="3200" dirty="0"/>
              <a:t>in front of, before, to the front of, in the presence of, in the face of, at the face or front of.</a:t>
            </a:r>
          </a:p>
          <a:p>
            <a:pPr algn="just"/>
            <a:endParaRPr lang="en-AU" sz="3200" dirty="0"/>
          </a:p>
          <a:p>
            <a:pPr algn="just"/>
            <a:r>
              <a:rPr lang="en-AU" sz="3600" dirty="0">
                <a:latin typeface="Bookman Old Style" pitchFamily="18" charset="0"/>
              </a:rPr>
              <a:t>“In the face of YHWH can only mean </a:t>
            </a:r>
            <a:r>
              <a:rPr lang="en-AU" sz="3600" dirty="0">
                <a:solidFill>
                  <a:srgbClr val="FFFF00"/>
                </a:solidFill>
                <a:latin typeface="Bookman Old Style" pitchFamily="18" charset="0"/>
              </a:rPr>
              <a:t>'in defiance of YHWH'</a:t>
            </a:r>
            <a:r>
              <a:rPr lang="en-AU" sz="3600" dirty="0">
                <a:latin typeface="Bookman Old Style" pitchFamily="18" charset="0"/>
              </a:rPr>
              <a:t> as Josephus and the </a:t>
            </a:r>
            <a:r>
              <a:rPr lang="en-AU" sz="3600" dirty="0" err="1">
                <a:latin typeface="Bookman Old Style" pitchFamily="18" charset="0"/>
              </a:rPr>
              <a:t>Targums</a:t>
            </a:r>
            <a:r>
              <a:rPr lang="en-AU" sz="3600" dirty="0">
                <a:latin typeface="Bookman Old Style" pitchFamily="18" charset="0"/>
              </a:rPr>
              <a:t> understand it.”</a:t>
            </a:r>
          </a:p>
          <a:p>
            <a:pPr algn="r"/>
            <a:r>
              <a:rPr lang="en-US" dirty="0" err="1">
                <a:ln>
                  <a:solidFill>
                    <a:schemeClr val="tx1"/>
                  </a:solidFill>
                </a:ln>
                <a:solidFill>
                  <a:srgbClr val="FF66FF"/>
                </a:solidFill>
              </a:rPr>
              <a:t>Keil</a:t>
            </a:r>
            <a:r>
              <a:rPr lang="en-US" dirty="0">
                <a:ln>
                  <a:solidFill>
                    <a:schemeClr val="tx1"/>
                  </a:solidFill>
                </a:ln>
                <a:solidFill>
                  <a:srgbClr val="FF66FF"/>
                </a:solidFill>
              </a:rPr>
              <a:t> and </a:t>
            </a:r>
            <a:r>
              <a:rPr lang="en-AU" dirty="0" err="1">
                <a:ln>
                  <a:solidFill>
                    <a:schemeClr val="tx1"/>
                  </a:solidFill>
                </a:ln>
                <a:solidFill>
                  <a:srgbClr val="FF66FF"/>
                </a:solidFill>
              </a:rPr>
              <a:t>Delitzsch</a:t>
            </a:r>
            <a:endParaRPr lang="en-AU" dirty="0">
              <a:ln>
                <a:solidFill>
                  <a:schemeClr val="tx1"/>
                </a:solidFill>
              </a:ln>
              <a:solidFill>
                <a:srgbClr val="FF66FF"/>
              </a:solidFill>
            </a:endParaRPr>
          </a:p>
        </p:txBody>
      </p:sp>
      <p:sp>
        <p:nvSpPr>
          <p:cNvPr id="111619" name="Text Box 3"/>
          <p:cNvSpPr txBox="1">
            <a:spLocks noChangeArrowheads="1"/>
          </p:cNvSpPr>
          <p:nvPr/>
        </p:nvSpPr>
        <p:spPr bwMode="auto">
          <a:xfrm>
            <a:off x="0" y="206375"/>
            <a:ext cx="9144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dirty="0">
                <a:solidFill>
                  <a:srgbClr val="FFFF66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“Before </a:t>
            </a:r>
            <a:r>
              <a:rPr lang="en-US" sz="4400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Yahweh” </a:t>
            </a:r>
            <a:r>
              <a:rPr lang="en-US" sz="4400" b="1" dirty="0">
                <a:solidFill>
                  <a:srgbClr val="FFFF66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– </a:t>
            </a:r>
            <a:r>
              <a:rPr lang="en-US" sz="4400" b="1" dirty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Gen. 10:9</a:t>
            </a:r>
            <a:endParaRPr lang="en-AU" sz="4400" b="1" dirty="0">
              <a:ln w="28575"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8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4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AU"/>
              <a:t>The Prophecy of Zephaniah</a:t>
            </a:r>
          </a:p>
        </p:txBody>
      </p:sp>
      <p:sp>
        <p:nvSpPr>
          <p:cNvPr id="11264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539750" y="1063625"/>
            <a:ext cx="8216900" cy="3913188"/>
          </a:xfrm>
        </p:spPr>
        <p:txBody>
          <a:bodyPr/>
          <a:lstStyle/>
          <a:p>
            <a:pPr algn="just"/>
            <a:r>
              <a:rPr lang="en-US" sz="3600" dirty="0">
                <a:latin typeface="Bookman Old Style" pitchFamily="18" charset="0"/>
              </a:rPr>
              <a:t>“From the foundation of the world none was ever found like </a:t>
            </a:r>
            <a:r>
              <a:rPr lang="en-US" sz="3600" dirty="0">
                <a:solidFill>
                  <a:srgbClr val="00FF00"/>
                </a:solidFill>
                <a:latin typeface="Bookman Old Style" pitchFamily="18" charset="0"/>
              </a:rPr>
              <a:t>Nimrod</a:t>
            </a:r>
            <a:r>
              <a:rPr lang="en-US" sz="3600" dirty="0">
                <a:latin typeface="Bookman Old Style" pitchFamily="18" charset="0"/>
              </a:rPr>
              <a:t>,</a:t>
            </a:r>
            <a:r>
              <a:rPr lang="en-US" sz="3600" dirty="0">
                <a:solidFill>
                  <a:srgbClr val="FFFF00"/>
                </a:solidFill>
                <a:latin typeface="Bookman Old Style" pitchFamily="18" charset="0"/>
              </a:rPr>
              <a:t> powerful in hunting, and in rebellions against the Lord</a:t>
            </a:r>
            <a:r>
              <a:rPr lang="en-US" sz="3600" dirty="0">
                <a:latin typeface="Bookman Old Style" pitchFamily="18" charset="0"/>
              </a:rPr>
              <a:t>.”</a:t>
            </a:r>
          </a:p>
          <a:p>
            <a:pPr algn="r">
              <a:spcBef>
                <a:spcPct val="35000"/>
              </a:spcBef>
            </a:pPr>
            <a:r>
              <a:rPr lang="en-US" dirty="0">
                <a:ln>
                  <a:solidFill>
                    <a:schemeClr val="tx1"/>
                  </a:solidFill>
                </a:ln>
                <a:solidFill>
                  <a:srgbClr val="FF66FF"/>
                </a:solidFill>
              </a:rPr>
              <a:t>The </a:t>
            </a:r>
            <a:r>
              <a:rPr lang="en-US" dirty="0" err="1">
                <a:ln>
                  <a:solidFill>
                    <a:schemeClr val="tx1"/>
                  </a:solidFill>
                </a:ln>
                <a:solidFill>
                  <a:srgbClr val="FF66FF"/>
                </a:solidFill>
              </a:rPr>
              <a:t>Targum</a:t>
            </a:r>
            <a:r>
              <a:rPr lang="en-US" dirty="0">
                <a:ln>
                  <a:solidFill>
                    <a:schemeClr val="tx1"/>
                  </a:solidFill>
                </a:ln>
                <a:solidFill>
                  <a:srgbClr val="FF66FF"/>
                </a:solidFill>
              </a:rPr>
              <a:t> of Jonathan</a:t>
            </a:r>
          </a:p>
        </p:txBody>
      </p:sp>
      <p:sp>
        <p:nvSpPr>
          <p:cNvPr id="112643" name="Text Box 3"/>
          <p:cNvSpPr txBox="1">
            <a:spLocks noChangeArrowheads="1"/>
          </p:cNvSpPr>
          <p:nvPr/>
        </p:nvSpPr>
        <p:spPr bwMode="auto">
          <a:xfrm>
            <a:off x="0" y="134938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 dirty="0">
                <a:solidFill>
                  <a:srgbClr val="FFFF66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Nimrod</a:t>
            </a:r>
            <a:endParaRPr lang="en-AU" sz="4800" b="1" dirty="0">
              <a:solidFill>
                <a:srgbClr val="FFFF66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untain Top">
  <a:themeElements>
    <a:clrScheme name="Mountain Top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Mountain To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untain Top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2419</TotalTime>
  <Words>1941</Words>
  <Application>Microsoft Office PowerPoint</Application>
  <PresentationFormat>On-screen Show (4:3)</PresentationFormat>
  <Paragraphs>245</Paragraphs>
  <Slides>30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2" baseType="lpstr">
      <vt:lpstr>Mountain Top</vt:lpstr>
      <vt:lpstr>Photo Editor Photo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Genesis 10 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Israel and the Nations</vt:lpstr>
      <vt:lpstr>Slide 27</vt:lpstr>
      <vt:lpstr>Israel the only ‘immortal’ nation</vt:lpstr>
      <vt:lpstr>The Feast of Tabernacles - The ingathering of all nations</vt:lpstr>
      <vt:lpstr>Slide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Jim Cowie</dc:creator>
  <cp:lastModifiedBy>Jim Cowie</cp:lastModifiedBy>
  <cp:revision>156</cp:revision>
  <dcterms:created xsi:type="dcterms:W3CDTF">2006-08-29T00:47:28Z</dcterms:created>
  <dcterms:modified xsi:type="dcterms:W3CDTF">2012-07-31T15:25:51Z</dcterms:modified>
</cp:coreProperties>
</file>