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2.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1" r:id="rId2"/>
  </p:sldMasterIdLst>
  <p:handoutMasterIdLst>
    <p:handoutMasterId r:id="rId29"/>
  </p:handoutMasterIdLst>
  <p:sldIdLst>
    <p:sldId id="315" r:id="rId3"/>
    <p:sldId id="345" r:id="rId4"/>
    <p:sldId id="319" r:id="rId5"/>
    <p:sldId id="360" r:id="rId6"/>
    <p:sldId id="320" r:id="rId7"/>
    <p:sldId id="325" r:id="rId8"/>
    <p:sldId id="334" r:id="rId9"/>
    <p:sldId id="335" r:id="rId10"/>
    <p:sldId id="336" r:id="rId11"/>
    <p:sldId id="346" r:id="rId12"/>
    <p:sldId id="322" r:id="rId13"/>
    <p:sldId id="348" r:id="rId14"/>
    <p:sldId id="352" r:id="rId15"/>
    <p:sldId id="323" r:id="rId16"/>
    <p:sldId id="324" r:id="rId17"/>
    <p:sldId id="339" r:id="rId18"/>
    <p:sldId id="359" r:id="rId19"/>
    <p:sldId id="353" r:id="rId20"/>
    <p:sldId id="354" r:id="rId21"/>
    <p:sldId id="355" r:id="rId22"/>
    <p:sldId id="356" r:id="rId23"/>
    <p:sldId id="357" r:id="rId24"/>
    <p:sldId id="347" r:id="rId25"/>
    <p:sldId id="351" r:id="rId26"/>
    <p:sldId id="350" r:id="rId27"/>
    <p:sldId id="316" r:id="rId28"/>
  </p:sldIdLst>
  <p:sldSz cx="9144000" cy="6858000" type="screen4x3"/>
  <p:notesSz cx="6858000" cy="9144000"/>
  <p:defaultTextStyle>
    <a:defPPr>
      <a:defRPr lang="en-A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99FF"/>
    <a:srgbClr val="66FFFF"/>
    <a:srgbClr val="00FF00"/>
    <a:srgbClr val="FFFF00"/>
    <a:srgbClr val="CC0000"/>
    <a:srgbClr val="FFCC00"/>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242" autoAdjust="0"/>
    <p:restoredTop sz="94660"/>
  </p:normalViewPr>
  <p:slideViewPr>
    <p:cSldViewPr>
      <p:cViewPr varScale="1">
        <p:scale>
          <a:sx n="69" d="100"/>
          <a:sy n="69" d="100"/>
        </p:scale>
        <p:origin x="-474"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AU"/>
          </a:p>
        </p:txBody>
      </p:sp>
      <p:sp>
        <p:nvSpPr>
          <p:cNvPr id="7065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AU"/>
          </a:p>
        </p:txBody>
      </p:sp>
      <p:sp>
        <p:nvSpPr>
          <p:cNvPr id="7066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AU"/>
          </a:p>
        </p:txBody>
      </p:sp>
      <p:sp>
        <p:nvSpPr>
          <p:cNvPr id="7066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13B634E-151E-4AF2-8A15-D558C090BC67}" type="slidenum">
              <a:rPr lang="en-AU"/>
              <a:pPr/>
              <a:t>‹#›</a:t>
            </a:fld>
            <a:endParaRPr lang="en-AU"/>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2" name="Group 2"/>
          <p:cNvGrpSpPr>
            <a:grpSpLocks/>
          </p:cNvGrpSpPr>
          <p:nvPr/>
        </p:nvGrpSpPr>
        <p:grpSpPr bwMode="auto">
          <a:xfrm>
            <a:off x="0" y="0"/>
            <a:ext cx="9144000" cy="7893050"/>
            <a:chOff x="0" y="0"/>
            <a:chExt cx="5760" cy="4320"/>
          </a:xfrm>
        </p:grpSpPr>
        <p:sp>
          <p:nvSpPr>
            <p:cNvPr id="5123"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rgbClr val="000000"/>
                </a:gs>
                <a:gs pos="100000">
                  <a:srgbClr val="000066"/>
                </a:gs>
              </a:gsLst>
              <a:lin ang="5400000" scaled="1"/>
            </a:gradFill>
            <a:ln w="9525">
              <a:noFill/>
              <a:round/>
              <a:headEnd/>
              <a:tailEnd/>
            </a:ln>
          </p:spPr>
          <p:txBody>
            <a:bodyPr/>
            <a:lstStyle/>
            <a:p>
              <a:endParaRPr lang="en-US"/>
            </a:p>
          </p:txBody>
        </p:sp>
        <p:sp>
          <p:nvSpPr>
            <p:cNvPr id="5124"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solidFill>
              <a:srgbClr val="000000"/>
            </a:solidFill>
            <a:ln w="9525">
              <a:noFill/>
              <a:round/>
              <a:headEnd/>
              <a:tailEnd/>
            </a:ln>
          </p:spPr>
          <p:txBody>
            <a:bodyPr/>
            <a:lstStyle/>
            <a:p>
              <a:endParaRPr lang="en-US"/>
            </a:p>
          </p:txBody>
        </p:sp>
      </p:grpSp>
      <p:sp>
        <p:nvSpPr>
          <p:cNvPr id="5125" name="Freeform 5"/>
          <p:cNvSpPr>
            <a:spLocks/>
          </p:cNvSpPr>
          <p:nvPr/>
        </p:nvSpPr>
        <p:spPr bwMode="hidden">
          <a:xfrm>
            <a:off x="6248400" y="6453188"/>
            <a:ext cx="2895600" cy="404812"/>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rgbClr val="000066"/>
              </a:gs>
              <a:gs pos="100000">
                <a:schemeClr val="bg1"/>
              </a:gs>
            </a:gsLst>
            <a:lin ang="5400000" scaled="1"/>
          </a:gradFill>
          <a:ln w="9525">
            <a:noFill/>
            <a:round/>
            <a:headEnd/>
            <a:tailEnd/>
          </a:ln>
        </p:spPr>
        <p:txBody>
          <a:bodyPr/>
          <a:lstStyle/>
          <a:p>
            <a:endParaRPr lang="en-US"/>
          </a:p>
        </p:txBody>
      </p:sp>
      <p:grpSp>
        <p:nvGrpSpPr>
          <p:cNvPr id="5126" name="Group 6"/>
          <p:cNvGrpSpPr>
            <a:grpSpLocks/>
          </p:cNvGrpSpPr>
          <p:nvPr/>
        </p:nvGrpSpPr>
        <p:grpSpPr bwMode="auto">
          <a:xfrm>
            <a:off x="-1588" y="6381750"/>
            <a:ext cx="8605838" cy="503238"/>
            <a:chOff x="0" y="3792"/>
            <a:chExt cx="4942" cy="536"/>
          </a:xfrm>
        </p:grpSpPr>
        <p:sp>
          <p:nvSpPr>
            <p:cNvPr id="5127"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endParaRPr lang="en-US"/>
            </a:p>
          </p:txBody>
        </p:sp>
        <p:grpSp>
          <p:nvGrpSpPr>
            <p:cNvPr id="5128" name="Group 8"/>
            <p:cNvGrpSpPr>
              <a:grpSpLocks/>
            </p:cNvGrpSpPr>
            <p:nvPr userDrawn="1"/>
          </p:nvGrpSpPr>
          <p:grpSpPr bwMode="auto">
            <a:xfrm>
              <a:off x="2486" y="3792"/>
              <a:ext cx="2456" cy="536"/>
              <a:chOff x="2486" y="3792"/>
              <a:chExt cx="2456" cy="536"/>
            </a:xfrm>
          </p:grpSpPr>
          <p:sp>
            <p:nvSpPr>
              <p:cNvPr id="5129"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endParaRPr lang="en-US"/>
              </a:p>
            </p:txBody>
          </p:sp>
          <p:sp>
            <p:nvSpPr>
              <p:cNvPr id="5130"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endParaRPr lang="en-US"/>
              </a:p>
            </p:txBody>
          </p:sp>
          <p:sp>
            <p:nvSpPr>
              <p:cNvPr id="5131"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endParaRPr lang="en-US"/>
              </a:p>
            </p:txBody>
          </p:sp>
          <p:sp>
            <p:nvSpPr>
              <p:cNvPr id="5132"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endParaRPr lang="en-US"/>
              </a:p>
            </p:txBody>
          </p:sp>
          <p:sp>
            <p:nvSpPr>
              <p:cNvPr id="5133"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endParaRPr lang="en-US"/>
              </a:p>
            </p:txBody>
          </p:sp>
        </p:grpSp>
        <p:sp>
          <p:nvSpPr>
            <p:cNvPr id="5134"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endParaRPr lang="en-US"/>
            </a:p>
          </p:txBody>
        </p:sp>
      </p:grpSp>
      <p:grpSp>
        <p:nvGrpSpPr>
          <p:cNvPr id="5135" name="Group 15"/>
          <p:cNvGrpSpPr>
            <a:grpSpLocks/>
          </p:cNvGrpSpPr>
          <p:nvPr/>
        </p:nvGrpSpPr>
        <p:grpSpPr bwMode="auto">
          <a:xfrm>
            <a:off x="627063" y="6381750"/>
            <a:ext cx="5684837" cy="488950"/>
            <a:chOff x="395" y="3793"/>
            <a:chExt cx="3581" cy="535"/>
          </a:xfrm>
        </p:grpSpPr>
        <p:sp>
          <p:nvSpPr>
            <p:cNvPr id="5136"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endParaRPr lang="en-US"/>
            </a:p>
          </p:txBody>
        </p:sp>
        <p:sp>
          <p:nvSpPr>
            <p:cNvPr id="5137"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endParaRPr lang="en-US"/>
            </a:p>
          </p:txBody>
        </p:sp>
        <p:sp>
          <p:nvSpPr>
            <p:cNvPr id="5138"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endParaRPr lang="en-US"/>
            </a:p>
          </p:txBody>
        </p:sp>
        <p:sp>
          <p:nvSpPr>
            <p:cNvPr id="5139"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endParaRPr lang="en-US"/>
            </a:p>
          </p:txBody>
        </p:sp>
        <p:sp>
          <p:nvSpPr>
            <p:cNvPr id="5140"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endParaRPr lang="en-US"/>
            </a:p>
          </p:txBody>
        </p:sp>
        <p:sp>
          <p:nvSpPr>
            <p:cNvPr id="5141"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endParaRPr lang="en-US"/>
            </a:p>
          </p:txBody>
        </p:sp>
      </p:grpSp>
      <p:sp>
        <p:nvSpPr>
          <p:cNvPr id="5142" name="Rectangle 22"/>
          <p:cNvSpPr>
            <a:spLocks noGrp="1" noChangeArrowheads="1"/>
          </p:cNvSpPr>
          <p:nvPr>
            <p:ph type="ctrTitle" sz="quarter"/>
          </p:nvPr>
        </p:nvSpPr>
        <p:spPr>
          <a:xfrm>
            <a:off x="0" y="0"/>
            <a:ext cx="9144000" cy="908050"/>
          </a:xfrm>
        </p:spPr>
        <p:txBody>
          <a:bodyPr/>
          <a:lstStyle>
            <a:lvl1pPr>
              <a:defRPr sz="4000" b="1">
                <a:solidFill>
                  <a:srgbClr val="FFFF00"/>
                </a:solidFill>
              </a:defRPr>
            </a:lvl1pPr>
          </a:lstStyle>
          <a:p>
            <a:r>
              <a:rPr lang="en-AU"/>
              <a:t>Click to edit Master title style</a:t>
            </a:r>
          </a:p>
        </p:txBody>
      </p:sp>
      <p:sp>
        <p:nvSpPr>
          <p:cNvPr id="5143" name="Rectangle 23"/>
          <p:cNvSpPr>
            <a:spLocks noGrp="1" noChangeArrowheads="1"/>
          </p:cNvSpPr>
          <p:nvPr>
            <p:ph type="subTitle" sz="quarter" idx="1"/>
          </p:nvPr>
        </p:nvSpPr>
        <p:spPr>
          <a:xfrm>
            <a:off x="250825" y="981075"/>
            <a:ext cx="8713788" cy="5256213"/>
          </a:xfrm>
        </p:spPr>
        <p:txBody>
          <a:bodyPr/>
          <a:lstStyle>
            <a:lvl1pPr marL="0" indent="0">
              <a:spcBef>
                <a:spcPct val="0"/>
              </a:spcBef>
              <a:spcAft>
                <a:spcPct val="20000"/>
              </a:spcAft>
              <a:buFontTx/>
              <a:buNone/>
              <a:defRPr sz="2800" b="1"/>
            </a:lvl1pPr>
          </a:lstStyle>
          <a:p>
            <a:r>
              <a:rPr lang="en-AU"/>
              <a:t>Click to edit Master subtitle style</a:t>
            </a:r>
          </a:p>
        </p:txBody>
      </p:sp>
      <p:sp>
        <p:nvSpPr>
          <p:cNvPr id="5144" name="Rectangle 24"/>
          <p:cNvSpPr>
            <a:spLocks noGrp="1" noChangeArrowheads="1"/>
          </p:cNvSpPr>
          <p:nvPr>
            <p:ph type="ftr" sz="quarter" idx="3"/>
          </p:nvPr>
        </p:nvSpPr>
        <p:spPr>
          <a:xfrm>
            <a:off x="0" y="6308725"/>
            <a:ext cx="3635375" cy="549275"/>
          </a:xfrm>
        </p:spPr>
        <p:txBody>
          <a:bodyPr/>
          <a:lstStyle>
            <a:lvl1pPr>
              <a:defRPr sz="2400">
                <a:solidFill>
                  <a:srgbClr val="00FF00"/>
                </a:solidFill>
                <a:effectLst>
                  <a:outerShdw blurRad="38100" dist="38100" dir="2700000" algn="tl">
                    <a:srgbClr val="FFFFFF"/>
                  </a:outerShdw>
                </a:effectLst>
                <a:latin typeface="Monotype Corsiva" pitchFamily="66" charset="0"/>
              </a:defRPr>
            </a:lvl1pPr>
          </a:lstStyle>
          <a:p>
            <a:r>
              <a:rPr lang="en-AU"/>
              <a:t>The Prophecy of Zephaniah</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AU"/>
          </a:p>
        </p:txBody>
      </p:sp>
      <p:sp>
        <p:nvSpPr>
          <p:cNvPr id="5" name="Footer Placeholder 4"/>
          <p:cNvSpPr>
            <a:spLocks noGrp="1"/>
          </p:cNvSpPr>
          <p:nvPr>
            <p:ph type="ftr" sz="quarter" idx="11"/>
          </p:nvPr>
        </p:nvSpPr>
        <p:spPr/>
        <p:txBody>
          <a:bodyPr/>
          <a:lstStyle>
            <a:lvl1pPr>
              <a:defRPr/>
            </a:lvl1pPr>
          </a:lstStyle>
          <a:p>
            <a:endParaRPr lang="en-AU"/>
          </a:p>
        </p:txBody>
      </p:sp>
      <p:sp>
        <p:nvSpPr>
          <p:cNvPr id="6" name="Slide Number Placeholder 5"/>
          <p:cNvSpPr>
            <a:spLocks noGrp="1"/>
          </p:cNvSpPr>
          <p:nvPr>
            <p:ph type="sldNum" sz="quarter" idx="12"/>
          </p:nvPr>
        </p:nvSpPr>
        <p:spPr/>
        <p:txBody>
          <a:bodyPr/>
          <a:lstStyle>
            <a:lvl1pPr>
              <a:defRPr/>
            </a:lvl1pPr>
          </a:lstStyle>
          <a:p>
            <a:fld id="{F103C903-65D6-4EB9-9B20-76929135B74A}" type="slidenum">
              <a:rPr lang="en-AU"/>
              <a:pPr/>
              <a:t>‹#›</a:t>
            </a:fld>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AU"/>
          </a:p>
        </p:txBody>
      </p:sp>
      <p:sp>
        <p:nvSpPr>
          <p:cNvPr id="5" name="Footer Placeholder 4"/>
          <p:cNvSpPr>
            <a:spLocks noGrp="1"/>
          </p:cNvSpPr>
          <p:nvPr>
            <p:ph type="ftr" sz="quarter" idx="11"/>
          </p:nvPr>
        </p:nvSpPr>
        <p:spPr/>
        <p:txBody>
          <a:bodyPr/>
          <a:lstStyle>
            <a:lvl1pPr>
              <a:defRPr/>
            </a:lvl1pPr>
          </a:lstStyle>
          <a:p>
            <a:endParaRPr lang="en-AU"/>
          </a:p>
        </p:txBody>
      </p:sp>
      <p:sp>
        <p:nvSpPr>
          <p:cNvPr id="6" name="Slide Number Placeholder 5"/>
          <p:cNvSpPr>
            <a:spLocks noGrp="1"/>
          </p:cNvSpPr>
          <p:nvPr>
            <p:ph type="sldNum" sz="quarter" idx="12"/>
          </p:nvPr>
        </p:nvSpPr>
        <p:spPr/>
        <p:txBody>
          <a:bodyPr/>
          <a:lstStyle>
            <a:lvl1pPr>
              <a:defRPr/>
            </a:lvl1pPr>
          </a:lstStyle>
          <a:p>
            <a:fld id="{7F57C4F0-F253-481E-9050-34ED23613985}" type="slidenum">
              <a:rPr lang="en-AU"/>
              <a:pPr/>
              <a:t>‹#›</a:t>
            </a:fld>
            <a:endParaRPr lang="en-A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18786" name="Group 2"/>
          <p:cNvGrpSpPr>
            <a:grpSpLocks/>
          </p:cNvGrpSpPr>
          <p:nvPr/>
        </p:nvGrpSpPr>
        <p:grpSpPr bwMode="auto">
          <a:xfrm>
            <a:off x="0" y="0"/>
            <a:ext cx="9144000" cy="7893050"/>
            <a:chOff x="0" y="0"/>
            <a:chExt cx="5760" cy="4320"/>
          </a:xfrm>
        </p:grpSpPr>
        <p:sp>
          <p:nvSpPr>
            <p:cNvPr id="11878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rgbClr val="000000"/>
                </a:gs>
                <a:gs pos="100000">
                  <a:srgbClr val="000066"/>
                </a:gs>
              </a:gsLst>
              <a:lin ang="5400000" scaled="1"/>
            </a:gradFill>
            <a:ln w="9525">
              <a:noFill/>
              <a:round/>
              <a:headEnd/>
              <a:tailEnd/>
            </a:ln>
          </p:spPr>
          <p:txBody>
            <a:bodyPr/>
            <a:lstStyle/>
            <a:p>
              <a:endParaRPr lang="en-US"/>
            </a:p>
          </p:txBody>
        </p:sp>
        <p:sp>
          <p:nvSpPr>
            <p:cNvPr id="11878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solidFill>
              <a:srgbClr val="000000"/>
            </a:solidFill>
            <a:ln w="9525">
              <a:noFill/>
              <a:round/>
              <a:headEnd/>
              <a:tailEnd/>
            </a:ln>
          </p:spPr>
          <p:txBody>
            <a:bodyPr/>
            <a:lstStyle/>
            <a:p>
              <a:endParaRPr lang="en-US"/>
            </a:p>
          </p:txBody>
        </p:sp>
      </p:grpSp>
      <p:sp>
        <p:nvSpPr>
          <p:cNvPr id="118789" name="Freeform 5"/>
          <p:cNvSpPr>
            <a:spLocks/>
          </p:cNvSpPr>
          <p:nvPr/>
        </p:nvSpPr>
        <p:spPr bwMode="hidden">
          <a:xfrm>
            <a:off x="0" y="6248400"/>
            <a:ext cx="91440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rgbClr val="000066"/>
              </a:gs>
              <a:gs pos="100000">
                <a:schemeClr val="bg1"/>
              </a:gs>
            </a:gsLst>
            <a:lin ang="5400000" scaled="1"/>
          </a:gradFill>
          <a:ln w="9525">
            <a:noFill/>
            <a:round/>
            <a:headEnd/>
            <a:tailEnd/>
          </a:ln>
        </p:spPr>
        <p:txBody>
          <a:bodyPr/>
          <a:lstStyle/>
          <a:p>
            <a:endParaRPr lang="en-US"/>
          </a:p>
        </p:txBody>
      </p:sp>
      <p:grpSp>
        <p:nvGrpSpPr>
          <p:cNvPr id="118790" name="Group 6"/>
          <p:cNvGrpSpPr>
            <a:grpSpLocks/>
          </p:cNvGrpSpPr>
          <p:nvPr/>
        </p:nvGrpSpPr>
        <p:grpSpPr bwMode="auto">
          <a:xfrm>
            <a:off x="-1588" y="6381750"/>
            <a:ext cx="8605838" cy="503238"/>
            <a:chOff x="0" y="3792"/>
            <a:chExt cx="4942" cy="536"/>
          </a:xfrm>
        </p:grpSpPr>
        <p:sp>
          <p:nvSpPr>
            <p:cNvPr id="11879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endParaRPr lang="en-US"/>
            </a:p>
          </p:txBody>
        </p:sp>
        <p:grpSp>
          <p:nvGrpSpPr>
            <p:cNvPr id="118792" name="Group 8"/>
            <p:cNvGrpSpPr>
              <a:grpSpLocks/>
            </p:cNvGrpSpPr>
            <p:nvPr userDrawn="1"/>
          </p:nvGrpSpPr>
          <p:grpSpPr bwMode="auto">
            <a:xfrm>
              <a:off x="2486" y="3792"/>
              <a:ext cx="2456" cy="536"/>
              <a:chOff x="2486" y="3792"/>
              <a:chExt cx="2456" cy="536"/>
            </a:xfrm>
          </p:grpSpPr>
          <p:sp>
            <p:nvSpPr>
              <p:cNvPr id="118793"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endParaRPr lang="en-US"/>
              </a:p>
            </p:txBody>
          </p:sp>
          <p:sp>
            <p:nvSpPr>
              <p:cNvPr id="11879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endParaRPr lang="en-US"/>
              </a:p>
            </p:txBody>
          </p:sp>
          <p:sp>
            <p:nvSpPr>
              <p:cNvPr id="11879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endParaRPr lang="en-US"/>
              </a:p>
            </p:txBody>
          </p:sp>
          <p:sp>
            <p:nvSpPr>
              <p:cNvPr id="11879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endParaRPr lang="en-US"/>
              </a:p>
            </p:txBody>
          </p:sp>
          <p:sp>
            <p:nvSpPr>
              <p:cNvPr id="11879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endParaRPr lang="en-US"/>
              </a:p>
            </p:txBody>
          </p:sp>
        </p:grpSp>
        <p:sp>
          <p:nvSpPr>
            <p:cNvPr id="11879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endParaRPr lang="en-US"/>
            </a:p>
          </p:txBody>
        </p:sp>
      </p:grpSp>
      <p:grpSp>
        <p:nvGrpSpPr>
          <p:cNvPr id="118799" name="Group 15"/>
          <p:cNvGrpSpPr>
            <a:grpSpLocks/>
          </p:cNvGrpSpPr>
          <p:nvPr/>
        </p:nvGrpSpPr>
        <p:grpSpPr bwMode="auto">
          <a:xfrm>
            <a:off x="627063" y="6381750"/>
            <a:ext cx="5684837" cy="488950"/>
            <a:chOff x="395" y="3793"/>
            <a:chExt cx="3581" cy="535"/>
          </a:xfrm>
        </p:grpSpPr>
        <p:sp>
          <p:nvSpPr>
            <p:cNvPr id="118800"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endParaRPr lang="en-US"/>
            </a:p>
          </p:txBody>
        </p:sp>
        <p:sp>
          <p:nvSpPr>
            <p:cNvPr id="118801"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endParaRPr lang="en-US"/>
            </a:p>
          </p:txBody>
        </p:sp>
        <p:sp>
          <p:nvSpPr>
            <p:cNvPr id="118802"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endParaRPr lang="en-US"/>
            </a:p>
          </p:txBody>
        </p:sp>
        <p:sp>
          <p:nvSpPr>
            <p:cNvPr id="118803"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endParaRPr lang="en-US"/>
            </a:p>
          </p:txBody>
        </p:sp>
        <p:sp>
          <p:nvSpPr>
            <p:cNvPr id="118804"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endParaRPr lang="en-US"/>
            </a:p>
          </p:txBody>
        </p:sp>
        <p:sp>
          <p:nvSpPr>
            <p:cNvPr id="118805"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endParaRPr lang="en-US"/>
            </a:p>
          </p:txBody>
        </p:sp>
      </p:grpSp>
      <p:sp>
        <p:nvSpPr>
          <p:cNvPr id="118806" name="Rectangle 22"/>
          <p:cNvSpPr>
            <a:spLocks noGrp="1" noChangeArrowheads="1"/>
          </p:cNvSpPr>
          <p:nvPr>
            <p:ph type="ctrTitle" sz="quarter"/>
          </p:nvPr>
        </p:nvSpPr>
        <p:spPr>
          <a:xfrm>
            <a:off x="0" y="0"/>
            <a:ext cx="9144000" cy="908050"/>
          </a:xfrm>
        </p:spPr>
        <p:txBody>
          <a:bodyPr/>
          <a:lstStyle>
            <a:lvl1pPr>
              <a:defRPr sz="4000" b="1">
                <a:solidFill>
                  <a:srgbClr val="FFFF00"/>
                </a:solidFill>
              </a:defRPr>
            </a:lvl1pPr>
          </a:lstStyle>
          <a:p>
            <a:r>
              <a:rPr lang="en-AU"/>
              <a:t>Click to edit Master title style</a:t>
            </a:r>
          </a:p>
        </p:txBody>
      </p:sp>
      <p:sp>
        <p:nvSpPr>
          <p:cNvPr id="118807" name="Rectangle 23"/>
          <p:cNvSpPr>
            <a:spLocks noGrp="1" noChangeArrowheads="1"/>
          </p:cNvSpPr>
          <p:nvPr>
            <p:ph type="subTitle" sz="quarter" idx="1"/>
          </p:nvPr>
        </p:nvSpPr>
        <p:spPr>
          <a:xfrm>
            <a:off x="250825" y="981075"/>
            <a:ext cx="8713788" cy="5256213"/>
          </a:xfrm>
        </p:spPr>
        <p:txBody>
          <a:bodyPr/>
          <a:lstStyle>
            <a:lvl1pPr marL="0" indent="0">
              <a:spcBef>
                <a:spcPct val="0"/>
              </a:spcBef>
              <a:spcAft>
                <a:spcPct val="20000"/>
              </a:spcAft>
              <a:buFontTx/>
              <a:buNone/>
              <a:defRPr sz="2800" b="1"/>
            </a:lvl1pPr>
          </a:lstStyle>
          <a:p>
            <a:r>
              <a:rPr lang="en-AU"/>
              <a:t>Click to edit Master subtitle style</a:t>
            </a:r>
          </a:p>
        </p:txBody>
      </p:sp>
      <p:sp>
        <p:nvSpPr>
          <p:cNvPr id="118808" name="Rectangle 24"/>
          <p:cNvSpPr>
            <a:spLocks noGrp="1" noChangeArrowheads="1"/>
          </p:cNvSpPr>
          <p:nvPr>
            <p:ph type="ftr" sz="quarter" idx="3"/>
          </p:nvPr>
        </p:nvSpPr>
        <p:spPr>
          <a:xfrm>
            <a:off x="0" y="6308725"/>
            <a:ext cx="3635375" cy="549275"/>
          </a:xfrm>
        </p:spPr>
        <p:txBody>
          <a:bodyPr/>
          <a:lstStyle>
            <a:lvl1pPr>
              <a:defRPr sz="2400">
                <a:solidFill>
                  <a:srgbClr val="00FF00"/>
                </a:solidFill>
                <a:effectLst>
                  <a:outerShdw blurRad="38100" dist="38100" dir="2700000" algn="tl">
                    <a:srgbClr val="FFFFFF"/>
                  </a:outerShdw>
                </a:effectLst>
                <a:latin typeface="Monotype Corsiva" pitchFamily="66" charset="0"/>
              </a:defRPr>
            </a:lvl1pPr>
          </a:lstStyle>
          <a:p>
            <a:r>
              <a:rPr lang="en-AU"/>
              <a:t>The Prophecy of Zephaniah</a:t>
            </a:r>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AU"/>
          </a:p>
        </p:txBody>
      </p:sp>
      <p:sp>
        <p:nvSpPr>
          <p:cNvPr id="5" name="Footer Placeholder 4"/>
          <p:cNvSpPr>
            <a:spLocks noGrp="1"/>
          </p:cNvSpPr>
          <p:nvPr>
            <p:ph type="ftr" sz="quarter" idx="11"/>
          </p:nvPr>
        </p:nvSpPr>
        <p:spPr/>
        <p:txBody>
          <a:bodyPr/>
          <a:lstStyle>
            <a:lvl1pPr>
              <a:defRPr/>
            </a:lvl1pPr>
          </a:lstStyle>
          <a:p>
            <a:endParaRPr lang="en-AU"/>
          </a:p>
        </p:txBody>
      </p:sp>
      <p:sp>
        <p:nvSpPr>
          <p:cNvPr id="6" name="Slide Number Placeholder 5"/>
          <p:cNvSpPr>
            <a:spLocks noGrp="1"/>
          </p:cNvSpPr>
          <p:nvPr>
            <p:ph type="sldNum" sz="quarter" idx="12"/>
          </p:nvPr>
        </p:nvSpPr>
        <p:spPr/>
        <p:txBody>
          <a:bodyPr/>
          <a:lstStyle>
            <a:lvl1pPr>
              <a:defRPr/>
            </a:lvl1pPr>
          </a:lstStyle>
          <a:p>
            <a:fld id="{745D9B34-9088-466F-BE42-9F1FA3F01248}" type="slidenum">
              <a:rPr lang="en-AU"/>
              <a:pPr/>
              <a:t>‹#›</a:t>
            </a:fld>
            <a:endParaRPr lang="en-A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AU"/>
          </a:p>
        </p:txBody>
      </p:sp>
      <p:sp>
        <p:nvSpPr>
          <p:cNvPr id="5" name="Footer Placeholder 4"/>
          <p:cNvSpPr>
            <a:spLocks noGrp="1"/>
          </p:cNvSpPr>
          <p:nvPr>
            <p:ph type="ftr" sz="quarter" idx="11"/>
          </p:nvPr>
        </p:nvSpPr>
        <p:spPr/>
        <p:txBody>
          <a:bodyPr/>
          <a:lstStyle>
            <a:lvl1pPr>
              <a:defRPr/>
            </a:lvl1pPr>
          </a:lstStyle>
          <a:p>
            <a:endParaRPr lang="en-AU"/>
          </a:p>
        </p:txBody>
      </p:sp>
      <p:sp>
        <p:nvSpPr>
          <p:cNvPr id="6" name="Slide Number Placeholder 5"/>
          <p:cNvSpPr>
            <a:spLocks noGrp="1"/>
          </p:cNvSpPr>
          <p:nvPr>
            <p:ph type="sldNum" sz="quarter" idx="12"/>
          </p:nvPr>
        </p:nvSpPr>
        <p:spPr/>
        <p:txBody>
          <a:bodyPr/>
          <a:lstStyle>
            <a:lvl1pPr>
              <a:defRPr/>
            </a:lvl1pPr>
          </a:lstStyle>
          <a:p>
            <a:fld id="{A92FCCB9-EAE0-458A-AF06-A7061CB13DC6}" type="slidenum">
              <a:rPr lang="en-AU"/>
              <a:pPr/>
              <a:t>‹#›</a:t>
            </a:fld>
            <a:endParaRPr lang="en-A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AU"/>
          </a:p>
        </p:txBody>
      </p:sp>
      <p:sp>
        <p:nvSpPr>
          <p:cNvPr id="6" name="Footer Placeholder 5"/>
          <p:cNvSpPr>
            <a:spLocks noGrp="1"/>
          </p:cNvSpPr>
          <p:nvPr>
            <p:ph type="ftr" sz="quarter" idx="11"/>
          </p:nvPr>
        </p:nvSpPr>
        <p:spPr/>
        <p:txBody>
          <a:bodyPr/>
          <a:lstStyle>
            <a:lvl1pPr>
              <a:defRPr/>
            </a:lvl1pPr>
          </a:lstStyle>
          <a:p>
            <a:endParaRPr lang="en-AU"/>
          </a:p>
        </p:txBody>
      </p:sp>
      <p:sp>
        <p:nvSpPr>
          <p:cNvPr id="7" name="Slide Number Placeholder 6"/>
          <p:cNvSpPr>
            <a:spLocks noGrp="1"/>
          </p:cNvSpPr>
          <p:nvPr>
            <p:ph type="sldNum" sz="quarter" idx="12"/>
          </p:nvPr>
        </p:nvSpPr>
        <p:spPr/>
        <p:txBody>
          <a:bodyPr/>
          <a:lstStyle>
            <a:lvl1pPr>
              <a:defRPr/>
            </a:lvl1pPr>
          </a:lstStyle>
          <a:p>
            <a:fld id="{A0C6348E-AA56-4E87-96E2-7B22A5EB5588}" type="slidenum">
              <a:rPr lang="en-AU"/>
              <a:pPr/>
              <a:t>‹#›</a:t>
            </a:fld>
            <a:endParaRPr lang="en-A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AU"/>
          </a:p>
        </p:txBody>
      </p:sp>
      <p:sp>
        <p:nvSpPr>
          <p:cNvPr id="8" name="Footer Placeholder 7"/>
          <p:cNvSpPr>
            <a:spLocks noGrp="1"/>
          </p:cNvSpPr>
          <p:nvPr>
            <p:ph type="ftr" sz="quarter" idx="11"/>
          </p:nvPr>
        </p:nvSpPr>
        <p:spPr/>
        <p:txBody>
          <a:bodyPr/>
          <a:lstStyle>
            <a:lvl1pPr>
              <a:defRPr/>
            </a:lvl1pPr>
          </a:lstStyle>
          <a:p>
            <a:endParaRPr lang="en-AU"/>
          </a:p>
        </p:txBody>
      </p:sp>
      <p:sp>
        <p:nvSpPr>
          <p:cNvPr id="9" name="Slide Number Placeholder 8"/>
          <p:cNvSpPr>
            <a:spLocks noGrp="1"/>
          </p:cNvSpPr>
          <p:nvPr>
            <p:ph type="sldNum" sz="quarter" idx="12"/>
          </p:nvPr>
        </p:nvSpPr>
        <p:spPr/>
        <p:txBody>
          <a:bodyPr/>
          <a:lstStyle>
            <a:lvl1pPr>
              <a:defRPr/>
            </a:lvl1pPr>
          </a:lstStyle>
          <a:p>
            <a:fld id="{8C461731-46B6-47FD-8078-F6C2E68A1E2C}" type="slidenum">
              <a:rPr lang="en-AU"/>
              <a:pPr/>
              <a:t>‹#›</a:t>
            </a:fld>
            <a:endParaRPr lang="en-A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AU"/>
          </a:p>
        </p:txBody>
      </p:sp>
      <p:sp>
        <p:nvSpPr>
          <p:cNvPr id="4" name="Footer Placeholder 3"/>
          <p:cNvSpPr>
            <a:spLocks noGrp="1"/>
          </p:cNvSpPr>
          <p:nvPr>
            <p:ph type="ftr" sz="quarter" idx="11"/>
          </p:nvPr>
        </p:nvSpPr>
        <p:spPr/>
        <p:txBody>
          <a:bodyPr/>
          <a:lstStyle>
            <a:lvl1pPr>
              <a:defRPr/>
            </a:lvl1pPr>
          </a:lstStyle>
          <a:p>
            <a:endParaRPr lang="en-AU"/>
          </a:p>
        </p:txBody>
      </p:sp>
      <p:sp>
        <p:nvSpPr>
          <p:cNvPr id="5" name="Slide Number Placeholder 4"/>
          <p:cNvSpPr>
            <a:spLocks noGrp="1"/>
          </p:cNvSpPr>
          <p:nvPr>
            <p:ph type="sldNum" sz="quarter" idx="12"/>
          </p:nvPr>
        </p:nvSpPr>
        <p:spPr/>
        <p:txBody>
          <a:bodyPr/>
          <a:lstStyle>
            <a:lvl1pPr>
              <a:defRPr/>
            </a:lvl1pPr>
          </a:lstStyle>
          <a:p>
            <a:fld id="{5EB604D6-348C-4A0A-A155-9538ECA94E2E}" type="slidenum">
              <a:rPr lang="en-AU"/>
              <a:pPr/>
              <a:t>‹#›</a:t>
            </a:fld>
            <a:endParaRPr lang="en-A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AU"/>
          </a:p>
        </p:txBody>
      </p:sp>
      <p:sp>
        <p:nvSpPr>
          <p:cNvPr id="3" name="Footer Placeholder 2"/>
          <p:cNvSpPr>
            <a:spLocks noGrp="1"/>
          </p:cNvSpPr>
          <p:nvPr>
            <p:ph type="ftr" sz="quarter" idx="11"/>
          </p:nvPr>
        </p:nvSpPr>
        <p:spPr/>
        <p:txBody>
          <a:bodyPr/>
          <a:lstStyle>
            <a:lvl1pPr>
              <a:defRPr/>
            </a:lvl1pPr>
          </a:lstStyle>
          <a:p>
            <a:endParaRPr lang="en-AU"/>
          </a:p>
        </p:txBody>
      </p:sp>
      <p:sp>
        <p:nvSpPr>
          <p:cNvPr id="4" name="Slide Number Placeholder 3"/>
          <p:cNvSpPr>
            <a:spLocks noGrp="1"/>
          </p:cNvSpPr>
          <p:nvPr>
            <p:ph type="sldNum" sz="quarter" idx="12"/>
          </p:nvPr>
        </p:nvSpPr>
        <p:spPr/>
        <p:txBody>
          <a:bodyPr/>
          <a:lstStyle>
            <a:lvl1pPr>
              <a:defRPr/>
            </a:lvl1pPr>
          </a:lstStyle>
          <a:p>
            <a:fld id="{3F8686C4-2C2D-46B1-9944-E26DE42DA6CF}" type="slidenum">
              <a:rPr lang="en-AU"/>
              <a:pPr/>
              <a:t>‹#›</a:t>
            </a:fld>
            <a:endParaRPr lang="en-AU"/>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AU"/>
          </a:p>
        </p:txBody>
      </p:sp>
      <p:sp>
        <p:nvSpPr>
          <p:cNvPr id="6" name="Footer Placeholder 5"/>
          <p:cNvSpPr>
            <a:spLocks noGrp="1"/>
          </p:cNvSpPr>
          <p:nvPr>
            <p:ph type="ftr" sz="quarter" idx="11"/>
          </p:nvPr>
        </p:nvSpPr>
        <p:spPr/>
        <p:txBody>
          <a:bodyPr/>
          <a:lstStyle>
            <a:lvl1pPr>
              <a:defRPr/>
            </a:lvl1pPr>
          </a:lstStyle>
          <a:p>
            <a:endParaRPr lang="en-AU"/>
          </a:p>
        </p:txBody>
      </p:sp>
      <p:sp>
        <p:nvSpPr>
          <p:cNvPr id="7" name="Slide Number Placeholder 6"/>
          <p:cNvSpPr>
            <a:spLocks noGrp="1"/>
          </p:cNvSpPr>
          <p:nvPr>
            <p:ph type="sldNum" sz="quarter" idx="12"/>
          </p:nvPr>
        </p:nvSpPr>
        <p:spPr/>
        <p:txBody>
          <a:bodyPr/>
          <a:lstStyle>
            <a:lvl1pPr>
              <a:defRPr/>
            </a:lvl1pPr>
          </a:lstStyle>
          <a:p>
            <a:fld id="{FD7DFB5C-128B-41D9-BB54-46A1C638B9F4}" type="slidenum">
              <a:rPr lang="en-AU"/>
              <a:pPr/>
              <a:t>‹#›</a:t>
            </a:fld>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AU"/>
          </a:p>
        </p:txBody>
      </p:sp>
      <p:sp>
        <p:nvSpPr>
          <p:cNvPr id="5" name="Footer Placeholder 4"/>
          <p:cNvSpPr>
            <a:spLocks noGrp="1"/>
          </p:cNvSpPr>
          <p:nvPr>
            <p:ph type="ftr" sz="quarter" idx="11"/>
          </p:nvPr>
        </p:nvSpPr>
        <p:spPr/>
        <p:txBody>
          <a:bodyPr/>
          <a:lstStyle>
            <a:lvl1pPr>
              <a:defRPr/>
            </a:lvl1pPr>
          </a:lstStyle>
          <a:p>
            <a:endParaRPr lang="en-AU"/>
          </a:p>
        </p:txBody>
      </p:sp>
      <p:sp>
        <p:nvSpPr>
          <p:cNvPr id="6" name="Slide Number Placeholder 5"/>
          <p:cNvSpPr>
            <a:spLocks noGrp="1"/>
          </p:cNvSpPr>
          <p:nvPr>
            <p:ph type="sldNum" sz="quarter" idx="12"/>
          </p:nvPr>
        </p:nvSpPr>
        <p:spPr/>
        <p:txBody>
          <a:bodyPr/>
          <a:lstStyle>
            <a:lvl1pPr>
              <a:defRPr/>
            </a:lvl1pPr>
          </a:lstStyle>
          <a:p>
            <a:fld id="{62FDD261-255E-46F1-A545-3756EC6C7FDF}" type="slidenum">
              <a:rPr lang="en-AU"/>
              <a:pPr/>
              <a:t>‹#›</a:t>
            </a:fld>
            <a:endParaRPr lang="en-A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AU"/>
          </a:p>
        </p:txBody>
      </p:sp>
      <p:sp>
        <p:nvSpPr>
          <p:cNvPr id="6" name="Footer Placeholder 5"/>
          <p:cNvSpPr>
            <a:spLocks noGrp="1"/>
          </p:cNvSpPr>
          <p:nvPr>
            <p:ph type="ftr" sz="quarter" idx="11"/>
          </p:nvPr>
        </p:nvSpPr>
        <p:spPr/>
        <p:txBody>
          <a:bodyPr/>
          <a:lstStyle>
            <a:lvl1pPr>
              <a:defRPr/>
            </a:lvl1pPr>
          </a:lstStyle>
          <a:p>
            <a:endParaRPr lang="en-AU"/>
          </a:p>
        </p:txBody>
      </p:sp>
      <p:sp>
        <p:nvSpPr>
          <p:cNvPr id="7" name="Slide Number Placeholder 6"/>
          <p:cNvSpPr>
            <a:spLocks noGrp="1"/>
          </p:cNvSpPr>
          <p:nvPr>
            <p:ph type="sldNum" sz="quarter" idx="12"/>
          </p:nvPr>
        </p:nvSpPr>
        <p:spPr/>
        <p:txBody>
          <a:bodyPr/>
          <a:lstStyle>
            <a:lvl1pPr>
              <a:defRPr/>
            </a:lvl1pPr>
          </a:lstStyle>
          <a:p>
            <a:fld id="{801BF0D7-632D-467A-8D0C-871E4A7BFC38}" type="slidenum">
              <a:rPr lang="en-AU"/>
              <a:pPr/>
              <a:t>‹#›</a:t>
            </a:fld>
            <a:endParaRPr lang="en-AU"/>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AU"/>
          </a:p>
        </p:txBody>
      </p:sp>
      <p:sp>
        <p:nvSpPr>
          <p:cNvPr id="5" name="Footer Placeholder 4"/>
          <p:cNvSpPr>
            <a:spLocks noGrp="1"/>
          </p:cNvSpPr>
          <p:nvPr>
            <p:ph type="ftr" sz="quarter" idx="11"/>
          </p:nvPr>
        </p:nvSpPr>
        <p:spPr/>
        <p:txBody>
          <a:bodyPr/>
          <a:lstStyle>
            <a:lvl1pPr>
              <a:defRPr/>
            </a:lvl1pPr>
          </a:lstStyle>
          <a:p>
            <a:endParaRPr lang="en-AU"/>
          </a:p>
        </p:txBody>
      </p:sp>
      <p:sp>
        <p:nvSpPr>
          <p:cNvPr id="6" name="Slide Number Placeholder 5"/>
          <p:cNvSpPr>
            <a:spLocks noGrp="1"/>
          </p:cNvSpPr>
          <p:nvPr>
            <p:ph type="sldNum" sz="quarter" idx="12"/>
          </p:nvPr>
        </p:nvSpPr>
        <p:spPr/>
        <p:txBody>
          <a:bodyPr/>
          <a:lstStyle>
            <a:lvl1pPr>
              <a:defRPr/>
            </a:lvl1pPr>
          </a:lstStyle>
          <a:p>
            <a:fld id="{4545C940-B203-4536-810F-63D960212F29}" type="slidenum">
              <a:rPr lang="en-AU"/>
              <a:pPr/>
              <a:t>‹#›</a:t>
            </a:fld>
            <a:endParaRPr lang="en-A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AU"/>
          </a:p>
        </p:txBody>
      </p:sp>
      <p:sp>
        <p:nvSpPr>
          <p:cNvPr id="5" name="Footer Placeholder 4"/>
          <p:cNvSpPr>
            <a:spLocks noGrp="1"/>
          </p:cNvSpPr>
          <p:nvPr>
            <p:ph type="ftr" sz="quarter" idx="11"/>
          </p:nvPr>
        </p:nvSpPr>
        <p:spPr/>
        <p:txBody>
          <a:bodyPr/>
          <a:lstStyle>
            <a:lvl1pPr>
              <a:defRPr/>
            </a:lvl1pPr>
          </a:lstStyle>
          <a:p>
            <a:endParaRPr lang="en-AU"/>
          </a:p>
        </p:txBody>
      </p:sp>
      <p:sp>
        <p:nvSpPr>
          <p:cNvPr id="6" name="Slide Number Placeholder 5"/>
          <p:cNvSpPr>
            <a:spLocks noGrp="1"/>
          </p:cNvSpPr>
          <p:nvPr>
            <p:ph type="sldNum" sz="quarter" idx="12"/>
          </p:nvPr>
        </p:nvSpPr>
        <p:spPr/>
        <p:txBody>
          <a:bodyPr/>
          <a:lstStyle>
            <a:lvl1pPr>
              <a:defRPr/>
            </a:lvl1pPr>
          </a:lstStyle>
          <a:p>
            <a:fld id="{B7E0F9A6-3757-4D38-B8F6-685BB63C0737}" type="slidenum">
              <a:rPr lang="en-AU"/>
              <a:pPr/>
              <a:t>‹#›</a:t>
            </a:fld>
            <a:endParaRPr lang="en-A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AU"/>
          </a:p>
        </p:txBody>
      </p:sp>
      <p:sp>
        <p:nvSpPr>
          <p:cNvPr id="5" name="Footer Placeholder 4"/>
          <p:cNvSpPr>
            <a:spLocks noGrp="1"/>
          </p:cNvSpPr>
          <p:nvPr>
            <p:ph type="ftr" sz="quarter" idx="11"/>
          </p:nvPr>
        </p:nvSpPr>
        <p:spPr/>
        <p:txBody>
          <a:bodyPr/>
          <a:lstStyle>
            <a:lvl1pPr>
              <a:defRPr/>
            </a:lvl1pPr>
          </a:lstStyle>
          <a:p>
            <a:endParaRPr lang="en-AU"/>
          </a:p>
        </p:txBody>
      </p:sp>
      <p:sp>
        <p:nvSpPr>
          <p:cNvPr id="6" name="Slide Number Placeholder 5"/>
          <p:cNvSpPr>
            <a:spLocks noGrp="1"/>
          </p:cNvSpPr>
          <p:nvPr>
            <p:ph type="sldNum" sz="quarter" idx="12"/>
          </p:nvPr>
        </p:nvSpPr>
        <p:spPr/>
        <p:txBody>
          <a:bodyPr/>
          <a:lstStyle>
            <a:lvl1pPr>
              <a:defRPr/>
            </a:lvl1pPr>
          </a:lstStyle>
          <a:p>
            <a:fld id="{007CFE64-DD2F-41FA-8396-416974C1E11A}" type="slidenum">
              <a:rPr lang="en-AU"/>
              <a:pPr/>
              <a:t>‹#›</a:t>
            </a:fld>
            <a:endParaRPr lang="en-A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AU"/>
          </a:p>
        </p:txBody>
      </p:sp>
      <p:sp>
        <p:nvSpPr>
          <p:cNvPr id="6" name="Footer Placeholder 5"/>
          <p:cNvSpPr>
            <a:spLocks noGrp="1"/>
          </p:cNvSpPr>
          <p:nvPr>
            <p:ph type="ftr" sz="quarter" idx="11"/>
          </p:nvPr>
        </p:nvSpPr>
        <p:spPr/>
        <p:txBody>
          <a:bodyPr/>
          <a:lstStyle>
            <a:lvl1pPr>
              <a:defRPr/>
            </a:lvl1pPr>
          </a:lstStyle>
          <a:p>
            <a:endParaRPr lang="en-AU"/>
          </a:p>
        </p:txBody>
      </p:sp>
      <p:sp>
        <p:nvSpPr>
          <p:cNvPr id="7" name="Slide Number Placeholder 6"/>
          <p:cNvSpPr>
            <a:spLocks noGrp="1"/>
          </p:cNvSpPr>
          <p:nvPr>
            <p:ph type="sldNum" sz="quarter" idx="12"/>
          </p:nvPr>
        </p:nvSpPr>
        <p:spPr/>
        <p:txBody>
          <a:bodyPr/>
          <a:lstStyle>
            <a:lvl1pPr>
              <a:defRPr/>
            </a:lvl1pPr>
          </a:lstStyle>
          <a:p>
            <a:fld id="{209A89DA-16F0-41F9-ABE4-C5B04A40E3B1}" type="slidenum">
              <a:rPr lang="en-AU"/>
              <a:pPr/>
              <a:t>‹#›</a:t>
            </a:fld>
            <a:endParaRPr lang="en-A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AU"/>
          </a:p>
        </p:txBody>
      </p:sp>
      <p:sp>
        <p:nvSpPr>
          <p:cNvPr id="8" name="Footer Placeholder 7"/>
          <p:cNvSpPr>
            <a:spLocks noGrp="1"/>
          </p:cNvSpPr>
          <p:nvPr>
            <p:ph type="ftr" sz="quarter" idx="11"/>
          </p:nvPr>
        </p:nvSpPr>
        <p:spPr/>
        <p:txBody>
          <a:bodyPr/>
          <a:lstStyle>
            <a:lvl1pPr>
              <a:defRPr/>
            </a:lvl1pPr>
          </a:lstStyle>
          <a:p>
            <a:endParaRPr lang="en-AU"/>
          </a:p>
        </p:txBody>
      </p:sp>
      <p:sp>
        <p:nvSpPr>
          <p:cNvPr id="9" name="Slide Number Placeholder 8"/>
          <p:cNvSpPr>
            <a:spLocks noGrp="1"/>
          </p:cNvSpPr>
          <p:nvPr>
            <p:ph type="sldNum" sz="quarter" idx="12"/>
          </p:nvPr>
        </p:nvSpPr>
        <p:spPr/>
        <p:txBody>
          <a:bodyPr/>
          <a:lstStyle>
            <a:lvl1pPr>
              <a:defRPr/>
            </a:lvl1pPr>
          </a:lstStyle>
          <a:p>
            <a:fld id="{E7A76B36-E76E-46DF-AADD-AA94EEED37C3}" type="slidenum">
              <a:rPr lang="en-AU"/>
              <a:pPr/>
              <a:t>‹#›</a:t>
            </a:fld>
            <a:endParaRPr lang="en-A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AU"/>
          </a:p>
        </p:txBody>
      </p:sp>
      <p:sp>
        <p:nvSpPr>
          <p:cNvPr id="4" name="Footer Placeholder 3"/>
          <p:cNvSpPr>
            <a:spLocks noGrp="1"/>
          </p:cNvSpPr>
          <p:nvPr>
            <p:ph type="ftr" sz="quarter" idx="11"/>
          </p:nvPr>
        </p:nvSpPr>
        <p:spPr/>
        <p:txBody>
          <a:bodyPr/>
          <a:lstStyle>
            <a:lvl1pPr>
              <a:defRPr/>
            </a:lvl1pPr>
          </a:lstStyle>
          <a:p>
            <a:endParaRPr lang="en-AU"/>
          </a:p>
        </p:txBody>
      </p:sp>
      <p:sp>
        <p:nvSpPr>
          <p:cNvPr id="5" name="Slide Number Placeholder 4"/>
          <p:cNvSpPr>
            <a:spLocks noGrp="1"/>
          </p:cNvSpPr>
          <p:nvPr>
            <p:ph type="sldNum" sz="quarter" idx="12"/>
          </p:nvPr>
        </p:nvSpPr>
        <p:spPr/>
        <p:txBody>
          <a:bodyPr/>
          <a:lstStyle>
            <a:lvl1pPr>
              <a:defRPr/>
            </a:lvl1pPr>
          </a:lstStyle>
          <a:p>
            <a:fld id="{01FE99A7-F247-4B42-8459-9F1C194C4232}" type="slidenum">
              <a:rPr lang="en-AU"/>
              <a:pPr/>
              <a:t>‹#›</a:t>
            </a:fld>
            <a:endParaRPr lang="en-A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AU"/>
          </a:p>
        </p:txBody>
      </p:sp>
      <p:sp>
        <p:nvSpPr>
          <p:cNvPr id="3" name="Footer Placeholder 2"/>
          <p:cNvSpPr>
            <a:spLocks noGrp="1"/>
          </p:cNvSpPr>
          <p:nvPr>
            <p:ph type="ftr" sz="quarter" idx="11"/>
          </p:nvPr>
        </p:nvSpPr>
        <p:spPr/>
        <p:txBody>
          <a:bodyPr/>
          <a:lstStyle>
            <a:lvl1pPr>
              <a:defRPr/>
            </a:lvl1pPr>
          </a:lstStyle>
          <a:p>
            <a:endParaRPr lang="en-AU"/>
          </a:p>
        </p:txBody>
      </p:sp>
      <p:sp>
        <p:nvSpPr>
          <p:cNvPr id="4" name="Slide Number Placeholder 3"/>
          <p:cNvSpPr>
            <a:spLocks noGrp="1"/>
          </p:cNvSpPr>
          <p:nvPr>
            <p:ph type="sldNum" sz="quarter" idx="12"/>
          </p:nvPr>
        </p:nvSpPr>
        <p:spPr/>
        <p:txBody>
          <a:bodyPr/>
          <a:lstStyle>
            <a:lvl1pPr>
              <a:defRPr/>
            </a:lvl1pPr>
          </a:lstStyle>
          <a:p>
            <a:fld id="{B23D8132-36BB-4171-8205-6DBE68620C96}" type="slidenum">
              <a:rPr lang="en-AU"/>
              <a:pPr/>
              <a:t>‹#›</a:t>
            </a:fld>
            <a:endParaRPr lang="en-A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AU"/>
          </a:p>
        </p:txBody>
      </p:sp>
      <p:sp>
        <p:nvSpPr>
          <p:cNvPr id="6" name="Footer Placeholder 5"/>
          <p:cNvSpPr>
            <a:spLocks noGrp="1"/>
          </p:cNvSpPr>
          <p:nvPr>
            <p:ph type="ftr" sz="quarter" idx="11"/>
          </p:nvPr>
        </p:nvSpPr>
        <p:spPr/>
        <p:txBody>
          <a:bodyPr/>
          <a:lstStyle>
            <a:lvl1pPr>
              <a:defRPr/>
            </a:lvl1pPr>
          </a:lstStyle>
          <a:p>
            <a:endParaRPr lang="en-AU"/>
          </a:p>
        </p:txBody>
      </p:sp>
      <p:sp>
        <p:nvSpPr>
          <p:cNvPr id="7" name="Slide Number Placeholder 6"/>
          <p:cNvSpPr>
            <a:spLocks noGrp="1"/>
          </p:cNvSpPr>
          <p:nvPr>
            <p:ph type="sldNum" sz="quarter" idx="12"/>
          </p:nvPr>
        </p:nvSpPr>
        <p:spPr/>
        <p:txBody>
          <a:bodyPr/>
          <a:lstStyle>
            <a:lvl1pPr>
              <a:defRPr/>
            </a:lvl1pPr>
          </a:lstStyle>
          <a:p>
            <a:fld id="{7B9E2F25-A540-491A-AC4A-1F113468B3B7}" type="slidenum">
              <a:rPr lang="en-AU"/>
              <a:pPr/>
              <a:t>‹#›</a:t>
            </a:fld>
            <a:endParaRPr lang="en-A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AU"/>
          </a:p>
        </p:txBody>
      </p:sp>
      <p:sp>
        <p:nvSpPr>
          <p:cNvPr id="6" name="Footer Placeholder 5"/>
          <p:cNvSpPr>
            <a:spLocks noGrp="1"/>
          </p:cNvSpPr>
          <p:nvPr>
            <p:ph type="ftr" sz="quarter" idx="11"/>
          </p:nvPr>
        </p:nvSpPr>
        <p:spPr/>
        <p:txBody>
          <a:bodyPr/>
          <a:lstStyle>
            <a:lvl1pPr>
              <a:defRPr/>
            </a:lvl1pPr>
          </a:lstStyle>
          <a:p>
            <a:endParaRPr lang="en-AU"/>
          </a:p>
        </p:txBody>
      </p:sp>
      <p:sp>
        <p:nvSpPr>
          <p:cNvPr id="7" name="Slide Number Placeholder 6"/>
          <p:cNvSpPr>
            <a:spLocks noGrp="1"/>
          </p:cNvSpPr>
          <p:nvPr>
            <p:ph type="sldNum" sz="quarter" idx="12"/>
          </p:nvPr>
        </p:nvSpPr>
        <p:spPr/>
        <p:txBody>
          <a:bodyPr/>
          <a:lstStyle>
            <a:lvl1pPr>
              <a:defRPr/>
            </a:lvl1pPr>
          </a:lstStyle>
          <a:p>
            <a:fld id="{4585135B-BE02-45AE-9F27-D60E69CD2EF3}" type="slidenum">
              <a:rPr lang="en-AU"/>
              <a:pPr/>
              <a:t>‹#›</a:t>
            </a:fld>
            <a:endParaRPr lang="en-A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0"/>
            <a:ext cx="9144000" cy="6858000"/>
            <a:chOff x="0" y="0"/>
            <a:chExt cx="5760" cy="4320"/>
          </a:xfrm>
        </p:grpSpPr>
        <p:sp>
          <p:nvSpPr>
            <p:cNvPr id="4099"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endParaRPr lang="en-US"/>
            </a:p>
          </p:txBody>
        </p:sp>
        <p:sp>
          <p:nvSpPr>
            <p:cNvPr id="4100"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endParaRPr lang="en-US"/>
            </a:p>
          </p:txBody>
        </p:sp>
      </p:grpSp>
      <p:sp>
        <p:nvSpPr>
          <p:cNvPr id="4101" name="Freeform 5"/>
          <p:cNvSpPr>
            <a:spLocks/>
          </p:cNvSpPr>
          <p:nvPr/>
        </p:nvSpPr>
        <p:spPr bwMode="hidden">
          <a:xfrm>
            <a:off x="6248400" y="626268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endParaRPr lang="en-US"/>
          </a:p>
        </p:txBody>
      </p:sp>
      <p:grpSp>
        <p:nvGrpSpPr>
          <p:cNvPr id="4102" name="Group 6"/>
          <p:cNvGrpSpPr>
            <a:grpSpLocks/>
          </p:cNvGrpSpPr>
          <p:nvPr/>
        </p:nvGrpSpPr>
        <p:grpSpPr bwMode="auto">
          <a:xfrm>
            <a:off x="0" y="6019800"/>
            <a:ext cx="7848600" cy="857250"/>
            <a:chOff x="0" y="3792"/>
            <a:chExt cx="4944" cy="540"/>
          </a:xfrm>
        </p:grpSpPr>
        <p:sp>
          <p:nvSpPr>
            <p:cNvPr id="4103"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endParaRPr lang="en-US"/>
            </a:p>
          </p:txBody>
        </p:sp>
        <p:grpSp>
          <p:nvGrpSpPr>
            <p:cNvPr id="4104" name="Group 8"/>
            <p:cNvGrpSpPr>
              <a:grpSpLocks/>
            </p:cNvGrpSpPr>
            <p:nvPr userDrawn="1"/>
          </p:nvGrpSpPr>
          <p:grpSpPr bwMode="auto">
            <a:xfrm>
              <a:off x="2486" y="3792"/>
              <a:ext cx="2458" cy="540"/>
              <a:chOff x="2486" y="3792"/>
              <a:chExt cx="2458" cy="540"/>
            </a:xfrm>
          </p:grpSpPr>
          <p:sp>
            <p:nvSpPr>
              <p:cNvPr id="4105"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endParaRPr lang="en-US"/>
              </a:p>
            </p:txBody>
          </p:sp>
          <p:sp>
            <p:nvSpPr>
              <p:cNvPr id="4106"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endParaRPr lang="en-US"/>
              </a:p>
            </p:txBody>
          </p:sp>
          <p:sp>
            <p:nvSpPr>
              <p:cNvPr id="4107"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endParaRPr lang="en-US"/>
              </a:p>
            </p:txBody>
          </p:sp>
          <p:sp>
            <p:nvSpPr>
              <p:cNvPr id="4108"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endParaRPr lang="en-US"/>
              </a:p>
            </p:txBody>
          </p:sp>
          <p:sp>
            <p:nvSpPr>
              <p:cNvPr id="4109"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endParaRPr lang="en-US"/>
              </a:p>
            </p:txBody>
          </p:sp>
        </p:grpSp>
        <p:sp>
          <p:nvSpPr>
            <p:cNvPr id="4110"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endParaRPr lang="en-US"/>
            </a:p>
          </p:txBody>
        </p:sp>
      </p:grpSp>
      <p:grpSp>
        <p:nvGrpSpPr>
          <p:cNvPr id="4111" name="Group 15"/>
          <p:cNvGrpSpPr>
            <a:grpSpLocks/>
          </p:cNvGrpSpPr>
          <p:nvPr/>
        </p:nvGrpSpPr>
        <p:grpSpPr bwMode="auto">
          <a:xfrm>
            <a:off x="627063" y="6021388"/>
            <a:ext cx="5684837" cy="849312"/>
            <a:chOff x="395" y="3793"/>
            <a:chExt cx="3581" cy="535"/>
          </a:xfrm>
        </p:grpSpPr>
        <p:sp>
          <p:nvSpPr>
            <p:cNvPr id="4112"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endParaRPr lang="en-US"/>
            </a:p>
          </p:txBody>
        </p:sp>
        <p:sp>
          <p:nvSpPr>
            <p:cNvPr id="4113"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endParaRPr lang="en-US"/>
            </a:p>
          </p:txBody>
        </p:sp>
        <p:sp>
          <p:nvSpPr>
            <p:cNvPr id="4114"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endParaRPr lang="en-US"/>
            </a:p>
          </p:txBody>
        </p:sp>
        <p:sp>
          <p:nvSpPr>
            <p:cNvPr id="4115"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endParaRPr lang="en-US"/>
            </a:p>
          </p:txBody>
        </p:sp>
        <p:sp>
          <p:nvSpPr>
            <p:cNvPr id="4116"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endParaRPr lang="en-US"/>
            </a:p>
          </p:txBody>
        </p:sp>
        <p:sp>
          <p:nvSpPr>
            <p:cNvPr id="4117"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endParaRPr lang="en-US"/>
            </a:p>
          </p:txBody>
        </p:sp>
      </p:grpSp>
      <p:sp>
        <p:nvSpPr>
          <p:cNvPr id="4118" name="Rectangle 22"/>
          <p:cNvSpPr>
            <a:spLocks noGrp="1" noChangeArrowheads="1"/>
          </p:cNvSpPr>
          <p:nvPr>
            <p:ph type="title"/>
          </p:nvPr>
        </p:nvSpPr>
        <p:spPr bwMode="auto">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AU" smtClean="0"/>
              <a:t>Click to edit Master title style</a:t>
            </a:r>
          </a:p>
        </p:txBody>
      </p:sp>
      <p:sp>
        <p:nvSpPr>
          <p:cNvPr id="4119" name="Rectangle 23"/>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4120" name="Rectangle 2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463416"/>
                  </a:outerShdw>
                </a:effectLst>
              </a:defRPr>
            </a:lvl1pPr>
          </a:lstStyle>
          <a:p>
            <a:endParaRPr lang="en-AU"/>
          </a:p>
        </p:txBody>
      </p:sp>
      <p:sp>
        <p:nvSpPr>
          <p:cNvPr id="4121" name="Rectangle 2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463416"/>
                  </a:outerShdw>
                </a:effectLst>
              </a:defRPr>
            </a:lvl1pPr>
          </a:lstStyle>
          <a:p>
            <a:endParaRPr lang="en-AU"/>
          </a:p>
        </p:txBody>
      </p:sp>
      <p:sp>
        <p:nvSpPr>
          <p:cNvPr id="4122" name="Rectangle 2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463416"/>
                  </a:outerShdw>
                </a:effectLst>
              </a:defRPr>
            </a:lvl1pPr>
          </a:lstStyle>
          <a:p>
            <a:fld id="{6BB7631E-0C7F-46A7-AB0F-FE1D685E059F}" type="slidenum">
              <a:rPr lang="en-AU"/>
              <a:pPr/>
              <a:t>‹#›</a:t>
            </a:fld>
            <a:endParaRPr lang="en-AU"/>
          </a:p>
        </p:txBody>
      </p:sp>
    </p:spTree>
  </p:cSld>
  <p:clrMap bg1="dk2" tx1="lt1" bg2="dk1" tx2="lt2" accent1="accent1" accent2="accent2" accent3="accent3" accent4="accent4" accent5="accent5" accent6="accent6" hlink="hlink" folHlink="folHlink"/>
  <p:sldLayoutIdLst>
    <p:sldLayoutId id="2147483650"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fontAlgn="base">
        <a:spcBef>
          <a:spcPct val="20000"/>
        </a:spcBef>
        <a:spcAft>
          <a:spcPct val="0"/>
        </a:spcAft>
        <a:buClr>
          <a:schemeClr val="tx2"/>
        </a:buClr>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lr>
          <a:schemeClr val="tx2"/>
        </a:buClr>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117762" name="Group 2"/>
          <p:cNvGrpSpPr>
            <a:grpSpLocks/>
          </p:cNvGrpSpPr>
          <p:nvPr/>
        </p:nvGrpSpPr>
        <p:grpSpPr bwMode="auto">
          <a:xfrm>
            <a:off x="0" y="0"/>
            <a:ext cx="9144000" cy="6858000"/>
            <a:chOff x="0" y="0"/>
            <a:chExt cx="5760" cy="4320"/>
          </a:xfrm>
        </p:grpSpPr>
        <p:sp>
          <p:nvSpPr>
            <p:cNvPr id="117763"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endParaRPr lang="en-US"/>
            </a:p>
          </p:txBody>
        </p:sp>
        <p:sp>
          <p:nvSpPr>
            <p:cNvPr id="117764"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endParaRPr lang="en-US"/>
            </a:p>
          </p:txBody>
        </p:sp>
      </p:grpSp>
      <p:sp>
        <p:nvSpPr>
          <p:cNvPr id="117765" name="Freeform 5"/>
          <p:cNvSpPr>
            <a:spLocks/>
          </p:cNvSpPr>
          <p:nvPr/>
        </p:nvSpPr>
        <p:spPr bwMode="hidden">
          <a:xfrm>
            <a:off x="6248400" y="626268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endParaRPr lang="en-US"/>
          </a:p>
        </p:txBody>
      </p:sp>
      <p:grpSp>
        <p:nvGrpSpPr>
          <p:cNvPr id="117766" name="Group 6"/>
          <p:cNvGrpSpPr>
            <a:grpSpLocks/>
          </p:cNvGrpSpPr>
          <p:nvPr/>
        </p:nvGrpSpPr>
        <p:grpSpPr bwMode="auto">
          <a:xfrm>
            <a:off x="0" y="6019800"/>
            <a:ext cx="7848600" cy="857250"/>
            <a:chOff x="0" y="3792"/>
            <a:chExt cx="4944" cy="540"/>
          </a:xfrm>
        </p:grpSpPr>
        <p:sp>
          <p:nvSpPr>
            <p:cNvPr id="117767"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endParaRPr lang="en-US"/>
            </a:p>
          </p:txBody>
        </p:sp>
        <p:grpSp>
          <p:nvGrpSpPr>
            <p:cNvPr id="117768" name="Group 8"/>
            <p:cNvGrpSpPr>
              <a:grpSpLocks/>
            </p:cNvGrpSpPr>
            <p:nvPr userDrawn="1"/>
          </p:nvGrpSpPr>
          <p:grpSpPr bwMode="auto">
            <a:xfrm>
              <a:off x="2486" y="3792"/>
              <a:ext cx="2458" cy="540"/>
              <a:chOff x="2486" y="3792"/>
              <a:chExt cx="2458" cy="540"/>
            </a:xfrm>
          </p:grpSpPr>
          <p:sp>
            <p:nvSpPr>
              <p:cNvPr id="117769"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endParaRPr lang="en-US"/>
              </a:p>
            </p:txBody>
          </p:sp>
          <p:sp>
            <p:nvSpPr>
              <p:cNvPr id="117770"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endParaRPr lang="en-US"/>
              </a:p>
            </p:txBody>
          </p:sp>
          <p:sp>
            <p:nvSpPr>
              <p:cNvPr id="117771"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endParaRPr lang="en-US"/>
              </a:p>
            </p:txBody>
          </p:sp>
          <p:sp>
            <p:nvSpPr>
              <p:cNvPr id="117772"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endParaRPr lang="en-US"/>
              </a:p>
            </p:txBody>
          </p:sp>
          <p:sp>
            <p:nvSpPr>
              <p:cNvPr id="117773"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endParaRPr lang="en-US"/>
              </a:p>
            </p:txBody>
          </p:sp>
        </p:grpSp>
        <p:sp>
          <p:nvSpPr>
            <p:cNvPr id="117774"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endParaRPr lang="en-US"/>
            </a:p>
          </p:txBody>
        </p:sp>
      </p:grpSp>
      <p:grpSp>
        <p:nvGrpSpPr>
          <p:cNvPr id="117775" name="Group 15"/>
          <p:cNvGrpSpPr>
            <a:grpSpLocks/>
          </p:cNvGrpSpPr>
          <p:nvPr/>
        </p:nvGrpSpPr>
        <p:grpSpPr bwMode="auto">
          <a:xfrm>
            <a:off x="627063" y="6021388"/>
            <a:ext cx="5684837" cy="849312"/>
            <a:chOff x="395" y="3793"/>
            <a:chExt cx="3581" cy="535"/>
          </a:xfrm>
        </p:grpSpPr>
        <p:sp>
          <p:nvSpPr>
            <p:cNvPr id="117776"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endParaRPr lang="en-US"/>
            </a:p>
          </p:txBody>
        </p:sp>
        <p:sp>
          <p:nvSpPr>
            <p:cNvPr id="117777"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endParaRPr lang="en-US"/>
            </a:p>
          </p:txBody>
        </p:sp>
        <p:sp>
          <p:nvSpPr>
            <p:cNvPr id="117778"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endParaRPr lang="en-US"/>
            </a:p>
          </p:txBody>
        </p:sp>
        <p:sp>
          <p:nvSpPr>
            <p:cNvPr id="117779"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endParaRPr lang="en-US"/>
            </a:p>
          </p:txBody>
        </p:sp>
        <p:sp>
          <p:nvSpPr>
            <p:cNvPr id="117780"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endParaRPr lang="en-US"/>
            </a:p>
          </p:txBody>
        </p:sp>
        <p:sp>
          <p:nvSpPr>
            <p:cNvPr id="117781"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endParaRPr lang="en-US"/>
            </a:p>
          </p:txBody>
        </p:sp>
      </p:grpSp>
      <p:sp>
        <p:nvSpPr>
          <p:cNvPr id="117782" name="Rectangle 22"/>
          <p:cNvSpPr>
            <a:spLocks noGrp="1" noChangeArrowheads="1"/>
          </p:cNvSpPr>
          <p:nvPr>
            <p:ph type="title"/>
          </p:nvPr>
        </p:nvSpPr>
        <p:spPr bwMode="auto">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AU" smtClean="0"/>
              <a:t>Click to edit Master title style</a:t>
            </a:r>
          </a:p>
        </p:txBody>
      </p:sp>
      <p:sp>
        <p:nvSpPr>
          <p:cNvPr id="117783" name="Rectangle 23"/>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117784" name="Rectangle 2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463416"/>
                  </a:outerShdw>
                </a:effectLst>
                <a:cs typeface="+mn-cs"/>
              </a:defRPr>
            </a:lvl1pPr>
          </a:lstStyle>
          <a:p>
            <a:endParaRPr lang="en-AU"/>
          </a:p>
        </p:txBody>
      </p:sp>
      <p:sp>
        <p:nvSpPr>
          <p:cNvPr id="117785" name="Rectangle 2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463416"/>
                  </a:outerShdw>
                </a:effectLst>
                <a:cs typeface="+mn-cs"/>
              </a:defRPr>
            </a:lvl1pPr>
          </a:lstStyle>
          <a:p>
            <a:endParaRPr lang="en-AU"/>
          </a:p>
        </p:txBody>
      </p:sp>
      <p:sp>
        <p:nvSpPr>
          <p:cNvPr id="117786" name="Rectangle 2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463416"/>
                  </a:outerShdw>
                </a:effectLst>
                <a:cs typeface="+mn-cs"/>
              </a:defRPr>
            </a:lvl1pPr>
          </a:lstStyle>
          <a:p>
            <a:fld id="{6A614A00-63A9-43F6-8F7D-5415EABEB9CA}" type="slidenum">
              <a:rPr lang="en-AU"/>
              <a:pPr/>
              <a:t>‹#›</a:t>
            </a:fld>
            <a:endParaRPr lang="en-AU"/>
          </a:p>
        </p:txBody>
      </p:sp>
    </p:spTree>
  </p:cSld>
  <p:clrMap bg1="dk2" tx1="lt1" bg2="dk1" tx2="lt2" accent1="accent1" accent2="accent2" accent3="accent3" accent4="accent4" accent5="accent5" accent6="accent6" hlink="hlink" folHlink="folHlink"/>
  <p:sldLayoutIdLst>
    <p:sldLayoutId id="214748365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cs typeface="Arial" charset="0"/>
        </a:defRPr>
      </a:lvl9pPr>
    </p:titleStyle>
    <p:bodyStyle>
      <a:lvl1pPr marL="342900" indent="-342900" algn="l" rtl="0" fontAlgn="base">
        <a:spcBef>
          <a:spcPct val="20000"/>
        </a:spcBef>
        <a:spcAft>
          <a:spcPct val="0"/>
        </a:spcAft>
        <a:buClr>
          <a:schemeClr val="tx2"/>
        </a:buClr>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cs typeface="+mn-cs"/>
        </a:defRPr>
      </a:lvl2pPr>
      <a:lvl3pPr marL="1143000" indent="-228600" algn="l" rtl="0" fontAlgn="base">
        <a:spcBef>
          <a:spcPct val="20000"/>
        </a:spcBef>
        <a:spcAft>
          <a:spcPct val="0"/>
        </a:spcAft>
        <a:buClr>
          <a:schemeClr val="tx2"/>
        </a:buClr>
        <a:buChar char="•"/>
        <a:defRPr sz="2400">
          <a:solidFill>
            <a:schemeClr val="tx1"/>
          </a:solidFill>
          <a:latin typeface="+mn-lt"/>
          <a:cs typeface="+mn-cs"/>
        </a:defRPr>
      </a:lvl3pPr>
      <a:lvl4pPr marL="1600200" indent="-228600" algn="l" rtl="0" fontAlgn="base">
        <a:spcBef>
          <a:spcPct val="20000"/>
        </a:spcBef>
        <a:spcAft>
          <a:spcPct val="0"/>
        </a:spcAft>
        <a:buChar char="–"/>
        <a:defRPr sz="2000">
          <a:solidFill>
            <a:schemeClr val="tx1"/>
          </a:solidFill>
          <a:latin typeface="+mn-lt"/>
          <a:cs typeface="+mn-cs"/>
        </a:defRPr>
      </a:lvl4pPr>
      <a:lvl5pPr marL="2057400" indent="-228600" algn="l" rtl="0" fontAlgn="base">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4"/>
          <p:cNvSpPr>
            <a:spLocks noGrp="1" noChangeArrowheads="1"/>
          </p:cNvSpPr>
          <p:nvPr>
            <p:ph type="ftr" sz="quarter" idx="3"/>
          </p:nvPr>
        </p:nvSpPr>
        <p:spPr/>
        <p:txBody>
          <a:bodyPr/>
          <a:lstStyle/>
          <a:p>
            <a:r>
              <a:rPr lang="en-AU"/>
              <a:t>The Prophecy of Zephaniah</a:t>
            </a:r>
          </a:p>
        </p:txBody>
      </p:sp>
      <p:sp>
        <p:nvSpPr>
          <p:cNvPr id="68610" name="Text Box 2"/>
          <p:cNvSpPr txBox="1">
            <a:spLocks noChangeArrowheads="1"/>
          </p:cNvSpPr>
          <p:nvPr/>
        </p:nvSpPr>
        <p:spPr bwMode="auto">
          <a:xfrm>
            <a:off x="430213" y="3486150"/>
            <a:ext cx="8318500" cy="1431925"/>
          </a:xfrm>
          <a:prstGeom prst="rect">
            <a:avLst/>
          </a:prstGeom>
          <a:noFill/>
          <a:ln w="9525">
            <a:noFill/>
            <a:miter lim="800000"/>
            <a:headEnd/>
            <a:tailEnd/>
          </a:ln>
          <a:effectLst/>
        </p:spPr>
        <p:txBody>
          <a:bodyPr>
            <a:spAutoFit/>
          </a:bodyPr>
          <a:lstStyle/>
          <a:p>
            <a:pPr algn="ctr">
              <a:spcBef>
                <a:spcPct val="50000"/>
              </a:spcBef>
            </a:pPr>
            <a:r>
              <a:rPr lang="en-AU" sz="4400" b="1">
                <a:solidFill>
                  <a:srgbClr val="FFFF00"/>
                </a:solidFill>
                <a:latin typeface="Tahoma" pitchFamily="34" charset="0"/>
              </a:rPr>
              <a:t>Study 3 – “He will famish all the gods of the earth”</a:t>
            </a:r>
          </a:p>
        </p:txBody>
      </p:sp>
      <p:sp>
        <p:nvSpPr>
          <p:cNvPr id="68611" name="WordArt 3"/>
          <p:cNvSpPr>
            <a:spLocks noChangeArrowheads="1" noChangeShapeType="1" noTextEdit="1"/>
          </p:cNvSpPr>
          <p:nvPr/>
        </p:nvSpPr>
        <p:spPr bwMode="auto">
          <a:xfrm>
            <a:off x="910531" y="965200"/>
            <a:ext cx="7777163" cy="2103438"/>
          </a:xfrm>
          <a:prstGeom prst="rect">
            <a:avLst/>
          </a:prstGeom>
        </p:spPr>
        <p:txBody>
          <a:bodyPr wrap="none" fromWordArt="1">
            <a:prstTxWarp prst="textPlain">
              <a:avLst>
                <a:gd name="adj" fmla="val 50000"/>
              </a:avLst>
            </a:prstTxWarp>
          </a:bodyPr>
          <a:lstStyle/>
          <a:p>
            <a:pPr algn="ctr"/>
            <a:r>
              <a:rPr lang="en-US" sz="8000" b="1" kern="10" dirty="0">
                <a:ln w="19050">
                  <a:solidFill>
                    <a:schemeClr val="tx1"/>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Monotype Corsiva"/>
              </a:rPr>
              <a:t>Zephaniah</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4"/>
          <p:cNvSpPr>
            <a:spLocks noGrp="1" noChangeArrowheads="1"/>
          </p:cNvSpPr>
          <p:nvPr>
            <p:ph type="ftr" sz="quarter" idx="3"/>
          </p:nvPr>
        </p:nvSpPr>
        <p:spPr/>
        <p:txBody>
          <a:bodyPr/>
          <a:lstStyle/>
          <a:p>
            <a:r>
              <a:rPr lang="en-AU"/>
              <a:t>The Prophecy of Zephaniah</a:t>
            </a:r>
          </a:p>
        </p:txBody>
      </p:sp>
      <p:sp>
        <p:nvSpPr>
          <p:cNvPr id="102402" name="Rectangle 2"/>
          <p:cNvSpPr>
            <a:spLocks noGrp="1" noChangeArrowheads="1"/>
          </p:cNvSpPr>
          <p:nvPr>
            <p:ph type="subTitle" idx="1"/>
          </p:nvPr>
        </p:nvSpPr>
        <p:spPr>
          <a:xfrm>
            <a:off x="107950" y="765175"/>
            <a:ext cx="8964613" cy="5616575"/>
          </a:xfrm>
        </p:spPr>
        <p:txBody>
          <a:bodyPr/>
          <a:lstStyle/>
          <a:p>
            <a:pPr marL="444500" indent="-444500">
              <a:spcBef>
                <a:spcPct val="15000"/>
              </a:spcBef>
              <a:spcAft>
                <a:spcPct val="15000"/>
              </a:spcAft>
            </a:pPr>
            <a:r>
              <a:rPr lang="en-US" dirty="0"/>
              <a:t>Nimrod established two </a:t>
            </a:r>
            <a:r>
              <a:rPr lang="en-US" dirty="0">
                <a:solidFill>
                  <a:srgbClr val="FFFF00"/>
                </a:solidFill>
              </a:rPr>
              <a:t>mega-cities</a:t>
            </a:r>
            <a:r>
              <a:rPr lang="en-US" dirty="0"/>
              <a:t>:</a:t>
            </a:r>
          </a:p>
          <a:p>
            <a:pPr marL="444500" indent="-444500">
              <a:spcBef>
                <a:spcPct val="15000"/>
              </a:spcBef>
              <a:spcAft>
                <a:spcPct val="15000"/>
              </a:spcAft>
              <a:buClr>
                <a:srgbClr val="FFFF00"/>
              </a:buClr>
              <a:buFont typeface="Wingdings" pitchFamily="2" charset="2"/>
              <a:buChar char="v"/>
            </a:pPr>
            <a:r>
              <a:rPr lang="en-US" dirty="0"/>
              <a:t>Babel (Babylon), </a:t>
            </a:r>
            <a:r>
              <a:rPr lang="en-US" dirty="0" err="1">
                <a:ln>
                  <a:solidFill>
                    <a:schemeClr val="tx1"/>
                  </a:solidFill>
                </a:ln>
                <a:solidFill>
                  <a:srgbClr val="66FFFF"/>
                </a:solidFill>
              </a:rPr>
              <a:t>Erech</a:t>
            </a:r>
            <a:r>
              <a:rPr lang="en-US" dirty="0">
                <a:ln>
                  <a:solidFill>
                    <a:schemeClr val="tx1"/>
                  </a:solidFill>
                </a:ln>
                <a:solidFill>
                  <a:srgbClr val="66FFFF"/>
                </a:solidFill>
              </a:rPr>
              <a:t> (Enoch)</a:t>
            </a:r>
            <a:r>
              <a:rPr lang="en-US" dirty="0"/>
              <a:t>, Accad and </a:t>
            </a:r>
            <a:r>
              <a:rPr lang="en-US" dirty="0" err="1"/>
              <a:t>Calneh</a:t>
            </a:r>
            <a:r>
              <a:rPr lang="en-US" dirty="0"/>
              <a:t> – </a:t>
            </a:r>
            <a:r>
              <a:rPr lang="en-US" dirty="0">
                <a:ln w="22225">
                  <a:solidFill>
                    <a:schemeClr val="tx1"/>
                  </a:solidFill>
                </a:ln>
                <a:solidFill>
                  <a:srgbClr val="FF0000"/>
                </a:solidFill>
              </a:rPr>
              <a:t>Gen. 10:10</a:t>
            </a:r>
            <a:r>
              <a:rPr lang="en-US" dirty="0"/>
              <a:t>.</a:t>
            </a:r>
          </a:p>
          <a:p>
            <a:pPr marL="444500" indent="-444500">
              <a:spcBef>
                <a:spcPct val="15000"/>
              </a:spcBef>
              <a:spcAft>
                <a:spcPct val="15000"/>
              </a:spcAft>
              <a:buClr>
                <a:srgbClr val="FFFF00"/>
              </a:buClr>
              <a:buFont typeface="Wingdings" pitchFamily="2" charset="2"/>
              <a:buChar char="v"/>
            </a:pPr>
            <a:r>
              <a:rPr lang="en-US" dirty="0"/>
              <a:t>Nineveh, Rehoboth, Calah and </a:t>
            </a:r>
            <a:r>
              <a:rPr lang="en-US" dirty="0" err="1"/>
              <a:t>Resen</a:t>
            </a:r>
            <a:r>
              <a:rPr lang="en-US" dirty="0"/>
              <a:t> – </a:t>
            </a:r>
            <a:r>
              <a:rPr lang="en-US" dirty="0">
                <a:ln w="22225">
                  <a:solidFill>
                    <a:schemeClr val="tx1"/>
                  </a:solidFill>
                </a:ln>
                <a:solidFill>
                  <a:srgbClr val="FF0000"/>
                </a:solidFill>
              </a:rPr>
              <a:t>Gen. 10:11-12</a:t>
            </a:r>
            <a:r>
              <a:rPr lang="en-US" dirty="0"/>
              <a:t>.</a:t>
            </a:r>
          </a:p>
          <a:p>
            <a:pPr marL="444500" indent="-444500">
              <a:spcBef>
                <a:spcPct val="15000"/>
              </a:spcBef>
              <a:spcAft>
                <a:spcPct val="15000"/>
              </a:spcAft>
              <a:buClr>
                <a:srgbClr val="FFFF00"/>
              </a:buClr>
              <a:buFont typeface="Wingdings" pitchFamily="2" charset="2"/>
              <a:buChar char="v"/>
            </a:pPr>
            <a:r>
              <a:rPr lang="en-US" dirty="0"/>
              <a:t>The earliest Babylonian kings bore the title </a:t>
            </a:r>
            <a:r>
              <a:rPr lang="en-US" sz="3200" b="0" dirty="0">
                <a:solidFill>
                  <a:srgbClr val="00FF00"/>
                </a:solidFill>
                <a:latin typeface="Arial Black" pitchFamily="34" charset="0"/>
              </a:rPr>
              <a:t>“Four races”</a:t>
            </a:r>
            <a:r>
              <a:rPr lang="en-US" dirty="0"/>
              <a:t>.</a:t>
            </a:r>
          </a:p>
          <a:p>
            <a:pPr marL="444500" indent="-444500">
              <a:spcBef>
                <a:spcPct val="15000"/>
              </a:spcBef>
              <a:spcAft>
                <a:spcPct val="15000"/>
              </a:spcAft>
              <a:buClr>
                <a:srgbClr val="FFFF00"/>
              </a:buClr>
              <a:buFont typeface="Wingdings" pitchFamily="2" charset="2"/>
              <a:buChar char="v"/>
            </a:pPr>
            <a:r>
              <a:rPr lang="en-US" dirty="0"/>
              <a:t>When God called Abram and developed from him Israel, the nation was marked by </a:t>
            </a:r>
            <a:r>
              <a:rPr lang="en-US" dirty="0">
                <a:solidFill>
                  <a:srgbClr val="00FF00"/>
                </a:solidFill>
              </a:rPr>
              <a:t>four</a:t>
            </a:r>
            <a:r>
              <a:rPr lang="en-US" dirty="0"/>
              <a:t> – </a:t>
            </a:r>
            <a:r>
              <a:rPr lang="en-US" dirty="0">
                <a:solidFill>
                  <a:srgbClr val="00FF00"/>
                </a:solidFill>
              </a:rPr>
              <a:t>4 mothers</a:t>
            </a:r>
            <a:r>
              <a:rPr lang="en-US" dirty="0"/>
              <a:t> for the 12 tribes; </a:t>
            </a:r>
            <a:r>
              <a:rPr lang="en-US" dirty="0">
                <a:solidFill>
                  <a:srgbClr val="00FF00"/>
                </a:solidFill>
              </a:rPr>
              <a:t>4 square encampment</a:t>
            </a:r>
            <a:r>
              <a:rPr lang="en-US" dirty="0"/>
              <a:t>, </a:t>
            </a:r>
            <a:r>
              <a:rPr lang="en-US" dirty="0">
                <a:solidFill>
                  <a:srgbClr val="00FF00"/>
                </a:solidFill>
              </a:rPr>
              <a:t>4 standards</a:t>
            </a:r>
            <a:r>
              <a:rPr lang="en-US" dirty="0"/>
              <a:t> – see </a:t>
            </a:r>
            <a:r>
              <a:rPr lang="en-US" dirty="0">
                <a:ln w="22225">
                  <a:solidFill>
                    <a:schemeClr val="tx1"/>
                  </a:solidFill>
                </a:ln>
                <a:solidFill>
                  <a:srgbClr val="FF0000"/>
                </a:solidFill>
              </a:rPr>
              <a:t>Num. 23:10; 24:6</a:t>
            </a:r>
            <a:r>
              <a:rPr lang="en-US" dirty="0"/>
              <a:t>.</a:t>
            </a:r>
            <a:endParaRPr lang="en-AU" dirty="0"/>
          </a:p>
        </p:txBody>
      </p:sp>
      <p:sp>
        <p:nvSpPr>
          <p:cNvPr id="102403" name="Text Box 3"/>
          <p:cNvSpPr txBox="1">
            <a:spLocks noChangeArrowheads="1"/>
          </p:cNvSpPr>
          <p:nvPr/>
        </p:nvSpPr>
        <p:spPr bwMode="auto">
          <a:xfrm>
            <a:off x="0" y="111125"/>
            <a:ext cx="9144000" cy="769441"/>
          </a:xfrm>
          <a:prstGeom prst="rect">
            <a:avLst/>
          </a:prstGeom>
          <a:noFill/>
          <a:ln w="9525">
            <a:noFill/>
            <a:miter lim="800000"/>
            <a:headEnd/>
            <a:tailEnd/>
          </a:ln>
          <a:effectLst/>
        </p:spPr>
        <p:txBody>
          <a:bodyPr>
            <a:spAutoFit/>
          </a:bodyPr>
          <a:lstStyle/>
          <a:p>
            <a:pPr algn="ctr">
              <a:spcBef>
                <a:spcPct val="50000"/>
              </a:spcBef>
            </a:pPr>
            <a:r>
              <a:rPr lang="en-US" sz="4400" b="1" dirty="0">
                <a:solidFill>
                  <a:srgbClr val="FFFF66"/>
                </a:solidFill>
                <a:effectLst>
                  <a:outerShdw blurRad="38100" dist="38100" dir="2700000" algn="tl">
                    <a:srgbClr val="FFFFFF"/>
                  </a:outerShdw>
                </a:effectLst>
              </a:rPr>
              <a:t>Mega-cities – Kingdom of Men</a:t>
            </a:r>
            <a:endParaRPr lang="en-AU" sz="4400" b="1" dirty="0">
              <a:solidFill>
                <a:srgbClr val="FFFF66"/>
              </a:solidFill>
              <a:effectLst>
                <a:outerShdw blurRad="38100" dist="38100" dir="2700000" algn="tl">
                  <a:srgbClr val="FFFFFF"/>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240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40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240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40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240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4"/>
          <p:cNvSpPr>
            <a:spLocks noGrp="1" noChangeArrowheads="1"/>
          </p:cNvSpPr>
          <p:nvPr>
            <p:ph type="ftr" sz="quarter" idx="3"/>
          </p:nvPr>
        </p:nvSpPr>
        <p:spPr/>
        <p:txBody>
          <a:bodyPr/>
          <a:lstStyle/>
          <a:p>
            <a:r>
              <a:rPr lang="en-AU"/>
              <a:t>The Prophecy of Zephaniah</a:t>
            </a:r>
          </a:p>
        </p:txBody>
      </p:sp>
      <p:sp>
        <p:nvSpPr>
          <p:cNvPr id="77826" name="Rectangle 2"/>
          <p:cNvSpPr>
            <a:spLocks noGrp="1" noChangeArrowheads="1"/>
          </p:cNvSpPr>
          <p:nvPr>
            <p:ph type="subTitle" idx="1"/>
          </p:nvPr>
        </p:nvSpPr>
        <p:spPr>
          <a:xfrm>
            <a:off x="0" y="3789363"/>
            <a:ext cx="3851275" cy="2952750"/>
          </a:xfrm>
        </p:spPr>
        <p:txBody>
          <a:bodyPr/>
          <a:lstStyle/>
          <a:p>
            <a:pPr algn="ctr">
              <a:buClr>
                <a:srgbClr val="FFFF00"/>
              </a:buClr>
              <a:buFont typeface="Wingdings" pitchFamily="2" charset="2"/>
              <a:buNone/>
            </a:pPr>
            <a:r>
              <a:rPr lang="en-US" sz="2600">
                <a:solidFill>
                  <a:srgbClr val="FFFF00"/>
                </a:solidFill>
                <a:latin typeface="Bookman Old Style" pitchFamily="18" charset="0"/>
              </a:rPr>
              <a:t>“This </a:t>
            </a:r>
            <a:r>
              <a:rPr lang="en-US" sz="2600" i="1">
                <a:solidFill>
                  <a:srgbClr val="FFFF00"/>
                </a:solidFill>
                <a:latin typeface="Bookman Old Style" pitchFamily="18" charset="0"/>
              </a:rPr>
              <a:t>is</a:t>
            </a:r>
            <a:r>
              <a:rPr lang="en-US" sz="2600">
                <a:solidFill>
                  <a:srgbClr val="FFFF00"/>
                </a:solidFill>
                <a:latin typeface="Bookman Old Style" pitchFamily="18" charset="0"/>
              </a:rPr>
              <a:t> the rejoicing city that dwelt carelessly, that said in her heart, I </a:t>
            </a:r>
            <a:r>
              <a:rPr lang="en-US" sz="2600" i="1">
                <a:solidFill>
                  <a:srgbClr val="FFFF00"/>
                </a:solidFill>
                <a:latin typeface="Bookman Old Style" pitchFamily="18" charset="0"/>
              </a:rPr>
              <a:t>am</a:t>
            </a:r>
            <a:r>
              <a:rPr lang="en-US" sz="2600">
                <a:solidFill>
                  <a:srgbClr val="FFFF00"/>
                </a:solidFill>
                <a:latin typeface="Bookman Old Style" pitchFamily="18" charset="0"/>
              </a:rPr>
              <a:t>, and </a:t>
            </a:r>
            <a:r>
              <a:rPr lang="en-US" sz="2600" i="1">
                <a:solidFill>
                  <a:srgbClr val="FFFF00"/>
                </a:solidFill>
                <a:latin typeface="Bookman Old Style" pitchFamily="18" charset="0"/>
              </a:rPr>
              <a:t>there is</a:t>
            </a:r>
            <a:r>
              <a:rPr lang="en-US" sz="2600">
                <a:solidFill>
                  <a:srgbClr val="FFFF00"/>
                </a:solidFill>
                <a:latin typeface="Bookman Old Style" pitchFamily="18" charset="0"/>
              </a:rPr>
              <a:t> none beside me.”</a:t>
            </a:r>
            <a:endParaRPr lang="en-AU" sz="2600">
              <a:solidFill>
                <a:srgbClr val="FFFF00"/>
              </a:solidFill>
              <a:latin typeface="Bookman Old Style" pitchFamily="18" charset="0"/>
            </a:endParaRPr>
          </a:p>
        </p:txBody>
      </p:sp>
      <p:sp>
        <p:nvSpPr>
          <p:cNvPr id="77827" name="Text Box 3"/>
          <p:cNvSpPr txBox="1">
            <a:spLocks noChangeArrowheads="1"/>
          </p:cNvSpPr>
          <p:nvPr/>
        </p:nvSpPr>
        <p:spPr bwMode="auto">
          <a:xfrm>
            <a:off x="0" y="111125"/>
            <a:ext cx="9144000" cy="762000"/>
          </a:xfrm>
          <a:prstGeom prst="rect">
            <a:avLst/>
          </a:prstGeom>
          <a:noFill/>
          <a:ln w="9525">
            <a:noFill/>
            <a:miter lim="800000"/>
            <a:headEnd/>
            <a:tailEnd/>
          </a:ln>
          <a:effectLst/>
        </p:spPr>
        <p:txBody>
          <a:bodyPr>
            <a:spAutoFit/>
          </a:bodyPr>
          <a:lstStyle/>
          <a:p>
            <a:pPr algn="ctr">
              <a:spcBef>
                <a:spcPct val="50000"/>
              </a:spcBef>
            </a:pPr>
            <a:r>
              <a:rPr lang="en-US" sz="4400" b="1" dirty="0">
                <a:solidFill>
                  <a:srgbClr val="FFFF66"/>
                </a:solidFill>
                <a:effectLst>
                  <a:outerShdw blurRad="38100" dist="38100" dir="2700000" algn="tl">
                    <a:srgbClr val="FFFFFF"/>
                  </a:outerShdw>
                </a:effectLst>
              </a:rPr>
              <a:t>The Glory of Nineveh</a:t>
            </a:r>
            <a:endParaRPr lang="en-AU" sz="4400" b="1" dirty="0">
              <a:solidFill>
                <a:srgbClr val="FFFF66"/>
              </a:solidFill>
              <a:effectLst>
                <a:outerShdw blurRad="38100" dist="38100" dir="2700000" algn="tl">
                  <a:srgbClr val="FFFFFF"/>
                </a:outerShdw>
              </a:effectLst>
            </a:endParaRPr>
          </a:p>
        </p:txBody>
      </p:sp>
      <p:pic>
        <p:nvPicPr>
          <p:cNvPr id="77828" name="Picture 4" descr="Sennacheribs palace Ninevah"/>
          <p:cNvPicPr>
            <a:picLocks noChangeAspect="1" noChangeArrowheads="1"/>
          </p:cNvPicPr>
          <p:nvPr/>
        </p:nvPicPr>
        <p:blipFill>
          <a:blip r:embed="rId2" cstate="print"/>
          <a:srcRect/>
          <a:stretch>
            <a:fillRect/>
          </a:stretch>
        </p:blipFill>
        <p:spPr bwMode="auto">
          <a:xfrm>
            <a:off x="0" y="1028700"/>
            <a:ext cx="5795963" cy="2671763"/>
          </a:xfrm>
          <a:prstGeom prst="rect">
            <a:avLst/>
          </a:prstGeom>
          <a:noFill/>
        </p:spPr>
      </p:pic>
      <p:pic>
        <p:nvPicPr>
          <p:cNvPr id="77829" name="Picture 5" descr="Tiglath-pileser 111 palace"/>
          <p:cNvPicPr>
            <a:picLocks noChangeAspect="1" noChangeArrowheads="1"/>
          </p:cNvPicPr>
          <p:nvPr/>
        </p:nvPicPr>
        <p:blipFill>
          <a:blip r:embed="rId3" cstate="print"/>
          <a:srcRect/>
          <a:stretch>
            <a:fillRect/>
          </a:stretch>
        </p:blipFill>
        <p:spPr bwMode="auto">
          <a:xfrm>
            <a:off x="3851275" y="3387725"/>
            <a:ext cx="5292725" cy="3497263"/>
          </a:xfrm>
          <a:prstGeom prst="rect">
            <a:avLst/>
          </a:prstGeom>
          <a:noFill/>
        </p:spPr>
      </p:pic>
      <p:sp>
        <p:nvSpPr>
          <p:cNvPr id="77830" name="Text Box 6"/>
          <p:cNvSpPr txBox="1">
            <a:spLocks noChangeArrowheads="1"/>
          </p:cNvSpPr>
          <p:nvPr/>
        </p:nvSpPr>
        <p:spPr bwMode="auto">
          <a:xfrm>
            <a:off x="5867400" y="1125538"/>
            <a:ext cx="3276600" cy="946150"/>
          </a:xfrm>
          <a:prstGeom prst="rect">
            <a:avLst/>
          </a:prstGeom>
          <a:noFill/>
          <a:ln w="9525" algn="ctr">
            <a:noFill/>
            <a:miter lim="800000"/>
            <a:headEnd/>
            <a:tailEnd/>
          </a:ln>
          <a:effectLst/>
        </p:spPr>
        <p:txBody>
          <a:bodyPr>
            <a:spAutoFit/>
          </a:bodyPr>
          <a:lstStyle/>
          <a:p>
            <a:pPr>
              <a:spcBef>
                <a:spcPct val="50000"/>
              </a:spcBef>
            </a:pPr>
            <a:r>
              <a:rPr lang="en-US" sz="2800" b="1">
                <a:solidFill>
                  <a:srgbClr val="66FFFF"/>
                </a:solidFill>
              </a:rPr>
              <a:t>Sennacherib’s palace</a:t>
            </a:r>
            <a:endParaRPr lang="en-AU" sz="2800" b="1">
              <a:solidFill>
                <a:srgbClr val="66FFFF"/>
              </a:solidFill>
            </a:endParaRPr>
          </a:p>
        </p:txBody>
      </p:sp>
      <p:sp>
        <p:nvSpPr>
          <p:cNvPr id="77831" name="Text Box 7"/>
          <p:cNvSpPr txBox="1">
            <a:spLocks noChangeArrowheads="1"/>
          </p:cNvSpPr>
          <p:nvPr/>
        </p:nvSpPr>
        <p:spPr bwMode="auto">
          <a:xfrm>
            <a:off x="6154738" y="2411413"/>
            <a:ext cx="2881312" cy="946150"/>
          </a:xfrm>
          <a:prstGeom prst="rect">
            <a:avLst/>
          </a:prstGeom>
          <a:noFill/>
          <a:ln w="9525">
            <a:noFill/>
            <a:miter lim="800000"/>
            <a:headEnd/>
            <a:tailEnd/>
          </a:ln>
          <a:effectLst/>
        </p:spPr>
        <p:txBody>
          <a:bodyPr>
            <a:spAutoFit/>
          </a:bodyPr>
          <a:lstStyle/>
          <a:p>
            <a:pPr algn="r">
              <a:spcBef>
                <a:spcPct val="50000"/>
              </a:spcBef>
            </a:pPr>
            <a:r>
              <a:rPr lang="en-US" sz="2800" b="1">
                <a:solidFill>
                  <a:srgbClr val="00FF00"/>
                </a:solidFill>
              </a:rPr>
              <a:t>Tiglath-Pileser’s palace</a:t>
            </a:r>
            <a:endParaRPr lang="en-AU" sz="2800" b="1">
              <a:solidFill>
                <a:srgbClr val="00FF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782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4"/>
          <p:cNvSpPr>
            <a:spLocks noGrp="1" noChangeArrowheads="1"/>
          </p:cNvSpPr>
          <p:nvPr>
            <p:ph type="ftr" sz="quarter" idx="3"/>
          </p:nvPr>
        </p:nvSpPr>
        <p:spPr/>
        <p:txBody>
          <a:bodyPr/>
          <a:lstStyle/>
          <a:p>
            <a:r>
              <a:rPr lang="en-AU"/>
              <a:t>The Prophecy of Zephaniah</a:t>
            </a:r>
          </a:p>
        </p:txBody>
      </p:sp>
      <p:sp>
        <p:nvSpPr>
          <p:cNvPr id="104450" name="Rectangle 2"/>
          <p:cNvSpPr>
            <a:spLocks noGrp="1" noChangeArrowheads="1"/>
          </p:cNvSpPr>
          <p:nvPr>
            <p:ph type="subTitle" idx="1"/>
          </p:nvPr>
        </p:nvSpPr>
        <p:spPr>
          <a:xfrm>
            <a:off x="179388" y="836613"/>
            <a:ext cx="8785225" cy="5472112"/>
          </a:xfrm>
        </p:spPr>
        <p:txBody>
          <a:bodyPr/>
          <a:lstStyle/>
          <a:p>
            <a:pPr marL="622300" indent="-622300">
              <a:buClr>
                <a:srgbClr val="FFFF00"/>
              </a:buClr>
              <a:buFont typeface="Wingdings" pitchFamily="2" charset="2"/>
              <a:buChar char="v"/>
            </a:pPr>
            <a:r>
              <a:rPr lang="en-US"/>
              <a:t>… </a:t>
            </a:r>
            <a:endParaRPr lang="en-AU"/>
          </a:p>
        </p:txBody>
      </p:sp>
      <p:graphicFrame>
        <p:nvGraphicFramePr>
          <p:cNvPr id="104452" name="Object 4"/>
          <p:cNvGraphicFramePr>
            <a:graphicFrameLocks noChangeAspect="1"/>
          </p:cNvGraphicFramePr>
          <p:nvPr/>
        </p:nvGraphicFramePr>
        <p:xfrm>
          <a:off x="0" y="669925"/>
          <a:ext cx="9144000" cy="6188075"/>
        </p:xfrm>
        <a:graphic>
          <a:graphicData uri="http://schemas.openxmlformats.org/presentationml/2006/ole">
            <p:oleObj spid="_x0000_s104452" name="Photo Editor Photo" r:id="rId3" imgW="16847619" imgH="11403017" progId="">
              <p:embed/>
            </p:oleObj>
          </a:graphicData>
        </a:graphic>
      </p:graphicFrame>
      <p:sp>
        <p:nvSpPr>
          <p:cNvPr id="104451" name="Text Box 3"/>
          <p:cNvSpPr txBox="1">
            <a:spLocks noChangeArrowheads="1"/>
          </p:cNvSpPr>
          <p:nvPr/>
        </p:nvSpPr>
        <p:spPr bwMode="auto">
          <a:xfrm>
            <a:off x="0" y="2885"/>
            <a:ext cx="9144000" cy="769441"/>
          </a:xfrm>
          <a:prstGeom prst="rect">
            <a:avLst/>
          </a:prstGeom>
          <a:solidFill>
            <a:srgbClr val="000000"/>
          </a:solidFill>
          <a:ln w="9525">
            <a:noFill/>
            <a:miter lim="800000"/>
            <a:headEnd/>
            <a:tailEnd/>
          </a:ln>
          <a:effectLst/>
        </p:spPr>
        <p:txBody>
          <a:bodyPr>
            <a:spAutoFit/>
          </a:bodyPr>
          <a:lstStyle/>
          <a:p>
            <a:pPr algn="ctr">
              <a:spcBef>
                <a:spcPct val="50000"/>
              </a:spcBef>
            </a:pPr>
            <a:r>
              <a:rPr lang="en-US" sz="4400" b="1" dirty="0">
                <a:solidFill>
                  <a:srgbClr val="FFFF66"/>
                </a:solidFill>
                <a:effectLst>
                  <a:outerShdw blurRad="38100" dist="38100" dir="2700000" algn="tl">
                    <a:srgbClr val="FFFFFF"/>
                  </a:outerShdw>
                </a:effectLst>
              </a:rPr>
              <a:t>Assyria, Babylon and Judah</a:t>
            </a:r>
            <a:endParaRPr lang="en-AU" sz="4400" b="1" dirty="0">
              <a:solidFill>
                <a:srgbClr val="FFFF66"/>
              </a:solidFill>
              <a:effectLst>
                <a:outerShdw blurRad="38100" dist="38100" dir="2700000" algn="tl">
                  <a:srgbClr val="FFFFFF"/>
                </a:outerShdw>
              </a:effectLst>
            </a:endParaRPr>
          </a:p>
        </p:txBody>
      </p:sp>
      <p:sp>
        <p:nvSpPr>
          <p:cNvPr id="104453" name="Text Box 5"/>
          <p:cNvSpPr txBox="1">
            <a:spLocks noChangeArrowheads="1"/>
          </p:cNvSpPr>
          <p:nvPr/>
        </p:nvSpPr>
        <p:spPr bwMode="auto">
          <a:xfrm>
            <a:off x="179388" y="1296988"/>
            <a:ext cx="4284662" cy="1865126"/>
          </a:xfrm>
          <a:prstGeom prst="rect">
            <a:avLst/>
          </a:prstGeom>
          <a:noFill/>
          <a:ln w="9525">
            <a:noFill/>
            <a:miter lim="800000"/>
            <a:headEnd/>
            <a:tailEnd/>
          </a:ln>
          <a:effectLst/>
        </p:spPr>
        <p:txBody>
          <a:bodyPr>
            <a:spAutoFit/>
          </a:bodyPr>
          <a:lstStyle/>
          <a:p>
            <a:pPr algn="ctr">
              <a:lnSpc>
                <a:spcPct val="90000"/>
              </a:lnSpc>
            </a:pPr>
            <a:r>
              <a:rPr lang="en-US" sz="3200" dirty="0">
                <a:ln>
                  <a:solidFill>
                    <a:srgbClr val="000000"/>
                  </a:solidFill>
                </a:ln>
                <a:solidFill>
                  <a:srgbClr val="CC0000"/>
                </a:solidFill>
                <a:latin typeface="Arial Black" pitchFamily="34" charset="0"/>
              </a:rPr>
              <a:t>Assyrian invasion under Sennacherib in reign of Hezekiah</a:t>
            </a:r>
            <a:endParaRPr lang="en-AU" sz="3200" dirty="0">
              <a:ln>
                <a:solidFill>
                  <a:srgbClr val="000000"/>
                </a:solidFill>
              </a:ln>
              <a:solidFill>
                <a:srgbClr val="CC0000"/>
              </a:solidFill>
              <a:latin typeface="Arial Black" pitchFamily="34" charset="0"/>
            </a:endParaRPr>
          </a:p>
        </p:txBody>
      </p:sp>
      <p:sp>
        <p:nvSpPr>
          <p:cNvPr id="104454" name="AutoShape 6"/>
          <p:cNvSpPr>
            <a:spLocks noChangeArrowheads="1"/>
          </p:cNvSpPr>
          <p:nvPr/>
        </p:nvSpPr>
        <p:spPr bwMode="auto">
          <a:xfrm rot="20398737" flipH="1">
            <a:off x="1060450" y="3389313"/>
            <a:ext cx="4103688" cy="1009650"/>
          </a:xfrm>
          <a:prstGeom prst="curvedDownArrow">
            <a:avLst>
              <a:gd name="adj1" fmla="val 81289"/>
              <a:gd name="adj2" fmla="val 162579"/>
              <a:gd name="adj3" fmla="val 33333"/>
            </a:avLst>
          </a:prstGeom>
          <a:gradFill rotWithShape="1">
            <a:gsLst>
              <a:gs pos="0">
                <a:srgbClr val="FF0000"/>
              </a:gs>
              <a:gs pos="100000">
                <a:srgbClr val="FFFF00"/>
              </a:gs>
            </a:gsLst>
            <a:lin ang="5400000" scaled="1"/>
          </a:gradFill>
          <a:ln w="9525">
            <a:solidFill>
              <a:srgbClr val="FF0000"/>
            </a:solidFill>
            <a:miter lim="800000"/>
            <a:headEnd/>
            <a:tailEnd/>
          </a:ln>
          <a:effectLst/>
        </p:spPr>
        <p:txBody>
          <a:bodyPr wrap="none" anchor="ctr"/>
          <a:lstStyle/>
          <a:p>
            <a:endParaRPr lang="en-US"/>
          </a:p>
        </p:txBody>
      </p:sp>
      <p:sp>
        <p:nvSpPr>
          <p:cNvPr id="104455" name="AutoShape 7"/>
          <p:cNvSpPr>
            <a:spLocks noChangeArrowheads="1"/>
          </p:cNvSpPr>
          <p:nvPr/>
        </p:nvSpPr>
        <p:spPr bwMode="auto">
          <a:xfrm rot="21405655" flipH="1">
            <a:off x="2268538" y="4365625"/>
            <a:ext cx="3167062" cy="1008063"/>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CC00"/>
          </a:solidFill>
          <a:ln w="9525">
            <a:solidFill>
              <a:srgbClr val="000000"/>
            </a:solidFill>
            <a:miter lim="800000"/>
            <a:headEnd/>
            <a:tailEnd/>
          </a:ln>
          <a:effectLst/>
        </p:spPr>
        <p:txBody>
          <a:bodyPr wrap="none" anchor="ctr"/>
          <a:lstStyle/>
          <a:p>
            <a:pPr algn="ctr"/>
            <a:r>
              <a:rPr lang="en-US" sz="2800">
                <a:solidFill>
                  <a:srgbClr val="000000"/>
                </a:solidFill>
                <a:latin typeface="Arial Black" pitchFamily="34" charset="0"/>
              </a:rPr>
              <a:t>Idolatry</a:t>
            </a:r>
            <a:endParaRPr lang="en-AU" sz="2800">
              <a:solidFill>
                <a:srgbClr val="000000"/>
              </a:solidFill>
              <a:latin typeface="Arial Black" pitchFamily="34" charset="0"/>
            </a:endParaRPr>
          </a:p>
        </p:txBody>
      </p:sp>
      <p:sp>
        <p:nvSpPr>
          <p:cNvPr id="104456" name="Text Box 8"/>
          <p:cNvSpPr txBox="1">
            <a:spLocks noChangeArrowheads="1"/>
          </p:cNvSpPr>
          <p:nvPr/>
        </p:nvSpPr>
        <p:spPr bwMode="auto">
          <a:xfrm>
            <a:off x="5186363" y="765175"/>
            <a:ext cx="3960812" cy="2554545"/>
          </a:xfrm>
          <a:prstGeom prst="rect">
            <a:avLst/>
          </a:prstGeom>
          <a:solidFill>
            <a:srgbClr val="FFFF00"/>
          </a:solidFill>
          <a:ln w="9525">
            <a:noFill/>
            <a:miter lim="800000"/>
            <a:headEnd/>
            <a:tailEnd/>
          </a:ln>
          <a:effectLst/>
        </p:spPr>
        <p:txBody>
          <a:bodyPr>
            <a:spAutoFit/>
          </a:bodyPr>
          <a:lstStyle/>
          <a:p>
            <a:pPr algn="ctr"/>
            <a:r>
              <a:rPr lang="en-US" sz="3200" dirty="0" err="1">
                <a:solidFill>
                  <a:srgbClr val="000000"/>
                </a:solidFill>
                <a:latin typeface="Arial Black" pitchFamily="34" charset="0"/>
              </a:rPr>
              <a:t>Ahaz</a:t>
            </a:r>
            <a:r>
              <a:rPr lang="en-US" sz="3200" dirty="0">
                <a:solidFill>
                  <a:srgbClr val="000000"/>
                </a:solidFill>
                <a:latin typeface="Arial Black" pitchFamily="34" charset="0"/>
              </a:rPr>
              <a:t> brought the design of an Assyrian altar to Jerusalem –</a:t>
            </a:r>
            <a:r>
              <a:rPr lang="en-US" sz="3200" dirty="0">
                <a:latin typeface="Arial Black" pitchFamily="34" charset="0"/>
              </a:rPr>
              <a:t> </a:t>
            </a:r>
          </a:p>
          <a:p>
            <a:pPr algn="ctr"/>
            <a:r>
              <a:rPr lang="en-US" sz="3200" b="1" dirty="0">
                <a:ln>
                  <a:solidFill>
                    <a:srgbClr val="000000"/>
                  </a:solidFill>
                </a:ln>
                <a:solidFill>
                  <a:srgbClr val="FF0000"/>
                </a:solidFill>
              </a:rPr>
              <a:t>2 Kings 16:10-11</a:t>
            </a:r>
            <a:endParaRPr lang="en-AU" sz="3200" b="1" dirty="0">
              <a:ln>
                <a:solidFill>
                  <a:srgbClr val="000000"/>
                </a:solidFill>
              </a:ln>
              <a:solidFill>
                <a:srgbClr val="FF0000"/>
              </a:solidFill>
            </a:endParaRPr>
          </a:p>
        </p:txBody>
      </p:sp>
      <p:sp>
        <p:nvSpPr>
          <p:cNvPr id="104457" name="AutoShape 9"/>
          <p:cNvSpPr>
            <a:spLocks noChangeArrowheads="1"/>
          </p:cNvSpPr>
          <p:nvPr/>
        </p:nvSpPr>
        <p:spPr bwMode="auto">
          <a:xfrm rot="7677752">
            <a:off x="2072482" y="4228306"/>
            <a:ext cx="793750" cy="792163"/>
          </a:xfrm>
          <a:prstGeom prst="notchedRightArrow">
            <a:avLst>
              <a:gd name="adj1" fmla="val 50000"/>
              <a:gd name="adj2" fmla="val 25050"/>
            </a:avLst>
          </a:prstGeom>
          <a:solidFill>
            <a:srgbClr val="FFFF00"/>
          </a:solidFill>
          <a:ln w="9525">
            <a:solidFill>
              <a:srgbClr val="000000"/>
            </a:solidFill>
            <a:miter lim="800000"/>
            <a:headEnd/>
            <a:tailEnd/>
          </a:ln>
          <a:effectLst/>
        </p:spPr>
        <p:txBody>
          <a:bodyPr wrap="none" anchor="ctr"/>
          <a:lstStyle/>
          <a:p>
            <a:endParaRPr lang="en-US"/>
          </a:p>
        </p:txBody>
      </p:sp>
      <p:sp>
        <p:nvSpPr>
          <p:cNvPr id="104458" name="Text Box 10"/>
          <p:cNvSpPr txBox="1">
            <a:spLocks noChangeArrowheads="1"/>
          </p:cNvSpPr>
          <p:nvPr/>
        </p:nvSpPr>
        <p:spPr bwMode="auto">
          <a:xfrm>
            <a:off x="3635375" y="5241925"/>
            <a:ext cx="5133975" cy="1569660"/>
          </a:xfrm>
          <a:prstGeom prst="rect">
            <a:avLst/>
          </a:prstGeom>
          <a:solidFill>
            <a:srgbClr val="000000"/>
          </a:solidFill>
          <a:ln w="9525">
            <a:noFill/>
            <a:miter lim="800000"/>
            <a:headEnd/>
            <a:tailEnd/>
          </a:ln>
          <a:effectLst/>
        </p:spPr>
        <p:txBody>
          <a:bodyPr>
            <a:spAutoFit/>
          </a:bodyPr>
          <a:lstStyle/>
          <a:p>
            <a:r>
              <a:rPr lang="en-US" sz="3200" dirty="0">
                <a:ln>
                  <a:solidFill>
                    <a:schemeClr val="tx1"/>
                  </a:solidFill>
                </a:ln>
                <a:solidFill>
                  <a:srgbClr val="FFCC00"/>
                </a:solidFill>
                <a:latin typeface="Arial Black" pitchFamily="34" charset="0"/>
              </a:rPr>
              <a:t>Manasseh introduces Babylonian idolatry and astral worship</a:t>
            </a:r>
            <a:endParaRPr lang="en-AU" sz="3200" dirty="0">
              <a:ln>
                <a:solidFill>
                  <a:schemeClr val="tx1"/>
                </a:solidFill>
              </a:ln>
              <a:solidFill>
                <a:srgbClr val="FFCC00"/>
              </a:solidFill>
              <a:latin typeface="Arial Black" pitchFamily="34" charset="0"/>
            </a:endParaRPr>
          </a:p>
        </p:txBody>
      </p:sp>
      <p:sp>
        <p:nvSpPr>
          <p:cNvPr id="104459" name="Text Box 11"/>
          <p:cNvSpPr txBox="1">
            <a:spLocks noChangeArrowheads="1"/>
          </p:cNvSpPr>
          <p:nvPr/>
        </p:nvSpPr>
        <p:spPr bwMode="auto">
          <a:xfrm>
            <a:off x="-38100" y="742950"/>
            <a:ext cx="5219700" cy="946150"/>
          </a:xfrm>
          <a:prstGeom prst="rect">
            <a:avLst/>
          </a:prstGeom>
          <a:solidFill>
            <a:srgbClr val="000000"/>
          </a:solidFill>
          <a:ln w="9525">
            <a:noFill/>
            <a:miter lim="800000"/>
            <a:headEnd/>
            <a:tailEnd/>
          </a:ln>
          <a:effectLst/>
        </p:spPr>
        <p:txBody>
          <a:bodyPr>
            <a:spAutoFit/>
          </a:bodyPr>
          <a:lstStyle/>
          <a:p>
            <a:pPr>
              <a:spcBef>
                <a:spcPct val="50000"/>
              </a:spcBef>
            </a:pPr>
            <a:r>
              <a:rPr lang="en-US" sz="2800">
                <a:solidFill>
                  <a:srgbClr val="00FF00"/>
                </a:solidFill>
                <a:latin typeface="Impact" pitchFamily="34" charset="0"/>
              </a:rPr>
              <a:t>How Assyria and Babylon came into Judah</a:t>
            </a:r>
            <a:endParaRPr lang="en-AU" sz="2800">
              <a:solidFill>
                <a:srgbClr val="00FF00"/>
              </a:solidFill>
              <a:latin typeface="Impact"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44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4456"/>
                                        </p:tgtEl>
                                        <p:attrNameLst>
                                          <p:attrName>style.visibility</p:attrName>
                                        </p:attrNameLst>
                                      </p:cBhvr>
                                      <p:to>
                                        <p:strVal val="visible"/>
                                      </p:to>
                                    </p:set>
                                  </p:childTnLst>
                                </p:cTn>
                              </p:par>
                              <p:par>
                                <p:cTn id="11" presetID="22" presetClass="entr" presetSubtype="1" fill="hold" grpId="0" nodeType="withEffect">
                                  <p:stCondLst>
                                    <p:cond delay="0"/>
                                  </p:stCondLst>
                                  <p:childTnLst>
                                    <p:set>
                                      <p:cBhvr>
                                        <p:cTn id="12" dur="1" fill="hold">
                                          <p:stCondLst>
                                            <p:cond delay="0"/>
                                          </p:stCondLst>
                                        </p:cTn>
                                        <p:tgtEl>
                                          <p:spTgt spid="104457"/>
                                        </p:tgtEl>
                                        <p:attrNameLst>
                                          <p:attrName>style.visibility</p:attrName>
                                        </p:attrNameLst>
                                      </p:cBhvr>
                                      <p:to>
                                        <p:strVal val="visible"/>
                                      </p:to>
                                    </p:set>
                                    <p:animEffect transition="in" filter="wipe(up)">
                                      <p:cBhvr>
                                        <p:cTn id="13" dur="2000"/>
                                        <p:tgtEl>
                                          <p:spTgt spid="104457"/>
                                        </p:tgtEl>
                                      </p:cBhvr>
                                    </p:animEffect>
                                  </p:childTnLst>
                                  <p:subTnLst>
                                    <p:set>
                                      <p:cBhvr override="childStyle">
                                        <p:cTn dur="1" fill="hold" display="0" masterRel="nextClick" afterEffect="1"/>
                                        <p:tgtEl>
                                          <p:spTgt spid="104457"/>
                                        </p:tgtEl>
                                        <p:attrNameLst>
                                          <p:attrName>style.visibility</p:attrName>
                                        </p:attrNameLst>
                                      </p:cBhvr>
                                      <p:to>
                                        <p:strVal val="hidden"/>
                                      </p:to>
                                    </p:set>
                                  </p:sub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04453"/>
                                        </p:tgtEl>
                                        <p:attrNameLst>
                                          <p:attrName>style.visibility</p:attrName>
                                        </p:attrNameLst>
                                      </p:cBhvr>
                                      <p:to>
                                        <p:strVal val="visible"/>
                                      </p:to>
                                    </p:set>
                                  </p:childTnLst>
                                </p:cTn>
                              </p:par>
                              <p:par>
                                <p:cTn id="18" presetID="22" presetClass="entr" presetSubtype="2" fill="hold" grpId="0" nodeType="withEffect">
                                  <p:stCondLst>
                                    <p:cond delay="0"/>
                                  </p:stCondLst>
                                  <p:childTnLst>
                                    <p:set>
                                      <p:cBhvr>
                                        <p:cTn id="19" dur="1" fill="hold">
                                          <p:stCondLst>
                                            <p:cond delay="0"/>
                                          </p:stCondLst>
                                        </p:cTn>
                                        <p:tgtEl>
                                          <p:spTgt spid="104454"/>
                                        </p:tgtEl>
                                        <p:attrNameLst>
                                          <p:attrName>style.visibility</p:attrName>
                                        </p:attrNameLst>
                                      </p:cBhvr>
                                      <p:to>
                                        <p:strVal val="visible"/>
                                      </p:to>
                                    </p:set>
                                    <p:animEffect transition="in" filter="wipe(right)">
                                      <p:cBhvr>
                                        <p:cTn id="20" dur="2000"/>
                                        <p:tgtEl>
                                          <p:spTgt spid="104454"/>
                                        </p:tgtEl>
                                      </p:cBhvr>
                                    </p:animEffect>
                                  </p:childTnLst>
                                </p:cTn>
                              </p:par>
                              <p:par>
                                <p:cTn id="21" presetID="1" presetClass="exit" presetSubtype="0" fill="hold" grpId="1" nodeType="withEffect">
                                  <p:stCondLst>
                                    <p:cond delay="0"/>
                                  </p:stCondLst>
                                  <p:childTnLst>
                                    <p:set>
                                      <p:cBhvr>
                                        <p:cTn id="22" dur="1" fill="hold">
                                          <p:stCondLst>
                                            <p:cond delay="0"/>
                                          </p:stCondLst>
                                        </p:cTn>
                                        <p:tgtEl>
                                          <p:spTgt spid="104456"/>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2000"/>
                                        <p:tgtEl>
                                          <p:spTgt spid="104459"/>
                                        </p:tgtEl>
                                      </p:cBhvr>
                                    </p:animEffect>
                                    <p:set>
                                      <p:cBhvr>
                                        <p:cTn id="25" dur="1" fill="hold">
                                          <p:stCondLst>
                                            <p:cond delay="1999"/>
                                          </p:stCondLst>
                                        </p:cTn>
                                        <p:tgtEl>
                                          <p:spTgt spid="10445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104455"/>
                                        </p:tgtEl>
                                        <p:attrNameLst>
                                          <p:attrName>style.visibility</p:attrName>
                                        </p:attrNameLst>
                                      </p:cBhvr>
                                      <p:to>
                                        <p:strVal val="visible"/>
                                      </p:to>
                                    </p:set>
                                    <p:animEffect transition="in" filter="wipe(right)">
                                      <p:cBhvr>
                                        <p:cTn id="30" dur="1000"/>
                                        <p:tgtEl>
                                          <p:spTgt spid="104455"/>
                                        </p:tgtEl>
                                      </p:cBhvr>
                                    </p:animEffect>
                                  </p:childTnLst>
                                </p:cTn>
                              </p:par>
                              <p:par>
                                <p:cTn id="31" presetID="1" presetClass="entr" presetSubtype="0" fill="hold" grpId="0" nodeType="withEffect">
                                  <p:stCondLst>
                                    <p:cond delay="0"/>
                                  </p:stCondLst>
                                  <p:childTnLst>
                                    <p:set>
                                      <p:cBhvr>
                                        <p:cTn id="32" dur="1" fill="hold">
                                          <p:stCondLst>
                                            <p:cond delay="0"/>
                                          </p:stCondLst>
                                        </p:cTn>
                                        <p:tgtEl>
                                          <p:spTgt spid="104458"/>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104453"/>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044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3" grpId="0"/>
      <p:bldP spid="104453" grpId="1"/>
      <p:bldP spid="104454" grpId="0" animBg="1"/>
      <p:bldP spid="104454" grpId="1" animBg="1"/>
      <p:bldP spid="104455" grpId="0" animBg="1"/>
      <p:bldP spid="104456" grpId="0" animBg="1"/>
      <p:bldP spid="104456" grpId="1" animBg="1"/>
      <p:bldP spid="104457" grpId="0" animBg="1"/>
      <p:bldP spid="104458" grpId="0" animBg="1"/>
      <p:bldP spid="104459" grpId="0" animBg="1"/>
      <p:bldP spid="10445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4"/>
          <p:cNvSpPr>
            <a:spLocks noGrp="1" noChangeArrowheads="1"/>
          </p:cNvSpPr>
          <p:nvPr>
            <p:ph type="ftr" sz="quarter" idx="3"/>
          </p:nvPr>
        </p:nvSpPr>
        <p:spPr/>
        <p:txBody>
          <a:bodyPr/>
          <a:lstStyle/>
          <a:p>
            <a:r>
              <a:rPr lang="en-AU"/>
              <a:t>The Prophecy of Zephaniah</a:t>
            </a:r>
          </a:p>
        </p:txBody>
      </p:sp>
      <p:sp>
        <p:nvSpPr>
          <p:cNvPr id="108546" name="Rectangle 2"/>
          <p:cNvSpPr>
            <a:spLocks noGrp="1" noChangeArrowheads="1"/>
          </p:cNvSpPr>
          <p:nvPr>
            <p:ph type="subTitle" idx="1"/>
          </p:nvPr>
        </p:nvSpPr>
        <p:spPr>
          <a:xfrm>
            <a:off x="179388" y="836613"/>
            <a:ext cx="8785225" cy="5472112"/>
          </a:xfrm>
        </p:spPr>
        <p:txBody>
          <a:bodyPr/>
          <a:lstStyle/>
          <a:p>
            <a:pPr marL="622300" indent="-622300">
              <a:buClr>
                <a:srgbClr val="FFFF00"/>
              </a:buClr>
              <a:buFont typeface="Wingdings" pitchFamily="2" charset="2"/>
              <a:buChar char="v"/>
            </a:pPr>
            <a:r>
              <a:rPr lang="en-US"/>
              <a:t>… </a:t>
            </a:r>
            <a:endParaRPr lang="en-AU"/>
          </a:p>
        </p:txBody>
      </p:sp>
      <p:graphicFrame>
        <p:nvGraphicFramePr>
          <p:cNvPr id="108547" name="Object 3"/>
          <p:cNvGraphicFramePr>
            <a:graphicFrameLocks noChangeAspect="1"/>
          </p:cNvGraphicFramePr>
          <p:nvPr/>
        </p:nvGraphicFramePr>
        <p:xfrm>
          <a:off x="0" y="669925"/>
          <a:ext cx="9144000" cy="6188075"/>
        </p:xfrm>
        <a:graphic>
          <a:graphicData uri="http://schemas.openxmlformats.org/presentationml/2006/ole">
            <p:oleObj spid="_x0000_s108547" name="Photo Editor Photo" r:id="rId3" imgW="16847619" imgH="11403017" progId="">
              <p:embed/>
            </p:oleObj>
          </a:graphicData>
        </a:graphic>
      </p:graphicFrame>
      <p:sp>
        <p:nvSpPr>
          <p:cNvPr id="108549" name="Text Box 5"/>
          <p:cNvSpPr txBox="1">
            <a:spLocks noChangeArrowheads="1"/>
          </p:cNvSpPr>
          <p:nvPr/>
        </p:nvSpPr>
        <p:spPr bwMode="auto">
          <a:xfrm>
            <a:off x="0" y="696913"/>
            <a:ext cx="9144000" cy="2227262"/>
          </a:xfrm>
          <a:prstGeom prst="rect">
            <a:avLst/>
          </a:prstGeom>
          <a:solidFill>
            <a:srgbClr val="000000"/>
          </a:solidFill>
          <a:ln w="9525">
            <a:noFill/>
            <a:miter lim="800000"/>
            <a:headEnd/>
            <a:tailEnd/>
          </a:ln>
          <a:effectLst/>
        </p:spPr>
        <p:txBody>
          <a:bodyPr>
            <a:spAutoFit/>
          </a:bodyPr>
          <a:lstStyle/>
          <a:p>
            <a:pPr algn="ctr">
              <a:spcBef>
                <a:spcPct val="15000"/>
              </a:spcBef>
            </a:pPr>
            <a:r>
              <a:rPr lang="en-US" sz="2800" b="1" dirty="0">
                <a:ln>
                  <a:solidFill>
                    <a:schemeClr val="tx1"/>
                  </a:solidFill>
                </a:ln>
                <a:solidFill>
                  <a:srgbClr val="00FF00"/>
                </a:solidFill>
                <a:latin typeface="Bookman Old Style" pitchFamily="18" charset="0"/>
              </a:rPr>
              <a:t>Wherefore the LORD brought upon them the captains of the host of the king of Assyria, which took Manasseh among the thorns, and bound him with fetters, and carried him to Babylon. </a:t>
            </a:r>
            <a:r>
              <a:rPr lang="en-US" sz="2800" b="1" dirty="0">
                <a:ln>
                  <a:solidFill>
                    <a:schemeClr val="tx1"/>
                  </a:solidFill>
                </a:ln>
                <a:solidFill>
                  <a:srgbClr val="00FF00"/>
                </a:solidFill>
              </a:rPr>
              <a:t>-</a:t>
            </a:r>
            <a:r>
              <a:rPr lang="en-US" sz="2800" b="1" dirty="0">
                <a:ln>
                  <a:solidFill>
                    <a:schemeClr val="tx1"/>
                  </a:solidFill>
                </a:ln>
              </a:rPr>
              <a:t> </a:t>
            </a:r>
            <a:r>
              <a:rPr lang="en-US" sz="2800" b="1" dirty="0">
                <a:ln w="22225">
                  <a:solidFill>
                    <a:schemeClr val="tx1"/>
                  </a:solidFill>
                </a:ln>
                <a:solidFill>
                  <a:srgbClr val="FF0000"/>
                </a:solidFill>
              </a:rPr>
              <a:t>2 Chron. 33:11</a:t>
            </a:r>
            <a:endParaRPr lang="en-AU" sz="2800" b="1" dirty="0">
              <a:ln w="22225">
                <a:solidFill>
                  <a:schemeClr val="tx1"/>
                </a:solidFill>
              </a:ln>
              <a:solidFill>
                <a:srgbClr val="FF0000"/>
              </a:solidFill>
            </a:endParaRPr>
          </a:p>
        </p:txBody>
      </p:sp>
      <p:sp>
        <p:nvSpPr>
          <p:cNvPr id="108550" name="AutoShape 6"/>
          <p:cNvSpPr>
            <a:spLocks noChangeArrowheads="1"/>
          </p:cNvSpPr>
          <p:nvPr/>
        </p:nvSpPr>
        <p:spPr bwMode="auto">
          <a:xfrm rot="20398737" flipH="1">
            <a:off x="1060450" y="3389313"/>
            <a:ext cx="4103688" cy="1009650"/>
          </a:xfrm>
          <a:prstGeom prst="curvedDownArrow">
            <a:avLst>
              <a:gd name="adj1" fmla="val 81289"/>
              <a:gd name="adj2" fmla="val 162579"/>
              <a:gd name="adj3" fmla="val 33333"/>
            </a:avLst>
          </a:prstGeom>
          <a:gradFill rotWithShape="1">
            <a:gsLst>
              <a:gs pos="0">
                <a:srgbClr val="FF0000"/>
              </a:gs>
              <a:gs pos="100000">
                <a:srgbClr val="FFFF00"/>
              </a:gs>
            </a:gsLst>
            <a:lin ang="5400000" scaled="1"/>
          </a:gradFill>
          <a:ln w="9525">
            <a:solidFill>
              <a:srgbClr val="FF0000"/>
            </a:solidFill>
            <a:miter lim="800000"/>
            <a:headEnd/>
            <a:tailEnd/>
          </a:ln>
          <a:effectLst/>
        </p:spPr>
        <p:txBody>
          <a:bodyPr wrap="none" anchor="ctr"/>
          <a:lstStyle/>
          <a:p>
            <a:endParaRPr lang="en-US"/>
          </a:p>
        </p:txBody>
      </p:sp>
      <p:sp>
        <p:nvSpPr>
          <p:cNvPr id="108555" name="AutoShape 11"/>
          <p:cNvSpPr>
            <a:spLocks noChangeArrowheads="1"/>
          </p:cNvSpPr>
          <p:nvPr/>
        </p:nvSpPr>
        <p:spPr bwMode="auto">
          <a:xfrm rot="-176336">
            <a:off x="2268538" y="4633913"/>
            <a:ext cx="3167062" cy="54292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rgbClr val="000000"/>
            </a:solidFill>
            <a:miter lim="800000"/>
            <a:headEnd/>
            <a:tailEnd/>
          </a:ln>
          <a:effectLst/>
        </p:spPr>
        <p:txBody>
          <a:bodyPr wrap="none" anchor="ctr"/>
          <a:lstStyle/>
          <a:p>
            <a:endParaRPr lang="en-US"/>
          </a:p>
        </p:txBody>
      </p:sp>
      <p:sp>
        <p:nvSpPr>
          <p:cNvPr id="108556" name="Text Box 12"/>
          <p:cNvSpPr txBox="1">
            <a:spLocks noChangeArrowheads="1"/>
          </p:cNvSpPr>
          <p:nvPr/>
        </p:nvSpPr>
        <p:spPr bwMode="auto">
          <a:xfrm>
            <a:off x="0" y="5289550"/>
            <a:ext cx="9144000" cy="1554163"/>
          </a:xfrm>
          <a:prstGeom prst="rect">
            <a:avLst/>
          </a:prstGeom>
          <a:solidFill>
            <a:srgbClr val="FFFF00"/>
          </a:solidFill>
          <a:ln w="9525">
            <a:noFill/>
            <a:miter lim="800000"/>
            <a:headEnd/>
            <a:tailEnd/>
          </a:ln>
          <a:effectLst/>
        </p:spPr>
        <p:txBody>
          <a:bodyPr>
            <a:spAutoFit/>
          </a:bodyPr>
          <a:lstStyle/>
          <a:p>
            <a:pPr algn="ctr">
              <a:spcBef>
                <a:spcPct val="50000"/>
              </a:spcBef>
            </a:pPr>
            <a:r>
              <a:rPr lang="en-US" sz="3200">
                <a:solidFill>
                  <a:srgbClr val="000000"/>
                </a:solidFill>
                <a:latin typeface="Impact" pitchFamily="34" charset="0"/>
              </a:rPr>
              <a:t>Manasseh (“causing to forget”) taken to Babylon as forerunner of Judah who he was responsible for corrupting with Babylonian idolatry.</a:t>
            </a:r>
            <a:endParaRPr lang="en-AU" sz="3200">
              <a:solidFill>
                <a:srgbClr val="000000"/>
              </a:solidFill>
              <a:latin typeface="Impact" pitchFamily="34" charset="0"/>
            </a:endParaRPr>
          </a:p>
        </p:txBody>
      </p:sp>
      <p:sp>
        <p:nvSpPr>
          <p:cNvPr id="108548" name="Text Box 4"/>
          <p:cNvSpPr txBox="1">
            <a:spLocks noChangeArrowheads="1"/>
          </p:cNvSpPr>
          <p:nvPr/>
        </p:nvSpPr>
        <p:spPr bwMode="auto">
          <a:xfrm>
            <a:off x="0" y="2885"/>
            <a:ext cx="9144000" cy="769441"/>
          </a:xfrm>
          <a:prstGeom prst="rect">
            <a:avLst/>
          </a:prstGeom>
          <a:solidFill>
            <a:srgbClr val="000000"/>
          </a:solidFill>
          <a:ln w="9525">
            <a:noFill/>
            <a:miter lim="800000"/>
            <a:headEnd/>
            <a:tailEnd/>
          </a:ln>
          <a:effectLst/>
        </p:spPr>
        <p:txBody>
          <a:bodyPr wrap="square">
            <a:spAutoFit/>
          </a:bodyPr>
          <a:lstStyle/>
          <a:p>
            <a:pPr algn="ctr">
              <a:spcBef>
                <a:spcPct val="50000"/>
              </a:spcBef>
            </a:pPr>
            <a:r>
              <a:rPr lang="en-US" sz="4400" b="1" dirty="0">
                <a:solidFill>
                  <a:srgbClr val="FFFF66"/>
                </a:solidFill>
                <a:effectLst>
                  <a:outerShdw blurRad="38100" dist="38100" dir="2700000" algn="tl">
                    <a:srgbClr val="FFFFFF"/>
                  </a:outerShdw>
                </a:effectLst>
              </a:rPr>
              <a:t>Assyria, Babylon and Judah</a:t>
            </a:r>
            <a:endParaRPr lang="en-AU" sz="4400" b="1" dirty="0">
              <a:solidFill>
                <a:srgbClr val="FFFF66"/>
              </a:solidFill>
              <a:effectLst>
                <a:outerShdw blurRad="38100" dist="38100" dir="2700000" algn="tl">
                  <a:srgbClr val="FFFFFF"/>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08550"/>
                                        </p:tgtEl>
                                        <p:attrNameLst>
                                          <p:attrName>style.visibility</p:attrName>
                                        </p:attrNameLst>
                                      </p:cBhvr>
                                      <p:to>
                                        <p:strVal val="visible"/>
                                      </p:to>
                                    </p:set>
                                    <p:animEffect transition="in" filter="wipe(right)">
                                      <p:cBhvr>
                                        <p:cTn id="7" dur="2000"/>
                                        <p:tgtEl>
                                          <p:spTgt spid="108550"/>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0854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8555"/>
                                        </p:tgtEl>
                                        <p:attrNameLst>
                                          <p:attrName>style.visibility</p:attrName>
                                        </p:attrNameLst>
                                      </p:cBhvr>
                                      <p:to>
                                        <p:strVal val="visible"/>
                                      </p:to>
                                    </p:set>
                                    <p:animEffect transition="in" filter="wipe(left)">
                                      <p:cBhvr>
                                        <p:cTn id="14" dur="2000"/>
                                        <p:tgtEl>
                                          <p:spTgt spid="108555"/>
                                        </p:tgtEl>
                                      </p:cBhvr>
                                    </p:animEffect>
                                  </p:childTnLst>
                                </p:cTn>
                              </p:par>
                            </p:childTnLst>
                          </p:cTn>
                        </p:par>
                        <p:par>
                          <p:cTn id="15" fill="hold">
                            <p:stCondLst>
                              <p:cond delay="2000"/>
                            </p:stCondLst>
                            <p:childTnLst>
                              <p:par>
                                <p:cTn id="16" presetID="1" presetClass="entr" presetSubtype="0" fill="hold" grpId="0" nodeType="afterEffect">
                                  <p:stCondLst>
                                    <p:cond delay="2000"/>
                                  </p:stCondLst>
                                  <p:childTnLst>
                                    <p:set>
                                      <p:cBhvr>
                                        <p:cTn id="17" dur="1" fill="hold">
                                          <p:stCondLst>
                                            <p:cond delay="0"/>
                                          </p:stCondLst>
                                        </p:cTn>
                                        <p:tgtEl>
                                          <p:spTgt spid="1085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9" grpId="0" animBg="1"/>
      <p:bldP spid="108550" grpId="0" animBg="1"/>
      <p:bldP spid="108555" grpId="0" animBg="1"/>
      <p:bldP spid="10855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4"/>
          <p:cNvSpPr>
            <a:spLocks noGrp="1" noChangeArrowheads="1"/>
          </p:cNvSpPr>
          <p:nvPr>
            <p:ph type="ftr" sz="quarter" idx="3"/>
          </p:nvPr>
        </p:nvSpPr>
        <p:spPr/>
        <p:txBody>
          <a:bodyPr/>
          <a:lstStyle/>
          <a:p>
            <a:r>
              <a:rPr lang="en-AU"/>
              <a:t>The Prophecy of Zephaniah</a:t>
            </a:r>
          </a:p>
        </p:txBody>
      </p:sp>
      <p:sp>
        <p:nvSpPr>
          <p:cNvPr id="78850" name="Rectangle 2"/>
          <p:cNvSpPr>
            <a:spLocks noGrp="1" noChangeArrowheads="1"/>
          </p:cNvSpPr>
          <p:nvPr>
            <p:ph type="subTitle" idx="1"/>
          </p:nvPr>
        </p:nvSpPr>
        <p:spPr>
          <a:xfrm>
            <a:off x="179388" y="981075"/>
            <a:ext cx="8785225" cy="5327650"/>
          </a:xfrm>
        </p:spPr>
        <p:txBody>
          <a:bodyPr/>
          <a:lstStyle/>
          <a:p>
            <a:pPr marL="712788" indent="-712788">
              <a:buClr>
                <a:srgbClr val="FFFF00"/>
              </a:buClr>
              <a:buFont typeface="Wingdings" pitchFamily="2" charset="2"/>
              <a:buChar char="v"/>
            </a:pPr>
            <a:r>
              <a:rPr lang="en-US" sz="3600" dirty="0"/>
              <a:t>Isaiah prophesied in the days of </a:t>
            </a:r>
            <a:r>
              <a:rPr lang="en-US" sz="3600" dirty="0" err="1"/>
              <a:t>Uzziah</a:t>
            </a:r>
            <a:r>
              <a:rPr lang="en-US" sz="3600" dirty="0"/>
              <a:t>, </a:t>
            </a:r>
            <a:r>
              <a:rPr lang="en-US" sz="3600" dirty="0" err="1"/>
              <a:t>Jotham</a:t>
            </a:r>
            <a:r>
              <a:rPr lang="en-US" sz="3600" dirty="0"/>
              <a:t>, </a:t>
            </a:r>
            <a:r>
              <a:rPr lang="en-US" sz="3600" dirty="0" err="1"/>
              <a:t>Ahaz</a:t>
            </a:r>
            <a:r>
              <a:rPr lang="en-US" sz="3600" dirty="0"/>
              <a:t> and Hezekiah.</a:t>
            </a:r>
          </a:p>
          <a:p>
            <a:pPr marL="712788" indent="-712788">
              <a:buClr>
                <a:srgbClr val="FFFF00"/>
              </a:buClr>
              <a:buFont typeface="Wingdings" pitchFamily="2" charset="2"/>
              <a:buChar char="v"/>
            </a:pPr>
            <a:r>
              <a:rPr lang="en-US" sz="3600" dirty="0"/>
              <a:t>Witnessed the invasion of Sennacherib and the apostasy of both </a:t>
            </a:r>
            <a:r>
              <a:rPr lang="en-US" sz="3600" dirty="0" err="1"/>
              <a:t>Ahaz</a:t>
            </a:r>
            <a:r>
              <a:rPr lang="en-US" sz="3600" dirty="0"/>
              <a:t> and Manasseh.</a:t>
            </a:r>
          </a:p>
          <a:p>
            <a:pPr marL="712788" indent="-712788">
              <a:buClr>
                <a:srgbClr val="FFFF00"/>
              </a:buClr>
              <a:buFont typeface="Wingdings" pitchFamily="2" charset="2"/>
              <a:buChar char="v"/>
            </a:pPr>
            <a:r>
              <a:rPr lang="en-US" sz="3600" dirty="0"/>
              <a:t>Title of the </a:t>
            </a:r>
            <a:r>
              <a:rPr lang="en-US" sz="3600" dirty="0">
                <a:solidFill>
                  <a:srgbClr val="00FF00"/>
                </a:solidFill>
              </a:rPr>
              <a:t>latter day </a:t>
            </a:r>
            <a:r>
              <a:rPr lang="en-US" sz="3600" dirty="0" err="1">
                <a:solidFill>
                  <a:srgbClr val="00FF00"/>
                </a:solidFill>
              </a:rPr>
              <a:t>Gogian</a:t>
            </a:r>
            <a:r>
              <a:rPr lang="en-US" sz="3600" dirty="0">
                <a:solidFill>
                  <a:srgbClr val="00FF00"/>
                </a:solidFill>
              </a:rPr>
              <a:t> host</a:t>
            </a:r>
            <a:r>
              <a:rPr lang="en-US" sz="3600" dirty="0"/>
              <a:t> -</a:t>
            </a:r>
          </a:p>
          <a:p>
            <a:pPr marL="712788" indent="-712788">
              <a:buClr>
                <a:srgbClr val="FFFF00"/>
              </a:buClr>
              <a:buFont typeface="Wingdings" pitchFamily="2" charset="2"/>
              <a:buNone/>
            </a:pPr>
            <a:r>
              <a:rPr lang="en-US" sz="3600" dirty="0"/>
              <a:t>	</a:t>
            </a:r>
            <a:r>
              <a:rPr lang="en-US" sz="3600" dirty="0">
                <a:ln w="28575">
                  <a:solidFill>
                    <a:schemeClr val="tx1"/>
                  </a:solidFill>
                </a:ln>
                <a:solidFill>
                  <a:srgbClr val="FF0000"/>
                </a:solidFill>
              </a:rPr>
              <a:t>Isaiah 10:5,24; 14:25; 30:31; 31:8 </a:t>
            </a:r>
            <a:r>
              <a:rPr lang="en-US" sz="3600" dirty="0"/>
              <a:t>- Cp.</a:t>
            </a:r>
            <a:r>
              <a:rPr lang="en-US" sz="3600" dirty="0">
                <a:solidFill>
                  <a:srgbClr val="FF0000"/>
                </a:solidFill>
                <a:effectLst>
                  <a:outerShdw blurRad="38100" dist="38100" dir="2700000" algn="tl">
                    <a:srgbClr val="FFFFFF"/>
                  </a:outerShdw>
                </a:effectLst>
              </a:rPr>
              <a:t> </a:t>
            </a:r>
            <a:r>
              <a:rPr lang="en-US" sz="3600" dirty="0">
                <a:ln w="28575">
                  <a:solidFill>
                    <a:schemeClr val="tx1"/>
                  </a:solidFill>
                </a:ln>
                <a:solidFill>
                  <a:srgbClr val="FF0000"/>
                </a:solidFill>
              </a:rPr>
              <a:t>Mic. 5:5,6</a:t>
            </a:r>
            <a:r>
              <a:rPr lang="en-US" sz="3600" dirty="0"/>
              <a:t>. </a:t>
            </a:r>
            <a:endParaRPr lang="en-AU" sz="3600" dirty="0"/>
          </a:p>
        </p:txBody>
      </p:sp>
      <p:sp>
        <p:nvSpPr>
          <p:cNvPr id="78851" name="Text Box 3"/>
          <p:cNvSpPr txBox="1">
            <a:spLocks noChangeArrowheads="1"/>
          </p:cNvSpPr>
          <p:nvPr/>
        </p:nvSpPr>
        <p:spPr bwMode="auto">
          <a:xfrm>
            <a:off x="0" y="219075"/>
            <a:ext cx="9144000" cy="762000"/>
          </a:xfrm>
          <a:prstGeom prst="rect">
            <a:avLst/>
          </a:prstGeom>
          <a:noFill/>
          <a:ln w="9525">
            <a:noFill/>
            <a:miter lim="800000"/>
            <a:headEnd/>
            <a:tailEnd/>
          </a:ln>
          <a:effectLst/>
        </p:spPr>
        <p:txBody>
          <a:bodyPr>
            <a:spAutoFit/>
          </a:bodyPr>
          <a:lstStyle/>
          <a:p>
            <a:pPr algn="ctr">
              <a:spcBef>
                <a:spcPct val="50000"/>
              </a:spcBef>
            </a:pPr>
            <a:r>
              <a:rPr lang="en-US" sz="4400" b="1" dirty="0">
                <a:solidFill>
                  <a:srgbClr val="FFFF66"/>
                </a:solidFill>
                <a:effectLst>
                  <a:outerShdw blurRad="38100" dist="38100" dir="2700000" algn="tl">
                    <a:srgbClr val="FFFFFF"/>
                  </a:outerShdw>
                </a:effectLst>
              </a:rPr>
              <a:t>Isaiah and “The Assyrian”</a:t>
            </a:r>
            <a:endParaRPr lang="en-AU" sz="4400" b="1" dirty="0">
              <a:solidFill>
                <a:srgbClr val="FFFF66"/>
              </a:solidFill>
              <a:effectLst>
                <a:outerShdw blurRad="38100" dist="38100" dir="2700000" algn="tl">
                  <a:srgbClr val="FFFFFF"/>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885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885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8850">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885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4"/>
          <p:cNvSpPr>
            <a:spLocks noGrp="1" noChangeArrowheads="1"/>
          </p:cNvSpPr>
          <p:nvPr>
            <p:ph type="ftr" sz="quarter" idx="3"/>
          </p:nvPr>
        </p:nvSpPr>
        <p:spPr/>
        <p:txBody>
          <a:bodyPr/>
          <a:lstStyle/>
          <a:p>
            <a:r>
              <a:rPr lang="en-AU"/>
              <a:t>The Prophecy of Zephaniah</a:t>
            </a:r>
          </a:p>
        </p:txBody>
      </p:sp>
      <p:sp>
        <p:nvSpPr>
          <p:cNvPr id="79874" name="Rectangle 2"/>
          <p:cNvSpPr>
            <a:spLocks noGrp="1" noChangeArrowheads="1"/>
          </p:cNvSpPr>
          <p:nvPr>
            <p:ph type="subTitle" idx="1"/>
          </p:nvPr>
        </p:nvSpPr>
        <p:spPr>
          <a:xfrm>
            <a:off x="179388" y="981075"/>
            <a:ext cx="8640762" cy="2160588"/>
          </a:xfrm>
        </p:spPr>
        <p:txBody>
          <a:bodyPr/>
          <a:lstStyle/>
          <a:p>
            <a:pPr marL="712788" indent="-712788">
              <a:spcAft>
                <a:spcPct val="35000"/>
              </a:spcAft>
              <a:buClr>
                <a:srgbClr val="FFFF00"/>
              </a:buClr>
              <a:buFont typeface="Wingdings" pitchFamily="2" charset="2"/>
              <a:buChar char="v"/>
            </a:pPr>
            <a:r>
              <a:rPr lang="en-US" sz="3200" dirty="0">
                <a:solidFill>
                  <a:srgbClr val="00FF00"/>
                </a:solidFill>
              </a:rPr>
              <a:t>“king”</a:t>
            </a:r>
            <a:r>
              <a:rPr lang="en-US" sz="3200" dirty="0"/>
              <a:t> – </a:t>
            </a:r>
            <a:r>
              <a:rPr lang="en-US" sz="3200" dirty="0">
                <a:ln w="22225">
                  <a:solidFill>
                    <a:schemeClr val="tx1"/>
                  </a:solidFill>
                </a:ln>
                <a:solidFill>
                  <a:srgbClr val="FF0000"/>
                </a:solidFill>
              </a:rPr>
              <a:t>Vv.17, 22</a:t>
            </a:r>
            <a:r>
              <a:rPr lang="en-US" sz="3200" dirty="0"/>
              <a:t> (</a:t>
            </a:r>
            <a:r>
              <a:rPr lang="en-US" sz="3200" dirty="0">
                <a:ln w="22225">
                  <a:solidFill>
                    <a:schemeClr val="tx1"/>
                  </a:solidFill>
                </a:ln>
                <a:solidFill>
                  <a:srgbClr val="FF0000"/>
                </a:solidFill>
              </a:rPr>
              <a:t>Gen. 10:10</a:t>
            </a:r>
            <a:r>
              <a:rPr lang="en-US" sz="3200" dirty="0"/>
              <a:t>).</a:t>
            </a:r>
          </a:p>
          <a:p>
            <a:pPr marL="712788" indent="-712788">
              <a:spcAft>
                <a:spcPct val="35000"/>
              </a:spcAft>
              <a:buClr>
                <a:srgbClr val="FFFF00"/>
              </a:buClr>
              <a:buFont typeface="Wingdings" pitchFamily="2" charset="2"/>
              <a:buChar char="v"/>
            </a:pPr>
            <a:r>
              <a:rPr lang="en-US" sz="3200" dirty="0">
                <a:solidFill>
                  <a:srgbClr val="00FF00"/>
                </a:solidFill>
              </a:rPr>
              <a:t>“towers”</a:t>
            </a:r>
            <a:r>
              <a:rPr lang="en-US" sz="3200" dirty="0"/>
              <a:t> – </a:t>
            </a:r>
            <a:r>
              <a:rPr lang="en-US" sz="3200" i="1" dirty="0" err="1"/>
              <a:t>migdal</a:t>
            </a:r>
            <a:r>
              <a:rPr lang="en-US" sz="3200" dirty="0"/>
              <a:t> – </a:t>
            </a:r>
            <a:r>
              <a:rPr lang="en-US" sz="3200" dirty="0">
                <a:ln w="22225">
                  <a:solidFill>
                    <a:schemeClr val="tx1"/>
                  </a:solidFill>
                </a:ln>
                <a:solidFill>
                  <a:srgbClr val="FF0000"/>
                </a:solidFill>
              </a:rPr>
              <a:t>V.18</a:t>
            </a:r>
            <a:r>
              <a:rPr lang="en-US" sz="3200" dirty="0"/>
              <a:t> (</a:t>
            </a:r>
            <a:r>
              <a:rPr lang="en-US" sz="3200" dirty="0">
                <a:ln w="22225">
                  <a:solidFill>
                    <a:schemeClr val="tx1"/>
                  </a:solidFill>
                </a:ln>
                <a:solidFill>
                  <a:srgbClr val="FF0000"/>
                </a:solidFill>
              </a:rPr>
              <a:t>Gen. 11:4</a:t>
            </a:r>
            <a:r>
              <a:rPr lang="en-US" sz="3200" dirty="0"/>
              <a:t>).</a:t>
            </a:r>
          </a:p>
          <a:p>
            <a:pPr marL="712788" indent="-712788">
              <a:spcAft>
                <a:spcPct val="35000"/>
              </a:spcAft>
              <a:buClr>
                <a:srgbClr val="FFFF00"/>
              </a:buClr>
              <a:buFont typeface="Wingdings" pitchFamily="2" charset="2"/>
              <a:buChar char="v"/>
            </a:pPr>
            <a:r>
              <a:rPr lang="en-US" sz="3200" dirty="0">
                <a:solidFill>
                  <a:srgbClr val="00FF00"/>
                </a:solidFill>
              </a:rPr>
              <a:t>“speech”</a:t>
            </a:r>
            <a:r>
              <a:rPr lang="en-US" sz="3200" dirty="0"/>
              <a:t> – </a:t>
            </a:r>
            <a:r>
              <a:rPr lang="en-US" sz="3200" i="1" dirty="0" err="1"/>
              <a:t>saphah</a:t>
            </a:r>
            <a:r>
              <a:rPr lang="en-US" sz="3200" dirty="0"/>
              <a:t> – </a:t>
            </a:r>
            <a:r>
              <a:rPr lang="en-US" sz="3200" dirty="0">
                <a:ln w="22225">
                  <a:solidFill>
                    <a:schemeClr val="tx1"/>
                  </a:solidFill>
                </a:ln>
                <a:solidFill>
                  <a:srgbClr val="FF0000"/>
                </a:solidFill>
              </a:rPr>
              <a:t>V.19</a:t>
            </a:r>
            <a:r>
              <a:rPr lang="en-US" sz="3200" dirty="0"/>
              <a:t> (</a:t>
            </a:r>
            <a:r>
              <a:rPr lang="en-US" sz="3200" dirty="0">
                <a:ln w="22225">
                  <a:solidFill>
                    <a:schemeClr val="tx1"/>
                  </a:solidFill>
                </a:ln>
                <a:solidFill>
                  <a:srgbClr val="FF0000"/>
                </a:solidFill>
              </a:rPr>
              <a:t>Gen. 11:1</a:t>
            </a:r>
            <a:r>
              <a:rPr lang="en-US" sz="3200" dirty="0"/>
              <a:t>).</a:t>
            </a:r>
            <a:endParaRPr lang="en-AU" sz="3200" dirty="0"/>
          </a:p>
        </p:txBody>
      </p:sp>
      <p:sp>
        <p:nvSpPr>
          <p:cNvPr id="79875" name="Text Box 3"/>
          <p:cNvSpPr txBox="1">
            <a:spLocks noChangeArrowheads="1"/>
          </p:cNvSpPr>
          <p:nvPr/>
        </p:nvSpPr>
        <p:spPr bwMode="auto">
          <a:xfrm>
            <a:off x="0" y="76775"/>
            <a:ext cx="9144000" cy="830997"/>
          </a:xfrm>
          <a:prstGeom prst="rect">
            <a:avLst/>
          </a:prstGeom>
          <a:noFill/>
          <a:ln w="9525">
            <a:noFill/>
            <a:miter lim="800000"/>
            <a:headEnd/>
            <a:tailEnd/>
          </a:ln>
          <a:effectLst/>
        </p:spPr>
        <p:txBody>
          <a:bodyPr>
            <a:spAutoFit/>
          </a:bodyPr>
          <a:lstStyle/>
          <a:p>
            <a:pPr algn="ctr">
              <a:spcBef>
                <a:spcPct val="50000"/>
              </a:spcBef>
            </a:pPr>
            <a:r>
              <a:rPr lang="en-US" sz="4800" b="1" dirty="0">
                <a:solidFill>
                  <a:srgbClr val="FFFF66"/>
                </a:solidFill>
                <a:effectLst>
                  <a:outerShdw blurRad="38100" dist="38100" dir="2700000" algn="tl">
                    <a:srgbClr val="FFFFFF"/>
                  </a:outerShdw>
                </a:effectLst>
              </a:rPr>
              <a:t>Nimrod in </a:t>
            </a:r>
            <a:r>
              <a:rPr lang="en-US" sz="4800" b="1" dirty="0" smtClean="0">
                <a:ln w="28575">
                  <a:solidFill>
                    <a:schemeClr val="tx1"/>
                  </a:solidFill>
                </a:ln>
                <a:solidFill>
                  <a:srgbClr val="FF0000"/>
                </a:solidFill>
              </a:rPr>
              <a:t>Isaiah 33</a:t>
            </a:r>
            <a:endParaRPr lang="en-AU" sz="4800" b="1" dirty="0">
              <a:ln w="28575">
                <a:solidFill>
                  <a:schemeClr val="tx1"/>
                </a:solidFill>
              </a:ln>
              <a:solidFill>
                <a:srgbClr val="FF0000"/>
              </a:solidFill>
            </a:endParaRPr>
          </a:p>
        </p:txBody>
      </p:sp>
      <p:pic>
        <p:nvPicPr>
          <p:cNvPr id="79876" name="Picture 4" descr="Tower of Babel3"/>
          <p:cNvPicPr>
            <a:picLocks noChangeAspect="1" noChangeArrowheads="1"/>
          </p:cNvPicPr>
          <p:nvPr/>
        </p:nvPicPr>
        <p:blipFill>
          <a:blip r:embed="rId2" cstate="print"/>
          <a:srcRect/>
          <a:stretch>
            <a:fillRect/>
          </a:stretch>
        </p:blipFill>
        <p:spPr bwMode="auto">
          <a:xfrm>
            <a:off x="4356100" y="3125788"/>
            <a:ext cx="4787900" cy="3732212"/>
          </a:xfrm>
          <a:prstGeom prst="rect">
            <a:avLst/>
          </a:prstGeom>
          <a:noFill/>
        </p:spPr>
      </p:pic>
      <p:sp>
        <p:nvSpPr>
          <p:cNvPr id="79877" name="Text Box 5"/>
          <p:cNvSpPr txBox="1">
            <a:spLocks noChangeArrowheads="1"/>
          </p:cNvSpPr>
          <p:nvPr/>
        </p:nvSpPr>
        <p:spPr bwMode="auto">
          <a:xfrm>
            <a:off x="179388" y="3068638"/>
            <a:ext cx="4248150" cy="3046988"/>
          </a:xfrm>
          <a:prstGeom prst="rect">
            <a:avLst/>
          </a:prstGeom>
          <a:noFill/>
          <a:ln w="9525">
            <a:noFill/>
            <a:miter lim="800000"/>
            <a:headEnd/>
            <a:tailEnd/>
          </a:ln>
          <a:effectLst/>
        </p:spPr>
        <p:txBody>
          <a:bodyPr>
            <a:spAutoFit/>
          </a:bodyPr>
          <a:lstStyle/>
          <a:p>
            <a:pPr marL="631825" indent="-631825">
              <a:spcBef>
                <a:spcPct val="50000"/>
              </a:spcBef>
              <a:buClr>
                <a:srgbClr val="FFFF00"/>
              </a:buClr>
              <a:buFont typeface="Wingdings" pitchFamily="2" charset="2"/>
              <a:buChar char="v"/>
            </a:pPr>
            <a:r>
              <a:rPr lang="en-US" sz="3200" b="1" dirty="0">
                <a:solidFill>
                  <a:srgbClr val="00FF00"/>
                </a:solidFill>
              </a:rPr>
              <a:t>“shall…ever be removed”</a:t>
            </a:r>
            <a:r>
              <a:rPr lang="en-US" sz="3200" b="1" dirty="0"/>
              <a:t> – </a:t>
            </a:r>
            <a:r>
              <a:rPr lang="en-US" sz="3200" b="1" i="1" dirty="0" err="1"/>
              <a:t>naca</a:t>
            </a:r>
            <a:r>
              <a:rPr lang="en-US" sz="3200" b="1" dirty="0"/>
              <a:t> – </a:t>
            </a:r>
            <a:r>
              <a:rPr lang="en-US" sz="3200" b="1" dirty="0">
                <a:ln w="22225">
                  <a:solidFill>
                    <a:schemeClr val="tx1"/>
                  </a:solidFill>
                </a:ln>
                <a:solidFill>
                  <a:srgbClr val="FF0000"/>
                </a:solidFill>
                <a:latin typeface="+mn-lt"/>
              </a:rPr>
              <a:t>V.20</a:t>
            </a:r>
            <a:r>
              <a:rPr lang="en-US" sz="3200" b="1" dirty="0"/>
              <a:t> – translated “journeyed” </a:t>
            </a:r>
            <a:r>
              <a:rPr lang="en-US" sz="3200" b="1" dirty="0">
                <a:ln w="22225">
                  <a:solidFill>
                    <a:schemeClr val="tx1"/>
                  </a:solidFill>
                </a:ln>
                <a:solidFill>
                  <a:srgbClr val="FF0000"/>
                </a:solidFill>
                <a:latin typeface="+mn-lt"/>
              </a:rPr>
              <a:t>Gen. 11:2</a:t>
            </a:r>
            <a:r>
              <a:rPr lang="en-US" sz="3200" b="1" dirty="0"/>
              <a:t>.</a:t>
            </a:r>
            <a:r>
              <a:rPr lang="en-US" sz="3200" dirty="0"/>
              <a:t> </a:t>
            </a:r>
            <a:endParaRPr lang="en-AU" sz="32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98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987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987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98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uiExpand="1" build="p"/>
      <p:bldP spid="79877" grpId="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Rectangle 24"/>
          <p:cNvSpPr>
            <a:spLocks noGrp="1" noChangeArrowheads="1"/>
          </p:cNvSpPr>
          <p:nvPr>
            <p:ph type="ftr" sz="quarter" idx="3"/>
          </p:nvPr>
        </p:nvSpPr>
        <p:spPr/>
        <p:txBody>
          <a:bodyPr/>
          <a:lstStyle/>
          <a:p>
            <a:r>
              <a:rPr lang="en-AU"/>
              <a:t>The Prophecy of Zephaniah</a:t>
            </a:r>
          </a:p>
        </p:txBody>
      </p:sp>
      <p:sp>
        <p:nvSpPr>
          <p:cNvPr id="95234" name="Rectangle 2"/>
          <p:cNvSpPr>
            <a:spLocks noGrp="1" noChangeArrowheads="1"/>
          </p:cNvSpPr>
          <p:nvPr>
            <p:ph type="ctrTitle"/>
          </p:nvPr>
        </p:nvSpPr>
        <p:spPr>
          <a:xfrm>
            <a:off x="4427538" y="0"/>
            <a:ext cx="4716462" cy="1916113"/>
          </a:xfrm>
        </p:spPr>
        <p:txBody>
          <a:bodyPr/>
          <a:lstStyle/>
          <a:p>
            <a:r>
              <a:rPr lang="en-AU"/>
              <a:t>Europe is rebuilding the Tower of Babel</a:t>
            </a:r>
          </a:p>
        </p:txBody>
      </p:sp>
      <p:sp>
        <p:nvSpPr>
          <p:cNvPr id="95235" name="Rectangle 3"/>
          <p:cNvSpPr>
            <a:spLocks noGrp="1" noChangeArrowheads="1"/>
          </p:cNvSpPr>
          <p:nvPr>
            <p:ph type="subTitle" idx="1"/>
          </p:nvPr>
        </p:nvSpPr>
        <p:spPr>
          <a:xfrm>
            <a:off x="323850" y="908050"/>
            <a:ext cx="8569325" cy="5689600"/>
          </a:xfrm>
        </p:spPr>
        <p:txBody>
          <a:bodyPr/>
          <a:lstStyle/>
          <a:p>
            <a:pPr algn="just"/>
            <a:endParaRPr lang="en-AU" b="0">
              <a:solidFill>
                <a:srgbClr val="66FF33"/>
              </a:solidFill>
            </a:endParaRPr>
          </a:p>
          <a:p>
            <a:pPr algn="just"/>
            <a:endParaRPr lang="en-AU"/>
          </a:p>
        </p:txBody>
      </p:sp>
      <p:pic>
        <p:nvPicPr>
          <p:cNvPr id="95236" name="Picture 4" descr="European Union - Tower"/>
          <p:cNvPicPr>
            <a:picLocks noChangeAspect="1" noChangeArrowheads="1"/>
          </p:cNvPicPr>
          <p:nvPr/>
        </p:nvPicPr>
        <p:blipFill>
          <a:blip r:embed="rId2" cstate="print"/>
          <a:srcRect/>
          <a:stretch>
            <a:fillRect/>
          </a:stretch>
        </p:blipFill>
        <p:spPr bwMode="auto">
          <a:xfrm>
            <a:off x="0" y="0"/>
            <a:ext cx="4419600" cy="6858000"/>
          </a:xfrm>
          <a:prstGeom prst="rect">
            <a:avLst/>
          </a:prstGeom>
          <a:noFill/>
          <a:ln w="9525">
            <a:noFill/>
            <a:miter lim="800000"/>
            <a:headEnd/>
            <a:tailEnd/>
          </a:ln>
        </p:spPr>
      </p:pic>
      <p:pic>
        <p:nvPicPr>
          <p:cNvPr id="95237" name="Picture 5"/>
          <p:cNvPicPr>
            <a:picLocks noChangeAspect="1" noChangeArrowheads="1"/>
          </p:cNvPicPr>
          <p:nvPr/>
        </p:nvPicPr>
        <p:blipFill>
          <a:blip r:embed="rId3" cstate="print"/>
          <a:srcRect/>
          <a:stretch>
            <a:fillRect/>
          </a:stretch>
        </p:blipFill>
        <p:spPr bwMode="auto">
          <a:xfrm>
            <a:off x="4500563" y="3876675"/>
            <a:ext cx="4175125" cy="2981325"/>
          </a:xfrm>
          <a:prstGeom prst="rect">
            <a:avLst/>
          </a:prstGeom>
          <a:noFill/>
          <a:ln w="9525">
            <a:noFill/>
            <a:miter lim="800000"/>
            <a:headEnd/>
            <a:tailEnd/>
          </a:ln>
          <a:effectLst/>
        </p:spPr>
      </p:pic>
      <p:pic>
        <p:nvPicPr>
          <p:cNvPr id="95238" name="Picture 6" descr="EU 12 stars over Europe"/>
          <p:cNvPicPr>
            <a:picLocks noChangeAspect="1" noChangeArrowheads="1"/>
          </p:cNvPicPr>
          <p:nvPr/>
        </p:nvPicPr>
        <p:blipFill>
          <a:blip r:embed="rId4" cstate="print"/>
          <a:srcRect/>
          <a:stretch>
            <a:fillRect/>
          </a:stretch>
        </p:blipFill>
        <p:spPr bwMode="auto">
          <a:xfrm>
            <a:off x="6804025" y="1844675"/>
            <a:ext cx="2339975" cy="2200275"/>
          </a:xfrm>
          <a:prstGeom prst="rect">
            <a:avLst/>
          </a:prstGeom>
          <a:noFill/>
        </p:spPr>
      </p:pic>
      <p:sp>
        <p:nvSpPr>
          <p:cNvPr id="95239" name="Text Box 7"/>
          <p:cNvSpPr txBox="1">
            <a:spLocks noChangeArrowheads="1"/>
          </p:cNvSpPr>
          <p:nvPr/>
        </p:nvSpPr>
        <p:spPr bwMode="auto">
          <a:xfrm>
            <a:off x="4500563" y="1844675"/>
            <a:ext cx="2232025" cy="1917700"/>
          </a:xfrm>
          <a:prstGeom prst="rect">
            <a:avLst/>
          </a:prstGeom>
          <a:noFill/>
          <a:ln w="9525">
            <a:noFill/>
            <a:miter lim="800000"/>
            <a:headEnd/>
            <a:tailEnd/>
          </a:ln>
          <a:effectLst/>
        </p:spPr>
        <p:txBody>
          <a:bodyPr>
            <a:spAutoFit/>
          </a:bodyPr>
          <a:lstStyle/>
          <a:p>
            <a:pPr algn="ctr">
              <a:spcBef>
                <a:spcPct val="50000"/>
              </a:spcBef>
            </a:pPr>
            <a:r>
              <a:rPr lang="en-AU" sz="2400">
                <a:solidFill>
                  <a:srgbClr val="00FF00"/>
                </a:solidFill>
                <a:latin typeface="Impact" pitchFamily="34" charset="0"/>
              </a:rPr>
              <a:t>The new European Parliament in Strasbourg, France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52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4"/>
          <p:cNvSpPr>
            <a:spLocks noGrp="1" noChangeArrowheads="1"/>
          </p:cNvSpPr>
          <p:nvPr>
            <p:ph type="ftr" sz="quarter" idx="3"/>
          </p:nvPr>
        </p:nvSpPr>
        <p:spPr>
          <a:xfrm>
            <a:off x="0" y="6336435"/>
            <a:ext cx="3635375" cy="549275"/>
          </a:xfrm>
        </p:spPr>
        <p:txBody>
          <a:bodyPr/>
          <a:lstStyle/>
          <a:p>
            <a:r>
              <a:rPr lang="en-AU" dirty="0"/>
              <a:t>The Prophecy of Zephaniah</a:t>
            </a:r>
          </a:p>
        </p:txBody>
      </p:sp>
      <p:sp>
        <p:nvSpPr>
          <p:cNvPr id="119810" name="Rectangle 2"/>
          <p:cNvSpPr>
            <a:spLocks noGrp="1" noChangeArrowheads="1"/>
          </p:cNvSpPr>
          <p:nvPr>
            <p:ph type="subTitle" idx="1"/>
          </p:nvPr>
        </p:nvSpPr>
        <p:spPr>
          <a:xfrm>
            <a:off x="179388" y="692150"/>
            <a:ext cx="5184775" cy="2376488"/>
          </a:xfrm>
        </p:spPr>
        <p:txBody>
          <a:bodyPr/>
          <a:lstStyle/>
          <a:p>
            <a:pPr>
              <a:buClr>
                <a:srgbClr val="FFFF00"/>
              </a:buClr>
              <a:buFont typeface="Wingdings" pitchFamily="2" charset="2"/>
              <a:buNone/>
            </a:pPr>
            <a:r>
              <a:rPr lang="en-US" dirty="0">
                <a:ln>
                  <a:solidFill>
                    <a:schemeClr val="tx1"/>
                  </a:solidFill>
                </a:ln>
                <a:solidFill>
                  <a:srgbClr val="66FFFF"/>
                </a:solidFill>
              </a:rPr>
              <a:t>Superseded 1990’s plan to build world’s tallest building!</a:t>
            </a:r>
          </a:p>
          <a:p>
            <a:pPr>
              <a:buClr>
                <a:srgbClr val="FFFF00"/>
              </a:buClr>
              <a:buFont typeface="Wingdings" pitchFamily="2" charset="2"/>
              <a:buNone/>
            </a:pPr>
            <a:r>
              <a:rPr lang="en-US" dirty="0" err="1">
                <a:solidFill>
                  <a:srgbClr val="00FF00"/>
                </a:solidFill>
              </a:rPr>
              <a:t>Berlaymont</a:t>
            </a:r>
            <a:r>
              <a:rPr lang="en-US" dirty="0">
                <a:solidFill>
                  <a:srgbClr val="00FF00"/>
                </a:solidFill>
              </a:rPr>
              <a:t> building in Brussels – EU headquarters.</a:t>
            </a:r>
            <a:endParaRPr lang="en-AU" dirty="0">
              <a:solidFill>
                <a:srgbClr val="00FF00"/>
              </a:solidFill>
            </a:endParaRPr>
          </a:p>
        </p:txBody>
      </p:sp>
      <p:sp>
        <p:nvSpPr>
          <p:cNvPr id="119811" name="Text Box 3"/>
          <p:cNvSpPr txBox="1">
            <a:spLocks noChangeArrowheads="1"/>
          </p:cNvSpPr>
          <p:nvPr/>
        </p:nvSpPr>
        <p:spPr bwMode="auto">
          <a:xfrm>
            <a:off x="0" y="111125"/>
            <a:ext cx="5364163" cy="641350"/>
          </a:xfrm>
          <a:prstGeom prst="rect">
            <a:avLst/>
          </a:prstGeom>
          <a:noFill/>
          <a:ln w="9525">
            <a:noFill/>
            <a:miter lim="800000"/>
            <a:headEnd/>
            <a:tailEnd/>
          </a:ln>
          <a:effectLst/>
        </p:spPr>
        <p:txBody>
          <a:bodyPr>
            <a:spAutoFit/>
          </a:bodyPr>
          <a:lstStyle/>
          <a:p>
            <a:pPr algn="ctr">
              <a:spcBef>
                <a:spcPct val="50000"/>
              </a:spcBef>
            </a:pPr>
            <a:r>
              <a:rPr lang="en-US" sz="3600" b="1">
                <a:solidFill>
                  <a:srgbClr val="FFFF66"/>
                </a:solidFill>
                <a:effectLst>
                  <a:outerShdw blurRad="38100" dist="38100" dir="2700000" algn="tl">
                    <a:srgbClr val="FFFFFF"/>
                  </a:outerShdw>
                </a:effectLst>
                <a:cs typeface="Arial" charset="0"/>
              </a:rPr>
              <a:t>Modern Tower of Babel</a:t>
            </a:r>
            <a:endParaRPr lang="en-AU" sz="3600" b="1">
              <a:solidFill>
                <a:srgbClr val="FFFF66"/>
              </a:solidFill>
              <a:effectLst>
                <a:outerShdw blurRad="38100" dist="38100" dir="2700000" algn="tl">
                  <a:srgbClr val="FFFFFF"/>
                </a:outerShdw>
              </a:effectLst>
              <a:cs typeface="Arial" charset="0"/>
            </a:endParaRPr>
          </a:p>
        </p:txBody>
      </p:sp>
      <p:pic>
        <p:nvPicPr>
          <p:cNvPr id="119812" name="Picture 4" descr="Tower above Berlaymont"/>
          <p:cNvPicPr>
            <a:picLocks noChangeAspect="1" noChangeArrowheads="1"/>
          </p:cNvPicPr>
          <p:nvPr/>
        </p:nvPicPr>
        <p:blipFill>
          <a:blip r:embed="rId2" cstate="print"/>
          <a:srcRect/>
          <a:stretch>
            <a:fillRect/>
          </a:stretch>
        </p:blipFill>
        <p:spPr bwMode="auto">
          <a:xfrm>
            <a:off x="5429250" y="0"/>
            <a:ext cx="3714750" cy="6858000"/>
          </a:xfrm>
          <a:prstGeom prst="rect">
            <a:avLst/>
          </a:prstGeom>
          <a:noFill/>
        </p:spPr>
      </p:pic>
      <p:grpSp>
        <p:nvGrpSpPr>
          <p:cNvPr id="119813" name="Group 5"/>
          <p:cNvGrpSpPr>
            <a:grpSpLocks/>
          </p:cNvGrpSpPr>
          <p:nvPr/>
        </p:nvGrpSpPr>
        <p:grpSpPr bwMode="auto">
          <a:xfrm>
            <a:off x="0" y="2708275"/>
            <a:ext cx="7645400" cy="3671888"/>
            <a:chOff x="105" y="1661"/>
            <a:chExt cx="4816" cy="2313"/>
          </a:xfrm>
        </p:grpSpPr>
        <p:pic>
          <p:nvPicPr>
            <p:cNvPr id="119814" name="Picture 6" descr="Image1"/>
            <p:cNvPicPr>
              <a:picLocks noChangeAspect="1" noChangeArrowheads="1"/>
            </p:cNvPicPr>
            <p:nvPr/>
          </p:nvPicPr>
          <p:blipFill>
            <a:blip r:embed="rId3" cstate="print"/>
            <a:srcRect/>
            <a:stretch>
              <a:fillRect/>
            </a:stretch>
          </p:blipFill>
          <p:spPr bwMode="auto">
            <a:xfrm>
              <a:off x="113" y="1680"/>
              <a:ext cx="3189" cy="2294"/>
            </a:xfrm>
            <a:prstGeom prst="rect">
              <a:avLst/>
            </a:prstGeom>
            <a:noFill/>
          </p:spPr>
        </p:pic>
        <p:sp>
          <p:nvSpPr>
            <p:cNvPr id="119815" name="Rectangle 7"/>
            <p:cNvSpPr>
              <a:spLocks noChangeArrowheads="1"/>
            </p:cNvSpPr>
            <p:nvPr/>
          </p:nvSpPr>
          <p:spPr bwMode="auto">
            <a:xfrm>
              <a:off x="105" y="1661"/>
              <a:ext cx="3221" cy="2313"/>
            </a:xfrm>
            <a:prstGeom prst="rect">
              <a:avLst/>
            </a:prstGeom>
            <a:noFill/>
            <a:ln w="57150">
              <a:solidFill>
                <a:srgbClr val="FF0000"/>
              </a:solidFill>
              <a:miter lim="800000"/>
              <a:headEnd/>
              <a:tailEnd/>
            </a:ln>
            <a:effectLst/>
          </p:spPr>
          <p:txBody>
            <a:bodyPr wrap="none" anchor="ctr"/>
            <a:lstStyle/>
            <a:p>
              <a:endParaRPr lang="en-US"/>
            </a:p>
          </p:txBody>
        </p:sp>
        <p:sp>
          <p:nvSpPr>
            <p:cNvPr id="119816" name="Line 8"/>
            <p:cNvSpPr>
              <a:spLocks noChangeShapeType="1"/>
            </p:cNvSpPr>
            <p:nvPr/>
          </p:nvSpPr>
          <p:spPr bwMode="auto">
            <a:xfrm>
              <a:off x="4542" y="2341"/>
              <a:ext cx="0" cy="1225"/>
            </a:xfrm>
            <a:prstGeom prst="line">
              <a:avLst/>
            </a:prstGeom>
            <a:noFill/>
            <a:ln w="57150">
              <a:solidFill>
                <a:srgbClr val="FF0000"/>
              </a:solidFill>
              <a:round/>
              <a:headEnd/>
              <a:tailEnd/>
            </a:ln>
            <a:effectLst/>
          </p:spPr>
          <p:txBody>
            <a:bodyPr/>
            <a:lstStyle/>
            <a:p>
              <a:endParaRPr lang="en-US"/>
            </a:p>
          </p:txBody>
        </p:sp>
        <p:sp>
          <p:nvSpPr>
            <p:cNvPr id="119817" name="Line 9"/>
            <p:cNvSpPr>
              <a:spLocks noChangeShapeType="1"/>
            </p:cNvSpPr>
            <p:nvPr/>
          </p:nvSpPr>
          <p:spPr bwMode="auto">
            <a:xfrm>
              <a:off x="4558" y="3550"/>
              <a:ext cx="363" cy="0"/>
            </a:xfrm>
            <a:prstGeom prst="line">
              <a:avLst/>
            </a:prstGeom>
            <a:noFill/>
            <a:ln w="57150">
              <a:solidFill>
                <a:srgbClr val="FF0000"/>
              </a:solidFill>
              <a:round/>
              <a:headEnd/>
              <a:tailEnd type="triangle" w="med" len="med"/>
            </a:ln>
            <a:effectLst/>
          </p:spPr>
          <p:txBody>
            <a:bodyPr/>
            <a:lstStyle/>
            <a:p>
              <a:endParaRPr lang="en-US"/>
            </a:p>
          </p:txBody>
        </p:sp>
        <p:sp>
          <p:nvSpPr>
            <p:cNvPr id="119818" name="Line 10"/>
            <p:cNvSpPr>
              <a:spLocks noChangeShapeType="1"/>
            </p:cNvSpPr>
            <p:nvPr/>
          </p:nvSpPr>
          <p:spPr bwMode="auto">
            <a:xfrm>
              <a:off x="3334" y="2341"/>
              <a:ext cx="1224" cy="0"/>
            </a:xfrm>
            <a:prstGeom prst="line">
              <a:avLst/>
            </a:prstGeom>
            <a:noFill/>
            <a:ln w="57150">
              <a:solidFill>
                <a:srgbClr val="FF0000"/>
              </a:solidFill>
              <a:round/>
              <a:headEnd/>
              <a:tailEnd/>
            </a:ln>
            <a:effectLst/>
          </p:spPr>
          <p:txBody>
            <a:bodyP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9810">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98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0"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4"/>
          <p:cNvSpPr>
            <a:spLocks noGrp="1" noChangeArrowheads="1"/>
          </p:cNvSpPr>
          <p:nvPr>
            <p:ph type="ftr" sz="quarter" idx="3"/>
          </p:nvPr>
        </p:nvSpPr>
        <p:spPr/>
        <p:txBody>
          <a:bodyPr/>
          <a:lstStyle/>
          <a:p>
            <a:r>
              <a:rPr lang="en-AU"/>
              <a:t>The Prophecy of Zephaniah</a:t>
            </a:r>
          </a:p>
        </p:txBody>
      </p:sp>
      <p:sp>
        <p:nvSpPr>
          <p:cNvPr id="109570" name="Rectangle 2"/>
          <p:cNvSpPr>
            <a:spLocks noGrp="1" noChangeArrowheads="1"/>
          </p:cNvSpPr>
          <p:nvPr>
            <p:ph type="ctrTitle"/>
          </p:nvPr>
        </p:nvSpPr>
        <p:spPr>
          <a:xfrm>
            <a:off x="0" y="138113"/>
            <a:ext cx="9145588" cy="769937"/>
          </a:xfrm>
        </p:spPr>
        <p:txBody>
          <a:bodyPr/>
          <a:lstStyle/>
          <a:p>
            <a:r>
              <a:rPr lang="en-US" sz="4800" dirty="0"/>
              <a:t>Edom in </a:t>
            </a:r>
            <a:r>
              <a:rPr lang="en-US" sz="4800" dirty="0">
                <a:ln w="28575">
                  <a:solidFill>
                    <a:schemeClr val="tx1"/>
                  </a:solidFill>
                </a:ln>
                <a:solidFill>
                  <a:srgbClr val="FF0000"/>
                </a:solidFill>
                <a:effectLst/>
              </a:rPr>
              <a:t>Isaiah 34</a:t>
            </a:r>
          </a:p>
        </p:txBody>
      </p:sp>
      <p:sp>
        <p:nvSpPr>
          <p:cNvPr id="109571" name="Rectangle 3"/>
          <p:cNvSpPr>
            <a:spLocks noGrp="1" noChangeArrowheads="1"/>
          </p:cNvSpPr>
          <p:nvPr>
            <p:ph type="subTitle" idx="1"/>
          </p:nvPr>
        </p:nvSpPr>
        <p:spPr>
          <a:xfrm>
            <a:off x="250825" y="981075"/>
            <a:ext cx="8639175" cy="4979988"/>
          </a:xfrm>
        </p:spPr>
        <p:txBody>
          <a:bodyPr/>
          <a:lstStyle/>
          <a:p>
            <a:pPr>
              <a:lnSpc>
                <a:spcPct val="90000"/>
              </a:lnSpc>
            </a:pPr>
            <a:r>
              <a:rPr lang="en-US" dirty="0"/>
              <a:t>Bro. C. C. Walker in </a:t>
            </a:r>
            <a:r>
              <a:rPr lang="en-US" dirty="0">
                <a:ln>
                  <a:solidFill>
                    <a:schemeClr val="tx1"/>
                  </a:solidFill>
                </a:ln>
                <a:solidFill>
                  <a:srgbClr val="00FFFF"/>
                </a:solidFill>
              </a:rPr>
              <a:t>“The Ministry of the Prophets”</a:t>
            </a:r>
            <a:r>
              <a:rPr lang="en-US" dirty="0">
                <a:ln>
                  <a:solidFill>
                    <a:schemeClr val="tx1"/>
                  </a:solidFill>
                </a:ln>
              </a:rPr>
              <a:t> </a:t>
            </a:r>
            <a:r>
              <a:rPr lang="en-US" dirty="0"/>
              <a:t>page 498 writes concerning </a:t>
            </a:r>
            <a:r>
              <a:rPr lang="en-US" dirty="0">
                <a:ln w="22225">
                  <a:solidFill>
                    <a:schemeClr val="tx1"/>
                  </a:solidFill>
                </a:ln>
                <a:solidFill>
                  <a:srgbClr val="FF0000"/>
                </a:solidFill>
              </a:rPr>
              <a:t>Isa. 34</a:t>
            </a:r>
            <a:r>
              <a:rPr lang="en-US" dirty="0"/>
              <a:t>:</a:t>
            </a:r>
          </a:p>
          <a:p>
            <a:pPr algn="just">
              <a:lnSpc>
                <a:spcPct val="90000"/>
              </a:lnSpc>
              <a:spcBef>
                <a:spcPct val="75000"/>
              </a:spcBef>
            </a:pPr>
            <a:r>
              <a:rPr lang="en-US" sz="3200" dirty="0">
                <a:solidFill>
                  <a:srgbClr val="00FF00"/>
                </a:solidFill>
                <a:latin typeface="Bookman Old Style" pitchFamily="18" charset="0"/>
              </a:rPr>
              <a:t>“The opening of this chapter is an emphatic challenge of wide-reaching application, that at once tells us that we must not limit the matter to the times of Isaiah, or a century or two later, nor to a few hundred square miles of territory that properly belong to Edom in his day…”</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4"/>
          <p:cNvSpPr>
            <a:spLocks noGrp="1" noChangeArrowheads="1"/>
          </p:cNvSpPr>
          <p:nvPr>
            <p:ph type="ftr" sz="quarter" idx="3"/>
          </p:nvPr>
        </p:nvSpPr>
        <p:spPr/>
        <p:txBody>
          <a:bodyPr/>
          <a:lstStyle/>
          <a:p>
            <a:r>
              <a:rPr lang="en-AU"/>
              <a:t>The Prophecy of Zephaniah</a:t>
            </a:r>
          </a:p>
        </p:txBody>
      </p:sp>
      <p:sp>
        <p:nvSpPr>
          <p:cNvPr id="110594" name="Rectangle 2"/>
          <p:cNvSpPr>
            <a:spLocks noGrp="1" noChangeArrowheads="1"/>
          </p:cNvSpPr>
          <p:nvPr>
            <p:ph type="ctrTitle"/>
          </p:nvPr>
        </p:nvSpPr>
        <p:spPr>
          <a:xfrm>
            <a:off x="0" y="96980"/>
            <a:ext cx="9144000" cy="755650"/>
          </a:xfrm>
        </p:spPr>
        <p:txBody>
          <a:bodyPr/>
          <a:lstStyle/>
          <a:p>
            <a:r>
              <a:rPr lang="en-US" sz="4400" dirty="0"/>
              <a:t>Edom </a:t>
            </a:r>
            <a:r>
              <a:rPr lang="en-US" sz="4400" dirty="0" smtClean="0"/>
              <a:t>“the </a:t>
            </a:r>
            <a:r>
              <a:rPr lang="en-US" sz="4400" dirty="0"/>
              <a:t>people of my </a:t>
            </a:r>
            <a:r>
              <a:rPr lang="en-US" sz="4400" dirty="0" smtClean="0"/>
              <a:t>curse” </a:t>
            </a:r>
            <a:endParaRPr lang="en-US" sz="4400" dirty="0"/>
          </a:p>
        </p:txBody>
      </p:sp>
      <p:sp>
        <p:nvSpPr>
          <p:cNvPr id="110595" name="Rectangle 3"/>
          <p:cNvSpPr>
            <a:spLocks noGrp="1" noChangeArrowheads="1"/>
          </p:cNvSpPr>
          <p:nvPr>
            <p:ph type="subTitle" idx="1"/>
          </p:nvPr>
        </p:nvSpPr>
        <p:spPr>
          <a:xfrm>
            <a:off x="179388" y="767338"/>
            <a:ext cx="8785225" cy="5580062"/>
          </a:xfrm>
        </p:spPr>
        <p:txBody>
          <a:bodyPr/>
          <a:lstStyle/>
          <a:p>
            <a:pPr marL="450850" indent="-450850" algn="ctr">
              <a:spcAft>
                <a:spcPts val="0"/>
              </a:spcAft>
              <a:buClr>
                <a:srgbClr val="FFFF00"/>
              </a:buClr>
              <a:buFont typeface="Wingdings" pitchFamily="2" charset="2"/>
              <a:buNone/>
            </a:pPr>
            <a:r>
              <a:rPr lang="en-US" sz="4000" b="0" dirty="0">
                <a:ln w="28575">
                  <a:solidFill>
                    <a:schemeClr val="tx1"/>
                  </a:solidFill>
                </a:ln>
                <a:solidFill>
                  <a:srgbClr val="FF0000"/>
                </a:solidFill>
                <a:latin typeface="Arial Black" pitchFamily="34" charset="0"/>
              </a:rPr>
              <a:t>Isa. 34:5</a:t>
            </a:r>
            <a:r>
              <a:rPr lang="en-US" sz="4000" dirty="0">
                <a:ln w="28575">
                  <a:solidFill>
                    <a:schemeClr val="tx1"/>
                  </a:solidFill>
                </a:ln>
                <a:solidFill>
                  <a:srgbClr val="FF3300"/>
                </a:solidFill>
              </a:rPr>
              <a:t> </a:t>
            </a:r>
            <a:endParaRPr lang="en-US" sz="4000" dirty="0">
              <a:ln w="28575">
                <a:solidFill>
                  <a:schemeClr val="tx1"/>
                </a:solidFill>
              </a:ln>
              <a:solidFill>
                <a:srgbClr val="FF3300"/>
              </a:solidFill>
              <a:latin typeface="SwitzerlandBlack" pitchFamily="34" charset="0"/>
            </a:endParaRPr>
          </a:p>
          <a:p>
            <a:pPr marL="450850" indent="-450850">
              <a:lnSpc>
                <a:spcPct val="95000"/>
              </a:lnSpc>
              <a:spcAft>
                <a:spcPct val="15000"/>
              </a:spcAft>
              <a:buClr>
                <a:srgbClr val="FFFF00"/>
              </a:buClr>
              <a:buFont typeface="Wingdings" pitchFamily="2" charset="2"/>
              <a:buChar char="v"/>
            </a:pPr>
            <a:r>
              <a:rPr lang="en-US" sz="3200" dirty="0">
                <a:solidFill>
                  <a:srgbClr val="00FF00"/>
                </a:solidFill>
              </a:rPr>
              <a:t>"curse"</a:t>
            </a:r>
            <a:r>
              <a:rPr lang="en-US" dirty="0"/>
              <a:t> - </a:t>
            </a:r>
            <a:r>
              <a:rPr lang="en-US" i="1" dirty="0" err="1"/>
              <a:t>cherem</a:t>
            </a:r>
            <a:r>
              <a:rPr lang="en-US" dirty="0"/>
              <a:t> - doomed, devoted to destruction. </a:t>
            </a:r>
            <a:r>
              <a:rPr lang="en-US" dirty="0">
                <a:ln>
                  <a:solidFill>
                    <a:schemeClr val="tx1"/>
                  </a:solidFill>
                </a:ln>
                <a:solidFill>
                  <a:srgbClr val="FFCC66"/>
                </a:solidFill>
              </a:rPr>
              <a:t>(The word is next to </a:t>
            </a:r>
            <a:r>
              <a:rPr lang="en-US" dirty="0" err="1">
                <a:ln>
                  <a:solidFill>
                    <a:schemeClr val="tx1"/>
                  </a:solidFill>
                </a:ln>
                <a:solidFill>
                  <a:srgbClr val="FFCC66"/>
                </a:solidFill>
              </a:rPr>
              <a:t>Hormah</a:t>
            </a:r>
            <a:r>
              <a:rPr lang="en-US" dirty="0">
                <a:ln>
                  <a:solidFill>
                    <a:schemeClr val="tx1"/>
                  </a:solidFill>
                </a:ln>
                <a:solidFill>
                  <a:srgbClr val="FFCC66"/>
                </a:solidFill>
              </a:rPr>
              <a:t> in the Dictionary of Biblical Hebrew words).</a:t>
            </a:r>
          </a:p>
          <a:p>
            <a:pPr marL="450850" indent="-450850">
              <a:lnSpc>
                <a:spcPct val="95000"/>
              </a:lnSpc>
              <a:spcAft>
                <a:spcPct val="15000"/>
              </a:spcAft>
              <a:buClr>
                <a:srgbClr val="FFFF00"/>
              </a:buClr>
              <a:buFont typeface="Wingdings" pitchFamily="2" charset="2"/>
              <a:buChar char="v"/>
            </a:pPr>
            <a:r>
              <a:rPr lang="en-US" dirty="0"/>
              <a:t>The word is used of Jericho as a </a:t>
            </a:r>
            <a:r>
              <a:rPr lang="en-US" dirty="0">
                <a:solidFill>
                  <a:srgbClr val="99FF99"/>
                </a:solidFill>
              </a:rPr>
              <a:t>“devoted”</a:t>
            </a:r>
            <a:r>
              <a:rPr lang="en-US" dirty="0"/>
              <a:t> city.</a:t>
            </a:r>
          </a:p>
          <a:p>
            <a:pPr marL="450850" indent="-450850">
              <a:lnSpc>
                <a:spcPct val="95000"/>
              </a:lnSpc>
              <a:spcAft>
                <a:spcPct val="15000"/>
              </a:spcAft>
              <a:buClr>
                <a:srgbClr val="FFFF00"/>
              </a:buClr>
              <a:buFont typeface="Wingdings" pitchFamily="2" charset="2"/>
              <a:buChar char="v"/>
            </a:pPr>
            <a:r>
              <a:rPr lang="en-US" dirty="0" err="1"/>
              <a:t>Occs</a:t>
            </a:r>
            <a:r>
              <a:rPr lang="en-US" dirty="0"/>
              <a:t>. </a:t>
            </a:r>
            <a:r>
              <a:rPr lang="en-US" dirty="0">
                <a:ln w="22225">
                  <a:solidFill>
                    <a:schemeClr val="tx1"/>
                  </a:solidFill>
                </a:ln>
                <a:solidFill>
                  <a:srgbClr val="FF0000"/>
                </a:solidFill>
              </a:rPr>
              <a:t>Zech.14:11</a:t>
            </a:r>
            <a:r>
              <a:rPr lang="en-US" dirty="0"/>
              <a:t> – “no more </a:t>
            </a:r>
            <a:r>
              <a:rPr lang="en-US" i="1" dirty="0">
                <a:solidFill>
                  <a:srgbClr val="99FF99"/>
                </a:solidFill>
              </a:rPr>
              <a:t>utter destruction</a:t>
            </a:r>
            <a:r>
              <a:rPr lang="en-US" dirty="0"/>
              <a:t>”.</a:t>
            </a:r>
          </a:p>
          <a:p>
            <a:pPr marL="450850" indent="-450850">
              <a:lnSpc>
                <a:spcPct val="95000"/>
              </a:lnSpc>
              <a:spcAft>
                <a:spcPct val="15000"/>
              </a:spcAft>
              <a:buClr>
                <a:srgbClr val="FFFF00"/>
              </a:buClr>
              <a:buFont typeface="Wingdings" pitchFamily="2" charset="2"/>
              <a:buChar char="v"/>
            </a:pPr>
            <a:r>
              <a:rPr lang="en-US" dirty="0"/>
              <a:t>It is the last word of the O.T. in the Hebrew.</a:t>
            </a:r>
          </a:p>
          <a:p>
            <a:pPr marL="450850" indent="-450850">
              <a:lnSpc>
                <a:spcPct val="95000"/>
              </a:lnSpc>
              <a:spcAft>
                <a:spcPct val="15000"/>
              </a:spcAft>
              <a:buClr>
                <a:srgbClr val="FFFF00"/>
              </a:buClr>
              <a:buFont typeface="Wingdings" pitchFamily="2" charset="2"/>
              <a:buChar char="v"/>
            </a:pPr>
            <a:r>
              <a:rPr lang="en-US" dirty="0"/>
              <a:t>Used in the context of the </a:t>
            </a:r>
            <a:r>
              <a:rPr lang="en-US" dirty="0" err="1">
                <a:solidFill>
                  <a:srgbClr val="FFFF00"/>
                </a:solidFill>
              </a:rPr>
              <a:t>Amalekites</a:t>
            </a:r>
            <a:r>
              <a:rPr lang="en-US" dirty="0"/>
              <a:t> - </a:t>
            </a:r>
            <a:r>
              <a:rPr lang="en-US" dirty="0">
                <a:ln w="22225">
                  <a:solidFill>
                    <a:schemeClr val="tx1"/>
                  </a:solidFill>
                </a:ln>
                <a:solidFill>
                  <a:srgbClr val="FF0000"/>
                </a:solidFill>
              </a:rPr>
              <a:t>1 Sam.15:21 </a:t>
            </a:r>
            <a:r>
              <a:rPr lang="en-US" dirty="0"/>
              <a:t>where </a:t>
            </a:r>
            <a:r>
              <a:rPr lang="en-US" dirty="0">
                <a:solidFill>
                  <a:srgbClr val="99FF99"/>
                </a:solidFill>
              </a:rPr>
              <a:t>“things which should have been utterly destroyed”</a:t>
            </a:r>
            <a:r>
              <a:rPr lang="en-US" dirty="0"/>
              <a:t> is all one Hebrew word.</a:t>
            </a:r>
          </a:p>
          <a:p>
            <a:pPr marL="450850" indent="-450850">
              <a:lnSpc>
                <a:spcPct val="95000"/>
              </a:lnSpc>
              <a:spcAft>
                <a:spcPct val="15000"/>
              </a:spcAft>
              <a:buClr>
                <a:srgbClr val="FFFF00"/>
              </a:buClr>
              <a:buFont typeface="Wingdings" pitchFamily="2" charset="2"/>
              <a:buChar char="v"/>
            </a:pPr>
            <a:r>
              <a:rPr lang="en-US" dirty="0"/>
              <a:t>Its root </a:t>
            </a:r>
            <a:r>
              <a:rPr lang="en-US" i="1" dirty="0" err="1"/>
              <a:t>charam</a:t>
            </a:r>
            <a:r>
              <a:rPr lang="en-US" dirty="0"/>
              <a:t> occurs 7 times in </a:t>
            </a:r>
            <a:r>
              <a:rPr lang="en-US" dirty="0">
                <a:ln w="22225">
                  <a:solidFill>
                    <a:schemeClr val="tx1"/>
                  </a:solidFill>
                </a:ln>
                <a:solidFill>
                  <a:srgbClr val="FF0000"/>
                </a:solidFill>
              </a:rPr>
              <a:t>1 Sam.15 </a:t>
            </a:r>
            <a:r>
              <a:rPr lang="en-US" dirty="0"/>
              <a:t>as </a:t>
            </a:r>
            <a:r>
              <a:rPr lang="en-US" dirty="0">
                <a:solidFill>
                  <a:srgbClr val="99FF99"/>
                </a:solidFill>
              </a:rPr>
              <a:t>“utterly destroy/</a:t>
            </a:r>
            <a:r>
              <a:rPr lang="en-US" dirty="0" err="1">
                <a:solidFill>
                  <a:srgbClr val="99FF99"/>
                </a:solidFill>
              </a:rPr>
              <a:t>ed</a:t>
            </a:r>
            <a:r>
              <a:rPr lang="en-US" dirty="0">
                <a:solidFill>
                  <a:srgbClr val="99FF99"/>
                </a:solidFill>
              </a:rPr>
              <a:t>”</a:t>
            </a:r>
            <a:r>
              <a:rPr lang="en-US"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059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059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059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059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059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059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059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4"/>
          <p:cNvSpPr>
            <a:spLocks noGrp="1" noChangeArrowheads="1"/>
          </p:cNvSpPr>
          <p:nvPr>
            <p:ph type="ftr" sz="quarter" idx="3"/>
          </p:nvPr>
        </p:nvSpPr>
        <p:spPr/>
        <p:txBody>
          <a:bodyPr/>
          <a:lstStyle/>
          <a:p>
            <a:r>
              <a:rPr lang="en-AU"/>
              <a:t>The Prophecy of Zephaniah</a:t>
            </a:r>
          </a:p>
        </p:txBody>
      </p:sp>
      <p:sp>
        <p:nvSpPr>
          <p:cNvPr id="101378" name="Rectangle 2"/>
          <p:cNvSpPr>
            <a:spLocks noGrp="1" noChangeArrowheads="1"/>
          </p:cNvSpPr>
          <p:nvPr>
            <p:ph type="subTitle" idx="1"/>
          </p:nvPr>
        </p:nvSpPr>
        <p:spPr>
          <a:xfrm>
            <a:off x="322263" y="908050"/>
            <a:ext cx="8642350" cy="5689600"/>
          </a:xfrm>
        </p:spPr>
        <p:txBody>
          <a:bodyPr/>
          <a:lstStyle/>
          <a:p>
            <a:pPr>
              <a:buClr>
                <a:srgbClr val="FFFF00"/>
              </a:buClr>
              <a:buFont typeface="Wingdings" pitchFamily="2" charset="2"/>
              <a:buNone/>
              <a:tabLst>
                <a:tab pos="1612900" algn="l"/>
              </a:tabLst>
            </a:pPr>
            <a:r>
              <a:rPr lang="en-US" sz="3200" dirty="0"/>
              <a:t>The prophecy </a:t>
            </a:r>
            <a:r>
              <a:rPr lang="en-US" sz="3200" dirty="0" err="1"/>
              <a:t>summarised</a:t>
            </a:r>
            <a:r>
              <a:rPr lang="en-US" sz="3200" dirty="0"/>
              <a:t>:</a:t>
            </a:r>
          </a:p>
          <a:p>
            <a:pPr>
              <a:buClr>
                <a:srgbClr val="FFFF00"/>
              </a:buClr>
              <a:buFont typeface="Wingdings" pitchFamily="2" charset="2"/>
              <a:buNone/>
              <a:tabLst>
                <a:tab pos="1612900" algn="l"/>
              </a:tabLst>
            </a:pPr>
            <a:r>
              <a:rPr lang="en-US" sz="3200" dirty="0">
                <a:ln w="22225">
                  <a:solidFill>
                    <a:schemeClr val="tx1"/>
                  </a:solidFill>
                </a:ln>
                <a:solidFill>
                  <a:srgbClr val="FF0000"/>
                </a:solidFill>
              </a:rPr>
              <a:t>1:1-2:3</a:t>
            </a:r>
            <a:r>
              <a:rPr lang="en-US" sz="3200" dirty="0"/>
              <a:t>	Hastening </a:t>
            </a:r>
            <a:r>
              <a:rPr lang="en-US" sz="3200" dirty="0" err="1"/>
              <a:t>judgements</a:t>
            </a:r>
            <a:r>
              <a:rPr lang="en-US" sz="3200" dirty="0"/>
              <a:t> upon Judah</a:t>
            </a:r>
          </a:p>
          <a:p>
            <a:pPr>
              <a:buClr>
                <a:srgbClr val="FFFF00"/>
              </a:buClr>
              <a:buFont typeface="Wingdings" pitchFamily="2" charset="2"/>
              <a:buNone/>
              <a:tabLst>
                <a:tab pos="1612900" algn="l"/>
              </a:tabLst>
            </a:pPr>
            <a:r>
              <a:rPr lang="en-US" sz="3200" dirty="0">
                <a:ln w="22225">
                  <a:solidFill>
                    <a:schemeClr val="tx1"/>
                  </a:solidFill>
                </a:ln>
                <a:solidFill>
                  <a:srgbClr val="FF0000"/>
                </a:solidFill>
              </a:rPr>
              <a:t>2:4-15</a:t>
            </a:r>
            <a:r>
              <a:rPr lang="en-US" sz="3200" dirty="0"/>
              <a:t>	</a:t>
            </a:r>
            <a:r>
              <a:rPr lang="en-US" sz="3200" dirty="0" err="1">
                <a:solidFill>
                  <a:srgbClr val="00FF00"/>
                </a:solidFill>
              </a:rPr>
              <a:t>Judgement</a:t>
            </a:r>
            <a:r>
              <a:rPr lang="en-US" sz="3200" dirty="0">
                <a:solidFill>
                  <a:srgbClr val="00FF00"/>
                </a:solidFill>
              </a:rPr>
              <a:t> on the nations</a:t>
            </a:r>
          </a:p>
          <a:p>
            <a:pPr>
              <a:buClr>
                <a:srgbClr val="FFFF00"/>
              </a:buClr>
              <a:buFont typeface="Wingdings" pitchFamily="2" charset="2"/>
              <a:buNone/>
              <a:tabLst>
                <a:tab pos="1612900" algn="l"/>
              </a:tabLst>
            </a:pPr>
            <a:r>
              <a:rPr lang="en-US" sz="3200" dirty="0">
                <a:ln w="22225">
                  <a:solidFill>
                    <a:schemeClr val="tx1"/>
                  </a:solidFill>
                </a:ln>
                <a:solidFill>
                  <a:srgbClr val="FF0000"/>
                </a:solidFill>
              </a:rPr>
              <a:t>3:1-7</a:t>
            </a:r>
            <a:r>
              <a:rPr lang="en-US" sz="3200" dirty="0"/>
              <a:t>	The sins of Judah and Jerusalem</a:t>
            </a:r>
          </a:p>
          <a:p>
            <a:pPr>
              <a:buClr>
                <a:srgbClr val="FFFF00"/>
              </a:buClr>
              <a:buFont typeface="Wingdings" pitchFamily="2" charset="2"/>
              <a:buNone/>
              <a:tabLst>
                <a:tab pos="1612900" algn="l"/>
              </a:tabLst>
            </a:pPr>
            <a:r>
              <a:rPr lang="en-US" sz="3200" dirty="0">
                <a:ln w="22225">
                  <a:solidFill>
                    <a:schemeClr val="tx1"/>
                  </a:solidFill>
                </a:ln>
                <a:solidFill>
                  <a:srgbClr val="FF0000"/>
                </a:solidFill>
              </a:rPr>
              <a:t>3:8-20</a:t>
            </a:r>
            <a:r>
              <a:rPr lang="en-US" sz="3200" dirty="0"/>
              <a:t>	A remnant restored and redeemed</a:t>
            </a:r>
          </a:p>
          <a:p>
            <a:pPr algn="ctr">
              <a:spcBef>
                <a:spcPct val="35000"/>
              </a:spcBef>
              <a:buClr>
                <a:srgbClr val="FFFF00"/>
              </a:buClr>
              <a:buFont typeface="Wingdings" pitchFamily="2" charset="2"/>
              <a:buNone/>
              <a:tabLst>
                <a:tab pos="1612900" algn="l"/>
              </a:tabLst>
            </a:pPr>
            <a:r>
              <a:rPr lang="en-US" sz="3200" b="0" dirty="0">
                <a:ln>
                  <a:solidFill>
                    <a:schemeClr val="tx1"/>
                  </a:solidFill>
                </a:ln>
                <a:solidFill>
                  <a:srgbClr val="66FFFF"/>
                </a:solidFill>
                <a:latin typeface="Arial Black" pitchFamily="34" charset="0"/>
              </a:rPr>
              <a:t>Purpose of the prophecy</a:t>
            </a:r>
            <a:r>
              <a:rPr lang="en-US" sz="3200" dirty="0">
                <a:ln>
                  <a:solidFill>
                    <a:schemeClr val="tx1"/>
                  </a:solidFill>
                </a:ln>
              </a:rPr>
              <a:t> </a:t>
            </a:r>
            <a:r>
              <a:rPr lang="en-US" sz="3200" dirty="0">
                <a:solidFill>
                  <a:srgbClr val="FFFF00"/>
                </a:solidFill>
              </a:rPr>
              <a:t>– To encourage a faithful remnant facing rapidly approaching Divine </a:t>
            </a:r>
            <a:r>
              <a:rPr lang="en-US" sz="3200" dirty="0" err="1">
                <a:solidFill>
                  <a:srgbClr val="FFFF00"/>
                </a:solidFill>
              </a:rPr>
              <a:t>judgement</a:t>
            </a:r>
            <a:r>
              <a:rPr lang="en-US" sz="3200" dirty="0">
                <a:solidFill>
                  <a:srgbClr val="FFFF00"/>
                </a:solidFill>
              </a:rPr>
              <a:t> that they might be hid in the day of Yahweh’s anger.</a:t>
            </a:r>
          </a:p>
        </p:txBody>
      </p:sp>
      <p:sp>
        <p:nvSpPr>
          <p:cNvPr id="101379" name="Text Box 3"/>
          <p:cNvSpPr txBox="1">
            <a:spLocks noChangeArrowheads="1"/>
          </p:cNvSpPr>
          <p:nvPr/>
        </p:nvSpPr>
        <p:spPr bwMode="auto">
          <a:xfrm>
            <a:off x="0" y="134938"/>
            <a:ext cx="9144000" cy="762000"/>
          </a:xfrm>
          <a:prstGeom prst="rect">
            <a:avLst/>
          </a:prstGeom>
          <a:noFill/>
          <a:ln w="9525">
            <a:noFill/>
            <a:miter lim="800000"/>
            <a:headEnd/>
            <a:tailEnd/>
          </a:ln>
          <a:effectLst/>
        </p:spPr>
        <p:txBody>
          <a:bodyPr>
            <a:spAutoFit/>
          </a:bodyPr>
          <a:lstStyle/>
          <a:p>
            <a:pPr algn="ctr">
              <a:spcBef>
                <a:spcPct val="50000"/>
              </a:spcBef>
            </a:pPr>
            <a:r>
              <a:rPr lang="en-US" sz="4400" b="1" dirty="0">
                <a:solidFill>
                  <a:srgbClr val="FFFF66"/>
                </a:solidFill>
                <a:effectLst>
                  <a:outerShdw blurRad="38100" dist="38100" dir="2700000" algn="tl">
                    <a:srgbClr val="FFFFFF"/>
                  </a:outerShdw>
                </a:effectLst>
              </a:rPr>
              <a:t>Analysis of Zephaniah</a:t>
            </a:r>
            <a:endParaRPr lang="en-AU" sz="4400" b="1" dirty="0">
              <a:solidFill>
                <a:srgbClr val="FFFF66"/>
              </a:solidFill>
              <a:effectLst>
                <a:outerShdw blurRad="38100" dist="38100" dir="2700000" algn="tl">
                  <a:srgbClr val="FFFFFF"/>
                </a:outerShdw>
              </a:effectLst>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4"/>
          <p:cNvSpPr>
            <a:spLocks noGrp="1" noChangeArrowheads="1"/>
          </p:cNvSpPr>
          <p:nvPr>
            <p:ph type="ftr" sz="quarter" idx="3"/>
          </p:nvPr>
        </p:nvSpPr>
        <p:spPr>
          <a:xfrm>
            <a:off x="0" y="6336435"/>
            <a:ext cx="3635375" cy="549275"/>
          </a:xfrm>
        </p:spPr>
        <p:txBody>
          <a:bodyPr/>
          <a:lstStyle/>
          <a:p>
            <a:r>
              <a:rPr lang="en-AU"/>
              <a:t>The Prophecy of Zephaniah</a:t>
            </a:r>
          </a:p>
        </p:txBody>
      </p:sp>
      <p:sp>
        <p:nvSpPr>
          <p:cNvPr id="111618" name="Rectangle 2"/>
          <p:cNvSpPr>
            <a:spLocks noGrp="1" noChangeArrowheads="1"/>
          </p:cNvSpPr>
          <p:nvPr>
            <p:ph type="ctrTitle"/>
          </p:nvPr>
        </p:nvSpPr>
        <p:spPr>
          <a:xfrm>
            <a:off x="85725" y="47625"/>
            <a:ext cx="8966200" cy="860425"/>
          </a:xfrm>
        </p:spPr>
        <p:txBody>
          <a:bodyPr/>
          <a:lstStyle/>
          <a:p>
            <a:r>
              <a:rPr lang="en-US" dirty="0"/>
              <a:t>Edom and </a:t>
            </a:r>
            <a:r>
              <a:rPr lang="en-US" dirty="0" err="1"/>
              <a:t>Bozrah</a:t>
            </a:r>
            <a:r>
              <a:rPr lang="en-US" dirty="0"/>
              <a:t> – Typical </a:t>
            </a:r>
            <a:r>
              <a:rPr lang="en-US" dirty="0" smtClean="0"/>
              <a:t>names</a:t>
            </a:r>
            <a:endParaRPr lang="en-US" dirty="0"/>
          </a:p>
        </p:txBody>
      </p:sp>
      <p:sp>
        <p:nvSpPr>
          <p:cNvPr id="111619" name="Rectangle 3"/>
          <p:cNvSpPr>
            <a:spLocks noGrp="1" noChangeArrowheads="1"/>
          </p:cNvSpPr>
          <p:nvPr>
            <p:ph type="subTitle" idx="1"/>
          </p:nvPr>
        </p:nvSpPr>
        <p:spPr>
          <a:xfrm>
            <a:off x="179388" y="765175"/>
            <a:ext cx="8669337" cy="5472113"/>
          </a:xfrm>
        </p:spPr>
        <p:txBody>
          <a:bodyPr/>
          <a:lstStyle/>
          <a:p>
            <a:pPr marL="534988" indent="-534988">
              <a:buClr>
                <a:srgbClr val="FFFF00"/>
              </a:buClr>
              <a:buFont typeface="Wingdings" pitchFamily="2" charset="2"/>
              <a:buChar char="v"/>
            </a:pPr>
            <a:r>
              <a:rPr lang="en-US" b="0" dirty="0">
                <a:ln>
                  <a:solidFill>
                    <a:schemeClr val="tx1"/>
                  </a:solidFill>
                </a:ln>
                <a:solidFill>
                  <a:srgbClr val="FFCC00"/>
                </a:solidFill>
                <a:latin typeface="Arial Black" pitchFamily="34" charset="0"/>
              </a:rPr>
              <a:t>Edom</a:t>
            </a:r>
            <a:r>
              <a:rPr lang="en-US" dirty="0">
                <a:ln>
                  <a:solidFill>
                    <a:schemeClr val="tx1"/>
                  </a:solidFill>
                </a:ln>
              </a:rPr>
              <a:t> </a:t>
            </a:r>
            <a:r>
              <a:rPr lang="en-US" dirty="0"/>
              <a:t>means “red” and is identified with Adam </a:t>
            </a:r>
            <a:r>
              <a:rPr lang="en-US" dirty="0">
                <a:solidFill>
                  <a:srgbClr val="FFFF00"/>
                </a:solidFill>
              </a:rPr>
              <a:t>= the flesh in political and religious manifestation</a:t>
            </a:r>
            <a:r>
              <a:rPr lang="en-US" dirty="0"/>
              <a:t>.</a:t>
            </a:r>
          </a:p>
          <a:p>
            <a:pPr marL="534988" indent="-534988">
              <a:buClr>
                <a:srgbClr val="FFFF00"/>
              </a:buClr>
              <a:buFont typeface="Wingdings" pitchFamily="2" charset="2"/>
              <a:buChar char="v"/>
            </a:pPr>
            <a:r>
              <a:rPr lang="en-US" b="0" dirty="0" err="1">
                <a:ln>
                  <a:solidFill>
                    <a:schemeClr val="tx1"/>
                  </a:solidFill>
                </a:ln>
                <a:solidFill>
                  <a:srgbClr val="FFCC00"/>
                </a:solidFill>
                <a:latin typeface="Arial Black" pitchFamily="34" charset="0"/>
              </a:rPr>
              <a:t>Bozrah</a:t>
            </a:r>
            <a:r>
              <a:rPr lang="en-US" dirty="0"/>
              <a:t> can signify “</a:t>
            </a:r>
            <a:r>
              <a:rPr lang="en-US" dirty="0">
                <a:ln>
                  <a:solidFill>
                    <a:schemeClr val="tx1"/>
                  </a:solidFill>
                </a:ln>
                <a:solidFill>
                  <a:srgbClr val="FFCC66"/>
                </a:solidFill>
              </a:rPr>
              <a:t>fortification</a:t>
            </a:r>
            <a:r>
              <a:rPr lang="en-US" dirty="0"/>
              <a:t>”, “</a:t>
            </a:r>
            <a:r>
              <a:rPr lang="en-US" dirty="0">
                <a:ln>
                  <a:solidFill>
                    <a:schemeClr val="tx1"/>
                  </a:solidFill>
                </a:ln>
                <a:solidFill>
                  <a:srgbClr val="FFCC66"/>
                </a:solidFill>
              </a:rPr>
              <a:t>sheepfold</a:t>
            </a:r>
            <a:r>
              <a:rPr lang="en-US" dirty="0"/>
              <a:t>” or “</a:t>
            </a:r>
            <a:r>
              <a:rPr lang="en-US" dirty="0">
                <a:ln>
                  <a:solidFill>
                    <a:schemeClr val="tx1"/>
                  </a:solidFill>
                </a:ln>
                <a:solidFill>
                  <a:srgbClr val="FFCC66"/>
                </a:solidFill>
              </a:rPr>
              <a:t>vintage</a:t>
            </a:r>
            <a:r>
              <a:rPr lang="en-US" dirty="0"/>
              <a:t>”.</a:t>
            </a:r>
          </a:p>
          <a:p>
            <a:pPr marL="534988" indent="-534988">
              <a:buClr>
                <a:srgbClr val="FFFF00"/>
              </a:buClr>
              <a:buFont typeface="Wingdings" pitchFamily="2" charset="2"/>
              <a:buChar char="v"/>
            </a:pPr>
            <a:r>
              <a:rPr lang="en-US" dirty="0"/>
              <a:t>These two names taken together in the appellative sense denote the </a:t>
            </a:r>
            <a:r>
              <a:rPr lang="en-US" dirty="0">
                <a:solidFill>
                  <a:srgbClr val="FFFF00"/>
                </a:solidFill>
              </a:rPr>
              <a:t>“blood of the sheepfold”</a:t>
            </a:r>
            <a:r>
              <a:rPr lang="en-US" dirty="0"/>
              <a:t> or </a:t>
            </a:r>
            <a:r>
              <a:rPr lang="en-US" dirty="0">
                <a:solidFill>
                  <a:srgbClr val="FFFF00"/>
                </a:solidFill>
              </a:rPr>
              <a:t>“vintage”</a:t>
            </a:r>
            <a:r>
              <a:rPr lang="en-US" dirty="0"/>
              <a:t>.</a:t>
            </a:r>
          </a:p>
          <a:p>
            <a:pPr marL="534988" indent="-534988">
              <a:buClr>
                <a:srgbClr val="FFFF00"/>
              </a:buClr>
              <a:buFont typeface="Wingdings" pitchFamily="2" charset="2"/>
              <a:buChar char="v"/>
            </a:pPr>
            <a:r>
              <a:rPr lang="en-US" dirty="0">
                <a:solidFill>
                  <a:srgbClr val="00FF00"/>
                </a:solidFill>
              </a:rPr>
              <a:t>The land of Israel is to be a sheepfold for the slaughter of Gog</a:t>
            </a:r>
            <a:r>
              <a:rPr lang="en-US" dirty="0"/>
              <a:t>, and thereafter </a:t>
            </a:r>
            <a:r>
              <a:rPr lang="en-US" dirty="0">
                <a:ln>
                  <a:solidFill>
                    <a:schemeClr val="tx1"/>
                  </a:solidFill>
                </a:ln>
                <a:solidFill>
                  <a:srgbClr val="66FFFF"/>
                </a:solidFill>
              </a:rPr>
              <a:t>Europe will become a winepress for the destruction of antitypical Edom</a:t>
            </a:r>
            <a:r>
              <a:rPr lang="en-US"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16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16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16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16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4"/>
          <p:cNvSpPr>
            <a:spLocks noGrp="1" noChangeArrowheads="1"/>
          </p:cNvSpPr>
          <p:nvPr>
            <p:ph type="ftr" sz="quarter" idx="3"/>
          </p:nvPr>
        </p:nvSpPr>
        <p:spPr/>
        <p:txBody>
          <a:bodyPr/>
          <a:lstStyle/>
          <a:p>
            <a:r>
              <a:rPr lang="en-AU"/>
              <a:t>The Prophecy of Zephaniah</a:t>
            </a:r>
          </a:p>
        </p:txBody>
      </p:sp>
      <p:sp>
        <p:nvSpPr>
          <p:cNvPr id="112642" name="Rectangle 2"/>
          <p:cNvSpPr>
            <a:spLocks noGrp="1" noChangeArrowheads="1"/>
          </p:cNvSpPr>
          <p:nvPr>
            <p:ph type="ctrTitle"/>
          </p:nvPr>
        </p:nvSpPr>
        <p:spPr>
          <a:xfrm>
            <a:off x="0" y="22225"/>
            <a:ext cx="9145588" cy="885825"/>
          </a:xfrm>
        </p:spPr>
        <p:txBody>
          <a:bodyPr/>
          <a:lstStyle/>
          <a:p>
            <a:r>
              <a:rPr lang="en-US" sz="4400" dirty="0"/>
              <a:t>Identification of Latter Day Edom</a:t>
            </a:r>
          </a:p>
        </p:txBody>
      </p:sp>
      <p:sp>
        <p:nvSpPr>
          <p:cNvPr id="112643" name="Rectangle 3"/>
          <p:cNvSpPr>
            <a:spLocks noGrp="1" noChangeArrowheads="1"/>
          </p:cNvSpPr>
          <p:nvPr>
            <p:ph type="subTitle" idx="1"/>
          </p:nvPr>
        </p:nvSpPr>
        <p:spPr>
          <a:xfrm>
            <a:off x="323850" y="765175"/>
            <a:ext cx="4248150" cy="5986463"/>
          </a:xfrm>
        </p:spPr>
        <p:txBody>
          <a:bodyPr/>
          <a:lstStyle/>
          <a:p>
            <a:pPr algn="ctr">
              <a:lnSpc>
                <a:spcPct val="95000"/>
              </a:lnSpc>
              <a:spcAft>
                <a:spcPct val="5000"/>
              </a:spcAft>
            </a:pPr>
            <a:r>
              <a:rPr lang="en-US" b="0" dirty="0">
                <a:ln w="22225">
                  <a:solidFill>
                    <a:schemeClr val="tx1"/>
                  </a:solidFill>
                </a:ln>
                <a:solidFill>
                  <a:srgbClr val="FF0000"/>
                </a:solidFill>
                <a:latin typeface="Arial Black" pitchFamily="34" charset="0"/>
              </a:rPr>
              <a:t>Isa. 34:9-10</a:t>
            </a:r>
          </a:p>
          <a:p>
            <a:pPr algn="just">
              <a:lnSpc>
                <a:spcPct val="95000"/>
              </a:lnSpc>
              <a:spcAft>
                <a:spcPct val="5000"/>
              </a:spcAft>
            </a:pPr>
            <a:r>
              <a:rPr lang="en-US" sz="2400" dirty="0">
                <a:latin typeface="Bookman Old Style" pitchFamily="18" charset="0"/>
              </a:rPr>
              <a:t>And the streams thereof shall be turned into </a:t>
            </a:r>
            <a:r>
              <a:rPr lang="en-US" sz="2400" dirty="0">
                <a:ln>
                  <a:solidFill>
                    <a:schemeClr val="tx1"/>
                  </a:solidFill>
                </a:ln>
                <a:solidFill>
                  <a:srgbClr val="FF0066"/>
                </a:solidFill>
                <a:latin typeface="Bookman Old Style" pitchFamily="18" charset="0"/>
              </a:rPr>
              <a:t>pitch, and the dust thereof into brimstone</a:t>
            </a:r>
            <a:r>
              <a:rPr lang="en-US" sz="2400" dirty="0">
                <a:latin typeface="Bookman Old Style" pitchFamily="18" charset="0"/>
              </a:rPr>
              <a:t>, and the land thereof shall become </a:t>
            </a:r>
            <a:r>
              <a:rPr lang="en-US" sz="2400" dirty="0">
                <a:ln>
                  <a:solidFill>
                    <a:schemeClr val="tx1"/>
                  </a:solidFill>
                </a:ln>
                <a:solidFill>
                  <a:srgbClr val="FF0066"/>
                </a:solidFill>
                <a:latin typeface="Bookman Old Style" pitchFamily="18" charset="0"/>
              </a:rPr>
              <a:t>burning pitch</a:t>
            </a:r>
            <a:r>
              <a:rPr lang="en-US" sz="2400" dirty="0">
                <a:latin typeface="Bookman Old Style" pitchFamily="18" charset="0"/>
              </a:rPr>
              <a:t>. </a:t>
            </a:r>
          </a:p>
          <a:p>
            <a:pPr algn="just">
              <a:lnSpc>
                <a:spcPct val="95000"/>
              </a:lnSpc>
              <a:spcAft>
                <a:spcPct val="5000"/>
              </a:spcAft>
            </a:pPr>
            <a:r>
              <a:rPr lang="en-US" sz="2400" dirty="0">
                <a:latin typeface="Bookman Old Style" pitchFamily="18" charset="0"/>
              </a:rPr>
              <a:t>It shall not be quenched night nor day; </a:t>
            </a:r>
            <a:r>
              <a:rPr lang="en-US" sz="2400" dirty="0">
                <a:solidFill>
                  <a:srgbClr val="FFFF00"/>
                </a:solidFill>
                <a:latin typeface="Bookman Old Style" pitchFamily="18" charset="0"/>
              </a:rPr>
              <a:t>the smoke thereof shall go up for ever</a:t>
            </a:r>
            <a:r>
              <a:rPr lang="en-US" sz="2400" dirty="0">
                <a:latin typeface="Bookman Old Style" pitchFamily="18" charset="0"/>
              </a:rPr>
              <a:t>: from generation to generation it shall lie waste; none shall pass through it </a:t>
            </a:r>
            <a:r>
              <a:rPr lang="en-US" sz="2400" dirty="0">
                <a:solidFill>
                  <a:srgbClr val="FFFF00"/>
                </a:solidFill>
                <a:latin typeface="Bookman Old Style" pitchFamily="18" charset="0"/>
              </a:rPr>
              <a:t>for ever and ever</a:t>
            </a:r>
            <a:r>
              <a:rPr lang="en-US" sz="2400" dirty="0">
                <a:latin typeface="Bookman Old Style" pitchFamily="18" charset="0"/>
              </a:rPr>
              <a:t>.</a:t>
            </a:r>
          </a:p>
        </p:txBody>
      </p:sp>
      <p:sp>
        <p:nvSpPr>
          <p:cNvPr id="112644" name="Text Box 4"/>
          <p:cNvSpPr txBox="1">
            <a:spLocks noChangeArrowheads="1"/>
          </p:cNvSpPr>
          <p:nvPr/>
        </p:nvSpPr>
        <p:spPr bwMode="auto">
          <a:xfrm>
            <a:off x="4787900" y="765175"/>
            <a:ext cx="4176713" cy="5386388"/>
          </a:xfrm>
          <a:prstGeom prst="rect">
            <a:avLst/>
          </a:prstGeom>
          <a:noFill/>
          <a:ln w="9525">
            <a:noFill/>
            <a:miter lim="800000"/>
            <a:headEnd/>
            <a:tailEnd/>
          </a:ln>
          <a:effectLst/>
        </p:spPr>
        <p:txBody>
          <a:bodyPr>
            <a:spAutoFit/>
          </a:bodyPr>
          <a:lstStyle/>
          <a:p>
            <a:pPr algn="ctr">
              <a:lnSpc>
                <a:spcPct val="95000"/>
              </a:lnSpc>
              <a:spcAft>
                <a:spcPct val="5000"/>
              </a:spcAft>
              <a:buClr>
                <a:schemeClr val="tx2"/>
              </a:buClr>
            </a:pPr>
            <a:r>
              <a:rPr lang="en-US" sz="2800" dirty="0">
                <a:ln w="22225">
                  <a:solidFill>
                    <a:schemeClr val="tx1"/>
                  </a:solidFill>
                </a:ln>
                <a:solidFill>
                  <a:srgbClr val="FF0000"/>
                </a:solidFill>
                <a:latin typeface="Arial Black" pitchFamily="34" charset="0"/>
              </a:rPr>
              <a:t>Rev. 14:10-11</a:t>
            </a:r>
          </a:p>
          <a:p>
            <a:pPr algn="just">
              <a:lnSpc>
                <a:spcPct val="95000"/>
              </a:lnSpc>
            </a:pPr>
            <a:r>
              <a:rPr lang="en-US" sz="2400" b="1" dirty="0">
                <a:latin typeface="Bookman Old Style" pitchFamily="18" charset="0"/>
              </a:rPr>
              <a:t>…and he shall be tormented with </a:t>
            </a:r>
            <a:r>
              <a:rPr lang="en-US" sz="2400" b="1" dirty="0">
                <a:ln>
                  <a:solidFill>
                    <a:schemeClr val="tx1"/>
                  </a:solidFill>
                </a:ln>
                <a:solidFill>
                  <a:srgbClr val="FF0066"/>
                </a:solidFill>
                <a:latin typeface="Bookman Old Style" pitchFamily="18" charset="0"/>
              </a:rPr>
              <a:t>fire and brimstone</a:t>
            </a:r>
            <a:r>
              <a:rPr lang="en-US" sz="2400" b="1" dirty="0">
                <a:latin typeface="Bookman Old Style" pitchFamily="18" charset="0"/>
              </a:rPr>
              <a:t> in the presence of the holy angels, and in the presence of the Lamb: </a:t>
            </a:r>
          </a:p>
          <a:p>
            <a:pPr algn="just">
              <a:lnSpc>
                <a:spcPct val="95000"/>
              </a:lnSpc>
            </a:pPr>
            <a:r>
              <a:rPr lang="en-US" sz="2400" b="1" dirty="0">
                <a:latin typeface="Bookman Old Style" pitchFamily="18" charset="0"/>
              </a:rPr>
              <a:t>And </a:t>
            </a:r>
            <a:r>
              <a:rPr lang="en-US" sz="2400" b="1" dirty="0">
                <a:solidFill>
                  <a:srgbClr val="FFFF00"/>
                </a:solidFill>
                <a:latin typeface="Bookman Old Style" pitchFamily="18" charset="0"/>
              </a:rPr>
              <a:t>the smoke of their torment </a:t>
            </a:r>
            <a:r>
              <a:rPr lang="en-US" sz="2400" b="1" dirty="0" err="1">
                <a:solidFill>
                  <a:srgbClr val="FFFF00"/>
                </a:solidFill>
                <a:latin typeface="Bookman Old Style" pitchFamily="18" charset="0"/>
              </a:rPr>
              <a:t>ascendeth</a:t>
            </a:r>
            <a:r>
              <a:rPr lang="en-US" sz="2400" b="1" dirty="0">
                <a:solidFill>
                  <a:srgbClr val="FFFF00"/>
                </a:solidFill>
                <a:latin typeface="Bookman Old Style" pitchFamily="18" charset="0"/>
              </a:rPr>
              <a:t> up</a:t>
            </a:r>
            <a:r>
              <a:rPr lang="en-US" sz="2400" b="1" dirty="0">
                <a:latin typeface="Bookman Old Style" pitchFamily="18" charset="0"/>
              </a:rPr>
              <a:t> </a:t>
            </a:r>
            <a:r>
              <a:rPr lang="en-US" sz="2400" b="1" dirty="0">
                <a:solidFill>
                  <a:srgbClr val="FFFF00"/>
                </a:solidFill>
                <a:latin typeface="Bookman Old Style" pitchFamily="18" charset="0"/>
              </a:rPr>
              <a:t>for ever and ever</a:t>
            </a:r>
            <a:r>
              <a:rPr lang="en-US" sz="2400" b="1" dirty="0">
                <a:latin typeface="Bookman Old Style" pitchFamily="18" charset="0"/>
              </a:rPr>
              <a:t>: and they have no rest day nor night, who worship the beast and his image, and whosoever </a:t>
            </a:r>
            <a:r>
              <a:rPr lang="en-US" sz="2400" b="1" dirty="0" err="1">
                <a:latin typeface="Bookman Old Style" pitchFamily="18" charset="0"/>
              </a:rPr>
              <a:t>receiveth</a:t>
            </a:r>
            <a:r>
              <a:rPr lang="en-US" sz="2400" b="1" dirty="0">
                <a:latin typeface="Bookman Old Style" pitchFamily="18" charset="0"/>
              </a:rPr>
              <a:t> the mark of his name.</a:t>
            </a:r>
            <a:endParaRPr lang="en-AU" sz="2400" b="1" dirty="0">
              <a:latin typeface="Bookman Old Style"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264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264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6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build="p"/>
      <p:bldP spid="11264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4"/>
          <p:cNvSpPr>
            <a:spLocks noGrp="1" noChangeArrowheads="1"/>
          </p:cNvSpPr>
          <p:nvPr>
            <p:ph type="ftr" sz="quarter" idx="3"/>
          </p:nvPr>
        </p:nvSpPr>
        <p:spPr/>
        <p:txBody>
          <a:bodyPr/>
          <a:lstStyle/>
          <a:p>
            <a:r>
              <a:rPr lang="en-AU"/>
              <a:t>The Prophecy of Zephaniah</a:t>
            </a:r>
          </a:p>
        </p:txBody>
      </p:sp>
      <p:sp>
        <p:nvSpPr>
          <p:cNvPr id="113666" name="Rectangle 2"/>
          <p:cNvSpPr>
            <a:spLocks noGrp="1" noChangeArrowheads="1"/>
          </p:cNvSpPr>
          <p:nvPr>
            <p:ph type="ctrTitle"/>
          </p:nvPr>
        </p:nvSpPr>
        <p:spPr>
          <a:xfrm>
            <a:off x="0" y="48923"/>
            <a:ext cx="9145588" cy="815975"/>
          </a:xfrm>
        </p:spPr>
        <p:txBody>
          <a:bodyPr/>
          <a:lstStyle/>
          <a:p>
            <a:r>
              <a:rPr lang="en-US" sz="4800" dirty="0" err="1"/>
              <a:t>Bozrah</a:t>
            </a:r>
            <a:r>
              <a:rPr lang="en-US" sz="4800" dirty="0"/>
              <a:t>, Babylon and Rome</a:t>
            </a:r>
          </a:p>
        </p:txBody>
      </p:sp>
      <p:sp>
        <p:nvSpPr>
          <p:cNvPr id="113667" name="Rectangle 3"/>
          <p:cNvSpPr>
            <a:spLocks noGrp="1" noChangeArrowheads="1"/>
          </p:cNvSpPr>
          <p:nvPr>
            <p:ph type="subTitle" idx="1"/>
          </p:nvPr>
        </p:nvSpPr>
        <p:spPr>
          <a:xfrm>
            <a:off x="223838" y="836613"/>
            <a:ext cx="8669337" cy="5472112"/>
          </a:xfrm>
        </p:spPr>
        <p:txBody>
          <a:bodyPr/>
          <a:lstStyle/>
          <a:p>
            <a:pPr marL="534988" indent="-534988">
              <a:buClr>
                <a:srgbClr val="FFFF00"/>
              </a:buClr>
              <a:buFont typeface="Wingdings" pitchFamily="2" charset="2"/>
              <a:buChar char="v"/>
            </a:pPr>
            <a:r>
              <a:rPr lang="en-US" dirty="0"/>
              <a:t>Etymologically linked – </a:t>
            </a:r>
            <a:r>
              <a:rPr lang="en-US" dirty="0" err="1">
                <a:solidFill>
                  <a:srgbClr val="00FF00"/>
                </a:solidFill>
              </a:rPr>
              <a:t>Bozrah</a:t>
            </a:r>
            <a:r>
              <a:rPr lang="en-US" dirty="0"/>
              <a:t> means “sheepfold” or “fortress” – </a:t>
            </a:r>
            <a:r>
              <a:rPr lang="en-US" dirty="0">
                <a:solidFill>
                  <a:srgbClr val="00FF00"/>
                </a:solidFill>
              </a:rPr>
              <a:t>Babylon</a:t>
            </a:r>
            <a:r>
              <a:rPr lang="en-US" dirty="0"/>
              <a:t> was in the plain of Dura = “wall”, “rampart” or “dwelling” – </a:t>
            </a:r>
            <a:r>
              <a:rPr lang="en-US" dirty="0">
                <a:solidFill>
                  <a:srgbClr val="00FF00"/>
                </a:solidFill>
              </a:rPr>
              <a:t>Rome</a:t>
            </a:r>
            <a:r>
              <a:rPr lang="en-US" dirty="0"/>
              <a:t> in Hebrew (</a:t>
            </a:r>
            <a:r>
              <a:rPr lang="en-US" dirty="0" err="1">
                <a:ln>
                  <a:solidFill>
                    <a:schemeClr val="tx1"/>
                  </a:solidFill>
                </a:ln>
                <a:solidFill>
                  <a:srgbClr val="FFCC66"/>
                </a:solidFill>
              </a:rPr>
              <a:t>Romiith</a:t>
            </a:r>
            <a:r>
              <a:rPr lang="en-US" dirty="0">
                <a:ln>
                  <a:solidFill>
                    <a:schemeClr val="tx1"/>
                  </a:solidFill>
                </a:ln>
                <a:solidFill>
                  <a:srgbClr val="FFCC66"/>
                </a:solidFill>
              </a:rPr>
              <a:t> – has N.V. of 666</a:t>
            </a:r>
            <a:r>
              <a:rPr lang="en-US" dirty="0"/>
              <a:t>) = “fortification”.</a:t>
            </a:r>
          </a:p>
          <a:p>
            <a:pPr marL="534988" indent="-534988">
              <a:buClr>
                <a:srgbClr val="FFFF00"/>
              </a:buClr>
              <a:buFont typeface="Wingdings" pitchFamily="2" charset="2"/>
              <a:buChar char="v"/>
            </a:pPr>
            <a:r>
              <a:rPr lang="en-US" dirty="0" err="1"/>
              <a:t>Bozrah</a:t>
            </a:r>
            <a:r>
              <a:rPr lang="en-US" dirty="0"/>
              <a:t> was the capital of Edom just as </a:t>
            </a:r>
            <a:r>
              <a:rPr lang="en-US" dirty="0">
                <a:ln>
                  <a:solidFill>
                    <a:schemeClr val="tx1"/>
                  </a:solidFill>
                </a:ln>
                <a:solidFill>
                  <a:srgbClr val="FFCC00"/>
                </a:solidFill>
              </a:rPr>
              <a:t>‘Babylon the Great’</a:t>
            </a:r>
            <a:r>
              <a:rPr lang="en-US" dirty="0">
                <a:ln>
                  <a:solidFill>
                    <a:schemeClr val="tx1"/>
                  </a:solidFill>
                </a:ln>
              </a:rPr>
              <a:t> </a:t>
            </a:r>
            <a:r>
              <a:rPr lang="en-US" dirty="0"/>
              <a:t>or Rome is the capital of all nations who oppose Christ – </a:t>
            </a:r>
            <a:r>
              <a:rPr lang="en-US" dirty="0">
                <a:ln w="22225">
                  <a:solidFill>
                    <a:schemeClr val="tx1"/>
                  </a:solidFill>
                </a:ln>
                <a:solidFill>
                  <a:srgbClr val="FF0000"/>
                </a:solidFill>
              </a:rPr>
              <a:t>Rev. 14:8; </a:t>
            </a:r>
            <a:r>
              <a:rPr lang="en-US" sz="3200" b="0" dirty="0">
                <a:ln w="22225">
                  <a:solidFill>
                    <a:schemeClr val="tx1"/>
                  </a:solidFill>
                </a:ln>
                <a:solidFill>
                  <a:srgbClr val="FF0000"/>
                </a:solidFill>
                <a:latin typeface="Arial Black" pitchFamily="34" charset="0"/>
              </a:rPr>
              <a:t>18:2</a:t>
            </a:r>
            <a:r>
              <a:rPr lang="en-US" dirty="0">
                <a:ln w="22225">
                  <a:solidFill>
                    <a:schemeClr val="tx1"/>
                  </a:solidFill>
                </a:ln>
                <a:solidFill>
                  <a:srgbClr val="FF0000"/>
                </a:solidFill>
              </a:rPr>
              <a:t> </a:t>
            </a:r>
            <a:r>
              <a:rPr lang="en-US" dirty="0"/>
              <a:t>(cp.</a:t>
            </a:r>
            <a:r>
              <a:rPr lang="en-US" dirty="0">
                <a:solidFill>
                  <a:srgbClr val="FF0000"/>
                </a:solidFill>
                <a:effectLst>
                  <a:outerShdw blurRad="38100" dist="38100" dir="2700000" algn="tl">
                    <a:srgbClr val="FFFFFF"/>
                  </a:outerShdw>
                </a:effectLst>
              </a:rPr>
              <a:t> </a:t>
            </a:r>
            <a:r>
              <a:rPr lang="en-US" dirty="0">
                <a:ln w="22225">
                  <a:solidFill>
                    <a:schemeClr val="tx1"/>
                  </a:solidFill>
                </a:ln>
                <a:solidFill>
                  <a:srgbClr val="FF0000"/>
                </a:solidFill>
              </a:rPr>
              <a:t>Isa. 34:11</a:t>
            </a:r>
            <a:r>
              <a:rPr lang="en-US" dirty="0"/>
              <a:t>).</a:t>
            </a:r>
          </a:p>
          <a:p>
            <a:pPr marL="534988" indent="-534988">
              <a:lnSpc>
                <a:spcPct val="90000"/>
              </a:lnSpc>
              <a:spcAft>
                <a:spcPts val="0"/>
              </a:spcAft>
              <a:buClr>
                <a:srgbClr val="FFFF00"/>
              </a:buClr>
              <a:buFont typeface="Wingdings" pitchFamily="2" charset="2"/>
              <a:buChar char="v"/>
            </a:pPr>
            <a:r>
              <a:rPr lang="en-US" sz="3200" b="0" dirty="0">
                <a:solidFill>
                  <a:srgbClr val="FFFF00"/>
                </a:solidFill>
                <a:latin typeface="Arial Black" pitchFamily="34" charset="0"/>
              </a:rPr>
              <a:t>Thus Edom </a:t>
            </a:r>
            <a:r>
              <a:rPr lang="en-US" sz="3200" b="0" dirty="0" err="1">
                <a:solidFill>
                  <a:srgbClr val="FFFF00"/>
                </a:solidFill>
                <a:latin typeface="Arial Black" pitchFamily="34" charset="0"/>
              </a:rPr>
              <a:t>symbolises</a:t>
            </a:r>
            <a:r>
              <a:rPr lang="en-US" sz="3200" b="0" dirty="0">
                <a:solidFill>
                  <a:srgbClr val="FFFF00"/>
                </a:solidFill>
                <a:latin typeface="Arial Black" pitchFamily="34" charset="0"/>
              </a:rPr>
              <a:t> all anti-Semitic nations led by Catholicism in the last days.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36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36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36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4"/>
          <p:cNvSpPr>
            <a:spLocks noGrp="1" noChangeArrowheads="1"/>
          </p:cNvSpPr>
          <p:nvPr>
            <p:ph type="ftr" sz="quarter" idx="3"/>
          </p:nvPr>
        </p:nvSpPr>
        <p:spPr/>
        <p:txBody>
          <a:bodyPr/>
          <a:lstStyle/>
          <a:p>
            <a:r>
              <a:rPr lang="en-AU"/>
              <a:t>The Prophecy of Zephaniah</a:t>
            </a:r>
          </a:p>
        </p:txBody>
      </p:sp>
      <p:sp>
        <p:nvSpPr>
          <p:cNvPr id="103426" name="Rectangle 2"/>
          <p:cNvSpPr>
            <a:spLocks noGrp="1" noChangeArrowheads="1"/>
          </p:cNvSpPr>
          <p:nvPr>
            <p:ph type="ctrTitle"/>
          </p:nvPr>
        </p:nvSpPr>
        <p:spPr>
          <a:xfrm>
            <a:off x="0" y="120650"/>
            <a:ext cx="9145588" cy="860425"/>
          </a:xfrm>
        </p:spPr>
        <p:txBody>
          <a:bodyPr/>
          <a:lstStyle/>
          <a:p>
            <a:r>
              <a:rPr lang="en-US" sz="4400" dirty="0"/>
              <a:t>The Birds and Beasts of </a:t>
            </a:r>
            <a:r>
              <a:rPr lang="en-US" sz="4400" dirty="0">
                <a:ln w="28575">
                  <a:solidFill>
                    <a:schemeClr val="tx1"/>
                  </a:solidFill>
                </a:ln>
                <a:solidFill>
                  <a:srgbClr val="FF0000"/>
                </a:solidFill>
                <a:effectLst/>
              </a:rPr>
              <a:t>Isa. 34</a:t>
            </a:r>
          </a:p>
        </p:txBody>
      </p:sp>
      <p:sp>
        <p:nvSpPr>
          <p:cNvPr id="103427" name="Rectangle 3"/>
          <p:cNvSpPr>
            <a:spLocks noGrp="1" noChangeArrowheads="1"/>
          </p:cNvSpPr>
          <p:nvPr>
            <p:ph type="subTitle" idx="1"/>
          </p:nvPr>
        </p:nvSpPr>
        <p:spPr>
          <a:xfrm>
            <a:off x="250825" y="836613"/>
            <a:ext cx="8713788" cy="5545137"/>
          </a:xfrm>
        </p:spPr>
        <p:txBody>
          <a:bodyPr/>
          <a:lstStyle/>
          <a:p>
            <a:pPr marL="631825" indent="-631825">
              <a:spcAft>
                <a:spcPct val="15000"/>
              </a:spcAft>
              <a:buClr>
                <a:srgbClr val="FFFF00"/>
              </a:buClr>
              <a:buFont typeface="Wingdings" pitchFamily="2" charset="2"/>
              <a:buChar char="v"/>
            </a:pPr>
            <a:r>
              <a:rPr lang="en-US" sz="3000" dirty="0"/>
              <a:t>Symbol of nations – </a:t>
            </a:r>
            <a:r>
              <a:rPr lang="en-US" sz="3000" dirty="0">
                <a:ln w="22225">
                  <a:solidFill>
                    <a:schemeClr val="tx1"/>
                  </a:solidFill>
                </a:ln>
                <a:solidFill>
                  <a:srgbClr val="FF0000"/>
                </a:solidFill>
              </a:rPr>
              <a:t>Dan. 4:20-22</a:t>
            </a:r>
            <a:r>
              <a:rPr lang="en-US" sz="3000" dirty="0"/>
              <a:t>.</a:t>
            </a:r>
          </a:p>
          <a:p>
            <a:pPr marL="631825" indent="-631825">
              <a:spcAft>
                <a:spcPct val="15000"/>
              </a:spcAft>
              <a:buClr>
                <a:srgbClr val="FFFF00"/>
              </a:buClr>
              <a:buFont typeface="Wingdings" pitchFamily="2" charset="2"/>
              <a:buChar char="v"/>
            </a:pPr>
            <a:r>
              <a:rPr lang="en-US" sz="3000" dirty="0">
                <a:ln w="22225">
                  <a:solidFill>
                    <a:schemeClr val="tx1"/>
                  </a:solidFill>
                </a:ln>
                <a:solidFill>
                  <a:srgbClr val="FF0000"/>
                </a:solidFill>
              </a:rPr>
              <a:t>Vv.11-15</a:t>
            </a:r>
            <a:r>
              <a:rPr lang="en-US" sz="3000" dirty="0"/>
              <a:t> – Unclean birds and beasts because they represent the Gentiles.</a:t>
            </a:r>
          </a:p>
          <a:p>
            <a:pPr marL="631825" indent="-631825">
              <a:spcAft>
                <a:spcPct val="15000"/>
              </a:spcAft>
              <a:buClr>
                <a:srgbClr val="FFFF00"/>
              </a:buClr>
              <a:buFont typeface="Wingdings" pitchFamily="2" charset="2"/>
              <a:buChar char="v"/>
            </a:pPr>
            <a:r>
              <a:rPr lang="en-US" sz="3000" dirty="0"/>
              <a:t>Released from Babylonian control when Rome finally destroyed – </a:t>
            </a:r>
            <a:r>
              <a:rPr lang="en-US" sz="3000" dirty="0">
                <a:ln w="22225">
                  <a:solidFill>
                    <a:schemeClr val="tx1"/>
                  </a:solidFill>
                </a:ln>
                <a:solidFill>
                  <a:srgbClr val="FF0000"/>
                </a:solidFill>
              </a:rPr>
              <a:t>V.10</a:t>
            </a:r>
            <a:r>
              <a:rPr lang="en-US" sz="3000" dirty="0"/>
              <a:t>.</a:t>
            </a:r>
          </a:p>
          <a:p>
            <a:pPr marL="631825" indent="-631825">
              <a:spcAft>
                <a:spcPct val="15000"/>
              </a:spcAft>
              <a:buClr>
                <a:srgbClr val="FFFF00"/>
              </a:buClr>
              <a:buFont typeface="Wingdings" pitchFamily="2" charset="2"/>
              <a:buChar char="v"/>
            </a:pPr>
            <a:r>
              <a:rPr lang="en-US" sz="3000" dirty="0">
                <a:ln w="22225">
                  <a:solidFill>
                    <a:schemeClr val="tx1"/>
                  </a:solidFill>
                </a:ln>
                <a:solidFill>
                  <a:srgbClr val="FF0000"/>
                </a:solidFill>
              </a:rPr>
              <a:t>V.17</a:t>
            </a:r>
            <a:r>
              <a:rPr lang="en-US" sz="3000" dirty="0"/>
              <a:t> – They possess </a:t>
            </a:r>
            <a:r>
              <a:rPr lang="en-US" sz="3000" dirty="0">
                <a:solidFill>
                  <a:srgbClr val="00FF00"/>
                </a:solidFill>
              </a:rPr>
              <a:t>“the land of </a:t>
            </a:r>
            <a:r>
              <a:rPr lang="en-US" sz="3000" dirty="0" err="1">
                <a:solidFill>
                  <a:srgbClr val="00FF00"/>
                </a:solidFill>
              </a:rPr>
              <a:t>Idumea</a:t>
            </a:r>
            <a:r>
              <a:rPr lang="en-US" sz="3000" dirty="0">
                <a:solidFill>
                  <a:srgbClr val="00FF00"/>
                </a:solidFill>
              </a:rPr>
              <a:t>”</a:t>
            </a:r>
            <a:r>
              <a:rPr lang="en-US" sz="3000" dirty="0"/>
              <a:t> for the </a:t>
            </a:r>
            <a:r>
              <a:rPr lang="en-US" sz="3000" i="1" dirty="0"/>
              <a:t>ad </a:t>
            </a:r>
            <a:r>
              <a:rPr lang="en-US" sz="3000" i="1" dirty="0" err="1"/>
              <a:t>olahm</a:t>
            </a:r>
            <a:r>
              <a:rPr lang="en-US" sz="3000" dirty="0"/>
              <a:t> – the duration of the Millennium.</a:t>
            </a:r>
          </a:p>
          <a:p>
            <a:pPr marL="631825" indent="-631825">
              <a:spcAft>
                <a:spcPct val="15000"/>
              </a:spcAft>
              <a:buClr>
                <a:srgbClr val="FFFF00"/>
              </a:buClr>
              <a:buFont typeface="Wingdings" pitchFamily="2" charset="2"/>
              <a:buChar char="v"/>
            </a:pPr>
            <a:r>
              <a:rPr lang="en-US" sz="3000" dirty="0"/>
              <a:t>They are the </a:t>
            </a:r>
            <a:r>
              <a:rPr lang="en-US" sz="3000" dirty="0">
                <a:solidFill>
                  <a:srgbClr val="00FF00"/>
                </a:solidFill>
              </a:rPr>
              <a:t>“them”</a:t>
            </a:r>
            <a:r>
              <a:rPr lang="en-US" sz="3000" dirty="0"/>
              <a:t> of </a:t>
            </a:r>
            <a:r>
              <a:rPr lang="en-US" sz="3000" dirty="0">
                <a:ln w="22225">
                  <a:solidFill>
                    <a:schemeClr val="tx1"/>
                  </a:solidFill>
                </a:ln>
                <a:solidFill>
                  <a:srgbClr val="FF0000"/>
                </a:solidFill>
              </a:rPr>
              <a:t>Isa. 35:1 </a:t>
            </a:r>
            <a:r>
              <a:rPr lang="en-US" sz="3000" dirty="0"/>
              <a:t>for whom the once desolate wilderness of </a:t>
            </a:r>
            <a:r>
              <a:rPr lang="en-US" sz="3000" dirty="0">
                <a:solidFill>
                  <a:srgbClr val="00FF00"/>
                </a:solidFill>
              </a:rPr>
              <a:t>“the land of </a:t>
            </a:r>
            <a:r>
              <a:rPr lang="en-US" sz="3000" dirty="0" err="1">
                <a:solidFill>
                  <a:srgbClr val="00FF00"/>
                </a:solidFill>
              </a:rPr>
              <a:t>Idumea</a:t>
            </a:r>
            <a:r>
              <a:rPr lang="en-US" sz="3000" dirty="0">
                <a:solidFill>
                  <a:srgbClr val="00FF00"/>
                </a:solidFill>
              </a:rPr>
              <a:t>”</a:t>
            </a:r>
            <a:r>
              <a:rPr lang="en-US" sz="3000" dirty="0"/>
              <a:t> will flourish in the Kingdom.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342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342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342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342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4"/>
          <p:cNvSpPr>
            <a:spLocks noGrp="1" noChangeArrowheads="1"/>
          </p:cNvSpPr>
          <p:nvPr>
            <p:ph type="ftr" sz="quarter" idx="3"/>
          </p:nvPr>
        </p:nvSpPr>
        <p:spPr/>
        <p:txBody>
          <a:bodyPr/>
          <a:lstStyle/>
          <a:p>
            <a:r>
              <a:rPr lang="en-AU"/>
              <a:t>The Prophecy of Zephaniah</a:t>
            </a:r>
          </a:p>
        </p:txBody>
      </p:sp>
      <p:sp>
        <p:nvSpPr>
          <p:cNvPr id="107522" name="Rectangle 2"/>
          <p:cNvSpPr>
            <a:spLocks noGrp="1" noChangeArrowheads="1"/>
          </p:cNvSpPr>
          <p:nvPr>
            <p:ph type="subTitle" idx="1"/>
          </p:nvPr>
        </p:nvSpPr>
        <p:spPr>
          <a:xfrm>
            <a:off x="179388" y="981075"/>
            <a:ext cx="8785225" cy="5327650"/>
          </a:xfrm>
        </p:spPr>
        <p:txBody>
          <a:bodyPr/>
          <a:lstStyle/>
          <a:p>
            <a:pPr marL="712788" indent="-712788">
              <a:spcAft>
                <a:spcPts val="1200"/>
              </a:spcAft>
              <a:buClr>
                <a:srgbClr val="FFFF00"/>
              </a:buClr>
              <a:buFont typeface="Wingdings" pitchFamily="2" charset="2"/>
              <a:buChar char="v"/>
            </a:pPr>
            <a:r>
              <a:rPr lang="en-US" sz="3200" dirty="0">
                <a:ln w="22225">
                  <a:solidFill>
                    <a:schemeClr val="tx1"/>
                  </a:solidFill>
                </a:ln>
                <a:solidFill>
                  <a:srgbClr val="FF0000"/>
                </a:solidFill>
              </a:rPr>
              <a:t>Isa. 34:11-15</a:t>
            </a:r>
            <a:r>
              <a:rPr lang="en-US" sz="3200" dirty="0">
                <a:ln w="22225">
                  <a:solidFill>
                    <a:schemeClr val="tx1"/>
                  </a:solidFill>
                </a:ln>
              </a:rPr>
              <a:t> </a:t>
            </a:r>
            <a:r>
              <a:rPr lang="en-US" sz="3200" dirty="0"/>
              <a:t>– </a:t>
            </a:r>
            <a:r>
              <a:rPr lang="en-US" sz="3200" dirty="0">
                <a:ln>
                  <a:solidFill>
                    <a:schemeClr val="tx1"/>
                  </a:solidFill>
                </a:ln>
                <a:solidFill>
                  <a:srgbClr val="FFCC00"/>
                </a:solidFill>
              </a:rPr>
              <a:t>Babylon/Nineveh</a:t>
            </a:r>
            <a:r>
              <a:rPr lang="en-US" sz="3200" dirty="0">
                <a:ln>
                  <a:solidFill>
                    <a:schemeClr val="tx1"/>
                  </a:solidFill>
                </a:ln>
              </a:rPr>
              <a:t> </a:t>
            </a:r>
            <a:r>
              <a:rPr lang="en-US" sz="3200" dirty="0"/>
              <a:t>empty except for wild beasts and unclean birds – no longer ‘hunted’.</a:t>
            </a:r>
          </a:p>
          <a:p>
            <a:pPr marL="712788" indent="-712788">
              <a:spcAft>
                <a:spcPts val="1200"/>
              </a:spcAft>
              <a:buClr>
                <a:srgbClr val="FFFF00"/>
              </a:buClr>
              <a:buFont typeface="Wingdings" pitchFamily="2" charset="2"/>
              <a:buChar char="v"/>
            </a:pPr>
            <a:r>
              <a:rPr lang="en-US" sz="3200" dirty="0">
                <a:ln w="22225">
                  <a:solidFill>
                    <a:schemeClr val="tx1"/>
                  </a:solidFill>
                </a:ln>
                <a:solidFill>
                  <a:srgbClr val="FF0000"/>
                </a:solidFill>
              </a:rPr>
              <a:t>Isa. 34:15-17 </a:t>
            </a:r>
            <a:r>
              <a:rPr lang="en-US" sz="3200" dirty="0"/>
              <a:t>– </a:t>
            </a:r>
            <a:r>
              <a:rPr lang="en-US" sz="3200" dirty="0">
                <a:ln>
                  <a:solidFill>
                    <a:schemeClr val="tx1"/>
                  </a:solidFill>
                </a:ln>
                <a:solidFill>
                  <a:srgbClr val="66FFFF"/>
                </a:solidFill>
              </a:rPr>
              <a:t>The Flood</a:t>
            </a:r>
            <a:r>
              <a:rPr lang="en-US" sz="3200" dirty="0">
                <a:ln>
                  <a:solidFill>
                    <a:schemeClr val="tx1"/>
                  </a:solidFill>
                </a:ln>
              </a:rPr>
              <a:t> </a:t>
            </a:r>
            <a:r>
              <a:rPr lang="en-US" sz="3200" dirty="0"/>
              <a:t>revisited – Every animal with its mate.</a:t>
            </a:r>
          </a:p>
          <a:p>
            <a:pPr marL="712788" indent="-712788">
              <a:spcAft>
                <a:spcPts val="1200"/>
              </a:spcAft>
              <a:buClr>
                <a:srgbClr val="FFFF00"/>
              </a:buClr>
              <a:buFont typeface="Wingdings" pitchFamily="2" charset="2"/>
              <a:buChar char="v"/>
            </a:pPr>
            <a:r>
              <a:rPr lang="en-US" sz="3200" dirty="0">
                <a:ln w="22225">
                  <a:solidFill>
                    <a:schemeClr val="tx1"/>
                  </a:solidFill>
                </a:ln>
                <a:solidFill>
                  <a:srgbClr val="FF0000"/>
                </a:solidFill>
              </a:rPr>
              <a:t>Isa. 35:1-7 </a:t>
            </a:r>
            <a:r>
              <a:rPr lang="en-US" sz="3200" dirty="0"/>
              <a:t>– The curse of Eden lifted.</a:t>
            </a:r>
          </a:p>
          <a:p>
            <a:pPr marL="712788" indent="-712788">
              <a:spcAft>
                <a:spcPts val="1200"/>
              </a:spcAft>
              <a:buClr>
                <a:srgbClr val="FFFF00"/>
              </a:buClr>
              <a:buFont typeface="Wingdings" pitchFamily="2" charset="2"/>
              <a:buChar char="v"/>
            </a:pPr>
            <a:r>
              <a:rPr lang="en-US" sz="3200" dirty="0">
                <a:ln w="22225">
                  <a:solidFill>
                    <a:schemeClr val="tx1"/>
                  </a:solidFill>
                </a:ln>
                <a:solidFill>
                  <a:srgbClr val="FF0000"/>
                </a:solidFill>
              </a:rPr>
              <a:t>Isa. 35:9 </a:t>
            </a:r>
            <a:r>
              <a:rPr lang="en-US" sz="3200" dirty="0"/>
              <a:t>– Savagery of the </a:t>
            </a:r>
            <a:r>
              <a:rPr lang="en-US" sz="3200" dirty="0" err="1">
                <a:solidFill>
                  <a:srgbClr val="00FF00"/>
                </a:solidFill>
              </a:rPr>
              <a:t>Assyro</a:t>
            </a:r>
            <a:r>
              <a:rPr lang="en-US" sz="3200" dirty="0">
                <a:solidFill>
                  <a:srgbClr val="00FF00"/>
                </a:solidFill>
              </a:rPr>
              <a:t>-Babylonian lion</a:t>
            </a:r>
            <a:r>
              <a:rPr lang="en-US" sz="3200" dirty="0"/>
              <a:t> removed.</a:t>
            </a:r>
          </a:p>
          <a:p>
            <a:pPr marL="712788" indent="-712788">
              <a:spcAft>
                <a:spcPts val="1200"/>
              </a:spcAft>
              <a:buClr>
                <a:srgbClr val="FFFF00"/>
              </a:buClr>
              <a:buFont typeface="Wingdings" pitchFamily="2" charset="2"/>
              <a:buChar char="v"/>
            </a:pPr>
            <a:r>
              <a:rPr lang="en-US" sz="3200" dirty="0">
                <a:ln w="22225">
                  <a:solidFill>
                    <a:schemeClr val="tx1"/>
                  </a:solidFill>
                </a:ln>
                <a:solidFill>
                  <a:srgbClr val="FF0000"/>
                </a:solidFill>
              </a:rPr>
              <a:t>Isa. 35:10 </a:t>
            </a:r>
            <a:r>
              <a:rPr lang="en-US" sz="3200" dirty="0"/>
              <a:t>– A remnant redeemed.</a:t>
            </a:r>
            <a:endParaRPr lang="en-AU" sz="3200" dirty="0"/>
          </a:p>
        </p:txBody>
      </p:sp>
      <p:sp>
        <p:nvSpPr>
          <p:cNvPr id="107523" name="Text Box 3"/>
          <p:cNvSpPr txBox="1">
            <a:spLocks noChangeArrowheads="1"/>
          </p:cNvSpPr>
          <p:nvPr/>
        </p:nvSpPr>
        <p:spPr bwMode="auto">
          <a:xfrm>
            <a:off x="0" y="146050"/>
            <a:ext cx="9144000" cy="830997"/>
          </a:xfrm>
          <a:prstGeom prst="rect">
            <a:avLst/>
          </a:prstGeom>
          <a:noFill/>
          <a:ln w="9525">
            <a:noFill/>
            <a:miter lim="800000"/>
            <a:headEnd/>
            <a:tailEnd/>
          </a:ln>
          <a:effectLst/>
        </p:spPr>
        <p:txBody>
          <a:bodyPr>
            <a:spAutoFit/>
          </a:bodyPr>
          <a:lstStyle/>
          <a:p>
            <a:pPr algn="ctr">
              <a:spcBef>
                <a:spcPct val="50000"/>
              </a:spcBef>
            </a:pPr>
            <a:r>
              <a:rPr lang="en-US" sz="4800" b="1" dirty="0">
                <a:solidFill>
                  <a:srgbClr val="FFFF66"/>
                </a:solidFill>
                <a:effectLst>
                  <a:outerShdw blurRad="38100" dist="38100" dir="2700000" algn="tl">
                    <a:srgbClr val="FFFFFF"/>
                  </a:outerShdw>
                </a:effectLst>
              </a:rPr>
              <a:t>Genesis in Reverse!</a:t>
            </a:r>
            <a:endParaRPr lang="en-AU" sz="4800" b="1" dirty="0">
              <a:solidFill>
                <a:srgbClr val="FFFF66"/>
              </a:solidFill>
              <a:effectLst>
                <a:outerShdw blurRad="38100" dist="38100" dir="2700000" algn="tl">
                  <a:srgbClr val="FFFFFF"/>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752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752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752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752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75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4"/>
          <p:cNvSpPr>
            <a:spLocks noGrp="1" noChangeArrowheads="1"/>
          </p:cNvSpPr>
          <p:nvPr>
            <p:ph type="ftr" sz="quarter" idx="3"/>
          </p:nvPr>
        </p:nvSpPr>
        <p:spPr/>
        <p:txBody>
          <a:bodyPr/>
          <a:lstStyle/>
          <a:p>
            <a:r>
              <a:rPr lang="en-AU"/>
              <a:t>The Prophecy of Zephaniah</a:t>
            </a:r>
          </a:p>
        </p:txBody>
      </p:sp>
      <p:sp>
        <p:nvSpPr>
          <p:cNvPr id="106498" name="Rectangle 2"/>
          <p:cNvSpPr>
            <a:spLocks noGrp="1" noChangeArrowheads="1"/>
          </p:cNvSpPr>
          <p:nvPr>
            <p:ph type="subTitle" idx="1"/>
          </p:nvPr>
        </p:nvSpPr>
        <p:spPr>
          <a:xfrm>
            <a:off x="395288" y="836613"/>
            <a:ext cx="8424862" cy="3887787"/>
          </a:xfrm>
        </p:spPr>
        <p:txBody>
          <a:bodyPr/>
          <a:lstStyle/>
          <a:p>
            <a:pPr algn="just"/>
            <a:r>
              <a:rPr lang="en-US" sz="3000">
                <a:latin typeface="Bookman Old Style" pitchFamily="18" charset="0"/>
              </a:rPr>
              <a:t>Hear, ye </a:t>
            </a:r>
            <a:r>
              <a:rPr lang="en-US" sz="3000" i="1">
                <a:latin typeface="Bookman Old Style" pitchFamily="18" charset="0"/>
              </a:rPr>
              <a:t>that are</a:t>
            </a:r>
            <a:r>
              <a:rPr lang="en-US" sz="3000">
                <a:latin typeface="Bookman Old Style" pitchFamily="18" charset="0"/>
              </a:rPr>
              <a:t> far off, what I have done; and, ye </a:t>
            </a:r>
            <a:r>
              <a:rPr lang="en-US" sz="3000" i="1">
                <a:latin typeface="Bookman Old Style" pitchFamily="18" charset="0"/>
              </a:rPr>
              <a:t>that are</a:t>
            </a:r>
            <a:r>
              <a:rPr lang="en-US" sz="3000">
                <a:latin typeface="Bookman Old Style" pitchFamily="18" charset="0"/>
              </a:rPr>
              <a:t> near, acknowledge my might. </a:t>
            </a:r>
          </a:p>
          <a:p>
            <a:pPr algn="just"/>
            <a:r>
              <a:rPr lang="en-US" sz="3000">
                <a:latin typeface="Bookman Old Style" pitchFamily="18" charset="0"/>
              </a:rPr>
              <a:t>The sinners in Zion are afraid; fearfulness hath surprised the hypocrites. </a:t>
            </a:r>
            <a:r>
              <a:rPr lang="en-US" sz="3000">
                <a:solidFill>
                  <a:srgbClr val="00FF00"/>
                </a:solidFill>
                <a:latin typeface="Bookman Old Style" pitchFamily="18" charset="0"/>
              </a:rPr>
              <a:t>Who among us shall dwell with the devouring fire? who among us shall dwell with everlasting burnings?</a:t>
            </a:r>
            <a:endParaRPr lang="en-AU" sz="3000">
              <a:solidFill>
                <a:srgbClr val="00FF00"/>
              </a:solidFill>
              <a:latin typeface="Bookman Old Style" pitchFamily="18" charset="0"/>
            </a:endParaRPr>
          </a:p>
        </p:txBody>
      </p:sp>
      <p:sp>
        <p:nvSpPr>
          <p:cNvPr id="106499" name="Text Box 3"/>
          <p:cNvSpPr txBox="1">
            <a:spLocks noChangeArrowheads="1"/>
          </p:cNvSpPr>
          <p:nvPr/>
        </p:nvSpPr>
        <p:spPr bwMode="auto">
          <a:xfrm>
            <a:off x="0" y="112979"/>
            <a:ext cx="9144000" cy="769441"/>
          </a:xfrm>
          <a:prstGeom prst="rect">
            <a:avLst/>
          </a:prstGeom>
          <a:noFill/>
          <a:ln w="9525">
            <a:noFill/>
            <a:miter lim="800000"/>
            <a:headEnd/>
            <a:tailEnd/>
          </a:ln>
          <a:effectLst/>
        </p:spPr>
        <p:txBody>
          <a:bodyPr>
            <a:spAutoFit/>
          </a:bodyPr>
          <a:lstStyle/>
          <a:p>
            <a:pPr algn="ctr">
              <a:spcBef>
                <a:spcPct val="50000"/>
              </a:spcBef>
            </a:pPr>
            <a:r>
              <a:rPr lang="en-US" sz="4400" b="1" dirty="0">
                <a:solidFill>
                  <a:srgbClr val="FFFF66"/>
                </a:solidFill>
                <a:effectLst>
                  <a:outerShdw blurRad="38100" dist="38100" dir="2700000" algn="tl">
                    <a:srgbClr val="FFFFFF"/>
                  </a:outerShdw>
                </a:effectLst>
              </a:rPr>
              <a:t>Who among us? – </a:t>
            </a:r>
            <a:r>
              <a:rPr lang="en-US" sz="4400" b="1" dirty="0">
                <a:ln w="28575">
                  <a:solidFill>
                    <a:schemeClr val="tx1"/>
                  </a:solidFill>
                </a:ln>
                <a:solidFill>
                  <a:srgbClr val="FF0000"/>
                </a:solidFill>
              </a:rPr>
              <a:t>Isa. </a:t>
            </a:r>
            <a:r>
              <a:rPr lang="en-US" sz="4400" b="1" dirty="0" smtClean="0">
                <a:ln w="28575">
                  <a:solidFill>
                    <a:schemeClr val="tx1"/>
                  </a:solidFill>
                </a:ln>
                <a:solidFill>
                  <a:srgbClr val="FF0000"/>
                </a:solidFill>
              </a:rPr>
              <a:t>33:13-14</a:t>
            </a:r>
            <a:endParaRPr lang="en-AU" sz="4400" b="1" dirty="0">
              <a:ln w="28575">
                <a:solidFill>
                  <a:schemeClr val="tx1"/>
                </a:solidFill>
              </a:ln>
              <a:solidFill>
                <a:srgbClr val="FF0000"/>
              </a:solidFill>
            </a:endParaRPr>
          </a:p>
        </p:txBody>
      </p:sp>
      <p:sp>
        <p:nvSpPr>
          <p:cNvPr id="106500" name="Text Box 4"/>
          <p:cNvSpPr txBox="1">
            <a:spLocks noChangeArrowheads="1"/>
          </p:cNvSpPr>
          <p:nvPr/>
        </p:nvSpPr>
        <p:spPr bwMode="auto">
          <a:xfrm>
            <a:off x="419100" y="4724400"/>
            <a:ext cx="8355013" cy="1569660"/>
          </a:xfrm>
          <a:prstGeom prst="rect">
            <a:avLst/>
          </a:prstGeom>
          <a:noFill/>
          <a:ln w="9525">
            <a:noFill/>
            <a:miter lim="800000"/>
            <a:headEnd/>
            <a:tailEnd/>
          </a:ln>
          <a:effectLst/>
        </p:spPr>
        <p:txBody>
          <a:bodyPr>
            <a:spAutoFit/>
          </a:bodyPr>
          <a:lstStyle/>
          <a:p>
            <a:pPr algn="just">
              <a:spcBef>
                <a:spcPct val="50000"/>
              </a:spcBef>
            </a:pPr>
            <a:r>
              <a:rPr lang="en-AU" sz="3200" dirty="0">
                <a:ln w="28575">
                  <a:solidFill>
                    <a:schemeClr val="tx1"/>
                  </a:solidFill>
                </a:ln>
                <a:solidFill>
                  <a:srgbClr val="FF0000"/>
                </a:solidFill>
                <a:latin typeface="Arial Black" pitchFamily="34" charset="0"/>
              </a:rPr>
              <a:t>V.17</a:t>
            </a:r>
            <a:r>
              <a:rPr lang="en-AU" sz="3200" dirty="0">
                <a:latin typeface="Arial Black" pitchFamily="34" charset="0"/>
              </a:rPr>
              <a:t> –</a:t>
            </a:r>
            <a:r>
              <a:rPr lang="en-AU" sz="3200" b="1" dirty="0">
                <a:latin typeface="Bookman Old Style" pitchFamily="18" charset="0"/>
              </a:rPr>
              <a:t> </a:t>
            </a:r>
            <a:r>
              <a:rPr lang="en-AU" sz="3200" b="1" dirty="0">
                <a:solidFill>
                  <a:srgbClr val="FFFF00"/>
                </a:solidFill>
                <a:latin typeface="Bookman Old Style" pitchFamily="18" charset="0"/>
              </a:rPr>
              <a:t>“Thine eyes shall see the king in his beauty: </a:t>
            </a:r>
            <a:r>
              <a:rPr lang="en-US" sz="3200" b="1" dirty="0">
                <a:solidFill>
                  <a:srgbClr val="FFFF00"/>
                </a:solidFill>
                <a:latin typeface="Bookman Old Style" pitchFamily="18" charset="0"/>
              </a:rPr>
              <a:t>They shall see a land that </a:t>
            </a:r>
            <a:r>
              <a:rPr lang="en-US" sz="3200" b="1" dirty="0" err="1">
                <a:solidFill>
                  <a:srgbClr val="FFFF00"/>
                </a:solidFill>
                <a:latin typeface="Bookman Old Style" pitchFamily="18" charset="0"/>
              </a:rPr>
              <a:t>stretcheth</a:t>
            </a:r>
            <a:r>
              <a:rPr lang="en-US" sz="3200" b="1" dirty="0">
                <a:solidFill>
                  <a:srgbClr val="FFFF00"/>
                </a:solidFill>
                <a:latin typeface="Bookman Old Style" pitchFamily="18" charset="0"/>
              </a:rPr>
              <a:t> afar</a:t>
            </a:r>
            <a:r>
              <a:rPr lang="en-AU" sz="3200" b="1" dirty="0">
                <a:solidFill>
                  <a:srgbClr val="FFFF00"/>
                </a:solidFill>
                <a:latin typeface="Bookman Old Style"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65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4"/>
          <p:cNvSpPr>
            <a:spLocks noGrp="1" noChangeArrowheads="1"/>
          </p:cNvSpPr>
          <p:nvPr>
            <p:ph type="ftr" sz="quarter" idx="3"/>
          </p:nvPr>
        </p:nvSpPr>
        <p:spPr/>
        <p:txBody>
          <a:bodyPr/>
          <a:lstStyle/>
          <a:p>
            <a:r>
              <a:rPr lang="en-AU"/>
              <a:t>The Prophecy of Zephaniah</a:t>
            </a:r>
          </a:p>
        </p:txBody>
      </p:sp>
      <p:sp>
        <p:nvSpPr>
          <p:cNvPr id="69634" name="Text Box 2"/>
          <p:cNvSpPr txBox="1">
            <a:spLocks noChangeArrowheads="1"/>
          </p:cNvSpPr>
          <p:nvPr/>
        </p:nvSpPr>
        <p:spPr bwMode="auto">
          <a:xfrm>
            <a:off x="611188" y="3068638"/>
            <a:ext cx="8029575" cy="2225675"/>
          </a:xfrm>
          <a:prstGeom prst="rect">
            <a:avLst/>
          </a:prstGeom>
          <a:noFill/>
          <a:ln w="9525">
            <a:noFill/>
            <a:miter lim="800000"/>
            <a:headEnd/>
            <a:tailEnd/>
          </a:ln>
          <a:effectLst/>
        </p:spPr>
        <p:txBody>
          <a:bodyPr>
            <a:spAutoFit/>
          </a:bodyPr>
          <a:lstStyle/>
          <a:p>
            <a:pPr algn="ctr">
              <a:spcBef>
                <a:spcPct val="50000"/>
              </a:spcBef>
            </a:pPr>
            <a:r>
              <a:rPr lang="en-AU" sz="4000" b="1">
                <a:latin typeface="Tahoma" pitchFamily="34" charset="0"/>
              </a:rPr>
              <a:t>Study 4 (God willing) –</a:t>
            </a:r>
            <a:r>
              <a:rPr lang="en-AU" sz="4000" b="1">
                <a:solidFill>
                  <a:srgbClr val="FFFF00"/>
                </a:solidFill>
                <a:latin typeface="Tahoma" pitchFamily="34" charset="0"/>
              </a:rPr>
              <a:t> </a:t>
            </a:r>
          </a:p>
          <a:p>
            <a:pPr algn="ctr">
              <a:spcBef>
                <a:spcPct val="50000"/>
              </a:spcBef>
            </a:pPr>
            <a:r>
              <a:rPr lang="en-AU" sz="4000" b="1">
                <a:solidFill>
                  <a:srgbClr val="FFFF00"/>
                </a:solidFill>
                <a:latin typeface="Tahoma" pitchFamily="34" charset="0"/>
              </a:rPr>
              <a:t>“I will turn to the peoples a pure language”</a:t>
            </a:r>
          </a:p>
        </p:txBody>
      </p:sp>
      <p:sp>
        <p:nvSpPr>
          <p:cNvPr id="69636" name="WordArt 4"/>
          <p:cNvSpPr>
            <a:spLocks noChangeArrowheads="1" noChangeShapeType="1" noTextEdit="1"/>
          </p:cNvSpPr>
          <p:nvPr/>
        </p:nvSpPr>
        <p:spPr bwMode="auto">
          <a:xfrm>
            <a:off x="971550" y="908050"/>
            <a:ext cx="7272338" cy="1944688"/>
          </a:xfrm>
          <a:prstGeom prst="rect">
            <a:avLst/>
          </a:prstGeom>
        </p:spPr>
        <p:txBody>
          <a:bodyPr wrap="none" fromWordArt="1">
            <a:prstTxWarp prst="textPlain">
              <a:avLst>
                <a:gd name="adj" fmla="val 50000"/>
              </a:avLst>
            </a:prstTxWarp>
          </a:bodyPr>
          <a:lstStyle/>
          <a:p>
            <a:pPr algn="ctr"/>
            <a:r>
              <a:rPr lang="en-US" sz="8000" b="1" kern="10" dirty="0">
                <a:ln w="19050">
                  <a:solidFill>
                    <a:schemeClr val="tx1"/>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Monotype Corsiva"/>
              </a:rPr>
              <a:t>Zephaniah</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4"/>
          <p:cNvSpPr>
            <a:spLocks noGrp="1" noChangeArrowheads="1"/>
          </p:cNvSpPr>
          <p:nvPr>
            <p:ph type="ftr" sz="quarter" idx="3"/>
          </p:nvPr>
        </p:nvSpPr>
        <p:spPr>
          <a:xfrm>
            <a:off x="0" y="6322580"/>
            <a:ext cx="3635375" cy="549275"/>
          </a:xfrm>
        </p:spPr>
        <p:txBody>
          <a:bodyPr/>
          <a:lstStyle/>
          <a:p>
            <a:r>
              <a:rPr lang="en-AU" dirty="0"/>
              <a:t>The Prophecy of Zephaniah</a:t>
            </a:r>
          </a:p>
        </p:txBody>
      </p:sp>
      <p:sp>
        <p:nvSpPr>
          <p:cNvPr id="74754" name="Rectangle 2"/>
          <p:cNvSpPr>
            <a:spLocks noGrp="1" noChangeArrowheads="1"/>
          </p:cNvSpPr>
          <p:nvPr>
            <p:ph type="subTitle" idx="1"/>
          </p:nvPr>
        </p:nvSpPr>
        <p:spPr>
          <a:xfrm>
            <a:off x="179388" y="836613"/>
            <a:ext cx="8785225" cy="1008062"/>
          </a:xfrm>
        </p:spPr>
        <p:txBody>
          <a:bodyPr/>
          <a:lstStyle/>
          <a:p>
            <a:pPr marL="622300" indent="-622300">
              <a:buClr>
                <a:srgbClr val="FFFF00"/>
              </a:buClr>
              <a:buFont typeface="Wingdings" pitchFamily="2" charset="2"/>
              <a:buChar char="v"/>
            </a:pPr>
            <a:r>
              <a:rPr lang="en-US" dirty="0"/>
              <a:t>Note play on names in decrees of </a:t>
            </a:r>
            <a:r>
              <a:rPr lang="en-US" dirty="0" err="1"/>
              <a:t>judgement</a:t>
            </a:r>
            <a:r>
              <a:rPr lang="en-US" dirty="0"/>
              <a:t> – as in </a:t>
            </a:r>
            <a:r>
              <a:rPr lang="en-US" dirty="0">
                <a:ln w="22225">
                  <a:solidFill>
                    <a:schemeClr val="tx1"/>
                  </a:solidFill>
                </a:ln>
                <a:solidFill>
                  <a:srgbClr val="FF0000"/>
                </a:solidFill>
              </a:rPr>
              <a:t>Mic. 1:10-16</a:t>
            </a:r>
            <a:r>
              <a:rPr lang="en-US" dirty="0"/>
              <a:t>.</a:t>
            </a:r>
            <a:endParaRPr lang="en-AU" dirty="0"/>
          </a:p>
        </p:txBody>
      </p:sp>
      <p:sp>
        <p:nvSpPr>
          <p:cNvPr id="74755" name="Text Box 3"/>
          <p:cNvSpPr txBox="1">
            <a:spLocks noChangeArrowheads="1"/>
          </p:cNvSpPr>
          <p:nvPr/>
        </p:nvSpPr>
        <p:spPr bwMode="auto">
          <a:xfrm>
            <a:off x="0" y="111125"/>
            <a:ext cx="9144000" cy="769441"/>
          </a:xfrm>
          <a:prstGeom prst="rect">
            <a:avLst/>
          </a:prstGeom>
          <a:noFill/>
          <a:ln w="9525">
            <a:noFill/>
            <a:miter lim="800000"/>
            <a:headEnd/>
            <a:tailEnd/>
          </a:ln>
          <a:effectLst/>
        </p:spPr>
        <p:txBody>
          <a:bodyPr>
            <a:spAutoFit/>
          </a:bodyPr>
          <a:lstStyle/>
          <a:p>
            <a:pPr algn="ctr">
              <a:spcBef>
                <a:spcPct val="50000"/>
              </a:spcBef>
            </a:pPr>
            <a:r>
              <a:rPr lang="en-US" sz="4400" b="1" dirty="0" err="1">
                <a:solidFill>
                  <a:srgbClr val="FFFF66"/>
                </a:solidFill>
                <a:effectLst>
                  <a:outerShdw blurRad="38100" dist="38100" dir="2700000" algn="tl">
                    <a:srgbClr val="FFFFFF"/>
                  </a:outerShdw>
                </a:effectLst>
              </a:rPr>
              <a:t>Judgement</a:t>
            </a:r>
            <a:r>
              <a:rPr lang="en-US" sz="4400" b="1" dirty="0">
                <a:solidFill>
                  <a:srgbClr val="FFFF66"/>
                </a:solidFill>
                <a:effectLst>
                  <a:outerShdw blurRad="38100" dist="38100" dir="2700000" algn="tl">
                    <a:srgbClr val="FFFFFF"/>
                  </a:outerShdw>
                </a:effectLst>
              </a:rPr>
              <a:t> on the Nations </a:t>
            </a:r>
            <a:endParaRPr lang="en-AU" sz="4400" b="1" dirty="0">
              <a:solidFill>
                <a:srgbClr val="FFFF66"/>
              </a:solidFill>
              <a:effectLst>
                <a:outerShdw blurRad="38100" dist="38100" dir="2700000" algn="tl">
                  <a:srgbClr val="FFFFFF"/>
                </a:outerShdw>
              </a:effectLst>
            </a:endParaRPr>
          </a:p>
        </p:txBody>
      </p:sp>
      <p:sp>
        <p:nvSpPr>
          <p:cNvPr id="74756" name="Text Box 4"/>
          <p:cNvSpPr txBox="1">
            <a:spLocks noChangeArrowheads="1"/>
          </p:cNvSpPr>
          <p:nvPr/>
        </p:nvSpPr>
        <p:spPr bwMode="auto">
          <a:xfrm>
            <a:off x="468313" y="1890713"/>
            <a:ext cx="3816350" cy="3889375"/>
          </a:xfrm>
          <a:prstGeom prst="rect">
            <a:avLst/>
          </a:prstGeom>
          <a:noFill/>
          <a:ln w="9525">
            <a:noFill/>
            <a:miter lim="800000"/>
            <a:headEnd/>
            <a:tailEnd/>
          </a:ln>
          <a:effectLst/>
        </p:spPr>
        <p:txBody>
          <a:bodyPr>
            <a:spAutoFit/>
          </a:bodyPr>
          <a:lstStyle/>
          <a:p>
            <a:pPr>
              <a:spcAft>
                <a:spcPct val="15000"/>
              </a:spcAft>
            </a:pPr>
            <a:r>
              <a:rPr lang="en-US" sz="2800" b="1" dirty="0">
                <a:solidFill>
                  <a:srgbClr val="FFFF00"/>
                </a:solidFill>
              </a:rPr>
              <a:t>Gaza</a:t>
            </a:r>
            <a:r>
              <a:rPr lang="en-US" sz="2800" b="1" dirty="0"/>
              <a:t> = strong.	</a:t>
            </a:r>
          </a:p>
          <a:p>
            <a:pPr>
              <a:spcAft>
                <a:spcPct val="15000"/>
              </a:spcAft>
            </a:pPr>
            <a:endParaRPr lang="en-US" sz="2800" b="1" dirty="0"/>
          </a:p>
          <a:p>
            <a:pPr>
              <a:spcAft>
                <a:spcPct val="15000"/>
              </a:spcAft>
            </a:pPr>
            <a:r>
              <a:rPr lang="en-US" sz="2800" b="1" dirty="0">
                <a:ln>
                  <a:solidFill>
                    <a:schemeClr val="tx1"/>
                  </a:solidFill>
                </a:ln>
                <a:solidFill>
                  <a:srgbClr val="FFCC66"/>
                </a:solidFill>
              </a:rPr>
              <a:t>Ashkelon</a:t>
            </a:r>
            <a:r>
              <a:rPr lang="en-US" sz="2800" b="1" dirty="0"/>
              <a:t> = Weighing place, i.e. a mart.</a:t>
            </a:r>
          </a:p>
          <a:p>
            <a:pPr>
              <a:spcBef>
                <a:spcPct val="15000"/>
              </a:spcBef>
              <a:spcAft>
                <a:spcPct val="15000"/>
              </a:spcAft>
            </a:pPr>
            <a:r>
              <a:rPr lang="en-US" sz="2800" b="1" dirty="0">
                <a:ln>
                  <a:solidFill>
                    <a:schemeClr val="tx1"/>
                  </a:solidFill>
                </a:ln>
                <a:solidFill>
                  <a:srgbClr val="66FFFF"/>
                </a:solidFill>
              </a:rPr>
              <a:t>Ashdod</a:t>
            </a:r>
            <a:r>
              <a:rPr lang="en-US" sz="2800" b="1" dirty="0">
                <a:ln>
                  <a:solidFill>
                    <a:schemeClr val="tx1"/>
                  </a:solidFill>
                </a:ln>
              </a:rPr>
              <a:t> </a:t>
            </a:r>
            <a:r>
              <a:rPr lang="en-US" sz="2800" b="1" dirty="0"/>
              <a:t>= a fortified place, a castle.</a:t>
            </a:r>
          </a:p>
          <a:p>
            <a:pPr>
              <a:spcBef>
                <a:spcPct val="15000"/>
              </a:spcBef>
              <a:spcAft>
                <a:spcPct val="15000"/>
              </a:spcAft>
            </a:pPr>
            <a:r>
              <a:rPr lang="en-US" sz="2800" b="1" dirty="0" err="1">
                <a:solidFill>
                  <a:srgbClr val="66FF33"/>
                </a:solidFill>
              </a:rPr>
              <a:t>Ekron</a:t>
            </a:r>
            <a:r>
              <a:rPr lang="en-US" sz="2800" b="1" dirty="0"/>
              <a:t> = e</a:t>
            </a:r>
            <a:r>
              <a:rPr lang="en-AU" sz="2800" b="1" dirty="0" err="1"/>
              <a:t>radication</a:t>
            </a:r>
            <a:r>
              <a:rPr lang="en-AU" sz="2800" b="1" dirty="0"/>
              <a:t>. Root. </a:t>
            </a:r>
            <a:r>
              <a:rPr lang="en-AU" sz="2800" b="1" i="1" dirty="0" err="1"/>
              <a:t>aqar</a:t>
            </a:r>
            <a:r>
              <a:rPr lang="en-AU" sz="2800" b="1" dirty="0"/>
              <a:t>.</a:t>
            </a:r>
          </a:p>
        </p:txBody>
      </p:sp>
      <p:sp>
        <p:nvSpPr>
          <p:cNvPr id="74757" name="Text Box 5"/>
          <p:cNvSpPr txBox="1">
            <a:spLocks noChangeArrowheads="1"/>
          </p:cNvSpPr>
          <p:nvPr/>
        </p:nvSpPr>
        <p:spPr bwMode="auto">
          <a:xfrm>
            <a:off x="4500563" y="1890713"/>
            <a:ext cx="4464050" cy="4338637"/>
          </a:xfrm>
          <a:prstGeom prst="rect">
            <a:avLst/>
          </a:prstGeom>
          <a:noFill/>
          <a:ln w="9525" algn="ctr">
            <a:noFill/>
            <a:miter lim="800000"/>
            <a:headEnd/>
            <a:tailEnd/>
          </a:ln>
          <a:effectLst/>
        </p:spPr>
        <p:txBody>
          <a:bodyPr>
            <a:spAutoFit/>
          </a:bodyPr>
          <a:lstStyle/>
          <a:p>
            <a:pPr>
              <a:spcBef>
                <a:spcPct val="25000"/>
              </a:spcBef>
              <a:spcAft>
                <a:spcPct val="15000"/>
              </a:spcAft>
            </a:pPr>
            <a:r>
              <a:rPr lang="en-US" sz="2800" b="1">
                <a:solidFill>
                  <a:srgbClr val="00FF00"/>
                </a:solidFill>
              </a:rPr>
              <a:t>“forsaken”</a:t>
            </a:r>
            <a:r>
              <a:rPr lang="en-US" sz="2800" b="1"/>
              <a:t> - </a:t>
            </a:r>
            <a:r>
              <a:rPr lang="en-US" sz="2800" b="1" i="1"/>
              <a:t>azab</a:t>
            </a:r>
            <a:r>
              <a:rPr lang="en-US" sz="2800" b="1"/>
              <a:t> – to loosen; desolated.</a:t>
            </a:r>
          </a:p>
          <a:p>
            <a:pPr>
              <a:spcBef>
                <a:spcPct val="15000"/>
              </a:spcBef>
              <a:spcAft>
                <a:spcPct val="15000"/>
              </a:spcAft>
            </a:pPr>
            <a:r>
              <a:rPr lang="en-US" sz="2800" b="1">
                <a:solidFill>
                  <a:srgbClr val="00FF00"/>
                </a:solidFill>
              </a:rPr>
              <a:t>“desolation”</a:t>
            </a:r>
            <a:r>
              <a:rPr lang="en-US" sz="2800" b="1"/>
              <a:t> -</a:t>
            </a:r>
            <a:r>
              <a:rPr lang="en-US" sz="2800" b="1" i="1"/>
              <a:t> shimamah</a:t>
            </a:r>
            <a:r>
              <a:rPr lang="en-US" sz="2800" b="1"/>
              <a:t> – devastation.</a:t>
            </a:r>
          </a:p>
          <a:p>
            <a:pPr>
              <a:spcBef>
                <a:spcPct val="15000"/>
              </a:spcBef>
              <a:spcAft>
                <a:spcPct val="10000"/>
              </a:spcAft>
            </a:pPr>
            <a:r>
              <a:rPr lang="en-US" sz="2800" b="1">
                <a:solidFill>
                  <a:srgbClr val="00FF00"/>
                </a:solidFill>
              </a:rPr>
              <a:t>“drive out”</a:t>
            </a:r>
            <a:r>
              <a:rPr lang="en-US" sz="2800" b="1"/>
              <a:t> - </a:t>
            </a:r>
            <a:r>
              <a:rPr lang="en-US" sz="2800" b="1" i="1"/>
              <a:t>garash</a:t>
            </a:r>
            <a:r>
              <a:rPr lang="en-US" sz="2800" b="1"/>
              <a:t> – drive out of possession.</a:t>
            </a:r>
          </a:p>
          <a:p>
            <a:pPr>
              <a:spcBef>
                <a:spcPct val="25000"/>
              </a:spcBef>
              <a:spcAft>
                <a:spcPct val="15000"/>
              </a:spcAft>
            </a:pPr>
            <a:r>
              <a:rPr lang="en-US" sz="2800" b="1">
                <a:solidFill>
                  <a:srgbClr val="00FF00"/>
                </a:solidFill>
              </a:rPr>
              <a:t>“rooted up”</a:t>
            </a:r>
            <a:r>
              <a:rPr lang="en-US" sz="2800" b="1"/>
              <a:t> - </a:t>
            </a:r>
            <a:r>
              <a:rPr lang="en-US" sz="2800" b="1" i="1"/>
              <a:t>aqar</a:t>
            </a:r>
            <a:r>
              <a:rPr lang="en-US" sz="2800" b="1"/>
              <a:t> – to pluck up (by the roots); to exterminate.</a:t>
            </a:r>
            <a:endParaRPr lang="en-AU" sz="2800" b="1"/>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75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475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475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475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4756">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4757">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4756">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475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6" grpId="0" uiExpand="1" build="p"/>
      <p:bldP spid="74757"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4"/>
          <p:cNvSpPr>
            <a:spLocks noGrp="1" noChangeArrowheads="1"/>
          </p:cNvSpPr>
          <p:nvPr>
            <p:ph type="ftr" sz="quarter" idx="3"/>
          </p:nvPr>
        </p:nvSpPr>
        <p:spPr/>
        <p:txBody>
          <a:bodyPr/>
          <a:lstStyle/>
          <a:p>
            <a:r>
              <a:rPr lang="en-AU"/>
              <a:t>The Prophecy of Zephaniah</a:t>
            </a:r>
          </a:p>
        </p:txBody>
      </p:sp>
      <p:sp>
        <p:nvSpPr>
          <p:cNvPr id="120834" name="Rectangle 2"/>
          <p:cNvSpPr>
            <a:spLocks noChangeArrowheads="1"/>
          </p:cNvSpPr>
          <p:nvPr/>
        </p:nvSpPr>
        <p:spPr bwMode="auto">
          <a:xfrm>
            <a:off x="8532813" y="4652963"/>
            <a:ext cx="611187" cy="2205037"/>
          </a:xfrm>
          <a:prstGeom prst="rect">
            <a:avLst/>
          </a:prstGeom>
          <a:solidFill>
            <a:srgbClr val="000000"/>
          </a:solidFill>
          <a:ln w="9525">
            <a:noFill/>
            <a:miter lim="800000"/>
            <a:headEnd/>
            <a:tailEnd/>
          </a:ln>
          <a:effectLst/>
        </p:spPr>
        <p:txBody>
          <a:bodyPr wrap="none" anchor="ctr"/>
          <a:lstStyle/>
          <a:p>
            <a:endParaRPr lang="en-US"/>
          </a:p>
        </p:txBody>
      </p:sp>
      <p:sp>
        <p:nvSpPr>
          <p:cNvPr id="120835" name="Text Box 3"/>
          <p:cNvSpPr txBox="1">
            <a:spLocks noChangeArrowheads="1"/>
          </p:cNvSpPr>
          <p:nvPr/>
        </p:nvSpPr>
        <p:spPr bwMode="auto">
          <a:xfrm>
            <a:off x="0" y="111125"/>
            <a:ext cx="9144000" cy="701675"/>
          </a:xfrm>
          <a:prstGeom prst="rect">
            <a:avLst/>
          </a:prstGeom>
          <a:noFill/>
          <a:ln w="9525">
            <a:noFill/>
            <a:miter lim="800000"/>
            <a:headEnd/>
            <a:tailEnd/>
          </a:ln>
          <a:effectLst/>
        </p:spPr>
        <p:txBody>
          <a:bodyPr>
            <a:spAutoFit/>
          </a:bodyPr>
          <a:lstStyle/>
          <a:p>
            <a:pPr algn="ctr">
              <a:spcBef>
                <a:spcPct val="50000"/>
              </a:spcBef>
            </a:pPr>
            <a:r>
              <a:rPr lang="en-US" sz="4000" b="1">
                <a:solidFill>
                  <a:srgbClr val="FFFF66"/>
                </a:solidFill>
                <a:effectLst>
                  <a:outerShdw blurRad="38100" dist="38100" dir="2700000" algn="tl">
                    <a:srgbClr val="FFFFFF"/>
                  </a:outerShdw>
                </a:effectLst>
                <a:cs typeface="Arial" charset="0"/>
              </a:rPr>
              <a:t>…</a:t>
            </a:r>
            <a:endParaRPr lang="en-AU" sz="4000" b="1">
              <a:solidFill>
                <a:srgbClr val="FFFF66"/>
              </a:solidFill>
              <a:effectLst>
                <a:outerShdw blurRad="38100" dist="38100" dir="2700000" algn="tl">
                  <a:srgbClr val="FFFFFF"/>
                </a:outerShdw>
              </a:effectLst>
              <a:cs typeface="Arial" charset="0"/>
            </a:endParaRPr>
          </a:p>
        </p:txBody>
      </p:sp>
      <p:pic>
        <p:nvPicPr>
          <p:cNvPr id="120836" name="Picture 4" descr="3D Israel"/>
          <p:cNvPicPr>
            <a:picLocks noChangeAspect="1" noChangeArrowheads="1"/>
          </p:cNvPicPr>
          <p:nvPr/>
        </p:nvPicPr>
        <p:blipFill>
          <a:blip r:embed="rId2" cstate="print"/>
          <a:srcRect/>
          <a:stretch>
            <a:fillRect/>
          </a:stretch>
        </p:blipFill>
        <p:spPr bwMode="auto">
          <a:xfrm>
            <a:off x="611188" y="22225"/>
            <a:ext cx="7993062" cy="6875463"/>
          </a:xfrm>
          <a:prstGeom prst="rect">
            <a:avLst/>
          </a:prstGeom>
          <a:noFill/>
        </p:spPr>
      </p:pic>
      <p:sp>
        <p:nvSpPr>
          <p:cNvPr id="120837" name="Rectangle 5"/>
          <p:cNvSpPr>
            <a:spLocks noChangeArrowheads="1"/>
          </p:cNvSpPr>
          <p:nvPr/>
        </p:nvSpPr>
        <p:spPr bwMode="auto">
          <a:xfrm>
            <a:off x="0" y="4437063"/>
            <a:ext cx="971550" cy="2420937"/>
          </a:xfrm>
          <a:prstGeom prst="rect">
            <a:avLst/>
          </a:prstGeom>
          <a:solidFill>
            <a:srgbClr val="000000"/>
          </a:solidFill>
          <a:ln w="9525">
            <a:noFill/>
            <a:miter lim="800000"/>
            <a:headEnd/>
            <a:tailEnd/>
          </a:ln>
          <a:effectLst/>
        </p:spPr>
        <p:txBody>
          <a:bodyPr wrap="none" anchor="ctr"/>
          <a:lstStyle/>
          <a:p>
            <a:endParaRPr lang="en-US"/>
          </a:p>
        </p:txBody>
      </p:sp>
      <p:sp>
        <p:nvSpPr>
          <p:cNvPr id="120838" name="Text Box 6"/>
          <p:cNvSpPr txBox="1">
            <a:spLocks noChangeArrowheads="1"/>
          </p:cNvSpPr>
          <p:nvPr/>
        </p:nvSpPr>
        <p:spPr bwMode="auto">
          <a:xfrm>
            <a:off x="4319588" y="260350"/>
            <a:ext cx="4500562" cy="1554163"/>
          </a:xfrm>
          <a:prstGeom prst="rect">
            <a:avLst/>
          </a:prstGeom>
          <a:noFill/>
          <a:ln w="9525">
            <a:noFill/>
            <a:miter lim="800000"/>
            <a:headEnd/>
            <a:tailEnd/>
          </a:ln>
          <a:effectLst/>
        </p:spPr>
        <p:txBody>
          <a:bodyPr>
            <a:spAutoFit/>
          </a:bodyPr>
          <a:lstStyle/>
          <a:p>
            <a:pPr algn="r">
              <a:spcBef>
                <a:spcPct val="50000"/>
              </a:spcBef>
            </a:pPr>
            <a:r>
              <a:rPr lang="en-US" sz="3200">
                <a:solidFill>
                  <a:srgbClr val="FFFF00"/>
                </a:solidFill>
                <a:latin typeface="Arial Black" pitchFamily="34" charset="0"/>
                <a:cs typeface="Arial" charset="0"/>
              </a:rPr>
              <a:t>Judgement on the surrounding Nations</a:t>
            </a:r>
            <a:endParaRPr lang="en-AU" sz="3200">
              <a:solidFill>
                <a:srgbClr val="FFFF00"/>
              </a:solidFill>
              <a:latin typeface="Arial Black" pitchFamily="34" charset="0"/>
              <a:cs typeface="Arial" charset="0"/>
            </a:endParaRPr>
          </a:p>
        </p:txBody>
      </p:sp>
      <p:sp>
        <p:nvSpPr>
          <p:cNvPr id="120839" name="Text Box 7"/>
          <p:cNvSpPr txBox="1">
            <a:spLocks noChangeArrowheads="1"/>
          </p:cNvSpPr>
          <p:nvPr/>
        </p:nvSpPr>
        <p:spPr bwMode="auto">
          <a:xfrm>
            <a:off x="73025" y="6162675"/>
            <a:ext cx="3059113" cy="579438"/>
          </a:xfrm>
          <a:prstGeom prst="rect">
            <a:avLst/>
          </a:prstGeom>
          <a:noFill/>
          <a:ln w="9525">
            <a:noFill/>
            <a:miter lim="800000"/>
            <a:headEnd/>
            <a:tailEnd/>
          </a:ln>
          <a:effectLst/>
        </p:spPr>
        <p:txBody>
          <a:bodyPr>
            <a:spAutoFit/>
          </a:bodyPr>
          <a:lstStyle/>
          <a:p>
            <a:pPr>
              <a:spcBef>
                <a:spcPct val="50000"/>
              </a:spcBef>
            </a:pPr>
            <a:r>
              <a:rPr lang="en-US" sz="3200" dirty="0">
                <a:ln w="28575">
                  <a:solidFill>
                    <a:schemeClr val="tx1"/>
                  </a:solidFill>
                </a:ln>
                <a:solidFill>
                  <a:srgbClr val="FF0000"/>
                </a:solidFill>
                <a:latin typeface="Arial Black" pitchFamily="34" charset="0"/>
                <a:cs typeface="Arial" charset="0"/>
              </a:rPr>
              <a:t>Zeph. 2:4-10</a:t>
            </a:r>
            <a:endParaRPr lang="en-AU" sz="3200" dirty="0">
              <a:ln w="28575">
                <a:solidFill>
                  <a:schemeClr val="tx1"/>
                </a:solidFill>
              </a:ln>
              <a:solidFill>
                <a:srgbClr val="FF0000"/>
              </a:solidFill>
              <a:latin typeface="Arial Black" pitchFamily="34" charset="0"/>
              <a:cs typeface="Arial" charset="0"/>
            </a:endParaRPr>
          </a:p>
        </p:txBody>
      </p:sp>
      <p:sp>
        <p:nvSpPr>
          <p:cNvPr id="120840" name="Oval 8"/>
          <p:cNvSpPr>
            <a:spLocks noChangeArrowheads="1"/>
          </p:cNvSpPr>
          <p:nvPr/>
        </p:nvSpPr>
        <p:spPr bwMode="auto">
          <a:xfrm rot="-763056">
            <a:off x="2700338" y="4292600"/>
            <a:ext cx="1150937" cy="2376488"/>
          </a:xfrm>
          <a:prstGeom prst="ellipse">
            <a:avLst/>
          </a:prstGeom>
          <a:noFill/>
          <a:ln w="76200">
            <a:solidFill>
              <a:srgbClr val="FF0000"/>
            </a:solidFill>
            <a:round/>
            <a:headEnd/>
            <a:tailEnd/>
          </a:ln>
          <a:effectLst/>
        </p:spPr>
        <p:txBody>
          <a:bodyPr wrap="none" anchor="ctr"/>
          <a:lstStyle/>
          <a:p>
            <a:endParaRPr lang="en-US"/>
          </a:p>
        </p:txBody>
      </p:sp>
      <p:sp>
        <p:nvSpPr>
          <p:cNvPr id="120841" name="Text Box 9"/>
          <p:cNvSpPr txBox="1">
            <a:spLocks noChangeArrowheads="1"/>
          </p:cNvSpPr>
          <p:nvPr/>
        </p:nvSpPr>
        <p:spPr bwMode="auto">
          <a:xfrm>
            <a:off x="107950" y="4306888"/>
            <a:ext cx="2462213" cy="1066800"/>
          </a:xfrm>
          <a:prstGeom prst="rect">
            <a:avLst/>
          </a:prstGeom>
          <a:solidFill>
            <a:srgbClr val="000000"/>
          </a:solidFill>
          <a:ln w="9525">
            <a:noFill/>
            <a:miter lim="800000"/>
            <a:headEnd/>
            <a:tailEnd/>
          </a:ln>
          <a:effectLst/>
        </p:spPr>
        <p:txBody>
          <a:bodyPr wrap="none">
            <a:spAutoFit/>
          </a:bodyPr>
          <a:lstStyle/>
          <a:p>
            <a:pPr algn="r"/>
            <a:r>
              <a:rPr lang="en-US" sz="3200">
                <a:solidFill>
                  <a:srgbClr val="FFCC00"/>
                </a:solidFill>
                <a:latin typeface="Impact" pitchFamily="34" charset="0"/>
                <a:cs typeface="Arial" charset="0"/>
              </a:rPr>
              <a:t>The Philistine</a:t>
            </a:r>
          </a:p>
          <a:p>
            <a:pPr algn="r"/>
            <a:r>
              <a:rPr lang="en-US" sz="3200">
                <a:solidFill>
                  <a:srgbClr val="FFCC00"/>
                </a:solidFill>
                <a:latin typeface="Impact" pitchFamily="34" charset="0"/>
                <a:cs typeface="Arial" charset="0"/>
              </a:rPr>
              <a:t>coast</a:t>
            </a:r>
            <a:endParaRPr lang="en-AU" sz="3200">
              <a:solidFill>
                <a:srgbClr val="FFCC00"/>
              </a:solidFill>
              <a:latin typeface="Impact" pitchFamily="34" charset="0"/>
              <a:cs typeface="Arial" charset="0"/>
            </a:endParaRPr>
          </a:p>
        </p:txBody>
      </p:sp>
      <p:sp>
        <p:nvSpPr>
          <p:cNvPr id="120842" name="Oval 10"/>
          <p:cNvSpPr>
            <a:spLocks noChangeArrowheads="1"/>
          </p:cNvSpPr>
          <p:nvPr/>
        </p:nvSpPr>
        <p:spPr bwMode="auto">
          <a:xfrm rot="-1390159">
            <a:off x="6300788" y="2924175"/>
            <a:ext cx="2519362" cy="2952750"/>
          </a:xfrm>
          <a:prstGeom prst="ellipse">
            <a:avLst/>
          </a:prstGeom>
          <a:noFill/>
          <a:ln w="76200">
            <a:solidFill>
              <a:srgbClr val="FF0000"/>
            </a:solidFill>
            <a:round/>
            <a:headEnd/>
            <a:tailEnd/>
          </a:ln>
          <a:effectLst/>
        </p:spPr>
        <p:txBody>
          <a:bodyPr wrap="none" anchor="ctr"/>
          <a:lstStyle/>
          <a:p>
            <a:endParaRPr lang="en-US"/>
          </a:p>
        </p:txBody>
      </p:sp>
      <p:sp>
        <p:nvSpPr>
          <p:cNvPr id="120843" name="Text Box 11"/>
          <p:cNvSpPr txBox="1">
            <a:spLocks noChangeArrowheads="1"/>
          </p:cNvSpPr>
          <p:nvPr/>
        </p:nvSpPr>
        <p:spPr bwMode="auto">
          <a:xfrm>
            <a:off x="6711950" y="4492625"/>
            <a:ext cx="1100138" cy="579438"/>
          </a:xfrm>
          <a:prstGeom prst="rect">
            <a:avLst/>
          </a:prstGeom>
          <a:noFill/>
          <a:ln w="9525">
            <a:noFill/>
            <a:miter lim="800000"/>
            <a:headEnd/>
            <a:tailEnd/>
          </a:ln>
          <a:effectLst/>
        </p:spPr>
        <p:txBody>
          <a:bodyPr wrap="none">
            <a:spAutoFit/>
          </a:bodyPr>
          <a:lstStyle/>
          <a:p>
            <a:r>
              <a:rPr lang="en-US" sz="3200">
                <a:solidFill>
                  <a:srgbClr val="000000"/>
                </a:solidFill>
                <a:latin typeface="Impact" pitchFamily="34" charset="0"/>
                <a:cs typeface="Arial" charset="0"/>
              </a:rPr>
              <a:t>Moab</a:t>
            </a:r>
            <a:endParaRPr lang="en-AU" sz="3200">
              <a:solidFill>
                <a:srgbClr val="000000"/>
              </a:solidFill>
              <a:latin typeface="Impact" pitchFamily="34" charset="0"/>
              <a:cs typeface="Arial" charset="0"/>
            </a:endParaRPr>
          </a:p>
        </p:txBody>
      </p:sp>
      <p:sp>
        <p:nvSpPr>
          <p:cNvPr id="120844" name="Text Box 12"/>
          <p:cNvSpPr txBox="1">
            <a:spLocks noChangeArrowheads="1"/>
          </p:cNvSpPr>
          <p:nvPr/>
        </p:nvSpPr>
        <p:spPr bwMode="auto">
          <a:xfrm>
            <a:off x="6877050" y="3497263"/>
            <a:ext cx="1436688" cy="579437"/>
          </a:xfrm>
          <a:prstGeom prst="rect">
            <a:avLst/>
          </a:prstGeom>
          <a:noFill/>
          <a:ln w="9525">
            <a:noFill/>
            <a:miter lim="800000"/>
            <a:headEnd/>
            <a:tailEnd/>
          </a:ln>
          <a:effectLst/>
        </p:spPr>
        <p:txBody>
          <a:bodyPr wrap="none">
            <a:spAutoFit/>
          </a:bodyPr>
          <a:lstStyle/>
          <a:p>
            <a:r>
              <a:rPr lang="en-US" sz="3200">
                <a:solidFill>
                  <a:srgbClr val="000000"/>
                </a:solidFill>
                <a:latin typeface="Impact" pitchFamily="34" charset="0"/>
                <a:cs typeface="Arial" charset="0"/>
              </a:rPr>
              <a:t>Ammon</a:t>
            </a:r>
            <a:endParaRPr lang="en-AU" sz="3200">
              <a:solidFill>
                <a:srgbClr val="000000"/>
              </a:solidFill>
              <a:latin typeface="Impact" pitchFamily="34"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08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08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08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08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08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40" grpId="0" animBg="1"/>
      <p:bldP spid="120841" grpId="0" animBg="1"/>
      <p:bldP spid="120842" grpId="0" animBg="1"/>
      <p:bldP spid="120843" grpId="0"/>
      <p:bldP spid="12084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4"/>
          <p:cNvSpPr>
            <a:spLocks noGrp="1" noChangeArrowheads="1"/>
          </p:cNvSpPr>
          <p:nvPr>
            <p:ph type="ftr" sz="quarter" idx="3"/>
          </p:nvPr>
        </p:nvSpPr>
        <p:spPr/>
        <p:txBody>
          <a:bodyPr/>
          <a:lstStyle/>
          <a:p>
            <a:r>
              <a:rPr lang="en-AU"/>
              <a:t>The Prophecy of Zephaniah</a:t>
            </a:r>
          </a:p>
        </p:txBody>
      </p:sp>
      <p:sp>
        <p:nvSpPr>
          <p:cNvPr id="75778" name="Rectangle 2"/>
          <p:cNvSpPr>
            <a:spLocks noGrp="1" noChangeArrowheads="1"/>
          </p:cNvSpPr>
          <p:nvPr>
            <p:ph type="subTitle" idx="1"/>
          </p:nvPr>
        </p:nvSpPr>
        <p:spPr>
          <a:xfrm>
            <a:off x="395288" y="981075"/>
            <a:ext cx="8353425" cy="5327650"/>
          </a:xfrm>
        </p:spPr>
        <p:txBody>
          <a:bodyPr/>
          <a:lstStyle/>
          <a:p>
            <a:pPr algn="just">
              <a:buClr>
                <a:srgbClr val="FFFF00"/>
              </a:buClr>
              <a:buFont typeface="Wingdings" pitchFamily="2" charset="2"/>
              <a:buNone/>
            </a:pPr>
            <a:r>
              <a:rPr lang="en-US" sz="3600" dirty="0">
                <a:latin typeface="Bookman Old Style" pitchFamily="18" charset="0"/>
              </a:rPr>
              <a:t>“Terrible will Yahweh be against them, for he hath caused to waste away </a:t>
            </a:r>
            <a:r>
              <a:rPr lang="en-US" sz="3600" dirty="0">
                <a:solidFill>
                  <a:srgbClr val="FFFF00"/>
                </a:solidFill>
                <a:latin typeface="Bookman Old Style" pitchFamily="18" charset="0"/>
              </a:rPr>
              <a:t>all the gods of the earth</a:t>
            </a:r>
            <a:r>
              <a:rPr lang="en-US" sz="3600" dirty="0">
                <a:latin typeface="Bookman Old Style" pitchFamily="18" charset="0"/>
              </a:rPr>
              <a:t>, </a:t>
            </a:r>
            <a:r>
              <a:rPr lang="en-US" sz="3600" dirty="0">
                <a:ln>
                  <a:solidFill>
                    <a:schemeClr val="tx1"/>
                  </a:solidFill>
                </a:ln>
                <a:solidFill>
                  <a:srgbClr val="66FFFF"/>
                </a:solidFill>
                <a:latin typeface="Bookman Old Style" pitchFamily="18" charset="0"/>
              </a:rPr>
              <a:t>that men may bow down to him, every one from his place, all the coastlands of the nations</a:t>
            </a:r>
            <a:r>
              <a:rPr lang="en-US" sz="3600" dirty="0">
                <a:latin typeface="Bookman Old Style" pitchFamily="18" charset="0"/>
              </a:rPr>
              <a:t>.”</a:t>
            </a:r>
          </a:p>
          <a:p>
            <a:pPr algn="r">
              <a:buClr>
                <a:srgbClr val="FFFF00"/>
              </a:buClr>
              <a:buFont typeface="Wingdings" pitchFamily="2" charset="2"/>
              <a:buNone/>
            </a:pPr>
            <a:r>
              <a:rPr lang="en-US" sz="3200" dirty="0" err="1">
                <a:solidFill>
                  <a:srgbClr val="FF99FF"/>
                </a:solidFill>
              </a:rPr>
              <a:t>Rotherham</a:t>
            </a:r>
            <a:endParaRPr lang="en-US" sz="3200" dirty="0">
              <a:solidFill>
                <a:srgbClr val="FF99FF"/>
              </a:solidFill>
            </a:endParaRPr>
          </a:p>
          <a:p>
            <a:pPr algn="ctr">
              <a:spcBef>
                <a:spcPct val="25000"/>
              </a:spcBef>
              <a:buClr>
                <a:srgbClr val="FFFF00"/>
              </a:buClr>
              <a:buFont typeface="Wingdings" pitchFamily="2" charset="2"/>
              <a:buNone/>
            </a:pPr>
            <a:r>
              <a:rPr lang="en-US" sz="4000" b="0" dirty="0">
                <a:solidFill>
                  <a:srgbClr val="00FF00"/>
                </a:solidFill>
                <a:latin typeface="Arial Black" pitchFamily="34" charset="0"/>
              </a:rPr>
              <a:t>A prophecy of the future</a:t>
            </a:r>
          </a:p>
        </p:txBody>
      </p:sp>
      <p:sp>
        <p:nvSpPr>
          <p:cNvPr id="75779" name="Text Box 3"/>
          <p:cNvSpPr txBox="1">
            <a:spLocks noChangeArrowheads="1"/>
          </p:cNvSpPr>
          <p:nvPr/>
        </p:nvSpPr>
        <p:spPr bwMode="auto">
          <a:xfrm>
            <a:off x="0" y="146050"/>
            <a:ext cx="9144000" cy="762000"/>
          </a:xfrm>
          <a:prstGeom prst="rect">
            <a:avLst/>
          </a:prstGeom>
          <a:noFill/>
          <a:ln w="9525">
            <a:noFill/>
            <a:miter lim="800000"/>
            <a:headEnd/>
            <a:tailEnd/>
          </a:ln>
          <a:effectLst/>
        </p:spPr>
        <p:txBody>
          <a:bodyPr>
            <a:spAutoFit/>
          </a:bodyPr>
          <a:lstStyle/>
          <a:p>
            <a:pPr algn="ctr">
              <a:spcBef>
                <a:spcPct val="50000"/>
              </a:spcBef>
            </a:pPr>
            <a:r>
              <a:rPr lang="en-US" sz="4400" b="1" dirty="0">
                <a:ln w="28575">
                  <a:solidFill>
                    <a:schemeClr val="tx1"/>
                  </a:solidFill>
                </a:ln>
                <a:solidFill>
                  <a:srgbClr val="FF0000"/>
                </a:solidFill>
              </a:rPr>
              <a:t>Zephaniah</a:t>
            </a:r>
            <a:r>
              <a:rPr lang="en-US" sz="4400" b="1" dirty="0">
                <a:solidFill>
                  <a:srgbClr val="FF0000"/>
                </a:solidFill>
                <a:effectLst>
                  <a:outerShdw blurRad="38100" dist="38100" dir="2700000" algn="tl">
                    <a:srgbClr val="FFFFFF"/>
                  </a:outerShdw>
                </a:effectLst>
              </a:rPr>
              <a:t> </a:t>
            </a:r>
            <a:r>
              <a:rPr lang="en-US" sz="4400" b="1" dirty="0">
                <a:ln w="28575">
                  <a:solidFill>
                    <a:schemeClr val="tx1"/>
                  </a:solidFill>
                </a:ln>
                <a:solidFill>
                  <a:srgbClr val="FF0000"/>
                </a:solidFill>
              </a:rPr>
              <a:t>2:11</a:t>
            </a:r>
            <a:endParaRPr lang="en-AU" sz="4400" b="1" dirty="0">
              <a:ln w="28575">
                <a:solidFill>
                  <a:schemeClr val="tx1"/>
                </a:solidFill>
              </a:ln>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577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778">
                                            <p:txEl>
                                              <p:pRg st="1" end="1"/>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2000"/>
                                  </p:stCondLst>
                                  <p:childTnLst>
                                    <p:set>
                                      <p:cBhvr>
                                        <p:cTn id="11" dur="1" fill="hold">
                                          <p:stCondLst>
                                            <p:cond delay="0"/>
                                          </p:stCondLst>
                                        </p:cTn>
                                        <p:tgtEl>
                                          <p:spTgt spid="7577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8"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4"/>
          <p:cNvSpPr>
            <a:spLocks noGrp="1" noChangeArrowheads="1"/>
          </p:cNvSpPr>
          <p:nvPr>
            <p:ph type="ftr" sz="quarter" idx="3"/>
          </p:nvPr>
        </p:nvSpPr>
        <p:spPr/>
        <p:txBody>
          <a:bodyPr/>
          <a:lstStyle/>
          <a:p>
            <a:r>
              <a:rPr lang="en-AU"/>
              <a:t>The Prophecy of Zephaniah</a:t>
            </a:r>
          </a:p>
        </p:txBody>
      </p:sp>
      <p:sp>
        <p:nvSpPr>
          <p:cNvPr id="80898" name="Rectangle 2"/>
          <p:cNvSpPr>
            <a:spLocks noGrp="1" noChangeArrowheads="1"/>
          </p:cNvSpPr>
          <p:nvPr>
            <p:ph type="subTitle" idx="1"/>
          </p:nvPr>
        </p:nvSpPr>
        <p:spPr>
          <a:xfrm>
            <a:off x="250825" y="751320"/>
            <a:ext cx="8642350" cy="5616575"/>
          </a:xfrm>
        </p:spPr>
        <p:txBody>
          <a:bodyPr/>
          <a:lstStyle/>
          <a:p>
            <a:pPr algn="just"/>
            <a:r>
              <a:rPr lang="en-US" dirty="0">
                <a:latin typeface="Bookman Old Style" pitchFamily="18" charset="0"/>
              </a:rPr>
              <a:t>And a river went out of Eden to water the garden; and from thence it was parted, and became into four heads. </a:t>
            </a:r>
          </a:p>
          <a:p>
            <a:pPr algn="just"/>
            <a:r>
              <a:rPr lang="en-US" dirty="0">
                <a:latin typeface="Bookman Old Style" pitchFamily="18" charset="0"/>
              </a:rPr>
              <a:t>The name of the first </a:t>
            </a:r>
            <a:r>
              <a:rPr lang="en-US" i="1" dirty="0">
                <a:latin typeface="Bookman Old Style" pitchFamily="18" charset="0"/>
              </a:rPr>
              <a:t>is</a:t>
            </a:r>
            <a:r>
              <a:rPr lang="en-US" dirty="0">
                <a:latin typeface="Bookman Old Style" pitchFamily="18" charset="0"/>
              </a:rPr>
              <a:t> </a:t>
            </a:r>
            <a:r>
              <a:rPr lang="en-US" dirty="0" err="1">
                <a:solidFill>
                  <a:srgbClr val="FFFF00"/>
                </a:solidFill>
                <a:latin typeface="Bookman Old Style" pitchFamily="18" charset="0"/>
              </a:rPr>
              <a:t>Pison</a:t>
            </a:r>
            <a:r>
              <a:rPr lang="en-US" dirty="0">
                <a:latin typeface="Bookman Old Style" pitchFamily="18" charset="0"/>
              </a:rPr>
              <a:t>: that </a:t>
            </a:r>
            <a:r>
              <a:rPr lang="en-US" i="1" dirty="0">
                <a:latin typeface="Bookman Old Style" pitchFamily="18" charset="0"/>
              </a:rPr>
              <a:t>is</a:t>
            </a:r>
            <a:r>
              <a:rPr lang="en-US" dirty="0">
                <a:latin typeface="Bookman Old Style" pitchFamily="18" charset="0"/>
              </a:rPr>
              <a:t> it which </a:t>
            </a:r>
            <a:r>
              <a:rPr lang="en-US" dirty="0" err="1">
                <a:latin typeface="Bookman Old Style" pitchFamily="18" charset="0"/>
              </a:rPr>
              <a:t>compasseth</a:t>
            </a:r>
            <a:r>
              <a:rPr lang="en-US" dirty="0">
                <a:latin typeface="Bookman Old Style" pitchFamily="18" charset="0"/>
              </a:rPr>
              <a:t> the whole land of </a:t>
            </a:r>
            <a:r>
              <a:rPr lang="en-US" dirty="0" err="1">
                <a:latin typeface="Bookman Old Style" pitchFamily="18" charset="0"/>
              </a:rPr>
              <a:t>Havilah</a:t>
            </a:r>
            <a:r>
              <a:rPr lang="en-US" dirty="0">
                <a:latin typeface="Bookman Old Style" pitchFamily="18" charset="0"/>
              </a:rPr>
              <a:t>, where </a:t>
            </a:r>
            <a:r>
              <a:rPr lang="en-US" i="1" dirty="0">
                <a:latin typeface="Bookman Old Style" pitchFamily="18" charset="0"/>
              </a:rPr>
              <a:t>there is</a:t>
            </a:r>
            <a:r>
              <a:rPr lang="en-US" dirty="0">
                <a:latin typeface="Bookman Old Style" pitchFamily="18" charset="0"/>
              </a:rPr>
              <a:t> gold…</a:t>
            </a:r>
          </a:p>
          <a:p>
            <a:pPr algn="just"/>
            <a:r>
              <a:rPr lang="en-US" dirty="0">
                <a:latin typeface="Bookman Old Style" pitchFamily="18" charset="0"/>
              </a:rPr>
              <a:t>And the name of the second river </a:t>
            </a:r>
            <a:r>
              <a:rPr lang="en-US" i="1" dirty="0">
                <a:latin typeface="Bookman Old Style" pitchFamily="18" charset="0"/>
              </a:rPr>
              <a:t>is</a:t>
            </a:r>
            <a:r>
              <a:rPr lang="en-US" dirty="0">
                <a:latin typeface="Bookman Old Style" pitchFamily="18" charset="0"/>
              </a:rPr>
              <a:t> </a:t>
            </a:r>
            <a:r>
              <a:rPr lang="en-US" dirty="0" err="1">
                <a:solidFill>
                  <a:srgbClr val="FFFF00"/>
                </a:solidFill>
                <a:latin typeface="Bookman Old Style" pitchFamily="18" charset="0"/>
              </a:rPr>
              <a:t>Gihon</a:t>
            </a:r>
            <a:r>
              <a:rPr lang="en-US" dirty="0">
                <a:latin typeface="Bookman Old Style" pitchFamily="18" charset="0"/>
              </a:rPr>
              <a:t>: the same </a:t>
            </a:r>
            <a:r>
              <a:rPr lang="en-US" i="1" dirty="0">
                <a:latin typeface="Bookman Old Style" pitchFamily="18" charset="0"/>
              </a:rPr>
              <a:t>is</a:t>
            </a:r>
            <a:r>
              <a:rPr lang="en-US" dirty="0">
                <a:latin typeface="Bookman Old Style" pitchFamily="18" charset="0"/>
              </a:rPr>
              <a:t> it that </a:t>
            </a:r>
            <a:r>
              <a:rPr lang="en-US" dirty="0" err="1">
                <a:latin typeface="Bookman Old Style" pitchFamily="18" charset="0"/>
              </a:rPr>
              <a:t>compasseth</a:t>
            </a:r>
            <a:r>
              <a:rPr lang="en-US" dirty="0">
                <a:latin typeface="Bookman Old Style" pitchFamily="18" charset="0"/>
              </a:rPr>
              <a:t> the whole land of </a:t>
            </a:r>
            <a:r>
              <a:rPr lang="en-US" dirty="0">
                <a:solidFill>
                  <a:srgbClr val="00FF00"/>
                </a:solidFill>
                <a:latin typeface="Bookman Old Style" pitchFamily="18" charset="0"/>
              </a:rPr>
              <a:t>Ethiopia</a:t>
            </a:r>
            <a:r>
              <a:rPr lang="en-US" dirty="0">
                <a:latin typeface="Bookman Old Style" pitchFamily="18" charset="0"/>
              </a:rPr>
              <a:t> </a:t>
            </a:r>
            <a:r>
              <a:rPr lang="en-US" sz="3200" dirty="0"/>
              <a:t>(</a:t>
            </a:r>
            <a:r>
              <a:rPr lang="en-US" sz="3200" b="0" dirty="0">
                <a:solidFill>
                  <a:srgbClr val="00FF00"/>
                </a:solidFill>
                <a:latin typeface="Arial Black" pitchFamily="34" charset="0"/>
              </a:rPr>
              <a:t>Cush</a:t>
            </a:r>
            <a:r>
              <a:rPr lang="en-US" sz="3200" dirty="0">
                <a:solidFill>
                  <a:srgbClr val="00FF00"/>
                </a:solidFill>
              </a:rPr>
              <a:t> = black</a:t>
            </a:r>
            <a:r>
              <a:rPr lang="en-US" sz="3200" dirty="0"/>
              <a:t>)</a:t>
            </a:r>
            <a:r>
              <a:rPr lang="en-US" dirty="0">
                <a:latin typeface="Bookman Old Style" pitchFamily="18" charset="0"/>
              </a:rPr>
              <a:t>. </a:t>
            </a:r>
          </a:p>
          <a:p>
            <a:pPr algn="just"/>
            <a:r>
              <a:rPr lang="en-US" dirty="0">
                <a:latin typeface="Bookman Old Style" pitchFamily="18" charset="0"/>
              </a:rPr>
              <a:t>And the name of the third river </a:t>
            </a:r>
            <a:r>
              <a:rPr lang="en-US" i="1" dirty="0">
                <a:latin typeface="Bookman Old Style" pitchFamily="18" charset="0"/>
              </a:rPr>
              <a:t>is</a:t>
            </a:r>
            <a:r>
              <a:rPr lang="en-US" dirty="0">
                <a:latin typeface="Bookman Old Style" pitchFamily="18" charset="0"/>
              </a:rPr>
              <a:t> </a:t>
            </a:r>
            <a:r>
              <a:rPr lang="en-US" dirty="0" err="1">
                <a:solidFill>
                  <a:srgbClr val="FFFF00"/>
                </a:solidFill>
                <a:latin typeface="Bookman Old Style" pitchFamily="18" charset="0"/>
              </a:rPr>
              <a:t>Hiddekel</a:t>
            </a:r>
            <a:r>
              <a:rPr lang="en-US" dirty="0">
                <a:latin typeface="Bookman Old Style" pitchFamily="18" charset="0"/>
              </a:rPr>
              <a:t>: that </a:t>
            </a:r>
            <a:r>
              <a:rPr lang="en-US" i="1" dirty="0">
                <a:latin typeface="Bookman Old Style" pitchFamily="18" charset="0"/>
              </a:rPr>
              <a:t>is</a:t>
            </a:r>
            <a:r>
              <a:rPr lang="en-US" dirty="0">
                <a:latin typeface="Bookman Old Style" pitchFamily="18" charset="0"/>
              </a:rPr>
              <a:t> it which </a:t>
            </a:r>
            <a:r>
              <a:rPr lang="en-US" dirty="0" err="1">
                <a:latin typeface="Bookman Old Style" pitchFamily="18" charset="0"/>
              </a:rPr>
              <a:t>goeth</a:t>
            </a:r>
            <a:r>
              <a:rPr lang="en-US" dirty="0">
                <a:latin typeface="Bookman Old Style" pitchFamily="18" charset="0"/>
              </a:rPr>
              <a:t> toward the east of Assyria. And the fourth river </a:t>
            </a:r>
            <a:r>
              <a:rPr lang="en-US" i="1" dirty="0">
                <a:latin typeface="Bookman Old Style" pitchFamily="18" charset="0"/>
              </a:rPr>
              <a:t>is</a:t>
            </a:r>
            <a:r>
              <a:rPr lang="en-US" dirty="0">
                <a:latin typeface="Bookman Old Style" pitchFamily="18" charset="0"/>
              </a:rPr>
              <a:t> </a:t>
            </a:r>
            <a:r>
              <a:rPr lang="en-US" dirty="0">
                <a:solidFill>
                  <a:srgbClr val="FFFF00"/>
                </a:solidFill>
                <a:latin typeface="Bookman Old Style" pitchFamily="18" charset="0"/>
              </a:rPr>
              <a:t>Euphrates</a:t>
            </a:r>
            <a:r>
              <a:rPr lang="en-US" dirty="0">
                <a:latin typeface="Bookman Old Style" pitchFamily="18" charset="0"/>
              </a:rPr>
              <a:t>.</a:t>
            </a:r>
            <a:r>
              <a:rPr lang="en-US" sz="2400" dirty="0"/>
              <a:t> </a:t>
            </a:r>
          </a:p>
        </p:txBody>
      </p:sp>
      <p:sp>
        <p:nvSpPr>
          <p:cNvPr id="80899" name="Text Box 3"/>
          <p:cNvSpPr txBox="1">
            <a:spLocks noChangeArrowheads="1"/>
          </p:cNvSpPr>
          <p:nvPr/>
        </p:nvSpPr>
        <p:spPr bwMode="auto">
          <a:xfrm>
            <a:off x="0" y="55420"/>
            <a:ext cx="9144000" cy="769441"/>
          </a:xfrm>
          <a:prstGeom prst="rect">
            <a:avLst/>
          </a:prstGeom>
          <a:noFill/>
          <a:ln w="9525">
            <a:noFill/>
            <a:miter lim="800000"/>
            <a:headEnd/>
            <a:tailEnd/>
          </a:ln>
          <a:effectLst/>
        </p:spPr>
        <p:txBody>
          <a:bodyPr wrap="square">
            <a:spAutoFit/>
          </a:bodyPr>
          <a:lstStyle/>
          <a:p>
            <a:pPr algn="ctr">
              <a:spcBef>
                <a:spcPct val="50000"/>
              </a:spcBef>
            </a:pPr>
            <a:r>
              <a:rPr lang="en-US" sz="4400" b="1" dirty="0">
                <a:solidFill>
                  <a:srgbClr val="FFFF66"/>
                </a:solidFill>
                <a:effectLst>
                  <a:outerShdw blurRad="38100" dist="38100" dir="2700000" algn="tl">
                    <a:srgbClr val="FFFFFF"/>
                  </a:outerShdw>
                </a:effectLst>
              </a:rPr>
              <a:t>Land of Cush - </a:t>
            </a:r>
            <a:r>
              <a:rPr lang="en-AU" sz="4400" b="1" dirty="0">
                <a:ln w="28575">
                  <a:solidFill>
                    <a:schemeClr val="tx1"/>
                  </a:solidFill>
                </a:ln>
                <a:solidFill>
                  <a:srgbClr val="FF0000"/>
                </a:solidFill>
              </a:rPr>
              <a:t>Gen. 2:10-14</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089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089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089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089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4"/>
          <p:cNvSpPr>
            <a:spLocks noGrp="1" noChangeArrowheads="1"/>
          </p:cNvSpPr>
          <p:nvPr>
            <p:ph type="ftr" sz="quarter" idx="3"/>
          </p:nvPr>
        </p:nvSpPr>
        <p:spPr/>
        <p:txBody>
          <a:bodyPr/>
          <a:lstStyle/>
          <a:p>
            <a:r>
              <a:rPr lang="en-AU"/>
              <a:t>The Prophecy of Zephaniah</a:t>
            </a:r>
          </a:p>
        </p:txBody>
      </p:sp>
      <p:sp>
        <p:nvSpPr>
          <p:cNvPr id="90114" name="Rectangle 2"/>
          <p:cNvSpPr>
            <a:spLocks noGrp="1" noChangeArrowheads="1"/>
          </p:cNvSpPr>
          <p:nvPr>
            <p:ph type="subTitle" idx="1"/>
          </p:nvPr>
        </p:nvSpPr>
        <p:spPr>
          <a:xfrm>
            <a:off x="179388" y="836613"/>
            <a:ext cx="8785225" cy="5400675"/>
          </a:xfrm>
        </p:spPr>
        <p:txBody>
          <a:bodyPr/>
          <a:lstStyle/>
          <a:p>
            <a:endParaRPr lang="en-US"/>
          </a:p>
        </p:txBody>
      </p:sp>
      <p:sp>
        <p:nvSpPr>
          <p:cNvPr id="90115" name="Text Box 3"/>
          <p:cNvSpPr txBox="1">
            <a:spLocks noChangeArrowheads="1"/>
          </p:cNvSpPr>
          <p:nvPr/>
        </p:nvSpPr>
        <p:spPr bwMode="auto">
          <a:xfrm>
            <a:off x="0" y="111125"/>
            <a:ext cx="9144000" cy="641350"/>
          </a:xfrm>
          <a:prstGeom prst="rect">
            <a:avLst/>
          </a:prstGeom>
          <a:noFill/>
          <a:ln w="9525">
            <a:noFill/>
            <a:miter lim="800000"/>
            <a:headEnd/>
            <a:tailEnd/>
          </a:ln>
          <a:effectLst/>
        </p:spPr>
        <p:txBody>
          <a:bodyPr>
            <a:spAutoFit/>
          </a:bodyPr>
          <a:lstStyle/>
          <a:p>
            <a:pPr algn="ctr">
              <a:spcBef>
                <a:spcPct val="50000"/>
              </a:spcBef>
            </a:pPr>
            <a:r>
              <a:rPr lang="en-US" sz="3600" b="1">
                <a:solidFill>
                  <a:srgbClr val="FFFF66"/>
                </a:solidFill>
                <a:effectLst>
                  <a:outerShdw blurRad="38100" dist="38100" dir="2700000" algn="tl">
                    <a:srgbClr val="FFFFFF"/>
                  </a:outerShdw>
                </a:effectLst>
              </a:rPr>
              <a:t>Heading</a:t>
            </a:r>
            <a:endParaRPr lang="en-AU" sz="3600" b="1">
              <a:solidFill>
                <a:srgbClr val="FFFF66"/>
              </a:solidFill>
              <a:effectLst>
                <a:outerShdw blurRad="38100" dist="38100" dir="2700000" algn="tl">
                  <a:srgbClr val="FFFFFF"/>
                </a:outerShdw>
              </a:effectLst>
            </a:endParaRPr>
          </a:p>
        </p:txBody>
      </p:sp>
      <p:pic>
        <p:nvPicPr>
          <p:cNvPr id="90116" name="Picture 4" descr="Babylonian Empire"/>
          <p:cNvPicPr>
            <a:picLocks noChangeAspect="1" noChangeArrowheads="1"/>
          </p:cNvPicPr>
          <p:nvPr/>
        </p:nvPicPr>
        <p:blipFill>
          <a:blip r:embed="rId2" cstate="print"/>
          <a:srcRect/>
          <a:stretch>
            <a:fillRect/>
          </a:stretch>
        </p:blipFill>
        <p:spPr bwMode="auto">
          <a:xfrm>
            <a:off x="0" y="-315913"/>
            <a:ext cx="9144000" cy="7304088"/>
          </a:xfrm>
          <a:prstGeom prst="rect">
            <a:avLst/>
          </a:prstGeom>
          <a:noFill/>
        </p:spPr>
      </p:pic>
      <p:sp>
        <p:nvSpPr>
          <p:cNvPr id="90117" name="Text Box 5"/>
          <p:cNvSpPr txBox="1">
            <a:spLocks noChangeArrowheads="1"/>
          </p:cNvSpPr>
          <p:nvPr/>
        </p:nvSpPr>
        <p:spPr bwMode="auto">
          <a:xfrm>
            <a:off x="3327400" y="233363"/>
            <a:ext cx="5759450" cy="1250950"/>
          </a:xfrm>
          <a:prstGeom prst="rect">
            <a:avLst/>
          </a:prstGeom>
          <a:noFill/>
          <a:ln w="9525">
            <a:noFill/>
            <a:miter lim="800000"/>
            <a:headEnd/>
            <a:tailEnd/>
          </a:ln>
          <a:effectLst/>
        </p:spPr>
        <p:txBody>
          <a:bodyPr>
            <a:spAutoFit/>
          </a:bodyPr>
          <a:lstStyle/>
          <a:p>
            <a:pPr algn="r">
              <a:lnSpc>
                <a:spcPct val="95000"/>
              </a:lnSpc>
              <a:spcBef>
                <a:spcPct val="50000"/>
              </a:spcBef>
            </a:pPr>
            <a:r>
              <a:rPr lang="en-AU" sz="4000" dirty="0" err="1">
                <a:solidFill>
                  <a:srgbClr val="000000"/>
                </a:solidFill>
                <a:latin typeface="Impact" pitchFamily="34" charset="0"/>
              </a:rPr>
              <a:t>Assyro</a:t>
            </a:r>
            <a:r>
              <a:rPr lang="en-AU" sz="4000" dirty="0">
                <a:solidFill>
                  <a:srgbClr val="000000"/>
                </a:solidFill>
                <a:latin typeface="Impact" pitchFamily="34" charset="0"/>
              </a:rPr>
              <a:t>-Babylonian Empire</a:t>
            </a:r>
            <a:r>
              <a:rPr lang="en-AU" sz="4000" dirty="0">
                <a:solidFill>
                  <a:srgbClr val="000000"/>
                </a:solidFill>
                <a:latin typeface="Arial Black" pitchFamily="34" charset="0"/>
              </a:rPr>
              <a:t> </a:t>
            </a:r>
            <a:r>
              <a:rPr lang="en-AU" sz="4000" dirty="0">
                <a:solidFill>
                  <a:srgbClr val="000000"/>
                </a:solidFill>
                <a:latin typeface="Impact" pitchFamily="34" charset="0"/>
              </a:rPr>
              <a:t>– </a:t>
            </a:r>
            <a:r>
              <a:rPr lang="en-AU" sz="3600" dirty="0">
                <a:ln>
                  <a:solidFill>
                    <a:schemeClr val="bg2"/>
                  </a:solidFill>
                </a:ln>
                <a:solidFill>
                  <a:srgbClr val="FF0000"/>
                </a:solidFill>
                <a:latin typeface="Impact" pitchFamily="34" charset="0"/>
              </a:rPr>
              <a:t>BC (2240) 606 - 539</a:t>
            </a:r>
          </a:p>
        </p:txBody>
      </p:sp>
      <p:sp>
        <p:nvSpPr>
          <p:cNvPr id="90120" name="Text Box 8"/>
          <p:cNvSpPr txBox="1">
            <a:spLocks noChangeArrowheads="1"/>
          </p:cNvSpPr>
          <p:nvPr/>
        </p:nvSpPr>
        <p:spPr bwMode="auto">
          <a:xfrm>
            <a:off x="5160963" y="4221163"/>
            <a:ext cx="2147887" cy="1066800"/>
          </a:xfrm>
          <a:prstGeom prst="rect">
            <a:avLst/>
          </a:prstGeom>
          <a:noFill/>
          <a:ln w="9525">
            <a:noFill/>
            <a:miter lim="800000"/>
            <a:headEnd/>
            <a:tailEnd/>
          </a:ln>
          <a:effectLst/>
        </p:spPr>
        <p:txBody>
          <a:bodyPr wrap="none">
            <a:spAutoFit/>
          </a:bodyPr>
          <a:lstStyle/>
          <a:p>
            <a:pPr algn="ctr"/>
            <a:r>
              <a:rPr lang="en-US" sz="3200" dirty="0">
                <a:ln>
                  <a:solidFill>
                    <a:schemeClr val="bg2"/>
                  </a:solidFill>
                </a:ln>
                <a:solidFill>
                  <a:srgbClr val="FF0000"/>
                </a:solidFill>
                <a:effectLst>
                  <a:outerShdw blurRad="38100" dist="38100" dir="2700000" algn="tl">
                    <a:srgbClr val="FFFFFF"/>
                  </a:outerShdw>
                </a:effectLst>
                <a:latin typeface="Arial Black" pitchFamily="34" charset="0"/>
              </a:rPr>
              <a:t>Nimrod’s</a:t>
            </a:r>
          </a:p>
          <a:p>
            <a:pPr algn="ctr"/>
            <a:r>
              <a:rPr lang="en-US" sz="3200" dirty="0">
                <a:ln>
                  <a:solidFill>
                    <a:schemeClr val="bg2"/>
                  </a:solidFill>
                </a:ln>
                <a:solidFill>
                  <a:srgbClr val="FF0000"/>
                </a:solidFill>
                <a:effectLst>
                  <a:outerShdw blurRad="38100" dist="38100" dir="2700000" algn="tl">
                    <a:srgbClr val="FFFFFF"/>
                  </a:outerShdw>
                </a:effectLst>
                <a:latin typeface="Arial Black" pitchFamily="34" charset="0"/>
              </a:rPr>
              <a:t>kingdom</a:t>
            </a:r>
            <a:endParaRPr lang="en-AU" sz="3200" dirty="0">
              <a:ln>
                <a:solidFill>
                  <a:schemeClr val="bg2"/>
                </a:solidFill>
              </a:ln>
              <a:solidFill>
                <a:srgbClr val="FF0000"/>
              </a:solidFill>
              <a:effectLst>
                <a:outerShdw blurRad="38100" dist="38100" dir="2700000" algn="tl">
                  <a:srgbClr val="FFFFFF"/>
                </a:outerShdw>
              </a:effectLst>
              <a:latin typeface="Arial Black" pitchFamily="34" charset="0"/>
            </a:endParaRPr>
          </a:p>
        </p:txBody>
      </p:sp>
      <p:sp>
        <p:nvSpPr>
          <p:cNvPr id="90121" name="Text Box 9"/>
          <p:cNvSpPr txBox="1">
            <a:spLocks noChangeArrowheads="1"/>
          </p:cNvSpPr>
          <p:nvPr/>
        </p:nvSpPr>
        <p:spPr bwMode="auto">
          <a:xfrm>
            <a:off x="5221288" y="4365625"/>
            <a:ext cx="2014537" cy="579438"/>
          </a:xfrm>
          <a:prstGeom prst="rect">
            <a:avLst/>
          </a:prstGeom>
          <a:noFill/>
          <a:ln w="9525">
            <a:noFill/>
            <a:miter lim="800000"/>
            <a:headEnd/>
            <a:tailEnd/>
          </a:ln>
          <a:effectLst/>
        </p:spPr>
        <p:txBody>
          <a:bodyPr wrap="none">
            <a:spAutoFit/>
          </a:bodyPr>
          <a:lstStyle/>
          <a:p>
            <a:r>
              <a:rPr lang="en-US" sz="3200">
                <a:solidFill>
                  <a:srgbClr val="000000"/>
                </a:solidFill>
                <a:latin typeface="Arial Black" pitchFamily="34" charset="0"/>
              </a:rPr>
              <a:t>Cush (1)</a:t>
            </a:r>
            <a:endParaRPr lang="en-AU" sz="3200">
              <a:solidFill>
                <a:srgbClr val="000000"/>
              </a:solidFill>
              <a:latin typeface="Arial Black" pitchFamily="34" charset="0"/>
            </a:endParaRPr>
          </a:p>
        </p:txBody>
      </p:sp>
      <p:sp>
        <p:nvSpPr>
          <p:cNvPr id="90122" name="Text Box 10"/>
          <p:cNvSpPr txBox="1">
            <a:spLocks noChangeArrowheads="1"/>
          </p:cNvSpPr>
          <p:nvPr/>
        </p:nvSpPr>
        <p:spPr bwMode="auto">
          <a:xfrm>
            <a:off x="3062288" y="5949950"/>
            <a:ext cx="2014537" cy="579438"/>
          </a:xfrm>
          <a:prstGeom prst="rect">
            <a:avLst/>
          </a:prstGeom>
          <a:noFill/>
          <a:ln w="9525">
            <a:noFill/>
            <a:miter lim="800000"/>
            <a:headEnd/>
            <a:tailEnd/>
          </a:ln>
          <a:effectLst/>
        </p:spPr>
        <p:txBody>
          <a:bodyPr wrap="none">
            <a:spAutoFit/>
          </a:bodyPr>
          <a:lstStyle/>
          <a:p>
            <a:r>
              <a:rPr lang="en-US" sz="3200">
                <a:solidFill>
                  <a:srgbClr val="000000"/>
                </a:solidFill>
                <a:latin typeface="Arial Black" pitchFamily="34" charset="0"/>
              </a:rPr>
              <a:t>Cush (2)</a:t>
            </a:r>
            <a:endParaRPr lang="en-AU" sz="3200">
              <a:solidFill>
                <a:srgbClr val="000000"/>
              </a:solidFill>
              <a:latin typeface="Arial Black" pitchFamily="34" charset="0"/>
            </a:endParaRPr>
          </a:p>
        </p:txBody>
      </p:sp>
      <p:sp>
        <p:nvSpPr>
          <p:cNvPr id="90123" name="Text Box 11"/>
          <p:cNvSpPr txBox="1">
            <a:spLocks noChangeArrowheads="1"/>
          </p:cNvSpPr>
          <p:nvPr/>
        </p:nvSpPr>
        <p:spPr bwMode="auto">
          <a:xfrm>
            <a:off x="1044575" y="6378575"/>
            <a:ext cx="1855788" cy="579438"/>
          </a:xfrm>
          <a:prstGeom prst="rect">
            <a:avLst/>
          </a:prstGeom>
          <a:noFill/>
          <a:ln w="9525">
            <a:noFill/>
            <a:miter lim="800000"/>
            <a:headEnd/>
            <a:tailEnd/>
          </a:ln>
          <a:effectLst/>
        </p:spPr>
        <p:txBody>
          <a:bodyPr wrap="none">
            <a:spAutoFit/>
          </a:bodyPr>
          <a:lstStyle/>
          <a:p>
            <a:r>
              <a:rPr lang="en-US" sz="3200">
                <a:solidFill>
                  <a:srgbClr val="000000"/>
                </a:solidFill>
                <a:latin typeface="Arial Black" pitchFamily="34" charset="0"/>
              </a:rPr>
              <a:t>Cush (3</a:t>
            </a:r>
            <a:endParaRPr lang="en-AU" sz="3200">
              <a:solidFill>
                <a:srgbClr val="000000"/>
              </a:solidFill>
              <a:latin typeface="Arial Black"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120"/>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90121"/>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01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0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20" grpId="0"/>
      <p:bldP spid="90121" grpId="0"/>
      <p:bldP spid="90122" grpId="0"/>
      <p:bldP spid="901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4"/>
          <p:cNvSpPr>
            <a:spLocks noGrp="1" noChangeArrowheads="1"/>
          </p:cNvSpPr>
          <p:nvPr>
            <p:ph type="ftr" sz="quarter" idx="3"/>
          </p:nvPr>
        </p:nvSpPr>
        <p:spPr/>
        <p:txBody>
          <a:bodyPr/>
          <a:lstStyle/>
          <a:p>
            <a:r>
              <a:rPr lang="en-AU"/>
              <a:t>The Prophecy of Zephaniah</a:t>
            </a:r>
          </a:p>
        </p:txBody>
      </p:sp>
      <p:sp>
        <p:nvSpPr>
          <p:cNvPr id="91138" name="Rectangle 2"/>
          <p:cNvSpPr>
            <a:spLocks noGrp="1" noChangeArrowheads="1"/>
          </p:cNvSpPr>
          <p:nvPr>
            <p:ph type="subTitle" idx="1"/>
          </p:nvPr>
        </p:nvSpPr>
        <p:spPr>
          <a:xfrm>
            <a:off x="5975350" y="5229225"/>
            <a:ext cx="2629098" cy="1223963"/>
          </a:xfrm>
        </p:spPr>
        <p:txBody>
          <a:bodyPr/>
          <a:lstStyle/>
          <a:p>
            <a:r>
              <a:rPr lang="en-US" dirty="0">
                <a:ln>
                  <a:solidFill>
                    <a:schemeClr val="tx1"/>
                  </a:solidFill>
                </a:ln>
                <a:solidFill>
                  <a:schemeClr val="hlink"/>
                </a:solidFill>
              </a:rPr>
              <a:t>Lion from the Ishtar Gate</a:t>
            </a:r>
            <a:endParaRPr lang="en-AU" dirty="0">
              <a:ln>
                <a:solidFill>
                  <a:schemeClr val="tx1"/>
                </a:solidFill>
              </a:ln>
              <a:solidFill>
                <a:schemeClr val="hlink"/>
              </a:solidFill>
            </a:endParaRPr>
          </a:p>
        </p:txBody>
      </p:sp>
      <p:sp>
        <p:nvSpPr>
          <p:cNvPr id="91139" name="Text Box 3"/>
          <p:cNvSpPr txBox="1">
            <a:spLocks noChangeArrowheads="1"/>
          </p:cNvSpPr>
          <p:nvPr/>
        </p:nvSpPr>
        <p:spPr bwMode="auto">
          <a:xfrm>
            <a:off x="0" y="111125"/>
            <a:ext cx="5292725" cy="1190625"/>
          </a:xfrm>
          <a:prstGeom prst="rect">
            <a:avLst/>
          </a:prstGeom>
          <a:noFill/>
          <a:ln w="9525">
            <a:noFill/>
            <a:miter lim="800000"/>
            <a:headEnd/>
            <a:tailEnd/>
          </a:ln>
          <a:effectLst/>
        </p:spPr>
        <p:txBody>
          <a:bodyPr>
            <a:spAutoFit/>
          </a:bodyPr>
          <a:lstStyle/>
          <a:p>
            <a:pPr algn="ctr">
              <a:spcBef>
                <a:spcPct val="50000"/>
              </a:spcBef>
            </a:pPr>
            <a:r>
              <a:rPr lang="en-US" sz="3600" b="1" dirty="0">
                <a:solidFill>
                  <a:srgbClr val="FFFF66"/>
                </a:solidFill>
                <a:effectLst>
                  <a:outerShdw blurRad="38100" dist="38100" dir="2700000" algn="tl">
                    <a:srgbClr val="FFFFFF"/>
                  </a:outerShdw>
                </a:effectLst>
              </a:rPr>
              <a:t>The </a:t>
            </a:r>
            <a:r>
              <a:rPr lang="en-US" sz="3600" b="1" dirty="0" err="1">
                <a:solidFill>
                  <a:srgbClr val="FFFF66"/>
                </a:solidFill>
                <a:effectLst>
                  <a:outerShdw blurRad="38100" dist="38100" dir="2700000" algn="tl">
                    <a:srgbClr val="FFFFFF"/>
                  </a:outerShdw>
                </a:effectLst>
              </a:rPr>
              <a:t>Assyro</a:t>
            </a:r>
            <a:r>
              <a:rPr lang="en-US" sz="3600" b="1" dirty="0">
                <a:solidFill>
                  <a:srgbClr val="FFFF66"/>
                </a:solidFill>
                <a:effectLst>
                  <a:outerShdw blurRad="38100" dist="38100" dir="2700000" algn="tl">
                    <a:srgbClr val="FFFFFF"/>
                  </a:outerShdw>
                </a:effectLst>
              </a:rPr>
              <a:t>-Babylonian Lion – </a:t>
            </a:r>
            <a:r>
              <a:rPr lang="en-US" sz="3600" b="1" dirty="0">
                <a:ln w="22225">
                  <a:solidFill>
                    <a:schemeClr val="tx1"/>
                  </a:solidFill>
                </a:ln>
                <a:solidFill>
                  <a:srgbClr val="FF0000"/>
                </a:solidFill>
              </a:rPr>
              <a:t>Dan. 7:4</a:t>
            </a:r>
            <a:endParaRPr lang="en-AU" sz="3600" b="1" dirty="0">
              <a:ln w="22225">
                <a:solidFill>
                  <a:schemeClr val="tx1"/>
                </a:solidFill>
              </a:ln>
              <a:solidFill>
                <a:srgbClr val="FF0000"/>
              </a:solidFill>
            </a:endParaRPr>
          </a:p>
        </p:txBody>
      </p:sp>
      <p:pic>
        <p:nvPicPr>
          <p:cNvPr id="91140" name="Picture 4" descr="Lion Ishtar Gate"/>
          <p:cNvPicPr>
            <a:picLocks noChangeAspect="1" noChangeArrowheads="1"/>
          </p:cNvPicPr>
          <p:nvPr/>
        </p:nvPicPr>
        <p:blipFill>
          <a:blip r:embed="rId2" cstate="print"/>
          <a:srcRect/>
          <a:stretch>
            <a:fillRect/>
          </a:stretch>
        </p:blipFill>
        <p:spPr bwMode="auto">
          <a:xfrm>
            <a:off x="0" y="3967163"/>
            <a:ext cx="5867400" cy="3062287"/>
          </a:xfrm>
          <a:prstGeom prst="rect">
            <a:avLst/>
          </a:prstGeom>
          <a:noFill/>
        </p:spPr>
      </p:pic>
      <p:pic>
        <p:nvPicPr>
          <p:cNvPr id="91141" name="Picture 5" descr="Winged Lion frieze"/>
          <p:cNvPicPr>
            <a:picLocks noChangeAspect="1" noChangeArrowheads="1"/>
          </p:cNvPicPr>
          <p:nvPr/>
        </p:nvPicPr>
        <p:blipFill>
          <a:blip r:embed="rId3" cstate="print"/>
          <a:srcRect/>
          <a:stretch>
            <a:fillRect/>
          </a:stretch>
        </p:blipFill>
        <p:spPr bwMode="auto">
          <a:xfrm>
            <a:off x="5346700" y="-171450"/>
            <a:ext cx="3905250" cy="4724400"/>
          </a:xfrm>
          <a:prstGeom prst="rect">
            <a:avLst/>
          </a:prstGeom>
          <a:noFill/>
        </p:spPr>
      </p:pic>
      <p:sp>
        <p:nvSpPr>
          <p:cNvPr id="91142" name="Text Box 6"/>
          <p:cNvSpPr txBox="1">
            <a:spLocks noChangeArrowheads="1"/>
          </p:cNvSpPr>
          <p:nvPr/>
        </p:nvSpPr>
        <p:spPr bwMode="auto">
          <a:xfrm>
            <a:off x="0" y="1196975"/>
            <a:ext cx="5292725" cy="2647950"/>
          </a:xfrm>
          <a:prstGeom prst="rect">
            <a:avLst/>
          </a:prstGeom>
          <a:noFill/>
          <a:ln w="9525">
            <a:noFill/>
            <a:miter lim="800000"/>
            <a:headEnd/>
            <a:tailEnd/>
          </a:ln>
          <a:effectLst/>
        </p:spPr>
        <p:txBody>
          <a:bodyPr>
            <a:spAutoFit/>
          </a:bodyPr>
          <a:lstStyle/>
          <a:p>
            <a:pPr algn="just">
              <a:spcBef>
                <a:spcPct val="50000"/>
              </a:spcBef>
            </a:pPr>
            <a:r>
              <a:rPr lang="en-AU" sz="2400" b="1">
                <a:latin typeface="Bookman Old Style" pitchFamily="18" charset="0"/>
              </a:rPr>
              <a:t>The first </a:t>
            </a:r>
            <a:r>
              <a:rPr lang="en-AU" sz="2400" b="1" i="1">
                <a:latin typeface="Bookman Old Style" pitchFamily="18" charset="0"/>
              </a:rPr>
              <a:t>was</a:t>
            </a:r>
            <a:r>
              <a:rPr lang="en-AU" sz="2400" b="1">
                <a:latin typeface="Bookman Old Style" pitchFamily="18" charset="0"/>
              </a:rPr>
              <a:t> like a </a:t>
            </a:r>
            <a:r>
              <a:rPr lang="en-AU" sz="2400" b="1">
                <a:solidFill>
                  <a:srgbClr val="00FF00"/>
                </a:solidFill>
                <a:latin typeface="Bookman Old Style" pitchFamily="18" charset="0"/>
              </a:rPr>
              <a:t>lion</a:t>
            </a:r>
            <a:r>
              <a:rPr lang="en-AU" sz="2400" b="1">
                <a:latin typeface="Bookman Old Style" pitchFamily="18" charset="0"/>
              </a:rPr>
              <a:t>, and had eagle's wings: I beheld till </a:t>
            </a:r>
            <a:r>
              <a:rPr lang="en-AU" sz="2400" b="1">
                <a:solidFill>
                  <a:srgbClr val="00FF00"/>
                </a:solidFill>
                <a:latin typeface="Bookman Old Style" pitchFamily="18" charset="0"/>
              </a:rPr>
              <a:t>the wings thereof were plucked</a:t>
            </a:r>
            <a:r>
              <a:rPr lang="en-AU" sz="2400" b="1">
                <a:latin typeface="Bookman Old Style" pitchFamily="18" charset="0"/>
              </a:rPr>
              <a:t>, and it was lifted up from the earth, and made stand upon the feet as a man, and a man's heart was given to it.</a:t>
            </a:r>
          </a:p>
        </p:txBody>
      </p:sp>
      <p:sp>
        <p:nvSpPr>
          <p:cNvPr id="91143" name="Line 7"/>
          <p:cNvSpPr>
            <a:spLocks noChangeShapeType="1"/>
          </p:cNvSpPr>
          <p:nvPr/>
        </p:nvSpPr>
        <p:spPr bwMode="auto">
          <a:xfrm flipH="1">
            <a:off x="4643438" y="3284538"/>
            <a:ext cx="2016125" cy="1584325"/>
          </a:xfrm>
          <a:prstGeom prst="line">
            <a:avLst/>
          </a:prstGeom>
          <a:noFill/>
          <a:ln w="317500">
            <a:solidFill>
              <a:srgbClr val="FF0000"/>
            </a:solidFill>
            <a:round/>
            <a:headEnd/>
            <a:tailEnd type="triangle" w="med" len="med"/>
          </a:ln>
          <a:effectLst/>
        </p:spPr>
        <p:txBody>
          <a:bodyPr/>
          <a:lstStyle/>
          <a:p>
            <a:endParaRPr lang="en-US"/>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4"/>
          <p:cNvSpPr>
            <a:spLocks noGrp="1" noChangeArrowheads="1"/>
          </p:cNvSpPr>
          <p:nvPr>
            <p:ph type="ftr" sz="quarter" idx="3"/>
          </p:nvPr>
        </p:nvSpPr>
        <p:spPr/>
        <p:txBody>
          <a:bodyPr/>
          <a:lstStyle/>
          <a:p>
            <a:r>
              <a:rPr lang="en-AU"/>
              <a:t>The Prophecy of Zephaniah</a:t>
            </a:r>
          </a:p>
        </p:txBody>
      </p:sp>
      <p:sp>
        <p:nvSpPr>
          <p:cNvPr id="92162" name="Text Box 2"/>
          <p:cNvSpPr txBox="1">
            <a:spLocks noChangeArrowheads="1"/>
          </p:cNvSpPr>
          <p:nvPr/>
        </p:nvSpPr>
        <p:spPr bwMode="auto">
          <a:xfrm>
            <a:off x="0" y="111125"/>
            <a:ext cx="9144000" cy="641350"/>
          </a:xfrm>
          <a:prstGeom prst="rect">
            <a:avLst/>
          </a:prstGeom>
          <a:noFill/>
          <a:ln w="9525">
            <a:noFill/>
            <a:miter lim="800000"/>
            <a:headEnd/>
            <a:tailEnd/>
          </a:ln>
          <a:effectLst/>
        </p:spPr>
        <p:txBody>
          <a:bodyPr>
            <a:spAutoFit/>
          </a:bodyPr>
          <a:lstStyle/>
          <a:p>
            <a:pPr algn="ctr">
              <a:spcBef>
                <a:spcPct val="50000"/>
              </a:spcBef>
            </a:pPr>
            <a:r>
              <a:rPr lang="en-US" sz="3600" b="1">
                <a:solidFill>
                  <a:srgbClr val="FFFF66"/>
                </a:solidFill>
                <a:effectLst>
                  <a:outerShdw blurRad="38100" dist="38100" dir="2700000" algn="tl">
                    <a:srgbClr val="FFFFFF"/>
                  </a:outerShdw>
                </a:effectLst>
              </a:rPr>
              <a:t>Heading</a:t>
            </a:r>
            <a:endParaRPr lang="en-AU" sz="3600" b="1">
              <a:solidFill>
                <a:srgbClr val="FFFF66"/>
              </a:solidFill>
              <a:effectLst>
                <a:outerShdw blurRad="38100" dist="38100" dir="2700000" algn="tl">
                  <a:srgbClr val="FFFFFF"/>
                </a:outerShdw>
              </a:effectLst>
            </a:endParaRPr>
          </a:p>
        </p:txBody>
      </p:sp>
      <p:pic>
        <p:nvPicPr>
          <p:cNvPr id="92163" name="Picture 3" descr="Babylon and tower"/>
          <p:cNvPicPr>
            <a:picLocks noChangeAspect="1" noChangeArrowheads="1"/>
          </p:cNvPicPr>
          <p:nvPr/>
        </p:nvPicPr>
        <p:blipFill>
          <a:blip r:embed="rId2" cstate="print"/>
          <a:srcRect/>
          <a:stretch>
            <a:fillRect/>
          </a:stretch>
        </p:blipFill>
        <p:spPr bwMode="auto">
          <a:xfrm>
            <a:off x="671513" y="-15875"/>
            <a:ext cx="8459787" cy="6886575"/>
          </a:xfrm>
          <a:prstGeom prst="rect">
            <a:avLst/>
          </a:prstGeom>
          <a:noFill/>
        </p:spPr>
      </p:pic>
      <p:sp>
        <p:nvSpPr>
          <p:cNvPr id="92164" name="Text Box 4"/>
          <p:cNvSpPr txBox="1">
            <a:spLocks noChangeArrowheads="1"/>
          </p:cNvSpPr>
          <p:nvPr/>
        </p:nvSpPr>
        <p:spPr bwMode="auto">
          <a:xfrm flipV="1">
            <a:off x="-109538" y="-26988"/>
            <a:ext cx="793751" cy="7029451"/>
          </a:xfrm>
          <a:prstGeom prst="rect">
            <a:avLst/>
          </a:prstGeom>
          <a:solidFill>
            <a:srgbClr val="000000"/>
          </a:solidFill>
          <a:ln w="9525">
            <a:noFill/>
            <a:miter lim="800000"/>
            <a:headEnd/>
            <a:tailEnd/>
          </a:ln>
          <a:effectLst/>
        </p:spPr>
        <p:txBody>
          <a:bodyPr vert="eaVert">
            <a:spAutoFit/>
          </a:bodyPr>
          <a:lstStyle/>
          <a:p>
            <a:pPr algn="ctr">
              <a:spcBef>
                <a:spcPct val="50000"/>
              </a:spcBef>
            </a:pPr>
            <a:r>
              <a:rPr lang="en-US" sz="4000" b="1">
                <a:solidFill>
                  <a:srgbClr val="00FF00"/>
                </a:solidFill>
              </a:rPr>
              <a:t>The Tower of Babel</a:t>
            </a:r>
            <a:endParaRPr lang="en-AU" sz="4000" b="1">
              <a:solidFill>
                <a:srgbClr val="00FF00"/>
              </a:solidFill>
            </a:endParaRPr>
          </a:p>
        </p:txBody>
      </p:sp>
      <p:sp>
        <p:nvSpPr>
          <p:cNvPr id="92165" name="Text Box 5"/>
          <p:cNvSpPr txBox="1">
            <a:spLocks noChangeArrowheads="1"/>
          </p:cNvSpPr>
          <p:nvPr/>
        </p:nvSpPr>
        <p:spPr bwMode="auto">
          <a:xfrm>
            <a:off x="758076" y="1033991"/>
            <a:ext cx="5786478" cy="1323439"/>
          </a:xfrm>
          <a:prstGeom prst="rect">
            <a:avLst/>
          </a:prstGeom>
          <a:noFill/>
          <a:ln w="9525">
            <a:noFill/>
            <a:miter lim="800000"/>
            <a:headEnd/>
            <a:tailEnd/>
          </a:ln>
          <a:effectLst/>
        </p:spPr>
        <p:txBody>
          <a:bodyPr wrap="square">
            <a:spAutoFit/>
          </a:bodyPr>
          <a:lstStyle/>
          <a:p>
            <a:pPr algn="ctr">
              <a:spcBef>
                <a:spcPct val="50000"/>
              </a:spcBef>
            </a:pPr>
            <a:r>
              <a:rPr lang="en-US" sz="4000" dirty="0">
                <a:ln>
                  <a:solidFill>
                    <a:schemeClr val="bg2"/>
                  </a:solidFill>
                </a:ln>
                <a:solidFill>
                  <a:srgbClr val="A50021"/>
                </a:solidFill>
                <a:latin typeface="Arial Black" pitchFamily="34" charset="0"/>
              </a:rPr>
              <a:t>The beginning of the Kingdom of Men</a:t>
            </a:r>
            <a:endParaRPr lang="en-AU" sz="4000" dirty="0">
              <a:ln>
                <a:solidFill>
                  <a:schemeClr val="bg2"/>
                </a:solidFill>
              </a:ln>
              <a:solidFill>
                <a:srgbClr val="A50021"/>
              </a:solidFill>
              <a:latin typeface="Arial Black" pitchFamily="34" charset="0"/>
            </a:endParaRPr>
          </a:p>
        </p:txBody>
      </p:sp>
      <p:sp>
        <p:nvSpPr>
          <p:cNvPr id="92166" name="Text Box 6"/>
          <p:cNvSpPr txBox="1">
            <a:spLocks noChangeArrowheads="1"/>
          </p:cNvSpPr>
          <p:nvPr/>
        </p:nvSpPr>
        <p:spPr bwMode="auto">
          <a:xfrm>
            <a:off x="971550" y="4379913"/>
            <a:ext cx="7993063" cy="2289175"/>
          </a:xfrm>
          <a:prstGeom prst="rect">
            <a:avLst/>
          </a:prstGeom>
          <a:noFill/>
          <a:ln w="9525">
            <a:noFill/>
            <a:miter lim="800000"/>
            <a:headEnd/>
            <a:tailEnd/>
          </a:ln>
          <a:effectLst/>
        </p:spPr>
        <p:txBody>
          <a:bodyPr>
            <a:spAutoFit/>
          </a:bodyPr>
          <a:lstStyle/>
          <a:p>
            <a:pPr algn="ctr">
              <a:spcBef>
                <a:spcPct val="50000"/>
              </a:spcBef>
            </a:pPr>
            <a:r>
              <a:rPr lang="en-AU" sz="3600" b="1" dirty="0">
                <a:solidFill>
                  <a:srgbClr val="000000"/>
                </a:solidFill>
                <a:effectLst>
                  <a:outerShdw blurRad="38100" dist="38100" dir="2700000" algn="tl">
                    <a:srgbClr val="FFFFFF"/>
                  </a:outerShdw>
                </a:effectLst>
                <a:latin typeface="Bookman Old Style" pitchFamily="18" charset="0"/>
              </a:rPr>
              <a:t>And the beginning of his kingdom was Babel, and </a:t>
            </a:r>
            <a:r>
              <a:rPr lang="en-AU" sz="3600" b="1" dirty="0" err="1">
                <a:solidFill>
                  <a:srgbClr val="000000"/>
                </a:solidFill>
                <a:effectLst>
                  <a:outerShdw blurRad="38100" dist="38100" dir="2700000" algn="tl">
                    <a:srgbClr val="FFFFFF"/>
                  </a:outerShdw>
                </a:effectLst>
                <a:latin typeface="Bookman Old Style" pitchFamily="18" charset="0"/>
              </a:rPr>
              <a:t>Erech</a:t>
            </a:r>
            <a:r>
              <a:rPr lang="en-AU" sz="3600" b="1" dirty="0">
                <a:solidFill>
                  <a:srgbClr val="000000"/>
                </a:solidFill>
                <a:effectLst>
                  <a:outerShdw blurRad="38100" dist="38100" dir="2700000" algn="tl">
                    <a:srgbClr val="FFFFFF"/>
                  </a:outerShdw>
                </a:effectLst>
                <a:latin typeface="Bookman Old Style" pitchFamily="18" charset="0"/>
              </a:rPr>
              <a:t>, and Accad, and </a:t>
            </a:r>
            <a:r>
              <a:rPr lang="en-AU" sz="3600" b="1" dirty="0" err="1">
                <a:solidFill>
                  <a:srgbClr val="000000"/>
                </a:solidFill>
                <a:effectLst>
                  <a:outerShdw blurRad="38100" dist="38100" dir="2700000" algn="tl">
                    <a:srgbClr val="FFFFFF"/>
                  </a:outerShdw>
                </a:effectLst>
                <a:latin typeface="Bookman Old Style" pitchFamily="18" charset="0"/>
              </a:rPr>
              <a:t>Calneh</a:t>
            </a:r>
            <a:r>
              <a:rPr lang="en-AU" sz="3600" b="1" dirty="0">
                <a:solidFill>
                  <a:srgbClr val="000000"/>
                </a:solidFill>
                <a:effectLst>
                  <a:outerShdw blurRad="38100" dist="38100" dir="2700000" algn="tl">
                    <a:srgbClr val="FFFFFF"/>
                  </a:outerShdw>
                </a:effectLst>
                <a:latin typeface="Bookman Old Style" pitchFamily="18" charset="0"/>
              </a:rPr>
              <a:t>, in the land of Shinar. </a:t>
            </a:r>
            <a:r>
              <a:rPr lang="en-AU" sz="3600" b="1" dirty="0">
                <a:solidFill>
                  <a:srgbClr val="000000"/>
                </a:solidFill>
                <a:effectLst>
                  <a:outerShdw blurRad="38100" dist="38100" dir="2700000" algn="tl">
                    <a:srgbClr val="FFFFFF"/>
                  </a:outerShdw>
                </a:effectLst>
              </a:rPr>
              <a:t>–</a:t>
            </a:r>
            <a:r>
              <a:rPr lang="en-AU" sz="3600" b="1" dirty="0"/>
              <a:t> </a:t>
            </a:r>
            <a:r>
              <a:rPr lang="en-AU" sz="3600" b="1" dirty="0">
                <a:ln>
                  <a:solidFill>
                    <a:schemeClr val="bg2"/>
                  </a:solidFill>
                </a:ln>
                <a:solidFill>
                  <a:srgbClr val="FF0000"/>
                </a:solidFill>
                <a:effectLst>
                  <a:outerShdw blurRad="38100" dist="38100" dir="2700000" algn="tl">
                    <a:srgbClr val="FFFFFF"/>
                  </a:outerShdw>
                </a:effectLst>
              </a:rPr>
              <a:t>Gen. 10:10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4000"/>
                                  </p:stCondLst>
                                  <p:childTnLst>
                                    <p:set>
                                      <p:cBhvr>
                                        <p:cTn id="6" dur="1" fill="hold">
                                          <p:stCondLst>
                                            <p:cond delay="0"/>
                                          </p:stCondLst>
                                        </p:cTn>
                                        <p:tgtEl>
                                          <p:spTgt spid="921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6" grpId="0"/>
    </p:bldLst>
  </p:timing>
</p:sld>
</file>

<file path=ppt/theme/theme1.xml><?xml version="1.0" encoding="utf-8"?>
<a:theme xmlns:a="http://schemas.openxmlformats.org/drawingml/2006/main" name="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Mountain Top">
  <a:themeElements>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1_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1_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1_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1_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1_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1_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1_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1_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1_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2410</TotalTime>
  <Words>1658</Words>
  <Application>Microsoft Office PowerPoint</Application>
  <PresentationFormat>On-screen Show (4:3)</PresentationFormat>
  <Paragraphs>159</Paragraphs>
  <Slides>26</Slides>
  <Notes>0</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26</vt:i4>
      </vt:variant>
    </vt:vector>
  </HeadingPairs>
  <TitlesOfParts>
    <vt:vector size="29" baseType="lpstr">
      <vt:lpstr>Mountain Top</vt:lpstr>
      <vt:lpstr>1_Mountain Top</vt:lpstr>
      <vt:lpstr>Photo Editor Photo</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Europe is rebuilding the Tower of Babel</vt:lpstr>
      <vt:lpstr>Slide 17</vt:lpstr>
      <vt:lpstr>Edom in Isaiah 34</vt:lpstr>
      <vt:lpstr>Edom “the people of my curse” </vt:lpstr>
      <vt:lpstr>Edom and Bozrah – Typical names</vt:lpstr>
      <vt:lpstr>Identification of Latter Day Edom</vt:lpstr>
      <vt:lpstr>Bozrah, Babylon and Rome</vt:lpstr>
      <vt:lpstr>The Birds and Beasts of Isa. 34</vt:lpstr>
      <vt:lpstr>Slide 24</vt:lpstr>
      <vt:lpstr>Slide 25</vt:lpstr>
      <vt:lpstr>Slide 26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Jim Cowie</dc:creator>
  <cp:lastModifiedBy>Jim Cowie</cp:lastModifiedBy>
  <cp:revision>170</cp:revision>
  <dcterms:created xsi:type="dcterms:W3CDTF">2006-08-29T00:47:28Z</dcterms:created>
  <dcterms:modified xsi:type="dcterms:W3CDTF">2012-07-31T05:08:11Z</dcterms:modified>
</cp:coreProperties>
</file>