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3" r:id="rId2"/>
    <p:sldMasterId id="2147483655" r:id="rId3"/>
    <p:sldMasterId id="2147483710" r:id="rId4"/>
  </p:sldMasterIdLst>
  <p:handoutMasterIdLst>
    <p:handoutMasterId r:id="rId33"/>
  </p:handoutMasterIdLst>
  <p:sldIdLst>
    <p:sldId id="315" r:id="rId5"/>
    <p:sldId id="350" r:id="rId6"/>
    <p:sldId id="354" r:id="rId7"/>
    <p:sldId id="351" r:id="rId8"/>
    <p:sldId id="333" r:id="rId9"/>
    <p:sldId id="331" r:id="rId10"/>
    <p:sldId id="329" r:id="rId11"/>
    <p:sldId id="326" r:id="rId12"/>
    <p:sldId id="317" r:id="rId13"/>
    <p:sldId id="328" r:id="rId14"/>
    <p:sldId id="327" r:id="rId15"/>
    <p:sldId id="318" r:id="rId16"/>
    <p:sldId id="320" r:id="rId17"/>
    <p:sldId id="347" r:id="rId18"/>
    <p:sldId id="353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30" r:id="rId31"/>
    <p:sldId id="316" r:id="rId32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FFFF"/>
    <a:srgbClr val="00FF00"/>
    <a:srgbClr val="0099FF"/>
    <a:srgbClr val="FFFF00"/>
    <a:srgbClr val="FF0000"/>
    <a:srgbClr val="FFCC00"/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29" autoAdjust="0"/>
    <p:restoredTop sz="94660"/>
  </p:normalViewPr>
  <p:slideViewPr>
    <p:cSldViewPr>
      <p:cViewPr varScale="1">
        <p:scale>
          <a:sx n="46" d="100"/>
          <a:sy n="46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97ECBD8-3E78-4971-B4C6-78C8EB8F76CA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7893050"/>
            <a:chOff x="0" y="0"/>
            <a:chExt cx="5760" cy="4320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00006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Freeform 5"/>
          <p:cNvSpPr>
            <a:spLocks/>
          </p:cNvSpPr>
          <p:nvPr/>
        </p:nvSpPr>
        <p:spPr bwMode="hidden">
          <a:xfrm>
            <a:off x="6248400" y="6486525"/>
            <a:ext cx="2895600" cy="404813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-1588" y="6381750"/>
            <a:ext cx="8605838" cy="503238"/>
            <a:chOff x="0" y="3792"/>
            <a:chExt cx="4942" cy="536"/>
          </a:xfrm>
        </p:grpSpPr>
        <p:sp>
          <p:nvSpPr>
            <p:cNvPr id="512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512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3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35" name="Group 15"/>
          <p:cNvGrpSpPr>
            <a:grpSpLocks/>
          </p:cNvGrpSpPr>
          <p:nvPr/>
        </p:nvGrpSpPr>
        <p:grpSpPr bwMode="auto">
          <a:xfrm>
            <a:off x="627063" y="6381750"/>
            <a:ext cx="5684837" cy="488950"/>
            <a:chOff x="395" y="3793"/>
            <a:chExt cx="3581" cy="535"/>
          </a:xfrm>
        </p:grpSpPr>
        <p:sp>
          <p:nvSpPr>
            <p:cNvPr id="513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908050"/>
          </a:xfrm>
        </p:spPr>
        <p:txBody>
          <a:bodyPr/>
          <a:lstStyle>
            <a:lvl1pPr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0825" y="981075"/>
            <a:ext cx="8713788" cy="5256213"/>
          </a:xfrm>
        </p:spPr>
        <p:txBody>
          <a:bodyPr/>
          <a:lstStyle>
            <a:lvl1pPr marL="0" indent="0">
              <a:spcBef>
                <a:spcPct val="0"/>
              </a:spcBef>
              <a:spcAft>
                <a:spcPct val="20000"/>
              </a:spcAft>
              <a:buFontTx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08725"/>
            <a:ext cx="3635375" cy="549275"/>
          </a:xfrm>
        </p:spPr>
        <p:txBody>
          <a:bodyPr/>
          <a:lstStyle>
            <a:lvl1pPr>
              <a:defRPr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en-AU"/>
              <a:t>The Prophecy of Zephaniah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81274-FA3A-4AB6-9A6D-F77B9DD55930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EF93-6AEE-4C2B-B30B-EA66EA78F55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11161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000066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621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1622" name="Group 6"/>
          <p:cNvGrpSpPr>
            <a:grpSpLocks/>
          </p:cNvGrpSpPr>
          <p:nvPr/>
        </p:nvGrpSpPr>
        <p:grpSpPr bwMode="auto">
          <a:xfrm>
            <a:off x="-1588" y="6308725"/>
            <a:ext cx="7845426" cy="576263"/>
            <a:chOff x="0" y="3792"/>
            <a:chExt cx="4942" cy="536"/>
          </a:xfrm>
        </p:grpSpPr>
        <p:sp>
          <p:nvSpPr>
            <p:cNvPr id="1116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162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1162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16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631" name="Group 15"/>
          <p:cNvGrpSpPr>
            <a:grpSpLocks/>
          </p:cNvGrpSpPr>
          <p:nvPr/>
        </p:nvGrpSpPr>
        <p:grpSpPr bwMode="auto">
          <a:xfrm>
            <a:off x="627063" y="6381750"/>
            <a:ext cx="5684837" cy="488950"/>
            <a:chOff x="395" y="3793"/>
            <a:chExt cx="3581" cy="535"/>
          </a:xfrm>
        </p:grpSpPr>
        <p:sp>
          <p:nvSpPr>
            <p:cNvPr id="111632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3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4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5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6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7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63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765175"/>
          </a:xfrm>
        </p:spPr>
        <p:txBody>
          <a:bodyPr/>
          <a:lstStyle>
            <a:lvl1pPr>
              <a:defRPr sz="3600" b="1">
                <a:solidFill>
                  <a:srgbClr val="FFFF00"/>
                </a:solidFill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1163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50825" y="836613"/>
            <a:ext cx="8713788" cy="5400675"/>
          </a:xfrm>
        </p:spPr>
        <p:txBody>
          <a:bodyPr/>
          <a:lstStyle>
            <a:lvl1pPr marL="0" indent="0">
              <a:buFontTx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111640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08725"/>
            <a:ext cx="3851275" cy="549275"/>
          </a:xfrm>
        </p:spPr>
        <p:txBody>
          <a:bodyPr/>
          <a:lstStyle>
            <a:lvl1pPr>
              <a:defRPr sz="240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en-US"/>
              <a:t>The Prophecy of Zephaniah</a:t>
            </a: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91955-68D4-441D-90D0-C8345834EBAE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1CA3F-6B74-4CF9-8C66-EC7751F604DE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0ABF5E-3C36-45BC-A93D-6D9A3A5F334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854DF-9051-4C6F-ACC2-27C963EE6B0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57AEA-4C1D-4E89-B035-E92E41D9BECE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A560C-DA04-4932-BA6E-E51BF1B8C970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6EDA4-F664-4644-B3A1-283948FDE36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16A66-56EA-4A25-922B-3A955847C71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A5C2B-17E4-4A1B-AC6B-9803189F72B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767EB-330F-4605-9207-C48703E6333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47B77-D17B-499D-BA60-8A66E186F86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2413" cy="765175"/>
          </a:xfrm>
        </p:spPr>
        <p:txBody>
          <a:bodyPr anchor="b"/>
          <a:lstStyle>
            <a:lvl1pPr algn="ctr">
              <a:lnSpc>
                <a:spcPct val="80000"/>
              </a:lnSpc>
              <a:defRPr sz="36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9388" y="908050"/>
            <a:ext cx="8785225" cy="5761038"/>
          </a:xfrm>
        </p:spPr>
        <p:txBody>
          <a:bodyPr/>
          <a:lstStyle>
            <a:lvl1pPr marL="531813" indent="-531813">
              <a:buClr>
                <a:srgbClr val="FFFF00"/>
              </a:buClr>
              <a:buSzTx/>
              <a:buFont typeface="Wingdings" pitchFamily="2" charset="2"/>
              <a:buChar char="q"/>
              <a:defRPr b="1"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882CC-54C5-4184-96A7-E3994A0D41D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79C37-9591-4A17-8F2A-3E9CBC2A4CC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18677-8FD7-4778-8AD5-8960C16589E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A4078-C5F0-49F5-BD94-A23F7787CED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F8A37-AD7C-450E-9175-2F39584161D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94259-93B9-422A-8CA2-9BF1C7397EA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DCA92-36AC-4698-A5AE-8B591B115DB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7A00D-7C30-4E4E-B54B-E83633B492A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8EF3F-7802-42DA-89B4-00606207FD8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86260-F4E5-459E-B334-2B9EF669415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A8FC2-3B42-409E-B1E3-77CBC4D16C7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836613"/>
          </a:xfrm>
        </p:spPr>
        <p:txBody>
          <a:bodyPr/>
          <a:lstStyle>
            <a:lvl1pPr>
              <a:defRPr sz="440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1434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5720" y="908050"/>
            <a:ext cx="8643998" cy="5449908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 b="1"/>
            </a:lvl1pPr>
          </a:lstStyle>
          <a:p>
            <a:r>
              <a:rPr lang="en-AU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DA517-4845-4976-BCD2-397BEFE111C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DEE34-392A-465D-972E-13F402FFB592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20EBD-BABF-46C9-ACF1-8873C8E1B460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D72AD-22C3-4ED0-9814-B3A7D4B83295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15CD3-63C4-4AC9-B7F5-BC129940B53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12CE30-CCC3-48A9-870C-E399E01366B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60A43-3CC1-456E-9784-007E1823A13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43D27-F092-4908-9E06-06FD2AB5179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4F55C-3BBF-4F91-BDB4-883198BE5E2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28821-B437-48AD-800F-A1F79AFA3EF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43301-8FC1-46A2-AB59-B22E634FB27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4B60B03-88E1-422D-BF90-D1085CCB310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F46EE-F449-4563-967C-04CEC87A986C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C4D0B-E5CF-4743-926D-F020DD29A6DF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34635-6E75-45D2-AE73-7876EB34442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B8AD8-87DF-44AB-88B5-4C95CA1B8F9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024F5-8C3F-4FC9-B150-5C68955CF54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fld id="{B83BC5B3-570B-458F-97B5-D585925F3D02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59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59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059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1059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060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10601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2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3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4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5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060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60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10608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609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610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611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612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613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1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1061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1061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/>
          </a:p>
        </p:txBody>
      </p:sp>
      <p:sp>
        <p:nvSpPr>
          <p:cNvPr id="11061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endParaRPr lang="en-AU"/>
          </a:p>
        </p:txBody>
      </p:sp>
      <p:sp>
        <p:nvSpPr>
          <p:cNvPr id="11061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463416"/>
                  </a:outerShdw>
                </a:effectLst>
              </a:defRPr>
            </a:lvl1pPr>
          </a:lstStyle>
          <a:p>
            <a:fld id="{5974A0FD-C919-49C4-8A1F-17356D093014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endParaRPr kumimoji="1" lang="en-US" sz="2400">
              <a:latin typeface="Times New Roman" pitchFamily="18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AU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2634911-1D35-402F-8188-653D109D3B1E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331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endParaRPr lang="en-AU"/>
          </a:p>
        </p:txBody>
      </p:sp>
      <p:sp>
        <p:nvSpPr>
          <p:cNvPr id="1332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000" b="0"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1pPr>
          </a:lstStyle>
          <a:p>
            <a:fld id="{D6C71291-1500-458D-BA24-EFBC9121B3C3}" type="slidenum">
              <a:rPr lang="en-AU"/>
              <a:pPr/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30213" y="3725267"/>
            <a:ext cx="83185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400" b="1" dirty="0">
                <a:solidFill>
                  <a:srgbClr val="FFFF00"/>
                </a:solidFill>
                <a:latin typeface="Tahoma" pitchFamily="34" charset="0"/>
              </a:rPr>
              <a:t>Study 4 – “I will turn to the peoples a pure language”</a:t>
            </a:r>
          </a:p>
        </p:txBody>
      </p:sp>
      <p:sp>
        <p:nvSpPr>
          <p:cNvPr id="68611" name="WordArt 3"/>
          <p:cNvSpPr>
            <a:spLocks noChangeArrowheads="1" noChangeShapeType="1" noTextEdit="1"/>
          </p:cNvSpPr>
          <p:nvPr/>
        </p:nvSpPr>
        <p:spPr bwMode="auto">
          <a:xfrm>
            <a:off x="894513" y="965200"/>
            <a:ext cx="7777163" cy="2103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Monotype Corsiva"/>
              </a:rPr>
              <a:t>Zephaniah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7002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Abram leaves Ur of the </a:t>
            </a:r>
            <a:r>
              <a:rPr lang="en-US" dirty="0" err="1"/>
              <a:t>Chaldees</a:t>
            </a:r>
            <a:r>
              <a:rPr lang="en-US" dirty="0"/>
              <a:t> for Haran and 5 years later, for the Land of Promise – </a:t>
            </a:r>
            <a:r>
              <a:rPr lang="en-US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Heb. 11:8</a:t>
            </a:r>
            <a:endParaRPr lang="en-AU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87043" name="Picture 3" descr="Abram leaves 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66888"/>
            <a:ext cx="9144000" cy="5091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836613"/>
            <a:ext cx="8785225" cy="5400675"/>
          </a:xfrm>
        </p:spPr>
        <p:txBody>
          <a:bodyPr/>
          <a:lstStyle/>
          <a:p>
            <a:endParaRPr lang="en-US"/>
          </a:p>
        </p:txBody>
      </p:sp>
      <p:pic>
        <p:nvPicPr>
          <p:cNvPr id="86019" name="Picture 3" descr="Fertile Cresc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666750"/>
            <a:ext cx="9324975" cy="6578600"/>
          </a:xfrm>
          <a:prstGeom prst="rect">
            <a:avLst/>
          </a:prstGeom>
          <a:noFill/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12700" y="14140"/>
            <a:ext cx="9144000" cy="76944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“Get thee out of thy country…”</a:t>
            </a:r>
            <a:endParaRPr lang="en-AU" sz="44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6021" name="Freeform 5"/>
          <p:cNvSpPr>
            <a:spLocks/>
          </p:cNvSpPr>
          <p:nvPr/>
        </p:nvSpPr>
        <p:spPr bwMode="auto">
          <a:xfrm>
            <a:off x="4284663" y="2997200"/>
            <a:ext cx="2479675" cy="2189163"/>
          </a:xfrm>
          <a:custGeom>
            <a:avLst/>
            <a:gdLst/>
            <a:ahLst/>
            <a:cxnLst>
              <a:cxn ang="0">
                <a:pos x="1594" y="1358"/>
              </a:cxn>
              <a:cxn ang="0">
                <a:pos x="1578" y="1334"/>
              </a:cxn>
              <a:cxn ang="0">
                <a:pos x="1554" y="1310"/>
              </a:cxn>
              <a:cxn ang="0">
                <a:pos x="1523" y="1271"/>
              </a:cxn>
              <a:cxn ang="0">
                <a:pos x="1452" y="1192"/>
              </a:cxn>
              <a:cxn ang="0">
                <a:pos x="1397" y="1121"/>
              </a:cxn>
              <a:cxn ang="0">
                <a:pos x="1349" y="1089"/>
              </a:cxn>
              <a:cxn ang="0">
                <a:pos x="1231" y="987"/>
              </a:cxn>
              <a:cxn ang="0">
                <a:pos x="1215" y="963"/>
              </a:cxn>
              <a:cxn ang="0">
                <a:pos x="1168" y="932"/>
              </a:cxn>
              <a:cxn ang="0">
                <a:pos x="1128" y="892"/>
              </a:cxn>
              <a:cxn ang="0">
                <a:pos x="1089" y="853"/>
              </a:cxn>
              <a:cxn ang="0">
                <a:pos x="1073" y="829"/>
              </a:cxn>
              <a:cxn ang="0">
                <a:pos x="1049" y="813"/>
              </a:cxn>
              <a:cxn ang="0">
                <a:pos x="1041" y="790"/>
              </a:cxn>
              <a:cxn ang="0">
                <a:pos x="1002" y="742"/>
              </a:cxn>
              <a:cxn ang="0">
                <a:pos x="797" y="663"/>
              </a:cxn>
              <a:cxn ang="0">
                <a:pos x="726" y="632"/>
              </a:cxn>
              <a:cxn ang="0">
                <a:pos x="702" y="624"/>
              </a:cxn>
              <a:cxn ang="0">
                <a:pos x="647" y="592"/>
              </a:cxn>
              <a:cxn ang="0">
                <a:pos x="600" y="553"/>
              </a:cxn>
              <a:cxn ang="0">
                <a:pos x="529" y="513"/>
              </a:cxn>
              <a:cxn ang="0">
                <a:pos x="481" y="482"/>
              </a:cxn>
              <a:cxn ang="0">
                <a:pos x="434" y="466"/>
              </a:cxn>
              <a:cxn ang="0">
                <a:pos x="394" y="427"/>
              </a:cxn>
              <a:cxn ang="0">
                <a:pos x="355" y="387"/>
              </a:cxn>
              <a:cxn ang="0">
                <a:pos x="221" y="277"/>
              </a:cxn>
              <a:cxn ang="0">
                <a:pos x="134" y="214"/>
              </a:cxn>
              <a:cxn ang="0">
                <a:pos x="118" y="190"/>
              </a:cxn>
              <a:cxn ang="0">
                <a:pos x="71" y="158"/>
              </a:cxn>
              <a:cxn ang="0">
                <a:pos x="0" y="64"/>
              </a:cxn>
              <a:cxn ang="0">
                <a:pos x="0" y="0"/>
              </a:cxn>
            </a:cxnLst>
            <a:rect l="0" t="0" r="r" b="b"/>
            <a:pathLst>
              <a:path w="1594" h="1358">
                <a:moveTo>
                  <a:pt x="1594" y="1358"/>
                </a:moveTo>
                <a:cubicBezTo>
                  <a:pt x="1589" y="1350"/>
                  <a:pt x="1584" y="1341"/>
                  <a:pt x="1578" y="1334"/>
                </a:cubicBezTo>
                <a:cubicBezTo>
                  <a:pt x="1571" y="1325"/>
                  <a:pt x="1560" y="1319"/>
                  <a:pt x="1554" y="1310"/>
                </a:cubicBezTo>
                <a:cubicBezTo>
                  <a:pt x="1523" y="1264"/>
                  <a:pt x="1576" y="1308"/>
                  <a:pt x="1523" y="1271"/>
                </a:cubicBezTo>
                <a:cubicBezTo>
                  <a:pt x="1513" y="1241"/>
                  <a:pt x="1478" y="1210"/>
                  <a:pt x="1452" y="1192"/>
                </a:cubicBezTo>
                <a:cubicBezTo>
                  <a:pt x="1437" y="1170"/>
                  <a:pt x="1420" y="1139"/>
                  <a:pt x="1397" y="1121"/>
                </a:cubicBezTo>
                <a:cubicBezTo>
                  <a:pt x="1382" y="1109"/>
                  <a:pt x="1363" y="1103"/>
                  <a:pt x="1349" y="1089"/>
                </a:cubicBezTo>
                <a:cubicBezTo>
                  <a:pt x="1310" y="1050"/>
                  <a:pt x="1281" y="1013"/>
                  <a:pt x="1231" y="987"/>
                </a:cubicBezTo>
                <a:cubicBezTo>
                  <a:pt x="1226" y="979"/>
                  <a:pt x="1222" y="969"/>
                  <a:pt x="1215" y="963"/>
                </a:cubicBezTo>
                <a:cubicBezTo>
                  <a:pt x="1201" y="951"/>
                  <a:pt x="1168" y="932"/>
                  <a:pt x="1168" y="932"/>
                </a:cubicBezTo>
                <a:cubicBezTo>
                  <a:pt x="1122" y="864"/>
                  <a:pt x="1184" y="950"/>
                  <a:pt x="1128" y="892"/>
                </a:cubicBezTo>
                <a:cubicBezTo>
                  <a:pt x="1079" y="842"/>
                  <a:pt x="1150" y="891"/>
                  <a:pt x="1089" y="853"/>
                </a:cubicBezTo>
                <a:cubicBezTo>
                  <a:pt x="1084" y="845"/>
                  <a:pt x="1080" y="836"/>
                  <a:pt x="1073" y="829"/>
                </a:cubicBezTo>
                <a:cubicBezTo>
                  <a:pt x="1066" y="822"/>
                  <a:pt x="1055" y="820"/>
                  <a:pt x="1049" y="813"/>
                </a:cubicBezTo>
                <a:cubicBezTo>
                  <a:pt x="1044" y="807"/>
                  <a:pt x="1045" y="797"/>
                  <a:pt x="1041" y="790"/>
                </a:cubicBezTo>
                <a:cubicBezTo>
                  <a:pt x="1030" y="773"/>
                  <a:pt x="1017" y="756"/>
                  <a:pt x="1002" y="742"/>
                </a:cubicBezTo>
                <a:cubicBezTo>
                  <a:pt x="954" y="695"/>
                  <a:pt x="862" y="672"/>
                  <a:pt x="797" y="663"/>
                </a:cubicBezTo>
                <a:cubicBezTo>
                  <a:pt x="759" y="638"/>
                  <a:pt x="783" y="650"/>
                  <a:pt x="726" y="632"/>
                </a:cubicBezTo>
                <a:cubicBezTo>
                  <a:pt x="718" y="629"/>
                  <a:pt x="702" y="624"/>
                  <a:pt x="702" y="624"/>
                </a:cubicBezTo>
                <a:cubicBezTo>
                  <a:pt x="659" y="579"/>
                  <a:pt x="702" y="616"/>
                  <a:pt x="647" y="592"/>
                </a:cubicBezTo>
                <a:cubicBezTo>
                  <a:pt x="619" y="580"/>
                  <a:pt x="624" y="571"/>
                  <a:pt x="600" y="553"/>
                </a:cubicBezTo>
                <a:cubicBezTo>
                  <a:pt x="484" y="463"/>
                  <a:pt x="596" y="550"/>
                  <a:pt x="529" y="513"/>
                </a:cubicBezTo>
                <a:cubicBezTo>
                  <a:pt x="512" y="504"/>
                  <a:pt x="499" y="488"/>
                  <a:pt x="481" y="482"/>
                </a:cubicBezTo>
                <a:cubicBezTo>
                  <a:pt x="465" y="477"/>
                  <a:pt x="434" y="466"/>
                  <a:pt x="434" y="466"/>
                </a:cubicBezTo>
                <a:cubicBezTo>
                  <a:pt x="388" y="397"/>
                  <a:pt x="450" y="483"/>
                  <a:pt x="394" y="427"/>
                </a:cubicBezTo>
                <a:cubicBezTo>
                  <a:pt x="338" y="371"/>
                  <a:pt x="424" y="433"/>
                  <a:pt x="355" y="387"/>
                </a:cubicBezTo>
                <a:cubicBezTo>
                  <a:pt x="331" y="351"/>
                  <a:pt x="262" y="291"/>
                  <a:pt x="221" y="277"/>
                </a:cubicBezTo>
                <a:cubicBezTo>
                  <a:pt x="197" y="241"/>
                  <a:pt x="169" y="236"/>
                  <a:pt x="134" y="214"/>
                </a:cubicBezTo>
                <a:cubicBezTo>
                  <a:pt x="129" y="206"/>
                  <a:pt x="125" y="196"/>
                  <a:pt x="118" y="190"/>
                </a:cubicBezTo>
                <a:cubicBezTo>
                  <a:pt x="104" y="177"/>
                  <a:pt x="71" y="158"/>
                  <a:pt x="71" y="158"/>
                </a:cubicBezTo>
                <a:cubicBezTo>
                  <a:pt x="56" y="136"/>
                  <a:pt x="0" y="88"/>
                  <a:pt x="0" y="64"/>
                </a:cubicBezTo>
                <a:cubicBezTo>
                  <a:pt x="0" y="43"/>
                  <a:pt x="0" y="21"/>
                  <a:pt x="0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22" name="Freeform 6"/>
          <p:cNvSpPr>
            <a:spLocks/>
          </p:cNvSpPr>
          <p:nvPr/>
        </p:nvSpPr>
        <p:spPr bwMode="auto">
          <a:xfrm>
            <a:off x="2809875" y="3011488"/>
            <a:ext cx="1331913" cy="1843087"/>
          </a:xfrm>
          <a:custGeom>
            <a:avLst/>
            <a:gdLst/>
            <a:ahLst/>
            <a:cxnLst>
              <a:cxn ang="0">
                <a:pos x="839" y="0"/>
              </a:cxn>
              <a:cxn ang="0">
                <a:pos x="763" y="34"/>
              </a:cxn>
              <a:cxn ang="0">
                <a:pos x="475" y="144"/>
              </a:cxn>
              <a:cxn ang="0">
                <a:pos x="424" y="212"/>
              </a:cxn>
              <a:cxn ang="0">
                <a:pos x="356" y="288"/>
              </a:cxn>
              <a:cxn ang="0">
                <a:pos x="348" y="314"/>
              </a:cxn>
              <a:cxn ang="0">
                <a:pos x="322" y="339"/>
              </a:cxn>
              <a:cxn ang="0">
                <a:pos x="305" y="407"/>
              </a:cxn>
              <a:cxn ang="0">
                <a:pos x="288" y="458"/>
              </a:cxn>
              <a:cxn ang="0">
                <a:pos x="263" y="661"/>
              </a:cxn>
              <a:cxn ang="0">
                <a:pos x="238" y="737"/>
              </a:cxn>
              <a:cxn ang="0">
                <a:pos x="195" y="864"/>
              </a:cxn>
              <a:cxn ang="0">
                <a:pos x="170" y="915"/>
              </a:cxn>
              <a:cxn ang="0">
                <a:pos x="110" y="1017"/>
              </a:cxn>
              <a:cxn ang="0">
                <a:pos x="68" y="1059"/>
              </a:cxn>
              <a:cxn ang="0">
                <a:pos x="60" y="1085"/>
              </a:cxn>
              <a:cxn ang="0">
                <a:pos x="34" y="1110"/>
              </a:cxn>
              <a:cxn ang="0">
                <a:pos x="26" y="1135"/>
              </a:cxn>
              <a:cxn ang="0">
                <a:pos x="0" y="1161"/>
              </a:cxn>
            </a:cxnLst>
            <a:rect l="0" t="0" r="r" b="b"/>
            <a:pathLst>
              <a:path w="839" h="1161">
                <a:moveTo>
                  <a:pt x="839" y="0"/>
                </a:moveTo>
                <a:cubicBezTo>
                  <a:pt x="812" y="10"/>
                  <a:pt x="791" y="25"/>
                  <a:pt x="763" y="34"/>
                </a:cubicBezTo>
                <a:cubicBezTo>
                  <a:pt x="675" y="93"/>
                  <a:pt x="577" y="120"/>
                  <a:pt x="475" y="144"/>
                </a:cubicBezTo>
                <a:cubicBezTo>
                  <a:pt x="436" y="169"/>
                  <a:pt x="452" y="179"/>
                  <a:pt x="424" y="212"/>
                </a:cubicBezTo>
                <a:cubicBezTo>
                  <a:pt x="402" y="238"/>
                  <a:pt x="381" y="264"/>
                  <a:pt x="356" y="288"/>
                </a:cubicBezTo>
                <a:cubicBezTo>
                  <a:pt x="353" y="297"/>
                  <a:pt x="353" y="306"/>
                  <a:pt x="348" y="314"/>
                </a:cubicBezTo>
                <a:cubicBezTo>
                  <a:pt x="341" y="324"/>
                  <a:pt x="327" y="328"/>
                  <a:pt x="322" y="339"/>
                </a:cubicBezTo>
                <a:cubicBezTo>
                  <a:pt x="312" y="360"/>
                  <a:pt x="313" y="385"/>
                  <a:pt x="305" y="407"/>
                </a:cubicBezTo>
                <a:cubicBezTo>
                  <a:pt x="299" y="424"/>
                  <a:pt x="288" y="458"/>
                  <a:pt x="288" y="458"/>
                </a:cubicBezTo>
                <a:cubicBezTo>
                  <a:pt x="282" y="513"/>
                  <a:pt x="271" y="612"/>
                  <a:pt x="263" y="661"/>
                </a:cubicBezTo>
                <a:cubicBezTo>
                  <a:pt x="262" y="667"/>
                  <a:pt x="242" y="721"/>
                  <a:pt x="238" y="737"/>
                </a:cubicBezTo>
                <a:cubicBezTo>
                  <a:pt x="226" y="781"/>
                  <a:pt x="221" y="826"/>
                  <a:pt x="195" y="864"/>
                </a:cubicBezTo>
                <a:cubicBezTo>
                  <a:pt x="169" y="948"/>
                  <a:pt x="209" y="828"/>
                  <a:pt x="170" y="915"/>
                </a:cubicBezTo>
                <a:cubicBezTo>
                  <a:pt x="147" y="966"/>
                  <a:pt x="150" y="977"/>
                  <a:pt x="110" y="1017"/>
                </a:cubicBezTo>
                <a:cubicBezTo>
                  <a:pt x="91" y="1077"/>
                  <a:pt x="120" y="1006"/>
                  <a:pt x="68" y="1059"/>
                </a:cubicBezTo>
                <a:cubicBezTo>
                  <a:pt x="62" y="1065"/>
                  <a:pt x="65" y="1077"/>
                  <a:pt x="60" y="1085"/>
                </a:cubicBezTo>
                <a:cubicBezTo>
                  <a:pt x="53" y="1095"/>
                  <a:pt x="43" y="1102"/>
                  <a:pt x="34" y="1110"/>
                </a:cubicBezTo>
                <a:cubicBezTo>
                  <a:pt x="31" y="1118"/>
                  <a:pt x="31" y="1128"/>
                  <a:pt x="26" y="1135"/>
                </a:cubicBezTo>
                <a:cubicBezTo>
                  <a:pt x="19" y="1145"/>
                  <a:pt x="0" y="1161"/>
                  <a:pt x="0" y="1161"/>
                </a:cubicBezTo>
              </a:path>
            </a:pathLst>
          </a:custGeom>
          <a:noFill/>
          <a:ln w="76200" cmpd="sng">
            <a:solidFill>
              <a:srgbClr val="00FF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2843213" y="5734050"/>
            <a:ext cx="64087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3200">
                <a:solidFill>
                  <a:srgbClr val="000000"/>
                </a:solidFill>
                <a:latin typeface="Arial Black" pitchFamily="34" charset="0"/>
              </a:rPr>
              <a:t>Abraham brought from beyond the rivers of Cush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 animBg="1"/>
      <p:bldP spid="860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68313" y="836613"/>
            <a:ext cx="8207375" cy="2663825"/>
          </a:xfrm>
        </p:spPr>
        <p:txBody>
          <a:bodyPr/>
          <a:lstStyle/>
          <a:p>
            <a:pPr algn="just">
              <a:buClr>
                <a:srgbClr val="FFFF00"/>
              </a:buClr>
              <a:buFont typeface="Wingdings" pitchFamily="2" charset="2"/>
              <a:buNone/>
            </a:pPr>
            <a:r>
              <a:rPr lang="en-US" sz="3200" dirty="0">
                <a:latin typeface="Bookman Old Style" pitchFamily="18" charset="0"/>
              </a:rPr>
              <a:t>“</a:t>
            </a:r>
            <a:r>
              <a:rPr lang="en-US" sz="3200" dirty="0">
                <a:solidFill>
                  <a:srgbClr val="00FF00"/>
                </a:solidFill>
                <a:latin typeface="Bookman Old Style" pitchFamily="18" charset="0"/>
              </a:rPr>
              <a:t>You only have I known</a:t>
            </a:r>
            <a:r>
              <a:rPr lang="en-US" sz="3200" dirty="0">
                <a:latin typeface="Bookman Old Style" pitchFamily="18" charset="0"/>
              </a:rPr>
              <a:t> of all the families of the earth”</a:t>
            </a:r>
            <a:r>
              <a:rPr lang="en-US" sz="3200" dirty="0"/>
              <a:t> – </a:t>
            </a: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Amos 3:2</a:t>
            </a:r>
          </a:p>
          <a:p>
            <a:pPr algn="just">
              <a:buClr>
                <a:srgbClr val="FFFF00"/>
              </a:buClr>
              <a:buFont typeface="Wingdings" pitchFamily="2" charset="2"/>
              <a:buNone/>
            </a:pPr>
            <a:r>
              <a:rPr lang="en-AU" sz="3200" dirty="0">
                <a:latin typeface="Bookman Old Style" pitchFamily="18" charset="0"/>
              </a:rPr>
              <a:t>“…</a:t>
            </a:r>
            <a:r>
              <a:rPr lang="en-AU" sz="3200" dirty="0">
                <a:solidFill>
                  <a:srgbClr val="00FF00"/>
                </a:solidFill>
                <a:latin typeface="Bookman Old Style" pitchFamily="18" charset="0"/>
              </a:rPr>
              <a:t>the people shall dwell alone</a:t>
            </a:r>
            <a:r>
              <a:rPr lang="en-AU" sz="3200" dirty="0">
                <a:latin typeface="Bookman Old Style" pitchFamily="18" charset="0"/>
              </a:rPr>
              <a:t>, and shall not be reckoned among the nations”</a:t>
            </a:r>
            <a:r>
              <a:rPr lang="en-AU" sz="3200" dirty="0"/>
              <a:t> – </a:t>
            </a: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Num. 23:9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0" y="13493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God’s Purpose with Israel</a:t>
            </a:r>
            <a:endParaRPr lang="en-AU" sz="44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39868" y="4365625"/>
            <a:ext cx="849719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AU" sz="3200" b="1" dirty="0">
                <a:latin typeface="Bookman Old Style" pitchFamily="18" charset="0"/>
              </a:rPr>
              <a:t>“And he shall reign over the house of </a:t>
            </a:r>
            <a:r>
              <a:rPr lang="en-AU" sz="3200" b="1" dirty="0">
                <a:solidFill>
                  <a:srgbClr val="FFFF00"/>
                </a:solidFill>
                <a:latin typeface="Bookman Old Style" pitchFamily="18" charset="0"/>
              </a:rPr>
              <a:t>Jacob</a:t>
            </a:r>
            <a:r>
              <a:rPr lang="en-AU" sz="3200" b="1" dirty="0">
                <a:latin typeface="Bookman Old Style" pitchFamily="18" charset="0"/>
              </a:rPr>
              <a:t> for ever; and </a:t>
            </a:r>
            <a:r>
              <a:rPr lang="en-AU" sz="3200" b="1" dirty="0">
                <a:solidFill>
                  <a:srgbClr val="00FF00"/>
                </a:solidFill>
                <a:latin typeface="Bookman Old Style" pitchFamily="18" charset="0"/>
              </a:rPr>
              <a:t>of his kingdom there shall be no end</a:t>
            </a:r>
            <a:r>
              <a:rPr lang="en-AU" sz="3200" b="1" dirty="0">
                <a:latin typeface="Bookman Old Style" pitchFamily="18" charset="0"/>
              </a:rPr>
              <a:t>”</a:t>
            </a:r>
            <a:r>
              <a:rPr lang="en-AU" sz="3200" b="1" dirty="0"/>
              <a:t> </a:t>
            </a:r>
            <a:r>
              <a:rPr lang="en-AU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– Luke 1:33 </a:t>
            </a:r>
            <a:r>
              <a:rPr lang="en-AU" sz="3200" b="1" dirty="0"/>
              <a:t>(Cp. </a:t>
            </a:r>
            <a:r>
              <a:rPr lang="en-AU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Isa. </a:t>
            </a:r>
            <a:r>
              <a:rPr lang="en-AU" sz="3200" b="1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9:7 </a:t>
            </a:r>
            <a:r>
              <a:rPr lang="en-AU" sz="3200" b="1" dirty="0" smtClean="0">
                <a:ln w="22225">
                  <a:noFill/>
                </a:ln>
                <a:latin typeface="Bookman Old Style" pitchFamily="18" charset="0"/>
              </a:rPr>
              <a:t>– </a:t>
            </a:r>
            <a:r>
              <a:rPr lang="en-AU" sz="2400" b="1" dirty="0" smtClean="0">
                <a:ln w="22225">
                  <a:noFill/>
                </a:ln>
                <a:latin typeface="Bookman Old Style" pitchFamily="18" charset="0"/>
              </a:rPr>
              <a:t>“increase of his government and peace”</a:t>
            </a:r>
            <a:r>
              <a:rPr lang="en-AU" sz="3200" b="1" dirty="0" smtClean="0"/>
              <a:t>)</a:t>
            </a:r>
            <a:endParaRPr lang="en-AU" sz="3200" b="1" dirty="0"/>
          </a:p>
        </p:txBody>
      </p:sp>
      <p:sp>
        <p:nvSpPr>
          <p:cNvPr id="73733" name="AutoShape 5"/>
          <p:cNvSpPr>
            <a:spLocks noChangeArrowheads="1"/>
          </p:cNvSpPr>
          <p:nvPr/>
        </p:nvSpPr>
        <p:spPr bwMode="auto">
          <a:xfrm>
            <a:off x="2484438" y="3429000"/>
            <a:ext cx="4175125" cy="1079500"/>
          </a:xfrm>
          <a:prstGeom prst="downArrow">
            <a:avLst>
              <a:gd name="adj1" fmla="val 49963"/>
              <a:gd name="adj2" fmla="val 6323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uiExpand="1" build="p"/>
      <p:bldP spid="73732" grpId="0"/>
      <p:bldP spid="737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000108"/>
            <a:ext cx="7921625" cy="4751387"/>
          </a:xfrm>
        </p:spPr>
        <p:txBody>
          <a:bodyPr/>
          <a:lstStyle/>
          <a:p>
            <a:pPr algn="just">
              <a:buClr>
                <a:srgbClr val="FFFF00"/>
              </a:buClr>
              <a:buFont typeface="Wingdings" pitchFamily="2" charset="2"/>
              <a:buNone/>
            </a:pPr>
            <a:r>
              <a:rPr lang="en-US" sz="3600" dirty="0">
                <a:latin typeface="Bookman Old Style" pitchFamily="18" charset="0"/>
              </a:rPr>
              <a:t>“Consume </a:t>
            </a:r>
            <a:r>
              <a:rPr lang="en-US" sz="3600" i="1" dirty="0">
                <a:latin typeface="Bookman Old Style" pitchFamily="18" charset="0"/>
              </a:rPr>
              <a:t>them</a:t>
            </a:r>
            <a:r>
              <a:rPr lang="en-US" sz="3600" dirty="0">
                <a:latin typeface="Bookman Old Style" pitchFamily="18" charset="0"/>
              </a:rPr>
              <a:t> in wrath, consume </a:t>
            </a:r>
            <a:r>
              <a:rPr lang="en-US" sz="3600" i="1" dirty="0">
                <a:latin typeface="Bookman Old Style" pitchFamily="18" charset="0"/>
              </a:rPr>
              <a:t>them</a:t>
            </a:r>
            <a:r>
              <a:rPr lang="en-US" sz="3600" dirty="0">
                <a:latin typeface="Bookman Old Style" pitchFamily="18" charset="0"/>
              </a:rPr>
              <a:t>, that they </a:t>
            </a:r>
            <a:r>
              <a:rPr lang="en-US" sz="3600" i="1" dirty="0">
                <a:latin typeface="Bookman Old Style" pitchFamily="18" charset="0"/>
              </a:rPr>
              <a:t>may</a:t>
            </a:r>
            <a:r>
              <a:rPr lang="en-US" sz="3600" dirty="0">
                <a:latin typeface="Bookman Old Style" pitchFamily="18" charset="0"/>
              </a:rPr>
              <a:t> not </a:t>
            </a:r>
            <a:r>
              <a:rPr lang="en-US" sz="3600" i="1" dirty="0">
                <a:latin typeface="Bookman Old Style" pitchFamily="18" charset="0"/>
              </a:rPr>
              <a:t>be</a:t>
            </a:r>
            <a:r>
              <a:rPr lang="en-US" sz="3600" dirty="0">
                <a:latin typeface="Bookman Old Style" pitchFamily="18" charset="0"/>
              </a:rPr>
              <a:t>: and let them know that </a:t>
            </a:r>
            <a:r>
              <a:rPr lang="en-US" sz="3600" dirty="0">
                <a:solidFill>
                  <a:srgbClr val="00FF00"/>
                </a:solidFill>
                <a:latin typeface="Bookman Old Style" pitchFamily="18" charset="0"/>
              </a:rPr>
              <a:t>God </a:t>
            </a:r>
            <a:r>
              <a:rPr lang="en-US" sz="3600" dirty="0" err="1">
                <a:solidFill>
                  <a:srgbClr val="00FF00"/>
                </a:solidFill>
                <a:latin typeface="Bookman Old Style" pitchFamily="18" charset="0"/>
              </a:rPr>
              <a:t>ruleth</a:t>
            </a:r>
            <a:r>
              <a:rPr lang="en-US" sz="3600" dirty="0">
                <a:solidFill>
                  <a:srgbClr val="00FF00"/>
                </a:solidFill>
                <a:latin typeface="Bookman Old Style" pitchFamily="18" charset="0"/>
              </a:rPr>
              <a:t> in Jacob</a:t>
            </a:r>
            <a:r>
              <a:rPr lang="en-US" sz="3600" dirty="0">
                <a:latin typeface="Bookman Old Style" pitchFamily="18" charset="0"/>
              </a:rPr>
              <a:t> </a:t>
            </a:r>
            <a:r>
              <a:rPr lang="en-US" sz="3600" dirty="0">
                <a:solidFill>
                  <a:srgbClr val="FFFF00"/>
                </a:solidFill>
                <a:latin typeface="Bookman Old Style" pitchFamily="18" charset="0"/>
              </a:rPr>
              <a:t>unto the ends of the earth</a:t>
            </a:r>
            <a:r>
              <a:rPr lang="en-US" sz="3600" dirty="0">
                <a:latin typeface="Bookman Old Style" pitchFamily="18" charset="0"/>
              </a:rPr>
              <a:t>.”</a:t>
            </a:r>
          </a:p>
          <a:p>
            <a:pPr>
              <a:buClr>
                <a:srgbClr val="FFFF00"/>
              </a:buClr>
              <a:buFont typeface="Wingdings" pitchFamily="2" charset="2"/>
              <a:buNone/>
            </a:pPr>
            <a:endParaRPr lang="en-AU" sz="3600" dirty="0"/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0" y="124253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ln w="28575">
                  <a:noFill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sz="4400" b="1" dirty="0" smtClean="0">
                <a:ln w="28575">
                  <a:noFill/>
                </a:ln>
                <a:solidFill>
                  <a:srgbClr val="00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12</a:t>
            </a:r>
            <a:r>
              <a:rPr lang="en-US" sz="5400" b="1" dirty="0" smtClean="0">
                <a:ln w="28575">
                  <a:noFill/>
                </a:ln>
                <a:solidFill>
                  <a:srgbClr val="66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sz="4400" b="1" dirty="0" smtClean="0">
                <a:ln w="28575">
                  <a:noFill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70 Principle - </a:t>
            </a:r>
            <a:r>
              <a:rPr lang="en-US" sz="44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Ps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. 59:13</a:t>
            </a:r>
            <a:endParaRPr lang="en-AU" sz="4400" b="1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95288" y="4000504"/>
            <a:ext cx="8353425" cy="20986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AU" sz="3200" b="1" dirty="0">
                <a:latin typeface="Bookman Old Style" pitchFamily="18" charset="0"/>
              </a:rPr>
              <a:t>“And he shall reign over the house of </a:t>
            </a:r>
            <a:r>
              <a:rPr lang="en-AU" sz="3200" b="1" dirty="0">
                <a:solidFill>
                  <a:srgbClr val="00FF00"/>
                </a:solidFill>
                <a:latin typeface="Bookman Old Style" pitchFamily="18" charset="0"/>
              </a:rPr>
              <a:t>Jacob</a:t>
            </a:r>
            <a:r>
              <a:rPr lang="en-AU" sz="3200" b="1" dirty="0">
                <a:latin typeface="Bookman Old Style" pitchFamily="18" charset="0"/>
              </a:rPr>
              <a:t> for ever; and </a:t>
            </a:r>
            <a:r>
              <a:rPr lang="en-AU" sz="3200" b="1" dirty="0">
                <a:solidFill>
                  <a:srgbClr val="FFFF00"/>
                </a:solidFill>
                <a:latin typeface="Bookman Old Style" pitchFamily="18" charset="0"/>
              </a:rPr>
              <a:t>of his kingdom there shall be no end</a:t>
            </a:r>
            <a:r>
              <a:rPr lang="en-AU" sz="3200" b="1" dirty="0">
                <a:latin typeface="Bookman Old Style" pitchFamily="18" charset="0"/>
              </a:rPr>
              <a:t>”</a:t>
            </a:r>
            <a:r>
              <a:rPr lang="en-AU" sz="3200" b="1" dirty="0"/>
              <a:t> – </a:t>
            </a:r>
            <a:r>
              <a:rPr lang="en-AU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Luke 1:33</a:t>
            </a:r>
            <a:r>
              <a:rPr lang="en-AU" sz="3200" b="1" dirty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sz="3200" b="1" dirty="0"/>
              <a:t>(Cp. </a:t>
            </a:r>
            <a:r>
              <a:rPr lang="en-AU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Isa. 9:7</a:t>
            </a:r>
            <a:r>
              <a:rPr lang="en-AU" sz="3200" b="1" dirty="0" smtClean="0"/>
              <a:t>) i.e. territorially.</a:t>
            </a:r>
            <a:endParaRPr lang="en-AU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build="p"/>
      <p:bldP spid="757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836613"/>
            <a:ext cx="8785225" cy="5472112"/>
          </a:xfrm>
        </p:spPr>
        <p:txBody>
          <a:bodyPr/>
          <a:lstStyle/>
          <a:p>
            <a:pPr marL="622300" indent="-622300">
              <a:buClr>
                <a:srgbClr val="FFFF00"/>
              </a:buClr>
              <a:buFont typeface="Wingdings" pitchFamily="2" charset="2"/>
              <a:buChar char="v"/>
            </a:pPr>
            <a:r>
              <a:rPr lang="en-US"/>
              <a:t>… </a:t>
            </a:r>
            <a:endParaRPr lang="en-AU"/>
          </a:p>
        </p:txBody>
      </p:sp>
      <p:graphicFrame>
        <p:nvGraphicFramePr>
          <p:cNvPr id="126979" name="Object 3"/>
          <p:cNvGraphicFramePr>
            <a:graphicFrameLocks noChangeAspect="1"/>
          </p:cNvGraphicFramePr>
          <p:nvPr/>
        </p:nvGraphicFramePr>
        <p:xfrm>
          <a:off x="0" y="669925"/>
          <a:ext cx="9144000" cy="6188075"/>
        </p:xfrm>
        <a:graphic>
          <a:graphicData uri="http://schemas.openxmlformats.org/presentationml/2006/ole">
            <p:oleObj spid="_x0000_s126979" name="Photo Editor Photo" r:id="rId3" imgW="16847619" imgH="11403017" progId="">
              <p:embed/>
            </p:oleObj>
          </a:graphicData>
        </a:graphic>
      </p:graphicFrame>
      <p:sp>
        <p:nvSpPr>
          <p:cNvPr id="126987" name="AutoShape 11"/>
          <p:cNvSpPr>
            <a:spLocks noChangeArrowheads="1"/>
          </p:cNvSpPr>
          <p:nvPr/>
        </p:nvSpPr>
        <p:spPr bwMode="auto">
          <a:xfrm rot="4712559">
            <a:off x="234949" y="-681037"/>
            <a:ext cx="6286501" cy="5886450"/>
          </a:xfrm>
          <a:custGeom>
            <a:avLst/>
            <a:gdLst>
              <a:gd name="G0" fmla="+- 0 0 0"/>
              <a:gd name="G1" fmla="+- -11123155 0 0"/>
              <a:gd name="G2" fmla="+- 0 0 -11123155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123155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123155"/>
              <a:gd name="G36" fmla="sin G34 -11123155"/>
              <a:gd name="G37" fmla="+/ -11123155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1767 w 21600"/>
              <a:gd name="T5" fmla="*/ 43 h 21600"/>
              <a:gd name="T6" fmla="*/ 2829 w 21600"/>
              <a:gd name="T7" fmla="*/ 9355 h 21600"/>
              <a:gd name="T8" fmla="*/ 11283 w 21600"/>
              <a:gd name="T9" fmla="*/ 5421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8189" y="5399"/>
                  <a:pt x="5952" y="7267"/>
                  <a:pt x="5486" y="9836"/>
                </a:cubicBezTo>
                <a:lnTo>
                  <a:pt x="173" y="8873"/>
                </a:lnTo>
                <a:cubicBezTo>
                  <a:pt x="1104" y="3735"/>
                  <a:pt x="5578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0" y="-674688"/>
            <a:ext cx="9144000" cy="163121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40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“From </a:t>
            </a:r>
            <a:r>
              <a:rPr lang="en-US" sz="4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beyond </a:t>
            </a: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</a:t>
            </a:r>
            <a:r>
              <a:rPr lang="en-US" sz="4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rivers </a:t>
            </a: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Cush”</a:t>
            </a:r>
            <a:endParaRPr lang="en-AU" sz="40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4932363" y="4724400"/>
            <a:ext cx="331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Gen. 2:13-14</a:t>
            </a:r>
            <a:endParaRPr lang="en-AU" sz="3200" dirty="0">
              <a:ln>
                <a:solidFill>
                  <a:schemeClr val="bg2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126989" name="Text Box 13"/>
          <p:cNvSpPr txBox="1">
            <a:spLocks noChangeArrowheads="1"/>
          </p:cNvSpPr>
          <p:nvPr/>
        </p:nvSpPr>
        <p:spPr bwMode="auto">
          <a:xfrm>
            <a:off x="2843213" y="3716338"/>
            <a:ext cx="26749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solidFill>
                  <a:srgbClr val="000000"/>
                </a:solidFill>
                <a:latin typeface="Impact" pitchFamily="34" charset="0"/>
              </a:rPr>
              <a:t>The</a:t>
            </a:r>
          </a:p>
          <a:p>
            <a:pPr algn="ctr">
              <a:lnSpc>
                <a:spcPct val="90000"/>
              </a:lnSpc>
            </a:pPr>
            <a:r>
              <a:rPr lang="en-US" sz="3200">
                <a:solidFill>
                  <a:srgbClr val="000000"/>
                </a:solidFill>
                <a:latin typeface="Impact" pitchFamily="34" charset="0"/>
              </a:rPr>
              <a:t>Second Exodus</a:t>
            </a:r>
          </a:p>
          <a:p>
            <a:pPr algn="ctr">
              <a:lnSpc>
                <a:spcPct val="90000"/>
              </a:lnSpc>
            </a:pPr>
            <a:r>
              <a:rPr lang="en-US" sz="3200">
                <a:solidFill>
                  <a:srgbClr val="000000"/>
                </a:solidFill>
                <a:latin typeface="Impact" pitchFamily="34" charset="0"/>
              </a:rPr>
              <a:t>of Israel</a:t>
            </a:r>
            <a:endParaRPr lang="en-AU" sz="320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26990" name="Text Box 14"/>
          <p:cNvSpPr txBox="1">
            <a:spLocks noChangeArrowheads="1"/>
          </p:cNvSpPr>
          <p:nvPr/>
        </p:nvSpPr>
        <p:spPr bwMode="auto">
          <a:xfrm>
            <a:off x="-3175" y="933450"/>
            <a:ext cx="3960813" cy="1066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FF00"/>
                </a:solidFill>
                <a:latin typeface="Arial Black" pitchFamily="34" charset="0"/>
              </a:rPr>
              <a:t>The 40 year mission of Elijah</a:t>
            </a:r>
            <a:endParaRPr lang="en-AU" sz="320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126991" name="Text Box 15"/>
          <p:cNvSpPr txBox="1">
            <a:spLocks noChangeArrowheads="1"/>
          </p:cNvSpPr>
          <p:nvPr/>
        </p:nvSpPr>
        <p:spPr bwMode="auto">
          <a:xfrm>
            <a:off x="5651500" y="4083050"/>
            <a:ext cx="2087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00"/>
                </a:solidFill>
                <a:latin typeface="Arial Black" pitchFamily="34" charset="0"/>
              </a:rPr>
              <a:t>Cush</a:t>
            </a:r>
            <a:endParaRPr lang="en-AU" sz="360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7" grpId="0" animBg="1"/>
      <p:bldP spid="1269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619250" y="376238"/>
          <a:ext cx="7129463" cy="6481762"/>
        </p:xfrm>
        <a:graphic>
          <a:graphicData uri="http://schemas.openxmlformats.org/presentationml/2006/ole">
            <p:oleObj spid="_x0000_s135170" name="Photo Editor Photo" r:id="rId3" imgW="14603863" imgH="13276190" progId="">
              <p:embed/>
            </p:oleObj>
          </a:graphicData>
        </a:graphic>
      </p:graphicFrame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The Second Exodus of Israel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69888" y="620713"/>
            <a:ext cx="8496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AU" sz="3200" b="1" dirty="0">
                <a:solidFill>
                  <a:srgbClr val="00FF00"/>
                </a:solidFill>
                <a:latin typeface="Arial" charset="0"/>
              </a:rPr>
              <a:t>40 years under Elijah’s leadership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563938" y="2492375"/>
            <a:ext cx="31432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sz="24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Arial Black" pitchFamily="34" charset="0"/>
              </a:rPr>
              <a:t>Wilderness of the Peoples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(Rev. 17:3)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856413" y="1216025"/>
            <a:ext cx="2287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1" dirty="0">
                <a:solidFill>
                  <a:schemeClr val="folHlink"/>
                </a:solidFill>
                <a:latin typeface="Bookman Old Style" pitchFamily="18" charset="0"/>
              </a:rPr>
              <a:t>“the land of the north”</a:t>
            </a:r>
            <a:r>
              <a:rPr lang="en-AU" sz="2400" b="1" dirty="0">
                <a:latin typeface="Bookman Old Style" pitchFamily="18" charset="0"/>
              </a:rPr>
              <a:t> </a:t>
            </a:r>
            <a:r>
              <a:rPr lang="en-A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(Jer. 3:18)</a:t>
            </a: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 rot="19539177">
            <a:off x="6041346" y="1943896"/>
            <a:ext cx="1086085" cy="466725"/>
          </a:xfrm>
          <a:prstGeom prst="leftArrow">
            <a:avLst>
              <a:gd name="adj1" fmla="val 50000"/>
              <a:gd name="adj2" fmla="val 65561"/>
            </a:avLst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79388" y="1916113"/>
            <a:ext cx="1819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3200" b="1" dirty="0">
                <a:ln>
                  <a:solidFill>
                    <a:schemeClr val="tx1"/>
                  </a:solidFill>
                </a:ln>
                <a:solidFill>
                  <a:srgbClr val="00CCFF"/>
                </a:solidFill>
                <a:latin typeface="Arial" charset="0"/>
              </a:rPr>
              <a:t>Elijah’s mission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250825" y="2852738"/>
            <a:ext cx="3384550" cy="647700"/>
          </a:xfrm>
          <a:prstGeom prst="rightArrow">
            <a:avLst>
              <a:gd name="adj1" fmla="val 50000"/>
              <a:gd name="adj2" fmla="val 130637"/>
            </a:avLst>
          </a:prstGeom>
          <a:gradFill rotWithShape="1">
            <a:gsLst>
              <a:gs pos="0">
                <a:srgbClr val="FF0000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20663" y="5756546"/>
            <a:ext cx="6380163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1" dirty="0">
                <a:solidFill>
                  <a:schemeClr val="folHlink"/>
                </a:solidFill>
                <a:latin typeface="Arial" charset="0"/>
              </a:rPr>
              <a:t>Roth. –</a:t>
            </a:r>
            <a:r>
              <a:rPr lang="en-AU" sz="2400" b="1" dirty="0">
                <a:latin typeface="Arial" charset="0"/>
              </a:rPr>
              <a:t> </a:t>
            </a:r>
            <a:r>
              <a:rPr lang="en-AU" sz="2400" b="1" dirty="0">
                <a:solidFill>
                  <a:srgbClr val="00FF00"/>
                </a:solidFill>
                <a:latin typeface="Bookman Old Style" pitchFamily="18" charset="0"/>
              </a:rPr>
              <a:t>“and will contend (</a:t>
            </a:r>
            <a:r>
              <a:rPr lang="en-AU" sz="2400" b="1" i="1" dirty="0" err="1">
                <a:solidFill>
                  <a:srgbClr val="00FF00"/>
                </a:solidFill>
                <a:latin typeface="Bookman Old Style" pitchFamily="18" charset="0"/>
              </a:rPr>
              <a:t>shaphat</a:t>
            </a:r>
            <a:r>
              <a:rPr lang="en-AU" sz="2400" b="1" dirty="0">
                <a:solidFill>
                  <a:srgbClr val="00FF00"/>
                </a:solidFill>
                <a:latin typeface="Bookman Old Style" pitchFamily="18" charset="0"/>
              </a:rPr>
              <a:t> – to judge) with you there face to face” </a:t>
            </a:r>
            <a:r>
              <a:rPr lang="en-AU" sz="2400" b="1" dirty="0">
                <a:solidFill>
                  <a:srgbClr val="00FF00"/>
                </a:solidFill>
                <a:latin typeface="Arial" charset="0"/>
              </a:rPr>
              <a:t>– </a:t>
            </a:r>
            <a:r>
              <a:rPr lang="en-AU" sz="24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charset="0"/>
              </a:rPr>
              <a:t>Ezek. 20:35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7446963" y="4056063"/>
            <a:ext cx="14875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1" dirty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Baptism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(Isa.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11:11-16)</a:t>
            </a:r>
          </a:p>
        </p:txBody>
      </p:sp>
      <p:sp>
        <p:nvSpPr>
          <p:cNvPr id="2066" name="Freeform 18"/>
          <p:cNvSpPr>
            <a:spLocks/>
          </p:cNvSpPr>
          <p:nvPr/>
        </p:nvSpPr>
        <p:spPr bwMode="auto">
          <a:xfrm>
            <a:off x="2003425" y="3068638"/>
            <a:ext cx="5257800" cy="2701925"/>
          </a:xfrm>
          <a:custGeom>
            <a:avLst/>
            <a:gdLst/>
            <a:ahLst/>
            <a:cxnLst>
              <a:cxn ang="0">
                <a:pos x="1346" y="0"/>
              </a:cxn>
              <a:cxn ang="0">
                <a:pos x="257" y="590"/>
              </a:cxn>
              <a:cxn ang="0">
                <a:pos x="212" y="1361"/>
              </a:cxn>
              <a:cxn ang="0">
                <a:pos x="1527" y="1633"/>
              </a:cxn>
              <a:cxn ang="0">
                <a:pos x="1981" y="1679"/>
              </a:cxn>
              <a:cxn ang="0">
                <a:pos x="2616" y="1679"/>
              </a:cxn>
              <a:cxn ang="0">
                <a:pos x="3206" y="1542"/>
              </a:cxn>
              <a:cxn ang="0">
                <a:pos x="3251" y="1497"/>
              </a:cxn>
            </a:cxnLst>
            <a:rect l="0" t="0" r="r" b="b"/>
            <a:pathLst>
              <a:path w="3312" h="1702">
                <a:moveTo>
                  <a:pt x="1346" y="0"/>
                </a:moveTo>
                <a:cubicBezTo>
                  <a:pt x="896" y="181"/>
                  <a:pt x="446" y="363"/>
                  <a:pt x="257" y="590"/>
                </a:cubicBezTo>
                <a:cubicBezTo>
                  <a:pt x="68" y="817"/>
                  <a:pt x="0" y="1187"/>
                  <a:pt x="212" y="1361"/>
                </a:cubicBezTo>
                <a:cubicBezTo>
                  <a:pt x="424" y="1535"/>
                  <a:pt x="1232" y="1580"/>
                  <a:pt x="1527" y="1633"/>
                </a:cubicBezTo>
                <a:cubicBezTo>
                  <a:pt x="1822" y="1686"/>
                  <a:pt x="1800" y="1671"/>
                  <a:pt x="1981" y="1679"/>
                </a:cubicBezTo>
                <a:cubicBezTo>
                  <a:pt x="2162" y="1687"/>
                  <a:pt x="2412" y="1702"/>
                  <a:pt x="2616" y="1679"/>
                </a:cubicBezTo>
                <a:cubicBezTo>
                  <a:pt x="2820" y="1656"/>
                  <a:pt x="3100" y="1572"/>
                  <a:pt x="3206" y="1542"/>
                </a:cubicBezTo>
                <a:cubicBezTo>
                  <a:pt x="3312" y="1512"/>
                  <a:pt x="3244" y="1504"/>
                  <a:pt x="3251" y="1497"/>
                </a:cubicBezTo>
              </a:path>
            </a:pathLst>
          </a:custGeom>
          <a:noFill/>
          <a:ln w="101600" cmpd="sng">
            <a:solidFill>
              <a:srgbClr val="FFFF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7216775" y="5321300"/>
            <a:ext cx="1892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0" dirty="0">
                <a:solidFill>
                  <a:schemeClr val="folHlink"/>
                </a:solidFill>
                <a:latin typeface="Impact" pitchFamily="34" charset="0"/>
              </a:rPr>
              <a:t>Bonds of the Covenant</a:t>
            </a:r>
          </a:p>
        </p:txBody>
      </p:sp>
      <p:sp>
        <p:nvSpPr>
          <p:cNvPr id="2071" name="WordArt 23" descr="Narrow vertical"/>
          <p:cNvSpPr>
            <a:spLocks noChangeArrowheads="1" noChangeShapeType="1" noTextEdit="1"/>
          </p:cNvSpPr>
          <p:nvPr/>
        </p:nvSpPr>
        <p:spPr bwMode="auto">
          <a:xfrm rot="558501">
            <a:off x="2411413" y="4797425"/>
            <a:ext cx="3009900" cy="71755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>
              <a:buNone/>
            </a:pPr>
            <a:r>
              <a:rPr lang="en-US" sz="24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Rebels purged out</a:t>
            </a:r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3276600" y="1909769"/>
            <a:ext cx="3671888" cy="2376487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50000">
                <a:srgbClr val="FF0000"/>
              </a:gs>
              <a:gs pos="100000">
                <a:srgbClr val="FFFF00"/>
              </a:gs>
            </a:gsLst>
            <a:lin ang="5400000" scaled="1"/>
          </a:gra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AU" sz="2400" b="0" dirty="0">
                <a:solidFill>
                  <a:schemeClr val="bg1"/>
                </a:solidFill>
                <a:latin typeface="Impact" pitchFamily="34" charset="0"/>
              </a:rPr>
              <a:t>30 years conflict</a:t>
            </a:r>
          </a:p>
        </p:txBody>
      </p:sp>
      <p:sp>
        <p:nvSpPr>
          <p:cNvPr id="2073" name="Freeform 25"/>
          <p:cNvSpPr>
            <a:spLocks/>
          </p:cNvSpPr>
          <p:nvPr/>
        </p:nvSpPr>
        <p:spPr bwMode="auto">
          <a:xfrm>
            <a:off x="5862638" y="4087813"/>
            <a:ext cx="228600" cy="80962"/>
          </a:xfrm>
          <a:custGeom>
            <a:avLst/>
            <a:gdLst/>
            <a:ahLst/>
            <a:cxnLst>
              <a:cxn ang="0">
                <a:pos x="0" y="51"/>
              </a:cxn>
              <a:cxn ang="0">
                <a:pos x="144" y="0"/>
              </a:cxn>
            </a:cxnLst>
            <a:rect l="0" t="0" r="r" b="b"/>
            <a:pathLst>
              <a:path w="144" h="51">
                <a:moveTo>
                  <a:pt x="0" y="51"/>
                </a:moveTo>
                <a:cubicBezTo>
                  <a:pt x="46" y="36"/>
                  <a:pt x="95" y="0"/>
                  <a:pt x="144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68" name="Freeform 20"/>
          <p:cNvSpPr>
            <a:spLocks/>
          </p:cNvSpPr>
          <p:nvPr/>
        </p:nvSpPr>
        <p:spPr bwMode="auto">
          <a:xfrm>
            <a:off x="5076825" y="3357563"/>
            <a:ext cx="2232025" cy="2016125"/>
          </a:xfrm>
          <a:custGeom>
            <a:avLst/>
            <a:gdLst/>
            <a:ahLst/>
            <a:cxnLst>
              <a:cxn ang="0">
                <a:pos x="1360" y="1270"/>
              </a:cxn>
              <a:cxn ang="0">
                <a:pos x="1406" y="1134"/>
              </a:cxn>
              <a:cxn ang="0">
                <a:pos x="1406" y="771"/>
              </a:cxn>
              <a:cxn ang="0">
                <a:pos x="1179" y="635"/>
              </a:cxn>
              <a:cxn ang="0">
                <a:pos x="907" y="589"/>
              </a:cxn>
              <a:cxn ang="0">
                <a:pos x="498" y="544"/>
              </a:cxn>
              <a:cxn ang="0">
                <a:pos x="317" y="408"/>
              </a:cxn>
              <a:cxn ang="0">
                <a:pos x="136" y="226"/>
              </a:cxn>
              <a:cxn ang="0">
                <a:pos x="45" y="45"/>
              </a:cxn>
              <a:cxn ang="0">
                <a:pos x="0" y="0"/>
              </a:cxn>
            </a:cxnLst>
            <a:rect l="0" t="0" r="r" b="b"/>
            <a:pathLst>
              <a:path w="1444" h="1270">
                <a:moveTo>
                  <a:pt x="1360" y="1270"/>
                </a:moveTo>
                <a:cubicBezTo>
                  <a:pt x="1379" y="1243"/>
                  <a:pt x="1398" y="1217"/>
                  <a:pt x="1406" y="1134"/>
                </a:cubicBezTo>
                <a:cubicBezTo>
                  <a:pt x="1414" y="1051"/>
                  <a:pt x="1444" y="854"/>
                  <a:pt x="1406" y="771"/>
                </a:cubicBezTo>
                <a:cubicBezTo>
                  <a:pt x="1368" y="688"/>
                  <a:pt x="1262" y="665"/>
                  <a:pt x="1179" y="635"/>
                </a:cubicBezTo>
                <a:cubicBezTo>
                  <a:pt x="1096" y="605"/>
                  <a:pt x="1020" y="604"/>
                  <a:pt x="907" y="589"/>
                </a:cubicBezTo>
                <a:cubicBezTo>
                  <a:pt x="794" y="574"/>
                  <a:pt x="596" y="574"/>
                  <a:pt x="498" y="544"/>
                </a:cubicBezTo>
                <a:cubicBezTo>
                  <a:pt x="400" y="514"/>
                  <a:pt x="377" y="461"/>
                  <a:pt x="317" y="408"/>
                </a:cubicBezTo>
                <a:cubicBezTo>
                  <a:pt x="257" y="355"/>
                  <a:pt x="181" y="286"/>
                  <a:pt x="136" y="226"/>
                </a:cubicBezTo>
                <a:cubicBezTo>
                  <a:pt x="91" y="166"/>
                  <a:pt x="68" y="82"/>
                  <a:pt x="45" y="45"/>
                </a:cubicBezTo>
                <a:cubicBezTo>
                  <a:pt x="22" y="8"/>
                  <a:pt x="7" y="7"/>
                  <a:pt x="0" y="0"/>
                </a:cubicBezTo>
              </a:path>
            </a:pathLst>
          </a:custGeom>
          <a:noFill/>
          <a:ln w="101600" cmpd="sng">
            <a:solidFill>
              <a:srgbClr val="FFFF00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358082" y="6072206"/>
            <a:ext cx="149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Ezek. 20:37</a:t>
            </a:r>
            <a:endParaRPr lang="en-US" sz="2400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3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5" grpId="0"/>
      <p:bldP spid="2057" grpId="0" animBg="1"/>
      <p:bldP spid="2058" grpId="0"/>
      <p:bldP spid="2059" grpId="0" animBg="1"/>
      <p:bldP spid="2060" grpId="0"/>
      <p:bldP spid="2069" grpId="0"/>
      <p:bldP spid="2066" grpId="0" animBg="1"/>
      <p:bldP spid="2070" grpId="0"/>
      <p:bldP spid="2071" grpId="0" animBg="1"/>
      <p:bldP spid="2072" grpId="0" animBg="1"/>
      <p:bldP spid="2068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Prophecy of Zephaniah</a:t>
            </a:r>
            <a:endParaRPr lang="en-AU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701675"/>
            <a:ext cx="8640763" cy="5400675"/>
          </a:xfrm>
        </p:spPr>
        <p:txBody>
          <a:bodyPr/>
          <a:lstStyle/>
          <a:p>
            <a:pPr algn="ctr"/>
            <a:r>
              <a:rPr lang="en-US" sz="4000" b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Gen. 12:1-3</a:t>
            </a:r>
            <a:endParaRPr lang="en-AU" sz="4000" b="0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  <a:p>
            <a:pPr algn="just">
              <a:spcBef>
                <a:spcPts val="0"/>
              </a:spcBef>
            </a:pPr>
            <a:r>
              <a:rPr lang="en-AU" dirty="0">
                <a:solidFill>
                  <a:srgbClr val="00FF00"/>
                </a:solidFill>
                <a:latin typeface="Bookman Old Style" pitchFamily="18" charset="0"/>
              </a:rPr>
              <a:t>Get thee out</a:t>
            </a:r>
            <a:r>
              <a:rPr lang="en-AU" dirty="0">
                <a:latin typeface="Bookman Old Style" pitchFamily="18" charset="0"/>
              </a:rPr>
              <a:t> of thy country, </a:t>
            </a:r>
            <a:r>
              <a:rPr lang="en-AU" dirty="0">
                <a:solidFill>
                  <a:srgbClr val="00FF00"/>
                </a:solidFill>
                <a:latin typeface="Bookman Old Style" pitchFamily="18" charset="0"/>
              </a:rPr>
              <a:t>and</a:t>
            </a:r>
            <a:r>
              <a:rPr lang="en-AU" dirty="0">
                <a:latin typeface="Bookman Old Style" pitchFamily="18" charset="0"/>
              </a:rPr>
              <a:t> from thy kindred, </a:t>
            </a:r>
            <a:r>
              <a:rPr lang="en-AU" dirty="0">
                <a:solidFill>
                  <a:srgbClr val="00FF00"/>
                </a:solidFill>
                <a:latin typeface="Bookman Old Style" pitchFamily="18" charset="0"/>
              </a:rPr>
              <a:t>and</a:t>
            </a:r>
            <a:r>
              <a:rPr lang="en-AU" dirty="0">
                <a:latin typeface="Bookman Old Style" pitchFamily="18" charset="0"/>
              </a:rPr>
              <a:t> from thy father's house, unto a land that I will </a:t>
            </a:r>
            <a:r>
              <a:rPr lang="en-AU" dirty="0" err="1">
                <a:latin typeface="Bookman Old Style" pitchFamily="18" charset="0"/>
              </a:rPr>
              <a:t>shew</a:t>
            </a:r>
            <a:r>
              <a:rPr lang="en-AU" dirty="0">
                <a:latin typeface="Bookman Old Style" pitchFamily="18" charset="0"/>
              </a:rPr>
              <a:t> thee: </a:t>
            </a:r>
          </a:p>
          <a:p>
            <a:pPr algn="just"/>
            <a:endParaRPr lang="en-AU" dirty="0">
              <a:latin typeface="Bookman Old Style" pitchFamily="18" charset="0"/>
            </a:endParaRPr>
          </a:p>
          <a:p>
            <a:pPr algn="just"/>
            <a:r>
              <a:rPr lang="en-AU" dirty="0">
                <a:solidFill>
                  <a:srgbClr val="FFFF00"/>
                </a:solidFill>
                <a:latin typeface="Bookman Old Style" pitchFamily="18" charset="0"/>
              </a:rPr>
              <a:t>And</a:t>
            </a:r>
            <a:r>
              <a:rPr lang="en-AU" dirty="0">
                <a:latin typeface="Bookman Old Style" pitchFamily="18" charset="0"/>
              </a:rPr>
              <a:t> </a:t>
            </a: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Bookman Old Style" pitchFamily="18" charset="0"/>
              </a:rPr>
              <a:t>I will make of thee a great nation</a:t>
            </a:r>
            <a:r>
              <a:rPr lang="en-AU" dirty="0">
                <a:latin typeface="Bookman Old Style" pitchFamily="18" charset="0"/>
              </a:rPr>
              <a:t>, </a:t>
            </a:r>
            <a:r>
              <a:rPr lang="en-AU" dirty="0">
                <a:solidFill>
                  <a:srgbClr val="FFFF00"/>
                </a:solidFill>
                <a:latin typeface="Bookman Old Style" pitchFamily="18" charset="0"/>
              </a:rPr>
              <a:t>and</a:t>
            </a:r>
            <a:r>
              <a:rPr lang="en-AU" dirty="0">
                <a:latin typeface="Bookman Old Style" pitchFamily="18" charset="0"/>
              </a:rPr>
              <a:t> I will bless thee, </a:t>
            </a:r>
            <a:r>
              <a:rPr lang="en-AU" dirty="0">
                <a:solidFill>
                  <a:srgbClr val="FFFF00"/>
                </a:solidFill>
                <a:latin typeface="Bookman Old Style" pitchFamily="18" charset="0"/>
              </a:rPr>
              <a:t>and</a:t>
            </a:r>
            <a:r>
              <a:rPr lang="en-AU" dirty="0">
                <a:latin typeface="Bookman Old Style" pitchFamily="18" charset="0"/>
              </a:rPr>
              <a:t> make thy name great; </a:t>
            </a:r>
            <a:r>
              <a:rPr lang="en-AU" dirty="0">
                <a:solidFill>
                  <a:srgbClr val="FFFF00"/>
                </a:solidFill>
                <a:latin typeface="Bookman Old Style" pitchFamily="18" charset="0"/>
              </a:rPr>
              <a:t>and</a:t>
            </a:r>
            <a:r>
              <a:rPr lang="en-AU" dirty="0">
                <a:latin typeface="Bookman Old Style" pitchFamily="18" charset="0"/>
              </a:rPr>
              <a:t> thou shalt be a blessing: </a:t>
            </a:r>
          </a:p>
          <a:p>
            <a:pPr algn="just"/>
            <a:r>
              <a:rPr lang="en-AU" dirty="0">
                <a:solidFill>
                  <a:srgbClr val="FFFF00"/>
                </a:solidFill>
                <a:latin typeface="Bookman Old Style" pitchFamily="18" charset="0"/>
              </a:rPr>
              <a:t>And</a:t>
            </a:r>
            <a:r>
              <a:rPr lang="en-AU" dirty="0">
                <a:latin typeface="Bookman Old Style" pitchFamily="18" charset="0"/>
              </a:rPr>
              <a:t> I will bless them that bless thee, </a:t>
            </a:r>
            <a:r>
              <a:rPr lang="en-AU" dirty="0">
                <a:solidFill>
                  <a:srgbClr val="FFFF00"/>
                </a:solidFill>
                <a:latin typeface="Bookman Old Style" pitchFamily="18" charset="0"/>
              </a:rPr>
              <a:t>and</a:t>
            </a:r>
            <a:r>
              <a:rPr lang="en-AU" dirty="0">
                <a:latin typeface="Bookman Old Style" pitchFamily="18" charset="0"/>
              </a:rPr>
              <a:t> curse him that </a:t>
            </a:r>
            <a:r>
              <a:rPr lang="en-AU" dirty="0" err="1">
                <a:latin typeface="Bookman Old Style" pitchFamily="18" charset="0"/>
              </a:rPr>
              <a:t>curseth</a:t>
            </a:r>
            <a:r>
              <a:rPr lang="en-AU" dirty="0">
                <a:latin typeface="Bookman Old Style" pitchFamily="18" charset="0"/>
              </a:rPr>
              <a:t> thee: </a:t>
            </a:r>
            <a:r>
              <a:rPr lang="en-AU" dirty="0">
                <a:solidFill>
                  <a:srgbClr val="FFFF00"/>
                </a:solidFill>
                <a:latin typeface="Bookman Old Style" pitchFamily="18" charset="0"/>
              </a:rPr>
              <a:t>and</a:t>
            </a:r>
            <a:r>
              <a:rPr lang="en-AU" dirty="0">
                <a:latin typeface="Bookman Old Style" pitchFamily="18" charset="0"/>
              </a:rPr>
              <a:t> in thee shall all families of the earth be blessed. 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0" y="2684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First Promise to Abraham</a:t>
            </a:r>
            <a:endParaRPr lang="en-AU" sz="44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07950" y="3103563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 Black" pitchFamily="34" charset="0"/>
              </a:rPr>
              <a:t>1</a:t>
            </a:r>
            <a:endParaRPr lang="en-AU" sz="20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7537450" y="3128963"/>
            <a:ext cx="3540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 Black" pitchFamily="34" charset="0"/>
              </a:rPr>
              <a:t>2</a:t>
            </a:r>
            <a:endParaRPr lang="en-AU" sz="20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3276600" y="3536950"/>
            <a:ext cx="3540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 Black" pitchFamily="34" charset="0"/>
              </a:rPr>
              <a:t>3</a:t>
            </a:r>
            <a:endParaRPr lang="en-AU" sz="20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07950" y="3895725"/>
            <a:ext cx="3540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 Black" pitchFamily="34" charset="0"/>
              </a:rPr>
              <a:t>4</a:t>
            </a:r>
            <a:endParaRPr lang="en-AU" sz="20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114300" y="4471988"/>
            <a:ext cx="3540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 Black" pitchFamily="34" charset="0"/>
              </a:rPr>
              <a:t>5</a:t>
            </a:r>
            <a:endParaRPr lang="en-AU" sz="20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7872413" y="4471988"/>
            <a:ext cx="3540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 Black" pitchFamily="34" charset="0"/>
              </a:rPr>
              <a:t>6</a:t>
            </a:r>
            <a:endParaRPr lang="en-AU" sz="20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6169025" y="4951413"/>
            <a:ext cx="3540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Arial Black" pitchFamily="34" charset="0"/>
              </a:rPr>
              <a:t>7</a:t>
            </a:r>
            <a:endParaRPr lang="en-AU" sz="20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5867400" y="4078288"/>
            <a:ext cx="1873250" cy="54768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66FFFF"/>
                </a:solidFill>
              </a:rPr>
              <a:t>7 clauses</a:t>
            </a:r>
            <a:endParaRPr lang="en-AU" sz="2800" b="1">
              <a:solidFill>
                <a:srgbClr val="66FFFF"/>
              </a:solidFill>
            </a:endParaRPr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1052513" y="2635830"/>
            <a:ext cx="7200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FF00"/>
                </a:solidFill>
                <a:latin typeface="Arial Black" pitchFamily="34" charset="0"/>
              </a:rPr>
              <a:t>3 primary conditions to be met</a:t>
            </a:r>
            <a:endParaRPr lang="en-AU" sz="3200" dirty="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112653" name="Text Box 13"/>
          <p:cNvSpPr txBox="1">
            <a:spLocks noChangeArrowheads="1"/>
          </p:cNvSpPr>
          <p:nvPr/>
        </p:nvSpPr>
        <p:spPr bwMode="auto">
          <a:xfrm>
            <a:off x="76200" y="1219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FF00"/>
                </a:solidFill>
                <a:latin typeface="Arial Black" pitchFamily="34" charset="0"/>
              </a:rPr>
              <a:t>1</a:t>
            </a:r>
            <a:endParaRPr lang="en-AU" sz="200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112654" name="Text Box 14"/>
          <p:cNvSpPr txBox="1">
            <a:spLocks noChangeArrowheads="1"/>
          </p:cNvSpPr>
          <p:nvPr/>
        </p:nvSpPr>
        <p:spPr bwMode="auto">
          <a:xfrm>
            <a:off x="5940425" y="1270000"/>
            <a:ext cx="35401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FF00"/>
                </a:solidFill>
                <a:latin typeface="Arial Black" pitchFamily="34" charset="0"/>
              </a:rPr>
              <a:t>2</a:t>
            </a:r>
            <a:endParaRPr lang="en-AU" sz="200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112655" name="Text Box 15"/>
          <p:cNvSpPr txBox="1">
            <a:spLocks noChangeArrowheads="1"/>
          </p:cNvSpPr>
          <p:nvPr/>
        </p:nvSpPr>
        <p:spPr bwMode="auto">
          <a:xfrm>
            <a:off x="1776413" y="1689100"/>
            <a:ext cx="3540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FF00"/>
                </a:solidFill>
                <a:latin typeface="Arial Black" pitchFamily="34" charset="0"/>
              </a:rPr>
              <a:t>3</a:t>
            </a:r>
            <a:endParaRPr lang="en-AU" sz="2000">
              <a:solidFill>
                <a:srgbClr val="00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 build="p"/>
      <p:bldP spid="112644" grpId="0"/>
      <p:bldP spid="112645" grpId="0"/>
      <p:bldP spid="112646" grpId="0"/>
      <p:bldP spid="112647" grpId="0"/>
      <p:bldP spid="112648" grpId="0"/>
      <p:bldP spid="112649" grpId="0"/>
      <p:bldP spid="112650" grpId="0"/>
      <p:bldP spid="1126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Prophecy of Zephaniah</a:t>
            </a:r>
            <a:endParaRPr lang="en-AU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96875" y="770679"/>
            <a:ext cx="8496300" cy="5400675"/>
          </a:xfrm>
        </p:spPr>
        <p:txBody>
          <a:bodyPr/>
          <a:lstStyle/>
          <a:p>
            <a:r>
              <a:rPr lang="en-US" dirty="0">
                <a:solidFill>
                  <a:srgbClr val="00FF00"/>
                </a:solidFill>
              </a:rPr>
              <a:t>“nation/s”</a:t>
            </a:r>
            <a:r>
              <a:rPr lang="en-US" dirty="0"/>
              <a:t> – </a:t>
            </a:r>
            <a:r>
              <a:rPr lang="en-US" i="1" dirty="0"/>
              <a:t>goy / goyim</a:t>
            </a:r>
            <a:r>
              <a:rPr lang="en-US" dirty="0"/>
              <a:t> - </a:t>
            </a:r>
            <a:r>
              <a:rPr lang="en-AU" dirty="0"/>
              <a:t> nation, people (noun masculine).</a:t>
            </a:r>
          </a:p>
          <a:p>
            <a:r>
              <a:rPr lang="en-US" dirty="0"/>
              <a:t>First </a:t>
            </a:r>
            <a:r>
              <a:rPr lang="en-US" dirty="0" err="1"/>
              <a:t>occs</a:t>
            </a:r>
            <a:r>
              <a:rPr lang="en-US" dirty="0"/>
              <a:t>. 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10:5</a:t>
            </a:r>
            <a:r>
              <a:rPr lang="en-US" dirty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US" dirty="0"/>
              <a:t>- </a:t>
            </a:r>
            <a:r>
              <a:rPr lang="en-US" dirty="0">
                <a:solidFill>
                  <a:srgbClr val="00FF00"/>
                </a:solidFill>
              </a:rPr>
              <a:t>“Gentiles”</a:t>
            </a:r>
            <a:r>
              <a:rPr lang="en-US" dirty="0"/>
              <a:t> and </a:t>
            </a:r>
            <a:r>
              <a:rPr lang="en-US" dirty="0">
                <a:solidFill>
                  <a:srgbClr val="00FF00"/>
                </a:solidFill>
              </a:rPr>
              <a:t>“nations”</a:t>
            </a:r>
            <a:r>
              <a:rPr lang="en-US" dirty="0"/>
              <a:t>.</a:t>
            </a:r>
          </a:p>
          <a:p>
            <a:r>
              <a:rPr lang="en-US" dirty="0"/>
              <a:t>Next 4 </a:t>
            </a:r>
            <a:r>
              <a:rPr lang="en-US" dirty="0" err="1"/>
              <a:t>occs</a:t>
            </a:r>
            <a:r>
              <a:rPr lang="en-US" dirty="0"/>
              <a:t>. rendered </a:t>
            </a:r>
            <a:r>
              <a:rPr lang="en-US" dirty="0">
                <a:solidFill>
                  <a:srgbClr val="00FF00"/>
                </a:solidFill>
              </a:rPr>
              <a:t>“nations”</a:t>
            </a:r>
            <a:r>
              <a:rPr lang="en-US" dirty="0"/>
              <a:t> – 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10:20, 31, 32</a:t>
            </a:r>
            <a:r>
              <a:rPr lang="en-US" dirty="0"/>
              <a:t> (twice).</a:t>
            </a:r>
          </a:p>
          <a:p>
            <a:r>
              <a:rPr lang="en-US" dirty="0"/>
              <a:t>The 7</a:t>
            </a:r>
            <a:r>
              <a:rPr lang="en-US" baseline="30000" dirty="0"/>
              <a:t>th</a:t>
            </a:r>
            <a:r>
              <a:rPr lang="en-US" dirty="0"/>
              <a:t> occ. is in 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12:2 </a:t>
            </a:r>
            <a:r>
              <a:rPr lang="en-US" dirty="0"/>
              <a:t>– </a:t>
            </a:r>
            <a:r>
              <a:rPr lang="en-US" sz="3200" dirty="0">
                <a:latin typeface="Bookman Old Style" pitchFamily="18" charset="0"/>
              </a:rPr>
              <a:t>“I will make of thee a </a:t>
            </a:r>
            <a:r>
              <a:rPr lang="en-US" sz="3200" dirty="0">
                <a:solidFill>
                  <a:srgbClr val="FFFF00"/>
                </a:solidFill>
                <a:latin typeface="Bookman Old Style" pitchFamily="18" charset="0"/>
              </a:rPr>
              <a:t>great</a:t>
            </a:r>
            <a:r>
              <a:rPr lang="en-US" sz="3200" dirty="0">
                <a:latin typeface="Bookman Old Style" pitchFamily="18" charset="0"/>
              </a:rPr>
              <a:t> </a:t>
            </a:r>
            <a:r>
              <a:rPr lang="en-US" sz="3200" dirty="0">
                <a:solidFill>
                  <a:srgbClr val="00FF00"/>
                </a:solidFill>
                <a:latin typeface="Bookman Old Style" pitchFamily="18" charset="0"/>
              </a:rPr>
              <a:t>nation</a:t>
            </a:r>
            <a:r>
              <a:rPr lang="en-US" sz="3200" dirty="0">
                <a:latin typeface="Bookman Old Style" pitchFamily="18" charset="0"/>
              </a:rPr>
              <a:t>.”</a:t>
            </a:r>
          </a:p>
          <a:p>
            <a:r>
              <a:rPr lang="en-US" dirty="0"/>
              <a:t>This is the first of 7 clauses in the first of 7 promises made to Abraham.</a:t>
            </a:r>
          </a:p>
          <a:p>
            <a:r>
              <a:rPr lang="en-US" dirty="0">
                <a:solidFill>
                  <a:srgbClr val="FFFF00"/>
                </a:solidFill>
              </a:rPr>
              <a:t>The word “great” is </a:t>
            </a:r>
            <a:r>
              <a:rPr lang="en-US" i="1" dirty="0" err="1">
                <a:solidFill>
                  <a:srgbClr val="FFFF00"/>
                </a:solidFill>
              </a:rPr>
              <a:t>gadol</a:t>
            </a:r>
            <a:r>
              <a:rPr lang="en-US" dirty="0">
                <a:solidFill>
                  <a:srgbClr val="FFFF00"/>
                </a:solidFill>
              </a:rPr>
              <a:t> – this is also the 7</a:t>
            </a:r>
            <a:r>
              <a:rPr lang="en-US" baseline="30000" dirty="0">
                <a:solidFill>
                  <a:srgbClr val="FFFF00"/>
                </a:solidFill>
              </a:rPr>
              <a:t>th</a:t>
            </a:r>
            <a:r>
              <a:rPr lang="en-US" dirty="0">
                <a:solidFill>
                  <a:srgbClr val="FFFF00"/>
                </a:solidFill>
              </a:rPr>
              <a:t> occ. in the O.T.</a:t>
            </a:r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0" y="6956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Great Nation</a:t>
            </a:r>
            <a:endParaRPr lang="en-AU" sz="48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Prophecy of Zephaniah</a:t>
            </a:r>
            <a:endParaRPr lang="en-AU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692150"/>
            <a:ext cx="8640762" cy="5400675"/>
          </a:xfrm>
        </p:spPr>
        <p:txBody>
          <a:bodyPr/>
          <a:lstStyle/>
          <a:p>
            <a:pPr marL="444500" indent="-444500"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>
                <a:solidFill>
                  <a:srgbClr val="00FF00"/>
                </a:solidFill>
                <a:cs typeface="Arial" charset="0"/>
              </a:rPr>
              <a:t>“families”</a:t>
            </a:r>
            <a:r>
              <a:rPr lang="en-US" dirty="0">
                <a:cs typeface="Arial" charset="0"/>
              </a:rPr>
              <a:t> -</a:t>
            </a:r>
            <a:r>
              <a:rPr lang="en-US" i="1" dirty="0">
                <a:cs typeface="Arial" charset="0"/>
              </a:rPr>
              <a:t> </a:t>
            </a:r>
            <a:r>
              <a:rPr lang="en-US" i="1" dirty="0" err="1">
                <a:cs typeface="Arial" charset="0"/>
              </a:rPr>
              <a:t>mishpachah</a:t>
            </a:r>
            <a:r>
              <a:rPr lang="en-US" dirty="0">
                <a:cs typeface="Arial" charset="0"/>
              </a:rPr>
              <a:t> - </a:t>
            </a:r>
            <a:r>
              <a:rPr lang="en-US" dirty="0"/>
              <a:t>clan, family, tribe, kind; hence people or nation.</a:t>
            </a:r>
          </a:p>
          <a:p>
            <a:pPr marL="444500" indent="-444500"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/>
              <a:t>First occ. – 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8:19</a:t>
            </a:r>
            <a:r>
              <a:rPr lang="en-US" dirty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US" dirty="0"/>
              <a:t>– </a:t>
            </a:r>
            <a:r>
              <a:rPr lang="en-US" dirty="0">
                <a:solidFill>
                  <a:srgbClr val="00FF00"/>
                </a:solidFill>
              </a:rPr>
              <a:t>“kinds”</a:t>
            </a:r>
            <a:r>
              <a:rPr lang="en-US" dirty="0"/>
              <a:t>.</a:t>
            </a:r>
          </a:p>
          <a:p>
            <a:pPr marL="444500" indent="-444500"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/>
              <a:t>Next 5 </a:t>
            </a:r>
            <a:r>
              <a:rPr lang="en-US" dirty="0" err="1"/>
              <a:t>occs</a:t>
            </a:r>
            <a:r>
              <a:rPr lang="en-US" dirty="0"/>
              <a:t>. rendered </a:t>
            </a:r>
            <a:r>
              <a:rPr lang="en-US" dirty="0">
                <a:solidFill>
                  <a:srgbClr val="00FF00"/>
                </a:solidFill>
              </a:rPr>
              <a:t>“families”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10:5,18,20,31,32</a:t>
            </a:r>
            <a:r>
              <a:rPr lang="en-US" dirty="0" smtClean="0"/>
              <a:t>.</a:t>
            </a:r>
            <a:endParaRPr lang="en-US" dirty="0"/>
          </a:p>
          <a:p>
            <a:pPr marL="444500" indent="-444500"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occ. – 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12:3 </a:t>
            </a:r>
            <a:r>
              <a:rPr lang="en-US" dirty="0"/>
              <a:t>– </a:t>
            </a:r>
            <a:r>
              <a:rPr lang="en-US" sz="3200" dirty="0">
                <a:latin typeface="Bookman Old Style" pitchFamily="18" charset="0"/>
              </a:rPr>
              <a:t>“…in thee shall 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66CC"/>
                </a:solidFill>
                <a:latin typeface="Bookman Old Style" pitchFamily="18" charset="0"/>
              </a:rPr>
              <a:t>all</a:t>
            </a:r>
            <a:r>
              <a:rPr lang="en-US" sz="3200" dirty="0">
                <a:latin typeface="Bookman Old Style" pitchFamily="18" charset="0"/>
              </a:rPr>
              <a:t> </a:t>
            </a:r>
            <a:r>
              <a:rPr lang="en-US" sz="3200" dirty="0">
                <a:solidFill>
                  <a:srgbClr val="00FF00"/>
                </a:solidFill>
                <a:latin typeface="Bookman Old Style" pitchFamily="18" charset="0"/>
              </a:rPr>
              <a:t>families</a:t>
            </a:r>
            <a:r>
              <a:rPr lang="en-US" sz="3200" dirty="0">
                <a:latin typeface="Bookman Old Style" pitchFamily="18" charset="0"/>
              </a:rPr>
              <a:t> of the earth be </a:t>
            </a:r>
            <a:r>
              <a:rPr lang="en-US" sz="3200" dirty="0">
                <a:solidFill>
                  <a:srgbClr val="FFFF00"/>
                </a:solidFill>
                <a:latin typeface="Bookman Old Style" pitchFamily="18" charset="0"/>
              </a:rPr>
              <a:t>blessed</a:t>
            </a:r>
            <a:r>
              <a:rPr lang="en-US" sz="3200" dirty="0">
                <a:latin typeface="Bookman Old Style" pitchFamily="18" charset="0"/>
              </a:rPr>
              <a:t>.”</a:t>
            </a:r>
          </a:p>
          <a:p>
            <a:pPr marL="444500" indent="-444500"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cs typeface="Arial" charset="0"/>
              </a:rPr>
              <a:t>This is the 7</a:t>
            </a:r>
            <a:r>
              <a:rPr lang="en-US" baseline="30000" dirty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cs typeface="Arial" charset="0"/>
              </a:rPr>
              <a:t>th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  <a:cs typeface="Arial" charset="0"/>
              </a:rPr>
              <a:t> clause of this first of 7 promises made to Abraham (with 7 clauses).</a:t>
            </a:r>
          </a:p>
          <a:p>
            <a:pPr marL="444500" indent="-444500"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>
                <a:solidFill>
                  <a:srgbClr val="FFFF00"/>
                </a:solidFill>
              </a:rPr>
              <a:t>“blessed”</a:t>
            </a:r>
            <a:r>
              <a:rPr lang="en-US" dirty="0"/>
              <a:t> – </a:t>
            </a:r>
            <a:r>
              <a:rPr lang="en-US" i="1" dirty="0" err="1"/>
              <a:t>barak</a:t>
            </a:r>
            <a:r>
              <a:rPr lang="en-US" dirty="0"/>
              <a:t> – The 7</a:t>
            </a:r>
            <a:r>
              <a:rPr lang="en-US" baseline="30000" dirty="0"/>
              <a:t>th</a:t>
            </a:r>
            <a:r>
              <a:rPr lang="en-US" dirty="0"/>
              <a:t> occ. in O.T. is </a:t>
            </a:r>
            <a:r>
              <a:rPr lang="en-US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12:2 </a:t>
            </a:r>
            <a:r>
              <a:rPr lang="en-US" dirty="0"/>
              <a:t>– “I will </a:t>
            </a:r>
            <a:r>
              <a:rPr lang="en-US" dirty="0">
                <a:solidFill>
                  <a:srgbClr val="FFFF00"/>
                </a:solidFill>
              </a:rPr>
              <a:t>bless</a:t>
            </a:r>
            <a:r>
              <a:rPr lang="en-US" dirty="0"/>
              <a:t> thee” – The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66CC"/>
                </a:solidFill>
              </a:rPr>
              <a:t>10</a:t>
            </a:r>
            <a:r>
              <a:rPr lang="en-US" baseline="30000" dirty="0">
                <a:ln>
                  <a:solidFill>
                    <a:schemeClr val="tx1"/>
                  </a:solidFill>
                </a:ln>
                <a:solidFill>
                  <a:srgbClr val="FF66CC"/>
                </a:solidFill>
              </a:rPr>
              <a:t>th</a:t>
            </a:r>
            <a:r>
              <a:rPr lang="en-US" dirty="0"/>
              <a:t> (=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FF66CC"/>
                </a:solidFill>
              </a:rPr>
              <a:t>all</a:t>
            </a:r>
            <a:r>
              <a:rPr lang="en-US" dirty="0"/>
              <a:t>) is…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4531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Families</a:t>
            </a:r>
            <a:endParaRPr lang="en-AU" sz="44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114692" name="Group 4"/>
          <p:cNvGrpSpPr>
            <a:grpSpLocks/>
          </p:cNvGrpSpPr>
          <p:nvPr/>
        </p:nvGrpSpPr>
        <p:grpSpPr bwMode="auto">
          <a:xfrm>
            <a:off x="7634288" y="3933825"/>
            <a:ext cx="1296987" cy="1873250"/>
            <a:chOff x="4809" y="2568"/>
            <a:chExt cx="817" cy="1180"/>
          </a:xfrm>
        </p:grpSpPr>
        <p:sp>
          <p:nvSpPr>
            <p:cNvPr id="114693" name="Line 5"/>
            <p:cNvSpPr>
              <a:spLocks noChangeShapeType="1"/>
            </p:cNvSpPr>
            <p:nvPr/>
          </p:nvSpPr>
          <p:spPr bwMode="auto">
            <a:xfrm>
              <a:off x="5263" y="3748"/>
              <a:ext cx="363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694" name="Line 6"/>
            <p:cNvSpPr>
              <a:spLocks noChangeShapeType="1"/>
            </p:cNvSpPr>
            <p:nvPr/>
          </p:nvSpPr>
          <p:spPr bwMode="auto">
            <a:xfrm flipV="1">
              <a:off x="5602" y="2568"/>
              <a:ext cx="0" cy="118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695" name="Line 7"/>
            <p:cNvSpPr>
              <a:spLocks noChangeShapeType="1"/>
            </p:cNvSpPr>
            <p:nvPr/>
          </p:nvSpPr>
          <p:spPr bwMode="auto">
            <a:xfrm flipH="1">
              <a:off x="4809" y="2568"/>
              <a:ext cx="817" cy="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Prophecy of Zephaniah</a:t>
            </a:r>
            <a:endParaRPr lang="en-AU"/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438"/>
            <a:ext cx="9145588" cy="765175"/>
          </a:xfrm>
        </p:spPr>
        <p:txBody>
          <a:bodyPr/>
          <a:lstStyle/>
          <a:p>
            <a:r>
              <a:rPr lang="en-AU" dirty="0"/>
              <a:t>Culmination of the 3 Great Covenants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765175"/>
            <a:ext cx="8424862" cy="5616575"/>
          </a:xfrm>
        </p:spPr>
        <p:txBody>
          <a:bodyPr/>
          <a:lstStyle/>
          <a:p>
            <a:pPr marL="534988" indent="-534988">
              <a:lnSpc>
                <a:spcPct val="95000"/>
              </a:lnSpc>
            </a:pPr>
            <a:r>
              <a:rPr lang="en-AU" b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Rev. 20</a:t>
            </a:r>
            <a:r>
              <a:rPr lang="en-AU" b="0" dirty="0">
                <a:ln w="28575">
                  <a:solidFill>
                    <a:schemeClr val="tx1"/>
                  </a:solidFill>
                </a:ln>
                <a:latin typeface="Arial Black" pitchFamily="34" charset="0"/>
              </a:rPr>
              <a:t> </a:t>
            </a:r>
            <a:r>
              <a:rPr lang="en-AU" b="0" dirty="0">
                <a:solidFill>
                  <a:srgbClr val="FFCC00"/>
                </a:solidFill>
                <a:latin typeface="Arial Black" pitchFamily="34" charset="0"/>
              </a:rPr>
              <a:t>– </a:t>
            </a:r>
            <a:r>
              <a:rPr lang="en-AU" b="0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  <a:latin typeface="Arial Black" pitchFamily="34" charset="0"/>
              </a:rPr>
              <a:t>Final fulfilment of</a:t>
            </a:r>
            <a:r>
              <a:rPr lang="en-AU" b="0" dirty="0">
                <a:ln>
                  <a:solidFill>
                    <a:schemeClr val="tx1"/>
                  </a:solidFill>
                </a:ln>
                <a:latin typeface="Arial Black" pitchFamily="34" charset="0"/>
              </a:rPr>
              <a:t> </a:t>
            </a:r>
            <a:r>
              <a:rPr lang="en-AU" b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Gen. 3:15</a:t>
            </a:r>
          </a:p>
          <a:p>
            <a:pPr marL="534988" indent="-534988">
              <a:lnSpc>
                <a:spcPct val="95000"/>
              </a:lnSpc>
              <a:buFont typeface="Wingdings" pitchFamily="2" charset="2"/>
              <a:buNone/>
            </a:pPr>
            <a:r>
              <a:rPr lang="en-AU" dirty="0"/>
              <a:t>The Old Serpent bound and finally destroyed</a:t>
            </a:r>
          </a:p>
          <a:p>
            <a:pPr marL="534988" indent="-534988">
              <a:lnSpc>
                <a:spcPct val="95000"/>
              </a:lnSpc>
              <a:buFont typeface="Wingdings" pitchFamily="2" charset="2"/>
              <a:buNone/>
            </a:pPr>
            <a:r>
              <a:rPr lang="en-AU" dirty="0"/>
              <a:t>Sin and rebellion eradicated - death abolished</a:t>
            </a:r>
          </a:p>
          <a:p>
            <a:pPr marL="534988" indent="-534988">
              <a:lnSpc>
                <a:spcPct val="95000"/>
              </a:lnSpc>
              <a:buFont typeface="Wingdings" pitchFamily="2" charset="2"/>
              <a:buNone/>
            </a:pPr>
            <a:r>
              <a:rPr lang="en-AU" b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Rev. 21 </a:t>
            </a:r>
            <a:r>
              <a:rPr lang="en-AU" b="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 Black" pitchFamily="34" charset="0"/>
              </a:rPr>
              <a:t>– </a:t>
            </a:r>
            <a:r>
              <a:rPr lang="en-AU" b="0" dirty="0" err="1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 Black" pitchFamily="34" charset="0"/>
              </a:rPr>
              <a:t>Abrahamic</a:t>
            </a:r>
            <a:r>
              <a:rPr lang="en-AU" b="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 Black" pitchFamily="34" charset="0"/>
              </a:rPr>
              <a:t> Covenant fulfilled</a:t>
            </a:r>
          </a:p>
          <a:p>
            <a:pPr marL="534988" indent="-534988">
              <a:lnSpc>
                <a:spcPct val="95000"/>
              </a:lnSpc>
              <a:buFont typeface="Wingdings" pitchFamily="2" charset="2"/>
              <a:buNone/>
            </a:pPr>
            <a:r>
              <a:rPr lang="en-AU" dirty="0"/>
              <a:t>The Holy City (</a:t>
            </a:r>
            <a:r>
              <a:rPr lang="en-AU" dirty="0" err="1"/>
              <a:t>Abrahamic</a:t>
            </a:r>
            <a:r>
              <a:rPr lang="en-AU" dirty="0"/>
              <a:t>) completed</a:t>
            </a:r>
          </a:p>
          <a:p>
            <a:pPr marL="534988" indent="-534988">
              <a:lnSpc>
                <a:spcPct val="95000"/>
              </a:lnSpc>
              <a:buFont typeface="Wingdings" pitchFamily="2" charset="2"/>
              <a:buNone/>
            </a:pPr>
            <a:r>
              <a:rPr lang="en-AU" dirty="0"/>
              <a:t>One nation – Israel – embraces all</a:t>
            </a:r>
          </a:p>
          <a:p>
            <a:pPr marL="534988" indent="-534988">
              <a:lnSpc>
                <a:spcPct val="95000"/>
              </a:lnSpc>
              <a:buFont typeface="Wingdings" pitchFamily="2" charset="2"/>
              <a:buNone/>
            </a:pPr>
            <a:r>
              <a:rPr lang="en-AU" dirty="0"/>
              <a:t>Eternal inheritance experienced by all</a:t>
            </a:r>
          </a:p>
          <a:p>
            <a:pPr marL="534988" indent="-534988">
              <a:lnSpc>
                <a:spcPct val="95000"/>
              </a:lnSpc>
              <a:buFont typeface="Wingdings" pitchFamily="2" charset="2"/>
              <a:buNone/>
            </a:pPr>
            <a:r>
              <a:rPr lang="en-AU" b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Rev. 22 </a:t>
            </a:r>
            <a:r>
              <a:rPr lang="en-AU" b="0" dirty="0">
                <a:solidFill>
                  <a:srgbClr val="00FF00"/>
                </a:solidFill>
                <a:latin typeface="Arial Black" pitchFamily="34" charset="0"/>
              </a:rPr>
              <a:t>– The Promises to David fulfilled</a:t>
            </a:r>
          </a:p>
          <a:p>
            <a:pPr marL="534988" indent="-534988">
              <a:lnSpc>
                <a:spcPct val="95000"/>
              </a:lnSpc>
              <a:buFont typeface="Wingdings" pitchFamily="2" charset="2"/>
              <a:buNone/>
            </a:pPr>
            <a:r>
              <a:rPr lang="en-AU" dirty="0"/>
              <a:t>Divine authority over all the earth</a:t>
            </a:r>
          </a:p>
          <a:p>
            <a:pPr marL="534988" indent="-534988">
              <a:lnSpc>
                <a:spcPct val="95000"/>
              </a:lnSpc>
              <a:buFont typeface="Wingdings" pitchFamily="2" charset="2"/>
              <a:buNone/>
            </a:pPr>
            <a:r>
              <a:rPr lang="en-AU" dirty="0"/>
              <a:t>David’s throne established forever</a:t>
            </a:r>
          </a:p>
          <a:p>
            <a:pPr marL="534988" indent="-534988">
              <a:lnSpc>
                <a:spcPct val="95000"/>
              </a:lnSpc>
              <a:buFont typeface="Wingdings" pitchFamily="2" charset="2"/>
              <a:buNone/>
            </a:pPr>
            <a:r>
              <a:rPr lang="en-AU" dirty="0"/>
              <a:t>The spiritual house of David complete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322580"/>
            <a:ext cx="3635375" cy="549275"/>
          </a:xfrm>
        </p:spPr>
        <p:txBody>
          <a:bodyPr/>
          <a:lstStyle/>
          <a:p>
            <a:r>
              <a:rPr lang="en-AU" dirty="0"/>
              <a:t>The Prophecy of Zephaniah</a:t>
            </a: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2263" y="908050"/>
            <a:ext cx="8642350" cy="5689600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None/>
              <a:tabLst>
                <a:tab pos="1612900" algn="l"/>
              </a:tabLst>
            </a:pPr>
            <a:r>
              <a:rPr lang="en-US" sz="3200" dirty="0"/>
              <a:t>The prophecy </a:t>
            </a:r>
            <a:r>
              <a:rPr lang="en-US" sz="3200" dirty="0" err="1"/>
              <a:t>summarised</a:t>
            </a:r>
            <a:r>
              <a:rPr lang="en-US" sz="3200" dirty="0"/>
              <a:t>:</a:t>
            </a:r>
          </a:p>
          <a:p>
            <a:pPr>
              <a:buClr>
                <a:srgbClr val="FFFF00"/>
              </a:buClr>
              <a:buFont typeface="Wingdings" pitchFamily="2" charset="2"/>
              <a:buNone/>
              <a:tabLst>
                <a:tab pos="1612900" algn="l"/>
              </a:tabLst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1:1-2:3</a:t>
            </a:r>
            <a:r>
              <a:rPr lang="en-US" sz="3200" dirty="0"/>
              <a:t>	Hastening </a:t>
            </a:r>
            <a:r>
              <a:rPr lang="en-US" sz="3200" dirty="0" err="1"/>
              <a:t>judgements</a:t>
            </a:r>
            <a:r>
              <a:rPr lang="en-US" sz="3200" dirty="0"/>
              <a:t> upon Judah</a:t>
            </a:r>
          </a:p>
          <a:p>
            <a:pPr>
              <a:buClr>
                <a:srgbClr val="FFFF00"/>
              </a:buClr>
              <a:buFont typeface="Wingdings" pitchFamily="2" charset="2"/>
              <a:buNone/>
              <a:tabLst>
                <a:tab pos="1612900" algn="l"/>
              </a:tabLst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2:4-15</a:t>
            </a:r>
            <a:r>
              <a:rPr lang="en-US" sz="3200" dirty="0"/>
              <a:t>	</a:t>
            </a:r>
            <a:r>
              <a:rPr lang="en-US" sz="3200" dirty="0" err="1"/>
              <a:t>Judgement</a:t>
            </a:r>
            <a:r>
              <a:rPr lang="en-US" sz="3200" dirty="0"/>
              <a:t> on the nations</a:t>
            </a:r>
          </a:p>
          <a:p>
            <a:pPr>
              <a:buClr>
                <a:srgbClr val="FFFF00"/>
              </a:buClr>
              <a:buFont typeface="Wingdings" pitchFamily="2" charset="2"/>
              <a:buNone/>
              <a:tabLst>
                <a:tab pos="1612900" algn="l"/>
              </a:tabLst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3:1-7</a:t>
            </a:r>
            <a:r>
              <a:rPr lang="en-US" sz="3200" dirty="0"/>
              <a:t>	</a:t>
            </a:r>
            <a:r>
              <a:rPr lang="en-US" sz="3200" dirty="0">
                <a:solidFill>
                  <a:srgbClr val="00FF00"/>
                </a:solidFill>
              </a:rPr>
              <a:t>The sins of Judah and Jerusalem</a:t>
            </a:r>
          </a:p>
          <a:p>
            <a:pPr>
              <a:buClr>
                <a:srgbClr val="FFFF00"/>
              </a:buClr>
              <a:buFont typeface="Wingdings" pitchFamily="2" charset="2"/>
              <a:buNone/>
              <a:tabLst>
                <a:tab pos="1612900" algn="l"/>
              </a:tabLst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3:8-20</a:t>
            </a:r>
            <a:r>
              <a:rPr lang="en-US" sz="3200" dirty="0"/>
              <a:t>	</a:t>
            </a:r>
            <a:r>
              <a:rPr lang="en-US" sz="3200" dirty="0">
                <a:solidFill>
                  <a:srgbClr val="00FF00"/>
                </a:solidFill>
              </a:rPr>
              <a:t>A remnant restored and redeemed</a:t>
            </a:r>
          </a:p>
          <a:p>
            <a:pPr algn="ctr">
              <a:spcBef>
                <a:spcPct val="35000"/>
              </a:spcBef>
              <a:buClr>
                <a:srgbClr val="FFFF00"/>
              </a:buClr>
              <a:buFont typeface="Wingdings" pitchFamily="2" charset="2"/>
              <a:buNone/>
              <a:tabLst>
                <a:tab pos="1612900" algn="l"/>
              </a:tabLst>
            </a:pPr>
            <a:r>
              <a:rPr lang="en-US" sz="3200" b="0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Arial Black" pitchFamily="34" charset="0"/>
              </a:rPr>
              <a:t>Purpose of the prophecy</a:t>
            </a:r>
            <a:r>
              <a:rPr lang="en-US" sz="32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3000" dirty="0">
                <a:solidFill>
                  <a:srgbClr val="FFFF00"/>
                </a:solidFill>
              </a:rPr>
              <a:t>– To encourage a faithful remnant facing rapidly approaching Divine </a:t>
            </a:r>
            <a:r>
              <a:rPr lang="en-US" sz="3000" dirty="0" err="1">
                <a:solidFill>
                  <a:srgbClr val="FFFF00"/>
                </a:solidFill>
              </a:rPr>
              <a:t>judgement</a:t>
            </a:r>
            <a:r>
              <a:rPr lang="en-US" sz="3000" dirty="0">
                <a:solidFill>
                  <a:srgbClr val="FFFF00"/>
                </a:solidFill>
              </a:rPr>
              <a:t> that they might be hid in the day of </a:t>
            </a:r>
            <a:r>
              <a:rPr lang="en-US" sz="3000" dirty="0" smtClean="0">
                <a:solidFill>
                  <a:srgbClr val="FFFF00"/>
                </a:solidFill>
              </a:rPr>
              <a:t>Yahweh’s anger</a:t>
            </a:r>
            <a:r>
              <a:rPr lang="en-US" sz="30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0" y="13493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Analysis of Zephaniah</a:t>
            </a:r>
            <a:endParaRPr lang="en-AU" sz="44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AutoShape 2"/>
          <p:cNvSpPr>
            <a:spLocks noChangeArrowheads="1"/>
          </p:cNvSpPr>
          <p:nvPr/>
        </p:nvSpPr>
        <p:spPr bwMode="auto">
          <a:xfrm>
            <a:off x="7596188" y="3783013"/>
            <a:ext cx="1368425" cy="1582737"/>
          </a:xfrm>
          <a:prstGeom prst="upArrow">
            <a:avLst>
              <a:gd name="adj1" fmla="val 50000"/>
              <a:gd name="adj2" fmla="val 28915"/>
            </a:avLst>
          </a:prstGeom>
          <a:solidFill>
            <a:srgbClr val="FF0066"/>
          </a:solidFill>
          <a:ln w="9525" algn="ctr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AU" sz="2000">
                <a:solidFill>
                  <a:schemeClr val="bg1"/>
                </a:solidFill>
                <a:latin typeface="Impact" pitchFamily="34" charset="0"/>
              </a:rPr>
              <a:t>Rev.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AU" sz="2000">
                <a:solidFill>
                  <a:schemeClr val="bg1"/>
                </a:solidFill>
                <a:latin typeface="Impact" pitchFamily="34" charset="0"/>
              </a:rPr>
              <a:t>20:3</a:t>
            </a:r>
          </a:p>
        </p:txBody>
      </p:sp>
      <p:sp>
        <p:nvSpPr>
          <p:cNvPr id="118787" name="AutoShape 3"/>
          <p:cNvSpPr>
            <a:spLocks noChangeArrowheads="1"/>
          </p:cNvSpPr>
          <p:nvPr/>
        </p:nvSpPr>
        <p:spPr bwMode="auto">
          <a:xfrm>
            <a:off x="123825" y="3789363"/>
            <a:ext cx="1368425" cy="1582737"/>
          </a:xfrm>
          <a:prstGeom prst="upArrow">
            <a:avLst>
              <a:gd name="adj1" fmla="val 50000"/>
              <a:gd name="adj2" fmla="val 28915"/>
            </a:avLst>
          </a:prstGeom>
          <a:solidFill>
            <a:srgbClr val="FF0066"/>
          </a:solidFill>
          <a:ln w="9525" algn="ctr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57224" y="0"/>
            <a:ext cx="7500990" cy="1285860"/>
          </a:xfrm>
        </p:spPr>
        <p:txBody>
          <a:bodyPr/>
          <a:lstStyle/>
          <a:p>
            <a:r>
              <a:rPr lang="en-AU" sz="4400" dirty="0"/>
              <a:t>The Millennium – The Serpent </a:t>
            </a:r>
            <a:r>
              <a:rPr lang="en-AU" sz="4400" dirty="0" smtClean="0"/>
              <a:t>bound</a:t>
            </a:r>
            <a:endParaRPr lang="en-AU" sz="4400" dirty="0"/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50825" y="2374900"/>
            <a:ext cx="8713788" cy="1296988"/>
          </a:xfrm>
          <a:prstGeom prst="rect">
            <a:avLst/>
          </a:prstGeom>
          <a:noFill/>
          <a:ln w="76200" algn="ctr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AU" sz="3200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Arial Black" pitchFamily="34" charset="0"/>
              </a:rPr>
              <a:t>1000 year reign of Christ</a:t>
            </a:r>
          </a:p>
        </p:txBody>
      </p:sp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250825" y="2374900"/>
            <a:ext cx="1296988" cy="1296988"/>
          </a:xfrm>
          <a:prstGeom prst="rect">
            <a:avLst/>
          </a:prstGeom>
          <a:solidFill>
            <a:srgbClr val="66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7667625" y="2374900"/>
            <a:ext cx="1296988" cy="1296988"/>
          </a:xfrm>
          <a:prstGeom prst="rect">
            <a:avLst/>
          </a:prstGeom>
          <a:solidFill>
            <a:srgbClr val="66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323850" y="2679700"/>
            <a:ext cx="1211263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AU" sz="3200">
                <a:solidFill>
                  <a:schemeClr val="bg1"/>
                </a:solidFill>
                <a:latin typeface="Impact" pitchFamily="34" charset="0"/>
              </a:rPr>
              <a:t>50 yrs</a:t>
            </a:r>
          </a:p>
        </p:txBody>
      </p:sp>
      <p:sp>
        <p:nvSpPr>
          <p:cNvPr id="118793" name="Text Box 9"/>
          <p:cNvSpPr txBox="1">
            <a:spLocks noChangeArrowheads="1"/>
          </p:cNvSpPr>
          <p:nvPr/>
        </p:nvSpPr>
        <p:spPr bwMode="auto">
          <a:xfrm>
            <a:off x="7667625" y="2327275"/>
            <a:ext cx="1265238" cy="1373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AU" sz="2800">
                <a:solidFill>
                  <a:schemeClr val="bg1"/>
                </a:solidFill>
                <a:latin typeface="Impact" pitchFamily="34" charset="0"/>
              </a:rPr>
              <a:t>The</a:t>
            </a:r>
          </a:p>
          <a:p>
            <a:pPr marL="342900" indent="-342900" algn="ctr"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AU" sz="2800">
                <a:solidFill>
                  <a:schemeClr val="bg1"/>
                </a:solidFill>
                <a:latin typeface="Impact" pitchFamily="34" charset="0"/>
              </a:rPr>
              <a:t>Little</a:t>
            </a:r>
          </a:p>
          <a:p>
            <a:pPr marL="342900" indent="-342900" algn="ctr"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AU" sz="2800">
                <a:solidFill>
                  <a:schemeClr val="bg1"/>
                </a:solidFill>
                <a:latin typeface="Impact" pitchFamily="34" charset="0"/>
              </a:rPr>
              <a:t>Season</a:t>
            </a:r>
          </a:p>
        </p:txBody>
      </p:sp>
      <p:sp>
        <p:nvSpPr>
          <p:cNvPr id="118794" name="Text Box 10"/>
          <p:cNvSpPr txBox="1">
            <a:spLocks noChangeArrowheads="1"/>
          </p:cNvSpPr>
          <p:nvPr/>
        </p:nvSpPr>
        <p:spPr bwMode="auto">
          <a:xfrm>
            <a:off x="219075" y="982663"/>
            <a:ext cx="1819275" cy="137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AU" sz="28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Arial Black" pitchFamily="34" charset="0"/>
              </a:rPr>
              <a:t>The Jubilee Period</a:t>
            </a:r>
          </a:p>
        </p:txBody>
      </p:sp>
      <p:sp>
        <p:nvSpPr>
          <p:cNvPr id="118795" name="Text Box 11"/>
          <p:cNvSpPr txBox="1">
            <a:spLocks noChangeArrowheads="1"/>
          </p:cNvSpPr>
          <p:nvPr/>
        </p:nvSpPr>
        <p:spPr bwMode="auto">
          <a:xfrm>
            <a:off x="100013" y="4824413"/>
            <a:ext cx="260032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Flesh subdued</a:t>
            </a: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3563938" y="3671888"/>
            <a:ext cx="21971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Flesh bound</a:t>
            </a:r>
          </a:p>
        </p:txBody>
      </p:sp>
      <p:sp>
        <p:nvSpPr>
          <p:cNvPr id="118797" name="Line 13"/>
          <p:cNvSpPr>
            <a:spLocks noChangeShapeType="1"/>
          </p:cNvSpPr>
          <p:nvPr/>
        </p:nvSpPr>
        <p:spPr bwMode="auto">
          <a:xfrm flipV="1">
            <a:off x="1547813" y="3743325"/>
            <a:ext cx="0" cy="1008063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798" name="Line 14"/>
          <p:cNvSpPr>
            <a:spLocks noChangeShapeType="1"/>
          </p:cNvSpPr>
          <p:nvPr/>
        </p:nvSpPr>
        <p:spPr bwMode="auto">
          <a:xfrm flipH="1">
            <a:off x="1692275" y="3959225"/>
            <a:ext cx="1871663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799" name="Line 15"/>
          <p:cNvSpPr>
            <a:spLocks noChangeShapeType="1"/>
          </p:cNvSpPr>
          <p:nvPr/>
        </p:nvSpPr>
        <p:spPr bwMode="auto">
          <a:xfrm>
            <a:off x="5795963" y="3959225"/>
            <a:ext cx="1871662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4970463" y="5449888"/>
            <a:ext cx="291465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Flesh unleashed</a:t>
            </a: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 flipV="1">
            <a:off x="7740650" y="3816350"/>
            <a:ext cx="0" cy="1655763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5056188" y="1223963"/>
            <a:ext cx="2971800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AU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Flesh eradicated</a:t>
            </a:r>
          </a:p>
        </p:txBody>
      </p:sp>
      <p:sp>
        <p:nvSpPr>
          <p:cNvPr id="118803" name="Line 19"/>
          <p:cNvSpPr>
            <a:spLocks noChangeShapeType="1"/>
          </p:cNvSpPr>
          <p:nvPr/>
        </p:nvSpPr>
        <p:spPr bwMode="auto">
          <a:xfrm>
            <a:off x="8027988" y="1511300"/>
            <a:ext cx="936625" cy="0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804" name="Line 20"/>
          <p:cNvSpPr>
            <a:spLocks noChangeShapeType="1"/>
          </p:cNvSpPr>
          <p:nvPr/>
        </p:nvSpPr>
        <p:spPr bwMode="auto">
          <a:xfrm>
            <a:off x="8893175" y="1511300"/>
            <a:ext cx="0" cy="792163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/>
            <a:tailEnd type="triangle" w="sm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>
            <a:off x="0" y="60785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00FF00"/>
                </a:solidFill>
                <a:latin typeface="Impact" pitchFamily="34" charset="0"/>
              </a:rPr>
              <a:t>Mortality abolished from the earth at the end of Millennium</a:t>
            </a:r>
            <a:endParaRPr lang="en-AU" sz="2800">
              <a:solidFill>
                <a:srgbClr val="00FF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 animBg="1"/>
      <p:bldP spid="118787" grpId="0" animBg="1"/>
      <p:bldP spid="118795" grpId="0"/>
      <p:bldP spid="118796" grpId="0"/>
      <p:bldP spid="118797" grpId="0" animBg="1"/>
      <p:bldP spid="118798" grpId="0" animBg="1"/>
      <p:bldP spid="118799" grpId="0" animBg="1"/>
      <p:bldP spid="118800" grpId="0"/>
      <p:bldP spid="118801" grpId="0" animBg="1"/>
      <p:bldP spid="118802" grpId="0"/>
      <p:bldP spid="118803" grpId="0" animBg="1"/>
      <p:bldP spid="118804" grpId="0" animBg="1"/>
      <p:bldP spid="1188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125538"/>
            <a:ext cx="8713788" cy="532765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50000"/>
              </a:spcBef>
            </a:pPr>
            <a:endParaRPr lang="en-US"/>
          </a:p>
        </p:txBody>
      </p:sp>
      <p:pic>
        <p:nvPicPr>
          <p:cNvPr id="119811" name="Picture 3" descr="Serpent on r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8"/>
            <a:ext cx="9144000" cy="6557962"/>
          </a:xfrm>
          <a:prstGeom prst="rect">
            <a:avLst/>
          </a:prstGeom>
          <a:noFill/>
        </p:spPr>
      </p:pic>
      <p:sp>
        <p:nvSpPr>
          <p:cNvPr id="1198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357298"/>
          </a:xfrm>
        </p:spPr>
        <p:txBody>
          <a:bodyPr/>
          <a:lstStyle/>
          <a:p>
            <a:r>
              <a:rPr lang="en-AU" sz="4400" dirty="0"/>
              <a:t>The </a:t>
            </a:r>
            <a:r>
              <a:rPr lang="en-AU" sz="4400" dirty="0" smtClean="0"/>
              <a:t>old </a:t>
            </a:r>
            <a:r>
              <a:rPr lang="en-AU" sz="4400" dirty="0"/>
              <a:t>Serpent </a:t>
            </a:r>
            <a:r>
              <a:rPr lang="en-AU" sz="4400" dirty="0" smtClean="0"/>
              <a:t>destroyed</a:t>
            </a:r>
            <a:r>
              <a:rPr lang="en-AU" sz="4400" dirty="0"/>
              <a:t/>
            </a:r>
            <a:br>
              <a:rPr lang="en-AU" sz="4400" dirty="0"/>
            </a:br>
            <a:r>
              <a:rPr lang="en-AU" sz="4400" dirty="0"/>
              <a:t>- </a:t>
            </a:r>
            <a:r>
              <a:rPr lang="en-AU" sz="440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Genesis 3:15</a:t>
            </a:r>
            <a:r>
              <a:rPr lang="en-AU" sz="4400" dirty="0">
                <a:ln w="28575">
                  <a:solidFill>
                    <a:schemeClr val="tx1"/>
                  </a:solidFill>
                </a:ln>
                <a:effectLst/>
              </a:rPr>
              <a:t> </a:t>
            </a:r>
            <a:r>
              <a:rPr lang="en-AU" sz="4400" dirty="0" smtClean="0">
                <a:ln w="28575">
                  <a:solidFill>
                    <a:schemeClr val="tx1"/>
                  </a:solidFill>
                </a:ln>
                <a:effectLst/>
              </a:rPr>
              <a:t>f</a:t>
            </a:r>
            <a:r>
              <a:rPr lang="en-AU" sz="4400" dirty="0" smtClean="0"/>
              <a:t>ulfilled</a:t>
            </a:r>
            <a:endParaRPr lang="en-AU" sz="4400" dirty="0"/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0" y="6162675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chemeClr val="bg1"/>
                </a:solidFill>
                <a:latin typeface="Arial Black" pitchFamily="34" charset="0"/>
              </a:rPr>
              <a:t>“And the earth rested from war”</a:t>
            </a:r>
            <a:endParaRPr lang="en-AU" sz="4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Prophecy of Zephaniah</a:t>
            </a:r>
            <a:endParaRPr lang="en-AU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873"/>
            <a:ext cx="9144000" cy="765175"/>
          </a:xfrm>
        </p:spPr>
        <p:txBody>
          <a:bodyPr/>
          <a:lstStyle/>
          <a:p>
            <a:r>
              <a:rPr lang="en-AU" sz="4400" dirty="0"/>
              <a:t>Israel the only ‘immortal’ nation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750888"/>
            <a:ext cx="8713788" cy="5832475"/>
          </a:xfrm>
        </p:spPr>
        <p:txBody>
          <a:bodyPr/>
          <a:lstStyle/>
          <a:p>
            <a:pPr algn="just">
              <a:lnSpc>
                <a:spcPct val="95000"/>
              </a:lnSpc>
              <a:tabLst>
                <a:tab pos="365125" algn="l"/>
                <a:tab pos="717550" algn="l"/>
              </a:tabLst>
            </a:pPr>
            <a:r>
              <a:rPr lang="en-AU" b="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Jer. 30:11; 46:28</a:t>
            </a:r>
            <a:r>
              <a:rPr lang="en-AU" dirty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– </a:t>
            </a:r>
            <a:r>
              <a:rPr lang="en-AU" sz="3200" dirty="0">
                <a:latin typeface="Bookman Old Style" pitchFamily="18" charset="0"/>
              </a:rPr>
              <a:t>“…though I make a full end of </a:t>
            </a:r>
            <a:r>
              <a:rPr lang="en-AU" sz="3200" dirty="0">
                <a:solidFill>
                  <a:srgbClr val="00FF00"/>
                </a:solidFill>
                <a:latin typeface="Bookman Old Style" pitchFamily="18" charset="0"/>
              </a:rPr>
              <a:t>all nations</a:t>
            </a:r>
            <a:r>
              <a:rPr lang="en-AU" sz="3200" dirty="0">
                <a:latin typeface="Bookman Old Style" pitchFamily="18" charset="0"/>
              </a:rPr>
              <a:t> whither I have scattered thee, </a:t>
            </a:r>
            <a:r>
              <a:rPr lang="en-AU" sz="3200" dirty="0">
                <a:solidFill>
                  <a:srgbClr val="FFFF00"/>
                </a:solidFill>
                <a:latin typeface="Bookman Old Style" pitchFamily="18" charset="0"/>
              </a:rPr>
              <a:t>yet will I not make a full end of thee </a:t>
            </a:r>
            <a:r>
              <a:rPr lang="en-AU" sz="3200" b="0" dirty="0">
                <a:solidFill>
                  <a:srgbClr val="FFFF00"/>
                </a:solidFill>
                <a:latin typeface="Arial Black" pitchFamily="34" charset="0"/>
              </a:rPr>
              <a:t>(Israel)</a:t>
            </a:r>
            <a:r>
              <a:rPr lang="en-AU" sz="3200" dirty="0">
                <a:latin typeface="Bookman Old Style" pitchFamily="18" charset="0"/>
              </a:rPr>
              <a:t>….”</a:t>
            </a:r>
          </a:p>
          <a:p>
            <a:pPr algn="just">
              <a:lnSpc>
                <a:spcPct val="95000"/>
              </a:lnSpc>
              <a:tabLst>
                <a:tab pos="365125" algn="l"/>
                <a:tab pos="717550" algn="l"/>
              </a:tabLst>
            </a:pPr>
            <a:r>
              <a:rPr lang="en-AU" b="0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Arial Black" pitchFamily="34" charset="0"/>
              </a:rPr>
              <a:t>Prefigured by the Feast of Tabernacles</a:t>
            </a:r>
          </a:p>
          <a:p>
            <a:pPr marL="179388" lvl="1" indent="358775">
              <a:lnSpc>
                <a:spcPct val="95000"/>
              </a:lnSpc>
              <a:buClr>
                <a:srgbClr val="FFFF00"/>
              </a:buClr>
              <a:buFont typeface="Wingdings" pitchFamily="2" charset="2"/>
              <a:buChar char="Ø"/>
              <a:tabLst>
                <a:tab pos="365125" algn="l"/>
                <a:tab pos="717550" algn="l"/>
              </a:tabLst>
            </a:pPr>
            <a:r>
              <a:rPr lang="en-AU" b="1" dirty="0"/>
              <a:t>Over</a:t>
            </a:r>
            <a:r>
              <a:rPr lang="en-AU" dirty="0"/>
              <a:t> </a:t>
            </a:r>
            <a:r>
              <a:rPr lang="en-AU" b="1" dirty="0"/>
              <a:t>7 days </a:t>
            </a:r>
            <a:r>
              <a:rPr lang="en-AU" dirty="0">
                <a:solidFill>
                  <a:srgbClr val="00FF00"/>
                </a:solidFill>
                <a:latin typeface="Arial Black" pitchFamily="34" charset="0"/>
              </a:rPr>
              <a:t>70 bullocks</a:t>
            </a:r>
            <a:r>
              <a:rPr lang="en-AU" b="1" dirty="0"/>
              <a:t> were sacrificed;</a:t>
            </a:r>
          </a:p>
          <a:p>
            <a:pPr marL="179388" lvl="1" indent="358775">
              <a:lnSpc>
                <a:spcPct val="95000"/>
              </a:lnSpc>
              <a:buClr>
                <a:srgbClr val="FFFF00"/>
              </a:buClr>
              <a:buFont typeface="Wingdings" pitchFamily="2" charset="2"/>
              <a:buChar char="Ø"/>
              <a:tabLst>
                <a:tab pos="365125" algn="l"/>
                <a:tab pos="717550" algn="l"/>
              </a:tabLst>
            </a:pPr>
            <a:r>
              <a:rPr lang="en-AU" b="1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Day 1</a:t>
            </a:r>
            <a:r>
              <a:rPr lang="en-AU" b="1" dirty="0"/>
              <a:t> (13); </a:t>
            </a:r>
            <a:r>
              <a:rPr lang="en-AU" b="1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Day 2</a:t>
            </a:r>
            <a:r>
              <a:rPr lang="en-AU" b="1" dirty="0"/>
              <a:t> (12) &gt;&gt;&gt;&gt;</a:t>
            </a:r>
            <a:r>
              <a:rPr lang="en-AU" b="1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Day 7</a:t>
            </a:r>
            <a:r>
              <a:rPr lang="en-AU" b="1" dirty="0"/>
              <a:t> (7) = </a:t>
            </a:r>
            <a:r>
              <a:rPr lang="en-AU" dirty="0">
                <a:solidFill>
                  <a:srgbClr val="00FF00"/>
                </a:solidFill>
                <a:latin typeface="Arial Black" pitchFamily="34" charset="0"/>
              </a:rPr>
              <a:t>70</a:t>
            </a:r>
            <a:r>
              <a:rPr lang="en-AU" b="1" dirty="0"/>
              <a:t>;</a:t>
            </a:r>
          </a:p>
          <a:p>
            <a:pPr marL="179388" lvl="1" indent="358775">
              <a:lnSpc>
                <a:spcPct val="95000"/>
              </a:lnSpc>
              <a:buClr>
                <a:srgbClr val="FFFF00"/>
              </a:buClr>
              <a:buFont typeface="Wingdings" pitchFamily="2" charset="2"/>
              <a:buChar char="Ø"/>
              <a:tabLst>
                <a:tab pos="365125" algn="l"/>
                <a:tab pos="717550" algn="l"/>
              </a:tabLst>
            </a:pPr>
            <a:r>
              <a:rPr lang="en-AU" b="1" dirty="0">
                <a:solidFill>
                  <a:srgbClr val="00FF00"/>
                </a:solidFill>
              </a:rPr>
              <a:t>Number of the nations</a:t>
            </a:r>
            <a:r>
              <a:rPr lang="en-AU" b="1" dirty="0"/>
              <a:t> in Scripture is </a:t>
            </a:r>
            <a:r>
              <a:rPr lang="en-AU" dirty="0">
                <a:solidFill>
                  <a:srgbClr val="00FF00"/>
                </a:solidFill>
                <a:latin typeface="Arial Black" pitchFamily="34" charset="0"/>
              </a:rPr>
              <a:t>70</a:t>
            </a:r>
            <a:r>
              <a:rPr lang="en-AU" b="1" dirty="0"/>
              <a:t>;</a:t>
            </a:r>
            <a:endParaRPr lang="en-AU" dirty="0">
              <a:solidFill>
                <a:srgbClr val="00FF00"/>
              </a:solidFill>
              <a:latin typeface="Arial Black" pitchFamily="34" charset="0"/>
            </a:endParaRPr>
          </a:p>
          <a:p>
            <a:pPr marL="179388" lvl="1" indent="358775">
              <a:lnSpc>
                <a:spcPct val="95000"/>
              </a:lnSpc>
              <a:buClr>
                <a:srgbClr val="FFFF00"/>
              </a:buClr>
              <a:buFont typeface="Wingdings" pitchFamily="2" charset="2"/>
              <a:buChar char="Ø"/>
              <a:tabLst>
                <a:tab pos="365125" algn="l"/>
                <a:tab pos="717550" algn="l"/>
              </a:tabLst>
            </a:pPr>
            <a:r>
              <a:rPr lang="en-AU" b="1" dirty="0"/>
              <a:t>The nations will keep feast of Tabernacles in the Millennium (</a:t>
            </a:r>
            <a:r>
              <a:rPr lang="en-AU" b="1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7</a:t>
            </a:r>
            <a:r>
              <a:rPr lang="en-AU" b="1" baseline="30000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th</a:t>
            </a:r>
            <a:r>
              <a:rPr lang="en-AU" b="1" dirty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 Day</a:t>
            </a:r>
            <a:r>
              <a:rPr lang="en-AU" b="1" dirty="0"/>
              <a:t>) – </a:t>
            </a:r>
            <a:r>
              <a:rPr lang="en-AU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Zech. 14:16</a:t>
            </a:r>
            <a:r>
              <a:rPr lang="en-AU" b="1" dirty="0"/>
              <a:t>;</a:t>
            </a:r>
          </a:p>
          <a:p>
            <a:pPr marL="179388" lvl="1" indent="358775">
              <a:lnSpc>
                <a:spcPct val="95000"/>
              </a:lnSpc>
              <a:buClr>
                <a:srgbClr val="FFFF00"/>
              </a:buClr>
              <a:buFont typeface="Wingdings" pitchFamily="2" charset="2"/>
              <a:buChar char="Ø"/>
              <a:tabLst>
                <a:tab pos="365125" algn="l"/>
                <a:tab pos="717550" algn="l"/>
              </a:tabLst>
            </a:pPr>
            <a:r>
              <a:rPr lang="en-AU" b="1" dirty="0"/>
              <a:t>On the </a:t>
            </a:r>
            <a:r>
              <a:rPr lang="en-AU" dirty="0">
                <a:solidFill>
                  <a:srgbClr val="FFFF00"/>
                </a:solidFill>
                <a:latin typeface="Arial Black" pitchFamily="34" charset="0"/>
              </a:rPr>
              <a:t>8</a:t>
            </a:r>
            <a:r>
              <a:rPr lang="en-AU" baseline="30000" dirty="0">
                <a:solidFill>
                  <a:srgbClr val="FFFF00"/>
                </a:solidFill>
                <a:latin typeface="Arial Black" pitchFamily="34" charset="0"/>
              </a:rPr>
              <a:t>th</a:t>
            </a:r>
            <a:r>
              <a:rPr lang="en-AU" dirty="0">
                <a:solidFill>
                  <a:srgbClr val="FFFF00"/>
                </a:solidFill>
                <a:latin typeface="Arial Black" pitchFamily="34" charset="0"/>
              </a:rPr>
              <a:t> day</a:t>
            </a:r>
            <a:r>
              <a:rPr lang="en-AU" b="1" dirty="0"/>
              <a:t> just </a:t>
            </a:r>
            <a:r>
              <a:rPr lang="en-AU" dirty="0">
                <a:solidFill>
                  <a:srgbClr val="FFFF00"/>
                </a:solidFill>
                <a:latin typeface="Arial Black" pitchFamily="34" charset="0"/>
              </a:rPr>
              <a:t>one bullock</a:t>
            </a:r>
            <a:r>
              <a:rPr lang="en-AU" b="1" dirty="0"/>
              <a:t> was offered – represents only </a:t>
            </a:r>
            <a:r>
              <a:rPr lang="en-AU" dirty="0">
                <a:solidFill>
                  <a:srgbClr val="FFFF00"/>
                </a:solidFill>
                <a:latin typeface="Arial Black" pitchFamily="34" charset="0"/>
              </a:rPr>
              <a:t>one nation</a:t>
            </a:r>
            <a:r>
              <a:rPr lang="en-AU" b="1" dirty="0"/>
              <a:t> after Millennium.</a:t>
            </a:r>
          </a:p>
        </p:txBody>
      </p:sp>
      <p:grpSp>
        <p:nvGrpSpPr>
          <p:cNvPr id="120836" name="Group 4"/>
          <p:cNvGrpSpPr>
            <a:grpSpLocks/>
          </p:cNvGrpSpPr>
          <p:nvPr/>
        </p:nvGrpSpPr>
        <p:grpSpPr bwMode="auto">
          <a:xfrm>
            <a:off x="2771775" y="1196975"/>
            <a:ext cx="2736850" cy="2560638"/>
            <a:chOff x="1746" y="754"/>
            <a:chExt cx="1724" cy="1613"/>
          </a:xfrm>
        </p:grpSpPr>
        <p:sp>
          <p:nvSpPr>
            <p:cNvPr id="120837" name="Oval 5"/>
            <p:cNvSpPr>
              <a:spLocks noChangeArrowheads="1"/>
            </p:cNvSpPr>
            <p:nvPr/>
          </p:nvSpPr>
          <p:spPr bwMode="auto">
            <a:xfrm>
              <a:off x="1746" y="754"/>
              <a:ext cx="1724" cy="408"/>
            </a:xfrm>
            <a:prstGeom prst="ellipse">
              <a:avLst/>
            </a:prstGeom>
            <a:noFill/>
            <a:ln w="57150">
              <a:solidFill>
                <a:srgbClr val="FF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838" name="Oval 6"/>
            <p:cNvSpPr>
              <a:spLocks noChangeArrowheads="1"/>
            </p:cNvSpPr>
            <p:nvPr/>
          </p:nvSpPr>
          <p:spPr bwMode="auto">
            <a:xfrm>
              <a:off x="1754" y="1959"/>
              <a:ext cx="1588" cy="408"/>
            </a:xfrm>
            <a:prstGeom prst="ellipse">
              <a:avLst/>
            </a:prstGeom>
            <a:noFill/>
            <a:ln w="57150">
              <a:solidFill>
                <a:srgbClr val="FF33C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20839" name="Line 7"/>
            <p:cNvSpPr>
              <a:spLocks noChangeShapeType="1"/>
            </p:cNvSpPr>
            <p:nvPr/>
          </p:nvSpPr>
          <p:spPr bwMode="auto">
            <a:xfrm flipH="1">
              <a:off x="2336" y="1162"/>
              <a:ext cx="45" cy="817"/>
            </a:xfrm>
            <a:prstGeom prst="line">
              <a:avLst/>
            </a:prstGeom>
            <a:noFill/>
            <a:ln w="57150">
              <a:solidFill>
                <a:srgbClr val="FF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0840" name="Freeform 8"/>
          <p:cNvSpPr>
            <a:spLocks/>
          </p:cNvSpPr>
          <p:nvPr/>
        </p:nvSpPr>
        <p:spPr bwMode="auto">
          <a:xfrm>
            <a:off x="5064125" y="2338388"/>
            <a:ext cx="4165600" cy="4427537"/>
          </a:xfrm>
          <a:custGeom>
            <a:avLst/>
            <a:gdLst/>
            <a:ahLst/>
            <a:cxnLst>
              <a:cxn ang="0">
                <a:pos x="213" y="51"/>
              </a:cxn>
              <a:cxn ang="0">
                <a:pos x="1836" y="139"/>
              </a:cxn>
              <a:cxn ang="0">
                <a:pos x="2396" y="885"/>
              </a:cxn>
              <a:cxn ang="0">
                <a:pos x="2437" y="2071"/>
              </a:cxn>
              <a:cxn ang="0">
                <a:pos x="2437" y="2686"/>
              </a:cxn>
              <a:cxn ang="0">
                <a:pos x="1316" y="2686"/>
              </a:cxn>
              <a:cxn ang="0">
                <a:pos x="603" y="2727"/>
              </a:cxn>
              <a:cxn ang="0">
                <a:pos x="0" y="2612"/>
              </a:cxn>
            </a:cxnLst>
            <a:rect l="0" t="0" r="r" b="b"/>
            <a:pathLst>
              <a:path w="2624" h="2789">
                <a:moveTo>
                  <a:pt x="213" y="51"/>
                </a:moveTo>
                <a:cubicBezTo>
                  <a:pt x="482" y="66"/>
                  <a:pt x="1472" y="0"/>
                  <a:pt x="1836" y="139"/>
                </a:cubicBezTo>
                <a:cubicBezTo>
                  <a:pt x="2200" y="278"/>
                  <a:pt x="2296" y="563"/>
                  <a:pt x="2396" y="885"/>
                </a:cubicBezTo>
                <a:cubicBezTo>
                  <a:pt x="2497" y="1208"/>
                  <a:pt x="2430" y="1771"/>
                  <a:pt x="2437" y="2071"/>
                </a:cubicBezTo>
                <a:cubicBezTo>
                  <a:pt x="2444" y="2372"/>
                  <a:pt x="2624" y="2584"/>
                  <a:pt x="2437" y="2686"/>
                </a:cubicBezTo>
                <a:cubicBezTo>
                  <a:pt x="2250" y="2789"/>
                  <a:pt x="1622" y="2679"/>
                  <a:pt x="1316" y="2686"/>
                </a:cubicBezTo>
                <a:cubicBezTo>
                  <a:pt x="1010" y="2693"/>
                  <a:pt x="822" y="2739"/>
                  <a:pt x="603" y="2727"/>
                </a:cubicBezTo>
                <a:cubicBezTo>
                  <a:pt x="384" y="2715"/>
                  <a:pt x="126" y="2636"/>
                  <a:pt x="0" y="2612"/>
                </a:cubicBezTo>
              </a:path>
            </a:pathLst>
          </a:custGeom>
          <a:noFill/>
          <a:ln w="57150" cmpd="sng">
            <a:solidFill>
              <a:srgbClr val="FFFF66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/>
      <p:bldP spid="1208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Prophecy of Zephaniah</a:t>
            </a:r>
            <a:endParaRPr lang="en-AU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147175" cy="720725"/>
          </a:xfrm>
        </p:spPr>
        <p:txBody>
          <a:bodyPr/>
          <a:lstStyle/>
          <a:p>
            <a:r>
              <a:rPr lang="en-AU" sz="4400" dirty="0"/>
              <a:t>No </a:t>
            </a:r>
            <a:r>
              <a:rPr lang="en-AU" sz="4400" dirty="0" smtClean="0"/>
              <a:t>more sea </a:t>
            </a:r>
            <a:r>
              <a:rPr lang="en-AU" sz="4400" dirty="0"/>
              <a:t>– </a:t>
            </a:r>
            <a:r>
              <a:rPr lang="en-AU" sz="440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Rev. 21:1-8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692150"/>
            <a:ext cx="8964612" cy="5903913"/>
          </a:xfrm>
        </p:spPr>
        <p:txBody>
          <a:bodyPr/>
          <a:lstStyle/>
          <a:p>
            <a:pPr marL="450850" indent="-450850">
              <a:lnSpc>
                <a:spcPct val="95000"/>
              </a:lnSpc>
              <a:spcBef>
                <a:spcPct val="350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Rev. 21:1-8</a:t>
            </a:r>
            <a:r>
              <a:rPr lang="en-AU" dirty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– The time beyond the Millennium.</a:t>
            </a:r>
          </a:p>
          <a:p>
            <a:pPr marL="450850" indent="-450850">
              <a:lnSpc>
                <a:spcPct val="95000"/>
              </a:lnSpc>
              <a:spcBef>
                <a:spcPct val="350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AU" dirty="0"/>
              <a:t>Hence, </a:t>
            </a:r>
            <a:r>
              <a:rPr lang="en-AU" dirty="0">
                <a:solidFill>
                  <a:srgbClr val="FFFF66"/>
                </a:solidFill>
              </a:rPr>
              <a:t>“new” heavens and earth</a:t>
            </a:r>
            <a:r>
              <a:rPr lang="en-AU" dirty="0"/>
              <a:t> (1</a:t>
            </a:r>
            <a:r>
              <a:rPr lang="en-AU" baseline="30000" dirty="0"/>
              <a:t>st</a:t>
            </a:r>
            <a:r>
              <a:rPr lang="en-AU" dirty="0"/>
              <a:t> past) –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</a:t>
            </a:r>
            <a:r>
              <a:rPr lang="en-AU" dirty="0"/>
              <a:t>.</a:t>
            </a:r>
          </a:p>
          <a:p>
            <a:pPr marL="450850" indent="-450850">
              <a:lnSpc>
                <a:spcPct val="95000"/>
              </a:lnSpc>
              <a:spcBef>
                <a:spcPct val="350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AU" dirty="0"/>
              <a:t>No </a:t>
            </a:r>
            <a:r>
              <a:rPr lang="en-AU" dirty="0">
                <a:solidFill>
                  <a:srgbClr val="00FF00"/>
                </a:solidFill>
              </a:rPr>
              <a:t>“sea”</a:t>
            </a:r>
            <a:r>
              <a:rPr lang="en-AU" dirty="0"/>
              <a:t> = no more nations (only one).</a:t>
            </a:r>
          </a:p>
          <a:p>
            <a:pPr marL="450850" indent="-450850">
              <a:lnSpc>
                <a:spcPct val="95000"/>
              </a:lnSpc>
              <a:spcBef>
                <a:spcPct val="350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AU" dirty="0"/>
              <a:t>City adorned as bride – final phase of Ecclesia.</a:t>
            </a:r>
          </a:p>
          <a:p>
            <a:pPr marL="450850" indent="-450850">
              <a:lnSpc>
                <a:spcPct val="95000"/>
              </a:lnSpc>
              <a:spcBef>
                <a:spcPct val="350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AU" dirty="0"/>
              <a:t>City gates identified with </a:t>
            </a:r>
            <a:r>
              <a:rPr lang="en-AU" b="0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Arial Black" pitchFamily="34" charset="0"/>
              </a:rPr>
              <a:t>Israel</a:t>
            </a:r>
            <a:r>
              <a:rPr lang="en-AU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–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V.12</a:t>
            </a:r>
            <a:r>
              <a:rPr lang="en-AU" dirty="0"/>
              <a:t>.</a:t>
            </a:r>
          </a:p>
          <a:p>
            <a:pPr marL="450850" indent="-450850">
              <a:lnSpc>
                <a:spcPct val="95000"/>
              </a:lnSpc>
              <a:spcBef>
                <a:spcPct val="350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AU" dirty="0"/>
              <a:t>The city is dominated by </a:t>
            </a:r>
            <a:r>
              <a:rPr lang="en-AU" b="0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Arial Black" pitchFamily="34" charset="0"/>
              </a:rPr>
              <a:t>12</a:t>
            </a:r>
            <a:r>
              <a:rPr lang="en-AU" dirty="0"/>
              <a:t> – 12 gates, 12 foundations, 12 apostles, 12 stones.</a:t>
            </a:r>
          </a:p>
          <a:p>
            <a:pPr marL="450850" indent="-450850">
              <a:lnSpc>
                <a:spcPct val="95000"/>
              </a:lnSpc>
              <a:spcBef>
                <a:spcPct val="350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AU" dirty="0"/>
              <a:t>The number 12 occurs </a:t>
            </a:r>
            <a:r>
              <a:rPr lang="en-AU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</a:rPr>
              <a:t>12 times</a:t>
            </a:r>
            <a:r>
              <a:rPr lang="en-AU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(if 144 = 12 x 12 is counted as 2 –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V.17</a:t>
            </a:r>
            <a:r>
              <a:rPr lang="en-AU" dirty="0"/>
              <a:t>).</a:t>
            </a:r>
          </a:p>
          <a:p>
            <a:pPr marL="450850" indent="-450850">
              <a:lnSpc>
                <a:spcPct val="95000"/>
              </a:lnSpc>
              <a:spcBef>
                <a:spcPct val="35000"/>
              </a:spcBef>
              <a:buClr>
                <a:srgbClr val="FFFF00"/>
              </a:buClr>
              <a:buFont typeface="Wingdings" pitchFamily="2" charset="2"/>
              <a:buChar char="Ø"/>
            </a:pPr>
            <a:r>
              <a:rPr lang="en-AU" dirty="0"/>
              <a:t>This city is a corporation of immortal people – the </a:t>
            </a:r>
            <a:r>
              <a:rPr lang="en-AU" b="0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Arial Black" pitchFamily="34" charset="0"/>
              </a:rPr>
              <a:t>Israel</a:t>
            </a:r>
            <a:r>
              <a:rPr lang="en-AU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of God in its final manifestation.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5588" cy="765175"/>
          </a:xfrm>
        </p:spPr>
        <p:txBody>
          <a:bodyPr/>
          <a:lstStyle/>
          <a:p>
            <a:r>
              <a:rPr lang="en-US" sz="4400" dirty="0"/>
              <a:t>The Holy City – New Jerusalem</a:t>
            </a:r>
            <a:endParaRPr lang="en-AU" sz="4400" dirty="0"/>
          </a:p>
        </p:txBody>
      </p:sp>
      <p:pic>
        <p:nvPicPr>
          <p:cNvPr id="122883" name="Picture 3" descr="New Jerusal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0188" y="841375"/>
            <a:ext cx="6697662" cy="6016625"/>
          </a:xfrm>
          <a:prstGeom prst="rect">
            <a:avLst/>
          </a:prstGeom>
          <a:noFill/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73025" y="736600"/>
            <a:ext cx="277018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4625" indent="-174625"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00FF00"/>
                </a:solidFill>
                <a:latin typeface="Impact" pitchFamily="34" charset="0"/>
              </a:rPr>
              <a:t>12,000 furlongs </a:t>
            </a:r>
            <a:r>
              <a:rPr lang="en-US" sz="2800" dirty="0">
                <a:latin typeface="Impact" pitchFamily="34" charset="0"/>
              </a:rPr>
              <a:t>= 2,400 </a:t>
            </a:r>
            <a:r>
              <a:rPr lang="en-US" sz="2800" dirty="0" err="1">
                <a:latin typeface="Impact" pitchFamily="34" charset="0"/>
              </a:rPr>
              <a:t>kms</a:t>
            </a:r>
            <a:endParaRPr lang="en-US" sz="2800" dirty="0">
              <a:latin typeface="Impact" pitchFamily="34" charset="0"/>
            </a:endParaRPr>
          </a:p>
          <a:p>
            <a:pPr marL="174625" indent="-174625"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Impact" pitchFamily="34" charset="0"/>
              </a:rPr>
              <a:t>12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Impact" pitchFamily="34" charset="0"/>
              </a:rPr>
              <a:t> </a:t>
            </a:r>
            <a:r>
              <a:rPr lang="en-US" sz="2800" dirty="0">
                <a:latin typeface="Impact" pitchFamily="34" charset="0"/>
              </a:rPr>
              <a:t>= 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Impact" pitchFamily="34" charset="0"/>
              </a:rPr>
              <a:t>Israel</a:t>
            </a:r>
            <a:r>
              <a:rPr lang="en-US" sz="2800" dirty="0">
                <a:latin typeface="Impact" pitchFamily="34" charset="0"/>
              </a:rPr>
              <a:t>; </a:t>
            </a:r>
            <a:r>
              <a:rPr lang="en-US" sz="2800" dirty="0">
                <a:solidFill>
                  <a:srgbClr val="FFCC00"/>
                </a:solidFill>
                <a:latin typeface="Impact" pitchFamily="34" charset="0"/>
              </a:rPr>
              <a:t>1,000</a:t>
            </a:r>
            <a:r>
              <a:rPr lang="en-US" sz="2800" dirty="0">
                <a:latin typeface="Impact" pitchFamily="34" charset="0"/>
              </a:rPr>
              <a:t> = </a:t>
            </a:r>
            <a:r>
              <a:rPr lang="en-US" sz="2800" dirty="0">
                <a:solidFill>
                  <a:srgbClr val="FFCC00"/>
                </a:solidFill>
                <a:latin typeface="Impact" pitchFamily="34" charset="0"/>
              </a:rPr>
              <a:t>family</a:t>
            </a:r>
            <a:r>
              <a:rPr lang="en-US" sz="2800" dirty="0">
                <a:latin typeface="Impact" pitchFamily="34" charset="0"/>
              </a:rPr>
              <a:t>, hence </a:t>
            </a:r>
            <a:r>
              <a:rPr lang="en-US" sz="2800" dirty="0">
                <a:solidFill>
                  <a:srgbClr val="00FF00"/>
                </a:solidFill>
                <a:latin typeface="Impact" pitchFamily="34" charset="0"/>
              </a:rPr>
              <a:t>the whole family of Israel</a:t>
            </a:r>
          </a:p>
          <a:p>
            <a:pPr marL="174625" indent="-174625">
              <a:spcBef>
                <a:spcPct val="25000"/>
              </a:spcBef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2800" dirty="0">
                <a:latin typeface="Impact" pitchFamily="34" charset="0"/>
              </a:rPr>
              <a:t>A perfect cube – </a:t>
            </a:r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Impact" pitchFamily="34" charset="0"/>
              </a:rPr>
              <a:t>the Most Holy</a:t>
            </a:r>
            <a:r>
              <a:rPr lang="en-US" sz="2800" dirty="0">
                <a:ln>
                  <a:solidFill>
                    <a:schemeClr val="tx1"/>
                  </a:solidFill>
                </a:ln>
                <a:latin typeface="Impact" pitchFamily="34" charset="0"/>
              </a:rPr>
              <a:t> </a:t>
            </a:r>
            <a:r>
              <a:rPr lang="en-US" sz="2800" dirty="0">
                <a:latin typeface="Impact" pitchFamily="34" charset="0"/>
              </a:rPr>
              <a:t>= all immortal because of the love of God – </a:t>
            </a:r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Eph. 3:18-21</a:t>
            </a:r>
            <a:endParaRPr lang="en-AU" sz="2800" dirty="0">
              <a:ln w="22225">
                <a:solidFill>
                  <a:schemeClr val="tx1"/>
                </a:solidFill>
              </a:ln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bg2"/>
                  </a:solidFill>
                </a:ln>
              </a:rPr>
              <a:t>The Prophecy of Zephaniah</a:t>
            </a:r>
            <a:endParaRPr lang="en-AU" dirty="0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63129" y="844911"/>
            <a:ext cx="6101359" cy="270843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</a:pPr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+mj-lt"/>
              </a:rPr>
              <a:t>Eph. </a:t>
            </a:r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+mj-lt"/>
              </a:rPr>
              <a:t>3:19 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</a:rPr>
              <a:t>- May 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</a:rPr>
              <a:t>be able to comprehend with all saints what is the </a:t>
            </a:r>
            <a:r>
              <a:rPr lang="en-US" sz="2800" b="1" dirty="0" smtClean="0">
                <a:ln w="6350">
                  <a:solidFill>
                    <a:srgbClr val="FFFF00"/>
                  </a:solidFill>
                </a:ln>
                <a:solidFill>
                  <a:srgbClr val="000000"/>
                </a:solidFill>
                <a:latin typeface="Bookman Old Style" pitchFamily="18" charset="0"/>
              </a:rPr>
              <a:t>breadth, and length, and depth, and height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</a:rPr>
              <a:t>; </a:t>
            </a:r>
          </a:p>
          <a:p>
            <a:pPr algn="just">
              <a:lnSpc>
                <a:spcPct val="85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</a:rPr>
              <a:t>And 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</a:rPr>
              <a:t>to know the love of Christ, which </a:t>
            </a:r>
            <a:r>
              <a:rPr lang="en-US" sz="2400" b="1" dirty="0" err="1" smtClean="0">
                <a:solidFill>
                  <a:srgbClr val="000000"/>
                </a:solidFill>
                <a:latin typeface="Bookman Old Style" pitchFamily="18" charset="0"/>
              </a:rPr>
              <a:t>passeth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</a:rPr>
              <a:t> knowledge, that ye might be filled with all the </a:t>
            </a:r>
            <a:r>
              <a:rPr lang="en-US" sz="2400" b="1" dirty="0" err="1" smtClean="0">
                <a:solidFill>
                  <a:srgbClr val="000000"/>
                </a:solidFill>
                <a:latin typeface="Bookman Old Style" pitchFamily="18" charset="0"/>
              </a:rPr>
              <a:t>fulness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</a:rPr>
              <a:t> of God</a:t>
            </a:r>
            <a:r>
              <a:rPr lang="en-US" sz="2400" b="1" dirty="0" smtClean="0">
                <a:solidFill>
                  <a:srgbClr val="000000"/>
                </a:solidFill>
                <a:latin typeface="Bookman Old Style" pitchFamily="18" charset="0"/>
              </a:rPr>
              <a:t>.</a:t>
            </a:r>
            <a:endParaRPr lang="en-US" sz="2400" b="1" dirty="0">
              <a:solidFill>
                <a:srgbClr val="0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Prophecy of Zephaniah</a:t>
            </a:r>
            <a:endParaRPr lang="en-AU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5588" cy="765175"/>
          </a:xfrm>
        </p:spPr>
        <p:txBody>
          <a:bodyPr/>
          <a:lstStyle/>
          <a:p>
            <a:r>
              <a:rPr lang="en-AU" sz="4400" dirty="0"/>
              <a:t>The Holy City a Great Nation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950" y="765175"/>
            <a:ext cx="8785225" cy="5616575"/>
          </a:xfrm>
        </p:spPr>
        <p:txBody>
          <a:bodyPr/>
          <a:lstStyle/>
          <a:p>
            <a:pPr marL="444500" indent="-444500">
              <a:lnSpc>
                <a:spcPct val="90000"/>
              </a:lnSpc>
              <a:spcBef>
                <a:spcPct val="50000"/>
              </a:spcBef>
            </a:pPr>
            <a:r>
              <a:rPr lang="en-AU" b="0" dirty="0">
                <a:solidFill>
                  <a:srgbClr val="00FF00"/>
                </a:solidFill>
                <a:latin typeface="Arial Black" pitchFamily="34" charset="0"/>
              </a:rPr>
              <a:t>“</a:t>
            </a:r>
            <a:r>
              <a:rPr lang="en-AU" b="0" u="sng" dirty="0">
                <a:solidFill>
                  <a:srgbClr val="00FF00"/>
                </a:solidFill>
                <a:latin typeface="Arial Black" pitchFamily="34" charset="0"/>
              </a:rPr>
              <a:t>city</a:t>
            </a:r>
            <a:r>
              <a:rPr lang="en-AU" b="0" dirty="0">
                <a:solidFill>
                  <a:srgbClr val="00FF00"/>
                </a:solidFill>
                <a:latin typeface="Arial Black" pitchFamily="34" charset="0"/>
              </a:rPr>
              <a:t>”</a:t>
            </a:r>
            <a:r>
              <a:rPr lang="en-AU" dirty="0"/>
              <a:t> occurs 12 times in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Rev. 21 &amp; 22</a:t>
            </a:r>
            <a:r>
              <a:rPr lang="en-AU" dirty="0"/>
              <a:t>.</a:t>
            </a:r>
          </a:p>
          <a:p>
            <a:pPr marL="444500" indent="-444500">
              <a:lnSpc>
                <a:spcPct val="90000"/>
              </a:lnSpc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This is the </a:t>
            </a:r>
            <a:r>
              <a:rPr lang="en-AU" dirty="0" err="1"/>
              <a:t>Abrahamic</a:t>
            </a:r>
            <a:r>
              <a:rPr lang="en-AU" dirty="0"/>
              <a:t> “city” – </a:t>
            </a:r>
            <a:r>
              <a:rPr lang="en-AU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Heb. 11:10,16; 12:22-23</a:t>
            </a:r>
            <a:r>
              <a:rPr lang="en-AU" dirty="0"/>
              <a:t>.</a:t>
            </a:r>
          </a:p>
          <a:p>
            <a:pPr marL="444500" indent="-444500">
              <a:lnSpc>
                <a:spcPct val="90000"/>
              </a:lnSpc>
              <a:spcBef>
                <a:spcPct val="30000"/>
              </a:spcBef>
              <a:buClr>
                <a:srgbClr val="FFFF00"/>
              </a:buClr>
              <a:buFont typeface="Wingdings" pitchFamily="2" charset="2"/>
              <a:buChar char="v"/>
            </a:pPr>
            <a:r>
              <a:rPr lang="en-AU" dirty="0"/>
              <a:t>The “holy </a:t>
            </a:r>
            <a:r>
              <a:rPr lang="en-AU" dirty="0" err="1"/>
              <a:t>city”is</a:t>
            </a:r>
            <a:r>
              <a:rPr lang="en-AU" dirty="0"/>
              <a:t> styled by Bro. Thomas, </a:t>
            </a:r>
            <a:r>
              <a:rPr lang="en-AU" sz="3000" dirty="0">
                <a:solidFill>
                  <a:srgbClr val="FFFF00"/>
                </a:solidFill>
                <a:latin typeface="Bookman Old Style" pitchFamily="18" charset="0"/>
              </a:rPr>
              <a:t>“The New Jerusalem body politic”</a:t>
            </a:r>
            <a:r>
              <a:rPr lang="en-AU" dirty="0"/>
              <a:t> and </a:t>
            </a:r>
            <a:r>
              <a:rPr lang="en-AU" sz="3000" dirty="0">
                <a:solidFill>
                  <a:srgbClr val="FFFF00"/>
                </a:solidFill>
                <a:latin typeface="Bookman Old Style" pitchFamily="18" charset="0"/>
              </a:rPr>
              <a:t>“the holy Jerusalem association of saints”</a:t>
            </a:r>
            <a:r>
              <a:rPr lang="en-AU" dirty="0"/>
              <a:t>.</a:t>
            </a:r>
          </a:p>
          <a:p>
            <a:pPr marL="444500" indent="-444500" algn="just"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>
                <a:latin typeface="Bookman Old Style" pitchFamily="18" charset="0"/>
              </a:rPr>
              <a:t>“It is </a:t>
            </a:r>
            <a:r>
              <a:rPr lang="en-US" dirty="0">
                <a:solidFill>
                  <a:srgbClr val="00FF00"/>
                </a:solidFill>
                <a:latin typeface="Bookman Old Style" pitchFamily="18" charset="0"/>
              </a:rPr>
              <a:t>the Yahweh-</a:t>
            </a:r>
            <a:r>
              <a:rPr lang="en-US" i="1" dirty="0" err="1">
                <a:solidFill>
                  <a:srgbClr val="00FF00"/>
                </a:solidFill>
                <a:latin typeface="Bookman Old Style" pitchFamily="18" charset="0"/>
              </a:rPr>
              <a:t>Elohistic</a:t>
            </a:r>
            <a:r>
              <a:rPr lang="en-US" dirty="0">
                <a:solidFill>
                  <a:srgbClr val="00FF00"/>
                </a:solidFill>
                <a:latin typeface="Bookman Old Style" pitchFamily="18" charset="0"/>
              </a:rPr>
              <a:t> municipality</a:t>
            </a:r>
            <a:r>
              <a:rPr lang="en-US" dirty="0">
                <a:latin typeface="Bookman Old Style" pitchFamily="18" charset="0"/>
              </a:rPr>
              <a:t>, symbolized by </a:t>
            </a:r>
            <a:r>
              <a:rPr lang="en-US" i="1" dirty="0">
                <a:latin typeface="Bookman Old Style" pitchFamily="18" charset="0"/>
              </a:rPr>
              <a:t>one hundred and forty-four cubits</a:t>
            </a:r>
            <a:r>
              <a:rPr lang="en-US" dirty="0">
                <a:latin typeface="Bookman Old Style" pitchFamily="18" charset="0"/>
              </a:rPr>
              <a:t>, each cubit representing one thousand of the numerical symbol of this </a:t>
            </a: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Bookman Old Style" pitchFamily="18" charset="0"/>
              </a:rPr>
              <a:t>“Holy Nation,”</a:t>
            </a:r>
            <a:r>
              <a:rPr lang="en-US" dirty="0">
                <a:ln>
                  <a:solidFill>
                    <a:schemeClr val="tx1"/>
                  </a:solidFill>
                </a:ln>
                <a:latin typeface="Bookman Old Style" pitchFamily="18" charset="0"/>
              </a:rPr>
              <a:t> </a:t>
            </a:r>
            <a:r>
              <a:rPr lang="en-US" dirty="0">
                <a:latin typeface="Bookman Old Style" pitchFamily="18" charset="0"/>
              </a:rPr>
              <a:t>the Israel of the Deity.”</a:t>
            </a:r>
            <a:endParaRPr lang="en-AU" dirty="0">
              <a:latin typeface="Bookman Old Style" pitchFamily="18" charset="0"/>
            </a:endParaRPr>
          </a:p>
          <a:p>
            <a:pPr marL="623888" lvl="1" indent="0" algn="r">
              <a:lnSpc>
                <a:spcPct val="90000"/>
              </a:lnSpc>
              <a:buClr>
                <a:srgbClr val="FFFF00"/>
              </a:buClr>
              <a:buFont typeface="Wingdings" pitchFamily="2" charset="2"/>
              <a:buNone/>
            </a:pPr>
            <a:r>
              <a:rPr lang="en-AU" sz="2200" b="1" dirty="0">
                <a:solidFill>
                  <a:srgbClr val="CCFF66"/>
                </a:solidFill>
              </a:rPr>
              <a:t>Eureka Vol. 1 pg. 115</a:t>
            </a:r>
            <a:endParaRPr lang="en-AU" sz="3000" b="1" dirty="0">
              <a:solidFill>
                <a:srgbClr val="CCFF66"/>
              </a:solidFill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07950" y="5876925"/>
            <a:ext cx="9144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600" dirty="0">
                <a:ln>
                  <a:solidFill>
                    <a:schemeClr val="tx1"/>
                  </a:solidFill>
                </a:ln>
                <a:solidFill>
                  <a:srgbClr val="FF33CC"/>
                </a:solidFill>
                <a:latin typeface="Impact" pitchFamily="34" charset="0"/>
              </a:rPr>
              <a:t>“City” and “nation” are equivalent terms – a corporation of 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390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Prophecy of Zephaniah</a:t>
            </a:r>
            <a:endParaRPr lang="en-AU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765175"/>
            <a:ext cx="3816350" cy="2303463"/>
          </a:xfrm>
        </p:spPr>
        <p:txBody>
          <a:bodyPr/>
          <a:lstStyle/>
          <a:p>
            <a:pPr algn="ctr">
              <a:spcBef>
                <a:spcPct val="80000"/>
              </a:spcBef>
            </a:pPr>
            <a:r>
              <a:rPr lang="en-US" sz="3000" b="0" dirty="0">
                <a:solidFill>
                  <a:srgbClr val="FFFF00"/>
                </a:solidFill>
                <a:latin typeface="Arial Black" pitchFamily="34" charset="0"/>
              </a:rPr>
              <a:t>Enoch</a:t>
            </a:r>
            <a:r>
              <a:rPr lang="en-US" sz="3000" dirty="0"/>
              <a:t> (Cain)</a:t>
            </a:r>
          </a:p>
          <a:p>
            <a:pPr algn="ctr">
              <a:spcBef>
                <a:spcPct val="80000"/>
              </a:spcBef>
            </a:pPr>
            <a:r>
              <a:rPr lang="en-US" sz="3000" b="0" dirty="0" err="1">
                <a:solidFill>
                  <a:srgbClr val="FFFF00"/>
                </a:solidFill>
                <a:latin typeface="Arial Black" pitchFamily="34" charset="0"/>
              </a:rPr>
              <a:t>Erech</a:t>
            </a:r>
            <a:r>
              <a:rPr lang="en-US" sz="3000" dirty="0"/>
              <a:t> (Nimrod)</a:t>
            </a:r>
          </a:p>
          <a:p>
            <a:pPr algn="ctr">
              <a:spcBef>
                <a:spcPct val="80000"/>
              </a:spcBef>
            </a:pPr>
            <a:r>
              <a:rPr lang="en-US" sz="3000" b="0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  <a:latin typeface="Arial Black" pitchFamily="34" charset="0"/>
              </a:rPr>
              <a:t>Babylon</a:t>
            </a:r>
            <a:r>
              <a:rPr lang="en-US" sz="30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3000" dirty="0"/>
              <a:t>(Nimrod)</a:t>
            </a:r>
            <a:endParaRPr lang="en-AU" sz="3000" dirty="0"/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0" y="5570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</a:t>
            </a:r>
            <a:r>
              <a:rPr lang="en-US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tale </a:t>
            </a: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</a:t>
            </a:r>
            <a:r>
              <a:rPr lang="en-US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two </a:t>
            </a: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Cities</a:t>
            </a:r>
            <a:endParaRPr lang="en-AU" sz="44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24932" name="Picture 4" descr="Babylon and t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4095750" cy="3333750"/>
          </a:xfrm>
          <a:prstGeom prst="rect">
            <a:avLst/>
          </a:prstGeom>
          <a:noFill/>
        </p:spPr>
      </p:pic>
      <p:pic>
        <p:nvPicPr>
          <p:cNvPr id="124933" name="Picture 5" descr="New Jerusal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008313"/>
            <a:ext cx="4284662" cy="3849687"/>
          </a:xfrm>
          <a:prstGeom prst="rect">
            <a:avLst/>
          </a:prstGeom>
          <a:noFill/>
        </p:spPr>
      </p:pic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4716463" y="765175"/>
            <a:ext cx="4427537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AU" sz="3000" b="1" dirty="0">
                <a:latin typeface="Bookman Old Style" pitchFamily="18" charset="0"/>
              </a:rPr>
              <a:t>“God is not ashamed to be called their God: for </a:t>
            </a:r>
            <a:r>
              <a:rPr lang="en-AU" sz="3000" b="1" dirty="0">
                <a:solidFill>
                  <a:srgbClr val="00FF00"/>
                </a:solidFill>
                <a:latin typeface="Bookman Old Style" pitchFamily="18" charset="0"/>
              </a:rPr>
              <a:t>he hath prepared for them a city</a:t>
            </a:r>
            <a:r>
              <a:rPr lang="en-AU" sz="3000" b="1" dirty="0">
                <a:latin typeface="Bookman Old Style" pitchFamily="18" charset="0"/>
              </a:rPr>
              <a:t>.” – </a:t>
            </a:r>
            <a:r>
              <a:rPr lang="en-AU" sz="30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Heb. 11:16</a:t>
            </a:r>
          </a:p>
        </p:txBody>
      </p:sp>
      <p:sp>
        <p:nvSpPr>
          <p:cNvPr id="124935" name="Line 7"/>
          <p:cNvSpPr>
            <a:spLocks noChangeShapeType="1"/>
          </p:cNvSpPr>
          <p:nvPr/>
        </p:nvSpPr>
        <p:spPr bwMode="auto">
          <a:xfrm>
            <a:off x="3563938" y="4652963"/>
            <a:ext cx="2376487" cy="0"/>
          </a:xfrm>
          <a:prstGeom prst="line">
            <a:avLst/>
          </a:prstGeom>
          <a:noFill/>
          <a:ln w="304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936" name="Line 8"/>
          <p:cNvSpPr>
            <a:spLocks noChangeShapeType="1"/>
          </p:cNvSpPr>
          <p:nvPr/>
        </p:nvSpPr>
        <p:spPr bwMode="auto">
          <a:xfrm>
            <a:off x="1908175" y="1268413"/>
            <a:ext cx="0" cy="431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4937" name="Line 9"/>
          <p:cNvSpPr>
            <a:spLocks noChangeShapeType="1"/>
          </p:cNvSpPr>
          <p:nvPr/>
        </p:nvSpPr>
        <p:spPr bwMode="auto">
          <a:xfrm>
            <a:off x="1908175" y="2025650"/>
            <a:ext cx="0" cy="5397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2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4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  <p:bldP spid="124934" grpId="0"/>
      <p:bldP spid="124935" grpId="0" animBg="1"/>
      <p:bldP spid="124936" grpId="0" animBg="1"/>
      <p:bldP spid="1249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755921"/>
            <a:ext cx="8785225" cy="5715040"/>
          </a:xfrm>
        </p:spPr>
        <p:txBody>
          <a:bodyPr/>
          <a:lstStyle/>
          <a:p>
            <a:pPr marL="533400" indent="-533400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dirty="0"/>
              <a:t>“One </a:t>
            </a:r>
            <a:r>
              <a:rPr lang="en-US" sz="3000" dirty="0">
                <a:solidFill>
                  <a:srgbClr val="FFFF00"/>
                </a:solidFill>
              </a:rPr>
              <a:t>language</a:t>
            </a:r>
            <a:r>
              <a:rPr lang="en-US" sz="3000" dirty="0"/>
              <a:t>” (</a:t>
            </a:r>
            <a:r>
              <a:rPr lang="en-US" sz="3000" i="1" dirty="0" err="1"/>
              <a:t>saphah</a:t>
            </a:r>
            <a:r>
              <a:rPr lang="en-US" sz="3000" i="1" dirty="0"/>
              <a:t> – </a:t>
            </a:r>
            <a:r>
              <a:rPr lang="en-US" sz="3000" dirty="0"/>
              <a:t>1</a:t>
            </a:r>
            <a:r>
              <a:rPr lang="en-US" sz="3000" baseline="30000" dirty="0"/>
              <a:t>st</a:t>
            </a:r>
            <a:r>
              <a:rPr lang="en-US" sz="3000" dirty="0"/>
              <a:t> occ. 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11:1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</a:rPr>
              <a:t> </a:t>
            </a:r>
            <a:r>
              <a:rPr lang="en-US" sz="3000" dirty="0"/>
              <a:t>= </a:t>
            </a:r>
            <a:r>
              <a:rPr lang="en-US" sz="3000" dirty="0">
                <a:solidFill>
                  <a:srgbClr val="FFFF00"/>
                </a:solidFill>
              </a:rPr>
              <a:t>religion</a:t>
            </a:r>
            <a:r>
              <a:rPr lang="en-US" sz="3000" dirty="0"/>
              <a:t>) – Restored - 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Zeph. 3:9</a:t>
            </a:r>
            <a:r>
              <a:rPr lang="en-US" sz="3000" dirty="0"/>
              <a:t>.</a:t>
            </a:r>
          </a:p>
          <a:p>
            <a:pPr marL="533400" indent="-533400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dirty="0"/>
              <a:t>All </a:t>
            </a:r>
            <a:r>
              <a:rPr lang="en-US" sz="3000" dirty="0">
                <a:solidFill>
                  <a:srgbClr val="00FF00"/>
                </a:solidFill>
              </a:rPr>
              <a:t>nations</a:t>
            </a:r>
            <a:r>
              <a:rPr lang="en-US" sz="3000" dirty="0"/>
              <a:t> (70) incorporated into one – </a:t>
            </a: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chemeClr val="hlink"/>
                </a:solidFill>
              </a:rPr>
              <a:t>Israel</a:t>
            </a:r>
            <a:r>
              <a:rPr lang="en-US" sz="3000" dirty="0"/>
              <a:t>.</a:t>
            </a:r>
          </a:p>
          <a:p>
            <a:pPr marL="533400" indent="-533400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dirty="0">
                <a:solidFill>
                  <a:srgbClr val="FFFF00"/>
                </a:solidFill>
              </a:rPr>
              <a:t>All families of the earth blessed in Abraham and his seed.</a:t>
            </a:r>
          </a:p>
          <a:p>
            <a:pPr marL="533400" indent="-533400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dirty="0"/>
              <a:t>One </a:t>
            </a:r>
            <a:r>
              <a:rPr lang="en-US" sz="3000" dirty="0">
                <a:solidFill>
                  <a:srgbClr val="00FF00"/>
                </a:solidFill>
              </a:rPr>
              <a:t>city</a:t>
            </a:r>
            <a:r>
              <a:rPr lang="en-US" sz="3000" dirty="0"/>
              <a:t> (a </a:t>
            </a:r>
            <a:r>
              <a:rPr lang="en-US" sz="3000" dirty="0">
                <a:solidFill>
                  <a:srgbClr val="00FF00"/>
                </a:solidFill>
              </a:rPr>
              <a:t>great nation</a:t>
            </a:r>
            <a:r>
              <a:rPr lang="en-US" sz="3000" dirty="0"/>
              <a:t>) remains in which all are immortal – </a:t>
            </a: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</a:rPr>
              <a:t>the perfected Bride of Christ</a:t>
            </a:r>
            <a:r>
              <a:rPr lang="en-US" sz="3000" dirty="0"/>
              <a:t>.</a:t>
            </a:r>
          </a:p>
          <a:p>
            <a:pPr marL="533400" indent="-533400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</a:rPr>
              <a:t>Sin</a:t>
            </a:r>
            <a:r>
              <a:rPr lang="en-US" sz="30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3000" dirty="0"/>
              <a:t>and </a:t>
            </a: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</a:rPr>
              <a:t>death</a:t>
            </a:r>
            <a:r>
              <a:rPr lang="en-US" sz="3000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3000" dirty="0"/>
              <a:t>abolished – God dwells with men – </a:t>
            </a:r>
            <a:r>
              <a:rPr lang="en-US" sz="30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Rev. 21:3</a:t>
            </a:r>
            <a:r>
              <a:rPr lang="en-US" sz="3000" dirty="0"/>
              <a:t>.</a:t>
            </a:r>
          </a:p>
          <a:p>
            <a:pPr marL="533400" indent="-533400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000" dirty="0">
                <a:solidFill>
                  <a:srgbClr val="FFFF00"/>
                </a:solidFill>
              </a:rPr>
              <a:t>“We will rebel”</a:t>
            </a:r>
            <a:r>
              <a:rPr lang="en-US" sz="3000" dirty="0"/>
              <a:t> never </a:t>
            </a:r>
            <a:r>
              <a:rPr lang="en-US" sz="3000" dirty="0" smtClean="0"/>
              <a:t>heard </a:t>
            </a:r>
            <a:r>
              <a:rPr lang="en-US" sz="3000" dirty="0"/>
              <a:t>on earth again.</a:t>
            </a:r>
            <a:endParaRPr lang="en-AU" sz="3000" dirty="0"/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0" y="1238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</a:t>
            </a:r>
            <a:r>
              <a:rPr lang="en-US" sz="4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rebellion </a:t>
            </a: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of Nimrod </a:t>
            </a:r>
            <a:r>
              <a:rPr lang="en-US" sz="4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reversed</a:t>
            </a:r>
            <a:endParaRPr lang="en-AU" sz="40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11188" y="3068638"/>
            <a:ext cx="80295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4000" b="1">
                <a:latin typeface="Tahoma" pitchFamily="34" charset="0"/>
              </a:rPr>
              <a:t>Study 5 (God willing) –</a:t>
            </a:r>
            <a:r>
              <a:rPr lang="en-AU" sz="4000" b="1">
                <a:solidFill>
                  <a:srgbClr val="FFFF00"/>
                </a:solidFill>
                <a:latin typeface="Tahoma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AU" sz="4000" b="1">
                <a:solidFill>
                  <a:srgbClr val="FFFF00"/>
                </a:solidFill>
                <a:latin typeface="Tahoma" pitchFamily="34" charset="0"/>
              </a:rPr>
              <a:t>“I will save her that halteth”</a:t>
            </a:r>
          </a:p>
        </p:txBody>
      </p:sp>
      <p:sp>
        <p:nvSpPr>
          <p:cNvPr id="69636" name="WordArt 4"/>
          <p:cNvSpPr>
            <a:spLocks noChangeArrowheads="1" noChangeShapeType="1" noTextEdit="1"/>
          </p:cNvSpPr>
          <p:nvPr/>
        </p:nvSpPr>
        <p:spPr bwMode="auto">
          <a:xfrm>
            <a:off x="971550" y="908050"/>
            <a:ext cx="7272338" cy="1944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b="1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Monotype Corsiva"/>
              </a:rPr>
              <a:t>Zephaniah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Prophecy of Zephaniah</a:t>
            </a:r>
            <a:endParaRPr lang="en-AU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34808" y="809002"/>
            <a:ext cx="8785100" cy="5616624"/>
          </a:xfrm>
        </p:spPr>
        <p:txBody>
          <a:bodyPr/>
          <a:lstStyle/>
          <a:p>
            <a:pPr marL="541338" indent="-541338">
              <a:spcAft>
                <a:spcPts val="4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charset="0"/>
              </a:rPr>
              <a:t>V.2</a:t>
            </a:r>
            <a:r>
              <a:rPr lang="en-US" sz="3200" dirty="0" smtClean="0">
                <a:solidFill>
                  <a:srgbClr val="00FF00"/>
                </a:solidFill>
                <a:cs typeface="Arial" charset="0"/>
              </a:rPr>
              <a:t> </a:t>
            </a:r>
            <a:r>
              <a:rPr lang="en-US" sz="3200" dirty="0" smtClean="0">
                <a:cs typeface="Arial" charset="0"/>
              </a:rPr>
              <a:t>– </a:t>
            </a:r>
            <a:r>
              <a:rPr lang="en-US" sz="3200" dirty="0" smtClean="0">
                <a:solidFill>
                  <a:srgbClr val="00FF00"/>
                </a:solidFill>
                <a:cs typeface="Arial" charset="0"/>
              </a:rPr>
              <a:t>4 elements essential to salvation </a:t>
            </a:r>
            <a:r>
              <a:rPr lang="en-US" sz="3200" dirty="0" smtClean="0">
                <a:cs typeface="Arial" charset="0"/>
              </a:rPr>
              <a:t>lacking:</a:t>
            </a:r>
          </a:p>
          <a:p>
            <a:pPr marL="1081088" indent="-541338">
              <a:spcAft>
                <a:spcPts val="4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AU" sz="3200" dirty="0" smtClean="0">
                <a:cs typeface="Arial" charset="0"/>
              </a:rPr>
              <a:t>Hearkening to the </a:t>
            </a:r>
            <a:r>
              <a:rPr lang="en-AU" sz="3200" dirty="0" smtClean="0">
                <a:cs typeface="Arial" charset="0"/>
              </a:rPr>
              <a:t>Word - </a:t>
            </a:r>
            <a:r>
              <a:rPr lang="en-AU" sz="3200" b="0" dirty="0" smtClean="0">
                <a:solidFill>
                  <a:srgbClr val="FFFF00"/>
                </a:solidFill>
                <a:latin typeface="Impact" pitchFamily="34" charset="0"/>
                <a:cs typeface="Arial" charset="0"/>
              </a:rPr>
              <a:t>Motivation</a:t>
            </a:r>
            <a:endParaRPr lang="en-AU" sz="3200" b="0" dirty="0" smtClean="0">
              <a:solidFill>
                <a:srgbClr val="FFFF00"/>
              </a:solidFill>
              <a:latin typeface="Impact" pitchFamily="34" charset="0"/>
              <a:cs typeface="Arial" charset="0"/>
            </a:endParaRPr>
          </a:p>
          <a:p>
            <a:pPr marL="1081088" indent="-541338">
              <a:spcAft>
                <a:spcPts val="4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AU" sz="3200" dirty="0" smtClean="0">
                <a:cs typeface="Arial" charset="0"/>
              </a:rPr>
              <a:t>Acceptance of </a:t>
            </a:r>
            <a:r>
              <a:rPr lang="en-AU" sz="3200" dirty="0" smtClean="0">
                <a:cs typeface="Arial" charset="0"/>
              </a:rPr>
              <a:t>correction - </a:t>
            </a:r>
            <a:r>
              <a:rPr lang="en-AU" sz="3200" b="0" dirty="0" smtClean="0">
                <a:solidFill>
                  <a:srgbClr val="FFFF00"/>
                </a:solidFill>
                <a:latin typeface="Impact" pitchFamily="34" charset="0"/>
                <a:cs typeface="Arial" charset="0"/>
              </a:rPr>
              <a:t>Humility</a:t>
            </a:r>
            <a:endParaRPr lang="en-AU" sz="3200" b="0" dirty="0" smtClean="0">
              <a:solidFill>
                <a:srgbClr val="FFFF00"/>
              </a:solidFill>
              <a:latin typeface="Impact" pitchFamily="34" charset="0"/>
              <a:cs typeface="Arial" charset="0"/>
            </a:endParaRPr>
          </a:p>
          <a:p>
            <a:pPr marL="1081088" indent="-541338">
              <a:spcAft>
                <a:spcPts val="4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AU" sz="3200" dirty="0" smtClean="0">
                <a:cs typeface="Arial" charset="0"/>
              </a:rPr>
              <a:t>Trusting in </a:t>
            </a:r>
            <a:r>
              <a:rPr lang="en-AU" sz="3200" dirty="0" smtClean="0">
                <a:cs typeface="Arial" charset="0"/>
              </a:rPr>
              <a:t>Yahweh - </a:t>
            </a:r>
            <a:r>
              <a:rPr lang="en-AU" sz="3200" b="0" dirty="0" smtClean="0">
                <a:solidFill>
                  <a:srgbClr val="FFFF00"/>
                </a:solidFill>
                <a:latin typeface="Impact" pitchFamily="34" charset="0"/>
                <a:cs typeface="Arial" charset="0"/>
              </a:rPr>
              <a:t>Dependence</a:t>
            </a:r>
            <a:endParaRPr lang="en-AU" sz="3200" b="0" dirty="0" smtClean="0">
              <a:solidFill>
                <a:srgbClr val="FFFF00"/>
              </a:solidFill>
              <a:latin typeface="Impact" pitchFamily="34" charset="0"/>
              <a:cs typeface="Arial" charset="0"/>
            </a:endParaRPr>
          </a:p>
          <a:p>
            <a:pPr marL="1081088" indent="-541338">
              <a:spcAft>
                <a:spcPts val="400"/>
              </a:spcAft>
              <a:buClr>
                <a:srgbClr val="FFFF00"/>
              </a:buClr>
              <a:buFont typeface="+mj-lt"/>
              <a:buAutoNum type="arabicPeriod"/>
            </a:pPr>
            <a:r>
              <a:rPr lang="en-AU" sz="3200" dirty="0" smtClean="0">
                <a:cs typeface="Arial" charset="0"/>
              </a:rPr>
              <a:t>Drawing near to </a:t>
            </a:r>
            <a:r>
              <a:rPr lang="en-AU" sz="3200" dirty="0" smtClean="0">
                <a:cs typeface="Arial" charset="0"/>
              </a:rPr>
              <a:t>God - </a:t>
            </a:r>
            <a:r>
              <a:rPr lang="en-AU" sz="3200" b="0" dirty="0" smtClean="0">
                <a:solidFill>
                  <a:srgbClr val="FFFF00"/>
                </a:solidFill>
                <a:latin typeface="Impact" pitchFamily="34" charset="0"/>
                <a:cs typeface="Arial" charset="0"/>
              </a:rPr>
              <a:t>Relationship</a:t>
            </a:r>
            <a:endParaRPr lang="en-AU" sz="3200" b="0" dirty="0" smtClean="0">
              <a:solidFill>
                <a:srgbClr val="FFFF00"/>
              </a:solidFill>
              <a:latin typeface="Impact" pitchFamily="34" charset="0"/>
              <a:cs typeface="Arial" charset="0"/>
            </a:endParaRPr>
          </a:p>
          <a:p>
            <a:pPr marL="541338" indent="-541338">
              <a:spcAft>
                <a:spcPts val="4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charset="0"/>
              </a:rPr>
              <a:t>V.3-4</a:t>
            </a:r>
            <a:r>
              <a:rPr lang="en-AU" sz="3200" dirty="0" smtClean="0"/>
              <a:t> – </a:t>
            </a:r>
            <a:r>
              <a:rPr lang="en-AU" sz="3200" dirty="0" smtClean="0">
                <a:solidFill>
                  <a:srgbClr val="00FF00"/>
                </a:solidFill>
              </a:rPr>
              <a:t>4 </a:t>
            </a:r>
            <a:r>
              <a:rPr lang="en-AU" sz="3200" dirty="0" smtClean="0">
                <a:solidFill>
                  <a:srgbClr val="00FF00"/>
                </a:solidFill>
              </a:rPr>
              <a:t>leadership culprits </a:t>
            </a:r>
            <a:r>
              <a:rPr lang="en-AU" sz="3200" dirty="0" smtClean="0"/>
              <a:t>– princes, judges, prophets and priests.</a:t>
            </a:r>
          </a:p>
          <a:p>
            <a:pPr marL="541338" indent="-541338">
              <a:spcAft>
                <a:spcPts val="4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charset="0"/>
              </a:rPr>
              <a:t>V.5</a:t>
            </a:r>
            <a:r>
              <a:rPr lang="en-AU" sz="3200" dirty="0" smtClean="0"/>
              <a:t> – </a:t>
            </a:r>
            <a:r>
              <a:rPr lang="en-AU" sz="3200" dirty="0" smtClean="0">
                <a:solidFill>
                  <a:srgbClr val="00FF00"/>
                </a:solidFill>
              </a:rPr>
              <a:t>4 </a:t>
            </a:r>
            <a:r>
              <a:rPr lang="en-AU" sz="3200" dirty="0" smtClean="0">
                <a:solidFill>
                  <a:srgbClr val="00FF00"/>
                </a:solidFill>
              </a:rPr>
              <a:t>responses </a:t>
            </a:r>
            <a:r>
              <a:rPr lang="en-AU" sz="3200" dirty="0" smtClean="0">
                <a:solidFill>
                  <a:srgbClr val="00FF00"/>
                </a:solidFill>
              </a:rPr>
              <a:t>of the Divine character</a:t>
            </a:r>
            <a:r>
              <a:rPr lang="en-AU" sz="3200" dirty="0" smtClean="0"/>
              <a:t>.</a:t>
            </a:r>
          </a:p>
          <a:p>
            <a:pPr marL="541338" indent="-541338">
              <a:spcAft>
                <a:spcPts val="4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cs typeface="Arial" charset="0"/>
              </a:rPr>
              <a:t>V.6</a:t>
            </a:r>
            <a:r>
              <a:rPr lang="en-AU" sz="3200" dirty="0" smtClean="0"/>
              <a:t> – </a:t>
            </a:r>
            <a:r>
              <a:rPr lang="en-AU" sz="3200" dirty="0" smtClean="0">
                <a:solidFill>
                  <a:srgbClr val="00FF00"/>
                </a:solidFill>
              </a:rPr>
              <a:t>4 remedies </a:t>
            </a:r>
            <a:r>
              <a:rPr lang="en-AU" sz="3200" dirty="0" smtClean="0"/>
              <a:t>– </a:t>
            </a:r>
            <a:r>
              <a:rPr lang="en-AU" sz="3200" dirty="0" smtClean="0">
                <a:solidFill>
                  <a:srgbClr val="FFFF00"/>
                </a:solidFill>
              </a:rPr>
              <a:t>Eradicate Nimrod!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8688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sins of Judah and Jerusalem</a:t>
            </a:r>
            <a:endParaRPr lang="en-AU" sz="40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052513"/>
            <a:ext cx="8280400" cy="5256212"/>
          </a:xfrm>
        </p:spPr>
        <p:txBody>
          <a:bodyPr/>
          <a:lstStyle/>
          <a:p>
            <a:pPr marL="1076325" indent="-1076325" algn="ctr">
              <a:buClr>
                <a:srgbClr val="FFFF00"/>
              </a:buClr>
              <a:buFont typeface="Wingdings" pitchFamily="2" charset="2"/>
              <a:buNone/>
            </a:pPr>
            <a:r>
              <a:rPr lang="en-US" sz="3600" b="0" dirty="0">
                <a:solidFill>
                  <a:srgbClr val="00FF00"/>
                </a:solidFill>
                <a:latin typeface="Arial Black" pitchFamily="34" charset="0"/>
              </a:rPr>
              <a:t>Theme</a:t>
            </a:r>
            <a:r>
              <a:rPr lang="en-US" sz="3600" dirty="0"/>
              <a:t> – </a:t>
            </a:r>
            <a:r>
              <a:rPr lang="en-US" sz="3600" dirty="0">
                <a:solidFill>
                  <a:srgbClr val="FFFF00"/>
                </a:solidFill>
              </a:rPr>
              <a:t>Israel’s God rises to the prey to reverse Nimrod’s rebellion</a:t>
            </a:r>
          </a:p>
          <a:p>
            <a:pPr marL="1076325" indent="-1076325">
              <a:spcAft>
                <a:spcPct val="450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V.8</a:t>
            </a:r>
            <a:r>
              <a:rPr lang="en-US" sz="3200" dirty="0"/>
              <a:t> – Nations assembled for Armageddon and subsequent </a:t>
            </a:r>
            <a:r>
              <a:rPr lang="en-US" sz="3200" dirty="0" err="1"/>
              <a:t>judgements</a:t>
            </a:r>
            <a:r>
              <a:rPr lang="en-US" sz="3200" dirty="0"/>
              <a:t>.</a:t>
            </a:r>
          </a:p>
          <a:p>
            <a:pPr marL="1076325" indent="-1076325">
              <a:spcAft>
                <a:spcPct val="450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V.9</a:t>
            </a:r>
            <a:r>
              <a:rPr lang="en-US" sz="3200" dirty="0"/>
              <a:t> – Nations given a pure religion.</a:t>
            </a:r>
          </a:p>
          <a:p>
            <a:pPr marL="1076325" indent="-1076325">
              <a:spcAft>
                <a:spcPct val="450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V.10</a:t>
            </a:r>
            <a:r>
              <a:rPr lang="en-US" sz="3200" dirty="0"/>
              <a:t> – Scattered Israel recovered from dispersion.</a:t>
            </a: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0" y="115501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Summary – 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Zephaniah 3:8-10</a:t>
            </a:r>
            <a:endParaRPr lang="en-AU" sz="4400" b="1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95288" y="836613"/>
            <a:ext cx="2665412" cy="5472112"/>
          </a:xfrm>
        </p:spPr>
        <p:txBody>
          <a:bodyPr/>
          <a:lstStyle/>
          <a:p>
            <a:pPr marL="622300" indent="-622300" algn="ctr"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600" b="0" dirty="0">
                <a:ln w="15875">
                  <a:solidFill>
                    <a:schemeClr val="tx1"/>
                  </a:solidFill>
                </a:ln>
                <a:solidFill>
                  <a:srgbClr val="FFCC00"/>
                </a:solidFill>
                <a:latin typeface="Arial Black" pitchFamily="34" charset="0"/>
              </a:rPr>
              <a:t>Nimrod</a:t>
            </a:r>
          </a:p>
          <a:p>
            <a:pPr marL="622300" indent="-622300" algn="ctr"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dirty="0"/>
              <a:t>(Papacy)</a:t>
            </a:r>
          </a:p>
          <a:p>
            <a:pPr marL="622300" indent="-622300"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10:8,9</a:t>
            </a:r>
          </a:p>
          <a:p>
            <a:pPr marL="622300" indent="-622300">
              <a:spcAft>
                <a:spcPts val="1200"/>
              </a:spcAft>
              <a:buClr>
                <a:srgbClr val="FFFF00"/>
              </a:buClr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10:10</a:t>
            </a:r>
          </a:p>
          <a:p>
            <a:pPr marL="622300" indent="-622300">
              <a:spcAft>
                <a:spcPts val="1200"/>
              </a:spcAft>
              <a:buClr>
                <a:srgbClr val="FFFF00"/>
              </a:buClr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10:9</a:t>
            </a:r>
          </a:p>
          <a:p>
            <a:pPr marL="622300" indent="-622300">
              <a:spcAft>
                <a:spcPts val="1200"/>
              </a:spcAft>
              <a:buClr>
                <a:srgbClr val="FFFF00"/>
              </a:buClr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11:4</a:t>
            </a:r>
          </a:p>
          <a:p>
            <a:pPr marL="622300" indent="-622300">
              <a:spcAft>
                <a:spcPts val="1200"/>
              </a:spcAft>
              <a:buClr>
                <a:srgbClr val="FFFF00"/>
              </a:buClr>
            </a:pP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11:9</a:t>
            </a:r>
          </a:p>
          <a:p>
            <a:pPr marL="622300" indent="-622300" algn="ctr"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</a:rPr>
              <a:t>“confusion”</a:t>
            </a:r>
            <a:endParaRPr lang="en-AU" sz="3200" dirty="0">
              <a:ln>
                <a:solidFill>
                  <a:schemeClr val="tx1"/>
                </a:solidFill>
              </a:ln>
              <a:solidFill>
                <a:srgbClr val="FFCC00"/>
              </a:solidFill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0" y="6725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Contrasts</a:t>
            </a:r>
            <a:endParaRPr lang="en-AU" sz="48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3132138" y="836613"/>
            <a:ext cx="223202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22300" indent="-622300" algn="ctr">
              <a:spcAft>
                <a:spcPct val="35000"/>
              </a:spcAft>
              <a:buClr>
                <a:srgbClr val="FFFF00"/>
              </a:buClr>
              <a:buFont typeface="Wingdings" pitchFamily="2" charset="2"/>
              <a:buNone/>
            </a:pPr>
            <a:endParaRPr lang="en-US" sz="3200" b="1" dirty="0"/>
          </a:p>
          <a:p>
            <a:pPr marL="622300" indent="-622300" algn="ctr">
              <a:spcAft>
                <a:spcPct val="35000"/>
              </a:spcAft>
              <a:buClr>
                <a:srgbClr val="FFFF00"/>
              </a:buClr>
              <a:buFont typeface="Wingdings" pitchFamily="2" charset="2"/>
              <a:buNone/>
            </a:pPr>
            <a:endParaRPr lang="en-US" sz="3200" b="1" dirty="0"/>
          </a:p>
          <a:p>
            <a:pPr marL="622300" indent="-622300" algn="ctr">
              <a:spcAft>
                <a:spcPct val="350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b="1" dirty="0" err="1">
                <a:solidFill>
                  <a:srgbClr val="FFFF00"/>
                </a:solidFill>
              </a:rPr>
              <a:t>Gibbor</a:t>
            </a:r>
            <a:endParaRPr lang="en-US" sz="3200" b="1" dirty="0">
              <a:solidFill>
                <a:srgbClr val="FFFF00"/>
              </a:solidFill>
            </a:endParaRPr>
          </a:p>
          <a:p>
            <a:pPr marL="622300" indent="-622300" algn="ctr">
              <a:spcAft>
                <a:spcPct val="350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99FF"/>
                </a:solidFill>
              </a:rPr>
              <a:t>King</a:t>
            </a:r>
            <a:r>
              <a:rPr lang="en-US" sz="3200" b="1" dirty="0"/>
              <a:t>	</a:t>
            </a:r>
          </a:p>
          <a:p>
            <a:pPr marL="622300" indent="-622300" algn="ctr">
              <a:spcAft>
                <a:spcPct val="350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</a:rPr>
              <a:t>Hunter</a:t>
            </a:r>
          </a:p>
          <a:p>
            <a:pPr marL="622300" indent="-622300" algn="ctr">
              <a:spcAft>
                <a:spcPct val="350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b="1" dirty="0">
                <a:solidFill>
                  <a:srgbClr val="00FF00"/>
                </a:solidFill>
              </a:rPr>
              <a:t>Name</a:t>
            </a:r>
          </a:p>
          <a:p>
            <a:pPr marL="622300" indent="-622300" algn="ctr">
              <a:spcAft>
                <a:spcPct val="350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</a:rPr>
              <a:t>Language</a:t>
            </a:r>
          </a:p>
          <a:p>
            <a:pPr marL="622300" indent="-622300" algn="ctr">
              <a:spcAft>
                <a:spcPct val="35000"/>
              </a:spcAft>
              <a:buClr>
                <a:srgbClr val="FFFF00"/>
              </a:buClr>
              <a:buFont typeface="Wingdings" pitchFamily="2" charset="2"/>
              <a:buNone/>
            </a:pPr>
            <a:endParaRPr lang="en-AU" sz="3200" b="1" dirty="0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5542259" y="829522"/>
            <a:ext cx="3455987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22300" indent="-622300" algn="ctr"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600" dirty="0">
                <a:solidFill>
                  <a:srgbClr val="00FF00"/>
                </a:solidFill>
                <a:latin typeface="Arial Black" pitchFamily="34" charset="0"/>
              </a:rPr>
              <a:t>Yahweh</a:t>
            </a:r>
          </a:p>
          <a:p>
            <a:pPr marL="622300" indent="-622300" algn="ctr"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b="1" dirty="0"/>
              <a:t>(Christ)</a:t>
            </a:r>
          </a:p>
          <a:p>
            <a:pPr marL="622300" indent="-622300">
              <a:spcAft>
                <a:spcPts val="1200"/>
              </a:spcAft>
              <a:buClr>
                <a:srgbClr val="FFFF00"/>
              </a:buClr>
            </a:pPr>
            <a:r>
              <a:rPr lang="en-US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Zeph. 3:17</a:t>
            </a:r>
          </a:p>
          <a:p>
            <a:pPr marL="622300" indent="-622300"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Zeph. 3:15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622300" indent="-622300">
              <a:spcAft>
                <a:spcPts val="1200"/>
              </a:spcAft>
              <a:buClr>
                <a:srgbClr val="FFFF00"/>
              </a:buClr>
            </a:pPr>
            <a:r>
              <a:rPr lang="en-US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Zeph. 3:8</a:t>
            </a:r>
          </a:p>
          <a:p>
            <a:pPr marL="622300" indent="-622300">
              <a:spcAft>
                <a:spcPts val="1200"/>
              </a:spcAft>
              <a:buClr>
                <a:srgbClr val="FFFF00"/>
              </a:buClr>
            </a:pPr>
            <a:r>
              <a:rPr lang="en-US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Zeph. 3:12,19,20</a:t>
            </a:r>
          </a:p>
          <a:p>
            <a:pPr marL="622300" indent="-622300"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Zeph. 3:9</a:t>
            </a:r>
          </a:p>
          <a:p>
            <a:pPr marL="622300" indent="-622300" algn="ctr">
              <a:spcAft>
                <a:spcPts val="1200"/>
              </a:spcAft>
              <a:buClr>
                <a:srgbClr val="FFFF00"/>
              </a:buClr>
              <a:buFont typeface="Wingdings" pitchFamily="2" charset="2"/>
              <a:buNone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</a:rPr>
              <a:t>“pure”</a:t>
            </a:r>
            <a:r>
              <a:rPr lang="en-US" sz="3200" b="1" dirty="0">
                <a:ln>
                  <a:solidFill>
                    <a:schemeClr val="tx1"/>
                  </a:solidFill>
                </a:ln>
              </a:rPr>
              <a:t> </a:t>
            </a:r>
            <a:endParaRPr lang="en-AU" sz="32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2909" y="1570647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 smtClean="0">
                <a:ln>
                  <a:solidFill>
                    <a:schemeClr val="tx1"/>
                  </a:solidFill>
                </a:ln>
                <a:solidFill>
                  <a:srgbClr val="66FFFF"/>
                </a:solidFill>
                <a:latin typeface="Impact" pitchFamily="34" charset="0"/>
              </a:rPr>
              <a:t>Latter days</a:t>
            </a:r>
            <a:endParaRPr lang="en-US" sz="3200" dirty="0">
              <a:ln>
                <a:solidFill>
                  <a:schemeClr val="tx1"/>
                </a:solidFill>
              </a:ln>
              <a:solidFill>
                <a:srgbClr val="66FFFF"/>
              </a:solidFill>
              <a:latin typeface="Impact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5580112" y="1772816"/>
            <a:ext cx="792088" cy="216024"/>
          </a:xfrm>
          <a:prstGeom prst="right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H="1">
            <a:off x="2741357" y="1754807"/>
            <a:ext cx="792088" cy="252000"/>
          </a:xfrm>
          <a:prstGeom prst="rightArrow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uiExpand="1" build="p"/>
      <p:bldP spid="92164" grpId="0" uiExpand="1" build="p"/>
      <p:bldP spid="9216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71308"/>
            <a:ext cx="8642350" cy="6121400"/>
          </a:xfrm>
        </p:spPr>
        <p:txBody>
          <a:bodyPr/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sz="4400" b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Zephaniah 3:8-9</a:t>
            </a:r>
            <a:endParaRPr lang="en-AU" sz="4400" b="0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n-US" sz="3200" dirty="0">
                <a:latin typeface="Bookman Old Style" pitchFamily="18" charset="0"/>
              </a:rPr>
              <a:t>Therefore, wait for Me - an affirmation of the LORD, For the day of </a:t>
            </a:r>
            <a:r>
              <a:rPr lang="en-US" sz="3200" dirty="0">
                <a:solidFill>
                  <a:srgbClr val="00FF00"/>
                </a:solidFill>
                <a:latin typeface="Bookman Old Style" pitchFamily="18" charset="0"/>
              </a:rPr>
              <a:t>My rising for prey</a:t>
            </a:r>
            <a:r>
              <a:rPr lang="en-US" sz="3200" dirty="0">
                <a:latin typeface="Bookman Old Style" pitchFamily="18" charset="0"/>
              </a:rPr>
              <a:t>, For My judgment </a:t>
            </a:r>
            <a:r>
              <a:rPr lang="en-US" sz="3200" i="1" dirty="0">
                <a:latin typeface="Bookman Old Style" pitchFamily="18" charset="0"/>
              </a:rPr>
              <a:t>is</a:t>
            </a:r>
            <a:r>
              <a:rPr lang="en-US" sz="3200" dirty="0">
                <a:latin typeface="Bookman Old Style" pitchFamily="18" charset="0"/>
              </a:rPr>
              <a:t> to </a:t>
            </a:r>
            <a:r>
              <a:rPr lang="en-US" sz="3200" dirty="0">
                <a:solidFill>
                  <a:srgbClr val="FFFF00"/>
                </a:solidFill>
                <a:latin typeface="Bookman Old Style" pitchFamily="18" charset="0"/>
              </a:rPr>
              <a:t>gather nations</a:t>
            </a:r>
            <a:r>
              <a:rPr lang="en-US" sz="3200" dirty="0">
                <a:latin typeface="Bookman Old Style" pitchFamily="18" charset="0"/>
              </a:rPr>
              <a:t>, To </a:t>
            </a:r>
            <a:r>
              <a:rPr lang="en-US" sz="3200" dirty="0">
                <a:solidFill>
                  <a:srgbClr val="FFFF00"/>
                </a:solidFill>
                <a:latin typeface="Bookman Old Style" pitchFamily="18" charset="0"/>
              </a:rPr>
              <a:t>assemble kingdoms</a:t>
            </a:r>
            <a:r>
              <a:rPr lang="en-US" sz="3200" dirty="0">
                <a:latin typeface="Bookman Old Style" pitchFamily="18" charset="0"/>
              </a:rPr>
              <a:t>, To pour out on them Mine indignation, All the heat of Mine anger, For by the fire of My jealousy consumed is all the earth. </a:t>
            </a:r>
          </a:p>
          <a:p>
            <a:pPr algn="just">
              <a:lnSpc>
                <a:spcPct val="90000"/>
              </a:lnSpc>
            </a:pPr>
            <a:r>
              <a:rPr lang="en-US" sz="3200" dirty="0">
                <a:solidFill>
                  <a:srgbClr val="FFFF00"/>
                </a:solidFill>
                <a:latin typeface="Bookman Old Style" pitchFamily="18" charset="0"/>
              </a:rPr>
              <a:t>For then do I turn unto peoples a pure lip</a:t>
            </a:r>
            <a:r>
              <a:rPr lang="en-US" sz="3200" dirty="0">
                <a:latin typeface="Bookman Old Style" pitchFamily="18" charset="0"/>
              </a:rPr>
              <a:t>, </a:t>
            </a:r>
            <a:r>
              <a:rPr lang="en-US" sz="3200" dirty="0">
                <a:solidFill>
                  <a:srgbClr val="00FF00"/>
                </a:solidFill>
                <a:latin typeface="Bookman Old Style" pitchFamily="18" charset="0"/>
              </a:rPr>
              <a:t>To call all of them by</a:t>
            </a:r>
            <a:r>
              <a:rPr lang="en-US" sz="3200" dirty="0">
                <a:latin typeface="Bookman Old Style" pitchFamily="18" charset="0"/>
              </a:rPr>
              <a:t> </a:t>
            </a:r>
            <a:r>
              <a:rPr lang="en-US" sz="3200" dirty="0">
                <a:solidFill>
                  <a:srgbClr val="00FF00"/>
                </a:solidFill>
                <a:latin typeface="Bookman Old Style" pitchFamily="18" charset="0"/>
              </a:rPr>
              <a:t>the name of the LORD</a:t>
            </a:r>
            <a:r>
              <a:rPr lang="en-US" sz="3200" dirty="0">
                <a:latin typeface="Bookman Old Style" pitchFamily="18" charset="0"/>
              </a:rPr>
              <a:t>, </a:t>
            </a:r>
            <a:r>
              <a:rPr lang="en-US" sz="3200" dirty="0">
                <a:solidFill>
                  <a:srgbClr val="66FFFF"/>
                </a:solidFill>
                <a:latin typeface="Bookman Old Style" pitchFamily="18" charset="0"/>
              </a:rPr>
              <a:t>To serve Him </a:t>
            </a:r>
            <a:r>
              <a:rPr lang="en-US" sz="3200" i="1" dirty="0">
                <a:solidFill>
                  <a:srgbClr val="66FFFF"/>
                </a:solidFill>
                <a:latin typeface="Bookman Old Style" pitchFamily="18" charset="0"/>
              </a:rPr>
              <a:t>with</a:t>
            </a:r>
            <a:r>
              <a:rPr lang="en-US" sz="3200" dirty="0">
                <a:solidFill>
                  <a:srgbClr val="66FFFF"/>
                </a:solidFill>
                <a:latin typeface="Bookman Old Style" pitchFamily="18" charset="0"/>
              </a:rPr>
              <a:t> one shoulder</a:t>
            </a:r>
            <a:r>
              <a:rPr lang="en-US" sz="3200" dirty="0">
                <a:latin typeface="Bookman Old Style" pitchFamily="18" charset="0"/>
              </a:rPr>
              <a:t>.</a:t>
            </a:r>
            <a:endParaRPr lang="en-AU" dirty="0">
              <a:solidFill>
                <a:srgbClr val="FF66FF"/>
              </a:solidFill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5003800" y="5888039"/>
            <a:ext cx="39259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2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Arial Black" pitchFamily="34" charset="0"/>
              </a:rPr>
              <a:t>Young’s Literal (modified</a:t>
            </a:r>
            <a:r>
              <a:rPr lang="en-AU" sz="2000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Arial Black" pitchFamily="34" charset="0"/>
              </a:rPr>
              <a:t>)</a:t>
            </a:r>
            <a:endParaRPr lang="en-AU" sz="2000" dirty="0">
              <a:solidFill>
                <a:srgbClr val="FF33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4" grpId="0" uiExpand="1" build="p"/>
      <p:bldP spid="901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836613"/>
            <a:ext cx="8785225" cy="5472112"/>
          </a:xfrm>
        </p:spPr>
        <p:txBody>
          <a:bodyPr/>
          <a:lstStyle/>
          <a:p>
            <a:pPr marL="622300" indent="-622300"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dirty="0"/>
              <a:t>The verse contains every letter of the Hebrew alphabet (22) including the 5 ‘final’ letters.</a:t>
            </a:r>
          </a:p>
          <a:p>
            <a:pPr marL="622300" indent="-622300"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dirty="0"/>
              <a:t>These 27 letters of the alphabet are used at least once in the verse.</a:t>
            </a:r>
          </a:p>
          <a:p>
            <a:pPr marL="622300" indent="-622300"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dirty="0"/>
              <a:t>27 = 3 x 9 – or put scripturally – </a:t>
            </a:r>
            <a:r>
              <a:rPr lang="en-US" sz="3200" dirty="0">
                <a:solidFill>
                  <a:srgbClr val="FFFF66"/>
                </a:solidFill>
              </a:rPr>
              <a:t>999</a:t>
            </a:r>
            <a:r>
              <a:rPr lang="en-US" sz="3200" dirty="0"/>
              <a:t>.</a:t>
            </a:r>
          </a:p>
          <a:p>
            <a:pPr marL="622300" indent="-622300"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dirty="0"/>
              <a:t>27 = 10 (“all”) + 17 </a:t>
            </a:r>
            <a:r>
              <a:rPr lang="en-US" sz="3200" dirty="0" smtClean="0"/>
              <a:t>(10 + 7 = absolute </a:t>
            </a:r>
            <a:r>
              <a:rPr lang="en-US" sz="3200" dirty="0"/>
              <a:t>completeness).</a:t>
            </a:r>
          </a:p>
          <a:p>
            <a:pPr marL="622300" indent="-622300" algn="ctr">
              <a:spcBef>
                <a:spcPct val="35000"/>
              </a:spcBef>
              <a:buClr>
                <a:srgbClr val="FFFF00"/>
              </a:buClr>
              <a:buFont typeface="Wingdings" pitchFamily="2" charset="2"/>
              <a:buNone/>
            </a:pPr>
            <a:r>
              <a:rPr lang="en-US" sz="4000" b="0" dirty="0">
                <a:solidFill>
                  <a:srgbClr val="00FF00"/>
                </a:solidFill>
                <a:latin typeface="Arial Black" pitchFamily="34" charset="0"/>
              </a:rPr>
              <a:t>Total fullness and finality</a:t>
            </a:r>
            <a:endParaRPr lang="en-AU" sz="4000" b="0" dirty="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0" y="14922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Zephaniah 3:8</a:t>
            </a:r>
            <a:endParaRPr lang="en-AU" sz="4400" b="1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pic>
        <p:nvPicPr>
          <p:cNvPr id="84994" name="Picture 2" descr="Worship at the Ziggur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1663700"/>
            <a:ext cx="9180513" cy="5365750"/>
          </a:xfrm>
          <a:prstGeom prst="rect">
            <a:avLst/>
          </a:prstGeom>
          <a:noFill/>
        </p:spPr>
      </p:pic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4450"/>
            <a:ext cx="8785225" cy="2305050"/>
          </a:xfrm>
        </p:spPr>
        <p:txBody>
          <a:bodyPr/>
          <a:lstStyle/>
          <a:p>
            <a:pPr algn="ctr"/>
            <a:r>
              <a:rPr lang="en-AU" sz="3200" dirty="0">
                <a:solidFill>
                  <a:srgbClr val="00FF00"/>
                </a:solidFill>
                <a:latin typeface="Bookman Old Style" pitchFamily="18" charset="0"/>
              </a:rPr>
              <a:t>“Your fathers dwelt on the other side of the flood in old time……and they served other gods.” </a:t>
            </a:r>
            <a:r>
              <a:rPr lang="en-AU" sz="3200" dirty="0">
                <a:solidFill>
                  <a:srgbClr val="00FF00"/>
                </a:solidFill>
              </a:rPr>
              <a:t>– </a:t>
            </a:r>
            <a:r>
              <a:rPr lang="en-AU" sz="3200" b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Josh. 24:2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7943" y="4502565"/>
            <a:ext cx="5054415" cy="2308324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AU" sz="3200" dirty="0" smtClean="0">
                <a:solidFill>
                  <a:srgbClr val="000000"/>
                </a:solidFill>
                <a:latin typeface="Impact" pitchFamily="34" charset="0"/>
              </a:rPr>
              <a:t>So when God called Abram from the heart of </a:t>
            </a:r>
            <a:r>
              <a:rPr lang="en-AU" sz="3200" dirty="0" err="1" smtClean="0">
                <a:solidFill>
                  <a:srgbClr val="000000"/>
                </a:solidFill>
                <a:latin typeface="Impact" pitchFamily="34" charset="0"/>
              </a:rPr>
              <a:t>Nimrudian</a:t>
            </a:r>
            <a:r>
              <a:rPr lang="en-AU" sz="3200" dirty="0" smtClean="0">
                <a:solidFill>
                  <a:srgbClr val="000000"/>
                </a:solidFill>
                <a:latin typeface="Impact" pitchFamily="34" charset="0"/>
              </a:rPr>
              <a:t> apostasy, He began the 5 millennium process of reversing Nimrod’s work.</a:t>
            </a:r>
            <a:endParaRPr lang="en-US" sz="3200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2501" y="1628800"/>
            <a:ext cx="6236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dirty="0" smtClean="0">
                <a:solidFill>
                  <a:srgbClr val="000000"/>
                </a:solidFill>
                <a:latin typeface="Impact" pitchFamily="34" charset="0"/>
              </a:rPr>
              <a:t>The ziggurat at Ur – a smaller version of the tower of Babel</a:t>
            </a:r>
            <a:endParaRPr lang="en-US" sz="2000" dirty="0">
              <a:solidFill>
                <a:srgbClr val="0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/>
              <a:t>The Prophecy of Zephaniah</a:t>
            </a: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95288" y="836613"/>
            <a:ext cx="8280400" cy="5472112"/>
          </a:xfrm>
        </p:spPr>
        <p:txBody>
          <a:bodyPr/>
          <a:lstStyle/>
          <a:p>
            <a:pPr algn="just">
              <a:buClr>
                <a:srgbClr val="FFFF00"/>
              </a:buClr>
              <a:buFont typeface="Wingdings" pitchFamily="2" charset="2"/>
              <a:buNone/>
            </a:pPr>
            <a:r>
              <a:rPr lang="en-US" sz="3200" dirty="0">
                <a:latin typeface="Bookman Old Style" pitchFamily="18" charset="0"/>
              </a:rPr>
              <a:t>“Look unto Abraham your father, and unto Sarah </a:t>
            </a:r>
            <a:r>
              <a:rPr lang="en-US" sz="3200" i="1" dirty="0">
                <a:latin typeface="Bookman Old Style" pitchFamily="18" charset="0"/>
              </a:rPr>
              <a:t>that</a:t>
            </a:r>
            <a:r>
              <a:rPr lang="en-US" sz="3200" dirty="0">
                <a:latin typeface="Bookman Old Style" pitchFamily="18" charset="0"/>
              </a:rPr>
              <a:t> bare you: </a:t>
            </a:r>
            <a:r>
              <a:rPr lang="en-US" sz="3200" dirty="0">
                <a:solidFill>
                  <a:srgbClr val="00FF00"/>
                </a:solidFill>
                <a:latin typeface="Bookman Old Style" pitchFamily="18" charset="0"/>
              </a:rPr>
              <a:t>for I called him alone</a:t>
            </a:r>
            <a:r>
              <a:rPr lang="en-US" sz="3200" dirty="0">
                <a:latin typeface="Bookman Old Style" pitchFamily="18" charset="0"/>
              </a:rPr>
              <a:t>, and blessed him, and increased him.”</a:t>
            </a:r>
            <a:r>
              <a:rPr lang="en-US" sz="3200" dirty="0"/>
              <a:t> – </a:t>
            </a:r>
            <a:r>
              <a:rPr lang="en-US" sz="3200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Isa. 51:2</a:t>
            </a:r>
            <a:endParaRPr lang="en-AU" sz="3200" dirty="0">
              <a:ln w="22225">
                <a:solidFill>
                  <a:schemeClr val="tx1"/>
                </a:solidFill>
              </a:ln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0" y="11963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God’s Purpose with Abraham</a:t>
            </a:r>
            <a:endParaRPr lang="en-AU" sz="44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95288" y="5099050"/>
            <a:ext cx="83534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AU" sz="3200" b="1" dirty="0">
                <a:latin typeface="Bookman Old Style" pitchFamily="18" charset="0"/>
              </a:rPr>
              <a:t>“</a:t>
            </a:r>
            <a:r>
              <a:rPr lang="en-AU" sz="3200" b="1" dirty="0">
                <a:solidFill>
                  <a:srgbClr val="00FF00"/>
                </a:solidFill>
                <a:latin typeface="Bookman Old Style" pitchFamily="18" charset="0"/>
              </a:rPr>
              <a:t>And in thy seed shall all the nations of the earth be blessed</a:t>
            </a:r>
            <a:r>
              <a:rPr lang="en-AU" sz="3200" b="1" dirty="0">
                <a:latin typeface="Bookman Old Style" pitchFamily="18" charset="0"/>
              </a:rPr>
              <a:t>”</a:t>
            </a:r>
            <a:r>
              <a:rPr lang="en-AU" sz="3200" b="1" dirty="0"/>
              <a:t> – </a:t>
            </a:r>
            <a:r>
              <a:rPr lang="en-AU" sz="3200" b="1" dirty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  <a:latin typeface="+mn-lt"/>
              </a:rPr>
              <a:t>Gen. 22:18</a:t>
            </a:r>
          </a:p>
        </p:txBody>
      </p:sp>
      <p:sp>
        <p:nvSpPr>
          <p:cNvPr id="72709" name="AutoShape 5"/>
          <p:cNvSpPr>
            <a:spLocks noChangeArrowheads="1"/>
          </p:cNvSpPr>
          <p:nvPr/>
        </p:nvSpPr>
        <p:spPr bwMode="auto">
          <a:xfrm>
            <a:off x="2482850" y="2997200"/>
            <a:ext cx="4176713" cy="2087563"/>
          </a:xfrm>
          <a:prstGeom prst="downArrow">
            <a:avLst>
              <a:gd name="adj1" fmla="val 48657"/>
              <a:gd name="adj2" fmla="val 4950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72709" grpId="0" animBg="1"/>
    </p:bld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untain Top">
  <a:themeElements>
    <a:clrScheme name="1_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1_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75000"/>
          <a:buFont typeface="Wingdings" pitchFamily="2" charset="2"/>
          <a:buChar char="l"/>
          <a:tabLst/>
          <a:defRPr kumimoji="0" lang="en-A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2841</TotalTime>
  <Words>1917</Words>
  <Application>Microsoft Office PowerPoint</Application>
  <PresentationFormat>On-screen Show (4:3)</PresentationFormat>
  <Paragraphs>227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Mountain Top</vt:lpstr>
      <vt:lpstr>1_Mountain Top</vt:lpstr>
      <vt:lpstr>Generic</vt:lpstr>
      <vt:lpstr>2_Orbit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Abram leaves Ur of the Chaldees for Haran and 5 years later, for the Land of Promise – Heb. 11:8</vt:lpstr>
      <vt:lpstr>Slide 11</vt:lpstr>
      <vt:lpstr>Slide 12</vt:lpstr>
      <vt:lpstr>Slide 13</vt:lpstr>
      <vt:lpstr>Slide 14</vt:lpstr>
      <vt:lpstr>The Second Exodus of Israel</vt:lpstr>
      <vt:lpstr>Slide 16</vt:lpstr>
      <vt:lpstr>Slide 17</vt:lpstr>
      <vt:lpstr>Slide 18</vt:lpstr>
      <vt:lpstr>Culmination of the 3 Great Covenants</vt:lpstr>
      <vt:lpstr>The Millennium – The Serpent bound</vt:lpstr>
      <vt:lpstr>The old Serpent destroyed - Genesis 3:15 fulfilled</vt:lpstr>
      <vt:lpstr>Israel the only ‘immortal’ nation</vt:lpstr>
      <vt:lpstr>No more sea – Rev. 21:1-8</vt:lpstr>
      <vt:lpstr>The Holy City – New Jerusalem</vt:lpstr>
      <vt:lpstr>The Holy City a Great Nation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Cowie</dc:creator>
  <cp:lastModifiedBy>Jim Cowie</cp:lastModifiedBy>
  <cp:revision>163</cp:revision>
  <dcterms:created xsi:type="dcterms:W3CDTF">2006-08-29T00:47:28Z</dcterms:created>
  <dcterms:modified xsi:type="dcterms:W3CDTF">2012-08-02T15:24:11Z</dcterms:modified>
</cp:coreProperties>
</file>