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98" r:id="rId4"/>
  </p:sldMasterIdLst>
  <p:handoutMasterIdLst>
    <p:handoutMasterId r:id="rId26"/>
  </p:handoutMasterIdLst>
  <p:sldIdLst>
    <p:sldId id="315" r:id="rId5"/>
    <p:sldId id="341" r:id="rId6"/>
    <p:sldId id="312" r:id="rId7"/>
    <p:sldId id="336" r:id="rId8"/>
    <p:sldId id="335" r:id="rId9"/>
    <p:sldId id="334" r:id="rId10"/>
    <p:sldId id="340" r:id="rId11"/>
    <p:sldId id="319" r:id="rId12"/>
    <p:sldId id="324" r:id="rId13"/>
    <p:sldId id="318" r:id="rId14"/>
    <p:sldId id="331" r:id="rId15"/>
    <p:sldId id="330" r:id="rId16"/>
    <p:sldId id="332" r:id="rId17"/>
    <p:sldId id="333" r:id="rId18"/>
    <p:sldId id="327" r:id="rId19"/>
    <p:sldId id="328" r:id="rId20"/>
    <p:sldId id="329" r:id="rId21"/>
    <p:sldId id="320" r:id="rId22"/>
    <p:sldId id="339" r:id="rId23"/>
    <p:sldId id="338" r:id="rId24"/>
    <p:sldId id="326" r:id="rId25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99"/>
    <a:srgbClr val="0099FF"/>
    <a:srgbClr val="66FFFF"/>
    <a:srgbClr val="00FF00"/>
    <a:srgbClr val="FFFF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58" autoAdjust="0"/>
    <p:restoredTop sz="94660"/>
  </p:normalViewPr>
  <p:slideViewPr>
    <p:cSldViewPr>
      <p:cViewPr varScale="1">
        <p:scale>
          <a:sx n="69" d="100"/>
          <a:sy n="69" d="100"/>
        </p:scale>
        <p:origin x="-420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32C8AF-5692-4227-89D6-7327C759F776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789305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453188"/>
            <a:ext cx="2895600" cy="42545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381750"/>
            <a:ext cx="8605838" cy="503238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381750"/>
            <a:ext cx="5684837" cy="488950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908050"/>
          </a:xfrm>
        </p:spPr>
        <p:txBody>
          <a:bodyPr/>
          <a:lstStyle>
            <a:lvl1pPr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981075"/>
            <a:ext cx="8713788" cy="5256213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20000"/>
              </a:spcAft>
              <a:buFontTx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08725"/>
            <a:ext cx="3635375" cy="549275"/>
          </a:xfrm>
        </p:spPr>
        <p:txBody>
          <a:bodyPr/>
          <a:lstStyle>
            <a:lvl1pPr>
              <a:defRPr sz="24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en-AU"/>
              <a:t>The Prophecy of Zephaniah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6C736-127D-4E0B-A19C-E9900A59B21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E3363-1D28-4D75-B712-5B1547E5C97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31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1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1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1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836613"/>
          </a:xfrm>
        </p:spPr>
        <p:txBody>
          <a:bodyPr/>
          <a:lstStyle>
            <a:lvl1pPr>
              <a:defRPr sz="3600">
                <a:solidFill>
                  <a:srgbClr val="FFFF00"/>
                </a:solidFill>
                <a:latin typeface="Arial Black" pitchFamily="34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908050"/>
            <a:ext cx="7772400" cy="59499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5373688"/>
            <a:ext cx="1331913" cy="1484312"/>
          </a:xfrm>
        </p:spPr>
        <p:txBody>
          <a:bodyPr/>
          <a:lstStyle>
            <a:lvl1pPr algn="l">
              <a:defRPr sz="1800">
                <a:solidFill>
                  <a:srgbClr val="FFFF66"/>
                </a:solidFill>
                <a:effectLst/>
                <a:latin typeface="Impact" pitchFamily="34" charset="0"/>
              </a:defRPr>
            </a:lvl1pPr>
          </a:lstStyle>
          <a:p>
            <a:r>
              <a:rPr lang="en-AU"/>
              <a:t>Events Subsequent to the Return of Christ</a:t>
            </a:r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7088" y="6524625"/>
            <a:ext cx="514350" cy="333375"/>
          </a:xfrm>
        </p:spPr>
        <p:txBody>
          <a:bodyPr/>
          <a:lstStyle>
            <a:lvl1pPr>
              <a:defRPr sz="1400"/>
            </a:lvl1pPr>
          </a:lstStyle>
          <a:p>
            <a:fld id="{A8181D21-47EC-45E3-98AF-C7417DCDA09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A3D40-1ABF-4658-81DE-B3E5FF1BC71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039D8-E1B4-4D43-B4A9-BBB27FF510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9A72-DFC5-4B4F-8D61-1480324CAF1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6EC18-0111-4DDC-B803-BA5051AF9C8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F2474-AB35-4739-BAB6-F2A238933E2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430AF-9DE5-4C16-8816-F7F1427A8AA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65DB3-3603-4868-8B5B-9FED94811F6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6D7EC-6F9D-4094-9780-B91A18D9ED2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32DE4-C1A1-4909-A142-78ACACCBEBE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01764-49C3-4B77-A352-47D93CAA19E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2E578-C8EA-4AB1-8B40-83B2991EEA8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4C7024D-2BBB-4474-B97C-BE8FEF84DA8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 userDrawn="1"/>
        </p:nvSpPr>
        <p:spPr bwMode="auto">
          <a:xfrm>
            <a:off x="0" y="6165850"/>
            <a:ext cx="9144000" cy="692150"/>
          </a:xfrm>
          <a:prstGeom prst="rect">
            <a:avLst/>
          </a:prstGeom>
          <a:gradFill rotWithShape="1">
            <a:gsLst>
              <a:gs pos="0">
                <a:srgbClr val="000046">
                  <a:alpha val="44000"/>
                </a:srgb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3" name="Group 3"/>
          <p:cNvGrpSpPr>
            <a:grpSpLocks/>
          </p:cNvGrpSpPr>
          <p:nvPr userDrawn="1"/>
        </p:nvGrpSpPr>
        <p:grpSpPr bwMode="auto">
          <a:xfrm>
            <a:off x="0" y="6381750"/>
            <a:ext cx="9144000" cy="495300"/>
            <a:chOff x="0" y="3792"/>
            <a:chExt cx="4944" cy="540"/>
          </a:xfrm>
        </p:grpSpPr>
        <p:sp>
          <p:nvSpPr>
            <p:cNvPr id="97284" name="Freeform 4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996633"/>
                </a:gs>
                <a:gs pos="100000">
                  <a:srgbClr val="8080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285" name="Group 5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97286" name="Freeform 6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6633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87" name="Freeform 7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6633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88" name="Freeform 8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6633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89" name="Freeform 9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6633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0" name="Freeform 10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6633"/>
                  </a:gs>
                  <a:gs pos="100000">
                    <a:srgbClr val="80800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291" name="Freeform 11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996633"/>
                </a:gs>
                <a:gs pos="100000">
                  <a:srgbClr val="8080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9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4450"/>
            <a:ext cx="9142413" cy="720725"/>
          </a:xfrm>
        </p:spPr>
        <p:txBody>
          <a:bodyPr anchor="b"/>
          <a:lstStyle>
            <a:lvl1pPr algn="ctr">
              <a:lnSpc>
                <a:spcPct val="80000"/>
              </a:lnSpc>
              <a:defRPr sz="360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9729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836613"/>
            <a:ext cx="8569325" cy="5472112"/>
          </a:xfrm>
        </p:spPr>
        <p:txBody>
          <a:bodyPr/>
          <a:lstStyle>
            <a:lvl1pPr marL="531813" indent="-531813">
              <a:buClr>
                <a:srgbClr val="FFFF00"/>
              </a:buClr>
              <a:buSzTx/>
              <a:buFont typeface="Wingdings" pitchFamily="2" charset="2"/>
              <a:buChar char="v"/>
              <a:defRPr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9729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532563"/>
            <a:ext cx="4211638" cy="323850"/>
          </a:xfrm>
        </p:spPr>
        <p:txBody>
          <a:bodyPr/>
          <a:lstStyle>
            <a:lvl1pPr algn="l">
              <a:defRPr sz="2400" b="1">
                <a:solidFill>
                  <a:srgbClr val="99FF33"/>
                </a:solidFill>
                <a:latin typeface="Monotype Corsiva" pitchFamily="66" charset="0"/>
              </a:defRPr>
            </a:lvl1pPr>
          </a:lstStyle>
          <a:p>
            <a:r>
              <a:rPr lang="en-US"/>
              <a:t>The Prophecy of Zephaniah</a:t>
            </a:r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708DA-C084-4258-B44B-67449EE851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05225-AE16-4C01-B517-BBF0B84E856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BC7E8-2266-425D-B481-2D2DE33CFBF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4184D-DEB8-4DBA-B0D0-32474472E06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59B5F-673E-401F-AA37-46165E40962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1BCEC-DD34-48EA-8A0D-3152208758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3AE46-FF05-4763-B277-94997868B18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5E02-C85C-4FCF-818E-82D18C4FB66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A3149-D96F-4214-87F0-E3B43B3721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2AA5F-D7B9-431F-9A32-59D52279585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6FB86-D30A-4D5C-9D47-87DC2F4BC4E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89305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8400" y="6486525"/>
            <a:ext cx="2895600" cy="404813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381750"/>
            <a:ext cx="8605838" cy="503238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381750"/>
            <a:ext cx="5684837" cy="488950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908050"/>
          </a:xfrm>
        </p:spPr>
        <p:txBody>
          <a:bodyPr/>
          <a:lstStyle>
            <a:lvl1pPr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981075"/>
            <a:ext cx="8713788" cy="5256213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20000"/>
              </a:spcAft>
              <a:buFontTx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08725"/>
            <a:ext cx="3635375" cy="549275"/>
          </a:xfrm>
        </p:spPr>
        <p:txBody>
          <a:bodyPr/>
          <a:lstStyle>
            <a:lvl1pPr>
              <a:defRPr sz="24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en-AU"/>
              <a:t>The Prophecy of Zephaniah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16A66-56EA-4A25-922B-3A955847C71A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DCA92-36AC-4698-A5AE-8B591B115DB9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2CE30-CCC3-48A9-870C-E399E01366B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F46EE-F449-4563-967C-04CEC87A986C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2E8BC-A1DA-4AE3-81E8-14A7A74E22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4D0B-E5CF-4743-926D-F020DD29A6DF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34635-6E75-45D2-AE73-7876EB34442A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B8AD8-87DF-44AB-88B5-4C95CA1B8F9A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024F5-8C3F-4FC9-B150-5C68955CF54D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81274-FA3A-4AB6-9A6D-F77B9DD55930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EF93-6AEE-4C2B-B30B-EA66EA78F55B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9641A-6162-4CB7-AA23-D6B35ED7F52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B830B-5E93-4FBD-8761-30E3802E14C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7B79E-9225-4AC6-AEA0-868D10E31B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4532A-7057-4493-ADCF-7AB88407173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5D7BD-7637-41F7-9919-1204CB0D0F1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fld id="{E485BE5D-B3A5-43B8-957E-FE3559F0C6D1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21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1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1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921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E1BAD278-3285-40C2-8547-AEEBCEAD92DA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02D07F-A2ED-4E5F-B160-5CFB67E29EF2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fld id="{B83BC5B3-570B-458F-97B5-D585925F3D02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38705"/>
            <a:ext cx="3635375" cy="549275"/>
          </a:xfrm>
        </p:spPr>
        <p:txBody>
          <a:bodyPr/>
          <a:lstStyle/>
          <a:p>
            <a:r>
              <a:rPr lang="en-AU" dirty="0"/>
              <a:t>The Prophecy of Zephaniah</a:t>
            </a: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430213" y="3486150"/>
            <a:ext cx="83185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4400" b="1">
                <a:solidFill>
                  <a:srgbClr val="FFFF00"/>
                </a:solidFill>
                <a:latin typeface="Tahoma" pitchFamily="34" charset="0"/>
              </a:rPr>
              <a:t>Study 5 – “</a:t>
            </a:r>
            <a:r>
              <a:rPr lang="en-US" sz="4400" b="1">
                <a:solidFill>
                  <a:srgbClr val="FFFF00"/>
                </a:solidFill>
                <a:latin typeface="Tahoma" pitchFamily="34" charset="0"/>
              </a:rPr>
              <a:t>I will save her that halteth</a:t>
            </a:r>
            <a:r>
              <a:rPr lang="en-AU" sz="4400" b="1">
                <a:solidFill>
                  <a:srgbClr val="FFFF00"/>
                </a:solidFill>
                <a:latin typeface="Tahoma" pitchFamily="34" charset="0"/>
              </a:rPr>
              <a:t>”</a:t>
            </a:r>
          </a:p>
        </p:txBody>
      </p:sp>
      <p:sp>
        <p:nvSpPr>
          <p:cNvPr id="68611" name="WordArt 3"/>
          <p:cNvSpPr>
            <a:spLocks noChangeArrowheads="1" noChangeShapeType="1" noTextEdit="1"/>
          </p:cNvSpPr>
          <p:nvPr/>
        </p:nvSpPr>
        <p:spPr bwMode="auto">
          <a:xfrm>
            <a:off x="896783" y="965200"/>
            <a:ext cx="7777163" cy="2103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Zephaniah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50290"/>
            <a:ext cx="3635375" cy="549275"/>
          </a:xfrm>
        </p:spPr>
        <p:txBody>
          <a:bodyPr/>
          <a:lstStyle/>
          <a:p>
            <a:r>
              <a:rPr lang="en-AU" dirty="0"/>
              <a:t>The Prophecy of Zephaniah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785813"/>
            <a:ext cx="8785225" cy="5545137"/>
          </a:xfrm>
        </p:spPr>
        <p:txBody>
          <a:bodyPr/>
          <a:lstStyle/>
          <a:p>
            <a:pPr marL="622300" indent="-6223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00FF00"/>
                </a:solidFill>
              </a:rPr>
              <a:t>“mighty”</a:t>
            </a:r>
            <a:r>
              <a:rPr lang="en-US" sz="3000" dirty="0"/>
              <a:t> – </a:t>
            </a:r>
            <a:r>
              <a:rPr lang="en-US" sz="3000" i="1" dirty="0" err="1"/>
              <a:t>gibbor</a:t>
            </a:r>
            <a:r>
              <a:rPr lang="en-US" sz="3000" dirty="0"/>
              <a:t> – powerful warrior. 1</a:t>
            </a:r>
            <a:r>
              <a:rPr lang="en-US" sz="3000" baseline="30000" dirty="0"/>
              <a:t>st</a:t>
            </a:r>
            <a:r>
              <a:rPr lang="en-US" sz="3000" dirty="0"/>
              <a:t> occ. is 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6:4</a:t>
            </a:r>
            <a:r>
              <a:rPr lang="en-US" sz="3000" dirty="0"/>
              <a:t>; 2</a:t>
            </a:r>
            <a:r>
              <a:rPr lang="en-US" sz="3000" baseline="30000" dirty="0"/>
              <a:t>nd</a:t>
            </a:r>
            <a:r>
              <a:rPr lang="en-US" sz="3000" dirty="0"/>
              <a:t> of </a:t>
            </a: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FFCC66"/>
                </a:solidFill>
              </a:rPr>
              <a:t>Nimrod</a:t>
            </a:r>
            <a:r>
              <a:rPr lang="en-US" sz="30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10:8</a:t>
            </a:r>
            <a:r>
              <a:rPr lang="en-US" sz="3000" dirty="0"/>
              <a:t>.</a:t>
            </a:r>
          </a:p>
          <a:p>
            <a:pPr marL="622300" indent="-6223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FFCC66"/>
                </a:solidFill>
              </a:rPr>
              <a:t>Nimrod</a:t>
            </a:r>
            <a:r>
              <a:rPr lang="en-US" sz="30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000" dirty="0"/>
              <a:t>hunted and killed – </a:t>
            </a: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Israel’s God</a:t>
            </a:r>
            <a:r>
              <a:rPr lang="en-US" sz="30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</a:rPr>
              <a:t>calls and </a:t>
            </a:r>
            <a:r>
              <a:rPr lang="en-US" sz="3000" dirty="0" smtClean="0"/>
              <a:t>saves</a:t>
            </a:r>
            <a:r>
              <a:rPr lang="en-US" sz="3000" dirty="0"/>
              <a:t>!</a:t>
            </a:r>
          </a:p>
          <a:p>
            <a:pPr marL="622300" indent="-6223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00FF00"/>
                </a:solidFill>
              </a:rPr>
              <a:t>“rejoice”</a:t>
            </a:r>
            <a:r>
              <a:rPr lang="en-US" sz="3000" dirty="0"/>
              <a:t> – </a:t>
            </a:r>
            <a:r>
              <a:rPr lang="en-US" sz="3000" i="1" dirty="0" err="1"/>
              <a:t>sus</a:t>
            </a:r>
            <a:r>
              <a:rPr lang="en-US" sz="3000" dirty="0"/>
              <a:t> – a cheerful, enthusiastic full joy.</a:t>
            </a:r>
          </a:p>
          <a:p>
            <a:pPr marL="622300" indent="-622300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00FF00"/>
                </a:solidFill>
              </a:rPr>
              <a:t>“rest”</a:t>
            </a:r>
            <a:r>
              <a:rPr lang="en-US" sz="3000" dirty="0"/>
              <a:t> – </a:t>
            </a:r>
            <a:r>
              <a:rPr lang="en-US" sz="3000" i="1" dirty="0" err="1"/>
              <a:t>charash</a:t>
            </a:r>
            <a:r>
              <a:rPr lang="en-US" sz="3000" dirty="0"/>
              <a:t> – to be silent. </a:t>
            </a:r>
          </a:p>
          <a:p>
            <a:pPr marL="622300" indent="-622300" algn="just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</a:rPr>
              <a:t>Roth.</a:t>
            </a:r>
            <a:r>
              <a:rPr lang="en-US" sz="3000" dirty="0"/>
              <a:t> – </a:t>
            </a:r>
            <a:r>
              <a:rPr lang="en-US" sz="3000" dirty="0">
                <a:solidFill>
                  <a:srgbClr val="FFFF00"/>
                </a:solidFill>
                <a:latin typeface="Bookman Old Style" pitchFamily="18" charset="0"/>
              </a:rPr>
              <a:t>“Yahweh, thy God, in the midst of thee, as a mighty one, will save,—will be glad over thee with rejoicing, will be silent in his love, will exult over thee with shouts of triumph.”</a:t>
            </a:r>
            <a:endParaRPr lang="en-AU" sz="3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0" y="6566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Silent in His </a:t>
            </a:r>
            <a:r>
              <a:rPr lang="en-US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love </a:t>
            </a:r>
            <a:r>
              <a:rPr lang="en-US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Zeph. 3:17</a:t>
            </a:r>
            <a:endParaRPr lang="en-AU" sz="44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7583"/>
            <a:ext cx="9144000" cy="836612"/>
          </a:xfrm>
        </p:spPr>
        <p:txBody>
          <a:bodyPr/>
          <a:lstStyle/>
          <a:p>
            <a:r>
              <a:rPr lang="en-AU" sz="4400" dirty="0"/>
              <a:t>The time of Jacob’s trouble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844550"/>
            <a:ext cx="8713788" cy="3684588"/>
          </a:xfrm>
        </p:spPr>
        <p:txBody>
          <a:bodyPr/>
          <a:lstStyle/>
          <a:p>
            <a:pPr marL="622300" indent="-622300">
              <a:spcAft>
                <a:spcPct val="250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Jer. 30:1-11</a:t>
            </a:r>
            <a:r>
              <a:rPr lang="en-AU" sz="3200" dirty="0">
                <a:ln w="28575">
                  <a:solidFill>
                    <a:schemeClr val="tx1"/>
                  </a:solidFill>
                </a:ln>
              </a:rPr>
              <a:t> </a:t>
            </a:r>
            <a:r>
              <a:rPr lang="en-AU" sz="3200" dirty="0"/>
              <a:t>– God’s promise to redeem Jacob from all his enemies and give him peace in the Land of promise.</a:t>
            </a:r>
          </a:p>
          <a:p>
            <a:pPr marL="622300" indent="-622300">
              <a:spcAft>
                <a:spcPct val="250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Gen. 32:13-32 </a:t>
            </a:r>
            <a:r>
              <a:rPr lang="en-AU" sz="3200" dirty="0"/>
              <a:t>– The longest night of Jacob’s life – meticulous preparation to meet Esau – but God intervened to teach Jacob the greatest lesson of his life.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23850" y="4652963"/>
            <a:ext cx="8496300" cy="137318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800" b="1" dirty="0">
                <a:solidFill>
                  <a:srgbClr val="000000"/>
                </a:solidFill>
                <a:latin typeface="Bookman Old Style" pitchFamily="18" charset="0"/>
              </a:rPr>
              <a:t>“For the LORD hath redeemed Jacob, and ransomed him from the hand of </a:t>
            </a:r>
            <a:r>
              <a:rPr lang="en-AU" sz="2800" b="1" i="1" dirty="0">
                <a:solidFill>
                  <a:srgbClr val="000000"/>
                </a:solidFill>
                <a:latin typeface="Bookman Old Style" pitchFamily="18" charset="0"/>
              </a:rPr>
              <a:t>him that was</a:t>
            </a:r>
            <a:r>
              <a:rPr lang="en-AU" sz="2800" b="1" dirty="0">
                <a:solidFill>
                  <a:srgbClr val="000000"/>
                </a:solidFill>
                <a:latin typeface="Bookman Old Style" pitchFamily="18" charset="0"/>
              </a:rPr>
              <a:t> stronger than he.”</a:t>
            </a:r>
            <a:r>
              <a:rPr lang="en-AU" sz="2800" b="1" dirty="0">
                <a:solidFill>
                  <a:srgbClr val="000000"/>
                </a:solidFill>
              </a:rPr>
              <a:t> – </a:t>
            </a:r>
            <a:r>
              <a:rPr lang="en-AU" sz="2800" b="1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Jer. 31:11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-12700" y="4318000"/>
            <a:ext cx="1692275" cy="256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5588" cy="908050"/>
          </a:xfrm>
        </p:spPr>
        <p:txBody>
          <a:bodyPr/>
          <a:lstStyle/>
          <a:p>
            <a:r>
              <a:rPr lang="en-AU"/>
              <a:t>… </a:t>
            </a:r>
            <a:r>
              <a:rPr lang="en-AU">
                <a:solidFill>
                  <a:srgbClr val="FF0000"/>
                </a:solidFill>
              </a:rPr>
              <a:t>….</a:t>
            </a:r>
          </a:p>
        </p:txBody>
      </p:sp>
      <p:pic>
        <p:nvPicPr>
          <p:cNvPr id="86019" name="Picture 3" descr="3D 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025" y="0"/>
            <a:ext cx="8054975" cy="6929438"/>
          </a:xfrm>
          <a:prstGeom prst="rect">
            <a:avLst/>
          </a:prstGeom>
          <a:noFill/>
        </p:spPr>
      </p:pic>
      <p:sp>
        <p:nvSpPr>
          <p:cNvPr id="86020" name="Freeform 4"/>
          <p:cNvSpPr>
            <a:spLocks/>
          </p:cNvSpPr>
          <p:nvPr/>
        </p:nvSpPr>
        <p:spPr bwMode="auto">
          <a:xfrm>
            <a:off x="3771900" y="63500"/>
            <a:ext cx="1663700" cy="28606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0" y="280"/>
              </a:cxn>
              <a:cxn ang="0">
                <a:pos x="40" y="424"/>
              </a:cxn>
              <a:cxn ang="0">
                <a:pos x="64" y="592"/>
              </a:cxn>
              <a:cxn ang="0">
                <a:pos x="56" y="784"/>
              </a:cxn>
              <a:cxn ang="0">
                <a:pos x="72" y="840"/>
              </a:cxn>
              <a:cxn ang="0">
                <a:pos x="200" y="880"/>
              </a:cxn>
              <a:cxn ang="0">
                <a:pos x="296" y="920"/>
              </a:cxn>
              <a:cxn ang="0">
                <a:pos x="336" y="952"/>
              </a:cxn>
              <a:cxn ang="0">
                <a:pos x="352" y="976"/>
              </a:cxn>
              <a:cxn ang="0">
                <a:pos x="376" y="992"/>
              </a:cxn>
              <a:cxn ang="0">
                <a:pos x="392" y="1016"/>
              </a:cxn>
              <a:cxn ang="0">
                <a:pos x="416" y="1032"/>
              </a:cxn>
              <a:cxn ang="0">
                <a:pos x="448" y="1080"/>
              </a:cxn>
              <a:cxn ang="0">
                <a:pos x="520" y="1384"/>
              </a:cxn>
              <a:cxn ang="0">
                <a:pos x="616" y="1432"/>
              </a:cxn>
              <a:cxn ang="0">
                <a:pos x="712" y="1512"/>
              </a:cxn>
              <a:cxn ang="0">
                <a:pos x="768" y="1520"/>
              </a:cxn>
              <a:cxn ang="0">
                <a:pos x="816" y="1592"/>
              </a:cxn>
              <a:cxn ang="0">
                <a:pos x="864" y="1608"/>
              </a:cxn>
            </a:cxnLst>
            <a:rect l="0" t="0" r="r" b="b"/>
            <a:pathLst>
              <a:path w="864" h="1608">
                <a:moveTo>
                  <a:pt x="24" y="0"/>
                </a:moveTo>
                <a:cubicBezTo>
                  <a:pt x="0" y="96"/>
                  <a:pt x="4" y="174"/>
                  <a:pt x="0" y="280"/>
                </a:cubicBezTo>
                <a:cubicBezTo>
                  <a:pt x="10" y="328"/>
                  <a:pt x="24" y="377"/>
                  <a:pt x="40" y="424"/>
                </a:cubicBezTo>
                <a:cubicBezTo>
                  <a:pt x="48" y="480"/>
                  <a:pt x="46" y="539"/>
                  <a:pt x="64" y="592"/>
                </a:cubicBezTo>
                <a:cubicBezTo>
                  <a:pt x="54" y="663"/>
                  <a:pt x="46" y="710"/>
                  <a:pt x="56" y="784"/>
                </a:cubicBezTo>
                <a:cubicBezTo>
                  <a:pt x="56" y="784"/>
                  <a:pt x="68" y="836"/>
                  <a:pt x="72" y="840"/>
                </a:cubicBezTo>
                <a:cubicBezTo>
                  <a:pt x="94" y="862"/>
                  <a:pt x="173" y="876"/>
                  <a:pt x="200" y="880"/>
                </a:cubicBezTo>
                <a:cubicBezTo>
                  <a:pt x="235" y="892"/>
                  <a:pt x="262" y="909"/>
                  <a:pt x="296" y="920"/>
                </a:cubicBezTo>
                <a:cubicBezTo>
                  <a:pt x="342" y="989"/>
                  <a:pt x="281" y="908"/>
                  <a:pt x="336" y="952"/>
                </a:cubicBezTo>
                <a:cubicBezTo>
                  <a:pt x="344" y="958"/>
                  <a:pt x="345" y="969"/>
                  <a:pt x="352" y="976"/>
                </a:cubicBezTo>
                <a:cubicBezTo>
                  <a:pt x="359" y="983"/>
                  <a:pt x="368" y="987"/>
                  <a:pt x="376" y="992"/>
                </a:cubicBezTo>
                <a:cubicBezTo>
                  <a:pt x="381" y="1000"/>
                  <a:pt x="385" y="1009"/>
                  <a:pt x="392" y="1016"/>
                </a:cubicBezTo>
                <a:cubicBezTo>
                  <a:pt x="399" y="1023"/>
                  <a:pt x="410" y="1025"/>
                  <a:pt x="416" y="1032"/>
                </a:cubicBezTo>
                <a:cubicBezTo>
                  <a:pt x="429" y="1046"/>
                  <a:pt x="448" y="1080"/>
                  <a:pt x="448" y="1080"/>
                </a:cubicBezTo>
                <a:cubicBezTo>
                  <a:pt x="454" y="1156"/>
                  <a:pt x="449" y="1337"/>
                  <a:pt x="520" y="1384"/>
                </a:cubicBezTo>
                <a:cubicBezTo>
                  <a:pt x="544" y="1419"/>
                  <a:pt x="575" y="1418"/>
                  <a:pt x="616" y="1432"/>
                </a:cubicBezTo>
                <a:cubicBezTo>
                  <a:pt x="656" y="1445"/>
                  <a:pt x="671" y="1500"/>
                  <a:pt x="712" y="1512"/>
                </a:cubicBezTo>
                <a:cubicBezTo>
                  <a:pt x="730" y="1517"/>
                  <a:pt x="749" y="1517"/>
                  <a:pt x="768" y="1520"/>
                </a:cubicBezTo>
                <a:cubicBezTo>
                  <a:pt x="784" y="1544"/>
                  <a:pt x="800" y="1568"/>
                  <a:pt x="816" y="1592"/>
                </a:cubicBezTo>
                <a:cubicBezTo>
                  <a:pt x="825" y="1606"/>
                  <a:pt x="864" y="1608"/>
                  <a:pt x="864" y="1608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21" name="Freeform 5"/>
          <p:cNvSpPr>
            <a:spLocks/>
          </p:cNvSpPr>
          <p:nvPr/>
        </p:nvSpPr>
        <p:spPr bwMode="auto">
          <a:xfrm>
            <a:off x="5337175" y="3124200"/>
            <a:ext cx="3122613" cy="2752725"/>
          </a:xfrm>
          <a:custGeom>
            <a:avLst/>
            <a:gdLst/>
            <a:ahLst/>
            <a:cxnLst>
              <a:cxn ang="0">
                <a:pos x="1854" y="1360"/>
              </a:cxn>
              <a:cxn ang="0">
                <a:pos x="1830" y="1328"/>
              </a:cxn>
              <a:cxn ang="0">
                <a:pos x="1806" y="1312"/>
              </a:cxn>
              <a:cxn ang="0">
                <a:pos x="1798" y="1288"/>
              </a:cxn>
              <a:cxn ang="0">
                <a:pos x="1694" y="1192"/>
              </a:cxn>
              <a:cxn ang="0">
                <a:pos x="1590" y="1096"/>
              </a:cxn>
              <a:cxn ang="0">
                <a:pos x="1590" y="1040"/>
              </a:cxn>
              <a:cxn ang="0">
                <a:pos x="1582" y="832"/>
              </a:cxn>
              <a:cxn ang="0">
                <a:pos x="1470" y="704"/>
              </a:cxn>
              <a:cxn ang="0">
                <a:pos x="1238" y="568"/>
              </a:cxn>
              <a:cxn ang="0">
                <a:pos x="1150" y="552"/>
              </a:cxn>
              <a:cxn ang="0">
                <a:pos x="1086" y="496"/>
              </a:cxn>
              <a:cxn ang="0">
                <a:pos x="926" y="384"/>
              </a:cxn>
              <a:cxn ang="0">
                <a:pos x="830" y="336"/>
              </a:cxn>
              <a:cxn ang="0">
                <a:pos x="782" y="320"/>
              </a:cxn>
              <a:cxn ang="0">
                <a:pos x="622" y="352"/>
              </a:cxn>
              <a:cxn ang="0">
                <a:pos x="574" y="368"/>
              </a:cxn>
              <a:cxn ang="0">
                <a:pos x="550" y="376"/>
              </a:cxn>
              <a:cxn ang="0">
                <a:pos x="278" y="368"/>
              </a:cxn>
              <a:cxn ang="0">
                <a:pos x="150" y="272"/>
              </a:cxn>
              <a:cxn ang="0">
                <a:pos x="118" y="224"/>
              </a:cxn>
              <a:cxn ang="0">
                <a:pos x="6" y="120"/>
              </a:cxn>
              <a:cxn ang="0">
                <a:pos x="14" y="56"/>
              </a:cxn>
              <a:cxn ang="0">
                <a:pos x="22" y="0"/>
              </a:cxn>
            </a:cxnLst>
            <a:rect l="0" t="0" r="r" b="b"/>
            <a:pathLst>
              <a:path w="1854" h="1360">
                <a:moveTo>
                  <a:pt x="1854" y="1360"/>
                </a:moveTo>
                <a:cubicBezTo>
                  <a:pt x="1846" y="1349"/>
                  <a:pt x="1839" y="1337"/>
                  <a:pt x="1830" y="1328"/>
                </a:cubicBezTo>
                <a:cubicBezTo>
                  <a:pt x="1823" y="1321"/>
                  <a:pt x="1812" y="1320"/>
                  <a:pt x="1806" y="1312"/>
                </a:cubicBezTo>
                <a:cubicBezTo>
                  <a:pt x="1801" y="1305"/>
                  <a:pt x="1803" y="1295"/>
                  <a:pt x="1798" y="1288"/>
                </a:cubicBezTo>
                <a:cubicBezTo>
                  <a:pt x="1779" y="1261"/>
                  <a:pt x="1720" y="1214"/>
                  <a:pt x="1694" y="1192"/>
                </a:cubicBezTo>
                <a:cubicBezTo>
                  <a:pt x="1658" y="1161"/>
                  <a:pt x="1629" y="1122"/>
                  <a:pt x="1590" y="1096"/>
                </a:cubicBezTo>
                <a:cubicBezTo>
                  <a:pt x="1571" y="1038"/>
                  <a:pt x="1590" y="1110"/>
                  <a:pt x="1590" y="1040"/>
                </a:cubicBezTo>
                <a:cubicBezTo>
                  <a:pt x="1590" y="971"/>
                  <a:pt x="1589" y="901"/>
                  <a:pt x="1582" y="832"/>
                </a:cubicBezTo>
                <a:cubicBezTo>
                  <a:pt x="1576" y="776"/>
                  <a:pt x="1507" y="738"/>
                  <a:pt x="1470" y="704"/>
                </a:cubicBezTo>
                <a:cubicBezTo>
                  <a:pt x="1402" y="643"/>
                  <a:pt x="1328" y="592"/>
                  <a:pt x="1238" y="568"/>
                </a:cubicBezTo>
                <a:cubicBezTo>
                  <a:pt x="1209" y="560"/>
                  <a:pt x="1179" y="559"/>
                  <a:pt x="1150" y="552"/>
                </a:cubicBezTo>
                <a:cubicBezTo>
                  <a:pt x="1124" y="535"/>
                  <a:pt x="1112" y="513"/>
                  <a:pt x="1086" y="496"/>
                </a:cubicBezTo>
                <a:cubicBezTo>
                  <a:pt x="1051" y="443"/>
                  <a:pt x="986" y="404"/>
                  <a:pt x="926" y="384"/>
                </a:cubicBezTo>
                <a:cubicBezTo>
                  <a:pt x="897" y="355"/>
                  <a:pt x="868" y="349"/>
                  <a:pt x="830" y="336"/>
                </a:cubicBezTo>
                <a:cubicBezTo>
                  <a:pt x="814" y="331"/>
                  <a:pt x="782" y="320"/>
                  <a:pt x="782" y="320"/>
                </a:cubicBezTo>
                <a:cubicBezTo>
                  <a:pt x="728" y="327"/>
                  <a:pt x="674" y="338"/>
                  <a:pt x="622" y="352"/>
                </a:cubicBezTo>
                <a:cubicBezTo>
                  <a:pt x="606" y="356"/>
                  <a:pt x="590" y="363"/>
                  <a:pt x="574" y="368"/>
                </a:cubicBezTo>
                <a:cubicBezTo>
                  <a:pt x="566" y="371"/>
                  <a:pt x="550" y="376"/>
                  <a:pt x="550" y="376"/>
                </a:cubicBezTo>
                <a:cubicBezTo>
                  <a:pt x="459" y="373"/>
                  <a:pt x="368" y="375"/>
                  <a:pt x="278" y="368"/>
                </a:cubicBezTo>
                <a:cubicBezTo>
                  <a:pt x="227" y="364"/>
                  <a:pt x="190" y="299"/>
                  <a:pt x="150" y="272"/>
                </a:cubicBezTo>
                <a:cubicBezTo>
                  <a:pt x="139" y="256"/>
                  <a:pt x="134" y="235"/>
                  <a:pt x="118" y="224"/>
                </a:cubicBezTo>
                <a:cubicBezTo>
                  <a:pt x="73" y="194"/>
                  <a:pt x="36" y="165"/>
                  <a:pt x="6" y="120"/>
                </a:cubicBezTo>
                <a:cubicBezTo>
                  <a:pt x="9" y="99"/>
                  <a:pt x="14" y="77"/>
                  <a:pt x="14" y="56"/>
                </a:cubicBezTo>
                <a:cubicBezTo>
                  <a:pt x="14" y="31"/>
                  <a:pt x="0" y="22"/>
                  <a:pt x="22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6084888" y="5938838"/>
            <a:ext cx="3097212" cy="946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Impact" pitchFamily="34" charset="0"/>
              </a:rPr>
              <a:t>Esau comes from Edom with 400 men</a:t>
            </a:r>
            <a:endParaRPr lang="en-AU" sz="280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5364163" y="179388"/>
            <a:ext cx="3095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Impact" pitchFamily="34" charset="0"/>
              </a:rPr>
              <a:t>Jacob journeys in haste from Haran</a:t>
            </a:r>
            <a:endParaRPr lang="en-AU" sz="2800" dirty="0">
              <a:ln>
                <a:solidFill>
                  <a:schemeClr val="tx1"/>
                </a:solidFill>
              </a:ln>
              <a:solidFill>
                <a:srgbClr val="00FFFF"/>
              </a:solidFill>
              <a:latin typeface="Impact" pitchFamily="34" charset="0"/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50825" y="4508500"/>
            <a:ext cx="2305050" cy="1373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  <a:latin typeface="Impact" pitchFamily="34" charset="0"/>
              </a:rPr>
              <a:t>Confrontation with Laban at Galeed</a:t>
            </a:r>
            <a:endParaRPr lang="en-AU" sz="2800">
              <a:solidFill>
                <a:srgbClr val="00FF00"/>
              </a:solidFill>
              <a:latin typeface="Impact" pitchFamily="34" charset="0"/>
            </a:endParaRP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V="1">
            <a:off x="2484438" y="2349500"/>
            <a:ext cx="2087562" cy="22320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6516688" y="1844675"/>
            <a:ext cx="2447925" cy="13731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Impact" pitchFamily="34" charset="0"/>
              </a:rPr>
              <a:t>An angel wrestles with him at Jabbok</a:t>
            </a:r>
            <a:endParaRPr lang="en-AU" sz="2800">
              <a:latin typeface="Impact" pitchFamily="34" charset="0"/>
            </a:endParaRP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H="1">
            <a:off x="5508625" y="2565400"/>
            <a:ext cx="1079500" cy="358775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34925" y="44450"/>
            <a:ext cx="26638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Jacob Returns to the </a:t>
            </a:r>
            <a:r>
              <a:rPr lang="en-US" sz="32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Land – Basis of Jeremiah’s dream</a:t>
            </a:r>
            <a:endParaRPr lang="en-AU" sz="32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4653136"/>
            <a:ext cx="3600400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0000"/>
                </a:solidFill>
                <a:latin typeface="Impact" pitchFamily="34" charset="0"/>
              </a:rPr>
              <a:t>Jacob halts upon his thigh unable to save himself from Esau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21" grpId="0" animBg="1"/>
      <p:bldP spid="86022" grpId="0" animBg="1"/>
      <p:bldP spid="86024" grpId="0" animBg="1"/>
      <p:bldP spid="86025" grpId="0" animBg="1"/>
      <p:bldP spid="86026" grpId="2" animBg="1"/>
      <p:bldP spid="8602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875"/>
            <a:ext cx="9144000" cy="765175"/>
          </a:xfrm>
        </p:spPr>
        <p:txBody>
          <a:bodyPr/>
          <a:lstStyle/>
          <a:p>
            <a:r>
              <a:rPr lang="en-AU" sz="4400" dirty="0"/>
              <a:t>God’s Method – </a:t>
            </a:r>
            <a:r>
              <a:rPr lang="en-AU" sz="44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32:24-32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13556"/>
            <a:ext cx="8713788" cy="5543550"/>
          </a:xfrm>
        </p:spPr>
        <p:txBody>
          <a:bodyPr/>
          <a:lstStyle/>
          <a:p>
            <a:pPr marL="622300" indent="-622300"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>
                <a:solidFill>
                  <a:srgbClr val="00FF00"/>
                </a:solidFill>
              </a:rPr>
              <a:t>“left alone”</a:t>
            </a:r>
            <a:r>
              <a:rPr lang="en-AU" sz="3200" dirty="0"/>
              <a:t> – This is when our relationship with God is tested – Jacob sought the angels (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</a:t>
            </a:r>
            <a:r>
              <a:rPr lang="en-AU" sz="3200" dirty="0"/>
              <a:t>).</a:t>
            </a:r>
          </a:p>
          <a:p>
            <a:pPr marL="622300" indent="-622300"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>
                <a:solidFill>
                  <a:srgbClr val="00FF00"/>
                </a:solidFill>
              </a:rPr>
              <a:t>“there wrestled a man with him”</a:t>
            </a:r>
            <a:r>
              <a:rPr lang="en-AU" sz="3200" dirty="0"/>
              <a:t> – This was an angel (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Hos. 12:4</a:t>
            </a:r>
            <a:r>
              <a:rPr lang="en-AU" sz="3200" dirty="0"/>
              <a:t>). </a:t>
            </a:r>
            <a:r>
              <a:rPr lang="en-AU" sz="3200" dirty="0">
                <a:solidFill>
                  <a:srgbClr val="FFFF00"/>
                </a:solidFill>
              </a:rPr>
              <a:t>God initiated the struggle</a:t>
            </a:r>
            <a:r>
              <a:rPr lang="en-AU" sz="3200" dirty="0"/>
              <a:t>. His method is to use </a:t>
            </a:r>
            <a:r>
              <a:rPr lang="en-AU" sz="32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the circumstances of human life</a:t>
            </a:r>
            <a:r>
              <a:rPr lang="en-AU" sz="3200" dirty="0"/>
              <a:t> to test and purge His servants.</a:t>
            </a:r>
          </a:p>
        </p:txBody>
      </p:sp>
      <p:pic>
        <p:nvPicPr>
          <p:cNvPr id="88068" name="Picture 4" descr="wrestling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  <a:grayscl/>
          </a:blip>
          <a:srcRect/>
          <a:stretch>
            <a:fillRect/>
          </a:stretch>
        </p:blipFill>
        <p:spPr bwMode="auto">
          <a:xfrm>
            <a:off x="7446963" y="4724400"/>
            <a:ext cx="17605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971550" y="5072074"/>
            <a:ext cx="61928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 Black" pitchFamily="34" charset="0"/>
              </a:rPr>
              <a:t>Why “a </a:t>
            </a:r>
            <a:r>
              <a:rPr lang="en-US" sz="3600" u="sng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 Black" pitchFamily="34" charset="0"/>
              </a:rPr>
              <a:t>man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 Black" pitchFamily="34" charset="0"/>
              </a:rPr>
              <a:t>” and not “an angel”?</a:t>
            </a:r>
            <a:endParaRPr lang="en-AU" sz="3600" dirty="0">
              <a:ln>
                <a:solidFill>
                  <a:schemeClr val="tx1"/>
                </a:solidFill>
              </a:ln>
              <a:solidFill>
                <a:srgbClr val="00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uiExpand="1" build="p"/>
      <p:bldP spid="880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875"/>
            <a:ext cx="9144000" cy="765175"/>
          </a:xfrm>
        </p:spPr>
        <p:txBody>
          <a:bodyPr/>
          <a:lstStyle/>
          <a:p>
            <a:r>
              <a:rPr lang="en-AU" sz="4400" dirty="0"/>
              <a:t>God’s Method – </a:t>
            </a:r>
            <a:r>
              <a:rPr lang="en-AU" sz="44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32:24-32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163" y="836613"/>
            <a:ext cx="8537575" cy="5400675"/>
          </a:xfrm>
        </p:spPr>
        <p:txBody>
          <a:bodyPr/>
          <a:lstStyle/>
          <a:p>
            <a:pPr marL="622300" indent="-622300"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>
                <a:solidFill>
                  <a:srgbClr val="00FF00"/>
                </a:solidFill>
              </a:rPr>
              <a:t>“thigh…out of joint”</a:t>
            </a:r>
            <a:r>
              <a:rPr lang="en-AU" sz="3200" dirty="0"/>
              <a:t> – Strongest part of body dislocated – </a:t>
            </a:r>
            <a:r>
              <a:rPr lang="en-AU" sz="3200" b="0" dirty="0">
                <a:solidFill>
                  <a:srgbClr val="FFFF66"/>
                </a:solidFill>
                <a:latin typeface="Arial Black" pitchFamily="34" charset="0"/>
              </a:rPr>
              <a:t>Lesson</a:t>
            </a:r>
            <a:r>
              <a:rPr lang="en-AU" sz="3200" dirty="0">
                <a:solidFill>
                  <a:srgbClr val="FFFF66"/>
                </a:solidFill>
              </a:rPr>
              <a:t> - no confidence in flesh</a:t>
            </a:r>
            <a:r>
              <a:rPr lang="en-AU" sz="3200" dirty="0"/>
              <a:t> – hence 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 32</a:t>
            </a:r>
            <a:r>
              <a:rPr lang="en-AU" sz="3200" dirty="0"/>
              <a:t>.</a:t>
            </a:r>
          </a:p>
          <a:p>
            <a:pPr marL="622300" indent="-622300"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dirty="0"/>
              <a:t>Named changed to Israel, but not until 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35:21 </a:t>
            </a:r>
            <a:r>
              <a:rPr lang="en-AU" sz="3200" dirty="0"/>
              <a:t>after Rachel (the Syrian) had died.</a:t>
            </a:r>
          </a:p>
          <a:p>
            <a:pPr marL="622300" indent="-622300"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0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 Black" pitchFamily="34" charset="0"/>
              </a:rPr>
              <a:t>Peniel</a:t>
            </a:r>
            <a:r>
              <a:rPr lang="en-AU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AU" sz="3200" dirty="0"/>
              <a:t>(“</a:t>
            </a:r>
            <a:r>
              <a:rPr lang="en-AU" sz="3200" dirty="0">
                <a:solidFill>
                  <a:srgbClr val="FFFF00"/>
                </a:solidFill>
              </a:rPr>
              <a:t>I</a:t>
            </a:r>
            <a:r>
              <a:rPr lang="en-AU" sz="3200" dirty="0"/>
              <a:t> have seen God”) – 1</a:t>
            </a:r>
            <a:r>
              <a:rPr lang="en-AU" sz="3200" baseline="30000" dirty="0"/>
              <a:t>st</a:t>
            </a:r>
            <a:r>
              <a:rPr lang="en-AU" sz="3200" dirty="0"/>
              <a:t> person singular – </a:t>
            </a:r>
            <a:r>
              <a:rPr lang="en-AU" sz="3200" dirty="0">
                <a:solidFill>
                  <a:srgbClr val="FFFF00"/>
                </a:solidFill>
              </a:rPr>
              <a:t>Jacob’s lesson</a:t>
            </a:r>
            <a:r>
              <a:rPr lang="en-AU" sz="3200" dirty="0"/>
              <a:t>. </a:t>
            </a:r>
          </a:p>
          <a:p>
            <a:pPr marL="622300" indent="-622300"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200" b="0" dirty="0" err="1">
                <a:solidFill>
                  <a:srgbClr val="99FF99"/>
                </a:solidFill>
                <a:latin typeface="Arial Black" pitchFamily="34" charset="0"/>
              </a:rPr>
              <a:t>Penuel</a:t>
            </a:r>
            <a:r>
              <a:rPr lang="en-AU" sz="3200" b="0" dirty="0">
                <a:latin typeface="Arial Black" pitchFamily="34" charset="0"/>
              </a:rPr>
              <a:t> </a:t>
            </a:r>
            <a:r>
              <a:rPr lang="en-AU" sz="3200" dirty="0"/>
              <a:t>(“</a:t>
            </a:r>
            <a:r>
              <a:rPr lang="en-AU" sz="3200" dirty="0">
                <a:solidFill>
                  <a:srgbClr val="00FF00"/>
                </a:solidFill>
              </a:rPr>
              <a:t>they</a:t>
            </a:r>
            <a:r>
              <a:rPr lang="en-AU" sz="3200" dirty="0"/>
              <a:t> have seen God”) – 3</a:t>
            </a:r>
            <a:r>
              <a:rPr lang="en-AU" sz="3200" baseline="30000" dirty="0"/>
              <a:t>rd</a:t>
            </a:r>
            <a:r>
              <a:rPr lang="en-AU" sz="3200" dirty="0"/>
              <a:t> person plural – </a:t>
            </a:r>
            <a:r>
              <a:rPr lang="en-AU" sz="3200" dirty="0">
                <a:solidFill>
                  <a:srgbClr val="00FF00"/>
                </a:solidFill>
              </a:rPr>
              <a:t>Lesson for all</a:t>
            </a:r>
            <a:r>
              <a:rPr lang="en-AU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6838"/>
            <a:ext cx="9144000" cy="13874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AU" sz="4800" dirty="0"/>
              <a:t>The sinew that shrank</a:t>
            </a:r>
            <a:r>
              <a:rPr lang="en-AU" dirty="0"/>
              <a:t/>
            </a:r>
            <a:br>
              <a:rPr lang="en-AU" dirty="0"/>
            </a:br>
            <a:r>
              <a:rPr lang="en-AU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32:32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263" y="1527175"/>
            <a:ext cx="8426450" cy="3973527"/>
          </a:xfrm>
        </p:spPr>
        <p:txBody>
          <a:bodyPr/>
          <a:lstStyle/>
          <a:p>
            <a:pPr marL="723900" indent="-723900"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00FF00"/>
                </a:solidFill>
              </a:rPr>
              <a:t>“sinew”</a:t>
            </a:r>
            <a:r>
              <a:rPr lang="en-US" sz="3200" dirty="0"/>
              <a:t> – The sinew or tendon which holds the hip bone in its socket.</a:t>
            </a:r>
          </a:p>
          <a:p>
            <a:pPr marL="723900" indent="-723900"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/>
              <a:t>Thigh is strongest part of body = The strength of man.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23850" y="3946525"/>
            <a:ext cx="849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2788" indent="-712788"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 Black" pitchFamily="34" charset="0"/>
              </a:rPr>
              <a:t>Lesson</a:t>
            </a:r>
            <a:r>
              <a:rPr lang="en-US" sz="3200" b="1" dirty="0"/>
              <a:t> – Israel’s ‘family builders’ do not put any trust in human strength.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/>
      <p:bldP spid="829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3200" y="953365"/>
            <a:ext cx="8569325" cy="2735263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32:25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</a:rPr>
              <a:t>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00FF00"/>
                </a:solidFill>
              </a:rPr>
              <a:t>“out of joint”</a:t>
            </a:r>
            <a:r>
              <a:rPr lang="en-US" sz="3200" dirty="0"/>
              <a:t> – </a:t>
            </a:r>
            <a:r>
              <a:rPr lang="en-US" sz="3200" i="1" dirty="0" err="1"/>
              <a:t>yaqa</a:t>
            </a:r>
            <a:r>
              <a:rPr lang="en-US" sz="3200" dirty="0"/>
              <a:t> – dislocated.</a:t>
            </a:r>
          </a:p>
          <a:p>
            <a:pPr marL="533400" indent="-533400" algn="just">
              <a:lnSpc>
                <a:spcPct val="95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/>
              <a:t>“The sciatic nerve, the longest in the human body, runs from the lower back through the pelvic region and down the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60480"/>
            <a:ext cx="9142413" cy="765175"/>
          </a:xfrm>
        </p:spPr>
        <p:txBody>
          <a:bodyPr/>
          <a:lstStyle/>
          <a:p>
            <a:r>
              <a:rPr lang="en-US" sz="4400" dirty="0"/>
              <a:t>“He halted upon his thigh”</a:t>
            </a:r>
            <a:endParaRPr lang="en-AU" sz="4400" dirty="0"/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5940425" y="3800475"/>
          <a:ext cx="3203575" cy="3057525"/>
        </p:xfrm>
        <a:graphic>
          <a:graphicData uri="http://schemas.openxmlformats.org/presentationml/2006/ole">
            <p:oleObj spid="_x0000_s83972" name="Photo Editor Photo" r:id="rId3" imgW="2295238" imgH="2190476" progId="">
              <p:embed/>
            </p:oleObj>
          </a:graphicData>
        </a:graphic>
      </p:graphicFrame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755650" y="3396528"/>
            <a:ext cx="51117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Aft>
                <a:spcPct val="20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1" dirty="0"/>
              <a:t>back of the leg. To relieve the pain, sufferers often walk by bending the affected leg at the knee and rotating it outwards.” (Encarta)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uiExpand="1" build="p"/>
      <p:bldP spid="839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463"/>
            <a:ext cx="9144000" cy="14128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4400" dirty="0"/>
              <a:t>“I will save her that </a:t>
            </a:r>
            <a:r>
              <a:rPr lang="en-US" sz="4400" dirty="0" err="1"/>
              <a:t>halteth</a:t>
            </a:r>
            <a:r>
              <a:rPr lang="en-US" sz="4400" dirty="0"/>
              <a:t>”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 </a:t>
            </a:r>
            <a:r>
              <a:rPr lang="en-AU" sz="3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Mic. 4:6-7; Zeph. 3:19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263" y="1527175"/>
            <a:ext cx="8499475" cy="4573588"/>
          </a:xfrm>
        </p:spPr>
        <p:txBody>
          <a:bodyPr/>
          <a:lstStyle/>
          <a:p>
            <a:pPr marL="622300" indent="-62230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/>
              <a:t>“Sciatica sometimes occurs during pregnancy when the sciatic nerve is pinched between the head of the </a:t>
            </a:r>
            <a:r>
              <a:rPr lang="en-US" sz="3200" dirty="0" err="1"/>
              <a:t>foetus</a:t>
            </a:r>
            <a:r>
              <a:rPr lang="en-US" sz="3200" dirty="0"/>
              <a:t> and the pelvic wall.” </a:t>
            </a:r>
            <a:r>
              <a:rPr lang="en-US" sz="3200" dirty="0">
                <a:solidFill>
                  <a:srgbClr val="FFCC66"/>
                </a:solidFill>
              </a:rPr>
              <a:t>(Encarta)</a:t>
            </a:r>
          </a:p>
          <a:p>
            <a:pPr marL="622300" indent="-62230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/>
              <a:t>Sciatic pain is the closest thing a man can experience to the pain of childbirth – 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Jer. 30:6-7</a:t>
            </a:r>
            <a:r>
              <a:rPr lang="en-US" sz="3200" dirty="0"/>
              <a:t>. 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23850" y="5157788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 b="1">
                <a:solidFill>
                  <a:srgbClr val="00FF00"/>
                </a:solidFill>
                <a:latin typeface="Bookman Old Style" pitchFamily="18" charset="0"/>
              </a:rPr>
              <a:t> “Ask ye now, and see whether a man doth travail with child?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836613"/>
            <a:ext cx="8496300" cy="5472112"/>
          </a:xfrm>
        </p:spPr>
        <p:txBody>
          <a:bodyPr/>
          <a:lstStyle/>
          <a:p>
            <a:pPr algn="just">
              <a:lnSpc>
                <a:spcPct val="95000"/>
              </a:lnSpc>
            </a:pPr>
            <a:r>
              <a:rPr lang="en-US" sz="3200">
                <a:latin typeface="Bookman Old Style" pitchFamily="18" charset="0"/>
              </a:rPr>
              <a:t>Therefore thus saith the Lord GOD; Now will I bring again the captivity of Jacob, and have mercy upon the whole house of Israel, and will be jealous for my holy name; </a:t>
            </a:r>
          </a:p>
          <a:p>
            <a:pPr algn="just">
              <a:lnSpc>
                <a:spcPct val="95000"/>
              </a:lnSpc>
            </a:pPr>
            <a:r>
              <a:rPr lang="en-US" sz="3200">
                <a:latin typeface="Bookman Old Style" pitchFamily="18" charset="0"/>
              </a:rPr>
              <a:t>After that they have borne their shame, and all their trespasses whereby they have trespassed against me, </a:t>
            </a:r>
            <a:r>
              <a:rPr lang="en-US" sz="3600">
                <a:solidFill>
                  <a:srgbClr val="00FF00"/>
                </a:solidFill>
                <a:latin typeface="Bookman Old Style" pitchFamily="18" charset="0"/>
              </a:rPr>
              <a:t>when they dwelt safely in their land</a:t>
            </a:r>
            <a:r>
              <a:rPr lang="en-US" sz="3200">
                <a:latin typeface="Bookman Old Style" pitchFamily="18" charset="0"/>
              </a:rPr>
              <a:t>, and none made </a:t>
            </a:r>
            <a:r>
              <a:rPr lang="en-US" sz="3200" i="1">
                <a:latin typeface="Bookman Old Style" pitchFamily="18" charset="0"/>
              </a:rPr>
              <a:t>them</a:t>
            </a:r>
            <a:r>
              <a:rPr lang="en-US" sz="3200">
                <a:latin typeface="Bookman Old Style" pitchFamily="18" charset="0"/>
              </a:rPr>
              <a:t> afraid.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2063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Jacob Redeemed -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Ezek. 39:25-28</a:t>
            </a:r>
            <a:endParaRPr lang="en-AU" sz="40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765175"/>
            <a:ext cx="8569325" cy="5543550"/>
          </a:xfrm>
        </p:spPr>
        <p:txBody>
          <a:bodyPr/>
          <a:lstStyle/>
          <a:p>
            <a:pPr algn="just">
              <a:lnSpc>
                <a:spcPct val="95000"/>
              </a:lnSpc>
              <a:spcAft>
                <a:spcPct val="15000"/>
              </a:spcAft>
            </a:pPr>
            <a:r>
              <a:rPr lang="en-US" sz="3000">
                <a:solidFill>
                  <a:srgbClr val="00FF00"/>
                </a:solidFill>
                <a:latin typeface="Bookman Old Style" pitchFamily="18" charset="0"/>
              </a:rPr>
              <a:t>“Not until they came to perceive, beginning in the 1860's, that they would have to act as their own Messiah did the return to Israel actually become realizable...”</a:t>
            </a:r>
            <a:r>
              <a:rPr lang="en-US"/>
              <a:t> – ‘Bible and Sword’ - Barbara Tuchman.</a:t>
            </a:r>
          </a:p>
          <a:p>
            <a:pPr algn="just">
              <a:lnSpc>
                <a:spcPct val="95000"/>
              </a:lnSpc>
              <a:spcAft>
                <a:spcPct val="15000"/>
              </a:spcAft>
            </a:pPr>
            <a:r>
              <a:rPr lang="en-US" sz="3200">
                <a:solidFill>
                  <a:srgbClr val="FFFF00"/>
                </a:solidFill>
                <a:latin typeface="Bookman Old Style" pitchFamily="18" charset="0"/>
              </a:rPr>
              <a:t>“The Jewish people must be their own Messiah”</a:t>
            </a:r>
            <a:r>
              <a:rPr lang="en-US"/>
              <a:t>, wrote the historian Heinrich Graetz in 1864.</a:t>
            </a:r>
          </a:p>
          <a:p>
            <a:pPr>
              <a:lnSpc>
                <a:spcPct val="95000"/>
              </a:lnSpc>
              <a:spcAft>
                <a:spcPct val="15000"/>
              </a:spcAft>
            </a:pPr>
            <a:r>
              <a:rPr lang="en-US" altLang="zh-CN">
                <a:ea typeface="SimSun" pitchFamily="2" charset="-122"/>
              </a:rPr>
              <a:t>Asked if the Jews still awaited Messiah, Rabbi Abrahams said in Jerusalem in the early 1970s; </a:t>
            </a:r>
            <a:r>
              <a:rPr lang="en-US" altLang="zh-CN" sz="3200">
                <a:solidFill>
                  <a:srgbClr val="00FF00"/>
                </a:solidFill>
                <a:latin typeface="Bookman Old Style" pitchFamily="18" charset="0"/>
                <a:ea typeface="SimSun" pitchFamily="2" charset="-122"/>
              </a:rPr>
              <a:t>“We are the Messiah”</a:t>
            </a:r>
            <a:r>
              <a:rPr lang="en-US" altLang="zh-CN">
                <a:ea typeface="SimSun" pitchFamily="2" charset="-122"/>
              </a:rPr>
              <a:t>.</a:t>
            </a:r>
            <a:r>
              <a:rPr lang="en-AU" altLang="zh-CN">
                <a:ea typeface="SimSun" pitchFamily="2" charset="-122"/>
              </a:rPr>
              <a:t> </a:t>
            </a:r>
            <a:endParaRPr lang="en-AU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0" y="6956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Israel </a:t>
            </a:r>
            <a:r>
              <a:rPr lang="en-US" altLang="zh-CN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– </a:t>
            </a:r>
            <a:r>
              <a:rPr lang="en-US" altLang="zh-CN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Their </a:t>
            </a:r>
            <a:r>
              <a:rPr lang="en-US" altLang="zh-CN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own </a:t>
            </a:r>
            <a:r>
              <a:rPr lang="en-US" altLang="zh-CN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Messiah</a:t>
            </a:r>
            <a:r>
              <a:rPr lang="en-AU" altLang="zh-CN" sz="4400" dirty="0">
                <a:solidFill>
                  <a:srgbClr val="FFFF66"/>
                </a:solidFill>
                <a:ea typeface="SimSun" pitchFamily="2" charset="-122"/>
              </a:rPr>
              <a:t> </a:t>
            </a:r>
            <a:endParaRPr lang="en-AU" sz="4400" dirty="0">
              <a:solidFill>
                <a:srgbClr val="FFFF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396827">
            <a:off x="371745" y="2019401"/>
            <a:ext cx="8424936" cy="255454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000000"/>
                </a:solidFill>
                <a:latin typeface="Impact" pitchFamily="34" charset="0"/>
              </a:rPr>
              <a:t>Like </a:t>
            </a:r>
            <a:r>
              <a:rPr lang="en-AU" sz="4000" dirty="0" err="1" smtClean="0">
                <a:solidFill>
                  <a:srgbClr val="000000"/>
                </a:solidFill>
                <a:latin typeface="Impact" pitchFamily="34" charset="0"/>
              </a:rPr>
              <a:t>Uzziah</a:t>
            </a:r>
            <a:r>
              <a:rPr lang="en-AU" sz="4000" dirty="0" smtClean="0">
                <a:solidFill>
                  <a:srgbClr val="000000"/>
                </a:solidFill>
                <a:latin typeface="Impact" pitchFamily="34" charset="0"/>
              </a:rPr>
              <a:t> their highly successful and blessed king who grasped the dual role of king-priest thinking he was Messiah – hence </a:t>
            </a:r>
            <a:r>
              <a:rPr lang="en-AU" sz="4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Zech. 14:5; 12:12-14; 13:1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322580"/>
            <a:ext cx="3635375" cy="549275"/>
          </a:xfrm>
        </p:spPr>
        <p:txBody>
          <a:bodyPr/>
          <a:lstStyle/>
          <a:p>
            <a:r>
              <a:rPr lang="en-AU" dirty="0"/>
              <a:t>The Prophecy of Zephaniah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2263" y="797210"/>
            <a:ext cx="8642350" cy="5113238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None/>
              <a:tabLst>
                <a:tab pos="1612900" algn="l"/>
              </a:tabLst>
            </a:pPr>
            <a:r>
              <a:rPr lang="en-US" sz="3200" dirty="0"/>
              <a:t>The prophecy </a:t>
            </a:r>
            <a:r>
              <a:rPr lang="en-US" sz="3200" dirty="0" err="1"/>
              <a:t>summarised</a:t>
            </a:r>
            <a:r>
              <a:rPr lang="en-US" sz="3200" dirty="0"/>
              <a:t>: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  <a:tabLst>
                <a:tab pos="1612900" algn="l"/>
              </a:tabLst>
            </a:pP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1:1-2:3</a:t>
            </a:r>
            <a:r>
              <a:rPr lang="en-US" sz="3200" dirty="0"/>
              <a:t>	Hastening </a:t>
            </a:r>
            <a:r>
              <a:rPr lang="en-US" sz="3200" dirty="0" err="1"/>
              <a:t>judgements</a:t>
            </a:r>
            <a:r>
              <a:rPr lang="en-US" sz="3200" dirty="0"/>
              <a:t> upon Judah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  <a:tabLst>
                <a:tab pos="1612900" algn="l"/>
              </a:tabLst>
            </a:pP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2:4-15</a:t>
            </a:r>
            <a:r>
              <a:rPr lang="en-US" sz="3200" dirty="0"/>
              <a:t>	</a:t>
            </a:r>
            <a:r>
              <a:rPr lang="en-US" sz="3200" dirty="0" err="1"/>
              <a:t>Judgement</a:t>
            </a:r>
            <a:r>
              <a:rPr lang="en-US" sz="3200" dirty="0"/>
              <a:t> on the nations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  <a:tabLst>
                <a:tab pos="1612900" algn="l"/>
              </a:tabLst>
            </a:pP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3:1-7</a:t>
            </a:r>
            <a:r>
              <a:rPr lang="en-US" sz="3200" dirty="0"/>
              <a:t>	The sins of Judah and Jerusalem</a:t>
            </a:r>
          </a:p>
          <a:p>
            <a:pPr>
              <a:buClr>
                <a:srgbClr val="FFFF00"/>
              </a:buClr>
              <a:buFont typeface="Wingdings" pitchFamily="2" charset="2"/>
              <a:buNone/>
              <a:tabLst>
                <a:tab pos="1612900" algn="l"/>
              </a:tabLst>
            </a:pP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3:8-20</a:t>
            </a:r>
            <a:r>
              <a:rPr lang="en-US" sz="3200" dirty="0"/>
              <a:t>	</a:t>
            </a:r>
            <a:r>
              <a:rPr lang="en-US" sz="3200" dirty="0">
                <a:solidFill>
                  <a:srgbClr val="00FF00"/>
                </a:solidFill>
              </a:rPr>
              <a:t>A remnant restored and redeemed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None/>
              <a:tabLst>
                <a:tab pos="1612900" algn="l"/>
              </a:tabLst>
            </a:pPr>
            <a:r>
              <a:rPr lang="en-US" sz="3200" b="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Purpose of the prophecy</a:t>
            </a: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3000" dirty="0">
                <a:solidFill>
                  <a:srgbClr val="FFFF00"/>
                </a:solidFill>
              </a:rPr>
              <a:t>– To encourage a faithful remnant facing rapidly approaching Divine </a:t>
            </a:r>
            <a:r>
              <a:rPr lang="en-US" sz="3000" dirty="0" err="1">
                <a:solidFill>
                  <a:srgbClr val="FFFF00"/>
                </a:solidFill>
              </a:rPr>
              <a:t>judgement</a:t>
            </a:r>
            <a:r>
              <a:rPr lang="en-US" sz="3000" dirty="0">
                <a:solidFill>
                  <a:srgbClr val="FFFF00"/>
                </a:solidFill>
              </a:rPr>
              <a:t> that they might be hid in the day of </a:t>
            </a:r>
            <a:r>
              <a:rPr lang="en-US" sz="3000" dirty="0" smtClean="0">
                <a:solidFill>
                  <a:srgbClr val="FFFF00"/>
                </a:solidFill>
              </a:rPr>
              <a:t>Yahweh’s anger</a:t>
            </a:r>
            <a:r>
              <a:rPr lang="en-US" sz="3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0" y="13493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of Zephaniah</a:t>
            </a:r>
            <a:endParaRPr lang="en-AU" sz="44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238" y="5763699"/>
            <a:ext cx="8424936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0000"/>
                </a:solidFill>
                <a:latin typeface="Impact" pitchFamily="34" charset="0"/>
              </a:rPr>
              <a:t>Based on the call of Abram and his arrival in the Land – </a:t>
            </a:r>
            <a:r>
              <a:rPr lang="en-AU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Gen. 12:6-8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5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81075"/>
            <a:ext cx="8496300" cy="532765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10000"/>
              </a:spcAft>
            </a:pPr>
            <a:r>
              <a:rPr lang="en-US" sz="3200">
                <a:latin typeface="Bookman Old Style" pitchFamily="18" charset="0"/>
              </a:rPr>
              <a:t>When I have brought them again from the people, and gathered them out of their enemies’ lands, and am sanctified in them in the sight of many nations; </a:t>
            </a:r>
          </a:p>
          <a:p>
            <a:pPr algn="just">
              <a:lnSpc>
                <a:spcPct val="90000"/>
              </a:lnSpc>
              <a:spcAft>
                <a:spcPct val="10000"/>
              </a:spcAft>
            </a:pPr>
            <a:r>
              <a:rPr lang="en-US" sz="3200">
                <a:latin typeface="Bookman Old Style" pitchFamily="18" charset="0"/>
              </a:rPr>
              <a:t>Then shall they know that I </a:t>
            </a:r>
            <a:r>
              <a:rPr lang="en-US" sz="3200" i="1">
                <a:latin typeface="Bookman Old Style" pitchFamily="18" charset="0"/>
              </a:rPr>
              <a:t>am</a:t>
            </a:r>
            <a:r>
              <a:rPr lang="en-US" sz="3200">
                <a:latin typeface="Bookman Old Style" pitchFamily="18" charset="0"/>
              </a:rPr>
              <a:t> the LORD their God, which caused them to be led into captivity among the heathen: but I have gathered them unto their own land, and have left none of them any more there.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0" y="16120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Jacob Redeemed –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Ezek. 39:25-28</a:t>
            </a:r>
            <a:endParaRPr lang="en-AU" sz="40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pic>
        <p:nvPicPr>
          <p:cNvPr id="81922" name="Picture 2" descr="rainbow-over-the-muldrow-glacier_1127"/>
          <p:cNvPicPr>
            <a:picLocks noChangeAspect="1" noChangeArrowheads="1"/>
          </p:cNvPicPr>
          <p:nvPr/>
        </p:nvPicPr>
        <p:blipFill>
          <a:blip r:embed="rId2" cstate="print"/>
          <a:srcRect r="10364"/>
          <a:stretch>
            <a:fillRect/>
          </a:stretch>
        </p:blipFill>
        <p:spPr bwMode="auto">
          <a:xfrm>
            <a:off x="0" y="3175"/>
            <a:ext cx="9144000" cy="6864350"/>
          </a:xfrm>
          <a:prstGeom prst="rect">
            <a:avLst/>
          </a:prstGeom>
          <a:noFill/>
        </p:spPr>
      </p:pic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372" y="3284538"/>
            <a:ext cx="8675688" cy="273685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AU" sz="9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“Even so, come, Lord Jesus.”</a:t>
            </a: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909638" y="476250"/>
            <a:ext cx="73342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The Great Day is Near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178" y="1673098"/>
            <a:ext cx="792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rgbClr val="000000"/>
                </a:solidFill>
                <a:latin typeface="Impact" pitchFamily="34" charset="0"/>
              </a:rPr>
              <a:t>To completely reverse the effects of Nimrod’s rebellion</a:t>
            </a:r>
            <a:endParaRPr lang="en-US" sz="4400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908050"/>
            <a:ext cx="8280400" cy="5256213"/>
          </a:xfrm>
        </p:spPr>
        <p:txBody>
          <a:bodyPr/>
          <a:lstStyle/>
          <a:p>
            <a:pPr algn="ctr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Theme – A Remnant Restored and Redeemed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V.8</a:t>
            </a:r>
            <a:r>
              <a:rPr lang="en-US" dirty="0"/>
              <a:t> – Nations assembled for Armageddon and subsequent </a:t>
            </a:r>
            <a:r>
              <a:rPr lang="en-US" dirty="0" err="1"/>
              <a:t>judgements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V.9 </a:t>
            </a:r>
            <a:r>
              <a:rPr lang="en-US" dirty="0"/>
              <a:t>– Nations given a pure religion.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V.10</a:t>
            </a:r>
            <a:r>
              <a:rPr lang="en-US" dirty="0"/>
              <a:t> – Scattered Israel recovered from dispersion.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V.11-13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/>
              <a:t>– Ungodliness removed from Jacob – A remnant redeemed.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V.14-17</a:t>
            </a:r>
            <a:r>
              <a:rPr lang="en-US" dirty="0"/>
              <a:t> – Israel saved by a rejoicing warrior-king.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V.18-20</a:t>
            </a:r>
            <a:r>
              <a:rPr lang="en-US" dirty="0"/>
              <a:t> – Limping Israel redeemed and made the head and praise of all nations.</a:t>
            </a:r>
            <a:endParaRPr lang="en-AU" dirty="0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10578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Summary –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Zephaniah 3:8-20</a:t>
            </a:r>
            <a:endParaRPr lang="en-AU" sz="44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Prophecy of Zephaniah</a:t>
            </a:r>
            <a:endParaRPr lang="en-AU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3123"/>
            <a:ext cx="9144000" cy="630237"/>
          </a:xfrm>
        </p:spPr>
        <p:txBody>
          <a:bodyPr/>
          <a:lstStyle/>
          <a:p>
            <a:r>
              <a:rPr lang="en-US" sz="4400" dirty="0"/>
              <a:t>The Deliverance of Jacob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413" y="765175"/>
            <a:ext cx="8891587" cy="2592387"/>
          </a:xfrm>
        </p:spPr>
        <p:txBody>
          <a:bodyPr/>
          <a:lstStyle/>
          <a:p>
            <a:pPr marL="450850" indent="-450850">
              <a:lnSpc>
                <a:spcPct val="90000"/>
              </a:lnSpc>
            </a:pPr>
            <a:r>
              <a:rPr lang="en-US" dirty="0"/>
              <a:t>There are two stages to the deliverance of Jacob:</a:t>
            </a:r>
          </a:p>
          <a:p>
            <a:pPr marL="450850" indent="-4508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Christ will </a:t>
            </a:r>
            <a:r>
              <a:rPr lang="en-US" dirty="0">
                <a:solidFill>
                  <a:srgbClr val="FFFF00"/>
                </a:solidFill>
              </a:rPr>
              <a:t>“save the tents of Judah”</a:t>
            </a:r>
            <a:r>
              <a:rPr lang="en-US" dirty="0"/>
              <a:t> first immediately after Armageddon – </a:t>
            </a: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Zech. 12</a:t>
            </a:r>
            <a:r>
              <a:rPr lang="en-US" dirty="0"/>
              <a:t>.</a:t>
            </a:r>
          </a:p>
          <a:p>
            <a:pPr marL="450850" indent="-4508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Elijah will lead the Second Exodus for 40 years to recover all Jews outside the Land – </a:t>
            </a:r>
            <a:r>
              <a:rPr lang="en-US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Ezek. 20</a:t>
            </a:r>
            <a:r>
              <a:rPr lang="en-US" dirty="0"/>
              <a:t>.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23850" y="5013325"/>
            <a:ext cx="8496300" cy="10096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AU" sz="2800">
                <a:solidFill>
                  <a:schemeClr val="bg1"/>
                </a:solidFill>
                <a:latin typeface="Arial Black" pitchFamily="34" charset="0"/>
              </a:rPr>
              <a:t>The Second Exodus of Israel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681413" y="5989638"/>
            <a:ext cx="1611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800" b="1">
                <a:solidFill>
                  <a:srgbClr val="FF66FF"/>
                </a:solidFill>
              </a:rPr>
              <a:t>40 years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827088" y="3502025"/>
            <a:ext cx="2520950" cy="1008063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AU" sz="2800">
                <a:solidFill>
                  <a:schemeClr val="bg1"/>
                </a:solidFill>
                <a:latin typeface="Arial Black" pitchFamily="34" charset="0"/>
              </a:rPr>
              <a:t>Judah saved</a:t>
            </a: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 rot="-27729119">
            <a:off x="62707" y="4194968"/>
            <a:ext cx="1530350" cy="1008063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50000">
                <a:srgbClr val="FF00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1281113" y="4510088"/>
            <a:ext cx="2327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2400" i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Armageddon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3348038" y="3357563"/>
            <a:ext cx="187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3200">
                <a:solidFill>
                  <a:srgbClr val="00FF00"/>
                </a:solidFill>
                <a:latin typeface="Arial Black" pitchFamily="34" charset="0"/>
              </a:rPr>
              <a:t>Stage 1</a:t>
            </a: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6940550" y="4438650"/>
            <a:ext cx="187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AU" sz="3200">
                <a:solidFill>
                  <a:srgbClr val="00FF00"/>
                </a:solidFill>
                <a:latin typeface="Arial Black" pitchFamily="34" charset="0"/>
              </a:rPr>
              <a:t>Stage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>
            <p:ph/>
          </p:nvPr>
        </p:nvGraphicFramePr>
        <p:xfrm>
          <a:off x="107950" y="398463"/>
          <a:ext cx="8921750" cy="5983287"/>
        </p:xfrm>
        <a:graphic>
          <a:graphicData uri="http://schemas.openxmlformats.org/presentationml/2006/ole">
            <p:oleObj spid="_x0000_s94210" name="CorelDRAW! Graphic" r:id="rId3" imgW="9139320" imgH="6129000" progId="">
              <p:embed/>
            </p:oleObj>
          </a:graphicData>
        </a:graphic>
      </p:graphicFrame>
      <p:sp>
        <p:nvSpPr>
          <p:cNvPr id="94211" name="AutoShape 3"/>
          <p:cNvSpPr>
            <a:spLocks noChangeArrowheads="1"/>
          </p:cNvSpPr>
          <p:nvPr/>
        </p:nvSpPr>
        <p:spPr bwMode="auto">
          <a:xfrm>
            <a:off x="1763713" y="2492375"/>
            <a:ext cx="792162" cy="720725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 rot="-252872">
            <a:off x="2987675" y="2349500"/>
            <a:ext cx="4824413" cy="1223963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  <p:bldP spid="942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1125"/>
            <a:ext cx="3492500" cy="1878013"/>
          </a:xfrm>
        </p:spPr>
        <p:txBody>
          <a:bodyPr/>
          <a:lstStyle/>
          <a:p>
            <a:r>
              <a:rPr lang="en-AU" dirty="0"/>
              <a:t>The Second Exodus of Israel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32013"/>
            <a:ext cx="3348038" cy="37449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14"/>
            </a:pPr>
            <a:r>
              <a:rPr lang="en-AU">
                <a:solidFill>
                  <a:srgbClr val="FFFF00"/>
                </a:solidFill>
              </a:rPr>
              <a:t>Elijah returns with the purified remnant of scattered Jewry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14"/>
            </a:pPr>
            <a:r>
              <a:rPr lang="en-AU">
                <a:solidFill>
                  <a:srgbClr val="00FF00"/>
                </a:solidFill>
              </a:rPr>
              <a:t>All nations submit to Christ’s rule</a:t>
            </a:r>
          </a:p>
        </p:txBody>
      </p:sp>
      <p:pic>
        <p:nvPicPr>
          <p:cNvPr id="90116" name="Picture 4" descr="Cantons of the Tri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863" y="0"/>
            <a:ext cx="5672137" cy="7029450"/>
          </a:xfrm>
          <a:prstGeom prst="rect">
            <a:avLst/>
          </a:prstGeom>
          <a:noFill/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492500" y="15875"/>
            <a:ext cx="5651500" cy="685800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Freeform 6"/>
          <p:cNvSpPr>
            <a:spLocks/>
          </p:cNvSpPr>
          <p:nvPr/>
        </p:nvSpPr>
        <p:spPr bwMode="auto">
          <a:xfrm>
            <a:off x="6878638" y="3933825"/>
            <a:ext cx="725487" cy="104775"/>
          </a:xfrm>
          <a:custGeom>
            <a:avLst/>
            <a:gdLst/>
            <a:ahLst/>
            <a:cxnLst>
              <a:cxn ang="0">
                <a:pos x="457" y="66"/>
              </a:cxn>
              <a:cxn ang="0">
                <a:pos x="0" y="0"/>
              </a:cxn>
            </a:cxnLst>
            <a:rect l="0" t="0" r="r" b="b"/>
            <a:pathLst>
              <a:path w="457" h="66">
                <a:moveTo>
                  <a:pt x="457" y="66"/>
                </a:moveTo>
                <a:lnTo>
                  <a:pt x="0" y="0"/>
                </a:lnTo>
              </a:path>
            </a:pathLst>
          </a:custGeom>
          <a:noFill/>
          <a:ln w="381000">
            <a:solidFill>
              <a:srgbClr val="FFFF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9" name="Freeform 7"/>
          <p:cNvSpPr>
            <a:spLocks/>
          </p:cNvSpPr>
          <p:nvPr/>
        </p:nvSpPr>
        <p:spPr bwMode="auto">
          <a:xfrm>
            <a:off x="3489325" y="4022725"/>
            <a:ext cx="5276850" cy="1295400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1000" y="760"/>
              </a:cxn>
              <a:cxn ang="0">
                <a:pos x="1239" y="788"/>
              </a:cxn>
              <a:cxn ang="0">
                <a:pos x="1488" y="807"/>
              </a:cxn>
              <a:cxn ang="0">
                <a:pos x="1815" y="816"/>
              </a:cxn>
              <a:cxn ang="0">
                <a:pos x="2122" y="807"/>
              </a:cxn>
              <a:cxn ang="0">
                <a:pos x="2439" y="768"/>
              </a:cxn>
              <a:cxn ang="0">
                <a:pos x="2756" y="720"/>
              </a:cxn>
              <a:cxn ang="0">
                <a:pos x="2986" y="653"/>
              </a:cxn>
              <a:cxn ang="0">
                <a:pos x="3111" y="567"/>
              </a:cxn>
              <a:cxn ang="0">
                <a:pos x="3255" y="432"/>
              </a:cxn>
              <a:cxn ang="0">
                <a:pos x="3322" y="269"/>
              </a:cxn>
              <a:cxn ang="0">
                <a:pos x="3267" y="125"/>
              </a:cxn>
              <a:cxn ang="0">
                <a:pos x="3053" y="48"/>
              </a:cxn>
              <a:cxn ang="0">
                <a:pos x="2950" y="34"/>
              </a:cxn>
              <a:cxn ang="0">
                <a:pos x="2852" y="20"/>
              </a:cxn>
              <a:cxn ang="0">
                <a:pos x="2775" y="20"/>
              </a:cxn>
              <a:cxn ang="0">
                <a:pos x="2669" y="10"/>
              </a:cxn>
              <a:cxn ang="0">
                <a:pos x="2554" y="0"/>
              </a:cxn>
            </a:cxnLst>
            <a:rect l="0" t="0" r="r" b="b"/>
            <a:pathLst>
              <a:path w="3324" h="816">
                <a:moveTo>
                  <a:pt x="0" y="605"/>
                </a:moveTo>
                <a:cubicBezTo>
                  <a:pt x="162" y="628"/>
                  <a:pt x="794" y="730"/>
                  <a:pt x="1000" y="760"/>
                </a:cubicBezTo>
                <a:cubicBezTo>
                  <a:pt x="1206" y="790"/>
                  <a:pt x="1158" y="780"/>
                  <a:pt x="1239" y="788"/>
                </a:cubicBezTo>
                <a:cubicBezTo>
                  <a:pt x="1320" y="796"/>
                  <a:pt x="1392" y="802"/>
                  <a:pt x="1488" y="807"/>
                </a:cubicBezTo>
                <a:cubicBezTo>
                  <a:pt x="1584" y="812"/>
                  <a:pt x="1709" y="816"/>
                  <a:pt x="1815" y="816"/>
                </a:cubicBezTo>
                <a:cubicBezTo>
                  <a:pt x="1921" y="816"/>
                  <a:pt x="2018" y="815"/>
                  <a:pt x="2122" y="807"/>
                </a:cubicBezTo>
                <a:cubicBezTo>
                  <a:pt x="2226" y="799"/>
                  <a:pt x="2333" y="782"/>
                  <a:pt x="2439" y="768"/>
                </a:cubicBezTo>
                <a:cubicBezTo>
                  <a:pt x="2545" y="754"/>
                  <a:pt x="2665" y="739"/>
                  <a:pt x="2756" y="720"/>
                </a:cubicBezTo>
                <a:cubicBezTo>
                  <a:pt x="2847" y="701"/>
                  <a:pt x="2927" y="678"/>
                  <a:pt x="2986" y="653"/>
                </a:cubicBezTo>
                <a:cubicBezTo>
                  <a:pt x="3045" y="628"/>
                  <a:pt x="3066" y="604"/>
                  <a:pt x="3111" y="567"/>
                </a:cubicBezTo>
                <a:cubicBezTo>
                  <a:pt x="3156" y="530"/>
                  <a:pt x="3220" y="482"/>
                  <a:pt x="3255" y="432"/>
                </a:cubicBezTo>
                <a:cubicBezTo>
                  <a:pt x="3290" y="382"/>
                  <a:pt x="3320" y="320"/>
                  <a:pt x="3322" y="269"/>
                </a:cubicBezTo>
                <a:cubicBezTo>
                  <a:pt x="3324" y="218"/>
                  <a:pt x="3312" y="162"/>
                  <a:pt x="3267" y="125"/>
                </a:cubicBezTo>
                <a:cubicBezTo>
                  <a:pt x="3222" y="88"/>
                  <a:pt x="3106" y="63"/>
                  <a:pt x="3053" y="48"/>
                </a:cubicBezTo>
                <a:cubicBezTo>
                  <a:pt x="3000" y="33"/>
                  <a:pt x="2983" y="39"/>
                  <a:pt x="2950" y="34"/>
                </a:cubicBezTo>
                <a:cubicBezTo>
                  <a:pt x="2917" y="29"/>
                  <a:pt x="2881" y="22"/>
                  <a:pt x="2852" y="20"/>
                </a:cubicBezTo>
                <a:cubicBezTo>
                  <a:pt x="2823" y="18"/>
                  <a:pt x="2805" y="22"/>
                  <a:pt x="2775" y="20"/>
                </a:cubicBezTo>
                <a:cubicBezTo>
                  <a:pt x="2745" y="18"/>
                  <a:pt x="2706" y="13"/>
                  <a:pt x="2669" y="10"/>
                </a:cubicBezTo>
                <a:cubicBezTo>
                  <a:pt x="2632" y="7"/>
                  <a:pt x="2578" y="2"/>
                  <a:pt x="2554" y="0"/>
                </a:cubicBezTo>
              </a:path>
            </a:pathLst>
          </a:custGeom>
          <a:noFill/>
          <a:ln w="381000" cap="flat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0" name="Freeform 8"/>
          <p:cNvSpPr>
            <a:spLocks/>
          </p:cNvSpPr>
          <p:nvPr/>
        </p:nvSpPr>
        <p:spPr bwMode="auto">
          <a:xfrm>
            <a:off x="7239000" y="-106363"/>
            <a:ext cx="1651000" cy="4144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0" y="186"/>
              </a:cxn>
              <a:cxn ang="0">
                <a:pos x="270" y="231"/>
              </a:cxn>
              <a:cxn ang="0">
                <a:pos x="374" y="288"/>
              </a:cxn>
              <a:cxn ang="0">
                <a:pos x="509" y="374"/>
              </a:cxn>
              <a:cxn ang="0">
                <a:pos x="672" y="499"/>
              </a:cxn>
              <a:cxn ang="0">
                <a:pos x="778" y="605"/>
              </a:cxn>
              <a:cxn ang="0">
                <a:pos x="874" y="720"/>
              </a:cxn>
              <a:cxn ang="0">
                <a:pos x="931" y="854"/>
              </a:cxn>
              <a:cxn ang="0">
                <a:pos x="950" y="960"/>
              </a:cxn>
              <a:cxn ang="0">
                <a:pos x="979" y="1065"/>
              </a:cxn>
              <a:cxn ang="0">
                <a:pos x="1008" y="1209"/>
              </a:cxn>
              <a:cxn ang="0">
                <a:pos x="1037" y="1382"/>
              </a:cxn>
              <a:cxn ang="0">
                <a:pos x="1027" y="1507"/>
              </a:cxn>
              <a:cxn ang="0">
                <a:pos x="1027" y="1622"/>
              </a:cxn>
              <a:cxn ang="0">
                <a:pos x="998" y="1785"/>
              </a:cxn>
              <a:cxn ang="0">
                <a:pos x="979" y="1862"/>
              </a:cxn>
              <a:cxn ang="0">
                <a:pos x="951" y="2000"/>
              </a:cxn>
              <a:cxn ang="0">
                <a:pos x="912" y="2150"/>
              </a:cxn>
              <a:cxn ang="0">
                <a:pos x="883" y="2265"/>
              </a:cxn>
              <a:cxn ang="0">
                <a:pos x="835" y="2390"/>
              </a:cxn>
              <a:cxn ang="0">
                <a:pos x="724" y="2499"/>
              </a:cxn>
              <a:cxn ang="0">
                <a:pos x="633" y="2545"/>
              </a:cxn>
              <a:cxn ang="0">
                <a:pos x="497" y="2590"/>
              </a:cxn>
              <a:cxn ang="0">
                <a:pos x="346" y="2611"/>
              </a:cxn>
            </a:cxnLst>
            <a:rect l="0" t="0" r="r" b="b"/>
            <a:pathLst>
              <a:path w="1040" h="2611">
                <a:moveTo>
                  <a:pt x="0" y="0"/>
                </a:moveTo>
                <a:cubicBezTo>
                  <a:pt x="28" y="29"/>
                  <a:pt x="135" y="148"/>
                  <a:pt x="180" y="186"/>
                </a:cubicBezTo>
                <a:cubicBezTo>
                  <a:pt x="225" y="224"/>
                  <a:pt x="238" y="214"/>
                  <a:pt x="270" y="231"/>
                </a:cubicBezTo>
                <a:cubicBezTo>
                  <a:pt x="302" y="248"/>
                  <a:pt x="334" y="264"/>
                  <a:pt x="374" y="288"/>
                </a:cubicBezTo>
                <a:cubicBezTo>
                  <a:pt x="414" y="312"/>
                  <a:pt x="459" y="339"/>
                  <a:pt x="509" y="374"/>
                </a:cubicBezTo>
                <a:cubicBezTo>
                  <a:pt x="559" y="409"/>
                  <a:pt x="627" y="461"/>
                  <a:pt x="672" y="499"/>
                </a:cubicBezTo>
                <a:cubicBezTo>
                  <a:pt x="717" y="537"/>
                  <a:pt x="744" y="568"/>
                  <a:pt x="778" y="605"/>
                </a:cubicBezTo>
                <a:cubicBezTo>
                  <a:pt x="812" y="642"/>
                  <a:pt x="849" y="679"/>
                  <a:pt x="874" y="720"/>
                </a:cubicBezTo>
                <a:cubicBezTo>
                  <a:pt x="899" y="761"/>
                  <a:pt x="918" y="814"/>
                  <a:pt x="931" y="854"/>
                </a:cubicBezTo>
                <a:cubicBezTo>
                  <a:pt x="944" y="894"/>
                  <a:pt x="942" y="925"/>
                  <a:pt x="950" y="960"/>
                </a:cubicBezTo>
                <a:cubicBezTo>
                  <a:pt x="958" y="995"/>
                  <a:pt x="969" y="1024"/>
                  <a:pt x="979" y="1065"/>
                </a:cubicBezTo>
                <a:cubicBezTo>
                  <a:pt x="989" y="1106"/>
                  <a:pt x="998" y="1156"/>
                  <a:pt x="1008" y="1209"/>
                </a:cubicBezTo>
                <a:cubicBezTo>
                  <a:pt x="1018" y="1262"/>
                  <a:pt x="1034" y="1332"/>
                  <a:pt x="1037" y="1382"/>
                </a:cubicBezTo>
                <a:cubicBezTo>
                  <a:pt x="1040" y="1432"/>
                  <a:pt x="1029" y="1467"/>
                  <a:pt x="1027" y="1507"/>
                </a:cubicBezTo>
                <a:cubicBezTo>
                  <a:pt x="1025" y="1547"/>
                  <a:pt x="1032" y="1576"/>
                  <a:pt x="1027" y="1622"/>
                </a:cubicBezTo>
                <a:cubicBezTo>
                  <a:pt x="1022" y="1668"/>
                  <a:pt x="1006" y="1745"/>
                  <a:pt x="998" y="1785"/>
                </a:cubicBezTo>
                <a:cubicBezTo>
                  <a:pt x="990" y="1825"/>
                  <a:pt x="987" y="1826"/>
                  <a:pt x="979" y="1862"/>
                </a:cubicBezTo>
                <a:cubicBezTo>
                  <a:pt x="971" y="1898"/>
                  <a:pt x="962" y="1952"/>
                  <a:pt x="951" y="2000"/>
                </a:cubicBezTo>
                <a:cubicBezTo>
                  <a:pt x="940" y="2048"/>
                  <a:pt x="923" y="2106"/>
                  <a:pt x="912" y="2150"/>
                </a:cubicBezTo>
                <a:cubicBezTo>
                  <a:pt x="901" y="2194"/>
                  <a:pt x="896" y="2225"/>
                  <a:pt x="883" y="2265"/>
                </a:cubicBezTo>
                <a:cubicBezTo>
                  <a:pt x="870" y="2305"/>
                  <a:pt x="862" y="2351"/>
                  <a:pt x="835" y="2390"/>
                </a:cubicBezTo>
                <a:cubicBezTo>
                  <a:pt x="808" y="2429"/>
                  <a:pt x="758" y="2473"/>
                  <a:pt x="724" y="2499"/>
                </a:cubicBezTo>
                <a:cubicBezTo>
                  <a:pt x="690" y="2525"/>
                  <a:pt x="671" y="2530"/>
                  <a:pt x="633" y="2545"/>
                </a:cubicBezTo>
                <a:cubicBezTo>
                  <a:pt x="595" y="2560"/>
                  <a:pt x="545" y="2579"/>
                  <a:pt x="497" y="2590"/>
                </a:cubicBezTo>
                <a:cubicBezTo>
                  <a:pt x="449" y="2601"/>
                  <a:pt x="378" y="2607"/>
                  <a:pt x="346" y="2611"/>
                </a:cubicBezTo>
              </a:path>
            </a:pathLst>
          </a:custGeom>
          <a:noFill/>
          <a:ln w="381000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7277100" y="3741738"/>
            <a:ext cx="496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chemeClr val="bg2"/>
                </a:solidFill>
                <a:latin typeface="Impact" pitchFamily="34" charset="0"/>
              </a:rPr>
              <a:t>14</a:t>
            </a:r>
          </a:p>
        </p:txBody>
      </p:sp>
      <p:sp>
        <p:nvSpPr>
          <p:cNvPr id="90122" name="WordArt 10"/>
          <p:cNvSpPr>
            <a:spLocks noChangeArrowheads="1" noChangeShapeType="1" noTextEdit="1"/>
          </p:cNvSpPr>
          <p:nvPr/>
        </p:nvSpPr>
        <p:spPr bwMode="auto">
          <a:xfrm rot="190605">
            <a:off x="3729038" y="4972050"/>
            <a:ext cx="3867150" cy="457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Across tongue of the Egyptian Sea</a:t>
            </a:r>
          </a:p>
        </p:txBody>
      </p:sp>
      <p:sp>
        <p:nvSpPr>
          <p:cNvPr id="90123" name="WordArt 11"/>
          <p:cNvSpPr>
            <a:spLocks noChangeArrowheads="1" noChangeShapeType="1" noTextEdit="1"/>
          </p:cNvSpPr>
          <p:nvPr/>
        </p:nvSpPr>
        <p:spPr bwMode="auto">
          <a:xfrm rot="5171689">
            <a:off x="7816851" y="1703387"/>
            <a:ext cx="1752600" cy="257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Across 'the River'</a:t>
            </a: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 rot="1182058">
            <a:off x="3635375" y="2276475"/>
            <a:ext cx="3024188" cy="1800225"/>
          </a:xfrm>
          <a:prstGeom prst="notchedRightArrow">
            <a:avLst>
              <a:gd name="adj1" fmla="val 50000"/>
              <a:gd name="adj2" fmla="val 41997"/>
            </a:avLst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000">
                <a:solidFill>
                  <a:schemeClr val="bg1"/>
                </a:solidFill>
                <a:latin typeface="Impact" pitchFamily="34" charset="0"/>
              </a:rPr>
              <a:t>All nations submit</a:t>
            </a:r>
          </a:p>
          <a:p>
            <a:pPr algn="ctr"/>
            <a:r>
              <a:rPr lang="en-AU" sz="2000">
                <a:solidFill>
                  <a:schemeClr val="bg1"/>
                </a:solidFill>
                <a:latin typeface="Impact" pitchFamily="34" charset="0"/>
              </a:rPr>
              <a:t>to Christ’s rule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6011863" y="3357563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2"/>
                </a:solidFill>
                <a:latin typeface="Impact" pitchFamily="34" charset="0"/>
              </a:rPr>
              <a:t>15</a:t>
            </a: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532188" y="5589588"/>
            <a:ext cx="5580062" cy="1252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>
                <a:ln>
                  <a:solidFill>
                    <a:srgbClr val="000099"/>
                  </a:solidFill>
                </a:ln>
                <a:solidFill>
                  <a:schemeClr val="bg1"/>
                </a:solidFill>
              </a:rPr>
              <a:t>“He shall have dominion also from</a:t>
            </a:r>
          </a:p>
          <a:p>
            <a:pPr algn="ctr"/>
            <a:r>
              <a:rPr lang="en-US" sz="2400" b="1" i="1" dirty="0">
                <a:ln>
                  <a:solidFill>
                    <a:srgbClr val="000099"/>
                  </a:solidFill>
                </a:ln>
                <a:solidFill>
                  <a:schemeClr val="bg1"/>
                </a:solidFill>
              </a:rPr>
              <a:t>sea to sea, and from the river unto</a:t>
            </a:r>
          </a:p>
          <a:p>
            <a:pPr algn="ctr"/>
            <a:r>
              <a:rPr lang="en-US" sz="2400" b="1" i="1" dirty="0">
                <a:ln>
                  <a:solidFill>
                    <a:srgbClr val="000099"/>
                  </a:solidFill>
                </a:ln>
                <a:solidFill>
                  <a:schemeClr val="bg1"/>
                </a:solidFill>
              </a:rPr>
              <a:t>the ends of the earth.” </a:t>
            </a:r>
            <a:r>
              <a:rPr lang="en-US" sz="2400" b="1" i="1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Ps.72:8</a:t>
            </a:r>
            <a:endParaRPr lang="en-AU" sz="2400" b="1" i="1" dirty="0">
              <a:ln>
                <a:solidFill>
                  <a:schemeClr val="bg2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animBg="1"/>
      <p:bldP spid="90119" grpId="0" animBg="1"/>
      <p:bldP spid="90120" grpId="0" animBg="1"/>
      <p:bldP spid="90121" grpId="0"/>
      <p:bldP spid="90122" grpId="0" animBg="1"/>
      <p:bldP spid="90123" grpId="0" animBg="1"/>
      <p:bldP spid="90124" grpId="0" animBg="1"/>
      <p:bldP spid="90125" grpId="0"/>
      <p:bldP spid="90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836613"/>
            <a:ext cx="2665412" cy="5472112"/>
          </a:xfrm>
        </p:spPr>
        <p:txBody>
          <a:bodyPr/>
          <a:lstStyle/>
          <a:p>
            <a:pPr marL="622300" indent="-622300" algn="ctr">
              <a:spcAft>
                <a:spcPts val="12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600" b="0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Arial Black" pitchFamily="34" charset="0"/>
              </a:rPr>
              <a:t>Nimrod</a:t>
            </a:r>
          </a:p>
          <a:p>
            <a:pPr marL="622300" indent="-622300" algn="ctr">
              <a:spcAft>
                <a:spcPts val="12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200" dirty="0"/>
              <a:t>(Papacy)</a:t>
            </a:r>
          </a:p>
          <a:p>
            <a:pPr marL="622300" indent="-622300">
              <a:spcAft>
                <a:spcPts val="12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10:8,9</a:t>
            </a:r>
          </a:p>
          <a:p>
            <a:pPr marL="622300" indent="-622300">
              <a:spcAft>
                <a:spcPts val="1200"/>
              </a:spcAft>
              <a:buClr>
                <a:srgbClr val="FFFF00"/>
              </a:buClr>
            </a:pP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10:10</a:t>
            </a:r>
          </a:p>
          <a:p>
            <a:pPr marL="622300" indent="-622300">
              <a:spcAft>
                <a:spcPts val="1200"/>
              </a:spcAft>
              <a:buClr>
                <a:srgbClr val="FFFF00"/>
              </a:buClr>
            </a:pP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10:9</a:t>
            </a:r>
          </a:p>
          <a:p>
            <a:pPr marL="622300" indent="-622300">
              <a:spcAft>
                <a:spcPts val="1200"/>
              </a:spcAft>
              <a:buClr>
                <a:srgbClr val="FFFF00"/>
              </a:buClr>
            </a:pP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11:4</a:t>
            </a:r>
          </a:p>
          <a:p>
            <a:pPr marL="622300" indent="-622300">
              <a:spcAft>
                <a:spcPts val="1200"/>
              </a:spcAft>
              <a:buClr>
                <a:srgbClr val="FFFF00"/>
              </a:buClr>
            </a:pP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11:9</a:t>
            </a:r>
          </a:p>
          <a:p>
            <a:pPr marL="622300" indent="-622300" algn="ctr">
              <a:spcAft>
                <a:spcPts val="12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“confusion”</a:t>
            </a:r>
            <a:endParaRPr lang="en-AU" sz="3200" dirty="0">
              <a:ln>
                <a:solidFill>
                  <a:schemeClr val="tx1"/>
                </a:solidFill>
              </a:ln>
              <a:solidFill>
                <a:srgbClr val="FFCC00"/>
              </a:solidFill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0" y="672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Contrasts</a:t>
            </a:r>
            <a:endParaRPr lang="en-AU" sz="48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132138" y="836613"/>
            <a:ext cx="22320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22300" indent="-622300" algn="ctr">
              <a:spcAft>
                <a:spcPct val="35000"/>
              </a:spcAft>
              <a:buClr>
                <a:srgbClr val="FFFF00"/>
              </a:buClr>
              <a:buFont typeface="Wingdings" pitchFamily="2" charset="2"/>
              <a:buNone/>
            </a:pPr>
            <a:endParaRPr lang="en-US" sz="3200" b="1" dirty="0"/>
          </a:p>
          <a:p>
            <a:pPr marL="622300" indent="-622300" algn="ctr">
              <a:spcAft>
                <a:spcPct val="35000"/>
              </a:spcAft>
              <a:buClr>
                <a:srgbClr val="FFFF00"/>
              </a:buClr>
              <a:buFont typeface="Wingdings" pitchFamily="2" charset="2"/>
              <a:buNone/>
            </a:pPr>
            <a:endParaRPr lang="en-US" sz="3200" b="1" dirty="0"/>
          </a:p>
          <a:p>
            <a:pPr marL="622300" indent="-622300" algn="ctr">
              <a:spcAft>
                <a:spcPct val="35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1" dirty="0" err="1">
                <a:solidFill>
                  <a:srgbClr val="FFFF00"/>
                </a:solidFill>
              </a:rPr>
              <a:t>Gibbor</a:t>
            </a:r>
            <a:endParaRPr lang="en-US" sz="3200" b="1" dirty="0">
              <a:solidFill>
                <a:srgbClr val="FFFF00"/>
              </a:solidFill>
            </a:endParaRPr>
          </a:p>
          <a:p>
            <a:pPr marL="622300" indent="-622300" algn="ctr">
              <a:spcAft>
                <a:spcPct val="35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FF"/>
                </a:solidFill>
              </a:rPr>
              <a:t>King</a:t>
            </a:r>
            <a:r>
              <a:rPr lang="en-US" sz="3200" b="1" dirty="0"/>
              <a:t>	</a:t>
            </a:r>
          </a:p>
          <a:p>
            <a:pPr marL="622300" indent="-622300" algn="ctr">
              <a:spcAft>
                <a:spcPct val="35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Hunter</a:t>
            </a:r>
          </a:p>
          <a:p>
            <a:pPr marL="622300" indent="-622300" algn="ctr">
              <a:spcAft>
                <a:spcPct val="35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00FF00"/>
                </a:solidFill>
              </a:rPr>
              <a:t>Name</a:t>
            </a:r>
          </a:p>
          <a:p>
            <a:pPr marL="622300" indent="-622300" algn="ctr">
              <a:spcAft>
                <a:spcPct val="35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Language</a:t>
            </a:r>
          </a:p>
          <a:p>
            <a:pPr marL="622300" indent="-622300" algn="ctr">
              <a:spcAft>
                <a:spcPct val="35000"/>
              </a:spcAft>
              <a:buClr>
                <a:srgbClr val="FFFF00"/>
              </a:buClr>
              <a:buFont typeface="Wingdings" pitchFamily="2" charset="2"/>
              <a:buNone/>
            </a:pPr>
            <a:endParaRPr lang="en-AU" sz="3200" b="1" dirty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5542259" y="829522"/>
            <a:ext cx="3455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22300" indent="-622300" algn="ctr">
              <a:spcAft>
                <a:spcPts val="12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600" dirty="0">
                <a:solidFill>
                  <a:srgbClr val="00FF00"/>
                </a:solidFill>
                <a:latin typeface="Arial Black" pitchFamily="34" charset="0"/>
              </a:rPr>
              <a:t>Yahweh</a:t>
            </a:r>
          </a:p>
          <a:p>
            <a:pPr marL="622300" indent="-622300" algn="ctr">
              <a:spcAft>
                <a:spcPts val="12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1" dirty="0"/>
              <a:t>(Christ)</a:t>
            </a:r>
          </a:p>
          <a:p>
            <a:pPr marL="622300" indent="-622300">
              <a:spcAft>
                <a:spcPts val="1200"/>
              </a:spcAft>
              <a:buClr>
                <a:srgbClr val="FFFF00"/>
              </a:buClr>
            </a:pPr>
            <a:r>
              <a:rPr lang="en-US" sz="32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Zeph. 3:17</a:t>
            </a:r>
          </a:p>
          <a:p>
            <a:pPr marL="622300" indent="-622300">
              <a:spcAft>
                <a:spcPts val="12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Zeph. 3:15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 marL="622300" indent="-622300">
              <a:spcAft>
                <a:spcPts val="1200"/>
              </a:spcAft>
              <a:buClr>
                <a:srgbClr val="FFFF00"/>
              </a:buClr>
            </a:pPr>
            <a:r>
              <a:rPr lang="en-US" sz="32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Zeph. 3:8</a:t>
            </a:r>
          </a:p>
          <a:p>
            <a:pPr marL="622300" indent="-622300">
              <a:spcAft>
                <a:spcPts val="1200"/>
              </a:spcAft>
              <a:buClr>
                <a:srgbClr val="FFFF00"/>
              </a:buClr>
            </a:pPr>
            <a:r>
              <a:rPr lang="en-US" sz="32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Zeph. 3:12,19,20</a:t>
            </a:r>
          </a:p>
          <a:p>
            <a:pPr marL="622300" indent="-622300">
              <a:spcAft>
                <a:spcPts val="12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1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Zeph. 3:9</a:t>
            </a:r>
          </a:p>
          <a:p>
            <a:pPr marL="622300" indent="-622300" algn="ctr">
              <a:spcAft>
                <a:spcPts val="12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“pure”</a:t>
            </a:r>
            <a:r>
              <a:rPr lang="en-US" sz="3200" b="1" dirty="0">
                <a:ln>
                  <a:solidFill>
                    <a:schemeClr val="tx1"/>
                  </a:solidFill>
                </a:ln>
              </a:rPr>
              <a:t> </a:t>
            </a:r>
            <a:endParaRPr lang="en-AU" sz="3200" b="1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836613"/>
            <a:ext cx="8785225" cy="5688012"/>
          </a:xfrm>
        </p:spPr>
        <p:txBody>
          <a:bodyPr/>
          <a:lstStyle/>
          <a:p>
            <a:pPr marL="622300" indent="-622300">
              <a:spcAft>
                <a:spcPct val="150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/>
              <a:t>The Hebrew word </a:t>
            </a:r>
            <a:r>
              <a:rPr lang="en-US" sz="3000" i="1" dirty="0" err="1">
                <a:solidFill>
                  <a:srgbClr val="00FF00"/>
                </a:solidFill>
              </a:rPr>
              <a:t>shem</a:t>
            </a:r>
            <a:r>
              <a:rPr lang="en-US" sz="3000" dirty="0"/>
              <a:t> occurs 5 times in book – 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1:4; 3:9,12,19,20</a:t>
            </a:r>
            <a:r>
              <a:rPr lang="en-US" sz="3000" dirty="0"/>
              <a:t>.</a:t>
            </a:r>
          </a:p>
          <a:p>
            <a:pPr marL="622300" indent="-622300">
              <a:spcAft>
                <a:spcPct val="150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/>
              <a:t>Nimrod’s rebellion began with the words, </a:t>
            </a:r>
            <a:r>
              <a:rPr lang="en-US" sz="3000" dirty="0">
                <a:solidFill>
                  <a:srgbClr val="FFFF00"/>
                </a:solidFill>
              </a:rPr>
              <a:t>“let us make us a </a:t>
            </a:r>
            <a:r>
              <a:rPr lang="en-US" sz="3000" dirty="0">
                <a:solidFill>
                  <a:srgbClr val="00FF00"/>
                </a:solidFill>
              </a:rPr>
              <a:t>name</a:t>
            </a:r>
            <a:r>
              <a:rPr lang="en-US" sz="3000" dirty="0">
                <a:solidFill>
                  <a:srgbClr val="FFFF00"/>
                </a:solidFill>
              </a:rPr>
              <a:t> (</a:t>
            </a:r>
            <a:r>
              <a:rPr lang="en-US" sz="3000" i="1" dirty="0" err="1">
                <a:solidFill>
                  <a:srgbClr val="00FF00"/>
                </a:solidFill>
              </a:rPr>
              <a:t>shem</a:t>
            </a:r>
            <a:r>
              <a:rPr lang="en-US" sz="3000" dirty="0">
                <a:solidFill>
                  <a:srgbClr val="FFFF00"/>
                </a:solidFill>
              </a:rPr>
              <a:t>)”</a:t>
            </a:r>
            <a:r>
              <a:rPr lang="en-US" sz="3000" dirty="0"/>
              <a:t>.</a:t>
            </a:r>
          </a:p>
          <a:p>
            <a:pPr marL="622300" indent="-622300">
              <a:spcAft>
                <a:spcPct val="150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/>
              <a:t>When God has reversed Nimrod’s rebellion:</a:t>
            </a:r>
          </a:p>
          <a:p>
            <a:pPr marL="622300" indent="-622300">
              <a:spcAft>
                <a:spcPct val="15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000" dirty="0"/>
              <a:t>	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V.9 </a:t>
            </a:r>
            <a:r>
              <a:rPr lang="en-US" sz="3000" dirty="0"/>
              <a:t>– All peoples will call on His </a:t>
            </a:r>
            <a:r>
              <a:rPr lang="en-US" sz="3000" dirty="0">
                <a:solidFill>
                  <a:srgbClr val="00FF00"/>
                </a:solidFill>
              </a:rPr>
              <a:t>name</a:t>
            </a:r>
            <a:r>
              <a:rPr lang="en-US" sz="3000" dirty="0"/>
              <a:t> (</a:t>
            </a:r>
            <a:r>
              <a:rPr lang="en-US" sz="3000" i="1" dirty="0" err="1">
                <a:solidFill>
                  <a:srgbClr val="00FF00"/>
                </a:solidFill>
              </a:rPr>
              <a:t>shem</a:t>
            </a:r>
            <a:r>
              <a:rPr lang="en-US" sz="3000" dirty="0"/>
              <a:t>).</a:t>
            </a:r>
          </a:p>
          <a:p>
            <a:pPr marL="622300" indent="-622300">
              <a:spcAft>
                <a:spcPct val="15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000" dirty="0"/>
              <a:t>	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V.12</a:t>
            </a:r>
            <a:r>
              <a:rPr lang="en-US" sz="3000" dirty="0"/>
              <a:t> – The remnant of Israel will trust in His </a:t>
            </a:r>
            <a:r>
              <a:rPr lang="en-US" sz="3000" dirty="0">
                <a:solidFill>
                  <a:srgbClr val="00FF00"/>
                </a:solidFill>
              </a:rPr>
              <a:t>name</a:t>
            </a:r>
            <a:r>
              <a:rPr lang="en-US" sz="3000" dirty="0"/>
              <a:t>.</a:t>
            </a:r>
          </a:p>
          <a:p>
            <a:pPr marL="622300" indent="-622300">
              <a:spcAft>
                <a:spcPct val="1500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en-US" sz="3000" dirty="0"/>
              <a:t>	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V.19-20</a:t>
            </a:r>
            <a:r>
              <a:rPr lang="en-US" sz="3000" dirty="0"/>
              <a:t> – Israel will be given a </a:t>
            </a:r>
            <a:r>
              <a:rPr lang="en-US" sz="3000" dirty="0">
                <a:solidFill>
                  <a:srgbClr val="00FF00"/>
                </a:solidFill>
              </a:rPr>
              <a:t>name</a:t>
            </a:r>
            <a:r>
              <a:rPr lang="en-US" sz="3000" dirty="0"/>
              <a:t> among all nations.</a:t>
            </a:r>
            <a:endParaRPr lang="en-AU" sz="3000" dirty="0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11112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Name</a:t>
            </a:r>
            <a:endParaRPr lang="en-AU" sz="4400" b="1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The Prophecy of Zephaniah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09638"/>
            <a:ext cx="8785225" cy="863600"/>
          </a:xfrm>
        </p:spPr>
        <p:txBody>
          <a:bodyPr/>
          <a:lstStyle/>
          <a:p>
            <a:pPr marL="538163" indent="-538163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dirty="0"/>
              <a:t>Prominent theme – 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Vv. 11,12,15,17</a:t>
            </a:r>
            <a:r>
              <a:rPr lang="en-US" sz="3200" dirty="0"/>
              <a:t>.</a:t>
            </a:r>
            <a:endParaRPr lang="en-AU" sz="3200" dirty="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0" y="13493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“In the midst of thee”</a:t>
            </a:r>
            <a:endParaRPr lang="en-AU" sz="4400" b="1" dirty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95288" y="1557338"/>
            <a:ext cx="849788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ct val="25000"/>
              </a:spcAft>
            </a:pPr>
            <a:r>
              <a:rPr lang="en-US" sz="3200" dirty="0">
                <a:solidFill>
                  <a:srgbClr val="00FF00"/>
                </a:solidFill>
                <a:latin typeface="Arial Black" pitchFamily="34" charset="0"/>
              </a:rPr>
              <a:t>The Song of Israel’s Redeemed Remnant –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Isa. 12:5-6</a:t>
            </a:r>
          </a:p>
          <a:p>
            <a:pPr algn="just">
              <a:spcAft>
                <a:spcPct val="25000"/>
              </a:spcAft>
            </a:pPr>
            <a:r>
              <a:rPr lang="en-AU" sz="3200" b="1" dirty="0">
                <a:latin typeface="Bookman Old Style" pitchFamily="18" charset="0"/>
              </a:rPr>
              <a:t>“Sing unto the LORD; for he hath done excellent things: this </a:t>
            </a:r>
            <a:r>
              <a:rPr lang="en-AU" sz="3200" b="1" i="1" dirty="0">
                <a:latin typeface="Bookman Old Style" pitchFamily="18" charset="0"/>
              </a:rPr>
              <a:t>is</a:t>
            </a:r>
            <a:r>
              <a:rPr lang="en-AU" sz="3200" b="1" dirty="0">
                <a:latin typeface="Bookman Old Style" pitchFamily="18" charset="0"/>
              </a:rPr>
              <a:t> known in all the earth. </a:t>
            </a:r>
          </a:p>
          <a:p>
            <a:pPr algn="just">
              <a:spcAft>
                <a:spcPct val="25000"/>
              </a:spcAft>
            </a:pPr>
            <a:r>
              <a:rPr lang="en-AU" sz="3200" b="1" dirty="0">
                <a:latin typeface="Bookman Old Style" pitchFamily="18" charset="0"/>
              </a:rPr>
              <a:t>Cry out and shout, thou inhabitant of Zion: for great </a:t>
            </a:r>
            <a:r>
              <a:rPr lang="en-AU" sz="3200" b="1" i="1" dirty="0">
                <a:latin typeface="Bookman Old Style" pitchFamily="18" charset="0"/>
              </a:rPr>
              <a:t>is</a:t>
            </a:r>
            <a:r>
              <a:rPr lang="en-AU" sz="3200" b="1" dirty="0">
                <a:latin typeface="Bookman Old Style" pitchFamily="18" charset="0"/>
              </a:rPr>
              <a:t> the Holy One of Israel </a:t>
            </a:r>
            <a:r>
              <a:rPr lang="en-AU" sz="3200" b="1" dirty="0">
                <a:solidFill>
                  <a:srgbClr val="FFFF00"/>
                </a:solidFill>
                <a:latin typeface="Bookman Old Style" pitchFamily="18" charset="0"/>
              </a:rPr>
              <a:t>in the midst of thee</a:t>
            </a:r>
            <a:r>
              <a:rPr lang="en-AU" sz="3200" b="1" dirty="0">
                <a:latin typeface="Bookman Old Style" pitchFamily="18" charset="0"/>
              </a:rPr>
              <a:t>.”</a:t>
            </a:r>
            <a:r>
              <a:rPr lang="en-AU" sz="32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build="p"/>
      <p:bldP spid="79876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rbit">
  <a:themeElements>
    <a:clrScheme name="2_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2_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1354</Words>
  <Application>Microsoft Office PowerPoint</Application>
  <PresentationFormat>On-screen Show (4:3)</PresentationFormat>
  <Paragraphs>148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Mountain Top</vt:lpstr>
      <vt:lpstr>2_Orbit</vt:lpstr>
      <vt:lpstr>Generic</vt:lpstr>
      <vt:lpstr>1_Mountain Top</vt:lpstr>
      <vt:lpstr>CorelDRAW! Graphic</vt:lpstr>
      <vt:lpstr>Photo Editor Photo</vt:lpstr>
      <vt:lpstr>Slide 1</vt:lpstr>
      <vt:lpstr>Slide 2</vt:lpstr>
      <vt:lpstr>Slide 3</vt:lpstr>
      <vt:lpstr>The Deliverance of Jacob</vt:lpstr>
      <vt:lpstr>Slide 5</vt:lpstr>
      <vt:lpstr>The Second Exodus of Israel</vt:lpstr>
      <vt:lpstr>Slide 7</vt:lpstr>
      <vt:lpstr>Slide 8</vt:lpstr>
      <vt:lpstr>Slide 9</vt:lpstr>
      <vt:lpstr>Slide 10</vt:lpstr>
      <vt:lpstr>The time of Jacob’s trouble</vt:lpstr>
      <vt:lpstr>… ….</vt:lpstr>
      <vt:lpstr>God’s Method – Gen. 32:24-32</vt:lpstr>
      <vt:lpstr>God’s Method – Gen. 32:24-32</vt:lpstr>
      <vt:lpstr>The sinew that shrank Gen. 32:32</vt:lpstr>
      <vt:lpstr>“He halted upon his thigh”</vt:lpstr>
      <vt:lpstr>“I will save her that halteth”  Mic. 4:6-7; Zeph. 3:19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Cowie</dc:creator>
  <cp:lastModifiedBy>Jim Cowie</cp:lastModifiedBy>
  <cp:revision>156</cp:revision>
  <dcterms:created xsi:type="dcterms:W3CDTF">2006-08-29T00:47:28Z</dcterms:created>
  <dcterms:modified xsi:type="dcterms:W3CDTF">2012-08-03T00:03:03Z</dcterms:modified>
</cp:coreProperties>
</file>