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handoutMasterIdLst>
    <p:handoutMasterId r:id="rId24"/>
  </p:handoutMasterIdLst>
  <p:sldIdLst>
    <p:sldId id="271" r:id="rId2"/>
    <p:sldId id="321" r:id="rId3"/>
    <p:sldId id="314" r:id="rId4"/>
    <p:sldId id="320" r:id="rId5"/>
    <p:sldId id="319" r:id="rId6"/>
    <p:sldId id="322" r:id="rId7"/>
    <p:sldId id="313" r:id="rId8"/>
    <p:sldId id="315" r:id="rId9"/>
    <p:sldId id="316" r:id="rId10"/>
    <p:sldId id="333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289" r:id="rId22"/>
    <p:sldId id="317" r:id="rId23"/>
  </p:sldIdLst>
  <p:sldSz cx="9144000" cy="6858000" type="screen4x3"/>
  <p:notesSz cx="7019925" cy="9305925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FF00"/>
    <a:srgbClr val="00FFFF"/>
    <a:srgbClr val="FF00FF"/>
    <a:srgbClr val="000000"/>
    <a:srgbClr val="FF0000"/>
    <a:srgbClr val="FFFF00"/>
    <a:srgbClr val="FFCC66"/>
    <a:srgbClr val="FF99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09" autoAdjust="0"/>
    <p:restoredTop sz="94660"/>
  </p:normalViewPr>
  <p:slideViewPr>
    <p:cSldViewPr>
      <p:cViewPr varScale="1">
        <p:scale>
          <a:sx n="69" d="100"/>
          <a:sy n="69" d="100"/>
        </p:scale>
        <p:origin x="-117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166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C0561029-06A2-4D7C-B529-31DF5EB98EC6}" type="datetimeFigureOut">
              <a:rPr lang="en-US" smtClean="0"/>
              <a:pPr/>
              <a:t>8/13/2012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5296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18B4D56E-1F43-4180-8DCC-E128FA6F6A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hidden">
          <a:xfrm>
            <a:off x="0" y="6165850"/>
            <a:ext cx="9144000" cy="692150"/>
          </a:xfrm>
          <a:custGeom>
            <a:avLst/>
            <a:gdLst/>
            <a:ahLst/>
            <a:cxnLst>
              <a:cxn ang="0">
                <a:pos x="6027" y="2296"/>
              </a:cxn>
              <a:cxn ang="0">
                <a:pos x="0" y="2296"/>
              </a:cxn>
              <a:cxn ang="0">
                <a:pos x="0" y="0"/>
              </a:cxn>
              <a:cxn ang="0">
                <a:pos x="6027" y="0"/>
              </a:cxn>
              <a:cxn ang="0">
                <a:pos x="6027" y="2296"/>
              </a:cxn>
              <a:cxn ang="0">
                <a:pos x="6027" y="2296"/>
              </a:cxn>
            </a:cxnLst>
            <a:rect l="0" t="0" r="r" b="b"/>
            <a:pathLst>
              <a:path w="6027" h="2296">
                <a:moveTo>
                  <a:pt x="6027" y="2296"/>
                </a:moveTo>
                <a:lnTo>
                  <a:pt x="0" y="2296"/>
                </a:lnTo>
                <a:lnTo>
                  <a:pt x="0" y="0"/>
                </a:lnTo>
                <a:lnTo>
                  <a:pt x="6027" y="0"/>
                </a:lnTo>
                <a:lnTo>
                  <a:pt x="6027" y="2296"/>
                </a:lnTo>
                <a:lnTo>
                  <a:pt x="6027" y="2296"/>
                </a:lnTo>
                <a:close/>
              </a:path>
            </a:pathLst>
          </a:custGeom>
          <a:gradFill rotWithShape="0">
            <a:gsLst>
              <a:gs pos="0">
                <a:srgbClr val="000000"/>
              </a:gs>
              <a:gs pos="100000">
                <a:srgbClr val="000066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hidden">
          <a:xfrm>
            <a:off x="0" y="0"/>
            <a:ext cx="9144000" cy="6092825"/>
          </a:xfrm>
          <a:custGeom>
            <a:avLst/>
            <a:gdLst/>
            <a:ahLst/>
            <a:cxnLst>
              <a:cxn ang="0">
                <a:pos x="6027" y="2296"/>
              </a:cxn>
              <a:cxn ang="0">
                <a:pos x="0" y="2296"/>
              </a:cxn>
              <a:cxn ang="0">
                <a:pos x="0" y="0"/>
              </a:cxn>
              <a:cxn ang="0">
                <a:pos x="6027" y="0"/>
              </a:cxn>
              <a:cxn ang="0">
                <a:pos x="6027" y="2296"/>
              </a:cxn>
              <a:cxn ang="0">
                <a:pos x="6027" y="2296"/>
              </a:cxn>
            </a:cxnLst>
            <a:rect l="0" t="0" r="r" b="b"/>
            <a:pathLst>
              <a:path w="6027" h="2296">
                <a:moveTo>
                  <a:pt x="6027" y="2296"/>
                </a:moveTo>
                <a:lnTo>
                  <a:pt x="0" y="2296"/>
                </a:lnTo>
                <a:lnTo>
                  <a:pt x="0" y="0"/>
                </a:lnTo>
                <a:lnTo>
                  <a:pt x="6027" y="0"/>
                </a:lnTo>
                <a:lnTo>
                  <a:pt x="6027" y="2296"/>
                </a:lnTo>
                <a:lnTo>
                  <a:pt x="6027" y="229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hidden">
          <a:xfrm>
            <a:off x="6248400" y="6524625"/>
            <a:ext cx="2895600" cy="333375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00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0" y="6453188"/>
            <a:ext cx="7845425" cy="404812"/>
            <a:chOff x="0" y="3792"/>
            <a:chExt cx="4942" cy="536"/>
          </a:xfrm>
        </p:grpSpPr>
        <p:sp>
          <p:nvSpPr>
            <p:cNvPr id="8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9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1" name="Freeform 9"/>
              <p:cNvSpPr>
                <a:spLocks/>
              </p:cNvSpPr>
              <p:nvPr userDrawn="1"/>
            </p:nvSpPr>
            <p:spPr bwMode="ltGray">
              <a:xfrm>
                <a:off x="3948" y="3798"/>
                <a:ext cx="994" cy="530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0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6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611188" y="6469063"/>
            <a:ext cx="5684837" cy="488950"/>
            <a:chOff x="395" y="3793"/>
            <a:chExt cx="3581" cy="535"/>
          </a:xfrm>
        </p:grpSpPr>
        <p:sp>
          <p:nvSpPr>
            <p:cNvPr id="17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2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5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1"/>
            <p:cNvSpPr>
              <a:spLocks/>
            </p:cNvSpPr>
            <p:nvPr userDrawn="1"/>
          </p:nvSpPr>
          <p:spPr bwMode="auto">
            <a:xfrm>
              <a:off x="395" y="3810"/>
              <a:ext cx="245" cy="208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765175"/>
          </a:xfrm>
        </p:spPr>
        <p:txBody>
          <a:bodyPr/>
          <a:lstStyle>
            <a:lvl1pPr>
              <a:defRPr sz="4000" b="1">
                <a:solidFill>
                  <a:srgbClr val="FFFF00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4815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836613"/>
            <a:ext cx="8713788" cy="5400675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  <p:sp>
        <p:nvSpPr>
          <p:cNvPr id="23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3959225" cy="461962"/>
          </a:xfrm>
        </p:spPr>
        <p:txBody>
          <a:bodyPr/>
          <a:lstStyle>
            <a:lvl1pPr>
              <a:defRPr sz="2800" smtClean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defRPr>
            </a:lvl1pPr>
          </a:lstStyle>
          <a:p>
            <a:pPr>
              <a:defRPr/>
            </a:pPr>
            <a:r>
              <a:rPr lang="en-AU"/>
              <a:t>A Light to the Gentiles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E8632-F55F-4A27-9DAD-7AA01F9E82E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7CDAD-AC04-47D1-90C6-51352DED4BC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8B5B2-C464-43AC-AD95-3FEB3A2E3FF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F5383-A12C-4253-897F-7B6259249C2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E5FD3F-9CF8-4A06-92A4-4003F8A9916E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7571E-14B1-455F-AA07-7137D665FEB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0AEF4-3FCE-45B9-A624-091F125C532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E97A5-063A-4F8D-948E-F8DE66BE4D3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B4A9A-5EE5-4691-A17E-86DA9610CD3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EBC5A-9EBD-4174-A747-786F242C4D4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10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2052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711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2066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711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11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4711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2053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712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712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205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712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712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713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pPr>
              <a:defRPr/>
            </a:pPr>
            <a:fld id="{2FA80443-EDDE-4820-8990-CE66D5EC20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3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2263" y="642919"/>
            <a:ext cx="8353425" cy="3722186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sz="110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The sure mercies of David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82625" y="4307612"/>
            <a:ext cx="777716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4800" b="1" dirty="0">
                <a:solidFill>
                  <a:srgbClr val="FFFF66"/>
                </a:solidFill>
                <a:latin typeface="Tahoma" pitchFamily="34" charset="0"/>
              </a:rPr>
              <a:t>Study </a:t>
            </a:r>
            <a:r>
              <a:rPr lang="en-AU" sz="4800" b="1" dirty="0" smtClean="0">
                <a:solidFill>
                  <a:srgbClr val="FFFF66"/>
                </a:solidFill>
                <a:latin typeface="Tahoma" pitchFamily="34" charset="0"/>
              </a:rPr>
              <a:t>1 </a:t>
            </a:r>
            <a:r>
              <a:rPr lang="en-AU" sz="4800" b="1" dirty="0">
                <a:solidFill>
                  <a:srgbClr val="FFFF66"/>
                </a:solidFill>
                <a:latin typeface="Tahoma" pitchFamily="34" charset="0"/>
              </a:rPr>
              <a:t>– </a:t>
            </a:r>
            <a:r>
              <a:rPr lang="en-AU" sz="4800" b="1" dirty="0" smtClean="0">
                <a:solidFill>
                  <a:srgbClr val="FFFF66"/>
                </a:solidFill>
                <a:latin typeface="Tahoma" pitchFamily="34" charset="0"/>
              </a:rPr>
              <a:t>“A man after God’s own heart”</a:t>
            </a:r>
            <a:endParaRPr lang="en-AU" sz="4800" b="1" dirty="0">
              <a:solidFill>
                <a:srgbClr val="FFFF66"/>
              </a:solidFill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sure mercies of David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5818" y="835025"/>
            <a:ext cx="8562462" cy="5473700"/>
          </a:xfrm>
        </p:spPr>
        <p:txBody>
          <a:bodyPr/>
          <a:lstStyle/>
          <a:p>
            <a:pPr algn="just">
              <a:lnSpc>
                <a:spcPct val="85000"/>
              </a:lnSpc>
              <a:spcBef>
                <a:spcPts val="0"/>
              </a:spcBef>
            </a:pPr>
            <a:r>
              <a:rPr lang="en-US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Acts 13:34 </a:t>
            </a:r>
            <a:r>
              <a:rPr lang="en-US" sz="3200" dirty="0" smtClean="0"/>
              <a:t>- </a:t>
            </a:r>
            <a:r>
              <a:rPr lang="en-US" sz="3200" dirty="0" smtClean="0">
                <a:latin typeface="Bookman Old Style" pitchFamily="18" charset="0"/>
              </a:rPr>
              <a:t>And as concerning that he raised him up from the dead, now no more to return to corruption, he said on this wise, </a:t>
            </a:r>
            <a:r>
              <a:rPr lang="en-US" sz="3200" dirty="0" smtClean="0">
                <a:solidFill>
                  <a:srgbClr val="FFFF00"/>
                </a:solidFill>
                <a:latin typeface="Bookman Old Style" pitchFamily="18" charset="0"/>
              </a:rPr>
              <a:t>I will give you the sure mercies of David</a:t>
            </a:r>
            <a:r>
              <a:rPr lang="en-US" sz="3200" dirty="0" smtClean="0">
                <a:latin typeface="Bookman Old Style" pitchFamily="18" charset="0"/>
              </a:rPr>
              <a:t>.</a:t>
            </a:r>
          </a:p>
          <a:p>
            <a:pPr marL="539750" indent="-539750" defTabSz="539750">
              <a:spcBef>
                <a:spcPts val="0"/>
              </a:spcBef>
              <a:spcAft>
                <a:spcPts val="400"/>
              </a:spcAft>
              <a:buFont typeface="Wingdings" pitchFamily="2" charset="2"/>
              <a:buChar char="v"/>
            </a:pPr>
            <a:r>
              <a:rPr lang="en-AU" sz="3200" dirty="0" smtClean="0"/>
              <a:t>Paul cites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55:3 </a:t>
            </a:r>
            <a:r>
              <a:rPr lang="en-AU" sz="3200" dirty="0" smtClean="0"/>
              <a:t>at Antioch to prove Christ was raised from the dead and immortalised.</a:t>
            </a:r>
          </a:p>
          <a:p>
            <a:pPr marL="539750" indent="-539750" defTabSz="539750">
              <a:spcBef>
                <a:spcPts val="0"/>
              </a:spcBef>
              <a:spcAft>
                <a:spcPts val="400"/>
              </a:spcAft>
              <a:buFont typeface="Wingdings" pitchFamily="2" charset="2"/>
              <a:buChar char="v"/>
            </a:pPr>
            <a:r>
              <a:rPr lang="en-AU" sz="3200" dirty="0" smtClean="0"/>
              <a:t>The </a:t>
            </a:r>
            <a:r>
              <a:rPr lang="en-AU" sz="3200" dirty="0" smtClean="0">
                <a:solidFill>
                  <a:srgbClr val="00FF00"/>
                </a:solidFill>
              </a:rPr>
              <a:t>Servant Prophecies </a:t>
            </a:r>
            <a:r>
              <a:rPr lang="en-AU" sz="3200" dirty="0" smtClean="0"/>
              <a:t>revolve around the </a:t>
            </a:r>
            <a:r>
              <a:rPr lang="en-AU" sz="3200" dirty="0" smtClean="0">
                <a:solidFill>
                  <a:srgbClr val="FFFF00"/>
                </a:solidFill>
              </a:rPr>
              <a:t>Abrahamic</a:t>
            </a:r>
            <a:r>
              <a:rPr lang="en-AU" sz="3200" dirty="0" smtClean="0"/>
              <a:t> Covenant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51:1-3</a:t>
            </a:r>
            <a:r>
              <a:rPr lang="en-AU" sz="3200" dirty="0" smtClean="0"/>
              <a:t>.</a:t>
            </a:r>
          </a:p>
          <a:p>
            <a:pPr marL="539750" indent="-539750" defTabSz="539750">
              <a:spcBef>
                <a:spcPts val="0"/>
              </a:spcBef>
              <a:spcAft>
                <a:spcPts val="400"/>
              </a:spcAft>
              <a:buFont typeface="Wingdings" pitchFamily="2" charset="2"/>
              <a:buChar char="v"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55 </a:t>
            </a:r>
            <a:r>
              <a:rPr lang="en-AU" sz="3200" dirty="0" smtClean="0"/>
              <a:t>refers to the </a:t>
            </a:r>
            <a:r>
              <a:rPr lang="en-AU" sz="3200" dirty="0" smtClean="0">
                <a:solidFill>
                  <a:srgbClr val="FFFF00"/>
                </a:solidFill>
              </a:rPr>
              <a:t>Davidic</a:t>
            </a:r>
            <a:r>
              <a:rPr lang="en-AU" sz="3200" dirty="0" smtClean="0"/>
              <a:t> and </a:t>
            </a:r>
            <a:r>
              <a:rPr lang="en-AU" sz="3200" dirty="0" err="1" smtClean="0">
                <a:solidFill>
                  <a:srgbClr val="FFFF00"/>
                </a:solidFill>
              </a:rPr>
              <a:t>Edenic</a:t>
            </a:r>
            <a:r>
              <a:rPr lang="en-AU" sz="3200" dirty="0" smtClean="0"/>
              <a:t>.</a:t>
            </a:r>
            <a:endParaRPr lang="en-US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42848" y="922575"/>
            <a:ext cx="8497069" cy="5400600"/>
          </a:xfrm>
        </p:spPr>
        <p:txBody>
          <a:bodyPr/>
          <a:lstStyle/>
          <a:p>
            <a:pPr marL="1612900" indent="-1612900">
              <a:spcBef>
                <a:spcPts val="0"/>
              </a:spcBef>
              <a:spcAft>
                <a:spcPts val="0"/>
              </a:spcAft>
              <a:tabLst>
                <a:tab pos="1966913" algn="l"/>
              </a:tabLst>
            </a:pPr>
            <a:r>
              <a:rPr lang="en-AU" sz="3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Isa. 53 </a:t>
            </a:r>
            <a:r>
              <a:rPr lang="en-AU" sz="3200" dirty="0"/>
              <a:t>– Yahweh’s suffering servant </a:t>
            </a:r>
            <a:r>
              <a:rPr lang="en-AU" sz="3200" dirty="0" smtClean="0"/>
              <a:t>		redeems </a:t>
            </a:r>
            <a:r>
              <a:rPr lang="en-AU" sz="3200" dirty="0"/>
              <a:t>a seed.</a:t>
            </a:r>
          </a:p>
          <a:p>
            <a:pPr marL="1612900" indent="-1612900">
              <a:spcBef>
                <a:spcPts val="0"/>
              </a:spcBef>
              <a:spcAft>
                <a:spcPts val="0"/>
              </a:spcAft>
              <a:tabLst>
                <a:tab pos="1966913" algn="l"/>
              </a:tabLst>
            </a:pPr>
            <a:r>
              <a:rPr lang="en-AU" sz="3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Isa. 54 </a:t>
            </a:r>
            <a:r>
              <a:rPr lang="en-AU" sz="3200" dirty="0"/>
              <a:t>– Zion’s numerous children all </a:t>
            </a:r>
            <a:r>
              <a:rPr lang="en-AU" sz="3200" dirty="0" smtClean="0"/>
              <a:t>	taught </a:t>
            </a:r>
            <a:r>
              <a:rPr lang="en-AU" sz="3200" dirty="0"/>
              <a:t>of God.</a:t>
            </a:r>
          </a:p>
          <a:p>
            <a:pPr marL="1966913" indent="-1966913">
              <a:spcBef>
                <a:spcPts val="0"/>
              </a:spcBef>
              <a:spcAft>
                <a:spcPts val="0"/>
              </a:spcAft>
            </a:pPr>
            <a:r>
              <a:rPr lang="en-AU" sz="3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Isa. 55 </a:t>
            </a:r>
            <a:r>
              <a:rPr lang="en-AU" sz="3200" dirty="0" smtClean="0"/>
              <a:t>– </a:t>
            </a:r>
            <a:r>
              <a:rPr lang="en-AU" sz="3200" dirty="0"/>
              <a:t>The call of the Gospel to Jew </a:t>
            </a:r>
            <a:r>
              <a:rPr lang="en-AU" sz="3200" dirty="0" smtClean="0"/>
              <a:t>and </a:t>
            </a:r>
            <a:r>
              <a:rPr lang="en-AU" sz="3200" dirty="0"/>
              <a:t>Gentile.</a:t>
            </a:r>
          </a:p>
          <a:p>
            <a:pPr marL="720725" indent="-720725">
              <a:spcBef>
                <a:spcPts val="1200"/>
              </a:spcBef>
              <a:spcAft>
                <a:spcPts val="0"/>
              </a:spcAft>
              <a:tabLst>
                <a:tab pos="2063750" algn="l"/>
                <a:tab pos="2508250" algn="l"/>
              </a:tabLst>
            </a:pPr>
            <a:r>
              <a:rPr lang="en-AU" sz="3200" dirty="0"/>
              <a:t>	</a:t>
            </a:r>
            <a:r>
              <a:rPr lang="en-AU" sz="32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V.1-5 	</a:t>
            </a:r>
            <a:r>
              <a:rPr lang="en-AU" sz="3200" dirty="0" smtClean="0"/>
              <a:t>– 	The </a:t>
            </a:r>
            <a:r>
              <a:rPr lang="en-AU" sz="3200" dirty="0"/>
              <a:t>invitation of the Gospel.</a:t>
            </a:r>
          </a:p>
          <a:p>
            <a:pPr marL="720725" indent="-720725">
              <a:spcBef>
                <a:spcPts val="0"/>
              </a:spcBef>
              <a:spcAft>
                <a:spcPts val="0"/>
              </a:spcAft>
              <a:tabLst>
                <a:tab pos="2063750" algn="l"/>
                <a:tab pos="2508250" algn="l"/>
              </a:tabLst>
            </a:pPr>
            <a:r>
              <a:rPr lang="en-AU" sz="3200" dirty="0"/>
              <a:t>	</a:t>
            </a:r>
            <a:r>
              <a:rPr lang="en-AU" sz="32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V.6-7</a:t>
            </a:r>
            <a:r>
              <a:rPr lang="en-AU" sz="32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	</a:t>
            </a:r>
            <a:r>
              <a:rPr lang="en-AU" sz="3200" dirty="0" smtClean="0"/>
              <a:t>– 	A </a:t>
            </a:r>
            <a:r>
              <a:rPr lang="en-AU" sz="3200" dirty="0"/>
              <a:t>second call to the lawless.</a:t>
            </a:r>
          </a:p>
          <a:p>
            <a:pPr marL="720725" indent="-720725">
              <a:spcBef>
                <a:spcPts val="0"/>
              </a:spcBef>
              <a:spcAft>
                <a:spcPts val="0"/>
              </a:spcAft>
              <a:tabLst>
                <a:tab pos="2063750" algn="l"/>
                <a:tab pos="2508250" algn="l"/>
              </a:tabLst>
            </a:pPr>
            <a:r>
              <a:rPr lang="en-AU" sz="3200" dirty="0"/>
              <a:t>	</a:t>
            </a:r>
            <a:r>
              <a:rPr lang="en-AU" sz="3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V.8-11</a:t>
            </a:r>
            <a:r>
              <a:rPr lang="en-AU" sz="3200" dirty="0"/>
              <a:t> </a:t>
            </a:r>
            <a:r>
              <a:rPr lang="en-AU" sz="3200" dirty="0" smtClean="0"/>
              <a:t>	– 	The </a:t>
            </a:r>
            <a:r>
              <a:rPr lang="en-AU" sz="3200" dirty="0"/>
              <a:t>transcendence and 			</a:t>
            </a:r>
            <a:r>
              <a:rPr lang="en-AU" sz="3200" dirty="0" smtClean="0"/>
              <a:t>	power </a:t>
            </a:r>
            <a:r>
              <a:rPr lang="en-AU" sz="3200" dirty="0"/>
              <a:t>of the Word.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16632"/>
            <a:ext cx="9144000" cy="765175"/>
          </a:xfrm>
        </p:spPr>
        <p:txBody>
          <a:bodyPr/>
          <a:lstStyle/>
          <a:p>
            <a:r>
              <a:rPr lang="en-AU" sz="4400" dirty="0"/>
              <a:t>The Servant Prophecies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50825" y="1028899"/>
            <a:ext cx="8569325" cy="1824037"/>
          </a:xfrm>
        </p:spPr>
        <p:txBody>
          <a:bodyPr/>
          <a:lstStyle/>
          <a:p>
            <a:pPr marL="3671888" indent="-3671888">
              <a:lnSpc>
                <a:spcPct val="90000"/>
              </a:lnSpc>
            </a:pPr>
            <a:r>
              <a:rPr lang="en-AU" sz="3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Isa. 55 </a:t>
            </a:r>
            <a:r>
              <a:rPr lang="en-AU" sz="3200" dirty="0"/>
              <a:t>- </a:t>
            </a:r>
            <a:r>
              <a:rPr lang="en-AU" sz="32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V.12-13</a:t>
            </a:r>
            <a:r>
              <a:rPr lang="en-AU" sz="3200" dirty="0" smtClean="0"/>
              <a:t> </a:t>
            </a:r>
            <a:r>
              <a:rPr lang="en-AU" sz="3200" dirty="0"/>
              <a:t>- The ultimate product of the Word.</a:t>
            </a:r>
          </a:p>
          <a:p>
            <a:pPr marL="1612900" indent="-1612900">
              <a:lnSpc>
                <a:spcPct val="90000"/>
              </a:lnSpc>
            </a:pPr>
            <a:r>
              <a:rPr lang="en-AU" sz="3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Isa.56</a:t>
            </a:r>
            <a:r>
              <a:rPr lang="en-AU" sz="3200" dirty="0"/>
              <a:t> - The response of Jew and Gentile.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43545"/>
            <a:ext cx="9144000" cy="765175"/>
          </a:xfrm>
        </p:spPr>
        <p:txBody>
          <a:bodyPr/>
          <a:lstStyle/>
          <a:p>
            <a:r>
              <a:rPr lang="en-AU" sz="4800" dirty="0"/>
              <a:t>The Servant Prophecies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395537" y="2780928"/>
            <a:ext cx="8352928" cy="3384550"/>
          </a:xfrm>
          <a:prstGeom prst="rect">
            <a:avLst/>
          </a:prstGeom>
          <a:solidFill>
            <a:srgbClr val="FFFF00"/>
          </a:solidFill>
          <a:ln w="57150" algn="ctr">
            <a:solidFill>
              <a:srgbClr val="FF0066"/>
            </a:solidFill>
            <a:miter lim="800000"/>
            <a:headEnd/>
            <a:tailEnd/>
          </a:ln>
          <a:effectLst/>
        </p:spPr>
        <p:txBody>
          <a:bodyPr lIns="738000" tIns="370800" rIns="738000" bIns="370800" anchor="ctr"/>
          <a:lstStyle/>
          <a:p>
            <a:pPr algn="just"/>
            <a:r>
              <a:rPr lang="en-AU" sz="3600" dirty="0">
                <a:ln w="28575">
                  <a:solidFill>
                    <a:schemeClr val="bg2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Isa. 53:11</a:t>
            </a:r>
            <a:r>
              <a:rPr lang="en-AU" sz="3600" b="1" dirty="0">
                <a:ln w="28575">
                  <a:solidFill>
                    <a:schemeClr val="bg2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AU" sz="3600" b="1" dirty="0">
                <a:solidFill>
                  <a:srgbClr val="000000"/>
                </a:solidFill>
              </a:rPr>
              <a:t>is the last of 20 occurrences of “servant” in the singular from </a:t>
            </a:r>
            <a:r>
              <a:rPr lang="en-AU" sz="3600" b="1" dirty="0">
                <a:ln w="28575">
                  <a:solidFill>
                    <a:schemeClr val="bg2"/>
                  </a:solidFill>
                </a:ln>
                <a:solidFill>
                  <a:srgbClr val="FF0000"/>
                </a:solidFill>
              </a:rPr>
              <a:t>chap. 40</a:t>
            </a:r>
            <a:r>
              <a:rPr lang="en-AU" sz="3600" b="1" dirty="0">
                <a:solidFill>
                  <a:srgbClr val="000000"/>
                </a:solidFill>
              </a:rPr>
              <a:t>.  From </a:t>
            </a:r>
            <a:r>
              <a:rPr lang="en-AU" sz="3600" dirty="0">
                <a:ln w="28575">
                  <a:solidFill>
                    <a:schemeClr val="bg2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Isa. 54 </a:t>
            </a:r>
            <a:r>
              <a:rPr lang="en-AU" sz="3600" b="1" dirty="0">
                <a:solidFill>
                  <a:srgbClr val="000000"/>
                </a:solidFill>
              </a:rPr>
              <a:t>to </a:t>
            </a:r>
            <a:r>
              <a:rPr lang="en-AU" sz="3600" dirty="0">
                <a:ln w="28575">
                  <a:solidFill>
                    <a:schemeClr val="bg2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66</a:t>
            </a:r>
            <a:r>
              <a:rPr lang="en-AU" sz="3600" dirty="0">
                <a:ln>
                  <a:solidFill>
                    <a:schemeClr val="bg2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AU" sz="3600" b="1" dirty="0">
                <a:solidFill>
                  <a:srgbClr val="000000"/>
                </a:solidFill>
              </a:rPr>
              <a:t>the remaining 11 occurrences are in the plural – “servants”.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build="p"/>
      <p:bldP spid="5222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796020"/>
            <a:ext cx="8424862" cy="2601896"/>
          </a:xfrm>
        </p:spPr>
        <p:txBody>
          <a:bodyPr/>
          <a:lstStyle/>
          <a:p>
            <a:r>
              <a:rPr lang="en-AU" sz="3200" kern="1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charset="0"/>
              </a:rPr>
              <a:t>Isa</a:t>
            </a:r>
            <a:r>
              <a:rPr lang="en-AU" sz="3200" kern="12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charset="0"/>
              </a:rPr>
              <a:t>. 65:1-2</a:t>
            </a:r>
            <a:r>
              <a:rPr lang="en-AU" sz="3000" dirty="0" smtClean="0"/>
              <a:t> </a:t>
            </a:r>
            <a:r>
              <a:rPr lang="en-AU" sz="3000" dirty="0"/>
              <a:t>-</a:t>
            </a:r>
            <a:r>
              <a:rPr lang="en-AU" sz="30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AU" sz="3000" dirty="0"/>
              <a:t>Paul cites verse 1a in </a:t>
            </a:r>
            <a:r>
              <a:rPr lang="en-AU" sz="3200" kern="1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charset="0"/>
              </a:rPr>
              <a:t>Rom</a:t>
            </a:r>
            <a:r>
              <a:rPr lang="en-AU" sz="3200" kern="12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charset="0"/>
              </a:rPr>
              <a:t>. 10:20</a:t>
            </a:r>
            <a:r>
              <a:rPr lang="en-AU" sz="3000" dirty="0" smtClean="0"/>
              <a:t> </a:t>
            </a:r>
            <a:r>
              <a:rPr lang="en-AU" sz="3000" dirty="0"/>
              <a:t>in reference to the </a:t>
            </a:r>
            <a:r>
              <a:rPr lang="en-AU" sz="3000" dirty="0">
                <a:solidFill>
                  <a:srgbClr val="00FF00"/>
                </a:solidFill>
              </a:rPr>
              <a:t>Gentiles</a:t>
            </a:r>
            <a:r>
              <a:rPr lang="en-AU" sz="3000" dirty="0"/>
              <a:t>, and verse 2a in </a:t>
            </a:r>
            <a:r>
              <a:rPr lang="en-AU" sz="3200" kern="1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charset="0"/>
              </a:rPr>
              <a:t>Rom</a:t>
            </a:r>
            <a:r>
              <a:rPr lang="en-AU" sz="3200" kern="12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charset="0"/>
              </a:rPr>
              <a:t>. 10:21</a:t>
            </a:r>
            <a:r>
              <a:rPr lang="en-AU" sz="3000" dirty="0" smtClean="0"/>
              <a:t> </a:t>
            </a:r>
            <a:r>
              <a:rPr lang="en-AU" sz="3000" dirty="0"/>
              <a:t>in reference to the </a:t>
            </a:r>
            <a:r>
              <a:rPr lang="en-AU" sz="3000" dirty="0">
                <a:solidFill>
                  <a:srgbClr val="FFFF00"/>
                </a:solidFill>
              </a:rPr>
              <a:t>Jews</a:t>
            </a:r>
            <a:r>
              <a:rPr lang="en-AU" sz="3000" dirty="0"/>
              <a:t>.  The balance of verse 1 confirms that the phrase “a nation” refers to the Gentiles.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72725"/>
            <a:ext cx="9144000" cy="765175"/>
          </a:xfrm>
        </p:spPr>
        <p:txBody>
          <a:bodyPr/>
          <a:lstStyle/>
          <a:p>
            <a:r>
              <a:rPr lang="en-AU" sz="4400" dirty="0"/>
              <a:t>“A Nation” - </a:t>
            </a:r>
            <a:r>
              <a:rPr lang="en-AU" sz="44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Isa.55:5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509878" y="1108672"/>
            <a:ext cx="8135937" cy="2586038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AU" sz="3200" dirty="0">
                <a:solidFill>
                  <a:srgbClr val="00FF00"/>
                </a:solidFill>
                <a:latin typeface="Arial Black" pitchFamily="34" charset="0"/>
              </a:rPr>
              <a:t>Context – Inclusion of Gentiles</a:t>
            </a:r>
          </a:p>
          <a:p>
            <a:r>
              <a:rPr lang="en-A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54:1-5 </a:t>
            </a:r>
            <a:r>
              <a:rPr lang="en-AU" sz="3200" b="1" dirty="0"/>
              <a:t>– “God of the whole earth”;</a:t>
            </a:r>
          </a:p>
          <a:p>
            <a:r>
              <a:rPr lang="en-A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55:1 </a:t>
            </a:r>
            <a:r>
              <a:rPr lang="en-AU" sz="3200" b="1" dirty="0"/>
              <a:t>– “every one”; </a:t>
            </a:r>
            <a:r>
              <a:rPr lang="en-A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V.4</a:t>
            </a:r>
            <a:r>
              <a:rPr lang="en-AU" sz="3200" b="1" dirty="0"/>
              <a:t> – “peoples”; </a:t>
            </a:r>
            <a:r>
              <a:rPr lang="en-AU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56:3-8 </a:t>
            </a:r>
            <a:r>
              <a:rPr lang="en-AU" sz="3200" b="1" dirty="0"/>
              <a:t>– “stranger”, “all peoples”, “others”.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0" y="3644900"/>
            <a:ext cx="9144000" cy="765175"/>
          </a:xfrm>
        </p:spPr>
        <p:txBody>
          <a:bodyPr/>
          <a:lstStyle/>
          <a:p>
            <a:r>
              <a:rPr lang="en-AU" sz="36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Matt. 21:43</a:t>
            </a: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250825" y="4294188"/>
            <a:ext cx="8497888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AU" sz="3000" b="1" dirty="0">
                <a:latin typeface="Bookman Old Style" pitchFamily="18" charset="0"/>
              </a:rPr>
              <a:t>“The kingdom of God shall be taken from </a:t>
            </a:r>
            <a:r>
              <a:rPr lang="en-AU" sz="3000" b="1" dirty="0">
                <a:solidFill>
                  <a:srgbClr val="FFFF00"/>
                </a:solidFill>
                <a:latin typeface="Bookman Old Style" pitchFamily="18" charset="0"/>
              </a:rPr>
              <a:t>you</a:t>
            </a:r>
            <a:r>
              <a:rPr lang="en-AU" sz="3000" b="1" dirty="0">
                <a:latin typeface="Bookman Old Style" pitchFamily="18" charset="0"/>
              </a:rPr>
              <a:t> </a:t>
            </a:r>
            <a:r>
              <a:rPr lang="en-AU" sz="3000" b="1" dirty="0"/>
              <a:t>(</a:t>
            </a:r>
            <a:r>
              <a:rPr lang="en-AU" sz="3000" b="1" dirty="0">
                <a:solidFill>
                  <a:srgbClr val="FFFF00"/>
                </a:solidFill>
              </a:rPr>
              <a:t>the Jews</a:t>
            </a:r>
            <a:r>
              <a:rPr lang="en-AU" sz="3000" b="1" dirty="0"/>
              <a:t>)</a:t>
            </a:r>
            <a:r>
              <a:rPr lang="en-AU" sz="3000" b="1" dirty="0">
                <a:latin typeface="Bookman Old Style" pitchFamily="18" charset="0"/>
              </a:rPr>
              <a:t> and given to </a:t>
            </a:r>
            <a:r>
              <a:rPr lang="en-AU" sz="3000" b="1" dirty="0">
                <a:solidFill>
                  <a:srgbClr val="00FF00"/>
                </a:solidFill>
                <a:latin typeface="Bookman Old Style" pitchFamily="18" charset="0"/>
              </a:rPr>
              <a:t>a nation</a:t>
            </a:r>
            <a:r>
              <a:rPr lang="en-AU" sz="3000" b="1" dirty="0">
                <a:latin typeface="Bookman Old Style" pitchFamily="18" charset="0"/>
              </a:rPr>
              <a:t> </a:t>
            </a:r>
            <a:r>
              <a:rPr lang="en-AU" sz="3000" b="1" dirty="0"/>
              <a:t>(</a:t>
            </a:r>
            <a:r>
              <a:rPr lang="en-AU" sz="3000" b="1" dirty="0">
                <a:solidFill>
                  <a:srgbClr val="00FF00"/>
                </a:solidFill>
              </a:rPr>
              <a:t>the true ecclesia, including the Gentiles</a:t>
            </a:r>
            <a:r>
              <a:rPr lang="en-AU" sz="3000" b="1" dirty="0"/>
              <a:t>)</a:t>
            </a:r>
            <a:r>
              <a:rPr lang="en-AU" sz="3000" b="1" dirty="0">
                <a:latin typeface="Bookman Old Style" pitchFamily="18" charset="0"/>
              </a:rPr>
              <a:t> bringing forth the fruits thereof.”</a:t>
            </a: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323850" y="404813"/>
            <a:ext cx="8496300" cy="319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Aft>
                <a:spcPct val="15000"/>
              </a:spcAft>
            </a:pPr>
            <a:r>
              <a:rPr lang="en-US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65:2-7 </a:t>
            </a:r>
            <a:r>
              <a:rPr lang="en-US" sz="3200" b="1" dirty="0"/>
              <a:t>– The nation of Israel under law but apostate.</a:t>
            </a:r>
          </a:p>
          <a:p>
            <a:pPr>
              <a:spcAft>
                <a:spcPct val="15000"/>
              </a:spcAft>
            </a:pPr>
            <a:r>
              <a:rPr lang="en-US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65:8-10 </a:t>
            </a:r>
            <a:r>
              <a:rPr lang="en-US" sz="3200" b="1" dirty="0"/>
              <a:t>– A remnant and Redeemer out of Israel.</a:t>
            </a:r>
          </a:p>
          <a:p>
            <a:pPr>
              <a:spcAft>
                <a:spcPct val="15000"/>
              </a:spcAft>
            </a:pPr>
            <a:r>
              <a:rPr lang="en-US" sz="3200" b="1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65:11-16 </a:t>
            </a:r>
            <a:r>
              <a:rPr lang="en-US" sz="3200" b="1" dirty="0"/>
              <a:t>– Israel punished and the true ecclesia (</a:t>
            </a:r>
            <a:r>
              <a:rPr lang="en-US" sz="3200" b="1" dirty="0">
                <a:solidFill>
                  <a:srgbClr val="FFFF00"/>
                </a:solidFill>
              </a:rPr>
              <a:t>Jew</a:t>
            </a:r>
            <a:r>
              <a:rPr lang="en-US" sz="3200" b="1" dirty="0"/>
              <a:t> and </a:t>
            </a:r>
            <a:r>
              <a:rPr lang="en-US" sz="3200" b="1" dirty="0">
                <a:solidFill>
                  <a:srgbClr val="00FF00"/>
                </a:solidFill>
              </a:rPr>
              <a:t>Gentile</a:t>
            </a:r>
            <a:r>
              <a:rPr lang="en-US" sz="3200" b="1" dirty="0"/>
              <a:t>) formed.</a:t>
            </a:r>
            <a:endParaRPr lang="en-AU" sz="3200" b="1" dirty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7" grpId="0"/>
      <p:bldP spid="46088" grpId="0"/>
      <p:bldP spid="4608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64140"/>
            <a:ext cx="8569325" cy="5273172"/>
          </a:xfrm>
        </p:spPr>
        <p:txBody>
          <a:bodyPr/>
          <a:lstStyle/>
          <a:p>
            <a:pPr marL="538163" indent="-53816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>
                <a:solidFill>
                  <a:srgbClr val="00FF00"/>
                </a:solidFill>
              </a:rPr>
              <a:t>“no money (silver)”</a:t>
            </a:r>
            <a:r>
              <a:rPr lang="en-US" sz="3200" dirty="0"/>
              <a:t> = No ‘redemption’.</a:t>
            </a:r>
          </a:p>
          <a:p>
            <a:pPr marL="538163" indent="-53816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>
                <a:solidFill>
                  <a:srgbClr val="00FF00"/>
                </a:solidFill>
              </a:rPr>
              <a:t>“buy”</a:t>
            </a:r>
            <a:r>
              <a:rPr lang="en-US" sz="3200" dirty="0"/>
              <a:t> – </a:t>
            </a:r>
            <a:r>
              <a:rPr lang="en-US" sz="3200" i="1" dirty="0" err="1"/>
              <a:t>shabar</a:t>
            </a:r>
            <a:r>
              <a:rPr lang="en-US" sz="3200" dirty="0"/>
              <a:t> – buy, purchase grain (parent noun is </a:t>
            </a:r>
            <a:r>
              <a:rPr lang="en-US" sz="3200" i="1" dirty="0" err="1"/>
              <a:t>sheber</a:t>
            </a:r>
            <a:r>
              <a:rPr lang="en-US" sz="3200" dirty="0"/>
              <a:t> – grain). 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rgbClr val="FF99CC"/>
                </a:solidFill>
              </a:rPr>
              <a:t>Roth. – 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rgbClr val="FF99CC"/>
                </a:solidFill>
                <a:latin typeface="Bookman Old Style" pitchFamily="18" charset="0"/>
              </a:rPr>
              <a:t>“buy grain”</a:t>
            </a:r>
            <a:r>
              <a:rPr lang="en-US" sz="3200" dirty="0">
                <a:ln>
                  <a:solidFill>
                    <a:schemeClr val="tx1"/>
                  </a:solidFill>
                </a:ln>
              </a:rPr>
              <a:t>.</a:t>
            </a:r>
          </a:p>
          <a:p>
            <a:pPr marL="538163" indent="-53816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>
                <a:solidFill>
                  <a:srgbClr val="FFFF00"/>
                </a:solidFill>
              </a:rPr>
              <a:t>Cost is self-sacrifice, not cash!</a:t>
            </a:r>
          </a:p>
          <a:p>
            <a:pPr marL="538163" indent="-538163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>
                <a:solidFill>
                  <a:srgbClr val="00FF00"/>
                </a:solidFill>
              </a:rPr>
              <a:t>“hearken diligently”</a:t>
            </a:r>
            <a:r>
              <a:rPr lang="en-US" sz="3200" dirty="0"/>
              <a:t> – </a:t>
            </a:r>
            <a:r>
              <a:rPr lang="en-US" sz="3200" i="1" dirty="0" err="1"/>
              <a:t>shama</a:t>
            </a:r>
            <a:r>
              <a:rPr lang="en-US" sz="3200" dirty="0"/>
              <a:t> </a:t>
            </a:r>
            <a:r>
              <a:rPr lang="en-US" sz="3200" i="1" dirty="0" err="1"/>
              <a:t>shama</a:t>
            </a:r>
            <a:r>
              <a:rPr lang="en-US" sz="3200" dirty="0"/>
              <a:t>. Heb. </a:t>
            </a:r>
            <a:r>
              <a:rPr lang="en-US" sz="3200" i="1" dirty="0" err="1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shama</a:t>
            </a:r>
            <a:r>
              <a:rPr lang="en-US" sz="3200" dirty="0"/>
              <a:t> – to hear intelligently (duplicated for emphasis).</a:t>
            </a:r>
          </a:p>
          <a:p>
            <a:pPr marL="538163" indent="-538163" algn="ctr">
              <a:spcBef>
                <a:spcPts val="120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None/>
            </a:pPr>
            <a:r>
              <a:rPr lang="en-US" sz="36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Deut. 6:4</a:t>
            </a:r>
            <a:r>
              <a:rPr lang="en-US" sz="3600" dirty="0">
                <a:ln w="28575">
                  <a:solidFill>
                    <a:schemeClr val="tx1"/>
                  </a:solidFill>
                </a:ln>
              </a:rPr>
              <a:t> </a:t>
            </a:r>
            <a:r>
              <a:rPr lang="en-US" sz="3600" dirty="0"/>
              <a:t>– </a:t>
            </a:r>
            <a:r>
              <a:rPr lang="en-US" sz="36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latin typeface="Bookman Old Style" pitchFamily="18" charset="0"/>
              </a:rPr>
              <a:t>“Hear</a:t>
            </a:r>
            <a:r>
              <a:rPr lang="en-US" sz="36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 (</a:t>
            </a:r>
            <a:r>
              <a:rPr lang="en-US" sz="3600" i="1" dirty="0" err="1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shama</a:t>
            </a:r>
            <a:r>
              <a:rPr lang="en-US" sz="36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), </a:t>
            </a:r>
            <a:r>
              <a:rPr lang="en-US" sz="36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latin typeface="Bookman Old Style" pitchFamily="18" charset="0"/>
              </a:rPr>
              <a:t>O Israel”</a:t>
            </a:r>
            <a:r>
              <a:rPr lang="en-US" sz="3600" dirty="0">
                <a:ln>
                  <a:solidFill>
                    <a:schemeClr val="tx1"/>
                  </a:solidFill>
                </a:ln>
                <a:latin typeface="Bookman Old Style" pitchFamily="18" charset="0"/>
              </a:rPr>
              <a:t>.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53966"/>
            <a:ext cx="9144000" cy="765175"/>
          </a:xfrm>
        </p:spPr>
        <p:txBody>
          <a:bodyPr/>
          <a:lstStyle/>
          <a:p>
            <a:r>
              <a:rPr lang="en-AU" dirty="0"/>
              <a:t>Hearing Intelligently – </a:t>
            </a:r>
            <a:r>
              <a:rPr lang="en-AU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Isa. 55:1-3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3115" y="856379"/>
            <a:ext cx="8569325" cy="5483383"/>
          </a:xfrm>
        </p:spPr>
        <p:txBody>
          <a:bodyPr/>
          <a:lstStyle/>
          <a:p>
            <a:pPr marL="631825" indent="-631825" algn="just">
              <a:spcAft>
                <a:spcPct val="30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</a:rPr>
              <a:t>Hebrew structure</a:t>
            </a:r>
            <a:r>
              <a:rPr lang="en-US" sz="32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200" dirty="0"/>
              <a:t>- Infinitive after finite verb – Hence; </a:t>
            </a:r>
            <a:r>
              <a:rPr lang="en-US" sz="3400" dirty="0">
                <a:ln>
                  <a:solidFill>
                    <a:schemeClr val="tx1"/>
                  </a:solidFill>
                </a:ln>
                <a:solidFill>
                  <a:srgbClr val="FF99CC"/>
                </a:solidFill>
              </a:rPr>
              <a:t>Roth.</a:t>
            </a:r>
            <a:r>
              <a:rPr lang="en-US" sz="3400" dirty="0">
                <a:solidFill>
                  <a:srgbClr val="FF99CC"/>
                </a:solidFill>
              </a:rPr>
              <a:t> – </a:t>
            </a:r>
            <a:r>
              <a:rPr lang="en-US" sz="3400" dirty="0">
                <a:solidFill>
                  <a:srgbClr val="00FF00"/>
                </a:solidFill>
                <a:latin typeface="Bookman Old Style" pitchFamily="18" charset="0"/>
              </a:rPr>
              <a:t>“…keep on hearkening.  And, so eat that which is good, and let your soul take exquisite delight in fatness”</a:t>
            </a:r>
            <a:r>
              <a:rPr lang="en-US" sz="3400" dirty="0">
                <a:latin typeface="Bookman Old Style" pitchFamily="18" charset="0"/>
              </a:rPr>
              <a:t>.</a:t>
            </a:r>
          </a:p>
          <a:p>
            <a:pPr marL="631825" indent="-631825" algn="just"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rgbClr val="FF99CC"/>
                </a:solidFill>
              </a:rPr>
              <a:t>Roth.</a:t>
            </a:r>
            <a:r>
              <a:rPr lang="en-US" sz="3200" dirty="0"/>
              <a:t> – </a:t>
            </a:r>
            <a:r>
              <a:rPr lang="en-US" sz="3200" dirty="0">
                <a:solidFill>
                  <a:srgbClr val="FFFF66"/>
                </a:solidFill>
                <a:latin typeface="Bookman Old Style" pitchFamily="18" charset="0"/>
              </a:rPr>
              <a:t>“Incline your ear, and come unto me, Hearken, That your soul, may live”</a:t>
            </a:r>
            <a:r>
              <a:rPr lang="en-US" sz="3200" dirty="0"/>
              <a:t>.</a:t>
            </a:r>
          </a:p>
          <a:p>
            <a:pPr marL="631825" indent="-631825" algn="just"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200" dirty="0"/>
              <a:t>Connection between grain and hearing - </a:t>
            </a:r>
            <a:r>
              <a:rPr lang="en-US" sz="32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Mark 4:23-29</a:t>
            </a:r>
            <a:r>
              <a:rPr lang="en-US" sz="3200" dirty="0"/>
              <a:t>.</a:t>
            </a:r>
            <a:endParaRPr lang="en-AU" sz="3200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51803"/>
            <a:ext cx="9144000" cy="765175"/>
          </a:xfrm>
        </p:spPr>
        <p:txBody>
          <a:bodyPr/>
          <a:lstStyle/>
          <a:p>
            <a:r>
              <a:rPr lang="en-AU" dirty="0"/>
              <a:t>Hearing Intelligently – </a:t>
            </a:r>
            <a:r>
              <a:rPr lang="en-AU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Isa. 55:1-3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341438"/>
            <a:ext cx="8207375" cy="5040312"/>
          </a:xfrm>
        </p:spPr>
        <p:txBody>
          <a:bodyPr/>
          <a:lstStyle/>
          <a:p>
            <a:pPr algn="just"/>
            <a:r>
              <a:rPr lang="en-US" sz="3200" dirty="0">
                <a:latin typeface="Bookman Old Style" pitchFamily="18" charset="0"/>
              </a:rPr>
              <a:t>Lo! As a witness to the 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rgbClr val="FFCC66"/>
                </a:solidFill>
                <a:latin typeface="Bookman Old Style" pitchFamily="18" charset="0"/>
              </a:rPr>
              <a:t>peoples</a:t>
            </a:r>
            <a:r>
              <a:rPr lang="en-US" sz="3200" dirty="0">
                <a:latin typeface="Bookman Old Style" pitchFamily="18" charset="0"/>
              </a:rPr>
              <a:t>, have I given him, — As a leader and commander to the </a:t>
            </a:r>
            <a:r>
              <a:rPr lang="en-US" sz="3200" dirty="0">
                <a:ln>
                  <a:solidFill>
                    <a:schemeClr val="tx1"/>
                  </a:solidFill>
                </a:ln>
                <a:solidFill>
                  <a:srgbClr val="FFCC66"/>
                </a:solidFill>
                <a:latin typeface="Bookman Old Style" pitchFamily="18" charset="0"/>
              </a:rPr>
              <a:t>peoples</a:t>
            </a:r>
            <a:r>
              <a:rPr lang="en-US" sz="3200" dirty="0">
                <a:latin typeface="Bookman Old Style" pitchFamily="18" charset="0"/>
              </a:rPr>
              <a:t>:</a:t>
            </a:r>
          </a:p>
          <a:p>
            <a:pPr algn="just">
              <a:spcAft>
                <a:spcPct val="0"/>
              </a:spcAft>
            </a:pPr>
            <a:r>
              <a:rPr lang="en-US" sz="3200" dirty="0">
                <a:latin typeface="Bookman Old Style" pitchFamily="18" charset="0"/>
              </a:rPr>
              <a:t>Lo! </a:t>
            </a:r>
            <a:r>
              <a:rPr lang="en-US" sz="3200" dirty="0">
                <a:solidFill>
                  <a:srgbClr val="00FF00"/>
                </a:solidFill>
                <a:latin typeface="Bookman Old Style" pitchFamily="18" charset="0"/>
              </a:rPr>
              <a:t>A nation</a:t>
            </a:r>
            <a:r>
              <a:rPr lang="en-US" sz="3200" dirty="0">
                <a:latin typeface="Bookman Old Style" pitchFamily="18" charset="0"/>
              </a:rPr>
              <a:t> thou </a:t>
            </a:r>
            <a:r>
              <a:rPr lang="en-US" sz="3200" dirty="0" err="1">
                <a:latin typeface="Bookman Old Style" pitchFamily="18" charset="0"/>
              </a:rPr>
              <a:t>shalt</a:t>
            </a:r>
            <a:r>
              <a:rPr lang="en-US" sz="3200" dirty="0">
                <a:latin typeface="Bookman Old Style" pitchFamily="18" charset="0"/>
              </a:rPr>
              <a:t> not know, </a:t>
            </a:r>
            <a:r>
              <a:rPr lang="en-US" sz="3200" dirty="0" err="1">
                <a:latin typeface="Bookman Old Style" pitchFamily="18" charset="0"/>
              </a:rPr>
              <a:t>shalt</a:t>
            </a:r>
            <a:r>
              <a:rPr lang="en-US" sz="3200" dirty="0">
                <a:latin typeface="Bookman Old Style" pitchFamily="18" charset="0"/>
              </a:rPr>
              <a:t> thou call, And, </a:t>
            </a:r>
            <a:r>
              <a:rPr lang="en-US" sz="3200" dirty="0">
                <a:solidFill>
                  <a:srgbClr val="00FF00"/>
                </a:solidFill>
                <a:latin typeface="Bookman Old Style" pitchFamily="18" charset="0"/>
              </a:rPr>
              <a:t>a nation</a:t>
            </a:r>
            <a:r>
              <a:rPr lang="en-US" sz="3200" dirty="0">
                <a:latin typeface="Bookman Old Style" pitchFamily="18" charset="0"/>
              </a:rPr>
              <a:t> which hath not known thee, unto thee, shall run,—For the sake of Yahweh thy God, And for the Holy One of Israel, because he hath adorned thee.</a:t>
            </a:r>
          </a:p>
          <a:p>
            <a:pPr algn="r"/>
            <a:r>
              <a:rPr lang="en-US" dirty="0" err="1">
                <a:ln>
                  <a:solidFill>
                    <a:schemeClr val="tx1"/>
                  </a:solidFill>
                </a:ln>
                <a:solidFill>
                  <a:srgbClr val="FF99CC"/>
                </a:solidFill>
              </a:rPr>
              <a:t>Rotherham</a:t>
            </a:r>
            <a:endParaRPr lang="en-US" dirty="0">
              <a:ln>
                <a:solidFill>
                  <a:schemeClr val="tx1"/>
                </a:solidFill>
              </a:ln>
              <a:solidFill>
                <a:srgbClr val="FF99CC"/>
              </a:solidFill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-180975" y="115888"/>
            <a:ext cx="9324975" cy="1296987"/>
          </a:xfrm>
        </p:spPr>
        <p:txBody>
          <a:bodyPr/>
          <a:lstStyle/>
          <a:p>
            <a:r>
              <a:rPr lang="en-AU" sz="4400" dirty="0"/>
              <a:t>Christ a </a:t>
            </a:r>
            <a:r>
              <a:rPr lang="en-AU" sz="4400" dirty="0" smtClean="0"/>
              <a:t>witness </a:t>
            </a:r>
            <a:r>
              <a:rPr lang="en-AU" sz="4400" dirty="0"/>
              <a:t>to Gentiles</a:t>
            </a:r>
            <a:r>
              <a:rPr lang="en-AU" sz="3600" dirty="0"/>
              <a:t/>
            </a:r>
            <a:br>
              <a:rPr lang="en-AU" sz="3600" dirty="0"/>
            </a:br>
            <a:r>
              <a:rPr lang="en-AU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Isa. 55:4-5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73024"/>
            <a:ext cx="9144000" cy="128427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AU" sz="4400" dirty="0"/>
              <a:t>Second </a:t>
            </a:r>
            <a:r>
              <a:rPr lang="en-AU" sz="4400" dirty="0" smtClean="0"/>
              <a:t>call </a:t>
            </a:r>
            <a:r>
              <a:rPr lang="en-AU" sz="4400" dirty="0"/>
              <a:t>to the </a:t>
            </a:r>
            <a:r>
              <a:rPr lang="en-AU" sz="4400" dirty="0" smtClean="0"/>
              <a:t>lawless</a:t>
            </a:r>
            <a:br>
              <a:rPr lang="en-AU" sz="4400" dirty="0" smtClean="0"/>
            </a:br>
            <a:r>
              <a:rPr lang="en-AU" sz="3600" dirty="0" smtClean="0"/>
              <a:t> </a:t>
            </a:r>
            <a:r>
              <a:rPr lang="en-AU" sz="36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Isa</a:t>
            </a:r>
            <a:r>
              <a:rPr lang="en-AU" sz="36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. 55:6-7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57158" y="1217489"/>
            <a:ext cx="8607425" cy="530785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400"/>
              </a:spcAft>
              <a:buFont typeface="Wingdings" pitchFamily="2" charset="2"/>
              <a:buNone/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V.6</a:t>
            </a:r>
            <a:r>
              <a:rPr lang="en-AU" dirty="0" smtClean="0">
                <a:ln w="28575">
                  <a:solidFill>
                    <a:schemeClr val="tx1"/>
                  </a:solidFill>
                </a:ln>
              </a:rPr>
              <a:t> </a:t>
            </a:r>
            <a:r>
              <a:rPr lang="en-AU" dirty="0"/>
              <a:t>– </a:t>
            </a:r>
            <a:r>
              <a:rPr lang="en-AU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Roth. </a:t>
            </a:r>
            <a:r>
              <a:rPr lang="en-AU" sz="2400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(</a:t>
            </a:r>
            <a:r>
              <a:rPr lang="en-AU" sz="2400" dirty="0" err="1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Mgn</a:t>
            </a:r>
            <a:r>
              <a:rPr lang="en-AU" sz="2400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.)</a:t>
            </a:r>
            <a:r>
              <a:rPr lang="en-AU" dirty="0">
                <a:solidFill>
                  <a:srgbClr val="FFCC00"/>
                </a:solidFill>
              </a:rPr>
              <a:t> - </a:t>
            </a:r>
            <a:r>
              <a:rPr lang="en-AU" sz="3200" dirty="0">
                <a:solidFill>
                  <a:srgbClr val="FFFF00"/>
                </a:solidFill>
                <a:latin typeface="Bookman Old Style" pitchFamily="18" charset="0"/>
              </a:rPr>
              <a:t>“…while he </a:t>
            </a:r>
            <a:r>
              <a:rPr lang="en-AU" sz="3200" dirty="0" err="1">
                <a:solidFill>
                  <a:srgbClr val="FFFF00"/>
                </a:solidFill>
                <a:latin typeface="Bookman Old Style" pitchFamily="18" charset="0"/>
              </a:rPr>
              <a:t>letteth</a:t>
            </a:r>
            <a:r>
              <a:rPr lang="en-AU" sz="3200" dirty="0">
                <a:solidFill>
                  <a:srgbClr val="FFFF00"/>
                </a:solidFill>
                <a:latin typeface="Bookman Old Style" pitchFamily="18" charset="0"/>
              </a:rPr>
              <a:t> himself be found”</a:t>
            </a:r>
            <a:r>
              <a:rPr lang="en-AU" dirty="0"/>
              <a:t>.</a:t>
            </a:r>
          </a:p>
          <a:p>
            <a:pPr>
              <a:spcBef>
                <a:spcPts val="0"/>
              </a:spcBef>
              <a:spcAft>
                <a:spcPts val="400"/>
              </a:spcAft>
              <a:buFont typeface="Wingdings" pitchFamily="2" charset="2"/>
              <a:buNone/>
            </a:pPr>
            <a:r>
              <a:rPr lang="en-AU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V.7 </a:t>
            </a:r>
            <a:r>
              <a:rPr lang="en-AU" dirty="0"/>
              <a:t>– </a:t>
            </a:r>
            <a:r>
              <a:rPr lang="en-AU" dirty="0">
                <a:solidFill>
                  <a:srgbClr val="00FF00"/>
                </a:solidFill>
              </a:rPr>
              <a:t>“wicked”</a:t>
            </a:r>
            <a:r>
              <a:rPr lang="en-AU" dirty="0"/>
              <a:t> – </a:t>
            </a:r>
            <a:r>
              <a:rPr lang="en-AU" i="1" dirty="0" err="1"/>
              <a:t>rasha</a:t>
            </a:r>
            <a:r>
              <a:rPr lang="en-AU" dirty="0"/>
              <a:t> – morally wrong. </a:t>
            </a:r>
            <a:r>
              <a:rPr lang="en-AU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Roth.</a:t>
            </a:r>
            <a:r>
              <a:rPr lang="en-AU" dirty="0">
                <a:solidFill>
                  <a:srgbClr val="FFCC00"/>
                </a:solidFill>
              </a:rPr>
              <a:t> </a:t>
            </a:r>
            <a:r>
              <a:rPr lang="en-AU" dirty="0">
                <a:solidFill>
                  <a:srgbClr val="FFFF00"/>
                </a:solidFill>
                <a:latin typeface="Bookman Old Style" pitchFamily="18" charset="0"/>
              </a:rPr>
              <a:t>“lawless”</a:t>
            </a:r>
            <a:r>
              <a:rPr lang="en-AU" dirty="0"/>
              <a:t>.</a:t>
            </a:r>
          </a:p>
          <a:p>
            <a:pPr>
              <a:spcBef>
                <a:spcPts val="0"/>
              </a:spcBef>
              <a:spcAft>
                <a:spcPts val="400"/>
              </a:spcAft>
              <a:buFont typeface="Wingdings" pitchFamily="2" charset="2"/>
              <a:buNone/>
            </a:pPr>
            <a:r>
              <a:rPr lang="en-AU" dirty="0">
                <a:solidFill>
                  <a:srgbClr val="00FF00"/>
                </a:solidFill>
              </a:rPr>
              <a:t>“unrighteous”</a:t>
            </a:r>
            <a:r>
              <a:rPr lang="en-AU" dirty="0"/>
              <a:t> – </a:t>
            </a:r>
            <a:r>
              <a:rPr lang="en-AU" i="1" dirty="0" err="1"/>
              <a:t>aven</a:t>
            </a:r>
            <a:r>
              <a:rPr lang="en-AU" dirty="0"/>
              <a:t> – to exert oneself in vain; to come to nought, nothingness.</a:t>
            </a:r>
          </a:p>
          <a:p>
            <a:pPr>
              <a:spcBef>
                <a:spcPts val="0"/>
              </a:spcBef>
              <a:spcAft>
                <a:spcPts val="400"/>
              </a:spcAft>
              <a:buFont typeface="Wingdings" pitchFamily="2" charset="2"/>
              <a:buNone/>
            </a:pPr>
            <a:r>
              <a:rPr lang="en-AU" dirty="0">
                <a:solidFill>
                  <a:srgbClr val="00FF00"/>
                </a:solidFill>
              </a:rPr>
              <a:t>“let him return”</a:t>
            </a:r>
            <a:r>
              <a:rPr lang="en-AU" dirty="0"/>
              <a:t> – </a:t>
            </a:r>
            <a:r>
              <a:rPr lang="en-AU" i="1" dirty="0" err="1"/>
              <a:t>shub</a:t>
            </a:r>
            <a:r>
              <a:rPr lang="en-AU" dirty="0"/>
              <a:t> – to turn back. Suggests a former servant.</a:t>
            </a:r>
          </a:p>
          <a:p>
            <a:pPr>
              <a:spcBef>
                <a:spcPts val="0"/>
              </a:spcBef>
              <a:spcAft>
                <a:spcPts val="400"/>
              </a:spcAft>
              <a:buFont typeface="Wingdings" pitchFamily="2" charset="2"/>
              <a:buNone/>
            </a:pPr>
            <a:r>
              <a:rPr lang="en-AU" dirty="0">
                <a:solidFill>
                  <a:srgbClr val="00FF00"/>
                </a:solidFill>
              </a:rPr>
              <a:t>“thoughts”</a:t>
            </a:r>
            <a:r>
              <a:rPr lang="en-AU" dirty="0"/>
              <a:t> – </a:t>
            </a:r>
            <a:r>
              <a:rPr lang="en-AU" i="1" dirty="0" err="1"/>
              <a:t>machashabah</a:t>
            </a:r>
            <a:r>
              <a:rPr lang="en-AU" i="1" dirty="0"/>
              <a:t> -</a:t>
            </a:r>
            <a:r>
              <a:rPr lang="en-AU" dirty="0"/>
              <a:t> thought, plan, intention. Occurs </a:t>
            </a:r>
            <a:r>
              <a:rPr lang="en-AU" dirty="0">
                <a:ln>
                  <a:solidFill>
                    <a:schemeClr val="tx1"/>
                  </a:solidFill>
                </a:ln>
                <a:solidFill>
                  <a:srgbClr val="00FFCC"/>
                </a:solidFill>
              </a:rPr>
              <a:t>5 times</a:t>
            </a:r>
            <a:r>
              <a:rPr lang="en-AU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AU" dirty="0"/>
              <a:t>in chap. (</a:t>
            </a:r>
            <a:r>
              <a:rPr lang="en-AU" dirty="0">
                <a:ln>
                  <a:solidFill>
                    <a:schemeClr val="tx1"/>
                  </a:solidFill>
                </a:ln>
                <a:solidFill>
                  <a:srgbClr val="00FFCC"/>
                </a:solidFill>
              </a:rPr>
              <a:t>grace</a:t>
            </a:r>
            <a:r>
              <a:rPr lang="en-AU" dirty="0"/>
              <a:t>).</a:t>
            </a:r>
          </a:p>
          <a:p>
            <a:pPr>
              <a:spcBef>
                <a:spcPts val="0"/>
              </a:spcBef>
              <a:spcAft>
                <a:spcPts val="400"/>
              </a:spcAft>
              <a:buFont typeface="Wingdings" pitchFamily="2" charset="2"/>
              <a:buNone/>
            </a:pPr>
            <a:r>
              <a:rPr lang="en-AU" dirty="0">
                <a:solidFill>
                  <a:srgbClr val="00FF00"/>
                </a:solidFill>
              </a:rPr>
              <a:t>“abundantly”</a:t>
            </a:r>
            <a:r>
              <a:rPr lang="en-AU" dirty="0"/>
              <a:t> – </a:t>
            </a:r>
            <a:r>
              <a:rPr lang="en-AU" i="1" dirty="0" err="1"/>
              <a:t>rabah</a:t>
            </a:r>
            <a:r>
              <a:rPr lang="en-AU" dirty="0"/>
              <a:t> – increase, multiply.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13854"/>
            <a:ext cx="9144000" cy="1573380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AU" sz="4400" dirty="0"/>
              <a:t>Thoughts and </a:t>
            </a:r>
            <a:r>
              <a:rPr lang="en-AU" sz="4400" dirty="0" smtClean="0"/>
              <a:t>Ways</a:t>
            </a:r>
            <a:br>
              <a:rPr lang="en-AU" sz="4400" dirty="0" smtClean="0"/>
            </a:br>
            <a:r>
              <a:rPr lang="en-AU" sz="440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Isa</a:t>
            </a:r>
            <a:r>
              <a:rPr lang="en-AU" sz="44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. 55:8-11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2263" y="1415925"/>
            <a:ext cx="4071937" cy="4989512"/>
          </a:xfrm>
        </p:spPr>
        <p:txBody>
          <a:bodyPr/>
          <a:lstStyle/>
          <a:p>
            <a:pPr marL="534988" indent="-534988" algn="ctr">
              <a:spcBef>
                <a:spcPct val="25000"/>
              </a:spcBef>
              <a:spcAft>
                <a:spcPct val="0"/>
              </a:spcAft>
            </a:pPr>
            <a:r>
              <a:rPr lang="en-AU" sz="4000" b="0" dirty="0">
                <a:ln>
                  <a:solidFill>
                    <a:schemeClr val="tx1"/>
                  </a:solidFill>
                </a:ln>
                <a:solidFill>
                  <a:srgbClr val="66FFFF"/>
                </a:solidFill>
                <a:latin typeface="Arial Black" pitchFamily="34" charset="0"/>
              </a:rPr>
              <a:t>RAIN</a:t>
            </a:r>
          </a:p>
          <a:p>
            <a:pPr marL="534988" indent="-534988" algn="ctr">
              <a:spcBef>
                <a:spcPct val="35000"/>
              </a:spcBef>
            </a:pPr>
            <a:r>
              <a:rPr lang="en-AU" sz="3600" b="0" dirty="0">
                <a:solidFill>
                  <a:srgbClr val="FF66CC"/>
                </a:solidFill>
                <a:latin typeface="Arial Black" pitchFamily="34" charset="0"/>
              </a:rPr>
              <a:t>Cause</a:t>
            </a:r>
          </a:p>
          <a:p>
            <a:pPr marL="534988" indent="-534988" algn="ctr">
              <a:spcBef>
                <a:spcPts val="1512"/>
              </a:spcBef>
            </a:pPr>
            <a:r>
              <a:rPr lang="en-AU" sz="3600" b="0" dirty="0">
                <a:solidFill>
                  <a:srgbClr val="CCFF33"/>
                </a:solidFill>
                <a:latin typeface="Arial Black" pitchFamily="34" charset="0"/>
              </a:rPr>
              <a:t>Thoughts</a:t>
            </a:r>
          </a:p>
          <a:p>
            <a:pPr marL="534988" indent="-534988" algn="ctr">
              <a:spcBef>
                <a:spcPct val="35000"/>
              </a:spcBef>
            </a:pPr>
            <a:r>
              <a:rPr lang="en-AU" sz="3600" b="0" dirty="0">
                <a:ln>
                  <a:solidFill>
                    <a:schemeClr val="tx1"/>
                  </a:solidFill>
                </a:ln>
                <a:solidFill>
                  <a:srgbClr val="FF0066"/>
                </a:solidFill>
                <a:latin typeface="Arial Black" pitchFamily="34" charset="0"/>
              </a:rPr>
              <a:t>Motivation</a:t>
            </a:r>
          </a:p>
          <a:p>
            <a:pPr marL="534988" indent="-534988" algn="ctr">
              <a:spcBef>
                <a:spcPct val="75000"/>
              </a:spcBef>
            </a:pPr>
            <a:r>
              <a:rPr lang="en-AU" dirty="0"/>
              <a:t>Given by God</a:t>
            </a:r>
          </a:p>
          <a:p>
            <a:pPr marL="534988" indent="-534988" algn="ctr">
              <a:spcBef>
                <a:spcPct val="75000"/>
              </a:spcBef>
            </a:pPr>
            <a:r>
              <a:rPr lang="en-AU" dirty="0"/>
              <a:t>Returns fulfilled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4572000" y="1421120"/>
            <a:ext cx="4392613" cy="493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35000"/>
              </a:spcBef>
            </a:pPr>
            <a:r>
              <a:rPr lang="en-AU" sz="4000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  <a:latin typeface="Arial Black" pitchFamily="34" charset="0"/>
              </a:rPr>
              <a:t>BREAD</a:t>
            </a:r>
          </a:p>
          <a:p>
            <a:pPr algn="ctr">
              <a:spcBef>
                <a:spcPct val="35000"/>
              </a:spcBef>
            </a:pPr>
            <a:r>
              <a:rPr lang="en-AU" sz="3600" dirty="0">
                <a:solidFill>
                  <a:srgbClr val="66FF66"/>
                </a:solidFill>
                <a:latin typeface="Arial Black" pitchFamily="34" charset="0"/>
              </a:rPr>
              <a:t>Effect</a:t>
            </a:r>
          </a:p>
          <a:p>
            <a:pPr algn="ctr">
              <a:spcBef>
                <a:spcPct val="35000"/>
              </a:spcBef>
            </a:pPr>
            <a:r>
              <a:rPr lang="en-AU" sz="3600" dirty="0">
                <a:ln>
                  <a:solidFill>
                    <a:schemeClr val="tx1"/>
                  </a:solidFill>
                </a:ln>
                <a:solidFill>
                  <a:srgbClr val="FF9900"/>
                </a:solidFill>
                <a:latin typeface="Arial Black" pitchFamily="34" charset="0"/>
              </a:rPr>
              <a:t>Ways</a:t>
            </a:r>
          </a:p>
          <a:p>
            <a:pPr algn="ctr">
              <a:spcBef>
                <a:spcPct val="35000"/>
              </a:spcBef>
            </a:pPr>
            <a:r>
              <a:rPr lang="en-AU" sz="3600" dirty="0">
                <a:solidFill>
                  <a:srgbClr val="00FF00"/>
                </a:solidFill>
                <a:latin typeface="Arial Black" pitchFamily="34" charset="0"/>
              </a:rPr>
              <a:t>Product</a:t>
            </a:r>
          </a:p>
          <a:p>
            <a:pPr algn="ctr">
              <a:spcBef>
                <a:spcPct val="35000"/>
              </a:spcBef>
            </a:pPr>
            <a:r>
              <a:rPr lang="en-AU" sz="2800" dirty="0">
                <a:solidFill>
                  <a:srgbClr val="FFFF66"/>
                </a:solidFill>
                <a:latin typeface="Arial Black" pitchFamily="34" charset="0"/>
              </a:rPr>
              <a:t>Seed</a:t>
            </a:r>
            <a:r>
              <a:rPr lang="en-AU" sz="2800" b="1" dirty="0"/>
              <a:t> – continuation (others)</a:t>
            </a:r>
          </a:p>
          <a:p>
            <a:pPr algn="ctr">
              <a:spcBef>
                <a:spcPct val="35000"/>
              </a:spcBef>
            </a:pPr>
            <a:r>
              <a:rPr lang="en-AU" sz="2800" dirty="0">
                <a:solidFill>
                  <a:srgbClr val="FFFF00"/>
                </a:solidFill>
                <a:latin typeface="Arial Black" pitchFamily="34" charset="0"/>
              </a:rPr>
              <a:t>Bread</a:t>
            </a:r>
            <a:r>
              <a:rPr lang="en-AU" sz="2800" b="1" dirty="0"/>
              <a:t> – sustenance (self)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611188" y="3641452"/>
            <a:ext cx="3455987" cy="2736850"/>
          </a:xfrm>
          <a:prstGeom prst="rect">
            <a:avLst/>
          </a:prstGeom>
          <a:noFill/>
          <a:ln w="57150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4716463" y="3655307"/>
            <a:ext cx="4176712" cy="2736850"/>
          </a:xfrm>
          <a:prstGeom prst="rect">
            <a:avLst/>
          </a:prstGeom>
          <a:noFill/>
          <a:ln w="57150">
            <a:solidFill>
              <a:srgbClr val="66FF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28676" grpId="0" build="p"/>
      <p:bldP spid="28677" grpId="0" animBg="1"/>
      <p:bldP spid="2867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9148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purpose of this study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5533" y="793460"/>
            <a:ext cx="8757390" cy="5587868"/>
          </a:xfrm>
        </p:spPr>
        <p:txBody>
          <a:bodyPr/>
          <a:lstStyle/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/>
              <a:t>The three covenants of promise are fundamental to our faith – make us unique and very blessed!</a:t>
            </a:r>
          </a:p>
          <a:p>
            <a:pPr marL="450850" indent="533400" eaLnBrk="1" hangingPunct="1">
              <a:spcBef>
                <a:spcPts val="1200"/>
              </a:spcBef>
              <a:buClr>
                <a:srgbClr val="FFFF00"/>
              </a:buClr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3:15 </a:t>
            </a:r>
            <a:r>
              <a:rPr lang="en-AU" sz="3200" dirty="0" smtClean="0"/>
              <a:t>– 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00FF00"/>
                </a:solidFill>
              </a:rPr>
              <a:t>Promise of redemption</a:t>
            </a:r>
          </a:p>
          <a:p>
            <a:pPr marL="450850" indent="533400" eaLnBrk="1" hangingPunct="1">
              <a:spcBef>
                <a:spcPts val="0"/>
              </a:spcBef>
              <a:buClr>
                <a:srgbClr val="FFFF00"/>
              </a:buClr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12-22 </a:t>
            </a:r>
            <a:r>
              <a:rPr lang="en-AU" sz="3200" dirty="0" smtClean="0"/>
              <a:t>– </a:t>
            </a:r>
            <a:r>
              <a:rPr lang="en-AU" sz="3200" dirty="0" smtClean="0">
                <a:ln w="19050"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Promise of inheritance</a:t>
            </a:r>
          </a:p>
          <a:p>
            <a:pPr marL="450850" indent="533400" eaLnBrk="1" hangingPunct="1">
              <a:spcBef>
                <a:spcPts val="0"/>
              </a:spcBef>
              <a:buClr>
                <a:srgbClr val="FFFF00"/>
              </a:buClr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7 </a:t>
            </a:r>
            <a:r>
              <a:rPr lang="en-AU" sz="3200" dirty="0" smtClean="0"/>
              <a:t>– 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Promise of authority</a:t>
            </a:r>
          </a:p>
          <a:p>
            <a:pPr marL="450850" indent="-450850" eaLnBrk="1" hangingPunct="1">
              <a:spcBef>
                <a:spcPts val="120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/>
              <a:t>The 3 great covenants are intertwined and inter-dependent – revealed by stages.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/>
              <a:t>The last 3 chapters of Scripture reveal the final and ultimate fulfilment of each.</a:t>
            </a:r>
          </a:p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n-AU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064500" cy="2449512"/>
          </a:xfrm>
        </p:spPr>
        <p:txBody>
          <a:bodyPr/>
          <a:lstStyle/>
          <a:p>
            <a:pPr algn="just">
              <a:buClr>
                <a:srgbClr val="FFFF00"/>
              </a:buClr>
              <a:buFont typeface="Wingdings" pitchFamily="2" charset="2"/>
              <a:buNone/>
            </a:pPr>
            <a:r>
              <a:rPr lang="en-AU" sz="36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3:18</a:t>
            </a:r>
            <a:r>
              <a:rPr lang="en-AU" sz="3600" dirty="0">
                <a:ln w="28575">
                  <a:solidFill>
                    <a:schemeClr val="tx1"/>
                  </a:solidFill>
                </a:ln>
              </a:rPr>
              <a:t> </a:t>
            </a:r>
            <a:r>
              <a:rPr lang="en-AU" sz="3600" dirty="0"/>
              <a:t>– </a:t>
            </a:r>
            <a:r>
              <a:rPr lang="en-AU" sz="3600" dirty="0">
                <a:latin typeface="Bookman Old Style" pitchFamily="18" charset="0"/>
              </a:rPr>
              <a:t>“Thorns also and thistles shall it bring forth to thee; and thou shalt eat the herb of the field”.</a:t>
            </a:r>
          </a:p>
          <a:p>
            <a:pPr>
              <a:buClr>
                <a:srgbClr val="FFFF00"/>
              </a:buClr>
              <a:buFont typeface="Wingdings" pitchFamily="2" charset="2"/>
              <a:buNone/>
            </a:pPr>
            <a:endParaRPr lang="en-AU" sz="3600" dirty="0">
              <a:latin typeface="Bookman Old Style" pitchFamily="18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2159000"/>
            <a:ext cx="9144000" cy="1341438"/>
          </a:xfrm>
        </p:spPr>
        <p:txBody>
          <a:bodyPr/>
          <a:lstStyle/>
          <a:p>
            <a:r>
              <a:rPr lang="en-AU" sz="4800" dirty="0"/>
              <a:t>The </a:t>
            </a:r>
            <a:r>
              <a:rPr lang="en-AU" sz="4800" dirty="0" err="1"/>
              <a:t>Edenic</a:t>
            </a:r>
            <a:r>
              <a:rPr lang="en-AU" sz="4800" dirty="0"/>
              <a:t> </a:t>
            </a:r>
            <a:r>
              <a:rPr lang="en-AU" sz="4800" dirty="0" smtClean="0"/>
              <a:t>curse lifted</a:t>
            </a:r>
            <a:r>
              <a:rPr lang="en-AU" dirty="0"/>
              <a:t/>
            </a:r>
            <a:br>
              <a:rPr lang="en-AU" dirty="0"/>
            </a:br>
            <a:r>
              <a:rPr lang="en-AU" sz="4400" dirty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Isa. 55:12-13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541338" y="404813"/>
            <a:ext cx="8207375" cy="165576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rgbClr val="000000"/>
                </a:solidFill>
                <a:latin typeface="Arial Black" pitchFamily="34" charset="0"/>
              </a:rPr>
              <a:t>The Ultimate Product of the Word</a:t>
            </a:r>
            <a:endParaRPr lang="en-AU" sz="440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sure mercies of David</a:t>
            </a:r>
          </a:p>
        </p:txBody>
      </p:sp>
      <p:pic>
        <p:nvPicPr>
          <p:cNvPr id="21509" name="Picture 5" descr="img_Ezk_temple_faded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5175"/>
            <a:ext cx="9144000" cy="544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7" name="WordArt 7"/>
          <p:cNvSpPr>
            <a:spLocks noChangeArrowheads="1" noChangeShapeType="1" noTextEdit="1"/>
          </p:cNvSpPr>
          <p:nvPr/>
        </p:nvSpPr>
        <p:spPr bwMode="auto">
          <a:xfrm>
            <a:off x="1115616" y="4437335"/>
            <a:ext cx="6984776" cy="115190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206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Next study </a:t>
            </a:r>
            <a:r>
              <a:rPr lang="en-US" sz="3200" kern="10" dirty="0" smtClean="0">
                <a:ln w="9525">
                  <a:solidFill>
                    <a:srgbClr val="00206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– </a:t>
            </a:r>
          </a:p>
          <a:p>
            <a:pPr algn="ctr"/>
            <a:r>
              <a:rPr lang="en-US" sz="3200" kern="10" dirty="0" smtClean="0">
                <a:ln w="9525">
                  <a:solidFill>
                    <a:srgbClr val="00206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“Bringing the Ark to Zion”</a:t>
            </a:r>
            <a:endParaRPr lang="en-US" sz="3200" kern="10" dirty="0">
              <a:ln w="9525">
                <a:solidFill>
                  <a:srgbClr val="00206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...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835025"/>
            <a:ext cx="8678892" cy="5473700"/>
          </a:xfrm>
        </p:spPr>
        <p:txBody>
          <a:bodyPr/>
          <a:lstStyle/>
          <a:p>
            <a:pPr marL="450850" indent="-450850" algn="just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n-AU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89543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Kingdom of God in the past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6257" y="904300"/>
            <a:ext cx="9006178" cy="5473700"/>
          </a:xfrm>
        </p:spPr>
        <p:txBody>
          <a:bodyPr/>
          <a:lstStyle/>
          <a:p>
            <a:pPr marL="539750" indent="-539750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100" dirty="0" smtClean="0"/>
              <a:t>Proclaimed by God at Mt. Sinai - </a:t>
            </a: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19:5-6</a:t>
            </a:r>
            <a:r>
              <a:rPr lang="en-AU" sz="3100" dirty="0" smtClean="0"/>
              <a:t>.</a:t>
            </a:r>
            <a:endParaRPr lang="en-US" sz="3100" dirty="0" smtClean="0"/>
          </a:p>
          <a:p>
            <a:pPr marL="539750" indent="-539750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100" dirty="0" smtClean="0"/>
              <a:t>God himself was Israel’s king - </a:t>
            </a: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8:6-7</a:t>
            </a:r>
            <a:r>
              <a:rPr lang="en-AU" sz="3100" dirty="0" smtClean="0"/>
              <a:t>.</a:t>
            </a:r>
            <a:endParaRPr lang="en-US" sz="3100" dirty="0" smtClean="0"/>
          </a:p>
          <a:p>
            <a:pPr marL="539750" indent="-539750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100" dirty="0" smtClean="0"/>
              <a:t>Israel were the subjects of the Kingdom - </a:t>
            </a: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Deut. 7:1,6</a:t>
            </a:r>
            <a:r>
              <a:rPr lang="en-AU" sz="3100" dirty="0" smtClean="0"/>
              <a:t>.</a:t>
            </a:r>
            <a:endParaRPr lang="en-US" sz="3100" dirty="0" smtClean="0"/>
          </a:p>
          <a:p>
            <a:pPr marL="539750" indent="-539750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100" dirty="0" smtClean="0"/>
              <a:t>The Land of Canaan was the territory of the Kingdom - </a:t>
            </a: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Ex. 3:17;  Lev. 25:23</a:t>
            </a:r>
            <a:r>
              <a:rPr lang="en-AU" sz="3100" dirty="0" smtClean="0"/>
              <a:t>.</a:t>
            </a:r>
            <a:endParaRPr lang="en-US" sz="3100" dirty="0" smtClean="0"/>
          </a:p>
          <a:p>
            <a:pPr marL="539750" indent="-539750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100" dirty="0" smtClean="0"/>
              <a:t>Anointed kings sat on God’s throne - </a:t>
            </a: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28:5; 29:23</a:t>
            </a:r>
            <a:r>
              <a:rPr lang="en-AU" sz="3100" dirty="0" smtClean="0"/>
              <a:t>.</a:t>
            </a:r>
            <a:endParaRPr lang="en-US" sz="3100" dirty="0" smtClean="0"/>
          </a:p>
          <a:p>
            <a:pPr marL="539750" indent="-539750"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100" dirty="0" smtClean="0"/>
              <a:t>Through disobedience the throne of David was overturned - </a:t>
            </a:r>
            <a:r>
              <a:rPr lang="en-AU" sz="31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Ezek. 21:25-27</a:t>
            </a:r>
            <a:r>
              <a:rPr lang="en-AU" sz="3100" dirty="0" smtClean="0"/>
              <a:t>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85293"/>
            <a:ext cx="8460432" cy="1399491"/>
          </a:xfrm>
        </p:spPr>
        <p:txBody>
          <a:bodyPr/>
          <a:lstStyle/>
          <a:p>
            <a:pPr eaLnBrk="1" hangingPunct="1">
              <a:lnSpc>
                <a:spcPct val="85000"/>
              </a:lnSpc>
              <a:defRPr/>
            </a:pPr>
            <a:r>
              <a:rPr lang="en-AU" sz="4400" dirty="0" smtClean="0"/>
              <a:t>So why did God give the promise to David?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1484785"/>
            <a:ext cx="8280920" cy="4823940"/>
          </a:xfrm>
        </p:spPr>
        <p:txBody>
          <a:bodyPr/>
          <a:lstStyle/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13:14 </a:t>
            </a:r>
            <a:r>
              <a:rPr lang="en-US" sz="3200" dirty="0" smtClean="0"/>
              <a:t>– </a:t>
            </a:r>
            <a:r>
              <a:rPr lang="en-US" sz="3200" dirty="0" smtClean="0">
                <a:solidFill>
                  <a:srgbClr val="00FF00"/>
                </a:solidFill>
              </a:rPr>
              <a:t>On the rejection of Saul:</a:t>
            </a:r>
          </a:p>
          <a:p>
            <a:pPr algn="just" eaLnBrk="1" hangingPunct="1">
              <a:buClr>
                <a:srgbClr val="FFFF00"/>
              </a:buClr>
              <a:defRPr/>
            </a:pPr>
            <a:r>
              <a:rPr lang="en-US" sz="3200" dirty="0" smtClean="0">
                <a:latin typeface="Bookman Old Style" pitchFamily="18" charset="0"/>
              </a:rPr>
              <a:t>“But now thy kingdom shall not continue: the LORD hath sought him </a:t>
            </a:r>
            <a:r>
              <a:rPr lang="en-US" sz="3200" dirty="0" smtClean="0">
                <a:solidFill>
                  <a:srgbClr val="FFFF00"/>
                </a:solidFill>
                <a:latin typeface="Bookman Old Style" pitchFamily="18" charset="0"/>
              </a:rPr>
              <a:t>a man after his own heart</a:t>
            </a:r>
            <a:r>
              <a:rPr lang="en-US" sz="3200" dirty="0" smtClean="0">
                <a:latin typeface="Bookman Old Style" pitchFamily="18" charset="0"/>
              </a:rPr>
              <a:t>, and the LORD hath commanded him to be captain over his people, because thou hast not kept that which the LORD commanded thee.”</a:t>
            </a:r>
          </a:p>
          <a:p>
            <a:pPr marL="539750" indent="-539750" algn="just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/>
              <a:t>Paul’s commentary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Acts 13:20-23</a:t>
            </a:r>
            <a:r>
              <a:rPr lang="en-AU" sz="3200" dirty="0" smtClean="0"/>
              <a:t>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A man after God’s own heart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782338"/>
            <a:ext cx="8678892" cy="5629433"/>
          </a:xfrm>
        </p:spPr>
        <p:txBody>
          <a:bodyPr/>
          <a:lstStyle/>
          <a:p>
            <a:pPr marL="450850" indent="-450850" eaLnBrk="1" hangingPunct="1">
              <a:spcBef>
                <a:spcPts val="0"/>
              </a:spcBef>
              <a:spcAft>
                <a:spcPts val="2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/>
              <a:t>In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Acts 13:22 </a:t>
            </a:r>
            <a:r>
              <a:rPr lang="en-AU" sz="3200" dirty="0" smtClean="0"/>
              <a:t>Paul cites not only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13:14 </a:t>
            </a:r>
            <a:r>
              <a:rPr lang="en-AU" sz="3200" dirty="0" smtClean="0"/>
              <a:t>but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89:20</a:t>
            </a:r>
            <a:r>
              <a:rPr lang="en-AU" sz="3200" dirty="0" smtClean="0"/>
              <a:t>.</a:t>
            </a:r>
          </a:p>
          <a:p>
            <a:pPr marL="450850" indent="-450850" eaLnBrk="1" hangingPunct="1">
              <a:spcBef>
                <a:spcPts val="0"/>
              </a:spcBef>
              <a:spcAft>
                <a:spcPts val="2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/>
              <a:t>In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V.34</a:t>
            </a:r>
            <a:r>
              <a:rPr lang="en-AU" sz="3200" dirty="0" smtClean="0"/>
              <a:t> he cites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55:3</a:t>
            </a:r>
            <a:r>
              <a:rPr lang="en-AU" sz="3200" dirty="0" smtClean="0"/>
              <a:t>.</a:t>
            </a:r>
          </a:p>
          <a:p>
            <a:pPr marL="450850" indent="-450850" eaLnBrk="1" hangingPunct="1">
              <a:spcBef>
                <a:spcPts val="0"/>
              </a:spcBef>
              <a:spcAft>
                <a:spcPts val="2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89 </a:t>
            </a:r>
            <a:r>
              <a:rPr lang="en-AU" sz="3200" dirty="0" smtClean="0"/>
              <a:t>is a </a:t>
            </a:r>
            <a:r>
              <a:rPr lang="en-AU" sz="3200" dirty="0" err="1" smtClean="0"/>
              <a:t>Maschil</a:t>
            </a:r>
            <a:r>
              <a:rPr lang="en-AU" sz="3200" dirty="0" smtClean="0"/>
              <a:t> (to give instruction) of </a:t>
            </a:r>
            <a:r>
              <a:rPr lang="en-AU" sz="3200" dirty="0" smtClean="0">
                <a:solidFill>
                  <a:srgbClr val="00FF00"/>
                </a:solidFill>
              </a:rPr>
              <a:t>Ethan</a:t>
            </a:r>
            <a:r>
              <a:rPr lang="en-AU" sz="3200" dirty="0" smtClean="0"/>
              <a:t> (“permanent”) the </a:t>
            </a:r>
            <a:r>
              <a:rPr lang="en-AU" sz="3200" dirty="0" err="1" smtClean="0"/>
              <a:t>Ezrahite</a:t>
            </a:r>
            <a:r>
              <a:rPr lang="en-AU" sz="3200" dirty="0" smtClean="0"/>
              <a:t> (noted for wisdom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Kings 4:31</a:t>
            </a:r>
            <a:r>
              <a:rPr lang="en-AU" sz="3200" dirty="0" smtClean="0"/>
              <a:t>) - brother of </a:t>
            </a:r>
            <a:r>
              <a:rPr lang="en-AU" sz="3200" dirty="0" err="1" smtClean="0"/>
              <a:t>Heman</a:t>
            </a:r>
            <a:r>
              <a:rPr lang="en-AU" sz="3200" dirty="0" smtClean="0"/>
              <a:t> (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2:6</a:t>
            </a:r>
            <a:r>
              <a:rPr lang="en-AU" sz="3200" dirty="0" smtClean="0"/>
              <a:t>).</a:t>
            </a:r>
          </a:p>
          <a:p>
            <a:pPr marL="450850" indent="-450850" eaLnBrk="1" hangingPunct="1">
              <a:spcBef>
                <a:spcPts val="0"/>
              </a:spcBef>
              <a:spcAft>
                <a:spcPts val="2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/>
              <a:t>Set over the singing in 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the Tabernacle of David</a:t>
            </a:r>
            <a:r>
              <a:rPr lang="en-AU" sz="3200" dirty="0" smtClean="0"/>
              <a:t>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Chron. 6:31-32,44</a:t>
            </a:r>
            <a:r>
              <a:rPr lang="en-AU" sz="3200" dirty="0" smtClean="0"/>
              <a:t>.</a:t>
            </a:r>
          </a:p>
          <a:p>
            <a:pPr marL="450850" indent="-450850" eaLnBrk="1" hangingPunct="1">
              <a:spcBef>
                <a:spcPts val="0"/>
              </a:spcBef>
              <a:spcAft>
                <a:spcPts val="2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Isa. 55 </a:t>
            </a:r>
            <a:r>
              <a:rPr lang="en-AU" sz="3200" dirty="0" smtClean="0"/>
              <a:t>is a call to </a:t>
            </a:r>
            <a:r>
              <a:rPr lang="en-AU" sz="3200" dirty="0" smtClean="0">
                <a:solidFill>
                  <a:srgbClr val="FFFF00"/>
                </a:solidFill>
              </a:rPr>
              <a:t>all</a:t>
            </a:r>
            <a:r>
              <a:rPr lang="en-AU" sz="3200" dirty="0" smtClean="0"/>
              <a:t> to become children of Zion.</a:t>
            </a:r>
          </a:p>
          <a:p>
            <a:pPr marL="450850" indent="-450850" eaLnBrk="1" hangingPunct="1">
              <a:spcBef>
                <a:spcPts val="0"/>
              </a:spcBef>
              <a:spcAft>
                <a:spcPts val="2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n-AU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Psalm 89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3810" y="822857"/>
            <a:ext cx="8678892" cy="5473700"/>
          </a:xfrm>
        </p:spPr>
        <p:txBody>
          <a:bodyPr/>
          <a:lstStyle/>
          <a:p>
            <a:pPr marL="539750" indent="-539750" eaLnBrk="1" hangingPunct="1">
              <a:spcBef>
                <a:spcPts val="40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V.1-2</a:t>
            </a:r>
            <a:r>
              <a:rPr lang="en-AU" sz="3200" dirty="0" smtClean="0"/>
              <a:t> are elaborated in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V.5-18</a:t>
            </a:r>
            <a:r>
              <a:rPr lang="en-AU" sz="3200" dirty="0" smtClean="0"/>
              <a:t>.</a:t>
            </a:r>
          </a:p>
          <a:p>
            <a:pPr marL="539750" indent="-539750" eaLnBrk="1" hangingPunct="1">
              <a:spcBef>
                <a:spcPts val="40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V.3-4</a:t>
            </a:r>
            <a:r>
              <a:rPr lang="en-AU" sz="3200" dirty="0" smtClean="0"/>
              <a:t> are elaborated in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V.19-37</a:t>
            </a:r>
            <a:r>
              <a:rPr lang="en-AU" sz="3200" dirty="0" smtClean="0"/>
              <a:t>.</a:t>
            </a:r>
          </a:p>
          <a:p>
            <a:pPr>
              <a:lnSpc>
                <a:spcPct val="85000"/>
              </a:lnSpc>
            </a:pPr>
            <a:r>
              <a:rPr lang="en-AU" sz="3200" dirty="0" smtClean="0">
                <a:solidFill>
                  <a:srgbClr val="FFFF00"/>
                </a:solidFill>
              </a:rPr>
              <a:t>Translation by Bro. Thomas of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V.2-4</a:t>
            </a:r>
            <a:r>
              <a:rPr lang="en-AU" sz="3200" dirty="0" smtClean="0">
                <a:solidFill>
                  <a:srgbClr val="FFFF00"/>
                </a:solidFill>
              </a:rPr>
              <a:t>:</a:t>
            </a:r>
            <a:endParaRPr lang="en-US" sz="3200" dirty="0" smtClean="0">
              <a:solidFill>
                <a:srgbClr val="FFFF00"/>
              </a:solidFill>
            </a:endParaRPr>
          </a:p>
          <a:p>
            <a:pPr algn="just">
              <a:lnSpc>
                <a:spcPct val="85000"/>
              </a:lnSpc>
            </a:pPr>
            <a:r>
              <a:rPr lang="en-AU" sz="3200" dirty="0" smtClean="0">
                <a:latin typeface="Bookman Old Style" pitchFamily="18" charset="0"/>
              </a:rPr>
              <a:t>“A Hidden Period of mercy shall be builded; thy faithfulness in them, the heavens, thou wilt establish. I have devised a covenant for my chosen one; I have sworn to David my servant, saying, during a hidden period I will establish thy seed; and I will build thy throne for a generation of the race.”</a:t>
            </a:r>
            <a:endParaRPr lang="en-US" sz="3200" dirty="0" smtClean="0">
              <a:latin typeface="Bookman Old Style" pitchFamily="18" charset="0"/>
            </a:endParaRPr>
          </a:p>
          <a:p>
            <a:pPr algn="r">
              <a:lnSpc>
                <a:spcPct val="85000"/>
              </a:lnSpc>
              <a:spcBef>
                <a:spcPts val="600"/>
              </a:spcBef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Eureka vol. 2 pg. 29</a:t>
            </a:r>
            <a:endParaRPr lang="en-US" sz="3200" dirty="0" smtClean="0">
              <a:ln>
                <a:solidFill>
                  <a:schemeClr val="tx1"/>
                </a:solidFill>
              </a:ln>
              <a:solidFill>
                <a:srgbClr val="FF00FF"/>
              </a:solidFill>
            </a:endParaRPr>
          </a:p>
          <a:p>
            <a:pPr marL="539750" indent="-539750" eaLnBrk="1" hangingPunct="1">
              <a:lnSpc>
                <a:spcPct val="85000"/>
              </a:lnSpc>
              <a:spcBef>
                <a:spcPts val="400"/>
              </a:spcBef>
              <a:buClr>
                <a:srgbClr val="FFFF00"/>
              </a:buClr>
              <a:buFont typeface="Wingdings" pitchFamily="2" charset="2"/>
              <a:buChar char="v"/>
              <a:defRPr/>
            </a:pPr>
            <a:endParaRPr lang="en-AU" sz="3200" dirty="0" smtClean="0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The honour of kings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5533" y="779605"/>
            <a:ext cx="8757390" cy="5473700"/>
          </a:xfrm>
        </p:spPr>
        <p:txBody>
          <a:bodyPr/>
          <a:lstStyle/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89:5-7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AU" sz="3200" dirty="0" smtClean="0"/>
              <a:t>– The incomparable power and wisdom of Yahweh is revealed in part by His covenant to a certain class.</a:t>
            </a:r>
          </a:p>
          <a:p>
            <a:pPr marL="539750" indent="-539750" algn="just" eaLnBrk="1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US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25:14 </a:t>
            </a:r>
            <a:r>
              <a:rPr lang="en-US" sz="3200" dirty="0" smtClean="0"/>
              <a:t>– </a:t>
            </a:r>
            <a:r>
              <a:rPr lang="en-US" sz="3200" dirty="0" smtClean="0">
                <a:solidFill>
                  <a:srgbClr val="FFFF00"/>
                </a:solidFill>
                <a:latin typeface="Bookman Old Style" pitchFamily="18" charset="0"/>
              </a:rPr>
              <a:t>“The secret of the LORD is with them that fear him; and he will </a:t>
            </a:r>
            <a:r>
              <a:rPr lang="en-US" sz="3200" dirty="0" err="1" smtClean="0">
                <a:solidFill>
                  <a:srgbClr val="FFFF00"/>
                </a:solidFill>
                <a:latin typeface="Bookman Old Style" pitchFamily="18" charset="0"/>
              </a:rPr>
              <a:t>shew</a:t>
            </a:r>
            <a:r>
              <a:rPr lang="en-US" sz="3200" dirty="0" smtClean="0">
                <a:solidFill>
                  <a:srgbClr val="FFFF00"/>
                </a:solidFill>
                <a:latin typeface="Bookman Old Style" pitchFamily="18" charset="0"/>
              </a:rPr>
              <a:t> them his covenant.”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V.7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00FF00"/>
                </a:solidFill>
              </a:rPr>
              <a:t>“assembly” </a:t>
            </a:r>
            <a:r>
              <a:rPr lang="en-AU" sz="3200" dirty="0" smtClean="0"/>
              <a:t>– </a:t>
            </a:r>
            <a:r>
              <a:rPr lang="en-AU" sz="3200" i="1" dirty="0" smtClean="0"/>
              <a:t>sod</a:t>
            </a:r>
            <a:r>
              <a:rPr lang="en-AU" sz="3200" dirty="0" smtClean="0"/>
              <a:t> – a circle of friends (gathering in secret to share secrets); counsel, assembly.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solidFill>
                  <a:srgbClr val="00FF00"/>
                </a:solidFill>
              </a:rPr>
              <a:t>“saints”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qadosh</a:t>
            </a:r>
            <a:r>
              <a:rPr lang="en-AU" sz="3200" dirty="0" smtClean="0"/>
              <a:t> – sacred, holy.</a:t>
            </a:r>
          </a:p>
          <a:p>
            <a:pPr marL="539750" indent="-539750" eaLnBrk="1" hangingPunct="1">
              <a:spcBef>
                <a:spcPts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solidFill>
                  <a:srgbClr val="00FF00"/>
                </a:solidFill>
              </a:rPr>
              <a:t>“about”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sabiyb</a:t>
            </a:r>
            <a:r>
              <a:rPr lang="en-AU" sz="3200" dirty="0" smtClean="0"/>
              <a:t> – circle, round about.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987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David found among holy ones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7098" y="710330"/>
            <a:ext cx="8678892" cy="5803892"/>
          </a:xfrm>
        </p:spPr>
        <p:txBody>
          <a:bodyPr/>
          <a:lstStyle/>
          <a:p>
            <a:pPr marL="539750" indent="-539750" eaLnBrk="1" hangingPunct="1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89:19 </a:t>
            </a:r>
            <a:r>
              <a:rPr lang="en-AU" sz="3200" dirty="0" smtClean="0"/>
              <a:t>– </a:t>
            </a:r>
            <a:r>
              <a:rPr lang="en-AU" sz="3200" dirty="0" smtClean="0">
                <a:solidFill>
                  <a:srgbClr val="00FF00"/>
                </a:solidFill>
              </a:rPr>
              <a:t>“holy one”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chasiyd</a:t>
            </a:r>
            <a:r>
              <a:rPr lang="en-AU" sz="3200" dirty="0" smtClean="0"/>
              <a:t> - </a:t>
            </a:r>
            <a:r>
              <a:rPr lang="en-US" sz="3200" dirty="0" smtClean="0"/>
              <a:t>kind, faithful, godly, holy one, saint, pious.</a:t>
            </a:r>
          </a:p>
          <a:p>
            <a:pPr marL="539750" indent="-539750" algn="just" eaLnBrk="1" hangingPunct="1">
              <a:lnSpc>
                <a:spcPct val="85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Roth.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“</a:t>
            </a:r>
            <a:r>
              <a:rPr lang="en-US" sz="3200" dirty="0" smtClean="0">
                <a:solidFill>
                  <a:srgbClr val="FFFF00"/>
                </a:solidFill>
                <a:latin typeface="Bookman Old Style" pitchFamily="18" charset="0"/>
              </a:rPr>
              <a:t>Then </a:t>
            </a:r>
            <a:r>
              <a:rPr lang="en-US" sz="3200" dirty="0" err="1" smtClean="0">
                <a:solidFill>
                  <a:srgbClr val="FFFF00"/>
                </a:solidFill>
                <a:latin typeface="Bookman Old Style" pitchFamily="18" charset="0"/>
              </a:rPr>
              <a:t>spakest</a:t>
            </a:r>
            <a:r>
              <a:rPr lang="en-US" sz="3200" dirty="0" smtClean="0">
                <a:solidFill>
                  <a:srgbClr val="FFFF00"/>
                </a:solidFill>
                <a:latin typeface="Bookman Old Style" pitchFamily="18" charset="0"/>
              </a:rPr>
              <a:t> thou in vision of thy men of </a:t>
            </a:r>
            <a:r>
              <a:rPr lang="en-US" sz="3200" dirty="0" err="1" smtClean="0">
                <a:solidFill>
                  <a:srgbClr val="FFFF00"/>
                </a:solidFill>
                <a:latin typeface="Bookman Old Style" pitchFamily="18" charset="0"/>
              </a:rPr>
              <a:t>lovingkindness</a:t>
            </a:r>
            <a:r>
              <a:rPr lang="en-US" sz="3200" dirty="0" smtClean="0">
                <a:solidFill>
                  <a:srgbClr val="FFFF00"/>
                </a:solidFill>
                <a:latin typeface="Bookman Old Style" pitchFamily="18" charset="0"/>
              </a:rPr>
              <a:t>.”</a:t>
            </a:r>
          </a:p>
          <a:p>
            <a:pPr marL="539750" indent="-539750" eaLnBrk="1" hangingPunct="1">
              <a:lnSpc>
                <a:spcPct val="95000"/>
              </a:lnSpc>
              <a:spcBef>
                <a:spcPts val="400"/>
              </a:spcBef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V.20</a:t>
            </a:r>
            <a:r>
              <a:rPr lang="en-AU" sz="3200" dirty="0" smtClean="0"/>
              <a:t> – Cited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Acts 13:22</a:t>
            </a:r>
            <a:r>
              <a:rPr lang="en-AU" sz="3200" dirty="0" smtClean="0"/>
              <a:t>.</a:t>
            </a:r>
          </a:p>
          <a:p>
            <a:pPr marL="539750" indent="-539750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V.20-29</a:t>
            </a:r>
            <a:r>
              <a:rPr lang="en-AU" sz="3200" dirty="0" smtClean="0"/>
              <a:t> – David is presented as type and forerunner of Christ – God’s firstborn. </a:t>
            </a:r>
          </a:p>
          <a:p>
            <a:pPr marL="539750" indent="-539750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Davidic Covenant </a:t>
            </a:r>
            <a:r>
              <a:rPr lang="en-AU" sz="3200" dirty="0" smtClean="0"/>
              <a:t>language dominates the context to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V.37</a:t>
            </a:r>
            <a:r>
              <a:rPr lang="en-AU" sz="3200" dirty="0" smtClean="0"/>
              <a:t>.</a:t>
            </a:r>
          </a:p>
          <a:p>
            <a:pPr marL="539750" indent="-539750" eaLnBrk="1" hangingPunct="1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V.27</a:t>
            </a:r>
            <a:r>
              <a:rPr lang="en-AU" sz="3200" dirty="0" smtClean="0"/>
              <a:t> – </a:t>
            </a:r>
            <a:r>
              <a:rPr lang="en-AU" sz="3200" dirty="0" smtClean="0">
                <a:solidFill>
                  <a:srgbClr val="00FF00"/>
                </a:solidFill>
              </a:rPr>
              <a:t>“higher” </a:t>
            </a:r>
            <a:r>
              <a:rPr lang="en-AU" sz="3200" dirty="0" smtClean="0"/>
              <a:t>– </a:t>
            </a:r>
            <a:r>
              <a:rPr lang="en-AU" sz="3200" i="1" dirty="0" err="1" smtClean="0"/>
              <a:t>elyon</a:t>
            </a:r>
            <a:r>
              <a:rPr lang="en-AU" sz="3200" dirty="0" smtClean="0"/>
              <a:t> – Divine title first used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14:18 </a:t>
            </a:r>
            <a:r>
              <a:rPr lang="en-AU" sz="3200" dirty="0" smtClean="0"/>
              <a:t>– </a:t>
            </a:r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Bro. Thomas </a:t>
            </a:r>
            <a:r>
              <a:rPr lang="en-AU" sz="3200" dirty="0" smtClean="0"/>
              <a:t>– </a:t>
            </a:r>
            <a:r>
              <a:rPr lang="en-AU" sz="3200" dirty="0" smtClean="0">
                <a:solidFill>
                  <a:srgbClr val="FFFF00"/>
                </a:solidFill>
                <a:latin typeface="Bookman Old Style" pitchFamily="18" charset="0"/>
              </a:rPr>
              <a:t>“the most high to the kings of the earth.”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5293"/>
            <a:ext cx="9144000" cy="765175"/>
          </a:xfrm>
        </p:spPr>
        <p:txBody>
          <a:bodyPr/>
          <a:lstStyle/>
          <a:p>
            <a:pPr eaLnBrk="1" hangingPunct="1">
              <a:defRPr/>
            </a:pPr>
            <a:r>
              <a:rPr lang="en-AU" sz="4400" dirty="0" smtClean="0"/>
              <a:t>Summary of Ps. 89</a:t>
            </a:r>
            <a:endParaRPr lang="en-AU" sz="4400" dirty="0" smtClean="0">
              <a:ln w="2857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48" y="793459"/>
            <a:ext cx="8685382" cy="5474295"/>
          </a:xfrm>
        </p:spPr>
        <p:txBody>
          <a:bodyPr/>
          <a:lstStyle/>
          <a:p>
            <a:pPr marL="450850" indent="-450850" eaLnBrk="1" hangingPunct="1">
              <a:buClr>
                <a:srgbClr val="FFFF00"/>
              </a:buClr>
              <a:buFont typeface="Wingdings" pitchFamily="2" charset="2"/>
              <a:buChar char="v"/>
              <a:defRPr/>
            </a:pPr>
            <a:r>
              <a:rPr lang="en-AU" sz="3200" dirty="0" smtClean="0"/>
              <a:t>Summation –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89 </a:t>
            </a:r>
            <a:r>
              <a:rPr lang="en-AU" sz="3200" dirty="0" smtClean="0"/>
              <a:t>is about the certainty of the fulfilment of the covenant made to David which relies on resurrection from the dead, hence</a:t>
            </a:r>
          </a:p>
          <a:p>
            <a:pPr lvl="0" algn="ctr" eaLnBrk="1" hangingPunct="1">
              <a:lnSpc>
                <a:spcPct val="80000"/>
              </a:lnSpc>
              <a:spcBef>
                <a:spcPts val="1200"/>
              </a:spcBef>
              <a:defRPr/>
            </a:pPr>
            <a:r>
              <a:rPr lang="en-AU" sz="9600" dirty="0" smtClean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The sure mercies of David</a:t>
            </a:r>
          </a:p>
          <a:p>
            <a:pPr marL="450850" indent="-450850" algn="ctr" eaLnBrk="1" hangingPunct="1">
              <a:spcBef>
                <a:spcPts val="0"/>
              </a:spcBef>
              <a:buClr>
                <a:srgbClr val="FFFF00"/>
              </a:buClr>
              <a:defRPr/>
            </a:pPr>
            <a:r>
              <a:rPr lang="en-AU" sz="5400" b="0" dirty="0" smtClean="0">
                <a:ln w="2857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Isa. 55:3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453188"/>
            <a:ext cx="5148064" cy="461962"/>
          </a:xfrm>
        </p:spPr>
        <p:txBody>
          <a:bodyPr/>
          <a:lstStyle/>
          <a:p>
            <a:pPr>
              <a:defRPr/>
            </a:pPr>
            <a:r>
              <a:rPr lang="en-AU" dirty="0" smtClean="0"/>
              <a:t>The sure mercies of David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uiExpand="1" build="p"/>
    </p:bldLst>
  </p:timing>
</p:sld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2573</TotalTime>
  <Words>1548</Words>
  <Application>Microsoft Office PowerPoint</Application>
  <PresentationFormat>On-screen Show (4:3)</PresentationFormat>
  <Paragraphs>138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Mountain Top</vt:lpstr>
      <vt:lpstr>Slide 1</vt:lpstr>
      <vt:lpstr>The purpose of this study</vt:lpstr>
      <vt:lpstr>The Kingdom of God in the past</vt:lpstr>
      <vt:lpstr>So why did God give the promise to David?</vt:lpstr>
      <vt:lpstr>A man after God’s own heart</vt:lpstr>
      <vt:lpstr>Psalm 89</vt:lpstr>
      <vt:lpstr>The honour of kings</vt:lpstr>
      <vt:lpstr>David found among holy ones</vt:lpstr>
      <vt:lpstr>Summary of Ps. 89</vt:lpstr>
      <vt:lpstr>The sure mercies of David</vt:lpstr>
      <vt:lpstr>The Servant Prophecies</vt:lpstr>
      <vt:lpstr>The Servant Prophecies</vt:lpstr>
      <vt:lpstr>“A Nation” - Isa.55:5</vt:lpstr>
      <vt:lpstr>Matt. 21:43</vt:lpstr>
      <vt:lpstr>Hearing Intelligently – Isa. 55:1-3</vt:lpstr>
      <vt:lpstr>Hearing Intelligently – Isa. 55:1-3</vt:lpstr>
      <vt:lpstr>Christ a witness to Gentiles Isa. 55:4-5</vt:lpstr>
      <vt:lpstr>Second call to the lawless  Isa. 55:6-7</vt:lpstr>
      <vt:lpstr>Thoughts and Ways Isa. 55:8-11</vt:lpstr>
      <vt:lpstr>The Edenic curse lifted Isa. 55:12-13</vt:lpstr>
      <vt:lpstr>The sure mercies of David</vt:lpstr>
      <vt:lpstr>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155</cp:revision>
  <dcterms:created xsi:type="dcterms:W3CDTF">2004-04-23T11:37:50Z</dcterms:created>
  <dcterms:modified xsi:type="dcterms:W3CDTF">2012-08-12T20:11:23Z</dcterms:modified>
</cp:coreProperties>
</file>