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14" r:id="rId2"/>
  </p:sldMasterIdLst>
  <p:handoutMasterIdLst>
    <p:handoutMasterId r:id="rId22"/>
  </p:handoutMasterIdLst>
  <p:sldIdLst>
    <p:sldId id="271" r:id="rId3"/>
    <p:sldId id="298" r:id="rId4"/>
    <p:sldId id="301" r:id="rId5"/>
    <p:sldId id="314" r:id="rId6"/>
    <p:sldId id="313" r:id="rId7"/>
    <p:sldId id="315" r:id="rId8"/>
    <p:sldId id="318" r:id="rId9"/>
    <p:sldId id="319" r:id="rId10"/>
    <p:sldId id="320" r:id="rId11"/>
    <p:sldId id="322" r:id="rId12"/>
    <p:sldId id="324" r:id="rId13"/>
    <p:sldId id="323" r:id="rId14"/>
    <p:sldId id="325" r:id="rId15"/>
    <p:sldId id="326" r:id="rId16"/>
    <p:sldId id="299" r:id="rId17"/>
    <p:sldId id="312" r:id="rId18"/>
    <p:sldId id="300" r:id="rId19"/>
    <p:sldId id="289" r:id="rId20"/>
    <p:sldId id="317" r:id="rId21"/>
  </p:sldIdLst>
  <p:sldSz cx="9144000" cy="6858000" type="screen4x3"/>
  <p:notesSz cx="7019925" cy="930592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FF00"/>
    <a:srgbClr val="00FFFF"/>
    <a:srgbClr val="000000"/>
    <a:srgbClr val="FF00FF"/>
    <a:srgbClr val="FF0000"/>
    <a:srgbClr val="FFFF00"/>
    <a:srgbClr val="FFCC66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09" autoAdjust="0"/>
    <p:restoredTop sz="94660"/>
  </p:normalViewPr>
  <p:slideViewPr>
    <p:cSldViewPr>
      <p:cViewPr varScale="1">
        <p:scale>
          <a:sx n="69" d="100"/>
          <a:sy n="69" d="100"/>
        </p:scale>
        <p:origin x="-4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C0561029-06A2-4D7C-B529-31DF5EB98EC6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8B4D56E-1F43-4180-8DCC-E128FA6F6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hidden">
          <a:xfrm>
            <a:off x="0" y="6165850"/>
            <a:ext cx="9144000" cy="692150"/>
          </a:xfrm>
          <a:custGeom>
            <a:avLst/>
            <a:gdLst/>
            <a:ahLst/>
            <a:cxnLst>
              <a:cxn ang="0">
                <a:pos x="6027" y="2296"/>
              </a:cxn>
              <a:cxn ang="0">
                <a:pos x="0" y="2296"/>
              </a:cxn>
              <a:cxn ang="0">
                <a:pos x="0" y="0"/>
              </a:cxn>
              <a:cxn ang="0">
                <a:pos x="6027" y="0"/>
              </a:cxn>
              <a:cxn ang="0">
                <a:pos x="6027" y="2296"/>
              </a:cxn>
              <a:cxn ang="0">
                <a:pos x="6027" y="2296"/>
              </a:cxn>
            </a:cxnLst>
            <a:rect l="0" t="0" r="r" b="b"/>
            <a:pathLst>
              <a:path w="6027" h="2296">
                <a:moveTo>
                  <a:pt x="6027" y="2296"/>
                </a:moveTo>
                <a:lnTo>
                  <a:pt x="0" y="2296"/>
                </a:lnTo>
                <a:lnTo>
                  <a:pt x="0" y="0"/>
                </a:lnTo>
                <a:lnTo>
                  <a:pt x="6027" y="0"/>
                </a:lnTo>
                <a:lnTo>
                  <a:pt x="6027" y="2296"/>
                </a:lnTo>
                <a:lnTo>
                  <a:pt x="6027" y="2296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hidden">
          <a:xfrm>
            <a:off x="0" y="0"/>
            <a:ext cx="9144000" cy="6092825"/>
          </a:xfrm>
          <a:custGeom>
            <a:avLst/>
            <a:gdLst/>
            <a:ahLst/>
            <a:cxnLst>
              <a:cxn ang="0">
                <a:pos x="6027" y="2296"/>
              </a:cxn>
              <a:cxn ang="0">
                <a:pos x="0" y="2296"/>
              </a:cxn>
              <a:cxn ang="0">
                <a:pos x="0" y="0"/>
              </a:cxn>
              <a:cxn ang="0">
                <a:pos x="6027" y="0"/>
              </a:cxn>
              <a:cxn ang="0">
                <a:pos x="6027" y="2296"/>
              </a:cxn>
              <a:cxn ang="0">
                <a:pos x="6027" y="2296"/>
              </a:cxn>
            </a:cxnLst>
            <a:rect l="0" t="0" r="r" b="b"/>
            <a:pathLst>
              <a:path w="6027" h="2296">
                <a:moveTo>
                  <a:pt x="6027" y="2296"/>
                </a:moveTo>
                <a:lnTo>
                  <a:pt x="0" y="2296"/>
                </a:lnTo>
                <a:lnTo>
                  <a:pt x="0" y="0"/>
                </a:lnTo>
                <a:lnTo>
                  <a:pt x="6027" y="0"/>
                </a:lnTo>
                <a:lnTo>
                  <a:pt x="6027" y="2296"/>
                </a:lnTo>
                <a:lnTo>
                  <a:pt x="6027" y="22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hidden">
          <a:xfrm>
            <a:off x="6248400" y="6524625"/>
            <a:ext cx="2895600" cy="333375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00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6453188"/>
            <a:ext cx="7845425" cy="404812"/>
            <a:chOff x="0" y="3792"/>
            <a:chExt cx="4942" cy="536"/>
          </a:xfrm>
        </p:grpSpPr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1" name="Freeform 9"/>
              <p:cNvSpPr>
                <a:spLocks/>
              </p:cNvSpPr>
              <p:nvPr userDrawn="1"/>
            </p:nvSpPr>
            <p:spPr bwMode="ltGray">
              <a:xfrm>
                <a:off x="3948" y="3798"/>
                <a:ext cx="994" cy="530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0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6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11188" y="6469063"/>
            <a:ext cx="5684837" cy="488950"/>
            <a:chOff x="395" y="3793"/>
            <a:chExt cx="3581" cy="535"/>
          </a:xfrm>
        </p:grpSpPr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2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395" y="3810"/>
              <a:ext cx="245" cy="208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815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765175"/>
          </a:xfrm>
        </p:spPr>
        <p:txBody>
          <a:bodyPr/>
          <a:lstStyle>
            <a:lvl1pPr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4815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825" y="836613"/>
            <a:ext cx="8713788" cy="5400675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23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3959225" cy="461962"/>
          </a:xfrm>
        </p:spPr>
        <p:txBody>
          <a:bodyPr/>
          <a:lstStyle>
            <a:lvl1pPr>
              <a:defRPr sz="2800" smtClean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en-AU"/>
              <a:t>A Light to the Gentiles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E8632-F55F-4A27-9DAD-7AA01F9E82E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7CDAD-AC04-47D1-90C6-51352DED4BC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rc 2"/>
          <p:cNvSpPr>
            <a:spLocks/>
          </p:cNvSpPr>
          <p:nvPr/>
        </p:nvSpPr>
        <p:spPr bwMode="auto">
          <a:xfrm>
            <a:off x="0" y="6165304"/>
            <a:ext cx="4716016" cy="69269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kumimoji="1"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2413" cy="928670"/>
          </a:xfrm>
        </p:spPr>
        <p:txBody>
          <a:bodyPr anchor="b"/>
          <a:lstStyle>
            <a:lvl1pPr algn="ctr">
              <a:lnSpc>
                <a:spcPct val="80000"/>
              </a:lnSpc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388" y="908050"/>
            <a:ext cx="8785225" cy="5545138"/>
          </a:xfrm>
        </p:spPr>
        <p:txBody>
          <a:bodyPr/>
          <a:lstStyle>
            <a:lvl1pPr marL="531813" indent="-531813">
              <a:spcBef>
                <a:spcPct val="0"/>
              </a:spcBef>
              <a:spcAft>
                <a:spcPct val="15000"/>
              </a:spcAft>
              <a:buClr>
                <a:srgbClr val="FFFF00"/>
              </a:buClr>
              <a:buSzTx/>
              <a:buFont typeface="Wingdings" pitchFamily="2" charset="2"/>
              <a:buChar char="v"/>
              <a:defRPr sz="3200" b="1"/>
            </a:lvl1pPr>
          </a:lstStyle>
          <a:p>
            <a:r>
              <a:rPr lang="en-AU" dirty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DE701-E358-4323-82A8-3083E194B79C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AF8C5-7368-44E4-8377-B2DCA3BBE133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AA726-00FB-4471-BBDA-8C2375EA1E33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8FC2A-AF04-4BDA-96F9-712EA604DE55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FA850-AF64-4F88-B4FB-2C83A0E1404A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730F1-57FA-43ED-9EE6-3708CEA53352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0337D-B3CF-4FC0-9105-4603C3890944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8B5B2-C464-43AC-AD95-3FEB3A2E3FF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784D9-EBE8-429C-B28F-6C0DBEE4C868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42E8C-332D-43D8-83B0-5D6A7753A7B0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A09D4-376E-4B2D-9EAB-A083CB4FA8FC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F5383-A12C-4253-897F-7B6259249C2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5FD3F-9CF8-4A06-92A4-4003F8A9916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7571E-14B1-455F-AA07-7137D665FEB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0AEF4-3FCE-45B9-A624-091F125C532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E97A5-063A-4F8D-948E-F8DE66BE4D3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B4A9A-5EE5-4691-A17E-86DA9610CD3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EBC5A-9EBD-4174-A747-786F242C4D4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710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711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711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11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11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11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11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711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712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2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2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2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712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712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713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pPr>
              <a:defRPr/>
            </a:pPr>
            <a:fld id="{2FA80443-EDDE-4820-8990-CE66D5EC207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kumimoji="1"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D4A87C-88A4-433E-B60D-E8EBD821BCF4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2263" y="642919"/>
            <a:ext cx="8353425" cy="3722186"/>
          </a:xfrm>
        </p:spPr>
        <p:txBody>
          <a:bodyPr/>
          <a:lstStyle/>
          <a:p>
            <a:pPr algn="ctr" eaLnBrk="1" hangingPunct="1">
              <a:defRPr/>
            </a:pPr>
            <a:r>
              <a:rPr lang="en-AU" sz="110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The sure mercies of David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2625" y="4307612"/>
            <a:ext cx="77771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4800" b="1" dirty="0">
                <a:solidFill>
                  <a:srgbClr val="FFFF66"/>
                </a:solidFill>
                <a:latin typeface="Tahoma" pitchFamily="34" charset="0"/>
              </a:rPr>
              <a:t>Study </a:t>
            </a:r>
            <a:r>
              <a:rPr lang="en-AU" sz="4800" b="1" dirty="0" smtClean="0">
                <a:solidFill>
                  <a:srgbClr val="FFFF66"/>
                </a:solidFill>
                <a:latin typeface="Tahoma" pitchFamily="34" charset="0"/>
              </a:rPr>
              <a:t>2 </a:t>
            </a:r>
            <a:r>
              <a:rPr lang="en-AU" sz="4800" b="1" dirty="0">
                <a:solidFill>
                  <a:srgbClr val="FFFF66"/>
                </a:solidFill>
                <a:latin typeface="Tahoma" pitchFamily="34" charset="0"/>
              </a:rPr>
              <a:t>– </a:t>
            </a:r>
            <a:r>
              <a:rPr lang="en-AU" sz="4800" b="1" dirty="0" smtClean="0">
                <a:solidFill>
                  <a:srgbClr val="FFFF66"/>
                </a:solidFill>
                <a:latin typeface="Tahoma" pitchFamily="34" charset="0"/>
              </a:rPr>
              <a:t>“Bringing the Ark to Zion”</a:t>
            </a:r>
            <a:endParaRPr lang="en-AU" sz="4800" b="1" dirty="0">
              <a:solidFill>
                <a:srgbClr val="FFFF66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7475"/>
            <a:ext cx="9144000" cy="863600"/>
          </a:xfrm>
        </p:spPr>
        <p:txBody>
          <a:bodyPr/>
          <a:lstStyle/>
          <a:p>
            <a:r>
              <a:rPr lang="en-US"/>
              <a:t>The Main Characters as Types</a:t>
            </a:r>
            <a:endParaRPr lang="en-AU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908050"/>
            <a:ext cx="8569325" cy="5689600"/>
          </a:xfrm>
        </p:spPr>
        <p:txBody>
          <a:bodyPr/>
          <a:lstStyle/>
          <a:p>
            <a:pPr marL="628650" indent="-628650">
              <a:spcAft>
                <a:spcPct val="20000"/>
              </a:spcAft>
            </a:pPr>
            <a:r>
              <a:rPr lang="en-US" dirty="0" err="1">
                <a:solidFill>
                  <a:srgbClr val="00FF00"/>
                </a:solidFill>
              </a:rPr>
              <a:t>Chedorlaomer</a:t>
            </a:r>
            <a:r>
              <a:rPr lang="en-US" dirty="0"/>
              <a:t> and kings – </a:t>
            </a:r>
            <a:r>
              <a:rPr lang="en-US" dirty="0">
                <a:solidFill>
                  <a:srgbClr val="FFFF00"/>
                </a:solidFill>
              </a:rPr>
              <a:t>Gog and confederates</a:t>
            </a:r>
            <a:r>
              <a:rPr lang="en-US" dirty="0"/>
              <a:t>.</a:t>
            </a:r>
          </a:p>
          <a:p>
            <a:pPr marL="628650" indent="-628650">
              <a:spcAft>
                <a:spcPct val="20000"/>
              </a:spcAft>
            </a:pPr>
            <a:r>
              <a:rPr lang="en-US" dirty="0">
                <a:solidFill>
                  <a:srgbClr val="00FF00"/>
                </a:solidFill>
              </a:rPr>
              <a:t>Lot </a:t>
            </a:r>
            <a:r>
              <a:rPr lang="en-US" dirty="0"/>
              <a:t>(“veiled”) and family – </a:t>
            </a:r>
            <a:r>
              <a:rPr lang="en-US" dirty="0">
                <a:solidFill>
                  <a:srgbClr val="FFFF00"/>
                </a:solidFill>
              </a:rPr>
              <a:t>Israel after the flesh</a:t>
            </a:r>
            <a:r>
              <a:rPr lang="en-US" dirty="0"/>
              <a:t> in blindness.</a:t>
            </a:r>
          </a:p>
          <a:p>
            <a:pPr marL="628650" indent="-628650">
              <a:spcAft>
                <a:spcPct val="20000"/>
              </a:spcAft>
            </a:pPr>
            <a:r>
              <a:rPr lang="en-US" dirty="0">
                <a:solidFill>
                  <a:srgbClr val="00FF00"/>
                </a:solidFill>
              </a:rPr>
              <a:t>King of Sodom</a:t>
            </a:r>
            <a:r>
              <a:rPr lang="en-US" dirty="0"/>
              <a:t> – </a:t>
            </a:r>
            <a:r>
              <a:rPr lang="en-US" dirty="0" smtClean="0"/>
              <a:t>Corrupt, effete </a:t>
            </a:r>
            <a:r>
              <a:rPr lang="en-US" dirty="0"/>
              <a:t>and prosperous </a:t>
            </a:r>
            <a:r>
              <a:rPr lang="en-US" dirty="0">
                <a:solidFill>
                  <a:srgbClr val="FFFF00"/>
                </a:solidFill>
              </a:rPr>
              <a:t>anti-Gog powers</a:t>
            </a:r>
            <a:r>
              <a:rPr lang="en-US" dirty="0"/>
              <a:t>.</a:t>
            </a:r>
          </a:p>
          <a:p>
            <a:pPr marL="628650" indent="-628650">
              <a:spcAft>
                <a:spcPct val="20000"/>
              </a:spcAft>
            </a:pPr>
            <a:r>
              <a:rPr lang="en-US" dirty="0">
                <a:solidFill>
                  <a:srgbClr val="00FF00"/>
                </a:solidFill>
              </a:rPr>
              <a:t>Abram</a:t>
            </a:r>
            <a:r>
              <a:rPr lang="en-US" dirty="0"/>
              <a:t> and servants – </a:t>
            </a:r>
            <a:r>
              <a:rPr lang="en-US" dirty="0">
                <a:solidFill>
                  <a:srgbClr val="FFFF00"/>
                </a:solidFill>
              </a:rPr>
              <a:t>Christ and saints</a:t>
            </a:r>
            <a:r>
              <a:rPr lang="en-US" dirty="0"/>
              <a:t> in warlike manifestation.</a:t>
            </a:r>
          </a:p>
          <a:p>
            <a:pPr marL="628650" indent="-628650">
              <a:spcAft>
                <a:spcPct val="20000"/>
              </a:spcAft>
            </a:pPr>
            <a:r>
              <a:rPr lang="en-US" dirty="0">
                <a:solidFill>
                  <a:srgbClr val="00FF00"/>
                </a:solidFill>
              </a:rPr>
              <a:t>Melchizedek</a:t>
            </a:r>
            <a:r>
              <a:rPr lang="en-US" dirty="0"/>
              <a:t> – </a:t>
            </a:r>
            <a:r>
              <a:rPr lang="en-US" dirty="0">
                <a:solidFill>
                  <a:srgbClr val="FFFF00"/>
                </a:solidFill>
              </a:rPr>
              <a:t>Christ</a:t>
            </a:r>
            <a:r>
              <a:rPr lang="en-US" dirty="0"/>
              <a:t> as King Priest in the Kingdom Age.</a:t>
            </a:r>
            <a:endParaRPr lang="en-AU" dirty="0"/>
          </a:p>
        </p:txBody>
      </p:sp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0" y="6383913"/>
            <a:ext cx="363589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The sure mercies of David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906" name="Picture 2" descr="Nebuchadnezzars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650" y="242888"/>
            <a:ext cx="2536825" cy="6586537"/>
          </a:xfrm>
          <a:prstGeom prst="rect">
            <a:avLst/>
          </a:prstGeom>
          <a:noFill/>
        </p:spPr>
      </p:pic>
      <p:sp>
        <p:nvSpPr>
          <p:cNvPr id="635907" name="Text Box 3"/>
          <p:cNvSpPr txBox="1">
            <a:spLocks noChangeArrowheads="1"/>
          </p:cNvSpPr>
          <p:nvPr/>
        </p:nvSpPr>
        <p:spPr bwMode="auto">
          <a:xfrm>
            <a:off x="22225" y="76200"/>
            <a:ext cx="644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Nebuchadnezzar’s Image</a:t>
            </a:r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5554663" y="700088"/>
            <a:ext cx="1033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3600" dirty="0">
                <a:solidFill>
                  <a:srgbClr val="FFCC66"/>
                </a:solidFill>
                <a:latin typeface="Impact" pitchFamily="34" charset="0"/>
              </a:rPr>
              <a:t>Gold</a:t>
            </a:r>
          </a:p>
        </p:txBody>
      </p:sp>
      <p:sp>
        <p:nvSpPr>
          <p:cNvPr id="635909" name="Text Box 5"/>
          <p:cNvSpPr txBox="1">
            <a:spLocks noChangeArrowheads="1"/>
          </p:cNvSpPr>
          <p:nvPr/>
        </p:nvSpPr>
        <p:spPr bwMode="auto">
          <a:xfrm>
            <a:off x="5411788" y="1773238"/>
            <a:ext cx="11477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3200">
                <a:solidFill>
                  <a:srgbClr val="FFFFCC"/>
                </a:solidFill>
                <a:latin typeface="Impact" pitchFamily="34" charset="0"/>
              </a:rPr>
              <a:t>Silver</a:t>
            </a:r>
          </a:p>
        </p:txBody>
      </p:sp>
      <p:sp>
        <p:nvSpPr>
          <p:cNvPr id="635910" name="Text Box 6"/>
          <p:cNvSpPr txBox="1">
            <a:spLocks noChangeArrowheads="1"/>
          </p:cNvSpPr>
          <p:nvPr/>
        </p:nvSpPr>
        <p:spPr bwMode="auto">
          <a:xfrm>
            <a:off x="5356225" y="3068638"/>
            <a:ext cx="1143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3200">
                <a:solidFill>
                  <a:srgbClr val="FF9900"/>
                </a:solidFill>
                <a:latin typeface="Impact" pitchFamily="34" charset="0"/>
              </a:rPr>
              <a:t>Brass</a:t>
            </a:r>
          </a:p>
        </p:txBody>
      </p:sp>
      <p:sp>
        <p:nvSpPr>
          <p:cNvPr id="635911" name="Text Box 7"/>
          <p:cNvSpPr txBox="1">
            <a:spLocks noChangeArrowheads="1"/>
          </p:cNvSpPr>
          <p:nvPr/>
        </p:nvSpPr>
        <p:spPr bwMode="auto">
          <a:xfrm>
            <a:off x="5648325" y="4578350"/>
            <a:ext cx="868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3200" dirty="0">
                <a:solidFill>
                  <a:srgbClr val="AAAAAA">
                    <a:lumMod val="60000"/>
                    <a:lumOff val="40000"/>
                  </a:srgbClr>
                </a:solidFill>
                <a:latin typeface="Impact" pitchFamily="34" charset="0"/>
              </a:rPr>
              <a:t>Iron</a:t>
            </a:r>
          </a:p>
        </p:txBody>
      </p:sp>
      <p:sp>
        <p:nvSpPr>
          <p:cNvPr id="635912" name="Text Box 8"/>
          <p:cNvSpPr txBox="1">
            <a:spLocks noChangeArrowheads="1"/>
          </p:cNvSpPr>
          <p:nvPr/>
        </p:nvSpPr>
        <p:spPr bwMode="auto">
          <a:xfrm>
            <a:off x="5580063" y="5805488"/>
            <a:ext cx="11731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2800">
                <a:solidFill>
                  <a:srgbClr val="FFFF00"/>
                </a:solidFill>
                <a:latin typeface="Impact" pitchFamily="34" charset="0"/>
              </a:rPr>
              <a:t>Iron &amp; clay</a:t>
            </a:r>
          </a:p>
        </p:txBody>
      </p:sp>
      <p:sp>
        <p:nvSpPr>
          <p:cNvPr id="635913" name="Text Box 9"/>
          <p:cNvSpPr txBox="1">
            <a:spLocks noChangeArrowheads="1"/>
          </p:cNvSpPr>
          <p:nvPr/>
        </p:nvSpPr>
        <p:spPr bwMode="auto">
          <a:xfrm>
            <a:off x="179388" y="696913"/>
            <a:ext cx="43919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3200" dirty="0">
                <a:solidFill>
                  <a:srgbClr val="FFCC66"/>
                </a:solidFill>
                <a:latin typeface="Arial Black" pitchFamily="34" charset="0"/>
              </a:rPr>
              <a:t>Babylonian Empire</a:t>
            </a:r>
          </a:p>
          <a:p>
            <a:r>
              <a:rPr lang="en-AU" sz="2800" b="1" dirty="0">
                <a:solidFill>
                  <a:srgbClr val="FFFFFF"/>
                </a:solidFill>
              </a:rPr>
              <a:t>BC 606-539</a:t>
            </a:r>
          </a:p>
        </p:txBody>
      </p:sp>
      <p:sp>
        <p:nvSpPr>
          <p:cNvPr id="635914" name="Text Box 10"/>
          <p:cNvSpPr txBox="1">
            <a:spLocks noChangeArrowheads="1"/>
          </p:cNvSpPr>
          <p:nvPr/>
        </p:nvSpPr>
        <p:spPr bwMode="auto">
          <a:xfrm>
            <a:off x="323850" y="1776413"/>
            <a:ext cx="49357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3200" dirty="0" err="1">
                <a:solidFill>
                  <a:srgbClr val="FFFFCC"/>
                </a:solidFill>
                <a:latin typeface="Arial Black" pitchFamily="34" charset="0"/>
              </a:rPr>
              <a:t>Medo</a:t>
            </a:r>
            <a:r>
              <a:rPr lang="en-AU" sz="3200" dirty="0">
                <a:solidFill>
                  <a:srgbClr val="FFFFCC"/>
                </a:solidFill>
                <a:latin typeface="Arial Black" pitchFamily="34" charset="0"/>
              </a:rPr>
              <a:t>-Persian Empire</a:t>
            </a:r>
          </a:p>
          <a:p>
            <a:r>
              <a:rPr lang="en-AU" sz="2800" b="1" dirty="0">
                <a:solidFill>
                  <a:srgbClr val="FFFFFF"/>
                </a:solidFill>
              </a:rPr>
              <a:t>BC 539-334</a:t>
            </a:r>
          </a:p>
        </p:txBody>
      </p:sp>
      <p:sp>
        <p:nvSpPr>
          <p:cNvPr id="635915" name="Text Box 11"/>
          <p:cNvSpPr txBox="1">
            <a:spLocks noChangeArrowheads="1"/>
          </p:cNvSpPr>
          <p:nvPr/>
        </p:nvSpPr>
        <p:spPr bwMode="auto">
          <a:xfrm>
            <a:off x="539750" y="3001963"/>
            <a:ext cx="36651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3200" dirty="0">
                <a:solidFill>
                  <a:srgbClr val="FF9900"/>
                </a:solidFill>
                <a:latin typeface="Arial Black" pitchFamily="34" charset="0"/>
              </a:rPr>
              <a:t>Grecian Empire</a:t>
            </a:r>
          </a:p>
          <a:p>
            <a:r>
              <a:rPr lang="en-AU" sz="2800" b="1" dirty="0">
                <a:solidFill>
                  <a:srgbClr val="FFFFFF"/>
                </a:solidFill>
              </a:rPr>
              <a:t>BC 334-67</a:t>
            </a:r>
          </a:p>
        </p:txBody>
      </p:sp>
      <p:sp>
        <p:nvSpPr>
          <p:cNvPr id="635916" name="Text Box 12"/>
          <p:cNvSpPr txBox="1">
            <a:spLocks noChangeArrowheads="1"/>
          </p:cNvSpPr>
          <p:nvPr/>
        </p:nvSpPr>
        <p:spPr bwMode="auto">
          <a:xfrm>
            <a:off x="773113" y="4368800"/>
            <a:ext cx="34427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3200" dirty="0">
                <a:solidFill>
                  <a:srgbClr val="AAAAAA">
                    <a:lumMod val="60000"/>
                    <a:lumOff val="40000"/>
                  </a:srgbClr>
                </a:solidFill>
                <a:latin typeface="Arial Black" pitchFamily="34" charset="0"/>
              </a:rPr>
              <a:t>Roman Empire</a:t>
            </a:r>
          </a:p>
          <a:p>
            <a:r>
              <a:rPr lang="en-AU" sz="2800" b="1" dirty="0">
                <a:solidFill>
                  <a:srgbClr val="FFFFFF"/>
                </a:solidFill>
              </a:rPr>
              <a:t>BC 67-AD 476</a:t>
            </a:r>
          </a:p>
        </p:txBody>
      </p:sp>
      <p:sp>
        <p:nvSpPr>
          <p:cNvPr id="635917" name="Text Box 13"/>
          <p:cNvSpPr txBox="1">
            <a:spLocks noChangeArrowheads="1"/>
          </p:cNvSpPr>
          <p:nvPr/>
        </p:nvSpPr>
        <p:spPr bwMode="auto">
          <a:xfrm>
            <a:off x="6766932" y="5734050"/>
            <a:ext cx="18722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AU" sz="3200" dirty="0">
                <a:ln>
                  <a:solidFill>
                    <a:srgbClr val="FFFF00"/>
                  </a:solidFill>
                </a:ln>
                <a:solidFill>
                  <a:srgbClr val="000000"/>
                </a:solidFill>
                <a:latin typeface="Arial Black" pitchFamily="34" charset="0"/>
              </a:rPr>
              <a:t>Modern</a:t>
            </a:r>
          </a:p>
          <a:p>
            <a:pPr algn="r"/>
            <a:r>
              <a:rPr lang="en-AU" sz="3200" dirty="0">
                <a:ln>
                  <a:solidFill>
                    <a:srgbClr val="FFFF00"/>
                  </a:solidFill>
                </a:ln>
                <a:solidFill>
                  <a:srgbClr val="000000"/>
                </a:solidFill>
                <a:latin typeface="Arial Black" pitchFamily="34" charset="0"/>
              </a:rPr>
              <a:t>Europe</a:t>
            </a:r>
          </a:p>
        </p:txBody>
      </p:sp>
      <p:sp>
        <p:nvSpPr>
          <p:cNvPr id="635918" name="Line 14"/>
          <p:cNvSpPr>
            <a:spLocks noChangeShapeType="1"/>
          </p:cNvSpPr>
          <p:nvPr/>
        </p:nvSpPr>
        <p:spPr bwMode="auto">
          <a:xfrm>
            <a:off x="130175" y="742950"/>
            <a:ext cx="62658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35919" name="Text Box 15"/>
          <p:cNvSpPr txBox="1">
            <a:spLocks noChangeArrowheads="1"/>
          </p:cNvSpPr>
          <p:nvPr/>
        </p:nvSpPr>
        <p:spPr bwMode="auto">
          <a:xfrm>
            <a:off x="6588125" y="333375"/>
            <a:ext cx="25558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2800" dirty="0" err="1">
                <a:solidFill>
                  <a:srgbClr val="000000"/>
                </a:solidFill>
                <a:latin typeface="Impact" pitchFamily="34" charset="0"/>
              </a:rPr>
              <a:t>Amraphel</a:t>
            </a:r>
            <a:r>
              <a:rPr lang="en-AU" sz="2800" dirty="0">
                <a:solidFill>
                  <a:srgbClr val="000000"/>
                </a:solidFill>
                <a:latin typeface="Impact" pitchFamily="34" charset="0"/>
              </a:rPr>
              <a:t> king of Shinar</a:t>
            </a:r>
          </a:p>
        </p:txBody>
      </p:sp>
      <p:sp>
        <p:nvSpPr>
          <p:cNvPr id="635921" name="Text Box 17"/>
          <p:cNvSpPr txBox="1">
            <a:spLocks noChangeArrowheads="1"/>
          </p:cNvSpPr>
          <p:nvPr/>
        </p:nvSpPr>
        <p:spPr bwMode="auto">
          <a:xfrm rot="21331064">
            <a:off x="346651" y="2762016"/>
            <a:ext cx="8377346" cy="769441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440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4 empires of the kingdom of men</a:t>
            </a:r>
          </a:p>
        </p:txBody>
      </p:sp>
      <p:sp>
        <p:nvSpPr>
          <p:cNvPr id="635922" name="Text Box 18"/>
          <p:cNvSpPr txBox="1">
            <a:spLocks noChangeArrowheads="1"/>
          </p:cNvSpPr>
          <p:nvPr/>
        </p:nvSpPr>
        <p:spPr bwMode="auto">
          <a:xfrm>
            <a:off x="290228" y="5417415"/>
            <a:ext cx="5184775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200" dirty="0">
                <a:ln w="28575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Dan. 2:44</a:t>
            </a:r>
            <a:r>
              <a:rPr lang="en-AU" sz="3200" b="1" dirty="0">
                <a:ln w="28575">
                  <a:solidFill>
                    <a:srgbClr val="FFFFFF"/>
                  </a:solidFill>
                </a:ln>
                <a:solidFill>
                  <a:srgbClr val="FFFFFF"/>
                </a:solidFill>
                <a:latin typeface="Bookman Old Style" pitchFamily="18" charset="0"/>
              </a:rPr>
              <a:t> </a:t>
            </a:r>
            <a:r>
              <a:rPr lang="en-AU" sz="3200" b="1" dirty="0">
                <a:solidFill>
                  <a:srgbClr val="00FF00"/>
                </a:solidFill>
                <a:latin typeface="Bookman Old Style" pitchFamily="18" charset="0"/>
              </a:rPr>
              <a:t>- “And in the days of these kings...”</a:t>
            </a:r>
            <a:r>
              <a:rPr lang="en-AU" sz="3200" b="1" dirty="0">
                <a:solidFill>
                  <a:srgbClr val="FFFFFF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9" name="Rectangle 26"/>
          <p:cNvSpPr txBox="1">
            <a:spLocks noChangeArrowheads="1"/>
          </p:cNvSpPr>
          <p:nvPr/>
        </p:nvSpPr>
        <p:spPr bwMode="auto">
          <a:xfrm>
            <a:off x="0" y="6383913"/>
            <a:ext cx="363589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The sure mercies of David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19" grpId="0"/>
      <p:bldP spid="635921" grpId="0" animBg="1"/>
      <p:bldP spid="6359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450"/>
            <a:ext cx="9144000" cy="863600"/>
          </a:xfrm>
        </p:spPr>
        <p:txBody>
          <a:bodyPr/>
          <a:lstStyle/>
          <a:p>
            <a:r>
              <a:rPr lang="en-US" sz="4400"/>
              <a:t>Armageddo</a:t>
            </a:r>
            <a:r>
              <a:rPr lang="en-US"/>
              <a:t>n Foreshadowed</a:t>
            </a:r>
            <a:endParaRPr lang="en-AU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11800"/>
            <a:ext cx="8785225" cy="5616575"/>
          </a:xfrm>
        </p:spPr>
        <p:txBody>
          <a:bodyPr/>
          <a:lstStyle/>
          <a:p>
            <a:pPr marL="538163" indent="-538163">
              <a:lnSpc>
                <a:spcPct val="95000"/>
              </a:lnSpc>
              <a:spcAft>
                <a:spcPct val="5000"/>
              </a:spcAft>
            </a:pPr>
            <a:r>
              <a:rPr lang="en-AU" altLang="zh-CN" sz="2800" dirty="0">
                <a:ea typeface="宋体" pitchFamily="2" charset="-122"/>
              </a:rPr>
              <a:t>A northern confederacy led by </a:t>
            </a:r>
            <a:r>
              <a:rPr lang="en-AU" altLang="zh-CN" sz="2800" dirty="0" err="1">
                <a:solidFill>
                  <a:srgbClr val="00FF00"/>
                </a:solidFill>
                <a:ea typeface="宋体" pitchFamily="2" charset="-122"/>
              </a:rPr>
              <a:t>Chedorlaomer</a:t>
            </a:r>
            <a:r>
              <a:rPr lang="en-AU" altLang="zh-CN" sz="2800" dirty="0">
                <a:ea typeface="宋体" pitchFamily="2" charset="-122"/>
              </a:rPr>
              <a:t> = </a:t>
            </a:r>
            <a:r>
              <a:rPr lang="en-AU" altLang="zh-CN" sz="2800" dirty="0">
                <a:solidFill>
                  <a:srgbClr val="00FF00"/>
                </a:solidFill>
                <a:ea typeface="宋体" pitchFamily="2" charset="-122"/>
              </a:rPr>
              <a:t>“a handful of </a:t>
            </a:r>
            <a:r>
              <a:rPr lang="en-AU" altLang="zh-CN" sz="2800" dirty="0" smtClean="0">
                <a:solidFill>
                  <a:srgbClr val="00FF00"/>
                </a:solidFill>
                <a:ea typeface="宋体" pitchFamily="2" charset="-122"/>
              </a:rPr>
              <a:t>sheaves”</a:t>
            </a:r>
            <a:r>
              <a:rPr lang="en-AU" altLang="zh-CN" sz="2800" dirty="0" smtClean="0">
                <a:ea typeface="宋体" pitchFamily="2" charset="-122"/>
              </a:rPr>
              <a:t>, </a:t>
            </a:r>
            <a:r>
              <a:rPr lang="en-AU" altLang="zh-CN" sz="2800" dirty="0">
                <a:ea typeface="宋体" pitchFamily="2" charset="-122"/>
              </a:rPr>
              <a:t>associated with </a:t>
            </a:r>
            <a:r>
              <a:rPr lang="en-AU" altLang="zh-CN" sz="2800" dirty="0" err="1">
                <a:solidFill>
                  <a:srgbClr val="FFCC66"/>
                </a:solidFill>
                <a:ea typeface="宋体" pitchFamily="2" charset="-122"/>
              </a:rPr>
              <a:t>Amraphel</a:t>
            </a:r>
            <a:r>
              <a:rPr lang="en-AU" altLang="zh-CN" sz="2800" dirty="0">
                <a:ea typeface="宋体" pitchFamily="2" charset="-122"/>
              </a:rPr>
              <a:t> </a:t>
            </a:r>
            <a:r>
              <a:rPr lang="en-AU" altLang="zh-CN" sz="2800" dirty="0" smtClean="0">
                <a:ea typeface="宋体" pitchFamily="2" charset="-122"/>
              </a:rPr>
              <a:t>(</a:t>
            </a:r>
            <a:r>
              <a:rPr lang="en-AU" altLang="zh-CN" sz="2800" dirty="0" smtClean="0">
                <a:solidFill>
                  <a:srgbClr val="FFCC66"/>
                </a:solidFill>
                <a:ea typeface="宋体" pitchFamily="2" charset="-122"/>
              </a:rPr>
              <a:t>“Powerful people”</a:t>
            </a:r>
            <a:r>
              <a:rPr lang="en-AU" altLang="zh-CN" sz="2800" dirty="0" smtClean="0">
                <a:ea typeface="宋体" pitchFamily="2" charset="-122"/>
              </a:rPr>
              <a:t>) </a:t>
            </a:r>
            <a:r>
              <a:rPr lang="en-AU" altLang="zh-CN" sz="2800" dirty="0">
                <a:solidFill>
                  <a:srgbClr val="FFFF00"/>
                </a:solidFill>
                <a:ea typeface="宋体" pitchFamily="2" charset="-122"/>
              </a:rPr>
              <a:t>the king of Babylon</a:t>
            </a:r>
            <a:r>
              <a:rPr lang="en-AU" altLang="zh-CN" sz="2800" dirty="0">
                <a:ea typeface="宋体" pitchFamily="2" charset="-122"/>
              </a:rPr>
              <a:t>, invades the Land and takes </a:t>
            </a:r>
            <a:r>
              <a:rPr lang="en-AU" altLang="zh-CN" sz="2800" dirty="0" smtClean="0">
                <a:ea typeface="宋体" pitchFamily="2" charset="-122"/>
              </a:rPr>
              <a:t>Abraham’s </a:t>
            </a:r>
            <a:r>
              <a:rPr lang="en-AU" altLang="zh-CN" sz="2800" dirty="0">
                <a:ea typeface="宋体" pitchFamily="2" charset="-122"/>
              </a:rPr>
              <a:t>brethren captive.</a:t>
            </a:r>
          </a:p>
          <a:p>
            <a:pPr marL="538163" indent="-538163">
              <a:lnSpc>
                <a:spcPct val="95000"/>
              </a:lnSpc>
              <a:spcAft>
                <a:spcPct val="5000"/>
              </a:spcAft>
            </a:pPr>
            <a:r>
              <a:rPr lang="en-AU" sz="2800" dirty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</a:rPr>
              <a:t>Armageddon</a:t>
            </a:r>
            <a:r>
              <a:rPr lang="en-AU" sz="2800" dirty="0">
                <a:ln>
                  <a:solidFill>
                    <a:schemeClr val="tx1"/>
                  </a:solidFill>
                </a:ln>
              </a:rPr>
              <a:t> = </a:t>
            </a:r>
            <a:r>
              <a:rPr lang="en-AU" sz="2800" dirty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</a:rPr>
              <a:t>“a heap of sheaves in a valley for </a:t>
            </a:r>
            <a:r>
              <a:rPr lang="en-AU" sz="2800" dirty="0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</a:rPr>
              <a:t>judgement”</a:t>
            </a:r>
            <a:r>
              <a:rPr lang="en-AU" sz="28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AU" sz="2800" dirty="0"/>
              <a:t>precipitated by </a:t>
            </a:r>
            <a:r>
              <a:rPr lang="en-AU" sz="2800" dirty="0">
                <a:solidFill>
                  <a:srgbClr val="00FF00"/>
                </a:solidFill>
              </a:rPr>
              <a:t>Gog</a:t>
            </a:r>
            <a:r>
              <a:rPr lang="en-AU" sz="2800" dirty="0"/>
              <a:t>, leader of a confederacy of nations, in alliance with </a:t>
            </a:r>
            <a:r>
              <a:rPr lang="en-AU" sz="2800" dirty="0">
                <a:solidFill>
                  <a:srgbClr val="FFFF00"/>
                </a:solidFill>
              </a:rPr>
              <a:t>Babylon the Great (Rome)</a:t>
            </a:r>
            <a:r>
              <a:rPr lang="en-AU" sz="2800" dirty="0"/>
              <a:t>, coming down upon the mountains of Israel.  </a:t>
            </a:r>
          </a:p>
          <a:p>
            <a:pPr marL="538163" indent="-538163">
              <a:lnSpc>
                <a:spcPct val="95000"/>
              </a:lnSpc>
              <a:spcAft>
                <a:spcPct val="5000"/>
              </a:spcAft>
            </a:pPr>
            <a:r>
              <a:rPr lang="en-AU" sz="2800" dirty="0"/>
              <a:t>Like </a:t>
            </a:r>
            <a:r>
              <a:rPr lang="en-AU" sz="2800" dirty="0" err="1"/>
              <a:t>Chedorlaomer</a:t>
            </a:r>
            <a:r>
              <a:rPr lang="en-AU" sz="2800" dirty="0"/>
              <a:t>, Gog is victorious and carries away many of the Jews into captivity along with the spoils of war.</a:t>
            </a:r>
          </a:p>
        </p:txBody>
      </p:sp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0" y="6383913"/>
            <a:ext cx="363589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The sure mercies of David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050"/>
            <a:ext cx="9144000" cy="863600"/>
          </a:xfrm>
        </p:spPr>
        <p:txBody>
          <a:bodyPr/>
          <a:lstStyle/>
          <a:p>
            <a:r>
              <a:rPr lang="en-US" sz="4800" dirty="0"/>
              <a:t>Abraham’s Army</a:t>
            </a:r>
            <a:endParaRPr lang="en-AU" sz="480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854963"/>
            <a:ext cx="8607454" cy="5832475"/>
          </a:xfrm>
        </p:spPr>
        <p:txBody>
          <a:bodyPr/>
          <a:lstStyle/>
          <a:p>
            <a:pPr marL="263525" indent="-263525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2800" b="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V.13</a:t>
            </a:r>
            <a:r>
              <a:rPr lang="en-US" sz="2800" b="0" dirty="0" smtClean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 - Gentiles </a:t>
            </a: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in covenant with Abraham</a:t>
            </a:r>
          </a:p>
          <a:p>
            <a:pPr marL="263525" indent="-263525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2800" dirty="0"/>
              <a:t>	- </a:t>
            </a:r>
            <a:r>
              <a:rPr lang="en-US" sz="2800" dirty="0" err="1" smtClean="0">
                <a:solidFill>
                  <a:srgbClr val="00FF00"/>
                </a:solidFill>
              </a:rPr>
              <a:t>Mamre</a:t>
            </a:r>
            <a:r>
              <a:rPr lang="en-US" sz="2800" dirty="0" smtClean="0">
                <a:solidFill>
                  <a:srgbClr val="00FF00"/>
                </a:solidFill>
              </a:rPr>
              <a:t> </a:t>
            </a:r>
            <a:r>
              <a:rPr lang="en-US" sz="2800" dirty="0" smtClean="0"/>
              <a:t>– “strength” or “fatness”</a:t>
            </a:r>
          </a:p>
          <a:p>
            <a:pPr marL="263525" indent="-263525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2800" dirty="0" smtClean="0">
                <a:solidFill>
                  <a:srgbClr val="00FF00"/>
                </a:solidFill>
              </a:rPr>
              <a:t>	- </a:t>
            </a:r>
            <a:r>
              <a:rPr lang="en-US" sz="2800" dirty="0" err="1" smtClean="0">
                <a:solidFill>
                  <a:srgbClr val="00FF00"/>
                </a:solidFill>
              </a:rPr>
              <a:t>Eshcol</a:t>
            </a:r>
            <a:r>
              <a:rPr lang="en-US" sz="2800" dirty="0" smtClean="0"/>
              <a:t> </a:t>
            </a:r>
            <a:r>
              <a:rPr lang="en-US" sz="2800" dirty="0"/>
              <a:t>– “cluster of grapes</a:t>
            </a:r>
            <a:r>
              <a:rPr lang="en-US" sz="2800" dirty="0" smtClean="0"/>
              <a:t>”</a:t>
            </a:r>
            <a:endParaRPr lang="en-US" sz="2800" dirty="0"/>
          </a:p>
          <a:p>
            <a:pPr marL="263525" indent="-263525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2800" dirty="0"/>
              <a:t>	- </a:t>
            </a:r>
            <a:r>
              <a:rPr lang="en-US" sz="2800" dirty="0" err="1">
                <a:solidFill>
                  <a:srgbClr val="00FF00"/>
                </a:solidFill>
              </a:rPr>
              <a:t>Aner</a:t>
            </a:r>
            <a:r>
              <a:rPr lang="en-US" sz="2800" dirty="0"/>
              <a:t> – “waterfall”</a:t>
            </a:r>
          </a:p>
          <a:p>
            <a:pPr marL="263525" indent="-263525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2800" dirty="0"/>
              <a:t>	- Lit. </a:t>
            </a:r>
            <a:r>
              <a:rPr lang="en-US" sz="2800" dirty="0">
                <a:solidFill>
                  <a:srgbClr val="FFFF00"/>
                </a:solidFill>
              </a:rPr>
              <a:t>“brother </a:t>
            </a:r>
            <a:r>
              <a:rPr lang="en-US" sz="2800" dirty="0" err="1">
                <a:solidFill>
                  <a:srgbClr val="FFFF00"/>
                </a:solidFill>
              </a:rPr>
              <a:t>Eshcol</a:t>
            </a:r>
            <a:r>
              <a:rPr lang="en-US" sz="2800" dirty="0">
                <a:solidFill>
                  <a:srgbClr val="FFFF00"/>
                </a:solidFill>
              </a:rPr>
              <a:t> and brother </a:t>
            </a:r>
            <a:r>
              <a:rPr lang="en-US" sz="2800" dirty="0" err="1">
                <a:solidFill>
                  <a:srgbClr val="FFFF00"/>
                </a:solidFill>
              </a:rPr>
              <a:t>Aner</a:t>
            </a:r>
            <a:r>
              <a:rPr lang="en-US" sz="2800" dirty="0">
                <a:solidFill>
                  <a:srgbClr val="FFFF00"/>
                </a:solidFill>
              </a:rPr>
              <a:t>”</a:t>
            </a:r>
            <a:r>
              <a:rPr lang="en-US" sz="2800" dirty="0"/>
              <a:t>.</a:t>
            </a:r>
          </a:p>
          <a:p>
            <a:pPr marL="263525" indent="-263525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tabLst>
                <a:tab pos="539750" algn="l"/>
              </a:tabLst>
            </a:pPr>
            <a:r>
              <a:rPr lang="en-US" sz="2800" dirty="0"/>
              <a:t>	- </a:t>
            </a:r>
            <a:r>
              <a:rPr lang="en-US" sz="2800" dirty="0">
                <a:solidFill>
                  <a:srgbClr val="00FF00"/>
                </a:solidFill>
              </a:rPr>
              <a:t>“confederate”</a:t>
            </a:r>
            <a:r>
              <a:rPr lang="en-US" sz="2800" dirty="0"/>
              <a:t> – </a:t>
            </a:r>
            <a:r>
              <a:rPr lang="en-US" sz="2800" i="1" dirty="0" err="1"/>
              <a:t>baalim</a:t>
            </a:r>
            <a:r>
              <a:rPr lang="en-US" sz="2800" i="1" dirty="0"/>
              <a:t> </a:t>
            </a:r>
            <a:r>
              <a:rPr lang="en-US" sz="2800" i="1" dirty="0" err="1"/>
              <a:t>berith</a:t>
            </a:r>
            <a:r>
              <a:rPr lang="en-US" sz="2800" dirty="0"/>
              <a:t> – owners of </a:t>
            </a:r>
            <a:r>
              <a:rPr lang="en-US" sz="2800" dirty="0" smtClean="0"/>
              <a:t>a 	covenant.</a:t>
            </a:r>
          </a:p>
          <a:p>
            <a:pPr marL="534988" indent="-534988">
              <a:buNone/>
            </a:pPr>
            <a:r>
              <a:rPr lang="en-US" sz="2800" b="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V.14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</a:rPr>
              <a:t> – 318 - “trained servants, born..own house”</a:t>
            </a:r>
          </a:p>
          <a:p>
            <a:pPr marL="263525" indent="-263525">
              <a:spcAft>
                <a:spcPts val="0"/>
              </a:spcAft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00FF00"/>
                </a:solidFill>
              </a:rPr>
              <a:t>“trained”</a:t>
            </a:r>
            <a:r>
              <a:rPr lang="en-US" sz="2800" dirty="0" smtClean="0"/>
              <a:t> – </a:t>
            </a:r>
            <a:r>
              <a:rPr lang="en-US" sz="2800" i="1" dirty="0" err="1" smtClean="0"/>
              <a:t>chaniyk</a:t>
            </a:r>
            <a:r>
              <a:rPr lang="en-US" sz="2800" dirty="0" smtClean="0"/>
              <a:t> – initiated, i.e. </a:t>
            </a:r>
            <a:r>
              <a:rPr lang="en-US" sz="2800" dirty="0" err="1" smtClean="0"/>
              <a:t>practised</a:t>
            </a:r>
            <a:r>
              <a:rPr lang="en-US" sz="2800" dirty="0" smtClean="0"/>
              <a:t>.</a:t>
            </a:r>
          </a:p>
          <a:p>
            <a:pPr marL="263525" indent="-263525">
              <a:buNone/>
            </a:pPr>
            <a:r>
              <a:rPr lang="en-US" sz="2800" dirty="0" smtClean="0"/>
              <a:t>	</a:t>
            </a:r>
            <a:r>
              <a:rPr lang="en-US" sz="2800" dirty="0" err="1" smtClean="0">
                <a:solidFill>
                  <a:srgbClr val="FFFF66"/>
                </a:solidFill>
              </a:rPr>
              <a:t>Ges</a:t>
            </a:r>
            <a:r>
              <a:rPr lang="en-US" sz="2800" dirty="0" smtClean="0">
                <a:solidFill>
                  <a:srgbClr val="FFFF66"/>
                </a:solidFill>
              </a:rPr>
              <a:t>.</a:t>
            </a:r>
            <a:r>
              <a:rPr lang="en-US" sz="2800" dirty="0" smtClean="0"/>
              <a:t> – skilled, of tried fidelity. The root </a:t>
            </a:r>
            <a:r>
              <a:rPr lang="en-US" sz="2800" i="1" dirty="0" err="1" smtClean="0"/>
              <a:t>chanak</a:t>
            </a:r>
            <a:r>
              <a:rPr lang="en-US" sz="2800" dirty="0" smtClean="0"/>
              <a:t> – to narrow; to initiate or discipline.</a:t>
            </a:r>
          </a:p>
          <a:p>
            <a:pPr marL="534988" indent="-53498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b="0" dirty="0" smtClean="0">
                <a:solidFill>
                  <a:srgbClr val="FFFF00"/>
                </a:solidFill>
                <a:latin typeface="Arial Black" pitchFamily="34" charset="0"/>
              </a:rPr>
              <a:t>Typify</a:t>
            </a:r>
            <a:r>
              <a:rPr lang="en-US" b="0" dirty="0" smtClean="0">
                <a:latin typeface="Arial Black" pitchFamily="34" charset="0"/>
              </a:rPr>
              <a:t> </a:t>
            </a:r>
            <a:r>
              <a:rPr lang="en-US" b="0" dirty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latin typeface="Arial Black" pitchFamily="34" charset="0"/>
              </a:rPr>
              <a:t>Jew</a:t>
            </a:r>
            <a:r>
              <a:rPr lang="en-US" b="0" dirty="0">
                <a:latin typeface="Arial Black" pitchFamily="34" charset="0"/>
              </a:rPr>
              <a:t> </a:t>
            </a:r>
            <a:r>
              <a:rPr lang="en-US" b="0" dirty="0">
                <a:solidFill>
                  <a:srgbClr val="FFFF00"/>
                </a:solidFill>
                <a:latin typeface="Arial Black" pitchFamily="34" charset="0"/>
              </a:rPr>
              <a:t>and</a:t>
            </a:r>
            <a:r>
              <a:rPr lang="en-US" b="0" dirty="0">
                <a:latin typeface="Arial Black" pitchFamily="34" charset="0"/>
              </a:rPr>
              <a:t> </a:t>
            </a:r>
            <a:r>
              <a:rPr lang="en-US" b="0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Gentile</a:t>
            </a:r>
            <a:r>
              <a:rPr lang="en-US" b="0" dirty="0">
                <a:latin typeface="Arial Black" pitchFamily="34" charset="0"/>
              </a:rPr>
              <a:t> </a:t>
            </a:r>
            <a:r>
              <a:rPr lang="en-US" b="0" dirty="0">
                <a:solidFill>
                  <a:srgbClr val="FFFF00"/>
                </a:solidFill>
                <a:latin typeface="Arial Black" pitchFamily="34" charset="0"/>
              </a:rPr>
              <a:t>in</a:t>
            </a:r>
            <a:r>
              <a:rPr lang="en-US" b="0" dirty="0">
                <a:latin typeface="Arial Black" pitchFamily="34" charset="0"/>
              </a:rPr>
              <a:t> </a:t>
            </a:r>
            <a:r>
              <a:rPr lang="en-US" b="0" dirty="0">
                <a:solidFill>
                  <a:srgbClr val="FFFF00"/>
                </a:solidFill>
                <a:latin typeface="Arial Black" pitchFamily="34" charset="0"/>
              </a:rPr>
              <a:t>Christ’s immortal army.</a:t>
            </a:r>
            <a:endParaRPr lang="en-AU" b="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0" y="6383913"/>
            <a:ext cx="363589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The sure mercies of David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298450" y="981075"/>
            <a:ext cx="86407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AU" sz="2800" b="1">
              <a:solidFill>
                <a:srgbClr val="FFFFFF"/>
              </a:solidFill>
              <a:latin typeface="Bookman Old Style" pitchFamily="18" charset="0"/>
            </a:endParaRPr>
          </a:p>
          <a:p>
            <a:endParaRPr lang="en-AU" sz="2800" b="1">
              <a:solidFill>
                <a:srgbClr val="FFFFFF"/>
              </a:solidFill>
              <a:latin typeface="Bookman Old Style" pitchFamily="18" charset="0"/>
            </a:endParaRPr>
          </a:p>
        </p:txBody>
      </p:sp>
      <p:pic>
        <p:nvPicPr>
          <p:cNvPr id="623621" name="Picture 5" descr="3D Isra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275" y="230188"/>
            <a:ext cx="7705725" cy="6627812"/>
          </a:xfrm>
          <a:prstGeom prst="rect">
            <a:avLst/>
          </a:prstGeom>
          <a:noFill/>
        </p:spPr>
      </p:pic>
      <p:sp>
        <p:nvSpPr>
          <p:cNvPr id="623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4875" y="0"/>
            <a:ext cx="4429125" cy="1844675"/>
          </a:xfrm>
        </p:spPr>
        <p:txBody>
          <a:bodyPr/>
          <a:lstStyle/>
          <a:p>
            <a:r>
              <a:rPr lang="en-AU" dirty="0"/>
              <a:t>Abram defeats a northern confederacy</a:t>
            </a:r>
          </a:p>
        </p:txBody>
      </p:sp>
      <p:sp>
        <p:nvSpPr>
          <p:cNvPr id="623622" name="Text Box 6"/>
          <p:cNvSpPr txBox="1">
            <a:spLocks noChangeArrowheads="1"/>
          </p:cNvSpPr>
          <p:nvPr/>
        </p:nvSpPr>
        <p:spPr bwMode="auto">
          <a:xfrm>
            <a:off x="177800" y="123825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dirty="0">
                <a:ln w="28575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Genesis 14</a:t>
            </a:r>
          </a:p>
        </p:txBody>
      </p:sp>
      <p:sp>
        <p:nvSpPr>
          <p:cNvPr id="623623" name="Freeform 7"/>
          <p:cNvSpPr>
            <a:spLocks/>
          </p:cNvSpPr>
          <p:nvPr/>
        </p:nvSpPr>
        <p:spPr bwMode="auto">
          <a:xfrm>
            <a:off x="3492500" y="1700213"/>
            <a:ext cx="3683000" cy="3633787"/>
          </a:xfrm>
          <a:custGeom>
            <a:avLst/>
            <a:gdLst/>
            <a:ahLst/>
            <a:cxnLst>
              <a:cxn ang="0">
                <a:pos x="2320" y="2186"/>
              </a:cxn>
              <a:cxn ang="0">
                <a:pos x="2254" y="2289"/>
              </a:cxn>
              <a:cxn ang="0">
                <a:pos x="2180" y="2245"/>
              </a:cxn>
              <a:cxn ang="0">
                <a:pos x="2040" y="2186"/>
              </a:cxn>
              <a:cxn ang="0">
                <a:pos x="1966" y="2149"/>
              </a:cxn>
              <a:cxn ang="0">
                <a:pos x="1892" y="2060"/>
              </a:cxn>
              <a:cxn ang="0">
                <a:pos x="1752" y="1949"/>
              </a:cxn>
              <a:cxn ang="0">
                <a:pos x="1685" y="1861"/>
              </a:cxn>
              <a:cxn ang="0">
                <a:pos x="1663" y="1853"/>
              </a:cxn>
              <a:cxn ang="0">
                <a:pos x="1567" y="1787"/>
              </a:cxn>
              <a:cxn ang="0">
                <a:pos x="1530" y="1683"/>
              </a:cxn>
              <a:cxn ang="0">
                <a:pos x="1493" y="1617"/>
              </a:cxn>
              <a:cxn ang="0">
                <a:pos x="1419" y="1469"/>
              </a:cxn>
              <a:cxn ang="0">
                <a:pos x="1309" y="1447"/>
              </a:cxn>
              <a:cxn ang="0">
                <a:pos x="1272" y="1322"/>
              </a:cxn>
              <a:cxn ang="0">
                <a:pos x="1213" y="1263"/>
              </a:cxn>
              <a:cxn ang="0">
                <a:pos x="1131" y="1167"/>
              </a:cxn>
              <a:cxn ang="0">
                <a:pos x="1124" y="1144"/>
              </a:cxn>
              <a:cxn ang="0">
                <a:pos x="1102" y="1137"/>
              </a:cxn>
              <a:cxn ang="0">
                <a:pos x="1080" y="1115"/>
              </a:cxn>
              <a:cxn ang="0">
                <a:pos x="1035" y="1085"/>
              </a:cxn>
              <a:cxn ang="0">
                <a:pos x="969" y="1034"/>
              </a:cxn>
              <a:cxn ang="0">
                <a:pos x="865" y="1004"/>
              </a:cxn>
              <a:cxn ang="0">
                <a:pos x="688" y="975"/>
              </a:cxn>
              <a:cxn ang="0">
                <a:pos x="651" y="938"/>
              </a:cxn>
              <a:cxn ang="0">
                <a:pos x="614" y="908"/>
              </a:cxn>
              <a:cxn ang="0">
                <a:pos x="511" y="842"/>
              </a:cxn>
              <a:cxn ang="0">
                <a:pos x="445" y="871"/>
              </a:cxn>
              <a:cxn ang="0">
                <a:pos x="319" y="827"/>
              </a:cxn>
              <a:cxn ang="0">
                <a:pos x="282" y="753"/>
              </a:cxn>
              <a:cxn ang="0">
                <a:pos x="275" y="605"/>
              </a:cxn>
              <a:cxn ang="0">
                <a:pos x="253" y="591"/>
              </a:cxn>
              <a:cxn ang="0">
                <a:pos x="208" y="517"/>
              </a:cxn>
              <a:cxn ang="0">
                <a:pos x="186" y="310"/>
              </a:cxn>
              <a:cxn ang="0">
                <a:pos x="216" y="214"/>
              </a:cxn>
              <a:cxn ang="0">
                <a:pos x="105" y="147"/>
              </a:cxn>
              <a:cxn ang="0">
                <a:pos x="9" y="29"/>
              </a:cxn>
              <a:cxn ang="0">
                <a:pos x="1" y="0"/>
              </a:cxn>
            </a:cxnLst>
            <a:rect l="0" t="0" r="r" b="b"/>
            <a:pathLst>
              <a:path w="2320" h="2289">
                <a:moveTo>
                  <a:pt x="2320" y="2186"/>
                </a:moveTo>
                <a:cubicBezTo>
                  <a:pt x="2307" y="2228"/>
                  <a:pt x="2301" y="2274"/>
                  <a:pt x="2254" y="2289"/>
                </a:cubicBezTo>
                <a:cubicBezTo>
                  <a:pt x="2219" y="2281"/>
                  <a:pt x="2206" y="2271"/>
                  <a:pt x="2180" y="2245"/>
                </a:cubicBezTo>
                <a:cubicBezTo>
                  <a:pt x="2164" y="2194"/>
                  <a:pt x="2085" y="2191"/>
                  <a:pt x="2040" y="2186"/>
                </a:cubicBezTo>
                <a:cubicBezTo>
                  <a:pt x="2008" y="2175"/>
                  <a:pt x="1991" y="2174"/>
                  <a:pt x="1966" y="2149"/>
                </a:cubicBezTo>
                <a:cubicBezTo>
                  <a:pt x="1952" y="2112"/>
                  <a:pt x="1922" y="2085"/>
                  <a:pt x="1892" y="2060"/>
                </a:cubicBezTo>
                <a:cubicBezTo>
                  <a:pt x="1848" y="2023"/>
                  <a:pt x="1800" y="1982"/>
                  <a:pt x="1752" y="1949"/>
                </a:cubicBezTo>
                <a:cubicBezTo>
                  <a:pt x="1738" y="1929"/>
                  <a:pt x="1705" y="1877"/>
                  <a:pt x="1685" y="1861"/>
                </a:cubicBezTo>
                <a:cubicBezTo>
                  <a:pt x="1679" y="1856"/>
                  <a:pt x="1670" y="1857"/>
                  <a:pt x="1663" y="1853"/>
                </a:cubicBezTo>
                <a:cubicBezTo>
                  <a:pt x="1631" y="1835"/>
                  <a:pt x="1592" y="1812"/>
                  <a:pt x="1567" y="1787"/>
                </a:cubicBezTo>
                <a:cubicBezTo>
                  <a:pt x="1555" y="1750"/>
                  <a:pt x="1552" y="1716"/>
                  <a:pt x="1530" y="1683"/>
                </a:cubicBezTo>
                <a:cubicBezTo>
                  <a:pt x="1515" y="1635"/>
                  <a:pt x="1534" y="1689"/>
                  <a:pt x="1493" y="1617"/>
                </a:cubicBezTo>
                <a:cubicBezTo>
                  <a:pt x="1467" y="1571"/>
                  <a:pt x="1437" y="1519"/>
                  <a:pt x="1419" y="1469"/>
                </a:cubicBezTo>
                <a:cubicBezTo>
                  <a:pt x="1380" y="1474"/>
                  <a:pt x="1324" y="1495"/>
                  <a:pt x="1309" y="1447"/>
                </a:cubicBezTo>
                <a:cubicBezTo>
                  <a:pt x="1325" y="1395"/>
                  <a:pt x="1317" y="1351"/>
                  <a:pt x="1272" y="1322"/>
                </a:cubicBezTo>
                <a:cubicBezTo>
                  <a:pt x="1255" y="1296"/>
                  <a:pt x="1233" y="1287"/>
                  <a:pt x="1213" y="1263"/>
                </a:cubicBezTo>
                <a:cubicBezTo>
                  <a:pt x="1186" y="1230"/>
                  <a:pt x="1162" y="1197"/>
                  <a:pt x="1131" y="1167"/>
                </a:cubicBezTo>
                <a:cubicBezTo>
                  <a:pt x="1129" y="1159"/>
                  <a:pt x="1130" y="1150"/>
                  <a:pt x="1124" y="1144"/>
                </a:cubicBezTo>
                <a:cubicBezTo>
                  <a:pt x="1119" y="1138"/>
                  <a:pt x="1108" y="1141"/>
                  <a:pt x="1102" y="1137"/>
                </a:cubicBezTo>
                <a:cubicBezTo>
                  <a:pt x="1093" y="1131"/>
                  <a:pt x="1088" y="1121"/>
                  <a:pt x="1080" y="1115"/>
                </a:cubicBezTo>
                <a:cubicBezTo>
                  <a:pt x="1066" y="1104"/>
                  <a:pt x="1048" y="1098"/>
                  <a:pt x="1035" y="1085"/>
                </a:cubicBezTo>
                <a:cubicBezTo>
                  <a:pt x="986" y="1036"/>
                  <a:pt x="1011" y="1047"/>
                  <a:pt x="969" y="1034"/>
                </a:cubicBezTo>
                <a:cubicBezTo>
                  <a:pt x="934" y="1010"/>
                  <a:pt x="907" y="1011"/>
                  <a:pt x="865" y="1004"/>
                </a:cubicBezTo>
                <a:cubicBezTo>
                  <a:pt x="806" y="994"/>
                  <a:pt x="747" y="983"/>
                  <a:pt x="688" y="975"/>
                </a:cubicBezTo>
                <a:cubicBezTo>
                  <a:pt x="644" y="908"/>
                  <a:pt x="704" y="992"/>
                  <a:pt x="651" y="938"/>
                </a:cubicBezTo>
                <a:cubicBezTo>
                  <a:pt x="617" y="903"/>
                  <a:pt x="659" y="922"/>
                  <a:pt x="614" y="908"/>
                </a:cubicBezTo>
                <a:cubicBezTo>
                  <a:pt x="579" y="881"/>
                  <a:pt x="547" y="865"/>
                  <a:pt x="511" y="842"/>
                </a:cubicBezTo>
                <a:cubicBezTo>
                  <a:pt x="487" y="850"/>
                  <a:pt x="469" y="863"/>
                  <a:pt x="445" y="871"/>
                </a:cubicBezTo>
                <a:cubicBezTo>
                  <a:pt x="399" y="862"/>
                  <a:pt x="363" y="841"/>
                  <a:pt x="319" y="827"/>
                </a:cubicBezTo>
                <a:cubicBezTo>
                  <a:pt x="293" y="801"/>
                  <a:pt x="290" y="788"/>
                  <a:pt x="282" y="753"/>
                </a:cubicBezTo>
                <a:cubicBezTo>
                  <a:pt x="280" y="704"/>
                  <a:pt x="284" y="654"/>
                  <a:pt x="275" y="605"/>
                </a:cubicBezTo>
                <a:cubicBezTo>
                  <a:pt x="273" y="596"/>
                  <a:pt x="259" y="598"/>
                  <a:pt x="253" y="591"/>
                </a:cubicBezTo>
                <a:cubicBezTo>
                  <a:pt x="233" y="569"/>
                  <a:pt x="221" y="543"/>
                  <a:pt x="208" y="517"/>
                </a:cubicBezTo>
                <a:cubicBezTo>
                  <a:pt x="203" y="451"/>
                  <a:pt x="206" y="374"/>
                  <a:pt x="186" y="310"/>
                </a:cubicBezTo>
                <a:cubicBezTo>
                  <a:pt x="194" y="277"/>
                  <a:pt x="204" y="246"/>
                  <a:pt x="216" y="214"/>
                </a:cubicBezTo>
                <a:cubicBezTo>
                  <a:pt x="188" y="195"/>
                  <a:pt x="131" y="169"/>
                  <a:pt x="105" y="147"/>
                </a:cubicBezTo>
                <a:cubicBezTo>
                  <a:pt x="65" y="113"/>
                  <a:pt x="45" y="65"/>
                  <a:pt x="9" y="29"/>
                </a:cubicBezTo>
                <a:cubicBezTo>
                  <a:pt x="0" y="5"/>
                  <a:pt x="1" y="15"/>
                  <a:pt x="1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23624" name="Freeform 8"/>
          <p:cNvSpPr>
            <a:spLocks/>
          </p:cNvSpPr>
          <p:nvPr/>
        </p:nvSpPr>
        <p:spPr bwMode="auto">
          <a:xfrm>
            <a:off x="3203575" y="1628775"/>
            <a:ext cx="2532063" cy="3133725"/>
          </a:xfrm>
          <a:custGeom>
            <a:avLst/>
            <a:gdLst/>
            <a:ahLst/>
            <a:cxnLst>
              <a:cxn ang="0">
                <a:pos x="1595" y="1974"/>
              </a:cxn>
              <a:cxn ang="0">
                <a:pos x="1543" y="1922"/>
              </a:cxn>
              <a:cxn ang="0">
                <a:pos x="1528" y="1900"/>
              </a:cxn>
              <a:cxn ang="0">
                <a:pos x="1484" y="1767"/>
              </a:cxn>
              <a:cxn ang="0">
                <a:pos x="1447" y="1701"/>
              </a:cxn>
              <a:cxn ang="0">
                <a:pos x="1410" y="1516"/>
              </a:cxn>
              <a:cxn ang="0">
                <a:pos x="1359" y="1427"/>
              </a:cxn>
              <a:cxn ang="0">
                <a:pos x="1285" y="1317"/>
              </a:cxn>
              <a:cxn ang="0">
                <a:pos x="1226" y="1272"/>
              </a:cxn>
              <a:cxn ang="0">
                <a:pos x="1115" y="1184"/>
              </a:cxn>
              <a:cxn ang="0">
                <a:pos x="871" y="1110"/>
              </a:cxn>
              <a:cxn ang="0">
                <a:pos x="805" y="1073"/>
              </a:cxn>
              <a:cxn ang="0">
                <a:pos x="738" y="1021"/>
              </a:cxn>
              <a:cxn ang="0">
                <a:pos x="723" y="999"/>
              </a:cxn>
              <a:cxn ang="0">
                <a:pos x="583" y="977"/>
              </a:cxn>
              <a:cxn ang="0">
                <a:pos x="502" y="955"/>
              </a:cxn>
              <a:cxn ang="0">
                <a:pos x="406" y="874"/>
              </a:cxn>
              <a:cxn ang="0">
                <a:pos x="384" y="859"/>
              </a:cxn>
              <a:cxn ang="0">
                <a:pos x="376" y="837"/>
              </a:cxn>
              <a:cxn ang="0">
                <a:pos x="369" y="800"/>
              </a:cxn>
              <a:cxn ang="0">
                <a:pos x="317" y="704"/>
              </a:cxn>
              <a:cxn ang="0">
                <a:pos x="310" y="645"/>
              </a:cxn>
              <a:cxn ang="0">
                <a:pos x="295" y="623"/>
              </a:cxn>
              <a:cxn ang="0">
                <a:pos x="288" y="600"/>
              </a:cxn>
              <a:cxn ang="0">
                <a:pos x="280" y="549"/>
              </a:cxn>
              <a:cxn ang="0">
                <a:pos x="236" y="512"/>
              </a:cxn>
              <a:cxn ang="0">
                <a:pos x="184" y="371"/>
              </a:cxn>
              <a:cxn ang="0">
                <a:pos x="103" y="290"/>
              </a:cxn>
              <a:cxn ang="0">
                <a:pos x="37" y="209"/>
              </a:cxn>
              <a:cxn ang="0">
                <a:pos x="0" y="143"/>
              </a:cxn>
              <a:cxn ang="0">
                <a:pos x="37" y="39"/>
              </a:cxn>
              <a:cxn ang="0">
                <a:pos x="111" y="10"/>
              </a:cxn>
            </a:cxnLst>
            <a:rect l="0" t="0" r="r" b="b"/>
            <a:pathLst>
              <a:path w="1595" h="1974">
                <a:moveTo>
                  <a:pt x="1595" y="1974"/>
                </a:moveTo>
                <a:cubicBezTo>
                  <a:pt x="1556" y="1961"/>
                  <a:pt x="1578" y="1974"/>
                  <a:pt x="1543" y="1922"/>
                </a:cubicBezTo>
                <a:cubicBezTo>
                  <a:pt x="1538" y="1915"/>
                  <a:pt x="1528" y="1900"/>
                  <a:pt x="1528" y="1900"/>
                </a:cubicBezTo>
                <a:cubicBezTo>
                  <a:pt x="1517" y="1854"/>
                  <a:pt x="1502" y="1810"/>
                  <a:pt x="1484" y="1767"/>
                </a:cubicBezTo>
                <a:cubicBezTo>
                  <a:pt x="1474" y="1744"/>
                  <a:pt x="1447" y="1701"/>
                  <a:pt x="1447" y="1701"/>
                </a:cubicBezTo>
                <a:cubicBezTo>
                  <a:pt x="1427" y="1640"/>
                  <a:pt x="1445" y="1567"/>
                  <a:pt x="1410" y="1516"/>
                </a:cubicBezTo>
                <a:cubicBezTo>
                  <a:pt x="1399" y="1482"/>
                  <a:pt x="1374" y="1458"/>
                  <a:pt x="1359" y="1427"/>
                </a:cubicBezTo>
                <a:cubicBezTo>
                  <a:pt x="1338" y="1384"/>
                  <a:pt x="1328" y="1344"/>
                  <a:pt x="1285" y="1317"/>
                </a:cubicBezTo>
                <a:cubicBezTo>
                  <a:pt x="1268" y="1292"/>
                  <a:pt x="1255" y="1282"/>
                  <a:pt x="1226" y="1272"/>
                </a:cubicBezTo>
                <a:cubicBezTo>
                  <a:pt x="1195" y="1242"/>
                  <a:pt x="1157" y="1197"/>
                  <a:pt x="1115" y="1184"/>
                </a:cubicBezTo>
                <a:cubicBezTo>
                  <a:pt x="1057" y="1126"/>
                  <a:pt x="948" y="1125"/>
                  <a:pt x="871" y="1110"/>
                </a:cubicBezTo>
                <a:cubicBezTo>
                  <a:pt x="849" y="1095"/>
                  <a:pt x="825" y="1090"/>
                  <a:pt x="805" y="1073"/>
                </a:cubicBezTo>
                <a:cubicBezTo>
                  <a:pt x="745" y="1020"/>
                  <a:pt x="783" y="1037"/>
                  <a:pt x="738" y="1021"/>
                </a:cubicBezTo>
                <a:cubicBezTo>
                  <a:pt x="733" y="1014"/>
                  <a:pt x="731" y="1002"/>
                  <a:pt x="723" y="999"/>
                </a:cubicBezTo>
                <a:cubicBezTo>
                  <a:pt x="705" y="992"/>
                  <a:pt x="606" y="980"/>
                  <a:pt x="583" y="977"/>
                </a:cubicBezTo>
                <a:cubicBezTo>
                  <a:pt x="556" y="968"/>
                  <a:pt x="529" y="964"/>
                  <a:pt x="502" y="955"/>
                </a:cubicBezTo>
                <a:cubicBezTo>
                  <a:pt x="477" y="918"/>
                  <a:pt x="443" y="898"/>
                  <a:pt x="406" y="874"/>
                </a:cubicBezTo>
                <a:cubicBezTo>
                  <a:pt x="399" y="869"/>
                  <a:pt x="384" y="859"/>
                  <a:pt x="384" y="859"/>
                </a:cubicBezTo>
                <a:cubicBezTo>
                  <a:pt x="381" y="852"/>
                  <a:pt x="378" y="845"/>
                  <a:pt x="376" y="837"/>
                </a:cubicBezTo>
                <a:cubicBezTo>
                  <a:pt x="373" y="825"/>
                  <a:pt x="373" y="812"/>
                  <a:pt x="369" y="800"/>
                </a:cubicBezTo>
                <a:cubicBezTo>
                  <a:pt x="357" y="765"/>
                  <a:pt x="330" y="739"/>
                  <a:pt x="317" y="704"/>
                </a:cubicBezTo>
                <a:cubicBezTo>
                  <a:pt x="315" y="684"/>
                  <a:pt x="315" y="664"/>
                  <a:pt x="310" y="645"/>
                </a:cubicBezTo>
                <a:cubicBezTo>
                  <a:pt x="308" y="636"/>
                  <a:pt x="299" y="631"/>
                  <a:pt x="295" y="623"/>
                </a:cubicBezTo>
                <a:cubicBezTo>
                  <a:pt x="291" y="616"/>
                  <a:pt x="290" y="608"/>
                  <a:pt x="288" y="600"/>
                </a:cubicBezTo>
                <a:cubicBezTo>
                  <a:pt x="285" y="583"/>
                  <a:pt x="287" y="565"/>
                  <a:pt x="280" y="549"/>
                </a:cubicBezTo>
                <a:cubicBezTo>
                  <a:pt x="275" y="537"/>
                  <a:pt x="247" y="519"/>
                  <a:pt x="236" y="512"/>
                </a:cubicBezTo>
                <a:cubicBezTo>
                  <a:pt x="222" y="468"/>
                  <a:pt x="216" y="407"/>
                  <a:pt x="184" y="371"/>
                </a:cubicBezTo>
                <a:cubicBezTo>
                  <a:pt x="159" y="343"/>
                  <a:pt x="121" y="324"/>
                  <a:pt x="103" y="290"/>
                </a:cubicBezTo>
                <a:cubicBezTo>
                  <a:pt x="85" y="255"/>
                  <a:pt x="76" y="221"/>
                  <a:pt x="37" y="209"/>
                </a:cubicBezTo>
                <a:cubicBezTo>
                  <a:pt x="28" y="185"/>
                  <a:pt x="0" y="143"/>
                  <a:pt x="0" y="143"/>
                </a:cubicBezTo>
                <a:cubicBezTo>
                  <a:pt x="6" y="97"/>
                  <a:pt x="12" y="76"/>
                  <a:pt x="37" y="39"/>
                </a:cubicBezTo>
                <a:cubicBezTo>
                  <a:pt x="49" y="0"/>
                  <a:pt x="72" y="10"/>
                  <a:pt x="111" y="10"/>
                </a:cubicBezTo>
              </a:path>
            </a:pathLst>
          </a:cu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23626" name="Text Box 10"/>
          <p:cNvSpPr txBox="1">
            <a:spLocks noChangeArrowheads="1"/>
          </p:cNvSpPr>
          <p:nvPr/>
        </p:nvSpPr>
        <p:spPr bwMode="auto">
          <a:xfrm>
            <a:off x="395288" y="1196975"/>
            <a:ext cx="2084387" cy="9461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AU" sz="2800" b="1">
                <a:solidFill>
                  <a:srgbClr val="FFFF00"/>
                </a:solidFill>
              </a:rPr>
              <a:t>Dan = </a:t>
            </a:r>
          </a:p>
          <a:p>
            <a:pPr algn="r"/>
            <a:r>
              <a:rPr lang="en-AU" sz="2800" b="1">
                <a:solidFill>
                  <a:srgbClr val="FFFF00"/>
                </a:solidFill>
              </a:rPr>
              <a:t>Judgement</a:t>
            </a:r>
          </a:p>
        </p:txBody>
      </p:sp>
      <p:sp>
        <p:nvSpPr>
          <p:cNvPr id="623627" name="Text Box 11"/>
          <p:cNvSpPr txBox="1">
            <a:spLocks noChangeArrowheads="1"/>
          </p:cNvSpPr>
          <p:nvPr/>
        </p:nvSpPr>
        <p:spPr bwMode="auto">
          <a:xfrm>
            <a:off x="4138613" y="5627688"/>
            <a:ext cx="4897437" cy="1244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AU" sz="2800" b="1" dirty="0">
                <a:solidFill>
                  <a:srgbClr val="00FF00"/>
                </a:solidFill>
              </a:rPr>
              <a:t>Northern confederacy takes Lot and his family into captivity –</a:t>
            </a:r>
            <a:r>
              <a:rPr lang="en-AU" sz="2800" b="1" dirty="0">
                <a:solidFill>
                  <a:srgbClr val="FFFFFF"/>
                </a:solidFill>
              </a:rPr>
              <a:t> </a:t>
            </a:r>
            <a:r>
              <a:rPr lang="en-AU" sz="28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Zech. 14:2</a:t>
            </a:r>
          </a:p>
        </p:txBody>
      </p:sp>
      <p:sp>
        <p:nvSpPr>
          <p:cNvPr id="623628" name="Text Box 12"/>
          <p:cNvSpPr txBox="1">
            <a:spLocks noChangeArrowheads="1"/>
          </p:cNvSpPr>
          <p:nvPr/>
        </p:nvSpPr>
        <p:spPr bwMode="auto">
          <a:xfrm>
            <a:off x="0" y="5484813"/>
            <a:ext cx="3168650" cy="13731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800" b="1" dirty="0" err="1">
                <a:solidFill>
                  <a:srgbClr val="FFFF00"/>
                </a:solidFill>
              </a:rPr>
              <a:t>Chedorlaomer</a:t>
            </a:r>
            <a:r>
              <a:rPr lang="en-AU" sz="2800" b="1" dirty="0">
                <a:solidFill>
                  <a:srgbClr val="FFFF00"/>
                </a:solidFill>
              </a:rPr>
              <a:t> = “A handful of sheaves”</a:t>
            </a:r>
          </a:p>
        </p:txBody>
      </p:sp>
      <p:sp>
        <p:nvSpPr>
          <p:cNvPr id="623629" name="Text Box 13"/>
          <p:cNvSpPr txBox="1">
            <a:spLocks noChangeArrowheads="1"/>
          </p:cNvSpPr>
          <p:nvPr/>
        </p:nvSpPr>
        <p:spPr bwMode="auto">
          <a:xfrm>
            <a:off x="107950" y="3341688"/>
            <a:ext cx="14112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b="1">
                <a:solidFill>
                  <a:srgbClr val="FFFF00"/>
                </a:solidFill>
              </a:rPr>
              <a:t>Valleys</a:t>
            </a:r>
          </a:p>
        </p:txBody>
      </p:sp>
      <p:sp>
        <p:nvSpPr>
          <p:cNvPr id="623630" name="Line 14"/>
          <p:cNvSpPr>
            <a:spLocks noChangeShapeType="1"/>
          </p:cNvSpPr>
          <p:nvPr/>
        </p:nvSpPr>
        <p:spPr bwMode="auto">
          <a:xfrm flipV="1">
            <a:off x="1547813" y="1628775"/>
            <a:ext cx="1944687" cy="20161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23631" name="Line 15"/>
          <p:cNvSpPr>
            <a:spLocks noChangeShapeType="1"/>
          </p:cNvSpPr>
          <p:nvPr/>
        </p:nvSpPr>
        <p:spPr bwMode="auto">
          <a:xfrm>
            <a:off x="1547813" y="3644900"/>
            <a:ext cx="3600450" cy="2889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23632" name="Line 16"/>
          <p:cNvSpPr>
            <a:spLocks noChangeShapeType="1"/>
          </p:cNvSpPr>
          <p:nvPr/>
        </p:nvSpPr>
        <p:spPr bwMode="auto">
          <a:xfrm>
            <a:off x="1547813" y="3644900"/>
            <a:ext cx="5688012" cy="1655763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23633" name="Text Box 17"/>
          <p:cNvSpPr txBox="1">
            <a:spLocks noChangeArrowheads="1"/>
          </p:cNvSpPr>
          <p:nvPr/>
        </p:nvSpPr>
        <p:spPr bwMode="auto">
          <a:xfrm>
            <a:off x="5508625" y="2060575"/>
            <a:ext cx="3600450" cy="1628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AU" sz="2800" b="1" dirty="0">
                <a:solidFill>
                  <a:srgbClr val="00FF00"/>
                </a:solidFill>
              </a:rPr>
              <a:t>Abraham meets Melchizedek – King-priest of Salem –</a:t>
            </a:r>
            <a:r>
              <a:rPr lang="en-AU" sz="2800" b="1" dirty="0">
                <a:solidFill>
                  <a:srgbClr val="FFFFFF"/>
                </a:solidFill>
              </a:rPr>
              <a:t> </a:t>
            </a:r>
            <a:r>
              <a:rPr lang="en-AU" sz="28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Ps. 76:2</a:t>
            </a:r>
          </a:p>
        </p:txBody>
      </p:sp>
      <p:sp>
        <p:nvSpPr>
          <p:cNvPr id="623634" name="Line 18"/>
          <p:cNvSpPr>
            <a:spLocks noChangeShapeType="1"/>
          </p:cNvSpPr>
          <p:nvPr/>
        </p:nvSpPr>
        <p:spPr bwMode="auto">
          <a:xfrm flipH="1">
            <a:off x="5148263" y="3573463"/>
            <a:ext cx="431800" cy="3603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23635" name="Text Box 19"/>
          <p:cNvSpPr txBox="1">
            <a:spLocks noChangeArrowheads="1"/>
          </p:cNvSpPr>
          <p:nvPr/>
        </p:nvSpPr>
        <p:spPr bwMode="auto">
          <a:xfrm>
            <a:off x="3132138" y="5117774"/>
            <a:ext cx="6011862" cy="1739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AU" sz="3600" dirty="0">
                <a:solidFill>
                  <a:srgbClr val="00FF00"/>
                </a:solidFill>
                <a:latin typeface="Arial Black" pitchFamily="34" charset="0"/>
              </a:rPr>
              <a:t>Armageddon precedes the setting up</a:t>
            </a:r>
          </a:p>
          <a:p>
            <a:r>
              <a:rPr lang="en-AU" sz="3600" dirty="0">
                <a:solidFill>
                  <a:srgbClr val="00FF00"/>
                </a:solidFill>
                <a:latin typeface="Arial Black" pitchFamily="34" charset="0"/>
              </a:rPr>
              <a:t> of the Kingdom of God</a:t>
            </a:r>
          </a:p>
        </p:txBody>
      </p:sp>
      <p:sp>
        <p:nvSpPr>
          <p:cNvPr id="623636" name="Text Box 20"/>
          <p:cNvSpPr txBox="1">
            <a:spLocks noChangeArrowheads="1"/>
          </p:cNvSpPr>
          <p:nvPr/>
        </p:nvSpPr>
        <p:spPr bwMode="auto">
          <a:xfrm>
            <a:off x="4538663" y="3908425"/>
            <a:ext cx="9699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>
                <a:solidFill>
                  <a:srgbClr val="000000"/>
                </a:solidFill>
                <a:latin typeface="Impact" pitchFamily="34" charset="0"/>
              </a:rPr>
              <a:t>Salem</a:t>
            </a:r>
          </a:p>
        </p:txBody>
      </p:sp>
      <p:sp>
        <p:nvSpPr>
          <p:cNvPr id="623637" name="Text Box 21"/>
          <p:cNvSpPr txBox="1">
            <a:spLocks noChangeArrowheads="1"/>
          </p:cNvSpPr>
          <p:nvPr/>
        </p:nvSpPr>
        <p:spPr bwMode="auto">
          <a:xfrm>
            <a:off x="4775200" y="4738688"/>
            <a:ext cx="109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>
                <a:solidFill>
                  <a:srgbClr val="000000"/>
                </a:solidFill>
                <a:latin typeface="Impact" pitchFamily="34" charset="0"/>
              </a:rPr>
              <a:t>Hebron</a:t>
            </a:r>
          </a:p>
        </p:txBody>
      </p:sp>
      <p:sp>
        <p:nvSpPr>
          <p:cNvPr id="623625" name="AutoShape 9"/>
          <p:cNvSpPr>
            <a:spLocks noChangeArrowheads="1"/>
          </p:cNvSpPr>
          <p:nvPr/>
        </p:nvSpPr>
        <p:spPr bwMode="auto">
          <a:xfrm>
            <a:off x="2771775" y="1125538"/>
            <a:ext cx="1223963" cy="936625"/>
          </a:xfrm>
          <a:prstGeom prst="irregularSeal2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23638" name="Text Box 22"/>
          <p:cNvSpPr txBox="1">
            <a:spLocks noChangeArrowheads="1"/>
          </p:cNvSpPr>
          <p:nvPr/>
        </p:nvSpPr>
        <p:spPr bwMode="auto">
          <a:xfrm>
            <a:off x="3452813" y="1314450"/>
            <a:ext cx="6651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>
                <a:solidFill>
                  <a:srgbClr val="000000"/>
                </a:solidFill>
                <a:latin typeface="Impact" pitchFamily="34" charset="0"/>
              </a:rPr>
              <a:t>Dan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2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62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236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2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2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2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23" grpId="0" animBg="1"/>
      <p:bldP spid="623623" grpId="1" animBg="1"/>
      <p:bldP spid="623624" grpId="0" animBg="1"/>
      <p:bldP spid="623624" grpId="1" animBg="1"/>
      <p:bldP spid="623626" grpId="0" animBg="1"/>
      <p:bldP spid="623627" grpId="0" build="allAtOnce" animBg="1"/>
      <p:bldP spid="623627" grpId="1" build="allAtOnce" animBg="1"/>
      <p:bldP spid="623628" grpId="0" animBg="1"/>
      <p:bldP spid="623629" grpId="0"/>
      <p:bldP spid="623630" grpId="0" animBg="1"/>
      <p:bldP spid="623631" grpId="0" animBg="1"/>
      <p:bldP spid="623632" grpId="0" animBg="1"/>
      <p:bldP spid="623633" grpId="0" animBg="1"/>
      <p:bldP spid="623634" grpId="0" animBg="1"/>
      <p:bldP spid="623635" grpId="0" animBg="1"/>
      <p:bldP spid="623625" grpId="0" animBg="1"/>
      <p:bldP spid="623625" grpId="1" animBg="1"/>
      <p:bldP spid="623625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438"/>
            <a:ext cx="9144000" cy="1412875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Stephen’s revelation of David’s mission – </a:t>
            </a:r>
            <a:r>
              <a:rPr lang="en-AU" sz="44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Acts 7:44-46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462108"/>
            <a:ext cx="8856662" cy="4895850"/>
          </a:xfrm>
        </p:spPr>
        <p:txBody>
          <a:bodyPr/>
          <a:lstStyle/>
          <a:p>
            <a:pPr marL="450850" indent="-450850" eaLnBrk="1" hangingPunct="1">
              <a:lnSpc>
                <a:spcPct val="9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AU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V.44</a:t>
            </a:r>
            <a:r>
              <a:rPr lang="en-AU" dirty="0" smtClean="0"/>
              <a:t> – </a:t>
            </a: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The Tabernacle of Moses</a:t>
            </a:r>
            <a:r>
              <a:rPr lang="en-A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AU" dirty="0" smtClean="0"/>
              <a:t>made for Israel.</a:t>
            </a:r>
          </a:p>
          <a:p>
            <a:pPr marL="450850" indent="-450850" eaLnBrk="1" hangingPunct="1">
              <a:lnSpc>
                <a:spcPct val="9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AU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V.45</a:t>
            </a:r>
            <a:r>
              <a:rPr lang="en-AU" dirty="0" smtClean="0"/>
              <a:t> – Tabernacle of </a:t>
            </a: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Moses</a:t>
            </a:r>
            <a:r>
              <a:rPr lang="en-AU" dirty="0" smtClean="0"/>
              <a:t> brought into </a:t>
            </a: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</a:rPr>
              <a:t>“the possession of the Gentiles”</a:t>
            </a:r>
            <a:r>
              <a:rPr lang="en-A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AU" dirty="0" smtClean="0"/>
              <a:t>by Joshua.</a:t>
            </a:r>
          </a:p>
          <a:p>
            <a:pPr marL="450850" indent="-450850" eaLnBrk="1" hangingPunct="1">
              <a:lnSpc>
                <a:spcPct val="9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</a:rPr>
              <a:t>Gentiles</a:t>
            </a:r>
            <a:r>
              <a:rPr lang="en-AU" dirty="0" smtClean="0"/>
              <a:t> driven out by God for 500 years.</a:t>
            </a:r>
          </a:p>
          <a:p>
            <a:pPr marL="450850" indent="-450850" eaLnBrk="1" hangingPunct="1">
              <a:lnSpc>
                <a:spcPct val="9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AU" dirty="0" smtClean="0">
                <a:solidFill>
                  <a:srgbClr val="00FF00"/>
                </a:solidFill>
              </a:rPr>
              <a:t>“unto the days of David”</a:t>
            </a:r>
            <a:r>
              <a:rPr lang="en-AU" dirty="0" smtClean="0"/>
              <a:t> – </a:t>
            </a:r>
            <a:r>
              <a:rPr lang="en-AU" dirty="0" smtClean="0">
                <a:solidFill>
                  <a:srgbClr val="FFFF00"/>
                </a:solidFill>
              </a:rPr>
              <a:t>What changed?</a:t>
            </a:r>
          </a:p>
          <a:p>
            <a:pPr marL="450850" indent="-450850" algn="ctr" eaLnBrk="1" hangingPunct="1">
              <a:lnSpc>
                <a:spcPct val="9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AU" sz="3000" b="0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latin typeface="Arial Black" pitchFamily="34" charset="0"/>
              </a:rPr>
              <a:t>David converted Gentiles instead of killing them!</a:t>
            </a:r>
          </a:p>
          <a:p>
            <a:pPr marL="450850" indent="-450850" eaLnBrk="1" hangingPunct="1">
              <a:lnSpc>
                <a:spcPct val="9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AU" dirty="0" smtClean="0"/>
              <a:t>Why did David find favour with God?</a:t>
            </a:r>
          </a:p>
          <a:p>
            <a:pPr marL="450850" indent="-450850" algn="ctr" eaLnBrk="1" hangingPunct="1">
              <a:lnSpc>
                <a:spcPct val="9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AU" sz="3200" b="0" dirty="0" smtClean="0">
                <a:solidFill>
                  <a:srgbClr val="00FF00"/>
                </a:solidFill>
                <a:latin typeface="Arial Black" pitchFamily="34" charset="0"/>
              </a:rPr>
              <a:t>Because of “the tabernacle of David”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5293"/>
            <a:ext cx="9144000" cy="1196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AU" sz="4400" dirty="0" smtClean="0"/>
              <a:t>The Jerusalem Conference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Acts </a:t>
            </a:r>
            <a:r>
              <a:rPr lang="en-AU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15:12-19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242088"/>
            <a:ext cx="8856662" cy="5211248"/>
          </a:xfrm>
        </p:spPr>
        <p:txBody>
          <a:bodyPr/>
          <a:lstStyle/>
          <a:p>
            <a:pPr marL="450850" indent="-450850"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AU" dirty="0" smtClean="0"/>
              <a:t>The term </a:t>
            </a: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</a:rPr>
              <a:t>“Gentiles”</a:t>
            </a:r>
            <a:r>
              <a:rPr lang="en-A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AU" dirty="0" smtClean="0"/>
              <a:t>occurs </a:t>
            </a:r>
            <a:r>
              <a:rPr lang="en-AU" b="0" dirty="0" smtClean="0">
                <a:solidFill>
                  <a:srgbClr val="FFFF00"/>
                </a:solidFill>
                <a:latin typeface="Arial Black" pitchFamily="34" charset="0"/>
              </a:rPr>
              <a:t>7</a:t>
            </a:r>
            <a:r>
              <a:rPr lang="en-AU" dirty="0" smtClean="0"/>
              <a:t> </a:t>
            </a:r>
            <a:r>
              <a:rPr lang="en-AU" dirty="0" smtClean="0">
                <a:solidFill>
                  <a:srgbClr val="FFFF00"/>
                </a:solidFill>
              </a:rPr>
              <a:t>times</a:t>
            </a:r>
            <a:r>
              <a:rPr lang="en-AU" dirty="0" smtClean="0"/>
              <a:t> in context.</a:t>
            </a:r>
          </a:p>
          <a:p>
            <a:pPr marL="450850" indent="-450850"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AU" dirty="0" smtClean="0"/>
              <a:t>James’ astonishing citation of </a:t>
            </a:r>
            <a:r>
              <a:rPr lang="en-AU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Amos 9:11-15</a:t>
            </a:r>
            <a:r>
              <a:rPr lang="en-AU" dirty="0" smtClean="0">
                <a:ln w="28575">
                  <a:solidFill>
                    <a:schemeClr val="tx1"/>
                  </a:solidFill>
                </a:ln>
              </a:rPr>
              <a:t> </a:t>
            </a:r>
            <a:r>
              <a:rPr lang="en-AU" dirty="0" smtClean="0"/>
              <a:t>– context of the Kingdom.</a:t>
            </a:r>
          </a:p>
          <a:p>
            <a:pPr marL="450850" indent="-450850"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AU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Amos 9:7 </a:t>
            </a:r>
            <a:r>
              <a:rPr lang="en-AU" dirty="0" smtClean="0"/>
              <a:t>– Yahweh had brought </a:t>
            </a: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</a:rPr>
              <a:t>Philistines</a:t>
            </a:r>
            <a:r>
              <a:rPr lang="en-AU" dirty="0" smtClean="0"/>
              <a:t> into the Land at the same time as Israel – could He not also save them?</a:t>
            </a:r>
          </a:p>
          <a:p>
            <a:pPr marL="450850" indent="-450850"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AU" b="0" dirty="0" smtClean="0">
                <a:solidFill>
                  <a:srgbClr val="00FF00"/>
                </a:solidFill>
                <a:latin typeface="Arial Black" pitchFamily="34" charset="0"/>
              </a:rPr>
              <a:t>The Tabernacle of David</a:t>
            </a:r>
            <a:r>
              <a:rPr lang="en-AU" dirty="0" smtClean="0"/>
              <a:t> ends all debate about “uncircumcised” Gentiles - cp. </a:t>
            </a: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</a:rPr>
              <a:t>Philistines</a:t>
            </a:r>
            <a:r>
              <a:rPr lang="en-AU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AU" dirty="0" smtClean="0"/>
              <a:t>converted by David.</a:t>
            </a:r>
          </a:p>
          <a:p>
            <a:pPr marL="450850" indent="-450850" algn="ctr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AU" sz="3200" dirty="0" smtClean="0">
                <a:solidFill>
                  <a:srgbClr val="FFFF00"/>
                </a:solidFill>
                <a:latin typeface="Bookman Old Style" pitchFamily="18" charset="0"/>
              </a:rPr>
              <a:t>“Known unto God are all his works from the beginning of the age.”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92"/>
            <a:ext cx="9144000" cy="765176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The future Tabernacle of David</a:t>
            </a:r>
          </a:p>
        </p:txBody>
      </p:sp>
      <p:pic>
        <p:nvPicPr>
          <p:cNvPr id="7172" name="Picture 4" descr="img_Ezk_temple_faded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6157"/>
            <a:ext cx="9144000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238" y="3986232"/>
            <a:ext cx="8893175" cy="18002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AU" sz="3200" smtClean="0">
                <a:solidFill>
                  <a:srgbClr val="000000"/>
                </a:solidFill>
                <a:latin typeface="Bookman Old Style" pitchFamily="18" charset="0"/>
              </a:rPr>
              <a:t>“And in mercy shall the throne be established: and he shall sit upon it in truth in </a:t>
            </a:r>
            <a:r>
              <a:rPr lang="en-AU" sz="3200" smtClean="0">
                <a:solidFill>
                  <a:srgbClr val="000066"/>
                </a:solidFill>
                <a:latin typeface="Bookman Old Style" pitchFamily="18" charset="0"/>
              </a:rPr>
              <a:t>the tabernacle of David</a:t>
            </a:r>
            <a:r>
              <a:rPr lang="en-AU" sz="3200" smtClean="0">
                <a:solidFill>
                  <a:srgbClr val="000000"/>
                </a:solidFill>
                <a:latin typeface="Bookman Old Style" pitchFamily="18" charset="0"/>
              </a:rPr>
              <a:t>, judging, and seeking judgment, and hasting righteousness.”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2339975" y="908050"/>
            <a:ext cx="4392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440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Isaiah 16:5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51802" y="1700808"/>
            <a:ext cx="8985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tx2">
                    <a:lumMod val="25000"/>
                  </a:schemeClr>
                </a:solidFill>
                <a:latin typeface="Impact" pitchFamily="34" charset="0"/>
              </a:rPr>
              <a:t>A house of prayer for all nations – </a:t>
            </a:r>
            <a:r>
              <a:rPr lang="en-AU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Isa. 56:7; Mark 11:17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The sure mercies of David</a:t>
            </a:r>
          </a:p>
        </p:txBody>
      </p:sp>
      <p:pic>
        <p:nvPicPr>
          <p:cNvPr id="21509" name="Picture 5" descr="img_Ezk_temple_faded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9144000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WordArt 7"/>
          <p:cNvSpPr>
            <a:spLocks noChangeArrowheads="1" noChangeShapeType="1" noTextEdit="1"/>
          </p:cNvSpPr>
          <p:nvPr/>
        </p:nvSpPr>
        <p:spPr bwMode="auto">
          <a:xfrm>
            <a:off x="683568" y="4437335"/>
            <a:ext cx="7753350" cy="11519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Next study </a:t>
            </a:r>
            <a:r>
              <a:rPr lang="en-US" sz="32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– </a:t>
            </a:r>
          </a:p>
          <a:p>
            <a:pPr algn="ctr"/>
            <a:r>
              <a:rPr lang="en-US" sz="32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“Yahweh will make thee an house”</a:t>
            </a:r>
            <a:endParaRPr lang="en-US" sz="3200" kern="10" dirty="0">
              <a:ln w="9525">
                <a:solidFill>
                  <a:srgbClr val="00206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5293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...</a:t>
            </a:r>
            <a:endParaRPr lang="en-AU" sz="4400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098" y="835025"/>
            <a:ext cx="8678892" cy="5473700"/>
          </a:xfrm>
        </p:spPr>
        <p:txBody>
          <a:bodyPr/>
          <a:lstStyle/>
          <a:p>
            <a:pPr marL="450850" indent="-450850" algn="just" eaLnBrk="1" hangingPunct="1"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en-AU" sz="3200" dirty="0" smtClean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6858"/>
            <a:ext cx="9144000" cy="1327483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AU" sz="4400" dirty="0" smtClean="0"/>
              <a:t>Why did David bring the Ark to Zion?</a:t>
            </a:r>
            <a:endParaRPr lang="en-AU" sz="4400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6985" y="1337845"/>
            <a:ext cx="8885990" cy="4871757"/>
          </a:xfrm>
        </p:spPr>
        <p:txBody>
          <a:bodyPr/>
          <a:lstStyle/>
          <a:p>
            <a:pPr marL="539750" indent="-539750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 smtClean="0"/>
              <a:t>Why did David place the Ark in a separate tent to the Tabernacle of Moses?</a:t>
            </a:r>
            <a:endParaRPr lang="en-US" sz="3200" dirty="0" smtClean="0"/>
          </a:p>
          <a:p>
            <a:pPr marL="539750" indent="-539750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 smtClean="0"/>
              <a:t>The Mosaic Tabernacle was at Gibeon in the days of David -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 Chron. 16:39; 21:29</a:t>
            </a:r>
            <a:r>
              <a:rPr lang="en-AU" sz="3200" dirty="0" smtClean="0"/>
              <a:t>.</a:t>
            </a:r>
            <a:endParaRPr lang="en-US" sz="3200" dirty="0" smtClean="0"/>
          </a:p>
          <a:p>
            <a:pPr marL="539750" indent="-539750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 smtClean="0"/>
              <a:t>The Altar of Sacrifice was at Gibeon -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 Kings 3:4</a:t>
            </a:r>
            <a:r>
              <a:rPr lang="en-AU" sz="3200" dirty="0" smtClean="0"/>
              <a:t>.</a:t>
            </a:r>
            <a:endParaRPr lang="en-US" sz="3200" dirty="0" smtClean="0"/>
          </a:p>
          <a:p>
            <a:pPr marL="539750" indent="-539750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 smtClean="0"/>
              <a:t>David set up his own tent in Jerusalem to house the Ark -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 Sam. 6:17; 1 Chron. 15:1-3; 16:1</a:t>
            </a:r>
            <a:r>
              <a:rPr lang="en-AU" sz="3200" dirty="0" smtClean="0"/>
              <a:t>.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0713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David by-passes Gibeon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241" y="1371401"/>
            <a:ext cx="4248026" cy="5004462"/>
          </a:xfrm>
        </p:spPr>
        <p:txBody>
          <a:bodyPr/>
          <a:lstStyle/>
          <a:p>
            <a:pPr marL="539750" indent="-539750" eaLnBrk="1" hangingPunct="1">
              <a:spcBef>
                <a:spcPct val="15000"/>
              </a:spcBef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AU" sz="32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 Chron. 1:3-4</a:t>
            </a:r>
            <a:r>
              <a:rPr lang="en-AU" sz="3200" dirty="0" smtClean="0">
                <a:ln w="28575">
                  <a:solidFill>
                    <a:schemeClr val="tx1"/>
                  </a:solidFill>
                </a:ln>
              </a:rPr>
              <a:t> </a:t>
            </a:r>
            <a:r>
              <a:rPr lang="en-AU" sz="3200" dirty="0" smtClean="0"/>
              <a:t>– The Tabernacle of Moses was at Gibeon.</a:t>
            </a:r>
          </a:p>
          <a:p>
            <a:pPr marL="539750" indent="-539750" eaLnBrk="1" hangingPunct="1">
              <a:spcBef>
                <a:spcPct val="15000"/>
              </a:spcBef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AU" sz="32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 Sam. 6:10-12,17 </a:t>
            </a:r>
            <a:r>
              <a:rPr lang="en-AU" sz="3200" dirty="0" smtClean="0"/>
              <a:t>– The Ark brought from </a:t>
            </a:r>
            <a:r>
              <a:rPr lang="en-AU" sz="3200" dirty="0" err="1" smtClean="0"/>
              <a:t>Kirjath-jearim</a:t>
            </a:r>
            <a:r>
              <a:rPr lang="en-AU" sz="3200" dirty="0" smtClean="0"/>
              <a:t> to Jerusalem.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454525" y="1196975"/>
          <a:ext cx="4689475" cy="4941888"/>
        </p:xfrm>
        <a:graphic>
          <a:graphicData uri="http://schemas.openxmlformats.org/presentationml/2006/ole">
            <p:oleObj spid="_x0000_s1026" name="Photo Editor Photo" r:id="rId3" imgW="3533333" imgH="3723810" progId="">
              <p:embed/>
            </p:oleObj>
          </a:graphicData>
        </a:graphic>
      </p:graphicFrame>
      <p:sp>
        <p:nvSpPr>
          <p:cNvPr id="102405" name="AutoShape 5"/>
          <p:cNvSpPr>
            <a:spLocks noChangeArrowheads="1"/>
          </p:cNvSpPr>
          <p:nvPr/>
        </p:nvSpPr>
        <p:spPr bwMode="auto">
          <a:xfrm rot="-2585926">
            <a:off x="6040438" y="2636838"/>
            <a:ext cx="1873250" cy="1079500"/>
          </a:xfrm>
          <a:prstGeom prst="leftArrow">
            <a:avLst>
              <a:gd name="adj1" fmla="val 50000"/>
              <a:gd name="adj2" fmla="val 43382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sz="2800">
                <a:solidFill>
                  <a:srgbClr val="000000"/>
                </a:solidFill>
                <a:latin typeface="Impact" pitchFamily="34" charset="0"/>
              </a:rPr>
              <a:t>Gibeon</a:t>
            </a:r>
          </a:p>
        </p:txBody>
      </p:sp>
      <p:sp>
        <p:nvSpPr>
          <p:cNvPr id="102406" name="Oval 6"/>
          <p:cNvSpPr>
            <a:spLocks noChangeArrowheads="1"/>
          </p:cNvSpPr>
          <p:nvPr/>
        </p:nvSpPr>
        <p:spPr bwMode="auto">
          <a:xfrm>
            <a:off x="4356100" y="3644900"/>
            <a:ext cx="1252538" cy="9937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>
            <a:off x="5463310" y="4365625"/>
            <a:ext cx="1152525" cy="5032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3" name="AutoShape 8"/>
          <p:cNvSpPr>
            <a:spLocks noChangeArrowheads="1"/>
          </p:cNvSpPr>
          <p:nvPr/>
        </p:nvSpPr>
        <p:spPr bwMode="auto">
          <a:xfrm>
            <a:off x="7856658" y="4526774"/>
            <a:ext cx="1079500" cy="935038"/>
          </a:xfrm>
          <a:prstGeom prst="leftArrow">
            <a:avLst>
              <a:gd name="adj1" fmla="val 50000"/>
              <a:gd name="adj2" fmla="val 28862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uiExpand="1" build="p"/>
      <p:bldP spid="102405" grpId="0" uiExpand="1" animBg="1"/>
      <p:bldP spid="102406" grpId="0" animBg="1"/>
      <p:bldP spid="1024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8423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David’s audacious actions</a:t>
            </a:r>
            <a:endParaRPr lang="en-AU" sz="4400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098" y="932010"/>
            <a:ext cx="8678892" cy="530530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9750" indent="-539750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 smtClean="0"/>
              <a:t>David acted as a priest when the Ark came to Jerusalem -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 Sam. 6:14,18-19; 1 Chron. 16:2-3</a:t>
            </a:r>
            <a:r>
              <a:rPr lang="en-AU" sz="3200" dirty="0" smtClean="0"/>
              <a:t>.</a:t>
            </a:r>
            <a:endParaRPr lang="en-US" sz="3200" dirty="0" smtClean="0"/>
          </a:p>
          <a:p>
            <a:pPr marL="539750" indent="-539750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 smtClean="0"/>
              <a:t>Like Melchizedek, David distributed bread and wine to the people when the Ark was brought into his tent -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 Sam. 6:19; 1 Chron. 16:3</a:t>
            </a:r>
            <a:r>
              <a:rPr lang="en-AU" sz="3200" dirty="0" smtClean="0"/>
              <a:t>.</a:t>
            </a:r>
            <a:endParaRPr lang="en-US" sz="3200" dirty="0" smtClean="0"/>
          </a:p>
          <a:p>
            <a:pPr marL="539750" indent="-539750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 smtClean="0"/>
              <a:t>David appointed Levites to minister in the worship conducted at his Tabernacle -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 Chron. 16:4-6</a:t>
            </a:r>
            <a:r>
              <a:rPr lang="en-AU" sz="3200" dirty="0" smtClean="0"/>
              <a:t>.</a:t>
            </a:r>
            <a:endParaRPr lang="en-US" sz="3200" dirty="0" smtClean="0"/>
          </a:p>
          <a:p>
            <a:pPr marL="539750" indent="-539750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en-AU" sz="3200" dirty="0" smtClean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0713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David knew the place of sacrifice</a:t>
            </a:r>
            <a:endParaRPr lang="en-AU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098" y="908719"/>
            <a:ext cx="8678892" cy="540000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9750" indent="-539750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AU" sz="3200" dirty="0" smtClean="0"/>
              <a:t>David offered sacrifices before the tent he had set up for the Ark –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r>
              <a:rPr lang="en-AU" sz="3200" dirty="0" smtClean="0"/>
              <a:t>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Sam. 6:18; 1 Chron. 16:2</a:t>
            </a:r>
            <a:r>
              <a:rPr lang="en-AU" sz="3200" dirty="0" smtClean="0"/>
              <a:t>.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AU" sz="3600" b="0" dirty="0" smtClean="0">
                <a:solidFill>
                  <a:srgbClr val="00FF00"/>
                </a:solidFill>
                <a:latin typeface="Arial Black" pitchFamily="34" charset="0"/>
              </a:rPr>
              <a:t>The Reasons</a:t>
            </a:r>
            <a:endParaRPr lang="en-US" sz="3600" b="0" dirty="0" smtClean="0">
              <a:solidFill>
                <a:srgbClr val="00FF00"/>
              </a:solidFill>
              <a:latin typeface="Arial Black" pitchFamily="34" charset="0"/>
            </a:endParaRPr>
          </a:p>
          <a:p>
            <a:pPr marL="539750" indent="-539750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 smtClean="0"/>
              <a:t>David knew the centre of divine government, and universal worship in the future would be in Jerusalem.</a:t>
            </a:r>
            <a:endParaRPr lang="en-US" sz="3200" dirty="0" smtClean="0"/>
          </a:p>
          <a:p>
            <a:pPr marL="539750" indent="-539750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 smtClean="0"/>
              <a:t>David emulated the Melchizedek King-Priesthood which preceded and was superior to the Mosaic Order.</a:t>
            </a:r>
            <a:endParaRPr lang="en-US" sz="3200" dirty="0" smtClean="0"/>
          </a:p>
          <a:p>
            <a:pPr marL="539750" indent="-539750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en-US" sz="3200" dirty="0" smtClean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759950" y="2329559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dirty="0" smtClean="0">
                <a:solidFill>
                  <a:srgbClr val="00FF00"/>
                </a:solidFill>
                <a:latin typeface="Impact" pitchFamily="34" charset="0"/>
              </a:rPr>
              <a:t>Hence the 6 steps of  </a:t>
            </a:r>
            <a:r>
              <a:rPr lang="en-AU" sz="28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2 Sam. 6:13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4568"/>
            <a:ext cx="9144000" cy="76517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AU" sz="4400" dirty="0" smtClean="0"/>
              <a:t>The Tabernacle of David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5532" y="835024"/>
            <a:ext cx="8798955" cy="5690320"/>
          </a:xfrm>
        </p:spPr>
        <p:txBody>
          <a:bodyPr/>
          <a:lstStyle/>
          <a:p>
            <a:pPr marL="539750" indent="-539750"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 smtClean="0"/>
              <a:t>David knew that the redemptive work of God's son for all men would be accomplished at Jerusalem.</a:t>
            </a:r>
          </a:p>
          <a:p>
            <a:pPr marL="539750" indent="-539750"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 smtClean="0"/>
              <a:t>David was determined to include </a:t>
            </a:r>
            <a:r>
              <a:rPr lang="en-AU" sz="3200" dirty="0" smtClean="0"/>
              <a:t>all believing </a:t>
            </a:r>
            <a:r>
              <a:rPr lang="en-AU" sz="3200" dirty="0" smtClean="0"/>
              <a:t>Gentiles who might have been excluded by the Mosaic system (e.g. 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uncircumcised Philistines </a:t>
            </a:r>
            <a:r>
              <a:rPr lang="en-AU" sz="3200" dirty="0" smtClean="0"/>
              <a:t>- </a:t>
            </a:r>
            <a:r>
              <a:rPr lang="en-AU" sz="32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 Sam. 15:18-22</a:t>
            </a:r>
            <a:r>
              <a:rPr lang="en-AU" sz="3200" dirty="0" smtClean="0"/>
              <a:t> (cp. </a:t>
            </a:r>
            <a:r>
              <a:rPr lang="en-AU" sz="32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18:1-2</a:t>
            </a:r>
            <a:r>
              <a:rPr lang="en-AU" sz="3200" dirty="0" smtClean="0"/>
              <a:t> &amp; </a:t>
            </a:r>
            <a:r>
              <a:rPr lang="en-AU" sz="32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Zeph. 2:5</a:t>
            </a:r>
            <a:r>
              <a:rPr lang="en-AU" sz="3200" dirty="0" smtClean="0"/>
              <a:t>).</a:t>
            </a:r>
          </a:p>
          <a:p>
            <a:pPr marL="539750" indent="-539750"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 smtClean="0"/>
              <a:t>He knew this in part from his study of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14</a:t>
            </a:r>
            <a:r>
              <a:rPr lang="en-AU" sz="3200" dirty="0" smtClean="0"/>
              <a:t> &amp;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22</a:t>
            </a:r>
            <a:r>
              <a:rPr lang="en-AU" sz="3200" dirty="0" smtClean="0"/>
              <a:t>.  See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 Sam. 17:54; Ps. 8; Ps.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132:6</a:t>
            </a:r>
            <a:r>
              <a:rPr lang="en-AU" sz="3200" dirty="0" smtClean="0"/>
              <a:t>.</a:t>
            </a:r>
            <a:endParaRPr lang="en-US" sz="3200" dirty="0" smtClean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AU" sz="3200" dirty="0" smtClean="0"/>
              <a:t>	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2096"/>
            <a:ext cx="9144000" cy="1223963"/>
          </a:xfrm>
        </p:spPr>
        <p:txBody>
          <a:bodyPr/>
          <a:lstStyle/>
          <a:p>
            <a:r>
              <a:rPr lang="en-US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Genesis 14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smtClean="0"/>
              <a:t>first cameo </a:t>
            </a:r>
            <a:r>
              <a:rPr lang="en-US" dirty="0"/>
              <a:t>of the Kingdom </a:t>
            </a:r>
            <a:endParaRPr lang="en-AU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316059"/>
            <a:ext cx="8569325" cy="5113337"/>
          </a:xfrm>
        </p:spPr>
        <p:txBody>
          <a:bodyPr/>
          <a:lstStyle/>
          <a:p>
            <a:pPr marL="1441450" indent="-1441450">
              <a:lnSpc>
                <a:spcPct val="90000"/>
              </a:lnSpc>
              <a:buFont typeface="Wingdings" pitchFamily="2" charset="2"/>
              <a:buNone/>
            </a:pPr>
            <a:r>
              <a:rPr lang="en-AU" sz="28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</a:t>
            </a:r>
            <a:r>
              <a:rPr lang="en-AU" sz="2800" dirty="0"/>
              <a:t>	A northern confederacy forms – </a:t>
            </a:r>
            <a:r>
              <a:rPr lang="en-AU" sz="2800" dirty="0">
                <a:solidFill>
                  <a:srgbClr val="FFFF00"/>
                </a:solidFill>
              </a:rPr>
              <a:t>“In the days of these kings”</a:t>
            </a:r>
            <a:r>
              <a:rPr lang="en-AU" sz="2800" dirty="0"/>
              <a:t> - </a:t>
            </a:r>
            <a:r>
              <a:rPr lang="en-AU" sz="28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Dan</a:t>
            </a:r>
            <a:r>
              <a:rPr lang="en-AU" sz="28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. 2:44</a:t>
            </a:r>
            <a:r>
              <a:rPr lang="en-AU" sz="2800" dirty="0" smtClean="0"/>
              <a:t>.</a:t>
            </a:r>
            <a:endParaRPr lang="en-AU" sz="2800" dirty="0"/>
          </a:p>
          <a:p>
            <a:pPr marL="1441450" indent="-1441450">
              <a:lnSpc>
                <a:spcPct val="90000"/>
              </a:lnSpc>
              <a:buFont typeface="Wingdings" pitchFamily="2" charset="2"/>
              <a:buNone/>
            </a:pPr>
            <a:r>
              <a:rPr lang="en-AU" sz="28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V.2-7</a:t>
            </a:r>
            <a:r>
              <a:rPr lang="en-AU" sz="2800" dirty="0"/>
              <a:t>	Northern confederacy invades the Land - Gog </a:t>
            </a:r>
            <a:r>
              <a:rPr lang="en-AU" sz="2800" dirty="0" smtClean="0"/>
              <a:t>foreshadowed.</a:t>
            </a:r>
            <a:endParaRPr lang="en-AU" sz="2800" dirty="0"/>
          </a:p>
          <a:p>
            <a:pPr marL="1441450" indent="-1441450">
              <a:lnSpc>
                <a:spcPct val="90000"/>
              </a:lnSpc>
              <a:buFont typeface="Wingdings" pitchFamily="2" charset="2"/>
              <a:buNone/>
            </a:pPr>
            <a:r>
              <a:rPr lang="en-AU" sz="28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V.8-12</a:t>
            </a:r>
            <a:r>
              <a:rPr lang="en-AU" sz="2800" dirty="0"/>
              <a:t>	Southern confederacy defeated - Lot and family taken </a:t>
            </a:r>
            <a:r>
              <a:rPr lang="en-AU" sz="2800" dirty="0" smtClean="0"/>
              <a:t>captive.</a:t>
            </a:r>
            <a:endParaRPr lang="en-AU" sz="2800" dirty="0"/>
          </a:p>
          <a:p>
            <a:pPr marL="1441450" indent="-1441450">
              <a:lnSpc>
                <a:spcPct val="90000"/>
              </a:lnSpc>
              <a:buFont typeface="Wingdings" pitchFamily="2" charset="2"/>
              <a:buNone/>
            </a:pPr>
            <a:r>
              <a:rPr lang="en-AU" sz="28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V.13-16</a:t>
            </a:r>
            <a:r>
              <a:rPr lang="en-AU" sz="2800" dirty="0"/>
              <a:t>	Abraham united with Jew and Gentile defeats invader - Rescues </a:t>
            </a:r>
            <a:r>
              <a:rPr lang="en-AU" sz="2800" dirty="0" smtClean="0"/>
              <a:t>Lot.</a:t>
            </a:r>
            <a:endParaRPr lang="en-AU" sz="2800" dirty="0"/>
          </a:p>
          <a:p>
            <a:pPr marL="1441450" indent="-1441450">
              <a:lnSpc>
                <a:spcPct val="90000"/>
              </a:lnSpc>
              <a:buFont typeface="Wingdings" pitchFamily="2" charset="2"/>
              <a:buNone/>
            </a:pPr>
            <a:r>
              <a:rPr lang="en-AU" sz="28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V.17-20</a:t>
            </a:r>
            <a:r>
              <a:rPr lang="en-AU" sz="2800" dirty="0"/>
              <a:t>	Abraham meets Melchizedek king of Salem </a:t>
            </a:r>
            <a:r>
              <a:rPr lang="en-AU" sz="2800" dirty="0" smtClean="0"/>
              <a:t>– Fellowship.</a:t>
            </a:r>
            <a:endParaRPr lang="en-AU" sz="2800" dirty="0"/>
          </a:p>
          <a:p>
            <a:pPr marL="1441450" indent="-1441450">
              <a:lnSpc>
                <a:spcPct val="90000"/>
              </a:lnSpc>
              <a:buFont typeface="Wingdings" pitchFamily="2" charset="2"/>
              <a:buNone/>
            </a:pPr>
            <a:r>
              <a:rPr lang="en-AU" sz="28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V.21-24</a:t>
            </a:r>
            <a:r>
              <a:rPr lang="en-AU" sz="2800" dirty="0"/>
              <a:t>	Abraham repudiates the king of Sodom’s offer of </a:t>
            </a:r>
            <a:r>
              <a:rPr lang="en-AU" sz="2800" dirty="0" smtClean="0"/>
              <a:t>wealth.</a:t>
            </a:r>
            <a:endParaRPr lang="en-AU" sz="2800" dirty="0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383913"/>
            <a:ext cx="3635896" cy="461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Monotype Corsiva" pitchFamily="66" charset="0"/>
              </a:rPr>
              <a:t>The sure mercies of David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85"/>
            <a:ext cx="9144000" cy="863600"/>
          </a:xfrm>
        </p:spPr>
        <p:txBody>
          <a:bodyPr/>
          <a:lstStyle/>
          <a:p>
            <a:r>
              <a:rPr lang="en-US" dirty="0"/>
              <a:t>The Northern Confederacy</a:t>
            </a:r>
            <a:endParaRPr lang="en-AU" dirty="0"/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3160"/>
            <a:ext cx="9144000" cy="5884840"/>
          </a:xfrm>
          <a:prstGeom prst="rect">
            <a:avLst/>
          </a:prstGeom>
          <a:noFill/>
        </p:spPr>
      </p:pic>
      <p:sp>
        <p:nvSpPr>
          <p:cNvPr id="100356" name="Freeform 4"/>
          <p:cNvSpPr>
            <a:spLocks/>
          </p:cNvSpPr>
          <p:nvPr/>
        </p:nvSpPr>
        <p:spPr bwMode="auto">
          <a:xfrm>
            <a:off x="2430463" y="2457450"/>
            <a:ext cx="4878387" cy="2189163"/>
          </a:xfrm>
          <a:custGeom>
            <a:avLst/>
            <a:gdLst/>
            <a:ahLst/>
            <a:cxnLst>
              <a:cxn ang="0">
                <a:pos x="3073" y="873"/>
              </a:cxn>
              <a:cxn ang="0">
                <a:pos x="2269" y="176"/>
              </a:cxn>
              <a:cxn ang="0">
                <a:pos x="1479" y="3"/>
              </a:cxn>
              <a:cxn ang="0">
                <a:pos x="560" y="196"/>
              </a:cxn>
              <a:cxn ang="0">
                <a:pos x="244" y="598"/>
              </a:cxn>
              <a:cxn ang="0">
                <a:pos x="0" y="1379"/>
              </a:cxn>
            </a:cxnLst>
            <a:rect l="0" t="0" r="r" b="b"/>
            <a:pathLst>
              <a:path w="3073" h="1379">
                <a:moveTo>
                  <a:pt x="3073" y="873"/>
                </a:moveTo>
                <a:cubicBezTo>
                  <a:pt x="2939" y="759"/>
                  <a:pt x="2534" y="321"/>
                  <a:pt x="2269" y="176"/>
                </a:cubicBezTo>
                <a:cubicBezTo>
                  <a:pt x="2003" y="31"/>
                  <a:pt x="1764" y="0"/>
                  <a:pt x="1479" y="3"/>
                </a:cubicBezTo>
                <a:cubicBezTo>
                  <a:pt x="1194" y="6"/>
                  <a:pt x="766" y="97"/>
                  <a:pt x="560" y="196"/>
                </a:cubicBezTo>
                <a:cubicBezTo>
                  <a:pt x="354" y="295"/>
                  <a:pt x="337" y="401"/>
                  <a:pt x="244" y="598"/>
                </a:cubicBezTo>
                <a:cubicBezTo>
                  <a:pt x="151" y="795"/>
                  <a:pt x="51" y="1216"/>
                  <a:pt x="0" y="1379"/>
                </a:cubicBezTo>
              </a:path>
            </a:pathLst>
          </a:custGeom>
          <a:noFill/>
          <a:ln w="2540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0357" name="Freeform 5"/>
          <p:cNvSpPr>
            <a:spLocks/>
          </p:cNvSpPr>
          <p:nvPr/>
        </p:nvSpPr>
        <p:spPr bwMode="auto">
          <a:xfrm>
            <a:off x="4033838" y="2547938"/>
            <a:ext cx="2141537" cy="1522412"/>
          </a:xfrm>
          <a:custGeom>
            <a:avLst/>
            <a:gdLst/>
            <a:ahLst/>
            <a:cxnLst>
              <a:cxn ang="0">
                <a:pos x="1349" y="959"/>
              </a:cxn>
              <a:cxn ang="0">
                <a:pos x="1262" y="620"/>
              </a:cxn>
              <a:cxn ang="0">
                <a:pos x="1207" y="557"/>
              </a:cxn>
              <a:cxn ang="0">
                <a:pos x="1152" y="494"/>
              </a:cxn>
              <a:cxn ang="0">
                <a:pos x="1049" y="391"/>
              </a:cxn>
              <a:cxn ang="0">
                <a:pos x="962" y="312"/>
              </a:cxn>
              <a:cxn ang="0">
                <a:pos x="899" y="241"/>
              </a:cxn>
              <a:cxn ang="0">
                <a:pos x="852" y="218"/>
              </a:cxn>
              <a:cxn ang="0">
                <a:pos x="765" y="162"/>
              </a:cxn>
              <a:cxn ang="0">
                <a:pos x="623" y="68"/>
              </a:cxn>
              <a:cxn ang="0">
                <a:pos x="552" y="28"/>
              </a:cxn>
              <a:cxn ang="0">
                <a:pos x="134" y="5"/>
              </a:cxn>
              <a:cxn ang="0">
                <a:pos x="0" y="5"/>
              </a:cxn>
            </a:cxnLst>
            <a:rect l="0" t="0" r="r" b="b"/>
            <a:pathLst>
              <a:path w="1349" h="959">
                <a:moveTo>
                  <a:pt x="1349" y="959"/>
                </a:moveTo>
                <a:cubicBezTo>
                  <a:pt x="1341" y="805"/>
                  <a:pt x="1343" y="739"/>
                  <a:pt x="1262" y="620"/>
                </a:cubicBezTo>
                <a:cubicBezTo>
                  <a:pt x="1243" y="592"/>
                  <a:pt x="1235" y="576"/>
                  <a:pt x="1207" y="557"/>
                </a:cubicBezTo>
                <a:cubicBezTo>
                  <a:pt x="1196" y="525"/>
                  <a:pt x="1179" y="513"/>
                  <a:pt x="1152" y="494"/>
                </a:cubicBezTo>
                <a:cubicBezTo>
                  <a:pt x="1124" y="453"/>
                  <a:pt x="1081" y="429"/>
                  <a:pt x="1049" y="391"/>
                </a:cubicBezTo>
                <a:cubicBezTo>
                  <a:pt x="1019" y="356"/>
                  <a:pt x="1003" y="340"/>
                  <a:pt x="962" y="312"/>
                </a:cubicBezTo>
                <a:cubicBezTo>
                  <a:pt x="864" y="247"/>
                  <a:pt x="946" y="288"/>
                  <a:pt x="899" y="241"/>
                </a:cubicBezTo>
                <a:cubicBezTo>
                  <a:pt x="878" y="220"/>
                  <a:pt x="876" y="230"/>
                  <a:pt x="852" y="218"/>
                </a:cubicBezTo>
                <a:cubicBezTo>
                  <a:pt x="821" y="202"/>
                  <a:pt x="797" y="178"/>
                  <a:pt x="765" y="162"/>
                </a:cubicBezTo>
                <a:cubicBezTo>
                  <a:pt x="733" y="116"/>
                  <a:pt x="672" y="93"/>
                  <a:pt x="623" y="68"/>
                </a:cubicBezTo>
                <a:cubicBezTo>
                  <a:pt x="603" y="58"/>
                  <a:pt x="574" y="33"/>
                  <a:pt x="552" y="28"/>
                </a:cubicBezTo>
                <a:cubicBezTo>
                  <a:pt x="439" y="0"/>
                  <a:pt x="199" y="6"/>
                  <a:pt x="134" y="5"/>
                </a:cubicBezTo>
                <a:cubicBezTo>
                  <a:pt x="89" y="4"/>
                  <a:pt x="45" y="5"/>
                  <a:pt x="0" y="5"/>
                </a:cubicBezTo>
              </a:path>
            </a:pathLst>
          </a:custGeom>
          <a:noFill/>
          <a:ln w="2286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0358" name="Freeform 6"/>
          <p:cNvSpPr>
            <a:spLocks/>
          </p:cNvSpPr>
          <p:nvPr/>
        </p:nvSpPr>
        <p:spPr bwMode="auto">
          <a:xfrm>
            <a:off x="3870325" y="1916113"/>
            <a:ext cx="2501900" cy="676275"/>
          </a:xfrm>
          <a:custGeom>
            <a:avLst/>
            <a:gdLst/>
            <a:ahLst/>
            <a:cxnLst>
              <a:cxn ang="0">
                <a:pos x="1420" y="0"/>
              </a:cxn>
              <a:cxn ang="0">
                <a:pos x="1121" y="16"/>
              </a:cxn>
              <a:cxn ang="0">
                <a:pos x="1026" y="47"/>
              </a:cxn>
              <a:cxn ang="0">
                <a:pos x="923" y="79"/>
              </a:cxn>
              <a:cxn ang="0">
                <a:pos x="797" y="134"/>
              </a:cxn>
              <a:cxn ang="0">
                <a:pos x="750" y="150"/>
              </a:cxn>
              <a:cxn ang="0">
                <a:pos x="671" y="189"/>
              </a:cxn>
              <a:cxn ang="0">
                <a:pos x="671" y="189"/>
              </a:cxn>
              <a:cxn ang="0">
                <a:pos x="560" y="244"/>
              </a:cxn>
              <a:cxn ang="0">
                <a:pos x="466" y="300"/>
              </a:cxn>
              <a:cxn ang="0">
                <a:pos x="434" y="323"/>
              </a:cxn>
              <a:cxn ang="0">
                <a:pos x="347" y="386"/>
              </a:cxn>
              <a:cxn ang="0">
                <a:pos x="300" y="402"/>
              </a:cxn>
              <a:cxn ang="0">
                <a:pos x="166" y="489"/>
              </a:cxn>
              <a:cxn ang="0">
                <a:pos x="71" y="552"/>
              </a:cxn>
              <a:cxn ang="0">
                <a:pos x="47" y="576"/>
              </a:cxn>
              <a:cxn ang="0">
                <a:pos x="24" y="584"/>
              </a:cxn>
              <a:cxn ang="0">
                <a:pos x="0" y="615"/>
              </a:cxn>
            </a:cxnLst>
            <a:rect l="0" t="0" r="r" b="b"/>
            <a:pathLst>
              <a:path w="1420" h="615">
                <a:moveTo>
                  <a:pt x="1420" y="0"/>
                </a:moveTo>
                <a:cubicBezTo>
                  <a:pt x="1320" y="6"/>
                  <a:pt x="1220" y="4"/>
                  <a:pt x="1121" y="16"/>
                </a:cubicBezTo>
                <a:cubicBezTo>
                  <a:pt x="1088" y="20"/>
                  <a:pt x="1026" y="47"/>
                  <a:pt x="1026" y="47"/>
                </a:cubicBezTo>
                <a:cubicBezTo>
                  <a:pt x="996" y="67"/>
                  <a:pt x="923" y="79"/>
                  <a:pt x="923" y="79"/>
                </a:cubicBezTo>
                <a:cubicBezTo>
                  <a:pt x="881" y="99"/>
                  <a:pt x="839" y="115"/>
                  <a:pt x="797" y="134"/>
                </a:cubicBezTo>
                <a:cubicBezTo>
                  <a:pt x="782" y="141"/>
                  <a:pt x="750" y="150"/>
                  <a:pt x="750" y="150"/>
                </a:cubicBezTo>
                <a:lnTo>
                  <a:pt x="671" y="189"/>
                </a:lnTo>
                <a:cubicBezTo>
                  <a:pt x="671" y="189"/>
                  <a:pt x="671" y="189"/>
                  <a:pt x="671" y="189"/>
                </a:cubicBezTo>
                <a:cubicBezTo>
                  <a:pt x="637" y="210"/>
                  <a:pt x="598" y="233"/>
                  <a:pt x="560" y="244"/>
                </a:cubicBezTo>
                <a:cubicBezTo>
                  <a:pt x="529" y="266"/>
                  <a:pt x="499" y="277"/>
                  <a:pt x="466" y="300"/>
                </a:cubicBezTo>
                <a:cubicBezTo>
                  <a:pt x="455" y="308"/>
                  <a:pt x="434" y="323"/>
                  <a:pt x="434" y="323"/>
                </a:cubicBezTo>
                <a:cubicBezTo>
                  <a:pt x="417" y="348"/>
                  <a:pt x="375" y="376"/>
                  <a:pt x="347" y="386"/>
                </a:cubicBezTo>
                <a:cubicBezTo>
                  <a:pt x="331" y="391"/>
                  <a:pt x="300" y="402"/>
                  <a:pt x="300" y="402"/>
                </a:cubicBezTo>
                <a:cubicBezTo>
                  <a:pt x="257" y="434"/>
                  <a:pt x="208" y="454"/>
                  <a:pt x="166" y="489"/>
                </a:cubicBezTo>
                <a:cubicBezTo>
                  <a:pt x="135" y="515"/>
                  <a:pt x="110" y="539"/>
                  <a:pt x="71" y="552"/>
                </a:cubicBezTo>
                <a:cubicBezTo>
                  <a:pt x="63" y="560"/>
                  <a:pt x="56" y="570"/>
                  <a:pt x="47" y="576"/>
                </a:cubicBezTo>
                <a:cubicBezTo>
                  <a:pt x="40" y="581"/>
                  <a:pt x="30" y="579"/>
                  <a:pt x="24" y="584"/>
                </a:cubicBezTo>
                <a:cubicBezTo>
                  <a:pt x="14" y="592"/>
                  <a:pt x="9" y="606"/>
                  <a:pt x="0" y="615"/>
                </a:cubicBezTo>
              </a:path>
            </a:pathLst>
          </a:custGeom>
          <a:noFill/>
          <a:ln w="2286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0359" name="Oval 7"/>
          <p:cNvSpPr>
            <a:spLocks noChangeArrowheads="1"/>
          </p:cNvSpPr>
          <p:nvPr/>
        </p:nvSpPr>
        <p:spPr bwMode="auto">
          <a:xfrm>
            <a:off x="6946900" y="3284538"/>
            <a:ext cx="1657350" cy="1512887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0360" name="Freeform 8"/>
          <p:cNvSpPr>
            <a:spLocks/>
          </p:cNvSpPr>
          <p:nvPr/>
        </p:nvSpPr>
        <p:spPr bwMode="auto">
          <a:xfrm>
            <a:off x="5661025" y="2563813"/>
            <a:ext cx="1195388" cy="2397125"/>
          </a:xfrm>
          <a:custGeom>
            <a:avLst/>
            <a:gdLst/>
            <a:ahLst/>
            <a:cxnLst>
              <a:cxn ang="0">
                <a:pos x="750" y="1510"/>
              </a:cxn>
              <a:cxn ang="0">
                <a:pos x="663" y="807"/>
              </a:cxn>
              <a:cxn ang="0">
                <a:pos x="576" y="586"/>
              </a:cxn>
              <a:cxn ang="0">
                <a:pos x="458" y="429"/>
              </a:cxn>
              <a:cxn ang="0">
                <a:pos x="387" y="342"/>
              </a:cxn>
              <a:cxn ang="0">
                <a:pos x="285" y="239"/>
              </a:cxn>
              <a:cxn ang="0">
                <a:pos x="221" y="176"/>
              </a:cxn>
              <a:cxn ang="0">
                <a:pos x="158" y="121"/>
              </a:cxn>
              <a:cxn ang="0">
                <a:pos x="135" y="105"/>
              </a:cxn>
              <a:cxn ang="0">
                <a:pos x="40" y="3"/>
              </a:cxn>
              <a:cxn ang="0">
                <a:pos x="0" y="3"/>
              </a:cxn>
            </a:cxnLst>
            <a:rect l="0" t="0" r="r" b="b"/>
            <a:pathLst>
              <a:path w="753" h="1510">
                <a:moveTo>
                  <a:pt x="750" y="1510"/>
                </a:moveTo>
                <a:cubicBezTo>
                  <a:pt x="745" y="1269"/>
                  <a:pt x="753" y="1032"/>
                  <a:pt x="663" y="807"/>
                </a:cubicBezTo>
                <a:cubicBezTo>
                  <a:pt x="651" y="737"/>
                  <a:pt x="639" y="628"/>
                  <a:pt x="576" y="586"/>
                </a:cubicBezTo>
                <a:cubicBezTo>
                  <a:pt x="545" y="523"/>
                  <a:pt x="497" y="485"/>
                  <a:pt x="458" y="429"/>
                </a:cubicBezTo>
                <a:cubicBezTo>
                  <a:pt x="433" y="393"/>
                  <a:pt x="423" y="366"/>
                  <a:pt x="387" y="342"/>
                </a:cubicBezTo>
                <a:cubicBezTo>
                  <a:pt x="359" y="299"/>
                  <a:pt x="335" y="257"/>
                  <a:pt x="285" y="239"/>
                </a:cubicBezTo>
                <a:cubicBezTo>
                  <a:pt x="266" y="212"/>
                  <a:pt x="248" y="194"/>
                  <a:pt x="221" y="176"/>
                </a:cubicBezTo>
                <a:cubicBezTo>
                  <a:pt x="195" y="135"/>
                  <a:pt x="215" y="159"/>
                  <a:pt x="158" y="121"/>
                </a:cubicBezTo>
                <a:cubicBezTo>
                  <a:pt x="150" y="116"/>
                  <a:pt x="135" y="105"/>
                  <a:pt x="135" y="105"/>
                </a:cubicBezTo>
                <a:cubicBezTo>
                  <a:pt x="124" y="71"/>
                  <a:pt x="79" y="12"/>
                  <a:pt x="40" y="3"/>
                </a:cubicBezTo>
                <a:cubicBezTo>
                  <a:pt x="27" y="0"/>
                  <a:pt x="13" y="3"/>
                  <a:pt x="0" y="3"/>
                </a:cubicBezTo>
              </a:path>
            </a:pathLst>
          </a:custGeom>
          <a:noFill/>
          <a:ln w="2286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0361" name="Oval 9"/>
          <p:cNvSpPr>
            <a:spLocks noChangeArrowheads="1"/>
          </p:cNvSpPr>
          <p:nvPr/>
        </p:nvSpPr>
        <p:spPr bwMode="auto">
          <a:xfrm>
            <a:off x="6011863" y="4221163"/>
            <a:ext cx="1657350" cy="1512887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0362" name="Oval 10"/>
          <p:cNvSpPr>
            <a:spLocks noChangeArrowheads="1"/>
          </p:cNvSpPr>
          <p:nvPr/>
        </p:nvSpPr>
        <p:spPr bwMode="auto">
          <a:xfrm>
            <a:off x="5076825" y="3141663"/>
            <a:ext cx="1657350" cy="1512887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0363" name="Oval 11"/>
          <p:cNvSpPr>
            <a:spLocks noChangeArrowheads="1"/>
          </p:cNvSpPr>
          <p:nvPr/>
        </p:nvSpPr>
        <p:spPr bwMode="auto">
          <a:xfrm>
            <a:off x="5435600" y="1628775"/>
            <a:ext cx="1657350" cy="1512888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47" y="2652781"/>
            <a:ext cx="4643471" cy="2062103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000000"/>
                </a:solidFill>
                <a:latin typeface="Arial Black" pitchFamily="34" charset="0"/>
              </a:rPr>
              <a:t>This is the territory of the Biblical “king of the north” – </a:t>
            </a:r>
            <a:r>
              <a:rPr lang="en-AU" sz="32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Dan.11:40</a:t>
            </a:r>
            <a:endParaRPr lang="en-US" sz="3200" dirty="0">
              <a:ln>
                <a:solidFill>
                  <a:srgbClr val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Rectangle 2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105184" y="6365269"/>
            <a:ext cx="4195372" cy="461962"/>
          </a:xfrm>
          <a:prstGeom prst="rect">
            <a:avLst/>
          </a:prstGeom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</a:rPr>
              <a:t>The sure mercies of David</a:t>
            </a:r>
            <a:endParaRPr kumimoji="0" lang="en-AU" sz="3200" b="1" i="0" u="none" strike="noStrike" kern="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3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  <p:bldP spid="100357" grpId="0" animBg="1"/>
      <p:bldP spid="100358" grpId="0" animBg="1"/>
      <p:bldP spid="100359" grpId="0" animBg="1"/>
      <p:bldP spid="100359" grpId="1" animBg="1"/>
      <p:bldP spid="100360" grpId="0" animBg="1"/>
      <p:bldP spid="100361" grpId="0" animBg="1"/>
      <p:bldP spid="100361" grpId="1" animBg="1"/>
      <p:bldP spid="100362" grpId="0" animBg="1"/>
      <p:bldP spid="100362" grpId="1" animBg="1"/>
      <p:bldP spid="100363" grpId="0" animBg="1"/>
      <p:bldP spid="100363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25" y="82541"/>
            <a:ext cx="4211638" cy="2060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800" dirty="0"/>
              <a:t>The </a:t>
            </a:r>
            <a:r>
              <a:rPr lang="en-US" sz="4800" dirty="0" smtClean="0"/>
              <a:t>battle of the kings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AU" sz="40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14</a:t>
            </a:r>
          </a:p>
        </p:txBody>
      </p:sp>
      <p:sp>
        <p:nvSpPr>
          <p:cNvPr id="624643" name="Rectangle 3"/>
          <p:cNvSpPr>
            <a:spLocks noChangeArrowheads="1"/>
          </p:cNvSpPr>
          <p:nvPr/>
        </p:nvSpPr>
        <p:spPr bwMode="auto">
          <a:xfrm>
            <a:off x="250825" y="2133600"/>
            <a:ext cx="38163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AU" sz="3200" b="1" dirty="0">
                <a:solidFill>
                  <a:srgbClr val="FFFFFF"/>
                </a:solidFill>
                <a:cs typeface="Arial" charset="0"/>
              </a:rPr>
              <a:t>Invasion by a </a:t>
            </a:r>
            <a:r>
              <a:rPr lang="en-AU" sz="3200" b="1" dirty="0">
                <a:solidFill>
                  <a:srgbClr val="FFFF00"/>
                </a:solidFill>
                <a:cs typeface="Arial" charset="0"/>
              </a:rPr>
              <a:t>northern confederacy</a:t>
            </a:r>
            <a:r>
              <a:rPr lang="en-AU" sz="3200" b="1" dirty="0">
                <a:solidFill>
                  <a:srgbClr val="FFFFFF"/>
                </a:solidFill>
                <a:cs typeface="Arial" charset="0"/>
              </a:rPr>
              <a:t> on a </a:t>
            </a:r>
            <a:r>
              <a:rPr lang="en-AU" sz="3200" b="1" dirty="0">
                <a:solidFill>
                  <a:srgbClr val="FFC000"/>
                </a:solidFill>
                <a:cs typeface="Arial" charset="0"/>
              </a:rPr>
              <a:t>southern confederacy</a:t>
            </a:r>
            <a:r>
              <a:rPr lang="en-AU" sz="3200" b="1" dirty="0" smtClean="0">
                <a:solidFill>
                  <a:srgbClr val="FFFFFF"/>
                </a:solidFill>
                <a:cs typeface="Arial" charset="0"/>
              </a:rPr>
              <a:t>. There are 4 ‘kings’ in the northern confederacy.</a:t>
            </a:r>
            <a:endParaRPr lang="en-AU" sz="32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624644" name="Picture 4" descr="Gen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-14288"/>
            <a:ext cx="4919662" cy="6858001"/>
          </a:xfrm>
          <a:prstGeom prst="rect">
            <a:avLst/>
          </a:prstGeom>
          <a:noFill/>
        </p:spPr>
      </p:pic>
      <p:sp>
        <p:nvSpPr>
          <p:cNvPr id="624645" name="Freeform 5"/>
          <p:cNvSpPr>
            <a:spLocks/>
          </p:cNvSpPr>
          <p:nvPr/>
        </p:nvSpPr>
        <p:spPr bwMode="auto">
          <a:xfrm>
            <a:off x="7667625" y="-14288"/>
            <a:ext cx="725488" cy="1254126"/>
          </a:xfrm>
          <a:custGeom>
            <a:avLst/>
            <a:gdLst/>
            <a:ahLst/>
            <a:cxnLst>
              <a:cxn ang="0">
                <a:pos x="457" y="0"/>
              </a:cxn>
              <a:cxn ang="0">
                <a:pos x="443" y="22"/>
              </a:cxn>
              <a:cxn ang="0">
                <a:pos x="420" y="29"/>
              </a:cxn>
              <a:cxn ang="0">
                <a:pos x="361" y="118"/>
              </a:cxn>
              <a:cxn ang="0">
                <a:pos x="339" y="162"/>
              </a:cxn>
              <a:cxn ang="0">
                <a:pos x="251" y="295"/>
              </a:cxn>
              <a:cxn ang="0">
                <a:pos x="169" y="428"/>
              </a:cxn>
              <a:cxn ang="0">
                <a:pos x="110" y="524"/>
              </a:cxn>
              <a:cxn ang="0">
                <a:pos x="66" y="620"/>
              </a:cxn>
              <a:cxn ang="0">
                <a:pos x="36" y="664"/>
              </a:cxn>
              <a:cxn ang="0">
                <a:pos x="29" y="716"/>
              </a:cxn>
              <a:cxn ang="0">
                <a:pos x="14" y="738"/>
              </a:cxn>
              <a:cxn ang="0">
                <a:pos x="7" y="768"/>
              </a:cxn>
              <a:cxn ang="0">
                <a:pos x="0" y="790"/>
              </a:cxn>
            </a:cxnLst>
            <a:rect l="0" t="0" r="r" b="b"/>
            <a:pathLst>
              <a:path w="457" h="790">
                <a:moveTo>
                  <a:pt x="457" y="0"/>
                </a:moveTo>
                <a:cubicBezTo>
                  <a:pt x="452" y="7"/>
                  <a:pt x="450" y="17"/>
                  <a:pt x="443" y="22"/>
                </a:cubicBezTo>
                <a:cubicBezTo>
                  <a:pt x="437" y="27"/>
                  <a:pt x="426" y="23"/>
                  <a:pt x="420" y="29"/>
                </a:cubicBezTo>
                <a:cubicBezTo>
                  <a:pt x="400" y="49"/>
                  <a:pt x="378" y="92"/>
                  <a:pt x="361" y="118"/>
                </a:cubicBezTo>
                <a:cubicBezTo>
                  <a:pt x="319" y="181"/>
                  <a:pt x="371" y="101"/>
                  <a:pt x="339" y="162"/>
                </a:cubicBezTo>
                <a:cubicBezTo>
                  <a:pt x="315" y="208"/>
                  <a:pt x="269" y="247"/>
                  <a:pt x="251" y="295"/>
                </a:cubicBezTo>
                <a:cubicBezTo>
                  <a:pt x="233" y="343"/>
                  <a:pt x="197" y="385"/>
                  <a:pt x="169" y="428"/>
                </a:cubicBezTo>
                <a:cubicBezTo>
                  <a:pt x="148" y="460"/>
                  <a:pt x="131" y="493"/>
                  <a:pt x="110" y="524"/>
                </a:cubicBezTo>
                <a:cubicBezTo>
                  <a:pt x="100" y="555"/>
                  <a:pt x="83" y="592"/>
                  <a:pt x="66" y="620"/>
                </a:cubicBezTo>
                <a:cubicBezTo>
                  <a:pt x="57" y="635"/>
                  <a:pt x="36" y="664"/>
                  <a:pt x="36" y="664"/>
                </a:cubicBezTo>
                <a:cubicBezTo>
                  <a:pt x="34" y="681"/>
                  <a:pt x="34" y="699"/>
                  <a:pt x="29" y="716"/>
                </a:cubicBezTo>
                <a:cubicBezTo>
                  <a:pt x="26" y="725"/>
                  <a:pt x="17" y="730"/>
                  <a:pt x="14" y="738"/>
                </a:cubicBezTo>
                <a:cubicBezTo>
                  <a:pt x="10" y="747"/>
                  <a:pt x="10" y="758"/>
                  <a:pt x="7" y="768"/>
                </a:cubicBezTo>
                <a:cubicBezTo>
                  <a:pt x="5" y="775"/>
                  <a:pt x="0" y="790"/>
                  <a:pt x="0" y="79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24647" name="Freeform 7"/>
          <p:cNvSpPr>
            <a:spLocks/>
          </p:cNvSpPr>
          <p:nvPr/>
        </p:nvSpPr>
        <p:spPr bwMode="auto">
          <a:xfrm>
            <a:off x="7308850" y="1235075"/>
            <a:ext cx="358775" cy="2027238"/>
          </a:xfrm>
          <a:custGeom>
            <a:avLst/>
            <a:gdLst/>
            <a:ahLst/>
            <a:cxnLst>
              <a:cxn ang="0">
                <a:pos x="226" y="0"/>
              </a:cxn>
              <a:cxn ang="0">
                <a:pos x="181" y="317"/>
              </a:cxn>
              <a:cxn ang="0">
                <a:pos x="181" y="408"/>
              </a:cxn>
              <a:cxn ang="0">
                <a:pos x="90" y="816"/>
              </a:cxn>
              <a:cxn ang="0">
                <a:pos x="45" y="1088"/>
              </a:cxn>
              <a:cxn ang="0">
                <a:pos x="0" y="1179"/>
              </a:cxn>
            </a:cxnLst>
            <a:rect l="0" t="0" r="r" b="b"/>
            <a:pathLst>
              <a:path w="226" h="1179">
                <a:moveTo>
                  <a:pt x="226" y="0"/>
                </a:moveTo>
                <a:cubicBezTo>
                  <a:pt x="207" y="124"/>
                  <a:pt x="188" y="249"/>
                  <a:pt x="181" y="317"/>
                </a:cubicBezTo>
                <a:cubicBezTo>
                  <a:pt x="174" y="385"/>
                  <a:pt x="196" y="325"/>
                  <a:pt x="181" y="408"/>
                </a:cubicBezTo>
                <a:cubicBezTo>
                  <a:pt x="166" y="491"/>
                  <a:pt x="113" y="703"/>
                  <a:pt x="90" y="816"/>
                </a:cubicBezTo>
                <a:cubicBezTo>
                  <a:pt x="67" y="929"/>
                  <a:pt x="60" y="1028"/>
                  <a:pt x="45" y="1088"/>
                </a:cubicBezTo>
                <a:cubicBezTo>
                  <a:pt x="30" y="1148"/>
                  <a:pt x="15" y="1163"/>
                  <a:pt x="0" y="1179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24648" name="Freeform 8"/>
          <p:cNvSpPr>
            <a:spLocks/>
          </p:cNvSpPr>
          <p:nvPr/>
        </p:nvSpPr>
        <p:spPr bwMode="auto">
          <a:xfrm>
            <a:off x="6084888" y="3357563"/>
            <a:ext cx="1235075" cy="3048000"/>
          </a:xfrm>
          <a:custGeom>
            <a:avLst/>
            <a:gdLst/>
            <a:ahLst/>
            <a:cxnLst>
              <a:cxn ang="0">
                <a:pos x="778" y="0"/>
              </a:cxn>
              <a:cxn ang="0">
                <a:pos x="687" y="408"/>
              </a:cxn>
              <a:cxn ang="0">
                <a:pos x="687" y="725"/>
              </a:cxn>
              <a:cxn ang="0">
                <a:pos x="732" y="952"/>
              </a:cxn>
              <a:cxn ang="0">
                <a:pos x="687" y="1043"/>
              </a:cxn>
              <a:cxn ang="0">
                <a:pos x="642" y="1088"/>
              </a:cxn>
              <a:cxn ang="0">
                <a:pos x="596" y="1134"/>
              </a:cxn>
              <a:cxn ang="0">
                <a:pos x="551" y="1224"/>
              </a:cxn>
              <a:cxn ang="0">
                <a:pos x="506" y="1497"/>
              </a:cxn>
              <a:cxn ang="0">
                <a:pos x="233" y="1814"/>
              </a:cxn>
              <a:cxn ang="0">
                <a:pos x="97" y="1905"/>
              </a:cxn>
              <a:cxn ang="0">
                <a:pos x="7" y="1905"/>
              </a:cxn>
              <a:cxn ang="0">
                <a:pos x="52" y="1905"/>
              </a:cxn>
            </a:cxnLst>
            <a:rect l="0" t="0" r="r" b="b"/>
            <a:pathLst>
              <a:path w="778" h="1920">
                <a:moveTo>
                  <a:pt x="778" y="0"/>
                </a:moveTo>
                <a:cubicBezTo>
                  <a:pt x="740" y="143"/>
                  <a:pt x="702" y="287"/>
                  <a:pt x="687" y="408"/>
                </a:cubicBezTo>
                <a:cubicBezTo>
                  <a:pt x="672" y="529"/>
                  <a:pt x="679" y="634"/>
                  <a:pt x="687" y="725"/>
                </a:cubicBezTo>
                <a:cubicBezTo>
                  <a:pt x="695" y="816"/>
                  <a:pt x="732" y="899"/>
                  <a:pt x="732" y="952"/>
                </a:cubicBezTo>
                <a:cubicBezTo>
                  <a:pt x="732" y="1005"/>
                  <a:pt x="702" y="1020"/>
                  <a:pt x="687" y="1043"/>
                </a:cubicBezTo>
                <a:cubicBezTo>
                  <a:pt x="672" y="1066"/>
                  <a:pt x="657" y="1073"/>
                  <a:pt x="642" y="1088"/>
                </a:cubicBezTo>
                <a:cubicBezTo>
                  <a:pt x="627" y="1103"/>
                  <a:pt x="611" y="1111"/>
                  <a:pt x="596" y="1134"/>
                </a:cubicBezTo>
                <a:cubicBezTo>
                  <a:pt x="581" y="1157"/>
                  <a:pt x="566" y="1164"/>
                  <a:pt x="551" y="1224"/>
                </a:cubicBezTo>
                <a:cubicBezTo>
                  <a:pt x="536" y="1284"/>
                  <a:pt x="559" y="1399"/>
                  <a:pt x="506" y="1497"/>
                </a:cubicBezTo>
                <a:cubicBezTo>
                  <a:pt x="453" y="1595"/>
                  <a:pt x="301" y="1746"/>
                  <a:pt x="233" y="1814"/>
                </a:cubicBezTo>
                <a:cubicBezTo>
                  <a:pt x="165" y="1882"/>
                  <a:pt x="135" y="1890"/>
                  <a:pt x="97" y="1905"/>
                </a:cubicBezTo>
                <a:cubicBezTo>
                  <a:pt x="59" y="1920"/>
                  <a:pt x="14" y="1905"/>
                  <a:pt x="7" y="1905"/>
                </a:cubicBezTo>
                <a:cubicBezTo>
                  <a:pt x="0" y="1905"/>
                  <a:pt x="26" y="1905"/>
                  <a:pt x="52" y="1905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24649" name="Freeform 9"/>
          <p:cNvSpPr>
            <a:spLocks/>
          </p:cNvSpPr>
          <p:nvPr/>
        </p:nvSpPr>
        <p:spPr bwMode="auto">
          <a:xfrm>
            <a:off x="5292725" y="4868863"/>
            <a:ext cx="719138" cy="1512887"/>
          </a:xfrm>
          <a:custGeom>
            <a:avLst/>
            <a:gdLst/>
            <a:ahLst/>
            <a:cxnLst>
              <a:cxn ang="0">
                <a:pos x="453" y="953"/>
              </a:cxn>
              <a:cxn ang="0">
                <a:pos x="136" y="454"/>
              </a:cxn>
              <a:cxn ang="0">
                <a:pos x="136" y="363"/>
              </a:cxn>
              <a:cxn ang="0">
                <a:pos x="136" y="318"/>
              </a:cxn>
              <a:cxn ang="0">
                <a:pos x="90" y="272"/>
              </a:cxn>
              <a:cxn ang="0">
                <a:pos x="45" y="227"/>
              </a:cxn>
              <a:cxn ang="0">
                <a:pos x="0" y="136"/>
              </a:cxn>
              <a:cxn ang="0">
                <a:pos x="45" y="46"/>
              </a:cxn>
              <a:cxn ang="0">
                <a:pos x="90" y="46"/>
              </a:cxn>
              <a:cxn ang="0">
                <a:pos x="90" y="0"/>
              </a:cxn>
            </a:cxnLst>
            <a:rect l="0" t="0" r="r" b="b"/>
            <a:pathLst>
              <a:path w="453" h="953">
                <a:moveTo>
                  <a:pt x="453" y="953"/>
                </a:moveTo>
                <a:cubicBezTo>
                  <a:pt x="321" y="752"/>
                  <a:pt x="189" y="552"/>
                  <a:pt x="136" y="454"/>
                </a:cubicBezTo>
                <a:cubicBezTo>
                  <a:pt x="83" y="356"/>
                  <a:pt x="136" y="386"/>
                  <a:pt x="136" y="363"/>
                </a:cubicBezTo>
                <a:cubicBezTo>
                  <a:pt x="136" y="340"/>
                  <a:pt x="144" y="333"/>
                  <a:pt x="136" y="318"/>
                </a:cubicBezTo>
                <a:cubicBezTo>
                  <a:pt x="128" y="303"/>
                  <a:pt x="105" y="287"/>
                  <a:pt x="90" y="272"/>
                </a:cubicBezTo>
                <a:cubicBezTo>
                  <a:pt x="75" y="257"/>
                  <a:pt x="60" y="250"/>
                  <a:pt x="45" y="227"/>
                </a:cubicBezTo>
                <a:cubicBezTo>
                  <a:pt x="30" y="204"/>
                  <a:pt x="0" y="166"/>
                  <a:pt x="0" y="136"/>
                </a:cubicBezTo>
                <a:cubicBezTo>
                  <a:pt x="0" y="106"/>
                  <a:pt x="30" y="61"/>
                  <a:pt x="45" y="46"/>
                </a:cubicBezTo>
                <a:cubicBezTo>
                  <a:pt x="60" y="31"/>
                  <a:pt x="83" y="54"/>
                  <a:pt x="90" y="46"/>
                </a:cubicBezTo>
                <a:cubicBezTo>
                  <a:pt x="97" y="38"/>
                  <a:pt x="93" y="19"/>
                  <a:pt x="90" y="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24650" name="Freeform 10"/>
          <p:cNvSpPr>
            <a:spLocks/>
          </p:cNvSpPr>
          <p:nvPr/>
        </p:nvSpPr>
        <p:spPr bwMode="auto">
          <a:xfrm>
            <a:off x="5508625" y="4365625"/>
            <a:ext cx="1008063" cy="455613"/>
          </a:xfrm>
          <a:custGeom>
            <a:avLst/>
            <a:gdLst/>
            <a:ahLst/>
            <a:cxnLst>
              <a:cxn ang="0">
                <a:pos x="0" y="287"/>
              </a:cxn>
              <a:cxn ang="0">
                <a:pos x="181" y="196"/>
              </a:cxn>
              <a:cxn ang="0">
                <a:pos x="363" y="105"/>
              </a:cxn>
              <a:cxn ang="0">
                <a:pos x="589" y="15"/>
              </a:cxn>
              <a:cxn ang="0">
                <a:pos x="635" y="15"/>
              </a:cxn>
            </a:cxnLst>
            <a:rect l="0" t="0" r="r" b="b"/>
            <a:pathLst>
              <a:path w="635" h="287">
                <a:moveTo>
                  <a:pt x="0" y="287"/>
                </a:moveTo>
                <a:cubicBezTo>
                  <a:pt x="60" y="256"/>
                  <a:pt x="121" y="226"/>
                  <a:pt x="181" y="196"/>
                </a:cubicBezTo>
                <a:cubicBezTo>
                  <a:pt x="241" y="166"/>
                  <a:pt x="295" y="135"/>
                  <a:pt x="363" y="105"/>
                </a:cubicBezTo>
                <a:cubicBezTo>
                  <a:pt x="431" y="75"/>
                  <a:pt x="544" y="30"/>
                  <a:pt x="589" y="15"/>
                </a:cubicBezTo>
                <a:cubicBezTo>
                  <a:pt x="634" y="0"/>
                  <a:pt x="634" y="7"/>
                  <a:pt x="635" y="15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24651" name="Freeform 11"/>
          <p:cNvSpPr>
            <a:spLocks/>
          </p:cNvSpPr>
          <p:nvPr/>
        </p:nvSpPr>
        <p:spPr bwMode="auto">
          <a:xfrm>
            <a:off x="6588125" y="4149725"/>
            <a:ext cx="288925" cy="166688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46" y="15"/>
              </a:cxn>
              <a:cxn ang="0">
                <a:pos x="137" y="15"/>
              </a:cxn>
            </a:cxnLst>
            <a:rect l="0" t="0" r="r" b="b"/>
            <a:pathLst>
              <a:path w="137" h="105">
                <a:moveTo>
                  <a:pt x="0" y="105"/>
                </a:moveTo>
                <a:cubicBezTo>
                  <a:pt x="11" y="67"/>
                  <a:pt x="23" y="30"/>
                  <a:pt x="46" y="15"/>
                </a:cubicBezTo>
                <a:cubicBezTo>
                  <a:pt x="69" y="0"/>
                  <a:pt x="103" y="7"/>
                  <a:pt x="137" y="15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24652" name="AutoShape 12"/>
          <p:cNvSpPr>
            <a:spLocks noChangeArrowheads="1"/>
          </p:cNvSpPr>
          <p:nvPr/>
        </p:nvSpPr>
        <p:spPr bwMode="auto">
          <a:xfrm>
            <a:off x="6732588" y="3860800"/>
            <a:ext cx="576262" cy="6477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24653" name="Freeform 13"/>
          <p:cNvSpPr>
            <a:spLocks/>
          </p:cNvSpPr>
          <p:nvPr/>
        </p:nvSpPr>
        <p:spPr bwMode="auto">
          <a:xfrm>
            <a:off x="6659563" y="476250"/>
            <a:ext cx="528637" cy="3600450"/>
          </a:xfrm>
          <a:custGeom>
            <a:avLst/>
            <a:gdLst/>
            <a:ahLst/>
            <a:cxnLst>
              <a:cxn ang="0">
                <a:pos x="106" y="2268"/>
              </a:cxn>
              <a:cxn ang="0">
                <a:pos x="15" y="2178"/>
              </a:cxn>
              <a:cxn ang="0">
                <a:pos x="15" y="2132"/>
              </a:cxn>
              <a:cxn ang="0">
                <a:pos x="15" y="1996"/>
              </a:cxn>
              <a:cxn ang="0">
                <a:pos x="61" y="1860"/>
              </a:cxn>
              <a:cxn ang="0">
                <a:pos x="61" y="1724"/>
              </a:cxn>
              <a:cxn ang="0">
                <a:pos x="106" y="1588"/>
              </a:cxn>
              <a:cxn ang="0">
                <a:pos x="152" y="1497"/>
              </a:cxn>
              <a:cxn ang="0">
                <a:pos x="197" y="1452"/>
              </a:cxn>
              <a:cxn ang="0">
                <a:pos x="197" y="1316"/>
              </a:cxn>
              <a:cxn ang="0">
                <a:pos x="197" y="1270"/>
              </a:cxn>
              <a:cxn ang="0">
                <a:pos x="152" y="1089"/>
              </a:cxn>
              <a:cxn ang="0">
                <a:pos x="242" y="817"/>
              </a:cxn>
              <a:cxn ang="0">
                <a:pos x="242" y="681"/>
              </a:cxn>
              <a:cxn ang="0">
                <a:pos x="197" y="499"/>
              </a:cxn>
              <a:cxn ang="0">
                <a:pos x="197" y="409"/>
              </a:cxn>
              <a:cxn ang="0">
                <a:pos x="242" y="272"/>
              </a:cxn>
              <a:cxn ang="0">
                <a:pos x="288" y="182"/>
              </a:cxn>
              <a:cxn ang="0">
                <a:pos x="288" y="106"/>
              </a:cxn>
              <a:cxn ang="0">
                <a:pos x="333" y="0"/>
              </a:cxn>
            </a:cxnLst>
            <a:rect l="0" t="0" r="r" b="b"/>
            <a:pathLst>
              <a:path w="333" h="2268">
                <a:moveTo>
                  <a:pt x="106" y="2268"/>
                </a:moveTo>
                <a:cubicBezTo>
                  <a:pt x="68" y="2234"/>
                  <a:pt x="30" y="2201"/>
                  <a:pt x="15" y="2178"/>
                </a:cubicBezTo>
                <a:cubicBezTo>
                  <a:pt x="0" y="2155"/>
                  <a:pt x="15" y="2162"/>
                  <a:pt x="15" y="2132"/>
                </a:cubicBezTo>
                <a:cubicBezTo>
                  <a:pt x="15" y="2102"/>
                  <a:pt x="7" y="2041"/>
                  <a:pt x="15" y="1996"/>
                </a:cubicBezTo>
                <a:cubicBezTo>
                  <a:pt x="23" y="1951"/>
                  <a:pt x="53" y="1905"/>
                  <a:pt x="61" y="1860"/>
                </a:cubicBezTo>
                <a:cubicBezTo>
                  <a:pt x="69" y="1815"/>
                  <a:pt x="54" y="1769"/>
                  <a:pt x="61" y="1724"/>
                </a:cubicBezTo>
                <a:cubicBezTo>
                  <a:pt x="68" y="1679"/>
                  <a:pt x="91" y="1626"/>
                  <a:pt x="106" y="1588"/>
                </a:cubicBezTo>
                <a:cubicBezTo>
                  <a:pt x="121" y="1550"/>
                  <a:pt x="137" y="1520"/>
                  <a:pt x="152" y="1497"/>
                </a:cubicBezTo>
                <a:cubicBezTo>
                  <a:pt x="167" y="1474"/>
                  <a:pt x="190" y="1482"/>
                  <a:pt x="197" y="1452"/>
                </a:cubicBezTo>
                <a:cubicBezTo>
                  <a:pt x="204" y="1422"/>
                  <a:pt x="197" y="1346"/>
                  <a:pt x="197" y="1316"/>
                </a:cubicBezTo>
                <a:cubicBezTo>
                  <a:pt x="197" y="1286"/>
                  <a:pt x="204" y="1308"/>
                  <a:pt x="197" y="1270"/>
                </a:cubicBezTo>
                <a:cubicBezTo>
                  <a:pt x="190" y="1232"/>
                  <a:pt x="145" y="1164"/>
                  <a:pt x="152" y="1089"/>
                </a:cubicBezTo>
                <a:cubicBezTo>
                  <a:pt x="159" y="1014"/>
                  <a:pt x="227" y="885"/>
                  <a:pt x="242" y="817"/>
                </a:cubicBezTo>
                <a:cubicBezTo>
                  <a:pt x="257" y="749"/>
                  <a:pt x="249" y="734"/>
                  <a:pt x="242" y="681"/>
                </a:cubicBezTo>
                <a:cubicBezTo>
                  <a:pt x="235" y="628"/>
                  <a:pt x="204" y="544"/>
                  <a:pt x="197" y="499"/>
                </a:cubicBezTo>
                <a:cubicBezTo>
                  <a:pt x="190" y="454"/>
                  <a:pt x="190" y="447"/>
                  <a:pt x="197" y="409"/>
                </a:cubicBezTo>
                <a:cubicBezTo>
                  <a:pt x="204" y="371"/>
                  <a:pt x="227" y="310"/>
                  <a:pt x="242" y="272"/>
                </a:cubicBezTo>
                <a:cubicBezTo>
                  <a:pt x="257" y="234"/>
                  <a:pt x="280" y="210"/>
                  <a:pt x="288" y="182"/>
                </a:cubicBezTo>
                <a:cubicBezTo>
                  <a:pt x="296" y="154"/>
                  <a:pt x="281" y="136"/>
                  <a:pt x="288" y="106"/>
                </a:cubicBezTo>
                <a:cubicBezTo>
                  <a:pt x="295" y="76"/>
                  <a:pt x="324" y="22"/>
                  <a:pt x="333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24655" name="Freeform 15"/>
          <p:cNvSpPr>
            <a:spLocks/>
          </p:cNvSpPr>
          <p:nvPr/>
        </p:nvSpPr>
        <p:spPr bwMode="auto">
          <a:xfrm>
            <a:off x="6443663" y="476250"/>
            <a:ext cx="598487" cy="2665413"/>
          </a:xfrm>
          <a:custGeom>
            <a:avLst/>
            <a:gdLst/>
            <a:ahLst/>
            <a:cxnLst>
              <a:cxn ang="0">
                <a:pos x="0" y="1632"/>
              </a:cxn>
              <a:cxn ang="0">
                <a:pos x="30" y="1529"/>
              </a:cxn>
              <a:cxn ang="0">
                <a:pos x="104" y="1440"/>
              </a:cxn>
              <a:cxn ang="0">
                <a:pos x="126" y="1389"/>
              </a:cxn>
              <a:cxn ang="0">
                <a:pos x="155" y="1278"/>
              </a:cxn>
              <a:cxn ang="0">
                <a:pos x="140" y="1226"/>
              </a:cxn>
              <a:cxn ang="0">
                <a:pos x="111" y="1182"/>
              </a:cxn>
              <a:cxn ang="0">
                <a:pos x="81" y="1056"/>
              </a:cxn>
              <a:cxn ang="0">
                <a:pos x="104" y="923"/>
              </a:cxn>
              <a:cxn ang="0">
                <a:pos x="207" y="850"/>
              </a:cxn>
              <a:cxn ang="0">
                <a:pos x="244" y="805"/>
              </a:cxn>
              <a:cxn ang="0">
                <a:pos x="236" y="643"/>
              </a:cxn>
              <a:cxn ang="0">
                <a:pos x="244" y="584"/>
              </a:cxn>
              <a:cxn ang="0">
                <a:pos x="214" y="539"/>
              </a:cxn>
              <a:cxn ang="0">
                <a:pos x="192" y="141"/>
              </a:cxn>
              <a:cxn ang="0">
                <a:pos x="236" y="67"/>
              </a:cxn>
              <a:cxn ang="0">
                <a:pos x="318" y="22"/>
              </a:cxn>
              <a:cxn ang="0">
                <a:pos x="377" y="0"/>
              </a:cxn>
            </a:cxnLst>
            <a:rect l="0" t="0" r="r" b="b"/>
            <a:pathLst>
              <a:path w="377" h="1632">
                <a:moveTo>
                  <a:pt x="0" y="1632"/>
                </a:moveTo>
                <a:cubicBezTo>
                  <a:pt x="12" y="1599"/>
                  <a:pt x="14" y="1560"/>
                  <a:pt x="30" y="1529"/>
                </a:cubicBezTo>
                <a:cubicBezTo>
                  <a:pt x="47" y="1494"/>
                  <a:pt x="82" y="1472"/>
                  <a:pt x="104" y="1440"/>
                </a:cubicBezTo>
                <a:cubicBezTo>
                  <a:pt x="124" y="1358"/>
                  <a:pt x="96" y="1459"/>
                  <a:pt x="126" y="1389"/>
                </a:cubicBezTo>
                <a:cubicBezTo>
                  <a:pt x="142" y="1353"/>
                  <a:pt x="143" y="1315"/>
                  <a:pt x="155" y="1278"/>
                </a:cubicBezTo>
                <a:cubicBezTo>
                  <a:pt x="152" y="1265"/>
                  <a:pt x="147" y="1239"/>
                  <a:pt x="140" y="1226"/>
                </a:cubicBezTo>
                <a:cubicBezTo>
                  <a:pt x="131" y="1211"/>
                  <a:pt x="111" y="1182"/>
                  <a:pt x="111" y="1182"/>
                </a:cubicBezTo>
                <a:cubicBezTo>
                  <a:pt x="98" y="1140"/>
                  <a:pt x="96" y="1097"/>
                  <a:pt x="81" y="1056"/>
                </a:cubicBezTo>
                <a:cubicBezTo>
                  <a:pt x="73" y="999"/>
                  <a:pt x="48" y="959"/>
                  <a:pt x="104" y="923"/>
                </a:cubicBezTo>
                <a:cubicBezTo>
                  <a:pt x="131" y="881"/>
                  <a:pt x="172" y="880"/>
                  <a:pt x="207" y="850"/>
                </a:cubicBezTo>
                <a:cubicBezTo>
                  <a:pt x="226" y="834"/>
                  <a:pt x="231" y="824"/>
                  <a:pt x="244" y="805"/>
                </a:cubicBezTo>
                <a:cubicBezTo>
                  <a:pt x="241" y="751"/>
                  <a:pt x="236" y="697"/>
                  <a:pt x="236" y="643"/>
                </a:cubicBezTo>
                <a:cubicBezTo>
                  <a:pt x="236" y="623"/>
                  <a:pt x="248" y="603"/>
                  <a:pt x="244" y="584"/>
                </a:cubicBezTo>
                <a:cubicBezTo>
                  <a:pt x="240" y="566"/>
                  <a:pt x="214" y="539"/>
                  <a:pt x="214" y="539"/>
                </a:cubicBezTo>
                <a:cubicBezTo>
                  <a:pt x="209" y="404"/>
                  <a:pt x="198" y="276"/>
                  <a:pt x="192" y="141"/>
                </a:cubicBezTo>
                <a:cubicBezTo>
                  <a:pt x="201" y="107"/>
                  <a:pt x="206" y="87"/>
                  <a:pt x="236" y="67"/>
                </a:cubicBezTo>
                <a:cubicBezTo>
                  <a:pt x="260" y="31"/>
                  <a:pt x="281" y="38"/>
                  <a:pt x="318" y="22"/>
                </a:cubicBezTo>
                <a:cubicBezTo>
                  <a:pt x="337" y="14"/>
                  <a:pt x="356" y="0"/>
                  <a:pt x="377" y="0"/>
                </a:cubicBezTo>
              </a:path>
            </a:pathLst>
          </a:cu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24656" name="AutoShape 16"/>
          <p:cNvSpPr>
            <a:spLocks noChangeArrowheads="1"/>
          </p:cNvSpPr>
          <p:nvPr/>
        </p:nvSpPr>
        <p:spPr bwMode="auto">
          <a:xfrm>
            <a:off x="6804025" y="0"/>
            <a:ext cx="576263" cy="6477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16" name="Rectangle 26"/>
          <p:cNvSpPr txBox="1">
            <a:spLocks noChangeArrowheads="1"/>
          </p:cNvSpPr>
          <p:nvPr/>
        </p:nvSpPr>
        <p:spPr bwMode="auto">
          <a:xfrm>
            <a:off x="0" y="6397768"/>
            <a:ext cx="363589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The sure mercies of David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2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2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2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2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2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2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6246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2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62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6246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5" grpId="0" animBg="1"/>
      <p:bldP spid="624647" grpId="0" animBg="1"/>
      <p:bldP spid="624648" grpId="0" animBg="1"/>
      <p:bldP spid="624649" grpId="0" animBg="1"/>
      <p:bldP spid="624650" grpId="0" animBg="1"/>
      <p:bldP spid="624651" grpId="0" animBg="1"/>
      <p:bldP spid="624652" grpId="0" animBg="1"/>
      <p:bldP spid="624652" grpId="1" animBg="1"/>
      <p:bldP spid="624652" grpId="2" animBg="1"/>
      <p:bldP spid="624653" grpId="0" animBg="1"/>
      <p:bldP spid="624655" grpId="0" animBg="1"/>
      <p:bldP spid="624656" grpId="0" animBg="1"/>
      <p:bldP spid="624656" grpId="1" animBg="1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2029</TotalTime>
  <Words>1013</Words>
  <Application>Microsoft Office PowerPoint</Application>
  <PresentationFormat>On-screen Show (4:3)</PresentationFormat>
  <Paragraphs>130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Mountain Top</vt:lpstr>
      <vt:lpstr>Generic</vt:lpstr>
      <vt:lpstr>Photo Editor Photo</vt:lpstr>
      <vt:lpstr>Slide 1</vt:lpstr>
      <vt:lpstr>Why did David bring the Ark to Zion?</vt:lpstr>
      <vt:lpstr>David by-passes Gibeon</vt:lpstr>
      <vt:lpstr>David’s audacious actions</vt:lpstr>
      <vt:lpstr>David knew the place of sacrifice</vt:lpstr>
      <vt:lpstr>The Tabernacle of David</vt:lpstr>
      <vt:lpstr>Genesis 14 The first cameo of the Kingdom </vt:lpstr>
      <vt:lpstr>The Northern Confederacy</vt:lpstr>
      <vt:lpstr>The battle of the kings Gen. 14</vt:lpstr>
      <vt:lpstr>The Main Characters as Types</vt:lpstr>
      <vt:lpstr>Slide 11</vt:lpstr>
      <vt:lpstr>Armageddon Foreshadowed</vt:lpstr>
      <vt:lpstr>Abraham’s Army</vt:lpstr>
      <vt:lpstr>Abram defeats a northern confederacy</vt:lpstr>
      <vt:lpstr>Stephen’s revelation of David’s mission – Acts 7:44-46</vt:lpstr>
      <vt:lpstr>The Jerusalem Conference  Acts 15:12-19</vt:lpstr>
      <vt:lpstr>The future Tabernacle of David</vt:lpstr>
      <vt:lpstr>The sure mercies of David</vt:lpstr>
      <vt:lpstr>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Cowie</dc:creator>
  <cp:lastModifiedBy>Jim Cowie</cp:lastModifiedBy>
  <cp:revision>125</cp:revision>
  <dcterms:created xsi:type="dcterms:W3CDTF">2004-04-23T11:37:50Z</dcterms:created>
  <dcterms:modified xsi:type="dcterms:W3CDTF">2012-08-13T13:50:34Z</dcterms:modified>
</cp:coreProperties>
</file>