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handoutMasterIdLst>
    <p:handoutMasterId r:id="rId21"/>
  </p:handoutMasterIdLst>
  <p:sldIdLst>
    <p:sldId id="271" r:id="rId2"/>
    <p:sldId id="321" r:id="rId3"/>
    <p:sldId id="325" r:id="rId4"/>
    <p:sldId id="315" r:id="rId5"/>
    <p:sldId id="316" r:id="rId6"/>
    <p:sldId id="317" r:id="rId7"/>
    <p:sldId id="319" r:id="rId8"/>
    <p:sldId id="320" r:id="rId9"/>
    <p:sldId id="330" r:id="rId10"/>
    <p:sldId id="323" r:id="rId11"/>
    <p:sldId id="324" r:id="rId12"/>
    <p:sldId id="314" r:id="rId13"/>
    <p:sldId id="327" r:id="rId14"/>
    <p:sldId id="318" r:id="rId15"/>
    <p:sldId id="322" r:id="rId16"/>
    <p:sldId id="313" r:id="rId17"/>
    <p:sldId id="328" r:id="rId18"/>
    <p:sldId id="289" r:id="rId19"/>
    <p:sldId id="326" r:id="rId20"/>
  </p:sldIdLst>
  <p:sldSz cx="9144000" cy="6858000" type="screen4x3"/>
  <p:notesSz cx="7019925" cy="9305925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FF00"/>
    <a:srgbClr val="FF00FF"/>
    <a:srgbClr val="000000"/>
    <a:srgbClr val="FF0000"/>
    <a:srgbClr val="00FFFF"/>
    <a:srgbClr val="FFFF00"/>
    <a:srgbClr val="FFCC66"/>
    <a:srgbClr val="FF99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509" autoAdjust="0"/>
    <p:restoredTop sz="94660"/>
  </p:normalViewPr>
  <p:slideViewPr>
    <p:cSldViewPr>
      <p:cViewPr varScale="1">
        <p:scale>
          <a:sx n="69" d="100"/>
          <a:sy n="69" d="100"/>
        </p:scale>
        <p:origin x="-4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C0561029-06A2-4D7C-B529-31DF5EB98EC6}" type="datetimeFigureOut">
              <a:rPr lang="en-US" smtClean="0"/>
              <a:pPr/>
              <a:t>8/14/2012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18B4D56E-1F43-4180-8DCC-E128FA6F6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hidden">
          <a:xfrm>
            <a:off x="0" y="6165850"/>
            <a:ext cx="9144000" cy="692150"/>
          </a:xfrm>
          <a:custGeom>
            <a:avLst/>
            <a:gdLst/>
            <a:ahLst/>
            <a:cxnLst>
              <a:cxn ang="0">
                <a:pos x="6027" y="2296"/>
              </a:cxn>
              <a:cxn ang="0">
                <a:pos x="0" y="2296"/>
              </a:cxn>
              <a:cxn ang="0">
                <a:pos x="0" y="0"/>
              </a:cxn>
              <a:cxn ang="0">
                <a:pos x="6027" y="0"/>
              </a:cxn>
              <a:cxn ang="0">
                <a:pos x="6027" y="2296"/>
              </a:cxn>
              <a:cxn ang="0">
                <a:pos x="6027" y="2296"/>
              </a:cxn>
            </a:cxnLst>
            <a:rect l="0" t="0" r="r" b="b"/>
            <a:pathLst>
              <a:path w="6027" h="2296">
                <a:moveTo>
                  <a:pt x="6027" y="2296"/>
                </a:moveTo>
                <a:lnTo>
                  <a:pt x="0" y="2296"/>
                </a:lnTo>
                <a:lnTo>
                  <a:pt x="0" y="0"/>
                </a:lnTo>
                <a:lnTo>
                  <a:pt x="6027" y="0"/>
                </a:lnTo>
                <a:lnTo>
                  <a:pt x="6027" y="2296"/>
                </a:lnTo>
                <a:lnTo>
                  <a:pt x="6027" y="2296"/>
                </a:lnTo>
                <a:close/>
              </a:path>
            </a:pathLst>
          </a:custGeom>
          <a:gradFill rotWithShape="0">
            <a:gsLst>
              <a:gs pos="0">
                <a:srgbClr val="000000"/>
              </a:gs>
              <a:gs pos="100000">
                <a:srgbClr val="000066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hidden">
          <a:xfrm>
            <a:off x="0" y="0"/>
            <a:ext cx="9144000" cy="6092825"/>
          </a:xfrm>
          <a:custGeom>
            <a:avLst/>
            <a:gdLst/>
            <a:ahLst/>
            <a:cxnLst>
              <a:cxn ang="0">
                <a:pos x="6027" y="2296"/>
              </a:cxn>
              <a:cxn ang="0">
                <a:pos x="0" y="2296"/>
              </a:cxn>
              <a:cxn ang="0">
                <a:pos x="0" y="0"/>
              </a:cxn>
              <a:cxn ang="0">
                <a:pos x="6027" y="0"/>
              </a:cxn>
              <a:cxn ang="0">
                <a:pos x="6027" y="2296"/>
              </a:cxn>
              <a:cxn ang="0">
                <a:pos x="6027" y="2296"/>
              </a:cxn>
            </a:cxnLst>
            <a:rect l="0" t="0" r="r" b="b"/>
            <a:pathLst>
              <a:path w="6027" h="2296">
                <a:moveTo>
                  <a:pt x="6027" y="2296"/>
                </a:moveTo>
                <a:lnTo>
                  <a:pt x="0" y="2296"/>
                </a:lnTo>
                <a:lnTo>
                  <a:pt x="0" y="0"/>
                </a:lnTo>
                <a:lnTo>
                  <a:pt x="6027" y="0"/>
                </a:lnTo>
                <a:lnTo>
                  <a:pt x="6027" y="2296"/>
                </a:lnTo>
                <a:lnTo>
                  <a:pt x="6027" y="2296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hidden">
          <a:xfrm>
            <a:off x="6248400" y="6524625"/>
            <a:ext cx="2895600" cy="333375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0" y="6453188"/>
            <a:ext cx="7845425" cy="404812"/>
            <a:chOff x="0" y="3792"/>
            <a:chExt cx="4942" cy="536"/>
          </a:xfrm>
        </p:grpSpPr>
        <p:sp>
          <p:nvSpPr>
            <p:cNvPr id="8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1" name="Freeform 9"/>
              <p:cNvSpPr>
                <a:spLocks/>
              </p:cNvSpPr>
              <p:nvPr userDrawn="1"/>
            </p:nvSpPr>
            <p:spPr bwMode="ltGray">
              <a:xfrm>
                <a:off x="3948" y="3798"/>
                <a:ext cx="994" cy="530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0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6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611188" y="6469063"/>
            <a:ext cx="5684837" cy="488950"/>
            <a:chOff x="395" y="3793"/>
            <a:chExt cx="3581" cy="535"/>
          </a:xfrm>
        </p:grpSpPr>
        <p:sp>
          <p:nvSpPr>
            <p:cNvPr id="17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2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5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 userDrawn="1"/>
          </p:nvSpPr>
          <p:spPr bwMode="auto">
            <a:xfrm>
              <a:off x="395" y="3810"/>
              <a:ext cx="245" cy="208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8150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4000" cy="765175"/>
          </a:xfrm>
        </p:spPr>
        <p:txBody>
          <a:bodyPr/>
          <a:lstStyle>
            <a:lvl1pPr>
              <a:defRPr sz="4000" b="1">
                <a:solidFill>
                  <a:srgbClr val="FFFF00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48151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50825" y="836613"/>
            <a:ext cx="8713788" cy="5400675"/>
          </a:xfrm>
        </p:spPr>
        <p:txBody>
          <a:bodyPr/>
          <a:lstStyle>
            <a:lvl1pPr marL="0" indent="0">
              <a:buFontTx/>
              <a:buNone/>
              <a:defRPr sz="2800" b="1"/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23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3959225" cy="461962"/>
          </a:xfrm>
        </p:spPr>
        <p:txBody>
          <a:bodyPr/>
          <a:lstStyle>
            <a:lvl1pPr>
              <a:defRPr sz="2800" smtClean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defRPr>
            </a:lvl1pPr>
          </a:lstStyle>
          <a:p>
            <a:pPr>
              <a:defRPr/>
            </a:pPr>
            <a:r>
              <a:rPr lang="en-AU"/>
              <a:t>A Light to the Gentiles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E8632-F55F-4A27-9DAD-7AA01F9E82E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7CDAD-AC04-47D1-90C6-51352DED4BC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8B5B2-C464-43AC-AD95-3FEB3A2E3FF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F5383-A12C-4253-897F-7B6259249C2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5FD3F-9CF8-4A06-92A4-4003F8A9916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7571E-14B1-455F-AA07-7137D665FEB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0AEF4-3FCE-45B9-A624-091F125C532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E97A5-063A-4F8D-948E-F8DE66BE4D3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B4A9A-5EE5-4691-A17E-86DA9610CD3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EBC5A-9EBD-4174-A747-786F242C4D4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710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0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7109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2052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711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66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711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4711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2053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7120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21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22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23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24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25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712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2055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4712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712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713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pPr>
              <a:defRPr/>
            </a:pPr>
            <a:fld id="{2FA80443-EDDE-4820-8990-CE66D5EC207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3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b="1" dirty="0" smtClean="0"/>
              <a:t>The sure mercies of David</a:t>
            </a:r>
            <a:endParaRPr lang="en-AU" b="1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2263" y="642919"/>
            <a:ext cx="8353425" cy="3722186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sz="110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The sure mercies of David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682625" y="4307612"/>
            <a:ext cx="777716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4800" b="1" dirty="0">
                <a:solidFill>
                  <a:srgbClr val="FFFF66"/>
                </a:solidFill>
                <a:latin typeface="Tahoma" pitchFamily="34" charset="0"/>
              </a:rPr>
              <a:t>Study </a:t>
            </a:r>
            <a:r>
              <a:rPr lang="en-AU" sz="4800" b="1" dirty="0" smtClean="0">
                <a:solidFill>
                  <a:srgbClr val="FFFF66"/>
                </a:solidFill>
                <a:latin typeface="Tahoma" pitchFamily="34" charset="0"/>
              </a:rPr>
              <a:t>3 </a:t>
            </a:r>
            <a:r>
              <a:rPr lang="en-AU" sz="4800" b="1" dirty="0">
                <a:solidFill>
                  <a:srgbClr val="FFFF66"/>
                </a:solidFill>
                <a:latin typeface="Tahoma" pitchFamily="34" charset="0"/>
              </a:rPr>
              <a:t>– </a:t>
            </a:r>
            <a:r>
              <a:rPr lang="en-AU" sz="4800" b="1" dirty="0" smtClean="0">
                <a:solidFill>
                  <a:srgbClr val="FFFF66"/>
                </a:solidFill>
                <a:latin typeface="Tahoma" pitchFamily="34" charset="0"/>
              </a:rPr>
              <a:t>“Yahweh will make thee an house”</a:t>
            </a:r>
            <a:endParaRPr lang="en-AU" sz="4800" b="1" dirty="0">
              <a:solidFill>
                <a:srgbClr val="FFFF66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987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promises to David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6373" y="710329"/>
            <a:ext cx="8613374" cy="401481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Eureka Vol. 2, pg. 28-29 (Abridged):</a:t>
            </a:r>
            <a:endParaRPr lang="en-US" sz="3200" dirty="0" smtClean="0">
              <a:ln>
                <a:solidFill>
                  <a:schemeClr val="tx1"/>
                </a:solidFill>
              </a:ln>
              <a:solidFill>
                <a:srgbClr val="FF00FF"/>
              </a:solidFill>
            </a:endParaRPr>
          </a:p>
          <a:p>
            <a:pPr marL="539750" indent="-539750">
              <a:spcBef>
                <a:spcPts val="0"/>
              </a:spcBef>
              <a:spcAft>
                <a:spcPts val="0"/>
              </a:spcAft>
            </a:pPr>
            <a:r>
              <a:rPr lang="en-AU" sz="3200" dirty="0" smtClean="0"/>
              <a:t>6.	This seed should come to his death by the violence of his enemies; and be pierced with a spear.</a:t>
            </a:r>
            <a:endParaRPr lang="en-US" sz="3200" dirty="0" smtClean="0"/>
          </a:p>
          <a:p>
            <a:pPr marL="539750" indent="-539750">
              <a:spcBef>
                <a:spcPts val="0"/>
              </a:spcBef>
              <a:spcAft>
                <a:spcPts val="0"/>
              </a:spcAft>
            </a:pPr>
            <a:r>
              <a:rPr lang="en-AU" sz="3200" dirty="0" smtClean="0"/>
              <a:t>7.	The establishment of the kingdom and throne would be after David's death, and subsequent to his resurrection, so that it might be “before his face”.</a:t>
            </a:r>
            <a:endParaRPr lang="en-US" sz="3200" dirty="0" smtClean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b="1" dirty="0" smtClean="0"/>
              <a:t>The sure mercies of David</a:t>
            </a:r>
            <a:endParaRPr lang="en-A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25979" y="4758320"/>
            <a:ext cx="8280920" cy="1668149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just">
              <a:lnSpc>
                <a:spcPct val="80000"/>
              </a:lnSpc>
            </a:pPr>
            <a:r>
              <a:rPr lang="en-US" sz="3200" b="1" dirty="0" smtClean="0">
                <a:ln>
                  <a:solidFill>
                    <a:schemeClr val="bg2"/>
                  </a:solidFill>
                </a:ln>
                <a:solidFill>
                  <a:srgbClr val="FF0000"/>
                </a:solidFill>
              </a:rPr>
              <a:t>2 Sam. 7:16 </a:t>
            </a:r>
            <a:r>
              <a:rPr lang="en-US" sz="3200" b="1" dirty="0" smtClean="0">
                <a:solidFill>
                  <a:srgbClr val="000000"/>
                </a:solidFill>
              </a:rPr>
              <a:t>– </a:t>
            </a:r>
            <a:r>
              <a:rPr lang="en-US" sz="3200" b="1" dirty="0" smtClean="0">
                <a:solidFill>
                  <a:srgbClr val="000000"/>
                </a:solidFill>
                <a:latin typeface="Bookman Old Style" pitchFamily="18" charset="0"/>
              </a:rPr>
              <a:t>“And </a:t>
            </a:r>
            <a:r>
              <a:rPr lang="en-US" sz="3200" b="1" dirty="0" err="1" smtClean="0">
                <a:solidFill>
                  <a:srgbClr val="000000"/>
                </a:solidFill>
                <a:latin typeface="Bookman Old Style" pitchFamily="18" charset="0"/>
              </a:rPr>
              <a:t>thine</a:t>
            </a:r>
            <a:r>
              <a:rPr lang="en-US" sz="3200" b="1" dirty="0" smtClean="0">
                <a:solidFill>
                  <a:srgbClr val="000000"/>
                </a:solidFill>
                <a:latin typeface="Bookman Old Style" pitchFamily="18" charset="0"/>
              </a:rPr>
              <a:t> house and thy kingdom shall be established for ever before thee: thy throne shall be established for ever.”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529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promises to David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8329" y="835025"/>
            <a:ext cx="8678892" cy="5473700"/>
          </a:xfrm>
        </p:spPr>
        <p:txBody>
          <a:bodyPr/>
          <a:lstStyle/>
          <a:p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Eureka Vol.2, pg.28-29 (Abridged):</a:t>
            </a:r>
            <a:endParaRPr lang="en-US" sz="3200" dirty="0" smtClean="0">
              <a:ln>
                <a:solidFill>
                  <a:schemeClr val="tx1"/>
                </a:solidFill>
              </a:ln>
              <a:solidFill>
                <a:srgbClr val="FF00FF"/>
              </a:solidFill>
            </a:endParaRPr>
          </a:p>
          <a:p>
            <a:pPr marL="720725" indent="-720725"/>
            <a:r>
              <a:rPr lang="en-AU" sz="3200" dirty="0" smtClean="0"/>
              <a:t>8.	The Covenant of the Hidden Period contained all that constituted the salvation looked for by David.</a:t>
            </a:r>
            <a:endParaRPr lang="en-US" sz="3200" dirty="0" smtClean="0"/>
          </a:p>
          <a:p>
            <a:pPr marL="720725" indent="-720725"/>
            <a:r>
              <a:rPr lang="en-AU" sz="3200" dirty="0" smtClean="0"/>
              <a:t>9.	He who should be both seed of David and Son of God would be ruler over mankind in righteousness and glory, occupying David's throne.</a:t>
            </a:r>
            <a:endParaRPr lang="en-US" sz="3200" dirty="0" smtClean="0"/>
          </a:p>
          <a:p>
            <a:pPr marL="720725" indent="-720725"/>
            <a:r>
              <a:rPr lang="en-AU" sz="3200" dirty="0" smtClean="0"/>
              <a:t>10.	This ruler would utterly destroy the power of the wicked.</a:t>
            </a:r>
            <a:endParaRPr lang="en-US" sz="3200" dirty="0" smtClean="0"/>
          </a:p>
          <a:p>
            <a:pPr marL="450850" indent="-450850" algn="just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endParaRPr lang="en-AU" sz="3200" dirty="0" smtClean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b="1" dirty="0" smtClean="0"/>
              <a:t>The sure mercies of David</a:t>
            </a: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5293"/>
            <a:ext cx="9144000" cy="1183467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AU" sz="4400" dirty="0" smtClean="0"/>
              <a:t>“If he commit iniquity”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2 Samuel 7:14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1678" y="1196752"/>
            <a:ext cx="8812810" cy="5184575"/>
          </a:xfrm>
        </p:spPr>
        <p:txBody>
          <a:bodyPr/>
          <a:lstStyle/>
          <a:p>
            <a:pPr marL="539750" indent="-539750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/>
              <a:t>Hebrew - </a:t>
            </a:r>
            <a:r>
              <a:rPr lang="en-AU" sz="3200" i="1" dirty="0" smtClean="0"/>
              <a:t>be ha </a:t>
            </a:r>
            <a:r>
              <a:rPr lang="en-AU" sz="3200" i="1" dirty="0" err="1" smtClean="0"/>
              <a:t>awatho</a:t>
            </a:r>
            <a:r>
              <a:rPr lang="en-AU" sz="3200" i="1" dirty="0" smtClean="0"/>
              <a:t>.</a:t>
            </a:r>
            <a:endParaRPr lang="en-US" sz="3200" i="1" dirty="0" smtClean="0"/>
          </a:p>
          <a:p>
            <a:pPr marL="539750" indent="-539750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/>
              <a:t>From ‘</a:t>
            </a:r>
            <a:r>
              <a:rPr lang="en-AU" sz="3200" i="1" dirty="0" err="1" smtClean="0"/>
              <a:t>awah</a:t>
            </a:r>
            <a:r>
              <a:rPr lang="en-AU" sz="3200" dirty="0" smtClean="0"/>
              <a:t>, signifying in the </a:t>
            </a:r>
            <a:r>
              <a:rPr lang="en-AU" sz="3200" dirty="0" err="1" smtClean="0"/>
              <a:t>Niphil</a:t>
            </a:r>
            <a:r>
              <a:rPr lang="en-AU" sz="3200" dirty="0" smtClean="0"/>
              <a:t> (Passive Voice); something done to one, cause to bow down, to suffer iniquity.</a:t>
            </a:r>
            <a:endParaRPr lang="en-US" sz="3200" dirty="0" smtClean="0"/>
          </a:p>
          <a:p>
            <a:pPr marL="539750" indent="-539750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>
                <a:ln w="19050"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Lit.</a:t>
            </a:r>
            <a:r>
              <a:rPr lang="en-AU" sz="3200" dirty="0" smtClean="0"/>
              <a:t> – </a:t>
            </a:r>
            <a:r>
              <a:rPr lang="en-AU" sz="3200" dirty="0" smtClean="0">
                <a:solidFill>
                  <a:srgbClr val="FFFF00"/>
                </a:solidFill>
              </a:rPr>
              <a:t>“In his subverting”</a:t>
            </a:r>
            <a:r>
              <a:rPr lang="en-AU" sz="3200" dirty="0" smtClean="0"/>
              <a:t>, i.e. in his deprivation of justice, or in the perverting of his right.  Similar usages occur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 38:6; Job 33:27; 34:12; Ps. 119:78; Lam. 3:36,59</a:t>
            </a:r>
            <a:r>
              <a:rPr lang="en-AU" sz="3200" dirty="0" smtClean="0"/>
              <a:t>.</a:t>
            </a:r>
            <a:endParaRPr lang="en-US" sz="3200" dirty="0" smtClean="0"/>
          </a:p>
          <a:p>
            <a:pPr marL="539750" indent="-539750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/>
              <a:t> No conditional sense exists in the Heb.</a:t>
            </a:r>
            <a:endParaRPr lang="en-US" sz="3200" dirty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b="1" dirty="0" smtClean="0"/>
              <a:t>The sure mercies of David</a:t>
            </a: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99148"/>
            <a:ext cx="9144000" cy="765175"/>
          </a:xfrm>
        </p:spPr>
        <p:txBody>
          <a:bodyPr/>
          <a:lstStyle/>
          <a:p>
            <a:r>
              <a:rPr lang="en-AU" sz="4400" dirty="0" smtClean="0"/>
              <a:t>Similar forms of </a:t>
            </a:r>
            <a:r>
              <a:rPr lang="en-AU" sz="4400" i="1" dirty="0" err="1" smtClean="0"/>
              <a:t>awah</a:t>
            </a:r>
            <a:endParaRPr lang="en-US" sz="4400" i="1" dirty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536" y="821170"/>
            <a:ext cx="8490454" cy="5546304"/>
          </a:xfrm>
        </p:spPr>
        <p:txBody>
          <a:bodyPr/>
          <a:lstStyle/>
          <a:p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 38:6 </a:t>
            </a:r>
            <a:r>
              <a:rPr lang="en-AU" sz="3200" dirty="0" smtClean="0"/>
              <a:t>– </a:t>
            </a:r>
            <a:r>
              <a:rPr lang="en-AU" sz="3200" dirty="0" smtClean="0">
                <a:latin typeface="Bookman Old Style" pitchFamily="18" charset="0"/>
              </a:rPr>
              <a:t>“I am </a:t>
            </a:r>
            <a:r>
              <a:rPr lang="en-AU" sz="3200" i="1" dirty="0" smtClean="0">
                <a:solidFill>
                  <a:srgbClr val="00FF00"/>
                </a:solidFill>
                <a:latin typeface="Bookman Old Style" pitchFamily="18" charset="0"/>
              </a:rPr>
              <a:t>troubled</a:t>
            </a:r>
            <a:r>
              <a:rPr lang="en-AU" sz="3200" dirty="0" smtClean="0">
                <a:latin typeface="Bookman Old Style" pitchFamily="18" charset="0"/>
              </a:rPr>
              <a:t>; I am bowed down greatly.”</a:t>
            </a:r>
            <a:endParaRPr lang="en-US" sz="3200" dirty="0" smtClean="0">
              <a:latin typeface="Bookman Old Style" pitchFamily="18" charset="0"/>
            </a:endParaRPr>
          </a:p>
          <a:p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Job 33:27 </a:t>
            </a:r>
            <a:r>
              <a:rPr lang="en-AU" sz="3200" dirty="0" smtClean="0"/>
              <a:t>– </a:t>
            </a:r>
            <a:r>
              <a:rPr lang="en-AU" sz="3200" dirty="0" smtClean="0">
                <a:latin typeface="Bookman Old Style" pitchFamily="18" charset="0"/>
              </a:rPr>
              <a:t>“I have sinned and </a:t>
            </a:r>
            <a:r>
              <a:rPr lang="en-AU" sz="3200" i="1" dirty="0" smtClean="0">
                <a:solidFill>
                  <a:srgbClr val="00FF00"/>
                </a:solidFill>
                <a:latin typeface="Bookman Old Style" pitchFamily="18" charset="0"/>
              </a:rPr>
              <a:t>perverted</a:t>
            </a:r>
            <a:r>
              <a:rPr lang="en-AU" sz="3200" dirty="0" smtClean="0">
                <a:solidFill>
                  <a:srgbClr val="00FF00"/>
                </a:solidFill>
                <a:latin typeface="Bookman Old Style" pitchFamily="18" charset="0"/>
              </a:rPr>
              <a:t> </a:t>
            </a:r>
            <a:r>
              <a:rPr lang="en-AU" sz="3200" dirty="0" smtClean="0">
                <a:latin typeface="Bookman Old Style" pitchFamily="18" charset="0"/>
              </a:rPr>
              <a:t>that which was right.”</a:t>
            </a:r>
            <a:endParaRPr lang="en-US" sz="3200" dirty="0" smtClean="0">
              <a:latin typeface="Bookman Old Style" pitchFamily="18" charset="0"/>
            </a:endParaRPr>
          </a:p>
          <a:p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Job 34:12 </a:t>
            </a:r>
            <a:r>
              <a:rPr lang="en-AU" sz="3200" dirty="0" smtClean="0"/>
              <a:t>– </a:t>
            </a:r>
            <a:r>
              <a:rPr lang="en-AU" sz="3200" dirty="0" smtClean="0">
                <a:latin typeface="Bookman Old Style" pitchFamily="18" charset="0"/>
              </a:rPr>
              <a:t>“...neither will the Almighty </a:t>
            </a:r>
            <a:r>
              <a:rPr lang="en-AU" sz="3200" i="1" dirty="0" smtClean="0">
                <a:solidFill>
                  <a:srgbClr val="00FF00"/>
                </a:solidFill>
                <a:latin typeface="Bookman Old Style" pitchFamily="18" charset="0"/>
              </a:rPr>
              <a:t>pervert</a:t>
            </a:r>
            <a:r>
              <a:rPr lang="en-AU" sz="3200" dirty="0" smtClean="0">
                <a:latin typeface="Bookman Old Style" pitchFamily="18" charset="0"/>
              </a:rPr>
              <a:t> judgment.”</a:t>
            </a:r>
            <a:endParaRPr lang="en-US" sz="3200" dirty="0" smtClean="0">
              <a:latin typeface="Bookman Old Style" pitchFamily="18" charset="0"/>
            </a:endParaRPr>
          </a:p>
          <a:p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 119:78 </a:t>
            </a:r>
            <a:r>
              <a:rPr lang="en-AU" sz="3200" dirty="0" smtClean="0"/>
              <a:t>– </a:t>
            </a:r>
            <a:r>
              <a:rPr lang="en-AU" sz="3200" dirty="0" smtClean="0">
                <a:latin typeface="Bookman Old Style" pitchFamily="18" charset="0"/>
              </a:rPr>
              <a:t>“...they dealt </a:t>
            </a:r>
            <a:r>
              <a:rPr lang="en-AU" sz="3200" i="1" dirty="0" smtClean="0">
                <a:solidFill>
                  <a:srgbClr val="00FF00"/>
                </a:solidFill>
                <a:latin typeface="Bookman Old Style" pitchFamily="18" charset="0"/>
              </a:rPr>
              <a:t>perversely</a:t>
            </a:r>
            <a:r>
              <a:rPr lang="en-AU" sz="3200" dirty="0" smtClean="0">
                <a:latin typeface="Bookman Old Style" pitchFamily="18" charset="0"/>
              </a:rPr>
              <a:t> with me without a cause.”</a:t>
            </a:r>
            <a:endParaRPr lang="en-US" sz="3200" dirty="0" smtClean="0">
              <a:latin typeface="Bookman Old Style" pitchFamily="18" charset="0"/>
            </a:endParaRPr>
          </a:p>
          <a:p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Lam. 3:36 </a:t>
            </a:r>
            <a:r>
              <a:rPr lang="en-AU" sz="3200" dirty="0" smtClean="0"/>
              <a:t>– </a:t>
            </a:r>
            <a:r>
              <a:rPr lang="en-AU" sz="3200" dirty="0" smtClean="0">
                <a:latin typeface="Bookman Old Style" pitchFamily="18" charset="0"/>
              </a:rPr>
              <a:t>“To </a:t>
            </a:r>
            <a:r>
              <a:rPr lang="en-AU" sz="3200" i="1" dirty="0" smtClean="0">
                <a:solidFill>
                  <a:srgbClr val="00FF00"/>
                </a:solidFill>
                <a:latin typeface="Bookman Old Style" pitchFamily="18" charset="0"/>
              </a:rPr>
              <a:t>subvert</a:t>
            </a:r>
            <a:r>
              <a:rPr lang="en-AU" sz="3200" dirty="0" smtClean="0">
                <a:latin typeface="Bookman Old Style" pitchFamily="18" charset="0"/>
              </a:rPr>
              <a:t> a man in his cause, the Lord </a:t>
            </a:r>
            <a:r>
              <a:rPr lang="en-AU" sz="3200" dirty="0" err="1" smtClean="0">
                <a:latin typeface="Bookman Old Style" pitchFamily="18" charset="0"/>
              </a:rPr>
              <a:t>approveth</a:t>
            </a:r>
            <a:r>
              <a:rPr lang="en-AU" sz="3200" dirty="0" smtClean="0">
                <a:latin typeface="Bookman Old Style" pitchFamily="18" charset="0"/>
              </a:rPr>
              <a:t> not.”</a:t>
            </a:r>
            <a:endParaRPr lang="en-US" sz="3200" dirty="0" smtClean="0">
              <a:latin typeface="Bookman Old Style" pitchFamily="18" charset="0"/>
            </a:endParaRP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b="1" dirty="0" smtClean="0"/>
              <a:t>The sure mercies of David</a:t>
            </a: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636912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Other translations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3429000"/>
            <a:ext cx="8713092" cy="2865870"/>
          </a:xfrm>
        </p:spPr>
        <p:txBody>
          <a:bodyPr/>
          <a:lstStyle/>
          <a:p>
            <a:pPr marL="539750" indent="-539750"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>
                <a:ln w="19050"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Bro. Thomas </a:t>
            </a:r>
            <a:r>
              <a:rPr lang="en-AU" sz="3200" dirty="0" smtClean="0"/>
              <a:t>– </a:t>
            </a:r>
            <a:r>
              <a:rPr lang="en-AU" sz="3200" dirty="0" smtClean="0">
                <a:latin typeface="Bookman Old Style" pitchFamily="18" charset="0"/>
              </a:rPr>
              <a:t>“Whom in his being </a:t>
            </a:r>
            <a:r>
              <a:rPr lang="en-AU" sz="3200" dirty="0" smtClean="0">
                <a:solidFill>
                  <a:srgbClr val="00FF00"/>
                </a:solidFill>
                <a:latin typeface="Bookman Old Style" pitchFamily="18" charset="0"/>
              </a:rPr>
              <a:t>caused to bow down </a:t>
            </a:r>
            <a:r>
              <a:rPr lang="en-AU" sz="3200" dirty="0" smtClean="0">
                <a:latin typeface="Bookman Old Style" pitchFamily="18" charset="0"/>
              </a:rPr>
              <a:t>I will....”.</a:t>
            </a:r>
            <a:endParaRPr lang="en-US" sz="3200" dirty="0" smtClean="0">
              <a:latin typeface="Bookman Old Style" pitchFamily="18" charset="0"/>
            </a:endParaRPr>
          </a:p>
          <a:p>
            <a:pPr marL="539750" indent="-539750"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>
                <a:ln w="19050"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Adam Clarke </a:t>
            </a:r>
            <a:r>
              <a:rPr lang="en-AU" sz="3200" dirty="0" smtClean="0"/>
              <a:t>– </a:t>
            </a:r>
            <a:r>
              <a:rPr lang="en-AU" sz="3200" dirty="0" smtClean="0">
                <a:latin typeface="Bookman Old Style" pitchFamily="18" charset="0"/>
              </a:rPr>
              <a:t>“Even in his </a:t>
            </a:r>
            <a:r>
              <a:rPr lang="en-AU" sz="3200" dirty="0" smtClean="0">
                <a:solidFill>
                  <a:srgbClr val="00FF00"/>
                </a:solidFill>
                <a:latin typeface="Bookman Old Style" pitchFamily="18" charset="0"/>
              </a:rPr>
              <a:t>suffering for iniquity</a:t>
            </a:r>
            <a:r>
              <a:rPr lang="en-AU" sz="3200" dirty="0" smtClean="0">
                <a:latin typeface="Bookman Old Style" pitchFamily="18" charset="0"/>
              </a:rPr>
              <a:t> I will....”.</a:t>
            </a:r>
          </a:p>
          <a:p>
            <a:pPr marL="539750" indent="-539750">
              <a:buClr>
                <a:srgbClr val="FFFF00"/>
              </a:buClr>
              <a:buFont typeface="Wingdings" pitchFamily="2" charset="2"/>
              <a:buChar char="v"/>
            </a:pPr>
            <a:endParaRPr lang="en-US" sz="3200" dirty="0" smtClean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b="1" dirty="0" smtClean="0"/>
              <a:t>The sure mercies of David</a:t>
            </a:r>
            <a:endParaRPr lang="en-AU" b="1" dirty="0"/>
          </a:p>
        </p:txBody>
      </p:sp>
      <p:sp>
        <p:nvSpPr>
          <p:cNvPr id="6" name="Rectangle 5"/>
          <p:cNvSpPr/>
          <p:nvPr/>
        </p:nvSpPr>
        <p:spPr>
          <a:xfrm>
            <a:off x="340116" y="980728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3200" b="1" kern="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/>
              </a:rPr>
              <a:t>Lam. 3:59 </a:t>
            </a:r>
            <a:r>
              <a:rPr lang="en-AU" sz="3200" b="1" kern="0" dirty="0" smtClean="0">
                <a:solidFill>
                  <a:srgbClr val="FFFFFF"/>
                </a:solidFill>
                <a:latin typeface="Arial"/>
              </a:rPr>
              <a:t>– </a:t>
            </a:r>
            <a:r>
              <a:rPr lang="en-AU" sz="3200" b="1" kern="0" dirty="0" smtClean="0">
                <a:solidFill>
                  <a:srgbClr val="FFFFFF"/>
                </a:solidFill>
                <a:latin typeface="Bookman Old Style" pitchFamily="18" charset="0"/>
              </a:rPr>
              <a:t>“O Yahweh, thou hast seen my </a:t>
            </a:r>
            <a:r>
              <a:rPr lang="en-AU" sz="3200" b="1" i="1" kern="0" dirty="0" smtClean="0">
                <a:solidFill>
                  <a:srgbClr val="00FF00"/>
                </a:solidFill>
                <a:latin typeface="Bookman Old Style" pitchFamily="18" charset="0"/>
              </a:rPr>
              <a:t>wrong</a:t>
            </a:r>
            <a:r>
              <a:rPr lang="en-AU" sz="3200" b="1" kern="0" dirty="0" smtClean="0">
                <a:solidFill>
                  <a:srgbClr val="FFFFFF"/>
                </a:solidFill>
                <a:latin typeface="Bookman Old Style" pitchFamily="18" charset="0"/>
              </a:rPr>
              <a:t>, judge thou my cause.”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154568"/>
            <a:ext cx="91440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Similar forms of </a:t>
            </a:r>
            <a:r>
              <a:rPr kumimoji="0" lang="en-AU" sz="44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awah</a:t>
            </a:r>
            <a:endParaRPr kumimoji="0" lang="en-US" sz="4400" b="1" i="1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0" grpId="0"/>
      <p:bldP spid="99331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1300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David – Type of Christ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7098" y="908719"/>
            <a:ext cx="8678892" cy="5400005"/>
          </a:xfrm>
        </p:spPr>
        <p:txBody>
          <a:bodyPr/>
          <a:lstStyle/>
          <a:p>
            <a:pPr marL="539750" indent="-539750"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 Sam. 7:19 </a:t>
            </a:r>
            <a:r>
              <a:rPr lang="en-AU" sz="3200" dirty="0" smtClean="0"/>
              <a:t>– </a:t>
            </a:r>
            <a:r>
              <a:rPr lang="en-AU" sz="3200" dirty="0" smtClean="0">
                <a:solidFill>
                  <a:srgbClr val="00FF00"/>
                </a:solidFill>
              </a:rPr>
              <a:t>“And is this the manner of man, O Lord GOD?”</a:t>
            </a:r>
            <a:endParaRPr lang="en-US" sz="3200" dirty="0" smtClean="0">
              <a:solidFill>
                <a:srgbClr val="00FF00"/>
              </a:solidFill>
            </a:endParaRPr>
          </a:p>
          <a:p>
            <a:pPr marL="539750" indent="-539750"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>
                <a:solidFill>
                  <a:srgbClr val="00FF00"/>
                </a:solidFill>
              </a:rPr>
              <a:t>“manner” </a:t>
            </a:r>
            <a:r>
              <a:rPr lang="en-AU" sz="3200" dirty="0" smtClean="0"/>
              <a:t>is </a:t>
            </a:r>
            <a:r>
              <a:rPr lang="en-AU" sz="3200" i="1" dirty="0" err="1" smtClean="0"/>
              <a:t>towrah</a:t>
            </a:r>
            <a:r>
              <a:rPr lang="en-AU" sz="3200" dirty="0" smtClean="0"/>
              <a:t> - law, custom, mode or manner (</a:t>
            </a:r>
            <a:r>
              <a:rPr lang="en-AU" sz="3200" dirty="0" err="1" smtClean="0"/>
              <a:t>Ges</a:t>
            </a:r>
            <a:r>
              <a:rPr lang="en-AU" sz="3200" dirty="0" smtClean="0"/>
              <a:t>.)  The idea is of a type or pattern.</a:t>
            </a:r>
            <a:endParaRPr lang="en-US" sz="3200" dirty="0" smtClean="0"/>
          </a:p>
          <a:p>
            <a:pPr marL="539750" indent="-539750"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Lit.</a:t>
            </a:r>
            <a:r>
              <a:rPr lang="en-AU" sz="3200" dirty="0" smtClean="0"/>
              <a:t> - </a:t>
            </a:r>
            <a:r>
              <a:rPr lang="en-AU" sz="3200" dirty="0" smtClean="0">
                <a:solidFill>
                  <a:srgbClr val="FFFF00"/>
                </a:solidFill>
                <a:latin typeface="Bookman Old Style" pitchFamily="18" charset="0"/>
              </a:rPr>
              <a:t>“This is the type of the Adam” </a:t>
            </a:r>
            <a:r>
              <a:rPr lang="en-AU" sz="3200" dirty="0" smtClean="0"/>
              <a:t>(i.e. the second Adam = Christ).</a:t>
            </a:r>
          </a:p>
          <a:p>
            <a:pPr marL="539750" indent="-539750"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/>
              <a:t>David is astonished and humbled that he was chosen to be both a type and forefather of the son of God.</a:t>
            </a:r>
          </a:p>
          <a:p>
            <a:pPr marL="539750" indent="-539750">
              <a:buClr>
                <a:srgbClr val="FFFF00"/>
              </a:buClr>
              <a:buFont typeface="Wingdings" pitchFamily="2" charset="2"/>
              <a:buChar char="v"/>
            </a:pPr>
            <a:endParaRPr lang="en-AU" sz="3200" dirty="0" smtClean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b="1" dirty="0" smtClean="0"/>
              <a:t>The sure mercies of David</a:t>
            </a: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7098" y="886475"/>
            <a:ext cx="8678892" cy="5439433"/>
          </a:xfrm>
        </p:spPr>
        <p:txBody>
          <a:bodyPr/>
          <a:lstStyle/>
          <a:p>
            <a:pPr marL="539750" indent="-539750">
              <a:spcBef>
                <a:spcPts val="600"/>
              </a:spcBef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Chron.17:17 </a:t>
            </a:r>
            <a:r>
              <a:rPr lang="en-AU" sz="3200" dirty="0" smtClean="0"/>
              <a:t>– </a:t>
            </a:r>
            <a:r>
              <a:rPr lang="en-AU" sz="3200" dirty="0" smtClean="0">
                <a:solidFill>
                  <a:srgbClr val="00FF00"/>
                </a:solidFill>
              </a:rPr>
              <a:t>“and hast regarded me according to the estate of a man of high degree”</a:t>
            </a:r>
            <a:r>
              <a:rPr lang="en-US" sz="3200" dirty="0" smtClean="0">
                <a:solidFill>
                  <a:srgbClr val="00FF00"/>
                </a:solidFill>
              </a:rPr>
              <a:t>.</a:t>
            </a:r>
          </a:p>
          <a:p>
            <a:pPr marL="539750" indent="-539750">
              <a:spcBef>
                <a:spcPts val="600"/>
              </a:spcBef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>
                <a:solidFill>
                  <a:srgbClr val="00FF00"/>
                </a:solidFill>
              </a:rPr>
              <a:t>“estate” </a:t>
            </a:r>
            <a:r>
              <a:rPr lang="en-AU" sz="3200" dirty="0" smtClean="0"/>
              <a:t>is </a:t>
            </a:r>
            <a:r>
              <a:rPr lang="en-AU" sz="3200" i="1" dirty="0" err="1" smtClean="0"/>
              <a:t>towr</a:t>
            </a:r>
            <a:r>
              <a:rPr lang="en-AU" sz="3200" dirty="0" smtClean="0"/>
              <a:t> - a manner, mode. </a:t>
            </a:r>
            <a:endParaRPr lang="en-US" sz="3200" dirty="0" smtClean="0"/>
          </a:p>
          <a:p>
            <a:pPr marL="539750" indent="-539750">
              <a:spcBef>
                <a:spcPts val="600"/>
              </a:spcBef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Interlinear Bible </a:t>
            </a:r>
            <a:r>
              <a:rPr lang="en-AU" sz="3200" dirty="0" smtClean="0"/>
              <a:t>translates </a:t>
            </a:r>
            <a:r>
              <a:rPr lang="en-AU" sz="3200" dirty="0" smtClean="0">
                <a:solidFill>
                  <a:srgbClr val="FFFF00"/>
                </a:solidFill>
                <a:latin typeface="Bookman Old Style" pitchFamily="18" charset="0"/>
              </a:rPr>
              <a:t>“as a type of the man who is on high”</a:t>
            </a:r>
            <a:r>
              <a:rPr lang="en-AU" sz="3200" dirty="0" smtClean="0">
                <a:latin typeface="Bookman Old Style" pitchFamily="18" charset="0"/>
              </a:rPr>
              <a:t>.</a:t>
            </a:r>
          </a:p>
          <a:p>
            <a:pPr marL="539750" indent="-539750">
              <a:spcBef>
                <a:spcPts val="600"/>
              </a:spcBef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err="1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Youngs</a:t>
            </a: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. Lit. </a:t>
            </a:r>
            <a:r>
              <a:rPr lang="en-AU" sz="3200" dirty="0" smtClean="0"/>
              <a:t>– </a:t>
            </a:r>
            <a:r>
              <a:rPr lang="en-AU" sz="3200" dirty="0" smtClean="0">
                <a:solidFill>
                  <a:srgbClr val="FFFF00"/>
                </a:solidFill>
                <a:latin typeface="Bookman Old Style" pitchFamily="18" charset="0"/>
              </a:rPr>
              <a:t>“..</a:t>
            </a:r>
            <a:r>
              <a:rPr lang="en-US" sz="3200" dirty="0" smtClean="0">
                <a:solidFill>
                  <a:srgbClr val="FFFF00"/>
                </a:solidFill>
                <a:latin typeface="Bookman Old Style" pitchFamily="18" charset="0"/>
              </a:rPr>
              <a:t>and hast seen me as a type of the man who is on high.”</a:t>
            </a:r>
          </a:p>
          <a:p>
            <a:pPr marL="539750" indent="-539750">
              <a:spcBef>
                <a:spcPts val="600"/>
              </a:spcBef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2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LITV</a:t>
            </a:r>
            <a:r>
              <a:rPr lang="en-US" sz="3200" dirty="0" smtClean="0"/>
              <a:t> – </a:t>
            </a:r>
            <a:r>
              <a:rPr lang="en-US" sz="3200" dirty="0" smtClean="0">
                <a:solidFill>
                  <a:srgbClr val="FFFF00"/>
                </a:solidFill>
                <a:latin typeface="Bookman Old Style" pitchFamily="18" charset="0"/>
              </a:rPr>
              <a:t>“...and have looked upon me as a type of the Man who is on high.”</a:t>
            </a:r>
            <a:endParaRPr lang="en-AU" sz="3200" dirty="0" smtClean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126957"/>
            <a:ext cx="91440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David – Type of Christ</a:t>
            </a:r>
            <a:endParaRPr kumimoji="0" lang="en-AU" sz="4400" b="1" i="0" u="none" strike="noStrike" kern="0" cap="none" spc="0" normalizeH="0" baseline="0" noProof="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David’s House </a:t>
            </a:r>
            <a:r>
              <a:rPr lang="en-AU" dirty="0" smtClean="0"/>
              <a:t>–</a:t>
            </a:r>
            <a:r>
              <a:rPr lang="en-AU" sz="4400" dirty="0" smtClean="0"/>
              <a:t> </a:t>
            </a:r>
            <a:r>
              <a:rPr lang="en-AU" dirty="0" smtClean="0">
                <a:ln w="25400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2 Sam. 7:25-29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724184"/>
            <a:ext cx="8757390" cy="5729152"/>
          </a:xfrm>
        </p:spPr>
        <p:txBody>
          <a:bodyPr/>
          <a:lstStyle/>
          <a:p>
            <a:pPr marL="539750" indent="-539750" eaLnBrk="1" hangingPunct="1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V.25</a:t>
            </a:r>
            <a:r>
              <a:rPr lang="en-AU" sz="3200" dirty="0" smtClean="0"/>
              <a:t> – </a:t>
            </a:r>
            <a:r>
              <a:rPr lang="en-AU" sz="3200" dirty="0" smtClean="0">
                <a:solidFill>
                  <a:srgbClr val="00FF00"/>
                </a:solidFill>
              </a:rPr>
              <a:t>“concerning his house” </a:t>
            </a:r>
            <a:r>
              <a:rPr lang="en-AU" sz="3200" dirty="0" smtClean="0"/>
              <a:t>– This ‘house’ looms large in David’s mind.</a:t>
            </a:r>
          </a:p>
          <a:p>
            <a:pPr marL="539750" indent="-539750" eaLnBrk="1" hangingPunct="1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solidFill>
                  <a:srgbClr val="00FF00"/>
                </a:solidFill>
              </a:rPr>
              <a:t>“establish it for ever” </a:t>
            </a:r>
            <a:r>
              <a:rPr lang="en-AU" sz="3200" dirty="0" smtClean="0"/>
              <a:t>– Indicates that final fulfilment is in the Kingdom Age.</a:t>
            </a:r>
          </a:p>
          <a:p>
            <a:pPr marL="539750" indent="-539750" eaLnBrk="1" hangingPunct="1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V.26</a:t>
            </a:r>
            <a:r>
              <a:rPr lang="en-AU" sz="3200" dirty="0" smtClean="0">
                <a:solidFill>
                  <a:srgbClr val="00FF00"/>
                </a:solidFill>
              </a:rPr>
              <a:t> </a:t>
            </a:r>
            <a:r>
              <a:rPr lang="en-AU" sz="3200" dirty="0" smtClean="0"/>
              <a:t>–</a:t>
            </a:r>
            <a:r>
              <a:rPr lang="en-AU" sz="3200" dirty="0" smtClean="0">
                <a:solidFill>
                  <a:srgbClr val="00FF00"/>
                </a:solidFill>
              </a:rPr>
              <a:t> “name be magnified....let the house” </a:t>
            </a:r>
            <a:r>
              <a:rPr lang="en-AU" sz="3200" dirty="0" smtClean="0"/>
              <a:t>– David aligns Yahweh’s future glory with his eternal house –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Rom. 8:30</a:t>
            </a:r>
            <a:r>
              <a:rPr lang="en-AU" sz="3200" dirty="0" smtClean="0"/>
              <a:t>.</a:t>
            </a:r>
          </a:p>
          <a:p>
            <a:pPr marL="539750" indent="-539750" eaLnBrk="1" hangingPunct="1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V.27</a:t>
            </a:r>
            <a:r>
              <a:rPr lang="en-AU" sz="3200" dirty="0" smtClean="0"/>
              <a:t> – </a:t>
            </a:r>
            <a:r>
              <a:rPr lang="en-AU" sz="3200" dirty="0" smtClean="0">
                <a:solidFill>
                  <a:srgbClr val="00FF00"/>
                </a:solidFill>
              </a:rPr>
              <a:t>“I will build thee an house”</a:t>
            </a:r>
            <a:r>
              <a:rPr lang="en-AU" sz="3200" dirty="0" smtClean="0"/>
              <a:t> – The most important element to David.</a:t>
            </a:r>
          </a:p>
          <a:p>
            <a:pPr marL="539750" indent="-539750" eaLnBrk="1" hangingPunct="1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solidFill>
                  <a:srgbClr val="00FF00"/>
                </a:solidFill>
              </a:rPr>
              <a:t>“house...may continue for ever” </a:t>
            </a:r>
            <a:r>
              <a:rPr lang="en-AU" sz="3200" dirty="0" smtClean="0"/>
              <a:t>– Twice mentioned in verse; i.e. an eternal house.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b="1" dirty="0" smtClean="0"/>
              <a:t>The sure mercies of David</a:t>
            </a: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AU" dirty="0" smtClean="0"/>
              <a:t>The sure mercies of David</a:t>
            </a:r>
          </a:p>
        </p:txBody>
      </p:sp>
      <p:pic>
        <p:nvPicPr>
          <p:cNvPr id="21509" name="Picture 5" descr="img_Ezk_temple_faded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4704"/>
            <a:ext cx="9144000" cy="544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7" name="WordArt 7"/>
          <p:cNvSpPr>
            <a:spLocks noChangeArrowheads="1" noChangeShapeType="1" noTextEdit="1"/>
          </p:cNvSpPr>
          <p:nvPr/>
        </p:nvSpPr>
        <p:spPr bwMode="auto">
          <a:xfrm>
            <a:off x="755576" y="4437335"/>
            <a:ext cx="7560840" cy="115190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>
                <a:ln w="9525">
                  <a:solidFill>
                    <a:srgbClr val="00206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Next study </a:t>
            </a:r>
            <a:r>
              <a:rPr lang="en-US" sz="3200" kern="10" dirty="0" smtClean="0">
                <a:ln w="9525">
                  <a:solidFill>
                    <a:srgbClr val="00206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– </a:t>
            </a:r>
          </a:p>
          <a:p>
            <a:pPr algn="ctr"/>
            <a:r>
              <a:rPr lang="en-US" sz="3200" kern="10" dirty="0" smtClean="0">
                <a:ln w="9525">
                  <a:solidFill>
                    <a:srgbClr val="00206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“Building again the Tabernacle of David”</a:t>
            </a:r>
            <a:endParaRPr lang="en-US" sz="3200" kern="10" dirty="0">
              <a:ln w="9525">
                <a:solidFill>
                  <a:srgbClr val="00206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b="1" dirty="0" smtClean="0"/>
              <a:t>The sure mercies of David</a:t>
            </a:r>
            <a:endParaRPr lang="en-AU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529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...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7098" y="835025"/>
            <a:ext cx="8678892" cy="5473700"/>
          </a:xfrm>
        </p:spPr>
        <p:txBody>
          <a:bodyPr/>
          <a:lstStyle/>
          <a:p>
            <a:pPr marL="450850" indent="-450850" algn="just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endParaRPr lang="en-AU" sz="3200" dirty="0" smtClean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b="1" dirty="0" smtClean="0"/>
              <a:t>The sure mercies of David</a:t>
            </a: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529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Promise in Scripture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444" y="876590"/>
            <a:ext cx="8390860" cy="5474295"/>
          </a:xfrm>
        </p:spPr>
        <p:txBody>
          <a:bodyPr/>
          <a:lstStyle/>
          <a:p>
            <a:pPr marL="1884363" indent="-1884363">
              <a:spcBef>
                <a:spcPts val="1200"/>
              </a:spcBef>
              <a:tabLst>
                <a:tab pos="1884363" algn="l"/>
              </a:tabLst>
            </a:pP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BC 1000</a:t>
            </a:r>
            <a:r>
              <a:rPr lang="en-AU" sz="3200" dirty="0" smtClean="0"/>
              <a:t>	Made to David -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 Sam. 7:10-16</a:t>
            </a:r>
            <a:r>
              <a:rPr lang="en-AU" sz="3200" dirty="0" smtClean="0"/>
              <a:t>.</a:t>
            </a:r>
            <a:endParaRPr lang="en-US" sz="3200" dirty="0" smtClean="0"/>
          </a:p>
          <a:p>
            <a:pPr marL="1884363" indent="-1884363">
              <a:spcBef>
                <a:spcPts val="1200"/>
              </a:spcBef>
            </a:pP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BC 970</a:t>
            </a:r>
            <a:r>
              <a:rPr lang="en-AU" sz="3200" dirty="0" smtClean="0"/>
              <a:t>	Passed to Solomon -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Chron. 28:5-8</a:t>
            </a:r>
            <a:r>
              <a:rPr lang="en-AU" sz="3200" dirty="0" smtClean="0"/>
              <a:t>.</a:t>
            </a:r>
            <a:endParaRPr lang="en-US" sz="3200" dirty="0" smtClean="0"/>
          </a:p>
          <a:p>
            <a:pPr marL="1884363" indent="-1884363">
              <a:spcBef>
                <a:spcPts val="1200"/>
              </a:spcBef>
            </a:pP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BC 930</a:t>
            </a:r>
            <a:r>
              <a:rPr lang="en-AU" sz="3200" dirty="0" smtClean="0"/>
              <a:t>	Offered to Jeroboam -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Kings 11:31-38</a:t>
            </a:r>
            <a:r>
              <a:rPr lang="en-AU" sz="3200" dirty="0" smtClean="0"/>
              <a:t>.</a:t>
            </a:r>
            <a:endParaRPr lang="en-US" sz="3200" dirty="0" smtClean="0"/>
          </a:p>
          <a:p>
            <a:pPr marL="1884363" indent="-1884363">
              <a:spcBef>
                <a:spcPts val="1200"/>
              </a:spcBef>
            </a:pP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BC 750</a:t>
            </a:r>
            <a:r>
              <a:rPr lang="en-AU" sz="3200" dirty="0" smtClean="0"/>
              <a:t>	Fulfilment prophesied -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Amos 9:11</a:t>
            </a:r>
            <a:r>
              <a:rPr lang="en-AU" sz="3200" dirty="0" smtClean="0"/>
              <a:t>.</a:t>
            </a:r>
            <a:endParaRPr lang="en-US" sz="3200" dirty="0" smtClean="0"/>
          </a:p>
          <a:p>
            <a:pPr marL="1884363" indent="-1884363">
              <a:spcBef>
                <a:spcPts val="1200"/>
              </a:spcBef>
            </a:pP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BC 720</a:t>
            </a:r>
            <a:r>
              <a:rPr lang="en-AU" sz="3200" dirty="0" smtClean="0"/>
              <a:t>	Sure –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9:6-7; 11:1-5; 16:5; 22:22; 55:3</a:t>
            </a:r>
            <a:r>
              <a:rPr lang="en-AU" sz="3200" dirty="0" smtClean="0"/>
              <a:t>.</a:t>
            </a:r>
            <a:endParaRPr lang="en-US" sz="3200" dirty="0" smtClean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b="1" dirty="0" smtClean="0"/>
              <a:t>The sure mercies of David</a:t>
            </a: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6842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Promise in Scripture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536" y="980729"/>
            <a:ext cx="8490454" cy="532859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884363" indent="-1884363">
              <a:spcBef>
                <a:spcPts val="1200"/>
              </a:spcBef>
            </a:pP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BC 600	</a:t>
            </a:r>
            <a:r>
              <a:rPr lang="en-AU" sz="3200" dirty="0" smtClean="0"/>
              <a:t>Confirmed for future -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Jer. 23:5-6; 33:15-26</a:t>
            </a:r>
            <a:r>
              <a:rPr lang="en-AU" sz="3200" dirty="0" smtClean="0"/>
              <a:t>.</a:t>
            </a:r>
            <a:endParaRPr lang="en-US" sz="3200" dirty="0" smtClean="0"/>
          </a:p>
          <a:p>
            <a:pPr marL="1884363" indent="-1884363">
              <a:spcBef>
                <a:spcPts val="1200"/>
              </a:spcBef>
            </a:pP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BC 590	</a:t>
            </a:r>
            <a:r>
              <a:rPr lang="en-AU" sz="3200" dirty="0" smtClean="0"/>
              <a:t>Lost by Zedekiah -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Ezek. 21:25-27</a:t>
            </a:r>
            <a:r>
              <a:rPr lang="en-AU" sz="3200" dirty="0" smtClean="0"/>
              <a:t>.</a:t>
            </a:r>
            <a:endParaRPr lang="en-US" sz="3200" dirty="0" smtClean="0"/>
          </a:p>
          <a:p>
            <a:pPr marL="1884363" indent="-1884363">
              <a:spcBef>
                <a:spcPts val="1200"/>
              </a:spcBef>
            </a:pP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BC 4	</a:t>
            </a:r>
            <a:r>
              <a:rPr lang="en-AU" sz="3200" dirty="0" smtClean="0"/>
              <a:t>Birth of David's </a:t>
            </a:r>
            <a:r>
              <a:rPr lang="en-AU" sz="3200" dirty="0" smtClean="0"/>
              <a:t>son (Gabriel) </a:t>
            </a:r>
            <a:r>
              <a:rPr lang="en-AU" sz="3200" dirty="0" smtClean="0"/>
              <a:t>-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Luke 1:31-35</a:t>
            </a:r>
            <a:r>
              <a:rPr lang="en-AU" sz="3200" dirty="0" smtClean="0"/>
              <a:t>.</a:t>
            </a:r>
            <a:endParaRPr lang="en-US" sz="3200" dirty="0" smtClean="0"/>
          </a:p>
          <a:p>
            <a:pPr marL="1884363" indent="-1884363">
              <a:spcBef>
                <a:spcPts val="1200"/>
              </a:spcBef>
            </a:pP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AD 96	</a:t>
            </a:r>
            <a:r>
              <a:rPr lang="en-AU" sz="3200" dirty="0" smtClean="0"/>
              <a:t>Seen fulfilled -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Rev. 4:2; 22:1,16</a:t>
            </a:r>
            <a:r>
              <a:rPr lang="en-AU" sz="3200" dirty="0" smtClean="0"/>
              <a:t>.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b="1" dirty="0" smtClean="0"/>
              <a:t>The sure mercies of David</a:t>
            </a:r>
            <a:endParaRPr lang="en-A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5157192"/>
            <a:ext cx="83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 smtClean="0">
                <a:solidFill>
                  <a:srgbClr val="FFFF00"/>
                </a:solidFill>
                <a:latin typeface="Impact" pitchFamily="34" charset="0"/>
              </a:rPr>
              <a:t>All that is now required is for him to appear again “whose right it is” to sit on David’s throne</a:t>
            </a:r>
            <a:endParaRPr lang="en-US" sz="3200" dirty="0">
              <a:solidFill>
                <a:srgbClr val="FFFF00"/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529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David forbidden to build temple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7098" y="779604"/>
            <a:ext cx="8678892" cy="5673731"/>
          </a:xfrm>
        </p:spPr>
        <p:txBody>
          <a:bodyPr/>
          <a:lstStyle/>
          <a:p>
            <a:pPr marL="539750" indent="-539750" eaLnBrk="1" hangingPunct="1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 Sam. 7:1 </a:t>
            </a:r>
            <a:r>
              <a:rPr lang="en-AU" sz="3200" dirty="0" smtClean="0"/>
              <a:t>– </a:t>
            </a:r>
            <a:r>
              <a:rPr lang="en-AU" sz="3200" dirty="0" smtClean="0">
                <a:solidFill>
                  <a:srgbClr val="00FF00"/>
                </a:solidFill>
              </a:rPr>
              <a:t>“sat in his house” </a:t>
            </a:r>
            <a:r>
              <a:rPr lang="en-AU" sz="3200" dirty="0" smtClean="0"/>
              <a:t>– David saw the incongruity of his comfortable circumstances in contrast to the Ark.</a:t>
            </a:r>
          </a:p>
          <a:p>
            <a:pPr marL="539750" indent="-539750" eaLnBrk="1" hangingPunct="1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solidFill>
                  <a:srgbClr val="00FF00"/>
                </a:solidFill>
              </a:rPr>
              <a:t>“rest” </a:t>
            </a:r>
            <a:r>
              <a:rPr lang="en-AU" sz="3200" dirty="0" smtClean="0"/>
              <a:t>– </a:t>
            </a:r>
            <a:r>
              <a:rPr lang="en-AU" sz="3200" i="1" dirty="0" err="1" smtClean="0"/>
              <a:t>nuach</a:t>
            </a:r>
            <a:r>
              <a:rPr lang="en-AU" sz="3200" dirty="0" smtClean="0"/>
              <a:t> – to rest, settle down.</a:t>
            </a:r>
          </a:p>
          <a:p>
            <a:pPr marL="539750" indent="-539750" eaLnBrk="1" hangingPunct="1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</a:t>
            </a:r>
            <a:r>
              <a:rPr lang="en-AU" sz="3200" dirty="0" smtClean="0"/>
              <a:t> – </a:t>
            </a:r>
            <a:r>
              <a:rPr lang="en-AU" sz="3200" dirty="0" smtClean="0">
                <a:solidFill>
                  <a:srgbClr val="00FF00"/>
                </a:solidFill>
              </a:rPr>
              <a:t>“Nathan” </a:t>
            </a:r>
            <a:r>
              <a:rPr lang="en-AU" sz="3200" dirty="0" smtClean="0"/>
              <a:t>– “given”. Plays a major role in the delivery of the promises –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V.3,4,17</a:t>
            </a:r>
            <a:r>
              <a:rPr lang="en-AU" sz="3200" dirty="0" smtClean="0"/>
              <a:t>, and in exposing David’s sin –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 Sam. 12 </a:t>
            </a:r>
            <a:r>
              <a:rPr lang="en-AU" sz="3200" dirty="0" smtClean="0"/>
              <a:t>where his name occurs 7 times.</a:t>
            </a:r>
          </a:p>
          <a:p>
            <a:pPr marL="539750" indent="-539750" eaLnBrk="1" hangingPunct="1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V.5-7</a:t>
            </a:r>
            <a:r>
              <a:rPr lang="en-AU" sz="3200" dirty="0" smtClean="0"/>
              <a:t> – Yahweh expresses satisfaction with ‘curtains</a:t>
            </a:r>
            <a:r>
              <a:rPr lang="en-AU" sz="3200" dirty="0" smtClean="0"/>
              <a:t>’ (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</a:t>
            </a:r>
            <a:r>
              <a:rPr lang="en-AU" sz="3200" dirty="0" smtClean="0"/>
              <a:t>). </a:t>
            </a:r>
            <a:r>
              <a:rPr lang="en-AU" sz="3200" dirty="0" smtClean="0"/>
              <a:t>David’s tent found favour with Him -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Acts 7:46</a:t>
            </a:r>
            <a:r>
              <a:rPr lang="en-AU" sz="3200" dirty="0" smtClean="0"/>
              <a:t>.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b="1" dirty="0" smtClean="0"/>
              <a:t>The sure mercies of David</a:t>
            </a: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1300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David exalted – Israel saved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7098" y="793460"/>
            <a:ext cx="8757390" cy="5587868"/>
          </a:xfrm>
        </p:spPr>
        <p:txBody>
          <a:bodyPr/>
          <a:lstStyle/>
          <a:p>
            <a:pPr marL="539750" indent="-539750" eaLnBrk="1" hangingPunct="1"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 Sam. 7:8 </a:t>
            </a:r>
            <a:r>
              <a:rPr lang="en-AU" sz="3200" dirty="0" smtClean="0"/>
              <a:t>– </a:t>
            </a:r>
            <a:r>
              <a:rPr lang="en-AU" sz="3200" dirty="0" smtClean="0">
                <a:solidFill>
                  <a:srgbClr val="00FF00"/>
                </a:solidFill>
              </a:rPr>
              <a:t>“sheepcote” </a:t>
            </a:r>
            <a:r>
              <a:rPr lang="en-AU" sz="3200" dirty="0" smtClean="0"/>
              <a:t>– </a:t>
            </a:r>
            <a:r>
              <a:rPr lang="en-AU" sz="3200" i="1" dirty="0" err="1" smtClean="0"/>
              <a:t>naveh</a:t>
            </a:r>
            <a:r>
              <a:rPr lang="en-AU" sz="3200" dirty="0" smtClean="0"/>
              <a:t> – abode, habitation (of shepherds) – see final occ.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Zeph. 2:6</a:t>
            </a:r>
            <a:r>
              <a:rPr lang="en-AU" sz="3200" dirty="0" smtClean="0"/>
              <a:t>.</a:t>
            </a:r>
          </a:p>
          <a:p>
            <a:pPr marL="539750" indent="-539750" eaLnBrk="1" hangingPunct="1"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V.9</a:t>
            </a:r>
            <a:r>
              <a:rPr lang="en-AU" sz="3200" dirty="0" smtClean="0"/>
              <a:t> – </a:t>
            </a:r>
            <a:r>
              <a:rPr lang="en-AU" sz="3200" dirty="0" smtClean="0">
                <a:solidFill>
                  <a:srgbClr val="00FF00"/>
                </a:solidFill>
              </a:rPr>
              <a:t>“I was with thee” </a:t>
            </a:r>
            <a:r>
              <a:rPr lang="en-AU" sz="3200" dirty="0" smtClean="0"/>
              <a:t>– The reason for David’s exaltation.</a:t>
            </a:r>
          </a:p>
          <a:p>
            <a:pPr marL="539750" indent="-539750" eaLnBrk="1" hangingPunct="1"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solidFill>
                  <a:srgbClr val="00FF00"/>
                </a:solidFill>
              </a:rPr>
              <a:t>“great name” </a:t>
            </a:r>
            <a:r>
              <a:rPr lang="en-AU" sz="3200" dirty="0" smtClean="0"/>
              <a:t>– See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 Sam. 5:10</a:t>
            </a:r>
            <a:r>
              <a:rPr lang="en-AU" sz="3200" dirty="0" smtClean="0"/>
              <a:t>.</a:t>
            </a:r>
          </a:p>
          <a:p>
            <a:pPr marL="539750" indent="-539750" eaLnBrk="1" hangingPunct="1"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V.10</a:t>
            </a:r>
            <a:r>
              <a:rPr lang="en-AU" sz="3200" dirty="0" smtClean="0">
                <a:solidFill>
                  <a:srgbClr val="00FF00"/>
                </a:solidFill>
              </a:rPr>
              <a:t> </a:t>
            </a:r>
            <a:r>
              <a:rPr lang="en-AU" sz="3200" dirty="0" smtClean="0"/>
              <a:t>–</a:t>
            </a:r>
            <a:r>
              <a:rPr lang="en-AU" sz="3200" dirty="0" smtClean="0">
                <a:solidFill>
                  <a:srgbClr val="00FF00"/>
                </a:solidFill>
              </a:rPr>
              <a:t> “a place for my people” </a:t>
            </a:r>
            <a:r>
              <a:rPr lang="en-AU" sz="3200" dirty="0" smtClean="0"/>
              <a:t>– The promises begin with a permanent inheritance for Israel –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Ezek. 37:25-26</a:t>
            </a:r>
            <a:r>
              <a:rPr lang="en-AU" sz="3200" dirty="0" smtClean="0"/>
              <a:t>.</a:t>
            </a:r>
          </a:p>
          <a:p>
            <a:pPr marL="539750" indent="-539750" eaLnBrk="1" hangingPunct="1">
              <a:spcBef>
                <a:spcPts val="0"/>
              </a:spcBef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solidFill>
                  <a:srgbClr val="00FF00"/>
                </a:solidFill>
              </a:rPr>
              <a:t>“move no more” </a:t>
            </a:r>
            <a:r>
              <a:rPr lang="en-AU" sz="3200" dirty="0" smtClean="0"/>
              <a:t>– Indicates a fulfilment in the Kingdom Age.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b="1" dirty="0" smtClean="0"/>
              <a:t>The sure mercies of David</a:t>
            </a: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987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Yahweh builds David a house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528" y="764704"/>
            <a:ext cx="8568952" cy="5546303"/>
          </a:xfrm>
        </p:spPr>
        <p:txBody>
          <a:bodyPr/>
          <a:lstStyle/>
          <a:p>
            <a:pPr algn="just">
              <a:spcBef>
                <a:spcPts val="600"/>
              </a:spcBef>
            </a:pPr>
            <a:r>
              <a:rPr lang="en-US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 Sam. 7:10-11 </a:t>
            </a:r>
            <a:r>
              <a:rPr lang="en-US" sz="3200" dirty="0" smtClean="0"/>
              <a:t>- </a:t>
            </a:r>
            <a:r>
              <a:rPr lang="en-AU" sz="3200" dirty="0" smtClean="0">
                <a:ln w="19050"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Roth.</a:t>
            </a:r>
            <a:r>
              <a:rPr lang="en-AU" sz="3200" dirty="0" smtClean="0"/>
              <a:t> – </a:t>
            </a:r>
            <a:r>
              <a:rPr lang="en-AU" sz="3200" dirty="0" smtClean="0">
                <a:latin typeface="Bookman Old Style" pitchFamily="18" charset="0"/>
              </a:rPr>
              <a:t>“...</a:t>
            </a:r>
            <a:r>
              <a:rPr lang="en-US" sz="3200" dirty="0" smtClean="0">
                <a:latin typeface="Bookman Old Style" pitchFamily="18" charset="0"/>
              </a:rPr>
              <a:t>neither shall the sons of perversity again humiliate them, as at first; even from the day when I put judges in charge over my people Israel, thus will I give thee rest from all </a:t>
            </a:r>
            <a:r>
              <a:rPr lang="en-US" sz="3200" dirty="0" err="1" smtClean="0">
                <a:latin typeface="Bookman Old Style" pitchFamily="18" charset="0"/>
              </a:rPr>
              <a:t>thine</a:t>
            </a:r>
            <a:r>
              <a:rPr lang="en-US" sz="3200" dirty="0" smtClean="0">
                <a:latin typeface="Bookman Old Style" pitchFamily="18" charset="0"/>
              </a:rPr>
              <a:t> enemies. </a:t>
            </a:r>
            <a:r>
              <a:rPr lang="en-US" sz="3200" dirty="0" smtClean="0">
                <a:solidFill>
                  <a:srgbClr val="00FF00"/>
                </a:solidFill>
                <a:latin typeface="Bookman Old Style" pitchFamily="18" charset="0"/>
              </a:rPr>
              <a:t>And Yahweh must tell thee that, a house, will Yahweh make for thee</a:t>
            </a:r>
            <a:r>
              <a:rPr lang="en-US" sz="3200" dirty="0" smtClean="0">
                <a:latin typeface="Bookman Old Style" pitchFamily="18" charset="0"/>
              </a:rPr>
              <a:t>.”</a:t>
            </a:r>
          </a:p>
          <a:p>
            <a:pPr marL="539750" indent="-539750" algn="just">
              <a:spcBef>
                <a:spcPts val="600"/>
              </a:spcBef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/>
              <a:t>David forbidden to build the temple because he shed much blood –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Chron. 22:8</a:t>
            </a:r>
            <a:r>
              <a:rPr lang="en-AU" sz="3200" dirty="0" smtClean="0"/>
              <a:t>. But a ‘house’ is promised to him.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b="1" dirty="0" smtClean="0"/>
              <a:t>The sure mercies of David</a:t>
            </a: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529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‘House’ is </a:t>
            </a:r>
            <a:r>
              <a:rPr lang="en-AU" sz="4400" i="1" dirty="0" err="1" smtClean="0"/>
              <a:t>bayith</a:t>
            </a:r>
            <a:endParaRPr lang="en-AU" sz="4400" i="1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7098" y="835025"/>
            <a:ext cx="8678892" cy="5473700"/>
          </a:xfrm>
        </p:spPr>
        <p:txBody>
          <a:bodyPr/>
          <a:lstStyle/>
          <a:p>
            <a:pPr algn="ctr"/>
            <a:r>
              <a:rPr lang="en-AU" sz="4000" i="1" dirty="0" err="1" smtClean="0">
                <a:solidFill>
                  <a:srgbClr val="00FF00"/>
                </a:solidFill>
              </a:rPr>
              <a:t>bayith</a:t>
            </a:r>
            <a:r>
              <a:rPr lang="en-AU" sz="4000" dirty="0" smtClean="0"/>
              <a:t> in </a:t>
            </a:r>
            <a:r>
              <a:rPr lang="en-AU" sz="40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 Sam. 7</a:t>
            </a:r>
            <a:endParaRPr lang="en-US" sz="40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  <a:p>
            <a:pPr marL="539750" indent="-539750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/>
              <a:t>Occurs 15 times in chapter.</a:t>
            </a:r>
            <a:endParaRPr lang="en-US" sz="3200" dirty="0" smtClean="0"/>
          </a:p>
          <a:p>
            <a:pPr marL="539750" indent="-539750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/>
              <a:t>First 5 </a:t>
            </a:r>
            <a:r>
              <a:rPr lang="en-AU" sz="3200" dirty="0" err="1" smtClean="0"/>
              <a:t>occs</a:t>
            </a:r>
            <a:r>
              <a:rPr lang="en-AU" sz="3200" dirty="0" smtClean="0"/>
              <a:t>. of a literal building -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V.1,2,5, 6,7</a:t>
            </a:r>
            <a:r>
              <a:rPr lang="en-AU" sz="3200" dirty="0" smtClean="0"/>
              <a:t>.</a:t>
            </a:r>
            <a:endParaRPr lang="en-US" sz="3200" dirty="0" smtClean="0"/>
          </a:p>
          <a:p>
            <a:pPr marL="539750" indent="-539750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/>
              <a:t>Last 10 </a:t>
            </a:r>
            <a:r>
              <a:rPr lang="en-AU" sz="3200" dirty="0" err="1" smtClean="0"/>
              <a:t>occs</a:t>
            </a:r>
            <a:r>
              <a:rPr lang="en-AU" sz="3200" dirty="0" smtClean="0"/>
              <a:t>. are of a family or spiritual house -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V.11,13,16,18,19,25,26,27,29</a:t>
            </a:r>
            <a:r>
              <a:rPr lang="en-AU" sz="3200" dirty="0" smtClean="0"/>
              <a:t> (2).</a:t>
            </a:r>
            <a:endParaRPr lang="en-US" sz="3200" dirty="0" smtClean="0"/>
          </a:p>
          <a:p>
            <a:pPr marL="539750" indent="-539750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/>
              <a:t>The only exception is that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V.13</a:t>
            </a:r>
            <a:r>
              <a:rPr lang="en-AU" sz="3200" dirty="0" smtClean="0"/>
              <a:t> may have a dual meaning.</a:t>
            </a:r>
            <a:endParaRPr lang="en-US" sz="3200" dirty="0" smtClean="0"/>
          </a:p>
          <a:p>
            <a:pPr marL="539750" indent="-539750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dirty="0" smtClean="0"/>
              <a:t>David understood his house to be an enlarged immortal family -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V.16,19,25,29</a:t>
            </a:r>
            <a:r>
              <a:rPr lang="en-AU" sz="3200" dirty="0" smtClean="0"/>
              <a:t>.</a:t>
            </a:r>
            <a:endParaRPr lang="en-US" sz="3200" dirty="0" smtClean="0"/>
          </a:p>
          <a:p>
            <a:pPr marL="450850" indent="-450850" algn="just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endParaRPr lang="en-AU" sz="3200" dirty="0" smtClean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b="1" dirty="0" smtClean="0"/>
              <a:t>The sure mercies of David</a:t>
            </a: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99148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promises to David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520" y="835025"/>
            <a:ext cx="8634470" cy="309803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Eureka Vol. 2, pg. 28-29 (Abridged):</a:t>
            </a:r>
            <a:endParaRPr lang="en-US" sz="3200" dirty="0" smtClean="0">
              <a:ln>
                <a:solidFill>
                  <a:schemeClr val="tx1"/>
                </a:solidFill>
              </a:ln>
              <a:solidFill>
                <a:srgbClr val="FF00FF"/>
              </a:solidFill>
            </a:endParaRPr>
          </a:p>
          <a:p>
            <a:pPr marL="539750" indent="-539750">
              <a:spcBef>
                <a:spcPts val="0"/>
              </a:spcBef>
              <a:spcAft>
                <a:spcPts val="0"/>
              </a:spcAft>
            </a:pPr>
            <a:r>
              <a:rPr lang="en-AU" sz="3200" dirty="0" smtClean="0"/>
              <a:t>1.	A dynastic house was guaranteed to David.</a:t>
            </a:r>
            <a:endParaRPr lang="en-US" sz="3200" dirty="0" smtClean="0"/>
          </a:p>
          <a:p>
            <a:pPr marL="539750" indent="-539750">
              <a:spcBef>
                <a:spcPts val="0"/>
              </a:spcBef>
              <a:spcAft>
                <a:spcPts val="0"/>
              </a:spcAft>
            </a:pPr>
            <a:r>
              <a:rPr lang="en-AU" sz="3200" dirty="0" smtClean="0"/>
              <a:t>2.	The kingdom and throne of this dynasty would be established during a future period.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b="1" dirty="0" smtClean="0"/>
              <a:t>The sure mercies of David</a:t>
            </a:r>
            <a:endParaRPr lang="en-A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965852"/>
            <a:ext cx="8352928" cy="2456057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</a:pPr>
            <a:r>
              <a:rPr lang="en-US" sz="3200" b="1" dirty="0" smtClean="0">
                <a:ln w="12700">
                  <a:solidFill>
                    <a:schemeClr val="bg2"/>
                  </a:solidFill>
                </a:ln>
                <a:solidFill>
                  <a:srgbClr val="FF0000"/>
                </a:solidFill>
              </a:rPr>
              <a:t>2 Sam. 7:12</a:t>
            </a:r>
            <a:r>
              <a:rPr lang="en-US" sz="3200" b="1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000000"/>
                </a:solidFill>
              </a:rPr>
              <a:t>– </a:t>
            </a:r>
            <a:r>
              <a:rPr lang="en-US" sz="3200" b="1" dirty="0" smtClean="0">
                <a:solidFill>
                  <a:srgbClr val="000000"/>
                </a:solidFill>
                <a:latin typeface="Bookman Old Style" pitchFamily="18" charset="0"/>
              </a:rPr>
              <a:t>“And when thy days be fulfilled, and thou </a:t>
            </a:r>
            <a:r>
              <a:rPr lang="en-US" sz="3200" b="1" dirty="0" err="1" smtClean="0">
                <a:solidFill>
                  <a:srgbClr val="000000"/>
                </a:solidFill>
                <a:latin typeface="Bookman Old Style" pitchFamily="18" charset="0"/>
              </a:rPr>
              <a:t>shalt</a:t>
            </a:r>
            <a:r>
              <a:rPr lang="en-US" sz="3200" b="1" dirty="0" smtClean="0">
                <a:solidFill>
                  <a:srgbClr val="000000"/>
                </a:solidFill>
                <a:latin typeface="Bookman Old Style" pitchFamily="18" charset="0"/>
              </a:rPr>
              <a:t> sleep with thy fathers, I will set up thy seed after thee, which shall proceed out of thy bowels, and I will establish his kingdom.”</a:t>
            </a:r>
            <a:endParaRPr lang="en-US" sz="3200" b="1" dirty="0">
              <a:solidFill>
                <a:srgbClr val="0000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99148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promises to David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520" y="835025"/>
            <a:ext cx="8634470" cy="4250159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Eureka Vol. 2, pg. 28-29 (Abridged):</a:t>
            </a:r>
            <a:endParaRPr lang="en-US" sz="3200" dirty="0" smtClean="0">
              <a:ln>
                <a:solidFill>
                  <a:schemeClr val="tx1"/>
                </a:solidFill>
              </a:ln>
              <a:solidFill>
                <a:srgbClr val="FF00FF"/>
              </a:solidFill>
            </a:endParaRPr>
          </a:p>
          <a:p>
            <a:pPr marL="539750" indent="-539750"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/>
              <a:t>3.	The commencement and duration of that period were hidden from David.</a:t>
            </a:r>
            <a:endParaRPr lang="en-US" sz="3200" dirty="0" smtClean="0"/>
          </a:p>
          <a:p>
            <a:pPr marL="539750" indent="-539750"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/>
              <a:t>4.	The kingdom and throne would be established by Yahweh</a:t>
            </a:r>
            <a:r>
              <a:rPr lang="en-US" sz="3200" dirty="0" smtClean="0"/>
              <a:t>.</a:t>
            </a:r>
          </a:p>
          <a:p>
            <a:pPr marL="539750" indent="-539750"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/>
              <a:t>5.	The occupant of the throne would be a resurrected seed of David and Son of God.</a:t>
            </a:r>
            <a:endParaRPr lang="en-US" sz="3200" dirty="0" smtClean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b="1" dirty="0" smtClean="0"/>
              <a:t>The sure mercies of David</a:t>
            </a:r>
            <a:endParaRPr lang="en-A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22964" y="5112894"/>
            <a:ext cx="8092606" cy="1077218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n>
                  <a:solidFill>
                    <a:schemeClr val="bg2"/>
                  </a:solidFill>
                </a:ln>
                <a:solidFill>
                  <a:srgbClr val="FF0000"/>
                </a:solidFill>
              </a:rPr>
              <a:t>2 Sam. 7:13 </a:t>
            </a:r>
            <a:r>
              <a:rPr lang="en-US" sz="3200" b="1" dirty="0" smtClean="0">
                <a:solidFill>
                  <a:srgbClr val="000000"/>
                </a:solidFill>
              </a:rPr>
              <a:t>– </a:t>
            </a:r>
            <a:r>
              <a:rPr lang="en-US" sz="3200" b="1" dirty="0" smtClean="0">
                <a:solidFill>
                  <a:srgbClr val="000000"/>
                </a:solidFill>
                <a:latin typeface="Bookman Old Style" pitchFamily="18" charset="0"/>
              </a:rPr>
              <a:t>“…and I will </a:t>
            </a:r>
            <a:r>
              <a:rPr lang="en-US" sz="3200" b="1" dirty="0" err="1" smtClean="0">
                <a:solidFill>
                  <a:srgbClr val="000000"/>
                </a:solidFill>
                <a:latin typeface="Bookman Old Style" pitchFamily="18" charset="0"/>
              </a:rPr>
              <a:t>stablish</a:t>
            </a:r>
            <a:r>
              <a:rPr lang="en-US" sz="3200" b="1" dirty="0" smtClean="0">
                <a:solidFill>
                  <a:srgbClr val="000000"/>
                </a:solidFill>
                <a:latin typeface="Bookman Old Style" pitchFamily="18" charset="0"/>
              </a:rPr>
              <a:t> the throne of his kingdom for ever.”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/>
      <p:bldP spid="6" grpId="0" animBg="1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3742</TotalTime>
  <Words>1185</Words>
  <Application>Microsoft Office PowerPoint</Application>
  <PresentationFormat>On-screen Show (4:3)</PresentationFormat>
  <Paragraphs>112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Mountain Top</vt:lpstr>
      <vt:lpstr>Slide 1</vt:lpstr>
      <vt:lpstr>The Promise in Scripture</vt:lpstr>
      <vt:lpstr>The Promise in Scripture</vt:lpstr>
      <vt:lpstr>David forbidden to build temple</vt:lpstr>
      <vt:lpstr>David exalted – Israel saved</vt:lpstr>
      <vt:lpstr>Yahweh builds David a house</vt:lpstr>
      <vt:lpstr>‘House’ is bayith</vt:lpstr>
      <vt:lpstr>The promises to David</vt:lpstr>
      <vt:lpstr>The promises to David</vt:lpstr>
      <vt:lpstr>The promises to David</vt:lpstr>
      <vt:lpstr>The promises to David</vt:lpstr>
      <vt:lpstr>“If he commit iniquity” 2 Samuel 7:14</vt:lpstr>
      <vt:lpstr>Similar forms of awah</vt:lpstr>
      <vt:lpstr>Other translations</vt:lpstr>
      <vt:lpstr>David – Type of Christ</vt:lpstr>
      <vt:lpstr>Slide 16</vt:lpstr>
      <vt:lpstr>David’s House – 2 Sam. 7:25-29</vt:lpstr>
      <vt:lpstr>The sure mercies of David</vt:lpstr>
      <vt:lpstr>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 Cowie</dc:creator>
  <cp:lastModifiedBy>Jim Cowie</cp:lastModifiedBy>
  <cp:revision>185</cp:revision>
  <dcterms:created xsi:type="dcterms:W3CDTF">2004-04-23T11:37:50Z</dcterms:created>
  <dcterms:modified xsi:type="dcterms:W3CDTF">2012-08-14T14:10:42Z</dcterms:modified>
</cp:coreProperties>
</file>