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handoutMasterIdLst>
    <p:handoutMasterId r:id="rId20"/>
  </p:handoutMasterIdLst>
  <p:sldIdLst>
    <p:sldId id="271" r:id="rId2"/>
    <p:sldId id="298" r:id="rId3"/>
    <p:sldId id="302" r:id="rId4"/>
    <p:sldId id="297" r:id="rId5"/>
    <p:sldId id="304" r:id="rId6"/>
    <p:sldId id="303" r:id="rId7"/>
    <p:sldId id="305" r:id="rId8"/>
    <p:sldId id="306" r:id="rId9"/>
    <p:sldId id="307" r:id="rId10"/>
    <p:sldId id="308" r:id="rId11"/>
    <p:sldId id="311" r:id="rId12"/>
    <p:sldId id="309" r:id="rId13"/>
    <p:sldId id="310" r:id="rId14"/>
    <p:sldId id="313" r:id="rId15"/>
    <p:sldId id="314" r:id="rId16"/>
    <p:sldId id="317" r:id="rId17"/>
    <p:sldId id="289" r:id="rId18"/>
    <p:sldId id="316" r:id="rId19"/>
  </p:sldIdLst>
  <p:sldSz cx="9144000" cy="6858000" type="screen4x3"/>
  <p:notesSz cx="7019925" cy="9305925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00"/>
    <a:srgbClr val="FF00FF"/>
    <a:srgbClr val="00FFFF"/>
    <a:srgbClr val="00FF00"/>
    <a:srgbClr val="FF0000"/>
    <a:srgbClr val="FFFF00"/>
    <a:srgbClr val="FFCC66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509" autoAdjust="0"/>
    <p:restoredTop sz="94660"/>
  </p:normalViewPr>
  <p:slideViewPr>
    <p:cSldViewPr>
      <p:cViewPr varScale="1">
        <p:scale>
          <a:sx n="69" d="100"/>
          <a:sy n="69" d="100"/>
        </p:scale>
        <p:origin x="-4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C0561029-06A2-4D7C-B529-31DF5EB98EC6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18B4D56E-1F43-4180-8DCC-E128FA6F6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hidden">
          <a:xfrm>
            <a:off x="0" y="6165850"/>
            <a:ext cx="9144000" cy="692150"/>
          </a:xfrm>
          <a:custGeom>
            <a:avLst/>
            <a:gdLst/>
            <a:ahLst/>
            <a:cxnLst>
              <a:cxn ang="0">
                <a:pos x="6027" y="2296"/>
              </a:cxn>
              <a:cxn ang="0">
                <a:pos x="0" y="2296"/>
              </a:cxn>
              <a:cxn ang="0">
                <a:pos x="0" y="0"/>
              </a:cxn>
              <a:cxn ang="0">
                <a:pos x="6027" y="0"/>
              </a:cxn>
              <a:cxn ang="0">
                <a:pos x="6027" y="2296"/>
              </a:cxn>
              <a:cxn ang="0">
                <a:pos x="6027" y="2296"/>
              </a:cxn>
            </a:cxnLst>
            <a:rect l="0" t="0" r="r" b="b"/>
            <a:pathLst>
              <a:path w="6027" h="2296">
                <a:moveTo>
                  <a:pt x="6027" y="2296"/>
                </a:moveTo>
                <a:lnTo>
                  <a:pt x="0" y="2296"/>
                </a:lnTo>
                <a:lnTo>
                  <a:pt x="0" y="0"/>
                </a:lnTo>
                <a:lnTo>
                  <a:pt x="6027" y="0"/>
                </a:lnTo>
                <a:lnTo>
                  <a:pt x="6027" y="2296"/>
                </a:lnTo>
                <a:lnTo>
                  <a:pt x="6027" y="2296"/>
                </a:lnTo>
                <a:close/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0066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hidden">
          <a:xfrm>
            <a:off x="0" y="0"/>
            <a:ext cx="9144000" cy="6092825"/>
          </a:xfrm>
          <a:custGeom>
            <a:avLst/>
            <a:gdLst/>
            <a:ahLst/>
            <a:cxnLst>
              <a:cxn ang="0">
                <a:pos x="6027" y="2296"/>
              </a:cxn>
              <a:cxn ang="0">
                <a:pos x="0" y="2296"/>
              </a:cxn>
              <a:cxn ang="0">
                <a:pos x="0" y="0"/>
              </a:cxn>
              <a:cxn ang="0">
                <a:pos x="6027" y="0"/>
              </a:cxn>
              <a:cxn ang="0">
                <a:pos x="6027" y="2296"/>
              </a:cxn>
              <a:cxn ang="0">
                <a:pos x="6027" y="2296"/>
              </a:cxn>
            </a:cxnLst>
            <a:rect l="0" t="0" r="r" b="b"/>
            <a:pathLst>
              <a:path w="6027" h="2296">
                <a:moveTo>
                  <a:pt x="6027" y="2296"/>
                </a:moveTo>
                <a:lnTo>
                  <a:pt x="0" y="2296"/>
                </a:lnTo>
                <a:lnTo>
                  <a:pt x="0" y="0"/>
                </a:lnTo>
                <a:lnTo>
                  <a:pt x="6027" y="0"/>
                </a:lnTo>
                <a:lnTo>
                  <a:pt x="6027" y="2296"/>
                </a:lnTo>
                <a:lnTo>
                  <a:pt x="6027" y="229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hidden">
          <a:xfrm>
            <a:off x="6248400" y="6524625"/>
            <a:ext cx="2895600" cy="333375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0" y="6453188"/>
            <a:ext cx="7845425" cy="404812"/>
            <a:chOff x="0" y="3792"/>
            <a:chExt cx="4942" cy="536"/>
          </a:xfrm>
        </p:grpSpPr>
        <p:sp>
          <p:nvSpPr>
            <p:cNvPr id="8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1" name="Freeform 9"/>
              <p:cNvSpPr>
                <a:spLocks/>
              </p:cNvSpPr>
              <p:nvPr userDrawn="1"/>
            </p:nvSpPr>
            <p:spPr bwMode="ltGray">
              <a:xfrm>
                <a:off x="3948" y="3798"/>
                <a:ext cx="994" cy="530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0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6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611188" y="6469063"/>
            <a:ext cx="5684837" cy="488950"/>
            <a:chOff x="395" y="3793"/>
            <a:chExt cx="3581" cy="535"/>
          </a:xfrm>
        </p:grpSpPr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2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>
              <a:off x="395" y="3810"/>
              <a:ext cx="245" cy="208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40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400675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23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3959225" cy="461962"/>
          </a:xfrm>
        </p:spPr>
        <p:txBody>
          <a:bodyPr/>
          <a:lstStyle>
            <a:lvl1pPr>
              <a:defRPr sz="2800" smtClean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pPr>
              <a:defRPr/>
            </a:pPr>
            <a:r>
              <a:rPr lang="en-AU"/>
              <a:t>A Light to the Gentiles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E8632-F55F-4A27-9DAD-7AA01F9E82E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7CDAD-AC04-47D1-90C6-51352DED4BC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8B5B2-C464-43AC-AD95-3FEB3A2E3FF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F5383-A12C-4253-897F-7B6259249C2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5FD3F-9CF8-4A06-92A4-4003F8A9916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7571E-14B1-455F-AA07-7137D665FEB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0AEF4-3FCE-45B9-A624-091F125C532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E97A5-063A-4F8D-948E-F8DE66BE4D3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B4A9A-5EE5-4691-A17E-86DA9610CD3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EBC5A-9EBD-4174-A747-786F242C4D4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fld id="{2FA80443-EDDE-4820-8990-CE66D5EC20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2263" y="642919"/>
            <a:ext cx="8353425" cy="3722186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110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The sure mercies of David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9552" y="4279902"/>
            <a:ext cx="806425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4800" b="1" dirty="0">
                <a:solidFill>
                  <a:srgbClr val="FFFF66"/>
                </a:solidFill>
                <a:latin typeface="Tahoma" pitchFamily="34" charset="0"/>
              </a:rPr>
              <a:t>Study </a:t>
            </a:r>
            <a:r>
              <a:rPr lang="en-AU" sz="4800" b="1" dirty="0" smtClean="0">
                <a:solidFill>
                  <a:srgbClr val="FFFF66"/>
                </a:solidFill>
                <a:latin typeface="Tahoma" pitchFamily="34" charset="0"/>
              </a:rPr>
              <a:t>4 </a:t>
            </a:r>
            <a:r>
              <a:rPr lang="en-AU" sz="4800" b="1" dirty="0">
                <a:solidFill>
                  <a:srgbClr val="FFFF66"/>
                </a:solidFill>
                <a:latin typeface="Tahoma" pitchFamily="34" charset="0"/>
              </a:rPr>
              <a:t>– </a:t>
            </a:r>
            <a:r>
              <a:rPr lang="en-AU" sz="4800" b="1" dirty="0" smtClean="0">
                <a:solidFill>
                  <a:srgbClr val="FFFF66"/>
                </a:solidFill>
                <a:latin typeface="Tahoma" pitchFamily="34" charset="0"/>
              </a:rPr>
              <a:t>“Building again the </a:t>
            </a:r>
            <a:r>
              <a:rPr lang="en-AU" sz="4800" b="1" dirty="0">
                <a:solidFill>
                  <a:srgbClr val="FFFF66"/>
                </a:solidFill>
                <a:latin typeface="Tahoma" pitchFamily="34" charset="0"/>
              </a:rPr>
              <a:t>Tabernacle of David”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9977"/>
            <a:ext cx="9144000" cy="765176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 smtClean="0"/>
              <a:t>David taught what he already knew!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75280"/>
            <a:ext cx="8856662" cy="5762625"/>
          </a:xfrm>
        </p:spPr>
        <p:txBody>
          <a:bodyPr/>
          <a:lstStyle/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Commanded to build altar in </a:t>
            </a:r>
            <a:r>
              <a:rPr lang="en-AU" dirty="0" err="1" smtClean="0"/>
              <a:t>Ornan’s</a:t>
            </a:r>
            <a:r>
              <a:rPr lang="en-AU" dirty="0" smtClean="0"/>
              <a:t> threshing floor on Mt. </a:t>
            </a:r>
            <a:r>
              <a:rPr lang="en-AU" dirty="0" err="1" smtClean="0"/>
              <a:t>Moriah</a:t>
            </a:r>
            <a:r>
              <a:rPr lang="en-AU" dirty="0" smtClean="0"/>
              <a:t>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Chron. 3:1</a:t>
            </a:r>
            <a:r>
              <a:rPr lang="en-AU" dirty="0" smtClean="0"/>
              <a:t>.</a:t>
            </a:r>
          </a:p>
          <a:p>
            <a:pPr marL="450850" indent="-4508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Then Solomon began to build the house of the LORD at Jerusalem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in mount </a:t>
            </a:r>
            <a:r>
              <a:rPr lang="en-AU" dirty="0" err="1" smtClean="0">
                <a:solidFill>
                  <a:srgbClr val="FFFF00"/>
                </a:solidFill>
                <a:latin typeface="Bookman Old Style" pitchFamily="18" charset="0"/>
              </a:rPr>
              <a:t>Moriah</a:t>
            </a: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, where </a:t>
            </a:r>
            <a:r>
              <a:rPr lang="en-AU" i="1" dirty="0" smtClean="0">
                <a:solidFill>
                  <a:srgbClr val="00FF00"/>
                </a:solidFill>
                <a:latin typeface="Bookman Old Style" pitchFamily="18" charset="0"/>
              </a:rPr>
              <a:t>the LORD</a:t>
            </a: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 appeared unto David his father, in the place that David had prepared in the </a:t>
            </a:r>
            <a:r>
              <a:rPr lang="en-AU" dirty="0" err="1" smtClean="0">
                <a:solidFill>
                  <a:srgbClr val="00FF00"/>
                </a:solidFill>
                <a:latin typeface="Bookman Old Style" pitchFamily="18" charset="0"/>
              </a:rPr>
              <a:t>threshingfloor</a:t>
            </a: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 of </a:t>
            </a:r>
            <a:r>
              <a:rPr lang="en-AU" dirty="0" err="1" smtClean="0">
                <a:solidFill>
                  <a:srgbClr val="00FF00"/>
                </a:solidFill>
                <a:latin typeface="Bookman Old Style" pitchFamily="18" charset="0"/>
              </a:rPr>
              <a:t>Ornan</a:t>
            </a: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 the </a:t>
            </a:r>
            <a:r>
              <a:rPr lang="en-AU" dirty="0" err="1" smtClean="0">
                <a:solidFill>
                  <a:srgbClr val="00FF00"/>
                </a:solidFill>
                <a:latin typeface="Bookman Old Style" pitchFamily="18" charset="0"/>
              </a:rPr>
              <a:t>Jebusite</a:t>
            </a: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David tried to go to Gibeon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21:29-30</a:t>
            </a:r>
            <a:r>
              <a:rPr lang="en-AU" dirty="0" smtClean="0"/>
              <a:t>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David knew where Christ would be sacrificed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17:54</a:t>
            </a:r>
            <a:r>
              <a:rPr lang="en-AU" dirty="0" smtClean="0"/>
              <a:t> (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22:2 </a:t>
            </a:r>
            <a:r>
              <a:rPr lang="en-AU" dirty="0" smtClean="0"/>
              <a:t>– cp.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9933"/>
                </a:solidFill>
              </a:rPr>
              <a:t>Gentiles</a:t>
            </a:r>
            <a:r>
              <a:rPr lang="en-AU" dirty="0" smtClean="0"/>
              <a:t>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21</a:t>
            </a:r>
            <a:r>
              <a:rPr lang="en-AU" dirty="0" smtClean="0"/>
              <a:t>).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David sacrificed on </a:t>
            </a:r>
            <a:r>
              <a:rPr lang="en-AU" dirty="0" err="1" smtClean="0"/>
              <a:t>Moriah</a:t>
            </a:r>
            <a:r>
              <a:rPr lang="en-AU" dirty="0" smtClean="0"/>
              <a:t>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21:28</a:t>
            </a:r>
            <a:r>
              <a:rPr lang="en-AU" dirty="0" smtClean="0"/>
              <a:t>, and gathered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9933"/>
                </a:solidFill>
              </a:rPr>
              <a:t>Gentiles</a:t>
            </a:r>
            <a:r>
              <a:rPr lang="en-AU" dirty="0" smtClean="0"/>
              <a:t>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22:1-2</a:t>
            </a:r>
            <a:r>
              <a:rPr lang="en-AU" dirty="0" smtClean="0"/>
              <a:t>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Yahweh seen by David on </a:t>
            </a:r>
            <a:r>
              <a:rPr lang="en-AU" sz="4400" dirty="0" err="1" smtClean="0"/>
              <a:t>Moriah</a:t>
            </a:r>
            <a:endParaRPr lang="en-AU" sz="4400" dirty="0" smtClean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25590"/>
            <a:ext cx="8569325" cy="467995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AU" sz="3200" b="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2 Chron. 3:1</a:t>
            </a:r>
            <a:r>
              <a:rPr lang="en-AU" sz="3200" dirty="0" smtClean="0">
                <a:ln w="28575">
                  <a:solidFill>
                    <a:schemeClr val="tx1"/>
                  </a:solidFill>
                </a:ln>
                <a:latin typeface="Bookman Old Style" pitchFamily="18" charset="0"/>
              </a:rPr>
              <a:t> </a:t>
            </a:r>
            <a:r>
              <a:rPr lang="en-AU" sz="3200" dirty="0" smtClean="0">
                <a:latin typeface="Bookman Old Style" pitchFamily="18" charset="0"/>
              </a:rPr>
              <a:t>- Then Solomon began to build the house of the LORD at Jerusalem in mount </a:t>
            </a:r>
            <a:r>
              <a:rPr lang="en-AU" sz="3200" dirty="0" err="1" smtClean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latin typeface="Bookman Old Style" pitchFamily="18" charset="0"/>
              </a:rPr>
              <a:t>Moriah</a:t>
            </a:r>
            <a:r>
              <a:rPr lang="en-AU" sz="3200" dirty="0" smtClean="0">
                <a:latin typeface="Bookman Old Style" pitchFamily="18" charset="0"/>
              </a:rPr>
              <a:t>,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where </a:t>
            </a:r>
            <a:r>
              <a:rPr lang="en-AU" sz="3200" i="1" dirty="0" smtClean="0">
                <a:solidFill>
                  <a:srgbClr val="FFFF00"/>
                </a:solidFill>
                <a:latin typeface="Bookman Old Style" pitchFamily="18" charset="0"/>
              </a:rPr>
              <a:t>the LORD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 appeared unto David his father</a:t>
            </a:r>
            <a:r>
              <a:rPr lang="en-AU" sz="3200" dirty="0" smtClean="0">
                <a:latin typeface="Bookman Old Style" pitchFamily="18" charset="0"/>
              </a:rPr>
              <a:t>, in the place that David had prepared in the </a:t>
            </a:r>
            <a:r>
              <a:rPr lang="en-AU" sz="3200" dirty="0" err="1" smtClean="0">
                <a:latin typeface="Bookman Old Style" pitchFamily="18" charset="0"/>
              </a:rPr>
              <a:t>threshingfloor</a:t>
            </a:r>
            <a:r>
              <a:rPr lang="en-AU" sz="3200" dirty="0" smtClean="0">
                <a:latin typeface="Bookman Old Style" pitchFamily="18" charset="0"/>
              </a:rPr>
              <a:t> of </a:t>
            </a:r>
            <a:r>
              <a:rPr lang="en-AU" sz="3200" dirty="0" err="1" smtClean="0">
                <a:latin typeface="Bookman Old Style" pitchFamily="18" charset="0"/>
              </a:rPr>
              <a:t>Ornan</a:t>
            </a:r>
            <a:r>
              <a:rPr lang="en-AU" sz="3200" dirty="0" smtClean="0">
                <a:latin typeface="Bookman Old Style" pitchFamily="18" charset="0"/>
              </a:rPr>
              <a:t> the </a:t>
            </a:r>
            <a:r>
              <a:rPr lang="en-AU" sz="3200" dirty="0" err="1" smtClean="0">
                <a:latin typeface="Bookman Old Style" pitchFamily="18" charset="0"/>
              </a:rPr>
              <a:t>Jebusite</a:t>
            </a:r>
            <a:r>
              <a:rPr lang="en-AU" sz="3200" dirty="0" smtClean="0">
                <a:latin typeface="Bookman Old Style" pitchFamily="18" charset="0"/>
              </a:rPr>
              <a:t>.</a:t>
            </a:r>
          </a:p>
          <a:p>
            <a:pPr eaLnBrk="1" hangingPunct="1">
              <a:spcBef>
                <a:spcPct val="35000"/>
              </a:spcBef>
              <a:defRPr/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9933"/>
                </a:solidFill>
              </a:rPr>
              <a:t>Margin –</a:t>
            </a:r>
            <a:r>
              <a:rPr lang="en-AU" sz="3200" dirty="0" smtClean="0"/>
              <a:t>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“which was seen of David his father”</a:t>
            </a:r>
          </a:p>
          <a:p>
            <a:pPr algn="ctr" eaLnBrk="1" hangingPunct="1">
              <a:spcBef>
                <a:spcPct val="55000"/>
              </a:spcBef>
              <a:defRPr/>
            </a:pPr>
            <a:r>
              <a:rPr lang="en-AU" sz="3200" b="0" dirty="0" smtClean="0">
                <a:solidFill>
                  <a:srgbClr val="00FF00"/>
                </a:solidFill>
                <a:latin typeface="Arial Black" pitchFamily="34" charset="0"/>
              </a:rPr>
              <a:t>David reminded of </a:t>
            </a:r>
            <a:r>
              <a:rPr lang="en-AU" sz="3200" b="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Gen. 21</a:t>
            </a:r>
            <a:r>
              <a:rPr lang="en-AU" sz="3200" b="0" dirty="0" smtClean="0">
                <a:ln w="28575">
                  <a:solidFill>
                    <a:schemeClr val="tx1"/>
                  </a:solidFill>
                </a:ln>
                <a:solidFill>
                  <a:srgbClr val="00FF00"/>
                </a:solidFill>
                <a:latin typeface="Arial Black" pitchFamily="34" charset="0"/>
              </a:rPr>
              <a:t> </a:t>
            </a:r>
            <a:r>
              <a:rPr lang="en-AU" sz="3200" b="0" dirty="0" smtClean="0">
                <a:solidFill>
                  <a:srgbClr val="00FF00"/>
                </a:solidFill>
                <a:latin typeface="Arial Black" pitchFamily="34" charset="0"/>
              </a:rPr>
              <a:t>and </a:t>
            </a:r>
            <a:r>
              <a:rPr lang="en-AU" sz="3200" b="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22</a:t>
            </a: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3474039" y="3796917"/>
            <a:ext cx="53464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AU" sz="3200" dirty="0" err="1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latin typeface="Arial Black" pitchFamily="34" charset="0"/>
              </a:rPr>
              <a:t>Moriah</a:t>
            </a:r>
            <a:r>
              <a:rPr lang="en-AU" sz="32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latin typeface="Arial Black" pitchFamily="34" charset="0"/>
              </a:rPr>
              <a:t> – “Seen of Yah”</a:t>
            </a:r>
          </a:p>
        </p:txBody>
      </p:sp>
      <p:sp>
        <p:nvSpPr>
          <p:cNvPr id="112650" name="Line 10"/>
          <p:cNvSpPr>
            <a:spLocks noChangeShapeType="1"/>
          </p:cNvSpPr>
          <p:nvPr/>
        </p:nvSpPr>
        <p:spPr bwMode="auto">
          <a:xfrm>
            <a:off x="3292444" y="4090927"/>
            <a:ext cx="215900" cy="0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51" name="Line 11"/>
          <p:cNvSpPr>
            <a:spLocks noChangeShapeType="1"/>
          </p:cNvSpPr>
          <p:nvPr/>
        </p:nvSpPr>
        <p:spPr bwMode="auto">
          <a:xfrm flipH="1">
            <a:off x="3275854" y="2304582"/>
            <a:ext cx="1584177" cy="1800200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  <p:grpSp>
        <p:nvGrpSpPr>
          <p:cNvPr id="14" name="Group 13"/>
          <p:cNvGrpSpPr/>
          <p:nvPr/>
        </p:nvGrpSpPr>
        <p:grpSpPr>
          <a:xfrm>
            <a:off x="8603483" y="2609747"/>
            <a:ext cx="395089" cy="2159695"/>
            <a:chOff x="8603483" y="2609747"/>
            <a:chExt cx="395089" cy="2159695"/>
          </a:xfrm>
        </p:grpSpPr>
        <p:sp>
          <p:nvSpPr>
            <p:cNvPr id="16394" name="Line 6"/>
            <p:cNvSpPr>
              <a:spLocks noChangeShapeType="1"/>
            </p:cNvSpPr>
            <p:nvPr/>
          </p:nvSpPr>
          <p:spPr bwMode="auto">
            <a:xfrm>
              <a:off x="8982217" y="2609747"/>
              <a:ext cx="0" cy="2159695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Line 7"/>
            <p:cNvSpPr>
              <a:spLocks noChangeShapeType="1"/>
            </p:cNvSpPr>
            <p:nvPr/>
          </p:nvSpPr>
          <p:spPr bwMode="auto">
            <a:xfrm>
              <a:off x="8603483" y="4769442"/>
              <a:ext cx="395089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8704167" y="2636912"/>
              <a:ext cx="260322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uiExpand="1" build="p"/>
      <p:bldP spid="112649" grpId="0" uiExpand="1"/>
      <p:bldP spid="112650" grpId="0" uiExpand="1" animBg="1"/>
      <p:bldP spid="112651" grpId="0" uiExpan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2330" y="71438"/>
            <a:ext cx="8460432" cy="1341437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 smtClean="0"/>
              <a:t>Context of Abraham’s Covenant with Gentiles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21:22-34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effectLst/>
              </a:rPr>
              <a:t> 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329744"/>
            <a:ext cx="8856662" cy="5051583"/>
          </a:xfrm>
        </p:spPr>
        <p:txBody>
          <a:bodyPr/>
          <a:lstStyle/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000" dirty="0" smtClean="0"/>
              <a:t>Ishmael and Hagar banished – Represents setting aside of Mosaic order (</a:t>
            </a:r>
            <a:r>
              <a:rPr lang="en-AU" sz="30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Gal. 4</a:t>
            </a:r>
            <a:r>
              <a:rPr lang="en-AU" sz="3000" dirty="0" smtClean="0"/>
              <a:t>).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000" dirty="0" smtClean="0"/>
              <a:t>Abraham makes a covenant with </a:t>
            </a:r>
            <a:r>
              <a:rPr lang="en-AU" sz="3000" dirty="0" err="1" smtClean="0"/>
              <a:t>Abimelech</a:t>
            </a:r>
            <a:r>
              <a:rPr lang="en-AU" sz="3000" dirty="0" smtClean="0"/>
              <a:t> king of the Philistines.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000" dirty="0" smtClean="0"/>
              <a:t>Abraham offers up Isaac as a type of God and Christ in the act of sacrifice.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000" dirty="0" smtClean="0"/>
              <a:t>The covenant made unconditional – </a:t>
            </a:r>
            <a:r>
              <a:rPr lang="en-AU" sz="3000" dirty="0" smtClean="0">
                <a:solidFill>
                  <a:srgbClr val="00FF00"/>
                </a:solidFill>
                <a:latin typeface="Bookman Old Style" pitchFamily="18" charset="0"/>
              </a:rPr>
              <a:t>“In thy seed shall all the nations be blessed”.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000" dirty="0" smtClean="0"/>
              <a:t>Abraham receives news of his family in Gentile lands.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 rot="21424925">
            <a:off x="459827" y="1977866"/>
            <a:ext cx="8136904" cy="3170099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200" dirty="0" smtClean="0">
                <a:ln w="19050">
                  <a:solidFill>
                    <a:schemeClr val="bg2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1 Chron. 21:2 </a:t>
            </a:r>
            <a:r>
              <a:rPr lang="en-AU" sz="3200" dirty="0" smtClean="0">
                <a:solidFill>
                  <a:srgbClr val="000000"/>
                </a:solidFill>
                <a:latin typeface="Arial Black" pitchFamily="34" charset="0"/>
              </a:rPr>
              <a:t>– </a:t>
            </a:r>
            <a:r>
              <a:rPr lang="en-AU" sz="3400" b="1" dirty="0" smtClean="0">
                <a:solidFill>
                  <a:srgbClr val="000000"/>
                </a:solidFill>
                <a:latin typeface="Bookman Old Style" pitchFamily="18" charset="0"/>
              </a:rPr>
              <a:t>“number Israel from Beersheba to Dan” </a:t>
            </a:r>
            <a:r>
              <a:rPr lang="en-AU" sz="3200" dirty="0" smtClean="0">
                <a:solidFill>
                  <a:srgbClr val="000000"/>
                </a:solidFill>
                <a:latin typeface="Arial Black" pitchFamily="34" charset="0"/>
              </a:rPr>
              <a:t>– At </a:t>
            </a:r>
            <a:r>
              <a:rPr lang="en-AU" sz="3600" dirty="0" smtClean="0">
                <a:ln>
                  <a:solidFill>
                    <a:schemeClr val="bg2"/>
                  </a:solidFill>
                </a:ln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Beersheba</a:t>
            </a:r>
            <a:r>
              <a:rPr lang="en-AU" sz="3200" dirty="0" smtClean="0">
                <a:solidFill>
                  <a:srgbClr val="000000"/>
                </a:solidFill>
                <a:latin typeface="Arial Black" pitchFamily="34" charset="0"/>
              </a:rPr>
              <a:t> Abraham made a covenant with Philistines – Left out of David’s numbering, the project ends in judgement (Dan)</a:t>
            </a:r>
            <a:endParaRPr lang="en-US" sz="3200" dirty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uiExpand="1" build="p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Yahweh seen on </a:t>
            </a:r>
            <a:r>
              <a:rPr lang="en-AU" sz="4400" dirty="0" err="1" smtClean="0"/>
              <a:t>Moriah</a:t>
            </a:r>
            <a:endParaRPr lang="en-AU" sz="4400" dirty="0" smtClean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44" y="765175"/>
            <a:ext cx="4500594" cy="5473700"/>
          </a:xfrm>
        </p:spPr>
        <p:txBody>
          <a:bodyPr/>
          <a:lstStyle/>
          <a:p>
            <a:pPr marL="450850" indent="-450850" algn="ctr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b="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Gen. 22</a:t>
            </a:r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</a:t>
            </a:r>
            <a:r>
              <a:rPr lang="en-AU" sz="2400" dirty="0" smtClean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AU" sz="2400" dirty="0" smtClean="0"/>
              <a:t>– Abraham tested</a:t>
            </a:r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</a:t>
            </a:r>
            <a:r>
              <a:rPr lang="en-AU" sz="2400" dirty="0" smtClean="0"/>
              <a:t> – From Beersheba</a:t>
            </a:r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</a:t>
            </a:r>
            <a:r>
              <a:rPr lang="en-AU" sz="2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AU" sz="2400" dirty="0" smtClean="0"/>
              <a:t>– 3 days to </a:t>
            </a:r>
            <a:r>
              <a:rPr lang="en-AU" sz="2400" dirty="0" err="1" smtClean="0"/>
              <a:t>Moriah</a:t>
            </a:r>
            <a:endParaRPr lang="en-AU" sz="2400" dirty="0" smtClean="0"/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V.12</a:t>
            </a:r>
            <a:r>
              <a:rPr lang="en-AU" sz="2400" dirty="0" smtClean="0"/>
              <a:t> – Hand stayed</a:t>
            </a:r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</a:t>
            </a:r>
            <a:r>
              <a:rPr lang="en-AU" sz="2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AU" sz="2400" dirty="0" smtClean="0"/>
              <a:t>– </a:t>
            </a:r>
            <a:r>
              <a:rPr lang="en-AU" sz="2400" dirty="0" err="1" smtClean="0"/>
              <a:t>Moriah</a:t>
            </a:r>
            <a:r>
              <a:rPr lang="en-AU" sz="2400" dirty="0" smtClean="0"/>
              <a:t> – “Seen of Yah”</a:t>
            </a:r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V.13-14 </a:t>
            </a:r>
            <a:r>
              <a:rPr lang="en-AU" sz="2400" dirty="0" smtClean="0"/>
              <a:t>– Abraham sees Yah</a:t>
            </a:r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 </a:t>
            </a:r>
            <a:r>
              <a:rPr lang="en-AU" sz="2400" dirty="0" smtClean="0"/>
              <a:t>– Burnt offering</a:t>
            </a:r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V.15</a:t>
            </a:r>
            <a:r>
              <a:rPr lang="en-AU" sz="2400" dirty="0" smtClean="0"/>
              <a:t> – Angel from heaven</a:t>
            </a:r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V.18</a:t>
            </a:r>
            <a:r>
              <a:rPr lang="en-AU" sz="2400" dirty="0" smtClean="0"/>
              <a:t> – All nations blessed</a:t>
            </a:r>
          </a:p>
          <a:p>
            <a:pPr marL="450850" indent="-450850" eaLnBrk="1" hangingPunct="1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V.19</a:t>
            </a:r>
            <a:r>
              <a:rPr lang="en-AU" sz="2400" dirty="0" smtClean="0"/>
              <a:t> – Returns to Beersheba</a:t>
            </a:r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4831628" y="765174"/>
            <a:ext cx="4284662" cy="5688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0850" indent="-450850" algn="ctr">
              <a:spcBef>
                <a:spcPct val="30000"/>
              </a:spcBef>
              <a:buClr>
                <a:srgbClr val="FFFF00"/>
              </a:buClr>
              <a:defRPr/>
            </a:pPr>
            <a:r>
              <a:rPr lang="en-AU" sz="28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1 Chron. 21</a:t>
            </a:r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V.1</a:t>
            </a:r>
            <a:r>
              <a:rPr lang="en-AU" sz="24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 </a:t>
            </a:r>
            <a:r>
              <a:rPr lang="en-AU" sz="2400" b="1" dirty="0"/>
              <a:t>– David tested</a:t>
            </a:r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V.2</a:t>
            </a:r>
            <a:r>
              <a:rPr lang="en-AU" sz="2400" b="1" dirty="0"/>
              <a:t> – Beersheba to Dan</a:t>
            </a:r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V.12-15</a:t>
            </a:r>
            <a:r>
              <a:rPr lang="en-AU" sz="2400" b="1" dirty="0"/>
              <a:t> – 3 days to </a:t>
            </a:r>
            <a:r>
              <a:rPr lang="en-AU" sz="2400" b="1" dirty="0" err="1"/>
              <a:t>Moriah</a:t>
            </a:r>
            <a:endParaRPr lang="en-AU" sz="2400" b="1" dirty="0"/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V.15</a:t>
            </a:r>
            <a:r>
              <a:rPr lang="en-AU" sz="2400" b="1" dirty="0"/>
              <a:t> – Stay now thine hand</a:t>
            </a:r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V.15</a:t>
            </a:r>
            <a:r>
              <a:rPr lang="en-AU" sz="2400" b="1" dirty="0"/>
              <a:t> – </a:t>
            </a:r>
            <a:r>
              <a:rPr lang="en-AU" sz="2400" b="1" dirty="0" err="1"/>
              <a:t>Ornan</a:t>
            </a:r>
            <a:r>
              <a:rPr lang="en-AU" sz="2400" b="1" dirty="0"/>
              <a:t> seen of Yah</a:t>
            </a:r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V.16,28</a:t>
            </a:r>
            <a:r>
              <a:rPr lang="en-AU" sz="2400" b="1" dirty="0"/>
              <a:t> – David saw Yah</a:t>
            </a:r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V.26</a:t>
            </a:r>
            <a:r>
              <a:rPr lang="en-AU" sz="2400" b="1" dirty="0"/>
              <a:t> – Burnt offering</a:t>
            </a:r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V.26</a:t>
            </a:r>
            <a:r>
              <a:rPr lang="en-AU" sz="2400" b="1" dirty="0"/>
              <a:t> – Answer from heaven</a:t>
            </a:r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22:2</a:t>
            </a:r>
            <a:r>
              <a:rPr lang="en-AU" sz="2400" b="1" dirty="0"/>
              <a:t> – Gathered strangers</a:t>
            </a:r>
          </a:p>
          <a:p>
            <a:pPr marL="450850" indent="-450850">
              <a:spcBef>
                <a:spcPct val="30000"/>
              </a:spcBef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sz="2400" b="1" dirty="0"/>
              <a:t>David returns to Gentiles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uiExpand="1" build="p"/>
      <p:bldP spid="11162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err="1" smtClean="0"/>
              <a:t>Ornan</a:t>
            </a:r>
            <a:r>
              <a:rPr lang="en-AU" sz="4400" dirty="0" smtClean="0"/>
              <a:t> a King – </a:t>
            </a:r>
            <a:r>
              <a:rPr lang="en-AU" sz="4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2 Sam. 24:23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0113" y="767438"/>
            <a:ext cx="8854375" cy="3093610"/>
          </a:xfrm>
        </p:spPr>
        <p:txBody>
          <a:bodyPr/>
          <a:lstStyle/>
          <a:p>
            <a:pPr marL="539750" indent="-5397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solidFill>
                  <a:srgbClr val="FFFF00"/>
                </a:solidFill>
              </a:rPr>
              <a:t>Young’s Literal</a:t>
            </a:r>
            <a:r>
              <a:rPr lang="en-AU" sz="3200" dirty="0" smtClean="0"/>
              <a:t> – </a:t>
            </a:r>
            <a:r>
              <a:rPr lang="en-AU" sz="3200" dirty="0" smtClean="0">
                <a:latin typeface="Bookman Old Style" pitchFamily="18" charset="0"/>
              </a:rPr>
              <a:t>“…the whole hath </a:t>
            </a:r>
            <a:r>
              <a:rPr lang="en-AU" sz="3200" dirty="0" err="1" smtClean="0">
                <a:latin typeface="Bookman Old Style" pitchFamily="18" charset="0"/>
              </a:rPr>
              <a:t>Araunah</a:t>
            </a:r>
            <a:r>
              <a:rPr lang="en-AU" sz="3200" dirty="0" smtClean="0">
                <a:latin typeface="Bookman Old Style" pitchFamily="18" charset="0"/>
              </a:rPr>
              <a:t> given, </a:t>
            </a:r>
            <a:r>
              <a:rPr lang="en-AU" sz="3200" i="1" dirty="0" smtClean="0">
                <a:solidFill>
                  <a:srgbClr val="00FF00"/>
                </a:solidFill>
                <a:latin typeface="Bookman Old Style" pitchFamily="18" charset="0"/>
              </a:rPr>
              <a:t>as</a:t>
            </a:r>
            <a:r>
              <a:rPr lang="en-AU" sz="3200" dirty="0" smtClean="0">
                <a:solidFill>
                  <a:srgbClr val="00FF00"/>
                </a:solidFill>
                <a:latin typeface="Bookman Old Style" pitchFamily="18" charset="0"/>
              </a:rPr>
              <a:t> a king to a king</a:t>
            </a:r>
            <a:r>
              <a:rPr lang="en-AU" sz="3200" dirty="0" smtClean="0">
                <a:latin typeface="Bookman Old Style" pitchFamily="18" charset="0"/>
              </a:rPr>
              <a:t>…”</a:t>
            </a:r>
          </a:p>
          <a:p>
            <a:pPr marL="539750" indent="-5397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Possible descendant of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Melchizedek</a:t>
            </a:r>
            <a:r>
              <a:rPr lang="en-AU" sz="3200" dirty="0" smtClean="0"/>
              <a:t> – cp. </a:t>
            </a:r>
            <a:r>
              <a:rPr lang="en-AU" sz="3200" dirty="0" err="1" smtClean="0"/>
              <a:t>Adoni-zedek</a:t>
            </a:r>
            <a:r>
              <a:rPr lang="en-AU" sz="3200" dirty="0" smtClean="0"/>
              <a:t> king of Jerusalem – </a:t>
            </a:r>
            <a:r>
              <a:rPr lang="en-AU" sz="32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Josh. 10:1</a:t>
            </a:r>
            <a:r>
              <a:rPr lang="en-AU" sz="3200" dirty="0" smtClean="0"/>
              <a:t>.</a:t>
            </a:r>
          </a:p>
          <a:p>
            <a:pPr marL="539750" indent="-5397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Had 4 sons = </a:t>
            </a:r>
            <a:r>
              <a:rPr lang="en-AU" sz="3200" dirty="0" smtClean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True spiritual Israel</a:t>
            </a:r>
            <a:r>
              <a:rPr lang="en-AU" sz="3200" dirty="0" smtClean="0"/>
              <a:t>.</a:t>
            </a:r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236538" y="4479429"/>
            <a:ext cx="2736850" cy="18002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 sz="3200">
                <a:solidFill>
                  <a:srgbClr val="000000"/>
                </a:solidFill>
                <a:latin typeface="Arial Black" pitchFamily="34" charset="0"/>
              </a:rPr>
              <a:t>Abraham</a:t>
            </a:r>
          </a:p>
          <a:p>
            <a:pPr algn="ctr"/>
            <a:r>
              <a:rPr lang="en-AU" sz="3200">
                <a:solidFill>
                  <a:srgbClr val="000000"/>
                </a:solidFill>
                <a:latin typeface="Arial Black" pitchFamily="34" charset="0"/>
              </a:rPr>
              <a:t>and</a:t>
            </a:r>
          </a:p>
          <a:p>
            <a:pPr algn="ctr"/>
            <a:r>
              <a:rPr lang="en-AU" sz="3200">
                <a:solidFill>
                  <a:srgbClr val="000000"/>
                </a:solidFill>
                <a:latin typeface="Arial Black" pitchFamily="34" charset="0"/>
              </a:rPr>
              <a:t>Isaac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3189288" y="4479429"/>
            <a:ext cx="2736850" cy="18002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 sz="3200">
                <a:solidFill>
                  <a:srgbClr val="000000"/>
                </a:solidFill>
                <a:latin typeface="Arial Black" pitchFamily="34" charset="0"/>
              </a:rPr>
              <a:t>Angel</a:t>
            </a:r>
          </a:p>
          <a:p>
            <a:pPr algn="ctr"/>
            <a:r>
              <a:rPr lang="en-AU" sz="3200">
                <a:solidFill>
                  <a:srgbClr val="000000"/>
                </a:solidFill>
                <a:latin typeface="Arial Black" pitchFamily="34" charset="0"/>
              </a:rPr>
              <a:t>and</a:t>
            </a:r>
          </a:p>
          <a:p>
            <a:pPr algn="ctr"/>
            <a:r>
              <a:rPr lang="en-AU" sz="3200">
                <a:solidFill>
                  <a:srgbClr val="000000"/>
                </a:solidFill>
                <a:latin typeface="Arial Black" pitchFamily="34" charset="0"/>
              </a:rPr>
              <a:t>Ornan</a:t>
            </a:r>
          </a:p>
        </p:txBody>
      </p:sp>
      <p:sp>
        <p:nvSpPr>
          <p:cNvPr id="114694" name="Rectangle 6"/>
          <p:cNvSpPr>
            <a:spLocks noChangeArrowheads="1"/>
          </p:cNvSpPr>
          <p:nvPr/>
        </p:nvSpPr>
        <p:spPr bwMode="auto">
          <a:xfrm>
            <a:off x="6142038" y="4479429"/>
            <a:ext cx="2736850" cy="18002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 sz="3200">
                <a:solidFill>
                  <a:srgbClr val="000000"/>
                </a:solidFill>
                <a:latin typeface="Arial Black" pitchFamily="34" charset="0"/>
              </a:rPr>
              <a:t>Yahweh</a:t>
            </a:r>
          </a:p>
          <a:p>
            <a:pPr algn="ctr"/>
            <a:r>
              <a:rPr lang="en-AU" sz="3200">
                <a:solidFill>
                  <a:srgbClr val="000000"/>
                </a:solidFill>
                <a:latin typeface="Arial Black" pitchFamily="34" charset="0"/>
              </a:rPr>
              <a:t>and</a:t>
            </a:r>
          </a:p>
          <a:p>
            <a:pPr algn="ctr"/>
            <a:r>
              <a:rPr lang="en-AU" sz="3200">
                <a:solidFill>
                  <a:srgbClr val="000000"/>
                </a:solidFill>
                <a:latin typeface="Arial Black" pitchFamily="34" charset="0"/>
              </a:rPr>
              <a:t>Christ</a:t>
            </a: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250825" y="3903166"/>
            <a:ext cx="2736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Gen.</a:t>
            </a:r>
            <a:r>
              <a:rPr lang="en-A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 </a:t>
            </a: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22</a:t>
            </a:r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3189288" y="3903166"/>
            <a:ext cx="2736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1 Chron. 21</a:t>
            </a:r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6142038" y="3903166"/>
            <a:ext cx="2736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Matt. 3:17</a:t>
            </a:r>
          </a:p>
        </p:txBody>
      </p:sp>
      <p:sp>
        <p:nvSpPr>
          <p:cNvPr id="114698" name="Line 10"/>
          <p:cNvSpPr>
            <a:spLocks noChangeShapeType="1"/>
          </p:cNvSpPr>
          <p:nvPr/>
        </p:nvSpPr>
        <p:spPr bwMode="auto">
          <a:xfrm>
            <a:off x="0" y="3831729"/>
            <a:ext cx="91440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39481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/>
      <p:bldP spid="114692" grpId="0" animBg="1"/>
      <p:bldP spid="114693" grpId="0" animBg="1"/>
      <p:bldP spid="114694" grpId="0" animBg="1"/>
      <p:bldP spid="114695" grpId="0"/>
      <p:bldP spid="114696" grpId="0"/>
      <p:bldP spid="114697" grpId="0"/>
      <p:bldP spid="11469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mtClean="0"/>
              <a:t>“But Solomon built him an house”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2413" y="779604"/>
            <a:ext cx="8640762" cy="5601723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200"/>
              </a:spcAft>
              <a:defRPr/>
            </a:pPr>
            <a:r>
              <a:rPr lang="en-AU" sz="30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Chron. 2:17-18</a:t>
            </a:r>
            <a:r>
              <a:rPr lang="en-AU" sz="3000" dirty="0" smtClean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en-AU" sz="3000" dirty="0" smtClean="0">
                <a:effectLst>
                  <a:outerShdw blurRad="38100" dist="38100" dir="2700000" algn="tl">
                    <a:srgbClr val="463416"/>
                  </a:outerShdw>
                </a:effectLst>
              </a:rPr>
              <a:t>– </a:t>
            </a:r>
            <a:r>
              <a:rPr lang="en-AU" sz="3000" dirty="0" smtClean="0"/>
              <a:t>Solomon involved Gentiles in building the Temple – 70,000 (family of nations).</a:t>
            </a:r>
          </a:p>
          <a:p>
            <a:pPr eaLnBrk="1" hangingPunct="1">
              <a:spcBef>
                <a:spcPts val="0"/>
              </a:spcBef>
              <a:spcAft>
                <a:spcPts val="200"/>
              </a:spcAft>
              <a:defRPr/>
            </a:pPr>
            <a:r>
              <a:rPr lang="en-AU" sz="3000" dirty="0" smtClean="0"/>
              <a:t>(See – </a:t>
            </a:r>
            <a:r>
              <a:rPr lang="en-AU" sz="3000" dirty="0" smtClean="0">
                <a:solidFill>
                  <a:srgbClr val="FFFF66"/>
                </a:solidFill>
              </a:rPr>
              <a:t>RSV – different perspective on</a:t>
            </a:r>
            <a:r>
              <a:rPr lang="en-AU" sz="3000" dirty="0" smtClean="0"/>
              <a:t> </a:t>
            </a:r>
            <a:r>
              <a:rPr lang="en-AU" sz="30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v.17</a:t>
            </a:r>
            <a:r>
              <a:rPr lang="en-AU" sz="3000" dirty="0" smtClean="0"/>
              <a:t>.)</a:t>
            </a:r>
          </a:p>
          <a:p>
            <a:pPr algn="ctr" eaLnBrk="1" hangingPunct="1">
              <a:spcBef>
                <a:spcPts val="600"/>
              </a:spcBef>
              <a:spcAft>
                <a:spcPts val="200"/>
              </a:spcAft>
              <a:defRPr/>
            </a:pPr>
            <a:r>
              <a:rPr lang="en-AU" sz="3200" b="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Acts 7:45-48</a:t>
            </a:r>
          </a:p>
          <a:p>
            <a:pPr algn="just" eaLnBrk="1" hangingPunct="1">
              <a:spcBef>
                <a:spcPts val="0"/>
              </a:spcBef>
              <a:spcAft>
                <a:spcPts val="200"/>
              </a:spcAft>
              <a:defRPr/>
            </a:pPr>
            <a:r>
              <a:rPr lang="en-AU" dirty="0" smtClean="0">
                <a:latin typeface="Bookman Old Style" pitchFamily="18" charset="0"/>
              </a:rPr>
              <a:t>(David) desired to find a tabernacle for the God of Jacob. </a:t>
            </a:r>
          </a:p>
          <a:p>
            <a:pPr algn="just" eaLnBrk="1" hangingPunct="1">
              <a:spcBef>
                <a:spcPts val="0"/>
              </a:spcBef>
              <a:spcAft>
                <a:spcPts val="200"/>
              </a:spcAft>
              <a:defRPr/>
            </a:pPr>
            <a:r>
              <a:rPr lang="en-AU" sz="3200" dirty="0" smtClean="0">
                <a:solidFill>
                  <a:srgbClr val="00FF00"/>
                </a:solidFill>
                <a:latin typeface="Bookman Old Style" pitchFamily="18" charset="0"/>
              </a:rPr>
              <a:t>But Solomon built him an house.</a:t>
            </a:r>
            <a:r>
              <a:rPr lang="en-AU" dirty="0" smtClean="0">
                <a:latin typeface="Bookman Old Style" pitchFamily="18" charset="0"/>
              </a:rPr>
              <a:t> </a:t>
            </a:r>
          </a:p>
          <a:p>
            <a:pPr algn="just" eaLnBrk="1" hangingPunct="1">
              <a:spcBef>
                <a:spcPts val="0"/>
              </a:spcBef>
              <a:spcAft>
                <a:spcPts val="200"/>
              </a:spcAft>
              <a:defRPr/>
            </a:pP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Howbeit the most High </a:t>
            </a:r>
            <a:r>
              <a:rPr lang="en-AU" sz="3200" dirty="0" err="1" smtClean="0">
                <a:solidFill>
                  <a:srgbClr val="FFFF00"/>
                </a:solidFill>
                <a:latin typeface="Bookman Old Style" pitchFamily="18" charset="0"/>
              </a:rPr>
              <a:t>dwelleth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 not in temples made with hands.</a:t>
            </a:r>
          </a:p>
          <a:p>
            <a:pPr eaLnBrk="1" hangingPunct="1">
              <a:spcBef>
                <a:spcPts val="0"/>
              </a:spcBef>
              <a:spcAft>
                <a:spcPts val="2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  Solomon’s temple restored Mosaic system.</a:t>
            </a: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6443663" y="5200288"/>
            <a:ext cx="1250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AU" sz="2800">
                <a:solidFill>
                  <a:srgbClr val="FF99CC"/>
                </a:solidFill>
                <a:latin typeface="Arial Black" pitchFamily="34" charset="0"/>
              </a:rPr>
              <a:t>Elyon</a:t>
            </a:r>
          </a:p>
        </p:txBody>
      </p:sp>
      <p:sp>
        <p:nvSpPr>
          <p:cNvPr id="115717" name="Line 5"/>
          <p:cNvSpPr>
            <a:spLocks noChangeShapeType="1"/>
          </p:cNvSpPr>
          <p:nvPr/>
        </p:nvSpPr>
        <p:spPr bwMode="auto">
          <a:xfrm>
            <a:off x="5364163" y="5143138"/>
            <a:ext cx="1081087" cy="287338"/>
          </a:xfrm>
          <a:prstGeom prst="line">
            <a:avLst/>
          </a:prstGeom>
          <a:noFill/>
          <a:ln w="57150">
            <a:solidFill>
              <a:srgbClr val="FF99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  <p:bldP spid="115716" grpId="0"/>
      <p:bldP spid="1157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  <p:pic>
        <p:nvPicPr>
          <p:cNvPr id="6" name="Picture 5" descr="Middle wall of parti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519" y="44624"/>
            <a:ext cx="9105771" cy="622974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7711" y="5317796"/>
            <a:ext cx="87484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latin typeface="Impact" pitchFamily="34" charset="0"/>
              </a:rPr>
              <a:t>Now in the Museum in Istanbul – The inscription from the Temple in Christ’s time</a:t>
            </a:r>
            <a:endParaRPr lang="en-US" sz="3200" dirty="0">
              <a:ln>
                <a:solidFill>
                  <a:schemeClr val="tx1"/>
                </a:solidFill>
              </a:ln>
              <a:solidFill>
                <a:srgbClr val="FF00FF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dirty="0" smtClean="0"/>
              <a:t>The sure mercies of David</a:t>
            </a:r>
          </a:p>
        </p:txBody>
      </p:sp>
      <p:pic>
        <p:nvPicPr>
          <p:cNvPr id="21509" name="Picture 5" descr="img_Ezk_temple_faded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5175"/>
            <a:ext cx="91440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7" name="WordArt 7"/>
          <p:cNvSpPr>
            <a:spLocks noChangeArrowheads="1" noChangeShapeType="1" noTextEdit="1"/>
          </p:cNvSpPr>
          <p:nvPr/>
        </p:nvSpPr>
        <p:spPr bwMode="auto">
          <a:xfrm>
            <a:off x="695325" y="4509120"/>
            <a:ext cx="7753350" cy="115190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Next study - </a:t>
            </a:r>
            <a:r>
              <a:rPr lang="en-US" sz="3200" kern="10" dirty="0" smtClean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“An everlasting covenant, </a:t>
            </a:r>
          </a:p>
          <a:p>
            <a:pPr algn="ctr"/>
            <a:r>
              <a:rPr lang="en-US" sz="3200" kern="10" dirty="0" smtClean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ordered in all things and sure"</a:t>
            </a:r>
            <a:endParaRPr lang="en-US" sz="3200" kern="10" dirty="0">
              <a:ln w="9525">
                <a:solidFill>
                  <a:srgbClr val="00206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...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835025"/>
            <a:ext cx="8678892" cy="5473700"/>
          </a:xfrm>
        </p:spPr>
        <p:txBody>
          <a:bodyPr/>
          <a:lstStyle/>
          <a:p>
            <a:pPr marL="450850" indent="-4508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 smtClean="0"/>
              <a:t>David called Gentiles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Rom. 15:8-9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835025"/>
            <a:ext cx="8678892" cy="5473700"/>
          </a:xfrm>
        </p:spPr>
        <p:txBody>
          <a:bodyPr/>
          <a:lstStyle/>
          <a:p>
            <a:pPr marL="450850" indent="-4508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Mic.</a:t>
            </a: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7:20</a:t>
            </a:r>
            <a:r>
              <a:rPr lang="en-US" sz="3000" dirty="0" smtClean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US" sz="3000" dirty="0" smtClean="0"/>
              <a:t>– “</a:t>
            </a:r>
            <a:r>
              <a:rPr lang="en-US" sz="3000" dirty="0" smtClean="0">
                <a:latin typeface="Bookman Old Style" pitchFamily="18" charset="0"/>
              </a:rPr>
              <a:t>Thou wilt perform </a:t>
            </a:r>
            <a:r>
              <a:rPr lang="en-US" sz="3000" dirty="0" smtClean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  <a:latin typeface="Bookman Old Style" pitchFamily="18" charset="0"/>
              </a:rPr>
              <a:t>the truth to Jacob</a:t>
            </a:r>
            <a:r>
              <a:rPr lang="en-US" sz="3000" dirty="0" smtClean="0">
                <a:latin typeface="Bookman Old Style" pitchFamily="18" charset="0"/>
              </a:rPr>
              <a:t>, </a:t>
            </a:r>
            <a:r>
              <a:rPr lang="en-US" sz="3000" i="1" dirty="0" smtClean="0">
                <a:latin typeface="Bookman Old Style" pitchFamily="18" charset="0"/>
              </a:rPr>
              <a:t>and</a:t>
            </a:r>
            <a:r>
              <a:rPr lang="en-US" sz="3000" dirty="0" smtClean="0">
                <a:latin typeface="Bookman Old Style" pitchFamily="18" charset="0"/>
              </a:rPr>
              <a:t> </a:t>
            </a:r>
            <a:r>
              <a:rPr lang="en-US" sz="3000" dirty="0" smtClean="0">
                <a:solidFill>
                  <a:srgbClr val="00FF00"/>
                </a:solidFill>
                <a:latin typeface="Bookman Old Style" pitchFamily="18" charset="0"/>
              </a:rPr>
              <a:t>the mercy to Abraham</a:t>
            </a:r>
            <a:r>
              <a:rPr lang="en-US" sz="3000" dirty="0" smtClean="0">
                <a:latin typeface="Bookman Old Style" pitchFamily="18" charset="0"/>
              </a:rPr>
              <a:t>, which thou hast sworn unto our fathers from the days of old.”</a:t>
            </a:r>
            <a:r>
              <a:rPr lang="en-US" sz="3000" dirty="0" smtClean="0"/>
              <a:t> 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18:49 </a:t>
            </a:r>
            <a:r>
              <a:rPr lang="en-AU" sz="3000" dirty="0" smtClean="0"/>
              <a:t>– David (Christ) subdues Gentiles – </a:t>
            </a:r>
            <a:r>
              <a:rPr lang="en-AU" sz="3000" dirty="0" smtClean="0">
                <a:solidFill>
                  <a:srgbClr val="66FFFF"/>
                </a:solidFill>
                <a:latin typeface="Bookman Old Style" pitchFamily="18" charset="0"/>
              </a:rPr>
              <a:t>“the strangers shall submit themselves unto me”</a:t>
            </a:r>
            <a:r>
              <a:rPr lang="en-AU" sz="3000" dirty="0" smtClean="0"/>
              <a:t> (</a:t>
            </a: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v.44</a:t>
            </a:r>
            <a:r>
              <a:rPr lang="en-AU" sz="3000" dirty="0" smtClean="0"/>
              <a:t>).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Deut. 32:43 </a:t>
            </a:r>
            <a:r>
              <a:rPr lang="en-AU" sz="3000" dirty="0" smtClean="0"/>
              <a:t>– Gentile conversion.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117:1 </a:t>
            </a:r>
            <a:r>
              <a:rPr lang="en-AU" sz="3000" dirty="0" smtClean="0"/>
              <a:t>– Centre of Bible – cp. </a:t>
            </a:r>
            <a:r>
              <a:rPr lang="en-AU" sz="3000" i="1" dirty="0" err="1" smtClean="0">
                <a:solidFill>
                  <a:srgbClr val="FFCC66"/>
                </a:solidFill>
              </a:rPr>
              <a:t>chesed</a:t>
            </a:r>
            <a:r>
              <a:rPr lang="en-AU" sz="3000" dirty="0" smtClean="0"/>
              <a:t> and </a:t>
            </a:r>
            <a:r>
              <a:rPr lang="en-AU" sz="3000" i="1" dirty="0" err="1" smtClean="0">
                <a:solidFill>
                  <a:srgbClr val="FFFF00"/>
                </a:solidFill>
              </a:rPr>
              <a:t>emeth</a:t>
            </a:r>
            <a:r>
              <a:rPr lang="en-AU" sz="3000" i="1" dirty="0" smtClean="0"/>
              <a:t> </a:t>
            </a:r>
            <a:r>
              <a:rPr lang="en-AU" sz="3000" dirty="0" smtClean="0"/>
              <a:t>(</a:t>
            </a: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</a:t>
            </a:r>
            <a:r>
              <a:rPr lang="en-AU" sz="3000" dirty="0" smtClean="0"/>
              <a:t>).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11:10 </a:t>
            </a:r>
            <a:r>
              <a:rPr lang="en-AU" sz="3000" dirty="0" smtClean="0"/>
              <a:t>– Ultimate conversion of nations.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1341437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 smtClean="0"/>
              <a:t>The numbering of Israel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Chron. 21 - </a:t>
            </a:r>
            <a:r>
              <a:rPr lang="en-AU" dirty="0" smtClean="0"/>
              <a:t>Mistake or otherwise?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341439"/>
            <a:ext cx="8893175" cy="5111898"/>
          </a:xfrm>
        </p:spPr>
        <p:txBody>
          <a:bodyPr/>
          <a:lstStyle/>
          <a:p>
            <a:pPr marL="450850" indent="-4508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Suggested that David did not err in numbering Israel, for he sought only to collect money for the building of the Temple.</a:t>
            </a:r>
          </a:p>
          <a:p>
            <a:pPr marL="450850" indent="-4508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Suggested Israel were punished by Yahweh for their apathy and disinterest in the project.</a:t>
            </a:r>
          </a:p>
          <a:p>
            <a:pPr marL="450850" indent="-4508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It is postulated that David was correct and </a:t>
            </a:r>
            <a:r>
              <a:rPr lang="en-AU" sz="3200" dirty="0" err="1" smtClean="0"/>
              <a:t>Joab</a:t>
            </a:r>
            <a:r>
              <a:rPr lang="en-AU" sz="3200" dirty="0" smtClean="0"/>
              <a:t> wrong in opposing the numbering.</a:t>
            </a:r>
          </a:p>
          <a:p>
            <a:pPr marL="450850" indent="-450850" algn="ctr" eaLnBrk="1" hangingPunct="1">
              <a:spcBef>
                <a:spcPts val="600"/>
              </a:spcBef>
              <a:buClr>
                <a:srgbClr val="FFFF00"/>
              </a:buClr>
            </a:pPr>
            <a:r>
              <a:rPr lang="en-AU" sz="3200" b="0" dirty="0" smtClean="0">
                <a:solidFill>
                  <a:srgbClr val="00FF00"/>
                </a:solidFill>
                <a:latin typeface="Arial Black" pitchFamily="34" charset="0"/>
              </a:rPr>
              <a:t>Is this right?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14128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Summary of David’s Life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Kings 15:5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355725"/>
            <a:ext cx="8353425" cy="4067175"/>
          </a:xfrm>
        </p:spPr>
        <p:txBody>
          <a:bodyPr/>
          <a:lstStyle/>
          <a:p>
            <a:pPr algn="just" eaLnBrk="1" hangingPunct="1">
              <a:buClr>
                <a:srgbClr val="FFFF00"/>
              </a:buClr>
              <a:buFont typeface="Wingdings" pitchFamily="2" charset="2"/>
              <a:buNone/>
            </a:pPr>
            <a:r>
              <a:rPr lang="en-AU" sz="3600" dirty="0" smtClean="0">
                <a:latin typeface="Bookman Old Style" pitchFamily="18" charset="0"/>
              </a:rPr>
              <a:t>Because David did </a:t>
            </a:r>
            <a:r>
              <a:rPr lang="en-AU" sz="3600" i="1" dirty="0" smtClean="0">
                <a:latin typeface="Bookman Old Style" pitchFamily="18" charset="0"/>
              </a:rPr>
              <a:t>that which was</a:t>
            </a:r>
            <a:r>
              <a:rPr lang="en-AU" sz="3600" dirty="0" smtClean="0">
                <a:latin typeface="Bookman Old Style" pitchFamily="18" charset="0"/>
              </a:rPr>
              <a:t> right in the eyes of the LORD, and turned not aside from any </a:t>
            </a:r>
            <a:r>
              <a:rPr lang="en-AU" sz="3600" i="1" dirty="0" smtClean="0">
                <a:latin typeface="Bookman Old Style" pitchFamily="18" charset="0"/>
              </a:rPr>
              <a:t>thing</a:t>
            </a:r>
            <a:r>
              <a:rPr lang="en-AU" sz="3600" dirty="0" smtClean="0">
                <a:latin typeface="Bookman Old Style" pitchFamily="18" charset="0"/>
              </a:rPr>
              <a:t> that he commanded him all the days of his life, </a:t>
            </a:r>
            <a:r>
              <a:rPr lang="en-AU" sz="3600" dirty="0" smtClean="0">
                <a:solidFill>
                  <a:srgbClr val="FFFF00"/>
                </a:solidFill>
                <a:latin typeface="Bookman Old Style" pitchFamily="18" charset="0"/>
              </a:rPr>
              <a:t>save only in the matter of Uriah the Hittite</a:t>
            </a:r>
            <a:r>
              <a:rPr lang="en-AU" sz="3600" dirty="0" smtClean="0">
                <a:latin typeface="Bookman Old Style" pitchFamily="18" charset="0"/>
              </a:rPr>
              <a:t>.</a:t>
            </a: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0" y="5300663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AU" sz="2800" dirty="0">
                <a:solidFill>
                  <a:srgbClr val="00FF00"/>
                </a:solidFill>
                <a:latin typeface="Impact" pitchFamily="34" charset="0"/>
              </a:rPr>
              <a:t>“…by this deed thou hast given great occasion to the enemies of Yahweh to blaspheme” – </a:t>
            </a:r>
            <a:r>
              <a:rPr lang="en-AU" sz="28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Impact" pitchFamily="34" charset="0"/>
              </a:rPr>
              <a:t>2 Sam.12:14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Who sinned? David or Israel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835025"/>
            <a:ext cx="8713787" cy="5473700"/>
          </a:xfrm>
        </p:spPr>
        <p:txBody>
          <a:bodyPr/>
          <a:lstStyle/>
          <a:p>
            <a:pPr marL="450850" indent="-4508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b="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1 Chron. 21:1</a:t>
            </a:r>
            <a:r>
              <a:rPr lang="en-AU" sz="3200" dirty="0" smtClean="0">
                <a:latin typeface="Bookman Old Style" pitchFamily="18" charset="0"/>
              </a:rPr>
              <a:t> - And Satan stood up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against Israel</a:t>
            </a:r>
            <a:r>
              <a:rPr lang="en-AU" sz="3200" dirty="0" smtClean="0">
                <a:latin typeface="Bookman Old Style" pitchFamily="18" charset="0"/>
              </a:rPr>
              <a:t>, and provoked David to number Israel.</a:t>
            </a:r>
          </a:p>
          <a:p>
            <a:pPr marL="450850" indent="-450850" algn="just" eaLnBrk="1" hangingPunct="1">
              <a:spcBef>
                <a:spcPct val="5000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b="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2 Sam. 24:1 </a:t>
            </a:r>
            <a:r>
              <a:rPr lang="en-AU" sz="3200" dirty="0" smtClean="0">
                <a:latin typeface="Bookman Old Style" pitchFamily="18" charset="0"/>
              </a:rPr>
              <a:t>- And again the anger of the LORD was kindled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against Israel</a:t>
            </a:r>
            <a:r>
              <a:rPr lang="en-AU" sz="3200" dirty="0" smtClean="0">
                <a:latin typeface="Bookman Old Style" pitchFamily="18" charset="0"/>
              </a:rPr>
              <a:t>, and he moved David against them to say, Go, number Israel and Judah.</a:t>
            </a:r>
          </a:p>
          <a:p>
            <a:pPr marL="450850" indent="-450850" algn="ctr" eaLnBrk="1" hangingPunct="1">
              <a:spcBef>
                <a:spcPct val="40000"/>
              </a:spcBef>
              <a:buClr>
                <a:srgbClr val="FFFF00"/>
              </a:buClr>
              <a:defRPr/>
            </a:pPr>
            <a:r>
              <a:rPr lang="en-AU" sz="3200" b="0" dirty="0" smtClean="0">
                <a:solidFill>
                  <a:srgbClr val="00FF00"/>
                </a:solidFill>
                <a:latin typeface="Arial Black" pitchFamily="34" charset="0"/>
              </a:rPr>
              <a:t>Israel was deserving of punishment, but was David free of error in numbering them?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Chron. 27:23-24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765175"/>
            <a:ext cx="8496300" cy="5473700"/>
          </a:xfrm>
        </p:spPr>
        <p:txBody>
          <a:bodyPr/>
          <a:lstStyle/>
          <a:p>
            <a:pPr algn="just" eaLnBrk="1" hangingPunct="1"/>
            <a:r>
              <a:rPr lang="en-AU" sz="3200" baseline="30000" dirty="0" smtClean="0">
                <a:latin typeface="Bookman Old Style" pitchFamily="18" charset="0"/>
              </a:rPr>
              <a:t>23</a:t>
            </a:r>
            <a:r>
              <a:rPr lang="en-AU" sz="3200" dirty="0" smtClean="0">
                <a:latin typeface="Bookman Old Style" pitchFamily="18" charset="0"/>
              </a:rPr>
              <a:t> But David took not the number of them from twenty years old and under: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because the LORD had said he would increase Israel like to the stars of the heavens</a:t>
            </a:r>
            <a:r>
              <a:rPr lang="en-AU" sz="3200" dirty="0" smtClean="0">
                <a:latin typeface="Bookman Old Style" pitchFamily="18" charset="0"/>
              </a:rPr>
              <a:t>. </a:t>
            </a:r>
          </a:p>
          <a:p>
            <a:pPr algn="just" eaLnBrk="1" hangingPunct="1"/>
            <a:r>
              <a:rPr lang="en-AU" sz="3200" baseline="30000" dirty="0" smtClean="0">
                <a:latin typeface="Bookman Old Style" pitchFamily="18" charset="0"/>
              </a:rPr>
              <a:t>24</a:t>
            </a:r>
            <a:r>
              <a:rPr lang="en-AU" sz="3200" dirty="0" smtClean="0">
                <a:latin typeface="Bookman Old Style" pitchFamily="18" charset="0"/>
              </a:rPr>
              <a:t> </a:t>
            </a:r>
            <a:r>
              <a:rPr lang="en-AU" sz="3200" dirty="0" err="1" smtClean="0">
                <a:latin typeface="Bookman Old Style" pitchFamily="18" charset="0"/>
              </a:rPr>
              <a:t>Joab</a:t>
            </a:r>
            <a:r>
              <a:rPr lang="en-AU" sz="3200" dirty="0" smtClean="0">
                <a:latin typeface="Bookman Old Style" pitchFamily="18" charset="0"/>
              </a:rPr>
              <a:t> the son of </a:t>
            </a:r>
            <a:r>
              <a:rPr lang="en-AU" sz="3200" dirty="0" err="1" smtClean="0">
                <a:latin typeface="Bookman Old Style" pitchFamily="18" charset="0"/>
              </a:rPr>
              <a:t>Zeruiah</a:t>
            </a:r>
            <a:r>
              <a:rPr lang="en-AU" sz="3200" dirty="0" smtClean="0">
                <a:latin typeface="Bookman Old Style" pitchFamily="18" charset="0"/>
              </a:rPr>
              <a:t> began to number, but he finished not, </a:t>
            </a:r>
            <a:r>
              <a:rPr lang="en-AU" sz="3200" dirty="0" smtClean="0">
                <a:solidFill>
                  <a:srgbClr val="00FF00"/>
                </a:solidFill>
                <a:latin typeface="Bookman Old Style" pitchFamily="18" charset="0"/>
              </a:rPr>
              <a:t>because there fell wrath for it against Israel</a:t>
            </a:r>
            <a:r>
              <a:rPr lang="en-AU" sz="3200" dirty="0" smtClean="0">
                <a:latin typeface="Bookman Old Style" pitchFamily="18" charset="0"/>
              </a:rPr>
              <a:t>; neither was the number put in the account of the chronicles of king David.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David acknowledged his mistake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835025"/>
            <a:ext cx="8424862" cy="5402263"/>
          </a:xfrm>
        </p:spPr>
        <p:txBody>
          <a:bodyPr/>
          <a:lstStyle/>
          <a:p>
            <a:pPr algn="just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b="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Chron. 21:17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en-AU" dirty="0" smtClean="0">
                <a:latin typeface="Bookman Old Style" pitchFamily="18" charset="0"/>
              </a:rPr>
              <a:t>- And David said unto God, </a:t>
            </a:r>
            <a:r>
              <a:rPr lang="en-AU" i="1" dirty="0" smtClean="0">
                <a:solidFill>
                  <a:srgbClr val="00FF00"/>
                </a:solidFill>
                <a:latin typeface="Bookman Old Style" pitchFamily="18" charset="0"/>
              </a:rPr>
              <a:t>Is it</a:t>
            </a: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 not I </a:t>
            </a:r>
            <a:r>
              <a:rPr lang="en-AU" i="1" dirty="0" smtClean="0">
                <a:solidFill>
                  <a:srgbClr val="00FF00"/>
                </a:solidFill>
                <a:latin typeface="Bookman Old Style" pitchFamily="18" charset="0"/>
              </a:rPr>
              <a:t>that</a:t>
            </a: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 commanded the people to be numbered?</a:t>
            </a:r>
            <a:r>
              <a:rPr lang="en-AU" dirty="0" smtClean="0">
                <a:latin typeface="Bookman Old Style" pitchFamily="18" charset="0"/>
              </a:rPr>
              <a:t> even I it is that have sinned and done evil indeed; but </a:t>
            </a:r>
            <a:r>
              <a:rPr lang="en-AU" i="1" dirty="0" smtClean="0">
                <a:latin typeface="Bookman Old Style" pitchFamily="18" charset="0"/>
              </a:rPr>
              <a:t>as for</a:t>
            </a:r>
            <a:r>
              <a:rPr lang="en-AU" dirty="0" smtClean="0">
                <a:latin typeface="Bookman Old Style" pitchFamily="18" charset="0"/>
              </a:rPr>
              <a:t> these sheep, what have they done?</a:t>
            </a:r>
          </a:p>
          <a:p>
            <a:pPr algn="just" eaLnBrk="1" hangingPunct="1"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en-AU" b="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 Sam. 24:10 </a:t>
            </a:r>
            <a:r>
              <a:rPr lang="en-AU" dirty="0" smtClean="0"/>
              <a:t>- </a:t>
            </a:r>
            <a:r>
              <a:rPr lang="en-AU" dirty="0" smtClean="0">
                <a:latin typeface="Bookman Old Style" pitchFamily="18" charset="0"/>
              </a:rPr>
              <a:t>And David's heart smote him after that he had numbered the people. And David said unto the LORD, </a:t>
            </a: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I have sinned greatly in that I have done</a:t>
            </a:r>
            <a:r>
              <a:rPr lang="en-AU" dirty="0" smtClean="0">
                <a:latin typeface="Bookman Old Style" pitchFamily="18" charset="0"/>
              </a:rPr>
              <a:t>: and now, I beseech thee, O LORD, </a:t>
            </a:r>
            <a:r>
              <a:rPr lang="en-AU" dirty="0" smtClean="0">
                <a:solidFill>
                  <a:srgbClr val="00FF00"/>
                </a:solidFill>
                <a:latin typeface="Bookman Old Style" pitchFamily="18" charset="0"/>
              </a:rPr>
              <a:t>take away the iniquity of thy servant</a:t>
            </a:r>
            <a:r>
              <a:rPr lang="en-AU" dirty="0" smtClean="0">
                <a:latin typeface="Bookman Old Style" pitchFamily="18" charset="0"/>
              </a:rPr>
              <a:t>;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for I have done very foolishly</a:t>
            </a:r>
            <a:r>
              <a:rPr lang="en-AU" dirty="0" smtClean="0">
                <a:latin typeface="Bookman Old Style" pitchFamily="18" charset="0"/>
              </a:rPr>
              <a:t>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909637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Real Mistake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836613"/>
            <a:ext cx="8856662" cy="5545137"/>
          </a:xfrm>
        </p:spPr>
        <p:txBody>
          <a:bodyPr/>
          <a:lstStyle/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Numbering Israel just to know their number was forbidden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30:12-14</a:t>
            </a:r>
            <a:r>
              <a:rPr lang="en-AU" dirty="0" smtClean="0"/>
              <a:t>. The half shekel was required to impress need for redemption.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b="0" dirty="0" smtClean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latin typeface="Arial Black" pitchFamily="34" charset="0"/>
              </a:rPr>
              <a:t>Numbering the tribes of Israel and omitting the Gentile converts in the Land was David’s greatest mistake.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Hence, the punishment was the loss of </a:t>
            </a:r>
            <a:r>
              <a:rPr lang="en-AU" b="0" dirty="0" smtClean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  <a:latin typeface="Arial Black" pitchFamily="34" charset="0"/>
              </a:rPr>
              <a:t>70,000 Israelites</a:t>
            </a:r>
            <a:r>
              <a:rPr lang="en-AU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dirty="0" smtClean="0"/>
              <a:t>(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21:14</a:t>
            </a:r>
            <a:r>
              <a:rPr lang="en-AU" dirty="0" smtClean="0"/>
              <a:t>) – 70 is the number of the Gentiles (nations)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Deut. 32:8; Gen. 10; Gen. 46:27</a:t>
            </a:r>
            <a:r>
              <a:rPr lang="en-AU" dirty="0" smtClean="0"/>
              <a:t>. A thousand represents a family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Jud. 6:15</a:t>
            </a:r>
            <a:r>
              <a:rPr lang="en-AU" dirty="0" smtClean="0"/>
              <a:t>. </a:t>
            </a:r>
            <a:r>
              <a:rPr lang="en-AU" b="0" dirty="0" smtClean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  <a:latin typeface="Arial Black" pitchFamily="34" charset="0"/>
              </a:rPr>
              <a:t>70,000 =</a:t>
            </a:r>
            <a:r>
              <a:rPr lang="en-AU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b="0" dirty="0" smtClean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  <a:latin typeface="Arial Black" pitchFamily="34" charset="0"/>
              </a:rPr>
              <a:t>The family of the Gentiles</a:t>
            </a:r>
            <a:r>
              <a:rPr lang="en-AU" dirty="0" smtClean="0"/>
              <a:t>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 smtClean="0"/>
              <a:t>A lesson in </a:t>
            </a:r>
            <a:r>
              <a:rPr lang="en-AU" dirty="0" err="1" smtClean="0"/>
              <a:t>Ornan’s</a:t>
            </a:r>
            <a:r>
              <a:rPr lang="en-AU" dirty="0" smtClean="0"/>
              <a:t> threshing floor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65175"/>
            <a:ext cx="8856662" cy="5618163"/>
          </a:xfrm>
        </p:spPr>
        <p:txBody>
          <a:bodyPr/>
          <a:lstStyle/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b="0" dirty="0" err="1" smtClean="0">
                <a:solidFill>
                  <a:srgbClr val="00FF00"/>
                </a:solidFill>
                <a:latin typeface="Arial Black" pitchFamily="34" charset="0"/>
              </a:rPr>
              <a:t>Ornan</a:t>
            </a:r>
            <a:r>
              <a:rPr lang="en-AU" dirty="0" smtClean="0"/>
              <a:t> signifies “strong” (Strong’s) or “light was perpetuated” (BDB). The name occurs </a:t>
            </a:r>
            <a:r>
              <a:rPr lang="en-AU" b="0" dirty="0" smtClean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12</a:t>
            </a:r>
            <a:r>
              <a:rPr lang="en-AU" dirty="0" smtClean="0"/>
              <a:t> times in Scripture =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</a:rPr>
              <a:t>Israel</a:t>
            </a:r>
            <a:r>
              <a:rPr lang="en-AU" dirty="0" smtClean="0"/>
              <a:t> (11 in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21</a:t>
            </a:r>
            <a:r>
              <a:rPr lang="en-AU" dirty="0" smtClean="0"/>
              <a:t>).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His other name </a:t>
            </a:r>
            <a:r>
              <a:rPr lang="en-AU" b="0" dirty="0" err="1" smtClean="0">
                <a:solidFill>
                  <a:srgbClr val="00FF00"/>
                </a:solidFill>
                <a:latin typeface="Arial Black" pitchFamily="34" charset="0"/>
              </a:rPr>
              <a:t>Araunah</a:t>
            </a:r>
            <a:r>
              <a:rPr lang="en-AU" dirty="0" smtClean="0"/>
              <a:t> signifies </a:t>
            </a:r>
            <a:r>
              <a:rPr lang="en-AU" dirty="0" smtClean="0">
                <a:solidFill>
                  <a:srgbClr val="FFFF00"/>
                </a:solidFill>
              </a:rPr>
              <a:t>“joyful shouting of Yah” </a:t>
            </a:r>
            <a:r>
              <a:rPr lang="en-AU" dirty="0" smtClean="0"/>
              <a:t>(BDB). The name occurs 9 times in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24</a:t>
            </a:r>
            <a:r>
              <a:rPr lang="en-AU" dirty="0" smtClean="0"/>
              <a:t>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b="0" dirty="0" err="1" smtClean="0">
                <a:ln>
                  <a:solidFill>
                    <a:schemeClr val="tx1"/>
                  </a:solidFill>
                </a:ln>
                <a:solidFill>
                  <a:srgbClr val="FF9933"/>
                </a:solidFill>
                <a:latin typeface="Arial Black" pitchFamily="34" charset="0"/>
              </a:rPr>
              <a:t>Jebusite</a:t>
            </a:r>
            <a:r>
              <a:rPr lang="en-AU" dirty="0" smtClean="0"/>
              <a:t> = “trodden down” (threshing floor) – represents judgement (cp.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v.20</a:t>
            </a:r>
            <a:r>
              <a:rPr lang="en-AU" dirty="0" smtClean="0"/>
              <a:t>).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Had </a:t>
            </a:r>
            <a:r>
              <a:rPr lang="en-AU" dirty="0" smtClean="0">
                <a:solidFill>
                  <a:srgbClr val="FFFF00"/>
                </a:solidFill>
              </a:rPr>
              <a:t>4 sons</a:t>
            </a:r>
            <a:r>
              <a:rPr lang="en-AU" dirty="0" smtClean="0"/>
              <a:t> – number of new creation developed in righteousness. Total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5 = grace</a:t>
            </a:r>
            <a:r>
              <a:rPr lang="en-AU" dirty="0" smtClean="0"/>
              <a:t>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dirty="0" smtClean="0"/>
              <a:t>Divine judgement stops at the threshing floor of a faithful Gentile family.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2108</TotalTime>
  <Words>1425</Words>
  <Application>Microsoft Office PowerPoint</Application>
  <PresentationFormat>On-screen Show (4:3)</PresentationFormat>
  <Paragraphs>125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Mountain Top</vt:lpstr>
      <vt:lpstr>Slide 1</vt:lpstr>
      <vt:lpstr>David called Gentiles – Rom. 15:8-9</vt:lpstr>
      <vt:lpstr>The numbering of Israel – 1 Chron. 21 - Mistake or otherwise?</vt:lpstr>
      <vt:lpstr>Summary of David’s Life  - 1 Kings 15:5</vt:lpstr>
      <vt:lpstr>Who sinned? David or Israel</vt:lpstr>
      <vt:lpstr>1 Chron. 27:23-24</vt:lpstr>
      <vt:lpstr>David acknowledged his mistake</vt:lpstr>
      <vt:lpstr>The Real Mistake</vt:lpstr>
      <vt:lpstr>A lesson in Ornan’s threshing floor</vt:lpstr>
      <vt:lpstr>David taught what he already knew!</vt:lpstr>
      <vt:lpstr>Yahweh seen by David on Moriah</vt:lpstr>
      <vt:lpstr>Context of Abraham’s Covenant with Gentiles - Gen. 21:22-34 </vt:lpstr>
      <vt:lpstr>Yahweh seen on Moriah</vt:lpstr>
      <vt:lpstr>Ornan a King – 2 Sam. 24:23</vt:lpstr>
      <vt:lpstr>“But Solomon built him an house”</vt:lpstr>
      <vt:lpstr>Slide 16</vt:lpstr>
      <vt:lpstr>The sure mercies of David</vt:lpstr>
      <vt:lpstr>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121</cp:revision>
  <dcterms:created xsi:type="dcterms:W3CDTF">2004-04-23T11:37:50Z</dcterms:created>
  <dcterms:modified xsi:type="dcterms:W3CDTF">2012-08-15T04:29:02Z</dcterms:modified>
</cp:coreProperties>
</file>