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handoutMasterIdLst>
    <p:handoutMasterId r:id="rId24"/>
  </p:handoutMasterIdLst>
  <p:sldIdLst>
    <p:sldId id="271" r:id="rId2"/>
    <p:sldId id="335" r:id="rId3"/>
    <p:sldId id="336" r:id="rId4"/>
    <p:sldId id="330" r:id="rId5"/>
    <p:sldId id="331" r:id="rId6"/>
    <p:sldId id="332" r:id="rId7"/>
    <p:sldId id="321" r:id="rId8"/>
    <p:sldId id="322" r:id="rId9"/>
    <p:sldId id="313" r:id="rId10"/>
    <p:sldId id="315" r:id="rId11"/>
    <p:sldId id="318" r:id="rId12"/>
    <p:sldId id="333" r:id="rId13"/>
    <p:sldId id="316" r:id="rId14"/>
    <p:sldId id="317" r:id="rId15"/>
    <p:sldId id="323" r:id="rId16"/>
    <p:sldId id="324" r:id="rId17"/>
    <p:sldId id="325" r:id="rId18"/>
    <p:sldId id="326" r:id="rId19"/>
    <p:sldId id="327" r:id="rId20"/>
    <p:sldId id="334" r:id="rId21"/>
    <p:sldId id="289" r:id="rId22"/>
    <p:sldId id="328" r:id="rId23"/>
  </p:sldIdLst>
  <p:sldSz cx="9144000" cy="6858000" type="screen4x3"/>
  <p:notesSz cx="7019925" cy="9305925"/>
  <p:defaultTextStyle>
    <a:defPPr>
      <a:defRPr lang="en-A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FF00FF"/>
    <a:srgbClr val="00FF00"/>
    <a:srgbClr val="00FFFF"/>
    <a:srgbClr val="000000"/>
    <a:srgbClr val="FF0000"/>
    <a:srgbClr val="FFFF00"/>
    <a:srgbClr val="FFCC66"/>
    <a:srgbClr val="FF99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509" autoAdjust="0"/>
    <p:restoredTop sz="94660"/>
  </p:normalViewPr>
  <p:slideViewPr>
    <p:cSldViewPr>
      <p:cViewPr varScale="1">
        <p:scale>
          <a:sx n="69" d="100"/>
          <a:sy n="69" d="100"/>
        </p:scale>
        <p:origin x="-118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6333" y="0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r">
              <a:defRPr sz="1200"/>
            </a:lvl1pPr>
          </a:lstStyle>
          <a:p>
            <a:fld id="{C0561029-06A2-4D7C-B529-31DF5EB98EC6}" type="datetimeFigureOut">
              <a:rPr lang="en-US" smtClean="0"/>
              <a:pPr/>
              <a:t>4/26/2012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9014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6333" y="8839014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r">
              <a:defRPr sz="1200"/>
            </a:lvl1pPr>
          </a:lstStyle>
          <a:p>
            <a:fld id="{18B4D56E-1F43-4180-8DCC-E128FA6F6AF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hidden">
          <a:xfrm>
            <a:off x="0" y="6165850"/>
            <a:ext cx="9144000" cy="692150"/>
          </a:xfrm>
          <a:custGeom>
            <a:avLst/>
            <a:gdLst/>
            <a:ahLst/>
            <a:cxnLst>
              <a:cxn ang="0">
                <a:pos x="6027" y="2296"/>
              </a:cxn>
              <a:cxn ang="0">
                <a:pos x="0" y="2296"/>
              </a:cxn>
              <a:cxn ang="0">
                <a:pos x="0" y="0"/>
              </a:cxn>
              <a:cxn ang="0">
                <a:pos x="6027" y="0"/>
              </a:cxn>
              <a:cxn ang="0">
                <a:pos x="6027" y="2296"/>
              </a:cxn>
              <a:cxn ang="0">
                <a:pos x="6027" y="2296"/>
              </a:cxn>
            </a:cxnLst>
            <a:rect l="0" t="0" r="r" b="b"/>
            <a:pathLst>
              <a:path w="6027" h="2296">
                <a:moveTo>
                  <a:pt x="6027" y="2296"/>
                </a:moveTo>
                <a:lnTo>
                  <a:pt x="0" y="2296"/>
                </a:lnTo>
                <a:lnTo>
                  <a:pt x="0" y="0"/>
                </a:lnTo>
                <a:lnTo>
                  <a:pt x="6027" y="0"/>
                </a:lnTo>
                <a:lnTo>
                  <a:pt x="6027" y="2296"/>
                </a:lnTo>
                <a:lnTo>
                  <a:pt x="6027" y="2296"/>
                </a:lnTo>
                <a:close/>
              </a:path>
            </a:pathLst>
          </a:custGeom>
          <a:gradFill rotWithShape="0">
            <a:gsLst>
              <a:gs pos="0">
                <a:srgbClr val="000000"/>
              </a:gs>
              <a:gs pos="100000">
                <a:srgbClr val="000066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reeform 4"/>
          <p:cNvSpPr>
            <a:spLocks/>
          </p:cNvSpPr>
          <p:nvPr/>
        </p:nvSpPr>
        <p:spPr bwMode="hidden">
          <a:xfrm>
            <a:off x="0" y="0"/>
            <a:ext cx="9144000" cy="6092825"/>
          </a:xfrm>
          <a:custGeom>
            <a:avLst/>
            <a:gdLst/>
            <a:ahLst/>
            <a:cxnLst>
              <a:cxn ang="0">
                <a:pos x="6027" y="2296"/>
              </a:cxn>
              <a:cxn ang="0">
                <a:pos x="0" y="2296"/>
              </a:cxn>
              <a:cxn ang="0">
                <a:pos x="0" y="0"/>
              </a:cxn>
              <a:cxn ang="0">
                <a:pos x="6027" y="0"/>
              </a:cxn>
              <a:cxn ang="0">
                <a:pos x="6027" y="2296"/>
              </a:cxn>
              <a:cxn ang="0">
                <a:pos x="6027" y="2296"/>
              </a:cxn>
            </a:cxnLst>
            <a:rect l="0" t="0" r="r" b="b"/>
            <a:pathLst>
              <a:path w="6027" h="2296">
                <a:moveTo>
                  <a:pt x="6027" y="2296"/>
                </a:moveTo>
                <a:lnTo>
                  <a:pt x="0" y="2296"/>
                </a:lnTo>
                <a:lnTo>
                  <a:pt x="0" y="0"/>
                </a:lnTo>
                <a:lnTo>
                  <a:pt x="6027" y="0"/>
                </a:lnTo>
                <a:lnTo>
                  <a:pt x="6027" y="2296"/>
                </a:lnTo>
                <a:lnTo>
                  <a:pt x="6027" y="229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reeform 5"/>
          <p:cNvSpPr>
            <a:spLocks/>
          </p:cNvSpPr>
          <p:nvPr/>
        </p:nvSpPr>
        <p:spPr bwMode="hidden">
          <a:xfrm>
            <a:off x="6248400" y="6524625"/>
            <a:ext cx="2895600" cy="333375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rgbClr val="000066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0" y="6453188"/>
            <a:ext cx="7845425" cy="404812"/>
            <a:chOff x="0" y="3792"/>
            <a:chExt cx="4942" cy="536"/>
          </a:xfrm>
        </p:grpSpPr>
        <p:sp>
          <p:nvSpPr>
            <p:cNvPr id="8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9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11" name="Freeform 9"/>
              <p:cNvSpPr>
                <a:spLocks/>
              </p:cNvSpPr>
              <p:nvPr userDrawn="1"/>
            </p:nvSpPr>
            <p:spPr bwMode="ltGray">
              <a:xfrm>
                <a:off x="3948" y="3798"/>
                <a:ext cx="994" cy="530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592" y="527"/>
                  </a:cxn>
                  <a:cxn ang="0">
                    <a:pos x="994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0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10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6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611188" y="6469063"/>
            <a:ext cx="5684837" cy="488950"/>
            <a:chOff x="395" y="3793"/>
            <a:chExt cx="3581" cy="535"/>
          </a:xfrm>
        </p:grpSpPr>
        <p:sp>
          <p:nvSpPr>
            <p:cNvPr id="17" name="Freeform 16"/>
            <p:cNvSpPr>
              <a:spLocks/>
            </p:cNvSpPr>
            <p:nvPr userDrawn="1"/>
          </p:nvSpPr>
          <p:spPr bwMode="auto">
            <a:xfrm>
              <a:off x="1196" y="3793"/>
              <a:ext cx="365" cy="292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" name="Freeform 17"/>
            <p:cNvSpPr>
              <a:spLocks/>
            </p:cNvSpPr>
            <p:nvPr userDrawn="1"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Freeform 18"/>
            <p:cNvSpPr>
              <a:spLocks/>
            </p:cNvSpPr>
            <p:nvPr userDrawn="1"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" name="Freeform 19"/>
            <p:cNvSpPr>
              <a:spLocks/>
            </p:cNvSpPr>
            <p:nvPr userDrawn="1"/>
          </p:nvSpPr>
          <p:spPr bwMode="auto">
            <a:xfrm>
              <a:off x="855" y="3842"/>
              <a:ext cx="161" cy="165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" name="Freeform 20"/>
            <p:cNvSpPr>
              <a:spLocks/>
            </p:cNvSpPr>
            <p:nvPr userDrawn="1"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" name="Freeform 21"/>
            <p:cNvSpPr>
              <a:spLocks/>
            </p:cNvSpPr>
            <p:nvPr userDrawn="1"/>
          </p:nvSpPr>
          <p:spPr bwMode="auto">
            <a:xfrm>
              <a:off x="395" y="3810"/>
              <a:ext cx="245" cy="208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48150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0" y="0"/>
            <a:ext cx="9144000" cy="765175"/>
          </a:xfrm>
        </p:spPr>
        <p:txBody>
          <a:bodyPr/>
          <a:lstStyle>
            <a:lvl1pPr>
              <a:defRPr sz="4000" b="1">
                <a:solidFill>
                  <a:srgbClr val="FFFF00"/>
                </a:solidFill>
              </a:defRPr>
            </a:lvl1pPr>
          </a:lstStyle>
          <a:p>
            <a:r>
              <a:rPr lang="en-AU"/>
              <a:t>Click to edit Master title style</a:t>
            </a:r>
          </a:p>
        </p:txBody>
      </p:sp>
      <p:sp>
        <p:nvSpPr>
          <p:cNvPr id="48151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50825" y="836613"/>
            <a:ext cx="8713788" cy="5400675"/>
          </a:xfrm>
        </p:spPr>
        <p:txBody>
          <a:bodyPr/>
          <a:lstStyle>
            <a:lvl1pPr marL="0" indent="0">
              <a:buFontTx/>
              <a:buNone/>
              <a:defRPr sz="2800" b="1"/>
            </a:lvl1pPr>
          </a:lstStyle>
          <a:p>
            <a:r>
              <a:rPr lang="en-AU"/>
              <a:t>Click to edit Master subtitle style</a:t>
            </a:r>
          </a:p>
        </p:txBody>
      </p:sp>
      <p:sp>
        <p:nvSpPr>
          <p:cNvPr id="23" name="Rectangle 26"/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6453188"/>
            <a:ext cx="3959225" cy="461962"/>
          </a:xfrm>
        </p:spPr>
        <p:txBody>
          <a:bodyPr/>
          <a:lstStyle>
            <a:lvl1pPr>
              <a:defRPr sz="2800" smtClean="0">
                <a:solidFill>
                  <a:srgbClr val="00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defRPr>
            </a:lvl1pPr>
          </a:lstStyle>
          <a:p>
            <a:pPr>
              <a:defRPr/>
            </a:pPr>
            <a:r>
              <a:rPr lang="en-AU"/>
              <a:t>A Light to the Gentiles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FE8632-F55F-4A27-9DAD-7AA01F9E82ED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E7CDAD-AC04-47D1-90C6-51352DED4BC5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08B5B2-C464-43AC-AD95-3FEB3A2E3FF1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2F5383-A12C-4253-897F-7B6259249C23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E5FD3F-9CF8-4A06-92A4-4003F8A9916E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8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9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D7571E-14B1-455F-AA07-7137D665FEBD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F0AEF4-3FCE-45B9-A624-091F125C5327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5E97A5-063A-4F8D-948E-F8DE66BE4D3F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1B4A9A-5EE5-4691-A17E-86DA9610CD30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6EBC5A-9EBD-4174-A747-786F242C4D4A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47107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7108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47109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2052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47111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2066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47113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612" y="533"/>
                  </a:cxn>
                  <a:cxn ang="0">
                    <a:pos x="996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7114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7115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7116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7117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47118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053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47120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7121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7122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7123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7124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7125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47126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title style</a:t>
            </a:r>
          </a:p>
        </p:txBody>
      </p:sp>
      <p:sp>
        <p:nvSpPr>
          <p:cNvPr id="2055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</a:p>
        </p:txBody>
      </p:sp>
      <p:sp>
        <p:nvSpPr>
          <p:cNvPr id="47128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effectLst>
                  <a:outerShdw blurRad="38100" dist="38100" dir="2700000" algn="tl">
                    <a:srgbClr val="463416"/>
                  </a:outerShdw>
                </a:effectLst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7129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smtClean="0">
                <a:effectLst>
                  <a:outerShdw blurRad="38100" dist="38100" dir="2700000" algn="tl">
                    <a:srgbClr val="463416"/>
                  </a:outerShdw>
                </a:effectLst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7130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effectLst>
                  <a:outerShdw blurRad="38100" dist="38100" dir="2700000" algn="tl">
                    <a:srgbClr val="463416"/>
                  </a:outerShdw>
                </a:effectLst>
              </a:defRPr>
            </a:lvl1pPr>
          </a:lstStyle>
          <a:p>
            <a:pPr>
              <a:defRPr/>
            </a:pPr>
            <a:fld id="{2FA80443-EDDE-4820-8990-CE66D5EC2072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3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6453188"/>
            <a:ext cx="5148064" cy="461962"/>
          </a:xfrm>
        </p:spPr>
        <p:txBody>
          <a:bodyPr/>
          <a:lstStyle/>
          <a:p>
            <a:pPr>
              <a:defRPr/>
            </a:pPr>
            <a:r>
              <a:rPr lang="en-AU" dirty="0" smtClean="0"/>
              <a:t>The sure mercies of David</a:t>
            </a:r>
            <a:endParaRPr lang="en-AU" dirty="0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66843" y="620688"/>
            <a:ext cx="8353425" cy="3240360"/>
          </a:xfrm>
        </p:spPr>
        <p:txBody>
          <a:bodyPr/>
          <a:lstStyle/>
          <a:p>
            <a:pPr algn="ctr" eaLnBrk="1" hangingPunct="1">
              <a:lnSpc>
                <a:spcPct val="85000"/>
              </a:lnSpc>
              <a:spcBef>
                <a:spcPts val="0"/>
              </a:spcBef>
              <a:defRPr/>
            </a:pPr>
            <a:r>
              <a:rPr lang="en-AU" sz="11000" dirty="0" smtClean="0">
                <a:ln>
                  <a:solidFill>
                    <a:schemeClr val="tx1"/>
                  </a:solidFill>
                </a:ln>
                <a:solidFill>
                  <a:srgbClr val="FF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The sure mercies of David</a:t>
            </a: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251520" y="3784972"/>
            <a:ext cx="8640959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AU" sz="4800" b="1" dirty="0">
                <a:solidFill>
                  <a:srgbClr val="FFFF66"/>
                </a:solidFill>
                <a:latin typeface="Tahoma" pitchFamily="34" charset="0"/>
              </a:rPr>
              <a:t>Study </a:t>
            </a:r>
            <a:r>
              <a:rPr lang="en-AU" sz="4800" b="1" dirty="0" smtClean="0">
                <a:solidFill>
                  <a:srgbClr val="FFFF66"/>
                </a:solidFill>
                <a:latin typeface="Tahoma" pitchFamily="34" charset="0"/>
              </a:rPr>
              <a:t>5 </a:t>
            </a:r>
            <a:r>
              <a:rPr lang="en-AU" sz="4800" b="1" dirty="0">
                <a:solidFill>
                  <a:srgbClr val="FFFF66"/>
                </a:solidFill>
                <a:latin typeface="Tahoma" pitchFamily="34" charset="0"/>
              </a:rPr>
              <a:t>– </a:t>
            </a:r>
            <a:r>
              <a:rPr lang="en-AU" sz="4800" b="1" dirty="0" smtClean="0">
                <a:solidFill>
                  <a:srgbClr val="FFFF66"/>
                </a:solidFill>
                <a:latin typeface="Tahoma" pitchFamily="34" charset="0"/>
              </a:rPr>
              <a:t>“An everlasting covenant, ordered in all things and sure”</a:t>
            </a:r>
            <a:endParaRPr lang="en-AU" sz="4800" b="1" dirty="0">
              <a:solidFill>
                <a:srgbClr val="FFFF66"/>
              </a:solidFill>
              <a:latin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85293"/>
            <a:ext cx="9144000" cy="765175"/>
          </a:xfrm>
        </p:spPr>
        <p:txBody>
          <a:bodyPr/>
          <a:lstStyle/>
          <a:p>
            <a:pPr eaLnBrk="1" hangingPunct="1">
              <a:defRPr/>
            </a:pPr>
            <a:r>
              <a:rPr lang="en-AU" sz="4400" dirty="0" smtClean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effectLst/>
              </a:rPr>
              <a:t>2 Sam. 23:3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536" y="835025"/>
            <a:ext cx="8490454" cy="5473700"/>
          </a:xfrm>
        </p:spPr>
        <p:txBody>
          <a:bodyPr/>
          <a:lstStyle/>
          <a:p>
            <a:r>
              <a:rPr lang="en-AU" sz="3200" dirty="0" smtClean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V.3</a:t>
            </a:r>
            <a:r>
              <a:rPr lang="en-AU" sz="3200" dirty="0" smtClean="0"/>
              <a:t> – </a:t>
            </a:r>
            <a:r>
              <a:rPr lang="en-AU" sz="3200" dirty="0" smtClean="0">
                <a:solidFill>
                  <a:srgbClr val="00FF00"/>
                </a:solidFill>
              </a:rPr>
              <a:t>“The God” </a:t>
            </a:r>
            <a:r>
              <a:rPr lang="en-AU" sz="3200" dirty="0" smtClean="0"/>
              <a:t>- </a:t>
            </a:r>
            <a:r>
              <a:rPr lang="en-AU" sz="3200" i="1" dirty="0" err="1" smtClean="0"/>
              <a:t>Elohim</a:t>
            </a:r>
            <a:r>
              <a:rPr lang="en-AU" sz="3200" dirty="0" smtClean="0"/>
              <a:t>. Theme of ‘Mighty Ones’ permeates the discourse.</a:t>
            </a:r>
            <a:endParaRPr lang="en-US" sz="3200" dirty="0" smtClean="0"/>
          </a:p>
          <a:p>
            <a:r>
              <a:rPr lang="en-AU" sz="3200" dirty="0" smtClean="0">
                <a:solidFill>
                  <a:srgbClr val="00FF00"/>
                </a:solidFill>
              </a:rPr>
              <a:t>“He that </a:t>
            </a:r>
            <a:r>
              <a:rPr lang="en-AU" sz="3200" dirty="0" err="1" smtClean="0">
                <a:solidFill>
                  <a:srgbClr val="00FF00"/>
                </a:solidFill>
              </a:rPr>
              <a:t>ruleth</a:t>
            </a:r>
            <a:r>
              <a:rPr lang="en-AU" sz="3200" dirty="0" smtClean="0">
                <a:solidFill>
                  <a:srgbClr val="00FF00"/>
                </a:solidFill>
              </a:rPr>
              <a:t> over men must be just” </a:t>
            </a:r>
            <a:r>
              <a:rPr lang="en-AU" sz="3200" dirty="0" smtClean="0"/>
              <a:t>– </a:t>
            </a:r>
            <a:r>
              <a:rPr lang="en-AU" sz="3200" dirty="0" smtClean="0">
                <a:ln>
                  <a:solidFill>
                    <a:schemeClr val="tx1"/>
                  </a:solidFill>
                </a:ln>
                <a:solidFill>
                  <a:srgbClr val="FF00FF"/>
                </a:solidFill>
              </a:rPr>
              <a:t>Roth.</a:t>
            </a:r>
            <a:r>
              <a:rPr lang="en-AU" sz="3200" dirty="0" smtClean="0"/>
              <a:t> – </a:t>
            </a:r>
            <a:r>
              <a:rPr lang="en-AU" sz="3200" dirty="0" smtClean="0">
                <a:solidFill>
                  <a:srgbClr val="FFFF00"/>
                </a:solidFill>
                <a:latin typeface="Bookman Old Style" pitchFamily="18" charset="0"/>
              </a:rPr>
              <a:t>“One ruling over men, a righteous one...”</a:t>
            </a:r>
            <a:r>
              <a:rPr lang="en-AU" sz="3200" dirty="0" smtClean="0"/>
              <a:t>  </a:t>
            </a:r>
            <a:r>
              <a:rPr lang="en-AU" sz="3200" dirty="0" smtClean="0">
                <a:ln>
                  <a:solidFill>
                    <a:schemeClr val="tx1"/>
                  </a:solidFill>
                </a:ln>
                <a:solidFill>
                  <a:srgbClr val="FF00FF"/>
                </a:solidFill>
              </a:rPr>
              <a:t>Bro. Thomas </a:t>
            </a:r>
            <a:r>
              <a:rPr lang="en-AU" sz="3200" dirty="0" smtClean="0"/>
              <a:t>– </a:t>
            </a:r>
            <a:r>
              <a:rPr lang="en-AU" sz="3200" dirty="0" smtClean="0">
                <a:solidFill>
                  <a:srgbClr val="FFFF00"/>
                </a:solidFill>
                <a:latin typeface="Bookman Old Style" pitchFamily="18" charset="0"/>
              </a:rPr>
              <a:t>“There shall be a ruler over mankind, a just one”.  </a:t>
            </a:r>
            <a:r>
              <a:rPr lang="en-AU" sz="3200" dirty="0" smtClean="0"/>
              <a:t>The ‘He’ here is the Multitudinous Christ, the future ruling body upon earth (</a:t>
            </a:r>
            <a:r>
              <a:rPr lang="en-AU" sz="3200" dirty="0" smtClean="0">
                <a:ln w="19050">
                  <a:solidFill>
                    <a:schemeClr val="tx1"/>
                  </a:solidFill>
                </a:ln>
                <a:solidFill>
                  <a:srgbClr val="FF00FF"/>
                </a:solidFill>
              </a:rPr>
              <a:t>Eureka vol.1 pg. 349</a:t>
            </a:r>
            <a:r>
              <a:rPr lang="en-AU" sz="3200" dirty="0" smtClean="0"/>
              <a:t>).</a:t>
            </a:r>
            <a:endParaRPr lang="en-US" sz="3200" dirty="0" smtClean="0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6453188"/>
            <a:ext cx="5148064" cy="461962"/>
          </a:xfrm>
        </p:spPr>
        <p:txBody>
          <a:bodyPr/>
          <a:lstStyle/>
          <a:p>
            <a:pPr>
              <a:defRPr/>
            </a:pPr>
            <a:r>
              <a:rPr lang="en-AU" dirty="0" smtClean="0"/>
              <a:t>The sure mercies of David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1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68423"/>
            <a:ext cx="9144000" cy="1183467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AU" sz="4400" dirty="0" smtClean="0"/>
              <a:t>The Multitudinous Christ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AU" sz="4400" dirty="0" smtClean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effectLst/>
              </a:rPr>
              <a:t>2 Sam.23:3-4</a:t>
            </a:r>
            <a:endParaRPr lang="en-US" sz="4400" dirty="0">
              <a:ln w="28575">
                <a:solidFill>
                  <a:schemeClr val="tx1"/>
                </a:solidFill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23246" y="1315790"/>
            <a:ext cx="8267065" cy="5065537"/>
          </a:xfrm>
        </p:spPr>
        <p:txBody>
          <a:bodyPr/>
          <a:lstStyle/>
          <a:p>
            <a:pPr algn="just">
              <a:lnSpc>
                <a:spcPct val="90000"/>
              </a:lnSpc>
              <a:spcBef>
                <a:spcPts val="0"/>
              </a:spcBef>
            </a:pPr>
            <a:r>
              <a:rPr lang="en-AU" sz="3200" dirty="0" smtClean="0">
                <a:latin typeface="Bookman Old Style" pitchFamily="18" charset="0"/>
              </a:rPr>
              <a:t>“This Eternal Spirit in his multi-</a:t>
            </a:r>
            <a:r>
              <a:rPr lang="en-AU" sz="3200" dirty="0" err="1" smtClean="0">
                <a:latin typeface="Bookman Old Style" pitchFamily="18" charset="0"/>
              </a:rPr>
              <a:t>tudinous</a:t>
            </a:r>
            <a:r>
              <a:rPr lang="en-AU" sz="3200" dirty="0" smtClean="0">
                <a:latin typeface="Bookman Old Style" pitchFamily="18" charset="0"/>
              </a:rPr>
              <a:t> manifestation is the Sun, belonging to the morning of that great day in which the world shall be ruled in righteousness; and Yahweh’s glory shall cover the earth as the waters cover the sea.  The Spirit in David contemplating this </a:t>
            </a:r>
            <a:r>
              <a:rPr lang="en-AU" sz="3200" i="1" dirty="0" err="1" smtClean="0">
                <a:latin typeface="Bookman Old Style" pitchFamily="18" charset="0"/>
              </a:rPr>
              <a:t>ek</a:t>
            </a:r>
            <a:r>
              <a:rPr lang="en-AU" sz="3200" i="1" dirty="0" smtClean="0">
                <a:latin typeface="Bookman Old Style" pitchFamily="18" charset="0"/>
              </a:rPr>
              <a:t> </a:t>
            </a:r>
            <a:r>
              <a:rPr lang="en-AU" sz="3200" i="1" dirty="0" err="1" smtClean="0">
                <a:latin typeface="Bookman Old Style" pitchFamily="18" charset="0"/>
              </a:rPr>
              <a:t>pollon</a:t>
            </a:r>
            <a:r>
              <a:rPr lang="en-AU" sz="3200" i="1" dirty="0" smtClean="0">
                <a:latin typeface="Bookman Old Style" pitchFamily="18" charset="0"/>
              </a:rPr>
              <a:t> </a:t>
            </a:r>
            <a:r>
              <a:rPr lang="en-AU" sz="3200" i="1" dirty="0" err="1" smtClean="0">
                <a:latin typeface="Bookman Old Style" pitchFamily="18" charset="0"/>
              </a:rPr>
              <a:t>eis</a:t>
            </a:r>
            <a:r>
              <a:rPr lang="en-AU" sz="3200" dirty="0" smtClean="0">
                <a:latin typeface="Bookman Old Style" pitchFamily="18" charset="0"/>
              </a:rPr>
              <a:t>, and vice versa, the One-in-Many, the future ruling body upon earth, says...</a:t>
            </a:r>
            <a:endParaRPr lang="en-AU" sz="2400" dirty="0" smtClean="0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6453188"/>
            <a:ext cx="5148064" cy="461962"/>
          </a:xfrm>
        </p:spPr>
        <p:txBody>
          <a:bodyPr/>
          <a:lstStyle/>
          <a:p>
            <a:pPr>
              <a:defRPr/>
            </a:pPr>
            <a:r>
              <a:rPr lang="en-AU" dirty="0" smtClean="0"/>
              <a:t>The sure mercies of David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68423"/>
            <a:ext cx="9144000" cy="1183467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AU" sz="4400" dirty="0" smtClean="0"/>
              <a:t>The Multitudinous Christ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AU" sz="4400" dirty="0" smtClean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effectLst/>
              </a:rPr>
              <a:t>2 Sam.23:3-4</a:t>
            </a:r>
            <a:endParaRPr lang="en-US" sz="4400" dirty="0">
              <a:ln w="28575">
                <a:solidFill>
                  <a:schemeClr val="tx1"/>
                </a:solidFill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6819" y="1412776"/>
            <a:ext cx="8064896" cy="4895948"/>
          </a:xfrm>
        </p:spPr>
        <p:txBody>
          <a:bodyPr/>
          <a:lstStyle/>
          <a:p>
            <a:pPr algn="just"/>
            <a:r>
              <a:rPr lang="en-AU" sz="3200" dirty="0" smtClean="0">
                <a:latin typeface="Bookman Old Style" pitchFamily="18" charset="0"/>
              </a:rPr>
              <a:t>......“There shall be a Ruler over mankind, a Just One, ruling in the righteous precepts of </a:t>
            </a:r>
            <a:r>
              <a:rPr lang="en-AU" sz="3200" dirty="0" err="1" smtClean="0">
                <a:latin typeface="Bookman Old Style" pitchFamily="18" charset="0"/>
              </a:rPr>
              <a:t>Elohim</a:t>
            </a:r>
            <a:r>
              <a:rPr lang="en-AU" sz="3200" dirty="0" smtClean="0">
                <a:latin typeface="Bookman Old Style" pitchFamily="18" charset="0"/>
              </a:rPr>
              <a:t>.  And as brightness of morning, He shall rise the Sun of an unclouded dawn shining forth after rain upon tender grass out of the earth.”</a:t>
            </a:r>
            <a:endParaRPr lang="en-US" sz="3200" dirty="0" smtClean="0">
              <a:latin typeface="Bookman Old Style" pitchFamily="18" charset="0"/>
            </a:endParaRPr>
          </a:p>
          <a:p>
            <a:pPr algn="r"/>
            <a:r>
              <a:rPr lang="en-AU" sz="3200" dirty="0" smtClean="0">
                <a:ln>
                  <a:solidFill>
                    <a:schemeClr val="tx1"/>
                  </a:solidFill>
                </a:ln>
                <a:solidFill>
                  <a:srgbClr val="FF00FF"/>
                </a:solidFill>
              </a:rPr>
              <a:t>Eureka vol. 1 pg. 349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6453188"/>
            <a:ext cx="5148064" cy="461962"/>
          </a:xfrm>
        </p:spPr>
        <p:txBody>
          <a:bodyPr/>
          <a:lstStyle/>
          <a:p>
            <a:pPr>
              <a:defRPr/>
            </a:pPr>
            <a:r>
              <a:rPr lang="en-AU" dirty="0" smtClean="0"/>
              <a:t>The sure mercies of David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9873"/>
            <a:ext cx="9144000" cy="765175"/>
          </a:xfrm>
        </p:spPr>
        <p:txBody>
          <a:bodyPr/>
          <a:lstStyle/>
          <a:p>
            <a:pPr eaLnBrk="1" hangingPunct="1">
              <a:defRPr/>
            </a:pPr>
            <a:r>
              <a:rPr lang="en-AU" sz="4400" dirty="0" smtClean="0"/>
              <a:t>The sun of righteousness</a:t>
            </a:r>
            <a:endParaRPr lang="en-AU" sz="4400" dirty="0" smtClean="0">
              <a:ln w="28575">
                <a:solidFill>
                  <a:schemeClr val="tx1"/>
                </a:solidFill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6373" y="710329"/>
            <a:ext cx="8678892" cy="5743007"/>
          </a:xfrm>
        </p:spPr>
        <p:txBody>
          <a:bodyPr/>
          <a:lstStyle/>
          <a:p>
            <a:pPr eaLnBrk="1" hangingPunct="1">
              <a:lnSpc>
                <a:spcPct val="95000"/>
              </a:lnSpc>
              <a:spcBef>
                <a:spcPts val="0"/>
              </a:spcBef>
              <a:buClr>
                <a:srgbClr val="FFFF00"/>
              </a:buClr>
              <a:defRPr/>
            </a:pPr>
            <a:r>
              <a:rPr lang="en-AU" sz="3200" dirty="0" smtClean="0">
                <a:solidFill>
                  <a:srgbClr val="00FF00"/>
                </a:solidFill>
              </a:rPr>
              <a:t>“ruling in the fear of God” </a:t>
            </a:r>
            <a:r>
              <a:rPr lang="en-AU" sz="3200" dirty="0" smtClean="0"/>
              <a:t>- </a:t>
            </a:r>
            <a:r>
              <a:rPr lang="en-AU" sz="3200" dirty="0" smtClean="0">
                <a:ln>
                  <a:solidFill>
                    <a:schemeClr val="tx1"/>
                  </a:solidFill>
                </a:ln>
                <a:solidFill>
                  <a:srgbClr val="FF00FF"/>
                </a:solidFill>
              </a:rPr>
              <a:t>Bro. Thomas </a:t>
            </a:r>
            <a:r>
              <a:rPr lang="en-AU" sz="3200" dirty="0" smtClean="0"/>
              <a:t>– </a:t>
            </a:r>
            <a:r>
              <a:rPr lang="en-AU" sz="3200" dirty="0" smtClean="0">
                <a:solidFill>
                  <a:srgbClr val="FFFF00"/>
                </a:solidFill>
                <a:latin typeface="Bookman Old Style" pitchFamily="18" charset="0"/>
              </a:rPr>
              <a:t>“ruling in the righteous precepts of </a:t>
            </a:r>
            <a:r>
              <a:rPr lang="en-AU" sz="3200" dirty="0" err="1" smtClean="0">
                <a:solidFill>
                  <a:srgbClr val="FFFF00"/>
                </a:solidFill>
                <a:latin typeface="Bookman Old Style" pitchFamily="18" charset="0"/>
              </a:rPr>
              <a:t>Elohim</a:t>
            </a:r>
            <a:r>
              <a:rPr lang="en-AU" sz="3200" dirty="0" smtClean="0">
                <a:solidFill>
                  <a:srgbClr val="FFFF00"/>
                </a:solidFill>
                <a:latin typeface="Bookman Old Style" pitchFamily="18" charset="0"/>
              </a:rPr>
              <a:t>”</a:t>
            </a:r>
            <a:r>
              <a:rPr lang="en-AU" sz="3200" dirty="0" smtClean="0">
                <a:latin typeface="Bookman Old Style" pitchFamily="18" charset="0"/>
              </a:rPr>
              <a:t>.  </a:t>
            </a:r>
            <a:r>
              <a:rPr lang="en-AU" sz="3200" dirty="0" smtClean="0"/>
              <a:t>This is the quality of the rule of Christ and the saints.</a:t>
            </a:r>
          </a:p>
          <a:p>
            <a:pPr>
              <a:lnSpc>
                <a:spcPct val="95000"/>
              </a:lnSpc>
              <a:spcBef>
                <a:spcPts val="0"/>
              </a:spcBef>
            </a:pPr>
            <a:r>
              <a:rPr lang="en-AU" sz="3200" dirty="0" smtClean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V.4</a:t>
            </a:r>
            <a:r>
              <a:rPr lang="en-AU" sz="3200" dirty="0" smtClean="0"/>
              <a:t> – </a:t>
            </a:r>
            <a:r>
              <a:rPr lang="en-AU" sz="3200" dirty="0" smtClean="0">
                <a:solidFill>
                  <a:srgbClr val="00FF00"/>
                </a:solidFill>
              </a:rPr>
              <a:t>“as the light of the morning” </a:t>
            </a:r>
            <a:r>
              <a:rPr lang="en-AU" sz="3200" dirty="0" smtClean="0"/>
              <a:t>- </a:t>
            </a:r>
            <a:r>
              <a:rPr lang="en-AU" sz="3200" dirty="0" smtClean="0">
                <a:ln>
                  <a:solidFill>
                    <a:schemeClr val="tx1"/>
                  </a:solidFill>
                </a:ln>
                <a:solidFill>
                  <a:srgbClr val="FF00FF"/>
                </a:solidFill>
              </a:rPr>
              <a:t>Bro. Thomas</a:t>
            </a:r>
            <a:r>
              <a:rPr lang="en-AU" sz="3200" dirty="0" smtClean="0"/>
              <a:t> – </a:t>
            </a:r>
            <a:r>
              <a:rPr lang="en-AU" sz="3200" dirty="0" smtClean="0">
                <a:solidFill>
                  <a:srgbClr val="FFFF00"/>
                </a:solidFill>
                <a:latin typeface="Bookman Old Style" pitchFamily="18" charset="0"/>
              </a:rPr>
              <a:t>“as brightness of morning”.  </a:t>
            </a:r>
            <a:r>
              <a:rPr lang="en-AU" sz="3200" dirty="0" smtClean="0"/>
              <a:t>Speaks of the new Millennial Day which introduces the Kingdom Age.</a:t>
            </a:r>
            <a:endParaRPr lang="en-US" sz="3200" dirty="0" smtClean="0"/>
          </a:p>
          <a:p>
            <a:pPr>
              <a:lnSpc>
                <a:spcPct val="95000"/>
              </a:lnSpc>
              <a:spcBef>
                <a:spcPts val="0"/>
              </a:spcBef>
            </a:pPr>
            <a:r>
              <a:rPr lang="en-AU" sz="3200" dirty="0" smtClean="0">
                <a:solidFill>
                  <a:srgbClr val="00FF00"/>
                </a:solidFill>
              </a:rPr>
              <a:t>“the sun </a:t>
            </a:r>
            <a:r>
              <a:rPr lang="en-AU" sz="3200" dirty="0" err="1" smtClean="0">
                <a:solidFill>
                  <a:srgbClr val="00FF00"/>
                </a:solidFill>
              </a:rPr>
              <a:t>riseth</a:t>
            </a:r>
            <a:r>
              <a:rPr lang="en-AU" sz="3200" dirty="0" smtClean="0">
                <a:solidFill>
                  <a:srgbClr val="00FF00"/>
                </a:solidFill>
              </a:rPr>
              <a:t>” </a:t>
            </a:r>
            <a:r>
              <a:rPr lang="en-AU" sz="3200" dirty="0" smtClean="0"/>
              <a:t>- Analogous to Christ and his brethren as the government of the Age to come - </a:t>
            </a:r>
            <a:r>
              <a:rPr lang="en-AU" sz="3200" dirty="0" smtClean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Mal. 4:2; Matt. 13:43; Rev. 21:23; 22:16; Dan. 12:3; SS 6:10</a:t>
            </a:r>
            <a:r>
              <a:rPr lang="en-AU" sz="3200" dirty="0" smtClean="0"/>
              <a:t>.</a:t>
            </a:r>
            <a:endParaRPr lang="en-US" sz="3200" dirty="0" smtClean="0"/>
          </a:p>
          <a:p>
            <a:pPr algn="just" eaLnBrk="1" hangingPunct="1">
              <a:lnSpc>
                <a:spcPct val="95000"/>
              </a:lnSpc>
              <a:spcBef>
                <a:spcPts val="0"/>
              </a:spcBef>
              <a:buClr>
                <a:srgbClr val="FFFF00"/>
              </a:buClr>
              <a:defRPr/>
            </a:pPr>
            <a:endParaRPr lang="en-US" sz="3200" dirty="0" smtClean="0"/>
          </a:p>
          <a:p>
            <a:pPr marL="450850" indent="-450850" algn="just" eaLnBrk="1" hangingPunct="1">
              <a:lnSpc>
                <a:spcPct val="95000"/>
              </a:lnSpc>
              <a:spcBef>
                <a:spcPts val="0"/>
              </a:spcBef>
              <a:buClr>
                <a:srgbClr val="FFFF00"/>
              </a:buClr>
              <a:defRPr/>
            </a:pPr>
            <a:endParaRPr lang="en-AU" sz="3200" dirty="0" smtClean="0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6453188"/>
            <a:ext cx="5148064" cy="461962"/>
          </a:xfrm>
        </p:spPr>
        <p:txBody>
          <a:bodyPr/>
          <a:lstStyle/>
          <a:p>
            <a:pPr>
              <a:defRPr/>
            </a:pPr>
            <a:r>
              <a:rPr lang="en-AU" dirty="0" smtClean="0"/>
              <a:t>The sure mercies of David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1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85293"/>
            <a:ext cx="9144000" cy="765175"/>
          </a:xfrm>
        </p:spPr>
        <p:txBody>
          <a:bodyPr/>
          <a:lstStyle/>
          <a:p>
            <a:pPr eaLnBrk="1" hangingPunct="1">
              <a:defRPr/>
            </a:pPr>
            <a:r>
              <a:rPr lang="en-AU" sz="4400" dirty="0" smtClean="0"/>
              <a:t>A morning without clouds</a:t>
            </a:r>
            <a:endParaRPr lang="en-AU" sz="4400" dirty="0" smtClean="0">
              <a:ln w="28575">
                <a:solidFill>
                  <a:schemeClr val="tx1"/>
                </a:solidFill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8663" y="779605"/>
            <a:ext cx="8757390" cy="5643288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AU" sz="3200" dirty="0" smtClean="0">
                <a:solidFill>
                  <a:srgbClr val="00FF00"/>
                </a:solidFill>
              </a:rPr>
              <a:t>“a morning without clouds” </a:t>
            </a:r>
            <a:r>
              <a:rPr lang="en-AU" sz="3200" dirty="0" smtClean="0"/>
              <a:t>- There will be no obscuring of Christ's rule.  Note the language of the earlier stage - </a:t>
            </a:r>
            <a:r>
              <a:rPr lang="en-AU" sz="3200" dirty="0" smtClean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Ezek. 1:26-28</a:t>
            </a:r>
            <a:r>
              <a:rPr lang="en-AU" sz="3200" dirty="0" smtClean="0"/>
              <a:t>.</a:t>
            </a:r>
            <a:endParaRPr lang="en-US" sz="3200" dirty="0" smtClean="0"/>
          </a:p>
          <a:p>
            <a:pPr>
              <a:spcBef>
                <a:spcPts val="0"/>
              </a:spcBef>
            </a:pPr>
            <a:r>
              <a:rPr lang="en-AU" sz="3200" dirty="0" smtClean="0">
                <a:solidFill>
                  <a:srgbClr val="00FF00"/>
                </a:solidFill>
              </a:rPr>
              <a:t>“as the tender grass” </a:t>
            </a:r>
            <a:r>
              <a:rPr lang="en-AU" sz="3200" dirty="0" smtClean="0"/>
              <a:t>- Grass = flesh (</a:t>
            </a:r>
            <a:r>
              <a:rPr lang="en-AU" sz="3200" dirty="0" smtClean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Isa. 40:5-8</a:t>
            </a:r>
            <a:r>
              <a:rPr lang="en-AU" sz="3200" dirty="0" smtClean="0"/>
              <a:t>).  The regrowth after the scything judgements of God - </a:t>
            </a:r>
            <a:r>
              <a:rPr lang="en-AU" sz="3200" dirty="0" smtClean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Ps. 72:6</a:t>
            </a:r>
            <a:r>
              <a:rPr lang="en-AU" sz="3200" dirty="0" smtClean="0"/>
              <a:t>.</a:t>
            </a:r>
            <a:endParaRPr lang="en-US" sz="3200" dirty="0" smtClean="0"/>
          </a:p>
          <a:p>
            <a:pPr>
              <a:spcBef>
                <a:spcPts val="0"/>
              </a:spcBef>
            </a:pPr>
            <a:r>
              <a:rPr lang="en-AU" sz="3200" dirty="0" smtClean="0">
                <a:solidFill>
                  <a:srgbClr val="00FF00"/>
                </a:solidFill>
              </a:rPr>
              <a:t>“clear shining” </a:t>
            </a:r>
            <a:r>
              <a:rPr lang="en-AU" sz="3200" dirty="0" smtClean="0"/>
              <a:t>- Uninterrupted light of Divine government - </a:t>
            </a:r>
            <a:r>
              <a:rPr lang="en-AU" sz="3200" dirty="0" smtClean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Rev. 22:5</a:t>
            </a:r>
            <a:r>
              <a:rPr lang="en-AU" sz="3200" dirty="0" smtClean="0"/>
              <a:t>.</a:t>
            </a:r>
            <a:endParaRPr lang="en-US" sz="3200" dirty="0" smtClean="0"/>
          </a:p>
          <a:p>
            <a:pPr>
              <a:spcBef>
                <a:spcPts val="0"/>
              </a:spcBef>
            </a:pPr>
            <a:r>
              <a:rPr lang="en-AU" sz="3200" dirty="0" smtClean="0">
                <a:solidFill>
                  <a:srgbClr val="00FF00"/>
                </a:solidFill>
              </a:rPr>
              <a:t>“after rain” </a:t>
            </a:r>
            <a:r>
              <a:rPr lang="en-AU" sz="3200" dirty="0" smtClean="0"/>
              <a:t>- Lifted from </a:t>
            </a:r>
            <a:r>
              <a:rPr lang="en-AU" sz="3200" dirty="0" smtClean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Deut. 32:1 </a:t>
            </a:r>
            <a:r>
              <a:rPr lang="en-AU" sz="3200" dirty="0" smtClean="0"/>
              <a:t>= doctrine, teaching of Christ and saints after judgements.</a:t>
            </a:r>
            <a:endParaRPr lang="en-US" sz="3200" dirty="0" smtClean="0"/>
          </a:p>
          <a:p>
            <a:pPr marL="450850" indent="-450850" algn="just" eaLnBrk="1" hangingPunct="1">
              <a:spcBef>
                <a:spcPts val="0"/>
              </a:spcBef>
              <a:buClr>
                <a:srgbClr val="FFFF00"/>
              </a:buClr>
              <a:buFont typeface="Wingdings" pitchFamily="2" charset="2"/>
              <a:buChar char="v"/>
              <a:defRPr/>
            </a:pPr>
            <a:endParaRPr lang="en-AU" sz="3200" dirty="0" smtClean="0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6453188"/>
            <a:ext cx="5148064" cy="461962"/>
          </a:xfrm>
        </p:spPr>
        <p:txBody>
          <a:bodyPr/>
          <a:lstStyle/>
          <a:p>
            <a:pPr>
              <a:defRPr/>
            </a:pPr>
            <a:r>
              <a:rPr lang="en-AU" dirty="0" smtClean="0"/>
              <a:t>The sure mercies of David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1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26858"/>
            <a:ext cx="9144000" cy="765175"/>
          </a:xfrm>
        </p:spPr>
        <p:txBody>
          <a:bodyPr/>
          <a:lstStyle/>
          <a:p>
            <a:pPr eaLnBrk="1" hangingPunct="1">
              <a:defRPr/>
            </a:pPr>
            <a:r>
              <a:rPr lang="en-AU" sz="4400" dirty="0" smtClean="0"/>
              <a:t>David looks to the future</a:t>
            </a:r>
            <a:endParaRPr lang="en-AU" sz="4400" dirty="0" smtClean="0">
              <a:ln w="28575">
                <a:solidFill>
                  <a:schemeClr val="tx1"/>
                </a:solidFill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0228" y="835025"/>
            <a:ext cx="8613374" cy="5473700"/>
          </a:xfrm>
        </p:spPr>
        <p:txBody>
          <a:bodyPr/>
          <a:lstStyle/>
          <a:p>
            <a:r>
              <a:rPr lang="en-AU" sz="3200" dirty="0" smtClean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V.5</a:t>
            </a:r>
            <a:r>
              <a:rPr lang="en-AU" sz="3200" dirty="0" smtClean="0"/>
              <a:t> – </a:t>
            </a:r>
            <a:r>
              <a:rPr lang="en-AU" sz="3200" dirty="0" smtClean="0">
                <a:solidFill>
                  <a:srgbClr val="00FF00"/>
                </a:solidFill>
              </a:rPr>
              <a:t>“Although my house be not so with God” </a:t>
            </a:r>
            <a:r>
              <a:rPr lang="en-AU" sz="3200" dirty="0" smtClean="0"/>
              <a:t>- The translations differ: </a:t>
            </a:r>
            <a:r>
              <a:rPr lang="en-AU" sz="3200" dirty="0" smtClean="0">
                <a:ln>
                  <a:solidFill>
                    <a:schemeClr val="tx1"/>
                  </a:solidFill>
                </a:ln>
                <a:solidFill>
                  <a:srgbClr val="FF00FF"/>
                </a:solidFill>
              </a:rPr>
              <a:t>Roth.</a:t>
            </a:r>
            <a:r>
              <a:rPr lang="en-AU" sz="3200" dirty="0" smtClean="0"/>
              <a:t> - </a:t>
            </a:r>
            <a:r>
              <a:rPr lang="en-AU" sz="3200" dirty="0" smtClean="0">
                <a:solidFill>
                  <a:srgbClr val="FFFF00"/>
                </a:solidFill>
                <a:latin typeface="Bookman Old Style" pitchFamily="18" charset="0"/>
              </a:rPr>
              <a:t>“When not so was my house with God, then he..”.</a:t>
            </a:r>
            <a:r>
              <a:rPr lang="en-AU" sz="3200" dirty="0" smtClean="0"/>
              <a:t>  </a:t>
            </a:r>
            <a:r>
              <a:rPr lang="en-AU" sz="3200" dirty="0" smtClean="0">
                <a:ln>
                  <a:solidFill>
                    <a:schemeClr val="tx1"/>
                  </a:solidFill>
                </a:ln>
                <a:solidFill>
                  <a:srgbClr val="FF00FF"/>
                </a:solidFill>
              </a:rPr>
              <a:t>RSV</a:t>
            </a:r>
            <a:r>
              <a:rPr lang="en-AU" sz="3200" dirty="0" smtClean="0"/>
              <a:t> – </a:t>
            </a:r>
            <a:r>
              <a:rPr lang="en-AU" sz="3200" dirty="0" smtClean="0">
                <a:solidFill>
                  <a:srgbClr val="FFFF00"/>
                </a:solidFill>
                <a:latin typeface="Bookman Old Style" pitchFamily="18" charset="0"/>
              </a:rPr>
              <a:t>“Yea does not my house stand so with God, for he has..”.  </a:t>
            </a:r>
            <a:r>
              <a:rPr lang="en-AU" sz="3200" dirty="0" smtClean="0">
                <a:ln>
                  <a:solidFill>
                    <a:schemeClr val="tx1"/>
                  </a:solidFill>
                </a:ln>
                <a:solidFill>
                  <a:srgbClr val="FF00FF"/>
                </a:solidFill>
              </a:rPr>
              <a:t>Interlinear Bible </a:t>
            </a:r>
            <a:r>
              <a:rPr lang="en-AU" sz="3200" dirty="0" smtClean="0"/>
              <a:t>– </a:t>
            </a:r>
            <a:r>
              <a:rPr lang="en-AU" sz="3200" dirty="0" smtClean="0">
                <a:solidFill>
                  <a:srgbClr val="FFFF00"/>
                </a:solidFill>
                <a:latin typeface="Bookman Old Style" pitchFamily="18" charset="0"/>
              </a:rPr>
              <a:t>“For is not so my house with God? For he has..”.  </a:t>
            </a:r>
            <a:r>
              <a:rPr lang="en-AU" sz="3200" dirty="0" smtClean="0">
                <a:ln>
                  <a:solidFill>
                    <a:schemeClr val="tx1"/>
                  </a:solidFill>
                </a:ln>
                <a:solidFill>
                  <a:srgbClr val="FF00FF"/>
                </a:solidFill>
              </a:rPr>
              <a:t>Companion Bible </a:t>
            </a:r>
            <a:r>
              <a:rPr lang="en-AU" sz="3200" dirty="0" smtClean="0"/>
              <a:t>– </a:t>
            </a:r>
            <a:r>
              <a:rPr lang="en-AU" sz="3200" dirty="0" smtClean="0">
                <a:solidFill>
                  <a:srgbClr val="FFFF00"/>
                </a:solidFill>
                <a:latin typeface="Bookman Old Style" pitchFamily="18" charset="0"/>
              </a:rPr>
              <a:t>“For is not my house thus through God? For he..”.</a:t>
            </a:r>
            <a:endParaRPr lang="en-US" sz="3200" dirty="0" smtClean="0">
              <a:solidFill>
                <a:srgbClr val="FFFF00"/>
              </a:solidFill>
              <a:latin typeface="Bookman Old Style" pitchFamily="18" charset="0"/>
            </a:endParaRPr>
          </a:p>
          <a:p>
            <a:r>
              <a:rPr lang="en-AU" sz="3200" dirty="0" smtClean="0">
                <a:solidFill>
                  <a:srgbClr val="00FF00"/>
                </a:solidFill>
              </a:rPr>
              <a:t>“hath made with me” </a:t>
            </a:r>
            <a:r>
              <a:rPr lang="en-AU" sz="3200" dirty="0" smtClean="0"/>
              <a:t>- </a:t>
            </a:r>
            <a:r>
              <a:rPr lang="en-AU" sz="3200" dirty="0" smtClean="0">
                <a:ln>
                  <a:solidFill>
                    <a:schemeClr val="tx1"/>
                  </a:solidFill>
                </a:ln>
                <a:solidFill>
                  <a:srgbClr val="FF00FF"/>
                </a:solidFill>
              </a:rPr>
              <a:t>Roth.</a:t>
            </a:r>
            <a:r>
              <a:rPr lang="en-AU" sz="3200" dirty="0" smtClean="0"/>
              <a:t> – </a:t>
            </a:r>
            <a:r>
              <a:rPr lang="en-AU" sz="3200" dirty="0" smtClean="0">
                <a:solidFill>
                  <a:srgbClr val="FFFF00"/>
                </a:solidFill>
                <a:latin typeface="Bookman Old Style" pitchFamily="18" charset="0"/>
              </a:rPr>
              <a:t>“hath appointed me”</a:t>
            </a:r>
            <a:r>
              <a:rPr lang="en-AU" sz="3200" dirty="0" smtClean="0"/>
              <a:t>.</a:t>
            </a:r>
            <a:endParaRPr lang="en-US" sz="3200" dirty="0" smtClean="0"/>
          </a:p>
          <a:p>
            <a:pPr marL="450850" indent="-450850" algn="just" eaLnBrk="1" hangingPunct="1">
              <a:buClr>
                <a:srgbClr val="FFFF00"/>
              </a:buClr>
              <a:buFont typeface="Wingdings" pitchFamily="2" charset="2"/>
              <a:buChar char="v"/>
              <a:defRPr/>
            </a:pPr>
            <a:endParaRPr lang="en-AU" sz="3200" dirty="0" smtClean="0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6453188"/>
            <a:ext cx="5148064" cy="461962"/>
          </a:xfrm>
        </p:spPr>
        <p:txBody>
          <a:bodyPr/>
          <a:lstStyle/>
          <a:p>
            <a:pPr>
              <a:defRPr/>
            </a:pPr>
            <a:r>
              <a:rPr lang="en-AU" dirty="0" smtClean="0"/>
              <a:t>The sure mercies of David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1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26858"/>
            <a:ext cx="9144000" cy="765175"/>
          </a:xfrm>
        </p:spPr>
        <p:txBody>
          <a:bodyPr/>
          <a:lstStyle/>
          <a:p>
            <a:pPr eaLnBrk="1" hangingPunct="1">
              <a:defRPr/>
            </a:pPr>
            <a:r>
              <a:rPr lang="en-AU" sz="4400" dirty="0" smtClean="0"/>
              <a:t>Covenant of Olahm</a:t>
            </a:r>
            <a:endParaRPr lang="en-AU" sz="4400" dirty="0" smtClean="0">
              <a:ln w="28575">
                <a:solidFill>
                  <a:schemeClr val="tx1"/>
                </a:solidFill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7098" y="835025"/>
            <a:ext cx="8678892" cy="5473700"/>
          </a:xfrm>
        </p:spPr>
        <p:txBody>
          <a:bodyPr/>
          <a:lstStyle/>
          <a:p>
            <a:pPr algn="just" eaLnBrk="1" hangingPunct="1">
              <a:buClr>
                <a:srgbClr val="FFFF00"/>
              </a:buClr>
              <a:defRPr/>
            </a:pPr>
            <a:r>
              <a:rPr lang="en-AU" sz="3200" dirty="0" smtClean="0">
                <a:solidFill>
                  <a:srgbClr val="00FF00"/>
                </a:solidFill>
              </a:rPr>
              <a:t>“an everlasting covenant” </a:t>
            </a:r>
            <a:r>
              <a:rPr lang="en-AU" sz="3200" dirty="0" smtClean="0"/>
              <a:t>- </a:t>
            </a:r>
            <a:r>
              <a:rPr lang="en-AU" sz="3200" dirty="0" smtClean="0">
                <a:ln>
                  <a:solidFill>
                    <a:schemeClr val="tx1"/>
                  </a:solidFill>
                </a:ln>
                <a:solidFill>
                  <a:srgbClr val="FF00FF"/>
                </a:solidFill>
              </a:rPr>
              <a:t>Bro. Thomas </a:t>
            </a:r>
            <a:r>
              <a:rPr lang="en-AU" sz="3200" dirty="0" smtClean="0"/>
              <a:t>-  </a:t>
            </a:r>
            <a:r>
              <a:rPr lang="en-AU" sz="3200" dirty="0" smtClean="0">
                <a:solidFill>
                  <a:srgbClr val="FFFF00"/>
                </a:solidFill>
                <a:latin typeface="Bookman Old Style" pitchFamily="18" charset="0"/>
              </a:rPr>
              <a:t>“the Covenant of the Olahm” </a:t>
            </a:r>
            <a:r>
              <a:rPr lang="en-AU" sz="3200" dirty="0" smtClean="0"/>
              <a:t>(the Hidden Period or Millennium).</a:t>
            </a:r>
            <a:endParaRPr lang="en-US" sz="3200" dirty="0" smtClean="0"/>
          </a:p>
          <a:p>
            <a:r>
              <a:rPr lang="en-AU" sz="3200" dirty="0" smtClean="0">
                <a:solidFill>
                  <a:srgbClr val="00FF00"/>
                </a:solidFill>
              </a:rPr>
              <a:t>“desire” </a:t>
            </a:r>
            <a:r>
              <a:rPr lang="en-AU" sz="3200" dirty="0" smtClean="0"/>
              <a:t>- </a:t>
            </a:r>
            <a:r>
              <a:rPr lang="en-AU" sz="3200" i="1" dirty="0" err="1" smtClean="0"/>
              <a:t>chephets</a:t>
            </a:r>
            <a:r>
              <a:rPr lang="en-AU" sz="3200" dirty="0" smtClean="0"/>
              <a:t> - pleasure, desire. See use </a:t>
            </a:r>
            <a:r>
              <a:rPr lang="en-AU" sz="3200" dirty="0" smtClean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Ps. 1:2; 16:3; Isa. 58:3,13</a:t>
            </a:r>
            <a:r>
              <a:rPr lang="en-AU" sz="3200" dirty="0" smtClean="0"/>
              <a:t>.</a:t>
            </a:r>
            <a:endParaRPr lang="en-US" sz="3200" dirty="0" smtClean="0"/>
          </a:p>
          <a:p>
            <a:r>
              <a:rPr lang="en-AU" sz="3200" dirty="0" smtClean="0">
                <a:solidFill>
                  <a:srgbClr val="00FF00"/>
                </a:solidFill>
              </a:rPr>
              <a:t>“grow” </a:t>
            </a:r>
            <a:r>
              <a:rPr lang="en-AU" sz="3200" dirty="0" smtClean="0"/>
              <a:t>- </a:t>
            </a:r>
            <a:r>
              <a:rPr lang="en-AU" sz="3200" i="1" dirty="0" err="1" smtClean="0"/>
              <a:t>tsamach</a:t>
            </a:r>
            <a:r>
              <a:rPr lang="en-AU" sz="3200" dirty="0" smtClean="0"/>
              <a:t> - sprout.  Used </a:t>
            </a:r>
            <a:r>
              <a:rPr lang="en-AU" sz="3200" dirty="0" smtClean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Ps. 132:17</a:t>
            </a:r>
            <a:r>
              <a:rPr lang="en-AU" sz="3200" dirty="0" smtClean="0"/>
              <a:t> (‘bud’); </a:t>
            </a:r>
            <a:r>
              <a:rPr lang="en-AU" sz="3200" dirty="0" smtClean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Jer. 33:15; Ezek. 29:21; Isa. 55:10</a:t>
            </a:r>
            <a:r>
              <a:rPr lang="en-AU" sz="3200" dirty="0" smtClean="0"/>
              <a:t>.</a:t>
            </a:r>
            <a:endParaRPr lang="en-US" sz="3200" dirty="0" smtClean="0"/>
          </a:p>
          <a:p>
            <a:r>
              <a:rPr lang="en-AU" sz="3200" dirty="0" smtClean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V.6</a:t>
            </a:r>
            <a:r>
              <a:rPr lang="en-AU" sz="3200" dirty="0" smtClean="0"/>
              <a:t> – </a:t>
            </a:r>
            <a:r>
              <a:rPr lang="en-AU" sz="3200" dirty="0" smtClean="0">
                <a:solidFill>
                  <a:srgbClr val="00FF00"/>
                </a:solidFill>
              </a:rPr>
              <a:t>“Belial” </a:t>
            </a:r>
            <a:r>
              <a:rPr lang="en-AU" sz="3200" dirty="0" smtClean="0"/>
              <a:t>- without profit, worthless-</a:t>
            </a:r>
            <a:r>
              <a:rPr lang="en-AU" sz="3200" dirty="0" err="1" smtClean="0"/>
              <a:t>ness</a:t>
            </a:r>
            <a:r>
              <a:rPr lang="en-AU" sz="3200" dirty="0" smtClean="0"/>
              <a:t>.  </a:t>
            </a:r>
            <a:r>
              <a:rPr lang="en-AU" sz="3200" dirty="0" smtClean="0">
                <a:ln>
                  <a:solidFill>
                    <a:schemeClr val="tx1"/>
                  </a:solidFill>
                </a:ln>
                <a:solidFill>
                  <a:srgbClr val="FF00FF"/>
                </a:solidFill>
              </a:rPr>
              <a:t>Interlinear Bible </a:t>
            </a:r>
            <a:r>
              <a:rPr lang="en-AU" sz="3200" dirty="0" smtClean="0"/>
              <a:t>– </a:t>
            </a:r>
            <a:r>
              <a:rPr lang="en-AU" sz="3200" dirty="0" smtClean="0">
                <a:solidFill>
                  <a:srgbClr val="FFFF00"/>
                </a:solidFill>
                <a:latin typeface="Bookman Old Style" pitchFamily="18" charset="0"/>
              </a:rPr>
              <a:t>“But the wicked”.  </a:t>
            </a:r>
            <a:r>
              <a:rPr lang="en-AU" sz="3200" dirty="0" smtClean="0">
                <a:ln>
                  <a:solidFill>
                    <a:schemeClr val="tx1"/>
                  </a:solidFill>
                </a:ln>
                <a:solidFill>
                  <a:srgbClr val="FF00FF"/>
                </a:solidFill>
              </a:rPr>
              <a:t>Roth.</a:t>
            </a:r>
            <a:r>
              <a:rPr lang="en-AU" sz="3200" dirty="0" smtClean="0"/>
              <a:t> – </a:t>
            </a:r>
            <a:r>
              <a:rPr lang="en-AU" sz="3200" dirty="0" smtClean="0">
                <a:solidFill>
                  <a:srgbClr val="FFFF00"/>
                </a:solidFill>
                <a:latin typeface="Bookman Old Style" pitchFamily="18" charset="0"/>
              </a:rPr>
              <a:t>“the abandoned”</a:t>
            </a:r>
            <a:r>
              <a:rPr lang="en-AU" sz="3200" dirty="0" smtClean="0"/>
              <a:t>.</a:t>
            </a:r>
            <a:endParaRPr lang="en-US" sz="3200" dirty="0" smtClean="0"/>
          </a:p>
          <a:p>
            <a:pPr marL="450850" indent="-450850" algn="just" eaLnBrk="1" hangingPunct="1">
              <a:buClr>
                <a:srgbClr val="FFFF00"/>
              </a:buClr>
              <a:defRPr/>
            </a:pPr>
            <a:endParaRPr lang="en-AU" sz="3200" dirty="0" smtClean="0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6453188"/>
            <a:ext cx="5148064" cy="461962"/>
          </a:xfrm>
        </p:spPr>
        <p:txBody>
          <a:bodyPr/>
          <a:lstStyle/>
          <a:p>
            <a:pPr>
              <a:defRPr/>
            </a:pPr>
            <a:r>
              <a:rPr lang="en-AU" dirty="0" smtClean="0"/>
              <a:t>The sure mercies of David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1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163"/>
            <a:ext cx="9144000" cy="765175"/>
          </a:xfrm>
        </p:spPr>
        <p:txBody>
          <a:bodyPr/>
          <a:lstStyle/>
          <a:p>
            <a:pPr eaLnBrk="1" hangingPunct="1">
              <a:defRPr/>
            </a:pPr>
            <a:r>
              <a:rPr lang="en-AU" sz="4400" dirty="0" smtClean="0"/>
              <a:t>The wicked destroyed</a:t>
            </a:r>
            <a:endParaRPr lang="en-AU" sz="4400" dirty="0" smtClean="0">
              <a:ln w="28575">
                <a:solidFill>
                  <a:schemeClr val="tx1"/>
                </a:solidFill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7098" y="641055"/>
            <a:ext cx="8678892" cy="5770716"/>
          </a:xfrm>
        </p:spPr>
        <p:txBody>
          <a:bodyPr/>
          <a:lstStyle/>
          <a:p>
            <a:pPr>
              <a:lnSpc>
                <a:spcPct val="95000"/>
              </a:lnSpc>
              <a:spcBef>
                <a:spcPts val="0"/>
              </a:spcBef>
              <a:spcAft>
                <a:spcPts val="400"/>
              </a:spcAft>
            </a:pPr>
            <a:r>
              <a:rPr lang="en-AU" sz="3200" dirty="0" smtClean="0">
                <a:solidFill>
                  <a:srgbClr val="00FF00"/>
                </a:solidFill>
              </a:rPr>
              <a:t>“all of them” </a:t>
            </a:r>
            <a:r>
              <a:rPr lang="en-AU" sz="3200" dirty="0" smtClean="0"/>
              <a:t>- Implies total and final destruction of all the wicked in the earth.  Cp. </a:t>
            </a:r>
            <a:r>
              <a:rPr lang="en-AU" sz="3200" dirty="0" smtClean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Rev. 21:8</a:t>
            </a:r>
            <a:r>
              <a:rPr lang="en-AU" sz="3200" dirty="0" smtClean="0"/>
              <a:t>.</a:t>
            </a:r>
            <a:endParaRPr lang="en-US" sz="3200" dirty="0" smtClean="0"/>
          </a:p>
          <a:p>
            <a:pPr>
              <a:lnSpc>
                <a:spcPct val="95000"/>
              </a:lnSpc>
              <a:spcBef>
                <a:spcPts val="0"/>
              </a:spcBef>
              <a:spcAft>
                <a:spcPts val="400"/>
              </a:spcAft>
            </a:pPr>
            <a:r>
              <a:rPr lang="en-AU" sz="3200" dirty="0" smtClean="0">
                <a:solidFill>
                  <a:srgbClr val="00FF00"/>
                </a:solidFill>
              </a:rPr>
              <a:t>“as thorns” </a:t>
            </a:r>
            <a:r>
              <a:rPr lang="en-AU" sz="3200" dirty="0" smtClean="0"/>
              <a:t>- </a:t>
            </a:r>
            <a:r>
              <a:rPr lang="en-AU" sz="3200" i="1" dirty="0" err="1" smtClean="0"/>
              <a:t>kohtz</a:t>
            </a:r>
            <a:r>
              <a:rPr lang="en-AU" sz="3200" dirty="0" smtClean="0"/>
              <a:t>.  2nd use in O.T. First occ. of the word is in </a:t>
            </a:r>
            <a:r>
              <a:rPr lang="en-AU" sz="3200" dirty="0" smtClean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Gen. 3:18</a:t>
            </a:r>
            <a:r>
              <a:rPr lang="en-AU" sz="3200" dirty="0" smtClean="0"/>
              <a:t>.  The curse of mortality through sin.</a:t>
            </a:r>
            <a:endParaRPr lang="en-US" sz="3200" dirty="0" smtClean="0"/>
          </a:p>
          <a:p>
            <a:pPr>
              <a:lnSpc>
                <a:spcPct val="95000"/>
              </a:lnSpc>
              <a:spcBef>
                <a:spcPts val="0"/>
              </a:spcBef>
              <a:spcAft>
                <a:spcPts val="400"/>
              </a:spcAft>
            </a:pPr>
            <a:r>
              <a:rPr lang="en-AU" sz="3200" dirty="0" smtClean="0">
                <a:solidFill>
                  <a:srgbClr val="00FF00"/>
                </a:solidFill>
              </a:rPr>
              <a:t>“thrust away” </a:t>
            </a:r>
            <a:r>
              <a:rPr lang="en-AU" sz="3200" dirty="0" smtClean="0"/>
              <a:t>- </a:t>
            </a:r>
            <a:r>
              <a:rPr lang="en-AU" sz="3200" i="1" dirty="0" err="1" smtClean="0"/>
              <a:t>nadad</a:t>
            </a:r>
            <a:r>
              <a:rPr lang="en-AU" sz="3200" dirty="0" smtClean="0"/>
              <a:t> - to drive away.</a:t>
            </a:r>
            <a:endParaRPr lang="en-US" sz="3200" dirty="0" smtClean="0"/>
          </a:p>
          <a:p>
            <a:pPr>
              <a:lnSpc>
                <a:spcPct val="95000"/>
              </a:lnSpc>
              <a:spcBef>
                <a:spcPts val="0"/>
              </a:spcBef>
              <a:spcAft>
                <a:spcPts val="400"/>
              </a:spcAft>
            </a:pPr>
            <a:r>
              <a:rPr lang="en-AU" sz="3200" dirty="0" smtClean="0">
                <a:solidFill>
                  <a:srgbClr val="00FF00"/>
                </a:solidFill>
              </a:rPr>
              <a:t>“because they cannot be taken with hands” </a:t>
            </a:r>
            <a:r>
              <a:rPr lang="en-AU" sz="3200" dirty="0" smtClean="0"/>
              <a:t>- </a:t>
            </a:r>
            <a:r>
              <a:rPr lang="en-AU" sz="3200" dirty="0" smtClean="0">
                <a:ln>
                  <a:solidFill>
                    <a:schemeClr val="tx1"/>
                  </a:solidFill>
                </a:ln>
                <a:solidFill>
                  <a:srgbClr val="FF00FF"/>
                </a:solidFill>
              </a:rPr>
              <a:t>Bro. Thomas </a:t>
            </a:r>
            <a:r>
              <a:rPr lang="en-AU" sz="3200" dirty="0" smtClean="0"/>
              <a:t>– </a:t>
            </a:r>
            <a:r>
              <a:rPr lang="en-AU" sz="3200" dirty="0" smtClean="0">
                <a:solidFill>
                  <a:srgbClr val="FFFF00"/>
                </a:solidFill>
                <a:latin typeface="Bookman Old Style" pitchFamily="18" charset="0"/>
              </a:rPr>
              <a:t>“though not with hand shall they be taken”</a:t>
            </a:r>
            <a:r>
              <a:rPr lang="en-AU" sz="3200" dirty="0" smtClean="0"/>
              <a:t>; i.e. they shall be taken ‘without hand’ as in </a:t>
            </a:r>
            <a:r>
              <a:rPr lang="en-AU" sz="3200" dirty="0" smtClean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Dan. 8:25; 2:34-35 </a:t>
            </a:r>
            <a:r>
              <a:rPr lang="en-AU" sz="3200" dirty="0" smtClean="0"/>
              <a:t>- without human agency.</a:t>
            </a:r>
            <a:endParaRPr lang="en-US" sz="3200" dirty="0" smtClean="0"/>
          </a:p>
          <a:p>
            <a:pPr marL="450850" indent="-450850" algn="just" eaLnBrk="1" hangingPunct="1">
              <a:lnSpc>
                <a:spcPct val="95000"/>
              </a:lnSpc>
              <a:spcBef>
                <a:spcPts val="0"/>
              </a:spcBef>
              <a:spcAft>
                <a:spcPts val="400"/>
              </a:spcAft>
              <a:buClr>
                <a:srgbClr val="FFFF00"/>
              </a:buClr>
              <a:buFont typeface="Wingdings" pitchFamily="2" charset="2"/>
              <a:buChar char="v"/>
              <a:defRPr/>
            </a:pPr>
            <a:endParaRPr lang="en-AU" sz="3200" dirty="0" smtClean="0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6453188"/>
            <a:ext cx="5148064" cy="461962"/>
          </a:xfrm>
        </p:spPr>
        <p:txBody>
          <a:bodyPr/>
          <a:lstStyle/>
          <a:p>
            <a:pPr>
              <a:defRPr/>
            </a:pPr>
            <a:r>
              <a:rPr lang="en-AU" dirty="0" smtClean="0"/>
              <a:t>The sure mercies of David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1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85293"/>
            <a:ext cx="9144000" cy="765175"/>
          </a:xfrm>
        </p:spPr>
        <p:txBody>
          <a:bodyPr/>
          <a:lstStyle/>
          <a:p>
            <a:pPr eaLnBrk="1" hangingPunct="1">
              <a:defRPr/>
            </a:pPr>
            <a:r>
              <a:rPr lang="en-AU" sz="4400" dirty="0" smtClean="0"/>
              <a:t>Triumph through crucifixion</a:t>
            </a:r>
            <a:endParaRPr lang="en-AU" sz="4400" dirty="0" smtClean="0">
              <a:ln w="28575">
                <a:solidFill>
                  <a:schemeClr val="tx1"/>
                </a:solidFill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7098" y="890445"/>
            <a:ext cx="8678892" cy="5473700"/>
          </a:xfrm>
        </p:spPr>
        <p:txBody>
          <a:bodyPr/>
          <a:lstStyle/>
          <a:p>
            <a:r>
              <a:rPr lang="en-AU" sz="3200" dirty="0" smtClean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V.7</a:t>
            </a:r>
            <a:r>
              <a:rPr lang="en-AU" sz="3200" dirty="0" smtClean="0"/>
              <a:t> – </a:t>
            </a:r>
            <a:r>
              <a:rPr lang="en-AU" sz="3200" dirty="0" smtClean="0">
                <a:solidFill>
                  <a:srgbClr val="00FF00"/>
                </a:solidFill>
              </a:rPr>
              <a:t>“the man” </a:t>
            </a:r>
            <a:r>
              <a:rPr lang="en-AU" sz="3200" dirty="0" smtClean="0"/>
              <a:t>- </a:t>
            </a:r>
            <a:r>
              <a:rPr lang="en-AU" sz="3200" i="1" dirty="0" err="1" smtClean="0"/>
              <a:t>ish</a:t>
            </a:r>
            <a:r>
              <a:rPr lang="en-AU" sz="3200" dirty="0" smtClean="0"/>
              <a:t> - great man = Christ.</a:t>
            </a:r>
            <a:endParaRPr lang="en-US" sz="3200" dirty="0" smtClean="0"/>
          </a:p>
          <a:p>
            <a:r>
              <a:rPr lang="en-AU" sz="3200" dirty="0" smtClean="0">
                <a:solidFill>
                  <a:srgbClr val="00FF00"/>
                </a:solidFill>
              </a:rPr>
              <a:t>“shall touch them” </a:t>
            </a:r>
            <a:r>
              <a:rPr lang="en-AU" sz="3200" dirty="0" smtClean="0"/>
              <a:t>- </a:t>
            </a:r>
            <a:r>
              <a:rPr lang="en-AU" sz="3200" i="1" dirty="0" err="1" smtClean="0"/>
              <a:t>naga</a:t>
            </a:r>
            <a:r>
              <a:rPr lang="en-AU" sz="3200" dirty="0" smtClean="0"/>
              <a:t> - to touch; lay the hand upon, hence to strike.  </a:t>
            </a:r>
            <a:r>
              <a:rPr lang="en-AU" sz="3200" dirty="0" smtClean="0">
                <a:ln>
                  <a:solidFill>
                    <a:schemeClr val="tx1"/>
                  </a:solidFill>
                </a:ln>
                <a:solidFill>
                  <a:srgbClr val="FF00FF"/>
                </a:solidFill>
              </a:rPr>
              <a:t>Bro. Thomas </a:t>
            </a:r>
            <a:r>
              <a:rPr lang="en-AU" sz="3200" dirty="0" smtClean="0"/>
              <a:t>– </a:t>
            </a:r>
            <a:r>
              <a:rPr lang="en-AU" sz="3200" dirty="0" smtClean="0">
                <a:solidFill>
                  <a:srgbClr val="FFFF00"/>
                </a:solidFill>
                <a:latin typeface="Bookman Old Style" pitchFamily="18" charset="0"/>
              </a:rPr>
              <a:t>“But the Man shall smite upon them”</a:t>
            </a:r>
            <a:r>
              <a:rPr lang="en-AU" sz="3200" dirty="0" smtClean="0"/>
              <a:t>.  Christ will destroy the wicked by Divine power - </a:t>
            </a:r>
            <a:r>
              <a:rPr lang="en-AU" sz="3200" dirty="0" smtClean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Ps. 110:6</a:t>
            </a:r>
            <a:r>
              <a:rPr lang="en-AU" sz="3200" dirty="0" smtClean="0"/>
              <a:t>.</a:t>
            </a:r>
            <a:endParaRPr lang="en-US" sz="3200" dirty="0" smtClean="0"/>
          </a:p>
          <a:p>
            <a:r>
              <a:rPr lang="en-AU" sz="3200" dirty="0" smtClean="0">
                <a:solidFill>
                  <a:srgbClr val="00FF00"/>
                </a:solidFill>
              </a:rPr>
              <a:t>“fenced” </a:t>
            </a:r>
            <a:r>
              <a:rPr lang="en-AU" sz="3200" dirty="0" smtClean="0"/>
              <a:t>- </a:t>
            </a:r>
            <a:r>
              <a:rPr lang="en-AU" sz="3200" dirty="0" err="1" smtClean="0"/>
              <a:t>Mgn</a:t>
            </a:r>
            <a:r>
              <a:rPr lang="en-AU" sz="3200" dirty="0" smtClean="0"/>
              <a:t>. “filled” is correct.</a:t>
            </a:r>
            <a:endParaRPr lang="en-US" sz="3200" dirty="0" smtClean="0"/>
          </a:p>
          <a:p>
            <a:r>
              <a:rPr lang="en-AU" sz="3200" dirty="0" smtClean="0">
                <a:solidFill>
                  <a:srgbClr val="00FF00"/>
                </a:solidFill>
              </a:rPr>
              <a:t>“with iron and the staff of a spear” </a:t>
            </a:r>
            <a:r>
              <a:rPr lang="en-AU" sz="3200" dirty="0" smtClean="0"/>
              <a:t>- The Roman spear which pierced Christ’s side - </a:t>
            </a:r>
            <a:r>
              <a:rPr lang="en-AU" sz="3200" dirty="0" smtClean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John 19:34</a:t>
            </a:r>
            <a:r>
              <a:rPr lang="en-AU" sz="3200" dirty="0" smtClean="0"/>
              <a:t>.</a:t>
            </a:r>
            <a:endParaRPr lang="en-US" sz="3200" dirty="0" smtClean="0"/>
          </a:p>
          <a:p>
            <a:pPr marL="450850" indent="-450850" algn="just" eaLnBrk="1" hangingPunct="1">
              <a:buClr>
                <a:srgbClr val="FFFF00"/>
              </a:buClr>
              <a:buFont typeface="Wingdings" pitchFamily="2" charset="2"/>
              <a:buChar char="v"/>
              <a:defRPr/>
            </a:pPr>
            <a:endParaRPr lang="en-AU" sz="3200" dirty="0" smtClean="0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6453188"/>
            <a:ext cx="5148064" cy="461962"/>
          </a:xfrm>
        </p:spPr>
        <p:txBody>
          <a:bodyPr/>
          <a:lstStyle/>
          <a:p>
            <a:pPr>
              <a:defRPr/>
            </a:pPr>
            <a:r>
              <a:rPr lang="en-AU" dirty="0" smtClean="0"/>
              <a:t>The sure mercies of David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1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88640"/>
            <a:ext cx="9144000" cy="765175"/>
          </a:xfrm>
        </p:spPr>
        <p:txBody>
          <a:bodyPr/>
          <a:lstStyle/>
          <a:p>
            <a:pPr eaLnBrk="1" hangingPunct="1">
              <a:defRPr/>
            </a:pPr>
            <a:r>
              <a:rPr lang="en-AU" sz="4400" dirty="0" smtClean="0"/>
              <a:t>Divine judgement to come</a:t>
            </a:r>
            <a:endParaRPr lang="en-AU" sz="4400" dirty="0" smtClean="0">
              <a:ln w="28575">
                <a:solidFill>
                  <a:schemeClr val="tx1"/>
                </a:solidFill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7098" y="925307"/>
            <a:ext cx="8678892" cy="1207549"/>
          </a:xfrm>
        </p:spPr>
        <p:txBody>
          <a:bodyPr/>
          <a:lstStyle/>
          <a:p>
            <a:r>
              <a:rPr lang="en-AU" sz="3200" dirty="0" smtClean="0">
                <a:solidFill>
                  <a:srgbClr val="00FF00"/>
                </a:solidFill>
              </a:rPr>
              <a:t>“burned” </a:t>
            </a:r>
            <a:r>
              <a:rPr lang="en-AU" sz="3200" dirty="0" smtClean="0"/>
              <a:t>- </a:t>
            </a:r>
            <a:r>
              <a:rPr lang="en-AU" sz="3200" i="1" dirty="0" err="1" smtClean="0"/>
              <a:t>saraph</a:t>
            </a:r>
            <a:r>
              <a:rPr lang="en-AU" sz="3200" dirty="0" smtClean="0"/>
              <a:t> - to be on fire. Root of Seraphim (= Saints).</a:t>
            </a:r>
            <a:endParaRPr lang="en-US" sz="3200" dirty="0" smtClean="0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6453188"/>
            <a:ext cx="5148064" cy="461962"/>
          </a:xfrm>
        </p:spPr>
        <p:txBody>
          <a:bodyPr/>
          <a:lstStyle/>
          <a:p>
            <a:pPr>
              <a:defRPr/>
            </a:pPr>
            <a:r>
              <a:rPr lang="en-AU" dirty="0" smtClean="0"/>
              <a:t>The sure mercies of David</a:t>
            </a:r>
            <a:endParaRPr lang="en-AU" dirty="0"/>
          </a:p>
        </p:txBody>
      </p:sp>
      <p:pic>
        <p:nvPicPr>
          <p:cNvPr id="6" name="Picture 4" descr="Titus captures Jerusalem AD70"/>
          <p:cNvPicPr>
            <a:picLocks noChangeAspect="1" noChangeArrowheads="1"/>
          </p:cNvPicPr>
          <p:nvPr/>
        </p:nvPicPr>
        <p:blipFill>
          <a:blip r:embed="rId2" cstate="print"/>
          <a:srcRect t="22665" r="10340"/>
          <a:stretch>
            <a:fillRect/>
          </a:stretch>
        </p:blipFill>
        <p:spPr bwMode="auto">
          <a:xfrm>
            <a:off x="4460387" y="1556792"/>
            <a:ext cx="4678560" cy="530120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51520" y="2033138"/>
            <a:ext cx="4104456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hangingPunct="0">
              <a:spcBef>
                <a:spcPct val="20000"/>
              </a:spcBef>
              <a:buClr>
                <a:srgbClr val="E3E3FF"/>
              </a:buClr>
            </a:pPr>
            <a:r>
              <a:rPr lang="en-AU" sz="3200" b="1" kern="0" dirty="0" smtClean="0">
                <a:solidFill>
                  <a:srgbClr val="00FF00"/>
                </a:solidFill>
                <a:latin typeface="Arial"/>
              </a:rPr>
              <a:t>“with fire” </a:t>
            </a:r>
            <a:r>
              <a:rPr lang="en-AU" sz="3200" b="1" kern="0" dirty="0" smtClean="0">
                <a:solidFill>
                  <a:srgbClr val="FFFFFF"/>
                </a:solidFill>
                <a:latin typeface="Arial"/>
              </a:rPr>
              <a:t>- See the fate of Gog and </a:t>
            </a:r>
            <a:r>
              <a:rPr lang="en-AU" sz="3200" b="1" kern="0" dirty="0" err="1" smtClean="0">
                <a:solidFill>
                  <a:srgbClr val="FFFFFF"/>
                </a:solidFill>
                <a:latin typeface="Arial"/>
              </a:rPr>
              <a:t>Magog</a:t>
            </a:r>
            <a:r>
              <a:rPr lang="en-AU" sz="3200" b="1" kern="0" dirty="0" smtClean="0">
                <a:solidFill>
                  <a:srgbClr val="FFFFFF"/>
                </a:solidFill>
                <a:latin typeface="Arial"/>
              </a:rPr>
              <a:t> at </a:t>
            </a:r>
            <a:r>
              <a:rPr lang="en-AU" sz="3200" b="1" kern="0" dirty="0" err="1" smtClean="0">
                <a:solidFill>
                  <a:srgbClr val="FFFFFF"/>
                </a:solidFill>
                <a:latin typeface="Arial"/>
              </a:rPr>
              <a:t>Armaged</a:t>
            </a:r>
            <a:r>
              <a:rPr lang="en-AU" sz="3200" b="1" kern="0" dirty="0" smtClean="0">
                <a:solidFill>
                  <a:srgbClr val="FFFFFF"/>
                </a:solidFill>
                <a:latin typeface="Arial"/>
              </a:rPr>
              <a:t>-don (</a:t>
            </a:r>
            <a:r>
              <a:rPr lang="en-AU" sz="3200" b="1" kern="0" dirty="0" smtClean="0">
                <a:ln w="22225">
                  <a:solidFill>
                    <a:srgbClr val="FFFFFF"/>
                  </a:solidFill>
                </a:ln>
                <a:solidFill>
                  <a:srgbClr val="FF0000"/>
                </a:solidFill>
                <a:latin typeface="Arial"/>
              </a:rPr>
              <a:t>Ezek. 38:22; 39:6</a:t>
            </a:r>
            <a:r>
              <a:rPr lang="en-AU" sz="3200" b="1" kern="0" dirty="0" smtClean="0">
                <a:solidFill>
                  <a:srgbClr val="FFFFFF"/>
                </a:solidFill>
                <a:latin typeface="Arial"/>
              </a:rPr>
              <a:t>) and at end of Millennium (</a:t>
            </a:r>
            <a:r>
              <a:rPr lang="en-AU" sz="3200" b="1" kern="0" dirty="0" smtClean="0">
                <a:ln w="22225">
                  <a:solidFill>
                    <a:srgbClr val="FFFFFF"/>
                  </a:solidFill>
                </a:ln>
                <a:solidFill>
                  <a:srgbClr val="FF0000"/>
                </a:solidFill>
                <a:latin typeface="Arial"/>
              </a:rPr>
              <a:t>Rev. 20:8-9</a:t>
            </a:r>
            <a:r>
              <a:rPr lang="en-AU" sz="3200" b="1" kern="0" dirty="0" smtClean="0">
                <a:solidFill>
                  <a:srgbClr val="FFFFFF"/>
                </a:solidFill>
                <a:latin typeface="Arial"/>
              </a:rPr>
              <a:t>).</a:t>
            </a:r>
            <a:endParaRPr lang="en-US" sz="3200" b="1" kern="0" dirty="0" smtClean="0">
              <a:solidFill>
                <a:srgbClr val="FFFFFF"/>
              </a:solidFill>
              <a:latin typeface="Arial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1" grpId="0" build="p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560" y="154568"/>
            <a:ext cx="7884368" cy="1255475"/>
          </a:xfrm>
        </p:spPr>
        <p:txBody>
          <a:bodyPr/>
          <a:lstStyle/>
          <a:p>
            <a:pPr eaLnBrk="1" hangingPunct="1">
              <a:lnSpc>
                <a:spcPct val="85000"/>
              </a:lnSpc>
              <a:defRPr/>
            </a:pPr>
            <a:r>
              <a:rPr lang="en-AU" sz="4400" dirty="0" smtClean="0"/>
              <a:t>Structure of final chapters of 2 Samuel</a:t>
            </a:r>
            <a:endParaRPr lang="en-AU" sz="4400" dirty="0" smtClean="0">
              <a:ln w="28575">
                <a:solidFill>
                  <a:schemeClr val="tx1"/>
                </a:solidFill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7098" y="1340769"/>
            <a:ext cx="8678892" cy="4967956"/>
          </a:xfrm>
        </p:spPr>
        <p:txBody>
          <a:bodyPr/>
          <a:lstStyle/>
          <a:p>
            <a:pPr marL="539750" indent="-539750" eaLnBrk="1" hangingPunct="1">
              <a:buClr>
                <a:srgbClr val="FFFF00"/>
              </a:buClr>
              <a:buFont typeface="Wingdings" pitchFamily="2" charset="2"/>
              <a:buChar char="v"/>
              <a:defRPr/>
            </a:pPr>
            <a:r>
              <a:rPr lang="en-AU" sz="3200" dirty="0" smtClean="0"/>
              <a:t>Not in chronological order.</a:t>
            </a:r>
          </a:p>
          <a:p>
            <a:pPr marL="539750" indent="-539750" eaLnBrk="1" hangingPunct="1">
              <a:buClr>
                <a:srgbClr val="FFFF00"/>
              </a:buClr>
              <a:buFont typeface="Wingdings" pitchFamily="2" charset="2"/>
              <a:buChar char="v"/>
              <a:defRPr/>
            </a:pPr>
            <a:r>
              <a:rPr lang="en-AU" sz="3200" dirty="0" smtClean="0"/>
              <a:t>Structured to form a picture of the final fulfilment of the promises to David.</a:t>
            </a:r>
          </a:p>
          <a:p>
            <a:pPr marL="539750" indent="-539750" eaLnBrk="1" hangingPunct="1">
              <a:buClr>
                <a:srgbClr val="FFFF00"/>
              </a:buClr>
              <a:buFont typeface="Wingdings" pitchFamily="2" charset="2"/>
              <a:buChar char="v"/>
              <a:defRPr/>
            </a:pPr>
            <a:r>
              <a:rPr lang="en-AU" sz="3200" dirty="0" smtClean="0"/>
              <a:t>List of mighty men from earliest days – placed near the end to typify immortals.</a:t>
            </a:r>
          </a:p>
          <a:p>
            <a:pPr marL="539750" indent="-539750" eaLnBrk="1" hangingPunct="1">
              <a:buClr>
                <a:srgbClr val="FFFF00"/>
              </a:buClr>
              <a:buFont typeface="Wingdings" pitchFamily="2" charset="2"/>
              <a:buChar char="v"/>
              <a:defRPr/>
            </a:pPr>
            <a:r>
              <a:rPr lang="en-AU" sz="3200" dirty="0" smtClean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2 Sam. 23:1,7 </a:t>
            </a:r>
            <a:r>
              <a:rPr lang="en-AU" sz="3200" dirty="0" smtClean="0"/>
              <a:t>– David heads the list as a type of Christ – then gradations of saints.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6453188"/>
            <a:ext cx="5148064" cy="461962"/>
          </a:xfrm>
        </p:spPr>
        <p:txBody>
          <a:bodyPr/>
          <a:lstStyle/>
          <a:p>
            <a:pPr>
              <a:defRPr/>
            </a:pPr>
            <a:r>
              <a:rPr lang="en-AU" dirty="0" smtClean="0"/>
              <a:t>The sure mercies of David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1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13003"/>
            <a:ext cx="9144000" cy="765175"/>
          </a:xfrm>
        </p:spPr>
        <p:txBody>
          <a:bodyPr/>
          <a:lstStyle/>
          <a:p>
            <a:pPr eaLnBrk="1" hangingPunct="1">
              <a:defRPr/>
            </a:pPr>
            <a:r>
              <a:rPr lang="en-AU" sz="4400" dirty="0" smtClean="0"/>
              <a:t>Yahweh’s furnace in Zion</a:t>
            </a:r>
            <a:endParaRPr lang="en-AU" sz="4400" dirty="0" smtClean="0">
              <a:ln w="28575">
                <a:solidFill>
                  <a:schemeClr val="tx1"/>
                </a:solidFill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082" y="779604"/>
            <a:ext cx="8632695" cy="5601723"/>
          </a:xfrm>
        </p:spPr>
        <p:txBody>
          <a:bodyPr/>
          <a:lstStyle/>
          <a:p>
            <a:r>
              <a:rPr lang="en-AU" sz="3200" dirty="0" smtClean="0">
                <a:solidFill>
                  <a:srgbClr val="00FF00"/>
                </a:solidFill>
              </a:rPr>
              <a:t>“in the same place” </a:t>
            </a:r>
            <a:r>
              <a:rPr lang="en-AU" sz="3200" dirty="0" smtClean="0"/>
              <a:t>- </a:t>
            </a:r>
            <a:r>
              <a:rPr lang="en-AU" sz="3200" i="1" dirty="0" err="1" smtClean="0"/>
              <a:t>shebeth</a:t>
            </a:r>
            <a:r>
              <a:rPr lang="en-AU" sz="3200" dirty="0" smtClean="0"/>
              <a:t> - from root sig. both locality and a state of confidence.  </a:t>
            </a:r>
            <a:r>
              <a:rPr lang="en-AU" sz="3200" dirty="0" smtClean="0">
                <a:ln>
                  <a:solidFill>
                    <a:schemeClr val="tx1"/>
                  </a:solidFill>
                </a:ln>
                <a:solidFill>
                  <a:srgbClr val="FF00FF"/>
                </a:solidFill>
              </a:rPr>
              <a:t>Bro. Thomas </a:t>
            </a:r>
            <a:r>
              <a:rPr lang="en-AU" sz="3200" dirty="0" smtClean="0"/>
              <a:t>– </a:t>
            </a:r>
            <a:r>
              <a:rPr lang="en-AU" sz="3200" dirty="0" smtClean="0">
                <a:solidFill>
                  <a:srgbClr val="FFFF00"/>
                </a:solidFill>
                <a:latin typeface="Bookman Old Style" pitchFamily="18" charset="0"/>
              </a:rPr>
              <a:t>“in standing”</a:t>
            </a:r>
            <a:r>
              <a:rPr lang="en-AU" sz="3200" dirty="0" smtClean="0"/>
              <a:t>, i.e. while in position standing to arms as in </a:t>
            </a:r>
            <a:r>
              <a:rPr lang="en-AU" sz="3200" dirty="0" smtClean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Zech. 14:12</a:t>
            </a:r>
            <a:r>
              <a:rPr lang="en-AU" sz="3200" dirty="0" smtClean="0"/>
              <a:t>.  A.V. is also acceptable = destruction of the wicked in the very place where Christ was crucified to destroy sin - see </a:t>
            </a:r>
            <a:r>
              <a:rPr lang="en-AU" sz="3200" dirty="0" smtClean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Ezek. 38 &amp; 39; Zech. 12 </a:t>
            </a:r>
            <a:r>
              <a:rPr lang="en-AU" sz="3200" dirty="0" smtClean="0"/>
              <a:t>to </a:t>
            </a:r>
            <a:r>
              <a:rPr lang="en-AU" sz="3200" dirty="0" smtClean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14</a:t>
            </a:r>
            <a:r>
              <a:rPr lang="en-AU" sz="3200" dirty="0" smtClean="0"/>
              <a:t>.</a:t>
            </a:r>
          </a:p>
          <a:p>
            <a:pPr>
              <a:spcBef>
                <a:spcPts val="1200"/>
              </a:spcBef>
            </a:pPr>
            <a:r>
              <a:rPr lang="en-AU" sz="3600" dirty="0" smtClean="0">
                <a:solidFill>
                  <a:srgbClr val="00FF00"/>
                </a:solidFill>
              </a:rPr>
              <a:t>The final destruction of the wicked is at Jerusalem - </a:t>
            </a:r>
            <a:r>
              <a:rPr lang="en-AU" sz="3600" dirty="0" smtClean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Rev. 20:8-9</a:t>
            </a:r>
            <a:r>
              <a:rPr lang="en-AU" sz="3600" dirty="0" smtClean="0"/>
              <a:t>.</a:t>
            </a:r>
            <a:endParaRPr lang="en-US" sz="3600" dirty="0" smtClean="0"/>
          </a:p>
          <a:p>
            <a:pPr marL="450850" indent="-450850" algn="just" eaLnBrk="1" hangingPunct="1">
              <a:buClr>
                <a:srgbClr val="FFFF00"/>
              </a:buClr>
              <a:buFont typeface="Wingdings" pitchFamily="2" charset="2"/>
              <a:buChar char="v"/>
              <a:defRPr/>
            </a:pPr>
            <a:endParaRPr lang="en-AU" sz="3200" dirty="0" smtClean="0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6453188"/>
            <a:ext cx="5148064" cy="461962"/>
          </a:xfrm>
        </p:spPr>
        <p:txBody>
          <a:bodyPr/>
          <a:lstStyle/>
          <a:p>
            <a:pPr>
              <a:defRPr/>
            </a:pPr>
            <a:r>
              <a:rPr lang="en-AU" dirty="0" smtClean="0"/>
              <a:t>The sure mercies of David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1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AU" dirty="0" smtClean="0"/>
              <a:t>The sure mercies of David</a:t>
            </a:r>
          </a:p>
        </p:txBody>
      </p:sp>
      <p:pic>
        <p:nvPicPr>
          <p:cNvPr id="21509" name="Picture 5" descr="img_Ezk_temple_faded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4704"/>
            <a:ext cx="9144000" cy="544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27" name="WordArt 7"/>
          <p:cNvSpPr>
            <a:spLocks noChangeArrowheads="1" noChangeShapeType="1" noTextEdit="1"/>
          </p:cNvSpPr>
          <p:nvPr/>
        </p:nvSpPr>
        <p:spPr bwMode="auto">
          <a:xfrm>
            <a:off x="755576" y="4603595"/>
            <a:ext cx="7560840" cy="115190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 dirty="0">
                <a:ln w="9525">
                  <a:solidFill>
                    <a:srgbClr val="00206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Next study </a:t>
            </a:r>
            <a:r>
              <a:rPr lang="en-US" sz="3200" kern="10" dirty="0" smtClean="0">
                <a:ln w="9525">
                  <a:solidFill>
                    <a:srgbClr val="00206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– </a:t>
            </a:r>
          </a:p>
          <a:p>
            <a:pPr algn="ctr"/>
            <a:r>
              <a:rPr lang="en-US" sz="3200" kern="10" dirty="0" smtClean="0">
                <a:ln w="9525">
                  <a:solidFill>
                    <a:srgbClr val="00206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“The root and offspring of David”</a:t>
            </a:r>
            <a:endParaRPr lang="en-US" sz="3200" kern="10" dirty="0">
              <a:ln w="9525">
                <a:solidFill>
                  <a:srgbClr val="00206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/>
            </a:endParaRP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6453188"/>
            <a:ext cx="5148064" cy="461962"/>
          </a:xfrm>
        </p:spPr>
        <p:txBody>
          <a:bodyPr/>
          <a:lstStyle/>
          <a:p>
            <a:pPr>
              <a:defRPr/>
            </a:pPr>
            <a:r>
              <a:rPr lang="en-AU" dirty="0" smtClean="0"/>
              <a:t>The sure mercies of David</a:t>
            </a:r>
            <a:endParaRPr lang="en-A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81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85293"/>
            <a:ext cx="9144000" cy="765175"/>
          </a:xfrm>
        </p:spPr>
        <p:txBody>
          <a:bodyPr/>
          <a:lstStyle/>
          <a:p>
            <a:pPr eaLnBrk="1" hangingPunct="1">
              <a:defRPr/>
            </a:pPr>
            <a:r>
              <a:rPr lang="en-AU" sz="4400" dirty="0" smtClean="0"/>
              <a:t>...</a:t>
            </a:r>
            <a:endParaRPr lang="en-AU" sz="4400" dirty="0" smtClean="0">
              <a:ln w="28575">
                <a:solidFill>
                  <a:schemeClr val="tx1"/>
                </a:solidFill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7098" y="835025"/>
            <a:ext cx="8678892" cy="5473700"/>
          </a:xfrm>
        </p:spPr>
        <p:txBody>
          <a:bodyPr/>
          <a:lstStyle/>
          <a:p>
            <a:pPr marL="450850" indent="-450850" algn="just" eaLnBrk="1" hangingPunct="1">
              <a:buClr>
                <a:srgbClr val="FFFF00"/>
              </a:buClr>
              <a:buFont typeface="Wingdings" pitchFamily="2" charset="2"/>
              <a:buChar char="v"/>
              <a:defRPr/>
            </a:pPr>
            <a:endParaRPr lang="en-AU" sz="3200" dirty="0" smtClean="0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6453188"/>
            <a:ext cx="5148064" cy="461962"/>
          </a:xfrm>
        </p:spPr>
        <p:txBody>
          <a:bodyPr/>
          <a:lstStyle/>
          <a:p>
            <a:pPr>
              <a:defRPr/>
            </a:pPr>
            <a:r>
              <a:rPr lang="en-AU" dirty="0" smtClean="0"/>
              <a:t>The sure mercies of David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85293"/>
            <a:ext cx="9144000" cy="765175"/>
          </a:xfrm>
        </p:spPr>
        <p:txBody>
          <a:bodyPr/>
          <a:lstStyle/>
          <a:p>
            <a:pPr eaLnBrk="1" hangingPunct="1">
              <a:defRPr/>
            </a:pPr>
            <a:r>
              <a:rPr lang="en-AU" sz="4400" dirty="0" smtClean="0"/>
              <a:t>David’s psalm of thanksgiving</a:t>
            </a:r>
            <a:endParaRPr lang="en-AU" sz="4400" dirty="0" smtClean="0">
              <a:ln w="28575">
                <a:solidFill>
                  <a:schemeClr val="tx1"/>
                </a:solidFill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1678" y="835024"/>
            <a:ext cx="8757390" cy="5546303"/>
          </a:xfrm>
        </p:spPr>
        <p:txBody>
          <a:bodyPr/>
          <a:lstStyle/>
          <a:p>
            <a:pPr marL="539750" indent="-539750" eaLnBrk="1" hangingPunct="1">
              <a:buClr>
                <a:srgbClr val="FFFF00"/>
              </a:buClr>
              <a:buFont typeface="Wingdings" pitchFamily="2" charset="2"/>
              <a:buChar char="v"/>
              <a:defRPr/>
            </a:pPr>
            <a:r>
              <a:rPr lang="en-AU" sz="3200" dirty="0" smtClean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2 Sam. 22 </a:t>
            </a:r>
            <a:r>
              <a:rPr lang="en-AU" sz="3200" dirty="0" smtClean="0"/>
              <a:t>– Celebrates David’s triumphs over all his enemies – </a:t>
            </a:r>
            <a:r>
              <a:rPr lang="en-AU" sz="3200" dirty="0" smtClean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V.1</a:t>
            </a:r>
            <a:r>
              <a:rPr lang="en-AU" sz="3200" dirty="0" smtClean="0"/>
              <a:t>.</a:t>
            </a:r>
          </a:p>
          <a:p>
            <a:pPr marL="539750" indent="-539750" eaLnBrk="1" hangingPunct="1">
              <a:buClr>
                <a:srgbClr val="FFFF00"/>
              </a:buClr>
              <a:buFont typeface="Wingdings" pitchFamily="2" charset="2"/>
              <a:buChar char="v"/>
              <a:defRPr/>
            </a:pPr>
            <a:r>
              <a:rPr lang="en-AU" sz="3200" dirty="0" smtClean="0"/>
              <a:t>Deep roots in </a:t>
            </a:r>
            <a:r>
              <a:rPr lang="en-AU" sz="3200" dirty="0" smtClean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Gen. 14 </a:t>
            </a:r>
            <a:r>
              <a:rPr lang="en-AU" sz="3200" dirty="0" smtClean="0"/>
              <a:t>and </a:t>
            </a:r>
            <a:r>
              <a:rPr lang="en-AU" sz="3200" dirty="0" smtClean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Deut. 32 </a:t>
            </a:r>
            <a:r>
              <a:rPr lang="en-AU" sz="3200" dirty="0" smtClean="0"/>
              <a:t>– Melchizedek, Armageddon, El </a:t>
            </a:r>
            <a:r>
              <a:rPr lang="en-AU" sz="3200" dirty="0" err="1" smtClean="0"/>
              <a:t>Elyon</a:t>
            </a:r>
            <a:r>
              <a:rPr lang="en-AU" sz="3200" dirty="0" smtClean="0"/>
              <a:t>.</a:t>
            </a:r>
          </a:p>
          <a:p>
            <a:pPr marL="539750" indent="-539750" eaLnBrk="1" hangingPunct="1">
              <a:buClr>
                <a:srgbClr val="FFFF00"/>
              </a:buClr>
              <a:buFont typeface="Wingdings" pitchFamily="2" charset="2"/>
              <a:buChar char="v"/>
              <a:defRPr/>
            </a:pPr>
            <a:r>
              <a:rPr lang="en-AU" sz="3200" dirty="0" smtClean="0"/>
              <a:t>Theme of producing ‘children’ from Jew and Gentile – </a:t>
            </a:r>
            <a:r>
              <a:rPr lang="en-AU" sz="3200" dirty="0" smtClean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Deut. 32:5-6,18 </a:t>
            </a:r>
            <a:r>
              <a:rPr lang="en-AU" sz="3200" dirty="0" smtClean="0"/>
              <a:t>(</a:t>
            </a:r>
            <a:r>
              <a:rPr lang="en-AU" sz="3200" dirty="0" err="1" smtClean="0"/>
              <a:t>Tzur</a:t>
            </a:r>
            <a:r>
              <a:rPr lang="en-AU" sz="3200" dirty="0" smtClean="0"/>
              <a:t>).</a:t>
            </a:r>
          </a:p>
          <a:p>
            <a:pPr marL="539750" indent="-539750" eaLnBrk="1" hangingPunct="1">
              <a:buClr>
                <a:srgbClr val="FFFF00"/>
              </a:buClr>
              <a:buFont typeface="Wingdings" pitchFamily="2" charset="2"/>
              <a:buChar char="v"/>
              <a:defRPr/>
            </a:pPr>
            <a:r>
              <a:rPr lang="en-AU" sz="3200" dirty="0" smtClean="0"/>
              <a:t>Rock/stones and children – </a:t>
            </a:r>
            <a:r>
              <a:rPr lang="en-AU" sz="3200" dirty="0" smtClean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Isa. 51:1-2; Dan. 2:34,45; Luke 3:8; 1 Pet. 2:3-5</a:t>
            </a:r>
            <a:r>
              <a:rPr lang="en-AU" sz="3200" dirty="0" smtClean="0"/>
              <a:t>.</a:t>
            </a:r>
          </a:p>
          <a:p>
            <a:pPr marL="539750" indent="-539750" eaLnBrk="1" hangingPunct="1">
              <a:buClr>
                <a:srgbClr val="FFFF00"/>
              </a:buClr>
              <a:buFont typeface="Wingdings" pitchFamily="2" charset="2"/>
              <a:buChar char="v"/>
              <a:defRPr/>
            </a:pPr>
            <a:r>
              <a:rPr lang="en-AU" sz="3200" dirty="0" smtClean="0"/>
              <a:t>Prophetic of Christ’s final triumph over all flesh – note </a:t>
            </a:r>
            <a:r>
              <a:rPr lang="en-AU" sz="3200" dirty="0" smtClean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V.44-51</a:t>
            </a:r>
            <a:r>
              <a:rPr lang="en-AU" sz="3200" dirty="0" smtClean="0"/>
              <a:t> (cannot be David).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6453188"/>
            <a:ext cx="5148064" cy="461962"/>
          </a:xfrm>
        </p:spPr>
        <p:txBody>
          <a:bodyPr/>
          <a:lstStyle/>
          <a:p>
            <a:pPr>
              <a:defRPr/>
            </a:pPr>
            <a:r>
              <a:rPr lang="en-AU" dirty="0" smtClean="0"/>
              <a:t>The sure mercies of David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1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85293"/>
            <a:ext cx="9144000" cy="765175"/>
          </a:xfrm>
        </p:spPr>
        <p:txBody>
          <a:bodyPr/>
          <a:lstStyle/>
          <a:p>
            <a:r>
              <a:rPr lang="en-AU" sz="4400" dirty="0" smtClean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effectLst/>
              </a:rPr>
              <a:t>2 Samuel 23:1-7</a:t>
            </a:r>
            <a:endParaRPr lang="en-US" sz="4400" dirty="0">
              <a:ln w="28575">
                <a:solidFill>
                  <a:schemeClr val="tx1"/>
                </a:solidFill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7098" y="807314"/>
            <a:ext cx="8678892" cy="5646021"/>
          </a:xfrm>
        </p:spPr>
        <p:txBody>
          <a:bodyPr/>
          <a:lstStyle/>
          <a:p>
            <a:pPr algn="just">
              <a:lnSpc>
                <a:spcPct val="85000"/>
              </a:lnSpc>
              <a:spcBef>
                <a:spcPts val="0"/>
              </a:spcBef>
            </a:pPr>
            <a:r>
              <a:rPr lang="en-AU" sz="3200" dirty="0" smtClean="0">
                <a:ln>
                  <a:solidFill>
                    <a:schemeClr val="tx1"/>
                  </a:solidFill>
                </a:ln>
                <a:solidFill>
                  <a:srgbClr val="FF00FF"/>
                </a:solidFill>
              </a:rPr>
              <a:t>Translation by Bro. Thomas:</a:t>
            </a:r>
            <a:endParaRPr lang="en-US" sz="3200" dirty="0" smtClean="0">
              <a:ln>
                <a:solidFill>
                  <a:schemeClr val="tx1"/>
                </a:solidFill>
              </a:ln>
              <a:solidFill>
                <a:srgbClr val="FF00FF"/>
              </a:solidFill>
            </a:endParaRPr>
          </a:p>
          <a:p>
            <a:pPr algn="just">
              <a:lnSpc>
                <a:spcPct val="85000"/>
              </a:lnSpc>
              <a:spcBef>
                <a:spcPts val="600"/>
              </a:spcBef>
            </a:pPr>
            <a:r>
              <a:rPr lang="en-AU" sz="3200" dirty="0" smtClean="0">
                <a:latin typeface="Bookman Old Style" pitchFamily="18" charset="0"/>
              </a:rPr>
              <a:t>“Now these words of David, the last, are an oracle of David, son of Jesse; even an oracle of the mighty man enthroned, concerning an Anointed One of the </a:t>
            </a:r>
            <a:r>
              <a:rPr lang="en-AU" sz="3200" dirty="0" err="1" smtClean="0">
                <a:latin typeface="Bookman Old Style" pitchFamily="18" charset="0"/>
              </a:rPr>
              <a:t>Elohim</a:t>
            </a:r>
            <a:r>
              <a:rPr lang="en-AU" sz="3200" dirty="0" smtClean="0">
                <a:latin typeface="Bookman Old Style" pitchFamily="18" charset="0"/>
              </a:rPr>
              <a:t> of Jacob; and the pleasant theme of </a:t>
            </a:r>
            <a:r>
              <a:rPr lang="en-AU" sz="3200" dirty="0" smtClean="0">
                <a:latin typeface="Bookman Old Style" pitchFamily="18" charset="0"/>
              </a:rPr>
              <a:t>Israel’s </a:t>
            </a:r>
            <a:r>
              <a:rPr lang="en-AU" sz="3200" dirty="0" smtClean="0">
                <a:latin typeface="Bookman Old Style" pitchFamily="18" charset="0"/>
              </a:rPr>
              <a:t>songs.</a:t>
            </a:r>
            <a:endParaRPr lang="en-US" sz="3200" dirty="0" smtClean="0">
              <a:latin typeface="Bookman Old Style" pitchFamily="18" charset="0"/>
            </a:endParaRPr>
          </a:p>
          <a:p>
            <a:pPr algn="just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</a:pPr>
            <a:r>
              <a:rPr lang="en-AU" sz="3200" dirty="0" smtClean="0">
                <a:latin typeface="Bookman Old Style" pitchFamily="18" charset="0"/>
              </a:rPr>
              <a:t>Yahweh’s </a:t>
            </a:r>
            <a:r>
              <a:rPr lang="en-AU" sz="3200" dirty="0" smtClean="0">
                <a:latin typeface="Bookman Old Style" pitchFamily="18" charset="0"/>
              </a:rPr>
              <a:t>spirit spake by me, and His word was upon my tongue; </a:t>
            </a:r>
            <a:r>
              <a:rPr lang="en-AU" sz="3200" dirty="0" err="1" smtClean="0">
                <a:latin typeface="Bookman Old Style" pitchFamily="18" charset="0"/>
              </a:rPr>
              <a:t>Elohim</a:t>
            </a:r>
            <a:r>
              <a:rPr lang="en-AU" sz="3200" dirty="0" smtClean="0">
                <a:latin typeface="Bookman Old Style" pitchFamily="18" charset="0"/>
              </a:rPr>
              <a:t> of Israel spake to me, and the Rock of Israel discoursed, saying, There shall be a ruler over mankind, ruling in the righteous precepts of </a:t>
            </a:r>
            <a:r>
              <a:rPr lang="en-AU" sz="3200" dirty="0" err="1" smtClean="0">
                <a:latin typeface="Bookman Old Style" pitchFamily="18" charset="0"/>
              </a:rPr>
              <a:t>Elohim</a:t>
            </a:r>
            <a:r>
              <a:rPr lang="en-AU" sz="3200" dirty="0" smtClean="0">
                <a:latin typeface="Bookman Old Style" pitchFamily="18" charset="0"/>
              </a:rPr>
              <a:t>.  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6453188"/>
            <a:ext cx="5148064" cy="461962"/>
          </a:xfrm>
        </p:spPr>
        <p:txBody>
          <a:bodyPr/>
          <a:lstStyle/>
          <a:p>
            <a:pPr>
              <a:defRPr/>
            </a:pPr>
            <a:r>
              <a:rPr lang="en-AU" dirty="0" smtClean="0"/>
              <a:t>The sure mercies of David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1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85293"/>
            <a:ext cx="9144000" cy="765175"/>
          </a:xfrm>
        </p:spPr>
        <p:txBody>
          <a:bodyPr/>
          <a:lstStyle/>
          <a:p>
            <a:r>
              <a:rPr lang="en-AU" sz="4400" dirty="0" smtClean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effectLst/>
              </a:rPr>
              <a:t>2 Samuel 23:1-7</a:t>
            </a:r>
            <a:endParaRPr lang="en-US" sz="4400" dirty="0">
              <a:ln w="28575">
                <a:solidFill>
                  <a:schemeClr val="tx1"/>
                </a:solidFill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37665" y="764704"/>
            <a:ext cx="8678892" cy="5616624"/>
          </a:xfrm>
        </p:spPr>
        <p:txBody>
          <a:bodyPr/>
          <a:lstStyle/>
          <a:p>
            <a:pPr algn="just">
              <a:lnSpc>
                <a:spcPct val="85000"/>
              </a:lnSpc>
              <a:spcBef>
                <a:spcPts val="0"/>
              </a:spcBef>
              <a:spcAft>
                <a:spcPts val="400"/>
              </a:spcAft>
            </a:pPr>
            <a:r>
              <a:rPr lang="en-AU" sz="3200" dirty="0" smtClean="0">
                <a:latin typeface="Bookman Old Style" pitchFamily="18" charset="0"/>
              </a:rPr>
              <a:t>And as brightness of morning, He shall rise the Sun of an unclouded dawn, shining forth after rain upon tender grass out of the earth.</a:t>
            </a:r>
            <a:endParaRPr lang="en-US" sz="3200" dirty="0" smtClean="0">
              <a:latin typeface="Bookman Old Style" pitchFamily="18" charset="0"/>
            </a:endParaRPr>
          </a:p>
          <a:p>
            <a:pPr algn="just">
              <a:lnSpc>
                <a:spcPct val="85000"/>
              </a:lnSpc>
              <a:spcBef>
                <a:spcPts val="0"/>
              </a:spcBef>
              <a:spcAft>
                <a:spcPts val="400"/>
              </a:spcAft>
            </a:pPr>
            <a:r>
              <a:rPr lang="en-AU" sz="3200" dirty="0" smtClean="0">
                <a:latin typeface="Bookman Old Style" pitchFamily="18" charset="0"/>
              </a:rPr>
              <a:t>Though my house is not so with Ail, yet He hath appointed for me the Covenant of the Olahm, ordered in everything and sure: truly this is all my salvation, and all my delight, though he cause it not to spring forth.</a:t>
            </a:r>
            <a:endParaRPr lang="en-US" sz="3200" dirty="0" smtClean="0">
              <a:latin typeface="Bookman Old Style" pitchFamily="18" charset="0"/>
            </a:endParaRPr>
          </a:p>
          <a:p>
            <a:pPr algn="just">
              <a:lnSpc>
                <a:spcPct val="85000"/>
              </a:lnSpc>
              <a:spcBef>
                <a:spcPts val="0"/>
              </a:spcBef>
              <a:spcAft>
                <a:spcPts val="400"/>
              </a:spcAft>
            </a:pPr>
            <a:r>
              <a:rPr lang="en-AU" sz="3200" dirty="0" smtClean="0">
                <a:latin typeface="Bookman Old Style" pitchFamily="18" charset="0"/>
              </a:rPr>
              <a:t>But the wicked shall be all of them as a thorn-bush to be thrust away; yet without hand shall they be taken;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6453188"/>
            <a:ext cx="5148064" cy="461962"/>
          </a:xfrm>
        </p:spPr>
        <p:txBody>
          <a:bodyPr/>
          <a:lstStyle/>
          <a:p>
            <a:pPr>
              <a:defRPr/>
            </a:pPr>
            <a:r>
              <a:rPr lang="en-AU" dirty="0" smtClean="0"/>
              <a:t>The sure mercies of David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1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85293"/>
            <a:ext cx="9144000" cy="765175"/>
          </a:xfrm>
        </p:spPr>
        <p:txBody>
          <a:bodyPr/>
          <a:lstStyle/>
          <a:p>
            <a:r>
              <a:rPr lang="en-AU" sz="4400" dirty="0" smtClean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effectLst/>
              </a:rPr>
              <a:t>2 Samuel 23:1-7</a:t>
            </a:r>
            <a:endParaRPr lang="en-US" sz="4400" dirty="0">
              <a:ln w="28575">
                <a:solidFill>
                  <a:schemeClr val="tx1"/>
                </a:solidFill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7098" y="908719"/>
            <a:ext cx="8678892" cy="5372295"/>
          </a:xfrm>
        </p:spPr>
        <p:txBody>
          <a:bodyPr/>
          <a:lstStyle/>
          <a:p>
            <a:pPr algn="just">
              <a:lnSpc>
                <a:spcPct val="85000"/>
              </a:lnSpc>
              <a:spcBef>
                <a:spcPts val="0"/>
              </a:spcBef>
            </a:pPr>
            <a:r>
              <a:rPr lang="en-AU" sz="3200" dirty="0" smtClean="0">
                <a:latin typeface="Bookman Old Style" pitchFamily="18" charset="0"/>
              </a:rPr>
              <a:t>...nevertheless a Man shall smite them.  He shall be filled with iron and the shaft of a spear; but with fire to burn up while standing, they shall be consumed.”</a:t>
            </a:r>
          </a:p>
          <a:p>
            <a:pPr algn="r">
              <a:lnSpc>
                <a:spcPct val="85000"/>
              </a:lnSpc>
              <a:spcBef>
                <a:spcPts val="0"/>
              </a:spcBef>
            </a:pPr>
            <a:r>
              <a:rPr lang="en-AU" sz="3200" dirty="0" smtClean="0">
                <a:ln>
                  <a:solidFill>
                    <a:schemeClr val="tx1"/>
                  </a:solidFill>
                </a:ln>
                <a:solidFill>
                  <a:srgbClr val="FF00FF"/>
                </a:solidFill>
              </a:rPr>
              <a:t>Eureka Vol. 2 pg. 28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6453188"/>
            <a:ext cx="5148064" cy="461962"/>
          </a:xfrm>
        </p:spPr>
        <p:txBody>
          <a:bodyPr/>
          <a:lstStyle/>
          <a:p>
            <a:pPr>
              <a:defRPr/>
            </a:pPr>
            <a:r>
              <a:rPr lang="en-AU" dirty="0" smtClean="0"/>
              <a:t>The sure mercies of David</a:t>
            </a:r>
            <a:endParaRPr lang="en-AU" dirty="0"/>
          </a:p>
        </p:txBody>
      </p:sp>
      <p:sp>
        <p:nvSpPr>
          <p:cNvPr id="6" name="TextBox 5"/>
          <p:cNvSpPr txBox="1"/>
          <p:nvPr/>
        </p:nvSpPr>
        <p:spPr>
          <a:xfrm>
            <a:off x="323528" y="3661612"/>
            <a:ext cx="85689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b="1" dirty="0" smtClean="0">
                <a:solidFill>
                  <a:srgbClr val="00FF00"/>
                </a:solidFill>
              </a:rPr>
              <a:t>David’s last words reveal his absolute conviction in the promises of God – he expresses his confidence in “the sure mercies of David”.</a:t>
            </a:r>
            <a:endParaRPr lang="en-US" sz="3600" b="1" dirty="0">
              <a:solidFill>
                <a:srgbClr val="00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1" grpId="0" uiExpand="1" build="p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85293"/>
            <a:ext cx="9144000" cy="765175"/>
          </a:xfrm>
        </p:spPr>
        <p:txBody>
          <a:bodyPr/>
          <a:lstStyle/>
          <a:p>
            <a:r>
              <a:rPr lang="en-AU" sz="4400" dirty="0" smtClean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effectLst/>
              </a:rPr>
              <a:t>2 Samuel 23:1-7</a:t>
            </a:r>
            <a:endParaRPr lang="en-US" sz="4400" dirty="0">
              <a:ln w="28575">
                <a:solidFill>
                  <a:schemeClr val="tx1"/>
                </a:solidFill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528" y="835025"/>
            <a:ext cx="8568952" cy="5473700"/>
          </a:xfrm>
        </p:spPr>
        <p:txBody>
          <a:bodyPr/>
          <a:lstStyle/>
          <a:p>
            <a:pPr algn="ctr"/>
            <a:r>
              <a:rPr lang="en-AU" sz="3200" cap="small" dirty="0" smtClean="0">
                <a:ln>
                  <a:solidFill>
                    <a:schemeClr val="tx1"/>
                  </a:solidFill>
                </a:ln>
                <a:solidFill>
                  <a:srgbClr val="00FFFF"/>
                </a:solidFill>
              </a:rPr>
              <a:t>THE LAST WORDS OF DAVID - FAITH IN THE PROMISES OF GOD</a:t>
            </a:r>
            <a:endParaRPr lang="en-US" sz="3200" dirty="0" smtClean="0">
              <a:ln>
                <a:solidFill>
                  <a:schemeClr val="tx1"/>
                </a:solidFill>
              </a:ln>
              <a:solidFill>
                <a:srgbClr val="00FFFF"/>
              </a:solidFill>
            </a:endParaRPr>
          </a:p>
          <a:p>
            <a:r>
              <a:rPr lang="en-AU" sz="3200" dirty="0" smtClean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 V.1 </a:t>
            </a:r>
            <a:r>
              <a:rPr lang="en-AU" sz="3200" dirty="0" smtClean="0"/>
              <a:t>– </a:t>
            </a:r>
            <a:r>
              <a:rPr lang="en-AU" sz="3200" dirty="0" smtClean="0">
                <a:solidFill>
                  <a:srgbClr val="00FF00"/>
                </a:solidFill>
              </a:rPr>
              <a:t>“the last words of David” </a:t>
            </a:r>
            <a:r>
              <a:rPr lang="en-AU" sz="3200" dirty="0" smtClean="0"/>
              <a:t>– Therefore words of vital importance.  Placed before list of mighty men because subject is the victory of Multitudinous Christ in Kingdom of whom they are a type.</a:t>
            </a:r>
            <a:endParaRPr lang="en-US" sz="3200" dirty="0" smtClean="0"/>
          </a:p>
          <a:p>
            <a:r>
              <a:rPr lang="en-AU" sz="3200" dirty="0" smtClean="0">
                <a:solidFill>
                  <a:srgbClr val="00FF00"/>
                </a:solidFill>
              </a:rPr>
              <a:t>“David the son of Jesse” </a:t>
            </a:r>
            <a:r>
              <a:rPr lang="en-AU" sz="3200" dirty="0" smtClean="0"/>
              <a:t>– “The Beloved” son of “Extant” is a type of Christ and saw himself as such - </a:t>
            </a:r>
            <a:r>
              <a:rPr lang="en-AU" sz="3200" dirty="0" smtClean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2 Sam.7:19</a:t>
            </a:r>
            <a:r>
              <a:rPr lang="en-AU" sz="3200" dirty="0" smtClean="0"/>
              <a:t>. 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6453188"/>
            <a:ext cx="5148064" cy="461962"/>
          </a:xfrm>
        </p:spPr>
        <p:txBody>
          <a:bodyPr/>
          <a:lstStyle/>
          <a:p>
            <a:pPr>
              <a:defRPr/>
            </a:pPr>
            <a:r>
              <a:rPr lang="en-AU" dirty="0" smtClean="0"/>
              <a:t>The sure mercies of David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1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85293"/>
            <a:ext cx="9144000" cy="765175"/>
          </a:xfrm>
        </p:spPr>
        <p:txBody>
          <a:bodyPr/>
          <a:lstStyle/>
          <a:p>
            <a:pPr eaLnBrk="1" hangingPunct="1">
              <a:defRPr/>
            </a:pPr>
            <a:r>
              <a:rPr lang="en-AU" sz="4400" dirty="0" smtClean="0"/>
              <a:t>David’s authority – </a:t>
            </a:r>
            <a:r>
              <a:rPr lang="en-AU" sz="4400" dirty="0" smtClean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effectLst/>
              </a:rPr>
              <a:t>V.1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536" y="853299"/>
            <a:ext cx="8352928" cy="5400005"/>
          </a:xfrm>
        </p:spPr>
        <p:txBody>
          <a:bodyPr/>
          <a:lstStyle/>
          <a:p>
            <a:r>
              <a:rPr lang="en-AU" sz="3200" dirty="0" smtClean="0">
                <a:solidFill>
                  <a:srgbClr val="00FF00"/>
                </a:solidFill>
              </a:rPr>
              <a:t>“said” </a:t>
            </a:r>
            <a:r>
              <a:rPr lang="en-AU" sz="3200" dirty="0" smtClean="0"/>
              <a:t>– </a:t>
            </a:r>
            <a:r>
              <a:rPr lang="en-AU" sz="3200" i="1" dirty="0" err="1" smtClean="0"/>
              <a:t>na'am</a:t>
            </a:r>
            <a:r>
              <a:rPr lang="en-AU" sz="3200" dirty="0" smtClean="0"/>
              <a:t> - to speak with assurance and authority (occurs twice in verse).  Is used nearly 300 times in this peculiar form of God's utterances, but only in 3 places of human speech - here and in </a:t>
            </a:r>
            <a:r>
              <a:rPr lang="en-AU" sz="3200" dirty="0" smtClean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Num. 24:3,4,15, 16</a:t>
            </a:r>
            <a:r>
              <a:rPr lang="en-AU" sz="3200" dirty="0" smtClean="0"/>
              <a:t>, and </a:t>
            </a:r>
            <a:r>
              <a:rPr lang="en-AU" sz="3200" dirty="0" smtClean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Prov.30:1</a:t>
            </a:r>
            <a:r>
              <a:rPr lang="en-AU" sz="3200" dirty="0" smtClean="0"/>
              <a:t> - all claim special inspiration (see </a:t>
            </a:r>
            <a:r>
              <a:rPr lang="en-AU" sz="3200" dirty="0" smtClean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V.2</a:t>
            </a:r>
            <a:r>
              <a:rPr lang="en-AU" sz="3200" dirty="0" smtClean="0"/>
              <a:t>).</a:t>
            </a:r>
            <a:endParaRPr lang="en-US" sz="3200" dirty="0" smtClean="0"/>
          </a:p>
          <a:p>
            <a:r>
              <a:rPr lang="en-AU" sz="3200" dirty="0" smtClean="0">
                <a:solidFill>
                  <a:srgbClr val="00FF00"/>
                </a:solidFill>
              </a:rPr>
              <a:t>“the man” </a:t>
            </a:r>
            <a:r>
              <a:rPr lang="en-AU" sz="3200" dirty="0" smtClean="0"/>
              <a:t>– </a:t>
            </a:r>
            <a:r>
              <a:rPr lang="en-AU" sz="3200" i="1" dirty="0" err="1" smtClean="0"/>
              <a:t>geber</a:t>
            </a:r>
            <a:r>
              <a:rPr lang="en-AU" sz="3200" dirty="0" smtClean="0"/>
              <a:t> - valiant man, warrior.  A man of experience in warfare.</a:t>
            </a:r>
          </a:p>
          <a:p>
            <a:r>
              <a:rPr lang="en-AU" sz="3200" dirty="0" smtClean="0">
                <a:solidFill>
                  <a:srgbClr val="00FF00"/>
                </a:solidFill>
              </a:rPr>
              <a:t>“high” </a:t>
            </a:r>
            <a:r>
              <a:rPr lang="en-AU" sz="3200" dirty="0" smtClean="0"/>
              <a:t>– </a:t>
            </a:r>
            <a:r>
              <a:rPr lang="en-AU" sz="3200" i="1" dirty="0" smtClean="0"/>
              <a:t>al</a:t>
            </a:r>
            <a:r>
              <a:rPr lang="en-AU" sz="3200" dirty="0" smtClean="0"/>
              <a:t> – on top.</a:t>
            </a:r>
            <a:endParaRPr lang="en-US" sz="3200" dirty="0" smtClean="0"/>
          </a:p>
          <a:p>
            <a:endParaRPr lang="en-US" sz="3200" dirty="0" smtClean="0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6453188"/>
            <a:ext cx="5148064" cy="461962"/>
          </a:xfrm>
        </p:spPr>
        <p:txBody>
          <a:bodyPr/>
          <a:lstStyle/>
          <a:p>
            <a:pPr>
              <a:defRPr/>
            </a:pPr>
            <a:r>
              <a:rPr lang="en-AU" dirty="0" smtClean="0"/>
              <a:t>The sure mercies of David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1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85293"/>
            <a:ext cx="9144000" cy="765175"/>
          </a:xfrm>
        </p:spPr>
        <p:txBody>
          <a:bodyPr/>
          <a:lstStyle/>
          <a:p>
            <a:pPr eaLnBrk="1" hangingPunct="1">
              <a:defRPr/>
            </a:pPr>
            <a:r>
              <a:rPr lang="en-AU" sz="4400" dirty="0" smtClean="0"/>
              <a:t>David’s theme – </a:t>
            </a:r>
            <a:r>
              <a:rPr lang="en-AU" sz="4400" dirty="0" smtClean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effectLst/>
              </a:rPr>
              <a:t>V.1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34808" y="710329"/>
            <a:ext cx="8678892" cy="5618311"/>
          </a:xfrm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600"/>
              </a:spcAft>
              <a:buClr>
                <a:srgbClr val="FFFF00"/>
              </a:buClr>
              <a:defRPr/>
            </a:pPr>
            <a:r>
              <a:rPr lang="en-AU" sz="3200" dirty="0" smtClean="0">
                <a:solidFill>
                  <a:srgbClr val="00FF00"/>
                </a:solidFill>
              </a:rPr>
              <a:t>“the anointed” </a:t>
            </a:r>
            <a:r>
              <a:rPr lang="en-AU" sz="3200" dirty="0" smtClean="0"/>
              <a:t>– </a:t>
            </a:r>
            <a:r>
              <a:rPr lang="en-AU" sz="3200" i="1" dirty="0" err="1" smtClean="0"/>
              <a:t>mashiyach</a:t>
            </a:r>
            <a:r>
              <a:rPr lang="en-AU" sz="3200" dirty="0" smtClean="0"/>
              <a:t> - anointed (Messiah).  The word </a:t>
            </a:r>
            <a:r>
              <a:rPr lang="en-AU" sz="3200" i="1" dirty="0" err="1" smtClean="0"/>
              <a:t>ol</a:t>
            </a:r>
            <a:r>
              <a:rPr lang="en-AU" sz="3200" i="1" dirty="0" smtClean="0"/>
              <a:t> </a:t>
            </a:r>
            <a:r>
              <a:rPr lang="en-AU" sz="3200" dirty="0" smtClean="0"/>
              <a:t>occurs before this word - so it should be rendered – </a:t>
            </a:r>
            <a:r>
              <a:rPr lang="en-AU" sz="3200" dirty="0" smtClean="0">
                <a:solidFill>
                  <a:srgbClr val="FFFF00"/>
                </a:solidFill>
              </a:rPr>
              <a:t>“concerning an Anointed One”</a:t>
            </a:r>
            <a:r>
              <a:rPr lang="en-AU" sz="3200" dirty="0" smtClean="0"/>
              <a:t>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AU" sz="3200" dirty="0" smtClean="0">
                <a:solidFill>
                  <a:srgbClr val="00FF00"/>
                </a:solidFill>
              </a:rPr>
              <a:t>“of the </a:t>
            </a:r>
            <a:r>
              <a:rPr lang="en-AU" sz="3200" u="sng" dirty="0" smtClean="0">
                <a:solidFill>
                  <a:srgbClr val="00FF00"/>
                </a:solidFill>
              </a:rPr>
              <a:t>God</a:t>
            </a:r>
            <a:r>
              <a:rPr lang="en-AU" sz="3200" dirty="0" smtClean="0">
                <a:solidFill>
                  <a:srgbClr val="00FF00"/>
                </a:solidFill>
              </a:rPr>
              <a:t> of Jacob” </a:t>
            </a:r>
            <a:r>
              <a:rPr lang="en-AU" sz="3200" dirty="0" smtClean="0"/>
              <a:t>– </a:t>
            </a:r>
            <a:r>
              <a:rPr lang="en-AU" sz="3200" i="1" dirty="0" err="1" smtClean="0"/>
              <a:t>Elohim</a:t>
            </a:r>
            <a:r>
              <a:rPr lang="en-AU" sz="3200" dirty="0" smtClean="0"/>
              <a:t> - the mighty ones of Jacob = Yahweh who will be finally manifested in redeemed saints.</a:t>
            </a:r>
            <a:endParaRPr lang="en-US" sz="3200" dirty="0" smtClean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AU" sz="3200" dirty="0" smtClean="0">
                <a:solidFill>
                  <a:srgbClr val="00FF00"/>
                </a:solidFill>
              </a:rPr>
              <a:t>“and the</a:t>
            </a:r>
            <a:r>
              <a:rPr lang="en-AU" sz="3200" i="1" dirty="0" smtClean="0">
                <a:solidFill>
                  <a:srgbClr val="00FF00"/>
                </a:solidFill>
              </a:rPr>
              <a:t> </a:t>
            </a:r>
            <a:r>
              <a:rPr lang="en-AU" sz="3200" i="1" u="sng" dirty="0" smtClean="0">
                <a:solidFill>
                  <a:srgbClr val="00FF00"/>
                </a:solidFill>
              </a:rPr>
              <a:t>sweet</a:t>
            </a:r>
            <a:r>
              <a:rPr lang="en-AU" sz="3200" dirty="0" smtClean="0">
                <a:solidFill>
                  <a:srgbClr val="00FF00"/>
                </a:solidFill>
              </a:rPr>
              <a:t> psalmist of Israel” </a:t>
            </a:r>
            <a:r>
              <a:rPr lang="en-AU" sz="3200" dirty="0" smtClean="0"/>
              <a:t>– </a:t>
            </a:r>
            <a:r>
              <a:rPr lang="en-AU" sz="3200" i="1" dirty="0" err="1" smtClean="0"/>
              <a:t>na'iym</a:t>
            </a:r>
            <a:r>
              <a:rPr lang="en-AU" sz="3200" dirty="0" smtClean="0"/>
              <a:t> - delightful.  </a:t>
            </a:r>
            <a:r>
              <a:rPr lang="en-AU" sz="3200" dirty="0" smtClean="0">
                <a:ln w="19050">
                  <a:solidFill>
                    <a:schemeClr val="tx1"/>
                  </a:solidFill>
                </a:ln>
                <a:solidFill>
                  <a:srgbClr val="FF00FF"/>
                </a:solidFill>
              </a:rPr>
              <a:t>Bro. Thomas </a:t>
            </a:r>
            <a:r>
              <a:rPr lang="en-AU" sz="3200" dirty="0" smtClean="0"/>
              <a:t>translates </a:t>
            </a:r>
            <a:r>
              <a:rPr lang="en-AU" sz="3200" dirty="0" smtClean="0">
                <a:solidFill>
                  <a:srgbClr val="FFFF00"/>
                </a:solidFill>
              </a:rPr>
              <a:t>“even the pleasant </a:t>
            </a:r>
            <a:r>
              <a:rPr lang="en-AU" sz="3200" dirty="0" smtClean="0"/>
              <a:t>(theme) </a:t>
            </a:r>
            <a:r>
              <a:rPr lang="en-AU" sz="3200" dirty="0" smtClean="0">
                <a:solidFill>
                  <a:srgbClr val="FFFF00"/>
                </a:solidFill>
              </a:rPr>
              <a:t>of Israel's songs”</a:t>
            </a:r>
            <a:r>
              <a:rPr lang="en-AU" sz="3200" dirty="0" smtClean="0"/>
              <a:t>, i.e. Messiah is the theme of the Psalms.</a:t>
            </a:r>
            <a:endParaRPr lang="en-US" sz="3200" dirty="0" smtClean="0"/>
          </a:p>
          <a:p>
            <a:pPr marL="450850" indent="-450850" algn="just" eaLnBrk="1" hangingPunct="1">
              <a:spcBef>
                <a:spcPts val="0"/>
              </a:spcBef>
              <a:spcAft>
                <a:spcPts val="600"/>
              </a:spcAft>
              <a:buClr>
                <a:srgbClr val="FFFF00"/>
              </a:buClr>
              <a:buFont typeface="Wingdings" pitchFamily="2" charset="2"/>
              <a:buChar char="v"/>
              <a:defRPr/>
            </a:pPr>
            <a:endParaRPr lang="en-AU" sz="3200" dirty="0" smtClean="0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6453188"/>
            <a:ext cx="5148064" cy="461962"/>
          </a:xfrm>
        </p:spPr>
        <p:txBody>
          <a:bodyPr/>
          <a:lstStyle/>
          <a:p>
            <a:pPr>
              <a:defRPr/>
            </a:pPr>
            <a:r>
              <a:rPr lang="en-AU" dirty="0" smtClean="0"/>
              <a:t>The sure mercies of David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1" grpId="0" uiExpand="1" build="p"/>
    </p:bldLst>
  </p:timing>
</p:sld>
</file>

<file path=ppt/theme/theme1.xml><?xml version="1.0" encoding="utf-8"?>
<a:theme xmlns:a="http://schemas.openxmlformats.org/drawingml/2006/main" name="Mountain Top">
  <a:themeElements>
    <a:clrScheme name="Mountain Top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Mountain To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untain Top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Mountain Top</Template>
  <TotalTime>2261</TotalTime>
  <Words>1775</Words>
  <Application>Microsoft Office PowerPoint</Application>
  <PresentationFormat>On-screen Show (4:3)</PresentationFormat>
  <Paragraphs>104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Mountain Top</vt:lpstr>
      <vt:lpstr>Slide 1</vt:lpstr>
      <vt:lpstr>Structure of final chapters of 2 Samuel</vt:lpstr>
      <vt:lpstr>David’s psalm of thanksgiving</vt:lpstr>
      <vt:lpstr>2 Samuel 23:1-7</vt:lpstr>
      <vt:lpstr>2 Samuel 23:1-7</vt:lpstr>
      <vt:lpstr>2 Samuel 23:1-7</vt:lpstr>
      <vt:lpstr>2 Samuel 23:1-7</vt:lpstr>
      <vt:lpstr>David’s authority – V.1</vt:lpstr>
      <vt:lpstr>David’s theme – V.1</vt:lpstr>
      <vt:lpstr>2 Sam. 23:3</vt:lpstr>
      <vt:lpstr>The Multitudinous Christ 2 Sam.23:3-4</vt:lpstr>
      <vt:lpstr>The Multitudinous Christ 2 Sam.23:3-4</vt:lpstr>
      <vt:lpstr>The sun of righteousness</vt:lpstr>
      <vt:lpstr>A morning without clouds</vt:lpstr>
      <vt:lpstr>David looks to the future</vt:lpstr>
      <vt:lpstr>Covenant of Olahm</vt:lpstr>
      <vt:lpstr>The wicked destroyed</vt:lpstr>
      <vt:lpstr>Triumph through crucifixion</vt:lpstr>
      <vt:lpstr>Divine judgement to come</vt:lpstr>
      <vt:lpstr>Yahweh’s furnace in Zion</vt:lpstr>
      <vt:lpstr>The sure mercies of David</vt:lpstr>
      <vt:lpstr>...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Jim Cowie</dc:creator>
  <cp:lastModifiedBy>Jim Cowie</cp:lastModifiedBy>
  <cp:revision>157</cp:revision>
  <dcterms:created xsi:type="dcterms:W3CDTF">2004-04-23T11:37:50Z</dcterms:created>
  <dcterms:modified xsi:type="dcterms:W3CDTF">2012-04-26T10:02:39Z</dcterms:modified>
</cp:coreProperties>
</file>