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14" r:id="rId2"/>
    <p:sldMasterId id="2147483726" r:id="rId3"/>
    <p:sldMasterId id="2147483739" r:id="rId4"/>
    <p:sldMasterId id="2147483751" r:id="rId5"/>
    <p:sldMasterId id="2147483763" r:id="rId6"/>
    <p:sldMasterId id="2147483775" r:id="rId7"/>
    <p:sldMasterId id="2147483787" r:id="rId8"/>
  </p:sldMasterIdLst>
  <p:handoutMasterIdLst>
    <p:handoutMasterId r:id="rId46"/>
  </p:handoutMasterIdLst>
  <p:sldIdLst>
    <p:sldId id="271" r:id="rId9"/>
    <p:sldId id="352" r:id="rId10"/>
    <p:sldId id="353" r:id="rId11"/>
    <p:sldId id="354" r:id="rId12"/>
    <p:sldId id="325" r:id="rId13"/>
    <p:sldId id="324" r:id="rId14"/>
    <p:sldId id="326" r:id="rId15"/>
    <p:sldId id="327" r:id="rId16"/>
    <p:sldId id="328" r:id="rId17"/>
    <p:sldId id="356" r:id="rId18"/>
    <p:sldId id="364" r:id="rId19"/>
    <p:sldId id="365" r:id="rId20"/>
    <p:sldId id="366" r:id="rId21"/>
    <p:sldId id="367" r:id="rId22"/>
    <p:sldId id="368" r:id="rId23"/>
    <p:sldId id="369" r:id="rId24"/>
    <p:sldId id="370" r:id="rId25"/>
    <p:sldId id="371" r:id="rId26"/>
    <p:sldId id="346" r:id="rId27"/>
    <p:sldId id="333" r:id="rId28"/>
    <p:sldId id="334" r:id="rId29"/>
    <p:sldId id="335" r:id="rId30"/>
    <p:sldId id="336" r:id="rId31"/>
    <p:sldId id="337" r:id="rId32"/>
    <p:sldId id="338" r:id="rId33"/>
    <p:sldId id="339" r:id="rId34"/>
    <p:sldId id="340" r:id="rId35"/>
    <p:sldId id="341" r:id="rId36"/>
    <p:sldId id="342" r:id="rId37"/>
    <p:sldId id="343" r:id="rId38"/>
    <p:sldId id="351" r:id="rId39"/>
    <p:sldId id="344" r:id="rId40"/>
    <p:sldId id="323" r:id="rId41"/>
    <p:sldId id="345" r:id="rId42"/>
    <p:sldId id="348" r:id="rId43"/>
    <p:sldId id="347" r:id="rId44"/>
    <p:sldId id="350" r:id="rId45"/>
  </p:sldIdLst>
  <p:sldSz cx="9144000" cy="6858000" type="screen4x3"/>
  <p:notesSz cx="7019925" cy="9305925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00"/>
    <a:srgbClr val="00FF00"/>
    <a:srgbClr val="00FFFF"/>
    <a:srgbClr val="CC3300"/>
    <a:srgbClr val="FF0000"/>
    <a:srgbClr val="FF00FF"/>
    <a:srgbClr val="FFFF00"/>
    <a:srgbClr val="FFCC66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09" autoAdjust="0"/>
    <p:restoredTop sz="94660"/>
  </p:normalViewPr>
  <p:slideViewPr>
    <p:cSldViewPr>
      <p:cViewPr varScale="1">
        <p:scale>
          <a:sx n="69" d="100"/>
          <a:sy n="69" d="100"/>
        </p:scale>
        <p:origin x="-11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slide" Target="slides/slide3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C0561029-06A2-4D7C-B529-31DF5EB98EC6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18B4D56E-1F43-4180-8DCC-E128FA6F6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hidden">
          <a:xfrm>
            <a:off x="0" y="6165850"/>
            <a:ext cx="9144000" cy="692150"/>
          </a:xfrm>
          <a:custGeom>
            <a:avLst/>
            <a:gdLst/>
            <a:ahLst/>
            <a:cxnLst>
              <a:cxn ang="0">
                <a:pos x="6027" y="2296"/>
              </a:cxn>
              <a:cxn ang="0">
                <a:pos x="0" y="2296"/>
              </a:cxn>
              <a:cxn ang="0">
                <a:pos x="0" y="0"/>
              </a:cxn>
              <a:cxn ang="0">
                <a:pos x="6027" y="0"/>
              </a:cxn>
              <a:cxn ang="0">
                <a:pos x="6027" y="2296"/>
              </a:cxn>
              <a:cxn ang="0">
                <a:pos x="6027" y="2296"/>
              </a:cxn>
            </a:cxnLst>
            <a:rect l="0" t="0" r="r" b="b"/>
            <a:pathLst>
              <a:path w="6027" h="2296">
                <a:moveTo>
                  <a:pt x="6027" y="2296"/>
                </a:moveTo>
                <a:lnTo>
                  <a:pt x="0" y="2296"/>
                </a:lnTo>
                <a:lnTo>
                  <a:pt x="0" y="0"/>
                </a:lnTo>
                <a:lnTo>
                  <a:pt x="6027" y="0"/>
                </a:lnTo>
                <a:lnTo>
                  <a:pt x="6027" y="2296"/>
                </a:lnTo>
                <a:lnTo>
                  <a:pt x="6027" y="2296"/>
                </a:lnTo>
                <a:close/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0066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hidden">
          <a:xfrm>
            <a:off x="0" y="0"/>
            <a:ext cx="9144000" cy="6092825"/>
          </a:xfrm>
          <a:custGeom>
            <a:avLst/>
            <a:gdLst/>
            <a:ahLst/>
            <a:cxnLst>
              <a:cxn ang="0">
                <a:pos x="6027" y="2296"/>
              </a:cxn>
              <a:cxn ang="0">
                <a:pos x="0" y="2296"/>
              </a:cxn>
              <a:cxn ang="0">
                <a:pos x="0" y="0"/>
              </a:cxn>
              <a:cxn ang="0">
                <a:pos x="6027" y="0"/>
              </a:cxn>
              <a:cxn ang="0">
                <a:pos x="6027" y="2296"/>
              </a:cxn>
              <a:cxn ang="0">
                <a:pos x="6027" y="2296"/>
              </a:cxn>
            </a:cxnLst>
            <a:rect l="0" t="0" r="r" b="b"/>
            <a:pathLst>
              <a:path w="6027" h="2296">
                <a:moveTo>
                  <a:pt x="6027" y="2296"/>
                </a:moveTo>
                <a:lnTo>
                  <a:pt x="0" y="2296"/>
                </a:lnTo>
                <a:lnTo>
                  <a:pt x="0" y="0"/>
                </a:lnTo>
                <a:lnTo>
                  <a:pt x="6027" y="0"/>
                </a:lnTo>
                <a:lnTo>
                  <a:pt x="6027" y="2296"/>
                </a:lnTo>
                <a:lnTo>
                  <a:pt x="6027" y="229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hidden">
          <a:xfrm>
            <a:off x="6248400" y="6524625"/>
            <a:ext cx="2895600" cy="333375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0" y="6453188"/>
            <a:ext cx="7845425" cy="404812"/>
            <a:chOff x="0" y="3792"/>
            <a:chExt cx="4942" cy="536"/>
          </a:xfrm>
        </p:grpSpPr>
        <p:sp>
          <p:nvSpPr>
            <p:cNvPr id="8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1" name="Freeform 9"/>
              <p:cNvSpPr>
                <a:spLocks/>
              </p:cNvSpPr>
              <p:nvPr userDrawn="1"/>
            </p:nvSpPr>
            <p:spPr bwMode="ltGray">
              <a:xfrm>
                <a:off x="3948" y="3798"/>
                <a:ext cx="994" cy="530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0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6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611188" y="6469063"/>
            <a:ext cx="5684837" cy="488950"/>
            <a:chOff x="395" y="3793"/>
            <a:chExt cx="3581" cy="535"/>
          </a:xfrm>
        </p:grpSpPr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2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>
              <a:off x="395" y="3810"/>
              <a:ext cx="245" cy="208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40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400675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23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3959225" cy="461962"/>
          </a:xfrm>
        </p:spPr>
        <p:txBody>
          <a:bodyPr/>
          <a:lstStyle>
            <a:lvl1pPr>
              <a:defRPr sz="2800" smtClean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pPr>
              <a:defRPr/>
            </a:pPr>
            <a:r>
              <a:rPr lang="en-AU"/>
              <a:t>A Light to the Gentiles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E8632-F55F-4A27-9DAD-7AA01F9E82E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7CDAD-AC04-47D1-90C6-51352DED4BC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6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836613"/>
          </a:xfrm>
        </p:spPr>
        <p:txBody>
          <a:bodyPr/>
          <a:lstStyle>
            <a:lvl1pPr>
              <a:defRPr sz="4400" b="1">
                <a:solidFill>
                  <a:srgbClr val="FFFF00"/>
                </a:solidFill>
                <a:latin typeface="+mj-lt"/>
              </a:defRPr>
            </a:lvl1pPr>
          </a:lstStyle>
          <a:p>
            <a:r>
              <a:rPr lang="en-AU" dirty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28596" y="908050"/>
            <a:ext cx="8501122" cy="5664222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4085D-3F9F-4037-98CB-9C8492B95DA9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11A54-779C-4057-9B6A-8272AD87E2AB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36549-6A40-49A8-98AC-2A795ED9DF67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AF208-5D29-4911-B789-A4AA268F0414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C5E1EE-4288-4957-8B5E-1293C17CC12B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478A03-17F6-4F69-8CD3-E4C5E86B7BAB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8CDAC-CBEA-4D94-AD04-178FA186834A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8B5B2-C464-43AC-AD95-3FEB3A2E3FF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C4B5D-9AE1-4C00-B438-4A9A13DF6D29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E81CD-EE30-46AE-8CA1-DA7E34D5336B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59D24-6B66-4208-9963-E957E34646AA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5661025"/>
            <a:ext cx="1331913" cy="1190625"/>
            <a:chOff x="0" y="2458"/>
            <a:chExt cx="2142" cy="1858"/>
          </a:xfrm>
        </p:grpSpPr>
        <p:sp>
          <p:nvSpPr>
            <p:cNvPr id="1679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79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79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79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79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79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79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67946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836613"/>
          </a:xfrm>
        </p:spPr>
        <p:txBody>
          <a:bodyPr/>
          <a:lstStyle>
            <a:lvl1pPr>
              <a:defRPr sz="3600">
                <a:solidFill>
                  <a:srgbClr val="FFFF00"/>
                </a:solidFill>
                <a:latin typeface="Arial Black" pitchFamily="34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167947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908050"/>
            <a:ext cx="7772400" cy="594995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167948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-38100" y="6410325"/>
            <a:ext cx="2895600" cy="457200"/>
          </a:xfrm>
        </p:spPr>
        <p:txBody>
          <a:bodyPr/>
          <a:lstStyle>
            <a:lvl1pPr algn="l">
              <a:defRPr sz="2400">
                <a:solidFill>
                  <a:srgbClr val="66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703BD-486C-4E4F-81B3-9BC91FE0A5F1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0FA0F-422F-4D22-A4F7-E0096CCC0DA6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462CE-FA8A-4DD3-AF81-65E652278D73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5D3B6-630E-403F-91B7-745B45B6606B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F7568-8BD3-4B30-8BCD-D00C66382E96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E30F8-DDD0-4662-9405-7DAE8378FA7E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F5383-A12C-4253-897F-7B6259249C2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CED78-9B4D-41E4-8073-A24FC8B4CAA0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8B11B-AB87-4CC1-8FEB-B85100760136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4F57B9-2F44-4E09-BD5B-125505E96053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AB1D6-5AC7-4DB1-B6C1-7703EE310C7E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8D97F9F-753C-407E-83B9-6E3161ECB2F6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1052513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68313" y="1052513"/>
            <a:ext cx="8280400" cy="5805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908050"/>
            <a:ext cx="4208463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4713" y="908050"/>
            <a:ext cx="4208462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5FD3F-9CF8-4A06-92A4-4003F8A9916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524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524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Arc 2"/>
          <p:cNvSpPr>
            <a:spLocks/>
          </p:cNvSpPr>
          <p:nvPr/>
        </p:nvSpPr>
        <p:spPr bwMode="auto">
          <a:xfrm>
            <a:off x="0" y="5876925"/>
            <a:ext cx="468313" cy="9810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36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7610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q"/>
              <a:defRPr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-38100" y="6410325"/>
            <a:ext cx="2895600" cy="457200"/>
          </a:xfrm>
        </p:spPr>
        <p:txBody>
          <a:bodyPr lIns="91440" tIns="45720" rIns="91440" bIns="45720" anchor="t"/>
          <a:lstStyle>
            <a:lvl1pPr algn="l">
              <a:defRPr sz="2400">
                <a:solidFill>
                  <a:srgbClr val="66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371CEA-ABE1-494E-B971-D605C0A211DD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9ADD6-F702-4AED-9572-38534D0E034C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ADE136-F7E7-47EB-803D-1734703D7D7D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7571E-14B1-455F-AA07-7137D665FEB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C9975-751E-4920-9D49-A831FB849159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8E5A2-A485-4C3D-9E71-3AA560332AF6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2D266-2E8E-404D-BA51-2597D9B51B3A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6B40C-A9B4-4050-91FD-3CB6F72443EC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8B78C-2811-4E39-8BB0-5B7C45386264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808BB-CA2A-44EA-8280-0EF28018BCA6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C9CEF-6AD2-41EB-AA50-438A55C42ABA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Arc 2"/>
          <p:cNvSpPr>
            <a:spLocks/>
          </p:cNvSpPr>
          <p:nvPr/>
        </p:nvSpPr>
        <p:spPr bwMode="auto">
          <a:xfrm>
            <a:off x="0" y="5876925"/>
            <a:ext cx="468313" cy="9810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36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7610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q"/>
              <a:defRPr b="1"/>
            </a:lvl1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E3ECC-BF13-41B9-9B12-62CACBB23226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23C01-19CA-4027-BD12-DA16FD713649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0AEF4-3FCE-45B9-A624-091F125C532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ACE2D-C659-46BC-B8E8-4D67FF79D1A0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96653-B1EA-4CC0-A635-3061EE078FEA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C6D71-0A61-4650-9FD7-1837EF3D1B07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865B2-6E92-4BFC-9ED2-0E2FC68AAA74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A1997-52DE-49C1-8235-EF035253F4DA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D0D8C-800F-466E-B3BE-5F7C54FCC196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092D7D-EDDA-4A62-922C-BA32BAF3FB88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7654F-F12F-4244-91C5-EFD345BD6FE1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5300663"/>
            <a:ext cx="1619250" cy="1550987"/>
            <a:chOff x="0" y="2458"/>
            <a:chExt cx="2142" cy="1858"/>
          </a:xfrm>
        </p:grpSpPr>
        <p:sp>
          <p:nvSpPr>
            <p:cNvPr id="142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2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2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2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2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2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2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2346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1052513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142347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68313" y="1052513"/>
            <a:ext cx="8280400" cy="5805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E97A5-063A-4F8D-948E-F8DE66BE4D3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8050"/>
            <a:ext cx="4038600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8050"/>
            <a:ext cx="4038600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524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524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Cameos of the Kingdom</a:t>
            </a: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B4A9A-5EE5-4691-A17E-86DA9610CD3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B6B8-7889-4B17-AC91-A570763C9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317D7-0F94-4BE9-B27E-39A14850B34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EBC5A-9EBD-4174-A747-786F242C4D4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fld id="{2FA80443-EDDE-4820-8990-CE66D5EC20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rgbClr val="FFFFCC"/>
                </a:buClr>
                <a:buSzPct val="75000"/>
                <a:buFont typeface="Wingdings" pitchFamily="2" charset="2"/>
                <a:buChar char="l"/>
              </a:pPr>
              <a:endParaRPr lang="en-US" sz="2800" b="1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rgbClr val="FFFFCC"/>
                </a:buClr>
                <a:buSzPct val="75000"/>
                <a:buFont typeface="Wingdings" pitchFamily="2" charset="2"/>
                <a:buChar char="l"/>
              </a:pPr>
              <a:endParaRPr lang="en-US" sz="2800" b="1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1331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rgbClr val="FFFFCC"/>
                </a:buClr>
                <a:buSzPct val="75000"/>
                <a:buFont typeface="Wingdings" pitchFamily="2" charset="2"/>
                <a:buChar char="l"/>
              </a:pPr>
              <a:endParaRPr lang="en-US" sz="2800" b="1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rgbClr val="FFFFCC"/>
                </a:buClr>
                <a:buSzPct val="75000"/>
                <a:buFont typeface="Wingdings" pitchFamily="2" charset="2"/>
                <a:buChar char="l"/>
              </a:pPr>
              <a:endParaRPr lang="en-US" sz="2800" b="1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1331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rgbClr val="FFFFCC"/>
                </a:buClr>
                <a:buSzPct val="75000"/>
                <a:buFont typeface="Wingdings" pitchFamily="2" charset="2"/>
                <a:buChar char="l"/>
              </a:pPr>
              <a:endParaRPr lang="en-US" sz="2800" b="1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1332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rgbClr val="FFFFCC"/>
                </a:buClr>
                <a:buSzPct val="75000"/>
                <a:buFont typeface="Wingdings" pitchFamily="2" charset="2"/>
                <a:buChar char="l"/>
              </a:pPr>
              <a:endParaRPr lang="en-US" sz="2800" b="1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1332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rgbClr val="FFFFCC"/>
                </a:buClr>
                <a:buSzPct val="75000"/>
                <a:buFont typeface="Wingdings" pitchFamily="2" charset="2"/>
                <a:buChar char="l"/>
              </a:pPr>
              <a:endParaRPr lang="en-US" sz="2800" b="1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sp>
        <p:nvSpPr>
          <p:cNvPr id="1332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000" b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1332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000" b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1332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000" b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1pPr>
          </a:lstStyle>
          <a:p>
            <a:fld id="{ED3F396A-03F0-4BE2-ACC3-87045BA32832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6691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691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691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691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691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692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692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6692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6692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66924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16692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16692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D302E966-F8A2-42CD-9041-FD9F15585CB1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5445125"/>
            <a:ext cx="1476375" cy="1406525"/>
            <a:chOff x="0" y="2458"/>
            <a:chExt cx="2142" cy="185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4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908050"/>
            <a:ext cx="8569325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-38100" y="64103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rgbClr val="66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AU"/>
              <a:t>Cameos of the Kingdom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531813" indent="-531813" algn="l" rtl="0" fontAlgn="base">
        <a:spcBef>
          <a:spcPct val="20000"/>
        </a:spcBef>
        <a:spcAft>
          <a:spcPct val="0"/>
        </a:spcAft>
        <a:buClr>
          <a:srgbClr val="FFFF00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996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2pPr>
      <a:lvl3pPr marL="1404938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3pPr>
      <a:lvl4pPr marL="1812925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4pPr>
      <a:lvl5pPr marL="2220913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5pPr>
      <a:lvl6pPr marL="2678113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6pPr>
      <a:lvl7pPr marL="3135313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7pPr>
      <a:lvl8pPr marL="3592513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8pPr>
      <a:lvl9pPr marL="4049713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1628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ED960F-612C-4CF0-9A4F-2FDDAF98C5FE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FB6A3C-695F-4AFE-90D8-00AAE5B1176F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131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131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131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131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131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132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132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132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4132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08050"/>
            <a:ext cx="8229600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4132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-38100" y="64103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rgbClr val="66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AU"/>
              <a:t>Cameos of the Kingdom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7FBB6B8-7889-4B17-AC91-A570763C98B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8/17/2012</a:t>
            </a:fld>
            <a:endParaRPr lang="en-US" smtClean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mtClean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6D317D7-0F94-4BE9-B27E-39A14850B34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mtClean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4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843" y="764704"/>
            <a:ext cx="8353425" cy="3240360"/>
          </a:xfrm>
        </p:spPr>
        <p:txBody>
          <a:bodyPr/>
          <a:lstStyle/>
          <a:p>
            <a:pPr algn="ctr" eaLnBrk="1" hangingPunct="1">
              <a:lnSpc>
                <a:spcPct val="85000"/>
              </a:lnSpc>
              <a:spcBef>
                <a:spcPts val="0"/>
              </a:spcBef>
              <a:defRPr/>
            </a:pPr>
            <a:r>
              <a:rPr lang="en-AU" sz="110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The sure mercies of David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51520" y="4019580"/>
            <a:ext cx="864095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4800" b="1" dirty="0">
                <a:solidFill>
                  <a:srgbClr val="FFFF66"/>
                </a:solidFill>
                <a:latin typeface="Tahoma" pitchFamily="34" charset="0"/>
              </a:rPr>
              <a:t>Study </a:t>
            </a:r>
            <a:r>
              <a:rPr lang="en-AU" sz="4800" b="1" dirty="0" smtClean="0">
                <a:solidFill>
                  <a:srgbClr val="FFFF66"/>
                </a:solidFill>
                <a:latin typeface="Tahoma" pitchFamily="34" charset="0"/>
              </a:rPr>
              <a:t>6 </a:t>
            </a:r>
            <a:r>
              <a:rPr lang="en-AU" sz="4800" b="1" dirty="0">
                <a:solidFill>
                  <a:srgbClr val="FFFF66"/>
                </a:solidFill>
                <a:latin typeface="Tahoma" pitchFamily="34" charset="0"/>
              </a:rPr>
              <a:t>– </a:t>
            </a:r>
            <a:r>
              <a:rPr lang="en-AU" sz="4800" b="1" dirty="0" smtClean="0">
                <a:solidFill>
                  <a:srgbClr val="FFFF66"/>
                </a:solidFill>
                <a:latin typeface="Tahoma" pitchFamily="34" charset="0"/>
              </a:rPr>
              <a:t>“The root and offspring of David”</a:t>
            </a:r>
            <a:endParaRPr lang="en-AU" sz="4800" b="1" dirty="0">
              <a:solidFill>
                <a:srgbClr val="FFFF66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06" y="-27383"/>
            <a:ext cx="9145605" cy="7920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Joshua 3 &amp;4</a:t>
            </a:r>
            <a:endParaRPr lang="en-US" sz="4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95710"/>
            <a:ext cx="8640960" cy="626229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600" dirty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Israel crosses Jordan - Baptism of the </a:t>
            </a:r>
            <a:r>
              <a:rPr lang="en-US" sz="2600" dirty="0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Spirit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saints cross Jordan into their inheritance led by the Lord Jesus Christ. In </a:t>
            </a:r>
            <a:r>
              <a:rPr lang="en-US" sz="2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John 3:5 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Christ taught that a birth of water and of Spirit is necessary for entrance to the Kingdom. Israel were baptized in the Red Sea (</a:t>
            </a:r>
            <a:r>
              <a:rPr lang="en-US" sz="2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Cor. 10:1-2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en-US" sz="2600" b="1" dirty="0">
                <a:ln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second ‘baptism’ prefigures the acquisition of Spirit nature and entrance into the Land of Promise. 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Israel crossed </a:t>
            </a:r>
            <a:r>
              <a:rPr lang="en-US" sz="2600" b="1" dirty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2,000 cubits </a:t>
            </a:r>
            <a:r>
              <a:rPr lang="en-US" sz="2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down-stream 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from where the Ark (carried by priests) stood in the Jordan (</a:t>
            </a:r>
            <a:r>
              <a:rPr lang="en-US" sz="2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3:3-4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). Its water flowing from the sea of life (Galilee) down the serpentine course of Jordan (“the </a:t>
            </a:r>
            <a:r>
              <a:rPr lang="en-US" sz="2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descender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”) to the sea of death (Dead Sea) went back through Adam (</a:t>
            </a:r>
            <a:r>
              <a:rPr lang="en-US" sz="2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3:14-17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– a type of the effect of Christ’s work reversing the effects in himself of Adam’s transgression </a:t>
            </a:r>
            <a:r>
              <a:rPr lang="en-US" sz="2600" b="1" dirty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2,000 years 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before the ‘Israel of God’ cross into the Land as immortals because of his work.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endParaRPr lang="en-US" sz="2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06" y="-27383"/>
            <a:ext cx="9145605" cy="7920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Joshua 5</a:t>
            </a:r>
            <a:endParaRPr lang="en-US" sz="4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95710"/>
            <a:ext cx="8640960" cy="60736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Circumcision reinstituted in Israel</a:t>
            </a:r>
          </a:p>
          <a:p>
            <a:pPr algn="l">
              <a:lnSpc>
                <a:spcPct val="88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reproach of Egypt is “rolled away” (</a:t>
            </a:r>
            <a:r>
              <a:rPr lang="en-US" sz="28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Gilgal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when Israel was circumcised the second time. Baptism is called ‘circumcision’ in 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Col. 2:11-12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The second circumcision of Israel with ‘sharp knives’ 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5:2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prefigures a birth of the Spirit - The saints enter into immortality and the reproach of Egypt is finally rolled away - Manna (the Word in probation – 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Ex. 16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not required in immortality ceases at Passover time 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5:10-12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– the time of eternal redemption through Christ our Passover  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Cor. 5:7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- Joshua's encounter with the captain of the host (</a:t>
            </a:r>
            <a:r>
              <a:rPr lang="en-US" sz="2800" b="1" dirty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Michael the Archangel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prefigures Christ's role as "Michael your prince" – 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Dan. 12:1-2 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a work of redemption and </a:t>
            </a:r>
            <a:r>
              <a:rPr lang="en-US" sz="28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judgement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/>
          </a:p>
          <a:p>
            <a:pPr algn="l">
              <a:lnSpc>
                <a:spcPct val="90000"/>
              </a:lnSpc>
              <a:spcBef>
                <a:spcPts val="0"/>
              </a:spcBef>
            </a:pPr>
            <a:endParaRPr lang="en-US" sz="2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06" y="-27383"/>
            <a:ext cx="9145605" cy="7920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Joshua 6</a:t>
            </a:r>
            <a:endParaRPr lang="en-US" sz="4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68000"/>
            <a:ext cx="8712968" cy="60736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Jericho overthrown - Armageddon</a:t>
            </a:r>
          </a:p>
          <a:p>
            <a:pPr algn="l">
              <a:lnSpc>
                <a:spcPct val="85000"/>
              </a:lnSpc>
              <a:spcBef>
                <a:spcPts val="0"/>
              </a:spcBef>
            </a:pP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chapter of sevens – Jericho is mentioned for the </a:t>
            </a:r>
            <a:r>
              <a:rPr lang="en-US" sz="2400" b="1" dirty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21</a:t>
            </a:r>
            <a:r>
              <a:rPr lang="en-US" sz="2400" b="1" baseline="30000" dirty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st</a:t>
            </a:r>
            <a:r>
              <a:rPr lang="en-US" sz="2400" b="1" dirty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 time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the O.T. in </a:t>
            </a:r>
            <a:r>
              <a:rPr lang="en-US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v.1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‘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Shophar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’ occurs 14 times; ‘seven’ occurs 14 times; ‘compassed’ occurs 7 times, and there are </a:t>
            </a:r>
            <a:r>
              <a:rPr lang="en-US" sz="2400" dirty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  <a:cs typeface="Arial" pitchFamily="34" charset="0"/>
              </a:rPr>
              <a:t>7 priests, 7 trumpets, 7 days, 7 times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the overthrow of the city which match the </a:t>
            </a:r>
            <a:r>
              <a:rPr lang="en-US" sz="2400" dirty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  <a:cs typeface="Arial" pitchFamily="34" charset="0"/>
              </a:rPr>
              <a:t>7 seals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(priests unseal the Word – </a:t>
            </a:r>
            <a:r>
              <a:rPr lang="en-US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Isa. 29:11; Mal. 2:7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- </a:t>
            </a:r>
            <a:r>
              <a:rPr lang="en-US" sz="2400" dirty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  <a:cs typeface="Arial" pitchFamily="34" charset="0"/>
              </a:rPr>
              <a:t>7 trumpets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  <a:cs typeface="Arial" pitchFamily="34" charset="0"/>
              </a:rPr>
              <a:t>7 vials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(time cycles of Divine wrath since 1789), </a:t>
            </a:r>
            <a:r>
              <a:rPr lang="en-US" sz="2400" dirty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  <a:cs typeface="Arial" pitchFamily="34" charset="0"/>
              </a:rPr>
              <a:t>7 thunders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the Apocalypse which are triggered by Armageddon (the gathering to which is the final event of the 6</a:t>
            </a:r>
            <a:r>
              <a:rPr lang="en-US" sz="2400" b="1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Vial (</a:t>
            </a:r>
            <a:r>
              <a:rPr lang="en-US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Rev. 16:16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– Armageddon (commencing with the pouring out of the 7</a:t>
            </a:r>
            <a:r>
              <a:rPr lang="en-US" sz="2400" b="1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Vial) is prefigured - Gog is overthrown but Babylonian elements (Catholic resistance to Christ) survive as they will for 40 years beyond Armageddon. The 4 metals of </a:t>
            </a:r>
            <a:r>
              <a:rPr lang="en-US" sz="2400" b="1" dirty="0">
                <a:ln w="22225">
                  <a:solidFill>
                    <a:schemeClr val="tx1"/>
                  </a:solidFill>
                </a:ln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Nebuchadnezzar’s image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occur in </a:t>
            </a:r>
            <a:r>
              <a:rPr lang="en-US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6:19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&amp; </a:t>
            </a:r>
            <a:r>
              <a:rPr lang="en-US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24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A total of 7 things (complete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judgement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were destroyed in the overthrow (</a:t>
            </a:r>
            <a:r>
              <a:rPr lang="en-US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v.21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and the household of faith is revealed to the world (</a:t>
            </a:r>
            <a:r>
              <a:rPr lang="en-US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v.22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as it will be at Armageddon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06" y="-27383"/>
            <a:ext cx="9145605" cy="7920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7</a:t>
            </a:r>
            <a:endParaRPr lang="en-US" sz="4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95710"/>
            <a:ext cx="8640960" cy="60736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The house of Judah cleansed</a:t>
            </a:r>
          </a:p>
          <a:p>
            <a:pPr algn="l">
              <a:lnSpc>
                <a:spcPct val="85000"/>
              </a:lnSpc>
              <a:spcBef>
                <a:spcPts val="0"/>
              </a:spcBef>
            </a:pP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sin of </a:t>
            </a:r>
            <a:r>
              <a:rPr lang="en-US" sz="3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Achan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revealed – </a:t>
            </a:r>
            <a:r>
              <a:rPr lang="en-US" sz="3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Achan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was of the tribe of Judah – the prophetic name of Jews in the Land at Christ’s return (</a:t>
            </a:r>
            <a:r>
              <a:rPr lang="en-US" sz="3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Zech. 12:7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 Armageddon will see two thirds of the people in the Land destroyed (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Zech. 13:8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 The remnant will be purged and converted (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Zech. 12:9-14; 13:1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 Prefigures Jews in the Land humbled by defeat in war (as they were at Ai) and the holocaust of Armageddon - The house of Judah will be cleansed and caused to mourn. The valley of </a:t>
            </a:r>
            <a:r>
              <a:rPr lang="en-US" sz="3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Achor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7:26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becomes a memorial and a sign of Divine mercy for the remainder of ‘Israel’ (Jews outside the Land) – 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Hos. 2:15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06" y="-27383"/>
            <a:ext cx="9145605" cy="7200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Joshua 8</a:t>
            </a:r>
            <a:endParaRPr lang="en-US" sz="4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5" y="476672"/>
            <a:ext cx="8892480" cy="638132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Ai defeated – Bonds of Covenant</a:t>
            </a:r>
          </a:p>
          <a:p>
            <a:pPr algn="l">
              <a:lnSpc>
                <a:spcPct val="85000"/>
              </a:lnSpc>
              <a:spcBef>
                <a:spcPts val="0"/>
              </a:spcBef>
            </a:pP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defeat of the kings of Ai and surrounding cities prefigures Israel’s victories over local nations (</a:t>
            </a:r>
            <a:r>
              <a:rPr lang="en-US" sz="3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Zech. 14:14; 9:13-17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– The fate of Ai (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8:28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prefigures the destruction of Rome 10 years after Armageddon (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Rev. 14:8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 After the victory Joshua marched the whole nation to Shechem and set half on Mt </a:t>
            </a:r>
            <a:r>
              <a:rPr lang="en-US" sz="3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Ebal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(mount of </a:t>
            </a:r>
            <a:r>
              <a:rPr lang="en-US" sz="3000" b="1" dirty="0" smtClean="0">
                <a:ln w="19050">
                  <a:solidFill>
                    <a:schemeClr val="tx1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cursing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and half on Mt </a:t>
            </a:r>
            <a:r>
              <a:rPr lang="en-US" sz="3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Gerizim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(mount of </a:t>
            </a:r>
            <a:r>
              <a:rPr lang="en-US" sz="3000" b="1" dirty="0" smtClean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blessing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where the whole nation entered into a covenant to keep Yahweh’s Law. Prefigures scattered Israel (‘Joseph’ or Ephraim – 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Ezek. 37:15-28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being brought into the Land to join their brethren (Judah) and entering into a new covenant as a result of </a:t>
            </a:r>
            <a:r>
              <a:rPr lang="en-US" sz="3000" dirty="0" smtClean="0">
                <a:ln w="19050">
                  <a:solidFill>
                    <a:schemeClr val="tx1"/>
                  </a:solidFill>
                </a:ln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the Second Exodus 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Ezek. 20:33-38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06" y="-27383"/>
            <a:ext cx="9145605" cy="7200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Joshua 9</a:t>
            </a:r>
            <a:endParaRPr lang="en-US" sz="4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5" y="476672"/>
            <a:ext cx="8892480" cy="638132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Deception of the </a:t>
            </a:r>
            <a:r>
              <a:rPr lang="en-US" b="1" dirty="0" err="1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Gibeonites</a:t>
            </a:r>
            <a:endParaRPr lang="en-US" b="1" dirty="0" smtClean="0">
              <a:solidFill>
                <a:srgbClr val="000000"/>
              </a:solidFill>
              <a:latin typeface="Arial Black" pitchFamily="34" charset="0"/>
              <a:cs typeface="Arial" pitchFamily="34" charset="0"/>
            </a:endParaRPr>
          </a:p>
          <a:p>
            <a:pPr algn="l">
              <a:lnSpc>
                <a:spcPct val="85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After the fall of Ai 6 nations assemble to oppose Israel with ‘one mouth’ (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v.2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– Prefigures the rebellion of the Catholic nations of Europe post-Armageddon and even post-destruction of Rome 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Ps. 2; Rev. 17:12-14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– However, </a:t>
            </a:r>
            <a:r>
              <a:rPr lang="en-US" sz="2800" b="1" dirty="0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like the Gibeon-</a:t>
            </a:r>
            <a:r>
              <a:rPr lang="en-US" sz="2800" b="1" dirty="0" err="1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ites</a:t>
            </a:r>
            <a:r>
              <a:rPr lang="en-US" sz="2800" b="1" dirty="0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 the </a:t>
            </a:r>
            <a:r>
              <a:rPr lang="en-US" sz="2800" b="1" dirty="0" err="1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Tarshish</a:t>
            </a:r>
            <a:r>
              <a:rPr lang="en-US" sz="2800" b="1" dirty="0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 powers will submit to Christ after Armageddon, but feignedly out of fear 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Ps. 66:3; 18:44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the word “submit” means to </a:t>
            </a:r>
            <a:r>
              <a:rPr lang="en-US" sz="2800" b="1" dirty="0" smtClean="0">
                <a:ln w="19050">
                  <a:solidFill>
                    <a:schemeClr val="tx1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yield feigned obedience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Heb. to lie) – Also like the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Gibeonites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the nations who willingly submit to Christ are preserved but compelled to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labour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 the Temple as servants to Israel. The submissive nations will bring their wealth and service to the building of the House of Prayer for all nations – 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Zech. 14:14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Isa. 60:5-6,9-17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This was to happen in the place God chose 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9:27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06" y="-27383"/>
            <a:ext cx="9145605" cy="7200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Joshua 10</a:t>
            </a:r>
            <a:endParaRPr lang="en-US" sz="4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5" y="476672"/>
            <a:ext cx="8892480" cy="638132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b="1" dirty="0" err="1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Adoni-zedek’s</a:t>
            </a:r>
            <a:r>
              <a:rPr lang="en-US" b="1" dirty="0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 confederacy defeated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b="1" dirty="0" err="1" smtClean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Adoni</a:t>
            </a:r>
            <a:r>
              <a:rPr lang="en-US" sz="2800" b="1" dirty="0" smtClean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b="1" dirty="0" err="1" smtClean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zedek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means </a:t>
            </a:r>
            <a:r>
              <a:rPr lang="en-US" sz="2800" b="1" dirty="0" smtClean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“Lord of righteousness” 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(a religious power). He probably claimed descent from Melchizedek (“king of righteousness”) the first king of Jerusalem (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Gen. 14:18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 One of the titles of the Pope is “King of Jerusalem” adopted during the Crusades, and the Papacy claims to be a ‘descendant’ of Christ as his ‘Vicar on earth’. This confederacy includes 5 kings (5 is the number of Divine grace – it is a ‘religious’ confederacy) Gibeon is called a ‘royal city’ = Britain (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Tarshish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a monarchy with ‘young lions’ 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Ezekiel 38:13 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the lion a symbol of royalty) - Catholicism unites the nations against Christ citing the false ‘Antichrist’ doctrine 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Ps. 2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and will doubtless threaten those nations who have submitted to Christ’s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06" y="-27383"/>
            <a:ext cx="9145605" cy="7200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Joshua 10 </a:t>
            </a:r>
            <a:r>
              <a:rPr lang="en-AU" sz="2800" b="1" dirty="0">
                <a:latin typeface="Arial" pitchFamily="34" charset="0"/>
                <a:ea typeface="+mn-ea"/>
                <a:cs typeface="Arial" pitchFamily="34" charset="0"/>
              </a:rPr>
              <a:t>(cont.)</a:t>
            </a:r>
            <a:endParaRPr lang="en-US" sz="2800" b="1" dirty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5" y="576064"/>
            <a:ext cx="8892480" cy="609329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b="1" dirty="0" err="1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Adoni-zedek’s</a:t>
            </a:r>
            <a:r>
              <a:rPr lang="en-US" b="1" dirty="0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 confederacy defeated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But the confederacy is defeated over an extended "day" of </a:t>
            </a:r>
            <a:r>
              <a:rPr lang="en-US" sz="28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judgement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(40 years – 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Zech. 14:3 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a reference to this extended day in Josh. 10 – 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Zech. 12-14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is about an extended ‘day’ of Divine 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judge-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ment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– The defeat is initially via hailstones which selectively kill only Canaanites – Prefigures the work of the saints as ‘hailstones’ of a talent (around 114 pounds – the weight of an immortal who has lost unnecessary ‘vital’ organs and blood at immortalization – 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Rev. 16:17-21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 Like the 5 kings the papacy and its supporters will be cast into the ‘abyss’ 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Rev. 18:21; 19:20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after the elders of Israel (the saints) place their feet on the necks of ‘Satan’ (</a:t>
            </a:r>
            <a:r>
              <a:rPr lang="en-US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Rom. 16:20; Rev. 20:1-3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06" y="116633"/>
            <a:ext cx="9145605" cy="7200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Joshua 10 </a:t>
            </a:r>
            <a:r>
              <a:rPr lang="en-AU" sz="2800" b="1" dirty="0">
                <a:latin typeface="Arial" pitchFamily="34" charset="0"/>
                <a:ea typeface="+mn-ea"/>
                <a:cs typeface="Arial" pitchFamily="34" charset="0"/>
              </a:rPr>
              <a:t>(cont.)</a:t>
            </a:r>
            <a:endParaRPr lang="en-US" sz="2800" b="1" dirty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5" y="720080"/>
            <a:ext cx="8892480" cy="587727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Seven Canaanite cities overthrown</a:t>
            </a:r>
          </a:p>
          <a:p>
            <a:pPr algn="l">
              <a:spcBef>
                <a:spcPts val="0"/>
              </a:spcBef>
            </a:pPr>
            <a:r>
              <a:rPr lang="en-US" sz="3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 list of 7 cities captured by Joshua and Israel concludes the chapter, but these are not strictly chronological with the events of </a:t>
            </a:r>
            <a:r>
              <a:rPr lang="en-US" sz="30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Adoni-zedek’s</a:t>
            </a:r>
            <a:r>
              <a:rPr lang="en-US" sz="3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overthrow. Prefigures </a:t>
            </a:r>
            <a:r>
              <a:rPr lang="en-US" sz="3000" b="1" dirty="0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the seven campaigns of Christ </a:t>
            </a:r>
            <a:r>
              <a:rPr lang="en-US" sz="3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subdue the nations (7 thunder </a:t>
            </a:r>
            <a:r>
              <a:rPr lang="en-US" sz="30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judgements</a:t>
            </a:r>
            <a:r>
              <a:rPr lang="en-US" sz="3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en-US" sz="3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Rev. 10:3-4</a:t>
            </a:r>
            <a:r>
              <a:rPr lang="en-US" sz="3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– Joshua took all these at </a:t>
            </a:r>
            <a:r>
              <a:rPr lang="en-US" sz="3000" b="1" dirty="0" smtClean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‘one time’ </a:t>
            </a:r>
            <a:r>
              <a:rPr lang="en-US" sz="3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prefiguring the 40 years of conquest required to establish the Kingdom. Then a lull in fighting sees Joshua return to base camp (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Josh. 10:43</a:t>
            </a:r>
            <a:r>
              <a:rPr lang="en-US" sz="3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- The Millennial period of rest from war is prefigured.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125538"/>
            <a:ext cx="8713788" cy="53276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50000"/>
              </a:spcBef>
              <a:buFont typeface="Wingdings" pitchFamily="2" charset="2"/>
              <a:buNone/>
            </a:pPr>
            <a:endParaRPr lang="en-US"/>
          </a:p>
        </p:txBody>
      </p:sp>
      <p:pic>
        <p:nvPicPr>
          <p:cNvPr id="46084" name="Picture 4" descr="Serpent on ro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144000" cy="6557962"/>
          </a:xfrm>
          <a:prstGeom prst="rect">
            <a:avLst/>
          </a:prstGeom>
          <a:noFill/>
        </p:spPr>
      </p:pic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5573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AU" sz="4400" dirty="0"/>
              <a:t>The </a:t>
            </a:r>
            <a:r>
              <a:rPr lang="en-AU" sz="4400" dirty="0" smtClean="0"/>
              <a:t>old serpent destroyed</a:t>
            </a:r>
            <a:r>
              <a:rPr lang="en-AU" sz="4400" dirty="0"/>
              <a:t/>
            </a:r>
            <a:br>
              <a:rPr lang="en-AU" sz="4400" dirty="0"/>
            </a:br>
            <a:r>
              <a:rPr lang="en-AU" sz="4400" dirty="0"/>
              <a:t>- </a:t>
            </a:r>
            <a:r>
              <a:rPr lang="en-AU" sz="44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Genesis 3:15</a:t>
            </a:r>
            <a:r>
              <a:rPr lang="en-AU" sz="4400" dirty="0">
                <a:ln w="28575">
                  <a:solidFill>
                    <a:schemeClr val="tx1"/>
                  </a:solidFill>
                </a:ln>
                <a:effectLst/>
              </a:rPr>
              <a:t> </a:t>
            </a:r>
            <a:r>
              <a:rPr lang="en-AU" sz="4400" dirty="0" smtClean="0">
                <a:ln w="28575">
                  <a:solidFill>
                    <a:schemeClr val="tx1"/>
                  </a:solidFill>
                </a:ln>
                <a:effectLst/>
              </a:rPr>
              <a:t>f</a:t>
            </a:r>
            <a:r>
              <a:rPr lang="en-AU" sz="4400" dirty="0" smtClean="0"/>
              <a:t>ulfilled</a:t>
            </a:r>
            <a:endParaRPr lang="en-AU" sz="4400" dirty="0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68313" y="6162675"/>
            <a:ext cx="8207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ln>
                  <a:solidFill>
                    <a:schemeClr val="bg2"/>
                  </a:solidFill>
                </a:ln>
                <a:solidFill>
                  <a:schemeClr val="bg1"/>
                </a:solidFill>
                <a:latin typeface="Arial Black" pitchFamily="34" charset="0"/>
              </a:rPr>
              <a:t>“And the earth rested from war”</a:t>
            </a:r>
            <a:endParaRPr lang="en-AU" sz="3200" dirty="0">
              <a:ln>
                <a:solidFill>
                  <a:schemeClr val="bg2"/>
                </a:solidFill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5858" y="5436513"/>
            <a:ext cx="7776864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200" dirty="0" smtClean="0">
                <a:solidFill>
                  <a:schemeClr val="bg1"/>
                </a:solidFill>
                <a:latin typeface="Arial Black" pitchFamily="34" charset="0"/>
              </a:rPr>
              <a:t>Prefigured in the type of </a:t>
            </a:r>
            <a:r>
              <a:rPr lang="en-AU" sz="3200" dirty="0" smtClean="0">
                <a:ln w="19050">
                  <a:solidFill>
                    <a:srgbClr val="000000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Josh. 11</a:t>
            </a:r>
            <a:endParaRPr lang="en-US" sz="3200" dirty="0">
              <a:ln w="19050">
                <a:solidFill>
                  <a:srgbClr val="000000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i="1" dirty="0" err="1" smtClean="0"/>
              <a:t>Tzur</a:t>
            </a:r>
            <a:r>
              <a:rPr lang="en-AU" sz="4400" dirty="0" smtClean="0"/>
              <a:t> and </a:t>
            </a:r>
            <a:r>
              <a:rPr lang="en-AU" sz="4400" i="1" dirty="0" smtClean="0"/>
              <a:t>Selah</a:t>
            </a:r>
            <a:r>
              <a:rPr lang="en-AU" sz="4400" dirty="0" smtClean="0"/>
              <a:t> in </a:t>
            </a:r>
            <a:r>
              <a:rPr lang="en-AU" sz="4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2 Sam. 22</a:t>
            </a:r>
          </a:p>
        </p:txBody>
      </p:sp>
      <p:pic>
        <p:nvPicPr>
          <p:cNvPr id="1259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108" y="966873"/>
            <a:ext cx="8642872" cy="2376264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259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6453" y="3537331"/>
            <a:ext cx="3448794" cy="2777347"/>
          </a:xfrm>
          <a:prstGeom prst="rect">
            <a:avLst/>
          </a:prstGeom>
          <a:noFill/>
          <a:ln w="7620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12595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7" y="3573016"/>
            <a:ext cx="3897565" cy="2736304"/>
          </a:xfrm>
          <a:prstGeom prst="rect">
            <a:avLst/>
          </a:prstGeom>
          <a:noFill/>
          <a:ln w="76200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8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020272" y="3481844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 smtClean="0">
                <a:solidFill>
                  <a:srgbClr val="000000"/>
                </a:solidFill>
              </a:rPr>
              <a:t>5553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76256" y="980728"/>
            <a:ext cx="1296144" cy="504056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355976" y="1745106"/>
            <a:ext cx="1296144" cy="432048"/>
          </a:xfrm>
          <a:prstGeom prst="rect">
            <a:avLst/>
          </a:prstGeom>
          <a:noFill/>
          <a:ln w="762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713647" y="3534184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 smtClean="0">
                <a:solidFill>
                  <a:srgbClr val="000000"/>
                </a:solidFill>
              </a:rPr>
              <a:t>6697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44208" y="3851283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solidFill>
                  <a:srgbClr val="000000"/>
                </a:solidFill>
                <a:latin typeface="Impact" pitchFamily="34" charset="0"/>
              </a:rPr>
              <a:t>Only once in 2 Sam. 22</a:t>
            </a:r>
            <a:endParaRPr lang="en-US" sz="2400" dirty="0">
              <a:solidFill>
                <a:srgbClr val="000000"/>
              </a:solidFill>
              <a:latin typeface="Impac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67744" y="3891491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solidFill>
                  <a:srgbClr val="000000"/>
                </a:solidFill>
                <a:latin typeface="Impact" pitchFamily="34" charset="0"/>
              </a:rPr>
              <a:t>4 </a:t>
            </a:r>
            <a:r>
              <a:rPr lang="en-AU" sz="2400" dirty="0" err="1" smtClean="0">
                <a:solidFill>
                  <a:srgbClr val="000000"/>
                </a:solidFill>
                <a:latin typeface="Impact" pitchFamily="34" charset="0"/>
              </a:rPr>
              <a:t>occs</a:t>
            </a:r>
            <a:r>
              <a:rPr lang="en-AU" sz="2400" dirty="0" smtClean="0">
                <a:solidFill>
                  <a:srgbClr val="000000"/>
                </a:solidFill>
                <a:latin typeface="Impact" pitchFamily="34" charset="0"/>
              </a:rPr>
              <a:t>. in 2 Sam. 22</a:t>
            </a:r>
            <a:endParaRPr lang="en-US" sz="2400" dirty="0">
              <a:solidFill>
                <a:srgbClr val="000000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36613"/>
            <a:ext cx="8713788" cy="5545137"/>
          </a:xfrm>
        </p:spPr>
        <p:txBody>
          <a:bodyPr/>
          <a:lstStyle/>
          <a:p>
            <a:pPr marL="449263" indent="-449263">
              <a:spcBef>
                <a:spcPct val="35000"/>
              </a:spcBef>
              <a:buFont typeface="Wingdings" pitchFamily="2" charset="2"/>
              <a:buChar char="v"/>
            </a:pPr>
            <a:r>
              <a:rPr lang="en-AU" dirty="0"/>
              <a:t>His name means “intelligent” or “wise” – the characteristic of the serpent –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3:1</a:t>
            </a:r>
            <a:r>
              <a:rPr lang="en-AU" dirty="0"/>
              <a:t>.</a:t>
            </a:r>
          </a:p>
          <a:p>
            <a:pPr marL="449263" indent="-449263">
              <a:spcBef>
                <a:spcPct val="35000"/>
              </a:spcBef>
              <a:buFont typeface="Wingdings" pitchFamily="2" charset="2"/>
              <a:buChar char="v"/>
            </a:pPr>
            <a:r>
              <a:rPr lang="en-AU" dirty="0" err="1"/>
              <a:t>Jabin</a:t>
            </a:r>
            <a:r>
              <a:rPr lang="en-AU" dirty="0"/>
              <a:t> is a dynastic name – there were two who ruled from </a:t>
            </a:r>
            <a:r>
              <a:rPr lang="en-AU" dirty="0" err="1"/>
              <a:t>Hazor</a:t>
            </a:r>
            <a:r>
              <a:rPr lang="en-AU" dirty="0"/>
              <a:t> (“village”) – Cp.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Josh.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11:1</a:t>
            </a:r>
            <a:r>
              <a:rPr lang="en-AU" dirty="0"/>
              <a:t>.</a:t>
            </a:r>
          </a:p>
          <a:p>
            <a:pPr marL="449263" indent="-449263">
              <a:spcBef>
                <a:spcPct val="35000"/>
              </a:spcBef>
              <a:buFont typeface="Wingdings" pitchFamily="2" charset="2"/>
              <a:buChar char="v"/>
            </a:pPr>
            <a:r>
              <a:rPr lang="en-AU" dirty="0"/>
              <a:t>In both contexts –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Josh. 11 </a:t>
            </a:r>
            <a:r>
              <a:rPr lang="en-AU" dirty="0"/>
              <a:t>and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Jud. 4 </a:t>
            </a:r>
            <a:r>
              <a:rPr lang="en-AU" dirty="0" err="1"/>
              <a:t>Jabin</a:t>
            </a:r>
            <a:r>
              <a:rPr lang="en-AU" dirty="0"/>
              <a:t> is a type of the serpent in political manifestation (cp.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Rev. 20</a:t>
            </a:r>
            <a:r>
              <a:rPr lang="en-AU" dirty="0" smtClean="0"/>
              <a:t>)</a:t>
            </a:r>
            <a:r>
              <a:rPr lang="en-AU" dirty="0"/>
              <a:t>.</a:t>
            </a:r>
          </a:p>
          <a:p>
            <a:pPr marL="449263" indent="-449263">
              <a:spcBef>
                <a:spcPct val="35000"/>
              </a:spcBef>
              <a:buFont typeface="Wingdings" pitchFamily="2" charset="2"/>
              <a:buChar char="v"/>
            </a:pPr>
            <a:r>
              <a:rPr lang="en-AU" dirty="0">
                <a:solidFill>
                  <a:srgbClr val="00FF00"/>
                </a:solidFill>
              </a:rPr>
              <a:t>“Canaan” </a:t>
            </a:r>
            <a:r>
              <a:rPr lang="en-AU" dirty="0"/>
              <a:t>= “humiliated”. Monarch of humiliation –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Phil.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3:21 </a:t>
            </a:r>
            <a:r>
              <a:rPr lang="en-AU" dirty="0" smtClean="0"/>
              <a:t>(</a:t>
            </a:r>
            <a:r>
              <a:rPr lang="en-AU" dirty="0" smtClean="0">
                <a:solidFill>
                  <a:srgbClr val="FFFF00"/>
                </a:solidFill>
              </a:rPr>
              <a:t>“body of humiliation”</a:t>
            </a:r>
            <a:r>
              <a:rPr lang="en-AU" dirty="0" smtClean="0"/>
              <a:t>).</a:t>
            </a:r>
            <a:endParaRPr lang="en-AU" dirty="0"/>
          </a:p>
          <a:p>
            <a:pPr marL="449263" indent="-449263">
              <a:spcBef>
                <a:spcPct val="35000"/>
              </a:spcBef>
              <a:buFont typeface="Wingdings" pitchFamily="2" charset="2"/>
              <a:buChar char="v"/>
            </a:pP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Judges 4</a:t>
            </a:r>
            <a:r>
              <a:rPr lang="en-AU" dirty="0"/>
              <a:t> is an enacted parable of the overthrow of the serpent power by Christ.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dirty="0" err="1"/>
              <a:t>Jabin</a:t>
            </a:r>
            <a:r>
              <a:rPr lang="en-AU" sz="4400" dirty="0"/>
              <a:t> King of Canaan</a:t>
            </a:r>
          </a:p>
        </p:txBody>
      </p:sp>
      <p:sp>
        <p:nvSpPr>
          <p:cNvPr id="4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6988"/>
            <a:ext cx="9144000" cy="1052513"/>
          </a:xfrm>
        </p:spPr>
        <p:txBody>
          <a:bodyPr/>
          <a:lstStyle/>
          <a:p>
            <a:r>
              <a:rPr lang="en-AU"/>
              <a:t>Jabin represents the Serpent</a:t>
            </a:r>
          </a:p>
        </p:txBody>
      </p:sp>
      <p:graphicFrame>
        <p:nvGraphicFramePr>
          <p:cNvPr id="145439" name="Group 31"/>
          <p:cNvGraphicFramePr>
            <a:graphicFrameLocks noGrp="1"/>
          </p:cNvGraphicFramePr>
          <p:nvPr/>
        </p:nvGraphicFramePr>
        <p:xfrm>
          <a:off x="250825" y="928688"/>
          <a:ext cx="8713788" cy="5455920"/>
        </p:xfrm>
        <a:graphic>
          <a:graphicData uri="http://schemas.openxmlformats.org/drawingml/2006/table">
            <a:tbl>
              <a:tblPr/>
              <a:tblGrid>
                <a:gridCol w="4357688"/>
                <a:gridCol w="4356100"/>
              </a:tblGrid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itchFamily="34" charset="0"/>
                        </a:rPr>
                        <a:t>Joshua 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itchFamily="34" charset="0"/>
                        </a:rPr>
                        <a:t>Revelation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V.1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</a:t>
                      </a:r>
                      <a:r>
                        <a:rPr kumimoji="0" lang="en-A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Jabin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“Intelligent”, “wise”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V.2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The old serpent – “more subtle” </a:t>
                      </a: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Gen. 3:1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V.2-3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from north, south, east, west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V.8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gather from four quarters of the earth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V.4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even as the sand on the sea shore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V.8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as the sand of the sea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V.5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met together, pitched together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V.9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went upon the breadth of the earth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V.5 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</a:t>
                      </a:r>
                      <a:r>
                        <a:rPr kumimoji="0" lang="en-A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Merom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“height” or “elevation”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V.9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the beloved city – Zion (elevation - </a:t>
                      </a: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Ps.48:2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V.6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burned chariots with fire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V.9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fire from God out of heaven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2875"/>
            <a:ext cx="9144000" cy="765175"/>
          </a:xfrm>
        </p:spPr>
        <p:txBody>
          <a:bodyPr/>
          <a:lstStyle/>
          <a:p>
            <a:r>
              <a:rPr lang="en-AU"/>
              <a:t>Jabin represents the Serpent – cont.</a:t>
            </a:r>
          </a:p>
        </p:txBody>
      </p:sp>
      <p:graphicFrame>
        <p:nvGraphicFramePr>
          <p:cNvPr id="146458" name="Group 26"/>
          <p:cNvGraphicFramePr>
            <a:graphicFrameLocks noGrp="1"/>
          </p:cNvGraphicFramePr>
          <p:nvPr/>
        </p:nvGraphicFramePr>
        <p:xfrm>
          <a:off x="250825" y="1001713"/>
          <a:ext cx="8713788" cy="3444240"/>
        </p:xfrm>
        <a:graphic>
          <a:graphicData uri="http://schemas.openxmlformats.org/drawingml/2006/table">
            <a:tbl>
              <a:tblPr/>
              <a:tblGrid>
                <a:gridCol w="4357688"/>
                <a:gridCol w="43561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itchFamily="34" charset="0"/>
                        </a:rPr>
                        <a:t>Joshua 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itchFamily="34" charset="0"/>
                        </a:rPr>
                        <a:t>Revelation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V.8 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</a:t>
                      </a:r>
                      <a:r>
                        <a:rPr kumimoji="0" lang="en-A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Mishrephoth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-maim – “burnings of waters”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V.10 </a:t>
                      </a:r>
                      <a:r>
                        <a:rPr kumimoji="0" lang="en-A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– cast into the lake of fire 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and brimstone</a:t>
                      </a:r>
                      <a:endParaRPr kumimoji="0" lang="en-A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V.8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left none remaining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V.14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the second death – mortality abolished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V.11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</a:t>
                      </a:r>
                      <a:r>
                        <a:rPr kumimoji="0" lang="en-A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left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none to breathe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V.15</a:t>
                      </a: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no mortals remain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V.23 </a:t>
                      </a:r>
                      <a:r>
                        <a:rPr kumimoji="0" lang="en-A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– the land rested from war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serpent destroyed – no sin and death – </a:t>
                      </a:r>
                      <a:r>
                        <a:rPr kumimoji="0" lang="en-AU" sz="2400" b="1" i="0" u="none" strike="noStrike" kern="1200" cap="none" normalizeH="0" baseline="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Gen. 3:15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6455" name="Text Box 23"/>
          <p:cNvSpPr txBox="1">
            <a:spLocks noChangeArrowheads="1"/>
          </p:cNvSpPr>
          <p:nvPr/>
        </p:nvSpPr>
        <p:spPr bwMode="auto">
          <a:xfrm>
            <a:off x="250825" y="4581525"/>
            <a:ext cx="871378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800" b="1" dirty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</a:rPr>
              <a:t>Joshua 11</a:t>
            </a:r>
            <a:r>
              <a:rPr lang="en-AU" sz="2800" b="1" dirty="0">
                <a:ln w="22225">
                  <a:solidFill>
                    <a:srgbClr val="FFFFFF"/>
                  </a:solidFill>
                </a:ln>
                <a:solidFill>
                  <a:srgbClr val="FFFF66"/>
                </a:solidFill>
              </a:rPr>
              <a:t> </a:t>
            </a:r>
            <a:r>
              <a:rPr lang="en-AU" sz="2800" b="1" dirty="0">
                <a:solidFill>
                  <a:srgbClr val="FFFF66"/>
                </a:solidFill>
              </a:rPr>
              <a:t>is the basis for </a:t>
            </a:r>
            <a:r>
              <a:rPr lang="en-AU" sz="2800" b="1" dirty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</a:rPr>
              <a:t>Revelation 20 </a:t>
            </a:r>
            <a:r>
              <a:rPr lang="en-AU" sz="2800" b="1" dirty="0">
                <a:solidFill>
                  <a:srgbClr val="FFFF66"/>
                </a:solidFill>
              </a:rPr>
              <a:t>– it foreshadows the final conflict between Christ and the serpent in political manifestation.</a:t>
            </a:r>
          </a:p>
        </p:txBody>
      </p:sp>
      <p:sp>
        <p:nvSpPr>
          <p:cNvPr id="5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4463"/>
            <a:ext cx="9144000" cy="908050"/>
          </a:xfrm>
        </p:spPr>
        <p:txBody>
          <a:bodyPr/>
          <a:lstStyle/>
          <a:p>
            <a:r>
              <a:rPr lang="en-AU" sz="4400"/>
              <a:t>The Apocalypse in Joshua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4988" y="1052513"/>
            <a:ext cx="8213725" cy="5368925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AU" sz="3000" b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Josh. 12</a:t>
            </a:r>
            <a:r>
              <a:rPr lang="en-AU" sz="3000" dirty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en-AU" sz="3000" dirty="0"/>
              <a:t>– 31 kings subdued and their land given to Israel – </a:t>
            </a:r>
            <a:r>
              <a:rPr lang="en-AU" sz="3000" dirty="0">
                <a:ln>
                  <a:solidFill>
                    <a:schemeClr val="tx1"/>
                  </a:solidFill>
                </a:ln>
                <a:solidFill>
                  <a:srgbClr val="66FFCC"/>
                </a:solidFill>
              </a:rPr>
              <a:t>Prefigures the destruction of all opposition to divine rule and the dissolution of all nations</a:t>
            </a:r>
            <a:r>
              <a:rPr lang="en-AU" sz="30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sz="3000" dirty="0"/>
              <a:t>– </a:t>
            </a:r>
          </a:p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AU" sz="5400" b="0" dirty="0">
                <a:solidFill>
                  <a:srgbClr val="00FF00"/>
                </a:solidFill>
                <a:latin typeface="Arial Black" pitchFamily="34" charset="0"/>
              </a:rPr>
              <a:t>Only </a:t>
            </a:r>
            <a:r>
              <a:rPr lang="en-AU" sz="6600" b="0" dirty="0">
                <a:solidFill>
                  <a:srgbClr val="00FF00"/>
                </a:solidFill>
                <a:latin typeface="Arial Black" pitchFamily="34" charset="0"/>
              </a:rPr>
              <a:t>Israel</a:t>
            </a:r>
            <a:r>
              <a:rPr lang="en-AU" sz="5400" b="0" dirty="0">
                <a:solidFill>
                  <a:srgbClr val="00FF00"/>
                </a:solidFill>
                <a:latin typeface="Arial Black" pitchFamily="34" charset="0"/>
              </a:rPr>
              <a:t> remains</a:t>
            </a:r>
            <a:r>
              <a:rPr lang="en-AU" dirty="0"/>
              <a:t>.</a:t>
            </a:r>
          </a:p>
        </p:txBody>
      </p:sp>
      <p:sp>
        <p:nvSpPr>
          <p:cNvPr id="4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1196975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AU" sz="4000" dirty="0"/>
              <a:t>Abraham promised a Great Nation</a:t>
            </a:r>
            <a:r>
              <a:rPr lang="en-AU" dirty="0"/>
              <a:t/>
            </a:r>
            <a:br>
              <a:rPr lang="en-AU" dirty="0"/>
            </a:br>
            <a:r>
              <a:rPr lang="en-AU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12:2-3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125538"/>
            <a:ext cx="8713788" cy="5903912"/>
          </a:xfrm>
        </p:spPr>
        <p:txBody>
          <a:bodyPr/>
          <a:lstStyle/>
          <a:p>
            <a:pPr algn="just"/>
            <a:r>
              <a:rPr lang="en-AU" sz="3200" dirty="0">
                <a:solidFill>
                  <a:srgbClr val="00FF00"/>
                </a:solidFill>
                <a:latin typeface="Bookman Old Style" pitchFamily="18" charset="0"/>
              </a:rPr>
              <a:t>And I will make of thee </a:t>
            </a:r>
            <a:r>
              <a:rPr lang="en-AU" sz="36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a great nation</a:t>
            </a:r>
            <a:r>
              <a:rPr lang="en-AU" sz="3200" b="0" baseline="30000" dirty="0">
                <a:solidFill>
                  <a:srgbClr val="FFFF00"/>
                </a:solidFill>
                <a:latin typeface="Arial Black" pitchFamily="34" charset="0"/>
              </a:rPr>
              <a:t>1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/</a:t>
            </a:r>
            <a:r>
              <a:rPr lang="en-AU" sz="3200" dirty="0">
                <a:solidFill>
                  <a:srgbClr val="00FF00"/>
                </a:solidFill>
                <a:latin typeface="Bookman Old Style" pitchFamily="18" charset="0"/>
              </a:rPr>
              <a:t>,</a:t>
            </a:r>
            <a:r>
              <a:rPr lang="en-AU" sz="3200" dirty="0">
                <a:latin typeface="Bookman Old Style" pitchFamily="18" charset="0"/>
              </a:rPr>
              <a:t> and I will bless thee</a:t>
            </a:r>
            <a:r>
              <a:rPr lang="en-AU" sz="3200" b="0" baseline="30000" dirty="0">
                <a:solidFill>
                  <a:srgbClr val="FFFF00"/>
                </a:solidFill>
                <a:latin typeface="Arial Black" pitchFamily="34" charset="0"/>
              </a:rPr>
              <a:t>2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/</a:t>
            </a:r>
            <a:r>
              <a:rPr lang="en-AU" sz="3200" dirty="0">
                <a:latin typeface="Bookman Old Style" pitchFamily="18" charset="0"/>
              </a:rPr>
              <a:t>, and make thy name great</a:t>
            </a:r>
            <a:r>
              <a:rPr lang="en-AU" sz="3200" b="0" baseline="30000" dirty="0">
                <a:solidFill>
                  <a:srgbClr val="FFFF00"/>
                </a:solidFill>
                <a:latin typeface="Arial Black" pitchFamily="34" charset="0"/>
              </a:rPr>
              <a:t>3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/</a:t>
            </a:r>
            <a:r>
              <a:rPr lang="en-AU" sz="3200" dirty="0">
                <a:latin typeface="Bookman Old Style" pitchFamily="18" charset="0"/>
              </a:rPr>
              <a:t>; and thou shalt be a blessing</a:t>
            </a:r>
            <a:r>
              <a:rPr lang="en-AU" sz="3200" b="0" baseline="30000" dirty="0">
                <a:solidFill>
                  <a:srgbClr val="FFFF00"/>
                </a:solidFill>
                <a:latin typeface="Arial Black" pitchFamily="34" charset="0"/>
              </a:rPr>
              <a:t>4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/</a:t>
            </a:r>
            <a:r>
              <a:rPr lang="en-AU" sz="3200" dirty="0">
                <a:latin typeface="Bookman Old Style" pitchFamily="18" charset="0"/>
              </a:rPr>
              <a:t>: </a:t>
            </a:r>
          </a:p>
          <a:p>
            <a:pPr algn="just"/>
            <a:r>
              <a:rPr lang="en-AU" sz="3200" dirty="0">
                <a:latin typeface="Bookman Old Style" pitchFamily="18" charset="0"/>
              </a:rPr>
              <a:t>And I will bless them that bless thee</a:t>
            </a:r>
            <a:r>
              <a:rPr lang="en-AU" sz="3200" b="0" baseline="30000" dirty="0">
                <a:solidFill>
                  <a:srgbClr val="FFFF00"/>
                </a:solidFill>
                <a:latin typeface="Arial Black" pitchFamily="34" charset="0"/>
              </a:rPr>
              <a:t>5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/</a:t>
            </a:r>
            <a:r>
              <a:rPr lang="en-AU" sz="3200" dirty="0">
                <a:latin typeface="Bookman Old Style" pitchFamily="18" charset="0"/>
              </a:rPr>
              <a:t>, and curse him that </a:t>
            </a:r>
            <a:r>
              <a:rPr lang="en-AU" sz="3200" dirty="0" err="1">
                <a:latin typeface="Bookman Old Style" pitchFamily="18" charset="0"/>
              </a:rPr>
              <a:t>curseth</a:t>
            </a:r>
            <a:r>
              <a:rPr lang="en-AU" sz="3200" dirty="0">
                <a:latin typeface="Bookman Old Style" pitchFamily="18" charset="0"/>
              </a:rPr>
              <a:t> thee</a:t>
            </a:r>
            <a:r>
              <a:rPr lang="en-AU" sz="3200" b="0" baseline="30000" dirty="0">
                <a:solidFill>
                  <a:srgbClr val="FFFF00"/>
                </a:solidFill>
                <a:latin typeface="Arial Black" pitchFamily="34" charset="0"/>
              </a:rPr>
              <a:t>6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/</a:t>
            </a:r>
            <a:r>
              <a:rPr lang="en-AU" sz="3200" dirty="0">
                <a:latin typeface="Bookman Old Style" pitchFamily="18" charset="0"/>
              </a:rPr>
              <a:t>: </a:t>
            </a:r>
            <a:r>
              <a:rPr lang="en-AU" sz="320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Bookman Old Style" pitchFamily="18" charset="0"/>
              </a:rPr>
              <a:t>and in thee shall all families of the earth be blessed</a:t>
            </a:r>
            <a:r>
              <a:rPr lang="en-AU" sz="3200" b="0" baseline="30000" dirty="0">
                <a:solidFill>
                  <a:srgbClr val="FFFF00"/>
                </a:solidFill>
                <a:latin typeface="Arial Black" pitchFamily="34" charset="0"/>
              </a:rPr>
              <a:t>7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/</a:t>
            </a:r>
            <a:r>
              <a:rPr lang="en-AU" sz="3200" dirty="0">
                <a:latin typeface="Bookman Old Style" pitchFamily="18" charset="0"/>
              </a:rPr>
              <a:t>.</a:t>
            </a:r>
          </a:p>
          <a:p>
            <a:pPr algn="ctr">
              <a:spcBef>
                <a:spcPct val="25000"/>
              </a:spcBef>
            </a:pPr>
            <a:r>
              <a:rPr lang="en-AU" b="0" dirty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  <a:latin typeface="Arial Black" pitchFamily="34" charset="0"/>
              </a:rPr>
              <a:t>The first of seven promises to Abraham has seven clauses – the first points to the culmination of God’s purpose.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13133"/>
            <a:ext cx="9147175" cy="921853"/>
          </a:xfrm>
        </p:spPr>
        <p:txBody>
          <a:bodyPr/>
          <a:lstStyle/>
          <a:p>
            <a:r>
              <a:rPr lang="en-AU" sz="4400" dirty="0"/>
              <a:t>No </a:t>
            </a:r>
            <a:r>
              <a:rPr lang="en-AU" sz="4400" dirty="0" smtClean="0"/>
              <a:t>more </a:t>
            </a:r>
            <a:r>
              <a:rPr lang="en-AU" sz="4400" dirty="0"/>
              <a:t>Sea – </a:t>
            </a:r>
            <a:r>
              <a:rPr lang="en-AU" sz="44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Rev. 21:1-8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764704"/>
            <a:ext cx="8964613" cy="5903913"/>
          </a:xfrm>
        </p:spPr>
        <p:txBody>
          <a:bodyPr/>
          <a:lstStyle/>
          <a:p>
            <a:pPr marL="538163" indent="-538163">
              <a:lnSpc>
                <a:spcPct val="9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en-AU" sz="29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Rev. 21:1-8</a:t>
            </a:r>
            <a:r>
              <a:rPr lang="en-AU" sz="2900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AU" sz="2900" dirty="0"/>
              <a:t>– The time beyond the Millennium.</a:t>
            </a:r>
          </a:p>
          <a:p>
            <a:pPr marL="538163" indent="-538163">
              <a:lnSpc>
                <a:spcPct val="9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en-AU" sz="2900" dirty="0"/>
              <a:t>Hence, </a:t>
            </a:r>
            <a:r>
              <a:rPr lang="en-AU" sz="2900" dirty="0">
                <a:solidFill>
                  <a:srgbClr val="FFFF66"/>
                </a:solidFill>
              </a:rPr>
              <a:t>“new” heavens and earth</a:t>
            </a:r>
            <a:r>
              <a:rPr lang="en-AU" sz="2900" dirty="0"/>
              <a:t> (1</a:t>
            </a:r>
            <a:r>
              <a:rPr lang="en-AU" sz="2900" baseline="30000" dirty="0"/>
              <a:t>st</a:t>
            </a:r>
            <a:r>
              <a:rPr lang="en-AU" sz="2900" dirty="0"/>
              <a:t> past) – </a:t>
            </a:r>
            <a:r>
              <a:rPr lang="en-AU" sz="29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</a:t>
            </a:r>
            <a:r>
              <a:rPr lang="en-AU" sz="2900" dirty="0"/>
              <a:t>.</a:t>
            </a:r>
          </a:p>
          <a:p>
            <a:pPr marL="538163" indent="-538163">
              <a:lnSpc>
                <a:spcPct val="9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en-AU" sz="2900" dirty="0"/>
              <a:t>No </a:t>
            </a:r>
            <a:r>
              <a:rPr lang="en-AU" sz="2900" dirty="0">
                <a:solidFill>
                  <a:srgbClr val="00FF00"/>
                </a:solidFill>
              </a:rPr>
              <a:t>“sea”</a:t>
            </a:r>
            <a:r>
              <a:rPr lang="en-AU" sz="2900" dirty="0"/>
              <a:t> = no more nations (only one).</a:t>
            </a:r>
          </a:p>
          <a:p>
            <a:pPr marL="538163" indent="-538163">
              <a:lnSpc>
                <a:spcPct val="9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en-AU" sz="2900" dirty="0"/>
              <a:t>City adorned as bride – final phase of Ecclesia.</a:t>
            </a:r>
          </a:p>
          <a:p>
            <a:pPr marL="538163" indent="-538163">
              <a:lnSpc>
                <a:spcPct val="9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en-AU" sz="2900" dirty="0"/>
              <a:t>City gates identified with </a:t>
            </a:r>
            <a:r>
              <a:rPr lang="en-AU" sz="2900" b="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Israel</a:t>
            </a:r>
            <a:r>
              <a:rPr lang="en-AU" sz="29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sz="2900" dirty="0"/>
              <a:t>– </a:t>
            </a:r>
            <a:r>
              <a:rPr lang="en-AU" sz="29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V.12</a:t>
            </a:r>
            <a:r>
              <a:rPr lang="en-AU" sz="2900" dirty="0"/>
              <a:t>.</a:t>
            </a:r>
          </a:p>
          <a:p>
            <a:pPr marL="538163" indent="-538163">
              <a:lnSpc>
                <a:spcPct val="9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en-AU" sz="2900" dirty="0"/>
              <a:t>The city is dominated by </a:t>
            </a:r>
            <a:r>
              <a:rPr lang="en-AU" sz="2900" b="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12</a:t>
            </a:r>
            <a:r>
              <a:rPr lang="en-AU" sz="2900" dirty="0"/>
              <a:t> – 12 gates, 12 foundations, 12 apostles, 12 stones.</a:t>
            </a:r>
          </a:p>
          <a:p>
            <a:pPr marL="538163" indent="-538163">
              <a:lnSpc>
                <a:spcPct val="9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en-AU" sz="2900" dirty="0"/>
              <a:t>The number 12 occurs </a:t>
            </a:r>
            <a:r>
              <a:rPr lang="en-AU" sz="290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</a:rPr>
              <a:t>12 times</a:t>
            </a:r>
            <a:r>
              <a:rPr lang="en-AU" sz="29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sz="2900" dirty="0"/>
              <a:t>(if 144 = 12 x 12 is counted as 2 – </a:t>
            </a:r>
            <a:r>
              <a:rPr lang="en-AU" sz="29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V.17</a:t>
            </a:r>
            <a:r>
              <a:rPr lang="en-AU" sz="2900" dirty="0"/>
              <a:t>).</a:t>
            </a:r>
          </a:p>
          <a:p>
            <a:pPr marL="538163" indent="-538163">
              <a:lnSpc>
                <a:spcPct val="95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en-AU" sz="2900" dirty="0"/>
              <a:t>This city is a corporation of immortal people – the </a:t>
            </a:r>
            <a:r>
              <a:rPr lang="en-AU" sz="2900" b="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Israel</a:t>
            </a:r>
            <a:r>
              <a:rPr lang="en-AU" sz="29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sz="2900" dirty="0"/>
              <a:t>of God in its final manifestation.</a:t>
            </a:r>
          </a:p>
        </p:txBody>
      </p:sp>
      <p:sp>
        <p:nvSpPr>
          <p:cNvPr id="4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471"/>
            <a:ext cx="9144000" cy="765175"/>
          </a:xfrm>
        </p:spPr>
        <p:txBody>
          <a:bodyPr/>
          <a:lstStyle/>
          <a:p>
            <a:r>
              <a:rPr lang="en-AU" sz="4400" dirty="0"/>
              <a:t>Israel the only ‘immortal’ nation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750888"/>
            <a:ext cx="8713788" cy="5832475"/>
          </a:xfrm>
        </p:spPr>
        <p:txBody>
          <a:bodyPr/>
          <a:lstStyle/>
          <a:p>
            <a:pPr algn="just">
              <a:lnSpc>
                <a:spcPct val="95000"/>
              </a:lnSpc>
              <a:tabLst>
                <a:tab pos="365125" algn="l"/>
                <a:tab pos="717550" algn="l"/>
              </a:tabLst>
            </a:pPr>
            <a:r>
              <a:rPr lang="en-AU" b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Jer. 30:11; 46:28</a:t>
            </a:r>
            <a:r>
              <a:rPr lang="en-AU" dirty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en-AU" dirty="0"/>
              <a:t>– </a:t>
            </a:r>
            <a:r>
              <a:rPr lang="en-AU" sz="3200" dirty="0">
                <a:latin typeface="Bookman Old Style" pitchFamily="18" charset="0"/>
              </a:rPr>
              <a:t>“…though I make a full end of </a:t>
            </a:r>
            <a:r>
              <a:rPr lang="en-AU" sz="3200" dirty="0">
                <a:solidFill>
                  <a:srgbClr val="00FF00"/>
                </a:solidFill>
                <a:latin typeface="Bookman Old Style" pitchFamily="18" charset="0"/>
              </a:rPr>
              <a:t>all nations</a:t>
            </a:r>
            <a:r>
              <a:rPr lang="en-AU" sz="3200" dirty="0">
                <a:latin typeface="Bookman Old Style" pitchFamily="18" charset="0"/>
              </a:rPr>
              <a:t> whither I have scattered thee, 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yet will I not make a full end of thee </a:t>
            </a:r>
            <a:r>
              <a:rPr lang="en-AU" sz="3200" b="0" dirty="0">
                <a:solidFill>
                  <a:srgbClr val="FFFF00"/>
                </a:solidFill>
                <a:latin typeface="Arial Black" pitchFamily="34" charset="0"/>
              </a:rPr>
              <a:t>(Israel)</a:t>
            </a:r>
            <a:r>
              <a:rPr lang="en-AU" sz="3200" dirty="0">
                <a:latin typeface="Bookman Old Style" pitchFamily="18" charset="0"/>
              </a:rPr>
              <a:t>….”</a:t>
            </a:r>
          </a:p>
          <a:p>
            <a:pPr algn="just">
              <a:lnSpc>
                <a:spcPct val="95000"/>
              </a:lnSpc>
              <a:spcBef>
                <a:spcPct val="40000"/>
              </a:spcBef>
              <a:tabLst>
                <a:tab pos="365125" algn="l"/>
                <a:tab pos="717550" algn="l"/>
              </a:tabLst>
            </a:pPr>
            <a:r>
              <a:rPr lang="en-AU" b="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Prefigured by the Feast of Tabernacles</a:t>
            </a:r>
          </a:p>
          <a:p>
            <a:pPr marL="182563" lvl="1" indent="534988" algn="just">
              <a:lnSpc>
                <a:spcPct val="95000"/>
              </a:lnSpc>
              <a:buClr>
                <a:srgbClr val="66FFFF"/>
              </a:buClr>
              <a:buSzPct val="85000"/>
              <a:tabLst>
                <a:tab pos="365125" algn="l"/>
                <a:tab pos="717550" algn="l"/>
              </a:tabLst>
            </a:pPr>
            <a:r>
              <a:rPr lang="en-AU" b="1" dirty="0"/>
              <a:t>Over</a:t>
            </a:r>
            <a:r>
              <a:rPr lang="en-AU" dirty="0"/>
              <a:t> </a:t>
            </a:r>
            <a:r>
              <a:rPr lang="en-AU" b="1" dirty="0"/>
              <a:t>7 days </a:t>
            </a:r>
            <a:r>
              <a:rPr lang="en-AU" dirty="0">
                <a:solidFill>
                  <a:srgbClr val="00FF00"/>
                </a:solidFill>
                <a:latin typeface="Arial Black" pitchFamily="34" charset="0"/>
              </a:rPr>
              <a:t>70 bullocks</a:t>
            </a:r>
            <a:r>
              <a:rPr lang="en-AU" b="1" dirty="0"/>
              <a:t> were sacrificed;</a:t>
            </a:r>
          </a:p>
          <a:p>
            <a:pPr marL="182563" lvl="1" indent="534988" algn="just">
              <a:lnSpc>
                <a:spcPct val="95000"/>
              </a:lnSpc>
              <a:buClr>
                <a:srgbClr val="66FFFF"/>
              </a:buClr>
              <a:buSzPct val="85000"/>
              <a:tabLst>
                <a:tab pos="365125" algn="l"/>
                <a:tab pos="717550" algn="l"/>
              </a:tabLst>
            </a:pPr>
            <a:r>
              <a:rPr lang="en-AU" b="1" dirty="0">
                <a:solidFill>
                  <a:srgbClr val="FF9933"/>
                </a:solidFill>
              </a:rPr>
              <a:t>Day 1</a:t>
            </a:r>
            <a:r>
              <a:rPr lang="en-AU" b="1" dirty="0"/>
              <a:t> (13); </a:t>
            </a:r>
            <a:r>
              <a:rPr lang="en-AU" b="1" dirty="0">
                <a:solidFill>
                  <a:srgbClr val="FF9933"/>
                </a:solidFill>
              </a:rPr>
              <a:t>Day 2</a:t>
            </a:r>
            <a:r>
              <a:rPr lang="en-AU" b="1" dirty="0"/>
              <a:t> (12) &gt;&gt;&gt;&gt;</a:t>
            </a:r>
            <a:r>
              <a:rPr lang="en-AU" b="1" dirty="0">
                <a:solidFill>
                  <a:srgbClr val="FF9933"/>
                </a:solidFill>
              </a:rPr>
              <a:t>Day 7</a:t>
            </a:r>
            <a:r>
              <a:rPr lang="en-AU" b="1" dirty="0"/>
              <a:t> (7) = </a:t>
            </a:r>
            <a:r>
              <a:rPr lang="en-AU" dirty="0">
                <a:solidFill>
                  <a:srgbClr val="00FF00"/>
                </a:solidFill>
                <a:latin typeface="Arial Black" pitchFamily="34" charset="0"/>
              </a:rPr>
              <a:t>70</a:t>
            </a:r>
            <a:r>
              <a:rPr lang="en-AU" b="1" dirty="0"/>
              <a:t>;</a:t>
            </a:r>
          </a:p>
          <a:p>
            <a:pPr marL="182563" lvl="1" indent="534988" algn="just">
              <a:lnSpc>
                <a:spcPct val="95000"/>
              </a:lnSpc>
              <a:buClr>
                <a:srgbClr val="66FFFF"/>
              </a:buClr>
              <a:buSzPct val="85000"/>
              <a:tabLst>
                <a:tab pos="365125" algn="l"/>
                <a:tab pos="717550" algn="l"/>
              </a:tabLst>
            </a:pPr>
            <a:r>
              <a:rPr lang="en-AU" b="1" dirty="0"/>
              <a:t>The </a:t>
            </a:r>
            <a:r>
              <a:rPr lang="en-AU" b="1" dirty="0">
                <a:solidFill>
                  <a:srgbClr val="00FF00"/>
                </a:solidFill>
              </a:rPr>
              <a:t>number of the nations</a:t>
            </a:r>
            <a:r>
              <a:rPr lang="en-AU" b="1" dirty="0"/>
              <a:t> in Scripture is </a:t>
            </a:r>
            <a:r>
              <a:rPr lang="en-AU" dirty="0">
                <a:solidFill>
                  <a:srgbClr val="00FF00"/>
                </a:solidFill>
                <a:latin typeface="Arial Black" pitchFamily="34" charset="0"/>
              </a:rPr>
              <a:t>70</a:t>
            </a:r>
            <a:r>
              <a:rPr lang="en-AU" b="1" dirty="0"/>
              <a:t>;</a:t>
            </a:r>
            <a:endParaRPr lang="en-AU" dirty="0">
              <a:solidFill>
                <a:srgbClr val="00FF00"/>
              </a:solidFill>
              <a:latin typeface="Arial Black" pitchFamily="34" charset="0"/>
            </a:endParaRPr>
          </a:p>
          <a:p>
            <a:pPr marL="182563" lvl="1" indent="534988" algn="just">
              <a:lnSpc>
                <a:spcPct val="95000"/>
              </a:lnSpc>
              <a:buClr>
                <a:srgbClr val="66FFFF"/>
              </a:buClr>
              <a:buSzPct val="85000"/>
              <a:tabLst>
                <a:tab pos="365125" algn="l"/>
                <a:tab pos="717550" algn="l"/>
              </a:tabLst>
            </a:pPr>
            <a:r>
              <a:rPr lang="en-AU" b="1" dirty="0"/>
              <a:t>The nations will keep the feast of Tabernacles 			in the Millennium (</a:t>
            </a:r>
            <a:r>
              <a:rPr lang="en-AU" b="1" dirty="0">
                <a:solidFill>
                  <a:srgbClr val="FF9933"/>
                </a:solidFill>
              </a:rPr>
              <a:t>7</a:t>
            </a:r>
            <a:r>
              <a:rPr lang="en-AU" b="1" baseline="30000" dirty="0">
                <a:solidFill>
                  <a:srgbClr val="FF9933"/>
                </a:solidFill>
              </a:rPr>
              <a:t>th</a:t>
            </a:r>
            <a:r>
              <a:rPr lang="en-AU" b="1" dirty="0">
                <a:solidFill>
                  <a:srgbClr val="FF9933"/>
                </a:solidFill>
              </a:rPr>
              <a:t> Day</a:t>
            </a:r>
            <a:r>
              <a:rPr lang="en-AU" b="1" dirty="0"/>
              <a:t>) – </a:t>
            </a:r>
            <a:r>
              <a:rPr lang="en-AU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Zech. 14:16</a:t>
            </a:r>
            <a:r>
              <a:rPr lang="en-AU" b="1" dirty="0"/>
              <a:t>;</a:t>
            </a:r>
          </a:p>
          <a:p>
            <a:pPr marL="182563" lvl="1" indent="534988" algn="just">
              <a:lnSpc>
                <a:spcPct val="95000"/>
              </a:lnSpc>
              <a:buClr>
                <a:srgbClr val="66FFFF"/>
              </a:buClr>
              <a:buSzPct val="85000"/>
              <a:tabLst>
                <a:tab pos="365125" algn="l"/>
                <a:tab pos="717550" algn="l"/>
              </a:tabLst>
            </a:pPr>
            <a:r>
              <a:rPr lang="en-AU" b="1" dirty="0"/>
              <a:t>On the </a:t>
            </a:r>
            <a:r>
              <a:rPr lang="en-AU" dirty="0">
                <a:solidFill>
                  <a:srgbClr val="FFFF00"/>
                </a:solidFill>
                <a:latin typeface="Arial Black" pitchFamily="34" charset="0"/>
              </a:rPr>
              <a:t>8</a:t>
            </a:r>
            <a:r>
              <a:rPr lang="en-AU" baseline="30000" dirty="0">
                <a:solidFill>
                  <a:srgbClr val="FFFF00"/>
                </a:solidFill>
                <a:latin typeface="Arial Black" pitchFamily="34" charset="0"/>
              </a:rPr>
              <a:t>th</a:t>
            </a:r>
            <a:r>
              <a:rPr lang="en-AU" dirty="0">
                <a:solidFill>
                  <a:srgbClr val="FFFF00"/>
                </a:solidFill>
                <a:latin typeface="Arial Black" pitchFamily="34" charset="0"/>
              </a:rPr>
              <a:t> day</a:t>
            </a:r>
            <a:r>
              <a:rPr lang="en-AU" b="1" dirty="0"/>
              <a:t> just </a:t>
            </a:r>
            <a:r>
              <a:rPr lang="en-AU" dirty="0">
                <a:solidFill>
                  <a:srgbClr val="FFFF00"/>
                </a:solidFill>
                <a:latin typeface="Arial Black" pitchFamily="34" charset="0"/>
              </a:rPr>
              <a:t>one bullock</a:t>
            </a:r>
            <a:r>
              <a:rPr lang="en-AU" b="1" dirty="0"/>
              <a:t> was offered     	– represents only </a:t>
            </a:r>
            <a:r>
              <a:rPr lang="en-AU" dirty="0">
                <a:solidFill>
                  <a:srgbClr val="FFFF00"/>
                </a:solidFill>
                <a:latin typeface="Arial Black" pitchFamily="34" charset="0"/>
              </a:rPr>
              <a:t>one nation</a:t>
            </a:r>
            <a:r>
              <a:rPr lang="en-AU" b="1" dirty="0"/>
              <a:t> after Millennium.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771775" y="1196975"/>
            <a:ext cx="3008313" cy="2606675"/>
            <a:chOff x="1746" y="754"/>
            <a:chExt cx="1895" cy="1642"/>
          </a:xfrm>
        </p:grpSpPr>
        <p:sp>
          <p:nvSpPr>
            <p:cNvPr id="164869" name="Oval 5"/>
            <p:cNvSpPr>
              <a:spLocks noChangeArrowheads="1"/>
            </p:cNvSpPr>
            <p:nvPr/>
          </p:nvSpPr>
          <p:spPr bwMode="auto">
            <a:xfrm>
              <a:off x="1917" y="754"/>
              <a:ext cx="1724" cy="408"/>
            </a:xfrm>
            <a:prstGeom prst="ellipse">
              <a:avLst/>
            </a:prstGeom>
            <a:noFill/>
            <a:ln w="57150">
              <a:solidFill>
                <a:srgbClr val="FF33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64870" name="Oval 6"/>
            <p:cNvSpPr>
              <a:spLocks noChangeArrowheads="1"/>
            </p:cNvSpPr>
            <p:nvPr/>
          </p:nvSpPr>
          <p:spPr bwMode="auto">
            <a:xfrm>
              <a:off x="1746" y="1988"/>
              <a:ext cx="1588" cy="408"/>
            </a:xfrm>
            <a:prstGeom prst="ellipse">
              <a:avLst/>
            </a:prstGeom>
            <a:noFill/>
            <a:ln w="57150">
              <a:solidFill>
                <a:srgbClr val="FF33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64871" name="Line 7"/>
            <p:cNvSpPr>
              <a:spLocks noChangeShapeType="1"/>
            </p:cNvSpPr>
            <p:nvPr/>
          </p:nvSpPr>
          <p:spPr bwMode="auto">
            <a:xfrm>
              <a:off x="2608" y="1162"/>
              <a:ext cx="91" cy="817"/>
            </a:xfrm>
            <a:prstGeom prst="line">
              <a:avLst/>
            </a:prstGeom>
            <a:noFill/>
            <a:ln w="57150">
              <a:solidFill>
                <a:srgbClr val="FF33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64872" name="Freeform 8"/>
          <p:cNvSpPr>
            <a:spLocks/>
          </p:cNvSpPr>
          <p:nvPr/>
        </p:nvSpPr>
        <p:spPr bwMode="auto">
          <a:xfrm>
            <a:off x="5143500" y="2347913"/>
            <a:ext cx="3906838" cy="4371975"/>
          </a:xfrm>
          <a:custGeom>
            <a:avLst/>
            <a:gdLst/>
            <a:ahLst/>
            <a:cxnLst>
              <a:cxn ang="0">
                <a:pos x="477" y="42"/>
              </a:cxn>
              <a:cxn ang="0">
                <a:pos x="1887" y="143"/>
              </a:cxn>
              <a:cxn ang="0">
                <a:pos x="2337" y="902"/>
              </a:cxn>
              <a:cxn ang="0">
                <a:pos x="2412" y="2094"/>
              </a:cxn>
              <a:cxn ang="0">
                <a:pos x="2304" y="2625"/>
              </a:cxn>
              <a:cxn ang="0">
                <a:pos x="1469" y="2736"/>
              </a:cxn>
              <a:cxn ang="0">
                <a:pos x="1179" y="2733"/>
              </a:cxn>
              <a:cxn ang="0">
                <a:pos x="927" y="2697"/>
              </a:cxn>
              <a:cxn ang="0">
                <a:pos x="0" y="2472"/>
              </a:cxn>
            </a:cxnLst>
            <a:rect l="0" t="0" r="r" b="b"/>
            <a:pathLst>
              <a:path w="2461" h="2754">
                <a:moveTo>
                  <a:pt x="477" y="42"/>
                </a:moveTo>
                <a:cubicBezTo>
                  <a:pt x="710" y="59"/>
                  <a:pt x="1577" y="0"/>
                  <a:pt x="1887" y="143"/>
                </a:cubicBezTo>
                <a:cubicBezTo>
                  <a:pt x="2197" y="286"/>
                  <a:pt x="2250" y="577"/>
                  <a:pt x="2337" y="902"/>
                </a:cubicBezTo>
                <a:cubicBezTo>
                  <a:pt x="2424" y="1227"/>
                  <a:pt x="2417" y="1807"/>
                  <a:pt x="2412" y="2094"/>
                </a:cubicBezTo>
                <a:cubicBezTo>
                  <a:pt x="2407" y="2381"/>
                  <a:pt x="2461" y="2518"/>
                  <a:pt x="2304" y="2625"/>
                </a:cubicBezTo>
                <a:cubicBezTo>
                  <a:pt x="2147" y="2732"/>
                  <a:pt x="1656" y="2718"/>
                  <a:pt x="1469" y="2736"/>
                </a:cubicBezTo>
                <a:cubicBezTo>
                  <a:pt x="1282" y="2754"/>
                  <a:pt x="1269" y="2739"/>
                  <a:pt x="1179" y="2733"/>
                </a:cubicBezTo>
                <a:cubicBezTo>
                  <a:pt x="1089" y="2727"/>
                  <a:pt x="1124" y="2741"/>
                  <a:pt x="927" y="2697"/>
                </a:cubicBezTo>
                <a:cubicBezTo>
                  <a:pt x="730" y="2653"/>
                  <a:pt x="193" y="2519"/>
                  <a:pt x="0" y="2472"/>
                </a:cubicBezTo>
              </a:path>
            </a:pathLst>
          </a:custGeom>
          <a:noFill/>
          <a:ln w="57150" cmpd="sng">
            <a:solidFill>
              <a:srgbClr val="FFFF66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635896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7" grpId="0" build="p"/>
      <p:bldP spid="16487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7710"/>
            <a:ext cx="9144000" cy="765175"/>
          </a:xfrm>
        </p:spPr>
        <p:txBody>
          <a:bodyPr/>
          <a:lstStyle/>
          <a:p>
            <a:r>
              <a:rPr lang="en-AU" sz="4400" dirty="0"/>
              <a:t>The Holy City a Great Nation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65175"/>
            <a:ext cx="8785225" cy="5472113"/>
          </a:xfrm>
        </p:spPr>
        <p:txBody>
          <a:bodyPr/>
          <a:lstStyle/>
          <a:p>
            <a:pPr marL="534988" indent="-534988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AU" b="0" dirty="0">
                <a:solidFill>
                  <a:srgbClr val="00FF00"/>
                </a:solidFill>
                <a:latin typeface="Arial Black" pitchFamily="34" charset="0"/>
              </a:rPr>
              <a:t>“</a:t>
            </a:r>
            <a:r>
              <a:rPr lang="en-AU" b="0" u="sng" dirty="0">
                <a:solidFill>
                  <a:srgbClr val="00FF00"/>
                </a:solidFill>
                <a:latin typeface="Arial Black" pitchFamily="34" charset="0"/>
              </a:rPr>
              <a:t>city</a:t>
            </a:r>
            <a:r>
              <a:rPr lang="en-AU" b="0" dirty="0">
                <a:solidFill>
                  <a:srgbClr val="00FF00"/>
                </a:solidFill>
                <a:latin typeface="Arial Black" pitchFamily="34" charset="0"/>
              </a:rPr>
              <a:t>”</a:t>
            </a:r>
            <a:r>
              <a:rPr lang="en-AU" dirty="0"/>
              <a:t> occurs 12 times in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Rev. 21 &amp; 22</a:t>
            </a:r>
            <a:r>
              <a:rPr lang="en-AU" dirty="0"/>
              <a:t>.</a:t>
            </a:r>
          </a:p>
          <a:p>
            <a:pPr marL="534988" indent="-534988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AU" dirty="0"/>
              <a:t>This is the Abrahamic “city” –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Heb. 11:10,16; 12:22-23</a:t>
            </a:r>
            <a:r>
              <a:rPr lang="en-AU" dirty="0"/>
              <a:t>.</a:t>
            </a:r>
          </a:p>
          <a:p>
            <a:pPr marL="534988" indent="-534988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AU" dirty="0"/>
              <a:t>The “holy </a:t>
            </a:r>
            <a:r>
              <a:rPr lang="en-AU" dirty="0" err="1"/>
              <a:t>city”is</a:t>
            </a:r>
            <a:r>
              <a:rPr lang="en-AU" dirty="0"/>
              <a:t> styled by Bro. Thomas, </a:t>
            </a:r>
            <a:r>
              <a:rPr lang="en-AU" sz="3000" dirty="0">
                <a:solidFill>
                  <a:srgbClr val="FFFF00"/>
                </a:solidFill>
                <a:latin typeface="Bookman Old Style" pitchFamily="18" charset="0"/>
              </a:rPr>
              <a:t>“The New Jerusalem body politic”</a:t>
            </a:r>
            <a:r>
              <a:rPr lang="en-AU" dirty="0"/>
              <a:t> and </a:t>
            </a:r>
            <a:r>
              <a:rPr lang="en-AU" sz="3000" dirty="0">
                <a:solidFill>
                  <a:srgbClr val="FFFF00"/>
                </a:solidFill>
                <a:latin typeface="Bookman Old Style" pitchFamily="18" charset="0"/>
              </a:rPr>
              <a:t>“the holy Jerusalem association of saints”</a:t>
            </a:r>
            <a:r>
              <a:rPr lang="en-AU" dirty="0"/>
              <a:t>.</a:t>
            </a:r>
          </a:p>
          <a:p>
            <a:pPr marL="534988" indent="-534988" algn="just">
              <a:lnSpc>
                <a:spcPct val="90000"/>
              </a:lnSpc>
              <a:buFont typeface="Wingdings" pitchFamily="2" charset="2"/>
              <a:buChar char="v"/>
            </a:pPr>
            <a:r>
              <a:rPr lang="en-US" dirty="0">
                <a:latin typeface="Bookman Old Style" pitchFamily="18" charset="0"/>
              </a:rPr>
              <a:t>“It is </a:t>
            </a:r>
            <a:r>
              <a:rPr lang="en-US" dirty="0">
                <a:solidFill>
                  <a:srgbClr val="00FF00"/>
                </a:solidFill>
                <a:latin typeface="Bookman Old Style" pitchFamily="18" charset="0"/>
              </a:rPr>
              <a:t>the Yahweh-</a:t>
            </a:r>
            <a:r>
              <a:rPr lang="en-US" i="1" dirty="0" err="1">
                <a:solidFill>
                  <a:srgbClr val="00FF00"/>
                </a:solidFill>
                <a:latin typeface="Bookman Old Style" pitchFamily="18" charset="0"/>
              </a:rPr>
              <a:t>Elohistic</a:t>
            </a:r>
            <a:r>
              <a:rPr lang="en-US" dirty="0">
                <a:solidFill>
                  <a:srgbClr val="00FF00"/>
                </a:solidFill>
                <a:latin typeface="Bookman Old Style" pitchFamily="18" charset="0"/>
              </a:rPr>
              <a:t> municipality</a:t>
            </a:r>
            <a:r>
              <a:rPr lang="en-US" dirty="0">
                <a:latin typeface="Bookman Old Style" pitchFamily="18" charset="0"/>
              </a:rPr>
              <a:t>, symbolized by </a:t>
            </a:r>
            <a:r>
              <a:rPr lang="en-US" i="1" dirty="0">
                <a:latin typeface="Bookman Old Style" pitchFamily="18" charset="0"/>
              </a:rPr>
              <a:t>one hundred and forty-four cubits</a:t>
            </a:r>
            <a:r>
              <a:rPr lang="en-US" dirty="0">
                <a:latin typeface="Bookman Old Style" pitchFamily="18" charset="0"/>
              </a:rPr>
              <a:t>, each cubit representing one thousand of the numerical symbol of this </a:t>
            </a:r>
            <a:r>
              <a:rPr lang="en-US" i="1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Bookman Old Style" pitchFamily="18" charset="0"/>
              </a:rPr>
              <a:t>“Holy Nation,”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Bookman Old Style" pitchFamily="18" charset="0"/>
              </a:rPr>
              <a:t> </a:t>
            </a:r>
            <a:r>
              <a:rPr lang="en-US" dirty="0">
                <a:latin typeface="Bookman Old Style" pitchFamily="18" charset="0"/>
              </a:rPr>
              <a:t>the Israel of the Deity.”</a:t>
            </a:r>
            <a:endParaRPr lang="en-AU" dirty="0">
              <a:latin typeface="Bookman Old Style" pitchFamily="18" charset="0"/>
            </a:endParaRPr>
          </a:p>
          <a:p>
            <a:pPr marL="714375" lvl="1" indent="0" algn="r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2000" b="1" dirty="0">
                <a:solidFill>
                  <a:srgbClr val="CCFF66"/>
                </a:solidFill>
              </a:rPr>
              <a:t>Eureka Vol. 1 pg. 115</a:t>
            </a:r>
            <a:endParaRPr lang="en-AU" b="1" dirty="0">
              <a:solidFill>
                <a:srgbClr val="CCFF66"/>
              </a:solidFill>
            </a:endParaRPr>
          </a:p>
        </p:txBody>
      </p:sp>
      <p:sp>
        <p:nvSpPr>
          <p:cNvPr id="180228" name="Text Box 4"/>
          <p:cNvSpPr txBox="1">
            <a:spLocks noChangeArrowheads="1"/>
          </p:cNvSpPr>
          <p:nvPr/>
        </p:nvSpPr>
        <p:spPr bwMode="auto">
          <a:xfrm>
            <a:off x="107950" y="6108700"/>
            <a:ext cx="9144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600" dirty="0">
                <a:ln>
                  <a:solidFill>
                    <a:srgbClr val="FFFFFF"/>
                  </a:solidFill>
                </a:ln>
                <a:solidFill>
                  <a:srgbClr val="FF33CC"/>
                </a:solidFill>
                <a:latin typeface="Impact" pitchFamily="34" charset="0"/>
              </a:rPr>
              <a:t>“City” and “nation” are equivalent terms – a corporation of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/>
      <p:bldP spid="18022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5400"/>
            <a:ext cx="9145588" cy="1052513"/>
          </a:xfrm>
        </p:spPr>
        <p:txBody>
          <a:bodyPr/>
          <a:lstStyle/>
          <a:p>
            <a:r>
              <a:rPr lang="en-AU" sz="4400" dirty="0"/>
              <a:t>The Throne of David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836613"/>
            <a:ext cx="8424863" cy="5616575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35000"/>
              </a:spcBef>
            </a:pPr>
            <a:r>
              <a:rPr lang="en-AU" dirty="0">
                <a:solidFill>
                  <a:srgbClr val="00FF00"/>
                </a:solidFill>
              </a:rPr>
              <a:t>“throne”</a:t>
            </a:r>
            <a:r>
              <a:rPr lang="en-AU" dirty="0"/>
              <a:t> </a:t>
            </a:r>
            <a:r>
              <a:rPr lang="en-AU" dirty="0" err="1"/>
              <a:t>occs</a:t>
            </a:r>
            <a:r>
              <a:rPr lang="en-AU" dirty="0"/>
              <a:t>. 5 times (grace) -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Rev. 20-22</a:t>
            </a:r>
            <a:r>
              <a:rPr lang="en-AU" dirty="0"/>
              <a:t>.</a:t>
            </a:r>
          </a:p>
          <a:p>
            <a:pPr>
              <a:lnSpc>
                <a:spcPct val="95000"/>
              </a:lnSpc>
              <a:spcBef>
                <a:spcPct val="35000"/>
              </a:spcBef>
            </a:pPr>
            <a:r>
              <a:rPr lang="en-AU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Rev. 22:1,3</a:t>
            </a:r>
            <a:r>
              <a:rPr lang="en-AU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AU" dirty="0"/>
              <a:t>– this is the throne of David – cp.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Rev. 5:5-7 </a:t>
            </a:r>
            <a:r>
              <a:rPr lang="en-AU" dirty="0"/>
              <a:t>– Lion of Judah = root of </a:t>
            </a:r>
            <a:r>
              <a:rPr lang="en-AU" b="0" dirty="0">
                <a:solidFill>
                  <a:srgbClr val="66FFFF"/>
                </a:solidFill>
                <a:latin typeface="Arial Black" pitchFamily="34" charset="0"/>
              </a:rPr>
              <a:t>David</a:t>
            </a:r>
            <a:r>
              <a:rPr lang="en-AU" dirty="0"/>
              <a:t>.</a:t>
            </a:r>
          </a:p>
          <a:p>
            <a:pPr>
              <a:lnSpc>
                <a:spcPct val="95000"/>
              </a:lnSpc>
              <a:spcBef>
                <a:spcPct val="35000"/>
              </a:spcBef>
            </a:pPr>
            <a:r>
              <a:rPr lang="en-AU" dirty="0"/>
              <a:t>In the vision of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Rev. 4 </a:t>
            </a:r>
            <a:r>
              <a:rPr lang="en-AU" dirty="0"/>
              <a:t>the Greek for </a:t>
            </a:r>
            <a:r>
              <a:rPr lang="en-AU" dirty="0">
                <a:solidFill>
                  <a:srgbClr val="00FF00"/>
                </a:solidFill>
              </a:rPr>
              <a:t>“throne”</a:t>
            </a:r>
            <a:r>
              <a:rPr lang="en-AU" dirty="0"/>
              <a:t> </a:t>
            </a:r>
            <a:r>
              <a:rPr lang="en-AU" dirty="0" err="1"/>
              <a:t>occs</a:t>
            </a:r>
            <a:r>
              <a:rPr lang="en-AU" dirty="0"/>
              <a:t>. 14 times = </a:t>
            </a:r>
            <a:r>
              <a:rPr lang="en-AU" dirty="0">
                <a:solidFill>
                  <a:srgbClr val="FFFF66"/>
                </a:solidFill>
              </a:rPr>
              <a:t>certainty of covenant</a:t>
            </a:r>
            <a:r>
              <a:rPr lang="en-AU" dirty="0"/>
              <a:t>.</a:t>
            </a:r>
          </a:p>
          <a:p>
            <a:pPr algn="just">
              <a:lnSpc>
                <a:spcPct val="95000"/>
              </a:lnSpc>
              <a:spcBef>
                <a:spcPct val="35000"/>
              </a:spcBef>
            </a:pPr>
            <a:r>
              <a:rPr lang="en-AU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2 Sam. 7:16 </a:t>
            </a:r>
            <a:r>
              <a:rPr lang="en-AU" dirty="0"/>
              <a:t>– </a:t>
            </a:r>
            <a:r>
              <a:rPr lang="en-AU" sz="3200" dirty="0">
                <a:latin typeface="Bookman Old Style" pitchFamily="18" charset="0"/>
              </a:rPr>
              <a:t>“And thine house and thy kingdom shall be established for ever before thee: </a:t>
            </a:r>
            <a:r>
              <a:rPr lang="en-AU" sz="3200" dirty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  <a:latin typeface="Bookman Old Style" pitchFamily="18" charset="0"/>
              </a:rPr>
              <a:t>thy throne shall be established for ever</a:t>
            </a:r>
            <a:r>
              <a:rPr lang="en-AU" sz="3200" dirty="0">
                <a:latin typeface="Bookman Old Style" pitchFamily="18" charset="0"/>
              </a:rPr>
              <a:t>.”</a:t>
            </a:r>
          </a:p>
          <a:p>
            <a:pPr algn="just">
              <a:lnSpc>
                <a:spcPct val="95000"/>
              </a:lnSpc>
              <a:spcBef>
                <a:spcPct val="35000"/>
              </a:spcBef>
            </a:pPr>
            <a:r>
              <a:rPr lang="en-AU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Rev. 22:16 </a:t>
            </a:r>
            <a:r>
              <a:rPr lang="en-AU" dirty="0"/>
              <a:t>– </a:t>
            </a:r>
            <a:r>
              <a:rPr lang="en-AU" sz="3200" dirty="0">
                <a:latin typeface="Bookman Old Style" pitchFamily="18" charset="0"/>
              </a:rPr>
              <a:t>“I am the 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root</a:t>
            </a:r>
            <a:r>
              <a:rPr lang="en-AU" sz="3200" dirty="0">
                <a:latin typeface="Bookman Old Style" pitchFamily="18" charset="0"/>
              </a:rPr>
              <a:t> and the </a:t>
            </a:r>
            <a:r>
              <a:rPr lang="en-AU" sz="3200" dirty="0">
                <a:solidFill>
                  <a:srgbClr val="CCFF66"/>
                </a:solidFill>
                <a:latin typeface="Bookman Old Style" pitchFamily="18" charset="0"/>
              </a:rPr>
              <a:t>offspring</a:t>
            </a:r>
            <a:r>
              <a:rPr lang="en-AU" sz="3200" dirty="0">
                <a:latin typeface="Bookman Old Style" pitchFamily="18" charset="0"/>
              </a:rPr>
              <a:t> of </a:t>
            </a:r>
            <a:r>
              <a:rPr lang="en-AU" sz="3200" dirty="0">
                <a:solidFill>
                  <a:srgbClr val="66FFFF"/>
                </a:solidFill>
                <a:latin typeface="Bookman Old Style" pitchFamily="18" charset="0"/>
              </a:rPr>
              <a:t>David</a:t>
            </a:r>
            <a:r>
              <a:rPr lang="en-AU" sz="3200" dirty="0">
                <a:latin typeface="Bookman Old Style" pitchFamily="18" charset="0"/>
              </a:rPr>
              <a:t>.”</a:t>
            </a:r>
          </a:p>
        </p:txBody>
      </p:sp>
      <p:sp>
        <p:nvSpPr>
          <p:cNvPr id="4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5588" cy="1052513"/>
          </a:xfrm>
        </p:spPr>
        <p:txBody>
          <a:bodyPr/>
          <a:lstStyle/>
          <a:p>
            <a:r>
              <a:rPr lang="en-AU" sz="4000" dirty="0"/>
              <a:t>David’s House a Spiritual Family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2263" y="981075"/>
            <a:ext cx="8642350" cy="5616575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AU" sz="3200" b="0" dirty="0">
                <a:solidFill>
                  <a:srgbClr val="00FF00"/>
                </a:solidFill>
                <a:latin typeface="Arial Black" pitchFamily="34" charset="0"/>
              </a:rPr>
              <a:t>“House”</a:t>
            </a:r>
            <a:r>
              <a:rPr lang="en-AU" sz="3200" b="0" i="1" dirty="0">
                <a:solidFill>
                  <a:srgbClr val="00FF00"/>
                </a:solidFill>
                <a:latin typeface="Arial Black" pitchFamily="34" charset="0"/>
              </a:rPr>
              <a:t> - </a:t>
            </a:r>
            <a:r>
              <a:rPr lang="en-AU" sz="3200" b="0" i="1" dirty="0" err="1">
                <a:solidFill>
                  <a:srgbClr val="00FF00"/>
                </a:solidFill>
                <a:latin typeface="Arial Black" pitchFamily="34" charset="0"/>
              </a:rPr>
              <a:t>bayith</a:t>
            </a:r>
            <a:r>
              <a:rPr lang="en-AU" sz="3200" b="0" dirty="0">
                <a:latin typeface="Arial Black" pitchFamily="34" charset="0"/>
              </a:rPr>
              <a:t> in </a:t>
            </a:r>
            <a:r>
              <a:rPr lang="en-AU" sz="3200" b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2 Sam. 7</a:t>
            </a:r>
            <a:r>
              <a:rPr lang="en-AU" sz="3200" b="0" dirty="0">
                <a:ln w="28575">
                  <a:solidFill>
                    <a:schemeClr val="tx1"/>
                  </a:solidFill>
                </a:ln>
                <a:latin typeface="Arial Black" pitchFamily="34" charset="0"/>
              </a:rPr>
              <a:t> </a:t>
            </a:r>
            <a:r>
              <a:rPr lang="en-AU" sz="3200" dirty="0"/>
              <a:t>(</a:t>
            </a:r>
            <a:r>
              <a:rPr lang="en-AU" sz="3200" dirty="0" err="1"/>
              <a:t>Occs</a:t>
            </a:r>
            <a:r>
              <a:rPr lang="en-AU" sz="3200" dirty="0"/>
              <a:t>. </a:t>
            </a:r>
            <a:r>
              <a:rPr lang="en-AU" sz="320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</a:rPr>
              <a:t>15 times</a:t>
            </a:r>
            <a:r>
              <a:rPr lang="en-AU" sz="32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sz="3200" dirty="0"/>
              <a:t>in chapter)</a:t>
            </a:r>
          </a:p>
          <a:p>
            <a:pPr>
              <a:spcBef>
                <a:spcPct val="50000"/>
              </a:spcBef>
            </a:pPr>
            <a:r>
              <a:rPr lang="en-AU" sz="3000" dirty="0"/>
              <a:t>First 5 </a:t>
            </a:r>
            <a:r>
              <a:rPr lang="en-AU" sz="3000" dirty="0" err="1"/>
              <a:t>occs</a:t>
            </a:r>
            <a:r>
              <a:rPr lang="en-AU" sz="3000" dirty="0"/>
              <a:t>. of a literal building –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 1,2,5,6,7</a:t>
            </a:r>
            <a:r>
              <a:rPr lang="en-AU" sz="3000" dirty="0"/>
              <a:t>.</a:t>
            </a:r>
          </a:p>
          <a:p>
            <a:pPr>
              <a:spcBef>
                <a:spcPct val="50000"/>
              </a:spcBef>
            </a:pPr>
            <a:r>
              <a:rPr lang="en-AU" sz="3000" dirty="0"/>
              <a:t>Last 10 </a:t>
            </a:r>
            <a:r>
              <a:rPr lang="en-AU" sz="3000" dirty="0" err="1"/>
              <a:t>occs</a:t>
            </a:r>
            <a:r>
              <a:rPr lang="en-AU" sz="3000" dirty="0"/>
              <a:t>. are of a family or spiritual house –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 11,13,16,18,19,25,26,27,29 </a:t>
            </a:r>
            <a:r>
              <a:rPr lang="en-AU" sz="3000" dirty="0"/>
              <a:t>(2). The only exception is that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V.13</a:t>
            </a:r>
            <a:r>
              <a:rPr lang="en-AU" sz="3000" dirty="0"/>
              <a:t> may have a dual meaning.</a:t>
            </a:r>
          </a:p>
          <a:p>
            <a:pPr>
              <a:spcBef>
                <a:spcPct val="50000"/>
              </a:spcBef>
            </a:pPr>
            <a:r>
              <a:rPr lang="en-AU" sz="3000" dirty="0"/>
              <a:t>David understood his house to be an </a:t>
            </a:r>
            <a:r>
              <a:rPr lang="en-AU" sz="3000" b="0" dirty="0">
                <a:solidFill>
                  <a:srgbClr val="CCFF66"/>
                </a:solidFill>
                <a:latin typeface="Arial Black" pitchFamily="34" charset="0"/>
              </a:rPr>
              <a:t>enlarged immortal family</a:t>
            </a:r>
            <a:r>
              <a:rPr lang="en-AU" sz="3000" dirty="0"/>
              <a:t> –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 16,19,25,29</a:t>
            </a:r>
            <a:r>
              <a:rPr lang="en-AU" sz="3000" dirty="0"/>
              <a:t>.</a:t>
            </a:r>
          </a:p>
        </p:txBody>
      </p:sp>
      <p:sp>
        <p:nvSpPr>
          <p:cNvPr id="4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pic>
        <p:nvPicPr>
          <p:cNvPr id="1269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521" y="955751"/>
            <a:ext cx="8760967" cy="1465137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110840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i="1" dirty="0" err="1" smtClean="0"/>
              <a:t>Tzur</a:t>
            </a:r>
            <a:r>
              <a:rPr lang="en-AU" sz="4400" dirty="0" smtClean="0"/>
              <a:t> in </a:t>
            </a:r>
            <a:r>
              <a:rPr lang="en-AU" sz="4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2 Sam. 22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2706207"/>
            <a:ext cx="5040560" cy="3538750"/>
          </a:xfrm>
          <a:prstGeom prst="rect">
            <a:avLst/>
          </a:prstGeom>
          <a:noFill/>
          <a:ln w="57150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458041" y="2996952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 smtClean="0">
                <a:solidFill>
                  <a:srgbClr val="000000"/>
                </a:solidFill>
              </a:rPr>
              <a:t>6697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97264" y="1412776"/>
            <a:ext cx="1478992" cy="504056"/>
          </a:xfrm>
          <a:prstGeom prst="rect">
            <a:avLst/>
          </a:prstGeom>
          <a:noFill/>
          <a:ln w="762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5588" cy="1052513"/>
          </a:xfrm>
        </p:spPr>
        <p:txBody>
          <a:bodyPr/>
          <a:lstStyle/>
          <a:p>
            <a:r>
              <a:rPr lang="en-AU" sz="4400" dirty="0"/>
              <a:t>The Spirit is the Root of David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36613"/>
            <a:ext cx="8713788" cy="5616575"/>
          </a:xfrm>
        </p:spPr>
        <p:txBody>
          <a:bodyPr/>
          <a:lstStyle/>
          <a:p>
            <a:pPr algn="just"/>
            <a:r>
              <a:rPr lang="en-US" sz="3200" dirty="0">
                <a:latin typeface="Bookman Old Style" pitchFamily="18" charset="0"/>
              </a:rPr>
              <a:t>“It is the Eternal Spirit, then, who, through Jesus, says in </a:t>
            </a:r>
            <a:r>
              <a:rPr lang="en-US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Bookman Old Style" pitchFamily="18" charset="0"/>
              </a:rPr>
              <a:t>Apoc. 22:16</a:t>
            </a:r>
            <a:r>
              <a:rPr lang="en-US" sz="3200" dirty="0">
                <a:latin typeface="Bookman Old Style" pitchFamily="18" charset="0"/>
              </a:rPr>
              <a:t>, “I am the Root and the Offspring of David, the bright and Morning Star.” The Spirit, apart from Jesus, could not say this. </a:t>
            </a:r>
            <a:r>
              <a:rPr lang="en-US" sz="32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The Spirit is the Root of David</a:t>
            </a:r>
            <a:r>
              <a:rPr lang="en-US" sz="3200" dirty="0">
                <a:latin typeface="Bookman Old Style" pitchFamily="18" charset="0"/>
              </a:rPr>
              <a:t>, because David and all mankind sprung from the Spirit who created them.”</a:t>
            </a:r>
            <a:endParaRPr lang="en-AU" sz="3200" dirty="0">
              <a:latin typeface="Bookman Old Style" pitchFamily="18" charset="0"/>
            </a:endParaRPr>
          </a:p>
          <a:p>
            <a:pPr marL="714375" lvl="1" indent="0" algn="r">
              <a:buFont typeface="Wingdings" pitchFamily="2" charset="2"/>
              <a:buNone/>
            </a:pPr>
            <a:r>
              <a:rPr lang="en-AU" dirty="0">
                <a:solidFill>
                  <a:srgbClr val="CCFF66"/>
                </a:solidFill>
              </a:rPr>
              <a:t>Eureka Vol.1 pg. 350</a:t>
            </a:r>
          </a:p>
        </p:txBody>
      </p:sp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1476375" y="5546725"/>
            <a:ext cx="6264275" cy="769441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4400" dirty="0">
                <a:ln>
                  <a:solidFill>
                    <a:srgbClr val="FFFFFF"/>
                  </a:solidFill>
                </a:ln>
                <a:solidFill>
                  <a:srgbClr val="FF33CC"/>
                </a:solidFill>
                <a:latin typeface="Arial Black" pitchFamily="34" charset="0"/>
              </a:rPr>
              <a:t>Proof –</a:t>
            </a:r>
            <a:r>
              <a:rPr lang="en-AU" sz="4400" dirty="0">
                <a:solidFill>
                  <a:srgbClr val="FFFFFF"/>
                </a:solidFill>
                <a:latin typeface="Arial Black" pitchFamily="34" charset="0"/>
              </a:rPr>
              <a:t> </a:t>
            </a:r>
            <a:r>
              <a:rPr lang="en-AU" sz="4400" dirty="0">
                <a:ln w="2857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 11:1-3</a:t>
            </a:r>
          </a:p>
        </p:txBody>
      </p:sp>
      <p:sp>
        <p:nvSpPr>
          <p:cNvPr id="5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5420"/>
            <a:ext cx="9144000" cy="765175"/>
          </a:xfrm>
        </p:spPr>
        <p:txBody>
          <a:bodyPr/>
          <a:lstStyle/>
          <a:p>
            <a:r>
              <a:rPr lang="en-AU" sz="4400" dirty="0"/>
              <a:t>The Spirit is the Root of David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6258" y="709284"/>
            <a:ext cx="8893175" cy="5744052"/>
          </a:xfrm>
        </p:spPr>
        <p:txBody>
          <a:bodyPr/>
          <a:lstStyle/>
          <a:p>
            <a:pPr marL="534988" indent="-534988" algn="ctr">
              <a:spcBef>
                <a:spcPts val="0"/>
              </a:spcBef>
              <a:buFont typeface="Wingdings" pitchFamily="2" charset="2"/>
              <a:buNone/>
            </a:pPr>
            <a:r>
              <a:rPr lang="en-AU" sz="3600" b="0" dirty="0">
                <a:solidFill>
                  <a:srgbClr val="00FF00"/>
                </a:solidFill>
                <a:latin typeface="Arial Black" pitchFamily="34" charset="0"/>
              </a:rPr>
              <a:t>“Spirit” </a:t>
            </a:r>
            <a:r>
              <a:rPr lang="en-AU" sz="3600" b="0" dirty="0">
                <a:latin typeface="Arial Black" pitchFamily="34" charset="0"/>
              </a:rPr>
              <a:t>in </a:t>
            </a:r>
            <a:r>
              <a:rPr lang="en-AU" sz="3600" b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 11:2-3</a:t>
            </a:r>
          </a:p>
          <a:p>
            <a:pPr marL="534988" indent="-534988">
              <a:spcBef>
                <a:spcPts val="0"/>
              </a:spcBef>
              <a:buFont typeface="Wingdings" pitchFamily="2" charset="2"/>
              <a:buChar char="v"/>
            </a:pPr>
            <a:r>
              <a:rPr lang="en-AU" sz="3000" dirty="0"/>
              <a:t>Heb. </a:t>
            </a:r>
            <a:r>
              <a:rPr lang="en-AU" sz="3000" i="1" dirty="0" err="1">
                <a:solidFill>
                  <a:srgbClr val="00FF00"/>
                </a:solidFill>
              </a:rPr>
              <a:t>ruach</a:t>
            </a:r>
            <a:r>
              <a:rPr lang="en-AU" sz="3000" dirty="0"/>
              <a:t> – wind; breath, i.e. a sensible exhalation. See use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33:6</a:t>
            </a:r>
            <a:r>
              <a:rPr lang="en-AU" sz="3000" dirty="0"/>
              <a:t>.</a:t>
            </a:r>
          </a:p>
          <a:p>
            <a:pPr marL="534988" indent="-534988">
              <a:spcBef>
                <a:spcPts val="0"/>
              </a:spcBef>
              <a:buFont typeface="Wingdings" pitchFamily="2" charset="2"/>
              <a:buChar char="v"/>
            </a:pPr>
            <a:r>
              <a:rPr lang="en-AU" sz="3000" dirty="0"/>
              <a:t>In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11:2 </a:t>
            </a:r>
            <a:r>
              <a:rPr lang="en-AU" sz="3000" dirty="0"/>
              <a:t>the 4 </a:t>
            </a:r>
            <a:r>
              <a:rPr lang="en-AU" sz="3000" dirty="0" err="1"/>
              <a:t>occs</a:t>
            </a:r>
            <a:r>
              <a:rPr lang="en-AU" sz="3000" dirty="0"/>
              <a:t>. have </a:t>
            </a:r>
            <a:r>
              <a:rPr lang="en-AU" sz="3000" b="0" i="1" dirty="0" err="1">
                <a:solidFill>
                  <a:srgbClr val="FFFF00"/>
                </a:solidFill>
                <a:latin typeface="Arial Black" pitchFamily="34" charset="0"/>
              </a:rPr>
              <a:t>vav</a:t>
            </a:r>
            <a:r>
              <a:rPr lang="en-AU" sz="3000" dirty="0"/>
              <a:t> for vowel sounding. But in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</a:t>
            </a:r>
            <a:r>
              <a:rPr lang="en-AU" sz="3000" dirty="0"/>
              <a:t> </a:t>
            </a:r>
            <a:r>
              <a:rPr lang="en-AU" sz="3000" dirty="0" err="1"/>
              <a:t>ruach</a:t>
            </a:r>
            <a:r>
              <a:rPr lang="en-AU" sz="3000" dirty="0"/>
              <a:t> occurs with </a:t>
            </a:r>
            <a:r>
              <a:rPr lang="en-AU" sz="3000" b="0" i="1" dirty="0" err="1">
                <a:solidFill>
                  <a:srgbClr val="66FFFF"/>
                </a:solidFill>
                <a:latin typeface="Arial Black" pitchFamily="34" charset="0"/>
              </a:rPr>
              <a:t>yod</a:t>
            </a:r>
            <a:r>
              <a:rPr lang="en-AU" sz="3000" dirty="0"/>
              <a:t> for the vowel sounding. This changes the meaning from exhalation to inhalation – note the margin, </a:t>
            </a:r>
            <a:r>
              <a:rPr lang="en-AU" sz="3000" dirty="0">
                <a:solidFill>
                  <a:srgbClr val="CCFF66"/>
                </a:solidFill>
              </a:rPr>
              <a:t>“Heb. </a:t>
            </a:r>
            <a:r>
              <a:rPr lang="en-AU" sz="3000" i="1" dirty="0">
                <a:solidFill>
                  <a:srgbClr val="CCFF66"/>
                </a:solidFill>
              </a:rPr>
              <a:t>scent</a:t>
            </a:r>
            <a:r>
              <a:rPr lang="en-AU" sz="3000" dirty="0">
                <a:solidFill>
                  <a:srgbClr val="CCFF66"/>
                </a:solidFill>
              </a:rPr>
              <a:t>, or </a:t>
            </a:r>
            <a:r>
              <a:rPr lang="en-AU" sz="3000" i="1" dirty="0">
                <a:solidFill>
                  <a:srgbClr val="CCFF66"/>
                </a:solidFill>
              </a:rPr>
              <a:t>smell</a:t>
            </a:r>
            <a:r>
              <a:rPr lang="en-AU" sz="3000" dirty="0">
                <a:solidFill>
                  <a:srgbClr val="CCFF66"/>
                </a:solidFill>
              </a:rPr>
              <a:t>”</a:t>
            </a:r>
            <a:r>
              <a:rPr lang="en-AU" sz="3000" dirty="0"/>
              <a:t> (to smell requires inhalation).</a:t>
            </a:r>
          </a:p>
          <a:p>
            <a:pPr marL="534988" indent="-534988">
              <a:spcBef>
                <a:spcPts val="0"/>
              </a:spcBef>
              <a:buFont typeface="Wingdings" pitchFamily="2" charset="2"/>
              <a:buChar char="v"/>
            </a:pPr>
            <a:r>
              <a:rPr lang="en-AU" sz="3000" dirty="0"/>
              <a:t>In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</a:t>
            </a:r>
            <a:r>
              <a:rPr lang="en-AU" sz="3000" dirty="0"/>
              <a:t> it is Yahweh who ‘breathes out’ the Spirit, while in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</a:t>
            </a:r>
            <a:r>
              <a:rPr lang="en-AU" sz="3000" dirty="0"/>
              <a:t> it is Christ who ‘breathes in’ the Spirit exhaled by his Father.</a:t>
            </a:r>
          </a:p>
        </p:txBody>
      </p:sp>
      <p:sp>
        <p:nvSpPr>
          <p:cNvPr id="4" name="Rectangle 26"/>
          <p:cNvSpPr txBox="1">
            <a:spLocks noChangeArrowheads="1"/>
          </p:cNvSpPr>
          <p:nvPr/>
        </p:nvSpPr>
        <p:spPr bwMode="auto">
          <a:xfrm>
            <a:off x="113573" y="6351414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smtClean="0">
                <a:ln>
                  <a:noFill/>
                </a:ln>
                <a:solidFill>
                  <a:srgbClr val="66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66FF66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4463"/>
            <a:ext cx="9144000" cy="1268412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AU" sz="4000" dirty="0"/>
              <a:t>The Spirit and the Bride say, Come!</a:t>
            </a:r>
            <a:r>
              <a:rPr lang="en-AU" dirty="0"/>
              <a:t/>
            </a:r>
            <a:br>
              <a:rPr lang="en-AU" dirty="0"/>
            </a:b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Rev. 22:16-17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8" y="1484313"/>
            <a:ext cx="8893175" cy="4968875"/>
          </a:xfrm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en-AU" sz="3600" b="0" dirty="0">
                <a:solidFill>
                  <a:srgbClr val="00FF00"/>
                </a:solidFill>
                <a:latin typeface="Arial Black" pitchFamily="34" charset="0"/>
              </a:rPr>
              <a:t>“the root”</a:t>
            </a:r>
            <a:r>
              <a:rPr lang="en-AU" dirty="0"/>
              <a:t> equates with </a:t>
            </a:r>
            <a:r>
              <a:rPr lang="en-AU" sz="3600" b="0" dirty="0">
                <a:solidFill>
                  <a:srgbClr val="00FF00"/>
                </a:solidFill>
                <a:latin typeface="Arial Black" pitchFamily="34" charset="0"/>
              </a:rPr>
              <a:t>“the Spirit”</a:t>
            </a:r>
          </a:p>
          <a:p>
            <a:pPr algn="ctr">
              <a:lnSpc>
                <a:spcPct val="95000"/>
              </a:lnSpc>
            </a:pPr>
            <a:endParaRPr lang="en-AU" sz="3600" b="0" dirty="0">
              <a:solidFill>
                <a:srgbClr val="66FFFF"/>
              </a:solidFill>
              <a:latin typeface="Arial Black" pitchFamily="34" charset="0"/>
            </a:endParaRPr>
          </a:p>
          <a:p>
            <a:pPr algn="ctr">
              <a:lnSpc>
                <a:spcPct val="95000"/>
              </a:lnSpc>
            </a:pPr>
            <a:r>
              <a:rPr lang="en-AU" sz="3600" b="0" dirty="0">
                <a:latin typeface="Arial Black" pitchFamily="34" charset="0"/>
              </a:rPr>
              <a:t>“right to </a:t>
            </a:r>
            <a:r>
              <a:rPr lang="en-AU" sz="3600" b="0" dirty="0">
                <a:solidFill>
                  <a:srgbClr val="00FF00"/>
                </a:solidFill>
                <a:latin typeface="Arial Black" pitchFamily="34" charset="0"/>
              </a:rPr>
              <a:t>the tree of life</a:t>
            </a:r>
            <a:r>
              <a:rPr lang="en-AU" sz="3600" b="0" dirty="0">
                <a:latin typeface="Arial Black" pitchFamily="34" charset="0"/>
              </a:rPr>
              <a:t>” (</a:t>
            </a:r>
            <a:r>
              <a:rPr lang="en-AU" sz="3600" b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v.14</a:t>
            </a:r>
            <a:r>
              <a:rPr lang="en-AU" sz="3600" b="0" dirty="0">
                <a:latin typeface="Arial Black" pitchFamily="34" charset="0"/>
              </a:rPr>
              <a:t>)</a:t>
            </a:r>
          </a:p>
          <a:p>
            <a:pPr algn="ctr">
              <a:lnSpc>
                <a:spcPct val="95000"/>
              </a:lnSpc>
            </a:pPr>
            <a:endParaRPr lang="en-AU" sz="3600" b="0" dirty="0">
              <a:solidFill>
                <a:srgbClr val="66FFFF"/>
              </a:solidFill>
              <a:latin typeface="Arial Black" pitchFamily="34" charset="0"/>
            </a:endParaRPr>
          </a:p>
          <a:p>
            <a:pPr algn="ctr">
              <a:lnSpc>
                <a:spcPct val="95000"/>
              </a:lnSpc>
            </a:pPr>
            <a:r>
              <a:rPr lang="en-AU" sz="3600" b="0" dirty="0">
                <a:latin typeface="Arial Black" pitchFamily="34" charset="0"/>
              </a:rPr>
              <a:t>“enter … the gates into the </a:t>
            </a:r>
            <a:r>
              <a:rPr lang="en-AU" sz="3600" b="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city</a:t>
            </a:r>
            <a:r>
              <a:rPr lang="en-AU" sz="3600" b="0" dirty="0">
                <a:latin typeface="Arial Black" pitchFamily="34" charset="0"/>
              </a:rPr>
              <a:t>”</a:t>
            </a:r>
          </a:p>
          <a:p>
            <a:pPr algn="ctr">
              <a:lnSpc>
                <a:spcPct val="95000"/>
              </a:lnSpc>
            </a:pPr>
            <a:endParaRPr lang="en-AU" sz="3600" b="0" dirty="0">
              <a:solidFill>
                <a:srgbClr val="66FFFF"/>
              </a:solidFill>
              <a:latin typeface="Arial Black" pitchFamily="34" charset="0"/>
            </a:endParaRPr>
          </a:p>
          <a:p>
            <a:pPr algn="ctr">
              <a:lnSpc>
                <a:spcPct val="95000"/>
              </a:lnSpc>
            </a:pPr>
            <a:r>
              <a:rPr lang="en-AU" sz="3600" b="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“the offspring”</a:t>
            </a:r>
            <a:r>
              <a:rPr lang="en-AU" sz="3600" b="0" dirty="0">
                <a:ln>
                  <a:solidFill>
                    <a:schemeClr val="tx1"/>
                  </a:solidFill>
                </a:ln>
                <a:latin typeface="Arial Black" pitchFamily="34" charset="0"/>
              </a:rPr>
              <a:t> </a:t>
            </a:r>
            <a:r>
              <a:rPr lang="en-AU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dirty="0"/>
              <a:t>with  </a:t>
            </a:r>
            <a:r>
              <a:rPr lang="en-AU" sz="3600" b="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“the bride”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932363" y="2060575"/>
            <a:ext cx="2592387" cy="792163"/>
            <a:chOff x="3107" y="1344"/>
            <a:chExt cx="1633" cy="363"/>
          </a:xfrm>
        </p:grpSpPr>
        <p:sp>
          <p:nvSpPr>
            <p:cNvPr id="160773" name="Line 5"/>
            <p:cNvSpPr>
              <a:spLocks noChangeShapeType="1"/>
            </p:cNvSpPr>
            <p:nvPr/>
          </p:nvSpPr>
          <p:spPr bwMode="auto">
            <a:xfrm>
              <a:off x="4740" y="1344"/>
              <a:ext cx="0" cy="181"/>
            </a:xfrm>
            <a:prstGeom prst="line">
              <a:avLst/>
            </a:prstGeom>
            <a:noFill/>
            <a:ln w="76200">
              <a:solidFill>
                <a:srgbClr val="00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0774" name="Line 6"/>
            <p:cNvSpPr>
              <a:spLocks noChangeShapeType="1"/>
            </p:cNvSpPr>
            <p:nvPr/>
          </p:nvSpPr>
          <p:spPr bwMode="auto">
            <a:xfrm flipH="1">
              <a:off x="3107" y="1498"/>
              <a:ext cx="1633" cy="0"/>
            </a:xfrm>
            <a:prstGeom prst="line">
              <a:avLst/>
            </a:prstGeom>
            <a:noFill/>
            <a:ln w="76200">
              <a:solidFill>
                <a:srgbClr val="00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0775" name="Line 7"/>
            <p:cNvSpPr>
              <a:spLocks noChangeShapeType="1"/>
            </p:cNvSpPr>
            <p:nvPr/>
          </p:nvSpPr>
          <p:spPr bwMode="auto">
            <a:xfrm>
              <a:off x="3125" y="1480"/>
              <a:ext cx="0" cy="227"/>
            </a:xfrm>
            <a:prstGeom prst="line">
              <a:avLst/>
            </a:prstGeom>
            <a:noFill/>
            <a:ln w="76200">
              <a:solidFill>
                <a:srgbClr val="00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659563" y="4581525"/>
            <a:ext cx="1225550" cy="719138"/>
            <a:chOff x="3107" y="1344"/>
            <a:chExt cx="1633" cy="363"/>
          </a:xfrm>
        </p:grpSpPr>
        <p:sp>
          <p:nvSpPr>
            <p:cNvPr id="160777" name="Line 9"/>
            <p:cNvSpPr>
              <a:spLocks noChangeShapeType="1"/>
            </p:cNvSpPr>
            <p:nvPr/>
          </p:nvSpPr>
          <p:spPr bwMode="auto">
            <a:xfrm>
              <a:off x="4740" y="1344"/>
              <a:ext cx="0" cy="181"/>
            </a:xfrm>
            <a:prstGeom prst="line">
              <a:avLst/>
            </a:prstGeom>
            <a:noFill/>
            <a:ln w="76200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0778" name="Line 10"/>
            <p:cNvSpPr>
              <a:spLocks noChangeShapeType="1"/>
            </p:cNvSpPr>
            <p:nvPr/>
          </p:nvSpPr>
          <p:spPr bwMode="auto">
            <a:xfrm flipH="1">
              <a:off x="3107" y="1498"/>
              <a:ext cx="1633" cy="0"/>
            </a:xfrm>
            <a:prstGeom prst="line">
              <a:avLst/>
            </a:prstGeom>
            <a:noFill/>
            <a:ln w="76200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0779" name="Line 11"/>
            <p:cNvSpPr>
              <a:spLocks noChangeShapeType="1"/>
            </p:cNvSpPr>
            <p:nvPr/>
          </p:nvSpPr>
          <p:spPr bwMode="auto">
            <a:xfrm>
              <a:off x="3125" y="1480"/>
              <a:ext cx="0" cy="227"/>
            </a:xfrm>
            <a:prstGeom prst="line">
              <a:avLst/>
            </a:prstGeom>
            <a:noFill/>
            <a:ln w="76200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2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992"/>
            <a:ext cx="9144000" cy="765176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future Tabernacle of David</a:t>
            </a:r>
          </a:p>
        </p:txBody>
      </p:sp>
      <p:pic>
        <p:nvPicPr>
          <p:cNvPr id="7172" name="Picture 4" descr="img_Ezk_temple_faded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46157"/>
            <a:ext cx="91440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2238" y="3986232"/>
            <a:ext cx="8893175" cy="18002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en-AU" sz="3200" smtClean="0">
                <a:solidFill>
                  <a:srgbClr val="000000"/>
                </a:solidFill>
                <a:latin typeface="Bookman Old Style" pitchFamily="18" charset="0"/>
              </a:rPr>
              <a:t>“And in mercy shall the throne be established: and he shall sit upon it in truth in </a:t>
            </a:r>
            <a:r>
              <a:rPr lang="en-AU" sz="3200" smtClean="0">
                <a:solidFill>
                  <a:srgbClr val="000066"/>
                </a:solidFill>
                <a:latin typeface="Bookman Old Style" pitchFamily="18" charset="0"/>
              </a:rPr>
              <a:t>the tabernacle of David</a:t>
            </a:r>
            <a:r>
              <a:rPr lang="en-AU" sz="3200" smtClean="0">
                <a:solidFill>
                  <a:srgbClr val="000000"/>
                </a:solidFill>
                <a:latin typeface="Bookman Old Style" pitchFamily="18" charset="0"/>
              </a:rPr>
              <a:t>, judging, and seeking judgment, and hasting righteousness.”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2339975" y="908050"/>
            <a:ext cx="43926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AU" sz="4400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Isaiah 16:5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42285" y="3041084"/>
            <a:ext cx="79928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6600" b="1" dirty="0" smtClean="0">
                <a:ln>
                  <a:solidFill>
                    <a:schemeClr val="bg2"/>
                  </a:solidFill>
                </a:ln>
                <a:solidFill>
                  <a:srgbClr val="FF00FF"/>
                </a:solidFill>
                <a:latin typeface="Monotype Corsiva" pitchFamily="66" charset="0"/>
              </a:rPr>
              <a:t>The sure mercies of David</a:t>
            </a:r>
            <a:endParaRPr lang="en-US" sz="6600" b="1" dirty="0">
              <a:ln>
                <a:solidFill>
                  <a:schemeClr val="bg2"/>
                </a:solidFill>
              </a:ln>
              <a:solidFill>
                <a:srgbClr val="FF00FF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298" name="Picture 2" descr="Suns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83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15888"/>
            <a:ext cx="8280400" cy="3097212"/>
          </a:xfrm>
        </p:spPr>
        <p:txBody>
          <a:bodyPr/>
          <a:lstStyle/>
          <a:p>
            <a:pPr algn="ctr"/>
            <a:r>
              <a:rPr lang="en-AU" sz="9600" dirty="0">
                <a:ln>
                  <a:solidFill>
                    <a:schemeClr val="tx1"/>
                  </a:solidFill>
                </a:ln>
                <a:solidFill>
                  <a:schemeClr val="bg2"/>
                </a:solidFill>
                <a:latin typeface="Monotype Corsiva" pitchFamily="66" charset="0"/>
              </a:rPr>
              <a:t>“Even so, come, Lord Jesus.”</a:t>
            </a:r>
          </a:p>
        </p:txBody>
      </p:sp>
      <p:sp>
        <p:nvSpPr>
          <p:cNvPr id="183300" name="Text Box 4"/>
          <p:cNvSpPr txBox="1">
            <a:spLocks noChangeArrowheads="1"/>
          </p:cNvSpPr>
          <p:nvPr/>
        </p:nvSpPr>
        <p:spPr bwMode="auto">
          <a:xfrm>
            <a:off x="250825" y="5407025"/>
            <a:ext cx="86423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2800" b="1" i="1" dirty="0">
                <a:ln>
                  <a:solidFill>
                    <a:srgbClr val="FFFFFF"/>
                  </a:solidFill>
                </a:ln>
                <a:solidFill>
                  <a:srgbClr val="00FF00"/>
                </a:solidFill>
                <a:latin typeface="Bookman Old Style" pitchFamily="18" charset="0"/>
                <a:cs typeface="Arial" charset="0"/>
              </a:rPr>
              <a:t>“…the path of the just is as the shining light, that </a:t>
            </a:r>
            <a:r>
              <a:rPr lang="en-AU" sz="2800" b="1" i="1" dirty="0" err="1">
                <a:ln>
                  <a:solidFill>
                    <a:srgbClr val="FFFFFF"/>
                  </a:solidFill>
                </a:ln>
                <a:solidFill>
                  <a:srgbClr val="00FF00"/>
                </a:solidFill>
                <a:latin typeface="Bookman Old Style" pitchFamily="18" charset="0"/>
                <a:cs typeface="Arial" charset="0"/>
              </a:rPr>
              <a:t>shineth</a:t>
            </a:r>
            <a:r>
              <a:rPr lang="en-AU" sz="2800" b="1" i="1" dirty="0">
                <a:ln>
                  <a:solidFill>
                    <a:srgbClr val="FFFFFF"/>
                  </a:solidFill>
                </a:ln>
                <a:solidFill>
                  <a:srgbClr val="00FF00"/>
                </a:solidFill>
                <a:latin typeface="Bookman Old Style" pitchFamily="18" charset="0"/>
                <a:cs typeface="Arial" charset="0"/>
              </a:rPr>
              <a:t> more and more unto the perfect day.”</a:t>
            </a:r>
            <a:r>
              <a:rPr lang="en-AU" sz="2800" dirty="0">
                <a:ln>
                  <a:solidFill>
                    <a:srgbClr val="FFFFFF"/>
                  </a:solidFill>
                </a:ln>
                <a:solidFill>
                  <a:srgbClr val="00FF00"/>
                </a:solidFill>
                <a:cs typeface="Arial" charset="0"/>
              </a:rPr>
              <a:t> </a:t>
            </a:r>
            <a:r>
              <a:rPr lang="en-AU" sz="2800" b="1" dirty="0">
                <a:ln>
                  <a:solidFill>
                    <a:srgbClr val="FFFFFF"/>
                  </a:solidFill>
                </a:ln>
                <a:solidFill>
                  <a:srgbClr val="00FF00"/>
                </a:solidFill>
                <a:cs typeface="Arial" charset="0"/>
              </a:rPr>
              <a:t>–</a:t>
            </a:r>
            <a:r>
              <a:rPr lang="en-AU" sz="2800" b="1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cs typeface="Arial" charset="0"/>
              </a:rPr>
              <a:t> </a:t>
            </a:r>
            <a:r>
              <a:rPr lang="en-AU" sz="2800" b="1" dirty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cs typeface="Arial" charset="0"/>
              </a:rPr>
              <a:t>Prov. 4:18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...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835025"/>
            <a:ext cx="8678892" cy="5473700"/>
          </a:xfrm>
        </p:spPr>
        <p:txBody>
          <a:bodyPr/>
          <a:lstStyle/>
          <a:p>
            <a:pPr marL="450850" indent="-4508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0" y="6453188"/>
            <a:ext cx="5148064" cy="46196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vision of Isaiah 11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pic>
        <p:nvPicPr>
          <p:cNvPr id="7" name="Picture 6" descr="lion-and-the-lamb-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855" y="908720"/>
            <a:ext cx="8035652" cy="5487202"/>
          </a:xfrm>
          <a:prstGeom prst="rect">
            <a:avLst/>
          </a:prstGeom>
        </p:spPr>
      </p:pic>
      <p:pic>
        <p:nvPicPr>
          <p:cNvPr id="8" name="Picture 7" descr="Wolf&amp;Lamb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61919" y="892132"/>
            <a:ext cx="3923928" cy="2942946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A little child shall lead them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5532" y="710330"/>
            <a:ext cx="8798956" cy="5815014"/>
          </a:xfrm>
        </p:spPr>
        <p:txBody>
          <a:bodyPr/>
          <a:lstStyle/>
          <a:p>
            <a:pPr marL="539750" indent="-539750" eaLnBrk="1" hangingPunct="1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" pitchFamily="2" charset="2"/>
              <a:buChar char="v"/>
              <a:defRPr/>
            </a:pPr>
            <a:r>
              <a:rPr lang="en-AU" sz="3200" dirty="0" smtClean="0"/>
              <a:t>Redeemed</a:t>
            </a:r>
            <a:r>
              <a:rPr lang="en-AU" sz="3200" dirty="0" smtClean="0">
                <a:solidFill>
                  <a:srgbClr val="00FF00"/>
                </a:solidFill>
              </a:rPr>
              <a:t> </a:t>
            </a:r>
            <a:r>
              <a:rPr lang="en-AU" sz="3600" b="0" dirty="0" smtClean="0">
                <a:solidFill>
                  <a:srgbClr val="00FF00"/>
                </a:solidFill>
                <a:latin typeface="Arial Black" pitchFamily="34" charset="0"/>
              </a:rPr>
              <a:t>Israel</a:t>
            </a:r>
            <a:r>
              <a:rPr lang="en-AU" sz="3200" dirty="0" smtClean="0">
                <a:solidFill>
                  <a:srgbClr val="00FF00"/>
                </a:solidFill>
              </a:rPr>
              <a:t> </a:t>
            </a:r>
            <a:r>
              <a:rPr lang="en-AU" sz="3200" dirty="0" smtClean="0"/>
              <a:t>is represented by a range of clean and sacrificial animals – lamb, kid, calf, fatling, heifer, ox.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" pitchFamily="2" charset="2"/>
              <a:buChar char="v"/>
              <a:defRPr/>
            </a:pPr>
            <a:r>
              <a:rPr lang="en-AU" sz="3200" dirty="0" smtClean="0"/>
              <a:t>The</a:t>
            </a:r>
            <a:r>
              <a:rPr lang="en-AU" sz="3200" dirty="0" smtClean="0">
                <a:solidFill>
                  <a:srgbClr val="FFC000"/>
                </a:solidFill>
              </a:rPr>
              <a:t> </a:t>
            </a:r>
            <a:r>
              <a:rPr lang="en-AU" sz="3600" b="0" dirty="0" smtClean="0">
                <a:solidFill>
                  <a:srgbClr val="FFC000"/>
                </a:solidFill>
                <a:latin typeface="Arial Black" pitchFamily="34" charset="0"/>
              </a:rPr>
              <a:t>nations</a:t>
            </a:r>
            <a:r>
              <a:rPr lang="en-AU" sz="3200" dirty="0" smtClean="0">
                <a:solidFill>
                  <a:srgbClr val="FFC000"/>
                </a:solidFill>
              </a:rPr>
              <a:t> </a:t>
            </a:r>
            <a:r>
              <a:rPr lang="en-AU" sz="3200" dirty="0" smtClean="0"/>
              <a:t>are represented by wild carnivorous beasts – wolf, leopard, young lion, bear, lion.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" pitchFamily="2" charset="2"/>
              <a:buChar char="v"/>
              <a:defRPr/>
            </a:pPr>
            <a:r>
              <a:rPr lang="en-AU" sz="3200" dirty="0" smtClean="0"/>
              <a:t>The </a:t>
            </a:r>
            <a:r>
              <a:rPr lang="en-AU" sz="3600" b="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flesh</a:t>
            </a:r>
            <a:r>
              <a:rPr lang="en-AU" sz="3200" dirty="0" smtClean="0"/>
              <a:t> is represented by serpents.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" pitchFamily="2" charset="2"/>
              <a:buChar char="v"/>
              <a:defRPr/>
            </a:pPr>
            <a:r>
              <a:rPr lang="en-AU" sz="3200" dirty="0" smtClean="0"/>
              <a:t>The </a:t>
            </a:r>
            <a:r>
              <a:rPr lang="en-AU" sz="3200" b="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‘little child’ </a:t>
            </a:r>
            <a:r>
              <a:rPr lang="en-AU" sz="3200" dirty="0" smtClean="0"/>
              <a:t>is Christ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9:6-7</a:t>
            </a:r>
            <a:r>
              <a:rPr lang="en-AU" sz="3200" dirty="0" smtClean="0"/>
              <a:t>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" pitchFamily="2" charset="2"/>
              <a:buChar char="v"/>
              <a:defRPr/>
            </a:pPr>
            <a:r>
              <a:rPr lang="en-AU" sz="3200" dirty="0" smtClean="0"/>
              <a:t>The </a:t>
            </a:r>
            <a:r>
              <a:rPr lang="en-AU" sz="3200" dirty="0" smtClean="0">
                <a:solidFill>
                  <a:srgbClr val="00FF00"/>
                </a:solidFill>
                <a:latin typeface="+mj-lt"/>
              </a:rPr>
              <a:t>‘sucking child’ </a:t>
            </a:r>
            <a:r>
              <a:rPr lang="en-AU" sz="3200" dirty="0" smtClean="0"/>
              <a:t>= Judah/Israel reborn.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" pitchFamily="2" charset="2"/>
              <a:buChar char="v"/>
              <a:defRPr/>
            </a:pPr>
            <a:r>
              <a:rPr lang="en-AU" sz="3200" dirty="0" smtClean="0"/>
              <a:t>The </a:t>
            </a:r>
            <a:r>
              <a:rPr lang="en-AU" sz="3200" dirty="0" smtClean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‘weaned child’ </a:t>
            </a:r>
            <a:r>
              <a:rPr lang="en-AU" sz="3200" dirty="0" smtClean="0"/>
              <a:t>= saints – they will suppress the flesh (serpent).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113573" y="6351414"/>
            <a:ext cx="3851920" cy="46196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AU" sz="2800" b="1" dirty="0" smtClean="0"/>
              <a:t>The sure mercies of David</a:t>
            </a:r>
            <a:endParaRPr lang="en-A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i="1" dirty="0" err="1" smtClean="0"/>
              <a:t>Tzur</a:t>
            </a:r>
            <a:r>
              <a:rPr lang="en-AU" sz="4400" dirty="0" smtClean="0"/>
              <a:t> in </a:t>
            </a:r>
            <a:r>
              <a:rPr lang="en-AU" sz="44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2 Sam. 22</a:t>
            </a:r>
          </a:p>
        </p:txBody>
      </p:sp>
      <p:pic>
        <p:nvPicPr>
          <p:cNvPr id="1259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2852936"/>
            <a:ext cx="4718105" cy="3312368"/>
          </a:xfrm>
          <a:prstGeom prst="rect">
            <a:avLst/>
          </a:prstGeom>
          <a:noFill/>
          <a:ln w="57150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8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225793" y="3068960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 smtClean="0">
                <a:solidFill>
                  <a:srgbClr val="000000"/>
                </a:solidFill>
              </a:rPr>
              <a:t>6697</a:t>
            </a:r>
            <a:endParaRPr lang="en-US" sz="2800" b="1" dirty="0">
              <a:solidFill>
                <a:srgbClr val="000000"/>
              </a:solidFill>
            </a:endParaRPr>
          </a:p>
        </p:txBody>
      </p:sp>
      <p:pic>
        <p:nvPicPr>
          <p:cNvPr id="1280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105" y="1094301"/>
            <a:ext cx="8891200" cy="1423591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979712" y="1570647"/>
            <a:ext cx="1548000" cy="468000"/>
          </a:xfrm>
          <a:prstGeom prst="rect">
            <a:avLst/>
          </a:prstGeom>
          <a:noFill/>
          <a:ln w="762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75656" y="2030405"/>
            <a:ext cx="1440000" cy="468000"/>
          </a:xfrm>
          <a:prstGeom prst="rect">
            <a:avLst/>
          </a:prstGeom>
          <a:noFill/>
          <a:ln w="762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962" name="Object 2"/>
          <p:cNvGraphicFramePr>
            <a:graphicFrameLocks noChangeAspect="1"/>
          </p:cNvGraphicFramePr>
          <p:nvPr>
            <p:ph/>
          </p:nvPr>
        </p:nvGraphicFramePr>
        <p:xfrm>
          <a:off x="411163" y="114300"/>
          <a:ext cx="8347075" cy="6797675"/>
        </p:xfrm>
        <a:graphic>
          <a:graphicData uri="http://schemas.openxmlformats.org/presentationml/2006/ole">
            <p:oleObj spid="_x0000_s36866" name="CorelDRAW! Graphic" r:id="rId3" imgW="8943480" imgH="72838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32" name="AutoShape 24"/>
          <p:cNvSpPr>
            <a:spLocks noChangeArrowheads="1"/>
          </p:cNvSpPr>
          <p:nvPr/>
        </p:nvSpPr>
        <p:spPr bwMode="auto">
          <a:xfrm>
            <a:off x="7596188" y="3783013"/>
            <a:ext cx="1368425" cy="1582737"/>
          </a:xfrm>
          <a:prstGeom prst="upArrow">
            <a:avLst>
              <a:gd name="adj1" fmla="val 50000"/>
              <a:gd name="adj2" fmla="val 28915"/>
            </a:avLst>
          </a:prstGeom>
          <a:solidFill>
            <a:srgbClr val="FF0066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2400" dirty="0">
                <a:solidFill>
                  <a:srgbClr val="000000"/>
                </a:solidFill>
                <a:latin typeface="Impact" pitchFamily="34" charset="0"/>
              </a:rPr>
              <a:t>Rev.</a:t>
            </a:r>
          </a:p>
          <a:p>
            <a:pPr marL="342900" indent="-342900" algn="ctr"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2400" dirty="0">
                <a:solidFill>
                  <a:srgbClr val="000000"/>
                </a:solidFill>
                <a:latin typeface="Impact" pitchFamily="34" charset="0"/>
              </a:rPr>
              <a:t>20:3</a:t>
            </a:r>
          </a:p>
        </p:txBody>
      </p:sp>
      <p:sp>
        <p:nvSpPr>
          <p:cNvPr id="43031" name="AutoShape 23"/>
          <p:cNvSpPr>
            <a:spLocks noChangeArrowheads="1"/>
          </p:cNvSpPr>
          <p:nvPr/>
        </p:nvSpPr>
        <p:spPr bwMode="auto">
          <a:xfrm>
            <a:off x="123825" y="3789363"/>
            <a:ext cx="1368425" cy="1582737"/>
          </a:xfrm>
          <a:prstGeom prst="upArrow">
            <a:avLst>
              <a:gd name="adj1" fmla="val 50000"/>
              <a:gd name="adj2" fmla="val 28915"/>
            </a:avLst>
          </a:prstGeom>
          <a:solidFill>
            <a:srgbClr val="FF0066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Char char="l"/>
            </a:pPr>
            <a:endParaRPr 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5888"/>
            <a:ext cx="9144000" cy="836612"/>
          </a:xfrm>
        </p:spPr>
        <p:txBody>
          <a:bodyPr/>
          <a:lstStyle/>
          <a:p>
            <a:r>
              <a:rPr lang="en-AU" sz="4800" b="1" dirty="0">
                <a:latin typeface="+mj-lt"/>
              </a:rPr>
              <a:t>The Millennium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250825" y="2374900"/>
            <a:ext cx="8713788" cy="1296988"/>
          </a:xfrm>
          <a:prstGeom prst="rect">
            <a:avLst/>
          </a:prstGeom>
          <a:noFill/>
          <a:ln w="76200" algn="ctr">
            <a:solidFill>
              <a:srgbClr val="66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3200" dirty="0">
                <a:ln>
                  <a:solidFill>
                    <a:srgbClr val="FFFFFF"/>
                  </a:solidFill>
                </a:ln>
                <a:solidFill>
                  <a:srgbClr val="FF33CC"/>
                </a:solidFill>
                <a:latin typeface="Arial Black" pitchFamily="34" charset="0"/>
              </a:rPr>
              <a:t>1000 year reign of Christ</a:t>
            </a: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250825" y="2374900"/>
            <a:ext cx="1296988" cy="1296988"/>
          </a:xfrm>
          <a:prstGeom prst="rect">
            <a:avLst/>
          </a:prstGeom>
          <a:solidFill>
            <a:srgbClr val="66FF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Char char="l"/>
            </a:pPr>
            <a:endParaRPr 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7667625" y="2374900"/>
            <a:ext cx="1296988" cy="1296988"/>
          </a:xfrm>
          <a:prstGeom prst="rect">
            <a:avLst/>
          </a:prstGeom>
          <a:solidFill>
            <a:srgbClr val="66FF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Char char="l"/>
            </a:pPr>
            <a:endParaRPr 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323850" y="2679700"/>
            <a:ext cx="121126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3200">
                <a:solidFill>
                  <a:srgbClr val="000000"/>
                </a:solidFill>
                <a:latin typeface="Impact" pitchFamily="34" charset="0"/>
              </a:rPr>
              <a:t>50 yrs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7667625" y="2327275"/>
            <a:ext cx="1265238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ctr"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2800">
                <a:solidFill>
                  <a:srgbClr val="000000"/>
                </a:solidFill>
                <a:latin typeface="Impact" pitchFamily="34" charset="0"/>
              </a:rPr>
              <a:t>The</a:t>
            </a:r>
          </a:p>
          <a:p>
            <a:pPr marL="342900" indent="-342900" algn="ctr"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2800">
                <a:solidFill>
                  <a:srgbClr val="000000"/>
                </a:solidFill>
                <a:latin typeface="Impact" pitchFamily="34" charset="0"/>
              </a:rPr>
              <a:t>Little</a:t>
            </a:r>
          </a:p>
          <a:p>
            <a:pPr marL="342900" indent="-342900" algn="ctr"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2800">
                <a:solidFill>
                  <a:srgbClr val="000000"/>
                </a:solidFill>
                <a:latin typeface="Impact" pitchFamily="34" charset="0"/>
              </a:rPr>
              <a:t>Season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219075" y="982663"/>
            <a:ext cx="1819275" cy="1373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2800" dirty="0">
                <a:ln>
                  <a:solidFill>
                    <a:srgbClr val="FFFFFF"/>
                  </a:solidFill>
                </a:ln>
                <a:solidFill>
                  <a:srgbClr val="FF9900"/>
                </a:solidFill>
                <a:latin typeface="Arial Black" pitchFamily="34" charset="0"/>
              </a:rPr>
              <a:t>The Jubilee Period</a:t>
            </a: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100013" y="4824413"/>
            <a:ext cx="4229876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4000" dirty="0">
                <a:ln w="28575">
                  <a:solidFill>
                    <a:srgbClr val="FFFFFF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Flesh subdued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3286116" y="3671888"/>
            <a:ext cx="2723823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4000" dirty="0">
                <a:ln w="28575">
                  <a:solidFill>
                    <a:srgbClr val="FFFFFF"/>
                  </a:solidFill>
                </a:ln>
                <a:solidFill>
                  <a:srgbClr val="FF0000"/>
                </a:solidFill>
                <a:latin typeface="Impact" pitchFamily="34" charset="0"/>
              </a:rPr>
              <a:t>Flesh bound</a:t>
            </a:r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 flipV="1">
            <a:off x="1547813" y="3743325"/>
            <a:ext cx="0" cy="1008063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Char char="l"/>
            </a:pPr>
            <a:endParaRPr 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3023" name="Line 15"/>
          <p:cNvSpPr>
            <a:spLocks noChangeShapeType="1"/>
          </p:cNvSpPr>
          <p:nvPr/>
        </p:nvSpPr>
        <p:spPr bwMode="auto">
          <a:xfrm flipH="1" flipV="1">
            <a:off x="1692270" y="3959221"/>
            <a:ext cx="1593846" cy="45719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Char char="l"/>
            </a:pPr>
            <a:endParaRPr 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6143636" y="4004942"/>
            <a:ext cx="1524708" cy="121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Char char="l"/>
            </a:pPr>
            <a:endParaRPr 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3025" name="Text Box 17"/>
          <p:cNvSpPr txBox="1">
            <a:spLocks noChangeArrowheads="1"/>
          </p:cNvSpPr>
          <p:nvPr/>
        </p:nvSpPr>
        <p:spPr bwMode="auto">
          <a:xfrm>
            <a:off x="4000496" y="5449888"/>
            <a:ext cx="474283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4000" dirty="0">
                <a:ln w="28575">
                  <a:solidFill>
                    <a:srgbClr val="FFFFFF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Flesh unleashed</a:t>
            </a:r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 flipV="1">
            <a:off x="7740650" y="3816350"/>
            <a:ext cx="0" cy="1655763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Char char="l"/>
            </a:pPr>
            <a:endParaRPr 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3143240" y="1138235"/>
            <a:ext cx="488550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None/>
            </a:pPr>
            <a:r>
              <a:rPr lang="en-AU" sz="4000" dirty="0">
                <a:ln w="28575">
                  <a:solidFill>
                    <a:srgbClr val="FFFFFF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Flesh eradicated</a:t>
            </a:r>
          </a:p>
        </p:txBody>
      </p:sp>
      <p:sp>
        <p:nvSpPr>
          <p:cNvPr id="43029" name="Line 21"/>
          <p:cNvSpPr>
            <a:spLocks noChangeShapeType="1"/>
          </p:cNvSpPr>
          <p:nvPr/>
        </p:nvSpPr>
        <p:spPr bwMode="auto">
          <a:xfrm>
            <a:off x="8027988" y="1511300"/>
            <a:ext cx="936625" cy="0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Char char="l"/>
            </a:pPr>
            <a:endParaRPr 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8893175" y="1511300"/>
            <a:ext cx="0" cy="792163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FFFFCC"/>
              </a:buClr>
              <a:buSzPct val="75000"/>
              <a:buFont typeface="Wingdings" pitchFamily="2" charset="2"/>
              <a:buChar char="l"/>
            </a:pPr>
            <a:endParaRPr 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3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70790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0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2" grpId="0" animBg="1"/>
      <p:bldP spid="43031" grpId="0" animBg="1"/>
      <p:bldP spid="43020" grpId="0"/>
      <p:bldP spid="43021" grpId="0"/>
      <p:bldP spid="43022" grpId="0" animBg="1"/>
      <p:bldP spid="43023" grpId="0" animBg="1"/>
      <p:bldP spid="43024" grpId="0" animBg="1"/>
      <p:bldP spid="43025" grpId="0"/>
      <p:bldP spid="43026" grpId="0" animBg="1"/>
      <p:bldP spid="43027" grpId="0"/>
      <p:bldP spid="43029" grpId="0" animBg="1"/>
      <p:bldP spid="430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692150"/>
            <a:ext cx="8785225" cy="5329238"/>
          </a:xfrm>
        </p:spPr>
        <p:txBody>
          <a:bodyPr/>
          <a:lstStyle/>
          <a:p>
            <a:pPr algn="just"/>
            <a:r>
              <a:rPr lang="en-AU" sz="2400" dirty="0">
                <a:latin typeface="Bookman Old Style" pitchFamily="18" charset="0"/>
              </a:rPr>
              <a:t>Then </a:t>
            </a:r>
            <a:r>
              <a:rPr lang="en-AU" sz="2400" i="1" dirty="0">
                <a:latin typeface="Bookman Old Style" pitchFamily="18" charset="0"/>
              </a:rPr>
              <a:t>cometh</a:t>
            </a:r>
            <a:r>
              <a:rPr lang="en-AU" sz="2400" dirty="0">
                <a:latin typeface="Bookman Old Style" pitchFamily="18" charset="0"/>
              </a:rPr>
              <a:t> the end, when he shall have delivered up the kingdom to God, even the Father; when he shall have put down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</a:t>
            </a:r>
            <a:r>
              <a:rPr lang="en-AU" sz="2400" dirty="0">
                <a:latin typeface="Bookman Old Style" pitchFamily="18" charset="0"/>
              </a:rPr>
              <a:t> rule and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</a:t>
            </a:r>
            <a:r>
              <a:rPr lang="en-AU" sz="2400" dirty="0">
                <a:latin typeface="Bookman Old Style" pitchFamily="18" charset="0"/>
              </a:rPr>
              <a:t> authority and power. </a:t>
            </a:r>
          </a:p>
          <a:p>
            <a:pPr algn="just"/>
            <a:r>
              <a:rPr lang="en-AU" sz="2400" dirty="0">
                <a:latin typeface="Bookman Old Style" pitchFamily="18" charset="0"/>
              </a:rPr>
              <a:t>For he must reign, till he hath put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</a:t>
            </a:r>
            <a:r>
              <a:rPr lang="en-AU" sz="2400" dirty="0">
                <a:latin typeface="Bookman Old Style" pitchFamily="18" charset="0"/>
              </a:rPr>
              <a:t> enemies </a:t>
            </a:r>
            <a:r>
              <a:rPr lang="en-AU" sz="2400" dirty="0">
                <a:solidFill>
                  <a:srgbClr val="00FF00"/>
                </a:solidFill>
                <a:effectLst/>
                <a:latin typeface="Bookman Old Style" pitchFamily="18" charset="0"/>
              </a:rPr>
              <a:t>under</a:t>
            </a:r>
            <a:r>
              <a:rPr lang="en-AU" sz="2400" dirty="0">
                <a:latin typeface="Bookman Old Style" pitchFamily="18" charset="0"/>
              </a:rPr>
              <a:t> his feet. </a:t>
            </a:r>
          </a:p>
          <a:p>
            <a:pPr algn="just"/>
            <a:r>
              <a:rPr lang="en-AU" sz="2400" dirty="0">
                <a:latin typeface="Bookman Old Style" pitchFamily="18" charset="0"/>
              </a:rPr>
              <a:t>The last enemy </a:t>
            </a:r>
            <a:r>
              <a:rPr lang="en-AU" sz="2400" i="1" dirty="0">
                <a:latin typeface="Bookman Old Style" pitchFamily="18" charset="0"/>
              </a:rPr>
              <a:t>that</a:t>
            </a:r>
            <a:r>
              <a:rPr lang="en-AU" sz="2400" dirty="0">
                <a:latin typeface="Bookman Old Style" pitchFamily="18" charset="0"/>
              </a:rPr>
              <a:t> shall be destroyed </a:t>
            </a:r>
            <a:r>
              <a:rPr lang="en-AU" sz="2400" i="1" dirty="0">
                <a:latin typeface="Bookman Old Style" pitchFamily="18" charset="0"/>
              </a:rPr>
              <a:t>is</a:t>
            </a:r>
            <a:r>
              <a:rPr lang="en-AU" sz="2400" dirty="0">
                <a:latin typeface="Bookman Old Style" pitchFamily="18" charset="0"/>
              </a:rPr>
              <a:t> death. </a:t>
            </a:r>
          </a:p>
          <a:p>
            <a:pPr algn="just"/>
            <a:r>
              <a:rPr lang="en-AU" sz="2400" dirty="0">
                <a:latin typeface="Bookman Old Style" pitchFamily="18" charset="0"/>
              </a:rPr>
              <a:t>For he hath </a:t>
            </a:r>
            <a:r>
              <a:rPr lang="en-AU" sz="2400" dirty="0">
                <a:solidFill>
                  <a:srgbClr val="00FF00"/>
                </a:solidFill>
                <a:effectLst/>
                <a:latin typeface="Bookman Old Style" pitchFamily="18" charset="0"/>
              </a:rPr>
              <a:t>put</a:t>
            </a:r>
            <a:r>
              <a:rPr lang="en-AU" sz="2400" dirty="0">
                <a:latin typeface="Bookman Old Style" pitchFamily="18" charset="0"/>
              </a:rPr>
              <a:t>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 </a:t>
            </a:r>
            <a:r>
              <a:rPr lang="en-AU" sz="2400" dirty="0">
                <a:latin typeface="Bookman Old Style" pitchFamily="18" charset="0"/>
              </a:rPr>
              <a:t>things </a:t>
            </a:r>
            <a:r>
              <a:rPr lang="en-AU" sz="2400" dirty="0">
                <a:solidFill>
                  <a:srgbClr val="00FF00"/>
                </a:solidFill>
                <a:effectLst/>
                <a:latin typeface="Bookman Old Style" pitchFamily="18" charset="0"/>
              </a:rPr>
              <a:t>under</a:t>
            </a:r>
            <a:r>
              <a:rPr lang="en-AU" sz="2400" dirty="0">
                <a:latin typeface="Bookman Old Style" pitchFamily="18" charset="0"/>
              </a:rPr>
              <a:t> his feet. But when he </a:t>
            </a:r>
            <a:r>
              <a:rPr lang="en-AU" sz="2400" dirty="0" err="1">
                <a:latin typeface="Bookman Old Style" pitchFamily="18" charset="0"/>
              </a:rPr>
              <a:t>saith</a:t>
            </a:r>
            <a:r>
              <a:rPr lang="en-AU" sz="2400" dirty="0">
                <a:latin typeface="Bookman Old Style" pitchFamily="18" charset="0"/>
              </a:rPr>
              <a:t>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</a:t>
            </a:r>
            <a:r>
              <a:rPr lang="en-AU" sz="2400" dirty="0">
                <a:latin typeface="Bookman Old Style" pitchFamily="18" charset="0"/>
              </a:rPr>
              <a:t> things are put </a:t>
            </a:r>
            <a:r>
              <a:rPr lang="en-AU" sz="2400" dirty="0">
                <a:solidFill>
                  <a:srgbClr val="00FF00"/>
                </a:solidFill>
                <a:effectLst/>
                <a:latin typeface="Bookman Old Style" pitchFamily="18" charset="0"/>
              </a:rPr>
              <a:t>under</a:t>
            </a:r>
            <a:r>
              <a:rPr lang="en-AU" sz="2400" dirty="0">
                <a:latin typeface="Bookman Old Style" pitchFamily="18" charset="0"/>
              </a:rPr>
              <a:t> </a:t>
            </a:r>
            <a:r>
              <a:rPr lang="en-AU" sz="2400" i="1" dirty="0">
                <a:latin typeface="Bookman Old Style" pitchFamily="18" charset="0"/>
              </a:rPr>
              <a:t>him, it is</a:t>
            </a:r>
            <a:r>
              <a:rPr lang="en-AU" sz="2400" dirty="0">
                <a:latin typeface="Bookman Old Style" pitchFamily="18" charset="0"/>
              </a:rPr>
              <a:t> manifest that he is excepted, which did put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</a:t>
            </a:r>
            <a:r>
              <a:rPr lang="en-AU" sz="2400" dirty="0">
                <a:latin typeface="Bookman Old Style" pitchFamily="18" charset="0"/>
              </a:rPr>
              <a:t> things </a:t>
            </a:r>
            <a:r>
              <a:rPr lang="en-AU" sz="2400" dirty="0">
                <a:solidFill>
                  <a:srgbClr val="00FF00"/>
                </a:solidFill>
                <a:effectLst/>
                <a:latin typeface="Bookman Old Style" pitchFamily="18" charset="0"/>
              </a:rPr>
              <a:t>under</a:t>
            </a:r>
            <a:r>
              <a:rPr lang="en-AU" sz="2400" dirty="0">
                <a:latin typeface="Bookman Old Style" pitchFamily="18" charset="0"/>
              </a:rPr>
              <a:t> him. </a:t>
            </a:r>
          </a:p>
          <a:p>
            <a:pPr algn="just"/>
            <a:r>
              <a:rPr lang="en-AU" sz="2400" dirty="0">
                <a:latin typeface="Bookman Old Style" pitchFamily="18" charset="0"/>
              </a:rPr>
              <a:t>And when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</a:t>
            </a:r>
            <a:r>
              <a:rPr lang="en-AU" sz="24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 </a:t>
            </a:r>
            <a:r>
              <a:rPr lang="en-AU" sz="2400" dirty="0">
                <a:latin typeface="Bookman Old Style" pitchFamily="18" charset="0"/>
              </a:rPr>
              <a:t>things shall be </a:t>
            </a:r>
            <a:r>
              <a:rPr lang="en-AU" sz="2400" dirty="0">
                <a:solidFill>
                  <a:srgbClr val="00FF00"/>
                </a:solidFill>
                <a:effectLst/>
                <a:latin typeface="Bookman Old Style" pitchFamily="18" charset="0"/>
              </a:rPr>
              <a:t>subdued unto </a:t>
            </a:r>
            <a:r>
              <a:rPr lang="en-AU" sz="2400" dirty="0">
                <a:latin typeface="Bookman Old Style" pitchFamily="18" charset="0"/>
              </a:rPr>
              <a:t>him, then shall the Son also himself be </a:t>
            </a:r>
            <a:r>
              <a:rPr lang="en-AU" sz="2400" dirty="0">
                <a:solidFill>
                  <a:srgbClr val="00FF00"/>
                </a:solidFill>
                <a:effectLst/>
                <a:latin typeface="Bookman Old Style" pitchFamily="18" charset="0"/>
              </a:rPr>
              <a:t>subject</a:t>
            </a:r>
            <a:r>
              <a:rPr lang="en-AU" sz="2400" dirty="0">
                <a:latin typeface="Bookman Old Style" pitchFamily="18" charset="0"/>
              </a:rPr>
              <a:t> unto him that put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</a:t>
            </a:r>
            <a:r>
              <a:rPr lang="en-AU" sz="2400" dirty="0">
                <a:latin typeface="Bookman Old Style" pitchFamily="18" charset="0"/>
              </a:rPr>
              <a:t> things </a:t>
            </a:r>
            <a:r>
              <a:rPr lang="en-AU" sz="2400" dirty="0">
                <a:solidFill>
                  <a:srgbClr val="00FF00"/>
                </a:solidFill>
                <a:effectLst/>
                <a:latin typeface="Bookman Old Style" pitchFamily="18" charset="0"/>
              </a:rPr>
              <a:t>under</a:t>
            </a:r>
            <a:r>
              <a:rPr lang="en-AU" sz="2400" dirty="0">
                <a:latin typeface="Bookman Old Style" pitchFamily="18" charset="0"/>
              </a:rPr>
              <a:t> him, that God may be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</a:t>
            </a:r>
            <a:r>
              <a:rPr lang="en-AU" sz="2400" dirty="0">
                <a:latin typeface="Bookman Old Style" pitchFamily="18" charset="0"/>
              </a:rPr>
              <a:t> in </a:t>
            </a:r>
            <a:r>
              <a:rPr lang="en-AU" sz="2400" dirty="0">
                <a:solidFill>
                  <a:srgbClr val="FFFF00"/>
                </a:solidFill>
                <a:effectLst/>
                <a:latin typeface="Bookman Old Style" pitchFamily="18" charset="0"/>
              </a:rPr>
              <a:t>all</a:t>
            </a:r>
            <a:r>
              <a:rPr lang="en-AU" sz="2400" dirty="0">
                <a:latin typeface="Bookman Old Style" pitchFamily="18" charset="0"/>
              </a:rPr>
              <a:t>.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The End - </a:t>
            </a:r>
            <a:r>
              <a:rPr lang="en-AU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Cor. 15:24-28</a:t>
            </a: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642938" y="5851525"/>
            <a:ext cx="7799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2400">
                <a:solidFill>
                  <a:srgbClr val="00FF00"/>
                </a:solidFill>
                <a:latin typeface="Impact" pitchFamily="34" charset="0"/>
              </a:rPr>
              <a:t>The Greek word </a:t>
            </a:r>
            <a:r>
              <a:rPr lang="en-AU" sz="2400" i="1">
                <a:solidFill>
                  <a:srgbClr val="00FF00"/>
                </a:solidFill>
                <a:latin typeface="Impact" pitchFamily="34" charset="0"/>
              </a:rPr>
              <a:t>pas</a:t>
            </a:r>
            <a:r>
              <a:rPr lang="en-AU" sz="2400">
                <a:solidFill>
                  <a:srgbClr val="00FF00"/>
                </a:solidFill>
                <a:latin typeface="Impact" pitchFamily="34" charset="0"/>
              </a:rPr>
              <a:t>  occurs 10 times in this bracket of verses.</a:t>
            </a:r>
          </a:p>
        </p:txBody>
      </p:sp>
      <p:sp>
        <p:nvSpPr>
          <p:cNvPr id="7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65175"/>
            <a:ext cx="8785225" cy="5688013"/>
          </a:xfrm>
        </p:spPr>
        <p:txBody>
          <a:bodyPr/>
          <a:lstStyle/>
          <a:p>
            <a:pPr marL="631825" indent="-631825">
              <a:buClr>
                <a:srgbClr val="FFFF00"/>
              </a:buClr>
              <a:buSzPct val="100000"/>
              <a:buFont typeface="Wingdings" pitchFamily="2" charset="2"/>
              <a:buChar char="v"/>
            </a:pPr>
            <a:r>
              <a:rPr lang="en-AU" sz="3200" dirty="0">
                <a:effectLst/>
              </a:rPr>
              <a:t>The Greek word </a:t>
            </a:r>
            <a:r>
              <a:rPr lang="en-AU" sz="3200" i="1" dirty="0">
                <a:solidFill>
                  <a:srgbClr val="FFFF00"/>
                </a:solidFill>
                <a:effectLst/>
              </a:rPr>
              <a:t>pas</a:t>
            </a:r>
            <a:r>
              <a:rPr lang="en-AU" sz="3200" dirty="0">
                <a:effectLst/>
              </a:rPr>
              <a:t> (all) is used </a:t>
            </a:r>
            <a:r>
              <a:rPr lang="en-AU" sz="3200" dirty="0">
                <a:solidFill>
                  <a:srgbClr val="FFFF00"/>
                </a:solidFill>
                <a:effectLst/>
              </a:rPr>
              <a:t>10</a:t>
            </a:r>
            <a:r>
              <a:rPr lang="en-AU" sz="3200" dirty="0">
                <a:effectLst/>
              </a:rPr>
              <a:t> times in </a:t>
            </a:r>
            <a:r>
              <a:rPr lang="en-AU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Cor. 15:24-28</a:t>
            </a:r>
            <a:r>
              <a:rPr lang="en-AU" sz="3200" dirty="0">
                <a:ln w="22225">
                  <a:solidFill>
                    <a:schemeClr val="tx1"/>
                  </a:solidFill>
                </a:ln>
                <a:effectLst/>
              </a:rPr>
              <a:t> </a:t>
            </a:r>
            <a:r>
              <a:rPr lang="en-AU" sz="3200" dirty="0">
                <a:effectLst/>
              </a:rPr>
              <a:t>(a context of its own). </a:t>
            </a:r>
          </a:p>
          <a:p>
            <a:pPr marL="631825" indent="-631825">
              <a:buClr>
                <a:srgbClr val="FFFF00"/>
              </a:buClr>
              <a:buSzPct val="100000"/>
              <a:buFont typeface="Wingdings" pitchFamily="2" charset="2"/>
              <a:buChar char="v"/>
            </a:pPr>
            <a:r>
              <a:rPr lang="en-AU" sz="3200" dirty="0">
                <a:solidFill>
                  <a:srgbClr val="FFFF00"/>
                </a:solidFill>
                <a:effectLst/>
              </a:rPr>
              <a:t>10 </a:t>
            </a:r>
            <a:r>
              <a:rPr lang="en-AU" sz="3200" dirty="0">
                <a:effectLst/>
              </a:rPr>
              <a:t>is the number for “all”.</a:t>
            </a:r>
          </a:p>
          <a:p>
            <a:pPr marL="631825" indent="-631825">
              <a:buClr>
                <a:srgbClr val="FFFF00"/>
              </a:buClr>
              <a:buSzPct val="100000"/>
              <a:buFont typeface="Wingdings" pitchFamily="2" charset="2"/>
              <a:buChar char="v"/>
            </a:pPr>
            <a:r>
              <a:rPr lang="en-AU" sz="3200" dirty="0">
                <a:effectLst/>
              </a:rPr>
              <a:t>The Greek word </a:t>
            </a:r>
            <a:r>
              <a:rPr lang="en-AU" sz="3200" i="1" dirty="0" err="1">
                <a:solidFill>
                  <a:srgbClr val="00FF00"/>
                </a:solidFill>
                <a:effectLst/>
              </a:rPr>
              <a:t>hupo</a:t>
            </a:r>
            <a:r>
              <a:rPr lang="en-AU" sz="3200" dirty="0">
                <a:effectLst/>
              </a:rPr>
              <a:t> (“under”) occurs </a:t>
            </a:r>
            <a:r>
              <a:rPr lang="en-AU" sz="3200" dirty="0">
                <a:solidFill>
                  <a:srgbClr val="00FF00"/>
                </a:solidFill>
                <a:effectLst/>
              </a:rPr>
              <a:t>8 times</a:t>
            </a:r>
            <a:r>
              <a:rPr lang="en-AU" sz="3200" dirty="0">
                <a:effectLst/>
              </a:rPr>
              <a:t> in the passage – twice by itself and 6 times as part of the word </a:t>
            </a:r>
            <a:r>
              <a:rPr lang="en-AU" sz="3200" i="1" dirty="0" err="1">
                <a:effectLst/>
              </a:rPr>
              <a:t>hupotasso</a:t>
            </a:r>
            <a:r>
              <a:rPr lang="en-AU" sz="3200" dirty="0">
                <a:effectLst/>
              </a:rPr>
              <a:t>.</a:t>
            </a:r>
          </a:p>
          <a:p>
            <a:pPr marL="631825" indent="-631825">
              <a:buClr>
                <a:srgbClr val="FFFF00"/>
              </a:buClr>
              <a:buSzPct val="100000"/>
              <a:buFont typeface="Wingdings" pitchFamily="2" charset="2"/>
              <a:buChar char="v"/>
            </a:pPr>
            <a:r>
              <a:rPr lang="en-AU" sz="3200" dirty="0">
                <a:solidFill>
                  <a:srgbClr val="00FF00"/>
                </a:solidFill>
                <a:effectLst/>
              </a:rPr>
              <a:t>8 is the number of a new beginning and immortality.</a:t>
            </a:r>
          </a:p>
          <a:p>
            <a:pPr marL="631825" indent="-631825" algn="ctr"/>
            <a:r>
              <a:rPr lang="en-AU" sz="4000" b="0" dirty="0">
                <a:ln w="19050">
                  <a:solidFill>
                    <a:schemeClr val="tx1"/>
                  </a:solidFill>
                </a:ln>
                <a:solidFill>
                  <a:srgbClr val="FF0066"/>
                </a:solidFill>
                <a:effectLst/>
                <a:latin typeface="Arial Black" pitchFamily="34" charset="0"/>
              </a:rPr>
              <a:t>Hence, all on earth will be immortal.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836612"/>
          </a:xfrm>
        </p:spPr>
        <p:txBody>
          <a:bodyPr/>
          <a:lstStyle/>
          <a:p>
            <a:r>
              <a:rPr lang="en-AU" sz="4000"/>
              <a:t>God “All in All”</a:t>
            </a:r>
          </a:p>
        </p:txBody>
      </p:sp>
      <p:sp>
        <p:nvSpPr>
          <p:cNvPr id="5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5588" cy="1052513"/>
          </a:xfrm>
        </p:spPr>
        <p:txBody>
          <a:bodyPr/>
          <a:lstStyle/>
          <a:p>
            <a:r>
              <a:rPr lang="en-AU"/>
              <a:t>Culmination of the 3 Great Covenants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0664" y="781193"/>
            <a:ext cx="8761413" cy="5616575"/>
          </a:xfrm>
        </p:spPr>
        <p:txBody>
          <a:bodyPr/>
          <a:lstStyle/>
          <a:p>
            <a:pPr marL="534988" indent="-534988">
              <a:lnSpc>
                <a:spcPct val="95000"/>
              </a:lnSpc>
            </a:pPr>
            <a:r>
              <a:rPr lang="en-AU" sz="3200" b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Rev. 20</a:t>
            </a:r>
            <a:r>
              <a:rPr lang="en-AU" sz="3200" b="0" dirty="0">
                <a:ln w="28575">
                  <a:solidFill>
                    <a:schemeClr val="tx1"/>
                  </a:solidFill>
                </a:ln>
                <a:latin typeface="Arial Black" pitchFamily="34" charset="0"/>
              </a:rPr>
              <a:t> </a:t>
            </a:r>
            <a:r>
              <a:rPr lang="en-AU" sz="320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– Final fulfilment of</a:t>
            </a:r>
            <a:r>
              <a:rPr lang="en-AU" sz="32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3:15</a:t>
            </a:r>
          </a:p>
          <a:p>
            <a:pPr marL="534988" indent="-534988">
              <a:lnSpc>
                <a:spcPct val="95000"/>
              </a:lnSpc>
            </a:pPr>
            <a:r>
              <a:rPr lang="en-AU" dirty="0"/>
              <a:t>The Old Serpent bound and finally destroyed</a:t>
            </a:r>
          </a:p>
          <a:p>
            <a:pPr marL="534988" indent="-534988">
              <a:lnSpc>
                <a:spcPct val="95000"/>
              </a:lnSpc>
            </a:pPr>
            <a:r>
              <a:rPr lang="en-AU" dirty="0"/>
              <a:t>Sin and rebellion eradicated - death abolished</a:t>
            </a:r>
          </a:p>
          <a:p>
            <a:pPr marL="534988" indent="-534988">
              <a:lnSpc>
                <a:spcPct val="95000"/>
              </a:lnSpc>
            </a:pPr>
            <a:r>
              <a:rPr lang="en-AU" sz="3200" b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Rev. 21 </a:t>
            </a:r>
            <a:r>
              <a:rPr lang="en-AU" sz="3200" dirty="0">
                <a:solidFill>
                  <a:srgbClr val="00FFFF"/>
                </a:solidFill>
              </a:rPr>
              <a:t>– </a:t>
            </a:r>
            <a:r>
              <a:rPr lang="en-AU" sz="320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Abrahamic Covenant fulfilled</a:t>
            </a:r>
          </a:p>
          <a:p>
            <a:pPr marL="534988" indent="-534988">
              <a:lnSpc>
                <a:spcPct val="95000"/>
              </a:lnSpc>
            </a:pPr>
            <a:r>
              <a:rPr lang="en-AU" dirty="0"/>
              <a:t>The Holy City (Abrahamic) completed</a:t>
            </a:r>
          </a:p>
          <a:p>
            <a:pPr marL="534988" indent="-534988">
              <a:lnSpc>
                <a:spcPct val="95000"/>
              </a:lnSpc>
            </a:pPr>
            <a:r>
              <a:rPr lang="en-AU" dirty="0"/>
              <a:t>One nation – Israel – embraces all</a:t>
            </a:r>
          </a:p>
          <a:p>
            <a:pPr marL="534988" indent="-534988">
              <a:lnSpc>
                <a:spcPct val="95000"/>
              </a:lnSpc>
            </a:pPr>
            <a:r>
              <a:rPr lang="en-AU" dirty="0"/>
              <a:t>Eternal inheritance experienced by all</a:t>
            </a:r>
          </a:p>
          <a:p>
            <a:pPr marL="534988" indent="-534988">
              <a:lnSpc>
                <a:spcPct val="95000"/>
              </a:lnSpc>
            </a:pPr>
            <a:r>
              <a:rPr lang="en-AU" sz="3200" b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Rev. 22 </a:t>
            </a:r>
            <a:r>
              <a:rPr lang="en-AU" sz="3200" dirty="0">
                <a:solidFill>
                  <a:srgbClr val="00FF00"/>
                </a:solidFill>
              </a:rPr>
              <a:t>– The Promises to David fulfilled</a:t>
            </a:r>
          </a:p>
          <a:p>
            <a:pPr marL="534988" indent="-534988">
              <a:lnSpc>
                <a:spcPct val="95000"/>
              </a:lnSpc>
            </a:pPr>
            <a:r>
              <a:rPr lang="en-AU" dirty="0"/>
              <a:t>Divine authority over all the earth</a:t>
            </a:r>
          </a:p>
          <a:p>
            <a:pPr marL="534988" indent="-534988">
              <a:lnSpc>
                <a:spcPct val="95000"/>
              </a:lnSpc>
            </a:pPr>
            <a:r>
              <a:rPr lang="en-AU" dirty="0"/>
              <a:t>David’s throne established forever</a:t>
            </a:r>
          </a:p>
          <a:p>
            <a:pPr marL="534988" indent="-534988">
              <a:lnSpc>
                <a:spcPct val="95000"/>
              </a:lnSpc>
            </a:pPr>
            <a:r>
              <a:rPr lang="en-AU" dirty="0"/>
              <a:t>The spiritual house of David complete</a:t>
            </a:r>
          </a:p>
        </p:txBody>
      </p:sp>
      <p:sp>
        <p:nvSpPr>
          <p:cNvPr id="4" name="Rectangle 26"/>
          <p:cNvSpPr txBox="1">
            <a:spLocks noChangeArrowheads="1"/>
          </p:cNvSpPr>
          <p:nvPr/>
        </p:nvSpPr>
        <p:spPr bwMode="auto">
          <a:xfrm>
            <a:off x="0" y="6439333"/>
            <a:ext cx="385192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The sure mercies of David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uiExpand="1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75000"/>
          <a:buFont typeface="Wingdings" pitchFamily="2" charset="2"/>
          <a:buChar char="l"/>
          <a:tabLst/>
          <a:defRPr kumimoji="0" lang="en-AU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75000"/>
          <a:buFont typeface="Wingdings" pitchFamily="2" charset="2"/>
          <a:buChar char="l"/>
          <a:tabLst/>
          <a:defRPr kumimoji="0" lang="en-AU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rbit">
  <a:themeElements>
    <a:clrScheme name="2_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2_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Generic">
  <a:themeElements>
    <a:clrScheme name="1_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1_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Orbit">
  <a:themeElements>
    <a:clrScheme name="1_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1_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2299</TotalTime>
  <Words>3349</Words>
  <Application>Microsoft Office PowerPoint</Application>
  <PresentationFormat>On-screen Show (4:3)</PresentationFormat>
  <Paragraphs>209</Paragraphs>
  <Slides>37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8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Mountain Top</vt:lpstr>
      <vt:lpstr>3_Orbit</vt:lpstr>
      <vt:lpstr>2_Orbit</vt:lpstr>
      <vt:lpstr>Orbit</vt:lpstr>
      <vt:lpstr>Generic</vt:lpstr>
      <vt:lpstr>1_Generic</vt:lpstr>
      <vt:lpstr>1_Orbit</vt:lpstr>
      <vt:lpstr>Office Theme</vt:lpstr>
      <vt:lpstr>CorelDRAW! Graphic</vt:lpstr>
      <vt:lpstr>Slide 1</vt:lpstr>
      <vt:lpstr>Tzur and Selah in 2 Sam. 22</vt:lpstr>
      <vt:lpstr>Tzur in 2 Sam. 22</vt:lpstr>
      <vt:lpstr>Tzur in 2 Sam. 22</vt:lpstr>
      <vt:lpstr>Slide 5</vt:lpstr>
      <vt:lpstr>The Millennium</vt:lpstr>
      <vt:lpstr>The End - 1 Cor. 15:24-28</vt:lpstr>
      <vt:lpstr>God “All in All”</vt:lpstr>
      <vt:lpstr>Culmination of the 3 Great Covenants</vt:lpstr>
      <vt:lpstr>Joshua 3 &amp;4</vt:lpstr>
      <vt:lpstr>Joshua 5</vt:lpstr>
      <vt:lpstr>Joshua 6</vt:lpstr>
      <vt:lpstr>Josh. 7</vt:lpstr>
      <vt:lpstr>Joshua 8</vt:lpstr>
      <vt:lpstr>Joshua 9</vt:lpstr>
      <vt:lpstr>Joshua 10</vt:lpstr>
      <vt:lpstr>Joshua 10 (cont.)</vt:lpstr>
      <vt:lpstr>Joshua 10 (cont.)</vt:lpstr>
      <vt:lpstr>The old serpent destroyed - Genesis 3:15 fulfilled</vt:lpstr>
      <vt:lpstr>Jabin King of Canaan</vt:lpstr>
      <vt:lpstr>Jabin represents the Serpent</vt:lpstr>
      <vt:lpstr>Jabin represents the Serpent – cont.</vt:lpstr>
      <vt:lpstr>The Apocalypse in Joshua</vt:lpstr>
      <vt:lpstr>Abraham promised a Great Nation Gen. 12:2-3</vt:lpstr>
      <vt:lpstr>No more Sea – Rev. 21:1-8</vt:lpstr>
      <vt:lpstr>Israel the only ‘immortal’ nation</vt:lpstr>
      <vt:lpstr>The Holy City a Great Nation</vt:lpstr>
      <vt:lpstr>The Throne of David</vt:lpstr>
      <vt:lpstr>David’s House a Spiritual Family</vt:lpstr>
      <vt:lpstr>The Spirit is the Root of David</vt:lpstr>
      <vt:lpstr>The Spirit is the Root of David</vt:lpstr>
      <vt:lpstr>The Spirit and the Bride say, Come! Rev. 22:16-17</vt:lpstr>
      <vt:lpstr>The future Tabernacle of David</vt:lpstr>
      <vt:lpstr>Slide 34</vt:lpstr>
      <vt:lpstr>...</vt:lpstr>
      <vt:lpstr>The vision of Isaiah 11</vt:lpstr>
      <vt:lpstr>A little child shall lead them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144</cp:revision>
  <dcterms:created xsi:type="dcterms:W3CDTF">2004-04-23T11:37:50Z</dcterms:created>
  <dcterms:modified xsi:type="dcterms:W3CDTF">2012-08-16T23:12:56Z</dcterms:modified>
</cp:coreProperties>
</file>