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37"/>
  </p:notesMasterIdLst>
  <p:sldIdLst>
    <p:sldId id="256" r:id="rId2"/>
    <p:sldId id="257" r:id="rId3"/>
    <p:sldId id="258" r:id="rId4"/>
    <p:sldId id="277" r:id="rId5"/>
    <p:sldId id="259" r:id="rId6"/>
    <p:sldId id="278" r:id="rId7"/>
    <p:sldId id="279" r:id="rId8"/>
    <p:sldId id="260" r:id="rId9"/>
    <p:sldId id="294" r:id="rId10"/>
    <p:sldId id="261" r:id="rId11"/>
    <p:sldId id="263" r:id="rId12"/>
    <p:sldId id="280" r:id="rId13"/>
    <p:sldId id="281" r:id="rId14"/>
    <p:sldId id="304" r:id="rId15"/>
    <p:sldId id="264" r:id="rId16"/>
    <p:sldId id="265" r:id="rId17"/>
    <p:sldId id="283" r:id="rId18"/>
    <p:sldId id="312" r:id="rId19"/>
    <p:sldId id="310" r:id="rId20"/>
    <p:sldId id="311" r:id="rId21"/>
    <p:sldId id="284" r:id="rId22"/>
    <p:sldId id="266" r:id="rId23"/>
    <p:sldId id="305" r:id="rId24"/>
    <p:sldId id="313" r:id="rId25"/>
    <p:sldId id="268" r:id="rId26"/>
    <p:sldId id="301" r:id="rId27"/>
    <p:sldId id="302" r:id="rId28"/>
    <p:sldId id="270" r:id="rId29"/>
    <p:sldId id="306" r:id="rId30"/>
    <p:sldId id="300" r:id="rId31"/>
    <p:sldId id="286" r:id="rId32"/>
    <p:sldId id="274" r:id="rId33"/>
    <p:sldId id="275" r:id="rId34"/>
    <p:sldId id="276" r:id="rId35"/>
    <p:sldId id="287"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FF"/>
    <a:srgbClr val="663300"/>
    <a:srgbClr val="800080"/>
    <a:srgbClr val="00FFFF"/>
    <a:srgbClr val="FFFF00"/>
    <a:srgbClr val="00FF00"/>
    <a:srgbClr val="7DB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11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C8006-9227-47C5-9EA5-07EC273070BC}"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82106-3B2D-491A-AAAE-88607D7E22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D7ADE-F1DD-40D6-939B-CF94B527E3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4ADDD-59DE-47D8-98F4-D3B0E3E6F0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0D28C-17F4-467F-A0B4-C23F00963B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68FCE-29B1-4C25-9B3A-68095B5AB4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D1A6-1BBA-43DD-ABAF-ABA0D9A622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EAF4B-BB4C-41DE-BBF0-DC6E065DAA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D13DD-7708-42DE-8C98-E1BB9EEC7D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F3681-6D06-4F13-AADD-9D608C4CC9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4123B-7EE0-40D3-B968-FFAFE547CE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93BE1-DC8E-421B-9005-E6A31014C1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AF147-51E5-44B2-BEEB-0F012EE990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06C5C-2565-4976-84FE-B771E9212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0"/>
            <a:ext cx="4876800" cy="2590800"/>
          </a:xfrm>
        </p:spPr>
        <p:txBody>
          <a:bodyPr>
            <a:noAutofit/>
          </a:bodyPr>
          <a:lstStyle/>
          <a:p>
            <a:r>
              <a:rPr lang="en-US" sz="5400" b="1" dirty="0">
                <a:solidFill>
                  <a:srgbClr val="FF0000"/>
                </a:solidFill>
                <a:latin typeface="Comic Sans MS" pitchFamily="66" charset="0"/>
              </a:rPr>
              <a:t>Family Life Lessons in Genesis</a:t>
            </a:r>
          </a:p>
        </p:txBody>
      </p:sp>
      <p:sp>
        <p:nvSpPr>
          <p:cNvPr id="2051" name="Rectangle 3"/>
          <p:cNvSpPr>
            <a:spLocks noGrp="1" noChangeArrowheads="1"/>
          </p:cNvSpPr>
          <p:nvPr>
            <p:ph type="subTitle" idx="1"/>
          </p:nvPr>
        </p:nvSpPr>
        <p:spPr>
          <a:xfrm>
            <a:off x="4038600" y="3048000"/>
            <a:ext cx="4724400" cy="1905000"/>
          </a:xfrm>
        </p:spPr>
        <p:txBody>
          <a:bodyPr/>
          <a:lstStyle/>
          <a:p>
            <a:r>
              <a:rPr lang="en-US" sz="5400" b="1" dirty="0">
                <a:solidFill>
                  <a:srgbClr val="7030A0"/>
                </a:solidFill>
              </a:rPr>
              <a:t>Class 1: </a:t>
            </a:r>
          </a:p>
          <a:p>
            <a:r>
              <a:rPr lang="en-US" sz="5400" b="1" dirty="0">
                <a:solidFill>
                  <a:srgbClr val="7030A0"/>
                </a:solidFill>
              </a:rPr>
              <a:t>Adam to Noah</a:t>
            </a:r>
            <a:r>
              <a:rPr lang="en-US" sz="4400" dirty="0">
                <a:solidFill>
                  <a:srgbClr val="7030A0"/>
                </a:solidFill>
              </a:rPr>
              <a:t> </a:t>
            </a:r>
          </a:p>
        </p:txBody>
      </p:sp>
      <p:pic>
        <p:nvPicPr>
          <p:cNvPr id="2054" name="Picture 6" descr="https://encrypted-tbn3.gstatic.com/images?q=tbn:ANd9GcQKLzG3fbuXAInNct3Ymj-scTXk35mJ8l6m_GXs9azjw31lIsDeMg"/>
          <p:cNvPicPr>
            <a:picLocks noChangeAspect="1" noChangeArrowheads="1"/>
          </p:cNvPicPr>
          <p:nvPr/>
        </p:nvPicPr>
        <p:blipFill>
          <a:blip r:embed="rId2" cstate="print"/>
          <a:srcRect/>
          <a:stretch>
            <a:fillRect/>
          </a:stretch>
        </p:blipFill>
        <p:spPr bwMode="auto">
          <a:xfrm>
            <a:off x="1143000" y="2590800"/>
            <a:ext cx="2667000" cy="2667000"/>
          </a:xfrm>
          <a:prstGeom prst="rect">
            <a:avLst/>
          </a:prstGeom>
          <a:noFill/>
        </p:spPr>
      </p:pic>
      <p:sp>
        <p:nvSpPr>
          <p:cNvPr id="6" name="TextBox 5"/>
          <p:cNvSpPr txBox="1"/>
          <p:nvPr/>
        </p:nvSpPr>
        <p:spPr>
          <a:xfrm>
            <a:off x="533400" y="5410200"/>
            <a:ext cx="8001000" cy="1200329"/>
          </a:xfrm>
          <a:prstGeom prst="rect">
            <a:avLst/>
          </a:prstGeom>
          <a:noFill/>
        </p:spPr>
        <p:txBody>
          <a:bodyPr wrap="square" rtlCol="0">
            <a:spAutoFit/>
          </a:bodyPr>
          <a:lstStyle/>
          <a:p>
            <a:pPr algn="ctr"/>
            <a:r>
              <a:rPr lang="en-US" b="1" dirty="0" smtClean="0">
                <a:solidFill>
                  <a:srgbClr val="00B050"/>
                </a:solidFill>
                <a:latin typeface="Vagabond" pitchFamily="2" charset="0"/>
              </a:rPr>
              <a:t>Trust in the Lord with all your heart, and lean not on your own understanding;  In all your ways acknowledge Him, and He shall direct your paths. (Proverbs 3:5-6)</a:t>
            </a:r>
            <a:endParaRPr lang="en-US" sz="1800" dirty="0"/>
          </a:p>
        </p:txBody>
      </p:sp>
      <p:pic>
        <p:nvPicPr>
          <p:cNvPr id="52226" name="Picture 2" descr="https://encrypted-tbn3.gstatic.com/images?q=tbn:ANd9GcSWqJM5sVBzNNNdiZmrwpri_GwzgP60u5eVd8bH1R9SDEkqnOj7EA"/>
          <p:cNvPicPr>
            <a:picLocks noChangeAspect="1" noChangeArrowheads="1"/>
          </p:cNvPicPr>
          <p:nvPr/>
        </p:nvPicPr>
        <p:blipFill>
          <a:blip r:embed="rId3" cstate="print"/>
          <a:srcRect/>
          <a:stretch>
            <a:fillRect/>
          </a:stretch>
        </p:blipFill>
        <p:spPr bwMode="auto">
          <a:xfrm>
            <a:off x="4800600" y="457200"/>
            <a:ext cx="3997929" cy="2514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6934200" cy="762000"/>
          </a:xfrm>
        </p:spPr>
        <p:txBody>
          <a:bodyPr>
            <a:normAutofit/>
          </a:bodyPr>
          <a:lstStyle/>
          <a:p>
            <a:r>
              <a:rPr lang="en-US" sz="4000" b="1" dirty="0">
                <a:solidFill>
                  <a:srgbClr val="FF0000"/>
                </a:solidFill>
              </a:rPr>
              <a:t>Marriage was designed by God</a:t>
            </a:r>
          </a:p>
        </p:txBody>
      </p:sp>
      <p:sp>
        <p:nvSpPr>
          <p:cNvPr id="7171" name="Rectangle 3"/>
          <p:cNvSpPr>
            <a:spLocks noGrp="1" noChangeArrowheads="1"/>
          </p:cNvSpPr>
          <p:nvPr>
            <p:ph idx="1"/>
          </p:nvPr>
        </p:nvSpPr>
        <p:spPr>
          <a:xfrm>
            <a:off x="381000" y="990600"/>
            <a:ext cx="8458200" cy="1981200"/>
          </a:xfrm>
        </p:spPr>
        <p:txBody>
          <a:bodyPr>
            <a:normAutofit/>
          </a:bodyPr>
          <a:lstStyle/>
          <a:p>
            <a:pPr marL="0" indent="280988">
              <a:lnSpc>
                <a:spcPct val="80000"/>
              </a:lnSpc>
              <a:buFontTx/>
              <a:buNone/>
            </a:pPr>
            <a:r>
              <a:rPr lang="en-US" sz="2800" b="1" dirty="0" smtClean="0">
                <a:solidFill>
                  <a:srgbClr val="800080"/>
                </a:solidFill>
              </a:rPr>
              <a:t>                         Mark </a:t>
            </a:r>
            <a:r>
              <a:rPr lang="en-US" sz="2800" b="1" dirty="0">
                <a:solidFill>
                  <a:srgbClr val="800080"/>
                </a:solidFill>
              </a:rPr>
              <a:t>10:6-9</a:t>
            </a:r>
          </a:p>
          <a:p>
            <a:pPr marL="0" indent="280988">
              <a:lnSpc>
                <a:spcPct val="80000"/>
              </a:lnSpc>
              <a:buFontTx/>
              <a:buNone/>
            </a:pPr>
            <a:r>
              <a:rPr lang="en-US" sz="1800" b="1" dirty="0"/>
              <a:t>6  "But from the beginning of the creation, God 'made them male </a:t>
            </a:r>
            <a:r>
              <a:rPr lang="en-US" sz="1800" b="1" dirty="0" smtClean="0"/>
              <a:t>                                and </a:t>
            </a:r>
            <a:r>
              <a:rPr lang="en-US" sz="1800" b="1" dirty="0"/>
              <a:t>female.'</a:t>
            </a:r>
          </a:p>
          <a:p>
            <a:pPr marL="0" indent="280988">
              <a:lnSpc>
                <a:spcPct val="80000"/>
              </a:lnSpc>
              <a:buFontTx/>
              <a:buNone/>
            </a:pPr>
            <a:r>
              <a:rPr lang="en-US" sz="1800" b="1" dirty="0"/>
              <a:t>7  'For this reason a man shall leave his father and mother and be joined to his wife,</a:t>
            </a:r>
          </a:p>
          <a:p>
            <a:pPr marL="0" indent="280988">
              <a:lnSpc>
                <a:spcPct val="80000"/>
              </a:lnSpc>
              <a:buFontTx/>
              <a:buNone/>
            </a:pPr>
            <a:r>
              <a:rPr lang="en-US" sz="1800" b="1" dirty="0"/>
              <a:t>8  'and the two shall become one flesh'; so then they are no longer two, but one flesh.</a:t>
            </a:r>
          </a:p>
          <a:p>
            <a:pPr marL="0" indent="280988">
              <a:lnSpc>
                <a:spcPct val="80000"/>
              </a:lnSpc>
              <a:buFontTx/>
              <a:buNone/>
            </a:pPr>
            <a:r>
              <a:rPr lang="en-US" sz="1800" b="1" dirty="0"/>
              <a:t>9  </a:t>
            </a:r>
            <a:r>
              <a:rPr lang="en-US" sz="1800" b="1" dirty="0">
                <a:solidFill>
                  <a:srgbClr val="0000CC"/>
                </a:solidFill>
              </a:rPr>
              <a:t>"Therefore what God has joined together, let not man separate</a:t>
            </a:r>
            <a:r>
              <a:rPr lang="en-US" sz="1800" b="1" dirty="0" smtClean="0">
                <a:solidFill>
                  <a:srgbClr val="0000CC"/>
                </a:solidFill>
              </a:rPr>
              <a:t>.“</a:t>
            </a:r>
            <a:endParaRPr lang="en-US" sz="1800" b="1" dirty="0">
              <a:solidFill>
                <a:srgbClr val="0000CC"/>
              </a:solidFill>
            </a:endParaRPr>
          </a:p>
        </p:txBody>
      </p:sp>
      <p:sp>
        <p:nvSpPr>
          <p:cNvPr id="7172" name="Text Box 4"/>
          <p:cNvSpPr txBox="1">
            <a:spLocks noChangeArrowheads="1"/>
          </p:cNvSpPr>
          <p:nvPr/>
        </p:nvSpPr>
        <p:spPr bwMode="auto">
          <a:xfrm>
            <a:off x="990600" y="5410200"/>
            <a:ext cx="7086600" cy="1187450"/>
          </a:xfrm>
          <a:prstGeom prst="rect">
            <a:avLst/>
          </a:prstGeom>
          <a:noFill/>
          <a:ln w="9525">
            <a:noFill/>
            <a:miter lim="800000"/>
            <a:headEnd/>
            <a:tailEnd/>
          </a:ln>
          <a:effectLst/>
        </p:spPr>
        <p:txBody>
          <a:bodyPr>
            <a:spAutoFit/>
          </a:bodyPr>
          <a:lstStyle/>
          <a:p>
            <a:pPr algn="ctr">
              <a:spcBef>
                <a:spcPct val="50000"/>
              </a:spcBef>
            </a:pPr>
            <a:r>
              <a:rPr lang="en-US" b="1" dirty="0">
                <a:solidFill>
                  <a:srgbClr val="00FF00"/>
                </a:solidFill>
                <a:latin typeface="Comic Sans MS" pitchFamily="66" charset="0"/>
              </a:rPr>
              <a:t>God designed marriage to be a one man - one woman relationship because He knows this is the best way to develop godly children!</a:t>
            </a:r>
          </a:p>
        </p:txBody>
      </p:sp>
      <p:pic>
        <p:nvPicPr>
          <p:cNvPr id="7174" name="Picture 6" descr="http://www.weddingaces.com/wp-content/uploads/wedding-kiss1.jpg"/>
          <p:cNvPicPr>
            <a:picLocks noChangeAspect="1" noChangeArrowheads="1"/>
          </p:cNvPicPr>
          <p:nvPr/>
        </p:nvPicPr>
        <p:blipFill>
          <a:blip r:embed="rId2" cstate="print"/>
          <a:srcRect l="5424" t="2712" r="5085" b="2373"/>
          <a:stretch>
            <a:fillRect/>
          </a:stretch>
        </p:blipFill>
        <p:spPr bwMode="auto">
          <a:xfrm>
            <a:off x="7239000" y="152400"/>
            <a:ext cx="1676399" cy="1777999"/>
          </a:xfrm>
          <a:prstGeom prst="rect">
            <a:avLst/>
          </a:prstGeom>
          <a:noFill/>
        </p:spPr>
      </p:pic>
      <p:pic>
        <p:nvPicPr>
          <p:cNvPr id="7176" name="Picture 8" descr="https://encrypted-tbn0.gstatic.com/images?q=tbn:ANd9GcTfX4-wQrAyfghb9q2GKM6WnKT_AbZl63CdMmyDQLgLyGSuwKPZOQ"/>
          <p:cNvPicPr>
            <a:picLocks noChangeAspect="1" noChangeArrowheads="1"/>
          </p:cNvPicPr>
          <p:nvPr/>
        </p:nvPicPr>
        <p:blipFill>
          <a:blip r:embed="rId3" cstate="print"/>
          <a:srcRect/>
          <a:stretch>
            <a:fillRect/>
          </a:stretch>
        </p:blipFill>
        <p:spPr bwMode="auto">
          <a:xfrm>
            <a:off x="304800" y="3048000"/>
            <a:ext cx="2133600" cy="2133601"/>
          </a:xfrm>
          <a:prstGeom prst="rect">
            <a:avLst/>
          </a:prstGeom>
          <a:noFill/>
        </p:spPr>
      </p:pic>
      <p:sp>
        <p:nvSpPr>
          <p:cNvPr id="9" name="Rectangle 3"/>
          <p:cNvSpPr txBox="1">
            <a:spLocks noChangeArrowheads="1"/>
          </p:cNvSpPr>
          <p:nvPr/>
        </p:nvSpPr>
        <p:spPr>
          <a:xfrm>
            <a:off x="2743200" y="3048000"/>
            <a:ext cx="5867400" cy="2133600"/>
          </a:xfrm>
          <a:prstGeom prst="rect">
            <a:avLst/>
          </a:prstGeom>
        </p:spPr>
        <p:txBody>
          <a:bodyPr vert="horz" lIns="91440" tIns="45720" rIns="91440" bIns="45720" rtlCol="0">
            <a:normAutofit/>
          </a:bodyPr>
          <a:lstStyle/>
          <a:p>
            <a:pPr marL="0" marR="0" lvl="0" indent="280988"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800080"/>
                </a:solidFill>
                <a:effectLst/>
                <a:uLnTx/>
                <a:uFillTx/>
                <a:latin typeface="+mn-lt"/>
                <a:ea typeface="+mn-ea"/>
                <a:cs typeface="+mn-cs"/>
              </a:rPr>
              <a:t>                 Malachi 2:15</a:t>
            </a:r>
          </a:p>
          <a:p>
            <a:pPr marL="0" marR="0" lvl="0" indent="280988"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And did not he make one? Yet had he the residue of the spirit. </a:t>
            </a:r>
            <a:r>
              <a:rPr kumimoji="0" lang="en-US" sz="1800" b="1" i="0" u="none" strike="noStrike" kern="1200" cap="none" spc="0" normalizeH="0" baseline="0" noProof="0" dirty="0" smtClean="0">
                <a:ln>
                  <a:noFill/>
                </a:ln>
                <a:solidFill>
                  <a:srgbClr val="0000CC"/>
                </a:solidFill>
                <a:effectLst/>
                <a:uLnTx/>
                <a:uFillTx/>
                <a:latin typeface="+mn-lt"/>
                <a:ea typeface="+mn-ea"/>
                <a:cs typeface="+mn-cs"/>
              </a:rPr>
              <a:t>And wherefore one? That he might seek a godly seed.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Therefore take heed to your spirit, and let none deal treacherously against the wife of his youth.   </a:t>
            </a:r>
            <a:r>
              <a:rPr kumimoji="0" lang="en-US" sz="1800" b="1" i="1" u="none" strike="noStrike" kern="1200" cap="none" spc="0" normalizeH="0" baseline="0" noProof="0" dirty="0" smtClean="0">
                <a:ln>
                  <a:noFill/>
                </a:ln>
                <a:solidFill>
                  <a:schemeClr val="tx1"/>
                </a:solidFill>
                <a:effectLst/>
                <a:uLnTx/>
                <a:uFillTx/>
                <a:latin typeface="+mn-lt"/>
                <a:ea typeface="+mn-ea"/>
                <a:cs typeface="+mn-cs"/>
              </a:rPr>
              <a:t>[many people were breaking their covenants]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5105400" cy="1219200"/>
          </a:xfrm>
        </p:spPr>
        <p:txBody>
          <a:bodyPr>
            <a:normAutofit fontScale="90000"/>
          </a:bodyPr>
          <a:lstStyle/>
          <a:p>
            <a:r>
              <a:rPr lang="en-US" sz="4000" b="1" dirty="0">
                <a:solidFill>
                  <a:srgbClr val="FF0000"/>
                </a:solidFill>
                <a:latin typeface="Vagabond" pitchFamily="2" charset="0"/>
              </a:rPr>
              <a:t>Raising Godly Children is the Goal</a:t>
            </a:r>
          </a:p>
        </p:txBody>
      </p:sp>
      <p:sp>
        <p:nvSpPr>
          <p:cNvPr id="9219" name="Rectangle 3"/>
          <p:cNvSpPr>
            <a:spLocks noGrp="1" noChangeArrowheads="1"/>
          </p:cNvSpPr>
          <p:nvPr>
            <p:ph idx="1"/>
          </p:nvPr>
        </p:nvSpPr>
        <p:spPr>
          <a:xfrm>
            <a:off x="533400" y="1600200"/>
            <a:ext cx="7772400" cy="4495800"/>
          </a:xfrm>
        </p:spPr>
        <p:txBody>
          <a:bodyPr/>
          <a:lstStyle/>
          <a:p>
            <a:pPr>
              <a:lnSpc>
                <a:spcPct val="90000"/>
              </a:lnSpc>
            </a:pPr>
            <a:r>
              <a:rPr lang="en-US" dirty="0"/>
              <a:t>We need someone at home </a:t>
            </a:r>
            <a:r>
              <a:rPr lang="en-US" dirty="0" smtClean="0"/>
              <a:t>                                    instructing </a:t>
            </a:r>
            <a:r>
              <a:rPr lang="en-US" dirty="0"/>
              <a:t>our children</a:t>
            </a:r>
          </a:p>
          <a:p>
            <a:pPr>
              <a:lnSpc>
                <a:spcPct val="90000"/>
              </a:lnSpc>
            </a:pPr>
            <a:r>
              <a:rPr lang="en-US" dirty="0"/>
              <a:t>The focus is on our children!  When we get this right, many other problems dissolve.</a:t>
            </a:r>
          </a:p>
          <a:p>
            <a:pPr>
              <a:lnSpc>
                <a:spcPct val="90000"/>
              </a:lnSpc>
            </a:pPr>
            <a:r>
              <a:rPr lang="en-US" dirty="0"/>
              <a:t>What we do with our children is very similar to what the angels do with us – This is our practice time!  We are learning to be angels in the kingdom</a:t>
            </a:r>
          </a:p>
        </p:txBody>
      </p:sp>
      <p:pic>
        <p:nvPicPr>
          <p:cNvPr id="9221" name="Picture 5" descr="https://encrypted-tbn2.gstatic.com/images?q=tbn:ANd9GcRhKxf_X4brakHHbU-918oEr5GH3AQl9p97xh6Fh7s3r0bIfjBo9w"/>
          <p:cNvPicPr>
            <a:picLocks noChangeAspect="1" noChangeArrowheads="1"/>
          </p:cNvPicPr>
          <p:nvPr/>
        </p:nvPicPr>
        <p:blipFill>
          <a:blip r:embed="rId2" cstate="print"/>
          <a:srcRect b="17241"/>
          <a:stretch>
            <a:fillRect/>
          </a:stretch>
        </p:blipFill>
        <p:spPr bwMode="auto">
          <a:xfrm>
            <a:off x="5791200" y="304800"/>
            <a:ext cx="3190619" cy="1828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228600" y="685800"/>
            <a:ext cx="8610600" cy="3048000"/>
          </a:xfrm>
        </p:spPr>
        <p:txBody>
          <a:bodyPr>
            <a:normAutofit/>
          </a:bodyPr>
          <a:lstStyle/>
          <a:p>
            <a:pPr algn="l"/>
            <a:r>
              <a:rPr lang="en-US" sz="2000" b="1" dirty="0" smtClean="0">
                <a:solidFill>
                  <a:srgbClr val="FF0000"/>
                </a:solidFill>
                <a:latin typeface="Times New Roman" pitchFamily="18" charset="0"/>
                <a:cs typeface="Times New Roman" pitchFamily="18" charset="0"/>
              </a:rPr>
              <a:t>   </a:t>
            </a:r>
            <a:r>
              <a:rPr lang="en-US" sz="2200" b="1" dirty="0">
                <a:solidFill>
                  <a:srgbClr val="0000CC"/>
                </a:solidFill>
                <a:latin typeface="Times New Roman" pitchFamily="18" charset="0"/>
                <a:cs typeface="Times New Roman" pitchFamily="18" charset="0"/>
              </a:rPr>
              <a:t>16  to the woman He said: "I will greatly </a:t>
            </a:r>
            <a:r>
              <a:rPr lang="en-US" sz="2200" b="1" dirty="0" smtClean="0">
                <a:solidFill>
                  <a:srgbClr val="0000CC"/>
                </a:solidFill>
                <a:latin typeface="Times New Roman" pitchFamily="18" charset="0"/>
                <a:cs typeface="Times New Roman" pitchFamily="18" charset="0"/>
              </a:rPr>
              <a:t>multiply                                     </a:t>
            </a:r>
            <a:r>
              <a:rPr lang="en-US" sz="2200" b="1" dirty="0">
                <a:solidFill>
                  <a:srgbClr val="0000CC"/>
                </a:solidFill>
                <a:latin typeface="Times New Roman" pitchFamily="18" charset="0"/>
                <a:cs typeface="Times New Roman" pitchFamily="18" charset="0"/>
              </a:rPr>
              <a:t>your sorrow and your conception; in pain you shall </a:t>
            </a:r>
            <a:r>
              <a:rPr lang="en-US" sz="2200" b="1" dirty="0" smtClean="0">
                <a:solidFill>
                  <a:srgbClr val="0000CC"/>
                </a:solidFill>
                <a:latin typeface="Times New Roman" pitchFamily="18" charset="0"/>
                <a:cs typeface="Times New Roman" pitchFamily="18" charset="0"/>
              </a:rPr>
              <a:t>                                  bring </a:t>
            </a:r>
            <a:r>
              <a:rPr lang="en-US" sz="2200" b="1" dirty="0">
                <a:solidFill>
                  <a:srgbClr val="0000CC"/>
                </a:solidFill>
                <a:latin typeface="Times New Roman" pitchFamily="18" charset="0"/>
                <a:cs typeface="Times New Roman" pitchFamily="18" charset="0"/>
              </a:rPr>
              <a:t>forth children; your desire shall be for your </a:t>
            </a:r>
            <a:r>
              <a:rPr lang="en-US" sz="2200" b="1" dirty="0" smtClean="0">
                <a:solidFill>
                  <a:srgbClr val="0000CC"/>
                </a:solidFill>
                <a:latin typeface="Times New Roman" pitchFamily="18" charset="0"/>
                <a:cs typeface="Times New Roman" pitchFamily="18" charset="0"/>
              </a:rPr>
              <a:t>                                  husband</a:t>
            </a:r>
            <a:r>
              <a:rPr lang="en-US" sz="2200" b="1" dirty="0">
                <a:solidFill>
                  <a:srgbClr val="0000CC"/>
                </a:solidFill>
                <a:latin typeface="Times New Roman" pitchFamily="18" charset="0"/>
                <a:cs typeface="Times New Roman" pitchFamily="18" charset="0"/>
              </a:rPr>
              <a:t>, and he shall rule over you.“</a:t>
            </a:r>
            <a:br>
              <a:rPr lang="en-US" sz="2200" b="1" dirty="0">
                <a:solidFill>
                  <a:srgbClr val="0000CC"/>
                </a:solidFill>
                <a:latin typeface="Times New Roman" pitchFamily="18" charset="0"/>
                <a:cs typeface="Times New Roman" pitchFamily="18" charset="0"/>
              </a:rPr>
            </a:br>
            <a:r>
              <a:rPr lang="en-US" sz="2200" b="1" dirty="0">
                <a:solidFill>
                  <a:srgbClr val="0000CC"/>
                </a:solidFill>
                <a:latin typeface="Times New Roman" pitchFamily="18" charset="0"/>
                <a:cs typeface="Times New Roman" pitchFamily="18" charset="0"/>
              </a:rPr>
              <a:t>   17  Then to Adam He said, "Because you have heeded the voice of your wife, and have eaten from the tree of which I commanded you, saying, 'You shall not eat of it': "Cursed is the ground for your sake; in toil you shall eat of it all the days of your life.</a:t>
            </a:r>
          </a:p>
        </p:txBody>
      </p:sp>
      <p:sp>
        <p:nvSpPr>
          <p:cNvPr id="438275" name="Rectangle 3"/>
          <p:cNvSpPr>
            <a:spLocks noGrp="1" noChangeArrowheads="1"/>
          </p:cNvSpPr>
          <p:nvPr>
            <p:ph idx="1"/>
          </p:nvPr>
        </p:nvSpPr>
        <p:spPr>
          <a:xfrm>
            <a:off x="609600" y="3810000"/>
            <a:ext cx="7772400" cy="2590800"/>
          </a:xfrm>
        </p:spPr>
        <p:txBody>
          <a:bodyPr/>
          <a:lstStyle/>
          <a:p>
            <a:pPr>
              <a:lnSpc>
                <a:spcPct val="80000"/>
              </a:lnSpc>
            </a:pPr>
            <a:r>
              <a:rPr lang="en-US" sz="2400" dirty="0"/>
              <a:t>The Hebrew word for </a:t>
            </a:r>
            <a:r>
              <a:rPr lang="en-US" sz="2400" b="1" dirty="0">
                <a:solidFill>
                  <a:srgbClr val="0000CC"/>
                </a:solidFill>
              </a:rPr>
              <a:t>“pain” </a:t>
            </a:r>
            <a:r>
              <a:rPr lang="en-US" sz="2400" dirty="0"/>
              <a:t>is the same </a:t>
            </a:r>
            <a:r>
              <a:rPr lang="en-US" sz="2400" dirty="0" smtClean="0"/>
              <a:t>word                           </a:t>
            </a:r>
            <a:r>
              <a:rPr lang="en-US" sz="2400" dirty="0"/>
              <a:t>translated </a:t>
            </a:r>
            <a:r>
              <a:rPr lang="en-US" sz="2400" b="1" dirty="0">
                <a:solidFill>
                  <a:srgbClr val="0000CC"/>
                </a:solidFill>
              </a:rPr>
              <a:t>“toil” </a:t>
            </a:r>
            <a:r>
              <a:rPr lang="en-US" sz="2400" dirty="0"/>
              <a:t>in v. 17</a:t>
            </a:r>
          </a:p>
          <a:p>
            <a:pPr>
              <a:lnSpc>
                <a:spcPct val="80000"/>
              </a:lnSpc>
            </a:pPr>
            <a:r>
              <a:rPr lang="en-US" sz="2400" dirty="0"/>
              <a:t>Just as men struggle all their lives with bringing </a:t>
            </a:r>
            <a:r>
              <a:rPr lang="en-US" sz="2400" dirty="0" smtClean="0"/>
              <a:t>                            food </a:t>
            </a:r>
            <a:r>
              <a:rPr lang="en-US" sz="2400" dirty="0"/>
              <a:t>out of the ground, so women struggle in </a:t>
            </a:r>
            <a:r>
              <a:rPr lang="en-US" sz="2400" dirty="0" smtClean="0"/>
              <a:t>                    bringing </a:t>
            </a:r>
            <a:r>
              <a:rPr lang="en-US" sz="2400" dirty="0"/>
              <a:t>forth children fruitful to God </a:t>
            </a:r>
          </a:p>
          <a:p>
            <a:pPr>
              <a:lnSpc>
                <a:spcPct val="80000"/>
              </a:lnSpc>
            </a:pPr>
            <a:r>
              <a:rPr lang="en-US" sz="2400" b="1" dirty="0">
                <a:solidFill>
                  <a:srgbClr val="0000CC"/>
                </a:solidFill>
              </a:rPr>
              <a:t>1 Tim 2:15  </a:t>
            </a:r>
            <a:r>
              <a:rPr lang="en-US" sz="2400" dirty="0"/>
              <a:t>Yet woman will be saved through bearing children, if she continues in faith and love and holiness, with modesty. (RSV)</a:t>
            </a:r>
          </a:p>
        </p:txBody>
      </p:sp>
      <p:sp>
        <p:nvSpPr>
          <p:cNvPr id="6" name="Rectangle 5"/>
          <p:cNvSpPr/>
          <p:nvPr/>
        </p:nvSpPr>
        <p:spPr>
          <a:xfrm>
            <a:off x="1447800" y="228600"/>
            <a:ext cx="3698448" cy="646331"/>
          </a:xfrm>
          <a:prstGeom prst="rect">
            <a:avLst/>
          </a:prstGeom>
        </p:spPr>
        <p:txBody>
          <a:bodyPr wrap="none">
            <a:spAutoFit/>
          </a:bodyPr>
          <a:lstStyle/>
          <a:p>
            <a:r>
              <a:rPr lang="en-US" sz="3600" b="1" dirty="0" smtClean="0">
                <a:solidFill>
                  <a:srgbClr val="FF0000"/>
                </a:solidFill>
              </a:rPr>
              <a:t>Genesis 3:16-17</a:t>
            </a:r>
            <a:endParaRPr lang="en-US" sz="3600" dirty="0"/>
          </a:p>
        </p:txBody>
      </p:sp>
      <p:pic>
        <p:nvPicPr>
          <p:cNvPr id="438277" name="Picture 5" descr="http://cdn.sheknows.com/articles/mom-with-daycare-children.jpg"/>
          <p:cNvPicPr>
            <a:picLocks noChangeAspect="1" noChangeArrowheads="1"/>
          </p:cNvPicPr>
          <p:nvPr/>
        </p:nvPicPr>
        <p:blipFill>
          <a:blip r:embed="rId2" cstate="print"/>
          <a:srcRect/>
          <a:stretch>
            <a:fillRect/>
          </a:stretch>
        </p:blipFill>
        <p:spPr bwMode="auto">
          <a:xfrm>
            <a:off x="6553200" y="152400"/>
            <a:ext cx="2438400" cy="1621536"/>
          </a:xfrm>
          <a:prstGeom prst="rect">
            <a:avLst/>
          </a:prstGeom>
          <a:noFill/>
        </p:spPr>
      </p:pic>
      <p:pic>
        <p:nvPicPr>
          <p:cNvPr id="438279" name="Picture 7" descr="https://encrypted-tbn2.gstatic.com/images?q=tbn:ANd9GcRdgt4NFItu9mjIFvBW3x8nWpWIXKNuyZykZlhInQ9jttIv702T"/>
          <p:cNvPicPr>
            <a:picLocks noChangeAspect="1" noChangeArrowheads="1"/>
          </p:cNvPicPr>
          <p:nvPr/>
        </p:nvPicPr>
        <p:blipFill>
          <a:blip r:embed="rId3" cstate="print"/>
          <a:srcRect/>
          <a:stretch>
            <a:fillRect/>
          </a:stretch>
        </p:blipFill>
        <p:spPr bwMode="auto">
          <a:xfrm>
            <a:off x="7086600" y="3429000"/>
            <a:ext cx="1905000" cy="1905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52400" y="152400"/>
            <a:ext cx="6705600" cy="2057400"/>
          </a:xfrm>
        </p:spPr>
        <p:txBody>
          <a:bodyPr>
            <a:normAutofit fontScale="90000"/>
          </a:bodyPr>
          <a:lstStyle/>
          <a:p>
            <a:r>
              <a:rPr lang="en-US" sz="5300" b="1" dirty="0">
                <a:solidFill>
                  <a:srgbClr val="FF0000"/>
                </a:solidFill>
              </a:rPr>
              <a:t>Genesis 3:16</a:t>
            </a:r>
            <a:r>
              <a:rPr lang="en-US" dirty="0">
                <a:solidFill>
                  <a:srgbClr val="FF0000"/>
                </a:solidFill>
              </a:rPr>
              <a:t> </a:t>
            </a:r>
            <a:r>
              <a:rPr lang="en-US" sz="3000" dirty="0">
                <a:solidFill>
                  <a:srgbClr val="00FFFF"/>
                </a:solidFill>
              </a:rPr>
              <a:t/>
            </a:r>
            <a:br>
              <a:rPr lang="en-US" sz="3000" dirty="0">
                <a:solidFill>
                  <a:srgbClr val="00FFFF"/>
                </a:solidFill>
              </a:rPr>
            </a:br>
            <a:r>
              <a:rPr lang="en-US" sz="3600" b="1" dirty="0">
                <a:solidFill>
                  <a:srgbClr val="0000CC"/>
                </a:solidFill>
                <a:latin typeface="Times New Roman" pitchFamily="18" charset="0"/>
                <a:cs typeface="Times New Roman" pitchFamily="18" charset="0"/>
              </a:rPr>
              <a:t>“your desire shall be for your husband, and he shall rule over </a:t>
            </a:r>
            <a:r>
              <a:rPr lang="en-US" sz="3600" b="1" dirty="0" smtClean="0">
                <a:solidFill>
                  <a:srgbClr val="0000CC"/>
                </a:solidFill>
                <a:latin typeface="Times New Roman" pitchFamily="18" charset="0"/>
                <a:cs typeface="Times New Roman" pitchFamily="18" charset="0"/>
              </a:rPr>
              <a:t>you”</a:t>
            </a:r>
            <a:r>
              <a:rPr lang="en-US" sz="3000" dirty="0">
                <a:solidFill>
                  <a:srgbClr val="00FFFF"/>
                </a:solidFill>
              </a:rPr>
              <a:t/>
            </a:r>
            <a:br>
              <a:rPr lang="en-US" sz="3000" dirty="0">
                <a:solidFill>
                  <a:srgbClr val="00FFFF"/>
                </a:solidFill>
              </a:rPr>
            </a:br>
            <a:endParaRPr lang="en-US" sz="3000" dirty="0">
              <a:solidFill>
                <a:srgbClr val="00FFFF"/>
              </a:solidFill>
            </a:endParaRPr>
          </a:p>
        </p:txBody>
      </p:sp>
      <p:sp>
        <p:nvSpPr>
          <p:cNvPr id="439299" name="Rectangle 3"/>
          <p:cNvSpPr>
            <a:spLocks noGrp="1" noChangeArrowheads="1"/>
          </p:cNvSpPr>
          <p:nvPr>
            <p:ph idx="1"/>
          </p:nvPr>
        </p:nvSpPr>
        <p:spPr>
          <a:xfrm>
            <a:off x="457200" y="2209800"/>
            <a:ext cx="7772400" cy="4267200"/>
          </a:xfrm>
        </p:spPr>
        <p:txBody>
          <a:bodyPr>
            <a:normAutofit/>
          </a:bodyPr>
          <a:lstStyle/>
          <a:p>
            <a:pPr>
              <a:lnSpc>
                <a:spcPct val="80000"/>
              </a:lnSpc>
            </a:pPr>
            <a:r>
              <a:rPr lang="en-US" sz="2800" dirty="0"/>
              <a:t>Husbands should direct their families towards God – this is the responsibility of every husband!</a:t>
            </a:r>
          </a:p>
          <a:p>
            <a:pPr>
              <a:lnSpc>
                <a:spcPct val="80000"/>
              </a:lnSpc>
            </a:pPr>
            <a:r>
              <a:rPr lang="en-US" sz="2800" dirty="0"/>
              <a:t>Wives should be able to look to their husbands for spiritual direction – and follow it. This way our children learn how to submit, so they will one day submit to God.</a:t>
            </a:r>
          </a:p>
          <a:p>
            <a:pPr>
              <a:lnSpc>
                <a:spcPct val="80000"/>
              </a:lnSpc>
            </a:pPr>
            <a:r>
              <a:rPr lang="en-US" sz="2800" dirty="0"/>
              <a:t>This is how God and His angels designed the family to work</a:t>
            </a:r>
          </a:p>
          <a:p>
            <a:pPr>
              <a:lnSpc>
                <a:spcPct val="80000"/>
              </a:lnSpc>
            </a:pPr>
            <a:r>
              <a:rPr lang="en-US" sz="2800" dirty="0"/>
              <a:t>This does fail sometimes [Abigail &amp; </a:t>
            </a:r>
            <a:r>
              <a:rPr lang="en-US" sz="2800" dirty="0" err="1"/>
              <a:t>Nabal</a:t>
            </a:r>
            <a:r>
              <a:rPr lang="en-US" sz="2800" dirty="0"/>
              <a:t>] and we must make the most of a bad situation – praying God will bring good out of the bad</a:t>
            </a:r>
          </a:p>
          <a:p>
            <a:pPr>
              <a:lnSpc>
                <a:spcPct val="80000"/>
              </a:lnSpc>
            </a:pPr>
            <a:endParaRPr lang="en-US" sz="2400" dirty="0"/>
          </a:p>
        </p:txBody>
      </p:sp>
      <p:pic>
        <p:nvPicPr>
          <p:cNvPr id="439301" name="Picture 5" descr="https://encrypted-tbn0.gstatic.com/images?q=tbn:ANd9GcRMwlxvJ4TrwLs_PZAr8ulpxNC8jdxrzeFT_3PDHkpyISLDiReY"/>
          <p:cNvPicPr>
            <a:picLocks noChangeAspect="1" noChangeArrowheads="1"/>
          </p:cNvPicPr>
          <p:nvPr/>
        </p:nvPicPr>
        <p:blipFill>
          <a:blip r:embed="rId2" cstate="print"/>
          <a:srcRect/>
          <a:stretch>
            <a:fillRect/>
          </a:stretch>
        </p:blipFill>
        <p:spPr bwMode="auto">
          <a:xfrm>
            <a:off x="7010400" y="0"/>
            <a:ext cx="2133600" cy="21431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Ephesians 5:30-32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3962400"/>
          </a:xfrm>
        </p:spPr>
        <p:txBody>
          <a:bodyPr>
            <a:normAutofit/>
          </a:bodyPr>
          <a:lstStyle/>
          <a:p>
            <a:pPr marL="0" indent="280988">
              <a:spcBef>
                <a:spcPts val="0"/>
              </a:spcBef>
              <a:buFontTx/>
              <a:buNone/>
            </a:pPr>
            <a:r>
              <a:rPr lang="en-US" sz="2800" dirty="0" smtClean="0"/>
              <a:t>30	For we are members of His body, of His flesh and of His bones.</a:t>
            </a:r>
          </a:p>
          <a:p>
            <a:pPr marL="0" indent="280988">
              <a:spcBef>
                <a:spcPts val="0"/>
              </a:spcBef>
              <a:buFontTx/>
              <a:buNone/>
            </a:pPr>
            <a:r>
              <a:rPr lang="en-US" sz="2800" dirty="0" smtClean="0"/>
              <a:t>31	"For this reason a man shall leave his father and mother and be joined to his wife, and the two shall become one flesh."</a:t>
            </a:r>
          </a:p>
          <a:p>
            <a:pPr marL="0" indent="280988">
              <a:spcBef>
                <a:spcPts val="0"/>
              </a:spcBef>
              <a:buFontTx/>
              <a:buNone/>
            </a:pPr>
            <a:r>
              <a:rPr lang="en-US" sz="2800" dirty="0" smtClean="0"/>
              <a:t>32	</a:t>
            </a:r>
            <a:r>
              <a:rPr lang="en-US" sz="2800" b="1" dirty="0" smtClean="0">
                <a:solidFill>
                  <a:srgbClr val="0000CC"/>
                </a:solidFill>
              </a:rPr>
              <a:t>This is a great mystery, but I speak concerning Christ and the church.</a:t>
            </a:r>
            <a:endParaRPr lang="en-US" sz="2800" b="1" dirty="0">
              <a:solidFill>
                <a:srgbClr val="0000CC"/>
              </a:solidFill>
            </a:endParaRPr>
          </a:p>
        </p:txBody>
      </p:sp>
      <p:sp>
        <p:nvSpPr>
          <p:cNvPr id="4100" name="Text Box 5"/>
          <p:cNvSpPr txBox="1">
            <a:spLocks noChangeArrowheads="1"/>
          </p:cNvSpPr>
          <p:nvPr/>
        </p:nvSpPr>
        <p:spPr bwMode="auto">
          <a:xfrm>
            <a:off x="1143000" y="4648200"/>
            <a:ext cx="6934200" cy="1569660"/>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7030A0"/>
                </a:solidFill>
                <a:latin typeface="Comic Sans MS" pitchFamily="66" charset="0"/>
              </a:rPr>
              <a:t>Everything God did in Gen 1-3 was about redeeming His family through His son.  Our families today are designed to clearly teach us about redemption in Christ Jesus.</a:t>
            </a:r>
            <a:endParaRPr lang="en-US" b="1" dirty="0">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0" y="-1"/>
            <a:ext cx="9144000" cy="6873977"/>
          </a:xfrm>
          <a:prstGeom prst="rect">
            <a:avLst/>
          </a:prstGeom>
          <a:noFill/>
        </p:spPr>
      </p:pic>
      <p:sp>
        <p:nvSpPr>
          <p:cNvPr id="10242" name="Rectangle 2"/>
          <p:cNvSpPr>
            <a:spLocks noGrp="1" noChangeArrowheads="1"/>
          </p:cNvSpPr>
          <p:nvPr>
            <p:ph type="title"/>
          </p:nvPr>
        </p:nvSpPr>
        <p:spPr>
          <a:xfrm>
            <a:off x="685800" y="228600"/>
            <a:ext cx="7772400" cy="1066800"/>
          </a:xfrm>
        </p:spPr>
        <p:txBody>
          <a:bodyPr>
            <a:normAutofit/>
          </a:bodyPr>
          <a:lstStyle/>
          <a:p>
            <a:r>
              <a:rPr lang="en-US" sz="5400" b="1" dirty="0">
                <a:solidFill>
                  <a:srgbClr val="FFFF00"/>
                </a:solidFill>
                <a:latin typeface="EraserDust" pitchFamily="34" charset="0"/>
              </a:rPr>
              <a:t>Lessons from Adam &amp; Eve </a:t>
            </a:r>
          </a:p>
        </p:txBody>
      </p:sp>
      <p:sp>
        <p:nvSpPr>
          <p:cNvPr id="10243" name="Rectangle 3"/>
          <p:cNvSpPr>
            <a:spLocks noGrp="1" noChangeArrowheads="1"/>
          </p:cNvSpPr>
          <p:nvPr>
            <p:ph idx="1"/>
          </p:nvPr>
        </p:nvSpPr>
        <p:spPr>
          <a:xfrm>
            <a:off x="685800" y="1447800"/>
            <a:ext cx="8001000" cy="4876800"/>
          </a:xfrm>
        </p:spPr>
        <p:txBody>
          <a:bodyPr>
            <a:noAutofit/>
          </a:bodyPr>
          <a:lstStyle/>
          <a:p>
            <a:pPr>
              <a:lnSpc>
                <a:spcPct val="90000"/>
              </a:lnSpc>
            </a:pPr>
            <a:r>
              <a:rPr lang="en-US" sz="2400" b="1" dirty="0">
                <a:solidFill>
                  <a:srgbClr val="FFC000"/>
                </a:solidFill>
              </a:rPr>
              <a:t>God uses families to develop His family</a:t>
            </a:r>
          </a:p>
          <a:p>
            <a:pPr>
              <a:lnSpc>
                <a:spcPct val="90000"/>
              </a:lnSpc>
            </a:pPr>
            <a:r>
              <a:rPr lang="en-US" sz="2400" b="1" dirty="0">
                <a:solidFill>
                  <a:srgbClr val="FFC000"/>
                </a:solidFill>
              </a:rPr>
              <a:t>Not good to be alone – don’t be isolated from God’s family</a:t>
            </a:r>
          </a:p>
          <a:p>
            <a:pPr>
              <a:lnSpc>
                <a:spcPct val="90000"/>
              </a:lnSpc>
            </a:pPr>
            <a:r>
              <a:rPr lang="en-US" sz="2400" b="1" dirty="0">
                <a:solidFill>
                  <a:srgbClr val="FFC000"/>
                </a:solidFill>
              </a:rPr>
              <a:t>Look for spouse who is a “helper fit” for you</a:t>
            </a:r>
          </a:p>
          <a:p>
            <a:pPr>
              <a:lnSpc>
                <a:spcPct val="90000"/>
              </a:lnSpc>
            </a:pPr>
            <a:r>
              <a:rPr lang="en-US" sz="2400" b="1" dirty="0">
                <a:solidFill>
                  <a:srgbClr val="FFC000"/>
                </a:solidFill>
              </a:rPr>
              <a:t>Our goal:  help save our spouse</a:t>
            </a:r>
          </a:p>
          <a:p>
            <a:pPr>
              <a:lnSpc>
                <a:spcPct val="90000"/>
              </a:lnSpc>
            </a:pPr>
            <a:r>
              <a:rPr lang="en-US" sz="2400" b="1" dirty="0">
                <a:solidFill>
                  <a:srgbClr val="FFC000"/>
                </a:solidFill>
              </a:rPr>
              <a:t>Marriage is for life!  Not ours to break.</a:t>
            </a:r>
          </a:p>
          <a:p>
            <a:pPr>
              <a:lnSpc>
                <a:spcPct val="90000"/>
              </a:lnSpc>
            </a:pPr>
            <a:r>
              <a:rPr lang="en-US" sz="2400" b="1" dirty="0">
                <a:solidFill>
                  <a:srgbClr val="FFC000"/>
                </a:solidFill>
              </a:rPr>
              <a:t>Parents:  Focus on developing Godly children</a:t>
            </a:r>
          </a:p>
          <a:p>
            <a:pPr lvl="1">
              <a:lnSpc>
                <a:spcPct val="90000"/>
              </a:lnSpc>
            </a:pPr>
            <a:r>
              <a:rPr lang="en-US" sz="2000" b="1" dirty="0">
                <a:solidFill>
                  <a:srgbClr val="FFC000"/>
                </a:solidFill>
              </a:rPr>
              <a:t>Dads:  Be a spiritual leader for spouse and children</a:t>
            </a:r>
          </a:p>
          <a:p>
            <a:pPr lvl="1">
              <a:lnSpc>
                <a:spcPct val="90000"/>
              </a:lnSpc>
            </a:pPr>
            <a:r>
              <a:rPr lang="en-US" sz="2000" b="1" dirty="0">
                <a:solidFill>
                  <a:srgbClr val="FFC000"/>
                </a:solidFill>
              </a:rPr>
              <a:t>Moms: Be available, be home for your kids      </a:t>
            </a:r>
          </a:p>
          <a:p>
            <a:pPr>
              <a:lnSpc>
                <a:spcPct val="90000"/>
              </a:lnSpc>
            </a:pPr>
            <a:r>
              <a:rPr lang="en-US" sz="2400" b="1" dirty="0">
                <a:solidFill>
                  <a:srgbClr val="FFC000"/>
                </a:solidFill>
              </a:rPr>
              <a:t>Men &amp; women have different God-given strengths &amp; weaknesses: therefore, different roles – appreciate each other!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6629400" cy="1066800"/>
          </a:xfrm>
        </p:spPr>
        <p:txBody>
          <a:bodyPr/>
          <a:lstStyle/>
          <a:p>
            <a:r>
              <a:rPr lang="en-US" sz="6000" b="1" dirty="0">
                <a:solidFill>
                  <a:srgbClr val="FF0000"/>
                </a:solidFill>
                <a:latin typeface="Vagabond" pitchFamily="2" charset="0"/>
              </a:rPr>
              <a:t>Cain &amp; Abel</a:t>
            </a:r>
            <a:endParaRPr lang="en-US" dirty="0">
              <a:solidFill>
                <a:srgbClr val="FF0000"/>
              </a:solidFill>
            </a:endParaRPr>
          </a:p>
        </p:txBody>
      </p:sp>
      <p:sp>
        <p:nvSpPr>
          <p:cNvPr id="11267" name="Rectangle 3"/>
          <p:cNvSpPr>
            <a:spLocks noGrp="1" noChangeArrowheads="1"/>
          </p:cNvSpPr>
          <p:nvPr>
            <p:ph idx="1"/>
          </p:nvPr>
        </p:nvSpPr>
        <p:spPr>
          <a:xfrm>
            <a:off x="304800" y="1752600"/>
            <a:ext cx="8458200" cy="4343400"/>
          </a:xfrm>
        </p:spPr>
        <p:txBody>
          <a:bodyPr/>
          <a:lstStyle/>
          <a:p>
            <a:pPr marL="0" indent="280988">
              <a:lnSpc>
                <a:spcPct val="80000"/>
              </a:lnSpc>
              <a:buFontTx/>
              <a:buNone/>
            </a:pPr>
            <a:r>
              <a:rPr lang="en-US" sz="3600" b="1" dirty="0" smtClean="0">
                <a:solidFill>
                  <a:srgbClr val="7030A0"/>
                </a:solidFill>
              </a:rPr>
              <a:t>                   Genesis 4:3-5</a:t>
            </a:r>
            <a:endParaRPr lang="en-US" sz="3600" b="1" dirty="0">
              <a:solidFill>
                <a:srgbClr val="7030A0"/>
              </a:solidFill>
            </a:endParaRPr>
          </a:p>
          <a:p>
            <a:pPr marL="0" indent="280988">
              <a:lnSpc>
                <a:spcPct val="80000"/>
              </a:lnSpc>
              <a:buFontTx/>
              <a:buNone/>
            </a:pPr>
            <a:r>
              <a:rPr lang="en-US" sz="2800" dirty="0"/>
              <a:t>3	And in the process of time it came to </a:t>
            </a:r>
            <a:r>
              <a:rPr lang="en-US" sz="2800" dirty="0" smtClean="0"/>
              <a:t>                   pass </a:t>
            </a:r>
            <a:r>
              <a:rPr lang="en-US" sz="2800" dirty="0"/>
              <a:t>that Cain brought an offering of the fruit of the ground to the LORD.</a:t>
            </a:r>
          </a:p>
          <a:p>
            <a:pPr marL="0" indent="280988">
              <a:lnSpc>
                <a:spcPct val="80000"/>
              </a:lnSpc>
              <a:buFontTx/>
              <a:buNone/>
            </a:pPr>
            <a:r>
              <a:rPr lang="en-US" sz="2800" dirty="0"/>
              <a:t>4	Abel also brought of the firstborn of his flock and </a:t>
            </a:r>
            <a:r>
              <a:rPr lang="en-US" sz="2800" i="1" dirty="0">
                <a:solidFill>
                  <a:srgbClr val="0000CC"/>
                </a:solidFill>
              </a:rPr>
              <a:t>of their fat </a:t>
            </a:r>
            <a:r>
              <a:rPr lang="en-US" sz="2800" i="1" dirty="0">
                <a:solidFill>
                  <a:srgbClr val="0000CC"/>
                </a:solidFill>
                <a:latin typeface="Times New Roman" pitchFamily="18" charset="0"/>
              </a:rPr>
              <a:t>[shows rules for offerings were already established).</a:t>
            </a:r>
            <a:r>
              <a:rPr lang="en-US" sz="2800" dirty="0">
                <a:solidFill>
                  <a:srgbClr val="0000CC"/>
                </a:solidFill>
              </a:rPr>
              <a:t>   </a:t>
            </a:r>
            <a:r>
              <a:rPr lang="en-US" sz="2800" dirty="0"/>
              <a:t>And </a:t>
            </a:r>
            <a:r>
              <a:rPr lang="en-US" sz="2800" b="1" dirty="0">
                <a:solidFill>
                  <a:srgbClr val="663300"/>
                </a:solidFill>
              </a:rPr>
              <a:t>the LORD respected Abel </a:t>
            </a:r>
            <a:r>
              <a:rPr lang="en-US" sz="2800" b="1" u="sng" dirty="0">
                <a:solidFill>
                  <a:srgbClr val="663300"/>
                </a:solidFill>
              </a:rPr>
              <a:t>and</a:t>
            </a:r>
            <a:r>
              <a:rPr lang="en-US" sz="2800" b="1" dirty="0">
                <a:solidFill>
                  <a:srgbClr val="663300"/>
                </a:solidFill>
              </a:rPr>
              <a:t> his offering,</a:t>
            </a:r>
          </a:p>
          <a:p>
            <a:pPr marL="0" indent="280988">
              <a:lnSpc>
                <a:spcPct val="80000"/>
              </a:lnSpc>
              <a:buFontTx/>
              <a:buNone/>
            </a:pPr>
            <a:r>
              <a:rPr lang="en-US" sz="2800" dirty="0"/>
              <a:t>5	but </a:t>
            </a:r>
            <a:r>
              <a:rPr lang="en-US" sz="2800" b="1" dirty="0">
                <a:solidFill>
                  <a:srgbClr val="663300"/>
                </a:solidFill>
              </a:rPr>
              <a:t>He did not respect </a:t>
            </a:r>
            <a:r>
              <a:rPr lang="en-US" sz="2800" b="1" dirty="0" smtClean="0">
                <a:solidFill>
                  <a:srgbClr val="663300"/>
                </a:solidFill>
              </a:rPr>
              <a:t>Cain                                           </a:t>
            </a:r>
            <a:r>
              <a:rPr lang="en-US" sz="2800" b="1" u="sng" dirty="0">
                <a:solidFill>
                  <a:srgbClr val="663300"/>
                </a:solidFill>
              </a:rPr>
              <a:t>and</a:t>
            </a:r>
            <a:r>
              <a:rPr lang="en-US" sz="2800" b="1" dirty="0">
                <a:solidFill>
                  <a:srgbClr val="663300"/>
                </a:solidFill>
              </a:rPr>
              <a:t> his offering</a:t>
            </a:r>
            <a:r>
              <a:rPr lang="en-US" sz="2800" dirty="0">
                <a:solidFill>
                  <a:srgbClr val="FFFF00"/>
                </a:solidFill>
              </a:rPr>
              <a:t>.</a:t>
            </a:r>
            <a:r>
              <a:rPr lang="en-US" sz="2800" dirty="0"/>
              <a:t> And Cain was </a:t>
            </a:r>
            <a:r>
              <a:rPr lang="en-US" sz="2800" dirty="0" smtClean="0"/>
              <a:t>very                                         </a:t>
            </a:r>
            <a:r>
              <a:rPr lang="en-US" sz="2800" dirty="0"/>
              <a:t>angry, and his countenance fell.</a:t>
            </a:r>
          </a:p>
        </p:txBody>
      </p:sp>
      <p:sp>
        <p:nvSpPr>
          <p:cNvPr id="11268" name="Text Box 4"/>
          <p:cNvSpPr txBox="1">
            <a:spLocks noChangeArrowheads="1"/>
          </p:cNvSpPr>
          <p:nvPr/>
        </p:nvSpPr>
        <p:spPr bwMode="auto">
          <a:xfrm>
            <a:off x="152400" y="1066800"/>
            <a:ext cx="66294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a:solidFill>
                  <a:srgbClr val="C00000"/>
                </a:solidFill>
              </a:rPr>
              <a:t>(Siblings &amp;</a:t>
            </a:r>
            <a:r>
              <a:rPr lang="en-US" sz="2200" b="1" dirty="0" smtClean="0">
                <a:solidFill>
                  <a:srgbClr val="C00000"/>
                </a:solidFill>
              </a:rPr>
              <a:t> </a:t>
            </a:r>
            <a:r>
              <a:rPr lang="en-US" sz="2200" b="1" dirty="0">
                <a:solidFill>
                  <a:srgbClr val="C00000"/>
                </a:solidFill>
              </a:rPr>
              <a:t>Brothers &amp; Sisters in Ecclesial life)</a:t>
            </a:r>
          </a:p>
        </p:txBody>
      </p:sp>
      <p:pic>
        <p:nvPicPr>
          <p:cNvPr id="11270" name="Picture 6" descr="http://3.bp.blogspot.com/_wRGUVPoQB8Q/TL3skKeybeI/AAAAAAAACJU/9AAjuMsxssM/s1600/cain_and_abel2.jpg"/>
          <p:cNvPicPr>
            <a:picLocks noChangeAspect="1" noChangeArrowheads="1"/>
          </p:cNvPicPr>
          <p:nvPr/>
        </p:nvPicPr>
        <p:blipFill>
          <a:blip r:embed="rId2" cstate="print"/>
          <a:srcRect/>
          <a:stretch>
            <a:fillRect/>
          </a:stretch>
        </p:blipFill>
        <p:spPr bwMode="auto">
          <a:xfrm>
            <a:off x="6697779" y="76200"/>
            <a:ext cx="2179017" cy="2590800"/>
          </a:xfrm>
          <a:prstGeom prst="rect">
            <a:avLst/>
          </a:prstGeom>
          <a:noFill/>
        </p:spPr>
      </p:pic>
      <p:pic>
        <p:nvPicPr>
          <p:cNvPr id="34818" name="Picture 2" descr="https://encrypted-tbn0.gstatic.com/images?q=tbn:ANd9GcSpEqMjsij83Kns9KN-nqNCOdplQMwpuwPdYnkIzQRU2e5HQC2b"/>
          <p:cNvPicPr>
            <a:picLocks noChangeAspect="1" noChangeArrowheads="1"/>
          </p:cNvPicPr>
          <p:nvPr/>
        </p:nvPicPr>
        <p:blipFill>
          <a:blip r:embed="rId3" cstate="print"/>
          <a:srcRect/>
          <a:stretch>
            <a:fillRect/>
          </a:stretch>
        </p:blipFill>
        <p:spPr bwMode="auto">
          <a:xfrm>
            <a:off x="5638800" y="4648200"/>
            <a:ext cx="3267075" cy="20035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http://t3.gstatic.com/images?q=tbn:ANd9GcTRGYJuEGjX66yoapmxfSqSgV8onqf_DsGue9HF2aXSp1VUxdSw"/>
          <p:cNvPicPr>
            <a:picLocks noChangeAspect="1" noChangeArrowheads="1"/>
          </p:cNvPicPr>
          <p:nvPr/>
        </p:nvPicPr>
        <p:blipFill>
          <a:blip r:embed="rId2" cstate="print"/>
          <a:srcRect/>
          <a:stretch>
            <a:fillRect/>
          </a:stretch>
        </p:blipFill>
        <p:spPr bwMode="auto">
          <a:xfrm>
            <a:off x="0" y="2209800"/>
            <a:ext cx="1371600" cy="1417760"/>
          </a:xfrm>
          <a:prstGeom prst="rect">
            <a:avLst/>
          </a:prstGeom>
          <a:noFill/>
        </p:spPr>
      </p:pic>
      <p:sp>
        <p:nvSpPr>
          <p:cNvPr id="441346" name="Rectangle 2"/>
          <p:cNvSpPr>
            <a:spLocks noGrp="1" noChangeArrowheads="1"/>
          </p:cNvSpPr>
          <p:nvPr>
            <p:ph type="title"/>
          </p:nvPr>
        </p:nvSpPr>
        <p:spPr>
          <a:xfrm>
            <a:off x="685800" y="457200"/>
            <a:ext cx="5791200" cy="1143000"/>
          </a:xfrm>
        </p:spPr>
        <p:txBody>
          <a:bodyPr>
            <a:normAutofit fontScale="90000"/>
          </a:bodyPr>
          <a:lstStyle/>
          <a:p>
            <a:r>
              <a:rPr lang="en-US" sz="4000" b="1" dirty="0">
                <a:solidFill>
                  <a:srgbClr val="FF0000"/>
                </a:solidFill>
                <a:latin typeface="Vagabond" pitchFamily="2" charset="0"/>
              </a:rPr>
              <a:t>This incident deals with the root cause of many family problems</a:t>
            </a:r>
          </a:p>
        </p:txBody>
      </p:sp>
      <p:sp>
        <p:nvSpPr>
          <p:cNvPr id="441347" name="Rectangle 3"/>
          <p:cNvSpPr>
            <a:spLocks noGrp="1" noChangeArrowheads="1"/>
          </p:cNvSpPr>
          <p:nvPr>
            <p:ph idx="1"/>
          </p:nvPr>
        </p:nvSpPr>
        <p:spPr>
          <a:xfrm>
            <a:off x="381000" y="1981200"/>
            <a:ext cx="8382000" cy="1524000"/>
          </a:xfrm>
        </p:spPr>
        <p:txBody>
          <a:bodyPr>
            <a:normAutofit fontScale="70000" lnSpcReduction="20000"/>
          </a:bodyPr>
          <a:lstStyle/>
          <a:p>
            <a:r>
              <a:rPr lang="en-US" b="1" dirty="0" smtClean="0">
                <a:solidFill>
                  <a:srgbClr val="00FF00"/>
                </a:solidFill>
              </a:rPr>
              <a:t>            </a:t>
            </a:r>
            <a:r>
              <a:rPr lang="en-US" sz="4600" b="1" dirty="0" smtClean="0">
                <a:solidFill>
                  <a:srgbClr val="0000CC"/>
                </a:solidFill>
              </a:rPr>
              <a:t>What </a:t>
            </a:r>
            <a:r>
              <a:rPr lang="en-US" sz="4600" b="1" dirty="0">
                <a:solidFill>
                  <a:srgbClr val="0000CC"/>
                </a:solidFill>
              </a:rPr>
              <a:t>will we do when </a:t>
            </a:r>
            <a:r>
              <a:rPr lang="en-US" sz="4600" b="1" dirty="0" smtClean="0">
                <a:solidFill>
                  <a:srgbClr val="0000CC"/>
                </a:solidFill>
              </a:rPr>
              <a:t>                                        	    we </a:t>
            </a:r>
            <a:r>
              <a:rPr lang="en-US" sz="4600" b="1" dirty="0">
                <a:solidFill>
                  <a:srgbClr val="0000CC"/>
                </a:solidFill>
              </a:rPr>
              <a:t>make mistakes?</a:t>
            </a:r>
            <a:endParaRPr lang="en-US" b="1" dirty="0">
              <a:solidFill>
                <a:srgbClr val="0000CC"/>
              </a:solidFill>
            </a:endParaRPr>
          </a:p>
          <a:p>
            <a:pPr marL="1317625" indent="-349250">
              <a:spcBef>
                <a:spcPct val="60000"/>
              </a:spcBef>
            </a:pPr>
            <a:r>
              <a:rPr lang="en-US" dirty="0"/>
              <a:t>Admit our mistake, learn a lesson, and get right with God               </a:t>
            </a:r>
            <a:endParaRPr lang="en-US" dirty="0" smtClean="0"/>
          </a:p>
        </p:txBody>
      </p:sp>
      <p:pic>
        <p:nvPicPr>
          <p:cNvPr id="441349" name="Picture 5" descr="http://consortiumnews.com/wp-content/uploads/2012/01/cainkillsabel.jpg"/>
          <p:cNvPicPr>
            <a:picLocks noChangeAspect="1" noChangeArrowheads="1"/>
          </p:cNvPicPr>
          <p:nvPr/>
        </p:nvPicPr>
        <p:blipFill>
          <a:blip r:embed="rId3" cstate="print"/>
          <a:srcRect/>
          <a:stretch>
            <a:fillRect/>
          </a:stretch>
        </p:blipFill>
        <p:spPr bwMode="auto">
          <a:xfrm>
            <a:off x="6781800" y="152400"/>
            <a:ext cx="2213926" cy="2724150"/>
          </a:xfrm>
          <a:prstGeom prst="rect">
            <a:avLst/>
          </a:prstGeom>
          <a:noFill/>
        </p:spPr>
      </p:pic>
      <p:sp>
        <p:nvSpPr>
          <p:cNvPr id="5" name="Text Box 4"/>
          <p:cNvSpPr txBox="1">
            <a:spLocks noChangeArrowheads="1"/>
          </p:cNvSpPr>
          <p:nvPr/>
        </p:nvSpPr>
        <p:spPr bwMode="auto">
          <a:xfrm>
            <a:off x="2971800" y="5042118"/>
            <a:ext cx="57912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It’s hard to grow spiritually when we get angry at the people who help us understand our weaknesses and mistakes</a:t>
            </a:r>
            <a:endParaRPr lang="en-US" sz="2800" b="1" dirty="0">
              <a:solidFill>
                <a:srgbClr val="00B050"/>
              </a:solidFill>
              <a:latin typeface="Comic Sans MS" pitchFamily="66" charset="0"/>
            </a:endParaRPr>
          </a:p>
        </p:txBody>
      </p:sp>
      <p:pic>
        <p:nvPicPr>
          <p:cNvPr id="41986" name="Picture 2" descr="http://t0.gstatic.com/images?q=tbn:ANd9GcSkwo28_akkXptk2OGckNsi_L0X1FgXhkC99_EzcIs0UrpZLotWyg"/>
          <p:cNvPicPr>
            <a:picLocks noChangeAspect="1" noChangeArrowheads="1"/>
          </p:cNvPicPr>
          <p:nvPr/>
        </p:nvPicPr>
        <p:blipFill>
          <a:blip r:embed="rId4" cstate="print"/>
          <a:srcRect/>
          <a:stretch>
            <a:fillRect/>
          </a:stretch>
        </p:blipFill>
        <p:spPr bwMode="auto">
          <a:xfrm>
            <a:off x="7010400" y="3429000"/>
            <a:ext cx="1780442" cy="1524000"/>
          </a:xfrm>
          <a:prstGeom prst="rect">
            <a:avLst/>
          </a:prstGeom>
          <a:noFill/>
        </p:spPr>
      </p:pic>
      <p:pic>
        <p:nvPicPr>
          <p:cNvPr id="41988" name="Picture 4" descr="http://t2.gstatic.com/images?q=tbn:ANd9GcSM18WgrWDWwEYRpxfyOHcCFNVj466GGVfr9AzsO7WIYf0ADOavKQ"/>
          <p:cNvPicPr>
            <a:picLocks noChangeAspect="1" noChangeArrowheads="1"/>
          </p:cNvPicPr>
          <p:nvPr/>
        </p:nvPicPr>
        <p:blipFill>
          <a:blip r:embed="rId5" cstate="print"/>
          <a:srcRect/>
          <a:stretch>
            <a:fillRect/>
          </a:stretch>
        </p:blipFill>
        <p:spPr bwMode="auto">
          <a:xfrm>
            <a:off x="228600" y="3657600"/>
            <a:ext cx="1066800" cy="785849"/>
          </a:xfrm>
          <a:prstGeom prst="rect">
            <a:avLst/>
          </a:prstGeom>
          <a:noFill/>
        </p:spPr>
      </p:pic>
      <p:pic>
        <p:nvPicPr>
          <p:cNvPr id="41990" name="Picture 6" descr="http://t1.gstatic.com/images?q=tbn:ANd9GcQkeRBOVXIrGJTFQaG2EEd4lzYiEZKsXkBSvvbMpVzYjdozQ6cy8A"/>
          <p:cNvPicPr>
            <a:picLocks noChangeAspect="1" noChangeArrowheads="1"/>
          </p:cNvPicPr>
          <p:nvPr/>
        </p:nvPicPr>
        <p:blipFill>
          <a:blip r:embed="rId6" cstate="print"/>
          <a:srcRect/>
          <a:stretch>
            <a:fillRect/>
          </a:stretch>
        </p:blipFill>
        <p:spPr bwMode="auto">
          <a:xfrm flipH="1">
            <a:off x="914400" y="5181600"/>
            <a:ext cx="1775637" cy="1590676"/>
          </a:xfrm>
          <a:prstGeom prst="rect">
            <a:avLst/>
          </a:prstGeom>
          <a:noFill/>
        </p:spPr>
      </p:pic>
      <p:sp>
        <p:nvSpPr>
          <p:cNvPr id="9" name="Text Box 4"/>
          <p:cNvSpPr txBox="1">
            <a:spLocks noChangeArrowheads="1"/>
          </p:cNvSpPr>
          <p:nvPr/>
        </p:nvSpPr>
        <p:spPr bwMode="auto">
          <a:xfrm>
            <a:off x="152400" y="5486400"/>
            <a:ext cx="1905000" cy="646331"/>
          </a:xfrm>
          <a:prstGeom prst="rect">
            <a:avLst/>
          </a:prstGeom>
          <a:noFill/>
          <a:ln w="9525">
            <a:noFill/>
            <a:miter lim="800000"/>
            <a:headEnd/>
            <a:tailEnd/>
          </a:ln>
          <a:effectLst/>
        </p:spPr>
        <p:txBody>
          <a:bodyPr wrap="square">
            <a:spAutoFit/>
          </a:bodyPr>
          <a:lstStyle/>
          <a:p>
            <a:pPr algn="ctr">
              <a:spcBef>
                <a:spcPct val="50000"/>
              </a:spcBef>
            </a:pPr>
            <a:r>
              <a:rPr lang="en-US" sz="1800" b="1" dirty="0" smtClean="0">
                <a:solidFill>
                  <a:srgbClr val="7030A0"/>
                </a:solidFill>
                <a:latin typeface="Comic Sans MS" pitchFamily="66" charset="0"/>
              </a:rPr>
              <a:t>Don’t shoot the messenger!</a:t>
            </a:r>
            <a:endParaRPr lang="en-US" sz="1800" b="1" dirty="0">
              <a:solidFill>
                <a:srgbClr val="7030A0"/>
              </a:solidFill>
              <a:latin typeface="Comic Sans MS" pitchFamily="66" charset="0"/>
            </a:endParaRPr>
          </a:p>
        </p:txBody>
      </p:sp>
      <p:sp>
        <p:nvSpPr>
          <p:cNvPr id="11" name="Rectangle 3"/>
          <p:cNvSpPr txBox="1">
            <a:spLocks noChangeArrowheads="1"/>
          </p:cNvSpPr>
          <p:nvPr/>
        </p:nvSpPr>
        <p:spPr>
          <a:xfrm>
            <a:off x="1447800" y="3733800"/>
            <a:ext cx="4953000" cy="1143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Blame others, refuse to grow, get angry with God and others, become an unhappy person</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 Box 4"/>
          <p:cNvSpPr txBox="1">
            <a:spLocks noChangeArrowheads="1"/>
          </p:cNvSpPr>
          <p:nvPr/>
        </p:nvSpPr>
        <p:spPr bwMode="auto">
          <a:xfrm>
            <a:off x="2743200" y="3276600"/>
            <a:ext cx="1905000" cy="584775"/>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C00000"/>
                </a:solidFill>
                <a:latin typeface="Comic Sans MS" pitchFamily="66" charset="0"/>
              </a:rPr>
              <a:t>OR</a:t>
            </a:r>
            <a:endParaRPr lang="en-US" sz="3200" b="1" dirty="0">
              <a:solidFill>
                <a:srgbClr val="C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dissolve">
                                      <p:cBhvr>
                                        <p:cTn id="7" dur="500"/>
                                        <p:tgtEl>
                                          <p:spTgt spid="419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dissolve">
                                      <p:cBhvr>
                                        <p:cTn id="15" dur="500"/>
                                        <p:tgtEl>
                                          <p:spTgt spid="4198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41986"/>
                                        </p:tgtEl>
                                        <p:attrNameLst>
                                          <p:attrName>style.visibility</p:attrName>
                                        </p:attrNameLst>
                                      </p:cBhvr>
                                      <p:to>
                                        <p:strVal val="visible"/>
                                      </p:to>
                                    </p:set>
                                    <p:animEffect transition="in" filter="dissolve">
                                      <p:cBhvr>
                                        <p:cTn id="21" dur="500"/>
                                        <p:tgtEl>
                                          <p:spTgt spid="4198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9" presetClass="entr" presetSubtype="0" fill="hold" nodeType="withEffect">
                                  <p:stCondLst>
                                    <p:cond delay="0"/>
                                  </p:stCondLst>
                                  <p:childTnLst>
                                    <p:set>
                                      <p:cBhvr>
                                        <p:cTn id="28" dur="1" fill="hold">
                                          <p:stCondLst>
                                            <p:cond delay="0"/>
                                          </p:stCondLst>
                                        </p:cTn>
                                        <p:tgtEl>
                                          <p:spTgt spid="41990"/>
                                        </p:tgtEl>
                                        <p:attrNameLst>
                                          <p:attrName>style.visibility</p:attrName>
                                        </p:attrNameLst>
                                      </p:cBhvr>
                                      <p:to>
                                        <p:strVal val="visible"/>
                                      </p:to>
                                    </p:set>
                                    <p:animEffect transition="in" filter="dissolve">
                                      <p:cBhvr>
                                        <p:cTn id="29" dur="500"/>
                                        <p:tgtEl>
                                          <p:spTgt spid="4199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762000"/>
            <a:ext cx="8229600" cy="914400"/>
          </a:xfrm>
        </p:spPr>
        <p:txBody>
          <a:bodyPr>
            <a:noAutofit/>
          </a:bodyPr>
          <a:lstStyle/>
          <a:p>
            <a:r>
              <a:rPr lang="en-US" sz="4800" b="1" dirty="0" smtClean="0">
                <a:solidFill>
                  <a:srgbClr val="663300"/>
                </a:solidFill>
              </a:rPr>
              <a:t>Proverbs 9:8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3962400"/>
          </a:xfrm>
        </p:spPr>
        <p:txBody>
          <a:bodyPr>
            <a:normAutofit/>
          </a:bodyPr>
          <a:lstStyle/>
          <a:p>
            <a:pPr marL="0" indent="231775">
              <a:buNone/>
            </a:pPr>
            <a:r>
              <a:rPr lang="en-US" dirty="0" smtClean="0"/>
              <a:t>Do not correct a scoffer, lest he hate you;  Rebuke a wise man, and he will love you. </a:t>
            </a:r>
          </a:p>
          <a:p>
            <a:pPr marL="0" indent="231775" algn="ctr">
              <a:buNone/>
            </a:pPr>
            <a:r>
              <a:rPr lang="en-US" sz="4800" b="1" dirty="0" smtClean="0">
                <a:solidFill>
                  <a:srgbClr val="663300"/>
                </a:solidFill>
              </a:rPr>
              <a:t>Proverbs 17:10</a:t>
            </a:r>
          </a:p>
          <a:p>
            <a:pPr marL="0" indent="231775">
              <a:buNone/>
            </a:pPr>
            <a:r>
              <a:rPr lang="en-US" dirty="0" smtClean="0"/>
              <a:t>Rebuke is more effective for a wise man than a hundred blows on a fool. </a:t>
            </a:r>
          </a:p>
          <a:p>
            <a:pPr marL="0" indent="231775">
              <a:buNone/>
            </a:pPr>
            <a:endParaRPr lang="en-US" dirty="0" smtClean="0"/>
          </a:p>
        </p:txBody>
      </p:sp>
      <p:sp>
        <p:nvSpPr>
          <p:cNvPr id="4100" name="Text Box 5"/>
          <p:cNvSpPr txBox="1">
            <a:spLocks noChangeArrowheads="1"/>
          </p:cNvSpPr>
          <p:nvPr/>
        </p:nvSpPr>
        <p:spPr bwMode="auto">
          <a:xfrm>
            <a:off x="1066800" y="53340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How do you respond when rebuked?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6248400" cy="1858962"/>
          </a:xfrm>
        </p:spPr>
        <p:txBody>
          <a:bodyPr>
            <a:normAutofit fontScale="90000"/>
          </a:bodyPr>
          <a:lstStyle/>
          <a:p>
            <a:r>
              <a:rPr lang="en-US" sz="3600" b="1" dirty="0" err="1">
                <a:solidFill>
                  <a:srgbClr val="FF0000"/>
                </a:solidFill>
                <a:latin typeface="Comic Sans MS" pitchFamily="66" charset="0"/>
              </a:rPr>
              <a:t>Hanani’s</a:t>
            </a:r>
            <a:r>
              <a:rPr lang="en-US" sz="3600" b="1" dirty="0">
                <a:solidFill>
                  <a:srgbClr val="FF0000"/>
                </a:solidFill>
                <a:latin typeface="Comic Sans MS" pitchFamily="66" charset="0"/>
              </a:rPr>
              <a:t> Rebuke of </a:t>
            </a:r>
            <a:r>
              <a:rPr lang="en-US" sz="3600" b="1" dirty="0" err="1">
                <a:solidFill>
                  <a:srgbClr val="FF0000"/>
                </a:solidFill>
                <a:latin typeface="Comic Sans MS" pitchFamily="66" charset="0"/>
              </a:rPr>
              <a:t>Asa</a:t>
            </a:r>
            <a:r>
              <a:rPr lang="en-US" sz="4000" b="1" dirty="0"/>
              <a:t> </a:t>
            </a:r>
            <a:br>
              <a:rPr lang="en-US" sz="4000" b="1" dirty="0"/>
            </a:br>
            <a:r>
              <a:rPr lang="en-US" sz="3200" b="1" dirty="0">
                <a:solidFill>
                  <a:srgbClr val="0000CC"/>
                </a:solidFill>
              </a:rPr>
              <a:t>2 Chronicles 16</a:t>
            </a:r>
            <a:r>
              <a:rPr lang="en-US" sz="4000" dirty="0"/>
              <a:t/>
            </a:r>
            <a:br>
              <a:rPr lang="en-US" sz="4000" dirty="0"/>
            </a:br>
            <a:r>
              <a:rPr lang="en-US" sz="2700" b="1" dirty="0" err="1">
                <a:solidFill>
                  <a:srgbClr val="CC00CC"/>
                </a:solidFill>
              </a:rPr>
              <a:t>Hanani</a:t>
            </a:r>
            <a:r>
              <a:rPr lang="en-US" sz="2700" b="1" dirty="0">
                <a:solidFill>
                  <a:srgbClr val="CC00CC"/>
                </a:solidFill>
              </a:rPr>
              <a:t> is the father of the            </a:t>
            </a:r>
            <a:r>
              <a:rPr lang="en-US" sz="2700" b="1" dirty="0" smtClean="0">
                <a:solidFill>
                  <a:srgbClr val="CC00CC"/>
                </a:solidFill>
              </a:rPr>
              <a:t>                      </a:t>
            </a:r>
            <a:r>
              <a:rPr lang="en-US" sz="2700" b="1" dirty="0">
                <a:solidFill>
                  <a:srgbClr val="CC00CC"/>
                </a:solidFill>
              </a:rPr>
              <a:t>prophet Jehu (1 Kgs 16:1)</a:t>
            </a:r>
            <a:r>
              <a:rPr lang="en-US" sz="2400" b="1" dirty="0">
                <a:solidFill>
                  <a:srgbClr val="CC00CC"/>
                </a:solidFill>
              </a:rPr>
              <a:t/>
            </a:r>
            <a:br>
              <a:rPr lang="en-US" sz="2400" b="1" dirty="0">
                <a:solidFill>
                  <a:srgbClr val="CC00CC"/>
                </a:solidFill>
              </a:rPr>
            </a:br>
            <a:endParaRPr lang="en-US" sz="2400" b="1" dirty="0">
              <a:solidFill>
                <a:srgbClr val="CC00CC"/>
              </a:solidFill>
            </a:endParaRPr>
          </a:p>
        </p:txBody>
      </p:sp>
      <p:sp>
        <p:nvSpPr>
          <p:cNvPr id="17411" name="Rectangle 3"/>
          <p:cNvSpPr>
            <a:spLocks noGrp="1" noChangeArrowheads="1"/>
          </p:cNvSpPr>
          <p:nvPr>
            <p:ph type="body" idx="1"/>
          </p:nvPr>
        </p:nvSpPr>
        <p:spPr>
          <a:xfrm>
            <a:off x="457200" y="2362200"/>
            <a:ext cx="8229600" cy="2743200"/>
          </a:xfrm>
        </p:spPr>
        <p:txBody>
          <a:bodyPr/>
          <a:lstStyle/>
          <a:p>
            <a:pPr>
              <a:lnSpc>
                <a:spcPct val="80000"/>
              </a:lnSpc>
            </a:pPr>
            <a:r>
              <a:rPr lang="en-US" sz="2800" b="1">
                <a:solidFill>
                  <a:srgbClr val="0000CC"/>
                </a:solidFill>
              </a:rPr>
              <a:t>Asa’s Mistake</a:t>
            </a:r>
            <a:r>
              <a:rPr lang="en-US" sz="2800">
                <a:solidFill>
                  <a:srgbClr val="0000CC"/>
                </a:solidFill>
              </a:rPr>
              <a:t>:</a:t>
            </a:r>
            <a:r>
              <a:rPr lang="en-US" sz="2800"/>
              <a:t>  relied on king of Syria (v.7)</a:t>
            </a:r>
          </a:p>
          <a:p>
            <a:pPr>
              <a:lnSpc>
                <a:spcPct val="80000"/>
              </a:lnSpc>
            </a:pPr>
            <a:r>
              <a:rPr lang="en-US" sz="2800" b="1">
                <a:solidFill>
                  <a:srgbClr val="0000CC"/>
                </a:solidFill>
              </a:rPr>
              <a:t>Past Lessons:</a:t>
            </a:r>
            <a:r>
              <a:rPr lang="en-US" sz="2800" b="1"/>
              <a:t>  </a:t>
            </a:r>
            <a:r>
              <a:rPr lang="en-US" sz="2800"/>
              <a:t>Defeat of Zerah should have convinced Asa to rely on God (v.8)</a:t>
            </a:r>
            <a:endParaRPr lang="en-US" sz="2800" b="1"/>
          </a:p>
          <a:p>
            <a:pPr>
              <a:lnSpc>
                <a:spcPct val="80000"/>
              </a:lnSpc>
            </a:pPr>
            <a:r>
              <a:rPr lang="en-US" sz="2800" b="1">
                <a:solidFill>
                  <a:srgbClr val="0000CC"/>
                </a:solidFill>
              </a:rPr>
              <a:t>Consequence</a:t>
            </a:r>
            <a:r>
              <a:rPr lang="en-US" sz="2800">
                <a:solidFill>
                  <a:srgbClr val="0000CC"/>
                </a:solidFill>
              </a:rPr>
              <a:t>:</a:t>
            </a:r>
            <a:r>
              <a:rPr lang="en-US" sz="2800"/>
              <a:t>  King of Syria escaped and will cause trouble in future.  More wars to come (v.9)</a:t>
            </a:r>
            <a:endParaRPr lang="en-US" sz="2800" b="1"/>
          </a:p>
          <a:p>
            <a:pPr>
              <a:lnSpc>
                <a:spcPct val="80000"/>
              </a:lnSpc>
            </a:pPr>
            <a:r>
              <a:rPr lang="en-US" sz="2800" b="1">
                <a:solidFill>
                  <a:srgbClr val="0000CC"/>
                </a:solidFill>
              </a:rPr>
              <a:t>Future Decisions:</a:t>
            </a:r>
            <a:r>
              <a:rPr lang="en-US" sz="2800" b="1"/>
              <a:t>  </a:t>
            </a:r>
            <a:r>
              <a:rPr lang="en-US" sz="2800"/>
              <a:t>God’s angels are available to help those who trust in God (v.9)</a:t>
            </a:r>
          </a:p>
        </p:txBody>
      </p:sp>
      <p:sp>
        <p:nvSpPr>
          <p:cNvPr id="17412" name="Text Box 4"/>
          <p:cNvSpPr txBox="1">
            <a:spLocks noChangeArrowheads="1"/>
          </p:cNvSpPr>
          <p:nvPr/>
        </p:nvSpPr>
        <p:spPr bwMode="auto">
          <a:xfrm>
            <a:off x="304800" y="5334000"/>
            <a:ext cx="8610600" cy="1066800"/>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latin typeface="Comic Sans MS" pitchFamily="66" charset="0"/>
              </a:rPr>
              <a:t>Asa’s Challenge:</a:t>
            </a:r>
            <a:r>
              <a:rPr lang="en-US" sz="3200" b="1">
                <a:solidFill>
                  <a:srgbClr val="FF9900"/>
                </a:solidFill>
                <a:latin typeface="Comic Sans MS" pitchFamily="66" charset="0"/>
              </a:rPr>
              <a:t>  </a:t>
            </a:r>
            <a:r>
              <a:rPr lang="en-US" sz="3200" b="1">
                <a:solidFill>
                  <a:srgbClr val="0000CC"/>
                </a:solidFill>
                <a:latin typeface="Comic Sans MS" pitchFamily="66" charset="0"/>
              </a:rPr>
              <a:t>After this mistake and his public rebuke, how will Asa respond?</a:t>
            </a:r>
          </a:p>
        </p:txBody>
      </p:sp>
      <p:sp>
        <p:nvSpPr>
          <p:cNvPr id="17415" name="Text Box 7"/>
          <p:cNvSpPr txBox="1">
            <a:spLocks noChangeArrowheads="1"/>
          </p:cNvSpPr>
          <p:nvPr/>
        </p:nvSpPr>
        <p:spPr bwMode="auto">
          <a:xfrm>
            <a:off x="8382000" y="152400"/>
            <a:ext cx="1143000" cy="274638"/>
          </a:xfrm>
          <a:prstGeom prst="rect">
            <a:avLst/>
          </a:prstGeom>
          <a:noFill/>
          <a:ln w="9525">
            <a:noFill/>
            <a:miter lim="800000"/>
            <a:headEnd/>
            <a:tailEnd/>
          </a:ln>
          <a:effectLst/>
        </p:spPr>
        <p:txBody>
          <a:bodyPr>
            <a:spAutoFit/>
          </a:bodyPr>
          <a:lstStyle/>
          <a:p>
            <a:pPr>
              <a:spcBef>
                <a:spcPct val="50000"/>
              </a:spcBef>
            </a:pPr>
            <a:r>
              <a:rPr lang="en-US" sz="1200" b="1"/>
              <a:t>  Mistake</a:t>
            </a:r>
          </a:p>
        </p:txBody>
      </p:sp>
      <p:pic>
        <p:nvPicPr>
          <p:cNvPr id="17416" name="Picture 8"/>
          <p:cNvPicPr>
            <a:picLocks noChangeAspect="1" noChangeArrowheads="1"/>
          </p:cNvPicPr>
          <p:nvPr/>
        </p:nvPicPr>
        <p:blipFill>
          <a:blip r:embed="rId2" cstate="print"/>
          <a:srcRect/>
          <a:stretch>
            <a:fillRect/>
          </a:stretch>
        </p:blipFill>
        <p:spPr bwMode="auto">
          <a:xfrm>
            <a:off x="6096000" y="0"/>
            <a:ext cx="3048000" cy="22098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152400"/>
            <a:ext cx="6781800" cy="1066800"/>
          </a:xfrm>
        </p:spPr>
        <p:txBody>
          <a:bodyPr>
            <a:normAutofit/>
          </a:bodyPr>
          <a:lstStyle/>
          <a:p>
            <a:r>
              <a:rPr lang="en-US" sz="4800" b="1" dirty="0">
                <a:solidFill>
                  <a:srgbClr val="FF0000"/>
                </a:solidFill>
              </a:rPr>
              <a:t>God chose to Use Families</a:t>
            </a:r>
          </a:p>
        </p:txBody>
      </p:sp>
      <p:sp>
        <p:nvSpPr>
          <p:cNvPr id="3075" name="Rectangle 3"/>
          <p:cNvSpPr>
            <a:spLocks noGrp="1" noChangeArrowheads="1"/>
          </p:cNvSpPr>
          <p:nvPr>
            <p:ph idx="1"/>
          </p:nvPr>
        </p:nvSpPr>
        <p:spPr>
          <a:xfrm>
            <a:off x="457200" y="1219200"/>
            <a:ext cx="7483475" cy="3962400"/>
          </a:xfrm>
        </p:spPr>
        <p:txBody>
          <a:bodyPr/>
          <a:lstStyle/>
          <a:p>
            <a:r>
              <a:rPr lang="en-US" sz="2800" b="1" dirty="0">
                <a:solidFill>
                  <a:srgbClr val="0000CC"/>
                </a:solidFill>
              </a:rPr>
              <a:t>He could have chosen another way - </a:t>
            </a:r>
            <a:r>
              <a:rPr lang="en-US" sz="2800" dirty="0"/>
              <a:t>communes, polygamy, divorce….</a:t>
            </a:r>
          </a:p>
          <a:p>
            <a:r>
              <a:rPr lang="en-US" sz="2800" b="1" dirty="0">
                <a:solidFill>
                  <a:srgbClr val="0000CC"/>
                </a:solidFill>
              </a:rPr>
              <a:t>Gen 2:18  </a:t>
            </a:r>
            <a:r>
              <a:rPr lang="en-US" sz="2800" dirty="0"/>
              <a:t>not good for man to be alone</a:t>
            </a:r>
            <a:endParaRPr lang="en-US" sz="2800" b="1" dirty="0"/>
          </a:p>
          <a:p>
            <a:r>
              <a:rPr lang="en-US" sz="2800" b="1" dirty="0">
                <a:solidFill>
                  <a:srgbClr val="0000CC"/>
                </a:solidFill>
              </a:rPr>
              <a:t>Gen 18:19  </a:t>
            </a:r>
            <a:r>
              <a:rPr lang="en-US" sz="2800" dirty="0"/>
              <a:t>I have known Abraham…that he might command his children</a:t>
            </a:r>
            <a:endParaRPr lang="en-US" sz="2800" b="1" dirty="0"/>
          </a:p>
          <a:p>
            <a:r>
              <a:rPr lang="en-US" sz="2800" b="1" dirty="0">
                <a:solidFill>
                  <a:srgbClr val="0000CC"/>
                </a:solidFill>
              </a:rPr>
              <a:t>Eph 3:14-21  </a:t>
            </a:r>
            <a:r>
              <a:rPr lang="en-US" sz="2800" dirty="0"/>
              <a:t>the Father of the Lord Jesus Christ…from whom the whole family in heaven and in earth is named</a:t>
            </a:r>
          </a:p>
        </p:txBody>
      </p:sp>
      <p:sp>
        <p:nvSpPr>
          <p:cNvPr id="3076" name="Text Box 4"/>
          <p:cNvSpPr txBox="1">
            <a:spLocks noChangeArrowheads="1"/>
          </p:cNvSpPr>
          <p:nvPr/>
        </p:nvSpPr>
        <p:spPr bwMode="auto">
          <a:xfrm>
            <a:off x="2590800" y="5105400"/>
            <a:ext cx="56388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B050"/>
                </a:solidFill>
                <a:latin typeface="Comic Sans MS" pitchFamily="66" charset="0"/>
              </a:rPr>
              <a:t>God allows us to experience His divine family and character through our families</a:t>
            </a:r>
          </a:p>
        </p:txBody>
      </p:sp>
      <p:pic>
        <p:nvPicPr>
          <p:cNvPr id="3078" name="Picture 6" descr="https://encrypted-tbn1.gstatic.com/images?q=tbn:ANd9GcRdwtsSYMzisxo-goAqv2vK29O_PDEa62qgz-TVmXFq3VcOI8XilA"/>
          <p:cNvPicPr>
            <a:picLocks noChangeAspect="1" noChangeArrowheads="1"/>
          </p:cNvPicPr>
          <p:nvPr/>
        </p:nvPicPr>
        <p:blipFill>
          <a:blip r:embed="rId2" cstate="print"/>
          <a:srcRect/>
          <a:stretch>
            <a:fillRect/>
          </a:stretch>
        </p:blipFill>
        <p:spPr bwMode="auto">
          <a:xfrm>
            <a:off x="6934200" y="152399"/>
            <a:ext cx="2095500" cy="2547471"/>
          </a:xfrm>
          <a:prstGeom prst="rect">
            <a:avLst/>
          </a:prstGeom>
          <a:noFill/>
        </p:spPr>
      </p:pic>
      <p:pic>
        <p:nvPicPr>
          <p:cNvPr id="3080" name="Picture 8" descr="https://encrypted-tbn0.gstatic.com/images?q=tbn:ANd9GcS-sXCvo6SEMwq31JC2c3GZ2KuCBjpTMlcxaolXNslhKF6lexkboQ"/>
          <p:cNvPicPr>
            <a:picLocks noChangeAspect="1" noChangeArrowheads="1"/>
          </p:cNvPicPr>
          <p:nvPr/>
        </p:nvPicPr>
        <p:blipFill>
          <a:blip r:embed="rId3" cstate="print"/>
          <a:srcRect t="9195" b="17241"/>
          <a:stretch>
            <a:fillRect/>
          </a:stretch>
        </p:blipFill>
        <p:spPr bwMode="auto">
          <a:xfrm>
            <a:off x="685800" y="5029200"/>
            <a:ext cx="1838325" cy="162279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4953000" cy="1143000"/>
          </a:xfrm>
        </p:spPr>
        <p:txBody>
          <a:bodyPr/>
          <a:lstStyle/>
          <a:p>
            <a:r>
              <a:rPr lang="en-US" b="1">
                <a:solidFill>
                  <a:srgbClr val="FF0000"/>
                </a:solidFill>
              </a:rPr>
              <a:t>Asa turns to Evil</a:t>
            </a:r>
          </a:p>
        </p:txBody>
      </p:sp>
      <p:sp>
        <p:nvSpPr>
          <p:cNvPr id="16387" name="Rectangle 3"/>
          <p:cNvSpPr>
            <a:spLocks noGrp="1" noChangeArrowheads="1"/>
          </p:cNvSpPr>
          <p:nvPr>
            <p:ph type="body" idx="1"/>
          </p:nvPr>
        </p:nvSpPr>
        <p:spPr>
          <a:xfrm>
            <a:off x="457200" y="1219200"/>
            <a:ext cx="8229600" cy="2514600"/>
          </a:xfrm>
        </p:spPr>
        <p:txBody>
          <a:bodyPr/>
          <a:lstStyle/>
          <a:p>
            <a:pPr>
              <a:lnSpc>
                <a:spcPct val="80000"/>
              </a:lnSpc>
            </a:pPr>
            <a:r>
              <a:rPr lang="en-US" sz="2800" dirty="0"/>
              <a:t>Anger drove him to imprison     </a:t>
            </a:r>
            <a:r>
              <a:rPr lang="en-US" sz="2800" dirty="0" smtClean="0"/>
              <a:t>                            </a:t>
            </a:r>
            <a:r>
              <a:rPr lang="en-US" sz="2800" dirty="0" err="1"/>
              <a:t>Hanani</a:t>
            </a:r>
            <a:r>
              <a:rPr lang="en-US" sz="2800" dirty="0"/>
              <a:t> (10)</a:t>
            </a:r>
          </a:p>
          <a:p>
            <a:pPr>
              <a:lnSpc>
                <a:spcPct val="80000"/>
              </a:lnSpc>
            </a:pPr>
            <a:r>
              <a:rPr lang="en-US" sz="2800" dirty="0"/>
              <a:t>Did not accept God’s rebuke                                      – blamed </a:t>
            </a:r>
            <a:r>
              <a:rPr lang="en-US" sz="2800" dirty="0" err="1"/>
              <a:t>Hanani</a:t>
            </a:r>
            <a:endParaRPr lang="en-US" sz="2800" dirty="0"/>
          </a:p>
          <a:p>
            <a:pPr>
              <a:lnSpc>
                <a:spcPct val="80000"/>
              </a:lnSpc>
            </a:pPr>
            <a:r>
              <a:rPr lang="en-US" sz="2800" dirty="0"/>
              <a:t>Oppressed other people</a:t>
            </a:r>
          </a:p>
          <a:p>
            <a:pPr>
              <a:lnSpc>
                <a:spcPct val="80000"/>
              </a:lnSpc>
            </a:pPr>
            <a:r>
              <a:rPr lang="en-US" sz="2800" dirty="0"/>
              <a:t>Could not accept rebuke for his mistakes</a:t>
            </a:r>
          </a:p>
        </p:txBody>
      </p:sp>
      <p:sp>
        <p:nvSpPr>
          <p:cNvPr id="16389" name="Text Box 5"/>
          <p:cNvSpPr txBox="1">
            <a:spLocks noChangeArrowheads="1"/>
          </p:cNvSpPr>
          <p:nvPr/>
        </p:nvSpPr>
        <p:spPr bwMode="auto">
          <a:xfrm>
            <a:off x="381000" y="3962400"/>
            <a:ext cx="8305800" cy="2062103"/>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00B050"/>
                </a:solidFill>
                <a:latin typeface="Comic Sans MS" pitchFamily="66" charset="0"/>
              </a:rPr>
              <a:t>God understands that “we all make many mistakes” (James 3:2 RSV), but He expects us to learn from them, repent of our sin, and treat others kindly.</a:t>
            </a:r>
            <a:r>
              <a:rPr lang="en-US" dirty="0">
                <a:solidFill>
                  <a:srgbClr val="00B050"/>
                </a:solidFill>
              </a:rPr>
              <a:t> </a:t>
            </a:r>
          </a:p>
        </p:txBody>
      </p:sp>
      <p:pic>
        <p:nvPicPr>
          <p:cNvPr id="16390" name="Picture 6"/>
          <p:cNvPicPr>
            <a:picLocks noChangeAspect="1" noChangeArrowheads="1"/>
          </p:cNvPicPr>
          <p:nvPr/>
        </p:nvPicPr>
        <p:blipFill>
          <a:blip r:embed="rId2" cstate="print"/>
          <a:srcRect/>
          <a:stretch>
            <a:fillRect/>
          </a:stretch>
        </p:blipFill>
        <p:spPr bwMode="auto">
          <a:xfrm>
            <a:off x="5562600" y="228600"/>
            <a:ext cx="3343275" cy="282257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762000" y="228600"/>
            <a:ext cx="5181600" cy="1143000"/>
          </a:xfrm>
        </p:spPr>
        <p:txBody>
          <a:bodyPr>
            <a:normAutofit fontScale="90000"/>
          </a:bodyPr>
          <a:lstStyle/>
          <a:p>
            <a:r>
              <a:rPr lang="en-US" sz="4000" b="1" dirty="0">
                <a:solidFill>
                  <a:srgbClr val="FF0000"/>
                </a:solidFill>
                <a:latin typeface="Vagabond" pitchFamily="2" charset="0"/>
              </a:rPr>
              <a:t>How could Abel “fix” the problem?</a:t>
            </a:r>
          </a:p>
        </p:txBody>
      </p:sp>
      <p:sp>
        <p:nvSpPr>
          <p:cNvPr id="442371" name="Rectangle 3"/>
          <p:cNvSpPr>
            <a:spLocks noGrp="1" noChangeArrowheads="1"/>
          </p:cNvSpPr>
          <p:nvPr>
            <p:ph idx="1"/>
          </p:nvPr>
        </p:nvSpPr>
        <p:spPr>
          <a:xfrm>
            <a:off x="685800" y="1447800"/>
            <a:ext cx="7772400" cy="3657600"/>
          </a:xfrm>
        </p:spPr>
        <p:txBody>
          <a:bodyPr>
            <a:normAutofit lnSpcReduction="10000"/>
          </a:bodyPr>
          <a:lstStyle/>
          <a:p>
            <a:r>
              <a:rPr lang="en-US" dirty="0"/>
              <a:t>He probably couldn’t</a:t>
            </a:r>
          </a:p>
          <a:p>
            <a:r>
              <a:rPr lang="en-US" dirty="0"/>
              <a:t>Same problem Joseph </a:t>
            </a:r>
            <a:r>
              <a:rPr lang="en-US" dirty="0" smtClean="0"/>
              <a:t>later                                </a:t>
            </a:r>
            <a:r>
              <a:rPr lang="en-US" dirty="0"/>
              <a:t>ran into with his brothers</a:t>
            </a:r>
          </a:p>
          <a:p>
            <a:r>
              <a:rPr lang="en-US" dirty="0"/>
              <a:t>Continue to be kind, gracious, helpful and keep the door open!</a:t>
            </a:r>
          </a:p>
          <a:p>
            <a:r>
              <a:rPr lang="en-US" dirty="0"/>
              <a:t>This was Cain’s problem – not Abel’s!</a:t>
            </a:r>
          </a:p>
          <a:p>
            <a:r>
              <a:rPr lang="en-US" dirty="0"/>
              <a:t>Pray for one another</a:t>
            </a:r>
          </a:p>
        </p:txBody>
      </p:sp>
      <p:sp>
        <p:nvSpPr>
          <p:cNvPr id="442372" name="Text Box 4"/>
          <p:cNvSpPr txBox="1">
            <a:spLocks noChangeArrowheads="1"/>
          </p:cNvSpPr>
          <p:nvPr/>
        </p:nvSpPr>
        <p:spPr bwMode="auto">
          <a:xfrm>
            <a:off x="457200" y="5029200"/>
            <a:ext cx="83058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00B050"/>
                </a:solidFill>
                <a:latin typeface="Comic Sans MS" pitchFamily="66" charset="0"/>
              </a:rPr>
              <a:t>Don’t let issues like this ruin your effectiveness in family &amp; ecclesial life.  Let God work in the situation!</a:t>
            </a:r>
          </a:p>
        </p:txBody>
      </p:sp>
      <p:pic>
        <p:nvPicPr>
          <p:cNvPr id="442374" name="Picture 6" descr="https://encrypted-tbn0.gstatic.com/images?q=tbn:ANd9GcRGKbC5sbXJ1RyCB6uHw-j8zTglxKCt3AVbfq7hfv2FzPKc9tsM"/>
          <p:cNvPicPr>
            <a:picLocks noChangeAspect="1" noChangeArrowheads="1"/>
          </p:cNvPicPr>
          <p:nvPr/>
        </p:nvPicPr>
        <p:blipFill>
          <a:blip r:embed="rId2" cstate="print"/>
          <a:srcRect/>
          <a:stretch>
            <a:fillRect/>
          </a:stretch>
        </p:blipFill>
        <p:spPr bwMode="auto">
          <a:xfrm>
            <a:off x="6096000" y="76200"/>
            <a:ext cx="2447925" cy="28227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90800" y="304800"/>
            <a:ext cx="6172200" cy="2011363"/>
          </a:xfrm>
        </p:spPr>
        <p:txBody>
          <a:bodyPr>
            <a:normAutofit fontScale="90000"/>
          </a:bodyPr>
          <a:lstStyle/>
          <a:p>
            <a:r>
              <a:rPr lang="en-US" b="1" u="sng" dirty="0" smtClean="0">
                <a:solidFill>
                  <a:srgbClr val="7030A0"/>
                </a:solidFill>
              </a:rPr>
              <a:t>Choices for us</a:t>
            </a:r>
            <a:r>
              <a:rPr lang="en-US" b="1" dirty="0" smtClean="0">
                <a:solidFill>
                  <a:srgbClr val="7030A0"/>
                </a:solidFill>
              </a:rPr>
              <a:t>:</a:t>
            </a:r>
            <a:r>
              <a:rPr lang="en-US" sz="3600" b="1" dirty="0">
                <a:solidFill>
                  <a:srgbClr val="FFFF00"/>
                </a:solidFill>
              </a:rPr>
              <a:t/>
            </a:r>
            <a:br>
              <a:rPr lang="en-US" sz="3600" b="1" dirty="0">
                <a:solidFill>
                  <a:srgbClr val="FFFF00"/>
                </a:solidFill>
              </a:rPr>
            </a:br>
            <a:r>
              <a:rPr lang="en-US" b="1" dirty="0">
                <a:solidFill>
                  <a:srgbClr val="FF0000"/>
                </a:solidFill>
                <a:latin typeface="Vagabond" pitchFamily="2" charset="0"/>
              </a:rPr>
              <a:t>Which one will we make when things go wrong?</a:t>
            </a:r>
          </a:p>
        </p:txBody>
      </p:sp>
      <p:sp>
        <p:nvSpPr>
          <p:cNvPr id="12291" name="Rectangle 3"/>
          <p:cNvSpPr>
            <a:spLocks noGrp="1" noChangeArrowheads="1"/>
          </p:cNvSpPr>
          <p:nvPr>
            <p:ph idx="1"/>
          </p:nvPr>
        </p:nvSpPr>
        <p:spPr>
          <a:xfrm>
            <a:off x="457200" y="2438400"/>
            <a:ext cx="8229600" cy="3200400"/>
          </a:xfrm>
        </p:spPr>
        <p:txBody>
          <a:bodyPr/>
          <a:lstStyle/>
          <a:p>
            <a:pPr marL="463550" indent="-463550">
              <a:buFontTx/>
              <a:buNone/>
            </a:pPr>
            <a:r>
              <a:rPr lang="en-US" sz="2800" b="1" dirty="0"/>
              <a:t>1) Get angry and be unkind.   Get jealous of others who make good choices.  Decide “it’s not fair”. </a:t>
            </a:r>
          </a:p>
          <a:p>
            <a:pPr marL="463550" indent="-463550">
              <a:buFontTx/>
              <a:buNone/>
            </a:pPr>
            <a:r>
              <a:rPr lang="en-US" sz="2800" b="1" dirty="0"/>
              <a:t>2)  Admit mistakes. Look for God’s influence and  respond with kindness.   Look for the lesson God wants us to learn.  Appreciate the good in one another that God develops.</a:t>
            </a:r>
          </a:p>
        </p:txBody>
      </p:sp>
      <p:pic>
        <p:nvPicPr>
          <p:cNvPr id="12293" name="Picture 5" descr="https://encrypted-tbn2.gstatic.com/images?q=tbn:ANd9GcQUzqEiQRlj780SxYuHXpLy_j24j-ulh_LnDbc3WsSF4R1PX9THKg"/>
          <p:cNvPicPr>
            <a:picLocks noChangeAspect="1" noChangeArrowheads="1"/>
          </p:cNvPicPr>
          <p:nvPr/>
        </p:nvPicPr>
        <p:blipFill>
          <a:blip r:embed="rId2" cstate="print"/>
          <a:srcRect/>
          <a:stretch>
            <a:fillRect/>
          </a:stretch>
        </p:blipFill>
        <p:spPr bwMode="auto">
          <a:xfrm>
            <a:off x="152400" y="228600"/>
            <a:ext cx="2400300" cy="1905000"/>
          </a:xfrm>
          <a:prstGeom prst="rect">
            <a:avLst/>
          </a:prstGeom>
          <a:noFill/>
        </p:spPr>
      </p:pic>
      <p:pic>
        <p:nvPicPr>
          <p:cNvPr id="12295" name="Picture 7" descr="https://encrypted-tbn3.gstatic.com/images?q=tbn:ANd9GcRHxir4Z-1BsOJMDbt6VB_38T-UKdW8_CI2Z85C4bJHFzcdc-LdOg"/>
          <p:cNvPicPr>
            <a:picLocks noChangeAspect="1" noChangeArrowheads="1"/>
          </p:cNvPicPr>
          <p:nvPr/>
        </p:nvPicPr>
        <p:blipFill>
          <a:blip r:embed="rId3" cstate="print"/>
          <a:srcRect/>
          <a:stretch>
            <a:fillRect/>
          </a:stretch>
        </p:blipFill>
        <p:spPr bwMode="auto">
          <a:xfrm>
            <a:off x="685800" y="5105400"/>
            <a:ext cx="1752600" cy="1617785"/>
          </a:xfrm>
          <a:prstGeom prst="rect">
            <a:avLst/>
          </a:prstGeom>
          <a:noFill/>
        </p:spPr>
      </p:pic>
      <p:sp>
        <p:nvSpPr>
          <p:cNvPr id="8" name="Rectangle 7"/>
          <p:cNvSpPr/>
          <p:nvPr/>
        </p:nvSpPr>
        <p:spPr>
          <a:xfrm>
            <a:off x="2590800" y="5334000"/>
            <a:ext cx="5791200" cy="1323439"/>
          </a:xfrm>
          <a:prstGeom prst="rect">
            <a:avLst/>
          </a:prstGeom>
        </p:spPr>
        <p:txBody>
          <a:bodyPr wrap="square">
            <a:spAutoFit/>
          </a:bodyPr>
          <a:lstStyle/>
          <a:p>
            <a:pPr algn="ctr"/>
            <a:r>
              <a:rPr lang="en-US" sz="2000" b="1" dirty="0" smtClean="0">
                <a:solidFill>
                  <a:srgbClr val="00B050"/>
                </a:solidFill>
                <a:latin typeface="Comic Sans MS" pitchFamily="66" charset="0"/>
              </a:rPr>
              <a:t>But the fruit of the Spirit is love, joy, peace, longsuffering, kindness, goodness, faithfulness, gentleness, self-control. Against such there is no law.  (Gal 5:22-23)</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Genesis 4:6-7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3962400"/>
          </a:xfrm>
        </p:spPr>
        <p:txBody>
          <a:bodyPr>
            <a:normAutofit lnSpcReduction="10000"/>
          </a:bodyPr>
          <a:lstStyle/>
          <a:p>
            <a:pPr marL="0" indent="288925">
              <a:buFontTx/>
              <a:buNone/>
            </a:pPr>
            <a:r>
              <a:rPr lang="en-US" dirty="0" smtClean="0"/>
              <a:t>6	So the LORD said to Cain, "Why are you angry? And why has your countenance fallen?</a:t>
            </a:r>
          </a:p>
          <a:p>
            <a:pPr marL="0" indent="288925">
              <a:buFontTx/>
              <a:buNone/>
            </a:pPr>
            <a:r>
              <a:rPr lang="en-US" dirty="0" smtClean="0"/>
              <a:t>7	</a:t>
            </a:r>
            <a:r>
              <a:rPr lang="en-US" b="1" dirty="0" smtClean="0">
                <a:solidFill>
                  <a:srgbClr val="0000CC"/>
                </a:solidFill>
              </a:rPr>
              <a:t>"If you do well, will you not be accepted? </a:t>
            </a:r>
            <a:r>
              <a:rPr lang="en-US" dirty="0" smtClean="0"/>
              <a:t>And </a:t>
            </a:r>
            <a:r>
              <a:rPr lang="en-US" b="1" dirty="0" smtClean="0">
                <a:solidFill>
                  <a:srgbClr val="0000CC"/>
                </a:solidFill>
              </a:rPr>
              <a:t>if you do not do well, sin lies at the door. And its desire is for you, but you should rule over it.” </a:t>
            </a:r>
            <a:r>
              <a:rPr lang="en-US" dirty="0" smtClean="0">
                <a:solidFill>
                  <a:srgbClr val="FF99FF"/>
                </a:solidFill>
              </a:rPr>
              <a:t>  </a:t>
            </a:r>
            <a:r>
              <a:rPr lang="en-US" b="1" i="1" dirty="0" smtClean="0">
                <a:solidFill>
                  <a:srgbClr val="C00000"/>
                </a:solidFill>
                <a:latin typeface="Times New Roman" pitchFamily="18" charset="0"/>
              </a:rPr>
              <a:t>(the war with sin!)</a:t>
            </a:r>
            <a:endParaRPr lang="en-US" b="1" i="1" dirty="0">
              <a:solidFill>
                <a:srgbClr val="C00000"/>
              </a:solidFill>
              <a:latin typeface="Times New Roman" pitchFamily="18" charset="0"/>
            </a:endParaRPr>
          </a:p>
        </p:txBody>
      </p:sp>
      <p:sp>
        <p:nvSpPr>
          <p:cNvPr id="4100" name="Text Box 5"/>
          <p:cNvSpPr txBox="1">
            <a:spLocks noChangeArrowheads="1"/>
          </p:cNvSpPr>
          <p:nvPr/>
        </p:nvSpPr>
        <p:spPr bwMode="auto">
          <a:xfrm>
            <a:off x="914400" y="5181600"/>
            <a:ext cx="7162800" cy="830997"/>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God wanted to extend mercy to Cain, but Cain failed to join God in the war against Sin</a:t>
            </a:r>
            <a:endParaRPr lang="en-US" sz="2800" b="1" dirty="0" smtClean="0">
              <a:solidFill>
                <a:srgbClr val="0000CC"/>
              </a:solidFill>
              <a:latin typeface="Comic Sans MS" pitchFamily="66" charset="0"/>
            </a:endParaRP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tried to work with Cain!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www.ziarasafaris.com/wp-content/gallery/cache/1492__550x400_lion-cub-lewa-wildlife-conservancy.jpg"/>
          <p:cNvPicPr>
            <a:picLocks noChangeAspect="1" noChangeArrowheads="1"/>
          </p:cNvPicPr>
          <p:nvPr/>
        </p:nvPicPr>
        <p:blipFill>
          <a:blip r:embed="rId3" cstate="print"/>
          <a:srcRect/>
          <a:stretch>
            <a:fillRect/>
          </a:stretch>
        </p:blipFill>
        <p:spPr bwMode="auto">
          <a:xfrm>
            <a:off x="0" y="0"/>
            <a:ext cx="9429750" cy="6858000"/>
          </a:xfrm>
          <a:prstGeom prst="rect">
            <a:avLst/>
          </a:prstGeom>
          <a:noFill/>
        </p:spPr>
      </p:pic>
      <p:sp>
        <p:nvSpPr>
          <p:cNvPr id="4098" name="Rectangle 2"/>
          <p:cNvSpPr>
            <a:spLocks noGrp="1" noChangeArrowheads="1"/>
          </p:cNvSpPr>
          <p:nvPr>
            <p:ph type="title"/>
          </p:nvPr>
        </p:nvSpPr>
        <p:spPr>
          <a:xfrm>
            <a:off x="-228600" y="381000"/>
            <a:ext cx="2667000" cy="1676400"/>
          </a:xfrm>
        </p:spPr>
        <p:txBody>
          <a:bodyPr>
            <a:noAutofit/>
          </a:bodyPr>
          <a:lstStyle/>
          <a:p>
            <a:pPr eaLnBrk="1" hangingPunct="1"/>
            <a:r>
              <a:rPr lang="en-US" b="1" dirty="0" smtClean="0">
                <a:solidFill>
                  <a:srgbClr val="FFFF00"/>
                </a:solidFill>
                <a:latin typeface="Creepy" pitchFamily="82" charset="0"/>
              </a:rPr>
              <a:t>Sin is couching at the door. </a:t>
            </a:r>
          </a:p>
        </p:txBody>
      </p:sp>
      <p:sp>
        <p:nvSpPr>
          <p:cNvPr id="4100" name="Text Box 5"/>
          <p:cNvSpPr txBox="1">
            <a:spLocks noChangeArrowheads="1"/>
          </p:cNvSpPr>
          <p:nvPr/>
        </p:nvSpPr>
        <p:spPr bwMode="auto">
          <a:xfrm>
            <a:off x="914400" y="3962400"/>
            <a:ext cx="2133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92D050"/>
                </a:solidFill>
                <a:latin typeface="Comic Sans MS" pitchFamily="66" charset="0"/>
              </a:rPr>
              <a:t>But you must master it!</a:t>
            </a:r>
            <a:endParaRPr lang="en-US" sz="3200" b="1" dirty="0">
              <a:solidFill>
                <a:srgbClr val="92D050"/>
              </a:solidFill>
              <a:latin typeface="Comic Sans MS" pitchFamily="66" charset="0"/>
            </a:endParaRPr>
          </a:p>
        </p:txBody>
      </p:sp>
      <p:sp>
        <p:nvSpPr>
          <p:cNvPr id="8194" name="AutoShape 2"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data:image/jpeg;base64,/9j/4AAQSkZJRgABAQAAAQABAAD/2wCEAAkGBhQSERUUEhQWFBUUFxcXFxgYGBcZGBcaFxgVFBcWGhgXHCYfFxojHBgYHy8gIycpLCwsFx8xNTQqNSYrLCkBCQoKDgwOGg8PGiwkHyQqLCwsLCksKSksLCwpKSkpLCksLCwsLCwpKSksKSwpLCwpLCksLCwsLCkpKSksLCwsLP/AABEIAL8BBwMBIgACEQEDEQH/xAAcAAACAgMBAQAAAAAAAAAAAAAEBQMGAAECBwj/xAA6EAACAQMDAgMGBAYCAgIDAAABAhEAAyEEEjEFQSJRYQYTMnGBkUKhsfAHFCNSwdHh8TNiFYJykqL/xAAaAQACAwEBAAAAAAAAAAAAAAABAwACBAUG/8QAJBEAAgICAgIDAAMBAAAAAAAAAAECEQMSITEEQRMiURQyYaH/2gAMAwEAAhEDEQA/ADrozXdsVoV2jV5qSpnSI76yKEK0wcTUR09WQAa2ZNEm3iurdqDU7jFGyyQtK1J7rFc3jBra3KamSzl1xUAtAmprpmoRipYGY9gULqbIHaiX1NRC8DzTFJkQufSE0TY0eOKk1OpCDKsBHcQKVt19ydqJt9TmKsrYWN10fnXTaYRS/T3ifiJf5cY9BTFNCrqQCVM9sD1H50tzocoWhdeRSSNwkdpqFtNiitd0gWWlduIkkxM8ye9EdOtl13+Eg49O/FH5ElYPhYDY0x86MW0aYHRrypPy/ea5U9mEGrLKmLlCUQRLRrhyaPC0NqUqjkLItNfzFNLZpXZQAzTPTuIqjVhSN1sPXRg1EWqnQTsVxcFa31FevRVkyHFygLlszxRJ161Gdcs1dAs5NuBis0ut8W00UwDLik6pDyKvGmEdlh3rKHLnFZRGKg23qJo0JFC2bUZolrlJ1KJA63sxTG1dERSp7dbW6aGhKGFx66kRQlok81OeKCgG2Aax81liSK3dsFjU9vTwKGrKEL2qH1epW0Jc+kedR9T6rt8FuC/rws9zXfR+ib3D3DuIGWMRnOPKrxVcstGLYPatPczt8P8Ab/umunTYvEd6aWtMqcKe3y9IziiNXtKf2DvI/f3qjma4wSKF1zUhhLMABJHn/wBVWLl4nEkDzkSfrR/tv1ZGuhQAAOw/Wq5p9SWcQcdp4HrXQxQ+lmPLNbUi4aG7tUDtzukCPqO9dXupZhZmZkSAR/njih9FoQAZlog5AEcd8z9Yo+5pPBAOxjwPLvLGPrPrWWVWaoJ0V3qGpdiZkgnvMfSaZdC1tzYEUmAe/b1ml1/TlnGf/UgcDGSPSc/Wm2hKqsRDT3H3j996vNrWiY4tytlg0fUGwCT6xGe1H/y+8ZINJ9KAeTn6gn9+lONJdZYEfORx/usLbTNOp0mi3eH4T9qzU9At7SfeMI59KJAJ+ECfz9aF6g8Ou0Mwb8JPrHzq6kIeOL9Ao6F5XOeDGKx+iXQDsYN6U+ayseLwnnBzFEfyP9p4j9mpuyfFEora1rbbbnhbyNT29eDmauOu6PbvKRcgnsYyPrXm/XNI+kcq/B+E9iP90+CWTgy5YOHIw1HVgKWXOsbuKR6jUFzgiuLY25nI7VpjhSMm7YZrday5FAf/ACDnzo3+YVsURp+mJETk/uKdSS5RGtugnoPWCx2tVk02hBzVL9x7u7IMEVaNF1YbR6VnyRp2h+J8Uxld08CBmK3UFnqYJyRWUuho41JUDFLDd9ajN0kYod3IMVbUiGVq5U+0Umt60CiE11WSCxgLmal95NLC81s6qKrSZBmjgHtSv2h66tlQFy7mF+vf5VHd1kAmqxpLovXzcacSBI7Dj1qyiu2Vl+IfdI0hnc+Sck4Mz++DVt0vT9uRGe3H1gUs6XZDbWU8ZxVhF0eEDJ5isU5WzZCKSBHUzBBEYn/g0n9reue4sMzFRIhQckny9KP677RWrCFm5AOJEn0rxP2q9pH1V2WwOy9gKv43jvJO/RXPnWOFewPVatrtwueWP7irF0Lpg25WSfWPrHeqxpjBn7U40WpcCQSBxOK62VOqRysTW1svGnHux4iRHbGR5ychf9VH1HWbuDgY5O0z5+fOKrA684J8bRHHPHp2ri71J32r8OCR2B4Mfn9Kxfx3ds3/ADquB5pI3SJyYIAwQBB/x6ZFGpbHbvOME+Zx8xS7p2gLgQ5+8YPiBgfTnypm/RHQ4O70P3JBPoJpM6vs0Rk66DNPZZiOB8xB+/3p3p9MYnPHaJ+f2pPYuRg+D/j6fOnmi1B2gYH0/WsskNTJ7aCJBkA+kih9fbAT3k7YM9j8qJup35+v+uKg6kk22HaJEfmf1qtkrk1onLLOST3/AM020zwMEme5pX7NMCveBin/ALxfSPOglyWkD2HknBHzpF7a9BF+wf71BZeZ9asaLmRmu9TpgwimQbi7QqaUlTPnyzcjHBFSau/6VL7VaT3WsuKJABnPrms0ah4EAiu4uUpHDapuJD0iwHubXYruBCnsG7T6Udo7t0XVtkZ3gZ+f6UcnRIAZRMdvOttftuwDkow+Bj852k9x5d6XKZfWiS5oWa+9xyPdrLk+RGNtVy71pgxjAJ4pn1fqIYe7Sdq/dj3J+s1XG0rE1bGrVyBJ/hZej9VL1lKdDo2GRW6rKCsbGbo9KsXBXGoQUss6ojmjU1Mjmazs1KgP3eTUpWIiu2epUXcOKIDLWoru5exig7qQcV0bojNSgAvVr5FtjOOPqa59ntE+wljsHbGfzPBoDqze8upbWYBk848qfaDTKCdzT5QO8Z3T2quR1GiY1crLLobwCgROMD9fpUXVurpprbOZEDgn7AUl6t7SJpxggt+Edh6HvXnHtD1+5qGlz9sClYcDyO2My51BcHftJ7RNqHLnA7Dyqvp4jJrGO4xXZHauxCCiqRyZzc3bJLCyYHM4/f2o28hSVPMQfy+1TdEsgeImACpPrBkj9PLn0p/puiBgC3hVgGzliA2MdpyPqKTkyKL5HY8bkuAP2O6Mz3PeESoMRzI7nzj/AHVp697OAKhRY92G5GTIAHHfg0d00rbTaq7R8hMDMT3E/vtXXXOtk6dtnMGCfXE4/wC65k88p5E0dOGFQhTE/s11Me8AMAyfqfn5EGriyhpJAHcAff65ArzLowhd5O2GH1nifIQKvHT+sqyAMcn8QgEHInOM/SqeRjp2i+GdrklvWvITPJ/OZjjnPqam0HhIDNg8Y+Qmft86yw4KiQWkEbuOSeY4NRLeyAR4ex7jt9+31rOpehzj7LBsjBBE8EQM+dD6ywVWVgwM4/IiutHdlI+Ix9/SjHtiCPMcwIFQAs6TekZ/KmjJkZxSnTAqwBEz3Hf7U7s6Ud6VTbG2kgiwoj1rlwQP+6wPkjy9MUNr9YVGYjzFNsS0eNfxJuzrn9As/akWhu7WBFWr2g6c2outcPEwPOBxQOk6MBzXdxySxpM42SLc2ywdO6upWDFQdSspdUuADBho7f2n5VBb6QzYHHemnTel+7DAidwg/eaS6Q5JvhlcvaYh2aJGDxxNbO30H2qz9R6NtRoPl9RyDVJ1+kIJiTVoOyko6jfRlO9ZSDpyXGfaDtxORWVZwApf4WS+53UXYaBxQgPeiyxilUORIt7zpha1iquSKrt2VzNLr2qYmBRUbBtQ76h1VScUuu9Q2qSTxUVnRu3NCdbtbEAJHiNMildFJSdWHezY947XHgSeTj6CaI6l1+3bn3XxZzIP5x+lVRtSYABgDyqBzReHaVsos1RpEmp1bO0sZ+f/ADQF+/PFd3bkCn38P/Zca3UQ8+7Qbnj8hT3rjjbEK5yon9lfYV9QvvHlUPkO3z/1Jqzj+Gunj4nn9P8Af/NegH3YTZbA2p4YWcbfQd+KHsXw3hA3ETxgjsYmPtXIn5WWb+vCOpDx8cV9il2P4fC2CVIujkTgiPMfb0o2zph5QQYUMc8AgDyA7fSrb/LNHiUEecjd5ZCmD+RqHUorYbkDBEStZ55ZP+5ohjiv6lbYHkznJ4H7PI/cVXeq3zdMCQAJkD4sTAPkOJ+VO/aTSXkYc+6PxsM7oztCjIJEj/NLj0q48Of6VvadpM7mQiPDBxjOeSfs/FFJbti8s2/qhLp9UEgNHyIyJEZ+QAGf8UUurHKQxEH5nAjPlRrdCVl8KNJwC3eM+eRifpTKz7OMJ2oCAo8M/IRMcx/inTyQFwjMjt9UYLvBLL8JAElTALA/3QT5/ipwiggFcgx54ER+v5UtPTSqnb4JiVPaBmYwcY+tM+nqFAH4Txn6cfv9axZaq4mvG30wvTajZxHf9/4p2D4RBHy/39qUQLfIkf7xEd65LkAqCVUwQBhjkyPQf7pSaoLXITqX2NIM+g/1RHSuo7yZx5D8qDtbRPH79eaIt3BPI/fr/mhauwpOqGISWyYiqn7UdVCDYD8WPlVl1BOzcpkZme318q8z9o7nvLpBPw/5rTggpSEZptRD7WuUrGKGN9ScCKRpd2jBroh1gsCAeD2P1rouJh2LXZ1AAmaHv9cWcdqUNfOyeB6964t6EPuKt+EtE5xVKXsLyVwh3a65vG18j5fcfKh+o9GjP4VUfnJFE9H6esQ6wwA2tuG0zmCCMg/lTD+ctpNu6RtCqwY8lSfhIHJQgiqbJPgid9ifT9HUlQpJdlBPpHb51lMNXqLd9iLd0obWTcHhMHAgREZisqbsDr0V5BNEiR2NQaa6CaMN9aewJAdxZ7VyuhE0zS4sZzXJuqKFhojCgL51WfaJiYnAqwvqsxSn2p0s2gw7H9avDspk5RWO9RO0TUhQgSeKGvNNaqMZEzTXrn8I7At6W7dM+J4kdgv/AHXkleufwf1fvNPctHGxpB89w8vSKy+bfxOjT4lfJyW/Wa7BcmEHluBY+WYpb0zq5usQzWkA7FvF89p/U0R1awdrKWBIGDxj54/KqVYte6vTsZ88qpeP/qQfvE1z8CUrs6GW10eli3bUbjc+W0/pAzSXqGrQXVPvDwYBG0nz5+Lt2/WmOg1oAURDR+NlSeJEGW//AJHPag+vwYLkYIJHMTgHjz/xVMkWg4pWEagi7bKnwg/CRypGR8j/AKpXoUiz/VAzOycmTEf5+1RXtRDbi8oR4YmZGJA7zn71H1TUwqREkgZ5PpH4RjPzpMNujRJLsGvalzttghd13aIE4QEtJ8+cetE3NW6Xyn4QoyTIkztBj0GMd6H1YDPa2AsBuQuPhBKncwjmOJ858q3pdKWuXFEkgJA9QWJAJHcKR8wPOntJITbZJ068VulLwgliAw4iZA+fep+tpdtsPcqBHIgkEDPbvg/sVPq9ArurHlSN048MgrBHqT96P38WySBPf4s0mU0uaGqN+wbUXIRWPxELjuu6fpzioheJgLt+ZmePKirmjBtsoxMgHy7zS/pjBTG6YJEkc8TkcZpSW3Ix8IbW9P4RLCP3wKFfXWxPjDAcgZP+IqHquqhTtgH+0n4vKGmD9jVO0VstfLkMsHiCGHPfvGcH7VrWNONszOTs9F0OsBGBIPb0+VU7WdG26m4J3I5IZYO5Z4I+pqzaCxjGPlAj5A8Uk6/1N11z21TcrqDJMZ2gkCO5oeO6m6JnVxVlYu+zvu7jLdcASNpkHExJAp5oUVVuL79bqGZQoNqwJOSZ4B4pbftIBteytsscky23vuLc1Fb1twFrl11O+RaTapYx4feHghfU8zxWydzRglUB/rOmWmslRYLhAdsMcA/nFLrRNoXVVVCBUi4IJgKJnv4STNC6HUm4l20lwhh4uCrHdEqwYRgxkHucVroti7YvMH3IrKGHhm3cEwSxPGGaCfOlrZJpi3PYL0fXA1pfesJJ2h5AGGy0DgCfqDUnVdC7Sdu8qMFOZP8AaYwCc57ClPXXRLwtABVy6wDPjBEFRwY52mJFPbOtW0LSjCPCeGWXADE8kyM81WSpqS9gu+BFrtLqLdvcjHeSAQIO2PjBYCBJgwayjeo6G/fug3EuJaC4MjJJySN2cwBjEVlaIyVfarFybT4FdrB5rV7VxzSS/wBcUfCTjv2+VC2OpXLrGXCr6xEeQrT8b9jPkS4LVpNaCJxXTXAeDNVLqvUPwI2ByR3+vlU3s1ce5dCFoXkk8j5TQ+OlYfkt0O9R1AqYFCa2+722k0Z1NLIMWyGZeRPipPqb+9dolT60YKwTdC+6TUbJiu2UjmDUfvcVoMxAwxVv/h7r1tXvE7LugfFAHrEwaqDngUXpdRsZTzBGJI49RmqTjtFovCWrs+kNRaDII2liME9/QnvVC9pOiaiGawSABuCqkHAnbKyQ3HoY+9z9n9Wup0qMCWBXMzHkfi5pB7can3Fgsl0o8gKTOD27EwfSuRi+s9TqT+0LPKrNnUtLAMIYBiTDfLae2Djvn1r0DoXvET+q3iEkAyYAyDnMAQZ44rnonvb6rdvuG2ESH88QFZhvInsTAJ7dpuuda2HwgHssCe85+o47fq7yJ7vRIX48NFuybT3QNrYYucc+GTEEfhx3pwulVpUQWY53HgDcSf8Aj1qr9HJaXaTv4kQDOYH771a7KhVUghrj+EnkmICqI4H/AH2rFJU6NibaskuaQW7CqxmW8O1QABOcd8Tn8qg6frTv3QFW6CyqRkFQTE98EH6kU36ldVMsJ2iVPkc/lAGaUaPUguPegeFZXyBDGSAMjBHzApbZdLgcHRe82XByQAwPG2ZYR2mt3NEjhRAgERHpiZonVXWWzuGDIzHAJE/lmgnuwAyR4x9PoOc/5ovorG7BxpmUjdlcCfX18px96Qe0F9rMlLcyccmQe4AOO3Y1btI5+FuCMH/v6/audboVOHUMMn98etTHUXyWk7R5vZ6wXGy6AuTIkmPw4nnv37/KmfTVCn+nJA+Z8uKbXdLaFxgthS47k5j0Xv5/9Vz0rp7h8KqjyAOPpWnK1XAmFjfQoNstiBJryjr2vvXtQ5RizFm8AHwgYgMfigACB5V7Dc6WGYCJ88VQPb/2LNq4j2yVW422BIyeFLAEKCfxEdxQ8ZJS5K523EqGuss5tol1hcAKMl4EFSRmJBAHrM5FBjpF9rjC5ctKQCGLOCIEGMA+fanVzozW226m8WncxS9vJG0wwIBgnAE7oYxFE9PXTobzILoElgpCBd0+BVUySJ3cTAUyK6DnquDmSTkxxd1JRdOIW6uwBtsliCG3dgpXbtic4NS3bjL8KhkMbWYYSBAUqSCB2jznvQWm17lzsAAYqJVmOFQMSwMAASgOO57mtaXrVxmAVQQAV3pB2kzB2rBAPcAefesenPQGlfYL1HQXZW4AqhMq4jbbEzIkH+6YA5FS9B1BZrlgm4djHxsVEs6jDBhBAIJ7ED7U6bowvHfdu7AAUbYUbeGwO0pO5fig4ysZpVZ6Tdsk2glwWkZ5Kuwa7A8JJmTJHAK9oAp8V9aY6OOnY51oZFm2pkAZCorM2EMiQIjMzWqp1y4EKv8AyM9mNwtcaSoaeAseKMkn7A1lWWJey7nzwUOsmsmtVvMB0OKxXIyMVqu0tT6CoQ5FwzMmfOmVkALJAJ8zzQ6BE5BZvXgf7rbawEz+lQhq9BODQ+6u7t2c1wgk1CGVMDUq2Aeaz3UUAnov8OvaMW1Iu3CFQeFZxH4mIxAHzyT5kVaeoaK3rdrXUOzBUEkZPDMBEHmB9xXjOgvgON2FkE+pHE44HNeoezftit64baKxCiSScIowM/59a53kY2pbRN+Caa1kd9f1yWU92gHmcQBnbJI+w/cUexqbl99tqARJz6dz++9Z7T9d3X7myRI2geQB5+ePzrr+Ht5f5hg3dRGc89j50Yw0xuT7C57TURw/tLqbNwWjpNhVQ+xwJZMCfEODnjIqzezvtbZ1F63baw1m8lsuobI7SAe+Mwf7afanQWr6i3qkNwL/AOK4pK3UnycGfSPyNVPX9A/kuo6e/ZdryXluW/6pBZYVi/aSAPTvS0seRdU6Ltzg+y2m77/OIMgER3/t9YxmtaLpEEEcgtIgxInI+5FL/ZhFVDDSJMRwBJjz+dWDpdyVY8+MiZ8jHFc5rk3J8BNrxW2V42BTu8tsZP0FeedU9t9mxLGmeFHgNzCx8QMhjAjP1q69TYixqNhBJtONsxgqciq5pfYvT2LFv+ZuX77KqlrAYC1MSFMD4Rjua1YoxcbkZ5yknwEdD9ob+pFq4NObVkgszscEDEIJnnucYxVokuPMUstq0b7oCACERcW0Xsog5+frU/T7wgMDAIkiPl+lIm05cIbFNR5FfU/Z0++W4kAH4h5GO/p8qeaHRkc8+f6RUnvc84P5/KuL3UI+AfPiR9KjlfZFF1wGXby2viOTx5mlfXdE2qs3LZYoGUiRyDyDj19a6hT4pme7f5JMipbxEQInzkQfz/SrRlyBw45Pn5eoLblbu5ylzaSG2lrZMkA5IIKgjynNXTo91ve+7LPdt3ElAV3L7tQsXGuOMd5WTtM96rOq9mrl3W3oCoC7yd1shPEPjWRAk4EZMRNPBqD08WrLMLoBcsWBDJuEnaoM7CdrQTJzhZFdXKk417OZGFvno6/lhb3o7BQ5B94P6YY7iWKqSy/2LJifQZqS903SI4Dr/W2gj3lz3UgkbpdLpGAJA3DBz2lI/Vx/Mxe3OgmNuPiAHERzxEGR2OA1va6yyI67mZ3+ByqBXXwFWgYEOCCzRB5EGqU0MUY80HazqgVFN5WUXGCJdtXbZInIQOHO5YH45jsw5rvW9fAsoLzEOkJJBDEHxFGxtIBgbpEj81Ws1IsqCDZusigC3CC24uAESQZuE9hkQJJmlOr1rO5KIIw5RB4SAAX2gkkCYwMYMAcUdbC5alnt9bbfLSLZ8K7NpmQXBBYTAAgjsZyeayq/cu+CLUm4Ijuc5JEcmJGO0+VZQ0sOxR2ea5rVZW85xsVOl3FD1lQh2zVzNarKhDqa6tc1HWwahA5XFdHUTyKFW5UoegExrgojpvVmtMdrEBuYjPYT6ZoS5UMVKtEumMbgk/MVP0O8Ld5XPY9v3+VBaa5IA70bZBDQO/oP88UuS4oZFu7PXem9R3pMlgByYG0DuarPV9U2qcABtqT7sfiZmHxYOPCPtzzUGi9opsizI3nwcCAIiVAzu9CPWaJ6U3uH96xmUdUBkli20YyZnH39K5ig4X/w6e6mkO+haL3YDT5DOM47fKrN068Am1T3Pzycj9+fpVb6deLruafkOMz5feitNqBuhcZ/7FYpt7GuK44DuqaNmhicA+I9o5ggcj/dEafxzy2RwZ8hx24zis0t4k7WPgIIOPPw9v38qM0ulKGDwYIOMHvM8iaCtojpGtVa3DZG1QO4x9K60ttSggjB+uDgenejf5UgFvhY/Mx8gT+dA6gKAdzQRAwCJ9YFWUeRblaM11zYQAs4mJ+o/wC6Ve+YtIx5qcTUzODm48nvtJ7YrqwqsckMD9/tzNLl2OguAnT3gw7ysyO/271PftqBM45XuPln/FQXdNBBHl4X7j0PpQ/U9R/SdjCsisSDiO5I4+dNjyLkeUdc1cX72yRvugyIVQADnmd2e8QfnQV3Vs7CDChDkksNxBUMAQ0fL8/I+6AS5ueAtkMSW3FYEgKe08kQc80LrrtpkCIG8KgYET8JJPmJny4n0rrRfXBzpL8JrK7kQi3uYECCzbjJZkjaZC4Yd+PUVBrtUdxLbOACkbSo5WF3eJuT6wJiptJ1J7S71tqoUbTMrcuKwiInHBMgZP1qf3w8VxyANylGYGWEAqdwWfCsSsiWE9mm3TsHFUKUts0MIUkKACfCQoUfExwJB8hyOM1Y9FoWMe6XaHiAPECWPiAMn8CMM8R5Gh9RftOpVwuM+BCpJKHbuUqFPhM7hnI5zQ2g1dtbYIW6wOTNvDZ2neyN4h6YwKq25ItGosLv+zSs+67eWztEQLqvcPIAW2hJHxGSfXHJrdav6BXUK7+GAN/u2ADCSwLEf0zMeHHLelboKTXsLjF+jzsJXVyyV5HOat2n1m/wmz2OE2kEYPhAEtGO5Iz6wysdMs3rYARWcR4QGNxeJ3ISC647YE81oeWu0ZVh26Z54awCr0ehWWZk+DaSMTLRBhd0/wBwnGOTiJWXOgoJ3OUAJx4WJESBgDPqRRWVFXhkis7KwrVts9FsFPEynBCtwxLcAqG5EGMd88Y0ns3YIjc+8HI3JnMQDHHrB5GKnyxJ8MipVlM+qdLFvaVLEH4piVPkYoWzoGcEp4iOVHxR57e4+Ux3piafKFSi4umDA1MlQxV89lvYFb1oPda4rNlQu0ADmTuBqs5qCtloQc3SKbtrXuST51ftD0PRFDsFxiHKbrpSDByQE7QZkn8zTBujaQaeDaQFp8YZgfOBJP5/aky8hRdUx0fHbXZ5fO0459KIsav7/vyq16/pmmGncW1hh4g2WOB8MntFUvjMT6f9UyE1kXBScHjHvRdNvYkfEBhQMt5j0/6q3e0OhY2tPbUHDbwwgyLaM7EEQMKuAYmKH/h3qLgB2rYzBCsvxRgCQCe/JxMV6B1DpS3WR/cNbuW3LSF3I+FtMrhTlWQx5gDtmseaWuRWasKvG0hJ7HouoTeGG0kxBzzzBzny7VaV6SgIAA9TiZ/zVI6z/CkpuvdNvPbfn3D7gf8A8Ucx9m//AGpL7P8AQtdq9Qbdy5eVUue7usSSLZALHG7xH/dJl40JfZS4HR8iUfq0epNpwJtggE5A7wsEn5f7onduZQYEyIMQ3P5UF0n2HTSKdt647MCHdhLFcmFHC+f7FNdKqqZCbQBLO8SfCCTLZ4544NZXBJ0hyyWrIOo9QCgy6oowJMFoHA9PTnFLz1Hesquf/YkEeoWJqjajXNc1jNfZTbtGbSoQwzw0L8WMjHMc086frXvMygbVIxmXBJnxH6THqKdkx6FMc9g5dPn3u/cGEg+XmD3n51ljWljBIc9pG1vlPB/KletUWwq7iM9ssWYgkT3EYJ/0alW6YbsNwiZBHn8+PlWVwNanZZ7F3dIJIMZBGe2R2b5zS7rwjS3AW3ArG6JgHE55MEj14pXp79zdIkSfUfl5/atavVai6uxdqvmNxwSJ7jII578DNMxrkXNlCv6q2je5K7WQQSGjxYleCpIGCSI3BhgRUNvWlQAE22xG97gC7vhPKjd9V8/Wp2K6e7tuWibgZlCywII+HaA3DSONxOR3mjNXqrS24vJtMBWW2UeFXcCGu3EYq/bwkkcSOK6tf4YL/wBBtH1UXbgU2baWwxBbYrbfECCN6nIJyY75zTO1atC5cb3D+6C7t1y/7pTMAkW1UMU3xleSQcmlf/zVpLcWfe2Q2BCrMEzm+HLAcyAIwMCoun9Zui4R70Mx3Bt43LshvE24HcFGcZyRzipp+A3XFlkt27DFXFlSgnY0XUUkGQitdubrvzFtojy4K13tDZsEhPdu4C4S0Ciz4txcwXAgGAox5VVNd1ZFBPu9y3kJD72RpXsxJbwTn3U9xPY0P07p7sm8MVMg7QASxWDEDM7CWjPAnkVV4l2wrJzSLI3tGyAi57m2u1SFt2UUsSdwYDY21SM+ISeeDNZVbv2grktv3eW0bgWlmkvySczngccVlHSIN2gRbu1svtYSfUsMduDyZ7V2eo3c7yWYEwTEj69jPYVHrCu0ArbEAZX+6JMsWM4+XNQBjHxGDxJEYIJwfp64FNSvsS3T4G9vqfvX/qkgTuOTAVVycmZ/XFG6T2ithFR9PbugEqrFF3OmQCQDO8jloOTPzrml27v6xbawyw5GZnAO6YiD6cVFbaB4QGiSBGc4OP338qmi6Juxzb2AbQjgwWDF4iASfhQ+vpioE1luINvONp94QR2JgW4Pc8TmhEcmOFxtMx3JET5QfOtkECYxOCRKyJ8OP8RUSJYfr+q23XZBbESdsqJkAFQARnuOOIoP+Xu3mXwKm3aBdG5QDjYCV4bjjPNRaY7yQFmI3MOIzgg+nGZ/SmOl10W4XbPOFUYwJB5mOwzls5IqP69BS37K71Dp9y3cIuKQQfEe2YO6eCDPNegdD66tuxeInaiGPUkYH7/zVc1NjxI6s5Z9xhTuORkGeAPI+sVAumZvB/ceBB7SU8I+fP8AqhOppWCCcG6OukXyVRR+JjuP5x6nANGv1AGzcUiGRtwkdv1+E8UNas7F2oQDEiTzI2mDHPb61JYL7DaLIN0yTu8RjBIieY7d/IUJU2GKaVEmi6iwZVuKGtuIB+v6kgiTSvqXRfc3iHnYfEPl5QO/2/Op9NoLjuQClsKZJJ3RmDAWZGZzA9aF611N3YDLKgEGCIgCVnyB9avFVLgrL+vI80nUAi7yBsWSqkSIUlYj8TnPPczIBWvR/Zn20stbAdPdNtkqz8eWWI7GT5V5PqLu8pbBwAAD8mDEgj+4iZ84HYVbf4f27Nz3ly9sBtiTvCkR9fhRRAn1iq5YRkrfZMcnF0ui9dS9t0tWz7pWuseBbUsPPJWQP+KqPQvafU279y61hmW+xdhbW4WSAqeIMonAGV9fOr/pbNi6hKhQCJJWChkSOMZ5P0onSdIQMCYJ/wBjn68fas39VVGjh82R6b2o0923v3AEDKztcehUw3biqn7S+2SQ1tT7tsQXbaWBMCC3wZjxdu8CWF91ZsWR7y5sXaO8Aj614X7Y9VGs1NxkKKqSQxbDgd1kDMgYiZnnNTFiW2zBObrWJJcRXDbP/JbklNpDAT4mCjETO5VMTDD4iTPpvaD+VswjHexIkzM7ckzkmYXyE94pHpnHvLQZyCQNrgZCsGWACw74/wDqDzM8XjbaAbznYCFAsqB6D/y4+1aZxjLsTByiN36lO2Wl2IJUHtgeeMfrTBtez+e1BIOckysepkE/WkOnW14tpuB1AJJtCVBJ7+8xyO2Z7Vh6mULRu2oDsBWCzGfE5nESSF4/OUvFFj1kkuy9dL1zbfERKgnnv/jkfet6K2HbwsSAc+QOMz9e2MVR26w/u4V9vIbarNMwcbmJVp8jHl6b125k9y10rtYTbKQSSCxgggnJHhPmeYpf8cv81nftV1xLuve5bjaihA3ZmjbuEcwZHyE80vRN53I67iR8TkCFGWJ7zgmROPI1E9q3KhAYAhgQF4OWbcxbdPbAx86KHTVVQS2XghYOF85iGORwa1cJIzq2dXOnWkKm7qbWfw27d9yZgxuZUXvyG71Det6VR4W1DFhyQtsACTg+OcjzrV3SEk7AcAYEMM9o4WfL1qTS6QBQG3L2UbCVzg8ZGYGAfpGZaJT6BunDwMHXcodCGiTuIjDHBiBiZ+xFS2LZtMjlSQGG/Bkglg87uxU5J8vnXSaZlB92xjMlSY5lsr8SnnM8DAipLwCMjpLqoO4mZVwQSwE+Gex9OeRRbIo0daDSyxV4CCSHRio5gQcjaSDwOR61lE9K1hVousIcNuzBAkMCSBByFGQe1apTbHRSaK9qLrJBCoZ7ASQfMjisXQvcG8qw2g42kAd5BiKYaTpnvJIKyJYCCOBMceQqNtVIDGcAj6RA7/uKZt+CdF7A71tcAYJ5H/t5jy84riySpJEAjzAPaPxCilRW7Z475/8AY/vvRBsocBYHn+h8/KjsDT8BG1RI8Q+wCz9hUa6oAGRM9znmc/OigTPuwAWngjjGMk880K1sEEiY9T6x2E96Koq77ONOVnw4EZj8znviibdrcCFJ3YgYzkMwjnGDx2qO3plAEKw8/EMx9Jrq/pV3AEwW3eZ4kzQbthS4CdPqyJQ4PaAZ79vLIyeIEVD/ADED4pJY4AxxO4RwQagtaQkE+QDSTlcweOea4TXHGTPEmDIBgf5yalB2rsI12oLEbgPFA3nkQRwe3lTizriyKh2yIBkSST4d26DwAPlH1pRcCqiknJM48syI4j/miun6JzkXIDYESIg8dyAfrVJU0Mi2mNCm0ufdbTMBrbq0dziczziMz5xUNlrY2pcDqp8Uws/QHIx/ugL9y0qRtIuR8W5jmT8hkehoWyJbxgFSC24AbgZgCfSPQZoKPFhk0nQ0taNTu2zcWCxbYoZUEDcSSYkkfi7EfKXTdQS08opZs+LYEOZB2lW3EHHMecCg7nVpItpIQsxVRgDmJHcxOTMdqEa7hzwcE8kgEnzwfPGaKTfZVuui19MWW3adihJJK276pJY5m2wWTn5YjPFF9N6ldtq1rTaloAbFwTbURJ2hSSrDJ44BP4apX82xjbESIMczIEgnBmu9NuHiSEcDKpKhlBIk5ye/Paq6P9Dun6LR1XSX7xDPda6D4lm4rLAEvt3N8jBAAn0oKxoDZus9vd7wEi1tVWCwuXbnaZ3AKVGM8xK/S+0dy207ywYbSMwwjuP84NDL1KC3ORET5iDkztIA7D60al7JtD0XLT9XZrILsHcDxE27HcBuHtj/ANsYPzJqs6vrFy6+/d4hJWNoVYJMoREYmSY+XFKrr8bRBjB+8Yjyrdlbhgk4BUZyNwET5jGPpRUK5A53whpa6nca2Q14jdgTJJEEgNOGGfr59qK6PdGARaTf4ixLKDAAKggEgMScfMdhQV3VXNip/TMlmPhhidxgl+Y5xj5d6X6vABeYBMQQduZJUwIkn1qa2Hah11K5bN0KB7tRHwKxWIORjt8s4gckxDSWmAKOrNmEIMAAQZAUkfIgTnMTSrSXSGLMWnJBw0nyM9vvXdvqS7yNrDk+Fo55zk58p7Cpq10DdPsNIuq3jQFSYLHbcU7oYgFTBYyvB7/aLWW7zAMt3esAFgeDyCwBkEAevBpjqOqW/wCUFlAwfG8uE2kCYACAEAFm/U1XrwacEYAXPbPGKsrKyaQTp7jKZEEx8QMDA5IwcZ48ql1HUI3Q0qwDSwlpkqRjMR2OPnQV+4Vgg7SMckz3jMAD0ioL+rZlDtJyFnGcYH0GKtrfJVzpUGWLzDO6QxkdhxyZIMccjsM813Z1MBnDSCBI5K5yyDjBjwkyNw7Zpcuuk+f3Hcdh/upbXicKozcGCTmWIAE4Az6du9W1KqQc+qRgbjqrSBCgARDbYGPITOayl8/iE4jyPGKyq0W2P//Z"/>
          <p:cNvSpPr>
            <a:spLocks noChangeAspect="1" noChangeArrowheads="1"/>
          </p:cNvSpPr>
          <p:nvPr/>
        </p:nvSpPr>
        <p:spPr bwMode="auto">
          <a:xfrm>
            <a:off x="0" y="-8683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2"/>
          <p:cNvSpPr txBox="1">
            <a:spLocks noChangeArrowheads="1"/>
          </p:cNvSpPr>
          <p:nvPr/>
        </p:nvSpPr>
        <p:spPr>
          <a:xfrm>
            <a:off x="7543800" y="228600"/>
            <a:ext cx="1600200" cy="2743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C000"/>
                </a:solidFill>
                <a:effectLst/>
                <a:uLnTx/>
                <a:uFillTx/>
                <a:latin typeface="Creepy" pitchFamily="82" charset="0"/>
                <a:ea typeface="+mj-ea"/>
                <a:cs typeface="+mj-cs"/>
              </a:rPr>
              <a:t>It’s desire is for you!</a:t>
            </a:r>
          </a:p>
        </p:txBody>
      </p:sp>
      <p:sp>
        <p:nvSpPr>
          <p:cNvPr id="12" name="Text Box 5"/>
          <p:cNvSpPr txBox="1">
            <a:spLocks noChangeArrowheads="1"/>
          </p:cNvSpPr>
          <p:nvPr/>
        </p:nvSpPr>
        <p:spPr bwMode="auto">
          <a:xfrm>
            <a:off x="533400" y="6273225"/>
            <a:ext cx="83058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99FF"/>
                </a:solidFill>
                <a:latin typeface="Comic Sans MS" pitchFamily="66" charset="0"/>
              </a:rPr>
              <a:t>This is the 1</a:t>
            </a:r>
            <a:r>
              <a:rPr lang="en-US" sz="3200" b="1" baseline="30000" dirty="0" smtClean="0">
                <a:solidFill>
                  <a:srgbClr val="FF99FF"/>
                </a:solidFill>
                <a:latin typeface="Comic Sans MS" pitchFamily="66" charset="0"/>
              </a:rPr>
              <a:t>st</a:t>
            </a:r>
            <a:r>
              <a:rPr lang="en-US" sz="3200" b="1" dirty="0" smtClean="0">
                <a:solidFill>
                  <a:srgbClr val="FF99FF"/>
                </a:solidFill>
                <a:latin typeface="Comic Sans MS" pitchFamily="66" charset="0"/>
              </a:rPr>
              <a:t> personification of “Sin”</a:t>
            </a:r>
            <a:endParaRPr lang="en-US" sz="3200" b="1" dirty="0">
              <a:solidFill>
                <a:srgbClr val="FF99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b="1"/>
              <a:t/>
            </a:r>
            <a:br>
              <a:rPr lang="en-US" sz="4000" b="1"/>
            </a:br>
            <a:endParaRPr lang="en-US" sz="4000" b="1"/>
          </a:p>
        </p:txBody>
      </p:sp>
      <p:sp>
        <p:nvSpPr>
          <p:cNvPr id="14339" name="Rectangle 3"/>
          <p:cNvSpPr>
            <a:spLocks noGrp="1" noChangeArrowheads="1"/>
          </p:cNvSpPr>
          <p:nvPr>
            <p:ph idx="1"/>
          </p:nvPr>
        </p:nvSpPr>
        <p:spPr>
          <a:xfrm>
            <a:off x="533400" y="1600200"/>
            <a:ext cx="7924800" cy="2819400"/>
          </a:xfrm>
        </p:spPr>
        <p:txBody>
          <a:bodyPr/>
          <a:lstStyle/>
          <a:p>
            <a:pPr marL="0" indent="350838">
              <a:lnSpc>
                <a:spcPct val="80000"/>
              </a:lnSpc>
              <a:buFontTx/>
              <a:buNone/>
            </a:pPr>
            <a:r>
              <a:rPr lang="en-US" b="1" dirty="0" smtClean="0">
                <a:solidFill>
                  <a:srgbClr val="00FF00"/>
                </a:solidFill>
              </a:rPr>
              <a:t>              </a:t>
            </a:r>
            <a:r>
              <a:rPr lang="en-US" b="1" dirty="0" smtClean="0">
                <a:solidFill>
                  <a:srgbClr val="7030A0"/>
                </a:solidFill>
              </a:rPr>
              <a:t>Genesis </a:t>
            </a:r>
            <a:r>
              <a:rPr lang="en-US" b="1" dirty="0">
                <a:solidFill>
                  <a:srgbClr val="7030A0"/>
                </a:solidFill>
              </a:rPr>
              <a:t>3:16</a:t>
            </a:r>
            <a:r>
              <a:rPr lang="en-US" dirty="0">
                <a:solidFill>
                  <a:srgbClr val="7030A0"/>
                </a:solidFill>
              </a:rPr>
              <a:t> </a:t>
            </a:r>
          </a:p>
          <a:p>
            <a:pPr marL="0" indent="350838">
              <a:lnSpc>
                <a:spcPct val="80000"/>
              </a:lnSpc>
              <a:buFontTx/>
              <a:buNone/>
            </a:pPr>
            <a:r>
              <a:rPr lang="en-US" sz="2800" dirty="0"/>
              <a:t>Your </a:t>
            </a:r>
            <a:r>
              <a:rPr lang="en-US" sz="2800" b="1" i="1" dirty="0">
                <a:solidFill>
                  <a:srgbClr val="C00000"/>
                </a:solidFill>
              </a:rPr>
              <a:t>desire</a:t>
            </a:r>
            <a:r>
              <a:rPr lang="en-US" sz="2800" dirty="0"/>
              <a:t> shall be for your </a:t>
            </a:r>
            <a:r>
              <a:rPr lang="en-US" sz="2800" dirty="0" smtClean="0"/>
              <a:t>                                 husband</a:t>
            </a:r>
            <a:r>
              <a:rPr lang="en-US" sz="2800" dirty="0"/>
              <a:t>, and he shall </a:t>
            </a:r>
            <a:r>
              <a:rPr lang="en-US" sz="2800" b="1" i="1" dirty="0">
                <a:solidFill>
                  <a:srgbClr val="0000CC"/>
                </a:solidFill>
              </a:rPr>
              <a:t>rule</a:t>
            </a:r>
            <a:r>
              <a:rPr lang="en-US" sz="2800" dirty="0"/>
              <a:t> over you.</a:t>
            </a:r>
            <a:endParaRPr lang="en-US" sz="2800" b="1" dirty="0"/>
          </a:p>
          <a:p>
            <a:pPr marL="0" indent="350838">
              <a:lnSpc>
                <a:spcPct val="80000"/>
              </a:lnSpc>
              <a:spcBef>
                <a:spcPct val="70000"/>
              </a:spcBef>
              <a:buFontTx/>
              <a:buNone/>
            </a:pPr>
            <a:r>
              <a:rPr lang="en-US" sz="2800" b="1" dirty="0"/>
              <a:t>                    </a:t>
            </a:r>
            <a:r>
              <a:rPr lang="en-US" sz="2800" b="1" dirty="0" smtClean="0"/>
              <a:t>          </a:t>
            </a:r>
            <a:r>
              <a:rPr lang="en-US" b="1" dirty="0" smtClean="0">
                <a:solidFill>
                  <a:srgbClr val="7030A0"/>
                </a:solidFill>
              </a:rPr>
              <a:t>Genesis</a:t>
            </a:r>
            <a:r>
              <a:rPr lang="en-US" sz="2800" b="1" dirty="0" smtClean="0">
                <a:solidFill>
                  <a:srgbClr val="7030A0"/>
                </a:solidFill>
              </a:rPr>
              <a:t> </a:t>
            </a:r>
            <a:r>
              <a:rPr lang="en-US" sz="2800" b="1" dirty="0">
                <a:solidFill>
                  <a:srgbClr val="7030A0"/>
                </a:solidFill>
              </a:rPr>
              <a:t>4:7</a:t>
            </a:r>
          </a:p>
          <a:p>
            <a:pPr marL="0" indent="350838">
              <a:lnSpc>
                <a:spcPct val="80000"/>
              </a:lnSpc>
              <a:buFontTx/>
              <a:buNone/>
            </a:pPr>
            <a:r>
              <a:rPr lang="en-US" sz="2800" dirty="0"/>
              <a:t>And if you do not do well, sin lies at the door. And its </a:t>
            </a:r>
            <a:r>
              <a:rPr lang="en-US" sz="2800" b="1" i="1" dirty="0">
                <a:solidFill>
                  <a:srgbClr val="C00000"/>
                </a:solidFill>
              </a:rPr>
              <a:t>desire</a:t>
            </a:r>
            <a:r>
              <a:rPr lang="en-US" sz="2800" dirty="0"/>
              <a:t> is for you, but you should </a:t>
            </a:r>
            <a:r>
              <a:rPr lang="en-US" sz="2800" b="1" i="1" dirty="0">
                <a:solidFill>
                  <a:srgbClr val="0000CC"/>
                </a:solidFill>
              </a:rPr>
              <a:t>rule</a:t>
            </a:r>
            <a:r>
              <a:rPr lang="en-US" sz="2800" dirty="0"/>
              <a:t> over it.</a:t>
            </a:r>
          </a:p>
        </p:txBody>
      </p:sp>
      <p:sp>
        <p:nvSpPr>
          <p:cNvPr id="14340" name="Text Box 4"/>
          <p:cNvSpPr txBox="1">
            <a:spLocks noChangeArrowheads="1"/>
          </p:cNvSpPr>
          <p:nvPr/>
        </p:nvSpPr>
        <p:spPr bwMode="auto">
          <a:xfrm>
            <a:off x="381000" y="152400"/>
            <a:ext cx="51054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FF0000"/>
                </a:solidFill>
                <a:latin typeface="Vagabond" pitchFamily="2" charset="0"/>
              </a:rPr>
              <a:t>We tend to pick the easy battles</a:t>
            </a:r>
          </a:p>
        </p:txBody>
      </p:sp>
      <p:sp>
        <p:nvSpPr>
          <p:cNvPr id="14341" name="Text Box 5"/>
          <p:cNvSpPr txBox="1">
            <a:spLocks noChangeArrowheads="1"/>
          </p:cNvSpPr>
          <p:nvPr/>
        </p:nvSpPr>
        <p:spPr bwMode="auto">
          <a:xfrm>
            <a:off x="457200" y="4724400"/>
            <a:ext cx="8382000" cy="1692771"/>
          </a:xfrm>
          <a:prstGeom prst="rect">
            <a:avLst/>
          </a:prstGeom>
          <a:noFill/>
          <a:ln w="9525">
            <a:noFill/>
            <a:miter lim="800000"/>
            <a:headEnd/>
            <a:tailEnd/>
          </a:ln>
          <a:effectLst/>
        </p:spPr>
        <p:txBody>
          <a:bodyPr wrap="square">
            <a:spAutoFit/>
          </a:bodyPr>
          <a:lstStyle/>
          <a:p>
            <a:pPr algn="ctr"/>
            <a:r>
              <a:rPr lang="en-US" sz="2600" b="1" dirty="0">
                <a:solidFill>
                  <a:srgbClr val="00B050"/>
                </a:solidFill>
                <a:latin typeface="Comic Sans MS" pitchFamily="66" charset="0"/>
              </a:rPr>
              <a:t>Many men like to quote “he shall rule over you” to  their wives, but fail to rise to God’s challenge that “its (Sin’s) desire is for you, but you should rule over it</a:t>
            </a:r>
            <a:r>
              <a:rPr lang="en-US" sz="2600" b="1" dirty="0" smtClean="0">
                <a:solidFill>
                  <a:srgbClr val="00B050"/>
                </a:solidFill>
                <a:latin typeface="Comic Sans MS" pitchFamily="66" charset="0"/>
              </a:rPr>
              <a:t>.“ </a:t>
            </a:r>
            <a:r>
              <a:rPr lang="en-US" sz="2600" b="1" i="1" dirty="0" smtClean="0">
                <a:solidFill>
                  <a:srgbClr val="00B050"/>
                </a:solidFill>
                <a:latin typeface="Comic Sans MS" pitchFamily="66" charset="0"/>
              </a:rPr>
              <a:t>[you must master it (NASB)]</a:t>
            </a:r>
            <a:endParaRPr lang="en-US" sz="2600" b="1" i="1" dirty="0">
              <a:solidFill>
                <a:srgbClr val="00B050"/>
              </a:solidFill>
              <a:latin typeface="Comic Sans MS" pitchFamily="66" charset="0"/>
            </a:endParaRPr>
          </a:p>
        </p:txBody>
      </p:sp>
      <p:pic>
        <p:nvPicPr>
          <p:cNvPr id="14343" name="Picture 7" descr="https://encrypted-tbn2.gstatic.com/images?q=tbn:ANd9GcT1QB_hq1KVyV9CLtEnLYehVnuf3KqRXCdwkGFWrKzWawiABK7gng"/>
          <p:cNvPicPr>
            <a:picLocks noChangeAspect="1" noChangeArrowheads="1"/>
          </p:cNvPicPr>
          <p:nvPr/>
        </p:nvPicPr>
        <p:blipFill>
          <a:blip r:embed="rId2" cstate="print"/>
          <a:srcRect/>
          <a:stretch>
            <a:fillRect/>
          </a:stretch>
        </p:blipFill>
        <p:spPr bwMode="auto">
          <a:xfrm>
            <a:off x="5638800" y="152400"/>
            <a:ext cx="3332811" cy="2209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81000"/>
            <a:ext cx="8229600" cy="914400"/>
          </a:xfrm>
        </p:spPr>
        <p:txBody>
          <a:bodyPr>
            <a:noAutofit/>
          </a:bodyPr>
          <a:lstStyle/>
          <a:p>
            <a:r>
              <a:rPr lang="en-US" sz="4800" b="1" dirty="0" smtClean="0">
                <a:solidFill>
                  <a:srgbClr val="663300"/>
                </a:solidFill>
              </a:rPr>
              <a:t>Romans 6:12-14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3962400"/>
          </a:xfrm>
        </p:spPr>
        <p:txBody>
          <a:bodyPr>
            <a:normAutofit fontScale="92500" lnSpcReduction="20000"/>
          </a:bodyPr>
          <a:lstStyle/>
          <a:p>
            <a:pPr marL="0" indent="288925">
              <a:lnSpc>
                <a:spcPct val="90000"/>
              </a:lnSpc>
              <a:buFontTx/>
              <a:buNone/>
            </a:pPr>
            <a:r>
              <a:rPr lang="en-US" dirty="0" smtClean="0"/>
              <a:t>12	Therefore </a:t>
            </a:r>
            <a:r>
              <a:rPr lang="en-US" b="1" dirty="0" smtClean="0">
                <a:solidFill>
                  <a:srgbClr val="0000CC"/>
                </a:solidFill>
              </a:rPr>
              <a:t>do not let sin reign</a:t>
            </a:r>
            <a:r>
              <a:rPr lang="en-US" dirty="0" smtClean="0">
                <a:solidFill>
                  <a:srgbClr val="0000CC"/>
                </a:solidFill>
              </a:rPr>
              <a:t> </a:t>
            </a:r>
            <a:r>
              <a:rPr lang="en-US" dirty="0" smtClean="0"/>
              <a:t>in your mortal body, that you should obey it in its lusts.   </a:t>
            </a:r>
            <a:endParaRPr lang="en-US" b="1" dirty="0" smtClean="0"/>
          </a:p>
          <a:p>
            <a:pPr marL="0" indent="288925">
              <a:lnSpc>
                <a:spcPct val="90000"/>
              </a:lnSpc>
              <a:buFontTx/>
              <a:buNone/>
            </a:pPr>
            <a:r>
              <a:rPr lang="en-US" dirty="0" smtClean="0"/>
              <a:t>13  And do not present your members as instruments of unrighteousness to sin, but present yourselves to God as being alive from the dead, and your members as instruments of righteousness to God.</a:t>
            </a:r>
            <a:endParaRPr lang="en-US" b="1" dirty="0" smtClean="0"/>
          </a:p>
          <a:p>
            <a:pPr marL="0" indent="288925">
              <a:lnSpc>
                <a:spcPct val="90000"/>
              </a:lnSpc>
              <a:buFontTx/>
              <a:buNone/>
            </a:pPr>
            <a:r>
              <a:rPr lang="en-US" dirty="0" smtClean="0"/>
              <a:t>14	For </a:t>
            </a:r>
            <a:r>
              <a:rPr lang="en-US" b="1" dirty="0" smtClean="0">
                <a:solidFill>
                  <a:srgbClr val="0000CC"/>
                </a:solidFill>
              </a:rPr>
              <a:t>sin shall not have dominion over you</a:t>
            </a:r>
            <a:r>
              <a:rPr lang="en-US" dirty="0" smtClean="0">
                <a:solidFill>
                  <a:srgbClr val="0000CC"/>
                </a:solidFill>
              </a:rPr>
              <a:t>, </a:t>
            </a:r>
            <a:r>
              <a:rPr lang="en-US" dirty="0" smtClean="0"/>
              <a:t>for you are not under law but under grace.</a:t>
            </a:r>
            <a:endParaRPr lang="en-US" dirty="0"/>
          </a:p>
        </p:txBody>
      </p:sp>
      <p:sp>
        <p:nvSpPr>
          <p:cNvPr id="4100" name="Text Box 5"/>
          <p:cNvSpPr txBox="1">
            <a:spLocks noChangeArrowheads="1"/>
          </p:cNvSpPr>
          <p:nvPr/>
        </p:nvSpPr>
        <p:spPr bwMode="auto">
          <a:xfrm>
            <a:off x="1143000" y="5029200"/>
            <a:ext cx="6934200" cy="1015663"/>
          </a:xfrm>
          <a:prstGeom prst="rect">
            <a:avLst/>
          </a:prstGeom>
          <a:noFill/>
          <a:ln w="9525">
            <a:noFill/>
            <a:miter lim="800000"/>
            <a:headEnd/>
            <a:tailEnd/>
          </a:ln>
        </p:spPr>
        <p:txBody>
          <a:bodyPr wrap="square">
            <a:spAutoFit/>
          </a:bodyPr>
          <a:lstStyle/>
          <a:p>
            <a:pPr algn="ctr"/>
            <a:r>
              <a:rPr lang="en-US" sz="2000" b="1" dirty="0" smtClean="0">
                <a:solidFill>
                  <a:srgbClr val="00B050"/>
                </a:solidFill>
                <a:latin typeface="Comic Sans MS" pitchFamily="66" charset="0"/>
              </a:rPr>
              <a:t>If husbands (boys) spent more time fighting this war, their relationships with wives (girls) would bond and strengthen as God’s power changes their lives</a:t>
            </a:r>
            <a:endParaRPr lang="en-US" sz="2000" b="1" dirty="0">
              <a:solidFill>
                <a:srgbClr val="00B05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81000"/>
            <a:ext cx="8229600" cy="914400"/>
          </a:xfrm>
        </p:spPr>
        <p:txBody>
          <a:bodyPr>
            <a:noAutofit/>
          </a:bodyPr>
          <a:lstStyle/>
          <a:p>
            <a:r>
              <a:rPr lang="en-US" sz="4800" b="1" dirty="0" smtClean="0">
                <a:solidFill>
                  <a:srgbClr val="663300"/>
                </a:solidFill>
              </a:rPr>
              <a:t>1 John 3:10-12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3962400"/>
          </a:xfrm>
        </p:spPr>
        <p:txBody>
          <a:bodyPr>
            <a:normAutofit fontScale="85000" lnSpcReduction="10000"/>
          </a:bodyPr>
          <a:lstStyle/>
          <a:p>
            <a:pPr marL="0" indent="350838">
              <a:lnSpc>
                <a:spcPct val="90000"/>
              </a:lnSpc>
              <a:buFontTx/>
              <a:buNone/>
            </a:pPr>
            <a:r>
              <a:rPr lang="en-US" dirty="0" smtClean="0"/>
              <a:t>10	In this the </a:t>
            </a:r>
            <a:r>
              <a:rPr lang="en-US" b="1" dirty="0" smtClean="0">
                <a:solidFill>
                  <a:srgbClr val="0000CC"/>
                </a:solidFill>
              </a:rPr>
              <a:t>children of God </a:t>
            </a:r>
            <a:r>
              <a:rPr lang="en-US" dirty="0" smtClean="0"/>
              <a:t>and the children of the devil are manifest: Whoever does not </a:t>
            </a:r>
            <a:r>
              <a:rPr lang="en-US" b="1" dirty="0" smtClean="0">
                <a:solidFill>
                  <a:srgbClr val="0000CC"/>
                </a:solidFill>
              </a:rPr>
              <a:t>practice righteousness </a:t>
            </a:r>
            <a:r>
              <a:rPr lang="en-US" dirty="0" smtClean="0"/>
              <a:t>is not of God, nor is </a:t>
            </a:r>
            <a:r>
              <a:rPr lang="en-US" b="1" dirty="0" smtClean="0">
                <a:solidFill>
                  <a:srgbClr val="0000CC"/>
                </a:solidFill>
              </a:rPr>
              <a:t>he who does not love his brother.</a:t>
            </a:r>
          </a:p>
          <a:p>
            <a:pPr marL="0" indent="350838">
              <a:lnSpc>
                <a:spcPct val="90000"/>
              </a:lnSpc>
              <a:buFontTx/>
              <a:buNone/>
            </a:pPr>
            <a:r>
              <a:rPr lang="en-US" dirty="0" smtClean="0"/>
              <a:t>11	For this is the message that you heard from the beginning, that </a:t>
            </a:r>
            <a:r>
              <a:rPr lang="en-US" b="1" dirty="0" smtClean="0">
                <a:solidFill>
                  <a:srgbClr val="0000CC"/>
                </a:solidFill>
              </a:rPr>
              <a:t>we should love one another,</a:t>
            </a:r>
          </a:p>
          <a:p>
            <a:pPr marL="0" indent="350838">
              <a:lnSpc>
                <a:spcPct val="90000"/>
              </a:lnSpc>
              <a:buFontTx/>
              <a:buNone/>
            </a:pPr>
            <a:r>
              <a:rPr lang="en-US" dirty="0" smtClean="0"/>
              <a:t>12	not as Cain who was of the wicked one and murdered his brother. And why did he murder him? </a:t>
            </a:r>
            <a:r>
              <a:rPr lang="en-US" b="1" i="1" dirty="0" smtClean="0">
                <a:solidFill>
                  <a:srgbClr val="0000CC"/>
                </a:solidFill>
              </a:rPr>
              <a:t>Because his works were evil and his brother's righteous</a:t>
            </a:r>
            <a:r>
              <a:rPr lang="en-US" b="1" dirty="0" smtClean="0">
                <a:solidFill>
                  <a:srgbClr val="0000CC"/>
                </a:solidFill>
              </a:rPr>
              <a:t>.</a:t>
            </a:r>
            <a:endParaRPr lang="en-US" b="1" dirty="0">
              <a:solidFill>
                <a:srgbClr val="0000CC"/>
              </a:solidFill>
            </a:endParaRPr>
          </a:p>
        </p:txBody>
      </p:sp>
      <p:sp>
        <p:nvSpPr>
          <p:cNvPr id="4100" name="Text Box 5"/>
          <p:cNvSpPr txBox="1">
            <a:spLocks noChangeArrowheads="1"/>
          </p:cNvSpPr>
          <p:nvPr/>
        </p:nvSpPr>
        <p:spPr bwMode="auto">
          <a:xfrm>
            <a:off x="1143000" y="5105400"/>
            <a:ext cx="6934200" cy="1107996"/>
          </a:xfrm>
          <a:prstGeom prst="rect">
            <a:avLst/>
          </a:prstGeom>
          <a:noFill/>
          <a:ln w="9525">
            <a:noFill/>
            <a:miter lim="800000"/>
            <a:headEnd/>
            <a:tailEnd/>
          </a:ln>
        </p:spPr>
        <p:txBody>
          <a:bodyPr wrap="square">
            <a:spAutoFit/>
          </a:bodyPr>
          <a:lstStyle/>
          <a:p>
            <a:pPr algn="ctr">
              <a:spcBef>
                <a:spcPct val="50000"/>
              </a:spcBef>
            </a:pPr>
            <a:r>
              <a:rPr lang="en-US" sz="2200" b="1" dirty="0" smtClean="0">
                <a:solidFill>
                  <a:srgbClr val="7030A0"/>
                </a:solidFill>
                <a:latin typeface="Vagabond" pitchFamily="2" charset="0"/>
              </a:rPr>
              <a:t>We must “practice righteousness” every day.  This means loving God’s family, laying down our lives for them, and forgiving their mistakes against us.</a:t>
            </a:r>
            <a:endParaRPr lang="en-US" sz="2200" b="1" dirty="0">
              <a:solidFill>
                <a:srgbClr val="7030A0"/>
              </a:solidFill>
              <a:latin typeface="Vagabond" pitchFamily="2"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ttps://encrypted-tbn1.gstatic.com/images?q=tbn:ANd9GcRZy5eMytvQooM98vKGU1bLEWi6EsdJz59AQLATHltNRCQV47rbTA"/>
          <p:cNvPicPr>
            <a:picLocks noChangeAspect="1" noChangeArrowheads="1"/>
          </p:cNvPicPr>
          <p:nvPr/>
        </p:nvPicPr>
        <p:blipFill>
          <a:blip r:embed="rId2" cstate="print"/>
          <a:srcRect/>
          <a:stretch>
            <a:fillRect/>
          </a:stretch>
        </p:blipFill>
        <p:spPr bwMode="auto">
          <a:xfrm>
            <a:off x="-98635" y="-228600"/>
            <a:ext cx="9471235" cy="7469393"/>
          </a:xfrm>
          <a:prstGeom prst="rect">
            <a:avLst/>
          </a:prstGeom>
          <a:noFill/>
        </p:spPr>
      </p:pic>
      <p:sp>
        <p:nvSpPr>
          <p:cNvPr id="16386" name="Rectangle 2"/>
          <p:cNvSpPr>
            <a:spLocks noGrp="1" noChangeArrowheads="1"/>
          </p:cNvSpPr>
          <p:nvPr>
            <p:ph type="title"/>
          </p:nvPr>
        </p:nvSpPr>
        <p:spPr/>
        <p:txBody>
          <a:bodyPr>
            <a:normAutofit/>
          </a:bodyPr>
          <a:lstStyle/>
          <a:p>
            <a:r>
              <a:rPr lang="en-US" sz="4800" b="1" dirty="0">
                <a:solidFill>
                  <a:srgbClr val="FFFF00"/>
                </a:solidFill>
                <a:latin typeface="EraserDust" pitchFamily="34" charset="0"/>
              </a:rPr>
              <a:t>Lessons from Cain &amp; Abel</a:t>
            </a:r>
          </a:p>
        </p:txBody>
      </p:sp>
      <p:sp>
        <p:nvSpPr>
          <p:cNvPr id="16387" name="Rectangle 3"/>
          <p:cNvSpPr>
            <a:spLocks noGrp="1" noChangeArrowheads="1"/>
          </p:cNvSpPr>
          <p:nvPr>
            <p:ph idx="1"/>
          </p:nvPr>
        </p:nvSpPr>
        <p:spPr>
          <a:xfrm>
            <a:off x="609600" y="1295400"/>
            <a:ext cx="8001000" cy="5181600"/>
          </a:xfrm>
        </p:spPr>
        <p:txBody>
          <a:bodyPr>
            <a:noAutofit/>
          </a:bodyPr>
          <a:lstStyle/>
          <a:p>
            <a:r>
              <a:rPr lang="en-US" b="1" dirty="0">
                <a:solidFill>
                  <a:srgbClr val="FFC000"/>
                </a:solidFill>
                <a:latin typeface="Comic Sans MS" pitchFamily="66" charset="0"/>
              </a:rPr>
              <a:t>Faith demands we live God’s way</a:t>
            </a:r>
          </a:p>
          <a:p>
            <a:r>
              <a:rPr lang="en-US" b="1" dirty="0">
                <a:solidFill>
                  <a:srgbClr val="FFC000"/>
                </a:solidFill>
                <a:latin typeface="Comic Sans MS" pitchFamily="66" charset="0"/>
              </a:rPr>
              <a:t>Sin would like to devour us – We must use God’s power to rule it</a:t>
            </a:r>
          </a:p>
          <a:p>
            <a:r>
              <a:rPr lang="en-US" b="1" dirty="0">
                <a:solidFill>
                  <a:srgbClr val="FFC000"/>
                </a:solidFill>
                <a:latin typeface="Comic Sans MS" pitchFamily="66" charset="0"/>
              </a:rPr>
              <a:t>Make good choices that will help us to grow</a:t>
            </a:r>
          </a:p>
          <a:p>
            <a:r>
              <a:rPr lang="en-US" b="1" dirty="0">
                <a:solidFill>
                  <a:srgbClr val="FFC000"/>
                </a:solidFill>
                <a:latin typeface="Comic Sans MS" pitchFamily="66" charset="0"/>
              </a:rPr>
              <a:t>Our attitude towards others must be one of love &amp; forgiveness</a:t>
            </a:r>
          </a:p>
          <a:p>
            <a:r>
              <a:rPr lang="en-US" b="1" dirty="0">
                <a:solidFill>
                  <a:srgbClr val="FFC000"/>
                </a:solidFill>
                <a:latin typeface="Comic Sans MS" pitchFamily="66" charset="0"/>
              </a:rPr>
              <a:t>Holding on to hatred &amp; envy will ruin our lives and can lead to major sins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Genesis 6:5-6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4114800"/>
          </a:xfrm>
        </p:spPr>
        <p:txBody>
          <a:bodyPr>
            <a:normAutofit fontScale="85000" lnSpcReduction="20000"/>
          </a:bodyPr>
          <a:lstStyle/>
          <a:p>
            <a:pPr marL="0" indent="288925">
              <a:lnSpc>
                <a:spcPct val="90000"/>
              </a:lnSpc>
              <a:buFontTx/>
              <a:buNone/>
            </a:pPr>
            <a:r>
              <a:rPr lang="en-US" dirty="0" smtClean="0"/>
              <a:t>5  Then the LORD saw that </a:t>
            </a:r>
            <a:r>
              <a:rPr lang="en-US" b="1" dirty="0" smtClean="0">
                <a:solidFill>
                  <a:srgbClr val="0000CC"/>
                </a:solidFill>
              </a:rPr>
              <a:t>the wickedness of man was great in the earth, and that every intent of the thoughts of his heart was only evil continually.</a:t>
            </a:r>
          </a:p>
          <a:p>
            <a:pPr marL="0" indent="288925">
              <a:lnSpc>
                <a:spcPct val="90000"/>
              </a:lnSpc>
              <a:buFontTx/>
              <a:buNone/>
            </a:pPr>
            <a:r>
              <a:rPr lang="en-US" dirty="0" smtClean="0"/>
              <a:t>6  And the LORD was sorry that He had made man on the earth, and He was grieved in His heart.</a:t>
            </a:r>
          </a:p>
          <a:p>
            <a:pPr marL="0" indent="288925">
              <a:lnSpc>
                <a:spcPct val="90000"/>
              </a:lnSpc>
              <a:buFontTx/>
              <a:buNone/>
            </a:pPr>
            <a:r>
              <a:rPr lang="en-US" dirty="0" smtClean="0"/>
              <a:t>7  So the LORD said, "I will destroy man whom I have created from the face of the earth, both man and beast, creeping thing and birds of the air, for I am sorry that I have made them."</a:t>
            </a:r>
          </a:p>
          <a:p>
            <a:pPr marL="0" indent="288925">
              <a:lnSpc>
                <a:spcPct val="90000"/>
              </a:lnSpc>
              <a:buFontTx/>
              <a:buNone/>
            </a:pPr>
            <a:r>
              <a:rPr lang="en-US" dirty="0" smtClean="0"/>
              <a:t>8  But </a:t>
            </a:r>
            <a:r>
              <a:rPr lang="en-US" b="1" dirty="0" smtClean="0">
                <a:solidFill>
                  <a:srgbClr val="00B050"/>
                </a:solidFill>
              </a:rPr>
              <a:t>Noah found grace </a:t>
            </a:r>
            <a:r>
              <a:rPr lang="en-US" dirty="0" smtClean="0"/>
              <a:t>in the eyes of the LORD.</a:t>
            </a:r>
            <a:endParaRPr lang="en-US" dirty="0"/>
          </a:p>
        </p:txBody>
      </p:sp>
      <p:sp>
        <p:nvSpPr>
          <p:cNvPr id="4100" name="Text Box 5"/>
          <p:cNvSpPr txBox="1">
            <a:spLocks noChangeArrowheads="1"/>
          </p:cNvSpPr>
          <p:nvPr/>
        </p:nvSpPr>
        <p:spPr bwMode="auto">
          <a:xfrm>
            <a:off x="1066800" y="6427113"/>
            <a:ext cx="6934200" cy="430887"/>
          </a:xfrm>
          <a:prstGeom prst="rect">
            <a:avLst/>
          </a:prstGeom>
          <a:noFill/>
          <a:ln w="9525">
            <a:noFill/>
            <a:miter lim="800000"/>
            <a:headEnd/>
            <a:tailEnd/>
          </a:ln>
        </p:spPr>
        <p:txBody>
          <a:bodyPr wrap="square">
            <a:spAutoFit/>
          </a:bodyPr>
          <a:lstStyle/>
          <a:p>
            <a:pPr algn="ctr">
              <a:spcBef>
                <a:spcPct val="50000"/>
              </a:spcBef>
            </a:pPr>
            <a:r>
              <a:rPr lang="en-US" sz="2200" b="1" dirty="0" smtClean="0">
                <a:solidFill>
                  <a:srgbClr val="7030A0"/>
                </a:solidFill>
                <a:latin typeface="Comic Sans MS" pitchFamily="66" charset="0"/>
              </a:rPr>
              <a:t>Noah found grace because he loved God’s ways</a:t>
            </a:r>
          </a:p>
        </p:txBody>
      </p:sp>
      <p:sp>
        <p:nvSpPr>
          <p:cNvPr id="6" name="Text Box 5"/>
          <p:cNvSpPr txBox="1">
            <a:spLocks noChangeArrowheads="1"/>
          </p:cNvSpPr>
          <p:nvPr/>
        </p:nvSpPr>
        <p:spPr bwMode="auto">
          <a:xfrm>
            <a:off x="12192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Noah:  Saved his Household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5181600" cy="762000"/>
          </a:xfrm>
        </p:spPr>
        <p:txBody>
          <a:bodyPr>
            <a:noAutofit/>
          </a:bodyPr>
          <a:lstStyle/>
          <a:p>
            <a:r>
              <a:rPr lang="en-US" sz="4800" b="1" dirty="0">
                <a:solidFill>
                  <a:srgbClr val="FF0000"/>
                </a:solidFill>
              </a:rPr>
              <a:t>Genesis Contains:</a:t>
            </a:r>
          </a:p>
        </p:txBody>
      </p:sp>
      <p:sp>
        <p:nvSpPr>
          <p:cNvPr id="4099" name="Rectangle 3"/>
          <p:cNvSpPr>
            <a:spLocks noGrp="1" noChangeArrowheads="1"/>
          </p:cNvSpPr>
          <p:nvPr>
            <p:ph idx="1"/>
          </p:nvPr>
        </p:nvSpPr>
        <p:spPr>
          <a:xfrm>
            <a:off x="381000" y="1219200"/>
            <a:ext cx="7772400" cy="2819400"/>
          </a:xfrm>
        </p:spPr>
        <p:txBody>
          <a:bodyPr/>
          <a:lstStyle/>
          <a:p>
            <a:pPr marL="633413" indent="-633413">
              <a:buFontTx/>
              <a:buNone/>
            </a:pPr>
            <a:r>
              <a:rPr lang="en-US" b="1" dirty="0"/>
              <a:t>1)  Most fundamental doctrines</a:t>
            </a:r>
          </a:p>
          <a:p>
            <a:pPr marL="633413" indent="-633413">
              <a:buFontTx/>
              <a:buNone/>
            </a:pPr>
            <a:r>
              <a:rPr lang="en-US" b="1" dirty="0"/>
              <a:t>2)  Counsel on most </a:t>
            </a:r>
            <a:r>
              <a:rPr lang="en-US" b="1" dirty="0" smtClean="0"/>
              <a:t>fundamental                  </a:t>
            </a:r>
            <a:r>
              <a:rPr lang="en-US" b="1" dirty="0"/>
              <a:t>family (and ecclesial) issues</a:t>
            </a:r>
          </a:p>
          <a:p>
            <a:pPr marL="633413" indent="-633413">
              <a:buFontTx/>
              <a:buNone/>
            </a:pPr>
            <a:r>
              <a:rPr lang="en-US" b="1" dirty="0"/>
              <a:t>3)  History of good &amp; bad choices </a:t>
            </a:r>
            <a:r>
              <a:rPr lang="en-US" b="1" dirty="0" smtClean="0"/>
              <a:t>                 – </a:t>
            </a:r>
            <a:r>
              <a:rPr lang="en-US" b="1" dirty="0"/>
              <a:t>written for our learning</a:t>
            </a:r>
          </a:p>
        </p:txBody>
      </p:sp>
      <p:sp>
        <p:nvSpPr>
          <p:cNvPr id="4100" name="Text Box 4"/>
          <p:cNvSpPr txBox="1">
            <a:spLocks noChangeArrowheads="1"/>
          </p:cNvSpPr>
          <p:nvPr/>
        </p:nvSpPr>
        <p:spPr bwMode="auto">
          <a:xfrm>
            <a:off x="838200" y="4343400"/>
            <a:ext cx="7315200" cy="1938992"/>
          </a:xfrm>
          <a:prstGeom prst="rect">
            <a:avLst/>
          </a:prstGeom>
          <a:noFill/>
          <a:ln w="9525">
            <a:noFill/>
            <a:miter lim="800000"/>
            <a:headEnd/>
            <a:tailEnd/>
          </a:ln>
          <a:effectLst/>
        </p:spPr>
        <p:txBody>
          <a:bodyPr>
            <a:spAutoFit/>
          </a:bodyPr>
          <a:lstStyle/>
          <a:p>
            <a:pPr algn="just"/>
            <a:r>
              <a:rPr lang="en-US" b="1" dirty="0">
                <a:solidFill>
                  <a:srgbClr val="00B050"/>
                </a:solidFill>
                <a:latin typeface="Comic Sans MS" pitchFamily="66" charset="0"/>
              </a:rPr>
              <a:t>Now all these things happened to them as examples, and they were written for our admonition, on whom the ends of the ages have come. Therefore let him who thinks he stands take heed lest he fall.  (1 </a:t>
            </a:r>
            <a:r>
              <a:rPr lang="en-US" b="1" dirty="0" err="1">
                <a:solidFill>
                  <a:srgbClr val="00B050"/>
                </a:solidFill>
                <a:latin typeface="Comic Sans MS" pitchFamily="66" charset="0"/>
              </a:rPr>
              <a:t>Cor</a:t>
            </a:r>
            <a:r>
              <a:rPr lang="en-US" b="1" dirty="0">
                <a:solidFill>
                  <a:srgbClr val="00B050"/>
                </a:solidFill>
                <a:latin typeface="Comic Sans MS" pitchFamily="66" charset="0"/>
              </a:rPr>
              <a:t> 10:11-12)</a:t>
            </a:r>
          </a:p>
        </p:txBody>
      </p:sp>
      <p:pic>
        <p:nvPicPr>
          <p:cNvPr id="4102" name="Picture 6" descr="http://www.northsideblog.org/wp-content/uploads/2010/09/bible3.gif"/>
          <p:cNvPicPr>
            <a:picLocks noChangeAspect="1" noChangeArrowheads="1"/>
          </p:cNvPicPr>
          <p:nvPr/>
        </p:nvPicPr>
        <p:blipFill>
          <a:blip r:embed="rId2" cstate="print"/>
          <a:srcRect/>
          <a:stretch>
            <a:fillRect/>
          </a:stretch>
        </p:blipFill>
        <p:spPr bwMode="auto">
          <a:xfrm>
            <a:off x="6172200" y="152400"/>
            <a:ext cx="2704935" cy="1826812"/>
          </a:xfrm>
          <a:prstGeom prst="rect">
            <a:avLst/>
          </a:prstGeom>
          <a:noFill/>
        </p:spPr>
      </p:pic>
      <p:pic>
        <p:nvPicPr>
          <p:cNvPr id="4104" name="Picture 8" descr="https://encrypted-tbn3.gstatic.com/images?q=tbn:ANd9GcQg-oiyvem69souypUcp2BUP6KFfPprggyL3VvOznKP4TJ8a-zZdQ"/>
          <p:cNvPicPr>
            <a:picLocks noChangeAspect="1" noChangeArrowheads="1"/>
          </p:cNvPicPr>
          <p:nvPr/>
        </p:nvPicPr>
        <p:blipFill>
          <a:blip r:embed="rId3" cstate="print"/>
          <a:srcRect/>
          <a:stretch>
            <a:fillRect/>
          </a:stretch>
        </p:blipFill>
        <p:spPr bwMode="auto">
          <a:xfrm>
            <a:off x="6705600" y="2133600"/>
            <a:ext cx="1676400" cy="199970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Luke 17:26-30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4343400"/>
          </a:xfrm>
        </p:spPr>
        <p:txBody>
          <a:bodyPr>
            <a:noAutofit/>
          </a:bodyPr>
          <a:lstStyle/>
          <a:p>
            <a:pPr marL="0" indent="288925">
              <a:spcBef>
                <a:spcPts val="0"/>
              </a:spcBef>
              <a:buFontTx/>
              <a:buNone/>
            </a:pPr>
            <a:r>
              <a:rPr lang="en-US" sz="2200" dirty="0" smtClean="0"/>
              <a:t>26  And as it was </a:t>
            </a:r>
            <a:r>
              <a:rPr lang="en-US" sz="2200" b="1" dirty="0" smtClean="0">
                <a:solidFill>
                  <a:srgbClr val="0000CC"/>
                </a:solidFill>
              </a:rPr>
              <a:t>in the days of Noah, </a:t>
            </a:r>
            <a:r>
              <a:rPr lang="en-US" sz="2200" dirty="0" smtClean="0"/>
              <a:t>so it will be also in the days of the Son of Man:</a:t>
            </a:r>
          </a:p>
          <a:p>
            <a:pPr marL="0" indent="288925">
              <a:spcBef>
                <a:spcPts val="0"/>
              </a:spcBef>
              <a:buFontTx/>
              <a:buNone/>
            </a:pPr>
            <a:r>
              <a:rPr lang="en-US" sz="2200" dirty="0" smtClean="0"/>
              <a:t>27  </a:t>
            </a:r>
            <a:r>
              <a:rPr lang="en-US" sz="2200" b="1" dirty="0" smtClean="0">
                <a:solidFill>
                  <a:srgbClr val="0000CC"/>
                </a:solidFill>
              </a:rPr>
              <a:t>They ate, they drank, they married wives, they were given in marriage, </a:t>
            </a:r>
            <a:r>
              <a:rPr lang="en-US" sz="2200" dirty="0" smtClean="0"/>
              <a:t>until the day that Noah entered the ark, and the flood came and destroyed them all.</a:t>
            </a:r>
          </a:p>
          <a:p>
            <a:pPr marL="0" indent="288925">
              <a:spcBef>
                <a:spcPts val="0"/>
              </a:spcBef>
              <a:buFontTx/>
              <a:buNone/>
            </a:pPr>
            <a:r>
              <a:rPr lang="en-US" sz="2200" dirty="0" smtClean="0"/>
              <a:t>28  Likewise as it was also in the days of Lot: </a:t>
            </a:r>
            <a:r>
              <a:rPr lang="en-US" sz="2200" b="1" dirty="0" smtClean="0">
                <a:solidFill>
                  <a:srgbClr val="0000CC"/>
                </a:solidFill>
              </a:rPr>
              <a:t>They ate, they drank, they bought, they sold, they planted, they built;</a:t>
            </a:r>
          </a:p>
          <a:p>
            <a:pPr marL="0" indent="288925">
              <a:spcBef>
                <a:spcPts val="0"/>
              </a:spcBef>
              <a:buFontTx/>
              <a:buNone/>
            </a:pPr>
            <a:r>
              <a:rPr lang="en-US" sz="2200" dirty="0" smtClean="0"/>
              <a:t>29  but on the day that Lot went out of Sodom it rained fire and brimstone from heaven and destroyed them all.</a:t>
            </a:r>
          </a:p>
          <a:p>
            <a:pPr marL="0" indent="288925">
              <a:spcBef>
                <a:spcPts val="0"/>
              </a:spcBef>
              <a:buFontTx/>
              <a:buNone/>
            </a:pPr>
            <a:r>
              <a:rPr lang="en-US" sz="2200" dirty="0" smtClean="0"/>
              <a:t>30  Even so will it be in the day when the Son of Man is revealed.</a:t>
            </a:r>
            <a:endParaRPr lang="en-US" sz="2200" dirty="0"/>
          </a:p>
        </p:txBody>
      </p:sp>
      <p:sp>
        <p:nvSpPr>
          <p:cNvPr id="4100" name="Text Box 5"/>
          <p:cNvSpPr txBox="1">
            <a:spLocks noChangeArrowheads="1"/>
          </p:cNvSpPr>
          <p:nvPr/>
        </p:nvSpPr>
        <p:spPr bwMode="auto">
          <a:xfrm>
            <a:off x="1066800" y="55626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People were too busy for God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228600" y="228600"/>
            <a:ext cx="5029200" cy="1066800"/>
          </a:xfrm>
        </p:spPr>
        <p:txBody>
          <a:bodyPr>
            <a:normAutofit/>
          </a:bodyPr>
          <a:lstStyle/>
          <a:p>
            <a:r>
              <a:rPr lang="en-US" sz="4800" b="1" dirty="0">
                <a:solidFill>
                  <a:srgbClr val="FF0000"/>
                </a:solidFill>
                <a:latin typeface="Vagabond" pitchFamily="2" charset="0"/>
              </a:rPr>
              <a:t>What was it like?</a:t>
            </a:r>
          </a:p>
        </p:txBody>
      </p:sp>
      <p:sp>
        <p:nvSpPr>
          <p:cNvPr id="444419" name="Rectangle 3"/>
          <p:cNvSpPr>
            <a:spLocks noGrp="1" noChangeArrowheads="1"/>
          </p:cNvSpPr>
          <p:nvPr>
            <p:ph idx="1"/>
          </p:nvPr>
        </p:nvSpPr>
        <p:spPr>
          <a:xfrm>
            <a:off x="381000" y="1295400"/>
            <a:ext cx="6705600" cy="2590800"/>
          </a:xfrm>
        </p:spPr>
        <p:txBody>
          <a:bodyPr/>
          <a:lstStyle/>
          <a:p>
            <a:r>
              <a:rPr lang="en-US" dirty="0" smtClean="0"/>
              <a:t>Immoral (6:1, 11-12)</a:t>
            </a:r>
          </a:p>
          <a:p>
            <a:r>
              <a:rPr lang="en-US" dirty="0" smtClean="0"/>
              <a:t>Violence (6:11; 9:6)</a:t>
            </a:r>
          </a:p>
          <a:p>
            <a:r>
              <a:rPr lang="en-US" dirty="0" smtClean="0"/>
              <a:t>Extremely </a:t>
            </a:r>
            <a:r>
              <a:rPr lang="en-US" dirty="0"/>
              <a:t>corrupt – like today!</a:t>
            </a:r>
          </a:p>
          <a:p>
            <a:r>
              <a:rPr lang="en-US" dirty="0" smtClean="0"/>
              <a:t>Too </a:t>
            </a:r>
            <a:r>
              <a:rPr lang="en-US" dirty="0"/>
              <a:t>busy for God (Luke 17)</a:t>
            </a:r>
          </a:p>
        </p:txBody>
      </p:sp>
      <p:sp>
        <p:nvSpPr>
          <p:cNvPr id="444420" name="Text Box 4"/>
          <p:cNvSpPr txBox="1">
            <a:spLocks noChangeArrowheads="1"/>
          </p:cNvSpPr>
          <p:nvPr/>
        </p:nvSpPr>
        <p:spPr bwMode="auto">
          <a:xfrm>
            <a:off x="1066800" y="5486400"/>
            <a:ext cx="7010400" cy="107721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00B050"/>
                </a:solidFill>
                <a:latin typeface="Comic Sans MS" pitchFamily="66" charset="0"/>
              </a:rPr>
              <a:t>So how did God bring a faithful family through all this corruption?</a:t>
            </a:r>
          </a:p>
        </p:txBody>
      </p:sp>
      <p:sp>
        <p:nvSpPr>
          <p:cNvPr id="444421" name="Rectangle 5"/>
          <p:cNvSpPr>
            <a:spLocks noChangeArrowheads="1"/>
          </p:cNvSpPr>
          <p:nvPr/>
        </p:nvSpPr>
        <p:spPr bwMode="auto">
          <a:xfrm>
            <a:off x="304800" y="3810000"/>
            <a:ext cx="8534400" cy="1371600"/>
          </a:xfrm>
          <a:prstGeom prst="rect">
            <a:avLst/>
          </a:prstGeom>
          <a:noFill/>
          <a:ln w="9525">
            <a:noFill/>
            <a:miter lim="800000"/>
            <a:headEnd/>
            <a:tailEnd/>
          </a:ln>
        </p:spPr>
        <p:txBody>
          <a:bodyPr/>
          <a:lstStyle/>
          <a:p>
            <a:pPr algn="ctr">
              <a:spcBef>
                <a:spcPct val="20000"/>
              </a:spcBef>
            </a:pPr>
            <a:r>
              <a:rPr lang="en-US" sz="2700" b="1" dirty="0">
                <a:solidFill>
                  <a:srgbClr val="0000CC"/>
                </a:solidFill>
                <a:latin typeface="Vagabond" pitchFamily="2" charset="0"/>
              </a:rPr>
              <a:t>Ezekiel 14:14  </a:t>
            </a:r>
            <a:r>
              <a:rPr lang="en-US" sz="2700" b="1" dirty="0" smtClean="0">
                <a:solidFill>
                  <a:srgbClr val="0000CC"/>
                </a:solidFill>
                <a:latin typeface="Vagabond" pitchFamily="2" charset="0"/>
              </a:rPr>
              <a:t> </a:t>
            </a:r>
            <a:r>
              <a:rPr lang="en-US" sz="2700" dirty="0" smtClean="0">
                <a:solidFill>
                  <a:srgbClr val="0000CC"/>
                </a:solidFill>
              </a:rPr>
              <a:t>Even </a:t>
            </a:r>
            <a:r>
              <a:rPr lang="en-US" sz="2700" dirty="0">
                <a:solidFill>
                  <a:srgbClr val="0000CC"/>
                </a:solidFill>
              </a:rPr>
              <a:t>if these three men, Noah, Daniel, and Job, were in it, they would deliver only themselves by their righteousness, says the Lord GOD.</a:t>
            </a:r>
          </a:p>
        </p:txBody>
      </p:sp>
      <p:pic>
        <p:nvPicPr>
          <p:cNvPr id="444423" name="Picture 7" descr="https://encrypted-tbn3.gstatic.com/images?q=tbn:ANd9GcTmJs_IiFharvxYFIQ1p3VWeIL9ZNEe2nxaaem0p3_4vgZIm88i6w"/>
          <p:cNvPicPr>
            <a:picLocks noChangeAspect="1" noChangeArrowheads="1"/>
          </p:cNvPicPr>
          <p:nvPr/>
        </p:nvPicPr>
        <p:blipFill>
          <a:blip r:embed="rId2" cstate="print"/>
          <a:srcRect/>
          <a:stretch>
            <a:fillRect/>
          </a:stretch>
        </p:blipFill>
        <p:spPr bwMode="auto">
          <a:xfrm>
            <a:off x="5562600" y="152400"/>
            <a:ext cx="3438526" cy="23301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6172200" cy="1066800"/>
          </a:xfrm>
        </p:spPr>
        <p:txBody>
          <a:bodyPr>
            <a:normAutofit/>
          </a:bodyPr>
          <a:lstStyle/>
          <a:p>
            <a:r>
              <a:rPr lang="en-US" sz="4000" b="1" dirty="0">
                <a:solidFill>
                  <a:srgbClr val="FF0000"/>
                </a:solidFill>
                <a:latin typeface="Vagabond" pitchFamily="2" charset="0"/>
              </a:rPr>
              <a:t>A Family Witness Project</a:t>
            </a:r>
          </a:p>
        </p:txBody>
      </p:sp>
      <p:sp>
        <p:nvSpPr>
          <p:cNvPr id="20483" name="Rectangle 3"/>
          <p:cNvSpPr>
            <a:spLocks noGrp="1" noChangeArrowheads="1"/>
          </p:cNvSpPr>
          <p:nvPr>
            <p:ph idx="1"/>
          </p:nvPr>
        </p:nvSpPr>
        <p:spPr>
          <a:xfrm>
            <a:off x="457200" y="990600"/>
            <a:ext cx="8229600" cy="3505200"/>
          </a:xfrm>
        </p:spPr>
        <p:txBody>
          <a:bodyPr/>
          <a:lstStyle/>
          <a:p>
            <a:pPr marL="0" indent="350838">
              <a:lnSpc>
                <a:spcPct val="80000"/>
              </a:lnSpc>
              <a:buFontTx/>
              <a:buNone/>
            </a:pPr>
            <a:r>
              <a:rPr lang="en-US" sz="3600" b="1" dirty="0" smtClean="0">
                <a:solidFill>
                  <a:srgbClr val="800080"/>
                </a:solidFill>
              </a:rPr>
              <a:t>        Genesis </a:t>
            </a:r>
            <a:r>
              <a:rPr lang="en-US" sz="3600" b="1" dirty="0">
                <a:solidFill>
                  <a:srgbClr val="800080"/>
                </a:solidFill>
              </a:rPr>
              <a:t>6:13-14</a:t>
            </a:r>
          </a:p>
          <a:p>
            <a:pPr marL="0" indent="350838">
              <a:lnSpc>
                <a:spcPct val="80000"/>
              </a:lnSpc>
              <a:buFontTx/>
              <a:buNone/>
            </a:pPr>
            <a:r>
              <a:rPr lang="en-US" sz="2800" dirty="0"/>
              <a:t>13	And God said to Noah, "The end </a:t>
            </a:r>
            <a:r>
              <a:rPr lang="en-US" sz="2800" dirty="0" smtClean="0"/>
              <a:t>                               of </a:t>
            </a:r>
            <a:r>
              <a:rPr lang="en-US" sz="2800" dirty="0"/>
              <a:t>all flesh has come before Me, for the </a:t>
            </a:r>
            <a:r>
              <a:rPr lang="en-US" sz="2800" dirty="0" smtClean="0"/>
              <a:t>                             earth </a:t>
            </a:r>
            <a:r>
              <a:rPr lang="en-US" sz="2800" dirty="0"/>
              <a:t>is filled with violence through them; and behold, I will destroy them with the earth.</a:t>
            </a:r>
          </a:p>
          <a:p>
            <a:pPr marL="0" indent="350838">
              <a:lnSpc>
                <a:spcPct val="80000"/>
              </a:lnSpc>
              <a:buFontTx/>
              <a:buNone/>
            </a:pPr>
            <a:r>
              <a:rPr lang="en-US" sz="2800" dirty="0"/>
              <a:t>14	</a:t>
            </a:r>
            <a:r>
              <a:rPr lang="en-US" sz="2800" b="1" dirty="0">
                <a:solidFill>
                  <a:srgbClr val="0000CC"/>
                </a:solidFill>
              </a:rPr>
              <a:t>"Make yourself an ark </a:t>
            </a:r>
            <a:r>
              <a:rPr lang="en-US" sz="2800" dirty="0"/>
              <a:t>of </a:t>
            </a:r>
            <a:r>
              <a:rPr lang="en-US" sz="2800" dirty="0" err="1"/>
              <a:t>gopherwood</a:t>
            </a:r>
            <a:r>
              <a:rPr lang="en-US" sz="2800" dirty="0"/>
              <a:t>; make rooms in the ark, and cover it inside and outside with pitch.</a:t>
            </a:r>
          </a:p>
        </p:txBody>
      </p:sp>
      <p:sp>
        <p:nvSpPr>
          <p:cNvPr id="20484" name="Text Box 4"/>
          <p:cNvSpPr txBox="1">
            <a:spLocks noChangeArrowheads="1"/>
          </p:cNvSpPr>
          <p:nvPr/>
        </p:nvSpPr>
        <p:spPr bwMode="auto">
          <a:xfrm>
            <a:off x="533400" y="4343400"/>
            <a:ext cx="8153400" cy="1920875"/>
          </a:xfrm>
          <a:prstGeom prst="rect">
            <a:avLst/>
          </a:prstGeom>
          <a:noFill/>
          <a:ln w="9525">
            <a:noFill/>
            <a:miter lim="800000"/>
            <a:headEnd/>
            <a:tailEnd/>
          </a:ln>
          <a:effectLst/>
        </p:spPr>
        <p:txBody>
          <a:bodyPr>
            <a:spAutoFit/>
          </a:bodyPr>
          <a:lstStyle/>
          <a:p>
            <a:pPr algn="ctr">
              <a:spcBef>
                <a:spcPct val="50000"/>
              </a:spcBef>
            </a:pPr>
            <a:r>
              <a:rPr lang="en-US" sz="3000" b="1" dirty="0">
                <a:solidFill>
                  <a:srgbClr val="00B050"/>
                </a:solidFill>
                <a:latin typeface="Comic Sans MS" pitchFamily="66" charset="0"/>
              </a:rPr>
              <a:t>Noah didn’t make any new converts, but his obedience did save his household. Don’t judge your witnessing projects by the number of converts from the world!</a:t>
            </a:r>
          </a:p>
        </p:txBody>
      </p:sp>
      <p:pic>
        <p:nvPicPr>
          <p:cNvPr id="20488" name="Picture 8" descr="https://encrypted-tbn3.gstatic.com/images?q=tbn:ANd9GcQ8CrwCEG1jEfWElKuSuiwqHRK9Hl0YzcLMZWtnDQX6Rhxju37u"/>
          <p:cNvPicPr>
            <a:picLocks noChangeAspect="1" noChangeArrowheads="1"/>
          </p:cNvPicPr>
          <p:nvPr/>
        </p:nvPicPr>
        <p:blipFill>
          <a:blip r:embed="rId2" cstate="print"/>
          <a:srcRect/>
          <a:stretch>
            <a:fillRect/>
          </a:stretch>
        </p:blipFill>
        <p:spPr bwMode="auto">
          <a:xfrm>
            <a:off x="6298972" y="152400"/>
            <a:ext cx="2645003" cy="1981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ttps://encrypted-tbn1.gstatic.com/images?q=tbn:ANd9GcQFvzPDMfbCb8N5rvewgv4YPzyW-mRt4en_pGyu8sbNVC7mvKkGNw"/>
          <p:cNvPicPr>
            <a:picLocks noChangeAspect="1" noChangeArrowheads="1"/>
          </p:cNvPicPr>
          <p:nvPr/>
        </p:nvPicPr>
        <p:blipFill>
          <a:blip r:embed="rId2" cstate="print"/>
          <a:srcRect/>
          <a:stretch>
            <a:fillRect/>
          </a:stretch>
        </p:blipFill>
        <p:spPr bwMode="auto">
          <a:xfrm>
            <a:off x="5890564" y="152400"/>
            <a:ext cx="2977211" cy="1981200"/>
          </a:xfrm>
          <a:prstGeom prst="rect">
            <a:avLst/>
          </a:prstGeom>
          <a:noFill/>
        </p:spPr>
      </p:pic>
      <p:sp>
        <p:nvSpPr>
          <p:cNvPr id="21506" name="Rectangle 2"/>
          <p:cNvSpPr>
            <a:spLocks noGrp="1" noChangeArrowheads="1"/>
          </p:cNvSpPr>
          <p:nvPr>
            <p:ph type="title"/>
          </p:nvPr>
        </p:nvSpPr>
        <p:spPr>
          <a:xfrm>
            <a:off x="609600" y="228600"/>
            <a:ext cx="5715000" cy="1219200"/>
          </a:xfrm>
        </p:spPr>
        <p:txBody>
          <a:bodyPr>
            <a:normAutofit fontScale="90000"/>
          </a:bodyPr>
          <a:lstStyle/>
          <a:p>
            <a:r>
              <a:rPr lang="en-US" sz="4000" b="1" dirty="0">
                <a:solidFill>
                  <a:srgbClr val="FF0000"/>
                </a:solidFill>
                <a:latin typeface="Vagabond" pitchFamily="2" charset="0"/>
              </a:rPr>
              <a:t>Projects must start with committed Parents</a:t>
            </a:r>
          </a:p>
        </p:txBody>
      </p:sp>
      <p:sp>
        <p:nvSpPr>
          <p:cNvPr id="21507" name="Rectangle 3"/>
          <p:cNvSpPr>
            <a:spLocks noGrp="1" noChangeArrowheads="1"/>
          </p:cNvSpPr>
          <p:nvPr>
            <p:ph idx="1"/>
          </p:nvPr>
        </p:nvSpPr>
        <p:spPr>
          <a:xfrm>
            <a:off x="457200" y="1600200"/>
            <a:ext cx="8229600" cy="4038600"/>
          </a:xfrm>
        </p:spPr>
        <p:txBody>
          <a:bodyPr/>
          <a:lstStyle/>
          <a:p>
            <a:pPr>
              <a:lnSpc>
                <a:spcPct val="90000"/>
              </a:lnSpc>
            </a:pPr>
            <a:r>
              <a:rPr lang="en-US" sz="2400" dirty="0"/>
              <a:t>Noah had a living faith – drove him to be </a:t>
            </a:r>
            <a:r>
              <a:rPr lang="en-US" sz="2400" dirty="0" smtClean="0"/>
              <a:t>                                      involved</a:t>
            </a:r>
            <a:r>
              <a:rPr lang="en-US" sz="2400" dirty="0"/>
              <a:t>.  Led by example.</a:t>
            </a:r>
          </a:p>
          <a:p>
            <a:pPr>
              <a:lnSpc>
                <a:spcPct val="90000"/>
              </a:lnSpc>
            </a:pPr>
            <a:r>
              <a:rPr lang="en-US" sz="2400" dirty="0"/>
              <a:t>“only Noah and those who were with him” (7:23)</a:t>
            </a:r>
          </a:p>
          <a:p>
            <a:pPr>
              <a:lnSpc>
                <a:spcPct val="90000"/>
              </a:lnSpc>
            </a:pPr>
            <a:r>
              <a:rPr lang="en-US" sz="2400" dirty="0"/>
              <a:t>God saved 4 human couples (even the animals came 2 by 2)</a:t>
            </a:r>
          </a:p>
          <a:p>
            <a:pPr>
              <a:lnSpc>
                <a:spcPct val="90000"/>
              </a:lnSpc>
            </a:pPr>
            <a:r>
              <a:rPr lang="en-US" sz="2400" dirty="0"/>
              <a:t>God saves families for the sake of committed parents</a:t>
            </a:r>
          </a:p>
          <a:p>
            <a:pPr>
              <a:lnSpc>
                <a:spcPct val="90000"/>
              </a:lnSpc>
            </a:pPr>
            <a:r>
              <a:rPr lang="en-US" sz="2400" dirty="0"/>
              <a:t>Parents must lead by example – Bible readings, building up your ecclesia, witnessing, visiting sick, doing for others, acknowledging the work of God in your lives!</a:t>
            </a:r>
          </a:p>
        </p:txBody>
      </p:sp>
      <p:pic>
        <p:nvPicPr>
          <p:cNvPr id="6" name="Picture 6" descr="https://encrypted-tbn0.gstatic.com/images?q=tbn:ANd9GcRQWpdbtQQk_KU_vp9CDEQRgFHmyUxCkw3FBEBRm_IRJwTIeRVb3A"/>
          <p:cNvPicPr>
            <a:picLocks noChangeAspect="1" noChangeArrowheads="1"/>
          </p:cNvPicPr>
          <p:nvPr/>
        </p:nvPicPr>
        <p:blipFill>
          <a:blip r:embed="rId3" cstate="print"/>
          <a:srcRect/>
          <a:stretch>
            <a:fillRect/>
          </a:stretch>
        </p:blipFill>
        <p:spPr bwMode="auto">
          <a:xfrm>
            <a:off x="228600" y="4876800"/>
            <a:ext cx="2581275" cy="1771651"/>
          </a:xfrm>
          <a:prstGeom prst="rect">
            <a:avLst/>
          </a:prstGeom>
          <a:noFill/>
        </p:spPr>
      </p:pic>
      <p:pic>
        <p:nvPicPr>
          <p:cNvPr id="21511" name="Picture 7" descr="https://encrypted-tbn2.gstatic.com/images?q=tbn:ANd9GcRMs7620tWb-e8VW3A4krFz1CsspNE2rwyaAUnE0Xbjfog9kzzu"/>
          <p:cNvPicPr>
            <a:picLocks noChangeAspect="1" noChangeArrowheads="1"/>
          </p:cNvPicPr>
          <p:nvPr/>
        </p:nvPicPr>
        <p:blipFill>
          <a:blip r:embed="rId4" cstate="print"/>
          <a:srcRect/>
          <a:stretch>
            <a:fillRect/>
          </a:stretch>
        </p:blipFill>
        <p:spPr bwMode="auto">
          <a:xfrm>
            <a:off x="6248400" y="4876800"/>
            <a:ext cx="2628900" cy="1743076"/>
          </a:xfrm>
          <a:prstGeom prst="rect">
            <a:avLst/>
          </a:prstGeom>
          <a:noFill/>
        </p:spPr>
      </p:pic>
      <p:pic>
        <p:nvPicPr>
          <p:cNvPr id="21513" name="Picture 9" descr="https://encrypted-tbn2.gstatic.com/images?q=tbn:ANd9GcQG3tiu383yKge-4QJZHhIClzwEDOjRi7fg4OOjELSVFp2hZGc6"/>
          <p:cNvPicPr>
            <a:picLocks noChangeAspect="1" noChangeArrowheads="1"/>
          </p:cNvPicPr>
          <p:nvPr/>
        </p:nvPicPr>
        <p:blipFill>
          <a:blip r:embed="rId5" cstate="print"/>
          <a:srcRect/>
          <a:stretch>
            <a:fillRect/>
          </a:stretch>
        </p:blipFill>
        <p:spPr bwMode="auto">
          <a:xfrm>
            <a:off x="3276600" y="4800600"/>
            <a:ext cx="2675184" cy="1828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0" y="-1"/>
            <a:ext cx="9144000" cy="6873977"/>
          </a:xfrm>
          <a:prstGeom prst="rect">
            <a:avLst/>
          </a:prstGeom>
          <a:noFill/>
        </p:spPr>
      </p:pic>
      <p:sp>
        <p:nvSpPr>
          <p:cNvPr id="22530" name="Rectangle 2"/>
          <p:cNvSpPr>
            <a:spLocks noGrp="1" noChangeArrowheads="1"/>
          </p:cNvSpPr>
          <p:nvPr>
            <p:ph type="title"/>
          </p:nvPr>
        </p:nvSpPr>
        <p:spPr/>
        <p:txBody>
          <a:bodyPr>
            <a:normAutofit/>
          </a:bodyPr>
          <a:lstStyle/>
          <a:p>
            <a:r>
              <a:rPr lang="en-US" sz="6600" b="1" dirty="0">
                <a:solidFill>
                  <a:srgbClr val="FFFF00"/>
                </a:solidFill>
                <a:latin typeface="EraserDust" pitchFamily="34" charset="0"/>
              </a:rPr>
              <a:t>Lessons from Noah</a:t>
            </a:r>
          </a:p>
        </p:txBody>
      </p:sp>
      <p:sp>
        <p:nvSpPr>
          <p:cNvPr id="22531" name="Rectangle 3"/>
          <p:cNvSpPr>
            <a:spLocks noGrp="1" noChangeArrowheads="1"/>
          </p:cNvSpPr>
          <p:nvPr>
            <p:ph idx="1"/>
          </p:nvPr>
        </p:nvSpPr>
        <p:spPr>
          <a:xfrm>
            <a:off x="609600" y="1447800"/>
            <a:ext cx="7924800" cy="4876800"/>
          </a:xfrm>
        </p:spPr>
        <p:txBody>
          <a:bodyPr>
            <a:noAutofit/>
          </a:bodyPr>
          <a:lstStyle/>
          <a:p>
            <a:pPr>
              <a:lnSpc>
                <a:spcPct val="90000"/>
              </a:lnSpc>
            </a:pPr>
            <a:r>
              <a:rPr lang="en-US" b="1" dirty="0">
                <a:solidFill>
                  <a:srgbClr val="FFC000"/>
                </a:solidFill>
              </a:rPr>
              <a:t>Continue strong in faith, even in the midst of a corrupt generation</a:t>
            </a:r>
          </a:p>
          <a:p>
            <a:pPr>
              <a:lnSpc>
                <a:spcPct val="90000"/>
              </a:lnSpc>
            </a:pPr>
            <a:r>
              <a:rPr lang="en-US" b="1" dirty="0">
                <a:solidFill>
                  <a:srgbClr val="FFC000"/>
                </a:solidFill>
              </a:rPr>
              <a:t>Get the family involved in ecclesial projects – Lot could have learned a bunch from Noah!</a:t>
            </a:r>
          </a:p>
          <a:p>
            <a:pPr>
              <a:lnSpc>
                <a:spcPct val="90000"/>
              </a:lnSpc>
            </a:pPr>
            <a:r>
              <a:rPr lang="en-US" b="1" dirty="0">
                <a:solidFill>
                  <a:srgbClr val="FFC000"/>
                </a:solidFill>
              </a:rPr>
              <a:t>Make time for God!  Don’t let this world eat up all your time.</a:t>
            </a:r>
          </a:p>
          <a:p>
            <a:pPr>
              <a:lnSpc>
                <a:spcPct val="90000"/>
              </a:lnSpc>
            </a:pPr>
            <a:r>
              <a:rPr lang="en-US" b="1" dirty="0">
                <a:solidFill>
                  <a:srgbClr val="FFC000"/>
                </a:solidFill>
              </a:rPr>
              <a:t>The son of man is coming at an hour you do not expect, so be ready at all times!</a:t>
            </a:r>
          </a:p>
          <a:p>
            <a:pPr>
              <a:lnSpc>
                <a:spcPct val="90000"/>
              </a:lnSpc>
            </a:pPr>
            <a:r>
              <a:rPr lang="en-US" b="1" dirty="0">
                <a:solidFill>
                  <a:srgbClr val="FFC000"/>
                </a:solidFill>
              </a:rPr>
              <a:t>Get in the ark before the door closes!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a:solidFill>
                  <a:srgbClr val="FF0000"/>
                </a:solidFill>
                <a:latin typeface="Comic Sans MS" pitchFamily="66" charset="0"/>
              </a:rPr>
              <a:t>Next Class</a:t>
            </a:r>
          </a:p>
        </p:txBody>
      </p:sp>
      <p:sp>
        <p:nvSpPr>
          <p:cNvPr id="445443" name="Rectangle 3"/>
          <p:cNvSpPr>
            <a:spLocks noGrp="1" noChangeArrowheads="1"/>
          </p:cNvSpPr>
          <p:nvPr>
            <p:ph idx="1"/>
          </p:nvPr>
        </p:nvSpPr>
        <p:spPr>
          <a:xfrm>
            <a:off x="685800" y="4495800"/>
            <a:ext cx="8001000" cy="2057400"/>
          </a:xfrm>
        </p:spPr>
        <p:txBody>
          <a:bodyPr>
            <a:normAutofit fontScale="92500" lnSpcReduction="10000"/>
          </a:bodyPr>
          <a:lstStyle/>
          <a:p>
            <a:pPr>
              <a:buFontTx/>
              <a:buNone/>
            </a:pPr>
            <a:r>
              <a:rPr lang="en-US" sz="4800" b="1" dirty="0">
                <a:solidFill>
                  <a:srgbClr val="00B050"/>
                </a:solidFill>
                <a:latin typeface="Comic Sans MS" pitchFamily="66" charset="0"/>
              </a:rPr>
              <a:t>We’ll look at lessons from Abraham &amp; Sarah – the parents of the faithful</a:t>
            </a:r>
          </a:p>
        </p:txBody>
      </p:sp>
      <p:pic>
        <p:nvPicPr>
          <p:cNvPr id="445445" name="Picture 5" descr="http://3.bp.blogspot.com/-eWR8mYbj-qU/Tzp6w9XyWrI/AAAAAAAAAxo/AgR8gBtx_i8/s1600/aaaaayes.jpg"/>
          <p:cNvPicPr>
            <a:picLocks noChangeAspect="1" noChangeArrowheads="1"/>
          </p:cNvPicPr>
          <p:nvPr/>
        </p:nvPicPr>
        <p:blipFill>
          <a:blip r:embed="rId2" cstate="print"/>
          <a:srcRect/>
          <a:stretch>
            <a:fillRect/>
          </a:stretch>
        </p:blipFill>
        <p:spPr bwMode="auto">
          <a:xfrm>
            <a:off x="3710577" y="228600"/>
            <a:ext cx="5095353" cy="4038600"/>
          </a:xfrm>
          <a:prstGeom prst="rect">
            <a:avLst/>
          </a:prstGeom>
          <a:noFill/>
        </p:spPr>
      </p:pic>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04800" y="228600"/>
            <a:ext cx="6248400" cy="2133600"/>
          </a:xfrm>
        </p:spPr>
        <p:txBody>
          <a:bodyPr>
            <a:normAutofit fontScale="90000"/>
          </a:bodyPr>
          <a:lstStyle/>
          <a:p>
            <a:r>
              <a:rPr lang="en-US" sz="4000" b="1" dirty="0">
                <a:solidFill>
                  <a:srgbClr val="FF0000"/>
                </a:solidFill>
              </a:rPr>
              <a:t>Genesis 2:18 (Marriage)</a:t>
            </a:r>
            <a:r>
              <a:rPr lang="en-US" sz="4000" dirty="0">
                <a:solidFill>
                  <a:srgbClr val="FFFF00"/>
                </a:solidFill>
              </a:rPr>
              <a:t/>
            </a:r>
            <a:br>
              <a:rPr lang="en-US" sz="4000" dirty="0">
                <a:solidFill>
                  <a:srgbClr val="FFFF00"/>
                </a:solidFill>
              </a:rPr>
            </a:br>
            <a:r>
              <a:rPr lang="en-US" sz="2800" b="1" dirty="0">
                <a:solidFill>
                  <a:srgbClr val="0000CC"/>
                </a:solidFill>
                <a:latin typeface="Times New Roman" pitchFamily="18" charset="0"/>
                <a:cs typeface="Times New Roman" pitchFamily="18" charset="0"/>
              </a:rPr>
              <a:t>And the LORD God said, "It is not good for the man to be alone; I will make him a helper suitable to him.“  (NASB)</a:t>
            </a:r>
            <a:endParaRPr lang="en-US" sz="3600" b="1" dirty="0">
              <a:solidFill>
                <a:srgbClr val="0000CC"/>
              </a:solidFill>
              <a:latin typeface="Times New Roman" pitchFamily="18" charset="0"/>
              <a:cs typeface="Times New Roman" pitchFamily="18" charset="0"/>
            </a:endParaRPr>
          </a:p>
        </p:txBody>
      </p:sp>
      <p:sp>
        <p:nvSpPr>
          <p:cNvPr id="435203" name="Rectangle 3"/>
          <p:cNvSpPr>
            <a:spLocks noGrp="1" noChangeArrowheads="1"/>
          </p:cNvSpPr>
          <p:nvPr>
            <p:ph idx="1"/>
          </p:nvPr>
        </p:nvSpPr>
        <p:spPr>
          <a:xfrm>
            <a:off x="457200" y="2438400"/>
            <a:ext cx="8305800" cy="3886200"/>
          </a:xfrm>
        </p:spPr>
        <p:txBody>
          <a:bodyPr/>
          <a:lstStyle/>
          <a:p>
            <a:pPr>
              <a:lnSpc>
                <a:spcPct val="80000"/>
              </a:lnSpc>
            </a:pPr>
            <a:r>
              <a:rPr lang="en-US" sz="2800" dirty="0"/>
              <a:t>God didn’t intend us to be alone – like isolationists – He expects us to work with others.</a:t>
            </a:r>
          </a:p>
          <a:p>
            <a:pPr>
              <a:lnSpc>
                <a:spcPct val="80000"/>
              </a:lnSpc>
            </a:pPr>
            <a:r>
              <a:rPr lang="en-US" sz="2800" dirty="0"/>
              <a:t>In families, we help others and ourselves at the same time</a:t>
            </a:r>
          </a:p>
          <a:p>
            <a:pPr>
              <a:lnSpc>
                <a:spcPct val="80000"/>
              </a:lnSpc>
            </a:pPr>
            <a:r>
              <a:rPr lang="en-US" sz="2800" dirty="0"/>
              <a:t>Helper “comparable to him” (NKJ) or “suitable for him” (NASB) </a:t>
            </a:r>
            <a:r>
              <a:rPr lang="en-US" sz="2800" dirty="0">
                <a:sym typeface="Wingdings" pitchFamily="2" charset="2"/>
              </a:rPr>
              <a:t> we must look for spouses who will help our spiritual life!</a:t>
            </a:r>
          </a:p>
          <a:p>
            <a:pPr>
              <a:lnSpc>
                <a:spcPct val="80000"/>
              </a:lnSpc>
            </a:pPr>
            <a:r>
              <a:rPr lang="en-US" sz="2800" dirty="0"/>
              <a:t>Animals were formed from the ground, Eve was formed out of Adam.</a:t>
            </a:r>
          </a:p>
        </p:txBody>
      </p:sp>
      <p:pic>
        <p:nvPicPr>
          <p:cNvPr id="435205" name="Picture 5" descr="https://encrypted-tbn3.gstatic.com/images?q=tbn:ANd9GcSjPSusIAwK2NdLVBs8gEm_2JcEOpXC_NWCqwiWvyCO0z0lg5NaVg"/>
          <p:cNvPicPr>
            <a:picLocks noChangeAspect="1" noChangeArrowheads="1"/>
          </p:cNvPicPr>
          <p:nvPr/>
        </p:nvPicPr>
        <p:blipFill>
          <a:blip r:embed="rId2" cstate="print"/>
          <a:srcRect/>
          <a:stretch>
            <a:fillRect/>
          </a:stretch>
        </p:blipFill>
        <p:spPr bwMode="auto">
          <a:xfrm>
            <a:off x="6553200" y="457200"/>
            <a:ext cx="2466975" cy="18478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381000"/>
            <a:ext cx="8153400" cy="3810000"/>
          </a:xfrm>
        </p:spPr>
        <p:txBody>
          <a:bodyPr/>
          <a:lstStyle/>
          <a:p>
            <a:pPr marL="0" indent="288925">
              <a:lnSpc>
                <a:spcPct val="80000"/>
              </a:lnSpc>
              <a:buFontTx/>
              <a:buNone/>
            </a:pPr>
            <a:r>
              <a:rPr lang="en-US" sz="4000" b="1" dirty="0" smtClean="0">
                <a:solidFill>
                  <a:srgbClr val="FF0000"/>
                </a:solidFill>
              </a:rPr>
              <a:t>  1 </a:t>
            </a:r>
            <a:r>
              <a:rPr lang="en-US" sz="4000" b="1" dirty="0">
                <a:solidFill>
                  <a:srgbClr val="FF0000"/>
                </a:solidFill>
              </a:rPr>
              <a:t>Timothy 2:11-15  (RSV)</a:t>
            </a:r>
            <a:endParaRPr lang="en-US" sz="4000" dirty="0">
              <a:solidFill>
                <a:srgbClr val="FF0000"/>
              </a:solidFill>
            </a:endParaRPr>
          </a:p>
          <a:p>
            <a:pPr marL="0" indent="288925">
              <a:lnSpc>
                <a:spcPct val="80000"/>
              </a:lnSpc>
              <a:buFontTx/>
              <a:buNone/>
            </a:pPr>
            <a:r>
              <a:rPr lang="en-US" sz="2400" dirty="0"/>
              <a:t>11  Let a woman learn in silence with all </a:t>
            </a:r>
            <a:r>
              <a:rPr lang="en-US" sz="2400" dirty="0" smtClean="0"/>
              <a:t>                        submissiveness</a:t>
            </a:r>
            <a:r>
              <a:rPr lang="en-US" sz="2400" dirty="0"/>
              <a:t>.</a:t>
            </a:r>
          </a:p>
          <a:p>
            <a:pPr marL="0" indent="288925">
              <a:lnSpc>
                <a:spcPct val="80000"/>
              </a:lnSpc>
              <a:buFontTx/>
              <a:buNone/>
            </a:pPr>
            <a:r>
              <a:rPr lang="en-US" sz="2400" dirty="0"/>
              <a:t>12  </a:t>
            </a:r>
            <a:r>
              <a:rPr lang="en-US" sz="2400" b="1" dirty="0">
                <a:solidFill>
                  <a:srgbClr val="0000CC"/>
                </a:solidFill>
              </a:rPr>
              <a:t>I permit no woman to teach or to have </a:t>
            </a:r>
            <a:r>
              <a:rPr lang="en-US" sz="2400" b="1" dirty="0" smtClean="0">
                <a:solidFill>
                  <a:srgbClr val="0000CC"/>
                </a:solidFill>
              </a:rPr>
              <a:t>                         authority </a:t>
            </a:r>
            <a:r>
              <a:rPr lang="en-US" sz="2400" b="1" dirty="0">
                <a:solidFill>
                  <a:srgbClr val="0000CC"/>
                </a:solidFill>
              </a:rPr>
              <a:t>over men; she is to keep silent.</a:t>
            </a:r>
          </a:p>
          <a:p>
            <a:pPr marL="0" indent="288925">
              <a:lnSpc>
                <a:spcPct val="80000"/>
              </a:lnSpc>
              <a:buFontTx/>
              <a:buNone/>
            </a:pPr>
            <a:r>
              <a:rPr lang="en-US" sz="2400" dirty="0"/>
              <a:t>13   For </a:t>
            </a:r>
            <a:r>
              <a:rPr lang="en-US" sz="2400" b="1" dirty="0">
                <a:solidFill>
                  <a:srgbClr val="0000CC"/>
                </a:solidFill>
              </a:rPr>
              <a:t>Adam was formed first, then Eve;</a:t>
            </a:r>
          </a:p>
          <a:p>
            <a:pPr marL="0" indent="288925">
              <a:lnSpc>
                <a:spcPct val="80000"/>
              </a:lnSpc>
              <a:buFontTx/>
              <a:buNone/>
            </a:pPr>
            <a:r>
              <a:rPr lang="en-US" sz="2400" dirty="0"/>
              <a:t>14  and </a:t>
            </a:r>
            <a:r>
              <a:rPr lang="en-US" sz="2400" b="1" dirty="0">
                <a:solidFill>
                  <a:srgbClr val="0000CC"/>
                </a:solidFill>
              </a:rPr>
              <a:t>Adam was not deceived, but the woman was deceived</a:t>
            </a:r>
            <a:r>
              <a:rPr lang="en-US" sz="2400" dirty="0"/>
              <a:t> and became a transgressor.</a:t>
            </a:r>
          </a:p>
          <a:p>
            <a:pPr marL="0" indent="288925">
              <a:lnSpc>
                <a:spcPct val="80000"/>
              </a:lnSpc>
              <a:buFontTx/>
              <a:buNone/>
            </a:pPr>
            <a:r>
              <a:rPr lang="en-US" sz="2400" dirty="0"/>
              <a:t>15  Yet </a:t>
            </a:r>
            <a:r>
              <a:rPr lang="en-US" sz="2400" b="1" dirty="0">
                <a:solidFill>
                  <a:srgbClr val="0000CC"/>
                </a:solidFill>
              </a:rPr>
              <a:t>woman will be saved through bearing children, </a:t>
            </a:r>
            <a:r>
              <a:rPr lang="en-US" sz="2400" dirty="0"/>
              <a:t>if she continues in faith and love and holiness, with modesty.</a:t>
            </a:r>
          </a:p>
        </p:txBody>
      </p:sp>
      <p:sp>
        <p:nvSpPr>
          <p:cNvPr id="5125" name="Text Box 5"/>
          <p:cNvSpPr txBox="1">
            <a:spLocks noChangeArrowheads="1"/>
          </p:cNvSpPr>
          <p:nvPr/>
        </p:nvSpPr>
        <p:spPr bwMode="auto">
          <a:xfrm>
            <a:off x="304800" y="4191000"/>
            <a:ext cx="8610600" cy="2308324"/>
          </a:xfrm>
          <a:prstGeom prst="rect">
            <a:avLst/>
          </a:prstGeom>
          <a:noFill/>
          <a:ln w="9525">
            <a:noFill/>
            <a:miter lim="800000"/>
            <a:headEnd/>
            <a:tailEnd/>
          </a:ln>
          <a:effectLst/>
        </p:spPr>
        <p:txBody>
          <a:bodyPr wrap="square">
            <a:spAutoFit/>
          </a:bodyPr>
          <a:lstStyle/>
          <a:p>
            <a:pPr marL="288925" indent="-288925">
              <a:buFontTx/>
              <a:buChar char="•"/>
            </a:pPr>
            <a:r>
              <a:rPr lang="en-US" b="1" dirty="0">
                <a:solidFill>
                  <a:srgbClr val="800080"/>
                </a:solidFill>
                <a:latin typeface="Comic Sans MS" pitchFamily="66" charset="0"/>
              </a:rPr>
              <a:t>Paul draws general conclusions from Adam &amp; Eve</a:t>
            </a:r>
          </a:p>
          <a:p>
            <a:pPr marL="288925" indent="-288925">
              <a:buFontTx/>
              <a:buChar char="•"/>
            </a:pPr>
            <a:r>
              <a:rPr lang="en-US" b="1" dirty="0">
                <a:solidFill>
                  <a:srgbClr val="800080"/>
                </a:solidFill>
                <a:latin typeface="Comic Sans MS" pitchFamily="66" charset="0"/>
              </a:rPr>
              <a:t>This is not cultural – it’s God’s view of how He wants His family to operate in the </a:t>
            </a:r>
            <a:r>
              <a:rPr lang="en-US" b="1" dirty="0" smtClean="0">
                <a:solidFill>
                  <a:srgbClr val="800080"/>
                </a:solidFill>
                <a:latin typeface="Comic Sans MS" pitchFamily="66" charset="0"/>
              </a:rPr>
              <a:t>ecclesia – </a:t>
            </a:r>
            <a:r>
              <a:rPr lang="en-US" b="1" dirty="0">
                <a:solidFill>
                  <a:srgbClr val="800080"/>
                </a:solidFill>
                <a:latin typeface="Comic Sans MS" pitchFamily="66" charset="0"/>
              </a:rPr>
              <a:t>He knows best!</a:t>
            </a:r>
          </a:p>
          <a:p>
            <a:pPr marL="288925" indent="-288925">
              <a:buFontTx/>
              <a:buChar char="•"/>
            </a:pPr>
            <a:r>
              <a:rPr lang="en-US" b="1" dirty="0">
                <a:solidFill>
                  <a:srgbClr val="800080"/>
                </a:solidFill>
                <a:latin typeface="Comic Sans MS" pitchFamily="66" charset="0"/>
              </a:rPr>
              <a:t>Not about who is greater or more important</a:t>
            </a:r>
          </a:p>
          <a:p>
            <a:pPr marL="288925" indent="-288925">
              <a:buFontTx/>
              <a:buChar char="•"/>
            </a:pPr>
            <a:r>
              <a:rPr lang="en-US" b="1" dirty="0">
                <a:solidFill>
                  <a:srgbClr val="800080"/>
                </a:solidFill>
                <a:latin typeface="Comic Sans MS" pitchFamily="66" charset="0"/>
              </a:rPr>
              <a:t>Roles for men &amp; women were established by God for our good, so we can be members of His family</a:t>
            </a:r>
          </a:p>
        </p:txBody>
      </p:sp>
      <p:pic>
        <p:nvPicPr>
          <p:cNvPr id="5127" name="Picture 7" descr="https://encrypted-tbn0.gstatic.com/images?q=tbn:ANd9GcRnjuCEZBLrmZs4J5t-BXs-m9-ZMw6-pKsyVF7-rLph8_SXWhABWA"/>
          <p:cNvPicPr>
            <a:picLocks noChangeAspect="1" noChangeArrowheads="1"/>
          </p:cNvPicPr>
          <p:nvPr/>
        </p:nvPicPr>
        <p:blipFill>
          <a:blip r:embed="rId2" cstate="print"/>
          <a:srcRect/>
          <a:stretch>
            <a:fillRect/>
          </a:stretch>
        </p:blipFill>
        <p:spPr bwMode="auto">
          <a:xfrm>
            <a:off x="6692363" y="152400"/>
            <a:ext cx="2327812" cy="1752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52400" y="304800"/>
            <a:ext cx="6705600" cy="1066800"/>
          </a:xfrm>
        </p:spPr>
        <p:txBody>
          <a:bodyPr>
            <a:normAutofit fontScale="90000"/>
          </a:bodyPr>
          <a:lstStyle/>
          <a:p>
            <a:r>
              <a:rPr lang="en-US" b="1" dirty="0">
                <a:solidFill>
                  <a:srgbClr val="FF0000"/>
                </a:solidFill>
                <a:latin typeface="Vagabond" pitchFamily="2" charset="0"/>
              </a:rPr>
              <a:t>Today’s society is confused</a:t>
            </a:r>
          </a:p>
        </p:txBody>
      </p:sp>
      <p:sp>
        <p:nvSpPr>
          <p:cNvPr id="436227" name="Rectangle 3"/>
          <p:cNvSpPr>
            <a:spLocks noGrp="1" noChangeArrowheads="1"/>
          </p:cNvSpPr>
          <p:nvPr>
            <p:ph idx="1"/>
          </p:nvPr>
        </p:nvSpPr>
        <p:spPr>
          <a:xfrm>
            <a:off x="457200" y="1371600"/>
            <a:ext cx="7772400" cy="5105400"/>
          </a:xfrm>
        </p:spPr>
        <p:txBody>
          <a:bodyPr/>
          <a:lstStyle/>
          <a:p>
            <a:r>
              <a:rPr lang="en-US" b="1" dirty="0">
                <a:solidFill>
                  <a:srgbClr val="0000CC"/>
                </a:solidFill>
              </a:rPr>
              <a:t>Some claim boys &amp; girls are equal </a:t>
            </a:r>
            <a:r>
              <a:rPr lang="en-US" b="1" dirty="0" smtClean="0">
                <a:solidFill>
                  <a:srgbClr val="0000CC"/>
                </a:solidFill>
              </a:rPr>
              <a:t>                   &amp; </a:t>
            </a:r>
            <a:r>
              <a:rPr lang="en-US" b="1" dirty="0">
                <a:solidFill>
                  <a:srgbClr val="0000CC"/>
                </a:solidFill>
              </a:rPr>
              <a:t>demand the same roles</a:t>
            </a:r>
          </a:p>
          <a:p>
            <a:pPr lvl="1"/>
            <a:r>
              <a:rPr lang="en-US" dirty="0"/>
              <a:t>Biology doesn’t support this</a:t>
            </a:r>
          </a:p>
          <a:p>
            <a:pPr lvl="1">
              <a:spcBef>
                <a:spcPts val="0"/>
              </a:spcBef>
            </a:pPr>
            <a:r>
              <a:rPr lang="en-US" dirty="0"/>
              <a:t>Creates confused, over-worked &amp; over-stressed people</a:t>
            </a:r>
          </a:p>
          <a:p>
            <a:r>
              <a:rPr lang="en-US" b="1" dirty="0">
                <a:solidFill>
                  <a:srgbClr val="0000CC"/>
                </a:solidFill>
              </a:rPr>
              <a:t>Some women seem to be better leaders than their spouses</a:t>
            </a:r>
          </a:p>
          <a:p>
            <a:pPr lvl="1"/>
            <a:r>
              <a:rPr lang="en-US" dirty="0"/>
              <a:t>“better” is not the issue</a:t>
            </a:r>
          </a:p>
          <a:p>
            <a:pPr lvl="1">
              <a:spcBef>
                <a:spcPts val="0"/>
              </a:spcBef>
            </a:pPr>
            <a:r>
              <a:rPr lang="en-US" dirty="0"/>
              <a:t>God doesn’t need the “best”</a:t>
            </a:r>
          </a:p>
          <a:p>
            <a:pPr lvl="2">
              <a:spcBef>
                <a:spcPts val="0"/>
              </a:spcBef>
            </a:pPr>
            <a:r>
              <a:rPr lang="en-US" dirty="0"/>
              <a:t>High priests, kings, etc show that!</a:t>
            </a:r>
          </a:p>
        </p:txBody>
      </p:sp>
      <p:pic>
        <p:nvPicPr>
          <p:cNvPr id="436229" name="Picture 5" descr="http://piggybankblog.com/wp-content/uploads/2011/12/confusion.jpg"/>
          <p:cNvPicPr>
            <a:picLocks noChangeAspect="1" noChangeArrowheads="1"/>
          </p:cNvPicPr>
          <p:nvPr/>
        </p:nvPicPr>
        <p:blipFill>
          <a:blip r:embed="rId2" cstate="print"/>
          <a:srcRect/>
          <a:stretch>
            <a:fillRect/>
          </a:stretch>
        </p:blipFill>
        <p:spPr bwMode="auto">
          <a:xfrm>
            <a:off x="6708248" y="152401"/>
            <a:ext cx="2245251" cy="2209800"/>
          </a:xfrm>
          <a:prstGeom prst="rect">
            <a:avLst/>
          </a:prstGeom>
          <a:noFill/>
        </p:spPr>
      </p:pic>
      <p:pic>
        <p:nvPicPr>
          <p:cNvPr id="436231" name="Picture 7" descr="https://encrypted-tbn0.gstatic.com/images?q=tbn:ANd9GcRANCGQtks2dmPbxn6NlBAsZyAeOZgd6RDWS4UtaitWUHdb6ROjjw"/>
          <p:cNvPicPr>
            <a:picLocks noChangeAspect="1" noChangeArrowheads="1"/>
          </p:cNvPicPr>
          <p:nvPr/>
        </p:nvPicPr>
        <p:blipFill>
          <a:blip r:embed="rId3" cstate="print"/>
          <a:srcRect/>
          <a:stretch>
            <a:fillRect/>
          </a:stretch>
        </p:blipFill>
        <p:spPr bwMode="auto">
          <a:xfrm>
            <a:off x="6172200" y="4495800"/>
            <a:ext cx="2543175" cy="18002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8600" y="381000"/>
            <a:ext cx="6096000" cy="1066800"/>
          </a:xfrm>
        </p:spPr>
        <p:txBody>
          <a:bodyPr>
            <a:normAutofit/>
          </a:bodyPr>
          <a:lstStyle/>
          <a:p>
            <a:r>
              <a:rPr lang="en-US" sz="5400" b="1" dirty="0">
                <a:solidFill>
                  <a:srgbClr val="FF0000"/>
                </a:solidFill>
                <a:latin typeface="Vagabond" pitchFamily="2" charset="0"/>
              </a:rPr>
              <a:t>The Bible is Clear:</a:t>
            </a:r>
          </a:p>
        </p:txBody>
      </p:sp>
      <p:sp>
        <p:nvSpPr>
          <p:cNvPr id="437251" name="Rectangle 3"/>
          <p:cNvSpPr>
            <a:spLocks noGrp="1" noChangeArrowheads="1"/>
          </p:cNvSpPr>
          <p:nvPr>
            <p:ph idx="1"/>
          </p:nvPr>
        </p:nvSpPr>
        <p:spPr>
          <a:xfrm>
            <a:off x="381000" y="1600200"/>
            <a:ext cx="8382000" cy="4267200"/>
          </a:xfrm>
        </p:spPr>
        <p:txBody>
          <a:bodyPr/>
          <a:lstStyle/>
          <a:p>
            <a:r>
              <a:rPr lang="en-US" dirty="0"/>
              <a:t>Men are responsible to lead, provide, save, teach and give their lives for their spouses – show the life of Christ!</a:t>
            </a:r>
          </a:p>
          <a:p>
            <a:pPr lvl="1"/>
            <a:r>
              <a:rPr lang="en-US" dirty="0"/>
              <a:t>Many families struggle when men do not come through</a:t>
            </a:r>
          </a:p>
          <a:p>
            <a:pPr lvl="1"/>
            <a:r>
              <a:rPr lang="en-US" dirty="0"/>
              <a:t>Men must read, study, pray &amp; be involved in their families – all aspects!</a:t>
            </a:r>
          </a:p>
          <a:p>
            <a:r>
              <a:rPr lang="en-US" dirty="0"/>
              <a:t>Look to Christ for the ultimate example!</a:t>
            </a:r>
          </a:p>
        </p:txBody>
      </p:sp>
      <p:pic>
        <p:nvPicPr>
          <p:cNvPr id="437253" name="Picture 5" descr="https://encrypted-tbn3.gstatic.com/images?q=tbn:ANd9GcQWlyKwG0YmnT0WryMLvwn_3O_jR0LjxWykZ1YPJ4bElxCWUIK2kA"/>
          <p:cNvPicPr>
            <a:picLocks noChangeAspect="1" noChangeArrowheads="1"/>
          </p:cNvPicPr>
          <p:nvPr/>
        </p:nvPicPr>
        <p:blipFill>
          <a:blip r:embed="rId2" cstate="print"/>
          <a:srcRect b="24752"/>
          <a:stretch>
            <a:fillRect/>
          </a:stretch>
        </p:blipFill>
        <p:spPr bwMode="auto">
          <a:xfrm>
            <a:off x="6172200" y="76199"/>
            <a:ext cx="2676525" cy="16338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52400"/>
            <a:ext cx="6172200" cy="2590800"/>
          </a:xfrm>
        </p:spPr>
        <p:txBody>
          <a:bodyPr>
            <a:normAutofit fontScale="90000"/>
          </a:bodyPr>
          <a:lstStyle/>
          <a:p>
            <a:r>
              <a:rPr lang="en-US" sz="4000" b="1" dirty="0">
                <a:solidFill>
                  <a:srgbClr val="FF0000"/>
                </a:solidFill>
              </a:rPr>
              <a:t>1 Timothy 5:14</a:t>
            </a:r>
            <a:r>
              <a:rPr lang="en-US" sz="4000" dirty="0">
                <a:solidFill>
                  <a:srgbClr val="FF0000"/>
                </a:solidFill>
              </a:rPr>
              <a:t> </a:t>
            </a:r>
            <a:r>
              <a:rPr lang="en-US" sz="4000" dirty="0">
                <a:solidFill>
                  <a:srgbClr val="00FFFF"/>
                </a:solidFill>
              </a:rPr>
              <a:t/>
            </a:r>
            <a:br>
              <a:rPr lang="en-US" sz="4000" dirty="0">
                <a:solidFill>
                  <a:srgbClr val="00FFFF"/>
                </a:solidFill>
              </a:rPr>
            </a:br>
            <a:r>
              <a:rPr lang="en-US" sz="3200" b="1" dirty="0">
                <a:solidFill>
                  <a:srgbClr val="0000CC"/>
                </a:solidFill>
                <a:latin typeface="Times New Roman" pitchFamily="18" charset="0"/>
                <a:cs typeface="Times New Roman" pitchFamily="18" charset="0"/>
              </a:rPr>
              <a:t>Therefore I desire that the younger widows marry, bear children, </a:t>
            </a:r>
            <a:r>
              <a:rPr lang="en-US" sz="3200" b="1" dirty="0">
                <a:solidFill>
                  <a:srgbClr val="00B050"/>
                </a:solidFill>
                <a:latin typeface="Times New Roman" pitchFamily="18" charset="0"/>
                <a:cs typeface="Times New Roman" pitchFamily="18" charset="0"/>
              </a:rPr>
              <a:t>manage the house, </a:t>
            </a:r>
            <a:r>
              <a:rPr lang="en-US" sz="3200" b="1" dirty="0">
                <a:solidFill>
                  <a:srgbClr val="0000CC"/>
                </a:solidFill>
                <a:latin typeface="Times New Roman" pitchFamily="18" charset="0"/>
                <a:cs typeface="Times New Roman" pitchFamily="18" charset="0"/>
              </a:rPr>
              <a:t>give no opportunity to the adversary to speak reproachfully.</a:t>
            </a:r>
          </a:p>
        </p:txBody>
      </p:sp>
      <p:sp>
        <p:nvSpPr>
          <p:cNvPr id="6147" name="Rectangle 3"/>
          <p:cNvSpPr>
            <a:spLocks noGrp="1" noChangeArrowheads="1"/>
          </p:cNvSpPr>
          <p:nvPr>
            <p:ph idx="1"/>
          </p:nvPr>
        </p:nvSpPr>
        <p:spPr>
          <a:xfrm>
            <a:off x="3581400" y="3200400"/>
            <a:ext cx="5334000" cy="2743200"/>
          </a:xfrm>
        </p:spPr>
        <p:txBody>
          <a:bodyPr>
            <a:normAutofit fontScale="92500"/>
          </a:bodyPr>
          <a:lstStyle/>
          <a:p>
            <a:r>
              <a:rPr lang="en-US" dirty="0"/>
              <a:t>“rule (</a:t>
            </a:r>
            <a:r>
              <a:rPr lang="en-US" dirty="0" err="1"/>
              <a:t>oikodespoteo</a:t>
            </a:r>
            <a:r>
              <a:rPr lang="en-US" dirty="0"/>
              <a:t>) the household” (RSV)</a:t>
            </a:r>
          </a:p>
          <a:p>
            <a:r>
              <a:rPr lang="en-US" dirty="0"/>
              <a:t>God wants a house that runs in peace, where everyone helps and encourages one another</a:t>
            </a:r>
          </a:p>
        </p:txBody>
      </p:sp>
      <p:pic>
        <p:nvPicPr>
          <p:cNvPr id="6149" name="Picture 5" descr="https://encrypted-tbn1.gstatic.com/images?q=tbn:ANd9GcS9SNTGkPIwZbYgzJrkzVWgRZHV84-yXLEF_K8wp5SagUenqJJC"/>
          <p:cNvPicPr>
            <a:picLocks noChangeAspect="1" noChangeArrowheads="1"/>
          </p:cNvPicPr>
          <p:nvPr/>
        </p:nvPicPr>
        <p:blipFill>
          <a:blip r:embed="rId2" cstate="print"/>
          <a:srcRect/>
          <a:stretch>
            <a:fillRect/>
          </a:stretch>
        </p:blipFill>
        <p:spPr bwMode="auto">
          <a:xfrm>
            <a:off x="6324600" y="533400"/>
            <a:ext cx="2609453" cy="1905000"/>
          </a:xfrm>
          <a:prstGeom prst="rect">
            <a:avLst/>
          </a:prstGeom>
          <a:noFill/>
        </p:spPr>
      </p:pic>
      <p:pic>
        <p:nvPicPr>
          <p:cNvPr id="6151" name="Picture 7" descr="https://encrypted-tbn3.gstatic.com/images?q=tbn:ANd9GcSgl01QftTN1fFUSc1GZIfNqAYQG9i_xLN8q0_8pFOv_QbbAOGWGA"/>
          <p:cNvPicPr>
            <a:picLocks noChangeAspect="1" noChangeArrowheads="1"/>
          </p:cNvPicPr>
          <p:nvPr/>
        </p:nvPicPr>
        <p:blipFill>
          <a:blip r:embed="rId3" cstate="print"/>
          <a:srcRect/>
          <a:stretch>
            <a:fillRect/>
          </a:stretch>
        </p:blipFill>
        <p:spPr bwMode="auto">
          <a:xfrm>
            <a:off x="304800" y="3124200"/>
            <a:ext cx="3124200" cy="2603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457200"/>
            <a:ext cx="8229600" cy="914400"/>
          </a:xfrm>
        </p:spPr>
        <p:txBody>
          <a:bodyPr>
            <a:noAutofit/>
          </a:bodyPr>
          <a:lstStyle/>
          <a:p>
            <a:r>
              <a:rPr lang="en-US" sz="4800" b="1" dirty="0" smtClean="0">
                <a:solidFill>
                  <a:srgbClr val="663300"/>
                </a:solidFill>
              </a:rPr>
              <a:t>1 Corinthians 11:7-11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3962400"/>
          </a:xfrm>
        </p:spPr>
        <p:txBody>
          <a:bodyPr>
            <a:normAutofit fontScale="70000" lnSpcReduction="20000"/>
          </a:bodyPr>
          <a:lstStyle/>
          <a:p>
            <a:pPr marL="0" indent="280988">
              <a:buFontTx/>
              <a:buNone/>
            </a:pPr>
            <a:r>
              <a:rPr lang="en-US" dirty="0" smtClean="0"/>
              <a:t>7  For a man indeed ought not to cover his head, since he is the image and glory of God; but woman is the glory of man.</a:t>
            </a:r>
            <a:br>
              <a:rPr lang="en-US" dirty="0" smtClean="0"/>
            </a:br>
            <a:r>
              <a:rPr lang="en-US" dirty="0" smtClean="0"/>
              <a:t>    8  </a:t>
            </a:r>
            <a:r>
              <a:rPr lang="en-US" b="1" dirty="0" smtClean="0">
                <a:solidFill>
                  <a:srgbClr val="0000CC"/>
                </a:solidFill>
              </a:rPr>
              <a:t>For man is not from woman, but woman from man.</a:t>
            </a:r>
            <a:r>
              <a:rPr lang="en-US" dirty="0" smtClean="0"/>
              <a:t/>
            </a:r>
            <a:br>
              <a:rPr lang="en-US" dirty="0" smtClean="0"/>
            </a:br>
            <a:r>
              <a:rPr lang="en-US" dirty="0" smtClean="0"/>
              <a:t>    9  </a:t>
            </a:r>
            <a:r>
              <a:rPr lang="en-US" b="1" dirty="0" smtClean="0">
                <a:solidFill>
                  <a:srgbClr val="0000CC"/>
                </a:solidFill>
              </a:rPr>
              <a:t>Nor was man created for the woman, but woman for the man.</a:t>
            </a:r>
            <a:r>
              <a:rPr lang="en-US" dirty="0" smtClean="0"/>
              <a:t/>
            </a:r>
            <a:br>
              <a:rPr lang="en-US" dirty="0" smtClean="0"/>
            </a:br>
            <a:r>
              <a:rPr lang="en-US" dirty="0" smtClean="0"/>
              <a:t>   10  For this reason the woman ought to have a symbol of authority on her head, because of the angels.</a:t>
            </a:r>
            <a:br>
              <a:rPr lang="en-US" dirty="0" smtClean="0"/>
            </a:br>
            <a:r>
              <a:rPr lang="en-US" dirty="0" smtClean="0"/>
              <a:t>   11  Nevertheless, neither is man independent of woman, nor woman independent of man, in the Lord.</a:t>
            </a:r>
          </a:p>
          <a:p>
            <a:pPr marL="0" indent="280988">
              <a:spcBef>
                <a:spcPct val="0"/>
              </a:spcBef>
              <a:buFontTx/>
              <a:buNone/>
            </a:pPr>
            <a:r>
              <a:rPr lang="en-US" dirty="0" smtClean="0"/>
              <a:t>12  </a:t>
            </a:r>
            <a:r>
              <a:rPr lang="en-US" b="1" dirty="0" smtClean="0">
                <a:solidFill>
                  <a:srgbClr val="0000CC"/>
                </a:solidFill>
              </a:rPr>
              <a:t>For as woman came from man, even so man also comes through woman; but all things are from God.</a:t>
            </a:r>
            <a:endParaRPr lang="en-US" b="1" dirty="0">
              <a:solidFill>
                <a:srgbClr val="0000CC"/>
              </a:solidFill>
            </a:endParaRPr>
          </a:p>
        </p:txBody>
      </p:sp>
      <p:sp>
        <p:nvSpPr>
          <p:cNvPr id="4100" name="Text Box 5"/>
          <p:cNvSpPr txBox="1">
            <a:spLocks noChangeArrowheads="1"/>
          </p:cNvSpPr>
          <p:nvPr/>
        </p:nvSpPr>
        <p:spPr bwMode="auto">
          <a:xfrm>
            <a:off x="1143000" y="4572000"/>
            <a:ext cx="6629400" cy="1323439"/>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7030A0"/>
                </a:solidFill>
                <a:latin typeface="Comic Sans MS" pitchFamily="66" charset="0"/>
              </a:rPr>
              <a:t>The relationship of men and women, and their respective roles before God, were designed by God &amp; His angels from the beginning of creation – for the spiritual development of His family</a:t>
            </a:r>
            <a:endParaRPr lang="en-US" sz="2800" b="1" dirty="0" smtClean="0">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2519</Words>
  <Application>Microsoft Office PowerPoint</Application>
  <PresentationFormat>On-screen Show (4:3)</PresentationFormat>
  <Paragraphs>211</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Family Life Lessons in Genesis</vt:lpstr>
      <vt:lpstr>God chose to Use Families</vt:lpstr>
      <vt:lpstr>Genesis Contains:</vt:lpstr>
      <vt:lpstr>Genesis 2:18 (Marriage) And the LORD God said, "It is not good for the man to be alone; I will make him a helper suitable to him.“  (NASB)</vt:lpstr>
      <vt:lpstr>Slide 5</vt:lpstr>
      <vt:lpstr>Today’s society is confused</vt:lpstr>
      <vt:lpstr>The Bible is Clear:</vt:lpstr>
      <vt:lpstr>1 Timothy 5:14  Therefore I desire that the younger widows marry, bear children, manage the house, give no opportunity to the adversary to speak reproachfully.</vt:lpstr>
      <vt:lpstr>1 Corinthians 11:7-11</vt:lpstr>
      <vt:lpstr>Marriage was designed by God</vt:lpstr>
      <vt:lpstr>Raising Godly Children is the Goal</vt:lpstr>
      <vt:lpstr>   16  to the woman He said: "I will greatly multiply                                     your sorrow and your conception; in pain you shall                                   bring forth children; your desire shall be for your                                   husband, and he shall rule over you.“    17  Then to Adam He said, "Because you have heeded the voice of your wife, and have eaten from the tree of which I commanded you, saying, 'You shall not eat of it': "Cursed is the ground for your sake; in toil you shall eat of it all the days of your life.</vt:lpstr>
      <vt:lpstr>Genesis 3:16  “your desire shall be for your husband, and he shall rule over you” </vt:lpstr>
      <vt:lpstr>Ephesians 5:30-32</vt:lpstr>
      <vt:lpstr>Lessons from Adam &amp; Eve </vt:lpstr>
      <vt:lpstr>Cain &amp; Abel</vt:lpstr>
      <vt:lpstr>This incident deals with the root cause of many family problems</vt:lpstr>
      <vt:lpstr>Proverbs 9:8</vt:lpstr>
      <vt:lpstr>Hanani’s Rebuke of Asa  2 Chronicles 16 Hanani is the father of the                                  prophet Jehu (1 Kgs 16:1) </vt:lpstr>
      <vt:lpstr>Asa turns to Evil</vt:lpstr>
      <vt:lpstr>How could Abel “fix” the problem?</vt:lpstr>
      <vt:lpstr>Choices for us: Which one will we make when things go wrong?</vt:lpstr>
      <vt:lpstr>Genesis 4:6-7</vt:lpstr>
      <vt:lpstr>Sin is couching at the door. </vt:lpstr>
      <vt:lpstr> </vt:lpstr>
      <vt:lpstr>Romans 6:12-14</vt:lpstr>
      <vt:lpstr>1 John 3:10-12</vt:lpstr>
      <vt:lpstr>Lessons from Cain &amp; Abel</vt:lpstr>
      <vt:lpstr>Genesis 6:5-6</vt:lpstr>
      <vt:lpstr>Luke 17:26-30</vt:lpstr>
      <vt:lpstr>What was it like?</vt:lpstr>
      <vt:lpstr>A Family Witness Project</vt:lpstr>
      <vt:lpstr>Projects must start with committed Parents</vt:lpstr>
      <vt:lpstr>Lessons from Noah</vt:lpstr>
      <vt:lpstr>Next Class</vt:lpstr>
    </vt:vector>
  </TitlesOfParts>
  <Company>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Styles</dc:creator>
  <cp:lastModifiedBy>Jim</cp:lastModifiedBy>
  <cp:revision>45</cp:revision>
  <dcterms:created xsi:type="dcterms:W3CDTF">2006-11-20T00:26:32Z</dcterms:created>
  <dcterms:modified xsi:type="dcterms:W3CDTF">2012-10-30T22:36:46Z</dcterms:modified>
</cp:coreProperties>
</file>