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5" r:id="rId2"/>
  </p:sldMasterIdLst>
  <p:notesMasterIdLst>
    <p:notesMasterId r:id="rId41"/>
  </p:notesMasterIdLst>
  <p:sldIdLst>
    <p:sldId id="314" r:id="rId3"/>
    <p:sldId id="257" r:id="rId4"/>
    <p:sldId id="298" r:id="rId5"/>
    <p:sldId id="260" r:id="rId6"/>
    <p:sldId id="261" r:id="rId7"/>
    <p:sldId id="299" r:id="rId8"/>
    <p:sldId id="317" r:id="rId9"/>
    <p:sldId id="263" r:id="rId10"/>
    <p:sldId id="264" r:id="rId11"/>
    <p:sldId id="265" r:id="rId12"/>
    <p:sldId id="305" r:id="rId13"/>
    <p:sldId id="306" r:id="rId14"/>
    <p:sldId id="307" r:id="rId15"/>
    <p:sldId id="269" r:id="rId16"/>
    <p:sldId id="270" r:id="rId17"/>
    <p:sldId id="308" r:id="rId18"/>
    <p:sldId id="273" r:id="rId19"/>
    <p:sldId id="274" r:id="rId20"/>
    <p:sldId id="318" r:id="rId21"/>
    <p:sldId id="304" r:id="rId22"/>
    <p:sldId id="312" r:id="rId23"/>
    <p:sldId id="309" r:id="rId24"/>
    <p:sldId id="310" r:id="rId25"/>
    <p:sldId id="313" r:id="rId26"/>
    <p:sldId id="278" r:id="rId27"/>
    <p:sldId id="279" r:id="rId28"/>
    <p:sldId id="280" r:id="rId29"/>
    <p:sldId id="281" r:id="rId30"/>
    <p:sldId id="302" r:id="rId31"/>
    <p:sldId id="283" r:id="rId32"/>
    <p:sldId id="291" r:id="rId33"/>
    <p:sldId id="290" r:id="rId34"/>
    <p:sldId id="284" r:id="rId35"/>
    <p:sldId id="285" r:id="rId36"/>
    <p:sldId id="319" r:id="rId37"/>
    <p:sldId id="286" r:id="rId38"/>
    <p:sldId id="287" r:id="rId39"/>
    <p:sldId id="296"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FF"/>
    <a:srgbClr val="00FF00"/>
    <a:srgbClr val="FFFF00"/>
    <a:srgbClr val="FFF1D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9" autoAdjust="0"/>
    <p:restoredTop sz="94683" autoAdjust="0"/>
  </p:normalViewPr>
  <p:slideViewPr>
    <p:cSldViewPr>
      <p:cViewPr varScale="1">
        <p:scale>
          <a:sx n="123" d="100"/>
          <a:sy n="123" d="100"/>
        </p:scale>
        <p:origin x="-118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3B5FF-1358-4DB1-8DF3-1F9615782244}" type="datetimeFigureOut">
              <a:rPr lang="en-US" smtClean="0"/>
              <a:pPr/>
              <a:t>10/30/2012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347C30-9CB4-4087-8ADC-E5CA3E05D2E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5BCD42-CC0D-4E93-A4B9-74D86CA003C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462E37-4925-4BBC-89EC-C952DE0227B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2EB8B3-3245-483D-B75D-998834C05C6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4CDCC-EA73-4DC5-8FAB-292D2C106C2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A5D1-4F23-46A5-99AC-58719BB7E1E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ED326-0016-4BEC-A893-8A115ED9260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FB4E3-5D04-4004-83F8-6F6DE8092AF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217988-D05E-4A47-9EAE-0505EB9E72E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07B8CF-6127-4DAE-9285-F96A0014E1F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FE7F1-6467-4326-8EA3-9F081B10962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3D1AA-080D-4CFB-AB2F-C44A82F68E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EEA6B7-1DB1-4030-B2CB-FAD060DE89EE}"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01EB8D-66DC-442A-B410-F39CDBFDF04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63178-CA0F-4AE3-ADA9-51B5E69F613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53ADB-12C8-4F90-9FDC-810C32EFFDD1}"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E7E9B68C-5FD0-4148-ACB2-EEA0813BAC09}"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5F5C89BC-61A2-4C4C-9733-65384E8886B2}" type="slidenum">
              <a:rPr lang="en-US"/>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03965F-A645-4734-8835-15A7491E73D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B83FCE-E4CC-4605-8619-03BED2953A0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967E545-EC56-4902-B6E0-BA32A18D2A1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2136521-463F-4433-ABEE-40A99EE4433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67E00C4-3D9B-4974-8B98-F457EB45A5C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038BFF-D1C9-4424-8B88-031031F71FD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010FCF-8E2D-43A4-9AB0-8B83804C213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US"/>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a:p>
        </p:txBody>
      </p:sp>
      <p:sp>
        <p:nvSpPr>
          <p:cNvPr id="62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86AE9CE5-8C5B-4B82-96F8-82D35984326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289C6-8CCB-4169-AC47-289E961F5F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0.gif"/></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3.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32.x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5.jpeg"/><Relationship Id="rId2" Type="http://schemas.openxmlformats.org/officeDocument/2006/relationships/image" Target="../media/image50.wmf"/><Relationship Id="rId1" Type="http://schemas.openxmlformats.org/officeDocument/2006/relationships/slideLayout" Target="../slideLayouts/slideLayout2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3.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3.xml"/><Relationship Id="rId4" Type="http://schemas.openxmlformats.org/officeDocument/2006/relationships/image" Target="../media/image63.jpeg"/></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0"/>
            <a:ext cx="4876800" cy="2590800"/>
          </a:xfrm>
        </p:spPr>
        <p:txBody>
          <a:bodyPr>
            <a:noAutofit/>
          </a:bodyPr>
          <a:lstStyle/>
          <a:p>
            <a:r>
              <a:rPr lang="en-US" sz="5400" b="1" dirty="0">
                <a:solidFill>
                  <a:srgbClr val="FF0000"/>
                </a:solidFill>
                <a:latin typeface="Comic Sans MS" pitchFamily="66" charset="0"/>
              </a:rPr>
              <a:t>Family Life Lessons in Genesis</a:t>
            </a:r>
          </a:p>
        </p:txBody>
      </p:sp>
      <p:sp>
        <p:nvSpPr>
          <p:cNvPr id="2051" name="Rectangle 3"/>
          <p:cNvSpPr>
            <a:spLocks noGrp="1" noChangeArrowheads="1"/>
          </p:cNvSpPr>
          <p:nvPr>
            <p:ph type="subTitle" idx="1"/>
          </p:nvPr>
        </p:nvSpPr>
        <p:spPr>
          <a:xfrm>
            <a:off x="4419600" y="3200400"/>
            <a:ext cx="4343400" cy="1905000"/>
          </a:xfrm>
        </p:spPr>
        <p:txBody>
          <a:bodyPr>
            <a:normAutofit fontScale="77500" lnSpcReduction="20000"/>
          </a:bodyPr>
          <a:lstStyle/>
          <a:p>
            <a:r>
              <a:rPr lang="en-US" sz="5400" b="1" dirty="0" smtClean="0">
                <a:solidFill>
                  <a:srgbClr val="7030A0"/>
                </a:solidFill>
              </a:rPr>
              <a:t>Class 2: </a:t>
            </a:r>
          </a:p>
          <a:p>
            <a:r>
              <a:rPr lang="en-US" sz="5400" b="1" dirty="0" smtClean="0">
                <a:solidFill>
                  <a:srgbClr val="7030A0"/>
                </a:solidFill>
              </a:rPr>
              <a:t>Abraham &amp; Sarah &amp; Lot</a:t>
            </a:r>
            <a:endParaRPr lang="en-US" sz="4400" dirty="0">
              <a:solidFill>
                <a:srgbClr val="7030A0"/>
              </a:solidFill>
            </a:endParaRPr>
          </a:p>
        </p:txBody>
      </p:sp>
      <p:pic>
        <p:nvPicPr>
          <p:cNvPr id="2054" name="Picture 6" descr="https://encrypted-tbn3.gstatic.com/images?q=tbn:ANd9GcQKLzG3fbuXAInNct3Ymj-scTXk35mJ8l6m_GXs9azjw31lIsDeMg"/>
          <p:cNvPicPr>
            <a:picLocks noChangeAspect="1" noChangeArrowheads="1"/>
          </p:cNvPicPr>
          <p:nvPr/>
        </p:nvPicPr>
        <p:blipFill>
          <a:blip r:embed="rId2" cstate="print"/>
          <a:srcRect/>
          <a:stretch>
            <a:fillRect/>
          </a:stretch>
        </p:blipFill>
        <p:spPr bwMode="auto">
          <a:xfrm>
            <a:off x="1143000" y="2590800"/>
            <a:ext cx="2667000" cy="2667000"/>
          </a:xfrm>
          <a:prstGeom prst="rect">
            <a:avLst/>
          </a:prstGeom>
          <a:noFill/>
        </p:spPr>
      </p:pic>
      <p:pic>
        <p:nvPicPr>
          <p:cNvPr id="2056" name="Picture 8" descr="http://ubdavid.org/youthworld/winners1/graphics/6_abraham-sarah-baby.jpg"/>
          <p:cNvPicPr>
            <a:picLocks noChangeAspect="1" noChangeArrowheads="1"/>
          </p:cNvPicPr>
          <p:nvPr/>
        </p:nvPicPr>
        <p:blipFill>
          <a:blip r:embed="rId3" cstate="print"/>
          <a:srcRect/>
          <a:stretch>
            <a:fillRect/>
          </a:stretch>
        </p:blipFill>
        <p:spPr bwMode="auto">
          <a:xfrm>
            <a:off x="5257800" y="152400"/>
            <a:ext cx="3590925" cy="2697185"/>
          </a:xfrm>
          <a:prstGeom prst="rect">
            <a:avLst/>
          </a:prstGeom>
          <a:noFill/>
        </p:spPr>
      </p:pic>
      <p:sp>
        <p:nvSpPr>
          <p:cNvPr id="6" name="TextBox 5"/>
          <p:cNvSpPr txBox="1"/>
          <p:nvPr/>
        </p:nvSpPr>
        <p:spPr>
          <a:xfrm>
            <a:off x="381000" y="5410200"/>
            <a:ext cx="8382000" cy="1200329"/>
          </a:xfrm>
          <a:prstGeom prst="rect">
            <a:avLst/>
          </a:prstGeom>
          <a:noFill/>
        </p:spPr>
        <p:txBody>
          <a:bodyPr wrap="square" rtlCol="0">
            <a:spAutoFit/>
          </a:bodyPr>
          <a:lstStyle/>
          <a:p>
            <a:pPr algn="ctr"/>
            <a:r>
              <a:rPr lang="en-US" sz="2400" b="1" dirty="0" smtClean="0">
                <a:solidFill>
                  <a:srgbClr val="00B050"/>
                </a:solidFill>
                <a:latin typeface="Vagabond" pitchFamily="2" charset="0"/>
              </a:rPr>
              <a:t>Trust in the Lord with all your heart, and lean not on your own understanding;  In all your ways acknowledge Him, and He shall direct your paths. (Proverbs 3:5-6)</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457200" y="0"/>
            <a:ext cx="5943600" cy="868363"/>
          </a:xfrm>
        </p:spPr>
        <p:txBody>
          <a:bodyPr/>
          <a:lstStyle/>
          <a:p>
            <a:r>
              <a:rPr lang="en-US" b="1" dirty="0">
                <a:solidFill>
                  <a:srgbClr val="FF0000"/>
                </a:solidFill>
                <a:latin typeface="Vagabond" pitchFamily="2" charset="0"/>
              </a:rPr>
              <a:t>Abraham’s faith</a:t>
            </a:r>
          </a:p>
        </p:txBody>
      </p:sp>
      <p:sp>
        <p:nvSpPr>
          <p:cNvPr id="12291" name="Rectangle 3"/>
          <p:cNvSpPr>
            <a:spLocks noGrp="1" noChangeArrowheads="1"/>
          </p:cNvSpPr>
          <p:nvPr>
            <p:ph idx="1"/>
          </p:nvPr>
        </p:nvSpPr>
        <p:spPr>
          <a:xfrm>
            <a:off x="457200" y="914400"/>
            <a:ext cx="8229600" cy="3581400"/>
          </a:xfrm>
        </p:spPr>
        <p:txBody>
          <a:bodyPr/>
          <a:lstStyle/>
          <a:p>
            <a:pPr marL="0" indent="350838">
              <a:lnSpc>
                <a:spcPct val="90000"/>
              </a:lnSpc>
              <a:buFont typeface="Wingdings" pitchFamily="2" charset="2"/>
              <a:buNone/>
            </a:pPr>
            <a:r>
              <a:rPr lang="en-US" sz="4000" b="1" dirty="0" smtClean="0">
                <a:solidFill>
                  <a:srgbClr val="7030A0"/>
                </a:solidFill>
                <a:latin typeface="Times New Roman" pitchFamily="18" charset="0"/>
              </a:rPr>
              <a:t>     Genesis </a:t>
            </a:r>
            <a:r>
              <a:rPr lang="en-US" sz="4000" b="1" dirty="0">
                <a:solidFill>
                  <a:srgbClr val="7030A0"/>
                </a:solidFill>
                <a:latin typeface="Times New Roman" pitchFamily="18" charset="0"/>
              </a:rPr>
              <a:t>13:14-15</a:t>
            </a:r>
          </a:p>
          <a:p>
            <a:pPr marL="0" indent="350838">
              <a:lnSpc>
                <a:spcPct val="90000"/>
              </a:lnSpc>
              <a:buFont typeface="Wingdings" pitchFamily="2" charset="2"/>
              <a:buNone/>
            </a:pPr>
            <a:r>
              <a:rPr lang="en-US" dirty="0">
                <a:latin typeface="Times New Roman" pitchFamily="18" charset="0"/>
              </a:rPr>
              <a:t>14	And the LORD said to Abram, </a:t>
            </a:r>
            <a:r>
              <a:rPr lang="en-US" dirty="0" smtClean="0">
                <a:latin typeface="Times New Roman" pitchFamily="18" charset="0"/>
              </a:rPr>
              <a:t>                      after </a:t>
            </a:r>
            <a:r>
              <a:rPr lang="en-US" dirty="0">
                <a:latin typeface="Times New Roman" pitchFamily="18" charset="0"/>
              </a:rPr>
              <a:t>Lot had separated from him: "Lift your eyes now and look from the place where you are-- northward, southward, eastward, and westward;</a:t>
            </a:r>
          </a:p>
          <a:p>
            <a:pPr marL="0" indent="350838">
              <a:lnSpc>
                <a:spcPct val="90000"/>
              </a:lnSpc>
              <a:buFont typeface="Wingdings" pitchFamily="2" charset="2"/>
              <a:buNone/>
            </a:pPr>
            <a:r>
              <a:rPr lang="en-US" dirty="0">
                <a:latin typeface="Times New Roman" pitchFamily="18" charset="0"/>
              </a:rPr>
              <a:t>15	</a:t>
            </a:r>
            <a:r>
              <a:rPr lang="en-US" b="1" dirty="0">
                <a:solidFill>
                  <a:srgbClr val="0000CC"/>
                </a:solidFill>
                <a:latin typeface="Times New Roman" pitchFamily="18" charset="0"/>
              </a:rPr>
              <a:t>"for all the land which you see I give to you and your descendants forever.</a:t>
            </a:r>
          </a:p>
        </p:txBody>
      </p:sp>
      <p:sp>
        <p:nvSpPr>
          <p:cNvPr id="12292" name="Text Box 4"/>
          <p:cNvSpPr txBox="1">
            <a:spLocks noChangeArrowheads="1"/>
          </p:cNvSpPr>
          <p:nvPr/>
        </p:nvSpPr>
        <p:spPr bwMode="auto">
          <a:xfrm>
            <a:off x="2819400" y="4495800"/>
            <a:ext cx="5791200" cy="2062103"/>
          </a:xfrm>
          <a:prstGeom prst="rect">
            <a:avLst/>
          </a:prstGeom>
          <a:noFill/>
          <a:ln w="9525">
            <a:noFill/>
            <a:miter lim="800000"/>
            <a:headEnd/>
            <a:tailEnd/>
          </a:ln>
          <a:effectLst/>
        </p:spPr>
        <p:txBody>
          <a:bodyPr wrap="square">
            <a:spAutoFit/>
          </a:bodyPr>
          <a:lstStyle/>
          <a:p>
            <a:pPr algn="ctr" eaLnBrk="1" hangingPunct="1">
              <a:spcBef>
                <a:spcPct val="50000"/>
              </a:spcBef>
            </a:pPr>
            <a:r>
              <a:rPr lang="en-US" sz="3200" b="1" dirty="0">
                <a:solidFill>
                  <a:srgbClr val="00B050"/>
                </a:solidFill>
                <a:latin typeface="Comic Sans MS" pitchFamily="66" charset="0"/>
              </a:rPr>
              <a:t>Abraham knew God would provide.  Faith sees beyond the present. God will provide for you too!</a:t>
            </a:r>
            <a:r>
              <a:rPr lang="en-US" sz="2000" dirty="0">
                <a:solidFill>
                  <a:srgbClr val="00B050"/>
                </a:solidFill>
                <a:latin typeface="Arial" charset="0"/>
              </a:rPr>
              <a:t> </a:t>
            </a:r>
          </a:p>
        </p:txBody>
      </p:sp>
      <p:pic>
        <p:nvPicPr>
          <p:cNvPr id="92162" name="Picture 2" descr="https://encrypted-tbn2.gstatic.com/images?q=tbn:ANd9GcTgt_TYZtgNDFECP31c_wA0DfcNWuUp-k7Qe1RuiZ-IQ_pCCtyc"/>
          <p:cNvPicPr>
            <a:picLocks noChangeAspect="1" noChangeArrowheads="1"/>
          </p:cNvPicPr>
          <p:nvPr/>
        </p:nvPicPr>
        <p:blipFill>
          <a:blip r:embed="rId2" cstate="print"/>
          <a:srcRect/>
          <a:stretch>
            <a:fillRect/>
          </a:stretch>
        </p:blipFill>
        <p:spPr bwMode="auto">
          <a:xfrm>
            <a:off x="6553200" y="152400"/>
            <a:ext cx="2466975" cy="1847851"/>
          </a:xfrm>
          <a:prstGeom prst="rect">
            <a:avLst/>
          </a:prstGeom>
          <a:noFill/>
        </p:spPr>
      </p:pic>
      <p:pic>
        <p:nvPicPr>
          <p:cNvPr id="92164" name="Picture 4" descr="https://encrypted-tbn0.gstatic.com/images?q=tbn:ANd9GcQWfberHYkHK-TlKs5vFBoQ4NLmbKGSiOpbLlwGR7sxZG7hn0ko"/>
          <p:cNvPicPr>
            <a:picLocks noChangeAspect="1" noChangeArrowheads="1"/>
          </p:cNvPicPr>
          <p:nvPr/>
        </p:nvPicPr>
        <p:blipFill>
          <a:blip r:embed="rId3" cstate="print"/>
          <a:srcRect/>
          <a:stretch>
            <a:fillRect/>
          </a:stretch>
        </p:blipFill>
        <p:spPr bwMode="auto">
          <a:xfrm>
            <a:off x="533400" y="4495800"/>
            <a:ext cx="2124075" cy="21526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48768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533400" y="304800"/>
            <a:ext cx="8229600" cy="914400"/>
          </a:xfrm>
        </p:spPr>
        <p:txBody>
          <a:bodyPr>
            <a:noAutofit/>
          </a:bodyPr>
          <a:lstStyle/>
          <a:p>
            <a:r>
              <a:rPr lang="en-US" sz="4800" b="1" dirty="0" smtClean="0">
                <a:solidFill>
                  <a:srgbClr val="663300"/>
                </a:solidFill>
              </a:rPr>
              <a:t>Hebrews 11:1-2, 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idx="1"/>
          </p:nvPr>
        </p:nvSpPr>
        <p:spPr>
          <a:xfrm>
            <a:off x="1066800" y="1143000"/>
            <a:ext cx="7086600" cy="3352800"/>
          </a:xfrm>
        </p:spPr>
        <p:txBody>
          <a:bodyPr>
            <a:normAutofit fontScale="92500" lnSpcReduction="10000"/>
          </a:bodyPr>
          <a:lstStyle/>
          <a:p>
            <a:pPr marL="0" indent="350838">
              <a:lnSpc>
                <a:spcPct val="90000"/>
              </a:lnSpc>
              <a:buFont typeface="Wingdings" pitchFamily="2" charset="2"/>
              <a:buNone/>
            </a:pPr>
            <a:r>
              <a:rPr lang="en-US" dirty="0" smtClean="0">
                <a:latin typeface="Times New Roman" pitchFamily="18" charset="0"/>
              </a:rPr>
              <a:t>1	Now </a:t>
            </a:r>
            <a:r>
              <a:rPr lang="en-US" b="1" dirty="0" smtClean="0">
                <a:solidFill>
                  <a:srgbClr val="0000CC"/>
                </a:solidFill>
                <a:latin typeface="Times New Roman" pitchFamily="18" charset="0"/>
              </a:rPr>
              <a:t>faith</a:t>
            </a:r>
            <a:r>
              <a:rPr lang="en-US" dirty="0" smtClean="0">
                <a:latin typeface="Times New Roman" pitchFamily="18" charset="0"/>
              </a:rPr>
              <a:t> is</a:t>
            </a:r>
            <a:r>
              <a:rPr lang="en-US" i="1" dirty="0" smtClean="0">
                <a:latin typeface="Times New Roman" pitchFamily="18" charset="0"/>
              </a:rPr>
              <a:t> </a:t>
            </a:r>
            <a:r>
              <a:rPr lang="en-US" dirty="0" smtClean="0">
                <a:latin typeface="Times New Roman" pitchFamily="18" charset="0"/>
              </a:rPr>
              <a:t>the</a:t>
            </a:r>
            <a:r>
              <a:rPr lang="en-US" i="1" dirty="0" smtClean="0">
                <a:latin typeface="Times New Roman" pitchFamily="18" charset="0"/>
              </a:rPr>
              <a:t> </a:t>
            </a:r>
            <a:r>
              <a:rPr lang="en-US" b="1" i="1" dirty="0" smtClean="0">
                <a:solidFill>
                  <a:srgbClr val="7030A0"/>
                </a:solidFill>
                <a:latin typeface="Times New Roman" pitchFamily="18" charset="0"/>
              </a:rPr>
              <a:t>substance of things hoped for</a:t>
            </a:r>
            <a:r>
              <a:rPr lang="en-US" b="1" dirty="0" smtClean="0">
                <a:latin typeface="Times New Roman" pitchFamily="18" charset="0"/>
              </a:rPr>
              <a:t>,</a:t>
            </a:r>
            <a:r>
              <a:rPr lang="en-US" dirty="0" smtClean="0">
                <a:latin typeface="Times New Roman" pitchFamily="18" charset="0"/>
              </a:rPr>
              <a:t> the </a:t>
            </a:r>
            <a:r>
              <a:rPr lang="en-US" b="1" i="1" dirty="0" smtClean="0">
                <a:solidFill>
                  <a:srgbClr val="7030A0"/>
                </a:solidFill>
                <a:latin typeface="Times New Roman" pitchFamily="18" charset="0"/>
              </a:rPr>
              <a:t>evidence of things not seen</a:t>
            </a:r>
            <a:r>
              <a:rPr lang="en-US" b="1" dirty="0" smtClean="0">
                <a:latin typeface="Times New Roman" pitchFamily="18" charset="0"/>
              </a:rPr>
              <a:t>.</a:t>
            </a:r>
          </a:p>
          <a:p>
            <a:pPr marL="0" indent="350838">
              <a:lnSpc>
                <a:spcPct val="90000"/>
              </a:lnSpc>
              <a:buFont typeface="Wingdings" pitchFamily="2" charset="2"/>
              <a:buNone/>
            </a:pPr>
            <a:r>
              <a:rPr lang="en-US" dirty="0" smtClean="0">
                <a:latin typeface="Times New Roman" pitchFamily="18" charset="0"/>
              </a:rPr>
              <a:t>2	For by it the elders obtained a good testimony.</a:t>
            </a:r>
          </a:p>
          <a:p>
            <a:pPr marL="0" indent="350838">
              <a:lnSpc>
                <a:spcPct val="90000"/>
              </a:lnSpc>
              <a:buFont typeface="Wingdings" pitchFamily="2" charset="2"/>
              <a:buNone/>
            </a:pPr>
            <a:r>
              <a:rPr lang="en-US" dirty="0" smtClean="0">
                <a:latin typeface="Times New Roman" pitchFamily="18" charset="0"/>
              </a:rPr>
              <a:t>6	But </a:t>
            </a:r>
            <a:r>
              <a:rPr lang="en-US" b="1" i="1" dirty="0" smtClean="0">
                <a:solidFill>
                  <a:srgbClr val="0000CC"/>
                </a:solidFill>
                <a:latin typeface="Times New Roman" pitchFamily="18" charset="0"/>
              </a:rPr>
              <a:t>without faith it is impossible to please Him,</a:t>
            </a:r>
            <a:r>
              <a:rPr lang="en-US" dirty="0" smtClean="0">
                <a:solidFill>
                  <a:srgbClr val="0000CC"/>
                </a:solidFill>
                <a:latin typeface="Times New Roman" pitchFamily="18" charset="0"/>
              </a:rPr>
              <a:t> </a:t>
            </a:r>
            <a:r>
              <a:rPr lang="en-US" dirty="0" smtClean="0">
                <a:latin typeface="Times New Roman" pitchFamily="18" charset="0"/>
              </a:rPr>
              <a:t>for he who comes to God </a:t>
            </a:r>
            <a:r>
              <a:rPr lang="en-US" dirty="0" smtClean="0">
                <a:solidFill>
                  <a:srgbClr val="0000CC"/>
                </a:solidFill>
                <a:latin typeface="Times New Roman" pitchFamily="18" charset="0"/>
              </a:rPr>
              <a:t>must believe that He is</a:t>
            </a:r>
            <a:r>
              <a:rPr lang="en-US" dirty="0" smtClean="0">
                <a:latin typeface="Times New Roman" pitchFamily="18" charset="0"/>
              </a:rPr>
              <a:t>, and </a:t>
            </a:r>
            <a:r>
              <a:rPr lang="en-US" dirty="0" smtClean="0">
                <a:solidFill>
                  <a:srgbClr val="0000CC"/>
                </a:solidFill>
                <a:latin typeface="Times New Roman" pitchFamily="18" charset="0"/>
              </a:rPr>
              <a:t>that He is a </a:t>
            </a:r>
            <a:r>
              <a:rPr lang="en-US" dirty="0" err="1" smtClean="0">
                <a:solidFill>
                  <a:srgbClr val="0000CC"/>
                </a:solidFill>
                <a:latin typeface="Times New Roman" pitchFamily="18" charset="0"/>
              </a:rPr>
              <a:t>rewarder</a:t>
            </a:r>
            <a:r>
              <a:rPr lang="en-US" dirty="0" smtClean="0">
                <a:latin typeface="Times New Roman" pitchFamily="18" charset="0"/>
              </a:rPr>
              <a:t> of those who diligently seek Him.</a:t>
            </a:r>
            <a:endParaRPr lang="en-US" dirty="0">
              <a:latin typeface="Times New Roman" pitchFamily="18" charset="0"/>
            </a:endParaRPr>
          </a:p>
        </p:txBody>
      </p:sp>
      <p:sp>
        <p:nvSpPr>
          <p:cNvPr id="4100" name="Text Box 5"/>
          <p:cNvSpPr txBox="1">
            <a:spLocks noChangeArrowheads="1"/>
          </p:cNvSpPr>
          <p:nvPr/>
        </p:nvSpPr>
        <p:spPr bwMode="auto">
          <a:xfrm>
            <a:off x="228600" y="4876800"/>
            <a:ext cx="8686800" cy="1785104"/>
          </a:xfrm>
          <a:prstGeom prst="rect">
            <a:avLst/>
          </a:prstGeom>
          <a:noFill/>
          <a:ln w="9525">
            <a:noFill/>
            <a:miter lim="800000"/>
            <a:headEnd/>
            <a:tailEnd/>
          </a:ln>
        </p:spPr>
        <p:txBody>
          <a:bodyPr wrap="square">
            <a:spAutoFit/>
          </a:bodyPr>
          <a:lstStyle/>
          <a:p>
            <a:pPr algn="ctr">
              <a:spcBef>
                <a:spcPct val="50000"/>
              </a:spcBef>
            </a:pPr>
            <a:r>
              <a:rPr lang="en-US" sz="2200" b="1" dirty="0" smtClean="0">
                <a:solidFill>
                  <a:srgbClr val="00B050"/>
                </a:solidFill>
                <a:latin typeface="Comic Sans MS" pitchFamily="66" charset="0"/>
              </a:rPr>
              <a:t>Faith allows us to make hard choices for the future &amp; accept what God brings into our lives – because we need it. Let others choose first: at home, at work, in the ecclesia.  Faith empowers us to accept what God gives us. Faith believes God gives each of us what we need to be in His family</a:t>
            </a:r>
          </a:p>
        </p:txBody>
      </p:sp>
      <p:sp>
        <p:nvSpPr>
          <p:cNvPr id="6" name="Rectangle 2"/>
          <p:cNvSpPr txBox="1">
            <a:spLocks noRot="1" noChangeArrowheads="1"/>
          </p:cNvSpPr>
          <p:nvPr/>
        </p:nvSpPr>
        <p:spPr>
          <a:xfrm>
            <a:off x="457200" y="1"/>
            <a:ext cx="8229600" cy="3809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Vagabond" pitchFamily="2" charset="0"/>
                <a:ea typeface="+mj-ea"/>
                <a:cs typeface="+mj-cs"/>
              </a:rPr>
              <a:t>The Power of Faith</a:t>
            </a:r>
            <a:endParaRPr kumimoji="0" lang="en-US" sz="2400" b="1" i="0" u="none" strike="noStrike" kern="1200" cap="none" spc="0" normalizeH="0" baseline="0" noProof="0" dirty="0">
              <a:ln>
                <a:noFill/>
              </a:ln>
              <a:solidFill>
                <a:srgbClr val="FF0000"/>
              </a:solidFill>
              <a:effectLst/>
              <a:uLnTx/>
              <a:uFillTx/>
              <a:latin typeface="Vagabond" pitchFamily="2" charset="0"/>
              <a:ea typeface="+mj-ea"/>
              <a:cs typeface="+mj-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4114800"/>
          </a:xfrm>
          <a:prstGeom prst="rect">
            <a:avLst/>
          </a:prstGeom>
          <a:noFill/>
          <a:extLst>
            <a:ext uri="{909E8E84-426E-40DD-AFC4-6F175D3DCCD1}">
              <a14:hiddenFill xmlns:a14="http://schemas.microsoft.com/office/drawing/2010/main" xmlns="">
                <a:solidFill>
                  <a:srgbClr val="FFFFFF"/>
                </a:solidFill>
              </a14:hiddenFill>
            </a:ext>
          </a:extLst>
        </p:spPr>
      </p:pic>
      <p:pic>
        <p:nvPicPr>
          <p:cNvPr id="87042" name="Picture 2" descr="https://encrypted-tbn0.gstatic.com/images?q=tbn:ANd9GcQ1gSQ91n2W4rEL5a85zRM1w78NfU9i42F33_aT1VlIww0J8zov"/>
          <p:cNvPicPr>
            <a:picLocks noChangeAspect="1" noChangeArrowheads="1"/>
          </p:cNvPicPr>
          <p:nvPr/>
        </p:nvPicPr>
        <p:blipFill>
          <a:blip r:embed="rId4" cstate="print"/>
          <a:srcRect/>
          <a:stretch>
            <a:fillRect/>
          </a:stretch>
        </p:blipFill>
        <p:spPr bwMode="auto">
          <a:xfrm>
            <a:off x="838200" y="3886200"/>
            <a:ext cx="1066800" cy="954269"/>
          </a:xfrm>
          <a:prstGeom prst="rect">
            <a:avLst/>
          </a:prstGeom>
          <a:noFill/>
        </p:spPr>
      </p:pic>
      <p:sp>
        <p:nvSpPr>
          <p:cNvPr id="4098" name="Rectangle 2"/>
          <p:cNvSpPr>
            <a:spLocks noGrp="1" noChangeArrowheads="1"/>
          </p:cNvSpPr>
          <p:nvPr>
            <p:ph type="title"/>
          </p:nvPr>
        </p:nvSpPr>
        <p:spPr>
          <a:xfrm>
            <a:off x="533400" y="381000"/>
            <a:ext cx="8229600" cy="609600"/>
          </a:xfrm>
        </p:spPr>
        <p:txBody>
          <a:bodyPr>
            <a:noAutofit/>
          </a:bodyPr>
          <a:lstStyle/>
          <a:p>
            <a:r>
              <a:rPr lang="en-US" sz="4800" b="1" dirty="0" smtClean="0">
                <a:solidFill>
                  <a:srgbClr val="663300"/>
                </a:solidFill>
              </a:rPr>
              <a:t>Genesis 14:1-3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idx="1"/>
          </p:nvPr>
        </p:nvSpPr>
        <p:spPr>
          <a:xfrm>
            <a:off x="1066800" y="990600"/>
            <a:ext cx="7086600" cy="2971800"/>
          </a:xfrm>
        </p:spPr>
        <p:txBody>
          <a:bodyPr>
            <a:normAutofit fontScale="70000" lnSpcReduction="20000"/>
          </a:bodyPr>
          <a:lstStyle/>
          <a:p>
            <a:pPr marL="0" indent="288925">
              <a:lnSpc>
                <a:spcPct val="120000"/>
              </a:lnSpc>
              <a:spcBef>
                <a:spcPts val="0"/>
              </a:spcBef>
              <a:buFont typeface="Wingdings" pitchFamily="2" charset="2"/>
              <a:buNone/>
            </a:pPr>
            <a:r>
              <a:rPr lang="en-US" dirty="0" smtClean="0">
                <a:latin typeface="Times New Roman" pitchFamily="18" charset="0"/>
              </a:rPr>
              <a:t>1  And it came to pass in the days of </a:t>
            </a:r>
            <a:r>
              <a:rPr lang="en-US" dirty="0" err="1" smtClean="0">
                <a:latin typeface="Times New Roman" pitchFamily="18" charset="0"/>
              </a:rPr>
              <a:t>Amraphel</a:t>
            </a:r>
            <a:r>
              <a:rPr lang="en-US" dirty="0" smtClean="0">
                <a:latin typeface="Times New Roman" pitchFamily="18" charset="0"/>
              </a:rPr>
              <a:t> king of Shinar, </a:t>
            </a:r>
            <a:r>
              <a:rPr lang="en-US" dirty="0" err="1" smtClean="0">
                <a:latin typeface="Times New Roman" pitchFamily="18" charset="0"/>
              </a:rPr>
              <a:t>Arioch</a:t>
            </a:r>
            <a:r>
              <a:rPr lang="en-US" dirty="0" smtClean="0">
                <a:latin typeface="Times New Roman" pitchFamily="18" charset="0"/>
              </a:rPr>
              <a:t> king of </a:t>
            </a:r>
            <a:r>
              <a:rPr lang="en-US" dirty="0" err="1" smtClean="0">
                <a:latin typeface="Times New Roman" pitchFamily="18" charset="0"/>
              </a:rPr>
              <a:t>Ellasar</a:t>
            </a:r>
            <a:r>
              <a:rPr lang="en-US" dirty="0" smtClean="0">
                <a:latin typeface="Times New Roman" pitchFamily="18" charset="0"/>
              </a:rPr>
              <a:t>, </a:t>
            </a:r>
            <a:r>
              <a:rPr lang="en-US" dirty="0" err="1" smtClean="0">
                <a:latin typeface="Times New Roman" pitchFamily="18" charset="0"/>
              </a:rPr>
              <a:t>Chedorlaomer</a:t>
            </a:r>
            <a:r>
              <a:rPr lang="en-US" dirty="0" smtClean="0">
                <a:latin typeface="Times New Roman" pitchFamily="18" charset="0"/>
              </a:rPr>
              <a:t> king of Elam, and Tidal king of nations,</a:t>
            </a:r>
          </a:p>
          <a:p>
            <a:pPr marL="0" indent="288925">
              <a:lnSpc>
                <a:spcPct val="120000"/>
              </a:lnSpc>
              <a:spcBef>
                <a:spcPts val="0"/>
              </a:spcBef>
              <a:buFont typeface="Wingdings" pitchFamily="2" charset="2"/>
              <a:buNone/>
            </a:pPr>
            <a:r>
              <a:rPr lang="en-US" dirty="0" smtClean="0">
                <a:latin typeface="Times New Roman" pitchFamily="18" charset="0"/>
              </a:rPr>
              <a:t>2  that they made war with </a:t>
            </a:r>
            <a:r>
              <a:rPr lang="en-US" dirty="0" err="1" smtClean="0">
                <a:latin typeface="Times New Roman" pitchFamily="18" charset="0"/>
              </a:rPr>
              <a:t>Bera</a:t>
            </a:r>
            <a:r>
              <a:rPr lang="en-US" dirty="0" smtClean="0">
                <a:latin typeface="Times New Roman" pitchFamily="18" charset="0"/>
              </a:rPr>
              <a:t> king of Sodom, </a:t>
            </a:r>
            <a:r>
              <a:rPr lang="en-US" dirty="0" err="1" smtClean="0">
                <a:latin typeface="Times New Roman" pitchFamily="18" charset="0"/>
              </a:rPr>
              <a:t>Birsha</a:t>
            </a:r>
            <a:r>
              <a:rPr lang="en-US" dirty="0" smtClean="0">
                <a:latin typeface="Times New Roman" pitchFamily="18" charset="0"/>
              </a:rPr>
              <a:t> king of Gomorrah, </a:t>
            </a:r>
            <a:r>
              <a:rPr lang="en-US" dirty="0" err="1" smtClean="0">
                <a:latin typeface="Times New Roman" pitchFamily="18" charset="0"/>
              </a:rPr>
              <a:t>Shinab</a:t>
            </a:r>
            <a:r>
              <a:rPr lang="en-US" dirty="0" smtClean="0">
                <a:latin typeface="Times New Roman" pitchFamily="18" charset="0"/>
              </a:rPr>
              <a:t> king of </a:t>
            </a:r>
            <a:r>
              <a:rPr lang="en-US" dirty="0" err="1" smtClean="0">
                <a:latin typeface="Times New Roman" pitchFamily="18" charset="0"/>
              </a:rPr>
              <a:t>Admah</a:t>
            </a:r>
            <a:r>
              <a:rPr lang="en-US" dirty="0" smtClean="0">
                <a:latin typeface="Times New Roman" pitchFamily="18" charset="0"/>
              </a:rPr>
              <a:t>, </a:t>
            </a:r>
            <a:r>
              <a:rPr lang="en-US" dirty="0" err="1" smtClean="0">
                <a:latin typeface="Times New Roman" pitchFamily="18" charset="0"/>
              </a:rPr>
              <a:t>Shemeber</a:t>
            </a:r>
            <a:r>
              <a:rPr lang="en-US" dirty="0" smtClean="0">
                <a:latin typeface="Times New Roman" pitchFamily="18" charset="0"/>
              </a:rPr>
              <a:t> king of </a:t>
            </a:r>
            <a:r>
              <a:rPr lang="en-US" dirty="0" err="1" smtClean="0">
                <a:latin typeface="Times New Roman" pitchFamily="18" charset="0"/>
              </a:rPr>
              <a:t>Zeboiim</a:t>
            </a:r>
            <a:r>
              <a:rPr lang="en-US" dirty="0" smtClean="0">
                <a:latin typeface="Times New Roman" pitchFamily="18" charset="0"/>
              </a:rPr>
              <a:t>, and the king of </a:t>
            </a:r>
            <a:r>
              <a:rPr lang="en-US" dirty="0" err="1" smtClean="0">
                <a:latin typeface="Times New Roman" pitchFamily="18" charset="0"/>
              </a:rPr>
              <a:t>Bela</a:t>
            </a:r>
            <a:r>
              <a:rPr lang="en-US" dirty="0" smtClean="0">
                <a:latin typeface="Times New Roman" pitchFamily="18" charset="0"/>
              </a:rPr>
              <a:t> (that is, </a:t>
            </a:r>
            <a:r>
              <a:rPr lang="en-US" dirty="0" err="1" smtClean="0">
                <a:latin typeface="Times New Roman" pitchFamily="18" charset="0"/>
              </a:rPr>
              <a:t>Zoar</a:t>
            </a:r>
            <a:r>
              <a:rPr lang="en-US" dirty="0" smtClean="0">
                <a:latin typeface="Times New Roman" pitchFamily="18" charset="0"/>
              </a:rPr>
              <a:t>).</a:t>
            </a:r>
          </a:p>
          <a:p>
            <a:pPr marL="0" indent="288925">
              <a:lnSpc>
                <a:spcPct val="120000"/>
              </a:lnSpc>
              <a:spcBef>
                <a:spcPts val="0"/>
              </a:spcBef>
              <a:buFont typeface="Wingdings" pitchFamily="2" charset="2"/>
              <a:buNone/>
            </a:pPr>
            <a:r>
              <a:rPr lang="en-US" dirty="0" smtClean="0">
                <a:latin typeface="Times New Roman" pitchFamily="18" charset="0"/>
              </a:rPr>
              <a:t>3  All these joined together in the Valley of </a:t>
            </a:r>
            <a:r>
              <a:rPr lang="en-US" dirty="0" err="1" smtClean="0">
                <a:latin typeface="Times New Roman" pitchFamily="18" charset="0"/>
              </a:rPr>
              <a:t>Siddim</a:t>
            </a:r>
            <a:r>
              <a:rPr lang="en-US" dirty="0" smtClean="0">
                <a:latin typeface="Times New Roman" pitchFamily="18" charset="0"/>
              </a:rPr>
              <a:t> (that is, the Salt Sea).</a:t>
            </a:r>
          </a:p>
          <a:p>
            <a:pPr marL="0" indent="231775">
              <a:buNone/>
            </a:pPr>
            <a:endParaRPr lang="en-US" dirty="0" smtClean="0"/>
          </a:p>
        </p:txBody>
      </p:sp>
      <p:sp>
        <p:nvSpPr>
          <p:cNvPr id="4100" name="Text Box 5"/>
          <p:cNvSpPr txBox="1">
            <a:spLocks noChangeArrowheads="1"/>
          </p:cNvSpPr>
          <p:nvPr/>
        </p:nvSpPr>
        <p:spPr bwMode="auto">
          <a:xfrm>
            <a:off x="1752600" y="3886200"/>
            <a:ext cx="7239000" cy="830997"/>
          </a:xfrm>
          <a:prstGeom prst="rect">
            <a:avLst/>
          </a:prstGeom>
          <a:noFill/>
          <a:ln w="9525">
            <a:noFill/>
            <a:miter lim="800000"/>
            <a:headEnd/>
            <a:tailEnd/>
          </a:ln>
        </p:spPr>
        <p:txBody>
          <a:bodyPr wrap="square">
            <a:spAutoFit/>
          </a:bodyPr>
          <a:lstStyle/>
          <a:p>
            <a:pPr eaLnBrk="1" hangingPunct="1">
              <a:spcBef>
                <a:spcPct val="50000"/>
              </a:spcBef>
            </a:pPr>
            <a:r>
              <a:rPr lang="en-US" sz="2400" b="1" dirty="0" smtClean="0">
                <a:solidFill>
                  <a:srgbClr val="00B050"/>
                </a:solidFill>
                <a:latin typeface="Comic Sans MS" pitchFamily="66" charset="0"/>
              </a:rPr>
              <a:t>God gave Lot a warning!  Get out of Sodom!  We need to learn to read the signs of life.</a:t>
            </a:r>
          </a:p>
        </p:txBody>
      </p:sp>
      <p:sp>
        <p:nvSpPr>
          <p:cNvPr id="6" name="Text Box 4"/>
          <p:cNvSpPr txBox="1">
            <a:spLocks noChangeArrowheads="1"/>
          </p:cNvSpPr>
          <p:nvPr/>
        </p:nvSpPr>
        <p:spPr bwMode="auto">
          <a:xfrm>
            <a:off x="228600" y="6019800"/>
            <a:ext cx="6096000" cy="523220"/>
          </a:xfrm>
          <a:prstGeom prst="rect">
            <a:avLst/>
          </a:prstGeom>
          <a:noFill/>
          <a:ln w="9525">
            <a:noFill/>
            <a:miter lim="800000"/>
            <a:headEnd/>
            <a:tailEnd/>
          </a:ln>
          <a:effectLst/>
        </p:spPr>
        <p:txBody>
          <a:bodyPr wrap="square">
            <a:spAutoFit/>
          </a:bodyPr>
          <a:lstStyle/>
          <a:p>
            <a:pPr algn="ctr" eaLnBrk="1" hangingPunct="1">
              <a:spcBef>
                <a:spcPct val="50000"/>
              </a:spcBef>
            </a:pPr>
            <a:r>
              <a:rPr lang="en-US" sz="2800" b="1" dirty="0" smtClean="0">
                <a:solidFill>
                  <a:srgbClr val="7030A0"/>
                </a:solidFill>
                <a:latin typeface="Comic Sans MS" pitchFamily="66" charset="0"/>
              </a:rPr>
              <a:t>This </a:t>
            </a:r>
            <a:r>
              <a:rPr lang="en-US" sz="2800" b="1" dirty="0">
                <a:solidFill>
                  <a:srgbClr val="7030A0"/>
                </a:solidFill>
                <a:latin typeface="Comic Sans MS" pitchFamily="66" charset="0"/>
              </a:rPr>
              <a:t>was faith and love in action!</a:t>
            </a:r>
          </a:p>
        </p:txBody>
      </p:sp>
      <p:pic>
        <p:nvPicPr>
          <p:cNvPr id="87044" name="Picture 4" descr="https://encrypted-tbn3.gstatic.com/images?q=tbn:ANd9GcQ0tBWVCdbD7mgS2lIzetYIHC8QfNoEBkLpAb-EYhwEsu_6vl0a8Q"/>
          <p:cNvPicPr>
            <a:picLocks noChangeAspect="1" noChangeArrowheads="1"/>
          </p:cNvPicPr>
          <p:nvPr/>
        </p:nvPicPr>
        <p:blipFill>
          <a:blip r:embed="rId5" cstate="print"/>
          <a:srcRect/>
          <a:stretch>
            <a:fillRect/>
          </a:stretch>
        </p:blipFill>
        <p:spPr bwMode="auto">
          <a:xfrm>
            <a:off x="6324600" y="4800600"/>
            <a:ext cx="2667000" cy="1714500"/>
          </a:xfrm>
          <a:prstGeom prst="rect">
            <a:avLst/>
          </a:prstGeom>
          <a:noFill/>
        </p:spPr>
      </p:pic>
      <p:sp>
        <p:nvSpPr>
          <p:cNvPr id="9" name="Text Box 5"/>
          <p:cNvSpPr txBox="1">
            <a:spLocks noChangeArrowheads="1"/>
          </p:cNvSpPr>
          <p:nvPr/>
        </p:nvSpPr>
        <p:spPr bwMode="auto">
          <a:xfrm>
            <a:off x="152400" y="4953000"/>
            <a:ext cx="6400800" cy="1015663"/>
          </a:xfrm>
          <a:prstGeom prst="rect">
            <a:avLst/>
          </a:prstGeom>
          <a:noFill/>
          <a:ln w="9525">
            <a:noFill/>
            <a:miter lim="800000"/>
            <a:headEnd/>
            <a:tailEnd/>
          </a:ln>
        </p:spPr>
        <p:txBody>
          <a:bodyPr wrap="square">
            <a:spAutoFit/>
          </a:bodyPr>
          <a:lstStyle/>
          <a:p>
            <a:pPr eaLnBrk="1" hangingPunct="1">
              <a:spcBef>
                <a:spcPct val="50000"/>
              </a:spcBef>
            </a:pPr>
            <a:r>
              <a:rPr lang="en-US" sz="2000" b="1" dirty="0" smtClean="0">
                <a:solidFill>
                  <a:srgbClr val="00B0F0"/>
                </a:solidFill>
                <a:latin typeface="Comic Sans MS" pitchFamily="66" charset="0"/>
              </a:rPr>
              <a:t>Abraham immediately set out to rescue Lot (at night).  No hesitation! No “I warned you” or “I told you so!” or “Lot got what he deserved!”</a:t>
            </a:r>
          </a:p>
        </p:txBody>
      </p:sp>
      <p:sp>
        <p:nvSpPr>
          <p:cNvPr id="10" name="TextBox 9"/>
          <p:cNvSpPr txBox="1"/>
          <p:nvPr/>
        </p:nvSpPr>
        <p:spPr>
          <a:xfrm>
            <a:off x="6400800" y="5562600"/>
            <a:ext cx="2514600" cy="830997"/>
          </a:xfrm>
          <a:prstGeom prst="rect">
            <a:avLst/>
          </a:prstGeom>
          <a:noFill/>
        </p:spPr>
        <p:txBody>
          <a:bodyPr wrap="square" rtlCol="0">
            <a:spAutoFit/>
          </a:bodyPr>
          <a:lstStyle/>
          <a:p>
            <a:pPr algn="ctr"/>
            <a:r>
              <a:rPr lang="en-US" sz="2400" b="1" dirty="0" smtClean="0">
                <a:solidFill>
                  <a:srgbClr val="C00000"/>
                </a:solidFill>
                <a:latin typeface="Creepy" pitchFamily="82" charset="0"/>
              </a:rPr>
              <a:t>Your Spiritual Life is in danger!</a:t>
            </a:r>
            <a:endParaRPr lang="en-US" sz="2400" b="1" dirty="0">
              <a:solidFill>
                <a:srgbClr val="C00000"/>
              </a:solidFill>
              <a:latin typeface="Creepy" pitchFamily="82"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51054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609600" y="304800"/>
            <a:ext cx="8229600" cy="914400"/>
          </a:xfrm>
        </p:spPr>
        <p:txBody>
          <a:bodyPr>
            <a:noAutofit/>
          </a:bodyPr>
          <a:lstStyle/>
          <a:p>
            <a:r>
              <a:rPr lang="en-US" sz="4800" b="1" dirty="0" smtClean="0">
                <a:solidFill>
                  <a:srgbClr val="663300"/>
                </a:solidFill>
              </a:rPr>
              <a:t>1 Corinthians 13:4-7 </a:t>
            </a:r>
            <a:r>
              <a:rPr lang="en-US" sz="3600" b="1" dirty="0" smtClean="0">
                <a:solidFill>
                  <a:srgbClr val="663300"/>
                </a:solidFill>
              </a:rPr>
              <a:t>(RSV)</a:t>
            </a:r>
            <a:endParaRPr lang="en-US" sz="3600" b="1" dirty="0" smtClean="0">
              <a:solidFill>
                <a:srgbClr val="663300"/>
              </a:solidFill>
              <a:latin typeface="Comic Sans MS" pitchFamily="66" charset="0"/>
            </a:endParaRPr>
          </a:p>
        </p:txBody>
      </p:sp>
      <p:sp>
        <p:nvSpPr>
          <p:cNvPr id="4099" name="Rectangle 3"/>
          <p:cNvSpPr>
            <a:spLocks noGrp="1" noChangeArrowheads="1"/>
          </p:cNvSpPr>
          <p:nvPr>
            <p:ph idx="1"/>
          </p:nvPr>
        </p:nvSpPr>
        <p:spPr>
          <a:xfrm>
            <a:off x="1066800" y="1447800"/>
            <a:ext cx="7086600" cy="3505200"/>
          </a:xfrm>
        </p:spPr>
        <p:txBody>
          <a:bodyPr>
            <a:normAutofit fontScale="92500" lnSpcReduction="20000"/>
          </a:bodyPr>
          <a:lstStyle/>
          <a:p>
            <a:pPr marL="0" indent="288925">
              <a:lnSpc>
                <a:spcPct val="90000"/>
              </a:lnSpc>
              <a:buFont typeface="Wingdings" pitchFamily="2" charset="2"/>
              <a:buNone/>
            </a:pPr>
            <a:r>
              <a:rPr lang="en-US" dirty="0" smtClean="0">
                <a:latin typeface="Times New Roman" pitchFamily="18" charset="0"/>
              </a:rPr>
              <a:t>4	</a:t>
            </a:r>
            <a:r>
              <a:rPr lang="en-US" b="1" i="1" dirty="0" smtClean="0">
                <a:solidFill>
                  <a:srgbClr val="0000CC"/>
                </a:solidFill>
                <a:latin typeface="Times New Roman" pitchFamily="18" charset="0"/>
              </a:rPr>
              <a:t>Love is patient and kind;</a:t>
            </a:r>
            <a:r>
              <a:rPr lang="en-US" dirty="0" smtClean="0">
                <a:solidFill>
                  <a:srgbClr val="0000CC"/>
                </a:solidFill>
                <a:latin typeface="Times New Roman" pitchFamily="18" charset="0"/>
              </a:rPr>
              <a:t> </a:t>
            </a:r>
            <a:r>
              <a:rPr lang="en-US" dirty="0" smtClean="0">
                <a:latin typeface="Times New Roman" pitchFamily="18" charset="0"/>
              </a:rPr>
              <a:t>love is not jealous or boastful;</a:t>
            </a:r>
          </a:p>
          <a:p>
            <a:pPr marL="0" indent="288925">
              <a:lnSpc>
                <a:spcPct val="90000"/>
              </a:lnSpc>
              <a:buFont typeface="Wingdings" pitchFamily="2" charset="2"/>
              <a:buNone/>
            </a:pPr>
            <a:r>
              <a:rPr lang="en-US" dirty="0" smtClean="0">
                <a:latin typeface="Times New Roman" pitchFamily="18" charset="0"/>
              </a:rPr>
              <a:t>5	</a:t>
            </a:r>
            <a:r>
              <a:rPr lang="en-US" b="1" i="1" dirty="0" smtClean="0">
                <a:solidFill>
                  <a:srgbClr val="0000CC"/>
                </a:solidFill>
                <a:latin typeface="Times New Roman" pitchFamily="18" charset="0"/>
              </a:rPr>
              <a:t>it is not arrogant or rude. Love does not insist on its own way; it is not irritable or resentful;</a:t>
            </a:r>
          </a:p>
          <a:p>
            <a:pPr marL="0" indent="288925">
              <a:lnSpc>
                <a:spcPct val="90000"/>
              </a:lnSpc>
              <a:buFont typeface="Wingdings" pitchFamily="2" charset="2"/>
              <a:buNone/>
            </a:pPr>
            <a:r>
              <a:rPr lang="en-US" dirty="0" smtClean="0">
                <a:latin typeface="Times New Roman" pitchFamily="18" charset="0"/>
              </a:rPr>
              <a:t>6	it does not rejoice at wrong, but rejoices in the right.</a:t>
            </a:r>
          </a:p>
          <a:p>
            <a:pPr marL="0" indent="288925">
              <a:lnSpc>
                <a:spcPct val="90000"/>
              </a:lnSpc>
              <a:buFont typeface="Wingdings" pitchFamily="2" charset="2"/>
              <a:buNone/>
            </a:pPr>
            <a:r>
              <a:rPr lang="en-US" dirty="0" smtClean="0">
                <a:latin typeface="Times New Roman" pitchFamily="18" charset="0"/>
              </a:rPr>
              <a:t>7	Love bears all things, believes all things, hopes all things, endures all things.</a:t>
            </a:r>
            <a:endParaRPr lang="en-US" dirty="0">
              <a:latin typeface="Times New Roman" pitchFamily="18" charset="0"/>
            </a:endParaRPr>
          </a:p>
        </p:txBody>
      </p:sp>
      <p:sp>
        <p:nvSpPr>
          <p:cNvPr id="4100" name="Text Box 5"/>
          <p:cNvSpPr txBox="1">
            <a:spLocks noChangeArrowheads="1"/>
          </p:cNvSpPr>
          <p:nvPr/>
        </p:nvSpPr>
        <p:spPr bwMode="auto">
          <a:xfrm>
            <a:off x="457200" y="5029200"/>
            <a:ext cx="6705600" cy="1569660"/>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Love is not an academic research topic!  It is part of God’s character that must be revealed in us.  “We know love because He first loved us” (1 </a:t>
            </a:r>
            <a:r>
              <a:rPr lang="en-US" sz="2400" b="1" dirty="0" err="1" smtClean="0">
                <a:solidFill>
                  <a:srgbClr val="00B050"/>
                </a:solidFill>
                <a:latin typeface="Comic Sans MS" pitchFamily="66" charset="0"/>
              </a:rPr>
              <a:t>Jn</a:t>
            </a:r>
            <a:r>
              <a:rPr lang="en-US" sz="2400" b="1" dirty="0" smtClean="0">
                <a:solidFill>
                  <a:srgbClr val="00B050"/>
                </a:solidFill>
                <a:latin typeface="Comic Sans MS" pitchFamily="66" charset="0"/>
              </a:rPr>
              <a:t> 4:19)</a:t>
            </a:r>
            <a:endParaRPr lang="en-US" sz="2800" b="1" dirty="0" smtClean="0">
              <a:solidFill>
                <a:srgbClr val="0000CC"/>
              </a:solidFill>
              <a:latin typeface="Comic Sans MS" pitchFamily="66" charset="0"/>
            </a:endParaRPr>
          </a:p>
        </p:txBody>
      </p:sp>
      <p:sp>
        <p:nvSpPr>
          <p:cNvPr id="6" name="Rectangle 2"/>
          <p:cNvSpPr txBox="1">
            <a:spLocks noRot="1" noChangeArrowheads="1"/>
          </p:cNvSpPr>
          <p:nvPr/>
        </p:nvSpPr>
        <p:spPr>
          <a:xfrm>
            <a:off x="0" y="0"/>
            <a:ext cx="9144000" cy="457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Vagabond" pitchFamily="2" charset="0"/>
                <a:ea typeface="+mj-ea"/>
                <a:cs typeface="+mj-cs"/>
              </a:rPr>
              <a:t>Abraham was motivated by Love</a:t>
            </a:r>
            <a:endParaRPr kumimoji="0" lang="en-US" sz="2400" b="1" i="0" u="none" strike="noStrike" kern="1200" cap="none" spc="0" normalizeH="0" baseline="0" noProof="0" dirty="0">
              <a:ln>
                <a:noFill/>
              </a:ln>
              <a:solidFill>
                <a:srgbClr val="FF0000"/>
              </a:solidFill>
              <a:effectLst/>
              <a:uLnTx/>
              <a:uFillTx/>
              <a:latin typeface="Vagabond" pitchFamily="2" charset="0"/>
              <a:ea typeface="+mj-ea"/>
              <a:cs typeface="+mj-cs"/>
            </a:endParaRPr>
          </a:p>
        </p:txBody>
      </p:sp>
      <p:pic>
        <p:nvPicPr>
          <p:cNvPr id="84993" name="Picture 1" descr="C:\Documents and Settings\Jim Styles\Desktop\Pics that move\God is Love.gif"/>
          <p:cNvPicPr>
            <a:picLocks noChangeAspect="1" noChangeArrowheads="1" noCrop="1"/>
          </p:cNvPicPr>
          <p:nvPr/>
        </p:nvPicPr>
        <p:blipFill>
          <a:blip r:embed="rId4" cstate="print"/>
          <a:srcRect/>
          <a:stretch>
            <a:fillRect/>
          </a:stretch>
        </p:blipFill>
        <p:spPr bwMode="auto">
          <a:xfrm>
            <a:off x="7239000" y="4876800"/>
            <a:ext cx="1795463" cy="1898234"/>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1600200" y="0"/>
            <a:ext cx="5486400" cy="1143000"/>
          </a:xfrm>
        </p:spPr>
        <p:txBody>
          <a:bodyPr>
            <a:normAutofit fontScale="90000"/>
          </a:bodyPr>
          <a:lstStyle/>
          <a:p>
            <a:r>
              <a:rPr lang="en-US" b="1" dirty="0">
                <a:solidFill>
                  <a:srgbClr val="FF0000"/>
                </a:solidFill>
                <a:latin typeface="Vagabond" pitchFamily="2" charset="0"/>
              </a:rPr>
              <a:t>Abraham paid Tithes</a:t>
            </a:r>
          </a:p>
        </p:txBody>
      </p:sp>
      <p:sp>
        <p:nvSpPr>
          <p:cNvPr id="17411" name="Rectangle 3"/>
          <p:cNvSpPr>
            <a:spLocks noGrp="1" noChangeArrowheads="1"/>
          </p:cNvSpPr>
          <p:nvPr>
            <p:ph type="body" sz="half" idx="1"/>
          </p:nvPr>
        </p:nvSpPr>
        <p:spPr>
          <a:xfrm>
            <a:off x="457200" y="1066800"/>
            <a:ext cx="8153400" cy="3505200"/>
          </a:xfrm>
        </p:spPr>
        <p:txBody>
          <a:bodyPr>
            <a:normAutofit lnSpcReduction="10000"/>
          </a:bodyPr>
          <a:lstStyle/>
          <a:p>
            <a:pPr marL="0" indent="350838" algn="ctr">
              <a:lnSpc>
                <a:spcPct val="80000"/>
              </a:lnSpc>
              <a:buFont typeface="Wingdings" pitchFamily="2" charset="2"/>
              <a:buNone/>
            </a:pPr>
            <a:r>
              <a:rPr lang="en-US" b="1" dirty="0">
                <a:solidFill>
                  <a:srgbClr val="7030A0"/>
                </a:solidFill>
                <a:latin typeface="Times New Roman" pitchFamily="18" charset="0"/>
              </a:rPr>
              <a:t>Genesis 14:16-24</a:t>
            </a:r>
          </a:p>
          <a:p>
            <a:pPr marL="0" indent="350838">
              <a:lnSpc>
                <a:spcPct val="80000"/>
              </a:lnSpc>
              <a:buFont typeface="Wingdings" pitchFamily="2" charset="2"/>
              <a:buNone/>
            </a:pPr>
            <a:r>
              <a:rPr lang="en-US" sz="2400" dirty="0">
                <a:latin typeface="Times New Roman" pitchFamily="18" charset="0"/>
              </a:rPr>
              <a:t>16	So he brought back all the goods, and also brought back his brother Lot and his goods, as well as the women and the people.</a:t>
            </a:r>
          </a:p>
          <a:p>
            <a:pPr marL="0" indent="350838">
              <a:lnSpc>
                <a:spcPct val="80000"/>
              </a:lnSpc>
              <a:spcBef>
                <a:spcPct val="50000"/>
              </a:spcBef>
              <a:buFont typeface="Wingdings" pitchFamily="2" charset="2"/>
              <a:buNone/>
            </a:pPr>
            <a:r>
              <a:rPr lang="en-US" sz="2400" dirty="0">
                <a:latin typeface="Times New Roman" pitchFamily="18" charset="0"/>
              </a:rPr>
              <a:t>18	Then Melchizedek king of Salem brought out bread and wine; he was the priest of God Most High.</a:t>
            </a:r>
          </a:p>
          <a:p>
            <a:pPr marL="0" indent="350838">
              <a:lnSpc>
                <a:spcPct val="80000"/>
              </a:lnSpc>
              <a:buFont typeface="Wingdings" pitchFamily="2" charset="2"/>
              <a:buNone/>
            </a:pPr>
            <a:r>
              <a:rPr lang="en-US" sz="2400" dirty="0">
                <a:latin typeface="Times New Roman" pitchFamily="18" charset="0"/>
              </a:rPr>
              <a:t>19	And he blessed him and said: "Blessed be Abram of God Most High, Possessor of heaven and earth;</a:t>
            </a:r>
          </a:p>
          <a:p>
            <a:pPr marL="0" indent="350838">
              <a:lnSpc>
                <a:spcPct val="80000"/>
              </a:lnSpc>
              <a:buFont typeface="Wingdings" pitchFamily="2" charset="2"/>
              <a:buNone/>
            </a:pPr>
            <a:r>
              <a:rPr lang="en-US" sz="2400" dirty="0">
                <a:latin typeface="Times New Roman" pitchFamily="18" charset="0"/>
              </a:rPr>
              <a:t>20	And blessed be God Most High, who has delivered your enemies into your hand." </a:t>
            </a:r>
            <a:r>
              <a:rPr lang="en-US" sz="2400" b="1" i="1" dirty="0">
                <a:solidFill>
                  <a:srgbClr val="0000CC"/>
                </a:solidFill>
                <a:latin typeface="Times New Roman" pitchFamily="18" charset="0"/>
              </a:rPr>
              <a:t>And he gave him a tithe of all.</a:t>
            </a:r>
          </a:p>
        </p:txBody>
      </p:sp>
      <p:sp>
        <p:nvSpPr>
          <p:cNvPr id="17412" name="Text Box 4"/>
          <p:cNvSpPr txBox="1">
            <a:spLocks noChangeArrowheads="1"/>
          </p:cNvSpPr>
          <p:nvPr/>
        </p:nvSpPr>
        <p:spPr bwMode="auto">
          <a:xfrm>
            <a:off x="3124200" y="4343400"/>
            <a:ext cx="5334000" cy="1708160"/>
          </a:xfrm>
          <a:prstGeom prst="rect">
            <a:avLst/>
          </a:prstGeom>
          <a:noFill/>
          <a:ln w="9525">
            <a:noFill/>
            <a:miter lim="800000"/>
            <a:headEnd/>
            <a:tailEnd/>
          </a:ln>
          <a:effectLst/>
        </p:spPr>
        <p:txBody>
          <a:bodyPr wrap="square">
            <a:spAutoFit/>
          </a:bodyPr>
          <a:lstStyle/>
          <a:p>
            <a:pPr algn="ctr" eaLnBrk="1" hangingPunct="1">
              <a:spcBef>
                <a:spcPct val="50000"/>
              </a:spcBef>
            </a:pPr>
            <a:r>
              <a:rPr lang="en-US" sz="2100" b="1" dirty="0">
                <a:solidFill>
                  <a:srgbClr val="00B050"/>
                </a:solidFill>
                <a:latin typeface="Comic Sans MS" pitchFamily="66" charset="0"/>
              </a:rPr>
              <a:t>Tithes should not be exacted, because they represent our appreciation to God for all He has done for us. We need to decide in advance, or we might just give very little on the spot.</a:t>
            </a:r>
          </a:p>
        </p:txBody>
      </p:sp>
      <p:pic>
        <p:nvPicPr>
          <p:cNvPr id="73730" name="Picture 2" descr="https://encrypted-tbn2.gstatic.com/images?q=tbn:ANd9GcTH3MII7EGibXmaNsTf3PGC5lLonfUU2ISTiORraghKbvx0JMsdTQ"/>
          <p:cNvPicPr>
            <a:picLocks noChangeAspect="1" noChangeArrowheads="1"/>
          </p:cNvPicPr>
          <p:nvPr/>
        </p:nvPicPr>
        <p:blipFill>
          <a:blip r:embed="rId2" cstate="print"/>
          <a:srcRect/>
          <a:stretch>
            <a:fillRect/>
          </a:stretch>
        </p:blipFill>
        <p:spPr bwMode="auto">
          <a:xfrm>
            <a:off x="76200" y="228600"/>
            <a:ext cx="1524000" cy="971551"/>
          </a:xfrm>
          <a:prstGeom prst="rect">
            <a:avLst/>
          </a:prstGeom>
          <a:noFill/>
        </p:spPr>
      </p:pic>
      <p:pic>
        <p:nvPicPr>
          <p:cNvPr id="73732" name="Picture 4" descr="https://encrypted-tbn2.gstatic.com/images?q=tbn:ANd9GcQyuKbtKMXF1gMoXxUq_hko7M24PA1ZYKcfbjR9p-Mhy4gqOnsQRQ"/>
          <p:cNvPicPr>
            <a:picLocks noChangeAspect="1" noChangeArrowheads="1"/>
          </p:cNvPicPr>
          <p:nvPr/>
        </p:nvPicPr>
        <p:blipFill>
          <a:blip r:embed="rId3" cstate="print"/>
          <a:srcRect/>
          <a:stretch>
            <a:fillRect/>
          </a:stretch>
        </p:blipFill>
        <p:spPr bwMode="auto">
          <a:xfrm>
            <a:off x="7118206" y="152400"/>
            <a:ext cx="1863869" cy="1143000"/>
          </a:xfrm>
          <a:prstGeom prst="rect">
            <a:avLst/>
          </a:prstGeom>
          <a:noFill/>
        </p:spPr>
      </p:pic>
      <p:pic>
        <p:nvPicPr>
          <p:cNvPr id="73734" name="Picture 6" descr="https://encrypted-tbn3.gstatic.com/images?q=tbn:ANd9GcQfgA_RhACxR0xq04VfYHXBU4wGL2UqDB6a0aL3qwysZjVivA-E4g"/>
          <p:cNvPicPr>
            <a:picLocks noChangeAspect="1" noChangeArrowheads="1"/>
          </p:cNvPicPr>
          <p:nvPr/>
        </p:nvPicPr>
        <p:blipFill>
          <a:blip r:embed="rId4" cstate="print"/>
          <a:srcRect l="2837" r="709"/>
          <a:stretch>
            <a:fillRect/>
          </a:stretch>
        </p:blipFill>
        <p:spPr bwMode="auto">
          <a:xfrm>
            <a:off x="304800" y="4343400"/>
            <a:ext cx="2590800" cy="1704976"/>
          </a:xfrm>
          <a:prstGeom prst="rect">
            <a:avLst/>
          </a:prstGeom>
          <a:noFill/>
        </p:spPr>
      </p:pic>
      <p:sp>
        <p:nvSpPr>
          <p:cNvPr id="8" name="Text Box 4"/>
          <p:cNvSpPr txBox="1">
            <a:spLocks noChangeArrowheads="1"/>
          </p:cNvSpPr>
          <p:nvPr/>
        </p:nvSpPr>
        <p:spPr bwMode="auto">
          <a:xfrm>
            <a:off x="304800" y="6172200"/>
            <a:ext cx="8305800" cy="523220"/>
          </a:xfrm>
          <a:prstGeom prst="rect">
            <a:avLst/>
          </a:prstGeom>
          <a:noFill/>
          <a:ln w="9525">
            <a:noFill/>
            <a:miter lim="800000"/>
            <a:headEnd/>
            <a:tailEnd/>
          </a:ln>
          <a:effectLst/>
        </p:spPr>
        <p:txBody>
          <a:bodyPr wrap="square">
            <a:spAutoFit/>
          </a:bodyPr>
          <a:lstStyle/>
          <a:p>
            <a:pPr algn="ctr" eaLnBrk="1" hangingPunct="1">
              <a:spcBef>
                <a:spcPct val="50000"/>
              </a:spcBef>
            </a:pPr>
            <a:r>
              <a:rPr lang="en-US" sz="2800" b="1" dirty="0" smtClean="0">
                <a:solidFill>
                  <a:srgbClr val="7030A0"/>
                </a:solidFill>
                <a:latin typeface="Comic Sans MS" pitchFamily="66" charset="0"/>
              </a:rPr>
              <a:t>For God loves a cheerful giver (2 </a:t>
            </a:r>
            <a:r>
              <a:rPr lang="en-US" sz="2800" b="1" dirty="0" err="1" smtClean="0">
                <a:solidFill>
                  <a:srgbClr val="7030A0"/>
                </a:solidFill>
                <a:latin typeface="Comic Sans MS" pitchFamily="66" charset="0"/>
              </a:rPr>
              <a:t>Cor</a:t>
            </a:r>
            <a:r>
              <a:rPr lang="en-US" sz="2800" b="1" dirty="0" smtClean="0">
                <a:solidFill>
                  <a:srgbClr val="7030A0"/>
                </a:solidFill>
                <a:latin typeface="Comic Sans MS" pitchFamily="66" charset="0"/>
              </a:rPr>
              <a:t> 9:7)</a:t>
            </a:r>
            <a:endParaRPr lang="en-US" sz="2800" b="1" dirty="0">
              <a:solidFill>
                <a:srgbClr val="7030A0"/>
              </a:solidFill>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2971800" y="152400"/>
            <a:ext cx="5410200" cy="1143000"/>
          </a:xfrm>
        </p:spPr>
        <p:txBody>
          <a:bodyPr/>
          <a:lstStyle/>
          <a:p>
            <a:r>
              <a:rPr lang="en-US" b="1" dirty="0">
                <a:solidFill>
                  <a:srgbClr val="FF0000"/>
                </a:solidFill>
                <a:latin typeface="Vagabond" pitchFamily="2" charset="0"/>
              </a:rPr>
              <a:t>Giving Back to God</a:t>
            </a:r>
          </a:p>
        </p:txBody>
      </p:sp>
      <p:sp>
        <p:nvSpPr>
          <p:cNvPr id="18435" name="Rectangle 3"/>
          <p:cNvSpPr>
            <a:spLocks noGrp="1" noChangeArrowheads="1"/>
          </p:cNvSpPr>
          <p:nvPr>
            <p:ph type="body" sz="half" idx="1"/>
          </p:nvPr>
        </p:nvSpPr>
        <p:spPr>
          <a:xfrm>
            <a:off x="457200" y="1295400"/>
            <a:ext cx="8305800" cy="3581400"/>
          </a:xfrm>
        </p:spPr>
        <p:txBody>
          <a:bodyPr>
            <a:normAutofit fontScale="92500" lnSpcReduction="10000"/>
          </a:bodyPr>
          <a:lstStyle/>
          <a:p>
            <a:pPr marL="0" indent="288925" algn="ctr">
              <a:lnSpc>
                <a:spcPct val="110000"/>
              </a:lnSpc>
              <a:spcBef>
                <a:spcPts val="0"/>
              </a:spcBef>
              <a:buFont typeface="Wingdings" pitchFamily="2" charset="2"/>
              <a:buNone/>
            </a:pPr>
            <a:r>
              <a:rPr lang="en-US" sz="2800" b="1" dirty="0">
                <a:solidFill>
                  <a:srgbClr val="7030A0"/>
                </a:solidFill>
                <a:effectLst/>
                <a:latin typeface="Trebuchet MS" pitchFamily="34" charset="0"/>
              </a:rPr>
              <a:t>Genesis 28:20-22</a:t>
            </a:r>
          </a:p>
          <a:p>
            <a:pPr marL="0" indent="288925">
              <a:lnSpc>
                <a:spcPct val="110000"/>
              </a:lnSpc>
              <a:spcBef>
                <a:spcPts val="0"/>
              </a:spcBef>
              <a:buFont typeface="Wingdings" pitchFamily="2" charset="2"/>
              <a:buNone/>
            </a:pPr>
            <a:r>
              <a:rPr lang="en-US" sz="2000" dirty="0">
                <a:effectLst/>
                <a:latin typeface="Trebuchet MS" pitchFamily="34" charset="0"/>
              </a:rPr>
              <a:t>20  Then Jacob made a vow, saying, "If God will be with me, and keep me in this way that I am going, and give me bread to eat and clothing to put on,</a:t>
            </a:r>
          </a:p>
          <a:p>
            <a:pPr marL="0" indent="288925">
              <a:lnSpc>
                <a:spcPct val="110000"/>
              </a:lnSpc>
              <a:spcBef>
                <a:spcPts val="0"/>
              </a:spcBef>
              <a:buFont typeface="Wingdings" pitchFamily="2" charset="2"/>
              <a:buNone/>
            </a:pPr>
            <a:r>
              <a:rPr lang="en-US" sz="2000" dirty="0">
                <a:effectLst/>
                <a:latin typeface="Trebuchet MS" pitchFamily="34" charset="0"/>
              </a:rPr>
              <a:t>21  "so that I come back to my father's house in peace, then the LORD shall be my God.</a:t>
            </a:r>
          </a:p>
          <a:p>
            <a:pPr marL="0" indent="288925">
              <a:lnSpc>
                <a:spcPct val="110000"/>
              </a:lnSpc>
              <a:spcBef>
                <a:spcPts val="0"/>
              </a:spcBef>
              <a:buFont typeface="Wingdings" pitchFamily="2" charset="2"/>
              <a:buNone/>
            </a:pPr>
            <a:r>
              <a:rPr lang="en-US" sz="2000" dirty="0">
                <a:effectLst/>
                <a:latin typeface="Trebuchet MS" pitchFamily="34" charset="0"/>
              </a:rPr>
              <a:t>22  "And this stone which I have set as a pillar shall be God's house, and of all that You give me I will surely give a tenth to You."</a:t>
            </a:r>
          </a:p>
          <a:p>
            <a:pPr marL="0" indent="288925" algn="ctr">
              <a:lnSpc>
                <a:spcPct val="110000"/>
              </a:lnSpc>
              <a:spcBef>
                <a:spcPts val="0"/>
              </a:spcBef>
              <a:buFont typeface="Wingdings" pitchFamily="2" charset="2"/>
              <a:buNone/>
            </a:pPr>
            <a:r>
              <a:rPr lang="en-US" sz="2800" b="1" dirty="0">
                <a:solidFill>
                  <a:srgbClr val="7030A0"/>
                </a:solidFill>
                <a:effectLst/>
                <a:latin typeface="Trebuchet MS" pitchFamily="34" charset="0"/>
              </a:rPr>
              <a:t>1 Corinthians 16:2</a:t>
            </a:r>
          </a:p>
          <a:p>
            <a:pPr marL="0" indent="288925">
              <a:lnSpc>
                <a:spcPct val="110000"/>
              </a:lnSpc>
              <a:spcBef>
                <a:spcPts val="0"/>
              </a:spcBef>
              <a:buFont typeface="Wingdings" pitchFamily="2" charset="2"/>
              <a:buNone/>
            </a:pPr>
            <a:r>
              <a:rPr lang="en-US" sz="2000" dirty="0">
                <a:effectLst/>
                <a:latin typeface="Trebuchet MS" pitchFamily="34" charset="0"/>
              </a:rPr>
              <a:t>2  On the first day of the week let each one of you lay something aside, storing up as he may prosper, that there be no collections when I come.</a:t>
            </a:r>
          </a:p>
        </p:txBody>
      </p:sp>
      <p:sp>
        <p:nvSpPr>
          <p:cNvPr id="18436" name="Text Box 4"/>
          <p:cNvSpPr txBox="1">
            <a:spLocks noChangeArrowheads="1"/>
          </p:cNvSpPr>
          <p:nvPr/>
        </p:nvSpPr>
        <p:spPr bwMode="auto">
          <a:xfrm>
            <a:off x="1981200" y="4953000"/>
            <a:ext cx="6934200" cy="1463675"/>
          </a:xfrm>
          <a:prstGeom prst="rect">
            <a:avLst/>
          </a:prstGeom>
          <a:noFill/>
          <a:ln w="9525">
            <a:noFill/>
            <a:miter lim="800000"/>
            <a:headEnd/>
            <a:tailEnd/>
          </a:ln>
          <a:effectLst/>
        </p:spPr>
        <p:txBody>
          <a:bodyPr>
            <a:spAutoFit/>
          </a:bodyPr>
          <a:lstStyle/>
          <a:p>
            <a:pPr algn="ctr" eaLnBrk="1" hangingPunct="1">
              <a:spcBef>
                <a:spcPct val="50000"/>
              </a:spcBef>
            </a:pPr>
            <a:r>
              <a:rPr lang="en-US" sz="2000" b="1" dirty="0">
                <a:solidFill>
                  <a:srgbClr val="00B050"/>
                </a:solidFill>
                <a:latin typeface="Comic Sans MS" pitchFamily="66" charset="0"/>
              </a:rPr>
              <a:t>Under the Law:  10% off the top + gifts of kindness + voluntary offerings. Opportunity to help the poor.</a:t>
            </a:r>
          </a:p>
          <a:p>
            <a:pPr algn="ctr" eaLnBrk="1" hangingPunct="1">
              <a:spcBef>
                <a:spcPct val="50000"/>
              </a:spcBef>
            </a:pPr>
            <a:r>
              <a:rPr lang="en-US" sz="2000" b="1" dirty="0">
                <a:solidFill>
                  <a:srgbClr val="00B050"/>
                </a:solidFill>
                <a:latin typeface="Comic Sans MS" pitchFamily="66" charset="0"/>
              </a:rPr>
              <a:t>We can give more than we think. Involves changes to our lifestyle. Best to start when we are young!</a:t>
            </a:r>
          </a:p>
        </p:txBody>
      </p:sp>
      <p:sp>
        <p:nvSpPr>
          <p:cNvPr id="18440" name="Text Box 8"/>
          <p:cNvSpPr txBox="1">
            <a:spLocks noChangeArrowheads="1"/>
          </p:cNvSpPr>
          <p:nvPr/>
        </p:nvSpPr>
        <p:spPr bwMode="auto">
          <a:xfrm>
            <a:off x="0" y="1143000"/>
            <a:ext cx="2362200" cy="701675"/>
          </a:xfrm>
          <a:prstGeom prst="rect">
            <a:avLst/>
          </a:prstGeom>
          <a:noFill/>
          <a:ln w="9525">
            <a:noFill/>
            <a:miter lim="800000"/>
            <a:headEnd/>
            <a:tailEnd/>
          </a:ln>
          <a:effectLst/>
        </p:spPr>
        <p:txBody>
          <a:bodyPr>
            <a:spAutoFit/>
          </a:bodyPr>
          <a:lstStyle/>
          <a:p>
            <a:pPr algn="ctr">
              <a:spcBef>
                <a:spcPct val="50000"/>
              </a:spcBef>
            </a:pPr>
            <a:r>
              <a:rPr lang="en-US" sz="2000" b="1">
                <a:solidFill>
                  <a:schemeClr val="bg1"/>
                </a:solidFill>
                <a:latin typeface="Comic Sans MS" pitchFamily="66" charset="0"/>
              </a:rPr>
              <a:t>God loves a cheerful giver!</a:t>
            </a:r>
          </a:p>
        </p:txBody>
      </p:sp>
      <p:pic>
        <p:nvPicPr>
          <p:cNvPr id="72706" name="Picture 2" descr="https://encrypted-tbn0.gstatic.com/images?q=tbn:ANd9GcSvH6WCvwB-vUimroMDAUcVGdimzxhy-_EryyZU-qm6b9yPmpB2"/>
          <p:cNvPicPr>
            <a:picLocks noChangeAspect="1" noChangeArrowheads="1"/>
          </p:cNvPicPr>
          <p:nvPr/>
        </p:nvPicPr>
        <p:blipFill>
          <a:blip r:embed="rId2" cstate="print"/>
          <a:srcRect t="8989"/>
          <a:stretch>
            <a:fillRect/>
          </a:stretch>
        </p:blipFill>
        <p:spPr bwMode="auto">
          <a:xfrm>
            <a:off x="838200" y="152400"/>
            <a:ext cx="1714500" cy="1543051"/>
          </a:xfrm>
          <a:prstGeom prst="rect">
            <a:avLst/>
          </a:prstGeom>
          <a:noFill/>
        </p:spPr>
      </p:pic>
      <p:pic>
        <p:nvPicPr>
          <p:cNvPr id="72708" name="Picture 4" descr="https://encrypted-tbn0.gstatic.com/images?q=tbn:ANd9GcRbADC2dUCoOoTbmwMLeng47fATkJyQmSh1v1O3tz-q8pXxYXWH"/>
          <p:cNvPicPr>
            <a:picLocks noChangeAspect="1" noChangeArrowheads="1"/>
          </p:cNvPicPr>
          <p:nvPr/>
        </p:nvPicPr>
        <p:blipFill>
          <a:blip r:embed="rId3" cstate="print"/>
          <a:srcRect l="29091"/>
          <a:stretch>
            <a:fillRect/>
          </a:stretch>
        </p:blipFill>
        <p:spPr bwMode="auto">
          <a:xfrm>
            <a:off x="152400" y="4876800"/>
            <a:ext cx="1857375" cy="17430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52578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533400" y="304800"/>
            <a:ext cx="8229600" cy="914400"/>
          </a:xfrm>
        </p:spPr>
        <p:txBody>
          <a:bodyPr>
            <a:noAutofit/>
          </a:bodyPr>
          <a:lstStyle/>
          <a:p>
            <a:r>
              <a:rPr lang="en-US" sz="4800" b="1" dirty="0" smtClean="0">
                <a:solidFill>
                  <a:srgbClr val="663300"/>
                </a:solidFill>
              </a:rPr>
              <a:t>Genesis 16:1-4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idx="1"/>
          </p:nvPr>
        </p:nvSpPr>
        <p:spPr>
          <a:xfrm>
            <a:off x="1066800" y="1066800"/>
            <a:ext cx="7086600" cy="3962400"/>
          </a:xfrm>
        </p:spPr>
        <p:txBody>
          <a:bodyPr>
            <a:normAutofit fontScale="62500" lnSpcReduction="20000"/>
          </a:bodyPr>
          <a:lstStyle/>
          <a:p>
            <a:pPr marL="0" indent="350838">
              <a:lnSpc>
                <a:spcPct val="120000"/>
              </a:lnSpc>
              <a:spcBef>
                <a:spcPts val="0"/>
              </a:spcBef>
              <a:buFont typeface="Wingdings" pitchFamily="2" charset="2"/>
              <a:buNone/>
            </a:pPr>
            <a:r>
              <a:rPr lang="en-US" dirty="0" smtClean="0">
                <a:latin typeface="Times New Roman" pitchFamily="18" charset="0"/>
              </a:rPr>
              <a:t>1  Now </a:t>
            </a:r>
            <a:r>
              <a:rPr lang="en-US" dirty="0" err="1" smtClean="0">
                <a:latin typeface="Times New Roman" pitchFamily="18" charset="0"/>
              </a:rPr>
              <a:t>Sarai</a:t>
            </a:r>
            <a:r>
              <a:rPr lang="en-US" dirty="0" smtClean="0">
                <a:latin typeface="Times New Roman" pitchFamily="18" charset="0"/>
              </a:rPr>
              <a:t>, Abram's wife, had borne him no children. And she had an Egyptian maidservant whose name was Hagar.</a:t>
            </a:r>
          </a:p>
          <a:p>
            <a:pPr marL="0" indent="350838">
              <a:lnSpc>
                <a:spcPct val="120000"/>
              </a:lnSpc>
              <a:spcBef>
                <a:spcPts val="0"/>
              </a:spcBef>
              <a:buFont typeface="Wingdings" pitchFamily="2" charset="2"/>
              <a:buNone/>
            </a:pPr>
            <a:r>
              <a:rPr lang="en-US" dirty="0" smtClean="0">
                <a:latin typeface="Times New Roman" pitchFamily="18" charset="0"/>
              </a:rPr>
              <a:t>2  So </a:t>
            </a:r>
            <a:r>
              <a:rPr lang="en-US" dirty="0" err="1" smtClean="0">
                <a:latin typeface="Times New Roman" pitchFamily="18" charset="0"/>
              </a:rPr>
              <a:t>Sarai</a:t>
            </a:r>
            <a:r>
              <a:rPr lang="en-US" dirty="0" smtClean="0">
                <a:latin typeface="Times New Roman" pitchFamily="18" charset="0"/>
              </a:rPr>
              <a:t> said to Abram</a:t>
            </a:r>
            <a:r>
              <a:rPr lang="en-US" dirty="0" smtClean="0">
                <a:solidFill>
                  <a:srgbClr val="0000CC"/>
                </a:solidFill>
                <a:latin typeface="Times New Roman" pitchFamily="18" charset="0"/>
              </a:rPr>
              <a:t>, </a:t>
            </a:r>
            <a:r>
              <a:rPr lang="en-US" b="1" dirty="0" smtClean="0">
                <a:solidFill>
                  <a:srgbClr val="0000CC"/>
                </a:solidFill>
                <a:latin typeface="Times New Roman" pitchFamily="18" charset="0"/>
              </a:rPr>
              <a:t>"See now, the LORD has restrained me from bearing children. Please, go in to my maid; perhaps I shall obtain children by her." And Abram heeded the voice of </a:t>
            </a:r>
            <a:r>
              <a:rPr lang="en-US" b="1" dirty="0" err="1" smtClean="0">
                <a:solidFill>
                  <a:srgbClr val="0000CC"/>
                </a:solidFill>
                <a:latin typeface="Times New Roman" pitchFamily="18" charset="0"/>
              </a:rPr>
              <a:t>Sarai</a:t>
            </a:r>
            <a:r>
              <a:rPr lang="en-US" b="1" dirty="0" smtClean="0">
                <a:solidFill>
                  <a:srgbClr val="0000CC"/>
                </a:solidFill>
                <a:latin typeface="Times New Roman" pitchFamily="18" charset="0"/>
              </a:rPr>
              <a:t>.</a:t>
            </a:r>
          </a:p>
          <a:p>
            <a:pPr marL="0" indent="350838">
              <a:lnSpc>
                <a:spcPct val="120000"/>
              </a:lnSpc>
              <a:spcBef>
                <a:spcPts val="0"/>
              </a:spcBef>
              <a:buFont typeface="Wingdings" pitchFamily="2" charset="2"/>
              <a:buNone/>
            </a:pPr>
            <a:r>
              <a:rPr lang="en-US" dirty="0" smtClean="0">
                <a:latin typeface="Times New Roman" pitchFamily="18" charset="0"/>
              </a:rPr>
              <a:t>3  Then </a:t>
            </a:r>
            <a:r>
              <a:rPr lang="en-US" dirty="0" err="1" smtClean="0">
                <a:latin typeface="Times New Roman" pitchFamily="18" charset="0"/>
              </a:rPr>
              <a:t>Sarai</a:t>
            </a:r>
            <a:r>
              <a:rPr lang="en-US" dirty="0" smtClean="0">
                <a:latin typeface="Times New Roman" pitchFamily="18" charset="0"/>
              </a:rPr>
              <a:t>, Abram's wife, took Hagar her maid, the Egyptian, and gave her to her husband Abram to be his wife, after Abram had dwelt ten years in the land of Canaan.</a:t>
            </a:r>
          </a:p>
          <a:p>
            <a:pPr marL="0" indent="350838">
              <a:lnSpc>
                <a:spcPct val="120000"/>
              </a:lnSpc>
              <a:spcBef>
                <a:spcPts val="0"/>
              </a:spcBef>
              <a:buFont typeface="Wingdings" pitchFamily="2" charset="2"/>
              <a:buNone/>
            </a:pPr>
            <a:r>
              <a:rPr lang="en-US" dirty="0" smtClean="0">
                <a:latin typeface="Times New Roman" pitchFamily="18" charset="0"/>
              </a:rPr>
              <a:t>4  So he went in to Hagar, and she conceived. And when she saw that she had conceived, her mistress became despised in her eyes.</a:t>
            </a:r>
            <a:endParaRPr lang="en-US" dirty="0">
              <a:latin typeface="Times New Roman" pitchFamily="18" charset="0"/>
            </a:endParaRPr>
          </a:p>
        </p:txBody>
      </p:sp>
      <p:sp>
        <p:nvSpPr>
          <p:cNvPr id="4100" name="Text Box 5"/>
          <p:cNvSpPr txBox="1">
            <a:spLocks noChangeArrowheads="1"/>
          </p:cNvSpPr>
          <p:nvPr/>
        </p:nvSpPr>
        <p:spPr bwMode="auto">
          <a:xfrm>
            <a:off x="2209800" y="5181600"/>
            <a:ext cx="6629400" cy="1569660"/>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Both Abraham &amp; Sarah agreed on the plan. Sarah had a good motive (offspring to fulfill the promises), but it backfired!  Note how Abraham &amp; Sarah worked it out!</a:t>
            </a:r>
            <a:endParaRPr lang="en-US" sz="2800" b="1" dirty="0" smtClean="0">
              <a:solidFill>
                <a:srgbClr val="0000CC"/>
              </a:solidFill>
              <a:latin typeface="Comic Sans MS" pitchFamily="66" charset="0"/>
            </a:endParaRPr>
          </a:p>
        </p:txBody>
      </p:sp>
      <p:sp>
        <p:nvSpPr>
          <p:cNvPr id="6" name="Rectangle 2"/>
          <p:cNvSpPr txBox="1">
            <a:spLocks noRot="1" noChangeArrowheads="1"/>
          </p:cNvSpPr>
          <p:nvPr/>
        </p:nvSpPr>
        <p:spPr>
          <a:xfrm>
            <a:off x="381000" y="0"/>
            <a:ext cx="8229600" cy="4572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Vagabond" pitchFamily="2" charset="0"/>
                <a:ea typeface="+mj-ea"/>
                <a:cs typeface="+mj-cs"/>
              </a:rPr>
              <a:t>Sarah’s Plan</a:t>
            </a:r>
            <a:endParaRPr kumimoji="0" lang="en-US" sz="2800" b="1" i="0" u="none" strike="noStrike" kern="1200" cap="none" spc="0" normalizeH="0" baseline="0" noProof="0" dirty="0">
              <a:ln>
                <a:noFill/>
              </a:ln>
              <a:solidFill>
                <a:srgbClr val="FF0000"/>
              </a:solidFill>
              <a:effectLst/>
              <a:uLnTx/>
              <a:uFillTx/>
              <a:latin typeface="Vagabond" pitchFamily="2" charset="0"/>
              <a:ea typeface="+mj-ea"/>
              <a:cs typeface="+mj-cs"/>
            </a:endParaRPr>
          </a:p>
        </p:txBody>
      </p:sp>
      <p:pic>
        <p:nvPicPr>
          <p:cNvPr id="7" name="Picture 2" descr="https://encrypted-tbn3.gstatic.com/images?q=tbn:ANd9GcTksdZO5GMBSyB80Yz9sYWS94pky9YYYMvmtQCBEI-fKTaZgU2PPA"/>
          <p:cNvPicPr>
            <a:picLocks noChangeAspect="1" noChangeArrowheads="1"/>
          </p:cNvPicPr>
          <p:nvPr/>
        </p:nvPicPr>
        <p:blipFill>
          <a:blip r:embed="rId4" cstate="print"/>
          <a:srcRect/>
          <a:stretch>
            <a:fillRect/>
          </a:stretch>
        </p:blipFill>
        <p:spPr bwMode="auto">
          <a:xfrm>
            <a:off x="304800" y="5257800"/>
            <a:ext cx="1905000" cy="1452841"/>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2895600" y="228600"/>
            <a:ext cx="5029200" cy="1143000"/>
          </a:xfrm>
        </p:spPr>
        <p:txBody>
          <a:bodyPr>
            <a:normAutofit fontScale="90000"/>
          </a:bodyPr>
          <a:lstStyle/>
          <a:p>
            <a:r>
              <a:rPr lang="en-US" sz="4000" b="1" dirty="0">
                <a:solidFill>
                  <a:srgbClr val="FF0000"/>
                </a:solidFill>
                <a:latin typeface="Vagabond" pitchFamily="2" charset="0"/>
              </a:rPr>
              <a:t>Abraham &amp; Sarah </a:t>
            </a:r>
            <a:r>
              <a:rPr lang="en-US" sz="4000" b="1" dirty="0" smtClean="0">
                <a:solidFill>
                  <a:srgbClr val="FF0000"/>
                </a:solidFill>
                <a:latin typeface="Vagabond" pitchFamily="2" charset="0"/>
              </a:rPr>
              <a:t>work it out </a:t>
            </a:r>
            <a:r>
              <a:rPr lang="en-US" sz="4000" b="1" dirty="0">
                <a:solidFill>
                  <a:srgbClr val="FF0000"/>
                </a:solidFill>
                <a:latin typeface="Vagabond" pitchFamily="2" charset="0"/>
              </a:rPr>
              <a:t>together</a:t>
            </a:r>
          </a:p>
        </p:txBody>
      </p:sp>
      <p:sp>
        <p:nvSpPr>
          <p:cNvPr id="23555" name="Rectangle 3"/>
          <p:cNvSpPr>
            <a:spLocks noGrp="1" noChangeArrowheads="1"/>
          </p:cNvSpPr>
          <p:nvPr>
            <p:ph idx="1"/>
          </p:nvPr>
        </p:nvSpPr>
        <p:spPr>
          <a:xfrm>
            <a:off x="457200" y="1371600"/>
            <a:ext cx="8229600" cy="3352800"/>
          </a:xfrm>
        </p:spPr>
        <p:txBody>
          <a:bodyPr/>
          <a:lstStyle/>
          <a:p>
            <a:pPr marL="0" indent="280988" algn="ctr">
              <a:lnSpc>
                <a:spcPct val="80000"/>
              </a:lnSpc>
              <a:buFont typeface="Wingdings" pitchFamily="2" charset="2"/>
              <a:buNone/>
            </a:pPr>
            <a:r>
              <a:rPr lang="en-US" sz="3600" b="1" dirty="0" smtClean="0">
                <a:solidFill>
                  <a:srgbClr val="7030A0"/>
                </a:solidFill>
              </a:rPr>
              <a:t>          Genesis </a:t>
            </a:r>
            <a:r>
              <a:rPr lang="en-US" sz="3600" b="1" dirty="0">
                <a:solidFill>
                  <a:srgbClr val="7030A0"/>
                </a:solidFill>
              </a:rPr>
              <a:t>16:5-6</a:t>
            </a:r>
          </a:p>
          <a:p>
            <a:pPr marL="0" indent="280988">
              <a:lnSpc>
                <a:spcPct val="80000"/>
              </a:lnSpc>
              <a:buFont typeface="Wingdings" pitchFamily="2" charset="2"/>
              <a:buNone/>
            </a:pPr>
            <a:r>
              <a:rPr lang="en-US" sz="2800" dirty="0">
                <a:latin typeface="Times New Roman" pitchFamily="18" charset="0"/>
              </a:rPr>
              <a:t>5  Then </a:t>
            </a:r>
            <a:r>
              <a:rPr lang="en-US" sz="2800" dirty="0" err="1">
                <a:latin typeface="Times New Roman" pitchFamily="18" charset="0"/>
              </a:rPr>
              <a:t>Sarai</a:t>
            </a:r>
            <a:r>
              <a:rPr lang="en-US" sz="2800" dirty="0">
                <a:latin typeface="Times New Roman" pitchFamily="18" charset="0"/>
              </a:rPr>
              <a:t> said to Abram, "My wrong be upon you! I gave my maid into your embrace; and when she saw that she had conceived, I became despised in her eyes. The LORD judge between you and me."</a:t>
            </a:r>
          </a:p>
          <a:p>
            <a:pPr marL="0" indent="280988">
              <a:lnSpc>
                <a:spcPct val="80000"/>
              </a:lnSpc>
              <a:buFont typeface="Wingdings" pitchFamily="2" charset="2"/>
              <a:buNone/>
            </a:pPr>
            <a:r>
              <a:rPr lang="en-US" sz="2800" dirty="0">
                <a:latin typeface="Times New Roman" pitchFamily="18" charset="0"/>
              </a:rPr>
              <a:t>6  So Abram said to </a:t>
            </a:r>
            <a:r>
              <a:rPr lang="en-US" sz="2800" dirty="0" err="1">
                <a:latin typeface="Times New Roman" pitchFamily="18" charset="0"/>
              </a:rPr>
              <a:t>Sarai</a:t>
            </a:r>
            <a:r>
              <a:rPr lang="en-US" sz="2800" dirty="0">
                <a:latin typeface="Times New Roman" pitchFamily="18" charset="0"/>
              </a:rPr>
              <a:t>, </a:t>
            </a:r>
            <a:r>
              <a:rPr lang="en-US" sz="2800" dirty="0">
                <a:solidFill>
                  <a:srgbClr val="0000CC"/>
                </a:solidFill>
                <a:latin typeface="Times New Roman" pitchFamily="18" charset="0"/>
              </a:rPr>
              <a:t>"Indeed your maid is in your hand; do to her as you please." </a:t>
            </a:r>
            <a:r>
              <a:rPr lang="en-US" sz="2800" dirty="0">
                <a:latin typeface="Times New Roman" pitchFamily="18" charset="0"/>
              </a:rPr>
              <a:t>And when </a:t>
            </a:r>
            <a:r>
              <a:rPr lang="en-US" sz="2800" dirty="0" err="1">
                <a:latin typeface="Times New Roman" pitchFamily="18" charset="0"/>
              </a:rPr>
              <a:t>Sarai</a:t>
            </a:r>
            <a:r>
              <a:rPr lang="en-US" sz="2800" dirty="0">
                <a:latin typeface="Times New Roman" pitchFamily="18" charset="0"/>
              </a:rPr>
              <a:t> dealt harshly with her, she fled from her presence.</a:t>
            </a:r>
          </a:p>
        </p:txBody>
      </p:sp>
      <p:sp>
        <p:nvSpPr>
          <p:cNvPr id="23556" name="Text Box 4"/>
          <p:cNvSpPr txBox="1">
            <a:spLocks noChangeArrowheads="1"/>
          </p:cNvSpPr>
          <p:nvPr/>
        </p:nvSpPr>
        <p:spPr bwMode="auto">
          <a:xfrm>
            <a:off x="304800" y="4572000"/>
            <a:ext cx="6705600" cy="1938992"/>
          </a:xfrm>
          <a:prstGeom prst="rect">
            <a:avLst/>
          </a:prstGeom>
          <a:noFill/>
          <a:ln w="9525">
            <a:noFill/>
            <a:miter lim="800000"/>
            <a:headEnd/>
            <a:tailEnd/>
          </a:ln>
          <a:effectLst/>
        </p:spPr>
        <p:txBody>
          <a:bodyPr wrap="square">
            <a:spAutoFit/>
          </a:bodyPr>
          <a:lstStyle/>
          <a:p>
            <a:pPr algn="ctr" eaLnBrk="1" hangingPunct="1">
              <a:spcBef>
                <a:spcPct val="50000"/>
              </a:spcBef>
            </a:pPr>
            <a:r>
              <a:rPr lang="en-US" sz="2400" b="1" dirty="0">
                <a:solidFill>
                  <a:srgbClr val="00B050"/>
                </a:solidFill>
                <a:latin typeface="Comic Sans MS" pitchFamily="66" charset="0"/>
              </a:rPr>
              <a:t>Great opportunity for Abraham to blame Sarah! Abraham doesn’t </a:t>
            </a:r>
            <a:r>
              <a:rPr lang="en-US" sz="2400" b="1" dirty="0" smtClean="0">
                <a:solidFill>
                  <a:srgbClr val="00B050"/>
                </a:solidFill>
                <a:latin typeface="Comic Sans MS" pitchFamily="66" charset="0"/>
              </a:rPr>
              <a:t>demand his </a:t>
            </a:r>
            <a:r>
              <a:rPr lang="en-US" sz="2400" b="1" dirty="0">
                <a:solidFill>
                  <a:srgbClr val="00B050"/>
                </a:solidFill>
                <a:latin typeface="Comic Sans MS" pitchFamily="66" charset="0"/>
              </a:rPr>
              <a:t>“right way to handle it”. He allows Sarah to deal with Hagar as she pleases. Lets Sarah work it out and accepts her solution</a:t>
            </a:r>
            <a:r>
              <a:rPr lang="en-US" sz="2400" b="1" dirty="0" smtClean="0">
                <a:solidFill>
                  <a:srgbClr val="00B050"/>
                </a:solidFill>
                <a:latin typeface="Comic Sans MS" pitchFamily="66" charset="0"/>
              </a:rPr>
              <a:t>.  </a:t>
            </a:r>
            <a:endParaRPr lang="en-US" sz="2400" b="1" dirty="0">
              <a:solidFill>
                <a:srgbClr val="00B050"/>
              </a:solidFill>
              <a:latin typeface="Comic Sans MS" pitchFamily="66" charset="0"/>
            </a:endParaRPr>
          </a:p>
        </p:txBody>
      </p:sp>
      <p:pic>
        <p:nvPicPr>
          <p:cNvPr id="70660" name="Picture 4" descr="https://encrypted-tbn3.gstatic.com/images?q=tbn:ANd9GcRBdGlhPyaLEu_wV175PDTcjKJVEGpL_SdDGxwYht2bl6wYyC4_"/>
          <p:cNvPicPr>
            <a:picLocks noChangeAspect="1" noChangeArrowheads="1"/>
          </p:cNvPicPr>
          <p:nvPr/>
        </p:nvPicPr>
        <p:blipFill>
          <a:blip r:embed="rId2" cstate="print"/>
          <a:srcRect l="6349" t="8000" r="7937" b="8000"/>
          <a:stretch>
            <a:fillRect/>
          </a:stretch>
        </p:blipFill>
        <p:spPr bwMode="auto">
          <a:xfrm>
            <a:off x="152400" y="152400"/>
            <a:ext cx="2057400" cy="1600200"/>
          </a:xfrm>
          <a:prstGeom prst="rect">
            <a:avLst/>
          </a:prstGeom>
          <a:noFill/>
        </p:spPr>
      </p:pic>
      <p:pic>
        <p:nvPicPr>
          <p:cNvPr id="70662" name="Picture 6" descr="https://encrypted-tbn3.gstatic.com/images?q=tbn:ANd9GcQMwplXXl7ldVhsYOOZdKvFQWGO8zGq9DiAO-GkXBDH-OgBWjPKJA"/>
          <p:cNvPicPr>
            <a:picLocks noChangeAspect="1" noChangeArrowheads="1"/>
          </p:cNvPicPr>
          <p:nvPr/>
        </p:nvPicPr>
        <p:blipFill>
          <a:blip r:embed="rId3" cstate="print"/>
          <a:srcRect/>
          <a:stretch>
            <a:fillRect/>
          </a:stretch>
        </p:blipFill>
        <p:spPr bwMode="auto">
          <a:xfrm>
            <a:off x="7162800" y="4419600"/>
            <a:ext cx="1657350" cy="232029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s://encrypted-tbn2.gstatic.com/images?q=tbn:ANd9GcQUzqEiQRlj780SxYuHXpLy_j24j-ulh_LnDbc3WsSF4R1PX9THKg"/>
          <p:cNvPicPr>
            <a:picLocks noChangeAspect="1" noChangeArrowheads="1"/>
          </p:cNvPicPr>
          <p:nvPr/>
        </p:nvPicPr>
        <p:blipFill>
          <a:blip r:embed="rId2" cstate="print"/>
          <a:srcRect/>
          <a:stretch>
            <a:fillRect/>
          </a:stretch>
        </p:blipFill>
        <p:spPr bwMode="auto">
          <a:xfrm>
            <a:off x="6743700" y="0"/>
            <a:ext cx="2400300" cy="1981200"/>
          </a:xfrm>
          <a:prstGeom prst="rect">
            <a:avLst/>
          </a:prstGeom>
          <a:noFill/>
        </p:spPr>
      </p:pic>
      <p:sp>
        <p:nvSpPr>
          <p:cNvPr id="24578" name="Rectangle 2"/>
          <p:cNvSpPr>
            <a:spLocks noGrp="1" noRot="1" noChangeArrowheads="1"/>
          </p:cNvSpPr>
          <p:nvPr>
            <p:ph type="title"/>
          </p:nvPr>
        </p:nvSpPr>
        <p:spPr>
          <a:xfrm>
            <a:off x="76200" y="0"/>
            <a:ext cx="6858000" cy="1143000"/>
          </a:xfrm>
        </p:spPr>
        <p:txBody>
          <a:bodyPr>
            <a:normAutofit fontScale="90000"/>
          </a:bodyPr>
          <a:lstStyle/>
          <a:p>
            <a:r>
              <a:rPr lang="en-US" b="1" dirty="0">
                <a:solidFill>
                  <a:srgbClr val="FF0000"/>
                </a:solidFill>
                <a:latin typeface="Vagabond" pitchFamily="2" charset="0"/>
              </a:rPr>
              <a:t>Choices when things go bad:</a:t>
            </a:r>
          </a:p>
        </p:txBody>
      </p:sp>
      <p:sp>
        <p:nvSpPr>
          <p:cNvPr id="24579" name="Rectangle 3"/>
          <p:cNvSpPr>
            <a:spLocks noGrp="1" noChangeArrowheads="1"/>
          </p:cNvSpPr>
          <p:nvPr>
            <p:ph idx="1"/>
          </p:nvPr>
        </p:nvSpPr>
        <p:spPr>
          <a:xfrm>
            <a:off x="609600" y="3581400"/>
            <a:ext cx="7696200" cy="1371600"/>
          </a:xfrm>
        </p:spPr>
        <p:txBody>
          <a:bodyPr/>
          <a:lstStyle/>
          <a:p>
            <a:pPr marL="517525" indent="-517525" algn="ctr">
              <a:buFont typeface="Wingdings" pitchFamily="2" charset="2"/>
              <a:buNone/>
            </a:pPr>
            <a:r>
              <a:rPr lang="en-US" sz="3600" b="1" dirty="0">
                <a:solidFill>
                  <a:srgbClr val="7030A0"/>
                </a:solidFill>
              </a:rPr>
              <a:t>James 3:2   </a:t>
            </a:r>
            <a:r>
              <a:rPr lang="en-US" sz="2800" b="1" dirty="0">
                <a:solidFill>
                  <a:srgbClr val="7030A0"/>
                </a:solidFill>
              </a:rPr>
              <a:t>(RSV)</a:t>
            </a:r>
            <a:endParaRPr lang="en-US" sz="2800" b="1" i="1" dirty="0">
              <a:solidFill>
                <a:srgbClr val="7030A0"/>
              </a:solidFill>
            </a:endParaRPr>
          </a:p>
          <a:p>
            <a:pPr marL="517525" indent="-517525" algn="ctr">
              <a:buFont typeface="Wingdings" pitchFamily="2" charset="2"/>
              <a:buNone/>
            </a:pPr>
            <a:r>
              <a:rPr lang="en-US" b="1" i="1" dirty="0">
                <a:solidFill>
                  <a:srgbClr val="0000CC"/>
                </a:solidFill>
              </a:rPr>
              <a:t>“for we all make many mistakes”</a:t>
            </a:r>
          </a:p>
        </p:txBody>
      </p:sp>
      <p:sp>
        <p:nvSpPr>
          <p:cNvPr id="24580" name="Text Box 4"/>
          <p:cNvSpPr txBox="1">
            <a:spLocks noChangeArrowheads="1"/>
          </p:cNvSpPr>
          <p:nvPr/>
        </p:nvSpPr>
        <p:spPr bwMode="auto">
          <a:xfrm>
            <a:off x="304800" y="4953000"/>
            <a:ext cx="8839200" cy="1569660"/>
          </a:xfrm>
          <a:prstGeom prst="rect">
            <a:avLst/>
          </a:prstGeom>
          <a:noFill/>
          <a:ln w="9525">
            <a:noFill/>
            <a:miter lim="800000"/>
            <a:headEnd/>
            <a:tailEnd/>
          </a:ln>
          <a:effectLst/>
        </p:spPr>
        <p:txBody>
          <a:bodyPr>
            <a:spAutoFit/>
          </a:bodyPr>
          <a:lstStyle/>
          <a:p>
            <a:pPr algn="ctr" eaLnBrk="1" hangingPunct="1">
              <a:spcBef>
                <a:spcPct val="50000"/>
              </a:spcBef>
            </a:pPr>
            <a:r>
              <a:rPr lang="en-US" sz="2400" b="1" dirty="0">
                <a:solidFill>
                  <a:srgbClr val="00B050"/>
                </a:solidFill>
                <a:latin typeface="Comic Sans MS" pitchFamily="66" charset="0"/>
              </a:rPr>
              <a:t>Mistakes are an opportunity for us to extend kindness and compassion. Someone else may have made a mistake, but God is watching to see how we will respond!        Don’t sit around and condemn – get involved to help!</a:t>
            </a:r>
          </a:p>
        </p:txBody>
      </p:sp>
      <p:sp>
        <p:nvSpPr>
          <p:cNvPr id="24581" name="Rectangle 5"/>
          <p:cNvSpPr>
            <a:spLocks noChangeArrowheads="1"/>
          </p:cNvSpPr>
          <p:nvPr/>
        </p:nvSpPr>
        <p:spPr bwMode="auto">
          <a:xfrm>
            <a:off x="1143000" y="914400"/>
            <a:ext cx="7239000" cy="2514600"/>
          </a:xfrm>
          <a:prstGeom prst="rect">
            <a:avLst/>
          </a:prstGeom>
          <a:noFill/>
          <a:ln w="9525">
            <a:noFill/>
            <a:miter lim="800000"/>
            <a:headEnd/>
            <a:tailEnd/>
          </a:ln>
          <a:effectLst/>
        </p:spPr>
        <p:txBody>
          <a:bodyPr/>
          <a:lstStyle/>
          <a:p>
            <a:pPr marL="517525" indent="-517525" eaLnBrk="1" hangingPunct="1">
              <a:spcBef>
                <a:spcPct val="20000"/>
              </a:spcBef>
              <a:buClr>
                <a:schemeClr val="hlink"/>
              </a:buClr>
              <a:buSzPct val="70000"/>
              <a:buFont typeface="Wingdings" pitchFamily="2" charset="2"/>
              <a:buNone/>
            </a:pPr>
            <a:r>
              <a:rPr lang="en-US" sz="2800" dirty="0">
                <a:latin typeface="Arial" charset="0"/>
              </a:rPr>
              <a:t>1) Point our finger and blame.</a:t>
            </a:r>
          </a:p>
          <a:p>
            <a:pPr marL="517525" indent="-517525" eaLnBrk="1" hangingPunct="1">
              <a:spcBef>
                <a:spcPct val="20000"/>
              </a:spcBef>
              <a:buClr>
                <a:schemeClr val="hlink"/>
              </a:buClr>
              <a:buSzPct val="70000"/>
              <a:buFont typeface="Wingdings" pitchFamily="2" charset="2"/>
              <a:buNone/>
            </a:pPr>
            <a:r>
              <a:rPr lang="en-US" sz="2800" dirty="0">
                <a:latin typeface="Arial" charset="0"/>
              </a:rPr>
              <a:t>    Criticize: </a:t>
            </a:r>
            <a:r>
              <a:rPr lang="en-US" sz="2800" i="1" dirty="0">
                <a:latin typeface="Arial" charset="0"/>
              </a:rPr>
              <a:t>“I told you so”, </a:t>
            </a:r>
          </a:p>
          <a:p>
            <a:pPr marL="517525" indent="-517525" eaLnBrk="1" hangingPunct="1">
              <a:spcBef>
                <a:spcPct val="20000"/>
              </a:spcBef>
              <a:buClr>
                <a:schemeClr val="hlink"/>
              </a:buClr>
              <a:buSzPct val="70000"/>
              <a:buFont typeface="Wingdings" pitchFamily="2" charset="2"/>
              <a:buNone/>
            </a:pPr>
            <a:r>
              <a:rPr lang="en-US" sz="2800" dirty="0">
                <a:latin typeface="Arial" charset="0"/>
              </a:rPr>
              <a:t>    refuse to talk, but talk a lot to others</a:t>
            </a:r>
          </a:p>
          <a:p>
            <a:pPr marL="517525" indent="-517525" eaLnBrk="1" hangingPunct="1">
              <a:spcBef>
                <a:spcPct val="20000"/>
              </a:spcBef>
              <a:buClr>
                <a:schemeClr val="hlink"/>
              </a:buClr>
              <a:buSzPct val="70000"/>
              <a:buFont typeface="Wingdings" pitchFamily="2" charset="2"/>
              <a:buNone/>
            </a:pPr>
            <a:r>
              <a:rPr lang="en-US" sz="2800" dirty="0">
                <a:latin typeface="Arial" charset="0"/>
              </a:rPr>
              <a:t>2) Accept mistakes, respond in love,                     Be supportive in finding a solution</a:t>
            </a:r>
          </a:p>
        </p:txBody>
      </p:sp>
      <p:pic>
        <p:nvPicPr>
          <p:cNvPr id="69636" name="Picture 4" descr="https://encrypted-tbn1.gstatic.com/images?q=tbn:ANd9GcTTxszqyulQ0Z9Nj55IURokzjPQq-1yRkito0h8k37P43x8BTW7"/>
          <p:cNvPicPr>
            <a:picLocks noChangeAspect="1" noChangeArrowheads="1"/>
          </p:cNvPicPr>
          <p:nvPr/>
        </p:nvPicPr>
        <p:blipFill>
          <a:blip r:embed="rId3" cstate="print"/>
          <a:srcRect/>
          <a:stretch>
            <a:fillRect/>
          </a:stretch>
        </p:blipFill>
        <p:spPr bwMode="auto">
          <a:xfrm>
            <a:off x="152400" y="3733800"/>
            <a:ext cx="1447800" cy="1070595"/>
          </a:xfrm>
          <a:prstGeom prst="rect">
            <a:avLst/>
          </a:prstGeom>
          <a:noFill/>
        </p:spPr>
      </p:pic>
      <p:pic>
        <p:nvPicPr>
          <p:cNvPr id="69640" name="Picture 8" descr="https://encrypted-tbn3.gstatic.com/images?q=tbn:ANd9GcTkVVyQ48nBXka7gMCwTv4Y2Ba-NDVetzJmdNKedMX4s2HY0E48lQ"/>
          <p:cNvPicPr>
            <a:picLocks noChangeAspect="1" noChangeArrowheads="1"/>
          </p:cNvPicPr>
          <p:nvPr/>
        </p:nvPicPr>
        <p:blipFill>
          <a:blip r:embed="rId4" cstate="print"/>
          <a:srcRect/>
          <a:stretch>
            <a:fillRect/>
          </a:stretch>
        </p:blipFill>
        <p:spPr bwMode="auto">
          <a:xfrm>
            <a:off x="7391400" y="3200400"/>
            <a:ext cx="1476375" cy="167229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8" name="Picture 8" descr="http://t2.gstatic.com/images?q=tbn:ANd9GcQFAc71ruutCgw2FgN5cJByNk8-lFWOsTgCV03dwnOaNaWTF8YbnQ"/>
          <p:cNvPicPr>
            <a:picLocks noChangeAspect="1" noChangeArrowheads="1"/>
          </p:cNvPicPr>
          <p:nvPr/>
        </p:nvPicPr>
        <p:blipFill>
          <a:blip r:embed="rId3" cstate="print"/>
          <a:srcRect/>
          <a:stretch>
            <a:fillRect/>
          </a:stretch>
        </p:blipFill>
        <p:spPr bwMode="auto">
          <a:xfrm>
            <a:off x="4114800" y="76200"/>
            <a:ext cx="4686300" cy="3107222"/>
          </a:xfrm>
          <a:prstGeom prst="rect">
            <a:avLst/>
          </a:prstGeom>
          <a:noFill/>
        </p:spPr>
      </p:pic>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267200" y="228600"/>
            <a:ext cx="4419600" cy="1015663"/>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srgbClr val="FFFF00"/>
                </a:solidFill>
                <a:latin typeface="Comic Sans MS" pitchFamily="66" charset="0"/>
              </a:rPr>
              <a:t>Forgiveness isn’t something you do for others, you do it so you can get well and move forward </a:t>
            </a:r>
            <a:endParaRPr lang="en-US" sz="2000" b="1" dirty="0">
              <a:solidFill>
                <a:srgbClr val="FFFF00"/>
              </a:solidFill>
              <a:latin typeface="Comic Sans MS" pitchFamily="66" charset="0"/>
            </a:endParaRPr>
          </a:p>
        </p:txBody>
      </p:sp>
      <p:pic>
        <p:nvPicPr>
          <p:cNvPr id="112642" name="Picture 2" descr="http://t0.gstatic.com/images?q=tbn:ANd9GcSOy3gLBTzDIXHuXRYPqS-5PGu_AXq_E5DV2M3-fSCTZBoPUcI9"/>
          <p:cNvPicPr>
            <a:picLocks noChangeAspect="1" noChangeArrowheads="1"/>
          </p:cNvPicPr>
          <p:nvPr/>
        </p:nvPicPr>
        <p:blipFill>
          <a:blip r:embed="rId4" cstate="print"/>
          <a:srcRect/>
          <a:stretch>
            <a:fillRect/>
          </a:stretch>
        </p:blipFill>
        <p:spPr bwMode="auto">
          <a:xfrm>
            <a:off x="381000" y="228600"/>
            <a:ext cx="3338945" cy="2895600"/>
          </a:xfrm>
          <a:prstGeom prst="rect">
            <a:avLst/>
          </a:prstGeom>
          <a:noFill/>
        </p:spPr>
      </p:pic>
      <p:pic>
        <p:nvPicPr>
          <p:cNvPr id="112644" name="Picture 4" descr="http://t3.gstatic.com/images?q=tbn:ANd9GcTUW80lkJhEMBAYZmnPcrghvAUxUK8YeO6WSyN8GWslYeqHpTZk"/>
          <p:cNvPicPr>
            <a:picLocks noChangeAspect="1" noChangeArrowheads="1"/>
          </p:cNvPicPr>
          <p:nvPr/>
        </p:nvPicPr>
        <p:blipFill>
          <a:blip r:embed="rId5" cstate="print"/>
          <a:srcRect/>
          <a:stretch>
            <a:fillRect/>
          </a:stretch>
        </p:blipFill>
        <p:spPr bwMode="auto">
          <a:xfrm>
            <a:off x="4876800" y="3200400"/>
            <a:ext cx="3505200" cy="3537656"/>
          </a:xfrm>
          <a:prstGeom prst="rect">
            <a:avLst/>
          </a:prstGeom>
          <a:noFill/>
        </p:spPr>
      </p:pic>
      <p:pic>
        <p:nvPicPr>
          <p:cNvPr id="112646" name="Picture 6" descr="http://t1.gstatic.com/images?q=tbn:ANd9GcQ9pSZvPCZy6TpZp8uGnojkmlwfWzhq_L7v4Xeas7P8CRB0T5Jp"/>
          <p:cNvPicPr>
            <a:picLocks noChangeAspect="1" noChangeArrowheads="1"/>
          </p:cNvPicPr>
          <p:nvPr/>
        </p:nvPicPr>
        <p:blipFill>
          <a:blip r:embed="rId6" cstate="print"/>
          <a:srcRect/>
          <a:stretch>
            <a:fillRect/>
          </a:stretch>
        </p:blipFill>
        <p:spPr bwMode="auto">
          <a:xfrm>
            <a:off x="228600" y="3200400"/>
            <a:ext cx="3895725" cy="3895725"/>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1524000" y="0"/>
            <a:ext cx="4648200" cy="1143000"/>
          </a:xfrm>
        </p:spPr>
        <p:txBody>
          <a:bodyPr>
            <a:normAutofit/>
          </a:bodyPr>
          <a:lstStyle/>
          <a:p>
            <a:r>
              <a:rPr lang="en-US" sz="4800" b="1" dirty="0">
                <a:solidFill>
                  <a:srgbClr val="FF0000"/>
                </a:solidFill>
                <a:latin typeface="Vagabond" pitchFamily="2" charset="0"/>
              </a:rPr>
              <a:t>Genesis 12</a:t>
            </a:r>
          </a:p>
        </p:txBody>
      </p:sp>
      <p:sp>
        <p:nvSpPr>
          <p:cNvPr id="3075" name="Rectangle 3"/>
          <p:cNvSpPr>
            <a:spLocks noGrp="1" noChangeArrowheads="1"/>
          </p:cNvSpPr>
          <p:nvPr>
            <p:ph idx="1"/>
          </p:nvPr>
        </p:nvSpPr>
        <p:spPr>
          <a:xfrm>
            <a:off x="457200" y="1143000"/>
            <a:ext cx="8229600" cy="2133600"/>
          </a:xfrm>
        </p:spPr>
        <p:txBody>
          <a:bodyPr/>
          <a:lstStyle/>
          <a:p>
            <a:pPr marL="0" indent="280988">
              <a:buFont typeface="Wingdings" pitchFamily="2" charset="2"/>
              <a:buNone/>
            </a:pPr>
            <a:r>
              <a:rPr lang="en-US" dirty="0" smtClean="0">
                <a:latin typeface="Times New Roman" pitchFamily="18" charset="0"/>
              </a:rPr>
              <a:t>           1  Now </a:t>
            </a:r>
            <a:r>
              <a:rPr lang="en-US" dirty="0">
                <a:latin typeface="Times New Roman" pitchFamily="18" charset="0"/>
              </a:rPr>
              <a:t>the LORD had </a:t>
            </a:r>
            <a:r>
              <a:rPr lang="en-US" dirty="0" smtClean="0">
                <a:latin typeface="Times New Roman" pitchFamily="18" charset="0"/>
              </a:rPr>
              <a:t>                            said </a:t>
            </a:r>
            <a:r>
              <a:rPr lang="en-US" dirty="0">
                <a:latin typeface="Times New Roman" pitchFamily="18" charset="0"/>
              </a:rPr>
              <a:t>to Abram</a:t>
            </a:r>
            <a:r>
              <a:rPr lang="en-US" dirty="0">
                <a:solidFill>
                  <a:srgbClr val="0000CC"/>
                </a:solidFill>
                <a:latin typeface="Times New Roman" pitchFamily="18" charset="0"/>
              </a:rPr>
              <a:t>: </a:t>
            </a:r>
            <a:r>
              <a:rPr lang="en-US" b="1" i="1" dirty="0">
                <a:solidFill>
                  <a:srgbClr val="0000CC"/>
                </a:solidFill>
                <a:latin typeface="Times New Roman" pitchFamily="18" charset="0"/>
              </a:rPr>
              <a:t>"Get out of your country, from your family and from your father's house,</a:t>
            </a:r>
            <a:r>
              <a:rPr lang="en-US" dirty="0">
                <a:latin typeface="Times New Roman" pitchFamily="18" charset="0"/>
              </a:rPr>
              <a:t> to a land that I will show you.</a:t>
            </a:r>
          </a:p>
        </p:txBody>
      </p:sp>
      <p:sp>
        <p:nvSpPr>
          <p:cNvPr id="3076" name="Text Box 4"/>
          <p:cNvSpPr txBox="1">
            <a:spLocks noChangeArrowheads="1"/>
          </p:cNvSpPr>
          <p:nvPr/>
        </p:nvSpPr>
        <p:spPr bwMode="auto">
          <a:xfrm>
            <a:off x="609600" y="3352800"/>
            <a:ext cx="8001000" cy="3400931"/>
          </a:xfrm>
          <a:prstGeom prst="rect">
            <a:avLst/>
          </a:prstGeom>
          <a:noFill/>
          <a:ln w="9525">
            <a:noFill/>
            <a:miter lim="800000"/>
            <a:headEnd/>
            <a:tailEnd/>
          </a:ln>
          <a:effectLst/>
        </p:spPr>
        <p:txBody>
          <a:bodyPr>
            <a:spAutoFit/>
          </a:bodyPr>
          <a:lstStyle/>
          <a:p>
            <a:pPr eaLnBrk="1" hangingPunct="1">
              <a:spcBef>
                <a:spcPct val="50000"/>
              </a:spcBef>
            </a:pPr>
            <a:r>
              <a:rPr lang="en-US" sz="2800" b="1" dirty="0">
                <a:solidFill>
                  <a:srgbClr val="FF0000"/>
                </a:solidFill>
                <a:latin typeface="Comic Sans MS" pitchFamily="66" charset="0"/>
              </a:rPr>
              <a:t>            </a:t>
            </a:r>
            <a:r>
              <a:rPr lang="en-US" sz="3200" b="1" dirty="0">
                <a:solidFill>
                  <a:srgbClr val="FF0000"/>
                </a:solidFill>
                <a:latin typeface="Comic Sans MS" pitchFamily="66" charset="0"/>
              </a:rPr>
              <a:t>Abraham’s faith in action:</a:t>
            </a:r>
          </a:p>
          <a:p>
            <a:pPr marL="341313" indent="-341313" eaLnBrk="1" hangingPunct="1">
              <a:spcBef>
                <a:spcPct val="50000"/>
              </a:spcBef>
              <a:buFont typeface="Arial" pitchFamily="34" charset="0"/>
              <a:buChar char="•"/>
            </a:pPr>
            <a:r>
              <a:rPr lang="en-US" sz="2400" b="1" dirty="0">
                <a:latin typeface="Comic Sans MS" pitchFamily="66" charset="0"/>
              </a:rPr>
              <a:t>He separated from his larger family &amp; only took his immediate family</a:t>
            </a:r>
          </a:p>
          <a:p>
            <a:pPr marL="341313" indent="-341313" eaLnBrk="1" hangingPunct="1">
              <a:spcBef>
                <a:spcPct val="50000"/>
              </a:spcBef>
              <a:buFont typeface="Arial" pitchFamily="34" charset="0"/>
              <a:buChar char="•"/>
            </a:pPr>
            <a:r>
              <a:rPr lang="en-US" sz="2400" b="1" dirty="0">
                <a:latin typeface="Comic Sans MS" pitchFamily="66" charset="0"/>
              </a:rPr>
              <a:t>There are times when we need to separate from some of the people of this world</a:t>
            </a:r>
          </a:p>
          <a:p>
            <a:pPr marL="341313" indent="-341313" eaLnBrk="1" hangingPunct="1">
              <a:spcBef>
                <a:spcPct val="50000"/>
              </a:spcBef>
              <a:buFont typeface="Arial" pitchFamily="34" charset="0"/>
              <a:buChar char="•"/>
            </a:pPr>
            <a:r>
              <a:rPr lang="en-US" sz="2400" b="1" dirty="0">
                <a:latin typeface="Comic Sans MS" pitchFamily="66" charset="0"/>
              </a:rPr>
              <a:t>Requires wisdom, courage, faith and prayer</a:t>
            </a:r>
            <a:r>
              <a:rPr lang="en-US" dirty="0">
                <a:latin typeface="Arial" charset="0"/>
              </a:rPr>
              <a:t> </a:t>
            </a:r>
          </a:p>
          <a:p>
            <a:pPr eaLnBrk="1" hangingPunct="1">
              <a:spcBef>
                <a:spcPct val="50000"/>
              </a:spcBef>
            </a:pPr>
            <a:endParaRPr lang="en-US" dirty="0">
              <a:solidFill>
                <a:srgbClr val="FFFF00"/>
              </a:solidFill>
              <a:latin typeface="Arial" charset="0"/>
            </a:endParaRPr>
          </a:p>
        </p:txBody>
      </p:sp>
      <p:sp>
        <p:nvSpPr>
          <p:cNvPr id="9218" name="AutoShape 2" descr="data:image/jpeg;base64,/9j/4AAQSkZJRgABAQAAAQABAAD/2wCEAAkGBhQSERUUExQWFRUWGBwYGBgYGBwYGhoYHBoXGBgaGBcaHCYfGB0jGhoaHy8gJCcpLCwsGB8xNTAqNSYrLCkBCQoKDgwOGg8PGiwkHyQsLCwsLCwsLCwsLCwsLCwsLCwsLCwsLCwsLCwsLCwsLCwsLCwsLCwsLCwsLCwsLCwsLP/AABEIAOgA2QMBIgACEQEDEQH/xAAbAAACAgMBAAAAAAAAAAAAAAADBAIFAAEGB//EAEAQAAECAwUFBwIEBAYBBQAAAAECEQADIQQSMUFRBWFxgfATIpGhscHRBjIUQuHxI1JicgcVM4KSokMkNFNjsv/EABoBAAIDAQEAAAAAAAAAAAAAAAIDAAEEBQb/xAAlEQACAgICAgIDAAMAAAAAAAAAAQIRAyESMQRBE1EiYXEFMkL/2gAMAwEAAhEDEQA/AGJEm8cQKEuS3KBYGJtGNHbo85ZECCy5CikkZY+URSI2FEAtgcYv+EBlHxEW64xMYQWz3K33wozY74hXYu0Ek3e9eBJaja6nc0aCY2BEoiYMJiO5/eCqoN/meAhrZV5Jx7xYBL0wdSlc6Al6ClMcvkeQsK6tmrxvHeZvdIW/DqYFmeiQXBV/alio8WaHZWzbQUNcUEu9104+PrFpsuypJUtWJoVn7laAaDEtzOMCsm2lTZy0JnypSEkgOkFVKPVQFTrk0c+XnTW6R0I+DB6VlHNkKSWUCk6ERG7FpteyTpaymZMM1Kk30KIADpa8AkUSbt40xitUnCOl42ZZocjneTg+CfEyXJKsATSrRq60TRMKcCRq2kaumh6zjQZyARXjSCTrOUlixbQuPERNk3CX7wOGTRDTrWKIQCYiEwcyywpTLfG5xBU6U3RpjELFgkftE5k4qSlJwThSDLkMxY1wOsDuNlE7JYG51ug9rsaUMAp3APB4iAYiU84poiloCZMaMmDrTSDSCkPeS7inFsYphJiaZcY3XQh2zS0d6+7t3W1fOBXeHXOKLukFkIST3iQK5Odzc43Kn3FOAC4IqHGnjG58koLFnx14QMwyrFXRpo0ExJoxosEhGRKMKYlENIBJo+6JGW2NG194nJmFKgUmoNP2iM9ZIUTWhPlEZa+gBOFWvHPJATeWRoVBkvorfDVlmMhFyqpgCyaBkk0Fdc+AGGFVZSZswrmKHYy+64peFFXWz+0AnQADGLTZjIl31j7U3SSMAjMbsTHnMk3OTlI9HjioRUYju1rY0vukhhdDH8xxI4D/APJgM76YUZLSZoKFMAGANaqfV4qNkbelWiaihSxISjJnGeKirA0pyeOjtkpUoBMu8qUWAIqUvRQ/qI3aRnkpWa4VVMTt94pkjtH7ApSpF4MUl5d5sSxISciDuLppSacIcXs0qTNAs6U3VMlaSbxIIUlySygaPQM8LJWCARgcOEdf/G9NHI/yi3Fm7kbM9V25k784LLSHF52zaNTwm93XbJ6nCOrVnHToDd68I0YJcjd3XWLolm1TSQEkuBgOMCIrBQikaUiKUSNmzNUQASSBgPiBtyhmRIKlADP93i7k2RCcEjiQ584TkyLH6GQi5nN3Y21It9o7O7t9NK15xWNDISU1aBknF0wRlxhRDAs5u3qM7Y18OcCmTAn7iBxLReitkCnOM7Ea+UaRaEE3QoEkZaQa4dOvCJVlt0QUI0URMI5RsQSQLZOQpICrybzhhXA674EUxMDUNGBMXRVg0IjGoYPKnFCgQAWwcP5GIqLknWJRVgUpjJ1Ek40pxNAPFoLdjSkupCcavyFfUCAyvhBy+kFiXOaj9sq7fK7PsJIwBBLZl0uf+RdoX21aTMsyUSsZy1JP9qCSeRpyie254mL7qrqUBV6ZoDcHd1UWIELWC3hEqWQApV2aEJI/NMVcQ7YMAoncI809Kz00UV2yrOUyZc0BilV4ci7PHabG+ppYQAZoSQ3dWyQa0+6hyYuGc6tFXZLEEykyxUChPrDOz/pgT1YBvRseH6QhTs0uFJHZ2C2hbUBSQQsVbNmG48MeEUW17B2U0N9qqjcaBueMUex12iWVqkgTJSFqlqD1AS1WxFKv8RZ7W2uZqACChQUCHwUnEgEPUYtG/wAXnCalHr2c/wArhkg4vv0aVWNXYm0Y0ekSPNkVCkbSmDqkAICrwL0u58TEAIovo3MCXN17uT484EUwQJMa4REiNhLHMCVgnAY86ReyQDUV4RzofOMXNuAlyBiasIy5cHN3Y7Hl4qi12paAE3AXJNW0GsU4zih2/tB0hKDie9lTHnCdmmrBSyiyRRju88YBZI4vxWxvxyyLkzqSI5vbVtQuZ3VG8jus1K5g5EQSx7TWj7nW+ROBOnjCG0bCpKlkJbNw5pxOcBlyqcdB4sXGWwkhSnURiQ5bID5hj/NFdExWSFl/uIBxfrWJ9ujUeA+Iz/I10aeCfZ2t2NhMY8SEdZHKZoogpspCApwx318IgDG4KgLBBMbKYkYwqiyjQTFTtPaolKKir7QElIa8b7uRwYHxhPam3ip0yzdTgV5ncNOMUE2YCTudRrUtj1vjneVmjKPBHa8HwZKXyT1+gtvtRmS0JJKEJNHIqrCiR7v5mBbItwlzwVOpCO6oGjA43T+Uh83GMV9m2iVTAohy5UEiveIZIA3Rbo2aZSQhdFKBKuKhnHOUU1R2HXo9KOwETEoKJlFAFN5BqMnUnl+UQ3sxBsncWhRv3rqk1SwLkEkAg7jWkIfQVqVMsRR/5JK1AV5+BciOnt0ztrMVpFQ0xt6fuTzHrGR44rQCySs4DYtkn2Vc1ak3EzJhLLUCliokXiHMssWCjR8YbtFloQdLxSe6oVzS9Q+aXDaR2arOmai6pKVJwrWhAUk80l+Lx539T2edYAtIAnWc0EtZe44/KrFI8o14Mrxu0Zc2FZlTLQCNRzGwtoK7MElQYsXJI89MI6SVaAr3ju48yydHFz+JPDt7X2EB3RJowKiK5wAqWENboypWSyiJeF5W05ZLBQc8uMGlTwsOk0w5+0CpJ9Mtxa7I2hZCCQxIfHCOan7RmFSgSa4hyzaNgzfMXe0rQm6UUJNCCWA3mOeXNrQD1rnXTGMHlZN0mbvGhq2iH4Uq+N2EGkAJBfSIqmjEYxCdVWNDn1yjnuRsSvsGmeCoOHrkcvmCzUd8qvXnuuTwOmJ+YWCGZyE5AOPTARkxyKEYceEX8mqL4bsDbksxBD+f61gF4anxgJvKUzV1HlEe0Vu65RSYyj0yNpMDvxt47qaOG0FMYRSIpmUjL0FyB4m5hCQSSwAc7tY5raG0TOLB0yx/24/HjC31H9TpEzs+8UpNboxIzJfAaZmK2ftRNx0/ac9C+EYPI8j/AJR2vC8NL859+iNttTME45U6HPfGbOlhSZh/pIB5HXfFaVElznURf7Ks5CW/pI14nzjn9y2dhdMF/h5s5KlqmKrdonizk+kMbWmn8RXB2MZ9IbUlhPZvcmAEAFrqueu6IbeR3gcCTXjBfRcUuOjofonaPY21SCe5OCSP7sj4gjmI9C2QSi0LQGKVG8Rxxpx9Y8cmzChdnW7O6Ca0zT4GPTtn7RKhJn5uErbebquT1hGZflZnaqy12ZaAmZMkKxQab0Big8gW8IU+stkCdJKSwbPcaDzaFvqFfZW6VMyJSk7woMX6yi0mLvy5qDim94OSkwuqYNnjViUZM8JOC3cZXklSC3HunnFjZrWZM25+VVZb+aPj9IQ26HnrId0zZigdxuKhm3qCpZNKMsDdQn3jdik0hmSCmqfR1QnpIdwKZ5avHNbTnTKpUaAjHOpY+EQnT2ZYwUmvh5UbwhWYsqukg8/ARozZ+aOLDxvjk0ZNn3i6aVGXTD5i22BaSn7yB2lRnXDGKlKHGHtugki0hAAUkltCXrplCcWTjOw8mO40T22QZxIfH/sKMxw+Iql2ogsKmmHvpFha56pveIAU5LtiKXRvaK+XZjfUo4ZMXhWSacmxuONRSZKWFlQJyqBDBmKfRz1lEaZ45cIBPtVwgua5dYQsYidsNB/M+IGWdes4EmZSj8W+aRpK7yq03E/GsHE+j0bBvjWB6CotdlSQJSVHE476+UOXUaRVSLQQlhhppwgH4s9P8xqjlVdGZ4pN3Z15wjCYlcjUxkgkkUjoHPMC6Ujd7URWjbJumgByOXOFDa1lV5y+7dSkJl5EYjo4ZMpfrPZaUTUzU07R72l4cdQTFZLUAshhdLEjQ5dbhF19XWy8iUGwUXPKBbO2Mfw82YpLqWE3Q1QCSX4lvBow5Zq7R1vHbUFYKRZAVFZrpxi2sqGVTABuZ9YV2TVpcwMtFUnNScn4Q6hP8VgcWf1hbtU0dODjKLOKmpaYWoQo+Llo6Zdp7eUlbd4Blf3Jz5xQ21B7RYGN/wAnNfSJ7Ltpkkk95J+4D2gl9GeL4su9pVkJUMUqSccMjHc/TdqvSyj+pChwUQ7cwfGOHtUxKpC7pcFLpPDEHfSLz6dtRuSilu8yS+408xF5FyRWT2dt9cyP4SZgxSw8C494ZTbgpC1ivcL83Yb/ANIZ2pJlzZC5algPR8grLwMc7ZiuSJkqaAFXEVGBAUz+ZjOZltUee7TnhFqUFZTFPw7o+YyZ3WBwSSg70K+078oN/iNs8y7VeBF2aLyTocFDrWFBPEyWkmji4o7/AMh8ac4fif4mvsPYu9IKWrLURyH6HyiSUuk1bhi0J7Btn8RaDiTUbwGPjDiTdJScjT1HJoOT1ZkzQ3Yax2QLoC+vQhm07JIwLhqcdITli4XBbyZoJO2qtJGCkk46de0UpRa2ZHGV6AXcScusYUnTHwzbA+kG2jPv957uOOnKFJCaVD51hLHRQraQUl0mh8Nc4XCVKIJ0EWpkCYhxQY5QJdnuFycaEefOLQQolBTXrm2ESklRIO/DSGQ101cdNE0yGQdOvGLaJYwlbhvGNtuPjCQWoYKp11zhr8On+Y+J+YDRZ0R2upxSmb4wSbbr6VApq3GhipC8N2UMzLdhcDADj1i0bVldO2YXjVqkLTEVrjlwb9oMUgJejU46QKbOfECgjcuUGHeGrRmcjQo/ZX7TkX5lnl4hcxuNQPeOnkMoKVgO1IG4JSEgcgIUseyBNnS5p+2S5BGBUQAPDHwhmQAmVNDs0567wD7xnyPdGqHSEfq2xBErtEUUFJukYh8YX2NbxMUQphMR9w9+GEWe1kidIlpFXmo9axyBtFy1T1pc3SUJAzNABvwJ5QzBKtMdFutAJs+9NX/cfUtAEsVJGpD55/ELy5rE1rjxh3Y8u9PQ2SXI3sW8zBx2w+xhMopC0h2Wkkf3MS/MOIv/AKZmPZxVrqnfSoPVYpdr2q6bifuwJ/lpWmpi8+mko7IoAaleYI9IbHbpFSR2FmkGYuSkLHdvHJiQQQopIeopuh7adtSSlJJXRaQoMQFC6SCcTg2GsctZzLX35ilOUAfYoBJADXVMxwdjnE5W25UsSkKUAJallxmFaJA7rvgcCN8LcWzEpUUP1ha/xG0RLH+nJSw4gB/Noptnqe8g5uG3v3faCbMm9rbZi8iVM9KFUasxCbSrcos3p5xILikbktC9pVdmS5opfYKb+YdP4xabQmAFEzJYY+TfEK7SkgImJb7FCYkf05t5+EbmWlK5IQMU56dPByAnG0YbRedNd3rA1qKkhIDFJcEHLhBJK3ZxXrFoilJfB2fNiRWmG+EmSiE2YUp1FMYPYEm5vxA9n4wjaJR0IHFw+NDzhqyFgWctlTjT1ipEBWa0kAgOMfmMnSwU4knfWkAXMdbmgfhpywzizkyQA/WcGv2UytQ6c/dsdYOub3cThhDK5AXWtDARYhmeDU4axOidkrKkFsj1lDn4JOvXjCN+4oACmTYvnxhn8Ud3l8xEynFljJsg1z0PrGTNnqBJSx0qX4QU2kkUZm5nUwEzyNzRbjIUpASk3ili4ic2UoEAVJy4xNdrLmrDIDrWCWd7wWsEpSm8zVxwam+u6Adx2xkXydI6WVLEuUAlmA8dTjmaxT25Kuxlt/5FlR3uGSPCLKRZlKZQlIQGoFEksdQKQedIUpLFLFBdLYEDBm3ZRl9msq9nyCJbnAKvU1SSPaOCtMy6kE4zCqYeKiQP+rnnHpUn/SUlODFv9xb1Meb7YoSM0oCeBcg9b4dDaYyCoq+0zybwf9otrBauy7VdHF1KeLU9vCKfsyQT1ToxYdm5Kf8A7EnlcPXOHIJP2bUmiSS5U6jhUkk1jpfphfeVk4EU9ps5DP8Ao0PfTimmkZEekFj06ZcgqresWsykrUhIUo90kO4cnTnuixFrSOydAKUpLu1Aydd5HnFdtSU1qCwweWR5t7wETO1mNdK0IYMM65tvpyjXCXFM5maCciGzZYRblpCSlJqAdDUcBugK/wD3ROFSOtYd2hYJ0i2pXNTdK0OBoKsAxyAgW20BE9JyLnDe59YzS+19nRwv8N/oatACly1N3VXpZ5gt5gxWr2eZIAVo4IDuAbumIbxiwnF5KlCpQQscQXi4Xs5Vo2eqYhNZc90HMpMtPaAc2PERMj0Ly2cn213DWu/jyiSV3s/Y9fEbTJNd2DV8sRxiabKAQos+OJceULcWjNyRGalSU1LhmdtxgaJXKldDh14wa53VAVzGYrhQxESFhu6engSC8yyFhhlug6LMtNBnziS0EKCmbUGld8O3xdAv3XoCNa/EVZehVCJiUsCCffwhMpUDV3Oh8zzh6zlSHS73XJOBz1ziKkdpgCA7/MFZSQIWcu5xrR38Yc7LcP8AiICU1SxFcOEPdmno/pA79BFmu1A5YboCqanIAbwAfIw0uVw8IXmyD+0NaRiTsXuB3fyI4UaHLGk1WqqB3WxCjRwcSwbIZkawtcg1lEyYES5Zbs5hW5fAtcFBV1XvDdC8nQ/CrkMTzOnl0oU38yyUIB1CBU84f/ET5SUi4mawY3SxcYMDu4xJWy5k1F2ZaCkZlKQATmEqdyBAJ1mXIUkKX2iFMAo0zwVorRQxw0jLaekb3CSVi02ZMSCopKBMUoBJxBooHgDHIfWFnuWhaHySfFzHY22Qpc5BNU0CQTUVqT6co436ytN62TNAwHID9fGHQ7Kg+yntKRdS2hhsUnBywUEjyBSeRHrCkwMNc4ZtKe8H/lHv8Q5aD7OjtsgdkK1b4pxhXY0wiYk7z5wew2ztJF04ih1BbPiPSE7ESmYAf5oZL/aw+4ln9TIJKbpbuklsw6HA3l2hjY+zB20tCMQWH9iilaONHie0JjTJP+7xDEeYHjFl9NS0rtchQNE324XSpIPA3hyjQq4tnNzt/IkT/wAUVD/0cwY1BObRy31IHuKGkXv+KqiOwToskcDhFLa+9LSD/KRGTGrgb4kNnzbyFDVP6R6t9LJR2EiSwKUyzedmKmClK8VK8Y8b2SlRUpLkVbXFyWEev7KQESUJH3LAFfyy6eZYcmgcj6BlvRxlv2J+HnKSwYm8lRzSftI00aF17MSoAEjf+2cd59SWVM1KgWeXLcHA3noCeEchO2fNlu6e7riOZFfSBi2YMsHF2iuRs5tYhNkH8pr49fpFleU2I8vmIGSTWh64RE/sTyZUTbOs43Khjr6wCdZFFnIOQGTYYCL5MsjEA8hGlj+jygtFrIznZ9nUlgkd2hOpOFeso1210FJeoyp58PWL1cuXoR1vgMyzJdnI5A+8SkGsj9lQJpOL0NGPKrRJh0/xFojZaCcT/wAW84N/kydfIRLC5oObWl2LsDVm94mi3SM7+/vfBirTLYN8ekLCUlV5RDn8tHw0GGMVyoYsMa2W061ScUS1ENRRmM/JyfKN7M2vLAKVXUEqUCAoqKhiLppik3QTk50ijlG8HUBk4FHpmBlk2sMonqYlTKckEKDhuGX6wE9qh+OKg7R0X4edMXfmAGWkdxCV3UpD4kuHLcolaLWEyly5dmLFy5UlSSdSSoxRI2iqV9gIScU3iQz1YGoI3ERYWlFnYKClX1VYG9eyxUBWjNiNIS4jfkYtsLaMxTS5oViyJgF66cGVuLdZctt2WDbJrFwVnDzbgYtdubaKTclquagFm3XsT5RywmYHfr49b4fFewUZMWG5n4hq1/cKUZL8IBaZYvUYd6D2gjvV6DdftRgY3s2Y00JyX3Tzqk+I84cnBl+Yipsq/wCIhWihhxxi4twZUU30Mj/qNW60giQo5qUH0LU84vPpydctsvJMxy2i7qgocy0cltj/AEE6pmeoi52Ra7/YLGKZiD/2APrGmDuzDnX5Jsuf8WpR7OUsD8zcw4PkRHOWNN+Vwf0yjrf8UpYVYgf5ZreLfEcX9OrpdfFPRwhWE0RdDNgk3ZpJS7zEjDMjHxMeg7ItN+awLh7o4CntHDzwRdAxKkEHeNODR0uxpQKbgNcZi3ITLRiRezJ4wGZbAlKmW021XUKUsXhMWXzvJBPkGb/dCO0JxUhSrKq82KPuLf0v6GGDPl2kEoUOyQLgbNjU8D50MJztlpMppXdmJJVLUnulTUUgtUncd0Y+bT0aVjjKG0cou1kuVAA63WIOhA8IsxZRi5bKK60LUtRUs3iWckAeLAOYsbGf4af7R6Q1M5vkRSqiQSrJQ5j3gM60rTv5N7wyYwo0J9YONmQRFsKh3gG3v7b42FJLu3ir3EMzJa2oQdzQHtJo/K/D94KkXZiZSXwH/KCfhEaf9v1gEy0E4obkfiB9ru8jF2i6YCeph5emsK2OWyA5oa+NYjtCeK7g/PAB8szyhiWA3plC2dJCVgWCtYZwT5Fy3rB7GiiwPtCiBuAz60gViDKWaDvavRoPYnSmuppvc5xGRIJORdQDX92+IiNu9iSlbkFmphi7798Fnq7obIsR7xWbTDy3zTSuQwMCtvZbKW0TiTeIqa4YnGN2hAAGQ0gkogqG6sZPS6gN0OCitWDWh5g0pTlGLBdXH4/TrCdo/wBVJyp+8RtExlEZEdbogZn5Sd8XdpmXkoXrXn08UwqAzda0izsJeS2aD5YjjQxQUWF2jLezEs91SSRqxb0MM7FUmXKvBz305V+5KrvGhiKu/Zpo0S/g0TsU1ygflQgKP91CTQY/EacRj8j0dd/iIQrZ85qjtEEcyY4DYa7q0jlHabfn39mzhiQJYOdQoD9eccNYFfxBx94VDUn/AEdj3Gy72rtRUnslIAJDuFBxg0KW/wCpp89FyktKqKCc9xL+UR27NZQGgI8/iKuW4YtQVxxNW84Ce2y5rZf7Mti7OXQWDMQag0wIz61aL+x/Ug/Ons3Dm6SXIDgp/lV+xjkZFtLOpJFcWoTG17VAdgedPfyhXGy1NxWi82naApcy6zH8wwKmckDEPi2ReHbPQBtB6RzUm0rWAJaXUcSchxMdHIQyEpP5QBziuNGPyZW0FBiYgAUXoOcRKLxx4wcTJRKbaQMG3xuVOcPAfw92oUoGrHTxoYrxtGalTdxSjmU3ACSGdKXCi2jQaX7JSfRZzbQAoJz0qTQO7AYM1d8S7QbvKKq8q8e8VLUe8oOBkVAnRsuDxjzt3gIul6CqinnJUVKTQhRPeAyFKDCtIbFtKEspJfBz9uWPxBkANSvx7Ri5QIukA8YS2dGhFJUlQJZlAgGgdg+AdqwGxTSADvIPPAvxjbXVXQbyQ90OQQSA9Rw9YGEplqeoScQQ/iRQh84IotpVocqTmz+HWcQWAsNkcX6xhQW0JVeC3CshWN2icoYJI0JYeRga2EJWiTdmKbNL+J/Qxpct5mFGHLdEUKcqP9Ix/wBxidnXeqaOMNMf1hg2HQKf97/2jzEQ2ikMC254ydMFDWq39hyjVqLhQdmA8YIjNyU49b4b2PPcsW7wb/cA4hSSrFnoSYDZ7QUkZGiuYPxERV0zpbIP4U0OxuH0Ma2PJe4cly1A8QAIZsiO+oZLSfOAfTU9kgHJSkU8c+qxow7aEeWqRc2g3rBakmjS0qP+2YEn0jktmAGYjGpeOyKEpstrDuewLjNysKaOJ2QomakHIYwM9ZGTxdwQ7tC4qaoqXdqA1MAPkwtNkBKwJZvOHyfwHVDDdrkpUtQIq+OrwvMs4lrTRgaUxB9hGa9jp9sKtaym7dAZvLrGGpKVfmKTyB84xLPm3TennBRK5g6CKsBlrYZYCHTXXIudd2kMgRT2VbUepBHl815RbImOAdRFMw5Y1IxU0CEJ01SDeIxPQ3QxPUMi3DGFJ0tkm8SCcA4L7zugkKQU22+4AahxMKWaSFFlKwSTQFSlEtWlMmgnY3WExKQAVJBT9yk5EjMb98CP8Nd4oJQsUBN12eu7GGLToJdaNWRLG67Jxpi+TYvvifZp/wDlV/yhUSlyyFfbe+2jliDeodzQX/KB/OfGLCboXk2YoTRVc8wT08EvqmICMS3eW1McBrGraHIGBqdMBTfm0bsie4CKYPx/eM7+zcLTJV1IYAgEuRi9KEZCkM7PSFFROdNaM/jDExANTi1RqNPeFJCChLpqM/EgegirtF1QS02dLgsHB4fvApyOqCGZprvha2zSEkhn9BERGyrfuzSzMn2MBSlkBOav3PlBb11C6kdDI4YxCyqBF4voHxbE9bhDkMj0gFqLqYUAYekSXVShuB9veBSlusqyFW4xNM28umUEQ2lYuk576QqUslJ8ecMKokjPCuGLU694iE9zLCIkCdJsia6Uajun29o3sySUFRYkdso8AA3CpPrFb9OzXBFKEHrwi3s80d4HAKUoNxU8Mhp2L8reNMfnz2lTRmZcx6M/dDHfQiOV2Ie8T15R0+0pAMmYoO4RMJ0AdCQ+juPCOT2UplHF/wBIkncrB8RUl/SxtdlK5huqu90Yc4y0bMUEuV3mxcsAMILJtQvliR+g/WGDOQUKCiGYvWresZm3Y/J2wUlQWlLZir5mkMoQUpHXnFHJthRg51H6jOLGTtNCkkuUimIo/GI4sXY8mZXN8X9PaDS5l0pVkHQc2qW+HhKbb0JBLu3Hwg1nSyan7xUPg5JHrFUIzdIaUUsU3gSp1JqA2gOtTpCqCSoUcvQnB6DhGl2IJS4SCaUpXKHZVlQoFJBCroJJGBLsC1OUWjM6iIWmaEqX2hdTC7doCdAWx8c4ydNStQvLBFDfcuE1oRg7+sGtdhmEC8EKcOVKVcKFMAK4ZlmgCrRLQsKQXBABAAIvChd8XhhL1oWmyjeCrzuSzl1MHru+YsP8qVon/l+kLFVybfEtQS94ZM7NWoY6b4e/z/8Ao84jTDbb6RXyl991ZJLZ1x9o1PnhCgdRXSmfH4irnLL1Ll+fWcEvKWAGe7XHXXzhfE2ci6TMChQhxnvhaxziUsRg48z4QhIAUoByOe+NzrOgFpa1lX9IBB4nDzgGvQV2OWwjHCtes4Uts5hmSrDzMGTfuEKllRGbgA8nd4UmPVpR1qoUzbdESIytKmUXBI+1hR8DrSrRO1puju1SRRst1N2EKyJd45AFyeBVUAaUiVsdOBLHKNFBrojZkm6opPVfnyMEs0x1F8ehEZaVBLDPE6dCGTKCA2tCc6ln84hBKfOoB/uJ65waUunW7rqq9sLKbIMw169oMEAAOOGvXW8wEY2FOKZoA/M4PqPSOhsRIKT/AF3ah/zpNfHzjl7HNCZqS7d79PaOoQoX9GVe8k49ZRbdA5FyhR0syYTse1/3J8+zePPtlDwL4+FI7xFNk2tNXZKv+w+I4SwAOM9R5QMXbZeFVFDKLAVG9q5G7mxhmzWIXmXUtRzQ11GDE56xmz57uioZ+Yf1eCT2ExCnw+7hQ1gN3QTqxxUhIHQ0iJSDkPGmXtAZlvrRuY4jAEvrCs61LfvPXQZHeX3RSiwW0OS7OkKdkljprqMIZlVAajh20yaFwsMGSoggF2yIfHCkGkpY4AUyLj9YL+mfK1X7AzVGocioIrn3sK6CJSrclCwlN9N77lKII4tg8LTJoKwXpg/iMeJMNWrY4UQpLVGGWGIikKlT7N7QnGZNXLSygoBwoumgcqTod/GNWRN2Sq+QkkgpS7FJDXVUq+7dEbHZFkHs1kEFm1B3sY1azKlpISyiCCVUOJZqY0iyq1SG7bMezh5hriSPvrhhTdFawjJkwzJgTeKgzgGgDpfKB/hVaHrlBdhQXFBZuzxMUWoPdoHZ5S0EAXSS7h8ADGRkLbNCBTUXVKcDHBqDODyLSFUB5Z/tGRkU1aD6GL58ehGKzo9CWHOm6kZGQoNo5YylJIDM4N28COIw5wvNmP8AcXrhXnu/eMjI0xdonods04NiIlaVulqVp5fMbjIugr0IWhPeScSeHD4iaT1114xkZEB9gZpqW3HzHzHUWKYDNDihQDhnURkZEfRT6Z19nlA2G1JZ/wCEfLlHEDYS0TE3TRYBBIpXHreNYyMhNtXQWP1/TEWckEpooV45txiVlP8AEc4BirPGvg/lGRkOjsXLTG0ye87u5yfnwEGMsOyajpzXANSNxkQqtjFjtxluMQesN8B2rKACFy6JUdftb8rdZxkZAMCSTISpYUltCCD1ziYtRQhIwBLAgceucZGQN2xNbAWWWST3iHqeAr7RVqmulRIo6U+Dl/F4yMg0Eix2Qr+I+LJ9ABD3+Zr3eEbjIJrYt9n/2Q=="/>
          <p:cNvSpPr>
            <a:spLocks noChangeAspect="1" noChangeArrowheads="1"/>
          </p:cNvSpPr>
          <p:nvPr/>
        </p:nvSpPr>
        <p:spPr bwMode="auto">
          <a:xfrm>
            <a:off x="0" y="-1058863"/>
            <a:ext cx="2066925" cy="2209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0" name="AutoShape 4" descr="data:image/jpeg;base64,/9j/4AAQSkZJRgABAQAAAQABAAD/2wCEAAkGBhQSERUUExQWFRUWGBwYGBgYGBwYGhoYHBoXGBgaGBcaHCYfGB0jGhoaHy8gJCcpLCwsGB8xNTAqNSYrLCkBCQoKDgwOGg8PGiwkHyQsLCwsLCwsLCwsLCwsLCwsLCwsLCwsLCwsLCwsLCwsLCwsLCwsLCwsLCwsLCwsLCwsLP/AABEIAOgA2QMBIgACEQEDEQH/xAAbAAACAgMBAAAAAAAAAAAAAAADBAIFAAEGB//EAEAQAAECAwUFBwIEBAYBBQAAAAECEQADIQQSMUFRBWFxgfATIpGhscHRBjIUQuHxI1JicgcVM4KSokMkNFNjsv/EABoBAAIDAQEAAAAAAAAAAAAAAAIDAAEEBQb/xAAlEQACAgICAgIDAAMAAAAAAAAAAQIRAyESMQRBE1EiYXEFMkL/2gAMAwEAAhEDEQA/AGJEm8cQKEuS3KBYGJtGNHbo85ZECCy5CikkZY+URSI2FEAtgcYv+EBlHxEW64xMYQWz3K33wozY74hXYu0Ek3e9eBJaja6nc0aCY2BEoiYMJiO5/eCqoN/meAhrZV5Jx7xYBL0wdSlc6Al6ClMcvkeQsK6tmrxvHeZvdIW/DqYFmeiQXBV/alio8WaHZWzbQUNcUEu9104+PrFpsuypJUtWJoVn7laAaDEtzOMCsm2lTZy0JnypSEkgOkFVKPVQFTrk0c+XnTW6R0I+DB6VlHNkKSWUCk6ERG7FpteyTpaymZMM1Kk30KIADpa8AkUSbt40xitUnCOl42ZZocjneTg+CfEyXJKsATSrRq60TRMKcCRq2kaumh6zjQZyARXjSCTrOUlixbQuPERNk3CX7wOGTRDTrWKIQCYiEwcyywpTLfG5xBU6U3RpjELFgkftE5k4qSlJwThSDLkMxY1wOsDuNlE7JYG51ug9rsaUMAp3APB4iAYiU84poiloCZMaMmDrTSDSCkPeS7inFsYphJiaZcY3XQh2zS0d6+7t3W1fOBXeHXOKLukFkIST3iQK5Odzc43Kn3FOAC4IqHGnjG58koLFnx14QMwyrFXRpo0ExJoxosEhGRKMKYlENIBJo+6JGW2NG194nJmFKgUmoNP2iM9ZIUTWhPlEZa+gBOFWvHPJATeWRoVBkvorfDVlmMhFyqpgCyaBkk0Fdc+AGGFVZSZswrmKHYy+64peFFXWz+0AnQADGLTZjIl31j7U3SSMAjMbsTHnMk3OTlI9HjioRUYju1rY0vukhhdDH8xxI4D/APJgM76YUZLSZoKFMAGANaqfV4qNkbelWiaihSxISjJnGeKirA0pyeOjtkpUoBMu8qUWAIqUvRQ/qI3aRnkpWa4VVMTt94pkjtH7ApSpF4MUl5d5sSxISciDuLppSacIcXs0qTNAs6U3VMlaSbxIIUlySygaPQM8LJWCARgcOEdf/G9NHI/yi3Fm7kbM9V25k784LLSHF52zaNTwm93XbJ6nCOrVnHToDd68I0YJcjd3XWLolm1TSQEkuBgOMCIrBQikaUiKUSNmzNUQASSBgPiBtyhmRIKlADP93i7k2RCcEjiQ584TkyLH6GQi5nN3Y21It9o7O7t9NK15xWNDISU1aBknF0wRlxhRDAs5u3qM7Y18OcCmTAn7iBxLReitkCnOM7Ea+UaRaEE3QoEkZaQa4dOvCJVlt0QUI0URMI5RsQSQLZOQpICrybzhhXA674EUxMDUNGBMXRVg0IjGoYPKnFCgQAWwcP5GIqLknWJRVgUpjJ1Ek40pxNAPFoLdjSkupCcavyFfUCAyvhBy+kFiXOaj9sq7fK7PsJIwBBLZl0uf+RdoX21aTMsyUSsZy1JP9qCSeRpyie254mL7qrqUBV6ZoDcHd1UWIELWC3hEqWQApV2aEJI/NMVcQ7YMAoncI809Kz00UV2yrOUyZc0BilV4ci7PHabG+ppYQAZoSQ3dWyQa0+6hyYuGc6tFXZLEEykyxUChPrDOz/pgT1YBvRseH6QhTs0uFJHZ2C2hbUBSQQsVbNmG48MeEUW17B2U0N9qqjcaBueMUex12iWVqkgTJSFqlqD1AS1WxFKv8RZ7W2uZqACChQUCHwUnEgEPUYtG/wAXnCalHr2c/wArhkg4vv0aVWNXYm0Y0ekSPNkVCkbSmDqkAICrwL0u58TEAIovo3MCXN17uT484EUwQJMa4REiNhLHMCVgnAY86ReyQDUV4RzofOMXNuAlyBiasIy5cHN3Y7Hl4qi12paAE3AXJNW0GsU4zih2/tB0hKDie9lTHnCdmmrBSyiyRRju88YBZI4vxWxvxyyLkzqSI5vbVtQuZ3VG8jus1K5g5EQSx7TWj7nW+ROBOnjCG0bCpKlkJbNw5pxOcBlyqcdB4sXGWwkhSnURiQ5bID5hj/NFdExWSFl/uIBxfrWJ9ujUeA+Iz/I10aeCfZ2t2NhMY8SEdZHKZoogpspCApwx318IgDG4KgLBBMbKYkYwqiyjQTFTtPaolKKir7QElIa8b7uRwYHxhPam3ip0yzdTgV5ncNOMUE2YCTudRrUtj1vjneVmjKPBHa8HwZKXyT1+gtvtRmS0JJKEJNHIqrCiR7v5mBbItwlzwVOpCO6oGjA43T+Uh83GMV9m2iVTAohy5UEiveIZIA3Rbo2aZSQhdFKBKuKhnHOUU1R2HXo9KOwETEoKJlFAFN5BqMnUnl+UQ3sxBsncWhRv3rqk1SwLkEkAg7jWkIfQVqVMsRR/5JK1AV5+BciOnt0ztrMVpFQ0xt6fuTzHrGR44rQCySs4DYtkn2Vc1ak3EzJhLLUCliokXiHMssWCjR8YbtFloQdLxSe6oVzS9Q+aXDaR2arOmai6pKVJwrWhAUk80l+Lx539T2edYAtIAnWc0EtZe44/KrFI8o14Mrxu0Zc2FZlTLQCNRzGwtoK7MElQYsXJI89MI6SVaAr3ju48yydHFz+JPDt7X2EB3RJowKiK5wAqWENboypWSyiJeF5W05ZLBQc8uMGlTwsOk0w5+0CpJ9Mtxa7I2hZCCQxIfHCOan7RmFSgSa4hyzaNgzfMXe0rQm6UUJNCCWA3mOeXNrQD1rnXTGMHlZN0mbvGhq2iH4Uq+N2EGkAJBfSIqmjEYxCdVWNDn1yjnuRsSvsGmeCoOHrkcvmCzUd8qvXnuuTwOmJ+YWCGZyE5AOPTARkxyKEYceEX8mqL4bsDbksxBD+f61gF4anxgJvKUzV1HlEe0Vu65RSYyj0yNpMDvxt47qaOG0FMYRSIpmUjL0FyB4m5hCQSSwAc7tY5raG0TOLB0yx/24/HjC31H9TpEzs+8UpNboxIzJfAaZmK2ftRNx0/ac9C+EYPI8j/AJR2vC8NL859+iNttTME45U6HPfGbOlhSZh/pIB5HXfFaVElznURf7Ks5CW/pI14nzjn9y2dhdMF/h5s5KlqmKrdonizk+kMbWmn8RXB2MZ9IbUlhPZvcmAEAFrqueu6IbeR3gcCTXjBfRcUuOjofonaPY21SCe5OCSP7sj4gjmI9C2QSi0LQGKVG8Rxxpx9Y8cmzChdnW7O6Ca0zT4GPTtn7RKhJn5uErbebquT1hGZflZnaqy12ZaAmZMkKxQab0Big8gW8IU+stkCdJKSwbPcaDzaFvqFfZW6VMyJSk7woMX6yi0mLvy5qDim94OSkwuqYNnjViUZM8JOC3cZXklSC3HunnFjZrWZM25+VVZb+aPj9IQ26HnrId0zZigdxuKhm3qCpZNKMsDdQn3jdik0hmSCmqfR1QnpIdwKZ5avHNbTnTKpUaAjHOpY+EQnT2ZYwUmvh5UbwhWYsqukg8/ARozZ+aOLDxvjk0ZNn3i6aVGXTD5i22BaSn7yB2lRnXDGKlKHGHtugki0hAAUkltCXrplCcWTjOw8mO40T22QZxIfH/sKMxw+Iql2ogsKmmHvpFha56pveIAU5LtiKXRvaK+XZjfUo4ZMXhWSacmxuONRSZKWFlQJyqBDBmKfRz1lEaZ45cIBPtVwgua5dYQsYidsNB/M+IGWdes4EmZSj8W+aRpK7yq03E/GsHE+j0bBvjWB6CotdlSQJSVHE476+UOXUaRVSLQQlhhppwgH4s9P8xqjlVdGZ4pN3Z15wjCYlcjUxkgkkUjoHPMC6Ujd7URWjbJumgByOXOFDa1lV5y+7dSkJl5EYjo4ZMpfrPZaUTUzU07R72l4cdQTFZLUAshhdLEjQ5dbhF19XWy8iUGwUXPKBbO2Mfw82YpLqWE3Q1QCSX4lvBow5Zq7R1vHbUFYKRZAVFZrpxi2sqGVTABuZ9YV2TVpcwMtFUnNScn4Q6hP8VgcWf1hbtU0dODjKLOKmpaYWoQo+Llo6Zdp7eUlbd4Blf3Jz5xQ21B7RYGN/wAnNfSJ7Ltpkkk95J+4D2gl9GeL4su9pVkJUMUqSccMjHc/TdqvSyj+pChwUQ7cwfGOHtUxKpC7pcFLpPDEHfSLz6dtRuSilu8yS+408xF5FyRWT2dt9cyP4SZgxSw8C494ZTbgpC1ivcL83Yb/ANIZ2pJlzZC5algPR8grLwMc7ZiuSJkqaAFXEVGBAUz+ZjOZltUee7TnhFqUFZTFPw7o+YyZ3WBwSSg70K+078oN/iNs8y7VeBF2aLyTocFDrWFBPEyWkmji4o7/AMh8ac4fif4mvsPYu9IKWrLURyH6HyiSUuk1bhi0J7Btn8RaDiTUbwGPjDiTdJScjT1HJoOT1ZkzQ3Yax2QLoC+vQhm07JIwLhqcdITli4XBbyZoJO2qtJGCkk46de0UpRa2ZHGV6AXcScusYUnTHwzbA+kG2jPv957uOOnKFJCaVD51hLHRQraQUl0mh8Nc4XCVKIJ0EWpkCYhxQY5QJdnuFycaEefOLQQolBTXrm2ESklRIO/DSGQ101cdNE0yGQdOvGLaJYwlbhvGNtuPjCQWoYKp11zhr8On+Y+J+YDRZ0R2upxSmb4wSbbr6VApq3GhipC8N2UMzLdhcDADj1i0bVldO2YXjVqkLTEVrjlwb9oMUgJejU46QKbOfECgjcuUGHeGrRmcjQo/ZX7TkX5lnl4hcxuNQPeOnkMoKVgO1IG4JSEgcgIUseyBNnS5p+2S5BGBUQAPDHwhmQAmVNDs0567wD7xnyPdGqHSEfq2xBErtEUUFJukYh8YX2NbxMUQphMR9w9+GEWe1kidIlpFXmo9axyBtFy1T1pc3SUJAzNABvwJ5QzBKtMdFutAJs+9NX/cfUtAEsVJGpD55/ELy5rE1rjxh3Y8u9PQ2SXI3sW8zBx2w+xhMopC0h2Wkkf3MS/MOIv/AKZmPZxVrqnfSoPVYpdr2q6bifuwJ/lpWmpi8+mko7IoAaleYI9IbHbpFSR2FmkGYuSkLHdvHJiQQQopIeopuh7adtSSlJJXRaQoMQFC6SCcTg2GsctZzLX35ilOUAfYoBJADXVMxwdjnE5W25UsSkKUAJallxmFaJA7rvgcCN8LcWzEpUUP1ha/xG0RLH+nJSw4gB/Noptnqe8g5uG3v3faCbMm9rbZi8iVM9KFUasxCbSrcos3p5xILikbktC9pVdmS5opfYKb+YdP4xabQmAFEzJYY+TfEK7SkgImJb7FCYkf05t5+EbmWlK5IQMU56dPByAnG0YbRedNd3rA1qKkhIDFJcEHLhBJK3ZxXrFoilJfB2fNiRWmG+EmSiE2YUp1FMYPYEm5vxA9n4wjaJR0IHFw+NDzhqyFgWctlTjT1ipEBWa0kAgOMfmMnSwU4knfWkAXMdbmgfhpywzizkyQA/WcGv2UytQ6c/dsdYOub3cThhDK5AXWtDARYhmeDU4axOidkrKkFsj1lDn4JOvXjCN+4oACmTYvnxhn8Ud3l8xEynFljJsg1z0PrGTNnqBJSx0qX4QU2kkUZm5nUwEzyNzRbjIUpASk3ili4ic2UoEAVJy4xNdrLmrDIDrWCWd7wWsEpSm8zVxwam+u6Adx2xkXydI6WVLEuUAlmA8dTjmaxT25Kuxlt/5FlR3uGSPCLKRZlKZQlIQGoFEksdQKQedIUpLFLFBdLYEDBm3ZRl9msq9nyCJbnAKvU1SSPaOCtMy6kE4zCqYeKiQP+rnnHpUn/SUlODFv9xb1Meb7YoSM0oCeBcg9b4dDaYyCoq+0zybwf9otrBauy7VdHF1KeLU9vCKfsyQT1ToxYdm5Kf8A7EnlcPXOHIJP2bUmiSS5U6jhUkk1jpfphfeVk4EU9ps5DP8Ao0PfTimmkZEekFj06ZcgqresWsykrUhIUo90kO4cnTnuixFrSOydAKUpLu1Aydd5HnFdtSU1qCwweWR5t7wETO1mNdK0IYMM65tvpyjXCXFM5maCciGzZYRblpCSlJqAdDUcBugK/wD3ROFSOtYd2hYJ0i2pXNTdK0OBoKsAxyAgW20BE9JyLnDe59YzS+19nRwv8N/oatACly1N3VXpZ5gt5gxWr2eZIAVo4IDuAbumIbxiwnF5KlCpQQscQXi4Xs5Vo2eqYhNZc90HMpMtPaAc2PERMj0Ly2cn213DWu/jyiSV3s/Y9fEbTJNd2DV8sRxiabKAQos+OJceULcWjNyRGalSU1LhmdtxgaJXKldDh14wa53VAVzGYrhQxESFhu6engSC8yyFhhlug6LMtNBnziS0EKCmbUGld8O3xdAv3XoCNa/EVZehVCJiUsCCffwhMpUDV3Oh8zzh6zlSHS73XJOBz1ziKkdpgCA7/MFZSQIWcu5xrR38Yc7LcP8AiICU1SxFcOEPdmno/pA79BFmu1A5YboCqanIAbwAfIw0uVw8IXmyD+0NaRiTsXuB3fyI4UaHLGk1WqqB3WxCjRwcSwbIZkawtcg1lEyYES5Zbs5hW5fAtcFBV1XvDdC8nQ/CrkMTzOnl0oU38yyUIB1CBU84f/ET5SUi4mawY3SxcYMDu4xJWy5k1F2ZaCkZlKQATmEqdyBAJ1mXIUkKX2iFMAo0zwVorRQxw0jLaekb3CSVi02ZMSCopKBMUoBJxBooHgDHIfWFnuWhaHySfFzHY22Qpc5BNU0CQTUVqT6co436ytN62TNAwHID9fGHQ7Kg+yntKRdS2hhsUnBywUEjyBSeRHrCkwMNc4ZtKe8H/lHv8Q5aD7OjtsgdkK1b4pxhXY0wiYk7z5wew2ztJF04ih1BbPiPSE7ESmYAf5oZL/aw+4ln9TIJKbpbuklsw6HA3l2hjY+zB20tCMQWH9iilaONHie0JjTJP+7xDEeYHjFl9NS0rtchQNE324XSpIPA3hyjQq4tnNzt/IkT/wAUVD/0cwY1BObRy31IHuKGkXv+KqiOwToskcDhFLa+9LSD/KRGTGrgb4kNnzbyFDVP6R6t9LJR2EiSwKUyzedmKmClK8VK8Y8b2SlRUpLkVbXFyWEev7KQESUJH3LAFfyy6eZYcmgcj6BlvRxlv2J+HnKSwYm8lRzSftI00aF17MSoAEjf+2cd59SWVM1KgWeXLcHA3noCeEchO2fNlu6e7riOZFfSBi2YMsHF2iuRs5tYhNkH8pr49fpFleU2I8vmIGSTWh64RE/sTyZUTbOs43Khjr6wCdZFFnIOQGTYYCL5MsjEA8hGlj+jygtFrIznZ9nUlgkd2hOpOFeso1210FJeoyp58PWL1cuXoR1vgMyzJdnI5A+8SkGsj9lQJpOL0NGPKrRJh0/xFojZaCcT/wAW84N/kydfIRLC5oObWl2LsDVm94mi3SM7+/vfBirTLYN8ekLCUlV5RDn8tHw0GGMVyoYsMa2W061ScUS1ENRRmM/JyfKN7M2vLAKVXUEqUCAoqKhiLppik3QTk50ijlG8HUBk4FHpmBlk2sMonqYlTKckEKDhuGX6wE9qh+OKg7R0X4edMXfmAGWkdxCV3UpD4kuHLcolaLWEyly5dmLFy5UlSSdSSoxRI2iqV9gIScU3iQz1YGoI3ERYWlFnYKClX1VYG9eyxUBWjNiNIS4jfkYtsLaMxTS5oViyJgF66cGVuLdZctt2WDbJrFwVnDzbgYtdubaKTclquagFm3XsT5RywmYHfr49b4fFewUZMWG5n4hq1/cKUZL8IBaZYvUYd6D2gjvV6DdftRgY3s2Y00JyX3Tzqk+I84cnBl+Yipsq/wCIhWihhxxi4twZUU30Mj/qNW60giQo5qUH0LU84vPpydctsvJMxy2i7qgocy0cltj/AEE6pmeoi52Ra7/YLGKZiD/2APrGmDuzDnX5Jsuf8WpR7OUsD8zcw4PkRHOWNN+Vwf0yjrf8UpYVYgf5ZreLfEcX9OrpdfFPRwhWE0RdDNgk3ZpJS7zEjDMjHxMeg7ItN+awLh7o4CntHDzwRdAxKkEHeNODR0uxpQKbgNcZi3ITLRiRezJ4wGZbAlKmW021XUKUsXhMWXzvJBPkGb/dCO0JxUhSrKq82KPuLf0v6GGDPl2kEoUOyQLgbNjU8D50MJztlpMppXdmJJVLUnulTUUgtUncd0Y+bT0aVjjKG0cou1kuVAA63WIOhA8IsxZRi5bKK60LUtRUs3iWckAeLAOYsbGf4af7R6Q1M5vkRSqiQSrJQ5j3gM60rTv5N7wyYwo0J9YONmQRFsKh3gG3v7b42FJLu3ir3EMzJa2oQdzQHtJo/K/D94KkXZiZSXwH/KCfhEaf9v1gEy0E4obkfiB9ru8jF2i6YCeph5emsK2OWyA5oa+NYjtCeK7g/PAB8szyhiWA3plC2dJCVgWCtYZwT5Fy3rB7GiiwPtCiBuAz60gViDKWaDvavRoPYnSmuppvc5xGRIJORdQDX92+IiNu9iSlbkFmphi7798Fnq7obIsR7xWbTDy3zTSuQwMCtvZbKW0TiTeIqa4YnGN2hAAGQ0gkogqG6sZPS6gN0OCitWDWh5g0pTlGLBdXH4/TrCdo/wBVJyp+8RtExlEZEdbogZn5Sd8XdpmXkoXrXn08UwqAzda0izsJeS2aD5YjjQxQUWF2jLezEs91SSRqxb0MM7FUmXKvBz305V+5KrvGhiKu/Zpo0S/g0TsU1ygflQgKP91CTQY/EacRj8j0dd/iIQrZ85qjtEEcyY4DYa7q0jlHabfn39mzhiQJYOdQoD9eccNYFfxBx94VDUn/AEdj3Gy72rtRUnslIAJDuFBxg0KW/wCpp89FyktKqKCc9xL+UR27NZQGgI8/iKuW4YtQVxxNW84Ce2y5rZf7Mti7OXQWDMQag0wIz61aL+x/Ug/Ons3Dm6SXIDgp/lV+xjkZFtLOpJFcWoTG17VAdgedPfyhXGy1NxWi82naApcy6zH8wwKmckDEPi2ReHbPQBtB6RzUm0rWAJaXUcSchxMdHIQyEpP5QBziuNGPyZW0FBiYgAUXoOcRKLxx4wcTJRKbaQMG3xuVOcPAfw92oUoGrHTxoYrxtGalTdxSjmU3ACSGdKXCi2jQaX7JSfRZzbQAoJz0qTQO7AYM1d8S7QbvKKq8q8e8VLUe8oOBkVAnRsuDxjzt3gIul6CqinnJUVKTQhRPeAyFKDCtIbFtKEspJfBz9uWPxBkANSvx7Ri5QIukA8YS2dGhFJUlQJZlAgGgdg+AdqwGxTSADvIPPAvxjbXVXQbyQ90OQQSA9Rw9YGEplqeoScQQ/iRQh84IotpVocqTmz+HWcQWAsNkcX6xhQW0JVeC3CshWN2icoYJI0JYeRga2EJWiTdmKbNL+J/Qxpct5mFGHLdEUKcqP9Ix/wBxidnXeqaOMNMf1hg2HQKf97/2jzEQ2ikMC254ydMFDWq39hyjVqLhQdmA8YIjNyU49b4b2PPcsW7wb/cA4hSSrFnoSYDZ7QUkZGiuYPxERV0zpbIP4U0OxuH0Ma2PJe4cly1A8QAIZsiO+oZLSfOAfTU9kgHJSkU8c+qxow7aEeWqRc2g3rBakmjS0qP+2YEn0jktmAGYjGpeOyKEpstrDuewLjNysKaOJ2QomakHIYwM9ZGTxdwQ7tC4qaoqXdqA1MAPkwtNkBKwJZvOHyfwHVDDdrkpUtQIq+OrwvMs4lrTRgaUxB9hGa9jp9sKtaym7dAZvLrGGpKVfmKTyB84xLPm3TennBRK5g6CKsBlrYZYCHTXXIudd2kMgRT2VbUepBHl815RbImOAdRFMw5Y1IxU0CEJ01SDeIxPQ3QxPUMi3DGFJ0tkm8SCcA4L7zugkKQU22+4AahxMKWaSFFlKwSTQFSlEtWlMmgnY3WExKQAVJBT9yk5EjMb98CP8Nd4oJQsUBN12eu7GGLToJdaNWRLG67Jxpi+TYvvifZp/wDlV/yhUSlyyFfbe+2jliDeodzQX/KB/OfGLCboXk2YoTRVc8wT08EvqmICMS3eW1McBrGraHIGBqdMBTfm0bsie4CKYPx/eM7+zcLTJV1IYAgEuRi9KEZCkM7PSFFROdNaM/jDExANTi1RqNPeFJCChLpqM/EgegirtF1QS02dLgsHB4fvApyOqCGZprvha2zSEkhn9BERGyrfuzSzMn2MBSlkBOav3PlBb11C6kdDI4YxCyqBF4voHxbE9bhDkMj0gFqLqYUAYekSXVShuB9veBSlusqyFW4xNM28umUEQ2lYuk576QqUslJ8ecMKokjPCuGLU694iE9zLCIkCdJsia6Uajun29o3sySUFRYkdso8AA3CpPrFb9OzXBFKEHrwi3s80d4HAKUoNxU8Mhp2L8reNMfnz2lTRmZcx6M/dDHfQiOV2Ie8T15R0+0pAMmYoO4RMJ0AdCQ+juPCOT2UplHF/wBIkncrB8RUl/SxtdlK5huqu90Yc4y0bMUEuV3mxcsAMILJtQvliR+g/WGDOQUKCiGYvWresZm3Y/J2wUlQWlLZir5mkMoQUpHXnFHJthRg51H6jOLGTtNCkkuUimIo/GI4sXY8mZXN8X9PaDS5l0pVkHQc2qW+HhKbb0JBLu3Hwg1nSyan7xUPg5JHrFUIzdIaUUsU3gSp1JqA2gOtTpCqCSoUcvQnB6DhGl2IJS4SCaUpXKHZVlQoFJBCroJJGBLsC1OUWjM6iIWmaEqX2hdTC7doCdAWx8c4ydNStQvLBFDfcuE1oRg7+sGtdhmEC8EKcOVKVcKFMAK4ZlmgCrRLQsKQXBABAAIvChd8XhhL1oWmyjeCrzuSzl1MHru+YsP8qVon/l+kLFVybfEtQS94ZM7NWoY6b4e/z/8Ao84jTDbb6RXyl991ZJLZ1x9o1PnhCgdRXSmfH4irnLL1Ll+fWcEvKWAGe7XHXXzhfE2ci6TMChQhxnvhaxziUsRg48z4QhIAUoByOe+NzrOgFpa1lX9IBB4nDzgGvQV2OWwjHCtes4Uts5hmSrDzMGTfuEKllRGbgA8nd4UmPVpR1qoUzbdESIytKmUXBI+1hR8DrSrRO1puju1SRRst1N2EKyJd45AFyeBVUAaUiVsdOBLHKNFBrojZkm6opPVfnyMEs0x1F8ehEZaVBLDPE6dCGTKCA2tCc6ln84hBKfOoB/uJ65waUunW7rqq9sLKbIMw169oMEAAOOGvXW8wEY2FOKZoA/M4PqPSOhsRIKT/AF3ah/zpNfHzjl7HNCZqS7d79PaOoQoX9GVe8k49ZRbdA5FyhR0syYTse1/3J8+zePPtlDwL4+FI7xFNk2tNXZKv+w+I4SwAOM9R5QMXbZeFVFDKLAVG9q5G7mxhmzWIXmXUtRzQ11GDE56xmz57uioZ+Yf1eCT2ExCnw+7hQ1gN3QTqxxUhIHQ0iJSDkPGmXtAZlvrRuY4jAEvrCs61LfvPXQZHeX3RSiwW0OS7OkKdkljprqMIZlVAajh20yaFwsMGSoggF2yIfHCkGkpY4AUyLj9YL+mfK1X7AzVGocioIrn3sK6CJSrclCwlN9N77lKII4tg8LTJoKwXpg/iMeJMNWrY4UQpLVGGWGIikKlT7N7QnGZNXLSygoBwoumgcqTod/GNWRN2Sq+QkkgpS7FJDXVUq+7dEbHZFkHs1kEFm1B3sY1azKlpISyiCCVUOJZqY0iyq1SG7bMezh5hriSPvrhhTdFawjJkwzJgTeKgzgGgDpfKB/hVaHrlBdhQXFBZuzxMUWoPdoHZ5S0EAXSS7h8ADGRkLbNCBTUXVKcDHBqDODyLSFUB5Z/tGRkU1aD6GL58ehGKzo9CWHOm6kZGQoNo5YylJIDM4N28COIw5wvNmP8AcXrhXnu/eMjI0xdonods04NiIlaVulqVp5fMbjIugr0IWhPeScSeHD4iaT1114xkZEB9gZpqW3HzHzHUWKYDNDihQDhnURkZEfRT6Z19nlA2G1JZ/wCEfLlHEDYS0TE3TRYBBIpXHreNYyMhNtXQWP1/TEWckEpooV45txiVlP8AEc4BirPGvg/lGRkOjsXLTG0ye87u5yfnwEGMsOyajpzXANSNxkQqtjFjtxluMQesN8B2rKACFy6JUdftb8rdZxkZAMCSTISpYUltCCD1ziYtRQhIwBLAgceucZGQN2xNbAWWWST3iHqeAr7RVqmulRIo6U+Dl/F4yMg0Eix2Qr+I+LJ9ABD3+Zr3eEbjIJrYt9n/2Q=="/>
          <p:cNvSpPr>
            <a:spLocks noChangeAspect="1" noChangeArrowheads="1"/>
          </p:cNvSpPr>
          <p:nvPr/>
        </p:nvSpPr>
        <p:spPr bwMode="auto">
          <a:xfrm>
            <a:off x="0" y="-1058863"/>
            <a:ext cx="2066925" cy="2209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2" name="AutoShape 6" descr="data:image/jpeg;base64,/9j/4AAQSkZJRgABAQAAAQABAAD/2wCEAAkGBhQSERUUExQWFRUWGBwYGBgYGBwYGhoYHBoXGBgaGBcaHCYfGB0jGhoaHy8gJCcpLCwsGB8xNTAqNSYrLCkBCQoKDgwOGg8PGiwkHyQsLCwsLCwsLCwsLCwsLCwsLCwsLCwsLCwsLCwsLCwsLCwsLCwsLCwsLCwsLCwsLCwsLP/AABEIAOgA2QMBIgACEQEDEQH/xAAbAAACAgMBAAAAAAAAAAAAAAADBAIFAAEGB//EAEAQAAECAwUFBwIEBAYBBQAAAAECEQADIQQSMUFRBWFxgfATIpGhscHRBjIUQuHxI1JicgcVM4KSokMkNFNjsv/EABoBAAIDAQEAAAAAAAAAAAAAAAIDAAEEBQb/xAAlEQACAgICAgIDAAMAAAAAAAAAAQIRAyESMQRBE1EiYXEFMkL/2gAMAwEAAhEDEQA/AGJEm8cQKEuS3KBYGJtGNHbo85ZECCy5CikkZY+URSI2FEAtgcYv+EBlHxEW64xMYQWz3K33wozY74hXYu0Ek3e9eBJaja6nc0aCY2BEoiYMJiO5/eCqoN/meAhrZV5Jx7xYBL0wdSlc6Al6ClMcvkeQsK6tmrxvHeZvdIW/DqYFmeiQXBV/alio8WaHZWzbQUNcUEu9104+PrFpsuypJUtWJoVn7laAaDEtzOMCsm2lTZy0JnypSEkgOkFVKPVQFTrk0c+XnTW6R0I+DB6VlHNkKSWUCk6ERG7FpteyTpaymZMM1Kk30KIADpa8AkUSbt40xitUnCOl42ZZocjneTg+CfEyXJKsATSrRq60TRMKcCRq2kaumh6zjQZyARXjSCTrOUlixbQuPERNk3CX7wOGTRDTrWKIQCYiEwcyywpTLfG5xBU6U3RpjELFgkftE5k4qSlJwThSDLkMxY1wOsDuNlE7JYG51ug9rsaUMAp3APB4iAYiU84poiloCZMaMmDrTSDSCkPeS7inFsYphJiaZcY3XQh2zS0d6+7t3W1fOBXeHXOKLukFkIST3iQK5Odzc43Kn3FOAC4IqHGnjG58koLFnx14QMwyrFXRpo0ExJoxosEhGRKMKYlENIBJo+6JGW2NG194nJmFKgUmoNP2iM9ZIUTWhPlEZa+gBOFWvHPJATeWRoVBkvorfDVlmMhFyqpgCyaBkk0Fdc+AGGFVZSZswrmKHYy+64peFFXWz+0AnQADGLTZjIl31j7U3SSMAjMbsTHnMk3OTlI9HjioRUYju1rY0vukhhdDH8xxI4D/APJgM76YUZLSZoKFMAGANaqfV4qNkbelWiaihSxISjJnGeKirA0pyeOjtkpUoBMu8qUWAIqUvRQ/qI3aRnkpWa4VVMTt94pkjtH7ApSpF4MUl5d5sSxISciDuLppSacIcXs0qTNAs6U3VMlaSbxIIUlySygaPQM8LJWCARgcOEdf/G9NHI/yi3Fm7kbM9V25k784LLSHF52zaNTwm93XbJ6nCOrVnHToDd68I0YJcjd3XWLolm1TSQEkuBgOMCIrBQikaUiKUSNmzNUQASSBgPiBtyhmRIKlADP93i7k2RCcEjiQ584TkyLH6GQi5nN3Y21It9o7O7t9NK15xWNDISU1aBknF0wRlxhRDAs5u3qM7Y18OcCmTAn7iBxLReitkCnOM7Ea+UaRaEE3QoEkZaQa4dOvCJVlt0QUI0URMI5RsQSQLZOQpICrybzhhXA674EUxMDUNGBMXRVg0IjGoYPKnFCgQAWwcP5GIqLknWJRVgUpjJ1Ek40pxNAPFoLdjSkupCcavyFfUCAyvhBy+kFiXOaj9sq7fK7PsJIwBBLZl0uf+RdoX21aTMsyUSsZy1JP9qCSeRpyie254mL7qrqUBV6ZoDcHd1UWIELWC3hEqWQApV2aEJI/NMVcQ7YMAoncI809Kz00UV2yrOUyZc0BilV4ci7PHabG+ppYQAZoSQ3dWyQa0+6hyYuGc6tFXZLEEykyxUChPrDOz/pgT1YBvRseH6QhTs0uFJHZ2C2hbUBSQQsVbNmG48MeEUW17B2U0N9qqjcaBueMUex12iWVqkgTJSFqlqD1AS1WxFKv8RZ7W2uZqACChQUCHwUnEgEPUYtG/wAXnCalHr2c/wArhkg4vv0aVWNXYm0Y0ekSPNkVCkbSmDqkAICrwL0u58TEAIovo3MCXN17uT484EUwQJMa4REiNhLHMCVgnAY86ReyQDUV4RzofOMXNuAlyBiasIy5cHN3Y7Hl4qi12paAE3AXJNW0GsU4zih2/tB0hKDie9lTHnCdmmrBSyiyRRju88YBZI4vxWxvxyyLkzqSI5vbVtQuZ3VG8jus1K5g5EQSx7TWj7nW+ROBOnjCG0bCpKlkJbNw5pxOcBlyqcdB4sXGWwkhSnURiQ5bID5hj/NFdExWSFl/uIBxfrWJ9ujUeA+Iz/I10aeCfZ2t2NhMY8SEdZHKZoogpspCApwx318IgDG4KgLBBMbKYkYwqiyjQTFTtPaolKKir7QElIa8b7uRwYHxhPam3ip0yzdTgV5ncNOMUE2YCTudRrUtj1vjneVmjKPBHa8HwZKXyT1+gtvtRmS0JJKEJNHIqrCiR7v5mBbItwlzwVOpCO6oGjA43T+Uh83GMV9m2iVTAohy5UEiveIZIA3Rbo2aZSQhdFKBKuKhnHOUU1R2HXo9KOwETEoKJlFAFN5BqMnUnl+UQ3sxBsncWhRv3rqk1SwLkEkAg7jWkIfQVqVMsRR/5JK1AV5+BciOnt0ztrMVpFQ0xt6fuTzHrGR44rQCySs4DYtkn2Vc1ak3EzJhLLUCliokXiHMssWCjR8YbtFloQdLxSe6oVzS9Q+aXDaR2arOmai6pKVJwrWhAUk80l+Lx539T2edYAtIAnWc0EtZe44/KrFI8o14Mrxu0Zc2FZlTLQCNRzGwtoK7MElQYsXJI89MI6SVaAr3ju48yydHFz+JPDt7X2EB3RJowKiK5wAqWENboypWSyiJeF5W05ZLBQc8uMGlTwsOk0w5+0CpJ9Mtxa7I2hZCCQxIfHCOan7RmFSgSa4hyzaNgzfMXe0rQm6UUJNCCWA3mOeXNrQD1rnXTGMHlZN0mbvGhq2iH4Uq+N2EGkAJBfSIqmjEYxCdVWNDn1yjnuRsSvsGmeCoOHrkcvmCzUd8qvXnuuTwOmJ+YWCGZyE5AOPTARkxyKEYceEX8mqL4bsDbksxBD+f61gF4anxgJvKUzV1HlEe0Vu65RSYyj0yNpMDvxt47qaOG0FMYRSIpmUjL0FyB4m5hCQSSwAc7tY5raG0TOLB0yx/24/HjC31H9TpEzs+8UpNboxIzJfAaZmK2ftRNx0/ac9C+EYPI8j/AJR2vC8NL859+iNttTME45U6HPfGbOlhSZh/pIB5HXfFaVElznURf7Ks5CW/pI14nzjn9y2dhdMF/h5s5KlqmKrdonizk+kMbWmn8RXB2MZ9IbUlhPZvcmAEAFrqueu6IbeR3gcCTXjBfRcUuOjofonaPY21SCe5OCSP7sj4gjmI9C2QSi0LQGKVG8Rxxpx9Y8cmzChdnW7O6Ca0zT4GPTtn7RKhJn5uErbebquT1hGZflZnaqy12ZaAmZMkKxQab0Big8gW8IU+stkCdJKSwbPcaDzaFvqFfZW6VMyJSk7woMX6yi0mLvy5qDim94OSkwuqYNnjViUZM8JOC3cZXklSC3HunnFjZrWZM25+VVZb+aPj9IQ26HnrId0zZigdxuKhm3qCpZNKMsDdQn3jdik0hmSCmqfR1QnpIdwKZ5avHNbTnTKpUaAjHOpY+EQnT2ZYwUmvh5UbwhWYsqukg8/ARozZ+aOLDxvjk0ZNn3i6aVGXTD5i22BaSn7yB2lRnXDGKlKHGHtugki0hAAUkltCXrplCcWTjOw8mO40T22QZxIfH/sKMxw+Iql2ogsKmmHvpFha56pveIAU5LtiKXRvaK+XZjfUo4ZMXhWSacmxuONRSZKWFlQJyqBDBmKfRz1lEaZ45cIBPtVwgua5dYQsYidsNB/M+IGWdes4EmZSj8W+aRpK7yq03E/GsHE+j0bBvjWB6CotdlSQJSVHE476+UOXUaRVSLQQlhhppwgH4s9P8xqjlVdGZ4pN3Z15wjCYlcjUxkgkkUjoHPMC6Ujd7URWjbJumgByOXOFDa1lV5y+7dSkJl5EYjo4ZMpfrPZaUTUzU07R72l4cdQTFZLUAshhdLEjQ5dbhF19XWy8iUGwUXPKBbO2Mfw82YpLqWE3Q1QCSX4lvBow5Zq7R1vHbUFYKRZAVFZrpxi2sqGVTABuZ9YV2TVpcwMtFUnNScn4Q6hP8VgcWf1hbtU0dODjKLOKmpaYWoQo+Llo6Zdp7eUlbd4Blf3Jz5xQ21B7RYGN/wAnNfSJ7Ltpkkk95J+4D2gl9GeL4su9pVkJUMUqSccMjHc/TdqvSyj+pChwUQ7cwfGOHtUxKpC7pcFLpPDEHfSLz6dtRuSilu8yS+408xF5FyRWT2dt9cyP4SZgxSw8C494ZTbgpC1ivcL83Yb/ANIZ2pJlzZC5algPR8grLwMc7ZiuSJkqaAFXEVGBAUz+ZjOZltUee7TnhFqUFZTFPw7o+YyZ3WBwSSg70K+078oN/iNs8y7VeBF2aLyTocFDrWFBPEyWkmji4o7/AMh8ac4fif4mvsPYu9IKWrLURyH6HyiSUuk1bhi0J7Btn8RaDiTUbwGPjDiTdJScjT1HJoOT1ZkzQ3Yax2QLoC+vQhm07JIwLhqcdITli4XBbyZoJO2qtJGCkk46de0UpRa2ZHGV6AXcScusYUnTHwzbA+kG2jPv957uOOnKFJCaVD51hLHRQraQUl0mh8Nc4XCVKIJ0EWpkCYhxQY5QJdnuFycaEefOLQQolBTXrm2ESklRIO/DSGQ101cdNE0yGQdOvGLaJYwlbhvGNtuPjCQWoYKp11zhr8On+Y+J+YDRZ0R2upxSmb4wSbbr6VApq3GhipC8N2UMzLdhcDADj1i0bVldO2YXjVqkLTEVrjlwb9oMUgJejU46QKbOfECgjcuUGHeGrRmcjQo/ZX7TkX5lnl4hcxuNQPeOnkMoKVgO1IG4JSEgcgIUseyBNnS5p+2S5BGBUQAPDHwhmQAmVNDs0567wD7xnyPdGqHSEfq2xBErtEUUFJukYh8YX2NbxMUQphMR9w9+GEWe1kidIlpFXmo9axyBtFy1T1pc3SUJAzNABvwJ5QzBKtMdFutAJs+9NX/cfUtAEsVJGpD55/ELy5rE1rjxh3Y8u9PQ2SXI3sW8zBx2w+xhMopC0h2Wkkf3MS/MOIv/AKZmPZxVrqnfSoPVYpdr2q6bifuwJ/lpWmpi8+mko7IoAaleYI9IbHbpFSR2FmkGYuSkLHdvHJiQQQopIeopuh7adtSSlJJXRaQoMQFC6SCcTg2GsctZzLX35ilOUAfYoBJADXVMxwdjnE5W25UsSkKUAJallxmFaJA7rvgcCN8LcWzEpUUP1ha/xG0RLH+nJSw4gB/Noptnqe8g5uG3v3faCbMm9rbZi8iVM9KFUasxCbSrcos3p5xILikbktC9pVdmS5opfYKb+YdP4xabQmAFEzJYY+TfEK7SkgImJb7FCYkf05t5+EbmWlK5IQMU56dPByAnG0YbRedNd3rA1qKkhIDFJcEHLhBJK3ZxXrFoilJfB2fNiRWmG+EmSiE2YUp1FMYPYEm5vxA9n4wjaJR0IHFw+NDzhqyFgWctlTjT1ipEBWa0kAgOMfmMnSwU4knfWkAXMdbmgfhpywzizkyQA/WcGv2UytQ6c/dsdYOub3cThhDK5AXWtDARYhmeDU4axOidkrKkFsj1lDn4JOvXjCN+4oACmTYvnxhn8Ud3l8xEynFljJsg1z0PrGTNnqBJSx0qX4QU2kkUZm5nUwEzyNzRbjIUpASk3ili4ic2UoEAVJy4xNdrLmrDIDrWCWd7wWsEpSm8zVxwam+u6Adx2xkXydI6WVLEuUAlmA8dTjmaxT25Kuxlt/5FlR3uGSPCLKRZlKZQlIQGoFEksdQKQedIUpLFLFBdLYEDBm3ZRl9msq9nyCJbnAKvU1SSPaOCtMy6kE4zCqYeKiQP+rnnHpUn/SUlODFv9xb1Meb7YoSM0oCeBcg9b4dDaYyCoq+0zybwf9otrBauy7VdHF1KeLU9vCKfsyQT1ToxYdm5Kf8A7EnlcPXOHIJP2bUmiSS5U6jhUkk1jpfphfeVk4EU9ps5DP8Ao0PfTimmkZEekFj06ZcgqresWsykrUhIUo90kO4cnTnuixFrSOydAKUpLu1Aydd5HnFdtSU1qCwweWR5t7wETO1mNdK0IYMM65tvpyjXCXFM5maCciGzZYRblpCSlJqAdDUcBugK/wD3ROFSOtYd2hYJ0i2pXNTdK0OBoKsAxyAgW20BE9JyLnDe59YzS+19nRwv8N/oatACly1N3VXpZ5gt5gxWr2eZIAVo4IDuAbumIbxiwnF5KlCpQQscQXi4Xs5Vo2eqYhNZc90HMpMtPaAc2PERMj0Ly2cn213DWu/jyiSV3s/Y9fEbTJNd2DV8sRxiabKAQos+OJceULcWjNyRGalSU1LhmdtxgaJXKldDh14wa53VAVzGYrhQxESFhu6engSC8yyFhhlug6LMtNBnziS0EKCmbUGld8O3xdAv3XoCNa/EVZehVCJiUsCCffwhMpUDV3Oh8zzh6zlSHS73XJOBz1ziKkdpgCA7/MFZSQIWcu5xrR38Yc7LcP8AiICU1SxFcOEPdmno/pA79BFmu1A5YboCqanIAbwAfIw0uVw8IXmyD+0NaRiTsXuB3fyI4UaHLGk1WqqB3WxCjRwcSwbIZkawtcg1lEyYES5Zbs5hW5fAtcFBV1XvDdC8nQ/CrkMTzOnl0oU38yyUIB1CBU84f/ET5SUi4mawY3SxcYMDu4xJWy5k1F2ZaCkZlKQATmEqdyBAJ1mXIUkKX2iFMAo0zwVorRQxw0jLaekb3CSVi02ZMSCopKBMUoBJxBooHgDHIfWFnuWhaHySfFzHY22Qpc5BNU0CQTUVqT6co436ytN62TNAwHID9fGHQ7Kg+yntKRdS2hhsUnBywUEjyBSeRHrCkwMNc4ZtKe8H/lHv8Q5aD7OjtsgdkK1b4pxhXY0wiYk7z5wew2ztJF04ih1BbPiPSE7ESmYAf5oZL/aw+4ln9TIJKbpbuklsw6HA3l2hjY+zB20tCMQWH9iilaONHie0JjTJP+7xDEeYHjFl9NS0rtchQNE324XSpIPA3hyjQq4tnNzt/IkT/wAUVD/0cwY1BObRy31IHuKGkXv+KqiOwToskcDhFLa+9LSD/KRGTGrgb4kNnzbyFDVP6R6t9LJR2EiSwKUyzedmKmClK8VK8Y8b2SlRUpLkVbXFyWEev7KQESUJH3LAFfyy6eZYcmgcj6BlvRxlv2J+HnKSwYm8lRzSftI00aF17MSoAEjf+2cd59SWVM1KgWeXLcHA3noCeEchO2fNlu6e7riOZFfSBi2YMsHF2iuRs5tYhNkH8pr49fpFleU2I8vmIGSTWh64RE/sTyZUTbOs43Khjr6wCdZFFnIOQGTYYCL5MsjEA8hGlj+jygtFrIznZ9nUlgkd2hOpOFeso1210FJeoyp58PWL1cuXoR1vgMyzJdnI5A+8SkGsj9lQJpOL0NGPKrRJh0/xFojZaCcT/wAW84N/kydfIRLC5oObWl2LsDVm94mi3SM7+/vfBirTLYN8ekLCUlV5RDn8tHw0GGMVyoYsMa2W061ScUS1ENRRmM/JyfKN7M2vLAKVXUEqUCAoqKhiLppik3QTk50ijlG8HUBk4FHpmBlk2sMonqYlTKckEKDhuGX6wE9qh+OKg7R0X4edMXfmAGWkdxCV3UpD4kuHLcolaLWEyly5dmLFy5UlSSdSSoxRI2iqV9gIScU3iQz1YGoI3ERYWlFnYKClX1VYG9eyxUBWjNiNIS4jfkYtsLaMxTS5oViyJgF66cGVuLdZctt2WDbJrFwVnDzbgYtdubaKTclquagFm3XsT5RywmYHfr49b4fFewUZMWG5n4hq1/cKUZL8IBaZYvUYd6D2gjvV6DdftRgY3s2Y00JyX3Tzqk+I84cnBl+Yipsq/wCIhWihhxxi4twZUU30Mj/qNW60giQo5qUH0LU84vPpydctsvJMxy2i7qgocy0cltj/AEE6pmeoi52Ra7/YLGKZiD/2APrGmDuzDnX5Jsuf8WpR7OUsD8zcw4PkRHOWNN+Vwf0yjrf8UpYVYgf5ZreLfEcX9OrpdfFPRwhWE0RdDNgk3ZpJS7zEjDMjHxMeg7ItN+awLh7o4CntHDzwRdAxKkEHeNODR0uxpQKbgNcZi3ITLRiRezJ4wGZbAlKmW021XUKUsXhMWXzvJBPkGb/dCO0JxUhSrKq82KPuLf0v6GGDPl2kEoUOyQLgbNjU8D50MJztlpMppXdmJJVLUnulTUUgtUncd0Y+bT0aVjjKG0cou1kuVAA63WIOhA8IsxZRi5bKK60LUtRUs3iWckAeLAOYsbGf4af7R6Q1M5vkRSqiQSrJQ5j3gM60rTv5N7wyYwo0J9YONmQRFsKh3gG3v7b42FJLu3ir3EMzJa2oQdzQHtJo/K/D94KkXZiZSXwH/KCfhEaf9v1gEy0E4obkfiB9ru8jF2i6YCeph5emsK2OWyA5oa+NYjtCeK7g/PAB8szyhiWA3plC2dJCVgWCtYZwT5Fy3rB7GiiwPtCiBuAz60gViDKWaDvavRoPYnSmuppvc5xGRIJORdQDX92+IiNu9iSlbkFmphi7798Fnq7obIsR7xWbTDy3zTSuQwMCtvZbKW0TiTeIqa4YnGN2hAAGQ0gkogqG6sZPS6gN0OCitWDWh5g0pTlGLBdXH4/TrCdo/wBVJyp+8RtExlEZEdbogZn5Sd8XdpmXkoXrXn08UwqAzda0izsJeS2aD5YjjQxQUWF2jLezEs91SSRqxb0MM7FUmXKvBz305V+5KrvGhiKu/Zpo0S/g0TsU1ygflQgKP91CTQY/EacRj8j0dd/iIQrZ85qjtEEcyY4DYa7q0jlHabfn39mzhiQJYOdQoD9eccNYFfxBx94VDUn/AEdj3Gy72rtRUnslIAJDuFBxg0KW/wCpp89FyktKqKCc9xL+UR27NZQGgI8/iKuW4YtQVxxNW84Ce2y5rZf7Mti7OXQWDMQag0wIz61aL+x/Ug/Ons3Dm6SXIDgp/lV+xjkZFtLOpJFcWoTG17VAdgedPfyhXGy1NxWi82naApcy6zH8wwKmckDEPi2ReHbPQBtB6RzUm0rWAJaXUcSchxMdHIQyEpP5QBziuNGPyZW0FBiYgAUXoOcRKLxx4wcTJRKbaQMG3xuVOcPAfw92oUoGrHTxoYrxtGalTdxSjmU3ACSGdKXCi2jQaX7JSfRZzbQAoJz0qTQO7AYM1d8S7QbvKKq8q8e8VLUe8oOBkVAnRsuDxjzt3gIul6CqinnJUVKTQhRPeAyFKDCtIbFtKEspJfBz9uWPxBkANSvx7Ri5QIukA8YS2dGhFJUlQJZlAgGgdg+AdqwGxTSADvIPPAvxjbXVXQbyQ90OQQSA9Rw9YGEplqeoScQQ/iRQh84IotpVocqTmz+HWcQWAsNkcX6xhQW0JVeC3CshWN2icoYJI0JYeRga2EJWiTdmKbNL+J/Qxpct5mFGHLdEUKcqP9Ix/wBxidnXeqaOMNMf1hg2HQKf97/2jzEQ2ikMC254ydMFDWq39hyjVqLhQdmA8YIjNyU49b4b2PPcsW7wb/cA4hSSrFnoSYDZ7QUkZGiuYPxERV0zpbIP4U0OxuH0Ma2PJe4cly1A8QAIZsiO+oZLSfOAfTU9kgHJSkU8c+qxow7aEeWqRc2g3rBakmjS0qP+2YEn0jktmAGYjGpeOyKEpstrDuewLjNysKaOJ2QomakHIYwM9ZGTxdwQ7tC4qaoqXdqA1MAPkwtNkBKwJZvOHyfwHVDDdrkpUtQIq+OrwvMs4lrTRgaUxB9hGa9jp9sKtaym7dAZvLrGGpKVfmKTyB84xLPm3TennBRK5g6CKsBlrYZYCHTXXIudd2kMgRT2VbUepBHl815RbImOAdRFMw5Y1IxU0CEJ01SDeIxPQ3QxPUMi3DGFJ0tkm8SCcA4L7zugkKQU22+4AahxMKWaSFFlKwSTQFSlEtWlMmgnY3WExKQAVJBT9yk5EjMb98CP8Nd4oJQsUBN12eu7GGLToJdaNWRLG67Jxpi+TYvvifZp/wDlV/yhUSlyyFfbe+2jliDeodzQX/KB/OfGLCboXk2YoTRVc8wT08EvqmICMS3eW1McBrGraHIGBqdMBTfm0bsie4CKYPx/eM7+zcLTJV1IYAgEuRi9KEZCkM7PSFFROdNaM/jDExANTi1RqNPeFJCChLpqM/EgegirtF1QS02dLgsHB4fvApyOqCGZprvha2zSEkhn9BERGyrfuzSzMn2MBSlkBOav3PlBb11C6kdDI4YxCyqBF4voHxbE9bhDkMj0gFqLqYUAYekSXVShuB9veBSlusqyFW4xNM28umUEQ2lYuk576QqUslJ8ecMKokjPCuGLU694iE9zLCIkCdJsia6Uajun29o3sySUFRYkdso8AA3CpPrFb9OzXBFKEHrwi3s80d4HAKUoNxU8Mhp2L8reNMfnz2lTRmZcx6M/dDHfQiOV2Ie8T15R0+0pAMmYoO4RMJ0AdCQ+juPCOT2UplHF/wBIkncrB8RUl/SxtdlK5huqu90Yc4y0bMUEuV3mxcsAMILJtQvliR+g/WGDOQUKCiGYvWresZm3Y/J2wUlQWlLZir5mkMoQUpHXnFHJthRg51H6jOLGTtNCkkuUimIo/GI4sXY8mZXN8X9PaDS5l0pVkHQc2qW+HhKbb0JBLu3Hwg1nSyan7xUPg5JHrFUIzdIaUUsU3gSp1JqA2gOtTpCqCSoUcvQnB6DhGl2IJS4SCaUpXKHZVlQoFJBCroJJGBLsC1OUWjM6iIWmaEqX2hdTC7doCdAWx8c4ydNStQvLBFDfcuE1oRg7+sGtdhmEC8EKcOVKVcKFMAK4ZlmgCrRLQsKQXBABAAIvChd8XhhL1oWmyjeCrzuSzl1MHru+YsP8qVon/l+kLFVybfEtQS94ZM7NWoY6b4e/z/8Ao84jTDbb6RXyl991ZJLZ1x9o1PnhCgdRXSmfH4irnLL1Ll+fWcEvKWAGe7XHXXzhfE2ci6TMChQhxnvhaxziUsRg48z4QhIAUoByOe+NzrOgFpa1lX9IBB4nDzgGvQV2OWwjHCtes4Uts5hmSrDzMGTfuEKllRGbgA8nd4UmPVpR1qoUzbdESIytKmUXBI+1hR8DrSrRO1puju1SRRst1N2EKyJd45AFyeBVUAaUiVsdOBLHKNFBrojZkm6opPVfnyMEs0x1F8ehEZaVBLDPE6dCGTKCA2tCc6ln84hBKfOoB/uJ65waUunW7rqq9sLKbIMw169oMEAAOOGvXW8wEY2FOKZoA/M4PqPSOhsRIKT/AF3ah/zpNfHzjl7HNCZqS7d79PaOoQoX9GVe8k49ZRbdA5FyhR0syYTse1/3J8+zePPtlDwL4+FI7xFNk2tNXZKv+w+I4SwAOM9R5QMXbZeFVFDKLAVG9q5G7mxhmzWIXmXUtRzQ11GDE56xmz57uioZ+Yf1eCT2ExCnw+7hQ1gN3QTqxxUhIHQ0iJSDkPGmXtAZlvrRuY4jAEvrCs61LfvPXQZHeX3RSiwW0OS7OkKdkljprqMIZlVAajh20yaFwsMGSoggF2yIfHCkGkpY4AUyLj9YL+mfK1X7AzVGocioIrn3sK6CJSrclCwlN9N77lKII4tg8LTJoKwXpg/iMeJMNWrY4UQpLVGGWGIikKlT7N7QnGZNXLSygoBwoumgcqTod/GNWRN2Sq+QkkgpS7FJDXVUq+7dEbHZFkHs1kEFm1B3sY1azKlpISyiCCVUOJZqY0iyq1SG7bMezh5hriSPvrhhTdFawjJkwzJgTeKgzgGgDpfKB/hVaHrlBdhQXFBZuzxMUWoPdoHZ5S0EAXSS7h8ADGRkLbNCBTUXVKcDHBqDODyLSFUB5Z/tGRkU1aD6GL58ehGKzo9CWHOm6kZGQoNo5YylJIDM4N28COIw5wvNmP8AcXrhXnu/eMjI0xdonods04NiIlaVulqVp5fMbjIugr0IWhPeScSeHD4iaT1114xkZEB9gZpqW3HzHzHUWKYDNDihQDhnURkZEfRT6Z19nlA2G1JZ/wCEfLlHEDYS0TE3TRYBBIpXHreNYyMhNtXQWP1/TEWckEpooV45txiVlP8AEc4BirPGvg/lGRkOjsXLTG0ye87u5yfnwEGMsOyajpzXANSNxkQqtjFjtxluMQesN8B2rKACFy6JUdftb8rdZxkZAMCSTISpYUltCCD1ziYtRQhIwBLAgceucZGQN2xNbAWWWST3iHqeAr7RVqmulRIo6U+Dl/F4yMg0Eix2Qr+I+LJ9ABD3+Zr3eEbjIJrYt9n/2Q=="/>
          <p:cNvSpPr>
            <a:spLocks noChangeAspect="1" noChangeArrowheads="1"/>
          </p:cNvSpPr>
          <p:nvPr/>
        </p:nvSpPr>
        <p:spPr bwMode="auto">
          <a:xfrm>
            <a:off x="0" y="-1058863"/>
            <a:ext cx="2066925" cy="2209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24" name="Picture 8" descr="http://getfile1.posterous.com/getfile/files.posterous.com/benjamintoh/VMVaWuf7Ud7kDRVyQvOtLtRxziqPBIj5dZLP3QJfJU2ZHC6Mzj0TmjnPGLg7/Gen12callingofabram.jpg"/>
          <p:cNvPicPr>
            <a:picLocks noChangeAspect="1" noChangeArrowheads="1"/>
          </p:cNvPicPr>
          <p:nvPr/>
        </p:nvPicPr>
        <p:blipFill>
          <a:blip r:embed="rId2" cstate="print"/>
          <a:srcRect/>
          <a:stretch>
            <a:fillRect/>
          </a:stretch>
        </p:blipFill>
        <p:spPr bwMode="auto">
          <a:xfrm>
            <a:off x="152400" y="152400"/>
            <a:ext cx="1447800" cy="1546265"/>
          </a:xfrm>
          <a:prstGeom prst="rect">
            <a:avLst/>
          </a:prstGeom>
          <a:noFill/>
        </p:spPr>
      </p:pic>
      <p:sp>
        <p:nvSpPr>
          <p:cNvPr id="9226" name="AutoShape 10" descr="data:image/jpeg;base64,/9j/4AAQSkZJRgABAQAAAQABAAD/2wCEAAkGBhQSERUUEhQVFRQWGRoXFxgWFxcaFxgcGBsdGhYYGhcXGyYeFxwjGhccHy8gIycpLCwsHB8xNTAqNyYrLCkBCQoKDgwOGg8PGiklHyQpKSwsLCwsKiwsLCwsLCwsLCwpKSwsLCwsLCksLCwsLCwsLCksLC8sLCksLCwsLCksLP/AABEIAK0BJAMBIgACEQEDEQH/xAAcAAACAgMBAQAAAAAAAAAAAAADBAECAAUGBwj/xABHEAABAgMEBwYEBAMGBAcBAAABAhEAAyEEEjHwBUFRYYGxwQYTIjJxkUKh0eEHI1LxFGKSFRYzVHKCQ5PC0yRTc6Ky0uIX/8QAGgEAAgMBAQAAAAAAAAAAAAAAAgMAAQQFBv/EADIRAAIBAgUBBgUEAgMAAAAAAAABAgMRBBIhMVETBRQiQXGRI2GBsfAyodHhUsEVJJL/2gAMAwEAAhEDEQA/AO4s8gJcB6HJevvygolJqK6w3rjq3xiU3XH22wSWB884R5SrKUZuzY+pUkpNXKiWNZL4uW+mzrBBYEKxfU1YFr4Q7INMNkZ5VJvzYMakr7lEaMQMLwx17a7IhOiEAUdqUenGlYLalkIUU4spm9ITsWkLshKpj4s/E1+UNhCrKGaDe9rfRhOrZ2bHDo1DvV61NT7tFTo5JxfAdd2+DJmAhxUF2iQekL61RaXfuFnfJqtIaPmCsouC7hhe3sdY3QeRo5JSkkEFkkjf6NuEPKXX3gK5vSHSxMpQUHbTz89gMzTbuwH8Ah3qTUPR+W6MVYEkvV6V15zuixWX94l+kIzMnVlyCTY04Vavtg2ESnRyaM+Rq2cILe6xI6wOeS8y+pLkCLGBXXt1+/F4hdjBOJ19Ogglfl1iU/WJGcuSs8uRVVjYNVSWAowPpXEcab8YqLIkgKBO0YU9KUxzjDCphNEVLgE/CPU9OUSiTdSAH183h0pPLruAqk76PQWTZAMjU5xbf+0YLEGLk76jXjqhkoL8ekVunZAZ5LZ8hdSfJBsQLhyxxwq1a026oGmypoyy4G0OHx3iCTUm6oYUPCkSJLgOkYAswpu9obGrJK7bB6siBYgMD/8AHVhqik2whiSTvw11Vqzug38MMQ6ccCR8hSKTEkqu6g17aaUHU/SGKrO+kn+fUjqTKCyOHUTWrU20elTALVZilJKCXHphieQzi+sU94GoRI4meZNv6Ec5W3E7MkEAhQehLAUcAcqRC7GNp4NtfUN/02QpJsakTWGB+Y15/eNmR1+ecmNGJeSSyTumri4VZtai67PtNH3Ytjhi0VTJb4jg2rA4h2cYCDrTzgZSeWc/aMzqT/yC6suQVy7hTHADm26BFxgWwwA1V5wZQOc5+UBUk59IKNSfJTqz5F1W1QxYgVwatRyPLdDYngiitTMaFtn7HdTWqqXnOEDMsxqpYpw3SfqA5zfmx9JUMLuvAa9tN+dRCUKozatWzDlnCEzLznPOLy5qxgT7uPnnnG6OOoPSdNAXq+UmWXo9JqoFy+D7T+kNEwwmQVhypsR5iMCdQjIU1Fu62OvFNxTY4pTFhUYbdfTBozvCcNsDtC61DVPtq4a/pEpmtn3xr+8DiME5QjUitzl1Z/EaDyt8OIm9I1KVk5znbDAW2O6OTOk46Nfli4yH1WhvnArRdWgpODexhOZO2aznlGJtDavb12fSG0sLWkupTWxHUWzG7GkS0BILs5rFzaekKm0Dn9s/tEKm9PthnlCKsJ5257+ZalZaDPfE/OIevtC6Jw1HbnP2iyZuv0zn7QtQuTMGVN6wIWl9wpAlTSrAE/L0bP0gBmH22bo0Sw84pOSauVnuNqtWc55xKZyidn7QHuyA9OHyr9OGyC2VT+/TOaQFahKk0pq2xE7hmzxiiUEg1YOoEVehZrz0w2dDE2/Skqzy785YQkBnOJ3ACqjuDxwuk/xUZShZ5QYmipr7Al7qfT9UFQoSmnlX1Gqm5bHXaX08myoSVJcFwLr0uoUvAA43W3PAE9rpBujx31BPhCSoutiAGxZ2fjHndr/EK0rHkkE1bwKpeTcU3jxuqKeMPaN7dSEkGZYpb7ZZww+Ff12xq7m1HVXfqM6U0dvZu1khawkX3KgnyFheuhLkUDmYlvXUaRtyouANfIfcj5xy2idM6NmlPdd3KW6SEzBde7du1UWLFCGY0ujZHST5qyUgAAsavRvVsXajRnlRWa1rb7+gmV47hULvJc4V9t8CQkpDpB1eE6xuHwnXFkyqMpyMGDhNNzueJg9/pCm1HRf1sDa+4ET3qDtz6wJWLuQSwo1dmIMWnSq3k4sXG36HfEGcGcOaimt8G9Xpl4tLW8Sm/JlBaCCAWLgsfmx+dYtNWx49M/tFJaAlyWvGpI9fdhh9DF1rFSdTl854xJWb0+RSvbUhK+kVKuuc/eI2cInvKZ2wNiyys+0BVn3xgi5ueEVvdM55VgigCvrn3y8CXDCj1zn7wFaq5655wS2KAKOeOc0ihHWCHPvEffOecWiAWrXdEXYOUdM55xAGc55RdyBZUhZHhUwc04naDGQKcU0eVfpixLVNKJMZHSjPQ60IvKg1vWxG5x7Ha0TQJBep1bNn7QDSivEMah/mdnPnjC6V5+0egwtOU6NNp2tv8zg4qSVaQ+mbFlTx++flyhATInvc5zti6/Z9KtLNLcTGq0rD/ev9s5+cQZmc55wkbRGfxGc54Rop0I045YaIp1L7jilxIU49s1zthDvoi/nOfURjxfZ8cTbWzCjVsbETUgN67d2cvFV2gGmqEDNznPCMQokhsc5+0LpdmUKPjk7252CdaT0Rs0TIKEpOIEIJdJYw5KXnhn9o2NRnG61RSbTCWitNlc5+cZNtiJMlU2YWSgEnb6DaSaDfA58xn153xw/4h6cKlps6fKhlLG1RFAfRJ91bnjydeDr4lryub6EczSOc0/pyZa5pmLwwQl6ITsA27TrML2HQ82efykKW2JwSNdVFkim0x0XYzsWbUe8mumQDqoZhBqAdSdp4DWR6kmXLs8ohKQiXLSoskMAAHMNniFTeSCub5VciyxPGp3Ya1oDmWkig8M2UTVtQVtEaafZlS1XZiVIUNSgQdVWPvHcdltIT59tQDNmXSpS1pvKusHUUsTg7JaO90h2fkT0XZqLyakByGO0MfCfRofXqvDTUJ8X0FQxEnujwVo3Whe19osxFxV5Af8tblLFzTWnDUY32n/wxWgk2dV8F2Qpgo40SrAncWdqPgOKn2ZSFFKwUqGKSCCMdR94NShVVtzQpQqI9e0F26s9pZKj3U2vhWaH/AErwPoWO6OkbpHz0TnPrHU9m+386zkImPNlUDE+NIo11R9cDwaOfVwPnT9hU6Ntj11gMd8LGSO9B3H0cMAdjsSIBofTsm1IvSV3hrGCkk1ZQxByIYtJKTfAdgx3Oxc7g2rhuxwjJSy+ZjqbXZE1AcAeY/IayR8vtCFrt8pM0yVzSFsklLAOFm4K3cCqhrSj7YetejxNkrlqUod4llKSbqq7Dq3D6mEZvZeSooJvky+7ukqc/lJUA5arhVdrA6okXFEcb7mWjS0hCbxmoYC8wUCSAm+WDufDXIMNFDj35xqpfYuUE3O8nFN0oYlGCpaZRPkoe7QlIIqz7TG4l1BOqoHAtzHKI4q14gsDc2HXnP7RA+kEmsT7wIp2HZFAkKA5wFaa8ekFWnPHP7wNY3HHOf2i0Uytwcs/OIudfpGX+mc/aLPu2xZLkXOmc/SISgZzn1goz7Z/aMSmmc54xC0DBKfKVMSTQBsTtIjIidKvHzMzjyk6zrcREbo2yo7EF4UK6Sooen/USfnrhW/DOmyQoEjEbttMM+uvW95HrsCvgRPN4x/GYwZkQJkL34wGNljKM97EX88oAVxAVEsS4yF5znZshqTZCcaCnrGtvQ9J0soBiHbeY5uPjiXBKh9f6H0XBPxGxVYU4s+c4QtaFXALjVxZnhabpNag2Azn7wAZznhHNwfZ1a6liHpxuOqVo7RG7OTGwkrznPKNfIh6XnOeBjtysZ4ldI2sSpa1qwQm96tq44R5voPRa7bawkkuolcxWwO6j87o3kR0n4gaRuy0yQarN5X+lJw3upv6Y3v4d6C7mzCYofmTmUdoS3gHHzf7t0eVxL6UpzW7Z2qHhp35OlstmTLQlCBdSlIAAwAGEc9+IWkO7shQMZqrn+0eJfID/AHR1IHSPLe3WkFWi2d2jxCX+WkDWonxt/uZPCM3Z1Hq105bLVlT0Rtfwx0bWbPI2S08TeX/0e8d5dpwMK6A0SLPIRKGIa8RrUaqPv8mhXtLoiZPlo7kgLQozEkkgXkpV3btiL91xseFYup3ivKT2/wBFxVlY2cyWDQsx2+kaPSnZuRPFydLBBqhWCknBQSrEbWwxpSEbL2dtkm6iVMF0TFrJKy6gq67gp2XjrYnjDI0Za5Vmm3bk2eruiDMVQkS5aJiioAVCkqI3N6QuMcm0vzkpp7rc4XtB+Gk6U65DzpeLN+YB6Ci/UV3RxpSxY0OB3YPH0N3cxg5SC1WBL7cSG9I0faHsXKtblV0TNS0puq9FFzeFNY4jGNdHFtPLNr8/YfGu1umeOaNt8yStK5SihQ1jYWoRgRuNI9R7J9vEWppU5pc40H6JlG8JOB/lPAx5zpzs/Nsi7s0OD5VDyqbzeitoNRvBBOswzn1jXOlCsr/uNlCNRXR9BWRToG0AA7QRtzrgxHWPOexv4gMRJtRd2SmYcaEslb47L3o+2PREzwp2Ls70II9QcMI5NejKnLUxWy+Fg58xhSho2wUcn0ArFZSksySKAYVpqrEzPEoDEJUCTvAoPV6n6xMyQDUUOogV+43RVoqNn8xWrd0VUjrAV2fpBSpQxDitU/8A1x9iYg2ganJpQAvypxgcjI2hdcs8/pElPOGrsBtLhmLOW31GoHLPqioq+gL01FzKHLOeeMXBzznnDBR0zn6RQyxzzn7xVyWBJx45z+0XSintnP2iTJ55z1iyU9M55xdyGutMrxHxhO4lteONYyGLQ70llWNQCdZ1gxkboS8KOxBeFGo00vxAbA3zz9o1oNI2+nEB0tv1k68+8au5Hr8A/wDrx/PM8zi18Zk56RLxATGXI2mcgl4wGLtEpREIVTFjFgiNbpmzzSpPchflX5VAAL8PdlTkeEeJ8aPjAydkEkbRAhiWjP7xoFLtt5V1AAF4hwg4X7qccCyK/wA3swFW4KZKXAKheZFQFLuKYKcEpCKYeLDVCZVBigdHJlQ2lPvq9ekc/ImWx3VLLDuyye6II8HeVcG+1+jMAA28crSFqlSps20JAuyhd8gaYQkN4SXdZd3ZhhtwYrEdOF1u9jTRouTsaOcg23SNzFF664/RLLqPHxN/qEewypTMAG/bCPKuwH5ShNMqZM7xaZCSgPcoFLWvYmia+serJmhiSwAcknABsY8ziPFKx1Zq2nBr+0elhZrOuZ8TAIG1Z8vtidwMch+HfZ8rUbVNDgOJb/Er4pnByPUnZFLfOVpW1iWgkWeViptWCl/6lMyRs4x6BZ5KZaUoQAlKRdAGAAoI0yfdqORfqlv8lwKUc0r+QYK6RF7lFFN8xEtThHMauPUbFwa8ekY1PaIAr7xI+kVkBsQpFPeB3GPEQUfWIUoY4fJqa4HIU0avS+hJVollEwOCOWB9Q+OIjxztT2Qm2NTkKVK+FbUevhU1AedMC4j22Va0rDoUlYwdCgoejpJrXCKz5aJiSFBK0LcHApUG9jD6FedLTdaEjeLuj5028evSO67GduSj8m0KoEFMuYfhwuoUdY2E4OAaVC/bLsGbOO/s7zLOWJq5lg4VHmRXze+08bnlHVThWjcfKMasT6ICAKCjZzkxAePOuwHbm7cs1pV4aCXMV8NKIUTq2HVgaM3pTco41alKEtfmZHDK7An65zzjFHpEqT1iwTC0LKDDh1gEjxKKthYA4ilS2p+QG0iGAG9usUnSq3ku7ijs4BrjTB8iDhbbmwEr7kLl7N0BPzrDUo3gC2z5Yim/ZFJsvkecLasE1wCKc8IlI6QYJzwz+0UCekRlWNfPVdUd5J84GvYQYyJnywVFyrE4FO3+asZG6nfKtDqQXhRrtKI8bbPqX+deIhLuM5zzjbWiQ6n2l6OfnrYU+sB7jOc8o9fhJJUYnnsSvis1xlZznnGdzD/cZznlGCRGnOZ8ol3MYmVD4s2c52Rn8PnOfSJnJlFRKiUpALOAWdnGuj+/z2GHO4xjR2zsqqZNWsKSlK2fFy1zWzo8gqk1YOBjASnYNRvubuXJhmTLz7tnrGhR2btJf/xBqkgeJW3ynWQQzrdxXcYKvsvO8SkzrilJuulUw4JIA8RdTEhlGrDVSEObY2MDfTDdSc1znVHI/iDbrsmXKGK1FZ9ENdHFSvlDVv7Ozky1zF2hQCUfrmMlkKrRnAUUF2chFdkaxaha9LsW7qSxKifCRLLmu+YQN8cfGNuom9lqdLCxSVztezWiu4kSpZxSkFX+oklXzPyjU6W0jMt8w2ay/wCCD+bNPlO5ximmAqptlTXTNntU+0LlykkSGlomEm4FXSVKSFsTUzCCyT5QNsFNgtKgmTJlGyIRMmpvJmEhSe78E03CFK8eo4nHXGGmo0/G2nJ6+n9jp3lodJofQ8uzShLl7ipR8yla1E5YUhwp6845WbP0h+YkAUUyFXUF0hK7pqWN67Ld8Co8MtFs0h47ktmUWLS/KVLYpBV4jd7sF9qtjwicXJtt/ly1podWhHOLBPKNdoMTQhXfPfM2YQ5dklRKAKnwtgNkbFKuXWEtahF/rFCrpyixPMxQ/SLsUYV9Ypa5V9C04XgU11XgQ+/GJfrziYFaFtHH2bsVOQkBM9KWUhVO8f8ALShKTeJc+Q0Zg9Di5bH2QmSzLT3huhYvXCoJuAErBClPeWq4PCGARqeOqenCMJrxhnUkBkRyUnsesXUrnPLaUFJ8YvJT3QVLIvMEflLZv/NU+/z3tf2FmWIy1JN+SR4lN5VOARuGDE7W9fbSH+UAttlE2WpKkhVDQhwXxBGwin7CCpVpRlrsX+nVHzqM784R6N+H/bBJu2eeopVQSpjterRCtROwkVw2Pz3bPsgbIu/LdVnmeRRxS4JuKO0ajrY6wY5wZ+f7R0JJVY2HShGrE+h/4MfF4jXzavQCg4RWbICBeS7gh6kuNYLvqjjuwHbfvgLPaFfmh+7Uf+IG8p/nHzG/HtrZZlLQQklJLMQ4w9KxyWpQqZZvj0sYp07X0KEAgEEEN1gwT1zn7wpLkrSkKIdTG8ASytigML1B6w4kuxGBr8oVOOV6O6Bi+QNnFVD+bmArmYLd27Dziq5LlwSk0qDz1HjA0khTXiqhKnalQ1AKa/XhEspalfp0CGXWKGXs3QcmvHpEAdIAKxz1uloKzeUQa4AnXujIYtIWVquFLAkFyMfaMjXCTyo6UP0otIluT6tg2swQ2cZzndAZMxqpZjqamJHrq2wzLtI+Km/Ee+qO7h8XTUVBuzOPXptzbQEyM5z6QKYAkOS2fc1yINPnEuwbfr4DVxrCa5T8c4wNbtKMXaOopUuQoWitQGLdWrjnDGJKk1qKbaH2Nc64SSGYbCBngYsVFWFEvjrNNWwb/aFf8jO+ysVkQ6liHGffPqIIJec59YWTbmQzC8NWpv1cecGTb0s7F9ja/XPvG2GMptK8le1ysj8hhCc5zwggGc54Qui2fyn5Njt9Yj+JJUlIDFRYa9pPiZk4EvupUQLxlLydxsaUmVtiBMSqXtSQeIbr+8eb9nLGmSFTVXf4hMvvLPKUCSbqrpmEM2LhPoTqEeiL0esCYELCVm8y7oUxYpBc1UlwFNt9o005dqlWmSmswpRKStaZI8ZMwidXuzdF0AtfQBjXCOTUrOc3c6EFkhZDX955wUUKkm8VzUio8IQopSA3+IR5i2qL2ftdNKEkyQWHjVeUEispBV5HupM1RVs7peyhLL2itSu6ezXQtQCi0ygdDpw8JF9fiPhPd6nN0n9u2q7Z1Ks9ZhF9gslIU1Al3SUgl72wsCME2+S9y/qW0V2hmTZgSqTcSdbqcESpczApAunvGBd6YRv0/XnHJ2LTtsAlJXIvElAUq6sO6JSi7eVTrW6muvLNA9KWTtDbBLRekFavCFEypgvOEFYYeVQKj4muliwoYp077EudmBnhGNGa+PSNX2ltc+XZyqyoEya6QEkXqE+Is4wG+Ktd2LNsr6xS90jz7+8Gmf8AKp/5Z/7kVOnNM/5ZP/L9v+JBui+V7l2PQFK684lJrHOdn9I21Uqcq1SWWn/DSAE38dd40dq6g8RI0nbaX5AVQXj5fEkG8wCi4VgA9CzmohWR3sS50LxhPWOdGlbYxJswLgAJcuDrJP6SH3gj2f0bbJ61q76UJacUm8SSSxYjiX3jfFOLRL3NkFdIgrp7xUK6dYqVcjC2FYBpDRiJyFy1h0rcKDUO9tR13gx3x4v2p7LzLHNuq8UtdUL1EPUH+YOCRvj3ALrCOltGS7TKVKmh0lvVJaigdRGXBMaKVdweuxIrK7o8P0Ro6bPmhMkEqBBJDgIqnxFQ8gB1x7zo20FElPfTUTFpAvrFAotiz4860EcvpjRdmkSZVnEo3PzJzpWUqK7MjvBeUB4ipm3atTdBY7em1S1G6pNbpJAxACjdNXAJ1s9YOrJVUm1pcVUbk9DZyp6Vh0kGmr1gVlUPI/iS9N3wn0IjXq0ClqKUDwI2YekTKsykUK/ClymgcHiKDUQ8LlTo5Xln7ozWqX1Q/alkJo+KQSMQNo37McYvKlhIYBscvrO+EVWw+G8xSCCSN2Dg6n1vTleda7odt27GMzhJpQju7/cu2rbHTjx6RUnpApFpCgCM0gj9ITJNOzCNFb13Ziv8PF/ESD8omJtSUFaryXLn4iN+HF+MTHSprwLQ3x2Q1ZJL3txb5Hb78YN/DcozR3xVd1PR9b4VekNpwhFaPi/ODO43YubLT2gS7JD7c4Q0tpZFnCCsE31FKbt0VulVStSQKJ2wpQbegLgjW2iXdJcUoaVNQUinqPeLyJRSkJZ1ACmoMNZ1DnAbbpyUoLN1YEsElV0N4V3FqxdkL8zjBJa8BFLN2klBSZaZcwqISoABDqvIUtNCt3KUEuaCgJDtGtK8Fp+WMqpvOwWntETzKvWZZCwCVJZP5m1ioUOwYHCkc/oPS9slyyqZZps8LNFOXF03Sm6Elqgu4B24CO4sGkUzpKZoSpKVJKheABus4UySaEcYPZ5wVUbc4QCnKK1RrjGK0PPbVLt1ptKQiWuzFSHPjWAEuRfXXHUzAlteMdzYbH3SRLVMVMUzFSyCpV8+Itq8KVADVeq8bAZ94i4H2l6e0V19rLYa1dWASEpZqpSDdNGdj5UfqJDs2AclmhyRJAJLBL/CMABgPWtT9IXEnwgKUVBLEAswOLsAHL1q8MCZXiYuU45csfqCovdhvtziivrGP0jPvCwigPSCAjPrAlJHKKy0P7dYouwzdzwgU+8Wa8Q4cJIvNXC9TFoKBnhGv0/oo2iQqUlZlklJvB9SgWoQa4Q+FsyuAxu6P0z/AOpH1iLo/TP/AK0fWOL/AP5rM/zavZf/AHIqfw1X/m1f0q2f+pG99L/Nf+WI8XB1tslrKJgl3kqKCEFagWUXF5w7M4PCNYUW/UqTirZgXCMUmqQxxLvFuz3ZtdlRNAnd4pbFJUkskpcYXq1L0IjJHZqchgLUu6LoSGVS6khJ89Tg4NDiQYxSy5nZr2GrYa0WmeAf4goJoE3MKCpwBD0xerswaH1CvvGs0ZoRcqYZip6lugJIN7a4xUXCXU2vxFyY2pHWESWugaBN0gZ+vSDlPTkYEtPLqIWwkUvMYqF09uUSoVzvin25RAkDtVkRNDTEJWBUXkgtVnDjZrg8pIS90AOSS1HJDk+pgRz7xl7ryirkcRjvOkLz602vEhfTnALQunvFMmU182cpLhyBs1Yb4XNoOs4beVcM+sMWiuOLb9mr2zhGrnFjHtcHTjKCk0r8o87iG1NpXsbnR9rY1NNec8n3stbtwjjJFoznPCOh0bb71DjSOT2xgm31oL1NGFqp+Bi1tkJK1FQUXNLoenHW7xkEtSyVFlJHqpj7NwjIz0UunH0R103YZsK8WwJB1emqHAS3CF7LMcE7TsbXs1ZxgwXHPrPxMuwRKucB0hoxE4Jv3xcJUkoWpCgbpTik7FEQZC88IN9IXewLRpZ3Z2SnvFBJvLQtB8SiGmsVgAlk3lBy2sk64bkaNRLJUkeJQSknGktJCRXChOENKF5X8qSOJZ/YP7+kWUKe8FKT2Fw1dzWS7IEShKRRKUhKRUsE4AnHUIWsM1iUnF6eusfKNrNl8usaW3WcpWTqJNfWNuCiqqlRk99V6gYhum1Uitt/Q26JlM7YJ3oz6GFLOu8ka6DPvF1nn0+cYGsrsatwVptt3eTy1mHpKg/GNKSFTAMQB7kV58o3Vlx9401KSpqK82r+7FwnmvwnYYA6RlzrFx9Iw/WAsXcGqTs2iIQPdoKo84qDyimi7kjPtEgZ4xX78okHpziMozD5xKj05RKjT36xRSmx3RCFW684JFFDPGMCq52QF/8ARCdXtEEdYx4n7wRAbdOUDUM8YYUOnKBnPvFNETF1pgRHSGT9YAR0hYaYJQzxiqx15RdZzxga/ryihhBV05wNZce8Yr6QJSuRzn7xTDsDmofDNPtGutUvWM1z+8bMmF5qQQ/pxcs+dnGOx2bjnRl05bN+xzsdhOos8dzSlTGH9H2u6oHFv2PyORC1qktAJcysesnCNSDi9mefUnF3R0UxaTXBw9X6RkKyrQgJTeEslh5qndGR5WUcknFbI9NT8UE3wbezzKGnxasNWfeCEk4YQKxo8JxxOONa+kNAahvjkzV5Di8inp9oZCuUAA6dYMAw4RVtBcitnNDtvKf1cxZf1gcqilDe7biA59LzwReEFUWrYuntYEsuPaFLRLvODhUw29eIiVJcRSundDtGrM55MxUpWveOtYemT3DpOo8oDpWVUHc2feNaqaoAp1bI7vdO9041Y2zefv8Ac5veO7zlB7eQxo+YHJUa7/n9I3tlmh6a45iTjnOdkbixTGplznLxO0cFJfFi77acImExKfglob5Bf5dYl6e8Bs6qe0GV0Mci+hvasVUa8YoekSTzgRMC2WXvczyiQc8YED15RgV05wNy7Br3WMv9OUCfr1jAenKLuCFGfeJKeH7QN88YIlWeERK/7EIYxP3i32ixHXnBJAsqR05RQjPGCn6coqc+8RoiF1DrAynp0hkp6xRSa8YW0GmJrTy6mBqFPflDSk09uZgS09eUA0MQmv6QsuHZgrxEKTE8opjUCUvryihLuN2cesVmGsC7yKGWInSgRg1PUbMv941s2VXOc7Y2KJtRq5enrsiLRJznPOPZ9m4p1qSctzy2Ow6pVLR2GbK/doaWVUxCm+kZA5Y8KfFdYM10njjGR5+vN9SXqzuUYvpx9EdVZeyRSPFNKuBD/wDvgqezambvS+27/wDqN7GR0XQpy3Rj6suTnZ+gAgFapxSkYuCzet58YXsdjRNrKtIWAlJN0EhjeZT3mY3ThsjqVRoZ/ZCQpN036SkSXCgDcl+WrVrVsDsxEB3Wlx9y+rPkj+7p1zjR9RHJXp7RQaGoXnvdIBN3A0oReo769og03swhcwLKlMJIkgBnYBYKipnJKZjN5XDkEhN0Nn7F2dBBAUSEpDm67pEtN8quuVFMlIJf9TNeMR4Sk919ydWfJf8AsDX3pb0Orfe1ViJOi0qdSZ1HKDQteQVJUKnaG4b4xXZCSy3KypRJvKKFEXlhZa8ghipIcEEHW8GR2Zk3wsXge8774WK70xTnw7ZhD4slIekRYWktl9ydWfICVoNMxKViZeCkhSTdLeIOlTXthFPWIX2dQEklaQALxNz4RV6K2DERsbZoSXMnImm8FpBAKSw+Jid6byiDqJMa5PYuQJZS8yqLjkpJIvJWHdLEAoDAgpYqDMYcoRWwLm3uCT2bltfEwXWd7mAxBx2EGDDs0AaTGGAF35VL7YsOxkh1vfN4k1UCxMtUslLhwbqz6amAaIX2Sl3kqSopurVMIISpypKQpnDJJKUkliT4hgowDoxe9/d/yTOyf7DID981GerO2Pn9aRYaKLBXf0xdqEMdd6m19xgo7OSu7kS6lMkukG7WjeLw4eI4NCknsRZgEhleFT4pAUAhMsJUlKQkpuoAweqq+JTr7pS4/dhdWfJJ0aAUvaPOWQGNSxVQhWtKDjs3xafoq6zz2ClXUuknxHyh7z4vjGDsfIu3fEwutSWGKZapSVC6gMQlTjUFAEAF3JI7JyUrCwVumaucHIPiXdKhVLgOgYVxDsSCXdqXBOrIFI0WFhRROJZRS91TOkssByyqulxQENiCImdoy4lS1zwlCAVLUQwCUuSSq94QACX3GLnsjIvEgEErC3F0VvzFt5cHnK3jwkEEAxay9lJKErSi8kTJZlqYpBYpSgmicfC77VLPxGL7vT4K6suRey6KCybtpvlJAUwwKkpWAWViUKCq6lPrgw0MpqTttbu+lb1Wwif7pSAtCkhSSlalgJPhdQAPhIII8I9KgUJBXndi5JQlKVKF1KUAkS1eFEwTfKUsSS4wu1qksIvoQ4J1Zch16HIP+MQSWDjiwF4OWBMYNDkYzizPQHgfNsBiD2TkAhXjvBSFJLglJQlSAylAlylZdRJVgxF1LVkdjJCQlr5KQwUSm8wUFAPd3XafCpQ1xOhT4J1ZchJOh1Y9+SPQ7B/Nx4wP+zSEFf8AE+Fr15nSE1LvfqG1k6nh7RmhESVTFJKz3gQCFEEAS03UsG2GvoNkJ2HsjIlJUlF8JVLMlnAZBowZIqAAA74E+Zayq+jDgnUkRZtHX0hSLQVAmhYswp+oe8WOiSGvT21YM5xDePcS30gE7sclXdtMV+WlaASlHxBSUHwBASE94oskAq8LnwiLSux0pKipyTelqR4Zbo7uWmWC5SbyiEGqgWvG7dNTOjDgnUkU/hkpmCUu1fmKqlFQojcL+3XvHEi9FkEJNoqrDwlzdYqYhWwj7xsLbodE0ELKi8qZJNRVM0Ivk0x8Ar60hVHZOSmZ3gvg953oF4FIVsYjy7AXajNdSwvD035E6shaRoq+lKkWgkKAUHBYpWHTQqo+3GCjQBP/ABjr1HH+r5REvsdISlCRfaWE3XIJFwTAkuU+b85RvYu2yJl9kpYlTJSlKKVzTNBSyVJoEJAIxNxLFRcqdRNTA91pcF9afJQdmz8U4muwj0Hn3wOX2bdIPfBSSAXCaHaQQtmP0xhkdkpAWVC/WYibdcFIKAQALySQnxGj7BQUgcrsTZ0JKU30juzKDEABJo4AS164AhyKgVckkzutLj7l9efICb2bQi7emMVKuh0mpILAMqmBPCDK7HpPxDCnhOO3zV1e0EHZKSm4UlYUkkhTpKiShKAoqKS5AQkg444gkHfARO6UuPuTr1OTmpXYsCt+upkka6fFFv7onXNH9Devx/tHSNGNFxw9OO1/d/yDKpKW/wBkcjM7DrOFpIGzuweaomOtjIru1PgvrT5P/9k="/>
          <p:cNvSpPr>
            <a:spLocks noChangeAspect="1" noChangeArrowheads="1"/>
          </p:cNvSpPr>
          <p:nvPr/>
        </p:nvSpPr>
        <p:spPr bwMode="auto">
          <a:xfrm>
            <a:off x="0" y="-784225"/>
            <a:ext cx="2781300" cy="16478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28" name="Picture 12" descr="http://www.theplaintruth.com/.a/6a00e554d79b028833012875e5c9f0970c-800wi"/>
          <p:cNvPicPr>
            <a:picLocks noChangeAspect="1" noChangeArrowheads="1"/>
          </p:cNvPicPr>
          <p:nvPr/>
        </p:nvPicPr>
        <p:blipFill>
          <a:blip r:embed="rId3" cstate="print"/>
          <a:srcRect l="7692" t="7792" r="7692" b="16883"/>
          <a:stretch>
            <a:fillRect/>
          </a:stretch>
        </p:blipFill>
        <p:spPr bwMode="auto">
          <a:xfrm>
            <a:off x="5956738" y="76200"/>
            <a:ext cx="3034862" cy="1600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3429000" y="1447800"/>
            <a:ext cx="3810000" cy="762000"/>
          </a:xfrm>
        </p:spPr>
        <p:txBody>
          <a:bodyPr>
            <a:noAutofit/>
          </a:bodyPr>
          <a:lstStyle/>
          <a:p>
            <a:r>
              <a:rPr lang="en-US" sz="4800" b="1" dirty="0" smtClean="0">
                <a:solidFill>
                  <a:srgbClr val="663300"/>
                </a:solidFill>
              </a:rPr>
              <a:t>Genesis 18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idx="1"/>
          </p:nvPr>
        </p:nvSpPr>
        <p:spPr>
          <a:xfrm>
            <a:off x="1066800" y="2286000"/>
            <a:ext cx="7086600" cy="3962400"/>
          </a:xfrm>
        </p:spPr>
        <p:txBody>
          <a:bodyPr>
            <a:normAutofit fontScale="62500" lnSpcReduction="20000"/>
          </a:bodyPr>
          <a:lstStyle/>
          <a:p>
            <a:pPr marL="0" indent="228600">
              <a:lnSpc>
                <a:spcPts val="2300"/>
              </a:lnSpc>
              <a:spcBef>
                <a:spcPts val="0"/>
              </a:spcBef>
              <a:buFont typeface="Wingdings" pitchFamily="2" charset="2"/>
              <a:buNone/>
            </a:pPr>
            <a:r>
              <a:rPr lang="en-US" b="1" dirty="0" smtClean="0">
                <a:solidFill>
                  <a:srgbClr val="0000CC"/>
                </a:solidFill>
                <a:latin typeface="Times New Roman" pitchFamily="18" charset="0"/>
              </a:rPr>
              <a:t>1  Then the LORD appeared to him by the </a:t>
            </a:r>
            <a:r>
              <a:rPr lang="en-US" b="1" dirty="0" err="1" smtClean="0">
                <a:solidFill>
                  <a:srgbClr val="0000CC"/>
                </a:solidFill>
                <a:latin typeface="Times New Roman" pitchFamily="18" charset="0"/>
              </a:rPr>
              <a:t>terebinth</a:t>
            </a:r>
            <a:r>
              <a:rPr lang="en-US" b="1" dirty="0" smtClean="0">
                <a:solidFill>
                  <a:srgbClr val="0000CC"/>
                </a:solidFill>
                <a:latin typeface="Times New Roman" pitchFamily="18" charset="0"/>
              </a:rPr>
              <a:t> trees of </a:t>
            </a:r>
            <a:r>
              <a:rPr lang="en-US" b="1" dirty="0" err="1" smtClean="0">
                <a:solidFill>
                  <a:srgbClr val="0000CC"/>
                </a:solidFill>
                <a:latin typeface="Times New Roman" pitchFamily="18" charset="0"/>
              </a:rPr>
              <a:t>Mamre</a:t>
            </a:r>
            <a:r>
              <a:rPr lang="en-US" b="1" dirty="0" smtClean="0">
                <a:solidFill>
                  <a:srgbClr val="0000CC"/>
                </a:solidFill>
                <a:latin typeface="Times New Roman" pitchFamily="18" charset="0"/>
              </a:rPr>
              <a:t>, </a:t>
            </a:r>
            <a:r>
              <a:rPr lang="en-US" dirty="0" smtClean="0">
                <a:latin typeface="Times New Roman" pitchFamily="18" charset="0"/>
              </a:rPr>
              <a:t>as he was sitting in the tent door in the heat of the day.</a:t>
            </a:r>
          </a:p>
          <a:p>
            <a:pPr marL="0" indent="228600">
              <a:lnSpc>
                <a:spcPts val="2300"/>
              </a:lnSpc>
              <a:spcBef>
                <a:spcPts val="0"/>
              </a:spcBef>
              <a:buFont typeface="Wingdings" pitchFamily="2" charset="2"/>
              <a:buNone/>
            </a:pPr>
            <a:r>
              <a:rPr lang="en-US" dirty="0" smtClean="0">
                <a:latin typeface="Times New Roman" pitchFamily="18" charset="0"/>
              </a:rPr>
              <a:t>2  So he lifted his eyes and looked, and behold, three men were standing by him; and when he saw them, </a:t>
            </a:r>
            <a:r>
              <a:rPr lang="en-US" b="1" dirty="0" smtClean="0">
                <a:solidFill>
                  <a:srgbClr val="0000CC"/>
                </a:solidFill>
                <a:latin typeface="Times New Roman" pitchFamily="18" charset="0"/>
              </a:rPr>
              <a:t>he ran from the tent door to meet them,</a:t>
            </a:r>
            <a:r>
              <a:rPr lang="en-US" dirty="0" smtClean="0">
                <a:latin typeface="Times New Roman" pitchFamily="18" charset="0"/>
              </a:rPr>
              <a:t> and bowed himself to the ground,</a:t>
            </a:r>
          </a:p>
          <a:p>
            <a:pPr marL="0" indent="228600">
              <a:lnSpc>
                <a:spcPts val="2300"/>
              </a:lnSpc>
              <a:spcBef>
                <a:spcPts val="0"/>
              </a:spcBef>
              <a:buFont typeface="Wingdings" pitchFamily="2" charset="2"/>
              <a:buNone/>
            </a:pPr>
            <a:r>
              <a:rPr lang="en-US" dirty="0" smtClean="0">
                <a:latin typeface="Times New Roman" pitchFamily="18" charset="0"/>
              </a:rPr>
              <a:t>3  and said, "My Lord, if I have now found favor in Your sight, do not pass on by Your servant.</a:t>
            </a:r>
          </a:p>
          <a:p>
            <a:pPr marL="0" indent="228600">
              <a:lnSpc>
                <a:spcPts val="2300"/>
              </a:lnSpc>
              <a:spcBef>
                <a:spcPts val="0"/>
              </a:spcBef>
              <a:buFont typeface="Wingdings" pitchFamily="2" charset="2"/>
              <a:buNone/>
            </a:pPr>
            <a:r>
              <a:rPr lang="en-US" dirty="0" smtClean="0">
                <a:latin typeface="Times New Roman" pitchFamily="18" charset="0"/>
              </a:rPr>
              <a:t>4  "Please let a little water be brought, and wash your feet, and rest yourselves under the tree.</a:t>
            </a:r>
          </a:p>
          <a:p>
            <a:pPr marL="0" indent="228600">
              <a:lnSpc>
                <a:spcPts val="2300"/>
              </a:lnSpc>
              <a:spcBef>
                <a:spcPts val="0"/>
              </a:spcBef>
              <a:buFont typeface="Wingdings" pitchFamily="2" charset="2"/>
              <a:buNone/>
            </a:pPr>
            <a:r>
              <a:rPr lang="en-US" dirty="0" smtClean="0">
                <a:latin typeface="Times New Roman" pitchFamily="18" charset="0"/>
              </a:rPr>
              <a:t>5  "And I will bring a morsel of bread, that you may refresh your hearts. After that you may pass by, inasmuch as you have come to your servant." They said, "Do as you have said."</a:t>
            </a:r>
            <a:endParaRPr lang="en-US" dirty="0">
              <a:latin typeface="Times New Roman" pitchFamily="18" charset="0"/>
            </a:endParaRPr>
          </a:p>
        </p:txBody>
      </p:sp>
      <p:sp>
        <p:nvSpPr>
          <p:cNvPr id="4100" name="Text Box 5"/>
          <p:cNvSpPr txBox="1">
            <a:spLocks noChangeArrowheads="1"/>
          </p:cNvSpPr>
          <p:nvPr/>
        </p:nvSpPr>
        <p:spPr bwMode="auto">
          <a:xfrm>
            <a:off x="6324600" y="6400800"/>
            <a:ext cx="2057400" cy="369332"/>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00B050"/>
                </a:solidFill>
                <a:latin typeface="Comic Sans MS" pitchFamily="66" charset="0"/>
              </a:rPr>
              <a:t>Continued…</a:t>
            </a:r>
          </a:p>
        </p:txBody>
      </p:sp>
      <p:sp>
        <p:nvSpPr>
          <p:cNvPr id="6" name="Rectangle 2"/>
          <p:cNvSpPr txBox="1">
            <a:spLocks noRot="1" noChangeArrowheads="1"/>
          </p:cNvSpPr>
          <p:nvPr/>
        </p:nvSpPr>
        <p:spPr>
          <a:xfrm>
            <a:off x="2971800" y="914400"/>
            <a:ext cx="46482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7030A0"/>
                </a:solidFill>
                <a:effectLst/>
                <a:uLnTx/>
                <a:uFillTx/>
                <a:latin typeface="Vagabond" pitchFamily="2" charset="0"/>
                <a:ea typeface="+mj-ea"/>
                <a:cs typeface="+mj-cs"/>
              </a:rPr>
              <a:t>The Angels visit</a:t>
            </a:r>
            <a:endParaRPr kumimoji="0" lang="en-US" sz="4000" b="1" i="0" u="none" strike="noStrike" kern="1200" cap="none" spc="0" normalizeH="0" baseline="0" noProof="0" dirty="0">
              <a:ln>
                <a:noFill/>
              </a:ln>
              <a:solidFill>
                <a:srgbClr val="7030A0"/>
              </a:solidFill>
              <a:effectLst/>
              <a:uLnTx/>
              <a:uFillTx/>
              <a:latin typeface="Vagabond" pitchFamily="2" charset="0"/>
              <a:ea typeface="+mj-ea"/>
              <a:cs typeface="+mj-cs"/>
            </a:endParaRPr>
          </a:p>
        </p:txBody>
      </p:sp>
      <p:pic>
        <p:nvPicPr>
          <p:cNvPr id="76802" name="Picture 2" descr="https://encrypted-tbn3.gstatic.com/images?q=tbn:ANd9GcTwj8aZtM4StVwxVqlwtwq4wCYiZj6RTZn-N5BzaVXhuhYYVVOy"/>
          <p:cNvPicPr>
            <a:picLocks noChangeAspect="1" noChangeArrowheads="1"/>
          </p:cNvPicPr>
          <p:nvPr/>
        </p:nvPicPr>
        <p:blipFill>
          <a:blip r:embed="rId4" cstate="print"/>
          <a:srcRect t="16244" b="2538"/>
          <a:stretch>
            <a:fillRect/>
          </a:stretch>
        </p:blipFill>
        <p:spPr bwMode="auto">
          <a:xfrm>
            <a:off x="1371600" y="685800"/>
            <a:ext cx="1678490" cy="1524000"/>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457200" y="609600"/>
            <a:ext cx="8229600" cy="762000"/>
          </a:xfrm>
        </p:spPr>
        <p:txBody>
          <a:bodyPr>
            <a:noAutofit/>
          </a:bodyPr>
          <a:lstStyle/>
          <a:p>
            <a:r>
              <a:rPr lang="en-US" sz="4800" b="1" dirty="0" smtClean="0">
                <a:solidFill>
                  <a:srgbClr val="663300"/>
                </a:solidFill>
              </a:rPr>
              <a:t>Genesis 18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idx="1"/>
          </p:nvPr>
        </p:nvSpPr>
        <p:spPr>
          <a:xfrm>
            <a:off x="1066800" y="1295400"/>
            <a:ext cx="7086600" cy="3962400"/>
          </a:xfrm>
        </p:spPr>
        <p:txBody>
          <a:bodyPr>
            <a:normAutofit fontScale="92500" lnSpcReduction="20000"/>
          </a:bodyPr>
          <a:lstStyle/>
          <a:p>
            <a:pPr marL="0" indent="228600">
              <a:lnSpc>
                <a:spcPct val="90000"/>
              </a:lnSpc>
              <a:buFont typeface="Wingdings" pitchFamily="2" charset="2"/>
              <a:buNone/>
            </a:pPr>
            <a:r>
              <a:rPr lang="en-US" dirty="0" smtClean="0">
                <a:latin typeface="Times New Roman" pitchFamily="18" charset="0"/>
              </a:rPr>
              <a:t>6  So </a:t>
            </a:r>
            <a:r>
              <a:rPr lang="en-US" b="1" dirty="0" smtClean="0">
                <a:solidFill>
                  <a:srgbClr val="0000CC"/>
                </a:solidFill>
                <a:latin typeface="Times New Roman" pitchFamily="18" charset="0"/>
              </a:rPr>
              <a:t>Abraham hurried into the tent to Sarah and said, "Quickly, make ready three measures of fine meal; knead it and make cakes."</a:t>
            </a:r>
          </a:p>
          <a:p>
            <a:pPr marL="0" indent="228600">
              <a:lnSpc>
                <a:spcPct val="90000"/>
              </a:lnSpc>
              <a:buFont typeface="Wingdings" pitchFamily="2" charset="2"/>
              <a:buNone/>
            </a:pPr>
            <a:r>
              <a:rPr lang="en-US" dirty="0" smtClean="0">
                <a:latin typeface="Times New Roman" pitchFamily="18" charset="0"/>
              </a:rPr>
              <a:t>7  And Abraham </a:t>
            </a:r>
            <a:r>
              <a:rPr lang="en-US" b="1" dirty="0" smtClean="0">
                <a:solidFill>
                  <a:srgbClr val="0000CC"/>
                </a:solidFill>
                <a:latin typeface="Times New Roman" pitchFamily="18" charset="0"/>
              </a:rPr>
              <a:t>ran to the herd, </a:t>
            </a:r>
            <a:r>
              <a:rPr lang="en-US" dirty="0" smtClean="0">
                <a:latin typeface="Times New Roman" pitchFamily="18" charset="0"/>
              </a:rPr>
              <a:t>took a tender and good calf, gave it to a young man, and he hastened to prepare it.</a:t>
            </a:r>
          </a:p>
          <a:p>
            <a:pPr marL="0" indent="228600">
              <a:lnSpc>
                <a:spcPct val="90000"/>
              </a:lnSpc>
              <a:buFont typeface="Wingdings" pitchFamily="2" charset="2"/>
              <a:buNone/>
            </a:pPr>
            <a:r>
              <a:rPr lang="en-US" dirty="0" smtClean="0">
                <a:latin typeface="Times New Roman" pitchFamily="18" charset="0"/>
              </a:rPr>
              <a:t>8  So he took butter and milk and the calf which he had prepared, and set it before them; and he stood by them under the tree as they ate.</a:t>
            </a:r>
            <a:endParaRPr lang="en-US" dirty="0">
              <a:latin typeface="Times New Roman" pitchFamily="18" charset="0"/>
            </a:endParaRPr>
          </a:p>
        </p:txBody>
      </p:sp>
      <p:sp>
        <p:nvSpPr>
          <p:cNvPr id="4100" name="Text Box 5"/>
          <p:cNvSpPr txBox="1">
            <a:spLocks noChangeArrowheads="1"/>
          </p:cNvSpPr>
          <p:nvPr/>
        </p:nvSpPr>
        <p:spPr bwMode="auto">
          <a:xfrm>
            <a:off x="6324600" y="6400800"/>
            <a:ext cx="2057400" cy="369332"/>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00B050"/>
                </a:solidFill>
                <a:latin typeface="Comic Sans MS" pitchFamily="66" charset="0"/>
              </a:rPr>
              <a:t>Continued…</a:t>
            </a:r>
          </a:p>
        </p:txBody>
      </p:sp>
      <p:sp>
        <p:nvSpPr>
          <p:cNvPr id="6" name="Rectangle 2"/>
          <p:cNvSpPr txBox="1">
            <a:spLocks noRot="1" noChangeArrowheads="1"/>
          </p:cNvSpPr>
          <p:nvPr/>
        </p:nvSpPr>
        <p:spPr>
          <a:xfrm>
            <a:off x="457200" y="0"/>
            <a:ext cx="8229600" cy="5334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Vagabond" pitchFamily="2" charset="0"/>
                <a:ea typeface="+mj-ea"/>
                <a:cs typeface="+mj-cs"/>
              </a:rPr>
              <a:t>The Angels visit</a:t>
            </a:r>
            <a:endParaRPr kumimoji="0" lang="en-US" sz="3200" b="1" i="0" u="none" strike="noStrike" kern="1200" cap="none" spc="0" normalizeH="0" baseline="0" noProof="0" dirty="0">
              <a:ln>
                <a:noFill/>
              </a:ln>
              <a:solidFill>
                <a:srgbClr val="FF0000"/>
              </a:solidFill>
              <a:effectLst/>
              <a:uLnTx/>
              <a:uFillTx/>
              <a:latin typeface="Vagabond" pitchFamily="2" charset="0"/>
              <a:ea typeface="+mj-ea"/>
              <a:cs typeface="+mj-cs"/>
            </a:endParaRPr>
          </a:p>
        </p:txBody>
      </p:sp>
      <p:sp>
        <p:nvSpPr>
          <p:cNvPr id="8" name="Text Box 5"/>
          <p:cNvSpPr txBox="1">
            <a:spLocks noChangeArrowheads="1"/>
          </p:cNvSpPr>
          <p:nvPr/>
        </p:nvSpPr>
        <p:spPr bwMode="auto">
          <a:xfrm>
            <a:off x="1066800" y="5105400"/>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Note the teamwork of Abraham &amp; Sarah. Both support each other</a:t>
            </a:r>
            <a:endParaRPr lang="en-US" sz="2800" b="1" dirty="0" smtClean="0">
              <a:solidFill>
                <a:srgbClr val="0000CC"/>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533400" y="381000"/>
            <a:ext cx="8229600" cy="914400"/>
          </a:xfrm>
        </p:spPr>
        <p:txBody>
          <a:bodyPr>
            <a:noAutofit/>
          </a:bodyPr>
          <a:lstStyle/>
          <a:p>
            <a:r>
              <a:rPr lang="en-US" sz="4800" b="1" dirty="0" smtClean="0">
                <a:solidFill>
                  <a:srgbClr val="663300"/>
                </a:solidFill>
              </a:rPr>
              <a:t>Genesis 18:10-12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idx="1"/>
          </p:nvPr>
        </p:nvSpPr>
        <p:spPr>
          <a:xfrm>
            <a:off x="1066800" y="1143000"/>
            <a:ext cx="7086600" cy="3962400"/>
          </a:xfrm>
        </p:spPr>
        <p:txBody>
          <a:bodyPr>
            <a:normAutofit fontScale="85000" lnSpcReduction="10000"/>
          </a:bodyPr>
          <a:lstStyle/>
          <a:p>
            <a:pPr marL="0" indent="288925">
              <a:lnSpc>
                <a:spcPct val="90000"/>
              </a:lnSpc>
              <a:buFont typeface="Wingdings" pitchFamily="2" charset="2"/>
              <a:buNone/>
            </a:pPr>
            <a:r>
              <a:rPr lang="en-US" dirty="0" smtClean="0">
                <a:latin typeface="Times New Roman" pitchFamily="18" charset="0"/>
              </a:rPr>
              <a:t>10	And He said, "I will certainly return to you according to the time of life, and behold, Sarah your wife shall have a son." (Sarah was listening in the tent door which was behind him.)</a:t>
            </a:r>
          </a:p>
          <a:p>
            <a:pPr marL="0" indent="288925">
              <a:lnSpc>
                <a:spcPct val="90000"/>
              </a:lnSpc>
              <a:buFont typeface="Wingdings" pitchFamily="2" charset="2"/>
              <a:buNone/>
            </a:pPr>
            <a:r>
              <a:rPr lang="en-US" dirty="0" smtClean="0">
                <a:latin typeface="Times New Roman" pitchFamily="18" charset="0"/>
              </a:rPr>
              <a:t>11	Now Abraham and Sarah were                         old, well advanced in age; and Sarah                          had passed the age of childbearing.</a:t>
            </a:r>
          </a:p>
          <a:p>
            <a:pPr marL="0" indent="288925">
              <a:lnSpc>
                <a:spcPct val="90000"/>
              </a:lnSpc>
              <a:buFont typeface="Wingdings" pitchFamily="2" charset="2"/>
              <a:buNone/>
            </a:pPr>
            <a:r>
              <a:rPr lang="en-US" dirty="0" smtClean="0">
                <a:latin typeface="Times New Roman" pitchFamily="18" charset="0"/>
              </a:rPr>
              <a:t>12	Therefore Sarah laughed </a:t>
            </a:r>
            <a:r>
              <a:rPr lang="en-US" b="1" i="1" dirty="0" smtClean="0">
                <a:solidFill>
                  <a:srgbClr val="0000CC"/>
                </a:solidFill>
                <a:latin typeface="Times New Roman" pitchFamily="18" charset="0"/>
              </a:rPr>
              <a:t>within herself</a:t>
            </a:r>
            <a:r>
              <a:rPr lang="en-US" b="1" dirty="0" smtClean="0">
                <a:solidFill>
                  <a:srgbClr val="0000CC"/>
                </a:solidFill>
                <a:latin typeface="Times New Roman" pitchFamily="18" charset="0"/>
              </a:rPr>
              <a:t>, </a:t>
            </a:r>
            <a:r>
              <a:rPr lang="en-US" dirty="0" smtClean="0">
                <a:latin typeface="Times New Roman" pitchFamily="18" charset="0"/>
              </a:rPr>
              <a:t>saying, "After I have grown old, shall I have pleasure, my lord being old also?"</a:t>
            </a:r>
            <a:endParaRPr lang="en-US" dirty="0">
              <a:latin typeface="Times New Roman" pitchFamily="18" charset="0"/>
            </a:endParaRPr>
          </a:p>
        </p:txBody>
      </p:sp>
      <p:sp>
        <p:nvSpPr>
          <p:cNvPr id="4100" name="Text Box 5"/>
          <p:cNvSpPr txBox="1">
            <a:spLocks noChangeArrowheads="1"/>
          </p:cNvSpPr>
          <p:nvPr/>
        </p:nvSpPr>
        <p:spPr bwMode="auto">
          <a:xfrm>
            <a:off x="990600" y="4800600"/>
            <a:ext cx="7315200" cy="1246495"/>
          </a:xfrm>
          <a:prstGeom prst="rect">
            <a:avLst/>
          </a:prstGeom>
          <a:noFill/>
          <a:ln w="9525">
            <a:noFill/>
            <a:miter lim="800000"/>
            <a:headEnd/>
            <a:tailEnd/>
          </a:ln>
        </p:spPr>
        <p:txBody>
          <a:bodyPr wrap="square">
            <a:spAutoFit/>
          </a:bodyPr>
          <a:lstStyle/>
          <a:p>
            <a:pPr eaLnBrk="1" hangingPunct="1">
              <a:lnSpc>
                <a:spcPts val="3000"/>
              </a:lnSpc>
              <a:spcBef>
                <a:spcPts val="0"/>
              </a:spcBef>
            </a:pPr>
            <a:r>
              <a:rPr lang="en-US" sz="2200" b="1" dirty="0" smtClean="0">
                <a:solidFill>
                  <a:srgbClr val="00B050"/>
                </a:solidFill>
                <a:latin typeface="Comic Sans MS" pitchFamily="66" charset="0"/>
              </a:rPr>
              <a:t>Abraham took the spiritual lead. He did not weaken in faith, and he was fully convinced that God was able to do what He had promised (Rom 4:19-21)</a:t>
            </a:r>
            <a:endParaRPr lang="en-US" sz="2200" b="1" dirty="0" smtClean="0">
              <a:solidFill>
                <a:srgbClr val="0000CC"/>
              </a:solidFill>
              <a:latin typeface="Comic Sans MS" pitchFamily="66" charset="0"/>
            </a:endParaRPr>
          </a:p>
        </p:txBody>
      </p:sp>
      <p:sp>
        <p:nvSpPr>
          <p:cNvPr id="6" name="Rectangle 2"/>
          <p:cNvSpPr txBox="1">
            <a:spLocks noRot="1" noChangeArrowheads="1"/>
          </p:cNvSpPr>
          <p:nvPr/>
        </p:nvSpPr>
        <p:spPr>
          <a:xfrm>
            <a:off x="457200" y="0"/>
            <a:ext cx="8229600" cy="5334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Vagabond" pitchFamily="2" charset="0"/>
                <a:ea typeface="+mj-ea"/>
                <a:cs typeface="+mj-cs"/>
              </a:rPr>
              <a:t>The Faith of Abraham &amp; Sarah</a:t>
            </a:r>
            <a:endParaRPr kumimoji="0" lang="en-US" sz="3200" b="1" i="0" u="none" strike="noStrike" kern="1200" cap="none" spc="0" normalizeH="0" baseline="0" noProof="0" dirty="0">
              <a:ln>
                <a:noFill/>
              </a:ln>
              <a:solidFill>
                <a:srgbClr val="FF0000"/>
              </a:solidFill>
              <a:effectLst/>
              <a:uLnTx/>
              <a:uFillTx/>
              <a:latin typeface="Vagabond" pitchFamily="2" charset="0"/>
              <a:ea typeface="+mj-ea"/>
              <a:cs typeface="+mj-cs"/>
            </a:endParaRPr>
          </a:p>
        </p:txBody>
      </p:sp>
      <p:sp>
        <p:nvSpPr>
          <p:cNvPr id="70658" name="AutoShape 2" descr="data:image/jpeg;base64,/9j/4AAQSkZJRgABAQAAAQABAAD/2wCEAAkGBhQSERUUEhQVFRUWFhsXGBgXFxcaHBocICIYGxgYGBoXHCYeFxwjHBwXIC8gIycpLCwsFx4xNTAqNSYrLCkBCQoKDgwOGg8PGiwlHyQ0KiwqLCwsKSksLCosLCwpLCopLCwsLCwsKSwpLCkpLCwpLCwpLCkpKSwsLCwsKSwsLP/AABEIAPkAygMBIgACEQEDEQH/xAAcAAADAQEBAQEBAAAAAAAAAAAEBQYHAwIBAAj/xABGEAABAwEFBAgCBwYFBAIDAAABAgMRAAQFEiExBkFRYRMiMnGBkaGxcsEHFCNCUmLRMzSSouHwJFOCsvEVY4PCQ3MWJXT/xAAaAQADAQEBAQAAAAAAAAAAAAADBAUCAQAG/8QAMREAAgIBBAAEBgEEAQUAAAAAAAECAxEEEiExQVFhcRMiIzKB8DMFkbHRwSQ0QqHh/9oADAMBAAIRAxEAPwCIvK8VAqIOKJnUZgEnWl1nvZQgncNOM0+v1hK0vFJ6rbW/CDJBnnJzy3CKlCcSstBA8qzV4o0iksVuKlD8gJjgP+aqtnL1UnowCc2VqPITkfMHyqYu5rChSwJhrD/qJA+Zp/dq0NqUkOIS8ClDeKcKsGonIZknfvoNr7G4rai7+tnecsj57uVCs2vAYQI60nKd4mM6iPr7wUsKBAkoWrErtDPechpX62OqcQpEuJQACSDAyg5HOSTSO952ow5rJOJ2nc6RSgoyFnOYjMxJ37qqbxvrpSlSpKlNIISJyMEmeZkHxqJuqzBCgXUhRJHUUDIzGZ3eflTu0OFS0YcTYTOIn0379IgCm7ZLoX3YTQ9sW1rISmz2htSZWCVlQGYzknDOEQJGe+pxW0RZtXSWfGUFWhgk5nsnyzFdVvIbUXVEuqmAIkAQJxTpHKg0JcebAaJhsiBEwQdSvLjMUKuLk3jxMOaXZQ3m5al2joh1SvrDck5AqMmJInPXSut5WNQKE9L0gkAK3xEZgzO/uyo2zOuOKbL6ethJBEdbuB6wnUg/OhbKk/WCpYaLM6BW+MuqRmc92Q9KVjZtliS4XYTtcHN21WhMQcSBkEjONw88xypy3a5GIzORzOfjnnQgbKFATIWSQORnTdwr08yRmQAnTmSdw5b5r6Gl6ZVOcfHj8k6UrHNJmgWK1FSJ7q8W949GfTxmuN1vTZ2z+UemVdbSmUK86+SlNq/3R9EktoJs7aypxv4D+lPkWkm1rHBCantlU/bx+EH3p7ZRNpePJI9qYhlRXuYsS3P2Ar/fIeTwU255iPkaUv3r1EhUnOBG6YM062nbBAP4UrPgYTHr6VEXkcJRnlH/AD6AU1U3kBal8IsGLYYCsySkGMUCibTa5bUVZdU5HXvpMy+IGWYg8cq92xRKFQoAkHL5U5tklnnIF9nq47ekupUMwtOE5ab8/Gqok7vSs1uNZSkYSQcQPkc/75VVWu+VhCUpPXXw3DUqz3CQBzikpPdILGL2ps833exxjDH2ahi456p/hzoQ3e5905btNN1eehAG8wDrqctTzoxg9VOugrz9DaM+vUh+zPAozbbWEKUN0EA8zkc431n92sEqE6TA8Mp9K1na5ZFmfI16NWnDf86yqzv6xoARV2z5YoQo5kyy2XwdHiWCeuVnhvwDzMx+Wi73csr8LaJCg5mQkE4jnGYIic8xEipk3YThLaiiYKj1jhTB3aaDTXOmtmddQ20Ckl0KwhKYwzGSl4RmlIg8SSZqTbBt5Q/JvrBzcvNDj5AUQhKDixOFOJQyKhAIXlBg6zyrxe9nSbP0dmWXUqXjVCRIMYgDuQExEDWa7W3ZoKfKgkAFJ6olIx5QdMhrrxFe7luhzoFNrChmEYTER1SpachMSc98VmFSeGgTiT13O4SJTiiBhj2o20vOEqCkkTGWfHgPAU0VYSh2ISkpMZKSqQnIwQOpkM50zp3drSXQIbAw6HM58UkiY/Sm69MrZOL4YpZPakyQeQXAcKVhSdczBAjKCIjdFUWzlmS31VJCVLSdSM4JxJAGgGWfOim9m+uswUo1ASpQkkJzyOUZ99FWe7UNgBIiSRxJJMwJzo2m0s657m+ANtkZR2rsDvK0qadQESSsBOsmZ3ycxXJ67lKaSlaQ2pJODFGf5RHZCv1qxs12rQhJKSZ3iMhrnNAWxYKSFJOY0UImeRrtmiqtm5o8rZRisk9Y72GFLaklTgJkKOQzhMCIM10ctAIScMKGQQEmecTn/wAU2VY0lIGEQI/oDxr4psgQAAJrtf8AT9rWJYwcldnwHVxpmy4TlBUn9PejGXsTU/lpXs48QhaDqlU+dE3SeoR3/OvmNRHbcvRyRerea8+x02YH+Id5D3im1iXLz3eBSzZzJ508gfb9KKuJ7Et2eIPvW4y4R6a5Z2vTMOA6dDPkqoK+0QUDhiHrV/eLfW5FpYpS1smm0QVrKdTAAJ3bycvKntMm5MWuaVeBdZ0HClQ3j5V2XJBB4Z55RT207Gw3DKyY3Ly9R86TuWdbcpWkgwTBHqKf3TisywCTjJ8E/ZbIW5UDiAUcQmNJEjz9KdtsyrHvUBzhI7I9yeZqfNswuhuO2STyGvrT2wOEIjj/AEqfZxJL0C1cxfo2FqEg8wa7MODCnPcKBQ6cU8EkR50VZk9RPUHZHtWUbB9oHrOkrZdhIW31jBVkdDkJRzniKzDajZ1uz4HWScCjgKFDNBAmSOChmO+tI/6+w046452lnCoAYiUnQAHUaVKfSfb0PIbWgLxQJV91SesUd5HW7pNUVY3PawfwNkMk4tw/VRB7a4J4caqLriEKGYKZ7iQmQfKam7vsk2VI1KjPdCoy8Jq5sKG0pxHJIScjonDrn3TQ7HgMjoiyznX3oMiPbjlFJbVt2kz0SQBkQVwMhvAyz8aPu/aFu0SkJwuYfu6HiUniOFYg8Pk4+Udmdm4dUvIiTgxSo56k4qaWWxEZH++4bq62u8m2mwp1QQDGu8xoOJoawbQsukBtckmBIInunWrEHGKwiLJSbyFuMZUo2cvAO3g62UCG+olStBGaiN0nPPgBTq8H8DK15SlJidCfu+sVC3TbUgJI+8VJKt5IILjhP3hMgDIZb4oN1mI4DU1bmarZ3xGBClK3YlFJA3ZYYy5RSC+buIQBABRACsQzRwASkb51zBGudLGrbbGTKQ0WUK7QBJKCRBk95PhTX/qtq+sJS4EIR0ikNqzJIwryUDrIgyNCan1aiW9YKFulSgxfZmurnXYtjhXszAEf818wHKrm4ibT5dvVfI3KRRl0DrqHM/Ogy3hdZPMg+NF2BzC+tPj86+Q/qFeL5Y88r8o+g0zzUvbH9jvczgDz3JA9ZozZwZLPFVKbmc+2fPIUzuB4BjFOWJRoEOcfkNPx/Ayt5iFZzmAI1njSG1bRhl1KQCqTgy1UrWJGiUjtHmBTe/bVhZn72ifiIgevtWZ2baYJcAbHTGClsSRKRmteQzKj1j3JqjDmGF+RVQ3Sbf4NJuW/FqMLbLZ3pxYgeaFb+aTnnR99NB1hRGZQMXPLUeVQt6Xk+Ax0TUodAJVBOGdJP3fKi1X8/ZlsfWFhsOJiSZDax2QpWcIWJGehg8a5VJ1Pjry/1/ozOrPKItDuK2A7sIIHKKrLvX1fH5CkF+o6O9ICcIUSpOmYUDmI1Ek03sKiAY4A+qq5a/nT9D2n+2XuGkZniQaPsz4wJz+6Pal+PKTXNhw4U9wrgU+uWVSXMXRBaBMEATxAy1FKNpdmVrsrrOJlLiQH0MpKyqEjE4jMQkgSQN+dPtnbzJlsiQ0qJOqhEiI1MD1p5ddiSpGNaAHXCVFREmTMjyMRwp9V4luMy1MnDYzELpeKktpE9VB8cRkVQ7YW/BYjGeNSUqO8CAThG86VwvC7BZrxfbCYSkgoG7CQCI5bqfOXW260tlwSFTJGoO4idDlWbcbkag8xyJdikraQHOgQ4lWbqlEYtezhI1GWVHX4HfrlnX0TaVF1ST0ZOaEAHGrwnhOc0E0ybIV2ZSlqSqClQSCQDoCI1EVWMXYpbaQnEVFMAryUJ3mNJ4UrnE+RuSj8PPoQF63sbVbcDh6Jts4DIzSkGFGM8yacW3Z1htOKy2lRJSXENYTBSMyMZGRyMTGlNdorgaZc+uJBSoqCXBkQrPDIG4g60dcj6lNEqCUiCkHEkwlRMkwOrE7+Aypm1y3LDFdPCEq3I/XXajbbtWTmrCpOI/eUnMK4a+1Qezi5tIbJJRkUJ4HSe8Anlmav39qbPZ2+jYSFBCSkRCUp7yR1iTnABmah7NYij7UQlxTqcsMAAklRM9nWaYn1yJVP5ngvrzYQlsoC3RiJDaWhiUcOqjl2ZJEbyeVdnLOlw2Z7GqErKTjgqSopgzEb89MsVNdk7FibL8ydEckDTzMq8aOt10YzBIHSGSY0WN/inLwoEYLOUgs7pPOWIFIBzBnfNdUp9KJtt2qZMK7O5QBw9x4GuJSd1UlJE1x5Ab2H2So1T1h3jOvJtY6VpwaOIAPfR7iZBBFTswkt54mllQ5p3x3VH/qceYzRT0Es5iH3M5C7STuphdIiwp/NI/iVSZFoH1V1ac8TnWI3J6sTTmxupCLO3IkQojwnPzqRF8lGxZR120tOGxufiiEfEeqD5EnwrNNlL/QwwApAUtExuKTmIPKIrV72siXW1oUJBQT3EaEeNZRelgCHUqTqUJChunnl/c1UpxOtx8exOM/hzy1w+Cvu/ambKkNrSlaeolICllahJw5CECOciKUbcLfXZCSCpSsJWAJwt5lXkcMnvrhs9e1maJhpZeJhKRpOYmNxNW1zWdRXjXEgZ5ZCfu92dCjhSz5DTScNvmTOyXRWlpDT6wFJSFMLVq2ZOJBP4SIOE8aKsxwrUJmBEjQwVaUPtu4WUtrRCTiMwBJHW4dw8qRo2gWDjkHEOHdnFHTWqgrILHZ7T6Cxxe1rDKvNUiuTV4oCQCqCAARG+gLHtBnDmnEe9GrsaSSQQQTMyK468dgraZ1PEjiplVleK0k4HFAHLQjVJ7xnPKrKyXjhZbxgElaEDP75SlSs+8mp2/bKXMMmEOc9CMgocRJSJ/MKBtVrW7YyyykdK0OkVmZOEyTnqScR8q9p70otSfR7UadzkpRB/pHUkW5sgDEptOIzqJMTwMZeFM7FZXHGg4hMIOijx/KPvHXWpe+r0bttos7qclLbhwfhKdQOR18a1C7V4cEiGw0FADSAEK+Zpi3mQDmEcCizbBkddSwtRIJ1CkmMREznApvYm1JW2DIlcacgc/A13vO2KSHMJzS4hR+FSQD867vvAALHELTGpKk4EjxJ/lpeUU3nyPfFm47WclJacYc6ZKFIU6sQoZROvEaEzWebW3qw210NkEInpCrmAcIE5kBRBz4VXbX29uz2NzEZELAA1Uo5GOSZJJrLLS6JQTmlXVPwnKfIz4U7TBS5fgA3OOUglR6RTO4hRKoGWIpxT3xPlXZy7Jsq1rWcRT0gSJkgqJGXAJE5cY30Hd1ixBaAYcSFJPMjsK78MinPV6RpWqFpUyPhwIjuzBo81ngwuC72bdSm7QUmSGzygjIjzFHXJeoesrTh3iDnOfDzmoaxIcbs6mQeooqMgmSDHUIOflVtsvs6mzMtoUVSZWEq+6d+e+J9aBsZ14KFxwa90+NKL4u8JSXEpiO0Bw4xyo61tkqQBoTB7h1v1FEFcyOZH9KKmCwmRLl4tjXXzpPfDqMaFtghwkJE/e/vPXdNfrys/QvuoWRDaMQJ7PWMIUqNwHtX6xtFTzalYSQ2pcJJIzgJIkcyfGh6qUHXJeX+TemjKM1L9we7sseJwBAllXSIdQTmgrggHiJHVUKDs7sWhJmMA/oZr3sReQNofB7SjKe4TlXi1tlL7u49KoeE5ehqDZ0XOuGVd72wJSQDmoQDwG81lNpt31q1obT2QQPLMnzp9tXeam7Ksg5nCgHvP6T51K/R2mXnXdyGifFUx6JrcW1VKz0wZhGMeyz2Z2cTjLyyMEqkzGc8NTT627SNMgIalalGAYy11k6gVJBS2VNmMREGBnpqI5jPxpjamkvKbUcTGEQEracgiSe2BAIkjOmlSorMnxgDKTT4QJt0uUNRolRCu8iQD4SfGotbwS4iTAKSn9PWtSOz6nQ6leDonUg6ypKwIStOXDcayW/rOti1dE5kUKAncROShyIg1vQrZUolKjURVe3xyM7NaSLQEbij1Bp9gO7SpBCsdpCgck5TVu2vId3Cnuxiby/yyn2isQCS4gy2DihJ7JMhwCNEqSSeSkivdlVhU27AJKVNORlKkjEk/wCqJ8aNfLTranSCiQcSkmJ5KGiuGdSVkv0pC8TZUlIAyykp/ZqnTEAcJG+oHMuEJQi3HHkL3rnDN4KSkDA6MTfcuFD1xCrexsLThaXKXFANxMgpJBSoHkkLSY4JqN+vLeLCgtvFZ+qdQQD90nQkcqtnW8DTL2JTvRnEFkZ4DIIOp6pOXjVOSklFy7EdQuQ+8VFSi+nNIAQpP4m1aGBvBJrzYWStaU5w2O/rGdD+UZDnPCuFgfPRtN9YLWiCjRRSCVBR/AmD3mlH0g30bK2hlhYBUFleEwR2AkZZpBKp8OddhDdIUk8cE9ttf6bS+tpP7NhC0TPaJ7R7hEedSd2nG10KiMaAFJ/MkgEd8CRXp0hIXH+Sc+YKhPzrj0YKVnRSE2dQI1AyBI8DpVNR2rAAo9kXE9MnpThcwgJUYhST+Kc5GYndTa22bo1lJSfs3caYH3T/AMmkS7FjW6yDhcZViQrSQRmCOfzrTNnbCm0WaHQCtsgBflA5gcK4+8nhDdCCpTKVA4ioHuznOtDtCustX4EH1z9gKVXc2OncWUBAaBBjjG71PlRa34BSe0tClq5ZdUeAoecnGfba8oqQQSM2wB8Rz9BR7fbV3ilTCZcbVnGAGOJSD86OWspTO7U9YCTzyyrhwyn6Yn4NomR+7tiOWNw/7qU7GWlSrO6sYsSilhJUZJEa+A9qsbz2cReblrbUSmScBzOFaUtIB5gHEPE1LbF2ZSLKcQgtrdn4hCPkqkdR/E/VjdS+qvY53e90VpSU5BLgTPoCe+TVRtG0EuoXIh0RH5kgT5jPwNSi2wph1Z3qBHgR+po/b63KFkszqDBDgUO/CoUlCv4mUU5doWfSA6fqn/kT7L/pU/8AR7bw2LVIkFoAeaR7E+dLdp9o12kNyMKU7hnKj2if73V92TySvmgePXRTHwcUOL/eQGWp+yZpN4OjGdCkpCxMwRoZjPWNONe7vtWCcSnGk5xhtaClWeUNuSojmKj1XyspDcwUyArjOoPKvF0WdLtpaQpIIUsA5d80VRTpal/4nvuxOPTNVs+07EQVjvJT8qF2pu2zOIC1toWT97IKiDmD/YrMPpKur6raAhonD0YUQDvJUJ9Ko9nnVOJW2pRw9Agpk5JxYfQ/OvaaG5Ka8QF0tj4ZytVzNtuONpTABKZymBoRHKhRdh/zPQ/rT2+1APOKy3H+UUCzZipKTxANUMFSE3KuMvMrWFhVnQFZ/aEBJ7JOsq4hInKvirSU2hSColtxBLYEAJ1KAB6cDOdTIv4MoKDK0gkJcSZACoxYgM8QGU8zTBu87O6plRtLScCUgpJIVIMkDvyr52yMovKCKCw2/HJ1N2WZ0NhCUplONMJwDtYShQB/FpOmmlHWa1lppYGIBJSAAYjXQaGCNDrSe1DCW8JwnA4AFZEBS1lJUDmnq9f/AE05fWW3umTEOJCgCJAMdYwd8kHxosbW+GwNySjzyHItqLKwt9c5DrOK7Tijo2idATqayy+re46lpSiS6+ZPioEnyCB3d1O9s9p1PoLeLFrn3TIEaDMUnBxuWQ7ggnyCataavbDL7IVj5BLzISyVfiDif5hA8pr62klTyeNjQf4Qj9K4XuJsnwukepHzppdjM2hIP37IU+gj5UxLoGHWtavrTTzcfatN9rQkiIPeQK0TZS+yZQlOBYyWyrLrb8POs9aZLthZCc1dEtHcpBSpPsasrLYzb7K1bLOcNpQMKxMYymJB/NpBOulCZ0tC4lyTBSUlPSIOpA0POPYULZnQ5aFTzyndED0rnsztIH5bdGC0IyUlQhRHjXV2wtsrWtQnFmnMJjTEMRI79dKz0cFl+WkphLKiktnqqHE5EcxTS6H+jQEqOQMSTnPuc6zq9drehtIKAkN44wlQWd4xQMsiZzNOL1tzqLI0UHryk6E4irErQZmMj4VyyW2OUbrr3ySGmzLBcW+4lRCi44pOfFxzX+EUhv60lDNpJGFS3FiB6032Rsym1ITjCzhTiwzAIKlLUZAOZVHjUvttaJdcTP8A8xHiVGfaplsnKr8j9deLvwBLYixARrhHfMGgPpCe6KysNEyZM+GscpMeFUyLMDgB7KOuf9IJHrFRv0omXWBwR6mVGmNJBfBUn3/9MWWP4+EQRclMfEPLMGmFiVhSsDc0PdKqVuGAr4/emDBzX8JH8tHmuAieYvPeP9nWz22ZIz+VVWx94oFrYkicxpxBqFsb+EqGaiREDwqj2YWsWpnEEgFcCDnoYmKFfQ5Vya8mJ6a6UJbV0xx9LJ/xiubSD7002NtANnbXGZQlE8FNBwEeKQg+NJvpTc/xI/8A52/Y0b9HKJsThP3Xjh78Amu6NfSj7BtXzg6Wy1R0p3BAI7sOnrFNrKYQn4R7VO25YDb38Ofhl8qoLK4QhI/KPam2ylpl9GJK3ldj7EuJUAFdZSeHCQciKBa2kUghTaEIXn1wJPPDPZ8KYbVX8lyUtYik7yI96mUp6ifiNCdcXzgNGTwMG7U68oglTjhIwjMkk+81oDaLUuzuF1aFqQkgISrNAjMGBmrTyrP7mcWHylvF1iRCdTAOm/yrSNnblU2W0lKjlKyRIUrcBBzzOnKhWxisLAK3MotMiQ3BA5fPP5UZconB+RBT/NHsKo9rdinLMUuISpSF9rCJwLJ7OW7TOlLFgWwVodSUKEKIOoBGMTwMEVQTTSwfP9MU21ubK7wS4VeGITRzFoDTtiWdCMB7iExQ92Jx2e0IjVKvUH50Hea/8LZ1jUEegP6V59Hix2ZISl1JEFl8kjgFSD4Zim/0f2z6reD1mUYbe66OE8vUeAoG4VpNoQpQHR2xuFfGke5SfSjL1ueQFSpDrCoSsHMfgVzERlzoTPFXfy7O713WVECQHRKVgjcFJ08amrbfFqQE9GhbrRnq2hQUVjSRIlJjTD40dZNtOgbi0SVnUtQA5zUFDqq3GNaXbQ32XEp6RBaTmUtJzdWTuJ1E+J7q5g90TV9W2zqaUltohcfhSMJH4iNapbmWbXdiXSUhxiTMf5YjdmCUb+NIXLRhhISkuR1WxGFocVEdpXGa63fYH7Iw9hPSNPIKVgf/ABqV1UqHEQcPlWbo5ibrk4yTRQ7H7QFm09C9q4QO0SEyJSM/I84qVvc9I/8AFaCf5lGqjaW6W/qrNqBCShSsZkdnEtQ/1CAmNcxUjY83GZ+9K/Q6+dTNQ9tcUihppb7JSKJ17qLHFIT51E/Sc4PrKAPugD0qybRiVGvWTPhmfaobb3rOtKjNSVq8MUD2prS/9vH98RdrOqIhSZxngoUwYPWc7j/tNAHsufF86YWRP2qxv/pRZ9DVa/f7i27iMfWmO4nzAImrG4EJVaWIIHX0CCncdZqLaRp51SbMrULTZpkZhXmcvSjTtxTKPo/8EmDxNe4b9I1oxWt0D7jbaf5QfnTLYO2JRYnJ1S8lRH5cJJ/20g21exWy1n8yU+SUj5V+2XUZcR+JtI8ylPso0DTLEIr0Q9fzHP72Or5ybJmcTyRPHLET51Utdkdwqbv5I6RpoaSV+wFPUHIUZ9lXRp/Bjkhr8dlxRGgyH9KASJKBwzrteLmJfjXGzrkqVwyHzrrN+gTdFsKLSlSQDmRmJ19jG+rbZG/lm3ArOQdAAzgTABA3f1qCugS+nlJqhukH606BqAFjvTB+VYlFNA3HdBm97QKJawjVbiEfzAn0FZhty59u8v8AHhPgRA9AK0O+reeiQpHbWnq8sUAq7848akPpDuiHWozSEoBjgjq58JyodD+pyQWsIjLlRhW4k+XjQD7M2ID8DoHun3NOG7OUvg7iPWli/wBlak/hcBH8YPzp19GB/sc8XbEWx+1sq8SO8SQPceNXdsbLrTVqRK0rbCXEjUEaRzGngKzbZ+3fVrYkxCXwM5yyOEzzCh61qNltosgIbIWF9YMzCwvQ4cjIPpQn0eF7rbFlsy7Q/KlaNowntHshIIzVxI0qOZbcU7icP26xKuDKNwHBRqrv7GV/WLWAFAQ0zkcM92/ShbvuVRIEErWcThOZPCtR8zIPYLkSAEpBJJzO9RO8mmV6Xd0KC0csZZ3/APcQT6A1YXVcoZGnW3n9KQbbGHGo1M+JSlah6xWLZfIzUPuRiTi3y50T6nQ2HHHkpklBJxKxADLXfumqxlYDzPJifQfrU9cd9rKVsuqCQG1I6xzUuTMTvAkHwp3dhxPjfhZA/wBoqRrvBehS0PUmUVgPWWN8A+Yis/27tANtLY0aaSj1k+9Xd2O/aOZEnEB6Cs72wH/7J47lJBHdkPlTmnklRGP72Ziv+pb/AHol0nqr+P501sw+2Pen2pQFdVXx00aP2iz8PtRLOg9HP77i20twpQ/MU1SXSr7YH8JZT3QaR3kn7cji5PrTWxvQHFcHE+hFYnzAkYxN+4JtK9NotR4vH3NH7HfvB4hkkd4KTNIbydxKdVxdJ9TVDsvagyt93CSU2dUADf1Y7hv8KLBYSHJcp/vmPLzztSfytwe+Y/vupuk5VKXHaCsYlKknU+Kj86qEqrUuXlF3TrbTFEDaTmpXhXmzCGpO8zX6+RhUE10dEBKeXtWgUX8z9Ee7h/eJ5GnVkdwW9PAwD6ilWywlxZ4UXfBw2hKh/cEVw3BfTRu+z5DzTJOZBz5BvJA8yDXC9E4kPrA61oBab5ISDKvME0NsZawizLK8sUKHGCmPlTux2XpgXSIThKG08EwRPjSSmpPMGQbobJtGN3bbC60lR7QyPeNfOuCWpVa0/iTPok+9B3W70Tym1ZJXmk8+HypxZ7NNoc5tDx3fKqjfAsdU2H6xYiRk5ZsL6ebawOk8lAK86vLh2xW+2kMtN9IlIClndpJyj3qX2HfCFWUq7CwqzOg6EEkAHxFF7L2JVkt79nVunDzSTKD5RQ2eH79jU84VOKx9FBUYgYjokcgKoLhsAH2h1VpypNbH8HRspzKlY3PiOg8BVc1lEV5dGWdFio7a1vFa7In/AOw+Etp/9qslnKpK/Xx9eb4NslZPLGFH0boVv2mq18xhNjfYBcQ4MKy4VpXhCgdSEqnPtb6pNmwStRVubj1/pULZWStUg9o5RVzssgjHOqUgGkf6hHbFMd0EvuQ4ud6VPmdDl5EVDbbpi1pVxaHoSKt7hfGG1JIkqKIPCP8Amof6QF/4hscGz7qoOnfzRXoxua2uT9STbPUPximgP2ivhHpNKWz1SPzimrZ+1Pw/OqUjOmfX4/5ONuMvp7wfQUZZl/Yuc1UHa/3hPcD6UZZE/wCHUeY96xL7UiXasWyXqxXaxksf9w00sFtDbdoJAlSMCSd05E8zBNANoxKVP45Ne15srPEk0bofhDdHL8g+xOkWUR95wfrVsFmotgYbK0f+4DVwlGWlcK1LxFJ+SIN1XSWjMamI5V+ty+sY0g+tFIs+Fw/lEnvP9BS95yQo8TRDC4iHbK5Bat2QptakBSwoiSAY78qA2YZlEDeoD9faq+x3CCtOIgwomOOSsqDZ9jCZ2UIebNWpZsjYg9TCknkVQkDlzrVGcoAERw9qgLvZ+zdgZAs/7q0PBSdMFDhEG+e55P5zveydIViYUlZw98mvWzdtUu0Ix9royk+BI+dFXlZ/tX90KUR4KNJ7rfw21Md3/sPWrD6FSn2eSpQtTI7Ta+kT6K95860k2AWhVltqUgnBDvNMTnxhYrNrLbfqt648sLkTOkH5bvGtKsFq+qktEFTDhLjSp0Cu0g/CrPxoTPC27xjtgnXGSfU1bTUxdVii3q4AKI8QIqoNcOM+OHKagtprRhXalnVNjWe6UWiB5FPnV46gkRx9qzTatyWr1c4MrR4BLCB6lXrQ5vpep2HGTDrstCkq6sHcJ3cTWi7Jk9E4VanXyP61mLDaicuP9xWn7NuzZ1KkGQM+4ATSn9Qf00NaBfOztcy/2p/PUdtznbE8m48iqrC40fZqPFSqjtrf3hBO9Cvc0jpf5SpdyiV0kfmHzpqD9qPhpW6IXHMUyWqHk8xVditHj7r/ACebwEOpP5AfeibDnZ1DdKfc1wvTtp+D5mutiMMH4h8653FCGp/ml7nG2LwFUfePyr3h+w8JoO3LxKn8x+VHj9gfhPpRpr5h/TPcn7BiP3JPh8qp7HeY6NEn7qfYVNNZ2If3vFe2lnCM9wrDKEpYUfZH22KhDiic1GB4ZfrSt5MNjnTPaHqYG+GtLrcZjlRGcnja/YpdkbEotgpBJJMRV3ZrGplpT73VbbBUd5jOch31x2ButLdjaccklackkd/9+9T23e36XW3bMykLxpKVKxHAnjhgdc89OHGoU9Xbfd8KlcJ8v/IK++Ma9r8h/sxt7Znw+2lRSqEKTjAGMJV1sOeoG6tNse09nc7Lzc64SoJV3wo5iv5x+jvZpb7xd+63MczGlG/SHZC24y4BnmnxBChHmaqYipYRKdbde9lBejYVbXwCCnpF6cJ+eVSttT0dpSrTMZ8wQParBLP2y1ERIQO6UhRHrSDaiw9ojkofOnk8xASWHgabVWQnoFjeko8qtNib2Fssxs7hh1GaDxP6H9alcXSXah0ZqbIV+vzrm7isziXmiQDBEcTnhNYZk1HZ6Q4Uq7SAUmeFUCzU/cdvRbUodQoIeSAFZT3gjfVCEH7xHhWejLOVpcOE8TkKzLa/q3ZeZ4qw+bxSf9taOrNRJ7KaybbS2H/orh1NotDafUvH3oT5mjS+1/gyS6lpxQuYGYA3+NaPdK4s7hAgf0rOmLtIInXcBma0KxnDY1Eg8D5Ckde8xSHdAvmYRcav8ODzPvUXtWol9ud6THmas7IvBZUHkT8xUtttZ8LzB4pjxyPzpXSv639yjZ1+SRtX7QUZa+2juoS8BC6NeRJQeVWMi0I8zS80er1ahYn/ACwfMmvlnc+wj8wNFX2JdMbmEe0/OgkZIAjUA+tYg8wRN1P8smcLT+zHxE/L5UxQJaPcaEtDf2M9x8yuibMrqDuNMWfcP6R4/sHWITZCOA/Q1+bWIHcK/WD92UOVcE6UMfmnth7Ha/Xuktao0Bjy1NDoshUsSMsX9iuzVnUt0JSJWtWFPecpqq2xsqLO/ZmkDJtCVGN5kmTxmB50C+9RarXbydSysFBeCV9D0aJCUN/aHhkYQOG/56VlVjYSVp6SQiRi5Df31uDVkCLBiVmVgLXOUlSSSMtOFQrV9WQSU2RtR/OXFe6qn6P6cWT9Uk5JeR1//Mm2WC3Y0KKiIClJACd0hOqiB4TUPebjzqsTq1rVuUqddYA0GlVVsv7pFDJCIyCUAIAHCBr41ws9oW5IbbU4N8IUfHQ07GePABPM+2UV23j06EumCVIGKPxAQZ4ZAVzvNoLTzz8q+XLcFqkFLLnRmEnGnBHAidRPKjrdZShUKEKSYIP96U7RYpLgXmuRdsW5KXrMTkQQPHMU7sbMsIChiGGDI1iQfKKnUK+rWltwDqmAruq1sllnpWxu+1b5pVqPMHzokuDItu1l2zPBxjNM5pzJ/qK1Kx2gOIxgETqDIg7wQdKz67iekitDsa8TaTxFZksmWwK+3yizOka9Gsj+FRmsx2qskWCyMKMEqW5/AgNpPdJrStrl4bG6RqU4RPMgfOo697jetK2VNpbUhtnCQtakSVqK8sIJ0w0tbLbnHkEisr8mZMXaEK1gneaavOEWRQOuMifKK0mxbFthsBYQFR1ujCgPNRKj51nt9WMIWphMkB+B3TUi2TbyyjpYpNhT1m6jDf4iJ7gBNT237H7NfB4p9AflVYznaUjc2iPE6egpBtu3jsji96bQFe4PvQ9PLFsRix/KZzeXbpohMhI7qXXqOsO6nV0sYiDuSAf0HnVubwkYp/lmgS2L+1d+EAdwgfKudpX1UCNEAe5rrfICX1xvQK+PJ/Z8YFaxhpErUxxbJep6cZ+wH/1pP8xH/tQ9lVCc9wNHWofZtgb2lJ8ciPalbr3UIo1n3DNEsLI9uRQLRHEUJIr5cC4QruNcZoQ/ZPNUDRrtuRLVsWokAWdI6x0CjrkNSCdK+Xxda31KtZSUtFYSnERKolMxu08KZ2Kyn6yyCJSXSpaty1kE5zrA3c66bZ7VttBVjwKUvHiMZASoqEDU5GoqjKVu7t/8Bnaq8Nj+9En/AKcNf2YmPgrOtl7gW8erZ3C0dOpkc47ThCfETVEvaZ1yytMssPHqpSoqaJBgRkaN2bu61pDYxPJQDJSeqlMHQpgkgjcI11olacI4ZOtkpPKC7v2TtDKD0amm1z/lNmRpqADijrTpO6utguG3ziXagnrGExOXWAJwgJnOY0yEzVY0FQSsjlAiB+aSc+6lNs2sYbVhxYlfhTr5RWtwM7Wa73U4MVpWspPWJSjrjgRGXeM6mvpKbdH1dbQk4lJUnLrDKPLdHGmr+1efUSBlPWxT7Ck17Xop0tKJ7KxppqM6JprPqozNfKTpQm1NkJ7RGSd4UMykjdlNUmxVv6RCMXbZOFR34Ms/A0h2iAstsatCMkuKAc4AgiFcqLvQGwWtNpbEsOdoDSDmpPfvFWHyhQu76ugpeS8kdVXbj8W5XcaoLEiG091DXTbUOtoghSHE4kHcU7x3imaUgCBoBWcmH2Sm3jh+rpT+J1sHkMaSfQGk96baNWYltIxrBSFDQCEpjOKabaWiG0ncXfRCHFq9RWVWq1tOPrdWZxqnq6DLfP8AeVTtVLwG6lwisvH6UMKEdGgFRMqBkgJ4d5qbNoL9qSvTGvpCNwyB964PssEFIVEwM9x3Hyr1cycBcUDIQkgHv31Om8xHtP8AcxvYES6tY0xZew9KAvqz47BaZ4KX/CQflTqwICbKTIKslkcJkAHv1oRxsKsrifxNL9lUCDxJMYk8poyG8c0oPKKo9nB9n5T4TU3aDLQ/Kaptmnh0Mb8RnxEj519DKO7B7SpPUe6FF/8A7dXwp8orspuVtjurntB+3Pwprp0kON1yZI1X80vdhjzaS02sjPEAeYJUM6nLa2Ukp4EiqBSpsquX60ktxKlYjqQKzW3nk7XymE3IuAruPtRCGchluoC7lxjFU7Nz9Ua6CilSqO+uKXgaSLyTLaXAWShRUgII4arxJlRgmaoW0sKUHVNNKMTjKEk9+I0FtPdyXUy2rA4BkoTkdx5gnIjxrHLTeziHVdKCSJGBeIA58AQD3ip9cVNtIWtaSTZv6L0TuSY8KJ+spJjEmeGIT5TX88O3y50ZSCpCPwJUQM4mZMmiLBeyEGUMKWobyok5QZAiBuoroF96Z/QSs8iARwNDPXehWLqBJV2ilKQTGkkCshX9IFq3BaFbjJVlByI74zoiybYWhUBSXiRGYWQJ4nFkPOsfAkbWH0aHbNj7O5BPSCDuWryjTypJtHsw2wlLjZXmqCkqlOhzA45a17s+2q4AhJyzxa+hivN7X+LQxggBYUFTujPccxrWqq3GabPTrk0B7TWQOoQCOqVEHxj9KIZY6ECx23rsryad4cEknsq4V2tFvs6mMKj9rkoawCI6vIROcV02g2nsqmlIjppHZ3DvURlHKn3ZnoVdbXGBfY3Hrre6NYW5Y1qkECcB/Ek/dVy31pNmvRC2wsLSpJ36eY1B5Vm+y22ZR9i8eka0gwSBuBmMY3TFUFo2ysrcJaZxK3DqgJ4SZPpWHbDzPfAsz0e9q1B1xlomMSXDhHaCSEoKstCcRgVnNp2XAcwpsy0IMwp1Skk881BPhrVfdNvU/a2+kMrEqUd0EgpA5ANkValAOoB7xNTrJ73uXQxt2LDMWf2ItKs0MmBBG8HcIM55bq+tWYoQtB1LuE/6QJ9a2dyAOQFZjctg6W0LxaJcUs95OVK2t4wM6drlhz9m6KxKJ7S4/oPAVxszYgJPADz1o3at0YW0cST4DKhoy8qUlwMR5WTE7SzhLqPwqPoSK7XXbOjwrHcocqNvuykWu1DcFqP8WdJGx9n3GvpYPKTFlJwakvX/ANDbaHN4K4pB96+Op6yD3UNbHJDM69GPc0YsdZFefgIamW62Ujs0v7FwDfi9DSp5MoBG4kHxzHzo1heSh+YjzoNGRWg78v0oaWMmKpYkeLtEuRxirn63GXCoy5Uw4pSvuif0poVTnNFbL2klsrNGs214SQl1J6qYxDRZxAifCQe+gL62rsrjZaDQeGcCc0qHVQpJGYPEaGOZrwj95/8AKfeqfZD95Pf8jSnwlGeSa9Q5rDRn1xbAWy1ALQ0OjUT1lKCRkQCCM1DyqtX9GjjMKS3iUDAwqPnh3Ctba/v1r6uiObyYh8pjputYJC0kGc8t9dV2UjVMcBGnfxq4vvtGlt89tPwiiReRlSI51LmcDLuoQhcmBVbaOyrwpI92q2j2RO+lXOvC7GkIlTiSo6JBM+PCntt0FJx2h41izrB2M8Po62K6VWhSA0gjCE8sQGfgJOu+qWwbHl50JcK2VJBORCsWY3qmI10nOmGxPaV3J+VUiP3o9w9qQZ2ybXQjuPZ5NntqkoK1YWkEqWZJUeknuyUMqqwigUfvbnwJ9hTQ1xireeWAW9YS0tR0Skn+lTOzd1ltoqUOs4orPyFUe0H7svw9xXFnsp7h8qDaugsHhMjb2SXLUEgdmEjwzNeX+qlROQFNLH+9n/VQd7/sj8XzoMYJySGlLlIzS87MpbriyP2ivYCpJTRDasj2orTrX2h8PzNRNr7C/iHzq9FKPCNar7Vj1AVWcnohH3RR7lkVII550Xva+AUdZuyvvNdXgRbPvYkuS7y4tQOkg1wvywltwHjn5VR3D+2XXDantI+FVDT+cxjCFN22IqPVHazPvVOm7wB2a47ObvhFNl6nvoqZfqeII//Z"/>
          <p:cNvSpPr>
            <a:spLocks noChangeAspect="1" noChangeArrowheads="1"/>
          </p:cNvSpPr>
          <p:nvPr/>
        </p:nvSpPr>
        <p:spPr bwMode="auto">
          <a:xfrm>
            <a:off x="0"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0660" name="Picture 4" descr="http://saltlakebiblecollege.org/images/sarahlaughed.jpg"/>
          <p:cNvPicPr>
            <a:picLocks noChangeAspect="1" noChangeArrowheads="1"/>
          </p:cNvPicPr>
          <p:nvPr/>
        </p:nvPicPr>
        <p:blipFill>
          <a:blip r:embed="rId4" cstate="print"/>
          <a:srcRect l="12308" t="8000" b="46000"/>
          <a:stretch>
            <a:fillRect/>
          </a:stretch>
        </p:blipFill>
        <p:spPr bwMode="auto">
          <a:xfrm>
            <a:off x="6400800" y="2514600"/>
            <a:ext cx="1676400" cy="1082307"/>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1066800" y="914400"/>
            <a:ext cx="8229600" cy="838200"/>
          </a:xfrm>
        </p:spPr>
        <p:txBody>
          <a:bodyPr>
            <a:noAutofit/>
          </a:bodyPr>
          <a:lstStyle/>
          <a:p>
            <a:r>
              <a:rPr lang="en-US" sz="4800" b="1" dirty="0" smtClean="0">
                <a:solidFill>
                  <a:srgbClr val="663300"/>
                </a:solidFill>
                <a:latin typeface="Comic Sans MS" pitchFamily="66" charset="0"/>
              </a:rPr>
              <a:t>1 Peter 3:1-7</a:t>
            </a:r>
          </a:p>
        </p:txBody>
      </p:sp>
      <p:sp>
        <p:nvSpPr>
          <p:cNvPr id="4099" name="Rectangle 3"/>
          <p:cNvSpPr>
            <a:spLocks noGrp="1" noChangeArrowheads="1"/>
          </p:cNvSpPr>
          <p:nvPr>
            <p:ph idx="1"/>
          </p:nvPr>
        </p:nvSpPr>
        <p:spPr>
          <a:xfrm>
            <a:off x="990600" y="1905000"/>
            <a:ext cx="7086600" cy="3962400"/>
          </a:xfrm>
        </p:spPr>
        <p:txBody>
          <a:bodyPr>
            <a:normAutofit fontScale="70000" lnSpcReduction="20000"/>
          </a:bodyPr>
          <a:lstStyle/>
          <a:p>
            <a:pPr marL="0" indent="288925">
              <a:lnSpc>
                <a:spcPct val="120000"/>
              </a:lnSpc>
              <a:spcBef>
                <a:spcPts val="0"/>
              </a:spcBef>
              <a:buFont typeface="Wingdings" pitchFamily="2" charset="2"/>
              <a:buNone/>
            </a:pPr>
            <a:r>
              <a:rPr lang="en-US" dirty="0" smtClean="0">
                <a:latin typeface="Times New Roman" pitchFamily="18" charset="0"/>
              </a:rPr>
              <a:t>1  Wives, likewise</a:t>
            </a:r>
            <a:r>
              <a:rPr lang="en-US" b="1" dirty="0" smtClean="0">
                <a:solidFill>
                  <a:srgbClr val="0000CC"/>
                </a:solidFill>
                <a:latin typeface="Times New Roman" pitchFamily="18" charset="0"/>
              </a:rPr>
              <a:t>, </a:t>
            </a:r>
            <a:r>
              <a:rPr lang="en-US" b="1" i="1" dirty="0" smtClean="0">
                <a:solidFill>
                  <a:srgbClr val="0000CC"/>
                </a:solidFill>
                <a:latin typeface="Times New Roman" pitchFamily="18" charset="0"/>
              </a:rPr>
              <a:t>be submissive to your own husbands</a:t>
            </a:r>
            <a:r>
              <a:rPr lang="en-US" b="1" dirty="0" smtClean="0">
                <a:solidFill>
                  <a:srgbClr val="0000CC"/>
                </a:solidFill>
                <a:latin typeface="Times New Roman" pitchFamily="18" charset="0"/>
              </a:rPr>
              <a:t>, </a:t>
            </a:r>
            <a:r>
              <a:rPr lang="en-US" dirty="0" smtClean="0">
                <a:latin typeface="Times New Roman" pitchFamily="18" charset="0"/>
              </a:rPr>
              <a:t>that even if some do not obey the word, they, without a word, may be won by the conduct of their wives,</a:t>
            </a:r>
          </a:p>
          <a:p>
            <a:pPr marL="0" indent="288925">
              <a:lnSpc>
                <a:spcPct val="120000"/>
              </a:lnSpc>
              <a:spcBef>
                <a:spcPts val="0"/>
              </a:spcBef>
              <a:buFont typeface="Wingdings" pitchFamily="2" charset="2"/>
              <a:buNone/>
            </a:pPr>
            <a:r>
              <a:rPr lang="en-US" dirty="0" smtClean="0">
                <a:latin typeface="Times New Roman" pitchFamily="18" charset="0"/>
              </a:rPr>
              <a:t>2  when they observe your chaste conduct accompanied by fear.</a:t>
            </a:r>
          </a:p>
          <a:p>
            <a:pPr marL="0" indent="288925">
              <a:lnSpc>
                <a:spcPct val="120000"/>
              </a:lnSpc>
              <a:spcBef>
                <a:spcPts val="0"/>
              </a:spcBef>
              <a:buFont typeface="Wingdings" pitchFamily="2" charset="2"/>
              <a:buNone/>
            </a:pPr>
            <a:r>
              <a:rPr lang="en-US" dirty="0" smtClean="0">
                <a:latin typeface="Times New Roman" pitchFamily="18" charset="0"/>
              </a:rPr>
              <a:t>3  Do not let your adornment be merely outward-- arranging the hair, wearing gold, or putting on fine apparel--</a:t>
            </a:r>
          </a:p>
          <a:p>
            <a:pPr marL="0" indent="288925">
              <a:lnSpc>
                <a:spcPct val="120000"/>
              </a:lnSpc>
              <a:spcBef>
                <a:spcPts val="0"/>
              </a:spcBef>
              <a:buFont typeface="Wingdings" pitchFamily="2" charset="2"/>
              <a:buNone/>
            </a:pPr>
            <a:r>
              <a:rPr lang="en-US" dirty="0" smtClean="0">
                <a:latin typeface="Times New Roman" pitchFamily="18" charset="0"/>
              </a:rPr>
              <a:t>4  rather </a:t>
            </a:r>
            <a:r>
              <a:rPr lang="en-US" b="1" i="1" dirty="0" smtClean="0">
                <a:solidFill>
                  <a:srgbClr val="0000CC"/>
                </a:solidFill>
                <a:latin typeface="Times New Roman" pitchFamily="18" charset="0"/>
              </a:rPr>
              <a:t>let it be the hidden person of the heart</a:t>
            </a:r>
            <a:r>
              <a:rPr lang="en-US" b="1" dirty="0" smtClean="0">
                <a:solidFill>
                  <a:srgbClr val="0000CC"/>
                </a:solidFill>
                <a:latin typeface="Times New Roman" pitchFamily="18" charset="0"/>
              </a:rPr>
              <a:t>, </a:t>
            </a:r>
            <a:r>
              <a:rPr lang="en-US" dirty="0" smtClean="0">
                <a:latin typeface="Times New Roman" pitchFamily="18" charset="0"/>
              </a:rPr>
              <a:t>with the incorruptible beauty of a gentle and quiet spirit, </a:t>
            </a:r>
            <a:r>
              <a:rPr lang="en-US" b="1" i="1" dirty="0" smtClean="0">
                <a:solidFill>
                  <a:srgbClr val="0000CC"/>
                </a:solidFill>
                <a:latin typeface="Times New Roman" pitchFamily="18" charset="0"/>
              </a:rPr>
              <a:t>which is very precious in the sight of God.</a:t>
            </a:r>
          </a:p>
          <a:p>
            <a:pPr marL="0" indent="231775">
              <a:buNone/>
            </a:pPr>
            <a:endParaRPr lang="en-US" dirty="0" smtClean="0"/>
          </a:p>
        </p:txBody>
      </p:sp>
      <p:sp>
        <p:nvSpPr>
          <p:cNvPr id="4100" name="Text Box 5"/>
          <p:cNvSpPr txBox="1">
            <a:spLocks noChangeArrowheads="1"/>
          </p:cNvSpPr>
          <p:nvPr/>
        </p:nvSpPr>
        <p:spPr bwMode="auto">
          <a:xfrm>
            <a:off x="5943600" y="6334780"/>
            <a:ext cx="2362200" cy="400110"/>
          </a:xfrm>
          <a:prstGeom prst="rect">
            <a:avLst/>
          </a:prstGeom>
          <a:noFill/>
          <a:ln w="9525">
            <a:noFill/>
            <a:miter lim="800000"/>
            <a:headEnd/>
            <a:tailEnd/>
          </a:ln>
        </p:spPr>
        <p:txBody>
          <a:bodyPr wrap="square">
            <a:spAutoFit/>
          </a:bodyPr>
          <a:lstStyle/>
          <a:p>
            <a:pPr algn="ctr">
              <a:spcBef>
                <a:spcPct val="50000"/>
              </a:spcBef>
            </a:pPr>
            <a:r>
              <a:rPr lang="en-US" sz="2000" b="1" i="1" dirty="0" smtClean="0">
                <a:solidFill>
                  <a:srgbClr val="00B050"/>
                </a:solidFill>
                <a:latin typeface="Comic Sans MS" pitchFamily="66" charset="0"/>
              </a:rPr>
              <a:t>Continued…</a:t>
            </a:r>
          </a:p>
        </p:txBody>
      </p:sp>
      <p:pic>
        <p:nvPicPr>
          <p:cNvPr id="68610" name="Picture 2" descr="https://encrypted-tbn1.gstatic.com/images?q=tbn:ANd9GcRk2VcVgT1rAT5grgocmWHg8Wn768zToWwsV5AH4mPS4MCxBRb2QA"/>
          <p:cNvPicPr>
            <a:picLocks noChangeAspect="1" noChangeArrowheads="1"/>
          </p:cNvPicPr>
          <p:nvPr/>
        </p:nvPicPr>
        <p:blipFill>
          <a:blip r:embed="rId4" cstate="print"/>
          <a:srcRect l="17455" t="17486" r="36000" b="16940"/>
          <a:stretch>
            <a:fillRect/>
          </a:stretch>
        </p:blipFill>
        <p:spPr bwMode="auto">
          <a:xfrm>
            <a:off x="1295400" y="609600"/>
            <a:ext cx="1371600" cy="1285875"/>
          </a:xfrm>
          <a:prstGeom prst="rect">
            <a:avLst/>
          </a:prstGeom>
          <a:noFill/>
        </p:spPr>
      </p:pic>
      <p:sp>
        <p:nvSpPr>
          <p:cNvPr id="7" name="Text Box 5"/>
          <p:cNvSpPr txBox="1">
            <a:spLocks noChangeArrowheads="1"/>
          </p:cNvSpPr>
          <p:nvPr/>
        </p:nvSpPr>
        <p:spPr bwMode="auto">
          <a:xfrm>
            <a:off x="1524000" y="5257800"/>
            <a:ext cx="60960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knows how to make relationships work!  Trust Him!</a:t>
            </a:r>
            <a:endParaRPr lang="en-US" sz="2800" b="1" dirty="0" smtClean="0">
              <a:solidFill>
                <a:srgbClr val="0000CC"/>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55626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533400" y="457200"/>
            <a:ext cx="8229600" cy="838200"/>
          </a:xfrm>
        </p:spPr>
        <p:txBody>
          <a:bodyPr>
            <a:noAutofit/>
          </a:bodyPr>
          <a:lstStyle/>
          <a:p>
            <a:r>
              <a:rPr lang="en-US" sz="4800" b="1" dirty="0" smtClean="0">
                <a:solidFill>
                  <a:srgbClr val="663300"/>
                </a:solidFill>
                <a:latin typeface="Comic Sans MS" pitchFamily="66" charset="0"/>
              </a:rPr>
              <a:t>1 Peter 3:1-7</a:t>
            </a:r>
          </a:p>
        </p:txBody>
      </p:sp>
      <p:sp>
        <p:nvSpPr>
          <p:cNvPr id="4099" name="Rectangle 3"/>
          <p:cNvSpPr>
            <a:spLocks noGrp="1" noChangeArrowheads="1"/>
          </p:cNvSpPr>
          <p:nvPr>
            <p:ph idx="1"/>
          </p:nvPr>
        </p:nvSpPr>
        <p:spPr>
          <a:xfrm>
            <a:off x="1066800" y="1143000"/>
            <a:ext cx="7162800" cy="4419600"/>
          </a:xfrm>
        </p:spPr>
        <p:txBody>
          <a:bodyPr>
            <a:normAutofit fontScale="77500" lnSpcReduction="20000"/>
          </a:bodyPr>
          <a:lstStyle/>
          <a:p>
            <a:pPr marL="0" indent="288925">
              <a:lnSpc>
                <a:spcPct val="120000"/>
              </a:lnSpc>
              <a:spcBef>
                <a:spcPts val="0"/>
              </a:spcBef>
              <a:buFont typeface="Wingdings" pitchFamily="2" charset="2"/>
              <a:buNone/>
            </a:pPr>
            <a:r>
              <a:rPr lang="en-US" dirty="0" smtClean="0">
                <a:latin typeface="Times New Roman" pitchFamily="18" charset="0"/>
              </a:rPr>
              <a:t>5  For in this manner, in former times, the holy women who trusted in God also adorned themselves, </a:t>
            </a:r>
            <a:r>
              <a:rPr lang="en-US" b="1" i="1" dirty="0" smtClean="0">
                <a:solidFill>
                  <a:srgbClr val="0000CC"/>
                </a:solidFill>
                <a:latin typeface="Times New Roman" pitchFamily="18" charset="0"/>
              </a:rPr>
              <a:t>being submissive to their own husbands,</a:t>
            </a:r>
          </a:p>
          <a:p>
            <a:pPr marL="0" indent="288925">
              <a:lnSpc>
                <a:spcPct val="120000"/>
              </a:lnSpc>
              <a:spcBef>
                <a:spcPts val="0"/>
              </a:spcBef>
              <a:buFont typeface="Wingdings" pitchFamily="2" charset="2"/>
              <a:buNone/>
            </a:pPr>
            <a:r>
              <a:rPr lang="en-US" dirty="0" smtClean="0">
                <a:latin typeface="Times New Roman" pitchFamily="18" charset="0"/>
              </a:rPr>
              <a:t>6  </a:t>
            </a:r>
            <a:r>
              <a:rPr lang="en-US" b="1" i="1" dirty="0" smtClean="0">
                <a:solidFill>
                  <a:srgbClr val="0000CC"/>
                </a:solidFill>
                <a:latin typeface="Times New Roman" pitchFamily="18" charset="0"/>
              </a:rPr>
              <a:t>as Sarah obeyed Abraham, calling him lord</a:t>
            </a:r>
            <a:r>
              <a:rPr lang="en-US" dirty="0" smtClean="0">
                <a:solidFill>
                  <a:srgbClr val="0000CC"/>
                </a:solidFill>
                <a:latin typeface="Times New Roman" pitchFamily="18" charset="0"/>
              </a:rPr>
              <a:t>, </a:t>
            </a:r>
            <a:r>
              <a:rPr lang="en-US" dirty="0" smtClean="0">
                <a:latin typeface="Times New Roman" pitchFamily="18" charset="0"/>
              </a:rPr>
              <a:t>whose daughters you are if you do good and are not afraid with any terror.</a:t>
            </a:r>
          </a:p>
          <a:p>
            <a:pPr marL="0" indent="288925">
              <a:lnSpc>
                <a:spcPct val="120000"/>
              </a:lnSpc>
              <a:spcBef>
                <a:spcPts val="0"/>
              </a:spcBef>
              <a:buFont typeface="Wingdings" pitchFamily="2" charset="2"/>
              <a:buNone/>
            </a:pPr>
            <a:r>
              <a:rPr lang="en-US" dirty="0" smtClean="0">
                <a:latin typeface="Times New Roman" pitchFamily="18" charset="0"/>
              </a:rPr>
              <a:t>7  Husbands, likewise</a:t>
            </a:r>
            <a:r>
              <a:rPr lang="en-US" dirty="0" smtClean="0">
                <a:solidFill>
                  <a:srgbClr val="0000CC"/>
                </a:solidFill>
                <a:latin typeface="Times New Roman" pitchFamily="18" charset="0"/>
              </a:rPr>
              <a:t>, </a:t>
            </a:r>
            <a:r>
              <a:rPr lang="en-US" b="1" i="1" dirty="0" smtClean="0">
                <a:solidFill>
                  <a:srgbClr val="0000CC"/>
                </a:solidFill>
                <a:latin typeface="Times New Roman" pitchFamily="18" charset="0"/>
              </a:rPr>
              <a:t>dwell with them with understanding, giving honor to the wife</a:t>
            </a:r>
            <a:r>
              <a:rPr lang="en-US" dirty="0" smtClean="0">
                <a:solidFill>
                  <a:srgbClr val="0000CC"/>
                </a:solidFill>
                <a:latin typeface="Times New Roman" pitchFamily="18" charset="0"/>
              </a:rPr>
              <a:t>, </a:t>
            </a:r>
            <a:r>
              <a:rPr lang="en-US" dirty="0" smtClean="0">
                <a:latin typeface="Times New Roman" pitchFamily="18" charset="0"/>
              </a:rPr>
              <a:t>as to the weaker vessel, and as being heirs together of the grace of life, </a:t>
            </a:r>
            <a:r>
              <a:rPr lang="en-US" b="1" dirty="0" smtClean="0">
                <a:solidFill>
                  <a:srgbClr val="0000CC"/>
                </a:solidFill>
                <a:latin typeface="Times New Roman" pitchFamily="18" charset="0"/>
              </a:rPr>
              <a:t>that your prayers may not be hindered.</a:t>
            </a:r>
          </a:p>
          <a:p>
            <a:pPr marL="0" indent="231775">
              <a:buNone/>
            </a:pPr>
            <a:endParaRPr lang="en-US" dirty="0" smtClean="0"/>
          </a:p>
        </p:txBody>
      </p:sp>
      <p:sp>
        <p:nvSpPr>
          <p:cNvPr id="4100" name="Text Box 5"/>
          <p:cNvSpPr txBox="1">
            <a:spLocks noChangeArrowheads="1"/>
          </p:cNvSpPr>
          <p:nvPr/>
        </p:nvSpPr>
        <p:spPr bwMode="auto">
          <a:xfrm>
            <a:off x="2971800" y="5334000"/>
            <a:ext cx="5486400" cy="1323439"/>
          </a:xfrm>
          <a:prstGeom prst="rect">
            <a:avLst/>
          </a:prstGeom>
          <a:noFill/>
          <a:ln w="9525">
            <a:noFill/>
            <a:miter lim="800000"/>
            <a:headEnd/>
            <a:tailEnd/>
          </a:ln>
        </p:spPr>
        <p:txBody>
          <a:bodyPr wrap="square">
            <a:spAutoFit/>
          </a:bodyPr>
          <a:lstStyle/>
          <a:p>
            <a:pPr algn="ctr" eaLnBrk="1" hangingPunct="1">
              <a:spcBef>
                <a:spcPct val="50000"/>
              </a:spcBef>
            </a:pPr>
            <a:r>
              <a:rPr lang="en-US" sz="2000" b="1" dirty="0" smtClean="0">
                <a:solidFill>
                  <a:srgbClr val="00B050"/>
                </a:solidFill>
                <a:latin typeface="Comic Sans MS" pitchFamily="66" charset="0"/>
              </a:rPr>
              <a:t>Sarah’s relationship with Abraham is an example to follow. She thought of him as her “lord” – not just some lip service.  Bad relationships hinders our prayers!</a:t>
            </a:r>
            <a:endParaRPr lang="en-US" sz="2000" b="1" dirty="0">
              <a:solidFill>
                <a:srgbClr val="00B050"/>
              </a:solidFill>
              <a:latin typeface="Comic Sans MS" pitchFamily="66" charset="0"/>
            </a:endParaRPr>
          </a:p>
        </p:txBody>
      </p:sp>
      <p:pic>
        <p:nvPicPr>
          <p:cNvPr id="66562" name="Picture 2" descr="https://encrypted-tbn0.gstatic.com/images?q=tbn:ANd9GcRQDG2CMfJZPLF6rNTEXwZ-qKABC_b9YThjLxqV5oCxpU_7zT7TGQ"/>
          <p:cNvPicPr>
            <a:picLocks noChangeAspect="1" noChangeArrowheads="1"/>
          </p:cNvPicPr>
          <p:nvPr/>
        </p:nvPicPr>
        <p:blipFill>
          <a:blip r:embed="rId4" cstate="print"/>
          <a:srcRect/>
          <a:stretch>
            <a:fillRect/>
          </a:stretch>
        </p:blipFill>
        <p:spPr bwMode="auto">
          <a:xfrm>
            <a:off x="1143000" y="5334000"/>
            <a:ext cx="1846633" cy="12954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152400" y="0"/>
            <a:ext cx="6400800" cy="685800"/>
          </a:xfrm>
        </p:spPr>
        <p:txBody>
          <a:bodyPr>
            <a:noAutofit/>
          </a:bodyPr>
          <a:lstStyle/>
          <a:p>
            <a:r>
              <a:rPr lang="en-US" sz="3600" b="1" dirty="0">
                <a:solidFill>
                  <a:srgbClr val="FF0000"/>
                </a:solidFill>
                <a:latin typeface="Vagabond" pitchFamily="2" charset="0"/>
              </a:rPr>
              <a:t>Abraham, the Friend of God</a:t>
            </a:r>
          </a:p>
        </p:txBody>
      </p:sp>
      <p:sp>
        <p:nvSpPr>
          <p:cNvPr id="28675" name="Rectangle 3"/>
          <p:cNvSpPr>
            <a:spLocks noGrp="1" noChangeArrowheads="1"/>
          </p:cNvSpPr>
          <p:nvPr>
            <p:ph idx="1"/>
          </p:nvPr>
        </p:nvSpPr>
        <p:spPr>
          <a:xfrm>
            <a:off x="304800" y="762000"/>
            <a:ext cx="8610600" cy="2895600"/>
          </a:xfrm>
        </p:spPr>
        <p:txBody>
          <a:bodyPr/>
          <a:lstStyle/>
          <a:p>
            <a:pPr marL="0" indent="288925">
              <a:lnSpc>
                <a:spcPct val="80000"/>
              </a:lnSpc>
              <a:buFont typeface="Wingdings" pitchFamily="2" charset="2"/>
              <a:buNone/>
            </a:pPr>
            <a:r>
              <a:rPr lang="en-US" sz="2800" b="1" dirty="0" smtClean="0">
                <a:solidFill>
                  <a:srgbClr val="7030A0"/>
                </a:solidFill>
                <a:latin typeface="Times New Roman" pitchFamily="18" charset="0"/>
              </a:rPr>
              <a:t>               Genesis </a:t>
            </a:r>
            <a:r>
              <a:rPr lang="en-US" sz="2800" b="1" dirty="0">
                <a:solidFill>
                  <a:srgbClr val="7030A0"/>
                </a:solidFill>
                <a:latin typeface="Times New Roman" pitchFamily="18" charset="0"/>
              </a:rPr>
              <a:t>18:17-19</a:t>
            </a:r>
          </a:p>
          <a:p>
            <a:pPr marL="0" indent="288925">
              <a:lnSpc>
                <a:spcPct val="80000"/>
              </a:lnSpc>
              <a:buFont typeface="Wingdings" pitchFamily="2" charset="2"/>
              <a:buNone/>
            </a:pPr>
            <a:r>
              <a:rPr lang="en-US" sz="2200" dirty="0" smtClean="0">
                <a:latin typeface="Times New Roman" pitchFamily="18" charset="0"/>
              </a:rPr>
              <a:t>17  And </a:t>
            </a:r>
            <a:r>
              <a:rPr lang="en-US" sz="2200" dirty="0">
                <a:latin typeface="Times New Roman" pitchFamily="18" charset="0"/>
              </a:rPr>
              <a:t>the LORD said, "Shall I hide from Abraham </a:t>
            </a:r>
            <a:r>
              <a:rPr lang="en-US" sz="2200" dirty="0" smtClean="0">
                <a:latin typeface="Times New Roman" pitchFamily="18" charset="0"/>
              </a:rPr>
              <a:t>                                 what </a:t>
            </a:r>
            <a:r>
              <a:rPr lang="en-US" sz="2200" dirty="0">
                <a:latin typeface="Times New Roman" pitchFamily="18" charset="0"/>
              </a:rPr>
              <a:t>I am doing,</a:t>
            </a:r>
          </a:p>
          <a:p>
            <a:pPr marL="0" indent="288925">
              <a:lnSpc>
                <a:spcPct val="80000"/>
              </a:lnSpc>
              <a:buFont typeface="Wingdings" pitchFamily="2" charset="2"/>
              <a:buNone/>
            </a:pPr>
            <a:r>
              <a:rPr lang="en-US" sz="2200" dirty="0" smtClean="0">
                <a:latin typeface="Times New Roman" pitchFamily="18" charset="0"/>
              </a:rPr>
              <a:t>18  "since </a:t>
            </a:r>
            <a:r>
              <a:rPr lang="en-US" sz="2200" dirty="0">
                <a:latin typeface="Times New Roman" pitchFamily="18" charset="0"/>
              </a:rPr>
              <a:t>Abraham shall surely become a great and mighty nation, and all the nations of the earth shall be blessed in him?</a:t>
            </a:r>
          </a:p>
          <a:p>
            <a:pPr marL="0" indent="288925">
              <a:lnSpc>
                <a:spcPct val="80000"/>
              </a:lnSpc>
              <a:buFont typeface="Wingdings" pitchFamily="2" charset="2"/>
              <a:buNone/>
            </a:pPr>
            <a:r>
              <a:rPr lang="en-US" sz="2200" dirty="0" smtClean="0">
                <a:latin typeface="Times New Roman" pitchFamily="18" charset="0"/>
              </a:rPr>
              <a:t>19  "For </a:t>
            </a:r>
            <a:r>
              <a:rPr lang="en-US" sz="2200" dirty="0">
                <a:latin typeface="Times New Roman" pitchFamily="18" charset="0"/>
              </a:rPr>
              <a:t>I have known him, in order that he may command his children and his household after him, that they keep the way of the LORD, to do righteousness and justice, that the LORD may bring to Abraham what He has spoken to him."</a:t>
            </a:r>
          </a:p>
        </p:txBody>
      </p:sp>
      <p:sp>
        <p:nvSpPr>
          <p:cNvPr id="28676" name="Text Box 4"/>
          <p:cNvSpPr txBox="1">
            <a:spLocks noChangeArrowheads="1"/>
          </p:cNvSpPr>
          <p:nvPr/>
        </p:nvSpPr>
        <p:spPr bwMode="auto">
          <a:xfrm>
            <a:off x="228600" y="3581400"/>
            <a:ext cx="6400800" cy="1815882"/>
          </a:xfrm>
          <a:prstGeom prst="rect">
            <a:avLst/>
          </a:prstGeom>
          <a:noFill/>
          <a:ln w="9525">
            <a:noFill/>
            <a:miter lim="800000"/>
            <a:headEnd/>
            <a:tailEnd/>
          </a:ln>
          <a:effectLst/>
        </p:spPr>
        <p:txBody>
          <a:bodyPr wrap="square">
            <a:spAutoFit/>
          </a:bodyPr>
          <a:lstStyle/>
          <a:p>
            <a:pPr algn="ctr" eaLnBrk="1" hangingPunct="1">
              <a:spcBef>
                <a:spcPct val="50000"/>
              </a:spcBef>
            </a:pPr>
            <a:r>
              <a:rPr lang="en-US" sz="2800" b="1" dirty="0">
                <a:solidFill>
                  <a:srgbClr val="0000CC"/>
                </a:solidFill>
                <a:latin typeface="Comic Sans MS" pitchFamily="66" charset="0"/>
              </a:rPr>
              <a:t>Abraham was “the friend of God” (</a:t>
            </a:r>
            <a:r>
              <a:rPr lang="en-US" sz="2800" b="1" dirty="0" err="1">
                <a:solidFill>
                  <a:srgbClr val="0000CC"/>
                </a:solidFill>
                <a:latin typeface="Comic Sans MS" pitchFamily="66" charset="0"/>
              </a:rPr>
              <a:t>Jm</a:t>
            </a:r>
            <a:r>
              <a:rPr lang="en-US" sz="2800" b="1" dirty="0">
                <a:solidFill>
                  <a:srgbClr val="0000CC"/>
                </a:solidFill>
                <a:latin typeface="Comic Sans MS" pitchFamily="66" charset="0"/>
              </a:rPr>
              <a:t> 2:23).  True friends let each other know what they are doing and don’t hide their plans.</a:t>
            </a:r>
          </a:p>
        </p:txBody>
      </p:sp>
      <p:sp>
        <p:nvSpPr>
          <p:cNvPr id="28677" name="Text Box 5"/>
          <p:cNvSpPr txBox="1">
            <a:spLocks noChangeArrowheads="1"/>
          </p:cNvSpPr>
          <p:nvPr/>
        </p:nvSpPr>
        <p:spPr bwMode="auto">
          <a:xfrm>
            <a:off x="152400" y="5638800"/>
            <a:ext cx="8839200" cy="1015663"/>
          </a:xfrm>
          <a:prstGeom prst="rect">
            <a:avLst/>
          </a:prstGeom>
          <a:noFill/>
          <a:ln w="9525">
            <a:noFill/>
            <a:miter lim="800000"/>
            <a:headEnd/>
            <a:tailEnd/>
          </a:ln>
          <a:effectLst/>
        </p:spPr>
        <p:txBody>
          <a:bodyPr wrap="square">
            <a:spAutoFit/>
          </a:bodyPr>
          <a:lstStyle/>
          <a:p>
            <a:pPr algn="ctr" eaLnBrk="1" hangingPunct="1"/>
            <a:r>
              <a:rPr lang="en-US" sz="2000" b="1" dirty="0">
                <a:solidFill>
                  <a:srgbClr val="00B050"/>
                </a:solidFill>
                <a:latin typeface="Comic Sans MS" pitchFamily="66" charset="0"/>
                <a:cs typeface="Arial" pitchFamily="34" charset="0"/>
              </a:rPr>
              <a:t>"No longer do I call you servants, for a servant does not know what his master is doing; but I have called you friends, for all things that I heard from My Father I have made known to you.  (John 15:15)</a:t>
            </a:r>
          </a:p>
        </p:txBody>
      </p:sp>
      <p:pic>
        <p:nvPicPr>
          <p:cNvPr id="63490" name="Picture 2" descr="https://encrypted-tbn2.gstatic.com/images?q=tbn:ANd9GcRfxl7KZUeqbxpmwovgJT2oBhLx2JBsYhjzR-7vyp2l4Gpf79Gt"/>
          <p:cNvPicPr>
            <a:picLocks noChangeAspect="1" noChangeArrowheads="1"/>
          </p:cNvPicPr>
          <p:nvPr/>
        </p:nvPicPr>
        <p:blipFill>
          <a:blip r:embed="rId2" cstate="print"/>
          <a:srcRect/>
          <a:stretch>
            <a:fillRect/>
          </a:stretch>
        </p:blipFill>
        <p:spPr bwMode="auto">
          <a:xfrm>
            <a:off x="6553200" y="3581400"/>
            <a:ext cx="2466975" cy="1847851"/>
          </a:xfrm>
          <a:prstGeom prst="rect">
            <a:avLst/>
          </a:prstGeom>
          <a:noFill/>
        </p:spPr>
      </p:pic>
      <p:pic>
        <p:nvPicPr>
          <p:cNvPr id="63492" name="Picture 4" descr="https://encrypted-tbn0.gstatic.com/images?q=tbn:ANd9GcQhLyvhyht8rrNTdA3JMCvD2fnSnrc5pN7v9DVoOwAmVyydk3jY"/>
          <p:cNvPicPr>
            <a:picLocks noChangeAspect="1" noChangeArrowheads="1"/>
          </p:cNvPicPr>
          <p:nvPr/>
        </p:nvPicPr>
        <p:blipFill>
          <a:blip r:embed="rId3" cstate="print"/>
          <a:srcRect/>
          <a:stretch>
            <a:fillRect/>
          </a:stretch>
        </p:blipFill>
        <p:spPr bwMode="auto">
          <a:xfrm>
            <a:off x="6705600" y="76200"/>
            <a:ext cx="2305050" cy="174219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s://encrypted-tbn1.gstatic.com/images?q=tbn:ANd9GcRZy5eMytvQooM98vKGU1bLEWi6EsdJz59AQLATHltNRCQV47rbTA"/>
          <p:cNvPicPr>
            <a:picLocks noChangeAspect="1" noChangeArrowheads="1"/>
          </p:cNvPicPr>
          <p:nvPr/>
        </p:nvPicPr>
        <p:blipFill>
          <a:blip r:embed="rId2" cstate="print"/>
          <a:srcRect l="1538" t="1991" r="3077" b="4412"/>
          <a:stretch>
            <a:fillRect/>
          </a:stretch>
        </p:blipFill>
        <p:spPr bwMode="auto">
          <a:xfrm>
            <a:off x="-1" y="0"/>
            <a:ext cx="9144001" cy="6858000"/>
          </a:xfrm>
          <a:prstGeom prst="rect">
            <a:avLst/>
          </a:prstGeom>
          <a:noFill/>
        </p:spPr>
      </p:pic>
      <p:sp>
        <p:nvSpPr>
          <p:cNvPr id="29698" name="Rectangle 2"/>
          <p:cNvSpPr>
            <a:spLocks noGrp="1" noRot="1" noChangeArrowheads="1"/>
          </p:cNvSpPr>
          <p:nvPr>
            <p:ph type="title"/>
          </p:nvPr>
        </p:nvSpPr>
        <p:spPr>
          <a:xfrm>
            <a:off x="304800" y="274638"/>
            <a:ext cx="8382000" cy="1143000"/>
          </a:xfrm>
        </p:spPr>
        <p:txBody>
          <a:bodyPr>
            <a:normAutofit/>
          </a:bodyPr>
          <a:lstStyle/>
          <a:p>
            <a:r>
              <a:rPr lang="en-US" sz="4000" b="1" dirty="0">
                <a:solidFill>
                  <a:srgbClr val="FFC000"/>
                </a:solidFill>
                <a:latin typeface="Vagabond" pitchFamily="2" charset="0"/>
              </a:rPr>
              <a:t>Lessons from Abraham &amp; Sarah</a:t>
            </a:r>
          </a:p>
        </p:txBody>
      </p:sp>
      <p:sp>
        <p:nvSpPr>
          <p:cNvPr id="29699" name="Rectangle 3"/>
          <p:cNvSpPr>
            <a:spLocks noGrp="1" noChangeArrowheads="1"/>
          </p:cNvSpPr>
          <p:nvPr>
            <p:ph idx="1"/>
          </p:nvPr>
        </p:nvSpPr>
        <p:spPr>
          <a:xfrm>
            <a:off x="533400" y="1295400"/>
            <a:ext cx="8229600" cy="4525963"/>
          </a:xfrm>
        </p:spPr>
        <p:txBody>
          <a:bodyPr/>
          <a:lstStyle/>
          <a:p>
            <a:r>
              <a:rPr lang="en-US" sz="2800" dirty="0">
                <a:solidFill>
                  <a:srgbClr val="FFFF00"/>
                </a:solidFill>
                <a:latin typeface="Arial" charset="0"/>
              </a:rPr>
              <a:t>Try to work as a team</a:t>
            </a:r>
          </a:p>
          <a:p>
            <a:r>
              <a:rPr lang="en-US" sz="2800" dirty="0">
                <a:solidFill>
                  <a:srgbClr val="FFFF00"/>
                </a:solidFill>
                <a:latin typeface="Arial" charset="0"/>
              </a:rPr>
              <a:t>Live by faith – it will influence all our decisions and attitudes</a:t>
            </a:r>
          </a:p>
          <a:p>
            <a:r>
              <a:rPr lang="en-US" sz="2800" dirty="0">
                <a:solidFill>
                  <a:srgbClr val="FFFF00"/>
                </a:solidFill>
                <a:latin typeface="Arial" charset="0"/>
              </a:rPr>
              <a:t>Do the right thing, regardless of past events</a:t>
            </a:r>
          </a:p>
          <a:p>
            <a:r>
              <a:rPr lang="en-US" sz="2800" dirty="0">
                <a:solidFill>
                  <a:srgbClr val="FFFF00"/>
                </a:solidFill>
                <a:latin typeface="Arial" charset="0"/>
              </a:rPr>
              <a:t>Become a generous financial contributor</a:t>
            </a:r>
          </a:p>
          <a:p>
            <a:r>
              <a:rPr lang="en-US" sz="2800" dirty="0">
                <a:solidFill>
                  <a:srgbClr val="FFFF00"/>
                </a:solidFill>
                <a:latin typeface="Arial" charset="0"/>
              </a:rPr>
              <a:t>God reads our thoughts on how we think about each other </a:t>
            </a:r>
          </a:p>
          <a:p>
            <a:r>
              <a:rPr lang="en-US" sz="2800" dirty="0">
                <a:solidFill>
                  <a:srgbClr val="FFFF00"/>
                </a:solidFill>
                <a:latin typeface="Arial" charset="0"/>
              </a:rPr>
              <a:t>Accept mistakes…learn from them…help each other through them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914400" y="0"/>
            <a:ext cx="4648200" cy="1371600"/>
          </a:xfrm>
        </p:spPr>
        <p:txBody>
          <a:bodyPr>
            <a:normAutofit fontScale="90000"/>
          </a:bodyPr>
          <a:lstStyle/>
          <a:p>
            <a:r>
              <a:rPr lang="en-US" b="1" dirty="0">
                <a:solidFill>
                  <a:srgbClr val="FF0000"/>
                </a:solidFill>
                <a:latin typeface="Vagabond" pitchFamily="2" charset="0"/>
              </a:rPr>
              <a:t>Lot’s bad Choices  </a:t>
            </a:r>
            <a:r>
              <a:rPr lang="en-US" b="1" dirty="0">
                <a:solidFill>
                  <a:srgbClr val="00B050"/>
                </a:solidFill>
                <a:latin typeface="Vagabond" pitchFamily="2" charset="0"/>
              </a:rPr>
              <a:t>&amp; God’s Mercy</a:t>
            </a:r>
          </a:p>
        </p:txBody>
      </p:sp>
      <p:sp>
        <p:nvSpPr>
          <p:cNvPr id="30723" name="Rectangle 3"/>
          <p:cNvSpPr>
            <a:spLocks noGrp="1" noChangeArrowheads="1"/>
          </p:cNvSpPr>
          <p:nvPr>
            <p:ph idx="1"/>
          </p:nvPr>
        </p:nvSpPr>
        <p:spPr>
          <a:xfrm>
            <a:off x="457200" y="1371600"/>
            <a:ext cx="8229600" cy="4525963"/>
          </a:xfrm>
        </p:spPr>
        <p:txBody>
          <a:bodyPr>
            <a:normAutofit lnSpcReduction="10000"/>
          </a:bodyPr>
          <a:lstStyle/>
          <a:p>
            <a:pPr>
              <a:lnSpc>
                <a:spcPct val="90000"/>
              </a:lnSpc>
            </a:pPr>
            <a:r>
              <a:rPr lang="en-US" b="1" dirty="0">
                <a:solidFill>
                  <a:srgbClr val="0000CC"/>
                </a:solidFill>
                <a:latin typeface="Arial" charset="0"/>
              </a:rPr>
              <a:t>13:12</a:t>
            </a:r>
            <a:r>
              <a:rPr lang="en-US" dirty="0">
                <a:latin typeface="Arial" charset="0"/>
              </a:rPr>
              <a:t>  Pitched his tent as far as Sodom</a:t>
            </a:r>
          </a:p>
          <a:p>
            <a:pPr>
              <a:lnSpc>
                <a:spcPct val="90000"/>
              </a:lnSpc>
            </a:pPr>
            <a:r>
              <a:rPr lang="en-US" b="1" dirty="0">
                <a:solidFill>
                  <a:srgbClr val="0000CC"/>
                </a:solidFill>
                <a:latin typeface="Arial" charset="0"/>
              </a:rPr>
              <a:t>14:12</a:t>
            </a:r>
            <a:r>
              <a:rPr lang="en-US" dirty="0">
                <a:latin typeface="Arial" charset="0"/>
              </a:rPr>
              <a:t>  dwelt in Sodom</a:t>
            </a:r>
          </a:p>
          <a:p>
            <a:pPr>
              <a:lnSpc>
                <a:spcPct val="90000"/>
              </a:lnSpc>
            </a:pPr>
            <a:r>
              <a:rPr lang="en-US" b="1" dirty="0">
                <a:solidFill>
                  <a:srgbClr val="0000CC"/>
                </a:solidFill>
                <a:latin typeface="Arial" charset="0"/>
              </a:rPr>
              <a:t>19:1</a:t>
            </a:r>
            <a:r>
              <a:rPr lang="en-US" dirty="0">
                <a:latin typeface="Arial" charset="0"/>
              </a:rPr>
              <a:t>  sitting in the gate of Sodom</a:t>
            </a:r>
          </a:p>
          <a:p>
            <a:pPr algn="ctr">
              <a:lnSpc>
                <a:spcPct val="90000"/>
              </a:lnSpc>
              <a:spcBef>
                <a:spcPct val="70000"/>
              </a:spcBef>
              <a:buFont typeface="Wingdings" pitchFamily="2" charset="2"/>
              <a:buNone/>
            </a:pPr>
            <a:r>
              <a:rPr lang="en-US" sz="3600" b="1" dirty="0">
                <a:solidFill>
                  <a:srgbClr val="7030A0"/>
                </a:solidFill>
                <a:latin typeface="Vagabond" pitchFamily="2" charset="0"/>
              </a:rPr>
              <a:t>Probably had a large group originally</a:t>
            </a:r>
          </a:p>
          <a:p>
            <a:pPr>
              <a:lnSpc>
                <a:spcPct val="90000"/>
              </a:lnSpc>
            </a:pPr>
            <a:r>
              <a:rPr lang="en-US" b="1" dirty="0">
                <a:solidFill>
                  <a:srgbClr val="0000CC"/>
                </a:solidFill>
                <a:latin typeface="Arial" charset="0"/>
              </a:rPr>
              <a:t>13:7</a:t>
            </a:r>
            <a:r>
              <a:rPr lang="en-US" dirty="0">
                <a:latin typeface="Arial" charset="0"/>
              </a:rPr>
              <a:t>  herdsmen quarreled with Abraham’s</a:t>
            </a:r>
          </a:p>
          <a:p>
            <a:pPr>
              <a:lnSpc>
                <a:spcPct val="90000"/>
              </a:lnSpc>
            </a:pPr>
            <a:r>
              <a:rPr lang="en-US" b="1" dirty="0">
                <a:solidFill>
                  <a:srgbClr val="0000CC"/>
                </a:solidFill>
                <a:latin typeface="Arial" charset="0"/>
              </a:rPr>
              <a:t>14:14</a:t>
            </a:r>
            <a:r>
              <a:rPr lang="en-US" dirty="0">
                <a:latin typeface="Arial" charset="0"/>
              </a:rPr>
              <a:t>  Abram had over 318 trained 	  	      servants born in his house</a:t>
            </a:r>
          </a:p>
          <a:p>
            <a:pPr>
              <a:lnSpc>
                <a:spcPct val="90000"/>
              </a:lnSpc>
            </a:pPr>
            <a:r>
              <a:rPr lang="en-US" b="1" dirty="0">
                <a:solidFill>
                  <a:srgbClr val="0000CC"/>
                </a:solidFill>
                <a:latin typeface="Arial" charset="0"/>
              </a:rPr>
              <a:t>18:24</a:t>
            </a:r>
            <a:r>
              <a:rPr lang="en-US" dirty="0">
                <a:latin typeface="Arial" charset="0"/>
              </a:rPr>
              <a:t>   Suppose there were 50 righteous</a:t>
            </a:r>
          </a:p>
        </p:txBody>
      </p:sp>
      <p:pic>
        <p:nvPicPr>
          <p:cNvPr id="61441" name="Picture 1"/>
          <p:cNvPicPr>
            <a:picLocks noChangeAspect="1" noChangeArrowheads="1"/>
          </p:cNvPicPr>
          <p:nvPr/>
        </p:nvPicPr>
        <p:blipFill>
          <a:blip r:embed="rId2" cstate="print"/>
          <a:srcRect/>
          <a:stretch>
            <a:fillRect/>
          </a:stretch>
        </p:blipFill>
        <p:spPr bwMode="auto">
          <a:xfrm>
            <a:off x="6248400" y="0"/>
            <a:ext cx="2209800" cy="1358107"/>
          </a:xfrm>
          <a:prstGeom prst="rect">
            <a:avLst/>
          </a:prstGeom>
          <a:noFill/>
          <a:ln w="9525">
            <a:noFill/>
            <a:miter lim="800000"/>
            <a:headEnd/>
            <a:tailEnd/>
          </a:ln>
        </p:spPr>
      </p:pic>
      <p:sp>
        <p:nvSpPr>
          <p:cNvPr id="5" name="Text Box 4"/>
          <p:cNvSpPr txBox="1">
            <a:spLocks noChangeArrowheads="1"/>
          </p:cNvSpPr>
          <p:nvPr/>
        </p:nvSpPr>
        <p:spPr bwMode="auto">
          <a:xfrm>
            <a:off x="152400" y="5638800"/>
            <a:ext cx="8839200" cy="954107"/>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00B050"/>
                </a:solidFill>
                <a:latin typeface="Comic Sans MS" pitchFamily="66" charset="0"/>
              </a:rPr>
              <a:t>Lot knew the right way to go, but he lacked the foresight to see what his bad choices would cost! </a:t>
            </a:r>
            <a:endParaRPr lang="en-US" sz="2800" b="1" dirty="0">
              <a:solidFill>
                <a:srgbClr val="00B050"/>
              </a:solidFill>
              <a:latin typeface="Comic Sans MS"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228600" y="274638"/>
            <a:ext cx="5943600" cy="1143000"/>
          </a:xfrm>
        </p:spPr>
        <p:txBody>
          <a:bodyPr>
            <a:normAutofit fontScale="90000"/>
          </a:bodyPr>
          <a:lstStyle/>
          <a:p>
            <a:r>
              <a:rPr lang="en-US" sz="4000" b="1" dirty="0">
                <a:solidFill>
                  <a:srgbClr val="FF0000"/>
                </a:solidFill>
                <a:latin typeface="Vagabond" pitchFamily="2" charset="0"/>
              </a:rPr>
              <a:t>Consequences of Lot’s bad </a:t>
            </a:r>
            <a:r>
              <a:rPr lang="en-US" sz="4000" b="1" dirty="0" smtClean="0">
                <a:solidFill>
                  <a:srgbClr val="FF0000"/>
                </a:solidFill>
                <a:latin typeface="Vagabond" pitchFamily="2" charset="0"/>
              </a:rPr>
              <a:t>Choices:   Genesis </a:t>
            </a:r>
            <a:r>
              <a:rPr lang="en-US" sz="4000" b="1" dirty="0">
                <a:solidFill>
                  <a:srgbClr val="FF0000"/>
                </a:solidFill>
                <a:latin typeface="Vagabond" pitchFamily="2" charset="0"/>
              </a:rPr>
              <a:t>19</a:t>
            </a:r>
          </a:p>
        </p:txBody>
      </p:sp>
      <p:sp>
        <p:nvSpPr>
          <p:cNvPr id="31747" name="Rectangle 3"/>
          <p:cNvSpPr>
            <a:spLocks noGrp="1" noChangeArrowheads="1"/>
          </p:cNvSpPr>
          <p:nvPr>
            <p:ph idx="1"/>
          </p:nvPr>
        </p:nvSpPr>
        <p:spPr>
          <a:xfrm>
            <a:off x="457200" y="1447800"/>
            <a:ext cx="8229600" cy="3886200"/>
          </a:xfrm>
        </p:spPr>
        <p:txBody>
          <a:bodyPr/>
          <a:lstStyle/>
          <a:p>
            <a:r>
              <a:rPr lang="en-US" dirty="0">
                <a:latin typeface="Arial" charset="0"/>
              </a:rPr>
              <a:t>All that’s left is: </a:t>
            </a:r>
          </a:p>
          <a:p>
            <a:pPr lvl="1"/>
            <a:r>
              <a:rPr lang="en-US" b="1" dirty="0">
                <a:solidFill>
                  <a:srgbClr val="7030A0"/>
                </a:solidFill>
                <a:latin typeface="Arial" charset="0"/>
              </a:rPr>
              <a:t>Lot &amp; his wife</a:t>
            </a:r>
          </a:p>
          <a:p>
            <a:pPr lvl="1"/>
            <a:r>
              <a:rPr lang="en-US" b="1" dirty="0">
                <a:solidFill>
                  <a:srgbClr val="7030A0"/>
                </a:solidFill>
                <a:latin typeface="Arial" charset="0"/>
              </a:rPr>
              <a:t>2 virgin daughters</a:t>
            </a:r>
          </a:p>
          <a:p>
            <a:pPr lvl="1"/>
            <a:r>
              <a:rPr lang="en-US" b="1" dirty="0">
                <a:solidFill>
                  <a:srgbClr val="7030A0"/>
                </a:solidFill>
                <a:latin typeface="Arial" charset="0"/>
              </a:rPr>
              <a:t>2 Sons-in-law (were to marry)</a:t>
            </a:r>
          </a:p>
          <a:p>
            <a:r>
              <a:rPr lang="en-US" dirty="0">
                <a:latin typeface="Arial" charset="0"/>
              </a:rPr>
              <a:t>Too late to influence his family </a:t>
            </a:r>
            <a:r>
              <a:rPr lang="en-US" dirty="0" smtClean="0">
                <a:latin typeface="Arial" charset="0"/>
              </a:rPr>
              <a:t>(v.14</a:t>
            </a:r>
            <a:r>
              <a:rPr lang="en-US" dirty="0">
                <a:latin typeface="Arial" charset="0"/>
              </a:rPr>
              <a:t>)</a:t>
            </a:r>
          </a:p>
          <a:p>
            <a:r>
              <a:rPr lang="en-US" dirty="0">
                <a:latin typeface="Arial" charset="0"/>
              </a:rPr>
              <a:t>God shows Lot mercy (Vs 15-16)</a:t>
            </a:r>
          </a:p>
          <a:p>
            <a:r>
              <a:rPr lang="en-US" dirty="0">
                <a:latin typeface="Arial" charset="0"/>
              </a:rPr>
              <a:t>Lot’s wife looks back (v.26)</a:t>
            </a:r>
          </a:p>
        </p:txBody>
      </p:sp>
      <p:sp>
        <p:nvSpPr>
          <p:cNvPr id="31748" name="Text Box 4"/>
          <p:cNvSpPr txBox="1">
            <a:spLocks noChangeArrowheads="1"/>
          </p:cNvSpPr>
          <p:nvPr/>
        </p:nvSpPr>
        <p:spPr bwMode="auto">
          <a:xfrm>
            <a:off x="609600" y="5638800"/>
            <a:ext cx="8001000" cy="946150"/>
          </a:xfrm>
          <a:prstGeom prst="rect">
            <a:avLst/>
          </a:prstGeom>
          <a:noFill/>
          <a:ln w="9525">
            <a:noFill/>
            <a:miter lim="800000"/>
            <a:headEnd/>
            <a:tailEnd/>
          </a:ln>
          <a:effectLst/>
        </p:spPr>
        <p:txBody>
          <a:bodyPr>
            <a:spAutoFit/>
          </a:bodyPr>
          <a:lstStyle/>
          <a:p>
            <a:pPr algn="ctr">
              <a:spcBef>
                <a:spcPct val="50000"/>
              </a:spcBef>
            </a:pPr>
            <a:r>
              <a:rPr lang="en-US" sz="2800" b="1" dirty="0">
                <a:solidFill>
                  <a:srgbClr val="00B050"/>
                </a:solidFill>
                <a:latin typeface="Comic Sans MS" pitchFamily="66" charset="0"/>
              </a:rPr>
              <a:t>Due to poor choices and bad planning, only Lot &amp; his 2 daughters made it out of Sodom!</a:t>
            </a:r>
          </a:p>
        </p:txBody>
      </p:sp>
      <p:pic>
        <p:nvPicPr>
          <p:cNvPr id="60418" name="Picture 2" descr="https://encrypted-tbn3.gstatic.com/images?q=tbn:ANd9GcRkRrn4_iLA_5cx8GYQAwH1QsJo4o2GgJqoHhfqYD-kwX12GqyZZA"/>
          <p:cNvPicPr>
            <a:picLocks noChangeAspect="1" noChangeArrowheads="1"/>
          </p:cNvPicPr>
          <p:nvPr/>
        </p:nvPicPr>
        <p:blipFill>
          <a:blip r:embed="rId2" cstate="print"/>
          <a:srcRect/>
          <a:stretch>
            <a:fillRect/>
          </a:stretch>
        </p:blipFill>
        <p:spPr bwMode="auto">
          <a:xfrm>
            <a:off x="6172200" y="76200"/>
            <a:ext cx="2800350" cy="1628776"/>
          </a:xfrm>
          <a:prstGeom prst="rect">
            <a:avLst/>
          </a:prstGeom>
          <a:noFill/>
        </p:spPr>
      </p:pic>
      <p:pic>
        <p:nvPicPr>
          <p:cNvPr id="60420" name="Picture 4" descr="https://encrypted-tbn1.gstatic.com/images?q=tbn:ANd9GcR6XIJoY-maOzlKR1kIu-vb8wQhnsuEz2i1aizg_6pIz4Ib-SHJmQ"/>
          <p:cNvPicPr>
            <a:picLocks noChangeAspect="1" noChangeArrowheads="1"/>
          </p:cNvPicPr>
          <p:nvPr/>
        </p:nvPicPr>
        <p:blipFill>
          <a:blip r:embed="rId3" cstate="print"/>
          <a:srcRect l="26182" r="15636"/>
          <a:stretch>
            <a:fillRect/>
          </a:stretch>
        </p:blipFill>
        <p:spPr bwMode="auto">
          <a:xfrm>
            <a:off x="7543800" y="3581400"/>
            <a:ext cx="1524000" cy="1752600"/>
          </a:xfrm>
          <a:prstGeom prst="rect">
            <a:avLst/>
          </a:prstGeom>
          <a:noFill/>
        </p:spPr>
      </p:pic>
      <p:pic>
        <p:nvPicPr>
          <p:cNvPr id="60422" name="Picture 6" descr="https://encrypted-tbn3.gstatic.com/images?q=tbn:ANd9GcSPMQUkQRlbtL6l1qqJLIqAAFC1i6JKSnydc3JMDjZa2rY3diob"/>
          <p:cNvPicPr>
            <a:picLocks noChangeAspect="1" noChangeArrowheads="1"/>
          </p:cNvPicPr>
          <p:nvPr/>
        </p:nvPicPr>
        <p:blipFill>
          <a:blip r:embed="rId4" cstate="print"/>
          <a:srcRect/>
          <a:stretch>
            <a:fillRect/>
          </a:stretch>
        </p:blipFill>
        <p:spPr bwMode="auto">
          <a:xfrm>
            <a:off x="6400800" y="1981200"/>
            <a:ext cx="1789642" cy="126682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533400" y="533400"/>
            <a:ext cx="8229600" cy="914400"/>
          </a:xfrm>
        </p:spPr>
        <p:txBody>
          <a:bodyPr>
            <a:noAutofit/>
          </a:bodyPr>
          <a:lstStyle/>
          <a:p>
            <a:r>
              <a:rPr lang="en-US" sz="4800" b="1" dirty="0" smtClean="0">
                <a:solidFill>
                  <a:srgbClr val="663300"/>
                </a:solidFill>
                <a:latin typeface="Comic Sans MS" pitchFamily="66" charset="0"/>
              </a:rPr>
              <a:t>Genesis 19:29</a:t>
            </a:r>
          </a:p>
        </p:txBody>
      </p:sp>
      <p:sp>
        <p:nvSpPr>
          <p:cNvPr id="4099" name="Rectangle 3"/>
          <p:cNvSpPr>
            <a:spLocks noGrp="1" noChangeArrowheads="1"/>
          </p:cNvSpPr>
          <p:nvPr>
            <p:ph idx="1"/>
          </p:nvPr>
        </p:nvSpPr>
        <p:spPr>
          <a:xfrm>
            <a:off x="1066800" y="1447800"/>
            <a:ext cx="7086600" cy="3962400"/>
          </a:xfrm>
        </p:spPr>
        <p:txBody>
          <a:bodyPr>
            <a:normAutofit/>
          </a:bodyPr>
          <a:lstStyle/>
          <a:p>
            <a:pPr marL="0" indent="396875">
              <a:buFont typeface="Wingdings" pitchFamily="2" charset="2"/>
              <a:buNone/>
            </a:pPr>
            <a:r>
              <a:rPr lang="en-US" dirty="0" smtClean="0">
                <a:latin typeface="Times New Roman" pitchFamily="18" charset="0"/>
              </a:rPr>
              <a:t>29	And it came to pass, when God destroyed the cities of the plain, that </a:t>
            </a:r>
            <a:r>
              <a:rPr lang="en-US" b="1" i="1" dirty="0" smtClean="0">
                <a:solidFill>
                  <a:srgbClr val="0000CC"/>
                </a:solidFill>
                <a:latin typeface="Times New Roman" pitchFamily="18" charset="0"/>
              </a:rPr>
              <a:t>God remembered Abraham, and sent Lot out </a:t>
            </a:r>
            <a:r>
              <a:rPr lang="en-US" dirty="0" smtClean="0">
                <a:latin typeface="Times New Roman" pitchFamily="18" charset="0"/>
              </a:rPr>
              <a:t>of the midst of the overthrow, when He overthrew the cities in which Lot had dwelt.</a:t>
            </a:r>
            <a:endParaRPr lang="en-US" dirty="0">
              <a:latin typeface="Times New Roman" pitchFamily="18" charset="0"/>
            </a:endParaRPr>
          </a:p>
        </p:txBody>
      </p:sp>
      <p:sp>
        <p:nvSpPr>
          <p:cNvPr id="4100" name="Text Box 5"/>
          <p:cNvSpPr txBox="1">
            <a:spLocks noChangeArrowheads="1"/>
          </p:cNvSpPr>
          <p:nvPr/>
        </p:nvSpPr>
        <p:spPr bwMode="auto">
          <a:xfrm>
            <a:off x="3048000" y="4114800"/>
            <a:ext cx="5029200" cy="1815882"/>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does respond to prayers for the families of His saints. Job prayed for his family too (Job 1:5)</a:t>
            </a:r>
            <a:endParaRPr lang="en-US" sz="2800" b="1" dirty="0" smtClean="0">
              <a:solidFill>
                <a:srgbClr val="0000CC"/>
              </a:solidFill>
              <a:latin typeface="Comic Sans MS" pitchFamily="66" charset="0"/>
            </a:endParaRPr>
          </a:p>
        </p:txBody>
      </p:sp>
      <p:sp>
        <p:nvSpPr>
          <p:cNvPr id="6" name="Rectangle 2"/>
          <p:cNvSpPr txBox="1">
            <a:spLocks noRot="1" noChangeArrowheads="1"/>
          </p:cNvSpPr>
          <p:nvPr/>
        </p:nvSpPr>
        <p:spPr>
          <a:xfrm>
            <a:off x="457200" y="0"/>
            <a:ext cx="8229600" cy="563562"/>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Vagabond" pitchFamily="2" charset="0"/>
                <a:ea typeface="+mj-ea"/>
                <a:cs typeface="+mj-cs"/>
              </a:rPr>
              <a:t>Pray for your Families!</a:t>
            </a:r>
            <a:endParaRPr kumimoji="0" lang="en-US" sz="3600" b="1" i="0" u="none" strike="noStrike" kern="1200" cap="none" spc="0" normalizeH="0" baseline="0" noProof="0" dirty="0">
              <a:ln>
                <a:noFill/>
              </a:ln>
              <a:solidFill>
                <a:srgbClr val="FF0000"/>
              </a:solidFill>
              <a:effectLst/>
              <a:uLnTx/>
              <a:uFillTx/>
              <a:latin typeface="Vagabond" pitchFamily="2" charset="0"/>
              <a:ea typeface="+mj-ea"/>
              <a:cs typeface="+mj-cs"/>
            </a:endParaRPr>
          </a:p>
        </p:txBody>
      </p:sp>
      <p:pic>
        <p:nvPicPr>
          <p:cNvPr id="60420" name="Picture 4" descr="https://encrypted-tbn2.gstatic.com/images?q=tbn:ANd9GcQwXpr22zxhE1va3ycinKZh8ReDSSmLbrr4YJ2hSgf45GO6agVRqw"/>
          <p:cNvPicPr>
            <a:picLocks noChangeAspect="1" noChangeArrowheads="1"/>
          </p:cNvPicPr>
          <p:nvPr/>
        </p:nvPicPr>
        <p:blipFill>
          <a:blip r:embed="rId4" cstate="print"/>
          <a:srcRect/>
          <a:stretch>
            <a:fillRect/>
          </a:stretch>
        </p:blipFill>
        <p:spPr bwMode="auto">
          <a:xfrm>
            <a:off x="1066800" y="4495800"/>
            <a:ext cx="1958321" cy="1466851"/>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533400" y="381000"/>
            <a:ext cx="8229600" cy="914400"/>
          </a:xfrm>
        </p:spPr>
        <p:txBody>
          <a:bodyPr>
            <a:noAutofit/>
          </a:bodyPr>
          <a:lstStyle/>
          <a:p>
            <a:r>
              <a:rPr lang="en-US" sz="4800" b="1" dirty="0" smtClean="0">
                <a:solidFill>
                  <a:srgbClr val="663300"/>
                </a:solidFill>
              </a:rPr>
              <a:t>Genesis 12:10-13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idx="1"/>
          </p:nvPr>
        </p:nvSpPr>
        <p:spPr>
          <a:xfrm>
            <a:off x="838200" y="1143000"/>
            <a:ext cx="7239000" cy="4800600"/>
          </a:xfrm>
        </p:spPr>
        <p:txBody>
          <a:bodyPr>
            <a:normAutofit fontScale="77500" lnSpcReduction="20000"/>
          </a:bodyPr>
          <a:lstStyle/>
          <a:p>
            <a:pPr marL="0" indent="280988">
              <a:lnSpc>
                <a:spcPct val="120000"/>
              </a:lnSpc>
              <a:spcBef>
                <a:spcPts val="0"/>
              </a:spcBef>
              <a:buFont typeface="Wingdings" pitchFamily="2" charset="2"/>
              <a:buNone/>
            </a:pPr>
            <a:r>
              <a:rPr lang="en-US" dirty="0" smtClean="0">
                <a:latin typeface="Times New Roman" pitchFamily="18" charset="0"/>
              </a:rPr>
              <a:t>10	Now there was a famine in the land, and Abram went down to Egypt to dwell there, for the famine was severe in the land.</a:t>
            </a:r>
          </a:p>
          <a:p>
            <a:pPr marL="0" indent="280988">
              <a:lnSpc>
                <a:spcPct val="120000"/>
              </a:lnSpc>
              <a:spcBef>
                <a:spcPts val="0"/>
              </a:spcBef>
              <a:buFont typeface="Wingdings" pitchFamily="2" charset="2"/>
              <a:buNone/>
            </a:pPr>
            <a:r>
              <a:rPr lang="en-US" dirty="0" smtClean="0">
                <a:latin typeface="Times New Roman" pitchFamily="18" charset="0"/>
              </a:rPr>
              <a:t>11	And it came to pass, when he was close to entering Egypt, that he said to </a:t>
            </a:r>
            <a:r>
              <a:rPr lang="en-US" dirty="0" err="1" smtClean="0">
                <a:latin typeface="Times New Roman" pitchFamily="18" charset="0"/>
              </a:rPr>
              <a:t>Sarai</a:t>
            </a:r>
            <a:r>
              <a:rPr lang="en-US" dirty="0" smtClean="0">
                <a:latin typeface="Times New Roman" pitchFamily="18" charset="0"/>
              </a:rPr>
              <a:t> his wife, "Indeed I know that you are a woman of beautiful countenance.</a:t>
            </a:r>
          </a:p>
          <a:p>
            <a:pPr marL="0" indent="280988">
              <a:lnSpc>
                <a:spcPct val="120000"/>
              </a:lnSpc>
              <a:spcBef>
                <a:spcPts val="0"/>
              </a:spcBef>
              <a:buFont typeface="Wingdings" pitchFamily="2" charset="2"/>
              <a:buNone/>
            </a:pPr>
            <a:r>
              <a:rPr lang="en-US" dirty="0" smtClean="0">
                <a:latin typeface="Times New Roman" pitchFamily="18" charset="0"/>
              </a:rPr>
              <a:t>12	"Therefore it will happen, when the Egyptians see you, that they will say, 'This is his wife'; and they will kill me, but they will let you live.</a:t>
            </a:r>
          </a:p>
          <a:p>
            <a:pPr marL="0" indent="280988">
              <a:lnSpc>
                <a:spcPct val="120000"/>
              </a:lnSpc>
              <a:spcBef>
                <a:spcPts val="0"/>
              </a:spcBef>
              <a:buFont typeface="Wingdings" pitchFamily="2" charset="2"/>
              <a:buNone/>
            </a:pPr>
            <a:r>
              <a:rPr lang="en-US" dirty="0" smtClean="0">
                <a:latin typeface="Times New Roman" pitchFamily="18" charset="0"/>
              </a:rPr>
              <a:t>13	</a:t>
            </a:r>
            <a:r>
              <a:rPr lang="en-US" i="1" dirty="0" smtClean="0">
                <a:solidFill>
                  <a:srgbClr val="0000CC"/>
                </a:solidFill>
                <a:latin typeface="Times New Roman" pitchFamily="18" charset="0"/>
              </a:rPr>
              <a:t>"</a:t>
            </a:r>
            <a:r>
              <a:rPr lang="en-US" b="1" i="1" u="sng" dirty="0" smtClean="0">
                <a:solidFill>
                  <a:srgbClr val="0000CC"/>
                </a:solidFill>
                <a:latin typeface="Times New Roman" pitchFamily="18" charset="0"/>
              </a:rPr>
              <a:t>Please</a:t>
            </a:r>
            <a:r>
              <a:rPr lang="en-US" b="1" i="1" dirty="0" smtClean="0">
                <a:solidFill>
                  <a:srgbClr val="0000CC"/>
                </a:solidFill>
                <a:latin typeface="Times New Roman" pitchFamily="18" charset="0"/>
              </a:rPr>
              <a:t> say you are my sister</a:t>
            </a:r>
            <a:r>
              <a:rPr lang="en-US" i="1" dirty="0" smtClean="0">
                <a:solidFill>
                  <a:srgbClr val="0000CC"/>
                </a:solidFill>
                <a:latin typeface="Times New Roman" pitchFamily="18" charset="0"/>
              </a:rPr>
              <a:t>,</a:t>
            </a:r>
            <a:r>
              <a:rPr lang="en-US" dirty="0" smtClean="0">
                <a:solidFill>
                  <a:srgbClr val="0000CC"/>
                </a:solidFill>
                <a:latin typeface="Times New Roman" pitchFamily="18" charset="0"/>
              </a:rPr>
              <a:t> </a:t>
            </a:r>
            <a:r>
              <a:rPr lang="en-US" dirty="0" smtClean="0">
                <a:latin typeface="Times New Roman" pitchFamily="18" charset="0"/>
              </a:rPr>
              <a:t>that it may be well with me for your sake, and that I may live because of you."</a:t>
            </a:r>
            <a:endParaRPr lang="en-US" dirty="0">
              <a:latin typeface="Times New Roman" pitchFamily="18" charset="0"/>
            </a:endParaRPr>
          </a:p>
        </p:txBody>
      </p:sp>
      <p:sp>
        <p:nvSpPr>
          <p:cNvPr id="4100" name="Text Box 5"/>
          <p:cNvSpPr txBox="1">
            <a:spLocks noChangeArrowheads="1"/>
          </p:cNvSpPr>
          <p:nvPr/>
        </p:nvSpPr>
        <p:spPr bwMode="auto">
          <a:xfrm>
            <a:off x="1143000" y="6396335"/>
            <a:ext cx="69342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In a challenging time, Abraham was kind</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152400" y="0"/>
            <a:ext cx="6172200" cy="868363"/>
          </a:xfrm>
        </p:spPr>
        <p:txBody>
          <a:bodyPr>
            <a:normAutofit fontScale="90000"/>
          </a:bodyPr>
          <a:lstStyle/>
          <a:p>
            <a:r>
              <a:rPr lang="en-US" b="1" dirty="0">
                <a:solidFill>
                  <a:srgbClr val="FF0000"/>
                </a:solidFill>
                <a:latin typeface="Vagabond" pitchFamily="2" charset="0"/>
              </a:rPr>
              <a:t>More bad choices for Lot</a:t>
            </a:r>
          </a:p>
        </p:txBody>
      </p:sp>
      <p:sp>
        <p:nvSpPr>
          <p:cNvPr id="49155" name="Rectangle 3"/>
          <p:cNvSpPr>
            <a:spLocks noGrp="1" noChangeArrowheads="1"/>
          </p:cNvSpPr>
          <p:nvPr>
            <p:ph idx="1"/>
          </p:nvPr>
        </p:nvSpPr>
        <p:spPr>
          <a:xfrm>
            <a:off x="457200" y="3581400"/>
            <a:ext cx="8229600" cy="2895600"/>
          </a:xfrm>
        </p:spPr>
        <p:txBody>
          <a:bodyPr/>
          <a:lstStyle/>
          <a:p>
            <a:pPr>
              <a:lnSpc>
                <a:spcPct val="90000"/>
              </a:lnSpc>
            </a:pPr>
            <a:r>
              <a:rPr lang="en-US" sz="2800" b="1" dirty="0">
                <a:solidFill>
                  <a:srgbClr val="00B050"/>
                </a:solidFill>
                <a:latin typeface="Arial" charset="0"/>
              </a:rPr>
              <a:t>Lot should have returned to Abraham</a:t>
            </a:r>
          </a:p>
          <a:p>
            <a:pPr lvl="1">
              <a:lnSpc>
                <a:spcPct val="90000"/>
              </a:lnSpc>
            </a:pPr>
            <a:r>
              <a:rPr lang="en-US" sz="2400" dirty="0">
                <a:latin typeface="Arial" charset="0"/>
              </a:rPr>
              <a:t>Hard to admit bad choices to others – but it is very effective!   </a:t>
            </a:r>
            <a:r>
              <a:rPr lang="en-US" sz="2400" i="1" dirty="0">
                <a:latin typeface="Arial" charset="0"/>
              </a:rPr>
              <a:t>(Naomi when she returned)</a:t>
            </a:r>
          </a:p>
          <a:p>
            <a:pPr lvl="1">
              <a:lnSpc>
                <a:spcPct val="90000"/>
              </a:lnSpc>
            </a:pPr>
            <a:r>
              <a:rPr lang="en-US" sz="2400" dirty="0">
                <a:latin typeface="Arial" charset="0"/>
              </a:rPr>
              <a:t>Make it easy for people to return!!!</a:t>
            </a:r>
          </a:p>
          <a:p>
            <a:pPr>
              <a:lnSpc>
                <a:spcPct val="90000"/>
              </a:lnSpc>
            </a:pPr>
            <a:r>
              <a:rPr lang="en-US" sz="2800" b="1" dirty="0">
                <a:solidFill>
                  <a:srgbClr val="00B050"/>
                </a:solidFill>
                <a:latin typeface="Arial" charset="0"/>
              </a:rPr>
              <a:t>Lot chooses to hide in a cave – away from all influences – another bad choice</a:t>
            </a:r>
          </a:p>
          <a:p>
            <a:pPr lvl="1">
              <a:lnSpc>
                <a:spcPct val="90000"/>
              </a:lnSpc>
            </a:pPr>
            <a:r>
              <a:rPr lang="en-US" sz="2400" dirty="0">
                <a:latin typeface="Arial" charset="0"/>
              </a:rPr>
              <a:t>Ends up fathering 2 children by his daughters</a:t>
            </a:r>
            <a:r>
              <a:rPr lang="en-US" sz="2400" dirty="0"/>
              <a:t> </a:t>
            </a:r>
          </a:p>
        </p:txBody>
      </p:sp>
      <p:sp>
        <p:nvSpPr>
          <p:cNvPr id="49156" name="Text Box 4"/>
          <p:cNvSpPr txBox="1">
            <a:spLocks noChangeArrowheads="1"/>
          </p:cNvSpPr>
          <p:nvPr/>
        </p:nvSpPr>
        <p:spPr bwMode="auto">
          <a:xfrm>
            <a:off x="304800" y="685800"/>
            <a:ext cx="8610600" cy="2590800"/>
          </a:xfrm>
          <a:prstGeom prst="rect">
            <a:avLst/>
          </a:prstGeom>
          <a:noFill/>
          <a:ln w="9525">
            <a:noFill/>
            <a:miter lim="800000"/>
            <a:headEnd/>
            <a:tailEnd/>
          </a:ln>
          <a:effectLst/>
        </p:spPr>
        <p:txBody>
          <a:bodyPr>
            <a:spAutoFit/>
          </a:bodyPr>
          <a:lstStyle/>
          <a:p>
            <a:pPr indent="350838"/>
            <a:r>
              <a:rPr lang="en-US" sz="3600" b="1" dirty="0" smtClean="0">
                <a:solidFill>
                  <a:srgbClr val="7030A0"/>
                </a:solidFill>
                <a:latin typeface="Times New Roman" pitchFamily="18" charset="0"/>
              </a:rPr>
              <a:t>            Genesis </a:t>
            </a:r>
            <a:r>
              <a:rPr lang="en-US" sz="3600" b="1" dirty="0">
                <a:solidFill>
                  <a:srgbClr val="7030A0"/>
                </a:solidFill>
                <a:latin typeface="Times New Roman" pitchFamily="18" charset="0"/>
              </a:rPr>
              <a:t>19:30</a:t>
            </a:r>
          </a:p>
          <a:p>
            <a:pPr indent="350838"/>
            <a:r>
              <a:rPr lang="en-US" sz="3200" dirty="0">
                <a:latin typeface="Times New Roman" pitchFamily="18" charset="0"/>
              </a:rPr>
              <a:t>30	Then Lot went up out of </a:t>
            </a:r>
            <a:r>
              <a:rPr lang="en-US" sz="3200" dirty="0" err="1">
                <a:latin typeface="Times New Roman" pitchFamily="18" charset="0"/>
              </a:rPr>
              <a:t>Zoar</a:t>
            </a:r>
            <a:r>
              <a:rPr lang="en-US" sz="3200" dirty="0">
                <a:latin typeface="Times New Roman" pitchFamily="18" charset="0"/>
              </a:rPr>
              <a:t> </a:t>
            </a:r>
            <a:r>
              <a:rPr lang="en-US" sz="3200" dirty="0" smtClean="0">
                <a:latin typeface="Times New Roman" pitchFamily="18" charset="0"/>
              </a:rPr>
              <a:t>                          and </a:t>
            </a:r>
            <a:r>
              <a:rPr lang="en-US" sz="3200" b="1" dirty="0">
                <a:solidFill>
                  <a:srgbClr val="0000CC"/>
                </a:solidFill>
                <a:latin typeface="Times New Roman" pitchFamily="18" charset="0"/>
              </a:rPr>
              <a:t>dwelt in the mountains, </a:t>
            </a:r>
            <a:r>
              <a:rPr lang="en-US" sz="3200" dirty="0">
                <a:latin typeface="Times New Roman" pitchFamily="18" charset="0"/>
              </a:rPr>
              <a:t>and his two daughters were with him; for he was afraid to dwell in </a:t>
            </a:r>
            <a:r>
              <a:rPr lang="en-US" sz="3200" dirty="0" err="1">
                <a:latin typeface="Times New Roman" pitchFamily="18" charset="0"/>
              </a:rPr>
              <a:t>Zoar</a:t>
            </a:r>
            <a:r>
              <a:rPr lang="en-US" sz="3200" dirty="0">
                <a:latin typeface="Times New Roman" pitchFamily="18" charset="0"/>
              </a:rPr>
              <a:t>.  </a:t>
            </a:r>
            <a:r>
              <a:rPr lang="en-US" sz="3200" b="1" dirty="0">
                <a:solidFill>
                  <a:srgbClr val="0000CC"/>
                </a:solidFill>
                <a:latin typeface="Times New Roman" pitchFamily="18" charset="0"/>
              </a:rPr>
              <a:t>And he and his two daughters dwelt in a cave.</a:t>
            </a:r>
          </a:p>
        </p:txBody>
      </p:sp>
      <p:pic>
        <p:nvPicPr>
          <p:cNvPr id="58370" name="Picture 2" descr="https://encrypted-tbn0.gstatic.com/images?q=tbn:ANd9GcT--dVHPHj0LLpeUO_Td22yt36otWrwbXD9pD8JdvsGguGj8dOD"/>
          <p:cNvPicPr>
            <a:picLocks noChangeAspect="1" noChangeArrowheads="1"/>
          </p:cNvPicPr>
          <p:nvPr/>
        </p:nvPicPr>
        <p:blipFill>
          <a:blip r:embed="rId2" cstate="print"/>
          <a:srcRect/>
          <a:stretch>
            <a:fillRect/>
          </a:stretch>
        </p:blipFill>
        <p:spPr bwMode="auto">
          <a:xfrm>
            <a:off x="6324600" y="76200"/>
            <a:ext cx="2628900" cy="173355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5"/>
          <p:cNvSpPr>
            <a:spLocks noGrp="1" noRot="1" noChangeArrowheads="1"/>
          </p:cNvSpPr>
          <p:nvPr>
            <p:ph type="title"/>
          </p:nvPr>
        </p:nvSpPr>
        <p:spPr/>
        <p:txBody>
          <a:bodyPr/>
          <a:lstStyle/>
          <a:p>
            <a:endParaRPr lang="en-US"/>
          </a:p>
        </p:txBody>
      </p:sp>
      <p:graphicFrame>
        <p:nvGraphicFramePr>
          <p:cNvPr id="57348" name="Object 4"/>
          <p:cNvGraphicFramePr>
            <a:graphicFrameLocks noChangeAspect="1"/>
          </p:cNvGraphicFramePr>
          <p:nvPr>
            <p:ph idx="1"/>
          </p:nvPr>
        </p:nvGraphicFramePr>
        <p:xfrm>
          <a:off x="0" y="61913"/>
          <a:ext cx="9144000" cy="6800850"/>
        </p:xfrm>
        <a:graphic>
          <a:graphicData uri="http://schemas.openxmlformats.org/presentationml/2006/ole">
            <p:oleObj spid="_x0000_s57348" name="Photo Editor Photo" r:id="rId3" imgW="7516274" imgH="5590476" progId="MSPhotoEd.3">
              <p:embed/>
            </p:oleObj>
          </a:graphicData>
        </a:graphic>
      </p:graphicFrame>
      <p:sp>
        <p:nvSpPr>
          <p:cNvPr id="4" name="Rounded Rectangle 3"/>
          <p:cNvSpPr/>
          <p:nvPr/>
        </p:nvSpPr>
        <p:spPr>
          <a:xfrm>
            <a:off x="5334000" y="3048000"/>
            <a:ext cx="3581400" cy="3124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86400" y="3124200"/>
            <a:ext cx="2971800" cy="2523768"/>
          </a:xfrm>
          <a:prstGeom prst="rect">
            <a:avLst/>
          </a:prstGeom>
          <a:noFill/>
        </p:spPr>
        <p:txBody>
          <a:bodyPr wrap="square" rtlCol="0">
            <a:spAutoFit/>
          </a:bodyPr>
          <a:lstStyle/>
          <a:p>
            <a:pPr>
              <a:spcBef>
                <a:spcPts val="1200"/>
              </a:spcBef>
            </a:pPr>
            <a:r>
              <a:rPr lang="en-US" sz="2000" b="1" dirty="0" smtClean="0">
                <a:solidFill>
                  <a:srgbClr val="FF0000"/>
                </a:solidFill>
                <a:latin typeface="Comic Sans MS" pitchFamily="66" charset="0"/>
              </a:rPr>
              <a:t>Points worth noting:</a:t>
            </a:r>
          </a:p>
          <a:p>
            <a:pPr marL="169863" indent="-169863">
              <a:spcBef>
                <a:spcPts val="1200"/>
              </a:spcBef>
              <a:buFont typeface="Arial" pitchFamily="34" charset="0"/>
              <a:buChar char="•"/>
            </a:pPr>
            <a:r>
              <a:rPr lang="en-US" b="1" dirty="0" smtClean="0">
                <a:latin typeface="Comic Sans MS" pitchFamily="66" charset="0"/>
              </a:rPr>
              <a:t>About half of high-</a:t>
            </a:r>
            <a:r>
              <a:rPr lang="en-US" b="1" dirty="0" err="1" smtClean="0">
                <a:latin typeface="Comic Sans MS" pitchFamily="66" charset="0"/>
              </a:rPr>
              <a:t>schoolers</a:t>
            </a:r>
            <a:r>
              <a:rPr lang="en-US" b="1" dirty="0" smtClean="0">
                <a:latin typeface="Comic Sans MS" pitchFamily="66" charset="0"/>
              </a:rPr>
              <a:t> drink illegally</a:t>
            </a:r>
          </a:p>
          <a:p>
            <a:pPr marL="169863" indent="-169863">
              <a:spcBef>
                <a:spcPts val="1200"/>
              </a:spcBef>
              <a:buFont typeface="Arial" pitchFamily="34" charset="0"/>
              <a:buChar char="•"/>
            </a:pPr>
            <a:r>
              <a:rPr lang="en-US" b="1" dirty="0" smtClean="0">
                <a:latin typeface="Comic Sans MS" pitchFamily="66" charset="0"/>
              </a:rPr>
              <a:t>How much you drink at one time matters</a:t>
            </a:r>
          </a:p>
          <a:p>
            <a:pPr marL="169863" indent="-169863">
              <a:spcBef>
                <a:spcPts val="1200"/>
              </a:spcBef>
              <a:buFont typeface="Arial" pitchFamily="34" charset="0"/>
              <a:buChar char="•"/>
            </a:pPr>
            <a:r>
              <a:rPr lang="en-US" b="1" dirty="0" smtClean="0">
                <a:latin typeface="Comic Sans MS" pitchFamily="66" charset="0"/>
              </a:rPr>
              <a:t>Binge drinkers more likely to lose inhibitions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533400" y="0"/>
            <a:ext cx="8229600" cy="868362"/>
          </a:xfrm>
        </p:spPr>
        <p:txBody>
          <a:bodyPr/>
          <a:lstStyle/>
          <a:p>
            <a:r>
              <a:rPr lang="en-US" b="1" dirty="0">
                <a:solidFill>
                  <a:srgbClr val="FF0000"/>
                </a:solidFill>
                <a:latin typeface="Vagabond" pitchFamily="2" charset="0"/>
              </a:rPr>
              <a:t>Alcohol in Genesis</a:t>
            </a:r>
          </a:p>
        </p:txBody>
      </p:sp>
      <p:sp>
        <p:nvSpPr>
          <p:cNvPr id="56323" name="Rectangle 3"/>
          <p:cNvSpPr>
            <a:spLocks noGrp="1" noChangeArrowheads="1"/>
          </p:cNvSpPr>
          <p:nvPr>
            <p:ph type="body" sz="half" idx="1"/>
          </p:nvPr>
        </p:nvSpPr>
        <p:spPr>
          <a:xfrm>
            <a:off x="457200" y="1676400"/>
            <a:ext cx="8229600" cy="3200400"/>
          </a:xfrm>
        </p:spPr>
        <p:txBody>
          <a:bodyPr/>
          <a:lstStyle/>
          <a:p>
            <a:r>
              <a:rPr lang="en-US" sz="2800" b="1" dirty="0">
                <a:solidFill>
                  <a:schemeClr val="hlink"/>
                </a:solidFill>
                <a:latin typeface="Arial" charset="0"/>
              </a:rPr>
              <a:t>Gen 9:21</a:t>
            </a:r>
            <a:r>
              <a:rPr lang="en-US" sz="2800" dirty="0">
                <a:latin typeface="Arial" charset="0"/>
              </a:rPr>
              <a:t>  Noah became drunk </a:t>
            </a:r>
            <a:r>
              <a:rPr lang="en-US" sz="2800" dirty="0" smtClean="0">
                <a:latin typeface="Arial" charset="0"/>
              </a:rPr>
              <a:t>                                and </a:t>
            </a:r>
            <a:r>
              <a:rPr lang="en-US" sz="2800" dirty="0">
                <a:latin typeface="Arial" charset="0"/>
              </a:rPr>
              <a:t>Ham came in his tent</a:t>
            </a:r>
          </a:p>
          <a:p>
            <a:r>
              <a:rPr lang="en-US" sz="2800" b="1" dirty="0">
                <a:solidFill>
                  <a:schemeClr val="hlink"/>
                </a:solidFill>
                <a:latin typeface="Arial" charset="0"/>
              </a:rPr>
              <a:t>Gen 19:33</a:t>
            </a:r>
            <a:r>
              <a:rPr lang="en-US" sz="2800" dirty="0">
                <a:latin typeface="Arial" charset="0"/>
              </a:rPr>
              <a:t>  Lot’s daughters got him drunk and he fathered children by them</a:t>
            </a:r>
          </a:p>
          <a:p>
            <a:r>
              <a:rPr lang="en-US" sz="2800" b="1" dirty="0">
                <a:solidFill>
                  <a:schemeClr val="hlink"/>
                </a:solidFill>
                <a:latin typeface="Arial" charset="0"/>
              </a:rPr>
              <a:t>Gen 29:22</a:t>
            </a:r>
            <a:r>
              <a:rPr lang="en-US" sz="2800" dirty="0">
                <a:latin typeface="Arial" charset="0"/>
              </a:rPr>
              <a:t>  Probably involved in Jacob </a:t>
            </a:r>
            <a:r>
              <a:rPr lang="en-US" sz="2800" dirty="0" smtClean="0">
                <a:latin typeface="Arial" charset="0"/>
              </a:rPr>
              <a:t>                not </a:t>
            </a:r>
            <a:r>
              <a:rPr lang="en-US" sz="2800" dirty="0">
                <a:latin typeface="Arial" charset="0"/>
              </a:rPr>
              <a:t>realizing that he had gone in to Leah</a:t>
            </a:r>
          </a:p>
        </p:txBody>
      </p:sp>
      <p:pic>
        <p:nvPicPr>
          <p:cNvPr id="56325" name="Picture 5" descr="MCj04258100000[1]"/>
          <p:cNvPicPr>
            <a:picLocks noGrp="1" noChangeAspect="1" noChangeArrowheads="1"/>
          </p:cNvPicPr>
          <p:nvPr>
            <p:ph sz="quarter" idx="2"/>
          </p:nvPr>
        </p:nvPicPr>
        <p:blipFill>
          <a:blip r:embed="rId2" cstate="print"/>
          <a:srcRect/>
          <a:stretch>
            <a:fillRect/>
          </a:stretch>
        </p:blipFill>
        <p:spPr>
          <a:xfrm>
            <a:off x="7239000" y="228600"/>
            <a:ext cx="1660525" cy="1308100"/>
          </a:xfrm>
          <a:noFill/>
          <a:ln/>
        </p:spPr>
      </p:pic>
      <p:pic>
        <p:nvPicPr>
          <p:cNvPr id="56327" name="Picture 7" descr="MCj02950550000[1]"/>
          <p:cNvPicPr>
            <a:picLocks noGrp="1" noChangeAspect="1" noChangeArrowheads="1"/>
          </p:cNvPicPr>
          <p:nvPr>
            <p:ph sz="quarter" idx="3"/>
          </p:nvPr>
        </p:nvPicPr>
        <p:blipFill>
          <a:blip r:embed="rId3" cstate="print"/>
          <a:srcRect/>
          <a:stretch>
            <a:fillRect/>
          </a:stretch>
        </p:blipFill>
        <p:spPr>
          <a:xfrm>
            <a:off x="457200" y="228600"/>
            <a:ext cx="1336675" cy="1295400"/>
          </a:xfrm>
          <a:noFill/>
          <a:ln/>
        </p:spPr>
      </p:pic>
      <p:sp>
        <p:nvSpPr>
          <p:cNvPr id="56324" name="Text Box 4"/>
          <p:cNvSpPr txBox="1">
            <a:spLocks noChangeArrowheads="1"/>
          </p:cNvSpPr>
          <p:nvPr/>
        </p:nvSpPr>
        <p:spPr bwMode="auto">
          <a:xfrm>
            <a:off x="2209800" y="4800600"/>
            <a:ext cx="4572000" cy="1938992"/>
          </a:xfrm>
          <a:prstGeom prst="rect">
            <a:avLst/>
          </a:prstGeom>
          <a:noFill/>
          <a:ln w="9525">
            <a:noFill/>
            <a:miter lim="800000"/>
            <a:headEnd/>
            <a:tailEnd/>
          </a:ln>
          <a:effectLst/>
        </p:spPr>
        <p:txBody>
          <a:bodyPr wrap="square">
            <a:spAutoFit/>
          </a:bodyPr>
          <a:lstStyle/>
          <a:p>
            <a:pPr algn="ctr">
              <a:spcBef>
                <a:spcPct val="50000"/>
              </a:spcBef>
            </a:pPr>
            <a:r>
              <a:rPr lang="en-US" sz="2400" b="1" dirty="0">
                <a:solidFill>
                  <a:srgbClr val="00B050"/>
                </a:solidFill>
                <a:latin typeface="Comic Sans MS" pitchFamily="66" charset="0"/>
              </a:rPr>
              <a:t>God can forgive us of our mistakes, but we still live with the consequences of our actions when our judgment is clouded by alcohol</a:t>
            </a:r>
          </a:p>
        </p:txBody>
      </p:sp>
      <p:pic>
        <p:nvPicPr>
          <p:cNvPr id="112642" name="Picture 2" descr="https://encrypted-tbn0.gstatic.com/images?q=tbn:ANd9GcR1tMMISKfOg1mC-DcVsZdtDbTJKqFAU6jlmlMjEpCIeuZzX3hZ"/>
          <p:cNvPicPr>
            <a:picLocks noChangeAspect="1" noChangeArrowheads="1"/>
          </p:cNvPicPr>
          <p:nvPr/>
        </p:nvPicPr>
        <p:blipFill>
          <a:blip r:embed="rId4" cstate="print"/>
          <a:srcRect/>
          <a:stretch>
            <a:fillRect/>
          </a:stretch>
        </p:blipFill>
        <p:spPr bwMode="auto">
          <a:xfrm>
            <a:off x="6172200" y="1676400"/>
            <a:ext cx="1524000" cy="937846"/>
          </a:xfrm>
          <a:prstGeom prst="rect">
            <a:avLst/>
          </a:prstGeom>
          <a:noFill/>
        </p:spPr>
      </p:pic>
      <p:pic>
        <p:nvPicPr>
          <p:cNvPr id="112644" name="Picture 4" descr="https://encrypted-tbn0.gstatic.com/images?q=tbn:ANd9GcQUPlI-_8qt2CdZD5KpvmFMO-01DNC6MF6JWqtRvglrsxQcQPr8"/>
          <p:cNvPicPr>
            <a:picLocks noChangeAspect="1" noChangeArrowheads="1"/>
          </p:cNvPicPr>
          <p:nvPr/>
        </p:nvPicPr>
        <p:blipFill>
          <a:blip r:embed="rId5" cstate="print"/>
          <a:srcRect/>
          <a:stretch>
            <a:fillRect/>
          </a:stretch>
        </p:blipFill>
        <p:spPr bwMode="auto">
          <a:xfrm>
            <a:off x="7391400" y="3200400"/>
            <a:ext cx="1600200" cy="1363134"/>
          </a:xfrm>
          <a:prstGeom prst="rect">
            <a:avLst/>
          </a:prstGeom>
          <a:noFill/>
        </p:spPr>
      </p:pic>
      <p:sp>
        <p:nvSpPr>
          <p:cNvPr id="9" name="Text Box 4"/>
          <p:cNvSpPr txBox="1">
            <a:spLocks noChangeArrowheads="1"/>
          </p:cNvSpPr>
          <p:nvPr/>
        </p:nvSpPr>
        <p:spPr bwMode="auto">
          <a:xfrm>
            <a:off x="1981200" y="685800"/>
            <a:ext cx="5105400" cy="954107"/>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00B050"/>
                </a:solidFill>
                <a:latin typeface="Comic Sans MS" pitchFamily="66" charset="0"/>
              </a:rPr>
              <a:t>It clouds judgment &amp; removes inhibitions</a:t>
            </a:r>
            <a:endParaRPr lang="en-US" sz="2800" b="1" dirty="0">
              <a:solidFill>
                <a:srgbClr val="00B050"/>
              </a:solidFill>
              <a:latin typeface="Comic Sans MS" pitchFamily="66" charset="0"/>
            </a:endParaRPr>
          </a:p>
        </p:txBody>
      </p:sp>
      <p:pic>
        <p:nvPicPr>
          <p:cNvPr id="112646" name="Picture 6" descr="https://encrypted-tbn2.gstatic.com/images?q=tbn:ANd9GcS4bqzcMm1ZHzxJDkdVRo2ykJ1yVwilyhPw9-3BVULlqVNMpRh0wA"/>
          <p:cNvPicPr>
            <a:picLocks noChangeAspect="1" noChangeArrowheads="1"/>
          </p:cNvPicPr>
          <p:nvPr/>
        </p:nvPicPr>
        <p:blipFill>
          <a:blip r:embed="rId6" cstate="print"/>
          <a:srcRect/>
          <a:stretch>
            <a:fillRect/>
          </a:stretch>
        </p:blipFill>
        <p:spPr bwMode="auto">
          <a:xfrm>
            <a:off x="185617" y="4953000"/>
            <a:ext cx="2024183" cy="1524000"/>
          </a:xfrm>
          <a:prstGeom prst="rect">
            <a:avLst/>
          </a:prstGeom>
          <a:noFill/>
        </p:spPr>
      </p:pic>
      <p:pic>
        <p:nvPicPr>
          <p:cNvPr id="112648" name="Picture 8" descr="https://encrypted-tbn1.gstatic.com/images?q=tbn:ANd9GcR_Ovby_LmML40CtdSDrznR8hqkc1sI_r47xdiClnjGCU0sEpOSgg"/>
          <p:cNvPicPr>
            <a:picLocks noChangeAspect="1" noChangeArrowheads="1"/>
          </p:cNvPicPr>
          <p:nvPr/>
        </p:nvPicPr>
        <p:blipFill>
          <a:blip r:embed="rId7" cstate="print"/>
          <a:srcRect l="2051" t="1720" r="3590" b="1935"/>
          <a:stretch>
            <a:fillRect/>
          </a:stretch>
        </p:blipFill>
        <p:spPr bwMode="auto">
          <a:xfrm>
            <a:off x="7162800" y="4800600"/>
            <a:ext cx="1524000" cy="185530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8" name="Picture 12" descr="https://encrypted-tbn3.gstatic.com/images?q=tbn:ANd9GcQgYVh6JKHHjAJlqXHjIQk-8H1geJfi-tI39XHHlUjmQ7Z3QDk-"/>
          <p:cNvPicPr>
            <a:picLocks noChangeAspect="1" noChangeArrowheads="1"/>
          </p:cNvPicPr>
          <p:nvPr/>
        </p:nvPicPr>
        <p:blipFill>
          <a:blip r:embed="rId2" cstate="print"/>
          <a:srcRect/>
          <a:stretch>
            <a:fillRect/>
          </a:stretch>
        </p:blipFill>
        <p:spPr bwMode="auto">
          <a:xfrm>
            <a:off x="6858000" y="-228600"/>
            <a:ext cx="2143125" cy="2143125"/>
          </a:xfrm>
          <a:prstGeom prst="rect">
            <a:avLst/>
          </a:prstGeom>
          <a:noFill/>
        </p:spPr>
      </p:pic>
      <p:pic>
        <p:nvPicPr>
          <p:cNvPr id="111618" name="Picture 2" descr="https://encrypted-tbn0.gstatic.com/images?q=tbn:ANd9GcSj4M2U1ZLfPV2EUst4l1vqJTrow32W3usLKvMSH-W4hz2IdR4k_A"/>
          <p:cNvPicPr>
            <a:picLocks noChangeAspect="1" noChangeArrowheads="1"/>
          </p:cNvPicPr>
          <p:nvPr/>
        </p:nvPicPr>
        <p:blipFill>
          <a:blip r:embed="rId3" cstate="print"/>
          <a:srcRect/>
          <a:stretch>
            <a:fillRect/>
          </a:stretch>
        </p:blipFill>
        <p:spPr bwMode="auto">
          <a:xfrm>
            <a:off x="228600" y="-76200"/>
            <a:ext cx="2628900" cy="1743076"/>
          </a:xfrm>
          <a:prstGeom prst="rect">
            <a:avLst/>
          </a:prstGeom>
          <a:noFill/>
        </p:spPr>
      </p:pic>
      <p:sp>
        <p:nvSpPr>
          <p:cNvPr id="50178" name="Rectangle 2"/>
          <p:cNvSpPr>
            <a:spLocks noGrp="1" noRot="1" noChangeArrowheads="1"/>
          </p:cNvSpPr>
          <p:nvPr>
            <p:ph type="title"/>
          </p:nvPr>
        </p:nvSpPr>
        <p:spPr>
          <a:xfrm>
            <a:off x="1676400" y="76200"/>
            <a:ext cx="5181600" cy="1143000"/>
          </a:xfrm>
        </p:spPr>
        <p:txBody>
          <a:bodyPr>
            <a:normAutofit fontScale="90000"/>
          </a:bodyPr>
          <a:lstStyle/>
          <a:p>
            <a:r>
              <a:rPr lang="en-US" sz="4000" b="1" dirty="0">
                <a:solidFill>
                  <a:srgbClr val="FF0000"/>
                </a:solidFill>
                <a:latin typeface="Vagabond" pitchFamily="2" charset="0"/>
              </a:rPr>
              <a:t>Consequences of Lot’s bad choices</a:t>
            </a:r>
          </a:p>
        </p:txBody>
      </p:sp>
      <p:sp>
        <p:nvSpPr>
          <p:cNvPr id="50179" name="Rectangle 3"/>
          <p:cNvSpPr>
            <a:spLocks noGrp="1" noChangeArrowheads="1"/>
          </p:cNvSpPr>
          <p:nvPr>
            <p:ph idx="1"/>
          </p:nvPr>
        </p:nvSpPr>
        <p:spPr>
          <a:xfrm>
            <a:off x="609600" y="1676400"/>
            <a:ext cx="8229600" cy="3429000"/>
          </a:xfrm>
        </p:spPr>
        <p:txBody>
          <a:bodyPr>
            <a:normAutofit fontScale="92500"/>
          </a:bodyPr>
          <a:lstStyle/>
          <a:p>
            <a:pPr>
              <a:buFont typeface="Wingdings" pitchFamily="2" charset="2"/>
              <a:buNone/>
            </a:pPr>
            <a:r>
              <a:rPr lang="en-US" b="1" dirty="0">
                <a:latin typeface="Arial" charset="0"/>
              </a:rPr>
              <a:t>1)  Lost his wife, most of his household</a:t>
            </a:r>
          </a:p>
          <a:p>
            <a:pPr>
              <a:buFont typeface="Wingdings" pitchFamily="2" charset="2"/>
              <a:buNone/>
            </a:pPr>
            <a:r>
              <a:rPr lang="en-US" b="1" dirty="0">
                <a:latin typeface="Arial" charset="0"/>
              </a:rPr>
              <a:t>2)  Lost his home and possessions</a:t>
            </a:r>
          </a:p>
          <a:p>
            <a:pPr>
              <a:buFont typeface="Wingdings" pitchFamily="2" charset="2"/>
              <a:buNone/>
            </a:pPr>
            <a:r>
              <a:rPr lang="en-US" b="1" dirty="0">
                <a:latin typeface="Arial" charset="0"/>
              </a:rPr>
              <a:t>3)  Lost touch with Abraham (</a:t>
            </a:r>
            <a:r>
              <a:rPr lang="en-US" b="1" dirty="0" smtClean="0">
                <a:latin typeface="Arial" charset="0"/>
              </a:rPr>
              <a:t>the ecclesia</a:t>
            </a:r>
            <a:r>
              <a:rPr lang="en-US" b="1" dirty="0">
                <a:latin typeface="Arial" charset="0"/>
              </a:rPr>
              <a:t>)</a:t>
            </a:r>
          </a:p>
          <a:p>
            <a:pPr>
              <a:buFont typeface="Wingdings" pitchFamily="2" charset="2"/>
              <a:buNone/>
            </a:pPr>
            <a:r>
              <a:rPr lang="en-US" b="1" dirty="0">
                <a:latin typeface="Arial" charset="0"/>
              </a:rPr>
              <a:t>4)  Became depressed and </a:t>
            </a:r>
            <a:r>
              <a:rPr lang="en-US" b="1" dirty="0" smtClean="0">
                <a:latin typeface="Arial" charset="0"/>
              </a:rPr>
              <a:t>wanted</a:t>
            </a:r>
            <a:r>
              <a:rPr lang="en-US" b="1" dirty="0">
                <a:latin typeface="Arial" charset="0"/>
              </a:rPr>
              <a:t>	isolation</a:t>
            </a:r>
          </a:p>
          <a:p>
            <a:pPr marL="573088" indent="-573088">
              <a:buFont typeface="Wingdings" pitchFamily="2" charset="2"/>
              <a:buNone/>
            </a:pPr>
            <a:r>
              <a:rPr lang="en-US" b="1" dirty="0">
                <a:latin typeface="Arial" charset="0"/>
              </a:rPr>
              <a:t>5)  Impregnated his own two </a:t>
            </a:r>
            <a:r>
              <a:rPr lang="en-US" b="1" dirty="0" smtClean="0">
                <a:latin typeface="Arial" charset="0"/>
              </a:rPr>
              <a:t>                 daughters</a:t>
            </a:r>
            <a:endParaRPr lang="en-US" b="1" dirty="0">
              <a:latin typeface="Arial" charset="0"/>
            </a:endParaRPr>
          </a:p>
        </p:txBody>
      </p:sp>
      <p:pic>
        <p:nvPicPr>
          <p:cNvPr id="12" name="Picture 8" descr="https://encrypted-tbn0.gstatic.com/images?q=tbn:ANd9GcTSsRPyXAJRfnV_LpdLuDx22Of-5Be3xEnDXl0UbuF5GvSmrXV6AQ"/>
          <p:cNvPicPr>
            <a:picLocks noChangeAspect="1" noChangeArrowheads="1"/>
          </p:cNvPicPr>
          <p:nvPr/>
        </p:nvPicPr>
        <p:blipFill>
          <a:blip r:embed="rId4" cstate="print"/>
          <a:srcRect/>
          <a:stretch>
            <a:fillRect/>
          </a:stretch>
        </p:blipFill>
        <p:spPr bwMode="auto">
          <a:xfrm>
            <a:off x="3657600" y="4876800"/>
            <a:ext cx="2466975" cy="1847851"/>
          </a:xfrm>
          <a:prstGeom prst="rect">
            <a:avLst/>
          </a:prstGeom>
          <a:noFill/>
        </p:spPr>
      </p:pic>
      <p:sp>
        <p:nvSpPr>
          <p:cNvPr id="13" name="TextBox 12"/>
          <p:cNvSpPr txBox="1"/>
          <p:nvPr/>
        </p:nvSpPr>
        <p:spPr>
          <a:xfrm>
            <a:off x="4191000" y="4526519"/>
            <a:ext cx="1752600" cy="369332"/>
          </a:xfrm>
          <a:prstGeom prst="rect">
            <a:avLst/>
          </a:prstGeom>
          <a:noFill/>
        </p:spPr>
        <p:txBody>
          <a:bodyPr wrap="square" rtlCol="0">
            <a:spAutoFit/>
          </a:bodyPr>
          <a:lstStyle/>
          <a:p>
            <a:r>
              <a:rPr lang="en-US" b="1" dirty="0" smtClean="0">
                <a:solidFill>
                  <a:srgbClr val="0000CC"/>
                </a:solidFill>
                <a:latin typeface="Comic Sans MS" pitchFamily="66" charset="0"/>
              </a:rPr>
              <a:t>Prodigal Son</a:t>
            </a:r>
            <a:endParaRPr lang="en-US" b="1" dirty="0">
              <a:solidFill>
                <a:srgbClr val="0000CC"/>
              </a:solidFill>
              <a:latin typeface="Comic Sans MS" pitchFamily="66" charset="0"/>
            </a:endParaRPr>
          </a:p>
        </p:txBody>
      </p:sp>
      <p:pic>
        <p:nvPicPr>
          <p:cNvPr id="14" name="Picture 6" descr="https://encrypted-tbn3.gstatic.com/images?q=tbn:ANd9GcSOaTkWnVwqbk5ncrxDKYrYxhpSN6GmBkfieUImp8g4ZYhzjpX1"/>
          <p:cNvPicPr>
            <a:picLocks noChangeAspect="1" noChangeArrowheads="1"/>
          </p:cNvPicPr>
          <p:nvPr/>
        </p:nvPicPr>
        <p:blipFill>
          <a:blip r:embed="rId5" cstate="print"/>
          <a:srcRect/>
          <a:stretch>
            <a:fillRect/>
          </a:stretch>
        </p:blipFill>
        <p:spPr bwMode="auto">
          <a:xfrm>
            <a:off x="228600" y="5105400"/>
            <a:ext cx="2828925" cy="1619251"/>
          </a:xfrm>
          <a:prstGeom prst="rect">
            <a:avLst/>
          </a:prstGeom>
          <a:noFill/>
        </p:spPr>
      </p:pic>
      <p:sp>
        <p:nvSpPr>
          <p:cNvPr id="15" name="TextBox 14"/>
          <p:cNvSpPr txBox="1"/>
          <p:nvPr/>
        </p:nvSpPr>
        <p:spPr>
          <a:xfrm>
            <a:off x="1219200" y="4953000"/>
            <a:ext cx="1066800" cy="381000"/>
          </a:xfrm>
          <a:prstGeom prst="rect">
            <a:avLst/>
          </a:prstGeom>
          <a:noFill/>
        </p:spPr>
        <p:txBody>
          <a:bodyPr wrap="square" rtlCol="0">
            <a:spAutoFit/>
          </a:bodyPr>
          <a:lstStyle/>
          <a:p>
            <a:r>
              <a:rPr lang="en-US" b="1" dirty="0" err="1" smtClean="0">
                <a:solidFill>
                  <a:srgbClr val="0000CC"/>
                </a:solidFill>
                <a:latin typeface="Comic Sans MS" pitchFamily="66" charset="0"/>
              </a:rPr>
              <a:t>Achan</a:t>
            </a:r>
            <a:endParaRPr lang="en-US" b="1" dirty="0">
              <a:solidFill>
                <a:srgbClr val="0000CC"/>
              </a:solidFill>
              <a:latin typeface="Comic Sans MS" pitchFamily="66" charset="0"/>
            </a:endParaRPr>
          </a:p>
        </p:txBody>
      </p:sp>
      <p:pic>
        <p:nvPicPr>
          <p:cNvPr id="111630" name="Picture 14" descr="https://encrypted-tbn1.gstatic.com/images?q=tbn:ANd9GcQY9alEq7J79muNjPz8nF-caiE32uc3kJGLfHgLuT7-cAID_Z46gA"/>
          <p:cNvPicPr>
            <a:picLocks noChangeAspect="1" noChangeArrowheads="1"/>
          </p:cNvPicPr>
          <p:nvPr/>
        </p:nvPicPr>
        <p:blipFill>
          <a:blip r:embed="rId6" cstate="print"/>
          <a:srcRect/>
          <a:stretch>
            <a:fillRect/>
          </a:stretch>
        </p:blipFill>
        <p:spPr bwMode="auto">
          <a:xfrm>
            <a:off x="6553200" y="3810000"/>
            <a:ext cx="2381250" cy="3191367"/>
          </a:xfrm>
          <a:prstGeom prst="rect">
            <a:avLst/>
          </a:prstGeom>
          <a:noFill/>
        </p:spPr>
      </p:pic>
      <p:sp>
        <p:nvSpPr>
          <p:cNvPr id="17" name="TextBox 16"/>
          <p:cNvSpPr txBox="1"/>
          <p:nvPr/>
        </p:nvSpPr>
        <p:spPr>
          <a:xfrm>
            <a:off x="6705600" y="3962400"/>
            <a:ext cx="1219200" cy="523220"/>
          </a:xfrm>
          <a:prstGeom prst="rect">
            <a:avLst/>
          </a:prstGeom>
          <a:noFill/>
        </p:spPr>
        <p:txBody>
          <a:bodyPr wrap="square" rtlCol="0">
            <a:spAutoFit/>
          </a:bodyPr>
          <a:lstStyle/>
          <a:p>
            <a:r>
              <a:rPr lang="en-US" sz="1400" b="1" dirty="0" smtClean="0">
                <a:solidFill>
                  <a:srgbClr val="0000CC"/>
                </a:solidFill>
                <a:latin typeface="Comic Sans MS" pitchFamily="66" charset="0"/>
              </a:rPr>
              <a:t>Dinah &amp; </a:t>
            </a:r>
            <a:r>
              <a:rPr lang="en-US" sz="1400" b="1" dirty="0" err="1" smtClean="0">
                <a:solidFill>
                  <a:srgbClr val="0000CC"/>
                </a:solidFill>
                <a:latin typeface="Comic Sans MS" pitchFamily="66" charset="0"/>
              </a:rPr>
              <a:t>Shechem</a:t>
            </a:r>
            <a:endParaRPr lang="en-US" sz="1400" b="1" dirty="0">
              <a:solidFill>
                <a:srgbClr val="0000CC"/>
              </a:solidFill>
              <a:latin typeface="Comic Sans MS" pitchFamily="66"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4" descr="https://encrypted-tbn1.gstatic.com/images?q=tbn:ANd9GcQMyLpzKTx1DAU8txye7qIs9aXuzLj5CRUj-blwZ5dud4NJlp_Hcg"/>
          <p:cNvPicPr>
            <a:picLocks noChangeAspect="1" noChangeArrowheads="1"/>
          </p:cNvPicPr>
          <p:nvPr/>
        </p:nvPicPr>
        <p:blipFill>
          <a:blip r:embed="rId2" cstate="print"/>
          <a:srcRect/>
          <a:stretch>
            <a:fillRect/>
          </a:stretch>
        </p:blipFill>
        <p:spPr bwMode="auto">
          <a:xfrm>
            <a:off x="76200" y="4495800"/>
            <a:ext cx="2616200" cy="1962152"/>
          </a:xfrm>
          <a:prstGeom prst="rect">
            <a:avLst/>
          </a:prstGeom>
          <a:noFill/>
        </p:spPr>
      </p:pic>
      <p:sp>
        <p:nvSpPr>
          <p:cNvPr id="51202" name="Rectangle 2"/>
          <p:cNvSpPr>
            <a:spLocks noGrp="1" noRot="1" noChangeArrowheads="1"/>
          </p:cNvSpPr>
          <p:nvPr>
            <p:ph type="title"/>
          </p:nvPr>
        </p:nvSpPr>
        <p:spPr>
          <a:xfrm>
            <a:off x="0" y="0"/>
            <a:ext cx="7315200" cy="1143000"/>
          </a:xfrm>
        </p:spPr>
        <p:txBody>
          <a:bodyPr>
            <a:normAutofit/>
          </a:bodyPr>
          <a:lstStyle/>
          <a:p>
            <a:r>
              <a:rPr lang="en-US" sz="3600" b="1" dirty="0">
                <a:solidFill>
                  <a:srgbClr val="FF0000"/>
                </a:solidFill>
                <a:latin typeface="Vagabond" pitchFamily="2" charset="0"/>
              </a:rPr>
              <a:t>It’s hard to make Good Choices</a:t>
            </a:r>
          </a:p>
        </p:txBody>
      </p:sp>
      <p:sp>
        <p:nvSpPr>
          <p:cNvPr id="51203" name="Rectangle 3"/>
          <p:cNvSpPr>
            <a:spLocks noGrp="1" noChangeArrowheads="1"/>
          </p:cNvSpPr>
          <p:nvPr>
            <p:ph idx="1"/>
          </p:nvPr>
        </p:nvSpPr>
        <p:spPr>
          <a:xfrm>
            <a:off x="228600" y="914400"/>
            <a:ext cx="8686800" cy="3657600"/>
          </a:xfrm>
        </p:spPr>
        <p:txBody>
          <a:bodyPr>
            <a:normAutofit fontScale="92500" lnSpcReduction="20000"/>
          </a:bodyPr>
          <a:lstStyle/>
          <a:p>
            <a:r>
              <a:rPr lang="en-US" dirty="0">
                <a:latin typeface="Arial" charset="0"/>
              </a:rPr>
              <a:t>Must overcome our embarrassment </a:t>
            </a:r>
            <a:r>
              <a:rPr lang="en-US" dirty="0" smtClean="0">
                <a:latin typeface="Arial" charset="0"/>
              </a:rPr>
              <a:t>                   &amp; pride – (like prodigal son) </a:t>
            </a:r>
            <a:endParaRPr lang="en-US" dirty="0">
              <a:latin typeface="Arial" charset="0"/>
            </a:endParaRPr>
          </a:p>
          <a:p>
            <a:pPr lvl="1"/>
            <a:r>
              <a:rPr lang="en-US" dirty="0">
                <a:latin typeface="Arial" charset="0"/>
              </a:rPr>
              <a:t>Like Naomi returning home (Ruth 1)</a:t>
            </a:r>
          </a:p>
          <a:p>
            <a:r>
              <a:rPr lang="en-US" dirty="0" smtClean="0">
                <a:latin typeface="Arial" charset="0"/>
              </a:rPr>
              <a:t>May need to pull out of depression</a:t>
            </a:r>
            <a:r>
              <a:rPr lang="en-US" dirty="0">
                <a:latin typeface="Arial" charset="0"/>
              </a:rPr>
              <a:t>, discouragement and </a:t>
            </a:r>
            <a:r>
              <a:rPr lang="en-US" dirty="0" smtClean="0">
                <a:latin typeface="Arial" charset="0"/>
              </a:rPr>
              <a:t>despair from other bad choices</a:t>
            </a:r>
            <a:endParaRPr lang="en-US" dirty="0">
              <a:latin typeface="Arial" charset="0"/>
            </a:endParaRPr>
          </a:p>
          <a:p>
            <a:r>
              <a:rPr lang="en-US" dirty="0">
                <a:latin typeface="Arial" charset="0"/>
              </a:rPr>
              <a:t>Turn to God – pray for His help!</a:t>
            </a:r>
          </a:p>
          <a:p>
            <a:r>
              <a:rPr lang="en-US" dirty="0">
                <a:latin typeface="Arial" charset="0"/>
              </a:rPr>
              <a:t>Turn to your ecclesia – Ask for </a:t>
            </a:r>
            <a:r>
              <a:rPr lang="en-US" dirty="0" smtClean="0">
                <a:latin typeface="Arial" charset="0"/>
              </a:rPr>
              <a:t>help</a:t>
            </a:r>
            <a:r>
              <a:rPr lang="en-US" dirty="0">
                <a:latin typeface="Arial" charset="0"/>
              </a:rPr>
              <a:t>!</a:t>
            </a:r>
            <a:endParaRPr lang="en-US" dirty="0"/>
          </a:p>
        </p:txBody>
      </p:sp>
      <p:sp>
        <p:nvSpPr>
          <p:cNvPr id="51204" name="Text Box 4"/>
          <p:cNvSpPr txBox="1">
            <a:spLocks noChangeArrowheads="1"/>
          </p:cNvSpPr>
          <p:nvPr/>
        </p:nvSpPr>
        <p:spPr bwMode="auto">
          <a:xfrm>
            <a:off x="2667000" y="4419600"/>
            <a:ext cx="6248400" cy="2092881"/>
          </a:xfrm>
          <a:prstGeom prst="rect">
            <a:avLst/>
          </a:prstGeom>
          <a:noFill/>
          <a:ln w="9525">
            <a:noFill/>
            <a:miter lim="800000"/>
            <a:headEnd/>
            <a:tailEnd/>
          </a:ln>
          <a:effectLst/>
        </p:spPr>
        <p:txBody>
          <a:bodyPr wrap="square">
            <a:spAutoFit/>
          </a:bodyPr>
          <a:lstStyle/>
          <a:p>
            <a:pPr algn="ctr">
              <a:spcBef>
                <a:spcPct val="50000"/>
              </a:spcBef>
            </a:pPr>
            <a:r>
              <a:rPr lang="en-US" sz="2600" b="1" dirty="0">
                <a:solidFill>
                  <a:srgbClr val="00B050"/>
                </a:solidFill>
                <a:latin typeface="Comic Sans MS" pitchFamily="66" charset="0"/>
              </a:rPr>
              <a:t>True children in God’s family rejoice when struggling family members return. They are helpful, supportive and understanding. This is their opportunity to show God’s love!</a:t>
            </a:r>
          </a:p>
        </p:txBody>
      </p:sp>
      <p:pic>
        <p:nvPicPr>
          <p:cNvPr id="110594" name="Picture 2" descr="http://www.lifecompassblog.com/wp-content/uploads/2010/02/Choices-pic.jpg"/>
          <p:cNvPicPr>
            <a:picLocks noChangeAspect="1" noChangeArrowheads="1"/>
          </p:cNvPicPr>
          <p:nvPr/>
        </p:nvPicPr>
        <p:blipFill>
          <a:blip r:embed="rId3" cstate="print"/>
          <a:srcRect t="7862" r="52191"/>
          <a:stretch>
            <a:fillRect/>
          </a:stretch>
        </p:blipFill>
        <p:spPr bwMode="auto">
          <a:xfrm>
            <a:off x="7016496" y="76200"/>
            <a:ext cx="1975103" cy="2057400"/>
          </a:xfrm>
          <a:prstGeom prst="rect">
            <a:avLst/>
          </a:prstGeom>
          <a:noFill/>
        </p:spPr>
      </p:pic>
      <p:pic>
        <p:nvPicPr>
          <p:cNvPr id="110598" name="Picture 6" descr="https://encrypted-tbn2.gstatic.com/images?q=tbn:ANd9GcSINzM4OpTKgmETFfPxtRMlVokF06pp3FMos3yYx_QOyBXumHrHnA"/>
          <p:cNvPicPr>
            <a:picLocks noChangeAspect="1" noChangeArrowheads="1"/>
          </p:cNvPicPr>
          <p:nvPr/>
        </p:nvPicPr>
        <p:blipFill>
          <a:blip r:embed="rId4" cstate="print"/>
          <a:srcRect l="8727" t="8743" r="9818" b="12568"/>
          <a:stretch>
            <a:fillRect/>
          </a:stretch>
        </p:blipFill>
        <p:spPr bwMode="auto">
          <a:xfrm>
            <a:off x="6858000" y="2971800"/>
            <a:ext cx="2133600" cy="13716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gallery.sunilsaharan.in/images/friendship1.jpg"/>
          <p:cNvPicPr>
            <a:picLocks noChangeAspect="1" noChangeArrowheads="1"/>
          </p:cNvPicPr>
          <p:nvPr/>
        </p:nvPicPr>
        <p:blipFill>
          <a:blip r:embed="rId3" cstate="print"/>
          <a:srcRect/>
          <a:stretch>
            <a:fillRect/>
          </a:stretch>
        </p:blipFill>
        <p:spPr bwMode="auto">
          <a:xfrm>
            <a:off x="0" y="0"/>
            <a:ext cx="9139200" cy="6858000"/>
          </a:xfrm>
          <a:prstGeom prst="rect">
            <a:avLst/>
          </a:prstGeom>
          <a:noFill/>
        </p:spPr>
      </p:pic>
      <p:sp>
        <p:nvSpPr>
          <p:cNvPr id="4100" name="Text Box 5"/>
          <p:cNvSpPr txBox="1">
            <a:spLocks noChangeArrowheads="1"/>
          </p:cNvSpPr>
          <p:nvPr/>
        </p:nvSpPr>
        <p:spPr bwMode="auto">
          <a:xfrm>
            <a:off x="228600" y="6211669"/>
            <a:ext cx="86868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C000"/>
                </a:solidFill>
                <a:latin typeface="Comic Sans MS" pitchFamily="66" charset="0"/>
              </a:rPr>
              <a:t>Help your friends make good choices!</a:t>
            </a:r>
            <a:endParaRPr lang="en-US" sz="3600" b="1" dirty="0">
              <a:solidFill>
                <a:srgbClr val="FFC0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1295400" y="304800"/>
            <a:ext cx="6248400" cy="1143000"/>
          </a:xfrm>
        </p:spPr>
        <p:txBody>
          <a:bodyPr>
            <a:normAutofit fontScale="90000"/>
          </a:bodyPr>
          <a:lstStyle/>
          <a:p>
            <a:r>
              <a:rPr lang="en-US" sz="4000" b="1" dirty="0">
                <a:solidFill>
                  <a:srgbClr val="FF0000"/>
                </a:solidFill>
                <a:latin typeface="Vagabond" pitchFamily="2" charset="0"/>
              </a:rPr>
              <a:t>Contrast Lot’s Wife &amp; Sarah: </a:t>
            </a:r>
            <a:r>
              <a:rPr lang="en-US" sz="4000" dirty="0">
                <a:solidFill>
                  <a:schemeClr val="hlink"/>
                </a:solidFill>
                <a:latin typeface="Vagabond" pitchFamily="2" charset="0"/>
              </a:rPr>
              <a:t/>
            </a:r>
            <a:br>
              <a:rPr lang="en-US" sz="4000" dirty="0">
                <a:solidFill>
                  <a:schemeClr val="hlink"/>
                </a:solidFill>
                <a:latin typeface="Vagabond" pitchFamily="2" charset="0"/>
              </a:rPr>
            </a:br>
            <a:r>
              <a:rPr lang="en-US" sz="4000" dirty="0">
                <a:solidFill>
                  <a:schemeClr val="hlink"/>
                </a:solidFill>
                <a:latin typeface="Vagabond" pitchFamily="2" charset="0"/>
              </a:rPr>
              <a:t> </a:t>
            </a:r>
            <a:r>
              <a:rPr lang="en-US" sz="4000" b="1" dirty="0">
                <a:solidFill>
                  <a:srgbClr val="7030A0"/>
                </a:solidFill>
                <a:latin typeface="Vagabond" pitchFamily="2" charset="0"/>
              </a:rPr>
              <a:t>Genesis 19 and 20</a:t>
            </a:r>
          </a:p>
        </p:txBody>
      </p:sp>
      <p:sp>
        <p:nvSpPr>
          <p:cNvPr id="52227" name="Rectangle 3"/>
          <p:cNvSpPr>
            <a:spLocks noGrp="1" noChangeArrowheads="1"/>
          </p:cNvSpPr>
          <p:nvPr>
            <p:ph idx="1"/>
          </p:nvPr>
        </p:nvSpPr>
        <p:spPr>
          <a:xfrm>
            <a:off x="457200" y="1676400"/>
            <a:ext cx="8458200" cy="4449763"/>
          </a:xfrm>
        </p:spPr>
        <p:txBody>
          <a:bodyPr/>
          <a:lstStyle/>
          <a:p>
            <a:pPr>
              <a:buFont typeface="Wingdings" pitchFamily="2" charset="2"/>
              <a:buNone/>
            </a:pPr>
            <a:r>
              <a:rPr lang="en-US" sz="3600" b="1" i="1" dirty="0">
                <a:solidFill>
                  <a:srgbClr val="00B0F0"/>
                </a:solidFill>
              </a:rPr>
              <a:t>Righteous men with totally different wives</a:t>
            </a:r>
            <a:endParaRPr lang="en-US" sz="3600" b="1" u="sng" dirty="0">
              <a:solidFill>
                <a:srgbClr val="00B0F0"/>
              </a:solidFill>
            </a:endParaRPr>
          </a:p>
          <a:p>
            <a:pPr>
              <a:spcBef>
                <a:spcPct val="70000"/>
              </a:spcBef>
            </a:pPr>
            <a:r>
              <a:rPr lang="en-US" b="1" u="sng" dirty="0">
                <a:solidFill>
                  <a:srgbClr val="0000CC"/>
                </a:solidFill>
                <a:latin typeface="Arial" charset="0"/>
              </a:rPr>
              <a:t>Lot’s wife</a:t>
            </a:r>
            <a:r>
              <a:rPr lang="en-US" b="1" dirty="0">
                <a:solidFill>
                  <a:srgbClr val="0000CC"/>
                </a:solidFill>
                <a:latin typeface="Arial" charset="0"/>
              </a:rPr>
              <a:t>:</a:t>
            </a:r>
            <a:r>
              <a:rPr lang="en-US" dirty="0">
                <a:solidFill>
                  <a:srgbClr val="0000CC"/>
                </a:solidFill>
                <a:latin typeface="Arial" charset="0"/>
              </a:rPr>
              <a:t>  </a:t>
            </a:r>
            <a:r>
              <a:rPr lang="en-US" dirty="0">
                <a:latin typeface="Arial" charset="0"/>
              </a:rPr>
              <a:t>hanging on to Sodom, dragging the family down with her</a:t>
            </a:r>
            <a:endParaRPr lang="en-US" b="1" u="sng" dirty="0">
              <a:latin typeface="Arial" charset="0"/>
            </a:endParaRPr>
          </a:p>
          <a:p>
            <a:pPr>
              <a:spcBef>
                <a:spcPct val="80000"/>
              </a:spcBef>
            </a:pPr>
            <a:r>
              <a:rPr lang="en-US" b="1" u="sng" dirty="0">
                <a:solidFill>
                  <a:srgbClr val="0000CC"/>
                </a:solidFill>
                <a:latin typeface="Arial" charset="0"/>
              </a:rPr>
              <a:t>Sarah</a:t>
            </a:r>
            <a:r>
              <a:rPr lang="en-US" b="1" dirty="0">
                <a:solidFill>
                  <a:srgbClr val="0000CC"/>
                </a:solidFill>
                <a:latin typeface="Arial" charset="0"/>
              </a:rPr>
              <a:t>:</a:t>
            </a:r>
            <a:r>
              <a:rPr lang="en-US" dirty="0">
                <a:solidFill>
                  <a:srgbClr val="0000CC"/>
                </a:solidFill>
                <a:latin typeface="Arial" charset="0"/>
              </a:rPr>
              <a:t>  </a:t>
            </a:r>
            <a:r>
              <a:rPr lang="en-US" dirty="0">
                <a:latin typeface="Arial" charset="0"/>
              </a:rPr>
              <a:t>willing to put her life on the line to save her husband</a:t>
            </a:r>
          </a:p>
        </p:txBody>
      </p:sp>
      <p:pic>
        <p:nvPicPr>
          <p:cNvPr id="4" name="Picture 4" descr="https://encrypted-tbn1.gstatic.com/images?q=tbn:ANd9GcR6XIJoY-maOzlKR1kIu-vb8wQhnsuEz2i1aizg_6pIz4Ib-SHJmQ"/>
          <p:cNvPicPr>
            <a:picLocks noChangeAspect="1" noChangeArrowheads="1"/>
          </p:cNvPicPr>
          <p:nvPr/>
        </p:nvPicPr>
        <p:blipFill>
          <a:blip r:embed="rId2" cstate="print"/>
          <a:srcRect l="26182" r="15636"/>
          <a:stretch>
            <a:fillRect/>
          </a:stretch>
        </p:blipFill>
        <p:spPr bwMode="auto">
          <a:xfrm flipH="1">
            <a:off x="76200" y="152400"/>
            <a:ext cx="1219200" cy="1475874"/>
          </a:xfrm>
          <a:prstGeom prst="rect">
            <a:avLst/>
          </a:prstGeom>
          <a:noFill/>
        </p:spPr>
      </p:pic>
      <p:pic>
        <p:nvPicPr>
          <p:cNvPr id="109570" name="Picture 2" descr="https://encrypted-tbn0.gstatic.com/images?q=tbn:ANd9GcSReJRjCaqLYW9vcDtxJ5GBpHmnxtuBIoELJhDTpGPYgAqKs5-IWg"/>
          <p:cNvPicPr>
            <a:picLocks noChangeAspect="1" noChangeArrowheads="1"/>
          </p:cNvPicPr>
          <p:nvPr/>
        </p:nvPicPr>
        <p:blipFill>
          <a:blip r:embed="rId3" cstate="print"/>
          <a:srcRect l="38806"/>
          <a:stretch>
            <a:fillRect/>
          </a:stretch>
        </p:blipFill>
        <p:spPr bwMode="auto">
          <a:xfrm flipH="1">
            <a:off x="7620000" y="152400"/>
            <a:ext cx="1295400" cy="1524000"/>
          </a:xfrm>
          <a:prstGeom prst="rect">
            <a:avLst/>
          </a:prstGeom>
          <a:noFill/>
        </p:spPr>
      </p:pic>
      <p:sp>
        <p:nvSpPr>
          <p:cNvPr id="6" name="TextBox 5"/>
          <p:cNvSpPr txBox="1"/>
          <p:nvPr/>
        </p:nvSpPr>
        <p:spPr>
          <a:xfrm>
            <a:off x="609600" y="5181600"/>
            <a:ext cx="8153400" cy="1569660"/>
          </a:xfrm>
          <a:prstGeom prst="rect">
            <a:avLst/>
          </a:prstGeom>
          <a:noFill/>
        </p:spPr>
        <p:txBody>
          <a:bodyPr wrap="square" rtlCol="0">
            <a:spAutoFit/>
          </a:bodyPr>
          <a:lstStyle/>
          <a:p>
            <a:pPr algn="ctr"/>
            <a:r>
              <a:rPr lang="en-US" sz="3200" b="1" dirty="0" smtClean="0">
                <a:solidFill>
                  <a:srgbClr val="00B050"/>
                </a:solidFill>
                <a:latin typeface="Comic Sans MS" pitchFamily="66" charset="0"/>
              </a:rPr>
              <a:t>He who finds a wife finds a good thing,</a:t>
            </a:r>
          </a:p>
          <a:p>
            <a:pPr algn="ctr"/>
            <a:r>
              <a:rPr lang="en-US" sz="3200" b="1" dirty="0" smtClean="0">
                <a:solidFill>
                  <a:srgbClr val="00B050"/>
                </a:solidFill>
                <a:latin typeface="Comic Sans MS" pitchFamily="66" charset="0"/>
              </a:rPr>
              <a:t>And obtains favor from the Lord.  (Proverbs 18:22)</a:t>
            </a:r>
            <a:endParaRPr lang="en-US" sz="3200" b="1" dirty="0">
              <a:solidFill>
                <a:srgbClr val="00B050"/>
              </a:solidFill>
              <a:latin typeface="Comic Sans MS" pitchFamily="66"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s://encrypted-tbn1.gstatic.com/images?q=tbn:ANd9GcRZy5eMytvQooM98vKGU1bLEWi6EsdJz59AQLATHltNRCQV47rbTA"/>
          <p:cNvPicPr>
            <a:picLocks noChangeAspect="1" noChangeArrowheads="1"/>
          </p:cNvPicPr>
          <p:nvPr/>
        </p:nvPicPr>
        <p:blipFill>
          <a:blip r:embed="rId2" cstate="print"/>
          <a:srcRect l="1538" t="1991" r="3077" b="4412"/>
          <a:stretch>
            <a:fillRect/>
          </a:stretch>
        </p:blipFill>
        <p:spPr bwMode="auto">
          <a:xfrm>
            <a:off x="-1" y="0"/>
            <a:ext cx="9144001" cy="6858000"/>
          </a:xfrm>
          <a:prstGeom prst="rect">
            <a:avLst/>
          </a:prstGeom>
          <a:noFill/>
        </p:spPr>
      </p:pic>
      <p:sp>
        <p:nvSpPr>
          <p:cNvPr id="53250" name="Rectangle 2"/>
          <p:cNvSpPr>
            <a:spLocks noGrp="1" noRot="1" noChangeArrowheads="1"/>
          </p:cNvSpPr>
          <p:nvPr>
            <p:ph type="title"/>
          </p:nvPr>
        </p:nvSpPr>
        <p:spPr>
          <a:xfrm>
            <a:off x="457200" y="381000"/>
            <a:ext cx="8229600" cy="990600"/>
          </a:xfrm>
        </p:spPr>
        <p:txBody>
          <a:bodyPr/>
          <a:lstStyle/>
          <a:p>
            <a:r>
              <a:rPr lang="en-US" dirty="0">
                <a:solidFill>
                  <a:srgbClr val="FFC000"/>
                </a:solidFill>
                <a:latin typeface="EraserDust" pitchFamily="34" charset="0"/>
              </a:rPr>
              <a:t>Family-Life Lessons from Lot</a:t>
            </a:r>
          </a:p>
        </p:txBody>
      </p:sp>
      <p:sp>
        <p:nvSpPr>
          <p:cNvPr id="53251" name="Rectangle 3"/>
          <p:cNvSpPr>
            <a:spLocks noGrp="1" noChangeArrowheads="1"/>
          </p:cNvSpPr>
          <p:nvPr>
            <p:ph idx="1"/>
          </p:nvPr>
        </p:nvSpPr>
        <p:spPr>
          <a:xfrm>
            <a:off x="457200" y="1371600"/>
            <a:ext cx="8458200" cy="4754563"/>
          </a:xfrm>
        </p:spPr>
        <p:txBody>
          <a:bodyPr>
            <a:normAutofit fontScale="92500"/>
          </a:bodyPr>
          <a:lstStyle/>
          <a:p>
            <a:r>
              <a:rPr lang="en-US" sz="2800" dirty="0">
                <a:solidFill>
                  <a:srgbClr val="FFFF00"/>
                </a:solidFill>
                <a:latin typeface="Arial" charset="0"/>
              </a:rPr>
              <a:t>Learn to think long-term </a:t>
            </a:r>
            <a:r>
              <a:rPr lang="en-US" sz="2800" dirty="0" smtClean="0">
                <a:solidFill>
                  <a:srgbClr val="FFFF00"/>
                </a:solidFill>
                <a:latin typeface="Arial" charset="0"/>
              </a:rPr>
              <a:t>- </a:t>
            </a:r>
            <a:r>
              <a:rPr lang="en-US" sz="2800" dirty="0">
                <a:solidFill>
                  <a:srgbClr val="FFFF00"/>
                </a:solidFill>
                <a:latin typeface="Arial" charset="0"/>
              </a:rPr>
              <a:t>not </a:t>
            </a:r>
            <a:r>
              <a:rPr lang="en-US" sz="2800" dirty="0" smtClean="0">
                <a:solidFill>
                  <a:srgbClr val="FFFF00"/>
                </a:solidFill>
                <a:latin typeface="Arial" charset="0"/>
              </a:rPr>
              <a:t>quick, </a:t>
            </a:r>
            <a:r>
              <a:rPr lang="en-US" sz="2800" dirty="0">
                <a:solidFill>
                  <a:srgbClr val="FFFF00"/>
                </a:solidFill>
                <a:latin typeface="Arial" charset="0"/>
              </a:rPr>
              <a:t>easy decisions</a:t>
            </a:r>
          </a:p>
          <a:p>
            <a:r>
              <a:rPr lang="en-US" sz="2800" dirty="0">
                <a:solidFill>
                  <a:srgbClr val="FFFF00"/>
                </a:solidFill>
                <a:latin typeface="Arial" charset="0"/>
              </a:rPr>
              <a:t>Watch and learn from the events of our lives.  God does talk to us </a:t>
            </a:r>
            <a:r>
              <a:rPr lang="en-US" sz="2800" dirty="0" smtClean="0">
                <a:solidFill>
                  <a:srgbClr val="FFFF00"/>
                </a:solidFill>
                <a:latin typeface="Arial" charset="0"/>
              </a:rPr>
              <a:t>through </a:t>
            </a:r>
            <a:r>
              <a:rPr lang="en-US" sz="2800" dirty="0">
                <a:solidFill>
                  <a:srgbClr val="FFFF00"/>
                </a:solidFill>
                <a:latin typeface="Arial" charset="0"/>
              </a:rPr>
              <a:t>experiences and warn us.</a:t>
            </a:r>
          </a:p>
          <a:p>
            <a:r>
              <a:rPr lang="en-US" sz="2800" dirty="0">
                <a:solidFill>
                  <a:srgbClr val="FFFF00"/>
                </a:solidFill>
                <a:latin typeface="Arial" charset="0"/>
              </a:rPr>
              <a:t>If things go bad….get back involved in the ecclesia</a:t>
            </a:r>
          </a:p>
          <a:p>
            <a:r>
              <a:rPr lang="en-US" sz="2800" dirty="0">
                <a:solidFill>
                  <a:srgbClr val="FFFF00"/>
                </a:solidFill>
                <a:latin typeface="Arial" charset="0"/>
              </a:rPr>
              <a:t>Spiritual influence on our family must happen now!</a:t>
            </a:r>
          </a:p>
          <a:p>
            <a:r>
              <a:rPr lang="en-US" sz="2800" dirty="0">
                <a:solidFill>
                  <a:srgbClr val="FFFF00"/>
                </a:solidFill>
                <a:latin typeface="Arial" charset="0"/>
              </a:rPr>
              <a:t>God is merciful….but there is a limit</a:t>
            </a:r>
          </a:p>
          <a:p>
            <a:r>
              <a:rPr lang="en-US" sz="2800" dirty="0">
                <a:solidFill>
                  <a:srgbClr val="FFFF00"/>
                </a:solidFill>
                <a:latin typeface="Arial" charset="0"/>
              </a:rPr>
              <a:t>Bad spiritual decisions can cost us our Family!</a:t>
            </a:r>
          </a:p>
          <a:p>
            <a:r>
              <a:rPr lang="en-US" sz="2800" dirty="0">
                <a:solidFill>
                  <a:srgbClr val="FFFF00"/>
                </a:solidFill>
                <a:latin typeface="Arial" charset="0"/>
              </a:rPr>
              <a:t>If we don’t actively seek spiritual friendships… we slowly migrate away from the family of God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152400" y="381000"/>
            <a:ext cx="3505200" cy="2011362"/>
          </a:xfrm>
        </p:spPr>
        <p:txBody>
          <a:bodyPr>
            <a:normAutofit fontScale="90000"/>
          </a:bodyPr>
          <a:lstStyle/>
          <a:p>
            <a:r>
              <a:rPr lang="en-US" sz="7200" b="1" dirty="0">
                <a:solidFill>
                  <a:srgbClr val="FF0000"/>
                </a:solidFill>
                <a:latin typeface="Comic Sans MS" pitchFamily="66" charset="0"/>
              </a:rPr>
              <a:t>Next Class</a:t>
            </a:r>
          </a:p>
        </p:txBody>
      </p:sp>
      <p:sp>
        <p:nvSpPr>
          <p:cNvPr id="445443" name="Rectangle 3"/>
          <p:cNvSpPr>
            <a:spLocks noGrp="1" noChangeArrowheads="1"/>
          </p:cNvSpPr>
          <p:nvPr>
            <p:ph idx="1"/>
          </p:nvPr>
        </p:nvSpPr>
        <p:spPr>
          <a:xfrm>
            <a:off x="990600" y="4114800"/>
            <a:ext cx="7239000" cy="2057400"/>
          </a:xfrm>
        </p:spPr>
        <p:txBody>
          <a:bodyPr>
            <a:noAutofit/>
          </a:bodyPr>
          <a:lstStyle/>
          <a:p>
            <a:pPr marL="0" indent="0" algn="ctr">
              <a:buFont typeface="Wingdings" pitchFamily="2" charset="2"/>
              <a:buNone/>
            </a:pPr>
            <a:r>
              <a:rPr lang="en-US" sz="4800" b="1" dirty="0" smtClean="0">
                <a:solidFill>
                  <a:srgbClr val="00B050"/>
                </a:solidFill>
                <a:latin typeface="Comic Sans MS" pitchFamily="66" charset="0"/>
              </a:rPr>
              <a:t>We’ll look at lessons from the lives of   Isaac &amp; </a:t>
            </a:r>
            <a:r>
              <a:rPr lang="en-US" sz="4800" b="1" dirty="0" err="1" smtClean="0">
                <a:solidFill>
                  <a:srgbClr val="00B050"/>
                </a:solidFill>
                <a:latin typeface="Comic Sans MS" pitchFamily="66" charset="0"/>
              </a:rPr>
              <a:t>Rebekah</a:t>
            </a:r>
            <a:endParaRPr lang="en-US" sz="4800" b="1" dirty="0">
              <a:solidFill>
                <a:srgbClr val="00B050"/>
              </a:solidFill>
              <a:latin typeface="Comic Sans MS" pitchFamily="66" charset="0"/>
            </a:endParaRPr>
          </a:p>
        </p:txBody>
      </p:sp>
      <p:sp>
        <p:nvSpPr>
          <p:cNvPr id="7" name="Right Arrow 6"/>
          <p:cNvSpPr/>
          <p:nvPr/>
        </p:nvSpPr>
        <p:spPr>
          <a:xfrm>
            <a:off x="762000" y="2514600"/>
            <a:ext cx="2514600" cy="1143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8002" name="Picture 2" descr="https://encrypted-tbn1.gstatic.com/images?q=tbn:ANd9GcTQ0zRhKKqLvEyTVF08EYreSxrNBHA8iy4jXtcmlfDNNm4zD23u"/>
          <p:cNvPicPr>
            <a:picLocks noChangeAspect="1" noChangeArrowheads="1"/>
          </p:cNvPicPr>
          <p:nvPr/>
        </p:nvPicPr>
        <p:blipFill>
          <a:blip r:embed="rId2" cstate="print"/>
          <a:srcRect/>
          <a:stretch>
            <a:fillRect/>
          </a:stretch>
        </p:blipFill>
        <p:spPr bwMode="auto">
          <a:xfrm>
            <a:off x="6248400" y="304800"/>
            <a:ext cx="2743200" cy="3662313"/>
          </a:xfrm>
          <a:prstGeom prst="rect">
            <a:avLst/>
          </a:prstGeom>
          <a:noFill/>
        </p:spPr>
      </p:pic>
      <p:pic>
        <p:nvPicPr>
          <p:cNvPr id="106498" name="Picture 2" descr="https://encrypted-tbn1.gstatic.com/images?q=tbn:ANd9GcTjsKU_6MgNVy7dSyX_NkeSWwHIVoZ0cADv1-gALizBVHxaiLIjTA"/>
          <p:cNvPicPr>
            <a:picLocks noChangeAspect="1" noChangeArrowheads="1"/>
          </p:cNvPicPr>
          <p:nvPr/>
        </p:nvPicPr>
        <p:blipFill>
          <a:blip r:embed="rId3" cstate="print"/>
          <a:srcRect/>
          <a:stretch>
            <a:fillRect/>
          </a:stretch>
        </p:blipFill>
        <p:spPr bwMode="auto">
          <a:xfrm>
            <a:off x="3429000" y="685800"/>
            <a:ext cx="2714625" cy="300775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1D7"/>
        </a:solidFill>
        <a:effectLst/>
      </p:bgPr>
    </p:bg>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a:xfrm>
            <a:off x="457200" y="0"/>
            <a:ext cx="8229600" cy="838200"/>
          </a:xfrm>
        </p:spPr>
        <p:txBody>
          <a:bodyPr/>
          <a:lstStyle/>
          <a:p>
            <a:r>
              <a:rPr lang="en-US" b="1" dirty="0" err="1">
                <a:solidFill>
                  <a:srgbClr val="00B050"/>
                </a:solidFill>
                <a:latin typeface="Vagabond" pitchFamily="2" charset="0"/>
              </a:rPr>
              <a:t>Terah’s</a:t>
            </a:r>
            <a:r>
              <a:rPr lang="en-US" b="1" dirty="0">
                <a:solidFill>
                  <a:srgbClr val="00B050"/>
                </a:solidFill>
                <a:latin typeface="Vagabond" pitchFamily="2" charset="0"/>
              </a:rPr>
              <a:t> Family</a:t>
            </a:r>
          </a:p>
        </p:txBody>
      </p:sp>
      <p:graphicFrame>
        <p:nvGraphicFramePr>
          <p:cNvPr id="6148" name="Object 4"/>
          <p:cNvGraphicFramePr>
            <a:graphicFrameLocks noChangeAspect="1"/>
          </p:cNvGraphicFramePr>
          <p:nvPr>
            <p:ph idx="1"/>
          </p:nvPr>
        </p:nvGraphicFramePr>
        <p:xfrm>
          <a:off x="0" y="762000"/>
          <a:ext cx="9144000" cy="5932488"/>
        </p:xfrm>
        <a:graphic>
          <a:graphicData uri="http://schemas.openxmlformats.org/presentationml/2006/ole">
            <p:oleObj spid="_x0000_s6148" name="Photo Editor Photo" r:id="rId3" imgW="9000000" imgH="5838095" progId="MSPhotoEd.3">
              <p:embed/>
            </p:oleObj>
          </a:graphicData>
        </a:graphic>
      </p:graphicFrame>
      <p:sp>
        <p:nvSpPr>
          <p:cNvPr id="4" name="Rounded Rectangle 3"/>
          <p:cNvSpPr/>
          <p:nvPr/>
        </p:nvSpPr>
        <p:spPr bwMode="auto">
          <a:xfrm>
            <a:off x="76200" y="2895600"/>
            <a:ext cx="1143000" cy="16764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6" name="Rounded Rectangle 5"/>
          <p:cNvSpPr/>
          <p:nvPr/>
        </p:nvSpPr>
        <p:spPr bwMode="auto">
          <a:xfrm>
            <a:off x="3124200" y="2895600"/>
            <a:ext cx="1143000" cy="17526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0" fill="hold"/>
                                        <p:tgtEl>
                                          <p:spTgt spid="6"/>
                                        </p:tgtEl>
                                        <p:attrNameLst>
                                          <p:attrName>ppt_w</p:attrName>
                                        </p:attrNameLst>
                                      </p:cBhvr>
                                      <p:tavLst>
                                        <p:tav tm="0" fmla="#ppt_w*sin(2.5*pi*$)">
                                          <p:val>
                                            <p:fltVal val="0"/>
                                          </p:val>
                                        </p:tav>
                                        <p:tav tm="100000">
                                          <p:val>
                                            <p:fltVal val="1"/>
                                          </p:val>
                                        </p:tav>
                                      </p:tavLst>
                                    </p:anim>
                                    <p:anim calcmode="lin" valueType="num">
                                      <p:cBhvr>
                                        <p:cTn id="12"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s://encrypted-tbn3.gstatic.com/images?q=tbn:ANd9GcQ1fInNEFMLf7JiEvwUkkGlzyeFlNzRsUQv216PA3Kheb3iF_u6"/>
          <p:cNvPicPr>
            <a:picLocks noChangeAspect="1" noChangeArrowheads="1"/>
          </p:cNvPicPr>
          <p:nvPr/>
        </p:nvPicPr>
        <p:blipFill>
          <a:blip r:embed="rId2" cstate="print"/>
          <a:srcRect/>
          <a:stretch>
            <a:fillRect/>
          </a:stretch>
        </p:blipFill>
        <p:spPr bwMode="auto">
          <a:xfrm>
            <a:off x="76200" y="0"/>
            <a:ext cx="2466975" cy="1847851"/>
          </a:xfrm>
          <a:prstGeom prst="rect">
            <a:avLst/>
          </a:prstGeom>
          <a:noFill/>
        </p:spPr>
      </p:pic>
      <p:sp>
        <p:nvSpPr>
          <p:cNvPr id="8194" name="Rectangle 2"/>
          <p:cNvSpPr>
            <a:spLocks noGrp="1" noRot="1" noChangeArrowheads="1"/>
          </p:cNvSpPr>
          <p:nvPr>
            <p:ph type="title"/>
          </p:nvPr>
        </p:nvSpPr>
        <p:spPr>
          <a:xfrm>
            <a:off x="2133600" y="152400"/>
            <a:ext cx="4572000" cy="1401762"/>
          </a:xfrm>
        </p:spPr>
        <p:txBody>
          <a:bodyPr>
            <a:normAutofit fontScale="90000"/>
          </a:bodyPr>
          <a:lstStyle/>
          <a:p>
            <a:r>
              <a:rPr lang="en-US" b="1" dirty="0">
                <a:solidFill>
                  <a:srgbClr val="FF0000"/>
                </a:solidFill>
                <a:latin typeface="Vagabond" pitchFamily="2" charset="0"/>
              </a:rPr>
              <a:t>Abram &amp; Sarah work together</a:t>
            </a:r>
          </a:p>
        </p:txBody>
      </p:sp>
      <p:sp>
        <p:nvSpPr>
          <p:cNvPr id="8195" name="Rectangle 3"/>
          <p:cNvSpPr>
            <a:spLocks noGrp="1" noChangeArrowheads="1"/>
          </p:cNvSpPr>
          <p:nvPr>
            <p:ph idx="1"/>
          </p:nvPr>
        </p:nvSpPr>
        <p:spPr>
          <a:xfrm>
            <a:off x="457200" y="1600200"/>
            <a:ext cx="8229600" cy="4876800"/>
          </a:xfrm>
        </p:spPr>
        <p:txBody>
          <a:bodyPr/>
          <a:lstStyle/>
          <a:p>
            <a:pPr marL="0" indent="396875"/>
            <a:r>
              <a:rPr lang="en-US" sz="3600" dirty="0">
                <a:latin typeface="Arial" charset="0"/>
              </a:rPr>
              <a:t>Show kindness to each other: </a:t>
            </a:r>
          </a:p>
          <a:p>
            <a:pPr marL="796925" lvl="1"/>
            <a:r>
              <a:rPr lang="en-US" sz="3200" dirty="0"/>
              <a:t> </a:t>
            </a:r>
            <a:r>
              <a:rPr lang="en-US" sz="3200" b="1" dirty="0">
                <a:solidFill>
                  <a:srgbClr val="0000CC"/>
                </a:solidFill>
              </a:rPr>
              <a:t>“please”</a:t>
            </a:r>
            <a:r>
              <a:rPr lang="en-US" sz="3200" dirty="0">
                <a:solidFill>
                  <a:srgbClr val="0000CC"/>
                </a:solidFill>
              </a:rPr>
              <a:t> </a:t>
            </a:r>
            <a:r>
              <a:rPr lang="en-US" sz="2400" dirty="0"/>
              <a:t>(NKJV &amp; NASB) </a:t>
            </a:r>
            <a:r>
              <a:rPr lang="en-US" sz="3200" dirty="0"/>
              <a:t>[12:13; 16:2]</a:t>
            </a:r>
          </a:p>
          <a:p>
            <a:pPr marL="0" indent="396875" algn="ctr">
              <a:spcBef>
                <a:spcPct val="40000"/>
              </a:spcBef>
              <a:buFont typeface="Wingdings" pitchFamily="2" charset="2"/>
              <a:buNone/>
            </a:pPr>
            <a:r>
              <a:rPr lang="en-US" sz="4000" b="1" dirty="0">
                <a:solidFill>
                  <a:srgbClr val="FF0000"/>
                </a:solidFill>
                <a:latin typeface="Times New Roman" pitchFamily="18" charset="0"/>
              </a:rPr>
              <a:t>1 Peter 3:7 </a:t>
            </a:r>
            <a:r>
              <a:rPr lang="en-US" b="1" dirty="0">
                <a:solidFill>
                  <a:srgbClr val="FF0000"/>
                </a:solidFill>
                <a:latin typeface="Times New Roman" pitchFamily="18" charset="0"/>
              </a:rPr>
              <a:t>(RSV)</a:t>
            </a:r>
          </a:p>
          <a:p>
            <a:pPr marL="0" indent="396875">
              <a:buFont typeface="Wingdings" pitchFamily="2" charset="2"/>
              <a:buNone/>
            </a:pPr>
            <a:r>
              <a:rPr lang="en-US" dirty="0">
                <a:latin typeface="Times New Roman" pitchFamily="18" charset="0"/>
              </a:rPr>
              <a:t>7	Likewise you husbands, </a:t>
            </a:r>
            <a:r>
              <a:rPr lang="en-US" b="1" i="1" dirty="0">
                <a:solidFill>
                  <a:srgbClr val="0000CC"/>
                </a:solidFill>
                <a:latin typeface="Times New Roman" pitchFamily="18" charset="0"/>
              </a:rPr>
              <a:t>live considerately with your wives,</a:t>
            </a:r>
            <a:r>
              <a:rPr lang="en-US" dirty="0">
                <a:latin typeface="Times New Roman" pitchFamily="18" charset="0"/>
              </a:rPr>
              <a:t> bestowing honor on the woman as the weaker sex, </a:t>
            </a:r>
            <a:r>
              <a:rPr lang="en-US" b="1" dirty="0">
                <a:solidFill>
                  <a:srgbClr val="0000CC"/>
                </a:solidFill>
                <a:latin typeface="Times New Roman" pitchFamily="18" charset="0"/>
              </a:rPr>
              <a:t>since you are joint </a:t>
            </a:r>
            <a:r>
              <a:rPr lang="en-US" b="1" dirty="0" smtClean="0">
                <a:solidFill>
                  <a:srgbClr val="0000CC"/>
                </a:solidFill>
                <a:latin typeface="Times New Roman" pitchFamily="18" charset="0"/>
              </a:rPr>
              <a:t>                     heirs </a:t>
            </a:r>
            <a:r>
              <a:rPr lang="en-US" b="1" dirty="0">
                <a:solidFill>
                  <a:srgbClr val="0000CC"/>
                </a:solidFill>
                <a:latin typeface="Times New Roman" pitchFamily="18" charset="0"/>
              </a:rPr>
              <a:t>of the grace of life, in order </a:t>
            </a:r>
            <a:r>
              <a:rPr lang="en-US" b="1" dirty="0" smtClean="0">
                <a:solidFill>
                  <a:srgbClr val="0000CC"/>
                </a:solidFill>
                <a:latin typeface="Times New Roman" pitchFamily="18" charset="0"/>
              </a:rPr>
              <a:t>that                 </a:t>
            </a:r>
            <a:r>
              <a:rPr lang="en-US" b="1" dirty="0">
                <a:solidFill>
                  <a:srgbClr val="0000CC"/>
                </a:solidFill>
                <a:latin typeface="Times New Roman" pitchFamily="18" charset="0"/>
              </a:rPr>
              <a:t>your prayers may not be hindered.</a:t>
            </a:r>
          </a:p>
        </p:txBody>
      </p:sp>
      <p:pic>
        <p:nvPicPr>
          <p:cNvPr id="97284" name="Picture 4" descr="https://encrypted-tbn2.gstatic.com/images?q=tbn:ANd9GcRUmECAJPhNjyzaJR4sBAOsrhzw0UTGBEUu_p0892XtSYOmp18KUw"/>
          <p:cNvPicPr>
            <a:picLocks noChangeAspect="1" noChangeArrowheads="1"/>
          </p:cNvPicPr>
          <p:nvPr/>
        </p:nvPicPr>
        <p:blipFill>
          <a:blip r:embed="rId3" cstate="print"/>
          <a:srcRect/>
          <a:stretch>
            <a:fillRect/>
          </a:stretch>
        </p:blipFill>
        <p:spPr bwMode="auto">
          <a:xfrm>
            <a:off x="7239000" y="152400"/>
            <a:ext cx="1743075" cy="2619375"/>
          </a:xfrm>
          <a:prstGeom prst="rect">
            <a:avLst/>
          </a:prstGeom>
          <a:noFill/>
        </p:spPr>
      </p:pic>
      <p:pic>
        <p:nvPicPr>
          <p:cNvPr id="97286" name="Picture 6" descr="https://encrypted-tbn3.gstatic.com/images?q=tbn:ANd9GcQj0kDjxOHXL-VtE0ZSXQJFD1zdEXJuiFq_K4yfFMEnQvglDyrwmA"/>
          <p:cNvPicPr>
            <a:picLocks noChangeAspect="1" noChangeArrowheads="1"/>
          </p:cNvPicPr>
          <p:nvPr/>
        </p:nvPicPr>
        <p:blipFill>
          <a:blip r:embed="rId4" cstate="print"/>
          <a:srcRect/>
          <a:stretch>
            <a:fillRect/>
          </a:stretch>
        </p:blipFill>
        <p:spPr bwMode="auto">
          <a:xfrm>
            <a:off x="7315200" y="4724400"/>
            <a:ext cx="1600916" cy="203533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533400" y="533400"/>
            <a:ext cx="8229600" cy="914400"/>
          </a:xfrm>
        </p:spPr>
        <p:txBody>
          <a:bodyPr>
            <a:noAutofit/>
          </a:bodyPr>
          <a:lstStyle/>
          <a:p>
            <a:r>
              <a:rPr lang="en-US" sz="4800" b="1" dirty="0" smtClean="0">
                <a:solidFill>
                  <a:srgbClr val="663300"/>
                </a:solidFill>
              </a:rPr>
              <a:t>Genesis 13:2-8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idx="1"/>
          </p:nvPr>
        </p:nvSpPr>
        <p:spPr>
          <a:xfrm>
            <a:off x="1066800" y="1447800"/>
            <a:ext cx="7086600" cy="4038600"/>
          </a:xfrm>
        </p:spPr>
        <p:txBody>
          <a:bodyPr>
            <a:normAutofit fontScale="62500" lnSpcReduction="20000"/>
          </a:bodyPr>
          <a:lstStyle/>
          <a:p>
            <a:pPr marL="0" indent="350838">
              <a:lnSpc>
                <a:spcPct val="120000"/>
              </a:lnSpc>
              <a:spcBef>
                <a:spcPts val="0"/>
              </a:spcBef>
              <a:buFont typeface="Wingdings" pitchFamily="2" charset="2"/>
              <a:buNone/>
            </a:pPr>
            <a:r>
              <a:rPr lang="en-US" dirty="0" smtClean="0">
                <a:latin typeface="Times New Roman" pitchFamily="18" charset="0"/>
              </a:rPr>
              <a:t>2  Abram was very rich in livestock, in silver, and in gold.</a:t>
            </a:r>
          </a:p>
          <a:p>
            <a:pPr marL="0" indent="350838">
              <a:lnSpc>
                <a:spcPct val="120000"/>
              </a:lnSpc>
              <a:spcBef>
                <a:spcPts val="0"/>
              </a:spcBef>
              <a:buFont typeface="Wingdings" pitchFamily="2" charset="2"/>
              <a:buNone/>
            </a:pPr>
            <a:r>
              <a:rPr lang="en-US" dirty="0" smtClean="0">
                <a:latin typeface="Times New Roman" pitchFamily="18" charset="0"/>
              </a:rPr>
              <a:t>5  Lot also, who went with Abram, had flocks and herds and tents.</a:t>
            </a:r>
          </a:p>
          <a:p>
            <a:pPr marL="0" indent="350838">
              <a:lnSpc>
                <a:spcPct val="120000"/>
              </a:lnSpc>
              <a:spcBef>
                <a:spcPts val="0"/>
              </a:spcBef>
              <a:buFont typeface="Wingdings" pitchFamily="2" charset="2"/>
              <a:buNone/>
            </a:pPr>
            <a:r>
              <a:rPr lang="en-US" dirty="0" smtClean="0">
                <a:latin typeface="Times New Roman" pitchFamily="18" charset="0"/>
              </a:rPr>
              <a:t>6  </a:t>
            </a:r>
            <a:r>
              <a:rPr lang="en-US" b="1" dirty="0" smtClean="0">
                <a:solidFill>
                  <a:srgbClr val="0000CC"/>
                </a:solidFill>
                <a:latin typeface="Times New Roman" pitchFamily="18" charset="0"/>
              </a:rPr>
              <a:t>Now the land was not able to support them, that they might dwell together, for their possessions were so great that they could not dwell together.</a:t>
            </a:r>
          </a:p>
          <a:p>
            <a:pPr marL="0" indent="350838">
              <a:lnSpc>
                <a:spcPct val="120000"/>
              </a:lnSpc>
              <a:spcBef>
                <a:spcPts val="0"/>
              </a:spcBef>
              <a:buFont typeface="Wingdings" pitchFamily="2" charset="2"/>
              <a:buNone/>
            </a:pPr>
            <a:r>
              <a:rPr lang="en-US" b="1" dirty="0" smtClean="0">
                <a:solidFill>
                  <a:srgbClr val="0000CC"/>
                </a:solidFill>
                <a:latin typeface="Times New Roman" pitchFamily="18" charset="0"/>
              </a:rPr>
              <a:t>7  </a:t>
            </a:r>
            <a:r>
              <a:rPr lang="en-US" b="1" i="1" dirty="0" smtClean="0">
                <a:solidFill>
                  <a:srgbClr val="0000CC"/>
                </a:solidFill>
                <a:latin typeface="Times New Roman" pitchFamily="18" charset="0"/>
              </a:rPr>
              <a:t>And there was strife between the herdsmen of Abram's livestock and the herdsmen of Lot's livestock.</a:t>
            </a:r>
            <a:r>
              <a:rPr lang="en-US" b="1" dirty="0" smtClean="0">
                <a:solidFill>
                  <a:srgbClr val="0000CC"/>
                </a:solidFill>
                <a:latin typeface="Times New Roman" pitchFamily="18" charset="0"/>
              </a:rPr>
              <a:t> </a:t>
            </a:r>
            <a:r>
              <a:rPr lang="en-US" dirty="0" smtClean="0">
                <a:latin typeface="Times New Roman" pitchFamily="18" charset="0"/>
              </a:rPr>
              <a:t>The Canaanites and the </a:t>
            </a:r>
            <a:r>
              <a:rPr lang="en-US" dirty="0" err="1" smtClean="0">
                <a:latin typeface="Times New Roman" pitchFamily="18" charset="0"/>
              </a:rPr>
              <a:t>Perizzites</a:t>
            </a:r>
            <a:r>
              <a:rPr lang="en-US" dirty="0" smtClean="0">
                <a:latin typeface="Times New Roman" pitchFamily="18" charset="0"/>
              </a:rPr>
              <a:t> then dwelt in the land.</a:t>
            </a:r>
          </a:p>
          <a:p>
            <a:pPr marL="0" indent="350838">
              <a:lnSpc>
                <a:spcPct val="120000"/>
              </a:lnSpc>
              <a:spcBef>
                <a:spcPts val="0"/>
              </a:spcBef>
              <a:buFont typeface="Wingdings" pitchFamily="2" charset="2"/>
              <a:buNone/>
            </a:pPr>
            <a:r>
              <a:rPr lang="en-US" dirty="0" smtClean="0">
                <a:latin typeface="Times New Roman" pitchFamily="18" charset="0"/>
              </a:rPr>
              <a:t>8  So Abram said to Lot, </a:t>
            </a:r>
            <a:r>
              <a:rPr lang="en-US" b="1" dirty="0" smtClean="0">
                <a:solidFill>
                  <a:srgbClr val="0000CC"/>
                </a:solidFill>
                <a:latin typeface="Times New Roman" pitchFamily="18" charset="0"/>
              </a:rPr>
              <a:t>"</a:t>
            </a:r>
            <a:r>
              <a:rPr lang="en-US" b="1" u="sng" dirty="0" smtClean="0">
                <a:solidFill>
                  <a:srgbClr val="0000CC"/>
                </a:solidFill>
                <a:latin typeface="Times New Roman" pitchFamily="18" charset="0"/>
              </a:rPr>
              <a:t>Please</a:t>
            </a:r>
            <a:r>
              <a:rPr lang="en-US" b="1" dirty="0" smtClean="0">
                <a:solidFill>
                  <a:srgbClr val="0000CC"/>
                </a:solidFill>
                <a:latin typeface="Times New Roman" pitchFamily="18" charset="0"/>
              </a:rPr>
              <a:t> let there be no strife between you and me,</a:t>
            </a:r>
            <a:r>
              <a:rPr lang="en-US" dirty="0" smtClean="0">
                <a:latin typeface="Times New Roman" pitchFamily="18" charset="0"/>
              </a:rPr>
              <a:t> and between my herdsmen and your herdsmen; </a:t>
            </a:r>
            <a:r>
              <a:rPr lang="en-US" b="1" dirty="0" smtClean="0">
                <a:solidFill>
                  <a:srgbClr val="0000CC"/>
                </a:solidFill>
                <a:latin typeface="Times New Roman" pitchFamily="18" charset="0"/>
              </a:rPr>
              <a:t>for we are brethren.</a:t>
            </a:r>
          </a:p>
          <a:p>
            <a:pPr marL="0" indent="231775">
              <a:buNone/>
            </a:pPr>
            <a:endParaRPr lang="en-US" dirty="0" smtClean="0"/>
          </a:p>
        </p:txBody>
      </p:sp>
      <p:sp>
        <p:nvSpPr>
          <p:cNvPr id="4100" name="Text Box 5"/>
          <p:cNvSpPr txBox="1">
            <a:spLocks noChangeArrowheads="1"/>
          </p:cNvSpPr>
          <p:nvPr/>
        </p:nvSpPr>
        <p:spPr bwMode="auto">
          <a:xfrm>
            <a:off x="990600" y="5181600"/>
            <a:ext cx="70866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Blessed are the peacemakers, for they will be called Sons of God (Mat 5:9)</a:t>
            </a:r>
          </a:p>
        </p:txBody>
      </p:sp>
      <p:sp>
        <p:nvSpPr>
          <p:cNvPr id="6" name="Rectangle 2"/>
          <p:cNvSpPr txBox="1">
            <a:spLocks noRot="1" noChangeArrowheads="1"/>
          </p:cNvSpPr>
          <p:nvPr/>
        </p:nvSpPr>
        <p:spPr>
          <a:xfrm>
            <a:off x="457200" y="1"/>
            <a:ext cx="8229600" cy="5334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Vagabond" pitchFamily="2" charset="0"/>
                <a:ea typeface="+mj-ea"/>
                <a:cs typeface="+mj-cs"/>
              </a:rPr>
              <a:t>Resolving Strife:</a:t>
            </a:r>
            <a:endParaRPr kumimoji="0" lang="en-US" sz="3200" b="1" i="0" u="none" strike="noStrike" kern="1200" cap="none" spc="0" normalizeH="0" baseline="0" noProof="0" dirty="0">
              <a:ln>
                <a:noFill/>
              </a:ln>
              <a:solidFill>
                <a:srgbClr val="FF0000"/>
              </a:solidFill>
              <a:effectLst/>
              <a:uLnTx/>
              <a:uFillTx/>
              <a:latin typeface="Vagabond" pitchFamily="2" charset="0"/>
              <a:ea typeface="+mj-ea"/>
              <a:cs typeface="+mj-cs"/>
            </a:endParaRPr>
          </a:p>
        </p:txBody>
      </p:sp>
      <p:pic>
        <p:nvPicPr>
          <p:cNvPr id="96258" name="Picture 2" descr="https://encrypted-tbn2.gstatic.com/images?q=tbn:ANd9GcSVdVfkcTdxj8ICN4rJWHgJ8zu_rfTenvBF73mmRPXLF8ltcsK65w"/>
          <p:cNvPicPr>
            <a:picLocks noChangeAspect="1" noChangeArrowheads="1"/>
          </p:cNvPicPr>
          <p:nvPr/>
        </p:nvPicPr>
        <p:blipFill>
          <a:blip r:embed="rId4" cstate="print"/>
          <a:srcRect/>
          <a:stretch>
            <a:fillRect/>
          </a:stretch>
        </p:blipFill>
        <p:spPr bwMode="auto">
          <a:xfrm>
            <a:off x="1219200" y="609600"/>
            <a:ext cx="1050046" cy="790576"/>
          </a:xfrm>
          <a:prstGeom prst="rect">
            <a:avLst/>
          </a:prstGeom>
          <a:noFill/>
        </p:spPr>
      </p:pic>
      <p:pic>
        <p:nvPicPr>
          <p:cNvPr id="96260" name="Picture 4" descr="https://encrypted-tbn3.gstatic.com/images?q=tbn:ANd9GcTQROcb5A2fzhUv7t6F0DHUDwcGbVAgreNGgmSk3EHvCOMlSOqK"/>
          <p:cNvPicPr>
            <a:picLocks noChangeAspect="1" noChangeArrowheads="1"/>
          </p:cNvPicPr>
          <p:nvPr/>
        </p:nvPicPr>
        <p:blipFill>
          <a:blip r:embed="rId5" cstate="print"/>
          <a:srcRect/>
          <a:stretch>
            <a:fillRect/>
          </a:stretch>
        </p:blipFill>
        <p:spPr bwMode="auto">
          <a:xfrm>
            <a:off x="7010400" y="609600"/>
            <a:ext cx="969721" cy="790576"/>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dannydodd.files.wordpress.com/2011/02/blessed-are-the-peacemakers_t_nv.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100" name="Text Box 5"/>
          <p:cNvSpPr txBox="1">
            <a:spLocks noChangeArrowheads="1"/>
          </p:cNvSpPr>
          <p:nvPr/>
        </p:nvSpPr>
        <p:spPr bwMode="auto">
          <a:xfrm>
            <a:off x="0" y="0"/>
            <a:ext cx="32766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0000"/>
                </a:solidFill>
                <a:latin typeface="Comic Sans MS" pitchFamily="66" charset="0"/>
              </a:rPr>
              <a:t>Every family, ecclesia &amp; CYC needs some!</a:t>
            </a:r>
            <a:endParaRPr lang="en-US" sz="3200" b="1" dirty="0">
              <a:solidFill>
                <a:srgbClr val="0000CC"/>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52400" y="274638"/>
            <a:ext cx="6781800" cy="1143000"/>
          </a:xfrm>
        </p:spPr>
        <p:txBody>
          <a:bodyPr>
            <a:normAutofit fontScale="90000"/>
          </a:bodyPr>
          <a:lstStyle/>
          <a:p>
            <a:r>
              <a:rPr lang="en-US" sz="4000" b="1" dirty="0">
                <a:solidFill>
                  <a:srgbClr val="FF0000"/>
                </a:solidFill>
                <a:latin typeface="Vagabond" pitchFamily="2" charset="0"/>
              </a:rPr>
              <a:t>Leadership Responsibilities for</a:t>
            </a:r>
            <a:br>
              <a:rPr lang="en-US" sz="4000" b="1" dirty="0">
                <a:solidFill>
                  <a:srgbClr val="FF0000"/>
                </a:solidFill>
                <a:latin typeface="Vagabond" pitchFamily="2" charset="0"/>
              </a:rPr>
            </a:br>
            <a:r>
              <a:rPr lang="en-US" sz="4000" b="1" dirty="0">
                <a:solidFill>
                  <a:srgbClr val="FF0000"/>
                </a:solidFill>
                <a:latin typeface="Vagabond" pitchFamily="2" charset="0"/>
              </a:rPr>
              <a:t>Parents and Ecclesial Leaders</a:t>
            </a:r>
          </a:p>
        </p:txBody>
      </p:sp>
      <p:sp>
        <p:nvSpPr>
          <p:cNvPr id="10243" name="Rectangle 3"/>
          <p:cNvSpPr>
            <a:spLocks noGrp="1" noChangeArrowheads="1"/>
          </p:cNvSpPr>
          <p:nvPr>
            <p:ph idx="1"/>
          </p:nvPr>
        </p:nvSpPr>
        <p:spPr>
          <a:xfrm>
            <a:off x="304800" y="1524000"/>
            <a:ext cx="8229600" cy="3276600"/>
          </a:xfrm>
        </p:spPr>
        <p:txBody>
          <a:bodyPr/>
          <a:lstStyle/>
          <a:p>
            <a:r>
              <a:rPr lang="en-US" dirty="0">
                <a:latin typeface="Arial" charset="0"/>
              </a:rPr>
              <a:t>Must discuss big issues and then </a:t>
            </a:r>
            <a:r>
              <a:rPr lang="en-US" dirty="0" smtClean="0">
                <a:latin typeface="Arial" charset="0"/>
              </a:rPr>
              <a:t>               make </a:t>
            </a:r>
            <a:r>
              <a:rPr lang="en-US" dirty="0">
                <a:latin typeface="Arial" charset="0"/>
              </a:rPr>
              <a:t>decisions that will be </a:t>
            </a:r>
            <a:r>
              <a:rPr lang="en-US" b="1" i="1" dirty="0" smtClean="0">
                <a:solidFill>
                  <a:srgbClr val="0000CC"/>
                </a:solidFill>
                <a:latin typeface="Arial" charset="0"/>
              </a:rPr>
              <a:t>best                      </a:t>
            </a:r>
            <a:r>
              <a:rPr lang="en-US" b="1" i="1" dirty="0">
                <a:solidFill>
                  <a:srgbClr val="0000CC"/>
                </a:solidFill>
                <a:latin typeface="Arial" charset="0"/>
              </a:rPr>
              <a:t>for the family or ecclesia</a:t>
            </a:r>
            <a:endParaRPr lang="en-US" b="1" u="sng" dirty="0">
              <a:solidFill>
                <a:srgbClr val="0000CC"/>
              </a:solidFill>
              <a:latin typeface="Arial" charset="0"/>
            </a:endParaRPr>
          </a:p>
          <a:p>
            <a:r>
              <a:rPr lang="en-US" b="1" u="sng" dirty="0">
                <a:solidFill>
                  <a:srgbClr val="0000CC"/>
                </a:solidFill>
                <a:latin typeface="Arial" charset="0"/>
              </a:rPr>
              <a:t>Pray</a:t>
            </a:r>
            <a:r>
              <a:rPr lang="en-US" b="1" dirty="0">
                <a:solidFill>
                  <a:srgbClr val="0000CC"/>
                </a:solidFill>
                <a:latin typeface="Arial" charset="0"/>
              </a:rPr>
              <a:t>:</a:t>
            </a:r>
            <a:r>
              <a:rPr lang="en-US" dirty="0">
                <a:solidFill>
                  <a:srgbClr val="0000CC"/>
                </a:solidFill>
                <a:latin typeface="Arial" charset="0"/>
              </a:rPr>
              <a:t> </a:t>
            </a:r>
            <a:r>
              <a:rPr lang="en-US" dirty="0">
                <a:latin typeface="Arial" charset="0"/>
              </a:rPr>
              <a:t>Ask for God’s direction and blessing</a:t>
            </a:r>
          </a:p>
          <a:p>
            <a:r>
              <a:rPr lang="en-US" dirty="0">
                <a:latin typeface="Arial" charset="0"/>
              </a:rPr>
              <a:t>Commit to finding a solution </a:t>
            </a:r>
            <a:r>
              <a:rPr lang="en-US" b="1" i="1" dirty="0">
                <a:solidFill>
                  <a:srgbClr val="0000CC"/>
                </a:solidFill>
                <a:latin typeface="Arial" charset="0"/>
              </a:rPr>
              <a:t>so the children and sheep will not be lost</a:t>
            </a:r>
          </a:p>
        </p:txBody>
      </p:sp>
      <p:sp>
        <p:nvSpPr>
          <p:cNvPr id="10244" name="Text Box 4"/>
          <p:cNvSpPr txBox="1">
            <a:spLocks noChangeArrowheads="1"/>
          </p:cNvSpPr>
          <p:nvPr/>
        </p:nvSpPr>
        <p:spPr bwMode="auto">
          <a:xfrm>
            <a:off x="2667000" y="4953000"/>
            <a:ext cx="6019800" cy="1815882"/>
          </a:xfrm>
          <a:prstGeom prst="rect">
            <a:avLst/>
          </a:prstGeom>
          <a:noFill/>
          <a:ln w="9525">
            <a:noFill/>
            <a:miter lim="800000"/>
            <a:headEnd/>
            <a:tailEnd/>
          </a:ln>
          <a:effectLst/>
        </p:spPr>
        <p:txBody>
          <a:bodyPr wrap="square">
            <a:spAutoFit/>
          </a:bodyPr>
          <a:lstStyle/>
          <a:p>
            <a:pPr algn="ctr" eaLnBrk="1" hangingPunct="1">
              <a:spcBef>
                <a:spcPct val="50000"/>
              </a:spcBef>
            </a:pPr>
            <a:r>
              <a:rPr lang="en-US" sz="2800" b="1" dirty="0">
                <a:solidFill>
                  <a:srgbClr val="00B050"/>
                </a:solidFill>
                <a:latin typeface="Comic Sans MS" pitchFamily="66" charset="0"/>
              </a:rPr>
              <a:t>Solution doesn’t have to be equal – find a compromise</a:t>
            </a:r>
            <a:r>
              <a:rPr lang="en-US" sz="2800" b="1" dirty="0" smtClean="0">
                <a:solidFill>
                  <a:srgbClr val="00B050"/>
                </a:solidFill>
                <a:latin typeface="Comic Sans MS" pitchFamily="66" charset="0"/>
              </a:rPr>
              <a:t>!  It’s </a:t>
            </a:r>
            <a:r>
              <a:rPr lang="en-US" sz="2800" b="1" dirty="0">
                <a:solidFill>
                  <a:srgbClr val="00B050"/>
                </a:solidFill>
                <a:latin typeface="Comic Sans MS" pitchFamily="66" charset="0"/>
              </a:rPr>
              <a:t>better to have a peaceful </a:t>
            </a:r>
            <a:r>
              <a:rPr lang="en-US" sz="2800" b="1" dirty="0" smtClean="0">
                <a:solidFill>
                  <a:srgbClr val="00B050"/>
                </a:solidFill>
                <a:latin typeface="Comic Sans MS" pitchFamily="66" charset="0"/>
              </a:rPr>
              <a:t>solution, but can’t compromise God’s truth!</a:t>
            </a:r>
            <a:endParaRPr lang="en-US" sz="2800" b="1" dirty="0">
              <a:solidFill>
                <a:srgbClr val="00B050"/>
              </a:solidFill>
              <a:latin typeface="Comic Sans MS" pitchFamily="66" charset="0"/>
            </a:endParaRPr>
          </a:p>
        </p:txBody>
      </p:sp>
      <p:pic>
        <p:nvPicPr>
          <p:cNvPr id="94210" name="Picture 2" descr="https://encrypted-tbn0.gstatic.com/images?q=tbn:ANd9GcSTalEl_Z6xyTnhvVE-RtNGp6UagazpoOKYZaEk7xc-gz60y9TLEw"/>
          <p:cNvPicPr>
            <a:picLocks noChangeAspect="1" noChangeArrowheads="1"/>
          </p:cNvPicPr>
          <p:nvPr/>
        </p:nvPicPr>
        <p:blipFill>
          <a:blip r:embed="rId2" cstate="print"/>
          <a:srcRect/>
          <a:stretch>
            <a:fillRect/>
          </a:stretch>
        </p:blipFill>
        <p:spPr bwMode="auto">
          <a:xfrm>
            <a:off x="6934200" y="152399"/>
            <a:ext cx="2047875" cy="2603581"/>
          </a:xfrm>
          <a:prstGeom prst="rect">
            <a:avLst/>
          </a:prstGeom>
          <a:noFill/>
        </p:spPr>
      </p:pic>
      <p:pic>
        <p:nvPicPr>
          <p:cNvPr id="94212" name="Picture 4" descr="https://encrypted-tbn3.gstatic.com/images?q=tbn:ANd9GcShl-9S3KuIQ3bHW49LM48xAXoqsSGt2N2iRHPhQEasT0J3anMj0w"/>
          <p:cNvPicPr>
            <a:picLocks noChangeAspect="1" noChangeArrowheads="1"/>
          </p:cNvPicPr>
          <p:nvPr/>
        </p:nvPicPr>
        <p:blipFill>
          <a:blip r:embed="rId3" cstate="print"/>
          <a:srcRect/>
          <a:stretch>
            <a:fillRect/>
          </a:stretch>
        </p:blipFill>
        <p:spPr bwMode="auto">
          <a:xfrm>
            <a:off x="914400" y="4800600"/>
            <a:ext cx="1524000" cy="186183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57200" y="274638"/>
            <a:ext cx="2743200" cy="1173162"/>
          </a:xfrm>
        </p:spPr>
        <p:txBody>
          <a:bodyPr>
            <a:normAutofit fontScale="90000"/>
          </a:bodyPr>
          <a:lstStyle/>
          <a:p>
            <a:r>
              <a:rPr lang="en-US" sz="4000" b="1" dirty="0">
                <a:solidFill>
                  <a:srgbClr val="FF0000"/>
                </a:solidFill>
                <a:latin typeface="Vagabond" pitchFamily="2" charset="0"/>
              </a:rPr>
              <a:t>Making Choices</a:t>
            </a:r>
          </a:p>
        </p:txBody>
      </p:sp>
      <p:sp>
        <p:nvSpPr>
          <p:cNvPr id="11267" name="Rectangle 3"/>
          <p:cNvSpPr>
            <a:spLocks noGrp="1" noChangeArrowheads="1"/>
          </p:cNvSpPr>
          <p:nvPr>
            <p:ph type="body" sz="half" idx="1"/>
          </p:nvPr>
        </p:nvSpPr>
        <p:spPr>
          <a:xfrm>
            <a:off x="3505200" y="228600"/>
            <a:ext cx="5334000" cy="3962400"/>
          </a:xfrm>
        </p:spPr>
        <p:txBody>
          <a:bodyPr>
            <a:normAutofit/>
          </a:bodyPr>
          <a:lstStyle/>
          <a:p>
            <a:pPr marL="0" indent="350838" algn="ctr">
              <a:lnSpc>
                <a:spcPct val="90000"/>
              </a:lnSpc>
              <a:buFont typeface="Wingdings" pitchFamily="2" charset="2"/>
              <a:buNone/>
            </a:pPr>
            <a:r>
              <a:rPr lang="en-US" sz="3600" b="1" dirty="0">
                <a:solidFill>
                  <a:srgbClr val="7030A0"/>
                </a:solidFill>
                <a:latin typeface="Times New Roman" pitchFamily="18" charset="0"/>
              </a:rPr>
              <a:t>Genesis 13:10-11</a:t>
            </a:r>
          </a:p>
          <a:p>
            <a:pPr marL="0" indent="350838">
              <a:lnSpc>
                <a:spcPct val="90000"/>
              </a:lnSpc>
              <a:buFont typeface="Wingdings" pitchFamily="2" charset="2"/>
              <a:buNone/>
            </a:pPr>
            <a:r>
              <a:rPr lang="en-US" sz="2400" dirty="0">
                <a:latin typeface="Times New Roman" pitchFamily="18" charset="0"/>
              </a:rPr>
              <a:t>10	And Lot lifted his eyes and saw all the plain of Jordan, that it was well watered everywhere (before the LORD destroyed Sodom and Gomorrah) like the garden of the LORD, like the land of Egypt as you go toward </a:t>
            </a:r>
            <a:r>
              <a:rPr lang="en-US" sz="2400" dirty="0" err="1">
                <a:latin typeface="Times New Roman" pitchFamily="18" charset="0"/>
              </a:rPr>
              <a:t>Zoar</a:t>
            </a:r>
            <a:r>
              <a:rPr lang="en-US" sz="2400" dirty="0">
                <a:latin typeface="Times New Roman" pitchFamily="18" charset="0"/>
              </a:rPr>
              <a:t>.</a:t>
            </a:r>
          </a:p>
          <a:p>
            <a:pPr marL="0" indent="350838">
              <a:lnSpc>
                <a:spcPct val="90000"/>
              </a:lnSpc>
              <a:buFont typeface="Wingdings" pitchFamily="2" charset="2"/>
              <a:buNone/>
            </a:pPr>
            <a:r>
              <a:rPr lang="en-US" sz="2400" dirty="0">
                <a:latin typeface="Times New Roman" pitchFamily="18" charset="0"/>
              </a:rPr>
              <a:t>11	Then </a:t>
            </a:r>
            <a:r>
              <a:rPr lang="en-US" sz="2400" b="1" i="1" dirty="0">
                <a:solidFill>
                  <a:srgbClr val="0000CC"/>
                </a:solidFill>
                <a:latin typeface="Times New Roman" pitchFamily="18" charset="0"/>
              </a:rPr>
              <a:t>Lot chose for himself</a:t>
            </a:r>
            <a:r>
              <a:rPr lang="en-US" sz="2400" b="1" dirty="0">
                <a:solidFill>
                  <a:srgbClr val="0000CC"/>
                </a:solidFill>
                <a:latin typeface="Times New Roman" pitchFamily="18" charset="0"/>
              </a:rPr>
              <a:t> </a:t>
            </a:r>
            <a:r>
              <a:rPr lang="en-US" sz="2400" dirty="0">
                <a:latin typeface="Times New Roman" pitchFamily="18" charset="0"/>
              </a:rPr>
              <a:t>all the plain of Jordan, and Lot journeyed east. And they separated from each other.</a:t>
            </a:r>
          </a:p>
        </p:txBody>
      </p:sp>
      <p:pic>
        <p:nvPicPr>
          <p:cNvPr id="11270" name="Picture 6" descr="rs012"/>
          <p:cNvPicPr>
            <a:picLocks noGrp="1" noChangeAspect="1" noChangeArrowheads="1"/>
          </p:cNvPicPr>
          <p:nvPr>
            <p:ph sz="half" idx="2"/>
          </p:nvPr>
        </p:nvPicPr>
        <p:blipFill>
          <a:blip r:embed="rId2" cstate="print"/>
          <a:srcRect/>
          <a:stretch>
            <a:fillRect/>
          </a:stretch>
        </p:blipFill>
        <p:spPr>
          <a:xfrm>
            <a:off x="457200" y="1676400"/>
            <a:ext cx="2554288" cy="3124200"/>
          </a:xfrm>
          <a:noFill/>
          <a:ln/>
        </p:spPr>
      </p:pic>
      <p:sp>
        <p:nvSpPr>
          <p:cNvPr id="11268" name="Text Box 4"/>
          <p:cNvSpPr txBox="1">
            <a:spLocks noChangeArrowheads="1"/>
          </p:cNvSpPr>
          <p:nvPr/>
        </p:nvSpPr>
        <p:spPr bwMode="auto">
          <a:xfrm>
            <a:off x="381000" y="5105400"/>
            <a:ext cx="8458200" cy="1373188"/>
          </a:xfrm>
          <a:prstGeom prst="rect">
            <a:avLst/>
          </a:prstGeom>
          <a:noFill/>
          <a:ln w="9525">
            <a:noFill/>
            <a:miter lim="800000"/>
            <a:headEnd/>
            <a:tailEnd/>
          </a:ln>
          <a:effectLst/>
        </p:spPr>
        <p:txBody>
          <a:bodyPr>
            <a:spAutoFit/>
          </a:bodyPr>
          <a:lstStyle/>
          <a:p>
            <a:pPr algn="ctr" eaLnBrk="1" hangingPunct="1">
              <a:spcBef>
                <a:spcPct val="50000"/>
              </a:spcBef>
            </a:pPr>
            <a:r>
              <a:rPr lang="en-US" sz="2800" b="1" dirty="0">
                <a:solidFill>
                  <a:srgbClr val="00B050"/>
                </a:solidFill>
                <a:latin typeface="Comic Sans MS" pitchFamily="66" charset="0"/>
              </a:rPr>
              <a:t>Choices need to be made in prayer.  Keep the spiritual welfare of everyone in mind.  Think about the future. Pray for God’s blessing.</a:t>
            </a:r>
          </a:p>
        </p:txBody>
      </p:sp>
      <p:sp>
        <p:nvSpPr>
          <p:cNvPr id="6" name="Text Box 4"/>
          <p:cNvSpPr txBox="1">
            <a:spLocks noChangeArrowheads="1"/>
          </p:cNvSpPr>
          <p:nvPr/>
        </p:nvSpPr>
        <p:spPr bwMode="auto">
          <a:xfrm>
            <a:off x="3200400" y="3962400"/>
            <a:ext cx="5638800" cy="954107"/>
          </a:xfrm>
          <a:prstGeom prst="rect">
            <a:avLst/>
          </a:prstGeom>
          <a:noFill/>
          <a:ln w="9525">
            <a:noFill/>
            <a:miter lim="800000"/>
            <a:headEnd/>
            <a:tailEnd/>
          </a:ln>
          <a:effectLst/>
        </p:spPr>
        <p:txBody>
          <a:bodyPr wrap="square">
            <a:spAutoFit/>
          </a:bodyPr>
          <a:lstStyle/>
          <a:p>
            <a:pPr algn="ctr" eaLnBrk="1" hangingPunct="1">
              <a:spcBef>
                <a:spcPct val="50000"/>
              </a:spcBef>
            </a:pPr>
            <a:r>
              <a:rPr lang="en-US" sz="2800" b="1" dirty="0" smtClean="0">
                <a:solidFill>
                  <a:srgbClr val="7030A0"/>
                </a:solidFill>
                <a:latin typeface="Comic Sans MS" pitchFamily="66" charset="0"/>
              </a:rPr>
              <a:t>Lot failed to choose for the long term good of his family!</a:t>
            </a:r>
            <a:endParaRPr lang="en-US" sz="2800" b="1" dirty="0">
              <a:solidFill>
                <a:srgbClr val="7030A0"/>
              </a:solidFill>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939</TotalTime>
  <Words>2874</Words>
  <Application>Microsoft Office PowerPoint</Application>
  <PresentationFormat>On-screen Show (4:3)</PresentationFormat>
  <Paragraphs>243</Paragraphs>
  <Slides>38</Slides>
  <Notes>15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1" baseType="lpstr">
      <vt:lpstr>Default Design</vt:lpstr>
      <vt:lpstr>Office Theme</vt:lpstr>
      <vt:lpstr>Photo Editor Photo</vt:lpstr>
      <vt:lpstr>Family Life Lessons in Genesis</vt:lpstr>
      <vt:lpstr>Genesis 12</vt:lpstr>
      <vt:lpstr>Genesis 12:10-13</vt:lpstr>
      <vt:lpstr>Terah’s Family</vt:lpstr>
      <vt:lpstr>Abram &amp; Sarah work together</vt:lpstr>
      <vt:lpstr>Genesis 13:2-8</vt:lpstr>
      <vt:lpstr>Slide 7</vt:lpstr>
      <vt:lpstr>Leadership Responsibilities for Parents and Ecclesial Leaders</vt:lpstr>
      <vt:lpstr>Making Choices</vt:lpstr>
      <vt:lpstr>Abraham’s faith</vt:lpstr>
      <vt:lpstr>Hebrews 11:1-2, 6</vt:lpstr>
      <vt:lpstr>Genesis 14:1-3</vt:lpstr>
      <vt:lpstr>1 Corinthians 13:4-7 (RSV)</vt:lpstr>
      <vt:lpstr>Abraham paid Tithes</vt:lpstr>
      <vt:lpstr>Giving Back to God</vt:lpstr>
      <vt:lpstr>Genesis 16:1-4</vt:lpstr>
      <vt:lpstr>Abraham &amp; Sarah work it out together</vt:lpstr>
      <vt:lpstr>Choices when things go bad:</vt:lpstr>
      <vt:lpstr>Slide 19</vt:lpstr>
      <vt:lpstr>Genesis 18</vt:lpstr>
      <vt:lpstr>Genesis 18</vt:lpstr>
      <vt:lpstr>Genesis 18:10-12</vt:lpstr>
      <vt:lpstr>1 Peter 3:1-7</vt:lpstr>
      <vt:lpstr>1 Peter 3:1-7</vt:lpstr>
      <vt:lpstr>Abraham, the Friend of God</vt:lpstr>
      <vt:lpstr>Lessons from Abraham &amp; Sarah</vt:lpstr>
      <vt:lpstr>Lot’s bad Choices  &amp; God’s Mercy</vt:lpstr>
      <vt:lpstr>Consequences of Lot’s bad Choices:   Genesis 19</vt:lpstr>
      <vt:lpstr>Genesis 19:29</vt:lpstr>
      <vt:lpstr>More bad choices for Lot</vt:lpstr>
      <vt:lpstr>Slide 31</vt:lpstr>
      <vt:lpstr>Alcohol in Genesis</vt:lpstr>
      <vt:lpstr>Consequences of Lot’s bad choices</vt:lpstr>
      <vt:lpstr>It’s hard to make Good Choices</vt:lpstr>
      <vt:lpstr>Slide 35</vt:lpstr>
      <vt:lpstr>Contrast Lot’s Wife &amp; Sarah:   Genesis 19 and 20</vt:lpstr>
      <vt:lpstr>Family-Life Lessons from Lot</vt:lpstr>
      <vt:lpstr>Next Class</vt:lpstr>
    </vt:vector>
  </TitlesOfParts>
  <Company>Crestwood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Life Lessons in Genesis</dc:title>
  <dc:creator>Jim Styles</dc:creator>
  <cp:lastModifiedBy>Jim</cp:lastModifiedBy>
  <cp:revision>58</cp:revision>
  <dcterms:created xsi:type="dcterms:W3CDTF">2007-01-27T22:03:36Z</dcterms:created>
  <dcterms:modified xsi:type="dcterms:W3CDTF">2012-10-30T22:37:01Z</dcterms:modified>
</cp:coreProperties>
</file>