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5"/>
  </p:notesMasterIdLst>
  <p:sldIdLst>
    <p:sldId id="305" r:id="rId2"/>
    <p:sldId id="307" r:id="rId3"/>
    <p:sldId id="303" r:id="rId4"/>
    <p:sldId id="266" r:id="rId5"/>
    <p:sldId id="302" r:id="rId6"/>
    <p:sldId id="263" r:id="rId7"/>
    <p:sldId id="264" r:id="rId8"/>
    <p:sldId id="301" r:id="rId9"/>
    <p:sldId id="304" r:id="rId10"/>
    <p:sldId id="260" r:id="rId11"/>
    <p:sldId id="310" r:id="rId12"/>
    <p:sldId id="259" r:id="rId13"/>
    <p:sldId id="270" r:id="rId14"/>
    <p:sldId id="299" r:id="rId15"/>
    <p:sldId id="278" r:id="rId16"/>
    <p:sldId id="279" r:id="rId17"/>
    <p:sldId id="280" r:id="rId18"/>
    <p:sldId id="277" r:id="rId19"/>
    <p:sldId id="269" r:id="rId20"/>
    <p:sldId id="298" r:id="rId21"/>
    <p:sldId id="274" r:id="rId22"/>
    <p:sldId id="275" r:id="rId23"/>
    <p:sldId id="285" r:id="rId24"/>
    <p:sldId id="311" r:id="rId25"/>
    <p:sldId id="273" r:id="rId26"/>
    <p:sldId id="276" r:id="rId27"/>
    <p:sldId id="268" r:id="rId28"/>
    <p:sldId id="267" r:id="rId29"/>
    <p:sldId id="281" r:id="rId30"/>
    <p:sldId id="282" r:id="rId31"/>
    <p:sldId id="283" r:id="rId32"/>
    <p:sldId id="284" r:id="rId33"/>
    <p:sldId id="291"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5F5F5F"/>
    <a:srgbClr val="FF99FF"/>
    <a:srgbClr val="FF9900"/>
    <a:srgbClr val="CC0099"/>
    <a:srgbClr val="333333"/>
    <a:srgbClr val="663300"/>
    <a:srgbClr val="CC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11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0023B-1666-4CFD-B6F9-E0B761301818}"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E5B99-003D-446F-8492-8758AF062E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B03E6-EC9B-48AD-BD26-E4DADE4008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EA003-1693-4EF2-9265-D6367D0768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2DB31-7FA7-4487-8F7C-580B237308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912F6-1FC6-42E7-8D84-506B43FFF4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CC2D-428D-4E2E-8971-E15A3B512D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C57A-0936-401D-A65B-C58D7501CE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FF358-8580-43B3-A020-71F57630CA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93AAA-4E93-4214-9FDA-04DAF7D17E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FD3CD-6DA8-41F1-B61B-3F58B1D415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D75F4-68E4-41B7-87BE-62FAE88C3F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2EB-4062-4E1C-BE5E-DB1BCBEA4A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F0212-513D-4FAD-AAF1-504322C3DB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0"/>
            <a:ext cx="4876800" cy="2590800"/>
          </a:xfrm>
        </p:spPr>
        <p:txBody>
          <a:bodyPr>
            <a:noAutofit/>
          </a:bodyPr>
          <a:lstStyle/>
          <a:p>
            <a:r>
              <a:rPr lang="en-US" sz="5400" b="1" dirty="0">
                <a:solidFill>
                  <a:srgbClr val="FF0000"/>
                </a:solidFill>
                <a:latin typeface="Comic Sans MS" pitchFamily="66" charset="0"/>
              </a:rPr>
              <a:t>Family Life Lessons in Genesis</a:t>
            </a:r>
          </a:p>
        </p:txBody>
      </p:sp>
      <p:sp>
        <p:nvSpPr>
          <p:cNvPr id="2051" name="Rectangle 3"/>
          <p:cNvSpPr>
            <a:spLocks noGrp="1" noChangeArrowheads="1"/>
          </p:cNvSpPr>
          <p:nvPr>
            <p:ph type="subTitle" idx="1"/>
          </p:nvPr>
        </p:nvSpPr>
        <p:spPr>
          <a:xfrm>
            <a:off x="4114800" y="3352800"/>
            <a:ext cx="4724400" cy="1905000"/>
          </a:xfrm>
        </p:spPr>
        <p:txBody>
          <a:bodyPr>
            <a:normAutofit fontScale="92500"/>
          </a:bodyPr>
          <a:lstStyle/>
          <a:p>
            <a:r>
              <a:rPr lang="en-US" sz="5400" b="1" dirty="0">
                <a:solidFill>
                  <a:srgbClr val="7030A0"/>
                </a:solidFill>
              </a:rPr>
              <a:t>Class </a:t>
            </a:r>
            <a:r>
              <a:rPr lang="en-US" sz="5400" b="1" dirty="0" smtClean="0">
                <a:solidFill>
                  <a:srgbClr val="7030A0"/>
                </a:solidFill>
              </a:rPr>
              <a:t>3: </a:t>
            </a:r>
            <a:endParaRPr lang="en-US" sz="5400" b="1" dirty="0">
              <a:solidFill>
                <a:srgbClr val="7030A0"/>
              </a:solidFill>
            </a:endParaRPr>
          </a:p>
          <a:p>
            <a:r>
              <a:rPr lang="en-US" sz="5400" b="1" dirty="0" smtClean="0">
                <a:solidFill>
                  <a:srgbClr val="7030A0"/>
                </a:solidFill>
              </a:rPr>
              <a:t>Isaac &amp; </a:t>
            </a:r>
            <a:r>
              <a:rPr lang="en-US" sz="5400" b="1" dirty="0" err="1" smtClean="0">
                <a:solidFill>
                  <a:srgbClr val="7030A0"/>
                </a:solidFill>
              </a:rPr>
              <a:t>Rebekah</a:t>
            </a:r>
            <a:endParaRPr lang="en-US" sz="4400" dirty="0">
              <a:solidFill>
                <a:srgbClr val="7030A0"/>
              </a:solidFill>
            </a:endParaRPr>
          </a:p>
        </p:txBody>
      </p:sp>
      <p:pic>
        <p:nvPicPr>
          <p:cNvPr id="2054" name="Picture 6" descr="https://encrypted-tbn3.gstatic.com/images?q=tbn:ANd9GcQKLzG3fbuXAInNct3Ymj-scTXk35mJ8l6m_GXs9azjw31lIsDeMg"/>
          <p:cNvPicPr>
            <a:picLocks noChangeAspect="1" noChangeArrowheads="1"/>
          </p:cNvPicPr>
          <p:nvPr/>
        </p:nvPicPr>
        <p:blipFill>
          <a:blip r:embed="rId2" cstate="print"/>
          <a:srcRect/>
          <a:stretch>
            <a:fillRect/>
          </a:stretch>
        </p:blipFill>
        <p:spPr bwMode="auto">
          <a:xfrm>
            <a:off x="1143000" y="2590800"/>
            <a:ext cx="2667000" cy="2667000"/>
          </a:xfrm>
          <a:prstGeom prst="rect">
            <a:avLst/>
          </a:prstGeom>
          <a:noFill/>
        </p:spPr>
      </p:pic>
      <p:sp>
        <p:nvSpPr>
          <p:cNvPr id="6" name="TextBox 5"/>
          <p:cNvSpPr txBox="1"/>
          <p:nvPr/>
        </p:nvSpPr>
        <p:spPr>
          <a:xfrm>
            <a:off x="533400" y="5410200"/>
            <a:ext cx="8001000" cy="1200329"/>
          </a:xfrm>
          <a:prstGeom prst="rect">
            <a:avLst/>
          </a:prstGeom>
          <a:noFill/>
        </p:spPr>
        <p:txBody>
          <a:bodyPr wrap="square" rtlCol="0">
            <a:spAutoFit/>
          </a:bodyPr>
          <a:lstStyle/>
          <a:p>
            <a:pPr algn="ctr"/>
            <a:r>
              <a:rPr lang="en-US" b="1" dirty="0" smtClean="0">
                <a:solidFill>
                  <a:srgbClr val="00B050"/>
                </a:solidFill>
                <a:latin typeface="Vagabond" pitchFamily="2" charset="0"/>
              </a:rPr>
              <a:t>Trust in the Lord with all your heart, and lean not on your own understanding;  In all your ways acknowledge Him, and He shall direct your paths. (Proverbs 3:5-6)</a:t>
            </a:r>
            <a:endParaRPr lang="en-US" sz="1800" dirty="0"/>
          </a:p>
        </p:txBody>
      </p:sp>
      <p:pic>
        <p:nvPicPr>
          <p:cNvPr id="7" name="Picture 2" descr="https://encrypted-tbn3.gstatic.com/images?q=tbn:ANd9GcT5QaREGRsNb3k7wrnYuhxkt2Bbr4J1S5QAujtQaL5Nfy0lDOmO"/>
          <p:cNvPicPr>
            <a:picLocks noChangeAspect="1" noChangeArrowheads="1"/>
          </p:cNvPicPr>
          <p:nvPr/>
        </p:nvPicPr>
        <p:blipFill>
          <a:blip r:embed="rId3" cstate="print"/>
          <a:srcRect t="6307" b="3287"/>
          <a:stretch>
            <a:fillRect/>
          </a:stretch>
        </p:blipFill>
        <p:spPr bwMode="auto">
          <a:xfrm>
            <a:off x="5029200" y="228600"/>
            <a:ext cx="3532446" cy="281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t1.gstatic.com/images?q=tbn:ANd9GcTq1gtSt1NuP4oyvYMX997zI_tNveIfKlIu2DhRZiGhUf6k_jay"/>
          <p:cNvPicPr>
            <a:picLocks noChangeAspect="1" noChangeArrowheads="1"/>
          </p:cNvPicPr>
          <p:nvPr/>
        </p:nvPicPr>
        <p:blipFill>
          <a:blip r:embed="rId2" cstate="print"/>
          <a:srcRect/>
          <a:stretch>
            <a:fillRect/>
          </a:stretch>
        </p:blipFill>
        <p:spPr bwMode="auto">
          <a:xfrm>
            <a:off x="1" y="0"/>
            <a:ext cx="1981200" cy="1665825"/>
          </a:xfrm>
          <a:prstGeom prst="rect">
            <a:avLst/>
          </a:prstGeom>
          <a:noFill/>
        </p:spPr>
      </p:pic>
      <p:sp>
        <p:nvSpPr>
          <p:cNvPr id="16386" name="Rectangle 2"/>
          <p:cNvSpPr>
            <a:spLocks noGrp="1" noChangeArrowheads="1"/>
          </p:cNvSpPr>
          <p:nvPr>
            <p:ph type="title"/>
          </p:nvPr>
        </p:nvSpPr>
        <p:spPr>
          <a:xfrm>
            <a:off x="1447800" y="152400"/>
            <a:ext cx="4648200" cy="1295400"/>
          </a:xfrm>
        </p:spPr>
        <p:txBody>
          <a:bodyPr>
            <a:normAutofit fontScale="90000"/>
          </a:bodyPr>
          <a:lstStyle/>
          <a:p>
            <a:r>
              <a:rPr lang="en-US" b="1" dirty="0">
                <a:solidFill>
                  <a:srgbClr val="FF0000"/>
                </a:solidFill>
                <a:latin typeface="Vagabond" pitchFamily="2" charset="0"/>
              </a:rPr>
              <a:t>God expects obedience!</a:t>
            </a:r>
          </a:p>
        </p:txBody>
      </p:sp>
      <p:sp>
        <p:nvSpPr>
          <p:cNvPr id="16387" name="Rectangle 3"/>
          <p:cNvSpPr>
            <a:spLocks noGrp="1" noChangeArrowheads="1"/>
          </p:cNvSpPr>
          <p:nvPr>
            <p:ph idx="1"/>
          </p:nvPr>
        </p:nvSpPr>
        <p:spPr>
          <a:xfrm>
            <a:off x="685800" y="1524000"/>
            <a:ext cx="7924800" cy="4572000"/>
          </a:xfrm>
        </p:spPr>
        <p:txBody>
          <a:bodyPr/>
          <a:lstStyle/>
          <a:p>
            <a:pPr marL="0" indent="0">
              <a:buFontTx/>
              <a:buNone/>
            </a:pPr>
            <a:r>
              <a:rPr lang="en-US" b="1" dirty="0">
                <a:solidFill>
                  <a:srgbClr val="0000CC"/>
                </a:solidFill>
              </a:rPr>
              <a:t>Acts 5:29</a:t>
            </a:r>
            <a:r>
              <a:rPr lang="en-US" dirty="0">
                <a:solidFill>
                  <a:srgbClr val="0000CC"/>
                </a:solidFill>
              </a:rPr>
              <a:t>  </a:t>
            </a:r>
            <a:r>
              <a:rPr lang="en-US" dirty="0"/>
              <a:t>Obey God rather than men</a:t>
            </a:r>
          </a:p>
          <a:p>
            <a:pPr marL="0" indent="0">
              <a:buFontTx/>
              <a:buNone/>
            </a:pPr>
            <a:r>
              <a:rPr lang="en-US" b="1" dirty="0">
                <a:solidFill>
                  <a:srgbClr val="0000CC"/>
                </a:solidFill>
              </a:rPr>
              <a:t>Rom 6:10</a:t>
            </a:r>
            <a:r>
              <a:rPr lang="en-US" dirty="0">
                <a:solidFill>
                  <a:srgbClr val="0000CC"/>
                </a:solidFill>
              </a:rPr>
              <a:t>  </a:t>
            </a:r>
            <a:r>
              <a:rPr lang="en-US" dirty="0"/>
              <a:t>Slaves: of Sin or of God</a:t>
            </a:r>
          </a:p>
          <a:p>
            <a:pPr marL="0" indent="0">
              <a:buFontTx/>
              <a:buNone/>
            </a:pPr>
            <a:r>
              <a:rPr lang="en-US" b="1" dirty="0">
                <a:solidFill>
                  <a:srgbClr val="0000CC"/>
                </a:solidFill>
              </a:rPr>
              <a:t>Heb 5:9</a:t>
            </a:r>
            <a:r>
              <a:rPr lang="en-US" dirty="0">
                <a:solidFill>
                  <a:srgbClr val="0000CC"/>
                </a:solidFill>
              </a:rPr>
              <a:t>  </a:t>
            </a:r>
            <a:r>
              <a:rPr lang="en-US" dirty="0"/>
              <a:t>Salvation to all who obey Him</a:t>
            </a:r>
          </a:p>
          <a:p>
            <a:pPr marL="0" indent="0">
              <a:buFontTx/>
              <a:buNone/>
            </a:pPr>
            <a:r>
              <a:rPr lang="en-US" b="1" dirty="0">
                <a:solidFill>
                  <a:srgbClr val="0000CC"/>
                </a:solidFill>
              </a:rPr>
              <a:t>Heb 3:18</a:t>
            </a:r>
            <a:r>
              <a:rPr lang="en-US" dirty="0">
                <a:solidFill>
                  <a:srgbClr val="0000CC"/>
                </a:solidFill>
              </a:rPr>
              <a:t>  </a:t>
            </a:r>
            <a:r>
              <a:rPr lang="en-US" dirty="0"/>
              <a:t>those who did not obey</a:t>
            </a:r>
          </a:p>
          <a:p>
            <a:pPr marL="0" indent="0">
              <a:buFontTx/>
              <a:buNone/>
            </a:pPr>
            <a:r>
              <a:rPr lang="en-US" b="1" dirty="0">
                <a:solidFill>
                  <a:srgbClr val="0000CC"/>
                </a:solidFill>
              </a:rPr>
              <a:t>1Pet 1:14</a:t>
            </a:r>
            <a:r>
              <a:rPr lang="en-US" dirty="0">
                <a:solidFill>
                  <a:srgbClr val="0000CC"/>
                </a:solidFill>
              </a:rPr>
              <a:t>  </a:t>
            </a:r>
            <a:r>
              <a:rPr lang="en-US" dirty="0"/>
              <a:t>As obedient children</a:t>
            </a:r>
          </a:p>
        </p:txBody>
      </p:sp>
      <p:sp>
        <p:nvSpPr>
          <p:cNvPr id="16388" name="Text Box 4"/>
          <p:cNvSpPr txBox="1">
            <a:spLocks noChangeArrowheads="1"/>
          </p:cNvSpPr>
          <p:nvPr/>
        </p:nvSpPr>
        <p:spPr bwMode="auto">
          <a:xfrm>
            <a:off x="533400" y="4734342"/>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00B050"/>
                </a:solidFill>
                <a:latin typeface="Comic Sans MS" pitchFamily="66" charset="0"/>
              </a:rPr>
              <a:t>Faith: Obey God even when we don’t understand!  Ask for wisdom to understand our trials (James 1:5</a:t>
            </a:r>
            <a:r>
              <a:rPr lang="en-US" sz="3200" b="1" dirty="0" smtClean="0">
                <a:solidFill>
                  <a:srgbClr val="00B050"/>
                </a:solidFill>
                <a:latin typeface="Comic Sans MS" pitchFamily="66" charset="0"/>
              </a:rPr>
              <a:t>)</a:t>
            </a:r>
            <a:endParaRPr lang="en-US" dirty="0">
              <a:solidFill>
                <a:srgbClr val="CC0099"/>
              </a:solidFill>
              <a:latin typeface="Comic Sans MS" pitchFamily="66" charset="0"/>
            </a:endParaRPr>
          </a:p>
        </p:txBody>
      </p:sp>
      <p:pic>
        <p:nvPicPr>
          <p:cNvPr id="54274" name="Picture 2" descr="https://encrypted-tbn2.gstatic.com/images?q=tbn:ANd9GcT6a0gfrVhd6IySSpsbqptSd5nl2BXBVEMGNIS2B18qltdpWwUVpA"/>
          <p:cNvPicPr>
            <a:picLocks noChangeAspect="1" noChangeArrowheads="1"/>
          </p:cNvPicPr>
          <p:nvPr/>
        </p:nvPicPr>
        <p:blipFill>
          <a:blip r:embed="rId3" cstate="print"/>
          <a:srcRect/>
          <a:stretch>
            <a:fillRect/>
          </a:stretch>
        </p:blipFill>
        <p:spPr bwMode="auto">
          <a:xfrm>
            <a:off x="6019800" y="76200"/>
            <a:ext cx="2486025" cy="1459373"/>
          </a:xfrm>
          <a:prstGeom prst="rect">
            <a:avLst/>
          </a:prstGeom>
          <a:noFill/>
        </p:spPr>
      </p:pic>
      <p:pic>
        <p:nvPicPr>
          <p:cNvPr id="54276" name="Picture 4" descr="https://encrypted-tbn2.gstatic.com/images?q=tbn:ANd9GcTNuCtOZzZijR8bE8VuFCnQXqJD2OiSmozxMImOJjlVquDXEtRr"/>
          <p:cNvPicPr>
            <a:picLocks noChangeAspect="1" noChangeArrowheads="1"/>
          </p:cNvPicPr>
          <p:nvPr/>
        </p:nvPicPr>
        <p:blipFill>
          <a:blip r:embed="rId4" cstate="print"/>
          <a:srcRect/>
          <a:stretch>
            <a:fillRect/>
          </a:stretch>
        </p:blipFill>
        <p:spPr bwMode="auto">
          <a:xfrm>
            <a:off x="7239000" y="1600200"/>
            <a:ext cx="1647825" cy="30056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Jeremiah 7:21-24 (NIV)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4343400"/>
          </a:xfrm>
        </p:spPr>
        <p:txBody>
          <a:bodyPr>
            <a:normAutofit fontScale="77500" lnSpcReduction="20000"/>
          </a:bodyPr>
          <a:lstStyle/>
          <a:p>
            <a:pPr marL="0" indent="231775">
              <a:buNone/>
            </a:pPr>
            <a:r>
              <a:rPr lang="en-US" dirty="0" smtClean="0"/>
              <a:t>21 "'This is what the Lord Almighty, the God of Israel, says: Go ahead, add your burnt offerings to your other sacrifices and eat the meat yourselves! </a:t>
            </a:r>
          </a:p>
          <a:p>
            <a:pPr marL="0" indent="231775">
              <a:buNone/>
            </a:pPr>
            <a:r>
              <a:rPr lang="en-US" dirty="0" smtClean="0"/>
              <a:t>22 For when I brought your forefathers out of Egypt and spoke to them, </a:t>
            </a:r>
            <a:r>
              <a:rPr lang="en-US" b="1" dirty="0" smtClean="0">
                <a:solidFill>
                  <a:srgbClr val="0000CC"/>
                </a:solidFill>
              </a:rPr>
              <a:t>I did not just give them commands about burnt offerings and sacrifices, </a:t>
            </a:r>
          </a:p>
          <a:p>
            <a:pPr marL="0" indent="231775">
              <a:buNone/>
            </a:pPr>
            <a:r>
              <a:rPr lang="en-US" dirty="0" smtClean="0"/>
              <a:t>23 but I gave them this command: </a:t>
            </a:r>
            <a:r>
              <a:rPr lang="en-US" b="1" dirty="0" smtClean="0">
                <a:solidFill>
                  <a:srgbClr val="00B050"/>
                </a:solidFill>
              </a:rPr>
              <a:t>Obey me, and I will be your God</a:t>
            </a:r>
            <a:r>
              <a:rPr lang="en-US" dirty="0" smtClean="0"/>
              <a:t> and you will be my people. Walk in all the ways I command you, that it may go well with you. </a:t>
            </a:r>
          </a:p>
          <a:p>
            <a:pPr marL="0" indent="231775">
              <a:buNone/>
            </a:pPr>
            <a:r>
              <a:rPr lang="en-US" dirty="0" smtClean="0"/>
              <a:t>24 But they did not listen or pay attention; instead, they followed the stubborn inclinations of their evil hearts. </a:t>
            </a:r>
          </a:p>
        </p:txBody>
      </p:sp>
      <p:sp>
        <p:nvSpPr>
          <p:cNvPr id="4100" name="Text Box 5"/>
          <p:cNvSpPr txBox="1">
            <a:spLocks noChangeArrowheads="1"/>
          </p:cNvSpPr>
          <p:nvPr/>
        </p:nvSpPr>
        <p:spPr bwMode="auto">
          <a:xfrm>
            <a:off x="1219200" y="5486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just wanted obedience!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52400"/>
            <a:ext cx="6477000" cy="1066800"/>
          </a:xfrm>
        </p:spPr>
        <p:txBody>
          <a:bodyPr>
            <a:normAutofit/>
          </a:bodyPr>
          <a:lstStyle/>
          <a:p>
            <a:r>
              <a:rPr lang="en-US" b="1" dirty="0" smtClean="0">
                <a:solidFill>
                  <a:srgbClr val="FF0000"/>
                </a:solidFill>
                <a:latin typeface="Vagabond" pitchFamily="2" charset="0"/>
              </a:rPr>
              <a:t>A Wife </a:t>
            </a:r>
            <a:r>
              <a:rPr lang="en-US" b="1" dirty="0">
                <a:solidFill>
                  <a:srgbClr val="FF0000"/>
                </a:solidFill>
                <a:latin typeface="Vagabond" pitchFamily="2" charset="0"/>
              </a:rPr>
              <a:t>for </a:t>
            </a:r>
            <a:r>
              <a:rPr lang="en-US" b="1" dirty="0" smtClean="0">
                <a:solidFill>
                  <a:srgbClr val="FF0000"/>
                </a:solidFill>
                <a:latin typeface="Vagabond" pitchFamily="2" charset="0"/>
              </a:rPr>
              <a:t>Isaac </a:t>
            </a:r>
            <a:r>
              <a:rPr lang="en-US" sz="2800" b="1" dirty="0" smtClean="0">
                <a:solidFill>
                  <a:srgbClr val="FF0000"/>
                </a:solidFill>
                <a:latin typeface="Vagabond" pitchFamily="2" charset="0"/>
              </a:rPr>
              <a:t>(Genesis 24)</a:t>
            </a:r>
            <a:endParaRPr lang="en-US" b="1" dirty="0">
              <a:solidFill>
                <a:srgbClr val="FF0000"/>
              </a:solidFill>
              <a:latin typeface="Vagabond" pitchFamily="2" charset="0"/>
            </a:endParaRPr>
          </a:p>
        </p:txBody>
      </p:sp>
      <p:sp>
        <p:nvSpPr>
          <p:cNvPr id="14339" name="Rectangle 3"/>
          <p:cNvSpPr>
            <a:spLocks noGrp="1" noChangeArrowheads="1"/>
          </p:cNvSpPr>
          <p:nvPr>
            <p:ph idx="1"/>
          </p:nvPr>
        </p:nvSpPr>
        <p:spPr>
          <a:xfrm>
            <a:off x="457200" y="1066800"/>
            <a:ext cx="8382000" cy="3276600"/>
          </a:xfrm>
        </p:spPr>
        <p:txBody>
          <a:bodyPr>
            <a:normAutofit lnSpcReduction="10000"/>
          </a:bodyPr>
          <a:lstStyle/>
          <a:p>
            <a:pPr marL="350838" indent="-350838">
              <a:lnSpc>
                <a:spcPct val="90000"/>
              </a:lnSpc>
              <a:buFontTx/>
              <a:buNone/>
            </a:pPr>
            <a:r>
              <a:rPr lang="en-US" sz="2400" b="1" dirty="0">
                <a:solidFill>
                  <a:srgbClr val="0000CC"/>
                </a:solidFill>
              </a:rPr>
              <a:t>23:2</a:t>
            </a:r>
            <a:r>
              <a:rPr lang="en-US" sz="2400" dirty="0"/>
              <a:t>   Sarah is now dead</a:t>
            </a:r>
          </a:p>
          <a:p>
            <a:pPr marL="968375" indent="-968375">
              <a:lnSpc>
                <a:spcPct val="90000"/>
              </a:lnSpc>
              <a:buFontTx/>
              <a:buNone/>
            </a:pPr>
            <a:r>
              <a:rPr lang="en-US" sz="2400" b="1" dirty="0">
                <a:solidFill>
                  <a:srgbClr val="0000CC"/>
                </a:solidFill>
              </a:rPr>
              <a:t>24:2-3 </a:t>
            </a:r>
            <a:r>
              <a:rPr lang="en-US" sz="2400" dirty="0"/>
              <a:t> Abraham has </a:t>
            </a:r>
            <a:r>
              <a:rPr lang="en-US" sz="2400" dirty="0" err="1"/>
              <a:t>Eliezar</a:t>
            </a:r>
            <a:r>
              <a:rPr lang="en-US" sz="2400" dirty="0"/>
              <a:t> swear he won’t let </a:t>
            </a:r>
            <a:r>
              <a:rPr lang="en-US" sz="2400" dirty="0" smtClean="0"/>
              <a:t>                                     Isaac </a:t>
            </a:r>
            <a:r>
              <a:rPr lang="en-US" sz="2400" dirty="0"/>
              <a:t>marry </a:t>
            </a:r>
            <a:r>
              <a:rPr lang="en-US" sz="2400" dirty="0" smtClean="0"/>
              <a:t>a </a:t>
            </a:r>
            <a:r>
              <a:rPr lang="en-US" sz="2400" dirty="0"/>
              <a:t>Canaanite</a:t>
            </a:r>
          </a:p>
          <a:p>
            <a:pPr marL="968375" indent="-968375">
              <a:lnSpc>
                <a:spcPct val="90000"/>
              </a:lnSpc>
              <a:buFontTx/>
              <a:buNone/>
            </a:pPr>
            <a:r>
              <a:rPr lang="en-US" sz="2400" b="1" dirty="0">
                <a:solidFill>
                  <a:srgbClr val="0000CC"/>
                </a:solidFill>
              </a:rPr>
              <a:t>27:46; 28:1 </a:t>
            </a:r>
            <a:r>
              <a:rPr lang="en-US" sz="2400" dirty="0" err="1" smtClean="0"/>
              <a:t>Rebekah</a:t>
            </a:r>
            <a:r>
              <a:rPr lang="en-US" sz="2400" dirty="0" smtClean="0"/>
              <a:t> later on reminds </a:t>
            </a:r>
            <a:r>
              <a:rPr lang="en-US" sz="2400" dirty="0"/>
              <a:t>Isaac </a:t>
            </a:r>
            <a:r>
              <a:rPr lang="en-US" sz="2400" dirty="0" smtClean="0"/>
              <a:t>to                                     do same for </a:t>
            </a:r>
            <a:r>
              <a:rPr lang="en-US" sz="2400" dirty="0"/>
              <a:t>Jacob</a:t>
            </a:r>
          </a:p>
          <a:p>
            <a:pPr marL="968375" indent="-968375">
              <a:lnSpc>
                <a:spcPct val="90000"/>
              </a:lnSpc>
              <a:buFontTx/>
              <a:buNone/>
            </a:pPr>
            <a:r>
              <a:rPr lang="en-US" sz="2400" b="1" dirty="0">
                <a:solidFill>
                  <a:srgbClr val="0000CC"/>
                </a:solidFill>
              </a:rPr>
              <a:t>26:34 </a:t>
            </a:r>
            <a:r>
              <a:rPr lang="en-US" sz="2400" dirty="0"/>
              <a:t> Esau had </a:t>
            </a:r>
            <a:r>
              <a:rPr lang="en-US" sz="2400" dirty="0" smtClean="0"/>
              <a:t>already married </a:t>
            </a:r>
            <a:r>
              <a:rPr lang="en-US" sz="2400" dirty="0"/>
              <a:t>2 Hittite women</a:t>
            </a:r>
          </a:p>
          <a:p>
            <a:pPr marL="350838" indent="-350838">
              <a:lnSpc>
                <a:spcPct val="90000"/>
              </a:lnSpc>
              <a:buFontTx/>
              <a:buNone/>
            </a:pPr>
            <a:r>
              <a:rPr lang="en-US" sz="2400" b="1" dirty="0">
                <a:solidFill>
                  <a:srgbClr val="0000CC"/>
                </a:solidFill>
              </a:rPr>
              <a:t>24:6</a:t>
            </a:r>
            <a:r>
              <a:rPr lang="en-US" sz="2400" dirty="0"/>
              <a:t>  Don’t take Isaac back there!  (Abraham knew)</a:t>
            </a:r>
          </a:p>
          <a:p>
            <a:pPr marL="350838" indent="-350838">
              <a:lnSpc>
                <a:spcPct val="90000"/>
              </a:lnSpc>
              <a:buFontTx/>
              <a:buNone/>
            </a:pPr>
            <a:r>
              <a:rPr lang="en-US" sz="2400" dirty="0"/>
              <a:t>		Isaac was the only patriarch to not leave the land</a:t>
            </a:r>
          </a:p>
          <a:p>
            <a:pPr marL="350838" indent="-350838">
              <a:lnSpc>
                <a:spcPct val="90000"/>
              </a:lnSpc>
              <a:buFontTx/>
              <a:buNone/>
            </a:pPr>
            <a:r>
              <a:rPr lang="en-US" sz="2400" b="1" dirty="0">
                <a:solidFill>
                  <a:srgbClr val="0000CC"/>
                </a:solidFill>
              </a:rPr>
              <a:t>24:12</a:t>
            </a:r>
            <a:r>
              <a:rPr lang="en-US" sz="2400" dirty="0"/>
              <a:t>  </a:t>
            </a:r>
            <a:r>
              <a:rPr lang="en-US" sz="2400" dirty="0" err="1"/>
              <a:t>Eliezar</a:t>
            </a:r>
            <a:r>
              <a:rPr lang="en-US" sz="2400" dirty="0"/>
              <a:t> prays, Abraham prays, Isaac prays (24:63)</a:t>
            </a:r>
          </a:p>
        </p:txBody>
      </p:sp>
      <p:sp>
        <p:nvSpPr>
          <p:cNvPr id="14340" name="Text Box 4"/>
          <p:cNvSpPr txBox="1">
            <a:spLocks noChangeArrowheads="1"/>
          </p:cNvSpPr>
          <p:nvPr/>
        </p:nvSpPr>
        <p:spPr bwMode="auto">
          <a:xfrm>
            <a:off x="2819400" y="4572000"/>
            <a:ext cx="59436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B050"/>
                </a:solidFill>
                <a:latin typeface="Comic Sans MS" pitchFamily="66" charset="0"/>
              </a:rPr>
              <a:t>Good choices &amp; Godliness requires effort, planning and lots of prayer by Godly parents – it doesn’t happen by itself!</a:t>
            </a:r>
          </a:p>
        </p:txBody>
      </p:sp>
      <p:pic>
        <p:nvPicPr>
          <p:cNvPr id="53250" name="Picture 2" descr="https://encrypted-tbn1.gstatic.com/images?q=tbn:ANd9GcTQ0zRhKKqLvEyTVF08EYreSxrNBHA8iy4jXtcmlfDNNm4zD23u"/>
          <p:cNvPicPr>
            <a:picLocks noChangeAspect="1" noChangeArrowheads="1"/>
          </p:cNvPicPr>
          <p:nvPr/>
        </p:nvPicPr>
        <p:blipFill>
          <a:blip r:embed="rId2" cstate="print"/>
          <a:srcRect/>
          <a:stretch>
            <a:fillRect/>
          </a:stretch>
        </p:blipFill>
        <p:spPr bwMode="auto">
          <a:xfrm>
            <a:off x="6781800" y="152400"/>
            <a:ext cx="2152650" cy="2873899"/>
          </a:xfrm>
          <a:prstGeom prst="rect">
            <a:avLst/>
          </a:prstGeom>
          <a:noFill/>
        </p:spPr>
      </p:pic>
      <p:pic>
        <p:nvPicPr>
          <p:cNvPr id="53252" name="Picture 4" descr="https://encrypted-tbn0.gstatic.com/images?q=tbn:ANd9GcRpZCVmC47I4_AwEqzJJJ--7SiQ4aBoXfRVkQ9oe5TPCquwNKG7"/>
          <p:cNvPicPr>
            <a:picLocks noChangeAspect="1" noChangeArrowheads="1"/>
          </p:cNvPicPr>
          <p:nvPr/>
        </p:nvPicPr>
        <p:blipFill>
          <a:blip r:embed="rId3" cstate="print"/>
          <a:srcRect/>
          <a:stretch>
            <a:fillRect/>
          </a:stretch>
        </p:blipFill>
        <p:spPr bwMode="auto">
          <a:xfrm>
            <a:off x="304800" y="4495800"/>
            <a:ext cx="2466975" cy="18478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0"/>
            <a:ext cx="6705600" cy="1066800"/>
          </a:xfrm>
        </p:spPr>
        <p:txBody>
          <a:bodyPr>
            <a:normAutofit/>
          </a:bodyPr>
          <a:lstStyle/>
          <a:p>
            <a:r>
              <a:rPr lang="en-US" b="1" dirty="0">
                <a:solidFill>
                  <a:srgbClr val="FF0000"/>
                </a:solidFill>
                <a:latin typeface="Vagabond" pitchFamily="2" charset="0"/>
              </a:rPr>
              <a:t>Exhortations to Parents</a:t>
            </a:r>
          </a:p>
        </p:txBody>
      </p:sp>
      <p:sp>
        <p:nvSpPr>
          <p:cNvPr id="26627" name="Rectangle 3"/>
          <p:cNvSpPr>
            <a:spLocks noGrp="1" noChangeArrowheads="1"/>
          </p:cNvSpPr>
          <p:nvPr>
            <p:ph idx="1"/>
          </p:nvPr>
        </p:nvSpPr>
        <p:spPr>
          <a:xfrm>
            <a:off x="457200" y="990600"/>
            <a:ext cx="7772400" cy="3886200"/>
          </a:xfrm>
        </p:spPr>
        <p:txBody>
          <a:bodyPr/>
          <a:lstStyle/>
          <a:p>
            <a:pPr marL="350838" indent="-350838">
              <a:lnSpc>
                <a:spcPct val="80000"/>
              </a:lnSpc>
            </a:pPr>
            <a:r>
              <a:rPr lang="en-US" sz="2800" dirty="0"/>
              <a:t>We must plan for the spiritual health of </a:t>
            </a:r>
            <a:r>
              <a:rPr lang="en-US" sz="2800" dirty="0" smtClean="0"/>
              <a:t>                                 our </a:t>
            </a:r>
            <a:r>
              <a:rPr lang="en-US" sz="2800" dirty="0"/>
              <a:t>children</a:t>
            </a:r>
          </a:p>
          <a:p>
            <a:pPr marL="350838" indent="-350838">
              <a:lnSpc>
                <a:spcPct val="80000"/>
              </a:lnSpc>
            </a:pPr>
            <a:r>
              <a:rPr lang="en-US" sz="2800" dirty="0"/>
              <a:t>We must get Bible readings done at home</a:t>
            </a:r>
          </a:p>
          <a:p>
            <a:pPr marL="350838" indent="-350838">
              <a:lnSpc>
                <a:spcPct val="80000"/>
              </a:lnSpc>
            </a:pPr>
            <a:r>
              <a:rPr lang="en-US" sz="2800" dirty="0"/>
              <a:t>We must get our kids out to Sunday School, CYC, weekend gatherings</a:t>
            </a:r>
          </a:p>
          <a:p>
            <a:pPr marL="350838" indent="-350838">
              <a:lnSpc>
                <a:spcPct val="80000"/>
              </a:lnSpc>
            </a:pPr>
            <a:r>
              <a:rPr lang="en-US" sz="2800" dirty="0"/>
              <a:t>We must invite kids from meeting over to our homes</a:t>
            </a:r>
          </a:p>
          <a:p>
            <a:pPr marL="350838" indent="-350838">
              <a:lnSpc>
                <a:spcPct val="80000"/>
              </a:lnSpc>
            </a:pPr>
            <a:r>
              <a:rPr lang="en-US" sz="2800" dirty="0"/>
              <a:t> We must make it clear to our children that doing God’s will is the most important goal of our lives</a:t>
            </a:r>
          </a:p>
        </p:txBody>
      </p:sp>
      <p:sp>
        <p:nvSpPr>
          <p:cNvPr id="26628" name="Text Box 4"/>
          <p:cNvSpPr txBox="1">
            <a:spLocks noChangeArrowheads="1"/>
          </p:cNvSpPr>
          <p:nvPr/>
        </p:nvSpPr>
        <p:spPr bwMode="auto">
          <a:xfrm>
            <a:off x="2819400" y="4876800"/>
            <a:ext cx="5943600" cy="1569660"/>
          </a:xfrm>
          <a:prstGeom prst="rect">
            <a:avLst/>
          </a:prstGeom>
          <a:noFill/>
          <a:ln w="9525">
            <a:noFill/>
            <a:miter lim="800000"/>
            <a:headEnd/>
            <a:tailEnd/>
          </a:ln>
          <a:effectLst/>
        </p:spPr>
        <p:txBody>
          <a:bodyPr wrap="square">
            <a:spAutoFit/>
          </a:bodyPr>
          <a:lstStyle/>
          <a:p>
            <a:pPr algn="ctr"/>
            <a:r>
              <a:rPr lang="en-US" b="1" dirty="0">
                <a:solidFill>
                  <a:srgbClr val="00B050"/>
                </a:solidFill>
                <a:latin typeface="Comic Sans MS" pitchFamily="66" charset="0"/>
              </a:rPr>
              <a:t>Work out your own salvation with fear and trembling; for it is God who works in you both to will and to do for His good pleasure.  (Phil 2:12-13)</a:t>
            </a:r>
          </a:p>
        </p:txBody>
      </p:sp>
      <p:pic>
        <p:nvPicPr>
          <p:cNvPr id="52226" name="Picture 2" descr="https://encrypted-tbn0.gstatic.com/images?q=tbn:ANd9GcTfX4-wQrAyfghb9q2GKM6WnKT_AbZl63CdMmyDQLgLyGSuwKPZOQ"/>
          <p:cNvPicPr>
            <a:picLocks noChangeAspect="1" noChangeArrowheads="1"/>
          </p:cNvPicPr>
          <p:nvPr/>
        </p:nvPicPr>
        <p:blipFill>
          <a:blip r:embed="rId2" cstate="print"/>
          <a:srcRect/>
          <a:stretch>
            <a:fillRect/>
          </a:stretch>
        </p:blipFill>
        <p:spPr bwMode="auto">
          <a:xfrm>
            <a:off x="7010400" y="152400"/>
            <a:ext cx="1981200" cy="1981201"/>
          </a:xfrm>
          <a:prstGeom prst="rect">
            <a:avLst/>
          </a:prstGeom>
          <a:noFill/>
        </p:spPr>
      </p:pic>
      <p:pic>
        <p:nvPicPr>
          <p:cNvPr id="52228" name="Picture 4" descr="https://encrypted-tbn3.gstatic.com/images?q=tbn:ANd9GcSgnaFiKCEOZfxnm213Sdnj7S85ABaAomIm5ytkmbJw4DGm56G-"/>
          <p:cNvPicPr>
            <a:picLocks noChangeAspect="1" noChangeArrowheads="1"/>
          </p:cNvPicPr>
          <p:nvPr/>
        </p:nvPicPr>
        <p:blipFill>
          <a:blip r:embed="rId3" cstate="print"/>
          <a:srcRect/>
          <a:stretch>
            <a:fillRect/>
          </a:stretch>
        </p:blipFill>
        <p:spPr bwMode="auto">
          <a:xfrm>
            <a:off x="76200" y="4800600"/>
            <a:ext cx="2619375" cy="17430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2 Corinthians 6:14-18 (RSV)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4724400"/>
          </a:xfrm>
        </p:spPr>
        <p:txBody>
          <a:bodyPr>
            <a:normAutofit fontScale="85000" lnSpcReduction="20000"/>
          </a:bodyPr>
          <a:lstStyle/>
          <a:p>
            <a:pPr marL="0" indent="280988">
              <a:lnSpc>
                <a:spcPct val="120000"/>
              </a:lnSpc>
              <a:spcBef>
                <a:spcPts val="0"/>
              </a:spcBef>
              <a:buFontTx/>
              <a:buNone/>
            </a:pPr>
            <a:r>
              <a:rPr lang="en-US" b="1" dirty="0" smtClean="0"/>
              <a:t>14	</a:t>
            </a:r>
            <a:r>
              <a:rPr lang="en-US" b="1" dirty="0" smtClean="0">
                <a:solidFill>
                  <a:srgbClr val="0000CC"/>
                </a:solidFill>
              </a:rPr>
              <a:t>Do not be </a:t>
            </a:r>
            <a:r>
              <a:rPr lang="en-US" b="1" dirty="0" err="1" smtClean="0">
                <a:solidFill>
                  <a:srgbClr val="0000CC"/>
                </a:solidFill>
              </a:rPr>
              <a:t>mismated</a:t>
            </a:r>
            <a:r>
              <a:rPr lang="en-US" b="1" dirty="0" smtClean="0">
                <a:solidFill>
                  <a:srgbClr val="0000CC"/>
                </a:solidFill>
              </a:rPr>
              <a:t> with unbelievers. </a:t>
            </a:r>
            <a:r>
              <a:rPr lang="en-US" b="1" dirty="0" smtClean="0"/>
              <a:t>For what partnership have righteousness and iniquity? Or what fellowship has light with darkness?</a:t>
            </a:r>
          </a:p>
          <a:p>
            <a:pPr marL="0" indent="280988">
              <a:lnSpc>
                <a:spcPct val="120000"/>
              </a:lnSpc>
              <a:spcBef>
                <a:spcPts val="0"/>
              </a:spcBef>
              <a:buFontTx/>
              <a:buNone/>
            </a:pPr>
            <a:r>
              <a:rPr lang="en-US" b="1" dirty="0" smtClean="0"/>
              <a:t>15	What accord has Christ with </a:t>
            </a:r>
            <a:r>
              <a:rPr lang="en-US" b="1" dirty="0" err="1" smtClean="0"/>
              <a:t>Be'lial</a:t>
            </a:r>
            <a:r>
              <a:rPr lang="en-US" b="1" dirty="0" smtClean="0"/>
              <a:t>? Or </a:t>
            </a:r>
            <a:r>
              <a:rPr lang="en-US" b="1" dirty="0" smtClean="0">
                <a:solidFill>
                  <a:srgbClr val="0000CC"/>
                </a:solidFill>
              </a:rPr>
              <a:t>what has a believer in common with an unbeliever?</a:t>
            </a:r>
          </a:p>
          <a:p>
            <a:pPr marL="0" indent="280988">
              <a:lnSpc>
                <a:spcPct val="120000"/>
              </a:lnSpc>
              <a:spcBef>
                <a:spcPct val="60000"/>
              </a:spcBef>
              <a:buFontTx/>
              <a:buNone/>
            </a:pPr>
            <a:r>
              <a:rPr lang="en-US" b="1" dirty="0" smtClean="0"/>
              <a:t>18	and </a:t>
            </a:r>
            <a:r>
              <a:rPr lang="en-US" b="1" dirty="0" smtClean="0">
                <a:solidFill>
                  <a:srgbClr val="0000CC"/>
                </a:solidFill>
              </a:rPr>
              <a:t>I will be a father to you, and you shall be my sons and daughters, </a:t>
            </a:r>
            <a:r>
              <a:rPr lang="en-US" b="1" dirty="0" smtClean="0"/>
              <a:t>says the Lord Almighty."</a:t>
            </a:r>
            <a:endParaRPr lang="en-US" b="1" dirty="0"/>
          </a:p>
        </p:txBody>
      </p:sp>
      <p:sp>
        <p:nvSpPr>
          <p:cNvPr id="4100" name="Text Box 5"/>
          <p:cNvSpPr txBox="1">
            <a:spLocks noChangeArrowheads="1"/>
          </p:cNvSpPr>
          <p:nvPr/>
        </p:nvSpPr>
        <p:spPr bwMode="auto">
          <a:xfrm>
            <a:off x="11430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G</a:t>
            </a:r>
          </a:p>
        </p:txBody>
      </p:sp>
      <p:sp>
        <p:nvSpPr>
          <p:cNvPr id="6" name="Rectangle 2"/>
          <p:cNvSpPr txBox="1">
            <a:spLocks noChangeArrowheads="1"/>
          </p:cNvSpPr>
          <p:nvPr/>
        </p:nvSpPr>
        <p:spPr>
          <a:xfrm>
            <a:off x="457200" y="0"/>
            <a:ext cx="8305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Vagabond" pitchFamily="2" charset="0"/>
                <a:ea typeface="+mj-ea"/>
                <a:cs typeface="+mj-cs"/>
              </a:rPr>
              <a:t>Marriages should be “in the Lord”</a:t>
            </a:r>
            <a:endParaRPr kumimoji="0" lang="en-US" sz="28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5715000"/>
            <a:ext cx="8305800" cy="1066800"/>
          </a:xfrm>
        </p:spPr>
        <p:txBody>
          <a:bodyPr/>
          <a:lstStyle/>
          <a:p>
            <a:r>
              <a:rPr lang="en-US" sz="4000" b="1" dirty="0">
                <a:solidFill>
                  <a:srgbClr val="FF0000"/>
                </a:solidFill>
                <a:latin typeface="Vagabond" pitchFamily="2" charset="0"/>
              </a:rPr>
              <a:t>Marriages should be “in the Lord”</a:t>
            </a:r>
          </a:p>
        </p:txBody>
      </p:sp>
      <p:sp>
        <p:nvSpPr>
          <p:cNvPr id="34819" name="Rectangle 3"/>
          <p:cNvSpPr>
            <a:spLocks noGrp="1" noChangeArrowheads="1"/>
          </p:cNvSpPr>
          <p:nvPr>
            <p:ph idx="1"/>
          </p:nvPr>
        </p:nvSpPr>
        <p:spPr>
          <a:xfrm>
            <a:off x="533400" y="1524000"/>
            <a:ext cx="7924800" cy="1600200"/>
          </a:xfrm>
        </p:spPr>
        <p:txBody>
          <a:bodyPr/>
          <a:lstStyle/>
          <a:p>
            <a:pPr marL="0" indent="280988" algn="ctr">
              <a:lnSpc>
                <a:spcPct val="90000"/>
              </a:lnSpc>
              <a:buFontTx/>
              <a:buNone/>
            </a:pPr>
            <a:r>
              <a:rPr lang="en-US" b="1" dirty="0"/>
              <a:t>1 Corinthians 7:39</a:t>
            </a:r>
          </a:p>
          <a:p>
            <a:pPr marL="0" indent="280988">
              <a:lnSpc>
                <a:spcPct val="90000"/>
              </a:lnSpc>
              <a:buFontTx/>
              <a:buNone/>
            </a:pPr>
            <a:r>
              <a:rPr lang="en-US" sz="2400" dirty="0"/>
              <a:t>A wife is bound by law as long as her husband lives; but if her husband dies, she is at liberty to be married to whom she wishes, </a:t>
            </a:r>
            <a:r>
              <a:rPr lang="en-US" sz="2400" b="1" dirty="0">
                <a:solidFill>
                  <a:srgbClr val="0000CC"/>
                </a:solidFill>
              </a:rPr>
              <a:t>only in the Lord.</a:t>
            </a:r>
          </a:p>
        </p:txBody>
      </p:sp>
      <p:sp>
        <p:nvSpPr>
          <p:cNvPr id="34822" name="Text Box 6"/>
          <p:cNvSpPr txBox="1">
            <a:spLocks noChangeArrowheads="1"/>
          </p:cNvSpPr>
          <p:nvPr/>
        </p:nvSpPr>
        <p:spPr bwMode="auto">
          <a:xfrm>
            <a:off x="609600" y="3124200"/>
            <a:ext cx="7924800" cy="1187450"/>
          </a:xfrm>
          <a:prstGeom prst="rect">
            <a:avLst/>
          </a:prstGeom>
          <a:noFill/>
          <a:ln w="9525">
            <a:noFill/>
            <a:miter lim="800000"/>
            <a:headEnd/>
            <a:tailEnd/>
          </a:ln>
          <a:effectLst/>
        </p:spPr>
        <p:txBody>
          <a:bodyPr>
            <a:spAutoFit/>
          </a:bodyPr>
          <a:lstStyle/>
          <a:p>
            <a:pPr>
              <a:spcBef>
                <a:spcPct val="50000"/>
              </a:spcBef>
            </a:pPr>
            <a:r>
              <a:rPr lang="en-US" b="1">
                <a:solidFill>
                  <a:srgbClr val="CC0099"/>
                </a:solidFill>
                <a:latin typeface="Comic Sans MS" pitchFamily="66" charset="0"/>
              </a:rPr>
              <a:t>This is the goal for our children to grow up with both Mom and Dad directing them in the ways of the Lord.  Remember what God said of Abraham:</a:t>
            </a:r>
          </a:p>
        </p:txBody>
      </p:sp>
      <p:sp>
        <p:nvSpPr>
          <p:cNvPr id="34823" name="Text Box 7"/>
          <p:cNvSpPr txBox="1">
            <a:spLocks noChangeArrowheads="1"/>
          </p:cNvSpPr>
          <p:nvPr/>
        </p:nvSpPr>
        <p:spPr bwMode="auto">
          <a:xfrm>
            <a:off x="304800" y="4495800"/>
            <a:ext cx="8458200" cy="1323439"/>
          </a:xfrm>
          <a:prstGeom prst="rect">
            <a:avLst/>
          </a:prstGeom>
          <a:noFill/>
          <a:ln w="9525">
            <a:noFill/>
            <a:miter lim="800000"/>
            <a:headEnd/>
            <a:tailEnd/>
          </a:ln>
          <a:effectLst/>
        </p:spPr>
        <p:txBody>
          <a:bodyPr wrap="square">
            <a:spAutoFit/>
          </a:bodyPr>
          <a:lstStyle/>
          <a:p>
            <a:pPr algn="just"/>
            <a:r>
              <a:rPr lang="en-US" sz="2000" b="1" dirty="0">
                <a:solidFill>
                  <a:srgbClr val="006600"/>
                </a:solidFill>
                <a:latin typeface="Comic Sans MS" pitchFamily="66" charset="0"/>
              </a:rPr>
              <a:t>"For I have known him, in order that he may command his children and his household after him, that they keep the way of the LORD, to do righteousness and justice, that the LORD may bring to Abraham what He has spoken to him.“ (Gen 18:19)</a:t>
            </a:r>
          </a:p>
        </p:txBody>
      </p:sp>
      <p:sp>
        <p:nvSpPr>
          <p:cNvPr id="6" name="Rectangle 2"/>
          <p:cNvSpPr txBox="1">
            <a:spLocks noChangeArrowheads="1"/>
          </p:cNvSpPr>
          <p:nvPr/>
        </p:nvSpPr>
        <p:spPr>
          <a:xfrm>
            <a:off x="1752600" y="76200"/>
            <a:ext cx="5486400" cy="1524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rgbClr val="FF0000"/>
                </a:solidFill>
                <a:effectLst/>
                <a:uLnTx/>
                <a:uFillTx/>
                <a:latin typeface="Vagabond" pitchFamily="2" charset="0"/>
                <a:ea typeface="+mj-ea"/>
                <a:cs typeface="+mj-cs"/>
              </a:rPr>
              <a:t>Eleazer</a:t>
            </a: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 travelled</a:t>
            </a:r>
            <a:r>
              <a:rPr kumimoji="0" lang="en-US" sz="4000" b="1" i="0" u="none" strike="noStrike" kern="1200" cap="none" spc="0" normalizeH="0" noProof="0" dirty="0" smtClean="0">
                <a:ln>
                  <a:noFill/>
                </a:ln>
                <a:solidFill>
                  <a:srgbClr val="FF0000"/>
                </a:solidFill>
                <a:effectLst/>
                <a:uLnTx/>
                <a:uFillTx/>
                <a:latin typeface="Vagabond" pitchFamily="2" charset="0"/>
                <a:ea typeface="+mj-ea"/>
                <a:cs typeface="+mj-cs"/>
              </a:rPr>
              <a:t> a long way so Isaac could marry a believer!</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51202" name="Picture 2" descr="http://t2.gstatic.com/images?q=tbn:ANd9GcQIfN1reOCURrd-5sBi9qx0-2Tm41M-g0Os2WQg44WTU9FJUisUxw"/>
          <p:cNvPicPr>
            <a:picLocks noChangeAspect="1" noChangeArrowheads="1"/>
          </p:cNvPicPr>
          <p:nvPr/>
        </p:nvPicPr>
        <p:blipFill>
          <a:blip r:embed="rId2" cstate="print"/>
          <a:srcRect/>
          <a:stretch>
            <a:fillRect/>
          </a:stretch>
        </p:blipFill>
        <p:spPr bwMode="auto">
          <a:xfrm>
            <a:off x="7162800" y="152400"/>
            <a:ext cx="1857375" cy="2466975"/>
          </a:xfrm>
          <a:prstGeom prst="rect">
            <a:avLst/>
          </a:prstGeom>
          <a:noFill/>
        </p:spPr>
      </p:pic>
      <p:sp>
        <p:nvSpPr>
          <p:cNvPr id="51204" name="AutoShape 4" descr="data:image/jpeg;base64,/9j/4AAQSkZJRgABAQAAAQABAAD/2wCEAAkGBhQQERQUExQVFRUVFxQUGBcVGBYUFRcXFRcXFRgXFxcXHCceFxkjGRYVHy8gIycpLCwsFR4xNTAqNSYrLCkBCQoKDgwOGg8PGiokHyQpLC0uLCwsLCwsKiwsLCwsLCwtLCksLCksLSwsLCwsKSwsLCkpLCwsLCwsLCwsLCwsLP/AABEIAM0A9QMBIgACEQEDEQH/xAAbAAABBQEBAAAAAAAAAAAAAAAAAgMEBQYBB//EAEQQAAICAQMCBAMEBwUGBQUAAAECAxEABBIhBTETIkFRBmFxMoGRsQcUI0KhwdEVM1JiciRDU+Hw8VSCk6LTFkRjg5L/xAAbAQABBQEBAAAAAAAAAAAAAAADAAECBAUGB//EAC8RAAICAQQABAQFBQEAAAAAAAABAgMRBBIhMQUTQVEUIjJhUnGRobFCgdHh8PH/2gAMAwEAAhEDEQA/APQ2AHHp2yHPqkQd/wCOVOv64AzC/Vh37USMouo9Tb/EaPv/ACzh3LLwjpqqflTZa9S6iCGKuwv8Pwxv4d0e+y8QKns7cfgD+Yyv0OiWQh3kAUdwR3P33Y+7NQvVIIlUb1HyH9Bm54bpVGXmWyRU1l+V5daZD1cOmi/vK9KWyx+VLfGQ9b1dpShisXuG0/a9KLAcV/X8O63ryTnYgoHjdtJdvTgV5R9cuen6ARgADirvyn1vniz6n6nD6nWxhJwpx+a/yVFVtjvu/dlXB0LULtZWAY1uN9gaJAr3qiRllp9DFGCGRWayxNAetj7smHqioCQLXtxf14H1ymm6huPvmcotvdN5MHX+MZjsp4+5bR9WI8qKD7fT78blkcIfx79spv1nkH/r8clp1BSu038sIsI5+V8rOJMhyTm+/wB+GlkphiJEINfw+uOmBQOWF96q/wCN43LK3Ocl7GC7kg9q5Hzu/wCGRet9J3vupyCNxo8KR6/U/X0wKCGLxOSPQUSAfmB3OUum602p1LaeWV4YljUre0F3JO8ksvm2+UVx37ZCS3/Kdf4TTOqPxD6ZrPhqKowaYD7IsnsPSu3FZaS6lU7sPpmLl+PXR5o40iJilhiQ7mUN4kzQtdiwVIs0K5Pfgmv6r1yZwN3hIyayOBlDMGYc79ykf3TcEHg9vri8ia4RoJRtk7Jm9WbcST6/l7cY8nvbfS88/j+N22bkhFDTDUG2IFmN34NglQybeLNn0rlcnx3IySjbGp8LUsrI5J3RRxSDuPUS0Pmn3ZBaa3JYm4Ywj0EtQ73+eOBOM896p8YS2FUohTUadb3WssUiSE727USgsCiCD8jmw6B1Q6jTxTEV4kaPXcDcoNX8u2ElRKMcmbOcYzw+mWPh51uBnSeM4H98r/Mwi8uDwJV7GLvESHKbrGtQxSxFlLtGy+Has5LKaATuSbHFeuErq3A7NRtltiXpW+4P8c7nlPQtPqtMGdYpRIdLpI1YQN5X3kSXuBsgVuYcn8ryHq2vdJHYSKVi0pCCDkySqBLW4XSNZIFkc/LCy0uHwwit+U2xrDfmC6b1vqDSQeIkgVv1USDwCACwlExLV5dpWL143Zt92RlQoMrz1Elwzmo0wfvwfQ/8si/2e1csPwyWHzqPkHUmKGunHhMjnpwP/b/nhkjxMMbykS+Pn7mS618NpId0f7N+W8wOx7Pv2vvlD1Xp0odUMRB9CObHaxmwjkaQG3FqTVD2yTBqyWUSKFrs1cG+O/oO2RlVF8xLdPil1ElXcnj0f+zzj+yGX7dA+1i79ssNL0IkX3INihx6ce57ZfzdELzFmYGjRrsP6ZbskenW3NVXbv7Cv4YCEbJvHJs366iqG5tFD0rpPgeZyCt2OPX5evbg5LaSSckRDan+JgQCL4/1Efyx7TaHxyJJL291TsCK4Lj1Jy2VQBQ4H4Z1Wj8KjFKVn6HH6nU26yTcniPt7lBP0mSJHIIfy1QsEC+So5s1eVkemLcWFPoHtCfpYzZ43qIFkUqwDA+hy7b4dVPrgzrNFGXTMbJEVNMCD7HOJKE8xBNc0M0Gt6FuACNQB4DW20eu09/uNj6YyvwwL5kNetKAT99mvwzOfhc1PjDRSejtUuEQ9LpG1AtQFU93sMfftZJIvLo9DiKhdvb96yGJPqSDZ+hyaqhR6AD7gBlfJ1MyX4O0hRbO17foB3Y/w+uaiqo00W30aEKIQWHy2ULaXZFuLEyCViHZ2QUhA7AgEf5e3rl50HSKkYLcu5LmxZBbn8q/DIPUZFgUGWQbQNxLfvSSMBR9h9nHOi69XlZN1uu0laPAa9ps8eh/DOYtbnY5rr0/I0J6hU0Q08e339vsaFIgeNq0D3I5sevb6YvwQ1mgfuHNYzqWAAIP/RyYvbK7i8FhXrdtXS/cTHEtcqL7dgeP6YoxL6Kv4DElwL5oDkntX19so1ml1pPhu0Om7B1FSTc8lCfsR/PubNemMoliEpW5beF7kzqnVIoKDDc7fZjRQ0jGvRQOBXqeBmE6T8J9RXqL6mScwwu0zBFk8Uxh7Kr4bKU47cXVcZv+n9Ehgvw0AJ4LG2c+nLNz6ZLMYyxC1wTXuAtsjHHld+7/AMFUOnan93WEkejxRFf/AGBT/H0xR0Ws/wDEQ/8AoH/5MnCgeMfJ4wTWBo62cl8yWfyRTHT6v/xEX/oH/wCTMPr/ANGc+p6mdVJMqgGM7kXax2Io8ihjsqqsn5gZ6WcaeQj2w1c3HoA9fOPOF+gnpmiWCPYpc+pLszsT2skn5enGSvFxpWsDO5DBXlfOby3yLL4jOqt4vwsbOCOJT5G86MGT3xGwjt+WPlEXGS9BROGR5bvnDJYAOzD6I2n04Aa/Wz373zX1rEWiq53eTvz2rj0/lh/Y6nktIfUW5pSeeK+uLXo8QIO3sCKJJHPrR9fnmlDwX1cjXevvljCRAcCQiOMAEhizlTtFdh825/hh0vpcm5XkIIW6U2xu+CCe3IBHr9Mt9PpljUKgpRwBjua9Oiqqw0uV6lCVXmT3z7/YMMMMuhgwwwxCDDDDEIquvKxVQPsng80CTW0MfQEivqRkdYJFAJdEQCtq8k13skXeXbAUb7ev0yo0Wh8XczMXCtS+m5RVE/L7uazB8Xqzixvj2HhKcXiuKcn6+xm/ibpMmpRlIFOCQzEhlNUABtIK3yex4GQY/hXVTEtuS6gDbS1NsDg3acXu3Dg8jLvrPWZvG1kahCuniWRTsc2GjL0zBqDcDiuReL6f8cWYgE4McjSLQDh41hcbfPtKnxfU+3bKO+xxWMcIrRpsjNqTKHU/Cmo/2p9rttkVVHnLTW2n83b7A2SHd8zwPW2n6a3TRHq9RNcUGzds3sygtIvhIpA3ITNHZNH9n29tL07rCTwrOpIRgW8wogCwbF8UQfwyrl6d/aK/7SCNO3KwglWYcFXlZSD8wo7cXkPMeUpItVSzFuXCX7/ZDnTOqL1dfETcNICRR8rzMvcMP3Yxxx3Y36Zpw4HAHA49u2QOi9Ch0kIi06bIwSwWy3LcnliTj77lyu1Fy+XoV+pk4pJfKjs3Vo0dI2YB5L2Kbtq7174+0lZkPiDo2p1MyMnhBYhKUt3Vi0kfhkHaPL3JsH2+eVum+EtaqASOHKmOv9olFxqzFojS+oKnd38pGFVUGk8g1PdHOTa6fqkXPnX+88Hv/vP+H/q5HGO9R6lHAu+VwiihuN1z2zFfD/wpPC0hlkDbhKbDvbPII1VuRSMu1vOLPn/GTqegal9CmmJjNt+0ZndmCiQOpsjztQNjgWRVDE6o57GTilhM1njgix9caJJOYHU/CetNkTAnbKhBmlAZnUgTWBwb2+Udq74mX4U1ZW1fzn9Y/wDuZaG91aGuK8o3fjhFVD8RXlGL7kj0dDfbGdR1OKNtryKrVuonmrqz7C+LPfMNB0CcSp4krlzI1kNI0bREvvugAj7HQC/VRXbL+Dp8sWpnkUI6agRA7mIaPw12Vt2netc1Y575B1r3JxlBcZNSMUD8s8/6f8KakOjPN28jjxJWDKY6aQXVOZArAegJ5yPF8J6zjfO1+DKu5ZpK8YhdkgUAWu5bIJPfIuiL/qLcborlM9C1GtRCiuVUuSqA/vMBuofOgThJNmC0Hw3qV1EMjsHWN1emlZvDG2UOqrtpgTIpBPNCr4zYu95F0xjjDyBv1TawmdkkvDG87jmc5Njy9h9Bnc4vYfQZ3Oyh9KNNdBhhkHVdXROAQzc0ByL/AMzDhee/rickllsaU4xWWydiS4urF+2UP65PP5Ur5lLCe3Lnk/ReeMstJ0dIyGrc4H22JJ5FGvQf9d8aMlLoFG1zfyrj3ZOzLM7DW6lWaTn9WkiUySqhpW8TbTUFtfMO3uM1ODCxXofTHayWU8Hn0fx9qDCJKhcmRV2oN/l2qW3FHbYbZqvkhboZM1PX9SxVrShqpoVCrICRGkxVnpqZSQgqqJ+7NZoOmxwAiJAgNXV81wMk3kdr9yW5exnIupO+j07PIN8iL4g2hSdyktSntR7/AH/LLrR6gAIF+Qr+d/TPPNd8HaiHqr60vuidpHobztDqVAb0FEg+3Gbn4fYUTx2q/XMDxSTckmuEinucdQoxff7DPUekQGZmKktLt8U75NrKAVAKh9pABI7cemPaf4O0pTmEH7QUBpBQfaSOG/yr9NoAqhkcC3k/11+X8/zzRxziuMyd89qwy4nCOompPhfyeXyPrE6mNAsTR9PZyFIjYgoEEr1K3JBckE365vZYyDx2+XpidW2/Wwj/AIcUz/e5SOj7cWR9MsJVBw0rN2OCGugtsUvbP6/6GoJa7468oehkWsVGOcg16mfG2SW0Z1WvjhkiRmozMUQe7KpYj5cA/jj46hF/xI/b7a9/bvlR134bfU0RLsZGieIjedhjbcSy7wrk8jkcAnMfpP0eTsYC4VCyzxyUqERgs7K3DeZzu4I7cWMNGEJLlluFccdnokutjP76f/2v9cit1OLds3iyu+7G2rqt11u9a9rOUMH6Ogix7XS1FMTH9vbKZV/e/wAxVvcXkZ/0auTEfFiIisKPC7ruZwD5ua319AMSjX+Ig6odtmqGpjv7aGzt+0vfvX1rGtV1fTpC0xcFFDMdhDGkNMQLs165lo/0bvtVBMlDwj/dHkxKihr3WCdln6/IY+36MyUKCYf3ZjHlcbeZKYBXAJKyMDYOPtr9yMKYe5oNRr40jaUSAoq7ztpjXpwO5J4r3NZXD4tjsDbNZVW5iYVvNKrX9lm4oHvYOSek/CmzTSIFRTIxYJKiyogLBim1Typbe1Xxv+VZHP6OFO2vCUxsrxlI2DAghtjtu88VjgcEAD2xk6k+WTjo85LHR9XR1VwwAYWNxC+u0ij7HjOan4giSSONiSZCFUqNyWd3BYcD7LfhlR1b9HhkjiRZFHhxzRksl20zrIzDniipAHzyn1H6PWZvNMqeZz5YyCA7StSndxXimvpkoqt85B+XCHEmbxNTG3AZSSLADAkj3AHfDdmW0Hwo0MiyxyorBSreR332bN75DX71VVFj3HGaHdzeDkkumVrHFfSx5pBhjAOGRA7hg6mRTxKp+TIPzUg4zN1Fq5lo32RVWh7W1nLLUdPG0H5XlNq9Mq9z+HOWlrb8YUidk7IcMam1y0aUk8kliTd/Imv4ZZaXoXIMjBhVlNtCyPXnkDn0GZ+ZaPqBdcqQfuvND0nqZO2Nw24i1YgjcB72ODX41mjoYSk35qee1kjp2pzxZ/YtgM7hhmybAYYYYhBhhhiEedfEOllOrnKCXYZ9FwEnO4C/FKurbQo/e8pv3GR+k9a1i7gqsAJQn9wWOwxyXxRHDogv/P69s9F182yJ2uqUm/nXGMdGKqigkcV9QR6363mN4i1CCzyR3Rd0U0YJ+vawRSN4b+LuiYAadqIeEO6kdwA9rYs/MY51LqGs8USJ4pMc2pKARMy+H+rnw1IUUwZqHN8nPQNgLe98fhfOSF04FV8v4Zi13L8KDa2ChbmK7RTdE1Ym1Mr2LEWnUqDzyGc8dxRaqzQmPPNehfAEnSZ5NYs6yghg8fhlT4bOrMVbeeVoHsLrPS4pNygjsQCD7g9jkLVGL+V5CWQU0p+mMfp6CfC4wEWPot4MQO+AdmB46PdyNrHgUw/WVHbErqweLGQ81FhaF4Dws4YsWso+o98UXFccnH81AnoXkbVPfHVAzguuRX33jbNRySe4DKHk9kjm/liWfI/6xXfGZdRfbFGr3Hs1y24iPSPkGZd151pie4xBlGHSwY9tm98kQ2vBxV3i5G3YyODjlUdwzm8YY4hpurDhIwSfYWb9Dx6c4wvR5JWDSUm1gaBBY19OB6e+Xidh9B+WKzo9Poa68S7Zo+Rve6x5OEYZ3DNHBawgwwwxCDDDDEIMMMMQhvUQ70ZT+8CPx4zO6HW7eG7iwb+R/rmjlmVRbEKPckAfxzOtoxLM7LwhYcniz+8R8if65k+KRWxP1RS1MZOUXDsu4XDKK7m+fyyxSE0L/hmeXrEMb+EpJYEcD2/nmlQ2B3HyPf785nKzwa3lXKtK5fl7nPCBFVd8fXK3of7Jn0zf7rzR36wve371Np9wOW24AcZR9ck8F4tR6IfDkP8A+OQgc/IPtP0vB78vBpabT8OD9f5LeTUc0MZ2sx5FDJMSA9hjlAYHDYVzjBEJ9JkI6fbdXZ9gcuTJiS2S8oh8bt47KuXp5IBDECvTDT9IYcliPrf5ZJk1DBgFW1N2b7H6euOiQnCfDtcgJ+KY+VDgWgBd4iQZwucScNGODJtu3samS8YrJe3O1k0ynKvPJDK40YcsMbeG+2PkFKor2WsQy3k14fcYy8XtkgEoNEPDHiudxsA8FhWdwOGdnD6UbiDDDDJCDDDDEIMMMMQgxE0oVSx7KCT9wvF5E6pKFifd6ih8yeAPxxm+BpPCbK5v2gMktqBTIL4Ty8819rvzlY/UV1G4FysQFCuCxPHLngfT5ZzrhdykVM1n907bIF/h7430LprTeWYgpESoUcjd6njONs1LnN22LKzwvQ3NHoI1R3f1Ncv2/Ia+HelBtXuBuOIWSDYJ9t3r7kjND1f4vCgiMXdgP/MD1GRNY25hp4SEX7UhXuF9ACOxP8sz/VoEibw4yzuxF2bKr6i/S8r+VOyLu+mJo4g5qMll/wDdmz6L1USRg7ruzfb+GJ+J5gdHOL5KEAepJ4AHucoYtU0UI2bb92NKoA5J+mL6JomnkErkyKptNwpWf/iV6Ivpffk+2UoNvktOmMHvfobiB+Ofli2kHr68ZXNqCBXBbue9fM/8sRHIVJJs2Of6AZLdyZrp3csnS6oXQ5Pr3ofh+WLUGv8AsP4YzCQe2S07ZKMivZUkuBgx5wRY6VxQTD7zK+Hy+hrwxnRF8seAzuQdhYjpY+o1tzhGPYlkxKfuPOjC4GdgxDrWOkZxlvCplKdfAxiHiBx3ZnKyeSnKHuQTBZOGTQKwyW4D5Ihu5+/OZ1vX785naQ+lGgGGGGSGDGNdKyRuyAM4UlVJoE1wCT2s4/lV8S9TGn07yPEZUA86gqPKaH73fkjGk+B0sspU+N9gUyhhRl8RTEUkUxxq+1lZ+CSwoi1IrkY70741BpZkYOZJEO0LSjxmhj3ebksVq1sevbHf9go+KsSPHuLqx3mPehvcw4oxLf09se0Wn6ezRiIQljvZNpsk2dxB9eQ3f1BIwfze4T5fYkfD/wASprQxRJE2rG9OFFrKpZSNrEeh/D54yE3yvIXYqG8ikkra8EhbqrHB+eZT48h1OhMI6XFs8RHSXw40ckJtEY84JWgz1Xuc1niGLTr5AH2Diqsgevys5l+Jalwr2LtiroV1sV6dkI6E6vUFQWRYxbMpN2w4Wwa7c/TF6rVx6QeDCttRLN3qu5J/PHdJvghKsUHcuwJt3Y979OK/LIHRof1gOG+z2Yk91u69+T/LOSm3nb6HWVpOO70RU6vqDRgor+eTzSMvcXwFBHyvt75L6Z8POws+UH0uif8AUfQdsqdd1+PS9RGhh02+RzGquZNvMqhgKI4AsevpkqQS+MyyztIF1iaVok2Rq0Rh8VzajcApPLE9hzl2dNluE+I44X2Ix1FcFnPOeWXnSekibzNzAnbcKErggA7e/hKboHuec1EQZh5V47Ek18uAMyKfpCRYlK6ZKQTgASUgWCGOYFQV53I4AsDJzfpEChLiUE6htOyh+QFeNN6+WiP2q329ue+Demn1jgrW6rzHwahNLtFVif1fnKLS/G7PIIvCVZDM8W1pNqhUUPuLbSCWU2oFgj1HpCH6Qy0cjiAXGkbsPEug8k0bEjbdL4O40CabtxkPhZ+wFX47NYIscGKRdwBB4IB/EXnGWsA1gnuUh2M4vI4cjFrL746YKUX2OYYZ2skQOZ3DOXiEBF42y45gclGQGytSWRqsSwxRwrDZKLjngQI8MWcMWSGyJEb1+/OZ1vX785ndQ+lEAwwwyQwZB630ldXA8LMyq4AJTbuFEHjcCPT2ydhiayOngpNV8PCZ5i9r4kP6tvVgWZCOWKldquCWA798qfivTx9PjOvCmR4Uhj2MVVW2tsVr2EqwEjfZrvmxyu65qdkVUCWIUWAfmTR44A/LByxFZGlZsWX0Zz4S+IG6ko1HhhLJQLu3UEv94qO5JOaoutAuAoqhZ9QfyrOdN0yRxghdorstG/c/XInX9zKm0A0Q1k/ung8/9ds5C6zzrWKEfKrlqI+pV9Y6fPLKQopOAp4oLZs7fUnj2y/6N0pYF2j7/cnJzRXTLyKA/LIPXyyxrGhp5nWJSO43cs33IHP3ZnNNvazpqrVZCP3I3S9Ks+sk1GxCECxIxUbiVNuymuedq3/lOX0fT4lYsscYY3bBFDG+9kCzed0ejWJFRBSqAoA9hjkklZJzfuBm98uCP/ZEH/Bi9f8Adp68e2Nv0eH0ijq7+wnc+vbvwPwx9NR87x4G8be36kNriML0+Oq8NPtb/sr9r/F2+18++cPS4Tf7KPzcn9mnPN88c888+uScMW5+5E7WcK3hncYRHZazmOTDG8gWE8oWsmBlOIwxZFhDni8Y3eGGISSQtDj15GGPK1nHTByiKrAnO4lheTQFrjgbrDHGGGT3FTyiA/c/U5zOv3P1zmd7D6UUn2GGGGTGDDDDEIBmZ6tq2m2+UBQzAEG7I8tduOxOaDVzbI2b2Un8Bmc0ALp4ZP8A3zL8RudcNq9Sjq59Q9yZp92wCyeO5+yPur6YxI7WwdiBtYrRBV3B5FN27rx9cTEr3sJPqADdX93fHTCUrdTDlhRJ9yO4v+eZOj4nlrKB0RlYtvoi06d1BYwEJF9zzQA9ufXvxnZ5RLrIADYSOaS/mdqD+BJx7pulAWjXPFEV+eUWm+IItVrlg04cyaORhM5AVVQhkZQSbbzhfT928pTSk20b3h6sXfTTx+htFOQNdPsUnJ/plV1Ndyke4yhNmtpllrJR9O+IA8m3t/XNVp5M88HTSjkrmu6HrCy0e4wMJcmjqqVjMS8LVnFa8ZZrxtZcNkzFXlEvDG43x3JLkG1g4wyOTkgnI5ORYSAYZwnObsiFwdOGJLZ0HELArHQ1DGqwvHItZHRJila8Yx2Ptjpg5RSFlcM7nMlkDhFe/c5zOv3Ocz0GH0oyJdhlT1/4gXSeGWApyV3M2xFIFgF6IUt2G6hfqMtsh9R6Ws67WZwCrIQrUGVuGBBBB4yTz6DLHqVuj+L4maZJCImiaQcklWWNUZmDVXAkHGL1vxbCkbshLsqSPs2uCPDDWHO39mbRh5q5GVvXfgqLwJ2jWR3KT7EB3AtKiJwv/wCuOvbbmY0/wjqY1k8NJVEx8GRuEZozCK3RICAqyWLUC75qycE5SXAVKLNZ1X4qhk0wIai7KpUg2pULI1gi6AKeaq5HvlV0v4gg8QDeb3BR5XFnf4dXX+Lj6kZmer9HmWVwEdjHLqSCQj3caJF3HYqqj7vQ4/D8MTHxCEkNOhQDncpnjnsceh8QkXf04vG1jjZZy+ihOmq2zOeT0X+2NOJWh8RTMvJQG3QccsK4HK8/PIkWoBYA3xuHzq7+81eSD0fTLNNqo0XxnUqzh7sUPLV7f3RlB1DWFZIzuY7d7Mq0CyrGzc381AvKmmW5vGeuS6qHXLjrHJouudRMMZkHNAUTwBZABY+i8iz7WcqOsQ/qeiaSNlSaSSIvMpETStJKu7dIOSpDN70BeV/UeomWi0aIkKmV08besillA2gAixweeL4rLdPiR9kUieCEJJC+IAWURyNtlG24yNo4F/wyjGDjL+5vN400cJfcjQfHDaeKMM4kkfUPHIkrHxIV8RF2b/39ocMGb7Sm+11HX4+eSQIyQVvVLWQ3R1L6awDxdKH+hzW9I+JBqJAoVdrK5BD7nUpsveteUNvBU2brLsoD6YrJQT+aJXhKS6PL1+JJHKeREBmjjZjZ2B/FtG/wyDwwD/rHGTPgLr7yLsZTKypG+5CrOQ7yL5wxFEbB29xnoDaYHOxwAYDfDDWwsu5v1MAfjKWUjd4cSCdIrSUB/MJbDcmwNq+gBLcHg4x0n44kEKbwG2aaOV5Hbli0ZffQNsu4bTtB5uyM3fTegQaZnaKMKX+0e5PJNWfSzeSJYcJK2rGFEFBvPZ5/H8cSTtpR5Yt00Yfa/wBsCd4WVfQrSgnvW9eff0gZERMlKcFOcZfSsClHD7G5W9MbzrDnEtgGFihBOcwwyIU4Di1ONL3xeITHbwxKnFY4MMfQcY0gx1ckgU2dwwwyQMr37nOZ1+5+ucz0GH0oxX2GBGNaqcIjMQzBQWIUWxA70PU5iei6/UwiJVjO2afUNvl8Q+QTKqILsr+ysrf+H647lhjqOTd5G1+sESFj37Ae7egzF6n4n1senSYhDvXUcCB/K0ZAjDeYnzDdlf134o1DmYhdwjcCLbGxUghzbc3uO0c/MV3yvfeq459QV2VHEe2XenjJPPN2T9SbJ+fN5dhvBgkkIvYkjkdidilqv3IFffmJ0OtnWVtiWHlHLh9i/sY2CjiwC28du4Iw6p8a6pCsRVAJWePmFvKP1gw82aNxHd2+6jnNOuTluzkD4fom7U2U/wCjqVpdNq00rGJVdGCvtckyKwFvt4H7JQaHr2y01kHUEX9myyShirSkBgQbuOyq9vf5ZrR0uPTwbYUjG1RdbFZ9l0zbftH+uTtRFs8BD6FmJbtuAs3XqSxPt5c0NOlOM7ev/DUt10o2Sr2xkl9sfwUcutLRtB4JjqMs7OiHZB3O1YySzEngel3mmSKCOIMPDK0SKCuW2Kbod2YC+OT3yB/9PmZjIJOX8ZWPm2GKVAgCoWoEbVN1zXzxT/Bo3ByYy3J+wQqt5drRqGpfsi7u7PbMSe1vl4NSNnyKEVwv+7LvTSxgK42rvCUTtQtYtV+Zo9sIuuwtH4gby2wN+Urt3XvB5X7Jyq1HQCyRgSnchQ7iXYAqKPhqWpQR3BBHyyOPg1nu3j5u6jN2fHsjzd6nI/8AKPuHFQfbI2Jl5H1iFydsimu5DLS8KRZviwy19ck6fWK97WVqq9rBqvkXR9czmo+Cy5stDyQTcRPP7EkDzdrhBH+rJvRegnTMTuQgqVpV2cmV5L788PX/AJcK41tcMoSUoPJe3g2R5JVRSzsFUd2YgAfUntnY9bG6B1dGQ8BlZSpN0Bd1d8ZWlHBZqnu5YrxQMcVwchayVYxbsqDtbEKPlyc5HrY1UO0iBe24su3ntzdZBbvYsuMcZJcwxsnG5urwqqu0sYVjSsXXaT8jdHER66NgCsiMGJVSGUgkego8n5YnF+woSFkYemIh1aSWFdWIsHawYiu90eMY/tiAMVM0QYGiC62D7EX3yO1hckis7jEGvjkBKSI4XuVYMB68kHjCLqUTKXWWMovdg6lR9SDQxbWPuJSYrIjdVhVd5ljCXW4uoWz6XdYk9agBIM0QIFkeInANUTzwOR+OOov2INk9DjwOV+k6lFKajkjcjvsdWr09D75PRaGOk12Dng7hhhjgyuZgSfqe2Y2H42ePUSJOI1iRtUNwR0J8AKRtJdg7UxtaFUDfpj/WOvrHKVWIA8ncGKmzRvyge/rfbK2Dw0smGN2cPbNvN+L9vgtVkAAkV2zvpvy4xz7HOPWVxk4yL2P4207NGo3bpL48pqn8O7B8w3DutiuTxzjD/HkexG2Sp4yu0ZkUbW2qD6Nzyaoc8H05yvZdxU/ZKqVBUsG2k3RYsSwuuDjKdEiIRSthBtWyTtFdhz8zmdb4lCPC5YJ+IVLpMjyfHgniRpQU4QMi8W7RiWwSeV28gHn6nEaP4nrxQ6n9mz1toBkVgvG5u/I/llhB8PwKKWMCiDwWsFRtBBux5ePpk9PhyBgxManeQW78mw19+OaPHtmVberpbpZK7nVOTbTIGp/SRp9IYVZJXaaNJIwAACJOFDEnjnNb07p0m5pZyplYBAqjyRoCTtW/tH3PF0PbK0fBujkMZeBGMSqqE7rVVNqBz2BOaGY0pruQTf05yta4PG02NHf5cHGtd9nm/V+nzoqBEZSBPQKRKYw0ytQKkEsV5onGjJqJDIU8X/EzBY6c+EIw20k1JuvgngZqOuxsNp3En7YPsV5H5Yxo+qeLNvCBLoEA3ZINk0Bd7q59s2KZ7dHOQKuTts64bI+o0mpQt4JmBWgGAjbcu2OiL7y7vEBviu3YZqejPIYv2u/cGkXzhQxUO2wnbxym3GtLKRkxORfzzm53b1jB0qoUHwLfvjsfGFY2TzgOib5JiNeDLjKvWPqeMmmVZwT4ZSfFGpaOBlETyCRZEPhqX23G1EqoLEE0OB65kNZ0ud+l6fRrG6yQ6dJW8sihZYwrRqGVCrkMCSoN3t+delFbxphlyu7Cxj7lKcdjWDFR6mSbU6HVzQzeEIJEeMxSFodS207zFt3UQGUOAavHOraCtZpNQsL/AKupnLqI2tZZFCrOYgC1Gq+zYu6F5s1HGLZLGNK/D4QemTkss8r6p0yYrOyxyrHL1DTTRIsLsypHXizGMKdgJF0wF12y4+Fui347Sxv5NVLPE7K0TzFoyhfwiBs4YgUBdA1myqjWdK5B6tuO1Fry1nJjvhHQTQT+H5306wnY00JimhJZCIC9ATLVmxdbe/Oc6R0xj1LWyMHWMvC1NC2yUJCFtXZOSr+gPJHr3zZ4ljjfENtyx2sD7fT7mL+CtUdPp2R4Zw76qdqME4AjeQsHJKVt2/mBWU/ROlTLDomaGXw4dXqZJozFIHp2YxSeGygyAXfANbu3Gelq2Lx/icNvHYtnoeefFJl1Gk1gGkZS00AjaOOZnmCOjGQxmMMoVQRZHp68XN6RpD/amoeRZZEbTwBZH07IpaNmcgVGFtePn6d821YVj/FNRwkNs9TJ/o10Zi0Y3xtHIJdR9uNo32tKzr9sAlSCDmzQ8YxjsbYCdm+bkNKOFgXhnRnMYGf/2Q=="/>
          <p:cNvSpPr>
            <a:spLocks noChangeAspect="1" noChangeArrowheads="1"/>
          </p:cNvSpPr>
          <p:nvPr/>
        </p:nvSpPr>
        <p:spPr bwMode="auto">
          <a:xfrm>
            <a:off x="0" y="-936625"/>
            <a:ext cx="2333625"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5" name="Picture 5"/>
          <p:cNvPicPr>
            <a:picLocks noChangeAspect="1" noChangeArrowheads="1"/>
          </p:cNvPicPr>
          <p:nvPr/>
        </p:nvPicPr>
        <p:blipFill>
          <a:blip r:embed="rId3" cstate="print"/>
          <a:srcRect/>
          <a:stretch>
            <a:fillRect/>
          </a:stretch>
        </p:blipFill>
        <p:spPr bwMode="auto">
          <a:xfrm>
            <a:off x="76200" y="76200"/>
            <a:ext cx="1793748" cy="1905000"/>
          </a:xfrm>
          <a:prstGeom prst="rect">
            <a:avLst/>
          </a:prstGeom>
          <a:noFill/>
          <a:ln w="9525">
            <a:noFill/>
            <a:miter lim="800000"/>
            <a:headEnd/>
            <a:tailEnd/>
          </a:ln>
        </p:spPr>
      </p:pic>
      <p:sp>
        <p:nvSpPr>
          <p:cNvPr id="10" name="Rectangle 2"/>
          <p:cNvSpPr txBox="1">
            <a:spLocks noChangeArrowheads="1"/>
          </p:cNvSpPr>
          <p:nvPr/>
        </p:nvSpPr>
        <p:spPr>
          <a:xfrm>
            <a:off x="914400" y="609600"/>
            <a:ext cx="1066800" cy="6858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600 miles</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5562600" cy="1447800"/>
          </a:xfrm>
        </p:spPr>
        <p:txBody>
          <a:bodyPr>
            <a:noAutofit/>
          </a:bodyPr>
          <a:lstStyle/>
          <a:p>
            <a:r>
              <a:rPr lang="en-US" sz="4000" b="1" dirty="0" smtClean="0">
                <a:solidFill>
                  <a:srgbClr val="FF0000"/>
                </a:solidFill>
                <a:latin typeface="Vagabond" pitchFamily="2" charset="0"/>
              </a:rPr>
              <a:t>Then what does this mean about Dating?</a:t>
            </a:r>
            <a:endParaRPr lang="en-US" sz="4000" b="1" dirty="0">
              <a:solidFill>
                <a:srgbClr val="FF0000"/>
              </a:solidFill>
              <a:latin typeface="Vagabond" pitchFamily="2" charset="0"/>
            </a:endParaRPr>
          </a:p>
        </p:txBody>
      </p:sp>
      <p:sp>
        <p:nvSpPr>
          <p:cNvPr id="35843" name="Rectangle 3"/>
          <p:cNvSpPr>
            <a:spLocks noGrp="1" noChangeArrowheads="1"/>
          </p:cNvSpPr>
          <p:nvPr>
            <p:ph idx="1"/>
          </p:nvPr>
        </p:nvSpPr>
        <p:spPr>
          <a:xfrm>
            <a:off x="457200" y="1828800"/>
            <a:ext cx="7772400" cy="1447800"/>
          </a:xfrm>
        </p:spPr>
        <p:txBody>
          <a:bodyPr/>
          <a:lstStyle/>
          <a:p>
            <a:r>
              <a:rPr lang="en-US" b="1" dirty="0"/>
              <a:t>God wants us to marry a believer</a:t>
            </a:r>
          </a:p>
          <a:p>
            <a:r>
              <a:rPr lang="en-US" b="1" dirty="0"/>
              <a:t>God expects us to date believers</a:t>
            </a:r>
            <a:endParaRPr lang="en-US" dirty="0"/>
          </a:p>
        </p:txBody>
      </p:sp>
      <p:sp>
        <p:nvSpPr>
          <p:cNvPr id="35844" name="Text Box 4"/>
          <p:cNvSpPr txBox="1">
            <a:spLocks noChangeArrowheads="1"/>
          </p:cNvSpPr>
          <p:nvPr/>
        </p:nvSpPr>
        <p:spPr bwMode="auto">
          <a:xfrm>
            <a:off x="2133600" y="3124200"/>
            <a:ext cx="6858000" cy="2554545"/>
          </a:xfrm>
          <a:prstGeom prst="rect">
            <a:avLst/>
          </a:prstGeom>
          <a:noFill/>
          <a:ln w="9525">
            <a:noFill/>
            <a:miter lim="800000"/>
            <a:headEnd/>
            <a:tailEnd/>
          </a:ln>
          <a:effectLst/>
        </p:spPr>
        <p:txBody>
          <a:bodyPr wrap="square">
            <a:spAutoFit/>
          </a:bodyPr>
          <a:lstStyle/>
          <a:p>
            <a:pPr algn="ctr"/>
            <a:r>
              <a:rPr lang="en-US" sz="3200" b="1" dirty="0">
                <a:solidFill>
                  <a:srgbClr val="00B050"/>
                </a:solidFill>
                <a:latin typeface="Comic Sans MS" pitchFamily="66" charset="0"/>
              </a:rPr>
              <a:t>Dating unbelievers is not Biblical.</a:t>
            </a:r>
          </a:p>
          <a:p>
            <a:pPr algn="ctr"/>
            <a:r>
              <a:rPr lang="en-US" sz="3200" b="1" dirty="0">
                <a:solidFill>
                  <a:srgbClr val="00B050"/>
                </a:solidFill>
                <a:latin typeface="Comic Sans MS" pitchFamily="66" charset="0"/>
              </a:rPr>
              <a:t>It is playing with fire and dynamite, and then expecting God to save us out of the resulting explosion!</a:t>
            </a:r>
          </a:p>
        </p:txBody>
      </p:sp>
      <p:pic>
        <p:nvPicPr>
          <p:cNvPr id="49154" name="Picture 2" descr="https://encrypted-tbn3.gstatic.com/images?q=tbn:ANd9GcTqdp76QWu4RedX6MqfGXDRUM9lWArUq2GfOXrIXVcWkSSkYYND"/>
          <p:cNvPicPr>
            <a:picLocks noChangeAspect="1" noChangeArrowheads="1"/>
          </p:cNvPicPr>
          <p:nvPr/>
        </p:nvPicPr>
        <p:blipFill>
          <a:blip r:embed="rId2" cstate="print"/>
          <a:srcRect/>
          <a:stretch>
            <a:fillRect/>
          </a:stretch>
        </p:blipFill>
        <p:spPr bwMode="auto">
          <a:xfrm rot="5400000">
            <a:off x="-157162" y="3509962"/>
            <a:ext cx="2466975" cy="1847851"/>
          </a:xfrm>
          <a:prstGeom prst="rect">
            <a:avLst/>
          </a:prstGeom>
          <a:noFill/>
        </p:spPr>
      </p:pic>
      <p:pic>
        <p:nvPicPr>
          <p:cNvPr id="49156" name="Picture 4" descr="https://encrypted-tbn1.gstatic.com/images?q=tbn:ANd9GcQbe5oLJA_5etw9qicxuNaTIzMmfj2QkL4ljRDAiPRzivlXzLk-vA"/>
          <p:cNvPicPr>
            <a:picLocks noChangeAspect="1" noChangeArrowheads="1"/>
          </p:cNvPicPr>
          <p:nvPr/>
        </p:nvPicPr>
        <p:blipFill>
          <a:blip r:embed="rId3" cstate="print"/>
          <a:srcRect/>
          <a:stretch>
            <a:fillRect/>
          </a:stretch>
        </p:blipFill>
        <p:spPr bwMode="auto">
          <a:xfrm>
            <a:off x="6248400" y="76200"/>
            <a:ext cx="2619375" cy="1743076"/>
          </a:xfrm>
          <a:prstGeom prst="rect">
            <a:avLst/>
          </a:prstGeom>
          <a:noFill/>
        </p:spPr>
      </p:pic>
      <p:sp>
        <p:nvSpPr>
          <p:cNvPr id="7" name="Text Box 5"/>
          <p:cNvSpPr txBox="1">
            <a:spLocks noChangeArrowheads="1"/>
          </p:cNvSpPr>
          <p:nvPr/>
        </p:nvSpPr>
        <p:spPr bwMode="auto">
          <a:xfrm>
            <a:off x="685800" y="5791200"/>
            <a:ext cx="79248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CC0099"/>
                </a:solidFill>
                <a:latin typeface="Comic Sans MS" pitchFamily="66" charset="0"/>
              </a:rPr>
              <a:t>Dating is not a game!  Your spiritual future is at stake. Pray for help &amp; guidance!</a:t>
            </a:r>
            <a:endParaRPr lang="en-US" sz="2800" b="1" dirty="0">
              <a:solidFill>
                <a:srgbClr val="CC0099"/>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304800"/>
            <a:ext cx="5867400" cy="1295400"/>
          </a:xfrm>
        </p:spPr>
        <p:txBody>
          <a:bodyPr>
            <a:normAutofit fontScale="90000"/>
          </a:bodyPr>
          <a:lstStyle/>
          <a:p>
            <a:r>
              <a:rPr lang="en-US" sz="4800" b="1" dirty="0">
                <a:solidFill>
                  <a:srgbClr val="FF0000"/>
                </a:solidFill>
                <a:latin typeface="Vagabond" pitchFamily="2" charset="0"/>
              </a:rPr>
              <a:t>To the Unmarried            </a:t>
            </a:r>
            <a:r>
              <a:rPr lang="en-US" sz="4800" b="1" dirty="0" smtClean="0">
                <a:solidFill>
                  <a:srgbClr val="FF0000"/>
                </a:solidFill>
                <a:latin typeface="Vagabond" pitchFamily="2" charset="0"/>
              </a:rPr>
              <a:t>       </a:t>
            </a:r>
            <a:r>
              <a:rPr lang="en-US" sz="3600" b="1" dirty="0">
                <a:solidFill>
                  <a:srgbClr val="FF0000"/>
                </a:solidFill>
                <a:latin typeface="Vagabond" pitchFamily="2" charset="0"/>
              </a:rPr>
              <a:t>(but </a:t>
            </a:r>
            <a:r>
              <a:rPr lang="en-US" sz="3600" b="1" dirty="0" smtClean="0">
                <a:solidFill>
                  <a:srgbClr val="FF0000"/>
                </a:solidFill>
                <a:latin typeface="Vagabond" pitchFamily="2" charset="0"/>
              </a:rPr>
              <a:t>considering marriage)</a:t>
            </a:r>
            <a:endParaRPr lang="en-US" sz="4000" b="1" dirty="0">
              <a:solidFill>
                <a:srgbClr val="FF0000"/>
              </a:solidFill>
              <a:latin typeface="Vagabond" pitchFamily="2" charset="0"/>
            </a:endParaRPr>
          </a:p>
        </p:txBody>
      </p:sp>
      <p:sp>
        <p:nvSpPr>
          <p:cNvPr id="36867" name="Rectangle 3"/>
          <p:cNvSpPr>
            <a:spLocks noGrp="1" noChangeArrowheads="1"/>
          </p:cNvSpPr>
          <p:nvPr>
            <p:ph idx="1"/>
          </p:nvPr>
        </p:nvSpPr>
        <p:spPr>
          <a:xfrm>
            <a:off x="457200" y="1905000"/>
            <a:ext cx="8001000" cy="3505200"/>
          </a:xfrm>
        </p:spPr>
        <p:txBody>
          <a:bodyPr>
            <a:normAutofit fontScale="92500" lnSpcReduction="10000"/>
          </a:bodyPr>
          <a:lstStyle/>
          <a:p>
            <a:r>
              <a:rPr lang="en-US" dirty="0"/>
              <a:t>Look and date among Godly believers</a:t>
            </a:r>
          </a:p>
          <a:p>
            <a:r>
              <a:rPr lang="en-US" dirty="0"/>
              <a:t>Look for a spiritual partner who will love God (and you), no matter what happens</a:t>
            </a:r>
          </a:p>
          <a:p>
            <a:r>
              <a:rPr lang="en-US" dirty="0"/>
              <a:t>Pray about it constantly</a:t>
            </a:r>
          </a:p>
          <a:p>
            <a:r>
              <a:rPr lang="en-US" dirty="0"/>
              <a:t>Enter marriage knowing it will </a:t>
            </a:r>
            <a:r>
              <a:rPr lang="en-US" dirty="0" smtClean="0"/>
              <a:t>                         require </a:t>
            </a:r>
            <a:r>
              <a:rPr lang="en-US" dirty="0"/>
              <a:t>daily work &amp; compromise</a:t>
            </a:r>
          </a:p>
          <a:p>
            <a:r>
              <a:rPr lang="en-US" dirty="0"/>
              <a:t>Don’t expect a “Cinderella” marriage!</a:t>
            </a:r>
          </a:p>
        </p:txBody>
      </p:sp>
      <p:pic>
        <p:nvPicPr>
          <p:cNvPr id="48130" name="Picture 2" descr="https://encrypted-tbn3.gstatic.com/images?q=tbn:ANd9GcSnfZW9YUMSHkHa7MdtfObjlRKaV3QzzFWFfc5TT-e7jpg7owkl"/>
          <p:cNvPicPr>
            <a:picLocks noChangeAspect="1" noChangeArrowheads="1"/>
          </p:cNvPicPr>
          <p:nvPr/>
        </p:nvPicPr>
        <p:blipFill>
          <a:blip r:embed="rId2" cstate="print"/>
          <a:srcRect/>
          <a:stretch>
            <a:fillRect/>
          </a:stretch>
        </p:blipFill>
        <p:spPr bwMode="auto">
          <a:xfrm>
            <a:off x="5943600" y="228600"/>
            <a:ext cx="2619375" cy="1743076"/>
          </a:xfrm>
          <a:prstGeom prst="rect">
            <a:avLst/>
          </a:prstGeom>
          <a:noFill/>
        </p:spPr>
      </p:pic>
      <p:sp>
        <p:nvSpPr>
          <p:cNvPr id="5" name="Text Box 5"/>
          <p:cNvSpPr txBox="1">
            <a:spLocks noChangeArrowheads="1"/>
          </p:cNvSpPr>
          <p:nvPr/>
        </p:nvSpPr>
        <p:spPr bwMode="auto">
          <a:xfrm>
            <a:off x="152400" y="5410200"/>
            <a:ext cx="8763000" cy="1200329"/>
          </a:xfrm>
          <a:prstGeom prst="rect">
            <a:avLst/>
          </a:prstGeom>
          <a:noFill/>
          <a:ln w="9525">
            <a:noFill/>
            <a:miter lim="800000"/>
            <a:headEnd/>
            <a:tailEnd/>
          </a:ln>
          <a:effectLst/>
        </p:spPr>
        <p:txBody>
          <a:bodyPr wrap="square">
            <a:spAutoFit/>
          </a:bodyPr>
          <a:lstStyle/>
          <a:p>
            <a:pPr algn="ctr">
              <a:spcBef>
                <a:spcPct val="50000"/>
              </a:spcBef>
            </a:pPr>
            <a:r>
              <a:rPr lang="en-US" b="1" dirty="0" smtClean="0">
                <a:solidFill>
                  <a:srgbClr val="00B050"/>
                </a:solidFill>
                <a:latin typeface="Comic Sans MS" pitchFamily="66" charset="0"/>
              </a:rPr>
              <a:t>Do not be </a:t>
            </a:r>
            <a:r>
              <a:rPr lang="en-US" b="1" dirty="0" err="1" smtClean="0">
                <a:solidFill>
                  <a:srgbClr val="00B050"/>
                </a:solidFill>
                <a:latin typeface="Comic Sans MS" pitchFamily="66" charset="0"/>
              </a:rPr>
              <a:t>mismated</a:t>
            </a:r>
            <a:r>
              <a:rPr lang="en-US" b="1" dirty="0" smtClean="0">
                <a:solidFill>
                  <a:srgbClr val="00B050"/>
                </a:solidFill>
                <a:latin typeface="Comic Sans MS" pitchFamily="66" charset="0"/>
              </a:rPr>
              <a:t> with unbelievers. For what partnership have righteousness and iniquity? Or what fellowship has light with darkness? (2 </a:t>
            </a:r>
            <a:r>
              <a:rPr lang="en-US" b="1" dirty="0" err="1" smtClean="0">
                <a:solidFill>
                  <a:srgbClr val="00B050"/>
                </a:solidFill>
                <a:latin typeface="Comic Sans MS" pitchFamily="66" charset="0"/>
              </a:rPr>
              <a:t>Cor</a:t>
            </a:r>
            <a:r>
              <a:rPr lang="en-US" b="1" dirty="0" smtClean="0">
                <a:solidFill>
                  <a:srgbClr val="00B050"/>
                </a:solidFill>
                <a:latin typeface="Comic Sans MS" pitchFamily="66" charset="0"/>
              </a:rPr>
              <a:t> 6:14-16 RSV)</a:t>
            </a:r>
            <a:endParaRPr lang="en-US" sz="2800" b="1" dirty="0" smtClean="0">
              <a:solidFill>
                <a:srgbClr val="00B050"/>
              </a:solidFill>
              <a:latin typeface="Comic Sans MS" pitchFamily="66" charset="0"/>
            </a:endParaRPr>
          </a:p>
        </p:txBody>
      </p:sp>
      <p:pic>
        <p:nvPicPr>
          <p:cNvPr id="49154" name="Picture 2" descr="http://t3.gstatic.com/images?q=tbn:ANd9GcSXRb0ND-EiK9jBLMK-a72TFxVKEWXCxHDhCh8NIdLFpye_5SLl"/>
          <p:cNvPicPr>
            <a:picLocks noChangeAspect="1" noChangeArrowheads="1"/>
          </p:cNvPicPr>
          <p:nvPr/>
        </p:nvPicPr>
        <p:blipFill>
          <a:blip r:embed="rId3" cstate="print"/>
          <a:srcRect/>
          <a:stretch>
            <a:fillRect/>
          </a:stretch>
        </p:blipFill>
        <p:spPr bwMode="auto">
          <a:xfrm>
            <a:off x="6553200" y="2895600"/>
            <a:ext cx="2466975" cy="18478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encrypted-tbn1.gstatic.com/images?q=tbn:ANd9GcQo5dRPDfkwou_iE5emroxFB--e2Y5o9llULly2qcAfHQs3qUVKxg"/>
          <p:cNvPicPr>
            <a:picLocks noChangeAspect="1" noChangeArrowheads="1"/>
          </p:cNvPicPr>
          <p:nvPr/>
        </p:nvPicPr>
        <p:blipFill>
          <a:blip r:embed="rId2" cstate="print"/>
          <a:srcRect/>
          <a:stretch>
            <a:fillRect/>
          </a:stretch>
        </p:blipFill>
        <p:spPr bwMode="auto">
          <a:xfrm>
            <a:off x="6858000" y="152400"/>
            <a:ext cx="1933575" cy="1524001"/>
          </a:xfrm>
          <a:prstGeom prst="rect">
            <a:avLst/>
          </a:prstGeom>
          <a:noFill/>
        </p:spPr>
      </p:pic>
      <p:sp>
        <p:nvSpPr>
          <p:cNvPr id="33794" name="Rectangle 2"/>
          <p:cNvSpPr>
            <a:spLocks noGrp="1" noChangeArrowheads="1"/>
          </p:cNvSpPr>
          <p:nvPr>
            <p:ph type="title"/>
          </p:nvPr>
        </p:nvSpPr>
        <p:spPr>
          <a:xfrm>
            <a:off x="990600" y="152400"/>
            <a:ext cx="5105400" cy="1447800"/>
          </a:xfrm>
        </p:spPr>
        <p:txBody>
          <a:bodyPr/>
          <a:lstStyle/>
          <a:p>
            <a:r>
              <a:rPr lang="en-US" sz="4000" b="1" dirty="0">
                <a:solidFill>
                  <a:srgbClr val="FF0000"/>
                </a:solidFill>
                <a:latin typeface="Vagabond" pitchFamily="2" charset="0"/>
              </a:rPr>
              <a:t>Marriages should be “in the Lord”</a:t>
            </a:r>
          </a:p>
        </p:txBody>
      </p:sp>
      <p:sp>
        <p:nvSpPr>
          <p:cNvPr id="33796" name="Text Box 4"/>
          <p:cNvSpPr txBox="1">
            <a:spLocks noChangeArrowheads="1"/>
          </p:cNvSpPr>
          <p:nvPr/>
        </p:nvSpPr>
        <p:spPr bwMode="auto">
          <a:xfrm>
            <a:off x="381000" y="1600200"/>
            <a:ext cx="8305800" cy="3108543"/>
          </a:xfrm>
          <a:prstGeom prst="rect">
            <a:avLst/>
          </a:prstGeom>
          <a:noFill/>
          <a:ln w="9525">
            <a:noFill/>
            <a:miter lim="800000"/>
            <a:headEnd/>
            <a:tailEnd/>
          </a:ln>
          <a:effectLst/>
        </p:spPr>
        <p:txBody>
          <a:bodyPr wrap="square">
            <a:spAutoFit/>
          </a:bodyPr>
          <a:lstStyle/>
          <a:p>
            <a:pPr marL="338138" indent="-338138">
              <a:spcBef>
                <a:spcPct val="50000"/>
              </a:spcBef>
              <a:buFontTx/>
              <a:buChar char="•"/>
            </a:pPr>
            <a:r>
              <a:rPr lang="en-US" sz="2800" b="1" dirty="0">
                <a:solidFill>
                  <a:srgbClr val="723A0C"/>
                </a:solidFill>
                <a:latin typeface="Comic Sans MS" pitchFamily="66" charset="0"/>
              </a:rPr>
              <a:t>The Family Unit is the basis for ecclesial life and life in God’s family  </a:t>
            </a:r>
          </a:p>
          <a:p>
            <a:pPr marL="338138" indent="-338138">
              <a:spcBef>
                <a:spcPct val="50000"/>
              </a:spcBef>
              <a:buFontTx/>
              <a:buChar char="•"/>
            </a:pPr>
            <a:r>
              <a:rPr lang="en-US" sz="2800" b="1" dirty="0">
                <a:solidFill>
                  <a:srgbClr val="723A0C"/>
                </a:solidFill>
                <a:latin typeface="Comic Sans MS" pitchFamily="66" charset="0"/>
              </a:rPr>
              <a:t>The aim is to get both Mom and Dad striving together for the hope of the gospel</a:t>
            </a:r>
          </a:p>
          <a:p>
            <a:pPr marL="338138" indent="-338138">
              <a:spcBef>
                <a:spcPct val="50000"/>
              </a:spcBef>
              <a:buFontTx/>
              <a:buChar char="•"/>
            </a:pPr>
            <a:r>
              <a:rPr lang="en-US" sz="2800" b="1" dirty="0">
                <a:solidFill>
                  <a:srgbClr val="723A0C"/>
                </a:solidFill>
                <a:latin typeface="Comic Sans MS" pitchFamily="66" charset="0"/>
              </a:rPr>
              <a:t>Marriages work best when you are heirs together of the grace of life.</a:t>
            </a:r>
          </a:p>
        </p:txBody>
      </p:sp>
      <p:sp>
        <p:nvSpPr>
          <p:cNvPr id="33797" name="Text Box 5"/>
          <p:cNvSpPr txBox="1">
            <a:spLocks noChangeArrowheads="1"/>
          </p:cNvSpPr>
          <p:nvPr/>
        </p:nvSpPr>
        <p:spPr bwMode="auto">
          <a:xfrm>
            <a:off x="2667000" y="4876800"/>
            <a:ext cx="58674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B050"/>
                </a:solidFill>
                <a:latin typeface="Comic Sans MS" pitchFamily="66" charset="0"/>
              </a:rPr>
              <a:t>Don’t give up if mistakes are made. Pray for God to bring something good out of the situation and be ready to help.</a:t>
            </a:r>
          </a:p>
        </p:txBody>
      </p:sp>
      <p:pic>
        <p:nvPicPr>
          <p:cNvPr id="48130" name="Picture 2" descr="http://t1.gstatic.com/images?q=tbn:ANd9GcS6-h9Pq9KIsEvSSxOXM5axYW7YVvfgq4RQ_Ul-gbTxEsaca8aupg"/>
          <p:cNvPicPr>
            <a:picLocks noChangeAspect="1" noChangeArrowheads="1"/>
          </p:cNvPicPr>
          <p:nvPr/>
        </p:nvPicPr>
        <p:blipFill>
          <a:blip r:embed="rId3" cstate="print"/>
          <a:srcRect/>
          <a:stretch>
            <a:fillRect/>
          </a:stretch>
        </p:blipFill>
        <p:spPr bwMode="auto">
          <a:xfrm>
            <a:off x="457200" y="4800600"/>
            <a:ext cx="2209800" cy="19436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s://encrypted-tbn1.gstatic.com/images?q=tbn:ANd9GcSKzSmA6DPBvJIiTxrGBd9Fd8h2Si_ie_s_2hMwnIkWeEe9kkE09A"/>
          <p:cNvPicPr>
            <a:picLocks noChangeAspect="1" noChangeArrowheads="1"/>
          </p:cNvPicPr>
          <p:nvPr/>
        </p:nvPicPr>
        <p:blipFill>
          <a:blip r:embed="rId2" cstate="print"/>
          <a:srcRect/>
          <a:stretch>
            <a:fillRect/>
          </a:stretch>
        </p:blipFill>
        <p:spPr bwMode="auto">
          <a:xfrm>
            <a:off x="5638800" y="5334000"/>
            <a:ext cx="3238500" cy="1409700"/>
          </a:xfrm>
          <a:prstGeom prst="rect">
            <a:avLst/>
          </a:prstGeom>
          <a:noFill/>
        </p:spPr>
      </p:pic>
      <p:sp>
        <p:nvSpPr>
          <p:cNvPr id="25602" name="Rectangle 2"/>
          <p:cNvSpPr>
            <a:spLocks noGrp="1" noChangeArrowheads="1"/>
          </p:cNvSpPr>
          <p:nvPr>
            <p:ph type="title"/>
          </p:nvPr>
        </p:nvSpPr>
        <p:spPr>
          <a:xfrm>
            <a:off x="533400" y="228600"/>
            <a:ext cx="5638800" cy="1676400"/>
          </a:xfrm>
        </p:spPr>
        <p:txBody>
          <a:bodyPr>
            <a:noAutofit/>
          </a:bodyPr>
          <a:lstStyle/>
          <a:p>
            <a:r>
              <a:rPr lang="en-US" sz="4000" b="1" dirty="0">
                <a:solidFill>
                  <a:srgbClr val="FF0000"/>
                </a:solidFill>
                <a:latin typeface="Vagabond" pitchFamily="2" charset="0"/>
              </a:rPr>
              <a:t>Good Marriages are the </a:t>
            </a:r>
            <a:r>
              <a:rPr lang="en-US" sz="4000" b="1" dirty="0" smtClean="0">
                <a:solidFill>
                  <a:srgbClr val="FF0000"/>
                </a:solidFill>
                <a:latin typeface="Vagabond" pitchFamily="2" charset="0"/>
              </a:rPr>
              <a:t>result of </a:t>
            </a:r>
            <a:r>
              <a:rPr lang="en-US" sz="4000" b="1" dirty="0">
                <a:solidFill>
                  <a:srgbClr val="FF0000"/>
                </a:solidFill>
                <a:latin typeface="Vagabond" pitchFamily="2" charset="0"/>
              </a:rPr>
              <a:t>Daily Prayer and effort! </a:t>
            </a:r>
            <a:endParaRPr lang="en-US" sz="4000" dirty="0">
              <a:solidFill>
                <a:srgbClr val="FF0000"/>
              </a:solidFill>
            </a:endParaRPr>
          </a:p>
        </p:txBody>
      </p:sp>
      <p:sp>
        <p:nvSpPr>
          <p:cNvPr id="25603" name="Rectangle 3"/>
          <p:cNvSpPr>
            <a:spLocks noGrp="1" noChangeArrowheads="1"/>
          </p:cNvSpPr>
          <p:nvPr>
            <p:ph idx="1"/>
          </p:nvPr>
        </p:nvSpPr>
        <p:spPr>
          <a:xfrm>
            <a:off x="685800" y="2057400"/>
            <a:ext cx="7772400" cy="3581400"/>
          </a:xfrm>
        </p:spPr>
        <p:txBody>
          <a:bodyPr>
            <a:normAutofit fontScale="92500" lnSpcReduction="10000"/>
          </a:bodyPr>
          <a:lstStyle/>
          <a:p>
            <a:pPr marL="0" indent="350838"/>
            <a:r>
              <a:rPr lang="en-US" b="1" dirty="0"/>
              <a:t>Pray for God’s help and blessing</a:t>
            </a:r>
          </a:p>
          <a:p>
            <a:pPr marL="0" indent="350838"/>
            <a:r>
              <a:rPr lang="en-US" b="1" dirty="0"/>
              <a:t>Recognize it takes daily effort</a:t>
            </a:r>
          </a:p>
          <a:p>
            <a:pPr marL="0" indent="350838"/>
            <a:r>
              <a:rPr lang="en-US" b="1" dirty="0"/>
              <a:t>Read the Bible together</a:t>
            </a:r>
          </a:p>
          <a:p>
            <a:pPr marL="0" indent="350838"/>
            <a:r>
              <a:rPr lang="en-US" b="1" dirty="0"/>
              <a:t>Work on projects together</a:t>
            </a:r>
          </a:p>
          <a:p>
            <a:pPr marL="0" indent="350838"/>
            <a:r>
              <a:rPr lang="en-US" b="1" dirty="0"/>
              <a:t>Don’t try to change your partner!   </a:t>
            </a:r>
            <a:r>
              <a:rPr lang="en-US" b="1" dirty="0" smtClean="0"/>
              <a:t>        </a:t>
            </a:r>
            <a:r>
              <a:rPr lang="en-US" b="1" dirty="0"/>
              <a:t>	Change </a:t>
            </a:r>
            <a:r>
              <a:rPr lang="en-US" b="1" dirty="0" smtClean="0"/>
              <a:t>yourself                             </a:t>
            </a:r>
            <a:r>
              <a:rPr lang="en-US" b="1" dirty="0"/>
              <a:t>	</a:t>
            </a:r>
            <a:r>
              <a:rPr lang="en-US" b="1" dirty="0" smtClean="0"/>
              <a:t>          	Let </a:t>
            </a:r>
            <a:r>
              <a:rPr lang="en-US" b="1" dirty="0"/>
              <a:t>God change your partner</a:t>
            </a:r>
            <a:endParaRPr lang="en-US" dirty="0"/>
          </a:p>
        </p:txBody>
      </p:sp>
      <p:pic>
        <p:nvPicPr>
          <p:cNvPr id="50178" name="Picture 2" descr="https://encrypted-tbn3.gstatic.com/images?q=tbn:ANd9GcSun4eNzsVsoI-7zzWyDfRyIY2CWp94MksR2R1suoRdkVxaAeQVnQ"/>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pic>
        <p:nvPicPr>
          <p:cNvPr id="50181" name="Picture 5"/>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50182" name="Picture 6"/>
          <p:cNvPicPr>
            <a:picLocks noChangeAspect="1" noChangeArrowheads="1"/>
          </p:cNvPicPr>
          <p:nvPr/>
        </p:nvPicPr>
        <p:blipFill>
          <a:blip r:embed="rId5" cstate="print"/>
          <a:srcRect/>
          <a:stretch>
            <a:fillRect/>
          </a:stretch>
        </p:blipFill>
        <p:spPr bwMode="auto">
          <a:xfrm>
            <a:off x="6629400" y="2514600"/>
            <a:ext cx="2143125" cy="2143125"/>
          </a:xfrm>
          <a:prstGeom prst="rect">
            <a:avLst/>
          </a:prstGeom>
          <a:noFill/>
          <a:ln w="9525">
            <a:noFill/>
            <a:miter lim="800000"/>
            <a:headEnd/>
            <a:tailEnd/>
          </a:ln>
        </p:spPr>
      </p:pic>
      <p:sp>
        <p:nvSpPr>
          <p:cNvPr id="8" name="Text Box 5"/>
          <p:cNvSpPr txBox="1">
            <a:spLocks noChangeArrowheads="1"/>
          </p:cNvSpPr>
          <p:nvPr/>
        </p:nvSpPr>
        <p:spPr bwMode="auto">
          <a:xfrm>
            <a:off x="2590800" y="5562600"/>
            <a:ext cx="32004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Marriage is a work in progress!</a:t>
            </a:r>
            <a:endParaRPr lang="en-US" sz="2800" b="1" dirty="0">
              <a:solidFill>
                <a:srgbClr val="00B050"/>
              </a:solidFill>
              <a:latin typeface="Comic Sans MS" pitchFamily="66" charset="0"/>
            </a:endParaRPr>
          </a:p>
        </p:txBody>
      </p:sp>
      <p:pic>
        <p:nvPicPr>
          <p:cNvPr id="50184" name="Picture 8" descr="https://encrypted-tbn2.gstatic.com/images?q=tbn:ANd9GcQ6v6IvtYHDRxWWUeTRBuxe_kAmRWodRGH-WqqD5g98m736LVHs"/>
          <p:cNvPicPr>
            <a:picLocks noChangeAspect="1" noChangeArrowheads="1"/>
          </p:cNvPicPr>
          <p:nvPr/>
        </p:nvPicPr>
        <p:blipFill>
          <a:blip r:embed="rId6" cstate="print"/>
          <a:srcRect/>
          <a:stretch>
            <a:fillRect/>
          </a:stretch>
        </p:blipFill>
        <p:spPr bwMode="auto">
          <a:xfrm>
            <a:off x="457200" y="5334000"/>
            <a:ext cx="1828800" cy="136939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31" name="Picture 15" descr="http://t2.gstatic.com/images?q=tbn:ANd9GcRLHZMGC7kVhRXN16Y0z2dw11ErpM2VujSGKpuZVmnTukn2HXvEFA"/>
          <p:cNvPicPr>
            <a:picLocks noChangeAspect="1" noChangeArrowheads="1"/>
          </p:cNvPicPr>
          <p:nvPr/>
        </p:nvPicPr>
        <p:blipFill>
          <a:blip r:embed="rId3" cstate="print"/>
          <a:srcRect/>
          <a:stretch>
            <a:fillRect/>
          </a:stretch>
        </p:blipFill>
        <p:spPr bwMode="auto">
          <a:xfrm>
            <a:off x="5410200" y="4648200"/>
            <a:ext cx="3229773" cy="2057401"/>
          </a:xfrm>
          <a:prstGeom prst="rect">
            <a:avLst/>
          </a:prstGeom>
          <a:noFill/>
        </p:spPr>
      </p:pic>
      <p:sp>
        <p:nvSpPr>
          <p:cNvPr id="4098" name="Rectangle 2"/>
          <p:cNvSpPr>
            <a:spLocks noGrp="1" noChangeArrowheads="1"/>
          </p:cNvSpPr>
          <p:nvPr>
            <p:ph type="title"/>
          </p:nvPr>
        </p:nvSpPr>
        <p:spPr>
          <a:xfrm>
            <a:off x="0" y="0"/>
            <a:ext cx="4267200" cy="1524000"/>
          </a:xfrm>
        </p:spPr>
        <p:txBody>
          <a:bodyPr/>
          <a:lstStyle/>
          <a:p>
            <a:pPr eaLnBrk="1" hangingPunct="1"/>
            <a:r>
              <a:rPr lang="en-US" sz="4000" b="1" dirty="0" smtClean="0">
                <a:solidFill>
                  <a:srgbClr val="FF0000"/>
                </a:solidFill>
              </a:rPr>
              <a:t>Isaac had a rough beginning!</a:t>
            </a:r>
          </a:p>
        </p:txBody>
      </p:sp>
      <p:sp>
        <p:nvSpPr>
          <p:cNvPr id="4100" name="Text Box 5"/>
          <p:cNvSpPr txBox="1">
            <a:spLocks noChangeArrowheads="1"/>
          </p:cNvSpPr>
          <p:nvPr/>
        </p:nvSpPr>
        <p:spPr bwMode="auto">
          <a:xfrm>
            <a:off x="3200400" y="5029200"/>
            <a:ext cx="3048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Maybe you have too!</a:t>
            </a:r>
            <a:endParaRPr lang="en-US" sz="4000" b="1" dirty="0">
              <a:solidFill>
                <a:srgbClr val="0000CC"/>
              </a:solidFill>
              <a:latin typeface="Comic Sans MS" pitchFamily="66" charset="0"/>
            </a:endParaRPr>
          </a:p>
        </p:txBody>
      </p:sp>
      <p:pic>
        <p:nvPicPr>
          <p:cNvPr id="86018" name="Picture 2" descr="http://t3.gstatic.com/images?q=tbn:ANd9GcS1R8oupBX7Lkc10_rbHglfINIsDCMt_ybjxs1HveKFXqiP1Dqf"/>
          <p:cNvPicPr>
            <a:picLocks noChangeAspect="1" noChangeArrowheads="1"/>
          </p:cNvPicPr>
          <p:nvPr/>
        </p:nvPicPr>
        <p:blipFill>
          <a:blip r:embed="rId4" cstate="print"/>
          <a:srcRect/>
          <a:stretch>
            <a:fillRect/>
          </a:stretch>
        </p:blipFill>
        <p:spPr bwMode="auto">
          <a:xfrm>
            <a:off x="0" y="1676400"/>
            <a:ext cx="2143125" cy="2143125"/>
          </a:xfrm>
          <a:prstGeom prst="rect">
            <a:avLst/>
          </a:prstGeom>
          <a:noFill/>
        </p:spPr>
      </p:pic>
      <p:pic>
        <p:nvPicPr>
          <p:cNvPr id="86020" name="Picture 4" descr="http://t1.gstatic.com/images?q=tbn:ANd9GcT9L4ADjmcLTc0IkiT_furKcYs6HMMVkJhIuDk719zzOPNPolepYw"/>
          <p:cNvPicPr>
            <a:picLocks noChangeAspect="1" noChangeArrowheads="1"/>
          </p:cNvPicPr>
          <p:nvPr/>
        </p:nvPicPr>
        <p:blipFill>
          <a:blip r:embed="rId5" cstate="print"/>
          <a:srcRect/>
          <a:stretch>
            <a:fillRect/>
          </a:stretch>
        </p:blipFill>
        <p:spPr bwMode="auto">
          <a:xfrm>
            <a:off x="6934200" y="0"/>
            <a:ext cx="2209800" cy="2066925"/>
          </a:xfrm>
          <a:prstGeom prst="rect">
            <a:avLst/>
          </a:prstGeom>
          <a:noFill/>
        </p:spPr>
      </p:pic>
      <p:pic>
        <p:nvPicPr>
          <p:cNvPr id="86023" name="Picture 7"/>
          <p:cNvPicPr>
            <a:picLocks noChangeAspect="1" noChangeArrowheads="1"/>
          </p:cNvPicPr>
          <p:nvPr/>
        </p:nvPicPr>
        <p:blipFill>
          <a:blip r:embed="rId6" cstate="print"/>
          <a:srcRect/>
          <a:stretch>
            <a:fillRect/>
          </a:stretch>
        </p:blipFill>
        <p:spPr bwMode="auto">
          <a:xfrm>
            <a:off x="2133600" y="1828800"/>
            <a:ext cx="4095750" cy="2873138"/>
          </a:xfrm>
          <a:prstGeom prst="rect">
            <a:avLst/>
          </a:prstGeom>
          <a:noFill/>
          <a:ln w="9525">
            <a:noFill/>
            <a:miter lim="800000"/>
            <a:headEnd/>
            <a:tailEnd/>
          </a:ln>
        </p:spPr>
      </p:pic>
      <p:pic>
        <p:nvPicPr>
          <p:cNvPr id="86025" name="Picture 9" descr="http://www.safenetwork.org/bully7.jpg"/>
          <p:cNvPicPr>
            <a:picLocks noChangeAspect="1" noChangeArrowheads="1"/>
          </p:cNvPicPr>
          <p:nvPr/>
        </p:nvPicPr>
        <p:blipFill>
          <a:blip r:embed="rId7" cstate="print"/>
          <a:srcRect/>
          <a:stretch>
            <a:fillRect/>
          </a:stretch>
        </p:blipFill>
        <p:spPr bwMode="auto">
          <a:xfrm>
            <a:off x="6248400" y="2362200"/>
            <a:ext cx="2743723" cy="1981200"/>
          </a:xfrm>
          <a:prstGeom prst="rect">
            <a:avLst/>
          </a:prstGeom>
          <a:noFill/>
        </p:spPr>
      </p:pic>
      <p:pic>
        <p:nvPicPr>
          <p:cNvPr id="86027" name="Picture 11" descr="http://t0.gstatic.com/images?q=tbn:ANd9GcQgBMvpIuUYXUEQtD1Jlfs4fJPUEniAgyQJ93VgFPeU_Be78d2QHg"/>
          <p:cNvPicPr>
            <a:picLocks noChangeAspect="1" noChangeArrowheads="1"/>
          </p:cNvPicPr>
          <p:nvPr/>
        </p:nvPicPr>
        <p:blipFill>
          <a:blip r:embed="rId8" cstate="print"/>
          <a:srcRect/>
          <a:stretch>
            <a:fillRect/>
          </a:stretch>
        </p:blipFill>
        <p:spPr bwMode="auto">
          <a:xfrm>
            <a:off x="4267200" y="76200"/>
            <a:ext cx="2486025" cy="1714500"/>
          </a:xfrm>
          <a:prstGeom prst="rect">
            <a:avLst/>
          </a:prstGeom>
          <a:noFill/>
        </p:spPr>
      </p:pic>
      <p:pic>
        <p:nvPicPr>
          <p:cNvPr id="86029" name="Picture 13" descr="http://t1.gstatic.com/images?q=tbn:ANd9GcTJ5qG3-USmaFMH64UImOtIpFLx7cZNRjOYbzfOf9ezP9t8bHIuNQ"/>
          <p:cNvPicPr>
            <a:picLocks noChangeAspect="1" noChangeArrowheads="1"/>
          </p:cNvPicPr>
          <p:nvPr/>
        </p:nvPicPr>
        <p:blipFill>
          <a:blip r:embed="rId9" cstate="print"/>
          <a:srcRect/>
          <a:stretch>
            <a:fillRect/>
          </a:stretch>
        </p:blipFill>
        <p:spPr bwMode="auto">
          <a:xfrm>
            <a:off x="152400" y="4572000"/>
            <a:ext cx="2819400" cy="2150205"/>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609600"/>
            <a:ext cx="9158514" cy="62484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457200" y="1143000"/>
            <a:ext cx="8229600" cy="914400"/>
          </a:xfrm>
        </p:spPr>
        <p:txBody>
          <a:bodyPr>
            <a:noAutofit/>
          </a:bodyPr>
          <a:lstStyle/>
          <a:p>
            <a:r>
              <a:rPr lang="en-US" sz="4800" b="1" dirty="0" smtClean="0">
                <a:solidFill>
                  <a:srgbClr val="663300"/>
                </a:solidFill>
              </a:rPr>
              <a:t>Proverbs 19:14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981200"/>
            <a:ext cx="7086600" cy="2133600"/>
          </a:xfrm>
        </p:spPr>
        <p:txBody>
          <a:bodyPr>
            <a:normAutofit/>
          </a:bodyPr>
          <a:lstStyle/>
          <a:p>
            <a:pPr marL="0" indent="0" algn="ctr">
              <a:buFontTx/>
              <a:buNone/>
            </a:pPr>
            <a:r>
              <a:rPr lang="en-US" sz="4000" dirty="0" smtClean="0"/>
              <a:t>Houses and riches are an inheritance from fathers, but </a:t>
            </a:r>
            <a:r>
              <a:rPr lang="en-US" sz="4000" b="1" dirty="0" smtClean="0">
                <a:solidFill>
                  <a:srgbClr val="0000CC"/>
                </a:solidFill>
              </a:rPr>
              <a:t>a prudent wife is from the LORD.</a:t>
            </a:r>
            <a:endParaRPr lang="en-US" sz="4000" b="1" dirty="0">
              <a:solidFill>
                <a:srgbClr val="0000CC"/>
              </a:solidFill>
            </a:endParaRPr>
          </a:p>
        </p:txBody>
      </p:sp>
      <p:sp>
        <p:nvSpPr>
          <p:cNvPr id="4100" name="Text Box 5"/>
          <p:cNvSpPr txBox="1">
            <a:spLocks noChangeArrowheads="1"/>
          </p:cNvSpPr>
          <p:nvPr/>
        </p:nvSpPr>
        <p:spPr bwMode="auto">
          <a:xfrm>
            <a:off x="1066800" y="4343401"/>
            <a:ext cx="6934200" cy="203132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Thank God daily for success in marriage. One plants, another waters, but it is God who gives the growth!</a:t>
            </a:r>
          </a:p>
          <a:p>
            <a:pPr algn="ctr">
              <a:spcBef>
                <a:spcPct val="50000"/>
              </a:spcBef>
            </a:pPr>
            <a:endParaRPr lang="en-US" sz="2800" b="1" dirty="0" smtClean="0">
              <a:solidFill>
                <a:srgbClr val="0000CC"/>
              </a:solidFill>
              <a:latin typeface="Comic Sans MS" pitchFamily="66" charset="0"/>
            </a:endParaRPr>
          </a:p>
        </p:txBody>
      </p:sp>
      <p:sp>
        <p:nvSpPr>
          <p:cNvPr id="6" name="Rectangle 2"/>
          <p:cNvSpPr txBox="1">
            <a:spLocks noChangeArrowheads="1"/>
          </p:cNvSpPr>
          <p:nvPr/>
        </p:nvSpPr>
        <p:spPr>
          <a:xfrm>
            <a:off x="609600" y="152400"/>
            <a:ext cx="8229600" cy="9604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Thank God for success!</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5562600" cy="1828800"/>
          </a:xfrm>
        </p:spPr>
        <p:txBody>
          <a:bodyPr>
            <a:normAutofit fontScale="90000"/>
          </a:bodyPr>
          <a:lstStyle/>
          <a:p>
            <a:r>
              <a:rPr lang="en-US" sz="4000" b="1" dirty="0">
                <a:solidFill>
                  <a:srgbClr val="FF0000"/>
                </a:solidFill>
                <a:latin typeface="Vagabond" pitchFamily="2" charset="0"/>
              </a:rPr>
              <a:t>Notice the marriage commitment of both Isaac and </a:t>
            </a:r>
            <a:r>
              <a:rPr lang="en-US" sz="4000" b="1" dirty="0" err="1">
                <a:solidFill>
                  <a:srgbClr val="FF0000"/>
                </a:solidFill>
                <a:latin typeface="Vagabond" pitchFamily="2" charset="0"/>
              </a:rPr>
              <a:t>Rebekah</a:t>
            </a:r>
            <a:endParaRPr lang="en-US" sz="4000" b="1" dirty="0">
              <a:solidFill>
                <a:srgbClr val="FF0000"/>
              </a:solidFill>
              <a:latin typeface="Vagabond" pitchFamily="2" charset="0"/>
            </a:endParaRPr>
          </a:p>
        </p:txBody>
      </p:sp>
      <p:sp>
        <p:nvSpPr>
          <p:cNvPr id="30723" name="Rectangle 3"/>
          <p:cNvSpPr>
            <a:spLocks noGrp="1" noChangeArrowheads="1"/>
          </p:cNvSpPr>
          <p:nvPr>
            <p:ph idx="1"/>
          </p:nvPr>
        </p:nvSpPr>
        <p:spPr>
          <a:xfrm>
            <a:off x="685800" y="1981200"/>
            <a:ext cx="7772400" cy="2819400"/>
          </a:xfrm>
        </p:spPr>
        <p:txBody>
          <a:bodyPr/>
          <a:lstStyle/>
          <a:p>
            <a:r>
              <a:rPr lang="en-US" dirty="0"/>
              <a:t>Accept unseen &amp; unknown partners</a:t>
            </a:r>
          </a:p>
          <a:p>
            <a:r>
              <a:rPr lang="en-US" dirty="0"/>
              <a:t>Motivated by faith in the God of Abraham</a:t>
            </a:r>
          </a:p>
          <a:p>
            <a:r>
              <a:rPr lang="en-US" dirty="0"/>
              <a:t>Completely depended on God to make it work – not their own efforts</a:t>
            </a:r>
          </a:p>
        </p:txBody>
      </p:sp>
      <p:sp>
        <p:nvSpPr>
          <p:cNvPr id="30724" name="Text Box 4"/>
          <p:cNvSpPr txBox="1">
            <a:spLocks noChangeArrowheads="1"/>
          </p:cNvSpPr>
          <p:nvPr/>
        </p:nvSpPr>
        <p:spPr bwMode="auto">
          <a:xfrm>
            <a:off x="2971800" y="4343400"/>
            <a:ext cx="5791200" cy="2246769"/>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B050"/>
                </a:solidFill>
                <a:latin typeface="Comic Sans MS" pitchFamily="66" charset="0"/>
              </a:rPr>
              <a:t>Successful marriages don’t come by chance! Both partners are first committed to God, then depend on Him to bring forth fruit in their marriage.</a:t>
            </a:r>
          </a:p>
        </p:txBody>
      </p:sp>
      <p:pic>
        <p:nvPicPr>
          <p:cNvPr id="44034" name="Picture 2" descr="https://encrypted-tbn1.gstatic.com/images?q=tbn:ANd9GcSdQq8t0Qo3zpvUZZ2Xzz4XAhXR_HjSHDqI5AgE7abDJ9WFPgsklw"/>
          <p:cNvPicPr>
            <a:picLocks noChangeAspect="1" noChangeArrowheads="1"/>
          </p:cNvPicPr>
          <p:nvPr/>
        </p:nvPicPr>
        <p:blipFill>
          <a:blip r:embed="rId2" cstate="print"/>
          <a:srcRect/>
          <a:stretch>
            <a:fillRect/>
          </a:stretch>
        </p:blipFill>
        <p:spPr bwMode="auto">
          <a:xfrm>
            <a:off x="228600" y="4495800"/>
            <a:ext cx="2819400" cy="2058269"/>
          </a:xfrm>
          <a:prstGeom prst="rect">
            <a:avLst/>
          </a:prstGeom>
          <a:noFill/>
        </p:spPr>
      </p:pic>
      <p:pic>
        <p:nvPicPr>
          <p:cNvPr id="44036" name="Picture 4" descr="https://encrypted-tbn3.gstatic.com/images?q=tbn:ANd9GcTPVtm8xcekY8YvqY4Qr8-T-frN7K_Jg7plB4d5PAPXVbFzUlle"/>
          <p:cNvPicPr>
            <a:picLocks noChangeAspect="1" noChangeArrowheads="1"/>
          </p:cNvPicPr>
          <p:nvPr/>
        </p:nvPicPr>
        <p:blipFill>
          <a:blip r:embed="rId3" cstate="print"/>
          <a:srcRect/>
          <a:stretch>
            <a:fillRect/>
          </a:stretch>
        </p:blipFill>
        <p:spPr bwMode="auto">
          <a:xfrm>
            <a:off x="5943600" y="152400"/>
            <a:ext cx="2724150" cy="1676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5791200" cy="1066800"/>
          </a:xfrm>
        </p:spPr>
        <p:txBody>
          <a:bodyPr>
            <a:normAutofit fontScale="90000"/>
          </a:bodyPr>
          <a:lstStyle/>
          <a:p>
            <a:r>
              <a:rPr lang="en-US" sz="4000" b="1" dirty="0">
                <a:solidFill>
                  <a:srgbClr val="FF0000"/>
                </a:solidFill>
                <a:latin typeface="Vagabond" pitchFamily="2" charset="0"/>
              </a:rPr>
              <a:t>Goals &amp; emphasis today may be in the wrong place</a:t>
            </a:r>
            <a:r>
              <a:rPr lang="en-US" sz="4000" dirty="0">
                <a:solidFill>
                  <a:srgbClr val="FF0000"/>
                </a:solidFill>
              </a:rPr>
              <a:t> </a:t>
            </a:r>
          </a:p>
        </p:txBody>
      </p:sp>
      <p:sp>
        <p:nvSpPr>
          <p:cNvPr id="31747" name="Rectangle 3"/>
          <p:cNvSpPr>
            <a:spLocks noGrp="1" noChangeArrowheads="1"/>
          </p:cNvSpPr>
          <p:nvPr>
            <p:ph idx="1"/>
          </p:nvPr>
        </p:nvSpPr>
        <p:spPr>
          <a:xfrm>
            <a:off x="685800" y="1524000"/>
            <a:ext cx="7772400" cy="3733800"/>
          </a:xfrm>
        </p:spPr>
        <p:txBody>
          <a:bodyPr>
            <a:normAutofit fontScale="92500" lnSpcReduction="10000"/>
          </a:bodyPr>
          <a:lstStyle/>
          <a:p>
            <a:r>
              <a:rPr lang="en-US" dirty="0"/>
              <a:t>Lot’s of looking and choosing by us</a:t>
            </a:r>
          </a:p>
          <a:p>
            <a:r>
              <a:rPr lang="en-US" dirty="0"/>
              <a:t>Later leads to 2</a:t>
            </a:r>
            <a:r>
              <a:rPr lang="en-US" baseline="30000" dirty="0"/>
              <a:t>nd</a:t>
            </a:r>
            <a:r>
              <a:rPr lang="en-US" dirty="0"/>
              <a:t> guessing: “I made a mistake”  “I married the wrong person”</a:t>
            </a:r>
          </a:p>
          <a:p>
            <a:r>
              <a:rPr lang="en-US" dirty="0"/>
              <a:t>Too much emphasis put on </a:t>
            </a:r>
            <a:r>
              <a:rPr lang="en-US" dirty="0" smtClean="0"/>
              <a:t>                         expensive</a:t>
            </a:r>
            <a:r>
              <a:rPr lang="en-US" dirty="0"/>
              <a:t>, elaborate weddings</a:t>
            </a:r>
          </a:p>
          <a:p>
            <a:pPr lvl="1"/>
            <a:r>
              <a:rPr lang="en-US" dirty="0"/>
              <a:t>The wedding doesn’t make the marriage</a:t>
            </a:r>
          </a:p>
          <a:p>
            <a:pPr lvl="1"/>
            <a:r>
              <a:rPr lang="en-US" dirty="0"/>
              <a:t>24:67  Isaac simply “brought </a:t>
            </a:r>
            <a:r>
              <a:rPr lang="en-US" dirty="0" err="1"/>
              <a:t>Rebekah</a:t>
            </a:r>
            <a:r>
              <a:rPr lang="en-US" dirty="0"/>
              <a:t> into his mother Sarah’s tent”</a:t>
            </a:r>
          </a:p>
        </p:txBody>
      </p:sp>
      <p:sp>
        <p:nvSpPr>
          <p:cNvPr id="31748" name="Text Box 4"/>
          <p:cNvSpPr txBox="1">
            <a:spLocks noChangeArrowheads="1"/>
          </p:cNvSpPr>
          <p:nvPr/>
        </p:nvSpPr>
        <p:spPr bwMode="auto">
          <a:xfrm>
            <a:off x="1905000" y="5410200"/>
            <a:ext cx="4038600" cy="107721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CC0099"/>
                </a:solidFill>
                <a:latin typeface="Comic Sans MS" pitchFamily="66" charset="0"/>
              </a:rPr>
              <a:t>Godly partners let God make it work!</a:t>
            </a:r>
          </a:p>
        </p:txBody>
      </p:sp>
      <p:pic>
        <p:nvPicPr>
          <p:cNvPr id="43010" name="Picture 2" descr="https://encrypted-tbn3.gstatic.com/images?q=tbn:ANd9GcSwycexD7iysnGsEB4iirGYm0FjDkFBYElcYUE9eH-XNylqCBUHBA"/>
          <p:cNvPicPr>
            <a:picLocks noChangeAspect="1" noChangeArrowheads="1"/>
          </p:cNvPicPr>
          <p:nvPr/>
        </p:nvPicPr>
        <p:blipFill>
          <a:blip r:embed="rId2" cstate="print"/>
          <a:srcRect/>
          <a:stretch>
            <a:fillRect/>
          </a:stretch>
        </p:blipFill>
        <p:spPr bwMode="auto">
          <a:xfrm>
            <a:off x="304800" y="5181600"/>
            <a:ext cx="1447800" cy="1447801"/>
          </a:xfrm>
          <a:prstGeom prst="rect">
            <a:avLst/>
          </a:prstGeom>
          <a:noFill/>
        </p:spPr>
      </p:pic>
      <p:pic>
        <p:nvPicPr>
          <p:cNvPr id="43012" name="Picture 4" descr="https://encrypted-tbn0.gstatic.com/images?q=tbn:ANd9GcR64V5ic8Dz648AOnV63MgqL3FWsZ4maXQIJszHJybMql99ZZiZ"/>
          <p:cNvPicPr>
            <a:picLocks noChangeAspect="1" noChangeArrowheads="1"/>
          </p:cNvPicPr>
          <p:nvPr/>
        </p:nvPicPr>
        <p:blipFill>
          <a:blip r:embed="rId3" cstate="print"/>
          <a:srcRect/>
          <a:stretch>
            <a:fillRect/>
          </a:stretch>
        </p:blipFill>
        <p:spPr bwMode="auto">
          <a:xfrm>
            <a:off x="6934200" y="0"/>
            <a:ext cx="2143125" cy="2143125"/>
          </a:xfrm>
          <a:prstGeom prst="rect">
            <a:avLst/>
          </a:prstGeom>
          <a:noFill/>
        </p:spPr>
      </p:pic>
      <p:pic>
        <p:nvPicPr>
          <p:cNvPr id="43014" name="Picture 6" descr="https://encrypted-tbn3.gstatic.com/images?q=tbn:ANd9GcQsrLiRB9Im7i7lo-I_FdZ6SmNseiUBFyhHoDuYThG1d_xCJwzcEw"/>
          <p:cNvPicPr>
            <a:picLocks noChangeAspect="1" noChangeArrowheads="1"/>
          </p:cNvPicPr>
          <p:nvPr/>
        </p:nvPicPr>
        <p:blipFill>
          <a:blip r:embed="rId4" cstate="print"/>
          <a:srcRect/>
          <a:stretch>
            <a:fillRect/>
          </a:stretch>
        </p:blipFill>
        <p:spPr bwMode="auto">
          <a:xfrm>
            <a:off x="6096000" y="5029200"/>
            <a:ext cx="2847975" cy="1609726"/>
          </a:xfrm>
          <a:prstGeom prst="rect">
            <a:avLst/>
          </a:prstGeom>
          <a:noFill/>
        </p:spPr>
      </p:pic>
      <p:pic>
        <p:nvPicPr>
          <p:cNvPr id="2" name="Picture 2" descr="http://t0.gstatic.com/images?q=tbn:ANd9GcQ5HuGy-2r_8ijP0ajjW721qJhhc3PXf3dh4OnlECdepHsJz0Mu"/>
          <p:cNvPicPr>
            <a:picLocks noChangeAspect="1" noChangeArrowheads="1"/>
          </p:cNvPicPr>
          <p:nvPr/>
        </p:nvPicPr>
        <p:blipFill>
          <a:blip r:embed="rId5" cstate="print"/>
          <a:srcRect t="13115"/>
          <a:stretch>
            <a:fillRect/>
          </a:stretch>
        </p:blipFill>
        <p:spPr bwMode="auto">
          <a:xfrm>
            <a:off x="6477000" y="2514600"/>
            <a:ext cx="2286000" cy="13217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a:xfrm>
            <a:off x="685800" y="228600"/>
            <a:ext cx="7772400" cy="838200"/>
          </a:xfrm>
        </p:spPr>
        <p:txBody>
          <a:bodyPr>
            <a:normAutofit fontScale="90000"/>
          </a:bodyPr>
          <a:lstStyle/>
          <a:p>
            <a:r>
              <a:rPr lang="en-US" sz="4000" b="1" dirty="0">
                <a:solidFill>
                  <a:srgbClr val="FF3300"/>
                </a:solidFill>
                <a:latin typeface="Vagabond" pitchFamily="2" charset="0"/>
              </a:rPr>
              <a:t>Why Couples Don’t Tie the Knot</a:t>
            </a:r>
            <a:br>
              <a:rPr lang="en-US" sz="4000" b="1" dirty="0">
                <a:solidFill>
                  <a:srgbClr val="FF3300"/>
                </a:solidFill>
                <a:latin typeface="Vagabond" pitchFamily="2" charset="0"/>
              </a:rPr>
            </a:br>
            <a:r>
              <a:rPr lang="en-US" sz="2400" b="1" dirty="0">
                <a:solidFill>
                  <a:srgbClr val="0000CC"/>
                </a:solidFill>
                <a:latin typeface="Vagabond" pitchFamily="2" charset="0"/>
              </a:rPr>
              <a:t>Detroit News: April 12, 2000</a:t>
            </a:r>
          </a:p>
        </p:txBody>
      </p:sp>
      <p:graphicFrame>
        <p:nvGraphicFramePr>
          <p:cNvPr id="41992" name="Object 8"/>
          <p:cNvGraphicFramePr>
            <a:graphicFrameLocks noGrp="1" noChangeAspect="1"/>
          </p:cNvGraphicFramePr>
          <p:nvPr>
            <p:ph idx="1"/>
          </p:nvPr>
        </p:nvGraphicFramePr>
        <p:xfrm>
          <a:off x="609600" y="1135063"/>
          <a:ext cx="7543800" cy="5707062"/>
        </p:xfrm>
        <a:graphic>
          <a:graphicData uri="http://schemas.openxmlformats.org/presentationml/2006/ole">
            <p:oleObj spid="_x0000_s41992" name="Photo Editor Photo" r:id="rId3" imgW="15019048" imgH="11361905" progId="MSPhotoEd.3">
              <p:embed/>
            </p:oleObj>
          </a:graphicData>
        </a:graphic>
      </p:graphicFrame>
      <p:sp>
        <p:nvSpPr>
          <p:cNvPr id="41993" name="Oval 9"/>
          <p:cNvSpPr>
            <a:spLocks noChangeArrowheads="1"/>
          </p:cNvSpPr>
          <p:nvPr/>
        </p:nvSpPr>
        <p:spPr bwMode="auto">
          <a:xfrm>
            <a:off x="3886200" y="2895600"/>
            <a:ext cx="2514600" cy="1447800"/>
          </a:xfrm>
          <a:prstGeom prst="ellipse">
            <a:avLst/>
          </a:prstGeom>
          <a:noFill/>
          <a:ln w="38100">
            <a:solidFill>
              <a:srgbClr val="FF33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4800600" cy="1752600"/>
          </a:xfrm>
        </p:spPr>
        <p:txBody>
          <a:bodyPr>
            <a:noAutofit/>
          </a:bodyPr>
          <a:lstStyle/>
          <a:p>
            <a:pPr eaLnBrk="1" hangingPunct="1"/>
            <a:r>
              <a:rPr lang="en-US" sz="4800" b="1" dirty="0" smtClean="0">
                <a:solidFill>
                  <a:srgbClr val="FF0000"/>
                </a:solidFill>
              </a:rPr>
              <a:t>Marriage is not like buying a car!</a:t>
            </a:r>
          </a:p>
        </p:txBody>
      </p:sp>
      <p:sp>
        <p:nvSpPr>
          <p:cNvPr id="4100" name="Text Box 5"/>
          <p:cNvSpPr txBox="1">
            <a:spLocks noChangeArrowheads="1"/>
          </p:cNvSpPr>
          <p:nvPr/>
        </p:nvSpPr>
        <p:spPr bwMode="auto">
          <a:xfrm>
            <a:off x="4953000" y="4724400"/>
            <a:ext cx="3733800" cy="2041585"/>
          </a:xfrm>
          <a:prstGeom prst="rect">
            <a:avLst/>
          </a:prstGeom>
          <a:noFill/>
          <a:ln w="9525">
            <a:noFill/>
            <a:miter lim="800000"/>
            <a:headEnd/>
            <a:tailEnd/>
          </a:ln>
        </p:spPr>
        <p:txBody>
          <a:bodyPr wrap="square">
            <a:spAutoFit/>
          </a:bodyPr>
          <a:lstStyle/>
          <a:p>
            <a:pPr algn="ctr">
              <a:lnSpc>
                <a:spcPts val="3800"/>
              </a:lnSpc>
              <a:spcBef>
                <a:spcPts val="0"/>
              </a:spcBef>
            </a:pPr>
            <a:r>
              <a:rPr lang="en-US" sz="3600" b="1" dirty="0" smtClean="0">
                <a:solidFill>
                  <a:srgbClr val="00B050"/>
                </a:solidFill>
                <a:latin typeface="Comic Sans MS" pitchFamily="66" charset="0"/>
              </a:rPr>
              <a:t>God’s way requires Faith that He will keep it running!</a:t>
            </a:r>
            <a:endParaRPr lang="en-US" sz="3600" b="1" dirty="0">
              <a:solidFill>
                <a:srgbClr val="00B050"/>
              </a:solidFill>
              <a:latin typeface="Comic Sans MS" pitchFamily="66" charset="0"/>
            </a:endParaRPr>
          </a:p>
        </p:txBody>
      </p:sp>
      <p:pic>
        <p:nvPicPr>
          <p:cNvPr id="108546" name="Picture 2" descr="http://t3.gstatic.com/images?q=tbn:ANd9GcS036uojxmOz84KqACllFKIl4NTCjyzSp8w5Wav1afX9nTTSIQNCw"/>
          <p:cNvPicPr>
            <a:picLocks noChangeAspect="1" noChangeArrowheads="1"/>
          </p:cNvPicPr>
          <p:nvPr/>
        </p:nvPicPr>
        <p:blipFill>
          <a:blip r:embed="rId3" cstate="print"/>
          <a:srcRect/>
          <a:stretch>
            <a:fillRect/>
          </a:stretch>
        </p:blipFill>
        <p:spPr bwMode="auto">
          <a:xfrm>
            <a:off x="5486400" y="76200"/>
            <a:ext cx="2628900" cy="1743076"/>
          </a:xfrm>
          <a:prstGeom prst="rect">
            <a:avLst/>
          </a:prstGeom>
          <a:noFill/>
        </p:spPr>
      </p:pic>
      <p:sp>
        <p:nvSpPr>
          <p:cNvPr id="108548" name="AutoShape 4" descr="data:image/jpeg;base64,/9j/4AAQSkZJRgABAQAAAQABAAD/2wCEAAkGBhQREBUUEhQUFBQUFBUWFRYUGRgYGRgYFRcYFRcXGBgXHCYeGBskHRUXHy8gIycpLC0sFR8xNTAqNSYrLCkBCQoKDgwOGg8PGiwkHyUsKiwsLCwsLywsLCwuLSwsLCwsLCksLCwsLCwsLCwsLCwpLCwpKSwsLCwsKSkpLCwpLP/AABEIAOEA4QMBIgACEQEDEQH/xAAcAAAABwEBAAAAAAAAAAAAAAAAAQIEBQYHAwj/xABUEAACAQIDBAYEBwgPCAIDAAABAgMAEQQSIQUGMUEHEyJRYXEygZGhFDQ1UnOxsiNCYoKSs8HCFyQzQ1RydIOEk6Kj0dPwFiVTY2TD0uEV40SUtP/EABkBAQADAQEAAAAAAAAAAAAAAAABAgQDBf/EADIRAAICAQQAAggFBAMAAAAAAAABAhEDBBIhMUFREyJhcYGhscEyM5Hh8CM0UtEFFEL/2gAMAwEAAhEDEQA/ANxoUKFAChQoUAKFChQAoqOioDhjMRkU29KxyjvNNdmbT6wlTcMOIOh9n6aPawByg3BubMOX+P8A6qNkmkRgQVI8DY6+BB9l6zzm4y9hpx41KNeJYaFcsNLmUHw18661oXJnargFFQoUICoUKFAFRUdFQBUVCiNAEaI0ZpJoAjRGgaI0ARNJJozSTQBE0k0ZpJoAXo6TehQExQoUx2vtmLCx9ZM2Vb24Ekk8AAOelAPqFZttPpeUkrh0APzpSCfUin9NQb744ya5XEG4GoXsD1af676q5JF1Bs2WhWGN0k4/BsMzdYhNwJBnBHMZwcyn1mtM3M39h2ill7Eyrd4yb+F1P3y39eutSnZDi0WahQoVJUgd4MbawCmTL6agA2uLg2PH/wB0zwcBnVHWMhDc/N524eBvxHKp7H7NWUX4OPRYcR4HvHhXTBxFUAa1xe+XhxJ51nli3SuRqjmUIJR7F4eEIoUcq6URFReysNaSbtSHJIEUPI7AAxxtwZiCbsdeOtd+jP3bZKUKhNpbbCTgdYqrFlzqSLt1mmn8QWb10621ijHGrLc2kXQEi4N+NuXM6HQUsbXwSFFTbDoQhYuXLDNmB7PDTIOAFMTNIcPAUazsYtW1vdSSG5kHnQUS1FUemOzyRWup+6B0vwYKDY9/G4Pcb0WQzSSAu6pGwQKjFSSUVyxZe1btgAAjgeNBtJA0Rphs6dczIJHewuBIrXA4HtMAWF++/nT5jUkNUEaSahtl7ZEkpHWKwlBZFBF0yaWP8ZbN6jUyaBprsI0k0ZpJoQEaSaM0k0ARpBNKNIJoA70KTQoCbrB+k/emWbFvFciKFmVVA5jQsRzPH1Vu5rz1idktLjZlNs5me4F7DtG9vCobovBWyL2Ns2SdwF7RJsBbvrW93Oj+KBLyfdHPpfNHkK6bq7sRYZQwF37/APCrOrVmk9xqS2kDtrdCCeMqUAPIjQ1l2L2PLs3ECVLo0bXRvcfURe/ma2I7RzyFERiq+lIbBL9wubk+QprtLZqYmJo2sbi1xyPeKopbeizjfY63f3zhxUUbi6F7gg8A4Nit/PhVgrPNkbGbCYbqjkYBmzX4NmbsHXgdQKu2x5S0K5uI7Jv4Gw91q7wybnRxy4VCKkh7SJZQoLMQoHEkgAeZNLqgdMO0+qwsKEApJOvWKxsGWL7pkvyuQNbHhwrrJ0rOeLH6Sah5l7edRa7AZjZbkC57h3mmUOKhR5Pu0eZ3uQXXRgqx2tf8Aeus73g3wvtDZjsgy9VFKsQfTPirxXvl7WQG40F7cqom8GmNxTADMMViCD4iZyPeK5SyUbMWicu3Vr7noWOBIoyGIyksXZyBcsbkseHO3sFN8N1TKkayq5jIYWZWNl4Xty1AvVb6SNoZtjll/fvg/rDOjkfkg1TuiBANoNYD4u/20qzn61HKGn3YpZG+jVVkhiLL1qKDrkZlGW41sCbgG97eNKTDoIo7P2I8rBrixCDiTwtbW9Ydvoeu2hjJBYhJACe4J1eHH9qwrQNi4rrN25fwMJi4/wAhZAPdaoU7bRael2xjK+6+FlrefDmVZetizqCtw66g8jrrb9JpeJw6n7qspj0GZ1K5SBwzZgVNr8axvcvcVdoLKes6sxlQOwGBzAnXUW4U22NjHhix+Fv2DhsRdQeyHhcLmUcBe7a89O6o9I/FHR6RW1GXKrwNnw2IgQljOju1gWZ0vYcAALADU6DvpxjUV4mDMFQjtNcAZTxFzwBGnrrG90dwhj4JZBII2jcoqlAQTkVwSbgj0rcKRuztBxgNoQEnq/gxdV5IwazZe69xp+D4mnpPNFZaSNupcpq+PM2R8kyjI4OVlIKEHKV1HDThpbuNE+04hcGWMEcQXXS3rql9EBC4Oc8AJyT6o0rK8QhlV5iNJHNz+HKGkt7ial5KSZENIpTlG+FXzPR5qLO82F6zq/hMGe9svWJe/da9VbfnbrHZMLxsR8JEQJHHKyZyPXax8Caq67hp/wDFHGGRswiMnVgLkyg+jwvew43t4VLm/Apj08XG5uuaRrs+JRAC7KoPAsQL+V6bnakP/Fi/LX/Gsc2jjml2Th1c5uqxbot9ez1JZR5C9h4AVM7E6LkxGGimM5XrY1fL1YNswva+bWoU2+kWlpYQVzlXNdGoJIGF1IIPAg3B9YojTPYmyxhsPHCGzCNcua1r+NuVOzXUxOr4BQoqFCCdrM9u7KGG2mZWACYi5U9xsMwP42t/wq0yozeDYSYuIo2h4ow4qf0jvH+FQ1ZaLp2QWExaqCXbKFFzfgLV3h3hha1m0bgSCL+OtQy4TjHOAzwkZ15MOKtbmDpXPC4aSZWeZh2tUQC2QW4G3GsjTiehCpk3tTZInAVmOW9yFJW+oI1U8OIt40+w2GVFyoAoHIC31VGbDxRZSjH0NLmnTzDKWJYDlbifIDjfuqtlnHmg8XHepnZgXqxlPnfv51W8JiTJEHIIDaqG0YA3tmHfwProoNqmJ7jUcGHeKQyKD5KZcTkqRcKRJEG4gHzAP11Xdo74BVAiW7Hm3ADmbDjaprZc7PCjPbMy3NuFao5Iye1HnPh0zscOunZXThoNLVgG1MLnxG0Ta5jmmf1fCwh9z+6vQdYtsbB9djtqx/PTHgefXkj32quRXR6Gilt3P3fU7be2h1+yNmRg6vL1Z8TFmw/1sD7KX0Z2Tak45ImIHqSVR+ioLdaX4RidnwH0Yp2cdxuwxB/N++nO7+M6rEbSfmsGOt5mWw95Fc0+UzdOFQlBe35t0L3awhxGH2rNa94C6/xi7zn7Cn11L7l4onYm0kP3keII8nw3+KtUNudvhFgcPPC8LydceKlQApjCW1PmfXQ3Hny4XacZPpbPkYecaSAn+37qJ9fEjJFvda4uNfJHTcTfSLZ6zCSOVzIUK9WEt2QfSLuLcRwBptsjZbywbRxhACdRiANQbvM4cgc7KOZGuYdxqZ6MN3sPi0xHwiJZMpQKW4rmDXykag+I7qrmAYwvtCFT2Pg+KQjv6mSyE+I7X5RpzSsXFzko98WSu5G/MeAw80bxyu8kmdMmTL6CoAxZgRqvIHSuW7ux3GzdoYlrBGw5jTXUkHM5tyHogX8fXLdG27GHxmFn6+JXYTFFfgygxIeyw1GpJqvbtYgrhdox37LYUsRyzIwW9u+zW9Q7qc0r9pD2uUtvdxssG5mLMWxce44qZcvmYVA95FQcOzANhvLbhjEI8soh+tvrrrgcTk2HiQDYyYuNPVaNm9ykeukQ73RLss4LqXzEMesuuXMX6y9r341Nr5EbZW3H/JfoOds4vrNhYL8CZo/6sSKPcBVjwe8cGE2RhPhETypLHkyKqMDxJDCRgCLedUY4rNsrJ8zG3Hk8JP1hvZVzmwSPu8rOis0WFZ4yRcq1j2h3GpT+hzyxXCl1ufzsr+9+1MNiMDE2Eg+DoMWwZckcd26knNaIkHQgX46UeyOlU4aCKD4OjdUipmM2UnKLXy9WbeV6hZfkxP5c3/8APWrbmwqdnYUlVJMEfED5tI23wMzhjx1JWr8ycvSTRmkmtB5AKFFQoCeoUKFAV7eHY7GQYiP0lQhl+cBqPPmCPHThTDDTA2I9Fhpfl4Hxq4Uxl2PGxY2ILCxsdPO3fXKcL6NGPNt7KFtbFRQSqXa2dyEW9rse+3AacToL+NTeGxQIARgznRnT0YxzVCeJ5ZvPypzjdkuosUDr3ga+sUww6CPS1h3VmSce0blkhNEiyALYcAPqqD778zTrHbUFsqcTxNchB2bmuM6cuCY+ZFYlbe2r/sBr4WI96CqHjQLVet2/ikP0a1206qfwMWqrevcSVZ5uhuviYdqYqaaIrDK2JyPmjIYSTZ17KsWF111Arj0lb24rCYpEw8vVqYQxGSNtczC93UngBVS/ZJ2j/Cf7qH/LrRKavnwO+DT5Xjbi1UvOyxbj7i4nD7SEk0OSGLrerfPGQb3jSyqxYXVidRpUTLuNtANisuGa0zOFIkg1VsQsvOTS4Xn30z/ZJ2h/Cf7qH/Loz0kbQyg/COZ/eoeQH/L8a53CvE2bc+7d6vh5+Bou5u5kcWCjXFYaEzXcv1iRyMLuxAzag9m3A1UI9x8ZFisZ1eHPUzQY2KNg8QFpkYxqFz3AzBF1GngKh/2Sdo/wn+6h/wAuiPSTtD+Ef3UP+XVnKLRzjhzxlJ2ufeXnow3exGEWcYiIxF2jK3ZGvYNf0Ga3EcarMu42N+E41hASsyYsRtniseuYsmhe4v4gVZdv7/thcHh7WkxU8KP2h2VBAvIwW3E3sotex7qz+XfzHsSfhUgvyVYwB5DJUycVSKYo5pSlk4V+/wAPI0fox2FPhMPKuIjMbNPnUFka69Wi3ujEcVNVLZO5ONjXGK2HP3XDSRxnrIrM2dSo0e4uATc24V03W6UJkkVMYwliYhTJYB0ubXOUAMovrpcC51qNxvSHj1lkUYiwWWRVHVw+irsF1ya6AVDcaRKx598uua8648v3O0m5eP8AgKwjDNm+EvKR1kPARKi3PWWNyW/J8r6Fh90MOuGWM4eAuIghYxoWzZbElrXJvzvWYfsjbQ/hH93D/l0lukbaH8I/uof/AAopRROTDnn4pe6yQ2H0eYtoMRHNH1TMsLxMzxsDJEXupyMxAIkIvauC7J2uIPgnVS9STYreG1r3tnzejfW17VrGyZ2fDxOxuzRIzHQXJUEmw0FOTV/RqjK9ZPc7SMy2zuHiF2dh4YkEsonaWXKygDMjLoXK3A7I99McNszbcSKkYlREAVVD4WwA4AXa9ayaSan0aKLVyqmk/eiM2AswwsQxN+uy/dLlSc1+9ez7KfGlGkmuhlbt2FejoqFCCfoUKFAChQoUAVQO39li3WLYd47/ABHj4VOu1hc8BVHxG03xMspPZjR3iiXvCNleQ+LMth3AfhGuOaUVHk6YrcuAo8OLhhqfGlYqckWAqOlleM66ijbFv3AisO6z0drDTD9ZIFsWGpYDmF1I9fD11e9lTK0SlVyrawBBW1uVjqKpOzMWgZ8ysbgWy3uPLLrzq5bFH3IHt2Ooz+lbxB4Vo01O2Y8tSTl7aEbT3bw2JYNPBFKwFgXUMQONhfzNZT0pbHhw2JiWCJIlaIsQgCgnORcgc7Vs9ZH0y/G4PoD9s13yJUddFOXpUr45HPRXu9hsTh5mxEEUrLPlUyKGIXq42sL8rkn11G9KmyIcNNh1giSJWjlZggCgkMgBNudqsfQx8VxH8p/7UdQ/TR8Ywv0Uv20qjS2WaYyl/wBvbfHP0F9FewMPiYZziIY5SkwVTIoawMamwv4mrudxcB/A8P8A1a1T+iLaUUUGIEsscZMykB3Vbjq1FxmOovWgRbZgdgqTwsx4KsiEnyANzV4JbTNqp5FldN0Yt0iMBtGVFAVYUhiQDgFEauAB3XkNXfo73Wwz4BZJIY5XlLljIoawDFQovwFhy5mq70t7IaPFrPb7nMirf/mJcEHzXKR/FPdXbox3xWA/BZzlR3vE54K7cUPcGOoPeT3iqKlPk1ZN09PFw9ny7K/vLuvLFi5khw+IaJX+5lIpXXKQG0YKb2JI48q0nYe5OEfDQtLhY+saKMyZlIbOVBbMDqDfvq2mk10WNJmLJq5zil1XtPOm2Iwk86qLKs0qqByCuwA9QFbHszc3BNBEzYWAs0aEkoLklQSTWPbe+M4n6ef841b1sj4vD9FH9kVTGk2zXrJSjGNM7xRBFCqAFUAADgANABQNKNJNdzyRJpBpRpJoBJpJpRpBoAUKK9CgLBQoU1xu0FiF2OvIczQDqhWeb0b0zsuWKX4Oc18yhWNu65uLHnbXuqCXfDGAhHlIbSzLbXuNrEVzc0i6g2abt3F5Y8o4t9Q4/oqrRjKSe83PnVZj3wxTFvubYnKdSAb6dwUH2VJ7O240g7cLoTyyvp5gqLVjzPc7IePJB7okhipR3VGSS6WA9tO8QzcwVHsJqPxJAFZd7fic3qcnV0cuvK6g2NaVsCQthYiTclASfOskxWItWr7rtfBQH/lL9Va9KqbKY2+iTrI+mX43B9AftmtcrI+mX43B9AftmteT8J6Oi/OXxJroY+K4j+U/9qOofpo+MYX6KX7aVMdDHxXEfyn/ALUdQ/TR8Yw30Uv20qj/ACzTD+8fx+hTdm7v4jEgtBC8oU5WK5dDa9jmI5GrJubuhjItoYeSXDSIiOxZjksAY3XkxPEirB0MfuGJ+nX80taGaQxp0xqdXKMpY0lXX6r3jDbWx48XC0Mwurd3FSODKeRBrD96d1ZcDLkkGaNr9XJbsuPmnuYcx6x4avtXpFwmGmeGRpM8ZAbLGzC5UMNR4MKkcThYdo4MBgTFPGrKSLMMwzI4vwYaGryipddmfBlyYKck9r/loovRzv02ZcJiWJBssEjam/KNz4/ek+XdWmV5zx+DeCV4ybPE5W407SHRh3cARXoDY2P6/DQy/wDFiR/ylB/TUY5N8MvrcUYtTj4mBbe+M4n6ef8AONW87I+Lw/RR/ZFYNt74zifp5/zjVvOyPi8P0Uf2RUYu2dNd+GI6NINLNINdjyxJpJpRpJoBBpJpRpJoAqFChQE+ay3b+3jPico9DrDGB87LbMfIXF/HStI2rjephd+JVSR58qxLZeOBxMbMdFIUfx5Flkc+ZYLVWWRLYmEspEmgNmBPiLMvtF6Zbs7H6+cot8qE3N+V9NaXvdtm0jw8Bkzp43108jf21ZOjrDBIc3Nqz5PI04Vw2WjAbJSJQqKABUI+3WGPEAKhQCSCDmYtmsQb6BRGb6a5xrprZs9Rc2CiMgkNg459/wDq9QopHS2+x+9iDmtbx4VXdr7BDqWh4jih5/xfHwqfNm5ggU0cMkmcHNG7BWX5jBRYqe421Hf51SWPfwVnijNUyi4bZCyMDNIsSX4MwDNb5oOoHia1TY6KIIwlsgQBbai3Kx51VNt7EWzyILE6uBz8ase7bftSH6NajSpxk4s4TwRxwTTJOsj6ZfjcH0B+2a1p5AOJA89Kpe+25Q2hLHIuKjiyJksVz37Ra9xItuNbMibXB00s4wyKUnwM+hj4riP5T/2Y6h+mf4zhvopftpVz3G3ZGAikj69ZjJL1l1XLbsKlrZmv6N73501343DO0JInE4i6pHWxjL3zEG/prb0ao4vZR2jmgtTvb4/Yo24e/EWz45UkjlcySBx1eSwAQLY5nGulWY9MuG/g+J9kX+ZUT+xD/wBfF/Vf/dQ/YgJ//Oi/qv8A7qqvSLhHeb0s5bpPn4/6K7v2t8a0wBCYmOKdM3GzRqhBtpcFDe3eKtO6/SbBh8HHDMkheFAgyAEOFFl1JFjawN6tO1Nx4sThIoJWOaFFVJUFmBCgHQ3BU21U39ovVJk6JJASBi4Dr98Cp9YufrqXGUXaKrNgywUJvr7FL2tj2nnklI7Urs2VdfSOijvPAeNb7sPA9RhYYjxjijQ/iqB+iqnux0cw4WRZZ5lmkWxQCyop4hrEksRyJNvCrwrg6ggjw1q2OLXLOGrzRnUYdI877f8AjOJ+nn/ONW87I+Lw/RR/ZFUTafRK0kssnwtFEkjvYwnTOxa1+tF+Nr1fcGVjjRM6nIire4F8oAva+lMcWm7J1eWGSMVF2ODSDSTiU+cvtFJOJT5y+0V1MAo0k0RnW18y24XuLUkTKeDA+RFAA0k0XwhfnL7RRmgCoUKFAOd7GtgpyPvYy35Pa/RXnbHSMt+Wdw6eaH67H316V2vhusw8qfPjdfapFYHjdkh2jRtA6sRb71hlJ/14VDLITj8YuISJjq4GQ8bg8QfVqPI1et0dphIwp42rMcNs2U3OY5Q5U9+hI4+Nj7Km5HdMrQsA4ANr9lxyt3N4eyuGSDfRpxTiuGa7LjewT3DT9FV7djEjEM5YG6u6G/DRyAR42F/XUBsPe4TDI5yyAi6todDfnVu2U0cQbqwBndnb+M5ux9ZN65xl/kaK8hy2FZHt96bEG/dytXCLbKyDq0Ic5yzkfe/NBPfbW3jT+WcOLE2qPmliw6hVsO5VAHr/APdNyjZPfZJPMMjDvBHup5u8P2rD/EFVCXaxIJPcat+7HxOA98a0wT3ZH7jhqY7YL3le6WxfZpvr92i4+ZrG8NswyNlihaRrXyxxl2sOJsgJtqNfGtm6Wh/u7+ei+s1S+iX5S/o8v2o66ZFc6Nekm4adyXhZUZNnyQMM0UsDciyPE34pIB9lal0b73SYmOXDztneOMsjn0mTgQ3eVNte5h3XqQ6WYgdmsxAuksJU92Zwht6mIqhdGJ/3h54af9T/AAqEtkqJlNajA5tcr7FOw2GUqvZBJCgWFySbAADiSTTzE7EkhGaTDyxC4s0kLxi54asoF70nY37ph/pcP+cSt/3sgD4HFK3A4eb1EIxBHiCAfVVYQ3I0ajUvFNLzMz6ON7ZY8SmHkdnhlOVQxJKOdVyk6gH0cviLW1vXd9oVO0cUSAfuzcQO4U22Gf23hv5Th/zyU830+UcV9M31Cl3GiFBRzbl4r7oTvXgQGwpyiz4DCtw5hWQ/ZHurSeiacHZ2Qfvc0i/lWk/X91VHfjC/tLZkn/TBD+RGw/W99THQ3itMVF3NFJ+WGQ/mx7avDiZnzvfp78n96JLpbnAwAQ/vkyC3flu9v7I9lZdgcEpwmMfKOyMKt7D98muR/dir50yYrXDR/SufVkUfaaq9hMLbYeJk+fi4APJCmntZvbUT5kydM9mGPta+v7FXw+zjI2WOIyNqcsaF2sOJyqCbU5/2XxH8DxH/AOvL/wCFWHow+Ul+il/VrYzSGNSROo1csUttGNjYcw2OY/g02b4aGydTJmyiIjNky3y8r2tXfoth7WLyrxw4HZHEsWsNON7GtM2+krYaVYBeVo2VLkDVha9zppe/qqJ3G3bOCwuVwBK7FpLagclW442Ue0mr7KkjK9TuxSvtsybd3ZzR43DI8TJIJYrq6FW4g3swB4Amt2NVHYe7E3/yU+LxKgat1IzBtD2QdPRIRQPxzVuNWxxpHPV5VkkvcFQoWoV0MZYDWPb57J6lwwGkcuYeRuT9b/k1sNVre3ZAlibTXl58R7Tceuqy6LRfJiuClIlmjHA3t5jUfWaViScq8jc+9Q3139tLxWEaGcNa409dv/WtSGMwt3S2oy3v4W0rk5nZRI/AQGVXEg9D0X4HnxPhapXCYmSMBSz5wOHIEjTjwF+dOvg33I5RxBB8uftpe18E0fVPftBAAfnLra/fa1vVVHFSVs6xyOPCIbaW2sYoA65wO8BNfXl0PkaZYPak4kVWdnDLcljds1zzqxKgnTMQA2gccr8mH1Uf/wAFpcalNQOeUqCbd4Bvp3VnydHfFLlAjLMOJ1rVd2ltg4B3Rr9VZhFZVu1aju818JCf+WtW0n4mV1t7V7yudLfyd/PRfWapfRL8pf0eX7UdXTpb+Tv56L6zVL6JflI/yeX7UdaZfmItg/tZfEu/Sv8AJcn0kH51az7oy+Uf6NP+pWgdK3yXJ9JB+dWqB0ZfKP8ARp/1KT/MROn/ALWXx+iKvslwHgJ0CyQsT3BXUk+wVru93SBhPgkyQzLLJLG8aBASAXUrmJtYAXvr3WrHsDGWEaji2RR5tZR7yKndsblYvCoXli7A4srKwHnY3A8bVzi2lwbM+PHOcd7669oe4+yTiMfCoByxOsznuWJg4v5soHrPdXPfP5RxX0zfUKnui/eXqZ/gzBck57LAAMJANAzD0lIFhfgbW42qA3z+UcV9M31Cp42fEqnJ52n1XH6lw3wwubYODf8A4a4Y/lx9X+sKjOiTFZcc6f8AEgJ9cbKQPYx9lWnamGz7ujnlwcUnriVZP1aoHR/iur2lh+52ZD+MjW94Aqz4kmcIethnH2v/AGSPSxiS20AvJIE9rM7H3ZfZTvGYXq92k/DlST8ue491qr2/+LzbRxLHgrhR5IiqfeD7avG+2D6nYUcfzBhF9jIKd7mS/Vjij7V/PmULdHbi4PFCZ1Z1COuVLXu1rHtEDlV4fphw4BJgxGn0X/nVD3Z2CcbiBCJBGSjNmK5/RtplzL399W2ToaYgj4Yuot+4H/OqI7q9UnOtPu/qvn4/Y0iN8yg94B9ovRGjijyqBxsAL+QtQNaTxRBpJpZpBoAqFC1CgJ+uOJhzKRzI08xXaiNAZptrYIdjYW1uPr/15U0TYnZXT0Lr6joR6iB7aum1sJaS/I39hqOi4nhmtZhyYcmFZJKjTGVoqcCZS8Z8x7Lg+w29VSOOYSRIDxAK++6+4092tsw5lcA3tY2F/EcByuaYYeMiFswPYcDx43X3X9lQn4EteJA4YmJweR4jvBsP9eVW/ZWHDMVvrlDKe62g91QW1cHoGA76lNky2xEVj+96+WtvfauPsZ1lyrQNsbMygsF0+/Ufe/hD8H6que7ZBwkJGo6tbeVMMYumYaEVMbM/cU0t2eVd8ENsmZ8uVzgkyq9LXyd/PRfWapfRL8pf0eX7UdXTpa+Tv56L6zWT7E25LhJetgKh8pS7DMLMQTp+KK6TdTs36WLnpnFeNmtdK5/3Y/jLB+cU/oqgdGXyh/Rp/wBSo3bu9mJxgAnkuqm4VQFW9rXsOJsTxq29FOwWtLi3WymJo4ifvgdXYfg9lQDz17qi907RZQ9BppRk/P58Ge7G/dMP9Lh/ziV6A3ojDYLFAi4OHmv/AFbV5/2N+6Yf6XD/AJxK9CbfjLYXEAcTBKB60YVOHplf+QdZIe9/YwPYR/beG/lOH/PJTzfP5RxX0zfUKY7Fe2Jw5/6jDn+9Q0/3z+UcV9M31CuX/k2v834P6o17YeFEuyoYyLiTBohHeGiy299YhsTEGLEQOdCk0LN4WdS3uvW77pfEML/J4fsCsN29hOqxc8fzZpAPIsSB7CK6ZOkzFpHcpx/niFKvwrFkcRPibfiyy29yt7q1bpU+TX+lh/OLWdbiYXrNpYcclcufxFZh/aC1ovSr8mP9LD+cWkfwtk53/Xxx931/YovRf8pL9FL+rWxmvP2x9sSYWUSwkBwrLdhmFm46eqp39k7HfPi/qx/jSE1FckanTTyT3RNiNINVvcDb02Mw7vOVLLKVGVcotlU8PXVlNd07VnmTg4ScWINJNLNINSUCoULUdATtChQoBtjsKHXx5GqxLFqVIvb/AFpVvNRc+zBKgYHUjN7ddK5zjfRaLoqWMxzIh6uQCxsVksbDhobH9FcoWLI+e1yBfLbkfDwZq5bYjJDBgL6gEc/A132PASF53svmeFZ1yzR0iL2idDbwv7Lf68qKOUiWGzZcxRL/AMY219Zp5tjZ5W5PEaHyPA/68KjmYdXFbWTrPRPDKgzanzB9lcZLk7LmJbpJ3X7nIpDDS66irHss/cU8qiJ5hJldc6B0R9ORYX1GtjwqS2TiQyZc2Zk0J4X141sxqpGWcPU3HTaey4sRH1c6LIlwcrcLjgaif9gcB/BYvf8A40520xciJVdhbO/V5bjj1fpMPvhm/E8ae7OxRkjBYWYdlweTDQ/4+RFdqTZRSnGPDIpdy8BGQ3waAWOhYXAPL0ja9TSlWXSxW1tOFuFtKa7YBypZVY9allY2B48TY29hosDhGUuzKiF7diMkqMoIvcqtyfIcBRKuiJSclcmReH3M2eGBSCHMpBGUkkFTcHQ8iKm5p0GjMouOBIGh86g9kKXMQMccfVqrhgbu6lSNOyLC5sdTw8jTuaFmxL5VjP3OP90BPOThai9hM7b9Z2M/9idnrZvg8S2sQbkeIsb13n3MwcrtJJh42d2uzG9ye8605x2GzZNEZ0VvubeiwIAa1+HIA25250iaZThkK3SNjGG5FYyQCL8u4nkL0aXkSpzbvc/1HuEjjRVjjyhY1ChFPohRYC3HSonaG6uBkkaSaGIyObszGxJ4X4+FSUmz4VC9hECkZSAFsb6WItx4eN6j9rTFJs3VpIBEoYubBAXbteg2nfUMRbvhsVgN18Jh3EkUMcb2IDC/BtLannTjauDhmTq8QEZCQcrmwJU3B48jXDEYbq8MimxtJDw4ayqbDwF7DwFHjkYzjLHHJ9zNxI2UDtDh2Gv7qC23dkfJuRs9Rc4eEDvNx9ZpI3K2eRcYeEjhcE29t6kpMFkwrIwU2Rza2guGICg8AL2HlXPGRgYZbADWHgLffpUUvIt6Sf8Ak/1Omz9lQ4ZCsKLEhOYgcL6C5ufAU4VwwuCCO8G9NcXErzosliuUsqngzgi9xzIFrDxJpEsKpPH1YCs+bOFsLoFPaIHc2UA/hGpOb55Y8NIvfhUeVZZpXS5sUDJ85cgPZ7mHLv4d1umyZAyMym4MspB82NA1wPLUKO1CpKk5QoUKAFN1OS45WLD9I9p99OK5Ylbj1j66Ao28+BaUPlFmzXHj38OXMVJbs7NN1DfvRzEcy5BA9gLeu1NtuYopiEIBKrHdx4aX9Yte3gamtnAJKSpurqCCOd9Qfr9tZ0vWs7N+rQ6xGz0drML6Eezh7m91Z/icGsGKAk1iEmSQjTLe4v5ai/hetLkXgfH3GqfjtjviMRJIqlohIVZb2JKWVivhcEeqmWN1QxSqyU2jKqSAl8oZVtwym2lx6rc6dbMILMQQb21A+uuE5MqAwBleMBWjkBBA5aHjz56092VERGC3pG5bS2tzyrrFetYlL1KCfFhJGVYpHY5WcpktqLLfM4PBeQpeInSI3sS0h9FBdmIAF7cNABroK4NgQ88hJkFljtkd0B9O/okA8qXiyY5RJlLLkKHKLldQwNhqQbWNu4erocuBUWMWRgrIyOO0FcAE25gqSDa/I86TPtPKzL1cjBLZmUKQLi/AsGOncKR1vXSRlA2WNixdlK3ujJlUMAT6Vzy0ppjMM5klYNIEuodE0LLkAJU2vceB1sRxqCUlZJxQIVQqBZRdCOQItp4EUxx4Qy2MUkj5FJKEDsksFBu68w1SUagKAugAAHlbSo6fB58QxJkAEUYBR3S5zyXF1Ivy9vjViqZ2xeGjKXkUZUBOvFRbXUG/DjXbBOrxKVAyMNBbS1uFvdame042fLEhtftMxBYZUINjqL5jYWvwvS9lo8bsjkMGJkVlUqtybOtrm2tm465z3VDJXXZzhhgVBKsdgGsunokv1fZBNl17uVPMWyxq8rC+VDmtqSq3Yix07/bUeVIwmoOklyLEmwnvwGvDWnWLcTwSrHclkdRcMupUgekB31Us+w5EjURx5eySAg5AoM458sv1VxnxwWRvuUjFFAZlCkAHtWsWBPfoKIYnrZIsquMhZnzKy5ewVC6gXNzy7jTXG4ZzJIwaQIMmdE0LLl1Km17juB14caBLzHuLxahAcrSCSygJbtZlJ++IFrA86EQEiWaNkAIsr5fvbEEZWPMd/KuG1I1CRDtBBIv7nmBChGAtk7Q5Cu+AyZTkMhF/3wyE/wB5rb3UI8BWJwyyCzqGHGx7xwI7j41zgwSR3yKATxPEm3C5Opp0aQRUlbOQiAJIGrWv42Fh7qSkQW9gBckm3edSa6mkmgE2oUdCgJqhQoUAKIijoUBEz7MWbrQdCHGVhxBVBr/aPtqC2fhpcNKsLaqzHqz96DYtoeQNuHI2tzta4eyzjvIYeRAH1j3ikSYPO6M33hJAHkR6+NUcbLqVcBjFi3b7J55tB7eFNYcMykmJwUYlrWzAMeJ0qTogKmitjbCRm5ZjdjYaAjQXt9ZPrruaXSDVkVYVChQqxAVJpVFUgKkGl0g0IEmlxcKQa6RcPXUMIOiNKNJqpcI0k0o0RoBBpJpZpJoBJFJNKIojQHM0k10IpJFAItR0dqFAS9ChQoAURoUKAbz/ALon431U4FHQoAjQoUKAFJNFQqUQwjQoUKkgI0VChUgTSTQoUIEmukXD10KFQwuxVEaFCqlwjSTQoUAk0RoUKASaSaFCgEmkmjoUAVChQoD/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50" name="AutoShape 6" descr="data:image/jpeg;base64,/9j/4AAQSkZJRgABAQAAAQABAAD/2wCEAAkGBhQREBUUEhQUFBQUFBUWFRYUGRgYGRgYFRcYFRcXGBgXHCYeGBskHRUXHy8gIycpLC0sFR8xNTAqNSYrLCkBCQoKDgwOGg8PGiwkHyUsKiwsLCwsLywsLCwuLSwsLCwsLCksLCwsLCwsLCwsLCwpLCwpKSwsLCwsKSkpLCwpLP/AABEIAOEA4QMBIgACEQEDEQH/xAAcAAAABwEBAAAAAAAAAAAAAAAAAQIEBQYHAwj/xABUEAACAQIDBAYEBwgPCAIDAAABAgMAEQQSIQUGMUEHEyJRYXEygZGhFDQ1UnOxsiNCYoKSs8HCFyQzQ1RydIOEk6Kj0dPwFiVTY2TD0uEV40SUtP/EABkBAQADAQEAAAAAAAAAAAAAAAABAgQDBf/EADIRAAICAQQAAggFBAMAAAAAAAABAhEDBBIhMUFREyJhcYGhscEyM5Hh8CM0UtEFFEL/2gAMAwEAAhEDEQA/ANxoUKFAChQoUAKFChQAoqOioDhjMRkU29KxyjvNNdmbT6wlTcMOIOh9n6aPawByg3BubMOX+P8A6qNkmkRgQVI8DY6+BB9l6zzm4y9hpx41KNeJYaFcsNLmUHw18661oXJnargFFQoUICoUKFAFRUdFQBUVCiNAEaI0ZpJoAjRGgaI0ARNJJozSTQBE0k0ZpJoAXo6TehQExQoUx2vtmLCx9ZM2Vb24Ekk8AAOelAPqFZttPpeUkrh0APzpSCfUin9NQb744ya5XEG4GoXsD1af676q5JF1Bs2WhWGN0k4/BsMzdYhNwJBnBHMZwcyn1mtM3M39h2ill7Eyrd4yb+F1P3y39eutSnZDi0WahQoVJUgd4MbawCmTL6agA2uLg2PH/wB0zwcBnVHWMhDc/N524eBvxHKp7H7NWUX4OPRYcR4HvHhXTBxFUAa1xe+XhxJ51nli3SuRqjmUIJR7F4eEIoUcq6URFReysNaSbtSHJIEUPI7AAxxtwZiCbsdeOtd+jP3bZKUKhNpbbCTgdYqrFlzqSLt1mmn8QWb10621ijHGrLc2kXQEi4N+NuXM6HQUsbXwSFFTbDoQhYuXLDNmB7PDTIOAFMTNIcPAUazsYtW1vdSSG5kHnQUS1FUemOzyRWup+6B0vwYKDY9/G4Pcb0WQzSSAu6pGwQKjFSSUVyxZe1btgAAjgeNBtJA0Rphs6dczIJHewuBIrXA4HtMAWF++/nT5jUkNUEaSahtl7ZEkpHWKwlBZFBF0yaWP8ZbN6jUyaBprsI0k0ZpJoQEaSaM0k0ARpBNKNIJoA70KTQoCbrB+k/emWbFvFciKFmVVA5jQsRzPH1Vu5rz1idktLjZlNs5me4F7DtG9vCobovBWyL2Ns2SdwF7RJsBbvrW93Oj+KBLyfdHPpfNHkK6bq7sRYZQwF37/APCrOrVmk9xqS2kDtrdCCeMqUAPIjQ1l2L2PLs3ECVLo0bXRvcfURe/ma2I7RzyFERiq+lIbBL9wubk+QprtLZqYmJo2sbi1xyPeKopbeizjfY63f3zhxUUbi6F7gg8A4Nit/PhVgrPNkbGbCYbqjkYBmzX4NmbsHXgdQKu2x5S0K5uI7Jv4Gw91q7wybnRxy4VCKkh7SJZQoLMQoHEkgAeZNLqgdMO0+qwsKEApJOvWKxsGWL7pkvyuQNbHhwrrJ0rOeLH6Sah5l7edRa7AZjZbkC57h3mmUOKhR5Pu0eZ3uQXXRgqx2tf8Aeus73g3wvtDZjsgy9VFKsQfTPirxXvl7WQG40F7cqom8GmNxTADMMViCD4iZyPeK5SyUbMWicu3Vr7noWOBIoyGIyksXZyBcsbkseHO3sFN8N1TKkayq5jIYWZWNl4Xty1AvVb6SNoZtjll/fvg/rDOjkfkg1TuiBANoNYD4u/20qzn61HKGn3YpZG+jVVkhiLL1qKDrkZlGW41sCbgG97eNKTDoIo7P2I8rBrixCDiTwtbW9Ydvoeu2hjJBYhJACe4J1eHH9qwrQNi4rrN25fwMJi4/wAhZAPdaoU7bRael2xjK+6+FlrefDmVZetizqCtw66g8jrrb9JpeJw6n7qspj0GZ1K5SBwzZgVNr8axvcvcVdoLKes6sxlQOwGBzAnXUW4U22NjHhix+Fv2DhsRdQeyHhcLmUcBe7a89O6o9I/FHR6RW1GXKrwNnw2IgQljOju1gWZ0vYcAALADU6DvpxjUV4mDMFQjtNcAZTxFzwBGnrrG90dwhj4JZBII2jcoqlAQTkVwSbgj0rcKRuztBxgNoQEnq/gxdV5IwazZe69xp+D4mnpPNFZaSNupcpq+PM2R8kyjI4OVlIKEHKV1HDThpbuNE+04hcGWMEcQXXS3rql9EBC4Oc8AJyT6o0rK8QhlV5iNJHNz+HKGkt7ial5KSZENIpTlG+FXzPR5qLO82F6zq/hMGe9svWJe/da9VbfnbrHZMLxsR8JEQJHHKyZyPXax8Caq67hp/wDFHGGRswiMnVgLkyg+jwvew43t4VLm/Apj08XG5uuaRrs+JRAC7KoPAsQL+V6bnakP/Fi/LX/Gsc2jjml2Th1c5uqxbot9ez1JZR5C9h4AVM7E6LkxGGimM5XrY1fL1YNswva+bWoU2+kWlpYQVzlXNdGoJIGF1IIPAg3B9YojTPYmyxhsPHCGzCNcua1r+NuVOzXUxOr4BQoqFCCdrM9u7KGG2mZWACYi5U9xsMwP42t/wq0yozeDYSYuIo2h4ow4qf0jvH+FQ1ZaLp2QWExaqCXbKFFzfgLV3h3hha1m0bgSCL+OtQy4TjHOAzwkZ15MOKtbmDpXPC4aSZWeZh2tUQC2QW4G3GsjTiehCpk3tTZInAVmOW9yFJW+oI1U8OIt40+w2GVFyoAoHIC31VGbDxRZSjH0NLmnTzDKWJYDlbifIDjfuqtlnHmg8XHepnZgXqxlPnfv51W8JiTJEHIIDaqG0YA3tmHfwProoNqmJ7jUcGHeKQyKD5KZcTkqRcKRJEG4gHzAP11Xdo74BVAiW7Hm3ADmbDjaprZc7PCjPbMy3NuFao5Iye1HnPh0zscOunZXThoNLVgG1MLnxG0Ta5jmmf1fCwh9z+6vQdYtsbB9djtqx/PTHgefXkj32quRXR6Gilt3P3fU7be2h1+yNmRg6vL1Z8TFmw/1sD7KX0Z2Tak45ImIHqSVR+ioLdaX4RidnwH0Yp2cdxuwxB/N++nO7+M6rEbSfmsGOt5mWw95Fc0+UzdOFQlBe35t0L3awhxGH2rNa94C6/xi7zn7Cn11L7l4onYm0kP3keII8nw3+KtUNudvhFgcPPC8LydceKlQApjCW1PmfXQ3Hny4XacZPpbPkYecaSAn+37qJ9fEjJFvda4uNfJHTcTfSLZ6zCSOVzIUK9WEt2QfSLuLcRwBptsjZbywbRxhACdRiANQbvM4cgc7KOZGuYdxqZ6MN3sPi0xHwiJZMpQKW4rmDXykag+I7qrmAYwvtCFT2Pg+KQjv6mSyE+I7X5RpzSsXFzko98WSu5G/MeAw80bxyu8kmdMmTL6CoAxZgRqvIHSuW7ux3GzdoYlrBGw5jTXUkHM5tyHogX8fXLdG27GHxmFn6+JXYTFFfgygxIeyw1GpJqvbtYgrhdox37LYUsRyzIwW9u+zW9Q7qc0r9pD2uUtvdxssG5mLMWxce44qZcvmYVA95FQcOzANhvLbhjEI8soh+tvrrrgcTk2HiQDYyYuNPVaNm9ykeukQ73RLss4LqXzEMesuuXMX6y9r341Nr5EbZW3H/JfoOds4vrNhYL8CZo/6sSKPcBVjwe8cGE2RhPhETypLHkyKqMDxJDCRgCLedUY4rNsrJ8zG3Hk8JP1hvZVzmwSPu8rOis0WFZ4yRcq1j2h3GpT+hzyxXCl1ufzsr+9+1MNiMDE2Eg+DoMWwZckcd26knNaIkHQgX46UeyOlU4aCKD4OjdUipmM2UnKLXy9WbeV6hZfkxP5c3/8APWrbmwqdnYUlVJMEfED5tI23wMzhjx1JWr8ycvSTRmkmtB5AKFFQoCeoUKFAV7eHY7GQYiP0lQhl+cBqPPmCPHThTDDTA2I9Fhpfl4Hxq4Uxl2PGxY2ILCxsdPO3fXKcL6NGPNt7KFtbFRQSqXa2dyEW9rse+3AacToL+NTeGxQIARgznRnT0YxzVCeJ5ZvPypzjdkuosUDr3ga+sUww6CPS1h3VmSce0blkhNEiyALYcAPqqD778zTrHbUFsqcTxNchB2bmuM6cuCY+ZFYlbe2r/sBr4WI96CqHjQLVet2/ikP0a1206qfwMWqrevcSVZ5uhuviYdqYqaaIrDK2JyPmjIYSTZ17KsWF111Arj0lb24rCYpEw8vVqYQxGSNtczC93UngBVS/ZJ2j/Cf7qH/LrRKavnwO+DT5Xjbi1UvOyxbj7i4nD7SEk0OSGLrerfPGQb3jSyqxYXVidRpUTLuNtANisuGa0zOFIkg1VsQsvOTS4Xn30z/ZJ2h/Cf7qH/Loz0kbQyg/COZ/eoeQH/L8a53CvE2bc+7d6vh5+Bou5u5kcWCjXFYaEzXcv1iRyMLuxAzag9m3A1UI9x8ZFisZ1eHPUzQY2KNg8QFpkYxqFz3AzBF1GngKh/2Sdo/wn+6h/wAuiPSTtD+Ef3UP+XVnKLRzjhzxlJ2ufeXnow3exGEWcYiIxF2jK3ZGvYNf0Ga3EcarMu42N+E41hASsyYsRtniseuYsmhe4v4gVZdv7/thcHh7WkxU8KP2h2VBAvIwW3E3sotex7qz+XfzHsSfhUgvyVYwB5DJUycVSKYo5pSlk4V+/wAPI0fox2FPhMPKuIjMbNPnUFka69Wi3ujEcVNVLZO5ONjXGK2HP3XDSRxnrIrM2dSo0e4uATc24V03W6UJkkVMYwliYhTJYB0ubXOUAMovrpcC51qNxvSHj1lkUYiwWWRVHVw+irsF1ya6AVDcaRKx598uua8648v3O0m5eP8AgKwjDNm+EvKR1kPARKi3PWWNyW/J8r6Fh90MOuGWM4eAuIghYxoWzZbElrXJvzvWYfsjbQ/hH93D/l0lukbaH8I/uof/AAopRROTDnn4pe6yQ2H0eYtoMRHNH1TMsLxMzxsDJEXupyMxAIkIvauC7J2uIPgnVS9STYreG1r3tnzejfW17VrGyZ2fDxOxuzRIzHQXJUEmw0FOTV/RqjK9ZPc7SMy2zuHiF2dh4YkEsonaWXKygDMjLoXK3A7I99McNszbcSKkYlREAVVD4WwA4AXa9ayaSan0aKLVyqmk/eiM2AswwsQxN+uy/dLlSc1+9ez7KfGlGkmuhlbt2FejoqFCCfoUKFAChQoUAVQO39li3WLYd47/ABHj4VOu1hc8BVHxG03xMspPZjR3iiXvCNleQ+LMth3AfhGuOaUVHk6YrcuAo8OLhhqfGlYqckWAqOlleM66ijbFv3AisO6z0drDTD9ZIFsWGpYDmF1I9fD11e9lTK0SlVyrawBBW1uVjqKpOzMWgZ8ysbgWy3uPLLrzq5bFH3IHt2Ooz+lbxB4Vo01O2Y8tSTl7aEbT3bw2JYNPBFKwFgXUMQONhfzNZT0pbHhw2JiWCJIlaIsQgCgnORcgc7Vs9ZH0y/G4PoD9s13yJUddFOXpUr45HPRXu9hsTh5mxEEUrLPlUyKGIXq42sL8rkn11G9KmyIcNNh1giSJWjlZggCgkMgBNudqsfQx8VxH8p/7UdQ/TR8Ywv0Uv20qjS2WaYyl/wBvbfHP0F9FewMPiYZziIY5SkwVTIoawMamwv4mrudxcB/A8P8A1a1T+iLaUUUGIEsscZMykB3Vbjq1FxmOovWgRbZgdgqTwsx4KsiEnyANzV4JbTNqp5FldN0Yt0iMBtGVFAVYUhiQDgFEauAB3XkNXfo73Wwz4BZJIY5XlLljIoawDFQovwFhy5mq70t7IaPFrPb7nMirf/mJcEHzXKR/FPdXbox3xWA/BZzlR3vE54K7cUPcGOoPeT3iqKlPk1ZN09PFw9ny7K/vLuvLFi5khw+IaJX+5lIpXXKQG0YKb2JI48q0nYe5OEfDQtLhY+saKMyZlIbOVBbMDqDfvq2mk10WNJmLJq5zil1XtPOm2Iwk86qLKs0qqByCuwA9QFbHszc3BNBEzYWAs0aEkoLklQSTWPbe+M4n6ef841b1sj4vD9FH9kVTGk2zXrJSjGNM7xRBFCqAFUAADgANABQNKNJNdzyRJpBpRpJoBJpJpRpBoAUKK9CgLBQoU1xu0FiF2OvIczQDqhWeb0b0zsuWKX4Oc18yhWNu65uLHnbXuqCXfDGAhHlIbSzLbXuNrEVzc0i6g2abt3F5Y8o4t9Q4/oqrRjKSe83PnVZj3wxTFvubYnKdSAb6dwUH2VJ7O240g7cLoTyyvp5gqLVjzPc7IePJB7okhipR3VGSS6WA9tO8QzcwVHsJqPxJAFZd7fic3qcnV0cuvK6g2NaVsCQthYiTclASfOskxWItWr7rtfBQH/lL9Va9KqbKY2+iTrI+mX43B9AftmtcrI+mX43B9AftmteT8J6Oi/OXxJroY+K4j+U/9qOofpo+MYX6KX7aVMdDHxXEfyn/ALUdQ/TR8Yw30Uv20qj/ACzTD+8fx+hTdm7v4jEgtBC8oU5WK5dDa9jmI5GrJubuhjItoYeSXDSIiOxZjksAY3XkxPEirB0MfuGJ+nX80taGaQxp0xqdXKMpY0lXX6r3jDbWx48XC0Mwurd3FSODKeRBrD96d1ZcDLkkGaNr9XJbsuPmnuYcx6x4avtXpFwmGmeGRpM8ZAbLGzC5UMNR4MKkcThYdo4MBgTFPGrKSLMMwzI4vwYaGryipddmfBlyYKck9r/loovRzv02ZcJiWJBssEjam/KNz4/ek+XdWmV5zx+DeCV4ybPE5W407SHRh3cARXoDY2P6/DQy/wDFiR/ylB/TUY5N8MvrcUYtTj4mBbe+M4n6ef8AONW87I+Lw/RR/ZFYNt74zifp5/zjVvOyPi8P0Uf2RUYu2dNd+GI6NINLNINdjyxJpJpRpJoBBpJpRpJoAqFChQE+ay3b+3jPico9DrDGB87LbMfIXF/HStI2rjephd+JVSR58qxLZeOBxMbMdFIUfx5Flkc+ZYLVWWRLYmEspEmgNmBPiLMvtF6Zbs7H6+cot8qE3N+V9NaXvdtm0jw8Bkzp43108jf21ZOjrDBIc3Nqz5PI04Vw2WjAbJSJQqKABUI+3WGPEAKhQCSCDmYtmsQb6BRGb6a5xrprZs9Rc2CiMgkNg459/wDq9QopHS2+x+9iDmtbx4VXdr7BDqWh4jih5/xfHwqfNm5ggU0cMkmcHNG7BWX5jBRYqe421Hf51SWPfwVnijNUyi4bZCyMDNIsSX4MwDNb5oOoHia1TY6KIIwlsgQBbai3Kx51VNt7EWzyILE6uBz8ase7bftSH6NajSpxk4s4TwRxwTTJOsj6ZfjcH0B+2a1p5AOJA89Kpe+25Q2hLHIuKjiyJksVz37Ra9xItuNbMibXB00s4wyKUnwM+hj4riP5T/2Y6h+mf4zhvopftpVz3G3ZGAikj69ZjJL1l1XLbsKlrZmv6N73501343DO0JInE4i6pHWxjL3zEG/prb0ao4vZR2jmgtTvb4/Yo24e/EWz45UkjlcySBx1eSwAQLY5nGulWY9MuG/g+J9kX+ZUT+xD/wBfF/Vf/dQ/YgJ//Oi/qv8A7qqvSLhHeb0s5bpPn4/6K7v2t8a0wBCYmOKdM3GzRqhBtpcFDe3eKtO6/SbBh8HHDMkheFAgyAEOFFl1JFjawN6tO1Nx4sThIoJWOaFFVJUFmBCgHQ3BU21U39ovVJk6JJASBi4Dr98Cp9YufrqXGUXaKrNgywUJvr7FL2tj2nnklI7Urs2VdfSOijvPAeNb7sPA9RhYYjxjijQ/iqB+iqnux0cw4WRZZ5lmkWxQCyop4hrEksRyJNvCrwrg6ggjw1q2OLXLOGrzRnUYdI877f8AjOJ+nn/ONW87I+Lw/RR/ZFUTafRK0kssnwtFEkjvYwnTOxa1+tF+Nr1fcGVjjRM6nIire4F8oAva+lMcWm7J1eWGSMVF2ODSDSTiU+cvtFJOJT5y+0V1MAo0k0RnW18y24XuLUkTKeDA+RFAA0k0XwhfnL7RRmgCoUKFAOd7GtgpyPvYy35Pa/RXnbHSMt+Wdw6eaH67H316V2vhusw8qfPjdfapFYHjdkh2jRtA6sRb71hlJ/14VDLITj8YuISJjq4GQ8bg8QfVqPI1et0dphIwp42rMcNs2U3OY5Q5U9+hI4+Nj7Km5HdMrQsA4ANr9lxyt3N4eyuGSDfRpxTiuGa7LjewT3DT9FV7djEjEM5YG6u6G/DRyAR42F/XUBsPe4TDI5yyAi6todDfnVu2U0cQbqwBndnb+M5ux9ZN65xl/kaK8hy2FZHt96bEG/dytXCLbKyDq0Ic5yzkfe/NBPfbW3jT+WcOLE2qPmliw6hVsO5VAHr/APdNyjZPfZJPMMjDvBHup5u8P2rD/EFVCXaxIJPcat+7HxOA98a0wT3ZH7jhqY7YL3le6WxfZpvr92i4+ZrG8NswyNlihaRrXyxxl2sOJsgJtqNfGtm6Wh/u7+ei+s1S+iX5S/o8v2o66ZFc6Nekm4adyXhZUZNnyQMM0UsDciyPE34pIB9lal0b73SYmOXDztneOMsjn0mTgQ3eVNte5h3XqQ6WYgdmsxAuksJU92Zwht6mIqhdGJ/3h54af9T/AAqEtkqJlNajA5tcr7FOw2GUqvZBJCgWFySbAADiSTTzE7EkhGaTDyxC4s0kLxi54asoF70nY37ph/pcP+cSt/3sgD4HFK3A4eb1EIxBHiCAfVVYQ3I0ajUvFNLzMz6ON7ZY8SmHkdnhlOVQxJKOdVyk6gH0cviLW1vXd9oVO0cUSAfuzcQO4U22Gf23hv5Th/zyU830+UcV9M31Cl3GiFBRzbl4r7oTvXgQGwpyiz4DCtw5hWQ/ZHurSeiacHZ2Qfvc0i/lWk/X91VHfjC/tLZkn/TBD+RGw/W99THQ3itMVF3NFJ+WGQ/mx7avDiZnzvfp78n96JLpbnAwAQ/vkyC3flu9v7I9lZdgcEpwmMfKOyMKt7D98muR/dir50yYrXDR/SufVkUfaaq9hMLbYeJk+fi4APJCmntZvbUT5kydM9mGPta+v7FXw+zjI2WOIyNqcsaF2sOJyqCbU5/2XxH8DxH/AOvL/wCFWHow+Ul+il/VrYzSGNSROo1csUttGNjYcw2OY/g02b4aGydTJmyiIjNky3y8r2tXfoth7WLyrxw4HZHEsWsNON7GtM2+krYaVYBeVo2VLkDVha9zppe/qqJ3G3bOCwuVwBK7FpLagclW442Ue0mr7KkjK9TuxSvtsybd3ZzR43DI8TJIJYrq6FW4g3swB4Amt2NVHYe7E3/yU+LxKgat1IzBtD2QdPRIRQPxzVuNWxxpHPV5VkkvcFQoWoV0MZYDWPb57J6lwwGkcuYeRuT9b/k1sNVre3ZAlibTXl58R7Tceuqy6LRfJiuClIlmjHA3t5jUfWaViScq8jc+9Q3139tLxWEaGcNa409dv/WtSGMwt3S2oy3v4W0rk5nZRI/AQGVXEg9D0X4HnxPhapXCYmSMBSz5wOHIEjTjwF+dOvg33I5RxBB8uftpe18E0fVPftBAAfnLra/fa1vVVHFSVs6xyOPCIbaW2sYoA65wO8BNfXl0PkaZYPak4kVWdnDLcljds1zzqxKgnTMQA2gccr8mH1Uf/wAFpcalNQOeUqCbd4Bvp3VnydHfFLlAjLMOJ1rVd2ltg4B3Rr9VZhFZVu1aju818JCf+WtW0n4mV1t7V7yudLfyd/PRfWapfRL8pf0eX7UdXTpb+Tv56L6zVL6JflI/yeX7UdaZfmItg/tZfEu/Sv8AJcn0kH51az7oy+Uf6NP+pWgdK3yXJ9JB+dWqB0ZfKP8ARp/1KT/MROn/ALWXx+iKvslwHgJ0CyQsT3BXUk+wVru93SBhPgkyQzLLJLG8aBASAXUrmJtYAXvr3WrHsDGWEaji2RR5tZR7yKndsblYvCoXli7A4srKwHnY3A8bVzi2lwbM+PHOcd7669oe4+yTiMfCoByxOsznuWJg4v5soHrPdXPfP5RxX0zfUKnui/eXqZ/gzBck57LAAMJANAzD0lIFhfgbW42qA3z+UcV9M31Cp42fEqnJ52n1XH6lw3wwubYODf8A4a4Y/lx9X+sKjOiTFZcc6f8AEgJ9cbKQPYx9lWnamGz7ujnlwcUnriVZP1aoHR/iur2lh+52ZD+MjW94Aqz4kmcIethnH2v/AGSPSxiS20AvJIE9rM7H3ZfZTvGYXq92k/DlST8ue491qr2/+LzbRxLHgrhR5IiqfeD7avG+2D6nYUcfzBhF9jIKd7mS/Vjij7V/PmULdHbi4PFCZ1Z1COuVLXu1rHtEDlV4fphw4BJgxGn0X/nVD3Z2CcbiBCJBGSjNmK5/RtplzL399W2ToaYgj4Yuot+4H/OqI7q9UnOtPu/qvn4/Y0iN8yg94B9ovRGjijyqBxsAL+QtQNaTxRBpJpZpBoAqFC1CgJ+uOJhzKRzI08xXaiNAZptrYIdjYW1uPr/15U0TYnZXT0Lr6joR6iB7aum1sJaS/I39hqOi4nhmtZhyYcmFZJKjTGVoqcCZS8Z8x7Lg+w29VSOOYSRIDxAK++6+4092tsw5lcA3tY2F/EcByuaYYeMiFswPYcDx43X3X9lQn4EteJA4YmJweR4jvBsP9eVW/ZWHDMVvrlDKe62g91QW1cHoGA76lNky2xEVj+96+WtvfauPsZ1lyrQNsbMygsF0+/Ufe/hD8H6que7ZBwkJGo6tbeVMMYumYaEVMbM/cU0t2eVd8ENsmZ8uVzgkyq9LXyd/PRfWapfRL8pf0eX7UdXTpa+Tv56L6zWT7E25LhJetgKh8pS7DMLMQTp+KK6TdTs36WLnpnFeNmtdK5/3Y/jLB+cU/oqgdGXyh/Rp/wBSo3bu9mJxgAnkuqm4VQFW9rXsOJsTxq29FOwWtLi3WymJo4ifvgdXYfg9lQDz17qi907RZQ9BppRk/P58Ge7G/dMP9Lh/ziV6A3ojDYLFAi4OHmv/AFbV5/2N+6Yf6XD/AJxK9CbfjLYXEAcTBKB60YVOHplf+QdZIe9/YwPYR/beG/lOH/PJTzfP5RxX0zfUKY7Fe2Jw5/6jDn+9Q0/3z+UcV9M31CuX/k2v834P6o17YeFEuyoYyLiTBohHeGiy299YhsTEGLEQOdCk0LN4WdS3uvW77pfEML/J4fsCsN29hOqxc8fzZpAPIsSB7CK6ZOkzFpHcpx/niFKvwrFkcRPibfiyy29yt7q1bpU+TX+lh/OLWdbiYXrNpYcclcufxFZh/aC1ovSr8mP9LD+cWkfwtk53/Xxx931/YovRf8pL9FL+rWxmvP2x9sSYWUSwkBwrLdhmFm46eqp39k7HfPi/qx/jSE1FckanTTyT3RNiNINVvcDb02Mw7vOVLLKVGVcotlU8PXVlNd07VnmTg4ScWINJNLNINSUCoULUdATtChQoBtjsKHXx5GqxLFqVIvb/AFpVvNRc+zBKgYHUjN7ddK5zjfRaLoqWMxzIh6uQCxsVksbDhobH9FcoWLI+e1yBfLbkfDwZq5bYjJDBgL6gEc/A132PASF53svmeFZ1yzR0iL2idDbwv7Lf68qKOUiWGzZcxRL/AMY219Zp5tjZ5W5PEaHyPA/68KjmYdXFbWTrPRPDKgzanzB9lcZLk7LmJbpJ3X7nIpDDS66irHss/cU8qiJ5hJldc6B0R9ORYX1GtjwqS2TiQyZc2Zk0J4X141sxqpGWcPU3HTaey4sRH1c6LIlwcrcLjgaif9gcB/BYvf8A40520xciJVdhbO/V5bjj1fpMPvhm/E8ae7OxRkjBYWYdlweTDQ/4+RFdqTZRSnGPDIpdy8BGQ3waAWOhYXAPL0ja9TSlWXSxW1tOFuFtKa7YBypZVY9allY2B48TY29hosDhGUuzKiF7diMkqMoIvcqtyfIcBRKuiJSclcmReH3M2eGBSCHMpBGUkkFTcHQ8iKm5p0GjMouOBIGh86g9kKXMQMccfVqrhgbu6lSNOyLC5sdTw8jTuaFmxL5VjP3OP90BPOThai9hM7b9Z2M/9idnrZvg8S2sQbkeIsb13n3MwcrtJJh42d2uzG9ye8605x2GzZNEZ0VvubeiwIAa1+HIA25250iaZThkK3SNjGG5FYyQCL8u4nkL0aXkSpzbvc/1HuEjjRVjjyhY1ChFPohRYC3HSonaG6uBkkaSaGIyObszGxJ4X4+FSUmz4VC9hECkZSAFsb6WItx4eN6j9rTFJs3VpIBEoYubBAXbteg2nfUMRbvhsVgN18Jh3EkUMcb2IDC/BtLannTjauDhmTq8QEZCQcrmwJU3B48jXDEYbq8MimxtJDw4ayqbDwF7DwFHjkYzjLHHJ9zNxI2UDtDh2Gv7qC23dkfJuRs9Rc4eEDvNx9ZpI3K2eRcYeEjhcE29t6kpMFkwrIwU2Rza2guGICg8AL2HlXPGRgYZbADWHgLffpUUvIt6Sf8Ak/1Omz9lQ4ZCsKLEhOYgcL6C5ufAU4VwwuCCO8G9NcXErzosliuUsqngzgi9xzIFrDxJpEsKpPH1YCs+bOFsLoFPaIHc2UA/hGpOb55Y8NIvfhUeVZZpXS5sUDJ85cgPZ7mHLv4d1umyZAyMym4MspB82NA1wPLUKO1CpKk5QoUKAFN1OS45WLD9I9p99OK5Ylbj1j66Ao28+BaUPlFmzXHj38OXMVJbs7NN1DfvRzEcy5BA9gLeu1NtuYopiEIBKrHdx4aX9Yte3gamtnAJKSpurqCCOd9Qfr9tZ0vWs7N+rQ6xGz0drML6Eezh7m91Z/icGsGKAk1iEmSQjTLe4v5ai/hetLkXgfH3GqfjtjviMRJIqlohIVZb2JKWVivhcEeqmWN1QxSqyU2jKqSAl8oZVtwym2lx6rc6dbMILMQQb21A+uuE5MqAwBleMBWjkBBA5aHjz56092VERGC3pG5bS2tzyrrFetYlL1KCfFhJGVYpHY5WcpktqLLfM4PBeQpeInSI3sS0h9FBdmIAF7cNABroK4NgQ88hJkFljtkd0B9O/okA8qXiyY5RJlLLkKHKLldQwNhqQbWNu4erocuBUWMWRgrIyOO0FcAE25gqSDa/I86TPtPKzL1cjBLZmUKQLi/AsGOncKR1vXSRlA2WNixdlK3ujJlUMAT6Vzy0ppjMM5klYNIEuodE0LLkAJU2vceB1sRxqCUlZJxQIVQqBZRdCOQItp4EUxx4Qy2MUkj5FJKEDsksFBu68w1SUagKAugAAHlbSo6fB58QxJkAEUYBR3S5zyXF1Ivy9vjViqZ2xeGjKXkUZUBOvFRbXUG/DjXbBOrxKVAyMNBbS1uFvdame042fLEhtftMxBYZUINjqL5jYWvwvS9lo8bsjkMGJkVlUqtybOtrm2tm465z3VDJXXZzhhgVBKsdgGsunokv1fZBNl17uVPMWyxq8rC+VDmtqSq3Yix07/bUeVIwmoOklyLEmwnvwGvDWnWLcTwSrHclkdRcMupUgekB31Us+w5EjURx5eySAg5AoM458sv1VxnxwWRvuUjFFAZlCkAHtWsWBPfoKIYnrZIsquMhZnzKy5ewVC6gXNzy7jTXG4ZzJIwaQIMmdE0LLl1Km17juB14caBLzHuLxahAcrSCSygJbtZlJ++IFrA86EQEiWaNkAIsr5fvbEEZWPMd/KuG1I1CRDtBBIv7nmBChGAtk7Q5Cu+AyZTkMhF/3wyE/wB5rb3UI8BWJwyyCzqGHGx7xwI7j41zgwSR3yKATxPEm3C5Opp0aQRUlbOQiAJIGrWv42Fh7qSkQW9gBckm3edSa6mkmgE2oUdCgJqhQoUAKIijoUBEz7MWbrQdCHGVhxBVBr/aPtqC2fhpcNKsLaqzHqz96DYtoeQNuHI2tzta4eyzjvIYeRAH1j3ikSYPO6M33hJAHkR6+NUcbLqVcBjFi3b7J55tB7eFNYcMykmJwUYlrWzAMeJ0qTogKmitjbCRm5ZjdjYaAjQXt9ZPrruaXSDVkVYVChQqxAVJpVFUgKkGl0g0IEmlxcKQa6RcPXUMIOiNKNJqpcI0k0o0RoBBpJpZpJoBJFJNKIojQHM0k10IpJFAItR0dqFAS9ChQoAURoUKAbz/ALon431U4FHQoAjQoUKAFJNFQqUQwjQoUKkgI0VChUgTSTQoUIEmukXD10KFQwuxVEaFCqlwjSTQoUAk0RoUKASaSaFCgEmkmjoUAVChQoD/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8552" name="Picture 8" descr="http://thecapitolwatch.com/wp-content/uploads/2012/04/marriagetest.jpg"/>
          <p:cNvPicPr>
            <a:picLocks noChangeAspect="1" noChangeArrowheads="1"/>
          </p:cNvPicPr>
          <p:nvPr/>
        </p:nvPicPr>
        <p:blipFill>
          <a:blip r:embed="rId4" cstate="print"/>
          <a:srcRect/>
          <a:stretch>
            <a:fillRect/>
          </a:stretch>
        </p:blipFill>
        <p:spPr bwMode="auto">
          <a:xfrm>
            <a:off x="152400" y="2133600"/>
            <a:ext cx="4419600" cy="4419601"/>
          </a:xfrm>
          <a:prstGeom prst="rect">
            <a:avLst/>
          </a:prstGeom>
          <a:noFill/>
        </p:spPr>
      </p:pic>
      <p:sp>
        <p:nvSpPr>
          <p:cNvPr id="108556" name="AutoShape 12" descr="data:image/jpeg;base64,/9j/4AAQSkZJRgABAQAAAQABAAD/2wCEAAkGBhMSEBISExQWFBUSFA8UFBcUFBUUFBUVFBQVFBQUEhQXGyYeFxkjGRQUHy8gJCcpLCwsFR4xNTAqNSYrLCkBCQoKDgwOGg8PGikgHCQpKSkqKSwsKSkpKSksKSwpLCktKSksKSwpKSkpLCkpKSwpLCwsNSwpKTU1KiwpKSwuKf/AABEIAI4AyAMBIgACEQEDEQH/xAAcAAABBQEBAQAAAAAAAAAAAAAEAQIDBQYABwj/xAA7EAABAwIDBgMFBgYDAQEAAAABAAIDBBEFEiEGMUFRYXETIoEHMpGhsRRCUpLB0SMzYnLh8IKi0rIX/8QAGQEAAgMBAAAAAAAAAAAAAAAAAgMAAQQF/8QAJxEAAgIBAwQCAgMBAAAAAAAAAAECEQMSITEEE1FhMkEUInGBoTP/2gAMAwEAAhEDEQA/AFYpWkIQOUkawtG5BTHKZupUEYspxIhCJmRaopgCC8ZSNcVLoFoPjeNwC0tDFZoWcweHM/stZC1Pw77mfL4CQNFzGriVJGFpM49oUiY1PUBGFNIT01ypkI3KFwUxCaAqCBJhros9thV5IHHjbRaaVvFYP2gVPlDL70nI6Rowq5JHnBYSbniVZUUdgo2Raq1o6MkaNJ9CsUVZ1NkTwOsiA5czDZODCp48ImO5hT0mKbQ6jpvEe1o47+y05w8kBoGgTdk8Ec3M6RtjuA6LUspAE6MPJiy5FexXU9DlY1vILlZ+GuT9Jl1HjTdSiIY02NiJjasMjoLgcGpr32UhYo5GqkQTxVNG9QtYjaGPM4AcUzTYDlRo9n6WzLnirynCFp2ZWgI2AWC1QikjJOVslspwNFFGNVMUQI5oSlI1cSoCIkKVNKosaQuDUqUlUWgeo0CzNZhkUsmaQXtuWjxF9mErM+JrrxukZGPxk8WEQNHlYNFLHKxp8rAb6KGmkDQZJCWs6e87oB9UINoKUvOW7QGlxIdx4b+arUqHxxTnut0WkdTe4tYjeFDJWu4DS+tt6E+05jnjdmDh2UlJKWyNG/MR81eqxbhp5NdQsAY3spJDoomy6dkhenmR8iuK5RucuV2SjyWM2U8b0M0qQOWF7nTWxOXpC1R3Sl6ELYkAV9s5SgnMqBgvZbTCKfJGE7FbZny0kHg62RrdyEpIi52g9eCNmkDeFzwHPstLkkjLpciSMJzAooXSb3BrB11Ke6vYON0PcQXbf8k1kuVAHGATYC/Qan05prquV18sZ9fL9VXcRO0/sLmqQ1RMqr/dK6mgO+QtueAOg9U6WuY3iEu2M0xf1ZRYttK+E2MTmdS0kfHcjcJxgTw5xvBINvkrCF2fW2h5/wCbpW0bACA0AE3OUWufRSOq7Yc5RlGlHcpcYmORV1HRSSC7Wm3PcPnvWjrMNY5ut7DXesXtZtSWfw4zY8hoEMlvbDwY3PaIFtfM5rCw6ZWAWusOJ8sW/WQhvoPeUtdtE6Vzmk5gNL8zvNuiAqyC9g4ZfmTvWfVZ2ku1FRR6Vs60sgY48S4enBWtGLyA8iqfAqmIUkQdK0HzANN7+8Ve0TLa21PFPi7/AKOPmUtTb+y3im4okv0QMRU0r1pTsxUOMqVCmRcpZVHk1NjDDv0VjFK124g9isO+pXMrTfQ/OyZLp4t7Oi455r2bwsK7wisvTY1K21nX76/VHv2xEbbyNB7XBKTLp2hq6hM1WEUxdIOi3TYWsaC825N3X7lZ3YWeOWCOoLXAzZjHGRZxAOUu/svuPFX1dTwtcZXm97WYXeQEdOKCtEQ61vclhqXyizBkj/Edx/tH3kslVFACb5nfiJ19OSon7QPlcY4mue7k0aNH0A6lS0+z5JzVL9N/hsP/ANu3/BJ1N8D+0l89vSIJcX8d5YzxHu/C06d3cAPX0VpFhDI25qh+v4QSGjpfeVNDVhrclPFoPwNH1P6powqWTzyv8MctHG3UnQKaX/JTn9fFf6LDjEI/ltFtdR+5VVTbTyOnkgyOkLPM2Rrb3jLSckltM4cDbdcWVgYqZly67/7jcfAaKN200MYtG1redhb481eprlldvVxFslbTVMm8CIc3m59Gj91IzBYmkOke6QjmbM/KP1Kpp9pRbWTMDuFhp68VUVW0fN2//f8AbJbyRXsfHpsr9I3UuLxtFr2TKauL7kaNG9x3BZChwmaQeNOTDCNTm/mPG/RvAKu2l23aW+FB5WjQAHlzRa3yyl0ybqLvy/pFptdtyGXiYb20vf6LyzGcSc4jU5iDc9CjGhrg+SVxDWgnq533Wt7qlp4y9xd/vZBJt8m+EY4lUQiiptOgCSFpe8u4cOgCnqHZWBg95/04lJN5Ijzd5W/qqQF2w7ZynfUzsY3Ul1hyANgT6NF17VXizGtaNG6C3a1/kvJdgW+HM6T8LCB3d/gL0OHaIEW5o4tIz9VqnJV9FrTt931KWV6go63MD0sEkr1pi9rOZKLTEe9KhXvXIiaT52iqyONxyd+4Rcdaz7zbd9R6EKnBT2yFMWVoTpLs1zWjRXWxWzn26oa6Z2WJtzqL7uAHMrHMGYgbrmx7HevV8C2khpIGhtri17bzpxQZcr4NPTYtX7G2btXFHaOmju6zWNOhu0aN3cBySjAC4ulq5sgdrkabE87nW3YLxvHdpXSSF0P8JxdmLo/Lc87cD1CLo9tZ8o8aWSTLuJOY+o5rNr87nRWGvi68s9fqMfgpIgImhrTfQ++f6jfXXqsPjXtCI82l9CAb2JHPosTiW1Ekh8oOv3nm59EPhtPmfnkOY9d3wS3Jy9DIQxw9s39J7Y3ubZ7WMsPdbdl/8ICv9qckpytN+GVgv8Fm6rDmPdmKvMHngpyCAL8yApzy2Eowi/1ig+hpMTqReOItaeMrwzTtvVnTbBYi42fJBG3icz5HdgAAmD2g2sAdFHJ7RXG9jYfNTTjXJblnfxpF/S+zJmhmqpX24RhsY+eY/NcKOhw5xkbmkkOodK7OWdGbsv1WVqdu5HXAKoKuufIbuN1NUV8UA4Tf/Sbfr6LzajbR9QSASBrpdZOV+UZnG3IcT6JlTWBmg8zvkE12HPNnva6xFy77paT5TfgbhwI6Kt3uTXGH6rZEPjPk3ny8B+p6oqAW04DeVP8AZQ1tzoP93BRGEu6N5dOqoKxkb8zy89m9giJIs7geA0HrvTGRgEcT0RroLDX16dlb2ItwyiqgxuUep5lEsriHAqmJspmyquRbdHpODVF42nmLqwkkWdw6TKyMcmM+bQf1VtFNfeta4OfNWxJJVyhq4yNRuXIgKPni6VIuVGcLw9l3X5K0c1QYXSksB5kqzNMbJE3bOngWmJW+Hql8JHfZdUopksdbAGwouMEImOl6IllKeShE2CsLjqniI8UfFRnkiG0XNQKypfEubCrptI0BQzt5NUoNMAjjUdXObZWbz8kVJC7lZJFThup3qmSwWjw0Df63/daTDNqDFA+mLBKwh4boPJn95pJ95u826lVMFLJO8RxtLidzW7z1J4BbTBtimR2dNZ7xuYNWN78z30RxT+hGWUEv2MvhuASzataS0fecbNHYnf6K8bsIcv8AEmt/TG2//Y/stXmtpw5cPglBuEehGd55PgyuG4LTxOuY85B1LiT9LJ2MYbHKSY2hhtoBexReIRFj83ArmPB3K0kBqknZiaqlc0kEEEc/qFA0G4HMgfHRbbGaLx2ZtA5jdLcRy7rJ0cF54mnjIz5OBS3Gmaoz1RNi51tBwsPgLImnqUBM/UpGSrTRkL5koK5VcFSuUIeEpClSFQyFrQ40GANI0Gm64WuwHDJKxhfCAWg5ST5NeXmXnbWkmwFySABzJ0aPiR8F9AbPYSKSkigG9rbv6vdq4nrf6KRxKW7HfkSiqRm4tiZybeT83+Fd0XsykcLvkjb2DnFX9Ay71pW6BM7MUV+VkoxjPZnGN8xPaMD9VMPZ5Fwld+Qf+lqnuXRq+3HwD+Rk8nlW3NF9idG2K78wdmLxoCOVllYsTncQLN14Blz9V7xiOCwT28WNr7W39ElFglPCbxQxsPMNF/iVnl08nJtcGyHWQjCmtzzXAtkq2exc1sbD957Q3To3eVsWbA0waLl5PEhzWgnoMpstO46KFzk2OJR5M+TqZzdrYzEns/puDph/yZ/4Q3/5pTZrmSYjldg+YatYXLrou3HwAs2TyAUOEQ00ZELAy48x3uPd29BT7rq1rPdNlVNjNtUMkuCW5O2BvkTfGsUlWwjchhJcJS9hkeMjOy/LVUkNVuF1oCy4I56LJVYyvcORS5L7GIvmTHwna7zYKshpAaiJ3JxJ/KUWz+SzrcqGgfecdA8/BpReCJtE0qYCppmFDFPKRM2VcoA5ciJZ48kKVIUsymm9nGD+PXsJ9yAeM7kSNGD8xv8A8V7LK9Yj2U4f4dJLMRrNIAD/AERafNxctg911oiqQD3LjA476q9e5V+EwZWBGOciZVUNcVLEEODqiGblRCRxTQm3TgUJZz3KFxT3uULnKBI6666YCnKFkdRJYIR9Rbgpqo7lA+McUqYaGCpYdCEJV4SCC6MjsiJKC+rSgJpXxnUWSX7DW/BXtmymx0Wf2i/mBw4hauSl8e2W1+aHrtknvZ7zbjcqpy4DtLkqKh9omf2hNwWheJHPeLXY6w46kaq3ZRiNhMlrtsOaAo68PkktwjJ/7NH6q0t9yN2tgqvPlBHIKqLr6hWZOZnb9VTSgtOnqngqQ5wXJYzmc0cyEqhbZ5AkyEkAC5Og7nQD4pVqPZxhLJqtzni4gYJGj+vMA0ntvVJW6M56fhlGIKeKAbomNaergPMfVxJR1BFmeOiEfJe6vtnqbTMtDKLpos2ya92ikcFDIqBYke9Eg6KGNqlKhQqUlNaVznKFjHqJxTnFROcqYSFBT7qMJXHRCywKuqbEIOWqIQWL1Bz9ijmwhzQkSe41R23B/tzhuKbLjfAgHopJKDqoKmnETc1rnnyQVIJULR1eXM62W+5JPjFmk3vYHcs5JVSGTePVVU+LOBcxwBtcadVFkovt2WdY6Wa2d3hMPEa39URg+Hwxl+QlxLLOJO8Zm/rZVeDYoXh0TxmZwHEdlZUOHmJ8tnEtMVwDvHnZxUi02Rlm3Llc0Dhf4KrqW+buiIZtR6fNdOzUf3D62ThZHhtJaW/BoJHfqkR7PLfqUqIpn//Z"/>
          <p:cNvSpPr>
            <a:spLocks noChangeAspect="1" noChangeArrowheads="1"/>
          </p:cNvSpPr>
          <p:nvPr/>
        </p:nvSpPr>
        <p:spPr bwMode="auto">
          <a:xfrm>
            <a:off x="0" y="-647700"/>
            <a:ext cx="1905000"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58" name="AutoShape 14" descr="data:image/jpeg;base64,/9j/4AAQSkZJRgABAQAAAQABAAD/2wCEAAkGBhMSEBISExQWFBUSFA8UFBcUFBUUFBUVFBQVFBQUEhQXGyYeFxkjGRQUHy8gJCcpLCwsFR4xNTAqNSYrLCkBCQoKDgwOGg8PGikgHCQpKSkqKSwsKSkpKSksKSwpLCktKSksKSwpKSkpLCkpKSwpLCwsNSwpKTU1KiwpKSwuKf/AABEIAI4AyAMBIgACEQEDEQH/xAAcAAABBQEBAQAAAAAAAAAAAAAEAQIDBQYABwj/xAA7EAABAwIDBgMFBgYDAQEAAAABAAIDBBEFEiEGMUFRYXETIoEHMpGhsRRCUpLB0SMzYnLh8IKi0rIX/8QAGQEAAgMBAAAAAAAAAAAAAAAAAgMAAQQF/8QAJxEAAgIBAwQCAgMBAAAAAAAAAAECEQMSITEEE1FhMkEUInGBoTP/2gAMAwEAAhEDEQA/AFYpWkIQOUkawtG5BTHKZupUEYspxIhCJmRaopgCC8ZSNcVLoFoPjeNwC0tDFZoWcweHM/stZC1Pw77mfL4CQNFzGriVJGFpM49oUiY1PUBGFNIT01ypkI3KFwUxCaAqCBJhros9thV5IHHjbRaaVvFYP2gVPlDL70nI6Rowq5JHnBYSbniVZUUdgo2Raq1o6MkaNJ9CsUVZ1NkTwOsiA5czDZODCp48ImO5hT0mKbQ6jpvEe1o47+y05w8kBoGgTdk8Ec3M6RtjuA6LUspAE6MPJiy5FexXU9DlY1vILlZ+GuT9Jl1HjTdSiIY02NiJjasMjoLgcGpr32UhYo5GqkQTxVNG9QtYjaGPM4AcUzTYDlRo9n6WzLnirynCFp2ZWgI2AWC1QikjJOVslspwNFFGNVMUQI5oSlI1cSoCIkKVNKosaQuDUqUlUWgeo0CzNZhkUsmaQXtuWjxF9mErM+JrrxukZGPxk8WEQNHlYNFLHKxp8rAb6KGmkDQZJCWs6e87oB9UINoKUvOW7QGlxIdx4b+arUqHxxTnut0WkdTe4tYjeFDJWu4DS+tt6E+05jnjdmDh2UlJKWyNG/MR81eqxbhp5NdQsAY3spJDoomy6dkhenmR8iuK5RucuV2SjyWM2U8b0M0qQOWF7nTWxOXpC1R3Sl6ELYkAV9s5SgnMqBgvZbTCKfJGE7FbZny0kHg62RrdyEpIi52g9eCNmkDeFzwHPstLkkjLpciSMJzAooXSb3BrB11Ke6vYON0PcQXbf8k1kuVAHGATYC/Qan05prquV18sZ9fL9VXcRO0/sLmqQ1RMqr/dK6mgO+QtueAOg9U6WuY3iEu2M0xf1ZRYttK+E2MTmdS0kfHcjcJxgTw5xvBINvkrCF2fW2h5/wCbpW0bACA0AE3OUWufRSOq7Yc5RlGlHcpcYmORV1HRSSC7Wm3PcPnvWjrMNY5ut7DXesXtZtSWfw4zY8hoEMlvbDwY3PaIFtfM5rCw6ZWAWusOJ8sW/WQhvoPeUtdtE6Vzmk5gNL8zvNuiAqyC9g4ZfmTvWfVZ2ku1FRR6Vs60sgY48S4enBWtGLyA8iqfAqmIUkQdK0HzANN7+8Ve0TLa21PFPi7/AKOPmUtTb+y3im4okv0QMRU0r1pTsxUOMqVCmRcpZVHk1NjDDv0VjFK124g9isO+pXMrTfQ/OyZLp4t7Oi455r2bwsK7wisvTY1K21nX76/VHv2xEbbyNB7XBKTLp2hq6hM1WEUxdIOi3TYWsaC825N3X7lZ3YWeOWCOoLXAzZjHGRZxAOUu/svuPFX1dTwtcZXm97WYXeQEdOKCtEQ61vclhqXyizBkj/Edx/tH3kslVFACb5nfiJ19OSon7QPlcY4mue7k0aNH0A6lS0+z5JzVL9N/hsP/ANu3/BJ1N8D+0l89vSIJcX8d5YzxHu/C06d3cAPX0VpFhDI25qh+v4QSGjpfeVNDVhrclPFoPwNH1P6powqWTzyv8MctHG3UnQKaX/JTn9fFf6LDjEI/ltFtdR+5VVTbTyOnkgyOkLPM2Rrb3jLSckltM4cDbdcWVgYqZly67/7jcfAaKN200MYtG1redhb481eprlldvVxFslbTVMm8CIc3m59Gj91IzBYmkOke6QjmbM/KP1Kpp9pRbWTMDuFhp68VUVW0fN2//f8AbJbyRXsfHpsr9I3UuLxtFr2TKauL7kaNG9x3BZChwmaQeNOTDCNTm/mPG/RvAKu2l23aW+FB5WjQAHlzRa3yyl0ybqLvy/pFptdtyGXiYb20vf6LyzGcSc4jU5iDc9CjGhrg+SVxDWgnq533Wt7qlp4y9xd/vZBJt8m+EY4lUQiiptOgCSFpe8u4cOgCnqHZWBg95/04lJN5Ijzd5W/qqQF2w7ZynfUzsY3Ul1hyANgT6NF17VXizGtaNG6C3a1/kvJdgW+HM6T8LCB3d/gL0OHaIEW5o4tIz9VqnJV9FrTt931KWV6go63MD0sEkr1pi9rOZKLTEe9KhXvXIiaT52iqyONxyd+4Rcdaz7zbd9R6EKnBT2yFMWVoTpLs1zWjRXWxWzn26oa6Z2WJtzqL7uAHMrHMGYgbrmx7HevV8C2khpIGhtri17bzpxQZcr4NPTYtX7G2btXFHaOmju6zWNOhu0aN3cBySjAC4ulq5sgdrkabE87nW3YLxvHdpXSSF0P8JxdmLo/Lc87cD1CLo9tZ8o8aWSTLuJOY+o5rNr87nRWGvi68s9fqMfgpIgImhrTfQ++f6jfXXqsPjXtCI82l9CAb2JHPosTiW1Ekh8oOv3nm59EPhtPmfnkOY9d3wS3Jy9DIQxw9s39J7Y3ubZ7WMsPdbdl/8ICv9qckpytN+GVgv8Fm6rDmPdmKvMHngpyCAL8yApzy2Eowi/1ig+hpMTqReOItaeMrwzTtvVnTbBYi42fJBG3icz5HdgAAmD2g2sAdFHJ7RXG9jYfNTTjXJblnfxpF/S+zJmhmqpX24RhsY+eY/NcKOhw5xkbmkkOodK7OWdGbsv1WVqdu5HXAKoKuufIbuN1NUV8UA4Tf/Sbfr6LzajbR9QSASBrpdZOV+UZnG3IcT6JlTWBmg8zvkE12HPNnva6xFy77paT5TfgbhwI6Kt3uTXGH6rZEPjPk3ny8B+p6oqAW04DeVP8AZQ1tzoP93BRGEu6N5dOqoKxkb8zy89m9giJIs7geA0HrvTGRgEcT0RroLDX16dlb2ItwyiqgxuUep5lEsriHAqmJspmyquRbdHpODVF42nmLqwkkWdw6TKyMcmM+bQf1VtFNfeta4OfNWxJJVyhq4yNRuXIgKPni6VIuVGcLw9l3X5K0c1QYXSksB5kqzNMbJE3bOngWmJW+Hql8JHfZdUopksdbAGwouMEImOl6IllKeShE2CsLjqniI8UfFRnkiG0XNQKypfEubCrptI0BQzt5NUoNMAjjUdXObZWbz8kVJC7lZJFThup3qmSwWjw0Df63/daTDNqDFA+mLBKwh4boPJn95pJ95u826lVMFLJO8RxtLidzW7z1J4BbTBtimR2dNZ7xuYNWN78z30RxT+hGWUEv2MvhuASzataS0fecbNHYnf6K8bsIcv8AEmt/TG2//Y/stXmtpw5cPglBuEehGd55PgyuG4LTxOuY85B1LiT9LJ2MYbHKSY2hhtoBexReIRFj83ArmPB3K0kBqknZiaqlc0kEEEc/qFA0G4HMgfHRbbGaLx2ZtA5jdLcRy7rJ0cF54mnjIz5OBS3Gmaoz1RNi51tBwsPgLImnqUBM/UpGSrTRkL5koK5VcFSuUIeEpClSFQyFrQ40GANI0Gm64WuwHDJKxhfCAWg5ST5NeXmXnbWkmwFySABzJ0aPiR8F9AbPYSKSkigG9rbv6vdq4nrf6KRxKW7HfkSiqRm4tiZybeT83+Fd0XsykcLvkjb2DnFX9Ay71pW6BM7MUV+VkoxjPZnGN8xPaMD9VMPZ5Fwld+Qf+lqnuXRq+3HwD+Rk8nlW3NF9idG2K78wdmLxoCOVllYsTncQLN14Blz9V7xiOCwT28WNr7W39ElFglPCbxQxsPMNF/iVnl08nJtcGyHWQjCmtzzXAtkq2exc1sbD957Q3To3eVsWbA0waLl5PEhzWgnoMpstO46KFzk2OJR5M+TqZzdrYzEns/puDph/yZ/4Q3/5pTZrmSYjldg+YatYXLrou3HwAs2TyAUOEQ00ZELAy48x3uPd29BT7rq1rPdNlVNjNtUMkuCW5O2BvkTfGsUlWwjchhJcJS9hkeMjOy/LVUkNVuF1oCy4I56LJVYyvcORS5L7GIvmTHwna7zYKshpAaiJ3JxJ/KUWz+SzrcqGgfecdA8/BpReCJtE0qYCppmFDFPKRM2VcoA5ciJZ48kKVIUsymm9nGD+PXsJ9yAeM7kSNGD8xv8A8V7LK9Yj2U4f4dJLMRrNIAD/AERafNxctg911oiqQD3LjA476q9e5V+EwZWBGOciZVUNcVLEEODqiGblRCRxTQm3TgUJZz3KFxT3uULnKBI6666YCnKFkdRJYIR9Rbgpqo7lA+McUqYaGCpYdCEJV4SCC6MjsiJKC+rSgJpXxnUWSX7DW/BXtmymx0Wf2i/mBw4hauSl8e2W1+aHrtknvZ7zbjcqpy4DtLkqKh9omf2hNwWheJHPeLXY6w46kaq3ZRiNhMlrtsOaAo68PkktwjJ/7NH6q0t9yN2tgqvPlBHIKqLr6hWZOZnb9VTSgtOnqngqQ5wXJYzmc0cyEqhbZ5AkyEkAC5Og7nQD4pVqPZxhLJqtzni4gYJGj+vMA0ntvVJW6M56fhlGIKeKAbomNaergPMfVxJR1BFmeOiEfJe6vtnqbTMtDKLpos2ya92ikcFDIqBYke9Eg6KGNqlKhQqUlNaVznKFjHqJxTnFROcqYSFBT7qMJXHRCywKuqbEIOWqIQWL1Bz9ijmwhzQkSe41R23B/tzhuKbLjfAgHopJKDqoKmnETc1rnnyQVIJULR1eXM62W+5JPjFmk3vYHcs5JVSGTePVVU+LOBcxwBtcadVFkovt2WdY6Wa2d3hMPEa39URg+Hwxl+QlxLLOJO8Zm/rZVeDYoXh0TxmZwHEdlZUOHmJ8tnEtMVwDvHnZxUi02Rlm3Llc0Dhf4KrqW+buiIZtR6fNdOzUf3D62ThZHhtJaW/BoJHfqkR7PLfqUqIpn//Z"/>
          <p:cNvSpPr>
            <a:spLocks noChangeAspect="1" noChangeArrowheads="1"/>
          </p:cNvSpPr>
          <p:nvPr/>
        </p:nvSpPr>
        <p:spPr bwMode="auto">
          <a:xfrm>
            <a:off x="0" y="-647700"/>
            <a:ext cx="1905000"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8560" name="AutoShape 16" descr="data:image/jpeg;base64,/9j/4AAQSkZJRgABAQAAAQABAAD/2wCEAAkGBhMSEBISExQWFBUSFA8UFBcUFBUUFBUVFBQVFBQUEhQXGyYeFxkjGRQUHy8gJCcpLCwsFR4xNTAqNSYrLCkBCQoKDgwOGg8PGikgHCQpKSkqKSwsKSkpKSksKSwpLCktKSksKSwpKSkpLCkpKSwpLCwsNSwpKTU1KiwpKSwuKf/AABEIAI4AyAMBIgACEQEDEQH/xAAcAAABBQEBAQAAAAAAAAAAAAAEAQIDBQYABwj/xAA7EAABAwIDBgMFBgYDAQEAAAABAAIDBBEFEiEGMUFRYXETIoEHMpGhsRRCUpLB0SMzYnLh8IKi0rIX/8QAGQEAAgMBAAAAAAAAAAAAAAAAAgMAAQQF/8QAJxEAAgIBAwQCAgMBAAAAAAAAAAECEQMSITEEE1FhMkEUInGBoTP/2gAMAwEAAhEDEQA/AFYpWkIQOUkawtG5BTHKZupUEYspxIhCJmRaopgCC8ZSNcVLoFoPjeNwC0tDFZoWcweHM/stZC1Pw77mfL4CQNFzGriVJGFpM49oUiY1PUBGFNIT01ypkI3KFwUxCaAqCBJhros9thV5IHHjbRaaVvFYP2gVPlDL70nI6Rowq5JHnBYSbniVZUUdgo2Raq1o6MkaNJ9CsUVZ1NkTwOsiA5czDZODCp48ImO5hT0mKbQ6jpvEe1o47+y05w8kBoGgTdk8Ec3M6RtjuA6LUspAE6MPJiy5FexXU9DlY1vILlZ+GuT9Jl1HjTdSiIY02NiJjasMjoLgcGpr32UhYo5GqkQTxVNG9QtYjaGPM4AcUzTYDlRo9n6WzLnirynCFp2ZWgI2AWC1QikjJOVslspwNFFGNVMUQI5oSlI1cSoCIkKVNKosaQuDUqUlUWgeo0CzNZhkUsmaQXtuWjxF9mErM+JrrxukZGPxk8WEQNHlYNFLHKxp8rAb6KGmkDQZJCWs6e87oB9UINoKUvOW7QGlxIdx4b+arUqHxxTnut0WkdTe4tYjeFDJWu4DS+tt6E+05jnjdmDh2UlJKWyNG/MR81eqxbhp5NdQsAY3spJDoomy6dkhenmR8iuK5RucuV2SjyWM2U8b0M0qQOWF7nTWxOXpC1R3Sl6ELYkAV9s5SgnMqBgvZbTCKfJGE7FbZny0kHg62RrdyEpIi52g9eCNmkDeFzwHPstLkkjLpciSMJzAooXSb3BrB11Ke6vYON0PcQXbf8k1kuVAHGATYC/Qan05prquV18sZ9fL9VXcRO0/sLmqQ1RMqr/dK6mgO+QtueAOg9U6WuY3iEu2M0xf1ZRYttK+E2MTmdS0kfHcjcJxgTw5xvBINvkrCF2fW2h5/wCbpW0bACA0AE3OUWufRSOq7Yc5RlGlHcpcYmORV1HRSSC7Wm3PcPnvWjrMNY5ut7DXesXtZtSWfw4zY8hoEMlvbDwY3PaIFtfM5rCw6ZWAWusOJ8sW/WQhvoPeUtdtE6Vzmk5gNL8zvNuiAqyC9g4ZfmTvWfVZ2ku1FRR6Vs60sgY48S4enBWtGLyA8iqfAqmIUkQdK0HzANN7+8Ve0TLa21PFPi7/AKOPmUtTb+y3im4okv0QMRU0r1pTsxUOMqVCmRcpZVHk1NjDDv0VjFK124g9isO+pXMrTfQ/OyZLp4t7Oi455r2bwsK7wisvTY1K21nX76/VHv2xEbbyNB7XBKTLp2hq6hM1WEUxdIOi3TYWsaC825N3X7lZ3YWeOWCOoLXAzZjHGRZxAOUu/svuPFX1dTwtcZXm97WYXeQEdOKCtEQ61vclhqXyizBkj/Edx/tH3kslVFACb5nfiJ19OSon7QPlcY4mue7k0aNH0A6lS0+z5JzVL9N/hsP/ANu3/BJ1N8D+0l89vSIJcX8d5YzxHu/C06d3cAPX0VpFhDI25qh+v4QSGjpfeVNDVhrclPFoPwNH1P6powqWTzyv8MctHG3UnQKaX/JTn9fFf6LDjEI/ltFtdR+5VVTbTyOnkgyOkLPM2Rrb3jLSckltM4cDbdcWVgYqZly67/7jcfAaKN200MYtG1redhb481eprlldvVxFslbTVMm8CIc3m59Gj91IzBYmkOke6QjmbM/KP1Kpp9pRbWTMDuFhp68VUVW0fN2//f8AbJbyRXsfHpsr9I3UuLxtFr2TKauL7kaNG9x3BZChwmaQeNOTDCNTm/mPG/RvAKu2l23aW+FB5WjQAHlzRa3yyl0ybqLvy/pFptdtyGXiYb20vf6LyzGcSc4jU5iDc9CjGhrg+SVxDWgnq533Wt7qlp4y9xd/vZBJt8m+EY4lUQiiptOgCSFpe8u4cOgCnqHZWBg95/04lJN5Ijzd5W/qqQF2w7ZynfUzsY3Ul1hyANgT6NF17VXizGtaNG6C3a1/kvJdgW+HM6T8LCB3d/gL0OHaIEW5o4tIz9VqnJV9FrTt931KWV6go63MD0sEkr1pi9rOZKLTEe9KhXvXIiaT52iqyONxyd+4Rcdaz7zbd9R6EKnBT2yFMWVoTpLs1zWjRXWxWzn26oa6Z2WJtzqL7uAHMrHMGYgbrmx7HevV8C2khpIGhtri17bzpxQZcr4NPTYtX7G2btXFHaOmju6zWNOhu0aN3cBySjAC4ulq5sgdrkabE87nW3YLxvHdpXSSF0P8JxdmLo/Lc87cD1CLo9tZ8o8aWSTLuJOY+o5rNr87nRWGvi68s9fqMfgpIgImhrTfQ++f6jfXXqsPjXtCI82l9CAb2JHPosTiW1Ekh8oOv3nm59EPhtPmfnkOY9d3wS3Jy9DIQxw9s39J7Y3ubZ7WMsPdbdl/8ICv9qckpytN+GVgv8Fm6rDmPdmKvMHngpyCAL8yApzy2Eowi/1ig+hpMTqReOItaeMrwzTtvVnTbBYi42fJBG3icz5HdgAAmD2g2sAdFHJ7RXG9jYfNTTjXJblnfxpF/S+zJmhmqpX24RhsY+eY/NcKOhw5xkbmkkOodK7OWdGbsv1WVqdu5HXAKoKuufIbuN1NUV8UA4Tf/Sbfr6LzajbR9QSASBrpdZOV+UZnG3IcT6JlTWBmg8zvkE12HPNnva6xFy77paT5TfgbhwI6Kt3uTXGH6rZEPjPk3ny8B+p6oqAW04DeVP8AZQ1tzoP93BRGEu6N5dOqoKxkb8zy89m9giJIs7geA0HrvTGRgEcT0RroLDX16dlb2ItwyiqgxuUep5lEsriHAqmJspmyquRbdHpODVF42nmLqwkkWdw6TKyMcmM+bQf1VtFNfeta4OfNWxJJVyhq4yNRuXIgKPni6VIuVGcLw9l3X5K0c1QYXSksB5kqzNMbJE3bOngWmJW+Hql8JHfZdUopksdbAGwouMEImOl6IllKeShE2CsLjqniI8UfFRnkiG0XNQKypfEubCrptI0BQzt5NUoNMAjjUdXObZWbz8kVJC7lZJFThup3qmSwWjw0Df63/daTDNqDFA+mLBKwh4boPJn95pJ95u826lVMFLJO8RxtLidzW7z1J4BbTBtimR2dNZ7xuYNWN78z30RxT+hGWUEv2MvhuASzataS0fecbNHYnf6K8bsIcv8AEmt/TG2//Y/stXmtpw5cPglBuEehGd55PgyuG4LTxOuY85B1LiT9LJ2MYbHKSY2hhtoBexReIRFj83ArmPB3K0kBqknZiaqlc0kEEEc/qFA0G4HMgfHRbbGaLx2ZtA5jdLcRy7rJ0cF54mnjIz5OBS3Gmaoz1RNi51tBwsPgLImnqUBM/UpGSrTRkL5koK5VcFSuUIeEpClSFQyFrQ40GANI0Gm64WuwHDJKxhfCAWg5ST5NeXmXnbWkmwFySABzJ0aPiR8F9AbPYSKSkigG9rbv6vdq4nrf6KRxKW7HfkSiqRm4tiZybeT83+Fd0XsykcLvkjb2DnFX9Ay71pW6BM7MUV+VkoxjPZnGN8xPaMD9VMPZ5Fwld+Qf+lqnuXRq+3HwD+Rk8nlW3NF9idG2K78wdmLxoCOVllYsTncQLN14Blz9V7xiOCwT28WNr7W39ElFglPCbxQxsPMNF/iVnl08nJtcGyHWQjCmtzzXAtkq2exc1sbD957Q3To3eVsWbA0waLl5PEhzWgnoMpstO46KFzk2OJR5M+TqZzdrYzEns/puDph/yZ/4Q3/5pTZrmSYjldg+YatYXLrou3HwAs2TyAUOEQ00ZELAy48x3uPd29BT7rq1rPdNlVNjNtUMkuCW5O2BvkTfGsUlWwjchhJcJS9hkeMjOy/LVUkNVuF1oCy4I56LJVYyvcORS5L7GIvmTHwna7zYKshpAaiJ3JxJ/KUWz+SzrcqGgfecdA8/BpReCJtE0qYCppmFDFPKRM2VcoA5ciJZ48kKVIUsymm9nGD+PXsJ9yAeM7kSNGD8xv8A8V7LK9Yj2U4f4dJLMRrNIAD/AERafNxctg911oiqQD3LjA476q9e5V+EwZWBGOciZVUNcVLEEODqiGblRCRxTQm3TgUJZz3KFxT3uULnKBI6666YCnKFkdRJYIR9Rbgpqo7lA+McUqYaGCpYdCEJV4SCC6MjsiJKC+rSgJpXxnUWSX7DW/BXtmymx0Wf2i/mBw4hauSl8e2W1+aHrtknvZ7zbjcqpy4DtLkqKh9omf2hNwWheJHPeLXY6w46kaq3ZRiNhMlrtsOaAo68PkktwjJ/7NH6q0t9yN2tgqvPlBHIKqLr6hWZOZnb9VTSgtOnqngqQ5wXJYzmc0cyEqhbZ5AkyEkAC5Og7nQD4pVqPZxhLJqtzni4gYJGj+vMA0ntvVJW6M56fhlGIKeKAbomNaergPMfVxJR1BFmeOiEfJe6vtnqbTMtDKLpos2ya92ikcFDIqBYke9Eg6KGNqlKhQqUlNaVznKFjHqJxTnFROcqYSFBT7qMJXHRCywKuqbEIOWqIQWL1Bz9ijmwhzQkSe41R23B/tzhuKbLjfAgHopJKDqoKmnETc1rnnyQVIJULR1eXM62W+5JPjFmk3vYHcs5JVSGTePVVU+LOBcxwBtcadVFkovt2WdY6Wa2d3hMPEa39URg+Hwxl+QlxLLOJO8Zm/rZVeDYoXh0TxmZwHEdlZUOHmJ8tnEtMVwDvHnZxUi02Rlm3Llc0Dhf4KrqW+buiIZtR6fNdOzUf3D62ThZHhtJaW/BoJHfqkR7PLfqUqIpn//Z"/>
          <p:cNvSpPr>
            <a:spLocks noChangeAspect="1" noChangeArrowheads="1"/>
          </p:cNvSpPr>
          <p:nvPr/>
        </p:nvSpPr>
        <p:spPr bwMode="auto">
          <a:xfrm>
            <a:off x="0" y="-647700"/>
            <a:ext cx="1905000"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8562" name="Picture 18" descr="http://scrapetv.com/News/News%20Pages/usa/images-2/wedding-rings-hands.jpeg"/>
          <p:cNvPicPr>
            <a:picLocks noChangeAspect="1" noChangeArrowheads="1"/>
          </p:cNvPicPr>
          <p:nvPr/>
        </p:nvPicPr>
        <p:blipFill>
          <a:blip r:embed="rId5" cstate="print"/>
          <a:srcRect/>
          <a:stretch>
            <a:fillRect/>
          </a:stretch>
        </p:blipFill>
        <p:spPr bwMode="auto">
          <a:xfrm>
            <a:off x="4876800" y="1905000"/>
            <a:ext cx="3820276" cy="2720036"/>
          </a:xfrm>
          <a:prstGeom prst="rect">
            <a:avLst/>
          </a:prstGeom>
          <a:noFill/>
        </p:spPr>
      </p:pic>
      <p:sp>
        <p:nvSpPr>
          <p:cNvPr id="15" name="TextBox 14"/>
          <p:cNvSpPr txBox="1"/>
          <p:nvPr/>
        </p:nvSpPr>
        <p:spPr>
          <a:xfrm>
            <a:off x="4876800" y="2057400"/>
            <a:ext cx="3733800" cy="523220"/>
          </a:xfrm>
          <a:prstGeom prst="rect">
            <a:avLst/>
          </a:prstGeom>
          <a:noFill/>
        </p:spPr>
        <p:txBody>
          <a:bodyPr wrap="square" rtlCol="0">
            <a:spAutoFit/>
          </a:bodyPr>
          <a:lstStyle/>
          <a:p>
            <a:pPr algn="ctr"/>
            <a:r>
              <a:rPr lang="en-US" sz="1400" b="1" dirty="0" smtClean="0">
                <a:solidFill>
                  <a:srgbClr val="0000CC"/>
                </a:solidFill>
                <a:latin typeface="Comic Sans MS" pitchFamily="66" charset="0"/>
              </a:rPr>
              <a:t>Trust in the Lord with all your heart, and lean not on your own understanding </a:t>
            </a:r>
            <a:endParaRPr lang="en-US" sz="1400" b="1" dirty="0">
              <a:solidFill>
                <a:srgbClr val="0000CC"/>
              </a:solidFill>
              <a:latin typeface="Comic Sans MS" pitchFamily="66" charset="0"/>
            </a:endParaRPr>
          </a:p>
        </p:txBody>
      </p:sp>
      <p:sp>
        <p:nvSpPr>
          <p:cNvPr id="16" name="TextBox 15"/>
          <p:cNvSpPr txBox="1"/>
          <p:nvPr/>
        </p:nvSpPr>
        <p:spPr>
          <a:xfrm>
            <a:off x="5181600" y="4038600"/>
            <a:ext cx="3581400" cy="523220"/>
          </a:xfrm>
          <a:prstGeom prst="rect">
            <a:avLst/>
          </a:prstGeom>
          <a:noFill/>
        </p:spPr>
        <p:txBody>
          <a:bodyPr wrap="square" rtlCol="0">
            <a:spAutoFit/>
          </a:bodyPr>
          <a:lstStyle/>
          <a:p>
            <a:pPr algn="ctr"/>
            <a:r>
              <a:rPr lang="en-US" sz="1400" b="1" dirty="0" smtClean="0">
                <a:solidFill>
                  <a:srgbClr val="0000CC"/>
                </a:solidFill>
                <a:latin typeface="Comic Sans MS" pitchFamily="66" charset="0"/>
              </a:rPr>
              <a:t>In all your ways acknowledge him, and He will direct your paths (</a:t>
            </a:r>
            <a:r>
              <a:rPr lang="en-US" sz="1400" b="1" dirty="0" err="1" smtClean="0">
                <a:solidFill>
                  <a:srgbClr val="0000CC"/>
                </a:solidFill>
                <a:latin typeface="Comic Sans MS" pitchFamily="66" charset="0"/>
              </a:rPr>
              <a:t>Prov</a:t>
            </a:r>
            <a:r>
              <a:rPr lang="en-US" sz="1400" b="1" dirty="0" smtClean="0">
                <a:solidFill>
                  <a:srgbClr val="0000CC"/>
                </a:solidFill>
                <a:latin typeface="Comic Sans MS" pitchFamily="66" charset="0"/>
              </a:rPr>
              <a:t> 3:5-6)</a:t>
            </a:r>
            <a:endParaRPr lang="en-US" sz="1400" b="1" dirty="0">
              <a:solidFill>
                <a:srgbClr val="0000CC"/>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oogle.com/images?q=tbn:ANd9GcSmFXvZ10L2ewIpoueh2cLEtK8Tu0eQZ9S_KopqGRRlaCVT6VO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699" t="13418" r="3349" b="12257"/>
          <a:stretch/>
        </p:blipFill>
        <p:spPr bwMode="auto">
          <a:xfrm>
            <a:off x="-14514" y="0"/>
            <a:ext cx="9158514"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29698" name="Rectangle 2"/>
          <p:cNvSpPr>
            <a:spLocks noGrp="1" noChangeArrowheads="1"/>
          </p:cNvSpPr>
          <p:nvPr>
            <p:ph type="title"/>
          </p:nvPr>
        </p:nvSpPr>
        <p:spPr>
          <a:xfrm>
            <a:off x="990600" y="304800"/>
            <a:ext cx="7162800" cy="3048000"/>
          </a:xfrm>
        </p:spPr>
        <p:txBody>
          <a:bodyPr>
            <a:normAutofit fontScale="90000"/>
          </a:bodyPr>
          <a:lstStyle/>
          <a:p>
            <a:pPr algn="l"/>
            <a:r>
              <a:rPr lang="en-US" sz="3200" b="1" dirty="0">
                <a:latin typeface="Times New Roman" pitchFamily="18" charset="0"/>
              </a:rPr>
              <a:t>                   </a:t>
            </a:r>
            <a:r>
              <a:rPr lang="en-US" sz="3600" b="1" dirty="0">
                <a:solidFill>
                  <a:srgbClr val="663300"/>
                </a:solidFill>
                <a:latin typeface="Times New Roman" pitchFamily="18" charset="0"/>
              </a:rPr>
              <a:t>Genesis 24:56-58</a:t>
            </a:r>
            <a:r>
              <a:rPr lang="en-US" sz="3200" b="1" dirty="0">
                <a:latin typeface="Times New Roman" pitchFamily="18" charset="0"/>
              </a:rPr>
              <a:t/>
            </a:r>
            <a:br>
              <a:rPr lang="en-US" sz="3200" b="1" dirty="0">
                <a:latin typeface="Times New Roman" pitchFamily="18" charset="0"/>
              </a:rPr>
            </a:br>
            <a:r>
              <a:rPr lang="en-US" sz="3200" b="1" dirty="0">
                <a:latin typeface="Times New Roman" pitchFamily="18" charset="0"/>
              </a:rPr>
              <a:t>   </a:t>
            </a:r>
            <a:r>
              <a:rPr lang="en-US" sz="2400" dirty="0">
                <a:latin typeface="Times New Roman" pitchFamily="18" charset="0"/>
              </a:rPr>
              <a:t>56	And he said to them, "Do not hinder me, since the LORD has prospered my way; send me away so that I may go to my master."</a:t>
            </a:r>
            <a:br>
              <a:rPr lang="en-US" sz="2400" dirty="0">
                <a:latin typeface="Times New Roman" pitchFamily="18" charset="0"/>
              </a:rPr>
            </a:br>
            <a:r>
              <a:rPr lang="en-US" sz="2400" dirty="0">
                <a:latin typeface="Times New Roman" pitchFamily="18" charset="0"/>
              </a:rPr>
              <a:t>    57	So they said, "We will call the young woman and ask her personally."</a:t>
            </a:r>
            <a:br>
              <a:rPr lang="en-US" sz="2400" dirty="0">
                <a:latin typeface="Times New Roman" pitchFamily="18" charset="0"/>
              </a:rPr>
            </a:br>
            <a:r>
              <a:rPr lang="en-US" sz="2400" dirty="0">
                <a:latin typeface="Times New Roman" pitchFamily="18" charset="0"/>
              </a:rPr>
              <a:t>    58	Then they called </a:t>
            </a:r>
            <a:r>
              <a:rPr lang="en-US" sz="2400" dirty="0" err="1">
                <a:latin typeface="Times New Roman" pitchFamily="18" charset="0"/>
              </a:rPr>
              <a:t>Rebekah</a:t>
            </a:r>
            <a:r>
              <a:rPr lang="en-US" sz="2400" dirty="0">
                <a:latin typeface="Times New Roman" pitchFamily="18" charset="0"/>
              </a:rPr>
              <a:t> and said to her, "Will you go with this man?" And she said, </a:t>
            </a:r>
            <a:r>
              <a:rPr lang="en-US" sz="2400" b="1" dirty="0">
                <a:solidFill>
                  <a:srgbClr val="0000CC"/>
                </a:solidFill>
                <a:latin typeface="Times New Roman" pitchFamily="18" charset="0"/>
              </a:rPr>
              <a:t>"I will go."</a:t>
            </a:r>
          </a:p>
        </p:txBody>
      </p:sp>
      <p:sp>
        <p:nvSpPr>
          <p:cNvPr id="29699" name="Rectangle 3"/>
          <p:cNvSpPr>
            <a:spLocks noGrp="1" noChangeArrowheads="1"/>
          </p:cNvSpPr>
          <p:nvPr>
            <p:ph idx="1"/>
          </p:nvPr>
        </p:nvSpPr>
        <p:spPr>
          <a:xfrm>
            <a:off x="2819400" y="3962400"/>
            <a:ext cx="6324600" cy="2438400"/>
          </a:xfrm>
        </p:spPr>
        <p:txBody>
          <a:bodyPr>
            <a:normAutofit fontScale="85000" lnSpcReduction="10000"/>
          </a:bodyPr>
          <a:lstStyle/>
          <a:p>
            <a:r>
              <a:rPr lang="en-US" dirty="0" err="1"/>
              <a:t>Rebekah</a:t>
            </a:r>
            <a:r>
              <a:rPr lang="en-US" dirty="0"/>
              <a:t> lives </a:t>
            </a:r>
            <a:r>
              <a:rPr lang="en-US" dirty="0" smtClean="0"/>
              <a:t>“by </a:t>
            </a:r>
            <a:r>
              <a:rPr lang="en-US" dirty="0"/>
              <a:t>faith” </a:t>
            </a:r>
          </a:p>
          <a:p>
            <a:r>
              <a:rPr lang="en-US" dirty="0"/>
              <a:t>She responds to God’s work in her life</a:t>
            </a:r>
          </a:p>
          <a:p>
            <a:pPr lvl="1"/>
            <a:r>
              <a:rPr lang="en-US" dirty="0"/>
              <a:t>Leaves her family, home and friends</a:t>
            </a:r>
          </a:p>
          <a:p>
            <a:pPr lvl="1"/>
            <a:r>
              <a:rPr lang="en-US" dirty="0"/>
              <a:t>Accepts her new family &amp; friends</a:t>
            </a:r>
          </a:p>
          <a:p>
            <a:pPr lvl="1"/>
            <a:r>
              <a:rPr lang="en-US" dirty="0"/>
              <a:t>Accepts her husband from God</a:t>
            </a:r>
          </a:p>
        </p:txBody>
      </p:sp>
      <p:pic>
        <p:nvPicPr>
          <p:cNvPr id="109570" name="Picture 2" descr="https://encrypted-tbn1.gstatic.com/images?q=tbn:ANd9GcQxIPv-AeuXYwHaPunieiD8MacZ3Y9ntcjtj_DhrjSzR8opaJ3H"/>
          <p:cNvPicPr>
            <a:picLocks noChangeAspect="1" noChangeArrowheads="1"/>
          </p:cNvPicPr>
          <p:nvPr/>
        </p:nvPicPr>
        <p:blipFill>
          <a:blip r:embed="rId3" cstate="print"/>
          <a:srcRect/>
          <a:stretch>
            <a:fillRect/>
          </a:stretch>
        </p:blipFill>
        <p:spPr bwMode="auto">
          <a:xfrm>
            <a:off x="304800" y="4038600"/>
            <a:ext cx="2419350" cy="2133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143000"/>
            <a:ext cx="8534400" cy="1905000"/>
          </a:xfrm>
        </p:spPr>
        <p:txBody>
          <a:bodyPr>
            <a:normAutofit fontScale="90000"/>
          </a:bodyPr>
          <a:lstStyle/>
          <a:p>
            <a:pPr algn="l"/>
            <a:r>
              <a:rPr lang="en-US" sz="3600" b="1" dirty="0" smtClean="0">
                <a:solidFill>
                  <a:srgbClr val="7030A0"/>
                </a:solidFill>
                <a:latin typeface="Times New Roman" pitchFamily="18" charset="0"/>
              </a:rPr>
              <a:t>                                   Genesis </a:t>
            </a:r>
            <a:r>
              <a:rPr lang="en-US" sz="3600" b="1" dirty="0">
                <a:solidFill>
                  <a:srgbClr val="7030A0"/>
                </a:solidFill>
                <a:latin typeface="Times New Roman" pitchFamily="18" charset="0"/>
              </a:rPr>
              <a:t>25:21</a:t>
            </a:r>
            <a:r>
              <a:rPr lang="en-US" sz="3600" b="1" dirty="0">
                <a:solidFill>
                  <a:srgbClr val="0000CC"/>
                </a:solidFill>
                <a:latin typeface="Times New Roman" pitchFamily="18" charset="0"/>
              </a:rPr>
              <a:t>	</a:t>
            </a:r>
            <a:r>
              <a:rPr lang="en-US" sz="2400" dirty="0">
                <a:solidFill>
                  <a:srgbClr val="0000CC"/>
                </a:solidFill>
              </a:rPr>
              <a:t/>
            </a:r>
            <a:br>
              <a:rPr lang="en-US" sz="2400" dirty="0">
                <a:solidFill>
                  <a:srgbClr val="0000CC"/>
                </a:solidFill>
              </a:rPr>
            </a:br>
            <a:r>
              <a:rPr lang="en-US" sz="3200" dirty="0">
                <a:solidFill>
                  <a:srgbClr val="0000CC"/>
                </a:solidFill>
                <a:latin typeface="Times New Roman" pitchFamily="18" charset="0"/>
              </a:rPr>
              <a:t>Now Isaac pleaded with the LORD for his wife, because she was barren; and the LORD granted </a:t>
            </a:r>
            <a:r>
              <a:rPr lang="en-US" sz="3200" dirty="0" smtClean="0">
                <a:solidFill>
                  <a:srgbClr val="0000CC"/>
                </a:solidFill>
                <a:latin typeface="Times New Roman" pitchFamily="18" charset="0"/>
              </a:rPr>
              <a:t>his                         </a:t>
            </a:r>
            <a:r>
              <a:rPr lang="en-US" sz="3200" dirty="0">
                <a:solidFill>
                  <a:srgbClr val="0000CC"/>
                </a:solidFill>
                <a:latin typeface="Times New Roman" pitchFamily="18" charset="0"/>
              </a:rPr>
              <a:t>plea, and </a:t>
            </a:r>
            <a:r>
              <a:rPr lang="en-US" sz="3200" dirty="0" err="1">
                <a:solidFill>
                  <a:srgbClr val="0000CC"/>
                </a:solidFill>
                <a:latin typeface="Times New Roman" pitchFamily="18" charset="0"/>
              </a:rPr>
              <a:t>Rebekah</a:t>
            </a:r>
            <a:r>
              <a:rPr lang="en-US" sz="3200" dirty="0">
                <a:solidFill>
                  <a:srgbClr val="0000CC"/>
                </a:solidFill>
                <a:latin typeface="Times New Roman" pitchFamily="18" charset="0"/>
              </a:rPr>
              <a:t> his wife conceived.</a:t>
            </a:r>
            <a:endParaRPr lang="en-US" sz="4800" dirty="0">
              <a:solidFill>
                <a:srgbClr val="0000CC"/>
              </a:solidFill>
              <a:latin typeface="Times New Roman" pitchFamily="18" charset="0"/>
            </a:endParaRPr>
          </a:p>
        </p:txBody>
      </p:sp>
      <p:sp>
        <p:nvSpPr>
          <p:cNvPr id="32771" name="Rectangle 3"/>
          <p:cNvSpPr>
            <a:spLocks noGrp="1" noChangeArrowheads="1"/>
          </p:cNvSpPr>
          <p:nvPr>
            <p:ph idx="1"/>
          </p:nvPr>
        </p:nvSpPr>
        <p:spPr>
          <a:xfrm>
            <a:off x="533400" y="3352800"/>
            <a:ext cx="7772400" cy="2895600"/>
          </a:xfrm>
        </p:spPr>
        <p:txBody>
          <a:bodyPr>
            <a:normAutofit fontScale="92500" lnSpcReduction="10000"/>
          </a:bodyPr>
          <a:lstStyle/>
          <a:p>
            <a:r>
              <a:rPr lang="en-US" sz="2800" dirty="0"/>
              <a:t>Isaac pleads with God for </a:t>
            </a:r>
            <a:r>
              <a:rPr lang="en-US" sz="2800" dirty="0" err="1"/>
              <a:t>Rebekah</a:t>
            </a:r>
            <a:endParaRPr lang="en-US" sz="2800" dirty="0"/>
          </a:p>
          <a:p>
            <a:r>
              <a:rPr lang="en-US" sz="2800" dirty="0"/>
              <a:t>Didn’t mistreat her, get angry at her, didn’t ruin their marriage!</a:t>
            </a:r>
          </a:p>
          <a:p>
            <a:r>
              <a:rPr lang="en-US" sz="2800" dirty="0"/>
              <a:t>Isaac took the problem direct to God</a:t>
            </a:r>
          </a:p>
          <a:p>
            <a:r>
              <a:rPr lang="en-US" sz="2800" dirty="0">
                <a:solidFill>
                  <a:srgbClr val="00B050"/>
                </a:solidFill>
              </a:rPr>
              <a:t>Patiently waited 20 </a:t>
            </a:r>
            <a:r>
              <a:rPr lang="en-US" sz="2800" dirty="0" smtClean="0">
                <a:solidFill>
                  <a:srgbClr val="00B050"/>
                </a:solidFill>
              </a:rPr>
              <a:t>years for the                            solution!  </a:t>
            </a:r>
            <a:r>
              <a:rPr lang="en-US" sz="2800" dirty="0" smtClean="0"/>
              <a:t>Godly </a:t>
            </a:r>
            <a:r>
              <a:rPr lang="en-US" sz="2800" dirty="0"/>
              <a:t>solutions </a:t>
            </a:r>
            <a:r>
              <a:rPr lang="en-US" sz="2800" dirty="0" smtClean="0"/>
              <a:t>sometimes                             </a:t>
            </a:r>
            <a:r>
              <a:rPr lang="en-US" sz="2800" dirty="0"/>
              <a:t>take time</a:t>
            </a:r>
            <a:r>
              <a:rPr lang="en-US" sz="2800" dirty="0" smtClean="0"/>
              <a:t>.</a:t>
            </a:r>
            <a:endParaRPr lang="en-US" sz="2800" dirty="0"/>
          </a:p>
          <a:p>
            <a:pPr lvl="1"/>
            <a:endParaRPr lang="en-US" sz="2400" dirty="0"/>
          </a:p>
        </p:txBody>
      </p:sp>
      <p:sp>
        <p:nvSpPr>
          <p:cNvPr id="4" name="Rectangle 2"/>
          <p:cNvSpPr txBox="1">
            <a:spLocks noChangeArrowheads="1"/>
          </p:cNvSpPr>
          <p:nvPr/>
        </p:nvSpPr>
        <p:spPr>
          <a:xfrm>
            <a:off x="2667000" y="152400"/>
            <a:ext cx="58674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Take it to God in Prayer</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108546" name="Picture 2" descr="https://encrypted-tbn1.gstatic.com/images?q=tbn:ANd9GcTY8WS4pBir6ix6P6atDMTMNUBvJPcWKJQpy4pUQx_aUd64w7w5"/>
          <p:cNvPicPr>
            <a:picLocks noChangeAspect="1" noChangeArrowheads="1"/>
          </p:cNvPicPr>
          <p:nvPr/>
        </p:nvPicPr>
        <p:blipFill>
          <a:blip r:embed="rId2" cstate="print"/>
          <a:srcRect/>
          <a:stretch>
            <a:fillRect/>
          </a:stretch>
        </p:blipFill>
        <p:spPr bwMode="auto">
          <a:xfrm>
            <a:off x="152400" y="76200"/>
            <a:ext cx="2314575" cy="1540245"/>
          </a:xfrm>
          <a:prstGeom prst="rect">
            <a:avLst/>
          </a:prstGeom>
          <a:noFill/>
        </p:spPr>
      </p:pic>
      <p:pic>
        <p:nvPicPr>
          <p:cNvPr id="108548" name="Picture 4" descr="https://encrypted-tbn3.gstatic.com/images?q=tbn:ANd9GcSnLE53SbRNuHqWw71cmISMqVQsikCPv2tsOgi3siXitJv7y14iXw"/>
          <p:cNvPicPr>
            <a:picLocks noChangeAspect="1" noChangeArrowheads="1"/>
          </p:cNvPicPr>
          <p:nvPr/>
        </p:nvPicPr>
        <p:blipFill>
          <a:blip r:embed="rId3" cstate="print"/>
          <a:srcRect/>
          <a:stretch>
            <a:fillRect/>
          </a:stretch>
        </p:blipFill>
        <p:spPr bwMode="auto">
          <a:xfrm>
            <a:off x="6400800" y="4267200"/>
            <a:ext cx="2466975" cy="1857376"/>
          </a:xfrm>
          <a:prstGeom prst="rect">
            <a:avLst/>
          </a:prstGeom>
          <a:noFill/>
        </p:spPr>
      </p:pic>
      <p:sp>
        <p:nvSpPr>
          <p:cNvPr id="7" name="Text Box 5"/>
          <p:cNvSpPr txBox="1">
            <a:spLocks noChangeArrowheads="1"/>
          </p:cNvSpPr>
          <p:nvPr/>
        </p:nvSpPr>
        <p:spPr bwMode="auto">
          <a:xfrm>
            <a:off x="304800" y="6248400"/>
            <a:ext cx="8534400" cy="461665"/>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CC00CC"/>
                </a:solidFill>
                <a:latin typeface="Comic Sans MS" pitchFamily="66" charset="0"/>
              </a:rPr>
              <a:t>Isaac married </a:t>
            </a:r>
            <a:r>
              <a:rPr lang="en-US" b="1" dirty="0" err="1" smtClean="0">
                <a:solidFill>
                  <a:srgbClr val="CC00CC"/>
                </a:solidFill>
                <a:latin typeface="Comic Sans MS" pitchFamily="66" charset="0"/>
              </a:rPr>
              <a:t>Rebekah</a:t>
            </a:r>
            <a:r>
              <a:rPr lang="en-US" b="1" dirty="0" smtClean="0">
                <a:solidFill>
                  <a:srgbClr val="CC00CC"/>
                </a:solidFill>
                <a:latin typeface="Comic Sans MS" pitchFamily="66" charset="0"/>
              </a:rPr>
              <a:t> at 40 &amp; Jacob born at 60</a:t>
            </a:r>
          </a:p>
        </p:txBody>
      </p:sp>
      <p:pic>
        <p:nvPicPr>
          <p:cNvPr id="99330" name="Picture 2" descr="http://t2.gstatic.com/images?q=tbn:ANd9GcQovTbPjlZRxrtTP0NgIx-nuyzMd_l0Y1S3Nycdb-esCCIDLoAVKw"/>
          <p:cNvPicPr>
            <a:picLocks noChangeAspect="1" noChangeArrowheads="1"/>
          </p:cNvPicPr>
          <p:nvPr/>
        </p:nvPicPr>
        <p:blipFill>
          <a:blip r:embed="rId4" cstate="print"/>
          <a:srcRect/>
          <a:stretch>
            <a:fillRect/>
          </a:stretch>
        </p:blipFill>
        <p:spPr bwMode="auto">
          <a:xfrm>
            <a:off x="6781800" y="2209800"/>
            <a:ext cx="2057400" cy="153315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1295400"/>
            <a:ext cx="7848600" cy="1524000"/>
          </a:xfrm>
        </p:spPr>
        <p:txBody>
          <a:bodyPr>
            <a:normAutofit fontScale="90000"/>
          </a:bodyPr>
          <a:lstStyle/>
          <a:p>
            <a:pPr algn="l"/>
            <a:r>
              <a:rPr lang="en-US" sz="4000" b="1" dirty="0" smtClean="0">
                <a:solidFill>
                  <a:srgbClr val="CC00CC"/>
                </a:solidFill>
                <a:latin typeface="Times New Roman" pitchFamily="18" charset="0"/>
              </a:rPr>
              <a:t>                   Genesis 25:28</a:t>
            </a:r>
            <a:br>
              <a:rPr lang="en-US" sz="4000" b="1" dirty="0" smtClean="0">
                <a:solidFill>
                  <a:srgbClr val="CC00CC"/>
                </a:solidFill>
                <a:latin typeface="Times New Roman" pitchFamily="18" charset="0"/>
              </a:rPr>
            </a:br>
            <a:r>
              <a:rPr lang="en-US" sz="400" b="1" dirty="0" smtClean="0">
                <a:solidFill>
                  <a:srgbClr val="CC00CC"/>
                </a:solidFill>
                <a:latin typeface="Times New Roman" pitchFamily="18" charset="0"/>
              </a:rPr>
              <a:t> </a:t>
            </a:r>
            <a:r>
              <a:rPr lang="en-US" sz="4000" b="1" dirty="0">
                <a:solidFill>
                  <a:srgbClr val="0000CC"/>
                </a:solidFill>
                <a:latin typeface="Times New Roman" pitchFamily="18" charset="0"/>
              </a:rPr>
              <a:t/>
            </a:r>
            <a:br>
              <a:rPr lang="en-US" sz="4000" b="1" dirty="0">
                <a:solidFill>
                  <a:srgbClr val="0000CC"/>
                </a:solidFill>
                <a:latin typeface="Times New Roman" pitchFamily="18" charset="0"/>
              </a:rPr>
            </a:br>
            <a:r>
              <a:rPr lang="en-US" sz="4000" b="1" dirty="0" smtClean="0">
                <a:solidFill>
                  <a:srgbClr val="0000CC"/>
                </a:solidFill>
                <a:latin typeface="Times New Roman" pitchFamily="18" charset="0"/>
              </a:rPr>
              <a:t>  </a:t>
            </a:r>
            <a:r>
              <a:rPr lang="en-US" sz="3600" dirty="0" smtClean="0">
                <a:solidFill>
                  <a:srgbClr val="0000CC"/>
                </a:solidFill>
                <a:latin typeface="Times New Roman" pitchFamily="18" charset="0"/>
              </a:rPr>
              <a:t>And </a:t>
            </a:r>
            <a:r>
              <a:rPr lang="en-US" sz="3600" dirty="0">
                <a:solidFill>
                  <a:srgbClr val="0000CC"/>
                </a:solidFill>
                <a:latin typeface="Times New Roman" pitchFamily="18" charset="0"/>
              </a:rPr>
              <a:t>Isaac loved Esau because he ate of his </a:t>
            </a:r>
            <a:r>
              <a:rPr lang="en-US" sz="3600" dirty="0" smtClean="0">
                <a:solidFill>
                  <a:srgbClr val="0000CC"/>
                </a:solidFill>
                <a:latin typeface="Times New Roman" pitchFamily="18" charset="0"/>
              </a:rPr>
              <a:t>	   game</a:t>
            </a:r>
            <a:r>
              <a:rPr lang="en-US" sz="3600" dirty="0">
                <a:solidFill>
                  <a:srgbClr val="0000CC"/>
                </a:solidFill>
                <a:latin typeface="Times New Roman" pitchFamily="18" charset="0"/>
              </a:rPr>
              <a:t>, but </a:t>
            </a:r>
            <a:r>
              <a:rPr lang="en-US" sz="3600" dirty="0" err="1">
                <a:solidFill>
                  <a:srgbClr val="0000CC"/>
                </a:solidFill>
                <a:latin typeface="Times New Roman" pitchFamily="18" charset="0"/>
              </a:rPr>
              <a:t>Rebekah</a:t>
            </a:r>
            <a:r>
              <a:rPr lang="en-US" sz="3600" dirty="0">
                <a:solidFill>
                  <a:srgbClr val="0000CC"/>
                </a:solidFill>
                <a:latin typeface="Times New Roman" pitchFamily="18" charset="0"/>
              </a:rPr>
              <a:t> loved Jacob</a:t>
            </a:r>
            <a:r>
              <a:rPr lang="en-US" sz="3600" dirty="0">
                <a:latin typeface="Times New Roman" pitchFamily="18" charset="0"/>
              </a:rPr>
              <a:t>.</a:t>
            </a:r>
            <a:endParaRPr lang="en-US" sz="3600" dirty="0">
              <a:solidFill>
                <a:srgbClr val="0000CC"/>
              </a:solidFill>
              <a:latin typeface="Times New Roman" pitchFamily="18" charset="0"/>
            </a:endParaRPr>
          </a:p>
        </p:txBody>
      </p:sp>
      <p:sp>
        <p:nvSpPr>
          <p:cNvPr id="24579" name="Rectangle 3"/>
          <p:cNvSpPr>
            <a:spLocks noGrp="1" noChangeArrowheads="1"/>
          </p:cNvSpPr>
          <p:nvPr>
            <p:ph idx="1"/>
          </p:nvPr>
        </p:nvSpPr>
        <p:spPr>
          <a:xfrm>
            <a:off x="609600" y="3048000"/>
            <a:ext cx="8077200" cy="2514600"/>
          </a:xfrm>
        </p:spPr>
        <p:txBody>
          <a:bodyPr>
            <a:normAutofit lnSpcReduction="10000"/>
          </a:bodyPr>
          <a:lstStyle/>
          <a:p>
            <a:pPr marL="350838" indent="-350838"/>
            <a:r>
              <a:rPr lang="en-US" dirty="0"/>
              <a:t>Isaac shows parental weakness</a:t>
            </a:r>
          </a:p>
          <a:p>
            <a:pPr marL="350838" indent="-350838"/>
            <a:r>
              <a:rPr lang="en-US" dirty="0"/>
              <a:t>Favors the child who provides him with meat</a:t>
            </a:r>
          </a:p>
          <a:p>
            <a:pPr marL="350838" indent="-350838"/>
            <a:r>
              <a:rPr lang="en-US" dirty="0"/>
              <a:t>Some parents favor children who excel in school, work, sports, art, hobbies, etc – rather than Godliness!</a:t>
            </a:r>
          </a:p>
        </p:txBody>
      </p:sp>
      <p:sp>
        <p:nvSpPr>
          <p:cNvPr id="4" name="Rectangle 2"/>
          <p:cNvSpPr txBox="1">
            <a:spLocks noChangeArrowheads="1"/>
          </p:cNvSpPr>
          <p:nvPr/>
        </p:nvSpPr>
        <p:spPr>
          <a:xfrm>
            <a:off x="2590800" y="152400"/>
            <a:ext cx="3200400" cy="10668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Favorite</a:t>
            </a:r>
            <a:r>
              <a:rPr kumimoji="0" lang="en-US" sz="4000" b="1" i="0" u="none" strike="noStrike" kern="1200" cap="none" spc="0" normalizeH="0" noProof="0" dirty="0" smtClean="0">
                <a:ln>
                  <a:noFill/>
                </a:ln>
                <a:solidFill>
                  <a:srgbClr val="FF0000"/>
                </a:solidFill>
                <a:effectLst/>
                <a:uLnTx/>
                <a:uFillTx/>
                <a:latin typeface="Vagabond" pitchFamily="2" charset="0"/>
                <a:ea typeface="+mj-ea"/>
                <a:cs typeface="+mj-cs"/>
              </a:rPr>
              <a:t> Children</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107522" name="Picture 2" descr="https://encrypted-tbn0.gstatic.com/images?q=tbn:ANd9GcRBsqvdq8JHcq01YY_8FxxwEnW9enqAWgIH6OKQtRBStBKKyZz6ZQ"/>
          <p:cNvPicPr>
            <a:picLocks noChangeAspect="1" noChangeArrowheads="1"/>
          </p:cNvPicPr>
          <p:nvPr/>
        </p:nvPicPr>
        <p:blipFill>
          <a:blip r:embed="rId2" cstate="print"/>
          <a:srcRect t="15842"/>
          <a:stretch>
            <a:fillRect/>
          </a:stretch>
        </p:blipFill>
        <p:spPr bwMode="auto">
          <a:xfrm>
            <a:off x="152400" y="152400"/>
            <a:ext cx="2381250" cy="1619251"/>
          </a:xfrm>
          <a:prstGeom prst="rect">
            <a:avLst/>
          </a:prstGeom>
          <a:noFill/>
        </p:spPr>
      </p:pic>
      <p:sp>
        <p:nvSpPr>
          <p:cNvPr id="98306" name="AutoShape 2" descr="data:image/jpeg;base64,/9j/4AAQSkZJRgABAQAAAQABAAD/2wBDAAkGBwgHBgkIBwgKCgkLDRYPDQwMDRsUFRAWIB0iIiAdHx8kKDQsJCYxJx8fLT0tMTU3Ojo6Iys/RD84QzQ5Ojf/2wBDAQoKCg0MDRoPDxo3JR8lNzc3Nzc3Nzc3Nzc3Nzc3Nzc3Nzc3Nzc3Nzc3Nzc3Nzc3Nzc3Nzc3Nzc3Nzc3Nzc3Nzf/wAARCAEDAMIDASIAAhEBAxEB/8QAHAAAAgIDAQEAAAAAAAAAAAAAAAECAwUGBwQI/8QARhAAAQMDAgMEBwQEDAcBAAAAAQACAwQFERIhBjFBE1FhgQcUInGRobEjMmLBFUJS0SRDY2RygpKUotLh8BYlM0VGg7KE/8QAGgEAAwEBAQEAAAAAAAAAAAAAAAECAwQFBv/EACsRAAMAAgICAAUDBAMAAAAAAAABAgMREiEEMRMiMkFRBbHRFGGRoWLB8f/aAAwDAQACEQMRAD8A6IhJC+LPaGhCSABNJNIAQhCABCE0AJCeEYQISE8IwgYkJ4SQAIQhAAhCEACEITAEIQgAQhCABCEIASE0JACEJoASaMJoELCYQhAAhCEACE0IASMJpYQAsJKSWEAJCaSBghCEACEITAEIQgAQkmgAQhCQAmEAJoECEJoARQmUIASaEIAEIwjCQAhCEwDCSaEAIpJoKAIoTSKBghCEwFlCEIAaEISAEwEAJoECAhNAAhNCQAlhPCEAGEJoQAkYTQgBITSQAkJoQAkIQmAkk8I5oAikpJIGLCE0IAEwkpAIAE0BCBAhCYSAAE0IQAITQgQIRhGEACEIQAkJoQAkk8IQMSSkkgBJFNCYESkpJFACQhCBjCYSCkgQIQmkAJowpAJiIgKQCmGqQampE2VhqlpVgapBqtQTyKdKNKv0o0KuAuR59KWlenQkWJcA5HmwkQryxRLVDkpUVJKwtUcKdD2RSUikUhiSTSKBgkU0kwIoUsIQAJpBNADCYCAFY0IE2JrVY1qbWqwBaTJm6IhqmGqQCkGrVSQ6IBqmGqYaphq1UEOioNT0K4NRhWsZHIp0JFqvwkWoeMfI8xaoOavSWqtzVlUFqjzlqrIXoc1VuCwqTRMoIUVa4KBCyaNEyKSZSSKEkU+qCmAkIQkABSCSk0IAk0K1oUWhWNVyiGyTQpgJBTaFtKMmyTQpgIaFY0LomTJsAFIBACmAumIM2yOE8JSSxxDMr2tHiV4q69W6gZrq6lsbdQYSWk4J79tuY5rZQJbfo92FEhSa9jg0tcCHDLfEIISqA2VkKDmq4hQIXNcFJlDmqpwXocFU4LmuTaWUOCrIV7gqyFz0jVMpIUVaQoELMtMgUlIqKRQkJoTAAFY0KIVjQgTJNVgUArGrRGbJtVjVBqsaFtKMqZY0KYCi1TC6saMWSCx1/usdqoxI5zRK86Y9Qzv348Mj4hZFc142u2viCWNszWtpWtYwOwQXj2iN9ueP7K6l6KxRzrTMVTQ3y93H9I0wY7TrY6WVzmmXBIG2pwAB1YxjOM53ysz+gOIPUTE6ugma9uJIpXvx446fL5bL3cJB0NHAwt27MYWzPf7G2Crj5ls67+V6RolKa+x2mBlTUF00chEbmvLi1uQA052xv08V0S11Yr7fBVDAMjMkDoeR+YK5txzBKYzIxzm+2CR0ODzW0+jyrM9qnp3n2oJRt3BzQfrlSntkeRHyKjaSolTKiVFo40VuCqcFcVVIdI5Ek8gOq5aht6RomUu258l5airpYNPb1MMeohrdUgGT3KFVNBHJorJtUh3a1jdseBI/ctX4qfZ4WMdLSzyytdqb2VRJFq8DuR/vZWvD39VaN57NsY9krA+J7XsPJzTkHzScFoFJcjQXP1+zsf6o9ofX239bRy7WMZOrTnBxuOuQQRv7XskY18bg9jgHNc3kQeRXJ5HjvC190zT09ECFEqbgokLkKRFCEJjJtCsAUGqxqaRLJALw3C+W63FzJ6lnbAZ7Fpy8745dOfVSvVabdaaqrH3ooyW/0jsPmQuZ0lrqLm1rXNw0gv7R7y9wLuekHOxGcjkuzBhV9v0TM8jI0vpI9Vrq39IMlkOsmCJn3QzBI6cxt5ZXQrLfLZeoWyW2tiqAWB+GHcA9cfJctr+FK+lp2uDWVcbDkOcC17BzxnmRtnr9Mayx9bYLr63a9cD2P1sLPuvB729DjbbnyK7ngx19PTC8TfaPo0KYWJ4YvEV9slLcYcjtWYe0txpeNnDHvWWCylaejjZIkNGXbAbn3LhNVV+tV9dVPc4Ok1vB3wC57Rg+BBI9+F2TiSoNNYK+UHDhA4NPiRj81xCQOZBVBkWr7OIasZ0Euaf3j4eK6F2zp8aemzoFFRX19HTChqaRkD2tcS4PLgMdCMAfP3rJzUtdLRwwx1emoLiHP05G3cMhYOyX31axUslXMYKZpEb5cE6f2RsDjOQMr2T1klHTxVdbcnMo4XF5kdQPZsfxY2+fMo+Vr0dNJqmUVFpuJp3fpathlAafuwmPPvGpwKPRnWf8/vFFnLdDSPexxB/+seSvrJKyubTREYbPj2iC06T1wdxseSwPAcvYcXdo3Zk00rTjucSR8/oltbbROSd49HXSolSKiU7PNRF2AMnkOa0XiDiR0lc+ipphExrcyHGSRnl5+5bfd3uZQy9n95wwPzXLLlZn0s9PdNbv4RK6GRrifFwI+BWU9M6/HhPtm32z1eoxIWZOMAvOcjx6L3V0NOIHDQwbdGhazb71b6d7KWNxfIfugOydueRhZS43EU8bCYnv1t1gAE7eSpU9aaN3PzdGk36f1aSN0OIqmncZIZBywObT4Hu7ltnBdzdLAyklIDJYjUUm5zoz7TN/2S4eR8FpfEE9JcftKR5e3SS/2C3Axnr3r1WOq/Rdj4euLzr9WkxKQebHjDvk/wCSWSOeHi/ZeT+33OolQIUyoFeKzJEUJoSKJtVgVbVYFckMwPHrtPC9QTsztoBIe5vatz+SwvCjZpi6bTiMuOkeA5LIekamM9opnF2GMqPbYRkPBafpjK8cdkuDHs/R1c1tK46iHMOWjBOxB78Dfp8D6WBbxpIvH1O/ybVI4FmCBhaJxJRUU1URLlmzjlvgCfyWdrG3aClgFHPHNKGOc8OAHLlz238VqnEEtdVURqamhdSlg3L8DORyOCR18lsttplwkto3r0YtkbwnC6VukvmkdjOeuPyW2ha7wG6B3C1GaVkrY8v3lGC92s6ne4nOPBbEFD+pnnZPrZrnH0oj4dla44Ejg0+7n9FydpfNSVMzI2GJohklcXYLcO0gAY3+8D05Lp/H1NUXGnioaJnaTvilLG6g0FxAHMkDYEla3auCbsbTcaSc09M6pboaXS6tOA7B9kH9Yt+C3jHffR1YqUY1tmM4d4jp7ZTxW+5Mf6rVMc0zNGQxzXaTke7QVuFbV2WKgZNLcGSRNALRlp1dwGNysFS8AXRsobPLRdmyRzw4SOOrIA2GnI5DmsvHwU2HcMgLwe8jPxCtxa6Um3xMe/qMNT8RT3Kuq6lsJigggkLO05uIAAPh7T2/BYbhib1e6RzZw2KVjsnu1DK22q4Pr+xqPVZ6TXPoGguc0MAdq56d84CxNv4JvVHDJ20UDnkjToqAc4wTzxvsVLxXr6RK8f5Orc0isfw7UyVlqj7VpbPCTDMx2zg5u2492Csg7ZTSek2ea1xbRhbxWsjqYISdiTlc99InEDKCos9viALmTetz+DcloHzJ8ltV6qmGvlDwPso+0Hjz/wBFzH0kUgqa1lX2jHao42kBwzpwOnPz8Slh070zuUOZTR1G1NgfAXxRgeyXYadicdyIaqmqaulhjlimL6c6msfksAJP7x5LTOBOKXy2tsbm5qGZiGrIa8jrkb77eeVnZbpc6bRLJSU4ZgglsEjC0dcOLj7uXil3PT+xtx5doxPHs0FPRyRtAYHZMknMnp715KChFTwvTxndp5D+qD+YWt8ZXd9zqooGH2HvJc7PPTjbzK3u1uYeEKeTG7KbVjxxg/RU01Cf5FVd6/BtdorG19rpapv8ZGCfAjYj4gr0lavwFWiWC40RPtU1TqA/DINQx55PmtoK8bNHC2jNCQhCyKJtVgVTSrAVUshnmvNE242qqpHN1OkjdoAODrAy354WAs91glswM87Y9cRaCehx3dfcvZxZxfauFaPtbhNqqHtzDSxn7STuP4W5/WO3vOy5bS8SzwXOrq5qftoKmaSSSnhlcwNJcT7J6t35Fen4uO3G9dBjpNuTp1rlYKh0jrrT1rIoAxrWMaxzN+oB/IYWPq6eTia6fo+ndiGPDp5M/cbnu6k4IAWk1/FD6rSLVQSUzuREj9TG/wBHOSPIgLxWj0hV3CV3fG9jK2CYg1cZ2cD00nocHkchdSw3XSLyWscu17PoKmhjp4I4IGBkUbQxjByaBsAo1NQ2F0bXHGs/L/ZCx/DvENs4ioG1loqmTx7a28nxnuc3mD9emV4b/VtFwEGoEtiBwDuMk/6LPAn8VJ/Y48UfErR7ZpmSXOJpa0ydm9zScZaBgEj+0B5r0h7+mkjpnP71qPD1xkuXHNfT6tLaW3tBGnOS57TnOfgPetzNONWzz5hddrNVNx6Lyal8fwVGV/WMOI7jumKnSRqa9vmpOieMhuCOmXFIxu5aCRjmCP8ARTz8if8Az+CNoGzMkOzzn3c1466peN2uDdB9nHMd/PqvXGzS9x041Dr714Ln9m0kNJcG5+S2V1WPb6NcSl0Y2xXWWm4hrIXAdjUBrmnoMNGPzC2oVHbh/RzR+S5TX3A0/EbIy5xkZLH2eB+oQ3b/AOlkOJeNGWmqgt0D2tqJ43ySPJ/6bAPqTnHuKjGucuGXnxT9ZrfpD4ibR3tsMbtRbHpmDdzvzH0TtsFv4mibEZKZ4YS1jzLidzO4NByB7892y0q+Opa2R09PVZkAy6F5JwM9CfosCQHY2BxyOFS8VJaT7M35Vb9dHc4+HoadhhhpiyFoAa1rSNPuXiuFFXTtFPLU1EkX7DieS46Kioj2ZUzsHTTI4fQpCsrmnLK2pb7p3fvWf9G975Ff1v8AxN8ulpe6505a0sjb7OcYwCNz/vuWwPr2R01TSDaEN0Mx4tBx5brmNpnqamsiiqLhKGSHsy6aZxa0uBAJyeXQ+BXVqeiLLaGzOjcZWufI5pBOAHPIHi7S1vuys80ONS3s0jLOTda0eP0cTS/8TVLm57OelxIO5zTt9PmumFcT4I40p7RfPV7nEY4qh5jdM4aTT77AjHLPPu8l2w7ZBXmefFTl20KamvQkJIXCWTC0P0kekJvDWbba2slur2BznOGW04PIkdXEbgcsYJzyW/sYXOaCDgkA7L5qvdo4ku19rq+psl01VE75DijlOATsB7PQYC9L9P8AGnLkbyekcvkZGlpGEq6mpulVNWV9RJPPIcvkkdlzisrZn3OogdBT2yrrhH92Sljc5zPfgEEKTOGb8MYsN16jAoJeX9ldy9FNHU0HBFNTVkUtHMKiZzop2Oifgu2JBAPJe/lqJk5cTpV0zjclBxe1mqOw3SIOxiR1FIcZ5Y9lavVQSQzvZMJBIxxbKJAQ4PzuCDvnPevrbQcnE+D4OJ/JcE9JFoulXxneZae2108MkrSyWOmkc132bRkEN8FODJFb0tf4LzcutvZqfD15r7FXxV9sqHQzx7fhe39lw6g935rutqudu4jDOIKctZNLGxs8GrJY9rcFp92/vGkrhAsF8G5s9yH/AOST9y2zgesu9hFRTVVkujoZnB7HMonu0OGxyMDIIxyORjxKu4lvl9yvGtTfb6Z0eyR0ruPXytjzPLb3/aN7g5nz2x5rehqxhr3EDoHclzng0zP42E81DXGBlNJid1JJGxpOnAy9rfxBdN107jqyGn8TcLivGnW+WmdHkUufy9lGqYDZ7vMBHbzfhJHMYxlejRGTkO28HKLoCRvI7l3BHws6+mv9/wAmPJEGTPLtL2AHGcgrH3GYxnJ1+0OmMY7lkOze0g6gdtPv5brH3Bofqbp6Y7+ncVtPPh83s1w65HPeIWRHiq29n7DomNfKSTmUaiAN+WMc/ErmPFdeaviu5VGv2RUOYw52DW+yB7tl2viaz3GqtdfXUdPKa6gkjkpWBhzNGG/aNaRuQdROB1aFxKfhniSaeWZ3D93zJI5xxQzHmc/sqsK7YeTllypX5MUXu1bE5weqsaNtt17RwrxECMWC74H8wl2/wqwcM8RDOLBd/wC4S/5Vvo4tlMVruNQztqe3VssZxh8dM9zTnluAqpbdXRsL5KCrYwfrOp3gDzwvpnh4S0/Dtphc98Lo6KFjonhzCwhjcggjY5z0WUbPKBl1RqAx+usJ8iXXHX7GixtrZ8kanD7pxlWUd6udva5lLWSMY9paWnBBB5jBztssnVcL8QNqpgLFdXDtHYcKGXDhk7j2V5TwtxGf+wXb+4y/5Vs+L6Zntr0zETTPme58ri9zuZK+k+A7jJdeDrTVzHMpg7N5znJYSzJ8Tpz5rgI4T4kP/j12/uMv+Vdm9EFJdKPheajudDV0r4qtxjZUU7oyWOa07ZAzuHfFed+qQqwpr7M18etX2brlCl2b/wBh3wKF4HCvwehtGTACb3iONz3OwGguJOdgOalhSavfR57I0lTHPCyameyWJ+7ZI3BzT5hV1bnGcYjDtuZJ/JeKbh63SVDqmCOWjqXHLpaOZ0JcfxBp0u8wV6IqGriGGXereP5Vkbvo0LardTx/j/sS0ntAWyAEtptR6DS76rJsIjgGr2WtbvnYAfkvAaasds65zD+hCwfUFUmy0srw6tkqawg5AqZi5o/qjDfkiK4b0t/4X7Cr5vZ74aiOeMSQS64yThzXZBwrA537R+Kg1rWNDWNDWgYAAwApYyMdE1T3sTQVWXQEbnGDjn1XhBYR7bh8cZ+KqqKW5U/tWupjIH8TUAlvkeYXilv91pBi4cP1RHWSlInZ8sO/wqMnHI9vr/ZU7XSMkWNO4Gr3KDctaAxzu776xA4ytDz9vTyROB5SwuYR8WhJ/FXD+SRO5pPRsh+ixcpdzX7/AMGi5fdGXgke6YtcctDc4cd87KEzcvcfH8lhRxVb3P8A4HDVTk9Gxud9ApSV96rsCjsz2A/rVL9DfPqfgt8eVKNU9stPT2bFTTfZsaDuG9FkYJC6JpduT1Wt260XGVwlvFYH/wA3gbojHlzPn8FsDQGtDQMADAC2nK2ctpNls0oZG55IAaMknoFXHM2WMSRvD2Hk5pyD5hGVjpbNRvmdNCJaWZ3N9LK6PPvA2PmE3lZKlFk0b+1eezBBJwdJ/JVSRFzHAMIyN+Zz8VL1GqaMR3ap/wDZHG76NCrfb66TZ96qmj+ThiafmCsEkq5a/Y2VaPY6YsjLpCGMYPac44AHiSo000NZTtngkbJE/Ol7Ts4ZxssWOFbdJMJrg+ruMjTlvrtQ57R7mDDR8FmQ1rGhjGhrWjAa0YACq7de0RpL0VuYPFRLArColYMohpQpISGTwnhCYVpEgmhNUgBCYQq0IMIQmmISE0IARBPMn4pdm3OdI+AUkJcUGxAYTTST0hAhCEwBCEkhggoQkxiUSpFIqWMiUimUlDGJCaEgJBMIQrQgTQmqQgQhNMQIQhMAQhCYhoSTQAIQhACQhCABCEJDEgoQkAkimkpYxFRUikoYxITQkMkhCFoSNNCFQAmhCYgQhCAGkhCYhoQhAAhCEwApIQkAIQhIYihCEgEUIQpYyJQhCkYkIQkM/9k="/>
          <p:cNvSpPr>
            <a:spLocks noChangeAspect="1" noChangeArrowheads="1"/>
          </p:cNvSpPr>
          <p:nvPr/>
        </p:nvSpPr>
        <p:spPr bwMode="auto">
          <a:xfrm>
            <a:off x="0"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308" name="Picture 4" descr="http://img.timeinc.net/time/daily/2011/1109/wfavoritism_1003.jpg"/>
          <p:cNvPicPr>
            <a:picLocks noChangeAspect="1" noChangeArrowheads="1"/>
          </p:cNvPicPr>
          <p:nvPr/>
        </p:nvPicPr>
        <p:blipFill>
          <a:blip r:embed="rId3" cstate="print"/>
          <a:srcRect t="43032" b="10024"/>
          <a:stretch>
            <a:fillRect/>
          </a:stretch>
        </p:blipFill>
        <p:spPr bwMode="auto">
          <a:xfrm>
            <a:off x="5943600" y="76200"/>
            <a:ext cx="2924175" cy="1828800"/>
          </a:xfrm>
          <a:prstGeom prst="rect">
            <a:avLst/>
          </a:prstGeom>
          <a:noFill/>
        </p:spPr>
      </p:pic>
      <p:pic>
        <p:nvPicPr>
          <p:cNvPr id="98310" name="Picture 6" descr="http://t0.gstatic.com/images?q=tbn:ANd9GcTZ_AZKXc9tMsTfjoubpssNCqDJ5xe2a3IRyRHVmdp3Ce2ObJwP"/>
          <p:cNvPicPr>
            <a:picLocks noChangeAspect="1" noChangeArrowheads="1"/>
          </p:cNvPicPr>
          <p:nvPr/>
        </p:nvPicPr>
        <p:blipFill>
          <a:blip r:embed="rId4" cstate="print"/>
          <a:srcRect/>
          <a:stretch>
            <a:fillRect/>
          </a:stretch>
        </p:blipFill>
        <p:spPr bwMode="auto">
          <a:xfrm>
            <a:off x="5029200" y="5150426"/>
            <a:ext cx="2590800" cy="1707574"/>
          </a:xfrm>
          <a:prstGeom prst="rect">
            <a:avLst/>
          </a:prstGeom>
          <a:noFill/>
        </p:spPr>
      </p:pic>
      <p:sp>
        <p:nvSpPr>
          <p:cNvPr id="9" name="Text Box 4"/>
          <p:cNvSpPr txBox="1">
            <a:spLocks noChangeArrowheads="1"/>
          </p:cNvSpPr>
          <p:nvPr/>
        </p:nvSpPr>
        <p:spPr bwMode="auto">
          <a:xfrm>
            <a:off x="1219200" y="5638800"/>
            <a:ext cx="3505200" cy="1077218"/>
          </a:xfrm>
          <a:prstGeom prst="rect">
            <a:avLst/>
          </a:prstGeom>
          <a:noFill/>
          <a:ln w="9525">
            <a:noFill/>
            <a:miter lim="800000"/>
            <a:headEnd/>
            <a:tailEnd/>
          </a:ln>
          <a:effectLst/>
        </p:spPr>
        <p:txBody>
          <a:bodyPr wrap="square">
            <a:spAutoFit/>
          </a:bodyPr>
          <a:lstStyle/>
          <a:p>
            <a:pPr algn="ctr"/>
            <a:r>
              <a:rPr lang="en-US" sz="3200" b="1" dirty="0" smtClean="0">
                <a:solidFill>
                  <a:srgbClr val="00B050"/>
                </a:solidFill>
                <a:latin typeface="Comic Sans MS" pitchFamily="66" charset="0"/>
              </a:rPr>
              <a:t>Appreciate Godly Children!</a:t>
            </a:r>
            <a:endParaRPr lang="en-US" sz="3200"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76400" y="1219200"/>
            <a:ext cx="2971800" cy="609600"/>
          </a:xfrm>
        </p:spPr>
        <p:txBody>
          <a:bodyPr>
            <a:normAutofit fontScale="90000"/>
          </a:bodyPr>
          <a:lstStyle/>
          <a:p>
            <a:r>
              <a:rPr lang="en-US" sz="4000" b="1" dirty="0" smtClean="0">
                <a:solidFill>
                  <a:srgbClr val="CC00CC"/>
                </a:solidFill>
                <a:latin typeface="Times New Roman" pitchFamily="18" charset="0"/>
              </a:rPr>
              <a:t>Genesis 26:7</a:t>
            </a:r>
            <a:endParaRPr lang="en-US" sz="2800" dirty="0">
              <a:solidFill>
                <a:srgbClr val="0000CC"/>
              </a:solidFill>
              <a:latin typeface="Times New Roman" pitchFamily="18" charset="0"/>
            </a:endParaRPr>
          </a:p>
        </p:txBody>
      </p:sp>
      <p:sp>
        <p:nvSpPr>
          <p:cNvPr id="23555" name="Rectangle 3"/>
          <p:cNvSpPr>
            <a:spLocks noGrp="1" noChangeArrowheads="1"/>
          </p:cNvSpPr>
          <p:nvPr>
            <p:ph idx="1"/>
          </p:nvPr>
        </p:nvSpPr>
        <p:spPr>
          <a:xfrm>
            <a:off x="2819400" y="3505200"/>
            <a:ext cx="6019800" cy="2362200"/>
          </a:xfrm>
        </p:spPr>
        <p:txBody>
          <a:bodyPr>
            <a:normAutofit lnSpcReduction="10000"/>
          </a:bodyPr>
          <a:lstStyle/>
          <a:p>
            <a:pPr marL="280988" indent="-280988">
              <a:lnSpc>
                <a:spcPct val="90000"/>
              </a:lnSpc>
            </a:pPr>
            <a:r>
              <a:rPr lang="en-US" sz="2400" dirty="0"/>
              <a:t>Isaac &amp; </a:t>
            </a:r>
            <a:r>
              <a:rPr lang="en-US" sz="2400" dirty="0" err="1"/>
              <a:t>Rebekah</a:t>
            </a:r>
            <a:r>
              <a:rPr lang="en-US" sz="2400" dirty="0"/>
              <a:t> try the same tactic Abraham &amp; Sarah used</a:t>
            </a:r>
          </a:p>
          <a:p>
            <a:pPr marL="280988" indent="-280988">
              <a:lnSpc>
                <a:spcPct val="90000"/>
              </a:lnSpc>
            </a:pPr>
            <a:r>
              <a:rPr lang="en-US" sz="2400" dirty="0"/>
              <a:t>May have been half-truth for Abraham &amp; Sarah, but not for Isaac &amp; </a:t>
            </a:r>
            <a:r>
              <a:rPr lang="en-US" sz="2400" dirty="0" err="1"/>
              <a:t>Rebekah</a:t>
            </a:r>
            <a:endParaRPr lang="en-US" sz="2400" dirty="0"/>
          </a:p>
          <a:p>
            <a:pPr marL="280988" indent="-280988">
              <a:lnSpc>
                <a:spcPct val="90000"/>
              </a:lnSpc>
            </a:pPr>
            <a:r>
              <a:rPr lang="en-US" sz="2400" dirty="0"/>
              <a:t>Be careful not to copy poor strategies of others – might not be right for us</a:t>
            </a:r>
          </a:p>
          <a:p>
            <a:pPr marL="280988" indent="-280988">
              <a:lnSpc>
                <a:spcPct val="90000"/>
              </a:lnSpc>
            </a:pPr>
            <a:r>
              <a:rPr lang="en-US" sz="2400" dirty="0" err="1"/>
              <a:t>Rebekah</a:t>
            </a:r>
            <a:r>
              <a:rPr lang="en-US" sz="2400" dirty="0"/>
              <a:t> does risk her life – for Isaac’s sake</a:t>
            </a:r>
          </a:p>
        </p:txBody>
      </p:sp>
      <p:sp>
        <p:nvSpPr>
          <p:cNvPr id="4" name="Rectangle 2"/>
          <p:cNvSpPr txBox="1">
            <a:spLocks noChangeArrowheads="1"/>
          </p:cNvSpPr>
          <p:nvPr/>
        </p:nvSpPr>
        <p:spPr>
          <a:xfrm>
            <a:off x="990600" y="0"/>
            <a:ext cx="4267200" cy="13716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0000"/>
                </a:solidFill>
                <a:latin typeface="Vagabond" pitchFamily="2" charset="0"/>
                <a:ea typeface="+mj-ea"/>
                <a:cs typeface="+mj-cs"/>
              </a:rPr>
              <a:t>Copying the mistakes of others</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106498" name="Picture 2" descr="https://encrypted-tbn1.gstatic.com/images?q=tbn:ANd9GcRAoRMTSKN058FIKlQX5LR_YARP_5dNw8CMHkWMWVzfkT_Q89szmg"/>
          <p:cNvPicPr>
            <a:picLocks noChangeAspect="1" noChangeArrowheads="1"/>
          </p:cNvPicPr>
          <p:nvPr/>
        </p:nvPicPr>
        <p:blipFill>
          <a:blip r:embed="rId2" cstate="print"/>
          <a:srcRect/>
          <a:stretch>
            <a:fillRect/>
          </a:stretch>
        </p:blipFill>
        <p:spPr bwMode="auto">
          <a:xfrm>
            <a:off x="6096000" y="152400"/>
            <a:ext cx="2609850" cy="1752600"/>
          </a:xfrm>
          <a:prstGeom prst="rect">
            <a:avLst/>
          </a:prstGeom>
          <a:noFill/>
        </p:spPr>
      </p:pic>
      <p:pic>
        <p:nvPicPr>
          <p:cNvPr id="106500" name="Picture 4" descr="https://encrypted-tbn0.gstatic.com/images?q=tbn:ANd9GcSrKXuFb-hVAK_prb7Vw68Cf3PheI2FwU-g5HXr_B1TzuYzZDLDbg"/>
          <p:cNvPicPr>
            <a:picLocks noChangeAspect="1" noChangeArrowheads="1"/>
          </p:cNvPicPr>
          <p:nvPr/>
        </p:nvPicPr>
        <p:blipFill>
          <a:blip r:embed="rId3" cstate="print"/>
          <a:srcRect/>
          <a:stretch>
            <a:fillRect/>
          </a:stretch>
        </p:blipFill>
        <p:spPr bwMode="auto">
          <a:xfrm>
            <a:off x="762000" y="3429000"/>
            <a:ext cx="2153093" cy="2057400"/>
          </a:xfrm>
          <a:prstGeom prst="rect">
            <a:avLst/>
          </a:prstGeom>
          <a:noFill/>
        </p:spPr>
      </p:pic>
      <p:sp>
        <p:nvSpPr>
          <p:cNvPr id="7" name="Rectangle 2"/>
          <p:cNvSpPr txBox="1">
            <a:spLocks noChangeArrowheads="1"/>
          </p:cNvSpPr>
          <p:nvPr/>
        </p:nvSpPr>
        <p:spPr>
          <a:xfrm>
            <a:off x="152400" y="1752600"/>
            <a:ext cx="8610600" cy="1828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00CC"/>
                </a:solidFill>
                <a:effectLst/>
                <a:uLnTx/>
                <a:uFillTx/>
                <a:latin typeface="Times New Roman" pitchFamily="18" charset="0"/>
                <a:ea typeface="+mj-ea"/>
                <a:cs typeface="+mj-cs"/>
              </a:rPr>
              <a:t>And the men of the place asked about his wife. And he said,  "She is my sister"; for he was afraid to say, "She is my wife,"  because he thought, "lest the men of the place kill me for </a:t>
            </a:r>
            <a:r>
              <a:rPr kumimoji="0" lang="en-US" sz="2800" b="0" i="0" u="none" strike="noStrike" kern="1200" cap="none" spc="0" normalizeH="0" baseline="0" noProof="0" dirty="0" err="1" smtClean="0">
                <a:ln>
                  <a:noFill/>
                </a:ln>
                <a:solidFill>
                  <a:srgbClr val="0000CC"/>
                </a:solidFill>
                <a:effectLst/>
                <a:uLnTx/>
                <a:uFillTx/>
                <a:latin typeface="Times New Roman" pitchFamily="18" charset="0"/>
                <a:ea typeface="+mj-ea"/>
                <a:cs typeface="+mj-cs"/>
              </a:rPr>
              <a:t>Rebekah</a:t>
            </a:r>
            <a:r>
              <a:rPr kumimoji="0" lang="en-US" sz="2800" b="0" i="0" u="none" strike="noStrike" kern="1200" cap="none" spc="0" normalizeH="0" baseline="0" noProof="0" dirty="0" smtClean="0">
                <a:ln>
                  <a:noFill/>
                </a:ln>
                <a:solidFill>
                  <a:srgbClr val="0000CC"/>
                </a:solidFill>
                <a:effectLst/>
                <a:uLnTx/>
                <a:uFillTx/>
                <a:latin typeface="Times New Roman" pitchFamily="18" charset="0"/>
                <a:ea typeface="+mj-ea"/>
                <a:cs typeface="+mj-cs"/>
              </a:rPr>
              <a:t>, because she is beautiful to behold.”</a:t>
            </a:r>
            <a:endParaRPr kumimoji="0" lang="en-US" sz="2800" b="0" i="0" u="none" strike="noStrike" kern="1200" cap="none" spc="0" normalizeH="0" baseline="0" noProof="0" dirty="0">
              <a:ln>
                <a:noFill/>
              </a:ln>
              <a:solidFill>
                <a:srgbClr val="0000CC"/>
              </a:solidFill>
              <a:effectLst/>
              <a:uLnTx/>
              <a:uFillTx/>
              <a:latin typeface="Times New Roman" pitchFamily="18" charset="0"/>
              <a:ea typeface="+mj-ea"/>
              <a:cs typeface="+mj-cs"/>
            </a:endParaRPr>
          </a:p>
        </p:txBody>
      </p:sp>
      <p:sp>
        <p:nvSpPr>
          <p:cNvPr id="8" name="Text Box 4"/>
          <p:cNvSpPr txBox="1">
            <a:spLocks noChangeArrowheads="1"/>
          </p:cNvSpPr>
          <p:nvPr/>
        </p:nvSpPr>
        <p:spPr bwMode="auto">
          <a:xfrm>
            <a:off x="1905000" y="5780782"/>
            <a:ext cx="6934200" cy="1077218"/>
          </a:xfrm>
          <a:prstGeom prst="rect">
            <a:avLst/>
          </a:prstGeom>
          <a:noFill/>
          <a:ln w="9525">
            <a:noFill/>
            <a:miter lim="800000"/>
            <a:headEnd/>
            <a:tailEnd/>
          </a:ln>
          <a:effectLst/>
        </p:spPr>
        <p:txBody>
          <a:bodyPr wrap="square">
            <a:spAutoFit/>
          </a:bodyPr>
          <a:lstStyle/>
          <a:p>
            <a:pPr algn="ctr"/>
            <a:r>
              <a:rPr lang="en-US" sz="3200" b="1" dirty="0" smtClean="0">
                <a:solidFill>
                  <a:srgbClr val="00B050"/>
                </a:solidFill>
                <a:latin typeface="Comic Sans MS" pitchFamily="66" charset="0"/>
              </a:rPr>
              <a:t>David wanted to treat </a:t>
            </a:r>
            <a:r>
              <a:rPr lang="en-US" sz="3200" b="1" dirty="0" err="1" smtClean="0">
                <a:solidFill>
                  <a:srgbClr val="00B050"/>
                </a:solidFill>
                <a:latin typeface="Comic Sans MS" pitchFamily="66" charset="0"/>
              </a:rPr>
              <a:t>Nabaal</a:t>
            </a:r>
            <a:r>
              <a:rPr lang="en-US" sz="3200" b="1" dirty="0" smtClean="0">
                <a:solidFill>
                  <a:srgbClr val="00B050"/>
                </a:solidFill>
                <a:latin typeface="Comic Sans MS" pitchFamily="66" charset="0"/>
              </a:rPr>
              <a:t> the way Saul treated David</a:t>
            </a:r>
            <a:endParaRPr lang="en-US" sz="3200" dirty="0">
              <a:solidFill>
                <a:srgbClr val="00B050"/>
              </a:solidFill>
              <a:latin typeface="Comic Sans MS" pitchFamily="66" charset="0"/>
            </a:endParaRPr>
          </a:p>
        </p:txBody>
      </p:sp>
      <p:sp>
        <p:nvSpPr>
          <p:cNvPr id="97282" name="AutoShape 2" descr="data:image/jpeg;base64,/9j/4AAQSkZJRgABAQAAAQABAAD/2wCEAAkGBhQSERQUExQWFRQWGBkYFxgWFxgaHBgXHRgcHxoYHSEbGyYfGB0jGRgYHy8gJCcpLSwsFx4xNTAqNSYrLCkBCQoKDgwOGg8PGiwkHyUpLCwqKSopLCwsLSwpLCwsKiksKSwsLCwsLCwsLCksLCwsKSwpLCksLCwsLCwpLCwsLP/AABEIAO0AyAMBIgACEQEDEQH/xAAcAAACAgMBAQAAAAAAAAAAAAAFBgMEAQIHAAj/xABOEAACAQIEAwUEBgUIBwcFAAABAhEAAwQSITEFQVEGEyJhcTKBkaEHFCNCUrFigsHR8BUWM1OSk9PhQ1RylKLS8SU0Y2Sys8Mkc6Ok4v/EABoBAAIDAQEAAAAAAAAAAAAAAAIDAAEEBQb/xAArEQACAgICAQQBAwQDAAAAAAABAgARAxIhMQQTIkFRYTJxgQUjkaEUUmL/2gAMAwEAAhEDEQA/AHbtZ2h+pYVsRk7zKyLlzZB4miZgxHoaTD9MFyJ+oGOX/wBRv5gG1NMH0lrOBjrfw4//ACCk9uHB7QS7dRBbQlC0Sf0J6CdB51zWcIBxNDMQaEvWfpoDEg4NlIEnNfH+FWLf0225I+qOI/8AGTX08FIGLxS23YkZlgDTr+yqGEw6X7rHULpuYkn/ACpw1q6leoR3OqWPpotvtg7sTE99b3/s0Sw/0l50LrhLhCkBou2yR5wBJHnXHwvctAllaYGkg9ATof20UwfEAuVpyA6GQyyPvAaj0MNrVNXwIByN8Tp6/SUuUH6rcj/7trSTGuug2rQfSjbkqcPcB13u2Y085/60jYfM7MiWj4vBlVi2Z9SxB+7oNF3OvSjWN4SDaAsW3W0xU3lAzZWX9IjQxoY02maXdXcr1WjLw/6Sbd9lW3h7pdmyhc9rN6xm9kRqZ0o0eM3RvhLv97h/8Ska52TNpTiMJfKiOZPiQnXM0adIC8hrTFwzilpUtpbtsC51USQrHeWPUg0XHzCGRvmFjxq5/ql7+8w/+NWv8uXP9Uv/ANrD/wCPVgV6KZqIW5ldOO3OeEv/ABsH/wCatjx1/wDVMR8LP+NVgV41NRJuZXHHm54XFf2bX+NWTx8/6riv7u2f/lqavAVNRJuZD/OH/wAti/7pf8SsfziH+r4v+4//ALqcitamol7mRjtEv9Ri/wDd2/fWf5xJ/U4r/drlbA1tNTUSvUM0/nFb/q8SPXDXf3V7+cdr8OI/3a9/yVtNYBqaSeoZoe0tnpf/AN2xH+HUf87cMFLZroUSSThsSAANzPdRFTXbhCkjkCaDYhyMBiVJ1WzfE8j9mx/aRV6Crk9Q3UbAaxWqbD0H5Vmk1NEUvpUaOHEzEXrB9+euZIyuCXYsCOu0banYDXSul/SyT/JxiCe+s6HSYYmPlXGFvrdMEEEmNGMZZ5idYGlEVte5nddmhjiTg4dQYkgdASJJ1PPeh/C+JrasupyZXOsqC2gEZTuPdUnFcemURq2o20iIDaiAOW9CF8LLcdGW2TJiN/KeQ5A7VMaApR+5eX8QhjcYbokWW0APhXKNOe/Mc614e73mFqSqsJZn02krBj8onUc6lt4y2zszG4VMwSQSCeZgDlyEU19muD2r09wC1xMpZLoXI5htRrOniMeVRnCDqIAlfsXi/q2IY3nNtXUAFVjX7pAAIAYbkiJHnTBxDiz3rltEzuVZvYYqx5a6ZZ32+Vb9qeylwWbt5ipW1b8GUScuaSmULqNSATECq3ZHtuFRu8UGAoBQKHdohSTIJBA3AMaTyoCSRDI+DLVl7yW1B7y2AxHjQMpBbmJJzTGgn505Lgla1Cg2w2vs5SD1gjT/ADpYwPaUY26tprWVyrFDmPgI2Y7M3p1pswGC7tQDBbmwBE+4kxQJ3x1CCyS1hcoAknzYkn41J3dSAVkCtFwqkQt1k26kisFNZ/6VLl0JGbdeyVLFYy1LlVIorGWpstYIqXJUhyVju6mKVjJV3JUh7usMtT5KjZKu4JWU7uI8apzbNPpH5mgeJxS/yVeeCAbF4axOYh15HrRNAM9y4QTFzIszuYBjoIoDxK2f5DbqbTH/AI2n5URPxBVfmPyj9n5V6tjWKRNUUPpUYDAAtoBfsk6TsSfnEVxjB2dZIGUzz5SR/Hoa7V9J+Da7g0toCzPiLIABAJ1Y7kgDQczXNOJcGxOHKG/ZIk5gxKPmyDS2MpIILuu450V8cQVrfmA8bwi5oz5BAkIXUPkGoOScwEagESRGlP8A/KeEv4EC5bzusIrKuWGic2sdNYnelXCdnb1sE4u3cTM8u1xT7X4sxGWTruaj4an2aCSNJAPofnIFJzANXPUW7fInk4OLjghBmDGAJhhuFMRI5aGab+xfCroY2u9v2LiBgCLSOEuQO8Viy6yuUiSJER0qi7Wstrwtbc5SWt6kkGQIPsmB7UmCK6LhEtXyHRrgfIA5RimaNluZdCwnTnqeWlCH2NGCg+YldrxeS9aW6x7sFTeu27rgnWFLZg3cEgsMsZT7xSzxvgqgpbs2mZndHtpeB7zIVmGKvlCMQDqA2u459F4n2NuNIW/cdGb2DAIDkZ3ZhrdO/tBo0iqeN4HfwSsuERWsMkMxUZ7WnWZZNC20rmO4Gjh3LYfMi7IstlLLut03QO6uZxm7m3JIVch9kkDxEHpOldAFJvYrGCGykvoMwhQRc3KoAYKwZzaDUUcxvF2CPFq4pCk5i1sajp4jPwoNq5MIXC8jr86zSynEu7y3bvjfIMwXKcsmBEE5jJAOg3pgtXg0xIIiQQRqRPPeqx5N4ZFSaKzFYrM0yDMRWIrYmsVckxWIrJrUipJPVHdcKCToACTvt7qkrU/x/Hxq5ILwXaXD3VDJdGUkgZvDMEgkBtwI+dW3xyC2bgIZYJBB3iRA94iuTdusGcLcYK1spcJAKswYBpYqyF2TLJmQBJ1pq7BYvvMJZs5y5S45afuopBC/2iPnVXNBxrrsIx30yJZB1MyT+lkZ2PyPxoBxFP8Asq2nWxcPrktXD+ZFGeM4sG6lsEFlt4hyOkWoE/2x8aE41ZwX+xgLp97gL+QqvkRQHFx35mvV4jX416pLgbtWQFw05Y+s2yc/sgd3ckkcwBy50jcZxCXsTauWlIs228btAEhkYCB7PsoAB15b0w/SvizawKuoki/bj1KuB677Un4dzhMDGIMMFLOpOudySAf0tR6e6o5pOOyZeMWx/EaMN2lLuwBzBXyOuhDaDQz8Pzpf4rgrYLtaQIASQiiAR+w6fOgfZDj1soVZovtcLZQDAQBcsHbTxedT8V7Sqt0pEvMxIAg77nfXatS41rmZmtjLvDuMXc6mwRFuFNwBQFRtcxJEwTvznTnXTuEYpGtrlZGYAZ8rBpMe1pEyBM+flXz0uJkyZyhiWWdxmmPPSCKMrxB0RnUSi3BDg5dTMLprEflWM4tDxKD68TtK9o8P4ZfLmzatoBHU8qm79cRZJs3IVpUXE3BBgxPPfXzriN3jIutJzi3Hsk8/Ufdk10H6OMcCtwMxDDKMpOmvMCd+XnpVAsCLjFO1wxwzs+MNHjuFjpnUIqt1LoBBP6ep8604rwl3Ba3mZtcrEroSJzLI1A6TryphYrOsT7prcGiKA8SxxFzhXZ8d1auFQLqoYB9mTzjkY9/v1o/hnbZxDAScsldSdATEnSpZrM1QQL1Lu5kVmvTXpopJ4CsRW1YmpJNawRW2atS1SSaM0a7DnP5+VJx7RpeuuzPlsoPCh0zdGjnOh6aqOVWu3xvHDoLFwoz3UtkBVJcOYygn2TufPakvE3L+HtKcz+NmXLfy92yASC6wQrMZAAImNI2KfIxs66gx+AC7gTtfxv6zcy+GFBK5QNNMwg89vnTP2F4ouFEEZ++t5xkIcs41AP4ZURAGkazXPMVika8dO7g6ruOU5ZAjnvtT7xHhTLetqttjIVJAVVzspIQNmPiB57UevpqFEYvuu4W7TY28jDELlz91luKEzKUc6rIMtlIGu+8dK1xPabDnC31LgXGwqWlRQzQ+Q5lOUEL4jzI5UL7VW79xcLZyqLl9crBWUZY8WSRoJUb7b0qXcZkU2XUqS0AAWyokjQlD7QPPn0q0DdmUVXo8T6Gbc+pr1aXTqfU1miiYB7Z3EW3hzcjIuIVjPLLbuEH3EVw/tPxY4q+DOW3mJA8jPiPUkD4e+uufS1bzYJFzBZvLr6W7hj3xHvrhr4t5/EBqIH4hHrz2puNLNiAz0KkFxREjSZj46Ub4FwstbaVR8yllU6GcwAObQjroaFJh2uFVCwCBETqNpHXnRvE4/u0NpFKXcuUsW0CkHQD8UaHp60WS/wBIjMZUAu3UB2L+rE7cvcPCPSNKtdy2XUEjLmEfgGhPlBB3qnZw8bzp0/jaruBvlGuZfZZGSJEwSNASPiehNEw+pj4Yy/g8VZe5bzWfACmcK7DMqA5t5yyYJPlT32SvW2Vra2zlAEtInbQzMk8525Ul8DsjMpH9H3gAVhmBB3JEgtJA8uddKwuFSxma2gXNqxH5dR7tK5nlvXA7+OY3GCDLeJxJtgES4A8RJlpra12gaFKMI5qVJjy9arpjw4B29Q35xW9otmzAqxG2uwPSdqRi8srwwmkoSOIRs9pSRomY8wpmAOeoqxY7R2355COTafPahSZxOVcub2iMuvvjl0qrc4RcYyGPwT91af8Am4h3F+i0a/5QE7j3a/lWy471+FKKcLuAkz/wxUn1Jxu0/rf5VR8tD+kyDCR3ca/rnl8xXji+unvpZ8S82/vB+1aq4jGEayw/WU/sqlz2e4RVR8RmucZUdPj+6hON7cWLZg3LZI3ytmI9coMUpY6415ouubdhRrCiblzXKDzyzA2A151SxvFbS2SlqyqA2wr9cy+IMI2BM6U5spU1UpVVhYMrdpeOYi7xJWDQlvK1gNKopgS8MJYyTyk6RpWi9t79gXrTXBfcqEtuDnEhiCNR1OmlHMVwfvrt7OofPZtOmbTXO6yCNtCumxmgXCOBMLuc2mIUkJmIiRpI5kCNDWjUuNqhLkTGddqiVeH2oDiTm8cbsZ19+sU48S4mQhNguqBlfK06Oux1gabedVG4GlvFJcveNC+a4iEaDefTNGlOQa1ctiAhDsCHicxRRIadRzJXzNXlFd/ErBks0vNnuJN/iQS7bIYlcyO8atMyxnSGGo00j402YixYODum3bC5iHXUkIMwgAbKZOoWQKscR4ZbdbgVEUMpEhTI2OknfXaKE8TvZg9tX7i1ayEWoHjzOIUGM2vta6D3gUlbYX1U05qx8Hm52a8up9T+dera6NT6n869VzLEf6YbZbBWgNJxCa/qXJrlmAwcBs24dAPIOhH5hT7q6n9Lt7LhLB/8yvx7q7XKMDdZkbXVr9vf9Fcx9wrZ43cyZ+v8TfEWIQMNjLL+iGgkDoBIP6powvDUa1lZQYmOoM6mhNy6Vso33Q5Vp8nYR/Yb5VabHFLLayVJBPoR+Y/Oj8leiIvCxI1MXcUCr5d8pIboYMVPwvA3HuZQoGYffkDXnPLSvYzEfaOwGjSwkcjv86nwV266swI7tcqkz7OckAnn93ekk8Rg44hNrTWw6nLmOkiIBXbKZkU28C42yugxN8OzrOUBcqawAdJdm8ppAx57u46B1fKcuZTmU7ag7EUX4Vwq3cvYUW7oJuf0ghgLZH3T5kSZGmorDmQFbaUhIPE6wmBXoB6CosRwRWGhg++qrdoAmIFlsqqEzZmYdYCjry/zo1aJf2QT1jauARlBFTeNTAlnhty3oGMfx1rW4bpEBpn0B09CKIY+9kEuyovNiRA1jX1mojhzoQ09CII2pjbr+sSd9GR2uIXVEFVaPva7e4xWH4w2+QHzB/eK3v4dokmfT/Oqa4T8UmfMfsiiRge5Z2vgyccbH3lI9ymob+JVwQVAEGSUjL5+7f3VctYUAGAABuTy/fXsbc7m2XYZj91OQ9ep6nloNK0YkJPtjACRRMW8cQ+HclcriVObSG0IkESuYBW11AOlL2Fs3cRHd23ykGWAhRrDKXaAR4R19rervFw+Me5eUm0ioc7n2DkBIWJ8R5TOnXqd7N4E9yvfW0MKIVj3h0H4QBbXWdBr1JM13DplUE9juZExnExAPE1tq4tYcPC3Vtvh3M7aAqwjczb0/wBqs2eM2kTKSdBlPhMEjYqRM6DarOPuGXIUqyxcUEZScp12O5yx76pca4Uj5btlgWbWVfKRK7zMNodm1/SG1BjZ1JUHr4hZMKNz9wVhuKAu11YYwUXpqNYB9fkK9cwq2AMRaRSlpVFxXaQ5jxxz5jQbab6wLCm24skEsSQqoCS22gmCm/PQAzmPIxa4QzqRdAVT7KBpHMZmI9ohtI2HnvSzhyZMuxleomFNZNiOPIgRwmQMklBEnOJA11mOpgAkmg31cBTcYA3r8MFH3LWdfGfKNFGkzOmgqtjEZCBeAfuxC6zmgnKG/L0FWOHXj9oXM3LgTMfI3UVF8pOvoBQ5gQ/8ibMNHFf4M7i+59T+derDnxH1P5ms0cyzn303mMBZ8sSn/t3K5YuIFmzl3u3DmYfgQgaH9IjX0NdX+mbE5MHYbKGjECAdRPc3YMc4OvuFcxwVi1l+0QvdeSzPmEE8gPh/lWvE2i8dzM6bGD8RiwbJtzJF0sYkwsb+k1tcxIa2IJLHuz+vOU7+QU01cJ4nbsZc6LkfMqsFAlrbCVbSJyup6GQaGdo7Vu7dDqgt5VZW2AY5jliP0Y1HShfyDtqy0PuPx+LxshuCuL8Oa33eaPFmOhJ100JMa+lD7EBtSYgAwYppxFkX8AWHtWvF5wPa+U/CllroWQFGpGpMkenShxtsKMV5CaNx8y99dHdlMiNJkOR4xHnO0corezOuRtQJidSDy8z5UPdXKhztsAdDHP19alsDmR/HL/rUKVMzCN/Yrs2MbiAt0sLaKXeDqRMBQeU9RyBrsuHw1uxbS3bUIo0RR/mdfWuRfRdjm+u5MxCsjFtjmyiU5aHMTtyJrr122B4juDPmYnT30ojmPxD23OcfSxibufDWreputclW2YZQsegB05jflRPsB4cEqO5Jtu9tpkRDSBvtlKx5GoO27BMfgC4DFLV4wYgsSoM9OvOq3AMaxe20FQzQwgTEEKG6w0Qd9Y2rL5i+ogT+ZvwYrUt+Y2XMpPh9/wD1/ZVdMKZ8qpY/jyI/dkopEyzOgVR565iZ+6BWn85rBXw4pTyIywx9BAM+ornp4zL0I4Y75hhysanwqQT5tyHuPzI6Uv8AFse192tWuWjvBgeQ6+nOt8RifrUW7Ji2ntuNYJHsjq/X1olgsMttcqiB8ST1J5maeWGIUO4R4gnixS3he7QAggKFOgOoJJMdATPWrHDkYazazHWAZy+UnT5VW7UZiLaooJLEnUjQCJka7kCJ1mo+EccbMy914kLAlVRR4TB07zxbV0PDT+1t9mc93AaiZLdtXEvi4wlDo0EEDMQJ0OmoHKKE4q6FRrTCHslltusZmWQVleYCuup91E7/ABnNqMMtwde7YGOoYE60qdpsUGuWrviGyXRzAJ9oaaGJE+mhp7qytf2IasCtfUC8Oxj3L4uKJulgFExoRO528Q/ZT2nDr9zD947oqa/Z2gQ3tGQzHXQzsBSJxjh4tXXRWlWgodiQWBB+R2p27HI74e+uZzldWKuSZDLqQWAIMofhUfKwHBlphDe4xOEl/GScpieZ3BPmYH8TWbeLm8ijUm7bLRyIdQo9FWd9ySat9uOGNh7ma0fs7ilttnAGYe8axW+C4b3fcsjAgXbGaAZZXYCSZgjOsxHPeqCX75eTNqAgndGOp9T+deqMGvUqLuI30yMwwuHKaN9ZWDIGvdXI1Og33rmy22UAXG7wFGYeJiynMACCYjWZ6hTtvXSPpltlsNhgoknEiBt/on+Fc+vW8zv4jKrb18iGYga6eI9eVFdASgOZJwl7dzPhb82RcCtbdhAtXlBNu5qfZcFkJ21XpQe/euJce02VXGjhmbxEbwdhpsOm1M/DOG3Ltq0rpNpQGtK0Al92YMdUtE6n8XIbkiuM8HUsjq3eXUhbo0IzLAEczppryFWGF0YY/wDPcg7MX2QurKxtOCkgSsnQLIESZPrQrIEbLcVgy6EEQemoNXOGY58IHNt/BdBRl/C4MofUMBBpixfFDfNsXVW6iKbgza+AjVJ3BEmD+iKpmKPdcH8ymT1VA+RFu2oKhWkqY5bSdB84mpGw4iLc7ahtdjyP7Ks4TgxeQrHKG0YnWCJGnw19KtvwxrYbwhjyIjTnsa1Ku3PxOe5ANXL/ANGFk/yjakbK5/4D/lXXMZivtVH3UUu/v9ke81zL6NCy4p2cexadvjlAHTWevWmntDxv6phrt59bjSQD19lfdJj0mlFbaPThYp9p8T9Z4uoJ8Fm2qNMZYILNv+kw+FHeEIonvXEI3hHMiARJHLWI5xSv2c7O4i7a+sCJdi7tcJGeDpliSw39qBIgU0Wezrsgu2r+bOBmVkCAkH9E+BgZG1Z3G7d0J0l9mPjky1xG3YvnxqT1IEe/NvPvqhiOAWW0DXwp3XMuo6SVzAehra9hbtkTcBC/iHiUeusr6nStbeOzaMxgbSdKsYAOjEnyADTcQimIFtQlpAqgaDYD3CtRi7g1k/AV5binoR6/uqC6ZOkAcgJI+ZNGMCA9XK9Qnm55Ea5dDEk5Mx9SNFH9tif1ascPwYti8y5VynKC2wygST18RJ8604be+zUnSCzN+q7Ffca2utNuyv3WZnfz12+P5VpH/UTmOfcSZvwzC5VzSdTKDWPFzAnQc6VOP4QFruYE+JzlHMZ4AJI5T+Yp8ZpAjSSB7p2/ZSbisUWzfhe7fWfLUD8qaih7BgHIUOyxXu3nKjxdEPtE5RsCT7tgNuVMfYXHC1eKkkd+SuuwgA2z8SV/XoBiVlFPMGPduP2irti2Gsuw21IPkGQA+vhrn5F0YrPQ+OQ+PiMH0lYP7IMBpnB9CZB/Z8KSOzeGuh00aCbRbMQFyC+gESZfxQIA69DXTOIIMXgmkyYdW/21/I7H30g8LuTdswf9JaRuip3qgL74On76FXIFRORAeTO5JPP316pANa9VzPEv6VyBZw0/1zn/APXuVzG1j1uMot5gz3YgiAPtMwMxGg/I10P6aruXDYY/+YM+ndtPyof2H7PI/wD9TlLoM5UdXLHNBO+8T5npRGtbMoXJ+K4nE28r2cP3puks+c5QiE5Utqcw8UanfL0FK3GuKraxB0PfMs3WzZyNPCgYAQBA1idRNNvGu0gS5luwCM5SASFjRdvaAOsnc+lcmxWKLO7M2dmYkseeutCg27jL1ky4ebdx9zK3QP0ZM1ftK11Q9gFLoUhkGU96saso/GBoV3IAI1BqrhrpBBjwqgtv5gyfkDQq4Gs3fASCplSNNjoflT6uDev7Rj4Pxjxd2VUFisMSwA0CgEbrsPfVriuNNi7ZD7srC4RsZYlYPPLMTVFgcZdtslsC6Qe8iQCRBzHod59BUeOwOe9btZkl2VARMAsQJJPISSTQh/cB/qRsC0T8n5nTew+CzIX2V23/APDt7n0LtH6lUfpM+0s3NDKohjocwP7RTouDS0otWv6K2tmwsa6ZvF6kiCfM0qdtrZsu+aCGysNJGr6aSJggCJ5UwG+fxM6prQh/EotjDZVEBECqPQRSp2T4sVxN9JJtk2xHJXIIn3kQfdUPari904ZbjMROqtlUAnnqjHKdNiNYoTw/CmyoMnPcthnmRLC5I5xpINZEFgmdZSAQpnSL+OVS2boAQY1DHTfcbzSVxAp3rrbBCAxE6KeYHlWO0nEybKXFbV7ZBgRBDjTruaHYKTmzGTM/FRr+dPwjmpk/qCj0gfmxCWHJU6T7zUtzEEHlJMe791RYayTHSdTvA6xzrbHBNQpL6Enwxy+fpVtkQNrOQgerhxbEWkXKGIBzZToQsHcc51j1rBtkSYIVjmXT2REvE85A001fkBS/huE9wqhHeySsk2CxMdXXxA6+nQVHg+1WJ7w2wUvAtlXOsEnzZcpHXUE+dZseRe1M6WTx2+eY1i+VuDO0gEgwIytlYrpHMBvkedLZurcQlSFiWUEkgBhDNp0IcjyIq1f4tfBUJhftPFlUNAkDxNA1JgmDSzdx7WEy3LV20xM6qpnl94gkeVasR1NBhczHHuu2vH4kCkyAR7SsynXxBToddR7J086I4S8FwtwdFuHzjvF/eKg4LhjcHfsW7u2MlsHmQwNzQkyIJM6akVWtK6m5bnTxIQYMiYPv0HxoMls1mdHx20SgIc7FYx81+zOjWxePkQQpA8yrD+yK3/ku2l5Llm4Ht3L1kMNJt3O/RhtybxROoigfCMY1u7duIfEGyiDoUy6jXSNRp5USwXGUu38OLYylsRYFyLYUEC6CskaEh8sEa78qUBZqFkNLOzsdazWCazVzPEb6WADawymIa7cHoO5bWp+D8WtxbwgVhaTD2mNzYFzHgH4pGYmOhob9NNxhYwpT2u+f/wBvWueWu1TraynMpExpmGu4GoKz1otCaqGhWjcN9ublss7L/pCSrkiAAdI1057UpjhDra78LnSQCeS+ZG8fCosVxF77l7hGmwGgHkBy6egrqHZG5btcNIK5w6vnECdRt+fwFWxOOpAAwJiNweznIU6gnOxPONT8YA99AuIHM0Eayw9NZj3UYwLEPat6hgJY9AROvuqpbwve3MgOUF5DbkABpPnNNqmiS/HMcPo/wy91mMZi0tO4FLna/CWxfcI0AQcsMRmM+sT8J6VdwGKfDMbbTKxkaIzIdiNeu/pQbjV/OzufaaDJJmZHLkd9OlZkQjKSZqYhsYIkvZrtxicEQtshrecN3biVDbSI1U68jXQ+DcWvYzGBrsNl8QAELbA5Aa8+czNcgvXQzSeeprtnYLBZcO9zm5yqf0V0/P8AKn5SAtzGqlsgHxB/a7E941sOQqs8amNtTvprAHvqnxrGLcuyhAyjaQSBACzA38FFeNIt2+6ZM6paj2kXxkiAC3MwRprBpdPB8UsgYbux1394yg/Gsq5VCazqhB6gcnqV8Xihct9yT/Rkyf1NRtGrQI/RNa8GZrty4qITlCbfrftJqhjeG3kGvhA5NuTzMbk+cR50e+je4FxJRj/Sp4ZESUk/kSPfzqHIUQssHyqyoVhbD8IvjxBDI21q5jLV9wbfdgG4AJQgRqJiSNYB+NNYt6858tKC8X4uMO1tyuaWYROsZDMfKuYvkNmyAETnrgC1X3FvjN8qpF1b9pZORgxjMJjWYM8xm11iqXZDDg3bl1mBYaKS0kkjUyWJMCF35mmHjfHVu4cIg9ojTzmAPWTU+D4ALKJKqWA8RPMkkn5k1pyFca19zTlY1U047w1rosAK05zooUnKUb8ULG2/SlDtD2du2YP1fwH7ym2TP6gHLkPia6IRLW50honoSpAodx/Hq6FSNUV2J8wsRV+NWtiTGTrFrA2yuAtCGUlXJDCDLudR0EERVDH4MDFOVByuCTIO+WCZ5kmjZuG4cPaZNe7CE5gZhDlaI55evKocakhDzgz8RPpWoHmEKM0wHZu3iGLaKBbDtp4SQABKiBz+VQ4fDFcThwy5T31jTrN1YPwq5whymKawxaBNuchAEHnPmAJ86s37ROKw9yPCb1lAemV1j+POjVrMBgNbnSq9Xor1SInP/pivlLeDZWykXrhBgH/RdDoZ2jnSRh8PYxYBy91f0JXZW81/R/Ka6L9JN62pwbXIy95cBJEhfshqdeVBLmGW8JDIyjyOh6TA5cp2igyZda4/mGmPYXc5ucMRfKMsEsAVHWQCNN+vvp+xyjCB7JAy6AxsJEyPOh+J4WHxNvKpQ2/GWYaPlYFVTxcoPPah/bXixuMZMPmEkEjSDJ6wRR7DIwqM5RaqUMWLYuk5oygEkElnPQTrEaSelS8DtEu1w+QA6CATHxHwrfs7w3IuJ71RmCJGbcK+p+VFuF9n7v1f6w2VFfxwTB11AA29mK0M6r2Zzcv6SFkmNwi30CtIjVWWJU9R69NjSpi+zdxXAZlNssAbg5A/iE/Omqxe6jSK9etlwUVS+bSAJ06aUwlasmplx5WQ0Opfu8K4fhMLkks19Xi49szmUAFDpFs6zrTL2ecWOHWS2mW3mPqZI950pM4f2Uu3L1tGFxQInPMKAPaIO5CiBpyG9NPaW8WIsW9FQJm6CSAg9dZ9wrBkIIoG518Tg29Shwviy28y3rhtPdLMM4HdPIgSWXLK7QGE0WZbAU62Tpv3YK+eq/lWcdYyZbZUC37ImCoynwqZ9nOOZ5jzpW4rwHD22b7JYV1JVRB7lkAz+GJhuY5zWfJ4qk3c3Y7IlHjWLtAkLljmLV24ik+a3B+TUP4PilOItqiMwkyAskwpMCSSYA2B1iiOC7P2gSpUFhqDJIIOx061VwGKGHxVkx/R3kYn9EFgef4WpygKI5sLARnwfEPtFzXCtoyCbbASp0Db6Cd9Km7Shbt0Kp+ztJAMzJIEmeegUT60wcT4FauNMFWP3kIE+ZBBEzGvlrSaqrb70KSwzFQWIMhTA9kAculY8TLkbYdiZwQzdSvZslgrkwBcthR1Oca/AU+XmLHypJ7P4dr18E/0VnxerkeEfmfh1roFhQwEiBSfMYWIvLy1CU8Rhy2UA6zmn/Z1/Z86E9oMH4Qeb5/kNaOXLgS5bjmxU+9THzFAe12MKFUGpCEAdWaBHzp3ifokQUIH4ddQ3cMYtjQHMG10tktAOpLE6kcwaD8ewyozCGKi8IzbwzAhYzRGu8UzcM7M+O2XyqLawO7zZm8IBBJ0y6FoAmTvQftG1sXLzlJRSSsSwLAjK2m05SNa1oyF+DZiOSTJOKYtzi1uKTAdSPEAPESYHMyyE6yNeVN2OhWtgDwXMRh3WBse9X4SKVsfe+surMANssRtv7wYFHcNjFKYa2SouJiLACzrl7zQgEyRH5U10Io1UDBmDKU+Y916sV6rkiR9KLeHC6Ay94EGIP2Q0pE7O9rvqbPYuL3mHzSpB8aBh/xD91Pv0mWwRhZj27u6K41VBs2nOkrFcLJkxYbI+T/u9sH10Gw6a0LFemhpY5EOYniOHOVrVxbgf7o6ea8jSPxywTdYmcp8KkqRMtodR0O9H17JXEtG6ht2n+6Tp+r6QdgKrX8FeW2FbJlBkqpBJEgsFJJjMFGvkKVjKKfaZqZXZeRL/G2Um+fuO9i0WGug9r5NFX+LYmy/sC4xBAGYwoA0gCgjYixcGUXAoB72WvWkQvoQuViH0ncgTl2re3xC2VzZ1IzEe1AMEjMM0GDuNPd01DGrVZ6nGyrkAoCEQ1tchS34hqxY5hPpERV292rvARCKJmFEfKg9vEySBvpOoMTsZBIIPUVsbfPl/GlP9DGwurmQu6muoU4h2je21tFuIpKZr7RqMx8CDoRbE/rDrULcZLBvCBnYPz0ykFV13gKtU7yZoPMCMxEsRAyjXTwxppzNRLymenupa+MK5E15fLtVVP5jzicZnAzDKtwBXBEwxAiaC3beUR3efLoVUkMqnmv6DH7vIzRHA4ZsRhUdCMyK9twRIuhYyKfwkA6Nyoddxy3HKsWtXrZ29lwNNuTA6mDINKcdzteNlV1AgZLhW4wyuuhyhtCqAEmT0AkUBADBzlzF9o5JzOu0mBR3jnEr5R08N1XGQXFTxqsgshicpPTbzqlZwxlvYU5Vd88kZfuoP2nqaSormdIvtwROkcFu58PZZjOa0paefh8U/A1yVsS6J4WgCZUxA5DTlp8ac+CcbyYC+J1t+FPJbhhfPQ5o9BSrh8ILuJtWtDnYKwE6LOonzQE1m8dNGcnqcwgoTHbsTgXTDBrntXT3kREAgQPgAffTMAdzVU4hUBkgKPkOQoXiO1aaZFZvl+dYmx5M7EqJkbKF5YwhxHGLaNpn9nvBJ6QGJOtLHEeL22xgmWgG4IggxooPTU/GrOM4mzlO88KSTKiSAFPkd/TTypdwzg4i+emXKf0SW35ToJ9K6ni+Pr7GgPlrGWWEcXxK8ysVzN0VTBidY25HrQzG4Vrq92Ldy2pIzMfAot5RK5Zkkny31mjti2Ike8+751JbwjODoY6nb4/sFb9cSm+qmJMrhaHNynhcNqIXT+OQ91ErlgfWsLAkrcs5iOX2nM+hGnnVZMapBCXLdpgSvjmRG7Hn8BzGtRYLGKMXhLdu/buZ71osqHXR5GbUmdjr1nqKVky7mgOJowYdAWadRJrFeJr1BHRM+kzbC6x4rp+Vv40sPfl2YOjZbjFxIzJyBZd4nmJAkTTB9Kd4r9UAE5jfBgCYy2zpO3rXOeIu73BdyZHJgvO3QncnkPeZoTi25h4sqq1H7jLjsfecqobI0qEcbr5+en51v2fxdtHuLetB7ouDKGbLAIlgFY6gPMHLqGHQ0uLjiFGYaDlppzK68t4G9Nl7A2Liq1u8VBXMEfLcUakGFuAkajkRWb9AozpZRseJMOzODu/aHD2xm1gZgPgCB5bcqs8U4bbtBVCK1r7oCjQDkCNVI5EEUvY98Rhk8N2EJMZM41PlmoBjuLXXUh7jMI5kn/1E1WNHY3t+0SyqvxL3D7wNy4RJCgLLEEkklpMc9fn76Y8Jwm7cE5CBynSfOgXZnhj/AFVrpSEzSxnWG0UxE5QANfMGIozau3BCgsfKSTty/dXTttaQzz+Zf7hLD9pPf4K6AZiBJAAnUsxACgDUkkipLvZPECPADO3jWZ2A1PODUlrs9iMQyl1O8ksVDRBAMTIgwfdT19VIRQxBK5fEdJIGrEnzk6daBXyA+43DXAjLfMA9isNcti6lxWXxAwwI5f5GiPHeB2sQv2iSQNGGjKP0SNRvt8Zq4boCEjYfPWCffmqe+IBHlr8CPziqJ5szQo1AA+Jx/inBsRg3LqzMsn7RJBj9MD8xQqzxHMWz+LMpWR0O3wMH3V03tL/RMNtv30jHs+t1Qw8BK5iV5nU6jnTDhBFibMX9RK+3J/mL6YmCVY6EaiTqQQVIjmJJE1e4HiCMVZ7uSzMQD/tI0ehH7aqLwF+/UXVOUhiGUiDA01iR6UZwPC7dpg6TmGxLEkT02jSaoYrifJ8pbP5hfG4m4dHJ0Ox11qGzeitVaTJMz1NXrfDiZ1AMAidNDznpTLGMe6h+05ItjxK1kZsVYP4cxA6nwj4wfnWvHeEg3Gu2EgKIuhV0eDLFSNyuoOuuvSiV7s65WUuRdE5NNNRDLprBHMbVPYtYwrky4e1IgGSwVY2CqNT6n1rC2YF9lM6eIL6WjSThvD0CiBIKjX11/jyowLUiIrOFwoREQahFVZ6wAJPqRNbG4sxzrlZsuzHmEqACDcVwi05+0RG/2lBryYFEbDhEVR9Yteyqj7x6CiGIshh5edU0dc+HUEf09uPdmNMwtZHcojmNhr1er1dWFET6U7kNg/W//wCm3S/Z7MNetFi2WVPhjnl8Op6mKYvpQxYtPg3JC/8AeBJiNVt9djoaSH46Ijv16gZhH8TVsXIAU1MeSg91KdlyyT16TvHVdJ9QKPoguWAHRWyibYGjkaF9uWp1I360s4fEocxzLuY8Q2nyIYfMUxcKvr9XLB7JIaPE6hskElZkGJ1rNkBE9CrhlU/iU+IYZcq5NVPJoMHXTkNYPLlS/j1ASR02gA+XLr50d4teDKzFkEkExcU6xH49gOXmaBLle5bXOIzAk5lEAa9fIUzALic7AKTG3AdrGw9m6ildcirMbFFVdCII66HnXROArbs4RYVoAEd4QW1jcn36cq51wq1YFy3/AEUKw3KHUaiZPWnDiHF++IzOkA7KVj13199bBhozkt5Iyc1DjcetjbOfKI95POrS4lH1MnoDt6UpWwgkl1A6ll2+NFcBxGwgjvVy8zMk/wCVE2MAcRQcnuG2tF1jYGJI3ABmBXr+Jlio6fOaqfy4jewcw5BdveelC8dxlkzBBJ5lZZtegAj4mlBDGFwBIO1GOUzby5i0R5HYnzqvY4UFXbwgASdBGkn4UttgMRiLk5LgA9RHTMfSmFeyj3FAuXHb3GI/KaNs2PFwTEas/Qi/xF1a4ChlVzR01jQTqQAN+cVb4dwa68Mq6GRMTyPL370zcO7PJa2Us3Vln4TtRMWjp4W+dYc39SrhBGJ418tFvhnZkowe4Z0jIBPxPw260Z7iBAUaaxVzKw+6feprRc86gn3H91cnLmfKdjNaIqihIcsivKnLb38qlxkx4VbMIjwk+s1SQHMSy5oPIEChVD3LJFy8F0A2qM4dE8WaW5THwqLFZmWFBA9DVO1ZKnXb02qgn5llhLOMzOpUHKN5M/KKD4DCFMTYBM/bKZBkey/7qKYh2OUHURpVTD24xGGP/jD/ANp/3VqwcMAIpqJuOEV6sxXq6sOSZax3I/CPgK3Ws1JUiOFX8C+9V/dWpwaf1af2F/dVivEVJJX/AJPt/wBXb/sJ/wAtaHhlrnatf3afuq3FeqSVKZ4PY/qLP91b/wCWqfEeEW1SbWEsXHkaG1bAygy2sbkSo/SI86MRXhV2ZKil/JTE64DDZZcT9XtSEzLkMTq2Uv4dtBE7HS/wnwnLwzD5oUrOHstrkbOrRAU96FiD7LU4RXoq9pWoi7jOzNjKht4PDZi6qwbC2yQhMM0CCIHi32oZhuC+O2G4dhlQ5c5FgeGSZ225aGY3mnSK9FVsZNYo4/gQW4wt4DDtbBUBu61MpLEBdwDIJ0g5d5JGmI4UsORw22IFwrNtmzxBtJCN4CVLZidFKRTlFeAqcSVEpeFLmg8NtlZPiCuPuNA9rT7QKC2wVp30rQ8OUk/9mqsZIlLpkkfaCQ/3GnXZhBGxp4isAVVD6kqLPCuzti6jG5g0tkOVA+1EqNm1eddefLWNqu/zSwn9Qv8Aau/89GTWDVED6lgQQOymF5Wo9Ll7/ErH81cN/VH+9vD/AOSi81ipQl1BX818P+Bv7/Ef4ta/zVw/4H/v8R/i0YrFVQ+pKgj+auH/AA3P94xP+LW2H7OWEdXC3MyGVzX77gGCJyvcKzBI250VrSroDqShM1ivGvVck//Z"/>
          <p:cNvSpPr>
            <a:spLocks noChangeAspect="1" noChangeArrowheads="1"/>
          </p:cNvSpPr>
          <p:nvPr/>
        </p:nvSpPr>
        <p:spPr bwMode="auto">
          <a:xfrm>
            <a:off x="0" y="-1081088"/>
            <a:ext cx="1905000" cy="2257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7284" name="Picture 4" descr="http://t0.gstatic.com/images?q=tbn:ANd9GcQMj0LnOi_C-1tUbWu5kHAIBAL-OMr3xeRKZYSvzO3bJU-0Q4ju"/>
          <p:cNvPicPr>
            <a:picLocks noChangeAspect="1" noChangeArrowheads="1"/>
          </p:cNvPicPr>
          <p:nvPr/>
        </p:nvPicPr>
        <p:blipFill>
          <a:blip r:embed="rId4" cstate="print"/>
          <a:srcRect/>
          <a:stretch>
            <a:fillRect/>
          </a:stretch>
        </p:blipFill>
        <p:spPr bwMode="auto">
          <a:xfrm>
            <a:off x="533400" y="5562600"/>
            <a:ext cx="1790500" cy="1295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295400"/>
            <a:ext cx="7772400" cy="2133600"/>
          </a:xfrm>
        </p:spPr>
        <p:txBody>
          <a:bodyPr>
            <a:normAutofit fontScale="90000"/>
          </a:bodyPr>
          <a:lstStyle/>
          <a:p>
            <a:r>
              <a:rPr lang="en-US" b="1" dirty="0" smtClean="0">
                <a:solidFill>
                  <a:srgbClr val="7030A0"/>
                </a:solidFill>
                <a:latin typeface="Times New Roman" pitchFamily="18" charset="0"/>
              </a:rPr>
              <a:t>       Genesis </a:t>
            </a:r>
            <a:r>
              <a:rPr lang="en-US" b="1" dirty="0">
                <a:solidFill>
                  <a:srgbClr val="7030A0"/>
                </a:solidFill>
                <a:latin typeface="Times New Roman" pitchFamily="18" charset="0"/>
              </a:rPr>
              <a:t>26:12</a:t>
            </a:r>
            <a:r>
              <a:rPr lang="en-US" sz="3600" dirty="0">
                <a:latin typeface="Times New Roman" pitchFamily="18" charset="0"/>
              </a:rPr>
              <a:t/>
            </a:r>
            <a:br>
              <a:rPr lang="en-US" sz="3600" dirty="0">
                <a:latin typeface="Times New Roman" pitchFamily="18" charset="0"/>
              </a:rPr>
            </a:br>
            <a:r>
              <a:rPr lang="en-US" sz="4000" dirty="0">
                <a:solidFill>
                  <a:srgbClr val="0000CC"/>
                </a:solidFill>
                <a:latin typeface="Times New Roman" pitchFamily="18" charset="0"/>
              </a:rPr>
              <a:t>Then Isaac sowed in that land, and reaped in the same year a hundredfold; and the LORD blessed him.</a:t>
            </a:r>
            <a:endParaRPr lang="en-US" sz="4000" dirty="0">
              <a:solidFill>
                <a:srgbClr val="0000CC"/>
              </a:solidFill>
            </a:endParaRPr>
          </a:p>
        </p:txBody>
      </p:sp>
      <p:sp>
        <p:nvSpPr>
          <p:cNvPr id="37891" name="Rectangle 3"/>
          <p:cNvSpPr>
            <a:spLocks noGrp="1" noChangeArrowheads="1"/>
          </p:cNvSpPr>
          <p:nvPr>
            <p:ph idx="1"/>
          </p:nvPr>
        </p:nvSpPr>
        <p:spPr>
          <a:xfrm>
            <a:off x="457200" y="3810000"/>
            <a:ext cx="8382000" cy="2590800"/>
          </a:xfrm>
        </p:spPr>
        <p:txBody>
          <a:bodyPr>
            <a:normAutofit lnSpcReduction="10000"/>
          </a:bodyPr>
          <a:lstStyle/>
          <a:p>
            <a:r>
              <a:rPr lang="en-US" dirty="0"/>
              <a:t>God blessed Isaac even </a:t>
            </a:r>
            <a:r>
              <a:rPr lang="en-US" dirty="0" smtClean="0"/>
              <a:t>                                        during </a:t>
            </a:r>
            <a:r>
              <a:rPr lang="en-US" dirty="0"/>
              <a:t>the famine (v.1)</a:t>
            </a:r>
          </a:p>
          <a:p>
            <a:r>
              <a:rPr lang="en-US" dirty="0"/>
              <a:t>Gave Isaac 100-fold</a:t>
            </a:r>
          </a:p>
          <a:p>
            <a:r>
              <a:rPr lang="en-US" dirty="0"/>
              <a:t>Philistines envy, angry, hate </a:t>
            </a:r>
            <a:r>
              <a:rPr lang="en-US" dirty="0" smtClean="0"/>
              <a:t>                                     Isaac </a:t>
            </a:r>
            <a:r>
              <a:rPr lang="en-US" dirty="0"/>
              <a:t>&amp; then send him away</a:t>
            </a:r>
          </a:p>
        </p:txBody>
      </p:sp>
      <p:pic>
        <p:nvPicPr>
          <p:cNvPr id="101378" name="Picture 2" descr="https://encrypted-tbn2.gstatic.com/images?q=tbn:ANd9GcSrotZXL2FQ-BWrvAxXKzVM44bIywVtp-ya_ijmbnRuiet_U-6euQ"/>
          <p:cNvPicPr>
            <a:picLocks noChangeAspect="1" noChangeArrowheads="1"/>
          </p:cNvPicPr>
          <p:nvPr/>
        </p:nvPicPr>
        <p:blipFill>
          <a:blip r:embed="rId2" cstate="print"/>
          <a:srcRect/>
          <a:stretch>
            <a:fillRect/>
          </a:stretch>
        </p:blipFill>
        <p:spPr bwMode="auto">
          <a:xfrm>
            <a:off x="381000" y="0"/>
            <a:ext cx="2466975" cy="1847851"/>
          </a:xfrm>
          <a:prstGeom prst="rect">
            <a:avLst/>
          </a:prstGeom>
          <a:noFill/>
        </p:spPr>
      </p:pic>
      <p:sp>
        <p:nvSpPr>
          <p:cNvPr id="5" name="TextBox 4"/>
          <p:cNvSpPr txBox="1"/>
          <p:nvPr/>
        </p:nvSpPr>
        <p:spPr>
          <a:xfrm>
            <a:off x="381000" y="1143000"/>
            <a:ext cx="2438400" cy="685765"/>
          </a:xfrm>
          <a:prstGeom prst="rect">
            <a:avLst/>
          </a:prstGeom>
          <a:noFill/>
        </p:spPr>
        <p:txBody>
          <a:bodyPr wrap="square" rtlCol="0">
            <a:spAutoFit/>
          </a:bodyPr>
          <a:lstStyle/>
          <a:p>
            <a:pPr algn="ctr">
              <a:lnSpc>
                <a:spcPts val="2300"/>
              </a:lnSpc>
            </a:pPr>
            <a:r>
              <a:rPr lang="en-US" b="1" dirty="0" smtClean="0">
                <a:solidFill>
                  <a:srgbClr val="006600"/>
                </a:solidFill>
                <a:latin typeface="Comic Sans MS" pitchFamily="66" charset="0"/>
              </a:rPr>
              <a:t>Praise God for His blessings!</a:t>
            </a:r>
            <a:endParaRPr lang="en-US" b="1" dirty="0">
              <a:solidFill>
                <a:srgbClr val="006600"/>
              </a:solidFill>
              <a:latin typeface="Comic Sans MS" pitchFamily="66" charset="0"/>
            </a:endParaRPr>
          </a:p>
        </p:txBody>
      </p:sp>
      <p:sp>
        <p:nvSpPr>
          <p:cNvPr id="6" name="Rectangle 2"/>
          <p:cNvSpPr txBox="1">
            <a:spLocks noChangeArrowheads="1"/>
          </p:cNvSpPr>
          <p:nvPr/>
        </p:nvSpPr>
        <p:spPr>
          <a:xfrm>
            <a:off x="3276600" y="0"/>
            <a:ext cx="50292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FF0000"/>
                </a:solidFill>
                <a:latin typeface="Vagabond" pitchFamily="2" charset="0"/>
                <a:ea typeface="+mj-ea"/>
                <a:cs typeface="+mj-cs"/>
              </a:rPr>
              <a:t>God blessed Isaac</a:t>
            </a:r>
            <a:endParaRPr kumimoji="0" lang="en-US" sz="44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
        <p:nvSpPr>
          <p:cNvPr id="96258" name="AutoShape 2" descr="data:image/jpeg;base64,/9j/4AAQSkZJRgABAQAAAQABAAD/2wCEAAkGBhQRERUUExMVFRUWGRoaGBgYGB0YGBgYHBcYGhgdGhgaHCYeFxokHBgaHy8iIycpLCwsFx8xNTAqNSYrLCkBCQoKDgwOGg8PGiwkHyQsLCwsLCwsLCwsLCwsLCwsLCwsLCwsKSksLCksLCwsLCwsLCwsLCwsLCwsLCwsLCwsLP/AABEIAMIBAwMBIgACEQEDEQH/xAAbAAACAgMBAAAAAAAAAAAAAAAFBgMEAAECB//EAEQQAAIBAwIDBgMEBwgBAgcAAAECAwAEERIhBTFBBhMiUWFxFDKBQpGh8AcjM1KxwdEVQ2Jyc4Lh8VM0khYXJHSDorL/xAAaAQACAwEBAAAAAAAAAAAAAAABAgADBAUG/8QAKREAAgICAgIBBAEFAQAAAAAAAAECEQMhEjEEQVETIjJh8AUUcYHhof/aAAwDAQACEQMRAD8A8QVatQjB86hSpYzVbYjHLs52VuL1SbeEuE2ZshUB8i7EDOOgydx5imKH9Gt2uC0Kt/hSWNj9Bq3oRxjihS1sI1JFu1qrhRsrTiSQXBbHN9Wnny++gsXFAuPCPcbVRJUydMZb/hJRwkkTQnJ/aKVz54zzHt6V1b8Mi3Iz4dzkdM4z7VDwntdcBSvea4v/AByDvEI8tLZwPbFOHDuJww2Icqtu14zqSqmaMxxgq2Y2bUiFiRhS2NvornbphsUpljbII8OOfWgN/aKQeo8xXoPZ/gccU3xEtxby29ujTN3cmpvCMrqjIDDfB5cwB1rzvjXHpLiWSaU4aQ6tPkDyA9AuB9KKcmtgdgY2u/PapEgQc8mtCTO/nUcu/wBKe29AOpI1zgVyIKjDjIz0pk7C8JS6v7eOQZi1F5M8u7jVnOrP2SVCn0apT6IAYFGfDgnltvU0lpv4tj7f0ox2m7Rm9vJLnHhJxEOWmJdox6bbkebGhUkxY5JJP3/hQb2R9kDwjp061ZtuytxMnexxfqv/ACuyxRc8bSyFVY56AmmOXh8XDlX4mNZrxlDrA28Nup+Vpxn9ZIdyI+Qxv0NCL3icly5aaQu3Rm20gcgoGyjyC4FS3EnQOvuys8MfesEeLVo7yKWOZA+PlZo2Ok7jnjmKHyLinxGMPApdW7Xl0gj/ANODBZvbWrL+RSbcWWwYfKd/b09assJWgtWKs4ViqY1sFJVNRwuphsuTsM86kihU7lsV6xecDHC+zc6PgXFyYxIDuQzMhCe6xAn3JNeOmmaIy8jhdsA5qnLGa5FWEcEDO9LVAKgjrRSrLpg5o5Y9nQIBdXbNFbsSsQQfrrh/KPIwqDrI2w5AEmmWw9iyI8miC9mrkrq+GnIxnPcvjHnnTyorL2rkQEW0aWiYx+q/akf452zIx9QRjPKhy8fuQ2oXE4bzEz5+/VTWGwW0WCR1HMdR7isCU48a7XfF8PjiuAJbpZmInIxIsIVQFZwB3hZi3ngKM74pUC0GyMjCVLrNT21oW5Cu7izZeYH0pOXoFm7K0ZldwjsiY1MFLKpOy62AwufXHKu0tsj8702tdG14AkR2a/naTkQxgi0jJPkXC49CfWl+z07NnAG+/X+tCWiMrf2R51lXpeJgkkcq3U5MexYjFSColNTavSnYg18Bmikt/hbpxGjOXt5z/cTMAGDeUMmAG/dOlvMgPxvh0tpMYZkKOvIHcMp5MrDZ1PQiuEsn7hZzuhkMQ3yQwRX5cguGHXz2q5FxC4khFvrLxD5UYK4Q/wCAsC0fshFK2l2PCDm6RWsZnyFQFi5ChRzZicADyJJxT326vFgnS1UlhaQxw5830hnYnzJbf2qL9HnZoLc/Ezfs7RTKR5sAe7HuTv8A7aHXtj3ru5yZJHZ2x9p3Ys2PdmrJkywr/Jth4GSbaS6DVjw8mxcIBqvJACzNpVbe3Gt3ZvsxhyMnyXrsKF9sezVvCbO3tRLLdzBXcvlfDJtEvdf3ed2wfEoXfnT3xDhccZt7DbRFErXRHIpGDK8f+V23YdcoN8bh+GHE11xNwGlQfq88hNL+rjwPJEyPanjkjF8WVx8WTV/zYDh7L2gvY+Hfrp5yQss8cqxxxMFzIEQxtrVMc2I3ONqrcF7M295xV4Inb4GMu7SFvEYYwuohsfac7H905o7wPhPwNpxC4JJuu67sE7mJpzy9ZD87eXhHU1F2Ps0seH3lzcqcMY4I4m2MvhEjJ1IV9SK22yo1XqUXVGfJjcHTOOzXZGzEk1xdRP3CRtPHb6iTHBn9SZiTqMkv2UHkSfsigvC42W1vJ0j0vcuLSGNAWK96xlmRQBkjutKD36Vf41xV4uHIZGJuOISNdStttEpCwAeSYGpV6DbpsblYQ8Ne0iyt/DbLcsfthZ213Kp5SJFpGeek7edHbZWIF/axQo0bEyXORqKsO6gwd0yP20vQkHSvIFiKJfoys42vJJ5hqjsoJLkr0Zo8BAfYnV7qKT2mzy5dPaivZTtH8FOzmMSxyRvDNGTjvInxqAbodgQcHlRREQXvFJJpXmlJaSVize59+g5AdAAKucF4e9zcQwRjLzMAudhjfLeqgBj/ALTXTzcPQ5VbyYDlFII4lP8AnlRmZh/lVSfMUz9m+Iullf8AFXKiUBbO2CjSsRYLnQvJVRGTHsc7k5nG+yVZQ7Y9oUe6EEP/AKa1UW8Q23CeF39SzAn1AX1qx2Utxbr8ZMgbUT8HCRkyyqf2hH/iQ43+02OW2Vng3B0EfxN1kW42RAcPcuB+zQ/ZTo8mMLyGTyZOyF411eteXRHc2qd9IqjCIkf7CGNfsrrACjrg5yTmllH4IFv0m97I1jw1SZZhpeVv/JczE/cBl2PQBh0Fdt2LsDBe2MDGW/hiSQzSFVQujDvFiJICAatLZPUb7E1x2Uvy813xSYBpIIZJQOnfPlI8egBZR9KWeHoyWl3cNlnuALWLzlllkWSYjz0qm/TMgHOjGVks6h7LQx8IkvZ9RlebubZQ40+E4dzjOrk/X7A881q/7NRW/B4Lh1Y3N1Ke7+ZRHAmcnTnD6tjkjk4xy3YuO9nhDHbQT5+Hs0AK5INzeSnvJUTPNR4VLAeEahuTgcfpOvnecRE4FtFHEcDC94U1vp/dHiC48koSnRHoSuyPATe30Ftk4kfxEcwgBZ8eR0gj3Iq/2946Lq9kCjTbwZggRfkSOM6RgDYaiM/cOgq9+ibiSQcXt2fAVy0YJ6M64X72wP8AdQDjPAms55beQENGxG4xqUE6WHmGGD9ae9E9GuDcIkupkggXXJIcKucbgFjueQCgn6UZn/RpxEeEWExIJGRght+YOeVL9vlDqViCDsykgj2IORRThnELueZIoJbh5HOAvfSY9STq2UDcnoKRMCLv/wAs78DLWsw9MD+ta7OdjviJpVnYwQ2yGS5fYsijOFXn42II9MHrgUyfpDnWDh9jaJM02vvJ5ZSxPe/YUjc5jYltPTSg50Hu7kWvAYVQgNfzyO/+jA2gL7alB/3N50Uth9lrtdwu2axtLzh8fdxYaKVWKiYvrUIXUHMjHJzjJwy9OUV3wOGKWGzmEs13MEDpE6xrA740qSUYu4By2wAHnVzhNmtutsZlBPD4Jr6eMnA76ZlNrE4PyvgRk5G2ce/fY+JrY3nELkh7uOCSbDDeN5vDG0n7skhJwv2U5/MAGcE3YaF39IfE45bzu4Ce4tY1t4weX6vIYrvuC2+ds4obbWJ0jPUf9UOmtXiK94CGZQ41cyrciRnIzzwd/vogbo6Bhhj051VksVleSAgkVlQtMM1lH7hgcldio0qeJcnerGAb+xui5gnsJGVGkZJrd22UToCpRm+yHRtIJ6j2oxbdm5kPdiCQONsaD9+v5cf4s4pGj8O42I69aYOE8TkaMoXbRyC6jpHppzgCsXkJyR0/Bmoy/Y2cXvkht1tIX1+LXO68pJOiKeqIMbjmRnzoPZ3pjkR1AJRgwBGQSDkZAOedVJyEXOfb1rjh96WJJ6VjlcvuS6O3/cYsS4Sfff7sabHig13Dz62adCrFSA27KTzBABA08thUFj2hkt0kjTRiTSTldRUr8pUnYEZ54P0oTFdBzgffVm3sTK2lFLueQUZP3D6UFyX8+TF9aEpdWv8AzRuDtBLFHJEhXTIwcllDsGH2gW5H159eeaEdoOMvLFFAQqxwhiMZLNI5LSOxJ3Yk/wAdzmjlx2RvN8W7exZFP3Mw/GhHEuyF/kE2c2DgDSofcnG7ISBueZ2rThUjF52XHOuJS492njm+FzbjNvFDE2ZCVkSLPhCYwgbO5Oo9Nt8jbrtXO98b4EJOX1jSPCuwUKAea6RpIPMc6k7XdmpbGZYZmiMhUOVjJbQDkAMSo3OM4H8xkEGI+ldBWcrZa4pcrJKzrEsIbfu1JKKeunO4XOdt8cuWKrxRZ9q5Zs86wvjbNHbDstMQKbeH9vIIuFCxksxOwkaRWZyseSSyswQh2IzjTnBAG/QLlrwrXazXBJxFJDHgciZRKST5Y0D31fdXWwYnGPr0x70v4g6NcR4jJcyan8TbKoVcBVHypGi7Ku+ygcz5k03cZtvg7WPhynEzlZ70+T4zDDkfuDDH/Fjzqvw+yXhiLczqGumGbWBh+z8riYdAOaKeZGemy9FIzSF2ZizEszE5LMTkknzJyc0ZOkFjX2YvDbCZXVZY50CSRsWUEBsqQynIYHP31q+473c8EndR6YMGGLB7pAG1YAzkktgliSSQCTsKGxMYxrY78gDz/HlWpLkS+Ftj0/PtWO5X+hAtJ2yFzdpc3xZxEQ6Ig8JZWDJGo+wpbcscnbqTS/2i7UzXbsXKqrOz92g0oGY5ZiObsf3mJPQYG1VZVwPahbnetMOhiyjYHX+fv6U4SdvI7yJU4nbGdoxhLqFhHOo2wGyNEmN+e3pzNJcUxzRO14Y8yStGA3dKHZftlM4ZlUfMF2LeQOaa6CEpX4aF8MfEGPPDyQRj2LLGzAewzXfB7qW8lSxtI0tY7htMgiyXaPm/eTOS7qFBOnIXpihllw8ygKuWZtkVRlmPTAG5pkeH+x7d11g8RuEMbqrZ+DgbBYHG3fv4fUDl/ikJWRMo9uOKLc3zmP8AYRKsEOOXdxjAI9Cxdh6EVPY8fItoYTbQStatIYJJCxMfePrbMYIWTxEkathtscbibCAqoyox+PpV74dQMDY9DVEsjT0LZxw/tXdWrXDLoeS5A715U7xtQJYOuTp1ZOdwRsNtqH8O7U3FulwiMGNyVMrSKJHJRiwOXzvkk5OfMYNR3c5DYbp1HUVXkwTkCrVJ0NshkcyEsxJJOSxJJYnmSTuT61wrevLl+fzzqWTcHFUiaK2AlZq1VczVlPxGMSpkWoUqeKTFBil1DtXcLsCQpP5/7rkOMCpoSitk5IqlhTaCVqrTMqaS5PJVGW9TgbkDNEv7F7s438Q5eX59aLQ3SW1vbRplJZl+JkKkhirMVtwSOgVdWnoWzVaTiPePqZjlvES22dRyTvzBzmsuS1okpsGPZOm4PTnypu7QzNZLHaxsVCxo8zLs0sjrqbURuUAOAucUGnlVcA9aO8ftWvLeK4jUyOqrDOijLArtG+kbkMNs+eKSLckwRm6E9e0R0sAB/hI/PKj36OLs97cX0xKwWcRZtJI7xyDoQ42bAycHqy+lJN+QvI5FMnap/guE2llkLLdE3dwM48Jx3KnPTZfrEa14ccV9yQ3Jvspt+kia4ZvjYLe7jZmOiRQskYPSKZBrTAwAdztUHaXspCbZb6xd2ty+iWOTBlt5G5KSPnQ5AB57jc52pcJ7GXlyf1NvIw6uw0Rj1LvhcexNHuJXcFnw97CKVbiaeRJLiWPeFO70lUjf+8OVGWG3PlyrRfyS/kRJLcgetegfpYu47eO04ZB+ztkWSTllpnXYtj7WCzH/AFKB9kLFZb6HvDiKMmaU9BHCDKxPodIX/dUENpPxjiLaB+tuHZ8t8sac8sQNlVcD12HWpF6AuiHsz2hktC4EUc0UwAlhlXVHIFOVz5MpyQRyzTRwftLCv/p7GG3cbqzSSXBX1US+FSPPBqlddj44ofiILxLuJJu4lxGYwj6cggsx7xM7ZGxz1HImnZRF0/ES/DasYQIZJSDyPdr+zB6aiD6VTlk/xA/gX+LwPNOWOWdt3djkk+ZP4fQelTQ8OWJcnBI6/wBKaOIdme4nlhicOsIUvK5CKo0gkyMdlwSRj02B5VWbgUEtrLOl00jwtGCghZIiXbAVWkAZmADHkOW4Gaz/AHNV6QtMC8H7Pm9aWSWUQ28Ca5pMamC5wqxr9piQQPL12BX3xryucZ21YzjO2cbZxjNOHaDgK2thHcySsJZ2xFCMaTGN2d+p2GRjqy5qOXsKY7eyYl2u71iY4PCFWIKWLOSMghdJO4xk+VaYp8RqYv8AEIQVDY3P/FBpLevam7F2kdrEwcyvL4lOcR6OpVeqnbBPPOfSqa/o4gWeAzOyrM66YlTJ055u2R3ankMZO9SKa0NxPIobQscD8dqmtruSGRXjdkdDlXU4ZT5gj0+8U48d7Md1ezxRqwVJDoDZ+QnKDl4hgjHpjnVLivZto11MOe5x0qct0KVG/SFf4YC40ahhmjjjjc+fjRA2dzuDmgobUMk7k5J6k9SfM1LcWfl0qlrK012TsLx3j6cDf+X16VXkL9cffmh5uSetciWlUCF64XKZ3yOft/Wh5erBnyp6VVNPFEOlb1rGStLzozw23WTJcYA6jPl5fd99FutjAT4Y+VZR97c5OBt0rKT6pKYuLU2MVEgqfut9t6tYpathtRjgHeG5hWE4kd1RTpV8FiFJ0upXYEnlQvh8GtgqgljnA9gWP4AmmzsbbNG013ja1hZkzneeQGOEevNz/tqlrZBmftC89zfTswe1tcJFCyJollz3UClgurQWQuRnljkNqMcMDTSQ3cqKLiO0JLbd0GDskT6ABjC5cgbY5cgaSuyjQiyeCYyL/wDUJN4FB1qsXd6SSRpOd8kEelFbntkBDKoHjkZBt8iQoPBGOvPHvj12qnPdIhPecQV4DbxxaVVteWALkBcDUerHJJ8tgNhuL4PxO4gkzEzK+OYwcjyIxgjr9KhtuNls5Azjn+fz91asZv1uoP4f4fSsblJbAW+Edk/ibhA+4kk8QI5gtltvbNMXa/thLHcSGIwKFOlGMKs4VdvnbORqyR71U7I34e71rKA8UcrCFxp1ERtpZJM6SNxkNpIwTuOSlxqC8KgS20+eZZY2dTnfZkBU+fOr8ay0v2WOqO+J/pOu3Hd3AtrlP3JYQy+40lcH8azhfC7XiutLaI2d4qs6RBzJBOFGSq6vFE++w5e/RX/sC7kOFtbhjt/dP+J04FHOCXA4QxnkZWvQrJDCrBxCWGkyTMpKggZwgOTnfHTfFa2L/kzhSd1w66uORuClrH7Me9n5csogX60d7KzQWfCp7mVJhJcSNao8LKJDHp1Po1DEfykE750jyFDZ+PWI4bZ26JLNNCruyHMcImk3ZnOzy6eQVSARzNSpxK0uOH2ltJNJC9s8jOoiMneh2zqRshVY5+0QBk8wKHROjfAu1dvaCOGG2ka3M6SymZ1eSQxgaVVVUIunKtzOSBnGc0z8U4Mz67+0mE8LOZNf95ExOrDow+wSB6ADI2yVBwl3Mqd7FawQqViBDOFGcnOBl5HJ1Fup9t2PgCrCHjt5JJRKumSQr3aaM5ISLJJJ38THIBwBvmqMjUlsaMXN0WeFcMS8sDZu/dXHfmYO58E7ksQJGHXc4zncAjO9S23ZuaBfh2XxatQXmC5AUNkc8gY9PTJo/FweHu1LPk7HQqnIPucAe+9EbS6BnWSQkBQAOvIeH333zSPG5pKTo1x8dpX8Hmv6QOHSXl+ltHkpEI7aM4zzIDv67nf0QUa7XOZuIJYQnMkwSCV87w2ijU0YPR5AGkY7bd2vWmyCeKOQyBDlAxUndmc7AnoBuf8AmgvAuFok085Yd+8MuHc48b43z0/pWiLa0LLBJJugdw/iRvOKoFGINfdIPKCJW0+4YqT7PRiw7QR3dxLKf2cLlnJ5KqthB7nAwOu9K/Zq1ZOIRrqcImoiSIDA0qcse8wBH55Gd+W9Dv0gC6jdFMiPazHvIGgQRwykjOplTOZd+pI6jrhI21bM9NdjM1zB3jSEjLMzEkg7sSTVTjHE4ihUYOfrXnc1xoXOrJ8vKqUvF2IxnakUW1oVsOXSx53x6f8AVLF/GAxA5VIl6Qc88VFNJrbJ2p4QcRSpisqw8O23/dRFKttBs5UZIqZ7c8wCfP0rUcP0xXTzEEgHY0QEGKJ8MjZgQDgDc/n7/wAKGCinCpCNR+zjf8+xNLLoJdeY55VuqpvFrKr4r4HTBUUIxnNSNGoHPeuraLIqw9iQmfXb1qzkrKzXBOLNbzpMoUshJ0turAqVYHG+CrEfWm5e3WqMRLCkcedRVSWBOMZJO7YGw/hzNJAgPtUtu9CW0FD8tqsikx7AgGoeF9nkmlWMyd2MMzueSoilmbHXAB61D2Yv9KHVsByNF7O4TWJMBh4gV/eRwVdc9PCSM1zrcZU+gUjtUsIyQlrPMuMa3uNDMPPQiYWrvBOyVpeSFYfi7d8ZOWSWIbgAE4VtyRtzP8KPFrbu4tcBEqEjcbyAk4UOnzBs7bZB6GjfZedobnuufw0Ms8xB2acR6Qmf3Yw5UdC2o+VWQcpPaVEVHnvF7WSOdlRt1Z01KdOQNSH6MufocVV4VZ3RkSGBpULMFVUkZFyxxk6TgDferNzIxVGb5ube+AT+Ofupg4Nxk20QlZcSSt3dvtvjIWWT0Az3a+pbyqyMpKkiL9i72n4ZdwTTW0txLL3Zwf1kjIwKhuTMdsMOdLXw2DjGK9R7fcab+0p40XU2tUAHMt3aAAeZJ2pe7S9mp7eMyypCAHCOI5A7ROw1Ksqj5CR0yRv61bGc23oL/QqxQ4I396kfZiV+XpWpD9KrtMafsHYb4NF3rheWa9N4fb6Iwq8x+PnXknCy+rwZz6V6RwmaUIA+1VypM6ngwt9DCly2OeCN+XMVZN3gDO3n70Ga6J5mtScSXHPPp5f1+6ufnyTX4nYePoLz3YAJqpGdRyxGPz0ofFed5jOwFWZJlUZG9PgySauY306VBm4hVYSmMmYeP/T+yvs3M+mKrrwhZbC4t8DEQ76L/C25bHkDv/7jU113czF1m0fL4dBJGFAx0B5edVbjjSgd1GNKts7MfG4HQ42UZ6Cts58dnLyYeUet+/0eTcc4QyORg/8ANA3tjmvYr3hEExI1b+h6/wAqFv2BjznW3tUxz9M5uTHT0eYAFRWtjz29q9D4x2UijjOj5sHGo8/+aSJrBhnKnFWtooapkOg42rmKElqLQ2gMfLfl+fKpLThZU5Jqr6iQpUXhWRk7en9aF3aAE4pj4g4XTnODnPt+cUC4gRnw8vxo45N9kRQzXYnIGAdjzFbeLbNQmrxjRlrK4xWU9EGaztAuMgkdP+atcXOAo6edWYLcFcHcedbu7XVCdXPn61zuVyQj/YsTtlts0Q4Fw7vJAPvqkY96cuC24jjxgajuTVuWfGOhm6Ir7gePlbOOnQf81NYwMi43zRMAYq7a2OoZzt/GsDy1piq5PSKXDH7mN7qVATCQIdgczN8pGf3Fy5/yrXXZe5Hc8RdTuLOQkE78wSffHWivavgR7qGFWx3aa2HnJJgnPqF0gUmcH4hNw2474RCRSjo8b7K8bYyDscbgHODy9a04+NpfA/GixwtluAZZG0QQAd845gfZRfORjso+vSuOC3Xx/EoXdQkaMH0jGmG2gzIF9hpAPmXJ61T4lxx7tWQRRwQxjMUEQwiHJLHzdz+8fw3yb7N8BjtbKW4vHK/FoqQxRkGaSHOqTB3EauQgJPJfIsK0xjGPRKOuyXFIXurziUyvptwZwMjPezSMEGkjBYFsKMgAqOfQFxDjSfCzQwJOVuJVklluCpYuh16V0DTkltTEknBG24NWLbjUSQ3NvLblIpzGwED4eMxklBrkDd4D1J3zk43wBPE+JGbQNCpHGpWONPlRScnc7s5O7Md2O+3KjySWiAticbiujbZxtuav2Nj3jgU42XAgukhfm6gVW8sYPbotxYnPoTrLhUnMeH8KP8HEzZGrGKN8R4WyLqABNJvEbp1cn5T19ab6mPKvsZsi/osckTqzbjnv/Komm0AlTn050l2t85cDUd6KcMaVG3GxrNkxpG2P9QjdMYrS42Jwcnn5GrUd6xOCoGKoKjvhgdqB8W4rIracge359KTGvg2ZPJjGNj0w2yPqKD3jYPPNLln2kIGGP1qx8cGJKn3p8i/RkyeTCULZZupzqGCQRg/ia6n7XMVC5wB1HWl+biocHVnn0546fyqndTBj4Ry60+OLWmcfPk5ybQbv+NvPpAzhfvPvUjp4d9/T/uo+HyIwAVCPOrDiq5ytmZshhiCjFRx3AzjJPpj+lQTcRwcYzvVq1dTuBgH0oNUrYpR4wrPsAcCgM1tjpTo1whbBOMfnFVJrVW5jPvVkMvHVBT0JzRVC606ScLjVfDvkb/09aVrmIKxGM4rTjyKQyYPJrKt98P3RWqusI22l6jjQgIbpRd+yN+8QMdu7huuVXb01sMj2pP7OzgXMDP8AIssRf/TEil/ppB2oz2sM891MbuTLLIw0k5VFz4Ai8gukjGOec75rO8cU7ZNey2ex99ChaSym91US7f8A4y1ThmQY0kEcwwIP3Hka12MgkWVZRNKkMboMK7p3srtiKLCncE7tzwqnzFM36QLkScQmH7gRPchASfvYj6VTlUeNiSWhftuKAkDG/lRSHtACdGN+W3IfhQE2DNIojGXYhVXzY7CmbtK9vFZWRhIfBmiaQDHeOj4dx/hLhmG/Iis0sCmmxouuiz2o7QqZHk5auS9RsBSrecQSZOfjA5edDuNXuociTz28huSfTrQaCcZznfOwpseDXJ9judjTwLhOpvEMA8/ammPstGpU7Y9t6XuCcWGwxvtvTVc8QxGCTk7cun9Kw+TPIpUi/FGLWyDifZuJxq05wNgBzNInE+C91nlz5eVejreZiypGT5/dQaPs7FLDdXM8raYQFUKQoMp+UEkHzXl50/hznJ02DNFLoTODkiQAKW1EAKASTk7AKOZ9KfrW70jSwIKnBBGCD5EHcGhPYSJLeWa6Yq/w0RKjp3rnRH9+WH3+VUviGJZiSWJLE53JJJP3mr/JxKaRXjyuA2y8RBHKkvtNEjnIQ58/+aIWc5bc5HoasTxKV558x/zWfBi+lKw5M7loTuHWoEgJorMxxkHGKstYqpzy/P4VHdJ4SB1rbKfJmfkT8LmmkAjhR5HOcKi6jgHc+QHqfOobvsfeBtclrMo89Bb/APnNXuG3eIJYw+hpAjZzjVo1ZQkdDqyOmVAPPa12SvnV7ifW4S3hOMMwDSyfq48jOGxljg53UGnhRZzbVCvNb90CO6bbmWUgD3JG1VZINMZ04yx3x5b/APX1NMnEOJzzhVmmkkVdwGbIzyB9Tjzqn3OOXKh9RLoTkCbbgmob51HkBufbHU1bu+By20rJIhVhgMpKkjbbcHHkaYey8Ye7iBOlYz3sjdFSLxknPsB9aH8S4kbiZ5j/AHjM3sCdh9BgfSi5Nq2D9lXUEXbbzxUTXaYyT+f4/wDVSXBHdsc7gbetKlzIc8+dTHDkRIJ3QWRxo+tEraLT1z+fz91LljehM7ZJozHxpVHLf+FWTg+kFkN1FpfrjpUp4so25+dc3t8rLtzP4UOaEeYBJ+v41FG1sCCMd8fEcEjn+fShlxhiWYHfpV634dIzDSD03/PpUt5wIryf+dFOMWEXGYZ5fjWVPLCwJFZWm0NZzZSYO3TlTFYcRM6rbzRLORpWBtRSZCWwqCQZ1R5OyOpAzsRgYWrI029moTFFPeD5osQwf/cSqcsM7fq4dbb7ZZfKlfYBl4Rp/tGzs0IaOGUa2H95MPFI3sCoUZ5BPWhXGOL6ru5ZiMtNJj/KHIX/APUCqnYmfueIW0sjaUWVQSfIgr/Eg/k0T452QWwmmnvXUoZHeGFGHeXGZCyqeqR7jUx5DIHnVfBSX+wdopXV4bWEyk/rp1KwAbGOI5WSbP2WbeNMYPzMM1Hx9jHY8NgXciKWfSo3/XzFogB56RgVWiZ+JTqJCokncJsMBBsPAvREQbDPJefWmHh1uZ+N2zvGY7d302yt4dUFvGe60p82k92G5AePG9GPXENegtwy5t7K8g4a8Ecss0TJdzY1MrSx57uPyjAAyOoIPPNAuEcJgi4YxSRZPiJiHuGTSUtINOpkRskM7sqAcy0oHTYTDxF1efis4ZHbvBApG73MispIBG6QqSSeWQozmifa1vhYrLhmNJihWS4wecrlmVfYFmPqWU9Bi56iN6D3D4Ibz4a3gtxEi65LiRQdSINlVnxl3YAknlnGBscU+KcQQ2c8qW3w4jnRIT4wZYmznVr+ZxpDnA21Y6EmXs1E0VjdyxM5kcxQgpnUoyzMw07jOwz6UB4/wptu9neWUZLBmLiPcYTUSctzJxsPCOhrH9tXJC8ikOOyDGMEA8jkqfQ4IOPTPXnTJxftS0Vjao1tZq1xrnkTuQY9AfRCdBY+JlGrJJxjpSzZW7SaUjxrZgozyyxwP40wdsey0kt4ypiML3VtbIwOplQLGCB0QHU2o7Hp1wcdRTrRLbL/AA2ASWsZKCOOVu+k7tFTIDd1bxxoMDVI2sr5fMeWCW4pYRTXcdpCiRxwqe+dRywAZSWO7acaQT1JqzeQ93MqwgfD8Pi/VjmHmRRHGT54Yr/7T51W4DZN8HcSZ8TuI3cn5V+eRmPkTjPn9apyTjdL+Jf9LVjbR1wW4hd5n+Hi+FgXVuuZG5hAzk7sxycchgiu+AWyNHNMEUucRxKwBUSPklsHYBV39ADW5bbHDisW0bz4Zm2yqrnU3llsYHkFG555fP3FrDaR/tJfG5xjAkICjHQlQoPoMdaMUtSf8bK3oivnjtuHMkeC05ZBLjxui7SOP3VJyqgdN85NIkqNqUjOPT88v6U0dsJM3JjX9nAFhT/YPF9dWqqdlwhnxgEk8gOpqrLlUXXxoHFsEnh+sfNj0z/KmK5s/hrCOIDxTt3z+ehRpjz6E6mq9YdkH7wd6jJHzYnlpHPBHXoB5miHFLMzyFtPkFA2wo2UYx0/mapl5Cxqpey2OFyWhI+H8s0b4LwVO7eedSY0xhcldbn5VyN8E7n0q9bWIOfDyOPf8/zolxyx0QQhtogpkYDm7tnwjyIUAZ5AE+xGLKpS/wABlhcOwI0nd2TyNDEj3BMKGNdP6pd3Y7kt4gF354Oc11Z8Gjtktw9qZpp2BKOHxHCWA+UYw5GTvy+lWu1ds0kttBIRGgjjUY2BaQjUFGchRkDJ5Y8+dLtDcTSXVyZJZYrdHKBQzAHSNKqiZAZnxnlgAkmtxSCOPcAjt9Uko1xNNIkCB8K4QnJkkG+BjZV8TaScgDerLwyLic1lbRQQxaA73c1vGUVI9WQpJLEsFU7knxPsfmFFez15Jp7h4PiLViC6OuEj83WQ7Rkc+fToTmorO3FtFxOa07wqTFBEV1GQRvK2php35BQCN/rV2KS9EQG4rY209ncvDYi0EM8CW0hEgeZJGZG19587bCTA5agOmSU7W2ltBcxBokMFsFgjUrkSuNPxE82nxSIhwmncs6kbANmvwrgffcRtIp5pJZIyZpxJI0ggjj0sFLMT4yQNSjkCoO/IVxrigvbiWfJ0OSEX91B8vsd9R82djV0slK6C3oIcba0ubG/vooRG5vIooRyKRCOLfQvhUuA5O22T5VvgMypwuZmRe8uZUijOPEY49LSYH7obC7Y3b0qOz7PauGENJ3UJvdbudzpS3C4Rf7xyz4A81OeVd2k63dzBGqlIVMcMak/JHrAxnq5ySzdWPtivJNVoDGaw4OlsLWOS1M09wytIGD4iiZtIAC4w+DqJPLB9KVuPWqq8qI2yu6qc5yAxA367Ypy4k00t1cPJJIkCuyBCzBW0+FVRM4bOAT5AknnustwF5GcIB4UaRjnACLzJP3D61ndN8UHjoRHjbNZRd4BnlW6fmNwYqWnzU88Tk7mw4dAmDrjkuX/zyvhPfCqVpLtIDzwfzyo5KjkLlyRGulM/ZUEtgemST9aunJdCHM7MSAR7CqXFZPEPQfn8MVbkmZsEDcc/ahMmWOeZpYIiQ49huNxWqySmHvbjdYmY/qkVlAYlebNz9Mcsb5pcUkkeT4gyyd+Dq70MQ+c7aWXGnGdguABsMDaqHBgQT6j+FGjDqBHnVU5uMgpNuhf4veS3D65pZJXIxmRi2B5DPIeg2riLWXLszMxOSzEsxPqTufr5UwQ8EHNtz91Y/DQDnAx5dKH9zF6NU/FnGPJo3wjiTrnQzxkjDFGK6h5HB3HpVuK1BzvnI5enpVG3wMjGMHn512kgQZUVTPfRj9ltSsW6gggjffII5Y8jROymMkhYudfPUWJYn/NnOaAyXupdQ/J9arWzuH1A7n89KDTcRklY+2d7LAGVCMOACCA3I5BGeRoU+oArqbGc4ztnzxnnXMVnMses7+VBJ7efVk6v5f0rNBNv8jR0vYcmn0oMnYdOgPt510nEXZtZJL5zqJycjBG58v5UGclsZJ8yP61zLxTRgA5Ofz7VbxbVFEWlKwzfcSkmfXKxZiccgBzzyAAHPPKmjgEO3IHI3B8iN/Ue4NDezssdwgyo1UfisO7bUOR6Vy/Jyvp9o34sa7CVtIYxpTCDmQNwT5nVmp1uh+5HnzC436HGcVA0wxk0Jk4kCTg8vKsay5fk0rEn6CsNsAD61T4vBqXB3PT89K6s+IZ51bMGdzzpFKSJKFPYi8c4fkZ08x4vXb87UD4jNKxGXZyBgF3ZtI9NRyBXoHHGVUIPM0icRkxjA5nH5/PSuz4mSTVM5meKT0cXPE37sI0kjqgGlCxKgDlhflGPQUAvOOsv7KSSJjsTG7ISPIlCMj0NXeIkhdvrSxMpzvXXxL2Zkgrw4YTngsCNjglTzGRuQcbjriq5DZIU7jy8hXKXI2zyHL1PrWoCzEleZJ/59qeu2w0SRSOwVSzsFzpXJKrk5bSucLknJxzO5q7aJKB5fy/pXVlad2DnnzNXYdxkZqmc/gFhLh87sczSPJpGxdmc+2WJIHp6Vu7vX8RDMuQVOkkArzwcHddhsfKh80jouRyrpbgsu/M1UrT5E5OihNp1Hf8AP3VlU55BqNarQo6LFMFW1wcYGwqxGTyzVKDlV1BlwcbDnV0kKEuHJkkVHfcP07qM+dELRVG69a6mmUbdfIVm5vkPrj+xfguCjZxt5elMNneqcEHnQy9sSTkA4PTGN6ktrMrhhkjY77GjPjJDQuL5IZFkGKo3nEFU45mqFzeFcEHIND2mJOetZ8fj07ZvyedcOKCYnGGbpn+Qqjcz6iOgq1aw6kI98/n6CqcykHB6fw/JrQkkzlN2y5Y2+pgMkg/wr0Dh/ZWMYPP6D+NKXZlk+3y8voKf7e7BXCHAArmeZlknSNeCCfZOAmNH4elRcQs108hy2oRJOdeN8k+X53o6j+EZ54rlzThTs6U8cUjzbtDZ6MZ8/wA/n19aAxrlhk7U49sLMnxE56ge1JTZztXoPFlyxpnIyLjLR6z2WjiZBjGcb00GHbY0kdh7ZRGGyc06k5GxrheUlzaN2J6Qu8fmeNSB1/P9fupV+NkXff8An+FO3E+GNICM/X/ulabhUqHGnPrV3jOHHizfjf7LfBbtmZSSd/WnaJ8jJwKUeB8DYHJz500xWeOe9ZfIa5faTK0yC64Sj7nxH3pS7ScGCgFdhnl7U7ShQOePwpZ44Nsk5FP4+R8kjn5oLi2JE0LElT8p5VBJw1WAB6UdS11Z9OVbhs87YINeixZsaX3GBR1sUb3harsAc+dT8L4WQ25x78qdU7PjOphkDlVDi1qnJRuPyKq/ulJ8YkljcVbBt7wxtJ04+hyP+Kq8P4a/NiQPx2opay6vskVaK08W6ozt0CL2Bs6RsuOdV7lSkeTzxRi5UHG+KocVGtMADb/ugnuhoio0u+4rK6ktWydqytmhypb2jN8oJorBw9wBtvWuF7Dcj8+1GA64570s5u6A2WyY04eSbcd+Z+6EgkcbGMyatA8OdtOPrV3g3C1kilZiGZY20KJFV9SjJYod2QDJ23O9Uoe01oYO4mjuS3ed4XjaNVBCso0hlJxht89Rt5Vdsu01os0s+mfLAosYKaQvcLFkv+8cFjhcZNLJXRZCr2TcG4bGySyyFGWJciMyaCzFlG5AJ0+LbHM4G1ScQ4OjnNu6Ikn7GOVwsrn5SFHXx5UaiM460Kt+1FjEkqFLwiQBfCYQVAZH2zjUdSkcht0zXdn+kFUjiVjc5hzpEToiSAsXAkLDUhGcalzkdM0ixXSZslnUb4g24t4WtJXWJ0kgeFWYyFg4kEgOUKjuzlByJ571DY9l55URgYVMoJijklVJZgNsxRn5snIGSucbedT2vHLH4eSKRb0tMYmkYGHCtHqP6vJyQWY7vk4x1rVp2ktdUEksM5e1CrCEdAsqRuXg77IyjKT4jHkH0rVGKrZhYUsuAuY4dDQ5nYoi94A2tVyyuMfq2GwIO4LAGh8XZotqLz2ygOY1YzALK4ClhE2PEAWCljgA7ZrfA+OFEn1oS8jtNCwwBFO6SRu+G3K6JNhvvGtXuDcfEFssDyTosbMymAouQ2CysHB5EEhhy1EYIxVbjFC6OeD8BfXuY4/GYlWWRUZ5FOl1QH5ireEnlk4yTtTjaXQVBvH4ZDC2H+SRdQOsY2HhJz5UhWXHY55oxLDNI6TySQrHIg1CSTvWSZ5RvhlJDjBOo7DapLztBFBNdw3CzMvxTyqYHQaxlwqszA+BlcHK7iqMvhxyouhPj0ehSRqrSBjGhiwHdmCopPLxHz6CuLW2WQuGljXERkQ6/C6lSUdSudabZyOg+leecZ7c21zLMGiuBBOUkOGTvoZkVl/V58MkZU40sQdyc7AVnD+20SXSMI5fhVtza6SwMpjIY6yfk7zU2cDYDaqof02Edsul5EmgxxSyZlcmeAIuAZZHKR6mB0gHTqY7HYLtpNL9j2UmdnLvDEkbKpd5MIxddaaGUMGDJhgdhgj1AarbtfCVZIhLFCwTDIU73WgYFnyNLatRyM7aRjqKDXvbCEF//WqzMhEkUyhyiR6NLllw2T4sBQBqIB552YoRiqRmu+wxwSGaNpAGhRIZBCzPJ4Wl/dXCnI/xHAo/YcWklEmnu1MLaJQ7hTHzGW/w5BGRnJGAKTbbtpGFlcQvC0kpfEDopOVVdLSFNS7qWLJjxSMcA10nG7VhdPonRrh1cAsjKuHLkHAB5s3ngBeuazZPFxTdtFkcjWkej2lwWJViuVCsx1eDS2NJDdQ2Rj3q7LZq0gA0gd2HJzqG5I59elJth2hhkc6RII2SJTkrqBiACkcwds7Hz9BReftFEmCO88MegEMoOzAg5xjcE5FczJgxxbijVGcqsN/CaScFcBdROfDp8810jZJAZPl1fNsVxnI8xil4dt4mDHxL4cZyC+xJzuMZ3x9BvQe04yby41wyiJrdYzIJ5ARKgYh2UhRuEzqz+8AAOpx+HGb0LLK/Yz8SkVdGqSMBgG3kCnR157A8x7il26spJ53hjwGUsAjMMnG4GoZBYj6UvcT45DPNIzlxFghBGBqCLhYlw5AHhAzk8/OiNt2utzefEGO5UFssuqM7BAoxjBG4JIyfQ1oj4kIq18lLyuWgrYcIaMrqKNqbThG14fbKk8s7j0396ON2c5MNHMDZuZJxj6VR4Vxm3cwqCQVk15YgDkMZweeFHpmic/FFUanGgKwOjwDXk7ldJznHU7Y/HNPGpXIvivRLdWIVeanmNunnS1B2dM7MQVVQebHAyeg251ePbWPUo0swDAnWQdsEYG3Lrv5Cpf8A4kiYsChVC2oBCAQcYPMY3/A0ihGErT/1/wBGlByW0CX7ItEzAmNADgs7aVz0APXbfbpVf+w5GZl8ClCoOtwo8ZAjwTswYkAYzksPOr3Fu0UDgxyB9BbUCjAspxjB1bMCAPLFCJO18PeOWjk05t9CqVJxBIjrqZubHuwNtt/QV0sFNbOfkglIo3/ApoH/AF2gllyNDagBkgjPmCCDj8aFyygbdfKi1/x+OYR6VkUqrBtek5zIzrp0+Wojf0oRPON6Z/k16FpUB5h4jWVHNcDUaytGw0D7RtxVx3OvmeVZWVc+wspS8zUbmsrKf0QjJ2rQO1ZWUyHMzU1rzrVZSyEYTRj51WumOedZWUiAii+5qKetVlXRGIQatRHYfnyrdZTS9ECsDeD61UujvWVlULtkfSOlbw/SpWO3586ysqCoM8Lc7b9BRC6kOOZrKyubl/M2Q6/0ALiQ+ZqpMM89+v1rKytsCiR3nf6VNExzzrKyhLorQR4e518z+QaJXLVlZXPy/kb8XopaznmavFz5mtVlSfotn7B07nPM1SZjk71lZWjH0c2XZmo+dRTscc63WVd7K/YGc71lZWVrLT//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6260" name="Picture 4" descr="http://sphotos-b.xx.fbcdn.net/hphotos-ash3/s480x480/598720_443657892347214_740229373_n.jpg"/>
          <p:cNvPicPr>
            <a:picLocks noChangeAspect="1" noChangeArrowheads="1"/>
          </p:cNvPicPr>
          <p:nvPr/>
        </p:nvPicPr>
        <p:blipFill>
          <a:blip r:embed="rId3" cstate="print"/>
          <a:srcRect b="17778"/>
          <a:stretch>
            <a:fillRect/>
          </a:stretch>
        </p:blipFill>
        <p:spPr bwMode="auto">
          <a:xfrm>
            <a:off x="5715000" y="4114800"/>
            <a:ext cx="3124200" cy="19265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Genesis 21:8-10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3962400"/>
          </a:xfrm>
        </p:spPr>
        <p:txBody>
          <a:bodyPr>
            <a:normAutofit fontScale="92500" lnSpcReduction="10000"/>
          </a:bodyPr>
          <a:lstStyle/>
          <a:p>
            <a:pPr marL="0" indent="350838">
              <a:lnSpc>
                <a:spcPct val="90000"/>
              </a:lnSpc>
              <a:buFontTx/>
              <a:buNone/>
            </a:pPr>
            <a:r>
              <a:rPr lang="en-US" dirty="0" smtClean="0"/>
              <a:t>8	So the child grew and was weaned. And Abraham made a great feast on the same day that Isaac was weaned.</a:t>
            </a:r>
          </a:p>
          <a:p>
            <a:pPr marL="0" indent="350838">
              <a:lnSpc>
                <a:spcPct val="90000"/>
              </a:lnSpc>
              <a:buFontTx/>
              <a:buNone/>
            </a:pPr>
            <a:r>
              <a:rPr lang="en-US" dirty="0" smtClean="0"/>
              <a:t>9	And Sarah saw the son of Hagar the Egyptian, whom she had borne to Abraham, scoffing.</a:t>
            </a:r>
          </a:p>
          <a:p>
            <a:pPr marL="0" indent="350838">
              <a:lnSpc>
                <a:spcPct val="90000"/>
              </a:lnSpc>
              <a:buFontTx/>
              <a:buNone/>
            </a:pPr>
            <a:r>
              <a:rPr lang="en-US" dirty="0" smtClean="0"/>
              <a:t>10	Therefore she said to Abraham, "Cast out this bondwoman and her son; for the son of this bondwoman shall not be heir with my son, namely with Isaac."</a:t>
            </a:r>
            <a:endParaRPr lang="en-US" dirty="0"/>
          </a:p>
        </p:txBody>
      </p:sp>
      <p:sp>
        <p:nvSpPr>
          <p:cNvPr id="4100" name="Text Box 5"/>
          <p:cNvSpPr txBox="1">
            <a:spLocks noChangeArrowheads="1"/>
          </p:cNvSpPr>
          <p:nvPr/>
        </p:nvSpPr>
        <p:spPr bwMode="auto">
          <a:xfrm>
            <a:off x="1143000" y="5257800"/>
            <a:ext cx="6934200" cy="830997"/>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Ishmael probably made fun of Isaac all along as son of “old woman &amp; old man”.</a:t>
            </a:r>
            <a:endParaRPr lang="en-US" b="1" dirty="0">
              <a:solidFill>
                <a:srgbClr val="00B050"/>
              </a:solidFill>
              <a:latin typeface="Comic Sans MS" pitchFamily="66" charset="0"/>
            </a:endParaRPr>
          </a:p>
        </p:txBody>
      </p:sp>
      <p:sp>
        <p:nvSpPr>
          <p:cNvPr id="6" name="Rectangle 2"/>
          <p:cNvSpPr txBox="1">
            <a:spLocks noChangeArrowheads="1"/>
          </p:cNvSpPr>
          <p:nvPr/>
        </p:nvSpPr>
        <p:spPr>
          <a:xfrm>
            <a:off x="457200" y="0"/>
            <a:ext cx="8229600" cy="5635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Vagabond" pitchFamily="2" charset="0"/>
                <a:ea typeface="+mj-ea"/>
                <a:cs typeface="+mj-cs"/>
              </a:rPr>
              <a:t>Childhood Persecution</a:t>
            </a:r>
            <a:endParaRPr kumimoji="0" lang="en-US" sz="32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981200"/>
            <a:ext cx="8305800" cy="2514600"/>
          </a:xfrm>
        </p:spPr>
        <p:txBody>
          <a:bodyPr>
            <a:noAutofit/>
          </a:bodyPr>
          <a:lstStyle/>
          <a:p>
            <a:r>
              <a:rPr lang="en-US" sz="2400" dirty="0">
                <a:solidFill>
                  <a:srgbClr val="0000CC"/>
                </a:solidFill>
                <a:latin typeface="Times New Roman" pitchFamily="18" charset="0"/>
              </a:rPr>
              <a:t>And Isaac dug again the wells of water which they had dug in the days of Abraham his father, for the Philistines had stopped them up after the death of Abraham. He called them by the names which his father had called them.</a:t>
            </a:r>
            <a:endParaRPr lang="en-US" sz="3200" dirty="0">
              <a:solidFill>
                <a:srgbClr val="0000CC"/>
              </a:solidFill>
              <a:latin typeface="Times New Roman" pitchFamily="18" charset="0"/>
            </a:endParaRPr>
          </a:p>
        </p:txBody>
      </p:sp>
      <p:sp>
        <p:nvSpPr>
          <p:cNvPr id="38915" name="Rectangle 3"/>
          <p:cNvSpPr>
            <a:spLocks noGrp="1" noChangeArrowheads="1"/>
          </p:cNvSpPr>
          <p:nvPr>
            <p:ph idx="1"/>
          </p:nvPr>
        </p:nvSpPr>
        <p:spPr>
          <a:xfrm>
            <a:off x="4038600" y="4191000"/>
            <a:ext cx="4800600" cy="2209800"/>
          </a:xfrm>
        </p:spPr>
        <p:txBody>
          <a:bodyPr>
            <a:normAutofit fontScale="85000" lnSpcReduction="10000"/>
          </a:bodyPr>
          <a:lstStyle/>
          <a:p>
            <a:r>
              <a:rPr lang="en-US" dirty="0"/>
              <a:t>Isaac re-digs Abraham’s wells</a:t>
            </a:r>
          </a:p>
          <a:p>
            <a:r>
              <a:rPr lang="en-US" dirty="0"/>
              <a:t>Discovers well of running water – even better! (v.19)</a:t>
            </a:r>
          </a:p>
          <a:p>
            <a:r>
              <a:rPr lang="en-US" dirty="0"/>
              <a:t>Herdsmen argue….so Isaac moves on!</a:t>
            </a:r>
          </a:p>
        </p:txBody>
      </p:sp>
      <p:sp>
        <p:nvSpPr>
          <p:cNvPr id="38916" name="Text Box 4"/>
          <p:cNvSpPr txBox="1">
            <a:spLocks noChangeArrowheads="1"/>
          </p:cNvSpPr>
          <p:nvPr/>
        </p:nvSpPr>
        <p:spPr bwMode="auto">
          <a:xfrm>
            <a:off x="838200" y="1752600"/>
            <a:ext cx="58674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7030A0"/>
                </a:solidFill>
                <a:latin typeface="Times New Roman" pitchFamily="18" charset="0"/>
              </a:rPr>
              <a:t>Genesis 26:18</a:t>
            </a:r>
          </a:p>
        </p:txBody>
      </p:sp>
      <p:sp>
        <p:nvSpPr>
          <p:cNvPr id="5" name="Rectangle 2"/>
          <p:cNvSpPr txBox="1">
            <a:spLocks noChangeArrowheads="1"/>
          </p:cNvSpPr>
          <p:nvPr/>
        </p:nvSpPr>
        <p:spPr>
          <a:xfrm>
            <a:off x="533400" y="152400"/>
            <a:ext cx="54864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FF0000"/>
                </a:solidFill>
                <a:latin typeface="Vagabond" pitchFamily="2" charset="0"/>
                <a:ea typeface="+mj-ea"/>
                <a:cs typeface="+mj-cs"/>
              </a:rPr>
              <a:t>Isaac trusted God &amp; looked for direction</a:t>
            </a:r>
            <a:endParaRPr kumimoji="0" lang="en-US" sz="44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pic>
        <p:nvPicPr>
          <p:cNvPr id="100354" name="Picture 2" descr="https://encrypted-tbn2.gstatic.com/images?q=tbn:ANd9GcSKyiTOI1qeQeRkckde-63PyzNBHBurf_P2AQhWeqLCcGVHq2v0"/>
          <p:cNvPicPr>
            <a:picLocks noChangeAspect="1" noChangeArrowheads="1"/>
          </p:cNvPicPr>
          <p:nvPr/>
        </p:nvPicPr>
        <p:blipFill>
          <a:blip r:embed="rId2" cstate="print"/>
          <a:srcRect/>
          <a:stretch>
            <a:fillRect/>
          </a:stretch>
        </p:blipFill>
        <p:spPr bwMode="auto">
          <a:xfrm>
            <a:off x="6629400" y="76200"/>
            <a:ext cx="2005262" cy="2286000"/>
          </a:xfrm>
          <a:prstGeom prst="rect">
            <a:avLst/>
          </a:prstGeom>
          <a:noFill/>
        </p:spPr>
      </p:pic>
      <p:pic>
        <p:nvPicPr>
          <p:cNvPr id="100356" name="Picture 4" descr="https://encrypted-tbn3.gstatic.com/images?q=tbn:ANd9GcR0GOKb4gBxViWpUaFxJl27oEM92jUmkehXWKXhznVkXTc5FUPkAw"/>
          <p:cNvPicPr>
            <a:picLocks noChangeAspect="1" noChangeArrowheads="1"/>
          </p:cNvPicPr>
          <p:nvPr/>
        </p:nvPicPr>
        <p:blipFill>
          <a:blip r:embed="rId3" cstate="print"/>
          <a:srcRect/>
          <a:stretch>
            <a:fillRect/>
          </a:stretch>
        </p:blipFill>
        <p:spPr bwMode="auto">
          <a:xfrm>
            <a:off x="152400" y="4191000"/>
            <a:ext cx="3810000" cy="2133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5257800" cy="1173162"/>
          </a:xfrm>
        </p:spPr>
        <p:txBody>
          <a:bodyPr>
            <a:normAutofit fontScale="90000"/>
          </a:bodyPr>
          <a:lstStyle/>
          <a:p>
            <a:r>
              <a:rPr lang="en-US" sz="4000" b="1" dirty="0">
                <a:solidFill>
                  <a:srgbClr val="FF0000"/>
                </a:solidFill>
                <a:latin typeface="Vagabond" pitchFamily="2" charset="0"/>
              </a:rPr>
              <a:t>Isaac’s Wells</a:t>
            </a:r>
            <a:r>
              <a:rPr lang="en-US" sz="4000" b="1" dirty="0" smtClean="0">
                <a:solidFill>
                  <a:srgbClr val="FF0000"/>
                </a:solidFill>
                <a:latin typeface="Vagabond" pitchFamily="2" charset="0"/>
              </a:rPr>
              <a:t>:    Reveal </a:t>
            </a:r>
            <a:r>
              <a:rPr lang="en-US" sz="4000" b="1" dirty="0">
                <a:solidFill>
                  <a:srgbClr val="FF0000"/>
                </a:solidFill>
                <a:latin typeface="Vagabond" pitchFamily="2" charset="0"/>
              </a:rPr>
              <a:t>his approach to Life</a:t>
            </a:r>
            <a:endParaRPr lang="en-US" sz="4000" dirty="0">
              <a:solidFill>
                <a:srgbClr val="FF0000"/>
              </a:solidFill>
              <a:latin typeface="Vagabond" pitchFamily="2" charset="0"/>
            </a:endParaRPr>
          </a:p>
        </p:txBody>
      </p:sp>
      <p:sp>
        <p:nvSpPr>
          <p:cNvPr id="39939" name="Rectangle 3"/>
          <p:cNvSpPr>
            <a:spLocks noGrp="1" noChangeArrowheads="1"/>
          </p:cNvSpPr>
          <p:nvPr>
            <p:ph idx="1"/>
          </p:nvPr>
        </p:nvSpPr>
        <p:spPr>
          <a:xfrm>
            <a:off x="381000" y="1676400"/>
            <a:ext cx="7772400" cy="3276600"/>
          </a:xfrm>
        </p:spPr>
        <p:txBody>
          <a:bodyPr>
            <a:normAutofit lnSpcReduction="10000"/>
          </a:bodyPr>
          <a:lstStyle/>
          <a:p>
            <a:r>
              <a:rPr lang="en-US" sz="2800" dirty="0" smtClean="0"/>
              <a:t>Tries to </a:t>
            </a:r>
            <a:r>
              <a:rPr lang="en-US" sz="2800" dirty="0"/>
              <a:t>find a place </a:t>
            </a:r>
            <a:r>
              <a:rPr lang="en-US" sz="2800" dirty="0" smtClean="0"/>
              <a:t>to locate</a:t>
            </a:r>
            <a:endParaRPr lang="en-US" sz="2800" dirty="0"/>
          </a:p>
          <a:p>
            <a:r>
              <a:rPr lang="en-US" sz="2800" dirty="0"/>
              <a:t>Doesn’t demand his “rights”</a:t>
            </a:r>
          </a:p>
          <a:p>
            <a:r>
              <a:rPr lang="en-US" sz="2800" dirty="0"/>
              <a:t>No fight, no lawyers – just keeps moving </a:t>
            </a:r>
            <a:r>
              <a:rPr lang="en-US" sz="2800" dirty="0" smtClean="0"/>
              <a:t>on</a:t>
            </a:r>
          </a:p>
          <a:p>
            <a:r>
              <a:rPr lang="en-US" sz="2800" dirty="0" smtClean="0"/>
              <a:t>Turned the other cheek!  (Mat 5:39)</a:t>
            </a:r>
            <a:endParaRPr lang="en-US" sz="2800" dirty="0"/>
          </a:p>
          <a:p>
            <a:r>
              <a:rPr lang="en-US" sz="2800" dirty="0"/>
              <a:t>Why?  Believed God influenced his daily life</a:t>
            </a:r>
            <a:endParaRPr lang="en-US" sz="2800" u="sng" dirty="0"/>
          </a:p>
          <a:p>
            <a:r>
              <a:rPr lang="en-US" sz="2800" dirty="0"/>
              <a:t>Same for us:   job, school, ecclesia, family, health, accidents, friendships, </a:t>
            </a:r>
            <a:endParaRPr lang="en-US" sz="2800" b="1" i="1" dirty="0"/>
          </a:p>
        </p:txBody>
      </p:sp>
      <p:sp>
        <p:nvSpPr>
          <p:cNvPr id="39940" name="Text Box 4"/>
          <p:cNvSpPr txBox="1">
            <a:spLocks noChangeArrowheads="1"/>
          </p:cNvSpPr>
          <p:nvPr/>
        </p:nvSpPr>
        <p:spPr bwMode="auto">
          <a:xfrm>
            <a:off x="3200400" y="4953000"/>
            <a:ext cx="5486400" cy="1569660"/>
          </a:xfrm>
          <a:prstGeom prst="rect">
            <a:avLst/>
          </a:prstGeom>
          <a:noFill/>
          <a:ln w="9525">
            <a:noFill/>
            <a:miter lim="800000"/>
            <a:headEnd/>
            <a:tailEnd/>
          </a:ln>
          <a:effectLst/>
        </p:spPr>
        <p:txBody>
          <a:bodyPr wrap="square">
            <a:spAutoFit/>
          </a:bodyPr>
          <a:lstStyle/>
          <a:p>
            <a:pPr algn="ctr"/>
            <a:r>
              <a:rPr lang="en-US" sz="3200" b="1" dirty="0">
                <a:solidFill>
                  <a:srgbClr val="00B050"/>
                </a:solidFill>
                <a:latin typeface="Comic Sans MS" pitchFamily="66" charset="0"/>
              </a:rPr>
              <a:t>Learn to look for God’s </a:t>
            </a:r>
            <a:r>
              <a:rPr lang="en-US" sz="3200" b="1" dirty="0" smtClean="0">
                <a:solidFill>
                  <a:srgbClr val="00B050"/>
                </a:solidFill>
                <a:latin typeface="Comic Sans MS" pitchFamily="66" charset="0"/>
              </a:rPr>
              <a:t>influence in </a:t>
            </a:r>
            <a:r>
              <a:rPr lang="en-US" sz="3200" b="1" dirty="0">
                <a:solidFill>
                  <a:srgbClr val="00B050"/>
                </a:solidFill>
                <a:latin typeface="Comic Sans MS" pitchFamily="66" charset="0"/>
              </a:rPr>
              <a:t>your life. Then, don’t fight it!</a:t>
            </a:r>
            <a:endParaRPr lang="en-US" sz="3200" dirty="0">
              <a:solidFill>
                <a:srgbClr val="00B050"/>
              </a:solidFill>
              <a:latin typeface="Comic Sans MS" pitchFamily="66" charset="0"/>
            </a:endParaRPr>
          </a:p>
        </p:txBody>
      </p:sp>
      <p:pic>
        <p:nvPicPr>
          <p:cNvPr id="99330" name="Picture 2" descr="https://encrypted-tbn2.gstatic.com/images?q=tbn:ANd9GcTmDunxlbmU1HOxajLFoFuBhxxfUpiDcgBhjYpy8IQGeTY9tPFH8w"/>
          <p:cNvPicPr>
            <a:picLocks noChangeAspect="1" noChangeArrowheads="1"/>
          </p:cNvPicPr>
          <p:nvPr/>
        </p:nvPicPr>
        <p:blipFill>
          <a:blip r:embed="rId2" cstate="print"/>
          <a:srcRect/>
          <a:stretch>
            <a:fillRect/>
          </a:stretch>
        </p:blipFill>
        <p:spPr bwMode="auto">
          <a:xfrm>
            <a:off x="685800" y="4876800"/>
            <a:ext cx="2619375" cy="1743076"/>
          </a:xfrm>
          <a:prstGeom prst="rect">
            <a:avLst/>
          </a:prstGeom>
          <a:noFill/>
        </p:spPr>
      </p:pic>
      <p:pic>
        <p:nvPicPr>
          <p:cNvPr id="99332" name="Picture 4" descr="https://encrypted-tbn1.gstatic.com/images?q=tbn:ANd9GcQay5-XLY13PF2W_-q6ftJWqKhjwIKFXyifYnk2uWsScbM75CqE"/>
          <p:cNvPicPr>
            <a:picLocks noChangeAspect="1" noChangeArrowheads="1"/>
          </p:cNvPicPr>
          <p:nvPr/>
        </p:nvPicPr>
        <p:blipFill>
          <a:blip r:embed="rId3" cstate="print"/>
          <a:srcRect/>
          <a:stretch>
            <a:fillRect/>
          </a:stretch>
        </p:blipFill>
        <p:spPr bwMode="auto">
          <a:xfrm>
            <a:off x="6172200" y="76200"/>
            <a:ext cx="2819400" cy="2590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1" y="0"/>
            <a:ext cx="9144001" cy="6858000"/>
          </a:xfrm>
          <a:prstGeom prst="rect">
            <a:avLst/>
          </a:prstGeom>
          <a:noFill/>
        </p:spPr>
      </p:pic>
      <p:sp>
        <p:nvSpPr>
          <p:cNvPr id="40962" name="Rectangle 2"/>
          <p:cNvSpPr>
            <a:spLocks noGrp="1" noChangeArrowheads="1"/>
          </p:cNvSpPr>
          <p:nvPr>
            <p:ph type="title"/>
          </p:nvPr>
        </p:nvSpPr>
        <p:spPr>
          <a:xfrm>
            <a:off x="304800" y="152400"/>
            <a:ext cx="8458200" cy="1447800"/>
          </a:xfrm>
        </p:spPr>
        <p:txBody>
          <a:bodyPr>
            <a:normAutofit/>
          </a:bodyPr>
          <a:lstStyle/>
          <a:p>
            <a:r>
              <a:rPr lang="en-US" sz="4800" b="1" dirty="0">
                <a:solidFill>
                  <a:srgbClr val="FFC000"/>
                </a:solidFill>
                <a:latin typeface="EraserDust" pitchFamily="34" charset="0"/>
              </a:rPr>
              <a:t>Lessons from Isaac &amp; </a:t>
            </a:r>
            <a:r>
              <a:rPr lang="en-US" sz="4800" b="1" dirty="0" err="1">
                <a:solidFill>
                  <a:srgbClr val="FFC000"/>
                </a:solidFill>
                <a:latin typeface="EraserDust" pitchFamily="34" charset="0"/>
              </a:rPr>
              <a:t>Rebekah</a:t>
            </a:r>
            <a:endParaRPr lang="en-US" sz="4800" b="1" dirty="0">
              <a:solidFill>
                <a:srgbClr val="FFC000"/>
              </a:solidFill>
              <a:latin typeface="EraserDust" pitchFamily="34" charset="0"/>
            </a:endParaRPr>
          </a:p>
        </p:txBody>
      </p:sp>
      <p:sp>
        <p:nvSpPr>
          <p:cNvPr id="40963" name="Rectangle 3"/>
          <p:cNvSpPr>
            <a:spLocks noGrp="1" noChangeArrowheads="1"/>
          </p:cNvSpPr>
          <p:nvPr>
            <p:ph idx="1"/>
          </p:nvPr>
        </p:nvSpPr>
        <p:spPr>
          <a:xfrm>
            <a:off x="685800" y="1371600"/>
            <a:ext cx="7772400" cy="4724400"/>
          </a:xfrm>
        </p:spPr>
        <p:txBody>
          <a:bodyPr>
            <a:noAutofit/>
          </a:bodyPr>
          <a:lstStyle/>
          <a:p>
            <a:pPr>
              <a:lnSpc>
                <a:spcPct val="90000"/>
              </a:lnSpc>
            </a:pPr>
            <a:r>
              <a:rPr lang="en-US" sz="2600" dirty="0">
                <a:solidFill>
                  <a:srgbClr val="FFFF00"/>
                </a:solidFill>
              </a:rPr>
              <a:t>Persecution can have a good impact on us – if we respond in faith</a:t>
            </a:r>
          </a:p>
          <a:p>
            <a:pPr>
              <a:lnSpc>
                <a:spcPct val="90000"/>
              </a:lnSpc>
            </a:pPr>
            <a:r>
              <a:rPr lang="en-US" sz="2600" dirty="0">
                <a:solidFill>
                  <a:srgbClr val="FFFF00"/>
                </a:solidFill>
              </a:rPr>
              <a:t>God wants obedience – not sacrifices and promises</a:t>
            </a:r>
          </a:p>
          <a:p>
            <a:pPr>
              <a:lnSpc>
                <a:spcPct val="90000"/>
              </a:lnSpc>
            </a:pPr>
            <a:r>
              <a:rPr lang="en-US" sz="2600" dirty="0">
                <a:solidFill>
                  <a:srgbClr val="FFFF00"/>
                </a:solidFill>
              </a:rPr>
              <a:t>Obedience to parents is an opportunity to practice obedience to God</a:t>
            </a:r>
          </a:p>
          <a:p>
            <a:pPr>
              <a:lnSpc>
                <a:spcPct val="90000"/>
              </a:lnSpc>
            </a:pPr>
            <a:r>
              <a:rPr lang="en-US" sz="2600" dirty="0">
                <a:solidFill>
                  <a:srgbClr val="FFFF00"/>
                </a:solidFill>
              </a:rPr>
              <a:t>Parents:  we need to get our kids out to activities</a:t>
            </a:r>
          </a:p>
          <a:p>
            <a:pPr>
              <a:lnSpc>
                <a:spcPct val="90000"/>
              </a:lnSpc>
            </a:pPr>
            <a:r>
              <a:rPr lang="en-US" sz="2600" dirty="0">
                <a:solidFill>
                  <a:srgbClr val="FFFF00"/>
                </a:solidFill>
              </a:rPr>
              <a:t>Look to date and marry “in the Lord”</a:t>
            </a:r>
          </a:p>
          <a:p>
            <a:pPr>
              <a:lnSpc>
                <a:spcPct val="90000"/>
              </a:lnSpc>
            </a:pPr>
            <a:r>
              <a:rPr lang="en-US" sz="2600" dirty="0">
                <a:solidFill>
                  <a:srgbClr val="FFFF00"/>
                </a:solidFill>
              </a:rPr>
              <a:t>Take your problems to God, then patiently wait on Him.</a:t>
            </a:r>
          </a:p>
          <a:p>
            <a:pPr>
              <a:lnSpc>
                <a:spcPct val="90000"/>
              </a:lnSpc>
            </a:pPr>
            <a:r>
              <a:rPr lang="en-US" sz="2600" dirty="0">
                <a:solidFill>
                  <a:srgbClr val="FFFF00"/>
                </a:solidFill>
              </a:rPr>
              <a:t>Remember Isaac’s wells – Look for God’s direction in the events of our lives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a:solidFill>
                  <a:srgbClr val="FF0000"/>
                </a:solidFill>
                <a:latin typeface="Comic Sans MS" pitchFamily="66" charset="0"/>
              </a:rPr>
              <a:t>Next Class</a:t>
            </a:r>
          </a:p>
        </p:txBody>
      </p:sp>
      <p:sp>
        <p:nvSpPr>
          <p:cNvPr id="445443" name="Rectangle 3"/>
          <p:cNvSpPr>
            <a:spLocks noGrp="1" noChangeArrowheads="1"/>
          </p:cNvSpPr>
          <p:nvPr>
            <p:ph idx="1"/>
          </p:nvPr>
        </p:nvSpPr>
        <p:spPr>
          <a:xfrm>
            <a:off x="838200" y="4191000"/>
            <a:ext cx="7239000" cy="2514600"/>
          </a:xfrm>
        </p:spPr>
        <p:txBody>
          <a:bodyPr>
            <a:noAutofit/>
          </a:bodyPr>
          <a:lstStyle/>
          <a:p>
            <a:pPr marL="0" indent="0" algn="ctr">
              <a:buFontTx/>
              <a:buNone/>
            </a:pPr>
            <a:r>
              <a:rPr lang="en-US" sz="5400" b="1" dirty="0">
                <a:solidFill>
                  <a:srgbClr val="00B050"/>
                </a:solidFill>
                <a:latin typeface="Comic Sans MS" pitchFamily="66" charset="0"/>
              </a:rPr>
              <a:t>We’ll look at </a:t>
            </a:r>
            <a:r>
              <a:rPr lang="en-US" sz="5400" b="1" dirty="0" smtClean="0">
                <a:solidFill>
                  <a:srgbClr val="00B050"/>
                </a:solidFill>
                <a:latin typeface="Comic Sans MS" pitchFamily="66" charset="0"/>
              </a:rPr>
              <a:t>family struggles through the life of Jacob</a:t>
            </a:r>
            <a:endParaRPr lang="en-US" sz="54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6" name="Picture 2" descr="https://encrypted-tbn1.gstatic.com/images?q=tbn:ANd9GcQw7IR2-DZZerlSxqh5OVZctYfJrC0XSquZ1pO4jULFazv4tg9S"/>
          <p:cNvPicPr>
            <a:picLocks noChangeAspect="1" noChangeArrowheads="1"/>
          </p:cNvPicPr>
          <p:nvPr/>
        </p:nvPicPr>
        <p:blipFill>
          <a:blip r:embed="rId2" cstate="print"/>
          <a:srcRect/>
          <a:stretch>
            <a:fillRect/>
          </a:stretch>
        </p:blipFill>
        <p:spPr bwMode="auto">
          <a:xfrm>
            <a:off x="4038600" y="228600"/>
            <a:ext cx="4743450" cy="383270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5181600" cy="1066800"/>
          </a:xfrm>
        </p:spPr>
        <p:txBody>
          <a:bodyPr>
            <a:normAutofit fontScale="90000"/>
          </a:bodyPr>
          <a:lstStyle/>
          <a:p>
            <a:r>
              <a:rPr lang="en-US" b="1" dirty="0" smtClean="0">
                <a:solidFill>
                  <a:srgbClr val="FF0000"/>
                </a:solidFill>
              </a:rPr>
              <a:t>Persecution can have Positive Results:</a:t>
            </a:r>
            <a:endParaRPr lang="en-US" b="1" dirty="0">
              <a:solidFill>
                <a:srgbClr val="FF0000"/>
              </a:solidFill>
            </a:endParaRPr>
          </a:p>
        </p:txBody>
      </p:sp>
      <p:sp>
        <p:nvSpPr>
          <p:cNvPr id="22531" name="Rectangle 3"/>
          <p:cNvSpPr>
            <a:spLocks noGrp="1" noChangeArrowheads="1"/>
          </p:cNvSpPr>
          <p:nvPr>
            <p:ph idx="1"/>
          </p:nvPr>
        </p:nvSpPr>
        <p:spPr>
          <a:xfrm>
            <a:off x="228600" y="1371600"/>
            <a:ext cx="8763000" cy="3733800"/>
          </a:xfrm>
        </p:spPr>
        <p:txBody>
          <a:bodyPr/>
          <a:lstStyle/>
          <a:p>
            <a:pPr marL="350838" indent="-350838">
              <a:lnSpc>
                <a:spcPct val="90000"/>
              </a:lnSpc>
              <a:buFontTx/>
              <a:buNone/>
            </a:pPr>
            <a:r>
              <a:rPr lang="en-US" sz="3600" dirty="0">
                <a:solidFill>
                  <a:srgbClr val="7030A0"/>
                </a:solidFill>
              </a:rPr>
              <a:t> </a:t>
            </a:r>
            <a:r>
              <a:rPr lang="en-US" sz="3600" dirty="0" smtClean="0">
                <a:solidFill>
                  <a:srgbClr val="7030A0"/>
                </a:solidFill>
              </a:rPr>
              <a:t>   </a:t>
            </a:r>
            <a:r>
              <a:rPr lang="en-US" sz="3600" b="1" i="1" dirty="0" smtClean="0">
                <a:solidFill>
                  <a:srgbClr val="7030A0"/>
                </a:solidFill>
              </a:rPr>
              <a:t>Depends </a:t>
            </a:r>
            <a:r>
              <a:rPr lang="en-US" sz="3600" b="1" i="1" dirty="0">
                <a:solidFill>
                  <a:srgbClr val="7030A0"/>
                </a:solidFill>
              </a:rPr>
              <a:t>on our attitude</a:t>
            </a:r>
            <a:endParaRPr lang="en-US" sz="3600" dirty="0">
              <a:solidFill>
                <a:srgbClr val="7030A0"/>
              </a:solidFill>
            </a:endParaRPr>
          </a:p>
          <a:p>
            <a:pPr marL="350838" indent="-350838">
              <a:lnSpc>
                <a:spcPct val="90000"/>
              </a:lnSpc>
            </a:pPr>
            <a:r>
              <a:rPr lang="en-US" dirty="0"/>
              <a:t>Reminds us we are not in control</a:t>
            </a:r>
          </a:p>
          <a:p>
            <a:pPr marL="350838" indent="-350838">
              <a:lnSpc>
                <a:spcPct val="90000"/>
              </a:lnSpc>
            </a:pPr>
            <a:r>
              <a:rPr lang="en-US" dirty="0"/>
              <a:t>Forces us to consider what really is important</a:t>
            </a:r>
          </a:p>
          <a:p>
            <a:pPr marL="350838" indent="-350838">
              <a:lnSpc>
                <a:spcPct val="90000"/>
              </a:lnSpc>
            </a:pPr>
            <a:r>
              <a:rPr lang="en-US" dirty="0"/>
              <a:t>Teaches us to rely on God</a:t>
            </a:r>
          </a:p>
          <a:p>
            <a:pPr marL="350838" indent="-350838">
              <a:lnSpc>
                <a:spcPct val="90000"/>
              </a:lnSpc>
            </a:pPr>
            <a:r>
              <a:rPr lang="en-US" dirty="0"/>
              <a:t>Develops faith when we trust God knows what He is doing </a:t>
            </a:r>
            <a:r>
              <a:rPr lang="en-US" dirty="0" smtClean="0"/>
              <a:t>&amp; </a:t>
            </a:r>
            <a:r>
              <a:rPr lang="en-US" dirty="0"/>
              <a:t>will bring good out of bad situations</a:t>
            </a:r>
          </a:p>
        </p:txBody>
      </p:sp>
      <p:sp>
        <p:nvSpPr>
          <p:cNvPr id="22532" name="Text Box 4"/>
          <p:cNvSpPr txBox="1">
            <a:spLocks noChangeArrowheads="1"/>
          </p:cNvSpPr>
          <p:nvPr/>
        </p:nvSpPr>
        <p:spPr bwMode="auto">
          <a:xfrm>
            <a:off x="2362200" y="4876800"/>
            <a:ext cx="6400800" cy="1569660"/>
          </a:xfrm>
          <a:prstGeom prst="rect">
            <a:avLst/>
          </a:prstGeom>
          <a:noFill/>
          <a:ln w="9525">
            <a:noFill/>
            <a:miter lim="800000"/>
            <a:headEnd/>
            <a:tailEnd/>
          </a:ln>
          <a:effectLst/>
        </p:spPr>
        <p:txBody>
          <a:bodyPr wrap="square">
            <a:spAutoFit/>
          </a:bodyPr>
          <a:lstStyle/>
          <a:p>
            <a:pPr algn="ctr"/>
            <a:r>
              <a:rPr lang="en-US" b="1" dirty="0">
                <a:solidFill>
                  <a:srgbClr val="00B050"/>
                </a:solidFill>
                <a:latin typeface="Comic Sans MS" pitchFamily="66" charset="0"/>
              </a:rPr>
              <a:t>And we know that God causes all things to work together for good to those who love God, to those who are called according to His purpose</a:t>
            </a:r>
            <a:r>
              <a:rPr lang="en-US" b="1" dirty="0" smtClean="0">
                <a:solidFill>
                  <a:srgbClr val="00B050"/>
                </a:solidFill>
                <a:latin typeface="Comic Sans MS" pitchFamily="66" charset="0"/>
              </a:rPr>
              <a:t>.</a:t>
            </a:r>
            <a:r>
              <a:rPr lang="en-US" sz="2000" b="1" dirty="0" smtClean="0">
                <a:solidFill>
                  <a:srgbClr val="00B050"/>
                </a:solidFill>
                <a:latin typeface="Comic Sans MS" pitchFamily="66" charset="0"/>
              </a:rPr>
              <a:t>(</a:t>
            </a:r>
            <a:r>
              <a:rPr lang="en-US" sz="2000" b="1" dirty="0">
                <a:solidFill>
                  <a:srgbClr val="00B050"/>
                </a:solidFill>
                <a:latin typeface="Comic Sans MS" pitchFamily="66" charset="0"/>
              </a:rPr>
              <a:t>Rom 8:28 </a:t>
            </a:r>
            <a:r>
              <a:rPr lang="en-US" sz="2000" b="1" dirty="0" smtClean="0">
                <a:solidFill>
                  <a:srgbClr val="00B050"/>
                </a:solidFill>
                <a:latin typeface="Comic Sans MS" pitchFamily="66" charset="0"/>
              </a:rPr>
              <a:t>NASB</a:t>
            </a:r>
            <a:r>
              <a:rPr lang="en-US" sz="2000" b="1" dirty="0">
                <a:solidFill>
                  <a:srgbClr val="00B050"/>
                </a:solidFill>
                <a:latin typeface="Comic Sans MS" pitchFamily="66" charset="0"/>
              </a:rPr>
              <a:t>)</a:t>
            </a:r>
          </a:p>
        </p:txBody>
      </p:sp>
      <p:pic>
        <p:nvPicPr>
          <p:cNvPr id="60418" name="Picture 2" descr="https://encrypted-tbn3.gstatic.com/images?q=tbn:ANd9GcR6FywFdLiJ9EWUBZl-GXrnVHF9-IDdirHLRGeq_At-Jq3CQrS3"/>
          <p:cNvPicPr>
            <a:picLocks noChangeAspect="1" noChangeArrowheads="1"/>
          </p:cNvPicPr>
          <p:nvPr/>
        </p:nvPicPr>
        <p:blipFill>
          <a:blip r:embed="rId2" cstate="print"/>
          <a:srcRect/>
          <a:stretch>
            <a:fillRect/>
          </a:stretch>
        </p:blipFill>
        <p:spPr bwMode="auto">
          <a:xfrm>
            <a:off x="6400800" y="76200"/>
            <a:ext cx="2543175" cy="1800225"/>
          </a:xfrm>
          <a:prstGeom prst="rect">
            <a:avLst/>
          </a:prstGeom>
          <a:noFill/>
        </p:spPr>
      </p:pic>
      <p:pic>
        <p:nvPicPr>
          <p:cNvPr id="60420" name="Picture 4" descr="https://encrypted-tbn1.gstatic.com/images?q=tbn:ANd9GcRsAhuNM31liQkbv8gd6JllC1c3OpwnqQm38xyah2RDqFv854cYMA"/>
          <p:cNvPicPr>
            <a:picLocks noChangeAspect="1" noChangeArrowheads="1"/>
          </p:cNvPicPr>
          <p:nvPr/>
        </p:nvPicPr>
        <p:blipFill>
          <a:blip r:embed="rId3" cstate="print"/>
          <a:srcRect/>
          <a:stretch>
            <a:fillRect/>
          </a:stretch>
        </p:blipFill>
        <p:spPr bwMode="auto">
          <a:xfrm>
            <a:off x="152400" y="4648200"/>
            <a:ext cx="2047875" cy="20478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Hebrews 12:5-7, 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295400"/>
            <a:ext cx="7391400" cy="4191000"/>
          </a:xfrm>
        </p:spPr>
        <p:txBody>
          <a:bodyPr>
            <a:normAutofit fontScale="70000" lnSpcReduction="20000"/>
          </a:bodyPr>
          <a:lstStyle/>
          <a:p>
            <a:pPr marL="0" indent="350838">
              <a:lnSpc>
                <a:spcPct val="120000"/>
              </a:lnSpc>
              <a:buFontTx/>
              <a:buNone/>
            </a:pPr>
            <a:r>
              <a:rPr lang="en-US" dirty="0" smtClean="0"/>
              <a:t>5	And you have forgotten the exhortation which speaks to you as to sons: "My son, do not despise the chastening of the Lord, nor be discouraged when you are rebuked by Him;</a:t>
            </a:r>
          </a:p>
          <a:p>
            <a:pPr marL="0" indent="350838">
              <a:lnSpc>
                <a:spcPct val="120000"/>
              </a:lnSpc>
              <a:buFontTx/>
              <a:buNone/>
            </a:pPr>
            <a:r>
              <a:rPr lang="en-US" dirty="0" smtClean="0"/>
              <a:t>6	For whom the Lord loves He chastens, and scourges every son whom He receives."</a:t>
            </a:r>
          </a:p>
          <a:p>
            <a:pPr marL="0" indent="350838">
              <a:lnSpc>
                <a:spcPct val="120000"/>
              </a:lnSpc>
              <a:buFontTx/>
              <a:buNone/>
            </a:pPr>
            <a:r>
              <a:rPr lang="en-US" dirty="0" smtClean="0"/>
              <a:t>7	If you endure chastening, God deals with you as with sons; for what son is there whom a father does not chasten?</a:t>
            </a:r>
          </a:p>
          <a:p>
            <a:pPr marL="0" indent="350838">
              <a:lnSpc>
                <a:spcPct val="120000"/>
              </a:lnSpc>
              <a:spcBef>
                <a:spcPct val="60000"/>
              </a:spcBef>
              <a:buFontTx/>
              <a:buNone/>
            </a:pPr>
            <a:r>
              <a:rPr lang="en-US" dirty="0" smtClean="0"/>
              <a:t>11	Now no chastening seems to be joyful for the present, but painful; nevertheless, </a:t>
            </a:r>
            <a:r>
              <a:rPr lang="en-US" b="1" dirty="0" smtClean="0">
                <a:solidFill>
                  <a:srgbClr val="0000CC"/>
                </a:solidFill>
              </a:rPr>
              <a:t>afterward it yields the peaceable fruit of righteousness to those who have been trained by it.</a:t>
            </a:r>
            <a:endParaRPr lang="en-US" b="1" dirty="0">
              <a:solidFill>
                <a:srgbClr val="0000CC"/>
              </a:solidFill>
            </a:endParaRPr>
          </a:p>
        </p:txBody>
      </p:sp>
      <p:sp>
        <p:nvSpPr>
          <p:cNvPr id="4100" name="Text Box 5"/>
          <p:cNvSpPr txBox="1">
            <a:spLocks noChangeArrowheads="1"/>
          </p:cNvSpPr>
          <p:nvPr/>
        </p:nvSpPr>
        <p:spPr bwMode="auto">
          <a:xfrm>
            <a:off x="1066800" y="5257800"/>
            <a:ext cx="6934200" cy="830997"/>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God uses chastening like our Parents did, for our good, that we might share His holiness</a:t>
            </a:r>
            <a:endParaRPr lang="en-US" sz="2800" b="1" dirty="0" smtClean="0">
              <a:solidFill>
                <a:srgbClr val="0000CC"/>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763000" cy="1066800"/>
          </a:xfrm>
        </p:spPr>
        <p:txBody>
          <a:bodyPr/>
          <a:lstStyle/>
          <a:p>
            <a:r>
              <a:rPr lang="en-US" sz="4000" b="1" dirty="0">
                <a:solidFill>
                  <a:srgbClr val="FF0000"/>
                </a:solidFill>
                <a:latin typeface="Vagabond" pitchFamily="2" charset="0"/>
              </a:rPr>
              <a:t>Abraham &amp; Sarah worked together</a:t>
            </a:r>
          </a:p>
        </p:txBody>
      </p:sp>
      <p:sp>
        <p:nvSpPr>
          <p:cNvPr id="19459" name="Rectangle 3"/>
          <p:cNvSpPr>
            <a:spLocks noGrp="1" noChangeArrowheads="1"/>
          </p:cNvSpPr>
          <p:nvPr>
            <p:ph idx="1"/>
          </p:nvPr>
        </p:nvSpPr>
        <p:spPr>
          <a:xfrm>
            <a:off x="2971800" y="1219200"/>
            <a:ext cx="5791200" cy="2133600"/>
          </a:xfrm>
        </p:spPr>
        <p:txBody>
          <a:bodyPr>
            <a:normAutofit fontScale="92500" lnSpcReduction="10000"/>
          </a:bodyPr>
          <a:lstStyle/>
          <a:p>
            <a:pPr marL="0" indent="350838"/>
            <a:r>
              <a:rPr lang="en-US" dirty="0"/>
              <a:t>Sarah wants Hagar &amp; Ishmael out</a:t>
            </a:r>
          </a:p>
          <a:p>
            <a:pPr marL="0" indent="350838"/>
            <a:r>
              <a:rPr lang="en-US" dirty="0"/>
              <a:t>Abraham is distressed</a:t>
            </a:r>
          </a:p>
          <a:p>
            <a:pPr marL="0" indent="350838"/>
            <a:r>
              <a:rPr lang="en-US" dirty="0"/>
              <a:t>God assures Abraham</a:t>
            </a:r>
          </a:p>
          <a:p>
            <a:pPr marL="0" indent="350838"/>
            <a:r>
              <a:rPr lang="en-US" dirty="0"/>
              <a:t>Abraham does what Sarah wants</a:t>
            </a:r>
          </a:p>
        </p:txBody>
      </p:sp>
      <p:sp>
        <p:nvSpPr>
          <p:cNvPr id="19460" name="Text Box 4"/>
          <p:cNvSpPr txBox="1">
            <a:spLocks noChangeArrowheads="1"/>
          </p:cNvSpPr>
          <p:nvPr/>
        </p:nvSpPr>
        <p:spPr bwMode="auto">
          <a:xfrm>
            <a:off x="533400" y="3505200"/>
            <a:ext cx="8229600" cy="3231654"/>
          </a:xfrm>
          <a:prstGeom prst="rect">
            <a:avLst/>
          </a:prstGeom>
          <a:noFill/>
          <a:ln w="9525">
            <a:noFill/>
            <a:miter lim="800000"/>
            <a:headEnd/>
            <a:tailEnd/>
          </a:ln>
          <a:effectLst/>
        </p:spPr>
        <p:txBody>
          <a:bodyPr wrap="square">
            <a:spAutoFit/>
          </a:bodyPr>
          <a:lstStyle/>
          <a:p>
            <a:pPr indent="350838" algn="ctr"/>
            <a:r>
              <a:rPr lang="en-US" sz="3600" b="1" dirty="0">
                <a:solidFill>
                  <a:srgbClr val="7030A0"/>
                </a:solidFill>
                <a:latin typeface="Times New Roman" pitchFamily="18" charset="0"/>
              </a:rPr>
              <a:t>Galatians 4:28-30</a:t>
            </a:r>
          </a:p>
          <a:p>
            <a:pPr indent="350838"/>
            <a:r>
              <a:rPr lang="en-US" dirty="0">
                <a:solidFill>
                  <a:srgbClr val="333333"/>
                </a:solidFill>
                <a:latin typeface="Times New Roman" pitchFamily="18" charset="0"/>
              </a:rPr>
              <a:t>28	Now we, brethren, as Isaac was, are children of promise.</a:t>
            </a:r>
          </a:p>
          <a:p>
            <a:pPr indent="350838"/>
            <a:r>
              <a:rPr lang="en-US" dirty="0">
                <a:solidFill>
                  <a:srgbClr val="333333"/>
                </a:solidFill>
                <a:latin typeface="Times New Roman" pitchFamily="18" charset="0"/>
              </a:rPr>
              <a:t>29	But, as he who was born according to the flesh then persecuted him who was born according to the Spirit, even so it is now.</a:t>
            </a:r>
          </a:p>
          <a:p>
            <a:pPr indent="350838"/>
            <a:r>
              <a:rPr lang="en-US" dirty="0">
                <a:solidFill>
                  <a:srgbClr val="333333"/>
                </a:solidFill>
                <a:latin typeface="Times New Roman" pitchFamily="18" charset="0"/>
              </a:rPr>
              <a:t>30	</a:t>
            </a:r>
            <a:r>
              <a:rPr lang="en-US" b="1" i="1" dirty="0">
                <a:solidFill>
                  <a:srgbClr val="0000CC"/>
                </a:solidFill>
                <a:latin typeface="Times New Roman" pitchFamily="18" charset="0"/>
              </a:rPr>
              <a:t>Nevertheless what does the Scripture say? </a:t>
            </a:r>
            <a:r>
              <a:rPr lang="en-US" dirty="0">
                <a:solidFill>
                  <a:srgbClr val="333333"/>
                </a:solidFill>
                <a:latin typeface="Times New Roman" pitchFamily="18" charset="0"/>
              </a:rPr>
              <a:t>"Cast out the bondwoman and her son, for the son of the bondwoman shall not be heir with the son of the freewoman."</a:t>
            </a:r>
            <a:endParaRPr lang="en-US" dirty="0">
              <a:solidFill>
                <a:srgbClr val="333333"/>
              </a:solidFill>
            </a:endParaRPr>
          </a:p>
        </p:txBody>
      </p:sp>
      <p:pic>
        <p:nvPicPr>
          <p:cNvPr id="58370" name="Picture 2" descr="https://encrypted-tbn3.gstatic.com/images?q=tbn:ANd9GcRMFOVd5wHf3i6K-wwYFYt9emK17nfY61gZZbQk5oe2B81QzffKmw"/>
          <p:cNvPicPr>
            <a:picLocks noChangeAspect="1" noChangeArrowheads="1"/>
          </p:cNvPicPr>
          <p:nvPr/>
        </p:nvPicPr>
        <p:blipFill>
          <a:blip r:embed="rId2" cstate="print"/>
          <a:srcRect l="8955" r="7463"/>
          <a:stretch>
            <a:fillRect/>
          </a:stretch>
        </p:blipFill>
        <p:spPr bwMode="auto">
          <a:xfrm>
            <a:off x="152400" y="1066800"/>
            <a:ext cx="2723743" cy="228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6019800" cy="1066800"/>
          </a:xfrm>
        </p:spPr>
        <p:txBody>
          <a:bodyPr>
            <a:normAutofit fontScale="90000"/>
          </a:bodyPr>
          <a:lstStyle/>
          <a:p>
            <a:r>
              <a:rPr lang="en-US" b="1" dirty="0">
                <a:solidFill>
                  <a:srgbClr val="FF0000"/>
                </a:solidFill>
                <a:latin typeface="Vagabond" pitchFamily="2" charset="0"/>
              </a:rPr>
              <a:t>Genesis 22 - Obedience</a:t>
            </a:r>
          </a:p>
        </p:txBody>
      </p:sp>
      <p:sp>
        <p:nvSpPr>
          <p:cNvPr id="20483" name="Rectangle 3"/>
          <p:cNvSpPr>
            <a:spLocks noGrp="1" noChangeArrowheads="1"/>
          </p:cNvSpPr>
          <p:nvPr>
            <p:ph idx="1"/>
          </p:nvPr>
        </p:nvSpPr>
        <p:spPr>
          <a:xfrm>
            <a:off x="381000" y="914400"/>
            <a:ext cx="8458200" cy="4343400"/>
          </a:xfrm>
        </p:spPr>
        <p:txBody>
          <a:bodyPr/>
          <a:lstStyle/>
          <a:p>
            <a:pPr marL="0" indent="350838">
              <a:lnSpc>
                <a:spcPct val="90000"/>
              </a:lnSpc>
              <a:buFontTx/>
              <a:buNone/>
            </a:pPr>
            <a:r>
              <a:rPr lang="en-US" sz="2400" dirty="0"/>
              <a:t>1	Now it came to pass after these things </a:t>
            </a:r>
            <a:r>
              <a:rPr lang="en-US" sz="2400" dirty="0" smtClean="0"/>
              <a:t>                                 that </a:t>
            </a:r>
            <a:r>
              <a:rPr lang="en-US" sz="2400" dirty="0"/>
              <a:t>God tested Abraham, and said to him, </a:t>
            </a:r>
            <a:r>
              <a:rPr lang="en-US" sz="2400" dirty="0" smtClean="0"/>
              <a:t>                                          "</a:t>
            </a:r>
            <a:r>
              <a:rPr lang="en-US" sz="2400" dirty="0"/>
              <a:t>Abraham!" And he said, "Here I am."</a:t>
            </a:r>
          </a:p>
          <a:p>
            <a:pPr marL="0" indent="350838">
              <a:lnSpc>
                <a:spcPct val="90000"/>
              </a:lnSpc>
              <a:buFontTx/>
              <a:buNone/>
            </a:pPr>
            <a:r>
              <a:rPr lang="en-US" sz="2400" dirty="0"/>
              <a:t>2	And He said, "Take now your son, </a:t>
            </a:r>
            <a:r>
              <a:rPr lang="en-US" sz="2400" dirty="0" smtClean="0"/>
              <a:t>your                                             </a:t>
            </a:r>
            <a:r>
              <a:rPr lang="en-US" sz="2400" dirty="0"/>
              <a:t>only son Isaac, whom you love, and go to the </a:t>
            </a:r>
            <a:r>
              <a:rPr lang="en-US" sz="2400" dirty="0" smtClean="0"/>
              <a:t>                                      land </a:t>
            </a:r>
            <a:r>
              <a:rPr lang="en-US" sz="2400" dirty="0"/>
              <a:t>of </a:t>
            </a:r>
            <a:r>
              <a:rPr lang="en-US" sz="2400" dirty="0" err="1"/>
              <a:t>Moriah</a:t>
            </a:r>
            <a:r>
              <a:rPr lang="en-US" sz="2400" dirty="0"/>
              <a:t>, and offer him there as a </a:t>
            </a:r>
            <a:r>
              <a:rPr lang="en-US" sz="2400" dirty="0" smtClean="0"/>
              <a:t>burnt                                          </a:t>
            </a:r>
            <a:r>
              <a:rPr lang="en-US" sz="2400" dirty="0"/>
              <a:t>offering on one of the mountains of which I </a:t>
            </a:r>
            <a:r>
              <a:rPr lang="en-US" sz="2400" dirty="0" smtClean="0"/>
              <a:t>                                        shall </a:t>
            </a:r>
            <a:r>
              <a:rPr lang="en-US" sz="2400" dirty="0"/>
              <a:t>tell you."</a:t>
            </a:r>
          </a:p>
          <a:p>
            <a:pPr marL="0" indent="350838">
              <a:lnSpc>
                <a:spcPct val="90000"/>
              </a:lnSpc>
              <a:buFontTx/>
              <a:buNone/>
            </a:pPr>
            <a:r>
              <a:rPr lang="en-US" sz="2400" dirty="0"/>
              <a:t>3	So Abraham rose early in the morning and saddled his donkey, and took two of his young men with him, and Isaac his son; and he split the wood for the burnt offering, and arose and went to the place of which God had told him.</a:t>
            </a:r>
          </a:p>
        </p:txBody>
      </p:sp>
      <p:sp>
        <p:nvSpPr>
          <p:cNvPr id="20484" name="Text Box 4"/>
          <p:cNvSpPr txBox="1">
            <a:spLocks noChangeArrowheads="1"/>
          </p:cNvSpPr>
          <p:nvPr/>
        </p:nvSpPr>
        <p:spPr bwMode="auto">
          <a:xfrm>
            <a:off x="2667000" y="5257800"/>
            <a:ext cx="5867400" cy="1200329"/>
          </a:xfrm>
          <a:prstGeom prst="rect">
            <a:avLst/>
          </a:prstGeom>
          <a:noFill/>
          <a:ln w="9525">
            <a:noFill/>
            <a:miter lim="800000"/>
            <a:headEnd/>
            <a:tailEnd/>
          </a:ln>
          <a:effectLst/>
        </p:spPr>
        <p:txBody>
          <a:bodyPr wrap="square">
            <a:spAutoFit/>
          </a:bodyPr>
          <a:lstStyle/>
          <a:p>
            <a:pPr algn="ctr">
              <a:spcBef>
                <a:spcPct val="50000"/>
              </a:spcBef>
            </a:pPr>
            <a:r>
              <a:rPr lang="en-US" b="1" dirty="0">
                <a:solidFill>
                  <a:srgbClr val="00B050"/>
                </a:solidFill>
                <a:latin typeface="Comic Sans MS" pitchFamily="66" charset="0"/>
              </a:rPr>
              <a:t>Abraham was obedient to his Heavenly Father, and Isaac followed with his obedience to his Father.</a:t>
            </a:r>
          </a:p>
        </p:txBody>
      </p:sp>
      <p:pic>
        <p:nvPicPr>
          <p:cNvPr id="63490" name="Picture 2" descr="http://t2.gstatic.com/images?q=tbn:ANd9GcRbZB6FIVUg5TDaIsHI4QXGOeN64dbEDGBrfs444SpT1sB04-aU"/>
          <p:cNvPicPr>
            <a:picLocks noChangeAspect="1" noChangeArrowheads="1"/>
          </p:cNvPicPr>
          <p:nvPr/>
        </p:nvPicPr>
        <p:blipFill>
          <a:blip r:embed="rId2" cstate="print"/>
          <a:srcRect/>
          <a:stretch>
            <a:fillRect/>
          </a:stretch>
        </p:blipFill>
        <p:spPr bwMode="auto">
          <a:xfrm>
            <a:off x="6442210" y="76200"/>
            <a:ext cx="2568440" cy="3429000"/>
          </a:xfrm>
          <a:prstGeom prst="rect">
            <a:avLst/>
          </a:prstGeom>
          <a:noFill/>
        </p:spPr>
      </p:pic>
      <p:pic>
        <p:nvPicPr>
          <p:cNvPr id="63492" name="Picture 4" descr="http://t1.gstatic.com/images?q=tbn:ANd9GcRECV_VZj813St7IWlNKLbcK9gtHil4E67_WG8oHpLQb-o45UvC3A"/>
          <p:cNvPicPr>
            <a:picLocks noChangeAspect="1" noChangeArrowheads="1"/>
          </p:cNvPicPr>
          <p:nvPr/>
        </p:nvPicPr>
        <p:blipFill>
          <a:blip r:embed="rId3" cstate="print"/>
          <a:srcRect l="9302" t="16326" r="19380" b="10204"/>
          <a:stretch>
            <a:fillRect/>
          </a:stretch>
        </p:blipFill>
        <p:spPr bwMode="auto">
          <a:xfrm>
            <a:off x="609600" y="5105400"/>
            <a:ext cx="2044700" cy="16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59436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Ephesians 6:1-3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3276600"/>
          </a:xfrm>
        </p:spPr>
        <p:txBody>
          <a:bodyPr>
            <a:normAutofit lnSpcReduction="10000"/>
          </a:bodyPr>
          <a:lstStyle/>
          <a:p>
            <a:pPr marL="0" indent="350838">
              <a:lnSpc>
                <a:spcPct val="90000"/>
              </a:lnSpc>
              <a:buFontTx/>
              <a:buNone/>
            </a:pPr>
            <a:r>
              <a:rPr lang="en-US" dirty="0" smtClean="0"/>
              <a:t>1	</a:t>
            </a:r>
            <a:r>
              <a:rPr lang="en-US" b="1" dirty="0" smtClean="0">
                <a:solidFill>
                  <a:srgbClr val="0000CC"/>
                </a:solidFill>
              </a:rPr>
              <a:t>Children, obey your parents in the Lord, for this is right.</a:t>
            </a:r>
          </a:p>
          <a:p>
            <a:pPr marL="0" indent="350838">
              <a:lnSpc>
                <a:spcPct val="90000"/>
              </a:lnSpc>
              <a:buFontTx/>
              <a:buNone/>
            </a:pPr>
            <a:r>
              <a:rPr lang="en-US" dirty="0" smtClean="0"/>
              <a:t>2	"Honor your father and mother," which is the first commandment with promise:</a:t>
            </a:r>
          </a:p>
          <a:p>
            <a:pPr marL="0" indent="350838">
              <a:lnSpc>
                <a:spcPct val="90000"/>
              </a:lnSpc>
              <a:buFontTx/>
              <a:buNone/>
            </a:pPr>
            <a:r>
              <a:rPr lang="en-US" dirty="0" smtClean="0"/>
              <a:t>3	"that it may be well with you and you may live long on the earth.”</a:t>
            </a:r>
            <a:endParaRPr lang="en-US" b="1" i="1" dirty="0"/>
          </a:p>
        </p:txBody>
      </p:sp>
      <p:sp>
        <p:nvSpPr>
          <p:cNvPr id="4100" name="Text Box 5"/>
          <p:cNvSpPr txBox="1">
            <a:spLocks noChangeArrowheads="1"/>
          </p:cNvSpPr>
          <p:nvPr/>
        </p:nvSpPr>
        <p:spPr bwMode="auto">
          <a:xfrm>
            <a:off x="990600" y="44958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Obedience to Parents is the basis later for obedience to God</a:t>
            </a:r>
          </a:p>
        </p:txBody>
      </p:sp>
      <p:sp>
        <p:nvSpPr>
          <p:cNvPr id="6" name="Text Box 5"/>
          <p:cNvSpPr txBox="1">
            <a:spLocks noChangeArrowheads="1"/>
          </p:cNvSpPr>
          <p:nvPr/>
        </p:nvSpPr>
        <p:spPr bwMode="auto">
          <a:xfrm>
            <a:off x="152400" y="5911850"/>
            <a:ext cx="8763000" cy="946150"/>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CC0099"/>
                </a:solidFill>
                <a:latin typeface="Comic Sans MS" pitchFamily="66" charset="0"/>
              </a:rPr>
              <a:t>Applies to our parents’ guidance on friendships, school, Bible readings, dating, college, etc.</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381000"/>
            <a:ext cx="8229600" cy="914400"/>
          </a:xfrm>
        </p:spPr>
        <p:txBody>
          <a:bodyPr>
            <a:noAutofit/>
          </a:bodyPr>
          <a:lstStyle/>
          <a:p>
            <a:r>
              <a:rPr lang="en-US" sz="4800" b="1" dirty="0" smtClean="0">
                <a:solidFill>
                  <a:srgbClr val="663300"/>
                </a:solidFill>
              </a:rPr>
              <a:t>1 Samuel 15:22-23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3962400"/>
          </a:xfrm>
        </p:spPr>
        <p:txBody>
          <a:bodyPr>
            <a:normAutofit lnSpcReduction="10000"/>
          </a:bodyPr>
          <a:lstStyle/>
          <a:p>
            <a:pPr marL="0" indent="350838">
              <a:lnSpc>
                <a:spcPct val="80000"/>
              </a:lnSpc>
              <a:buFontTx/>
              <a:buNone/>
            </a:pPr>
            <a:r>
              <a:rPr lang="en-US" dirty="0" smtClean="0"/>
              <a:t>22	Then Samuel said: "Has the LORD as great delight in burnt offerings and sacrifices, as in obeying the voice of the LORD? Behold, </a:t>
            </a:r>
            <a:r>
              <a:rPr lang="en-US" b="1" i="1" dirty="0" smtClean="0">
                <a:solidFill>
                  <a:srgbClr val="0000CC"/>
                </a:solidFill>
              </a:rPr>
              <a:t>to obey is better than sacrifice</a:t>
            </a:r>
            <a:r>
              <a:rPr lang="en-US" dirty="0" smtClean="0">
                <a:solidFill>
                  <a:srgbClr val="0000CC"/>
                </a:solidFill>
              </a:rPr>
              <a:t>,</a:t>
            </a:r>
            <a:r>
              <a:rPr lang="en-US" dirty="0" smtClean="0"/>
              <a:t> and to heed than the fat of rams.</a:t>
            </a:r>
          </a:p>
          <a:p>
            <a:pPr marL="0" indent="350838">
              <a:lnSpc>
                <a:spcPct val="80000"/>
              </a:lnSpc>
              <a:buFontTx/>
              <a:buNone/>
            </a:pPr>
            <a:r>
              <a:rPr lang="en-US" dirty="0" smtClean="0"/>
              <a:t>23	</a:t>
            </a:r>
            <a:r>
              <a:rPr lang="en-US" b="1" i="1" dirty="0" smtClean="0">
                <a:solidFill>
                  <a:srgbClr val="0000CC"/>
                </a:solidFill>
              </a:rPr>
              <a:t>For rebellion is as the sin of witchcraft,</a:t>
            </a:r>
            <a:r>
              <a:rPr lang="en-US" dirty="0" smtClean="0">
                <a:solidFill>
                  <a:srgbClr val="0000CC"/>
                </a:solidFill>
              </a:rPr>
              <a:t> </a:t>
            </a:r>
            <a:r>
              <a:rPr lang="en-US" dirty="0" smtClean="0"/>
              <a:t>and stubbornness is as iniquity and idolatry. Because </a:t>
            </a:r>
            <a:r>
              <a:rPr lang="en-US" b="1" i="1" dirty="0" smtClean="0">
                <a:solidFill>
                  <a:srgbClr val="0000CC"/>
                </a:solidFill>
              </a:rPr>
              <a:t>you have rejected the word of the LORD,</a:t>
            </a:r>
            <a:r>
              <a:rPr lang="en-US" dirty="0" smtClean="0">
                <a:solidFill>
                  <a:srgbClr val="0000CC"/>
                </a:solidFill>
              </a:rPr>
              <a:t> </a:t>
            </a:r>
            <a:r>
              <a:rPr lang="en-US" dirty="0" smtClean="0"/>
              <a:t>he also has rejected you from being king."</a:t>
            </a:r>
            <a:endParaRPr lang="en-US" dirty="0"/>
          </a:p>
        </p:txBody>
      </p:sp>
      <p:sp>
        <p:nvSpPr>
          <p:cNvPr id="4100" name="Text Box 5"/>
          <p:cNvSpPr txBox="1">
            <a:spLocks noChangeArrowheads="1"/>
          </p:cNvSpPr>
          <p:nvPr/>
        </p:nvSpPr>
        <p:spPr bwMode="auto">
          <a:xfrm>
            <a:off x="1066800" y="51816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Obedience is the best gift we can offer our heavenly Father</a:t>
            </a:r>
          </a:p>
        </p:txBody>
      </p:sp>
      <p:sp>
        <p:nvSpPr>
          <p:cNvPr id="6" name="Rectangle 2"/>
          <p:cNvSpPr txBox="1">
            <a:spLocks noChangeArrowheads="1"/>
          </p:cNvSpPr>
          <p:nvPr/>
        </p:nvSpPr>
        <p:spPr>
          <a:xfrm>
            <a:off x="685800" y="0"/>
            <a:ext cx="7772400" cy="5334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Vagabond" pitchFamily="2" charset="0"/>
                <a:ea typeface="+mj-ea"/>
                <a:cs typeface="+mj-cs"/>
              </a:rPr>
              <a:t>Obedience - Parents</a:t>
            </a:r>
            <a:endParaRPr kumimoji="0" lang="en-US" sz="36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1900</Words>
  <Application>Microsoft Office PowerPoint</Application>
  <PresentationFormat>On-screen Show (4:3)</PresentationFormat>
  <Paragraphs>204</Paragraphs>
  <Slides>33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Photo Editor Photo</vt:lpstr>
      <vt:lpstr>Family Life Lessons in Genesis</vt:lpstr>
      <vt:lpstr>Isaac had a rough beginning!</vt:lpstr>
      <vt:lpstr>Genesis 21:8-10</vt:lpstr>
      <vt:lpstr>Persecution can have Positive Results:</vt:lpstr>
      <vt:lpstr>Hebrews 12:5-7, 11</vt:lpstr>
      <vt:lpstr>Abraham &amp; Sarah worked together</vt:lpstr>
      <vt:lpstr>Genesis 22 - Obedience</vt:lpstr>
      <vt:lpstr>Ephesians 6:1-3</vt:lpstr>
      <vt:lpstr>1 Samuel 15:22-23</vt:lpstr>
      <vt:lpstr>God expects obedience!</vt:lpstr>
      <vt:lpstr>Jeremiah 7:21-24 (NIV)</vt:lpstr>
      <vt:lpstr>A Wife for Isaac (Genesis 24)</vt:lpstr>
      <vt:lpstr>Exhortations to Parents</vt:lpstr>
      <vt:lpstr>2 Corinthians 6:14-18 (RSV)</vt:lpstr>
      <vt:lpstr>Marriages should be “in the Lord”</vt:lpstr>
      <vt:lpstr>Then what does this mean about Dating?</vt:lpstr>
      <vt:lpstr>To the Unmarried                   (but considering marriage)</vt:lpstr>
      <vt:lpstr>Marriages should be “in the Lord”</vt:lpstr>
      <vt:lpstr>Good Marriages are the result of Daily Prayer and effort! </vt:lpstr>
      <vt:lpstr>Proverbs 19:14</vt:lpstr>
      <vt:lpstr>Notice the marriage commitment of both Isaac and Rebekah</vt:lpstr>
      <vt:lpstr>Goals &amp; emphasis today may be in the wrong place </vt:lpstr>
      <vt:lpstr>Why Couples Don’t Tie the Knot Detroit News: April 12, 2000</vt:lpstr>
      <vt:lpstr>Marriage is not like buying a car!</vt:lpstr>
      <vt:lpstr>                   Genesis 24:56-58    56 And he said to them, "Do not hinder me, since the LORD has prospered my way; send me away so that I may go to my master."     57 So they said, "We will call the young woman and ask her personally."     58 Then they called Rebekah and said to her, "Will you go with this man?" And she said, "I will go."</vt:lpstr>
      <vt:lpstr>                                   Genesis 25:21  Now Isaac pleaded with the LORD for his wife, because she was barren; and the LORD granted his                         plea, and Rebekah his wife conceived.</vt:lpstr>
      <vt:lpstr>                   Genesis 25:28     And Isaac loved Esau because he ate of his     game, but Rebekah loved Jacob.</vt:lpstr>
      <vt:lpstr>Genesis 26:7</vt:lpstr>
      <vt:lpstr>       Genesis 26:12 Then Isaac sowed in that land, and reaped in the same year a hundredfold; and the LORD blessed him.</vt:lpstr>
      <vt:lpstr>And Isaac dug again the wells of water which they had dug in the days of Abraham his father, for the Philistines had stopped them up after the death of Abraham. He called them by the names which his father had called them.</vt:lpstr>
      <vt:lpstr>Isaac’s Wells:    Reveal his approach to Life</vt:lpstr>
      <vt:lpstr>Lessons from Isaac &amp; Rebekah</vt:lpstr>
      <vt:lpstr>Next Class</vt:lpstr>
    </vt:vector>
  </TitlesOfParts>
  <Company>Crestwood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Life Lessons in Genesis</dc:title>
  <dc:creator>Jim Styles</dc:creator>
  <cp:lastModifiedBy>Jim</cp:lastModifiedBy>
  <cp:revision>40</cp:revision>
  <dcterms:created xsi:type="dcterms:W3CDTF">2007-02-03T23:05:40Z</dcterms:created>
  <dcterms:modified xsi:type="dcterms:W3CDTF">2012-10-30T22:37:16Z</dcterms:modified>
</cp:coreProperties>
</file>