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3"/>
  </p:notesMasterIdLst>
  <p:sldIdLst>
    <p:sldId id="287" r:id="rId2"/>
    <p:sldId id="257" r:id="rId3"/>
    <p:sldId id="258" r:id="rId4"/>
    <p:sldId id="259" r:id="rId5"/>
    <p:sldId id="260" r:id="rId6"/>
    <p:sldId id="262" r:id="rId7"/>
    <p:sldId id="263" r:id="rId8"/>
    <p:sldId id="277" r:id="rId9"/>
    <p:sldId id="264" r:id="rId10"/>
    <p:sldId id="265" r:id="rId11"/>
    <p:sldId id="266" r:id="rId12"/>
    <p:sldId id="267" r:id="rId13"/>
    <p:sldId id="270" r:id="rId14"/>
    <p:sldId id="268" r:id="rId15"/>
    <p:sldId id="269" r:id="rId16"/>
    <p:sldId id="271" r:id="rId17"/>
    <p:sldId id="279" r:id="rId18"/>
    <p:sldId id="272" r:id="rId19"/>
    <p:sldId id="273" r:id="rId20"/>
    <p:sldId id="274" r:id="rId21"/>
    <p:sldId id="275" r:id="rId22"/>
    <p:sldId id="290" r:id="rId23"/>
    <p:sldId id="291" r:id="rId24"/>
    <p:sldId id="292" r:id="rId25"/>
    <p:sldId id="293" r:id="rId26"/>
    <p:sldId id="294" r:id="rId27"/>
    <p:sldId id="295" r:id="rId28"/>
    <p:sldId id="296" r:id="rId29"/>
    <p:sldId id="297" r:id="rId30"/>
    <p:sldId id="276" r:id="rId31"/>
    <p:sldId id="284"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a:srgbClr val="FFFF00"/>
    <a:srgbClr val="996633"/>
    <a:srgbClr val="663300"/>
    <a:srgbClr val="5FE1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3" d="100"/>
          <a:sy n="123" d="100"/>
        </p:scale>
        <p:origin x="-1188"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3FD44-0CD4-4F9B-ADEA-7E40E5CF4655}"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60326A-C9B6-4AB7-90F2-F40E653D0F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93E41-28D9-4B80-B1B3-B5AF56EAA0A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00903-9C9C-420C-ABA0-923EB81C6B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2C442C-AACB-4161-BD41-2FE84BE976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8A377-3B1C-46B5-8E21-BC6FAF94DD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F76B5-D706-4597-8ED3-DC9AF5016CE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198CF-455F-44BC-90E6-CFED7533B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D8CA3-4906-4DCA-9093-0D4194866B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BA64E-9247-4015-A079-ABEC909027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08E6B0-35BC-44D7-9942-21BCFF1D9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75E0-11EA-4A63-A6DB-481F562524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B91B7-F582-41B0-9B4A-33E850E5E6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625BB-9DAD-49C0-9F0D-FCEE609AC2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4876800" cy="2590800"/>
          </a:xfrm>
        </p:spPr>
        <p:txBody>
          <a:bodyPr>
            <a:noAutofit/>
          </a:bodyPr>
          <a:lstStyle/>
          <a:p>
            <a:r>
              <a:rPr lang="en-US" sz="5400" b="1" dirty="0">
                <a:solidFill>
                  <a:srgbClr val="FF0000"/>
                </a:solidFill>
                <a:latin typeface="Comic Sans MS" pitchFamily="66" charset="0"/>
              </a:rPr>
              <a:t>Family Life Lessons in Genesis</a:t>
            </a:r>
          </a:p>
        </p:txBody>
      </p:sp>
      <p:sp>
        <p:nvSpPr>
          <p:cNvPr id="2051" name="Rectangle 3"/>
          <p:cNvSpPr>
            <a:spLocks noGrp="1" noChangeArrowheads="1"/>
          </p:cNvSpPr>
          <p:nvPr>
            <p:ph type="subTitle" idx="1"/>
          </p:nvPr>
        </p:nvSpPr>
        <p:spPr>
          <a:xfrm>
            <a:off x="4038600" y="3657600"/>
            <a:ext cx="4724400" cy="1905000"/>
          </a:xfrm>
        </p:spPr>
        <p:txBody>
          <a:bodyPr>
            <a:normAutofit fontScale="85000" lnSpcReduction="10000"/>
          </a:bodyPr>
          <a:lstStyle/>
          <a:p>
            <a:r>
              <a:rPr lang="en-US" sz="5400" b="1" dirty="0">
                <a:solidFill>
                  <a:srgbClr val="7030A0"/>
                </a:solidFill>
              </a:rPr>
              <a:t>Class </a:t>
            </a:r>
            <a:r>
              <a:rPr lang="en-US" sz="5400" b="1" dirty="0" smtClean="0">
                <a:solidFill>
                  <a:srgbClr val="7030A0"/>
                </a:solidFill>
              </a:rPr>
              <a:t>4: </a:t>
            </a:r>
            <a:endParaRPr lang="en-US" sz="5400" b="1" dirty="0">
              <a:solidFill>
                <a:srgbClr val="7030A0"/>
              </a:solidFill>
            </a:endParaRPr>
          </a:p>
          <a:p>
            <a:r>
              <a:rPr lang="en-US" sz="5400" b="1" dirty="0" smtClean="0">
                <a:solidFill>
                  <a:srgbClr val="7030A0"/>
                </a:solidFill>
              </a:rPr>
              <a:t>Jacob the Schemer</a:t>
            </a:r>
            <a:endParaRPr lang="en-US" sz="4400" dirty="0">
              <a:solidFill>
                <a:srgbClr val="7030A0"/>
              </a:solidFill>
            </a:endParaRPr>
          </a:p>
        </p:txBody>
      </p:sp>
      <p:pic>
        <p:nvPicPr>
          <p:cNvPr id="2054" name="Picture 6" descr="https://encrypted-tbn3.gstatic.com/images?q=tbn:ANd9GcQKLzG3fbuXAInNct3Ymj-scTXk35mJ8l6m_GXs9azjw31lIsDeMg"/>
          <p:cNvPicPr>
            <a:picLocks noChangeAspect="1" noChangeArrowheads="1"/>
          </p:cNvPicPr>
          <p:nvPr/>
        </p:nvPicPr>
        <p:blipFill>
          <a:blip r:embed="rId2" cstate="print"/>
          <a:srcRect/>
          <a:stretch>
            <a:fillRect/>
          </a:stretch>
        </p:blipFill>
        <p:spPr bwMode="auto">
          <a:xfrm>
            <a:off x="1143000" y="2590800"/>
            <a:ext cx="2667000" cy="2667000"/>
          </a:xfrm>
          <a:prstGeom prst="rect">
            <a:avLst/>
          </a:prstGeom>
          <a:noFill/>
        </p:spPr>
      </p:pic>
      <p:sp>
        <p:nvSpPr>
          <p:cNvPr id="6" name="TextBox 5"/>
          <p:cNvSpPr txBox="1"/>
          <p:nvPr/>
        </p:nvSpPr>
        <p:spPr>
          <a:xfrm>
            <a:off x="533400" y="5410200"/>
            <a:ext cx="8001000" cy="1200329"/>
          </a:xfrm>
          <a:prstGeom prst="rect">
            <a:avLst/>
          </a:prstGeom>
          <a:noFill/>
        </p:spPr>
        <p:txBody>
          <a:bodyPr wrap="square" rtlCol="0">
            <a:spAutoFit/>
          </a:bodyPr>
          <a:lstStyle/>
          <a:p>
            <a:pPr algn="ctr"/>
            <a:r>
              <a:rPr lang="en-US" sz="2400" b="1" dirty="0" smtClean="0">
                <a:solidFill>
                  <a:srgbClr val="00B050"/>
                </a:solidFill>
                <a:latin typeface="Vagabond" pitchFamily="2" charset="0"/>
              </a:rPr>
              <a:t>Trust in the Lord with all your heart, and lean not on your own understanding;  In all your ways acknowledge Him, and He shall direct your paths. (Proverbs 3:5-6)</a:t>
            </a:r>
            <a:endParaRPr lang="en-US" sz="2400" dirty="0"/>
          </a:p>
        </p:txBody>
      </p:sp>
      <p:pic>
        <p:nvPicPr>
          <p:cNvPr id="8" name="Picture 2" descr="https://encrypted-tbn1.gstatic.com/images?q=tbn:ANd9GcQw7IR2-DZZerlSxqh5OVZctYfJrC0XSquZ1pO4jULFazv4tg9S"/>
          <p:cNvPicPr>
            <a:picLocks noChangeAspect="1" noChangeArrowheads="1"/>
          </p:cNvPicPr>
          <p:nvPr/>
        </p:nvPicPr>
        <p:blipFill>
          <a:blip r:embed="rId3" cstate="print"/>
          <a:srcRect/>
          <a:stretch>
            <a:fillRect/>
          </a:stretch>
        </p:blipFill>
        <p:spPr bwMode="auto">
          <a:xfrm>
            <a:off x="4953000" y="152400"/>
            <a:ext cx="3905250" cy="31554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6705600" cy="1143000"/>
          </a:xfrm>
        </p:spPr>
        <p:txBody>
          <a:bodyPr/>
          <a:lstStyle/>
          <a:p>
            <a:r>
              <a:rPr lang="en-US" b="1" dirty="0">
                <a:solidFill>
                  <a:srgbClr val="FF0000"/>
                </a:solidFill>
                <a:latin typeface="Vagabond" pitchFamily="2" charset="0"/>
              </a:rPr>
              <a:t>Jacob makes a choice!</a:t>
            </a:r>
          </a:p>
        </p:txBody>
      </p:sp>
      <p:sp>
        <p:nvSpPr>
          <p:cNvPr id="11267" name="Rectangle 3"/>
          <p:cNvSpPr>
            <a:spLocks noGrp="1" noChangeArrowheads="1"/>
          </p:cNvSpPr>
          <p:nvPr>
            <p:ph idx="1"/>
          </p:nvPr>
        </p:nvSpPr>
        <p:spPr>
          <a:xfrm>
            <a:off x="228600" y="3810000"/>
            <a:ext cx="8153400" cy="2773362"/>
          </a:xfrm>
        </p:spPr>
        <p:txBody>
          <a:bodyPr/>
          <a:lstStyle/>
          <a:p>
            <a:pPr>
              <a:lnSpc>
                <a:spcPct val="90000"/>
              </a:lnSpc>
            </a:pPr>
            <a:r>
              <a:rPr lang="en-US" sz="2800" dirty="0"/>
              <a:t>He could have just accepted Leah as </a:t>
            </a:r>
            <a:r>
              <a:rPr lang="en-US" sz="2800" dirty="0" smtClean="0"/>
              <a:t>his                          </a:t>
            </a:r>
            <a:r>
              <a:rPr lang="en-US" sz="2800" dirty="0"/>
              <a:t>only wife – tough choice after 7 years!</a:t>
            </a:r>
          </a:p>
          <a:p>
            <a:pPr>
              <a:lnSpc>
                <a:spcPct val="90000"/>
              </a:lnSpc>
            </a:pPr>
            <a:r>
              <a:rPr lang="en-US" sz="2800" dirty="0"/>
              <a:t>God’s flexibility – God worked </a:t>
            </a:r>
            <a:r>
              <a:rPr lang="en-US" sz="2800" dirty="0" smtClean="0"/>
              <a:t>through                              </a:t>
            </a:r>
            <a:r>
              <a:rPr lang="en-US" sz="2800" dirty="0"/>
              <a:t>Jacob’s decision to take Rachel too.</a:t>
            </a:r>
          </a:p>
          <a:p>
            <a:pPr>
              <a:lnSpc>
                <a:spcPct val="90000"/>
              </a:lnSpc>
            </a:pPr>
            <a:r>
              <a:rPr lang="en-US" sz="2800" dirty="0"/>
              <a:t>Some choices are not easy or clear – </a:t>
            </a:r>
            <a:r>
              <a:rPr lang="en-US" sz="2800" dirty="0" smtClean="0"/>
              <a:t>                               but </a:t>
            </a:r>
            <a:r>
              <a:rPr lang="en-US" sz="2800" dirty="0"/>
              <a:t>God can work in </a:t>
            </a:r>
            <a:r>
              <a:rPr lang="en-US" sz="2800" dirty="0" smtClean="0"/>
              <a:t>a </a:t>
            </a:r>
            <a:r>
              <a:rPr lang="en-US" sz="2800" dirty="0"/>
              <a:t>situation either way</a:t>
            </a:r>
          </a:p>
        </p:txBody>
      </p:sp>
      <p:sp>
        <p:nvSpPr>
          <p:cNvPr id="11268" name="Text Box 4"/>
          <p:cNvSpPr txBox="1">
            <a:spLocks noChangeArrowheads="1"/>
          </p:cNvSpPr>
          <p:nvPr/>
        </p:nvSpPr>
        <p:spPr bwMode="auto">
          <a:xfrm>
            <a:off x="533400" y="990600"/>
            <a:ext cx="8305800" cy="2523768"/>
          </a:xfrm>
          <a:prstGeom prst="rect">
            <a:avLst/>
          </a:prstGeom>
          <a:noFill/>
          <a:ln w="9525">
            <a:noFill/>
            <a:miter lim="800000"/>
            <a:headEnd/>
            <a:tailEnd/>
          </a:ln>
          <a:effectLst/>
        </p:spPr>
        <p:txBody>
          <a:bodyPr wrap="square">
            <a:spAutoFit/>
          </a:bodyPr>
          <a:lstStyle/>
          <a:p>
            <a:pPr indent="288925" eaLnBrk="1" hangingPunct="1"/>
            <a:r>
              <a:rPr lang="en-US" sz="2000" b="1" dirty="0">
                <a:latin typeface="Arial" charset="0"/>
              </a:rPr>
              <a:t>                                 </a:t>
            </a:r>
            <a:r>
              <a:rPr lang="en-US" sz="2000" b="1" dirty="0" smtClean="0">
                <a:latin typeface="Arial" charset="0"/>
              </a:rPr>
              <a:t>   </a:t>
            </a:r>
            <a:r>
              <a:rPr lang="en-US" sz="2600" b="1" dirty="0">
                <a:solidFill>
                  <a:schemeClr val="folHlink"/>
                </a:solidFill>
                <a:latin typeface="Arial" charset="0"/>
              </a:rPr>
              <a:t>Genesis 29:26-28</a:t>
            </a:r>
          </a:p>
          <a:p>
            <a:pPr indent="288925" eaLnBrk="1" hangingPunct="1"/>
            <a:r>
              <a:rPr lang="en-US" sz="2200" dirty="0" smtClean="0">
                <a:solidFill>
                  <a:srgbClr val="0000CC"/>
                </a:solidFill>
                <a:latin typeface="Arial" charset="0"/>
              </a:rPr>
              <a:t>              26  </a:t>
            </a:r>
            <a:r>
              <a:rPr lang="en-US" sz="2200" dirty="0">
                <a:solidFill>
                  <a:srgbClr val="0000CC"/>
                </a:solidFill>
                <a:latin typeface="Arial" charset="0"/>
              </a:rPr>
              <a:t>And </a:t>
            </a:r>
            <a:r>
              <a:rPr lang="en-US" sz="2200" dirty="0" err="1">
                <a:solidFill>
                  <a:srgbClr val="0000CC"/>
                </a:solidFill>
                <a:latin typeface="Arial" charset="0"/>
              </a:rPr>
              <a:t>Laban</a:t>
            </a:r>
            <a:r>
              <a:rPr lang="en-US" sz="2200" dirty="0">
                <a:solidFill>
                  <a:srgbClr val="0000CC"/>
                </a:solidFill>
                <a:latin typeface="Arial" charset="0"/>
              </a:rPr>
              <a:t> said, "It must not be done so in our country, to give the younger before the firstborn.</a:t>
            </a:r>
          </a:p>
          <a:p>
            <a:pPr indent="288925" eaLnBrk="1" hangingPunct="1"/>
            <a:r>
              <a:rPr lang="en-US" sz="2200" dirty="0">
                <a:solidFill>
                  <a:srgbClr val="0000CC"/>
                </a:solidFill>
                <a:latin typeface="Arial" charset="0"/>
              </a:rPr>
              <a:t>27  "Fulfill her week, and we will give you this one also for the service which you will serve with me still another seven years."</a:t>
            </a:r>
          </a:p>
          <a:p>
            <a:pPr indent="288925" eaLnBrk="1" hangingPunct="1"/>
            <a:r>
              <a:rPr lang="en-US" sz="2200" dirty="0">
                <a:solidFill>
                  <a:srgbClr val="0000CC"/>
                </a:solidFill>
                <a:latin typeface="Arial" charset="0"/>
              </a:rPr>
              <a:t>28  Then Jacob did so and fulfilled her week. So he gave him his daughter Rachel as wife also.</a:t>
            </a:r>
          </a:p>
        </p:txBody>
      </p:sp>
      <p:pic>
        <p:nvPicPr>
          <p:cNvPr id="128002" name="Picture 2" descr="https://encrypted-tbn3.gstatic.com/images?q=tbn:ANd9GcT14v0SwPHctvjFBfI-ABiOXn9OyQeFNe-GBlWK7nlDX94CwDcS"/>
          <p:cNvPicPr>
            <a:picLocks noChangeAspect="1" noChangeArrowheads="1"/>
          </p:cNvPicPr>
          <p:nvPr/>
        </p:nvPicPr>
        <p:blipFill>
          <a:blip r:embed="rId2" cstate="print"/>
          <a:srcRect/>
          <a:stretch>
            <a:fillRect/>
          </a:stretch>
        </p:blipFill>
        <p:spPr bwMode="auto">
          <a:xfrm>
            <a:off x="76200" y="-152400"/>
            <a:ext cx="1714500" cy="1943101"/>
          </a:xfrm>
          <a:prstGeom prst="rect">
            <a:avLst/>
          </a:prstGeom>
          <a:noFill/>
        </p:spPr>
      </p:pic>
      <p:pic>
        <p:nvPicPr>
          <p:cNvPr id="6" name="Picture 2"/>
          <p:cNvPicPr>
            <a:picLocks noChangeAspect="1" noChangeArrowheads="1"/>
          </p:cNvPicPr>
          <p:nvPr/>
        </p:nvPicPr>
        <p:blipFill>
          <a:blip r:embed="rId3" cstate="print"/>
          <a:srcRect/>
          <a:stretch>
            <a:fillRect/>
          </a:stretch>
        </p:blipFill>
        <p:spPr bwMode="auto">
          <a:xfrm>
            <a:off x="6781800" y="3733800"/>
            <a:ext cx="2240072"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https://encrypted-tbn0.gstatic.com/images?q=tbn:ANd9GcSkDOfPwP3lRZhUOF1oWA3MSu14l5OH3YnamisDqZulAaq3LapD"/>
          <p:cNvPicPr>
            <a:picLocks noChangeAspect="1" noChangeArrowheads="1"/>
          </p:cNvPicPr>
          <p:nvPr/>
        </p:nvPicPr>
        <p:blipFill>
          <a:blip r:embed="rId2" cstate="print"/>
          <a:srcRect/>
          <a:stretch>
            <a:fillRect/>
          </a:stretch>
        </p:blipFill>
        <p:spPr bwMode="auto">
          <a:xfrm>
            <a:off x="304800" y="-76200"/>
            <a:ext cx="1828799" cy="1828800"/>
          </a:xfrm>
          <a:prstGeom prst="rect">
            <a:avLst/>
          </a:prstGeom>
          <a:noFill/>
        </p:spPr>
      </p:pic>
      <p:sp>
        <p:nvSpPr>
          <p:cNvPr id="12290" name="Rectangle 2"/>
          <p:cNvSpPr>
            <a:spLocks noGrp="1" noChangeArrowheads="1"/>
          </p:cNvSpPr>
          <p:nvPr>
            <p:ph type="title"/>
          </p:nvPr>
        </p:nvSpPr>
        <p:spPr>
          <a:xfrm>
            <a:off x="457200" y="0"/>
            <a:ext cx="8229600" cy="1143000"/>
          </a:xfrm>
        </p:spPr>
        <p:txBody>
          <a:bodyPr/>
          <a:lstStyle/>
          <a:p>
            <a:r>
              <a:rPr lang="en-US" sz="4800" b="1" dirty="0">
                <a:solidFill>
                  <a:srgbClr val="FF0000"/>
                </a:solidFill>
                <a:latin typeface="Vagabond" pitchFamily="2" charset="0"/>
              </a:rPr>
              <a:t>God is at work</a:t>
            </a:r>
          </a:p>
        </p:txBody>
      </p:sp>
      <p:sp>
        <p:nvSpPr>
          <p:cNvPr id="12291" name="Rectangle 3"/>
          <p:cNvSpPr>
            <a:spLocks noGrp="1" noChangeArrowheads="1"/>
          </p:cNvSpPr>
          <p:nvPr>
            <p:ph idx="1"/>
          </p:nvPr>
        </p:nvSpPr>
        <p:spPr>
          <a:xfrm>
            <a:off x="457200" y="3810000"/>
            <a:ext cx="8229600" cy="2728913"/>
          </a:xfrm>
        </p:spPr>
        <p:txBody>
          <a:bodyPr>
            <a:normAutofit lnSpcReduction="10000"/>
          </a:bodyPr>
          <a:lstStyle/>
          <a:p>
            <a:pPr>
              <a:lnSpc>
                <a:spcPct val="80000"/>
              </a:lnSpc>
            </a:pPr>
            <a:r>
              <a:rPr lang="en-US" sz="2800" dirty="0"/>
              <a:t>Jacob may have blamed Leah for going </a:t>
            </a:r>
            <a:r>
              <a:rPr lang="en-US" sz="2800" dirty="0" smtClean="0"/>
              <a:t>                              along </a:t>
            </a:r>
            <a:r>
              <a:rPr lang="en-US" sz="2800" dirty="0"/>
              <a:t>with </a:t>
            </a:r>
            <a:r>
              <a:rPr lang="en-US" sz="2800" dirty="0" err="1"/>
              <a:t>Laban’s</a:t>
            </a:r>
            <a:r>
              <a:rPr lang="en-US" sz="2800" dirty="0"/>
              <a:t> deceit</a:t>
            </a:r>
          </a:p>
          <a:p>
            <a:pPr>
              <a:lnSpc>
                <a:spcPct val="80000"/>
              </a:lnSpc>
            </a:pPr>
            <a:r>
              <a:rPr lang="en-US" sz="2800" dirty="0"/>
              <a:t>God works behind the scenes – don’t </a:t>
            </a:r>
            <a:r>
              <a:rPr lang="en-US" sz="2800" dirty="0" smtClean="0"/>
              <a:t>                                               fight </a:t>
            </a:r>
            <a:r>
              <a:rPr lang="en-US" sz="2800" dirty="0"/>
              <a:t>it, look for his direction, and </a:t>
            </a:r>
            <a:r>
              <a:rPr lang="en-US" sz="2800" dirty="0" smtClean="0"/>
              <a:t>then                                  </a:t>
            </a:r>
            <a:r>
              <a:rPr lang="en-US" sz="2800" dirty="0"/>
              <a:t>go with it</a:t>
            </a:r>
          </a:p>
          <a:p>
            <a:pPr>
              <a:lnSpc>
                <a:spcPct val="80000"/>
              </a:lnSpc>
            </a:pPr>
            <a:r>
              <a:rPr lang="en-US" sz="2800" dirty="0"/>
              <a:t>Even during rough situations, be sure to </a:t>
            </a:r>
            <a:r>
              <a:rPr lang="en-US" sz="2800" dirty="0" smtClean="0"/>
              <a:t>                      treat </a:t>
            </a:r>
            <a:r>
              <a:rPr lang="en-US" sz="2800" dirty="0"/>
              <a:t>everyone with love, kindness and compassion – this is our practice time for eternal life!</a:t>
            </a:r>
          </a:p>
        </p:txBody>
      </p:sp>
      <p:sp>
        <p:nvSpPr>
          <p:cNvPr id="12292" name="Text Box 4"/>
          <p:cNvSpPr txBox="1">
            <a:spLocks noChangeArrowheads="1"/>
          </p:cNvSpPr>
          <p:nvPr/>
        </p:nvSpPr>
        <p:spPr bwMode="auto">
          <a:xfrm>
            <a:off x="457200" y="1143000"/>
            <a:ext cx="8229600" cy="2369880"/>
          </a:xfrm>
          <a:prstGeom prst="rect">
            <a:avLst/>
          </a:prstGeom>
          <a:noFill/>
          <a:ln w="9525">
            <a:noFill/>
            <a:miter lim="800000"/>
            <a:headEnd/>
            <a:tailEnd/>
          </a:ln>
          <a:effectLst/>
        </p:spPr>
        <p:txBody>
          <a:bodyPr>
            <a:spAutoFit/>
          </a:bodyPr>
          <a:lstStyle/>
          <a:p>
            <a:pPr indent="288925" eaLnBrk="1" hangingPunct="1"/>
            <a:r>
              <a:rPr lang="en-US" sz="2000" b="1" dirty="0">
                <a:latin typeface="Arial" charset="0"/>
              </a:rPr>
              <a:t>                              </a:t>
            </a:r>
            <a:r>
              <a:rPr lang="en-US" sz="2800" b="1" dirty="0">
                <a:solidFill>
                  <a:schemeClr val="folHlink"/>
                </a:solidFill>
                <a:latin typeface="Arial" charset="0"/>
              </a:rPr>
              <a:t>Genesis 29:30-31</a:t>
            </a:r>
          </a:p>
          <a:p>
            <a:pPr indent="288925" eaLnBrk="1" hangingPunct="1"/>
            <a:r>
              <a:rPr lang="en-US" sz="2400" dirty="0">
                <a:solidFill>
                  <a:srgbClr val="0000CC"/>
                </a:solidFill>
                <a:latin typeface="Arial" charset="0"/>
              </a:rPr>
              <a:t>30  Then Jacob also went in to Rachel, and he also loved Rachel more than Leah. And he served with </a:t>
            </a:r>
            <a:r>
              <a:rPr lang="en-US" sz="2400" dirty="0" err="1">
                <a:solidFill>
                  <a:srgbClr val="0000CC"/>
                </a:solidFill>
                <a:latin typeface="Arial" charset="0"/>
              </a:rPr>
              <a:t>Laban</a:t>
            </a:r>
            <a:r>
              <a:rPr lang="en-US" sz="2400" dirty="0">
                <a:solidFill>
                  <a:srgbClr val="0000CC"/>
                </a:solidFill>
                <a:latin typeface="Arial" charset="0"/>
              </a:rPr>
              <a:t> still another seven years.</a:t>
            </a:r>
          </a:p>
          <a:p>
            <a:pPr indent="288925" eaLnBrk="1" hangingPunct="1"/>
            <a:r>
              <a:rPr lang="en-US" sz="2400" dirty="0">
                <a:solidFill>
                  <a:srgbClr val="0000CC"/>
                </a:solidFill>
                <a:latin typeface="Arial" charset="0"/>
              </a:rPr>
              <a:t>31  When the LORD saw that Leah was unloved, He opened her womb; but Rachel was barren.</a:t>
            </a:r>
          </a:p>
        </p:txBody>
      </p:sp>
      <p:pic>
        <p:nvPicPr>
          <p:cNvPr id="126980" name="Picture 4" descr="https://encrypted-tbn2.gstatic.com/images?q=tbn:ANd9GcTjRsVBRYZPmeTLtzXLsS0379LinTrbxDuyEX0j42at5zs0TEJJ"/>
          <p:cNvPicPr>
            <a:picLocks noChangeAspect="1" noChangeArrowheads="1"/>
          </p:cNvPicPr>
          <p:nvPr/>
        </p:nvPicPr>
        <p:blipFill>
          <a:blip r:embed="rId3" cstate="print"/>
          <a:srcRect/>
          <a:stretch>
            <a:fillRect/>
          </a:stretch>
        </p:blipFill>
        <p:spPr bwMode="auto">
          <a:xfrm>
            <a:off x="7010400" y="76200"/>
            <a:ext cx="2057400" cy="1317907"/>
          </a:xfrm>
          <a:prstGeom prst="rect">
            <a:avLst/>
          </a:prstGeom>
          <a:noFill/>
        </p:spPr>
      </p:pic>
      <p:pic>
        <p:nvPicPr>
          <p:cNvPr id="126982" name="Picture 6" descr="http://thesocialmedic.net/files/2010/12/blame_game-300x239.jpg"/>
          <p:cNvPicPr>
            <a:picLocks noChangeAspect="1" noChangeArrowheads="1"/>
          </p:cNvPicPr>
          <p:nvPr/>
        </p:nvPicPr>
        <p:blipFill>
          <a:blip r:embed="rId4" cstate="print"/>
          <a:srcRect l="8000" t="6694" r="9334" b="12971"/>
          <a:stretch>
            <a:fillRect/>
          </a:stretch>
        </p:blipFill>
        <p:spPr bwMode="auto">
          <a:xfrm>
            <a:off x="6705600" y="3886200"/>
            <a:ext cx="2330450" cy="180421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4572000" cy="1447800"/>
          </a:xfrm>
        </p:spPr>
        <p:txBody>
          <a:bodyPr/>
          <a:lstStyle/>
          <a:p>
            <a:r>
              <a:rPr lang="en-US" b="1" dirty="0">
                <a:solidFill>
                  <a:srgbClr val="FF0000"/>
                </a:solidFill>
                <a:latin typeface="Vagabond" pitchFamily="2" charset="0"/>
              </a:rPr>
              <a:t>Envy &amp; Jealousy will destroy us</a:t>
            </a:r>
          </a:p>
        </p:txBody>
      </p:sp>
      <p:sp>
        <p:nvSpPr>
          <p:cNvPr id="13315" name="Rectangle 3"/>
          <p:cNvSpPr>
            <a:spLocks noGrp="1" noChangeArrowheads="1"/>
          </p:cNvSpPr>
          <p:nvPr>
            <p:ph idx="1"/>
          </p:nvPr>
        </p:nvSpPr>
        <p:spPr>
          <a:xfrm>
            <a:off x="457200" y="3810000"/>
            <a:ext cx="8229600" cy="1808163"/>
          </a:xfrm>
        </p:spPr>
        <p:txBody>
          <a:bodyPr/>
          <a:lstStyle/>
          <a:p>
            <a:pPr>
              <a:lnSpc>
                <a:spcPct val="80000"/>
              </a:lnSpc>
            </a:pPr>
            <a:r>
              <a:rPr lang="en-US" sz="2400" dirty="0"/>
              <a:t>Envy &amp; jealousy can drive us to hate – and even murder</a:t>
            </a:r>
          </a:p>
          <a:p>
            <a:pPr>
              <a:lnSpc>
                <a:spcPct val="80000"/>
              </a:lnSpc>
            </a:pPr>
            <a:r>
              <a:rPr lang="en-US" sz="2400" dirty="0"/>
              <a:t>This IS the devil – and must be fought</a:t>
            </a:r>
          </a:p>
          <a:p>
            <a:pPr>
              <a:lnSpc>
                <a:spcPct val="80000"/>
              </a:lnSpc>
            </a:pPr>
            <a:r>
              <a:rPr lang="en-US" sz="2400" dirty="0"/>
              <a:t>Stem from a failure to believe that God has brought </a:t>
            </a:r>
            <a:r>
              <a:rPr lang="en-US" sz="2400" dirty="0" smtClean="0"/>
              <a:t>                       the </a:t>
            </a:r>
            <a:r>
              <a:rPr lang="en-US" sz="2400" dirty="0"/>
              <a:t>situation on us – or a failure to accept we need it</a:t>
            </a:r>
          </a:p>
          <a:p>
            <a:pPr>
              <a:lnSpc>
                <a:spcPct val="80000"/>
              </a:lnSpc>
            </a:pPr>
            <a:r>
              <a:rPr lang="en-US" sz="2400" dirty="0"/>
              <a:t>When it happens, look inside, rather than blaming others</a:t>
            </a:r>
          </a:p>
        </p:txBody>
      </p:sp>
      <p:sp>
        <p:nvSpPr>
          <p:cNvPr id="13316" name="Text Box 4"/>
          <p:cNvSpPr txBox="1">
            <a:spLocks noChangeArrowheads="1"/>
          </p:cNvSpPr>
          <p:nvPr/>
        </p:nvSpPr>
        <p:spPr bwMode="auto">
          <a:xfrm>
            <a:off x="228600" y="1524000"/>
            <a:ext cx="8763000" cy="2092881"/>
          </a:xfrm>
          <a:prstGeom prst="rect">
            <a:avLst/>
          </a:prstGeom>
          <a:noFill/>
          <a:ln w="9525">
            <a:noFill/>
            <a:miter lim="800000"/>
            <a:headEnd/>
            <a:tailEnd/>
          </a:ln>
          <a:effectLst/>
        </p:spPr>
        <p:txBody>
          <a:bodyPr wrap="square">
            <a:spAutoFit/>
          </a:bodyPr>
          <a:lstStyle/>
          <a:p>
            <a:pPr eaLnBrk="1" hangingPunct="1"/>
            <a:r>
              <a:rPr lang="en-US" sz="2000" b="1" dirty="0">
                <a:latin typeface="Arial" charset="0"/>
              </a:rPr>
              <a:t>                                           </a:t>
            </a:r>
            <a:r>
              <a:rPr lang="en-US" sz="2800" b="1" dirty="0">
                <a:solidFill>
                  <a:schemeClr val="folHlink"/>
                </a:solidFill>
                <a:latin typeface="Arial" charset="0"/>
              </a:rPr>
              <a:t>Genesis 30:1</a:t>
            </a:r>
          </a:p>
          <a:p>
            <a:pPr eaLnBrk="1" hangingPunct="1"/>
            <a:r>
              <a:rPr lang="en-US" sz="2200" dirty="0">
                <a:solidFill>
                  <a:srgbClr val="0000CC"/>
                </a:solidFill>
                <a:latin typeface="Arial" charset="0"/>
              </a:rPr>
              <a:t>Now when Rachel saw that she bore Jacob no children, Rachel envied her sister, and said to Jacob, "Give me children, or else I die!“</a:t>
            </a:r>
          </a:p>
          <a:p>
            <a:pPr eaLnBrk="1" hangingPunct="1"/>
            <a:endParaRPr lang="en-US" sz="800" dirty="0">
              <a:solidFill>
                <a:schemeClr val="folHlink"/>
              </a:solidFill>
              <a:latin typeface="Arial" charset="0"/>
            </a:endParaRPr>
          </a:p>
          <a:p>
            <a:pPr eaLnBrk="1" hangingPunct="1"/>
            <a:r>
              <a:rPr lang="en-US" sz="2800" b="1" dirty="0">
                <a:solidFill>
                  <a:schemeClr val="folHlink"/>
                </a:solidFill>
                <a:latin typeface="Arial" charset="0"/>
              </a:rPr>
              <a:t>                               Genesis 37:11</a:t>
            </a:r>
          </a:p>
          <a:p>
            <a:pPr eaLnBrk="1" hangingPunct="1"/>
            <a:r>
              <a:rPr lang="en-US" sz="2200" dirty="0">
                <a:solidFill>
                  <a:srgbClr val="0000CC"/>
                </a:solidFill>
                <a:latin typeface="Arial" charset="0"/>
              </a:rPr>
              <a:t>And his brothers envied him, but his father kept the matter in mind.</a:t>
            </a:r>
          </a:p>
        </p:txBody>
      </p:sp>
      <p:sp>
        <p:nvSpPr>
          <p:cNvPr id="13317" name="Text Box 5"/>
          <p:cNvSpPr txBox="1">
            <a:spLocks noChangeArrowheads="1"/>
          </p:cNvSpPr>
          <p:nvPr/>
        </p:nvSpPr>
        <p:spPr bwMode="auto">
          <a:xfrm>
            <a:off x="457200" y="5562600"/>
            <a:ext cx="8382000" cy="1200329"/>
          </a:xfrm>
          <a:prstGeom prst="rect">
            <a:avLst/>
          </a:prstGeom>
          <a:noFill/>
          <a:ln w="9525">
            <a:noFill/>
            <a:miter lim="800000"/>
            <a:headEnd/>
            <a:tailEnd/>
          </a:ln>
          <a:effectLst/>
        </p:spPr>
        <p:txBody>
          <a:bodyPr>
            <a:spAutoFit/>
          </a:bodyPr>
          <a:lstStyle/>
          <a:p>
            <a:pPr algn="ctr" eaLnBrk="1" hangingPunct="1"/>
            <a:r>
              <a:rPr lang="en-US" sz="2400" b="1" dirty="0">
                <a:solidFill>
                  <a:srgbClr val="00B050"/>
                </a:solidFill>
                <a:latin typeface="Comic Sans MS" pitchFamily="66" charset="0"/>
              </a:rPr>
              <a:t>And Jacob's anger was aroused against Rachel, and he said, "Am I in the place of God, who has withheld from you the fruit of the womb?“  (Gen 30:2)</a:t>
            </a:r>
          </a:p>
        </p:txBody>
      </p:sp>
      <p:pic>
        <p:nvPicPr>
          <p:cNvPr id="125958" name="Picture 6" descr="https://encrypted-tbn1.gstatic.com/images?q=tbn:ANd9GcTV4URbHh9D1_mvX7yX3e48H7knzo9xNpvdhXoqTvCgIprrYOuP"/>
          <p:cNvPicPr>
            <a:picLocks noChangeAspect="1" noChangeArrowheads="1"/>
          </p:cNvPicPr>
          <p:nvPr/>
        </p:nvPicPr>
        <p:blipFill>
          <a:blip r:embed="rId2" cstate="print"/>
          <a:srcRect l="44207" b="53659"/>
          <a:stretch>
            <a:fillRect/>
          </a:stretch>
        </p:blipFill>
        <p:spPr bwMode="auto">
          <a:xfrm>
            <a:off x="5715000" y="152399"/>
            <a:ext cx="3228975" cy="1784743"/>
          </a:xfrm>
          <a:prstGeom prst="rect">
            <a:avLst/>
          </a:prstGeom>
          <a:noFill/>
        </p:spPr>
      </p:pic>
      <p:pic>
        <p:nvPicPr>
          <p:cNvPr id="125960" name="Picture 8" descr="https://encrypted-tbn2.gstatic.com/images?q=tbn:ANd9GcTsnz2kYhIip2skv8e8OFj8diaGMOcRzmujx0R21C4AxM7E-fQS"/>
          <p:cNvPicPr>
            <a:picLocks noChangeAspect="1" noChangeArrowheads="1"/>
          </p:cNvPicPr>
          <p:nvPr/>
        </p:nvPicPr>
        <p:blipFill>
          <a:blip r:embed="rId3" cstate="print"/>
          <a:srcRect/>
          <a:stretch>
            <a:fillRect/>
          </a:stretch>
        </p:blipFill>
        <p:spPr bwMode="auto">
          <a:xfrm>
            <a:off x="7543800" y="4191000"/>
            <a:ext cx="1455548" cy="10763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28600"/>
            <a:ext cx="5181600" cy="1524000"/>
          </a:xfrm>
        </p:spPr>
        <p:txBody>
          <a:bodyPr>
            <a:normAutofit fontScale="90000"/>
          </a:bodyPr>
          <a:lstStyle/>
          <a:p>
            <a:r>
              <a:rPr lang="en-US" sz="3600" b="1" dirty="0">
                <a:solidFill>
                  <a:srgbClr val="FF0000"/>
                </a:solidFill>
                <a:latin typeface="Vagabond" pitchFamily="2" charset="0"/>
              </a:rPr>
              <a:t>Scheming leads to Anger, Jealousy and Envy</a:t>
            </a:r>
          </a:p>
        </p:txBody>
      </p:sp>
      <p:sp>
        <p:nvSpPr>
          <p:cNvPr id="16387" name="Rectangle 3"/>
          <p:cNvSpPr>
            <a:spLocks noGrp="1" noChangeArrowheads="1"/>
          </p:cNvSpPr>
          <p:nvPr>
            <p:ph idx="1"/>
          </p:nvPr>
        </p:nvSpPr>
        <p:spPr>
          <a:xfrm>
            <a:off x="762000" y="1752600"/>
            <a:ext cx="6172200" cy="1662113"/>
          </a:xfrm>
        </p:spPr>
        <p:txBody>
          <a:bodyPr>
            <a:normAutofit lnSpcReduction="10000"/>
          </a:bodyPr>
          <a:lstStyle/>
          <a:p>
            <a:pPr>
              <a:buFont typeface="Wingdings" pitchFamily="2" charset="2"/>
              <a:buNone/>
            </a:pPr>
            <a:r>
              <a:rPr lang="en-US" b="1" dirty="0">
                <a:solidFill>
                  <a:srgbClr val="0000CC"/>
                </a:solidFill>
              </a:rPr>
              <a:t>Gen 27:41</a:t>
            </a:r>
            <a:r>
              <a:rPr lang="en-US" dirty="0">
                <a:solidFill>
                  <a:srgbClr val="0000CC"/>
                </a:solidFill>
              </a:rPr>
              <a:t>  </a:t>
            </a:r>
            <a:r>
              <a:rPr lang="en-US" dirty="0"/>
              <a:t>Esau hated Jacob</a:t>
            </a:r>
          </a:p>
          <a:p>
            <a:pPr>
              <a:buFont typeface="Wingdings" pitchFamily="2" charset="2"/>
              <a:buNone/>
            </a:pPr>
            <a:r>
              <a:rPr lang="en-US" b="1" dirty="0">
                <a:solidFill>
                  <a:srgbClr val="0000CC"/>
                </a:solidFill>
              </a:rPr>
              <a:t>Gen 29:31,33</a:t>
            </a:r>
            <a:r>
              <a:rPr lang="en-US" dirty="0">
                <a:solidFill>
                  <a:srgbClr val="0000CC"/>
                </a:solidFill>
              </a:rPr>
              <a:t>  </a:t>
            </a:r>
            <a:r>
              <a:rPr lang="en-US" dirty="0"/>
              <a:t>Leah was hated</a:t>
            </a:r>
            <a:r>
              <a:rPr lang="en-US" sz="2800" dirty="0"/>
              <a:t> </a:t>
            </a:r>
          </a:p>
          <a:p>
            <a:pPr>
              <a:buFont typeface="Wingdings" pitchFamily="2" charset="2"/>
              <a:buNone/>
            </a:pPr>
            <a:r>
              <a:rPr lang="en-US" sz="2800" dirty="0"/>
              <a:t>	</a:t>
            </a:r>
            <a:r>
              <a:rPr lang="en-US" sz="2800" i="1" dirty="0">
                <a:latin typeface="Times New Roman" pitchFamily="18" charset="0"/>
              </a:rPr>
              <a:t>(Same Hebrew word in both verses)</a:t>
            </a:r>
          </a:p>
        </p:txBody>
      </p:sp>
      <p:sp>
        <p:nvSpPr>
          <p:cNvPr id="16388" name="Text Box 4"/>
          <p:cNvSpPr txBox="1">
            <a:spLocks noChangeArrowheads="1"/>
          </p:cNvSpPr>
          <p:nvPr/>
        </p:nvSpPr>
        <p:spPr bwMode="auto">
          <a:xfrm>
            <a:off x="228600" y="3352800"/>
            <a:ext cx="8458200" cy="3416320"/>
          </a:xfrm>
          <a:prstGeom prst="rect">
            <a:avLst/>
          </a:prstGeom>
          <a:noFill/>
          <a:ln w="9525">
            <a:noFill/>
            <a:miter lim="800000"/>
            <a:headEnd/>
            <a:tailEnd/>
          </a:ln>
          <a:effectLst/>
        </p:spPr>
        <p:txBody>
          <a:bodyPr wrap="square">
            <a:spAutoFit/>
          </a:bodyPr>
          <a:lstStyle/>
          <a:p>
            <a:pPr eaLnBrk="1" hangingPunct="1">
              <a:spcBef>
                <a:spcPct val="50000"/>
              </a:spcBef>
            </a:pPr>
            <a:r>
              <a:rPr lang="en-US" sz="2400" b="1" dirty="0">
                <a:solidFill>
                  <a:srgbClr val="00B050"/>
                </a:solidFill>
                <a:latin typeface="Comic Sans MS" pitchFamily="66" charset="0"/>
              </a:rPr>
              <a:t>Scheming is a short term solution, with bad long term consequences</a:t>
            </a:r>
          </a:p>
          <a:p>
            <a:pPr eaLnBrk="1" hangingPunct="1">
              <a:spcBef>
                <a:spcPct val="50000"/>
              </a:spcBef>
            </a:pPr>
            <a:r>
              <a:rPr lang="en-US" sz="2400" b="1" dirty="0">
                <a:solidFill>
                  <a:srgbClr val="00B050"/>
                </a:solidFill>
                <a:latin typeface="Comic Sans MS" pitchFamily="66" charset="0"/>
              </a:rPr>
              <a:t>Scheming stems from a belief that God needs us to work everything out because he can’t or won’t do it himself</a:t>
            </a:r>
          </a:p>
          <a:p>
            <a:pPr eaLnBrk="1" hangingPunct="1">
              <a:spcBef>
                <a:spcPct val="50000"/>
              </a:spcBef>
            </a:pPr>
            <a:r>
              <a:rPr lang="en-US" sz="2400" b="1" dirty="0">
                <a:solidFill>
                  <a:srgbClr val="00B050"/>
                </a:solidFill>
                <a:latin typeface="Comic Sans MS" pitchFamily="66" charset="0"/>
              </a:rPr>
              <a:t>Scheming leads to anger &amp; hatred </a:t>
            </a:r>
            <a:r>
              <a:rPr lang="en-US" sz="2400" b="1" dirty="0" smtClean="0">
                <a:solidFill>
                  <a:srgbClr val="00B050"/>
                </a:solidFill>
                <a:latin typeface="Comic Sans MS" pitchFamily="66" charset="0"/>
              </a:rPr>
              <a:t>because                           </a:t>
            </a:r>
            <a:r>
              <a:rPr lang="en-US" sz="2400" b="1" dirty="0">
                <a:solidFill>
                  <a:srgbClr val="00B050"/>
                </a:solidFill>
                <a:latin typeface="Comic Sans MS" pitchFamily="66" charset="0"/>
              </a:rPr>
              <a:t>the other parties know we set out purposely </a:t>
            </a:r>
            <a:r>
              <a:rPr lang="en-US" sz="2400" b="1" dirty="0" smtClean="0">
                <a:solidFill>
                  <a:srgbClr val="00B050"/>
                </a:solidFill>
                <a:latin typeface="Comic Sans MS" pitchFamily="66" charset="0"/>
              </a:rPr>
              <a:t>                    to </a:t>
            </a:r>
            <a:r>
              <a:rPr lang="en-US" sz="2400" b="1" dirty="0">
                <a:solidFill>
                  <a:srgbClr val="00B050"/>
                </a:solidFill>
                <a:latin typeface="Comic Sans MS" pitchFamily="66" charset="0"/>
              </a:rPr>
              <a:t>deceive them</a:t>
            </a:r>
          </a:p>
        </p:txBody>
      </p:sp>
      <p:pic>
        <p:nvPicPr>
          <p:cNvPr id="124930" name="Picture 2" descr="https://encrypted-tbn2.gstatic.com/images?q=tbn:ANd9GcRbl_Z5OGEHUNz9IayJwMRRRc0CNm0Om2GJXF1wGdQHGbDwKv7_KA"/>
          <p:cNvPicPr>
            <a:picLocks noChangeAspect="1" noChangeArrowheads="1"/>
          </p:cNvPicPr>
          <p:nvPr/>
        </p:nvPicPr>
        <p:blipFill>
          <a:blip r:embed="rId2" cstate="print"/>
          <a:srcRect/>
          <a:stretch>
            <a:fillRect/>
          </a:stretch>
        </p:blipFill>
        <p:spPr bwMode="auto">
          <a:xfrm>
            <a:off x="7315200" y="228600"/>
            <a:ext cx="1676400" cy="2686051"/>
          </a:xfrm>
          <a:prstGeom prst="rect">
            <a:avLst/>
          </a:prstGeom>
          <a:noFill/>
        </p:spPr>
      </p:pic>
      <p:pic>
        <p:nvPicPr>
          <p:cNvPr id="124932" name="Picture 4" descr="https://encrypted-tbn0.gstatic.com/images?q=tbn:ANd9GcQxq-wMOjTgzz4d054fe1TRDXnpsFBx1QTM1mqjezdAORj7fl7-dQ"/>
          <p:cNvPicPr>
            <a:picLocks noChangeAspect="1" noChangeArrowheads="1"/>
          </p:cNvPicPr>
          <p:nvPr/>
        </p:nvPicPr>
        <p:blipFill>
          <a:blip r:embed="rId3" cstate="print"/>
          <a:srcRect/>
          <a:stretch>
            <a:fillRect/>
          </a:stretch>
        </p:blipFill>
        <p:spPr bwMode="auto">
          <a:xfrm>
            <a:off x="152400" y="152400"/>
            <a:ext cx="1714500" cy="1600200"/>
          </a:xfrm>
          <a:prstGeom prst="rect">
            <a:avLst/>
          </a:prstGeom>
          <a:noFill/>
        </p:spPr>
      </p:pic>
      <p:pic>
        <p:nvPicPr>
          <p:cNvPr id="124934" name="Picture 6" descr="https://encrypted-tbn0.gstatic.com/images?q=tbn:ANd9GcSMH0oG0huaKxPz-HF1pWZxwZFerdmTShG8heN8fBpGx9kD7EiaMg"/>
          <p:cNvPicPr>
            <a:picLocks noChangeAspect="1" noChangeArrowheads="1"/>
          </p:cNvPicPr>
          <p:nvPr/>
        </p:nvPicPr>
        <p:blipFill>
          <a:blip r:embed="rId4" cstate="print"/>
          <a:srcRect/>
          <a:stretch>
            <a:fillRect/>
          </a:stretch>
        </p:blipFill>
        <p:spPr bwMode="auto">
          <a:xfrm>
            <a:off x="7086600" y="5410200"/>
            <a:ext cx="1857375" cy="1235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0"/>
            <a:ext cx="5029200" cy="1752600"/>
          </a:xfrm>
        </p:spPr>
        <p:txBody>
          <a:bodyPr>
            <a:normAutofit/>
          </a:bodyPr>
          <a:lstStyle/>
          <a:p>
            <a:r>
              <a:rPr lang="en-US" sz="4800" b="1" dirty="0">
                <a:solidFill>
                  <a:srgbClr val="FF0000"/>
                </a:solidFill>
                <a:latin typeface="Vagabond" pitchFamily="2" charset="0"/>
              </a:rPr>
              <a:t>What a mess Jacob’s life is!</a:t>
            </a:r>
          </a:p>
        </p:txBody>
      </p:sp>
      <p:sp>
        <p:nvSpPr>
          <p:cNvPr id="14339" name="Rectangle 3"/>
          <p:cNvSpPr>
            <a:spLocks noGrp="1" noChangeArrowheads="1"/>
          </p:cNvSpPr>
          <p:nvPr>
            <p:ph idx="1"/>
          </p:nvPr>
        </p:nvSpPr>
        <p:spPr>
          <a:xfrm>
            <a:off x="457200" y="1600200"/>
            <a:ext cx="8229600" cy="3733800"/>
          </a:xfrm>
        </p:spPr>
        <p:txBody>
          <a:bodyPr>
            <a:normAutofit lnSpcReduction="10000"/>
          </a:bodyPr>
          <a:lstStyle/>
          <a:p>
            <a:r>
              <a:rPr lang="en-US" sz="2800" dirty="0"/>
              <a:t>He had to leave those who loved him </a:t>
            </a:r>
          </a:p>
          <a:p>
            <a:r>
              <a:rPr lang="en-US" sz="2800" dirty="0"/>
              <a:t>His brother Esau hates him</a:t>
            </a:r>
          </a:p>
          <a:p>
            <a:r>
              <a:rPr lang="en-US" sz="2800" dirty="0"/>
              <a:t>He has 2 wives and 2 handmaids</a:t>
            </a:r>
          </a:p>
          <a:p>
            <a:r>
              <a:rPr lang="en-US" sz="2800" dirty="0"/>
              <a:t>He has 12 children by 4 different women </a:t>
            </a:r>
          </a:p>
          <a:p>
            <a:r>
              <a:rPr lang="en-US" sz="2800" dirty="0"/>
              <a:t>His family is full of jealousy, envy and anger</a:t>
            </a:r>
          </a:p>
          <a:p>
            <a:r>
              <a:rPr lang="en-US" sz="2800" dirty="0"/>
              <a:t>He lives with an uncle who sells his daughters for profit and deceives his own family</a:t>
            </a:r>
          </a:p>
          <a:p>
            <a:r>
              <a:rPr lang="en-US" sz="2800" dirty="0"/>
              <a:t>His children don’t love God</a:t>
            </a:r>
          </a:p>
        </p:txBody>
      </p:sp>
      <p:sp>
        <p:nvSpPr>
          <p:cNvPr id="14340" name="Text Box 4"/>
          <p:cNvSpPr txBox="1">
            <a:spLocks noChangeArrowheads="1"/>
          </p:cNvSpPr>
          <p:nvPr/>
        </p:nvSpPr>
        <p:spPr bwMode="auto">
          <a:xfrm>
            <a:off x="457200" y="5410200"/>
            <a:ext cx="6019800" cy="1200329"/>
          </a:xfrm>
          <a:prstGeom prst="rect">
            <a:avLst/>
          </a:prstGeom>
          <a:noFill/>
          <a:ln w="9525">
            <a:noFill/>
            <a:miter lim="800000"/>
            <a:headEnd/>
            <a:tailEnd/>
          </a:ln>
          <a:effectLst/>
        </p:spPr>
        <p:txBody>
          <a:bodyPr wrap="square">
            <a:spAutoFit/>
          </a:bodyPr>
          <a:lstStyle/>
          <a:p>
            <a:pPr algn="ctr" eaLnBrk="1" hangingPunct="1">
              <a:spcBef>
                <a:spcPct val="50000"/>
              </a:spcBef>
            </a:pPr>
            <a:r>
              <a:rPr lang="en-US" sz="2400" b="1" dirty="0">
                <a:solidFill>
                  <a:srgbClr val="00B050"/>
                </a:solidFill>
                <a:latin typeface="Comic Sans MS" pitchFamily="66" charset="0"/>
              </a:rPr>
              <a:t>Out of all this, God will grow a family of faithful people who will be included in God’s family forever!</a:t>
            </a:r>
          </a:p>
        </p:txBody>
      </p:sp>
      <p:pic>
        <p:nvPicPr>
          <p:cNvPr id="123906" name="Picture 2" descr="https://encrypted-tbn0.gstatic.com/images?q=tbn:ANd9GcSo7Te6mOWbvBsFpwK3HZAl52bQyGdRWWzkUl5En520xR8QwN02lQ"/>
          <p:cNvPicPr>
            <a:picLocks noChangeAspect="1" noChangeArrowheads="1"/>
          </p:cNvPicPr>
          <p:nvPr/>
        </p:nvPicPr>
        <p:blipFill>
          <a:blip r:embed="rId2" cstate="print"/>
          <a:srcRect/>
          <a:stretch>
            <a:fillRect/>
          </a:stretch>
        </p:blipFill>
        <p:spPr bwMode="auto">
          <a:xfrm>
            <a:off x="6934200" y="228600"/>
            <a:ext cx="1895475" cy="2848391"/>
          </a:xfrm>
          <a:prstGeom prst="rect">
            <a:avLst/>
          </a:prstGeom>
          <a:noFill/>
        </p:spPr>
      </p:pic>
      <p:pic>
        <p:nvPicPr>
          <p:cNvPr id="123908" name="Picture 4" descr="https://encrypted-tbn2.gstatic.com/images?q=tbn:ANd9GcQrGngQpjelE2iYVZDCQlNwPCDOFafifP78Z0OccOVXZ905zQoI"/>
          <p:cNvPicPr>
            <a:picLocks noChangeAspect="1" noChangeArrowheads="1"/>
          </p:cNvPicPr>
          <p:nvPr/>
        </p:nvPicPr>
        <p:blipFill>
          <a:blip r:embed="rId3" cstate="print"/>
          <a:srcRect/>
          <a:stretch>
            <a:fillRect/>
          </a:stretch>
        </p:blipFill>
        <p:spPr bwMode="auto">
          <a:xfrm>
            <a:off x="152400" y="76200"/>
            <a:ext cx="2063884" cy="1447800"/>
          </a:xfrm>
          <a:prstGeom prst="rect">
            <a:avLst/>
          </a:prstGeom>
          <a:noFill/>
        </p:spPr>
      </p:pic>
      <p:pic>
        <p:nvPicPr>
          <p:cNvPr id="123910" name="Picture 6" descr="https://encrypted-tbn3.gstatic.com/images?q=tbn:ANd9GcQkbkWxKVqf4Hm4KukOlBmne0vbvwRsKp6D7kpu34gAYmjB8wx58Q"/>
          <p:cNvPicPr>
            <a:picLocks noChangeAspect="1" noChangeArrowheads="1"/>
          </p:cNvPicPr>
          <p:nvPr/>
        </p:nvPicPr>
        <p:blipFill>
          <a:blip r:embed="rId4" cstate="print"/>
          <a:srcRect b="5523"/>
          <a:stretch>
            <a:fillRect/>
          </a:stretch>
        </p:blipFill>
        <p:spPr bwMode="auto">
          <a:xfrm>
            <a:off x="6781800" y="4400549"/>
            <a:ext cx="1905000" cy="23812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76400" y="0"/>
            <a:ext cx="7010400" cy="1143000"/>
          </a:xfrm>
        </p:spPr>
        <p:txBody>
          <a:bodyPr>
            <a:normAutofit/>
          </a:bodyPr>
          <a:lstStyle/>
          <a:p>
            <a:r>
              <a:rPr lang="en-US" b="1" dirty="0">
                <a:solidFill>
                  <a:srgbClr val="FF0000"/>
                </a:solidFill>
                <a:latin typeface="Vagabond" pitchFamily="2" charset="0"/>
              </a:rPr>
              <a:t>God intervenes</a:t>
            </a:r>
          </a:p>
        </p:txBody>
      </p:sp>
      <p:sp>
        <p:nvSpPr>
          <p:cNvPr id="15363" name="Rectangle 3"/>
          <p:cNvSpPr>
            <a:spLocks noGrp="1" noChangeArrowheads="1"/>
          </p:cNvSpPr>
          <p:nvPr>
            <p:ph idx="1"/>
          </p:nvPr>
        </p:nvSpPr>
        <p:spPr>
          <a:xfrm>
            <a:off x="457200" y="4419600"/>
            <a:ext cx="6096000" cy="2078038"/>
          </a:xfrm>
        </p:spPr>
        <p:txBody>
          <a:bodyPr>
            <a:normAutofit lnSpcReduction="10000"/>
          </a:bodyPr>
          <a:lstStyle/>
          <a:p>
            <a:pPr>
              <a:lnSpc>
                <a:spcPct val="90000"/>
              </a:lnSpc>
            </a:pPr>
            <a:r>
              <a:rPr lang="en-US" sz="2400" dirty="0"/>
              <a:t>When family issues were at their worst, God stepped in and told Jacob to go home</a:t>
            </a:r>
          </a:p>
          <a:p>
            <a:pPr>
              <a:lnSpc>
                <a:spcPct val="90000"/>
              </a:lnSpc>
            </a:pPr>
            <a:r>
              <a:rPr lang="en-US" sz="2400" dirty="0"/>
              <a:t>Jacob met with both Rachel and Leah</a:t>
            </a:r>
          </a:p>
          <a:p>
            <a:pPr>
              <a:lnSpc>
                <a:spcPct val="90000"/>
              </a:lnSpc>
            </a:pPr>
            <a:r>
              <a:rPr lang="en-US" sz="2400" dirty="0"/>
              <a:t>Jacob clearly gave God the credit for prospering him while with </a:t>
            </a:r>
            <a:r>
              <a:rPr lang="en-US" sz="2400" dirty="0" err="1"/>
              <a:t>Laban</a:t>
            </a:r>
            <a:r>
              <a:rPr lang="en-US" sz="2400" dirty="0"/>
              <a:t> (v.42)</a:t>
            </a:r>
          </a:p>
          <a:p>
            <a:pPr>
              <a:lnSpc>
                <a:spcPct val="90000"/>
              </a:lnSpc>
            </a:pPr>
            <a:r>
              <a:rPr lang="en-US" sz="2400" dirty="0"/>
              <a:t>God warned </a:t>
            </a:r>
            <a:r>
              <a:rPr lang="en-US" sz="2400" dirty="0" err="1"/>
              <a:t>Laban</a:t>
            </a:r>
            <a:r>
              <a:rPr lang="en-US" sz="2400" dirty="0"/>
              <a:t> not to harm Jacob (v.24)</a:t>
            </a:r>
          </a:p>
        </p:txBody>
      </p:sp>
      <p:sp>
        <p:nvSpPr>
          <p:cNvPr id="15364" name="Text Box 4"/>
          <p:cNvSpPr txBox="1">
            <a:spLocks noChangeArrowheads="1"/>
          </p:cNvSpPr>
          <p:nvPr/>
        </p:nvSpPr>
        <p:spPr bwMode="auto">
          <a:xfrm>
            <a:off x="381000" y="914400"/>
            <a:ext cx="8305800" cy="3477875"/>
          </a:xfrm>
          <a:prstGeom prst="rect">
            <a:avLst/>
          </a:prstGeom>
          <a:noFill/>
          <a:ln w="9525">
            <a:noFill/>
            <a:miter lim="800000"/>
            <a:headEnd/>
            <a:tailEnd/>
          </a:ln>
          <a:effectLst/>
        </p:spPr>
        <p:txBody>
          <a:bodyPr>
            <a:spAutoFit/>
          </a:bodyPr>
          <a:lstStyle/>
          <a:p>
            <a:pPr indent="288925" eaLnBrk="1" hangingPunct="1"/>
            <a:r>
              <a:rPr lang="en-US" sz="2000" b="1" dirty="0">
                <a:latin typeface="Arial" charset="0"/>
              </a:rPr>
              <a:t>                                       </a:t>
            </a:r>
            <a:r>
              <a:rPr lang="en-US" sz="2800" b="1" dirty="0">
                <a:solidFill>
                  <a:schemeClr val="folHlink"/>
                </a:solidFill>
                <a:latin typeface="Arial" charset="0"/>
              </a:rPr>
              <a:t>Genesis 31:3-5</a:t>
            </a:r>
          </a:p>
          <a:p>
            <a:pPr indent="288925" eaLnBrk="1" hangingPunct="1"/>
            <a:r>
              <a:rPr lang="en-US" sz="2400" dirty="0">
                <a:solidFill>
                  <a:srgbClr val="0000CC"/>
                </a:solidFill>
                <a:latin typeface="Arial" charset="0"/>
              </a:rPr>
              <a:t>3  Then the LORD said to Jacob, "Return to </a:t>
            </a:r>
            <a:r>
              <a:rPr lang="en-US" sz="2400" dirty="0" smtClean="0">
                <a:solidFill>
                  <a:srgbClr val="0000CC"/>
                </a:solidFill>
                <a:latin typeface="Arial" charset="0"/>
              </a:rPr>
              <a:t>the                  </a:t>
            </a:r>
            <a:r>
              <a:rPr lang="en-US" sz="2400" dirty="0">
                <a:solidFill>
                  <a:srgbClr val="0000CC"/>
                </a:solidFill>
                <a:latin typeface="Arial" charset="0"/>
              </a:rPr>
              <a:t>land of your fathers and to your family, and I will </a:t>
            </a:r>
            <a:r>
              <a:rPr lang="en-US" sz="2400" dirty="0" smtClean="0">
                <a:solidFill>
                  <a:srgbClr val="0000CC"/>
                </a:solidFill>
                <a:latin typeface="Arial" charset="0"/>
              </a:rPr>
              <a:t>                       be </a:t>
            </a:r>
            <a:r>
              <a:rPr lang="en-US" sz="2400" dirty="0">
                <a:solidFill>
                  <a:srgbClr val="0000CC"/>
                </a:solidFill>
                <a:latin typeface="Arial" charset="0"/>
              </a:rPr>
              <a:t>with you."</a:t>
            </a:r>
          </a:p>
          <a:p>
            <a:pPr indent="288925" eaLnBrk="1" hangingPunct="1"/>
            <a:r>
              <a:rPr lang="en-US" sz="2400" dirty="0">
                <a:solidFill>
                  <a:srgbClr val="0000CC"/>
                </a:solidFill>
                <a:latin typeface="Arial" charset="0"/>
              </a:rPr>
              <a:t>4  So Jacob sent and called Rachel and Leah to the field, to his flock,</a:t>
            </a:r>
          </a:p>
          <a:p>
            <a:pPr indent="288925" eaLnBrk="1" hangingPunct="1"/>
            <a:r>
              <a:rPr lang="en-US" sz="2400" dirty="0">
                <a:solidFill>
                  <a:srgbClr val="0000CC"/>
                </a:solidFill>
                <a:latin typeface="Arial" charset="0"/>
              </a:rPr>
              <a:t>5  and said to them, "I see your father's countenance, that it is not favorable toward me as before; but the God of my father has been with me.</a:t>
            </a:r>
          </a:p>
        </p:txBody>
      </p:sp>
      <p:pic>
        <p:nvPicPr>
          <p:cNvPr id="122882" name="Picture 2" descr="https://encrypted-tbn1.gstatic.com/images?q=tbn:ANd9GcRtsQml4rkPn17U-RtuKyoONNNFht0EWktwntcGgL2uWaV9c9ekZg"/>
          <p:cNvPicPr>
            <a:picLocks noChangeAspect="1" noChangeArrowheads="1"/>
          </p:cNvPicPr>
          <p:nvPr/>
        </p:nvPicPr>
        <p:blipFill>
          <a:blip r:embed="rId2" cstate="print"/>
          <a:srcRect b="10526"/>
          <a:stretch>
            <a:fillRect/>
          </a:stretch>
        </p:blipFill>
        <p:spPr bwMode="auto">
          <a:xfrm>
            <a:off x="76200" y="152400"/>
            <a:ext cx="2819400" cy="1161935"/>
          </a:xfrm>
          <a:prstGeom prst="rect">
            <a:avLst/>
          </a:prstGeom>
          <a:noFill/>
        </p:spPr>
      </p:pic>
      <p:pic>
        <p:nvPicPr>
          <p:cNvPr id="122884" name="Picture 4" descr="https://encrypted-tbn1.gstatic.com/images?q=tbn:ANd9GcSHTWSYmtwTxClNScFNZ7RFfwSWpYzxqsdWx2hx6MceIcdqktDX"/>
          <p:cNvPicPr>
            <a:picLocks noChangeAspect="1" noChangeArrowheads="1"/>
          </p:cNvPicPr>
          <p:nvPr/>
        </p:nvPicPr>
        <p:blipFill>
          <a:blip r:embed="rId3" cstate="print"/>
          <a:srcRect/>
          <a:stretch>
            <a:fillRect/>
          </a:stretch>
        </p:blipFill>
        <p:spPr bwMode="auto">
          <a:xfrm>
            <a:off x="7300844" y="152400"/>
            <a:ext cx="1766956" cy="2286000"/>
          </a:xfrm>
          <a:prstGeom prst="rect">
            <a:avLst/>
          </a:prstGeom>
          <a:noFill/>
        </p:spPr>
      </p:pic>
      <p:pic>
        <p:nvPicPr>
          <p:cNvPr id="122888" name="Picture 8" descr="https://encrypted-tbn3.gstatic.com/images?q=tbn:ANd9GcR1YNu3fHzOWXUjs931e6y2m0vXka6QbhgkrN4anYoDWkjVn83NVw"/>
          <p:cNvPicPr>
            <a:picLocks noChangeAspect="1" noChangeArrowheads="1"/>
          </p:cNvPicPr>
          <p:nvPr/>
        </p:nvPicPr>
        <p:blipFill>
          <a:blip r:embed="rId4" cstate="print"/>
          <a:srcRect r="45455"/>
          <a:stretch>
            <a:fillRect/>
          </a:stretch>
        </p:blipFill>
        <p:spPr bwMode="auto">
          <a:xfrm>
            <a:off x="6781800" y="4114799"/>
            <a:ext cx="2057400" cy="272891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0"/>
            <a:ext cx="5562600" cy="1524000"/>
          </a:xfrm>
        </p:spPr>
        <p:txBody>
          <a:bodyPr/>
          <a:lstStyle/>
          <a:p>
            <a:r>
              <a:rPr lang="en-US" b="1" dirty="0">
                <a:solidFill>
                  <a:srgbClr val="FF0000"/>
                </a:solidFill>
                <a:latin typeface="Vagabond" pitchFamily="2" charset="0"/>
              </a:rPr>
              <a:t>God makes Jacob face his past</a:t>
            </a:r>
          </a:p>
        </p:txBody>
      </p:sp>
      <p:sp>
        <p:nvSpPr>
          <p:cNvPr id="17411" name="Rectangle 3"/>
          <p:cNvSpPr>
            <a:spLocks noGrp="1" noChangeArrowheads="1"/>
          </p:cNvSpPr>
          <p:nvPr>
            <p:ph idx="1"/>
          </p:nvPr>
        </p:nvSpPr>
        <p:spPr>
          <a:xfrm>
            <a:off x="457200" y="4343400"/>
            <a:ext cx="6477000" cy="2316163"/>
          </a:xfrm>
        </p:spPr>
        <p:txBody>
          <a:bodyPr>
            <a:normAutofit fontScale="92500"/>
          </a:bodyPr>
          <a:lstStyle/>
          <a:p>
            <a:pPr>
              <a:lnSpc>
                <a:spcPct val="80000"/>
              </a:lnSpc>
            </a:pPr>
            <a:r>
              <a:rPr lang="en-US" sz="2800" dirty="0"/>
              <a:t>Angels bring events into our lives that make us face our past mistakes</a:t>
            </a:r>
          </a:p>
          <a:p>
            <a:pPr>
              <a:lnSpc>
                <a:spcPct val="80000"/>
              </a:lnSpc>
            </a:pPr>
            <a:r>
              <a:rPr lang="en-US" sz="2800" dirty="0"/>
              <a:t>We must admit our mistakes and pray God will provide a mechanism to move forward</a:t>
            </a:r>
          </a:p>
          <a:p>
            <a:pPr>
              <a:lnSpc>
                <a:spcPct val="80000"/>
              </a:lnSpc>
            </a:pPr>
            <a:r>
              <a:rPr lang="en-US" sz="2800" dirty="0"/>
              <a:t>Try to be helpful in moving forward, not arguing about the past</a:t>
            </a:r>
          </a:p>
        </p:txBody>
      </p:sp>
      <p:sp>
        <p:nvSpPr>
          <p:cNvPr id="17412" name="Text Box 4"/>
          <p:cNvSpPr txBox="1">
            <a:spLocks noChangeArrowheads="1"/>
          </p:cNvSpPr>
          <p:nvPr/>
        </p:nvSpPr>
        <p:spPr bwMode="auto">
          <a:xfrm>
            <a:off x="457200" y="1295400"/>
            <a:ext cx="8153400" cy="2985433"/>
          </a:xfrm>
          <a:prstGeom prst="rect">
            <a:avLst/>
          </a:prstGeom>
          <a:noFill/>
          <a:ln w="9525">
            <a:noFill/>
            <a:miter lim="800000"/>
            <a:headEnd/>
            <a:tailEnd/>
          </a:ln>
          <a:effectLst/>
        </p:spPr>
        <p:txBody>
          <a:bodyPr>
            <a:spAutoFit/>
          </a:bodyPr>
          <a:lstStyle/>
          <a:p>
            <a:pPr indent="288925" eaLnBrk="1" hangingPunct="1"/>
            <a:r>
              <a:rPr lang="en-US" sz="2400" b="1" dirty="0" smtClean="0">
                <a:solidFill>
                  <a:schemeClr val="folHlink"/>
                </a:solidFill>
                <a:latin typeface="Arial" charset="0"/>
              </a:rPr>
              <a:t>           </a:t>
            </a:r>
            <a:r>
              <a:rPr lang="en-US" sz="2800" b="1" dirty="0" smtClean="0">
                <a:solidFill>
                  <a:schemeClr val="folHlink"/>
                </a:solidFill>
                <a:latin typeface="Arial" charset="0"/>
              </a:rPr>
              <a:t>Genesis </a:t>
            </a:r>
            <a:r>
              <a:rPr lang="en-US" sz="2800" b="1" dirty="0">
                <a:solidFill>
                  <a:schemeClr val="folHlink"/>
                </a:solidFill>
                <a:latin typeface="Arial" charset="0"/>
              </a:rPr>
              <a:t>32:6-8</a:t>
            </a:r>
            <a:endParaRPr lang="en-US" sz="2400" b="1" dirty="0">
              <a:solidFill>
                <a:schemeClr val="folHlink"/>
              </a:solidFill>
              <a:latin typeface="Arial" charset="0"/>
            </a:endParaRPr>
          </a:p>
          <a:p>
            <a:pPr indent="288925" eaLnBrk="1" hangingPunct="1"/>
            <a:r>
              <a:rPr lang="en-US" sz="2000" dirty="0">
                <a:solidFill>
                  <a:srgbClr val="0000CC"/>
                </a:solidFill>
                <a:latin typeface="Arial" charset="0"/>
              </a:rPr>
              <a:t>6  Then the messengers returned to Jacob, </a:t>
            </a:r>
            <a:r>
              <a:rPr lang="en-US" sz="2000" dirty="0" smtClean="0">
                <a:solidFill>
                  <a:srgbClr val="0000CC"/>
                </a:solidFill>
                <a:latin typeface="Arial" charset="0"/>
              </a:rPr>
              <a:t>                                      saying</a:t>
            </a:r>
            <a:r>
              <a:rPr lang="en-US" sz="2000" dirty="0">
                <a:solidFill>
                  <a:srgbClr val="0000CC"/>
                </a:solidFill>
                <a:latin typeface="Arial" charset="0"/>
              </a:rPr>
              <a:t>, "We came to your brother Esau, and he also is coming to meet you, </a:t>
            </a:r>
            <a:r>
              <a:rPr lang="en-US" sz="2000" dirty="0" smtClean="0">
                <a:solidFill>
                  <a:srgbClr val="0000CC"/>
                </a:solidFill>
                <a:latin typeface="Arial" charset="0"/>
              </a:rPr>
              <a:t>and </a:t>
            </a:r>
            <a:r>
              <a:rPr lang="en-US" sz="2000" b="1" dirty="0" smtClean="0">
                <a:solidFill>
                  <a:srgbClr val="0000CC"/>
                </a:solidFill>
                <a:latin typeface="Arial" charset="0"/>
              </a:rPr>
              <a:t>four hundred men are with him."</a:t>
            </a:r>
            <a:endParaRPr lang="en-US" sz="2000" b="1" dirty="0">
              <a:solidFill>
                <a:srgbClr val="0000CC"/>
              </a:solidFill>
              <a:latin typeface="Arial" charset="0"/>
            </a:endParaRPr>
          </a:p>
          <a:p>
            <a:pPr indent="288925" eaLnBrk="1" hangingPunct="1"/>
            <a:r>
              <a:rPr lang="en-US" sz="2000" dirty="0">
                <a:solidFill>
                  <a:srgbClr val="0000CC"/>
                </a:solidFill>
                <a:latin typeface="Arial" charset="0"/>
              </a:rPr>
              <a:t>7  So Jacob was greatly afraid and </a:t>
            </a:r>
            <a:r>
              <a:rPr lang="en-US" sz="2000" dirty="0" smtClean="0">
                <a:solidFill>
                  <a:srgbClr val="0000CC"/>
                </a:solidFill>
                <a:latin typeface="Arial" charset="0"/>
              </a:rPr>
              <a:t>distressed</a:t>
            </a:r>
            <a:r>
              <a:rPr lang="en-US" sz="2000" dirty="0">
                <a:solidFill>
                  <a:srgbClr val="0000CC"/>
                </a:solidFill>
                <a:latin typeface="Arial" charset="0"/>
              </a:rPr>
              <a:t>; and he divided the people that were with him, and the flocks and herds and camels, into two companies.</a:t>
            </a:r>
          </a:p>
          <a:p>
            <a:pPr indent="288925" eaLnBrk="1" hangingPunct="1"/>
            <a:r>
              <a:rPr lang="en-US" sz="2000" dirty="0">
                <a:solidFill>
                  <a:srgbClr val="0000CC"/>
                </a:solidFill>
                <a:latin typeface="Arial" charset="0"/>
              </a:rPr>
              <a:t>8  And he said, "If Esau comes to the one company and attacks it, then the other company which is left will escape."</a:t>
            </a:r>
          </a:p>
        </p:txBody>
      </p:sp>
      <p:pic>
        <p:nvPicPr>
          <p:cNvPr id="121858" name="Picture 2" descr="https://encrypted-tbn2.gstatic.com/images?q=tbn:ANd9GcTaQG9HnbLN8ed628akpwK0O4llAjM2Xti8nidbUuw6jUBnizCa"/>
          <p:cNvPicPr>
            <a:picLocks noChangeAspect="1" noChangeArrowheads="1"/>
          </p:cNvPicPr>
          <p:nvPr/>
        </p:nvPicPr>
        <p:blipFill>
          <a:blip r:embed="rId2" cstate="print"/>
          <a:srcRect/>
          <a:stretch>
            <a:fillRect/>
          </a:stretch>
        </p:blipFill>
        <p:spPr bwMode="auto">
          <a:xfrm>
            <a:off x="6781800" y="4114800"/>
            <a:ext cx="2171700" cy="2438400"/>
          </a:xfrm>
          <a:prstGeom prst="rect">
            <a:avLst/>
          </a:prstGeom>
          <a:noFill/>
        </p:spPr>
      </p:pic>
      <p:pic>
        <p:nvPicPr>
          <p:cNvPr id="121860" name="Picture 4" descr="https://encrypted-tbn3.gstatic.com/images?q=tbn:ANd9GcSOytJB4dDrxVQehGyqhy-9HPFGidj0o_4nW1HYkz-pX13Hh8yF1w"/>
          <p:cNvPicPr>
            <a:picLocks noChangeAspect="1" noChangeArrowheads="1"/>
          </p:cNvPicPr>
          <p:nvPr/>
        </p:nvPicPr>
        <p:blipFill>
          <a:blip r:embed="rId3" cstate="print"/>
          <a:srcRect/>
          <a:stretch>
            <a:fillRect/>
          </a:stretch>
        </p:blipFill>
        <p:spPr bwMode="auto">
          <a:xfrm>
            <a:off x="6096000" y="76200"/>
            <a:ext cx="2831757" cy="1905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8" name="Rectangle 10"/>
          <p:cNvSpPr>
            <a:spLocks noGrp="1" noChangeArrowheads="1"/>
          </p:cNvSpPr>
          <p:nvPr>
            <p:ph type="title"/>
          </p:nvPr>
        </p:nvSpPr>
        <p:spPr>
          <a:xfrm>
            <a:off x="457200" y="274638"/>
            <a:ext cx="4419600" cy="1630362"/>
          </a:xfrm>
        </p:spPr>
        <p:txBody>
          <a:bodyPr/>
          <a:lstStyle/>
          <a:p>
            <a:r>
              <a:rPr lang="en-US" sz="4800" b="1" dirty="0">
                <a:solidFill>
                  <a:srgbClr val="FF0000"/>
                </a:solidFill>
                <a:latin typeface="Vagabond" pitchFamily="2" charset="0"/>
              </a:rPr>
              <a:t>Jacob at the </a:t>
            </a:r>
            <a:r>
              <a:rPr lang="en-US" sz="4800" b="1" dirty="0" err="1">
                <a:solidFill>
                  <a:srgbClr val="FF0000"/>
                </a:solidFill>
                <a:latin typeface="Vagabond" pitchFamily="2" charset="0"/>
              </a:rPr>
              <a:t>Jabbok</a:t>
            </a:r>
            <a:r>
              <a:rPr lang="en-US" sz="4800" b="1" dirty="0">
                <a:solidFill>
                  <a:srgbClr val="FF0000"/>
                </a:solidFill>
                <a:latin typeface="Vagabond" pitchFamily="2" charset="0"/>
              </a:rPr>
              <a:t> River</a:t>
            </a:r>
          </a:p>
        </p:txBody>
      </p:sp>
      <p:pic>
        <p:nvPicPr>
          <p:cNvPr id="89093" name="Picture 5" descr="North"/>
          <p:cNvPicPr>
            <a:picLocks noGrp="1" noChangeAspect="1" noChangeArrowheads="1"/>
          </p:cNvPicPr>
          <p:nvPr>
            <p:ph sz="half" idx="1"/>
          </p:nvPr>
        </p:nvPicPr>
        <p:blipFill>
          <a:blip r:embed="rId2" cstate="print"/>
          <a:srcRect/>
          <a:stretch>
            <a:fillRect/>
          </a:stretch>
        </p:blipFill>
        <p:spPr>
          <a:xfrm>
            <a:off x="228600" y="1905000"/>
            <a:ext cx="4343400" cy="3573463"/>
          </a:xfrm>
          <a:noFill/>
          <a:ln/>
        </p:spPr>
      </p:pic>
      <p:pic>
        <p:nvPicPr>
          <p:cNvPr id="89097" name="Picture 9" descr="jabbok_river"/>
          <p:cNvPicPr>
            <a:picLocks noGrp="1" noChangeAspect="1" noChangeArrowheads="1"/>
          </p:cNvPicPr>
          <p:nvPr>
            <p:ph sz="half" idx="2"/>
          </p:nvPr>
        </p:nvPicPr>
        <p:blipFill>
          <a:blip r:embed="rId3" cstate="print"/>
          <a:srcRect/>
          <a:stretch>
            <a:fillRect/>
          </a:stretch>
        </p:blipFill>
        <p:spPr>
          <a:xfrm>
            <a:off x="4724400" y="3276600"/>
            <a:ext cx="4267200" cy="3200400"/>
          </a:xfrm>
          <a:noFill/>
          <a:ln/>
        </p:spPr>
      </p:pic>
      <p:pic>
        <p:nvPicPr>
          <p:cNvPr id="120834" name="Picture 2" descr="https://encrypted-tbn0.gstatic.com/images?q=tbn:ANd9GcTD8hhh0t9DrAh3uWCTTs0GbGJEQYOlxB5sXS78NkRYiRTPCTa1gQ"/>
          <p:cNvPicPr>
            <a:picLocks noChangeAspect="1" noChangeArrowheads="1"/>
          </p:cNvPicPr>
          <p:nvPr/>
        </p:nvPicPr>
        <p:blipFill>
          <a:blip r:embed="rId4" cstate="print"/>
          <a:srcRect/>
          <a:stretch>
            <a:fillRect/>
          </a:stretch>
        </p:blipFill>
        <p:spPr bwMode="auto">
          <a:xfrm>
            <a:off x="5105400" y="76200"/>
            <a:ext cx="3642731" cy="3048000"/>
          </a:xfrm>
          <a:prstGeom prst="rect">
            <a:avLst/>
          </a:prstGeom>
          <a:noFill/>
        </p:spPr>
      </p:pic>
      <p:sp>
        <p:nvSpPr>
          <p:cNvPr id="6" name="Text Box 4"/>
          <p:cNvSpPr txBox="1">
            <a:spLocks noChangeArrowheads="1"/>
          </p:cNvSpPr>
          <p:nvPr/>
        </p:nvSpPr>
        <p:spPr bwMode="auto">
          <a:xfrm>
            <a:off x="0" y="5638800"/>
            <a:ext cx="4800600" cy="1077218"/>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smtClean="0">
                <a:solidFill>
                  <a:srgbClr val="00B050"/>
                </a:solidFill>
                <a:latin typeface="Comic Sans MS" pitchFamily="66" charset="0"/>
              </a:rPr>
              <a:t>From Haran to Bethel was about 500 miles!</a:t>
            </a:r>
            <a:endParaRPr lang="en-US" sz="3200" b="1" dirty="0">
              <a:solidFill>
                <a:srgbClr val="00B050"/>
              </a:solidFill>
              <a:latin typeface="Comic Sans M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s://encrypted-tbn1.gstatic.com/images?q=tbn:ANd9GcS1iI1GTlqj0E6lch9st1yBHTtNR3CJ6-Qmxf4YzjIhlCbzCmlCVA"/>
          <p:cNvPicPr>
            <a:picLocks noChangeAspect="1" noChangeArrowheads="1"/>
          </p:cNvPicPr>
          <p:nvPr/>
        </p:nvPicPr>
        <p:blipFill>
          <a:blip r:embed="rId2" cstate="print"/>
          <a:srcRect t="28535" b="7262"/>
          <a:stretch>
            <a:fillRect/>
          </a:stretch>
        </p:blipFill>
        <p:spPr bwMode="auto">
          <a:xfrm>
            <a:off x="228600" y="152400"/>
            <a:ext cx="2057400" cy="1763486"/>
          </a:xfrm>
          <a:prstGeom prst="rect">
            <a:avLst/>
          </a:prstGeom>
          <a:noFill/>
        </p:spPr>
      </p:pic>
      <p:sp>
        <p:nvSpPr>
          <p:cNvPr id="18434" name="Rectangle 2"/>
          <p:cNvSpPr>
            <a:spLocks noGrp="1" noChangeArrowheads="1"/>
          </p:cNvSpPr>
          <p:nvPr>
            <p:ph type="title"/>
          </p:nvPr>
        </p:nvSpPr>
        <p:spPr>
          <a:xfrm>
            <a:off x="2286000" y="228600"/>
            <a:ext cx="3733800" cy="1676400"/>
          </a:xfrm>
        </p:spPr>
        <p:txBody>
          <a:bodyPr/>
          <a:lstStyle/>
          <a:p>
            <a:r>
              <a:rPr lang="en-US" sz="4800" b="1" dirty="0">
                <a:solidFill>
                  <a:srgbClr val="FF0000"/>
                </a:solidFill>
                <a:latin typeface="Vagabond" pitchFamily="2" charset="0"/>
              </a:rPr>
              <a:t>Jacob is in trouble!</a:t>
            </a:r>
          </a:p>
        </p:txBody>
      </p:sp>
      <p:sp>
        <p:nvSpPr>
          <p:cNvPr id="18435" name="Rectangle 3"/>
          <p:cNvSpPr>
            <a:spLocks noGrp="1" noChangeArrowheads="1"/>
          </p:cNvSpPr>
          <p:nvPr>
            <p:ph idx="1"/>
          </p:nvPr>
        </p:nvSpPr>
        <p:spPr>
          <a:xfrm>
            <a:off x="457200" y="1981200"/>
            <a:ext cx="8229600" cy="3325813"/>
          </a:xfrm>
        </p:spPr>
        <p:txBody>
          <a:bodyPr>
            <a:normAutofit lnSpcReduction="10000"/>
          </a:bodyPr>
          <a:lstStyle/>
          <a:p>
            <a:r>
              <a:rPr lang="en-US" dirty="0" err="1"/>
              <a:t>Laban</a:t>
            </a:r>
            <a:r>
              <a:rPr lang="en-US" dirty="0"/>
              <a:t> is behind him</a:t>
            </a:r>
          </a:p>
          <a:p>
            <a:r>
              <a:rPr lang="en-US" dirty="0"/>
              <a:t>Esau is in front of him</a:t>
            </a:r>
          </a:p>
          <a:p>
            <a:r>
              <a:rPr lang="en-US" dirty="0"/>
              <a:t>His family is divided</a:t>
            </a:r>
          </a:p>
          <a:p>
            <a:r>
              <a:rPr lang="en-US" dirty="0"/>
              <a:t>His children don’t want God</a:t>
            </a:r>
          </a:p>
          <a:p>
            <a:r>
              <a:rPr lang="en-US" dirty="0"/>
              <a:t>Rachel stole the household gods</a:t>
            </a:r>
          </a:p>
          <a:p>
            <a:r>
              <a:rPr lang="en-US" dirty="0"/>
              <a:t>He’s moving back home with a big family</a:t>
            </a:r>
          </a:p>
          <a:p>
            <a:endParaRPr lang="en-US" dirty="0">
              <a:solidFill>
                <a:schemeClr val="tx2"/>
              </a:solidFill>
            </a:endParaRPr>
          </a:p>
        </p:txBody>
      </p:sp>
      <p:sp>
        <p:nvSpPr>
          <p:cNvPr id="18436" name="Text Box 4"/>
          <p:cNvSpPr txBox="1">
            <a:spLocks noChangeArrowheads="1"/>
          </p:cNvSpPr>
          <p:nvPr/>
        </p:nvSpPr>
        <p:spPr bwMode="auto">
          <a:xfrm>
            <a:off x="2286000" y="5410200"/>
            <a:ext cx="48006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b="1" dirty="0">
                <a:solidFill>
                  <a:srgbClr val="00B050"/>
                </a:solidFill>
                <a:latin typeface="Comic Sans MS" pitchFamily="66" charset="0"/>
              </a:rPr>
              <a:t>When things get bad, we need God the most!</a:t>
            </a:r>
          </a:p>
        </p:txBody>
      </p:sp>
      <p:pic>
        <p:nvPicPr>
          <p:cNvPr id="119812" name="Picture 4" descr="https://encrypted-tbn3.gstatic.com/images?q=tbn:ANd9GcSOytJB4dDrxVQehGyqhy-9HPFGidj0o_4nW1HYkz-pX13Hh8yF1w"/>
          <p:cNvPicPr>
            <a:picLocks noChangeAspect="1" noChangeArrowheads="1"/>
          </p:cNvPicPr>
          <p:nvPr/>
        </p:nvPicPr>
        <p:blipFill>
          <a:blip r:embed="rId3" cstate="print"/>
          <a:srcRect/>
          <a:stretch>
            <a:fillRect/>
          </a:stretch>
        </p:blipFill>
        <p:spPr bwMode="auto">
          <a:xfrm flipH="1">
            <a:off x="6329749" y="76200"/>
            <a:ext cx="2699951" cy="1752600"/>
          </a:xfrm>
          <a:prstGeom prst="rect">
            <a:avLst/>
          </a:prstGeom>
          <a:noFill/>
        </p:spPr>
      </p:pic>
      <p:pic>
        <p:nvPicPr>
          <p:cNvPr id="119814" name="Picture 6" descr="https://encrypted-tbn2.gstatic.com/images?q=tbn:ANd9GcSMOTRYOiuwlHnZg95RVah4a1e6uJWnGJ7TPF9QAcN2-VBy_P7j"/>
          <p:cNvPicPr>
            <a:picLocks noChangeAspect="1" noChangeArrowheads="1"/>
          </p:cNvPicPr>
          <p:nvPr/>
        </p:nvPicPr>
        <p:blipFill>
          <a:blip r:embed="rId4" cstate="print"/>
          <a:srcRect/>
          <a:stretch>
            <a:fillRect/>
          </a:stretch>
        </p:blipFill>
        <p:spPr bwMode="auto">
          <a:xfrm>
            <a:off x="6400800" y="2514600"/>
            <a:ext cx="2266950" cy="2019301"/>
          </a:xfrm>
          <a:prstGeom prst="rect">
            <a:avLst/>
          </a:prstGeom>
          <a:noFill/>
        </p:spPr>
      </p:pic>
      <p:pic>
        <p:nvPicPr>
          <p:cNvPr id="119816" name="Picture 8" descr="https://encrypted-tbn3.gstatic.com/images?q=tbn:ANd9GcTnri0006S4X-WiszHSoB4mkezxrwmtRrcXrRTFBcbphuIEkgGyNw"/>
          <p:cNvPicPr>
            <a:picLocks noChangeAspect="1" noChangeArrowheads="1"/>
          </p:cNvPicPr>
          <p:nvPr/>
        </p:nvPicPr>
        <p:blipFill>
          <a:blip r:embed="rId5" cstate="print"/>
          <a:srcRect/>
          <a:stretch>
            <a:fillRect/>
          </a:stretch>
        </p:blipFill>
        <p:spPr bwMode="auto">
          <a:xfrm>
            <a:off x="152400" y="5257800"/>
            <a:ext cx="2019300" cy="1447801"/>
          </a:xfrm>
          <a:prstGeom prst="rect">
            <a:avLst/>
          </a:prstGeom>
          <a:noFill/>
        </p:spPr>
      </p:pic>
      <p:pic>
        <p:nvPicPr>
          <p:cNvPr id="119818" name="Picture 10" descr="https://encrypted-tbn0.gstatic.com/images?q=tbn:ANd9GcTpJA4kmmIm1_Bqg0H59Y5Fv0-2noit824Gg3uOnOD3ovlvUGYa"/>
          <p:cNvPicPr>
            <a:picLocks noChangeAspect="1" noChangeArrowheads="1"/>
          </p:cNvPicPr>
          <p:nvPr/>
        </p:nvPicPr>
        <p:blipFill>
          <a:blip r:embed="rId6" cstate="print"/>
          <a:srcRect/>
          <a:stretch>
            <a:fillRect/>
          </a:stretch>
        </p:blipFill>
        <p:spPr bwMode="auto">
          <a:xfrm>
            <a:off x="7162800" y="5105400"/>
            <a:ext cx="1752600" cy="16687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57400" y="228600"/>
            <a:ext cx="5105400" cy="1524000"/>
          </a:xfrm>
        </p:spPr>
        <p:txBody>
          <a:bodyPr/>
          <a:lstStyle/>
          <a:p>
            <a:r>
              <a:rPr lang="en-US" b="1" dirty="0">
                <a:solidFill>
                  <a:srgbClr val="FF0000"/>
                </a:solidFill>
                <a:latin typeface="Vagabond" pitchFamily="2" charset="0"/>
              </a:rPr>
              <a:t>Jacob wrestles with an Angel</a:t>
            </a:r>
          </a:p>
        </p:txBody>
      </p:sp>
      <p:sp>
        <p:nvSpPr>
          <p:cNvPr id="19459" name="Rectangle 3"/>
          <p:cNvSpPr>
            <a:spLocks noGrp="1" noChangeArrowheads="1"/>
          </p:cNvSpPr>
          <p:nvPr>
            <p:ph idx="1"/>
          </p:nvPr>
        </p:nvSpPr>
        <p:spPr>
          <a:xfrm>
            <a:off x="381000" y="4724400"/>
            <a:ext cx="8229600" cy="1828800"/>
          </a:xfrm>
        </p:spPr>
        <p:txBody>
          <a:bodyPr/>
          <a:lstStyle/>
          <a:p>
            <a:pPr>
              <a:lnSpc>
                <a:spcPct val="90000"/>
              </a:lnSpc>
            </a:pPr>
            <a:r>
              <a:rPr lang="en-US" sz="2800" b="1" dirty="0">
                <a:solidFill>
                  <a:srgbClr val="C00000"/>
                </a:solidFill>
              </a:rPr>
              <a:t>In Gen 28:14-15</a:t>
            </a:r>
            <a:r>
              <a:rPr lang="en-US" sz="2800" dirty="0"/>
              <a:t>, God had promised to bring Jacob back and give him the blessing of Abraham</a:t>
            </a:r>
          </a:p>
          <a:p>
            <a:pPr>
              <a:lnSpc>
                <a:spcPct val="90000"/>
              </a:lnSpc>
            </a:pPr>
            <a:r>
              <a:rPr lang="en-US" sz="2800" dirty="0"/>
              <a:t>Now Jacob holds the angel all night and refuses to let go until He blesses Jacob’s family</a:t>
            </a:r>
          </a:p>
        </p:txBody>
      </p:sp>
      <p:sp>
        <p:nvSpPr>
          <p:cNvPr id="19460" name="Text Box 4"/>
          <p:cNvSpPr txBox="1">
            <a:spLocks noChangeArrowheads="1"/>
          </p:cNvSpPr>
          <p:nvPr/>
        </p:nvSpPr>
        <p:spPr bwMode="auto">
          <a:xfrm>
            <a:off x="304800" y="1828800"/>
            <a:ext cx="8305800" cy="2831544"/>
          </a:xfrm>
          <a:prstGeom prst="rect">
            <a:avLst/>
          </a:prstGeom>
          <a:noFill/>
          <a:ln w="9525">
            <a:noFill/>
            <a:miter lim="800000"/>
            <a:headEnd/>
            <a:tailEnd/>
          </a:ln>
          <a:effectLst/>
        </p:spPr>
        <p:txBody>
          <a:bodyPr wrap="square">
            <a:spAutoFit/>
          </a:bodyPr>
          <a:lstStyle/>
          <a:p>
            <a:pPr indent="288925" eaLnBrk="1" hangingPunct="1"/>
            <a:r>
              <a:rPr lang="en-US" sz="2000" b="1" dirty="0">
                <a:latin typeface="Arial" charset="0"/>
              </a:rPr>
              <a:t>                                  </a:t>
            </a:r>
            <a:r>
              <a:rPr lang="en-US" sz="2400" b="1" dirty="0">
                <a:solidFill>
                  <a:schemeClr val="folHlink"/>
                </a:solidFill>
                <a:latin typeface="Arial" charset="0"/>
              </a:rPr>
              <a:t>Genesis 32:24-26</a:t>
            </a:r>
          </a:p>
          <a:p>
            <a:pPr indent="288925" eaLnBrk="1" hangingPunct="1"/>
            <a:r>
              <a:rPr lang="en-US" sz="2200" dirty="0">
                <a:solidFill>
                  <a:srgbClr val="0000CC"/>
                </a:solidFill>
                <a:latin typeface="Arial" charset="0"/>
              </a:rPr>
              <a:t>24  Then Jacob was left alone; and a Man </a:t>
            </a:r>
            <a:r>
              <a:rPr lang="en-US" sz="2200" dirty="0" smtClean="0">
                <a:solidFill>
                  <a:srgbClr val="0000CC"/>
                </a:solidFill>
                <a:latin typeface="Arial" charset="0"/>
              </a:rPr>
              <a:t>                                 wrestled </a:t>
            </a:r>
            <a:r>
              <a:rPr lang="en-US" sz="2200" dirty="0">
                <a:solidFill>
                  <a:srgbClr val="0000CC"/>
                </a:solidFill>
                <a:latin typeface="Arial" charset="0"/>
              </a:rPr>
              <a:t>with him until the breaking of day.</a:t>
            </a:r>
          </a:p>
          <a:p>
            <a:pPr indent="288925" eaLnBrk="1" hangingPunct="1"/>
            <a:r>
              <a:rPr lang="en-US" sz="2200" dirty="0">
                <a:solidFill>
                  <a:srgbClr val="0000CC"/>
                </a:solidFill>
                <a:latin typeface="Arial" charset="0"/>
              </a:rPr>
              <a:t>25  Now when He saw that He did not prevail against him, He touched the socket of his hip; and the socket of Jacob's hip was out of joint as He wrestled with him.</a:t>
            </a:r>
          </a:p>
          <a:p>
            <a:pPr indent="288925" eaLnBrk="1" hangingPunct="1"/>
            <a:r>
              <a:rPr lang="en-US" sz="2200" dirty="0">
                <a:solidFill>
                  <a:srgbClr val="0000CC"/>
                </a:solidFill>
                <a:latin typeface="Arial" charset="0"/>
              </a:rPr>
              <a:t>26  And He said, "Let Me go, for the day breaks." But he said, "I will not let You go unless You bless me!"</a:t>
            </a:r>
          </a:p>
        </p:txBody>
      </p:sp>
      <p:pic>
        <p:nvPicPr>
          <p:cNvPr id="118785" name="Picture 1"/>
          <p:cNvPicPr>
            <a:picLocks noChangeAspect="1" noChangeArrowheads="1"/>
          </p:cNvPicPr>
          <p:nvPr/>
        </p:nvPicPr>
        <p:blipFill>
          <a:blip r:embed="rId2" cstate="print"/>
          <a:srcRect/>
          <a:stretch>
            <a:fillRect/>
          </a:stretch>
        </p:blipFill>
        <p:spPr bwMode="auto">
          <a:xfrm>
            <a:off x="6858000" y="76200"/>
            <a:ext cx="2066925" cy="2795168"/>
          </a:xfrm>
          <a:prstGeom prst="rect">
            <a:avLst/>
          </a:prstGeom>
          <a:noFill/>
          <a:ln w="9525">
            <a:noFill/>
            <a:miter lim="800000"/>
            <a:headEnd/>
            <a:tailEnd/>
          </a:ln>
        </p:spPr>
      </p:pic>
      <p:pic>
        <p:nvPicPr>
          <p:cNvPr id="118786" name="Picture 2"/>
          <p:cNvPicPr>
            <a:picLocks noChangeAspect="1" noChangeArrowheads="1"/>
          </p:cNvPicPr>
          <p:nvPr/>
        </p:nvPicPr>
        <p:blipFill>
          <a:blip r:embed="rId3" cstate="print"/>
          <a:srcRect t="3319" b="7054"/>
          <a:stretch>
            <a:fillRect/>
          </a:stretch>
        </p:blipFill>
        <p:spPr bwMode="auto">
          <a:xfrm>
            <a:off x="152400" y="152400"/>
            <a:ext cx="1990725"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04800" y="4191000"/>
            <a:ext cx="8229600" cy="2392363"/>
          </a:xfrm>
        </p:spPr>
        <p:txBody>
          <a:bodyPr>
            <a:normAutofit fontScale="92500" lnSpcReduction="20000"/>
          </a:bodyPr>
          <a:lstStyle/>
          <a:p>
            <a:pPr>
              <a:lnSpc>
                <a:spcPct val="90000"/>
              </a:lnSpc>
            </a:pPr>
            <a:r>
              <a:rPr lang="en-US" b="1" dirty="0">
                <a:solidFill>
                  <a:srgbClr val="00B050"/>
                </a:solidFill>
              </a:rPr>
              <a:t>Warning to parents</a:t>
            </a:r>
            <a:r>
              <a:rPr lang="en-US" dirty="0"/>
              <a:t>:  tendency to favor children who excel in things of this world!</a:t>
            </a:r>
          </a:p>
          <a:p>
            <a:pPr lvl="1">
              <a:lnSpc>
                <a:spcPct val="90000"/>
              </a:lnSpc>
            </a:pPr>
            <a:r>
              <a:rPr lang="en-US" dirty="0"/>
              <a:t>We might enjoy their success</a:t>
            </a:r>
          </a:p>
          <a:p>
            <a:pPr lvl="1">
              <a:lnSpc>
                <a:spcPct val="90000"/>
              </a:lnSpc>
            </a:pPr>
            <a:r>
              <a:rPr lang="en-US" dirty="0"/>
              <a:t>We might be reaching out to save them</a:t>
            </a:r>
          </a:p>
          <a:p>
            <a:pPr>
              <a:lnSpc>
                <a:spcPct val="90000"/>
              </a:lnSpc>
            </a:pPr>
            <a:r>
              <a:rPr lang="en-US" dirty="0"/>
              <a:t>Creates rivalries among children</a:t>
            </a:r>
          </a:p>
          <a:p>
            <a:pPr>
              <a:lnSpc>
                <a:spcPct val="90000"/>
              </a:lnSpc>
            </a:pPr>
            <a:r>
              <a:rPr lang="en-US" dirty="0"/>
              <a:t>Emphasizes the wrong goals</a:t>
            </a:r>
          </a:p>
        </p:txBody>
      </p:sp>
      <p:sp>
        <p:nvSpPr>
          <p:cNvPr id="3077" name="Text Box 5"/>
          <p:cNvSpPr txBox="1">
            <a:spLocks noChangeArrowheads="1"/>
          </p:cNvSpPr>
          <p:nvPr/>
        </p:nvSpPr>
        <p:spPr bwMode="auto">
          <a:xfrm>
            <a:off x="304800" y="762000"/>
            <a:ext cx="8382000" cy="3323987"/>
          </a:xfrm>
          <a:prstGeom prst="rect">
            <a:avLst/>
          </a:prstGeom>
          <a:noFill/>
          <a:ln w="9525">
            <a:noFill/>
            <a:miter lim="800000"/>
            <a:headEnd/>
            <a:tailEnd/>
          </a:ln>
          <a:effectLst/>
        </p:spPr>
        <p:txBody>
          <a:bodyPr wrap="square">
            <a:spAutoFit/>
          </a:bodyPr>
          <a:lstStyle/>
          <a:p>
            <a:pPr eaLnBrk="1" hangingPunct="1">
              <a:spcBef>
                <a:spcPct val="50000"/>
              </a:spcBef>
            </a:pPr>
            <a:r>
              <a:rPr lang="en-US" sz="2800" b="1" dirty="0">
                <a:solidFill>
                  <a:schemeClr val="tx2"/>
                </a:solidFill>
                <a:latin typeface="Arial" charset="0"/>
              </a:rPr>
              <a:t>                           </a:t>
            </a:r>
            <a:r>
              <a:rPr lang="en-US" sz="2800" b="1" dirty="0">
                <a:solidFill>
                  <a:schemeClr val="folHlink"/>
                </a:solidFill>
                <a:latin typeface="Arial" charset="0"/>
              </a:rPr>
              <a:t>Genesis 25:28</a:t>
            </a:r>
            <a:r>
              <a:rPr lang="en-US" sz="2800" dirty="0">
                <a:solidFill>
                  <a:schemeClr val="folHlink"/>
                </a:solidFill>
                <a:latin typeface="Arial" charset="0"/>
              </a:rPr>
              <a:t> </a:t>
            </a:r>
            <a:br>
              <a:rPr lang="en-US" sz="2800" dirty="0">
                <a:solidFill>
                  <a:schemeClr val="folHlink"/>
                </a:solidFill>
                <a:latin typeface="Arial" charset="0"/>
              </a:rPr>
            </a:br>
            <a:r>
              <a:rPr lang="en-US" sz="2800" dirty="0">
                <a:solidFill>
                  <a:srgbClr val="0000CC"/>
                </a:solidFill>
                <a:latin typeface="Arial" charset="0"/>
              </a:rPr>
              <a:t>And </a:t>
            </a:r>
            <a:r>
              <a:rPr lang="en-US" sz="2800" dirty="0">
                <a:solidFill>
                  <a:srgbClr val="C00000"/>
                </a:solidFill>
                <a:latin typeface="Arial" charset="0"/>
              </a:rPr>
              <a:t>Isaac loved Esau </a:t>
            </a:r>
            <a:r>
              <a:rPr lang="en-US" sz="2800" dirty="0">
                <a:solidFill>
                  <a:srgbClr val="0000CC"/>
                </a:solidFill>
                <a:latin typeface="Arial" charset="0"/>
              </a:rPr>
              <a:t>because he ate </a:t>
            </a:r>
            <a:r>
              <a:rPr lang="en-US" sz="2800" dirty="0" smtClean="0">
                <a:solidFill>
                  <a:srgbClr val="0000CC"/>
                </a:solidFill>
                <a:latin typeface="Arial" charset="0"/>
              </a:rPr>
              <a:t>                        of </a:t>
            </a:r>
            <a:r>
              <a:rPr lang="en-US" sz="2800" dirty="0">
                <a:solidFill>
                  <a:srgbClr val="0000CC"/>
                </a:solidFill>
                <a:latin typeface="Arial" charset="0"/>
              </a:rPr>
              <a:t>his game, but </a:t>
            </a:r>
            <a:r>
              <a:rPr lang="en-US" sz="2800" dirty="0" err="1">
                <a:solidFill>
                  <a:srgbClr val="C00000"/>
                </a:solidFill>
                <a:latin typeface="Arial" charset="0"/>
              </a:rPr>
              <a:t>Rebekah</a:t>
            </a:r>
            <a:r>
              <a:rPr lang="en-US" sz="2800" dirty="0">
                <a:solidFill>
                  <a:srgbClr val="C00000"/>
                </a:solidFill>
                <a:latin typeface="Arial" charset="0"/>
              </a:rPr>
              <a:t> loved Jacob</a:t>
            </a:r>
            <a:r>
              <a:rPr lang="en-US" sz="2800" dirty="0">
                <a:solidFill>
                  <a:srgbClr val="0000CC"/>
                </a:solidFill>
                <a:latin typeface="Arial" charset="0"/>
              </a:rPr>
              <a:t>.</a:t>
            </a:r>
            <a:r>
              <a:rPr lang="en-US" sz="2800" dirty="0">
                <a:solidFill>
                  <a:schemeClr val="folHlink"/>
                </a:solidFill>
                <a:latin typeface="Arial" charset="0"/>
              </a:rPr>
              <a:t/>
            </a:r>
            <a:br>
              <a:rPr lang="en-US" sz="2800" dirty="0">
                <a:solidFill>
                  <a:schemeClr val="folHlink"/>
                </a:solidFill>
                <a:latin typeface="Arial" charset="0"/>
              </a:rPr>
            </a:br>
            <a:r>
              <a:rPr lang="en-US" sz="1400" dirty="0">
                <a:solidFill>
                  <a:schemeClr val="folHlink"/>
                </a:solidFill>
                <a:latin typeface="Arial" charset="0"/>
              </a:rPr>
              <a:t> </a:t>
            </a:r>
            <a:br>
              <a:rPr lang="en-US" sz="1400" dirty="0">
                <a:solidFill>
                  <a:schemeClr val="folHlink"/>
                </a:solidFill>
                <a:latin typeface="Arial" charset="0"/>
              </a:rPr>
            </a:br>
            <a:r>
              <a:rPr lang="en-US" sz="2800" dirty="0">
                <a:solidFill>
                  <a:schemeClr val="folHlink"/>
                </a:solidFill>
                <a:latin typeface="Arial" charset="0"/>
              </a:rPr>
              <a:t>                          </a:t>
            </a:r>
            <a:r>
              <a:rPr lang="en-US" sz="2800" b="1" dirty="0">
                <a:solidFill>
                  <a:schemeClr val="folHlink"/>
                </a:solidFill>
                <a:latin typeface="Arial" charset="0"/>
              </a:rPr>
              <a:t>Romans 9:12-13</a:t>
            </a:r>
            <a:r>
              <a:rPr lang="en-US" sz="2800" dirty="0">
                <a:solidFill>
                  <a:schemeClr val="folHlink"/>
                </a:solidFill>
                <a:latin typeface="Arial" charset="0"/>
              </a:rPr>
              <a:t/>
            </a:r>
            <a:br>
              <a:rPr lang="en-US" sz="2800" dirty="0">
                <a:solidFill>
                  <a:schemeClr val="folHlink"/>
                </a:solidFill>
                <a:latin typeface="Arial" charset="0"/>
              </a:rPr>
            </a:br>
            <a:r>
              <a:rPr lang="en-US" sz="2800" dirty="0">
                <a:solidFill>
                  <a:srgbClr val="0000CC"/>
                </a:solidFill>
                <a:latin typeface="Arial" charset="0"/>
              </a:rPr>
              <a:t>it was said to her, "The older shall serve </a:t>
            </a:r>
            <a:r>
              <a:rPr lang="en-US" sz="2800" dirty="0" smtClean="0">
                <a:solidFill>
                  <a:srgbClr val="0000CC"/>
                </a:solidFill>
                <a:latin typeface="Arial" charset="0"/>
              </a:rPr>
              <a:t>                    the </a:t>
            </a:r>
            <a:r>
              <a:rPr lang="en-US" sz="2800" dirty="0">
                <a:solidFill>
                  <a:srgbClr val="0000CC"/>
                </a:solidFill>
                <a:latin typeface="Arial" charset="0"/>
              </a:rPr>
              <a:t>younger.“  As it is written, "Jacob I </a:t>
            </a:r>
            <a:r>
              <a:rPr lang="en-US" sz="2800" dirty="0" smtClean="0">
                <a:solidFill>
                  <a:srgbClr val="0000CC"/>
                </a:solidFill>
                <a:latin typeface="Arial" charset="0"/>
              </a:rPr>
              <a:t>                      have </a:t>
            </a:r>
            <a:r>
              <a:rPr lang="en-US" sz="2800" dirty="0">
                <a:solidFill>
                  <a:srgbClr val="0000CC"/>
                </a:solidFill>
                <a:latin typeface="Arial" charset="0"/>
              </a:rPr>
              <a:t>loved, but Esau I have hated."</a:t>
            </a:r>
            <a:endParaRPr lang="en-US" sz="2400" dirty="0">
              <a:solidFill>
                <a:srgbClr val="0000CC"/>
              </a:solidFill>
              <a:latin typeface="Arial" charset="0"/>
            </a:endParaRPr>
          </a:p>
        </p:txBody>
      </p:sp>
      <p:sp>
        <p:nvSpPr>
          <p:cNvPr id="4" name="Rectangle 2"/>
          <p:cNvSpPr>
            <a:spLocks noGrp="1" noChangeArrowheads="1"/>
          </p:cNvSpPr>
          <p:nvPr>
            <p:ph type="title"/>
          </p:nvPr>
        </p:nvSpPr>
        <p:spPr>
          <a:xfrm>
            <a:off x="0" y="0"/>
            <a:ext cx="9144000" cy="792163"/>
          </a:xfrm>
        </p:spPr>
        <p:txBody>
          <a:bodyPr>
            <a:normAutofit/>
          </a:bodyPr>
          <a:lstStyle/>
          <a:p>
            <a:r>
              <a:rPr lang="en-US" sz="3600" b="1" dirty="0" smtClean="0">
                <a:solidFill>
                  <a:srgbClr val="FF0000"/>
                </a:solidFill>
                <a:latin typeface="Vagabond" pitchFamily="2" charset="0"/>
              </a:rPr>
              <a:t>Showing Favoritism among Children</a:t>
            </a:r>
            <a:endParaRPr lang="en-US" sz="3600" b="1" dirty="0">
              <a:solidFill>
                <a:srgbClr val="FF0000"/>
              </a:solidFill>
              <a:latin typeface="Vagabond" pitchFamily="2" charset="0"/>
            </a:endParaRPr>
          </a:p>
        </p:txBody>
      </p:sp>
      <p:pic>
        <p:nvPicPr>
          <p:cNvPr id="92162" name="Picture 2" descr="https://encrypted-tbn3.gstatic.com/images?q=tbn:ANd9GcQOfpiCd05j-wc-8eFnroGQJyXdjZneptwdh-v6f34U3RrByWoxjg"/>
          <p:cNvPicPr>
            <a:picLocks noChangeAspect="1" noChangeArrowheads="1"/>
          </p:cNvPicPr>
          <p:nvPr/>
        </p:nvPicPr>
        <p:blipFill>
          <a:blip r:embed="rId2" cstate="print"/>
          <a:srcRect/>
          <a:stretch>
            <a:fillRect/>
          </a:stretch>
        </p:blipFill>
        <p:spPr bwMode="auto">
          <a:xfrm>
            <a:off x="6553200" y="4876800"/>
            <a:ext cx="2466975" cy="1847851"/>
          </a:xfrm>
          <a:prstGeom prst="rect">
            <a:avLst/>
          </a:prstGeom>
          <a:noFill/>
        </p:spPr>
      </p:pic>
      <p:pic>
        <p:nvPicPr>
          <p:cNvPr id="92164" name="Picture 4" descr="https://encrypted-tbn2.gstatic.com/images?q=tbn:ANd9GcTs4FjJLC3ksvvxNb5dzHoBXkHBitCEblbercwChIiYF5_b0VHGLw"/>
          <p:cNvPicPr>
            <a:picLocks noChangeAspect="1" noChangeArrowheads="1"/>
          </p:cNvPicPr>
          <p:nvPr/>
        </p:nvPicPr>
        <p:blipFill>
          <a:blip r:embed="rId3" cstate="print"/>
          <a:srcRect/>
          <a:stretch>
            <a:fillRect/>
          </a:stretch>
        </p:blipFill>
        <p:spPr bwMode="auto">
          <a:xfrm>
            <a:off x="6781800" y="990600"/>
            <a:ext cx="2209800" cy="293506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838200"/>
          </a:xfrm>
        </p:spPr>
        <p:txBody>
          <a:bodyPr/>
          <a:lstStyle/>
          <a:p>
            <a:r>
              <a:rPr lang="en-US" b="1" dirty="0">
                <a:solidFill>
                  <a:srgbClr val="FF0000"/>
                </a:solidFill>
                <a:latin typeface="Vagabond" pitchFamily="2" charset="0"/>
              </a:rPr>
              <a:t>Hosea 12:2-5</a:t>
            </a:r>
          </a:p>
        </p:txBody>
      </p:sp>
      <p:sp>
        <p:nvSpPr>
          <p:cNvPr id="20483" name="Rectangle 3"/>
          <p:cNvSpPr>
            <a:spLocks noGrp="1" noChangeArrowheads="1"/>
          </p:cNvSpPr>
          <p:nvPr>
            <p:ph idx="1"/>
          </p:nvPr>
        </p:nvSpPr>
        <p:spPr>
          <a:xfrm>
            <a:off x="381000" y="3810000"/>
            <a:ext cx="6248400" cy="2819400"/>
          </a:xfrm>
        </p:spPr>
        <p:txBody>
          <a:bodyPr/>
          <a:lstStyle/>
          <a:p>
            <a:pPr>
              <a:lnSpc>
                <a:spcPct val="80000"/>
              </a:lnSpc>
            </a:pPr>
            <a:r>
              <a:rPr lang="en-US" sz="2400" dirty="0"/>
              <a:t>Jacob pleaded with this angel to bless him and would not let go</a:t>
            </a:r>
          </a:p>
          <a:p>
            <a:pPr>
              <a:lnSpc>
                <a:spcPct val="80000"/>
              </a:lnSpc>
            </a:pPr>
            <a:r>
              <a:rPr lang="en-US" sz="2400" dirty="0"/>
              <a:t>He prevailed, not by strength, but with tears</a:t>
            </a:r>
          </a:p>
          <a:p>
            <a:pPr>
              <a:lnSpc>
                <a:spcPct val="80000"/>
              </a:lnSpc>
            </a:pPr>
            <a:r>
              <a:rPr lang="en-US" sz="2400" dirty="0"/>
              <a:t>This is the pattern for us – pleading with God to bless our families &amp; ecclesias</a:t>
            </a:r>
          </a:p>
          <a:p>
            <a:pPr>
              <a:lnSpc>
                <a:spcPct val="80000"/>
              </a:lnSpc>
            </a:pPr>
            <a:r>
              <a:rPr lang="en-US" sz="2400" dirty="0"/>
              <a:t>Same experience Jesus had (Heb 5:7)</a:t>
            </a:r>
          </a:p>
          <a:p>
            <a:pPr lvl="1">
              <a:lnSpc>
                <a:spcPct val="80000"/>
              </a:lnSpc>
            </a:pPr>
            <a:r>
              <a:rPr lang="en-US" sz="2000" dirty="0"/>
              <a:t>Offered up prayers with loud cries &amp; tears to Him who could save him from death</a:t>
            </a:r>
          </a:p>
        </p:txBody>
      </p:sp>
      <p:sp>
        <p:nvSpPr>
          <p:cNvPr id="20484" name="Text Box 4"/>
          <p:cNvSpPr txBox="1">
            <a:spLocks noChangeArrowheads="1"/>
          </p:cNvSpPr>
          <p:nvPr/>
        </p:nvSpPr>
        <p:spPr bwMode="auto">
          <a:xfrm>
            <a:off x="457200" y="838200"/>
            <a:ext cx="8458200" cy="2862322"/>
          </a:xfrm>
          <a:prstGeom prst="rect">
            <a:avLst/>
          </a:prstGeom>
          <a:noFill/>
          <a:ln w="9525">
            <a:noFill/>
            <a:miter lim="800000"/>
            <a:headEnd/>
            <a:tailEnd/>
          </a:ln>
          <a:effectLst/>
        </p:spPr>
        <p:txBody>
          <a:bodyPr wrap="square">
            <a:spAutoFit/>
          </a:bodyPr>
          <a:lstStyle/>
          <a:p>
            <a:pPr indent="288925" eaLnBrk="1" hangingPunct="1"/>
            <a:r>
              <a:rPr lang="en-US" sz="2000" dirty="0" smtClean="0">
                <a:solidFill>
                  <a:srgbClr val="0000CC"/>
                </a:solidFill>
                <a:latin typeface="Arial" charset="0"/>
              </a:rPr>
              <a:t>              2  </a:t>
            </a:r>
            <a:r>
              <a:rPr lang="en-US" sz="2000" dirty="0">
                <a:solidFill>
                  <a:srgbClr val="0000CC"/>
                </a:solidFill>
                <a:latin typeface="Arial" charset="0"/>
              </a:rPr>
              <a:t>The LORD also brings a charge against Judah</a:t>
            </a:r>
            <a:r>
              <a:rPr lang="en-US" sz="2000" dirty="0" smtClean="0">
                <a:solidFill>
                  <a:srgbClr val="0000CC"/>
                </a:solidFill>
                <a:latin typeface="Arial" charset="0"/>
              </a:rPr>
              <a:t>,                                            </a:t>
            </a:r>
          </a:p>
          <a:p>
            <a:pPr indent="288925" eaLnBrk="1" hangingPunct="1"/>
            <a:r>
              <a:rPr lang="en-US" sz="2000" dirty="0" smtClean="0">
                <a:solidFill>
                  <a:srgbClr val="0000CC"/>
                </a:solidFill>
                <a:latin typeface="Arial" charset="0"/>
              </a:rPr>
              <a:t>              and </a:t>
            </a:r>
            <a:r>
              <a:rPr lang="en-US" sz="2000" dirty="0">
                <a:solidFill>
                  <a:srgbClr val="0000CC"/>
                </a:solidFill>
                <a:latin typeface="Arial" charset="0"/>
              </a:rPr>
              <a:t>will punish Jacob according to his ways; </a:t>
            </a:r>
            <a:r>
              <a:rPr lang="en-US" sz="2000" dirty="0" smtClean="0">
                <a:solidFill>
                  <a:srgbClr val="0000CC"/>
                </a:solidFill>
                <a:latin typeface="Arial" charset="0"/>
              </a:rPr>
              <a:t>                                  </a:t>
            </a:r>
          </a:p>
          <a:p>
            <a:pPr indent="288925" eaLnBrk="1" hangingPunct="1"/>
            <a:r>
              <a:rPr lang="en-US" sz="2000" dirty="0" smtClean="0">
                <a:solidFill>
                  <a:srgbClr val="0000CC"/>
                </a:solidFill>
                <a:latin typeface="Arial" charset="0"/>
              </a:rPr>
              <a:t>              according </a:t>
            </a:r>
            <a:r>
              <a:rPr lang="en-US" sz="2000" dirty="0">
                <a:solidFill>
                  <a:srgbClr val="0000CC"/>
                </a:solidFill>
                <a:latin typeface="Arial" charset="0"/>
              </a:rPr>
              <a:t>to his deeds He will recompense him.</a:t>
            </a:r>
          </a:p>
          <a:p>
            <a:pPr indent="288925" eaLnBrk="1" hangingPunct="1"/>
            <a:r>
              <a:rPr lang="en-US" sz="2000" dirty="0">
                <a:solidFill>
                  <a:srgbClr val="0000CC"/>
                </a:solidFill>
                <a:latin typeface="Arial" charset="0"/>
              </a:rPr>
              <a:t>3  He took his brother by the heel in the womb, and in </a:t>
            </a:r>
            <a:r>
              <a:rPr lang="en-US" sz="2000" dirty="0" smtClean="0">
                <a:solidFill>
                  <a:srgbClr val="0000CC"/>
                </a:solidFill>
                <a:latin typeface="Arial" charset="0"/>
              </a:rPr>
              <a:t>his                            </a:t>
            </a:r>
            <a:r>
              <a:rPr lang="en-US" sz="2000" dirty="0">
                <a:solidFill>
                  <a:srgbClr val="0000CC"/>
                </a:solidFill>
                <a:latin typeface="Arial" charset="0"/>
              </a:rPr>
              <a:t>strength he struggled with God.</a:t>
            </a:r>
          </a:p>
          <a:p>
            <a:pPr indent="288925" eaLnBrk="1" hangingPunct="1"/>
            <a:r>
              <a:rPr lang="en-US" sz="2000" dirty="0">
                <a:solidFill>
                  <a:srgbClr val="0000CC"/>
                </a:solidFill>
                <a:latin typeface="Arial" charset="0"/>
              </a:rPr>
              <a:t>4  Yes, </a:t>
            </a:r>
            <a:r>
              <a:rPr lang="en-US" sz="2000" b="1" dirty="0">
                <a:solidFill>
                  <a:srgbClr val="C00000"/>
                </a:solidFill>
                <a:latin typeface="Arial" charset="0"/>
              </a:rPr>
              <a:t>he struggled with the Angel and prevailed; he wept, and sought favor from Him.</a:t>
            </a:r>
            <a:r>
              <a:rPr lang="en-US" sz="2000" dirty="0">
                <a:solidFill>
                  <a:srgbClr val="C00000"/>
                </a:solidFill>
                <a:latin typeface="Arial" charset="0"/>
              </a:rPr>
              <a:t> </a:t>
            </a:r>
            <a:r>
              <a:rPr lang="en-US" sz="2000" dirty="0">
                <a:solidFill>
                  <a:srgbClr val="0000CC"/>
                </a:solidFill>
                <a:latin typeface="Arial" charset="0"/>
              </a:rPr>
              <a:t>He found Him in Bethel, and there He spoke to us--</a:t>
            </a:r>
          </a:p>
          <a:p>
            <a:pPr indent="288925" eaLnBrk="1" hangingPunct="1"/>
            <a:r>
              <a:rPr lang="en-US" sz="2000" dirty="0">
                <a:solidFill>
                  <a:srgbClr val="0000CC"/>
                </a:solidFill>
                <a:latin typeface="Arial" charset="0"/>
              </a:rPr>
              <a:t>5  That is, the LORD God of hosts. The LORD is His memorable name.</a:t>
            </a:r>
          </a:p>
        </p:txBody>
      </p:sp>
      <p:pic>
        <p:nvPicPr>
          <p:cNvPr id="117762" name="Picture 2" descr="https://encrypted-tbn0.gstatic.com/images?q=tbn:ANd9GcTBAYNTKiJzD3GV9uS_CaYeFGr6VLCn73RE8JzbW8mBlP9PedjG"/>
          <p:cNvPicPr>
            <a:picLocks noChangeAspect="1" noChangeArrowheads="1"/>
          </p:cNvPicPr>
          <p:nvPr/>
        </p:nvPicPr>
        <p:blipFill>
          <a:blip r:embed="rId2" cstate="print"/>
          <a:srcRect/>
          <a:stretch>
            <a:fillRect/>
          </a:stretch>
        </p:blipFill>
        <p:spPr bwMode="auto">
          <a:xfrm>
            <a:off x="6553200" y="3810000"/>
            <a:ext cx="2394337" cy="2514600"/>
          </a:xfrm>
          <a:prstGeom prst="rect">
            <a:avLst/>
          </a:prstGeom>
          <a:noFill/>
        </p:spPr>
      </p:pic>
      <p:pic>
        <p:nvPicPr>
          <p:cNvPr id="117764" name="Picture 4" descr="https://encrypted-tbn1.gstatic.com/images?q=tbn:ANd9GcRSzzHR110jgAP4Rf_ZV3DljabmCV0hBe7wAwUlDSVSspUy2fer"/>
          <p:cNvPicPr>
            <a:picLocks noChangeAspect="1" noChangeArrowheads="1"/>
          </p:cNvPicPr>
          <p:nvPr/>
        </p:nvPicPr>
        <p:blipFill>
          <a:blip r:embed="rId3" cstate="print"/>
          <a:srcRect t="20438" r="17391" b="3650"/>
          <a:stretch>
            <a:fillRect/>
          </a:stretch>
        </p:blipFill>
        <p:spPr bwMode="auto">
          <a:xfrm>
            <a:off x="7467600" y="152400"/>
            <a:ext cx="1559170" cy="2133601"/>
          </a:xfrm>
          <a:prstGeom prst="rect">
            <a:avLst/>
          </a:prstGeom>
          <a:noFill/>
        </p:spPr>
      </p:pic>
      <p:pic>
        <p:nvPicPr>
          <p:cNvPr id="117766" name="Picture 6" descr="https://encrypted-tbn2.gstatic.com/images?q=tbn:ANd9GcRctdHT-sVMbTF-rGIOi4mI3J35FuhJlRYUkNiUVgolnyp3cpwR9A"/>
          <p:cNvPicPr>
            <a:picLocks noChangeAspect="1" noChangeArrowheads="1"/>
          </p:cNvPicPr>
          <p:nvPr/>
        </p:nvPicPr>
        <p:blipFill>
          <a:blip r:embed="rId4" cstate="print"/>
          <a:srcRect l="7692" t="9562"/>
          <a:stretch>
            <a:fillRect/>
          </a:stretch>
        </p:blipFill>
        <p:spPr bwMode="auto">
          <a:xfrm flipH="1">
            <a:off x="228600" y="76200"/>
            <a:ext cx="1447800" cy="171172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0"/>
            <a:ext cx="5029200" cy="1295400"/>
          </a:xfrm>
        </p:spPr>
        <p:txBody>
          <a:bodyPr>
            <a:normAutofit fontScale="90000"/>
          </a:bodyPr>
          <a:lstStyle/>
          <a:p>
            <a:r>
              <a:rPr lang="en-US" sz="4000" b="1" dirty="0">
                <a:solidFill>
                  <a:srgbClr val="FF0000"/>
                </a:solidFill>
                <a:latin typeface="Vagabond" pitchFamily="2" charset="0"/>
              </a:rPr>
              <a:t>Don’t forget to give God the credit!</a:t>
            </a:r>
          </a:p>
        </p:txBody>
      </p:sp>
      <p:sp>
        <p:nvSpPr>
          <p:cNvPr id="21507" name="Rectangle 3"/>
          <p:cNvSpPr>
            <a:spLocks noGrp="1" noChangeArrowheads="1"/>
          </p:cNvSpPr>
          <p:nvPr>
            <p:ph idx="1"/>
          </p:nvPr>
        </p:nvSpPr>
        <p:spPr>
          <a:xfrm>
            <a:off x="533400" y="5105400"/>
            <a:ext cx="6324600" cy="1752600"/>
          </a:xfrm>
        </p:spPr>
        <p:txBody>
          <a:bodyPr>
            <a:normAutofit lnSpcReduction="10000"/>
          </a:bodyPr>
          <a:lstStyle/>
          <a:p>
            <a:pPr>
              <a:lnSpc>
                <a:spcPct val="90000"/>
              </a:lnSpc>
            </a:pPr>
            <a:r>
              <a:rPr lang="en-US" sz="2400" dirty="0"/>
              <a:t>God will help us face the issues of our past</a:t>
            </a:r>
          </a:p>
          <a:p>
            <a:pPr>
              <a:lnSpc>
                <a:spcPct val="90000"/>
              </a:lnSpc>
            </a:pPr>
            <a:r>
              <a:rPr lang="en-US" sz="2400" dirty="0"/>
              <a:t>We must act in faith, but the victory belongs to God</a:t>
            </a:r>
          </a:p>
          <a:p>
            <a:pPr>
              <a:lnSpc>
                <a:spcPct val="90000"/>
              </a:lnSpc>
            </a:pPr>
            <a:r>
              <a:rPr lang="en-US" sz="2400" dirty="0"/>
              <a:t>Be sure to thank God, and give him the praise and honor for helping us through our troubles</a:t>
            </a:r>
          </a:p>
        </p:txBody>
      </p:sp>
      <p:sp>
        <p:nvSpPr>
          <p:cNvPr id="21508" name="Text Box 4"/>
          <p:cNvSpPr txBox="1">
            <a:spLocks noChangeArrowheads="1"/>
          </p:cNvSpPr>
          <p:nvPr/>
        </p:nvSpPr>
        <p:spPr bwMode="auto">
          <a:xfrm>
            <a:off x="457200" y="1295400"/>
            <a:ext cx="8305800" cy="3754874"/>
          </a:xfrm>
          <a:prstGeom prst="rect">
            <a:avLst/>
          </a:prstGeom>
          <a:noFill/>
          <a:ln w="9525">
            <a:noFill/>
            <a:miter lim="800000"/>
            <a:headEnd/>
            <a:tailEnd/>
          </a:ln>
          <a:effectLst/>
        </p:spPr>
        <p:txBody>
          <a:bodyPr wrap="square">
            <a:spAutoFit/>
          </a:bodyPr>
          <a:lstStyle/>
          <a:p>
            <a:pPr indent="288925" eaLnBrk="1" hangingPunct="1"/>
            <a:r>
              <a:rPr lang="en-US" sz="2000" b="1" dirty="0">
                <a:latin typeface="Arial" charset="0"/>
              </a:rPr>
              <a:t>                           </a:t>
            </a:r>
            <a:r>
              <a:rPr lang="en-US" sz="2000" b="1" dirty="0" smtClean="0">
                <a:latin typeface="Arial" charset="0"/>
              </a:rPr>
              <a:t>  </a:t>
            </a:r>
            <a:r>
              <a:rPr lang="en-US" sz="2800" b="1" dirty="0">
                <a:solidFill>
                  <a:schemeClr val="folHlink"/>
                </a:solidFill>
                <a:latin typeface="Arial" charset="0"/>
              </a:rPr>
              <a:t>Genesis 33:3-5, 11</a:t>
            </a:r>
            <a:endParaRPr lang="en-US" sz="2400" b="1" dirty="0">
              <a:solidFill>
                <a:schemeClr val="folHlink"/>
              </a:solidFill>
              <a:latin typeface="Arial" charset="0"/>
            </a:endParaRPr>
          </a:p>
          <a:p>
            <a:pPr indent="288925" eaLnBrk="1" hangingPunct="1"/>
            <a:r>
              <a:rPr lang="en-US" sz="2000" dirty="0">
                <a:solidFill>
                  <a:srgbClr val="0000CC"/>
                </a:solidFill>
                <a:latin typeface="Arial" charset="0"/>
              </a:rPr>
              <a:t>3  Then he crossed over before them and bowed himself to the ground seven times, until he came near to his brother.</a:t>
            </a:r>
          </a:p>
          <a:p>
            <a:pPr indent="288925" eaLnBrk="1" hangingPunct="1"/>
            <a:r>
              <a:rPr lang="en-US" sz="2000" dirty="0">
                <a:solidFill>
                  <a:srgbClr val="0000CC"/>
                </a:solidFill>
                <a:latin typeface="Arial" charset="0"/>
              </a:rPr>
              <a:t>4  But Esau ran to meet him, and embraced him, and fell on his neck and kissed him, and they wept.</a:t>
            </a:r>
          </a:p>
          <a:p>
            <a:pPr indent="288925" eaLnBrk="1" hangingPunct="1"/>
            <a:r>
              <a:rPr lang="en-US" sz="2000" dirty="0">
                <a:solidFill>
                  <a:srgbClr val="0000CC"/>
                </a:solidFill>
                <a:latin typeface="Arial" charset="0"/>
              </a:rPr>
              <a:t>5  And he lifted his eyes and saw the women and children, and said, "Who are these with you?" And he said, </a:t>
            </a:r>
            <a:r>
              <a:rPr lang="en-US" sz="2000" dirty="0">
                <a:solidFill>
                  <a:srgbClr val="C00000"/>
                </a:solidFill>
                <a:latin typeface="Arial" charset="0"/>
              </a:rPr>
              <a:t>"</a:t>
            </a:r>
            <a:r>
              <a:rPr lang="en-US" sz="2000" b="1" i="1" dirty="0">
                <a:solidFill>
                  <a:srgbClr val="C00000"/>
                </a:solidFill>
                <a:latin typeface="Arial" charset="0"/>
              </a:rPr>
              <a:t>The children whom God has graciously given your servant.“</a:t>
            </a:r>
          </a:p>
          <a:p>
            <a:pPr indent="288925" eaLnBrk="1" hangingPunct="1"/>
            <a:endParaRPr lang="en-US" sz="1000" b="1" i="1" dirty="0">
              <a:solidFill>
                <a:srgbClr val="0000CC"/>
              </a:solidFill>
              <a:latin typeface="Arial" charset="0"/>
            </a:endParaRPr>
          </a:p>
          <a:p>
            <a:pPr indent="288925" eaLnBrk="1" hangingPunct="1"/>
            <a:r>
              <a:rPr lang="en-US" sz="2000" dirty="0">
                <a:solidFill>
                  <a:srgbClr val="0000CC"/>
                </a:solidFill>
                <a:latin typeface="Arial" charset="0"/>
              </a:rPr>
              <a:t>    11  "Please, take my blessing that is brought to you, because </a:t>
            </a:r>
            <a:r>
              <a:rPr lang="en-US" sz="2000" b="1" i="1" dirty="0">
                <a:solidFill>
                  <a:srgbClr val="C00000"/>
                </a:solidFill>
                <a:latin typeface="Arial" charset="0"/>
              </a:rPr>
              <a:t>God has dealt graciously with me,</a:t>
            </a:r>
            <a:r>
              <a:rPr lang="en-US" sz="2000" dirty="0">
                <a:solidFill>
                  <a:srgbClr val="C00000"/>
                </a:solidFill>
                <a:latin typeface="Arial" charset="0"/>
              </a:rPr>
              <a:t> </a:t>
            </a:r>
            <a:r>
              <a:rPr lang="en-US" sz="2000" dirty="0">
                <a:solidFill>
                  <a:srgbClr val="0000CC"/>
                </a:solidFill>
                <a:latin typeface="Arial" charset="0"/>
              </a:rPr>
              <a:t>and because I have enough." And he urged him, and he took it.</a:t>
            </a:r>
          </a:p>
        </p:txBody>
      </p:sp>
      <p:pic>
        <p:nvPicPr>
          <p:cNvPr id="117762" name="Picture 2" descr="https://encrypted-tbn1.gstatic.com/images?q=tbn:ANd9GcTG9A6iPY-uMr4xrea5RVgNcPkZcQXgFzoDa2uNcmWWmg6PSjSzDg"/>
          <p:cNvPicPr>
            <a:picLocks noChangeAspect="1" noChangeArrowheads="1"/>
          </p:cNvPicPr>
          <p:nvPr/>
        </p:nvPicPr>
        <p:blipFill>
          <a:blip r:embed="rId2" cstate="print"/>
          <a:srcRect/>
          <a:stretch>
            <a:fillRect/>
          </a:stretch>
        </p:blipFill>
        <p:spPr bwMode="auto">
          <a:xfrm>
            <a:off x="6781800" y="4724400"/>
            <a:ext cx="2295525" cy="2295525"/>
          </a:xfrm>
          <a:prstGeom prst="rect">
            <a:avLst/>
          </a:prstGeom>
          <a:noFill/>
        </p:spPr>
      </p:pic>
      <p:pic>
        <p:nvPicPr>
          <p:cNvPr id="117764" name="Picture 4" descr="https://encrypted-tbn1.gstatic.com/images?q=tbn:ANd9GcQ3hWejF-1KZu94AnXPREJurv9o_TcFdRzXRzb5-LfNT2yQbU_G"/>
          <p:cNvPicPr>
            <a:picLocks noChangeAspect="1" noChangeArrowheads="1"/>
          </p:cNvPicPr>
          <p:nvPr/>
        </p:nvPicPr>
        <p:blipFill>
          <a:blip r:embed="rId3" cstate="print"/>
          <a:srcRect/>
          <a:stretch>
            <a:fillRect/>
          </a:stretch>
        </p:blipFill>
        <p:spPr bwMode="auto">
          <a:xfrm>
            <a:off x="6705600" y="76200"/>
            <a:ext cx="2286000" cy="1752600"/>
          </a:xfrm>
          <a:prstGeom prst="rect">
            <a:avLst/>
          </a:prstGeom>
          <a:noFill/>
        </p:spPr>
      </p:pic>
      <p:pic>
        <p:nvPicPr>
          <p:cNvPr id="117766" name="Picture 6" descr="https://encrypted-tbn0.gstatic.com/images?q=tbn:ANd9GcQDOmYmMQR3alaphF40AF4cN0TFJhBAfW0bT4LrXTeT_0NNyBJOWw"/>
          <p:cNvPicPr>
            <a:picLocks noChangeAspect="1" noChangeArrowheads="1"/>
          </p:cNvPicPr>
          <p:nvPr/>
        </p:nvPicPr>
        <p:blipFill>
          <a:blip r:embed="rId4" cstate="print"/>
          <a:srcRect/>
          <a:stretch>
            <a:fillRect/>
          </a:stretch>
        </p:blipFill>
        <p:spPr bwMode="auto">
          <a:xfrm>
            <a:off x="76200" y="76200"/>
            <a:ext cx="2133600" cy="159814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s://encrypted-tbn1.gstatic.com/images?q=tbn:ANd9GcRZy5eMytvQooM98vKGU1bLEWi6EsdJz59AQLATHltNRCQV47rbTA"/>
          <p:cNvPicPr>
            <a:picLocks noChangeAspect="1" noChangeArrowheads="1"/>
          </p:cNvPicPr>
          <p:nvPr/>
        </p:nvPicPr>
        <p:blipFill>
          <a:blip r:embed="rId3" cstate="print"/>
          <a:srcRect l="1538" t="1991" r="3077" b="4412"/>
          <a:stretch>
            <a:fillRect/>
          </a:stretch>
        </p:blipFill>
        <p:spPr bwMode="auto">
          <a:xfrm>
            <a:off x="-1" y="0"/>
            <a:ext cx="9144001" cy="6858000"/>
          </a:xfrm>
          <a:prstGeom prst="rect">
            <a:avLst/>
          </a:prstGeom>
          <a:noFill/>
        </p:spPr>
      </p:pic>
      <p:sp>
        <p:nvSpPr>
          <p:cNvPr id="4098" name="Rectangle 2"/>
          <p:cNvSpPr>
            <a:spLocks noGrp="1" noChangeArrowheads="1"/>
          </p:cNvSpPr>
          <p:nvPr>
            <p:ph type="title"/>
          </p:nvPr>
        </p:nvSpPr>
        <p:spPr>
          <a:xfrm>
            <a:off x="457200" y="457200"/>
            <a:ext cx="8229600" cy="914400"/>
          </a:xfrm>
        </p:spPr>
        <p:txBody>
          <a:bodyPr>
            <a:normAutofit/>
          </a:bodyPr>
          <a:lstStyle/>
          <a:p>
            <a:pPr eaLnBrk="1" hangingPunct="1"/>
            <a:r>
              <a:rPr lang="en-US" sz="4800" b="1" dirty="0" smtClean="0">
                <a:solidFill>
                  <a:srgbClr val="FFC000"/>
                </a:solidFill>
              </a:rPr>
              <a:t>Major question to consider….</a:t>
            </a:r>
          </a:p>
        </p:txBody>
      </p:sp>
      <p:sp>
        <p:nvSpPr>
          <p:cNvPr id="4099" name="Rectangle 3"/>
          <p:cNvSpPr>
            <a:spLocks noGrp="1" noChangeArrowheads="1"/>
          </p:cNvSpPr>
          <p:nvPr>
            <p:ph type="body" idx="1"/>
          </p:nvPr>
        </p:nvSpPr>
        <p:spPr>
          <a:xfrm>
            <a:off x="533400" y="1600200"/>
            <a:ext cx="7924800" cy="3581400"/>
          </a:xfrm>
        </p:spPr>
        <p:txBody>
          <a:bodyPr>
            <a:normAutofit/>
          </a:bodyPr>
          <a:lstStyle/>
          <a:p>
            <a:pPr algn="ctr" eaLnBrk="1" hangingPunct="1">
              <a:lnSpc>
                <a:spcPct val="90000"/>
              </a:lnSpc>
              <a:buNone/>
            </a:pPr>
            <a:r>
              <a:rPr lang="en-US" sz="4800" dirty="0" smtClean="0">
                <a:solidFill>
                  <a:srgbClr val="FFFF00"/>
                </a:solidFill>
              </a:rPr>
              <a:t>  Why did God allow Abraham to have two sons by two different women (Hagar &amp; Sarah), and then make sure Isaac had twins by </a:t>
            </a:r>
            <a:r>
              <a:rPr lang="en-US" sz="4800" dirty="0" err="1" smtClean="0">
                <a:solidFill>
                  <a:srgbClr val="FFFF00"/>
                </a:solidFill>
              </a:rPr>
              <a:t>Rebekah</a:t>
            </a:r>
            <a:r>
              <a:rPr lang="en-US" sz="4800" dirty="0" smtClean="0">
                <a:solidFill>
                  <a:srgbClr val="FFFF00"/>
                </a:solidFill>
              </a:rPr>
              <a:t>?</a:t>
            </a:r>
          </a:p>
        </p:txBody>
      </p:sp>
      <p:sp>
        <p:nvSpPr>
          <p:cNvPr id="4100" name="Text Box 5"/>
          <p:cNvSpPr txBox="1">
            <a:spLocks noChangeArrowheads="1"/>
          </p:cNvSpPr>
          <p:nvPr/>
        </p:nvSpPr>
        <p:spPr bwMode="auto">
          <a:xfrm>
            <a:off x="457200" y="5181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99FF"/>
                </a:solidFill>
                <a:latin typeface="Comic Sans MS" pitchFamily="66" charset="0"/>
              </a:rPr>
              <a:t>Without Paul’s NT commentary we may never have known!</a:t>
            </a:r>
            <a:endParaRPr lang="en-US" sz="4000" b="1" dirty="0">
              <a:solidFill>
                <a:srgbClr val="FF99FF"/>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80">
                                          <p:stCondLst>
                                            <p:cond delay="0"/>
                                          </p:stCondLst>
                                        </p:cTn>
                                        <p:tgtEl>
                                          <p:spTgt spid="4100"/>
                                        </p:tgtEl>
                                      </p:cBhvr>
                                    </p:animEffect>
                                    <p:anim calcmode="lin" valueType="num">
                                      <p:cBhvr>
                                        <p:cTn id="8"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0"/>
                                        </p:tgtEl>
                                      </p:cBhvr>
                                      <p:to x="100000" y="60000"/>
                                    </p:animScale>
                                    <p:animScale>
                                      <p:cBhvr>
                                        <p:cTn id="14" dur="166" decel="50000">
                                          <p:stCondLst>
                                            <p:cond delay="676"/>
                                          </p:stCondLst>
                                        </p:cTn>
                                        <p:tgtEl>
                                          <p:spTgt spid="4100"/>
                                        </p:tgtEl>
                                      </p:cBhvr>
                                      <p:to x="100000" y="100000"/>
                                    </p:animScale>
                                    <p:animScale>
                                      <p:cBhvr>
                                        <p:cTn id="15" dur="26">
                                          <p:stCondLst>
                                            <p:cond delay="1312"/>
                                          </p:stCondLst>
                                        </p:cTn>
                                        <p:tgtEl>
                                          <p:spTgt spid="4100"/>
                                        </p:tgtEl>
                                      </p:cBhvr>
                                      <p:to x="100000" y="80000"/>
                                    </p:animScale>
                                    <p:animScale>
                                      <p:cBhvr>
                                        <p:cTn id="16" dur="166" decel="50000">
                                          <p:stCondLst>
                                            <p:cond delay="1338"/>
                                          </p:stCondLst>
                                        </p:cTn>
                                        <p:tgtEl>
                                          <p:spTgt spid="4100"/>
                                        </p:tgtEl>
                                      </p:cBhvr>
                                      <p:to x="100000" y="100000"/>
                                    </p:animScale>
                                    <p:animScale>
                                      <p:cBhvr>
                                        <p:cTn id="17" dur="26">
                                          <p:stCondLst>
                                            <p:cond delay="1642"/>
                                          </p:stCondLst>
                                        </p:cTn>
                                        <p:tgtEl>
                                          <p:spTgt spid="4100"/>
                                        </p:tgtEl>
                                      </p:cBhvr>
                                      <p:to x="100000" y="90000"/>
                                    </p:animScale>
                                    <p:animScale>
                                      <p:cBhvr>
                                        <p:cTn id="18" dur="166" decel="50000">
                                          <p:stCondLst>
                                            <p:cond delay="1668"/>
                                          </p:stCondLst>
                                        </p:cTn>
                                        <p:tgtEl>
                                          <p:spTgt spid="4100"/>
                                        </p:tgtEl>
                                      </p:cBhvr>
                                      <p:to x="100000" y="100000"/>
                                    </p:animScale>
                                    <p:animScale>
                                      <p:cBhvr>
                                        <p:cTn id="19" dur="26">
                                          <p:stCondLst>
                                            <p:cond delay="1808"/>
                                          </p:stCondLst>
                                        </p:cTn>
                                        <p:tgtEl>
                                          <p:spTgt spid="4100"/>
                                        </p:tgtEl>
                                      </p:cBhvr>
                                      <p:to x="100000" y="95000"/>
                                    </p:animScale>
                                    <p:animScale>
                                      <p:cBhvr>
                                        <p:cTn id="20"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76200"/>
            <a:ext cx="6172200" cy="1828800"/>
          </a:xfrm>
        </p:spPr>
        <p:txBody>
          <a:bodyPr>
            <a:noAutofit/>
          </a:bodyPr>
          <a:lstStyle/>
          <a:p>
            <a:pPr eaLnBrk="1" hangingPunct="1">
              <a:lnSpc>
                <a:spcPts val="4000"/>
              </a:lnSpc>
            </a:pPr>
            <a:r>
              <a:rPr lang="en-US" sz="4000" b="1" dirty="0" smtClean="0">
                <a:solidFill>
                  <a:srgbClr val="FF3300"/>
                </a:solidFill>
              </a:rPr>
              <a:t>Not all of Abraham’s offspring are children of Abraham by Faith</a:t>
            </a:r>
          </a:p>
        </p:txBody>
      </p:sp>
      <p:sp>
        <p:nvSpPr>
          <p:cNvPr id="14339" name="Rectangle 3"/>
          <p:cNvSpPr>
            <a:spLocks noGrp="1" noChangeArrowheads="1"/>
          </p:cNvSpPr>
          <p:nvPr>
            <p:ph type="body" idx="1"/>
          </p:nvPr>
        </p:nvSpPr>
        <p:spPr>
          <a:xfrm>
            <a:off x="457200" y="1981200"/>
            <a:ext cx="8229600" cy="3429000"/>
          </a:xfrm>
        </p:spPr>
        <p:txBody>
          <a:bodyPr>
            <a:normAutofit lnSpcReduction="10000"/>
          </a:bodyPr>
          <a:lstStyle/>
          <a:p>
            <a:pPr marL="0" indent="236538" algn="ctr" eaLnBrk="1" hangingPunct="1">
              <a:lnSpc>
                <a:spcPct val="80000"/>
              </a:lnSpc>
              <a:buFontTx/>
              <a:buNone/>
            </a:pPr>
            <a:r>
              <a:rPr lang="en-US" sz="4400" b="1" dirty="0" smtClean="0">
                <a:solidFill>
                  <a:srgbClr val="0000CC"/>
                </a:solidFill>
              </a:rPr>
              <a:t>Romans 9:6-8</a:t>
            </a:r>
          </a:p>
          <a:p>
            <a:pPr marL="0" indent="236538" eaLnBrk="1" hangingPunct="1">
              <a:lnSpc>
                <a:spcPct val="80000"/>
              </a:lnSpc>
              <a:buFontTx/>
              <a:buNone/>
            </a:pPr>
            <a:r>
              <a:rPr lang="en-US" sz="2800" dirty="0" smtClean="0"/>
              <a:t>6  But it is not that the word of God has taken no effect [God’s plan has not failed!]. </a:t>
            </a:r>
            <a:r>
              <a:rPr lang="en-US" sz="2800" b="1" dirty="0" smtClean="0">
                <a:solidFill>
                  <a:srgbClr val="CC00CC"/>
                </a:solidFill>
              </a:rPr>
              <a:t>For they are not all Israel who are of Israel,</a:t>
            </a:r>
          </a:p>
          <a:p>
            <a:pPr marL="0" indent="236538" eaLnBrk="1" hangingPunct="1">
              <a:lnSpc>
                <a:spcPct val="80000"/>
              </a:lnSpc>
              <a:buFontTx/>
              <a:buNone/>
            </a:pPr>
            <a:r>
              <a:rPr lang="en-US" sz="2800" b="1" dirty="0" smtClean="0">
                <a:solidFill>
                  <a:srgbClr val="CC00CC"/>
                </a:solidFill>
              </a:rPr>
              <a:t>7  nor are they all children because they are the seed of Abraham;</a:t>
            </a:r>
            <a:r>
              <a:rPr lang="en-US" sz="2800" dirty="0" smtClean="0"/>
              <a:t> but, </a:t>
            </a:r>
            <a:r>
              <a:rPr lang="en-US" sz="2800" b="1" i="1" dirty="0" smtClean="0">
                <a:solidFill>
                  <a:srgbClr val="00B050"/>
                </a:solidFill>
              </a:rPr>
              <a:t>"In Isaac your seed shall be called."</a:t>
            </a:r>
          </a:p>
          <a:p>
            <a:pPr marL="0" indent="236538" eaLnBrk="1" hangingPunct="1">
              <a:lnSpc>
                <a:spcPct val="80000"/>
              </a:lnSpc>
              <a:buFontTx/>
              <a:buNone/>
            </a:pPr>
            <a:r>
              <a:rPr lang="en-US" sz="2800" dirty="0" smtClean="0"/>
              <a:t>8  That is, those who are the </a:t>
            </a:r>
            <a:r>
              <a:rPr lang="en-US" sz="2800" b="1" dirty="0" smtClean="0">
                <a:solidFill>
                  <a:srgbClr val="663300"/>
                </a:solidFill>
              </a:rPr>
              <a:t>children of the flesh</a:t>
            </a:r>
            <a:r>
              <a:rPr lang="en-US" sz="2800" dirty="0" smtClean="0"/>
              <a:t>, these are not the children of God; but the </a:t>
            </a:r>
            <a:r>
              <a:rPr lang="en-US" sz="2800" b="1" dirty="0" smtClean="0">
                <a:solidFill>
                  <a:srgbClr val="00B050"/>
                </a:solidFill>
              </a:rPr>
              <a:t>children of the promise </a:t>
            </a:r>
            <a:r>
              <a:rPr lang="en-US" sz="2800" dirty="0" smtClean="0"/>
              <a:t>are counted as the seed.</a:t>
            </a:r>
          </a:p>
        </p:txBody>
      </p:sp>
      <p:pic>
        <p:nvPicPr>
          <p:cNvPr id="4" name="Picture 2" descr="https://encrypted-tbn0.gstatic.com/images?q=tbn:ANd9GcRyb5gE2yu_dHIgzp3yhLrPR2QfstdDW1KIyV_XthvhFZlI5VQK"/>
          <p:cNvPicPr>
            <a:picLocks noChangeAspect="1" noChangeArrowheads="1"/>
          </p:cNvPicPr>
          <p:nvPr/>
        </p:nvPicPr>
        <p:blipFill>
          <a:blip r:embed="rId2" cstate="print"/>
          <a:srcRect/>
          <a:stretch>
            <a:fillRect/>
          </a:stretch>
        </p:blipFill>
        <p:spPr bwMode="auto">
          <a:xfrm>
            <a:off x="6248400" y="76200"/>
            <a:ext cx="2714625" cy="1783617"/>
          </a:xfrm>
          <a:prstGeom prst="rect">
            <a:avLst/>
          </a:prstGeom>
          <a:noFill/>
        </p:spPr>
      </p:pic>
      <p:sp>
        <p:nvSpPr>
          <p:cNvPr id="5" name="Text Box 5"/>
          <p:cNvSpPr txBox="1">
            <a:spLocks noChangeArrowheads="1"/>
          </p:cNvSpPr>
          <p:nvPr/>
        </p:nvSpPr>
        <p:spPr bwMode="auto">
          <a:xfrm>
            <a:off x="685800" y="5334000"/>
            <a:ext cx="6400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7030A0"/>
                </a:solidFill>
                <a:latin typeface="Comic Sans MS" pitchFamily="66" charset="0"/>
              </a:rPr>
              <a:t>So far: Not all of Abraham’s children are God’s children</a:t>
            </a:r>
            <a:endParaRPr lang="en-US" sz="3200" b="1" dirty="0">
              <a:solidFill>
                <a:srgbClr val="7030A0"/>
              </a:solidFill>
              <a:latin typeface="Comic Sans MS" pitchFamily="66" charset="0"/>
            </a:endParaRPr>
          </a:p>
        </p:txBody>
      </p:sp>
      <p:pic>
        <p:nvPicPr>
          <p:cNvPr id="84994" name="Picture 2" descr="https://encrypted-tbn3.gstatic.com/images?q=tbn:ANd9GcQ5mvhgqsArCFoxAT-aMq1fMbsOWvlUHPtDWMsW8SWKoiDmP1OC"/>
          <p:cNvPicPr>
            <a:picLocks noChangeAspect="1" noChangeArrowheads="1"/>
          </p:cNvPicPr>
          <p:nvPr/>
        </p:nvPicPr>
        <p:blipFill>
          <a:blip r:embed="rId3" cstate="print"/>
          <a:srcRect/>
          <a:stretch>
            <a:fillRect/>
          </a:stretch>
        </p:blipFill>
        <p:spPr bwMode="auto">
          <a:xfrm>
            <a:off x="7239000" y="5105400"/>
            <a:ext cx="1197428" cy="1676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36375" cy="6858000"/>
          </a:xfrm>
          <a:prstGeom prst="rect">
            <a:avLst/>
          </a:prstGeom>
          <a:noFill/>
          <a:ln w="9525">
            <a:noFill/>
            <a:miter lim="800000"/>
            <a:headEnd/>
            <a:tailEnd/>
          </a:ln>
          <a:effectLst/>
        </p:spPr>
      </p:pic>
      <p:sp>
        <p:nvSpPr>
          <p:cNvPr id="5" name="Text Box 5"/>
          <p:cNvSpPr txBox="1">
            <a:spLocks noChangeArrowheads="1"/>
          </p:cNvSpPr>
          <p:nvPr/>
        </p:nvSpPr>
        <p:spPr bwMode="auto">
          <a:xfrm>
            <a:off x="381000" y="228600"/>
            <a:ext cx="320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Abraham’s </a:t>
            </a:r>
            <a:r>
              <a:rPr lang="en-US" sz="2800" b="1" dirty="0" smtClean="0">
                <a:solidFill>
                  <a:srgbClr val="00B050"/>
                </a:solidFill>
                <a:latin typeface="Comic Sans MS" pitchFamily="66" charset="0"/>
              </a:rPr>
              <a:t>Wives</a:t>
            </a:r>
            <a:r>
              <a:rPr lang="en-US" sz="2800" b="1" dirty="0" smtClean="0">
                <a:solidFill>
                  <a:srgbClr val="0000CC"/>
                </a:solidFill>
                <a:latin typeface="Comic Sans MS" pitchFamily="66" charset="0"/>
              </a:rPr>
              <a:t> and </a:t>
            </a:r>
            <a:r>
              <a:rPr lang="en-US" sz="2800" b="1" dirty="0" smtClean="0">
                <a:solidFill>
                  <a:srgbClr val="FF0000"/>
                </a:solidFill>
                <a:latin typeface="Comic Sans MS" pitchFamily="66" charset="0"/>
              </a:rPr>
              <a:t>Children</a:t>
            </a:r>
            <a:r>
              <a:rPr lang="en-US" sz="2800" b="1" dirty="0" smtClean="0">
                <a:solidFill>
                  <a:srgbClr val="0000CC"/>
                </a:solidFill>
                <a:latin typeface="Comic Sans MS" pitchFamily="66" charset="0"/>
              </a:rPr>
              <a:t> </a:t>
            </a:r>
            <a:endParaRPr lang="en-US" sz="2800" b="1" dirty="0">
              <a:solidFill>
                <a:srgbClr val="0000CC"/>
              </a:solidFill>
              <a:latin typeface="Comic Sans MS" pitchFamily="66" charset="0"/>
            </a:endParaRPr>
          </a:p>
        </p:txBody>
      </p:sp>
      <p:sp>
        <p:nvSpPr>
          <p:cNvPr id="6" name="Rounded Rectangle 5"/>
          <p:cNvSpPr/>
          <p:nvPr/>
        </p:nvSpPr>
        <p:spPr>
          <a:xfrm>
            <a:off x="1066800" y="1524000"/>
            <a:ext cx="3276600" cy="1676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0600" y="3657600"/>
            <a:ext cx="3276600"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p:cNvPicPr>
            <a:picLocks noChangeAspect="1" noChangeArrowheads="1"/>
          </p:cNvPicPr>
          <p:nvPr/>
        </p:nvPicPr>
        <p:blipFill>
          <a:blip r:embed="rId2" cstate="print"/>
          <a:srcRect/>
          <a:stretch>
            <a:fillRect/>
          </a:stretch>
        </p:blipFill>
        <p:spPr bwMode="auto">
          <a:xfrm>
            <a:off x="228600" y="304800"/>
            <a:ext cx="5789613" cy="6172200"/>
          </a:xfrm>
          <a:prstGeom prst="rect">
            <a:avLst/>
          </a:prstGeom>
          <a:noFill/>
          <a:ln w="9525">
            <a:noFill/>
            <a:miter lim="800000"/>
            <a:headEnd/>
            <a:tailEnd/>
          </a:ln>
        </p:spPr>
      </p:pic>
      <p:sp>
        <p:nvSpPr>
          <p:cNvPr id="15363" name="Text Box 3"/>
          <p:cNvSpPr txBox="1">
            <a:spLocks noChangeArrowheads="1"/>
          </p:cNvSpPr>
          <p:nvPr/>
        </p:nvSpPr>
        <p:spPr bwMode="auto">
          <a:xfrm>
            <a:off x="6096000" y="1676400"/>
            <a:ext cx="2971800" cy="2062103"/>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0000CC"/>
                </a:solidFill>
              </a:rPr>
              <a:t>One man, </a:t>
            </a:r>
            <a:r>
              <a:rPr lang="en-US" sz="3200" b="1" dirty="0" smtClean="0">
                <a:solidFill>
                  <a:srgbClr val="0000CC"/>
                </a:solidFill>
              </a:rPr>
              <a:t>  two women, (Hagar was a bondwoman)</a:t>
            </a:r>
            <a:endParaRPr lang="en-US" sz="3200" b="1" dirty="0">
              <a:solidFill>
                <a:srgbClr val="0000CC"/>
              </a:solidFill>
            </a:endParaRPr>
          </a:p>
        </p:txBody>
      </p:sp>
      <p:sp>
        <p:nvSpPr>
          <p:cNvPr id="15364" name="Text Box 4"/>
          <p:cNvSpPr txBox="1">
            <a:spLocks noChangeArrowheads="1"/>
          </p:cNvSpPr>
          <p:nvPr/>
        </p:nvSpPr>
        <p:spPr bwMode="auto">
          <a:xfrm>
            <a:off x="6019800" y="0"/>
            <a:ext cx="3124200" cy="1736725"/>
          </a:xfrm>
          <a:prstGeom prst="rect">
            <a:avLst/>
          </a:prstGeom>
          <a:noFill/>
          <a:ln w="9525">
            <a:noFill/>
            <a:miter lim="800000"/>
            <a:headEnd/>
            <a:tailEnd/>
          </a:ln>
        </p:spPr>
        <p:txBody>
          <a:bodyPr>
            <a:spAutoFit/>
          </a:bodyPr>
          <a:lstStyle/>
          <a:p>
            <a:pPr algn="ctr">
              <a:spcBef>
                <a:spcPct val="50000"/>
              </a:spcBef>
            </a:pPr>
            <a:r>
              <a:rPr lang="en-US" sz="5400" b="1" dirty="0">
                <a:solidFill>
                  <a:srgbClr val="FF3300"/>
                </a:solidFill>
              </a:rPr>
              <a:t>God’s Election</a:t>
            </a:r>
          </a:p>
        </p:txBody>
      </p:sp>
      <p:sp>
        <p:nvSpPr>
          <p:cNvPr id="21509" name="Oval 5"/>
          <p:cNvSpPr>
            <a:spLocks noChangeArrowheads="1"/>
          </p:cNvSpPr>
          <p:nvPr/>
        </p:nvSpPr>
        <p:spPr bwMode="auto">
          <a:xfrm>
            <a:off x="4038600" y="4191000"/>
            <a:ext cx="2286000" cy="2514600"/>
          </a:xfrm>
          <a:prstGeom prst="ellipse">
            <a:avLst/>
          </a:prstGeom>
          <a:noFill/>
          <a:ln w="57150">
            <a:solidFill>
              <a:srgbClr val="FF3300"/>
            </a:solidFill>
            <a:round/>
            <a:headEnd/>
            <a:tailEnd/>
          </a:ln>
        </p:spPr>
        <p:txBody>
          <a:bodyPr wrap="none" anchor="ctr"/>
          <a:lstStyle/>
          <a:p>
            <a:endParaRPr lang="en-US"/>
          </a:p>
        </p:txBody>
      </p:sp>
      <p:sp>
        <p:nvSpPr>
          <p:cNvPr id="21510" name="Text Box 6"/>
          <p:cNvSpPr txBox="1">
            <a:spLocks noChangeArrowheads="1"/>
          </p:cNvSpPr>
          <p:nvPr/>
        </p:nvSpPr>
        <p:spPr bwMode="auto">
          <a:xfrm>
            <a:off x="1676400" y="2438400"/>
            <a:ext cx="2971800" cy="2554545"/>
          </a:xfrm>
          <a:prstGeom prst="rect">
            <a:avLst/>
          </a:prstGeom>
          <a:noFill/>
          <a:ln w="9525">
            <a:noFill/>
            <a:miter lim="800000"/>
            <a:headEnd/>
            <a:tailEnd/>
          </a:ln>
        </p:spPr>
        <p:txBody>
          <a:bodyPr wrap="square">
            <a:spAutoFit/>
          </a:bodyPr>
          <a:lstStyle/>
          <a:p>
            <a:pPr algn="ctr">
              <a:spcBef>
                <a:spcPct val="50000"/>
              </a:spcBef>
            </a:pPr>
            <a:r>
              <a:rPr lang="en-US" sz="3200" b="1" dirty="0">
                <a:solidFill>
                  <a:srgbClr val="CC00CC"/>
                </a:solidFill>
              </a:rPr>
              <a:t>In Isaac your seed shall be called   </a:t>
            </a:r>
            <a:r>
              <a:rPr lang="en-US" sz="3200" b="1" dirty="0" smtClean="0">
                <a:solidFill>
                  <a:srgbClr val="CC00CC"/>
                </a:solidFill>
              </a:rPr>
              <a:t>   (</a:t>
            </a:r>
            <a:r>
              <a:rPr lang="en-US" sz="3200" b="1" dirty="0">
                <a:solidFill>
                  <a:srgbClr val="CC00CC"/>
                </a:solidFill>
              </a:rPr>
              <a:t>Gen 21:12; Rom 9:7)</a:t>
            </a:r>
          </a:p>
        </p:txBody>
      </p:sp>
      <p:sp>
        <p:nvSpPr>
          <p:cNvPr id="21511" name="AutoShape 7"/>
          <p:cNvSpPr>
            <a:spLocks noChangeArrowheads="1"/>
          </p:cNvSpPr>
          <p:nvPr/>
        </p:nvSpPr>
        <p:spPr bwMode="auto">
          <a:xfrm rot="2778016">
            <a:off x="-46831" y="4234657"/>
            <a:ext cx="2420937" cy="2286000"/>
          </a:xfrm>
          <a:custGeom>
            <a:avLst/>
            <a:gdLst>
              <a:gd name="T0" fmla="*/ 2420937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5368" name="Line 8"/>
          <p:cNvSpPr>
            <a:spLocks noChangeShapeType="1"/>
          </p:cNvSpPr>
          <p:nvPr/>
        </p:nvSpPr>
        <p:spPr bwMode="auto">
          <a:xfrm>
            <a:off x="1752600" y="1143000"/>
            <a:ext cx="1143000" cy="0"/>
          </a:xfrm>
          <a:prstGeom prst="line">
            <a:avLst/>
          </a:prstGeom>
          <a:noFill/>
          <a:ln w="76200">
            <a:solidFill>
              <a:srgbClr val="996633"/>
            </a:solidFill>
            <a:round/>
            <a:headEnd/>
            <a:tailEnd/>
          </a:ln>
        </p:spPr>
        <p:txBody>
          <a:bodyPr/>
          <a:lstStyle/>
          <a:p>
            <a:endParaRPr lang="en-US"/>
          </a:p>
        </p:txBody>
      </p:sp>
      <p:sp>
        <p:nvSpPr>
          <p:cNvPr id="15369" name="Line 9"/>
          <p:cNvSpPr>
            <a:spLocks noChangeShapeType="1"/>
          </p:cNvSpPr>
          <p:nvPr/>
        </p:nvSpPr>
        <p:spPr bwMode="auto">
          <a:xfrm>
            <a:off x="3581400" y="1143000"/>
            <a:ext cx="1143000" cy="0"/>
          </a:xfrm>
          <a:prstGeom prst="line">
            <a:avLst/>
          </a:prstGeom>
          <a:noFill/>
          <a:ln w="76200">
            <a:solidFill>
              <a:srgbClr val="996633"/>
            </a:solidFill>
            <a:round/>
            <a:headEnd/>
            <a:tailEnd/>
          </a:ln>
        </p:spPr>
        <p:txBody>
          <a:bodyPr/>
          <a:lstStyle/>
          <a:p>
            <a:endParaRPr lang="en-US"/>
          </a:p>
        </p:txBody>
      </p:sp>
      <p:sp>
        <p:nvSpPr>
          <p:cNvPr id="10" name="Text Box 3"/>
          <p:cNvSpPr txBox="1">
            <a:spLocks noChangeArrowheads="1"/>
          </p:cNvSpPr>
          <p:nvPr/>
        </p:nvSpPr>
        <p:spPr bwMode="auto">
          <a:xfrm>
            <a:off x="6248400" y="3962400"/>
            <a:ext cx="26670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 doesn’t call Ishmael Abraham’s son (Gen 21:11-14)</a:t>
            </a:r>
            <a:endParaRPr lang="en-US" sz="2400" b="1" dirty="0">
              <a:solidFill>
                <a:srgbClr val="00B050"/>
              </a:solidFill>
              <a:latin typeface="Comic Sans MS" pitchFamily="66" charset="0"/>
            </a:endParaRPr>
          </a:p>
        </p:txBody>
      </p:sp>
      <p:sp>
        <p:nvSpPr>
          <p:cNvPr id="11" name="Text Box 3"/>
          <p:cNvSpPr txBox="1">
            <a:spLocks noChangeArrowheads="1"/>
          </p:cNvSpPr>
          <p:nvPr/>
        </p:nvSpPr>
        <p:spPr bwMode="auto">
          <a:xfrm>
            <a:off x="6248400" y="5562600"/>
            <a:ext cx="2667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Which one was circumcised?</a:t>
            </a:r>
            <a:endParaRPr lang="en-US" sz="2400" b="1" dirty="0">
              <a:solidFill>
                <a:srgbClr val="7030A0"/>
              </a:solidFill>
              <a:latin typeface="Comic Sans MS" pitchFamily="66" charset="0"/>
            </a:endParaRPr>
          </a:p>
        </p:txBody>
      </p:sp>
      <p:sp>
        <p:nvSpPr>
          <p:cNvPr id="12" name="Text Box 3"/>
          <p:cNvSpPr txBox="1">
            <a:spLocks noChangeArrowheads="1"/>
          </p:cNvSpPr>
          <p:nvPr/>
        </p:nvSpPr>
        <p:spPr bwMode="auto">
          <a:xfrm>
            <a:off x="6248400" y="6334780"/>
            <a:ext cx="2667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F0"/>
                </a:solidFill>
                <a:latin typeface="Comic Sans MS" pitchFamily="66" charset="0"/>
              </a:rPr>
              <a:t>BOTH!</a:t>
            </a:r>
            <a:endParaRPr lang="en-US" sz="2800" b="1" dirty="0">
              <a:solidFill>
                <a:srgbClr val="00B0F0"/>
              </a:solidFill>
              <a:latin typeface="Comic Sans MS" pitchFamily="66" charset="0"/>
            </a:endParaRPr>
          </a:p>
        </p:txBody>
      </p:sp>
      <p:sp>
        <p:nvSpPr>
          <p:cNvPr id="13" name="Text Box 6"/>
          <p:cNvSpPr txBox="1">
            <a:spLocks noChangeArrowheads="1"/>
          </p:cNvSpPr>
          <p:nvPr/>
        </p:nvSpPr>
        <p:spPr bwMode="auto">
          <a:xfrm>
            <a:off x="1828800" y="5288340"/>
            <a:ext cx="2667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F0"/>
                </a:solidFill>
              </a:rPr>
              <a:t>So it’s not about circumcision!</a:t>
            </a:r>
            <a:endParaRPr lang="en-US" sz="2800" b="1" dirty="0">
              <a:solidFill>
                <a:srgbClr val="00B0F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510">
                                            <p:txEl>
                                              <p:pRg st="0" end="0"/>
                                            </p:txEl>
                                          </p:spTgt>
                                        </p:tgtEl>
                                        <p:attrNameLst>
                                          <p:attrName>style.visibility</p:attrName>
                                        </p:attrNameLst>
                                      </p:cBhvr>
                                      <p:to>
                                        <p:strVal val="visible"/>
                                      </p:to>
                                    </p:set>
                                    <p:animEffect transition="in" filter="wipe(down)">
                                      <p:cBhvr>
                                        <p:cTn id="7" dur="500"/>
                                        <p:tgtEl>
                                          <p:spTgt spid="215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770" decel="100000"/>
                                        <p:tgtEl>
                                          <p:spTgt spid="21511"/>
                                        </p:tgtEl>
                                      </p:cBhvr>
                                    </p:animEffect>
                                    <p:animScale>
                                      <p:cBhvr>
                                        <p:cTn id="13" dur="770" decel="100000"/>
                                        <p:tgtEl>
                                          <p:spTgt spid="21511"/>
                                        </p:tgtEl>
                                      </p:cBhvr>
                                      <p:from x="10000" y="10000"/>
                                      <p:to x="200000" y="450000"/>
                                    </p:animScale>
                                    <p:animScale>
                                      <p:cBhvr>
                                        <p:cTn id="14" dur="1230" accel="100000" fill="hold">
                                          <p:stCondLst>
                                            <p:cond delay="770"/>
                                          </p:stCondLst>
                                        </p:cTn>
                                        <p:tgtEl>
                                          <p:spTgt spid="21511"/>
                                        </p:tgtEl>
                                      </p:cBhvr>
                                      <p:from x="200000" y="450000"/>
                                      <p:to x="100000" y="100000"/>
                                    </p:animScale>
                                    <p:set>
                                      <p:cBhvr>
                                        <p:cTn id="15" dur="770" fill="hold"/>
                                        <p:tgtEl>
                                          <p:spTgt spid="21511"/>
                                        </p:tgtEl>
                                        <p:attrNameLst>
                                          <p:attrName>ppt_x</p:attrName>
                                        </p:attrNameLst>
                                      </p:cBhvr>
                                      <p:to>
                                        <p:strVal val="(0.5)"/>
                                      </p:to>
                                    </p:set>
                                    <p:anim from="(0.5)" to="(#ppt_x)" calcmode="lin" valueType="num">
                                      <p:cBhvr>
                                        <p:cTn id="16" dur="1230" accel="100000" fill="hold">
                                          <p:stCondLst>
                                            <p:cond delay="770"/>
                                          </p:stCondLst>
                                        </p:cTn>
                                        <p:tgtEl>
                                          <p:spTgt spid="21511"/>
                                        </p:tgtEl>
                                        <p:attrNameLst>
                                          <p:attrName>ppt_x</p:attrName>
                                        </p:attrNameLst>
                                      </p:cBhvr>
                                    </p:anim>
                                    <p:set>
                                      <p:cBhvr>
                                        <p:cTn id="17" dur="770" fill="hold"/>
                                        <p:tgtEl>
                                          <p:spTgt spid="21511"/>
                                        </p:tgtEl>
                                        <p:attrNameLst>
                                          <p:attrName>ppt_y</p:attrName>
                                        </p:attrNameLst>
                                      </p:cBhvr>
                                      <p:to>
                                        <p:strVal val="(#ppt_y+0.4)"/>
                                      </p:to>
                                    </p:set>
                                    <p:anim from="(#ppt_y+0.4)" to="(#ppt_y)" calcmode="lin" valueType="num">
                                      <p:cBhvr>
                                        <p:cTn id="18" dur="1230" accel="100000" fill="hold">
                                          <p:stCondLst>
                                            <p:cond delay="770"/>
                                          </p:stCondLst>
                                        </p:cTn>
                                        <p:tgtEl>
                                          <p:spTgt spid="21511"/>
                                        </p:tgtEl>
                                        <p:attrNameLst>
                                          <p:attrName>ppt_y</p:attrName>
                                        </p:attrNameLst>
                                      </p:cBhvr>
                                    </p:anim>
                                  </p:childTnLst>
                                </p:cTn>
                              </p:par>
                            </p:childTnLst>
                          </p:cTn>
                        </p:par>
                        <p:par>
                          <p:cTn id="19" fill="hold">
                            <p:stCondLst>
                              <p:cond delay="2000"/>
                            </p:stCondLst>
                            <p:childTnLst>
                              <p:par>
                                <p:cTn id="20" presetID="19" presetClass="entr" presetSubtype="10" fill="hold" grpId="0" nodeType="afterEffect">
                                  <p:stCondLst>
                                    <p:cond delay="0"/>
                                  </p:stCondLst>
                                  <p:childTnLst>
                                    <p:set>
                                      <p:cBhvr>
                                        <p:cTn id="21" dur="1" fill="hold">
                                          <p:stCondLst>
                                            <p:cond delay="0"/>
                                          </p:stCondLst>
                                        </p:cTn>
                                        <p:tgtEl>
                                          <p:spTgt spid="21509"/>
                                        </p:tgtEl>
                                        <p:attrNameLst>
                                          <p:attrName>style.visibility</p:attrName>
                                        </p:attrNameLst>
                                      </p:cBhvr>
                                      <p:to>
                                        <p:strVal val="visible"/>
                                      </p:to>
                                    </p:set>
                                    <p:anim calcmode="lin" valueType="num">
                                      <p:cBhvr>
                                        <p:cTn id="22" dur="5000" fill="hold"/>
                                        <p:tgtEl>
                                          <p:spTgt spid="21509"/>
                                        </p:tgtEl>
                                        <p:attrNameLst>
                                          <p:attrName>ppt_w</p:attrName>
                                        </p:attrNameLst>
                                      </p:cBhvr>
                                      <p:tavLst>
                                        <p:tav tm="0" fmla="#ppt_w*sin(2.5*pi*$)">
                                          <p:val>
                                            <p:fltVal val="0"/>
                                          </p:val>
                                        </p:tav>
                                        <p:tav tm="100000">
                                          <p:val>
                                            <p:fltVal val="1"/>
                                          </p:val>
                                        </p:tav>
                                      </p:tavLst>
                                    </p:anim>
                                    <p:anim calcmode="lin" valueType="num">
                                      <p:cBhvr>
                                        <p:cTn id="23" dur="5000" fill="hold"/>
                                        <p:tgtEl>
                                          <p:spTgt spid="2150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anim calcmode="lin" valueType="num">
                                      <p:cBhvr>
                                        <p:cTn id="47" dur="2000" fill="hold"/>
                                        <p:tgtEl>
                                          <p:spTgt spid="12"/>
                                        </p:tgtEl>
                                        <p:attrNameLst>
                                          <p:attrName>style.rotation</p:attrName>
                                        </p:attrNameLst>
                                      </p:cBhvr>
                                      <p:tavLst>
                                        <p:tav tm="0">
                                          <p:val>
                                            <p:fltVal val="720"/>
                                          </p:val>
                                        </p:tav>
                                        <p:tav tm="100000">
                                          <p:val>
                                            <p:fltVal val="0"/>
                                          </p:val>
                                        </p:tav>
                                      </p:tavLst>
                                    </p:anim>
                                    <p:anim calcmode="lin" valueType="num">
                                      <p:cBhvr>
                                        <p:cTn id="48" dur="2000" fill="hold"/>
                                        <p:tgtEl>
                                          <p:spTgt spid="12"/>
                                        </p:tgtEl>
                                        <p:attrNameLst>
                                          <p:attrName>ppt_h</p:attrName>
                                        </p:attrNameLst>
                                      </p:cBhvr>
                                      <p:tavLst>
                                        <p:tav tm="0">
                                          <p:val>
                                            <p:fltVal val="0"/>
                                          </p:val>
                                        </p:tav>
                                        <p:tav tm="100000">
                                          <p:val>
                                            <p:strVal val="#ppt_h"/>
                                          </p:val>
                                        </p:tav>
                                      </p:tavLst>
                                    </p:anim>
                                    <p:anim calcmode="lin" valueType="num">
                                      <p:cBhvr>
                                        <p:cTn id="49" dur="2000" fill="hold"/>
                                        <p:tgtEl>
                                          <p:spTgt spid="12"/>
                                        </p:tgtEl>
                                        <p:attrNameLst>
                                          <p:attrName>ppt_w</p:attrName>
                                        </p:attrNameLst>
                                      </p:cBhvr>
                                      <p:tavLst>
                                        <p:tav tm="0">
                                          <p:val>
                                            <p:fltVal val="0"/>
                                          </p:val>
                                        </p:tav>
                                        <p:tav tm="100000">
                                          <p:val>
                                            <p:strVal val="#ppt_w"/>
                                          </p:val>
                                        </p:tav>
                                      </p:tavLst>
                                    </p:anim>
                                  </p:childTnLst>
                                </p:cTn>
                              </p:par>
                            </p:childTnLst>
                          </p:cTn>
                        </p:par>
                        <p:par>
                          <p:cTn id="50" fill="hold">
                            <p:stCondLst>
                              <p:cond delay="2000"/>
                            </p:stCondLst>
                            <p:childTnLst>
                              <p:par>
                                <p:cTn id="51" presetID="22" presetClass="entr" presetSubtype="4" fill="hold" nodeType="afterEffect">
                                  <p:stCondLst>
                                    <p:cond delay="100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down)">
                                      <p:cBhvr>
                                        <p:cTn id="53"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1" grpId="0" animBg="1"/>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457200" y="533400"/>
            <a:ext cx="8229600" cy="914400"/>
          </a:xfrm>
        </p:spPr>
        <p:txBody>
          <a:bodyPr>
            <a:noAutofit/>
          </a:bodyPr>
          <a:lstStyle/>
          <a:p>
            <a:r>
              <a:rPr lang="en-US" sz="4800" b="1" dirty="0" smtClean="0">
                <a:solidFill>
                  <a:srgbClr val="663300"/>
                </a:solidFill>
              </a:rPr>
              <a:t>Romans 9:9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371600" y="1371600"/>
            <a:ext cx="6477000" cy="3276600"/>
          </a:xfrm>
        </p:spPr>
        <p:txBody>
          <a:bodyPr>
            <a:normAutofit/>
          </a:bodyPr>
          <a:lstStyle/>
          <a:p>
            <a:pPr marL="0" indent="231775">
              <a:buNone/>
            </a:pPr>
            <a:r>
              <a:rPr lang="en-US" sz="4400" dirty="0" smtClean="0"/>
              <a:t>9	For this is the word of </a:t>
            </a:r>
            <a:r>
              <a:rPr lang="en-US" sz="4400" b="1" dirty="0" smtClean="0">
                <a:solidFill>
                  <a:srgbClr val="0000CC"/>
                </a:solidFill>
              </a:rPr>
              <a:t>promise</a:t>
            </a:r>
            <a:r>
              <a:rPr lang="en-US" sz="4400" dirty="0" smtClean="0"/>
              <a:t>: "At this time </a:t>
            </a:r>
            <a:r>
              <a:rPr lang="en-US" sz="4400" b="1" dirty="0" smtClean="0">
                <a:solidFill>
                  <a:srgbClr val="0000CC"/>
                </a:solidFill>
              </a:rPr>
              <a:t>I will come</a:t>
            </a:r>
            <a:r>
              <a:rPr lang="en-US" sz="4400" dirty="0" smtClean="0"/>
              <a:t> and Sarah shall have a son.”</a:t>
            </a:r>
          </a:p>
          <a:p>
            <a:pPr marL="0" indent="231775">
              <a:buNone/>
            </a:pPr>
            <a:endParaRPr lang="en-US" dirty="0" smtClean="0"/>
          </a:p>
        </p:txBody>
      </p:sp>
      <p:sp>
        <p:nvSpPr>
          <p:cNvPr id="4100" name="Text Box 5"/>
          <p:cNvSpPr txBox="1">
            <a:spLocks noChangeArrowheads="1"/>
          </p:cNvSpPr>
          <p:nvPr/>
        </p:nvSpPr>
        <p:spPr bwMode="auto">
          <a:xfrm>
            <a:off x="1219200" y="4267200"/>
            <a:ext cx="6781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It’s all of God!  It’s His election! Isaac was not selected just because he was Abraham’s son! </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76200"/>
            <a:ext cx="4419600" cy="1143000"/>
          </a:xfrm>
        </p:spPr>
        <p:txBody>
          <a:bodyPr>
            <a:normAutofit fontScale="90000"/>
          </a:bodyPr>
          <a:lstStyle/>
          <a:p>
            <a:pPr eaLnBrk="1" hangingPunct="1"/>
            <a:r>
              <a:rPr lang="en-US" sz="4000" b="1" dirty="0" smtClean="0">
                <a:solidFill>
                  <a:srgbClr val="FF0000"/>
                </a:solidFill>
              </a:rPr>
              <a:t>Jewish Reaction:  We’re pretty good!</a:t>
            </a:r>
          </a:p>
        </p:txBody>
      </p:sp>
      <p:sp>
        <p:nvSpPr>
          <p:cNvPr id="4099" name="Rectangle 3"/>
          <p:cNvSpPr>
            <a:spLocks noGrp="1" noChangeArrowheads="1"/>
          </p:cNvSpPr>
          <p:nvPr>
            <p:ph type="body" idx="1"/>
          </p:nvPr>
        </p:nvSpPr>
        <p:spPr>
          <a:xfrm>
            <a:off x="381000" y="1371600"/>
            <a:ext cx="7924800" cy="3886200"/>
          </a:xfrm>
        </p:spPr>
        <p:txBody>
          <a:bodyPr>
            <a:normAutofit lnSpcReduction="10000"/>
          </a:bodyPr>
          <a:lstStyle/>
          <a:p>
            <a:pPr eaLnBrk="1" hangingPunct="1">
              <a:lnSpc>
                <a:spcPct val="90000"/>
              </a:lnSpc>
            </a:pPr>
            <a:r>
              <a:rPr lang="en-US" dirty="0" smtClean="0"/>
              <a:t>Still feeling pretty good!</a:t>
            </a:r>
          </a:p>
          <a:p>
            <a:pPr eaLnBrk="1" hangingPunct="1">
              <a:lnSpc>
                <a:spcPct val="90000"/>
              </a:lnSpc>
            </a:pPr>
            <a:r>
              <a:rPr lang="en-US" dirty="0" smtClean="0"/>
              <a:t>Completely agreed that descendants of Hagar through Ishmael were not part of God’s family</a:t>
            </a:r>
          </a:p>
          <a:p>
            <a:pPr eaLnBrk="1" hangingPunct="1">
              <a:lnSpc>
                <a:spcPct val="90000"/>
              </a:lnSpc>
            </a:pPr>
            <a:r>
              <a:rPr lang="en-US" dirty="0" smtClean="0"/>
              <a:t>But….Paul has got them to acknowledge that not all of Abraham’s children are God’s children!    Why???</a:t>
            </a:r>
          </a:p>
          <a:p>
            <a:pPr lvl="1">
              <a:lnSpc>
                <a:spcPct val="90000"/>
              </a:lnSpc>
            </a:pPr>
            <a:r>
              <a:rPr lang="en-US" dirty="0" smtClean="0"/>
              <a:t>Jews thought this was because Ishmael was Abraham’s son through a bondwoman</a:t>
            </a:r>
          </a:p>
        </p:txBody>
      </p:sp>
      <p:sp>
        <p:nvSpPr>
          <p:cNvPr id="4100" name="Text Box 5"/>
          <p:cNvSpPr txBox="1">
            <a:spLocks noChangeArrowheads="1"/>
          </p:cNvSpPr>
          <p:nvPr/>
        </p:nvSpPr>
        <p:spPr bwMode="auto">
          <a:xfrm>
            <a:off x="685800" y="5410200"/>
            <a:ext cx="77724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how do you get the Jews to realize that it wasn’t about Abraham’s two different wives &amp; one being a bondwoman?</a:t>
            </a:r>
            <a:endParaRPr lang="en-US" sz="2800" b="1" dirty="0">
              <a:solidFill>
                <a:srgbClr val="00B050"/>
              </a:solidFill>
              <a:latin typeface="Comic Sans MS" pitchFamily="66" charset="0"/>
            </a:endParaRPr>
          </a:p>
        </p:txBody>
      </p:sp>
      <p:pic>
        <p:nvPicPr>
          <p:cNvPr id="53252" name="Picture 4" descr="https://encrypted-tbn1.gstatic.com/images?q=tbn:ANd9GcQjnCq3WmZvp7R3FM7izKjQpXYGb2NNoeBXhCpzQtfxfkiu46kN"/>
          <p:cNvPicPr>
            <a:picLocks noChangeAspect="1" noChangeArrowheads="1"/>
          </p:cNvPicPr>
          <p:nvPr/>
        </p:nvPicPr>
        <p:blipFill>
          <a:blip r:embed="rId3" cstate="print"/>
          <a:srcRect/>
          <a:stretch>
            <a:fillRect/>
          </a:stretch>
        </p:blipFill>
        <p:spPr bwMode="auto">
          <a:xfrm>
            <a:off x="5562600" y="152400"/>
            <a:ext cx="3124200" cy="177038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098" name="Rectangle 2"/>
          <p:cNvSpPr>
            <a:spLocks noGrp="1" noChangeArrowheads="1"/>
          </p:cNvSpPr>
          <p:nvPr>
            <p:ph type="title"/>
          </p:nvPr>
        </p:nvSpPr>
        <p:spPr>
          <a:xfrm>
            <a:off x="533400" y="457200"/>
            <a:ext cx="8229600" cy="914400"/>
          </a:xfrm>
        </p:spPr>
        <p:txBody>
          <a:bodyPr>
            <a:noAutofit/>
          </a:bodyPr>
          <a:lstStyle/>
          <a:p>
            <a:r>
              <a:rPr lang="en-US" sz="4800" b="1" dirty="0" smtClean="0">
                <a:solidFill>
                  <a:srgbClr val="663300"/>
                </a:solidFill>
              </a:rPr>
              <a:t>Romans 9:10-13</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10400" cy="4038600"/>
          </a:xfrm>
        </p:spPr>
        <p:txBody>
          <a:bodyPr>
            <a:normAutofit fontScale="85000" lnSpcReduction="20000"/>
          </a:bodyPr>
          <a:lstStyle/>
          <a:p>
            <a:pPr marL="0" indent="231775">
              <a:buNone/>
            </a:pPr>
            <a:r>
              <a:rPr lang="en-US" dirty="0" smtClean="0"/>
              <a:t>10	And not only this, but when Rebecca also had conceived by </a:t>
            </a:r>
            <a:r>
              <a:rPr lang="en-US" b="1" dirty="0" smtClean="0">
                <a:solidFill>
                  <a:srgbClr val="0000CC"/>
                </a:solidFill>
              </a:rPr>
              <a:t>one man</a:t>
            </a:r>
            <a:r>
              <a:rPr lang="en-US" dirty="0" smtClean="0"/>
              <a:t>, even by our father Isaac</a:t>
            </a:r>
          </a:p>
          <a:p>
            <a:pPr marL="0" indent="231775">
              <a:buNone/>
            </a:pPr>
            <a:r>
              <a:rPr lang="en-US" dirty="0" smtClean="0"/>
              <a:t>11	</a:t>
            </a:r>
            <a:r>
              <a:rPr lang="en-US" b="1" dirty="0" smtClean="0">
                <a:solidFill>
                  <a:srgbClr val="0000CC"/>
                </a:solidFill>
              </a:rPr>
              <a:t>(for the children not yet being born, nor having done any good or evil, that the purpose of God according to election might stand, not of works but of Him who calls),</a:t>
            </a:r>
          </a:p>
          <a:p>
            <a:pPr marL="0" indent="231775">
              <a:buNone/>
            </a:pPr>
            <a:r>
              <a:rPr lang="en-US" dirty="0" smtClean="0"/>
              <a:t>12	it was said to her, "The older shall serve the younger."</a:t>
            </a:r>
          </a:p>
          <a:p>
            <a:pPr marL="0" indent="231775">
              <a:buNone/>
            </a:pPr>
            <a:r>
              <a:rPr lang="en-US" dirty="0" smtClean="0"/>
              <a:t>13	As it is written, </a:t>
            </a:r>
            <a:r>
              <a:rPr lang="en-US" b="1" dirty="0" smtClean="0">
                <a:solidFill>
                  <a:srgbClr val="0000CC"/>
                </a:solidFill>
              </a:rPr>
              <a:t>"Jacob I have loved, but Esau I have hated.”</a:t>
            </a:r>
            <a:endParaRPr lang="en-US" dirty="0" smtClean="0"/>
          </a:p>
          <a:p>
            <a:pPr marL="0" indent="231775">
              <a:buNone/>
            </a:pPr>
            <a:endParaRPr lang="en-US" dirty="0" smtClean="0"/>
          </a:p>
        </p:txBody>
      </p:sp>
      <p:sp>
        <p:nvSpPr>
          <p:cNvPr id="4100" name="Text Box 5"/>
          <p:cNvSpPr txBox="1">
            <a:spLocks noChangeArrowheads="1"/>
          </p:cNvSpPr>
          <p:nvPr/>
        </p:nvSpPr>
        <p:spPr bwMode="auto">
          <a:xfrm>
            <a:off x="990600" y="5181600"/>
            <a:ext cx="7010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made His choice before the kids had done anything good or evil!</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p:cNvPicPr>
            <a:picLocks noChangeAspect="1" noChangeArrowheads="1"/>
          </p:cNvPicPr>
          <p:nvPr/>
        </p:nvPicPr>
        <p:blipFill>
          <a:blip r:embed="rId2" cstate="print"/>
          <a:srcRect/>
          <a:stretch>
            <a:fillRect/>
          </a:stretch>
        </p:blipFill>
        <p:spPr bwMode="auto">
          <a:xfrm>
            <a:off x="228600" y="152400"/>
            <a:ext cx="5468938" cy="6324600"/>
          </a:xfrm>
          <a:prstGeom prst="rect">
            <a:avLst/>
          </a:prstGeom>
          <a:noFill/>
          <a:ln w="9525">
            <a:noFill/>
            <a:miter lim="800000"/>
            <a:headEnd/>
            <a:tailEnd/>
          </a:ln>
        </p:spPr>
      </p:pic>
      <p:sp>
        <p:nvSpPr>
          <p:cNvPr id="16387" name="Text Box 3"/>
          <p:cNvSpPr txBox="1">
            <a:spLocks noChangeArrowheads="1"/>
          </p:cNvSpPr>
          <p:nvPr/>
        </p:nvSpPr>
        <p:spPr bwMode="auto">
          <a:xfrm>
            <a:off x="5791200" y="1447800"/>
            <a:ext cx="3352800" cy="954107"/>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0000CC"/>
                </a:solidFill>
              </a:rPr>
              <a:t>One man, </a:t>
            </a:r>
            <a:r>
              <a:rPr lang="en-US" sz="2800" b="1" dirty="0" smtClean="0">
                <a:solidFill>
                  <a:srgbClr val="0000CC"/>
                </a:solidFill>
              </a:rPr>
              <a:t>        one wife</a:t>
            </a:r>
            <a:endParaRPr lang="en-US" sz="2800" b="1" dirty="0">
              <a:solidFill>
                <a:srgbClr val="0000CC"/>
              </a:solidFill>
            </a:endParaRPr>
          </a:p>
        </p:txBody>
      </p:sp>
      <p:sp>
        <p:nvSpPr>
          <p:cNvPr id="16388" name="Text Box 4"/>
          <p:cNvSpPr txBox="1">
            <a:spLocks noChangeArrowheads="1"/>
          </p:cNvSpPr>
          <p:nvPr/>
        </p:nvSpPr>
        <p:spPr bwMode="auto">
          <a:xfrm>
            <a:off x="5791200" y="0"/>
            <a:ext cx="3124200" cy="1446550"/>
          </a:xfrm>
          <a:prstGeom prst="rect">
            <a:avLst/>
          </a:prstGeom>
          <a:noFill/>
          <a:ln w="9525">
            <a:noFill/>
            <a:miter lim="800000"/>
            <a:headEnd/>
            <a:tailEnd/>
          </a:ln>
        </p:spPr>
        <p:txBody>
          <a:bodyPr>
            <a:spAutoFit/>
          </a:bodyPr>
          <a:lstStyle/>
          <a:p>
            <a:pPr algn="ctr">
              <a:spcBef>
                <a:spcPct val="50000"/>
              </a:spcBef>
            </a:pPr>
            <a:r>
              <a:rPr lang="en-US" sz="4400" b="1" dirty="0">
                <a:solidFill>
                  <a:srgbClr val="FF3300"/>
                </a:solidFill>
              </a:rPr>
              <a:t>God’s Election</a:t>
            </a:r>
          </a:p>
        </p:txBody>
      </p:sp>
      <p:sp>
        <p:nvSpPr>
          <p:cNvPr id="22533" name="Oval 5"/>
          <p:cNvSpPr>
            <a:spLocks noChangeArrowheads="1"/>
          </p:cNvSpPr>
          <p:nvPr/>
        </p:nvSpPr>
        <p:spPr bwMode="auto">
          <a:xfrm>
            <a:off x="3124200" y="3810000"/>
            <a:ext cx="1981200" cy="2895600"/>
          </a:xfrm>
          <a:prstGeom prst="ellipse">
            <a:avLst/>
          </a:prstGeom>
          <a:noFill/>
          <a:ln w="57150">
            <a:solidFill>
              <a:srgbClr val="FF3300"/>
            </a:solidFill>
            <a:round/>
            <a:headEnd/>
            <a:tailEnd/>
          </a:ln>
        </p:spPr>
        <p:txBody>
          <a:bodyPr wrap="none" anchor="ctr"/>
          <a:lstStyle/>
          <a:p>
            <a:endParaRPr lang="en-US"/>
          </a:p>
        </p:txBody>
      </p:sp>
      <p:sp>
        <p:nvSpPr>
          <p:cNvPr id="22534" name="Text Box 6"/>
          <p:cNvSpPr txBox="1">
            <a:spLocks noChangeArrowheads="1"/>
          </p:cNvSpPr>
          <p:nvPr/>
        </p:nvSpPr>
        <p:spPr bwMode="auto">
          <a:xfrm>
            <a:off x="2209800" y="152400"/>
            <a:ext cx="1905000" cy="1554163"/>
          </a:xfrm>
          <a:prstGeom prst="rect">
            <a:avLst/>
          </a:prstGeom>
          <a:noFill/>
          <a:ln w="9525">
            <a:noFill/>
            <a:miter lim="800000"/>
            <a:headEnd/>
            <a:tailEnd/>
          </a:ln>
        </p:spPr>
        <p:txBody>
          <a:bodyPr>
            <a:spAutoFit/>
          </a:bodyPr>
          <a:lstStyle/>
          <a:p>
            <a:pPr algn="ctr">
              <a:spcBef>
                <a:spcPct val="50000"/>
              </a:spcBef>
            </a:pPr>
            <a:r>
              <a:rPr lang="en-US" sz="3200" b="1">
                <a:solidFill>
                  <a:srgbClr val="CC00CC"/>
                </a:solidFill>
              </a:rPr>
              <a:t>Jacob I have loved, </a:t>
            </a:r>
          </a:p>
        </p:txBody>
      </p:sp>
      <p:sp>
        <p:nvSpPr>
          <p:cNvPr id="22535" name="AutoShape 7"/>
          <p:cNvSpPr>
            <a:spLocks noChangeArrowheads="1"/>
          </p:cNvSpPr>
          <p:nvPr/>
        </p:nvSpPr>
        <p:spPr bwMode="auto">
          <a:xfrm rot="2778016">
            <a:off x="452175" y="3950808"/>
            <a:ext cx="2420938" cy="2286000"/>
          </a:xfrm>
          <a:custGeom>
            <a:avLst/>
            <a:gdLst>
              <a:gd name="T0" fmla="*/ 2420938 w 21600"/>
              <a:gd name="T1" fmla="*/ 1143000 h 21600"/>
              <a:gd name="T2" fmla="*/ 1210469 w 21600"/>
              <a:gd name="T3" fmla="*/ 2286000 h 21600"/>
              <a:gd name="T4" fmla="*/ 0 w 21600"/>
              <a:gd name="T5" fmla="*/ 1143000 h 21600"/>
              <a:gd name="T6" fmla="*/ 1210469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16392" name="Line 8"/>
          <p:cNvSpPr>
            <a:spLocks noChangeShapeType="1"/>
          </p:cNvSpPr>
          <p:nvPr/>
        </p:nvSpPr>
        <p:spPr bwMode="auto">
          <a:xfrm flipH="1">
            <a:off x="1905000" y="1219200"/>
            <a:ext cx="1143000" cy="2743200"/>
          </a:xfrm>
          <a:prstGeom prst="line">
            <a:avLst/>
          </a:prstGeom>
          <a:noFill/>
          <a:ln w="76200">
            <a:solidFill>
              <a:srgbClr val="996633">
                <a:alpha val="50195"/>
              </a:srgbClr>
            </a:solidFill>
            <a:round/>
            <a:headEnd/>
            <a:tailEnd/>
          </a:ln>
        </p:spPr>
        <p:txBody>
          <a:bodyPr/>
          <a:lstStyle/>
          <a:p>
            <a:endParaRPr lang="en-US"/>
          </a:p>
        </p:txBody>
      </p:sp>
      <p:sp>
        <p:nvSpPr>
          <p:cNvPr id="16393" name="Line 9"/>
          <p:cNvSpPr>
            <a:spLocks noChangeShapeType="1"/>
          </p:cNvSpPr>
          <p:nvPr/>
        </p:nvSpPr>
        <p:spPr bwMode="auto">
          <a:xfrm>
            <a:off x="1981200" y="1143000"/>
            <a:ext cx="2133600" cy="0"/>
          </a:xfrm>
          <a:prstGeom prst="line">
            <a:avLst/>
          </a:prstGeom>
          <a:noFill/>
          <a:ln w="76200">
            <a:solidFill>
              <a:srgbClr val="996633">
                <a:alpha val="50195"/>
              </a:srgbClr>
            </a:solidFill>
            <a:round/>
            <a:headEnd/>
            <a:tailEnd/>
          </a:ln>
        </p:spPr>
        <p:txBody>
          <a:bodyPr/>
          <a:lstStyle/>
          <a:p>
            <a:endParaRPr lang="en-US"/>
          </a:p>
        </p:txBody>
      </p:sp>
      <p:sp>
        <p:nvSpPr>
          <p:cNvPr id="22538" name="Text Box 10"/>
          <p:cNvSpPr txBox="1">
            <a:spLocks noChangeArrowheads="1"/>
          </p:cNvSpPr>
          <p:nvPr/>
        </p:nvSpPr>
        <p:spPr bwMode="auto">
          <a:xfrm>
            <a:off x="2133600" y="1600200"/>
            <a:ext cx="1828800" cy="3503613"/>
          </a:xfrm>
          <a:prstGeom prst="rect">
            <a:avLst/>
          </a:prstGeom>
          <a:noFill/>
          <a:ln w="9525">
            <a:noFill/>
            <a:miter lim="800000"/>
            <a:headEnd/>
            <a:tailEnd/>
          </a:ln>
        </p:spPr>
        <p:txBody>
          <a:bodyPr>
            <a:spAutoFit/>
          </a:bodyPr>
          <a:lstStyle/>
          <a:p>
            <a:pPr algn="ctr">
              <a:spcBef>
                <a:spcPct val="50000"/>
              </a:spcBef>
            </a:pPr>
            <a:r>
              <a:rPr lang="en-US" sz="3200" b="1">
                <a:solidFill>
                  <a:srgbClr val="CC00CC"/>
                </a:solidFill>
              </a:rPr>
              <a:t>but Esau I have hated (Mal 1:2; Rom 9:11)</a:t>
            </a:r>
          </a:p>
        </p:txBody>
      </p:sp>
      <p:sp>
        <p:nvSpPr>
          <p:cNvPr id="16395" name="Line 11"/>
          <p:cNvSpPr>
            <a:spLocks noChangeShapeType="1"/>
          </p:cNvSpPr>
          <p:nvPr/>
        </p:nvSpPr>
        <p:spPr bwMode="auto">
          <a:xfrm>
            <a:off x="3048000" y="1143000"/>
            <a:ext cx="914400" cy="2743200"/>
          </a:xfrm>
          <a:prstGeom prst="line">
            <a:avLst/>
          </a:prstGeom>
          <a:noFill/>
          <a:ln w="76200">
            <a:solidFill>
              <a:srgbClr val="996633">
                <a:alpha val="50195"/>
              </a:srgbClr>
            </a:solidFill>
            <a:round/>
            <a:headEnd/>
            <a:tailEnd/>
          </a:ln>
        </p:spPr>
        <p:txBody>
          <a:bodyPr/>
          <a:lstStyle/>
          <a:p>
            <a:endParaRPr lang="en-US"/>
          </a:p>
        </p:txBody>
      </p:sp>
      <p:sp>
        <p:nvSpPr>
          <p:cNvPr id="12" name="Text Box 3"/>
          <p:cNvSpPr txBox="1">
            <a:spLocks noChangeArrowheads="1"/>
          </p:cNvSpPr>
          <p:nvPr/>
        </p:nvSpPr>
        <p:spPr bwMode="auto">
          <a:xfrm>
            <a:off x="5791200" y="2362200"/>
            <a:ext cx="33528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Two boys born at the same time!</a:t>
            </a:r>
            <a:endParaRPr lang="en-US" sz="2800" b="1" dirty="0">
              <a:solidFill>
                <a:srgbClr val="00B050"/>
              </a:solidFill>
              <a:latin typeface="Comic Sans MS" pitchFamily="66" charset="0"/>
            </a:endParaRPr>
          </a:p>
        </p:txBody>
      </p:sp>
      <p:sp>
        <p:nvSpPr>
          <p:cNvPr id="13" name="Text Box 3"/>
          <p:cNvSpPr txBox="1">
            <a:spLocks noChangeArrowheads="1"/>
          </p:cNvSpPr>
          <p:nvPr/>
        </p:nvSpPr>
        <p:spPr bwMode="auto">
          <a:xfrm>
            <a:off x="5943600" y="5257800"/>
            <a:ext cx="29718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F0"/>
                </a:solidFill>
                <a:latin typeface="Comic Sans MS" pitchFamily="66" charset="0"/>
              </a:rPr>
              <a:t>His selection involved 2 nations! Not just 2 boys! (Malachi 1:2-3)</a:t>
            </a:r>
            <a:endParaRPr lang="en-US" sz="2400" b="1" dirty="0">
              <a:solidFill>
                <a:srgbClr val="00B0F0"/>
              </a:solidFill>
              <a:latin typeface="Comic Sans MS" pitchFamily="66" charset="0"/>
            </a:endParaRPr>
          </a:p>
        </p:txBody>
      </p:sp>
      <p:sp>
        <p:nvSpPr>
          <p:cNvPr id="14" name="Text Box 3"/>
          <p:cNvSpPr txBox="1">
            <a:spLocks noChangeArrowheads="1"/>
          </p:cNvSpPr>
          <p:nvPr/>
        </p:nvSpPr>
        <p:spPr bwMode="auto">
          <a:xfrm>
            <a:off x="5867400" y="3352800"/>
            <a:ext cx="3048000" cy="1815882"/>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7030A0"/>
                </a:solidFill>
                <a:latin typeface="Comic Sans MS" pitchFamily="66" charset="0"/>
              </a:rPr>
              <a:t>God made his selection before they had done anything!</a:t>
            </a:r>
            <a:endParaRPr lang="en-US" sz="2800" b="1" dirty="0">
              <a:solidFill>
                <a:srgbClr val="7030A0"/>
              </a:solidFill>
              <a:latin typeface="Comic Sans MS"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wipe(down)">
                                      <p:cBhvr>
                                        <p:cTn id="7" dur="500"/>
                                        <p:tgtEl>
                                          <p:spTgt spid="2253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538">
                                            <p:txEl>
                                              <p:pRg st="0" end="0"/>
                                            </p:txEl>
                                          </p:spTgt>
                                        </p:tgtEl>
                                        <p:attrNameLst>
                                          <p:attrName>style.visibility</p:attrName>
                                        </p:attrNameLst>
                                      </p:cBhvr>
                                      <p:to>
                                        <p:strVal val="visible"/>
                                      </p:to>
                                    </p:set>
                                    <p:animEffect transition="in" filter="wipe(down)">
                                      <p:cBhvr>
                                        <p:cTn id="10" dur="500"/>
                                        <p:tgtEl>
                                          <p:spTgt spid="2253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1"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fade">
                                      <p:cBhvr>
                                        <p:cTn id="15" dur="770" decel="100000"/>
                                        <p:tgtEl>
                                          <p:spTgt spid="22535"/>
                                        </p:tgtEl>
                                      </p:cBhvr>
                                    </p:animEffect>
                                    <p:animScale>
                                      <p:cBhvr>
                                        <p:cTn id="16" dur="770" decel="100000"/>
                                        <p:tgtEl>
                                          <p:spTgt spid="22535"/>
                                        </p:tgtEl>
                                      </p:cBhvr>
                                      <p:from x="10000" y="10000"/>
                                      <p:to x="200000" y="450000"/>
                                    </p:animScale>
                                    <p:animScale>
                                      <p:cBhvr>
                                        <p:cTn id="17" dur="1230" accel="100000" fill="hold">
                                          <p:stCondLst>
                                            <p:cond delay="770"/>
                                          </p:stCondLst>
                                        </p:cTn>
                                        <p:tgtEl>
                                          <p:spTgt spid="22535"/>
                                        </p:tgtEl>
                                      </p:cBhvr>
                                      <p:from x="200000" y="450000"/>
                                      <p:to x="100000" y="100000"/>
                                    </p:animScale>
                                    <p:set>
                                      <p:cBhvr>
                                        <p:cTn id="18" dur="770" fill="hold"/>
                                        <p:tgtEl>
                                          <p:spTgt spid="22535"/>
                                        </p:tgtEl>
                                        <p:attrNameLst>
                                          <p:attrName>ppt_x</p:attrName>
                                        </p:attrNameLst>
                                      </p:cBhvr>
                                      <p:to>
                                        <p:strVal val="(0.5)"/>
                                      </p:to>
                                    </p:set>
                                    <p:anim from="(0.5)" to="(#ppt_x)" calcmode="lin" valueType="num">
                                      <p:cBhvr>
                                        <p:cTn id="19" dur="1230" accel="100000" fill="hold">
                                          <p:stCondLst>
                                            <p:cond delay="770"/>
                                          </p:stCondLst>
                                        </p:cTn>
                                        <p:tgtEl>
                                          <p:spTgt spid="22535"/>
                                        </p:tgtEl>
                                        <p:attrNameLst>
                                          <p:attrName>ppt_x</p:attrName>
                                        </p:attrNameLst>
                                      </p:cBhvr>
                                    </p:anim>
                                    <p:set>
                                      <p:cBhvr>
                                        <p:cTn id="20" dur="770" fill="hold"/>
                                        <p:tgtEl>
                                          <p:spTgt spid="22535"/>
                                        </p:tgtEl>
                                        <p:attrNameLst>
                                          <p:attrName>ppt_y</p:attrName>
                                        </p:attrNameLst>
                                      </p:cBhvr>
                                      <p:to>
                                        <p:strVal val="(#ppt_y+0.4)"/>
                                      </p:to>
                                    </p:set>
                                    <p:anim from="(#ppt_y+0.4)" to="(#ppt_y)" calcmode="lin" valueType="num">
                                      <p:cBhvr>
                                        <p:cTn id="21" dur="1230" accel="100000" fill="hold">
                                          <p:stCondLst>
                                            <p:cond delay="770"/>
                                          </p:stCondLst>
                                        </p:cTn>
                                        <p:tgtEl>
                                          <p:spTgt spid="22535"/>
                                        </p:tgtEl>
                                        <p:attrNameLst>
                                          <p:attrName>ppt_y</p:attrName>
                                        </p:attrNameLst>
                                      </p:cBhvr>
                                    </p:anim>
                                  </p:childTnLst>
                                </p:cTn>
                              </p:par>
                            </p:childTnLst>
                          </p:cTn>
                        </p:par>
                        <p:par>
                          <p:cTn id="22" fill="hold">
                            <p:stCondLst>
                              <p:cond delay="2000"/>
                            </p:stCondLst>
                            <p:childTnLst>
                              <p:par>
                                <p:cTn id="23" presetID="19" presetClass="entr" presetSubtype="10" fill="hold" grpId="0" nodeType="afterEffect">
                                  <p:stCondLst>
                                    <p:cond delay="0"/>
                                  </p:stCondLst>
                                  <p:childTnLst>
                                    <p:set>
                                      <p:cBhvr>
                                        <p:cTn id="24" dur="1" fill="hold">
                                          <p:stCondLst>
                                            <p:cond delay="0"/>
                                          </p:stCondLst>
                                        </p:cTn>
                                        <p:tgtEl>
                                          <p:spTgt spid="22533"/>
                                        </p:tgtEl>
                                        <p:attrNameLst>
                                          <p:attrName>style.visibility</p:attrName>
                                        </p:attrNameLst>
                                      </p:cBhvr>
                                      <p:to>
                                        <p:strVal val="visible"/>
                                      </p:to>
                                    </p:set>
                                    <p:anim calcmode="lin" valueType="num">
                                      <p:cBhvr>
                                        <p:cTn id="25" dur="5000" fill="hold"/>
                                        <p:tgtEl>
                                          <p:spTgt spid="22533"/>
                                        </p:tgtEl>
                                        <p:attrNameLst>
                                          <p:attrName>ppt_w</p:attrName>
                                        </p:attrNameLst>
                                      </p:cBhvr>
                                      <p:tavLst>
                                        <p:tav tm="0" fmla="#ppt_w*sin(2.5*pi*$)">
                                          <p:val>
                                            <p:fltVal val="0"/>
                                          </p:val>
                                        </p:tav>
                                        <p:tav tm="100000">
                                          <p:val>
                                            <p:fltVal val="1"/>
                                          </p:val>
                                        </p:tav>
                                      </p:tavLst>
                                    </p:anim>
                                    <p:anim calcmode="lin" valueType="num">
                                      <p:cBhvr>
                                        <p:cTn id="26" dur="5000" fill="hold"/>
                                        <p:tgtEl>
                                          <p:spTgt spid="2253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80">
                                          <p:stCondLst>
                                            <p:cond delay="0"/>
                                          </p:stCondLst>
                                        </p:cTn>
                                        <p:tgtEl>
                                          <p:spTgt spid="13"/>
                                        </p:tgtEl>
                                      </p:cBhvr>
                                    </p:animEffect>
                                    <p:anim calcmode="lin" valueType="num">
                                      <p:cBhvr>
                                        <p:cTn id="3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 dur="26">
                                          <p:stCondLst>
                                            <p:cond delay="650"/>
                                          </p:stCondLst>
                                        </p:cTn>
                                        <p:tgtEl>
                                          <p:spTgt spid="13"/>
                                        </p:tgtEl>
                                      </p:cBhvr>
                                      <p:to x="100000" y="60000"/>
                                    </p:animScale>
                                    <p:animScale>
                                      <p:cBhvr>
                                        <p:cTn id="38" dur="166" decel="50000">
                                          <p:stCondLst>
                                            <p:cond delay="676"/>
                                          </p:stCondLst>
                                        </p:cTn>
                                        <p:tgtEl>
                                          <p:spTgt spid="13"/>
                                        </p:tgtEl>
                                      </p:cBhvr>
                                      <p:to x="100000" y="100000"/>
                                    </p:animScale>
                                    <p:animScale>
                                      <p:cBhvr>
                                        <p:cTn id="39" dur="26">
                                          <p:stCondLst>
                                            <p:cond delay="1312"/>
                                          </p:stCondLst>
                                        </p:cTn>
                                        <p:tgtEl>
                                          <p:spTgt spid="13"/>
                                        </p:tgtEl>
                                      </p:cBhvr>
                                      <p:to x="100000" y="80000"/>
                                    </p:animScale>
                                    <p:animScale>
                                      <p:cBhvr>
                                        <p:cTn id="40" dur="166" decel="50000">
                                          <p:stCondLst>
                                            <p:cond delay="1338"/>
                                          </p:stCondLst>
                                        </p:cTn>
                                        <p:tgtEl>
                                          <p:spTgt spid="13"/>
                                        </p:tgtEl>
                                      </p:cBhvr>
                                      <p:to x="100000" y="100000"/>
                                    </p:animScale>
                                    <p:animScale>
                                      <p:cBhvr>
                                        <p:cTn id="41" dur="26">
                                          <p:stCondLst>
                                            <p:cond delay="1642"/>
                                          </p:stCondLst>
                                        </p:cTn>
                                        <p:tgtEl>
                                          <p:spTgt spid="13"/>
                                        </p:tgtEl>
                                      </p:cBhvr>
                                      <p:to x="100000" y="90000"/>
                                    </p:animScale>
                                    <p:animScale>
                                      <p:cBhvr>
                                        <p:cTn id="42" dur="166" decel="50000">
                                          <p:stCondLst>
                                            <p:cond delay="1668"/>
                                          </p:stCondLst>
                                        </p:cTn>
                                        <p:tgtEl>
                                          <p:spTgt spid="13"/>
                                        </p:tgtEl>
                                      </p:cBhvr>
                                      <p:to x="100000" y="100000"/>
                                    </p:animScale>
                                    <p:animScale>
                                      <p:cBhvr>
                                        <p:cTn id="43" dur="26">
                                          <p:stCondLst>
                                            <p:cond delay="1808"/>
                                          </p:stCondLst>
                                        </p:cTn>
                                        <p:tgtEl>
                                          <p:spTgt spid="13"/>
                                        </p:tgtEl>
                                      </p:cBhvr>
                                      <p:to x="100000" y="95000"/>
                                    </p:animScale>
                                    <p:animScale>
                                      <p:cBhvr>
                                        <p:cTn id="44"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5"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6019800" cy="792163"/>
          </a:xfrm>
        </p:spPr>
        <p:txBody>
          <a:bodyPr/>
          <a:lstStyle/>
          <a:p>
            <a:r>
              <a:rPr lang="en-US" b="1" dirty="0">
                <a:solidFill>
                  <a:srgbClr val="FF0000"/>
                </a:solidFill>
                <a:latin typeface="Vagabond" pitchFamily="2" charset="0"/>
              </a:rPr>
              <a:t>Jacob’s scheming</a:t>
            </a:r>
          </a:p>
        </p:txBody>
      </p:sp>
      <p:sp>
        <p:nvSpPr>
          <p:cNvPr id="4099" name="Rectangle 3"/>
          <p:cNvSpPr>
            <a:spLocks noGrp="1" noChangeArrowheads="1"/>
          </p:cNvSpPr>
          <p:nvPr>
            <p:ph idx="1"/>
          </p:nvPr>
        </p:nvSpPr>
        <p:spPr>
          <a:xfrm>
            <a:off x="228600" y="1066800"/>
            <a:ext cx="8229600" cy="3733800"/>
          </a:xfrm>
        </p:spPr>
        <p:txBody>
          <a:bodyPr>
            <a:normAutofit fontScale="92500" lnSpcReduction="10000"/>
          </a:bodyPr>
          <a:lstStyle/>
          <a:p>
            <a:r>
              <a:rPr lang="en-US" b="1" dirty="0">
                <a:solidFill>
                  <a:schemeClr val="hlink"/>
                </a:solidFill>
              </a:rPr>
              <a:t>Gen 25:33</a:t>
            </a:r>
            <a:r>
              <a:rPr lang="en-US" b="1" dirty="0">
                <a:solidFill>
                  <a:schemeClr val="tx2"/>
                </a:solidFill>
              </a:rPr>
              <a:t>  </a:t>
            </a:r>
            <a:r>
              <a:rPr lang="en-US" dirty="0">
                <a:solidFill>
                  <a:schemeClr val="tx2"/>
                </a:solidFill>
              </a:rPr>
              <a:t>Got Esau to sell his birthright</a:t>
            </a:r>
          </a:p>
          <a:p>
            <a:pPr lvl="1"/>
            <a:r>
              <a:rPr lang="en-US" dirty="0">
                <a:solidFill>
                  <a:schemeClr val="tx2"/>
                </a:solidFill>
              </a:rPr>
              <a:t>Jacob cared, Esau despised (Heb 12:16)</a:t>
            </a:r>
          </a:p>
          <a:p>
            <a:r>
              <a:rPr lang="en-US" b="1" dirty="0">
                <a:solidFill>
                  <a:schemeClr val="hlink"/>
                </a:solidFill>
              </a:rPr>
              <a:t>Gen 27</a:t>
            </a:r>
            <a:r>
              <a:rPr lang="en-US" b="1" dirty="0">
                <a:solidFill>
                  <a:schemeClr val="tx2"/>
                </a:solidFill>
              </a:rPr>
              <a:t>  </a:t>
            </a:r>
            <a:r>
              <a:rPr lang="en-US" dirty="0">
                <a:solidFill>
                  <a:schemeClr val="tx2"/>
                </a:solidFill>
              </a:rPr>
              <a:t>Jacob &amp; </a:t>
            </a:r>
            <a:r>
              <a:rPr lang="en-US" dirty="0" err="1">
                <a:solidFill>
                  <a:schemeClr val="tx2"/>
                </a:solidFill>
              </a:rPr>
              <a:t>Rebekah</a:t>
            </a:r>
            <a:r>
              <a:rPr lang="en-US" dirty="0">
                <a:solidFill>
                  <a:schemeClr val="tx2"/>
                </a:solidFill>
              </a:rPr>
              <a:t> trick Isaac for the blessing</a:t>
            </a:r>
          </a:p>
          <a:p>
            <a:pPr lvl="1"/>
            <a:r>
              <a:rPr lang="en-US" dirty="0">
                <a:solidFill>
                  <a:schemeClr val="tx2"/>
                </a:solidFill>
              </a:rPr>
              <a:t>V.19  “I am Esau your firstborn”</a:t>
            </a:r>
          </a:p>
          <a:p>
            <a:pPr lvl="1"/>
            <a:r>
              <a:rPr lang="en-US" dirty="0">
                <a:solidFill>
                  <a:schemeClr val="tx2"/>
                </a:solidFill>
              </a:rPr>
              <a:t>V.20  The Lord your God brought it to me</a:t>
            </a:r>
          </a:p>
          <a:p>
            <a:pPr lvl="1"/>
            <a:r>
              <a:rPr lang="en-US" dirty="0">
                <a:solidFill>
                  <a:schemeClr val="tx2"/>
                </a:solidFill>
              </a:rPr>
              <a:t>V.24  Are you really Esau?   “I am”</a:t>
            </a:r>
          </a:p>
          <a:p>
            <a:pPr lvl="1"/>
            <a:r>
              <a:rPr lang="en-US" dirty="0">
                <a:solidFill>
                  <a:schemeClr val="tx2"/>
                </a:solidFill>
              </a:rPr>
              <a:t>V.35  your brother came with deceit</a:t>
            </a:r>
          </a:p>
        </p:txBody>
      </p:sp>
      <p:sp>
        <p:nvSpPr>
          <p:cNvPr id="4100" name="Text Box 4"/>
          <p:cNvSpPr txBox="1">
            <a:spLocks noChangeArrowheads="1"/>
          </p:cNvSpPr>
          <p:nvPr/>
        </p:nvSpPr>
        <p:spPr bwMode="auto">
          <a:xfrm>
            <a:off x="3124200" y="4876800"/>
            <a:ext cx="5334000" cy="1569660"/>
          </a:xfrm>
          <a:prstGeom prst="rect">
            <a:avLst/>
          </a:prstGeom>
          <a:noFill/>
          <a:ln w="9525">
            <a:noFill/>
            <a:miter lim="800000"/>
            <a:headEnd/>
            <a:tailEnd/>
          </a:ln>
          <a:effectLst/>
        </p:spPr>
        <p:txBody>
          <a:bodyPr wrap="square">
            <a:spAutoFit/>
          </a:bodyPr>
          <a:lstStyle/>
          <a:p>
            <a:pPr algn="ctr" eaLnBrk="1" hangingPunct="1">
              <a:spcBef>
                <a:spcPct val="50000"/>
              </a:spcBef>
            </a:pPr>
            <a:r>
              <a:rPr lang="en-US" sz="3200" b="1" dirty="0">
                <a:solidFill>
                  <a:srgbClr val="00B050"/>
                </a:solidFill>
                <a:latin typeface="Comic Sans MS" pitchFamily="66" charset="0"/>
              </a:rPr>
              <a:t>Consequences: </a:t>
            </a:r>
            <a:r>
              <a:rPr lang="en-US" sz="3200" b="1" dirty="0" smtClean="0">
                <a:solidFill>
                  <a:srgbClr val="00B050"/>
                </a:solidFill>
                <a:latin typeface="Comic Sans MS" pitchFamily="66" charset="0"/>
              </a:rPr>
              <a:t>“</a:t>
            </a:r>
            <a:r>
              <a:rPr lang="en-US" sz="3200" b="1" dirty="0">
                <a:solidFill>
                  <a:srgbClr val="00B050"/>
                </a:solidFill>
                <a:latin typeface="Comic Sans MS" pitchFamily="66" charset="0"/>
              </a:rPr>
              <a:t>So Esau hated Jacob” and wanted to kill him (v.41)</a:t>
            </a:r>
          </a:p>
        </p:txBody>
      </p:sp>
      <p:pic>
        <p:nvPicPr>
          <p:cNvPr id="91138" name="Picture 2" descr="https://encrypted-tbn1.gstatic.com/images?q=tbn:ANd9GcQw7IR2-DZZerlSxqh5OVZctYfJrC0XSquZ1pO4jULFazv4tg9S"/>
          <p:cNvPicPr>
            <a:picLocks noChangeAspect="1" noChangeArrowheads="1"/>
          </p:cNvPicPr>
          <p:nvPr/>
        </p:nvPicPr>
        <p:blipFill>
          <a:blip r:embed="rId2" cstate="print"/>
          <a:srcRect/>
          <a:stretch>
            <a:fillRect/>
          </a:stretch>
        </p:blipFill>
        <p:spPr bwMode="auto">
          <a:xfrm>
            <a:off x="7030206" y="152401"/>
            <a:ext cx="1980443" cy="1600199"/>
          </a:xfrm>
          <a:prstGeom prst="rect">
            <a:avLst/>
          </a:prstGeom>
          <a:noFill/>
        </p:spPr>
      </p:pic>
      <p:pic>
        <p:nvPicPr>
          <p:cNvPr id="91140" name="Picture 4" descr="https://encrypted-tbn1.gstatic.com/images?q=tbn:ANd9GcQDnKbhL74XxhTTsyIz2jZnhOGUnmNwIwJO0iWwwfIBPNdA7Qnh"/>
          <p:cNvPicPr>
            <a:picLocks noChangeAspect="1" noChangeArrowheads="1"/>
          </p:cNvPicPr>
          <p:nvPr/>
        </p:nvPicPr>
        <p:blipFill>
          <a:blip r:embed="rId3" cstate="print"/>
          <a:srcRect/>
          <a:stretch>
            <a:fillRect/>
          </a:stretch>
        </p:blipFill>
        <p:spPr bwMode="auto">
          <a:xfrm>
            <a:off x="6705600" y="2895600"/>
            <a:ext cx="2276475" cy="1661913"/>
          </a:xfrm>
          <a:prstGeom prst="rect">
            <a:avLst/>
          </a:prstGeom>
          <a:noFill/>
        </p:spPr>
      </p:pic>
      <p:pic>
        <p:nvPicPr>
          <p:cNvPr id="91142" name="Picture 6" descr="https://encrypted-tbn1.gstatic.com/images?q=tbn:ANd9GcTnJAlK7GiySI8T-zFYuNJXo0d-5mzfgFjtSb0nxI4-67mdCQIK"/>
          <p:cNvPicPr>
            <a:picLocks noChangeAspect="1" noChangeArrowheads="1"/>
          </p:cNvPicPr>
          <p:nvPr/>
        </p:nvPicPr>
        <p:blipFill>
          <a:blip r:embed="rId4" cstate="print"/>
          <a:srcRect/>
          <a:stretch>
            <a:fillRect/>
          </a:stretch>
        </p:blipFill>
        <p:spPr bwMode="auto">
          <a:xfrm>
            <a:off x="533400" y="4800600"/>
            <a:ext cx="2390775" cy="1914525"/>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encrypted-tbn1.gstatic.com/images?q=tbn:ANd9GcRZy5eMytvQooM98vKGU1bLEWi6EsdJz59AQLATHltNRCQV47rbTA"/>
          <p:cNvPicPr>
            <a:picLocks noChangeAspect="1" noChangeArrowheads="1"/>
          </p:cNvPicPr>
          <p:nvPr/>
        </p:nvPicPr>
        <p:blipFill>
          <a:blip r:embed="rId2" cstate="print"/>
          <a:srcRect l="1538" t="1991" r="3077" b="4412"/>
          <a:stretch>
            <a:fillRect/>
          </a:stretch>
        </p:blipFill>
        <p:spPr bwMode="auto">
          <a:xfrm>
            <a:off x="-1" y="0"/>
            <a:ext cx="9144001" cy="6858000"/>
          </a:xfrm>
          <a:prstGeom prst="rect">
            <a:avLst/>
          </a:prstGeom>
          <a:noFill/>
        </p:spPr>
      </p:pic>
      <p:sp>
        <p:nvSpPr>
          <p:cNvPr id="22530" name="Rectangle 2"/>
          <p:cNvSpPr>
            <a:spLocks noGrp="1" noChangeArrowheads="1"/>
          </p:cNvSpPr>
          <p:nvPr>
            <p:ph type="title"/>
          </p:nvPr>
        </p:nvSpPr>
        <p:spPr/>
        <p:txBody>
          <a:bodyPr>
            <a:normAutofit/>
          </a:bodyPr>
          <a:lstStyle/>
          <a:p>
            <a:r>
              <a:rPr lang="en-US" sz="5400" b="1" dirty="0">
                <a:solidFill>
                  <a:srgbClr val="FFC000"/>
                </a:solidFill>
                <a:latin typeface="EraserDust" pitchFamily="34" charset="0"/>
              </a:rPr>
              <a:t>Lessons from Jacob’s Life</a:t>
            </a:r>
          </a:p>
        </p:txBody>
      </p:sp>
      <p:sp>
        <p:nvSpPr>
          <p:cNvPr id="22531" name="Rectangle 3"/>
          <p:cNvSpPr>
            <a:spLocks noGrp="1" noChangeArrowheads="1"/>
          </p:cNvSpPr>
          <p:nvPr>
            <p:ph idx="1"/>
          </p:nvPr>
        </p:nvSpPr>
        <p:spPr>
          <a:xfrm>
            <a:off x="457200" y="1447800"/>
            <a:ext cx="8229600" cy="4525963"/>
          </a:xfrm>
        </p:spPr>
        <p:txBody>
          <a:bodyPr>
            <a:noAutofit/>
          </a:bodyPr>
          <a:lstStyle/>
          <a:p>
            <a:pPr>
              <a:lnSpc>
                <a:spcPct val="80000"/>
              </a:lnSpc>
            </a:pPr>
            <a:r>
              <a:rPr lang="en-US" sz="2800" dirty="0">
                <a:solidFill>
                  <a:srgbClr val="FFFF00"/>
                </a:solidFill>
              </a:rPr>
              <a:t>Give up scheming, take up praying for God’s help</a:t>
            </a:r>
          </a:p>
          <a:p>
            <a:pPr>
              <a:lnSpc>
                <a:spcPct val="80000"/>
              </a:lnSpc>
            </a:pPr>
            <a:r>
              <a:rPr lang="en-US" sz="2800" dirty="0">
                <a:solidFill>
                  <a:srgbClr val="FFFF00"/>
                </a:solidFill>
              </a:rPr>
              <a:t>Fathers:  give good spiritual counsel to your children  (Isaac to Jacob)</a:t>
            </a:r>
          </a:p>
          <a:p>
            <a:pPr>
              <a:lnSpc>
                <a:spcPct val="80000"/>
              </a:lnSpc>
            </a:pPr>
            <a:r>
              <a:rPr lang="en-US" sz="2800" dirty="0">
                <a:solidFill>
                  <a:srgbClr val="FFFF00"/>
                </a:solidFill>
              </a:rPr>
              <a:t>God is actively working behind the scenes</a:t>
            </a:r>
          </a:p>
          <a:p>
            <a:pPr>
              <a:lnSpc>
                <a:spcPct val="80000"/>
              </a:lnSpc>
            </a:pPr>
            <a:r>
              <a:rPr lang="en-US" sz="2800" dirty="0">
                <a:solidFill>
                  <a:srgbClr val="FFFF00"/>
                </a:solidFill>
              </a:rPr>
              <a:t>Make your choices with prayer and faith, asking God to make them work</a:t>
            </a:r>
          </a:p>
          <a:p>
            <a:pPr>
              <a:lnSpc>
                <a:spcPct val="80000"/>
              </a:lnSpc>
            </a:pPr>
            <a:r>
              <a:rPr lang="en-US" sz="2800" dirty="0">
                <a:solidFill>
                  <a:srgbClr val="FFFF00"/>
                </a:solidFill>
              </a:rPr>
              <a:t>Give up the envy &amp; jealously – accept what God has given you</a:t>
            </a:r>
          </a:p>
          <a:p>
            <a:pPr>
              <a:lnSpc>
                <a:spcPct val="80000"/>
              </a:lnSpc>
            </a:pPr>
            <a:r>
              <a:rPr lang="en-US" sz="2800" dirty="0">
                <a:solidFill>
                  <a:srgbClr val="FFFF00"/>
                </a:solidFill>
              </a:rPr>
              <a:t>Face the issues of the past – with God’s help you will move forward</a:t>
            </a:r>
          </a:p>
          <a:p>
            <a:pPr>
              <a:lnSpc>
                <a:spcPct val="80000"/>
              </a:lnSpc>
            </a:pPr>
            <a:r>
              <a:rPr lang="en-US" sz="2800" dirty="0">
                <a:solidFill>
                  <a:srgbClr val="FFFF00"/>
                </a:solidFill>
              </a:rPr>
              <a:t>When progress is made, be sure to give God the credit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smtClean="0">
                <a:solidFill>
                  <a:srgbClr val="FF0000"/>
                </a:solidFill>
                <a:latin typeface="Comic Sans MS" pitchFamily="66" charset="0"/>
              </a:rPr>
              <a:t>Next: Exhort</a:t>
            </a:r>
            <a:endParaRPr lang="en-US" sz="7200" b="1" dirty="0">
              <a:solidFill>
                <a:srgbClr val="FF0000"/>
              </a:solidFill>
              <a:latin typeface="Comic Sans MS" pitchFamily="66" charset="0"/>
            </a:endParaRPr>
          </a:p>
        </p:txBody>
      </p:sp>
      <p:sp>
        <p:nvSpPr>
          <p:cNvPr id="445443" name="Rectangle 3"/>
          <p:cNvSpPr>
            <a:spLocks noGrp="1" noChangeArrowheads="1"/>
          </p:cNvSpPr>
          <p:nvPr>
            <p:ph idx="1"/>
          </p:nvPr>
        </p:nvSpPr>
        <p:spPr>
          <a:xfrm>
            <a:off x="381000" y="4495800"/>
            <a:ext cx="8382000" cy="2057400"/>
          </a:xfrm>
        </p:spPr>
        <p:txBody>
          <a:bodyPr>
            <a:noAutofit/>
          </a:bodyPr>
          <a:lstStyle/>
          <a:p>
            <a:pPr marL="0" indent="0" algn="ctr">
              <a:buFont typeface="Wingdings" pitchFamily="2" charset="2"/>
              <a:buNone/>
            </a:pPr>
            <a:r>
              <a:rPr lang="en-US" sz="3600" b="1" dirty="0" smtClean="0">
                <a:solidFill>
                  <a:srgbClr val="00B050"/>
                </a:solidFill>
                <a:latin typeface="Comic Sans MS" pitchFamily="66" charset="0"/>
              </a:rPr>
              <a:t>We will look at how God caused bad events to work out for good in the life of Joseph &amp; his brothers</a:t>
            </a:r>
            <a:endParaRPr lang="en-US" sz="36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62" name="Picture 2" descr="https://encrypted-tbn3.gstatic.com/images?q=tbn:ANd9GcQVaRtxZ25XL5sKFxGHTcW65qKXJjgqmN6d5F2hx8rXbyX4WS3xXA"/>
          <p:cNvPicPr>
            <a:picLocks noChangeAspect="1" noChangeArrowheads="1"/>
          </p:cNvPicPr>
          <p:nvPr/>
        </p:nvPicPr>
        <p:blipFill>
          <a:blip r:embed="rId2" cstate="print"/>
          <a:srcRect/>
          <a:stretch>
            <a:fillRect/>
          </a:stretch>
        </p:blipFill>
        <p:spPr bwMode="auto">
          <a:xfrm>
            <a:off x="3741130" y="304800"/>
            <a:ext cx="5040920" cy="381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28800" y="0"/>
            <a:ext cx="7162800" cy="1143000"/>
          </a:xfrm>
        </p:spPr>
        <p:txBody>
          <a:bodyPr>
            <a:normAutofit fontScale="90000"/>
          </a:bodyPr>
          <a:lstStyle/>
          <a:p>
            <a:r>
              <a:rPr lang="en-US" sz="4800" b="1" dirty="0" err="1">
                <a:solidFill>
                  <a:srgbClr val="FF0000"/>
                </a:solidFill>
                <a:latin typeface="Vagabond" pitchFamily="2" charset="0"/>
              </a:rPr>
              <a:t>Rebekah</a:t>
            </a:r>
            <a:r>
              <a:rPr lang="en-US" sz="4800" b="1" dirty="0">
                <a:solidFill>
                  <a:srgbClr val="FF0000"/>
                </a:solidFill>
                <a:latin typeface="Vagabond" pitchFamily="2" charset="0"/>
              </a:rPr>
              <a:t> reminds Isaac (46)</a:t>
            </a:r>
          </a:p>
        </p:txBody>
      </p:sp>
      <p:sp>
        <p:nvSpPr>
          <p:cNvPr id="5123" name="Rectangle 3"/>
          <p:cNvSpPr>
            <a:spLocks noGrp="1" noChangeArrowheads="1"/>
          </p:cNvSpPr>
          <p:nvPr>
            <p:ph idx="1"/>
          </p:nvPr>
        </p:nvSpPr>
        <p:spPr>
          <a:xfrm>
            <a:off x="304800" y="3429000"/>
            <a:ext cx="7772400" cy="2773363"/>
          </a:xfrm>
        </p:spPr>
        <p:txBody>
          <a:bodyPr>
            <a:normAutofit lnSpcReduction="10000"/>
          </a:bodyPr>
          <a:lstStyle/>
          <a:p>
            <a:pPr>
              <a:lnSpc>
                <a:spcPct val="90000"/>
              </a:lnSpc>
            </a:pPr>
            <a:r>
              <a:rPr lang="en-US" dirty="0"/>
              <a:t>Last recorded words of </a:t>
            </a:r>
            <a:r>
              <a:rPr lang="en-US" dirty="0" err="1"/>
              <a:t>Rebekah</a:t>
            </a:r>
            <a:endParaRPr lang="en-US" dirty="0"/>
          </a:p>
          <a:p>
            <a:pPr>
              <a:lnSpc>
                <a:spcPct val="90000"/>
              </a:lnSpc>
            </a:pPr>
            <a:r>
              <a:rPr lang="en-US" dirty="0"/>
              <a:t>She was a spiritual conscience for </a:t>
            </a:r>
            <a:r>
              <a:rPr lang="en-US" dirty="0" smtClean="0"/>
              <a:t>                 Isaac</a:t>
            </a:r>
            <a:endParaRPr lang="en-US" dirty="0"/>
          </a:p>
          <a:p>
            <a:pPr>
              <a:lnSpc>
                <a:spcPct val="90000"/>
              </a:lnSpc>
            </a:pPr>
            <a:r>
              <a:rPr lang="en-US" dirty="0"/>
              <a:t>Discussed issue in private with Isaac</a:t>
            </a:r>
          </a:p>
          <a:p>
            <a:pPr>
              <a:lnSpc>
                <a:spcPct val="90000"/>
              </a:lnSpc>
            </a:pPr>
            <a:r>
              <a:rPr lang="en-US" dirty="0"/>
              <a:t>Let Isaac handle the issue, but </a:t>
            </a:r>
            <a:r>
              <a:rPr lang="en-US" dirty="0" smtClean="0"/>
              <a:t>does                      </a:t>
            </a:r>
            <a:r>
              <a:rPr lang="en-US" dirty="0"/>
              <a:t>speak up about the direction to go</a:t>
            </a:r>
          </a:p>
        </p:txBody>
      </p:sp>
      <p:sp>
        <p:nvSpPr>
          <p:cNvPr id="5124" name="Text Box 4"/>
          <p:cNvSpPr txBox="1">
            <a:spLocks noChangeArrowheads="1"/>
          </p:cNvSpPr>
          <p:nvPr/>
        </p:nvSpPr>
        <p:spPr bwMode="auto">
          <a:xfrm>
            <a:off x="381000" y="1066800"/>
            <a:ext cx="8458200" cy="2000548"/>
          </a:xfrm>
          <a:prstGeom prst="rect">
            <a:avLst/>
          </a:prstGeom>
          <a:noFill/>
          <a:ln w="9525">
            <a:noFill/>
            <a:miter lim="800000"/>
            <a:headEnd/>
            <a:tailEnd/>
          </a:ln>
          <a:effectLst/>
        </p:spPr>
        <p:txBody>
          <a:bodyPr wrap="square">
            <a:spAutoFit/>
          </a:bodyPr>
          <a:lstStyle/>
          <a:p>
            <a:pPr eaLnBrk="1" hangingPunct="1"/>
            <a:r>
              <a:rPr lang="en-US" sz="2400" b="1" dirty="0">
                <a:latin typeface="Arial" charset="0"/>
              </a:rPr>
              <a:t>                                </a:t>
            </a:r>
            <a:r>
              <a:rPr lang="en-US" sz="2800" b="1" dirty="0">
                <a:solidFill>
                  <a:schemeClr val="folHlink"/>
                </a:solidFill>
                <a:latin typeface="Arial" charset="0"/>
              </a:rPr>
              <a:t>Genesis 27:46</a:t>
            </a:r>
          </a:p>
          <a:p>
            <a:pPr eaLnBrk="1" hangingPunct="1"/>
            <a:r>
              <a:rPr lang="en-US" sz="2400" dirty="0">
                <a:solidFill>
                  <a:srgbClr val="0000CC"/>
                </a:solidFill>
                <a:latin typeface="Arial" charset="0"/>
              </a:rPr>
              <a:t>And </a:t>
            </a:r>
            <a:r>
              <a:rPr lang="en-US" sz="2400" dirty="0" err="1">
                <a:solidFill>
                  <a:srgbClr val="0000CC"/>
                </a:solidFill>
                <a:latin typeface="Arial" charset="0"/>
              </a:rPr>
              <a:t>Rebekah</a:t>
            </a:r>
            <a:r>
              <a:rPr lang="en-US" sz="2400" dirty="0">
                <a:solidFill>
                  <a:srgbClr val="0000CC"/>
                </a:solidFill>
                <a:latin typeface="Arial" charset="0"/>
              </a:rPr>
              <a:t> said to Isaac, "I am weary of my life because of the daughters of </a:t>
            </a:r>
            <a:r>
              <a:rPr lang="en-US" sz="2400" dirty="0" err="1">
                <a:solidFill>
                  <a:srgbClr val="0000CC"/>
                </a:solidFill>
                <a:latin typeface="Arial" charset="0"/>
              </a:rPr>
              <a:t>Heth</a:t>
            </a:r>
            <a:r>
              <a:rPr lang="en-US" sz="2400" dirty="0">
                <a:solidFill>
                  <a:srgbClr val="0000CC"/>
                </a:solidFill>
                <a:latin typeface="Arial" charset="0"/>
              </a:rPr>
              <a:t> (26:34-45); if Jacob takes a wife of the daughters of </a:t>
            </a:r>
            <a:r>
              <a:rPr lang="en-US" sz="2400" dirty="0" err="1">
                <a:solidFill>
                  <a:srgbClr val="0000CC"/>
                </a:solidFill>
                <a:latin typeface="Arial" charset="0"/>
              </a:rPr>
              <a:t>Heth</a:t>
            </a:r>
            <a:r>
              <a:rPr lang="en-US" sz="2400" dirty="0">
                <a:solidFill>
                  <a:srgbClr val="0000CC"/>
                </a:solidFill>
                <a:latin typeface="Arial" charset="0"/>
              </a:rPr>
              <a:t>, like these who are the daughters of the land, what good will my life be to me?"</a:t>
            </a:r>
          </a:p>
        </p:txBody>
      </p:sp>
      <p:pic>
        <p:nvPicPr>
          <p:cNvPr id="90114" name="Picture 2" descr="https://encrypted-tbn1.gstatic.com/images?q=tbn:ANd9GcToU3hf2qahyAuthJPwBRNgxi9zqihoDqsKJaDmequ1ds6w82Zaug"/>
          <p:cNvPicPr>
            <a:picLocks noChangeAspect="1" noChangeArrowheads="1"/>
          </p:cNvPicPr>
          <p:nvPr/>
        </p:nvPicPr>
        <p:blipFill>
          <a:blip r:embed="rId2" cstate="print"/>
          <a:srcRect/>
          <a:stretch>
            <a:fillRect/>
          </a:stretch>
        </p:blipFill>
        <p:spPr bwMode="auto">
          <a:xfrm>
            <a:off x="152400" y="76200"/>
            <a:ext cx="1586031" cy="1447800"/>
          </a:xfrm>
          <a:prstGeom prst="rect">
            <a:avLst/>
          </a:prstGeom>
          <a:noFill/>
        </p:spPr>
      </p:pic>
      <p:pic>
        <p:nvPicPr>
          <p:cNvPr id="90116" name="Picture 4" descr="https://encrypted-tbn0.gstatic.com/images?q=tbn:ANd9GcT3NwBaCqFB7ZoT9ItoY7Pfbh3kIvB3rHdlsPlLMaijXmaMoypNqA"/>
          <p:cNvPicPr>
            <a:picLocks noChangeAspect="1" noChangeArrowheads="1"/>
          </p:cNvPicPr>
          <p:nvPr/>
        </p:nvPicPr>
        <p:blipFill>
          <a:blip r:embed="rId3" cstate="print"/>
          <a:srcRect/>
          <a:stretch>
            <a:fillRect/>
          </a:stretch>
        </p:blipFill>
        <p:spPr bwMode="auto">
          <a:xfrm>
            <a:off x="6934200" y="3581400"/>
            <a:ext cx="2000250" cy="22860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6400800" cy="1143000"/>
          </a:xfrm>
        </p:spPr>
        <p:txBody>
          <a:bodyPr>
            <a:normAutofit fontScale="90000"/>
          </a:bodyPr>
          <a:lstStyle/>
          <a:p>
            <a:r>
              <a:rPr lang="en-US" sz="4800" b="1" dirty="0">
                <a:solidFill>
                  <a:srgbClr val="FF0000"/>
                </a:solidFill>
                <a:latin typeface="Vagabond" pitchFamily="2" charset="0"/>
              </a:rPr>
              <a:t>Isaac’s charge to Jacob</a:t>
            </a:r>
          </a:p>
        </p:txBody>
      </p:sp>
      <p:sp>
        <p:nvSpPr>
          <p:cNvPr id="6147" name="Rectangle 3"/>
          <p:cNvSpPr>
            <a:spLocks noGrp="1" noChangeArrowheads="1"/>
          </p:cNvSpPr>
          <p:nvPr>
            <p:ph idx="1"/>
          </p:nvPr>
        </p:nvSpPr>
        <p:spPr>
          <a:xfrm>
            <a:off x="2590800" y="4648200"/>
            <a:ext cx="6324600" cy="2057400"/>
          </a:xfrm>
        </p:spPr>
        <p:txBody>
          <a:bodyPr>
            <a:normAutofit fontScale="92500" lnSpcReduction="10000"/>
          </a:bodyPr>
          <a:lstStyle/>
          <a:p>
            <a:pPr>
              <a:lnSpc>
                <a:spcPct val="80000"/>
              </a:lnSpc>
            </a:pPr>
            <a:r>
              <a:rPr lang="en-US" sz="2400" dirty="0"/>
              <a:t>Isaac steps up with spiritual counsel</a:t>
            </a:r>
          </a:p>
          <a:p>
            <a:pPr>
              <a:lnSpc>
                <a:spcPct val="80000"/>
              </a:lnSpc>
            </a:pPr>
            <a:r>
              <a:rPr lang="en-US" sz="2400" dirty="0"/>
              <a:t>Children need loving direction</a:t>
            </a:r>
          </a:p>
          <a:p>
            <a:pPr>
              <a:lnSpc>
                <a:spcPct val="80000"/>
              </a:lnSpc>
            </a:pPr>
            <a:r>
              <a:rPr lang="en-US" sz="2400" dirty="0"/>
              <a:t>Some situations need a geographic change – we may need to move our children to a better location for them</a:t>
            </a:r>
          </a:p>
          <a:p>
            <a:pPr>
              <a:lnSpc>
                <a:spcPct val="80000"/>
              </a:lnSpc>
            </a:pPr>
            <a:r>
              <a:rPr lang="en-US" sz="2400" dirty="0"/>
              <a:t>May involve some self-sacrifice.  </a:t>
            </a:r>
            <a:r>
              <a:rPr lang="en-US" sz="2400" dirty="0" err="1"/>
              <a:t>Rebekah</a:t>
            </a:r>
            <a:r>
              <a:rPr lang="en-US" sz="2400" dirty="0"/>
              <a:t> never sees Jacob again</a:t>
            </a:r>
            <a:r>
              <a:rPr lang="en-US" sz="2400" dirty="0" smtClean="0"/>
              <a:t>!</a:t>
            </a:r>
            <a:endParaRPr lang="en-US" sz="2400" dirty="0"/>
          </a:p>
        </p:txBody>
      </p:sp>
      <p:sp>
        <p:nvSpPr>
          <p:cNvPr id="6148" name="Text Box 4"/>
          <p:cNvSpPr txBox="1">
            <a:spLocks noChangeArrowheads="1"/>
          </p:cNvSpPr>
          <p:nvPr/>
        </p:nvSpPr>
        <p:spPr bwMode="auto">
          <a:xfrm>
            <a:off x="457200" y="990600"/>
            <a:ext cx="8305800" cy="3570208"/>
          </a:xfrm>
          <a:prstGeom prst="rect">
            <a:avLst/>
          </a:prstGeom>
          <a:noFill/>
          <a:ln w="9525">
            <a:noFill/>
            <a:miter lim="800000"/>
            <a:headEnd/>
            <a:tailEnd/>
          </a:ln>
          <a:effectLst/>
        </p:spPr>
        <p:txBody>
          <a:bodyPr>
            <a:spAutoFit/>
          </a:bodyPr>
          <a:lstStyle/>
          <a:p>
            <a:pPr indent="228600" eaLnBrk="1" hangingPunct="1"/>
            <a:r>
              <a:rPr lang="en-US" sz="2800" b="1" dirty="0" smtClean="0">
                <a:solidFill>
                  <a:schemeClr val="folHlink"/>
                </a:solidFill>
                <a:latin typeface="Arial" charset="0"/>
              </a:rPr>
              <a:t>              Genesis </a:t>
            </a:r>
            <a:r>
              <a:rPr lang="en-US" sz="2800" b="1" dirty="0">
                <a:solidFill>
                  <a:schemeClr val="folHlink"/>
                </a:solidFill>
                <a:latin typeface="Arial" charset="0"/>
              </a:rPr>
              <a:t>28:1-4</a:t>
            </a:r>
            <a:endParaRPr lang="en-US" sz="2400" b="1" dirty="0">
              <a:solidFill>
                <a:schemeClr val="folHlink"/>
              </a:solidFill>
              <a:latin typeface="Arial" charset="0"/>
            </a:endParaRPr>
          </a:p>
          <a:p>
            <a:pPr indent="228600" eaLnBrk="1" hangingPunct="1"/>
            <a:r>
              <a:rPr lang="en-US" b="1" dirty="0">
                <a:solidFill>
                  <a:srgbClr val="0000CC"/>
                </a:solidFill>
                <a:latin typeface="Arial" charset="0"/>
              </a:rPr>
              <a:t>1  Then Isaac called Jacob and blessed him, and </a:t>
            </a:r>
            <a:r>
              <a:rPr lang="en-US" b="1" dirty="0" smtClean="0">
                <a:solidFill>
                  <a:srgbClr val="0000CC"/>
                </a:solidFill>
                <a:latin typeface="Arial" charset="0"/>
              </a:rPr>
              <a:t>                                                       charged </a:t>
            </a:r>
            <a:r>
              <a:rPr lang="en-US" b="1" dirty="0">
                <a:solidFill>
                  <a:srgbClr val="0000CC"/>
                </a:solidFill>
                <a:latin typeface="Arial" charset="0"/>
              </a:rPr>
              <a:t>him, and said to him: "You shall not take a </a:t>
            </a:r>
            <a:r>
              <a:rPr lang="en-US" b="1" dirty="0" smtClean="0">
                <a:solidFill>
                  <a:srgbClr val="0000CC"/>
                </a:solidFill>
                <a:latin typeface="Arial" charset="0"/>
              </a:rPr>
              <a:t>                                          wife </a:t>
            </a:r>
            <a:r>
              <a:rPr lang="en-US" b="1" dirty="0">
                <a:solidFill>
                  <a:srgbClr val="0000CC"/>
                </a:solidFill>
                <a:latin typeface="Arial" charset="0"/>
              </a:rPr>
              <a:t>from the daughters of Canaan.</a:t>
            </a:r>
          </a:p>
          <a:p>
            <a:pPr indent="228600" eaLnBrk="1" hangingPunct="1"/>
            <a:r>
              <a:rPr lang="en-US" b="1" dirty="0">
                <a:solidFill>
                  <a:srgbClr val="0000CC"/>
                </a:solidFill>
                <a:latin typeface="Arial" charset="0"/>
              </a:rPr>
              <a:t>2  "Arise, go to </a:t>
            </a:r>
            <a:r>
              <a:rPr lang="en-US" b="1" dirty="0" err="1">
                <a:solidFill>
                  <a:srgbClr val="0000CC"/>
                </a:solidFill>
                <a:latin typeface="Arial" charset="0"/>
              </a:rPr>
              <a:t>Padan</a:t>
            </a:r>
            <a:r>
              <a:rPr lang="en-US" b="1" dirty="0">
                <a:solidFill>
                  <a:srgbClr val="0000CC"/>
                </a:solidFill>
                <a:latin typeface="Arial" charset="0"/>
              </a:rPr>
              <a:t> Aram, to the house of </a:t>
            </a:r>
            <a:r>
              <a:rPr lang="en-US" b="1" dirty="0" err="1">
                <a:solidFill>
                  <a:srgbClr val="0000CC"/>
                </a:solidFill>
                <a:latin typeface="Arial" charset="0"/>
              </a:rPr>
              <a:t>Bethuel</a:t>
            </a:r>
            <a:r>
              <a:rPr lang="en-US" b="1" dirty="0">
                <a:solidFill>
                  <a:srgbClr val="0000CC"/>
                </a:solidFill>
                <a:latin typeface="Arial" charset="0"/>
              </a:rPr>
              <a:t> your mother's father; and take yourself a wife from there of the daughters of </a:t>
            </a:r>
            <a:r>
              <a:rPr lang="en-US" b="1" dirty="0" err="1">
                <a:solidFill>
                  <a:srgbClr val="0000CC"/>
                </a:solidFill>
                <a:latin typeface="Arial" charset="0"/>
              </a:rPr>
              <a:t>Laban</a:t>
            </a:r>
            <a:r>
              <a:rPr lang="en-US" b="1" dirty="0">
                <a:solidFill>
                  <a:srgbClr val="0000CC"/>
                </a:solidFill>
                <a:latin typeface="Arial" charset="0"/>
              </a:rPr>
              <a:t> your mother's brother.</a:t>
            </a:r>
          </a:p>
          <a:p>
            <a:pPr indent="228600" eaLnBrk="1" hangingPunct="1"/>
            <a:r>
              <a:rPr lang="en-US" b="1" dirty="0">
                <a:solidFill>
                  <a:srgbClr val="0000CC"/>
                </a:solidFill>
                <a:latin typeface="Arial" charset="0"/>
              </a:rPr>
              <a:t>3  "May God Almighty bless you, and make you fruitful and multiply you, that you may be an assembly of peoples;</a:t>
            </a:r>
          </a:p>
          <a:p>
            <a:pPr indent="228600" eaLnBrk="1" hangingPunct="1"/>
            <a:r>
              <a:rPr lang="en-US" b="1" dirty="0">
                <a:solidFill>
                  <a:srgbClr val="0000CC"/>
                </a:solidFill>
                <a:latin typeface="Arial" charset="0"/>
              </a:rPr>
              <a:t>4  And give you the blessing of Abraham, to you and your descendants with you, that you may inherit the land in which you are a stranger, which God gave to Abraham.”</a:t>
            </a:r>
          </a:p>
        </p:txBody>
      </p:sp>
      <p:pic>
        <p:nvPicPr>
          <p:cNvPr id="89090" name="Picture 2" descr="https://encrypted-tbn2.gstatic.com/images?q=tbn:ANd9GcTl9B6NIAfqeGl_OeDHxR8BnsdtJ1XxQ7p0-fOP0nTR-RiRli8l"/>
          <p:cNvPicPr>
            <a:picLocks noChangeAspect="1" noChangeArrowheads="1"/>
          </p:cNvPicPr>
          <p:nvPr/>
        </p:nvPicPr>
        <p:blipFill>
          <a:blip r:embed="rId2" cstate="print"/>
          <a:srcRect/>
          <a:stretch>
            <a:fillRect/>
          </a:stretch>
        </p:blipFill>
        <p:spPr bwMode="auto">
          <a:xfrm>
            <a:off x="6477000" y="152400"/>
            <a:ext cx="2514600" cy="2011680"/>
          </a:xfrm>
          <a:prstGeom prst="rect">
            <a:avLst/>
          </a:prstGeom>
          <a:noFill/>
        </p:spPr>
      </p:pic>
      <p:pic>
        <p:nvPicPr>
          <p:cNvPr id="89092" name="Picture 4" descr="https://encrypted-tbn1.gstatic.com/images?q=tbn:ANd9GcRWiJOwghb-QJsL36JhTT0mBpnXFIdoVBfWPLmBBGfvGdbQsrXr"/>
          <p:cNvPicPr>
            <a:picLocks noChangeAspect="1" noChangeArrowheads="1"/>
          </p:cNvPicPr>
          <p:nvPr/>
        </p:nvPicPr>
        <p:blipFill>
          <a:blip r:embed="rId3" cstate="print"/>
          <a:srcRect l="8633" r="7914"/>
          <a:stretch>
            <a:fillRect/>
          </a:stretch>
        </p:blipFill>
        <p:spPr bwMode="auto">
          <a:xfrm>
            <a:off x="304800" y="4724400"/>
            <a:ext cx="2209800" cy="17240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0"/>
            <a:ext cx="8229600" cy="1143000"/>
          </a:xfrm>
        </p:spPr>
        <p:txBody>
          <a:bodyPr/>
          <a:lstStyle/>
          <a:p>
            <a:r>
              <a:rPr lang="en-US" b="1" dirty="0">
                <a:solidFill>
                  <a:srgbClr val="FF0000"/>
                </a:solidFill>
                <a:latin typeface="Vagabond" pitchFamily="2" charset="0"/>
              </a:rPr>
              <a:t>God is working for us!</a:t>
            </a:r>
          </a:p>
        </p:txBody>
      </p:sp>
      <p:sp>
        <p:nvSpPr>
          <p:cNvPr id="8195" name="Rectangle 3"/>
          <p:cNvSpPr>
            <a:spLocks noGrp="1" noChangeArrowheads="1"/>
          </p:cNvSpPr>
          <p:nvPr>
            <p:ph idx="1"/>
          </p:nvPr>
        </p:nvSpPr>
        <p:spPr>
          <a:xfrm>
            <a:off x="228600" y="1066800"/>
            <a:ext cx="8305800" cy="3581400"/>
          </a:xfrm>
        </p:spPr>
        <p:txBody>
          <a:bodyPr/>
          <a:lstStyle/>
          <a:p>
            <a:r>
              <a:rPr lang="en-US" sz="2800" b="1" dirty="0">
                <a:solidFill>
                  <a:schemeClr val="hlink"/>
                </a:solidFill>
              </a:rPr>
              <a:t>Gen 28:</a:t>
            </a:r>
            <a:r>
              <a:rPr lang="en-US" sz="2800" dirty="0">
                <a:solidFill>
                  <a:schemeClr val="tx2"/>
                </a:solidFill>
              </a:rPr>
              <a:t>  Jacob was looking for God’s help </a:t>
            </a:r>
            <a:r>
              <a:rPr lang="en-US" sz="2800" dirty="0" smtClean="0">
                <a:solidFill>
                  <a:schemeClr val="tx2"/>
                </a:solidFill>
              </a:rPr>
              <a:t>in                     </a:t>
            </a:r>
            <a:r>
              <a:rPr lang="en-US" sz="2800" dirty="0">
                <a:solidFill>
                  <a:schemeClr val="tx2"/>
                </a:solidFill>
              </a:rPr>
              <a:t>his life – </a:t>
            </a:r>
            <a:r>
              <a:rPr lang="en-US" sz="2800" dirty="0" smtClean="0">
                <a:solidFill>
                  <a:schemeClr val="tx2"/>
                </a:solidFill>
              </a:rPr>
              <a:t>he dreamed </a:t>
            </a:r>
            <a:r>
              <a:rPr lang="en-US" sz="2800" dirty="0">
                <a:solidFill>
                  <a:schemeClr val="tx2"/>
                </a:solidFill>
              </a:rPr>
              <a:t>about the ladder</a:t>
            </a:r>
          </a:p>
          <a:p>
            <a:pPr lvl="1"/>
            <a:r>
              <a:rPr lang="en-US" sz="2400" dirty="0">
                <a:solidFill>
                  <a:schemeClr val="tx2"/>
                </a:solidFill>
              </a:rPr>
              <a:t>V.15  God’s assurance “I am with you”</a:t>
            </a:r>
          </a:p>
          <a:p>
            <a:pPr lvl="1"/>
            <a:r>
              <a:rPr lang="en-US" sz="2400" dirty="0">
                <a:solidFill>
                  <a:schemeClr val="tx2"/>
                </a:solidFill>
              </a:rPr>
              <a:t>V.20  Jacob’s commitment (vow) – If you bring me back in peace, then Yahweh will be my God” [promises to give 10% back]</a:t>
            </a:r>
          </a:p>
          <a:p>
            <a:r>
              <a:rPr lang="en-US" sz="2800" b="1" dirty="0">
                <a:solidFill>
                  <a:schemeClr val="hlink"/>
                </a:solidFill>
              </a:rPr>
              <a:t>Gen 29</a:t>
            </a:r>
            <a:r>
              <a:rPr lang="en-US" sz="2800" dirty="0">
                <a:solidFill>
                  <a:schemeClr val="tx2"/>
                </a:solidFill>
              </a:rPr>
              <a:t>  Jacob stops at a well, and Rachel (</a:t>
            </a:r>
            <a:r>
              <a:rPr lang="en-US" sz="2800" dirty="0" err="1">
                <a:solidFill>
                  <a:schemeClr val="tx2"/>
                </a:solidFill>
              </a:rPr>
              <a:t>Rebekah’s</a:t>
            </a:r>
            <a:r>
              <a:rPr lang="en-US" sz="2800" dirty="0">
                <a:solidFill>
                  <a:schemeClr val="tx2"/>
                </a:solidFill>
              </a:rPr>
              <a:t> niece) just happens to be coming!</a:t>
            </a:r>
          </a:p>
        </p:txBody>
      </p:sp>
      <p:sp>
        <p:nvSpPr>
          <p:cNvPr id="8196" name="Text Box 4"/>
          <p:cNvSpPr txBox="1">
            <a:spLocks noChangeArrowheads="1"/>
          </p:cNvSpPr>
          <p:nvPr/>
        </p:nvSpPr>
        <p:spPr bwMode="auto">
          <a:xfrm>
            <a:off x="3276600" y="4724400"/>
            <a:ext cx="5486400" cy="1785104"/>
          </a:xfrm>
          <a:prstGeom prst="rect">
            <a:avLst/>
          </a:prstGeom>
          <a:noFill/>
          <a:ln w="9525">
            <a:noFill/>
            <a:miter lim="800000"/>
            <a:headEnd/>
            <a:tailEnd/>
          </a:ln>
          <a:effectLst/>
        </p:spPr>
        <p:txBody>
          <a:bodyPr wrap="square">
            <a:spAutoFit/>
          </a:bodyPr>
          <a:lstStyle/>
          <a:p>
            <a:pPr algn="ctr" eaLnBrk="1" hangingPunct="1">
              <a:spcBef>
                <a:spcPct val="50000"/>
              </a:spcBef>
            </a:pPr>
            <a:r>
              <a:rPr lang="en-US" sz="2200" b="1" dirty="0">
                <a:solidFill>
                  <a:srgbClr val="00B050"/>
                </a:solidFill>
                <a:latin typeface="Comic Sans MS" pitchFamily="66" charset="0"/>
              </a:rPr>
              <a:t>We don’t need to do it all!  Commit to God’s service and he will do the impossible – “For it is God who works in you, both to will and to do for His good pleasure” (Philip 2:13)</a:t>
            </a:r>
          </a:p>
        </p:txBody>
      </p:sp>
      <p:pic>
        <p:nvPicPr>
          <p:cNvPr id="88066" name="Picture 2" descr="https://encrypted-tbn0.gstatic.com/images?q=tbn:ANd9GcShobhFVh6UeEm-qVNMqhTa8QjkuyUTNvpHRmlAJNsrx73FtCci"/>
          <p:cNvPicPr>
            <a:picLocks noChangeAspect="1" noChangeArrowheads="1"/>
          </p:cNvPicPr>
          <p:nvPr/>
        </p:nvPicPr>
        <p:blipFill>
          <a:blip r:embed="rId2" cstate="print"/>
          <a:srcRect/>
          <a:stretch>
            <a:fillRect/>
          </a:stretch>
        </p:blipFill>
        <p:spPr bwMode="auto">
          <a:xfrm>
            <a:off x="7315200" y="152400"/>
            <a:ext cx="1676400" cy="2171701"/>
          </a:xfrm>
          <a:prstGeom prst="rect">
            <a:avLst/>
          </a:prstGeom>
          <a:noFill/>
        </p:spPr>
      </p:pic>
      <p:pic>
        <p:nvPicPr>
          <p:cNvPr id="88068" name="Picture 4" descr="https://encrypted-tbn3.gstatic.com/images?q=tbn:ANd9GcSidUiEuc-K3FATDor_Y12y2I44AgjMqZ8OgyCNk-k-RJJSBolW3w"/>
          <p:cNvPicPr>
            <a:picLocks noChangeAspect="1" noChangeArrowheads="1"/>
          </p:cNvPicPr>
          <p:nvPr/>
        </p:nvPicPr>
        <p:blipFill>
          <a:blip r:embed="rId3" cstate="print"/>
          <a:srcRect/>
          <a:stretch>
            <a:fillRect/>
          </a:stretch>
        </p:blipFill>
        <p:spPr bwMode="auto">
          <a:xfrm>
            <a:off x="76200" y="4495800"/>
            <a:ext cx="2946400" cy="2209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0"/>
            <a:ext cx="4800600" cy="1524000"/>
          </a:xfrm>
        </p:spPr>
        <p:txBody>
          <a:bodyPr/>
          <a:lstStyle/>
          <a:p>
            <a:r>
              <a:rPr lang="en-US" sz="4000" b="1" dirty="0">
                <a:solidFill>
                  <a:srgbClr val="FF0000"/>
                </a:solidFill>
                <a:latin typeface="Vagabond" pitchFamily="2" charset="0"/>
              </a:rPr>
              <a:t>Jacob waited 7 years for Rachel</a:t>
            </a:r>
          </a:p>
        </p:txBody>
      </p:sp>
      <p:sp>
        <p:nvSpPr>
          <p:cNvPr id="9219" name="Rectangle 3"/>
          <p:cNvSpPr>
            <a:spLocks noGrp="1" noChangeArrowheads="1"/>
          </p:cNvSpPr>
          <p:nvPr>
            <p:ph idx="1"/>
          </p:nvPr>
        </p:nvSpPr>
        <p:spPr>
          <a:xfrm>
            <a:off x="2895600" y="4648200"/>
            <a:ext cx="5943600" cy="2057400"/>
          </a:xfrm>
        </p:spPr>
        <p:txBody>
          <a:bodyPr>
            <a:normAutofit lnSpcReduction="10000"/>
          </a:bodyPr>
          <a:lstStyle/>
          <a:p>
            <a:pPr>
              <a:lnSpc>
                <a:spcPct val="90000"/>
              </a:lnSpc>
            </a:pPr>
            <a:r>
              <a:rPr lang="en-US" sz="2400" dirty="0"/>
              <a:t>Sex should wait!  Jacob was engaged for 7 years and waited for marriage.  This should be the goal</a:t>
            </a:r>
            <a:r>
              <a:rPr lang="en-US" sz="2400" dirty="0" smtClean="0"/>
              <a:t>. </a:t>
            </a:r>
            <a:r>
              <a:rPr lang="en-US" sz="2400" i="1" dirty="0" smtClean="0"/>
              <a:t>God knows what’s best!</a:t>
            </a:r>
            <a:endParaRPr lang="en-US" sz="2400" i="1" dirty="0"/>
          </a:p>
          <a:p>
            <a:pPr>
              <a:lnSpc>
                <a:spcPct val="90000"/>
              </a:lnSpc>
            </a:pPr>
            <a:r>
              <a:rPr lang="en-US" sz="2400" dirty="0"/>
              <a:t>If young people mess up, we need to show patience, kindness &amp; compassion – God will take care of the rest!</a:t>
            </a:r>
          </a:p>
        </p:txBody>
      </p:sp>
      <p:sp>
        <p:nvSpPr>
          <p:cNvPr id="9220" name="Text Box 4"/>
          <p:cNvSpPr txBox="1">
            <a:spLocks noChangeArrowheads="1"/>
          </p:cNvSpPr>
          <p:nvPr/>
        </p:nvSpPr>
        <p:spPr bwMode="auto">
          <a:xfrm>
            <a:off x="381000" y="1447800"/>
            <a:ext cx="8305800" cy="2985433"/>
          </a:xfrm>
          <a:prstGeom prst="rect">
            <a:avLst/>
          </a:prstGeom>
          <a:noFill/>
          <a:ln w="9525">
            <a:noFill/>
            <a:miter lim="800000"/>
            <a:headEnd/>
            <a:tailEnd/>
          </a:ln>
          <a:effectLst/>
        </p:spPr>
        <p:txBody>
          <a:bodyPr wrap="square">
            <a:spAutoFit/>
          </a:bodyPr>
          <a:lstStyle/>
          <a:p>
            <a:pPr indent="288925" eaLnBrk="1" hangingPunct="1"/>
            <a:r>
              <a:rPr lang="en-US" sz="2000" b="1" dirty="0">
                <a:latin typeface="Arial" charset="0"/>
              </a:rPr>
              <a:t>                           </a:t>
            </a:r>
            <a:r>
              <a:rPr lang="en-US" sz="2800" b="1" dirty="0" smtClean="0">
                <a:solidFill>
                  <a:schemeClr val="folHlink"/>
                </a:solidFill>
                <a:latin typeface="Arial" charset="0"/>
              </a:rPr>
              <a:t>Genesis </a:t>
            </a:r>
            <a:r>
              <a:rPr lang="en-US" sz="2800" b="1" dirty="0">
                <a:solidFill>
                  <a:schemeClr val="folHlink"/>
                </a:solidFill>
                <a:latin typeface="Arial" charset="0"/>
              </a:rPr>
              <a:t>29:18-21</a:t>
            </a:r>
          </a:p>
          <a:p>
            <a:pPr indent="288925" eaLnBrk="1" hangingPunct="1"/>
            <a:r>
              <a:rPr lang="en-US" sz="2000" dirty="0">
                <a:solidFill>
                  <a:srgbClr val="0000CC"/>
                </a:solidFill>
                <a:latin typeface="Arial" charset="0"/>
              </a:rPr>
              <a:t>18  Now Jacob loved Rachel; so he said, "I will serve you seven years for Rachel your younger daughter."</a:t>
            </a:r>
          </a:p>
          <a:p>
            <a:pPr indent="288925" eaLnBrk="1" hangingPunct="1"/>
            <a:r>
              <a:rPr lang="en-US" sz="2000" dirty="0">
                <a:solidFill>
                  <a:srgbClr val="0000CC"/>
                </a:solidFill>
                <a:latin typeface="Arial" charset="0"/>
              </a:rPr>
              <a:t>19  And </a:t>
            </a:r>
            <a:r>
              <a:rPr lang="en-US" sz="2000" dirty="0" err="1">
                <a:solidFill>
                  <a:srgbClr val="0000CC"/>
                </a:solidFill>
                <a:latin typeface="Arial" charset="0"/>
              </a:rPr>
              <a:t>Laban</a:t>
            </a:r>
            <a:r>
              <a:rPr lang="en-US" sz="2000" dirty="0">
                <a:solidFill>
                  <a:srgbClr val="0000CC"/>
                </a:solidFill>
                <a:latin typeface="Arial" charset="0"/>
              </a:rPr>
              <a:t> said, "It is better that I give her to you than that I should give her to another man. Stay with me."</a:t>
            </a:r>
          </a:p>
          <a:p>
            <a:pPr indent="288925" eaLnBrk="1" hangingPunct="1"/>
            <a:r>
              <a:rPr lang="en-US" sz="2000" dirty="0">
                <a:solidFill>
                  <a:srgbClr val="0000CC"/>
                </a:solidFill>
                <a:latin typeface="Arial" charset="0"/>
              </a:rPr>
              <a:t>20  So Jacob served seven years for Rachel, and they seemed only a few days to him because of the love he had for her.</a:t>
            </a:r>
          </a:p>
          <a:p>
            <a:pPr indent="288925" eaLnBrk="1" hangingPunct="1"/>
            <a:r>
              <a:rPr lang="en-US" sz="2000" dirty="0">
                <a:solidFill>
                  <a:srgbClr val="0000CC"/>
                </a:solidFill>
                <a:latin typeface="Arial" charset="0"/>
              </a:rPr>
              <a:t>21  Then Jacob said to </a:t>
            </a:r>
            <a:r>
              <a:rPr lang="en-US" sz="2000" dirty="0" err="1">
                <a:solidFill>
                  <a:srgbClr val="0000CC"/>
                </a:solidFill>
                <a:latin typeface="Arial" charset="0"/>
              </a:rPr>
              <a:t>Laban</a:t>
            </a:r>
            <a:r>
              <a:rPr lang="en-US" sz="2000" dirty="0">
                <a:solidFill>
                  <a:srgbClr val="0000CC"/>
                </a:solidFill>
                <a:latin typeface="Arial" charset="0"/>
              </a:rPr>
              <a:t>, "Give me my wife, for my days are fulfilled, that I may go in to her."</a:t>
            </a:r>
          </a:p>
        </p:txBody>
      </p:sp>
      <p:pic>
        <p:nvPicPr>
          <p:cNvPr id="87042" name="Picture 2" descr="https://encrypted-tbn2.gstatic.com/images?q=tbn:ANd9GcR8F2vizq588eIKvZZ27H5btZvtJMC7PzNLSMvICaiOXRbG2RGL"/>
          <p:cNvPicPr>
            <a:picLocks noChangeAspect="1" noChangeArrowheads="1"/>
          </p:cNvPicPr>
          <p:nvPr/>
        </p:nvPicPr>
        <p:blipFill>
          <a:blip r:embed="rId2" cstate="print"/>
          <a:srcRect/>
          <a:stretch>
            <a:fillRect/>
          </a:stretch>
        </p:blipFill>
        <p:spPr bwMode="auto">
          <a:xfrm>
            <a:off x="6553200" y="152399"/>
            <a:ext cx="2286000" cy="1703071"/>
          </a:xfrm>
          <a:prstGeom prst="rect">
            <a:avLst/>
          </a:prstGeom>
          <a:noFill/>
        </p:spPr>
      </p:pic>
      <p:pic>
        <p:nvPicPr>
          <p:cNvPr id="87043" name="Picture 3"/>
          <p:cNvPicPr>
            <a:picLocks noChangeAspect="1" noChangeArrowheads="1"/>
          </p:cNvPicPr>
          <p:nvPr/>
        </p:nvPicPr>
        <p:blipFill>
          <a:blip r:embed="rId3" cstate="print"/>
          <a:srcRect/>
          <a:stretch>
            <a:fillRect/>
          </a:stretch>
        </p:blipFill>
        <p:spPr bwMode="auto">
          <a:xfrm>
            <a:off x="228600" y="4648200"/>
            <a:ext cx="265747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p:nvPr>
        </p:nvSpPr>
        <p:spPr/>
        <p:txBody>
          <a:bodyPr/>
          <a:lstStyle/>
          <a:p>
            <a:endParaRPr lang="en-US"/>
          </a:p>
        </p:txBody>
      </p:sp>
      <p:graphicFrame>
        <p:nvGraphicFramePr>
          <p:cNvPr id="86020" name="Object 4"/>
          <p:cNvGraphicFramePr>
            <a:graphicFrameLocks noChangeAspect="1"/>
          </p:cNvGraphicFramePr>
          <p:nvPr>
            <p:ph idx="1"/>
          </p:nvPr>
        </p:nvGraphicFramePr>
        <p:xfrm>
          <a:off x="0" y="106363"/>
          <a:ext cx="9144000" cy="6650037"/>
        </p:xfrm>
        <a:graphic>
          <a:graphicData uri="http://schemas.openxmlformats.org/presentationml/2006/ole">
            <p:oleObj spid="_x0000_s86020" name="Photo Editor Photo" r:id="rId3" imgW="7295238" imgH="5304762" progId="MSPhotoEd.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152400"/>
            <a:ext cx="4495800" cy="1325562"/>
          </a:xfrm>
        </p:spPr>
        <p:txBody>
          <a:bodyPr>
            <a:normAutofit fontScale="90000"/>
          </a:bodyPr>
          <a:lstStyle/>
          <a:p>
            <a:r>
              <a:rPr lang="en-US" sz="4000" b="1" dirty="0">
                <a:solidFill>
                  <a:srgbClr val="FF0000"/>
                </a:solidFill>
                <a:latin typeface="Vagabond" pitchFamily="2" charset="0"/>
              </a:rPr>
              <a:t>God teaches Jacob about scheming</a:t>
            </a:r>
          </a:p>
        </p:txBody>
      </p:sp>
      <p:sp>
        <p:nvSpPr>
          <p:cNvPr id="10243" name="Rectangle 3"/>
          <p:cNvSpPr>
            <a:spLocks noGrp="1" noChangeArrowheads="1"/>
          </p:cNvSpPr>
          <p:nvPr>
            <p:ph idx="1"/>
          </p:nvPr>
        </p:nvSpPr>
        <p:spPr>
          <a:xfrm>
            <a:off x="228600" y="3657600"/>
            <a:ext cx="8229600" cy="2773363"/>
          </a:xfrm>
        </p:spPr>
        <p:txBody>
          <a:bodyPr/>
          <a:lstStyle/>
          <a:p>
            <a:pPr>
              <a:lnSpc>
                <a:spcPct val="90000"/>
              </a:lnSpc>
            </a:pPr>
            <a:r>
              <a:rPr lang="en-US" sz="2800" dirty="0"/>
              <a:t>God will make us face our weaknesses</a:t>
            </a:r>
          </a:p>
          <a:p>
            <a:pPr lvl="1">
              <a:lnSpc>
                <a:spcPct val="90000"/>
              </a:lnSpc>
            </a:pPr>
            <a:r>
              <a:rPr lang="en-US" sz="2400" dirty="0"/>
              <a:t>Don’t react in anger to God or others</a:t>
            </a:r>
          </a:p>
          <a:p>
            <a:pPr lvl="1">
              <a:lnSpc>
                <a:spcPct val="90000"/>
              </a:lnSpc>
            </a:pPr>
            <a:r>
              <a:rPr lang="en-US" sz="2400" dirty="0"/>
              <a:t>Thank God that He is helping us to change</a:t>
            </a:r>
          </a:p>
          <a:p>
            <a:pPr>
              <a:lnSpc>
                <a:spcPct val="90000"/>
              </a:lnSpc>
            </a:pPr>
            <a:r>
              <a:rPr lang="en-US" sz="2800" dirty="0"/>
              <a:t>We don’t need to avenge ourselves on others</a:t>
            </a:r>
          </a:p>
          <a:p>
            <a:pPr>
              <a:lnSpc>
                <a:spcPct val="90000"/>
              </a:lnSpc>
            </a:pPr>
            <a:r>
              <a:rPr lang="en-US" sz="2800" dirty="0"/>
              <a:t>We don’t need to change others – we can only change ourselves</a:t>
            </a:r>
          </a:p>
        </p:txBody>
      </p:sp>
      <p:sp>
        <p:nvSpPr>
          <p:cNvPr id="10244" name="Text Box 4"/>
          <p:cNvSpPr txBox="1">
            <a:spLocks noChangeArrowheads="1"/>
          </p:cNvSpPr>
          <p:nvPr/>
        </p:nvSpPr>
        <p:spPr bwMode="auto">
          <a:xfrm>
            <a:off x="381000" y="1295400"/>
            <a:ext cx="8382000" cy="2000548"/>
          </a:xfrm>
          <a:prstGeom prst="rect">
            <a:avLst/>
          </a:prstGeom>
          <a:noFill/>
          <a:ln w="9525">
            <a:noFill/>
            <a:miter lim="800000"/>
            <a:headEnd/>
            <a:tailEnd/>
          </a:ln>
          <a:effectLst/>
        </p:spPr>
        <p:txBody>
          <a:bodyPr>
            <a:spAutoFit/>
          </a:bodyPr>
          <a:lstStyle/>
          <a:p>
            <a:pPr eaLnBrk="1" hangingPunct="1"/>
            <a:r>
              <a:rPr lang="en-US" sz="2000" b="1" dirty="0">
                <a:latin typeface="Arial" charset="0"/>
              </a:rPr>
              <a:t>                          </a:t>
            </a:r>
            <a:r>
              <a:rPr lang="en-US" sz="2800" b="1" dirty="0" smtClean="0">
                <a:solidFill>
                  <a:schemeClr val="folHlink"/>
                </a:solidFill>
                <a:latin typeface="Arial" charset="0"/>
              </a:rPr>
              <a:t>Genesis </a:t>
            </a:r>
            <a:r>
              <a:rPr lang="en-US" sz="2800" b="1" dirty="0">
                <a:solidFill>
                  <a:schemeClr val="folHlink"/>
                </a:solidFill>
                <a:latin typeface="Arial" charset="0"/>
              </a:rPr>
              <a:t>29:25</a:t>
            </a:r>
          </a:p>
          <a:p>
            <a:pPr eaLnBrk="1" hangingPunct="1"/>
            <a:r>
              <a:rPr lang="en-US" sz="2400" dirty="0">
                <a:solidFill>
                  <a:srgbClr val="0000CC"/>
                </a:solidFill>
                <a:latin typeface="Arial" charset="0"/>
              </a:rPr>
              <a:t>So it came to pass in the morning, that </a:t>
            </a:r>
            <a:r>
              <a:rPr lang="en-US" sz="2400" dirty="0" smtClean="0">
                <a:solidFill>
                  <a:srgbClr val="0000CC"/>
                </a:solidFill>
                <a:latin typeface="Arial" charset="0"/>
              </a:rPr>
              <a:t>                            behold</a:t>
            </a:r>
            <a:r>
              <a:rPr lang="en-US" sz="2400" dirty="0">
                <a:solidFill>
                  <a:srgbClr val="0000CC"/>
                </a:solidFill>
                <a:latin typeface="Arial" charset="0"/>
              </a:rPr>
              <a:t>, it was Leah. And he said to </a:t>
            </a:r>
            <a:r>
              <a:rPr lang="en-US" sz="2400" dirty="0" err="1">
                <a:solidFill>
                  <a:srgbClr val="0000CC"/>
                </a:solidFill>
                <a:latin typeface="Arial" charset="0"/>
              </a:rPr>
              <a:t>Laban</a:t>
            </a:r>
            <a:r>
              <a:rPr lang="en-US" sz="2400" dirty="0">
                <a:solidFill>
                  <a:srgbClr val="0000CC"/>
                </a:solidFill>
                <a:latin typeface="Arial" charset="0"/>
              </a:rPr>
              <a:t>, "What is this you have done to me? Was it not for Rachel that I served you? Why then have you deceived me?"</a:t>
            </a:r>
          </a:p>
        </p:txBody>
      </p:sp>
      <p:pic>
        <p:nvPicPr>
          <p:cNvPr id="129026" name="Picture 2" descr="https://encrypted-tbn3.gstatic.com/images?q=tbn:ANd9GcQGXTOKD8LgluJIrlKYFSnpcqCc2CiRlCUMh-g8XwtZ75voiba3"/>
          <p:cNvPicPr>
            <a:picLocks noChangeAspect="1" noChangeArrowheads="1"/>
          </p:cNvPicPr>
          <p:nvPr/>
        </p:nvPicPr>
        <p:blipFill>
          <a:blip r:embed="rId2" cstate="print"/>
          <a:srcRect/>
          <a:stretch>
            <a:fillRect/>
          </a:stretch>
        </p:blipFill>
        <p:spPr bwMode="auto">
          <a:xfrm>
            <a:off x="6400800" y="152400"/>
            <a:ext cx="2400300" cy="1905000"/>
          </a:xfrm>
          <a:prstGeom prst="rect">
            <a:avLst/>
          </a:prstGeom>
          <a:noFill/>
        </p:spPr>
      </p:pic>
      <p:pic>
        <p:nvPicPr>
          <p:cNvPr id="129028" name="Picture 4" descr="https://encrypted-tbn0.gstatic.com/images?q=tbn:ANd9GcSWk0FjrmMU718oBADy-A6lzTTRPoFiQNVw7hBAY-U6ODhoTvXu"/>
          <p:cNvPicPr>
            <a:picLocks noChangeAspect="1" noChangeArrowheads="1"/>
          </p:cNvPicPr>
          <p:nvPr/>
        </p:nvPicPr>
        <p:blipFill>
          <a:blip r:embed="rId3" cstate="print"/>
          <a:srcRect/>
          <a:stretch>
            <a:fillRect/>
          </a:stretch>
        </p:blipFill>
        <p:spPr bwMode="auto">
          <a:xfrm>
            <a:off x="6477000" y="3124200"/>
            <a:ext cx="2533650" cy="18002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TotalTime>
  <Words>2699</Words>
  <Application>Microsoft Office PowerPoint</Application>
  <PresentationFormat>On-screen Show (4:3)</PresentationFormat>
  <Paragraphs>210</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Photo Editor Photo</vt:lpstr>
      <vt:lpstr>Family Life Lessons in Genesis</vt:lpstr>
      <vt:lpstr>Showing Favoritism among Children</vt:lpstr>
      <vt:lpstr>Jacob’s scheming</vt:lpstr>
      <vt:lpstr>Rebekah reminds Isaac (46)</vt:lpstr>
      <vt:lpstr>Isaac’s charge to Jacob</vt:lpstr>
      <vt:lpstr>God is working for us!</vt:lpstr>
      <vt:lpstr>Jacob waited 7 years for Rachel</vt:lpstr>
      <vt:lpstr>Slide 8</vt:lpstr>
      <vt:lpstr>God teaches Jacob about scheming</vt:lpstr>
      <vt:lpstr>Jacob makes a choice!</vt:lpstr>
      <vt:lpstr>God is at work</vt:lpstr>
      <vt:lpstr>Envy &amp; Jealousy will destroy us</vt:lpstr>
      <vt:lpstr>Scheming leads to Anger, Jealousy and Envy</vt:lpstr>
      <vt:lpstr>What a mess Jacob’s life is!</vt:lpstr>
      <vt:lpstr>God intervenes</vt:lpstr>
      <vt:lpstr>God makes Jacob face his past</vt:lpstr>
      <vt:lpstr>Jacob at the Jabbok River</vt:lpstr>
      <vt:lpstr>Jacob is in trouble!</vt:lpstr>
      <vt:lpstr>Jacob wrestles with an Angel</vt:lpstr>
      <vt:lpstr>Hosea 12:2-5</vt:lpstr>
      <vt:lpstr>Don’t forget to give God the credit!</vt:lpstr>
      <vt:lpstr>Major question to consider….</vt:lpstr>
      <vt:lpstr>Not all of Abraham’s offspring are children of Abraham by Faith</vt:lpstr>
      <vt:lpstr>Slide 24</vt:lpstr>
      <vt:lpstr>Slide 25</vt:lpstr>
      <vt:lpstr>Romans 9:9</vt:lpstr>
      <vt:lpstr>Jewish Reaction:  We’re pretty good!</vt:lpstr>
      <vt:lpstr>Romans 9:10-13</vt:lpstr>
      <vt:lpstr>Slide 29</vt:lpstr>
      <vt:lpstr>Lessons from Jacob’s Life</vt:lpstr>
      <vt:lpstr>Next: Exhort</vt:lpstr>
    </vt:vector>
  </TitlesOfParts>
  <Company>Crestwood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Life Lessons in Genesis</dc:title>
  <dc:creator>Jim Styles</dc:creator>
  <cp:lastModifiedBy>Jim</cp:lastModifiedBy>
  <cp:revision>43</cp:revision>
  <dcterms:created xsi:type="dcterms:W3CDTF">2007-03-03T15:32:44Z</dcterms:created>
  <dcterms:modified xsi:type="dcterms:W3CDTF">2012-10-30T22:37:30Z</dcterms:modified>
</cp:coreProperties>
</file>