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9"/>
  </p:notesMasterIdLst>
  <p:sldIdLst>
    <p:sldId id="279" r:id="rId2"/>
    <p:sldId id="257" r:id="rId3"/>
    <p:sldId id="266" r:id="rId4"/>
    <p:sldId id="259" r:id="rId5"/>
    <p:sldId id="261" r:id="rId6"/>
    <p:sldId id="267" r:id="rId7"/>
    <p:sldId id="265" r:id="rId8"/>
    <p:sldId id="268" r:id="rId9"/>
    <p:sldId id="273" r:id="rId10"/>
    <p:sldId id="269" r:id="rId11"/>
    <p:sldId id="263" r:id="rId12"/>
    <p:sldId id="270" r:id="rId13"/>
    <p:sldId id="271" r:id="rId14"/>
    <p:sldId id="274" r:id="rId15"/>
    <p:sldId id="275" r:id="rId16"/>
    <p:sldId id="264" r:id="rId17"/>
    <p:sldId id="26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66FF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724BA-5E9B-43F5-AA2A-14F670E7925C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09EC6-2A1F-48ED-9D64-E605E50D7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93228-568C-4C97-AE7C-7347CD47AE2D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E7EC0-B055-4C7B-89BB-AA62DB60B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0"/>
            <a:ext cx="4876800" cy="259080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mic Sans MS" pitchFamily="66" charset="0"/>
              </a:rPr>
              <a:t>Family Life Lessons in Genesis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38600" y="3429000"/>
            <a:ext cx="47244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sz="5400" b="1" dirty="0">
                <a:solidFill>
                  <a:srgbClr val="7030A0"/>
                </a:solidFill>
              </a:rPr>
              <a:t>Class </a:t>
            </a:r>
            <a:r>
              <a:rPr lang="en-US" sz="5400" b="1" dirty="0" smtClean="0">
                <a:solidFill>
                  <a:srgbClr val="7030A0"/>
                </a:solidFill>
              </a:rPr>
              <a:t>5: </a:t>
            </a:r>
            <a:endParaRPr lang="en-US" sz="5400" b="1" dirty="0">
              <a:solidFill>
                <a:srgbClr val="7030A0"/>
              </a:solidFill>
            </a:endParaRPr>
          </a:p>
          <a:p>
            <a:r>
              <a:rPr lang="en-US" sz="5400" b="1" dirty="0" smtClean="0">
                <a:solidFill>
                  <a:srgbClr val="7030A0"/>
                </a:solidFill>
              </a:rPr>
              <a:t>Joseph &amp; his brothers</a:t>
            </a:r>
            <a:endParaRPr lang="en-US" sz="4400" dirty="0">
              <a:solidFill>
                <a:srgbClr val="7030A0"/>
              </a:solidFill>
            </a:endParaRPr>
          </a:p>
        </p:txBody>
      </p:sp>
      <p:pic>
        <p:nvPicPr>
          <p:cNvPr id="2054" name="Picture 6" descr="https://encrypted-tbn3.gstatic.com/images?q=tbn:ANd9GcQKLzG3fbuXAInNct3Ymj-scTXk35mJ8l6m_GXs9azjw31lIsDeM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590800"/>
            <a:ext cx="2667000" cy="2667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3400" y="54102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Vagabond" pitchFamily="2" charset="0"/>
              </a:rPr>
              <a:t>Trust in the Lord with all your heart, and lean not on your own understanding;  In all your ways acknowledge Him, and He shall direct your paths. (Proverbs 3:5-6)</a:t>
            </a:r>
            <a:endParaRPr lang="en-US" sz="2400" dirty="0"/>
          </a:p>
        </p:txBody>
      </p:sp>
      <p:pic>
        <p:nvPicPr>
          <p:cNvPr id="1026" name="Picture 2" descr="https://encrypted-tbn0.gstatic.com/images?q=tbn:ANd9GcTNRAiOrQGV3ZD8elxUuOOxeAQ6r3akW4Gbd04o18KtT5IRqw9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8600"/>
            <a:ext cx="3990975" cy="29893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agabond" pitchFamily="2" charset="0"/>
              </a:rPr>
              <a:t>Genesis 44:  Joseph finally sees God’s victory in Judah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3535363"/>
          </a:xfrm>
        </p:spPr>
        <p:txBody>
          <a:bodyPr/>
          <a:lstStyle/>
          <a:p>
            <a:r>
              <a:rPr lang="en-US"/>
              <a:t>V.20-29   Father….brother</a:t>
            </a:r>
          </a:p>
          <a:p>
            <a:r>
              <a:rPr lang="en-US"/>
              <a:t>V.30  Dad’s life is bound up in the lad’s life</a:t>
            </a:r>
          </a:p>
          <a:p>
            <a:r>
              <a:rPr lang="en-US"/>
              <a:t>V.31  He will die</a:t>
            </a:r>
          </a:p>
          <a:p>
            <a:r>
              <a:rPr lang="en-US"/>
              <a:t>V.32  Judah:  “I will bear the blame”</a:t>
            </a:r>
          </a:p>
          <a:p>
            <a:r>
              <a:rPr lang="en-US"/>
              <a:t>V.33  Let me stay instead</a:t>
            </a:r>
          </a:p>
          <a:p>
            <a:r>
              <a:rPr lang="en-US"/>
              <a:t>V.34  Can’t bear to see the evil on Father</a:t>
            </a:r>
          </a:p>
          <a:p>
            <a:endParaRPr lang="en-US"/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381000" y="54102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Comic Sans MS" pitchFamily="66" charset="0"/>
              </a:rPr>
              <a:t>Joseph broke down when he witnessed what God had accomplished in the life of Judah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8580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Vagabond" pitchFamily="2" charset="0"/>
              </a:rPr>
              <a:t>God was always working in Joseph’s Family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305800" cy="3276600"/>
          </a:xfrm>
        </p:spPr>
        <p:txBody>
          <a:bodyPr/>
          <a:lstStyle/>
          <a:p>
            <a:r>
              <a:rPr lang="en-US" b="1"/>
              <a:t>God accomplished everything Joseph prayed for in his family, but God did it through a life of suffering, far away from home. </a:t>
            </a:r>
          </a:p>
          <a:p>
            <a:r>
              <a:rPr lang="en-US" b="1"/>
              <a:t>Not at all the way Joseph had wanted it, nor expected it to happen!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533400" y="5410200"/>
            <a:ext cx="7924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66FF33"/>
                </a:solidFill>
                <a:latin typeface="Comic Sans MS" pitchFamily="66" charset="0"/>
              </a:rPr>
              <a:t>It’s no different today!  God is still working, but there may be days when we find it hard to see.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800" b="1" dirty="0">
                <a:solidFill>
                  <a:srgbClr val="FF0000"/>
                </a:solidFill>
                <a:latin typeface="Vagabond" pitchFamily="2" charset="0"/>
              </a:rPr>
              <a:t>How did Joseph forgive his brothers?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058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Clearly saw the big picture – it’s more important where God brings us in the end, than how we got there.</a:t>
            </a:r>
          </a:p>
          <a:p>
            <a:pPr>
              <a:lnSpc>
                <a:spcPct val="90000"/>
              </a:lnSpc>
            </a:pPr>
            <a:r>
              <a:rPr lang="en-US" sz="2800"/>
              <a:t>Complete confidence that God is in control, no matter what anyone does to us</a:t>
            </a:r>
          </a:p>
          <a:p>
            <a:pPr>
              <a:lnSpc>
                <a:spcPct val="90000"/>
              </a:lnSpc>
            </a:pPr>
            <a:r>
              <a:rPr lang="en-US" sz="2800"/>
              <a:t>Love for his Father – knew that Jacob wanted all his children in God’s family</a:t>
            </a:r>
          </a:p>
          <a:p>
            <a:pPr>
              <a:lnSpc>
                <a:spcPct val="90000"/>
              </a:lnSpc>
            </a:pPr>
            <a:r>
              <a:rPr lang="en-US" sz="2800"/>
              <a:t>Love for the family – really did love each brother and sister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219200" y="5410200"/>
            <a:ext cx="685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  <a:latin typeface="Comic Sans MS" pitchFamily="66" charset="0"/>
              </a:rPr>
              <a:t>Hatred stirs up strife, but love covers all sins.  (Proverbs 10:12)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73075"/>
            <a:ext cx="8534400" cy="295592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</a:rPr>
              <a:t>                     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</a:rPr>
              <a:t>Genesis 50:19-21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</a:rPr>
              <a:t/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Joseph said to them, "Do not be afraid, for am I in the place of God?  But as for you, </a:t>
            </a:r>
            <a:r>
              <a:rPr lang="en-US" sz="2800" b="1" i="1" dirty="0">
                <a:solidFill>
                  <a:srgbClr val="FF6699"/>
                </a:solidFill>
                <a:latin typeface="Times New Roman" pitchFamily="18" charset="0"/>
              </a:rPr>
              <a:t>you meant evil against me</a:t>
            </a:r>
            <a:r>
              <a:rPr lang="en-US" sz="2800" b="1" dirty="0">
                <a:solidFill>
                  <a:srgbClr val="FF6699"/>
                </a:solidFill>
                <a:latin typeface="Times New Roman" pitchFamily="18" charset="0"/>
              </a:rPr>
              <a:t>;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but </a:t>
            </a:r>
            <a:r>
              <a:rPr lang="en-US" sz="2800" b="1" i="1" dirty="0">
                <a:solidFill>
                  <a:srgbClr val="66FF33"/>
                </a:solidFill>
                <a:latin typeface="Times New Roman" pitchFamily="18" charset="0"/>
              </a:rPr>
              <a:t>God meant it for good</a:t>
            </a:r>
            <a:r>
              <a:rPr lang="en-US" sz="2800" dirty="0">
                <a:solidFill>
                  <a:srgbClr val="66FF33"/>
                </a:solidFill>
                <a:latin typeface="Times New Roman" pitchFamily="18" charset="0"/>
              </a:rPr>
              <a:t>,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in order to bring it about as it is this day, to save many people alive.  Now therefore, do not be afraid; I will provide for you and your little ones." And he comforted them and spoke kindly to them.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3810000"/>
            <a:ext cx="8305800" cy="2514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This is how “faith in God” changes our lives</a:t>
            </a:r>
          </a:p>
          <a:p>
            <a:pPr>
              <a:lnSpc>
                <a:spcPct val="80000"/>
              </a:lnSpc>
            </a:pPr>
            <a:r>
              <a:rPr lang="en-US" sz="2800"/>
              <a:t>It motivates us to treat brothers &amp; sisters with kindness &amp; compassion – no matter how they have treated us.</a:t>
            </a:r>
          </a:p>
          <a:p>
            <a:pPr>
              <a:lnSpc>
                <a:spcPct val="80000"/>
              </a:lnSpc>
            </a:pPr>
            <a:r>
              <a:rPr lang="en-US" sz="2800"/>
              <a:t>Faith believes that God can bring good out of the worst situations – because He IS in control.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agabond" pitchFamily="2" charset="0"/>
              </a:rPr>
              <a:t>Paul’s appreciation of the same principle:   Ephesians 3:14-21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305800" cy="4419600"/>
          </a:xfrm>
        </p:spPr>
        <p:txBody>
          <a:bodyPr/>
          <a:lstStyle/>
          <a:p>
            <a:pPr marL="0" indent="288925">
              <a:lnSpc>
                <a:spcPct val="90000"/>
              </a:lnSpc>
              <a:buFontTx/>
              <a:buNone/>
            </a:pPr>
            <a:r>
              <a:rPr lang="en-US" sz="2400"/>
              <a:t>14	For this reason (Gentiles are now fellow heirs of the promises) I bow my knees before the Father,</a:t>
            </a:r>
          </a:p>
          <a:p>
            <a:pPr marL="0" indent="288925">
              <a:lnSpc>
                <a:spcPct val="90000"/>
              </a:lnSpc>
              <a:buFontTx/>
              <a:buNone/>
            </a:pPr>
            <a:r>
              <a:rPr lang="en-US" sz="2400"/>
              <a:t>15	from whom </a:t>
            </a:r>
            <a:r>
              <a:rPr lang="en-US" sz="2400">
                <a:solidFill>
                  <a:srgbClr val="66FF33"/>
                </a:solidFill>
              </a:rPr>
              <a:t>every family in heaven and on earth is named,</a:t>
            </a:r>
          </a:p>
          <a:p>
            <a:pPr marL="0" indent="288925">
              <a:lnSpc>
                <a:spcPct val="90000"/>
              </a:lnSpc>
              <a:buFontTx/>
              <a:buNone/>
            </a:pPr>
            <a:r>
              <a:rPr lang="en-US" sz="2400"/>
              <a:t>16	that according to the riches of his glory </a:t>
            </a:r>
            <a:r>
              <a:rPr lang="en-US" sz="2400">
                <a:solidFill>
                  <a:srgbClr val="66FF33"/>
                </a:solidFill>
              </a:rPr>
              <a:t>he may grant you to be strengthened with might through his Spirit</a:t>
            </a:r>
            <a:r>
              <a:rPr lang="en-US" sz="2400"/>
              <a:t> in the inner man,</a:t>
            </a:r>
          </a:p>
          <a:p>
            <a:pPr marL="0" indent="288925">
              <a:lnSpc>
                <a:spcPct val="90000"/>
              </a:lnSpc>
              <a:buFontTx/>
              <a:buNone/>
            </a:pPr>
            <a:r>
              <a:rPr lang="en-US" sz="2400"/>
              <a:t>17	and </a:t>
            </a:r>
            <a:r>
              <a:rPr lang="en-US" sz="2400">
                <a:solidFill>
                  <a:srgbClr val="66FF33"/>
                </a:solidFill>
              </a:rPr>
              <a:t>that Christ may dwell in your hearts through faith;</a:t>
            </a:r>
            <a:r>
              <a:rPr lang="en-US" sz="2400"/>
              <a:t> that you, being rooted and grounded in love,</a:t>
            </a:r>
          </a:p>
          <a:p>
            <a:pPr marL="0" indent="288925">
              <a:lnSpc>
                <a:spcPct val="90000"/>
              </a:lnSpc>
              <a:buFontTx/>
              <a:buNone/>
            </a:pPr>
            <a:r>
              <a:rPr lang="en-US" sz="2400"/>
              <a:t>18	may have power to comprehend with all the saints what is the breadth and length and height and depth,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agabond" pitchFamily="2" charset="0"/>
              </a:rPr>
              <a:t>Paul’s appreciation of the same principle:   Ephesians 3:14-21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05800" cy="4343400"/>
          </a:xfrm>
        </p:spPr>
        <p:txBody>
          <a:bodyPr/>
          <a:lstStyle/>
          <a:p>
            <a:pPr marL="0" indent="288925">
              <a:lnSpc>
                <a:spcPct val="90000"/>
              </a:lnSpc>
              <a:buFontTx/>
              <a:buNone/>
            </a:pPr>
            <a:r>
              <a:rPr lang="en-US"/>
              <a:t>19	and </a:t>
            </a:r>
            <a:r>
              <a:rPr lang="en-US">
                <a:solidFill>
                  <a:srgbClr val="66FF33"/>
                </a:solidFill>
              </a:rPr>
              <a:t>to know the love of Christ</a:t>
            </a:r>
            <a:r>
              <a:rPr lang="en-US"/>
              <a:t> which surpasses knowledge, that you may be filled with all the fulness of God.</a:t>
            </a:r>
          </a:p>
          <a:p>
            <a:pPr marL="0" indent="288925">
              <a:lnSpc>
                <a:spcPct val="90000"/>
              </a:lnSpc>
              <a:buFontTx/>
              <a:buNone/>
            </a:pPr>
            <a:r>
              <a:rPr lang="en-US"/>
              <a:t>20	Now to him </a:t>
            </a:r>
            <a:r>
              <a:rPr lang="en-US">
                <a:solidFill>
                  <a:srgbClr val="66FF33"/>
                </a:solidFill>
              </a:rPr>
              <a:t>who by the power at work within us is able to do far more abundantly than all that we ask or think,</a:t>
            </a:r>
          </a:p>
          <a:p>
            <a:pPr marL="0" indent="288925">
              <a:lnSpc>
                <a:spcPct val="90000"/>
              </a:lnSpc>
              <a:buFontTx/>
              <a:buNone/>
            </a:pPr>
            <a:r>
              <a:rPr lang="en-US"/>
              <a:t>21	to him be glory in the church and in Christ Jesus to all generations, for ever and ever. Amen.    (RSV)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encrypted-tbn1.gstatic.com/images?q=tbn:ANd9GcRZy5eMytvQooM98vKGU1bLEWi6EsdJz59AQLATHltNRCQV47rbTA"/>
          <p:cNvPicPr>
            <a:picLocks noChangeAspect="1" noChangeArrowheads="1"/>
          </p:cNvPicPr>
          <p:nvPr/>
        </p:nvPicPr>
        <p:blipFill>
          <a:blip r:embed="rId2" cstate="print"/>
          <a:srcRect l="1538" t="1991" r="3077" b="4412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Vagabond" pitchFamily="2" charset="0"/>
              </a:rPr>
              <a:t>Lessons to Take Home &amp; Implement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Husbands &amp; Wives:  Don’t expect perfection.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   Work &amp; pray to make marriages work.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Parents:  Work to save each other &amp; your children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   Stay located near an ecclesia &amp; be involved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Children:  Spend time each day reading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     meditating on God’s word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  God wants &amp; expects obedience to parents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	      Ask for help to love your brothers &amp; sisters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Everyone:  Be aware of God’s daily involvement.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	    Pray for God’s help to become more patient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FF00"/>
                </a:solidFill>
              </a:rPr>
              <a:t>        and kind.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agabond" pitchFamily="2" charset="0"/>
              </a:rPr>
              <a:t>Adopt Joseph’s way of </a:t>
            </a:r>
            <a:r>
              <a:rPr lang="en-US" sz="4000" b="1" dirty="0" smtClean="0">
                <a:solidFill>
                  <a:srgbClr val="FF0000"/>
                </a:solidFill>
                <a:latin typeface="Vagabond" pitchFamily="2" charset="0"/>
              </a:rPr>
              <a:t>Godliness       </a:t>
            </a:r>
            <a:r>
              <a:rPr lang="en-US" sz="3200" b="1" dirty="0">
                <a:solidFill>
                  <a:srgbClr val="FF0000"/>
                </a:solidFill>
                <a:latin typeface="Comic Sans MS" pitchFamily="66" charset="0"/>
              </a:rPr>
              <a:t>(it was just like Christ’s!)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798638"/>
            <a:ext cx="7696200" cy="2544762"/>
          </a:xfrm>
        </p:spPr>
        <p:txBody>
          <a:bodyPr/>
          <a:lstStyle/>
          <a:p>
            <a:r>
              <a:rPr lang="en-US" b="1"/>
              <a:t>Obedient to his father</a:t>
            </a:r>
          </a:p>
          <a:p>
            <a:r>
              <a:rPr lang="en-US" b="1"/>
              <a:t>Concern for all his family</a:t>
            </a:r>
          </a:p>
          <a:p>
            <a:r>
              <a:rPr lang="en-US" b="1"/>
              <a:t>Complete cooperation with God’s decisions in his life</a:t>
            </a:r>
            <a:endParaRPr lang="en-US"/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914400" y="4572000"/>
            <a:ext cx="7467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B050"/>
                </a:solidFill>
                <a:latin typeface="Comic Sans MS" pitchFamily="66" charset="0"/>
              </a:rPr>
              <a:t>Give God time to influence and save His family!  Don’t give up on anyone.  Keep praying for everyone!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Joseph’s Family Background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4800600"/>
          </a:xfrm>
        </p:spPr>
        <p:txBody>
          <a:bodyPr/>
          <a:lstStyle/>
          <a:p>
            <a:r>
              <a:rPr lang="en-US" sz="2800"/>
              <a:t>29:31-30:24  Rachel &amp; Leah: envy, jealousy</a:t>
            </a:r>
          </a:p>
          <a:p>
            <a:pPr lvl="1"/>
            <a:r>
              <a:rPr lang="en-US" sz="2400"/>
              <a:t>Not happy with what God gave them</a:t>
            </a:r>
          </a:p>
          <a:p>
            <a:r>
              <a:rPr lang="en-US" sz="2800"/>
              <a:t>32:1  Dinah: went out to see daughters of Canaan – taken by Shechem</a:t>
            </a:r>
          </a:p>
          <a:p>
            <a:pPr lvl="1"/>
            <a:r>
              <a:rPr lang="en-US" sz="2400"/>
              <a:t>Get too close to this world &amp; it will get us</a:t>
            </a:r>
          </a:p>
          <a:p>
            <a:r>
              <a:rPr lang="en-US" sz="2800"/>
              <a:t>34:13  Brothers “spoke deceitfully”</a:t>
            </a:r>
          </a:p>
          <a:p>
            <a:r>
              <a:rPr lang="en-US" sz="2800"/>
              <a:t>34:25  Simeon &amp; Levi killed males in Shechem, plundered city</a:t>
            </a:r>
          </a:p>
          <a:p>
            <a:pPr lvl="1"/>
            <a:r>
              <a:rPr lang="en-US" sz="2400"/>
              <a:t>34:30  Jacob said: you make me obnoxious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Joseph’s Family Background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3352800"/>
          </a:xfrm>
        </p:spPr>
        <p:txBody>
          <a:bodyPr/>
          <a:lstStyle/>
          <a:p>
            <a:r>
              <a:rPr lang="en-US"/>
              <a:t>35:1-2  put away foreign gods – go to Bethel</a:t>
            </a:r>
          </a:p>
          <a:p>
            <a:r>
              <a:rPr lang="en-US"/>
              <a:t>35:22  Reuben had sexual relations with Bilhah (Jacob’s concubine)</a:t>
            </a:r>
          </a:p>
          <a:p>
            <a:r>
              <a:rPr lang="en-US"/>
              <a:t>38:1  Judah – business man, immoral, unkind, quick to condemn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1066800" y="5181600"/>
            <a:ext cx="731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B050"/>
                </a:solidFill>
                <a:latin typeface="Comic Sans MS" pitchFamily="66" charset="0"/>
              </a:rPr>
              <a:t>Joseph could have made all the excuses in the world for why he could not make godly decisions, but he resisted, and did God’s will!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Vagabond" pitchFamily="2" charset="0"/>
              </a:rPr>
              <a:t>Joseph’s Early Life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98638"/>
            <a:ext cx="77724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/>
              <a:t>He grew up with jealous Moms.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sister wanted to try the world.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brothers were violent.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He had foreign gods in the family.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brothers were immoral.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brothers were lost in business.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brothers were quick to judge and condemn.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brothers hated him.</a:t>
            </a:r>
          </a:p>
          <a:p>
            <a:pPr>
              <a:lnSpc>
                <a:spcPct val="80000"/>
              </a:lnSpc>
            </a:pPr>
            <a:r>
              <a:rPr lang="en-US" sz="2800" b="1"/>
              <a:t>His brothers envied him.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Vagabond" pitchFamily="2" charset="0"/>
              </a:rPr>
              <a:t>Joseph’s Attitude</a:t>
            </a:r>
            <a:endParaRPr lang="en-US" dirty="0">
              <a:solidFill>
                <a:srgbClr val="FF0000"/>
              </a:solidFill>
              <a:latin typeface="Vagabond" pitchFamily="2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458200" cy="2849563"/>
          </a:xfrm>
        </p:spPr>
        <p:txBody>
          <a:bodyPr/>
          <a:lstStyle/>
          <a:p>
            <a:r>
              <a:rPr lang="en-US" b="1"/>
              <a:t>Didn’t use bad family as excuse for himself</a:t>
            </a:r>
          </a:p>
          <a:p>
            <a:r>
              <a:rPr lang="en-US" b="1"/>
              <a:t>Didn’t pout and feel sorry for himself</a:t>
            </a:r>
          </a:p>
          <a:p>
            <a:r>
              <a:rPr lang="en-US" b="1"/>
              <a:t>Didn’t hate his brothers, Dad or Mom</a:t>
            </a:r>
          </a:p>
          <a:p>
            <a:r>
              <a:rPr lang="en-US" b="1"/>
              <a:t>Didn’t take out his frustrations on others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914400" y="4800600"/>
            <a:ext cx="7467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00B050"/>
                </a:solidFill>
                <a:latin typeface="Comic Sans MS" pitchFamily="66" charset="0"/>
              </a:rPr>
              <a:t>Through the eye of faith, he saw God working in his life, &amp; He set out to save his family!</a:t>
            </a:r>
            <a:endParaRPr lang="en-US" sz="36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73075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agabond" pitchFamily="2" charset="0"/>
              </a:rPr>
              <a:t>How did Joseph get such a great attitude?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05800" cy="3581400"/>
          </a:xfrm>
        </p:spPr>
        <p:txBody>
          <a:bodyPr/>
          <a:lstStyle/>
          <a:p>
            <a:r>
              <a:rPr lang="en-US"/>
              <a:t>Developed a great relationship with God</a:t>
            </a:r>
          </a:p>
          <a:p>
            <a:r>
              <a:rPr lang="en-US"/>
              <a:t>Daily prayer – took problems to God</a:t>
            </a:r>
          </a:p>
          <a:p>
            <a:r>
              <a:rPr lang="en-US"/>
              <a:t>Probably had good discussions with Jacob</a:t>
            </a:r>
          </a:p>
          <a:p>
            <a:r>
              <a:rPr lang="en-US"/>
              <a:t>Drove jealousy, envy, condemnation out of his mind</a:t>
            </a:r>
          </a:p>
          <a:p>
            <a:r>
              <a:rPr lang="en-US"/>
              <a:t>Trusted God to do the impossible – faith!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457200" y="58674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Comic Sans MS" pitchFamily="66" charset="0"/>
              </a:rPr>
              <a:t>With God’s help, we can do it too!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Vagabond" pitchFamily="2" charset="0"/>
              </a:rPr>
              <a:t>God brings the Famine (Gen 42)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05800" cy="4343400"/>
          </a:xfrm>
        </p:spPr>
        <p:txBody>
          <a:bodyPr/>
          <a:lstStyle/>
          <a:p>
            <a:r>
              <a:rPr lang="en-US"/>
              <a:t>Jacob sends 10 to Egypt</a:t>
            </a:r>
          </a:p>
          <a:p>
            <a:pPr lvl="1"/>
            <a:r>
              <a:rPr lang="en-US"/>
              <a:t>Simeon has to stay, others go home</a:t>
            </a:r>
          </a:p>
          <a:p>
            <a:r>
              <a:rPr lang="en-US"/>
              <a:t>42:15 Joseph starts the test</a:t>
            </a:r>
          </a:p>
          <a:p>
            <a:pPr lvl="1"/>
            <a:r>
              <a:rPr lang="en-US"/>
              <a:t>V. 16  “any truth”</a:t>
            </a:r>
          </a:p>
          <a:p>
            <a:pPr lvl="1"/>
            <a:r>
              <a:rPr lang="en-US"/>
              <a:t>V. 19 “if you are honest”</a:t>
            </a:r>
          </a:p>
          <a:p>
            <a:pPr lvl="1"/>
            <a:r>
              <a:rPr lang="en-US"/>
              <a:t>V. 20  “verified”</a:t>
            </a:r>
          </a:p>
          <a:p>
            <a:pPr lvl="1"/>
            <a:r>
              <a:rPr lang="en-US"/>
              <a:t>V. 21 “in truth we are guilty” (RSV) </a:t>
            </a:r>
          </a:p>
          <a:p>
            <a:pPr lvl="1"/>
            <a:r>
              <a:rPr lang="en-US"/>
              <a:t>V. 28  God has done to us</a:t>
            </a:r>
          </a:p>
          <a:p>
            <a:endParaRPr lang="en-US"/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609600" y="5638800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B050"/>
                </a:solidFill>
                <a:latin typeface="Comic Sans MS" pitchFamily="66" charset="0"/>
              </a:rPr>
              <a:t>Finally Joseph’s brothers have to deal with Truth, and begin to see the hand of God in their lives!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8985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Vagabond" pitchFamily="2" charset="0"/>
              </a:rPr>
              <a:t>The 2</a:t>
            </a:r>
            <a:r>
              <a:rPr lang="en-US" b="1" baseline="30000" dirty="0">
                <a:solidFill>
                  <a:srgbClr val="FF0000"/>
                </a:solidFill>
                <a:latin typeface="Vagabond" pitchFamily="2" charset="0"/>
              </a:rPr>
              <a:t>nd</a:t>
            </a:r>
            <a:r>
              <a:rPr lang="en-US" b="1" dirty="0">
                <a:solidFill>
                  <a:srgbClr val="FF0000"/>
                </a:solidFill>
                <a:latin typeface="Vagabond" pitchFamily="2" charset="0"/>
              </a:rPr>
              <a:t> Trip to Egypt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3200400"/>
          </a:xfrm>
        </p:spPr>
        <p:txBody>
          <a:bodyPr/>
          <a:lstStyle/>
          <a:p>
            <a:r>
              <a:rPr lang="en-US"/>
              <a:t>42:37  Reuben says “kill my 2 sons”</a:t>
            </a:r>
          </a:p>
          <a:p>
            <a:r>
              <a:rPr lang="en-US"/>
              <a:t>43 – Judah’s spiritual life begins to bloom</a:t>
            </a:r>
          </a:p>
          <a:p>
            <a:pPr lvl="1"/>
            <a:r>
              <a:rPr lang="en-US"/>
              <a:t>V. 3  Dad…the man warned us</a:t>
            </a:r>
          </a:p>
          <a:p>
            <a:pPr lvl="1"/>
            <a:r>
              <a:rPr lang="en-US"/>
              <a:t>V. 8  with me,  “we &amp; you &amp; our little ones”</a:t>
            </a:r>
          </a:p>
          <a:p>
            <a:pPr lvl="1"/>
            <a:r>
              <a:rPr lang="en-US"/>
              <a:t>V. 9  “I myself will be surety”,                        		       “let me bear the blame forever”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457200" y="5105400"/>
            <a:ext cx="82296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00B050"/>
                </a:solidFill>
                <a:latin typeface="Comic Sans MS" pitchFamily="66" charset="0"/>
              </a:rPr>
              <a:t>The painful, depressing, discouraging events of life are finally having their full effect on Judah’s spiritual mind.  God knew all along it would all be worth it!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agabond" pitchFamily="2" charset="0"/>
              </a:rPr>
              <a:t>Genesis 44:  Joseph finally sees God’s victory in Judah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V.12  Silver cup is found</a:t>
            </a:r>
          </a:p>
          <a:p>
            <a:r>
              <a:rPr lang="en-US" sz="2800"/>
              <a:t>V.14  “Judah &amp; his brothers”</a:t>
            </a:r>
          </a:p>
          <a:p>
            <a:r>
              <a:rPr lang="en-US" sz="2800"/>
              <a:t>V.16  Judah confesses: “God has found out the iniquity”,    “both we and he”</a:t>
            </a:r>
          </a:p>
          <a:p>
            <a:r>
              <a:rPr lang="en-US" sz="2800"/>
              <a:t>V.17  No – all go home except Benjamin</a:t>
            </a:r>
          </a:p>
          <a:p>
            <a:r>
              <a:rPr lang="en-US" sz="2800"/>
              <a:t>V.18  Judah risks his life to speak up</a:t>
            </a:r>
          </a:p>
          <a:p>
            <a:r>
              <a:rPr lang="en-US" sz="2800"/>
              <a:t>V.19  You asked….we told you the Truth</a:t>
            </a:r>
          </a:p>
          <a:p>
            <a:r>
              <a:rPr lang="en-US" sz="2800"/>
              <a:t>V.20  Dad is old, has special son, Dad loves him (Judah’s envy is gone!)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1024</Words>
  <Application>Microsoft Office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Family Life Lessons in Genesis</vt:lpstr>
      <vt:lpstr>Joseph’s Family Background</vt:lpstr>
      <vt:lpstr>Joseph’s Family Background</vt:lpstr>
      <vt:lpstr>Joseph’s Early Life</vt:lpstr>
      <vt:lpstr>Joseph’s Attitude</vt:lpstr>
      <vt:lpstr>How did Joseph get such a great attitude?</vt:lpstr>
      <vt:lpstr>God brings the Famine (Gen 42)</vt:lpstr>
      <vt:lpstr>The 2nd Trip to Egypt</vt:lpstr>
      <vt:lpstr>Genesis 44:  Joseph finally sees God’s victory in Judah</vt:lpstr>
      <vt:lpstr>Genesis 44:  Joseph finally sees God’s victory in Judah</vt:lpstr>
      <vt:lpstr>God was always working in Joseph’s Family</vt:lpstr>
      <vt:lpstr>How did Joseph forgive his brothers?</vt:lpstr>
      <vt:lpstr>                     Genesis 50:19-21 Joseph said to them, "Do not be afraid, for am I in the place of God?  But as for you, you meant evil against me; but God meant it for good, in order to bring it about as it is this day, to save many people alive.  Now therefore, do not be afraid; I will provide for you and your little ones." And he comforted them and spoke kindly to them.</vt:lpstr>
      <vt:lpstr>Paul’s appreciation of the same principle:   Ephesians 3:14-21</vt:lpstr>
      <vt:lpstr>Paul’s appreciation of the same principle:   Ephesians 3:14-21</vt:lpstr>
      <vt:lpstr>Lessons to Take Home &amp; Implement</vt:lpstr>
      <vt:lpstr>Adopt Joseph’s way of Godliness       (it was just like Christ’s!)</vt:lpstr>
    </vt:vector>
  </TitlesOfParts>
  <Company>Crestwood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Life Lessons in Genesis</dc:title>
  <dc:creator>Jim Styles</dc:creator>
  <cp:lastModifiedBy>Jim</cp:lastModifiedBy>
  <cp:revision>15</cp:revision>
  <dcterms:created xsi:type="dcterms:W3CDTF">2007-02-05T17:15:17Z</dcterms:created>
  <dcterms:modified xsi:type="dcterms:W3CDTF">2012-10-30T22:37:51Z</dcterms:modified>
</cp:coreProperties>
</file>