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5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00" r:id="rId10"/>
    <p:sldId id="277" r:id="rId11"/>
    <p:sldId id="315" r:id="rId12"/>
    <p:sldId id="279" r:id="rId13"/>
    <p:sldId id="280" r:id="rId14"/>
    <p:sldId id="316" r:id="rId15"/>
    <p:sldId id="281" r:id="rId16"/>
    <p:sldId id="317" r:id="rId17"/>
    <p:sldId id="327" r:id="rId18"/>
    <p:sldId id="306" r:id="rId19"/>
    <p:sldId id="307" r:id="rId20"/>
    <p:sldId id="308" r:id="rId21"/>
    <p:sldId id="318" r:id="rId22"/>
    <p:sldId id="309" r:id="rId23"/>
    <p:sldId id="319" r:id="rId24"/>
    <p:sldId id="32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0.gstatic.com/images?q=tbn:ANd9GcQ5E_mtMqKjT1MDzD1l6ID1XwRYaI5mlFFlVneYwUG6jHOPXX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133600" cy="128905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2672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Ecclesiastes:  </a:t>
            </a: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Lasting Happiness can only be found with God</a:t>
            </a:r>
          </a:p>
        </p:txBody>
      </p:sp>
      <p:pic>
        <p:nvPicPr>
          <p:cNvPr id="7" name="Picture 4" descr="http://www.faithclub.org/Poster%20GIFS/Poster%20GIFs%20Color/C-Thank%20God%20For%20A%20New%20Day.gif"/>
          <p:cNvPicPr>
            <a:picLocks noChangeAspect="1" noChangeArrowheads="1"/>
          </p:cNvPicPr>
          <p:nvPr/>
        </p:nvPicPr>
        <p:blipFill>
          <a:blip r:embed="rId4" cstate="print"/>
          <a:srcRect l="3089" t="1351" r="2703" b="70271"/>
          <a:stretch>
            <a:fillRect/>
          </a:stretch>
        </p:blipFill>
        <p:spPr bwMode="auto">
          <a:xfrm>
            <a:off x="3352800" y="4114800"/>
            <a:ext cx="2652486" cy="913151"/>
          </a:xfrm>
          <a:prstGeom prst="rect">
            <a:avLst/>
          </a:prstGeom>
          <a:noFill/>
        </p:spPr>
      </p:pic>
      <p:pic>
        <p:nvPicPr>
          <p:cNvPr id="9" name="Picture 4" descr="https://encrypted-tbn1.gstatic.com/images?q=tbn:ANd9GcSRtIKnUPEtQhto7XA9JbjQOSBOijOZ7prNlbUCWs8d_vmlj6qr"/>
          <p:cNvPicPr>
            <a:picLocks noChangeAspect="1" noChangeArrowheads="1"/>
          </p:cNvPicPr>
          <p:nvPr/>
        </p:nvPicPr>
        <p:blipFill>
          <a:blip r:embed="rId5" cstate="print"/>
          <a:srcRect l="10923" t="29167" b="16667"/>
          <a:stretch>
            <a:fillRect/>
          </a:stretch>
        </p:blipFill>
        <p:spPr bwMode="auto">
          <a:xfrm>
            <a:off x="2667000" y="2209800"/>
            <a:ext cx="3886200" cy="1770093"/>
          </a:xfrm>
          <a:prstGeom prst="rect">
            <a:avLst/>
          </a:prstGeom>
          <a:noFill/>
        </p:spPr>
      </p:pic>
      <p:pic>
        <p:nvPicPr>
          <p:cNvPr id="10" name="Picture 2" descr="https://encrypted-tbn3.gstatic.com/images?q=tbn:ANd9GcQOSDouUNZ4v1U4zQ8-oMV1lCo4Tvq-luKvGTmbRcvI3cXI400l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029200"/>
            <a:ext cx="2444448" cy="1730339"/>
          </a:xfrm>
          <a:prstGeom prst="rect">
            <a:avLst/>
          </a:prstGeom>
          <a:noFill/>
        </p:spPr>
      </p:pic>
      <p:pic>
        <p:nvPicPr>
          <p:cNvPr id="11" name="Picture 4" descr="https://encrypted-tbn0.gstatic.com/images?q=tbn:ANd9GcTNNDFB99jSSP5DLO7rrwabSVI1KWUpaL07bO3XGDvz943VKg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752600"/>
            <a:ext cx="2190750" cy="1716376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encrypted-tbn1.gstatic.com/images?q=tbn:ANd9GcSk5mpRoNVqBuoniCTwkuzR4L-8ZRfPYM-QyidtHGuYWZ1lmod4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4018" y="4953000"/>
            <a:ext cx="2356632" cy="1781176"/>
          </a:xfrm>
          <a:prstGeom prst="rect">
            <a:avLst/>
          </a:prstGeom>
          <a:noFill/>
        </p:spPr>
      </p:pic>
      <p:pic>
        <p:nvPicPr>
          <p:cNvPr id="15" name="Picture 8" descr="https://encrypted-tbn2.gstatic.com/images?q=tbn:ANd9GcRlEUNWGApzi6YU28zkrwu7koleqrWTb3l22wAHcG9kADb4ODC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152400"/>
            <a:ext cx="2133600" cy="1600200"/>
          </a:xfrm>
          <a:prstGeom prst="rect">
            <a:avLst/>
          </a:prstGeom>
          <a:noFill/>
        </p:spPr>
      </p:pic>
      <p:pic>
        <p:nvPicPr>
          <p:cNvPr id="16" name="Picture 2" descr="https://encrypted-tbn1.gstatic.com/images?q=tbn:ANd9GcQiasqQdO1qKwWp3g4-lhQrjo0N820TIKSbU-aHC0qCwAx7bNfy"/>
          <p:cNvPicPr>
            <a:picLocks noChangeAspect="1" noChangeArrowheads="1"/>
          </p:cNvPicPr>
          <p:nvPr/>
        </p:nvPicPr>
        <p:blipFill>
          <a:blip r:embed="rId11" cstate="print"/>
          <a:srcRect t="4629" b="58337"/>
          <a:stretch>
            <a:fillRect/>
          </a:stretch>
        </p:blipFill>
        <p:spPr bwMode="auto">
          <a:xfrm>
            <a:off x="228600" y="3505200"/>
            <a:ext cx="2209800" cy="1229802"/>
          </a:xfrm>
          <a:prstGeom prst="rect">
            <a:avLst/>
          </a:prstGeom>
          <a:noFill/>
        </p:spPr>
      </p:pic>
      <p:pic>
        <p:nvPicPr>
          <p:cNvPr id="17" name="Picture 2" descr="http://cdn.indulgy.com/Q8/rE/y3/3971651858799081794811000027242069582451421961686241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3505200"/>
            <a:ext cx="1752600" cy="1323797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743200" y="4876800"/>
            <a:ext cx="3886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Class 2: God does His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work at the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right time!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502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There is a right time for everything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3886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There is a </a:t>
            </a:r>
            <a:r>
              <a:rPr lang="en-US" i="1" dirty="0" smtClean="0"/>
              <a:t>season</a:t>
            </a:r>
            <a:r>
              <a:rPr lang="en-US" dirty="0" smtClean="0"/>
              <a:t> [</a:t>
            </a:r>
            <a:r>
              <a:rPr lang="en-US" i="1" dirty="0" smtClean="0"/>
              <a:t>set time </a:t>
            </a:r>
            <a:r>
              <a:rPr lang="en-US" dirty="0" smtClean="0"/>
              <a:t>– </a:t>
            </a:r>
            <a:r>
              <a:rPr lang="en-US" dirty="0" err="1" smtClean="0"/>
              <a:t>Neh</a:t>
            </a:r>
            <a:r>
              <a:rPr lang="en-US" dirty="0" smtClean="0"/>
              <a:t> 2:6]                                    for every purpose under heaven </a:t>
            </a:r>
            <a:r>
              <a:rPr lang="en-US" i="1" dirty="0" smtClean="0"/>
              <a:t>(under                                 the sun)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be born &amp; to die,  to plant &amp; to harvest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kill &amp; to heal,  to demolish &amp; to build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weep &amp; to laugh,  to mourn &amp; to dance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scatter stones &amp; to remove them, to hug &amp; to not hug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search &amp; to give up,  to keep &amp; to throw away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tear &amp; to sew,  to be silent &amp; to speak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love &amp; to hate,  to war &amp; to make peace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594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We don’t have the wisdom to always do things at the right time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9394" name="Picture 2" descr="https://encrypted-tbn3.gstatic.com/images?q=tbn:ANd9GcQaEC7r8nMz7Qdeh2-OKbtlv8fphYD6pduUa0XFOxQK3Kgz6Df_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76200"/>
            <a:ext cx="2390775" cy="1914525"/>
          </a:xfrm>
          <a:prstGeom prst="rect">
            <a:avLst/>
          </a:prstGeom>
          <a:noFill/>
        </p:spPr>
      </p:pic>
      <p:pic>
        <p:nvPicPr>
          <p:cNvPr id="59396" name="Picture 4" descr="https://encrypted-tbn0.gstatic.com/images?q=tbn:ANd9GcQq7s4wZvd0qAMHZ2OiYElg3EtgKBd3ZVev2Yn4olg8vGHY2i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675" y="4713935"/>
            <a:ext cx="2066925" cy="1924990"/>
          </a:xfrm>
          <a:prstGeom prst="rect">
            <a:avLst/>
          </a:prstGeom>
          <a:noFill/>
        </p:spPr>
      </p:pic>
      <p:pic>
        <p:nvPicPr>
          <p:cNvPr id="2" name="Picture 2" descr="https://encrypted-tbn0.gstatic.com/images?q=tbn:ANd9GcQrvjhihmCwKlvbEiC7HB-OUwUvn2UIhvbcosoyGhk2OnIduR-e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209800"/>
            <a:ext cx="2133600" cy="106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638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Abraham &amp; Sarah didn’t know the right time!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4876800"/>
            <a:ext cx="480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God visited Sarah at the right time, and the child of promise was born</a:t>
            </a:r>
            <a:endParaRPr lang="en-US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encrypted-tbn3.gstatic.com/images?q=tbn:ANd9GcRBdGlhPyaLEu_wV175PDTcjKJVEGpL_SdDGxwYht2bl6wYyC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6199"/>
            <a:ext cx="2781300" cy="220738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86200" y="2438400"/>
            <a:ext cx="495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They decided to take things into their own hands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s://encrypted-tbn2.gstatic.com/images?q=tbn:ANd9GcQ78Xqhnk60fa1KeUdT0ojqOflYC_AQkoOt47uOwNMRN-eFBy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3504757" cy="2057400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QJSvG2Rqw7Ph2GDY87LNffrNYKO99ibt1MUUnG1KDyVuEWbkl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3086100" cy="2314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encrypted-tbn2.gstatic.com/images?q=tbn:ANd9GcRbRsxHDqkoKqX_YAINpwj-hHtYVUegLWkfAMBNAxJmO0b-quad-A"/>
          <p:cNvPicPr>
            <a:picLocks noChangeAspect="1" noChangeArrowheads="1"/>
          </p:cNvPicPr>
          <p:nvPr/>
        </p:nvPicPr>
        <p:blipFill>
          <a:blip r:embed="rId3" cstate="print"/>
          <a:srcRect l="4969" t="4969" r="5590" b="10559"/>
          <a:stretch>
            <a:fillRect/>
          </a:stretch>
        </p:blipFill>
        <p:spPr bwMode="auto">
          <a:xfrm>
            <a:off x="6781800" y="2362200"/>
            <a:ext cx="1694330" cy="16002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profit does a worker get from all his work? (3:9)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Men are occupied with work because God intended it that way – to “humble” [1:13 YLT] us (v.10)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not “grievous” (1:13) now.  Solomon is                                     beginning to see God’s purpose!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God made everything beautiful in its                                    time – in harmony with all God’s work (v.11)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>
                <a:solidFill>
                  <a:srgbClr val="0000CC"/>
                </a:solidFill>
              </a:rPr>
              <a:t>He has put eternity:  </a:t>
            </a:r>
            <a:r>
              <a:rPr lang="en-US" sz="2800" dirty="0" smtClean="0"/>
              <a:t>“but though He has permitted man to consider time in its fullness” [Jer Bible], no one can figure out the work God does from beginning to end!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1054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God does things at the right time (3:9-15)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889592" y="5282381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Solomon says: Unless the Lord does it, they labor in vain who work (Ps 127:1-2)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7348" name="Picture 4" descr="https://encrypted-tbn1.gstatic.com/images?q=tbn:ANd9GcSRtIKnUPEtQhto7XA9JbjQOSBOijOZ7prNlbUCWs8d_vmlj6qr"/>
          <p:cNvPicPr>
            <a:picLocks noChangeAspect="1" noChangeArrowheads="1"/>
          </p:cNvPicPr>
          <p:nvPr/>
        </p:nvPicPr>
        <p:blipFill>
          <a:blip r:embed="rId4" cstate="print"/>
          <a:srcRect l="10923" t="29167" b="16667"/>
          <a:stretch>
            <a:fillRect/>
          </a:stretch>
        </p:blipFill>
        <p:spPr bwMode="auto">
          <a:xfrm>
            <a:off x="5562600" y="76200"/>
            <a:ext cx="3435282" cy="1564708"/>
          </a:xfrm>
          <a:prstGeom prst="rect">
            <a:avLst/>
          </a:prstGeom>
          <a:noFill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592" y="5313528"/>
            <a:ext cx="1905000" cy="14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48006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God does things at the right time (3:9-15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Appreciate what God does for you                                     and has given you </a:t>
            </a:r>
            <a:r>
              <a:rPr lang="en-US" dirty="0" smtClean="0"/>
              <a:t>– allow it to let                                       you rejoice &amp; do good (3:12)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“I know” (v.12 &amp; 14)  - Solomon’s confidence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Eat, drink and enjoy the results of your labor </a:t>
            </a:r>
            <a:r>
              <a:rPr lang="en-US" dirty="0" smtClean="0"/>
              <a:t>– it is God’s gift to you (v.13)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Whatever God does is forever </a:t>
            </a:r>
            <a:r>
              <a:rPr lang="en-US" dirty="0" smtClean="0"/>
              <a:t>– He’s working for our eternal good, not temporary – this should cause us to fear Him (v.14) &amp; learn to live by faith in God.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God knows the end from the beginning</a:t>
            </a:r>
            <a:r>
              <a:rPr lang="en-US" dirty="0" smtClean="0"/>
              <a:t>, but                               He requires an account of our past (v.15)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will be a judgment day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must be something beyond the time of reward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5657671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We must trust God’s pathway for us – He knows what He is doing!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5298" name="Picture 2" descr="https://encrypted-tbn3.gstatic.com/images?q=tbn:ANd9GcQOSDouUNZ4v1U4zQ8-oMV1lCo4Tvq-luKvGTmbRcvI3cXI400l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906486" cy="2057400"/>
          </a:xfrm>
          <a:prstGeom prst="rect">
            <a:avLst/>
          </a:prstGeom>
          <a:noFill/>
        </p:spPr>
      </p:pic>
      <p:pic>
        <p:nvPicPr>
          <p:cNvPr id="43010" name="Picture 2" descr="http://t0.gstatic.com/images?q=tbn:ANd9GcR9R3h1mPu576jblIDAebR4odCEfFmTKWAT6qp970RPISc6e7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6265" y="4191000"/>
            <a:ext cx="1752600" cy="12294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s://encrypted-tbn2.gstatic.com/images?q=tbn:ANd9GcSVJP1ctjkkxnB9yo3AGDB2SwcJpQ9xA1jV8cAng6KOhoBaJRwL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3146472" cy="25146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Waiting for God’s timetable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343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Abraham &amp; Sarah</a:t>
            </a:r>
            <a:r>
              <a:rPr lang="en-US" dirty="0" smtClean="0"/>
              <a:t> had to wait till it was humanly                                              impossible for them to have a child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Isaac &amp; </a:t>
            </a:r>
            <a:r>
              <a:rPr lang="en-US" b="1" dirty="0" err="1" smtClean="0">
                <a:solidFill>
                  <a:srgbClr val="0000CC"/>
                </a:solidFill>
              </a:rPr>
              <a:t>Rebekah</a:t>
            </a:r>
            <a:r>
              <a:rPr lang="en-US" dirty="0" smtClean="0"/>
              <a:t> waited 20 years for God to cause Isaac to be born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Job</a:t>
            </a:r>
            <a:r>
              <a:rPr lang="en-US" dirty="0" smtClean="0"/>
              <a:t> waited for God to finally send </a:t>
            </a:r>
            <a:r>
              <a:rPr lang="en-US" dirty="0" err="1" smtClean="0"/>
              <a:t>Elihu</a:t>
            </a:r>
            <a:r>
              <a:rPr lang="en-US" dirty="0" smtClean="0"/>
              <a:t> and speak to Job himself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David</a:t>
            </a:r>
            <a:r>
              <a:rPr lang="en-US" dirty="0" smtClean="0"/>
              <a:t> ran from Saul for years as he waited for God to make him king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Jacob</a:t>
            </a:r>
            <a:r>
              <a:rPr lang="en-US" dirty="0" smtClean="0"/>
              <a:t> waited years for God to change his children into spiritual sons of God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Joseph</a:t>
            </a:r>
            <a:r>
              <a:rPr lang="en-US" dirty="0" smtClean="0"/>
              <a:t> waited for over 20 years for God to reunite him with his family and his dreams to be fulfilled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Moses, Caleb &amp; Joshua</a:t>
            </a:r>
            <a:r>
              <a:rPr lang="en-US" dirty="0" smtClean="0"/>
              <a:t> waited 40 years for God to lead Israel into the promised land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Abigail</a:t>
            </a:r>
            <a:r>
              <a:rPr lang="en-US" dirty="0" smtClean="0"/>
              <a:t> patiently waited years for God to remove </a:t>
            </a:r>
            <a:r>
              <a:rPr lang="en-US" dirty="0" err="1" smtClean="0"/>
              <a:t>Nabal</a:t>
            </a:r>
            <a:r>
              <a:rPr lang="en-US" dirty="0" smtClean="0"/>
              <a:t> and grant her a Godly husband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00400" y="4648200"/>
            <a:ext cx="5791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does things at the right time, according to His purpose. He waited 4,000 years to send His son!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7284" name="Picture 4" descr="https://encrypted-tbn0.gstatic.com/images?q=tbn:ANd9GcTNNDFB99jSSP5DLO7rrwabSVI1KWUpaL07bO3XGDvz943VKg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190750" cy="1716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518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God uses “unfairness” now to test us (16-22)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72168" cy="3962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For now, there are sometimes wicked                                judgments made (v.16)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God has set a time to eventually judge (17)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God uses the delay to test us:  </a:t>
            </a:r>
            <a:endParaRPr lang="en-US" b="1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It appears now that we have lives like animals (18)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live for a while, then die (19)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Both man &amp; animals are of the dust, &amp; return (20)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one knows for sure if man’s spirit goes up (21) – takes faith!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So rejoice &amp; be thankful for God’s gifts now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You can’t know for sure what will happen after death (22)  </a:t>
            </a:r>
            <a:r>
              <a:rPr lang="en-US" dirty="0" smtClean="0"/>
              <a:t>[again in 6:12; 7:14</a:t>
            </a:r>
            <a:r>
              <a:rPr lang="en-US" smtClean="0"/>
              <a:t>; 10:14; 2:19]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0" y="5257800"/>
            <a:ext cx="5867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is testing us now to see if we really want to live like Him &amp; if we will trust Him forever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3730" name="Picture 2" descr="https://encrypted-tbn2.gstatic.com/images?q=tbn:ANd9GcTt1UeXnO2vYXyOYXcA6m4mm_VEyLVomn6O6rqxFjYqwqYMWd20YQ"/>
          <p:cNvPicPr>
            <a:picLocks noChangeAspect="1" noChangeArrowheads="1"/>
          </p:cNvPicPr>
          <p:nvPr/>
        </p:nvPicPr>
        <p:blipFill>
          <a:blip r:embed="rId3" cstate="print"/>
          <a:srcRect t="10000" b="10000"/>
          <a:stretch>
            <a:fillRect/>
          </a:stretch>
        </p:blipFill>
        <p:spPr bwMode="auto">
          <a:xfrm>
            <a:off x="76200" y="152400"/>
            <a:ext cx="1524000" cy="1219200"/>
          </a:xfrm>
          <a:prstGeom prst="rect">
            <a:avLst/>
          </a:prstGeom>
          <a:noFill/>
        </p:spPr>
      </p:pic>
      <p:pic>
        <p:nvPicPr>
          <p:cNvPr id="73734" name="Picture 6" descr="https://encrypted-tbn2.gstatic.com/images?q=tbn:ANd9GcSBRElBYTOPUs2iROTa6yxeNbonsPz5zz8mzVNjgICGShHXnYT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1371600" cy="1311966"/>
          </a:xfrm>
          <a:prstGeom prst="rect">
            <a:avLst/>
          </a:prstGeom>
          <a:noFill/>
        </p:spPr>
      </p:pic>
      <p:pic>
        <p:nvPicPr>
          <p:cNvPr id="73736" name="Picture 8" descr="https://encrypted-tbn2.gstatic.com/images?q=tbn:ANd9GcSLDsV_4D3-G9V9ztjVRlYCw1oT-7TKDp4X8rw9rczhuLsVMJWv"/>
          <p:cNvPicPr>
            <a:picLocks noChangeAspect="1" noChangeArrowheads="1"/>
          </p:cNvPicPr>
          <p:nvPr/>
        </p:nvPicPr>
        <p:blipFill>
          <a:blip r:embed="rId5" cstate="print"/>
          <a:srcRect b="2500"/>
          <a:stretch>
            <a:fillRect/>
          </a:stretch>
        </p:blipFill>
        <p:spPr bwMode="auto">
          <a:xfrm>
            <a:off x="6477000" y="152401"/>
            <a:ext cx="2514600" cy="1581764"/>
          </a:xfrm>
          <a:prstGeom prst="rect">
            <a:avLst/>
          </a:prstGeom>
          <a:noFill/>
        </p:spPr>
      </p:pic>
      <p:pic>
        <p:nvPicPr>
          <p:cNvPr id="73738" name="Picture 10" descr="https://encrypted-tbn0.gstatic.com/images?q=tbn:ANd9GcSCpzRxU60mmCeMOR_JEzXURFi3JOFEgjNF5UBbxIOmSMkntmP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235355"/>
            <a:ext cx="2438400" cy="16226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 unfair situations of our life could be in our Ecclesia!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2971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Decisions on Bible principles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Fellowship, divorce, career, past mistakes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Decisions which prevent us from participating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Can’t be on AB board, can’t lead CYC or SS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Oppression or mistreatment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Past mistakes, marriage partner, beard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743200" y="4572000"/>
            <a:ext cx="304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uses “unfairness” to test our Faith in Him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9332" name="Picture 4" descr="https://encrypted-tbn3.gstatic.com/images?q=tbn:ANd9GcQMDQWDh96LPtfiwWVEALRdxPDV53kYJVYRMLlC-5a-3msVwO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1800" y="76201"/>
            <a:ext cx="2133600" cy="2069224"/>
          </a:xfrm>
          <a:prstGeom prst="rect">
            <a:avLst/>
          </a:prstGeom>
          <a:noFill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https://encrypted-tbn3.gstatic.com/images?q=tbn:ANd9GcSw0Dk_iIcw1QtOd7HFDwLmaCboGdZLZ01EJsaVyK3tFzlfpz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95800"/>
            <a:ext cx="2819400" cy="2150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 unfair situations of our life could be in our Family!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2971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Maybe not the “favored” child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Mom and/or Dad treat other kids better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Might have difficult children or none at 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Seems other families have it so much better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Spouse may mistreat us and/or our kids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Why should we have to endure the bad spouse?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667000" y="4583901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gives us what we need to train us to be His children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9332" name="Picture 4" descr="https://encrypted-tbn3.gstatic.com/images?q=tbn:ANd9GcQMDQWDh96LPtfiwWVEALRdxPDV53kYJVYRMLlC-5a-3msVwO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1800" y="76201"/>
            <a:ext cx="2133600" cy="2069224"/>
          </a:xfrm>
          <a:prstGeom prst="rect">
            <a:avLst/>
          </a:prstGeom>
          <a:noFill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https://encrypted-tbn3.gstatic.com/images?q=tbn:ANd9GcSw0Dk_iIcw1QtOd7HFDwLmaCboGdZLZ01EJsaVyK3tFzlfpz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95800"/>
            <a:ext cx="2819400" cy="2150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8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4884348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ts val="6700"/>
              </a:lnSpc>
            </a:pPr>
            <a:r>
              <a:rPr lang="en-US" sz="6600" dirty="0" smtClean="0">
                <a:solidFill>
                  <a:srgbClr val="FF0000"/>
                </a:solidFill>
                <a:latin typeface="Script MT Bold" pitchFamily="66" charset="0"/>
              </a:rPr>
              <a:t>Ecclesiastes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914400"/>
            <a:ext cx="38862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Learning to trust God’s work       in our lives!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8400" y="4572000"/>
            <a:ext cx="42672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tistik" pitchFamily="2" charset="0"/>
                <a:cs typeface="Aharoni" pitchFamily="2" charset="-79"/>
              </a:rPr>
              <a:t>Chapter 4:  Learn to be Content &amp; Enjoy what God gives you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tistik" pitchFamily="2" charset="0"/>
              <a:cs typeface="Aharoni" pitchFamily="2" charset="-79"/>
            </a:endParaRPr>
          </a:p>
        </p:txBody>
      </p:sp>
      <p:pic>
        <p:nvPicPr>
          <p:cNvPr id="63490" name="Picture 2" descr="https://encrypted-tbn3.gstatic.com/images?q=tbn:ANd9GcS2rlqucu_hF6WmHjbL60E94sdkkSn01Z0hac1o1wfJNsxzzN0V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2362200" cy="1769371"/>
          </a:xfrm>
          <a:prstGeom prst="rect">
            <a:avLst/>
          </a:prstGeom>
          <a:noFill/>
        </p:spPr>
      </p:pic>
      <p:pic>
        <p:nvPicPr>
          <p:cNvPr id="63492" name="Picture 4" descr="https://encrypted-tbn3.gstatic.com/images?q=tbn:ANd9GcTJmoK1gCbX5qNfjf1IIz3gA5zDmcOwO18JfqJ8VIM0U89Sf1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2343150" cy="1952625"/>
          </a:xfrm>
          <a:prstGeom prst="rect">
            <a:avLst/>
          </a:prstGeom>
          <a:noFill/>
        </p:spPr>
      </p:pic>
      <p:pic>
        <p:nvPicPr>
          <p:cNvPr id="63494" name="Picture 6" descr="https://encrypted-tbn1.gstatic.com/images?q=tbn:ANd9GcSaHeP2LYDyrLzf3lGcEKP_MyKyX2CQoqBTkF_oHmpBJo8BwX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3136967" cy="2133600"/>
          </a:xfrm>
          <a:prstGeom prst="rect">
            <a:avLst/>
          </a:prstGeom>
          <a:noFill/>
        </p:spPr>
      </p:pic>
      <p:pic>
        <p:nvPicPr>
          <p:cNvPr id="63496" name="Picture 8" descr="https://encrypted-tbn1.gstatic.com/images?q=tbn:ANd9GcSPEj07vk8K_CUrbUQgZRnxdmxwA8QfhY252C95QCLA9j1JTix7"/>
          <p:cNvPicPr>
            <a:picLocks noChangeAspect="1" noChangeArrowheads="1"/>
          </p:cNvPicPr>
          <p:nvPr/>
        </p:nvPicPr>
        <p:blipFill>
          <a:blip r:embed="rId6" cstate="print"/>
          <a:srcRect b="4000"/>
          <a:stretch>
            <a:fillRect/>
          </a:stretch>
        </p:blipFill>
        <p:spPr bwMode="auto">
          <a:xfrm>
            <a:off x="6248400" y="2362200"/>
            <a:ext cx="2286000" cy="2194560"/>
          </a:xfrm>
          <a:prstGeom prst="rect">
            <a:avLst/>
          </a:prstGeom>
          <a:noFill/>
        </p:spPr>
      </p:pic>
      <p:pic>
        <p:nvPicPr>
          <p:cNvPr id="63498" name="Picture 10" descr="https://encrypted-tbn3.gstatic.com/images?q=tbn:ANd9GcQ0j_QToM2XuejMBCWpZJIk1ScleJYPInRTrlKjKByGPw9Vm8E3m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667000"/>
            <a:ext cx="1960929" cy="1752600"/>
          </a:xfrm>
          <a:prstGeom prst="rect">
            <a:avLst/>
          </a:prstGeom>
          <a:noFill/>
        </p:spPr>
      </p:pic>
      <p:pic>
        <p:nvPicPr>
          <p:cNvPr id="36866" name="Picture 2" descr="https://encrypted-tbn1.gstatic.com/images?q=tbn:ANd9GcQCbLzYKKeGRQCRrrvp3XBHJyj-VHazHJpCQ-fXE-y1NUh8WP5a9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800600"/>
            <a:ext cx="2466975" cy="1847851"/>
          </a:xfrm>
          <a:prstGeom prst="rect">
            <a:avLst/>
          </a:prstGeom>
          <a:noFill/>
        </p:spPr>
      </p:pic>
      <p:pic>
        <p:nvPicPr>
          <p:cNvPr id="36868" name="Picture 4" descr="https://encrypted-tbn0.gstatic.com/images?q=tbn:ANd9GcQv7vITC0qYZoT6LBSDMF5VFOfCuNE0FKvdoupbmswWXI_zbAc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648200"/>
            <a:ext cx="2438400" cy="1883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477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There is “unfairness” in Government &amp; Society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(v.1-3)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Many people are oppressed by                              people who have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oppressed people have no comforters – no one to help them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oppressed people may be better off dead (2)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Better is he who never existed – didn’t have to see &amp; experience this evil work (3)                                    [Stillborn again in 6:3. This is similar to                             Job 3:10; 10:18; Jer 20:14; Mat 26:24)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uses these situations to test His people: Trust Him!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s://encrypted-tbn0.gstatic.com/images?q=tbn:ANd9GcSXAO0CjZa6ffchCEdCKJpHKX_eTsRUbW2q9hAQpHj78SHSfPnm"/>
          <p:cNvPicPr>
            <a:picLocks noChangeAspect="1" noChangeArrowheads="1"/>
          </p:cNvPicPr>
          <p:nvPr/>
        </p:nvPicPr>
        <p:blipFill>
          <a:blip r:embed="rId3" cstate="print"/>
          <a:srcRect l="6160" t="5769" r="7600" b="11538"/>
          <a:stretch>
            <a:fillRect/>
          </a:stretch>
        </p:blipFill>
        <p:spPr bwMode="auto">
          <a:xfrm>
            <a:off x="6553200" y="76200"/>
            <a:ext cx="2438400" cy="1872343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t="17392" r="1442" b="1450"/>
          <a:stretch>
            <a:fillRect/>
          </a:stretch>
        </p:blipFill>
        <p:spPr bwMode="auto">
          <a:xfrm>
            <a:off x="6705600" y="4114800"/>
            <a:ext cx="2286000" cy="27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858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Test 2: Is Pleasure Profitable      </a:t>
            </a:r>
            <a:r>
              <a:rPr lang="en-US" sz="2800" b="1" dirty="0" smtClean="0">
                <a:solidFill>
                  <a:srgbClr val="FF0000"/>
                </a:solidFill>
              </a:rPr>
              <a:t>[hard work &amp; great possessions] (v.4-11)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Solomon built houses, planted vineyards, gardens &amp; orchards with irrigation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got male &amp; female servants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bred huge herds &amp; flocks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gathered silver &amp; gold and king’s treasures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acquired male &amp; female singers, and </a:t>
            </a:r>
            <a:r>
              <a:rPr lang="en-US" b="1" dirty="0" smtClean="0">
                <a:solidFill>
                  <a:srgbClr val="0000CC"/>
                </a:solidFill>
              </a:rPr>
              <a:t>many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concubines</a:t>
            </a:r>
            <a:r>
              <a:rPr lang="en-US" dirty="0" smtClean="0"/>
              <a:t> (NASB, NIV, RSV)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became great and excelled beyond all kings in Jerusalem before him – He tried everything!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35231" y="55626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00B050"/>
                </a:solidFill>
                <a:latin typeface="Comic Sans MS" pitchFamily="66" charset="0"/>
              </a:rPr>
              <a:t>It was all vanity &amp; grasping for wind, &amp; didn’t bring the satisfaction he looked for</a:t>
            </a:r>
            <a:endParaRPr lang="en-US" sz="3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5058" name="Picture 2" descr="https://encrypted-tbn2.gstatic.com/images?q=tbn:ANd9GcS7rtgSoVnkG7z9Exmbj3kMJ43KsF2f_rtN_Ccx33pMaFKBuQ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038350" cy="1334460"/>
          </a:xfrm>
          <a:prstGeom prst="rect">
            <a:avLst/>
          </a:prstGeom>
          <a:noFill/>
        </p:spPr>
      </p:pic>
      <p:pic>
        <p:nvPicPr>
          <p:cNvPr id="45060" name="Picture 4" descr="https://encrypted-tbn3.gstatic.com/images?q=tbn:ANd9GcQhVqUMBk_I7Qmu9xiirLoNz_i7eILzWLBcAOJ_jfPgl3UnaPCl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1393825" cy="135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6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2578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Some people oppress themselves (4-8)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Some people are so fixed on                                    out-doing their neighbor </a:t>
            </a:r>
            <a:r>
              <a:rPr lang="en-US" dirty="0" smtClean="0"/>
              <a:t>that                                     they oppress themselves to be the best (4)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Other extreme:  </a:t>
            </a:r>
            <a:r>
              <a:rPr lang="en-US" dirty="0" smtClean="0"/>
              <a:t>the fool doesn’t work at all &amp; ruins himself (5) [</a:t>
            </a:r>
            <a:r>
              <a:rPr lang="en-US" dirty="0" err="1" smtClean="0"/>
              <a:t>Prov</a:t>
            </a:r>
            <a:r>
              <a:rPr lang="en-US" dirty="0" smtClean="0"/>
              <a:t> 6:10; 24:33)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Much better to have a little with peace</a:t>
            </a:r>
            <a:r>
              <a:rPr lang="en-US" dirty="0" smtClean="0"/>
              <a:t>, than lots with too much stress (6)  [</a:t>
            </a:r>
            <a:r>
              <a:rPr lang="en-US" dirty="0" err="1" smtClean="0"/>
              <a:t>Prov</a:t>
            </a:r>
            <a:r>
              <a:rPr lang="en-US" dirty="0" smtClean="0"/>
              <a:t> 23:4-5]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Some people work endlessly, </a:t>
            </a:r>
            <a:r>
              <a:rPr lang="en-US" dirty="0" smtClean="0"/>
              <a:t>but                                       are never satisfied, &amp; don’t take the                            time to enjoy what God gives us (7)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0" y="5257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Godliness with contentment is great gain (1 Tim 6:6) [“you gain a lot when you lead a Godly life, but you must be happy with what you have”] 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s://encrypted-tbn3.gstatic.com/images?q=tbn:ANd9GcReiRarjqXMApe4vtROnftw9O6UDVbeRMDubRgXoiLAMnl7Et2e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3000376" cy="1685830"/>
          </a:xfrm>
          <a:prstGeom prst="rect">
            <a:avLst/>
          </a:prstGeom>
          <a:noFill/>
        </p:spPr>
      </p:pic>
      <p:pic>
        <p:nvPicPr>
          <p:cNvPr id="32772" name="Picture 4" descr="https://encrypted-tbn0.gstatic.com/images?q=tbn:ANd9GcRjkzMqPMZ8sX1Hb6ctQcgbMpBuemLi7PvPYtDqbMml80LQzAk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962400"/>
            <a:ext cx="2409825" cy="1149301"/>
          </a:xfrm>
          <a:prstGeom prst="rect">
            <a:avLst/>
          </a:prstGeom>
          <a:noFill/>
        </p:spPr>
      </p:pic>
      <p:pic>
        <p:nvPicPr>
          <p:cNvPr id="67586" name="Picture 2" descr="https://encrypted-tbn1.gstatic.com/images?q=tbn:ANd9GcTagoCgYCgH4IJQ6cTVZIOSqP1vUSIicG-_Oj7uql8imvNOqT3K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602" y="5105401"/>
            <a:ext cx="2234198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2" name="Picture 16" descr="https://encrypted-tbn1.gstatic.com/images?q=tbn:ANd9GcSo-9SCHEPTytnwZidCVDEgiefZXPuaFp3Y4S00_z2oOSCl3Z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50" y="4676775"/>
            <a:ext cx="1743075" cy="26193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38100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Keeping us up with the Joneses might bury us in debt!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429000" y="4495800"/>
            <a:ext cx="297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Live within your   means!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1378" name="Picture 2" descr="https://encrypted-tbn1.gstatic.com/images?q=tbn:ANd9GcTX-zPRQd9D7q2NJ_OGbXYeuZlrepQtWNeCZWeB1ZunRqxbdTHU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1838325" cy="2486026"/>
          </a:xfrm>
          <a:prstGeom prst="rect">
            <a:avLst/>
          </a:prstGeom>
          <a:noFill/>
        </p:spPr>
      </p:pic>
      <p:pic>
        <p:nvPicPr>
          <p:cNvPr id="101380" name="Picture 4" descr="https://encrypted-tbn0.gstatic.com/images?q=tbn:ANd9GcRtmKOw4Uvc2DL0quOBHF6GwfM1ISdRKiEBVk8SGNpla_keM10F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"/>
            <a:ext cx="1847850" cy="2466975"/>
          </a:xfrm>
          <a:prstGeom prst="rect">
            <a:avLst/>
          </a:prstGeom>
          <a:noFill/>
        </p:spPr>
      </p:pic>
      <p:pic>
        <p:nvPicPr>
          <p:cNvPr id="101382" name="Picture 6" descr="https://encrypted-tbn2.gstatic.com/images?q=tbn:ANd9GcSEFQvCn881IEYtgXjR0b8DGJucr9194OQ58UxitsbHx7VN6JIbI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209800"/>
            <a:ext cx="3276600" cy="2180430"/>
          </a:xfrm>
          <a:prstGeom prst="rect">
            <a:avLst/>
          </a:prstGeom>
          <a:noFill/>
        </p:spPr>
      </p:pic>
      <p:pic>
        <p:nvPicPr>
          <p:cNvPr id="101384" name="Picture 8" descr="https://encrypted-tbn2.gstatic.com/images?q=tbn:ANd9GcSd8-J6_mcwchBxKVfa6-akFF4BrbjYvUsBvyUp43lEsNMEK-_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800600"/>
            <a:ext cx="2343150" cy="1952625"/>
          </a:xfrm>
          <a:prstGeom prst="rect">
            <a:avLst/>
          </a:prstGeom>
          <a:noFill/>
        </p:spPr>
      </p:pic>
      <p:pic>
        <p:nvPicPr>
          <p:cNvPr id="101386" name="Picture 10" descr="https://encrypted-tbn3.gstatic.com/images?q=tbn:ANd9GcR6SHtcZJzLy4AQ2gB_PxSzoYyFV3Sjzd25GjdmAhC_v424o8H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084" y="2133601"/>
            <a:ext cx="1813891" cy="1905000"/>
          </a:xfrm>
          <a:prstGeom prst="rect">
            <a:avLst/>
          </a:prstGeom>
          <a:noFill/>
        </p:spPr>
      </p:pic>
      <p:pic>
        <p:nvPicPr>
          <p:cNvPr id="101388" name="Picture 12" descr="https://encrypted-tbn1.gstatic.com/images?q=tbn:ANd9GcQqBkSv9Fs_8t4Y2ewxh2uSeLRzgUA0I7pFmPuriQrGAre2OLk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2543175" cy="1800225"/>
          </a:xfrm>
          <a:prstGeom prst="rect">
            <a:avLst/>
          </a:prstGeom>
          <a:noFill/>
        </p:spPr>
      </p:pic>
      <p:pic>
        <p:nvPicPr>
          <p:cNvPr id="101390" name="Picture 14" descr="https://encrypted-tbn1.gstatic.com/images?q=tbn:ANd9GcQ4XYqfeQTbIjPxXOuxDTOUsKDuTPOyfFBYquT8nZGucnHXcDiou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2667000"/>
            <a:ext cx="1981200" cy="2057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Teamwork is better than trying to be the best (4:9-12)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Two are better than one:  they                          help each other when troubles arise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keep each other warm (11)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Help defend each other from                                those who would harm us (12)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800" dirty="0"/>
              <a:t>Three is even better than two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Those who go it alone, have no                           one to help when they need it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Families &amp; Ecclesias are all about teamwork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152400"/>
            <a:ext cx="2933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https://encrypted-tbn1.gstatic.com/images?q=tbn:ANd9GcRyoPZUnyG1kgX31YTCU1oT9DKXMRo3B5GL4F9bKb8zM3vV51V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2281" y="4495800"/>
            <a:ext cx="3091719" cy="20574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 l="32500" t="6000" r="22500" b="40667"/>
          <a:stretch>
            <a:fillRect/>
          </a:stretch>
        </p:blipFill>
        <p:spPr bwMode="auto">
          <a:xfrm>
            <a:off x="6324600" y="2362200"/>
            <a:ext cx="26746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https://encrypted-tbn3.gstatic.com/images?q=tbn:ANd9GcSA2UNw5jsDji45RZ6JnJ61ECOuiCLmwrYIw8BjS_Jx6LpYsfHe"/>
          <p:cNvPicPr>
            <a:picLocks noChangeAspect="1" noChangeArrowheads="1"/>
          </p:cNvPicPr>
          <p:nvPr/>
        </p:nvPicPr>
        <p:blipFill>
          <a:blip r:embed="rId3" cstate="print"/>
          <a:srcRect t="11494" b="12644"/>
          <a:stretch>
            <a:fillRect/>
          </a:stretch>
        </p:blipFill>
        <p:spPr bwMode="auto">
          <a:xfrm>
            <a:off x="5638800" y="4343400"/>
            <a:ext cx="3314700" cy="2514600"/>
          </a:xfrm>
          <a:prstGeom prst="rect">
            <a:avLst/>
          </a:prstGeom>
          <a:noFill/>
        </p:spPr>
      </p:pic>
      <p:pic>
        <p:nvPicPr>
          <p:cNvPr id="103426" name="Picture 2" descr="https://encrypted-tbn3.gstatic.com/images?q=tbn:ANd9GcTCzomVWN5cB2D7_DwvwM2OUaD0pwoPwSJHA9pD1adEU5OjS3B9_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152400"/>
            <a:ext cx="1962150" cy="233362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Get involved in your Ecclesia!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9248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Show up to Bible classes &amp; seminars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Volunteer to help with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Assist in Sunday School and CYC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Create a project for Sunday School class teacher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Help out at CYC activities and weekend trips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Don’t worry about prominent positions, do whatever needs to get done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Don’t take someone’s job, do something that isn’t getting done now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743200" y="4800600"/>
            <a:ext cx="266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There’s no “I” in “team”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3428" name="Picture 4" descr="https://encrypted-tbn3.gstatic.com/images?q=tbn:ANd9GcRzyhQbbA-v6AEL4cNEH9GE4BLHkM1UAn6UCYLeATdIK1IdXys51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505200" cy="201136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Next Class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8610600" cy="2514600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We will look at how we can learn to be content with God’s plans &amp; the benefit of God’s wisdom when we plan for the future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14600"/>
            <a:ext cx="2514600" cy="1143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50" name="Picture 2" descr="https://encrypted-tbn1.gstatic.com/images?q=tbn:ANd9GcQN0ZIWmxyMBJRXwZfqJVSis-rq7R8HLneZxok81_0HeZv-KMBw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5057775" cy="37884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4876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Death eliminates the profit of Wisdom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Next king can only do what                             previous king did too (v.12)  </a:t>
            </a:r>
            <a:r>
              <a:rPr lang="en-US" sz="2600" dirty="0" smtClean="0"/>
              <a:t>[there’s really nothing new]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Wisdom is more profitable than folly now in this life as a guide (v.13)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Yet both wise and fool die! (v.14-15)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Wise man won’t be remembered any longer than the fool (v.16)  [again in 9:15]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Solomon hated life</a:t>
            </a:r>
            <a:r>
              <a:rPr lang="en-US" dirty="0" smtClean="0"/>
              <a:t>… he found this very distressing (v.17) – life is not just &amp; or fair!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5486400"/>
            <a:ext cx="655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Death levels the playing field! All go to one place (3:20)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3010" name="Picture 2" descr="https://encrypted-tbn2.gstatic.com/images?q=tbn:ANd9GcRWwQ_-pkzMlTyPamWp0zLfbs1TW-zSOnPnDIz9DjHyg6Wl7u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2314575" cy="1733698"/>
          </a:xfrm>
          <a:prstGeom prst="rect">
            <a:avLst/>
          </a:prstGeom>
          <a:noFill/>
        </p:spPr>
      </p:pic>
      <p:pic>
        <p:nvPicPr>
          <p:cNvPr id="43012" name="Picture 4" descr="https://encrypted-tbn1.gstatic.com/images?q=tbn:ANd9GcRK0MYT4TTqdXg9Pnfdg5Bdjua-E1x4PAEf-8026ZoSN34sSh4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17755"/>
            <a:ext cx="2314575" cy="154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7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48006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Maybe Solomon misunderstood his own Proverbs!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924800" cy="4038600"/>
          </a:xfrm>
        </p:spPr>
        <p:txBody>
          <a:bodyPr>
            <a:normAutofit fontScale="62500" lnSpcReduction="20000"/>
          </a:bodyPr>
          <a:lstStyle/>
          <a:p>
            <a:pPr marL="688975" indent="-688975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Prov</a:t>
            </a:r>
            <a:r>
              <a:rPr lang="en-US" b="1" dirty="0" smtClean="0">
                <a:solidFill>
                  <a:srgbClr val="7030A0"/>
                </a:solidFill>
              </a:rPr>
              <a:t> 2:18  </a:t>
            </a:r>
            <a:r>
              <a:rPr lang="en-US" dirty="0" smtClean="0"/>
              <a:t>For her house </a:t>
            </a:r>
            <a:r>
              <a:rPr lang="en-US" b="1" dirty="0" smtClean="0">
                <a:solidFill>
                  <a:srgbClr val="0000CC"/>
                </a:solidFill>
              </a:rPr>
              <a:t>leads down to death</a:t>
            </a:r>
            <a:r>
              <a:rPr lang="en-US" dirty="0" smtClean="0"/>
              <a:t>, and her paths to the dead;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5:5</a:t>
            </a:r>
            <a:r>
              <a:rPr lang="en-US" dirty="0" smtClean="0"/>
              <a:t>   Her feet </a:t>
            </a:r>
            <a:r>
              <a:rPr lang="en-US" b="1" dirty="0" smtClean="0">
                <a:solidFill>
                  <a:srgbClr val="0000CC"/>
                </a:solidFill>
              </a:rPr>
              <a:t>go down to death</a:t>
            </a:r>
            <a:r>
              <a:rPr lang="en-US" dirty="0" smtClean="0"/>
              <a:t>, her steps lay hold of hell.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7:27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Her house is the way to hell,  descending </a:t>
            </a:r>
            <a:r>
              <a:rPr lang="en-US" b="1" dirty="0" smtClean="0">
                <a:solidFill>
                  <a:srgbClr val="0000CC"/>
                </a:solidFill>
              </a:rPr>
              <a:t>to the chambers of death</a:t>
            </a:r>
            <a:r>
              <a:rPr lang="en-US" dirty="0" smtClean="0"/>
              <a:t>.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11:19</a:t>
            </a:r>
            <a:r>
              <a:rPr lang="en-US" dirty="0" smtClean="0"/>
              <a:t>  As righteousness leads to life, so he who pursues evil </a:t>
            </a:r>
            <a:r>
              <a:rPr lang="en-US" b="1" dirty="0" smtClean="0">
                <a:solidFill>
                  <a:srgbClr val="0000CC"/>
                </a:solidFill>
              </a:rPr>
              <a:t>pursues it to his own death.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14:12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There is a way that seems right to a man, but </a:t>
            </a:r>
            <a:r>
              <a:rPr lang="en-US" b="1" dirty="0" smtClean="0">
                <a:solidFill>
                  <a:srgbClr val="0000CC"/>
                </a:solidFill>
              </a:rPr>
              <a:t>its end is the way of death.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14:27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The fear of the Lord is a fountain of life, to turn one away </a:t>
            </a:r>
            <a:r>
              <a:rPr lang="en-US" b="1" dirty="0" smtClean="0">
                <a:solidFill>
                  <a:srgbClr val="0000CC"/>
                </a:solidFill>
              </a:rPr>
              <a:t>from the snares of death.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16:25</a:t>
            </a:r>
            <a:r>
              <a:rPr lang="en-US" dirty="0" smtClean="0"/>
              <a:t>  There is a way that seems right to a man, but </a:t>
            </a:r>
            <a:r>
              <a:rPr lang="en-US" b="1" dirty="0" smtClean="0">
                <a:solidFill>
                  <a:srgbClr val="0000CC"/>
                </a:solidFill>
              </a:rPr>
              <a:t>its end is the way of death. 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18:21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00CC"/>
                </a:solidFill>
              </a:rPr>
              <a:t>Death and life are in the power of the tongue</a:t>
            </a:r>
            <a:r>
              <a:rPr lang="en-US" dirty="0" smtClean="0"/>
              <a:t>, and those who love it will eat its fruit.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52578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He may concluded that the righteous should never suffer the death of the wicked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9874" name="Picture 2" descr="http://t2.gstatic.com/images?q=tbn:ANd9GcQfpDYdCE4VO_OKnLeLcY_05e-N9JtuN1h6cL-AWaJEn1TLZ_KVvpQ0Un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"/>
            <a:ext cx="1533525" cy="1533525"/>
          </a:xfrm>
          <a:prstGeom prst="rect">
            <a:avLst/>
          </a:prstGeom>
          <a:noFill/>
        </p:spPr>
      </p:pic>
      <p:pic>
        <p:nvPicPr>
          <p:cNvPr id="79876" name="Picture 4" descr="http://us.123rf.com/400wm/400/400/doglikehorse/doglikehorse1004/doglikehorse100400631/6875424-confused-young-man-with-a-questioning-l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1676400" cy="1676400"/>
          </a:xfrm>
          <a:prstGeom prst="rect">
            <a:avLst/>
          </a:prstGeom>
          <a:noFill/>
        </p:spPr>
      </p:pic>
      <p:pic>
        <p:nvPicPr>
          <p:cNvPr id="79878" name="Picture 6" descr="http://www.fatalfailblog.com/uploads/2/9/2/7/2927851/947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410200"/>
            <a:ext cx="2362200" cy="1333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0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257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Profits of your hard work pass to others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10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All you accomplish is given                                  away to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They may </a:t>
            </a:r>
            <a:r>
              <a:rPr lang="en-US" dirty="0"/>
              <a:t>be a fool (v.19)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They may </a:t>
            </a:r>
            <a:r>
              <a:rPr lang="en-US" dirty="0"/>
              <a:t>not work at all (v.21)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W</a:t>
            </a:r>
            <a:r>
              <a:rPr lang="en-US" b="1" dirty="0" smtClean="0">
                <a:solidFill>
                  <a:srgbClr val="0000CC"/>
                </a:solidFill>
              </a:rPr>
              <a:t>hy work so hard now and stress out? (v.22-23)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Days become sorrowful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is burdensome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Can’t sleep at night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Life doesn’t seem fair!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3.gstatic.com/images?q=tbn:ANd9GcTNI6qBJ2R-mQYDmPobGJZ6LezDtBh-_y7Gfw6v_oGrX5Lt8IAA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558" y="152400"/>
            <a:ext cx="3188367" cy="2286000"/>
          </a:xfrm>
          <a:prstGeom prst="rect">
            <a:avLst/>
          </a:prstGeom>
          <a:noFill/>
        </p:spPr>
      </p:pic>
      <p:pic>
        <p:nvPicPr>
          <p:cNvPr id="2" name="Picture 2" descr="https://encrypted-tbn1.gstatic.com/images?q=tbn:ANd9GcQtTHH7biyLQg9JHito7LcCdbHFrOnaRoF8Wo7EW6K97HKtdo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324" y="4038600"/>
            <a:ext cx="3475676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9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400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Solomon was a busy man!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1Kgs 5:13  </a:t>
            </a:r>
            <a:r>
              <a:rPr lang="en-US" dirty="0" smtClean="0"/>
              <a:t>180,000 man labor force                        for his building projects </a:t>
            </a:r>
            <a:r>
              <a:rPr lang="en-US" sz="2400" dirty="0" smtClean="0"/>
              <a:t>[30,000 Jews &amp;                           150,000 Gentiles]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1Kgs 9:15-19 </a:t>
            </a:r>
            <a:r>
              <a:rPr lang="en-US" i="1" dirty="0" smtClean="0">
                <a:solidFill>
                  <a:srgbClr val="00B050"/>
                </a:solidFill>
              </a:rPr>
              <a:t>[read it!]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Spent much of his time in building projects: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7 years building the temple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13 years building his house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Built a house for Pharaoh’s daughter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Repaired the </a:t>
            </a:r>
            <a:r>
              <a:rPr lang="en-US" dirty="0" err="1" smtClean="0"/>
              <a:t>Millo</a:t>
            </a:r>
            <a:r>
              <a:rPr lang="en-US" dirty="0" smtClean="0"/>
              <a:t> (tower), wall of Jerusalem, etc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14600" y="5486400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Solomon had hoped these projects would last 100’s of years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2946" name="Picture 2" descr="http://oneyearbibleimages.com/nehemiah_rebuilding_jerusa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554" y="152400"/>
            <a:ext cx="1868846" cy="2286000"/>
          </a:xfrm>
          <a:prstGeom prst="rect">
            <a:avLst/>
          </a:prstGeom>
          <a:noFill/>
        </p:spPr>
      </p:pic>
      <p:pic>
        <p:nvPicPr>
          <p:cNvPr id="82948" name="Picture 4" descr="http://dwellingintheword.files.wordpress.com/2011/06/construction-du-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1714501" cy="1676401"/>
          </a:xfrm>
          <a:prstGeom prst="rect">
            <a:avLst/>
          </a:prstGeom>
          <a:noFill/>
        </p:spPr>
      </p:pic>
      <p:pic>
        <p:nvPicPr>
          <p:cNvPr id="82950" name="Picture 6" descr="https://lh5.googleusercontent.com/-fPfk241stNw/TWxaDLMAaeI/AAAAAAAADgM/4hSUN6nbEi0/s640/detroit01.sJPG_950_2000_0_75_0_50_50.s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0"/>
            <a:ext cx="1821515" cy="1428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0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Take </a:t>
            </a: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ime to Enjoy the results of your Work &amp; Thank God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1570037"/>
            <a:ext cx="8120743" cy="3535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Eat &amp; drink – enjoy life while you work (v.24)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Acknowledge that our enjoyment is from                         God’s hand (v.25)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Solomon had the power &amp; ability to seek out much more, but he realized we should be                             content with what God gives us (v.26)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God gives wisdom, knowledge &amp; joy                            to those who are good in his sight (v.27)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God can give the results of sinners’ hard                       work to those who are good (v.28)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133600" y="4953000"/>
            <a:ext cx="449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God is in Control: Be content with what He gives us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s://encrypted-tbn2.gstatic.com/images?q=tbn:ANd9GcR4hwJXwFRocYnJWl1tVgvy2ic1v3XTsyUi_s6vdmO5FfPcYqq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600200" cy="1231404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encrypted-tbn2.gstatic.com/images?q=tbn:ANd9GcSXt8YuVakESTAk5oE3CssXEF4Xd7TkhshLgsbQusnUOe4iVs917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1000"/>
            <a:ext cx="1828800" cy="1828800"/>
          </a:xfrm>
          <a:prstGeom prst="rect">
            <a:avLst/>
          </a:prstGeom>
          <a:noFill/>
        </p:spPr>
      </p:pic>
      <p:pic>
        <p:nvPicPr>
          <p:cNvPr id="10" name="Picture 2" descr="https://encrypted-tbn0.gstatic.com/images?q=tbn:ANd9GcQ5E_mtMqKjT1MDzD1l6ID1XwRYaI5mlFFlVneYwUG6jHOPXX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181600"/>
            <a:ext cx="2057400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7818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Philippians 4:11-13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086600" cy="44196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Not that I speak in regard to need, for </a:t>
            </a:r>
            <a:r>
              <a:rPr lang="en-US" b="1" dirty="0" smtClean="0">
                <a:solidFill>
                  <a:srgbClr val="0000CC"/>
                </a:solidFill>
              </a:rPr>
              <a:t>I have learned in whatever state I am, to be content:</a:t>
            </a:r>
            <a:r>
              <a:rPr lang="en-US" dirty="0" smtClean="0"/>
              <a:t> 12 I know how to be abased, and I know how to abound. Everywhere and in all things I have learned both to be full and to be hungry, both to abound and to suffer need. 13 </a:t>
            </a:r>
            <a:r>
              <a:rPr lang="en-US" b="1" dirty="0" smtClean="0">
                <a:solidFill>
                  <a:srgbClr val="0000CC"/>
                </a:solidFill>
              </a:rPr>
              <a:t>I can do all things through Christ who strengthens me.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Godliness with contentment is great gain</a:t>
            </a:r>
          </a:p>
        </p:txBody>
      </p:sp>
    </p:spTree>
    <p:extLst>
      <p:ext uri="{BB962C8B-B14F-4D97-AF65-F5344CB8AC3E}">
        <p14:creationId xmlns:p14="http://schemas.microsoft.com/office/powerpoint/2010/main" val="34416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s://encrypted-tbn1.gstatic.com/images?q=tbn:ANd9GcSaHeP2LYDyrLzf3lGcEKP_MyKyX2CQoqBTkF_oHmpBJo8BwX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3136967" cy="2133600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4884348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ts val="6700"/>
              </a:lnSpc>
            </a:pPr>
            <a:r>
              <a:rPr lang="en-US" sz="6600" dirty="0" smtClean="0">
                <a:solidFill>
                  <a:srgbClr val="FF0000"/>
                </a:solidFill>
                <a:latin typeface="Script MT Bold" pitchFamily="66" charset="0"/>
              </a:rPr>
              <a:t>Ecclesiastes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914400"/>
            <a:ext cx="3886200" cy="16002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Lasting happiness can only be found with God</a:t>
            </a:r>
          </a:p>
        </p:txBody>
      </p:sp>
      <p:pic>
        <p:nvPicPr>
          <p:cNvPr id="63490" name="Picture 2" descr="https://encrypted-tbn3.gstatic.com/images?q=tbn:ANd9GcS2rlqucu_hF6WmHjbL60E94sdkkSn01Z0hac1o1wfJNsxzzN0V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2362200" cy="1769371"/>
          </a:xfrm>
          <a:prstGeom prst="rect">
            <a:avLst/>
          </a:prstGeom>
          <a:noFill/>
        </p:spPr>
      </p:pic>
      <p:pic>
        <p:nvPicPr>
          <p:cNvPr id="63492" name="Picture 4" descr="https://encrypted-tbn3.gstatic.com/images?q=tbn:ANd9GcTJmoK1gCbX5qNfjf1IIz3gA5zDmcOwO18JfqJ8VIM0U89Sf1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28600"/>
            <a:ext cx="2343150" cy="1952625"/>
          </a:xfrm>
          <a:prstGeom prst="rect">
            <a:avLst/>
          </a:prstGeom>
          <a:noFill/>
        </p:spPr>
      </p:pic>
      <p:pic>
        <p:nvPicPr>
          <p:cNvPr id="63496" name="Picture 8" descr="https://encrypted-tbn1.gstatic.com/images?q=tbn:ANd9GcSPEj07vk8K_CUrbUQgZRnxdmxwA8QfhY252C95QCLA9j1JTix7"/>
          <p:cNvPicPr>
            <a:picLocks noChangeAspect="1" noChangeArrowheads="1"/>
          </p:cNvPicPr>
          <p:nvPr/>
        </p:nvPicPr>
        <p:blipFill>
          <a:blip r:embed="rId6" cstate="print"/>
          <a:srcRect b="4000"/>
          <a:stretch>
            <a:fillRect/>
          </a:stretch>
        </p:blipFill>
        <p:spPr bwMode="auto">
          <a:xfrm>
            <a:off x="6248400" y="2362200"/>
            <a:ext cx="2286000" cy="2194560"/>
          </a:xfrm>
          <a:prstGeom prst="rect">
            <a:avLst/>
          </a:prstGeom>
          <a:noFill/>
        </p:spPr>
      </p:pic>
      <p:pic>
        <p:nvPicPr>
          <p:cNvPr id="63498" name="Picture 10" descr="https://encrypted-tbn3.gstatic.com/images?q=tbn:ANd9GcQ0j_QToM2XuejMBCWpZJIk1ScleJYPInRTrlKjKByGPw9Vm8E3m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667000"/>
            <a:ext cx="1960929" cy="1752600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191000" y="4648200"/>
            <a:ext cx="4697361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tistik" pitchFamily="2" charset="0"/>
                <a:cs typeface="Aharoni" pitchFamily="2" charset="-79"/>
              </a:rPr>
              <a:t>Chapter 3:  God knows the right time for everything – Trust Him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tistik" pitchFamily="2" charset="0"/>
              <a:cs typeface="Aharoni" pitchFamily="2" charset="-79"/>
            </a:endParaRPr>
          </a:p>
        </p:txBody>
      </p:sp>
      <p:pic>
        <p:nvPicPr>
          <p:cNvPr id="12" name="Picture 4" descr="https://encrypted-tbn1.gstatic.com/images?q=tbn:ANd9GcSRtIKnUPEtQhto7XA9JbjQOSBOijOZ7prNlbUCWs8d_vmlj6qr"/>
          <p:cNvPicPr>
            <a:picLocks noChangeAspect="1" noChangeArrowheads="1"/>
          </p:cNvPicPr>
          <p:nvPr/>
        </p:nvPicPr>
        <p:blipFill>
          <a:blip r:embed="rId8" cstate="print"/>
          <a:srcRect l="10923" t="29167" b="16667"/>
          <a:stretch>
            <a:fillRect/>
          </a:stretch>
        </p:blipFill>
        <p:spPr bwMode="auto">
          <a:xfrm>
            <a:off x="152400" y="4724400"/>
            <a:ext cx="401509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2096</Words>
  <Application>Microsoft Office PowerPoint</Application>
  <PresentationFormat>On-screen Show (4:3)</PresentationFormat>
  <Paragraphs>182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Ecclesiastes:  Lasting Happiness can only be found with God</vt:lpstr>
      <vt:lpstr>Test 2: Is Pleasure Profitable      [hard work &amp; great possessions] (v.4-11)</vt:lpstr>
      <vt:lpstr>Death eliminates the profit of Wisdom</vt:lpstr>
      <vt:lpstr>Maybe Solomon misunderstood his own Proverbs!</vt:lpstr>
      <vt:lpstr>Profits of your hard work pass to others</vt:lpstr>
      <vt:lpstr>Solomon was a busy man!</vt:lpstr>
      <vt:lpstr>Take Time to Enjoy the results of your Work &amp; Thank God</vt:lpstr>
      <vt:lpstr>Philippians 4:11-13</vt:lpstr>
      <vt:lpstr>Ecclesiastes</vt:lpstr>
      <vt:lpstr>There is a right time for everything</vt:lpstr>
      <vt:lpstr>Abraham &amp; Sarah didn’t know the right time!</vt:lpstr>
      <vt:lpstr>God does things at the right time (3:9-15)</vt:lpstr>
      <vt:lpstr>God does things at the right time (3:9-15)</vt:lpstr>
      <vt:lpstr>Waiting for God’s timetable</vt:lpstr>
      <vt:lpstr>God uses “unfairness” now to test us (16-22)</vt:lpstr>
      <vt:lpstr>The unfair situations of our life could be in our Ecclesia!</vt:lpstr>
      <vt:lpstr>The unfair situations of our life could be in our Family!</vt:lpstr>
      <vt:lpstr>Ecclesiastes</vt:lpstr>
      <vt:lpstr>There is “unfairness” in Government &amp; Society (v.1-3)</vt:lpstr>
      <vt:lpstr>Some people oppress themselves (4-8)</vt:lpstr>
      <vt:lpstr>Keeping us up with the Joneses might bury us in debt!</vt:lpstr>
      <vt:lpstr>Teamwork is better than trying to be the best (4:9-12)</vt:lpstr>
      <vt:lpstr>Get involved in your Ecclesia!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</cp:lastModifiedBy>
  <cp:revision>67</cp:revision>
  <dcterms:created xsi:type="dcterms:W3CDTF">2010-08-16T17:29:37Z</dcterms:created>
  <dcterms:modified xsi:type="dcterms:W3CDTF">2012-11-04T12:48:23Z</dcterms:modified>
</cp:coreProperties>
</file>