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19"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299" r:id="rId22"/>
    <p:sldId id="277" r:id="rId23"/>
    <p:sldId id="316" r:id="rId24"/>
    <p:sldId id="278" r:id="rId25"/>
    <p:sldId id="304" r:id="rId26"/>
    <p:sldId id="279" r:id="rId27"/>
    <p:sldId id="321" r:id="rId28"/>
    <p:sldId id="287" r:id="rId29"/>
    <p:sldId id="280" r:id="rId30"/>
    <p:sldId id="282" r:id="rId31"/>
    <p:sldId id="303" r:id="rId32"/>
    <p:sldId id="281" r:id="rId33"/>
    <p:sldId id="283" r:id="rId34"/>
    <p:sldId id="305" r:id="rId35"/>
    <p:sldId id="306" r:id="rId36"/>
    <p:sldId id="307" r:id="rId37"/>
    <p:sldId id="308" r:id="rId38"/>
    <p:sldId id="309" r:id="rId39"/>
    <p:sldId id="310" r:id="rId40"/>
    <p:sldId id="311" r:id="rId41"/>
    <p:sldId id="312" r:id="rId42"/>
    <p:sldId id="313" r:id="rId43"/>
    <p:sldId id="314" r:id="rId44"/>
    <p:sldId id="315" r:id="rId45"/>
    <p:sldId id="322" r:id="rId46"/>
    <p:sldId id="317" r:id="rId47"/>
    <p:sldId id="31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gif"/><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gif"/></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gif"/></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2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3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82.jpeg"/></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37.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1.jpeg"/></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1.jpeg"/><Relationship Id="rId7" Type="http://schemas.openxmlformats.org/officeDocument/2006/relationships/image" Target="../media/image95.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image" Target="../media/image93.jpeg"/><Relationship Id="rId4" Type="http://schemas.openxmlformats.org/officeDocument/2006/relationships/image" Target="../media/image92.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0.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jpeg"/><Relationship Id="rId7" Type="http://schemas.openxmlformats.org/officeDocument/2006/relationships/image" Target="../media/image100.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 Id="rId9" Type="http://schemas.openxmlformats.org/officeDocument/2006/relationships/image" Target="../media/image102.jpeg"/></Relationships>
</file>

<file path=ppt/slides/_rels/slide4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4.jpeg"/><Relationship Id="rId4" Type="http://schemas.openxmlformats.org/officeDocument/2006/relationships/image" Target="../media/image103.jpeg"/></Relationships>
</file>

<file path=ppt/slides/_rels/slide4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43.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1.jpeg"/><Relationship Id="rId4" Type="http://schemas.openxmlformats.org/officeDocument/2006/relationships/image" Target="../media/image110.jpeg"/></Relationships>
</file>

<file path=ppt/slides/_rels/slide4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13.jpeg"/></Relationships>
</file>

<file path=ppt/slides/_rels/slide4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4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0.gstatic.com/images?q=tbn:ANd9GcQ5E_mtMqKjT1MDzD1l6ID1XwRYaI5mlFFlVneYwUG6jHOPXXn2"/>
          <p:cNvPicPr>
            <a:picLocks noChangeAspect="1" noChangeArrowheads="1"/>
          </p:cNvPicPr>
          <p:nvPr/>
        </p:nvPicPr>
        <p:blipFill>
          <a:blip r:embed="rId3" cstate="print"/>
          <a:srcRect/>
          <a:stretch>
            <a:fillRect/>
          </a:stretch>
        </p:blipFill>
        <p:spPr bwMode="auto">
          <a:xfrm>
            <a:off x="228600" y="2057400"/>
            <a:ext cx="2133600" cy="1289051"/>
          </a:xfrm>
          <a:prstGeom prst="rect">
            <a:avLst/>
          </a:prstGeom>
          <a:noFill/>
        </p:spPr>
      </p:pic>
      <p:sp>
        <p:nvSpPr>
          <p:cNvPr id="4098" name="Rectangle 2"/>
          <p:cNvSpPr>
            <a:spLocks noGrp="1" noChangeArrowheads="1"/>
          </p:cNvSpPr>
          <p:nvPr>
            <p:ph type="title"/>
          </p:nvPr>
        </p:nvSpPr>
        <p:spPr>
          <a:xfrm>
            <a:off x="2362200" y="0"/>
            <a:ext cx="4267200" cy="2133600"/>
          </a:xfrm>
        </p:spPr>
        <p:txBody>
          <a:bodyPr>
            <a:normAutofit fontScale="90000"/>
          </a:bodyPr>
          <a:lstStyle/>
          <a:p>
            <a:pPr eaLnBrk="1" hangingPunct="1"/>
            <a:r>
              <a:rPr lang="en-US" sz="3600" b="1" dirty="0" smtClean="0">
                <a:solidFill>
                  <a:srgbClr val="FF0000"/>
                </a:solidFill>
                <a:latin typeface="Comic Sans MS" pitchFamily="66" charset="0"/>
              </a:rPr>
              <a:t>Ecclesiastes:  </a:t>
            </a:r>
            <a:r>
              <a:rPr lang="en-US" sz="3600" b="1" dirty="0" smtClean="0">
                <a:solidFill>
                  <a:srgbClr val="0000CC"/>
                </a:solidFill>
                <a:latin typeface="Comic Sans MS" pitchFamily="66" charset="0"/>
              </a:rPr>
              <a:t>Lasting Happiness can only be found with God</a:t>
            </a:r>
          </a:p>
        </p:txBody>
      </p:sp>
      <p:pic>
        <p:nvPicPr>
          <p:cNvPr id="7" name="Picture 4" descr="http://www.faithclub.org/Poster%20GIFS/Poster%20GIFs%20Color/C-Thank%20God%20For%20A%20New%20Day.gif"/>
          <p:cNvPicPr>
            <a:picLocks noChangeAspect="1" noChangeArrowheads="1"/>
          </p:cNvPicPr>
          <p:nvPr/>
        </p:nvPicPr>
        <p:blipFill>
          <a:blip r:embed="rId4" cstate="print"/>
          <a:srcRect l="3089" t="1351" r="2703" b="70271"/>
          <a:stretch>
            <a:fillRect/>
          </a:stretch>
        </p:blipFill>
        <p:spPr bwMode="auto">
          <a:xfrm>
            <a:off x="3352800" y="4114800"/>
            <a:ext cx="2652486" cy="913151"/>
          </a:xfrm>
          <a:prstGeom prst="rect">
            <a:avLst/>
          </a:prstGeom>
          <a:noFill/>
        </p:spPr>
      </p:pic>
      <p:pic>
        <p:nvPicPr>
          <p:cNvPr id="9" name="Picture 4" descr="https://encrypted-tbn1.gstatic.com/images?q=tbn:ANd9GcSRtIKnUPEtQhto7XA9JbjQOSBOijOZ7prNlbUCWs8d_vmlj6qr"/>
          <p:cNvPicPr>
            <a:picLocks noChangeAspect="1" noChangeArrowheads="1"/>
          </p:cNvPicPr>
          <p:nvPr/>
        </p:nvPicPr>
        <p:blipFill>
          <a:blip r:embed="rId5" cstate="print"/>
          <a:srcRect l="10923" t="29167" b="16667"/>
          <a:stretch>
            <a:fillRect/>
          </a:stretch>
        </p:blipFill>
        <p:spPr bwMode="auto">
          <a:xfrm>
            <a:off x="2667000" y="2209800"/>
            <a:ext cx="3886200" cy="1770093"/>
          </a:xfrm>
          <a:prstGeom prst="rect">
            <a:avLst/>
          </a:prstGeom>
          <a:noFill/>
        </p:spPr>
      </p:pic>
      <p:pic>
        <p:nvPicPr>
          <p:cNvPr id="10" name="Picture 2" descr="https://encrypted-tbn3.gstatic.com/images?q=tbn:ANd9GcQOSDouUNZ4v1U4zQ8-oMV1lCo4Tvq-luKvGTmbRcvI3cXI400l9g"/>
          <p:cNvPicPr>
            <a:picLocks noChangeAspect="1" noChangeArrowheads="1"/>
          </p:cNvPicPr>
          <p:nvPr/>
        </p:nvPicPr>
        <p:blipFill>
          <a:blip r:embed="rId6" cstate="print"/>
          <a:srcRect/>
          <a:stretch>
            <a:fillRect/>
          </a:stretch>
        </p:blipFill>
        <p:spPr bwMode="auto">
          <a:xfrm>
            <a:off x="228600" y="5029200"/>
            <a:ext cx="2444448" cy="1730339"/>
          </a:xfrm>
          <a:prstGeom prst="rect">
            <a:avLst/>
          </a:prstGeom>
          <a:noFill/>
        </p:spPr>
      </p:pic>
      <p:pic>
        <p:nvPicPr>
          <p:cNvPr id="11" name="Picture 4" descr="https://encrypted-tbn0.gstatic.com/images?q=tbn:ANd9GcTNNDFB99jSSP5DLO7rrwabSVI1KWUpaL07bO3XGDvz943VKgsa"/>
          <p:cNvPicPr>
            <a:picLocks noChangeAspect="1" noChangeArrowheads="1"/>
          </p:cNvPicPr>
          <p:nvPr/>
        </p:nvPicPr>
        <p:blipFill>
          <a:blip r:embed="rId7" cstate="print"/>
          <a:srcRect/>
          <a:stretch>
            <a:fillRect/>
          </a:stretch>
        </p:blipFill>
        <p:spPr bwMode="auto">
          <a:xfrm>
            <a:off x="6705600" y="1752600"/>
            <a:ext cx="2190750" cy="1716376"/>
          </a:xfrm>
          <a:prstGeom prst="rect">
            <a:avLst/>
          </a:prstGeom>
          <a:noFill/>
        </p:spPr>
      </p:pic>
      <p:pic>
        <p:nvPicPr>
          <p:cNvPr id="12" name="Picture 5"/>
          <p:cNvPicPr>
            <a:picLocks noChangeAspect="1" noChangeArrowheads="1"/>
          </p:cNvPicPr>
          <p:nvPr/>
        </p:nvPicPr>
        <p:blipFill>
          <a:blip r:embed="rId8" cstate="print"/>
          <a:srcRect/>
          <a:stretch>
            <a:fillRect/>
          </a:stretch>
        </p:blipFill>
        <p:spPr bwMode="auto">
          <a:xfrm>
            <a:off x="152400" y="152400"/>
            <a:ext cx="1752600" cy="1752600"/>
          </a:xfrm>
          <a:prstGeom prst="rect">
            <a:avLst/>
          </a:prstGeom>
          <a:noFill/>
          <a:ln w="9525">
            <a:noFill/>
            <a:miter lim="800000"/>
            <a:headEnd/>
            <a:tailEnd/>
          </a:ln>
        </p:spPr>
      </p:pic>
      <p:pic>
        <p:nvPicPr>
          <p:cNvPr id="13" name="Picture 2" descr="https://encrypted-tbn1.gstatic.com/images?q=tbn:ANd9GcSk5mpRoNVqBuoniCTwkuzR4L-8ZRfPYM-QyidtHGuYWZ1lmod4ig"/>
          <p:cNvPicPr>
            <a:picLocks noChangeAspect="1" noChangeArrowheads="1"/>
          </p:cNvPicPr>
          <p:nvPr/>
        </p:nvPicPr>
        <p:blipFill>
          <a:blip r:embed="rId9" cstate="print"/>
          <a:srcRect/>
          <a:stretch>
            <a:fillRect/>
          </a:stretch>
        </p:blipFill>
        <p:spPr bwMode="auto">
          <a:xfrm>
            <a:off x="6654018" y="4953000"/>
            <a:ext cx="2356632" cy="1781176"/>
          </a:xfrm>
          <a:prstGeom prst="rect">
            <a:avLst/>
          </a:prstGeom>
          <a:noFill/>
        </p:spPr>
      </p:pic>
      <p:pic>
        <p:nvPicPr>
          <p:cNvPr id="15" name="Picture 8" descr="https://encrypted-tbn2.gstatic.com/images?q=tbn:ANd9GcRlEUNWGApzi6YU28zkrwu7koleqrWTb3l22wAHcG9kADb4ODCF"/>
          <p:cNvPicPr>
            <a:picLocks noChangeAspect="1" noChangeArrowheads="1"/>
          </p:cNvPicPr>
          <p:nvPr/>
        </p:nvPicPr>
        <p:blipFill>
          <a:blip r:embed="rId10" cstate="print"/>
          <a:srcRect/>
          <a:stretch>
            <a:fillRect/>
          </a:stretch>
        </p:blipFill>
        <p:spPr bwMode="auto">
          <a:xfrm>
            <a:off x="6781800" y="152400"/>
            <a:ext cx="2133600" cy="1600200"/>
          </a:xfrm>
          <a:prstGeom prst="rect">
            <a:avLst/>
          </a:prstGeom>
          <a:noFill/>
        </p:spPr>
      </p:pic>
      <p:pic>
        <p:nvPicPr>
          <p:cNvPr id="16" name="Picture 2" descr="https://encrypted-tbn1.gstatic.com/images?q=tbn:ANd9GcQiasqQdO1qKwWp3g4-lhQrjo0N820TIKSbU-aHC0qCwAx7bNfy"/>
          <p:cNvPicPr>
            <a:picLocks noChangeAspect="1" noChangeArrowheads="1"/>
          </p:cNvPicPr>
          <p:nvPr/>
        </p:nvPicPr>
        <p:blipFill>
          <a:blip r:embed="rId11" cstate="print"/>
          <a:srcRect t="4629" b="58337"/>
          <a:stretch>
            <a:fillRect/>
          </a:stretch>
        </p:blipFill>
        <p:spPr bwMode="auto">
          <a:xfrm>
            <a:off x="228600" y="3505200"/>
            <a:ext cx="2209800" cy="1229802"/>
          </a:xfrm>
          <a:prstGeom prst="rect">
            <a:avLst/>
          </a:prstGeom>
          <a:noFill/>
        </p:spPr>
      </p:pic>
      <p:pic>
        <p:nvPicPr>
          <p:cNvPr id="17" name="Picture 2" descr="http://cdn.indulgy.com/Q8/rE/y3/3971651858799081794811000027242069582451421961686241n.jpg"/>
          <p:cNvPicPr>
            <a:picLocks noChangeAspect="1" noChangeArrowheads="1"/>
          </p:cNvPicPr>
          <p:nvPr/>
        </p:nvPicPr>
        <p:blipFill>
          <a:blip r:embed="rId12" cstate="print"/>
          <a:srcRect/>
          <a:stretch>
            <a:fillRect/>
          </a:stretch>
        </p:blipFill>
        <p:spPr bwMode="auto">
          <a:xfrm>
            <a:off x="7086600" y="3505200"/>
            <a:ext cx="1752600" cy="1323797"/>
          </a:xfrm>
          <a:prstGeom prst="rect">
            <a:avLst/>
          </a:prstGeom>
          <a:noFill/>
        </p:spPr>
      </p:pic>
      <p:sp>
        <p:nvSpPr>
          <p:cNvPr id="19" name="Rectangle 2"/>
          <p:cNvSpPr txBox="1">
            <a:spLocks noChangeArrowheads="1"/>
          </p:cNvSpPr>
          <p:nvPr/>
        </p:nvSpPr>
        <p:spPr>
          <a:xfrm>
            <a:off x="2743200" y="5029200"/>
            <a:ext cx="3886200" cy="1828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Comic Sans MS" pitchFamily="66" charset="0"/>
                <a:ea typeface="+mj-ea"/>
                <a:cs typeface="+mj-cs"/>
              </a:rPr>
              <a:t>Class 4: God’s wisdom helps</a:t>
            </a:r>
            <a:r>
              <a:rPr kumimoji="0" lang="en-US" sz="2800" b="1" i="0" u="none" strike="noStrike" kern="1200" cap="none" spc="0" normalizeH="0" noProof="0" dirty="0" smtClean="0">
                <a:ln>
                  <a:noFill/>
                </a:ln>
                <a:solidFill>
                  <a:srgbClr val="00B050"/>
                </a:solidFill>
                <a:effectLst/>
                <a:uLnTx/>
                <a:uFillTx/>
                <a:latin typeface="Comic Sans MS" pitchFamily="66" charset="0"/>
                <a:ea typeface="+mj-ea"/>
                <a:cs typeface="+mj-cs"/>
              </a:rPr>
              <a:t> you prepare for the future</a:t>
            </a:r>
            <a:endParaRPr kumimoji="0" lang="en-US" sz="2800" b="1" i="0" u="none" strike="noStrike" kern="1200" cap="none" spc="0" normalizeH="0" baseline="0" noProof="0" dirty="0" smtClean="0">
              <a:ln>
                <a:noFill/>
              </a:ln>
              <a:solidFill>
                <a:srgbClr val="00B050"/>
              </a:solidFill>
              <a:effectLst/>
              <a:uLnTx/>
              <a:uFillTx/>
              <a:latin typeface="Comic Sans MS" pitchFamily="66"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encrypted-tbn3.gstatic.com/images?q=tbn:ANd9GcQ0-jXGeiVWa1yayQu5xuAMEbFPH4ZxOorOe7XJ74bXBOlg_gh6ww"/>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100" name="Text Box 5"/>
          <p:cNvSpPr txBox="1">
            <a:spLocks noChangeArrowheads="1"/>
          </p:cNvSpPr>
          <p:nvPr/>
        </p:nvSpPr>
        <p:spPr bwMode="auto">
          <a:xfrm>
            <a:off x="304800" y="7620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FF00"/>
                </a:solidFill>
                <a:latin typeface="Comic Sans MS" pitchFamily="66" charset="0"/>
              </a:rPr>
              <a:t>God’s wisdom improves your life! Thank God for His help!</a:t>
            </a:r>
            <a:endParaRPr lang="en-US" sz="4000" b="1" dirty="0">
              <a:solidFill>
                <a:srgbClr val="FFFF00"/>
              </a:solidFill>
              <a:latin typeface="Comic Sans MS" pitchFamily="66" charset="0"/>
            </a:endParaRPr>
          </a:p>
        </p:txBody>
      </p:sp>
      <p:sp>
        <p:nvSpPr>
          <p:cNvPr id="4" name="Text Box 5"/>
          <p:cNvSpPr txBox="1">
            <a:spLocks noChangeArrowheads="1"/>
          </p:cNvSpPr>
          <p:nvPr/>
        </p:nvSpPr>
        <p:spPr bwMode="auto">
          <a:xfrm>
            <a:off x="3429000" y="3810000"/>
            <a:ext cx="25908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Benefits from Daily Bible Readings!</a:t>
            </a:r>
            <a:endParaRPr lang="en-US" sz="2800" b="1" dirty="0">
              <a:solidFill>
                <a:srgbClr val="00B050"/>
              </a:solidFill>
              <a:latin typeface="Comic Sans MS" pitchFamily="66" charset="0"/>
            </a:endParaRPr>
          </a:p>
        </p:txBody>
      </p:sp>
    </p:spTree>
    <p:extLst>
      <p:ext uri="{BB962C8B-B14F-4D97-AF65-F5344CB8AC3E}">
        <p14:creationId xmlns:p14="http://schemas.microsoft.com/office/powerpoint/2010/main" val="15761413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914400"/>
            <a:ext cx="3886200" cy="1600200"/>
          </a:xfrm>
        </p:spPr>
        <p:txBody>
          <a:bodyPr>
            <a:noAutofit/>
          </a:bodyPr>
          <a:lstStyle/>
          <a:p>
            <a:pPr eaLnBrk="1" hangingPunct="1"/>
            <a:r>
              <a:rPr lang="en-US" sz="3400" b="1" dirty="0" smtClean="0">
                <a:solidFill>
                  <a:srgbClr val="0000CC"/>
                </a:solidFill>
                <a:latin typeface="Comic Sans MS" pitchFamily="66" charset="0"/>
              </a:rPr>
              <a:t>Learning to trust God’s work       in our lives!</a:t>
            </a:r>
          </a:p>
        </p:txBody>
      </p:sp>
      <p:sp>
        <p:nvSpPr>
          <p:cNvPr id="4" name="Subtitle 2"/>
          <p:cNvSpPr txBox="1">
            <a:spLocks/>
          </p:cNvSpPr>
          <p:nvPr/>
        </p:nvSpPr>
        <p:spPr>
          <a:xfrm>
            <a:off x="2209800" y="4648200"/>
            <a:ext cx="46482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8:  God’s justice will eventually prevail – but may not right now</a:t>
            </a:r>
            <a:endParaRPr kumimoji="0" lang="en-US" sz="40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3"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4"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5" cstate="print"/>
          <a:srcRect/>
          <a:stretch>
            <a:fillRect/>
          </a:stretch>
        </p:blipFill>
        <p:spPr bwMode="auto">
          <a:xfrm>
            <a:off x="22860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6" cstate="print"/>
          <a:srcRect b="4000"/>
          <a:stretch>
            <a:fillRect/>
          </a:stretch>
        </p:blipFill>
        <p:spPr bwMode="auto">
          <a:xfrm>
            <a:off x="6248400" y="23622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7" cstate="print"/>
          <a:srcRect/>
          <a:stretch>
            <a:fillRect/>
          </a:stretch>
        </p:blipFill>
        <p:spPr bwMode="auto">
          <a:xfrm>
            <a:off x="3657600" y="2667000"/>
            <a:ext cx="1960929" cy="1752600"/>
          </a:xfrm>
          <a:prstGeom prst="rect">
            <a:avLst/>
          </a:prstGeom>
          <a:noFill/>
        </p:spPr>
      </p:pic>
      <p:pic>
        <p:nvPicPr>
          <p:cNvPr id="73730" name="Picture 2" descr="https://encrypted-tbn0.gstatic.com/images?q=tbn:ANd9GcRBR-aCRTZQ5GAW7NN_x6NqBEszT4TB5H5O2iGFXs_Sg5F7N6C4eA"/>
          <p:cNvPicPr>
            <a:picLocks noChangeAspect="1" noChangeArrowheads="1"/>
          </p:cNvPicPr>
          <p:nvPr/>
        </p:nvPicPr>
        <p:blipFill>
          <a:blip r:embed="rId8" cstate="print"/>
          <a:srcRect b="49792"/>
          <a:stretch>
            <a:fillRect/>
          </a:stretch>
        </p:blipFill>
        <p:spPr bwMode="auto">
          <a:xfrm>
            <a:off x="6705600" y="5334000"/>
            <a:ext cx="2237507" cy="1295400"/>
          </a:xfrm>
          <a:prstGeom prst="rect">
            <a:avLst/>
          </a:prstGeom>
          <a:noFill/>
        </p:spPr>
      </p:pic>
      <p:pic>
        <p:nvPicPr>
          <p:cNvPr id="73732" name="Picture 4" descr="https://encrypted-tbn2.gstatic.com/images?q=tbn:ANd9GcTovwR6YBFaS5XCaiJ8CWCXoOXEqNiO3FldQL4ep62NC11Icy_Vqw"/>
          <p:cNvPicPr>
            <a:picLocks noChangeAspect="1" noChangeArrowheads="1"/>
          </p:cNvPicPr>
          <p:nvPr/>
        </p:nvPicPr>
        <p:blipFill>
          <a:blip r:embed="rId9" cstate="print"/>
          <a:srcRect/>
          <a:stretch>
            <a:fillRect/>
          </a:stretch>
        </p:blipFill>
        <p:spPr bwMode="auto">
          <a:xfrm>
            <a:off x="152400" y="5181600"/>
            <a:ext cx="2226824" cy="1562101"/>
          </a:xfrm>
          <a:prstGeom prst="rect">
            <a:avLst/>
          </a:prstGeom>
          <a:noFill/>
        </p:spPr>
      </p:pic>
    </p:spTree>
    <p:extLst>
      <p:ext uri="{BB962C8B-B14F-4D97-AF65-F5344CB8AC3E}">
        <p14:creationId xmlns:p14="http://schemas.microsoft.com/office/powerpoint/2010/main" val="17524229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0" y="152400"/>
            <a:ext cx="5029200" cy="1524000"/>
          </a:xfrm>
        </p:spPr>
        <p:txBody>
          <a:bodyPr>
            <a:normAutofit fontScale="90000"/>
          </a:bodyPr>
          <a:lstStyle/>
          <a:p>
            <a:pPr eaLnBrk="1" hangingPunct="1">
              <a:lnSpc>
                <a:spcPts val="3900"/>
              </a:lnSpc>
            </a:pPr>
            <a:r>
              <a:rPr lang="en-US" sz="4000" b="1" dirty="0" smtClean="0">
                <a:solidFill>
                  <a:srgbClr val="FF0000"/>
                </a:solidFill>
                <a:latin typeface="Comic Sans MS" pitchFamily="66" charset="0"/>
              </a:rPr>
              <a:t>God’s wisdom will cause us to obey Authorities (8:1-8)</a:t>
            </a:r>
          </a:p>
        </p:txBody>
      </p:sp>
      <p:sp>
        <p:nvSpPr>
          <p:cNvPr id="4099" name="Rectangle 3"/>
          <p:cNvSpPr>
            <a:spLocks noGrp="1" noChangeArrowheads="1"/>
          </p:cNvSpPr>
          <p:nvPr>
            <p:ph type="body" idx="1"/>
          </p:nvPr>
        </p:nvSpPr>
        <p:spPr>
          <a:xfrm>
            <a:off x="192314" y="1745932"/>
            <a:ext cx="8686800" cy="3733800"/>
          </a:xfrm>
        </p:spPr>
        <p:txBody>
          <a:bodyPr>
            <a:normAutofit fontScale="77500" lnSpcReduction="20000"/>
          </a:bodyPr>
          <a:lstStyle/>
          <a:p>
            <a:pPr eaLnBrk="1" hangingPunct="1">
              <a:lnSpc>
                <a:spcPct val="90000"/>
              </a:lnSpc>
            </a:pPr>
            <a:r>
              <a:rPr lang="en-US" b="1" dirty="0" smtClean="0">
                <a:solidFill>
                  <a:srgbClr val="0000CC"/>
                </a:solidFill>
              </a:rPr>
              <a:t>Who is a wise man?  </a:t>
            </a:r>
            <a:r>
              <a:rPr lang="en-US" dirty="0" smtClean="0"/>
              <a:t>Wisdom will change how you respond &amp; treat people – makes your face shine! (v.1)</a:t>
            </a:r>
          </a:p>
          <a:p>
            <a:pPr eaLnBrk="1" hangingPunct="1">
              <a:lnSpc>
                <a:spcPct val="90000"/>
              </a:lnSpc>
              <a:spcBef>
                <a:spcPts val="1200"/>
              </a:spcBef>
            </a:pPr>
            <a:r>
              <a:rPr lang="en-US" b="1" dirty="0" smtClean="0">
                <a:solidFill>
                  <a:srgbClr val="0000CC"/>
                </a:solidFill>
              </a:rPr>
              <a:t>Keep the king’s commandment </a:t>
            </a:r>
            <a:r>
              <a:rPr lang="en-US" dirty="0" smtClean="0"/>
              <a:t>for sake of </a:t>
            </a:r>
            <a:r>
              <a:rPr lang="en-US" b="1" u="sng" dirty="0" smtClean="0">
                <a:solidFill>
                  <a:srgbClr val="FF0000"/>
                </a:solidFill>
              </a:rPr>
              <a:t>your</a:t>
            </a:r>
            <a:r>
              <a:rPr lang="en-US" dirty="0" smtClean="0">
                <a:solidFill>
                  <a:srgbClr val="FF0000"/>
                </a:solidFill>
              </a:rPr>
              <a:t> </a:t>
            </a:r>
            <a:r>
              <a:rPr lang="en-US" dirty="0" smtClean="0"/>
              <a:t>oath to God – </a:t>
            </a:r>
            <a:endParaRPr lang="en-US" i="1" dirty="0" smtClean="0"/>
          </a:p>
          <a:p>
            <a:pPr lvl="1">
              <a:lnSpc>
                <a:spcPct val="90000"/>
              </a:lnSpc>
            </a:pPr>
            <a:r>
              <a:rPr lang="en-US" dirty="0" smtClean="0"/>
              <a:t>Oath of allegiance (1 </a:t>
            </a:r>
            <a:r>
              <a:rPr lang="en-US" dirty="0" err="1" smtClean="0"/>
              <a:t>Chr</a:t>
            </a:r>
            <a:r>
              <a:rPr lang="en-US" dirty="0" smtClean="0"/>
              <a:t> 29:22-24)</a:t>
            </a:r>
            <a:r>
              <a:rPr lang="en-US" i="1" dirty="0" smtClean="0"/>
              <a:t> Wisdom helps us learn to submit</a:t>
            </a:r>
            <a:endParaRPr lang="en-US" dirty="0" smtClean="0"/>
          </a:p>
          <a:p>
            <a:pPr lvl="1">
              <a:lnSpc>
                <a:spcPct val="90000"/>
              </a:lnSpc>
            </a:pPr>
            <a:r>
              <a:rPr lang="en-US" dirty="0" smtClean="0"/>
              <a:t>Don’t rebel, fear the Lord &amp; the king (</a:t>
            </a:r>
            <a:r>
              <a:rPr lang="en-US" dirty="0" err="1" smtClean="0"/>
              <a:t>Prov</a:t>
            </a:r>
            <a:r>
              <a:rPr lang="en-US" dirty="0" smtClean="0"/>
              <a:t> 24:21)</a:t>
            </a:r>
          </a:p>
          <a:p>
            <a:pPr eaLnBrk="1" hangingPunct="1">
              <a:lnSpc>
                <a:spcPct val="90000"/>
              </a:lnSpc>
              <a:spcBef>
                <a:spcPts val="1200"/>
              </a:spcBef>
            </a:pPr>
            <a:r>
              <a:rPr lang="en-US" b="1" dirty="0" smtClean="0">
                <a:solidFill>
                  <a:srgbClr val="0000CC"/>
                </a:solidFill>
              </a:rPr>
              <a:t>Don’t be hasty to go from his presence </a:t>
            </a:r>
            <a:r>
              <a:rPr lang="en-US" dirty="0" smtClean="0"/>
              <a:t>– in disagreement (v.3)</a:t>
            </a:r>
          </a:p>
          <a:p>
            <a:pPr eaLnBrk="1" hangingPunct="1">
              <a:lnSpc>
                <a:spcPct val="90000"/>
              </a:lnSpc>
              <a:spcBef>
                <a:spcPts val="1200"/>
              </a:spcBef>
            </a:pPr>
            <a:r>
              <a:rPr lang="en-US" b="1" dirty="0" smtClean="0">
                <a:solidFill>
                  <a:srgbClr val="0000CC"/>
                </a:solidFill>
              </a:rPr>
              <a:t>Don’t take your stand for an evil thing </a:t>
            </a:r>
            <a:r>
              <a:rPr lang="en-US" dirty="0" smtClean="0"/>
              <a:t>[don’t rebel against him] for he does what he pleases – He has the power to punish</a:t>
            </a:r>
          </a:p>
          <a:p>
            <a:pPr eaLnBrk="1" hangingPunct="1">
              <a:lnSpc>
                <a:spcPct val="90000"/>
              </a:lnSpc>
              <a:spcBef>
                <a:spcPts val="1200"/>
              </a:spcBef>
            </a:pPr>
            <a:r>
              <a:rPr lang="en-US" b="1" dirty="0" smtClean="0">
                <a:solidFill>
                  <a:srgbClr val="0000CC"/>
                </a:solidFill>
              </a:rPr>
              <a:t>King’s word has power </a:t>
            </a:r>
            <a:r>
              <a:rPr lang="en-US" dirty="0" smtClean="0"/>
              <a:t>– most people can’t question him (v.4)</a:t>
            </a:r>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3048000" y="4953000"/>
            <a:ext cx="5791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expects us to obey the authorities of the land – unless they conflict with God’s ways</a:t>
            </a:r>
            <a:endParaRPr lang="en-US" sz="2800" b="1" dirty="0">
              <a:solidFill>
                <a:srgbClr val="00B050"/>
              </a:solidFill>
              <a:latin typeface="Comic Sans MS" pitchFamily="66" charset="0"/>
            </a:endParaRPr>
          </a:p>
        </p:txBody>
      </p:sp>
      <p:pic>
        <p:nvPicPr>
          <p:cNvPr id="71682" name="Picture 2" descr="https://encrypted-tbn2.gstatic.com/images?q=tbn:ANd9GcTf9KyFSv5ozS8EXm9tmxjzGCzg8R97_xNIGtU7JSO4YpNn9tFhBg"/>
          <p:cNvPicPr>
            <a:picLocks noChangeAspect="1" noChangeArrowheads="1"/>
          </p:cNvPicPr>
          <p:nvPr/>
        </p:nvPicPr>
        <p:blipFill>
          <a:blip r:embed="rId3" cstate="print"/>
          <a:srcRect/>
          <a:stretch>
            <a:fillRect/>
          </a:stretch>
        </p:blipFill>
        <p:spPr bwMode="auto">
          <a:xfrm>
            <a:off x="304799" y="4914620"/>
            <a:ext cx="2667001" cy="1790979"/>
          </a:xfrm>
          <a:prstGeom prst="rect">
            <a:avLst/>
          </a:prstGeom>
          <a:noFill/>
        </p:spPr>
      </p:pic>
      <p:pic>
        <p:nvPicPr>
          <p:cNvPr id="71684" name="Picture 4" descr="https://encrypted-tbn0.gstatic.com/images?q=tbn:ANd9GcTE5IdfXy_xt65IXqW9RLwkxaGlXtLKjtBYhikHFHb-K0FYavmVoQ"/>
          <p:cNvPicPr>
            <a:picLocks noChangeAspect="1" noChangeArrowheads="1"/>
          </p:cNvPicPr>
          <p:nvPr/>
        </p:nvPicPr>
        <p:blipFill>
          <a:blip r:embed="rId4" cstate="print"/>
          <a:srcRect/>
          <a:stretch>
            <a:fillRect/>
          </a:stretch>
        </p:blipFill>
        <p:spPr bwMode="auto">
          <a:xfrm>
            <a:off x="6705600" y="76200"/>
            <a:ext cx="2209800" cy="1655218"/>
          </a:xfrm>
          <a:prstGeom prst="rect">
            <a:avLst/>
          </a:prstGeom>
          <a:noFill/>
        </p:spPr>
      </p:pic>
      <p:pic>
        <p:nvPicPr>
          <p:cNvPr id="2" name="Picture 2" descr="https://encrypted-tbn0.gstatic.com/images?q=tbn:ANd9GcRx_vuQz0PBOazOqYL4QEat5Mmy6LrNnf1BiPZVYREkUdiM1KbI"/>
          <p:cNvPicPr>
            <a:picLocks noChangeAspect="1" noChangeArrowheads="1"/>
          </p:cNvPicPr>
          <p:nvPr/>
        </p:nvPicPr>
        <p:blipFill>
          <a:blip r:embed="rId5" cstate="print"/>
          <a:srcRect/>
          <a:stretch>
            <a:fillRect/>
          </a:stretch>
        </p:blipFill>
        <p:spPr bwMode="auto">
          <a:xfrm>
            <a:off x="457200" y="76200"/>
            <a:ext cx="1395986" cy="1609726"/>
          </a:xfrm>
          <a:prstGeom prst="rect">
            <a:avLst/>
          </a:prstGeom>
          <a:noFill/>
        </p:spPr>
      </p:pic>
    </p:spTree>
    <p:extLst>
      <p:ext uri="{BB962C8B-B14F-4D97-AF65-F5344CB8AC3E}">
        <p14:creationId xmlns:p14="http://schemas.microsoft.com/office/powerpoint/2010/main" val="3728391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381000"/>
            <a:ext cx="8229600" cy="914400"/>
          </a:xfrm>
        </p:spPr>
        <p:txBody>
          <a:bodyPr>
            <a:noAutofit/>
          </a:bodyPr>
          <a:lstStyle/>
          <a:p>
            <a:r>
              <a:rPr lang="en-US" sz="4800" b="1" dirty="0" smtClean="0">
                <a:solidFill>
                  <a:srgbClr val="663300"/>
                </a:solidFill>
              </a:rPr>
              <a:t>Romans 13:1-7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162800" cy="4800600"/>
          </a:xfrm>
        </p:spPr>
        <p:txBody>
          <a:bodyPr>
            <a:normAutofit fontScale="70000" lnSpcReduction="20000"/>
          </a:bodyPr>
          <a:lstStyle/>
          <a:p>
            <a:pPr marL="0" indent="231775">
              <a:buNone/>
            </a:pPr>
            <a:r>
              <a:rPr lang="en-US" dirty="0" smtClean="0"/>
              <a:t>Let every soul be subject to the governing authorities. </a:t>
            </a:r>
            <a:r>
              <a:rPr lang="en-US" b="1" dirty="0" smtClean="0">
                <a:solidFill>
                  <a:srgbClr val="0000CC"/>
                </a:solidFill>
              </a:rPr>
              <a:t>For there is no authority except from God,</a:t>
            </a:r>
            <a:r>
              <a:rPr lang="en-US" dirty="0" smtClean="0"/>
              <a:t> and the authorities that exist are appointed by God. 2 </a:t>
            </a:r>
            <a:r>
              <a:rPr lang="en-US" b="1" dirty="0" smtClean="0">
                <a:solidFill>
                  <a:srgbClr val="0000CC"/>
                </a:solidFill>
              </a:rPr>
              <a:t>Therefore whoever resists the authority resists the ordinance of God, and those who resist will bring judgment on themselves.</a:t>
            </a:r>
            <a:r>
              <a:rPr lang="en-US" dirty="0" smtClean="0"/>
              <a:t> 3 For rulers are not a terror to good works, but to evil. Do you want to be unafraid of the authority? Do what is good, and you will have praise from the same. 4 </a:t>
            </a:r>
            <a:r>
              <a:rPr lang="en-US" b="1" dirty="0" smtClean="0">
                <a:solidFill>
                  <a:srgbClr val="0000CC"/>
                </a:solidFill>
              </a:rPr>
              <a:t>For he is God's minister to you for good</a:t>
            </a:r>
            <a:r>
              <a:rPr lang="en-US" dirty="0" smtClean="0"/>
              <a:t>. But if you do evil, be afraid; for he does not bear the sword in vain; for he is God's minister, an avenger to execute wrath on him who practices evil. 5 </a:t>
            </a:r>
            <a:r>
              <a:rPr lang="en-US" b="1" dirty="0" smtClean="0">
                <a:solidFill>
                  <a:srgbClr val="0000CC"/>
                </a:solidFill>
              </a:rPr>
              <a:t>Therefore you must be subject, not only because of wrath but also for conscience' sake.</a:t>
            </a:r>
            <a:r>
              <a:rPr lang="en-US" dirty="0" smtClean="0"/>
              <a:t> 6 For because of this you also pay taxes, for they are God's ministers attending continually to this very thing. 7 Render therefore to all their due: taxes to whom taxes are due, customs to whom customs, fear to whom fear, honor to whom honor. </a:t>
            </a:r>
          </a:p>
        </p:txBody>
      </p:sp>
      <p:sp>
        <p:nvSpPr>
          <p:cNvPr id="4100" name="Text Box 5"/>
          <p:cNvSpPr txBox="1">
            <a:spLocks noChangeArrowheads="1"/>
          </p:cNvSpPr>
          <p:nvPr/>
        </p:nvSpPr>
        <p:spPr bwMode="auto">
          <a:xfrm>
            <a:off x="457200" y="633478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00B050"/>
                </a:solidFill>
                <a:latin typeface="Comic Sans MS" pitchFamily="66" charset="0"/>
              </a:rPr>
              <a:t>God wants us to learn submission!</a:t>
            </a:r>
          </a:p>
        </p:txBody>
      </p:sp>
    </p:spTree>
    <p:extLst>
      <p:ext uri="{BB962C8B-B14F-4D97-AF65-F5344CB8AC3E}">
        <p14:creationId xmlns:p14="http://schemas.microsoft.com/office/powerpoint/2010/main" val="710397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6629400" cy="1143000"/>
          </a:xfrm>
        </p:spPr>
        <p:txBody>
          <a:bodyPr>
            <a:normAutofit fontScale="90000"/>
          </a:bodyPr>
          <a:lstStyle/>
          <a:p>
            <a:pPr eaLnBrk="1" hangingPunct="1"/>
            <a:r>
              <a:rPr lang="en-US" sz="4000" b="1" dirty="0" smtClean="0">
                <a:solidFill>
                  <a:srgbClr val="FF0000"/>
                </a:solidFill>
                <a:latin typeface="Comic Sans MS" pitchFamily="66" charset="0"/>
              </a:rPr>
              <a:t>God’s wisdom will cause us to Obey Authorities (8:1-8)</a:t>
            </a:r>
          </a:p>
        </p:txBody>
      </p:sp>
      <p:sp>
        <p:nvSpPr>
          <p:cNvPr id="4099" name="Rectangle 3"/>
          <p:cNvSpPr>
            <a:spLocks noGrp="1" noChangeArrowheads="1"/>
          </p:cNvSpPr>
          <p:nvPr>
            <p:ph type="body" idx="1"/>
          </p:nvPr>
        </p:nvSpPr>
        <p:spPr>
          <a:xfrm>
            <a:off x="304800" y="1524000"/>
            <a:ext cx="8458200" cy="4191000"/>
          </a:xfrm>
        </p:spPr>
        <p:txBody>
          <a:bodyPr>
            <a:normAutofit fontScale="77500" lnSpcReduction="20000"/>
          </a:bodyPr>
          <a:lstStyle/>
          <a:p>
            <a:pPr eaLnBrk="1" hangingPunct="1">
              <a:lnSpc>
                <a:spcPct val="90000"/>
              </a:lnSpc>
            </a:pPr>
            <a:r>
              <a:rPr lang="en-US" b="1" dirty="0" smtClean="0">
                <a:solidFill>
                  <a:srgbClr val="0000CC"/>
                </a:solidFill>
              </a:rPr>
              <a:t>He who obeys the king will not be harmed </a:t>
            </a:r>
            <a:r>
              <a:rPr lang="en-US" dirty="0" smtClean="0">
                <a:solidFill>
                  <a:srgbClr val="0000CC"/>
                </a:solidFill>
              </a:rPr>
              <a:t>&amp; a                                wise man discerns both time &amp; judgment (v.5)</a:t>
            </a:r>
          </a:p>
          <a:p>
            <a:pPr lvl="1">
              <a:lnSpc>
                <a:spcPct val="90000"/>
              </a:lnSpc>
            </a:pPr>
            <a:r>
              <a:rPr lang="en-US" dirty="0" smtClean="0"/>
              <a:t>If the king is wrong, God knows &amp; will fix it eventually – in His time</a:t>
            </a:r>
          </a:p>
          <a:p>
            <a:pPr eaLnBrk="1" hangingPunct="1">
              <a:lnSpc>
                <a:spcPct val="90000"/>
              </a:lnSpc>
              <a:spcBef>
                <a:spcPts val="1200"/>
              </a:spcBef>
            </a:pPr>
            <a:r>
              <a:rPr lang="en-US" b="1" dirty="0" smtClean="0">
                <a:solidFill>
                  <a:srgbClr val="0000CC"/>
                </a:solidFill>
              </a:rPr>
              <a:t>For every matter there is a time &amp; judgment </a:t>
            </a:r>
            <a:r>
              <a:rPr lang="en-US" dirty="0" smtClean="0"/>
              <a:t>[there is a right time &amp; right way for everything], though man’s misery increases because he does not know what will happen (v.6-7)</a:t>
            </a:r>
          </a:p>
          <a:p>
            <a:pPr lvl="1">
              <a:lnSpc>
                <a:spcPct val="90000"/>
              </a:lnSpc>
            </a:pPr>
            <a:r>
              <a:rPr lang="en-US" dirty="0" smtClean="0"/>
              <a:t>God knows the right time and way (3:9-15)</a:t>
            </a:r>
          </a:p>
          <a:p>
            <a:pPr lvl="1">
              <a:lnSpc>
                <a:spcPct val="90000"/>
              </a:lnSpc>
            </a:pPr>
            <a:r>
              <a:rPr lang="en-US" dirty="0" smtClean="0"/>
              <a:t>We don’t, so we worry &amp; fret about our future </a:t>
            </a:r>
          </a:p>
          <a:p>
            <a:pPr eaLnBrk="1" hangingPunct="1">
              <a:lnSpc>
                <a:spcPct val="90000"/>
              </a:lnSpc>
              <a:spcBef>
                <a:spcPts val="1200"/>
              </a:spcBef>
            </a:pPr>
            <a:r>
              <a:rPr lang="en-US" b="1" dirty="0" smtClean="0">
                <a:solidFill>
                  <a:srgbClr val="0000CC"/>
                </a:solidFill>
              </a:rPr>
              <a:t>We can’t control the wind to stop it, and can’t control the day of our death (v.8)</a:t>
            </a:r>
          </a:p>
          <a:p>
            <a:pPr lvl="1">
              <a:lnSpc>
                <a:spcPct val="90000"/>
              </a:lnSpc>
            </a:pPr>
            <a:r>
              <a:rPr lang="en-US"/>
              <a:t>There is no release in war – Soldiers aren’t released during battle</a:t>
            </a:r>
          </a:p>
          <a:p>
            <a:pPr lvl="1">
              <a:lnSpc>
                <a:spcPct val="90000"/>
              </a:lnSpc>
            </a:pPr>
            <a:r>
              <a:rPr lang="en-US" smtClean="0"/>
              <a:t>Evil </a:t>
            </a:r>
            <a:r>
              <a:rPr lang="en-US" dirty="0" smtClean="0"/>
              <a:t>can’t release those that do evil – God’s justice will prevail</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sp>
        <p:nvSpPr>
          <p:cNvPr id="4100" name="Text Box 5"/>
          <p:cNvSpPr txBox="1">
            <a:spLocks noChangeArrowheads="1"/>
          </p:cNvSpPr>
          <p:nvPr/>
        </p:nvSpPr>
        <p:spPr bwMode="auto">
          <a:xfrm>
            <a:off x="2590800" y="5334000"/>
            <a:ext cx="60960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Kings &amp; authorities make mistakes, but God is in control and His justice will prevail</a:t>
            </a:r>
            <a:endParaRPr lang="en-US" sz="2800" b="1" dirty="0">
              <a:solidFill>
                <a:srgbClr val="00B050"/>
              </a:solidFill>
              <a:latin typeface="Comic Sans MS" pitchFamily="66" charset="0"/>
            </a:endParaRPr>
          </a:p>
        </p:txBody>
      </p:sp>
      <p:pic>
        <p:nvPicPr>
          <p:cNvPr id="69634" name="Picture 2" descr="https://encrypted-tbn0.gstatic.com/images?q=tbn:ANd9GcTHuwMdPxVGij_gCA1GfUYmB2YeGzgQdFVC_Qy3w5giQsjESpoO"/>
          <p:cNvPicPr>
            <a:picLocks noChangeAspect="1" noChangeArrowheads="1"/>
          </p:cNvPicPr>
          <p:nvPr/>
        </p:nvPicPr>
        <p:blipFill>
          <a:blip r:embed="rId3" cstate="print"/>
          <a:srcRect/>
          <a:stretch>
            <a:fillRect/>
          </a:stretch>
        </p:blipFill>
        <p:spPr bwMode="auto">
          <a:xfrm>
            <a:off x="7054742" y="76200"/>
            <a:ext cx="1965433" cy="1828800"/>
          </a:xfrm>
          <a:prstGeom prst="rect">
            <a:avLst/>
          </a:prstGeom>
          <a:noFill/>
        </p:spPr>
      </p:pic>
      <p:pic>
        <p:nvPicPr>
          <p:cNvPr id="19458" name="Picture 2" descr="http://t2.gstatic.com/images?q=tbn:ANd9GcTovwR6YBFaS5XCaiJ8CWCXoOXEqNiO3FldQL4ep62NC11Icy_Vqw"/>
          <p:cNvPicPr>
            <a:picLocks noChangeAspect="1" noChangeArrowheads="1"/>
          </p:cNvPicPr>
          <p:nvPr/>
        </p:nvPicPr>
        <p:blipFill>
          <a:blip r:embed="rId4" cstate="print"/>
          <a:srcRect/>
          <a:stretch>
            <a:fillRect/>
          </a:stretch>
        </p:blipFill>
        <p:spPr bwMode="auto">
          <a:xfrm>
            <a:off x="381000" y="5257800"/>
            <a:ext cx="2281135" cy="1600200"/>
          </a:xfrm>
          <a:prstGeom prst="rect">
            <a:avLst/>
          </a:prstGeom>
          <a:noFill/>
        </p:spPr>
      </p:pic>
    </p:spTree>
    <p:extLst>
      <p:ext uri="{BB962C8B-B14F-4D97-AF65-F5344CB8AC3E}">
        <p14:creationId xmlns:p14="http://schemas.microsoft.com/office/powerpoint/2010/main" val="22523117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410200" cy="1905000"/>
          </a:xfrm>
        </p:spPr>
        <p:txBody>
          <a:bodyPr>
            <a:normAutofit fontScale="90000"/>
          </a:bodyPr>
          <a:lstStyle/>
          <a:p>
            <a:pPr eaLnBrk="1" hangingPunct="1"/>
            <a:r>
              <a:rPr lang="en-US" sz="4000" b="1" dirty="0" smtClean="0">
                <a:solidFill>
                  <a:srgbClr val="FF0000"/>
                </a:solidFill>
              </a:rPr>
              <a:t>Trust God! His justice will eventually prevail, but may not in this life (8:9-15)</a:t>
            </a:r>
          </a:p>
        </p:txBody>
      </p:sp>
      <p:sp>
        <p:nvSpPr>
          <p:cNvPr id="4099" name="Rectangle 3"/>
          <p:cNvSpPr>
            <a:spLocks noGrp="1" noChangeArrowheads="1"/>
          </p:cNvSpPr>
          <p:nvPr>
            <p:ph type="body" idx="1"/>
          </p:nvPr>
        </p:nvSpPr>
        <p:spPr>
          <a:xfrm>
            <a:off x="285750" y="1765674"/>
            <a:ext cx="8572500" cy="3263525"/>
          </a:xfrm>
        </p:spPr>
        <p:txBody>
          <a:bodyPr>
            <a:normAutofit fontScale="92500"/>
          </a:bodyPr>
          <a:lstStyle/>
          <a:p>
            <a:pPr eaLnBrk="1" hangingPunct="1">
              <a:lnSpc>
                <a:spcPct val="90000"/>
              </a:lnSpc>
            </a:pPr>
            <a:r>
              <a:rPr lang="en-US" b="1" dirty="0" smtClean="0">
                <a:solidFill>
                  <a:srgbClr val="0000CC"/>
                </a:solidFill>
              </a:rPr>
              <a:t>In the mean time, </a:t>
            </a:r>
            <a:r>
              <a:rPr lang="en-US" dirty="0" smtClean="0"/>
              <a:t>this causes stress, anxiety, etc.</a:t>
            </a:r>
          </a:p>
          <a:p>
            <a:pPr eaLnBrk="1" hangingPunct="1">
              <a:lnSpc>
                <a:spcPct val="90000"/>
              </a:lnSpc>
            </a:pPr>
            <a:r>
              <a:rPr lang="en-US" b="1" dirty="0" smtClean="0">
                <a:solidFill>
                  <a:srgbClr val="0000CC"/>
                </a:solidFill>
              </a:rPr>
              <a:t>“All this I have seen” </a:t>
            </a:r>
            <a:r>
              <a:rPr lang="en-US" dirty="0" smtClean="0"/>
              <a:t>– Solomon’s experience</a:t>
            </a:r>
          </a:p>
          <a:p>
            <a:pPr eaLnBrk="1" hangingPunct="1">
              <a:lnSpc>
                <a:spcPct val="90000"/>
              </a:lnSpc>
            </a:pPr>
            <a:r>
              <a:rPr lang="en-US" b="1" dirty="0" smtClean="0">
                <a:solidFill>
                  <a:srgbClr val="0000CC"/>
                </a:solidFill>
              </a:rPr>
              <a:t>Sometimes men will harm those they control </a:t>
            </a:r>
            <a:r>
              <a:rPr lang="en-US" dirty="0" smtClean="0"/>
              <a:t>(v.9)</a:t>
            </a:r>
          </a:p>
          <a:p>
            <a:pPr eaLnBrk="1" hangingPunct="1">
              <a:lnSpc>
                <a:spcPct val="90000"/>
              </a:lnSpc>
            </a:pPr>
            <a:r>
              <a:rPr lang="en-US" b="1" dirty="0" smtClean="0">
                <a:solidFill>
                  <a:srgbClr val="0000CC"/>
                </a:solidFill>
              </a:rPr>
              <a:t>Some wicked men are buried </a:t>
            </a:r>
            <a:r>
              <a:rPr lang="en-US" dirty="0" smtClean="0"/>
              <a:t>(treated honorably in death, not punished), while those who come from the place of  holiness (righteous) are forgotten (10)    	</a:t>
            </a:r>
            <a:r>
              <a:rPr lang="en-US" sz="2600" dirty="0" smtClean="0"/>
              <a:t>              </a:t>
            </a:r>
            <a:r>
              <a:rPr lang="en-US" sz="2600" i="1" dirty="0" smtClean="0"/>
              <a:t>[tough passage to translate!]</a:t>
            </a:r>
            <a:endParaRPr lang="en-US" sz="2600" dirty="0" smtClean="0"/>
          </a:p>
        </p:txBody>
      </p:sp>
      <p:sp>
        <p:nvSpPr>
          <p:cNvPr id="4100" name="Text Box 5"/>
          <p:cNvSpPr txBox="1">
            <a:spLocks noChangeArrowheads="1"/>
          </p:cNvSpPr>
          <p:nvPr/>
        </p:nvSpPr>
        <p:spPr bwMode="auto">
          <a:xfrm>
            <a:off x="457200" y="6211669"/>
            <a:ext cx="8229600" cy="646331"/>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B050"/>
                </a:solidFill>
                <a:latin typeface="Comic Sans MS" pitchFamily="66" charset="0"/>
              </a:rPr>
              <a:t>Our faith will help us endure!</a:t>
            </a:r>
            <a:endParaRPr lang="en-US" sz="3600" b="1" dirty="0">
              <a:solidFill>
                <a:srgbClr val="00B050"/>
              </a:solidFill>
              <a:latin typeface="Comic Sans MS" pitchFamily="66" charset="0"/>
            </a:endParaRPr>
          </a:p>
        </p:txBody>
      </p:sp>
      <p:sp>
        <p:nvSpPr>
          <p:cNvPr id="5" name="Text Box 5"/>
          <p:cNvSpPr txBox="1">
            <a:spLocks noChangeArrowheads="1"/>
          </p:cNvSpPr>
          <p:nvPr/>
        </p:nvSpPr>
        <p:spPr bwMode="auto">
          <a:xfrm>
            <a:off x="1433286" y="4919007"/>
            <a:ext cx="6019800" cy="1292662"/>
          </a:xfrm>
          <a:prstGeom prst="rect">
            <a:avLst/>
          </a:prstGeom>
          <a:noFill/>
          <a:ln w="9525">
            <a:noFill/>
            <a:miter lim="800000"/>
            <a:headEnd/>
            <a:tailEnd/>
          </a:ln>
        </p:spPr>
        <p:txBody>
          <a:bodyPr wrap="square">
            <a:spAutoFit/>
          </a:bodyPr>
          <a:lstStyle/>
          <a:p>
            <a:pPr algn="ctr">
              <a:spcBef>
                <a:spcPct val="50000"/>
              </a:spcBef>
            </a:pPr>
            <a:r>
              <a:rPr lang="en-US" sz="2600" b="1" dirty="0" smtClean="0">
                <a:solidFill>
                  <a:srgbClr val="7030A0"/>
                </a:solidFill>
                <a:latin typeface="Comic Sans MS" pitchFamily="66" charset="0"/>
              </a:rPr>
              <a:t>When evil people are not punished right away, it makes others want to do evil, too. (11 NCV)</a:t>
            </a:r>
          </a:p>
        </p:txBody>
      </p:sp>
      <p:pic>
        <p:nvPicPr>
          <p:cNvPr id="67586" name="Picture 2" descr="https://encrypted-tbn1.gstatic.com/images?q=tbn:ANd9GcRbj5YHHehfHC7-gALC3PrsFvGslEhLfj2SckOFCiQ6_yUlPXoz"/>
          <p:cNvPicPr>
            <a:picLocks noChangeAspect="1" noChangeArrowheads="1"/>
          </p:cNvPicPr>
          <p:nvPr/>
        </p:nvPicPr>
        <p:blipFill>
          <a:blip r:embed="rId3" cstate="print"/>
          <a:srcRect/>
          <a:stretch>
            <a:fillRect/>
          </a:stretch>
        </p:blipFill>
        <p:spPr bwMode="auto">
          <a:xfrm>
            <a:off x="6252936" y="152400"/>
            <a:ext cx="2400300" cy="1591504"/>
          </a:xfrm>
          <a:prstGeom prst="rect">
            <a:avLst/>
          </a:prstGeom>
          <a:noFill/>
        </p:spPr>
      </p:pic>
      <p:sp>
        <p:nvSpPr>
          <p:cNvPr id="17412" name="AutoShape 4" descr="data:image/jpeg;base64,/9j/4AAQSkZJRgABAQAAAQABAAD/2wCEAAkGBhQSERUUExQWFRQWGBcXGBUYFxoXFxgYFhcXFRcUFxgXHCYeGBwkGRgYHy8gJCcpLCwsFh4xNTAqNSYrLCkBCQoKDgwOGg8PGiwlHyUsLCwsLDEpLDQsLCwsLTQsLCwsLCksLCwsLCwsLCwtLCwtLCwpLCwsLCwpLCwsLCwpKf/AABEIAMIBAwMBIgACEQEDEQH/xAAcAAABBQEBAQAAAAAAAAAAAAAFAAMEBgcBAgj/xABAEAACAQIEAwUFBQYFBAMAAAABAhEAAwQFEiEGMUETIlFhcTJCgZGhBxQjUrEzYnLB0fAWJIKy4RVDkqLC4vH/xAAaAQACAwEBAAAAAAAAAAAAAAACAwABBAUG/8QANxEAAgECBAEKBQQBBQEAAAAAAAECAxEEEiExQQUTFCIyUWFxkfCBobHB0TM0QlJyFSPC4fEG/9oADAMBAAIRAxEAPwDY6Vcmu0Yo7SrlKoQ7SrldqEFXaHZhmPZ1Jwl/UJqEJFKuUqhR2lXKVQh2omNzAWyo5s2qB46dM/7hVY4h+0S1h8cmDJ0u6g9oT3QzHa2220iN/ONqo3HGYXrF8Xbj4i6+hhauF7SWbUnUUNsCXYgeILAEgHSQtBJF6v8A2l2RiVwttdd9n7PTr5HqTpDEACTuByogvGuHOMbAi6PvQWdJU6Z069E+IXeOdZz9luNs4vMrlwYVEuhDce8GZt2ZUKqrezIJ3G8AjqZzzF8QMmcviwfZxbXP9Iunu+mjas05ycssXsr/APQ2MVxNswH2oC5i/uboqXw7WyvfMFASYJUCO6TMmQRVoynP7d1riC4pe0wVhIB3Agx4FtYB/cNZh9rGZPgMZau2rNkG6pZcQUBuhl7hAbyQpuZ5+UUxwBlbYgjEXMPZNtANN8C6lxnVpbW5YKwXrIKyAAe6abCopRUgHE2wNQPiZyLZis/4T+1bt81awCfurDRaP7y79qSRPe36wBG0ya1LF4YOpBpm4DVj59zbGlrhEGZodjcIyrJECtN4m4PQOXURVL4iuBFgAyaTlsEisrBppre9NNPjXvVtUsWM3zvXbbUxfeTTlkbURCU5EVGLVItW5FeWtRQkOITTd0HmK9vcivVrfnVkGrNwlhRm5chBQ22o1Cid233BUZaArOZrlPG3XagJ9XUprlKacCdpTTb3Yr0jzUIexSrlKoQGZpkrXuRApzBWGtjS3MUUS/A3potJmqA1uM6jS7Q0/XIqwxntjXDiY58qfKih3EOIa1hrty2iuyLq0tsCFgsPXTMecVCjBPtQyxrmJOJIJR9Y1Ac3tsVK/LSfT0q/8CZ9azLANgsen4gXRqKkdqq+zdQke2piT4gHqQKdmfG737YdSvYa9TACDbuMSe8OgMlZHjzOwqrrirty42u4ywwKhQu0GVO4M/Pfx3rLUg5x62jvoaI9yNZ+y3g27l+Nxi3IZGFoWroiLianJaPdPKR0M8xvWX43gvENdvdwQzvDal6u0TBn4RW0cAZgtzBowYm4jaLgJ3DHfaTsp7pHlHUGsd41yK82NxVxCzfj3tO57oDkgAzsAIrHh6l681LwGuLyqxq3GvCDZphMvAcIV7NnYncW3tLrKj3mkLArzx3mS28EMvwOlJQW2gxotcmQHfvsJ59CSeYo1hcXbXK7T3O8q4W1I6sTbRdI82Pd9TWFZ9aUrus3WOx94sfAjfbYAeAAocN19JbJ7EcXuWLgrg50Y3mFtWs22Cw0l2YEKw6agoc/AVu1m7qUHbcA7GQZHMGBXzW2cPbti61wsQOztrJ/FuQFZj4ogAk+83xrW/sYxbXcAz3JNxrrlmPUQAsDoABED+tdSN7u+3AzS2LLm+F1gisq4zyBwZ92thve1VU44dRb38KuSARiGJsaag3LnSjOIWSaGdgNVLTDI3ZTSsmDUu6oFRQN6K9yEwuK8PdrhtbUy1UkQ8Nc3qbauiKiLh5qXbsRUdiHhB3xRO7d7gqBI1CpeII0CqLQJe9vSppudKjIfWnbUu1rgSnAtMFkXENT+GbalctzXbSRVEHaVcmlVlHa7XKVQh2lXKVQh2ouaYc3LNxAJLKRHKf3ZPKeU+dSaVQh8tYnJmw9xjZuACXQrcHZ6lBhrTrcAGociN4IqHg5e4qKQG1BVMggSYCsZjT5kwOR6Ea19peDs3MSRh3KYuALmy9m3cLrr2LK2mO8NjInlNZNesPcuvJkhoDNpBIGykwY3AnYkevOkNvU0qJZsDnmIwFxtS6SVa3cSSCwO4gHdWVtwTyk85qNZze9fS6+pPxd2JmVfQqvpHKIGw6QKG5hiLt4qb+IDlVCgkrOkcgSBLfGa84TLzBC31AJ3ggbxE0qMYrrNa8Rjz8GWLCcV3ruGtWiwCWyILT39KBFmPyy3qY8KB8TYN7F0C4fxWQEjkUDT3NPukiDHMA77mFa7G1b0zfMrBXS3sxuIK8iD503NhyWL3CxkzuxPmTM0UYqL6q0KadrNk9MkC6GuEG57AU3NAWPdXuGfRJ5iDvW98C5I2GwdtbgC3GAZkXYJ1FvckkiTJJJLFvKsM4OCrcZ1Be4F7j95RbIdWDHWAS7CVkcgDzJ23nhHMXvYS09ze4VIY+JVmWfoKOnJ3yt6i6kHkzcL2Jd726i51kK30g1NvDvU7dxAUU4zmTcQcAC0Cyis2xdvS5A6Gvo3M7guIR5VjnEvCpViydZ2pclYJMp107V4tLTtzYwdoqPcuVSCJbNIpns6jdsactXDUsQkqsV6JJpo3TXg4iDUsQeW1uKn3PZFDbOJlhRG+3dFQJAxrW9KmnvGTSqWYJ9WLiKfVqEvdg09bxs04AIzSpkXhXhsUKhCTNLXQu9jvCmWxpobl2DBuim/vQmgrYwmuBzUzEsHxeFd7UUCOIIrq4s1LksHg9dmg1nGxzr3czOruVYz/7S8CExZcKCb1sTO4lVdJj0Ray/NspZLYaWIkx3jpUbECOQ5/Stv4ywvb2gwEugPrpMEx8vkTWdIjIWVuR3G2xAJUxPPcRXOnNwrNcLXOnTSqU1fdaGa3FNSMuwNy9cCWwSx6AwdhJM1cr/AA5auNIEHntt9KJcKZGlm4XHeadJad467f3yp/PK2hXR22ZrisMyOysCGUwQeYPnUzKsA9xtKAk/QA+JOw2NaVn/AA7YuMbjgTO5HtEecbmKZs4ZLMBVAXpGwoXXsg1h7PUh5fkfZlUJBLRJHIMGBET56R862fhe1osIp5gb+UktH1rOsvwRuOh6E/HYqTPz/WtFwuI0ilYRt1Jt+HzFYuXVjFEzEHegmeY0qABTmIzTvVDzV9QroN6GBIj2sZt61XM/xZC8qnLe3qc+BW4vKl5k0G6bW5jGZqWuEx18KgXLdaxnHCy6TA6Hes+v4EhiI5GhzF2Aq2am2UAFebyxUdnotyiYxWoN871wk0iJq0rEPeDHeFF7/s0Hwq98UaZZUVTLQAu8zXKIPaE8hSorkN8xuNqFdzfSOdBcbmRNBsRjiapsEu+Fz4vtNT7d8nrVEyTEw9Wk4rYVE2UFzcptrtDkxBNPoCxAHM7fOisXcfRt6kU+vDhSDduog/vxinNGHkjt9157A1HFvYq5Cc15U1PxuVgWhdR9amI25ztsZoSzxVrQh6uXKbbERTZeak2srkAk0upOMFeTItSA1zWIM7+H9/rWeff9Vx7WoNol1j8twiRPqo26EmtVw2VbmdoO1VLiPgO1auXMRZD9rcLFkBBUgjW2gQIJZdW55sYjYVlnOnUWdPY0UZOMrMr+GsjSxHtch+pPyqHitIgq4QgbEmPgfGpWHbYTuJ/sGvL2bSNq7BZ8VARh8RzpcLHROZdiLaktcuIz8pnp4CTHyonhyhtGIgGVPOJ5j0ncetRsKtskFbAB/M/eb/SDsKm3LJc6EAltoHKee56CBJPgCalRpIjZDyPPLn38WlXuKJL9I062HKOYtr5SfGr02ajxrzlGT2za7K083LW7SI1l+8T5bzHQbDzp9shbSW07DnBB/Q0NHFU3Dquz7vfgZJRWbrIE3sb3ppYrMJWJofjjDbV5s2y0Vpu2i7QWpJwtnWCalJjez2NS8ow/doZm6QxqrgXzsl2saLgIqvYzhwl2IPOuYa+Rdias6WiVBoooVJ22KHiOCSxmaZHAXmavu/WvdlKamAUROAx41PyzgxEBJ+tW1LUmvOY2NNs71HqitjK88wSJf7vxpq4RFR8wuE4hvU0+y92qSsWRTZHiaVejgietcoijS/8AD99n0BN/XaK7guB8Q2ICXEKKd9fMR4AjrV+xWFYqhtkKdtzzijeAI06S0tz8xWahiYVXlW46tRyK6YJwXAeGtrGiT49aC5vkotsQh9Af0ofnXFmIwua9kzarLjujwgb/AF/UUM4k40UYpZ8B8d966Kotv4GLM1sE8NqBgqZpzLM0tYm62FRtF4czA1cp7s0Ts55h+w7Ro5Dn58qod/hS4+KXGYbEJZNshizbyo3+NVGNtwr3Ljj+ILGIvWrF4XVvWmcRESVXm48IAPhWc8JZ/GeOtze1dJtkdOXd+taBlGKsY7FJdd0+82Aykp7NxGUgfL6b+NU25w5gLGKF1saRiNesWYHtBtlJiaK1iIvWDzMXLwy2zhyEss2olyAiL3laRuQdQgeflQS1xWL+KuWAJW33dQ3kz40Z4tzrD4Fjd1FLmJ0dq67sERY2jlt+tV/LLGAsWzicJ2ja5J16izMxAVQDvJPTzqraWLT4h7DQDvyNEMOzMYHQQI39KdwmVF0Bud3kWtgGR+6W2+nnROyQqgKoA8AAP0ry3KOJhOSUZXNkKfG1gfhbDqpa9tv3V8fAkzt6VFxjKypJEstzvQBp7hEDwiSfhTWdXbl11Nq+q212Kqoua31MsGCNIGkjnznqNhiWbr2nDkMwZohdMqy6eRPdYBmAk7lQZArlttfy+Gvz4GmEVbYpN3BsxMGMQCRdRjs7T+0Ue6G6FRA5EdaaXNgh0XV7w8edGrWXXiXtu4e0FXST7cg6SrE7g+TQQZqn8RcNEqrO9x7kwxJ1Wxt7vUbxEmu1h6yz5JSXh7+3AJ3SvFB61ngY6VWWPIAUYyWDqAaHOxuc+ZHcTx9fT4UvhzKxaJiZIjnzn9a0LKlVU0aCzQZ07bsTPf5rzjbeAKVyhVyJRTDgnLVkvh3Fr/mBh1N5+4peIRhr0uiQfdAPXcz4AURw1/HuylkTDoILHYnaO6N29PZEeNeMgyzsF0JPmkyo8NZMkx0Wf6Ua/wClK5m5Lnz5D0ArmyrxzPJG/i9/wLlFvtMEYvCYpu9auWL8EagyIdu6CN0/iPPYmN6eyrGsWVMRhLSTzuIE0g6JJMEwNQIG/VaLLl9pT7IHmB/OnGwinkT85/3TTFjKmW1l9/kxXNxvxONk9s/s+76bqf78qp/EmWvbMspgnZhuPn/I1c7N6NhvzJJ+nKnLsOpVgGVhBB5EU+jyhKPa1BcLPQxy4SLm1WrC4k6RQfP8kOHxQWSbb7oT4eB8xy+E9asVrAqUWCJrtwXOtNPQRN23IOKUAjfc+dD8zzE2QNQIB5HpRLMeDjcKt2jAruIiPGKcz7LTewptRLwORrc6UVsxMHZ3A+GzBiNQH1qFm2eNpINH+Gcp7JVS9AY+6edEs1yjDXybBUB4kEc6RGMuJtzxlwMUdQ1yR1NGTlZKT9KJ4/go2GJB1AH5fCvdq25WFWfSrvqJlBxVyp3LrAxFdq6WuFrpAPZfpSq7iboJHO7jY12LkWcOgAAOxY7knx2j5miXC2Nvst3EsTLsYXwUCFHy3+NUv/FdqXCoW1GT5mof+N8TbMKoCk7AbxXPwkHTaeU0SzTRZftEzCLmHcCbg1FvEAgf0qm3r3bXdT7zA+FEcRhbl9w9xuYp2xky25aZrpPE2Whaw3eWXG21bClQuxC7x4GqjhszayrWLza7JmHndZ6MPCtH4RzpL/4QSWA3gdKz/jXGW3xF21cHZhCyyqgmR4x5VVLESk7SjYyJZm0uA3k2EZfxcMSY5Ff0NSHw/wB4W5fNohlJLeII5zVXyXNWwp1WLh73u9D6irjhcZiilzZALsFth4RPOnykkrWdhiu3pYIf4ev41UuOs6gNIJExGw8vEnpV+ybhS3ZW2XAa6m6xOhGiJUdTv7RHoBQng4GzY7bE3VBfuprZVVUUxtJAlmBJ8gtWSxjkubo6P/Cwb9DXnOUeUJylKENFs39vIfTpKyuesTdKmYkcvjyj49PPbrQPMcu7W4Ze8vSFuykRGwYbeI8PTajN+9tB5HaoeID6W0R2mhgpPLtAp0z5TFcKNSUZdVmvKmtRsYFbaJbUbDcydR9kKJPjA6ACo5vKjm2pL3NiUJnQDyZ2juDnE7t0BgkAMp4fzO4qrisWLSKoWLIQ3mAEb3QsKfMEmjpwS4VFt2LJIYk7Eks8pLXHMlmKlmLGSezjqKdOnFS7Sk/Db4t298QYy07gfm2EUtKxrIkjpA2mPz9F33iDsJA67kdptyyOpH/c0vIO/vch5fpRK2z3sRct2baOFKa7jXICqdSEACdRU27hIkbsBvJKu3Bbsk21UXHDEd0QNwr9ZIHfj/Tzo3RqwpZ1tprfvGRqJvKA8p4as2rzNr/D0goPdViYKhvQePveIk2C5otKCSqW/wAwe2gk8hqdhBPkCfOpOAwLsS1wKZEaY2A3MUOxuS27hRrdu7buW2LKezOjvKyEFXdD7LHkQRHqCGbnpp1O737+IMnlVkEkz23b7qmyIE/tWPudrzW0QSU7wEyRuJr2OItlaUAYMwlcR7KBSzmbIhQHU6jtv5GAlvhq2jF27YsvZMxL4dANFvszKC7pVXQwdthyNctcP27YSyG0lSQoOIt2nnsgHWMPZlibZUmZYjSZrYqdBLj7WtvDb4GZuT4h+1nJe6qalOrX7Nq8QRbOhyLhAQAPAJ33IHUVLuOVoFYxSWihHYbW2vqEN127FkVWdR3QQVRTAHuzEyak4XPVvaijo6rE6S5YSFbvBkWNmXkTzrNXpfyinZLX1GU3wYUS4eQPPf8A5qTbadp8p/nUG23dEe9AnwH9zXsYrSpaNvZQeM7fX9KyJjWinHNr+YFkawbX3S2xukidV4FQUQxsNKuwG87eRMHE5tGnS3860G/jmRFIALFlUaiQo1ELqMAmJIEefMcxnedYJLd11SDBM6QQAQdwASSADIG52r0/J1ZVYyila2q+/wBTJNWkrnpc+uRqnf1P6Ubwubm3hRe2LaxO3QmKqCXxMdKPYrHK9jskID6eXn0NbVOS1k9DQqKb6u4QzPNLaOt592ZlQeRblQjO8aVzCzcHKNJ3+NCs3utewQuR3rbKxHhoO/0mo/HDst3CMOT7/Q/1pUaybSvrqvQ1QUbyS8GvXUvlvM7T3ypHe0hiPEHapOW27SswCgawSPWqjgUYY0noLKz8Wb+lF8NmCadTnTDkKTtPSjo1lKSQjFQTjK3B/QtmDxACKHHeA32pV7wuPtlF7w5VyugcU+fsv4buv7RKRRy9k1u3b9qWHWnreZG4ZPdPgK961Z1Vt9TAED151hbbdjsO0U3cbv2nAXYkRzqx8O8FYjFqrH8OyffPM/wr19TVlwXDDC4gEG0wHPmKtGOzFbQVB3VjSP7HSjo0pN9ZGDpU5JpkKzl1jAWtFrSp6tzdj4k1huf3AMyuyNS3G1SfEiCK07iDMRrYF4KiVjdpPj41Q8/wHblSo0H29UbsV93at0oXiKhLKyuYnhwBu43d32I3FEOG8gYJdRmLF1gDfbwipavpUkjcdOtS+H8aTiLYI/DLCW3EAd47jcbDnWOpXqOFu43U6MFLMjRMj4PsYVLYCC7dRFU3nGt+6AsIWns1EbKsbeJ3oveEf1HMefn6VVc2zBrdkvbuszK4Uy7sp1AnYXGYqR6x3SfIEchzbtrUk99fkRzPrH6eleVr0ZuLqSbbT1NMYWVwqrFpDDfy9lgeo/p0rlloaOjcv4ht9RVUxeaPbxZ56SVYDc7ED6TNFcVmagMzGFG5P6AedZ61DIoyWt0G4hzMMSLVp7h5KJJmIHUyQeQ8ifAE1Tsxzj7tqIe1elyRae+xuMLvZta1NbFwtB7S2EOxG6mo+bZtdx9psOlptLjSx3nyO22xgweo5U1ZyFrVxm1K98lJ0qGK6VKsCeVsxAHOACNpIrdhcPJx0i2/J+HFfEzTsn1meMHlWNuJpUmzIYFgSCTqJVgokop1uo3JAVDB3qx5ebWD0WHIV2AI94ncjc+0YAkswA67DuiFbyx5Vrl9U03O0UalkHuiJY+CieUy3KanWUwi3O1a+DcmdQckg6dGwUmJXYjkYEzArb/p2Jq6OOm+lt/ViniIR4oMZXmSXZ0yCNJhhBhuTemx25iIIFV/MckLarTHYXLhDqt9mazeui6+HcLaKspRivtGCF8DRLBZ5l9mVtru0DuWys7kiSQuwLE+Umn341w0/s7h+C+H8daKPImLpyvFfX8eYieKpvdgPEcNq0p3uzLYhtS4W4t5hiFuAo7tCsoNwHz7NOUTXV4aXUCUvsA1tgp7JQGS29o6SbupQQ4IjdOzSD3RBVuPLPu2GPqVH9a8Nx5t3cOo9Wn9FFa1yPjXpm9/IU8VRRGw/DGnQezuzbW2qM18AqLbXGXu2kZW2uMp1A90x1M+LPCrWrqXbSAaAq6Ted1ZAnZhZNgEHT7pYKSATJ3qS/GV9h3QiegJ/Vo+lDcXxRjAdrqGR+RVb4HSQfQg018gV5XzVN/P8sBY+mnogiMSASokDoDzG5UqfQnf/ml9/wC0ZYMKpYA9TEgv5bK3oCOpoBneZntbN2I7UAlR0lCYJ5H2YnyExAlzLUJUM86DAC9bh56VHgW7xPgB4V4yvh3Qm4Pg2vmd2NpxU1xLN2yuhLcroKIoG+g7SB49ZqoWsWb+Kvq6EMotajz7xtHW0KBoUNbKknUSzKJ5CrRhbL73LhW30LnoPyJPIegk+NR8Pw2l6+bqAKkz2htpr56iA9wNALEmVCkTz2EauT8TGhNuXdp6q/qjNWhmWhSsdw0S+pTAn4UzjcdassoJGsc/6VoFj7uq/jOAeqzHqKzb7Rfu1y+nYsI0kED6V6KWJpTlzSV7+hVOhWj15J6B7Acb4AKQxHeG4jaaD8UcY4W72QUSLYMbcuVZ5mmTPbMrOnoRUSxh7rA6QSF57UiGBhGWdSfvQZTqc1PPY3LK+LcEySWAYqAZ2Pp9aqvGubK4C2t1G9Z7gMK5bUZ0gyem1adkvCtrEYdX1EMZoY0aeGnnlJ+AUacql3Eoi8S4hRpDuAOkmlVqvcKXAxGgHz8aVaukx7ydBl/Vgw5uoHtAnwFG+Frqhmu3fDaq7auWSykW4I5jxoniMf2i6VGhaLMo6mKda61NJ/xZcTC/ebah0UciYoTgvtat3SUv2+zDbah3l38eooZw5hLuJwt3BqwVdjqMwN5jaq5n3AmKw4LFdafnTfbzXmK6mHcKkLvcwu5oeZWg1tWtkOW95evgZ8IqDg8rjSW5yeXjVN+z/ihrV37u5JR50/ut5VoKNJ9N6klldgkVfifDlH1gd2YaOh6E0Oy0A3tRJA0tAAdlmI72hWKrBJmI2AkTNFsuzS3cxWKXEBwsoEHiIILb+YFFMs4etJiFfutbKvuVLLMSNSgHSRH02rmYqUYRk+KVzdSzqPgzxlOBBYW7jQpJmTtqCXLazPIS5+lcy5zbJE6CCQT1DKYkfEfKvWdG1YvKVZCjgwqbAFYBECIkEGPWqHmnGSJiHG8CQQqj2l2HvR3lAJPQ6tulcylDn1mWzWvv19DbKajrJl3zTHa7vuqwUahvsZbp0nnUH/qnbC6yMpFoORI2LqQhMExA3InaYPkcwxXFV9ypDkMLQtE8ywBYgmeRAaJEcqtPAlxXw722ZAVuWWUMY1Es3MnmBpmPH4Rsw+AS5uMtbNGWpiuq7aaF3t5VmDWe6TbsxuEKpccdRtDAfHUfLlXixlRCCLZAb2YQ96d9jHe+FXW1dX75cAafwrZ25ftLnKuWsQVs4RlXWUUallVIDWtM94iDvXpaeI5tbJfLgcadJzfF/MqGIy67aWWssgO0spA/TnXvEcPYoJrNsgATErq/8Zn4RNWTNMUWtubd0aUuTdtPBdSjqzAGdgIBjcRMHpTuZ2r/AN8Asdnqazv2mqIS6dxp698fOndKm7bcRaoxRTcHw9euBHDW11boHYhm21CAAegn03pz/pTaL1wkL2bEFeZgBWmRtGlgfhVuwuTE28E0SbdwI0SYAS7ZY+kgb07dyxTfxFiRN20GHqENpvoEPzpbxM82/u4fNxt77gVY4Nm4qG7syltQWDsVEAT+8N6eXhe1+Ey3Ga07FDsFYGGjmPzLHLrRF8ctq/h7dwhT2TqZMCSLemT5tbamc3xvZ22a7d7wvK1tQywUFxWXYCdkmZPSg56q7a7kdOCvoe2yWwqOVDzZZdepvaQ6XPKIGgncQe7Tec4G2gxSKqqRbW6hgEgCdQBM7Sn/ALVXeLcxRr023V1KLJUgiQWXmNuQHzp7MuIUOD9tXxBsm1CEudDQdTwIUhZJnrNMcZpRk23f5bArLdqwOL2nSw1550C4ulAFJ75jVzEADaBvJo5gLwnUGXUfZ2LuF6AIvInmSep8AKoT3Jw9vfqx+buR9Iq05JmSpaXXcCrHIe0xHPZe8fhyrw/K1NTnKUFrnf1f3PR0NKMU+5BjO8cLNvWUlzya4wZ9okhRKoP7ip/DxfFWVu3dRBJ0pMKQDGoxzMz8qpPE2M7Z1CAhYAEiOfU+dFhjLgRUF1giqFCKdAgCN9ABPxJpCwr5hQ4vVjbNrQa46wQsXC0BQ8Eb7T7wHh4/6qyrO8SrXAyjkd60rNMuS/aKEQw7ykCDq8CeoPL5HpWa5xbRSAnxrvUYro61V46F05ydTmp3d1vwCyYhWWeYinsFm1tFKaRv1qsYHGaDpb2T9KJpdt/mWPCgsgZJwllYs0vqE0jbUenhVy4dzu2ttFBis/GJHaOTvtA9KJWszTuhVg7VoUIqi5X17hUYVJV4wcdHxNctFWAOob+lcqv4S/CKAsiOc86VKVKDV8iGyrZZNc49PApF+wiMJMT0qdbwcjbl4ioePwa3iCGAI2iveUhrJh22NZUlLY5Uoyg9VoaT9lWAK2LusjvXNj1gACPpV0v5ahB2FBPs/ZPuwiCJP61abyCOX0rrQ0ihMnd3Ma4w4Vt2b6X7YKsGk+dSb/EVvDYc3Lh3jYdSfAUb47AFsk9N/lWLYjA3sWpvFu6NlWeQpt7vUtBTG5/dcpidKhApDIT7QJ5VZMl4wW1ZW9ri0zFO8dwwAYqRzOxEEDf1rOcJkt+6/ZBTI8eQFaRkmQLawf3e4AxbUbg5gs38wNIny2rNilDKrmrDZnJpFb4i+0tsVYu4dlkdoHs3RCuoRpAfaW2JgyD4zvVF3NT87yo4e+9szAJ0kj2l91viPrNQqClThTj1FZPUCbd+scAohl+KKkER/wDlD9VcLU1aAM2nK/tFF1C+lEedMrz0rv3jzG5MD49aeTip7rQqsV3llEwBzgnYHz6eB5VjmU4dmce1pEF4JGwPKR41pGDz1xAtqezPeKSpgLAIDyOzGlEEgAwoiNjUWHzyzy2D6TzcMkVr3hq/nqdroD3VTZwhKIoM6xFy1dAj94AnwGqZIZbxdelraPzFsBwQQDzdyWUKkglj7JGjrvVJOFv3oAtyyqTAfU8bEIUktIg7QOe8RU0k2rbW7tsqWhgxtgdkBzCtLMxbkFaPe5EmtuiMNmzS8qyq8ohcUVUn3ZiTv1YbmpmI4ZWA5uvMbnYHYAEzuZMfWsxwv2iX7aqBpGkKJhpOkRPtc6dxn2k3mCjUo2PJfNh1nwFO/wB9u90vT8AuNPaxdcZw3ajUWdvGWEweRPd/uRUS5w5hlPj3oPePxJANUG7xTcb2r7D02/2gVEuZlq9663qTH1NFzdV7z+ZM0F/E0fs8JaALC2BBPeiZ6Dvb1X+I+KrHZMltoJDCQO6A0gGdhsPCqmUPUAfU14GANw7QABJY8l8/WjWFu7ybZXO22Vghnmei1hcOBbhRoBn2j3GGoDzAB39KE5lxaqgBGDSjAFZEFuUz4eEbH1qV9oeMtHD2Ftg94hyx6wkQD4DVFZ9FecowTzSat1pfVnWlUcUop8F9DRMtz06rTXSQLm46rMD+o+e9XXCYtWWQQR5Hr4VlvA+AS/dm+Wa1ZXULcsASzcpB7o5naJI9a0K1hsIbjXLK3UBAUqrzpbeGWZJkRtMd3pOw1IQvbiaKVWdrtaBJ7lUXiTKi2LheVwBx8ZDf+wJ+NWnJ2uXUBKQZYGSd4YqCAFOxAB59fCovF2Fe3bS6B3rbQf4X/wDsF/8AKlU42nZ7GrnXGN4b2KFmOANtip5ivAwK6xB2Iknwp3EXGuvqbmegp9MKKY5JOyNF1KKnLcYKKreIr3iNAYdnMHpXh7G8VIXLWIAT2iRFVoF0hKSL7k+R3zYQ9qFkTHhPSlQ7C8F4koCcQ425AmB5c6VL6Xh1pm+oqU6jbf2X5KZgL66pDHbxqTe0sZLk+U0PGZ2iPZg11cdbrW4N7OxzFl4q5u/2RiMGI5Fm/U1f7iyKzj7K8cowCNvGpv1NaKt6VBg1qWiRgn2mVHijJe2VhyIBPr5ViV/CmxqtMdPeJUnlHhX0JjH73IjY1ivHvZpijZuKQlwalfwad6O1wUDOH75XY983GG6noSBzq5XLkGqJkGU3Uxlse0neOoHwUkSPWK0VchuN1APh/UisOKu2kjo4S0U2yp8YZF96tBkjtbcwPzqdynrPLzJ8azWzh2YkAHYEnxgc5raMyAwykBtd9u6sckn3t+beHhVRz7JddztrbizfYd4ckc9SPAnnSadXm9JbfQKvTU3miVIZNot9reJtofYWPxLhH5VPJfFzsOknaouDwbXmCIonqegH5mJ5Cjy8K37tybzhmJAk3AxPQDYlj6AVa+G7dq1bZMObbtqBuMdgTBCgdYG/Prv5C6+MjCLcNX8viJhQbfW0K1h8CtiUGIUNMOGVgCRt4THh/wA0VwFtApft7CxsRJYsDzAQqdQ8RVlxmQm+7XDoBaDp0kgbARIO+wrzY4Pj37J9S4+HKu7Rx2FcEs8TmzoVbvRg/D4jD22Vu0Fx1Mq3ZXGgsQe7rITmZ5eNecyzQ3m3UmBs1w7DyVEEA/ADzo5/gwx+1sDz1Mf1FTMPwrYH7S/bB/dRj/8AKm9Mwq15yK9+NxfM1f6tmeXstvXPBRHhBnqOZ+dScFw2qOjXtTJBLARJ3fYE8uQrTLHC2F6Yhj6W4/UmiF3hPDaN3umBse55n8tInyjgFvUT+Iao1/6mb4HIcOe0P4st+zAZQFEnmTO8QORG3WiD5bYRm1NiOz0AKrAHU+86mQGOnKOfSjuI4Pwx96/Hqg/RaZ/w1hliHxZ8u20j/wBYpb5VwK2n6MLo1Z8CBhgiDu4O2sMDrbUIVRsJusZk89htQLE/j3TqZsU8yLVkTbB/e0KEUDlVvOUYVTP3cOfG87Xvo5Ir1czB1BVAEH5UUKPpWap/9BhYfp3k/ffYbDAVX2tDOvtER/8AL9qoGlNGkclICysjmQNP1qZw3whgGsh7pZ3IBMMVUE+6umCY6knp0oxn2RDFW3S44V1U3A3OHUqAp8QQxn1HhFZpg8diLUhGMDbbfr4eE1hoSnWo546Xb+pt6lOdpa6I0YYHCYezdNgdmWE7sWnSD3e9uOsbnn8ucK31vXTbdgqru8GCRyFsEciYO/hJ5kVnXYte/aM6nqCpIPiViAD5GPWr9w5hrCWNKiGJLE9Z5AT1AED50U45Vd7jYzzuyVkaVbw9sCLenyHL4Df+4obm2FN229q4O64KzzieTDrsd/hVTw+dMp0k7g0Vw3EWsaW/XrSbjcpm/bC25VlhkJVh5gwR86T46Zgc/wDip/HGD7PFow5XVnb8ymD8xpPxNQrWGUczWiVWnFXZnSntfY9Yclm5UdSw1tbbxsXAJ8J2odl+IUtCCR+bpV0zPDf5Ead4IYkeRBrmVqzdaKtpc1UovLoHcPdGkVyhGFxoKKZ6Uq5ssPPM9DbmRhcVyTXvXXkvXsWkeduzbvs+4hS3l9hWGpiSq20EuzSfl4zV5zLjC7hbatfwpS0dtSuGK+ZECqJ9kvDZ+7Wro2uMzFSd9Kg9B51aftTuMmA06gQeciDM86fTSbSaESYawGYJfBuKxKRsSdt96wb7VseLuNOlw6oNO3Qzv/Krjleathch1Sdd1nVPKWIB+A3rKb9v40cYcSJ2Lh9mWJctcLHuoAqk9CxmZ8lU/wDkKvOPz0WkIU777+Z6Dw/4qjcH/hYVmPvOxA8YAX9Qa7isw7Ron/jzrk123UZ1KMVkRMTGama428frQfMsX2nOnL+LAXSKHM00EUHNkjDZoMLF2NT/APbXzHNjHKAfrViwGX3FYC5atgtbW4LqMGLpMKLiwGmDBYjeD1qkZncm4B0QAfHm31MfCtZy3O7N52xFpkZ7y21ujcFHQHuwTKqST6wDvM0jlJOnQi7b319Lffe+wmjLNUdiLYe2Duly1+8jEp6kdKK4VQR3cSh8if61DxOMZjFy00eQia8hcOealT+8orzT13/JvDAwlzpof0IpgY7s5W4n0qNay20fZ281JX9DTx7W3ul0tHuuocfPmKDTYFifNE91Yp/D5mYO+0V4t8Rv71i23mo/lTgz2d0wyBv4R86px8C15DlnEzvB+VN3L8t6VExmYXT+0b0RRv8AGooZvDc1eQqxNv4ih9zFb7GJHOkyHrXm3ljPLEhEXcueQ9PGjiktwmCs/JFghVI1RDdYltQ8+QJ9aquG4fLcm+lWriQXGe3oU9mEkahHvMJ+k79T5SfGCwzASFifGvYYOqo4enF+7u5zpUs9STuQeJchFtLTL7RUBwP3Y73y5+k+NBcHjCh51fcudtas/NTA8q7xtwxYKdui6H97SYU+ZXkD6RNaKlHTOnoxtGLnlhHtbPz/APCrXccrRPz6iogxRDbEkfI1IxeQaVUqzGRO8fyFAMVcNoywP9/pWOKi9g5uUNwjn+La4LagEuqnfnAJ5fQ0Ow+WzAuSvUkn9Kh2+JbgnlJ8uXkKYs5i9y8hcz3ht050Tpz14IVKcXY0LIskLhVA02x82rQr2B04VlCwoWoHDVuYMdBVyFkMhU8iK4UVKvVyp2GzrKnsYx2pXu+Fcq5YvD5ersrFQwMESaVd7m2X0uPcfP1IVylWk5x9NcA7YPDRt+GvLag32zMdA36r/wDL+g+VKlW6l2kZ5Fa4t2yzLgNhomOk6RvFZ/epUqbDslB3L2/yifxXP1pi0ef9+NKlXFq9uXmden2Y+RHunnTuHG49R+tKlQPYriBGO/xq7ZdbCpYZQFZrNzUQILRegSRziu0qdyp+ivP/AIsy4Xtv3xNAyhiyCTO3Xen8RZX8o+QpUq8JLtHU4gvkan4VaVKiexbHMVaA3AAPpUYGEaPL+dKlVoBEDBCZJ5+PXnUy4NqVKrnuGiKB3h6ipXEuz2VHswx09JC7GPKlSqLtE7j3j1Gg7f8AbT/bQPDnur/fSlSr1tD9tH/FHOj+q/M6p/3UY4qP+S+VKlXSX7deRtwn68f8/sit3/2SelVXiRfw6VKuVS/UDxPZZShXqwe8PWlSronJRv3BTTaSfAVebX8q7Srz2F/cv4jq+xi/FY/zl7+If7RXaVKuktg47H//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4" name="AutoShape 6" descr="data:image/jpeg;base64,/9j/4AAQSkZJRgABAQAAAQABAAD/2wCEAAkGBhQSERUUExQWFRQWGBcXGBUYFxoXFxgYFhcXFRcUFxgXHCYeGBwkGRgYHy8gJCcpLCwsFh4xNTAqNSYrLCkBCQoKDgwOGg8PGiwlHyUsLCwsLDEpLDQsLCwsLTQsLCwsLCksLCwsLCwsLCwtLCwtLCwpLCwsLCwpLCwsLCwpKf/AABEIAMIBAwMBIgACEQEDEQH/xAAcAAABBQEBAQAAAAAAAAAAAAAFAAMEBgcBAgj/xABAEAACAQIEAwUFBQYFBAMAAAABAhEAAwQFEiEGMUETIlFhcTJCgZGhBxQjUrEzYnLB0fAWJIKy4RVDkqLC4vH/xAAaAQACAwEBAAAAAAAAAAAAAAACAwABBAUG/8QANxEAAgECBAEKBQQBBQEAAAAAAAECAxEEEiExQQUTFCIyUWFxkfCBobHB0TM0QlJyFSPC4fEG/9oADAMBAAIRAxEAPwDY6Vcmu0Yo7SrlKoQ7SrldqEFXaHZhmPZ1Jwl/UJqEJFKuUqhR2lXKVQh2omNzAWyo5s2qB46dM/7hVY4h+0S1h8cmDJ0u6g9oT3QzHa2220iN/ONqo3HGYXrF8Xbj4i6+hhauF7SWbUnUUNsCXYgeILAEgHSQtBJF6v8A2l2RiVwttdd9n7PTr5HqTpDEACTuByogvGuHOMbAi6PvQWdJU6Z069E+IXeOdZz9luNs4vMrlwYVEuhDce8GZt2ZUKqrezIJ3G8AjqZzzF8QMmcviwfZxbXP9Iunu+mjas05ycssXsr/APQ2MVxNswH2oC5i/uboqXw7WyvfMFASYJUCO6TMmQRVoynP7d1riC4pe0wVhIB3Agx4FtYB/cNZh9rGZPgMZau2rNkG6pZcQUBuhl7hAbyQpuZ5+UUxwBlbYgjEXMPZNtANN8C6lxnVpbW5YKwXrIKyAAe6abCopRUgHE2wNQPiZyLZis/4T+1bt81awCfurDRaP7y79qSRPe36wBG0ya1LF4YOpBpm4DVj59zbGlrhEGZodjcIyrJECtN4m4PQOXURVL4iuBFgAyaTlsEisrBppre9NNPjXvVtUsWM3zvXbbUxfeTTlkbURCU5EVGLVItW5FeWtRQkOITTd0HmK9vcivVrfnVkGrNwlhRm5chBQ22o1Cid233BUZaArOZrlPG3XagJ9XUprlKacCdpTTb3Yr0jzUIexSrlKoQGZpkrXuRApzBWGtjS3MUUS/A3potJmqA1uM6jS7Q0/XIqwxntjXDiY58qfKih3EOIa1hrty2iuyLq0tsCFgsPXTMecVCjBPtQyxrmJOJIJR9Y1Ac3tsVK/LSfT0q/8CZ9azLANgsen4gXRqKkdqq+zdQke2piT4gHqQKdmfG737YdSvYa9TACDbuMSe8OgMlZHjzOwqrrirty42u4ywwKhQu0GVO4M/Pfx3rLUg5x62jvoaI9yNZ+y3g27l+Nxi3IZGFoWroiLianJaPdPKR0M8xvWX43gvENdvdwQzvDal6u0TBn4RW0cAZgtzBowYm4jaLgJ3DHfaTsp7pHlHUGsd41yK82NxVxCzfj3tO57oDkgAzsAIrHh6l681LwGuLyqxq3GvCDZphMvAcIV7NnYncW3tLrKj3mkLArzx3mS28EMvwOlJQW2gxotcmQHfvsJ59CSeYo1hcXbXK7T3O8q4W1I6sTbRdI82Pd9TWFZ9aUrus3WOx94sfAjfbYAeAAocN19JbJ7EcXuWLgrg50Y3mFtWs22Cw0l2YEKw6agoc/AVu1m7qUHbcA7GQZHMGBXzW2cPbti61wsQOztrJ/FuQFZj4ogAk+83xrW/sYxbXcAz3JNxrrlmPUQAsDoABED+tdSN7u+3AzS2LLm+F1gisq4zyBwZ92thve1VU44dRb38KuSARiGJsaag3LnSjOIWSaGdgNVLTDI3ZTSsmDUu6oFRQN6K9yEwuK8PdrhtbUy1UkQ8Nc3qbauiKiLh5qXbsRUdiHhB3xRO7d7gqBI1CpeII0CqLQJe9vSppudKjIfWnbUu1rgSnAtMFkXENT+GbalctzXbSRVEHaVcmlVlHa7XKVQh2lXKVQh2ouaYc3LNxAJLKRHKf3ZPKeU+dSaVQh8tYnJmw9xjZuACXQrcHZ6lBhrTrcAGociN4IqHg5e4qKQG1BVMggSYCsZjT5kwOR6Ea19peDs3MSRh3KYuALmy9m3cLrr2LK2mO8NjInlNZNesPcuvJkhoDNpBIGykwY3AnYkevOkNvU0qJZsDnmIwFxtS6SVa3cSSCwO4gHdWVtwTyk85qNZze9fS6+pPxd2JmVfQqvpHKIGw6QKG5hiLt4qb+IDlVCgkrOkcgSBLfGa84TLzBC31AJ3ggbxE0qMYrrNa8Rjz8GWLCcV3ruGtWiwCWyILT39KBFmPyy3qY8KB8TYN7F0C4fxWQEjkUDT3NPukiDHMA77mFa7G1b0zfMrBXS3sxuIK8iD503NhyWL3CxkzuxPmTM0UYqL6q0KadrNk9MkC6GuEG57AU3NAWPdXuGfRJ5iDvW98C5I2GwdtbgC3GAZkXYJ1FvckkiTJJJLFvKsM4OCrcZ1Be4F7j95RbIdWDHWAS7CVkcgDzJ23nhHMXvYS09ze4VIY+JVmWfoKOnJ3yt6i6kHkzcL2Jd726i51kK30g1NvDvU7dxAUU4zmTcQcAC0Cyis2xdvS5A6Gvo3M7guIR5VjnEvCpViydZ2pclYJMp107V4tLTtzYwdoqPcuVSCJbNIpns6jdsactXDUsQkqsV6JJpo3TXg4iDUsQeW1uKn3PZFDbOJlhRG+3dFQJAxrW9KmnvGTSqWYJ9WLiKfVqEvdg09bxs04AIzSpkXhXhsUKhCTNLXQu9jvCmWxpobl2DBuim/vQmgrYwmuBzUzEsHxeFd7UUCOIIrq4s1LksHg9dmg1nGxzr3czOruVYz/7S8CExZcKCb1sTO4lVdJj0Ray/NspZLYaWIkx3jpUbECOQ5/Stv4ywvb2gwEugPrpMEx8vkTWdIjIWVuR3G2xAJUxPPcRXOnNwrNcLXOnTSqU1fdaGa3FNSMuwNy9cCWwSx6AwdhJM1cr/AA5auNIEHntt9KJcKZGlm4XHeadJad467f3yp/PK2hXR22ZrisMyOysCGUwQeYPnUzKsA9xtKAk/QA+JOw2NaVn/AA7YuMbjgTO5HtEecbmKZs4ZLMBVAXpGwoXXsg1h7PUh5fkfZlUJBLRJHIMGBET56R862fhe1osIp5gb+UktH1rOsvwRuOh6E/HYqTPz/WtFwuI0ilYRt1Jt+HzFYuXVjFEzEHegmeY0qABTmIzTvVDzV9QroN6GBIj2sZt61XM/xZC8qnLe3qc+BW4vKl5k0G6bW5jGZqWuEx18KgXLdaxnHCy6TA6Hes+v4EhiI5GhzF2Aq2am2UAFebyxUdnotyiYxWoN871wk0iJq0rEPeDHeFF7/s0Hwq98UaZZUVTLQAu8zXKIPaE8hSorkN8xuNqFdzfSOdBcbmRNBsRjiapsEu+Fz4vtNT7d8nrVEyTEw9Wk4rYVE2UFzcptrtDkxBNPoCxAHM7fOisXcfRt6kU+vDhSDduog/vxinNGHkjt9157A1HFvYq5Cc15U1PxuVgWhdR9amI25ztsZoSzxVrQh6uXKbbERTZeak2srkAk0upOMFeTItSA1zWIM7+H9/rWeff9Vx7WoNol1j8twiRPqo26EmtVw2VbmdoO1VLiPgO1auXMRZD9rcLFkBBUgjW2gQIJZdW55sYjYVlnOnUWdPY0UZOMrMr+GsjSxHtch+pPyqHitIgq4QgbEmPgfGpWHbYTuJ/sGvL2bSNq7BZ8VARh8RzpcLHROZdiLaktcuIz8pnp4CTHyonhyhtGIgGVPOJ5j0ncetRsKtskFbAB/M/eb/SDsKm3LJc6EAltoHKee56CBJPgCalRpIjZDyPPLn38WlXuKJL9I062HKOYtr5SfGr02ajxrzlGT2za7K083LW7SI1l+8T5bzHQbDzp9shbSW07DnBB/Q0NHFU3Dquz7vfgZJRWbrIE3sb3ppYrMJWJofjjDbV5s2y0Vpu2i7QWpJwtnWCalJjez2NS8ow/doZm6QxqrgXzsl2saLgIqvYzhwl2IPOuYa+Rdias6WiVBoooVJ22KHiOCSxmaZHAXmavu/WvdlKamAUROAx41PyzgxEBJ+tW1LUmvOY2NNs71HqitjK88wSJf7vxpq4RFR8wuE4hvU0+y92qSsWRTZHiaVejgietcoijS/8AD99n0BN/XaK7guB8Q2ICXEKKd9fMR4AjrV+xWFYqhtkKdtzzijeAI06S0tz8xWahiYVXlW46tRyK6YJwXAeGtrGiT49aC5vkotsQh9Af0ofnXFmIwua9kzarLjujwgb/AF/UUM4k40UYpZ8B8d966Kotv4GLM1sE8NqBgqZpzLM0tYm62FRtF4czA1cp7s0Ts55h+w7Ro5Dn58qod/hS4+KXGYbEJZNshizbyo3+NVGNtwr3Ljj+ILGIvWrF4XVvWmcRESVXm48IAPhWc8JZ/GeOtze1dJtkdOXd+taBlGKsY7FJdd0+82Aykp7NxGUgfL6b+NU25w5gLGKF1saRiNesWYHtBtlJiaK1iIvWDzMXLwy2zhyEss2olyAiL3laRuQdQgeflQS1xWL+KuWAJW33dQ3kz40Z4tzrD4Fjd1FLmJ0dq67sERY2jlt+tV/LLGAsWzicJ2ja5J16izMxAVQDvJPTzqraWLT4h7DQDvyNEMOzMYHQQI39KdwmVF0Bud3kWtgGR+6W2+nnROyQqgKoA8AAP0ry3KOJhOSUZXNkKfG1gfhbDqpa9tv3V8fAkzt6VFxjKypJEstzvQBp7hEDwiSfhTWdXbl11Nq+q212Kqoua31MsGCNIGkjnznqNhiWbr2nDkMwZohdMqy6eRPdYBmAk7lQZArlttfy+Gvz4GmEVbYpN3BsxMGMQCRdRjs7T+0Ue6G6FRA5EdaaXNgh0XV7w8edGrWXXiXtu4e0FXST7cg6SrE7g+TQQZqn8RcNEqrO9x7kwxJ1Wxt7vUbxEmu1h6yz5JSXh7+3AJ3SvFB61ngY6VWWPIAUYyWDqAaHOxuc+ZHcTx9fT4UvhzKxaJiZIjnzn9a0LKlVU0aCzQZ07bsTPf5rzjbeAKVyhVyJRTDgnLVkvh3Fr/mBh1N5+4peIRhr0uiQfdAPXcz4AURw1/HuylkTDoILHYnaO6N29PZEeNeMgyzsF0JPmkyo8NZMkx0Wf6Ua/wClK5m5Lnz5D0ArmyrxzPJG/i9/wLlFvtMEYvCYpu9auWL8EagyIdu6CN0/iPPYmN6eyrGsWVMRhLSTzuIE0g6JJMEwNQIG/VaLLl9pT7IHmB/OnGwinkT85/3TTFjKmW1l9/kxXNxvxONk9s/s+76bqf78qp/EmWvbMspgnZhuPn/I1c7N6NhvzJJ+nKnLsOpVgGVhBB5EU+jyhKPa1BcLPQxy4SLm1WrC4k6RQfP8kOHxQWSbb7oT4eB8xy+E9asVrAqUWCJrtwXOtNPQRN23IOKUAjfc+dD8zzE2QNQIB5HpRLMeDjcKt2jAruIiPGKcz7LTewptRLwORrc6UVsxMHZ3A+GzBiNQH1qFm2eNpINH+Gcp7JVS9AY+6edEs1yjDXybBUB4kEc6RGMuJtzxlwMUdQ1yR1NGTlZKT9KJ4/go2GJB1AH5fCvdq25WFWfSrvqJlBxVyp3LrAxFdq6WuFrpAPZfpSq7iboJHO7jY12LkWcOgAAOxY7knx2j5miXC2Nvst3EsTLsYXwUCFHy3+NUv/FdqXCoW1GT5mof+N8TbMKoCk7AbxXPwkHTaeU0SzTRZftEzCLmHcCbg1FvEAgf0qm3r3bXdT7zA+FEcRhbl9w9xuYp2xky25aZrpPE2Whaw3eWXG21bClQuxC7x4GqjhszayrWLza7JmHndZ6MPCtH4RzpL/4QSWA3gdKz/jXGW3xF21cHZhCyyqgmR4x5VVLESk7SjYyJZm0uA3k2EZfxcMSY5Ff0NSHw/wB4W5fNohlJLeII5zVXyXNWwp1WLh73u9D6irjhcZiilzZALsFth4RPOnykkrWdhiu3pYIf4ev41UuOs6gNIJExGw8vEnpV+ybhS3ZW2XAa6m6xOhGiJUdTv7RHoBQng4GzY7bE3VBfuprZVVUUxtJAlmBJ8gtWSxjkubo6P/Cwb9DXnOUeUJylKENFs39vIfTpKyuesTdKmYkcvjyj49PPbrQPMcu7W4Ze8vSFuykRGwYbeI8PTajN+9tB5HaoeID6W0R2mhgpPLtAp0z5TFcKNSUZdVmvKmtRsYFbaJbUbDcydR9kKJPjA6ACo5vKjm2pL3NiUJnQDyZ2juDnE7t0BgkAMp4fzO4qrisWLSKoWLIQ3mAEb3QsKfMEmjpwS4VFt2LJIYk7Eks8pLXHMlmKlmLGSezjqKdOnFS7Sk/Db4t298QYy07gfm2EUtKxrIkjpA2mPz9F33iDsJA67kdptyyOpH/c0vIO/vch5fpRK2z3sRct2baOFKa7jXICqdSEACdRU27hIkbsBvJKu3Bbsk21UXHDEd0QNwr9ZIHfj/Tzo3RqwpZ1tprfvGRqJvKA8p4as2rzNr/D0goPdViYKhvQePveIk2C5otKCSqW/wAwe2gk8hqdhBPkCfOpOAwLsS1wKZEaY2A3MUOxuS27hRrdu7buW2LKezOjvKyEFXdD7LHkQRHqCGbnpp1O737+IMnlVkEkz23b7qmyIE/tWPudrzW0QSU7wEyRuJr2OItlaUAYMwlcR7KBSzmbIhQHU6jtv5GAlvhq2jF27YsvZMxL4dANFvszKC7pVXQwdthyNctcP27YSyG0lSQoOIt2nnsgHWMPZlibZUmZYjSZrYqdBLj7WtvDb4GZuT4h+1nJe6qalOrX7Nq8QRbOhyLhAQAPAJ33IHUVLuOVoFYxSWihHYbW2vqEN127FkVWdR3QQVRTAHuzEyak4XPVvaijo6rE6S5YSFbvBkWNmXkTzrNXpfyinZLX1GU3wYUS4eQPPf8A5qTbadp8p/nUG23dEe9AnwH9zXsYrSpaNvZQeM7fX9KyJjWinHNr+YFkawbX3S2xukidV4FQUQxsNKuwG87eRMHE5tGnS3860G/jmRFIALFlUaiQo1ELqMAmJIEefMcxnedYJLd11SDBM6QQAQdwASSADIG52r0/J1ZVYyila2q+/wBTJNWkrnpc+uRqnf1P6Ubwubm3hRe2LaxO3QmKqCXxMdKPYrHK9jskID6eXn0NbVOS1k9DQqKb6u4QzPNLaOt592ZlQeRblQjO8aVzCzcHKNJ3+NCs3utewQuR3rbKxHhoO/0mo/HDst3CMOT7/Q/1pUaybSvrqvQ1QUbyS8GvXUvlvM7T3ypHe0hiPEHapOW27SswCgawSPWqjgUYY0noLKz8Wb+lF8NmCadTnTDkKTtPSjo1lKSQjFQTjK3B/QtmDxACKHHeA32pV7wuPtlF7w5VyugcU+fsv4buv7RKRRy9k1u3b9qWHWnreZG4ZPdPgK961Z1Vt9TAED151hbbdjsO0U3cbv2nAXYkRzqx8O8FYjFqrH8OyffPM/wr19TVlwXDDC4gEG0wHPmKtGOzFbQVB3VjSP7HSjo0pN9ZGDpU5JpkKzl1jAWtFrSp6tzdj4k1huf3AMyuyNS3G1SfEiCK07iDMRrYF4KiVjdpPj41Q8/wHblSo0H29UbsV93at0oXiKhLKyuYnhwBu43d32I3FEOG8gYJdRmLF1gDfbwipavpUkjcdOtS+H8aTiLYI/DLCW3EAd47jcbDnWOpXqOFu43U6MFLMjRMj4PsYVLYCC7dRFU3nGt+6AsIWns1EbKsbeJ3oveEf1HMefn6VVc2zBrdkvbuszK4Uy7sp1AnYXGYqR6x3SfIEchzbtrUk99fkRzPrH6eleVr0ZuLqSbbT1NMYWVwqrFpDDfy9lgeo/p0rlloaOjcv4ht9RVUxeaPbxZ56SVYDc7ED6TNFcVmagMzGFG5P6AedZ61DIoyWt0G4hzMMSLVp7h5KJJmIHUyQeQ8ifAE1Tsxzj7tqIe1elyRae+xuMLvZta1NbFwtB7S2EOxG6mo+bZtdx9psOlptLjSx3nyO22xgweo5U1ZyFrVxm1K98lJ0qGK6VKsCeVsxAHOACNpIrdhcPJx0i2/J+HFfEzTsn1meMHlWNuJpUmzIYFgSCTqJVgokop1uo3JAVDB3qx5ebWD0WHIV2AI94ncjc+0YAkswA67DuiFbyx5Vrl9U03O0UalkHuiJY+CieUy3KanWUwi3O1a+DcmdQckg6dGwUmJXYjkYEzArb/p2Jq6OOm+lt/ViniIR4oMZXmSXZ0yCNJhhBhuTemx25iIIFV/MckLarTHYXLhDqt9mazeui6+HcLaKspRivtGCF8DRLBZ5l9mVtru0DuWys7kiSQuwLE+Umn341w0/s7h+C+H8daKPImLpyvFfX8eYieKpvdgPEcNq0p3uzLYhtS4W4t5hiFuAo7tCsoNwHz7NOUTXV4aXUCUvsA1tgp7JQGS29o6SbupQQ4IjdOzSD3RBVuPLPu2GPqVH9a8Nx5t3cOo9Wn9FFa1yPjXpm9/IU8VRRGw/DGnQezuzbW2qM18AqLbXGXu2kZW2uMp1A90x1M+LPCrWrqXbSAaAq6Ted1ZAnZhZNgEHT7pYKSATJ3qS/GV9h3QiegJ/Vo+lDcXxRjAdrqGR+RVb4HSQfQg018gV5XzVN/P8sBY+mnogiMSASokDoDzG5UqfQnf/ml9/wC0ZYMKpYA9TEgv5bK3oCOpoBneZntbN2I7UAlR0lCYJ5H2YnyExAlzLUJUM86DAC9bh56VHgW7xPgB4V4yvh3Qm4Pg2vmd2NpxU1xLN2yuhLcroKIoG+g7SB49ZqoWsWb+Kvq6EMotajz7xtHW0KBoUNbKknUSzKJ5CrRhbL73LhW30LnoPyJPIegk+NR8Pw2l6+bqAKkz2htpr56iA9wNALEmVCkTz2EauT8TGhNuXdp6q/qjNWhmWhSsdw0S+pTAn4UzjcdassoJGsc/6VoFj7uq/jOAeqzHqKzb7Rfu1y+nYsI0kED6V6KWJpTlzSV7+hVOhWj15J6B7Acb4AKQxHeG4jaaD8UcY4W72QUSLYMbcuVZ5mmTPbMrOnoRUSxh7rA6QSF57UiGBhGWdSfvQZTqc1PPY3LK+LcEySWAYqAZ2Pp9aqvGubK4C2t1G9Z7gMK5bUZ0gyem1adkvCtrEYdX1EMZoY0aeGnnlJ+AUacql3Eoi8S4hRpDuAOkmlVqvcKXAxGgHz8aVaukx7ydBl/Vgw5uoHtAnwFG+Frqhmu3fDaq7auWSykW4I5jxoniMf2i6VGhaLMo6mKda61NJ/xZcTC/ebah0UciYoTgvtat3SUv2+zDbah3l38eooZw5hLuJwt3BqwVdjqMwN5jaq5n3AmKw4LFdafnTfbzXmK6mHcKkLvcwu5oeZWg1tWtkOW95evgZ8IqDg8rjSW5yeXjVN+z/ihrV37u5JR50/ut5VoKNJ9N6klldgkVfifDlH1gd2YaOh6E0Oy0A3tRJA0tAAdlmI72hWKrBJmI2AkTNFsuzS3cxWKXEBwsoEHiIILb+YFFMs4etJiFfutbKvuVLLMSNSgHSRH02rmYqUYRk+KVzdSzqPgzxlOBBYW7jQpJmTtqCXLazPIS5+lcy5zbJE6CCQT1DKYkfEfKvWdG1YvKVZCjgwqbAFYBECIkEGPWqHmnGSJiHG8CQQqj2l2HvR3lAJPQ6tulcylDn1mWzWvv19DbKajrJl3zTHa7vuqwUahvsZbp0nnUH/qnbC6yMpFoORI2LqQhMExA3InaYPkcwxXFV9ypDkMLQtE8ywBYgmeRAaJEcqtPAlxXw722ZAVuWWUMY1Es3MnmBpmPH4Rsw+AS5uMtbNGWpiuq7aaF3t5VmDWe6TbsxuEKpccdRtDAfHUfLlXixlRCCLZAb2YQ96d9jHe+FXW1dX75cAafwrZ25ftLnKuWsQVs4RlXWUUallVIDWtM94iDvXpaeI5tbJfLgcadJzfF/MqGIy67aWWssgO0spA/TnXvEcPYoJrNsgATErq/8Zn4RNWTNMUWtubd0aUuTdtPBdSjqzAGdgIBjcRMHpTuZ2r/AN8Asdnqazv2mqIS6dxp698fOndKm7bcRaoxRTcHw9euBHDW11boHYhm21CAAegn03pz/pTaL1wkL2bEFeZgBWmRtGlgfhVuwuTE28E0SbdwI0SYAS7ZY+kgb07dyxTfxFiRN20GHqENpvoEPzpbxM82/u4fNxt77gVY4Nm4qG7syltQWDsVEAT+8N6eXhe1+Ey3Ga07FDsFYGGjmPzLHLrRF8ctq/h7dwhT2TqZMCSLemT5tbamc3xvZ22a7d7wvK1tQywUFxWXYCdkmZPSg56q7a7kdOCvoe2yWwqOVDzZZdepvaQ6XPKIGgncQe7Tec4G2gxSKqqRbW6hgEgCdQBM7Sn/ALVXeLcxRr023V1KLJUgiQWXmNuQHzp7MuIUOD9tXxBsm1CEudDQdTwIUhZJnrNMcZpRk23f5bArLdqwOL2nSw1550C4ulAFJ75jVzEADaBvJo5gLwnUGXUfZ2LuF6AIvInmSep8AKoT3Jw9vfqx+buR9Iq05JmSpaXXcCrHIe0xHPZe8fhyrw/K1NTnKUFrnf1f3PR0NKMU+5BjO8cLNvWUlzya4wZ9okhRKoP7ip/DxfFWVu3dRBJ0pMKQDGoxzMz8qpPE2M7Z1CAhYAEiOfU+dFhjLgRUF1giqFCKdAgCN9ABPxJpCwr5hQ4vVjbNrQa46wQsXC0BQ8Eb7T7wHh4/6qyrO8SrXAyjkd60rNMuS/aKEQw7ykCDq8CeoPL5HpWa5xbRSAnxrvUYro61V46F05ydTmp3d1vwCyYhWWeYinsFm1tFKaRv1qsYHGaDpb2T9KJpdt/mWPCgsgZJwllYs0vqE0jbUenhVy4dzu2ttFBis/GJHaOTvtA9KJWszTuhVg7VoUIqi5X17hUYVJV4wcdHxNctFWAOob+lcqv4S/CKAsiOc86VKVKDV8iGyrZZNc49PApF+wiMJMT0qdbwcjbl4ioePwa3iCGAI2iveUhrJh22NZUlLY5Uoyg9VoaT9lWAK2LusjvXNj1gACPpV0v5ahB2FBPs/ZPuwiCJP61abyCOX0rrQ0ihMnd3Ma4w4Vt2b6X7YKsGk+dSb/EVvDYc3Lh3jYdSfAUb47AFsk9N/lWLYjA3sWpvFu6NlWeQpt7vUtBTG5/dcpidKhApDIT7QJ5VZMl4wW1ZW9ri0zFO8dwwAYqRzOxEEDf1rOcJkt+6/ZBTI8eQFaRkmQLawf3e4AxbUbg5gs38wNIny2rNilDKrmrDZnJpFb4i+0tsVYu4dlkdoHs3RCuoRpAfaW2JgyD4zvVF3NT87yo4e+9szAJ0kj2l91viPrNQqClThTj1FZPUCbd+scAohl+KKkER/wDlD9VcLU1aAM2nK/tFF1C+lEedMrz0rv3jzG5MD49aeTip7rQqsV3llEwBzgnYHz6eB5VjmU4dmce1pEF4JGwPKR41pGDz1xAtqezPeKSpgLAIDyOzGlEEgAwoiNjUWHzyzy2D6TzcMkVr3hq/nqdroD3VTZwhKIoM6xFy1dAj94AnwGqZIZbxdelraPzFsBwQQDzdyWUKkglj7JGjrvVJOFv3oAtyyqTAfU8bEIUktIg7QOe8RU0k2rbW7tsqWhgxtgdkBzCtLMxbkFaPe5EmtuiMNmzS8qyq8ohcUVUn3ZiTv1YbmpmI4ZWA5uvMbnYHYAEzuZMfWsxwv2iX7aqBpGkKJhpOkRPtc6dxn2k3mCjUo2PJfNh1nwFO/wB9u90vT8AuNPaxdcZw3ajUWdvGWEweRPd/uRUS5w5hlPj3oPePxJANUG7xTcb2r7D02/2gVEuZlq9663qTH1NFzdV7z+ZM0F/E0fs8JaALC2BBPeiZ6Dvb1X+I+KrHZMltoJDCQO6A0gGdhsPCqmUPUAfU14GANw7QABJY8l8/WjWFu7ybZXO22Vghnmei1hcOBbhRoBn2j3GGoDzAB39KE5lxaqgBGDSjAFZEFuUz4eEbH1qV9oeMtHD2Ftg94hyx6wkQD4DVFZ9FecowTzSat1pfVnWlUcUop8F9DRMtz06rTXSQLm46rMD+o+e9XXCYtWWQQR5Hr4VlvA+AS/dm+Wa1ZXULcsASzcpB7o5naJI9a0K1hsIbjXLK3UBAUqrzpbeGWZJkRtMd3pOw1IQvbiaKVWdrtaBJ7lUXiTKi2LheVwBx8ZDf+wJ+NWnJ2uXUBKQZYGSd4YqCAFOxAB59fCovF2Fe3bS6B3rbQf4X/wDsF/8AKlU42nZ7GrnXGN4b2KFmOANtip5ivAwK6xB2Iknwp3EXGuvqbmegp9MKKY5JOyNF1KKnLcYKKreIr3iNAYdnMHpXh7G8VIXLWIAT2iRFVoF0hKSL7k+R3zYQ9qFkTHhPSlQ7C8F4koCcQ425AmB5c6VL6Xh1pm+oqU6jbf2X5KZgL66pDHbxqTe0sZLk+U0PGZ2iPZg11cdbrW4N7OxzFl4q5u/2RiMGI5Fm/U1f7iyKzj7K8cowCNvGpv1NaKt6VBg1qWiRgn2mVHijJe2VhyIBPr5ViV/CmxqtMdPeJUnlHhX0JjH73IjY1ivHvZpijZuKQlwalfwad6O1wUDOH75XY983GG6noSBzq5XLkGqJkGU3Uxlse0neOoHwUkSPWK0VchuN1APh/UisOKu2kjo4S0U2yp8YZF96tBkjtbcwPzqdynrPLzJ8azWzh2YkAHYEnxgc5raMyAwykBtd9u6sckn3t+beHhVRz7JddztrbizfYd4ckc9SPAnnSadXm9JbfQKvTU3miVIZNot9reJtofYWPxLhH5VPJfFzsOknaouDwbXmCIonqegH5mJ5Cjy8K37tybzhmJAk3AxPQDYlj6AVa+G7dq1bZMObbtqBuMdgTBCgdYG/Prv5C6+MjCLcNX8viJhQbfW0K1h8CtiUGIUNMOGVgCRt4THh/wA0VwFtApft7CxsRJYsDzAQqdQ8RVlxmQm+7XDoBaDp0kgbARIO+wrzY4Pj37J9S4+HKu7Rx2FcEs8TmzoVbvRg/D4jD22Vu0Fx1Mq3ZXGgsQe7rITmZ5eNecyzQ3m3UmBs1w7DyVEEA/ADzo5/gwx+1sDz1Mf1FTMPwrYH7S/bB/dRj/8AKm9Mwq15yK9+NxfM1f6tmeXstvXPBRHhBnqOZ+dScFw2qOjXtTJBLARJ3fYE8uQrTLHC2F6Yhj6W4/UmiF3hPDaN3umBse55n8tInyjgFvUT+Iao1/6mb4HIcOe0P4st+zAZQFEnmTO8QORG3WiD5bYRm1NiOz0AKrAHU+86mQGOnKOfSjuI4Pwx96/Hqg/RaZ/w1hliHxZ8u20j/wBYpb5VwK2n6MLo1Z8CBhgiDu4O2sMDrbUIVRsJusZk89htQLE/j3TqZsU8yLVkTbB/e0KEUDlVvOUYVTP3cOfG87Xvo5Ir1czB1BVAEH5UUKPpWap/9BhYfp3k/ffYbDAVX2tDOvtER/8AL9qoGlNGkclICysjmQNP1qZw3whgGsh7pZ3IBMMVUE+6umCY6knp0oxn2RDFW3S44V1U3A3OHUqAp8QQxn1HhFZpg8diLUhGMDbbfr4eE1hoSnWo546Xb+pt6lOdpa6I0YYHCYezdNgdmWE7sWnSD3e9uOsbnn8ucK31vXTbdgqru8GCRyFsEciYO/hJ5kVnXYte/aM6nqCpIPiViAD5GPWr9w5hrCWNKiGJLE9Z5AT1AED50U45Vd7jYzzuyVkaVbw9sCLenyHL4Df+4obm2FN229q4O64KzzieTDrsd/hVTw+dMp0k7g0Vw3EWsaW/XrSbjcpm/bC25VlhkJVh5gwR86T46Zgc/wDip/HGD7PFow5XVnb8ymD8xpPxNQrWGUczWiVWnFXZnSntfY9Yclm5UdSw1tbbxsXAJ8J2odl+IUtCCR+bpV0zPDf5Ead4IYkeRBrmVqzdaKtpc1UovLoHcPdGkVyhGFxoKKZ6Uq5ssPPM9DbmRhcVyTXvXXkvXsWkeduzbvs+4hS3l9hWGpiSq20EuzSfl4zV5zLjC7hbatfwpS0dtSuGK+ZECqJ9kvDZ+7Wro2uMzFSd9Kg9B51aftTuMmA06gQeciDM86fTSbSaESYawGYJfBuKxKRsSdt96wb7VseLuNOlw6oNO3Qzv/Krjleathch1Sdd1nVPKWIB+A3rKb9v40cYcSJ2Lh9mWJctcLHuoAqk9CxmZ8lU/wDkKvOPz0WkIU777+Z6Dw/4qjcH/hYVmPvOxA8YAX9Qa7isw7Ron/jzrk123UZ1KMVkRMTGama428frQfMsX2nOnL+LAXSKHM00EUHNkjDZoMLF2NT/APbXzHNjHKAfrViwGX3FYC5atgtbW4LqMGLpMKLiwGmDBYjeD1qkZncm4B0QAfHm31MfCtZy3O7N52xFpkZ7y21ujcFHQHuwTKqST6wDvM0jlJOnQi7b319Lffe+wmjLNUdiLYe2Duly1+8jEp6kdKK4VQR3cSh8if61DxOMZjFy00eQia8hcOealT+8orzT13/JvDAwlzpof0IpgY7s5W4n0qNay20fZ281JX9DTx7W3ul0tHuuocfPmKDTYFifNE91Yp/D5mYO+0V4t8Rv71i23mo/lTgz2d0wyBv4R86px8C15DlnEzvB+VN3L8t6VExmYXT+0b0RRv8AGooZvDc1eQqxNv4ih9zFb7GJHOkyHrXm3ljPLEhEXcueQ9PGjiktwmCs/JFghVI1RDdYltQ8+QJ9aquG4fLcm+lWriQXGe3oU9mEkahHvMJ+k79T5SfGCwzASFifGvYYOqo4enF+7u5zpUs9STuQeJchFtLTL7RUBwP3Y73y5+k+NBcHjCh51fcudtas/NTA8q7xtwxYKdui6H97SYU+ZXkD6RNaKlHTOnoxtGLnlhHtbPz/APCrXccrRPz6iogxRDbEkfI1IxeQaVUqzGRO8fyFAMVcNoywP9/pWOKi9g5uUNwjn+La4LagEuqnfnAJ5fQ0Ow+WzAuSvUkn9Kh2+JbgnlJ8uXkKYs5i9y8hcz3ht050Tpz14IVKcXY0LIskLhVA02x82rQr2B04VlCwoWoHDVuYMdBVyFkMhU8iK4UVKvVyp2GzrKnsYx2pXu+Fcq5YvD5ersrFQwMESaVd7m2X0uPcfP1IVylWk5x9NcA7YPDRt+GvLag32zMdA36r/wDL+g+VKlW6l2kZ5Fa4t2yzLgNhomOk6RvFZ/epUqbDslB3L2/yifxXP1pi0ef9+NKlXFq9uXmden2Y+RHunnTuHG49R+tKlQPYriBGO/xq7ZdbCpYZQFZrNzUQILRegSRziu0qdyp+ivP/AIsy4Xtv3xNAyhiyCTO3Xen8RZX8o+QpUq8JLtHU4gvkan4VaVKiexbHMVaA3AAPpUYGEaPL+dKlVoBEDBCZJ5+PXnUy4NqVKrnuGiKB3h6ipXEuz2VHswx09JC7GPKlSqLtE7j3j1Gg7f8AbT/bQPDnur/fSlSr1tD9tH/FHOj+q/M6p/3UY4qP+S+VKlXSX7deRtwn68f8/sit3/2SelVXiRfw6VKuVS/UDxPZZShXqwe8PWlSronJRv3BTTaSfAVebX8q7Srz2F/cv4jq+xi/FY/zl7+If7RXaVKuktg47H//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hQSERUUExQWFRQWGBcXGBUYFxoXFxgYFhcXFRcUFxgXHCYeGBwkGRgYHy8gJCcpLCwsFh4xNTAqNSYrLCkBCQoKDgwOGg8PGiwlHyUsLCwsLDEpLDQsLCwsLTQsLCwsLCksLCwsLCwsLCwtLCwtLCwpLCwsLCwpLCwsLCwpKf/AABEIAMIBAwMBIgACEQEDEQH/xAAcAAABBQEBAQAAAAAAAAAAAAAFAAMEBgcBAgj/xABAEAACAQIEAwUFBQYFBAMAAAABAhEAAwQFEiEGMUETIlFhcTJCgZGhBxQjUrEzYnLB0fAWJIKy4RVDkqLC4vH/xAAaAQACAwEBAAAAAAAAAAAAAAACAwABBAUG/8QANxEAAgECBAEKBQQBBQEAAAAAAAECAxEEEiExQQUTFCIyUWFxkfCBobHB0TM0QlJyFSPC4fEG/9oADAMBAAIRAxEAPwDY6Vcmu0Yo7SrlKoQ7SrldqEFXaHZhmPZ1Jwl/UJqEJFKuUqhR2lXKVQh2omNzAWyo5s2qB46dM/7hVY4h+0S1h8cmDJ0u6g9oT3QzHa2220iN/ONqo3HGYXrF8Xbj4i6+hhauF7SWbUnUUNsCXYgeILAEgHSQtBJF6v8A2l2RiVwttdd9n7PTr5HqTpDEACTuByogvGuHOMbAi6PvQWdJU6Z069E+IXeOdZz9luNs4vMrlwYVEuhDce8GZt2ZUKqrezIJ3G8AjqZzzF8QMmcviwfZxbXP9Iunu+mjas05ycssXsr/APQ2MVxNswH2oC5i/uboqXw7WyvfMFASYJUCO6TMmQRVoynP7d1riC4pe0wVhIB3Agx4FtYB/cNZh9rGZPgMZau2rNkG6pZcQUBuhl7hAbyQpuZ5+UUxwBlbYgjEXMPZNtANN8C6lxnVpbW5YKwXrIKyAAe6abCopRUgHE2wNQPiZyLZis/4T+1bt81awCfurDRaP7y79qSRPe36wBG0ya1LF4YOpBpm4DVj59zbGlrhEGZodjcIyrJECtN4m4PQOXURVL4iuBFgAyaTlsEisrBppre9NNPjXvVtUsWM3zvXbbUxfeTTlkbURCU5EVGLVItW5FeWtRQkOITTd0HmK9vcivVrfnVkGrNwlhRm5chBQ22o1Cid233BUZaArOZrlPG3XagJ9XUprlKacCdpTTb3Yr0jzUIexSrlKoQGZpkrXuRApzBWGtjS3MUUS/A3potJmqA1uM6jS7Q0/XIqwxntjXDiY58qfKih3EOIa1hrty2iuyLq0tsCFgsPXTMecVCjBPtQyxrmJOJIJR9Y1Ac3tsVK/LSfT0q/8CZ9azLANgsen4gXRqKkdqq+zdQke2piT4gHqQKdmfG737YdSvYa9TACDbuMSe8OgMlZHjzOwqrrirty42u4ywwKhQu0GVO4M/Pfx3rLUg5x62jvoaI9yNZ+y3g27l+Nxi3IZGFoWroiLianJaPdPKR0M8xvWX43gvENdvdwQzvDal6u0TBn4RW0cAZgtzBowYm4jaLgJ3DHfaTsp7pHlHUGsd41yK82NxVxCzfj3tO57oDkgAzsAIrHh6l681LwGuLyqxq3GvCDZphMvAcIV7NnYncW3tLrKj3mkLArzx3mS28EMvwOlJQW2gxotcmQHfvsJ59CSeYo1hcXbXK7T3O8q4W1I6sTbRdI82Pd9TWFZ9aUrus3WOx94sfAjfbYAeAAocN19JbJ7EcXuWLgrg50Y3mFtWs22Cw0l2YEKw6agoc/AVu1m7qUHbcA7GQZHMGBXzW2cPbti61wsQOztrJ/FuQFZj4ogAk+83xrW/sYxbXcAz3JNxrrlmPUQAsDoABED+tdSN7u+3AzS2LLm+F1gisq4zyBwZ92thve1VU44dRb38KuSARiGJsaag3LnSjOIWSaGdgNVLTDI3ZTSsmDUu6oFRQN6K9yEwuK8PdrhtbUy1UkQ8Nc3qbauiKiLh5qXbsRUdiHhB3xRO7d7gqBI1CpeII0CqLQJe9vSppudKjIfWnbUu1rgSnAtMFkXENT+GbalctzXbSRVEHaVcmlVlHa7XKVQh2lXKVQh2ouaYc3LNxAJLKRHKf3ZPKeU+dSaVQh8tYnJmw9xjZuACXQrcHZ6lBhrTrcAGociN4IqHg5e4qKQG1BVMggSYCsZjT5kwOR6Ea19peDs3MSRh3KYuALmy9m3cLrr2LK2mO8NjInlNZNesPcuvJkhoDNpBIGykwY3AnYkevOkNvU0qJZsDnmIwFxtS6SVa3cSSCwO4gHdWVtwTyk85qNZze9fS6+pPxd2JmVfQqvpHKIGw6QKG5hiLt4qb+IDlVCgkrOkcgSBLfGa84TLzBC31AJ3ggbxE0qMYrrNa8Rjz8GWLCcV3ruGtWiwCWyILT39KBFmPyy3qY8KB8TYN7F0C4fxWQEjkUDT3NPukiDHMA77mFa7G1b0zfMrBXS3sxuIK8iD503NhyWL3CxkzuxPmTM0UYqL6q0KadrNk9MkC6GuEG57AU3NAWPdXuGfRJ5iDvW98C5I2GwdtbgC3GAZkXYJ1FvckkiTJJJLFvKsM4OCrcZ1Be4F7j95RbIdWDHWAS7CVkcgDzJ23nhHMXvYS09ze4VIY+JVmWfoKOnJ3yt6i6kHkzcL2Jd726i51kK30g1NvDvU7dxAUU4zmTcQcAC0Cyis2xdvS5A6Gvo3M7guIR5VjnEvCpViydZ2pclYJMp107V4tLTtzYwdoqPcuVSCJbNIpns6jdsactXDUsQkqsV6JJpo3TXg4iDUsQeW1uKn3PZFDbOJlhRG+3dFQJAxrW9KmnvGTSqWYJ9WLiKfVqEvdg09bxs04AIzSpkXhXhsUKhCTNLXQu9jvCmWxpobl2DBuim/vQmgrYwmuBzUzEsHxeFd7UUCOIIrq4s1LksHg9dmg1nGxzr3czOruVYz/7S8CExZcKCb1sTO4lVdJj0Ray/NspZLYaWIkx3jpUbECOQ5/Stv4ywvb2gwEugPrpMEx8vkTWdIjIWVuR3G2xAJUxPPcRXOnNwrNcLXOnTSqU1fdaGa3FNSMuwNy9cCWwSx6AwdhJM1cr/AA5auNIEHntt9KJcKZGlm4XHeadJad467f3yp/PK2hXR22ZrisMyOysCGUwQeYPnUzKsA9xtKAk/QA+JOw2NaVn/AA7YuMbjgTO5HtEecbmKZs4ZLMBVAXpGwoXXsg1h7PUh5fkfZlUJBLRJHIMGBET56R862fhe1osIp5gb+UktH1rOsvwRuOh6E/HYqTPz/WtFwuI0ilYRt1Jt+HzFYuXVjFEzEHegmeY0qABTmIzTvVDzV9QroN6GBIj2sZt61XM/xZC8qnLe3qc+BW4vKl5k0G6bW5jGZqWuEx18KgXLdaxnHCy6TA6Hes+v4EhiI5GhzF2Aq2am2UAFebyxUdnotyiYxWoN871wk0iJq0rEPeDHeFF7/s0Hwq98UaZZUVTLQAu8zXKIPaE8hSorkN8xuNqFdzfSOdBcbmRNBsRjiapsEu+Fz4vtNT7d8nrVEyTEw9Wk4rYVE2UFzcptrtDkxBNPoCxAHM7fOisXcfRt6kU+vDhSDduog/vxinNGHkjt9157A1HFvYq5Cc15U1PxuVgWhdR9amI25ztsZoSzxVrQh6uXKbbERTZeak2srkAk0upOMFeTItSA1zWIM7+H9/rWeff9Vx7WoNol1j8twiRPqo26EmtVw2VbmdoO1VLiPgO1auXMRZD9rcLFkBBUgjW2gQIJZdW55sYjYVlnOnUWdPY0UZOMrMr+GsjSxHtch+pPyqHitIgq4QgbEmPgfGpWHbYTuJ/sGvL2bSNq7BZ8VARh8RzpcLHROZdiLaktcuIz8pnp4CTHyonhyhtGIgGVPOJ5j0ncetRsKtskFbAB/M/eb/SDsKm3LJc6EAltoHKee56CBJPgCalRpIjZDyPPLn38WlXuKJL9I062HKOYtr5SfGr02ajxrzlGT2za7K083LW7SI1l+8T5bzHQbDzp9shbSW07DnBB/Q0NHFU3Dquz7vfgZJRWbrIE3sb3ppYrMJWJofjjDbV5s2y0Vpu2i7QWpJwtnWCalJjez2NS8ow/doZm6QxqrgXzsl2saLgIqvYzhwl2IPOuYa+Rdias6WiVBoooVJ22KHiOCSxmaZHAXmavu/WvdlKamAUROAx41PyzgxEBJ+tW1LUmvOY2NNs71HqitjK88wSJf7vxpq4RFR8wuE4hvU0+y92qSsWRTZHiaVejgietcoijS/8AD99n0BN/XaK7guB8Q2ICXEKKd9fMR4AjrV+xWFYqhtkKdtzzijeAI06S0tz8xWahiYVXlW46tRyK6YJwXAeGtrGiT49aC5vkotsQh9Af0ofnXFmIwua9kzarLjujwgb/AF/UUM4k40UYpZ8B8d966Kotv4GLM1sE8NqBgqZpzLM0tYm62FRtF4czA1cp7s0Ts55h+w7Ro5Dn58qod/hS4+KXGYbEJZNshizbyo3+NVGNtwr3Ljj+ILGIvWrF4XVvWmcRESVXm48IAPhWc8JZ/GeOtze1dJtkdOXd+taBlGKsY7FJdd0+82Aykp7NxGUgfL6b+NU25w5gLGKF1saRiNesWYHtBtlJiaK1iIvWDzMXLwy2zhyEss2olyAiL3laRuQdQgeflQS1xWL+KuWAJW33dQ3kz40Z4tzrD4Fjd1FLmJ0dq67sERY2jlt+tV/LLGAsWzicJ2ja5J16izMxAVQDvJPTzqraWLT4h7DQDvyNEMOzMYHQQI39KdwmVF0Bud3kWtgGR+6W2+nnROyQqgKoA8AAP0ry3KOJhOSUZXNkKfG1gfhbDqpa9tv3V8fAkzt6VFxjKypJEstzvQBp7hEDwiSfhTWdXbl11Nq+q212Kqoua31MsGCNIGkjnznqNhiWbr2nDkMwZohdMqy6eRPdYBmAk7lQZArlttfy+Gvz4GmEVbYpN3BsxMGMQCRdRjs7T+0Ue6G6FRA5EdaaXNgh0XV7w8edGrWXXiXtu4e0FXST7cg6SrE7g+TQQZqn8RcNEqrO9x7kwxJ1Wxt7vUbxEmu1h6yz5JSXh7+3AJ3SvFB61ngY6VWWPIAUYyWDqAaHOxuc+ZHcTx9fT4UvhzKxaJiZIjnzn9a0LKlVU0aCzQZ07bsTPf5rzjbeAKVyhVyJRTDgnLVkvh3Fr/mBh1N5+4peIRhr0uiQfdAPXcz4AURw1/HuylkTDoILHYnaO6N29PZEeNeMgyzsF0JPmkyo8NZMkx0Wf6Ua/wClK5m5Lnz5D0ArmyrxzPJG/i9/wLlFvtMEYvCYpu9auWL8EagyIdu6CN0/iPPYmN6eyrGsWVMRhLSTzuIE0g6JJMEwNQIG/VaLLl9pT7IHmB/OnGwinkT85/3TTFjKmW1l9/kxXNxvxONk9s/s+76bqf78qp/EmWvbMspgnZhuPn/I1c7N6NhvzJJ+nKnLsOpVgGVhBB5EU+jyhKPa1BcLPQxy4SLm1WrC4k6RQfP8kOHxQWSbb7oT4eB8xy+E9asVrAqUWCJrtwXOtNPQRN23IOKUAjfc+dD8zzE2QNQIB5HpRLMeDjcKt2jAruIiPGKcz7LTewptRLwORrc6UVsxMHZ3A+GzBiNQH1qFm2eNpINH+Gcp7JVS9AY+6edEs1yjDXybBUB4kEc6RGMuJtzxlwMUdQ1yR1NGTlZKT9KJ4/go2GJB1AH5fCvdq25WFWfSrvqJlBxVyp3LrAxFdq6WuFrpAPZfpSq7iboJHO7jY12LkWcOgAAOxY7knx2j5miXC2Nvst3EsTLsYXwUCFHy3+NUv/FdqXCoW1GT5mof+N8TbMKoCk7AbxXPwkHTaeU0SzTRZftEzCLmHcCbg1FvEAgf0qm3r3bXdT7zA+FEcRhbl9w9xuYp2xky25aZrpPE2Whaw3eWXG21bClQuxC7x4GqjhszayrWLza7JmHndZ6MPCtH4RzpL/4QSWA3gdKz/jXGW3xF21cHZhCyyqgmR4x5VVLESk7SjYyJZm0uA3k2EZfxcMSY5Ff0NSHw/wB4W5fNohlJLeII5zVXyXNWwp1WLh73u9D6irjhcZiilzZALsFth4RPOnykkrWdhiu3pYIf4ev41UuOs6gNIJExGw8vEnpV+ybhS3ZW2XAa6m6xOhGiJUdTv7RHoBQng4GzY7bE3VBfuprZVVUUxtJAlmBJ8gtWSxjkubo6P/Cwb9DXnOUeUJylKENFs39vIfTpKyuesTdKmYkcvjyj49PPbrQPMcu7W4Ze8vSFuykRGwYbeI8PTajN+9tB5HaoeID6W0R2mhgpPLtAp0z5TFcKNSUZdVmvKmtRsYFbaJbUbDcydR9kKJPjA6ACo5vKjm2pL3NiUJnQDyZ2juDnE7t0BgkAMp4fzO4qrisWLSKoWLIQ3mAEb3QsKfMEmjpwS4VFt2LJIYk7Eks8pLXHMlmKlmLGSezjqKdOnFS7Sk/Db4t298QYy07gfm2EUtKxrIkjpA2mPz9F33iDsJA67kdptyyOpH/c0vIO/vch5fpRK2z3sRct2baOFKa7jXICqdSEACdRU27hIkbsBvJKu3Bbsk21UXHDEd0QNwr9ZIHfj/Tzo3RqwpZ1tprfvGRqJvKA8p4as2rzNr/D0goPdViYKhvQePveIk2C5otKCSqW/wAwe2gk8hqdhBPkCfOpOAwLsS1wKZEaY2A3MUOxuS27hRrdu7buW2LKezOjvKyEFXdD7LHkQRHqCGbnpp1O737+IMnlVkEkz23b7qmyIE/tWPudrzW0QSU7wEyRuJr2OItlaUAYMwlcR7KBSzmbIhQHU6jtv5GAlvhq2jF27YsvZMxL4dANFvszKC7pVXQwdthyNctcP27YSyG0lSQoOIt2nnsgHWMPZlibZUmZYjSZrYqdBLj7WtvDb4GZuT4h+1nJe6qalOrX7Nq8QRbOhyLhAQAPAJ33IHUVLuOVoFYxSWihHYbW2vqEN127FkVWdR3QQVRTAHuzEyak4XPVvaijo6rE6S5YSFbvBkWNmXkTzrNXpfyinZLX1GU3wYUS4eQPPf8A5qTbadp8p/nUG23dEe9AnwH9zXsYrSpaNvZQeM7fX9KyJjWinHNr+YFkawbX3S2xukidV4FQUQxsNKuwG87eRMHE5tGnS3860G/jmRFIALFlUaiQo1ELqMAmJIEefMcxnedYJLd11SDBM6QQAQdwASSADIG52r0/J1ZVYyila2q+/wBTJNWkrnpc+uRqnf1P6Ubwubm3hRe2LaxO3QmKqCXxMdKPYrHK9jskID6eXn0NbVOS1k9DQqKb6u4QzPNLaOt592ZlQeRblQjO8aVzCzcHKNJ3+NCs3utewQuR3rbKxHhoO/0mo/HDst3CMOT7/Q/1pUaybSvrqvQ1QUbyS8GvXUvlvM7T3ypHe0hiPEHapOW27SswCgawSPWqjgUYY0noLKz8Wb+lF8NmCadTnTDkKTtPSjo1lKSQjFQTjK3B/QtmDxACKHHeA32pV7wuPtlF7w5VyugcU+fsv4buv7RKRRy9k1u3b9qWHWnreZG4ZPdPgK961Z1Vt9TAED151hbbdjsO0U3cbv2nAXYkRzqx8O8FYjFqrH8OyffPM/wr19TVlwXDDC4gEG0wHPmKtGOzFbQVB3VjSP7HSjo0pN9ZGDpU5JpkKzl1jAWtFrSp6tzdj4k1huf3AMyuyNS3G1SfEiCK07iDMRrYF4KiVjdpPj41Q8/wHblSo0H29UbsV93at0oXiKhLKyuYnhwBu43d32I3FEOG8gYJdRmLF1gDfbwipavpUkjcdOtS+H8aTiLYI/DLCW3EAd47jcbDnWOpXqOFu43U6MFLMjRMj4PsYVLYCC7dRFU3nGt+6AsIWns1EbKsbeJ3oveEf1HMefn6VVc2zBrdkvbuszK4Uy7sp1AnYXGYqR6x3SfIEchzbtrUk99fkRzPrH6eleVr0ZuLqSbbT1NMYWVwqrFpDDfy9lgeo/p0rlloaOjcv4ht9RVUxeaPbxZ56SVYDc7ED6TNFcVmagMzGFG5P6AedZ61DIoyWt0G4hzMMSLVp7h5KJJmIHUyQeQ8ifAE1Tsxzj7tqIe1elyRae+xuMLvZta1NbFwtB7S2EOxG6mo+bZtdx9psOlptLjSx3nyO22xgweo5U1ZyFrVxm1K98lJ0qGK6VKsCeVsxAHOACNpIrdhcPJx0i2/J+HFfEzTsn1meMHlWNuJpUmzIYFgSCTqJVgokop1uo3JAVDB3qx5ebWD0WHIV2AI94ncjc+0YAkswA67DuiFbyx5Vrl9U03O0UalkHuiJY+CieUy3KanWUwi3O1a+DcmdQckg6dGwUmJXYjkYEzArb/p2Jq6OOm+lt/ViniIR4oMZXmSXZ0yCNJhhBhuTemx25iIIFV/MckLarTHYXLhDqt9mazeui6+HcLaKspRivtGCF8DRLBZ5l9mVtru0DuWys7kiSQuwLE+Umn341w0/s7h+C+H8daKPImLpyvFfX8eYieKpvdgPEcNq0p3uzLYhtS4W4t5hiFuAo7tCsoNwHz7NOUTXV4aXUCUvsA1tgp7JQGS29o6SbupQQ4IjdOzSD3RBVuPLPu2GPqVH9a8Nx5t3cOo9Wn9FFa1yPjXpm9/IU8VRRGw/DGnQezuzbW2qM18AqLbXGXu2kZW2uMp1A90x1M+LPCrWrqXbSAaAq6Ted1ZAnZhZNgEHT7pYKSATJ3qS/GV9h3QiegJ/Vo+lDcXxRjAdrqGR+RVb4HSQfQg018gV5XzVN/P8sBY+mnogiMSASokDoDzG5UqfQnf/ml9/wC0ZYMKpYA9TEgv5bK3oCOpoBneZntbN2I7UAlR0lCYJ5H2YnyExAlzLUJUM86DAC9bh56VHgW7xPgB4V4yvh3Qm4Pg2vmd2NpxU1xLN2yuhLcroKIoG+g7SB49ZqoWsWb+Kvq6EMotajz7xtHW0KBoUNbKknUSzKJ5CrRhbL73LhW30LnoPyJPIegk+NR8Pw2l6+bqAKkz2htpr56iA9wNALEmVCkTz2EauT8TGhNuXdp6q/qjNWhmWhSsdw0S+pTAn4UzjcdassoJGsc/6VoFj7uq/jOAeqzHqKzb7Rfu1y+nYsI0kED6V6KWJpTlzSV7+hVOhWj15J6B7Acb4AKQxHeG4jaaD8UcY4W72QUSLYMbcuVZ5mmTPbMrOnoRUSxh7rA6QSF57UiGBhGWdSfvQZTqc1PPY3LK+LcEySWAYqAZ2Pp9aqvGubK4C2t1G9Z7gMK5bUZ0gyem1adkvCtrEYdX1EMZoY0aeGnnlJ+AUacql3Eoi8S4hRpDuAOkmlVqvcKXAxGgHz8aVaukx7ydBl/Vgw5uoHtAnwFG+Frqhmu3fDaq7auWSykW4I5jxoniMf2i6VGhaLMo6mKda61NJ/xZcTC/ebah0UciYoTgvtat3SUv2+zDbah3l38eooZw5hLuJwt3BqwVdjqMwN5jaq5n3AmKw4LFdafnTfbzXmK6mHcKkLvcwu5oeZWg1tWtkOW95evgZ8IqDg8rjSW5yeXjVN+z/ihrV37u5JR50/ut5VoKNJ9N6klldgkVfifDlH1gd2YaOh6E0Oy0A3tRJA0tAAdlmI72hWKrBJmI2AkTNFsuzS3cxWKXEBwsoEHiIILb+YFFMs4etJiFfutbKvuVLLMSNSgHSRH02rmYqUYRk+KVzdSzqPgzxlOBBYW7jQpJmTtqCXLazPIS5+lcy5zbJE6CCQT1DKYkfEfKvWdG1YvKVZCjgwqbAFYBECIkEGPWqHmnGSJiHG8CQQqj2l2HvR3lAJPQ6tulcylDn1mWzWvv19DbKajrJl3zTHa7vuqwUahvsZbp0nnUH/qnbC6yMpFoORI2LqQhMExA3InaYPkcwxXFV9ypDkMLQtE8ywBYgmeRAaJEcqtPAlxXw722ZAVuWWUMY1Es3MnmBpmPH4Rsw+AS5uMtbNGWpiuq7aaF3t5VmDWe6TbsxuEKpccdRtDAfHUfLlXixlRCCLZAb2YQ96d9jHe+FXW1dX75cAafwrZ25ftLnKuWsQVs4RlXWUUallVIDWtM94iDvXpaeI5tbJfLgcadJzfF/MqGIy67aWWssgO0spA/TnXvEcPYoJrNsgATErq/8Zn4RNWTNMUWtubd0aUuTdtPBdSjqzAGdgIBjcRMHpTuZ2r/AN8Asdnqazv2mqIS6dxp698fOndKm7bcRaoxRTcHw9euBHDW11boHYhm21CAAegn03pz/pTaL1wkL2bEFeZgBWmRtGlgfhVuwuTE28E0SbdwI0SYAS7ZY+kgb07dyxTfxFiRN20GHqENpvoEPzpbxM82/u4fNxt77gVY4Nm4qG7syltQWDsVEAT+8N6eXhe1+Ey3Ga07FDsFYGGjmPzLHLrRF8ctq/h7dwhT2TqZMCSLemT5tbamc3xvZ22a7d7wvK1tQywUFxWXYCdkmZPSg56q7a7kdOCvoe2yWwqOVDzZZdepvaQ6XPKIGgncQe7Tec4G2gxSKqqRbW6hgEgCdQBM7Sn/ALVXeLcxRr023V1KLJUgiQWXmNuQHzp7MuIUOD9tXxBsm1CEudDQdTwIUhZJnrNMcZpRk23f5bArLdqwOL2nSw1550C4ulAFJ75jVzEADaBvJo5gLwnUGXUfZ2LuF6AIvInmSep8AKoT3Jw9vfqx+buR9Iq05JmSpaXXcCrHIe0xHPZe8fhyrw/K1NTnKUFrnf1f3PR0NKMU+5BjO8cLNvWUlzya4wZ9okhRKoP7ip/DxfFWVu3dRBJ0pMKQDGoxzMz8qpPE2M7Z1CAhYAEiOfU+dFhjLgRUF1giqFCKdAgCN9ABPxJpCwr5hQ4vVjbNrQa46wQsXC0BQ8Eb7T7wHh4/6qyrO8SrXAyjkd60rNMuS/aKEQw7ykCDq8CeoPL5HpWa5xbRSAnxrvUYro61V46F05ydTmp3d1vwCyYhWWeYinsFm1tFKaRv1qsYHGaDpb2T9KJpdt/mWPCgsgZJwllYs0vqE0jbUenhVy4dzu2ttFBis/GJHaOTvtA9KJWszTuhVg7VoUIqi5X17hUYVJV4wcdHxNctFWAOob+lcqv4S/CKAsiOc86VKVKDV8iGyrZZNc49PApF+wiMJMT0qdbwcjbl4ioePwa3iCGAI2iveUhrJh22NZUlLY5Uoyg9VoaT9lWAK2LusjvXNj1gACPpV0v5ahB2FBPs/ZPuwiCJP61abyCOX0rrQ0ihMnd3Ma4w4Vt2b6X7YKsGk+dSb/EVvDYc3Lh3jYdSfAUb47AFsk9N/lWLYjA3sWpvFu6NlWeQpt7vUtBTG5/dcpidKhApDIT7QJ5VZMl4wW1ZW9ri0zFO8dwwAYqRzOxEEDf1rOcJkt+6/ZBTI8eQFaRkmQLawf3e4AxbUbg5gs38wNIny2rNilDKrmrDZnJpFb4i+0tsVYu4dlkdoHs3RCuoRpAfaW2JgyD4zvVF3NT87yo4e+9szAJ0kj2l91viPrNQqClThTj1FZPUCbd+scAohl+KKkER/wDlD9VcLU1aAM2nK/tFF1C+lEedMrz0rv3jzG5MD49aeTip7rQqsV3llEwBzgnYHz6eB5VjmU4dmce1pEF4JGwPKR41pGDz1xAtqezPeKSpgLAIDyOzGlEEgAwoiNjUWHzyzy2D6TzcMkVr3hq/nqdroD3VTZwhKIoM6xFy1dAj94AnwGqZIZbxdelraPzFsBwQQDzdyWUKkglj7JGjrvVJOFv3oAtyyqTAfU8bEIUktIg7QOe8RU0k2rbW7tsqWhgxtgdkBzCtLMxbkFaPe5EmtuiMNmzS8qyq8ohcUVUn3ZiTv1YbmpmI4ZWA5uvMbnYHYAEzuZMfWsxwv2iX7aqBpGkKJhpOkRPtc6dxn2k3mCjUo2PJfNh1nwFO/wB9u90vT8AuNPaxdcZw3ajUWdvGWEweRPd/uRUS5w5hlPj3oPePxJANUG7xTcb2r7D02/2gVEuZlq9663qTH1NFzdV7z+ZM0F/E0fs8JaALC2BBPeiZ6Dvb1X+I+KrHZMltoJDCQO6A0gGdhsPCqmUPUAfU14GANw7QABJY8l8/WjWFu7ybZXO22Vghnmei1hcOBbhRoBn2j3GGoDzAB39KE5lxaqgBGDSjAFZEFuUz4eEbH1qV9oeMtHD2Ftg94hyx6wkQD4DVFZ9FecowTzSat1pfVnWlUcUop8F9DRMtz06rTXSQLm46rMD+o+e9XXCYtWWQQR5Hr4VlvA+AS/dm+Wa1ZXULcsASzcpB7o5naJI9a0K1hsIbjXLK3UBAUqrzpbeGWZJkRtMd3pOw1IQvbiaKVWdrtaBJ7lUXiTKi2LheVwBx8ZDf+wJ+NWnJ2uXUBKQZYGSd4YqCAFOxAB59fCovF2Fe3bS6B3rbQf4X/wDsF/8AKlU42nZ7GrnXGN4b2KFmOANtip5ivAwK6xB2Iknwp3EXGuvqbmegp9MKKY5JOyNF1KKnLcYKKreIr3iNAYdnMHpXh7G8VIXLWIAT2iRFVoF0hKSL7k+R3zYQ9qFkTHhPSlQ7C8F4koCcQ425AmB5c6VL6Xh1pm+oqU6jbf2X5KZgL66pDHbxqTe0sZLk+U0PGZ2iPZg11cdbrW4N7OxzFl4q5u/2RiMGI5Fm/U1f7iyKzj7K8cowCNvGpv1NaKt6VBg1qWiRgn2mVHijJe2VhyIBPr5ViV/CmxqtMdPeJUnlHhX0JjH73IjY1ivHvZpijZuKQlwalfwad6O1wUDOH75XY983GG6noSBzq5XLkGqJkGU3Uxlse0neOoHwUkSPWK0VchuN1APh/UisOKu2kjo4S0U2yp8YZF96tBkjtbcwPzqdynrPLzJ8azWzh2YkAHYEnxgc5raMyAwykBtd9u6sckn3t+beHhVRz7JddztrbizfYd4ckc9SPAnnSadXm9JbfQKvTU3miVIZNot9reJtofYWPxLhH5VPJfFzsOknaouDwbXmCIonqegH5mJ5Cjy8K37tybzhmJAk3AxPQDYlj6AVa+G7dq1bZMObbtqBuMdgTBCgdYG/Prv5C6+MjCLcNX8viJhQbfW0K1h8CtiUGIUNMOGVgCRt4THh/wA0VwFtApft7CxsRJYsDzAQqdQ8RVlxmQm+7XDoBaDp0kgbARIO+wrzY4Pj37J9S4+HKu7Rx2FcEs8TmzoVbvRg/D4jD22Vu0Fx1Mq3ZXGgsQe7rITmZ5eNecyzQ3m3UmBs1w7DyVEEA/ADzo5/gwx+1sDz1Mf1FTMPwrYH7S/bB/dRj/8AKm9Mwq15yK9+NxfM1f6tmeXstvXPBRHhBnqOZ+dScFw2qOjXtTJBLARJ3fYE8uQrTLHC2F6Yhj6W4/UmiF3hPDaN3umBse55n8tInyjgFvUT+Iao1/6mb4HIcOe0P4st+zAZQFEnmTO8QORG3WiD5bYRm1NiOz0AKrAHU+86mQGOnKOfSjuI4Pwx96/Hqg/RaZ/w1hliHxZ8u20j/wBYpb5VwK2n6MLo1Z8CBhgiDu4O2sMDrbUIVRsJusZk89htQLE/j3TqZsU8yLVkTbB/e0KEUDlVvOUYVTP3cOfG87Xvo5Ir1czB1BVAEH5UUKPpWap/9BhYfp3k/ffYbDAVX2tDOvtER/8AL9qoGlNGkclICysjmQNP1qZw3whgGsh7pZ3IBMMVUE+6umCY6knp0oxn2RDFW3S44V1U3A3OHUqAp8QQxn1HhFZpg8diLUhGMDbbfr4eE1hoSnWo546Xb+pt6lOdpa6I0YYHCYezdNgdmWE7sWnSD3e9uOsbnn8ucK31vXTbdgqru8GCRyFsEciYO/hJ5kVnXYte/aM6nqCpIPiViAD5GPWr9w5hrCWNKiGJLE9Z5AT1AED50U45Vd7jYzzuyVkaVbw9sCLenyHL4Df+4obm2FN229q4O64KzzieTDrsd/hVTw+dMp0k7g0Vw3EWsaW/XrSbjcpm/bC25VlhkJVh5gwR86T46Zgc/wDip/HGD7PFow5XVnb8ymD8xpPxNQrWGUczWiVWnFXZnSntfY9Yclm5UdSw1tbbxsXAJ8J2odl+IUtCCR+bpV0zPDf5Ead4IYkeRBrmVqzdaKtpc1UovLoHcPdGkVyhGFxoKKZ6Uq5ssPPM9DbmRhcVyTXvXXkvXsWkeduzbvs+4hS3l9hWGpiSq20EuzSfl4zV5zLjC7hbatfwpS0dtSuGK+ZECqJ9kvDZ+7Wro2uMzFSd9Kg9B51aftTuMmA06gQeciDM86fTSbSaESYawGYJfBuKxKRsSdt96wb7VseLuNOlw6oNO3Qzv/Krjleathch1Sdd1nVPKWIB+A3rKb9v40cYcSJ2Lh9mWJctcLHuoAqk9CxmZ8lU/wDkKvOPz0WkIU777+Z6Dw/4qjcH/hYVmPvOxA8YAX9Qa7isw7Ron/jzrk123UZ1KMVkRMTGama428frQfMsX2nOnL+LAXSKHM00EUHNkjDZoMLF2NT/APbXzHNjHKAfrViwGX3FYC5atgtbW4LqMGLpMKLiwGmDBYjeD1qkZncm4B0QAfHm31MfCtZy3O7N52xFpkZ7y21ujcFHQHuwTKqST6wDvM0jlJOnQi7b319Lffe+wmjLNUdiLYe2Duly1+8jEp6kdKK4VQR3cSh8if61DxOMZjFy00eQia8hcOealT+8orzT13/JvDAwlzpof0IpgY7s5W4n0qNay20fZ281JX9DTx7W3ul0tHuuocfPmKDTYFifNE91Yp/D5mYO+0V4t8Rv71i23mo/lTgz2d0wyBv4R86px8C15DlnEzvB+VN3L8t6VExmYXT+0b0RRv8AGooZvDc1eQqxNv4ih9zFb7GJHOkyHrXm3ljPLEhEXcueQ9PGjiktwmCs/JFghVI1RDdYltQ8+QJ9aquG4fLcm+lWriQXGe3oU9mEkahHvMJ+k79T5SfGCwzASFifGvYYOqo4enF+7u5zpUs9STuQeJchFtLTL7RUBwP3Y73y5+k+NBcHjCh51fcudtas/NTA8q7xtwxYKdui6H97SYU+ZXkD6RNaKlHTOnoxtGLnlhHtbPz/APCrXccrRPz6iogxRDbEkfI1IxeQaVUqzGRO8fyFAMVcNoywP9/pWOKi9g5uUNwjn+La4LagEuqnfnAJ5fQ0Ow+WzAuSvUkn9Kh2+JbgnlJ8uXkKYs5i9y8hcz3ht050Tpz14IVKcXY0LIskLhVA02x82rQr2B04VlCwoWoHDVuYMdBVyFkMhU8iK4UVKvVyp2GzrKnsYx2pXu+Fcq5YvD5ersrFQwMESaVd7m2X0uPcfP1IVylWk5x9NcA7YPDRt+GvLag32zMdA36r/wDL+g+VKlW6l2kZ5Fa4t2yzLgNhomOk6RvFZ/epUqbDslB3L2/yifxXP1pi0ef9+NKlXFq9uXmden2Y+RHunnTuHG49R+tKlQPYriBGO/xq7ZdbCpYZQFZrNzUQILRegSRziu0qdyp+ivP/AIsy4Xtv3xNAyhiyCTO3Xen8RZX8o+QpUq8JLtHU4gvkan4VaVKiexbHMVaA3AAPpUYGEaPL+dKlVoBEDBCZJ5+PXnUy4NqVKrnuGiKB3h6ipXEuz2VHswx09JC7GPKlSqLtE7j3j1Gg7f8AbT/bQPDnur/fSlSr1tD9tH/FHOj+q/M6p/3UY4qP+S+VKlXSX7deRtwn68f8/sit3/2SelVXiRfw6VKuVS/UDxPZZShXqwe8PWlSronJRv3BTTaSfAVebX8q7Srz2F/cv4jq+xi/FY/zl7+If7RXaVKuktg47H//2Q=="/>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8" name="Picture 10" descr="http://cdn.cnwimg.com/wp-content/uploads/2009/09/lance-armstrong-net-worth.jpeg"/>
          <p:cNvPicPr>
            <a:picLocks noChangeAspect="1" noChangeArrowheads="1"/>
          </p:cNvPicPr>
          <p:nvPr/>
        </p:nvPicPr>
        <p:blipFill>
          <a:blip r:embed="rId4" cstate="print"/>
          <a:srcRect/>
          <a:stretch>
            <a:fillRect/>
          </a:stretch>
        </p:blipFill>
        <p:spPr bwMode="auto">
          <a:xfrm>
            <a:off x="7453086" y="4830627"/>
            <a:ext cx="1524000" cy="1143000"/>
          </a:xfrm>
          <a:prstGeom prst="rect">
            <a:avLst/>
          </a:prstGeom>
          <a:noFill/>
        </p:spPr>
      </p:pic>
      <p:pic>
        <p:nvPicPr>
          <p:cNvPr id="17420" name="Picture 12" descr="http://t3.gstatic.com/images?q=tbn:ANd9GcTn1ig0gaYtrxMax0zfObc23sieDvivzEGRd8HcTebTiYX-QaUY"/>
          <p:cNvPicPr>
            <a:picLocks noChangeAspect="1" noChangeArrowheads="1"/>
          </p:cNvPicPr>
          <p:nvPr/>
        </p:nvPicPr>
        <p:blipFill>
          <a:blip r:embed="rId5" cstate="print"/>
          <a:srcRect/>
          <a:stretch>
            <a:fillRect/>
          </a:stretch>
        </p:blipFill>
        <p:spPr bwMode="auto">
          <a:xfrm>
            <a:off x="137886" y="4906827"/>
            <a:ext cx="1305096" cy="1276350"/>
          </a:xfrm>
          <a:prstGeom prst="rect">
            <a:avLst/>
          </a:prstGeom>
          <a:noFill/>
        </p:spPr>
      </p:pic>
      <p:sp>
        <p:nvSpPr>
          <p:cNvPr id="13" name="Text Box 5"/>
          <p:cNvSpPr txBox="1">
            <a:spLocks noChangeArrowheads="1"/>
          </p:cNvSpPr>
          <p:nvPr/>
        </p:nvSpPr>
        <p:spPr bwMode="auto">
          <a:xfrm>
            <a:off x="76200" y="5715000"/>
            <a:ext cx="14478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FFFF00"/>
                </a:solidFill>
                <a:latin typeface="Comic Sans MS" pitchFamily="66" charset="0"/>
              </a:rPr>
              <a:t>Stalin</a:t>
            </a:r>
            <a:endParaRPr lang="en-US" sz="2000" b="1" dirty="0">
              <a:solidFill>
                <a:srgbClr val="FFFF00"/>
              </a:solidFill>
              <a:latin typeface="Comic Sans MS" pitchFamily="66" charset="0"/>
            </a:endParaRPr>
          </a:p>
        </p:txBody>
      </p:sp>
      <p:sp>
        <p:nvSpPr>
          <p:cNvPr id="14" name="Text Box 5"/>
          <p:cNvSpPr txBox="1">
            <a:spLocks noChangeArrowheads="1"/>
          </p:cNvSpPr>
          <p:nvPr/>
        </p:nvSpPr>
        <p:spPr bwMode="auto">
          <a:xfrm>
            <a:off x="7505700" y="5915055"/>
            <a:ext cx="1447800" cy="369332"/>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C00000"/>
                </a:solidFill>
                <a:latin typeface="Comic Sans MS" pitchFamily="66" charset="0"/>
              </a:rPr>
              <a:t>Armstrong</a:t>
            </a:r>
            <a:endParaRPr lang="en-US" b="1" dirty="0">
              <a:solidFill>
                <a:srgbClr val="C00000"/>
              </a:solidFill>
              <a:latin typeface="Comic Sans MS" pitchFamily="66" charset="0"/>
            </a:endParaRPr>
          </a:p>
        </p:txBody>
      </p:sp>
    </p:spTree>
    <p:extLst>
      <p:ext uri="{BB962C8B-B14F-4D97-AF65-F5344CB8AC3E}">
        <p14:creationId xmlns:p14="http://schemas.microsoft.com/office/powerpoint/2010/main" val="3185625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133600" y="152400"/>
            <a:ext cx="4419600" cy="1524000"/>
          </a:xfrm>
        </p:spPr>
        <p:txBody>
          <a:bodyPr>
            <a:normAutofit fontScale="90000"/>
          </a:bodyPr>
          <a:lstStyle/>
          <a:p>
            <a:pPr eaLnBrk="1" hangingPunct="1">
              <a:lnSpc>
                <a:spcPts val="3900"/>
              </a:lnSpc>
            </a:pPr>
            <a:r>
              <a:rPr lang="en-US" sz="4000" b="1" dirty="0" smtClean="0">
                <a:solidFill>
                  <a:srgbClr val="FF0000"/>
                </a:solidFill>
              </a:rPr>
              <a:t>God’s Justice will eventually prevail (8:12-15) </a:t>
            </a:r>
          </a:p>
        </p:txBody>
      </p:sp>
      <p:sp>
        <p:nvSpPr>
          <p:cNvPr id="4099" name="Rectangle 3"/>
          <p:cNvSpPr>
            <a:spLocks noGrp="1" noChangeArrowheads="1"/>
          </p:cNvSpPr>
          <p:nvPr>
            <p:ph type="body" idx="1"/>
          </p:nvPr>
        </p:nvSpPr>
        <p:spPr>
          <a:xfrm>
            <a:off x="304800" y="1752600"/>
            <a:ext cx="8382000" cy="4267200"/>
          </a:xfrm>
        </p:spPr>
        <p:txBody>
          <a:bodyPr>
            <a:normAutofit fontScale="70000" lnSpcReduction="20000"/>
          </a:bodyPr>
          <a:lstStyle/>
          <a:p>
            <a:pPr eaLnBrk="1" hangingPunct="1">
              <a:lnSpc>
                <a:spcPct val="90000"/>
              </a:lnSpc>
            </a:pPr>
            <a:r>
              <a:rPr lang="en-US" b="1" dirty="0" smtClean="0">
                <a:solidFill>
                  <a:srgbClr val="0000CC"/>
                </a:solidFill>
              </a:rPr>
              <a:t>Even if sinners do evil 100 times &amp; live long</a:t>
            </a:r>
            <a:r>
              <a:rPr lang="en-US" dirty="0" smtClean="0"/>
              <a:t>, Solomon                               knows it will be better for those who fear God (v.12)</a:t>
            </a:r>
          </a:p>
          <a:p>
            <a:pPr eaLnBrk="1" hangingPunct="1">
              <a:lnSpc>
                <a:spcPct val="90000"/>
              </a:lnSpc>
            </a:pPr>
            <a:r>
              <a:rPr lang="en-US" b="1" dirty="0" smtClean="0">
                <a:solidFill>
                  <a:srgbClr val="0000CC"/>
                </a:solidFill>
              </a:rPr>
              <a:t>The wicked will only get the days of this life </a:t>
            </a:r>
            <a:r>
              <a:rPr lang="en-US" dirty="0" smtClean="0"/>
              <a:t>– they can’t prolong their lives – their days are like a passing shadow [compared to eternal life in God’s family!] – we must be patient! (v.13)</a:t>
            </a:r>
          </a:p>
          <a:p>
            <a:pPr eaLnBrk="1" hangingPunct="1">
              <a:lnSpc>
                <a:spcPct val="90000"/>
              </a:lnSpc>
            </a:pPr>
            <a:r>
              <a:rPr lang="en-US" b="1" dirty="0" smtClean="0">
                <a:solidFill>
                  <a:srgbClr val="0000CC"/>
                </a:solidFill>
              </a:rPr>
              <a:t>Sometimes it seems just people suffer like the wicked</a:t>
            </a:r>
            <a:r>
              <a:rPr lang="en-US" dirty="0" smtClean="0"/>
              <a:t>, and wicked people get the lives of the just – “good things happen to bad people &amp; bad things happen to good people” (v.14)</a:t>
            </a:r>
          </a:p>
          <a:p>
            <a:pPr lvl="1">
              <a:lnSpc>
                <a:spcPct val="90000"/>
              </a:lnSpc>
            </a:pPr>
            <a:r>
              <a:rPr lang="en-US" dirty="0" smtClean="0"/>
              <a:t>In this life now we don’t get rewards or punishments according to our works</a:t>
            </a:r>
          </a:p>
          <a:p>
            <a:pPr lvl="1">
              <a:lnSpc>
                <a:spcPct val="90000"/>
              </a:lnSpc>
            </a:pPr>
            <a:r>
              <a:rPr lang="en-US" dirty="0" smtClean="0"/>
              <a:t>Seems like vanity because we don’t know what God is doing in every situation</a:t>
            </a:r>
          </a:p>
          <a:p>
            <a:pPr eaLnBrk="1" hangingPunct="1">
              <a:lnSpc>
                <a:spcPct val="90000"/>
              </a:lnSpc>
            </a:pPr>
            <a:r>
              <a:rPr lang="en-US" b="1" dirty="0" smtClean="0">
                <a:solidFill>
                  <a:srgbClr val="0000CC"/>
                </a:solidFill>
              </a:rPr>
              <a:t>So eat, drink &amp; enjoy the good days of life God gives you </a:t>
            </a:r>
            <a:r>
              <a:rPr lang="en-US" dirty="0" smtClean="0"/>
              <a:t>– for however long they last! (v.15) – same counsel as 2:24; 3:12,13,22; 5:18; 9:7</a:t>
            </a:r>
          </a:p>
          <a:p>
            <a:pPr lvl="1">
              <a:lnSpc>
                <a:spcPct val="90000"/>
              </a:lnSpc>
            </a:pPr>
            <a:r>
              <a:rPr lang="en-US" dirty="0" smtClean="0"/>
              <a:t>Don’t over analyze events of life – enjoy the good days God gives you</a:t>
            </a:r>
          </a:p>
        </p:txBody>
      </p:sp>
      <p:sp>
        <p:nvSpPr>
          <p:cNvPr id="4100" name="Text Box 5"/>
          <p:cNvSpPr txBox="1">
            <a:spLocks noChangeArrowheads="1"/>
          </p:cNvSpPr>
          <p:nvPr/>
        </p:nvSpPr>
        <p:spPr bwMode="auto">
          <a:xfrm>
            <a:off x="2438400" y="5943600"/>
            <a:ext cx="6400800" cy="7016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Enjoy life now if you can</a:t>
            </a:r>
            <a:endParaRPr lang="en-US" sz="4000" b="1" dirty="0">
              <a:solidFill>
                <a:srgbClr val="00B050"/>
              </a:solidFill>
              <a:latin typeface="Comic Sans MS" pitchFamily="66" charset="0"/>
            </a:endParaRPr>
          </a:p>
        </p:txBody>
      </p:sp>
      <p:pic>
        <p:nvPicPr>
          <p:cNvPr id="65538" name="Picture 2" descr="https://encrypted-tbn3.gstatic.com/images?q=tbn:ANd9GcS2TXDLaHUpGf1v3i_jhLJaSqESAm0zZ8Qm4ak4IJ6dXzZO2Pb0TA"/>
          <p:cNvPicPr>
            <a:picLocks noChangeAspect="1" noChangeArrowheads="1"/>
          </p:cNvPicPr>
          <p:nvPr/>
        </p:nvPicPr>
        <p:blipFill>
          <a:blip r:embed="rId3" cstate="print"/>
          <a:srcRect/>
          <a:stretch>
            <a:fillRect/>
          </a:stretch>
        </p:blipFill>
        <p:spPr bwMode="auto">
          <a:xfrm>
            <a:off x="7007242" y="76201"/>
            <a:ext cx="1831958" cy="2209799"/>
          </a:xfrm>
          <a:prstGeom prst="rect">
            <a:avLst/>
          </a:prstGeom>
          <a:noFill/>
        </p:spPr>
      </p:pic>
      <p:sp>
        <p:nvSpPr>
          <p:cNvPr id="6" name="TextBox 5"/>
          <p:cNvSpPr txBox="1"/>
          <p:nvPr/>
        </p:nvSpPr>
        <p:spPr>
          <a:xfrm>
            <a:off x="8077200" y="76200"/>
            <a:ext cx="685800" cy="369332"/>
          </a:xfrm>
          <a:prstGeom prst="rect">
            <a:avLst/>
          </a:prstGeom>
          <a:noFill/>
        </p:spPr>
        <p:txBody>
          <a:bodyPr wrap="square" rtlCol="0">
            <a:spAutoFit/>
          </a:bodyPr>
          <a:lstStyle/>
          <a:p>
            <a:r>
              <a:rPr lang="en-US" b="1" dirty="0" smtClean="0">
                <a:solidFill>
                  <a:srgbClr val="0000CC"/>
                </a:solidFill>
                <a:latin typeface="Comic Sans MS" pitchFamily="66" charset="0"/>
              </a:rPr>
              <a:t>Job</a:t>
            </a:r>
            <a:endParaRPr lang="en-US" b="1" dirty="0">
              <a:solidFill>
                <a:srgbClr val="0000CC"/>
              </a:solidFill>
              <a:latin typeface="Comic Sans MS" pitchFamily="66" charset="0"/>
            </a:endParaRPr>
          </a:p>
        </p:txBody>
      </p:sp>
      <p:pic>
        <p:nvPicPr>
          <p:cNvPr id="7" name="Picture 2"/>
          <p:cNvPicPr>
            <a:picLocks noChangeAspect="1" noChangeArrowheads="1"/>
          </p:cNvPicPr>
          <p:nvPr/>
        </p:nvPicPr>
        <p:blipFill>
          <a:blip r:embed="rId4" cstate="print"/>
          <a:srcRect/>
          <a:stretch>
            <a:fillRect/>
          </a:stretch>
        </p:blipFill>
        <p:spPr bwMode="auto">
          <a:xfrm>
            <a:off x="381000" y="76200"/>
            <a:ext cx="1683072" cy="1472688"/>
          </a:xfrm>
          <a:prstGeom prst="rect">
            <a:avLst/>
          </a:prstGeom>
          <a:noFill/>
          <a:ln w="9525">
            <a:noFill/>
            <a:miter lim="800000"/>
            <a:headEnd/>
            <a:tailEnd/>
          </a:ln>
        </p:spPr>
      </p:pic>
      <p:pic>
        <p:nvPicPr>
          <p:cNvPr id="15362" name="Picture 2" descr="http://t1.gstatic.com/images?q=tbn:ANd9GcSUZyWX3DjZ4-4HO3LrzjQEYbd4DQeJ8NB5KKAZmBiEThVDXW_a"/>
          <p:cNvPicPr>
            <a:picLocks noChangeAspect="1" noChangeArrowheads="1"/>
          </p:cNvPicPr>
          <p:nvPr/>
        </p:nvPicPr>
        <p:blipFill>
          <a:blip r:embed="rId5" cstate="print"/>
          <a:srcRect t="32143" b="35714"/>
          <a:stretch>
            <a:fillRect/>
          </a:stretch>
        </p:blipFill>
        <p:spPr bwMode="auto">
          <a:xfrm>
            <a:off x="152400" y="5943600"/>
            <a:ext cx="2133600" cy="685800"/>
          </a:xfrm>
          <a:prstGeom prst="rect">
            <a:avLst/>
          </a:prstGeom>
          <a:noFill/>
        </p:spPr>
      </p:pic>
    </p:spTree>
    <p:extLst>
      <p:ext uri="{BB962C8B-B14F-4D97-AF65-F5344CB8AC3E}">
        <p14:creationId xmlns:p14="http://schemas.microsoft.com/office/powerpoint/2010/main" val="3048458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295400" y="474345"/>
            <a:ext cx="5867400" cy="1143000"/>
          </a:xfrm>
        </p:spPr>
        <p:txBody>
          <a:bodyPr>
            <a:normAutofit fontScale="90000"/>
          </a:bodyPr>
          <a:lstStyle/>
          <a:p>
            <a:pPr eaLnBrk="1" hangingPunct="1"/>
            <a:r>
              <a:rPr lang="en-US" sz="4000" b="1" dirty="0" smtClean="0">
                <a:solidFill>
                  <a:srgbClr val="FF0000"/>
                </a:solidFill>
                <a:latin typeface="Comic Sans MS" pitchFamily="66" charset="0"/>
              </a:rPr>
              <a:t>Solomon’s logic in chapter 8 demands:</a:t>
            </a:r>
          </a:p>
        </p:txBody>
      </p:sp>
      <p:sp>
        <p:nvSpPr>
          <p:cNvPr id="4099" name="Rectangle 3"/>
          <p:cNvSpPr>
            <a:spLocks noGrp="1" noChangeArrowheads="1"/>
          </p:cNvSpPr>
          <p:nvPr>
            <p:ph type="body" idx="1"/>
          </p:nvPr>
        </p:nvSpPr>
        <p:spPr>
          <a:xfrm>
            <a:off x="762000" y="2143218"/>
            <a:ext cx="7924800" cy="3505200"/>
          </a:xfrm>
        </p:spPr>
        <p:txBody>
          <a:bodyPr/>
          <a:lstStyle/>
          <a:p>
            <a:pPr eaLnBrk="1" hangingPunct="1">
              <a:lnSpc>
                <a:spcPct val="90000"/>
              </a:lnSpc>
            </a:pPr>
            <a:r>
              <a:rPr lang="en-US" dirty="0" smtClean="0"/>
              <a:t>There must be a future judgment</a:t>
            </a:r>
          </a:p>
          <a:p>
            <a:pPr eaLnBrk="1" hangingPunct="1">
              <a:lnSpc>
                <a:spcPct val="90000"/>
              </a:lnSpc>
            </a:pPr>
            <a:r>
              <a:rPr lang="en-US" dirty="0" smtClean="0"/>
              <a:t>People will be resurrected from the dead</a:t>
            </a:r>
          </a:p>
          <a:p>
            <a:pPr eaLnBrk="1" hangingPunct="1">
              <a:lnSpc>
                <a:spcPct val="90000"/>
              </a:lnSpc>
            </a:pPr>
            <a:r>
              <a:rPr lang="en-US" dirty="0" smtClean="0"/>
              <a:t>The days of the wicked will be a shadow (they cannot be immortal)</a:t>
            </a:r>
          </a:p>
          <a:p>
            <a:pPr eaLnBrk="1" hangingPunct="1">
              <a:lnSpc>
                <a:spcPct val="90000"/>
              </a:lnSpc>
            </a:pPr>
            <a:r>
              <a:rPr lang="en-US" dirty="0" smtClean="0"/>
              <a:t>The righteous will live very long compared to the wicked, but may not in this life</a:t>
            </a:r>
          </a:p>
        </p:txBody>
      </p:sp>
      <p:sp>
        <p:nvSpPr>
          <p:cNvPr id="4100" name="Text Box 5"/>
          <p:cNvSpPr txBox="1">
            <a:spLocks noChangeArrowheads="1"/>
          </p:cNvSpPr>
          <p:nvPr/>
        </p:nvSpPr>
        <p:spPr bwMode="auto">
          <a:xfrm>
            <a:off x="228600" y="5257800"/>
            <a:ext cx="8665029"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He must have believed in a </a:t>
            </a:r>
            <a:r>
              <a:rPr lang="en-US" sz="3200" b="1" dirty="0" err="1" smtClean="0">
                <a:solidFill>
                  <a:srgbClr val="00B050"/>
                </a:solidFill>
                <a:latin typeface="Comic Sans MS" pitchFamily="66" charset="0"/>
              </a:rPr>
              <a:t>resurrectional</a:t>
            </a:r>
            <a:r>
              <a:rPr lang="en-US" sz="3200" b="1" dirty="0" smtClean="0">
                <a:solidFill>
                  <a:srgbClr val="00B050"/>
                </a:solidFill>
                <a:latin typeface="Comic Sans MS" pitchFamily="66" charset="0"/>
              </a:rPr>
              <a:t> judgment with future rewards</a:t>
            </a:r>
            <a:endParaRPr lang="en-US" sz="3200" b="1" dirty="0">
              <a:solidFill>
                <a:srgbClr val="00B050"/>
              </a:solidFill>
              <a:latin typeface="Comic Sans MS" pitchFamily="66" charset="0"/>
            </a:endParaRPr>
          </a:p>
        </p:txBody>
      </p:sp>
      <p:pic>
        <p:nvPicPr>
          <p:cNvPr id="1026" name="Picture 2" descr="https://encrypted-tbn1.gstatic.com/images?q=tbn:ANd9GcQWKMV2oZhMcJ8Pp3BEvorqtwLylEtkJ-7iVMogKHywkuZauJ9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4304" y="47625"/>
            <a:ext cx="19907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SoBuaVct2QYmbUDOkV8lrOghwcbHcMXo9Jj3MDKPnfnUjKxSq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 y="47625"/>
            <a:ext cx="1524000" cy="199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31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encrypted-tbn1.gstatic.com/images?q=tbn:ANd9GcQmENskMzxAR-nurBBEN8esJUOzZQF1O1h1VJPiXvD9ql5Y9viD"/>
          <p:cNvPicPr>
            <a:picLocks noChangeAspect="1" noChangeArrowheads="1"/>
          </p:cNvPicPr>
          <p:nvPr/>
        </p:nvPicPr>
        <p:blipFill>
          <a:blip r:embed="rId3" cstate="print"/>
          <a:srcRect/>
          <a:stretch>
            <a:fillRect/>
          </a:stretch>
        </p:blipFill>
        <p:spPr bwMode="auto">
          <a:xfrm>
            <a:off x="1066800" y="5257800"/>
            <a:ext cx="1793341" cy="1454839"/>
          </a:xfrm>
          <a:prstGeom prst="rect">
            <a:avLst/>
          </a:prstGeom>
          <a:noFill/>
        </p:spPr>
      </p:pic>
      <p:sp>
        <p:nvSpPr>
          <p:cNvPr id="4098" name="Rectangle 2"/>
          <p:cNvSpPr>
            <a:spLocks noGrp="1" noChangeArrowheads="1"/>
          </p:cNvSpPr>
          <p:nvPr>
            <p:ph type="title"/>
          </p:nvPr>
        </p:nvSpPr>
        <p:spPr>
          <a:xfrm>
            <a:off x="0" y="0"/>
            <a:ext cx="5029200" cy="1524000"/>
          </a:xfrm>
        </p:spPr>
        <p:txBody>
          <a:bodyPr>
            <a:normAutofit/>
          </a:bodyPr>
          <a:lstStyle/>
          <a:p>
            <a:pPr eaLnBrk="1" hangingPunct="1"/>
            <a:r>
              <a:rPr lang="en-US" sz="4000" b="1" dirty="0" smtClean="0">
                <a:solidFill>
                  <a:srgbClr val="FF0000"/>
                </a:solidFill>
              </a:rPr>
              <a:t>We cannot understand all God is doing</a:t>
            </a:r>
          </a:p>
        </p:txBody>
      </p:sp>
      <p:sp>
        <p:nvSpPr>
          <p:cNvPr id="4099" name="Rectangle 3"/>
          <p:cNvSpPr>
            <a:spLocks noGrp="1" noChangeArrowheads="1"/>
          </p:cNvSpPr>
          <p:nvPr>
            <p:ph type="body" idx="1"/>
          </p:nvPr>
        </p:nvSpPr>
        <p:spPr>
          <a:xfrm>
            <a:off x="304800" y="1524000"/>
            <a:ext cx="8763000" cy="4191000"/>
          </a:xfrm>
        </p:spPr>
        <p:txBody>
          <a:bodyPr>
            <a:normAutofit lnSpcReduction="10000"/>
          </a:bodyPr>
          <a:lstStyle/>
          <a:p>
            <a:pPr eaLnBrk="1" hangingPunct="1">
              <a:lnSpc>
                <a:spcPct val="90000"/>
              </a:lnSpc>
            </a:pPr>
            <a:r>
              <a:rPr lang="en-US" b="1" dirty="0" smtClean="0">
                <a:solidFill>
                  <a:srgbClr val="0000CC"/>
                </a:solidFill>
              </a:rPr>
              <a:t>Solomon tried to use                                       wisdom to understand all                                             the work men do </a:t>
            </a:r>
            <a:r>
              <a:rPr lang="en-US" dirty="0" smtClean="0"/>
              <a:t>–                                                          especially busy people who hardly ever sleep </a:t>
            </a:r>
            <a:r>
              <a:rPr lang="en-US" sz="2400" dirty="0" smtClean="0"/>
              <a:t>(v.16)</a:t>
            </a:r>
            <a:endParaRPr lang="en-US" dirty="0" smtClean="0"/>
          </a:p>
          <a:p>
            <a:pPr eaLnBrk="1" hangingPunct="1">
              <a:lnSpc>
                <a:spcPct val="90000"/>
              </a:lnSpc>
            </a:pPr>
            <a:r>
              <a:rPr lang="en-US" b="1" dirty="0" smtClean="0">
                <a:solidFill>
                  <a:srgbClr val="0000CC"/>
                </a:solidFill>
              </a:rPr>
              <a:t>He also tried to understand all the work God is doing </a:t>
            </a:r>
            <a:r>
              <a:rPr lang="en-US" dirty="0" smtClean="0"/>
              <a:t>&amp; concluded that no one can really understand what God is doing (v.17)</a:t>
            </a:r>
          </a:p>
          <a:p>
            <a:pPr marL="1254125" lvl="1">
              <a:lnSpc>
                <a:spcPct val="90000"/>
              </a:lnSpc>
            </a:pPr>
            <a:r>
              <a:rPr lang="en-US" dirty="0" smtClean="0"/>
              <a:t>If someone says they do, they can’t</a:t>
            </a:r>
          </a:p>
          <a:p>
            <a:pPr marL="1254125" lvl="1">
              <a:lnSpc>
                <a:spcPct val="90000"/>
              </a:lnSpc>
            </a:pPr>
            <a:r>
              <a:rPr lang="en-US" dirty="0" smtClean="0"/>
              <a:t>Even if a wise man says he does, he can’t</a:t>
            </a:r>
          </a:p>
        </p:txBody>
      </p:sp>
      <p:sp>
        <p:nvSpPr>
          <p:cNvPr id="4100" name="Text Box 5"/>
          <p:cNvSpPr txBox="1">
            <a:spLocks noChangeArrowheads="1"/>
          </p:cNvSpPr>
          <p:nvPr/>
        </p:nvSpPr>
        <p:spPr bwMode="auto">
          <a:xfrm>
            <a:off x="2438400" y="5334000"/>
            <a:ext cx="6172200" cy="1200329"/>
          </a:xfrm>
          <a:prstGeom prst="rect">
            <a:avLst/>
          </a:prstGeom>
          <a:noFill/>
          <a:ln w="9525">
            <a:noFill/>
            <a:miter lim="800000"/>
            <a:headEnd/>
            <a:tailEnd/>
          </a:ln>
        </p:spPr>
        <p:txBody>
          <a:bodyPr wrap="square">
            <a:spAutoFit/>
          </a:bodyPr>
          <a:lstStyle/>
          <a:p>
            <a:r>
              <a:rPr lang="en-US" b="1" dirty="0" smtClean="0">
                <a:solidFill>
                  <a:srgbClr val="00B050"/>
                </a:solidFill>
                <a:latin typeface="Comic Sans MS" pitchFamily="66" charset="0"/>
              </a:rPr>
              <a:t>Have you not known? Have you not heard? The </a:t>
            </a:r>
          </a:p>
          <a:p>
            <a:r>
              <a:rPr lang="en-US" b="1" dirty="0" smtClean="0">
                <a:solidFill>
                  <a:srgbClr val="00B050"/>
                </a:solidFill>
                <a:latin typeface="Comic Sans MS" pitchFamily="66" charset="0"/>
              </a:rPr>
              <a:t>  everlasting God, the Lord, the Creator of the ends </a:t>
            </a:r>
          </a:p>
          <a:p>
            <a:r>
              <a:rPr lang="en-US" b="1" dirty="0" smtClean="0">
                <a:solidFill>
                  <a:srgbClr val="00B050"/>
                </a:solidFill>
                <a:latin typeface="Comic Sans MS" pitchFamily="66" charset="0"/>
              </a:rPr>
              <a:t>    of the earth, neither faints nor is weary. </a:t>
            </a:r>
            <a:r>
              <a:rPr lang="en-US" b="1" dirty="0" smtClean="0">
                <a:solidFill>
                  <a:srgbClr val="7030A0"/>
                </a:solidFill>
                <a:latin typeface="Comic Sans MS" pitchFamily="66" charset="0"/>
              </a:rPr>
              <a:t>His </a:t>
            </a:r>
          </a:p>
          <a:p>
            <a:r>
              <a:rPr lang="en-US" b="1" dirty="0" smtClean="0">
                <a:solidFill>
                  <a:srgbClr val="7030A0"/>
                </a:solidFill>
                <a:latin typeface="Comic Sans MS" pitchFamily="66" charset="0"/>
              </a:rPr>
              <a:t>      understanding is unsearchable</a:t>
            </a:r>
            <a:r>
              <a:rPr lang="en-US" b="1" dirty="0" smtClean="0">
                <a:solidFill>
                  <a:srgbClr val="00B050"/>
                </a:solidFill>
                <a:latin typeface="Comic Sans MS" pitchFamily="66" charset="0"/>
              </a:rPr>
              <a:t>. Isa 40:28</a:t>
            </a:r>
            <a:endParaRPr lang="en-US" b="1" dirty="0">
              <a:solidFill>
                <a:srgbClr val="00B050"/>
              </a:solidFill>
              <a:latin typeface="Comic Sans MS" pitchFamily="66" charset="0"/>
            </a:endParaRPr>
          </a:p>
        </p:txBody>
      </p:sp>
      <p:pic>
        <p:nvPicPr>
          <p:cNvPr id="63492" name="Picture 4" descr="https://encrypted-tbn2.gstatic.com/images?q=tbn:ANd9GcS2SdT_iQl11_QDeM_IvnbKqDb_41qTq6g-2fAEjB45aTC93rJX"/>
          <p:cNvPicPr>
            <a:picLocks noChangeAspect="1" noChangeArrowheads="1"/>
          </p:cNvPicPr>
          <p:nvPr/>
        </p:nvPicPr>
        <p:blipFill>
          <a:blip r:embed="rId4" cstate="print"/>
          <a:srcRect/>
          <a:stretch>
            <a:fillRect/>
          </a:stretch>
        </p:blipFill>
        <p:spPr bwMode="auto">
          <a:xfrm>
            <a:off x="5075551" y="152399"/>
            <a:ext cx="3925573" cy="2514601"/>
          </a:xfrm>
          <a:prstGeom prst="rect">
            <a:avLst/>
          </a:prstGeom>
          <a:noFill/>
        </p:spPr>
      </p:pic>
    </p:spTree>
    <p:extLst>
      <p:ext uri="{BB962C8B-B14F-4D97-AF65-F5344CB8AC3E}">
        <p14:creationId xmlns:p14="http://schemas.microsoft.com/office/powerpoint/2010/main" val="1733167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381000"/>
            <a:ext cx="6781800" cy="914400"/>
          </a:xfrm>
        </p:spPr>
        <p:txBody>
          <a:bodyPr>
            <a:noAutofit/>
          </a:bodyPr>
          <a:lstStyle/>
          <a:p>
            <a:r>
              <a:rPr lang="en-US" sz="4800" b="1" dirty="0" smtClean="0">
                <a:solidFill>
                  <a:srgbClr val="663300"/>
                </a:solidFill>
              </a:rPr>
              <a:t>Isaiah 55:7-9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219200"/>
            <a:ext cx="7086600" cy="4419600"/>
          </a:xfrm>
        </p:spPr>
        <p:txBody>
          <a:bodyPr>
            <a:normAutofit fontScale="92500" lnSpcReduction="20000"/>
          </a:bodyPr>
          <a:lstStyle/>
          <a:p>
            <a:pPr marL="0" indent="231775">
              <a:buNone/>
            </a:pPr>
            <a:r>
              <a:rPr lang="en-US" b="1" dirty="0" smtClean="0">
                <a:solidFill>
                  <a:srgbClr val="C00000"/>
                </a:solidFill>
              </a:rPr>
              <a:t>7  Let the wicked forsake his way</a:t>
            </a:r>
            <a:r>
              <a:rPr lang="en-US" dirty="0" smtClean="0"/>
              <a:t>, and the unrighteous man his thoughts; Let him return to the Lord, and </a:t>
            </a:r>
            <a:r>
              <a:rPr lang="en-US" dirty="0" smtClean="0">
                <a:solidFill>
                  <a:srgbClr val="0000CC"/>
                </a:solidFill>
              </a:rPr>
              <a:t>He will have mercy on him; and to our God, for He will abundantly pardon. </a:t>
            </a:r>
          </a:p>
          <a:p>
            <a:pPr marL="0" indent="231775">
              <a:buNone/>
            </a:pPr>
            <a:r>
              <a:rPr lang="en-US" dirty="0" smtClean="0"/>
              <a:t>8  </a:t>
            </a:r>
            <a:r>
              <a:rPr lang="en-US" b="1" dirty="0" smtClean="0">
                <a:solidFill>
                  <a:srgbClr val="0000CC"/>
                </a:solidFill>
              </a:rPr>
              <a:t>"For My thoughts are not your thoughts, nor are your ways My ways," </a:t>
            </a:r>
            <a:r>
              <a:rPr lang="en-US" dirty="0" smtClean="0"/>
              <a:t>says the Lord. </a:t>
            </a:r>
          </a:p>
          <a:p>
            <a:pPr marL="0" indent="231775">
              <a:buNone/>
            </a:pPr>
            <a:r>
              <a:rPr lang="en-US" dirty="0" smtClean="0"/>
              <a:t>9  "For as the heavens are higher than the earth, so are My ways higher than your ways, and My thoughts than your thoughts. </a:t>
            </a:r>
          </a:p>
        </p:txBody>
      </p:sp>
      <p:sp>
        <p:nvSpPr>
          <p:cNvPr id="4100" name="Text Box 5"/>
          <p:cNvSpPr txBox="1">
            <a:spLocks noChangeArrowheads="1"/>
          </p:cNvSpPr>
          <p:nvPr/>
        </p:nvSpPr>
        <p:spPr bwMode="auto">
          <a:xfrm>
            <a:off x="457200" y="5562600"/>
            <a:ext cx="8229600" cy="584775"/>
          </a:xfrm>
          <a:prstGeom prst="rect">
            <a:avLst/>
          </a:prstGeom>
          <a:noFill/>
          <a:ln w="9525">
            <a:noFill/>
            <a:miter lim="800000"/>
            <a:headEnd/>
            <a:tailEnd/>
          </a:ln>
        </p:spPr>
        <p:txBody>
          <a:bodyPr>
            <a:spAutoFit/>
          </a:bodyPr>
          <a:lstStyle/>
          <a:p>
            <a:pPr algn="ctr">
              <a:spcBef>
                <a:spcPct val="50000"/>
              </a:spcBef>
            </a:pPr>
            <a:r>
              <a:rPr lang="en-US" sz="3200" b="1" dirty="0" smtClean="0">
                <a:solidFill>
                  <a:srgbClr val="00B050"/>
                </a:solidFill>
                <a:latin typeface="Comic Sans MS" pitchFamily="66" charset="0"/>
              </a:rPr>
              <a:t>God’s mercy is beyond us!</a:t>
            </a:r>
          </a:p>
        </p:txBody>
      </p:sp>
    </p:spTree>
    <p:extLst>
      <p:ext uri="{BB962C8B-B14F-4D97-AF65-F5344CB8AC3E}">
        <p14:creationId xmlns:p14="http://schemas.microsoft.com/office/powerpoint/2010/main" val="27543612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1447800"/>
            <a:ext cx="7086600" cy="4038600"/>
          </a:xfrm>
        </p:spPr>
        <p:txBody>
          <a:bodyPr>
            <a:normAutofit fontScale="92500" lnSpcReduction="10000"/>
          </a:bodyPr>
          <a:lstStyle/>
          <a:p>
            <a:pPr eaLnBrk="1" hangingPunct="1">
              <a:lnSpc>
                <a:spcPct val="90000"/>
              </a:lnSpc>
            </a:pPr>
            <a:r>
              <a:rPr lang="en-US" b="1" dirty="0" smtClean="0">
                <a:solidFill>
                  <a:srgbClr val="0000CC"/>
                </a:solidFill>
              </a:rPr>
              <a:t>Like the crackling of thorns under a pot</a:t>
            </a:r>
            <a:r>
              <a:rPr lang="en-US" dirty="0" smtClean="0"/>
              <a:t>,                so is the laughter of fools (v.6)</a:t>
            </a:r>
          </a:p>
          <a:p>
            <a:pPr lvl="1">
              <a:lnSpc>
                <a:spcPct val="90000"/>
              </a:lnSpc>
            </a:pPr>
            <a:r>
              <a:rPr lang="en-US" dirty="0" smtClean="0"/>
              <a:t>Thorns burn fast with lots of noise, but very                          little useful production</a:t>
            </a:r>
          </a:p>
          <a:p>
            <a:pPr eaLnBrk="1" hangingPunct="1">
              <a:lnSpc>
                <a:spcPct val="90000"/>
              </a:lnSpc>
            </a:pPr>
            <a:r>
              <a:rPr lang="en-US" b="1" dirty="0" smtClean="0">
                <a:solidFill>
                  <a:srgbClr val="0000CC"/>
                </a:solidFill>
              </a:rPr>
              <a:t>For oppression (of your mind - extortion) </a:t>
            </a:r>
            <a:r>
              <a:rPr lang="en-US" dirty="0" smtClean="0"/>
              <a:t>makes a wise man mad, and a bribe destroys the heart (v.7)</a:t>
            </a:r>
          </a:p>
          <a:p>
            <a:pPr eaLnBrk="1" hangingPunct="1">
              <a:lnSpc>
                <a:spcPct val="90000"/>
              </a:lnSpc>
            </a:pPr>
            <a:r>
              <a:rPr lang="en-US" b="1" dirty="0" smtClean="0">
                <a:solidFill>
                  <a:srgbClr val="0000CC"/>
                </a:solidFill>
              </a:rPr>
              <a:t>The end of a thing  (attain something) </a:t>
            </a:r>
            <a:r>
              <a:rPr lang="en-US" dirty="0" smtClean="0"/>
              <a:t>is better than its beginning; the patient in spirit is better than the proud in spirit (v.8)</a:t>
            </a:r>
          </a:p>
          <a:p>
            <a:pPr eaLnBrk="1" hangingPunct="1">
              <a:lnSpc>
                <a:spcPct val="90000"/>
              </a:lnSpc>
            </a:pPr>
            <a:endParaRPr lang="en-US" dirty="0" smtClean="0"/>
          </a:p>
        </p:txBody>
      </p:sp>
      <p:sp>
        <p:nvSpPr>
          <p:cNvPr id="4100" name="Text Box 5"/>
          <p:cNvSpPr txBox="1">
            <a:spLocks noChangeArrowheads="1"/>
          </p:cNvSpPr>
          <p:nvPr/>
        </p:nvSpPr>
        <p:spPr bwMode="auto">
          <a:xfrm>
            <a:off x="4191000" y="5410200"/>
            <a:ext cx="49530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God cares about how we got there!</a:t>
            </a:r>
            <a:endParaRPr lang="en-US" sz="4000" b="1" dirty="0">
              <a:solidFill>
                <a:srgbClr val="00B050"/>
              </a:solidFill>
              <a:latin typeface="Comic Sans MS" pitchFamily="66" charset="0"/>
            </a:endParaRPr>
          </a:p>
        </p:txBody>
      </p:sp>
      <p:sp>
        <p:nvSpPr>
          <p:cNvPr id="5" name="Rectangle 2"/>
          <p:cNvSpPr txBox="1">
            <a:spLocks noChangeArrowheads="1"/>
          </p:cNvSpPr>
          <p:nvPr/>
        </p:nvSpPr>
        <p:spPr>
          <a:xfrm>
            <a:off x="2438400" y="0"/>
            <a:ext cx="4572000" cy="1371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mj-lt"/>
                <a:ea typeface="+mj-ea"/>
                <a:cs typeface="+mj-cs"/>
              </a:rPr>
              <a:t>It’s wise to consider your end (7:1-10)</a:t>
            </a:r>
          </a:p>
        </p:txBody>
      </p:sp>
      <p:pic>
        <p:nvPicPr>
          <p:cNvPr id="43012" name="Picture 4" descr="https://encrypted-tbn0.gstatic.com/images?q=tbn:ANd9GcTxaGm-bA42LMVB568GiL7E4NGs3ABpa-Y1t7CQ24cTKnNxQERD_g"/>
          <p:cNvPicPr>
            <a:picLocks noChangeAspect="1" noChangeArrowheads="1"/>
          </p:cNvPicPr>
          <p:nvPr/>
        </p:nvPicPr>
        <p:blipFill>
          <a:blip r:embed="rId3" cstate="print"/>
          <a:srcRect/>
          <a:stretch>
            <a:fillRect/>
          </a:stretch>
        </p:blipFill>
        <p:spPr bwMode="auto">
          <a:xfrm>
            <a:off x="7315200" y="3276600"/>
            <a:ext cx="1638300" cy="2190750"/>
          </a:xfrm>
          <a:prstGeom prst="rect">
            <a:avLst/>
          </a:prstGeom>
          <a:noFill/>
        </p:spPr>
      </p:pic>
      <p:pic>
        <p:nvPicPr>
          <p:cNvPr id="43014" name="Picture 6" descr="https://encrypted-tbn1.gstatic.com/images?q=tbn:ANd9GcS3nb-QFdOYLgMNihYIBCTTjpPhlw1WJ3X8aKyozflS0mZ3g2RLxA"/>
          <p:cNvPicPr>
            <a:picLocks noChangeAspect="1" noChangeArrowheads="1"/>
          </p:cNvPicPr>
          <p:nvPr/>
        </p:nvPicPr>
        <p:blipFill>
          <a:blip r:embed="rId4" cstate="print"/>
          <a:srcRect t="25000" b="20833"/>
          <a:stretch>
            <a:fillRect/>
          </a:stretch>
        </p:blipFill>
        <p:spPr bwMode="auto">
          <a:xfrm>
            <a:off x="7467600" y="1828800"/>
            <a:ext cx="1547446" cy="838200"/>
          </a:xfrm>
          <a:prstGeom prst="rect">
            <a:avLst/>
          </a:prstGeom>
          <a:noFill/>
        </p:spPr>
      </p:pic>
      <p:pic>
        <p:nvPicPr>
          <p:cNvPr id="43010" name="Picture 2" descr="https://encrypted-tbn1.gstatic.com/images?q=tbn:ANd9GcRioCC7KP4NPBdR7b8Y4ypWovOLww_0TIUkRHH_VujL2SuGItg5"/>
          <p:cNvPicPr>
            <a:picLocks noChangeAspect="1" noChangeArrowheads="1"/>
          </p:cNvPicPr>
          <p:nvPr/>
        </p:nvPicPr>
        <p:blipFill>
          <a:blip r:embed="rId5" cstate="print"/>
          <a:srcRect l="18750" t="37427" r="40625" b="29825"/>
          <a:stretch>
            <a:fillRect/>
          </a:stretch>
        </p:blipFill>
        <p:spPr bwMode="auto">
          <a:xfrm>
            <a:off x="7772400" y="2590800"/>
            <a:ext cx="990600" cy="304800"/>
          </a:xfrm>
          <a:prstGeom prst="rect">
            <a:avLst/>
          </a:prstGeom>
          <a:noFill/>
        </p:spPr>
      </p:pic>
      <p:pic>
        <p:nvPicPr>
          <p:cNvPr id="43016" name="Picture 8" descr="https://encrypted-tbn2.gstatic.com/images?q=tbn:ANd9GcTtMFky8NM55IA-q_gqzvTMu-C8ni6ZgBj9CO4hiR4DtnmFuMsb"/>
          <p:cNvPicPr>
            <a:picLocks noChangeAspect="1" noChangeArrowheads="1"/>
          </p:cNvPicPr>
          <p:nvPr/>
        </p:nvPicPr>
        <p:blipFill>
          <a:blip r:embed="rId6" cstate="print"/>
          <a:srcRect/>
          <a:stretch>
            <a:fillRect/>
          </a:stretch>
        </p:blipFill>
        <p:spPr bwMode="auto">
          <a:xfrm>
            <a:off x="7010400" y="152400"/>
            <a:ext cx="1602571" cy="1609725"/>
          </a:xfrm>
          <a:prstGeom prst="rect">
            <a:avLst/>
          </a:prstGeom>
          <a:noFill/>
        </p:spPr>
      </p:pic>
      <p:pic>
        <p:nvPicPr>
          <p:cNvPr id="43018" name="Picture 10" descr="https://encrypted-tbn1.gstatic.com/images?q=tbn:ANd9GcRn02ZxWXDa4ryPSHp5zKHkGy57V9Ds38z3e3ULv2HuCVIr41NNyw"/>
          <p:cNvPicPr>
            <a:picLocks noChangeAspect="1" noChangeArrowheads="1"/>
          </p:cNvPicPr>
          <p:nvPr/>
        </p:nvPicPr>
        <p:blipFill>
          <a:blip r:embed="rId7" cstate="print"/>
          <a:srcRect/>
          <a:stretch>
            <a:fillRect/>
          </a:stretch>
        </p:blipFill>
        <p:spPr bwMode="auto">
          <a:xfrm>
            <a:off x="457200" y="76200"/>
            <a:ext cx="1828800" cy="1376896"/>
          </a:xfrm>
          <a:prstGeom prst="rect">
            <a:avLst/>
          </a:prstGeom>
          <a:noFill/>
        </p:spPr>
      </p:pic>
      <p:pic>
        <p:nvPicPr>
          <p:cNvPr id="43020" name="Picture 12" descr="https://encrypted-tbn3.gstatic.com/images?q=tbn:ANd9GcQJ0Q-5AxloAmJDxqMJ_MzNlBcPsEOWxgBCO0iT4XoGca_mzEB1Aw"/>
          <p:cNvPicPr>
            <a:picLocks noChangeAspect="1" noChangeArrowheads="1"/>
          </p:cNvPicPr>
          <p:nvPr/>
        </p:nvPicPr>
        <p:blipFill>
          <a:blip r:embed="rId8" cstate="print"/>
          <a:srcRect t="8247" b="34021"/>
          <a:stretch>
            <a:fillRect/>
          </a:stretch>
        </p:blipFill>
        <p:spPr bwMode="auto">
          <a:xfrm>
            <a:off x="228600" y="5410200"/>
            <a:ext cx="3962400" cy="1371600"/>
          </a:xfrm>
          <a:prstGeom prst="rect">
            <a:avLst/>
          </a:prstGeom>
          <a:noFill/>
        </p:spPr>
      </p:pic>
      <p:sp>
        <p:nvSpPr>
          <p:cNvPr id="11" name="TextBox 10"/>
          <p:cNvSpPr txBox="1"/>
          <p:nvPr/>
        </p:nvSpPr>
        <p:spPr>
          <a:xfrm>
            <a:off x="533400" y="5562600"/>
            <a:ext cx="2590800" cy="707886"/>
          </a:xfrm>
          <a:prstGeom prst="rect">
            <a:avLst/>
          </a:prstGeom>
          <a:noFill/>
        </p:spPr>
        <p:txBody>
          <a:bodyPr wrap="square" rtlCol="0">
            <a:spAutoFit/>
          </a:bodyPr>
          <a:lstStyle/>
          <a:p>
            <a:r>
              <a:rPr lang="en-US" sz="2000" b="1" dirty="0" smtClean="0">
                <a:solidFill>
                  <a:srgbClr val="7030A0"/>
                </a:solidFill>
                <a:latin typeface="Comic Sans MS" pitchFamily="66" charset="0"/>
              </a:rPr>
              <a:t>The ends does not justify the means!</a:t>
            </a:r>
            <a:endParaRPr lang="en-US" sz="2000" b="1" dirty="0">
              <a:solidFill>
                <a:srgbClr val="7030A0"/>
              </a:solidFill>
              <a:latin typeface="Comic Sans MS" pitchFamily="66" charset="0"/>
            </a:endParaRPr>
          </a:p>
        </p:txBody>
      </p:sp>
      <p:pic>
        <p:nvPicPr>
          <p:cNvPr id="44036" name="Picture 4" descr="http://forum.smartcanucks.ca/attachments/game-room/128543d1342629798-things-make-you-shake-your-head-smart_guy_shaking_head_no_md_clr.gif"/>
          <p:cNvPicPr>
            <a:picLocks noChangeAspect="1" noChangeArrowheads="1" noCrop="1"/>
          </p:cNvPicPr>
          <p:nvPr/>
        </p:nvPicPr>
        <p:blipFill>
          <a:blip r:embed="rId9" cstate="print"/>
          <a:srcRect/>
          <a:stretch>
            <a:fillRect/>
          </a:stretch>
        </p:blipFill>
        <p:spPr bwMode="auto">
          <a:xfrm>
            <a:off x="2895600" y="5486400"/>
            <a:ext cx="952500" cy="952500"/>
          </a:xfrm>
          <a:prstGeom prst="rect">
            <a:avLst/>
          </a:prstGeom>
          <a:noFill/>
        </p:spPr>
      </p:pic>
    </p:spTree>
    <p:extLst>
      <p:ext uri="{BB962C8B-B14F-4D97-AF65-F5344CB8AC3E}">
        <p14:creationId xmlns:p14="http://schemas.microsoft.com/office/powerpoint/2010/main" val="3292315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57200" y="457200"/>
            <a:ext cx="8229600" cy="914400"/>
          </a:xfrm>
        </p:spPr>
        <p:txBody>
          <a:bodyPr>
            <a:noAutofit/>
          </a:bodyPr>
          <a:lstStyle/>
          <a:p>
            <a:r>
              <a:rPr lang="en-US" sz="4800" b="1" dirty="0" smtClean="0">
                <a:solidFill>
                  <a:srgbClr val="663300"/>
                </a:solidFill>
              </a:rPr>
              <a:t>Romans 11:33-36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086600" cy="4267200"/>
          </a:xfrm>
        </p:spPr>
        <p:txBody>
          <a:bodyPr>
            <a:normAutofit fontScale="92500" lnSpcReduction="10000"/>
          </a:bodyPr>
          <a:lstStyle/>
          <a:p>
            <a:pPr marL="0" indent="231775">
              <a:lnSpc>
                <a:spcPct val="90000"/>
              </a:lnSpc>
              <a:buNone/>
            </a:pPr>
            <a:r>
              <a:rPr lang="en-US" dirty="0" smtClean="0"/>
              <a:t>33  Oh, </a:t>
            </a:r>
            <a:r>
              <a:rPr lang="en-US" b="1" dirty="0" smtClean="0">
                <a:solidFill>
                  <a:srgbClr val="0000CC"/>
                </a:solidFill>
              </a:rPr>
              <a:t>the depth of the riches both of the wisdom and knowledge of God! How unsearchable are His judgments and His ways past finding out! </a:t>
            </a:r>
          </a:p>
          <a:p>
            <a:pPr marL="0" indent="231775">
              <a:lnSpc>
                <a:spcPct val="90000"/>
              </a:lnSpc>
              <a:buNone/>
            </a:pPr>
            <a:r>
              <a:rPr lang="en-US" dirty="0" smtClean="0"/>
              <a:t>34  "For who has known the mind of the Lord? Or who has become His counselor?" </a:t>
            </a:r>
          </a:p>
          <a:p>
            <a:pPr marL="0" indent="231775">
              <a:lnSpc>
                <a:spcPct val="90000"/>
              </a:lnSpc>
              <a:buNone/>
            </a:pPr>
            <a:r>
              <a:rPr lang="en-US" dirty="0" smtClean="0"/>
              <a:t>35  'Or who has first given to Him and it shall be repaid to him?" </a:t>
            </a:r>
          </a:p>
          <a:p>
            <a:pPr marL="0" indent="231775">
              <a:lnSpc>
                <a:spcPct val="90000"/>
              </a:lnSpc>
              <a:buNone/>
            </a:pPr>
            <a:r>
              <a:rPr lang="en-US" dirty="0" smtClean="0"/>
              <a:t>36  For of Him and through Him and to Him are all things, to whom be glory forever.</a:t>
            </a:r>
          </a:p>
          <a:p>
            <a:pPr marL="0" indent="231775">
              <a:buNone/>
            </a:pPr>
            <a:endParaRPr lang="en-US" dirty="0" smtClean="0"/>
          </a:p>
        </p:txBody>
      </p:sp>
      <p:sp>
        <p:nvSpPr>
          <p:cNvPr id="4100" name="Text Box 5"/>
          <p:cNvSpPr txBox="1">
            <a:spLocks noChangeArrowheads="1"/>
          </p:cNvSpPr>
          <p:nvPr/>
        </p:nvSpPr>
        <p:spPr bwMode="auto">
          <a:xfrm>
            <a:off x="1143000" y="5257800"/>
            <a:ext cx="6553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Paul’s comment after considering God’s election in Romans 9-11</a:t>
            </a:r>
          </a:p>
        </p:txBody>
      </p:sp>
    </p:spTree>
    <p:extLst>
      <p:ext uri="{BB962C8B-B14F-4D97-AF65-F5344CB8AC3E}">
        <p14:creationId xmlns:p14="http://schemas.microsoft.com/office/powerpoint/2010/main" val="34406869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914400"/>
            <a:ext cx="3886200" cy="1600200"/>
          </a:xfrm>
        </p:spPr>
        <p:txBody>
          <a:bodyPr>
            <a:noAutofit/>
          </a:bodyPr>
          <a:lstStyle/>
          <a:p>
            <a:pPr eaLnBrk="1" hangingPunct="1"/>
            <a:r>
              <a:rPr lang="en-US" sz="3400" b="1" dirty="0" smtClean="0">
                <a:solidFill>
                  <a:srgbClr val="0000CC"/>
                </a:solidFill>
                <a:latin typeface="Comic Sans MS" pitchFamily="66" charset="0"/>
              </a:rPr>
              <a:t>Learning to trust God’s work       in our lives!</a:t>
            </a:r>
          </a:p>
        </p:txBody>
      </p:sp>
      <p:sp>
        <p:nvSpPr>
          <p:cNvPr id="4" name="Subtitle 2"/>
          <p:cNvSpPr txBox="1">
            <a:spLocks/>
          </p:cNvSpPr>
          <p:nvPr/>
        </p:nvSpPr>
        <p:spPr>
          <a:xfrm>
            <a:off x="2819400" y="4648200"/>
            <a:ext cx="34290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9:     Trust all that  God does now</a:t>
            </a:r>
            <a:endParaRPr kumimoji="0" lang="en-US" sz="44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3"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4"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5" cstate="print"/>
          <a:srcRect/>
          <a:stretch>
            <a:fillRect/>
          </a:stretch>
        </p:blipFill>
        <p:spPr bwMode="auto">
          <a:xfrm>
            <a:off x="22860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6" cstate="print"/>
          <a:srcRect b="4000"/>
          <a:stretch>
            <a:fillRect/>
          </a:stretch>
        </p:blipFill>
        <p:spPr bwMode="auto">
          <a:xfrm>
            <a:off x="6248400" y="23622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7" cstate="print"/>
          <a:srcRect/>
          <a:stretch>
            <a:fillRect/>
          </a:stretch>
        </p:blipFill>
        <p:spPr bwMode="auto">
          <a:xfrm>
            <a:off x="3657600" y="2667000"/>
            <a:ext cx="1960929" cy="1752600"/>
          </a:xfrm>
          <a:prstGeom prst="rect">
            <a:avLst/>
          </a:prstGeom>
          <a:noFill/>
        </p:spPr>
      </p:pic>
      <p:pic>
        <p:nvPicPr>
          <p:cNvPr id="71683" name="Picture 3"/>
          <p:cNvPicPr>
            <a:picLocks noChangeAspect="1" noChangeArrowheads="1"/>
          </p:cNvPicPr>
          <p:nvPr/>
        </p:nvPicPr>
        <p:blipFill>
          <a:blip r:embed="rId8" cstate="print"/>
          <a:srcRect/>
          <a:stretch>
            <a:fillRect/>
          </a:stretch>
        </p:blipFill>
        <p:spPr bwMode="auto">
          <a:xfrm>
            <a:off x="6400800" y="4800600"/>
            <a:ext cx="2466975" cy="1847850"/>
          </a:xfrm>
          <a:prstGeom prst="rect">
            <a:avLst/>
          </a:prstGeom>
          <a:noFill/>
          <a:ln w="9525">
            <a:noFill/>
            <a:miter lim="800000"/>
            <a:headEnd/>
            <a:tailEnd/>
          </a:ln>
        </p:spPr>
      </p:pic>
      <p:pic>
        <p:nvPicPr>
          <p:cNvPr id="71686" name="Picture 6"/>
          <p:cNvPicPr>
            <a:picLocks noChangeAspect="1" noChangeArrowheads="1"/>
          </p:cNvPicPr>
          <p:nvPr/>
        </p:nvPicPr>
        <p:blipFill>
          <a:blip r:embed="rId9" cstate="print"/>
          <a:srcRect/>
          <a:stretch>
            <a:fillRect/>
          </a:stretch>
        </p:blipFill>
        <p:spPr bwMode="auto">
          <a:xfrm>
            <a:off x="152400" y="4800600"/>
            <a:ext cx="2619375" cy="1743075"/>
          </a:xfrm>
          <a:prstGeom prst="rect">
            <a:avLst/>
          </a:prstGeom>
          <a:noFill/>
          <a:ln w="9525">
            <a:noFill/>
            <a:miter lim="800000"/>
            <a:headEnd/>
            <a:tailEnd/>
          </a:ln>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28600"/>
            <a:ext cx="5486400" cy="1143000"/>
          </a:xfrm>
        </p:spPr>
        <p:txBody>
          <a:bodyPr>
            <a:normAutofit fontScale="90000"/>
          </a:bodyPr>
          <a:lstStyle/>
          <a:p>
            <a:r>
              <a:rPr lang="en-US" sz="4000" b="1" dirty="0" smtClean="0">
                <a:solidFill>
                  <a:srgbClr val="FF0000"/>
                </a:solidFill>
                <a:latin typeface="Comic Sans MS" pitchFamily="66" charset="0"/>
              </a:rPr>
              <a:t>God causes both wicked &amp; righteous to die </a:t>
            </a:r>
            <a:r>
              <a:rPr lang="en-US" sz="3600" b="1" dirty="0" smtClean="0">
                <a:solidFill>
                  <a:srgbClr val="FF0000"/>
                </a:solidFill>
                <a:latin typeface="Comic Sans MS" pitchFamily="66" charset="0"/>
              </a:rPr>
              <a:t>(1-6)</a:t>
            </a:r>
            <a:endParaRPr lang="en-US" sz="40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457200" y="1524000"/>
            <a:ext cx="7924800" cy="3962400"/>
          </a:xfrm>
        </p:spPr>
        <p:txBody>
          <a:bodyPr>
            <a:normAutofit fontScale="62500" lnSpcReduction="20000"/>
          </a:bodyPr>
          <a:lstStyle/>
          <a:p>
            <a:pPr eaLnBrk="1" hangingPunct="1">
              <a:lnSpc>
                <a:spcPct val="90000"/>
              </a:lnSpc>
            </a:pPr>
            <a:r>
              <a:rPr lang="en-US" b="1" dirty="0" smtClean="0">
                <a:solidFill>
                  <a:srgbClr val="0000CC"/>
                </a:solidFill>
              </a:rPr>
              <a:t>Considered all this in my heart </a:t>
            </a:r>
            <a:r>
              <a:rPr lang="en-US" dirty="0" smtClean="0"/>
              <a:t>– Solomon carefully thought this over (v.1) – so he could declare it!  [important issues!]</a:t>
            </a:r>
          </a:p>
          <a:p>
            <a:pPr lvl="1">
              <a:lnSpc>
                <a:spcPct val="90000"/>
              </a:lnSpc>
            </a:pPr>
            <a:r>
              <a:rPr lang="en-US" dirty="0" smtClean="0"/>
              <a:t>The righteous &amp; wise &amp; their works are in the hand of God – God knows how they live</a:t>
            </a:r>
          </a:p>
          <a:p>
            <a:pPr lvl="1">
              <a:lnSpc>
                <a:spcPct val="90000"/>
              </a:lnSpc>
            </a:pPr>
            <a:r>
              <a:rPr lang="en-US" dirty="0" smtClean="0"/>
              <a:t>No one knows whether they will experience love or hate by what they see now – can’t tell our status before God by the events of this life</a:t>
            </a:r>
          </a:p>
          <a:p>
            <a:pPr lvl="1">
              <a:lnSpc>
                <a:spcPct val="90000"/>
              </a:lnSpc>
            </a:pPr>
            <a:r>
              <a:rPr lang="en-US" dirty="0" smtClean="0"/>
              <a:t>God is finding out if we really want to live His way, His kind of life – eternal life (1 </a:t>
            </a:r>
            <a:r>
              <a:rPr lang="en-US" dirty="0" err="1" smtClean="0"/>
              <a:t>Jn</a:t>
            </a:r>
            <a:r>
              <a:rPr lang="en-US" dirty="0" smtClean="0"/>
              <a:t> 5:11,13)</a:t>
            </a:r>
          </a:p>
          <a:p>
            <a:pPr lvl="1">
              <a:lnSpc>
                <a:spcPct val="90000"/>
              </a:lnSpc>
            </a:pPr>
            <a:r>
              <a:rPr lang="en-US" dirty="0" smtClean="0"/>
              <a:t>We must learn to live by faith, believing in a future reward</a:t>
            </a:r>
          </a:p>
          <a:p>
            <a:pPr eaLnBrk="1" hangingPunct="1">
              <a:lnSpc>
                <a:spcPct val="90000"/>
              </a:lnSpc>
            </a:pPr>
            <a:r>
              <a:rPr lang="en-US" b="1" dirty="0" smtClean="0">
                <a:solidFill>
                  <a:srgbClr val="0000CC"/>
                </a:solidFill>
              </a:rPr>
              <a:t>One event happens to everyone</a:t>
            </a:r>
            <a:r>
              <a:rPr lang="en-US" dirty="0" smtClean="0"/>
              <a:t> – we all end up the same (v.2)</a:t>
            </a:r>
          </a:p>
          <a:p>
            <a:pPr eaLnBrk="1" hangingPunct="1">
              <a:lnSpc>
                <a:spcPct val="90000"/>
              </a:lnSpc>
            </a:pPr>
            <a:r>
              <a:rPr lang="en-US" b="1" dirty="0" smtClean="0">
                <a:solidFill>
                  <a:srgbClr val="0000CC"/>
                </a:solidFill>
              </a:rPr>
              <a:t>Since all die, </a:t>
            </a:r>
            <a:r>
              <a:rPr lang="en-US" dirty="0" smtClean="0"/>
              <a:t>many people think they can lead evil lives and all that will happen is that they will die like everyone else (v.3)</a:t>
            </a:r>
          </a:p>
          <a:p>
            <a:pPr lvl="1">
              <a:lnSpc>
                <a:spcPct val="90000"/>
              </a:lnSpc>
            </a:pPr>
            <a:r>
              <a:rPr lang="en-US" dirty="0" smtClean="0"/>
              <a:t>Since God makes no consistent distinction in this life, people lose restraint and turn to evil – this is God’s test!</a:t>
            </a:r>
          </a:p>
          <a:p>
            <a:pPr lvl="1">
              <a:lnSpc>
                <a:spcPct val="90000"/>
              </a:lnSpc>
            </a:pPr>
            <a:r>
              <a:rPr lang="en-US" dirty="0" smtClean="0"/>
              <a:t>People are not motivated to do good, because they have no hope!</a:t>
            </a:r>
          </a:p>
        </p:txBody>
      </p:sp>
      <p:sp>
        <p:nvSpPr>
          <p:cNvPr id="4100" name="Text Box 5"/>
          <p:cNvSpPr txBox="1">
            <a:spLocks noChangeArrowheads="1"/>
          </p:cNvSpPr>
          <p:nvPr/>
        </p:nvSpPr>
        <p:spPr bwMode="auto">
          <a:xfrm>
            <a:off x="3352800" y="5105400"/>
            <a:ext cx="51054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Faith helps us live by God’s character no matter what happens!</a:t>
            </a:r>
            <a:endParaRPr lang="en-US" sz="3200" b="1" dirty="0">
              <a:solidFill>
                <a:srgbClr val="00B050"/>
              </a:solidFill>
              <a:latin typeface="Comic Sans MS" pitchFamily="66" charset="0"/>
            </a:endParaRPr>
          </a:p>
        </p:txBody>
      </p:sp>
      <p:pic>
        <p:nvPicPr>
          <p:cNvPr id="69634" name="Picture 2" descr="https://encrypted-tbn1.gstatic.com/images?q=tbn:ANd9GcQXsqT4AbmcZi2kQgXl00CnFEj9qipSsfyVv7zL5McJhzjsE-DmKA"/>
          <p:cNvPicPr>
            <a:picLocks noChangeAspect="1" noChangeArrowheads="1"/>
          </p:cNvPicPr>
          <p:nvPr/>
        </p:nvPicPr>
        <p:blipFill>
          <a:blip r:embed="rId3" cstate="print"/>
          <a:srcRect/>
          <a:stretch>
            <a:fillRect/>
          </a:stretch>
        </p:blipFill>
        <p:spPr bwMode="auto">
          <a:xfrm>
            <a:off x="6324600" y="152400"/>
            <a:ext cx="2344479" cy="1371600"/>
          </a:xfrm>
          <a:prstGeom prst="rect">
            <a:avLst/>
          </a:prstGeom>
          <a:noFill/>
        </p:spPr>
      </p:pic>
      <p:pic>
        <p:nvPicPr>
          <p:cNvPr id="69636" name="Picture 4" descr="https://encrypted-tbn2.gstatic.com/images?q=tbn:ANd9GcQBmeejwORhN1mbZDbgplzK-jdWR2d-c2sJLHkRufMxDu54nroD"/>
          <p:cNvPicPr>
            <a:picLocks noChangeAspect="1" noChangeArrowheads="1"/>
          </p:cNvPicPr>
          <p:nvPr/>
        </p:nvPicPr>
        <p:blipFill>
          <a:blip r:embed="rId4" cstate="print"/>
          <a:srcRect l="3089" t="13402" r="4247" b="8247"/>
          <a:stretch>
            <a:fillRect/>
          </a:stretch>
        </p:blipFill>
        <p:spPr bwMode="auto">
          <a:xfrm>
            <a:off x="457200" y="5105400"/>
            <a:ext cx="2667000" cy="1689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logs.orlandosentinel.com/.a/6a00d83451c3cb69e20115710bf5dc970b-800wi"/>
          <p:cNvPicPr>
            <a:picLocks noChangeAspect="1" noChangeArrowheads="1"/>
          </p:cNvPicPr>
          <p:nvPr/>
        </p:nvPicPr>
        <p:blipFill>
          <a:blip r:embed="rId3" cstate="print"/>
          <a:srcRect/>
          <a:stretch>
            <a:fillRect/>
          </a:stretch>
        </p:blipFill>
        <p:spPr bwMode="auto">
          <a:xfrm rot="3815425">
            <a:off x="-322076" y="634401"/>
            <a:ext cx="1938258" cy="566941"/>
          </a:xfrm>
          <a:prstGeom prst="rect">
            <a:avLst/>
          </a:prstGeom>
          <a:noFill/>
        </p:spPr>
      </p:pic>
      <p:sp>
        <p:nvSpPr>
          <p:cNvPr id="4098" name="Rectangle 2"/>
          <p:cNvSpPr>
            <a:spLocks noGrp="1" noChangeArrowheads="1"/>
          </p:cNvSpPr>
          <p:nvPr>
            <p:ph type="title"/>
          </p:nvPr>
        </p:nvSpPr>
        <p:spPr>
          <a:xfrm>
            <a:off x="889819" y="232071"/>
            <a:ext cx="5410200" cy="1371600"/>
          </a:xfrm>
        </p:spPr>
        <p:txBody>
          <a:bodyPr>
            <a:normAutofit fontScale="90000"/>
          </a:bodyPr>
          <a:lstStyle/>
          <a:p>
            <a:pPr eaLnBrk="1" hangingPunct="1">
              <a:lnSpc>
                <a:spcPts val="3900"/>
              </a:lnSpc>
            </a:pPr>
            <a:r>
              <a:rPr lang="en-US" sz="4000" b="1" dirty="0" smtClean="0">
                <a:solidFill>
                  <a:srgbClr val="FF0000"/>
                </a:solidFill>
              </a:rPr>
              <a:t>Why doesn’t God deal with us in this life according to how we live?</a:t>
            </a:r>
          </a:p>
        </p:txBody>
      </p:sp>
      <p:sp>
        <p:nvSpPr>
          <p:cNvPr id="4099" name="Rectangle 3"/>
          <p:cNvSpPr>
            <a:spLocks noGrp="1" noChangeArrowheads="1"/>
          </p:cNvSpPr>
          <p:nvPr>
            <p:ph type="body" idx="1"/>
          </p:nvPr>
        </p:nvSpPr>
        <p:spPr>
          <a:xfrm>
            <a:off x="266700" y="1752600"/>
            <a:ext cx="8382000" cy="3429000"/>
          </a:xfrm>
        </p:spPr>
        <p:txBody>
          <a:bodyPr>
            <a:normAutofit fontScale="85000" lnSpcReduction="20000"/>
          </a:bodyPr>
          <a:lstStyle/>
          <a:p>
            <a:pPr eaLnBrk="1" hangingPunct="1">
              <a:lnSpc>
                <a:spcPct val="90000"/>
              </a:lnSpc>
            </a:pPr>
            <a:r>
              <a:rPr lang="en-US" b="1" dirty="0" smtClean="0">
                <a:solidFill>
                  <a:srgbClr val="0000CC"/>
                </a:solidFill>
              </a:rPr>
              <a:t>He’s trying to find out who really wants to live like Him</a:t>
            </a:r>
          </a:p>
          <a:p>
            <a:pPr lvl="1">
              <a:lnSpc>
                <a:spcPct val="90000"/>
              </a:lnSpc>
            </a:pPr>
            <a:r>
              <a:rPr lang="en-US" dirty="0" smtClean="0"/>
              <a:t>Not because we will be punished if we don’t, but because we love God and really desire His way of life</a:t>
            </a:r>
          </a:p>
          <a:p>
            <a:pPr eaLnBrk="1" hangingPunct="1">
              <a:lnSpc>
                <a:spcPct val="90000"/>
              </a:lnSpc>
            </a:pPr>
            <a:r>
              <a:rPr lang="en-US" b="1" dirty="0" smtClean="0">
                <a:solidFill>
                  <a:srgbClr val="0000CC"/>
                </a:solidFill>
              </a:rPr>
              <a:t>This was one of the major issues in Job</a:t>
            </a:r>
            <a:r>
              <a:rPr lang="en-US" dirty="0" smtClean="0"/>
              <a:t>: no matter how bad things got for Job, he still held fast to his belief that God’s way of life was right </a:t>
            </a:r>
            <a:r>
              <a:rPr lang="en-US" i="1" dirty="0" smtClean="0"/>
              <a:t>(he did however think God has misjudged him)</a:t>
            </a:r>
          </a:p>
          <a:p>
            <a:pPr eaLnBrk="1" hangingPunct="1">
              <a:lnSpc>
                <a:spcPct val="90000"/>
              </a:lnSpc>
            </a:pPr>
            <a:r>
              <a:rPr lang="en-US" b="1" dirty="0" smtClean="0">
                <a:solidFill>
                  <a:srgbClr val="0000CC"/>
                </a:solidFill>
              </a:rPr>
              <a:t>God will grant the righteous eternal life!  </a:t>
            </a:r>
            <a:r>
              <a:rPr lang="en-US" dirty="0" smtClean="0"/>
              <a:t>There can be no mistakes. He has to find out who really desires to live as a member of God’s family</a:t>
            </a:r>
          </a:p>
          <a:p>
            <a:pPr eaLnBrk="1" hangingPunct="1">
              <a:lnSpc>
                <a:spcPct val="90000"/>
              </a:lnSpc>
            </a:pPr>
            <a:endParaRPr lang="en-US" dirty="0" smtClean="0"/>
          </a:p>
        </p:txBody>
      </p:sp>
      <p:sp>
        <p:nvSpPr>
          <p:cNvPr id="4100" name="Text Box 5"/>
          <p:cNvSpPr txBox="1">
            <a:spLocks noChangeArrowheads="1"/>
          </p:cNvSpPr>
          <p:nvPr/>
        </p:nvSpPr>
        <p:spPr bwMode="auto">
          <a:xfrm>
            <a:off x="1965222" y="4800599"/>
            <a:ext cx="6661355" cy="1200329"/>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 If God punished us for each mistake every day, He could train us to be more like Him, but out of fear, not love!</a:t>
            </a:r>
            <a:endParaRPr lang="en-US" sz="2400" b="1" dirty="0">
              <a:solidFill>
                <a:srgbClr val="00B050"/>
              </a:solidFill>
              <a:latin typeface="Comic Sans MS" pitchFamily="66" charset="0"/>
            </a:endParaRPr>
          </a:p>
        </p:txBody>
      </p:sp>
      <p:pic>
        <p:nvPicPr>
          <p:cNvPr id="2050" name="Picture 2" descr="http://skepticbiblestudy.files.wordpress.com/2012/05/lot.gif?w=664&amp;h=387"/>
          <p:cNvPicPr>
            <a:picLocks noChangeAspect="1" noChangeArrowheads="1"/>
          </p:cNvPicPr>
          <p:nvPr/>
        </p:nvPicPr>
        <p:blipFill>
          <a:blip r:embed="rId4" cstate="print"/>
          <a:srcRect/>
          <a:stretch>
            <a:fillRect/>
          </a:stretch>
        </p:blipFill>
        <p:spPr bwMode="auto">
          <a:xfrm>
            <a:off x="6324600" y="76200"/>
            <a:ext cx="2642192" cy="1539952"/>
          </a:xfrm>
          <a:prstGeom prst="rect">
            <a:avLst/>
          </a:prstGeom>
          <a:noFill/>
        </p:spPr>
      </p:pic>
      <p:sp>
        <p:nvSpPr>
          <p:cNvPr id="7" name="Text Box 5"/>
          <p:cNvSpPr txBox="1">
            <a:spLocks noChangeArrowheads="1"/>
          </p:cNvSpPr>
          <p:nvPr/>
        </p:nvSpPr>
        <p:spPr bwMode="auto">
          <a:xfrm>
            <a:off x="1649361" y="6000928"/>
            <a:ext cx="7391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7030A0"/>
                </a:solidFill>
                <a:latin typeface="Comic Sans MS" pitchFamily="66" charset="0"/>
              </a:rPr>
              <a:t>What would happen when we get eternal life and the threat of punishment was over?</a:t>
            </a:r>
            <a:endParaRPr lang="en-US" sz="2400" b="1" dirty="0">
              <a:solidFill>
                <a:srgbClr val="7030A0"/>
              </a:solidFill>
              <a:latin typeface="Comic Sans MS" pitchFamily="66" charset="0"/>
            </a:endParaRPr>
          </a:p>
        </p:txBody>
      </p:sp>
      <p:pic>
        <p:nvPicPr>
          <p:cNvPr id="57346" name="Picture 2" descr="http://t1.gstatic.com/images?q=tbn:ANd9GcTQ5sJDT-BkcZzbz--HtC5i3C6AcH7e6V8KrKGX2F_bjVC5oYak"/>
          <p:cNvPicPr>
            <a:picLocks noChangeAspect="1" noChangeArrowheads="1"/>
          </p:cNvPicPr>
          <p:nvPr/>
        </p:nvPicPr>
        <p:blipFill>
          <a:blip r:embed="rId5" cstate="print"/>
          <a:srcRect/>
          <a:stretch>
            <a:fillRect/>
          </a:stretch>
        </p:blipFill>
        <p:spPr bwMode="auto">
          <a:xfrm>
            <a:off x="152400" y="4994443"/>
            <a:ext cx="1524000" cy="17111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1524000"/>
            <a:ext cx="8534400" cy="3962400"/>
          </a:xfrm>
        </p:spPr>
        <p:txBody>
          <a:bodyPr>
            <a:normAutofit fontScale="85000" lnSpcReduction="10000"/>
          </a:bodyPr>
          <a:lstStyle/>
          <a:p>
            <a:pPr>
              <a:lnSpc>
                <a:spcPct val="90000"/>
              </a:lnSpc>
            </a:pPr>
            <a:r>
              <a:rPr lang="en-US" b="1" dirty="0" smtClean="0">
                <a:solidFill>
                  <a:srgbClr val="0000CC"/>
                </a:solidFill>
              </a:rPr>
              <a:t>But there is hope for those who are still                           alive (v.4) </a:t>
            </a:r>
            <a:r>
              <a:rPr lang="en-US" dirty="0" smtClean="0"/>
              <a:t>– they can still respond to God</a:t>
            </a:r>
          </a:p>
          <a:p>
            <a:pPr lvl="1">
              <a:lnSpc>
                <a:spcPct val="90000"/>
              </a:lnSpc>
            </a:pPr>
            <a:r>
              <a:rPr lang="en-US" dirty="0" smtClean="0"/>
              <a:t>Even a living dog (poor man) is better than a dead lion (upper class)</a:t>
            </a:r>
          </a:p>
          <a:p>
            <a:pPr>
              <a:lnSpc>
                <a:spcPct val="90000"/>
              </a:lnSpc>
            </a:pPr>
            <a:r>
              <a:rPr lang="en-US" b="1" dirty="0" smtClean="0">
                <a:solidFill>
                  <a:srgbClr val="0000CC"/>
                </a:solidFill>
              </a:rPr>
              <a:t>The living know they will die (v.5) </a:t>
            </a:r>
            <a:r>
              <a:rPr lang="en-US" dirty="0" smtClean="0"/>
              <a:t>– so they can make decisions about their future!</a:t>
            </a:r>
          </a:p>
          <a:p>
            <a:pPr lvl="1">
              <a:lnSpc>
                <a:spcPct val="90000"/>
              </a:lnSpc>
            </a:pPr>
            <a:r>
              <a:rPr lang="en-US" dirty="0" smtClean="0"/>
              <a:t>But the dead know nothing – all their busy concerns are over</a:t>
            </a:r>
          </a:p>
          <a:p>
            <a:pPr lvl="1">
              <a:lnSpc>
                <a:spcPct val="90000"/>
              </a:lnSpc>
            </a:pPr>
            <a:r>
              <a:rPr lang="en-US" dirty="0" smtClean="0"/>
              <a:t>No more reward (in this life), memory is forgotten (2:16)</a:t>
            </a:r>
          </a:p>
          <a:p>
            <a:pPr lvl="1">
              <a:lnSpc>
                <a:spcPct val="90000"/>
              </a:lnSpc>
            </a:pPr>
            <a:r>
              <a:rPr lang="en-US" dirty="0" smtClean="0"/>
              <a:t>Their love, hatred, &amp; envy (their passions that motivated them) have perished (v.6)</a:t>
            </a:r>
          </a:p>
          <a:p>
            <a:pPr lvl="1">
              <a:lnSpc>
                <a:spcPct val="90000"/>
              </a:lnSpc>
            </a:pPr>
            <a:r>
              <a:rPr lang="en-US" dirty="0" smtClean="0"/>
              <a:t>They have no more future under the sun</a:t>
            </a:r>
          </a:p>
          <a:p>
            <a:pPr>
              <a:lnSpc>
                <a:spcPct val="90000"/>
              </a:lnSpc>
            </a:pPr>
            <a:endParaRPr lang="en-US" dirty="0" smtClean="0"/>
          </a:p>
        </p:txBody>
      </p:sp>
      <p:sp>
        <p:nvSpPr>
          <p:cNvPr id="4100" name="Text Box 5"/>
          <p:cNvSpPr txBox="1">
            <a:spLocks noChangeArrowheads="1"/>
          </p:cNvSpPr>
          <p:nvPr/>
        </p:nvSpPr>
        <p:spPr bwMode="auto">
          <a:xfrm>
            <a:off x="1752600" y="5486400"/>
            <a:ext cx="67056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So make the most of your life while you live!  This is God’s gift to you!</a:t>
            </a:r>
            <a:endParaRPr lang="en-US" sz="2800" b="1" dirty="0">
              <a:solidFill>
                <a:srgbClr val="00B050"/>
              </a:solidFill>
              <a:latin typeface="Comic Sans MS" pitchFamily="66" charset="0"/>
            </a:endParaRPr>
          </a:p>
        </p:txBody>
      </p:sp>
      <p:sp>
        <p:nvSpPr>
          <p:cNvPr id="5" name="Rectangle 2"/>
          <p:cNvSpPr txBox="1">
            <a:spLocks noChangeArrowheads="1"/>
          </p:cNvSpPr>
          <p:nvPr/>
        </p:nvSpPr>
        <p:spPr>
          <a:xfrm>
            <a:off x="457200" y="228600"/>
            <a:ext cx="54864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rPr>
              <a:t>God causes both wicked &amp; righteous to die</a:t>
            </a:r>
          </a:p>
        </p:txBody>
      </p:sp>
      <p:pic>
        <p:nvPicPr>
          <p:cNvPr id="67586" name="Picture 2" descr="https://encrypted-tbn0.gstatic.com/images?q=tbn:ANd9GcS2V5v8YWZyx4Crt0Ac4S7C_-5W_bHTypWY4kqmuPwXea_FJmYSRQ"/>
          <p:cNvPicPr>
            <a:picLocks noChangeAspect="1" noChangeArrowheads="1"/>
          </p:cNvPicPr>
          <p:nvPr/>
        </p:nvPicPr>
        <p:blipFill>
          <a:blip r:embed="rId3" cstate="print"/>
          <a:srcRect/>
          <a:stretch>
            <a:fillRect/>
          </a:stretch>
        </p:blipFill>
        <p:spPr bwMode="auto">
          <a:xfrm>
            <a:off x="6477000" y="228600"/>
            <a:ext cx="2400300" cy="1905000"/>
          </a:xfrm>
          <a:prstGeom prst="rect">
            <a:avLst/>
          </a:prstGeom>
          <a:noFill/>
        </p:spPr>
      </p:pic>
      <p:pic>
        <p:nvPicPr>
          <p:cNvPr id="67587" name="Picture 3"/>
          <p:cNvPicPr>
            <a:picLocks noChangeAspect="1" noChangeArrowheads="1"/>
          </p:cNvPicPr>
          <p:nvPr/>
        </p:nvPicPr>
        <p:blipFill>
          <a:blip r:embed="rId4" cstate="print"/>
          <a:srcRect/>
          <a:stretch>
            <a:fillRect/>
          </a:stretch>
        </p:blipFill>
        <p:spPr bwMode="auto">
          <a:xfrm flipH="1">
            <a:off x="533400" y="5334000"/>
            <a:ext cx="1166813" cy="13385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4" name="Picture 4" descr="https://encrypted-tbn3.gstatic.com/images?q=tbn:ANd9GcQCSRsT2kUKtw23KNXhvXeMkHOzz88HXVrmXpv4vPKEinX5IkTSlw"/>
          <p:cNvPicPr>
            <a:picLocks noChangeAspect="1" noChangeArrowheads="1"/>
          </p:cNvPicPr>
          <p:nvPr/>
        </p:nvPicPr>
        <p:blipFill>
          <a:blip r:embed="rId3" cstate="print"/>
          <a:srcRect/>
          <a:stretch>
            <a:fillRect/>
          </a:stretch>
        </p:blipFill>
        <p:spPr bwMode="auto">
          <a:xfrm>
            <a:off x="533400" y="2363731"/>
            <a:ext cx="7924800" cy="4494269"/>
          </a:xfrm>
          <a:prstGeom prst="rect">
            <a:avLst/>
          </a:prstGeom>
          <a:noFill/>
        </p:spPr>
      </p:pic>
      <p:sp>
        <p:nvSpPr>
          <p:cNvPr id="4098" name="Rectangle 2"/>
          <p:cNvSpPr>
            <a:spLocks noGrp="1" noChangeArrowheads="1"/>
          </p:cNvSpPr>
          <p:nvPr>
            <p:ph type="title"/>
          </p:nvPr>
        </p:nvSpPr>
        <p:spPr>
          <a:xfrm>
            <a:off x="2362200" y="228600"/>
            <a:ext cx="6172200" cy="1752600"/>
          </a:xfrm>
        </p:spPr>
        <p:txBody>
          <a:bodyPr>
            <a:noAutofit/>
          </a:bodyPr>
          <a:lstStyle/>
          <a:p>
            <a:pPr eaLnBrk="1" hangingPunct="1"/>
            <a:r>
              <a:rPr lang="en-US" sz="5400" b="1" dirty="0" smtClean="0">
                <a:solidFill>
                  <a:srgbClr val="FF0000"/>
                </a:solidFill>
              </a:rPr>
              <a:t>Get involved in serving  the Lord</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2133600" y="2057400"/>
            <a:ext cx="6858000" cy="701675"/>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What can you do to help?</a:t>
            </a:r>
            <a:endParaRPr lang="en-US" sz="4000" b="1" dirty="0">
              <a:solidFill>
                <a:srgbClr val="0000CC"/>
              </a:solidFill>
              <a:latin typeface="Comic Sans MS" pitchFamily="66" charset="0"/>
            </a:endParaRPr>
          </a:p>
        </p:txBody>
      </p:sp>
      <p:pic>
        <p:nvPicPr>
          <p:cNvPr id="87042" name="Picture 2" descr="https://encrypted-tbn3.gstatic.com/images?q=tbn:ANd9GcTHZ7eBhV_6AQ-oNBTftmD42Fj60h8cIqvVj8DGPrgsOr50sVt-MQ"/>
          <p:cNvPicPr>
            <a:picLocks noChangeAspect="1" noChangeArrowheads="1"/>
          </p:cNvPicPr>
          <p:nvPr/>
        </p:nvPicPr>
        <p:blipFill>
          <a:blip r:embed="rId4" cstate="print"/>
          <a:srcRect/>
          <a:stretch>
            <a:fillRect/>
          </a:stretch>
        </p:blipFill>
        <p:spPr bwMode="auto">
          <a:xfrm>
            <a:off x="152400" y="152400"/>
            <a:ext cx="1962150" cy="23336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ncrypted-tbn0.gstatic.com/images?q=tbn:ANd9GcRiI1SVngVqC8VaKVcM6c9k3PS7czCayG2Ygr46IFVbEGZuvGOwvg"/>
          <p:cNvPicPr>
            <a:picLocks noChangeAspect="1" noChangeArrowheads="1"/>
          </p:cNvPicPr>
          <p:nvPr/>
        </p:nvPicPr>
        <p:blipFill>
          <a:blip r:embed="rId3" cstate="print"/>
          <a:srcRect/>
          <a:stretch>
            <a:fillRect/>
          </a:stretch>
        </p:blipFill>
        <p:spPr bwMode="auto">
          <a:xfrm>
            <a:off x="228600" y="5257800"/>
            <a:ext cx="1752600" cy="1744812"/>
          </a:xfrm>
          <a:prstGeom prst="rect">
            <a:avLst/>
          </a:prstGeom>
          <a:noFill/>
        </p:spPr>
      </p:pic>
      <p:pic>
        <p:nvPicPr>
          <p:cNvPr id="65542" name="Picture 6" descr="https://encrypted-tbn2.gstatic.com/images?q=tbn:ANd9GcQ6Mh_Z1_76PbeqvGWeOVts7NGBhV11MVth8ikzdeBUykSxjc2Qjw"/>
          <p:cNvPicPr>
            <a:picLocks noChangeAspect="1" noChangeArrowheads="1"/>
          </p:cNvPicPr>
          <p:nvPr/>
        </p:nvPicPr>
        <p:blipFill>
          <a:blip r:embed="rId4" cstate="print"/>
          <a:srcRect/>
          <a:stretch>
            <a:fillRect/>
          </a:stretch>
        </p:blipFill>
        <p:spPr bwMode="auto">
          <a:xfrm>
            <a:off x="0" y="0"/>
            <a:ext cx="1905000" cy="1905001"/>
          </a:xfrm>
          <a:prstGeom prst="rect">
            <a:avLst/>
          </a:prstGeom>
          <a:noFill/>
        </p:spPr>
      </p:pic>
      <p:sp>
        <p:nvSpPr>
          <p:cNvPr id="4098" name="Rectangle 2"/>
          <p:cNvSpPr>
            <a:spLocks noGrp="1" noChangeArrowheads="1"/>
          </p:cNvSpPr>
          <p:nvPr>
            <p:ph type="title"/>
          </p:nvPr>
        </p:nvSpPr>
        <p:spPr>
          <a:xfrm>
            <a:off x="1600200" y="0"/>
            <a:ext cx="5105400" cy="1676400"/>
          </a:xfrm>
        </p:spPr>
        <p:txBody>
          <a:bodyPr/>
          <a:lstStyle/>
          <a:p>
            <a:pPr eaLnBrk="1" hangingPunct="1"/>
            <a:r>
              <a:rPr lang="en-US" sz="4000" b="1" dirty="0" smtClean="0">
                <a:solidFill>
                  <a:srgbClr val="FF0000"/>
                </a:solidFill>
              </a:rPr>
              <a:t>So, make the most of your life now!</a:t>
            </a:r>
          </a:p>
        </p:txBody>
      </p:sp>
      <p:sp>
        <p:nvSpPr>
          <p:cNvPr id="4099" name="Rectangle 3"/>
          <p:cNvSpPr>
            <a:spLocks noGrp="1" noChangeArrowheads="1"/>
          </p:cNvSpPr>
          <p:nvPr>
            <p:ph type="body" idx="1"/>
          </p:nvPr>
        </p:nvSpPr>
        <p:spPr>
          <a:xfrm>
            <a:off x="457200" y="1752600"/>
            <a:ext cx="8382000" cy="3733800"/>
          </a:xfrm>
        </p:spPr>
        <p:txBody>
          <a:bodyPr>
            <a:normAutofit fontScale="62500" lnSpcReduction="20000"/>
          </a:bodyPr>
          <a:lstStyle/>
          <a:p>
            <a:pPr eaLnBrk="1" hangingPunct="1">
              <a:lnSpc>
                <a:spcPct val="90000"/>
              </a:lnSpc>
            </a:pPr>
            <a:r>
              <a:rPr lang="en-US" b="1" dirty="0" smtClean="0">
                <a:solidFill>
                  <a:srgbClr val="0000CC"/>
                </a:solidFill>
              </a:rPr>
              <a:t>Don’t brood about what is coming, go enjoy </a:t>
            </a:r>
            <a:r>
              <a:rPr lang="en-US" b="1" u="sng" dirty="0" smtClean="0">
                <a:solidFill>
                  <a:srgbClr val="FF0000"/>
                </a:solidFill>
              </a:rPr>
              <a:t>your</a:t>
            </a:r>
            <a:r>
              <a:rPr lang="en-US" b="1" dirty="0" smtClean="0">
                <a:solidFill>
                  <a:srgbClr val="0000CC"/>
                </a:solidFill>
              </a:rPr>
              <a:t> life                                        now (v.7) </a:t>
            </a:r>
            <a:r>
              <a:rPr lang="en-US" dirty="0" smtClean="0"/>
              <a:t>– it’s God’s gift! (3:13; 5:19)</a:t>
            </a:r>
          </a:p>
          <a:p>
            <a:pPr lvl="1">
              <a:lnSpc>
                <a:spcPct val="90000"/>
              </a:lnSpc>
            </a:pPr>
            <a:r>
              <a:rPr lang="en-US" dirty="0" smtClean="0"/>
              <a:t>Eat &amp; drink with joy &amp; a merry heart</a:t>
            </a:r>
          </a:p>
          <a:p>
            <a:pPr lvl="1">
              <a:lnSpc>
                <a:spcPct val="90000"/>
              </a:lnSpc>
            </a:pPr>
            <a:r>
              <a:rPr lang="en-US" dirty="0" smtClean="0"/>
              <a:t>For God has already approved your works </a:t>
            </a:r>
            <a:r>
              <a:rPr lang="en-US" i="1" dirty="0" smtClean="0"/>
              <a:t>[For this is what God wants you to do]</a:t>
            </a:r>
          </a:p>
          <a:p>
            <a:pPr eaLnBrk="1" hangingPunct="1">
              <a:lnSpc>
                <a:spcPct val="90000"/>
              </a:lnSpc>
              <a:spcBef>
                <a:spcPts val="1200"/>
              </a:spcBef>
            </a:pPr>
            <a:r>
              <a:rPr lang="en-US" b="1" dirty="0" smtClean="0">
                <a:solidFill>
                  <a:srgbClr val="0000CC"/>
                </a:solidFill>
              </a:rPr>
              <a:t>Garments white &amp; head with oil </a:t>
            </a:r>
            <a:r>
              <a:rPr lang="en-US" dirty="0" smtClean="0"/>
              <a:t>– indicate living by practicing righteousness and doing it with the oil of gladness – positive attitude!</a:t>
            </a:r>
          </a:p>
          <a:p>
            <a:pPr eaLnBrk="1" hangingPunct="1">
              <a:lnSpc>
                <a:spcPct val="90000"/>
              </a:lnSpc>
              <a:spcBef>
                <a:spcPts val="1200"/>
              </a:spcBef>
            </a:pPr>
            <a:r>
              <a:rPr lang="en-US" b="1" dirty="0" smtClean="0">
                <a:solidFill>
                  <a:srgbClr val="0000CC"/>
                </a:solidFill>
              </a:rPr>
              <a:t>Live joyfully with the wife whom you love </a:t>
            </a:r>
            <a:r>
              <a:rPr lang="en-US" dirty="0" smtClean="0"/>
              <a:t>– part of God’s gift (“which He has given you”)</a:t>
            </a:r>
          </a:p>
          <a:p>
            <a:pPr lvl="1">
              <a:lnSpc>
                <a:spcPct val="90000"/>
              </a:lnSpc>
            </a:pPr>
            <a:r>
              <a:rPr lang="en-US" dirty="0" smtClean="0"/>
              <a:t>Solomon messed this up and took 700 wives &amp; 300 concubines (1Kgs 11:3)</a:t>
            </a:r>
          </a:p>
          <a:p>
            <a:pPr eaLnBrk="1" hangingPunct="1">
              <a:lnSpc>
                <a:spcPct val="90000"/>
              </a:lnSpc>
              <a:spcBef>
                <a:spcPts val="1200"/>
              </a:spcBef>
            </a:pPr>
            <a:r>
              <a:rPr lang="en-US" b="1" dirty="0" smtClean="0">
                <a:solidFill>
                  <a:srgbClr val="0000CC"/>
                </a:solidFill>
              </a:rPr>
              <a:t>Do it with all your might:  </a:t>
            </a:r>
            <a:r>
              <a:rPr lang="en-US" dirty="0" smtClean="0"/>
              <a:t>Give your activities your best shot (v.10)</a:t>
            </a:r>
          </a:p>
          <a:p>
            <a:pPr lvl="1">
              <a:lnSpc>
                <a:spcPct val="90000"/>
              </a:lnSpc>
            </a:pPr>
            <a:r>
              <a:rPr lang="en-US" dirty="0" smtClean="0"/>
              <a:t>No work or reason or knowledge or wisdom in </a:t>
            </a:r>
            <a:r>
              <a:rPr lang="en-US" dirty="0" err="1" smtClean="0"/>
              <a:t>Sheol</a:t>
            </a:r>
            <a:r>
              <a:rPr lang="en-US" dirty="0" smtClean="0"/>
              <a:t> where you are going!  (this is the only use of </a:t>
            </a:r>
            <a:r>
              <a:rPr lang="en-US" dirty="0" err="1" smtClean="0"/>
              <a:t>Sheol</a:t>
            </a:r>
            <a:r>
              <a:rPr lang="en-US" dirty="0" smtClean="0"/>
              <a:t> in </a:t>
            </a:r>
            <a:r>
              <a:rPr lang="en-US" dirty="0" err="1" smtClean="0"/>
              <a:t>Ecc</a:t>
            </a:r>
            <a:r>
              <a:rPr lang="en-US" dirty="0" smtClean="0"/>
              <a:t>.)</a:t>
            </a:r>
          </a:p>
          <a:p>
            <a:pPr lvl="1">
              <a:lnSpc>
                <a:spcPct val="90000"/>
              </a:lnSpc>
            </a:pPr>
            <a:r>
              <a:rPr lang="en-US" dirty="0" smtClean="0"/>
              <a:t>Giving it all your might doesn’t guarantee you will accomplish what you desire [wisdom can’t guarantee success!]</a:t>
            </a:r>
          </a:p>
        </p:txBody>
      </p:sp>
      <p:sp>
        <p:nvSpPr>
          <p:cNvPr id="4100" name="Text Box 5"/>
          <p:cNvSpPr txBox="1">
            <a:spLocks noChangeArrowheads="1"/>
          </p:cNvSpPr>
          <p:nvPr/>
        </p:nvSpPr>
        <p:spPr bwMode="auto">
          <a:xfrm>
            <a:off x="1981200" y="5410200"/>
            <a:ext cx="6934200" cy="1426031"/>
          </a:xfrm>
          <a:prstGeom prst="rect">
            <a:avLst/>
          </a:prstGeom>
          <a:noFill/>
          <a:ln w="9525">
            <a:noFill/>
            <a:miter lim="800000"/>
            <a:headEnd/>
            <a:tailEnd/>
          </a:ln>
        </p:spPr>
        <p:txBody>
          <a:bodyPr wrap="square">
            <a:spAutoFit/>
          </a:bodyPr>
          <a:lstStyle/>
          <a:p>
            <a:pPr algn="ctr">
              <a:lnSpc>
                <a:spcPts val="2600"/>
              </a:lnSpc>
            </a:pPr>
            <a:r>
              <a:rPr lang="en-US" sz="2400" b="1" dirty="0" smtClean="0">
                <a:solidFill>
                  <a:srgbClr val="00B050"/>
                </a:solidFill>
                <a:latin typeface="Comic Sans MS" pitchFamily="66" charset="0"/>
              </a:rPr>
              <a:t>Therefore, my beloved brethren, be steadfast, immovable, always abounding in the work of the Lord, knowing that your labor is not in vain in the Lord (1Cor 15:58)</a:t>
            </a:r>
            <a:endParaRPr lang="en-US" sz="2400" b="1" dirty="0">
              <a:solidFill>
                <a:srgbClr val="00B050"/>
              </a:solidFill>
              <a:latin typeface="Comic Sans MS" pitchFamily="66" charset="0"/>
            </a:endParaRPr>
          </a:p>
        </p:txBody>
      </p:sp>
      <p:pic>
        <p:nvPicPr>
          <p:cNvPr id="65540" name="Picture 4" descr="https://encrypted-tbn1.gstatic.com/images?q=tbn:ANd9GcReIAEo20BVauBpDquljNb30Ed-i_4YF2p4rVJj7QknBkzUYYXu"/>
          <p:cNvPicPr>
            <a:picLocks noChangeAspect="1" noChangeArrowheads="1"/>
          </p:cNvPicPr>
          <p:nvPr/>
        </p:nvPicPr>
        <p:blipFill>
          <a:blip r:embed="rId5" cstate="print"/>
          <a:srcRect/>
          <a:stretch>
            <a:fillRect/>
          </a:stretch>
        </p:blipFill>
        <p:spPr bwMode="auto">
          <a:xfrm>
            <a:off x="6715126" y="76200"/>
            <a:ext cx="2209800" cy="220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533400"/>
            <a:ext cx="7010400" cy="914400"/>
          </a:xfrm>
        </p:spPr>
        <p:txBody>
          <a:bodyPr>
            <a:noAutofit/>
          </a:bodyPr>
          <a:lstStyle/>
          <a:p>
            <a:r>
              <a:rPr lang="en-US" sz="4800" b="1" dirty="0" smtClean="0">
                <a:solidFill>
                  <a:srgbClr val="663300"/>
                </a:solidFill>
              </a:rPr>
              <a:t>Colossians 3:22-25</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95400"/>
            <a:ext cx="7086600" cy="4191000"/>
          </a:xfrm>
        </p:spPr>
        <p:txBody>
          <a:bodyPr>
            <a:normAutofit fontScale="92500" lnSpcReduction="20000"/>
          </a:bodyPr>
          <a:lstStyle/>
          <a:p>
            <a:pPr marL="0" indent="231775">
              <a:buNone/>
            </a:pPr>
            <a:r>
              <a:rPr lang="en-US" dirty="0" smtClean="0"/>
              <a:t>22 Bondservants, obey in all things your masters according to the flesh, not with </a:t>
            </a:r>
            <a:r>
              <a:rPr lang="en-US" dirty="0" err="1" smtClean="0"/>
              <a:t>eyeservice</a:t>
            </a:r>
            <a:r>
              <a:rPr lang="en-US" dirty="0" smtClean="0"/>
              <a:t>, as men-pleasers, but in sincerity of heart, fearing God. 23 </a:t>
            </a:r>
            <a:r>
              <a:rPr lang="en-US" b="1" dirty="0" smtClean="0">
                <a:solidFill>
                  <a:srgbClr val="0000CC"/>
                </a:solidFill>
              </a:rPr>
              <a:t>And whatever you do, do it heartily, as to the Lord </a:t>
            </a:r>
            <a:r>
              <a:rPr lang="en-US" dirty="0" smtClean="0"/>
              <a:t>and not to men, 24 knowing that from the Lord you will receive the reward of the inheritance; for you serve the Lord Christ. 25 But he who does wrong will be repaid for what he has done, and there is no partiality. </a:t>
            </a:r>
          </a:p>
        </p:txBody>
      </p:sp>
      <p:sp>
        <p:nvSpPr>
          <p:cNvPr id="4100" name="Text Box 5"/>
          <p:cNvSpPr txBox="1">
            <a:spLocks noChangeArrowheads="1"/>
          </p:cNvSpPr>
          <p:nvPr/>
        </p:nvSpPr>
        <p:spPr bwMode="auto">
          <a:xfrm>
            <a:off x="2133600" y="5029200"/>
            <a:ext cx="4724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Work happily &amp; sincerely, as serving Christ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https://encrypted-tbn3.gstatic.com/images?q=tbn:ANd9GcQkwfdAgbjI7xyIhiPSmCiBPQD03abcU9ur-Tubm5oYSmmgmb4W"/>
          <p:cNvPicPr>
            <a:picLocks noChangeAspect="1" noChangeArrowheads="1"/>
          </p:cNvPicPr>
          <p:nvPr/>
        </p:nvPicPr>
        <p:blipFill>
          <a:blip r:embed="rId3" cstate="print"/>
          <a:srcRect/>
          <a:stretch>
            <a:fillRect/>
          </a:stretch>
        </p:blipFill>
        <p:spPr bwMode="auto">
          <a:xfrm>
            <a:off x="0" y="0"/>
            <a:ext cx="9144000" cy="6849177"/>
          </a:xfrm>
          <a:prstGeom prst="rect">
            <a:avLst/>
          </a:prstGeom>
          <a:noFill/>
        </p:spPr>
      </p:pic>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5029200" y="685800"/>
            <a:ext cx="3657600" cy="5262979"/>
          </a:xfrm>
          <a:prstGeom prst="rect">
            <a:avLst/>
          </a:prstGeom>
          <a:solidFill>
            <a:srgbClr val="FFFF9B"/>
          </a:solidFill>
          <a:ln w="9525">
            <a:noFill/>
            <a:miter lim="800000"/>
            <a:headEnd/>
            <a:tailEnd/>
          </a:ln>
        </p:spPr>
        <p:txBody>
          <a:bodyPr wrap="square">
            <a:spAutoFit/>
          </a:bodyPr>
          <a:lstStyle/>
          <a:p>
            <a:pPr algn="ctr">
              <a:spcBef>
                <a:spcPct val="50000"/>
              </a:spcBef>
            </a:pPr>
            <a:r>
              <a:rPr lang="en-US" sz="2800" b="1" dirty="0" smtClean="0">
                <a:solidFill>
                  <a:srgbClr val="0000CC"/>
                </a:solidFill>
                <a:latin typeface="Comic Sans MS" pitchFamily="66" charset="0"/>
              </a:rPr>
              <a:t>Live joyfully with the wife whom you love all the days of your vain life which He has given you under the sun, all your days of vanity; for that is your portion in life, and in the labor which you perform under the sun. </a:t>
            </a:r>
          </a:p>
        </p:txBody>
      </p:sp>
      <p:pic>
        <p:nvPicPr>
          <p:cNvPr id="47106" name="Picture 2" descr="https://encrypted-tbn2.gstatic.com/images?q=tbn:ANd9GcSRItvKSD6Ur2CMdE2ASsGZab92JNpZVRNNcWKX1SLOWfjeliQ1yg"/>
          <p:cNvPicPr>
            <a:picLocks noChangeAspect="1" noChangeArrowheads="1"/>
          </p:cNvPicPr>
          <p:nvPr/>
        </p:nvPicPr>
        <p:blipFill>
          <a:blip r:embed="rId4" cstate="print"/>
          <a:srcRect r="14545"/>
          <a:stretch>
            <a:fillRect/>
          </a:stretch>
        </p:blipFill>
        <p:spPr bwMode="auto">
          <a:xfrm>
            <a:off x="685800" y="533400"/>
            <a:ext cx="3581400" cy="5595201"/>
          </a:xfrm>
          <a:prstGeom prst="rect">
            <a:avLst/>
          </a:prstGeom>
          <a:noFill/>
        </p:spPr>
      </p:pic>
      <p:pic>
        <p:nvPicPr>
          <p:cNvPr id="47110" name="Picture 6" descr="https://encrypted-tbn3.gstatic.com/images?q=tbn:ANd9GcTmrcCjxf9jH8qFr_MXCFNpiD3BLVkkb0ia6GTDNTRfVPJfqNtG"/>
          <p:cNvPicPr>
            <a:picLocks noChangeAspect="1" noChangeArrowheads="1"/>
          </p:cNvPicPr>
          <p:nvPr/>
        </p:nvPicPr>
        <p:blipFill>
          <a:blip r:embed="rId5" cstate="print"/>
          <a:srcRect/>
          <a:stretch>
            <a:fillRect/>
          </a:stretch>
        </p:blipFill>
        <p:spPr bwMode="auto">
          <a:xfrm>
            <a:off x="152400" y="1295400"/>
            <a:ext cx="4711908" cy="3124201"/>
          </a:xfrm>
          <a:prstGeom prst="rect">
            <a:avLst/>
          </a:prstGeom>
          <a:noFill/>
        </p:spPr>
      </p:pic>
      <p:pic>
        <p:nvPicPr>
          <p:cNvPr id="47112" name="Picture 8" descr="https://encrypted-tbn3.gstatic.com/images?q=tbn:ANd9GcSIPPX-BuLJIgGQ7RDcL_SlchLXxrj6MvB4Kd970CSPTos1HjSX"/>
          <p:cNvPicPr>
            <a:picLocks noChangeAspect="1" noChangeArrowheads="1"/>
          </p:cNvPicPr>
          <p:nvPr/>
        </p:nvPicPr>
        <p:blipFill>
          <a:blip r:embed="rId6" cstate="print"/>
          <a:srcRect/>
          <a:stretch>
            <a:fillRect/>
          </a:stretch>
        </p:blipFill>
        <p:spPr bwMode="auto">
          <a:xfrm>
            <a:off x="152400" y="1219200"/>
            <a:ext cx="4826830" cy="3200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7106"/>
                                        </p:tgtEl>
                                      </p:cBhvr>
                                    </p:animEffect>
                                    <p:set>
                                      <p:cBhvr>
                                        <p:cTn id="7" dur="1" fill="hold">
                                          <p:stCondLst>
                                            <p:cond delay="499"/>
                                          </p:stCondLst>
                                        </p:cTn>
                                        <p:tgtEl>
                                          <p:spTgt spid="47106"/>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47110"/>
                                        </p:tgtEl>
                                        <p:attrNameLst>
                                          <p:attrName>style.visibility</p:attrName>
                                        </p:attrNameLst>
                                      </p:cBhvr>
                                      <p:to>
                                        <p:strVal val="visible"/>
                                      </p:to>
                                    </p:set>
                                    <p:animEffect transition="in" filter="wipe(down)">
                                      <p:cBhvr>
                                        <p:cTn id="10" dur="500"/>
                                        <p:tgtEl>
                                          <p:spTgt spid="471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47110"/>
                                        </p:tgtEl>
                                      </p:cBhvr>
                                    </p:animEffect>
                                    <p:set>
                                      <p:cBhvr>
                                        <p:cTn id="15" dur="1" fill="hold">
                                          <p:stCondLst>
                                            <p:cond delay="499"/>
                                          </p:stCondLst>
                                        </p:cTn>
                                        <p:tgtEl>
                                          <p:spTgt spid="47110"/>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47112"/>
                                        </p:tgtEl>
                                        <p:attrNameLst>
                                          <p:attrName>style.visibility</p:attrName>
                                        </p:attrNameLst>
                                      </p:cBhvr>
                                      <p:to>
                                        <p:strVal val="visible"/>
                                      </p:to>
                                    </p:set>
                                    <p:animEffect transition="in" filter="wipe(down)">
                                      <p:cBhvr>
                                        <p:cTn id="18"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5181600" cy="1066800"/>
          </a:xfrm>
        </p:spPr>
        <p:txBody>
          <a:bodyPr>
            <a:normAutofit/>
          </a:bodyPr>
          <a:lstStyle/>
          <a:p>
            <a:pPr eaLnBrk="1" hangingPunct="1"/>
            <a:r>
              <a:rPr lang="en-US" sz="3200" b="1" dirty="0" smtClean="0">
                <a:solidFill>
                  <a:srgbClr val="FF0000"/>
                </a:solidFill>
              </a:rPr>
              <a:t>It’s not about human effort, God is in control! (11-12)</a:t>
            </a:r>
          </a:p>
        </p:txBody>
      </p:sp>
      <p:sp>
        <p:nvSpPr>
          <p:cNvPr id="4099" name="Rectangle 3"/>
          <p:cNvSpPr>
            <a:spLocks noGrp="1" noChangeArrowheads="1"/>
          </p:cNvSpPr>
          <p:nvPr>
            <p:ph type="body" idx="1"/>
          </p:nvPr>
        </p:nvSpPr>
        <p:spPr>
          <a:xfrm>
            <a:off x="228600" y="1066800"/>
            <a:ext cx="8534400" cy="4724400"/>
          </a:xfrm>
        </p:spPr>
        <p:txBody>
          <a:bodyPr>
            <a:normAutofit fontScale="70000" lnSpcReduction="20000"/>
          </a:bodyPr>
          <a:lstStyle/>
          <a:p>
            <a:pPr eaLnBrk="1" hangingPunct="1">
              <a:lnSpc>
                <a:spcPct val="90000"/>
              </a:lnSpc>
            </a:pPr>
            <a:r>
              <a:rPr lang="en-US" b="1" dirty="0" smtClean="0">
                <a:solidFill>
                  <a:srgbClr val="0000CC"/>
                </a:solidFill>
              </a:rPr>
              <a:t>“I returned and saw” </a:t>
            </a:r>
            <a:r>
              <a:rPr lang="en-US" dirty="0" smtClean="0"/>
              <a:t>– a new issue, usually                                                 after a conclusion </a:t>
            </a:r>
          </a:p>
          <a:p>
            <a:pPr eaLnBrk="1" hangingPunct="1">
              <a:lnSpc>
                <a:spcPct val="90000"/>
              </a:lnSpc>
              <a:spcBef>
                <a:spcPts val="1200"/>
              </a:spcBef>
            </a:pPr>
            <a:r>
              <a:rPr lang="en-US" b="1" dirty="0" smtClean="0">
                <a:solidFill>
                  <a:srgbClr val="0000CC"/>
                </a:solidFill>
              </a:rPr>
              <a:t>It’s not about the best human effort</a:t>
            </a:r>
            <a:r>
              <a:rPr lang="en-US" dirty="0" smtClean="0"/>
              <a:t>:  no                                                      matter how hard we strive for some goal,                                              God may get involved and alter the events!</a:t>
            </a:r>
          </a:p>
          <a:p>
            <a:pPr eaLnBrk="1" hangingPunct="1">
              <a:lnSpc>
                <a:spcPct val="90000"/>
              </a:lnSpc>
              <a:spcBef>
                <a:spcPts val="1200"/>
              </a:spcBef>
            </a:pPr>
            <a:r>
              <a:rPr lang="en-US" b="1" dirty="0" smtClean="0">
                <a:solidFill>
                  <a:srgbClr val="0000CC"/>
                </a:solidFill>
              </a:rPr>
              <a:t>God controls the timing of events in our lives! (v.11)</a:t>
            </a:r>
          </a:p>
          <a:p>
            <a:pPr eaLnBrk="1" hangingPunct="1">
              <a:lnSpc>
                <a:spcPct val="90000"/>
              </a:lnSpc>
              <a:spcBef>
                <a:spcPts val="1200"/>
              </a:spcBef>
            </a:pPr>
            <a:r>
              <a:rPr lang="en-US" b="1" dirty="0" smtClean="0">
                <a:solidFill>
                  <a:srgbClr val="0000CC"/>
                </a:solidFill>
              </a:rPr>
              <a:t>“Time and chance happen to them all”</a:t>
            </a:r>
          </a:p>
          <a:p>
            <a:pPr lvl="1">
              <a:lnSpc>
                <a:spcPct val="90000"/>
              </a:lnSpc>
            </a:pPr>
            <a:r>
              <a:rPr lang="en-US" dirty="0" smtClean="0"/>
              <a:t>For everything there is a set time (3:1)</a:t>
            </a:r>
          </a:p>
          <a:p>
            <a:pPr lvl="1">
              <a:lnSpc>
                <a:spcPct val="90000"/>
              </a:lnSpc>
            </a:pPr>
            <a:r>
              <a:rPr lang="en-US" dirty="0" smtClean="0"/>
              <a:t>For man does not know his time (9:12), but God does!</a:t>
            </a:r>
          </a:p>
          <a:p>
            <a:pPr lvl="1">
              <a:lnSpc>
                <a:spcPct val="90000"/>
              </a:lnSpc>
            </a:pPr>
            <a:r>
              <a:rPr lang="en-US" b="1" i="1" dirty="0" smtClean="0">
                <a:solidFill>
                  <a:srgbClr val="0000CC"/>
                </a:solidFill>
              </a:rPr>
              <a:t>“chance”:  </a:t>
            </a:r>
            <a:r>
              <a:rPr lang="en-US" dirty="0" smtClean="0"/>
              <a:t>Heb word means </a:t>
            </a:r>
            <a:r>
              <a:rPr lang="en-US" i="1" dirty="0" smtClean="0"/>
              <a:t>“an occurrence or a happening”. </a:t>
            </a:r>
            <a:r>
              <a:rPr lang="en-US" dirty="0" smtClean="0"/>
              <a:t>Only other time used is </a:t>
            </a:r>
            <a:r>
              <a:rPr lang="en-US" b="1" dirty="0" smtClean="0">
                <a:solidFill>
                  <a:srgbClr val="0000CC"/>
                </a:solidFill>
              </a:rPr>
              <a:t>1Kings 5:4 </a:t>
            </a:r>
            <a:r>
              <a:rPr lang="en-US" dirty="0" smtClean="0"/>
              <a:t>where God is clearly in control of the events!</a:t>
            </a:r>
          </a:p>
          <a:p>
            <a:pPr lvl="1">
              <a:lnSpc>
                <a:spcPct val="90000"/>
              </a:lnSpc>
            </a:pPr>
            <a:r>
              <a:rPr lang="en-US" dirty="0" smtClean="0"/>
              <a:t>This is </a:t>
            </a:r>
            <a:r>
              <a:rPr lang="en-US" i="1" dirty="0" smtClean="0"/>
              <a:t>“time and chance” </a:t>
            </a:r>
            <a:r>
              <a:rPr lang="en-US" b="1" dirty="0" smtClean="0"/>
              <a:t>from man’s perspective </a:t>
            </a:r>
            <a:r>
              <a:rPr lang="en-US" dirty="0" smtClean="0"/>
              <a:t>– not God’s</a:t>
            </a:r>
          </a:p>
          <a:p>
            <a:pPr eaLnBrk="1" hangingPunct="1">
              <a:lnSpc>
                <a:spcPct val="90000"/>
              </a:lnSpc>
              <a:spcBef>
                <a:spcPts val="1200"/>
              </a:spcBef>
            </a:pPr>
            <a:r>
              <a:rPr lang="en-US" b="1" dirty="0" smtClean="0">
                <a:solidFill>
                  <a:srgbClr val="0000CC"/>
                </a:solidFill>
              </a:rPr>
              <a:t>God brings bad events upon us that we couldn’t foresee or avoid (12)</a:t>
            </a:r>
          </a:p>
          <a:p>
            <a:pPr lvl="1">
              <a:lnSpc>
                <a:spcPct val="90000"/>
              </a:lnSpc>
            </a:pPr>
            <a:r>
              <a:rPr lang="en-US" dirty="0" smtClean="0"/>
              <a:t>Like fish and birds that are trapped, there are times when God suddenly stops us in our tracks – not to destroy us – but to help us develop.  Faith helps us see beyond the devastating event (like Paul’s blindness in Acts 9)</a:t>
            </a:r>
          </a:p>
          <a:p>
            <a:pPr eaLnBrk="1" hangingPunct="1">
              <a:lnSpc>
                <a:spcPct val="90000"/>
              </a:lnSpc>
            </a:pPr>
            <a:endParaRPr lang="en-US" dirty="0" smtClean="0"/>
          </a:p>
        </p:txBody>
      </p:sp>
      <p:sp>
        <p:nvSpPr>
          <p:cNvPr id="4100" name="Text Box 5"/>
          <p:cNvSpPr txBox="1">
            <a:spLocks noChangeArrowheads="1"/>
          </p:cNvSpPr>
          <p:nvPr/>
        </p:nvSpPr>
        <p:spPr bwMode="auto">
          <a:xfrm>
            <a:off x="381000" y="5715000"/>
            <a:ext cx="8229600" cy="1015663"/>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B050"/>
                </a:solidFill>
                <a:latin typeface="Comic Sans MS" pitchFamily="66" charset="0"/>
              </a:rPr>
              <a:t>Behold, God works all these things, twice, in fact, three times with a man, to bring back his soul from the Pit, that he may be enlightened with the light of life. (Job 33:29-30)</a:t>
            </a:r>
            <a:endParaRPr lang="en-US" sz="4400" b="1" dirty="0">
              <a:solidFill>
                <a:srgbClr val="00B050"/>
              </a:solidFill>
              <a:latin typeface="Comic Sans MS" pitchFamily="66" charset="0"/>
            </a:endParaRPr>
          </a:p>
        </p:txBody>
      </p:sp>
      <p:pic>
        <p:nvPicPr>
          <p:cNvPr id="63490" name="Picture 2" descr="https://encrypted-tbn3.gstatic.com/images?q=tbn:ANd9GcSBUj9sJy9vULneP7QEk2PG60N8pH3leHTAEdvF8NQzDdprzIi2"/>
          <p:cNvPicPr>
            <a:picLocks noChangeAspect="1" noChangeArrowheads="1"/>
          </p:cNvPicPr>
          <p:nvPr/>
        </p:nvPicPr>
        <p:blipFill>
          <a:blip r:embed="rId3" cstate="print"/>
          <a:srcRect/>
          <a:stretch>
            <a:fillRect/>
          </a:stretch>
        </p:blipFill>
        <p:spPr bwMode="auto">
          <a:xfrm>
            <a:off x="5867400" y="152400"/>
            <a:ext cx="3152775" cy="23615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s://encrypted-tbn0.gstatic.com/images?q=tbn:ANd9GcQ5kJHzopE3jgJ4kXTC-7zja39jJG_ScetCq3iQZVZcXh0Ng2Xo"/>
          <p:cNvPicPr>
            <a:picLocks noChangeAspect="1" noChangeArrowheads="1"/>
          </p:cNvPicPr>
          <p:nvPr/>
        </p:nvPicPr>
        <p:blipFill>
          <a:blip r:embed="rId3" cstate="print"/>
          <a:srcRect/>
          <a:stretch>
            <a:fillRect/>
          </a:stretch>
        </p:blipFill>
        <p:spPr bwMode="auto">
          <a:xfrm>
            <a:off x="6553200" y="76200"/>
            <a:ext cx="2438400" cy="1866901"/>
          </a:xfrm>
          <a:prstGeom prst="rect">
            <a:avLst/>
          </a:prstGeom>
          <a:noFill/>
        </p:spPr>
      </p:pic>
      <p:sp>
        <p:nvSpPr>
          <p:cNvPr id="4099" name="Rectangle 3"/>
          <p:cNvSpPr>
            <a:spLocks noGrp="1" noChangeArrowheads="1"/>
          </p:cNvSpPr>
          <p:nvPr>
            <p:ph type="body" idx="1"/>
          </p:nvPr>
        </p:nvSpPr>
        <p:spPr>
          <a:xfrm>
            <a:off x="304800" y="1066800"/>
            <a:ext cx="8077200" cy="4343400"/>
          </a:xfrm>
        </p:spPr>
        <p:txBody>
          <a:bodyPr>
            <a:normAutofit fontScale="92500" lnSpcReduction="10000"/>
          </a:bodyPr>
          <a:lstStyle/>
          <a:p>
            <a:pPr eaLnBrk="1" hangingPunct="1">
              <a:lnSpc>
                <a:spcPct val="90000"/>
              </a:lnSpc>
            </a:pPr>
            <a:r>
              <a:rPr lang="en-US" b="1" dirty="0" smtClean="0">
                <a:solidFill>
                  <a:srgbClr val="0000CC"/>
                </a:solidFill>
              </a:rPr>
              <a:t>Do not hasten </a:t>
            </a:r>
            <a:r>
              <a:rPr lang="en-US" b="1" u="sng" dirty="0" smtClean="0">
                <a:solidFill>
                  <a:srgbClr val="FF0000"/>
                </a:solidFill>
              </a:rPr>
              <a:t>your</a:t>
            </a:r>
            <a:r>
              <a:rPr lang="en-US" b="1" dirty="0" smtClean="0">
                <a:solidFill>
                  <a:srgbClr val="0000CC"/>
                </a:solidFill>
              </a:rPr>
              <a:t> spirit to be angry</a:t>
            </a:r>
            <a:r>
              <a:rPr lang="en-US" dirty="0" smtClean="0"/>
              <a:t>,                        for anger (Heb word means </a:t>
            </a:r>
            <a:r>
              <a:rPr lang="en-US" i="1" dirty="0" smtClean="0"/>
              <a:t>“grief from                           anger”</a:t>
            </a:r>
            <a:r>
              <a:rPr lang="en-US" dirty="0" smtClean="0"/>
              <a:t>) rests in the bosom of fools (v.9)</a:t>
            </a:r>
          </a:p>
          <a:p>
            <a:pPr lvl="1">
              <a:lnSpc>
                <a:spcPct val="90000"/>
              </a:lnSpc>
            </a:pPr>
            <a:r>
              <a:rPr lang="en-US" dirty="0" smtClean="0"/>
              <a:t>Like Cain’s anger consumed him till he murdered Abel (Gen 4:5)</a:t>
            </a:r>
          </a:p>
          <a:p>
            <a:pPr lvl="1">
              <a:lnSpc>
                <a:spcPct val="90000"/>
              </a:lnSpc>
            </a:pPr>
            <a:r>
              <a:rPr lang="en-US" dirty="0" smtClean="0"/>
              <a:t>Or Saul’s anger at David’s popularity (1Sam 18:8-9)</a:t>
            </a:r>
          </a:p>
          <a:p>
            <a:pPr eaLnBrk="1" hangingPunct="1">
              <a:lnSpc>
                <a:spcPct val="90000"/>
              </a:lnSpc>
            </a:pPr>
            <a:r>
              <a:rPr lang="en-US" b="1" dirty="0" smtClean="0">
                <a:solidFill>
                  <a:srgbClr val="0000CC"/>
                </a:solidFill>
              </a:rPr>
              <a:t>Do not say, “Why were the former days better than these?”  </a:t>
            </a:r>
            <a:r>
              <a:rPr lang="en-US" dirty="0" smtClean="0"/>
              <a:t>For you do not inquire wisely concerning this. (v.10) [Hag 2:3; Zech 4:10] – leads to bitterness &amp; impatience!</a:t>
            </a:r>
            <a:br>
              <a:rPr lang="en-US" dirty="0" smtClean="0"/>
            </a:br>
            <a:endParaRPr lang="en-US" dirty="0" smtClean="0"/>
          </a:p>
        </p:txBody>
      </p:sp>
      <p:sp>
        <p:nvSpPr>
          <p:cNvPr id="5" name="Rectangle 2"/>
          <p:cNvSpPr txBox="1">
            <a:spLocks noChangeArrowheads="1"/>
          </p:cNvSpPr>
          <p:nvPr/>
        </p:nvSpPr>
        <p:spPr>
          <a:xfrm>
            <a:off x="228600" y="152400"/>
            <a:ext cx="7162800" cy="685800"/>
          </a:xfrm>
          <a:prstGeom prst="rect">
            <a:avLst/>
          </a:prstGeom>
        </p:spPr>
        <p:txBody>
          <a:bodyPr vert="horz" lIns="91440" tIns="45720" rIns="91440" bIns="45720" rtlCol="0" anchor="ctr">
            <a:normAutofit fontScale="92500"/>
          </a:bodyPr>
          <a:lstStyle/>
          <a:p>
            <a:pPr lvl="0" algn="ctr">
              <a:spcBef>
                <a:spcPct val="0"/>
              </a:spcBef>
              <a:defRPr/>
            </a:pPr>
            <a:r>
              <a:rPr kumimoji="0" lang="en-US" sz="4000" b="1" i="0" u="none" strike="noStrike" kern="1200" cap="none" spc="0" normalizeH="0" baseline="0" noProof="0" dirty="0" smtClean="0">
                <a:ln>
                  <a:noFill/>
                </a:ln>
                <a:solidFill>
                  <a:srgbClr val="FF0000"/>
                </a:solidFill>
                <a:effectLst/>
                <a:uLnTx/>
                <a:uFillTx/>
                <a:latin typeface="+mj-lt"/>
                <a:ea typeface="+mj-ea"/>
                <a:cs typeface="+mj-cs"/>
              </a:rPr>
              <a:t>It’s wise to </a:t>
            </a:r>
            <a:r>
              <a:rPr lang="en-US" sz="4000" b="1" dirty="0" smtClean="0">
                <a:solidFill>
                  <a:srgbClr val="FF0000"/>
                </a:solidFill>
                <a:latin typeface="+mj-lt"/>
                <a:ea typeface="+mj-ea"/>
                <a:cs typeface="+mj-cs"/>
              </a:rPr>
              <a:t>consider </a:t>
            </a:r>
            <a:r>
              <a:rPr kumimoji="0" lang="en-US" sz="4000" b="1" i="0" u="none" strike="noStrike" kern="1200" cap="none" spc="0" normalizeH="0" baseline="0" noProof="0" dirty="0" smtClean="0">
                <a:ln>
                  <a:noFill/>
                </a:ln>
                <a:solidFill>
                  <a:srgbClr val="FF0000"/>
                </a:solidFill>
                <a:effectLst/>
                <a:uLnTx/>
                <a:uFillTx/>
                <a:latin typeface="+mj-lt"/>
                <a:ea typeface="+mj-ea"/>
                <a:cs typeface="+mj-cs"/>
              </a:rPr>
              <a:t>your end </a:t>
            </a:r>
            <a:r>
              <a:rPr lang="en-US" sz="2600" b="1" dirty="0" smtClean="0">
                <a:solidFill>
                  <a:srgbClr val="FF0000"/>
                </a:solidFill>
                <a:latin typeface="+mj-lt"/>
                <a:ea typeface="+mj-ea"/>
                <a:cs typeface="+mj-cs"/>
              </a:rPr>
              <a:t>(7:1-10)</a:t>
            </a:r>
            <a:endParaRPr kumimoji="0" lang="en-US" sz="26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40964" name="Picture 4" descr="https://encrypted-tbn0.gstatic.com/images?q=tbn:ANd9GcQ47rOjjTDjVbf-pF0GK9wbjxFlkG_iy47ls9oyuGVkd-SpaLJL"/>
          <p:cNvPicPr>
            <a:picLocks noChangeAspect="1" noChangeArrowheads="1"/>
          </p:cNvPicPr>
          <p:nvPr/>
        </p:nvPicPr>
        <p:blipFill>
          <a:blip r:embed="rId4" cstate="print"/>
          <a:srcRect l="14222" r="11111" b="46222"/>
          <a:stretch>
            <a:fillRect/>
          </a:stretch>
        </p:blipFill>
        <p:spPr bwMode="auto">
          <a:xfrm>
            <a:off x="762000" y="5029200"/>
            <a:ext cx="2327564" cy="1676400"/>
          </a:xfrm>
          <a:prstGeom prst="rect">
            <a:avLst/>
          </a:prstGeom>
          <a:noFill/>
        </p:spPr>
      </p:pic>
      <p:pic>
        <p:nvPicPr>
          <p:cNvPr id="40966" name="Picture 6" descr="https://encrypted-tbn3.gstatic.com/images?q=tbn:ANd9GcRMVI7KGA7bTYlGdnHeDjOyEmnW7-0lCYV8YhT3kz4XkpZS0-lF"/>
          <p:cNvPicPr>
            <a:picLocks noChangeAspect="1" noChangeArrowheads="1"/>
          </p:cNvPicPr>
          <p:nvPr/>
        </p:nvPicPr>
        <p:blipFill>
          <a:blip r:embed="rId5" cstate="print"/>
          <a:srcRect t="3448" b="48276"/>
          <a:stretch>
            <a:fillRect/>
          </a:stretch>
        </p:blipFill>
        <p:spPr bwMode="auto">
          <a:xfrm>
            <a:off x="5943600" y="5029200"/>
            <a:ext cx="3061607" cy="1524000"/>
          </a:xfrm>
          <a:prstGeom prst="rect">
            <a:avLst/>
          </a:prstGeom>
          <a:noFill/>
        </p:spPr>
      </p:pic>
      <p:pic>
        <p:nvPicPr>
          <p:cNvPr id="40968" name="Picture 8" descr="https://encrypted-tbn2.gstatic.com/images?q=tbn:ANd9GcT8UxPaXIMa_XaR2hNXXoOz97xuZQkGBV2lLPLLqoyiW5na_H-3"/>
          <p:cNvPicPr>
            <a:picLocks noChangeAspect="1" noChangeArrowheads="1"/>
          </p:cNvPicPr>
          <p:nvPr/>
        </p:nvPicPr>
        <p:blipFill>
          <a:blip r:embed="rId6" cstate="print"/>
          <a:srcRect/>
          <a:stretch>
            <a:fillRect/>
          </a:stretch>
        </p:blipFill>
        <p:spPr bwMode="auto">
          <a:xfrm>
            <a:off x="3581400" y="4953000"/>
            <a:ext cx="1828800" cy="1820673"/>
          </a:xfrm>
          <a:prstGeom prst="rect">
            <a:avLst/>
          </a:prstGeom>
          <a:noFill/>
        </p:spPr>
      </p:pic>
    </p:spTree>
    <p:extLst>
      <p:ext uri="{BB962C8B-B14F-4D97-AF65-F5344CB8AC3E}">
        <p14:creationId xmlns:p14="http://schemas.microsoft.com/office/powerpoint/2010/main" val="34957872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sz="4000" b="1" dirty="0" smtClean="0">
                <a:solidFill>
                  <a:srgbClr val="FF0000"/>
                </a:solidFill>
              </a:rPr>
              <a:t>2</a:t>
            </a:r>
          </a:p>
        </p:txBody>
      </p:sp>
      <p:sp>
        <p:nvSpPr>
          <p:cNvPr id="4099" name="Rectangle 3"/>
          <p:cNvSpPr>
            <a:spLocks noGrp="1" noChangeArrowheads="1"/>
          </p:cNvSpPr>
          <p:nvPr>
            <p:ph type="body" idx="1"/>
          </p:nvPr>
        </p:nvSpPr>
        <p:spPr>
          <a:xfrm>
            <a:off x="457200" y="1143000"/>
            <a:ext cx="7924800" cy="4343400"/>
          </a:xfrm>
        </p:spPr>
        <p:txBody>
          <a:bodyPr/>
          <a:lstStyle/>
          <a:p>
            <a:pPr eaLnBrk="1" hangingPunct="1">
              <a:lnSpc>
                <a:spcPct val="90000"/>
              </a:lnSpc>
            </a:pPr>
            <a:r>
              <a:rPr lang="en-US" dirty="0" smtClean="0"/>
              <a:t>S</a:t>
            </a:r>
          </a:p>
        </p:txBody>
      </p:sp>
      <p:sp>
        <p:nvSpPr>
          <p:cNvPr id="4100" name="Text Box 5"/>
          <p:cNvSpPr txBox="1">
            <a:spLocks noChangeArrowheads="1"/>
          </p:cNvSpPr>
          <p:nvPr/>
        </p:nvSpPr>
        <p:spPr bwMode="auto">
          <a:xfrm>
            <a:off x="457200" y="5562600"/>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57346" name="Picture 2" descr="http://cdn.indulgy.com/Q8/rE/y3/3971651858799081794811000027242069582451421961686241n.jpg"/>
          <p:cNvPicPr>
            <a:picLocks noChangeAspect="1" noChangeArrowheads="1"/>
          </p:cNvPicPr>
          <p:nvPr/>
        </p:nvPicPr>
        <p:blipFill>
          <a:blip r:embed="rId3" cstate="print"/>
          <a:srcRect/>
          <a:stretch>
            <a:fillRect/>
          </a:stretch>
        </p:blipFill>
        <p:spPr bwMode="auto">
          <a:xfrm>
            <a:off x="0" y="0"/>
            <a:ext cx="9144000" cy="690676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381000"/>
            <a:ext cx="7010400" cy="914400"/>
          </a:xfrm>
        </p:spPr>
        <p:txBody>
          <a:bodyPr>
            <a:noAutofit/>
          </a:bodyPr>
          <a:lstStyle/>
          <a:p>
            <a:r>
              <a:rPr lang="en-US" sz="4800" b="1" dirty="0" smtClean="0">
                <a:solidFill>
                  <a:srgbClr val="663300"/>
                </a:solidFill>
              </a:rPr>
              <a:t>Matthew 6:26-34</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219200"/>
            <a:ext cx="7086600" cy="4495800"/>
          </a:xfrm>
        </p:spPr>
        <p:txBody>
          <a:bodyPr>
            <a:normAutofit fontScale="55000" lnSpcReduction="20000"/>
          </a:bodyPr>
          <a:lstStyle/>
          <a:p>
            <a:pPr marL="0" indent="231775">
              <a:buNone/>
            </a:pPr>
            <a:r>
              <a:rPr lang="en-US" dirty="0" smtClean="0"/>
              <a:t>26 Look at the birds of the air, for they neither sow nor reap nor gather into barns; yet your heavenly Father feeds them. Are you not of more value than they?  27 Which of you by worrying can add one cubit to his stature? </a:t>
            </a:r>
          </a:p>
          <a:p>
            <a:pPr marL="0" indent="231775">
              <a:buNone/>
            </a:pPr>
            <a:r>
              <a:rPr lang="en-US" dirty="0" smtClean="0"/>
              <a:t>28 "So why do you worry about clothing? Consider the lilies of the field, how they grow: they neither toil nor spin;  29 and yet I say to you that even Solomon in all his glory was not arrayed like one of these.  30 </a:t>
            </a:r>
            <a:r>
              <a:rPr lang="en-US" b="1" dirty="0" smtClean="0">
                <a:solidFill>
                  <a:srgbClr val="0000CC"/>
                </a:solidFill>
              </a:rPr>
              <a:t>Now if God so clothes the grass of the field, which today is, and tomorrow is thrown into the oven, will He not much more clothe you, O you of little faith? </a:t>
            </a:r>
          </a:p>
          <a:p>
            <a:pPr marL="0" indent="231775">
              <a:buNone/>
            </a:pPr>
            <a:r>
              <a:rPr lang="en-US" dirty="0" smtClean="0"/>
              <a:t>31 "Therefore do not worry, saying, 'What shall we eat?' or 'What shall we drink?' or 'What shall we wear?'  32 For after all these things the Gentiles seek. For your heavenly Father knows that you need all these things.  33 But seek first the kingdom of God and His righteousness, and all these things shall be added to you.  34 Therefore do not worry about tomorrow, for tomorrow will worry about its own things. Sufficient for the day is its own trouble. </a:t>
            </a:r>
          </a:p>
        </p:txBody>
      </p:sp>
      <p:sp>
        <p:nvSpPr>
          <p:cNvPr id="4100" name="Text Box 5"/>
          <p:cNvSpPr txBox="1">
            <a:spLocks noChangeArrowheads="1"/>
          </p:cNvSpPr>
          <p:nvPr/>
        </p:nvSpPr>
        <p:spPr bwMode="auto">
          <a:xfrm>
            <a:off x="762000" y="5181600"/>
            <a:ext cx="7391400" cy="769441"/>
          </a:xfrm>
          <a:prstGeom prst="rect">
            <a:avLst/>
          </a:prstGeom>
          <a:noFill/>
          <a:ln w="9525">
            <a:noFill/>
            <a:miter lim="800000"/>
            <a:headEnd/>
            <a:tailEnd/>
          </a:ln>
        </p:spPr>
        <p:txBody>
          <a:bodyPr wrap="square">
            <a:spAutoFit/>
          </a:bodyPr>
          <a:lstStyle/>
          <a:p>
            <a:pPr algn="ctr">
              <a:spcBef>
                <a:spcPct val="50000"/>
              </a:spcBef>
            </a:pPr>
            <a:r>
              <a:rPr lang="en-US" sz="2200" b="1" dirty="0" smtClean="0">
                <a:solidFill>
                  <a:srgbClr val="00B050"/>
                </a:solidFill>
                <a:latin typeface="Comic Sans MS" pitchFamily="66" charset="0"/>
              </a:rPr>
              <a:t>God is in control. Our Faith will motivate us to trust Him in all the events of life, no matter what!</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105400" cy="1828800"/>
          </a:xfrm>
        </p:spPr>
        <p:txBody>
          <a:bodyPr>
            <a:noAutofit/>
          </a:bodyPr>
          <a:lstStyle/>
          <a:p>
            <a:pPr eaLnBrk="1" hangingPunct="1">
              <a:lnSpc>
                <a:spcPts val="4100"/>
              </a:lnSpc>
            </a:pPr>
            <a:r>
              <a:rPr lang="en-US" sz="4000" b="1" dirty="0" smtClean="0">
                <a:solidFill>
                  <a:srgbClr val="FF0000"/>
                </a:solidFill>
              </a:rPr>
              <a:t>Wisdom is superior to strength, but not appreciated </a:t>
            </a:r>
            <a:r>
              <a:rPr lang="en-US" sz="3600" b="1" dirty="0" smtClean="0">
                <a:solidFill>
                  <a:srgbClr val="FF0000"/>
                </a:solidFill>
              </a:rPr>
              <a:t>(13-18)</a:t>
            </a:r>
            <a:endParaRPr lang="en-US" sz="4000" b="1" dirty="0" smtClean="0">
              <a:solidFill>
                <a:srgbClr val="FF0000"/>
              </a:solidFill>
            </a:endParaRPr>
          </a:p>
        </p:txBody>
      </p:sp>
      <p:sp>
        <p:nvSpPr>
          <p:cNvPr id="4099" name="Rectangle 3"/>
          <p:cNvSpPr>
            <a:spLocks noGrp="1" noChangeArrowheads="1"/>
          </p:cNvSpPr>
          <p:nvPr>
            <p:ph type="body" idx="1"/>
          </p:nvPr>
        </p:nvSpPr>
        <p:spPr>
          <a:xfrm>
            <a:off x="457200" y="1814360"/>
            <a:ext cx="8305800" cy="4343400"/>
          </a:xfrm>
        </p:spPr>
        <p:txBody>
          <a:bodyPr>
            <a:normAutofit fontScale="70000" lnSpcReduction="20000"/>
          </a:bodyPr>
          <a:lstStyle/>
          <a:p>
            <a:pPr eaLnBrk="1" hangingPunct="1">
              <a:lnSpc>
                <a:spcPct val="90000"/>
              </a:lnSpc>
            </a:pPr>
            <a:r>
              <a:rPr lang="en-US" b="1" dirty="0" smtClean="0">
                <a:solidFill>
                  <a:srgbClr val="0000CC"/>
                </a:solidFill>
              </a:rPr>
              <a:t>“Seemed great to me”(13) </a:t>
            </a:r>
            <a:r>
              <a:rPr lang="en-US" dirty="0" smtClean="0"/>
              <a:t>– this was important to Solomon</a:t>
            </a:r>
          </a:p>
          <a:p>
            <a:pPr eaLnBrk="1" hangingPunct="1">
              <a:lnSpc>
                <a:spcPct val="90000"/>
              </a:lnSpc>
            </a:pPr>
            <a:r>
              <a:rPr lang="en-US" b="1" dirty="0" smtClean="0">
                <a:solidFill>
                  <a:srgbClr val="0000CC"/>
                </a:solidFill>
              </a:rPr>
              <a:t>A great king besieged a little city </a:t>
            </a:r>
            <a:r>
              <a:rPr lang="en-US" dirty="0" smtClean="0"/>
              <a:t>with few men (14)</a:t>
            </a:r>
          </a:p>
          <a:p>
            <a:pPr eaLnBrk="1" hangingPunct="1">
              <a:lnSpc>
                <a:spcPct val="90000"/>
              </a:lnSpc>
            </a:pPr>
            <a:r>
              <a:rPr lang="en-US" b="1" dirty="0" smtClean="0">
                <a:solidFill>
                  <a:srgbClr val="0000CC"/>
                </a:solidFill>
              </a:rPr>
              <a:t>A poor wise man delivered the city by his wisdom</a:t>
            </a:r>
            <a:r>
              <a:rPr lang="en-US" dirty="0" smtClean="0"/>
              <a:t>, but no one remembered the man! (15)</a:t>
            </a:r>
          </a:p>
          <a:p>
            <a:pPr lvl="1">
              <a:lnSpc>
                <a:spcPct val="90000"/>
              </a:lnSpc>
            </a:pPr>
            <a:r>
              <a:rPr lang="en-US" dirty="0" smtClean="0"/>
              <a:t>Similar to the event of the wise woman of Abel of Beth </a:t>
            </a:r>
            <a:r>
              <a:rPr lang="en-US" dirty="0" err="1" smtClean="0"/>
              <a:t>Maachah</a:t>
            </a:r>
            <a:r>
              <a:rPr lang="en-US" dirty="0" smtClean="0"/>
              <a:t> in              2 Sam. 20:15–22 </a:t>
            </a:r>
          </a:p>
          <a:p>
            <a:pPr lvl="1">
              <a:lnSpc>
                <a:spcPct val="90000"/>
              </a:lnSpc>
            </a:pPr>
            <a:r>
              <a:rPr lang="en-US" dirty="0" smtClean="0"/>
              <a:t>Wisdom will help save us too – teaches us to trust God – He’s in control</a:t>
            </a:r>
          </a:p>
          <a:p>
            <a:pPr eaLnBrk="1" hangingPunct="1">
              <a:lnSpc>
                <a:spcPct val="90000"/>
              </a:lnSpc>
            </a:pPr>
            <a:r>
              <a:rPr lang="en-US" b="1" dirty="0" smtClean="0">
                <a:solidFill>
                  <a:srgbClr val="0000CC"/>
                </a:solidFill>
              </a:rPr>
              <a:t>Wisdom is better than strength</a:t>
            </a:r>
            <a:r>
              <a:rPr lang="en-US" dirty="0" smtClean="0"/>
              <a:t>, but not appreciated [due to failure of humans] (16)</a:t>
            </a:r>
          </a:p>
          <a:p>
            <a:pPr eaLnBrk="1" hangingPunct="1">
              <a:lnSpc>
                <a:spcPct val="90000"/>
              </a:lnSpc>
            </a:pPr>
            <a:r>
              <a:rPr lang="en-US" b="1" dirty="0" smtClean="0">
                <a:solidFill>
                  <a:srgbClr val="0000CC"/>
                </a:solidFill>
              </a:rPr>
              <a:t>Quiet words of wisdom </a:t>
            </a:r>
            <a:r>
              <a:rPr lang="en-US" dirty="0" smtClean="0"/>
              <a:t>should be rated higher than loud words of a ruler of fools (17)</a:t>
            </a:r>
          </a:p>
          <a:p>
            <a:pPr eaLnBrk="1" hangingPunct="1">
              <a:lnSpc>
                <a:spcPct val="90000"/>
              </a:lnSpc>
            </a:pPr>
            <a:r>
              <a:rPr lang="en-US" b="1" dirty="0" smtClean="0">
                <a:solidFill>
                  <a:srgbClr val="0000CC"/>
                </a:solidFill>
              </a:rPr>
              <a:t>Wisdom is better than weapons of war </a:t>
            </a:r>
            <a:r>
              <a:rPr lang="en-US" dirty="0" smtClean="0"/>
              <a:t>– much better                       to solve the problem than fight (18)</a:t>
            </a:r>
          </a:p>
          <a:p>
            <a:pPr lvl="1">
              <a:lnSpc>
                <a:spcPct val="90000"/>
              </a:lnSpc>
            </a:pPr>
            <a:r>
              <a:rPr lang="en-US" dirty="0" smtClean="0"/>
              <a:t>One sinner destroys much good: all it takes is one unkind,                    badly timed word to destroy all that wisdom has patiently                          worked towards</a:t>
            </a:r>
          </a:p>
        </p:txBody>
      </p:sp>
      <p:sp>
        <p:nvSpPr>
          <p:cNvPr id="4100" name="Text Box 5"/>
          <p:cNvSpPr txBox="1">
            <a:spLocks noChangeArrowheads="1"/>
          </p:cNvSpPr>
          <p:nvPr/>
        </p:nvSpPr>
        <p:spPr bwMode="auto">
          <a:xfrm>
            <a:off x="457200" y="5943600"/>
            <a:ext cx="6629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A fool vents all his feelings, but a wise man holds them back. (</a:t>
            </a:r>
            <a:r>
              <a:rPr lang="en-US" sz="2400" b="1" dirty="0" err="1" smtClean="0">
                <a:solidFill>
                  <a:srgbClr val="00B050"/>
                </a:solidFill>
                <a:latin typeface="Comic Sans MS" pitchFamily="66" charset="0"/>
              </a:rPr>
              <a:t>Prov</a:t>
            </a:r>
            <a:r>
              <a:rPr lang="en-US" sz="2400" b="1" dirty="0" smtClean="0">
                <a:solidFill>
                  <a:srgbClr val="00B050"/>
                </a:solidFill>
                <a:latin typeface="Comic Sans MS" pitchFamily="66" charset="0"/>
              </a:rPr>
              <a:t> 29:11)</a:t>
            </a:r>
            <a:endParaRPr lang="en-US" sz="2400" b="1" dirty="0">
              <a:solidFill>
                <a:srgbClr val="00B050"/>
              </a:solidFill>
              <a:latin typeface="Comic Sans MS" pitchFamily="66" charset="0"/>
            </a:endParaRPr>
          </a:p>
        </p:txBody>
      </p:sp>
      <p:pic>
        <p:nvPicPr>
          <p:cNvPr id="61442" name="Picture 2" descr="https://encrypted-tbn0.gstatic.com/images?q=tbn:ANd9GcQ-pIztq0B_1IDZ6L1LZaoY8MkdNcJkTF8BotY8Vl2lqA9beHQN"/>
          <p:cNvPicPr>
            <a:picLocks noChangeAspect="1" noChangeArrowheads="1"/>
          </p:cNvPicPr>
          <p:nvPr/>
        </p:nvPicPr>
        <p:blipFill>
          <a:blip r:embed="rId3" cstate="print"/>
          <a:srcRect/>
          <a:stretch>
            <a:fillRect/>
          </a:stretch>
        </p:blipFill>
        <p:spPr bwMode="auto">
          <a:xfrm>
            <a:off x="6019800" y="0"/>
            <a:ext cx="2514600" cy="1819276"/>
          </a:xfrm>
          <a:prstGeom prst="rect">
            <a:avLst/>
          </a:prstGeom>
          <a:noFill/>
        </p:spPr>
      </p:pic>
      <p:pic>
        <p:nvPicPr>
          <p:cNvPr id="61448" name="Picture 8" descr="https://encrypted-tbn1.gstatic.com/images?q=tbn:ANd9GcTV0xPfb6T2AXogeL9Au_yaai2J6c_HGsTbxfqTpQOprxTWGF1I"/>
          <p:cNvPicPr>
            <a:picLocks noChangeAspect="1" noChangeArrowheads="1"/>
          </p:cNvPicPr>
          <p:nvPr/>
        </p:nvPicPr>
        <p:blipFill>
          <a:blip r:embed="rId4" cstate="print"/>
          <a:srcRect/>
          <a:stretch>
            <a:fillRect/>
          </a:stretch>
        </p:blipFill>
        <p:spPr bwMode="auto">
          <a:xfrm>
            <a:off x="7391400" y="4567469"/>
            <a:ext cx="1609725" cy="23667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history.com/images/media/slideshow/world-war-ii-damage-and-destruction/d-day-aftermath.jpg"/>
          <p:cNvPicPr>
            <a:picLocks noChangeAspect="1" noChangeArrowheads="1"/>
          </p:cNvPicPr>
          <p:nvPr/>
        </p:nvPicPr>
        <p:blipFill>
          <a:blip r:embed="rId3" cstate="print"/>
          <a:srcRect/>
          <a:stretch>
            <a:fillRect/>
          </a:stretch>
        </p:blipFill>
        <p:spPr bwMode="auto">
          <a:xfrm>
            <a:off x="0" y="0"/>
            <a:ext cx="9175439" cy="6858000"/>
          </a:xfrm>
          <a:prstGeom prst="rect">
            <a:avLst/>
          </a:prstGeom>
          <a:noFill/>
        </p:spPr>
      </p:pic>
      <p:sp>
        <p:nvSpPr>
          <p:cNvPr id="4100" name="Text Box 5"/>
          <p:cNvSpPr txBox="1">
            <a:spLocks noChangeArrowheads="1"/>
          </p:cNvSpPr>
          <p:nvPr/>
        </p:nvSpPr>
        <p:spPr bwMode="auto">
          <a:xfrm>
            <a:off x="838200" y="457200"/>
            <a:ext cx="5638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FF00"/>
                </a:solidFill>
                <a:latin typeface="Comic Sans MS" pitchFamily="66" charset="0"/>
              </a:rPr>
              <a:t>Wisdom is better than weapons of war</a:t>
            </a:r>
            <a:endParaRPr lang="en-US" sz="4000" b="1" dirty="0">
              <a:solidFill>
                <a:srgbClr val="FFFF00"/>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133600" y="0"/>
            <a:ext cx="4884348" cy="1143000"/>
          </a:xfrm>
        </p:spPr>
        <p:txBody>
          <a:bodyPr>
            <a:normAutofit/>
          </a:bodyPr>
          <a:lstStyle/>
          <a:p>
            <a:pPr eaLnBrk="1" hangingPunct="1">
              <a:lnSpc>
                <a:spcPts val="6700"/>
              </a:lnSpc>
            </a:pPr>
            <a:r>
              <a:rPr lang="en-US" sz="6600" dirty="0" smtClean="0">
                <a:solidFill>
                  <a:srgbClr val="FF0000"/>
                </a:solidFill>
                <a:latin typeface="Script MT Bold" pitchFamily="66" charset="0"/>
              </a:rPr>
              <a:t>Ecclesiastes</a:t>
            </a:r>
          </a:p>
        </p:txBody>
      </p:sp>
      <p:sp>
        <p:nvSpPr>
          <p:cNvPr id="2052" name="Rectangle 3"/>
          <p:cNvSpPr>
            <a:spLocks noGrp="1" noChangeArrowheads="1"/>
          </p:cNvSpPr>
          <p:nvPr>
            <p:ph type="subTitle" idx="1"/>
          </p:nvPr>
        </p:nvSpPr>
        <p:spPr>
          <a:xfrm>
            <a:off x="2667000" y="914400"/>
            <a:ext cx="3886200" cy="1600200"/>
          </a:xfrm>
        </p:spPr>
        <p:txBody>
          <a:bodyPr>
            <a:noAutofit/>
          </a:bodyPr>
          <a:lstStyle/>
          <a:p>
            <a:pPr eaLnBrk="1" hangingPunct="1"/>
            <a:r>
              <a:rPr lang="en-US" sz="3400" b="1" dirty="0" smtClean="0">
                <a:solidFill>
                  <a:srgbClr val="0000CC"/>
                </a:solidFill>
                <a:latin typeface="Comic Sans MS" pitchFamily="66" charset="0"/>
              </a:rPr>
              <a:t>Learning to trust God’s work       in our lives!</a:t>
            </a:r>
          </a:p>
        </p:txBody>
      </p:sp>
      <p:sp>
        <p:nvSpPr>
          <p:cNvPr id="4" name="Subtitle 2"/>
          <p:cNvSpPr txBox="1">
            <a:spLocks/>
          </p:cNvSpPr>
          <p:nvPr/>
        </p:nvSpPr>
        <p:spPr>
          <a:xfrm>
            <a:off x="2438400" y="4572000"/>
            <a:ext cx="4495800" cy="22098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rgbClr val="660066"/>
                </a:solidFill>
                <a:effectLst/>
                <a:uLnTx/>
                <a:uFillTx/>
                <a:latin typeface="Artistik" pitchFamily="2" charset="0"/>
                <a:cs typeface="Aharoni" pitchFamily="2" charset="-79"/>
              </a:rPr>
              <a:t>Chapter 1o:          Wisdom plans               for the Future</a:t>
            </a:r>
            <a:endParaRPr kumimoji="0" lang="en-US" sz="4000" b="1" i="0" u="none" strike="noStrike" kern="1200" cap="none" spc="0" normalizeH="0" baseline="0" noProof="0" dirty="0">
              <a:ln>
                <a:noFill/>
              </a:ln>
              <a:solidFill>
                <a:srgbClr val="660066"/>
              </a:solidFill>
              <a:effectLst/>
              <a:uLnTx/>
              <a:uFillTx/>
              <a:latin typeface="Artistik" pitchFamily="2" charset="0"/>
              <a:cs typeface="Aharoni" pitchFamily="2" charset="-79"/>
            </a:endParaRPr>
          </a:p>
        </p:txBody>
      </p:sp>
      <p:pic>
        <p:nvPicPr>
          <p:cNvPr id="63490" name="Picture 2" descr="https://encrypted-tbn3.gstatic.com/images?q=tbn:ANd9GcS2rlqucu_hF6WmHjbL60E94sdkkSn01Z0hac1o1wfJNsxzzN0Vrw"/>
          <p:cNvPicPr>
            <a:picLocks noChangeAspect="1" noChangeArrowheads="1"/>
          </p:cNvPicPr>
          <p:nvPr/>
        </p:nvPicPr>
        <p:blipFill>
          <a:blip r:embed="rId3" cstate="print"/>
          <a:srcRect/>
          <a:stretch>
            <a:fillRect/>
          </a:stretch>
        </p:blipFill>
        <p:spPr bwMode="auto">
          <a:xfrm>
            <a:off x="152400" y="381000"/>
            <a:ext cx="2362200" cy="1769371"/>
          </a:xfrm>
          <a:prstGeom prst="rect">
            <a:avLst/>
          </a:prstGeom>
          <a:noFill/>
        </p:spPr>
      </p:pic>
      <p:pic>
        <p:nvPicPr>
          <p:cNvPr id="63492" name="Picture 4" descr="https://encrypted-tbn3.gstatic.com/images?q=tbn:ANd9GcTJmoK1gCbX5qNfjf1IIz3gA5zDmcOwO18JfqJ8VIM0U89Sf1ek"/>
          <p:cNvPicPr>
            <a:picLocks noChangeAspect="1" noChangeArrowheads="1"/>
          </p:cNvPicPr>
          <p:nvPr/>
        </p:nvPicPr>
        <p:blipFill>
          <a:blip r:embed="rId4" cstate="print"/>
          <a:srcRect/>
          <a:stretch>
            <a:fillRect/>
          </a:stretch>
        </p:blipFill>
        <p:spPr bwMode="auto">
          <a:xfrm>
            <a:off x="6629400" y="228600"/>
            <a:ext cx="2343150" cy="1952625"/>
          </a:xfrm>
          <a:prstGeom prst="rect">
            <a:avLst/>
          </a:prstGeom>
          <a:noFill/>
        </p:spPr>
      </p:pic>
      <p:pic>
        <p:nvPicPr>
          <p:cNvPr id="63494" name="Picture 6" descr="https://encrypted-tbn1.gstatic.com/images?q=tbn:ANd9GcSaHeP2LYDyrLzf3lGcEKP_MyKyX2CQoqBTkF_oHmpBJo8BwXrg"/>
          <p:cNvPicPr>
            <a:picLocks noChangeAspect="1" noChangeArrowheads="1"/>
          </p:cNvPicPr>
          <p:nvPr/>
        </p:nvPicPr>
        <p:blipFill>
          <a:blip r:embed="rId5" cstate="print"/>
          <a:srcRect/>
          <a:stretch>
            <a:fillRect/>
          </a:stretch>
        </p:blipFill>
        <p:spPr bwMode="auto">
          <a:xfrm>
            <a:off x="228600" y="2362200"/>
            <a:ext cx="3136967" cy="2133600"/>
          </a:xfrm>
          <a:prstGeom prst="rect">
            <a:avLst/>
          </a:prstGeom>
          <a:noFill/>
        </p:spPr>
      </p:pic>
      <p:pic>
        <p:nvPicPr>
          <p:cNvPr id="63496" name="Picture 8" descr="https://encrypted-tbn1.gstatic.com/images?q=tbn:ANd9GcSPEj07vk8K_CUrbUQgZRnxdmxwA8QfhY252C95QCLA9j1JTix7"/>
          <p:cNvPicPr>
            <a:picLocks noChangeAspect="1" noChangeArrowheads="1"/>
          </p:cNvPicPr>
          <p:nvPr/>
        </p:nvPicPr>
        <p:blipFill>
          <a:blip r:embed="rId6" cstate="print"/>
          <a:srcRect b="4000"/>
          <a:stretch>
            <a:fillRect/>
          </a:stretch>
        </p:blipFill>
        <p:spPr bwMode="auto">
          <a:xfrm>
            <a:off x="6248400" y="2362200"/>
            <a:ext cx="2286000" cy="2194560"/>
          </a:xfrm>
          <a:prstGeom prst="rect">
            <a:avLst/>
          </a:prstGeom>
          <a:noFill/>
        </p:spPr>
      </p:pic>
      <p:pic>
        <p:nvPicPr>
          <p:cNvPr id="63498" name="Picture 10" descr="https://encrypted-tbn3.gstatic.com/images?q=tbn:ANd9GcQ0j_QToM2XuejMBCWpZJIk1ScleJYPInRTrlKjKByGPw9Vm8E3mg"/>
          <p:cNvPicPr>
            <a:picLocks noChangeAspect="1" noChangeArrowheads="1"/>
          </p:cNvPicPr>
          <p:nvPr/>
        </p:nvPicPr>
        <p:blipFill>
          <a:blip r:embed="rId7" cstate="print"/>
          <a:srcRect/>
          <a:stretch>
            <a:fillRect/>
          </a:stretch>
        </p:blipFill>
        <p:spPr bwMode="auto">
          <a:xfrm>
            <a:off x="3657600" y="2667000"/>
            <a:ext cx="1960929" cy="1752600"/>
          </a:xfrm>
          <a:prstGeom prst="rect">
            <a:avLst/>
          </a:prstGeom>
          <a:noFill/>
        </p:spPr>
      </p:pic>
      <p:pic>
        <p:nvPicPr>
          <p:cNvPr id="72706" name="Picture 2" descr="https://encrypted-tbn2.gstatic.com/images?q=tbn:ANd9GcTJPFOGLy2bzrtYuTLdmb-oGBMx-X66tysloRmMRUtFHZlspIxUmA"/>
          <p:cNvPicPr>
            <a:picLocks noChangeAspect="1" noChangeArrowheads="1"/>
          </p:cNvPicPr>
          <p:nvPr/>
        </p:nvPicPr>
        <p:blipFill>
          <a:blip r:embed="rId8" cstate="print"/>
          <a:srcRect/>
          <a:stretch>
            <a:fillRect/>
          </a:stretch>
        </p:blipFill>
        <p:spPr bwMode="auto">
          <a:xfrm>
            <a:off x="0" y="4593698"/>
            <a:ext cx="3200400" cy="2397212"/>
          </a:xfrm>
          <a:prstGeom prst="rect">
            <a:avLst/>
          </a:prstGeom>
          <a:noFill/>
        </p:spPr>
      </p:pic>
      <p:pic>
        <p:nvPicPr>
          <p:cNvPr id="72708" name="Picture 4" descr="http://farm4.static.flickr.com/3259/2525087611_d72f90fcc7.jpg"/>
          <p:cNvPicPr>
            <a:picLocks noChangeAspect="1" noChangeArrowheads="1"/>
          </p:cNvPicPr>
          <p:nvPr/>
        </p:nvPicPr>
        <p:blipFill>
          <a:blip r:embed="rId9" cstate="print"/>
          <a:srcRect/>
          <a:stretch>
            <a:fillRect/>
          </a:stretch>
        </p:blipFill>
        <p:spPr bwMode="auto">
          <a:xfrm>
            <a:off x="6248400" y="4800600"/>
            <a:ext cx="2619613" cy="1744663"/>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encrypted-tbn2.gstatic.com/images?q=tbn:ANd9GcTJPFOGLy2bzrtYuTLdmb-oGBMx-X66tysloRmMRUtFHZlspIxUmA"/>
          <p:cNvPicPr>
            <a:picLocks noChangeAspect="1" noChangeArrowheads="1"/>
          </p:cNvPicPr>
          <p:nvPr/>
        </p:nvPicPr>
        <p:blipFill>
          <a:blip r:embed="rId3" cstate="print"/>
          <a:srcRect/>
          <a:stretch>
            <a:fillRect/>
          </a:stretch>
        </p:blipFill>
        <p:spPr bwMode="auto">
          <a:xfrm>
            <a:off x="6858000" y="1"/>
            <a:ext cx="2286000" cy="1712294"/>
          </a:xfrm>
          <a:prstGeom prst="rect">
            <a:avLst/>
          </a:prstGeom>
          <a:noFill/>
        </p:spPr>
      </p:pic>
      <p:pic>
        <p:nvPicPr>
          <p:cNvPr id="70660" name="Picture 4" descr="https://encrypted-tbn2.gstatic.com/images?q=tbn:ANd9GcQFJk0kjvYH_Es03KYQM9W02WH7gs5yED8cyKJewzSDvwd8bsMY"/>
          <p:cNvPicPr>
            <a:picLocks noChangeAspect="1" noChangeArrowheads="1"/>
          </p:cNvPicPr>
          <p:nvPr/>
        </p:nvPicPr>
        <p:blipFill>
          <a:blip r:embed="rId4" cstate="print"/>
          <a:srcRect/>
          <a:stretch>
            <a:fillRect/>
          </a:stretch>
        </p:blipFill>
        <p:spPr bwMode="auto">
          <a:xfrm>
            <a:off x="0" y="152400"/>
            <a:ext cx="2057400" cy="1516546"/>
          </a:xfrm>
          <a:prstGeom prst="rect">
            <a:avLst/>
          </a:prstGeom>
          <a:noFill/>
        </p:spPr>
      </p:pic>
      <p:sp>
        <p:nvSpPr>
          <p:cNvPr id="4098" name="Rectangle 2"/>
          <p:cNvSpPr>
            <a:spLocks noGrp="1" noChangeArrowheads="1"/>
          </p:cNvSpPr>
          <p:nvPr>
            <p:ph type="title"/>
          </p:nvPr>
        </p:nvSpPr>
        <p:spPr>
          <a:xfrm>
            <a:off x="1752600" y="0"/>
            <a:ext cx="5638800" cy="1752600"/>
          </a:xfrm>
        </p:spPr>
        <p:txBody>
          <a:bodyPr>
            <a:normAutofit fontScale="90000"/>
          </a:bodyPr>
          <a:lstStyle/>
          <a:p>
            <a:pPr eaLnBrk="1" hangingPunct="1"/>
            <a:r>
              <a:rPr lang="en-US" sz="4000" b="1" dirty="0" smtClean="0">
                <a:solidFill>
                  <a:srgbClr val="FF0000"/>
                </a:solidFill>
                <a:latin typeface="Comic Sans MS" pitchFamily="66" charset="0"/>
              </a:rPr>
              <a:t>Wisdom brings discretion because it plans for the future!</a:t>
            </a:r>
          </a:p>
        </p:txBody>
      </p:sp>
      <p:sp>
        <p:nvSpPr>
          <p:cNvPr id="4099" name="Rectangle 3"/>
          <p:cNvSpPr>
            <a:spLocks noGrp="1" noChangeArrowheads="1"/>
          </p:cNvSpPr>
          <p:nvPr>
            <p:ph type="body" idx="1"/>
          </p:nvPr>
        </p:nvSpPr>
        <p:spPr>
          <a:xfrm>
            <a:off x="304800" y="1828800"/>
            <a:ext cx="8534400" cy="3733800"/>
          </a:xfrm>
        </p:spPr>
        <p:txBody>
          <a:bodyPr>
            <a:normAutofit fontScale="77500" lnSpcReduction="20000"/>
          </a:bodyPr>
          <a:lstStyle/>
          <a:p>
            <a:pPr eaLnBrk="1" hangingPunct="1">
              <a:lnSpc>
                <a:spcPct val="90000"/>
              </a:lnSpc>
            </a:pPr>
            <a:r>
              <a:rPr lang="en-US" b="1" dirty="0" smtClean="0">
                <a:solidFill>
                  <a:srgbClr val="0000CC"/>
                </a:solidFill>
              </a:rPr>
              <a:t>Dead flies make perfume stink</a:t>
            </a:r>
            <a:r>
              <a:rPr lang="en-US" dirty="0" smtClean="0"/>
              <a:t>, a little folly                             can spoil wisdom  – only takes a little to                                 overcome much good!</a:t>
            </a:r>
          </a:p>
          <a:p>
            <a:pPr lvl="1">
              <a:lnSpc>
                <a:spcPct val="90000"/>
              </a:lnSpc>
            </a:pPr>
            <a:r>
              <a:rPr lang="en-US" dirty="0" smtClean="0"/>
              <a:t>All you had to do is cover the perfume!</a:t>
            </a:r>
          </a:p>
          <a:p>
            <a:pPr eaLnBrk="1" hangingPunct="1">
              <a:lnSpc>
                <a:spcPct val="90000"/>
              </a:lnSpc>
            </a:pPr>
            <a:r>
              <a:rPr lang="en-US" b="1" dirty="0" smtClean="0">
                <a:solidFill>
                  <a:srgbClr val="0000CC"/>
                </a:solidFill>
              </a:rPr>
              <a:t>Wisdom affects our heart (mind) </a:t>
            </a:r>
            <a:r>
              <a:rPr lang="en-US" dirty="0" smtClean="0"/>
              <a:t>and                                  influences us to do right (v.2)</a:t>
            </a:r>
          </a:p>
          <a:p>
            <a:pPr marL="749300" indent="-749300">
              <a:lnSpc>
                <a:spcPct val="120000"/>
              </a:lnSpc>
              <a:buNone/>
            </a:pPr>
            <a:r>
              <a:rPr lang="en-US" dirty="0" smtClean="0"/>
              <a:t>	</a:t>
            </a:r>
            <a:r>
              <a:rPr lang="en-US" sz="2900" b="1" i="1" dirty="0" smtClean="0">
                <a:solidFill>
                  <a:srgbClr val="7030A0"/>
                </a:solidFill>
                <a:latin typeface="Arial" pitchFamily="34" charset="0"/>
                <a:cs typeface="Arial" pitchFamily="34" charset="0"/>
              </a:rPr>
              <a:t>I have taught you in the way of wisdom; I have led you                 in right paths.   12 When you walk, your steps will not be hindered,  And when you run, you will not stumble.                         13 Take firm hold of instruction, do not let go; Keep her,              for she is your life. (</a:t>
            </a:r>
            <a:r>
              <a:rPr lang="en-US" sz="2900" b="1" i="1" dirty="0" err="1" smtClean="0">
                <a:solidFill>
                  <a:srgbClr val="7030A0"/>
                </a:solidFill>
                <a:latin typeface="Arial" pitchFamily="34" charset="0"/>
                <a:cs typeface="Arial" pitchFamily="34" charset="0"/>
              </a:rPr>
              <a:t>Prov</a:t>
            </a:r>
            <a:r>
              <a:rPr lang="en-US" sz="2900" b="1" i="1" dirty="0" smtClean="0">
                <a:solidFill>
                  <a:srgbClr val="7030A0"/>
                </a:solidFill>
                <a:latin typeface="Arial" pitchFamily="34" charset="0"/>
                <a:cs typeface="Arial" pitchFamily="34" charset="0"/>
              </a:rPr>
              <a:t> 4:11-13) </a:t>
            </a:r>
            <a:endParaRPr lang="en-US" b="1" i="1" dirty="0" smtClean="0">
              <a:solidFill>
                <a:srgbClr val="7030A0"/>
              </a:solidFill>
              <a:latin typeface="Arial" pitchFamily="34" charset="0"/>
              <a:cs typeface="Arial" pitchFamily="34" charset="0"/>
            </a:endParaRPr>
          </a:p>
        </p:txBody>
      </p:sp>
      <p:pic>
        <p:nvPicPr>
          <p:cNvPr id="3" name="Picture 4" descr="https://encrypted-tbn2.gstatic.com/images?q=tbn:ANd9GcRu4rO9WAjGxv-dZ6bgc60TykiKADkMv1fGEh95FNFI8PhryMVw"/>
          <p:cNvPicPr>
            <a:picLocks noChangeAspect="1" noChangeArrowheads="1"/>
          </p:cNvPicPr>
          <p:nvPr/>
        </p:nvPicPr>
        <p:blipFill>
          <a:blip r:embed="rId5" cstate="print"/>
          <a:srcRect l="9524" r="23810"/>
          <a:stretch>
            <a:fillRect/>
          </a:stretch>
        </p:blipFill>
        <p:spPr bwMode="auto">
          <a:xfrm rot="5400000">
            <a:off x="6813869" y="1644331"/>
            <a:ext cx="1752600" cy="1969139"/>
          </a:xfrm>
          <a:prstGeom prst="rect">
            <a:avLst/>
          </a:prstGeom>
          <a:noFill/>
        </p:spPr>
      </p:pic>
      <p:pic>
        <p:nvPicPr>
          <p:cNvPr id="35842" name="Picture 2" descr="http://t1.gstatic.com/images?q=tbn:ANd9GcTnaSmkmPJzNdRcPnwyiJSpYOm6aY1_Ja2NAnGLHZSbxQ8ofxaDWQ"/>
          <p:cNvPicPr>
            <a:picLocks noChangeAspect="1" noChangeArrowheads="1"/>
          </p:cNvPicPr>
          <p:nvPr/>
        </p:nvPicPr>
        <p:blipFill>
          <a:blip r:embed="rId6" cstate="print"/>
          <a:srcRect/>
          <a:stretch>
            <a:fillRect/>
          </a:stretch>
        </p:blipFill>
        <p:spPr bwMode="auto">
          <a:xfrm>
            <a:off x="5638800" y="5105400"/>
            <a:ext cx="2133600" cy="159067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4953000" cy="1981200"/>
          </a:xfrm>
        </p:spPr>
        <p:txBody>
          <a:bodyPr>
            <a:normAutofit/>
          </a:bodyPr>
          <a:lstStyle/>
          <a:p>
            <a:pPr eaLnBrk="1" hangingPunct="1"/>
            <a:r>
              <a:rPr lang="en-US" sz="5400" b="1" dirty="0" smtClean="0">
                <a:solidFill>
                  <a:srgbClr val="FF0000"/>
                </a:solidFill>
              </a:rPr>
              <a:t>God’s Wisdom in our Minds</a:t>
            </a:r>
          </a:p>
        </p:txBody>
      </p:sp>
      <p:sp>
        <p:nvSpPr>
          <p:cNvPr id="4100" name="Text Box 5"/>
          <p:cNvSpPr txBox="1">
            <a:spLocks noChangeArrowheads="1"/>
          </p:cNvSpPr>
          <p:nvPr/>
        </p:nvSpPr>
        <p:spPr bwMode="auto">
          <a:xfrm>
            <a:off x="2286000" y="4648200"/>
            <a:ext cx="2895600" cy="1938992"/>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If affects choices we make</a:t>
            </a:r>
            <a:endParaRPr lang="en-US" sz="4000" b="1" dirty="0">
              <a:solidFill>
                <a:srgbClr val="00B050"/>
              </a:solidFill>
              <a:latin typeface="Comic Sans MS" pitchFamily="66" charset="0"/>
            </a:endParaRPr>
          </a:p>
        </p:txBody>
      </p:sp>
      <p:pic>
        <p:nvPicPr>
          <p:cNvPr id="56322" name="Picture 2" descr="https://encrypted-tbn1.gstatic.com/images?q=tbn:ANd9GcQzi-r-_RwpxWHKlJXSHegKyhQOUiqk_h2RNTfxqoVf6eAN9Xxm"/>
          <p:cNvPicPr>
            <a:picLocks noChangeAspect="1" noChangeArrowheads="1"/>
          </p:cNvPicPr>
          <p:nvPr/>
        </p:nvPicPr>
        <p:blipFill>
          <a:blip r:embed="rId3" cstate="print"/>
          <a:srcRect/>
          <a:stretch>
            <a:fillRect/>
          </a:stretch>
        </p:blipFill>
        <p:spPr bwMode="auto">
          <a:xfrm>
            <a:off x="5410200" y="228600"/>
            <a:ext cx="3429000" cy="2857500"/>
          </a:xfrm>
          <a:prstGeom prst="rect">
            <a:avLst/>
          </a:prstGeom>
          <a:noFill/>
        </p:spPr>
      </p:pic>
      <p:pic>
        <p:nvPicPr>
          <p:cNvPr id="56326" name="Picture 6" descr="https://encrypted-tbn2.gstatic.com/images?q=tbn:ANd9GcQ2eYfTMw2ok4MUB1pngHDjDdt-GB_srqDLYpjXTm3O-73idjP2"/>
          <p:cNvPicPr>
            <a:picLocks noChangeAspect="1" noChangeArrowheads="1"/>
          </p:cNvPicPr>
          <p:nvPr/>
        </p:nvPicPr>
        <p:blipFill>
          <a:blip r:embed="rId4" cstate="print"/>
          <a:srcRect/>
          <a:stretch>
            <a:fillRect/>
          </a:stretch>
        </p:blipFill>
        <p:spPr bwMode="auto">
          <a:xfrm>
            <a:off x="228600" y="4343400"/>
            <a:ext cx="1933575" cy="2371726"/>
          </a:xfrm>
          <a:prstGeom prst="rect">
            <a:avLst/>
          </a:prstGeom>
          <a:noFill/>
        </p:spPr>
      </p:pic>
      <p:pic>
        <p:nvPicPr>
          <p:cNvPr id="56328" name="Picture 8" descr="http://2.bp.blogspot.com/-4ZKnZKcy-w8/UA-NwTNWBRI/AAAAAAAADXs/TM6o0KlAWjE/s1600/choices.jpg"/>
          <p:cNvPicPr>
            <a:picLocks noChangeAspect="1" noChangeArrowheads="1"/>
          </p:cNvPicPr>
          <p:nvPr/>
        </p:nvPicPr>
        <p:blipFill>
          <a:blip r:embed="rId5" cstate="print"/>
          <a:srcRect/>
          <a:stretch>
            <a:fillRect/>
          </a:stretch>
        </p:blipFill>
        <p:spPr bwMode="auto">
          <a:xfrm>
            <a:off x="533400" y="2133600"/>
            <a:ext cx="4114800" cy="2057400"/>
          </a:xfrm>
          <a:prstGeom prst="rect">
            <a:avLst/>
          </a:prstGeom>
          <a:noFill/>
        </p:spPr>
      </p:pic>
      <p:pic>
        <p:nvPicPr>
          <p:cNvPr id="56330" name="Picture 10" descr="http://blog.poweroftwomarriage.com/wp-content/uploads/2012/08/choice-preview.jpeg"/>
          <p:cNvPicPr>
            <a:picLocks noChangeAspect="1" noChangeArrowheads="1"/>
          </p:cNvPicPr>
          <p:nvPr/>
        </p:nvPicPr>
        <p:blipFill>
          <a:blip r:embed="rId6" cstate="print"/>
          <a:srcRect/>
          <a:stretch>
            <a:fillRect/>
          </a:stretch>
        </p:blipFill>
        <p:spPr bwMode="auto">
          <a:xfrm>
            <a:off x="5334000" y="3733800"/>
            <a:ext cx="3586008" cy="26558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encrypted-tbn0.gstatic.com/images?q=tbn:ANd9GcQt1wKeBNlvOHbupTrDSTt8k9Ov83Trj2eHxrbcryyllZAtZs-w"/>
          <p:cNvPicPr>
            <a:picLocks noChangeAspect="1" noChangeArrowheads="1"/>
          </p:cNvPicPr>
          <p:nvPr/>
        </p:nvPicPr>
        <p:blipFill>
          <a:blip r:embed="rId3" cstate="print"/>
          <a:srcRect/>
          <a:stretch>
            <a:fillRect/>
          </a:stretch>
        </p:blipFill>
        <p:spPr bwMode="auto">
          <a:xfrm>
            <a:off x="6858000" y="4876800"/>
            <a:ext cx="2143125" cy="2143125"/>
          </a:xfrm>
          <a:prstGeom prst="rect">
            <a:avLst/>
          </a:prstGeom>
          <a:noFill/>
        </p:spPr>
      </p:pic>
      <p:pic>
        <p:nvPicPr>
          <p:cNvPr id="70658" name="Picture 2" descr="https://encrypted-tbn2.gstatic.com/images?q=tbn:ANd9GcTJPFOGLy2bzrtYuTLdmb-oGBMx-X66tysloRmMRUtFHZlspIxUmA"/>
          <p:cNvPicPr>
            <a:picLocks noChangeAspect="1" noChangeArrowheads="1"/>
          </p:cNvPicPr>
          <p:nvPr/>
        </p:nvPicPr>
        <p:blipFill>
          <a:blip r:embed="rId4" cstate="print"/>
          <a:srcRect/>
          <a:stretch>
            <a:fillRect/>
          </a:stretch>
        </p:blipFill>
        <p:spPr bwMode="auto">
          <a:xfrm>
            <a:off x="6858000" y="1"/>
            <a:ext cx="2286000" cy="1712294"/>
          </a:xfrm>
          <a:prstGeom prst="rect">
            <a:avLst/>
          </a:prstGeom>
          <a:noFill/>
        </p:spPr>
      </p:pic>
      <p:pic>
        <p:nvPicPr>
          <p:cNvPr id="70660" name="Picture 4" descr="https://encrypted-tbn2.gstatic.com/images?q=tbn:ANd9GcQFJk0kjvYH_Es03KYQM9W02WH7gs5yED8cyKJewzSDvwd8bsMY"/>
          <p:cNvPicPr>
            <a:picLocks noChangeAspect="1" noChangeArrowheads="1"/>
          </p:cNvPicPr>
          <p:nvPr/>
        </p:nvPicPr>
        <p:blipFill>
          <a:blip r:embed="rId5" cstate="print"/>
          <a:srcRect/>
          <a:stretch>
            <a:fillRect/>
          </a:stretch>
        </p:blipFill>
        <p:spPr bwMode="auto">
          <a:xfrm>
            <a:off x="0" y="152400"/>
            <a:ext cx="2057400" cy="1516546"/>
          </a:xfrm>
          <a:prstGeom prst="rect">
            <a:avLst/>
          </a:prstGeom>
          <a:noFill/>
        </p:spPr>
      </p:pic>
      <p:sp>
        <p:nvSpPr>
          <p:cNvPr id="4098" name="Rectangle 2"/>
          <p:cNvSpPr>
            <a:spLocks noGrp="1" noChangeArrowheads="1"/>
          </p:cNvSpPr>
          <p:nvPr>
            <p:ph type="title"/>
          </p:nvPr>
        </p:nvSpPr>
        <p:spPr>
          <a:xfrm>
            <a:off x="1752600" y="0"/>
            <a:ext cx="5638800" cy="1752600"/>
          </a:xfrm>
        </p:spPr>
        <p:txBody>
          <a:bodyPr>
            <a:normAutofit fontScale="90000"/>
          </a:bodyPr>
          <a:lstStyle/>
          <a:p>
            <a:pPr eaLnBrk="1" hangingPunct="1"/>
            <a:r>
              <a:rPr lang="en-US" sz="4000" b="1" dirty="0" smtClean="0">
                <a:solidFill>
                  <a:srgbClr val="FF0000"/>
                </a:solidFill>
                <a:latin typeface="Comic Sans MS" pitchFamily="66" charset="0"/>
              </a:rPr>
              <a:t>Wisdom brings discretion because it plans for the future!</a:t>
            </a:r>
          </a:p>
        </p:txBody>
      </p:sp>
      <p:sp>
        <p:nvSpPr>
          <p:cNvPr id="4099" name="Rectangle 3"/>
          <p:cNvSpPr>
            <a:spLocks noGrp="1" noChangeArrowheads="1"/>
          </p:cNvSpPr>
          <p:nvPr>
            <p:ph type="body" idx="1"/>
          </p:nvPr>
        </p:nvSpPr>
        <p:spPr>
          <a:xfrm>
            <a:off x="304800" y="1828800"/>
            <a:ext cx="8534400" cy="4876800"/>
          </a:xfrm>
        </p:spPr>
        <p:txBody>
          <a:bodyPr>
            <a:normAutofit fontScale="77500" lnSpcReduction="20000"/>
          </a:bodyPr>
          <a:lstStyle/>
          <a:p>
            <a:pPr eaLnBrk="1" hangingPunct="1">
              <a:lnSpc>
                <a:spcPct val="90000"/>
              </a:lnSpc>
            </a:pPr>
            <a:r>
              <a:rPr lang="en-US" b="1" dirty="0" smtClean="0">
                <a:solidFill>
                  <a:srgbClr val="0000CC"/>
                </a:solidFill>
              </a:rPr>
              <a:t>Dead flies make perfume stink</a:t>
            </a:r>
            <a:r>
              <a:rPr lang="en-US" dirty="0" smtClean="0"/>
              <a:t>, a little folly can spoil     wisdom  – only takes a little to overcome much good!</a:t>
            </a:r>
          </a:p>
          <a:p>
            <a:pPr lvl="1">
              <a:lnSpc>
                <a:spcPct val="90000"/>
              </a:lnSpc>
            </a:pPr>
            <a:r>
              <a:rPr lang="en-US" dirty="0" smtClean="0"/>
              <a:t>All you had to do is cover the perfume!</a:t>
            </a:r>
          </a:p>
          <a:p>
            <a:pPr eaLnBrk="1" hangingPunct="1">
              <a:lnSpc>
                <a:spcPct val="90000"/>
              </a:lnSpc>
            </a:pPr>
            <a:r>
              <a:rPr lang="en-US" b="1" dirty="0" smtClean="0">
                <a:solidFill>
                  <a:srgbClr val="0000CC"/>
                </a:solidFill>
              </a:rPr>
              <a:t>Wisdom affects our heart (mind) </a:t>
            </a:r>
            <a:r>
              <a:rPr lang="en-US" dirty="0" smtClean="0"/>
              <a:t>and influences us to do right (v.2)</a:t>
            </a:r>
          </a:p>
          <a:p>
            <a:pPr marL="749300" indent="-749300">
              <a:lnSpc>
                <a:spcPct val="90000"/>
              </a:lnSpc>
              <a:buNone/>
            </a:pPr>
            <a:r>
              <a:rPr lang="en-US" dirty="0" smtClean="0"/>
              <a:t>	</a:t>
            </a:r>
            <a:r>
              <a:rPr lang="en-US" sz="2900" b="1" i="1" dirty="0" smtClean="0">
                <a:solidFill>
                  <a:srgbClr val="7030A0"/>
                </a:solidFill>
                <a:latin typeface="Times New Roman" pitchFamily="18" charset="0"/>
                <a:cs typeface="Times New Roman" pitchFamily="18" charset="0"/>
              </a:rPr>
              <a:t>I have taught you in the way of wisdom; I have led you                 in right paths.   12 When you walk, your steps will not be hindered,  And when you run, you will not stumble.                         13 Take firm hold of instruction, do not let go; Keep her,              for she is your life. (</a:t>
            </a:r>
            <a:r>
              <a:rPr lang="en-US" sz="2900" b="1" i="1" dirty="0" err="1" smtClean="0">
                <a:solidFill>
                  <a:srgbClr val="7030A0"/>
                </a:solidFill>
                <a:latin typeface="Times New Roman" pitchFamily="18" charset="0"/>
                <a:cs typeface="Times New Roman" pitchFamily="18" charset="0"/>
              </a:rPr>
              <a:t>Prov</a:t>
            </a:r>
            <a:r>
              <a:rPr lang="en-US" sz="2900" b="1" i="1" dirty="0" smtClean="0">
                <a:solidFill>
                  <a:srgbClr val="7030A0"/>
                </a:solidFill>
                <a:latin typeface="Times New Roman" pitchFamily="18" charset="0"/>
                <a:cs typeface="Times New Roman" pitchFamily="18" charset="0"/>
              </a:rPr>
              <a:t> 4:11-13) </a:t>
            </a:r>
            <a:endParaRPr lang="en-US" b="1" i="1" dirty="0" smtClean="0">
              <a:solidFill>
                <a:srgbClr val="7030A0"/>
              </a:solidFill>
              <a:latin typeface="Times New Roman" pitchFamily="18" charset="0"/>
              <a:cs typeface="Times New Roman" pitchFamily="18" charset="0"/>
            </a:endParaRPr>
          </a:p>
          <a:p>
            <a:pPr eaLnBrk="1" hangingPunct="1">
              <a:lnSpc>
                <a:spcPct val="90000"/>
              </a:lnSpc>
            </a:pPr>
            <a:r>
              <a:rPr lang="en-US" b="1" dirty="0" smtClean="0">
                <a:solidFill>
                  <a:srgbClr val="0000CC"/>
                </a:solidFill>
              </a:rPr>
              <a:t>Fools give themselves away </a:t>
            </a:r>
            <a:r>
              <a:rPr lang="en-US" dirty="0" smtClean="0"/>
              <a:t>even by the way they walk along the road (v.3) – </a:t>
            </a:r>
            <a:r>
              <a:rPr lang="en-US" sz="2800" dirty="0" smtClean="0"/>
              <a:t>maybe can’t find trodden pathway</a:t>
            </a:r>
          </a:p>
          <a:p>
            <a:pPr lvl="1">
              <a:lnSpc>
                <a:spcPct val="90000"/>
              </a:lnSpc>
            </a:pPr>
            <a:r>
              <a:rPr lang="en-US" dirty="0" smtClean="0"/>
              <a:t>May not have planned the direction of their trip</a:t>
            </a:r>
          </a:p>
          <a:p>
            <a:pPr eaLnBrk="1" hangingPunct="1">
              <a:lnSpc>
                <a:spcPct val="90000"/>
              </a:lnSpc>
            </a:pPr>
            <a:r>
              <a:rPr lang="en-US" b="1" dirty="0" smtClean="0">
                <a:solidFill>
                  <a:srgbClr val="0000CC"/>
                </a:solidFill>
              </a:rPr>
              <a:t>If the ruler gets mad at </a:t>
            </a:r>
            <a:r>
              <a:rPr lang="en-US" b="1" u="sng" dirty="0" smtClean="0">
                <a:solidFill>
                  <a:srgbClr val="FF0000"/>
                </a:solidFill>
              </a:rPr>
              <a:t>you</a:t>
            </a:r>
            <a:r>
              <a:rPr lang="en-US" dirty="0" smtClean="0"/>
              <a:t>, don’t quit your                            job. Remaining calm solves great problems (v4)</a:t>
            </a:r>
          </a:p>
          <a:p>
            <a:pPr lvl="1">
              <a:lnSpc>
                <a:spcPct val="90000"/>
              </a:lnSpc>
            </a:pPr>
            <a:r>
              <a:rPr lang="en-US" dirty="0" smtClean="0"/>
              <a:t>Wisdom teaches us to patiently continue on</a:t>
            </a:r>
          </a:p>
          <a:p>
            <a:pPr eaLnBrk="1" hangingPunct="1">
              <a:lnSpc>
                <a:spcPct val="90000"/>
              </a:lnSpc>
            </a:pPr>
            <a:endParaRPr lang="en-US" dirty="0" smtClean="0"/>
          </a:p>
        </p:txBody>
      </p:sp>
      <p:pic>
        <p:nvPicPr>
          <p:cNvPr id="3" name="Picture 4" descr="https://encrypted-tbn2.gstatic.com/images?q=tbn:ANd9GcRu4rO9WAjGxv-dZ6bgc60TykiKADkMv1fGEh95FNFI8PhryMVw"/>
          <p:cNvPicPr>
            <a:picLocks noChangeAspect="1" noChangeArrowheads="1"/>
          </p:cNvPicPr>
          <p:nvPr/>
        </p:nvPicPr>
        <p:blipFill>
          <a:blip r:embed="rId6" cstate="print"/>
          <a:srcRect l="9524" r="23810"/>
          <a:stretch>
            <a:fillRect/>
          </a:stretch>
        </p:blipFill>
        <p:spPr bwMode="auto">
          <a:xfrm rot="5400000">
            <a:off x="7838303" y="1534297"/>
            <a:ext cx="1066800" cy="119860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066800" y="381000"/>
            <a:ext cx="7010400" cy="914400"/>
          </a:xfrm>
        </p:spPr>
        <p:txBody>
          <a:bodyPr>
            <a:noAutofit/>
          </a:bodyPr>
          <a:lstStyle/>
          <a:p>
            <a:r>
              <a:rPr lang="en-US" sz="4800" b="1" dirty="0" smtClean="0">
                <a:solidFill>
                  <a:srgbClr val="663300"/>
                </a:solidFill>
              </a:rPr>
              <a:t>Proverbs 3:21-26</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990600" y="1143000"/>
            <a:ext cx="7086600" cy="4191000"/>
          </a:xfrm>
        </p:spPr>
        <p:txBody>
          <a:bodyPr>
            <a:normAutofit fontScale="77500" lnSpcReduction="20000"/>
          </a:bodyPr>
          <a:lstStyle/>
          <a:p>
            <a:pPr marL="0" indent="231775">
              <a:buNone/>
            </a:pPr>
            <a:r>
              <a:rPr lang="en-US" dirty="0" smtClean="0"/>
              <a:t>21  My son, let them not depart from your eyes — </a:t>
            </a:r>
            <a:r>
              <a:rPr lang="en-US" b="1" dirty="0" smtClean="0">
                <a:solidFill>
                  <a:srgbClr val="0000CC"/>
                </a:solidFill>
              </a:rPr>
              <a:t>Keep sound wisdom and discretion; </a:t>
            </a:r>
          </a:p>
          <a:p>
            <a:pPr marL="0" indent="231775">
              <a:buNone/>
            </a:pPr>
            <a:r>
              <a:rPr lang="en-US" dirty="0" smtClean="0"/>
              <a:t>22 So </a:t>
            </a:r>
            <a:r>
              <a:rPr lang="en-US" b="1" dirty="0" smtClean="0">
                <a:solidFill>
                  <a:srgbClr val="0000CC"/>
                </a:solidFill>
              </a:rPr>
              <a:t>they will be life to your soul</a:t>
            </a:r>
            <a:r>
              <a:rPr lang="en-US" dirty="0" smtClean="0"/>
              <a:t>, and grace to your neck. </a:t>
            </a:r>
          </a:p>
          <a:p>
            <a:pPr marL="0" indent="231775">
              <a:buNone/>
            </a:pPr>
            <a:r>
              <a:rPr lang="en-US" dirty="0" smtClean="0"/>
              <a:t>23 Then you will walk safely in your way, and your foot will not stumble. </a:t>
            </a:r>
          </a:p>
          <a:p>
            <a:pPr marL="0" indent="231775">
              <a:buNone/>
            </a:pPr>
            <a:r>
              <a:rPr lang="en-US" dirty="0" smtClean="0"/>
              <a:t>24 When you lie down, you will not be afraid; Yes, you will lie down and your sleep will be sweet. </a:t>
            </a:r>
          </a:p>
          <a:p>
            <a:pPr marL="0" indent="231775">
              <a:buNone/>
            </a:pPr>
            <a:r>
              <a:rPr lang="en-US" dirty="0" smtClean="0"/>
              <a:t>25 Do not be afraid of sudden terror, nor of trouble from the wicked when it comes; </a:t>
            </a:r>
          </a:p>
          <a:p>
            <a:pPr marL="0" indent="231775">
              <a:buNone/>
            </a:pPr>
            <a:r>
              <a:rPr lang="en-US" dirty="0" smtClean="0"/>
              <a:t>26 </a:t>
            </a:r>
            <a:r>
              <a:rPr lang="en-US" b="1" dirty="0" smtClean="0">
                <a:solidFill>
                  <a:srgbClr val="0000CC"/>
                </a:solidFill>
              </a:rPr>
              <a:t>For the Lord will be your confidence</a:t>
            </a:r>
            <a:r>
              <a:rPr lang="en-US" dirty="0" smtClean="0"/>
              <a:t>, and will keep your foot from being caught. </a:t>
            </a:r>
          </a:p>
          <a:p>
            <a:pPr marL="0" indent="231775">
              <a:buNone/>
            </a:pPr>
            <a:endParaRPr lang="en-US" dirty="0" smtClean="0"/>
          </a:p>
          <a:p>
            <a:pPr marL="0" indent="231775">
              <a:buNone/>
            </a:pPr>
            <a:endParaRPr lang="en-US" dirty="0" smtClean="0"/>
          </a:p>
        </p:txBody>
      </p:sp>
      <p:sp>
        <p:nvSpPr>
          <p:cNvPr id="4100" name="Text Box 5"/>
          <p:cNvSpPr txBox="1">
            <a:spLocks noChangeArrowheads="1"/>
          </p:cNvSpPr>
          <p:nvPr/>
        </p:nvSpPr>
        <p:spPr bwMode="auto">
          <a:xfrm>
            <a:off x="1981200" y="5181600"/>
            <a:ext cx="51054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Wisdom brings life, safety, peace, security</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81000" y="1981200"/>
            <a:ext cx="8382000" cy="3048000"/>
          </a:xfrm>
        </p:spPr>
        <p:txBody>
          <a:bodyPr>
            <a:normAutofit fontScale="77500" lnSpcReduction="20000"/>
          </a:bodyPr>
          <a:lstStyle/>
          <a:p>
            <a:pPr eaLnBrk="1" hangingPunct="1">
              <a:lnSpc>
                <a:spcPct val="90000"/>
              </a:lnSpc>
            </a:pPr>
            <a:r>
              <a:rPr lang="en-US" b="1" dirty="0" smtClean="0">
                <a:solidFill>
                  <a:srgbClr val="0000CC"/>
                </a:solidFill>
              </a:rPr>
              <a:t>Rulers make appointment mistakes that will cost them (5): </a:t>
            </a:r>
          </a:p>
          <a:p>
            <a:pPr lvl="1">
              <a:lnSpc>
                <a:spcPct val="90000"/>
              </a:lnSpc>
            </a:pPr>
            <a:r>
              <a:rPr lang="en-US" dirty="0" smtClean="0"/>
              <a:t>Fools are given high positions, while noble people are given low jobs (v.6)</a:t>
            </a:r>
          </a:p>
          <a:p>
            <a:pPr lvl="1">
              <a:lnSpc>
                <a:spcPct val="90000"/>
              </a:lnSpc>
            </a:pPr>
            <a:r>
              <a:rPr lang="en-US" dirty="0" smtClean="0"/>
              <a:t>Servants ride horses, while princes walk (v.7)</a:t>
            </a:r>
          </a:p>
          <a:p>
            <a:pPr eaLnBrk="1" hangingPunct="1">
              <a:lnSpc>
                <a:spcPct val="90000"/>
              </a:lnSpc>
            </a:pPr>
            <a:r>
              <a:rPr lang="en-US" b="1" dirty="0" smtClean="0">
                <a:solidFill>
                  <a:srgbClr val="0000CC"/>
                </a:solidFill>
              </a:rPr>
              <a:t>Wisdom helps you take precautions:</a:t>
            </a:r>
          </a:p>
          <a:p>
            <a:pPr lvl="1">
              <a:lnSpc>
                <a:spcPct val="90000"/>
              </a:lnSpc>
            </a:pPr>
            <a:r>
              <a:rPr lang="en-US" dirty="0" smtClean="0"/>
              <a:t>If you dig a hole, you may fall into it (v.8)</a:t>
            </a:r>
          </a:p>
          <a:p>
            <a:pPr lvl="1">
              <a:lnSpc>
                <a:spcPct val="90000"/>
              </a:lnSpc>
            </a:pPr>
            <a:r>
              <a:rPr lang="en-US" dirty="0" smtClean="0"/>
              <a:t>If you knock down a stone wall, you may be bitten by a snake</a:t>
            </a:r>
          </a:p>
          <a:p>
            <a:pPr lvl="1">
              <a:lnSpc>
                <a:spcPct val="90000"/>
              </a:lnSpc>
            </a:pPr>
            <a:r>
              <a:rPr lang="en-US" dirty="0" smtClean="0"/>
              <a:t>If you quarry stones, you may be hurt by them (v.9)</a:t>
            </a:r>
          </a:p>
          <a:p>
            <a:pPr lvl="1">
              <a:lnSpc>
                <a:spcPct val="90000"/>
              </a:lnSpc>
            </a:pPr>
            <a:r>
              <a:rPr lang="en-US" dirty="0" smtClean="0"/>
              <a:t>If you split wood, you may be injured (v.10)</a:t>
            </a:r>
          </a:p>
          <a:p>
            <a:pPr lvl="1">
              <a:lnSpc>
                <a:spcPct val="90000"/>
              </a:lnSpc>
            </a:pPr>
            <a:endParaRPr lang="en-US" dirty="0" smtClean="0"/>
          </a:p>
        </p:txBody>
      </p:sp>
      <p:sp>
        <p:nvSpPr>
          <p:cNvPr id="5" name="Rectangle 2"/>
          <p:cNvSpPr txBox="1">
            <a:spLocks noChangeArrowheads="1"/>
          </p:cNvSpPr>
          <p:nvPr/>
        </p:nvSpPr>
        <p:spPr>
          <a:xfrm>
            <a:off x="228600" y="152400"/>
            <a:ext cx="5410200" cy="18288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rPr>
              <a:t>Wisdom helps us prepare now for a better future! </a:t>
            </a:r>
            <a:r>
              <a:rPr kumimoji="0" lang="en-US" sz="3100" b="1" i="0" u="none" strike="noStrike" kern="1200" cap="none" spc="0" normalizeH="0" baseline="0" noProof="0" dirty="0" smtClean="0">
                <a:ln>
                  <a:noFill/>
                </a:ln>
                <a:solidFill>
                  <a:srgbClr val="FF0000"/>
                </a:solidFill>
                <a:effectLst/>
                <a:uLnTx/>
                <a:uFillTx/>
                <a:latin typeface="Comic Sans MS" pitchFamily="66" charset="0"/>
                <a:ea typeface="+mj-ea"/>
                <a:cs typeface="+mj-cs"/>
              </a:rPr>
              <a:t>(10:5-11)</a:t>
            </a:r>
            <a:endPar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endParaRPr>
          </a:p>
        </p:txBody>
      </p:sp>
      <p:pic>
        <p:nvPicPr>
          <p:cNvPr id="68610" name="Picture 2" descr="https://encrypted-tbn3.gstatic.com/images?q=tbn:ANd9GcSCMiS3268n4V_KJa3kIVRocMCmO9ILvjxauLsWDAFDumbXVB1TfA"/>
          <p:cNvPicPr>
            <a:picLocks noChangeAspect="1" noChangeArrowheads="1"/>
          </p:cNvPicPr>
          <p:nvPr/>
        </p:nvPicPr>
        <p:blipFill>
          <a:blip r:embed="rId3" cstate="print"/>
          <a:srcRect/>
          <a:stretch>
            <a:fillRect/>
          </a:stretch>
        </p:blipFill>
        <p:spPr bwMode="auto">
          <a:xfrm>
            <a:off x="5791200" y="152400"/>
            <a:ext cx="2695575" cy="1695451"/>
          </a:xfrm>
          <a:prstGeom prst="rect">
            <a:avLst/>
          </a:prstGeom>
          <a:noFill/>
        </p:spPr>
      </p:pic>
      <p:pic>
        <p:nvPicPr>
          <p:cNvPr id="2" name="Picture 2" descr="http://www.ottawacitizen.com/Business/7238207.bin?size=620x400s"/>
          <p:cNvPicPr>
            <a:picLocks noChangeAspect="1" noChangeArrowheads="1"/>
          </p:cNvPicPr>
          <p:nvPr/>
        </p:nvPicPr>
        <p:blipFill>
          <a:blip r:embed="rId4" cstate="print"/>
          <a:srcRect/>
          <a:stretch>
            <a:fillRect/>
          </a:stretch>
        </p:blipFill>
        <p:spPr bwMode="auto">
          <a:xfrm>
            <a:off x="6629400" y="2590800"/>
            <a:ext cx="1821180" cy="1174955"/>
          </a:xfrm>
          <a:prstGeom prst="rect">
            <a:avLst/>
          </a:prstGeom>
          <a:noFill/>
        </p:spPr>
      </p:pic>
      <p:pic>
        <p:nvPicPr>
          <p:cNvPr id="68614" name="Picture 6" descr="http://iberianature.com/lucyblog/wp-content/uploads/2008/10/montpellier-snake-emerging.jpg"/>
          <p:cNvPicPr>
            <a:picLocks noChangeAspect="1" noChangeArrowheads="1"/>
          </p:cNvPicPr>
          <p:nvPr/>
        </p:nvPicPr>
        <p:blipFill>
          <a:blip r:embed="rId5" cstate="print"/>
          <a:srcRect/>
          <a:stretch>
            <a:fillRect/>
          </a:stretch>
        </p:blipFill>
        <p:spPr bwMode="auto">
          <a:xfrm>
            <a:off x="304800" y="4800600"/>
            <a:ext cx="2359025" cy="1869774"/>
          </a:xfrm>
          <a:prstGeom prst="rect">
            <a:avLst/>
          </a:prstGeom>
          <a:noFill/>
        </p:spPr>
      </p:pic>
      <p:pic>
        <p:nvPicPr>
          <p:cNvPr id="68616" name="Picture 8" descr="http://www.1st-art-gallery.com/thumbnail/231964/1/A-Stone-Quarry.jpg"/>
          <p:cNvPicPr>
            <a:picLocks noChangeAspect="1" noChangeArrowheads="1"/>
          </p:cNvPicPr>
          <p:nvPr/>
        </p:nvPicPr>
        <p:blipFill>
          <a:blip r:embed="rId6" cstate="print"/>
          <a:srcRect l="19944"/>
          <a:stretch>
            <a:fillRect/>
          </a:stretch>
        </p:blipFill>
        <p:spPr bwMode="auto">
          <a:xfrm>
            <a:off x="3200400" y="4800600"/>
            <a:ext cx="2209800" cy="1877027"/>
          </a:xfrm>
          <a:prstGeom prst="rect">
            <a:avLst/>
          </a:prstGeom>
          <a:noFill/>
        </p:spPr>
      </p:pic>
      <p:pic>
        <p:nvPicPr>
          <p:cNvPr id="27650" name="Picture 2" descr="http://t1.gstatic.com/images?q=tbn:ANd9GcQGcnrABT1SeSpBNTa2X28gquU-E314wOr2c5n0hqaKmBTkyfM6"/>
          <p:cNvPicPr>
            <a:picLocks noChangeAspect="1" noChangeArrowheads="1"/>
          </p:cNvPicPr>
          <p:nvPr/>
        </p:nvPicPr>
        <p:blipFill>
          <a:blip r:embed="rId7" cstate="print"/>
          <a:srcRect/>
          <a:stretch>
            <a:fillRect/>
          </a:stretch>
        </p:blipFill>
        <p:spPr bwMode="auto">
          <a:xfrm>
            <a:off x="5715000" y="4876800"/>
            <a:ext cx="3124200" cy="179430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57400" y="0"/>
            <a:ext cx="4572000" cy="1219200"/>
          </a:xfrm>
        </p:spPr>
        <p:txBody>
          <a:bodyPr>
            <a:normAutofit fontScale="90000"/>
          </a:bodyPr>
          <a:lstStyle/>
          <a:p>
            <a:pPr eaLnBrk="1" hangingPunct="1"/>
            <a:r>
              <a:rPr lang="en-US" sz="4000" b="1" dirty="0" smtClean="0">
                <a:solidFill>
                  <a:srgbClr val="FF0000"/>
                </a:solidFill>
              </a:rPr>
              <a:t>Wisdom gives life to Believers (7:11-14)</a:t>
            </a:r>
          </a:p>
        </p:txBody>
      </p:sp>
      <p:sp>
        <p:nvSpPr>
          <p:cNvPr id="4099" name="Rectangle 3"/>
          <p:cNvSpPr>
            <a:spLocks noGrp="1" noChangeArrowheads="1"/>
          </p:cNvSpPr>
          <p:nvPr>
            <p:ph type="body" idx="1"/>
          </p:nvPr>
        </p:nvSpPr>
        <p:spPr>
          <a:xfrm>
            <a:off x="304800" y="1295400"/>
            <a:ext cx="7924800" cy="5257800"/>
          </a:xfrm>
        </p:spPr>
        <p:txBody>
          <a:bodyPr>
            <a:normAutofit fontScale="70000" lnSpcReduction="20000"/>
          </a:bodyPr>
          <a:lstStyle/>
          <a:p>
            <a:pPr eaLnBrk="1" hangingPunct="1">
              <a:lnSpc>
                <a:spcPct val="90000"/>
              </a:lnSpc>
            </a:pPr>
            <a:r>
              <a:rPr lang="en-US" b="1" dirty="0" smtClean="0">
                <a:solidFill>
                  <a:srgbClr val="0000CC"/>
                </a:solidFill>
              </a:rPr>
              <a:t>Wisdom is as good as an inheritance </a:t>
            </a:r>
            <a:r>
              <a:rPr lang="en-US" dirty="0" smtClean="0"/>
              <a:t>&amp; profitable                              for those who see the sun (v.11)</a:t>
            </a:r>
          </a:p>
          <a:p>
            <a:pPr lvl="1">
              <a:lnSpc>
                <a:spcPct val="90000"/>
              </a:lnSpc>
            </a:pPr>
            <a:r>
              <a:rPr lang="en-US" dirty="0" smtClean="0"/>
              <a:t>Those looking for life beyond this life</a:t>
            </a:r>
          </a:p>
          <a:p>
            <a:pPr eaLnBrk="1" hangingPunct="1">
              <a:lnSpc>
                <a:spcPct val="90000"/>
              </a:lnSpc>
            </a:pPr>
            <a:r>
              <a:rPr lang="en-US" b="1" dirty="0" smtClean="0">
                <a:solidFill>
                  <a:srgbClr val="0000CC"/>
                </a:solidFill>
              </a:rPr>
              <a:t>Wisdom is a defense as money, </a:t>
            </a:r>
            <a:r>
              <a:rPr lang="en-US" dirty="0" smtClean="0"/>
              <a:t>but the excellence </a:t>
            </a:r>
            <a:r>
              <a:rPr lang="en-US" i="1" dirty="0" smtClean="0"/>
              <a:t>[“profit” </a:t>
            </a:r>
            <a:r>
              <a:rPr lang="en-US" i="1" dirty="0" err="1" smtClean="0"/>
              <a:t>s.w</a:t>
            </a:r>
            <a:r>
              <a:rPr lang="en-US" i="1" dirty="0" smtClean="0"/>
              <a:t>. in 6:11] </a:t>
            </a:r>
            <a:r>
              <a:rPr lang="en-US" dirty="0" smtClean="0"/>
              <a:t>of knowledge is that wisdom preserves life in those who have it [NASB]  (v.12)</a:t>
            </a:r>
          </a:p>
          <a:p>
            <a:pPr lvl="1">
              <a:lnSpc>
                <a:spcPct val="90000"/>
              </a:lnSpc>
            </a:pPr>
            <a:r>
              <a:rPr lang="en-US" dirty="0" smtClean="0"/>
              <a:t>Wisdom is a tree of life (</a:t>
            </a:r>
            <a:r>
              <a:rPr lang="en-US" dirty="0" err="1" smtClean="0"/>
              <a:t>Prov</a:t>
            </a:r>
            <a:r>
              <a:rPr lang="en-US" dirty="0" smtClean="0"/>
              <a:t> 3:18)</a:t>
            </a:r>
          </a:p>
          <a:p>
            <a:pPr eaLnBrk="1" hangingPunct="1">
              <a:lnSpc>
                <a:spcPct val="90000"/>
              </a:lnSpc>
            </a:pPr>
            <a:r>
              <a:rPr lang="en-US" b="1" dirty="0" smtClean="0">
                <a:solidFill>
                  <a:srgbClr val="0000CC"/>
                </a:solidFill>
              </a:rPr>
              <a:t>Consider the work of God: </a:t>
            </a:r>
            <a:r>
              <a:rPr lang="en-US" dirty="0" smtClean="0"/>
              <a:t>for who can make                               straight what He has made crooked? (v.13)</a:t>
            </a:r>
          </a:p>
          <a:p>
            <a:pPr lvl="1">
              <a:lnSpc>
                <a:spcPct val="90000"/>
              </a:lnSpc>
            </a:pPr>
            <a:r>
              <a:rPr lang="en-US" b="1" i="1" dirty="0" smtClean="0">
                <a:solidFill>
                  <a:srgbClr val="0000CC"/>
                </a:solidFill>
              </a:rPr>
              <a:t>“work of God” </a:t>
            </a:r>
            <a:r>
              <a:rPr lang="en-US" dirty="0" smtClean="0"/>
              <a:t>= divine providence (3:11)</a:t>
            </a:r>
          </a:p>
          <a:p>
            <a:pPr lvl="1">
              <a:lnSpc>
                <a:spcPct val="90000"/>
              </a:lnSpc>
            </a:pPr>
            <a:r>
              <a:rPr lang="en-US" dirty="0" smtClean="0"/>
              <a:t>Answers a problem from 1:15 – many of the “crooked”                  events of our lives are being used by God to help us!</a:t>
            </a:r>
          </a:p>
          <a:p>
            <a:pPr eaLnBrk="1" hangingPunct="1">
              <a:lnSpc>
                <a:spcPct val="90000"/>
              </a:lnSpc>
            </a:pPr>
            <a:r>
              <a:rPr lang="en-US" b="1" dirty="0" smtClean="0">
                <a:solidFill>
                  <a:srgbClr val="0000CC"/>
                </a:solidFill>
              </a:rPr>
              <a:t>Enjoy days of prosperity, </a:t>
            </a:r>
            <a:r>
              <a:rPr lang="en-US" dirty="0" smtClean="0"/>
              <a:t>but remember when adversity comes that God brings both – so that man can find out nothing that will come after him [after his death (9:3)] (v.14)</a:t>
            </a:r>
          </a:p>
          <a:p>
            <a:pPr lvl="1">
              <a:lnSpc>
                <a:spcPct val="90000"/>
              </a:lnSpc>
            </a:pPr>
            <a:r>
              <a:rPr lang="en-US" dirty="0" smtClean="0"/>
              <a:t>God uses both so that we cannot judge ourselves or                     another person based on what God brings into our lives</a:t>
            </a:r>
          </a:p>
          <a:p>
            <a:pPr lvl="1">
              <a:lnSpc>
                <a:spcPct val="90000"/>
              </a:lnSpc>
            </a:pPr>
            <a:r>
              <a:rPr lang="en-US" dirty="0" smtClean="0"/>
              <a:t>Natural tendency to think that if things are going well,                           God is blessing me because I am righteous – Wisdom                       helps us to examine deeper!</a:t>
            </a:r>
          </a:p>
          <a:p>
            <a:pPr eaLnBrk="1" hangingPunct="1">
              <a:lnSpc>
                <a:spcPct val="90000"/>
              </a:lnSpc>
            </a:pPr>
            <a:endParaRPr lang="en-US" dirty="0" smtClean="0"/>
          </a:p>
          <a:p>
            <a:pPr lvl="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38914" name="Picture 2" descr="https://encrypted-tbn0.gstatic.com/images?q=tbn:ANd9GcT6gYswSFOz-Hg3zXPt7oXkVi8UpBrQVaqWiM8jGtp-8iuhBbZ2ww"/>
          <p:cNvPicPr>
            <a:picLocks noChangeAspect="1" noChangeArrowheads="1"/>
          </p:cNvPicPr>
          <p:nvPr/>
        </p:nvPicPr>
        <p:blipFill>
          <a:blip r:embed="rId3" cstate="print"/>
          <a:srcRect/>
          <a:stretch>
            <a:fillRect/>
          </a:stretch>
        </p:blipFill>
        <p:spPr bwMode="auto">
          <a:xfrm>
            <a:off x="6858000" y="76200"/>
            <a:ext cx="2181225" cy="1715668"/>
          </a:xfrm>
          <a:prstGeom prst="rect">
            <a:avLst/>
          </a:prstGeom>
          <a:noFill/>
        </p:spPr>
      </p:pic>
      <p:pic>
        <p:nvPicPr>
          <p:cNvPr id="38916" name="Picture 4" descr="https://encrypted-tbn1.gstatic.com/images?q=tbn:ANd9GcQKL9FvH07VpP3J0ZAJo_zaH0NAbDhG4ge-GDCJ0fPuuGOqz-hD"/>
          <p:cNvPicPr>
            <a:picLocks noChangeAspect="1" noChangeArrowheads="1"/>
          </p:cNvPicPr>
          <p:nvPr/>
        </p:nvPicPr>
        <p:blipFill>
          <a:blip r:embed="rId4" cstate="print"/>
          <a:srcRect/>
          <a:stretch>
            <a:fillRect/>
          </a:stretch>
        </p:blipFill>
        <p:spPr bwMode="auto">
          <a:xfrm>
            <a:off x="152400" y="152400"/>
            <a:ext cx="1752600" cy="1088457"/>
          </a:xfrm>
          <a:prstGeom prst="rect">
            <a:avLst/>
          </a:prstGeom>
          <a:noFill/>
        </p:spPr>
      </p:pic>
      <p:pic>
        <p:nvPicPr>
          <p:cNvPr id="38918" name="Picture 6" descr="https://encrypted-tbn3.gstatic.com/images?q=tbn:ANd9GcSpY42a7GuQHomysWe4B4hrRY_pg7r3T2Iwjta11uOVNiluIQsIHA"/>
          <p:cNvPicPr>
            <a:picLocks noChangeAspect="1" noChangeArrowheads="1"/>
          </p:cNvPicPr>
          <p:nvPr/>
        </p:nvPicPr>
        <p:blipFill>
          <a:blip r:embed="rId5" cstate="print"/>
          <a:srcRect/>
          <a:stretch>
            <a:fillRect/>
          </a:stretch>
        </p:blipFill>
        <p:spPr bwMode="auto">
          <a:xfrm>
            <a:off x="6857215" y="2667000"/>
            <a:ext cx="2136348" cy="1600200"/>
          </a:xfrm>
          <a:prstGeom prst="rect">
            <a:avLst/>
          </a:prstGeom>
          <a:noFill/>
        </p:spPr>
      </p:pic>
      <p:pic>
        <p:nvPicPr>
          <p:cNvPr id="39938" name="Picture 2" descr="http://t1.gstatic.com/images?q=tbn:ANd9GcRvGnLKRWlvDxVTslwbdOGw_xQJHKjITQzzZfyFD20cdNZU0DIM"/>
          <p:cNvPicPr>
            <a:picLocks noChangeAspect="1" noChangeArrowheads="1"/>
          </p:cNvPicPr>
          <p:nvPr/>
        </p:nvPicPr>
        <p:blipFill>
          <a:blip r:embed="rId6" cstate="print"/>
          <a:srcRect b="1941"/>
          <a:stretch>
            <a:fillRect/>
          </a:stretch>
        </p:blipFill>
        <p:spPr bwMode="auto">
          <a:xfrm>
            <a:off x="7086600" y="5029200"/>
            <a:ext cx="1685925" cy="1653205"/>
          </a:xfrm>
          <a:prstGeom prst="rect">
            <a:avLst/>
          </a:prstGeom>
          <a:noFill/>
        </p:spPr>
      </p:pic>
    </p:spTree>
    <p:extLst>
      <p:ext uri="{BB962C8B-B14F-4D97-AF65-F5344CB8AC3E}">
        <p14:creationId xmlns:p14="http://schemas.microsoft.com/office/powerpoint/2010/main" val="2500079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8" descr="http://www.123-cctv.com/product_images/m/175/smoke-detector-dvr__35641.jpg"/>
          <p:cNvPicPr>
            <a:picLocks noChangeAspect="1" noChangeArrowheads="1"/>
          </p:cNvPicPr>
          <p:nvPr/>
        </p:nvPicPr>
        <p:blipFill>
          <a:blip r:embed="rId3" cstate="print"/>
          <a:srcRect/>
          <a:stretch>
            <a:fillRect/>
          </a:stretch>
        </p:blipFill>
        <p:spPr bwMode="auto">
          <a:xfrm>
            <a:off x="457200" y="2362200"/>
            <a:ext cx="2819400" cy="2294992"/>
          </a:xfrm>
          <a:prstGeom prst="rect">
            <a:avLst/>
          </a:prstGeom>
          <a:noFill/>
        </p:spPr>
      </p:pic>
      <p:pic>
        <p:nvPicPr>
          <p:cNvPr id="60420" name="Picture 4" descr="https://encrypted-tbn1.gstatic.com/images?q=tbn:ANd9GcRoI6nUzzq7NYHJwNXbQ9MqUzhEoM5hUwwg6Nwna4pR28FmV58Q"/>
          <p:cNvPicPr>
            <a:picLocks noChangeAspect="1" noChangeArrowheads="1"/>
          </p:cNvPicPr>
          <p:nvPr/>
        </p:nvPicPr>
        <p:blipFill>
          <a:blip r:embed="rId4" cstate="print"/>
          <a:srcRect/>
          <a:stretch>
            <a:fillRect/>
          </a:stretch>
        </p:blipFill>
        <p:spPr bwMode="auto">
          <a:xfrm>
            <a:off x="6378682" y="0"/>
            <a:ext cx="2489093" cy="2819400"/>
          </a:xfrm>
          <a:prstGeom prst="rect">
            <a:avLst/>
          </a:prstGeom>
          <a:noFill/>
        </p:spPr>
      </p:pic>
      <p:sp>
        <p:nvSpPr>
          <p:cNvPr id="4098" name="Rectangle 2"/>
          <p:cNvSpPr>
            <a:spLocks noGrp="1" noChangeArrowheads="1"/>
          </p:cNvSpPr>
          <p:nvPr>
            <p:ph type="title"/>
          </p:nvPr>
        </p:nvSpPr>
        <p:spPr>
          <a:xfrm>
            <a:off x="3429000" y="2209800"/>
            <a:ext cx="2667000" cy="2362200"/>
          </a:xfrm>
        </p:spPr>
        <p:txBody>
          <a:bodyPr>
            <a:noAutofit/>
          </a:bodyPr>
          <a:lstStyle/>
          <a:p>
            <a:pPr eaLnBrk="1" hangingPunct="1">
              <a:lnSpc>
                <a:spcPts val="4200"/>
              </a:lnSpc>
            </a:pPr>
            <a:r>
              <a:rPr lang="en-US" sz="4000" b="1" dirty="0" smtClean="0">
                <a:solidFill>
                  <a:srgbClr val="FF0000"/>
                </a:solidFill>
              </a:rPr>
              <a:t>Wisdom plans to prevent problems!</a:t>
            </a:r>
          </a:p>
        </p:txBody>
      </p:sp>
      <p:sp>
        <p:nvSpPr>
          <p:cNvPr id="4100" name="Text Box 5"/>
          <p:cNvSpPr txBox="1">
            <a:spLocks noChangeArrowheads="1"/>
          </p:cNvSpPr>
          <p:nvPr/>
        </p:nvSpPr>
        <p:spPr bwMode="auto">
          <a:xfrm>
            <a:off x="4191000" y="5867400"/>
            <a:ext cx="14478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00CC"/>
                </a:solidFill>
                <a:latin typeface="Comic Sans MS" pitchFamily="66" charset="0"/>
              </a:rPr>
              <a:t>G</a:t>
            </a:r>
            <a:endParaRPr lang="en-US" sz="4000" b="1" dirty="0">
              <a:solidFill>
                <a:srgbClr val="0000CC"/>
              </a:solidFill>
              <a:latin typeface="Comic Sans MS" pitchFamily="66" charset="0"/>
            </a:endParaRPr>
          </a:p>
        </p:txBody>
      </p:sp>
      <p:pic>
        <p:nvPicPr>
          <p:cNvPr id="60418" name="Picture 2" descr="https://encrypted-tbn3.gstatic.com/images?q=tbn:ANd9GcQlgOysBE7AhxL3kKU-oJ8qGnTQ1vM0A3Dgf1lwywpHAqN7AltX"/>
          <p:cNvPicPr>
            <a:picLocks noChangeAspect="1" noChangeArrowheads="1"/>
          </p:cNvPicPr>
          <p:nvPr/>
        </p:nvPicPr>
        <p:blipFill>
          <a:blip r:embed="rId5" cstate="print"/>
          <a:srcRect/>
          <a:stretch>
            <a:fillRect/>
          </a:stretch>
        </p:blipFill>
        <p:spPr bwMode="auto">
          <a:xfrm>
            <a:off x="228600" y="228600"/>
            <a:ext cx="2895600" cy="2094924"/>
          </a:xfrm>
          <a:prstGeom prst="rect">
            <a:avLst/>
          </a:prstGeom>
          <a:noFill/>
        </p:spPr>
      </p:pic>
      <p:pic>
        <p:nvPicPr>
          <p:cNvPr id="60422" name="Picture 6" descr="https://encrypted-tbn2.gstatic.com/images?q=tbn:ANd9GcSoQGekN8Xhqo0u8mhL6Q7qPLeOC7M03sbxhGNu6bdQz0z7DwdEnQ"/>
          <p:cNvPicPr>
            <a:picLocks noChangeAspect="1" noChangeArrowheads="1"/>
          </p:cNvPicPr>
          <p:nvPr/>
        </p:nvPicPr>
        <p:blipFill>
          <a:blip r:embed="rId6" cstate="print"/>
          <a:srcRect/>
          <a:stretch>
            <a:fillRect/>
          </a:stretch>
        </p:blipFill>
        <p:spPr bwMode="auto">
          <a:xfrm>
            <a:off x="381000" y="4571706"/>
            <a:ext cx="2743200" cy="2054753"/>
          </a:xfrm>
          <a:prstGeom prst="rect">
            <a:avLst/>
          </a:prstGeom>
          <a:noFill/>
        </p:spPr>
      </p:pic>
      <p:pic>
        <p:nvPicPr>
          <p:cNvPr id="60426" name="Picture 10" descr="http://static.emedco.com/media/catalog/product/cache/1/image/9df78eab33525d08d6e5fb8d27136e95/Industrial-Forklift-Signs-44472BBHPLY2WY-lg.jpg"/>
          <p:cNvPicPr>
            <a:picLocks noChangeAspect="1" noChangeArrowheads="1"/>
          </p:cNvPicPr>
          <p:nvPr/>
        </p:nvPicPr>
        <p:blipFill>
          <a:blip r:embed="rId7" cstate="print"/>
          <a:srcRect t="14000" b="16000"/>
          <a:stretch>
            <a:fillRect/>
          </a:stretch>
        </p:blipFill>
        <p:spPr bwMode="auto">
          <a:xfrm>
            <a:off x="3352800" y="152400"/>
            <a:ext cx="2743200" cy="1920240"/>
          </a:xfrm>
          <a:prstGeom prst="rect">
            <a:avLst/>
          </a:prstGeom>
          <a:noFill/>
        </p:spPr>
      </p:pic>
      <p:pic>
        <p:nvPicPr>
          <p:cNvPr id="60428" name="Picture 12" descr="http://rlv.zcache.com/sunburn_warning_poster-r06a268dc1de346229100ead2bd918a6a_ak05_400.jpg"/>
          <p:cNvPicPr>
            <a:picLocks noChangeAspect="1" noChangeArrowheads="1"/>
          </p:cNvPicPr>
          <p:nvPr/>
        </p:nvPicPr>
        <p:blipFill>
          <a:blip r:embed="rId8" cstate="print"/>
          <a:srcRect l="13917" t="4000" r="16083" b="4000"/>
          <a:stretch>
            <a:fillRect/>
          </a:stretch>
        </p:blipFill>
        <p:spPr bwMode="auto">
          <a:xfrm>
            <a:off x="6248400" y="2971800"/>
            <a:ext cx="2667000" cy="3505200"/>
          </a:xfrm>
          <a:prstGeom prst="rect">
            <a:avLst/>
          </a:prstGeom>
          <a:noFill/>
        </p:spPr>
      </p:pic>
      <p:pic>
        <p:nvPicPr>
          <p:cNvPr id="60430" name="Picture 14" descr="http://www.nps.gov/glca/parknews/images/StopAquaticHH4Web_1.jpg"/>
          <p:cNvPicPr>
            <a:picLocks noChangeAspect="1" noChangeArrowheads="1"/>
          </p:cNvPicPr>
          <p:nvPr/>
        </p:nvPicPr>
        <p:blipFill>
          <a:blip r:embed="rId9" cstate="print"/>
          <a:srcRect/>
          <a:stretch>
            <a:fillRect/>
          </a:stretch>
        </p:blipFill>
        <p:spPr bwMode="auto">
          <a:xfrm>
            <a:off x="3733800" y="4419600"/>
            <a:ext cx="2209800" cy="228278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228600" y="2057400"/>
            <a:ext cx="8382000" cy="4267200"/>
          </a:xfrm>
        </p:spPr>
        <p:txBody>
          <a:bodyPr>
            <a:normAutofit/>
          </a:bodyPr>
          <a:lstStyle/>
          <a:p>
            <a:pPr eaLnBrk="1" hangingPunct="1">
              <a:lnSpc>
                <a:spcPct val="90000"/>
              </a:lnSpc>
              <a:spcBef>
                <a:spcPts val="1200"/>
              </a:spcBef>
            </a:pPr>
            <a:r>
              <a:rPr lang="en-US" b="1" dirty="0" smtClean="0">
                <a:solidFill>
                  <a:srgbClr val="0000CC"/>
                </a:solidFill>
              </a:rPr>
              <a:t>Wisdom teaches you to act in time!</a:t>
            </a:r>
          </a:p>
          <a:p>
            <a:pPr lvl="1">
              <a:lnSpc>
                <a:spcPct val="90000"/>
              </a:lnSpc>
            </a:pPr>
            <a:r>
              <a:rPr lang="en-US" dirty="0" smtClean="0"/>
              <a:t>If you use a dull axe, you will have to                    work harder (v.10) so sharpen the axe                        before you start chopping!</a:t>
            </a:r>
          </a:p>
          <a:p>
            <a:pPr lvl="1">
              <a:lnSpc>
                <a:spcPct val="90000"/>
              </a:lnSpc>
            </a:pPr>
            <a:r>
              <a:rPr lang="en-US" dirty="0" smtClean="0"/>
              <a:t>If the serpent bites before being                             charmed, what good is the                                         tamer? [NASB] (v.11)</a:t>
            </a:r>
          </a:p>
          <a:p>
            <a:pPr lvl="1">
              <a:lnSpc>
                <a:spcPct val="90000"/>
              </a:lnSpc>
            </a:pPr>
            <a:endParaRPr lang="en-US" dirty="0" smtClean="0"/>
          </a:p>
        </p:txBody>
      </p:sp>
      <p:sp>
        <p:nvSpPr>
          <p:cNvPr id="4100" name="Text Box 5"/>
          <p:cNvSpPr txBox="1">
            <a:spLocks noChangeArrowheads="1"/>
          </p:cNvSpPr>
          <p:nvPr/>
        </p:nvSpPr>
        <p:spPr bwMode="auto">
          <a:xfrm>
            <a:off x="533400" y="5105400"/>
            <a:ext cx="5410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Wisdom makes a difference in your life!</a:t>
            </a:r>
            <a:endParaRPr lang="en-US" sz="3200" b="1" dirty="0">
              <a:solidFill>
                <a:srgbClr val="00B050"/>
              </a:solidFill>
              <a:latin typeface="Comic Sans MS" pitchFamily="66" charset="0"/>
            </a:endParaRPr>
          </a:p>
        </p:txBody>
      </p:sp>
      <p:sp>
        <p:nvSpPr>
          <p:cNvPr id="5" name="Rectangle 2"/>
          <p:cNvSpPr txBox="1">
            <a:spLocks noChangeArrowheads="1"/>
          </p:cNvSpPr>
          <p:nvPr/>
        </p:nvSpPr>
        <p:spPr>
          <a:xfrm>
            <a:off x="228600" y="0"/>
            <a:ext cx="5410200" cy="18288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rPr>
              <a:t>Wisdom helps us prepare now for a better future! </a:t>
            </a:r>
            <a:r>
              <a:rPr kumimoji="0" lang="en-US" sz="3100" b="1" i="0" u="none" strike="noStrike" kern="1200" cap="none" spc="0" normalizeH="0" baseline="0" noProof="0" dirty="0" smtClean="0">
                <a:ln>
                  <a:noFill/>
                </a:ln>
                <a:solidFill>
                  <a:srgbClr val="FF0000"/>
                </a:solidFill>
                <a:effectLst/>
                <a:uLnTx/>
                <a:uFillTx/>
                <a:latin typeface="Comic Sans MS" pitchFamily="66" charset="0"/>
                <a:ea typeface="+mj-ea"/>
                <a:cs typeface="+mj-cs"/>
              </a:rPr>
              <a:t>(10:5-11)</a:t>
            </a:r>
            <a:endPar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endParaRPr>
          </a:p>
        </p:txBody>
      </p:sp>
      <p:pic>
        <p:nvPicPr>
          <p:cNvPr id="68610" name="Picture 2" descr="https://encrypted-tbn3.gstatic.com/images?q=tbn:ANd9GcSCMiS3268n4V_KJa3kIVRocMCmO9ILvjxauLsWDAFDumbXVB1TfA"/>
          <p:cNvPicPr>
            <a:picLocks noChangeAspect="1" noChangeArrowheads="1"/>
          </p:cNvPicPr>
          <p:nvPr/>
        </p:nvPicPr>
        <p:blipFill>
          <a:blip r:embed="rId3" cstate="print"/>
          <a:srcRect/>
          <a:stretch>
            <a:fillRect/>
          </a:stretch>
        </p:blipFill>
        <p:spPr bwMode="auto">
          <a:xfrm>
            <a:off x="5943600" y="152400"/>
            <a:ext cx="2543175" cy="1599595"/>
          </a:xfrm>
          <a:prstGeom prst="rect">
            <a:avLst/>
          </a:prstGeom>
          <a:noFill/>
        </p:spPr>
      </p:pic>
      <p:pic>
        <p:nvPicPr>
          <p:cNvPr id="23554" name="Picture 2" descr="http://t3.gstatic.com/images?q=tbn:ANd9GcTLn_P0xAYeutzU8HOeO056GZkEF9GS8UN2sj5E06yeMW7tQOaW5A"/>
          <p:cNvPicPr>
            <a:picLocks noChangeAspect="1" noChangeArrowheads="1"/>
          </p:cNvPicPr>
          <p:nvPr/>
        </p:nvPicPr>
        <p:blipFill>
          <a:blip r:embed="rId4" cstate="print"/>
          <a:srcRect/>
          <a:stretch>
            <a:fillRect/>
          </a:stretch>
        </p:blipFill>
        <p:spPr bwMode="auto">
          <a:xfrm>
            <a:off x="7086600" y="2057400"/>
            <a:ext cx="1535749" cy="1570340"/>
          </a:xfrm>
          <a:prstGeom prst="rect">
            <a:avLst/>
          </a:prstGeom>
          <a:noFill/>
        </p:spPr>
      </p:pic>
      <p:pic>
        <p:nvPicPr>
          <p:cNvPr id="23556" name="Picture 4" descr="http://t3.gstatic.com/images?q=tbn:ANd9GcR786FNhb3PdhyDWoAgayi2helxYJMieAbrlvHAElEvcdU6IiDwlw"/>
          <p:cNvPicPr>
            <a:picLocks noChangeAspect="1" noChangeArrowheads="1"/>
          </p:cNvPicPr>
          <p:nvPr/>
        </p:nvPicPr>
        <p:blipFill>
          <a:blip r:embed="rId5" cstate="print"/>
          <a:srcRect/>
          <a:stretch>
            <a:fillRect/>
          </a:stretch>
        </p:blipFill>
        <p:spPr bwMode="auto">
          <a:xfrm>
            <a:off x="5943600" y="3886200"/>
            <a:ext cx="2667000" cy="183726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304800" y="1828800"/>
            <a:ext cx="8534400" cy="4876800"/>
          </a:xfrm>
        </p:spPr>
        <p:txBody>
          <a:bodyPr>
            <a:normAutofit fontScale="85000" lnSpcReduction="20000"/>
          </a:bodyPr>
          <a:lstStyle/>
          <a:p>
            <a:pPr eaLnBrk="1" hangingPunct="1">
              <a:lnSpc>
                <a:spcPct val="90000"/>
              </a:lnSpc>
            </a:pPr>
            <a:r>
              <a:rPr lang="en-US" b="1" dirty="0" smtClean="0">
                <a:solidFill>
                  <a:srgbClr val="0000CC"/>
                </a:solidFill>
              </a:rPr>
              <a:t>Words of wise are gracious</a:t>
            </a:r>
            <a:r>
              <a:rPr lang="en-US" dirty="0" smtClean="0"/>
              <a:t>, but the                                           lips of fools will swallow him up! (v.12)</a:t>
            </a:r>
          </a:p>
          <a:p>
            <a:pPr lvl="1">
              <a:lnSpc>
                <a:spcPct val="90000"/>
              </a:lnSpc>
            </a:pPr>
            <a:r>
              <a:rPr lang="en-US" dirty="0" smtClean="0"/>
              <a:t>Fools don’t plan ahead on what they say</a:t>
            </a:r>
          </a:p>
          <a:p>
            <a:pPr marL="977900" indent="0">
              <a:lnSpc>
                <a:spcPct val="90000"/>
              </a:lnSpc>
              <a:buNone/>
            </a:pPr>
            <a:r>
              <a:rPr lang="en-US" sz="2800" b="1" dirty="0" smtClean="0">
                <a:solidFill>
                  <a:srgbClr val="7030A0"/>
                </a:solidFill>
                <a:latin typeface="Times New Roman" pitchFamily="18" charset="0"/>
                <a:cs typeface="Times New Roman" pitchFamily="18" charset="0"/>
              </a:rPr>
              <a:t>A fool's mouth is his destruction, and his                          lips are the snare of his soul. (</a:t>
            </a:r>
            <a:r>
              <a:rPr lang="en-US" sz="2800" b="1" dirty="0" err="1" smtClean="0">
                <a:solidFill>
                  <a:srgbClr val="7030A0"/>
                </a:solidFill>
                <a:latin typeface="Times New Roman" pitchFamily="18" charset="0"/>
                <a:cs typeface="Times New Roman" pitchFamily="18" charset="0"/>
              </a:rPr>
              <a:t>Prov</a:t>
            </a:r>
            <a:r>
              <a:rPr lang="en-US" sz="2800" b="1" dirty="0" smtClean="0">
                <a:solidFill>
                  <a:srgbClr val="7030A0"/>
                </a:solidFill>
                <a:latin typeface="Times New Roman" pitchFamily="18" charset="0"/>
                <a:cs typeface="Times New Roman" pitchFamily="18" charset="0"/>
              </a:rPr>
              <a:t> 18:7)</a:t>
            </a:r>
          </a:p>
          <a:p>
            <a:pPr eaLnBrk="1" hangingPunct="1">
              <a:lnSpc>
                <a:spcPct val="90000"/>
              </a:lnSpc>
              <a:spcBef>
                <a:spcPts val="1200"/>
              </a:spcBef>
            </a:pPr>
            <a:r>
              <a:rPr lang="en-US" b="1" dirty="0" smtClean="0">
                <a:solidFill>
                  <a:srgbClr val="0000CC"/>
                </a:solidFill>
              </a:rPr>
              <a:t>The fool begins with words of folly</a:t>
            </a:r>
            <a:r>
              <a:rPr lang="en-US" dirty="0" smtClean="0"/>
              <a:t>, and                          ends with wicked madness! (v.13)</a:t>
            </a:r>
          </a:p>
          <a:p>
            <a:pPr eaLnBrk="1" hangingPunct="1">
              <a:lnSpc>
                <a:spcPct val="90000"/>
              </a:lnSpc>
              <a:spcBef>
                <a:spcPts val="1200"/>
              </a:spcBef>
            </a:pPr>
            <a:r>
              <a:rPr lang="en-US" b="1" dirty="0" smtClean="0">
                <a:solidFill>
                  <a:srgbClr val="0000CC"/>
                </a:solidFill>
              </a:rPr>
              <a:t>The fool has lots to say about the future</a:t>
            </a:r>
            <a:r>
              <a:rPr lang="en-US" dirty="0" smtClean="0"/>
              <a:t>,                                but he doesn’t really know what will                                            happen after him (14)</a:t>
            </a:r>
          </a:p>
          <a:p>
            <a:pPr lvl="1">
              <a:lnSpc>
                <a:spcPct val="90000"/>
              </a:lnSpc>
              <a:spcBef>
                <a:spcPts val="1200"/>
              </a:spcBef>
            </a:pPr>
            <a:r>
              <a:rPr lang="en-US" b="1" dirty="0" err="1" smtClean="0">
                <a:solidFill>
                  <a:srgbClr val="7030A0"/>
                </a:solidFill>
              </a:rPr>
              <a:t>Prov</a:t>
            </a:r>
            <a:r>
              <a:rPr lang="en-US" b="1" dirty="0" smtClean="0">
                <a:solidFill>
                  <a:srgbClr val="7030A0"/>
                </a:solidFill>
              </a:rPr>
              <a:t> 17:27 </a:t>
            </a:r>
            <a:r>
              <a:rPr lang="en-US" dirty="0" smtClean="0"/>
              <a:t>“He who has knowledge spares his words”</a:t>
            </a:r>
          </a:p>
          <a:p>
            <a:pPr eaLnBrk="1" hangingPunct="1">
              <a:lnSpc>
                <a:spcPct val="90000"/>
              </a:lnSpc>
              <a:spcBef>
                <a:spcPts val="1200"/>
              </a:spcBef>
            </a:pPr>
            <a:r>
              <a:rPr lang="en-US" b="1" dirty="0" smtClean="0">
                <a:solidFill>
                  <a:srgbClr val="0000CC"/>
                </a:solidFill>
              </a:rPr>
              <a:t>Fools get so tired by a little work</a:t>
            </a:r>
            <a:r>
              <a:rPr lang="en-US" dirty="0" smtClean="0"/>
              <a:t>, that they don’t even know how to get home (can’t find the trodden pathway back to the city!)</a:t>
            </a:r>
          </a:p>
        </p:txBody>
      </p:sp>
      <p:sp>
        <p:nvSpPr>
          <p:cNvPr id="4100" name="Text Box 5"/>
          <p:cNvSpPr txBox="1">
            <a:spLocks noChangeArrowheads="1"/>
          </p:cNvSpPr>
          <p:nvPr/>
        </p:nvSpPr>
        <p:spPr bwMode="auto">
          <a:xfrm>
            <a:off x="6629400" y="3276600"/>
            <a:ext cx="2133600" cy="307777"/>
          </a:xfrm>
          <a:prstGeom prst="rect">
            <a:avLst/>
          </a:prstGeom>
          <a:noFill/>
          <a:ln w="9525">
            <a:noFill/>
            <a:miter lim="800000"/>
            <a:headEnd/>
            <a:tailEnd/>
          </a:ln>
        </p:spPr>
        <p:txBody>
          <a:bodyPr wrap="square">
            <a:spAutoFit/>
          </a:bodyPr>
          <a:lstStyle/>
          <a:p>
            <a:pPr algn="ctr">
              <a:spcBef>
                <a:spcPct val="50000"/>
              </a:spcBef>
            </a:pPr>
            <a:r>
              <a:rPr lang="en-US" sz="1400" b="1" dirty="0" smtClean="0">
                <a:solidFill>
                  <a:srgbClr val="7030A0"/>
                </a:solidFill>
                <a:latin typeface="Comic Sans MS" pitchFamily="66" charset="0"/>
              </a:rPr>
              <a:t>David   &amp;  </a:t>
            </a:r>
            <a:r>
              <a:rPr lang="en-US" sz="1400" b="1" dirty="0" err="1" smtClean="0">
                <a:solidFill>
                  <a:srgbClr val="7030A0"/>
                </a:solidFill>
                <a:latin typeface="Comic Sans MS" pitchFamily="66" charset="0"/>
              </a:rPr>
              <a:t>Nabal</a:t>
            </a:r>
            <a:endParaRPr lang="en-US" sz="1400" b="1" dirty="0">
              <a:solidFill>
                <a:srgbClr val="7030A0"/>
              </a:solidFill>
              <a:latin typeface="Comic Sans MS" pitchFamily="66" charset="0"/>
            </a:endParaRPr>
          </a:p>
        </p:txBody>
      </p:sp>
      <p:sp>
        <p:nvSpPr>
          <p:cNvPr id="5" name="Rectangle 2"/>
          <p:cNvSpPr txBox="1">
            <a:spLocks noChangeArrowheads="1"/>
          </p:cNvSpPr>
          <p:nvPr/>
        </p:nvSpPr>
        <p:spPr>
          <a:xfrm>
            <a:off x="228600" y="0"/>
            <a:ext cx="5410200" cy="1828800"/>
          </a:xfrm>
          <a:prstGeom prst="rect">
            <a:avLst/>
          </a:prstGeom>
        </p:spPr>
        <p:txBody>
          <a:bodyPr vert="horz" lIns="91440" tIns="45720" rIns="91440" bIns="45720" rtlCol="0" anchor="ctr">
            <a:normAutofit fontScale="8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rPr>
              <a:t>Fools lack discretion in speech</a:t>
            </a:r>
            <a:r>
              <a:rPr kumimoji="0" lang="en-US" sz="4000" b="1" i="0" u="none" strike="noStrike" kern="1200" cap="none" spc="0" normalizeH="0" noProof="0" dirty="0" smtClean="0">
                <a:ln>
                  <a:noFill/>
                </a:ln>
                <a:solidFill>
                  <a:srgbClr val="FF0000"/>
                </a:solidFill>
                <a:effectLst/>
                <a:uLnTx/>
                <a:uFillTx/>
                <a:latin typeface="Comic Sans MS" pitchFamily="66" charset="0"/>
                <a:ea typeface="+mj-ea"/>
                <a:cs typeface="+mj-cs"/>
              </a:rPr>
              <a:t> because they </a:t>
            </a:r>
            <a:r>
              <a:rPr lang="en-US" sz="4000" b="1" dirty="0" smtClean="0">
                <a:solidFill>
                  <a:srgbClr val="FF0000"/>
                </a:solidFill>
                <a:latin typeface="Comic Sans MS" pitchFamily="66" charset="0"/>
                <a:ea typeface="+mj-ea"/>
                <a:cs typeface="+mj-cs"/>
              </a:rPr>
              <a:t>live for the moment (12-15)</a:t>
            </a:r>
            <a:endParaRPr kumimoji="0" lang="en-US" sz="4000" b="1" i="0" u="none" strike="noStrike" kern="1200" cap="none" spc="0" normalizeH="0" baseline="0" noProof="0" dirty="0" smtClean="0">
              <a:ln>
                <a:noFill/>
              </a:ln>
              <a:solidFill>
                <a:srgbClr val="FF0000"/>
              </a:solidFill>
              <a:effectLst/>
              <a:uLnTx/>
              <a:uFillTx/>
              <a:latin typeface="Comic Sans MS" pitchFamily="66" charset="0"/>
              <a:ea typeface="+mj-ea"/>
              <a:cs typeface="+mj-cs"/>
            </a:endParaRPr>
          </a:p>
        </p:txBody>
      </p:sp>
      <p:pic>
        <p:nvPicPr>
          <p:cNvPr id="66564" name="Picture 4" descr="https://encrypted-tbn2.gstatic.com/images?q=tbn:ANd9GcR1rkmUa72ppCVu9A6GquaGJQJCIjCtcuT3QpbMwhVtdjobDFHQ0Q"/>
          <p:cNvPicPr>
            <a:picLocks noChangeAspect="1" noChangeArrowheads="1"/>
          </p:cNvPicPr>
          <p:nvPr/>
        </p:nvPicPr>
        <p:blipFill>
          <a:blip r:embed="rId3" cstate="print"/>
          <a:srcRect/>
          <a:stretch>
            <a:fillRect/>
          </a:stretch>
        </p:blipFill>
        <p:spPr bwMode="auto">
          <a:xfrm>
            <a:off x="6324600" y="152401"/>
            <a:ext cx="2600325" cy="2321320"/>
          </a:xfrm>
          <a:prstGeom prst="rect">
            <a:avLst/>
          </a:prstGeom>
          <a:noFill/>
        </p:spPr>
      </p:pic>
      <p:pic>
        <p:nvPicPr>
          <p:cNvPr id="21506" name="Picture 2" descr="http://www.visualbiblealive.com/image-bin/Public/110/05/110_05_0097_BiblePaintings_prev.jpg"/>
          <p:cNvPicPr>
            <a:picLocks noChangeAspect="1" noChangeArrowheads="1"/>
          </p:cNvPicPr>
          <p:nvPr/>
        </p:nvPicPr>
        <p:blipFill>
          <a:blip r:embed="rId4" cstate="print"/>
          <a:srcRect b="52000"/>
          <a:stretch>
            <a:fillRect/>
          </a:stretch>
        </p:blipFill>
        <p:spPr bwMode="auto">
          <a:xfrm>
            <a:off x="6553200" y="3581400"/>
            <a:ext cx="2276475"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257800" cy="1676400"/>
          </a:xfrm>
        </p:spPr>
        <p:txBody>
          <a:bodyPr>
            <a:normAutofit fontScale="90000"/>
          </a:bodyPr>
          <a:lstStyle/>
          <a:p>
            <a:pPr eaLnBrk="1" hangingPunct="1">
              <a:lnSpc>
                <a:spcPts val="3900"/>
              </a:lnSpc>
            </a:pPr>
            <a:r>
              <a:rPr lang="en-US" sz="4000" b="1" dirty="0" smtClean="0">
                <a:solidFill>
                  <a:srgbClr val="FF0000"/>
                </a:solidFill>
              </a:rPr>
              <a:t>Fools make poor decisions &amp; in the end it will cost them! (16-20)</a:t>
            </a:r>
          </a:p>
        </p:txBody>
      </p:sp>
      <p:sp>
        <p:nvSpPr>
          <p:cNvPr id="4099" name="Rectangle 3"/>
          <p:cNvSpPr>
            <a:spLocks noGrp="1" noChangeArrowheads="1"/>
          </p:cNvSpPr>
          <p:nvPr>
            <p:ph type="body" idx="1"/>
          </p:nvPr>
        </p:nvSpPr>
        <p:spPr>
          <a:xfrm>
            <a:off x="304800" y="1676400"/>
            <a:ext cx="8686800" cy="4343400"/>
          </a:xfrm>
        </p:spPr>
        <p:txBody>
          <a:bodyPr>
            <a:normAutofit fontScale="77500" lnSpcReduction="20000"/>
          </a:bodyPr>
          <a:lstStyle/>
          <a:p>
            <a:pPr eaLnBrk="1" hangingPunct="1">
              <a:lnSpc>
                <a:spcPct val="90000"/>
              </a:lnSpc>
            </a:pPr>
            <a:r>
              <a:rPr lang="en-US" b="1" dirty="0" smtClean="0">
                <a:solidFill>
                  <a:srgbClr val="0000CC"/>
                </a:solidFill>
              </a:rPr>
              <a:t>It’s sad when the king is an immature child </a:t>
            </a:r>
            <a:r>
              <a:rPr lang="en-US" dirty="0" smtClean="0"/>
              <a:t>&amp; princes already are feasting in the morning (16) </a:t>
            </a:r>
            <a:r>
              <a:rPr lang="en-US" i="1" dirty="0" smtClean="0"/>
              <a:t>[maybe </a:t>
            </a:r>
            <a:r>
              <a:rPr lang="en-US" i="1" dirty="0" err="1" smtClean="0"/>
              <a:t>Rehoboam</a:t>
            </a:r>
            <a:r>
              <a:rPr lang="en-US" i="1" dirty="0" smtClean="0"/>
              <a:t>!]</a:t>
            </a:r>
          </a:p>
          <a:p>
            <a:pPr eaLnBrk="1" hangingPunct="1">
              <a:lnSpc>
                <a:spcPct val="90000"/>
              </a:lnSpc>
              <a:spcBef>
                <a:spcPts val="1200"/>
              </a:spcBef>
            </a:pPr>
            <a:r>
              <a:rPr lang="en-US" b="1" dirty="0" smtClean="0">
                <a:solidFill>
                  <a:srgbClr val="0000CC"/>
                </a:solidFill>
              </a:rPr>
              <a:t>Land is bless when the king is a son of nobles </a:t>
            </a:r>
            <a:r>
              <a:rPr lang="en-US" dirty="0" smtClean="0"/>
              <a:t>&amp; princes feast for strength – not drunkenness (17)</a:t>
            </a:r>
          </a:p>
          <a:p>
            <a:pPr eaLnBrk="1" hangingPunct="1">
              <a:lnSpc>
                <a:spcPct val="90000"/>
              </a:lnSpc>
              <a:spcBef>
                <a:spcPts val="1200"/>
              </a:spcBef>
            </a:pPr>
            <a:r>
              <a:rPr lang="en-US" b="1" dirty="0" smtClean="0">
                <a:solidFill>
                  <a:srgbClr val="0000CC"/>
                </a:solidFill>
              </a:rPr>
              <a:t>Laziness will allow a building to decay </a:t>
            </a:r>
            <a:r>
              <a:rPr lang="en-US" dirty="0" smtClean="0"/>
              <a:t>&amp; idleness will allow a house to leak (18)</a:t>
            </a:r>
          </a:p>
          <a:p>
            <a:pPr lvl="1">
              <a:lnSpc>
                <a:spcPct val="90000"/>
              </a:lnSpc>
            </a:pPr>
            <a:r>
              <a:rPr lang="en-US" dirty="0" smtClean="0"/>
              <a:t>What is true of a literal house is true of the government house too!</a:t>
            </a:r>
          </a:p>
          <a:p>
            <a:pPr eaLnBrk="1" hangingPunct="1">
              <a:lnSpc>
                <a:spcPct val="90000"/>
              </a:lnSpc>
              <a:spcBef>
                <a:spcPts val="1200"/>
              </a:spcBef>
            </a:pPr>
            <a:r>
              <a:rPr lang="en-US" b="1" dirty="0" smtClean="0">
                <a:solidFill>
                  <a:srgbClr val="0000CC"/>
                </a:solidFill>
              </a:rPr>
              <a:t>Examples of reckless extravagance of fools</a:t>
            </a:r>
            <a:r>
              <a:rPr lang="en-US" dirty="0" smtClean="0"/>
              <a:t>: feast is for laughter, wines makes merry, money answers everything (v.19)</a:t>
            </a:r>
          </a:p>
          <a:p>
            <a:pPr eaLnBrk="1" hangingPunct="1">
              <a:lnSpc>
                <a:spcPct val="90000"/>
              </a:lnSpc>
              <a:spcBef>
                <a:spcPts val="1200"/>
              </a:spcBef>
            </a:pPr>
            <a:r>
              <a:rPr lang="en-US" b="1" dirty="0" smtClean="0">
                <a:solidFill>
                  <a:srgbClr val="FF0000"/>
                </a:solidFill>
              </a:rPr>
              <a:t>YOU: </a:t>
            </a:r>
            <a:r>
              <a:rPr lang="en-US" b="1" dirty="0" smtClean="0">
                <a:solidFill>
                  <a:srgbClr val="0000CC"/>
                </a:solidFill>
              </a:rPr>
              <a:t>Don’t curse the king or nobles </a:t>
            </a:r>
            <a:r>
              <a:rPr lang="en-US" dirty="0" smtClean="0"/>
              <a:t>(even                                     in your  thoughts or bedroom, for a bird                                          might carry your voice &amp; tell the matter!(20)</a:t>
            </a:r>
          </a:p>
          <a:p>
            <a:pPr eaLnBrk="1" hangingPunct="1">
              <a:lnSpc>
                <a:spcPct val="90000"/>
              </a:lnSpc>
            </a:pPr>
            <a:endParaRPr lang="en-US" dirty="0" smtClean="0"/>
          </a:p>
        </p:txBody>
      </p:sp>
      <p:sp>
        <p:nvSpPr>
          <p:cNvPr id="4100" name="Text Box 5"/>
          <p:cNvSpPr txBox="1">
            <a:spLocks noChangeArrowheads="1"/>
          </p:cNvSpPr>
          <p:nvPr/>
        </p:nvSpPr>
        <p:spPr bwMode="auto">
          <a:xfrm>
            <a:off x="533400" y="5486400"/>
            <a:ext cx="6019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Wisdom leads to a better way to live!</a:t>
            </a:r>
            <a:endParaRPr lang="en-US" sz="4000" b="1" dirty="0">
              <a:solidFill>
                <a:srgbClr val="00B050"/>
              </a:solidFill>
              <a:latin typeface="Comic Sans MS" pitchFamily="66" charset="0"/>
            </a:endParaRPr>
          </a:p>
        </p:txBody>
      </p:sp>
      <p:pic>
        <p:nvPicPr>
          <p:cNvPr id="62466" name="Picture 2" descr="https://encrypted-tbn2.gstatic.com/images?q=tbn:ANd9GcS2IhqWbKBLNNCfuf54_kpu6_xl5vGsRSIQIfd1HSQGrBYkw0ko"/>
          <p:cNvPicPr>
            <a:picLocks noChangeAspect="1" noChangeArrowheads="1"/>
          </p:cNvPicPr>
          <p:nvPr/>
        </p:nvPicPr>
        <p:blipFill>
          <a:blip r:embed="rId3" cstate="print"/>
          <a:srcRect/>
          <a:stretch>
            <a:fillRect/>
          </a:stretch>
        </p:blipFill>
        <p:spPr bwMode="auto">
          <a:xfrm>
            <a:off x="6096000" y="0"/>
            <a:ext cx="2543175" cy="1692368"/>
          </a:xfrm>
          <a:prstGeom prst="rect">
            <a:avLst/>
          </a:prstGeom>
          <a:noFill/>
        </p:spPr>
      </p:pic>
      <p:pic>
        <p:nvPicPr>
          <p:cNvPr id="62468" name="Picture 4" descr="https://encrypted-tbn3.gstatic.com/images?q=tbn:ANd9GcSk2k-sFXKt68L4fYh6xbcz4ZRLlTKpzFm7NMalzwqrx66wWIrLIw"/>
          <p:cNvPicPr>
            <a:picLocks noChangeAspect="1" noChangeArrowheads="1"/>
          </p:cNvPicPr>
          <p:nvPr/>
        </p:nvPicPr>
        <p:blipFill>
          <a:blip r:embed="rId4" cstate="print"/>
          <a:srcRect/>
          <a:stretch>
            <a:fillRect/>
          </a:stretch>
        </p:blipFill>
        <p:spPr bwMode="auto">
          <a:xfrm>
            <a:off x="6553200" y="4800600"/>
            <a:ext cx="2400300"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6019800" cy="1143000"/>
          </a:xfrm>
        </p:spPr>
        <p:txBody>
          <a:bodyPr/>
          <a:lstStyle/>
          <a:p>
            <a:pPr eaLnBrk="1" hangingPunct="1"/>
            <a:r>
              <a:rPr lang="en-US" sz="4000" b="1" dirty="0" smtClean="0">
                <a:solidFill>
                  <a:srgbClr val="FF0000"/>
                </a:solidFill>
              </a:rPr>
              <a:t>Wisdom teaches us to….</a:t>
            </a:r>
          </a:p>
        </p:txBody>
      </p:sp>
      <p:sp>
        <p:nvSpPr>
          <p:cNvPr id="4099" name="Rectangle 3"/>
          <p:cNvSpPr>
            <a:spLocks noGrp="1" noChangeArrowheads="1"/>
          </p:cNvSpPr>
          <p:nvPr>
            <p:ph type="body" idx="1"/>
          </p:nvPr>
        </p:nvSpPr>
        <p:spPr>
          <a:xfrm>
            <a:off x="457200" y="990600"/>
            <a:ext cx="7924800" cy="4343400"/>
          </a:xfrm>
        </p:spPr>
        <p:txBody>
          <a:bodyPr/>
          <a:lstStyle/>
          <a:p>
            <a:pPr eaLnBrk="1" hangingPunct="1">
              <a:lnSpc>
                <a:spcPct val="90000"/>
              </a:lnSpc>
            </a:pPr>
            <a:r>
              <a:rPr lang="en-US" dirty="0" smtClean="0"/>
              <a:t>Use our time wisely </a:t>
            </a:r>
          </a:p>
          <a:p>
            <a:pPr eaLnBrk="1" hangingPunct="1">
              <a:lnSpc>
                <a:spcPct val="90000"/>
              </a:lnSpc>
            </a:pPr>
            <a:r>
              <a:rPr lang="en-US" dirty="0" smtClean="0"/>
              <a:t>Make good, thought out choices</a:t>
            </a:r>
          </a:p>
          <a:p>
            <a:pPr eaLnBrk="1" hangingPunct="1">
              <a:lnSpc>
                <a:spcPct val="90000"/>
              </a:lnSpc>
            </a:pPr>
            <a:r>
              <a:rPr lang="en-US" dirty="0" smtClean="0"/>
              <a:t>Prepare now for the future</a:t>
            </a:r>
          </a:p>
          <a:p>
            <a:pPr eaLnBrk="1" hangingPunct="1">
              <a:lnSpc>
                <a:spcPct val="90000"/>
              </a:lnSpc>
            </a:pPr>
            <a:r>
              <a:rPr lang="en-US" dirty="0" smtClean="0"/>
              <a:t>Take precautions to prevent accidents</a:t>
            </a:r>
          </a:p>
          <a:p>
            <a:pPr eaLnBrk="1" hangingPunct="1">
              <a:lnSpc>
                <a:spcPct val="90000"/>
              </a:lnSpc>
            </a:pPr>
            <a:r>
              <a:rPr lang="en-US" dirty="0" smtClean="0"/>
              <a:t>Stay calm &amp; don’t make hasty decisions</a:t>
            </a:r>
          </a:p>
          <a:p>
            <a:pPr eaLnBrk="1" hangingPunct="1">
              <a:lnSpc>
                <a:spcPct val="90000"/>
              </a:lnSpc>
            </a:pPr>
            <a:r>
              <a:rPr lang="en-US" dirty="0" smtClean="0"/>
              <a:t>Be careful what we say</a:t>
            </a:r>
          </a:p>
          <a:p>
            <a:pPr eaLnBrk="1" hangingPunct="1">
              <a:lnSpc>
                <a:spcPct val="90000"/>
              </a:lnSpc>
            </a:pPr>
            <a:endParaRPr lang="en-US" dirty="0" smtClean="0"/>
          </a:p>
          <a:p>
            <a:pPr eaLnBrk="1" hangingPunct="1">
              <a:lnSpc>
                <a:spcPct val="90000"/>
              </a:lnSpc>
            </a:pPr>
            <a:endParaRPr lang="en-US" dirty="0" smtClean="0"/>
          </a:p>
        </p:txBody>
      </p:sp>
      <p:pic>
        <p:nvPicPr>
          <p:cNvPr id="58369" name="Picture 1"/>
          <p:cNvPicPr>
            <a:picLocks noChangeAspect="1" noChangeArrowheads="1"/>
          </p:cNvPicPr>
          <p:nvPr/>
        </p:nvPicPr>
        <p:blipFill>
          <a:blip r:embed="rId3" cstate="print"/>
          <a:srcRect/>
          <a:stretch>
            <a:fillRect/>
          </a:stretch>
        </p:blipFill>
        <p:spPr bwMode="auto">
          <a:xfrm>
            <a:off x="7086600" y="228600"/>
            <a:ext cx="1833251" cy="2615438"/>
          </a:xfrm>
          <a:prstGeom prst="rect">
            <a:avLst/>
          </a:prstGeom>
          <a:noFill/>
          <a:ln w="9525">
            <a:noFill/>
            <a:miter lim="800000"/>
            <a:headEnd/>
            <a:tailEnd/>
          </a:ln>
        </p:spPr>
      </p:pic>
      <p:pic>
        <p:nvPicPr>
          <p:cNvPr id="58371" name="Picture 3" descr="http://cdn1.pastorgraphics.com/thumbs/34009_Gods_wisdom_t_sm.jpg"/>
          <p:cNvPicPr>
            <a:picLocks noChangeAspect="1" noChangeArrowheads="1"/>
          </p:cNvPicPr>
          <p:nvPr/>
        </p:nvPicPr>
        <p:blipFill>
          <a:blip r:embed="rId4" cstate="print"/>
          <a:srcRect/>
          <a:stretch>
            <a:fillRect/>
          </a:stretch>
        </p:blipFill>
        <p:spPr bwMode="auto">
          <a:xfrm>
            <a:off x="609600" y="4419600"/>
            <a:ext cx="2895600" cy="2171700"/>
          </a:xfrm>
          <a:prstGeom prst="rect">
            <a:avLst/>
          </a:prstGeom>
          <a:noFill/>
        </p:spPr>
      </p:pic>
      <p:pic>
        <p:nvPicPr>
          <p:cNvPr id="58373" name="Picture 5" descr="http://www.colindye.com/wp-content/uploads/2012/09/Transformed-by-the-Renewing-of-Your-Mind.jpg"/>
          <p:cNvPicPr>
            <a:picLocks noChangeAspect="1" noChangeArrowheads="1"/>
          </p:cNvPicPr>
          <p:nvPr/>
        </p:nvPicPr>
        <p:blipFill>
          <a:blip r:embed="rId5" cstate="print"/>
          <a:srcRect/>
          <a:stretch>
            <a:fillRect/>
          </a:stretch>
        </p:blipFill>
        <p:spPr bwMode="auto">
          <a:xfrm>
            <a:off x="4648200" y="4419600"/>
            <a:ext cx="4111625" cy="215691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5410200" cy="1905000"/>
          </a:xfrm>
        </p:spPr>
        <p:txBody>
          <a:bodyPr>
            <a:normAutofit fontScale="90000"/>
          </a:bodyPr>
          <a:lstStyle/>
          <a:p>
            <a:pPr eaLnBrk="1" hangingPunct="1"/>
            <a:r>
              <a:rPr lang="en-US" sz="4000" b="1" dirty="0" smtClean="0">
                <a:solidFill>
                  <a:srgbClr val="FF0000"/>
                </a:solidFill>
              </a:rPr>
              <a:t>If Wisdom can help us have a better life now, it also can help our spiritual life too!</a:t>
            </a:r>
          </a:p>
        </p:txBody>
      </p:sp>
      <p:sp>
        <p:nvSpPr>
          <p:cNvPr id="4099" name="Rectangle 3"/>
          <p:cNvSpPr>
            <a:spLocks noGrp="1" noChangeArrowheads="1"/>
          </p:cNvSpPr>
          <p:nvPr>
            <p:ph type="body" idx="1"/>
          </p:nvPr>
        </p:nvSpPr>
        <p:spPr>
          <a:xfrm>
            <a:off x="4267200" y="2514600"/>
            <a:ext cx="4724400" cy="3886200"/>
          </a:xfrm>
        </p:spPr>
        <p:txBody>
          <a:bodyPr>
            <a:noAutofit/>
          </a:bodyPr>
          <a:lstStyle/>
          <a:p>
            <a:pPr marL="0" indent="0" algn="ctr" eaLnBrk="1" hangingPunct="1">
              <a:lnSpc>
                <a:spcPct val="90000"/>
              </a:lnSpc>
              <a:buNone/>
            </a:pPr>
            <a:r>
              <a:rPr lang="en-US" sz="3600" b="1" dirty="0" smtClean="0">
                <a:solidFill>
                  <a:srgbClr val="00B050"/>
                </a:solidFill>
                <a:latin typeface="Comic Sans MS" pitchFamily="66" charset="0"/>
              </a:rPr>
              <a:t>Chapters 10 &amp; 11 deal with the practical benefits of wisdom, then lead into the spiritual benefits of wisdom as Solomon’s final thought</a:t>
            </a:r>
          </a:p>
        </p:txBody>
      </p:sp>
      <p:pic>
        <p:nvPicPr>
          <p:cNvPr id="1026" name="Picture 2" descr="https://encrypted-tbn1.gstatic.com/images?q=tbn:ANd9GcTiVIeZDno-DO_cfzNIwZccRWZ0dRqfsLi5IMaJWeCevVaoBmk-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90" y="381000"/>
            <a:ext cx="2628900"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S-GokSoIdH1dlCFGqzmUwBsOXuxbpPzaOP_p5g9ZrYboJXrh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10" y="2286000"/>
            <a:ext cx="3549752" cy="2362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330610" y="4655574"/>
            <a:ext cx="3495214" cy="1943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b="1" dirty="0" smtClean="0">
                <a:solidFill>
                  <a:srgbClr val="7030A0"/>
                </a:solidFill>
                <a:latin typeface="Comic Sans MS" pitchFamily="66" charset="0"/>
              </a:rPr>
              <a:t>Remember now your Creator in the days of your youth….</a:t>
            </a:r>
          </a:p>
        </p:txBody>
      </p:sp>
    </p:spTree>
    <p:extLst>
      <p:ext uri="{BB962C8B-B14F-4D97-AF65-F5344CB8AC3E}">
        <p14:creationId xmlns:p14="http://schemas.microsoft.com/office/powerpoint/2010/main" val="23302684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0.gstatic.com/images?q=tbn:ANd9GcQnTBpTrRhwBguR5kaEkNpdAOhP4FwsX6hbzF0-DMrqDdCV-1UT"/>
          <p:cNvPicPr>
            <a:picLocks noChangeAspect="1" noChangeArrowheads="1"/>
          </p:cNvPicPr>
          <p:nvPr/>
        </p:nvPicPr>
        <p:blipFill>
          <a:blip r:embed="rId3" cstate="print"/>
          <a:srcRect/>
          <a:stretch>
            <a:fillRect/>
          </a:stretch>
        </p:blipFill>
        <p:spPr bwMode="auto">
          <a:xfrm>
            <a:off x="6172200" y="152400"/>
            <a:ext cx="2854657" cy="2286000"/>
          </a:xfrm>
          <a:prstGeom prst="rect">
            <a:avLst/>
          </a:prstGeom>
          <a:noFill/>
        </p:spPr>
      </p:pic>
      <p:sp>
        <p:nvSpPr>
          <p:cNvPr id="4098" name="Rectangle 2"/>
          <p:cNvSpPr>
            <a:spLocks noGrp="1" noChangeArrowheads="1"/>
          </p:cNvSpPr>
          <p:nvPr>
            <p:ph type="title"/>
          </p:nvPr>
        </p:nvSpPr>
        <p:spPr>
          <a:xfrm>
            <a:off x="2819400" y="0"/>
            <a:ext cx="3581400" cy="1447800"/>
          </a:xfrm>
        </p:spPr>
        <p:txBody>
          <a:bodyPr>
            <a:normAutofit fontScale="90000"/>
          </a:bodyPr>
          <a:lstStyle/>
          <a:p>
            <a:pPr eaLnBrk="1" hangingPunct="1"/>
            <a:r>
              <a:rPr lang="en-US" sz="4000" b="1" dirty="0" smtClean="0">
                <a:solidFill>
                  <a:srgbClr val="FF0000"/>
                </a:solidFill>
              </a:rPr>
              <a:t>Solomon’s Discoveries so far</a:t>
            </a:r>
          </a:p>
        </p:txBody>
      </p:sp>
      <p:sp>
        <p:nvSpPr>
          <p:cNvPr id="4099" name="Rectangle 3"/>
          <p:cNvSpPr>
            <a:spLocks noGrp="1" noChangeArrowheads="1"/>
          </p:cNvSpPr>
          <p:nvPr>
            <p:ph type="body" idx="1"/>
          </p:nvPr>
        </p:nvSpPr>
        <p:spPr>
          <a:xfrm>
            <a:off x="228600" y="1752600"/>
            <a:ext cx="8686800" cy="4546600"/>
          </a:xfrm>
        </p:spPr>
        <p:txBody>
          <a:bodyPr>
            <a:normAutofit fontScale="77500" lnSpcReduction="20000"/>
          </a:bodyPr>
          <a:lstStyle/>
          <a:p>
            <a:pPr marL="0" indent="0" hangingPunct="0">
              <a:buNone/>
            </a:pPr>
            <a:r>
              <a:rPr lang="en-US" b="1" i="1" dirty="0" smtClean="0">
                <a:solidFill>
                  <a:srgbClr val="7030A0"/>
                </a:solidFill>
              </a:rPr>
              <a:t>You will have lower frustration and                                             depression in life if you realize that:</a:t>
            </a:r>
            <a:endParaRPr lang="en-US" b="1" dirty="0" smtClean="0">
              <a:solidFill>
                <a:srgbClr val="7030A0"/>
              </a:solidFill>
            </a:endParaRPr>
          </a:p>
          <a:p>
            <a:pPr indent="4763" hangingPunct="0">
              <a:spcBef>
                <a:spcPts val="1200"/>
              </a:spcBef>
              <a:buNone/>
            </a:pPr>
            <a:r>
              <a:rPr lang="en-US" b="1" dirty="0" smtClean="0">
                <a:solidFill>
                  <a:srgbClr val="0000CC"/>
                </a:solidFill>
              </a:rPr>
              <a:t>  1) life is not fair (equal) – Don’t expect it to be!</a:t>
            </a:r>
          </a:p>
          <a:p>
            <a:pPr marL="911225" indent="349250" hangingPunct="0"/>
            <a:r>
              <a:rPr lang="en-US" sz="3000" dirty="0" smtClean="0"/>
              <a:t>God custom designs what we need</a:t>
            </a:r>
          </a:p>
          <a:p>
            <a:pPr indent="4763" hangingPunct="0">
              <a:buNone/>
            </a:pPr>
            <a:r>
              <a:rPr lang="en-US" b="1" dirty="0" smtClean="0">
                <a:solidFill>
                  <a:srgbClr val="0000CC"/>
                </a:solidFill>
              </a:rPr>
              <a:t>  2) Don’t bother trying to over-excel…….</a:t>
            </a:r>
          </a:p>
          <a:p>
            <a:pPr marL="914400" indent="347663" hangingPunct="0"/>
            <a:r>
              <a:rPr lang="en-US" sz="3000" dirty="0" smtClean="0"/>
              <a:t>To be the best in this life at job, skill, etc.</a:t>
            </a:r>
          </a:p>
          <a:p>
            <a:pPr marL="914400" indent="347663" hangingPunct="0"/>
            <a:r>
              <a:rPr lang="en-US" sz="3000" dirty="0" smtClean="0"/>
              <a:t>Get the most out of this life -  $$$, pleasure</a:t>
            </a:r>
          </a:p>
          <a:p>
            <a:pPr marL="855663" indent="-508000" hangingPunct="0">
              <a:buNone/>
            </a:pPr>
            <a:r>
              <a:rPr lang="en-US" b="1" dirty="0" smtClean="0">
                <a:solidFill>
                  <a:srgbClr val="0000CC"/>
                </a:solidFill>
              </a:rPr>
              <a:t>  3) Appreciate the simple things of life </a:t>
            </a:r>
            <a:r>
              <a:rPr lang="en-US" dirty="0" smtClean="0"/>
              <a:t>&amp; believe (faith comes in here) that in all things now, God is preparing you for a better life to come</a:t>
            </a:r>
          </a:p>
          <a:p>
            <a:pPr marL="855663" indent="-508000" hangingPunct="0">
              <a:buNone/>
            </a:pPr>
            <a:r>
              <a:rPr lang="en-US" dirty="0" smtClean="0"/>
              <a:t>  </a:t>
            </a:r>
            <a:r>
              <a:rPr lang="en-US" b="1" dirty="0" smtClean="0">
                <a:solidFill>
                  <a:srgbClr val="0000CC"/>
                </a:solidFill>
              </a:rPr>
              <a:t>4) Don’t think you can judge anyone by the events of their life now. </a:t>
            </a:r>
            <a:r>
              <a:rPr lang="en-US" dirty="0" smtClean="0"/>
              <a:t> God is testing us to see if we really love his ways</a:t>
            </a:r>
          </a:p>
          <a:p>
            <a:pPr eaLnBrk="1" hangingPunct="1">
              <a:lnSpc>
                <a:spcPct val="90000"/>
              </a:lnSpc>
              <a:buNone/>
            </a:pPr>
            <a:endParaRPr lang="en-US" dirty="0" smtClean="0"/>
          </a:p>
        </p:txBody>
      </p:sp>
      <p:sp>
        <p:nvSpPr>
          <p:cNvPr id="4100" name="Text Box 5"/>
          <p:cNvSpPr txBox="1">
            <a:spLocks noChangeArrowheads="1"/>
          </p:cNvSpPr>
          <p:nvPr/>
        </p:nvSpPr>
        <p:spPr bwMode="auto">
          <a:xfrm>
            <a:off x="457200" y="6156325"/>
            <a:ext cx="8229600" cy="701675"/>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B050"/>
                </a:solidFill>
                <a:latin typeface="Comic Sans MS" pitchFamily="66" charset="0"/>
              </a:rPr>
              <a:t>He had to learn by experience!</a:t>
            </a:r>
            <a:endParaRPr lang="en-US" sz="4000" b="1" dirty="0">
              <a:solidFill>
                <a:srgbClr val="00B050"/>
              </a:solidFill>
              <a:latin typeface="Comic Sans MS" pitchFamily="66" charset="0"/>
            </a:endParaRPr>
          </a:p>
        </p:txBody>
      </p:sp>
      <p:pic>
        <p:nvPicPr>
          <p:cNvPr id="14340" name="Picture 4" descr="http://t2.gstatic.com/images?q=tbn:ANd9GcTPYQ5SyRFCS_2RmdtIkJGAKIcvHc19GTt6ZDx5tR81SdNKgFbG"/>
          <p:cNvPicPr>
            <a:picLocks noChangeAspect="1" noChangeArrowheads="1"/>
          </p:cNvPicPr>
          <p:nvPr/>
        </p:nvPicPr>
        <p:blipFill>
          <a:blip r:embed="rId4" cstate="print"/>
          <a:srcRect t="15791" b="15125"/>
          <a:stretch>
            <a:fillRect/>
          </a:stretch>
        </p:blipFill>
        <p:spPr bwMode="auto">
          <a:xfrm>
            <a:off x="152400" y="152400"/>
            <a:ext cx="2514600" cy="1397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smtClean="0">
                <a:solidFill>
                  <a:srgbClr val="FF0000"/>
                </a:solidFill>
                <a:latin typeface="Comic Sans MS" pitchFamily="66" charset="0"/>
              </a:rPr>
              <a:t>Next: Exhort</a:t>
            </a:r>
            <a:endParaRPr lang="en-US" sz="7200" b="1" dirty="0">
              <a:solidFill>
                <a:srgbClr val="FF0000"/>
              </a:solidFill>
              <a:latin typeface="Comic Sans MS" pitchFamily="66" charset="0"/>
            </a:endParaRPr>
          </a:p>
        </p:txBody>
      </p:sp>
      <p:sp>
        <p:nvSpPr>
          <p:cNvPr id="445443" name="Rectangle 3"/>
          <p:cNvSpPr>
            <a:spLocks noGrp="1" noChangeArrowheads="1"/>
          </p:cNvSpPr>
          <p:nvPr>
            <p:ph idx="1"/>
          </p:nvPr>
        </p:nvSpPr>
        <p:spPr>
          <a:xfrm>
            <a:off x="685800" y="4343400"/>
            <a:ext cx="7848600" cy="2514600"/>
          </a:xfrm>
        </p:spPr>
        <p:txBody>
          <a:bodyPr>
            <a:normAutofit fontScale="77500" lnSpcReduction="20000"/>
          </a:bodyPr>
          <a:lstStyle/>
          <a:p>
            <a:pPr marL="0" indent="0" algn="ctr">
              <a:lnSpc>
                <a:spcPct val="120000"/>
              </a:lnSpc>
              <a:spcBef>
                <a:spcPts val="0"/>
              </a:spcBef>
              <a:buFontTx/>
              <a:buNone/>
            </a:pPr>
            <a:r>
              <a:rPr lang="en-US" sz="4800" b="1" dirty="0">
                <a:solidFill>
                  <a:srgbClr val="00B050"/>
                </a:solidFill>
                <a:latin typeface="Comic Sans MS" pitchFamily="66" charset="0"/>
              </a:rPr>
              <a:t>We’ll look at </a:t>
            </a:r>
            <a:r>
              <a:rPr lang="en-US" sz="4800" b="1" dirty="0" smtClean="0">
                <a:solidFill>
                  <a:srgbClr val="00B050"/>
                </a:solidFill>
                <a:latin typeface="Comic Sans MS" pitchFamily="66" charset="0"/>
              </a:rPr>
              <a:t>how faith lets us trust God’s future plans for us &amp; the importance of choosing to serve God while we are young</a:t>
            </a:r>
            <a:endParaRPr lang="en-US" sz="48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t0.gstatic.com/images?q=tbn:ANd9GcSsLmBc22rmtVzz7idmlk2tSZX_n1IGH14fL2NiDYVgwawdAluxzQ"/>
          <p:cNvPicPr>
            <a:picLocks noChangeAspect="1" noChangeArrowheads="1"/>
          </p:cNvPicPr>
          <p:nvPr/>
        </p:nvPicPr>
        <p:blipFill>
          <a:blip r:embed="rId2" cstate="print"/>
          <a:srcRect/>
          <a:stretch>
            <a:fillRect/>
          </a:stretch>
        </p:blipFill>
        <p:spPr bwMode="auto">
          <a:xfrm>
            <a:off x="3886200" y="533400"/>
            <a:ext cx="4743576" cy="3581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encrypted-tbn3.gstatic.com/images?q=tbn:ANd9GcQWmYjt1UzpA9Q40fbskUcW5GqRwsOsHXUgMnEDsLX5qkvrS1mk"/>
          <p:cNvPicPr>
            <a:picLocks noChangeAspect="1" noChangeArrowheads="1"/>
          </p:cNvPicPr>
          <p:nvPr/>
        </p:nvPicPr>
        <p:blipFill>
          <a:blip r:embed="rId3" cstate="print"/>
          <a:srcRect/>
          <a:stretch>
            <a:fillRect/>
          </a:stretch>
        </p:blipFill>
        <p:spPr bwMode="auto">
          <a:xfrm>
            <a:off x="6753225" y="0"/>
            <a:ext cx="2390775" cy="1914525"/>
          </a:xfrm>
          <a:prstGeom prst="rect">
            <a:avLst/>
          </a:prstGeom>
          <a:noFill/>
        </p:spPr>
      </p:pic>
      <p:sp>
        <p:nvSpPr>
          <p:cNvPr id="4098" name="Rectangle 2"/>
          <p:cNvSpPr>
            <a:spLocks noGrp="1" noChangeArrowheads="1"/>
          </p:cNvSpPr>
          <p:nvPr>
            <p:ph type="title"/>
          </p:nvPr>
        </p:nvSpPr>
        <p:spPr>
          <a:xfrm>
            <a:off x="0" y="0"/>
            <a:ext cx="6858000" cy="1143000"/>
          </a:xfrm>
        </p:spPr>
        <p:txBody>
          <a:bodyPr>
            <a:normAutofit fontScale="90000"/>
          </a:bodyPr>
          <a:lstStyle/>
          <a:p>
            <a:pPr eaLnBrk="1" hangingPunct="1"/>
            <a:r>
              <a:rPr lang="en-US" sz="3600" b="1" dirty="0" smtClean="0">
                <a:solidFill>
                  <a:srgbClr val="FF0000"/>
                </a:solidFill>
              </a:rPr>
              <a:t>Don’t aim for good or bad extremes</a:t>
            </a:r>
            <a:r>
              <a:rPr lang="en-US" sz="4000" b="1" dirty="0" smtClean="0">
                <a:solidFill>
                  <a:srgbClr val="FF0000"/>
                </a:solidFill>
              </a:rPr>
              <a:t/>
            </a:r>
            <a:br>
              <a:rPr lang="en-US" sz="4000" b="1" dirty="0" smtClean="0">
                <a:solidFill>
                  <a:srgbClr val="FF0000"/>
                </a:solidFill>
              </a:rPr>
            </a:br>
            <a:r>
              <a:rPr lang="en-US" sz="3100" b="1" dirty="0" smtClean="0">
                <a:solidFill>
                  <a:srgbClr val="FF0000"/>
                </a:solidFill>
              </a:rPr>
              <a:t>God’s Wisdom brings balance to life </a:t>
            </a:r>
            <a:r>
              <a:rPr lang="en-US" sz="2700" b="1" dirty="0" smtClean="0">
                <a:solidFill>
                  <a:srgbClr val="FF0000"/>
                </a:solidFill>
              </a:rPr>
              <a:t>(7:15-22)</a:t>
            </a:r>
            <a:endParaRPr lang="en-US" sz="4000" b="1" dirty="0" smtClean="0">
              <a:solidFill>
                <a:srgbClr val="FF0000"/>
              </a:solidFill>
            </a:endParaRPr>
          </a:p>
        </p:txBody>
      </p:sp>
      <p:sp>
        <p:nvSpPr>
          <p:cNvPr id="4099" name="Rectangle 3"/>
          <p:cNvSpPr>
            <a:spLocks noGrp="1" noChangeArrowheads="1"/>
          </p:cNvSpPr>
          <p:nvPr>
            <p:ph type="body" idx="1"/>
          </p:nvPr>
        </p:nvSpPr>
        <p:spPr>
          <a:xfrm>
            <a:off x="457200" y="1143000"/>
            <a:ext cx="8305800" cy="3962400"/>
          </a:xfrm>
        </p:spPr>
        <p:txBody>
          <a:bodyPr>
            <a:normAutofit fontScale="70000" lnSpcReduction="20000"/>
          </a:bodyPr>
          <a:lstStyle/>
          <a:p>
            <a:pPr eaLnBrk="1" hangingPunct="1">
              <a:lnSpc>
                <a:spcPct val="90000"/>
              </a:lnSpc>
            </a:pPr>
            <a:r>
              <a:rPr lang="en-US" b="1" dirty="0" smtClean="0">
                <a:solidFill>
                  <a:srgbClr val="0000CC"/>
                </a:solidFill>
              </a:rPr>
              <a:t>Solomon witnessed:  </a:t>
            </a:r>
            <a:r>
              <a:rPr lang="en-US" dirty="0" smtClean="0"/>
              <a:t>a just man who perishes in                               </a:t>
            </a:r>
            <a:r>
              <a:rPr lang="en-US" i="1" dirty="0" smtClean="0"/>
              <a:t>spite of </a:t>
            </a:r>
            <a:r>
              <a:rPr lang="en-US" dirty="0" smtClean="0"/>
              <a:t>his righteousness &amp; a wicked man who prolongs                        his life in spite of his wickedness (v.15) – these are                               God’s “crooked” ways – His providence!</a:t>
            </a:r>
          </a:p>
          <a:p>
            <a:pPr eaLnBrk="1" hangingPunct="1">
              <a:lnSpc>
                <a:spcPct val="90000"/>
              </a:lnSpc>
              <a:spcBef>
                <a:spcPts val="1200"/>
              </a:spcBef>
            </a:pPr>
            <a:r>
              <a:rPr lang="en-US" b="1" u="sng" dirty="0" smtClean="0">
                <a:solidFill>
                  <a:srgbClr val="FF0000"/>
                </a:solidFill>
              </a:rPr>
              <a:t>YOU</a:t>
            </a:r>
            <a:r>
              <a:rPr lang="en-US" b="1" dirty="0" smtClean="0">
                <a:solidFill>
                  <a:srgbClr val="FF0000"/>
                </a:solidFill>
              </a:rPr>
              <a:t>:  </a:t>
            </a:r>
            <a:r>
              <a:rPr lang="en-US" b="1" dirty="0" smtClean="0">
                <a:solidFill>
                  <a:srgbClr val="0000CC"/>
                </a:solidFill>
              </a:rPr>
              <a:t>Don’t be overly righteous </a:t>
            </a:r>
            <a:r>
              <a:rPr lang="en-US" dirty="0" smtClean="0"/>
              <a:t>[with respect to the Law] or wise –          why should you destroy yourself? </a:t>
            </a:r>
          </a:p>
          <a:p>
            <a:pPr lvl="1">
              <a:lnSpc>
                <a:spcPct val="90000"/>
              </a:lnSpc>
            </a:pPr>
            <a:r>
              <a:rPr lang="en-US" dirty="0" smtClean="0"/>
              <a:t>Don’t become an extremist! May cause death!   </a:t>
            </a:r>
            <a:r>
              <a:rPr lang="en-US" dirty="0" smtClean="0">
                <a:solidFill>
                  <a:srgbClr val="00B050"/>
                </a:solidFill>
              </a:rPr>
              <a:t>Like </a:t>
            </a:r>
            <a:r>
              <a:rPr lang="en-US" b="1" dirty="0" smtClean="0">
                <a:solidFill>
                  <a:srgbClr val="00B050"/>
                </a:solidFill>
              </a:rPr>
              <a:t>Elijah!</a:t>
            </a:r>
          </a:p>
          <a:p>
            <a:pPr lvl="1">
              <a:lnSpc>
                <a:spcPct val="90000"/>
              </a:lnSpc>
            </a:pPr>
            <a:r>
              <a:rPr lang="en-US" dirty="0" smtClean="0"/>
              <a:t>Disguised egotism that competes in piety</a:t>
            </a:r>
          </a:p>
          <a:p>
            <a:pPr eaLnBrk="1" hangingPunct="1">
              <a:lnSpc>
                <a:spcPct val="90000"/>
              </a:lnSpc>
              <a:spcBef>
                <a:spcPts val="1200"/>
              </a:spcBef>
            </a:pPr>
            <a:r>
              <a:rPr lang="en-US" b="1" dirty="0" smtClean="0">
                <a:solidFill>
                  <a:srgbClr val="0000CC"/>
                </a:solidFill>
              </a:rPr>
              <a:t>Don’t be overly wicked nor foolish </a:t>
            </a:r>
            <a:r>
              <a:rPr lang="en-US" dirty="0" smtClean="0"/>
              <a:t>– why should you die                        before your time?</a:t>
            </a:r>
          </a:p>
          <a:p>
            <a:pPr lvl="1">
              <a:lnSpc>
                <a:spcPct val="90000"/>
              </a:lnSpc>
            </a:pPr>
            <a:r>
              <a:rPr lang="en-US" dirty="0" smtClean="0"/>
              <a:t>Poor choices in morality or risks can lead to an early death!</a:t>
            </a:r>
          </a:p>
          <a:p>
            <a:pPr eaLnBrk="1" hangingPunct="1">
              <a:lnSpc>
                <a:spcPct val="90000"/>
              </a:lnSpc>
              <a:spcBef>
                <a:spcPts val="1200"/>
              </a:spcBef>
            </a:pPr>
            <a:r>
              <a:rPr lang="en-US" b="1" dirty="0" smtClean="0">
                <a:solidFill>
                  <a:srgbClr val="0000CC"/>
                </a:solidFill>
              </a:rPr>
              <a:t>Good that you grasp this </a:t>
            </a:r>
            <a:r>
              <a:rPr lang="en-US" dirty="0" smtClean="0"/>
              <a:t>[self-righteousness], and also not remove your hand from the other [foolishness] – for he that fears God will escape (as in v.26) them all (the extremes)</a:t>
            </a:r>
          </a:p>
        </p:txBody>
      </p:sp>
      <p:sp>
        <p:nvSpPr>
          <p:cNvPr id="4100" name="Text Box 5"/>
          <p:cNvSpPr txBox="1">
            <a:spLocks noChangeArrowheads="1"/>
          </p:cNvSpPr>
          <p:nvPr/>
        </p:nvSpPr>
        <p:spPr bwMode="auto">
          <a:xfrm>
            <a:off x="381000" y="5105400"/>
            <a:ext cx="8458200" cy="1785104"/>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00B050"/>
                </a:solidFill>
                <a:latin typeface="Comic Sans MS" pitchFamily="66" charset="0"/>
              </a:rPr>
              <a:t>But Martha was distracted by all the preparations that had to be made. She came to him and asked, "Lord, don't you care that my sister has left me to do the work by myself? Tell her to help me!”  "Martha, Martha," the Lord answered, "you are worried and upset about many things, but only one thing is needed. Mary has chosen what is better, and it will not be taken away from her.“ (Luke 10:40-42 NIV)</a:t>
            </a:r>
            <a:endParaRPr lang="en-US" sz="2000" b="1" dirty="0" smtClean="0">
              <a:solidFill>
                <a:srgbClr val="00B050"/>
              </a:solidFill>
              <a:latin typeface="Comic Sans MS" pitchFamily="66" charset="0"/>
            </a:endParaRPr>
          </a:p>
        </p:txBody>
      </p:sp>
      <p:pic>
        <p:nvPicPr>
          <p:cNvPr id="36868" name="Picture 4" descr="https://encrypted-tbn2.gstatic.com/images?q=tbn:ANd9GcQsF4vW-0L_6nMk6j0tFURwDgaqLQLwtgh5tgFu1lJNfGWewe-X"/>
          <p:cNvPicPr>
            <a:picLocks noChangeAspect="1" noChangeArrowheads="1"/>
          </p:cNvPicPr>
          <p:nvPr/>
        </p:nvPicPr>
        <p:blipFill>
          <a:blip r:embed="rId4" cstate="print"/>
          <a:srcRect/>
          <a:stretch>
            <a:fillRect/>
          </a:stretch>
        </p:blipFill>
        <p:spPr bwMode="auto">
          <a:xfrm>
            <a:off x="7848600" y="2133600"/>
            <a:ext cx="1107752" cy="1676400"/>
          </a:xfrm>
          <a:prstGeom prst="rect">
            <a:avLst/>
          </a:prstGeom>
          <a:noFill/>
        </p:spPr>
      </p:pic>
    </p:spTree>
    <p:extLst>
      <p:ext uri="{BB962C8B-B14F-4D97-AF65-F5344CB8AC3E}">
        <p14:creationId xmlns:p14="http://schemas.microsoft.com/office/powerpoint/2010/main" val="452765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7239000" cy="1143000"/>
          </a:xfrm>
        </p:spPr>
        <p:txBody>
          <a:bodyPr>
            <a:normAutofit fontScale="90000"/>
          </a:bodyPr>
          <a:lstStyle/>
          <a:p>
            <a:pPr eaLnBrk="1" hangingPunct="1"/>
            <a:r>
              <a:rPr lang="en-US" sz="4000" b="1" dirty="0" smtClean="0">
                <a:solidFill>
                  <a:srgbClr val="FF0000"/>
                </a:solidFill>
              </a:rPr>
              <a:t>Don’t aim for good or bad extremes</a:t>
            </a:r>
            <a:br>
              <a:rPr lang="en-US" sz="4000" b="1" dirty="0" smtClean="0">
                <a:solidFill>
                  <a:srgbClr val="FF0000"/>
                </a:solidFill>
              </a:rPr>
            </a:br>
            <a:r>
              <a:rPr lang="en-US" sz="3100" b="1" dirty="0" smtClean="0">
                <a:solidFill>
                  <a:srgbClr val="FF0000"/>
                </a:solidFill>
              </a:rPr>
              <a:t>God’s Wisdom brings balance to life (7:15-22)</a:t>
            </a:r>
            <a:endParaRPr lang="en-US" sz="4000" b="1" dirty="0" smtClean="0">
              <a:solidFill>
                <a:srgbClr val="FF0000"/>
              </a:solidFill>
            </a:endParaRPr>
          </a:p>
        </p:txBody>
      </p:sp>
      <p:sp>
        <p:nvSpPr>
          <p:cNvPr id="4099" name="Rectangle 3"/>
          <p:cNvSpPr>
            <a:spLocks noGrp="1" noChangeArrowheads="1"/>
          </p:cNvSpPr>
          <p:nvPr>
            <p:ph type="body" idx="1"/>
          </p:nvPr>
        </p:nvSpPr>
        <p:spPr>
          <a:xfrm>
            <a:off x="381000" y="1219200"/>
            <a:ext cx="8305800" cy="4572000"/>
          </a:xfrm>
        </p:spPr>
        <p:txBody>
          <a:bodyPr>
            <a:normAutofit fontScale="85000" lnSpcReduction="20000"/>
          </a:bodyPr>
          <a:lstStyle/>
          <a:p>
            <a:pPr eaLnBrk="1" hangingPunct="1">
              <a:lnSpc>
                <a:spcPct val="90000"/>
              </a:lnSpc>
            </a:pPr>
            <a:r>
              <a:rPr lang="en-US" b="1" dirty="0" smtClean="0">
                <a:solidFill>
                  <a:srgbClr val="0000CC"/>
                </a:solidFill>
              </a:rPr>
              <a:t>Wisdom strengthens the wise </a:t>
            </a:r>
            <a:r>
              <a:rPr lang="en-US" dirty="0" smtClean="0"/>
              <a:t>more than 10                            rulers of the city – God’s wisdom has power                          to save.</a:t>
            </a:r>
          </a:p>
          <a:p>
            <a:pPr eaLnBrk="1" hangingPunct="1">
              <a:lnSpc>
                <a:spcPct val="90000"/>
              </a:lnSpc>
            </a:pPr>
            <a:r>
              <a:rPr lang="en-US" b="1" dirty="0" smtClean="0">
                <a:solidFill>
                  <a:srgbClr val="0000CC"/>
                </a:solidFill>
              </a:rPr>
              <a:t>For there is not a just man on earth </a:t>
            </a:r>
            <a:r>
              <a:rPr lang="en-US" dirty="0" smtClean="0"/>
              <a:t>who does                  good and does not sin (v.20)</a:t>
            </a:r>
          </a:p>
          <a:p>
            <a:pPr lvl="1">
              <a:lnSpc>
                <a:spcPct val="90000"/>
              </a:lnSpc>
            </a:pPr>
            <a:r>
              <a:rPr lang="en-US" dirty="0" smtClean="0"/>
              <a:t>Solomon said “no man who does not sin” (1Kgs 8:46)</a:t>
            </a:r>
          </a:p>
          <a:p>
            <a:pPr lvl="1">
              <a:lnSpc>
                <a:spcPct val="90000"/>
              </a:lnSpc>
            </a:pPr>
            <a:r>
              <a:rPr lang="en-US" dirty="0" smtClean="0"/>
              <a:t>Wisdom motivates us to appeal to God’s mercy</a:t>
            </a:r>
          </a:p>
          <a:p>
            <a:pPr eaLnBrk="1" hangingPunct="1">
              <a:lnSpc>
                <a:spcPct val="90000"/>
              </a:lnSpc>
            </a:pPr>
            <a:r>
              <a:rPr lang="en-US" b="1" dirty="0" smtClean="0">
                <a:solidFill>
                  <a:srgbClr val="0000CC"/>
                </a:solidFill>
              </a:rPr>
              <a:t>Do not take to heart everything people say</a:t>
            </a:r>
            <a:r>
              <a:rPr lang="en-US" dirty="0" smtClean="0"/>
              <a:t>, lest you hear your servant cursing (or speaking evil of) you (v.21)</a:t>
            </a:r>
          </a:p>
          <a:p>
            <a:pPr lvl="1">
              <a:lnSpc>
                <a:spcPct val="90000"/>
              </a:lnSpc>
            </a:pPr>
            <a:r>
              <a:rPr lang="en-US" dirty="0" smtClean="0"/>
              <a:t>We need the wisdom to balance what people                               say about us or it will destroy us</a:t>
            </a:r>
          </a:p>
          <a:p>
            <a:pPr lvl="1">
              <a:lnSpc>
                <a:spcPct val="90000"/>
              </a:lnSpc>
            </a:pPr>
            <a:r>
              <a:rPr lang="en-US" dirty="0" smtClean="0"/>
              <a:t>And you know that you have said bad things                                  about others (v.22)</a:t>
            </a:r>
          </a:p>
          <a:p>
            <a:pPr eaLnBrk="1" hangingPunct="1">
              <a:lnSpc>
                <a:spcPct val="90000"/>
              </a:lnSpc>
            </a:pPr>
            <a:endParaRPr lang="en-US" dirty="0" smtClean="0"/>
          </a:p>
        </p:txBody>
      </p:sp>
      <p:sp>
        <p:nvSpPr>
          <p:cNvPr id="4100" name="Text Box 5"/>
          <p:cNvSpPr txBox="1">
            <a:spLocks noChangeArrowheads="1"/>
          </p:cNvSpPr>
          <p:nvPr/>
        </p:nvSpPr>
        <p:spPr bwMode="auto">
          <a:xfrm>
            <a:off x="2819400" y="5334000"/>
            <a:ext cx="38862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God’s wisdom will help balance us in our daily activities!</a:t>
            </a:r>
            <a:endParaRPr lang="en-US" sz="2800" b="1" dirty="0">
              <a:solidFill>
                <a:srgbClr val="00B050"/>
              </a:solidFill>
              <a:latin typeface="Comic Sans MS" pitchFamily="66" charset="0"/>
            </a:endParaRPr>
          </a:p>
        </p:txBody>
      </p:sp>
      <p:pic>
        <p:nvPicPr>
          <p:cNvPr id="34818" name="Picture 2" descr="https://encrypted-tbn1.gstatic.com/images?q=tbn:ANd9GcQiasqQdO1qKwWp3g4-lhQrjo0N820TIKSbU-aHC0qCwAx7bNfy"/>
          <p:cNvPicPr>
            <a:picLocks noChangeAspect="1" noChangeArrowheads="1"/>
          </p:cNvPicPr>
          <p:nvPr/>
        </p:nvPicPr>
        <p:blipFill>
          <a:blip r:embed="rId3" cstate="print"/>
          <a:srcRect/>
          <a:stretch>
            <a:fillRect/>
          </a:stretch>
        </p:blipFill>
        <p:spPr bwMode="auto">
          <a:xfrm>
            <a:off x="7308723" y="152401"/>
            <a:ext cx="1673352" cy="2514600"/>
          </a:xfrm>
          <a:prstGeom prst="rect">
            <a:avLst/>
          </a:prstGeom>
          <a:noFill/>
        </p:spPr>
      </p:pic>
      <p:pic>
        <p:nvPicPr>
          <p:cNvPr id="45058" name="Picture 2" descr="https://encrypted-tbn0.gstatic.com/images?q=tbn:ANd9GcRbMPTn6m1D8kMg9m2h_EcZrQqB-blRFK--zWqP0TyxElwqRi3f-A"/>
          <p:cNvPicPr>
            <a:picLocks noChangeAspect="1" noChangeArrowheads="1"/>
          </p:cNvPicPr>
          <p:nvPr/>
        </p:nvPicPr>
        <p:blipFill>
          <a:blip r:embed="rId4" cstate="print"/>
          <a:srcRect/>
          <a:stretch>
            <a:fillRect/>
          </a:stretch>
        </p:blipFill>
        <p:spPr bwMode="auto">
          <a:xfrm>
            <a:off x="6934200" y="4267200"/>
            <a:ext cx="2038350" cy="2238376"/>
          </a:xfrm>
          <a:prstGeom prst="rect">
            <a:avLst/>
          </a:prstGeom>
          <a:noFill/>
        </p:spPr>
      </p:pic>
      <p:pic>
        <p:nvPicPr>
          <p:cNvPr id="45059" name="Picture 3"/>
          <p:cNvPicPr>
            <a:picLocks noChangeAspect="1" noChangeArrowheads="1"/>
          </p:cNvPicPr>
          <p:nvPr/>
        </p:nvPicPr>
        <p:blipFill>
          <a:blip r:embed="rId5" cstate="print"/>
          <a:srcRect/>
          <a:stretch>
            <a:fillRect/>
          </a:stretch>
        </p:blipFill>
        <p:spPr bwMode="auto">
          <a:xfrm>
            <a:off x="457200" y="5334000"/>
            <a:ext cx="2109492" cy="1524000"/>
          </a:xfrm>
          <a:prstGeom prst="rect">
            <a:avLst/>
          </a:prstGeom>
          <a:noFill/>
          <a:ln w="9525">
            <a:noFill/>
            <a:miter lim="800000"/>
            <a:headEnd/>
            <a:tailEnd/>
          </a:ln>
        </p:spPr>
      </p:pic>
      <p:sp>
        <p:nvSpPr>
          <p:cNvPr id="9" name="Rectangle 8"/>
          <p:cNvSpPr/>
          <p:nvPr/>
        </p:nvSpPr>
        <p:spPr>
          <a:xfrm>
            <a:off x="609600" y="5562600"/>
            <a:ext cx="1828800" cy="1447800"/>
          </a:xfrm>
          <a:prstGeom prst="rect">
            <a:avLst/>
          </a:prstGeom>
          <a:noFill/>
        </p:spPr>
        <p:txBody>
          <a:bodyPr wrap="square" lIns="91440" tIns="45720" rIns="91440" bIns="45720">
            <a:prstTxWarp prst="textArchUpPour">
              <a:avLst>
                <a:gd name="adj1" fmla="val 11403400"/>
                <a:gd name="adj2" fmla="val 81672"/>
              </a:avLst>
            </a:prstTxWarp>
            <a:spAutoFit/>
          </a:bodyPr>
          <a:lstStyle/>
          <a:p>
            <a:pPr algn="ctr"/>
            <a:r>
              <a:rPr lang="en-US" sz="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Get Wisdom</a:t>
            </a:r>
            <a:endParaRPr lang="en-US" sz="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125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0"/>
            <a:ext cx="5867400" cy="1143000"/>
          </a:xfrm>
        </p:spPr>
        <p:txBody>
          <a:bodyPr>
            <a:normAutofit fontScale="90000"/>
          </a:bodyPr>
          <a:lstStyle/>
          <a:p>
            <a:pPr eaLnBrk="1" hangingPunct="1"/>
            <a:r>
              <a:rPr lang="en-US" sz="4000" b="1" dirty="0" smtClean="0">
                <a:solidFill>
                  <a:srgbClr val="FF0000"/>
                </a:solidFill>
              </a:rPr>
              <a:t>Wisdom will help Godly men escape Harlots (7:23-26)</a:t>
            </a:r>
          </a:p>
        </p:txBody>
      </p:sp>
      <p:sp>
        <p:nvSpPr>
          <p:cNvPr id="4099" name="Rectangle 3"/>
          <p:cNvSpPr>
            <a:spLocks noGrp="1" noChangeArrowheads="1"/>
          </p:cNvSpPr>
          <p:nvPr>
            <p:ph type="body" idx="1"/>
          </p:nvPr>
        </p:nvSpPr>
        <p:spPr>
          <a:xfrm>
            <a:off x="304800" y="1219200"/>
            <a:ext cx="7924800" cy="4495800"/>
          </a:xfrm>
        </p:spPr>
        <p:txBody>
          <a:bodyPr>
            <a:normAutofit fontScale="70000" lnSpcReduction="20000"/>
          </a:bodyPr>
          <a:lstStyle/>
          <a:p>
            <a:pPr eaLnBrk="1" hangingPunct="1">
              <a:lnSpc>
                <a:spcPct val="90000"/>
              </a:lnSpc>
            </a:pPr>
            <a:r>
              <a:rPr lang="en-US" b="1" dirty="0" smtClean="0">
                <a:solidFill>
                  <a:srgbClr val="0000CC"/>
                </a:solidFill>
              </a:rPr>
              <a:t>All this I have proved by wisdom </a:t>
            </a:r>
            <a:r>
              <a:rPr lang="en-US" dirty="0" smtClean="0"/>
              <a:t>– Solomon set out to                             use his Godly wisdom to find the “profit” of life now –                          but it was far from him (v.23)</a:t>
            </a:r>
          </a:p>
          <a:p>
            <a:pPr lvl="1">
              <a:lnSpc>
                <a:spcPct val="90000"/>
              </a:lnSpc>
            </a:pPr>
            <a:r>
              <a:rPr lang="en-US" dirty="0" smtClean="0"/>
              <a:t>Even with Solomon’s great wisdom, he still could not                            understand God’s work completely</a:t>
            </a:r>
          </a:p>
          <a:p>
            <a:pPr eaLnBrk="1" hangingPunct="1">
              <a:lnSpc>
                <a:spcPct val="90000"/>
              </a:lnSpc>
              <a:spcBef>
                <a:spcPts val="1200"/>
              </a:spcBef>
            </a:pPr>
            <a:r>
              <a:rPr lang="en-US" b="1" dirty="0" smtClean="0">
                <a:solidFill>
                  <a:srgbClr val="0000CC"/>
                </a:solidFill>
              </a:rPr>
              <a:t>What has been is remote and mysterious </a:t>
            </a:r>
            <a:r>
              <a:rPr lang="en-US" dirty="0" smtClean="0"/>
              <a:t>[NASB] – who can find it out? (v.24)</a:t>
            </a:r>
          </a:p>
          <a:p>
            <a:pPr lvl="1">
              <a:lnSpc>
                <a:spcPct val="90000"/>
              </a:lnSpc>
            </a:pPr>
            <a:r>
              <a:rPr lang="en-US" dirty="0" smtClean="0"/>
              <a:t>It’s difficult to completely explain Divine providence of the past.</a:t>
            </a:r>
          </a:p>
          <a:p>
            <a:pPr eaLnBrk="1" hangingPunct="1">
              <a:lnSpc>
                <a:spcPct val="90000"/>
              </a:lnSpc>
              <a:spcBef>
                <a:spcPts val="1200"/>
              </a:spcBef>
            </a:pPr>
            <a:r>
              <a:rPr lang="en-US" b="1" dirty="0" smtClean="0">
                <a:solidFill>
                  <a:srgbClr val="0000CC"/>
                </a:solidFill>
              </a:rPr>
              <a:t>I applied my heart to know</a:t>
            </a:r>
            <a:r>
              <a:rPr lang="en-US" dirty="0" smtClean="0"/>
              <a:t>…. (v.25)  [done back in 1:17]</a:t>
            </a:r>
          </a:p>
          <a:p>
            <a:pPr eaLnBrk="1" hangingPunct="1">
              <a:lnSpc>
                <a:spcPct val="90000"/>
              </a:lnSpc>
              <a:spcBef>
                <a:spcPts val="1200"/>
              </a:spcBef>
            </a:pPr>
            <a:r>
              <a:rPr lang="en-US" b="1" dirty="0" smtClean="0">
                <a:solidFill>
                  <a:srgbClr val="0000CC"/>
                </a:solidFill>
              </a:rPr>
              <a:t>I find more bitter than death </a:t>
            </a:r>
            <a:r>
              <a:rPr lang="en-US" dirty="0" smtClean="0"/>
              <a:t>the woman whose heart is snares &amp; nets, whose hands are fetters.  </a:t>
            </a:r>
            <a:r>
              <a:rPr lang="en-US" b="1" dirty="0" smtClean="0">
                <a:solidFill>
                  <a:srgbClr val="C00000"/>
                </a:solidFill>
              </a:rPr>
              <a:t>He who pleases God shall escape from her (like Joseph)</a:t>
            </a:r>
            <a:r>
              <a:rPr lang="en-US" dirty="0" smtClean="0"/>
              <a:t>, but sinners will be trapped (v.26)</a:t>
            </a:r>
          </a:p>
          <a:p>
            <a:pPr lvl="1">
              <a:lnSpc>
                <a:spcPct val="90000"/>
              </a:lnSpc>
            </a:pPr>
            <a:r>
              <a:rPr lang="en-US" dirty="0" smtClean="0"/>
              <a:t>Many of the words &amp; phrases here are similar to </a:t>
            </a:r>
            <a:r>
              <a:rPr lang="en-US" dirty="0" err="1" smtClean="0"/>
              <a:t>Prov</a:t>
            </a:r>
            <a:r>
              <a:rPr lang="en-US" dirty="0" smtClean="0"/>
              <a:t> 5:3-6; 7:5-27</a:t>
            </a:r>
          </a:p>
          <a:p>
            <a:pPr lvl="1">
              <a:lnSpc>
                <a:spcPct val="90000"/>
              </a:lnSpc>
            </a:pPr>
            <a:r>
              <a:rPr lang="en-US" dirty="0" smtClean="0"/>
              <a:t>Godly wisdom helps us look beyond satisfying the present, and living for the future – it teaches us to please our Father in heaven</a:t>
            </a:r>
          </a:p>
          <a:p>
            <a:pPr lvl="1">
              <a:lnSpc>
                <a:spcPct val="90000"/>
              </a:lnSpc>
            </a:pPr>
            <a:r>
              <a:rPr lang="en-US" dirty="0" smtClean="0"/>
              <a:t>“how can I do this great evil and sin against God?” (Gen 39:9)</a:t>
            </a:r>
          </a:p>
          <a:p>
            <a:pPr eaLnBrk="1" hangingPunct="1">
              <a:lnSpc>
                <a:spcPct val="90000"/>
              </a:lnSpc>
            </a:pPr>
            <a:endParaRPr lang="en-US" dirty="0" smtClean="0"/>
          </a:p>
        </p:txBody>
      </p:sp>
      <p:sp>
        <p:nvSpPr>
          <p:cNvPr id="4100" name="Text Box 5"/>
          <p:cNvSpPr txBox="1">
            <a:spLocks noChangeArrowheads="1"/>
          </p:cNvSpPr>
          <p:nvPr/>
        </p:nvSpPr>
        <p:spPr bwMode="auto">
          <a:xfrm>
            <a:off x="381000" y="5715000"/>
            <a:ext cx="85344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God’s wisdom puts good moral constraints on how we live, giving us a better life</a:t>
            </a:r>
            <a:endParaRPr lang="en-US" sz="3200" b="1" dirty="0">
              <a:solidFill>
                <a:srgbClr val="00B050"/>
              </a:solidFill>
              <a:latin typeface="Comic Sans MS" pitchFamily="66" charset="0"/>
            </a:endParaRPr>
          </a:p>
        </p:txBody>
      </p:sp>
      <p:pic>
        <p:nvPicPr>
          <p:cNvPr id="32770" name="Picture 2" descr="https://encrypted-tbn3.gstatic.com/images?q=tbn:ANd9GcSo0o0eSwqFn_NORwRdEe7qDPugmmid_caW0EvBlVGVgdSlqy_QGg"/>
          <p:cNvPicPr>
            <a:picLocks noChangeAspect="1" noChangeArrowheads="1"/>
          </p:cNvPicPr>
          <p:nvPr/>
        </p:nvPicPr>
        <p:blipFill>
          <a:blip r:embed="rId3" cstate="print"/>
          <a:srcRect/>
          <a:stretch>
            <a:fillRect/>
          </a:stretch>
        </p:blipFill>
        <p:spPr bwMode="auto">
          <a:xfrm>
            <a:off x="7075778" y="152400"/>
            <a:ext cx="1801521" cy="2362200"/>
          </a:xfrm>
          <a:prstGeom prst="rect">
            <a:avLst/>
          </a:prstGeom>
          <a:noFill/>
        </p:spPr>
      </p:pic>
    </p:spTree>
    <p:extLst>
      <p:ext uri="{BB962C8B-B14F-4D97-AF65-F5344CB8AC3E}">
        <p14:creationId xmlns:p14="http://schemas.microsoft.com/office/powerpoint/2010/main" val="27714492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43000" y="533400"/>
            <a:ext cx="6781800" cy="914400"/>
          </a:xfrm>
        </p:spPr>
        <p:txBody>
          <a:bodyPr>
            <a:noAutofit/>
          </a:bodyPr>
          <a:lstStyle/>
          <a:p>
            <a:r>
              <a:rPr lang="en-US" sz="4800" b="1" dirty="0" smtClean="0">
                <a:solidFill>
                  <a:srgbClr val="663300"/>
                </a:solidFill>
              </a:rPr>
              <a:t>Proverbs 6:23-29</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fontScale="70000" lnSpcReduction="20000"/>
          </a:bodyPr>
          <a:lstStyle/>
          <a:p>
            <a:pPr marL="0" indent="231775">
              <a:buNone/>
            </a:pPr>
            <a:r>
              <a:rPr lang="en-US" dirty="0" smtClean="0"/>
              <a:t>23  For the commandment is a lamp, and the law a light; Reproofs of instruction are the way of life, </a:t>
            </a:r>
            <a:r>
              <a:rPr lang="en-US" b="1" dirty="0" smtClean="0">
                <a:solidFill>
                  <a:srgbClr val="0000CC"/>
                </a:solidFill>
              </a:rPr>
              <a:t>[and the correction that comes from them will help you have life]</a:t>
            </a:r>
          </a:p>
          <a:p>
            <a:pPr marL="0" indent="231775">
              <a:buNone/>
            </a:pPr>
            <a:r>
              <a:rPr lang="en-US" dirty="0" smtClean="0"/>
              <a:t>24  To keep you from </a:t>
            </a:r>
            <a:r>
              <a:rPr lang="en-US" b="1" dirty="0" smtClean="0">
                <a:solidFill>
                  <a:srgbClr val="C00000"/>
                </a:solidFill>
              </a:rPr>
              <a:t>the evil woman</a:t>
            </a:r>
            <a:r>
              <a:rPr lang="en-US" dirty="0" smtClean="0"/>
              <a:t>, from the flattering tongue of a </a:t>
            </a:r>
            <a:r>
              <a:rPr lang="en-US" b="1" dirty="0" smtClean="0">
                <a:solidFill>
                  <a:srgbClr val="C00000"/>
                </a:solidFill>
              </a:rPr>
              <a:t>seductress</a:t>
            </a:r>
            <a:r>
              <a:rPr lang="en-US" dirty="0" smtClean="0"/>
              <a:t>. </a:t>
            </a:r>
          </a:p>
          <a:p>
            <a:pPr marL="0" indent="231775">
              <a:buNone/>
            </a:pPr>
            <a:r>
              <a:rPr lang="en-US" dirty="0" smtClean="0"/>
              <a:t>25  Do not lust after her beauty in your heart, nor let her allure you with her eyelids. </a:t>
            </a:r>
          </a:p>
          <a:p>
            <a:pPr marL="0" indent="231775">
              <a:buNone/>
            </a:pPr>
            <a:r>
              <a:rPr lang="en-US" dirty="0" smtClean="0"/>
              <a:t>26  For by means of a </a:t>
            </a:r>
            <a:r>
              <a:rPr lang="en-US" b="1" dirty="0" smtClean="0">
                <a:solidFill>
                  <a:srgbClr val="C00000"/>
                </a:solidFill>
              </a:rPr>
              <a:t>harlot</a:t>
            </a:r>
            <a:r>
              <a:rPr lang="en-US" dirty="0" smtClean="0"/>
              <a:t> a man is reduced to a crust of bread; and an </a:t>
            </a:r>
            <a:r>
              <a:rPr lang="en-US" b="1" dirty="0" smtClean="0">
                <a:solidFill>
                  <a:srgbClr val="C00000"/>
                </a:solidFill>
              </a:rPr>
              <a:t>adulteress</a:t>
            </a:r>
            <a:r>
              <a:rPr lang="en-US" dirty="0" smtClean="0"/>
              <a:t> will prey upon his precious life. </a:t>
            </a:r>
          </a:p>
          <a:p>
            <a:pPr marL="0" indent="231775">
              <a:buNone/>
            </a:pPr>
            <a:r>
              <a:rPr lang="en-US" dirty="0" smtClean="0"/>
              <a:t>27  Can a man take fire to his bosom, and his clothes not be burned? </a:t>
            </a:r>
          </a:p>
          <a:p>
            <a:pPr marL="0" indent="231775">
              <a:buNone/>
            </a:pPr>
            <a:r>
              <a:rPr lang="en-US" dirty="0" smtClean="0"/>
              <a:t>28  Can one walk on hot coals, and his feet not be seared? </a:t>
            </a:r>
          </a:p>
          <a:p>
            <a:pPr marL="0" indent="231775">
              <a:buNone/>
            </a:pPr>
            <a:r>
              <a:rPr lang="en-US" dirty="0" smtClean="0"/>
              <a:t>29  So is he who goes in to his </a:t>
            </a:r>
            <a:r>
              <a:rPr lang="en-US" b="1" dirty="0" smtClean="0">
                <a:solidFill>
                  <a:srgbClr val="C00000"/>
                </a:solidFill>
              </a:rPr>
              <a:t>neighbor's wife</a:t>
            </a:r>
            <a:r>
              <a:rPr lang="en-US" dirty="0" smtClean="0"/>
              <a:t>; whoever touches her shall not be innocent. </a:t>
            </a:r>
          </a:p>
        </p:txBody>
      </p:sp>
      <p:sp>
        <p:nvSpPr>
          <p:cNvPr id="4100" name="Text Box 5"/>
          <p:cNvSpPr txBox="1">
            <a:spLocks noChangeArrowheads="1"/>
          </p:cNvSpPr>
          <p:nvPr/>
        </p:nvSpPr>
        <p:spPr bwMode="auto">
          <a:xfrm>
            <a:off x="533400" y="6396335"/>
            <a:ext cx="82296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00B050"/>
                </a:solidFill>
                <a:latin typeface="Comic Sans MS" pitchFamily="66" charset="0"/>
              </a:rPr>
              <a:t>Solomon probably wrote this earlier in his life</a:t>
            </a:r>
          </a:p>
        </p:txBody>
      </p:sp>
    </p:spTree>
    <p:extLst>
      <p:ext uri="{BB962C8B-B14F-4D97-AF65-F5344CB8AC3E}">
        <p14:creationId xmlns:p14="http://schemas.microsoft.com/office/powerpoint/2010/main" val="19278295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57400" y="152400"/>
            <a:ext cx="4724400" cy="1143000"/>
          </a:xfrm>
        </p:spPr>
        <p:txBody>
          <a:bodyPr>
            <a:normAutofit fontScale="90000"/>
          </a:bodyPr>
          <a:lstStyle/>
          <a:p>
            <a:pPr eaLnBrk="1" hangingPunct="1"/>
            <a:r>
              <a:rPr lang="en-US" sz="4000" b="1" dirty="0" smtClean="0">
                <a:solidFill>
                  <a:srgbClr val="FF0000"/>
                </a:solidFill>
              </a:rPr>
              <a:t>Very few people have Godly wisdom! </a:t>
            </a:r>
            <a:r>
              <a:rPr lang="en-US" sz="3100" b="1" dirty="0" smtClean="0">
                <a:solidFill>
                  <a:srgbClr val="FF0000"/>
                </a:solidFill>
              </a:rPr>
              <a:t>(7:27-29)</a:t>
            </a:r>
            <a:endParaRPr lang="en-US" sz="4000" b="1" dirty="0" smtClean="0">
              <a:solidFill>
                <a:srgbClr val="FF0000"/>
              </a:solidFill>
            </a:endParaRPr>
          </a:p>
        </p:txBody>
      </p:sp>
      <p:sp>
        <p:nvSpPr>
          <p:cNvPr id="4099" name="Rectangle 3"/>
          <p:cNvSpPr>
            <a:spLocks noGrp="1" noChangeArrowheads="1"/>
          </p:cNvSpPr>
          <p:nvPr>
            <p:ph type="body" idx="1"/>
          </p:nvPr>
        </p:nvSpPr>
        <p:spPr>
          <a:xfrm>
            <a:off x="228600" y="1600200"/>
            <a:ext cx="8686800" cy="3810000"/>
          </a:xfrm>
        </p:spPr>
        <p:txBody>
          <a:bodyPr>
            <a:normAutofit fontScale="85000" lnSpcReduction="20000"/>
          </a:bodyPr>
          <a:lstStyle/>
          <a:p>
            <a:pPr eaLnBrk="1" hangingPunct="1">
              <a:lnSpc>
                <a:spcPct val="90000"/>
              </a:lnSpc>
            </a:pPr>
            <a:r>
              <a:rPr lang="en-US" b="1" dirty="0" smtClean="0">
                <a:solidFill>
                  <a:srgbClr val="0000CC"/>
                </a:solidFill>
              </a:rPr>
              <a:t>Here is what I have found </a:t>
            </a:r>
            <a:r>
              <a:rPr lang="en-US" dirty="0" smtClean="0">
                <a:sym typeface="Wingdings" pitchFamily="2" charset="2"/>
              </a:rPr>
              <a:t> indicates one of Solomon’s conclusions is coming (v.27)</a:t>
            </a:r>
          </a:p>
          <a:p>
            <a:pPr eaLnBrk="1" hangingPunct="1">
              <a:lnSpc>
                <a:spcPct val="90000"/>
              </a:lnSpc>
              <a:spcBef>
                <a:spcPts val="1200"/>
              </a:spcBef>
            </a:pPr>
            <a:r>
              <a:rPr lang="en-US" b="1" dirty="0" smtClean="0">
                <a:solidFill>
                  <a:srgbClr val="0000CC"/>
                </a:solidFill>
                <a:sym typeface="Wingdings" pitchFamily="2" charset="2"/>
              </a:rPr>
              <a:t>1 man among 1,000 </a:t>
            </a:r>
            <a:r>
              <a:rPr lang="en-US" dirty="0" smtClean="0">
                <a:sym typeface="Wingdings" pitchFamily="2" charset="2"/>
              </a:rPr>
              <a:t>indicates Solomon didn’t encounter many men with God’s wisdom</a:t>
            </a:r>
          </a:p>
          <a:p>
            <a:pPr lvl="1">
              <a:lnSpc>
                <a:spcPct val="90000"/>
              </a:lnSpc>
            </a:pPr>
            <a:r>
              <a:rPr lang="en-US" dirty="0" smtClean="0">
                <a:sym typeface="Wingdings" pitchFamily="2" charset="2"/>
              </a:rPr>
              <a:t>Solomon didn’t find much Godly wisdom among his 1,000 wives &amp; concubines (1Kg 11:3) </a:t>
            </a:r>
            <a:r>
              <a:rPr lang="en-US" i="1" dirty="0" smtClean="0">
                <a:sym typeface="Wingdings" pitchFamily="2" charset="2"/>
              </a:rPr>
              <a:t>[some were political marriages]</a:t>
            </a:r>
          </a:p>
          <a:p>
            <a:pPr eaLnBrk="1" hangingPunct="1">
              <a:lnSpc>
                <a:spcPct val="90000"/>
              </a:lnSpc>
              <a:spcBef>
                <a:spcPts val="1200"/>
              </a:spcBef>
            </a:pPr>
            <a:r>
              <a:rPr lang="en-US" b="1" dirty="0" smtClean="0">
                <a:solidFill>
                  <a:srgbClr val="0000CC"/>
                </a:solidFill>
                <a:sym typeface="Wingdings" pitchFamily="2" charset="2"/>
              </a:rPr>
              <a:t>God made man upright </a:t>
            </a:r>
            <a:r>
              <a:rPr lang="en-US" dirty="0" smtClean="0">
                <a:sym typeface="Wingdings" pitchFamily="2" charset="2"/>
              </a:rPr>
              <a:t>(before vanity brought in), but they sought out many schemes (v.29)</a:t>
            </a:r>
          </a:p>
          <a:p>
            <a:pPr lvl="1">
              <a:lnSpc>
                <a:spcPct val="90000"/>
              </a:lnSpc>
            </a:pPr>
            <a:r>
              <a:rPr lang="en-US" dirty="0" smtClean="0">
                <a:sym typeface="Wingdings" pitchFamily="2" charset="2"/>
              </a:rPr>
              <a:t>It’s not God’s fault there are so few people with Godly wisdom – people scheme through life rather than appreciate &amp; trust God’s divine providence</a:t>
            </a:r>
          </a:p>
          <a:p>
            <a:pPr eaLnBrk="1" hangingPunct="1">
              <a:lnSpc>
                <a:spcPct val="90000"/>
              </a:lnSpc>
            </a:pPr>
            <a:endParaRPr lang="en-US" dirty="0" smtClean="0">
              <a:sym typeface="Wingdings" pitchFamily="2" charset="2"/>
            </a:endParaRPr>
          </a:p>
          <a:p>
            <a:pPr eaLnBrk="1" hangingPunct="1">
              <a:lnSpc>
                <a:spcPct val="90000"/>
              </a:lnSpc>
            </a:pPr>
            <a:endParaRPr lang="en-US" dirty="0" smtClean="0">
              <a:sym typeface="Wingdings" pitchFamily="2" charset="2"/>
            </a:endParaRPr>
          </a:p>
          <a:p>
            <a:pPr eaLnBrk="1" hangingPunct="1">
              <a:lnSpc>
                <a:spcPct val="90000"/>
              </a:lnSpc>
            </a:pPr>
            <a:endParaRPr lang="en-US" dirty="0" smtClean="0"/>
          </a:p>
        </p:txBody>
      </p:sp>
      <p:pic>
        <p:nvPicPr>
          <p:cNvPr id="30722" name="Picture 2" descr="https://encrypted-tbn0.gstatic.com/images?q=tbn:ANd9GcRP0pc4j_fkR1H4o3WADK6o0cijRXZFInExhWVPJLYGiCD9-51sLA"/>
          <p:cNvPicPr>
            <a:picLocks noChangeAspect="1" noChangeArrowheads="1"/>
          </p:cNvPicPr>
          <p:nvPr/>
        </p:nvPicPr>
        <p:blipFill>
          <a:blip r:embed="rId3" cstate="print"/>
          <a:srcRect/>
          <a:stretch>
            <a:fillRect/>
          </a:stretch>
        </p:blipFill>
        <p:spPr bwMode="auto">
          <a:xfrm>
            <a:off x="6705600" y="76200"/>
            <a:ext cx="2239718" cy="1521142"/>
          </a:xfrm>
          <a:prstGeom prst="rect">
            <a:avLst/>
          </a:prstGeom>
          <a:noFill/>
        </p:spPr>
      </p:pic>
      <p:pic>
        <p:nvPicPr>
          <p:cNvPr id="30724" name="Picture 4" descr="https://encrypted-tbn1.gstatic.com/images?q=tbn:ANd9GcSTTfZ4TDZndX1y1APtCGjlRN4jEJPp2BlK-bmEFZNQ13ANcjLf"/>
          <p:cNvPicPr>
            <a:picLocks noChangeAspect="1" noChangeArrowheads="1"/>
          </p:cNvPicPr>
          <p:nvPr/>
        </p:nvPicPr>
        <p:blipFill>
          <a:blip r:embed="rId4" cstate="print"/>
          <a:srcRect/>
          <a:stretch>
            <a:fillRect/>
          </a:stretch>
        </p:blipFill>
        <p:spPr bwMode="auto">
          <a:xfrm>
            <a:off x="685800" y="5181600"/>
            <a:ext cx="2133600" cy="1606379"/>
          </a:xfrm>
          <a:prstGeom prst="rect">
            <a:avLst/>
          </a:prstGeom>
          <a:noFill/>
        </p:spPr>
      </p:pic>
      <p:pic>
        <p:nvPicPr>
          <p:cNvPr id="30726" name="Picture 6" descr="https://encrypted-tbn0.gstatic.com/images?q=tbn:ANd9GcRcgxILsFWWBB31IG-3P8dfL2qvbZj4BLiTTmkOxROAlXfNaoTv"/>
          <p:cNvPicPr>
            <a:picLocks noChangeAspect="1" noChangeArrowheads="1"/>
          </p:cNvPicPr>
          <p:nvPr/>
        </p:nvPicPr>
        <p:blipFill>
          <a:blip r:embed="rId5" cstate="print"/>
          <a:srcRect b="43925"/>
          <a:stretch>
            <a:fillRect/>
          </a:stretch>
        </p:blipFill>
        <p:spPr bwMode="auto">
          <a:xfrm>
            <a:off x="6248400" y="5181600"/>
            <a:ext cx="2686050" cy="1371600"/>
          </a:xfrm>
          <a:prstGeom prst="rect">
            <a:avLst/>
          </a:prstGeom>
          <a:noFill/>
        </p:spPr>
      </p:pic>
      <p:pic>
        <p:nvPicPr>
          <p:cNvPr id="30730" name="Picture 10" descr="https://encrypted-tbn0.gstatic.com/images?q=tbn:ANd9GcSCpzRxU60mmCeMOR_JEzXURFi3JOFEgjNF5UBbxIOmSMkntmPd"/>
          <p:cNvPicPr>
            <a:picLocks noChangeAspect="1" noChangeArrowheads="1"/>
          </p:cNvPicPr>
          <p:nvPr/>
        </p:nvPicPr>
        <p:blipFill>
          <a:blip r:embed="rId6" cstate="print"/>
          <a:srcRect/>
          <a:stretch>
            <a:fillRect/>
          </a:stretch>
        </p:blipFill>
        <p:spPr bwMode="auto">
          <a:xfrm>
            <a:off x="3352800" y="5181600"/>
            <a:ext cx="2286000" cy="1521230"/>
          </a:xfrm>
          <a:prstGeom prst="rect">
            <a:avLst/>
          </a:prstGeom>
          <a:noFill/>
        </p:spPr>
      </p:pic>
      <p:pic>
        <p:nvPicPr>
          <p:cNvPr id="27650" name="Picture 2" descr="http://t2.gstatic.com/images?q=tbn:ANd9GcSJFxi4tTNntl315E8SB34YT76B10lyRGHwpFB_VBVqFKgUOovQ4Q"/>
          <p:cNvPicPr>
            <a:picLocks noChangeAspect="1" noChangeArrowheads="1"/>
          </p:cNvPicPr>
          <p:nvPr/>
        </p:nvPicPr>
        <p:blipFill>
          <a:blip r:embed="rId7" cstate="print"/>
          <a:srcRect/>
          <a:stretch>
            <a:fillRect/>
          </a:stretch>
        </p:blipFill>
        <p:spPr bwMode="auto">
          <a:xfrm>
            <a:off x="76201" y="76200"/>
            <a:ext cx="2057400" cy="1430238"/>
          </a:xfrm>
          <a:prstGeom prst="rect">
            <a:avLst/>
          </a:prstGeom>
          <a:noFill/>
        </p:spPr>
      </p:pic>
    </p:spTree>
    <p:extLst>
      <p:ext uri="{BB962C8B-B14F-4D97-AF65-F5344CB8AC3E}">
        <p14:creationId xmlns:p14="http://schemas.microsoft.com/office/powerpoint/2010/main" val="15176103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5278</Words>
  <Application>Microsoft Office PowerPoint</Application>
  <PresentationFormat>On-screen Show (4:3)</PresentationFormat>
  <Paragraphs>356</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Ecclesiastes:  Lasting Happiness can only be found with God</vt:lpstr>
      <vt:lpstr>PowerPoint Presentation</vt:lpstr>
      <vt:lpstr>PowerPoint Presentation</vt:lpstr>
      <vt:lpstr>Wisdom gives life to Believers (7:11-14)</vt:lpstr>
      <vt:lpstr>Don’t aim for good or bad extremes God’s Wisdom brings balance to life (7:15-22)</vt:lpstr>
      <vt:lpstr>Don’t aim for good or bad extremes God’s Wisdom brings balance to life (7:15-22)</vt:lpstr>
      <vt:lpstr>Wisdom will help Godly men escape Harlots (7:23-26)</vt:lpstr>
      <vt:lpstr>Proverbs 6:23-29</vt:lpstr>
      <vt:lpstr>Very few people have Godly wisdom! (7:27-29)</vt:lpstr>
      <vt:lpstr>PowerPoint Presentation</vt:lpstr>
      <vt:lpstr>Ecclesiastes</vt:lpstr>
      <vt:lpstr>God’s wisdom will cause us to obey Authorities (8:1-8)</vt:lpstr>
      <vt:lpstr>Romans 13:1-7</vt:lpstr>
      <vt:lpstr>God’s wisdom will cause us to Obey Authorities (8:1-8)</vt:lpstr>
      <vt:lpstr>Trust God! His justice will eventually prevail, but may not in this life (8:9-15)</vt:lpstr>
      <vt:lpstr>God’s Justice will eventually prevail (8:12-15) </vt:lpstr>
      <vt:lpstr>Solomon’s logic in chapter 8 demands:</vt:lpstr>
      <vt:lpstr>We cannot understand all God is doing</vt:lpstr>
      <vt:lpstr>Isaiah 55:7-9</vt:lpstr>
      <vt:lpstr>Romans 11:33-36</vt:lpstr>
      <vt:lpstr>Ecclesiastes</vt:lpstr>
      <vt:lpstr>God causes both wicked &amp; righteous to die (1-6)</vt:lpstr>
      <vt:lpstr>Why doesn’t God deal with us in this life according to how we live?</vt:lpstr>
      <vt:lpstr>PowerPoint Presentation</vt:lpstr>
      <vt:lpstr>Get involved in serving  the Lord</vt:lpstr>
      <vt:lpstr>So, make the most of your life now!</vt:lpstr>
      <vt:lpstr>Colossians 3:22-25</vt:lpstr>
      <vt:lpstr>PowerPoint Presentation</vt:lpstr>
      <vt:lpstr>It’s not about human effort, God is in control! (11-12)</vt:lpstr>
      <vt:lpstr>2</vt:lpstr>
      <vt:lpstr>Matthew 6:26-34</vt:lpstr>
      <vt:lpstr>Wisdom is superior to strength, but not appreciated (13-18)</vt:lpstr>
      <vt:lpstr>PowerPoint Presentation</vt:lpstr>
      <vt:lpstr>Ecclesiastes</vt:lpstr>
      <vt:lpstr>Wisdom brings discretion because it plans for the future!</vt:lpstr>
      <vt:lpstr>God’s Wisdom in our Minds</vt:lpstr>
      <vt:lpstr>Wisdom brings discretion because it plans for the future!</vt:lpstr>
      <vt:lpstr>Proverbs 3:21-26</vt:lpstr>
      <vt:lpstr>PowerPoint Presentation</vt:lpstr>
      <vt:lpstr>Wisdom plans to prevent problems!</vt:lpstr>
      <vt:lpstr>PowerPoint Presentation</vt:lpstr>
      <vt:lpstr>PowerPoint Presentation</vt:lpstr>
      <vt:lpstr>Fools make poor decisions &amp; in the end it will cost them! (16-20)</vt:lpstr>
      <vt:lpstr>Wisdom teaches us to….</vt:lpstr>
      <vt:lpstr>If Wisdom can help us have a better life now, it also can help our spiritual life too!</vt:lpstr>
      <vt:lpstr>Solomon’s Discoveries so far</vt:lpstr>
      <vt:lpstr>Next: Exhort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65</cp:revision>
  <dcterms:created xsi:type="dcterms:W3CDTF">2010-08-16T17:29:37Z</dcterms:created>
  <dcterms:modified xsi:type="dcterms:W3CDTF">2012-11-04T12:52:32Z</dcterms:modified>
</cp:coreProperties>
</file>