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92" r:id="rId2"/>
    <p:sldId id="328" r:id="rId3"/>
    <p:sldId id="325" r:id="rId4"/>
    <p:sldId id="327" r:id="rId5"/>
    <p:sldId id="282" r:id="rId6"/>
    <p:sldId id="281" r:id="rId7"/>
    <p:sldId id="288" r:id="rId8"/>
    <p:sldId id="324" r:id="rId9"/>
    <p:sldId id="284" r:id="rId10"/>
    <p:sldId id="289" r:id="rId11"/>
    <p:sldId id="285" r:id="rId12"/>
    <p:sldId id="290" r:id="rId13"/>
    <p:sldId id="286" r:id="rId14"/>
    <p:sldId id="294" r:id="rId15"/>
    <p:sldId id="287" r:id="rId16"/>
    <p:sldId id="296" r:id="rId17"/>
    <p:sldId id="295" r:id="rId18"/>
    <p:sldId id="300" r:id="rId19"/>
    <p:sldId id="329" r:id="rId20"/>
    <p:sldId id="313" r:id="rId21"/>
    <p:sldId id="311" r:id="rId22"/>
    <p:sldId id="309" r:id="rId23"/>
    <p:sldId id="312" r:id="rId24"/>
    <p:sldId id="332" r:id="rId25"/>
    <p:sldId id="331" r:id="rId26"/>
    <p:sldId id="333" r:id="rId27"/>
    <p:sldId id="334" r:id="rId28"/>
    <p:sldId id="335" r:id="rId29"/>
    <p:sldId id="337" r:id="rId30"/>
    <p:sldId id="336" r:id="rId31"/>
    <p:sldId id="338" r:id="rId32"/>
    <p:sldId id="316" r:id="rId33"/>
    <p:sldId id="317" r:id="rId34"/>
    <p:sldId id="318" r:id="rId35"/>
    <p:sldId id="320" r:id="rId36"/>
    <p:sldId id="340" r:id="rId37"/>
    <p:sldId id="323" r:id="rId38"/>
    <p:sldId id="321" r:id="rId39"/>
    <p:sldId id="293" r:id="rId40"/>
    <p:sldId id="330" r:id="rId41"/>
    <p:sldId id="319" r:id="rId42"/>
    <p:sldId id="339" r:id="rId43"/>
  </p:sldIdLst>
  <p:sldSz cx="9144000" cy="6858000" type="screen4x3"/>
  <p:notesSz cx="6858000" cy="9144000"/>
  <p:defaultTextStyle>
    <a:defPPr>
      <a:defRPr lang="en-GB"/>
    </a:defPPr>
    <a:lvl1pPr algn="ctr" rtl="0" fontAlgn="base">
      <a:lnSpc>
        <a:spcPct val="80000"/>
      </a:lnSpc>
      <a:spcBef>
        <a:spcPct val="20000"/>
      </a:spcBef>
      <a:spcAft>
        <a:spcPct val="0"/>
      </a:spcAft>
      <a:buChar char="•"/>
      <a:defRPr b="1" kern="1200">
        <a:solidFill>
          <a:schemeClr val="tx1"/>
        </a:solidFill>
        <a:latin typeface="Arial" charset="0"/>
        <a:ea typeface="+mn-ea"/>
        <a:cs typeface="Arial" charset="0"/>
      </a:defRPr>
    </a:lvl1pPr>
    <a:lvl2pPr marL="4572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2pPr>
    <a:lvl3pPr marL="9144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3pPr>
    <a:lvl4pPr marL="13716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4pPr>
    <a:lvl5pPr marL="18288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18" autoAdjust="0"/>
    <p:restoredTop sz="57805" autoAdjust="0"/>
  </p:normalViewPr>
  <p:slideViewPr>
    <p:cSldViewPr>
      <p:cViewPr varScale="1">
        <p:scale>
          <a:sx n="67" d="100"/>
          <a:sy n="67" d="100"/>
        </p:scale>
        <p:origin x="-133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7" d="100"/>
          <a:sy n="87" d="100"/>
        </p:scale>
        <p:origin x="-310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FontTx/>
              <a:buNone/>
              <a:defRPr sz="1200" b="0"/>
            </a:lvl1pPr>
          </a:lstStyle>
          <a:p>
            <a:endParaRPr lang="en-GB"/>
          </a:p>
        </p:txBody>
      </p:sp>
      <p:sp>
        <p:nvSpPr>
          <p:cNvPr id="30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b="0"/>
            </a:lvl1pPr>
          </a:lstStyle>
          <a:p>
            <a:endParaRPr lang="en-GB"/>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0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buFontTx/>
              <a:buNone/>
              <a:defRPr sz="1200" b="0"/>
            </a:lvl1pPr>
          </a:lstStyle>
          <a:p>
            <a:endParaRPr lang="en-GB"/>
          </a:p>
        </p:txBody>
      </p:sp>
      <p:sp>
        <p:nvSpPr>
          <p:cNvPr id="30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b="0"/>
            </a:lvl1pPr>
          </a:lstStyle>
          <a:p>
            <a:fld id="{43C68B3A-979B-4317-A520-EF02AAD25C8F}" type="slidenum">
              <a:rPr lang="en-GB"/>
              <a:pPr/>
              <a:t>‹#›</a:t>
            </a:fld>
            <a:endParaRPr lang="en-GB"/>
          </a:p>
        </p:txBody>
      </p:sp>
    </p:spTree>
    <p:extLst>
      <p:ext uri="{BB962C8B-B14F-4D97-AF65-F5344CB8AC3E}">
        <p14:creationId xmlns:p14="http://schemas.microsoft.com/office/powerpoint/2010/main" val="208582101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Arial" charset="0"/>
        <a:ea typeface="+mn-ea"/>
        <a:cs typeface="Arial" charset="0"/>
      </a:defRPr>
    </a:lvl1pPr>
    <a:lvl2pPr marL="457200" algn="l" rtl="0" fontAlgn="base">
      <a:spcBef>
        <a:spcPct val="30000"/>
      </a:spcBef>
      <a:spcAft>
        <a:spcPct val="0"/>
      </a:spcAft>
      <a:defRPr sz="1600" kern="1200">
        <a:solidFill>
          <a:schemeClr val="tx1"/>
        </a:solidFill>
        <a:latin typeface="Arial" charset="0"/>
        <a:ea typeface="+mn-ea"/>
        <a:cs typeface="Arial" charset="0"/>
      </a:defRPr>
    </a:lvl2pPr>
    <a:lvl3pPr marL="914400" algn="l" rtl="0" fontAlgn="base">
      <a:spcBef>
        <a:spcPct val="30000"/>
      </a:spcBef>
      <a:spcAft>
        <a:spcPct val="0"/>
      </a:spcAft>
      <a:defRPr sz="1600" kern="1200">
        <a:solidFill>
          <a:schemeClr val="tx1"/>
        </a:solidFill>
        <a:latin typeface="Arial" charset="0"/>
        <a:ea typeface="+mn-ea"/>
        <a:cs typeface="Arial" charset="0"/>
      </a:defRPr>
    </a:lvl3pPr>
    <a:lvl4pPr marL="1371600" algn="l" rtl="0" fontAlgn="base">
      <a:spcBef>
        <a:spcPct val="30000"/>
      </a:spcBef>
      <a:spcAft>
        <a:spcPct val="0"/>
      </a:spcAft>
      <a:defRPr sz="1600" kern="1200">
        <a:solidFill>
          <a:schemeClr val="tx1"/>
        </a:solidFill>
        <a:latin typeface="Arial" charset="0"/>
        <a:ea typeface="+mn-ea"/>
        <a:cs typeface="Arial" charset="0"/>
      </a:defRPr>
    </a:lvl4pPr>
    <a:lvl5pPr marL="1828800" algn="l" rtl="0" fontAlgn="base">
      <a:spcBef>
        <a:spcPct val="3000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i="0" kern="1200" baseline="30000" dirty="0" smtClean="0">
                <a:solidFill>
                  <a:schemeClr val="tx1"/>
                </a:solidFill>
                <a:effectLst/>
                <a:latin typeface="Arial" charset="0"/>
                <a:ea typeface="+mn-ea"/>
                <a:cs typeface="Arial" charset="0"/>
              </a:rPr>
              <a:t> </a:t>
            </a:r>
            <a:r>
              <a:rPr lang="en-GB" sz="1600" b="0" i="0" kern="1200" dirty="0" smtClean="0">
                <a:solidFill>
                  <a:schemeClr val="tx1"/>
                </a:solidFill>
                <a:effectLst/>
                <a:latin typeface="Arial" charset="0"/>
                <a:ea typeface="+mn-ea"/>
                <a:cs typeface="Arial" charset="0"/>
              </a:rPr>
              <a:t>And when thou </a:t>
            </a:r>
            <a:r>
              <a:rPr lang="en-GB" sz="1600" b="0" i="0" kern="1200" dirty="0" err="1" smtClean="0">
                <a:solidFill>
                  <a:schemeClr val="tx1"/>
                </a:solidFill>
                <a:effectLst/>
                <a:latin typeface="Arial" charset="0"/>
                <a:ea typeface="+mn-ea"/>
                <a:cs typeface="Arial" charset="0"/>
              </a:rPr>
              <a:t>prayest</a:t>
            </a:r>
            <a:r>
              <a:rPr lang="en-GB" sz="1600" b="0" i="0" kern="1200" dirty="0" smtClean="0">
                <a:solidFill>
                  <a:schemeClr val="tx1"/>
                </a:solidFill>
                <a:effectLst/>
                <a:latin typeface="Arial" charset="0"/>
                <a:ea typeface="+mn-ea"/>
                <a:cs typeface="Arial" charset="0"/>
              </a:rPr>
              <a:t>, thou shalt not be as the hypocrites are: for they love to pray standing in the synagogues and in the corners of the streets, that they may be seen of men. Verily I say unto you, They have their reward.</a:t>
            </a:r>
          </a:p>
          <a:p>
            <a:r>
              <a:rPr lang="en-GB" sz="1600" b="1" i="0" kern="1200" baseline="30000" dirty="0" smtClean="0">
                <a:solidFill>
                  <a:schemeClr val="tx1"/>
                </a:solidFill>
                <a:effectLst/>
                <a:latin typeface="Arial" charset="0"/>
                <a:ea typeface="+mn-ea"/>
                <a:cs typeface="Arial" charset="0"/>
              </a:rPr>
              <a:t>6 </a:t>
            </a:r>
            <a:r>
              <a:rPr lang="en-GB" sz="1600" b="0" i="0" kern="1200" dirty="0" smtClean="0">
                <a:solidFill>
                  <a:schemeClr val="tx1"/>
                </a:solidFill>
                <a:effectLst/>
                <a:latin typeface="Arial" charset="0"/>
                <a:ea typeface="+mn-ea"/>
                <a:cs typeface="Arial" charset="0"/>
              </a:rPr>
              <a:t>But thou, when thou </a:t>
            </a:r>
            <a:r>
              <a:rPr lang="en-GB" sz="1600" b="0" i="0" kern="1200" dirty="0" err="1" smtClean="0">
                <a:solidFill>
                  <a:schemeClr val="tx1"/>
                </a:solidFill>
                <a:effectLst/>
                <a:latin typeface="Arial" charset="0"/>
                <a:ea typeface="+mn-ea"/>
                <a:cs typeface="Arial" charset="0"/>
              </a:rPr>
              <a:t>prayest</a:t>
            </a:r>
            <a:r>
              <a:rPr lang="en-GB" sz="1600" b="0" i="0" kern="1200" dirty="0" smtClean="0">
                <a:solidFill>
                  <a:schemeClr val="tx1"/>
                </a:solidFill>
                <a:effectLst/>
                <a:latin typeface="Arial" charset="0"/>
                <a:ea typeface="+mn-ea"/>
                <a:cs typeface="Arial" charset="0"/>
              </a:rPr>
              <a:t>, enter into thy closet, and when thou hast shut thy door, pray to thy Father which is in secret; and thy Father which </a:t>
            </a:r>
            <a:r>
              <a:rPr lang="en-GB" sz="1600" b="0" i="0" kern="1200" dirty="0" err="1" smtClean="0">
                <a:solidFill>
                  <a:schemeClr val="tx1"/>
                </a:solidFill>
                <a:effectLst/>
                <a:latin typeface="Arial" charset="0"/>
                <a:ea typeface="+mn-ea"/>
                <a:cs typeface="Arial" charset="0"/>
              </a:rPr>
              <a:t>seeth</a:t>
            </a:r>
            <a:r>
              <a:rPr lang="en-GB" sz="1600" b="0" i="0" kern="1200" dirty="0" smtClean="0">
                <a:solidFill>
                  <a:schemeClr val="tx1"/>
                </a:solidFill>
                <a:effectLst/>
                <a:latin typeface="Arial" charset="0"/>
                <a:ea typeface="+mn-ea"/>
                <a:cs typeface="Arial" charset="0"/>
              </a:rPr>
              <a:t> in secret shall reward thee openly.</a:t>
            </a:r>
          </a:p>
          <a:p>
            <a:r>
              <a:rPr lang="en-GB" sz="1600" b="1" i="0" kern="1200" baseline="30000" dirty="0" smtClean="0">
                <a:solidFill>
                  <a:schemeClr val="tx1"/>
                </a:solidFill>
                <a:effectLst/>
                <a:latin typeface="Arial" charset="0"/>
                <a:ea typeface="+mn-ea"/>
                <a:cs typeface="Arial" charset="0"/>
              </a:rPr>
              <a:t>7 </a:t>
            </a:r>
            <a:r>
              <a:rPr lang="en-GB" sz="1600" b="0" i="0" kern="1200" dirty="0" smtClean="0">
                <a:solidFill>
                  <a:schemeClr val="tx1"/>
                </a:solidFill>
                <a:effectLst/>
                <a:latin typeface="Arial" charset="0"/>
                <a:ea typeface="+mn-ea"/>
                <a:cs typeface="Arial" charset="0"/>
              </a:rPr>
              <a:t>But when ye pray, use not vain repetitions, as the heathen do: for they think that they shall be heard for their much speaking.</a:t>
            </a:r>
          </a:p>
          <a:p>
            <a:r>
              <a:rPr lang="en-GB" sz="1600" b="1" i="0" kern="1200" baseline="30000" dirty="0" smtClean="0">
                <a:solidFill>
                  <a:schemeClr val="tx1"/>
                </a:solidFill>
                <a:effectLst/>
                <a:latin typeface="Arial" charset="0"/>
                <a:ea typeface="+mn-ea"/>
                <a:cs typeface="Arial" charset="0"/>
              </a:rPr>
              <a:t>8 </a:t>
            </a:r>
            <a:r>
              <a:rPr lang="en-GB" sz="1600" b="0" i="0" kern="1200" dirty="0" smtClean="0">
                <a:solidFill>
                  <a:schemeClr val="tx1"/>
                </a:solidFill>
                <a:effectLst/>
                <a:latin typeface="Arial" charset="0"/>
                <a:ea typeface="+mn-ea"/>
                <a:cs typeface="Arial" charset="0"/>
              </a:rPr>
              <a:t>Be not ye therefore like unto them: for your Father </a:t>
            </a:r>
            <a:r>
              <a:rPr lang="en-GB" sz="1600" b="0" i="0" kern="1200" dirty="0" err="1" smtClean="0">
                <a:solidFill>
                  <a:schemeClr val="tx1"/>
                </a:solidFill>
                <a:effectLst/>
                <a:latin typeface="Arial" charset="0"/>
                <a:ea typeface="+mn-ea"/>
                <a:cs typeface="Arial" charset="0"/>
              </a:rPr>
              <a:t>knoweth</a:t>
            </a:r>
            <a:r>
              <a:rPr lang="en-GB" sz="1600" b="0" i="0" kern="1200" dirty="0" smtClean="0">
                <a:solidFill>
                  <a:schemeClr val="tx1"/>
                </a:solidFill>
                <a:effectLst/>
                <a:latin typeface="Arial" charset="0"/>
                <a:ea typeface="+mn-ea"/>
                <a:cs typeface="Arial" charset="0"/>
              </a:rPr>
              <a:t> what things ye have need of, before ye ask him.</a:t>
            </a:r>
          </a:p>
          <a:p>
            <a:r>
              <a:rPr lang="en-GB" sz="1600" b="1" i="0" kern="1200" baseline="30000" dirty="0" smtClean="0">
                <a:solidFill>
                  <a:schemeClr val="tx1"/>
                </a:solidFill>
                <a:effectLst/>
                <a:latin typeface="Arial" charset="0"/>
                <a:ea typeface="+mn-ea"/>
                <a:cs typeface="Arial" charset="0"/>
              </a:rPr>
              <a:t>9 </a:t>
            </a:r>
            <a:r>
              <a:rPr lang="en-GB" sz="1600" b="0" i="0" kern="1200" dirty="0" smtClean="0">
                <a:solidFill>
                  <a:schemeClr val="tx1"/>
                </a:solidFill>
                <a:effectLst/>
                <a:latin typeface="Arial" charset="0"/>
                <a:ea typeface="+mn-ea"/>
                <a:cs typeface="Arial" charset="0"/>
              </a:rPr>
              <a:t>After this manner therefore pray ye: Our Father which art in heaven, Hallowed be thy name.</a:t>
            </a:r>
          </a:p>
          <a:p>
            <a:r>
              <a:rPr lang="en-GB" sz="1600" b="1" i="0" kern="1200" baseline="30000" dirty="0" smtClean="0">
                <a:solidFill>
                  <a:schemeClr val="tx1"/>
                </a:solidFill>
                <a:effectLst/>
                <a:latin typeface="Arial" charset="0"/>
                <a:ea typeface="+mn-ea"/>
                <a:cs typeface="Arial" charset="0"/>
              </a:rPr>
              <a:t>10 </a:t>
            </a:r>
            <a:r>
              <a:rPr lang="en-GB" sz="1600" b="0" i="0" kern="1200" dirty="0" smtClean="0">
                <a:solidFill>
                  <a:schemeClr val="tx1"/>
                </a:solidFill>
                <a:effectLst/>
                <a:latin typeface="Arial" charset="0"/>
                <a:ea typeface="+mn-ea"/>
                <a:cs typeface="Arial" charset="0"/>
              </a:rPr>
              <a:t>Thy kingdom come, Thy will be done in earth, as it is in heaven.</a:t>
            </a:r>
          </a:p>
          <a:p>
            <a:r>
              <a:rPr lang="en-GB" sz="1600" b="1" i="0" kern="1200" baseline="30000" dirty="0" smtClean="0">
                <a:solidFill>
                  <a:schemeClr val="tx1"/>
                </a:solidFill>
                <a:effectLst/>
                <a:latin typeface="Arial" charset="0"/>
                <a:ea typeface="+mn-ea"/>
                <a:cs typeface="Arial" charset="0"/>
              </a:rPr>
              <a:t>11 </a:t>
            </a:r>
            <a:r>
              <a:rPr lang="en-GB" sz="1600" b="0" i="0" kern="1200" dirty="0" smtClean="0">
                <a:solidFill>
                  <a:schemeClr val="tx1"/>
                </a:solidFill>
                <a:effectLst/>
                <a:latin typeface="Arial" charset="0"/>
                <a:ea typeface="+mn-ea"/>
                <a:cs typeface="Arial" charset="0"/>
              </a:rPr>
              <a:t>Give us this day our daily bread.</a:t>
            </a:r>
          </a:p>
          <a:p>
            <a:r>
              <a:rPr lang="en-GB" sz="1600" b="1" i="0" kern="1200" baseline="30000" dirty="0" smtClean="0">
                <a:solidFill>
                  <a:schemeClr val="tx1"/>
                </a:solidFill>
                <a:effectLst/>
                <a:latin typeface="Arial" charset="0"/>
                <a:ea typeface="+mn-ea"/>
                <a:cs typeface="Arial" charset="0"/>
              </a:rPr>
              <a:t>12 </a:t>
            </a:r>
            <a:r>
              <a:rPr lang="en-GB" sz="1600" b="0" i="0" kern="1200" dirty="0" smtClean="0">
                <a:solidFill>
                  <a:schemeClr val="tx1"/>
                </a:solidFill>
                <a:effectLst/>
                <a:latin typeface="Arial" charset="0"/>
                <a:ea typeface="+mn-ea"/>
                <a:cs typeface="Arial" charset="0"/>
              </a:rPr>
              <a:t>And forgive us our debts, as we forgive our debtors.</a:t>
            </a:r>
          </a:p>
          <a:p>
            <a:r>
              <a:rPr lang="en-GB" sz="1600" b="1" i="0" kern="1200" baseline="30000" dirty="0" smtClean="0">
                <a:solidFill>
                  <a:schemeClr val="tx1"/>
                </a:solidFill>
                <a:effectLst/>
                <a:latin typeface="Arial" charset="0"/>
                <a:ea typeface="+mn-ea"/>
                <a:cs typeface="Arial" charset="0"/>
              </a:rPr>
              <a:t>13 </a:t>
            </a:r>
            <a:r>
              <a:rPr lang="en-GB" sz="1600" b="0" i="0" kern="1200" dirty="0" smtClean="0">
                <a:solidFill>
                  <a:schemeClr val="tx1"/>
                </a:solidFill>
                <a:effectLst/>
                <a:latin typeface="Arial" charset="0"/>
                <a:ea typeface="+mn-ea"/>
                <a:cs typeface="Arial" charset="0"/>
              </a:rPr>
              <a:t>And lead us not into temptation, but deliver us from evil: For thine is the kingdom, and the power, and the glory, for ever. Amen.</a:t>
            </a:r>
            <a:endParaRPr lang="en-GB" sz="1600" b="0" i="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1</a:t>
            </a:fld>
            <a:endParaRPr lang="en-GB"/>
          </a:p>
        </p:txBody>
      </p:sp>
    </p:spTree>
    <p:extLst>
      <p:ext uri="{BB962C8B-B14F-4D97-AF65-F5344CB8AC3E}">
        <p14:creationId xmlns:p14="http://schemas.microsoft.com/office/powerpoint/2010/main" val="2159369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is prayer relevant in the 21st century?</a:t>
            </a:r>
          </a:p>
          <a:p>
            <a:endParaRPr lang="en-GB" dirty="0" smtClean="0"/>
          </a:p>
          <a:p>
            <a:r>
              <a:rPr lang="en-GB" dirty="0" smtClean="0"/>
              <a:t>What causes Christians around the world, pray to an entity that they cannot see (PHISICALLY) and that they only know exists through the reading of the Holy Scriptures.</a:t>
            </a:r>
          </a:p>
          <a:p>
            <a:endParaRPr lang="en-GB" dirty="0" smtClean="0"/>
          </a:p>
          <a:p>
            <a:r>
              <a:rPr lang="en-GB" dirty="0" smtClean="0"/>
              <a:t>Not debate if a God, or who worships true God.  </a:t>
            </a:r>
          </a:p>
          <a:p>
            <a:endParaRPr lang="en-GB" dirty="0" smtClean="0"/>
          </a:p>
          <a:p>
            <a:r>
              <a:rPr lang="en-GB" dirty="0" smtClean="0"/>
              <a:t>Use King James authorised version, </a:t>
            </a:r>
          </a:p>
          <a:p>
            <a:endParaRPr lang="en-GB" dirty="0" smtClean="0"/>
          </a:p>
          <a:p>
            <a:r>
              <a:rPr lang="en-GB" dirty="0" smtClean="0"/>
              <a:t>It is undeniable that for any religious denomination prayer plays a fundamental part of the individuals worship.</a:t>
            </a:r>
          </a:p>
          <a:p>
            <a:endParaRPr lang="en-GB" dirty="0" smtClean="0"/>
          </a:p>
          <a:p>
            <a:r>
              <a:rPr lang="en-GB" dirty="0" smtClean="0"/>
              <a:t>Prayer-sensitive subject, personal.</a:t>
            </a:r>
          </a:p>
          <a:p>
            <a:endParaRPr lang="en-GB" dirty="0" smtClean="0"/>
          </a:p>
          <a:p>
            <a:r>
              <a:rPr lang="en-GB" dirty="0" smtClean="0"/>
              <a:t>Even those no religious conviction at all, when faced with crisis, or stark reality of death, resort to prayer as comfort.</a:t>
            </a:r>
          </a:p>
          <a:p>
            <a:endParaRPr lang="en-GB" dirty="0" smtClean="0"/>
          </a:p>
          <a:p>
            <a:r>
              <a:rPr lang="en-GB" dirty="0" smtClean="0"/>
              <a:t>many of the world’s great leaders some of the most powerful men in history have been men of prayer</a:t>
            </a:r>
          </a:p>
          <a:p>
            <a:r>
              <a:rPr lang="en-GB" dirty="0" smtClean="0"/>
              <a:t> </a:t>
            </a:r>
          </a:p>
          <a:p>
            <a:r>
              <a:rPr lang="en-GB" dirty="0" smtClean="0"/>
              <a:t>With that in mind then, let’s set out what we aim to achieve of this evening.</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2</a:t>
            </a:fld>
            <a:endParaRPr lang="en-GB"/>
          </a:p>
        </p:txBody>
      </p:sp>
    </p:spTree>
    <p:extLst>
      <p:ext uri="{BB962C8B-B14F-4D97-AF65-F5344CB8AC3E}">
        <p14:creationId xmlns:p14="http://schemas.microsoft.com/office/powerpoint/2010/main" val="2159369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b="1" u="sng" dirty="0" smtClean="0">
                <a:solidFill>
                  <a:srgbClr val="FF0000"/>
                </a:solidFill>
              </a:rPr>
              <a:t>Firstly, </a:t>
            </a:r>
            <a:r>
              <a:rPr lang="en-GB" b="0" dirty="0" smtClean="0">
                <a:solidFill>
                  <a:srgbClr val="FF0000"/>
                </a:solidFill>
              </a:rPr>
              <a:t>we will aim to establish what prayer is, and how to perform it.  We will look at examples of the prayers of faithful believers and the importance they placed upon it.</a:t>
            </a:r>
          </a:p>
          <a:p>
            <a:endParaRPr lang="en-GB" b="0" dirty="0" smtClean="0">
              <a:solidFill>
                <a:srgbClr val="FF0000"/>
              </a:solidFill>
            </a:endParaRPr>
          </a:p>
          <a:p>
            <a:r>
              <a:rPr lang="en-GB" b="1" u="sng" dirty="0" smtClean="0"/>
              <a:t>Secondly</a:t>
            </a:r>
            <a:r>
              <a:rPr lang="en-GB" b="0" u="sng" dirty="0" smtClean="0"/>
              <a:t>, </a:t>
            </a:r>
            <a:r>
              <a:rPr lang="en-GB" b="0" dirty="0" smtClean="0"/>
              <a:t>we will examine some of these prayers in more detail to establish whether the prayer was answered and try to establish from their examples a template for our own prayer.</a:t>
            </a:r>
          </a:p>
          <a:p>
            <a:endParaRPr lang="en-GB" b="0" dirty="0" smtClean="0"/>
          </a:p>
          <a:p>
            <a:r>
              <a:rPr lang="en-GB" b="1" u="sng" dirty="0" smtClean="0"/>
              <a:t>Thirdly, </a:t>
            </a:r>
            <a:r>
              <a:rPr lang="en-GB" dirty="0" smtClean="0"/>
              <a:t>and to summarise, we will try to establish whether there is any good reason not to put our trust and faith in prayer in this-the 21st century.</a:t>
            </a:r>
          </a:p>
          <a:p>
            <a:endParaRPr lang="en-GB" dirty="0" smtClean="0"/>
          </a:p>
          <a:p>
            <a:r>
              <a:rPr lang="en-GB" b="1" dirty="0" smtClean="0"/>
              <a:t>&gt;:@~?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a:t>
            </a:fld>
            <a:endParaRPr lang="en-GB"/>
          </a:p>
        </p:txBody>
      </p:sp>
    </p:spTree>
    <p:extLst>
      <p:ext uri="{BB962C8B-B14F-4D97-AF65-F5344CB8AC3E}">
        <p14:creationId xmlns:p14="http://schemas.microsoft.com/office/powerpoint/2010/main" val="2159369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Button 1: our first question is ….So what then is prayer?</a:t>
            </a:r>
          </a:p>
          <a:p>
            <a:endParaRPr lang="en-GB" dirty="0" smtClean="0"/>
          </a:p>
          <a:p>
            <a:endParaRPr lang="en-GB" dirty="0" smtClean="0"/>
          </a:p>
          <a:p>
            <a:endParaRPr lang="en-GB" dirty="0" smtClean="0"/>
          </a:p>
          <a:p>
            <a:r>
              <a:rPr lang="en-GB" dirty="0" smtClean="0"/>
              <a:t>Button 2: read… definition</a:t>
            </a:r>
          </a:p>
          <a:p>
            <a:endParaRPr lang="en-GB" dirty="0" smtClean="0"/>
          </a:p>
          <a:p>
            <a:endParaRPr lang="en-GB" dirty="0" smtClean="0"/>
          </a:p>
          <a:p>
            <a:r>
              <a:rPr lang="en-GB" b="1" dirty="0" smtClean="0"/>
              <a:t>&gt;:@~?</a:t>
            </a:r>
          </a:p>
          <a:p>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a:t>
            </a:fld>
            <a:endParaRPr lang="en-GB"/>
          </a:p>
        </p:txBody>
      </p:sp>
    </p:spTree>
    <p:extLst>
      <p:ext uri="{BB962C8B-B14F-4D97-AF65-F5344CB8AC3E}">
        <p14:creationId xmlns:p14="http://schemas.microsoft.com/office/powerpoint/2010/main" val="2159369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first instance prayer in scripture, found genesis 4:26</a:t>
            </a:r>
            <a:r>
              <a:rPr lang="en-GB" dirty="0" smtClean="0"/>
              <a:t>.</a:t>
            </a:r>
          </a:p>
          <a:p>
            <a:r>
              <a:rPr lang="en-GB" dirty="0" smtClean="0"/>
              <a:t>Button</a:t>
            </a:r>
            <a:r>
              <a:rPr lang="en-GB" baseline="0" dirty="0" smtClean="0"/>
              <a:t> 1: how did they call on his name…pray?</a:t>
            </a:r>
            <a:endParaRPr lang="en-GB" dirty="0" smtClean="0"/>
          </a:p>
          <a:p>
            <a:endParaRPr lang="en-GB" dirty="0" smtClean="0"/>
          </a:p>
          <a:p>
            <a:r>
              <a:rPr lang="en-GB" dirty="0" smtClean="0"/>
              <a:t>Is</a:t>
            </a:r>
            <a:r>
              <a:rPr lang="en-GB" baseline="0" dirty="0" smtClean="0"/>
              <a:t> there a correct way to pray?</a:t>
            </a:r>
            <a:endParaRPr lang="en-GB" dirty="0" smtClean="0"/>
          </a:p>
          <a:p>
            <a:endParaRPr lang="en-GB" dirty="0" smtClean="0"/>
          </a:p>
          <a:p>
            <a:r>
              <a:rPr lang="en-GB" dirty="0" smtClean="0"/>
              <a:t>Let’s spend a few </a:t>
            </a:r>
            <a:r>
              <a:rPr lang="en-GB" dirty="0" err="1" smtClean="0"/>
              <a:t>mins</a:t>
            </a:r>
            <a:r>
              <a:rPr lang="en-GB" dirty="0" smtClean="0"/>
              <a:t> to try establish correct, acceptable way to pray according to the examples in scripture…</a:t>
            </a:r>
          </a:p>
          <a:p>
            <a:r>
              <a:rPr lang="en-GB" b="1" dirty="0" smtClean="0"/>
              <a:t>&gt;:@~?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a:t>
            </a:fld>
            <a:endParaRPr lang="en-GB"/>
          </a:p>
        </p:txBody>
      </p:sp>
    </p:spTree>
    <p:extLst>
      <p:ext uri="{BB962C8B-B14F-4D97-AF65-F5344CB8AC3E}">
        <p14:creationId xmlns:p14="http://schemas.microsoft.com/office/powerpoint/2010/main" val="2523817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a:t>
            </a:r>
          </a:p>
          <a:p>
            <a:r>
              <a:rPr lang="en-GB" dirty="0" smtClean="0"/>
              <a:t>Look between lines……</a:t>
            </a:r>
          </a:p>
          <a:p>
            <a:r>
              <a:rPr lang="en-GB" dirty="0" smtClean="0"/>
              <a:t>Interesting, 1</a:t>
            </a:r>
            <a:r>
              <a:rPr lang="en-GB" baseline="30000" dirty="0" smtClean="0"/>
              <a:t>st</a:t>
            </a:r>
            <a:r>
              <a:rPr lang="en-GB" dirty="0" smtClean="0"/>
              <a:t> instance intercessor…… took prayer of another to spare pharaoh, </a:t>
            </a:r>
          </a:p>
          <a:p>
            <a:r>
              <a:rPr lang="en-GB" dirty="0" smtClean="0"/>
              <a:t>Not able to pray for himself!</a:t>
            </a:r>
          </a:p>
          <a:p>
            <a:r>
              <a:rPr lang="en-GB" dirty="0" smtClean="0"/>
              <a:t>Perhaps did not know how to approach God.</a:t>
            </a:r>
          </a:p>
          <a:p>
            <a:endParaRPr lang="en-GB" dirty="0" smtClean="0"/>
          </a:p>
          <a:p>
            <a:r>
              <a:rPr lang="en-GB" dirty="0" smtClean="0"/>
              <a:t>2 points</a:t>
            </a:r>
          </a:p>
          <a:p>
            <a:r>
              <a:rPr lang="en-GB" dirty="0" smtClean="0"/>
              <a:t>1: pray for others</a:t>
            </a:r>
          </a:p>
          <a:p>
            <a:r>
              <a:rPr lang="en-GB" dirty="0" smtClean="0"/>
              <a:t>2: </a:t>
            </a:r>
            <a:r>
              <a:rPr lang="en-GB" dirty="0" smtClean="0"/>
              <a:t>Not all are Prayers acceptable!!</a:t>
            </a:r>
            <a:endParaRPr lang="en-GB" dirty="0" smtClean="0"/>
          </a:p>
          <a:p>
            <a:r>
              <a:rPr lang="en-GB" dirty="0" smtClean="0"/>
              <a:t> </a:t>
            </a:r>
          </a:p>
          <a:p>
            <a:r>
              <a:rPr lang="en-GB" dirty="0" smtClean="0"/>
              <a:t>For God to hear the prayer, must come from someone who is in tune with God.</a:t>
            </a:r>
          </a:p>
          <a:p>
            <a:r>
              <a:rPr lang="en-GB" dirty="0" smtClean="0"/>
              <a:t>What ever that was, Abraham had it! first important thing we note.</a:t>
            </a:r>
          </a:p>
          <a:p>
            <a:r>
              <a:rPr lang="en-GB" dirty="0" smtClean="0"/>
              <a:t>So prudent to look at life of Abraham as example.</a:t>
            </a:r>
          </a:p>
          <a:p>
            <a:endParaRPr lang="en-GB" dirty="0" smtClean="0"/>
          </a:p>
          <a:p>
            <a:r>
              <a:rPr lang="en-GB" dirty="0" smtClean="0"/>
              <a:t>What about posture? Is there a exact posture for prayer?</a:t>
            </a:r>
          </a:p>
          <a:p>
            <a:r>
              <a:rPr lang="en-GB" baseline="0" dirty="0" smtClean="0"/>
              <a:t>No indication of posture only that Abraham new the correct way…</a:t>
            </a:r>
          </a:p>
          <a:p>
            <a:r>
              <a:rPr lang="en-GB" dirty="0" smtClean="0"/>
              <a:t> There seems no hard and fast Rules, although it’s very clear from the following verses that certain criteria must be met.</a:t>
            </a:r>
          </a:p>
          <a:p>
            <a:endParaRPr lang="en-GB" dirty="0" smtClean="0"/>
          </a:p>
          <a:p>
            <a:r>
              <a:rPr lang="en-GB" b="1" dirty="0" smtClean="0"/>
              <a:t>&gt;:@~?</a:t>
            </a:r>
          </a:p>
        </p:txBody>
      </p:sp>
      <p:sp>
        <p:nvSpPr>
          <p:cNvPr id="4" name="Slide Number Placeholder 3"/>
          <p:cNvSpPr>
            <a:spLocks noGrp="1"/>
          </p:cNvSpPr>
          <p:nvPr>
            <p:ph type="sldNum" sz="quarter" idx="10"/>
          </p:nvPr>
        </p:nvSpPr>
        <p:spPr/>
        <p:txBody>
          <a:bodyPr/>
          <a:lstStyle/>
          <a:p>
            <a:fld id="{43C68B3A-979B-4317-A520-EF02AAD25C8F}" type="slidenum">
              <a:rPr lang="en-GB" smtClean="0"/>
              <a:pPr/>
              <a:t>6</a:t>
            </a:fld>
            <a:endParaRPr lang="en-GB"/>
          </a:p>
        </p:txBody>
      </p:sp>
    </p:spTree>
    <p:extLst>
      <p:ext uri="{BB962C8B-B14F-4D97-AF65-F5344CB8AC3E}">
        <p14:creationId xmlns:p14="http://schemas.microsoft.com/office/powerpoint/2010/main" val="1850244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do we notice from this account..</a:t>
            </a:r>
          </a:p>
          <a:p>
            <a:r>
              <a:rPr lang="en-GB" dirty="0" smtClean="0"/>
              <a:t> well….</a:t>
            </a:r>
          </a:p>
          <a:p>
            <a:r>
              <a:rPr lang="en-GB" b="1" dirty="0" smtClean="0"/>
              <a:t>&gt;:@~?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7</a:t>
            </a:fld>
            <a:endParaRPr lang="en-GB"/>
          </a:p>
        </p:txBody>
      </p:sp>
    </p:spTree>
    <p:extLst>
      <p:ext uri="{BB962C8B-B14F-4D97-AF65-F5344CB8AC3E}">
        <p14:creationId xmlns:p14="http://schemas.microsoft.com/office/powerpoint/2010/main" val="3788911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@Arose</a:t>
            </a:r>
            <a:r>
              <a:rPr lang="en-GB" baseline="0" dirty="0" smtClean="0"/>
              <a:t> from kneeling</a:t>
            </a:r>
          </a:p>
          <a:p>
            <a:endParaRPr lang="en-GB" baseline="0" dirty="0" smtClean="0"/>
          </a:p>
          <a:p>
            <a:r>
              <a:rPr lang="en-GB" baseline="0" dirty="0" smtClean="0"/>
              <a:t>And again…..</a:t>
            </a:r>
          </a:p>
          <a:p>
            <a:r>
              <a:rPr lang="en-GB" b="1" baseline="0" dirty="0" smtClean="0"/>
              <a:t>&gt;:@~?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8</a:t>
            </a:fld>
            <a:endParaRPr lang="en-GB"/>
          </a:p>
        </p:txBody>
      </p:sp>
    </p:spTree>
    <p:extLst>
      <p:ext uri="{BB962C8B-B14F-4D97-AF65-F5344CB8AC3E}">
        <p14:creationId xmlns:p14="http://schemas.microsoft.com/office/powerpoint/2010/main" val="3788911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Next:</a:t>
            </a:r>
          </a:p>
          <a:p>
            <a:r>
              <a:rPr lang="en-GB" b="1" dirty="0" smtClean="0"/>
              <a:t>&gt;:@~?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9</a:t>
            </a:fld>
            <a:endParaRPr lang="en-GB"/>
          </a:p>
        </p:txBody>
      </p:sp>
    </p:spTree>
    <p:extLst>
      <p:ext uri="{BB962C8B-B14F-4D97-AF65-F5344CB8AC3E}">
        <p14:creationId xmlns:p14="http://schemas.microsoft.com/office/powerpoint/2010/main" val="2408484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are not told if they were standing or kneeling only that there heads were bowed.</a:t>
            </a:r>
          </a:p>
          <a:p>
            <a:r>
              <a:rPr lang="en-GB" dirty="0" smtClean="0"/>
              <a:t>Principle established….almost all accounts</a:t>
            </a:r>
            <a:r>
              <a:rPr lang="en-GB" baseline="0" dirty="0" smtClean="0"/>
              <a:t> have heads bowed.!!</a:t>
            </a:r>
            <a:endParaRPr lang="en-GB" dirty="0" smtClean="0"/>
          </a:p>
          <a:p>
            <a:endParaRPr lang="en-GB" baseline="0" dirty="0" smtClean="0"/>
          </a:p>
          <a:p>
            <a:r>
              <a:rPr lang="en-GB" baseline="0" dirty="0" smtClean="0"/>
              <a:t>So, they bowed there heads.</a:t>
            </a:r>
          </a:p>
          <a:p>
            <a:endParaRPr lang="en-GB" baseline="0" dirty="0" smtClean="0"/>
          </a:p>
          <a:p>
            <a:r>
              <a:rPr lang="en-GB" baseline="0" dirty="0" smtClean="0"/>
              <a:t>A sign of humbleness….</a:t>
            </a:r>
          </a:p>
          <a:p>
            <a:r>
              <a:rPr lang="en-GB" baseline="0" dirty="0" smtClean="0"/>
              <a:t> and again…..</a:t>
            </a:r>
          </a:p>
          <a:p>
            <a:r>
              <a:rPr lang="en-GB" b="1" u="sng" baseline="0" dirty="0" smtClean="0"/>
              <a:t>&gt;:@~?</a:t>
            </a:r>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10</a:t>
            </a:fld>
            <a:endParaRPr lang="en-GB"/>
          </a:p>
        </p:txBody>
      </p:sp>
    </p:spTree>
    <p:extLst>
      <p:ext uri="{BB962C8B-B14F-4D97-AF65-F5344CB8AC3E}">
        <p14:creationId xmlns:p14="http://schemas.microsoft.com/office/powerpoint/2010/main" val="2408484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Next: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11</a:t>
            </a:fld>
            <a:endParaRPr lang="en-GB"/>
          </a:p>
        </p:txBody>
      </p:sp>
    </p:spTree>
    <p:extLst>
      <p:ext uri="{BB962C8B-B14F-4D97-AF65-F5344CB8AC3E}">
        <p14:creationId xmlns:p14="http://schemas.microsoft.com/office/powerpoint/2010/main" val="338057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Again, bowing the head</a:t>
            </a:r>
          </a:p>
          <a:p>
            <a:r>
              <a:rPr lang="en-GB" dirty="0" smtClean="0"/>
              <a:t>Acknowledgement</a:t>
            </a:r>
            <a:r>
              <a:rPr lang="en-GB" baseline="0" dirty="0" smtClean="0"/>
              <a:t> of Gods greatness and the worshipers unworthiness.</a:t>
            </a:r>
          </a:p>
          <a:p>
            <a:endParaRPr lang="en-GB" dirty="0" smtClean="0"/>
          </a:p>
          <a:p>
            <a:r>
              <a:rPr lang="en-GB" dirty="0" smtClean="0"/>
              <a:t>Think getting general idea….</a:t>
            </a:r>
          </a:p>
          <a:p>
            <a:r>
              <a:rPr lang="en-GB" dirty="0" smtClean="0"/>
              <a:t>But continue….</a:t>
            </a:r>
          </a:p>
          <a:p>
            <a:r>
              <a:rPr lang="en-GB" dirty="0" smtClean="0"/>
              <a:t>What about the new testament – time of Jesus…</a:t>
            </a:r>
          </a:p>
          <a:p>
            <a:r>
              <a:rPr lang="en-GB" b="1" i="1" u="sng"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12</a:t>
            </a:fld>
            <a:endParaRPr lang="en-GB"/>
          </a:p>
        </p:txBody>
      </p:sp>
    </p:spTree>
    <p:extLst>
      <p:ext uri="{BB962C8B-B14F-4D97-AF65-F5344CB8AC3E}">
        <p14:creationId xmlns:p14="http://schemas.microsoft.com/office/powerpoint/2010/main" val="4177616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Button 1 :The most obvious place</a:t>
            </a:r>
            <a:r>
              <a:rPr lang="en-GB" baseline="0" dirty="0" smtClean="0"/>
              <a:t> to start is mat 6 – the model prayer. Vs:5-13 [READ]</a:t>
            </a:r>
          </a:p>
          <a:p>
            <a:endParaRPr lang="en-GB" baseline="0" dirty="0" smtClean="0"/>
          </a:p>
          <a:p>
            <a:r>
              <a:rPr lang="en-GB" baseline="0" dirty="0" smtClean="0"/>
              <a:t>The first thing we note vs. 5, is Jesus comments are to the individual – not a group or a leader of a church – the individual  - YOU.</a:t>
            </a:r>
          </a:p>
          <a:p>
            <a:endParaRPr lang="en-GB" baseline="0" dirty="0" smtClean="0"/>
          </a:p>
          <a:p>
            <a:r>
              <a:rPr lang="en-GB" baseline="0" dirty="0" smtClean="0"/>
              <a:t>Vs:6 Not to be showy. It’s a state of mind….</a:t>
            </a:r>
          </a:p>
          <a:p>
            <a:r>
              <a:rPr lang="en-GB" baseline="0" dirty="0" err="1" smtClean="0"/>
              <a:t>vs</a:t>
            </a:r>
            <a:r>
              <a:rPr lang="en-GB" baseline="0" dirty="0" smtClean="0"/>
              <a:t>: 7 Think about what say – not just repeat phrases that you find easy. Develop real relationship.</a:t>
            </a:r>
          </a:p>
          <a:p>
            <a:r>
              <a:rPr lang="en-GB" baseline="0" dirty="0" err="1" smtClean="0"/>
              <a:t>Vs</a:t>
            </a:r>
            <a:r>
              <a:rPr lang="en-GB" baseline="0" dirty="0" smtClean="0"/>
              <a:t>: 8 don’t be intimidated by others prayers, you will be heard if sincere – God not interested in ability. Flowery words.</a:t>
            </a:r>
          </a:p>
          <a:p>
            <a:r>
              <a:rPr lang="en-GB" baseline="0" dirty="0" err="1" smtClean="0"/>
              <a:t>Vs</a:t>
            </a:r>
            <a:r>
              <a:rPr lang="en-GB" baseline="0" dirty="0" smtClean="0"/>
              <a:t>: 9  then we have the order, priority</a:t>
            </a:r>
          </a:p>
          <a:p>
            <a:endParaRPr lang="en-GB" baseline="0" dirty="0" smtClean="0"/>
          </a:p>
          <a:p>
            <a:r>
              <a:rPr lang="en-GB" b="1" i="1" u="sng" baseline="0" dirty="0" smtClean="0">
                <a:solidFill>
                  <a:srgbClr val="FF0000"/>
                </a:solidFill>
              </a:rPr>
              <a:t>&gt;:@~?</a:t>
            </a:r>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13</a:t>
            </a:fld>
            <a:endParaRPr lang="en-GB"/>
          </a:p>
        </p:txBody>
      </p:sp>
    </p:spTree>
    <p:extLst>
      <p:ext uri="{BB962C8B-B14F-4D97-AF65-F5344CB8AC3E}">
        <p14:creationId xmlns:p14="http://schemas.microsoft.com/office/powerpoint/2010/main" val="471138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the first is …</a:t>
            </a:r>
          </a:p>
          <a:p>
            <a:r>
              <a:rPr lang="en-GB" dirty="0" smtClean="0"/>
              <a:t>praise, </a:t>
            </a:r>
          </a:p>
          <a:p>
            <a:r>
              <a:rPr lang="en-GB" dirty="0" smtClean="0"/>
              <a:t>will, </a:t>
            </a:r>
          </a:p>
          <a:p>
            <a:r>
              <a:rPr lang="en-GB" dirty="0" smtClean="0"/>
              <a:t>provision, </a:t>
            </a:r>
          </a:p>
          <a:p>
            <a:r>
              <a:rPr lang="en-GB" dirty="0" smtClean="0"/>
              <a:t>forgiveness, </a:t>
            </a:r>
          </a:p>
          <a:p>
            <a:r>
              <a:rPr lang="en-GB" dirty="0" smtClean="0"/>
              <a:t>help, </a:t>
            </a:r>
          </a:p>
          <a:p>
            <a:endParaRPr lang="en-GB" dirty="0" smtClean="0"/>
          </a:p>
          <a:p>
            <a:r>
              <a:rPr lang="en-GB" b="1" u="sng" dirty="0" smtClean="0"/>
              <a:t>&gt;:@~?</a:t>
            </a:r>
          </a:p>
          <a:p>
            <a:endParaRPr lang="en-GB" dirty="0" smtClean="0"/>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14</a:t>
            </a:fld>
            <a:endParaRPr lang="en-GB"/>
          </a:p>
        </p:txBody>
      </p:sp>
    </p:spTree>
    <p:extLst>
      <p:ext uri="{BB962C8B-B14F-4D97-AF65-F5344CB8AC3E}">
        <p14:creationId xmlns:p14="http://schemas.microsoft.com/office/powerpoint/2010/main" val="471138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can we glean</a:t>
            </a:r>
            <a:r>
              <a:rPr lang="en-GB" baseline="0" dirty="0" smtClean="0"/>
              <a:t> from this example … 3 fundamental points….</a:t>
            </a:r>
          </a:p>
          <a:p>
            <a:r>
              <a:rPr lang="en-GB" baseline="0" dirty="0" smtClean="0"/>
              <a:t>1: God is greater than us and able to hear us and answer our request. – requires us to be humble.</a:t>
            </a:r>
          </a:p>
          <a:p>
            <a:r>
              <a:rPr lang="en-GB" baseline="0" dirty="0" smtClean="0"/>
              <a:t>2: God’s will- that requires effort and understanding on our part – so need to read his word, What were doing tonight. </a:t>
            </a:r>
          </a:p>
          <a:p>
            <a:r>
              <a:rPr lang="en-GB" baseline="0" dirty="0" smtClean="0"/>
              <a:t>3: Conditions – cannot ask for forgiveness if we not prepared to forgive others.</a:t>
            </a:r>
          </a:p>
          <a:p>
            <a:endParaRPr lang="en-GB" baseline="0" dirty="0" smtClean="0"/>
          </a:p>
          <a:p>
            <a:r>
              <a:rPr lang="en-GB" baseline="0" dirty="0" smtClean="0"/>
              <a:t>This is template, a basis for our own, and we should structure our own to reflect individual </a:t>
            </a:r>
            <a:r>
              <a:rPr lang="en-GB" baseline="0" dirty="0" err="1" smtClean="0"/>
              <a:t>ongoing</a:t>
            </a:r>
            <a:r>
              <a:rPr lang="en-GB" baseline="0" dirty="0" smtClean="0"/>
              <a:t> circumstances.</a:t>
            </a:r>
          </a:p>
          <a:p>
            <a:r>
              <a:rPr lang="en-GB" baseline="0" dirty="0" smtClean="0"/>
              <a:t>Not sufficient to repeat this prayer – our petitions must come from the heart.</a:t>
            </a:r>
          </a:p>
          <a:p>
            <a:r>
              <a:rPr lang="en-GB" baseline="0" dirty="0" smtClean="0"/>
              <a:t> Ecclesiastes offers further advise….</a:t>
            </a:r>
          </a:p>
          <a:p>
            <a:endParaRPr lang="en-GB" baseline="0" dirty="0" smtClean="0"/>
          </a:p>
          <a:p>
            <a:r>
              <a:rPr lang="en-GB" b="1" i="1" u="sng" baseline="0" dirty="0" smtClean="0">
                <a:effectLst>
                  <a:outerShdw blurRad="38100" dist="38100" dir="2700000" algn="tl">
                    <a:srgbClr val="000000">
                      <a:alpha val="43137"/>
                    </a:srgbClr>
                  </a:outerShdw>
                </a:effectLst>
              </a:rPr>
              <a:t>&gt;:@~?</a:t>
            </a:r>
            <a:endParaRPr lang="en-GB" b="1" i="1" u="sng"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15</a:t>
            </a:fld>
            <a:endParaRPr lang="en-GB"/>
          </a:p>
        </p:txBody>
      </p:sp>
    </p:spTree>
    <p:extLst>
      <p:ext uri="{BB962C8B-B14F-4D97-AF65-F5344CB8AC3E}">
        <p14:creationId xmlns:p14="http://schemas.microsoft.com/office/powerpoint/2010/main" val="1280119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Button</a:t>
            </a:r>
            <a:r>
              <a:rPr lang="en-GB" baseline="0" dirty="0" smtClean="0"/>
              <a:t> 1: </a:t>
            </a:r>
            <a:r>
              <a:rPr lang="en-GB" dirty="0" smtClean="0"/>
              <a:t>Read:</a:t>
            </a:r>
          </a:p>
          <a:p>
            <a:r>
              <a:rPr lang="en-GB" dirty="0" smtClean="0"/>
              <a:t>Not abuse this privilege we have of prayer – reminded that should not be flippant.</a:t>
            </a:r>
          </a:p>
          <a:p>
            <a:r>
              <a:rPr lang="en-GB" dirty="0" smtClean="0"/>
              <a:t>That we should perhaps</a:t>
            </a:r>
            <a:r>
              <a:rPr lang="en-GB" baseline="0" dirty="0" smtClean="0"/>
              <a:t> </a:t>
            </a:r>
            <a:r>
              <a:rPr lang="en-GB" dirty="0" smtClean="0"/>
              <a:t>meditate and consider how</a:t>
            </a:r>
            <a:r>
              <a:rPr lang="en-GB" baseline="0" dirty="0" smtClean="0"/>
              <a:t> and what we will ask for </a:t>
            </a:r>
            <a:r>
              <a:rPr lang="en-GB" dirty="0" smtClean="0"/>
              <a:t>before prayer.</a:t>
            </a:r>
          </a:p>
          <a:p>
            <a:endParaRPr lang="en-GB" dirty="0" smtClean="0"/>
          </a:p>
          <a:p>
            <a:r>
              <a:rPr lang="en-GB" dirty="0" smtClean="0"/>
              <a:t>Lets consider example of prayer</a:t>
            </a:r>
            <a:r>
              <a:rPr lang="en-GB" baseline="0" dirty="0" smtClean="0"/>
              <a:t> from both view points…</a:t>
            </a:r>
          </a:p>
          <a:p>
            <a:r>
              <a:rPr lang="en-GB" baseline="0" dirty="0" smtClean="0"/>
              <a:t>Unacceptable and Acceptable to God</a:t>
            </a:r>
          </a:p>
          <a:p>
            <a:endParaRPr lang="en-GB" baseline="0" dirty="0" smtClean="0"/>
          </a:p>
          <a:p>
            <a:r>
              <a:rPr lang="en-GB" b="1" i="1" u="sng" baseline="0"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16</a:t>
            </a:fld>
            <a:endParaRPr lang="en-GB"/>
          </a:p>
        </p:txBody>
      </p:sp>
    </p:spTree>
    <p:extLst>
      <p:ext uri="{BB962C8B-B14F-4D97-AF65-F5344CB8AC3E}">
        <p14:creationId xmlns:p14="http://schemas.microsoft.com/office/powerpoint/2010/main" val="3181864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smtClean="0"/>
              <a:t>Button 1,2 </a:t>
            </a:r>
          </a:p>
          <a:p>
            <a:r>
              <a:rPr lang="en-GB" dirty="0" smtClean="0"/>
              <a:t>then Read: 9-12 stop</a:t>
            </a:r>
          </a:p>
          <a:p>
            <a:r>
              <a:rPr lang="en-GB" dirty="0" smtClean="0"/>
              <a:t>Background….</a:t>
            </a:r>
          </a:p>
          <a:p>
            <a:endParaRPr lang="en-GB" dirty="0" smtClean="0"/>
          </a:p>
          <a:p>
            <a:r>
              <a:rPr lang="en-GB" dirty="0" smtClean="0"/>
              <a:t>What The Problem:</a:t>
            </a:r>
          </a:p>
          <a:p>
            <a:endParaRPr lang="en-GB" dirty="0" smtClean="0"/>
          </a:p>
          <a:p>
            <a:r>
              <a:rPr lang="en-GB" b="1" u="sng" dirty="0" smtClean="0"/>
              <a:t>Button 3: </a:t>
            </a:r>
            <a:r>
              <a:rPr lang="en-GB" dirty="0" smtClean="0"/>
              <a:t>The attitude: self-righteousness, Self-importance</a:t>
            </a:r>
          </a:p>
          <a:p>
            <a:r>
              <a:rPr lang="en-GB" dirty="0" smtClean="0"/>
              <a:t>He prayed vs:11…. “to himself.” – didn’t need God for anything didn’t feel he needed any help just for show</a:t>
            </a:r>
          </a:p>
          <a:p>
            <a:r>
              <a:rPr lang="en-GB" dirty="0" smtClean="0"/>
              <a:t>He compared himself to others and was very condemning of others. No empathy, or compassion.</a:t>
            </a:r>
          </a:p>
          <a:p>
            <a:r>
              <a:rPr lang="en-GB" dirty="0" smtClean="0"/>
              <a:t> not what God wants from us</a:t>
            </a:r>
          </a:p>
          <a:p>
            <a:endParaRPr lang="en-GB" dirty="0" smtClean="0"/>
          </a:p>
          <a:p>
            <a:endParaRPr lang="en-GB" dirty="0" smtClean="0"/>
          </a:p>
          <a:p>
            <a:r>
              <a:rPr lang="en-GB" dirty="0" smtClean="0"/>
              <a:t>Posture…</a:t>
            </a:r>
          </a:p>
          <a:p>
            <a:r>
              <a:rPr lang="en-GB" b="1" u="sng" dirty="0" smtClean="0"/>
              <a:t>Button :4 </a:t>
            </a:r>
            <a:r>
              <a:rPr lang="en-GB" dirty="0" smtClean="0"/>
              <a:t>His Stance</a:t>
            </a:r>
          </a:p>
          <a:p>
            <a:r>
              <a:rPr lang="en-GB" dirty="0" smtClean="0"/>
              <a:t>He approached God with familiarity (he was standing when it would seem more appropriate to kneel </a:t>
            </a:r>
          </a:p>
          <a:p>
            <a:endParaRPr lang="en-GB" dirty="0" smtClean="0"/>
          </a:p>
          <a:p>
            <a:r>
              <a:rPr lang="en-GB" dirty="0" smtClean="0"/>
              <a:t>So this really just confirmed what seen so far.</a:t>
            </a:r>
          </a:p>
          <a:p>
            <a:r>
              <a:rPr lang="en-GB" dirty="0" smtClean="0"/>
              <a:t> attitude / approach/ posture.</a:t>
            </a:r>
          </a:p>
          <a:p>
            <a:endParaRPr lang="en-GB" dirty="0" smtClean="0"/>
          </a:p>
          <a:p>
            <a:r>
              <a:rPr lang="en-GB" dirty="0" smtClean="0"/>
              <a:t> what about the other prayer recorder here……</a:t>
            </a:r>
          </a:p>
          <a:p>
            <a:endParaRPr lang="en-GB" dirty="0" smtClean="0"/>
          </a:p>
          <a:p>
            <a:r>
              <a:rPr lang="en-GB" b="1" i="1" u="sng" dirty="0" smtClean="0"/>
              <a:t>~@:&gt;</a:t>
            </a:r>
          </a:p>
          <a:p>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17</a:t>
            </a:fld>
            <a:endParaRPr lang="en-GB"/>
          </a:p>
        </p:txBody>
      </p:sp>
    </p:spTree>
    <p:extLst>
      <p:ext uri="{BB962C8B-B14F-4D97-AF65-F5344CB8AC3E}">
        <p14:creationId xmlns:p14="http://schemas.microsoft.com/office/powerpoint/2010/main" val="1142834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a:t>
            </a:r>
            <a:r>
              <a:rPr lang="en-GB" dirty="0" err="1" smtClean="0"/>
              <a:t>vs</a:t>
            </a:r>
            <a:r>
              <a:rPr lang="en-GB" dirty="0" smtClean="0"/>
              <a:t> 13</a:t>
            </a:r>
          </a:p>
          <a:p>
            <a:endParaRPr lang="en-GB" dirty="0" smtClean="0"/>
          </a:p>
          <a:p>
            <a:r>
              <a:rPr lang="en-GB" b="1" dirty="0" smtClean="0"/>
              <a:t>Button 1</a:t>
            </a:r>
            <a:r>
              <a:rPr lang="en-GB" dirty="0" smtClean="0"/>
              <a:t>: In accordance with what seen so far…..</a:t>
            </a:r>
          </a:p>
          <a:p>
            <a:r>
              <a:rPr lang="en-GB" b="1" dirty="0" smtClean="0"/>
              <a:t>Button 2</a:t>
            </a:r>
            <a:r>
              <a:rPr lang="en-GB" baseline="0" dirty="0" smtClean="0"/>
              <a:t>: </a:t>
            </a:r>
            <a:r>
              <a:rPr lang="en-GB" dirty="0" smtClean="0"/>
              <a:t>Opposite to Pharisee.</a:t>
            </a:r>
          </a:p>
          <a:p>
            <a:r>
              <a:rPr lang="en-GB" dirty="0" smtClean="0"/>
              <a:t>Humble, in need of help.</a:t>
            </a:r>
          </a:p>
          <a:p>
            <a:r>
              <a:rPr lang="en-GB" dirty="0" smtClean="0"/>
              <a:t>Acknowledged his own sin. </a:t>
            </a:r>
          </a:p>
          <a:p>
            <a:endParaRPr lang="en-GB" dirty="0" smtClean="0"/>
          </a:p>
          <a:p>
            <a:r>
              <a:rPr lang="en-GB" b="1" dirty="0" smtClean="0"/>
              <a:t>Button 3: </a:t>
            </a:r>
            <a:r>
              <a:rPr lang="en-GB" dirty="0" smtClean="0"/>
              <a:t>Which in that culture was the outward sign of an inward pain in one’s soul usually only seen at funerals</a:t>
            </a:r>
          </a:p>
          <a:p>
            <a:endParaRPr lang="en-GB" dirty="0" smtClean="0"/>
          </a:p>
          <a:p>
            <a:r>
              <a:rPr lang="en-GB" dirty="0" smtClean="0"/>
              <a:t>What about his prayer?</a:t>
            </a:r>
          </a:p>
          <a:p>
            <a:endParaRPr lang="en-GB" dirty="0" smtClean="0"/>
          </a:p>
          <a:p>
            <a:r>
              <a:rPr lang="en-GB" b="1" i="1" u="sng"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18</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b="1" u="sng" dirty="0" smtClean="0"/>
              <a:t>Button 1: </a:t>
            </a:r>
            <a:r>
              <a:rPr lang="en-GB" dirty="0" smtClean="0"/>
              <a:t>was a Plea not Boast</a:t>
            </a:r>
          </a:p>
          <a:p>
            <a:r>
              <a:rPr lang="en-GB" b="1" u="sng" dirty="0" smtClean="0"/>
              <a:t>Button 2 </a:t>
            </a:r>
            <a:r>
              <a:rPr lang="en-GB" dirty="0" smtClean="0"/>
              <a:t>: read…</a:t>
            </a:r>
          </a:p>
          <a:p>
            <a:r>
              <a:rPr lang="en-GB" b="1" u="sng" dirty="0" smtClean="0"/>
              <a:t>Button 3:</a:t>
            </a:r>
            <a:r>
              <a:rPr lang="en-GB" dirty="0" smtClean="0"/>
              <a:t> cant save himself.</a:t>
            </a:r>
          </a:p>
          <a:p>
            <a:r>
              <a:rPr lang="en-GB" b="1" u="sng" dirty="0" smtClean="0"/>
              <a:t>Button 4:</a:t>
            </a:r>
            <a:r>
              <a:rPr lang="en-GB" dirty="0" smtClean="0"/>
              <a:t> acknowledge sin</a:t>
            </a:r>
          </a:p>
          <a:p>
            <a:r>
              <a:rPr lang="en-GB" b="1" u="sng" dirty="0" smtClean="0"/>
              <a:t>Button 5: </a:t>
            </a:r>
            <a:r>
              <a:rPr lang="en-GB" dirty="0" smtClean="0"/>
              <a:t>been suggested, the sentiment shown here is make this prayer complete. – wonderful template for our own.</a:t>
            </a:r>
          </a:p>
          <a:p>
            <a:endParaRPr lang="en-GB" dirty="0" smtClean="0"/>
          </a:p>
          <a:p>
            <a:r>
              <a:rPr lang="en-GB" dirty="0" smtClean="0"/>
              <a:t>Principle - therefore the self-condemned, and not the self-righteous, are justified before God.</a:t>
            </a:r>
          </a:p>
          <a:p>
            <a:r>
              <a:rPr lang="en-GB" dirty="0" smtClean="0"/>
              <a:t>Justification of God, = whereby He extends mercy to the repentant sinner who comes to Him in faith.</a:t>
            </a:r>
          </a:p>
          <a:p>
            <a:endParaRPr lang="en-GB" dirty="0" smtClean="0"/>
          </a:p>
          <a:p>
            <a:r>
              <a:rPr lang="en-GB" dirty="0" smtClean="0"/>
              <a:t>The one who exalts himself will be humbled and the one who humbles himself will be exalted. v14</a:t>
            </a:r>
          </a:p>
          <a:p>
            <a:endParaRPr lang="en-GB" dirty="0" smtClean="0"/>
          </a:p>
          <a:p>
            <a:r>
              <a:rPr lang="en-GB" dirty="0" smtClean="0"/>
              <a:t>Again…Important principle re: prayer – must understand our position before God</a:t>
            </a:r>
          </a:p>
          <a:p>
            <a:endParaRPr lang="en-GB" dirty="0" smtClean="0"/>
          </a:p>
          <a:p>
            <a:r>
              <a:rPr lang="en-GB" dirty="0" smtClean="0"/>
              <a:t>The 7 words of that mans prayer perfectly summarise the correct approach to God.</a:t>
            </a:r>
          </a:p>
          <a:p>
            <a:r>
              <a:rPr lang="en-GB" dirty="0" smtClean="0"/>
              <a:t> It starts with God and ends with “me a sinner”</a:t>
            </a:r>
          </a:p>
          <a:p>
            <a:endParaRPr lang="en-GB" dirty="0" smtClean="0"/>
          </a:p>
          <a:p>
            <a:r>
              <a:rPr lang="en-GB" b="1" i="1" u="sng" dirty="0" smtClean="0"/>
              <a:t>&gt;:@~?</a:t>
            </a:r>
          </a:p>
        </p:txBody>
      </p:sp>
      <p:sp>
        <p:nvSpPr>
          <p:cNvPr id="4" name="Slide Number Placeholder 3"/>
          <p:cNvSpPr>
            <a:spLocks noGrp="1"/>
          </p:cNvSpPr>
          <p:nvPr>
            <p:ph type="sldNum" sz="quarter" idx="10"/>
          </p:nvPr>
        </p:nvSpPr>
        <p:spPr/>
        <p:txBody>
          <a:bodyPr/>
          <a:lstStyle/>
          <a:p>
            <a:fld id="{43C68B3A-979B-4317-A520-EF02AAD25C8F}" type="slidenum">
              <a:rPr lang="en-GB" smtClean="0"/>
              <a:pPr/>
              <a:t>19</a:t>
            </a:fld>
            <a:endParaRPr lang="en-GB"/>
          </a:p>
        </p:txBody>
      </p:sp>
    </p:spTree>
    <p:extLst>
      <p:ext uri="{BB962C8B-B14F-4D97-AF65-F5344CB8AC3E}">
        <p14:creationId xmlns:p14="http://schemas.microsoft.com/office/powerpoint/2010/main" val="3357447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smtClean="0"/>
              <a:t>Button 1: </a:t>
            </a:r>
            <a:r>
              <a:rPr lang="en-GB" dirty="0" smtClean="0"/>
              <a:t>read</a:t>
            </a:r>
          </a:p>
          <a:p>
            <a:r>
              <a:rPr lang="en-GB" dirty="0" smtClean="0"/>
              <a:t>Much</a:t>
            </a:r>
            <a:r>
              <a:rPr lang="en-GB" baseline="0" dirty="0" smtClean="0"/>
              <a:t> the same reasons as the publican…..</a:t>
            </a:r>
          </a:p>
          <a:p>
            <a:r>
              <a:rPr lang="en-GB" baseline="0" dirty="0" smtClean="0"/>
              <a:t>To be justified and acceptable before God</a:t>
            </a:r>
          </a:p>
          <a:p>
            <a:endParaRPr lang="en-GB" dirty="0" smtClean="0"/>
          </a:p>
          <a:p>
            <a:r>
              <a:rPr lang="en-GB" b="1" u="sng" dirty="0" smtClean="0"/>
              <a:t>Button 2: </a:t>
            </a:r>
            <a:r>
              <a:rPr lang="en-GB" dirty="0" smtClean="0"/>
              <a:t>Dependant on God just as we are.  This is Reflected in the things</a:t>
            </a:r>
            <a:r>
              <a:rPr lang="en-GB" baseline="0" dirty="0" smtClean="0"/>
              <a:t> he sought God in prayer for….</a:t>
            </a:r>
          </a:p>
          <a:p>
            <a:r>
              <a:rPr lang="en-GB" dirty="0" smtClean="0"/>
              <a:t>Some 25 prayers recorded…</a:t>
            </a:r>
          </a:p>
          <a:p>
            <a:r>
              <a:rPr lang="en-GB" dirty="0" err="1" smtClean="0"/>
              <a:t>Gloryfied</a:t>
            </a:r>
            <a:r>
              <a:rPr lang="en-GB" dirty="0" smtClean="0"/>
              <a:t> God / Before walking on water / before</a:t>
            </a:r>
            <a:r>
              <a:rPr lang="en-GB" baseline="0" dirty="0" smtClean="0"/>
              <a:t> choosing his disciples / for his disciples / for those who killed him…..</a:t>
            </a:r>
          </a:p>
          <a:p>
            <a:endParaRPr lang="en-GB" dirty="0" smtClean="0"/>
          </a:p>
          <a:p>
            <a:r>
              <a:rPr lang="en-GB" dirty="0" smtClean="0"/>
              <a:t>We must recognise that</a:t>
            </a:r>
            <a:r>
              <a:rPr lang="en-GB" baseline="0" dirty="0" smtClean="0"/>
              <a:t> we are in need, and that God alone can meet our needs.</a:t>
            </a:r>
          </a:p>
          <a:p>
            <a:endParaRPr lang="en-GB" baseline="0" dirty="0" smtClean="0"/>
          </a:p>
          <a:p>
            <a:r>
              <a:rPr lang="en-GB" baseline="0" dirty="0" smtClean="0"/>
              <a:t>Accepting that God alone can do what we cannot – forgive our sin (</a:t>
            </a:r>
            <a:r>
              <a:rPr lang="en-GB" baseline="0" dirty="0" err="1" smtClean="0"/>
              <a:t>tresspass</a:t>
            </a:r>
            <a:r>
              <a:rPr lang="en-GB" baseline="0" dirty="0" smtClean="0"/>
              <a:t>)</a:t>
            </a:r>
          </a:p>
          <a:p>
            <a:endParaRPr lang="en-GB" baseline="0" dirty="0" smtClean="0"/>
          </a:p>
          <a:p>
            <a:r>
              <a:rPr lang="en-GB" baseline="0" dirty="0" smtClean="0"/>
              <a:t>By accepting this we bow down to his greatness and acknowledge his grace and mercy towards us.</a:t>
            </a:r>
          </a:p>
          <a:p>
            <a:endParaRPr lang="en-GB" baseline="0" dirty="0" smtClean="0"/>
          </a:p>
          <a:p>
            <a:r>
              <a:rPr lang="en-GB" baseline="0" dirty="0" smtClean="0"/>
              <a:t>This is praise! We praise him and give him the glory to him because we are dependant on his love towards us – not the other way around!!!</a:t>
            </a:r>
          </a:p>
          <a:p>
            <a:endParaRPr lang="en-GB" baseline="0" dirty="0" smtClean="0"/>
          </a:p>
          <a:p>
            <a:r>
              <a:rPr lang="en-GB" baseline="0" dirty="0" smtClean="0"/>
              <a:t>This is not something which modern man is accustomed to……. Humbleness / </a:t>
            </a:r>
          </a:p>
          <a:p>
            <a:endParaRPr lang="en-GB" baseline="0" dirty="0" smtClean="0"/>
          </a:p>
          <a:p>
            <a:r>
              <a:rPr lang="en-GB" b="1" i="1" u="sng" baseline="0"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20</a:t>
            </a:fld>
            <a:endParaRPr lang="en-GB"/>
          </a:p>
        </p:txBody>
      </p:sp>
    </p:spTree>
    <p:extLst>
      <p:ext uri="{BB962C8B-B14F-4D97-AF65-F5344CB8AC3E}">
        <p14:creationId xmlns:p14="http://schemas.microsoft.com/office/powerpoint/2010/main" val="3357447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Button 1: Let us consider the power of faithful prayer.</a:t>
            </a:r>
          </a:p>
          <a:p>
            <a:endParaRPr lang="en-GB" dirty="0" smtClean="0"/>
          </a:p>
          <a:p>
            <a:r>
              <a:rPr lang="en-GB" dirty="0" smtClean="0"/>
              <a:t>There are so many examples of prayers that have been answered in a Dramatic way through out scripture Samson’s prayer to name but one…</a:t>
            </a:r>
          </a:p>
          <a:p>
            <a:r>
              <a:rPr lang="en-GB" dirty="0" smtClean="0"/>
              <a:t>Think of David's prayer</a:t>
            </a:r>
            <a:r>
              <a:rPr lang="en-GB" baseline="0" dirty="0" smtClean="0"/>
              <a:t> for his child.</a:t>
            </a:r>
            <a:endParaRPr lang="en-GB" dirty="0" smtClean="0"/>
          </a:p>
          <a:p>
            <a:r>
              <a:rPr lang="en-GB" dirty="0" smtClean="0"/>
              <a:t>We</a:t>
            </a:r>
            <a:r>
              <a:rPr lang="en-GB" baseline="0" dirty="0" smtClean="0"/>
              <a:t> can be confident the publican was forgiven.</a:t>
            </a:r>
          </a:p>
          <a:p>
            <a:endParaRPr lang="en-GB" dirty="0" smtClean="0"/>
          </a:p>
          <a:p>
            <a:r>
              <a:rPr lang="en-GB" dirty="0" smtClean="0"/>
              <a:t>But what about our daily prayers?  here in the 21c – </a:t>
            </a:r>
          </a:p>
          <a:p>
            <a:endParaRPr lang="en-GB" dirty="0" smtClean="0"/>
          </a:p>
          <a:p>
            <a:r>
              <a:rPr lang="en-GB" dirty="0" smtClean="0"/>
              <a:t>Well-all evidence suggests we have assurance that if adopt the correct approach as we just detailed, we </a:t>
            </a:r>
            <a:r>
              <a:rPr lang="en-GB" u="sng" dirty="0" smtClean="0"/>
              <a:t>Will</a:t>
            </a:r>
            <a:r>
              <a:rPr lang="en-GB" dirty="0" smtClean="0"/>
              <a:t> be heard, and if in accordance with Gods will  - answered.</a:t>
            </a:r>
          </a:p>
          <a:p>
            <a:endParaRPr lang="en-GB" dirty="0" smtClean="0"/>
          </a:p>
          <a:p>
            <a:r>
              <a:rPr lang="en-GB" dirty="0" smtClean="0"/>
              <a:t>But are</a:t>
            </a:r>
            <a:r>
              <a:rPr lang="en-GB" baseline="0" dirty="0" smtClean="0"/>
              <a:t> there any limitation?……..</a:t>
            </a:r>
          </a:p>
          <a:p>
            <a:endParaRPr lang="en-GB" baseline="0" dirty="0" smtClean="0"/>
          </a:p>
          <a:p>
            <a:r>
              <a:rPr lang="en-GB" b="1" i="1" u="sng" baseline="0" dirty="0" smtClean="0"/>
              <a:t>&gt;:@~?</a:t>
            </a:r>
            <a:endParaRPr lang="en-GB" b="1" i="1" u="sng" dirty="0" smtClean="0"/>
          </a:p>
          <a:p>
            <a:r>
              <a:rPr lang="en-GB" dirty="0" smtClean="0"/>
              <a:t> </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21</a:t>
            </a:fld>
            <a:endParaRPr lang="en-GB"/>
          </a:p>
        </p:txBody>
      </p:sp>
    </p:spTree>
    <p:extLst>
      <p:ext uri="{BB962C8B-B14F-4D97-AF65-F5344CB8AC3E}">
        <p14:creationId xmlns:p14="http://schemas.microsoft.com/office/powerpoint/2010/main" val="3357447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Button 1:  Depends on what ask for  - this we have clearly seen in our study so far.</a:t>
            </a:r>
          </a:p>
          <a:p>
            <a:endParaRPr lang="en-GB" dirty="0" smtClean="0"/>
          </a:p>
          <a:p>
            <a:r>
              <a:rPr lang="en-GB" dirty="0" smtClean="0"/>
              <a:t>Button 2: For many, prayer is asking God for favours, usually when</a:t>
            </a:r>
            <a:r>
              <a:rPr lang="en-GB" baseline="0" dirty="0" smtClean="0"/>
              <a:t> faced with some crisis in their lives that they cannot control.</a:t>
            </a:r>
          </a:p>
          <a:p>
            <a:endParaRPr lang="en-GB" baseline="0" dirty="0" smtClean="0"/>
          </a:p>
          <a:p>
            <a:r>
              <a:rPr lang="en-GB" baseline="0" dirty="0" smtClean="0"/>
              <a:t>Button 3: read….This usually given as justification : yes, its true, if as said, approach with right mind…</a:t>
            </a:r>
          </a:p>
          <a:p>
            <a:endParaRPr lang="en-GB" baseline="0" dirty="0" smtClean="0"/>
          </a:p>
          <a:p>
            <a:r>
              <a:rPr lang="en-GB" baseline="0" dirty="0" smtClean="0"/>
              <a:t> </a:t>
            </a:r>
          </a:p>
          <a:p>
            <a:r>
              <a:rPr lang="en-GB" baseline="0" dirty="0" smtClean="0"/>
              <a:t>If right mind then will not seek our own will to be done – accept humbly the answer we are given.</a:t>
            </a:r>
          </a:p>
          <a:p>
            <a:endParaRPr lang="en-GB" baseline="0" dirty="0" smtClean="0"/>
          </a:p>
          <a:p>
            <a:r>
              <a:rPr lang="en-GB" baseline="0" dirty="0" smtClean="0"/>
              <a:t>The response can be in a number  of ways…… </a:t>
            </a:r>
          </a:p>
          <a:p>
            <a:endParaRPr lang="en-GB" baseline="0" dirty="0" smtClean="0"/>
          </a:p>
          <a:p>
            <a:r>
              <a:rPr lang="en-GB" b="1" i="1" u="sng" baseline="0" dirty="0" smtClean="0"/>
              <a:t>&gt;:@~?</a:t>
            </a:r>
          </a:p>
        </p:txBody>
      </p:sp>
      <p:sp>
        <p:nvSpPr>
          <p:cNvPr id="4" name="Slide Number Placeholder 3"/>
          <p:cNvSpPr>
            <a:spLocks noGrp="1"/>
          </p:cNvSpPr>
          <p:nvPr>
            <p:ph type="sldNum" sz="quarter" idx="10"/>
          </p:nvPr>
        </p:nvSpPr>
        <p:spPr/>
        <p:txBody>
          <a:bodyPr/>
          <a:lstStyle/>
          <a:p>
            <a:fld id="{43C68B3A-979B-4317-A520-EF02AAD25C8F}" type="slidenum">
              <a:rPr lang="en-GB" smtClean="0"/>
              <a:pPr/>
              <a:t>22</a:t>
            </a:fld>
            <a:endParaRPr lang="en-GB"/>
          </a:p>
        </p:txBody>
      </p:sp>
    </p:spTree>
    <p:extLst>
      <p:ext uri="{BB962C8B-B14F-4D97-AF65-F5344CB8AC3E}">
        <p14:creationId xmlns:p14="http://schemas.microsoft.com/office/powerpoint/2010/main" val="2798807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Button 1: </a:t>
            </a:r>
          </a:p>
          <a:p>
            <a:r>
              <a:rPr lang="en-GB" dirty="0" smtClean="0"/>
              <a:t>Button 2 : </a:t>
            </a:r>
          </a:p>
          <a:p>
            <a:r>
              <a:rPr lang="en-GB" dirty="0" smtClean="0"/>
              <a:t>Button 3: </a:t>
            </a:r>
          </a:p>
          <a:p>
            <a:r>
              <a:rPr lang="en-GB" dirty="0" smtClean="0"/>
              <a:t>No prayer disregarded if</a:t>
            </a:r>
            <a:r>
              <a:rPr lang="en-GB" baseline="0" dirty="0" smtClean="0"/>
              <a:t> seeking God’s will in sincerity.</a:t>
            </a:r>
          </a:p>
          <a:p>
            <a:r>
              <a:rPr lang="en-GB" baseline="0" dirty="0" smtClean="0"/>
              <a:t>Gods knows what's best for our eternal salvation.</a:t>
            </a:r>
          </a:p>
          <a:p>
            <a:r>
              <a:rPr lang="en-GB" baseline="0" dirty="0" smtClean="0"/>
              <a:t>May not appreciate it when suffering, or lost our way.</a:t>
            </a:r>
          </a:p>
          <a:p>
            <a:r>
              <a:rPr lang="en-GB" baseline="0" dirty="0" smtClean="0"/>
              <a:t>Or the fact our ‘problems’ just don’t disappear!</a:t>
            </a:r>
          </a:p>
          <a:p>
            <a:endParaRPr lang="en-GB" baseline="0" dirty="0" smtClean="0"/>
          </a:p>
          <a:p>
            <a:r>
              <a:rPr lang="en-GB" baseline="0" dirty="0" smtClean="0"/>
              <a:t> but we must learn to trust God.</a:t>
            </a:r>
          </a:p>
          <a:p>
            <a:r>
              <a:rPr lang="en-GB" baseline="0" dirty="0" smtClean="0"/>
              <a:t>Lets consider another example of this….</a:t>
            </a:r>
          </a:p>
          <a:p>
            <a:r>
              <a:rPr lang="en-GB" b="1" i="1" u="sng"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23</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baseline="0" dirty="0" smtClean="0"/>
              <a:t>Again Jesus situation caused him to pray saying….</a:t>
            </a:r>
          </a:p>
          <a:p>
            <a:endParaRPr lang="en-GB" b="1" baseline="0" dirty="0" smtClean="0"/>
          </a:p>
          <a:p>
            <a:r>
              <a:rPr lang="en-GB" b="1" baseline="0" dirty="0" smtClean="0"/>
              <a:t>Button 1: read</a:t>
            </a:r>
          </a:p>
          <a:p>
            <a:r>
              <a:rPr lang="en-GB" b="1" baseline="0" dirty="0" smtClean="0"/>
              <a:t>Now although his prayer was not answered in the manner he requested – God did answer in another way…</a:t>
            </a:r>
          </a:p>
          <a:p>
            <a:endParaRPr lang="en-GB" b="1" baseline="0" dirty="0" smtClean="0"/>
          </a:p>
          <a:p>
            <a:r>
              <a:rPr lang="en-GB" b="1" baseline="0" dirty="0" smtClean="0"/>
              <a:t>Button 2: read</a:t>
            </a:r>
          </a:p>
          <a:p>
            <a:r>
              <a:rPr lang="en-GB" baseline="0" dirty="0" smtClean="0"/>
              <a:t>Jesus : showed perfect understanding. Accepting gods will for him….</a:t>
            </a:r>
          </a:p>
          <a:p>
            <a:endParaRPr lang="en-GB" baseline="0" dirty="0" smtClean="0"/>
          </a:p>
          <a:p>
            <a:r>
              <a:rPr lang="en-GB" baseline="0" dirty="0" smtClean="0"/>
              <a:t>Again shows us how to pray….</a:t>
            </a:r>
          </a:p>
          <a:p>
            <a:r>
              <a:rPr lang="en-GB" baseline="0" dirty="0" smtClean="0"/>
              <a:t>And so submitted his will to Gods will, accepted it, just as David did.</a:t>
            </a:r>
          </a:p>
          <a:p>
            <a:endParaRPr lang="en-GB" baseline="0" dirty="0" smtClean="0"/>
          </a:p>
          <a:p>
            <a:r>
              <a:rPr lang="en-GB" baseline="0" dirty="0" smtClean="0"/>
              <a:t> James give us some invaluable advise…..</a:t>
            </a:r>
          </a:p>
          <a:p>
            <a:endParaRPr lang="en-GB" b="1" i="1" u="sng" baseline="0" dirty="0" smtClean="0"/>
          </a:p>
          <a:p>
            <a:r>
              <a:rPr lang="en-GB" b="1" i="1" u="sng" baseline="0" dirty="0" smtClean="0"/>
              <a:t>~@:&gt;</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24</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Button 1</a:t>
            </a:r>
            <a:r>
              <a:rPr lang="en-GB" baseline="0" dirty="0" smtClean="0"/>
              <a:t>: read…</a:t>
            </a:r>
          </a:p>
          <a:p>
            <a:endParaRPr lang="en-GB" baseline="0" dirty="0" smtClean="0"/>
          </a:p>
          <a:p>
            <a:r>
              <a:rPr lang="en-GB" b="1" baseline="0" dirty="0" smtClean="0"/>
              <a:t>Button 2</a:t>
            </a:r>
            <a:r>
              <a:rPr lang="en-GB" baseline="0" dirty="0" smtClean="0"/>
              <a:t>: read…..or The prayer of a righteous person is powerful and effective. (NIV)</a:t>
            </a:r>
          </a:p>
          <a:p>
            <a:endParaRPr lang="en-GB" baseline="0" dirty="0" smtClean="0"/>
          </a:p>
          <a:p>
            <a:r>
              <a:rPr lang="en-GB" baseline="0" dirty="0" smtClean="0"/>
              <a:t> our prayers if aligned with Gods will, will be effective.</a:t>
            </a:r>
          </a:p>
          <a:p>
            <a:r>
              <a:rPr lang="en-GB" baseline="0" dirty="0" smtClean="0"/>
              <a:t> both David and Jesus in our examples showed great understanding.</a:t>
            </a:r>
          </a:p>
          <a:p>
            <a:endParaRPr lang="en-GB" baseline="0" dirty="0" smtClean="0"/>
          </a:p>
          <a:p>
            <a:r>
              <a:rPr lang="en-GB" baseline="0" dirty="0" smtClean="0"/>
              <a:t>Look at </a:t>
            </a:r>
            <a:r>
              <a:rPr lang="en-GB" baseline="0" dirty="0" err="1" smtClean="0"/>
              <a:t>vs</a:t>
            </a:r>
            <a:r>
              <a:rPr lang="en-GB" baseline="0" dirty="0" smtClean="0"/>
              <a:t> to confirm for us …..</a:t>
            </a:r>
          </a:p>
          <a:p>
            <a:r>
              <a:rPr lang="en-GB" b="1" i="1" u="sng" baseline="0" dirty="0" smtClean="0"/>
              <a:t>?~@:&gt;</a:t>
            </a:r>
          </a:p>
          <a:p>
            <a:r>
              <a:rPr lang="en-GB" baseline="0" dirty="0" smtClean="0"/>
              <a:t> </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25</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Button 1:</a:t>
            </a:r>
          </a:p>
          <a:p>
            <a:r>
              <a:rPr lang="en-GB" baseline="0" dirty="0" smtClean="0"/>
              <a:t> and again…</a:t>
            </a:r>
          </a:p>
          <a:p>
            <a:r>
              <a:rPr lang="en-GB" b="1" i="1" u="sng" baseline="0" dirty="0" smtClean="0"/>
              <a:t>?~@:&gt;</a:t>
            </a:r>
          </a:p>
          <a:p>
            <a:r>
              <a:rPr lang="en-GB" baseline="0" dirty="0" smtClean="0"/>
              <a:t> </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26</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Button 1:</a:t>
            </a:r>
          </a:p>
          <a:p>
            <a:r>
              <a:rPr lang="en-GB" baseline="0" dirty="0" smtClean="0"/>
              <a:t> and again…..</a:t>
            </a:r>
          </a:p>
          <a:p>
            <a:endParaRPr lang="en-GB" baseline="0" dirty="0" smtClean="0"/>
          </a:p>
          <a:p>
            <a:r>
              <a:rPr lang="en-GB" b="1" i="1" u="sng" baseline="0" dirty="0" smtClean="0"/>
              <a:t>?~@:&gt;</a:t>
            </a:r>
          </a:p>
          <a:p>
            <a:r>
              <a:rPr lang="en-GB" baseline="0" dirty="0" smtClean="0"/>
              <a:t> </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27</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Button 1:</a:t>
            </a:r>
          </a:p>
          <a:p>
            <a:r>
              <a:rPr lang="en-GB" baseline="0" dirty="0" smtClean="0"/>
              <a:t> </a:t>
            </a:r>
            <a:r>
              <a:rPr lang="en-GB" baseline="0" smtClean="0"/>
              <a:t>and again…..</a:t>
            </a:r>
          </a:p>
          <a:p>
            <a:endParaRPr lang="en-GB" baseline="0" dirty="0" smtClean="0"/>
          </a:p>
          <a:p>
            <a:r>
              <a:rPr lang="en-GB" b="1" i="1" u="sng" baseline="0" dirty="0" smtClean="0"/>
              <a:t>?~@:&gt;</a:t>
            </a:r>
          </a:p>
          <a:p>
            <a:r>
              <a:rPr lang="en-GB" baseline="0" dirty="0" smtClean="0"/>
              <a:t> </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28</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Button 1:</a:t>
            </a:r>
          </a:p>
          <a:p>
            <a:r>
              <a:rPr lang="en-GB" baseline="0" dirty="0" smtClean="0"/>
              <a:t>So what kind of things should Believer pray for……</a:t>
            </a:r>
          </a:p>
          <a:p>
            <a:r>
              <a:rPr lang="en-GB" baseline="0" dirty="0" smtClean="0"/>
              <a:t>here are some examples</a:t>
            </a:r>
          </a:p>
          <a:p>
            <a:endParaRPr lang="en-GB" baseline="0" dirty="0" smtClean="0"/>
          </a:p>
          <a:p>
            <a:r>
              <a:rPr lang="en-GB" b="1" i="1" u="sng" baseline="0" dirty="0" smtClean="0"/>
              <a:t>?~@:&gt;</a:t>
            </a:r>
          </a:p>
          <a:p>
            <a:r>
              <a:rPr lang="en-GB" baseline="0" dirty="0" smtClean="0"/>
              <a:t> </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29</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Button 1: </a:t>
            </a:r>
            <a:r>
              <a:rPr lang="en-GB" baseline="0" dirty="0" smtClean="0"/>
              <a:t>so perhaps the sort of things a True follower of God Might pray for….</a:t>
            </a:r>
          </a:p>
          <a:p>
            <a:endParaRPr lang="en-GB" baseline="0" dirty="0" smtClean="0"/>
          </a:p>
          <a:p>
            <a:r>
              <a:rPr lang="en-GB" b="1" i="1" u="sng" baseline="0" dirty="0" smtClean="0"/>
              <a:t>?~@:&gt;</a:t>
            </a:r>
          </a:p>
          <a:p>
            <a:r>
              <a:rPr lang="en-GB" baseline="0" dirty="0" smtClean="0"/>
              <a:t> </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30</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Button 1:</a:t>
            </a:r>
          </a:p>
          <a:p>
            <a:endParaRPr lang="en-GB" dirty="0" smtClean="0"/>
          </a:p>
          <a:p>
            <a:r>
              <a:rPr lang="en-GB" dirty="0" smtClean="0"/>
              <a:t>We may be tempted to ask for a outcome to situation, that to put it bluntly, may be selfish</a:t>
            </a:r>
          </a:p>
          <a:p>
            <a:r>
              <a:rPr lang="en-GB" dirty="0" smtClean="0"/>
              <a:t>fame, money, popularity…. </a:t>
            </a:r>
          </a:p>
          <a:p>
            <a:endParaRPr lang="en-GB" dirty="0" smtClean="0"/>
          </a:p>
          <a:p>
            <a:r>
              <a:rPr lang="en-GB" dirty="0" smtClean="0"/>
              <a:t>We tend to view things from a personal perspective. What we think</a:t>
            </a:r>
            <a:r>
              <a:rPr lang="en-GB" baseline="0" dirty="0" smtClean="0"/>
              <a:t> is best..</a:t>
            </a:r>
          </a:p>
          <a:p>
            <a:endParaRPr lang="en-GB" dirty="0" smtClean="0"/>
          </a:p>
          <a:p>
            <a:r>
              <a:rPr lang="en-GB" dirty="0" smtClean="0"/>
              <a:t>Hard to view the big picture – </a:t>
            </a:r>
            <a:r>
              <a:rPr lang="en-GB" dirty="0" err="1" smtClean="0"/>
              <a:t>esp</a:t>
            </a:r>
            <a:r>
              <a:rPr lang="en-GB" dirty="0" smtClean="0"/>
              <a:t> when confronted with personal tragedy or dilemma.</a:t>
            </a:r>
          </a:p>
          <a:p>
            <a:endParaRPr lang="en-GB" dirty="0" smtClean="0"/>
          </a:p>
          <a:p>
            <a:r>
              <a:rPr lang="en-GB" dirty="0" smtClean="0"/>
              <a:t>But often</a:t>
            </a:r>
            <a:r>
              <a:rPr lang="en-GB" baseline="0" dirty="0" smtClean="0"/>
              <a:t> many years later we can look back and feel that things turned out for the best.</a:t>
            </a:r>
            <a:r>
              <a:rPr lang="en-GB" dirty="0" smtClean="0"/>
              <a:t> </a:t>
            </a:r>
          </a:p>
          <a:p>
            <a:endParaRPr lang="en-GB" dirty="0" smtClean="0"/>
          </a:p>
          <a:p>
            <a:r>
              <a:rPr lang="en-GB" dirty="0" smtClean="0"/>
              <a:t>even if we never understand</a:t>
            </a:r>
            <a:r>
              <a:rPr lang="en-GB" baseline="0" dirty="0" smtClean="0"/>
              <a:t> why things happened we have the assurance that … </a:t>
            </a:r>
          </a:p>
          <a:p>
            <a:r>
              <a:rPr lang="en-GB" b="1" i="1" u="sng" baseline="0" dirty="0" smtClean="0"/>
              <a:t>?~@:&gt;</a:t>
            </a:r>
          </a:p>
          <a:p>
            <a:endParaRPr lang="en-GB" b="1" i="1" u="sng"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31</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Button 1:</a:t>
            </a:r>
            <a:endParaRPr lang="en-GB" b="1" dirty="0" smtClean="0"/>
          </a:p>
          <a:p>
            <a:endParaRPr lang="en-GB" dirty="0" smtClean="0"/>
          </a:p>
          <a:p>
            <a:r>
              <a:rPr lang="en-GB" dirty="0" smtClean="0"/>
              <a:t>The apostle James warns against asking for petty and selfish things – </a:t>
            </a:r>
          </a:p>
          <a:p>
            <a:endParaRPr lang="en-GB" dirty="0" smtClean="0"/>
          </a:p>
          <a:p>
            <a:r>
              <a:rPr lang="en-GB" b="1" i="1" u="sng"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32</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Button 1:</a:t>
            </a:r>
            <a:r>
              <a:rPr lang="en-GB" b="1" baseline="0" dirty="0" smtClean="0"/>
              <a:t> </a:t>
            </a:r>
          </a:p>
          <a:p>
            <a:r>
              <a:rPr lang="en-GB" dirty="0" smtClean="0"/>
              <a:t>So yet again we see that a persons mind</a:t>
            </a:r>
            <a:r>
              <a:rPr lang="en-GB" baseline="0" dirty="0" smtClean="0"/>
              <a:t> must be in tune as far as is humanly possibly with God’s.</a:t>
            </a:r>
          </a:p>
          <a:p>
            <a:endParaRPr lang="en-GB" baseline="0" dirty="0" smtClean="0"/>
          </a:p>
          <a:p>
            <a:r>
              <a:rPr lang="en-GB" baseline="0" dirty="0" smtClean="0"/>
              <a:t>If they are then we will seek those things which will need to develop spiritually and not materially.</a:t>
            </a:r>
          </a:p>
          <a:p>
            <a:endParaRPr lang="en-GB" baseline="0" dirty="0" smtClean="0"/>
          </a:p>
          <a:p>
            <a:r>
              <a:rPr lang="en-GB" baseline="0" dirty="0" smtClean="0"/>
              <a:t>Think of King Solomon. He was told to ask for anything, he asked for wisdom to rule Gods people –</a:t>
            </a:r>
          </a:p>
          <a:p>
            <a:r>
              <a:rPr lang="en-GB" baseline="0" dirty="0" smtClean="0"/>
              <a:t>Showed a mind intent on seeking Gods will.</a:t>
            </a:r>
          </a:p>
          <a:p>
            <a:r>
              <a:rPr lang="en-GB" baseline="0" dirty="0" smtClean="0"/>
              <a:t>This then, was a selfless prayer!</a:t>
            </a:r>
          </a:p>
          <a:p>
            <a:endParaRPr lang="en-GB" baseline="0" dirty="0" smtClean="0"/>
          </a:p>
          <a:p>
            <a:r>
              <a:rPr lang="en-GB" baseline="0" dirty="0" smtClean="0"/>
              <a:t>Praying for others, I suggest, demonstrates a perfect understanding of Gods Love.</a:t>
            </a:r>
          </a:p>
          <a:p>
            <a:r>
              <a:rPr lang="en-GB" baseline="0" dirty="0" smtClean="0"/>
              <a:t>Gods has put in place a wonderful medium for us that we show empathy for our fellow man. </a:t>
            </a:r>
          </a:p>
          <a:p>
            <a:endParaRPr lang="en-GB" baseline="0" dirty="0" smtClean="0"/>
          </a:p>
          <a:p>
            <a:r>
              <a:rPr lang="en-GB" b="1" i="1" u="sng" baseline="0" dirty="0" smtClean="0"/>
              <a:t>~@:&gt;</a:t>
            </a:r>
          </a:p>
          <a:p>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33</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have already seen that to make our prayers effective we need to think in harmony with the mind of God.</a:t>
            </a:r>
          </a:p>
          <a:p>
            <a:endParaRPr lang="en-GB" dirty="0" smtClean="0"/>
          </a:p>
          <a:p>
            <a:r>
              <a:rPr lang="en-GB" dirty="0" smtClean="0"/>
              <a:t>We are reminded that ………</a:t>
            </a:r>
          </a:p>
          <a:p>
            <a:endParaRPr lang="en-GB" dirty="0" smtClean="0"/>
          </a:p>
          <a:p>
            <a:r>
              <a:rPr lang="en-GB" dirty="0" smtClean="0"/>
              <a:t>Button 1: </a:t>
            </a:r>
          </a:p>
          <a:p>
            <a:r>
              <a:rPr lang="en-GB" dirty="0" smtClean="0"/>
              <a:t>Read…. if we Love the …… heart, soul, mind, strength,</a:t>
            </a:r>
          </a:p>
          <a:p>
            <a:endParaRPr lang="en-GB" dirty="0" smtClean="0"/>
          </a:p>
          <a:p>
            <a:r>
              <a:rPr lang="en-GB" dirty="0" smtClean="0"/>
              <a:t>Button 2:</a:t>
            </a:r>
          </a:p>
          <a:p>
            <a:r>
              <a:rPr lang="en-GB" dirty="0" smtClean="0"/>
              <a:t>and,  read…thou shalt……. </a:t>
            </a:r>
          </a:p>
          <a:p>
            <a:endParaRPr lang="en-GB" dirty="0" smtClean="0"/>
          </a:p>
          <a:p>
            <a:r>
              <a:rPr lang="en-GB" dirty="0" smtClean="0"/>
              <a:t>Then our Prayer will be acceptable,</a:t>
            </a:r>
            <a:r>
              <a:rPr lang="en-GB" baseline="0" dirty="0" smtClean="0"/>
              <a:t> heard and acted upon</a:t>
            </a:r>
            <a:r>
              <a:rPr lang="en-GB" dirty="0" smtClean="0"/>
              <a:t>.</a:t>
            </a:r>
          </a:p>
          <a:p>
            <a:r>
              <a:rPr lang="en-GB" dirty="0" smtClean="0"/>
              <a:t>Because we are seeking Gods will and not our own.</a:t>
            </a:r>
          </a:p>
          <a:p>
            <a:endParaRPr lang="en-GB" dirty="0" smtClean="0"/>
          </a:p>
          <a:p>
            <a:r>
              <a:rPr lang="en-GB" dirty="0" smtClean="0"/>
              <a:t>But we are still sin?</a:t>
            </a:r>
          </a:p>
          <a:p>
            <a:r>
              <a:rPr lang="en-GB" dirty="0" smtClean="0"/>
              <a:t>How can</a:t>
            </a:r>
            <a:r>
              <a:rPr lang="en-GB" baseline="0" dirty="0" smtClean="0"/>
              <a:t> God consider our prayers when we are still sinful?</a:t>
            </a:r>
          </a:p>
          <a:p>
            <a:endParaRPr lang="en-GB" baseline="0" dirty="0" smtClean="0"/>
          </a:p>
          <a:p>
            <a:r>
              <a:rPr lang="en-GB" b="1" i="1" u="sng"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34</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Button 1:</a:t>
            </a:r>
          </a:p>
          <a:p>
            <a:r>
              <a:rPr lang="en-GB" dirty="0" smtClean="0"/>
              <a:t>Forgive our sins…refer back to Lords prayer….Important: without this no relationship with God.</a:t>
            </a:r>
          </a:p>
          <a:p>
            <a:endParaRPr lang="en-GB" dirty="0" smtClean="0"/>
          </a:p>
          <a:p>
            <a:r>
              <a:rPr lang="en-GB" b="1" dirty="0" smtClean="0"/>
              <a:t>Button 2:</a:t>
            </a:r>
          </a:p>
          <a:p>
            <a:r>
              <a:rPr lang="en-GB" dirty="0" smtClean="0"/>
              <a:t>He that believeth </a:t>
            </a:r>
          </a:p>
          <a:p>
            <a:r>
              <a:rPr lang="en-GB" dirty="0" smtClean="0"/>
              <a:t>Button 3:</a:t>
            </a:r>
          </a:p>
          <a:p>
            <a:r>
              <a:rPr lang="en-GB" dirty="0" smtClean="0"/>
              <a:t>and is baptized shall be saved; Mark 16:16</a:t>
            </a:r>
          </a:p>
          <a:p>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Then</a:t>
            </a:r>
            <a:r>
              <a:rPr lang="en-GB" baseline="0" dirty="0" smtClean="0"/>
              <a:t> we become….as </a:t>
            </a:r>
            <a:r>
              <a:rPr lang="en-GB" dirty="0" smtClean="0"/>
              <a:t>Ephesians 2:19 says…</a:t>
            </a:r>
          </a:p>
          <a:p>
            <a:endParaRPr lang="en-GB" dirty="0" smtClean="0"/>
          </a:p>
          <a:p>
            <a:r>
              <a:rPr lang="en-GB" dirty="0" smtClean="0"/>
              <a:t>“Now therefore ye are no more strangers and foreigners, but fellow citizens with the saints, and of the household of God”</a:t>
            </a:r>
          </a:p>
          <a:p>
            <a:endParaRPr lang="en-GB" dirty="0" smtClean="0"/>
          </a:p>
          <a:p>
            <a:r>
              <a:rPr lang="en-GB" dirty="0" smtClean="0"/>
              <a:t>We</a:t>
            </a:r>
            <a:r>
              <a:rPr lang="en-GB" baseline="0" dirty="0" smtClean="0"/>
              <a:t> become B&amp;S of Jesus, Sons and daughters of God. </a:t>
            </a:r>
          </a:p>
          <a:p>
            <a:r>
              <a:rPr lang="en-GB" baseline="0" dirty="0" smtClean="0"/>
              <a:t>Our hope and ambitions will take on a new direction</a:t>
            </a:r>
          </a:p>
          <a:p>
            <a:r>
              <a:rPr lang="en-GB" baseline="0" dirty="0" smtClean="0"/>
              <a:t>That of pleasing God and not ourselves…..</a:t>
            </a:r>
          </a:p>
          <a:p>
            <a:endParaRPr lang="en-GB" baseline="0" dirty="0" smtClean="0"/>
          </a:p>
          <a:p>
            <a:r>
              <a:rPr lang="en-GB" b="1" i="1" u="sng"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35</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Button 1: </a:t>
            </a:r>
            <a:r>
              <a:rPr lang="en-GB" dirty="0" smtClean="0"/>
              <a:t>Read..</a:t>
            </a:r>
          </a:p>
          <a:p>
            <a:r>
              <a:rPr lang="en-GB" dirty="0" smtClean="0"/>
              <a:t>May I respectfully suggest, answer is YES : More than</a:t>
            </a:r>
            <a:r>
              <a:rPr lang="en-GB" baseline="0" dirty="0" smtClean="0"/>
              <a:t> ever!</a:t>
            </a:r>
          </a:p>
          <a:p>
            <a:endParaRPr lang="en-GB" baseline="0" dirty="0" smtClean="0"/>
          </a:p>
          <a:p>
            <a:r>
              <a:rPr lang="en-GB" baseline="0" dirty="0" smtClean="0"/>
              <a:t>God is soon going to replace the Earthly kingdoms of men with the Earthly kingdom of God with Jesus at its head.</a:t>
            </a:r>
          </a:p>
          <a:p>
            <a:r>
              <a:rPr lang="en-GB" baseline="0" dirty="0" smtClean="0"/>
              <a:t> </a:t>
            </a:r>
          </a:p>
          <a:p>
            <a:r>
              <a:rPr lang="en-GB" baseline="0" dirty="0" smtClean="0"/>
              <a:t>Let us give the last word to the inspired scriptures…………..</a:t>
            </a:r>
          </a:p>
          <a:p>
            <a:endParaRPr lang="en-GB" baseline="0" dirty="0" smtClean="0"/>
          </a:p>
          <a:p>
            <a:r>
              <a:rPr lang="en-GB" b="1" i="1" u="sng" baseline="0" dirty="0" smtClean="0"/>
              <a:t>~@:&gt;</a:t>
            </a:r>
          </a:p>
          <a:p>
            <a:r>
              <a:rPr lang="en-GB" baseline="0" dirty="0" smtClean="0"/>
              <a:t> </a:t>
            </a:r>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36</a:t>
            </a:fld>
            <a:endParaRPr lang="en-GB"/>
          </a:p>
        </p:txBody>
      </p:sp>
    </p:spTree>
    <p:extLst>
      <p:ext uri="{BB962C8B-B14F-4D97-AF65-F5344CB8AC3E}">
        <p14:creationId xmlns:p14="http://schemas.microsoft.com/office/powerpoint/2010/main" val="21593691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37</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38</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Button 1:</a:t>
            </a:r>
            <a:r>
              <a:rPr lang="en-GB" b="1" baseline="0" dirty="0" smtClean="0"/>
              <a:t> </a:t>
            </a:r>
            <a:r>
              <a:rPr lang="en-GB" dirty="0" smtClean="0"/>
              <a:t>Read 2 </a:t>
            </a:r>
            <a:r>
              <a:rPr lang="en-GB" dirty="0" err="1" smtClean="0"/>
              <a:t>sam</a:t>
            </a:r>
            <a:r>
              <a:rPr lang="en-GB" dirty="0" smtClean="0"/>
              <a:t> 12:14-23</a:t>
            </a:r>
          </a:p>
          <a:p>
            <a:endParaRPr lang="en-GB" dirty="0" smtClean="0"/>
          </a:p>
          <a:p>
            <a:r>
              <a:rPr lang="en-GB" dirty="0" smtClean="0"/>
              <a:t>Example</a:t>
            </a:r>
            <a:r>
              <a:rPr lang="en-GB" baseline="0" dirty="0" smtClean="0"/>
              <a:t> of right mind…</a:t>
            </a:r>
          </a:p>
          <a:p>
            <a:r>
              <a:rPr lang="en-GB" baseline="0" dirty="0" smtClean="0"/>
              <a:t>Great lesson for all of us.</a:t>
            </a:r>
          </a:p>
          <a:p>
            <a:r>
              <a:rPr lang="en-GB" baseline="0" dirty="0" smtClean="0"/>
              <a:t>He was told the child would die…..but still besought God for the child….</a:t>
            </a:r>
          </a:p>
          <a:p>
            <a:endParaRPr lang="en-GB" baseline="0" dirty="0" smtClean="0"/>
          </a:p>
          <a:p>
            <a:r>
              <a:rPr lang="en-GB" baseline="0" dirty="0" smtClean="0"/>
              <a:t>– how do we explain this….</a:t>
            </a:r>
          </a:p>
          <a:p>
            <a:endParaRPr lang="en-GB" baseline="0" dirty="0" smtClean="0"/>
          </a:p>
          <a:p>
            <a:r>
              <a:rPr lang="en-GB" baseline="0" dirty="0" smtClean="0"/>
              <a:t>Lets consider another example….</a:t>
            </a:r>
          </a:p>
          <a:p>
            <a:endParaRPr lang="en-GB" baseline="0" dirty="0" smtClean="0"/>
          </a:p>
          <a:p>
            <a:r>
              <a:rPr lang="en-GB" b="1" i="1" u="sng" baseline="0" dirty="0" smtClean="0"/>
              <a:t>?~@:&gt;</a:t>
            </a:r>
          </a:p>
          <a:p>
            <a:r>
              <a:rPr lang="en-GB" baseline="0" dirty="0" smtClean="0"/>
              <a:t> </a:t>
            </a:r>
          </a:p>
        </p:txBody>
      </p:sp>
      <p:sp>
        <p:nvSpPr>
          <p:cNvPr id="4" name="Slide Number Placeholder 3"/>
          <p:cNvSpPr>
            <a:spLocks noGrp="1"/>
          </p:cNvSpPr>
          <p:nvPr>
            <p:ph type="sldNum" sz="quarter" idx="10"/>
          </p:nvPr>
        </p:nvSpPr>
        <p:spPr/>
        <p:txBody>
          <a:bodyPr/>
          <a:lstStyle/>
          <a:p>
            <a:fld id="{43C68B3A-979B-4317-A520-EF02AAD25C8F}" type="slidenum">
              <a:rPr lang="en-GB" smtClean="0"/>
              <a:pPr/>
              <a:t>40</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r>
              <a:rPr lang="en-GB" baseline="0" dirty="0" smtClean="0"/>
              <a:t>Button 1: Read….</a:t>
            </a:r>
          </a:p>
          <a:p>
            <a:r>
              <a:rPr lang="en-GB" baseline="0" dirty="0" smtClean="0"/>
              <a:t> On this occasion, because the will of Peter’s friends was in tune with Gods.</a:t>
            </a:r>
          </a:p>
          <a:p>
            <a:r>
              <a:rPr lang="en-GB" baseline="0" dirty="0" smtClean="0"/>
              <a:t> their prayers were answered. And peter was restored to them by a miracle – direct intervention by God.</a:t>
            </a:r>
          </a:p>
          <a:p>
            <a:r>
              <a:rPr lang="en-GB" baseline="0" dirty="0" smtClean="0"/>
              <a:t> Peters friends could not be sure what Gods intention for peter were. </a:t>
            </a:r>
          </a:p>
          <a:p>
            <a:r>
              <a:rPr lang="en-GB" baseline="0" dirty="0" smtClean="0"/>
              <a:t> interesting – the were astonished!....</a:t>
            </a:r>
          </a:p>
          <a:p>
            <a:r>
              <a:rPr lang="en-GB" baseline="0" dirty="0" smtClean="0"/>
              <a:t> </a:t>
            </a:r>
          </a:p>
          <a:p>
            <a:r>
              <a:rPr lang="en-GB" baseline="0" dirty="0" smtClean="0"/>
              <a:t>But they would have accepted Gods will, what ever the outcome.</a:t>
            </a:r>
          </a:p>
          <a:p>
            <a:endParaRPr lang="en-GB" baseline="0" dirty="0" smtClean="0"/>
          </a:p>
          <a:p>
            <a:r>
              <a:rPr lang="en-GB" b="1" i="1" u="sng" dirty="0" smtClean="0"/>
              <a:t>~@:&gt;</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41</a:t>
            </a:fld>
            <a:endParaRPr lang="en-GB"/>
          </a:p>
        </p:txBody>
      </p:sp>
    </p:spTree>
    <p:extLst>
      <p:ext uri="{BB962C8B-B14F-4D97-AF65-F5344CB8AC3E}">
        <p14:creationId xmlns:p14="http://schemas.microsoft.com/office/powerpoint/2010/main" val="17377863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Sadly, there may be occasions when we have to consider this all too common</a:t>
            </a:r>
            <a:r>
              <a:rPr lang="en-GB" baseline="0" dirty="0" smtClean="0"/>
              <a:t> reality.</a:t>
            </a:r>
          </a:p>
          <a:p>
            <a:r>
              <a:rPr lang="en-GB" baseline="0" dirty="0" smtClean="0"/>
              <a:t>someone we know and Love dearly, has been diagnosed with terminal illness….</a:t>
            </a:r>
          </a:p>
          <a:p>
            <a:endParaRPr lang="en-GB" dirty="0" smtClean="0"/>
          </a:p>
          <a:p>
            <a:r>
              <a:rPr lang="en-GB" dirty="0" smtClean="0"/>
              <a:t>What does the concerned pray for?</a:t>
            </a:r>
          </a:p>
          <a:p>
            <a:r>
              <a:rPr lang="en-GB" dirty="0" smtClean="0"/>
              <a:t>Button 1: </a:t>
            </a:r>
          </a:p>
          <a:p>
            <a:r>
              <a:rPr lang="en-GB" dirty="0" smtClean="0"/>
              <a:t>Button 2:</a:t>
            </a:r>
          </a:p>
          <a:p>
            <a:r>
              <a:rPr lang="en-GB" dirty="0" smtClean="0"/>
              <a:t>Button 3: both perfectly acceptable prayers, both can’t be answered!</a:t>
            </a:r>
          </a:p>
          <a:p>
            <a:endParaRPr lang="en-GB" dirty="0" smtClean="0"/>
          </a:p>
          <a:p>
            <a:r>
              <a:rPr lang="en-GB" dirty="0" smtClean="0"/>
              <a:t>We tend to view things from a personal perspective. What we think</a:t>
            </a:r>
            <a:r>
              <a:rPr lang="en-GB" baseline="0" dirty="0" smtClean="0"/>
              <a:t> is best..</a:t>
            </a:r>
          </a:p>
          <a:p>
            <a:endParaRPr lang="en-GB" dirty="0" smtClean="0"/>
          </a:p>
          <a:p>
            <a:r>
              <a:rPr lang="en-GB" dirty="0" smtClean="0"/>
              <a:t>Hard to view the big picture – when confronted with personal tragedy or dilemma.</a:t>
            </a:r>
          </a:p>
          <a:p>
            <a:endParaRPr lang="en-GB" dirty="0" smtClean="0"/>
          </a:p>
          <a:p>
            <a:r>
              <a:rPr lang="en-GB" dirty="0" smtClean="0"/>
              <a:t>But often</a:t>
            </a:r>
            <a:r>
              <a:rPr lang="en-GB" baseline="0" dirty="0" smtClean="0"/>
              <a:t> many years later we can look back and feel that things turned out for the best.</a:t>
            </a:r>
            <a:r>
              <a:rPr lang="en-GB" dirty="0" smtClean="0"/>
              <a:t> </a:t>
            </a:r>
          </a:p>
          <a:p>
            <a:endParaRPr lang="en-GB" dirty="0" smtClean="0"/>
          </a:p>
          <a:p>
            <a:r>
              <a:rPr lang="en-GB" dirty="0" smtClean="0"/>
              <a:t>even if we never understand</a:t>
            </a:r>
            <a:r>
              <a:rPr lang="en-GB" baseline="0" dirty="0" smtClean="0"/>
              <a:t> why things happened we have the assurance that … </a:t>
            </a:r>
          </a:p>
          <a:p>
            <a:r>
              <a:rPr lang="en-GB" b="1" i="1" u="sng" baseline="0" dirty="0" smtClean="0"/>
              <a:t>?~@:&gt;</a:t>
            </a:r>
          </a:p>
          <a:p>
            <a:endParaRPr lang="en-GB" b="1" i="1" u="sng"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42</a:t>
            </a:fld>
            <a:endParaRPr lang="en-GB"/>
          </a:p>
        </p:txBody>
      </p:sp>
    </p:spTree>
    <p:extLst>
      <p:ext uri="{BB962C8B-B14F-4D97-AF65-F5344CB8AC3E}">
        <p14:creationId xmlns:p14="http://schemas.microsoft.com/office/powerpoint/2010/main" val="1737786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0D7FB53-8AEC-4A82-87B3-313FA91490D6}" type="slidenum">
              <a:rPr lang="en-GB"/>
              <a:pPr/>
              <a:t>‹#›</a:t>
            </a:fld>
            <a:endParaRPr lang="en-GB"/>
          </a:p>
        </p:txBody>
      </p:sp>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On Earth As It Is In Heaven</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2ED5C1D7-632B-43C3-BDE4-37C295AE1255}" type="slidenum">
              <a:rPr lang="en-GB"/>
              <a:pPr/>
              <a:t>‹#›</a:t>
            </a:fld>
            <a:endParaRPr lang="en-GB"/>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1"/>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FontTx/>
              <a:buNone/>
              <a:defRPr sz="1400" b="0"/>
            </a:lvl1pPr>
          </a:lstStyle>
          <a:p>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400" b="0"/>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400" b="0"/>
            </a:lvl1pPr>
          </a:lstStyle>
          <a:p>
            <a:fld id="{88075235-AB74-4B29-AD04-45BC760C9BD3}"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p:random/>
  </p:transition>
  <p:timing>
    <p:tnLst>
      <p:par>
        <p:cTn id="1" dur="indefinite" restart="never" nodeType="tmRoot"/>
      </p:par>
    </p:tnLst>
  </p:timing>
  <p:txStyles>
    <p:titleStyle>
      <a:lvl1pPr algn="ctr" rtl="0" fontAlgn="base">
        <a:spcBef>
          <a:spcPct val="0"/>
        </a:spcBef>
        <a:spcAft>
          <a:spcPct val="0"/>
        </a:spcAft>
        <a:defRPr sz="3600">
          <a:solidFill>
            <a:schemeClr val="tx2"/>
          </a:solidFill>
          <a:latin typeface="+mj-lt"/>
          <a:ea typeface="+mj-ea"/>
          <a:cs typeface="+mj-cs"/>
        </a:defRPr>
      </a:lvl1pPr>
      <a:lvl2pPr algn="ctr" rtl="0" fontAlgn="base">
        <a:spcBef>
          <a:spcPct val="0"/>
        </a:spcBef>
        <a:spcAft>
          <a:spcPct val="0"/>
        </a:spcAft>
        <a:defRPr sz="3600">
          <a:solidFill>
            <a:schemeClr val="tx2"/>
          </a:solidFill>
          <a:latin typeface="Andalus" pitchFamily="2" charset="-78"/>
          <a:cs typeface="Arial" charset="0"/>
        </a:defRPr>
      </a:lvl2pPr>
      <a:lvl3pPr algn="ctr" rtl="0" fontAlgn="base">
        <a:spcBef>
          <a:spcPct val="0"/>
        </a:spcBef>
        <a:spcAft>
          <a:spcPct val="0"/>
        </a:spcAft>
        <a:defRPr sz="3600">
          <a:solidFill>
            <a:schemeClr val="tx2"/>
          </a:solidFill>
          <a:latin typeface="Andalus" pitchFamily="2" charset="-78"/>
          <a:cs typeface="Arial" charset="0"/>
        </a:defRPr>
      </a:lvl3pPr>
      <a:lvl4pPr algn="ctr" rtl="0" fontAlgn="base">
        <a:spcBef>
          <a:spcPct val="0"/>
        </a:spcBef>
        <a:spcAft>
          <a:spcPct val="0"/>
        </a:spcAft>
        <a:defRPr sz="3600">
          <a:solidFill>
            <a:schemeClr val="tx2"/>
          </a:solidFill>
          <a:latin typeface="Andalus" pitchFamily="2" charset="-78"/>
          <a:cs typeface="Arial" charset="0"/>
        </a:defRPr>
      </a:lvl4pPr>
      <a:lvl5pPr algn="ctr" rtl="0" fontAlgn="base">
        <a:spcBef>
          <a:spcPct val="0"/>
        </a:spcBef>
        <a:spcAft>
          <a:spcPct val="0"/>
        </a:spcAft>
        <a:defRPr sz="3600">
          <a:solidFill>
            <a:schemeClr val="tx2"/>
          </a:solidFill>
          <a:latin typeface="Andalus" pitchFamily="2" charset="-78"/>
          <a:cs typeface="Arial" charset="0"/>
        </a:defRPr>
      </a:lvl5pPr>
      <a:lvl6pPr marL="457200" algn="ctr" rtl="0" fontAlgn="base">
        <a:spcBef>
          <a:spcPct val="0"/>
        </a:spcBef>
        <a:spcAft>
          <a:spcPct val="0"/>
        </a:spcAft>
        <a:defRPr sz="3600">
          <a:solidFill>
            <a:schemeClr val="tx2"/>
          </a:solidFill>
          <a:latin typeface="Andalus" pitchFamily="2" charset="-78"/>
          <a:cs typeface="Arial" charset="0"/>
        </a:defRPr>
      </a:lvl6pPr>
      <a:lvl7pPr marL="914400" algn="ctr" rtl="0" fontAlgn="base">
        <a:spcBef>
          <a:spcPct val="0"/>
        </a:spcBef>
        <a:spcAft>
          <a:spcPct val="0"/>
        </a:spcAft>
        <a:defRPr sz="3600">
          <a:solidFill>
            <a:schemeClr val="tx2"/>
          </a:solidFill>
          <a:latin typeface="Andalus" pitchFamily="2" charset="-78"/>
          <a:cs typeface="Arial" charset="0"/>
        </a:defRPr>
      </a:lvl7pPr>
      <a:lvl8pPr marL="1371600" algn="ctr" rtl="0" fontAlgn="base">
        <a:spcBef>
          <a:spcPct val="0"/>
        </a:spcBef>
        <a:spcAft>
          <a:spcPct val="0"/>
        </a:spcAft>
        <a:defRPr sz="3600">
          <a:solidFill>
            <a:schemeClr val="tx2"/>
          </a:solidFill>
          <a:latin typeface="Andalus" pitchFamily="2" charset="-78"/>
          <a:cs typeface="Arial" charset="0"/>
        </a:defRPr>
      </a:lvl8pPr>
      <a:lvl9pPr marL="1828800" algn="ctr" rtl="0" fontAlgn="base">
        <a:spcBef>
          <a:spcPct val="0"/>
        </a:spcBef>
        <a:spcAft>
          <a:spcPct val="0"/>
        </a:spcAft>
        <a:defRPr sz="3600">
          <a:solidFill>
            <a:schemeClr val="tx2"/>
          </a:solidFill>
          <a:latin typeface="Andalus" pitchFamily="2" charset="-78"/>
          <a:cs typeface="Arial" charset="0"/>
        </a:defRPr>
      </a:lvl9pPr>
    </p:titleStyle>
    <p:bodyStyle>
      <a:lvl1pPr marL="342900" indent="-342900" algn="l" rtl="0" fontAlgn="base">
        <a:spcBef>
          <a:spcPct val="20000"/>
        </a:spcBef>
        <a:spcAft>
          <a:spcPct val="0"/>
        </a:spcAft>
        <a:buChar char="•"/>
        <a:defRPr sz="3600">
          <a:solidFill>
            <a:schemeClr val="tx1"/>
          </a:solidFill>
          <a:latin typeface="+mn-lt"/>
          <a:ea typeface="+mn-ea"/>
          <a:cs typeface="+mn-cs"/>
        </a:defRPr>
      </a:lvl1pPr>
      <a:lvl2pPr marL="742950" indent="-285750" algn="l" rtl="0" fontAlgn="base">
        <a:spcBef>
          <a:spcPct val="20000"/>
        </a:spcBef>
        <a:spcAft>
          <a:spcPct val="0"/>
        </a:spcAft>
        <a:buChar char="–"/>
        <a:defRPr sz="3600">
          <a:solidFill>
            <a:schemeClr val="tx1"/>
          </a:solidFill>
          <a:latin typeface="+mn-lt"/>
          <a:cs typeface="+mn-cs"/>
        </a:defRPr>
      </a:lvl2pPr>
      <a:lvl3pPr marL="1143000" indent="-228600" algn="l" rtl="0" fontAlgn="base">
        <a:spcBef>
          <a:spcPct val="20000"/>
        </a:spcBef>
        <a:spcAft>
          <a:spcPct val="0"/>
        </a:spcAft>
        <a:buChar char="•"/>
        <a:defRPr sz="3600">
          <a:solidFill>
            <a:schemeClr val="tx1"/>
          </a:solidFill>
          <a:latin typeface="+mn-lt"/>
          <a:cs typeface="+mn-cs"/>
        </a:defRPr>
      </a:lvl3pPr>
      <a:lvl4pPr marL="1600200" indent="-228600" algn="l" rtl="0" fontAlgn="base">
        <a:spcBef>
          <a:spcPct val="20000"/>
        </a:spcBef>
        <a:spcAft>
          <a:spcPct val="0"/>
        </a:spcAft>
        <a:buChar char="–"/>
        <a:defRPr sz="3600">
          <a:solidFill>
            <a:schemeClr val="tx1"/>
          </a:solidFill>
          <a:latin typeface="+mn-lt"/>
          <a:cs typeface="+mn-cs"/>
        </a:defRPr>
      </a:lvl4pPr>
      <a:lvl5pPr marL="2057400" indent="-228600" algn="l" rtl="0" fontAlgn="base">
        <a:spcBef>
          <a:spcPct val="20000"/>
        </a:spcBef>
        <a:spcAft>
          <a:spcPct val="0"/>
        </a:spcAft>
        <a:buChar char="»"/>
        <a:defRPr sz="3600">
          <a:solidFill>
            <a:schemeClr val="tx1"/>
          </a:solidFill>
          <a:latin typeface="+mn-lt"/>
          <a:cs typeface="+mn-cs"/>
        </a:defRPr>
      </a:lvl5pPr>
      <a:lvl6pPr marL="2514600" indent="-228600" algn="l" rtl="0" fontAlgn="base">
        <a:spcBef>
          <a:spcPct val="20000"/>
        </a:spcBef>
        <a:spcAft>
          <a:spcPct val="0"/>
        </a:spcAft>
        <a:buChar char="»"/>
        <a:defRPr sz="3600">
          <a:solidFill>
            <a:schemeClr val="tx1"/>
          </a:solidFill>
          <a:latin typeface="+mn-lt"/>
          <a:cs typeface="+mn-cs"/>
        </a:defRPr>
      </a:lvl6pPr>
      <a:lvl7pPr marL="2971800" indent="-228600" algn="l" rtl="0" fontAlgn="base">
        <a:spcBef>
          <a:spcPct val="20000"/>
        </a:spcBef>
        <a:spcAft>
          <a:spcPct val="0"/>
        </a:spcAft>
        <a:buChar char="»"/>
        <a:defRPr sz="3600">
          <a:solidFill>
            <a:schemeClr val="tx1"/>
          </a:solidFill>
          <a:latin typeface="+mn-lt"/>
          <a:cs typeface="+mn-cs"/>
        </a:defRPr>
      </a:lvl7pPr>
      <a:lvl8pPr marL="3429000" indent="-228600" algn="l" rtl="0" fontAlgn="base">
        <a:spcBef>
          <a:spcPct val="20000"/>
        </a:spcBef>
        <a:spcAft>
          <a:spcPct val="0"/>
        </a:spcAft>
        <a:buChar char="»"/>
        <a:defRPr sz="3600">
          <a:solidFill>
            <a:schemeClr val="tx1"/>
          </a:solidFill>
          <a:latin typeface="+mn-lt"/>
          <a:cs typeface="+mn-cs"/>
        </a:defRPr>
      </a:lvl8pPr>
      <a:lvl9pPr marL="3886200" indent="-228600" algn="l" rtl="0" fontAlgn="base">
        <a:spcBef>
          <a:spcPct val="20000"/>
        </a:spcBef>
        <a:spcAft>
          <a:spcPct val="0"/>
        </a:spcAft>
        <a:buChar char="»"/>
        <a:defRPr sz="3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8" cy="6857999"/>
          </a:xfrm>
          <a:prstGeom prst="rect">
            <a:avLst/>
          </a:prstGeom>
        </p:spPr>
      </p:pic>
    </p:spTree>
    <p:extLst>
      <p:ext uri="{BB962C8B-B14F-4D97-AF65-F5344CB8AC3E}">
        <p14:creationId xmlns:p14="http://schemas.microsoft.com/office/powerpoint/2010/main" val="692090532"/>
      </p:ext>
    </p:extLst>
  </p:cSld>
  <p:clrMapOvr>
    <a:masterClrMapping/>
  </p:clrMapOvr>
  <p:transition spd="slow">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60747" cy="6858000"/>
          </a:xfrm>
          <a:noFill/>
          <a:ln/>
        </p:spPr>
      </p:pic>
      <p:sp>
        <p:nvSpPr>
          <p:cNvPr id="7" name="Oval 6"/>
          <p:cNvSpPr/>
          <p:nvPr/>
        </p:nvSpPr>
        <p:spPr bwMode="auto">
          <a:xfrm>
            <a:off x="179512" y="7466"/>
            <a:ext cx="5436096" cy="4203848"/>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scene3d>
              <a:camera prst="isometricOffAxis2Left"/>
              <a:lightRig rig="threePt" dir="t"/>
            </a:scene3d>
            <a:sp3d extrusionH="57150">
              <a:bevelT w="69850" h="38100" prst="cross"/>
            </a:sp3d>
          </a:bodyPr>
          <a:lstStyle/>
          <a:p>
            <a:pPr>
              <a:buNone/>
            </a:pPr>
            <a:r>
              <a:rPr lang="en-GB" sz="6000" dirty="0" smtClean="0">
                <a:ln w="12700">
                  <a:solidFill>
                    <a:srgbClr val="FF0000"/>
                  </a:solidFill>
                  <a:prstDash val="solid"/>
                </a:ln>
                <a:solidFill>
                  <a:schemeClr val="bg2">
                    <a:lumMod val="50000"/>
                  </a:schemeClr>
                </a:solidFill>
                <a:effectLst>
                  <a:outerShdw blurRad="41275" dist="20320" dir="1800000" algn="tl" rotWithShape="0">
                    <a:srgbClr val="000000">
                      <a:alpha val="40000"/>
                    </a:srgbClr>
                  </a:outerShdw>
                </a:effectLst>
                <a:latin typeface="Calibri" pitchFamily="34" charset="0"/>
                <a:cs typeface="Calibri" pitchFamily="34" charset="0"/>
              </a:rPr>
              <a:t>Is Prayer Relevant in the 21 Century?</a:t>
            </a: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419782249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6747" y="1"/>
            <a:ext cx="9144000" cy="6858000"/>
          </a:xfrm>
          <a:noFill/>
          <a:ln/>
        </p:spPr>
      </p:pic>
      <p:sp>
        <p:nvSpPr>
          <p:cNvPr id="7" name="Oval 6"/>
          <p:cNvSpPr/>
          <p:nvPr/>
        </p:nvSpPr>
        <p:spPr bwMode="auto">
          <a:xfrm>
            <a:off x="0" y="-401"/>
            <a:ext cx="6336704" cy="1967384"/>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a:latin typeface="Calibri" pitchFamily="34" charset="0"/>
                <a:cs typeface="Calibri" pitchFamily="34" charset="0"/>
              </a:rPr>
              <a:t>What is Prayer – how should it be </a:t>
            </a:r>
            <a:r>
              <a:rPr lang="en-GB" sz="4000" dirty="0" smtClean="0">
                <a:latin typeface="Calibri" pitchFamily="34" charset="0"/>
                <a:cs typeface="Calibri" pitchFamily="34" charset="0"/>
              </a:rPr>
              <a:t>performed?</a:t>
            </a:r>
          </a:p>
          <a:p>
            <a:pPr>
              <a:buNone/>
            </a:pPr>
            <a:endParaRPr lang="en-GB" sz="4000" dirty="0">
              <a:latin typeface="Calibri" pitchFamily="34" charset="0"/>
              <a:cs typeface="Calibri" pitchFamily="34" charset="0"/>
            </a:endParaRPr>
          </a:p>
        </p:txBody>
      </p:sp>
      <p:sp>
        <p:nvSpPr>
          <p:cNvPr id="10" name="Oval 9"/>
          <p:cNvSpPr/>
          <p:nvPr/>
        </p:nvSpPr>
        <p:spPr bwMode="auto">
          <a:xfrm>
            <a:off x="1475656" y="1772816"/>
            <a:ext cx="6336704" cy="1967384"/>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a:latin typeface="Calibri" pitchFamily="34" charset="0"/>
                <a:cs typeface="Calibri" pitchFamily="34" charset="0"/>
              </a:rPr>
              <a:t>Examine prayers – to see if answered?</a:t>
            </a:r>
          </a:p>
          <a:p>
            <a:pPr>
              <a:buNone/>
            </a:pPr>
            <a:endParaRPr lang="en-GB" sz="4000" dirty="0">
              <a:latin typeface="Calibri" pitchFamily="34" charset="0"/>
              <a:cs typeface="Calibri" pitchFamily="34" charset="0"/>
            </a:endParaRPr>
          </a:p>
        </p:txBody>
      </p:sp>
      <p:sp>
        <p:nvSpPr>
          <p:cNvPr id="12" name="Oval 11"/>
          <p:cNvSpPr/>
          <p:nvPr/>
        </p:nvSpPr>
        <p:spPr bwMode="auto">
          <a:xfrm>
            <a:off x="2699792" y="3428999"/>
            <a:ext cx="6336704" cy="2938191"/>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a:latin typeface="Calibri" pitchFamily="34" charset="0"/>
                <a:cs typeface="Calibri" pitchFamily="34" charset="0"/>
              </a:rPr>
              <a:t>Summary: </a:t>
            </a:r>
          </a:p>
          <a:p>
            <a:pPr>
              <a:buNone/>
            </a:pPr>
            <a:r>
              <a:rPr lang="en-GB" sz="4000" dirty="0">
                <a:latin typeface="Calibri" pitchFamily="34" charset="0"/>
                <a:cs typeface="Calibri" pitchFamily="34" charset="0"/>
              </a:rPr>
              <a:t>What reasons if any, for not being prayerful?</a:t>
            </a:r>
            <a:endParaRPr lang="en-GB" sz="4000" dirty="0" smtClean="0">
              <a:latin typeface="Calibri" pitchFamily="34" charset="0"/>
              <a:cs typeface="Calibri" pitchFamily="34" charset="0"/>
            </a:endParaRP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20400253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100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6747" y="0"/>
            <a:ext cx="9144000" cy="6857999"/>
          </a:xfrm>
          <a:noFill/>
          <a:ln/>
        </p:spPr>
      </p:pic>
      <p:sp>
        <p:nvSpPr>
          <p:cNvPr id="7" name="Oval 6"/>
          <p:cNvSpPr/>
          <p:nvPr/>
        </p:nvSpPr>
        <p:spPr bwMode="auto">
          <a:xfrm>
            <a:off x="2699792" y="17760"/>
            <a:ext cx="6336704" cy="1967384"/>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smtClean="0">
                <a:latin typeface="Calibri" pitchFamily="34" charset="0"/>
                <a:cs typeface="Calibri" pitchFamily="34" charset="0"/>
              </a:rPr>
              <a:t>What is Prayer?</a:t>
            </a:r>
          </a:p>
          <a:p>
            <a:pPr>
              <a:buNone/>
            </a:pPr>
            <a:endParaRPr lang="en-GB" sz="4000" dirty="0">
              <a:latin typeface="Calibri" pitchFamily="34" charset="0"/>
              <a:cs typeface="Calibri" pitchFamily="34" charset="0"/>
            </a:endParaRPr>
          </a:p>
        </p:txBody>
      </p:sp>
      <p:sp>
        <p:nvSpPr>
          <p:cNvPr id="5" name="Oval 4"/>
          <p:cNvSpPr/>
          <p:nvPr/>
        </p:nvSpPr>
        <p:spPr bwMode="auto">
          <a:xfrm>
            <a:off x="0" y="902766"/>
            <a:ext cx="7776864" cy="5400600"/>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a:latin typeface="Calibri" pitchFamily="34" charset="0"/>
                <a:cs typeface="Calibri" pitchFamily="34" charset="0"/>
              </a:rPr>
              <a:t>Prayer is an invocation or act that seeks to activate a rapport with a deity or object of worship through deliberate communication</a:t>
            </a:r>
            <a:r>
              <a:rPr lang="en-GB" sz="4000" dirty="0" smtClean="0">
                <a:latin typeface="Calibri" pitchFamily="34" charset="0"/>
                <a:cs typeface="Calibri" pitchFamily="34" charset="0"/>
              </a:rPr>
              <a:t>.</a:t>
            </a:r>
          </a:p>
          <a:p>
            <a:pPr>
              <a:buNone/>
            </a:pPr>
            <a:r>
              <a:rPr lang="en-GB" b="0" dirty="0"/>
              <a:t>From Wikipedia, the free </a:t>
            </a:r>
            <a:r>
              <a:rPr lang="en-GB" b="0" dirty="0" err="1"/>
              <a:t>encyclopedia</a:t>
            </a:r>
            <a:endParaRPr lang="en-GB" dirty="0">
              <a:latin typeface="Calibri" pitchFamily="34" charset="0"/>
              <a:cs typeface="Calibri" pitchFamily="34" charset="0"/>
            </a:endParaRPr>
          </a:p>
        </p:txBody>
      </p:sp>
    </p:spTree>
    <p:extLst>
      <p:ext uri="{BB962C8B-B14F-4D97-AF65-F5344CB8AC3E}">
        <p14:creationId xmlns:p14="http://schemas.microsoft.com/office/powerpoint/2010/main" val="413764522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423918" cy="6963891"/>
          </a:xfrm>
          <a:noFill/>
          <a:ln/>
        </p:spPr>
      </p:pic>
      <p:sp>
        <p:nvSpPr>
          <p:cNvPr id="6" name="Oval 5"/>
          <p:cNvSpPr/>
          <p:nvPr/>
        </p:nvSpPr>
        <p:spPr bwMode="auto">
          <a:xfrm>
            <a:off x="1403648" y="548680"/>
            <a:ext cx="6336704" cy="5472608"/>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smtClean="0">
                <a:latin typeface="Calibri" pitchFamily="34" charset="0"/>
                <a:cs typeface="Calibri" pitchFamily="34" charset="0"/>
              </a:rPr>
              <a:t>Gen 4:26</a:t>
            </a:r>
          </a:p>
          <a:p>
            <a:pPr>
              <a:buNone/>
            </a:pPr>
            <a:r>
              <a:rPr lang="en-GB" sz="4000" dirty="0" smtClean="0">
                <a:latin typeface="Calibri" pitchFamily="34" charset="0"/>
                <a:cs typeface="Calibri" pitchFamily="34" charset="0"/>
              </a:rPr>
              <a:t>And </a:t>
            </a:r>
            <a:r>
              <a:rPr lang="en-GB" sz="4000" dirty="0">
                <a:latin typeface="Calibri" pitchFamily="34" charset="0"/>
                <a:cs typeface="Calibri" pitchFamily="34" charset="0"/>
              </a:rPr>
              <a:t>to Seth, to him also there was born a son; and he called his name </a:t>
            </a:r>
            <a:r>
              <a:rPr lang="en-GB" sz="4000" dirty="0" err="1">
                <a:latin typeface="Calibri" pitchFamily="34" charset="0"/>
                <a:cs typeface="Calibri" pitchFamily="34" charset="0"/>
              </a:rPr>
              <a:t>Enos</a:t>
            </a:r>
            <a:r>
              <a:rPr lang="en-GB" sz="4000" dirty="0">
                <a:latin typeface="Calibri" pitchFamily="34" charset="0"/>
                <a:cs typeface="Calibri" pitchFamily="34" charset="0"/>
              </a:rPr>
              <a:t>: then began men to call upon the name of the LORD. </a:t>
            </a:r>
            <a:endParaRPr lang="en-GB" sz="4000" dirty="0" smtClean="0">
              <a:latin typeface="Calibri" pitchFamily="34" charset="0"/>
              <a:cs typeface="Calibri" pitchFamily="34" charset="0"/>
            </a:endParaRP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1326369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wd">
                                    <p:tmPct val="5000"/>
                                  </p:iterate>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44000" cy="6857999"/>
          </a:xfrm>
          <a:noFill/>
          <a:ln/>
        </p:spPr>
      </p:pic>
      <p:sp>
        <p:nvSpPr>
          <p:cNvPr id="7" name="Oval 6"/>
          <p:cNvSpPr/>
          <p:nvPr/>
        </p:nvSpPr>
        <p:spPr bwMode="auto">
          <a:xfrm>
            <a:off x="107504" y="332656"/>
            <a:ext cx="8784976" cy="5760640"/>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smtClean="0">
                <a:latin typeface="Calibri" pitchFamily="34" charset="0"/>
                <a:cs typeface="Calibri" pitchFamily="34" charset="0"/>
              </a:rPr>
              <a:t>Gen 20:7</a:t>
            </a:r>
          </a:p>
          <a:p>
            <a:pPr>
              <a:buNone/>
            </a:pPr>
            <a:r>
              <a:rPr lang="en-GB" sz="4000" dirty="0">
                <a:latin typeface="Calibri" pitchFamily="34" charset="0"/>
                <a:cs typeface="Calibri" pitchFamily="34" charset="0"/>
              </a:rPr>
              <a:t>Now therefore restore the man his wife; for he is a prophet, and he shall pray for thee, and thou shalt live: and if thou restore her not, know thou that thou shalt surely die, thou, and all that are thine. </a:t>
            </a:r>
          </a:p>
          <a:p>
            <a:pPr>
              <a:buNone/>
            </a:pPr>
            <a:endParaRPr lang="en-GB" sz="4000" dirty="0" smtClean="0">
              <a:latin typeface="Calibri" pitchFamily="34" charset="0"/>
              <a:cs typeface="Calibri" pitchFamily="34" charset="0"/>
            </a:endParaRPr>
          </a:p>
          <a:p>
            <a:pPr>
              <a:buNone/>
            </a:pPr>
            <a:endParaRPr lang="en-GB" sz="4000" dirty="0">
              <a:latin typeface="Calibri" pitchFamily="34" charset="0"/>
              <a:cs typeface="Calibri" pitchFamily="34"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0000"/>
                                  </p:iterate>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anim calcmode="lin" valueType="num">
                                      <p:cBhvr>
                                        <p:cTn id="8" dur="500" fill="hold"/>
                                        <p:tgtEl>
                                          <p:spTgt spid="7">
                                            <p:bg/>
                                          </p:spTgt>
                                        </p:tgtEl>
                                        <p:attrNameLst>
                                          <p:attrName>ppt_x</p:attrName>
                                        </p:attrNameLst>
                                      </p:cBhvr>
                                      <p:tavLst>
                                        <p:tav tm="0">
                                          <p:val>
                                            <p:strVal val="#ppt_x"/>
                                          </p:val>
                                        </p:tav>
                                        <p:tav tm="100000">
                                          <p:val>
                                            <p:strVal val="#ppt_x"/>
                                          </p:val>
                                        </p:tav>
                                      </p:tavLst>
                                    </p:anim>
                                    <p:anim calcmode="lin" valueType="num">
                                      <p:cBhvr>
                                        <p:cTn id="9" dur="500" fill="hold"/>
                                        <p:tgtEl>
                                          <p:spTgt spid="7">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iterate type="wd">
                                    <p:tmPct val="10000"/>
                                  </p:iterate>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anim calcmode="lin" valueType="num">
                                      <p:cBhvr>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iterate type="wd">
                                    <p:tmPct val="10000"/>
                                  </p:iterate>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anim calcmode="lin" valueType="num">
                                      <p:cBhvr>
                                        <p:cTn id="18"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699792" y="4070048"/>
            <a:ext cx="1440160" cy="367064"/>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 y="0"/>
            <a:ext cx="9276523" cy="6851977"/>
          </a:xfrm>
          <a:noFill/>
          <a:ln/>
        </p:spPr>
      </p:pic>
      <p:sp>
        <p:nvSpPr>
          <p:cNvPr id="4" name="Rectangle 3"/>
          <p:cNvSpPr/>
          <p:nvPr/>
        </p:nvSpPr>
        <p:spPr bwMode="auto">
          <a:xfrm>
            <a:off x="1403648" y="3573016"/>
            <a:ext cx="1080120" cy="36004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8" name="Oval 7"/>
          <p:cNvSpPr/>
          <p:nvPr/>
        </p:nvSpPr>
        <p:spPr bwMode="auto">
          <a:xfrm>
            <a:off x="251520" y="332656"/>
            <a:ext cx="8784976" cy="626469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smtClean="0">
                <a:latin typeface="Calibri" pitchFamily="34" charset="0"/>
                <a:cs typeface="Calibri" pitchFamily="34" charset="0"/>
              </a:rPr>
              <a:t>1 Kings 8:54</a:t>
            </a:r>
          </a:p>
          <a:p>
            <a:pPr>
              <a:buNone/>
            </a:pPr>
            <a:r>
              <a:rPr lang="en-GB" sz="4000" dirty="0">
                <a:latin typeface="Calibri" pitchFamily="34" charset="0"/>
                <a:cs typeface="Calibri" pitchFamily="34" charset="0"/>
              </a:rPr>
              <a:t>And it was so, that when Solomon had made an end of praying all this prayer and supplication unto the LORD, he arose from before the altar of the LORD, from kneeling on his knees with his hands spread up to heaven. </a:t>
            </a: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96344640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wd">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699792" y="4070048"/>
            <a:ext cx="1440160" cy="367064"/>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2850"/>
            <a:ext cx="9144000" cy="6852299"/>
          </a:xfrm>
          <a:noFill/>
          <a:ln/>
        </p:spPr>
      </p:pic>
      <p:sp>
        <p:nvSpPr>
          <p:cNvPr id="4" name="Rectangle 3"/>
          <p:cNvSpPr/>
          <p:nvPr/>
        </p:nvSpPr>
        <p:spPr bwMode="auto">
          <a:xfrm>
            <a:off x="1403648" y="3573016"/>
            <a:ext cx="1080120" cy="36004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8" name="Oval 7"/>
          <p:cNvSpPr/>
          <p:nvPr/>
        </p:nvSpPr>
        <p:spPr bwMode="auto">
          <a:xfrm>
            <a:off x="235026" y="329102"/>
            <a:ext cx="8784976" cy="626469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a:latin typeface="Calibri" pitchFamily="34" charset="0"/>
                <a:cs typeface="Calibri" pitchFamily="34" charset="0"/>
              </a:rPr>
              <a:t>And it was so, that when Solomon had made an end of praying all this prayer and supplication unto the LORD, he </a:t>
            </a:r>
            <a:r>
              <a:rPr lang="en-GB" sz="40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Calibri" pitchFamily="34" charset="0"/>
                <a:cs typeface="Calibri" pitchFamily="34" charset="0"/>
              </a:rPr>
              <a:t>arose</a:t>
            </a:r>
            <a:r>
              <a:rPr lang="en-GB" sz="4000" dirty="0">
                <a:latin typeface="Calibri" pitchFamily="34" charset="0"/>
                <a:cs typeface="Calibri" pitchFamily="34" charset="0"/>
              </a:rPr>
              <a:t> from before the altar of the LORD, from </a:t>
            </a:r>
            <a:r>
              <a:rPr lang="en-GB" sz="40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Calibri" pitchFamily="34" charset="0"/>
                <a:cs typeface="Calibri" pitchFamily="34" charset="0"/>
              </a:rPr>
              <a:t>kneeling</a:t>
            </a:r>
            <a:r>
              <a:rPr lang="en-GB" sz="4000" dirty="0">
                <a:latin typeface="Calibri" pitchFamily="34" charset="0"/>
                <a:cs typeface="Calibri" pitchFamily="34" charset="0"/>
              </a:rPr>
              <a:t> on his knees with his hands spread up to heaven. </a:t>
            </a:r>
          </a:p>
          <a:p>
            <a:pPr>
              <a:buNone/>
            </a:pPr>
            <a:r>
              <a:rPr lang="en-GB" sz="4000" dirty="0" smtClean="0">
                <a:latin typeface="Calibri" pitchFamily="34" charset="0"/>
                <a:cs typeface="Calibri" pitchFamily="34" charset="0"/>
              </a:rPr>
              <a:t> </a:t>
            </a:r>
            <a:endParaRPr lang="en-GB" sz="4000" dirty="0">
              <a:latin typeface="Calibri" pitchFamily="34" charset="0"/>
              <a:cs typeface="Calibri" pitchFamily="34" charset="0"/>
            </a:endParaRP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381377152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wd">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1"/>
            <a:ext cx="9144000" cy="6858000"/>
          </a:xfrm>
          <a:noFill/>
          <a:ln/>
        </p:spPr>
      </p:pic>
      <p:sp>
        <p:nvSpPr>
          <p:cNvPr id="6" name="Oval 5"/>
          <p:cNvSpPr/>
          <p:nvPr/>
        </p:nvSpPr>
        <p:spPr bwMode="auto">
          <a:xfrm>
            <a:off x="179512" y="421569"/>
            <a:ext cx="8784976" cy="5832648"/>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smtClean="0">
                <a:latin typeface="Calibri" pitchFamily="34" charset="0"/>
                <a:cs typeface="Calibri" pitchFamily="34" charset="0"/>
              </a:rPr>
              <a:t>Exodus 4:31</a:t>
            </a:r>
          </a:p>
          <a:p>
            <a:pPr>
              <a:buNone/>
            </a:pPr>
            <a:r>
              <a:rPr lang="en-GB" sz="4000" dirty="0">
                <a:latin typeface="Calibri" pitchFamily="34" charset="0"/>
                <a:cs typeface="Calibri" pitchFamily="34" charset="0"/>
              </a:rPr>
              <a:t>31 And the people believed: and when they heard that the Lord had visited the children of Israel, and that he had looked upon their affliction, then they bowed their heads and worshipped</a:t>
            </a: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169644758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wd">
                                    <p:tmPct val="5000"/>
                                  </p:iterate>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 calcmode="lin" valueType="num">
                                      <p:cBhvr>
                                        <p:cTn id="9" dur="5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2850"/>
            <a:ext cx="9144000" cy="6852299"/>
          </a:xfrm>
          <a:noFill/>
          <a:ln/>
        </p:spPr>
      </p:pic>
      <p:sp>
        <p:nvSpPr>
          <p:cNvPr id="6" name="Oval 5"/>
          <p:cNvSpPr/>
          <p:nvPr/>
        </p:nvSpPr>
        <p:spPr bwMode="auto">
          <a:xfrm>
            <a:off x="359024" y="260648"/>
            <a:ext cx="8784976" cy="604867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smtClean="0">
                <a:latin typeface="Calibri" pitchFamily="34" charset="0"/>
                <a:cs typeface="Calibri" pitchFamily="34" charset="0"/>
              </a:rPr>
              <a:t>Exodus 4:31</a:t>
            </a:r>
          </a:p>
          <a:p>
            <a:pPr>
              <a:buNone/>
            </a:pPr>
            <a:r>
              <a:rPr lang="en-GB" sz="4000" dirty="0">
                <a:latin typeface="Calibri" pitchFamily="34" charset="0"/>
                <a:cs typeface="Calibri" pitchFamily="34" charset="0"/>
              </a:rPr>
              <a:t>31 And the people believed: and when they heard that the Lord had visited the children of Israel, and that he had looked upon their affliction, then they </a:t>
            </a:r>
            <a:r>
              <a:rPr lang="en-GB" sz="40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Calibri" pitchFamily="34" charset="0"/>
                <a:cs typeface="Calibri" pitchFamily="34" charset="0"/>
              </a:rPr>
              <a:t>bowed their heads </a:t>
            </a:r>
            <a:r>
              <a:rPr lang="en-GB" sz="4000" dirty="0">
                <a:latin typeface="Calibri" pitchFamily="34" charset="0"/>
                <a:cs typeface="Calibri" pitchFamily="34" charset="0"/>
              </a:rPr>
              <a:t>and worshipped</a:t>
            </a:r>
          </a:p>
          <a:p>
            <a:pPr>
              <a:buNone/>
            </a:pPr>
            <a:endParaRPr lang="en-GB" sz="4000" dirty="0" smtClean="0">
              <a:latin typeface="Calibri" pitchFamily="34" charset="0"/>
              <a:cs typeface="Calibri" pitchFamily="34" charset="0"/>
            </a:endParaRPr>
          </a:p>
        </p:txBody>
      </p:sp>
    </p:spTree>
    <p:extLst>
      <p:ext uri="{BB962C8B-B14F-4D97-AF65-F5344CB8AC3E}">
        <p14:creationId xmlns:p14="http://schemas.microsoft.com/office/powerpoint/2010/main" val="91334680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p:cTn id="7" dur="500" fill="hold"/>
                                        <p:tgtEl>
                                          <p:spTgt spid="6">
                                            <p:bg/>
                                          </p:spTgt>
                                        </p:tgtEl>
                                        <p:attrNameLst>
                                          <p:attrName>ppt_w</p:attrName>
                                        </p:attrNameLst>
                                      </p:cBhvr>
                                      <p:tavLst>
                                        <p:tav tm="0">
                                          <p:val>
                                            <p:fltVal val="0"/>
                                          </p:val>
                                        </p:tav>
                                        <p:tav tm="100000">
                                          <p:val>
                                            <p:strVal val="#ppt_w"/>
                                          </p:val>
                                        </p:tav>
                                      </p:tavLst>
                                    </p:anim>
                                    <p:anim calcmode="lin" valueType="num">
                                      <p:cBhvr>
                                        <p:cTn id="8" dur="500" fill="hold"/>
                                        <p:tgtEl>
                                          <p:spTgt spid="6">
                                            <p:bg/>
                                          </p:spTgt>
                                        </p:tgtEl>
                                        <p:attrNameLst>
                                          <p:attrName>ppt_h</p:attrName>
                                        </p:attrNameLst>
                                      </p:cBhvr>
                                      <p:tavLst>
                                        <p:tav tm="0">
                                          <p:val>
                                            <p:fltVal val="0"/>
                                          </p:val>
                                        </p:tav>
                                        <p:tav tm="100000">
                                          <p:val>
                                            <p:strVal val="#ppt_h"/>
                                          </p:val>
                                        </p:tav>
                                      </p:tavLst>
                                    </p:anim>
                                    <p:anim calcmode="lin" valueType="num">
                                      <p:cBhvr>
                                        <p:cTn id="9" dur="500" fill="hold"/>
                                        <p:tgtEl>
                                          <p:spTgt spid="6">
                                            <p:bg/>
                                          </p:spTgt>
                                        </p:tgtEl>
                                        <p:attrNameLst>
                                          <p:attrName>style.rotation</p:attrName>
                                        </p:attrNameLst>
                                      </p:cBhvr>
                                      <p:tavLst>
                                        <p:tav tm="0">
                                          <p:val>
                                            <p:fltVal val="90"/>
                                          </p:val>
                                        </p:tav>
                                        <p:tav tm="100000">
                                          <p:val>
                                            <p:fltVal val="0"/>
                                          </p:val>
                                        </p:tav>
                                      </p:tavLst>
                                    </p:anim>
                                    <p:animEffect transition="in" filter="fade">
                                      <p:cBhvr>
                                        <p:cTn id="10" dur="500"/>
                                        <p:tgtEl>
                                          <p:spTgt spid="6">
                                            <p:bg/>
                                          </p:spTgt>
                                        </p:tgtEl>
                                      </p:cBhvr>
                                    </p:animEffect>
                                  </p:childTnLst>
                                </p:cTn>
                              </p:par>
                              <p:par>
                                <p:cTn id="11" presetID="31" presetClass="entr" presetSubtype="0" fill="hold" grpId="0" nodeType="withEffect">
                                  <p:stCondLst>
                                    <p:cond delay="0"/>
                                  </p:stCondLst>
                                  <p:iterate type="wd">
                                    <p:tmPct val="5000"/>
                                  </p:iterate>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6" dur="500"/>
                                        <p:tgtEl>
                                          <p:spTgt spid="6">
                                            <p:txEl>
                                              <p:pRg st="0" end="0"/>
                                            </p:txEl>
                                          </p:spTgt>
                                        </p:tgtEl>
                                      </p:cBhvr>
                                    </p:animEffect>
                                  </p:childTnLst>
                                </p:cTn>
                              </p:par>
                              <p:par>
                                <p:cTn id="17" presetID="31" presetClass="entr" presetSubtype="0" fill="hold" grpId="0" nodeType="withEffect">
                                  <p:stCondLst>
                                    <p:cond delay="0"/>
                                  </p:stCondLst>
                                  <p:iterate type="wd">
                                    <p:tmPct val="5000"/>
                                  </p:iterate>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1" dur="5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a:noFill/>
          <a:ln/>
        </p:spPr>
      </p:pic>
      <p:sp>
        <p:nvSpPr>
          <p:cNvPr id="6" name="Oval 5"/>
          <p:cNvSpPr/>
          <p:nvPr/>
        </p:nvSpPr>
        <p:spPr bwMode="auto">
          <a:xfrm>
            <a:off x="179512" y="836712"/>
            <a:ext cx="8784976" cy="482453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a:latin typeface="Calibri" pitchFamily="34" charset="0"/>
                <a:cs typeface="Calibri" pitchFamily="34" charset="0"/>
              </a:rPr>
              <a:t>2 Chronicles 20:18</a:t>
            </a:r>
          </a:p>
          <a:p>
            <a:pPr>
              <a:buNone/>
            </a:pPr>
            <a:r>
              <a:rPr lang="en-GB" sz="4000" dirty="0" smtClean="0">
                <a:latin typeface="Calibri" pitchFamily="34" charset="0"/>
                <a:cs typeface="Calibri" pitchFamily="34" charset="0"/>
              </a:rPr>
              <a:t>18 </a:t>
            </a:r>
            <a:r>
              <a:rPr lang="en-GB" sz="4000" dirty="0">
                <a:latin typeface="Calibri" pitchFamily="34" charset="0"/>
                <a:cs typeface="Calibri" pitchFamily="34" charset="0"/>
              </a:rPr>
              <a:t>And Jehoshaphat bowed his head with his face to the ground: and all Judah and the inhabitants of Jerusalem fell before the Lord, worshipping the Lord.</a:t>
            </a:r>
          </a:p>
          <a:p>
            <a:pPr>
              <a:buNone/>
            </a:pPr>
            <a:endParaRPr lang="en-GB" sz="4000" dirty="0" smtClean="0">
              <a:latin typeface="Calibri" pitchFamily="34" charset="0"/>
              <a:cs typeface="Calibri" pitchFamily="34" charset="0"/>
            </a:endParaRPr>
          </a:p>
        </p:txBody>
      </p:sp>
    </p:spTree>
    <p:extLst>
      <p:ext uri="{BB962C8B-B14F-4D97-AF65-F5344CB8AC3E}">
        <p14:creationId xmlns:p14="http://schemas.microsoft.com/office/powerpoint/2010/main" val="423005723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lt">
                                    <p:tmPct val="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iterate type="lt">
                                    <p:tmPct val="0"/>
                                  </p:iterate>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a:noFill/>
          <a:ln/>
        </p:spPr>
      </p:pic>
      <p:sp>
        <p:nvSpPr>
          <p:cNvPr id="6" name="Oval 5"/>
          <p:cNvSpPr/>
          <p:nvPr/>
        </p:nvSpPr>
        <p:spPr bwMode="auto">
          <a:xfrm>
            <a:off x="116450" y="980728"/>
            <a:ext cx="8784976" cy="4680520"/>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a:latin typeface="Calibri" pitchFamily="34" charset="0"/>
                <a:cs typeface="Calibri" pitchFamily="34" charset="0"/>
              </a:rPr>
              <a:t>2 Chronicles 20:18</a:t>
            </a:r>
          </a:p>
          <a:p>
            <a:pPr>
              <a:buNone/>
            </a:pPr>
            <a:r>
              <a:rPr lang="en-GB" sz="4000" dirty="0">
                <a:latin typeface="Calibri" pitchFamily="34" charset="0"/>
                <a:cs typeface="Calibri" pitchFamily="34" charset="0"/>
              </a:rPr>
              <a:t>18 And Jehoshaphat </a:t>
            </a:r>
            <a:r>
              <a:rPr lang="en-GB" sz="40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Calibri" pitchFamily="34" charset="0"/>
                <a:cs typeface="Calibri" pitchFamily="34" charset="0"/>
              </a:rPr>
              <a:t>bowed</a:t>
            </a:r>
            <a:r>
              <a:rPr lang="en-GB" sz="4000" dirty="0">
                <a:latin typeface="Calibri" pitchFamily="34" charset="0"/>
                <a:cs typeface="Calibri" pitchFamily="34" charset="0"/>
              </a:rPr>
              <a:t> his head with his </a:t>
            </a:r>
            <a:r>
              <a:rPr lang="en-GB" sz="40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Calibri" pitchFamily="34" charset="0"/>
                <a:cs typeface="Calibri" pitchFamily="34" charset="0"/>
              </a:rPr>
              <a:t>face to the ground</a:t>
            </a:r>
            <a:r>
              <a:rPr lang="en-GB" sz="4000" dirty="0">
                <a:latin typeface="Calibri" pitchFamily="34" charset="0"/>
                <a:cs typeface="Calibri" pitchFamily="34" charset="0"/>
              </a:rPr>
              <a:t>: and all Judah and the inhabitants of Jerusalem </a:t>
            </a:r>
            <a:r>
              <a:rPr lang="en-GB" sz="40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Calibri" pitchFamily="34" charset="0"/>
                <a:cs typeface="Calibri" pitchFamily="34" charset="0"/>
              </a:rPr>
              <a:t>fell</a:t>
            </a:r>
            <a:r>
              <a:rPr lang="en-GB" sz="4000" dirty="0">
                <a:latin typeface="Calibri" pitchFamily="34" charset="0"/>
                <a:cs typeface="Calibri" pitchFamily="34" charset="0"/>
              </a:rPr>
              <a:t> before the Lord, worshipping the Lord.</a:t>
            </a:r>
          </a:p>
          <a:p>
            <a:pPr>
              <a:buNone/>
            </a:pPr>
            <a:r>
              <a:rPr lang="en-GB" sz="4000" dirty="0" smtClean="0">
                <a:latin typeface="Calibri" pitchFamily="34" charset="0"/>
                <a:cs typeface="Calibri" pitchFamily="34" charset="0"/>
              </a:rPr>
              <a:t>.</a:t>
            </a:r>
            <a:endParaRPr lang="en-GB" sz="4000" dirty="0">
              <a:latin typeface="Calibri" pitchFamily="34" charset="0"/>
              <a:cs typeface="Calibri" pitchFamily="34" charset="0"/>
            </a:endParaRPr>
          </a:p>
          <a:p>
            <a:pPr>
              <a:buNone/>
            </a:pPr>
            <a:endParaRPr lang="en-GB" sz="4000" dirty="0" smtClean="0">
              <a:latin typeface="Calibri" pitchFamily="34" charset="0"/>
              <a:cs typeface="Calibri" pitchFamily="34" charset="0"/>
            </a:endParaRPr>
          </a:p>
        </p:txBody>
      </p:sp>
    </p:spTree>
    <p:extLst>
      <p:ext uri="{BB962C8B-B14F-4D97-AF65-F5344CB8AC3E}">
        <p14:creationId xmlns:p14="http://schemas.microsoft.com/office/powerpoint/2010/main" val="122005805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p:cTn id="7" dur="500" fill="hold"/>
                                        <p:tgtEl>
                                          <p:spTgt spid="6">
                                            <p:bg/>
                                          </p:spTgt>
                                        </p:tgtEl>
                                        <p:attrNameLst>
                                          <p:attrName>ppt_w</p:attrName>
                                        </p:attrNameLst>
                                      </p:cBhvr>
                                      <p:tavLst>
                                        <p:tav tm="0">
                                          <p:val>
                                            <p:fltVal val="0"/>
                                          </p:val>
                                        </p:tav>
                                        <p:tav tm="100000">
                                          <p:val>
                                            <p:strVal val="#ppt_w"/>
                                          </p:val>
                                        </p:tav>
                                      </p:tavLst>
                                    </p:anim>
                                    <p:anim calcmode="lin" valueType="num">
                                      <p:cBhvr>
                                        <p:cTn id="8" dur="500" fill="hold"/>
                                        <p:tgtEl>
                                          <p:spTgt spid="6">
                                            <p:bg/>
                                          </p:spTgt>
                                        </p:tgtEl>
                                        <p:attrNameLst>
                                          <p:attrName>ppt_h</p:attrName>
                                        </p:attrNameLst>
                                      </p:cBhvr>
                                      <p:tavLst>
                                        <p:tav tm="0">
                                          <p:val>
                                            <p:fltVal val="0"/>
                                          </p:val>
                                        </p:tav>
                                        <p:tav tm="100000">
                                          <p:val>
                                            <p:strVal val="#ppt_h"/>
                                          </p:val>
                                        </p:tav>
                                      </p:tavLst>
                                    </p:anim>
                                    <p:anim calcmode="lin" valueType="num">
                                      <p:cBhvr>
                                        <p:cTn id="9" dur="500" fill="hold"/>
                                        <p:tgtEl>
                                          <p:spTgt spid="6">
                                            <p:bg/>
                                          </p:spTgt>
                                        </p:tgtEl>
                                        <p:attrNameLst>
                                          <p:attrName>style.rotation</p:attrName>
                                        </p:attrNameLst>
                                      </p:cBhvr>
                                      <p:tavLst>
                                        <p:tav tm="0">
                                          <p:val>
                                            <p:fltVal val="90"/>
                                          </p:val>
                                        </p:tav>
                                        <p:tav tm="100000">
                                          <p:val>
                                            <p:fltVal val="0"/>
                                          </p:val>
                                        </p:tav>
                                      </p:tavLst>
                                    </p:anim>
                                    <p:animEffect transition="in" filter="fade">
                                      <p:cBhvr>
                                        <p:cTn id="10" dur="500"/>
                                        <p:tgtEl>
                                          <p:spTgt spid="6">
                                            <p:bg/>
                                          </p:spTgt>
                                        </p:tgtEl>
                                      </p:cBhvr>
                                    </p:animEffect>
                                  </p:childTnLst>
                                </p:cTn>
                              </p:par>
                              <p:par>
                                <p:cTn id="11" presetID="31" presetClass="entr" presetSubtype="0" fill="hold" grpId="0" nodeType="withEffect">
                                  <p:stCondLst>
                                    <p:cond delay="0"/>
                                  </p:stCondLst>
                                  <p:iterate type="lt">
                                    <p:tmPct val="3000"/>
                                  </p:iterate>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6" dur="500"/>
                                        <p:tgtEl>
                                          <p:spTgt spid="6">
                                            <p:txEl>
                                              <p:pRg st="0" end="0"/>
                                            </p:txEl>
                                          </p:spTgt>
                                        </p:tgtEl>
                                      </p:cBhvr>
                                    </p:animEffect>
                                  </p:childTnLst>
                                </p:cTn>
                              </p:par>
                              <p:par>
                                <p:cTn id="17" presetID="31" presetClass="entr" presetSubtype="0" fill="hold" grpId="0" nodeType="withEffect">
                                  <p:stCondLst>
                                    <p:cond delay="0"/>
                                  </p:stCondLst>
                                  <p:iterate type="lt">
                                    <p:tmPct val="3000"/>
                                  </p:iterate>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1" dur="5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22" dur="500"/>
                                        <p:tgtEl>
                                          <p:spTgt spid="6">
                                            <p:txEl>
                                              <p:pRg st="1" end="1"/>
                                            </p:txEl>
                                          </p:spTgt>
                                        </p:tgtEl>
                                      </p:cBhvr>
                                    </p:animEffect>
                                  </p:childTnLst>
                                </p:cTn>
                              </p:par>
                              <p:par>
                                <p:cTn id="23" presetID="31" presetClass="entr" presetSubtype="0" fill="hold" grpId="0" nodeType="withEffect">
                                  <p:stCondLst>
                                    <p:cond delay="0"/>
                                  </p:stCondLst>
                                  <p:iterate type="lt">
                                    <p:tmPct val="3000"/>
                                  </p:iterate>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p:cTn id="25"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7" dur="5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2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a:noFill/>
          <a:ln/>
        </p:spPr>
      </p:pic>
      <p:sp>
        <p:nvSpPr>
          <p:cNvPr id="5" name="Oval 4"/>
          <p:cNvSpPr/>
          <p:nvPr/>
        </p:nvSpPr>
        <p:spPr bwMode="auto">
          <a:xfrm>
            <a:off x="116450" y="332656"/>
            <a:ext cx="8784976" cy="604867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latin typeface="Calibri" pitchFamily="34" charset="0"/>
                <a:cs typeface="Calibri" pitchFamily="34" charset="0"/>
              </a:rPr>
              <a:t>Our Father which art in heaven, Hallowed be thy name.</a:t>
            </a:r>
          </a:p>
          <a:p>
            <a:pPr>
              <a:buNone/>
            </a:pPr>
            <a:r>
              <a:rPr lang="en-GB" sz="2800" dirty="0">
                <a:latin typeface="Calibri" pitchFamily="34" charset="0"/>
                <a:cs typeface="Calibri" pitchFamily="34" charset="0"/>
              </a:rPr>
              <a:t>Thy kingdom come, Thy will be done in earth, as it is in heaven.</a:t>
            </a:r>
          </a:p>
          <a:p>
            <a:pPr>
              <a:buNone/>
            </a:pPr>
            <a:r>
              <a:rPr lang="en-GB" sz="2800" dirty="0">
                <a:latin typeface="Calibri" pitchFamily="34" charset="0"/>
                <a:cs typeface="Calibri" pitchFamily="34" charset="0"/>
              </a:rPr>
              <a:t>Give us this day our daily bread.</a:t>
            </a:r>
          </a:p>
          <a:p>
            <a:pPr>
              <a:buNone/>
            </a:pPr>
            <a:r>
              <a:rPr lang="en-GB" sz="2800" dirty="0">
                <a:latin typeface="Calibri" pitchFamily="34" charset="0"/>
                <a:cs typeface="Calibri" pitchFamily="34" charset="0"/>
              </a:rPr>
              <a:t>And forgive us our debts, as we forgive our debtors.</a:t>
            </a:r>
          </a:p>
          <a:p>
            <a:pPr>
              <a:buNone/>
            </a:pPr>
            <a:r>
              <a:rPr lang="en-GB" sz="2800" dirty="0">
                <a:latin typeface="Calibri" pitchFamily="34" charset="0"/>
                <a:cs typeface="Calibri" pitchFamily="34" charset="0"/>
              </a:rPr>
              <a:t>And lead us not into temptation, but deliver us from evil: For thine is the kingdom, and the power, and the glory, for ever. Amen.</a:t>
            </a:r>
          </a:p>
        </p:txBody>
      </p:sp>
    </p:spTree>
    <p:extLst>
      <p:ext uri="{BB962C8B-B14F-4D97-AF65-F5344CB8AC3E}">
        <p14:creationId xmlns:p14="http://schemas.microsoft.com/office/powerpoint/2010/main" val="361013706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wd">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a:noFill/>
          <a:ln/>
        </p:spPr>
      </p:pic>
      <p:sp>
        <p:nvSpPr>
          <p:cNvPr id="6" name="Oval 5"/>
          <p:cNvSpPr/>
          <p:nvPr/>
        </p:nvSpPr>
        <p:spPr bwMode="auto">
          <a:xfrm>
            <a:off x="116450" y="332656"/>
            <a:ext cx="8784976" cy="604867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latin typeface="Calibri" pitchFamily="34" charset="0"/>
                <a:cs typeface="Calibri" pitchFamily="34" charset="0"/>
              </a:rPr>
              <a:t>Our Father which art in heaven</a:t>
            </a:r>
            <a:r>
              <a:rPr lang="en-GB" sz="2800" dirty="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cs typeface="Calibri" pitchFamily="34" charset="0"/>
              </a:rPr>
              <a:t>, </a:t>
            </a:r>
            <a:r>
              <a:rPr lang="en-GB" sz="2800" dirty="0">
                <a:ln w="12700">
                  <a:solidFill>
                    <a:schemeClr val="tx1"/>
                  </a:solidFill>
                  <a:prstDash val="solid"/>
                </a:ln>
                <a:solidFill>
                  <a:srgbClr val="C00000"/>
                </a:solidFill>
                <a:effectLst>
                  <a:outerShdw blurRad="41275" dist="20320" dir="1800000" algn="tl" rotWithShape="0">
                    <a:srgbClr val="000000">
                      <a:alpha val="40000"/>
                    </a:srgbClr>
                  </a:outerShdw>
                </a:effectLst>
                <a:latin typeface="Calibri" pitchFamily="34" charset="0"/>
                <a:cs typeface="Calibri" pitchFamily="34" charset="0"/>
              </a:rPr>
              <a:t>Hallowed be thy name.</a:t>
            </a:r>
            <a:endParaRPr lang="en-GB" sz="2800" dirty="0">
              <a:ln w="12700">
                <a:solidFill>
                  <a:schemeClr val="tx1"/>
                </a:solidFill>
                <a:prstDash val="solid"/>
              </a:ln>
              <a:solidFill>
                <a:srgbClr val="C00000"/>
              </a:solidFill>
              <a:latin typeface="Calibri" pitchFamily="34" charset="0"/>
              <a:cs typeface="Calibri" pitchFamily="34" charset="0"/>
            </a:endParaRPr>
          </a:p>
          <a:p>
            <a:pPr>
              <a:buNone/>
            </a:pPr>
            <a:r>
              <a:rPr lang="en-GB" sz="2800" dirty="0">
                <a:latin typeface="Calibri" pitchFamily="34" charset="0"/>
                <a:cs typeface="Calibri" pitchFamily="34" charset="0"/>
              </a:rPr>
              <a:t>Thy kingdom come, </a:t>
            </a:r>
            <a:r>
              <a:rPr lang="en-GB" sz="2800" dirty="0">
                <a:ln>
                  <a:solidFill>
                    <a:schemeClr val="tx1"/>
                  </a:solidFill>
                </a:ln>
                <a:solidFill>
                  <a:srgbClr val="C00000"/>
                </a:solidFill>
                <a:latin typeface="Calibri" pitchFamily="34" charset="0"/>
                <a:cs typeface="Calibri" pitchFamily="34" charset="0"/>
              </a:rPr>
              <a:t>Thy will be done </a:t>
            </a:r>
            <a:r>
              <a:rPr lang="en-GB" sz="2800" dirty="0">
                <a:latin typeface="Calibri" pitchFamily="34" charset="0"/>
                <a:cs typeface="Calibri" pitchFamily="34" charset="0"/>
              </a:rPr>
              <a:t>in earth, as it is in heaven.</a:t>
            </a:r>
          </a:p>
          <a:p>
            <a:pPr>
              <a:buNone/>
            </a:pPr>
            <a:r>
              <a:rPr lang="en-GB" sz="2800" dirty="0">
                <a:ln>
                  <a:solidFill>
                    <a:schemeClr val="tx1"/>
                  </a:solidFill>
                </a:ln>
                <a:solidFill>
                  <a:srgbClr val="C00000"/>
                </a:solidFill>
                <a:latin typeface="Calibri" pitchFamily="34" charset="0"/>
                <a:cs typeface="Calibri" pitchFamily="34" charset="0"/>
              </a:rPr>
              <a:t>Give us </a:t>
            </a:r>
            <a:r>
              <a:rPr lang="en-GB" sz="2800" dirty="0">
                <a:latin typeface="Calibri" pitchFamily="34" charset="0"/>
                <a:cs typeface="Calibri" pitchFamily="34" charset="0"/>
              </a:rPr>
              <a:t>this day our daily bread.</a:t>
            </a:r>
          </a:p>
          <a:p>
            <a:pPr>
              <a:buNone/>
            </a:pPr>
            <a:r>
              <a:rPr lang="en-GB" sz="2800" dirty="0">
                <a:latin typeface="Calibri" pitchFamily="34" charset="0"/>
                <a:cs typeface="Calibri" pitchFamily="34" charset="0"/>
              </a:rPr>
              <a:t>And </a:t>
            </a:r>
            <a:r>
              <a:rPr lang="en-GB" sz="2800" dirty="0">
                <a:ln>
                  <a:solidFill>
                    <a:schemeClr val="tx1"/>
                  </a:solidFill>
                </a:ln>
                <a:solidFill>
                  <a:srgbClr val="C00000"/>
                </a:solidFill>
                <a:latin typeface="Calibri" pitchFamily="34" charset="0"/>
                <a:cs typeface="Calibri" pitchFamily="34" charset="0"/>
              </a:rPr>
              <a:t>forgive us </a:t>
            </a:r>
            <a:r>
              <a:rPr lang="en-GB" sz="2800" dirty="0">
                <a:latin typeface="Calibri" pitchFamily="34" charset="0"/>
                <a:cs typeface="Calibri" pitchFamily="34" charset="0"/>
              </a:rPr>
              <a:t>our debts, as we forgive our debtors.</a:t>
            </a:r>
          </a:p>
          <a:p>
            <a:pPr>
              <a:buNone/>
            </a:pPr>
            <a:r>
              <a:rPr lang="en-GB" sz="2800" dirty="0">
                <a:latin typeface="Calibri" pitchFamily="34" charset="0"/>
                <a:cs typeface="Calibri" pitchFamily="34" charset="0"/>
              </a:rPr>
              <a:t>And </a:t>
            </a:r>
            <a:r>
              <a:rPr lang="en-GB" sz="2800" dirty="0">
                <a:ln>
                  <a:solidFill>
                    <a:schemeClr val="tx1"/>
                  </a:solidFill>
                </a:ln>
                <a:solidFill>
                  <a:srgbClr val="C00000"/>
                </a:solidFill>
                <a:latin typeface="Calibri" pitchFamily="34" charset="0"/>
                <a:cs typeface="Calibri" pitchFamily="34" charset="0"/>
              </a:rPr>
              <a:t>lead us not</a:t>
            </a:r>
            <a:r>
              <a:rPr lang="en-GB" sz="2800" dirty="0">
                <a:latin typeface="Calibri" pitchFamily="34" charset="0"/>
                <a:cs typeface="Calibri" pitchFamily="34" charset="0"/>
              </a:rPr>
              <a:t> into temptation, but </a:t>
            </a:r>
            <a:r>
              <a:rPr lang="en-GB" sz="2800" dirty="0">
                <a:ln>
                  <a:solidFill>
                    <a:schemeClr val="tx1"/>
                  </a:solidFill>
                </a:ln>
                <a:solidFill>
                  <a:srgbClr val="C00000"/>
                </a:solidFill>
                <a:latin typeface="Calibri" pitchFamily="34" charset="0"/>
                <a:cs typeface="Calibri" pitchFamily="34" charset="0"/>
              </a:rPr>
              <a:t>deliver us</a:t>
            </a:r>
            <a:r>
              <a:rPr lang="en-GB" sz="2800" dirty="0">
                <a:latin typeface="Calibri" pitchFamily="34" charset="0"/>
                <a:cs typeface="Calibri" pitchFamily="34" charset="0"/>
              </a:rPr>
              <a:t> from evil: For thine is the kingdom, and the power, and the glory, for ever. Amen</a:t>
            </a:r>
            <a:r>
              <a:rPr lang="en-GB" sz="2800" dirty="0">
                <a:latin typeface="FreesiaUPC" pitchFamily="34" charset="-34"/>
                <a:cs typeface="FreesiaUPC" pitchFamily="34" charset="-34"/>
              </a:rPr>
              <a:t>.</a:t>
            </a:r>
          </a:p>
          <a:p>
            <a:pPr>
              <a:buNone/>
            </a:pPr>
            <a:endParaRPr lang="en-GB" sz="2800" dirty="0"/>
          </a:p>
        </p:txBody>
      </p:sp>
    </p:spTree>
    <p:extLst>
      <p:ext uri="{BB962C8B-B14F-4D97-AF65-F5344CB8AC3E}">
        <p14:creationId xmlns:p14="http://schemas.microsoft.com/office/powerpoint/2010/main" val="159323703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200"/>
                                  </p:stCondLst>
                                  <p:iterate type="wd">
                                    <p:tmPct val="5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44000" cy="6924460"/>
          </a:xfrm>
          <a:noFill/>
          <a:ln/>
        </p:spPr>
      </p:pic>
      <p:sp>
        <p:nvSpPr>
          <p:cNvPr id="7" name="Oval 6"/>
          <p:cNvSpPr/>
          <p:nvPr/>
        </p:nvSpPr>
        <p:spPr bwMode="auto">
          <a:xfrm>
            <a:off x="159225" y="954625"/>
            <a:ext cx="8784976" cy="86409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t>1: God is greater than us.</a:t>
            </a:r>
          </a:p>
        </p:txBody>
      </p:sp>
      <p:sp>
        <p:nvSpPr>
          <p:cNvPr id="8" name="Oval 7"/>
          <p:cNvSpPr/>
          <p:nvPr/>
        </p:nvSpPr>
        <p:spPr bwMode="auto">
          <a:xfrm>
            <a:off x="100137" y="2636912"/>
            <a:ext cx="8784976" cy="1080120"/>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t>2: We need to understand what Gods will is.</a:t>
            </a:r>
          </a:p>
        </p:txBody>
      </p:sp>
      <p:sp>
        <p:nvSpPr>
          <p:cNvPr id="9" name="Oval 8"/>
          <p:cNvSpPr/>
          <p:nvPr/>
        </p:nvSpPr>
        <p:spPr bwMode="auto">
          <a:xfrm>
            <a:off x="119177" y="4437112"/>
            <a:ext cx="8784976" cy="86409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smtClean="0"/>
              <a:t>3: </a:t>
            </a:r>
            <a:r>
              <a:rPr lang="en-GB" sz="2800" dirty="0"/>
              <a:t>Conditions apply. </a:t>
            </a:r>
          </a:p>
        </p:txBody>
      </p:sp>
    </p:spTree>
    <p:extLst>
      <p:ext uri="{BB962C8B-B14F-4D97-AF65-F5344CB8AC3E}">
        <p14:creationId xmlns:p14="http://schemas.microsoft.com/office/powerpoint/2010/main" val="110649538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1"/>
            <a:ext cx="9144000" cy="6858000"/>
          </a:xfrm>
          <a:noFill/>
          <a:ln/>
        </p:spPr>
      </p:pic>
      <p:sp>
        <p:nvSpPr>
          <p:cNvPr id="6" name="Oval 5"/>
          <p:cNvSpPr/>
          <p:nvPr/>
        </p:nvSpPr>
        <p:spPr bwMode="auto">
          <a:xfrm>
            <a:off x="179512" y="658052"/>
            <a:ext cx="8784976" cy="4536504"/>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t>Ecclesiastes </a:t>
            </a:r>
            <a:r>
              <a:rPr lang="en-GB" sz="2800" dirty="0" smtClean="0"/>
              <a:t>5:2</a:t>
            </a:r>
          </a:p>
          <a:p>
            <a:pPr>
              <a:buNone/>
            </a:pPr>
            <a:endParaRPr lang="en-GB" sz="2800" dirty="0"/>
          </a:p>
          <a:p>
            <a:pPr>
              <a:buNone/>
            </a:pPr>
            <a:r>
              <a:rPr lang="en-GB" sz="2800" dirty="0" smtClean="0"/>
              <a:t>Be </a:t>
            </a:r>
            <a:r>
              <a:rPr lang="en-GB" sz="2800" dirty="0"/>
              <a:t>not rash with thy mouth, and let not thine heart be hasty to utter any thing before God: </a:t>
            </a:r>
          </a:p>
          <a:p>
            <a:pPr>
              <a:buNone/>
            </a:pPr>
            <a:r>
              <a:rPr lang="en-GB" sz="2800" dirty="0"/>
              <a:t>for God is in heaven, and thou upon earth: therefore let thy words be few.</a:t>
            </a:r>
          </a:p>
          <a:p>
            <a:pPr>
              <a:buNone/>
            </a:pPr>
            <a:endParaRPr lang="en-GB" sz="2800" dirty="0"/>
          </a:p>
        </p:txBody>
      </p:sp>
    </p:spTree>
    <p:extLst>
      <p:ext uri="{BB962C8B-B14F-4D97-AF65-F5344CB8AC3E}">
        <p14:creationId xmlns:p14="http://schemas.microsoft.com/office/powerpoint/2010/main" val="25097151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p:cTn id="7" dur="1000" fill="hold"/>
                                        <p:tgtEl>
                                          <p:spTgt spid="6">
                                            <p:bg/>
                                          </p:spTgt>
                                        </p:tgtEl>
                                        <p:attrNameLst>
                                          <p:attrName>ppt_w</p:attrName>
                                        </p:attrNameLst>
                                      </p:cBhvr>
                                      <p:tavLst>
                                        <p:tav tm="0">
                                          <p:val>
                                            <p:fltVal val="0"/>
                                          </p:val>
                                        </p:tav>
                                        <p:tav tm="100000">
                                          <p:val>
                                            <p:strVal val="#ppt_w"/>
                                          </p:val>
                                        </p:tav>
                                      </p:tavLst>
                                    </p:anim>
                                    <p:anim calcmode="lin" valueType="num">
                                      <p:cBhvr>
                                        <p:cTn id="8" dur="1000" fill="hold"/>
                                        <p:tgtEl>
                                          <p:spTgt spid="6">
                                            <p:bg/>
                                          </p:spTgt>
                                        </p:tgtEl>
                                        <p:attrNameLst>
                                          <p:attrName>ppt_h</p:attrName>
                                        </p:attrNameLst>
                                      </p:cBhvr>
                                      <p:tavLst>
                                        <p:tav tm="0">
                                          <p:val>
                                            <p:fltVal val="0"/>
                                          </p:val>
                                        </p:tav>
                                        <p:tav tm="100000">
                                          <p:val>
                                            <p:strVal val="#ppt_h"/>
                                          </p:val>
                                        </p:tav>
                                      </p:tavLst>
                                    </p:anim>
                                    <p:animEffect transition="in" filter="fade">
                                      <p:cBhvr>
                                        <p:cTn id="9" dur="1000"/>
                                        <p:tgtEl>
                                          <p:spTgt spid="6">
                                            <p:bg/>
                                          </p:spTgt>
                                        </p:tgtEl>
                                      </p:cBhvr>
                                    </p:animEffect>
                                  </p:childTnLst>
                                </p:cTn>
                              </p:par>
                              <p:par>
                                <p:cTn id="10" presetID="53" presetClass="entr" presetSubtype="16" fill="hold" grpId="0" nodeType="withEffect">
                                  <p:stCondLst>
                                    <p:cond delay="0"/>
                                  </p:stCondLst>
                                  <p:iterate type="wd">
                                    <p:tmPct val="10000"/>
                                  </p:iterate>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4" dur="1000"/>
                                        <p:tgtEl>
                                          <p:spTgt spid="6">
                                            <p:txEl>
                                              <p:pRg st="0" end="0"/>
                                            </p:txEl>
                                          </p:spTgt>
                                        </p:tgtEl>
                                      </p:cBhvr>
                                    </p:animEffect>
                                  </p:childTnLst>
                                </p:cTn>
                              </p:par>
                              <p:par>
                                <p:cTn id="15" presetID="53" presetClass="entr" presetSubtype="16" fill="hold" grpId="0" nodeType="withEffect">
                                  <p:stCondLst>
                                    <p:cond delay="0"/>
                                  </p:stCondLst>
                                  <p:iterate type="wd">
                                    <p:tmPct val="10000"/>
                                  </p:iterate>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p:cTn id="17"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19" dur="1000"/>
                                        <p:tgtEl>
                                          <p:spTgt spid="6">
                                            <p:txEl>
                                              <p:pRg st="2" end="2"/>
                                            </p:txEl>
                                          </p:spTgt>
                                        </p:tgtEl>
                                      </p:cBhvr>
                                    </p:animEffect>
                                  </p:childTnLst>
                                </p:cTn>
                              </p:par>
                              <p:par>
                                <p:cTn id="20" presetID="53" presetClass="entr" presetSubtype="16" fill="hold" grpId="0" nodeType="withEffect">
                                  <p:stCondLst>
                                    <p:cond delay="0"/>
                                  </p:stCondLst>
                                  <p:iterate type="wd">
                                    <p:tmPct val="10000"/>
                                  </p:iterate>
                                  <p:childTnLst>
                                    <p:set>
                                      <p:cBhvr>
                                        <p:cTn id="21" dur="1" fill="hold">
                                          <p:stCondLst>
                                            <p:cond delay="0"/>
                                          </p:stCondLst>
                                        </p:cTn>
                                        <p:tgtEl>
                                          <p:spTgt spid="6">
                                            <p:txEl>
                                              <p:pRg st="3" end="3"/>
                                            </p:txEl>
                                          </p:spTgt>
                                        </p:tgtEl>
                                        <p:attrNameLst>
                                          <p:attrName>style.visibility</p:attrName>
                                        </p:attrNameLst>
                                      </p:cBhvr>
                                      <p:to>
                                        <p:strVal val="visible"/>
                                      </p:to>
                                    </p:set>
                                    <p:anim calcmode="lin" valueType="num">
                                      <p:cBhvr>
                                        <p:cTn id="22"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3" dur="10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24"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3295" y="0"/>
            <a:ext cx="9144000" cy="6924460"/>
          </a:xfrm>
          <a:noFill/>
          <a:ln/>
        </p:spPr>
      </p:pic>
      <p:sp>
        <p:nvSpPr>
          <p:cNvPr id="9" name="Oval 8"/>
          <p:cNvSpPr/>
          <p:nvPr/>
        </p:nvSpPr>
        <p:spPr bwMode="auto">
          <a:xfrm>
            <a:off x="64809" y="260648"/>
            <a:ext cx="8784976" cy="78370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t>Luke 18 </a:t>
            </a:r>
            <a:r>
              <a:rPr lang="en-GB" sz="2800" dirty="0" err="1"/>
              <a:t>vs</a:t>
            </a:r>
            <a:r>
              <a:rPr lang="en-GB" sz="2800" dirty="0"/>
              <a:t>: 9-14</a:t>
            </a:r>
          </a:p>
        </p:txBody>
      </p:sp>
      <p:sp>
        <p:nvSpPr>
          <p:cNvPr id="10" name="Oval 9"/>
          <p:cNvSpPr/>
          <p:nvPr/>
        </p:nvSpPr>
        <p:spPr bwMode="auto">
          <a:xfrm>
            <a:off x="0" y="1268760"/>
            <a:ext cx="8784976" cy="78370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t>The Pharisee and the Publican</a:t>
            </a:r>
          </a:p>
        </p:txBody>
      </p:sp>
      <p:sp>
        <p:nvSpPr>
          <p:cNvPr id="13" name="Oval 12"/>
          <p:cNvSpPr/>
          <p:nvPr/>
        </p:nvSpPr>
        <p:spPr bwMode="auto">
          <a:xfrm>
            <a:off x="121362" y="2276872"/>
            <a:ext cx="8784976" cy="1080120"/>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t>The Problem: The attitude: self-righteousness</a:t>
            </a:r>
          </a:p>
        </p:txBody>
      </p:sp>
      <p:sp>
        <p:nvSpPr>
          <p:cNvPr id="14" name="Oval 13"/>
          <p:cNvSpPr/>
          <p:nvPr/>
        </p:nvSpPr>
        <p:spPr bwMode="auto">
          <a:xfrm>
            <a:off x="129762" y="3789040"/>
            <a:ext cx="8784976" cy="2348880"/>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2800" dirty="0"/>
              <a:t>He approached God with familiarity (he was standing when it would seem more appropriate to </a:t>
            </a:r>
            <a:r>
              <a:rPr lang="en-GB" sz="2800" dirty="0" smtClean="0"/>
              <a:t>kneel.</a:t>
            </a:r>
            <a:endParaRPr lang="en-GB" sz="2800" dirty="0"/>
          </a:p>
          <a:p>
            <a:pPr>
              <a:buNone/>
            </a:pPr>
            <a:r>
              <a:rPr lang="en-GB" sz="2800" dirty="0" smtClean="0"/>
              <a:t>Luke </a:t>
            </a:r>
            <a:r>
              <a:rPr lang="en-GB" sz="2800" dirty="0"/>
              <a:t>18 </a:t>
            </a:r>
            <a:r>
              <a:rPr lang="en-GB" sz="2800" dirty="0" err="1"/>
              <a:t>vs</a:t>
            </a:r>
            <a:r>
              <a:rPr lang="en-GB" sz="2800" dirty="0"/>
              <a:t>: 9-14</a:t>
            </a:r>
          </a:p>
        </p:txBody>
      </p:sp>
    </p:spTree>
    <p:extLst>
      <p:ext uri="{BB962C8B-B14F-4D97-AF65-F5344CB8AC3E}">
        <p14:creationId xmlns:p14="http://schemas.microsoft.com/office/powerpoint/2010/main" val="147840188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80">
                                          <p:stCondLst>
                                            <p:cond delay="0"/>
                                          </p:stCondLst>
                                        </p:cTn>
                                        <p:tgtEl>
                                          <p:spTgt spid="14"/>
                                        </p:tgtEl>
                                      </p:cBhvr>
                                    </p:animEffect>
                                    <p:anim calcmode="lin" valueType="num">
                                      <p:cBhvr>
                                        <p:cTn id="2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8" dur="26">
                                          <p:stCondLst>
                                            <p:cond delay="650"/>
                                          </p:stCondLst>
                                        </p:cTn>
                                        <p:tgtEl>
                                          <p:spTgt spid="14"/>
                                        </p:tgtEl>
                                      </p:cBhvr>
                                      <p:to x="100000" y="60000"/>
                                    </p:animScale>
                                    <p:animScale>
                                      <p:cBhvr>
                                        <p:cTn id="29" dur="166" decel="50000">
                                          <p:stCondLst>
                                            <p:cond delay="676"/>
                                          </p:stCondLst>
                                        </p:cTn>
                                        <p:tgtEl>
                                          <p:spTgt spid="14"/>
                                        </p:tgtEl>
                                      </p:cBhvr>
                                      <p:to x="100000" y="100000"/>
                                    </p:animScale>
                                    <p:animScale>
                                      <p:cBhvr>
                                        <p:cTn id="30" dur="26">
                                          <p:stCondLst>
                                            <p:cond delay="1312"/>
                                          </p:stCondLst>
                                        </p:cTn>
                                        <p:tgtEl>
                                          <p:spTgt spid="14"/>
                                        </p:tgtEl>
                                      </p:cBhvr>
                                      <p:to x="100000" y="80000"/>
                                    </p:animScale>
                                    <p:animScale>
                                      <p:cBhvr>
                                        <p:cTn id="31" dur="166" decel="50000">
                                          <p:stCondLst>
                                            <p:cond delay="1338"/>
                                          </p:stCondLst>
                                        </p:cTn>
                                        <p:tgtEl>
                                          <p:spTgt spid="14"/>
                                        </p:tgtEl>
                                      </p:cBhvr>
                                      <p:to x="100000" y="100000"/>
                                    </p:animScale>
                                    <p:animScale>
                                      <p:cBhvr>
                                        <p:cTn id="32" dur="26">
                                          <p:stCondLst>
                                            <p:cond delay="1642"/>
                                          </p:stCondLst>
                                        </p:cTn>
                                        <p:tgtEl>
                                          <p:spTgt spid="14"/>
                                        </p:tgtEl>
                                      </p:cBhvr>
                                      <p:to x="100000" y="90000"/>
                                    </p:animScale>
                                    <p:animScale>
                                      <p:cBhvr>
                                        <p:cTn id="33" dur="166" decel="50000">
                                          <p:stCondLst>
                                            <p:cond delay="1668"/>
                                          </p:stCondLst>
                                        </p:cTn>
                                        <p:tgtEl>
                                          <p:spTgt spid="14"/>
                                        </p:tgtEl>
                                      </p:cBhvr>
                                      <p:to x="100000" y="100000"/>
                                    </p:animScale>
                                    <p:animScale>
                                      <p:cBhvr>
                                        <p:cTn id="34" dur="26">
                                          <p:stCondLst>
                                            <p:cond delay="1808"/>
                                          </p:stCondLst>
                                        </p:cTn>
                                        <p:tgtEl>
                                          <p:spTgt spid="14"/>
                                        </p:tgtEl>
                                      </p:cBhvr>
                                      <p:to x="100000" y="95000"/>
                                    </p:animScale>
                                    <p:animScale>
                                      <p:cBhvr>
                                        <p:cTn id="35"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sz="3200" b="1">
              <a:latin typeface="Calibri" pitchFamily="34" charset="0"/>
              <a:cs typeface="Calibri" pitchFamily="34" charset="0"/>
            </a:endParaRPr>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45056" y="33528"/>
            <a:ext cx="9125896" cy="6844422"/>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496161"/>
          </a:xfrm>
          <a:prstGeom prst="rect">
            <a:avLst/>
          </a:prstGeom>
        </p:spPr>
        <p:txBody>
          <a:bodyPr wrap="square">
            <a:spAutoFit/>
          </a:bodyPr>
          <a:lstStyle/>
          <a:p>
            <a:pPr>
              <a:buNone/>
            </a:pPr>
            <a:r>
              <a:rPr lang="en-GB" sz="3200" dirty="0" smtClean="0">
                <a:latin typeface="Calibri" pitchFamily="34" charset="0"/>
                <a:cs typeface="Calibri" pitchFamily="34" charset="0"/>
              </a:rPr>
              <a:t> </a:t>
            </a:r>
            <a:endParaRPr lang="en-GB" sz="3200" dirty="0">
              <a:latin typeface="Calibri" pitchFamily="34" charset="0"/>
              <a:cs typeface="Calibri" pitchFamily="34" charset="0"/>
            </a:endParaRPr>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3200" i="0" u="none" strike="noStrike" cap="none" normalizeH="0" baseline="0" smtClean="0">
              <a:ln>
                <a:noFill/>
              </a:ln>
              <a:solidFill>
                <a:schemeClr val="tx1"/>
              </a:solidFill>
              <a:effectLst/>
              <a:latin typeface="Calibri" pitchFamily="34" charset="0"/>
              <a:cs typeface="Calibri" pitchFamily="34" charset="0"/>
            </a:endParaRPr>
          </a:p>
        </p:txBody>
      </p:sp>
      <p:sp>
        <p:nvSpPr>
          <p:cNvPr id="7" name="Oval 6"/>
          <p:cNvSpPr/>
          <p:nvPr/>
        </p:nvSpPr>
        <p:spPr bwMode="auto">
          <a:xfrm>
            <a:off x="3347864" y="692696"/>
            <a:ext cx="5544616" cy="2880320"/>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alpha val="82000"/>
              </a:prstClr>
            </a:innerShdw>
          </a:effectLst>
        </p:spPr>
        <p:txBody>
          <a:bodyPr vert="horz" wrap="square" lIns="91440" tIns="45720" rIns="91440" bIns="45720" numCol="1" rtlCol="0" anchor="t" anchorCtr="0" compatLnSpc="1">
            <a:prstTxWarp prst="textNoShape">
              <a:avLst/>
            </a:prstTxWarp>
          </a:bodyPr>
          <a:lstStyle/>
          <a:p>
            <a:pPr>
              <a:buNone/>
            </a:pPr>
            <a:r>
              <a:rPr lang="en-GB" sz="3200" dirty="0" smtClean="0">
                <a:latin typeface="Calibri" pitchFamily="34" charset="0"/>
                <a:cs typeface="Calibri" pitchFamily="34" charset="0"/>
              </a:rPr>
              <a:t>He </a:t>
            </a:r>
            <a:r>
              <a:rPr lang="en-GB" sz="3200" dirty="0">
                <a:latin typeface="Calibri" pitchFamily="34" charset="0"/>
                <a:cs typeface="Calibri" pitchFamily="34" charset="0"/>
              </a:rPr>
              <a:t>was unwilling to lift his eyes. </a:t>
            </a:r>
          </a:p>
          <a:p>
            <a:pPr>
              <a:buNone/>
            </a:pPr>
            <a:r>
              <a:rPr lang="en-GB" sz="3200" dirty="0" smtClean="0">
                <a:latin typeface="Calibri" pitchFamily="34" charset="0"/>
                <a:cs typeface="Calibri" pitchFamily="34" charset="0"/>
              </a:rPr>
              <a:t>This </a:t>
            </a:r>
            <a:r>
              <a:rPr lang="en-GB" sz="3200" dirty="0">
                <a:latin typeface="Calibri" pitchFamily="34" charset="0"/>
                <a:cs typeface="Calibri" pitchFamily="34" charset="0"/>
              </a:rPr>
              <a:t>showed his humility.</a:t>
            </a:r>
          </a:p>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3200" i="0" u="none" strike="noStrike" cap="none" normalizeH="0" baseline="0" dirty="0" smtClean="0">
              <a:ln>
                <a:noFill/>
              </a:ln>
              <a:solidFill>
                <a:schemeClr val="tx1"/>
              </a:solidFill>
              <a:effectLst/>
              <a:latin typeface="Calibri" pitchFamily="34" charset="0"/>
              <a:cs typeface="Calibri" pitchFamily="34" charset="0"/>
            </a:endParaRPr>
          </a:p>
        </p:txBody>
      </p:sp>
      <p:sp>
        <p:nvSpPr>
          <p:cNvPr id="8" name="Oval 7"/>
          <p:cNvSpPr/>
          <p:nvPr/>
        </p:nvSpPr>
        <p:spPr bwMode="auto">
          <a:xfrm>
            <a:off x="647564" y="3861048"/>
            <a:ext cx="4680520" cy="1872208"/>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3200" dirty="0">
                <a:latin typeface="Calibri" pitchFamily="34" charset="0"/>
                <a:cs typeface="Calibri" pitchFamily="34" charset="0"/>
              </a:rPr>
              <a:t>He was beating his breast </a:t>
            </a:r>
          </a:p>
        </p:txBody>
      </p:sp>
      <p:sp>
        <p:nvSpPr>
          <p:cNvPr id="9" name="Oval 8"/>
          <p:cNvSpPr/>
          <p:nvPr/>
        </p:nvSpPr>
        <p:spPr bwMode="auto">
          <a:xfrm>
            <a:off x="323528" y="690842"/>
            <a:ext cx="2664296" cy="1627206"/>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alpha val="50000"/>
              </a:prstClr>
            </a:innerShdw>
          </a:effectLst>
        </p:spPr>
        <p:txBody>
          <a:bodyPr vert="horz" wrap="square" lIns="91440" tIns="45720" rIns="91440" bIns="45720" numCol="1" rtlCol="0" anchor="t" anchorCtr="0" compatLnSpc="1">
            <a:prstTxWarp prst="textNoShape">
              <a:avLst/>
            </a:prstTxWarp>
          </a:bodyPr>
          <a:lstStyle/>
          <a:p>
            <a:pPr>
              <a:buNone/>
            </a:pPr>
            <a:r>
              <a:rPr lang="en-GB" sz="3200" dirty="0">
                <a:latin typeface="Calibri" pitchFamily="34" charset="0"/>
                <a:cs typeface="Calibri" pitchFamily="34" charset="0"/>
              </a:rPr>
              <a:t>His </a:t>
            </a:r>
            <a:r>
              <a:rPr lang="en-GB" sz="3200" dirty="0" smtClean="0">
                <a:latin typeface="Calibri" pitchFamily="34" charset="0"/>
                <a:cs typeface="Calibri" pitchFamily="34" charset="0"/>
              </a:rPr>
              <a:t>posture?</a:t>
            </a:r>
            <a:endParaRPr lang="en-GB" sz="3200" dirty="0">
              <a:latin typeface="Calibri" pitchFamily="34" charset="0"/>
              <a:cs typeface="Calibri" pitchFamily="34" charset="0"/>
            </a:endParaRPr>
          </a:p>
        </p:txBody>
      </p:sp>
    </p:spTree>
    <p:extLst>
      <p:ext uri="{BB962C8B-B14F-4D97-AF65-F5344CB8AC3E}">
        <p14:creationId xmlns:p14="http://schemas.microsoft.com/office/powerpoint/2010/main" val="257596814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Grp="1" noChangeAspect="1" noChangeArrowheads="1"/>
          </p:cNvPicPr>
          <p:nvPr>
            <p:ph type="body" idx="1"/>
          </p:nvPr>
        </p:nvPicPr>
        <p:blipFill>
          <a:blip r:embed="rId3" cstate="print">
            <a:lum bright="32000" contrast="-42000"/>
          </a:blip>
          <a:srcRect/>
          <a:stretch>
            <a:fillRect/>
          </a:stretch>
        </p:blipFill>
        <p:spPr>
          <a:xfrm>
            <a:off x="0" y="0"/>
            <a:ext cx="9144000" cy="6858000"/>
          </a:xfrm>
          <a:noFill/>
          <a:ln/>
        </p:spPr>
      </p:pic>
      <p:sp>
        <p:nvSpPr>
          <p:cNvPr id="14341" name="Rectangle 5"/>
          <p:cNvSpPr>
            <a:spLocks noChangeArrowheads="1"/>
          </p:cNvSpPr>
          <p:nvPr/>
        </p:nvSpPr>
        <p:spPr bwMode="auto">
          <a:xfrm>
            <a:off x="2483768" y="188640"/>
            <a:ext cx="4900701" cy="387798"/>
          </a:xfrm>
          <a:prstGeom prst="rect">
            <a:avLst/>
          </a:prstGeom>
          <a:noFill/>
          <a:ln w="9525" algn="ctr">
            <a:noFill/>
            <a:miter lim="800000"/>
            <a:headEnd/>
            <a:tailEnd/>
          </a:ln>
          <a:effectLst/>
        </p:spPr>
        <p:txBody>
          <a:bodyPr wrap="none">
            <a:spAutoFit/>
          </a:bodyPr>
          <a:lstStyle/>
          <a:p>
            <a:pPr algn="l">
              <a:buFontTx/>
              <a:buNone/>
            </a:pPr>
            <a:r>
              <a:rPr lang="en-GB" sz="2400" b="0" u="sng" dirty="0" smtClean="0">
                <a:solidFill>
                  <a:srgbClr val="000000"/>
                </a:solidFill>
                <a:latin typeface="Andalus" pitchFamily="2" charset="-78"/>
              </a:rPr>
              <a:t>Is Prayer relevant in the 21</a:t>
            </a:r>
            <a:r>
              <a:rPr lang="en-GB" sz="2400" b="0" u="sng" baseline="30000" dirty="0" smtClean="0">
                <a:solidFill>
                  <a:srgbClr val="000000"/>
                </a:solidFill>
                <a:latin typeface="Andalus" pitchFamily="2" charset="-78"/>
              </a:rPr>
              <a:t>st</a:t>
            </a:r>
            <a:r>
              <a:rPr lang="en-GB" sz="2400" b="0" u="sng" dirty="0" smtClean="0">
                <a:solidFill>
                  <a:srgbClr val="000000"/>
                </a:solidFill>
                <a:latin typeface="Andalus" pitchFamily="2" charset="-78"/>
              </a:rPr>
              <a:t> century?</a:t>
            </a:r>
            <a:endParaRPr lang="en-GB" sz="2400" b="0" u="sng" dirty="0">
              <a:solidFill>
                <a:srgbClr val="000000"/>
              </a:solidFill>
              <a:latin typeface="Andalus" pitchFamily="2" charset="-78"/>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9207652"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bwMode="auto">
          <a:xfrm>
            <a:off x="3779912" y="2698068"/>
            <a:ext cx="914400" cy="9144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9" name="Oval 8"/>
          <p:cNvSpPr/>
          <p:nvPr/>
        </p:nvSpPr>
        <p:spPr bwMode="auto">
          <a:xfrm>
            <a:off x="2915816" y="1052736"/>
            <a:ext cx="5976664" cy="2559732"/>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0" name="Oval 9"/>
          <p:cNvSpPr/>
          <p:nvPr/>
        </p:nvSpPr>
        <p:spPr bwMode="auto">
          <a:xfrm>
            <a:off x="2267744" y="1590083"/>
            <a:ext cx="4608512" cy="1839652"/>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2" name="Oval 11"/>
          <p:cNvSpPr/>
          <p:nvPr/>
        </p:nvSpPr>
        <p:spPr bwMode="auto">
          <a:xfrm>
            <a:off x="3779912" y="1772816"/>
            <a:ext cx="4680520" cy="147418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1" name="Oval 10"/>
          <p:cNvSpPr/>
          <p:nvPr/>
        </p:nvSpPr>
        <p:spPr bwMode="auto">
          <a:xfrm>
            <a:off x="251520" y="250548"/>
            <a:ext cx="3341400" cy="1339535"/>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lnSpc>
                <a:spcPct val="100000"/>
              </a:lnSpc>
              <a:buNone/>
            </a:pPr>
            <a:r>
              <a:rPr lang="en-GB" sz="3600" dirty="0" smtClean="0">
                <a:latin typeface="Calibri" pitchFamily="34" charset="0"/>
                <a:cs typeface="Calibri" pitchFamily="34" charset="0"/>
              </a:rPr>
              <a:t>His plea!</a:t>
            </a:r>
            <a:endParaRPr lang="en-GB" sz="3600" dirty="0">
              <a:latin typeface="Calibri" pitchFamily="34" charset="0"/>
              <a:cs typeface="Calibri" pitchFamily="34" charset="0"/>
            </a:endParaRPr>
          </a:p>
        </p:txBody>
      </p:sp>
      <p:sp>
        <p:nvSpPr>
          <p:cNvPr id="14" name="Oval 13"/>
          <p:cNvSpPr/>
          <p:nvPr/>
        </p:nvSpPr>
        <p:spPr bwMode="auto">
          <a:xfrm>
            <a:off x="241147" y="4810864"/>
            <a:ext cx="3341400" cy="1339535"/>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3600" dirty="0" smtClean="0">
                <a:latin typeface="Calibri" pitchFamily="34" charset="0"/>
                <a:cs typeface="Calibri" pitchFamily="34" charset="0"/>
              </a:rPr>
              <a:t>His asks for Mercy!</a:t>
            </a:r>
            <a:endParaRPr lang="en-GB" sz="3600" dirty="0">
              <a:latin typeface="Calibri" pitchFamily="34" charset="0"/>
              <a:cs typeface="Calibri" pitchFamily="34" charset="0"/>
            </a:endParaRPr>
          </a:p>
        </p:txBody>
      </p:sp>
      <p:sp>
        <p:nvSpPr>
          <p:cNvPr id="15" name="Oval 14"/>
          <p:cNvSpPr/>
          <p:nvPr/>
        </p:nvSpPr>
        <p:spPr bwMode="auto">
          <a:xfrm>
            <a:off x="5205556" y="250548"/>
            <a:ext cx="3341400" cy="1339535"/>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3600" dirty="0" smtClean="0">
                <a:latin typeface="Calibri" pitchFamily="34" charset="0"/>
                <a:cs typeface="Calibri" pitchFamily="34" charset="0"/>
              </a:rPr>
              <a:t>Depends on God!</a:t>
            </a:r>
            <a:endParaRPr lang="en-GB" sz="3600" dirty="0">
              <a:latin typeface="Calibri" pitchFamily="34" charset="0"/>
              <a:cs typeface="Calibri" pitchFamily="34" charset="0"/>
            </a:endParaRPr>
          </a:p>
        </p:txBody>
      </p:sp>
      <p:sp>
        <p:nvSpPr>
          <p:cNvPr id="16" name="Oval 15"/>
          <p:cNvSpPr/>
          <p:nvPr/>
        </p:nvSpPr>
        <p:spPr bwMode="auto">
          <a:xfrm>
            <a:off x="4958290" y="4876760"/>
            <a:ext cx="3341400" cy="1339535"/>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lnSpc>
                <a:spcPct val="100000"/>
              </a:lnSpc>
              <a:buNone/>
            </a:pPr>
            <a:r>
              <a:rPr lang="en-GB" sz="3600" dirty="0" smtClean="0">
                <a:latin typeface="Calibri" pitchFamily="34" charset="0"/>
                <a:cs typeface="Calibri" pitchFamily="34" charset="0"/>
              </a:rPr>
              <a:t>A Sinner!</a:t>
            </a:r>
            <a:endParaRPr lang="en-GB" sz="3600" dirty="0">
              <a:latin typeface="Calibri" pitchFamily="34" charset="0"/>
              <a:cs typeface="Calibri" pitchFamily="34" charset="0"/>
            </a:endParaRPr>
          </a:p>
        </p:txBody>
      </p:sp>
      <p:sp>
        <p:nvSpPr>
          <p:cNvPr id="17" name="Oval 16"/>
          <p:cNvSpPr/>
          <p:nvPr/>
        </p:nvSpPr>
        <p:spPr bwMode="auto">
          <a:xfrm>
            <a:off x="755576" y="2332602"/>
            <a:ext cx="7704856" cy="2032502"/>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lnSpc>
                <a:spcPct val="100000"/>
              </a:lnSpc>
              <a:buNone/>
            </a:pPr>
            <a:r>
              <a:rPr lang="en-GB" sz="3600" dirty="0" smtClean="0">
                <a:latin typeface="Calibri" pitchFamily="34" charset="0"/>
                <a:cs typeface="Calibri" pitchFamily="34" charset="0"/>
              </a:rPr>
              <a:t>He understands and accepts his position!</a:t>
            </a:r>
            <a:endParaRPr lang="en-GB" sz="3600" dirty="0">
              <a:latin typeface="Calibri" pitchFamily="34" charset="0"/>
              <a:cs typeface="Calibri" pitchFamily="34" charset="0"/>
            </a:endParaRPr>
          </a:p>
        </p:txBody>
      </p:sp>
    </p:spTree>
    <p:extLst>
      <p:ext uri="{BB962C8B-B14F-4D97-AF65-F5344CB8AC3E}">
        <p14:creationId xmlns:p14="http://schemas.microsoft.com/office/powerpoint/2010/main" val="217392476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80">
                                          <p:stCondLst>
                                            <p:cond delay="0"/>
                                          </p:stCondLst>
                                        </p:cTn>
                                        <p:tgtEl>
                                          <p:spTgt spid="14"/>
                                        </p:tgtEl>
                                      </p:cBhvr>
                                    </p:animEffect>
                                    <p:anim calcmode="lin" valueType="num">
                                      <p:cBhvr>
                                        <p:cTn id="2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1" dur="26">
                                          <p:stCondLst>
                                            <p:cond delay="650"/>
                                          </p:stCondLst>
                                        </p:cTn>
                                        <p:tgtEl>
                                          <p:spTgt spid="14"/>
                                        </p:tgtEl>
                                      </p:cBhvr>
                                      <p:to x="100000" y="60000"/>
                                    </p:animScale>
                                    <p:animScale>
                                      <p:cBhvr>
                                        <p:cTn id="32" dur="166" decel="50000">
                                          <p:stCondLst>
                                            <p:cond delay="676"/>
                                          </p:stCondLst>
                                        </p:cTn>
                                        <p:tgtEl>
                                          <p:spTgt spid="14"/>
                                        </p:tgtEl>
                                      </p:cBhvr>
                                      <p:to x="100000" y="100000"/>
                                    </p:animScale>
                                    <p:animScale>
                                      <p:cBhvr>
                                        <p:cTn id="33" dur="26">
                                          <p:stCondLst>
                                            <p:cond delay="1312"/>
                                          </p:stCondLst>
                                        </p:cTn>
                                        <p:tgtEl>
                                          <p:spTgt spid="14"/>
                                        </p:tgtEl>
                                      </p:cBhvr>
                                      <p:to x="100000" y="80000"/>
                                    </p:animScale>
                                    <p:animScale>
                                      <p:cBhvr>
                                        <p:cTn id="34" dur="166" decel="50000">
                                          <p:stCondLst>
                                            <p:cond delay="1338"/>
                                          </p:stCondLst>
                                        </p:cTn>
                                        <p:tgtEl>
                                          <p:spTgt spid="14"/>
                                        </p:tgtEl>
                                      </p:cBhvr>
                                      <p:to x="100000" y="100000"/>
                                    </p:animScale>
                                    <p:animScale>
                                      <p:cBhvr>
                                        <p:cTn id="35" dur="26">
                                          <p:stCondLst>
                                            <p:cond delay="1642"/>
                                          </p:stCondLst>
                                        </p:cTn>
                                        <p:tgtEl>
                                          <p:spTgt spid="14"/>
                                        </p:tgtEl>
                                      </p:cBhvr>
                                      <p:to x="100000" y="90000"/>
                                    </p:animScale>
                                    <p:animScale>
                                      <p:cBhvr>
                                        <p:cTn id="36" dur="166" decel="50000">
                                          <p:stCondLst>
                                            <p:cond delay="1668"/>
                                          </p:stCondLst>
                                        </p:cTn>
                                        <p:tgtEl>
                                          <p:spTgt spid="14"/>
                                        </p:tgtEl>
                                      </p:cBhvr>
                                      <p:to x="100000" y="100000"/>
                                    </p:animScale>
                                    <p:animScale>
                                      <p:cBhvr>
                                        <p:cTn id="37" dur="26">
                                          <p:stCondLst>
                                            <p:cond delay="1808"/>
                                          </p:stCondLst>
                                        </p:cTn>
                                        <p:tgtEl>
                                          <p:spTgt spid="14"/>
                                        </p:tgtEl>
                                      </p:cBhvr>
                                      <p:to x="100000" y="95000"/>
                                    </p:animScale>
                                    <p:animScale>
                                      <p:cBhvr>
                                        <p:cTn id="38" dur="166" decel="50000">
                                          <p:stCondLst>
                                            <p:cond delay="1834"/>
                                          </p:stCondLst>
                                        </p:cTn>
                                        <p:tgtEl>
                                          <p:spTgt spid="1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80">
                                          <p:stCondLst>
                                            <p:cond delay="0"/>
                                          </p:stCondLst>
                                        </p:cTn>
                                        <p:tgtEl>
                                          <p:spTgt spid="15"/>
                                        </p:tgtEl>
                                      </p:cBhvr>
                                    </p:animEffect>
                                    <p:anim calcmode="lin" valueType="num">
                                      <p:cBhvr>
                                        <p:cTn id="4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9" dur="26">
                                          <p:stCondLst>
                                            <p:cond delay="650"/>
                                          </p:stCondLst>
                                        </p:cTn>
                                        <p:tgtEl>
                                          <p:spTgt spid="15"/>
                                        </p:tgtEl>
                                      </p:cBhvr>
                                      <p:to x="100000" y="60000"/>
                                    </p:animScale>
                                    <p:animScale>
                                      <p:cBhvr>
                                        <p:cTn id="50" dur="166" decel="50000">
                                          <p:stCondLst>
                                            <p:cond delay="676"/>
                                          </p:stCondLst>
                                        </p:cTn>
                                        <p:tgtEl>
                                          <p:spTgt spid="15"/>
                                        </p:tgtEl>
                                      </p:cBhvr>
                                      <p:to x="100000" y="100000"/>
                                    </p:animScale>
                                    <p:animScale>
                                      <p:cBhvr>
                                        <p:cTn id="51" dur="26">
                                          <p:stCondLst>
                                            <p:cond delay="1312"/>
                                          </p:stCondLst>
                                        </p:cTn>
                                        <p:tgtEl>
                                          <p:spTgt spid="15"/>
                                        </p:tgtEl>
                                      </p:cBhvr>
                                      <p:to x="100000" y="80000"/>
                                    </p:animScale>
                                    <p:animScale>
                                      <p:cBhvr>
                                        <p:cTn id="52" dur="166" decel="50000">
                                          <p:stCondLst>
                                            <p:cond delay="1338"/>
                                          </p:stCondLst>
                                        </p:cTn>
                                        <p:tgtEl>
                                          <p:spTgt spid="15"/>
                                        </p:tgtEl>
                                      </p:cBhvr>
                                      <p:to x="100000" y="100000"/>
                                    </p:animScale>
                                    <p:animScale>
                                      <p:cBhvr>
                                        <p:cTn id="53" dur="26">
                                          <p:stCondLst>
                                            <p:cond delay="1642"/>
                                          </p:stCondLst>
                                        </p:cTn>
                                        <p:tgtEl>
                                          <p:spTgt spid="15"/>
                                        </p:tgtEl>
                                      </p:cBhvr>
                                      <p:to x="100000" y="90000"/>
                                    </p:animScale>
                                    <p:animScale>
                                      <p:cBhvr>
                                        <p:cTn id="54" dur="166" decel="50000">
                                          <p:stCondLst>
                                            <p:cond delay="1668"/>
                                          </p:stCondLst>
                                        </p:cTn>
                                        <p:tgtEl>
                                          <p:spTgt spid="15"/>
                                        </p:tgtEl>
                                      </p:cBhvr>
                                      <p:to x="100000" y="100000"/>
                                    </p:animScale>
                                    <p:animScale>
                                      <p:cBhvr>
                                        <p:cTn id="55" dur="26">
                                          <p:stCondLst>
                                            <p:cond delay="1808"/>
                                          </p:stCondLst>
                                        </p:cTn>
                                        <p:tgtEl>
                                          <p:spTgt spid="15"/>
                                        </p:tgtEl>
                                      </p:cBhvr>
                                      <p:to x="100000" y="95000"/>
                                    </p:animScale>
                                    <p:animScale>
                                      <p:cBhvr>
                                        <p:cTn id="56" dur="166" decel="50000">
                                          <p:stCondLst>
                                            <p:cond delay="1834"/>
                                          </p:stCondLst>
                                        </p:cTn>
                                        <p:tgtEl>
                                          <p:spTgt spid="15"/>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580">
                                          <p:stCondLst>
                                            <p:cond delay="0"/>
                                          </p:stCondLst>
                                        </p:cTn>
                                        <p:tgtEl>
                                          <p:spTgt spid="16"/>
                                        </p:tgtEl>
                                      </p:cBhvr>
                                    </p:animEffect>
                                    <p:anim calcmode="lin" valueType="num">
                                      <p:cBhvr>
                                        <p:cTn id="6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7" dur="26">
                                          <p:stCondLst>
                                            <p:cond delay="650"/>
                                          </p:stCondLst>
                                        </p:cTn>
                                        <p:tgtEl>
                                          <p:spTgt spid="16"/>
                                        </p:tgtEl>
                                      </p:cBhvr>
                                      <p:to x="100000" y="60000"/>
                                    </p:animScale>
                                    <p:animScale>
                                      <p:cBhvr>
                                        <p:cTn id="68" dur="166" decel="50000">
                                          <p:stCondLst>
                                            <p:cond delay="676"/>
                                          </p:stCondLst>
                                        </p:cTn>
                                        <p:tgtEl>
                                          <p:spTgt spid="16"/>
                                        </p:tgtEl>
                                      </p:cBhvr>
                                      <p:to x="100000" y="100000"/>
                                    </p:animScale>
                                    <p:animScale>
                                      <p:cBhvr>
                                        <p:cTn id="69" dur="26">
                                          <p:stCondLst>
                                            <p:cond delay="1312"/>
                                          </p:stCondLst>
                                        </p:cTn>
                                        <p:tgtEl>
                                          <p:spTgt spid="16"/>
                                        </p:tgtEl>
                                      </p:cBhvr>
                                      <p:to x="100000" y="80000"/>
                                    </p:animScale>
                                    <p:animScale>
                                      <p:cBhvr>
                                        <p:cTn id="70" dur="166" decel="50000">
                                          <p:stCondLst>
                                            <p:cond delay="1338"/>
                                          </p:stCondLst>
                                        </p:cTn>
                                        <p:tgtEl>
                                          <p:spTgt spid="16"/>
                                        </p:tgtEl>
                                      </p:cBhvr>
                                      <p:to x="100000" y="100000"/>
                                    </p:animScale>
                                    <p:animScale>
                                      <p:cBhvr>
                                        <p:cTn id="71" dur="26">
                                          <p:stCondLst>
                                            <p:cond delay="1642"/>
                                          </p:stCondLst>
                                        </p:cTn>
                                        <p:tgtEl>
                                          <p:spTgt spid="16"/>
                                        </p:tgtEl>
                                      </p:cBhvr>
                                      <p:to x="100000" y="90000"/>
                                    </p:animScale>
                                    <p:animScale>
                                      <p:cBhvr>
                                        <p:cTn id="72" dur="166" decel="50000">
                                          <p:stCondLst>
                                            <p:cond delay="1668"/>
                                          </p:stCondLst>
                                        </p:cTn>
                                        <p:tgtEl>
                                          <p:spTgt spid="16"/>
                                        </p:tgtEl>
                                      </p:cBhvr>
                                      <p:to x="100000" y="100000"/>
                                    </p:animScale>
                                    <p:animScale>
                                      <p:cBhvr>
                                        <p:cTn id="73" dur="26">
                                          <p:stCondLst>
                                            <p:cond delay="1808"/>
                                          </p:stCondLst>
                                        </p:cTn>
                                        <p:tgtEl>
                                          <p:spTgt spid="16"/>
                                        </p:tgtEl>
                                      </p:cBhvr>
                                      <p:to x="100000" y="95000"/>
                                    </p:animScale>
                                    <p:animScale>
                                      <p:cBhvr>
                                        <p:cTn id="74" dur="166" decel="50000">
                                          <p:stCondLst>
                                            <p:cond delay="1834"/>
                                          </p:stCondLst>
                                        </p:cTn>
                                        <p:tgtEl>
                                          <p:spTgt spid="16"/>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Grp="1" noChangeAspect="1" noChangeArrowheads="1"/>
          </p:cNvPicPr>
          <p:nvPr>
            <p:ph type="body" idx="1"/>
          </p:nvPr>
        </p:nvPicPr>
        <p:blipFill>
          <a:blip r:embed="rId3" cstate="print">
            <a:lum bright="32000" contrast="-42000"/>
          </a:blip>
          <a:srcRect/>
          <a:stretch>
            <a:fillRect/>
          </a:stretch>
        </p:blipFill>
        <p:spPr>
          <a:xfrm>
            <a:off x="0" y="0"/>
            <a:ext cx="9144000" cy="6858000"/>
          </a:xfrm>
          <a:noFill/>
          <a:ln/>
        </p:spPr>
      </p:pic>
      <p:sp>
        <p:nvSpPr>
          <p:cNvPr id="14341" name="Rectangle 5"/>
          <p:cNvSpPr>
            <a:spLocks noChangeArrowheads="1"/>
          </p:cNvSpPr>
          <p:nvPr/>
        </p:nvSpPr>
        <p:spPr bwMode="auto">
          <a:xfrm>
            <a:off x="2483768" y="188640"/>
            <a:ext cx="4900701" cy="387798"/>
          </a:xfrm>
          <a:prstGeom prst="rect">
            <a:avLst/>
          </a:prstGeom>
          <a:noFill/>
          <a:ln w="9525" algn="ctr">
            <a:noFill/>
            <a:miter lim="800000"/>
            <a:headEnd/>
            <a:tailEnd/>
          </a:ln>
          <a:effectLst/>
        </p:spPr>
        <p:txBody>
          <a:bodyPr wrap="none">
            <a:spAutoFit/>
          </a:bodyPr>
          <a:lstStyle/>
          <a:p>
            <a:pPr algn="l">
              <a:buFontTx/>
              <a:buNone/>
            </a:pPr>
            <a:r>
              <a:rPr lang="en-GB" sz="2400" b="0" u="sng" dirty="0" smtClean="0">
                <a:solidFill>
                  <a:srgbClr val="000000"/>
                </a:solidFill>
                <a:latin typeface="Andalus" pitchFamily="2" charset="-78"/>
              </a:rPr>
              <a:t>Is Prayer relevant in the 21</a:t>
            </a:r>
            <a:r>
              <a:rPr lang="en-GB" sz="2400" b="0" u="sng" baseline="30000" dirty="0" smtClean="0">
                <a:solidFill>
                  <a:srgbClr val="000000"/>
                </a:solidFill>
                <a:latin typeface="Andalus" pitchFamily="2" charset="-78"/>
              </a:rPr>
              <a:t>st</a:t>
            </a:r>
            <a:r>
              <a:rPr lang="en-GB" sz="2400" b="0" u="sng" dirty="0" smtClean="0">
                <a:solidFill>
                  <a:srgbClr val="000000"/>
                </a:solidFill>
                <a:latin typeface="Andalus" pitchFamily="2" charset="-78"/>
              </a:rPr>
              <a:t> century?</a:t>
            </a:r>
            <a:endParaRPr lang="en-GB" sz="2400" b="0" u="sng" dirty="0">
              <a:solidFill>
                <a:srgbClr val="000000"/>
              </a:solidFill>
              <a:latin typeface="Andalus" pitchFamily="2" charset="-78"/>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653" y="0"/>
            <a:ext cx="927130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bwMode="auto">
          <a:xfrm>
            <a:off x="3779912" y="2698068"/>
            <a:ext cx="914400" cy="9144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9" name="Oval 8"/>
          <p:cNvSpPr/>
          <p:nvPr/>
        </p:nvSpPr>
        <p:spPr bwMode="auto">
          <a:xfrm>
            <a:off x="2915816" y="1052736"/>
            <a:ext cx="5976664" cy="2559732"/>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0" name="Oval 9"/>
          <p:cNvSpPr/>
          <p:nvPr/>
        </p:nvSpPr>
        <p:spPr bwMode="auto">
          <a:xfrm>
            <a:off x="2267744" y="1590083"/>
            <a:ext cx="4608512" cy="1839652"/>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2" name="Oval 11"/>
          <p:cNvSpPr/>
          <p:nvPr/>
        </p:nvSpPr>
        <p:spPr bwMode="auto">
          <a:xfrm>
            <a:off x="3779912" y="1772816"/>
            <a:ext cx="4680520" cy="147418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3" name="Rounded Rectangular Callout 12"/>
          <p:cNvSpPr/>
          <p:nvPr/>
        </p:nvSpPr>
        <p:spPr bwMode="auto">
          <a:xfrm>
            <a:off x="1295635" y="361619"/>
            <a:ext cx="6552728" cy="2639058"/>
          </a:xfrm>
          <a:prstGeom prst="wedgeRoundRectCallout">
            <a:avLst/>
          </a:prstGeom>
          <a:solidFill>
            <a:srgbClr val="FFFF00"/>
          </a:solidFill>
          <a:ln w="9525" cap="flat" cmpd="sng" algn="ctr">
            <a:noFill/>
            <a:prstDash val="solid"/>
            <a:round/>
            <a:headEnd type="none" w="med" len="med"/>
            <a:tailEnd type="none" w="med" len="med"/>
          </a:ln>
          <a:effectLst>
            <a:innerShdw blurRad="63500" dist="50800" dir="8100000">
              <a:schemeClr val="tx1">
                <a:alpha val="50000"/>
              </a:schemeClr>
            </a:innerShdw>
          </a:effectLst>
        </p:spPr>
        <p:txBody>
          <a:bodyPr vert="horz" wrap="square" lIns="91440" tIns="45720" rIns="91440" bIns="45720" numCol="1" rtlCol="0" anchor="t" anchorCtr="0" compatLnSpc="1">
            <a:prstTxWarp prst="textNoShape">
              <a:avLst/>
            </a:prstTxWarp>
          </a:bodyPr>
          <a:lstStyle/>
          <a:p>
            <a:pPr>
              <a:lnSpc>
                <a:spcPct val="100000"/>
              </a:lnSpc>
              <a:buFontTx/>
              <a:buNone/>
            </a:pPr>
            <a:r>
              <a:rPr lang="en-GB" sz="7200" dirty="0" smtClean="0">
                <a:solidFill>
                  <a:srgbClr val="000000"/>
                </a:solidFill>
                <a:latin typeface="Calibri" pitchFamily="34" charset="0"/>
                <a:cs typeface="Calibri" pitchFamily="34" charset="0"/>
              </a:rPr>
              <a:t>Why do we need to Pray?</a:t>
            </a:r>
          </a:p>
        </p:txBody>
      </p:sp>
      <p:sp>
        <p:nvSpPr>
          <p:cNvPr id="11" name="Rounded Rectangular Callout 10"/>
          <p:cNvSpPr/>
          <p:nvPr/>
        </p:nvSpPr>
        <p:spPr bwMode="auto">
          <a:xfrm>
            <a:off x="1268211" y="3625026"/>
            <a:ext cx="6552728" cy="2639058"/>
          </a:xfrm>
          <a:prstGeom prst="wedgeRoundRectCallout">
            <a:avLst/>
          </a:prstGeom>
          <a:solidFill>
            <a:srgbClr val="FFFF00"/>
          </a:solidFill>
          <a:ln w="9525" cap="flat" cmpd="sng" algn="ctr">
            <a:noFill/>
            <a:prstDash val="solid"/>
            <a:round/>
            <a:headEnd type="none" w="med" len="med"/>
            <a:tailEnd type="none" w="med" len="med"/>
          </a:ln>
          <a:effectLst>
            <a:innerShdw blurRad="63500" dist="50800" dir="8100000">
              <a:schemeClr val="tx1">
                <a:alpha val="50000"/>
              </a:schemeClr>
            </a:innerShdw>
          </a:effectLst>
        </p:spPr>
        <p:txBody>
          <a:bodyPr vert="horz" wrap="square" lIns="91440" tIns="45720" rIns="91440" bIns="45720" numCol="1" rtlCol="0" anchor="t" anchorCtr="0" compatLnSpc="1">
            <a:prstTxWarp prst="textNoShape">
              <a:avLst/>
            </a:prstTxWarp>
          </a:bodyPr>
          <a:lstStyle/>
          <a:p>
            <a:pPr>
              <a:lnSpc>
                <a:spcPct val="100000"/>
              </a:lnSpc>
              <a:buFontTx/>
              <a:buNone/>
            </a:pPr>
            <a:r>
              <a:rPr lang="en-GB" sz="7200" dirty="0" smtClean="0">
                <a:solidFill>
                  <a:srgbClr val="000000"/>
                </a:solidFill>
                <a:latin typeface="Calibri" pitchFamily="34" charset="0"/>
                <a:cs typeface="Calibri" pitchFamily="34" charset="0"/>
              </a:rPr>
              <a:t>Why did Jesus need to Pray?</a:t>
            </a:r>
          </a:p>
        </p:txBody>
      </p:sp>
    </p:spTree>
    <p:extLst>
      <p:ext uri="{BB962C8B-B14F-4D97-AF65-F5344CB8AC3E}">
        <p14:creationId xmlns:p14="http://schemas.microsoft.com/office/powerpoint/2010/main" val="336491094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Grp="1" noChangeAspect="1" noChangeArrowheads="1"/>
          </p:cNvPicPr>
          <p:nvPr>
            <p:ph type="body" idx="1"/>
          </p:nvPr>
        </p:nvPicPr>
        <p:blipFill>
          <a:blip r:embed="rId3" cstate="print">
            <a:lum bright="32000" contrast="-42000"/>
          </a:blip>
          <a:srcRect/>
          <a:stretch>
            <a:fillRect/>
          </a:stretch>
        </p:blipFill>
        <p:spPr>
          <a:xfrm>
            <a:off x="0" y="0"/>
            <a:ext cx="9144000" cy="6858000"/>
          </a:xfrm>
          <a:noFill/>
          <a:ln/>
        </p:spPr>
      </p:pic>
      <p:sp>
        <p:nvSpPr>
          <p:cNvPr id="14341" name="Rectangle 5"/>
          <p:cNvSpPr>
            <a:spLocks noChangeArrowheads="1"/>
          </p:cNvSpPr>
          <p:nvPr/>
        </p:nvSpPr>
        <p:spPr bwMode="auto">
          <a:xfrm>
            <a:off x="2483768" y="188640"/>
            <a:ext cx="4900701" cy="387798"/>
          </a:xfrm>
          <a:prstGeom prst="rect">
            <a:avLst/>
          </a:prstGeom>
          <a:noFill/>
          <a:ln w="9525" algn="ctr">
            <a:noFill/>
            <a:miter lim="800000"/>
            <a:headEnd/>
            <a:tailEnd/>
          </a:ln>
          <a:effectLst/>
        </p:spPr>
        <p:txBody>
          <a:bodyPr wrap="none">
            <a:spAutoFit/>
          </a:bodyPr>
          <a:lstStyle/>
          <a:p>
            <a:pPr algn="l">
              <a:buFontTx/>
              <a:buNone/>
            </a:pPr>
            <a:r>
              <a:rPr lang="en-GB" sz="2400" b="0" u="sng" dirty="0" smtClean="0">
                <a:solidFill>
                  <a:srgbClr val="000000"/>
                </a:solidFill>
                <a:latin typeface="Andalus" pitchFamily="2" charset="-78"/>
              </a:rPr>
              <a:t>Is Prayer relevant in the 21</a:t>
            </a:r>
            <a:r>
              <a:rPr lang="en-GB" sz="2400" b="0" u="sng" baseline="30000" dirty="0" smtClean="0">
                <a:solidFill>
                  <a:srgbClr val="000000"/>
                </a:solidFill>
                <a:latin typeface="Andalus" pitchFamily="2" charset="-78"/>
              </a:rPr>
              <a:t>st</a:t>
            </a:r>
            <a:r>
              <a:rPr lang="en-GB" sz="2400" b="0" u="sng" dirty="0" smtClean="0">
                <a:solidFill>
                  <a:srgbClr val="000000"/>
                </a:solidFill>
                <a:latin typeface="Andalus" pitchFamily="2" charset="-78"/>
              </a:rPr>
              <a:t> century?</a:t>
            </a:r>
            <a:endParaRPr lang="en-GB" sz="2400" b="0" u="sng" dirty="0">
              <a:solidFill>
                <a:srgbClr val="000000"/>
              </a:solidFill>
              <a:latin typeface="Andalus" pitchFamily="2" charset="-78"/>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6353" y="-26839"/>
            <a:ext cx="9176705" cy="6882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bwMode="auto">
          <a:xfrm>
            <a:off x="3779912" y="2698068"/>
            <a:ext cx="914400" cy="9144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9" name="Oval 8"/>
          <p:cNvSpPr/>
          <p:nvPr/>
        </p:nvSpPr>
        <p:spPr bwMode="auto">
          <a:xfrm>
            <a:off x="2915816" y="1052736"/>
            <a:ext cx="5976664" cy="2559732"/>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0" name="Oval 9"/>
          <p:cNvSpPr/>
          <p:nvPr/>
        </p:nvSpPr>
        <p:spPr bwMode="auto">
          <a:xfrm>
            <a:off x="2267744" y="1590083"/>
            <a:ext cx="4608512" cy="1839652"/>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2" name="Oval 11"/>
          <p:cNvSpPr/>
          <p:nvPr/>
        </p:nvSpPr>
        <p:spPr bwMode="auto">
          <a:xfrm>
            <a:off x="3779912" y="1772816"/>
            <a:ext cx="4680520" cy="147418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mtClean="0">
              <a:solidFill>
                <a:srgbClr val="000000"/>
              </a:solidFill>
            </a:endParaRPr>
          </a:p>
        </p:txBody>
      </p:sp>
      <p:sp>
        <p:nvSpPr>
          <p:cNvPr id="13" name="Rounded Rectangular Callout 12"/>
          <p:cNvSpPr/>
          <p:nvPr/>
        </p:nvSpPr>
        <p:spPr bwMode="auto">
          <a:xfrm>
            <a:off x="1259632" y="775368"/>
            <a:ext cx="7200800" cy="4525840"/>
          </a:xfrm>
          <a:prstGeom prst="wedgeRoundRectCallout">
            <a:avLst/>
          </a:prstGeom>
          <a:solidFill>
            <a:srgbClr val="FFFF00"/>
          </a:solidFill>
          <a:ln w="9525" cap="flat" cmpd="sng" algn="ctr">
            <a:noFill/>
            <a:prstDash val="solid"/>
            <a:round/>
            <a:headEnd type="none" w="med" len="med"/>
            <a:tailEnd type="none" w="med" len="med"/>
          </a:ln>
          <a:effectLst>
            <a:innerShdw blurRad="63500" dist="50800" dir="8100000">
              <a:schemeClr val="tx1">
                <a:alpha val="50000"/>
              </a:schemeClr>
            </a:innerShdw>
          </a:effectLst>
        </p:spPr>
        <p:txBody>
          <a:bodyPr vert="horz" wrap="square" lIns="91440" tIns="45720" rIns="91440" bIns="45720" numCol="1" rtlCol="0" anchor="t" anchorCtr="0" compatLnSpc="1">
            <a:prstTxWarp prst="textNoShape">
              <a:avLst/>
            </a:prstTxWarp>
          </a:bodyPr>
          <a:lstStyle/>
          <a:p>
            <a:pPr>
              <a:lnSpc>
                <a:spcPct val="100000"/>
              </a:lnSpc>
              <a:buFontTx/>
              <a:buNone/>
            </a:pPr>
            <a:r>
              <a:rPr lang="en-GB" sz="8800" dirty="0" smtClean="0">
                <a:solidFill>
                  <a:srgbClr val="000000"/>
                </a:solidFill>
                <a:latin typeface="Calibri" pitchFamily="34" charset="0"/>
                <a:cs typeface="Calibri" pitchFamily="34" charset="0"/>
              </a:rPr>
              <a:t>Are our Prayers answered?</a:t>
            </a:r>
          </a:p>
        </p:txBody>
      </p:sp>
    </p:spTree>
    <p:extLst>
      <p:ext uri="{BB962C8B-B14F-4D97-AF65-F5344CB8AC3E}">
        <p14:creationId xmlns:p14="http://schemas.microsoft.com/office/powerpoint/2010/main" val="230161434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Grp="1" noChangeAspect="1" noChangeArrowheads="1"/>
          </p:cNvPicPr>
          <p:nvPr>
            <p:ph type="body" idx="1"/>
          </p:nvPr>
        </p:nvPicPr>
        <p:blipFill>
          <a:blip r:embed="rId3" cstate="print">
            <a:lum bright="32000" contrast="-42000"/>
          </a:blip>
          <a:srcRect/>
          <a:stretch>
            <a:fillRect/>
          </a:stretch>
        </p:blipFill>
        <p:spPr>
          <a:xfrm>
            <a:off x="0" y="0"/>
            <a:ext cx="9144000" cy="6858000"/>
          </a:xfrm>
          <a:noFill/>
          <a:ln/>
        </p:spPr>
      </p:pic>
      <p:sp>
        <p:nvSpPr>
          <p:cNvPr id="14341" name="Rectangle 5"/>
          <p:cNvSpPr>
            <a:spLocks noChangeArrowheads="1"/>
          </p:cNvSpPr>
          <p:nvPr/>
        </p:nvSpPr>
        <p:spPr bwMode="auto">
          <a:xfrm>
            <a:off x="2483768" y="188640"/>
            <a:ext cx="4900701"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Is Prayer relevant in the 21</a:t>
            </a:r>
            <a:r>
              <a:rPr lang="en-GB" sz="2400" b="0" u="sng" baseline="30000" dirty="0" smtClean="0">
                <a:solidFill>
                  <a:schemeClr val="tx2"/>
                </a:solidFill>
                <a:latin typeface="Andalus" pitchFamily="2" charset="-78"/>
              </a:rPr>
              <a:t>st</a:t>
            </a:r>
            <a:r>
              <a:rPr lang="en-GB" sz="2400" b="0" u="sng" dirty="0" smtClean="0">
                <a:solidFill>
                  <a:schemeClr val="tx2"/>
                </a:solidFill>
                <a:latin typeface="Andalus" pitchFamily="2" charset="-78"/>
              </a:rPr>
              <a:t> century?</a:t>
            </a:r>
            <a:endParaRPr lang="en-GB" sz="2400" b="0" u="sng" dirty="0">
              <a:solidFill>
                <a:schemeClr val="tx2"/>
              </a:solidFill>
              <a:latin typeface="Andalus" pitchFamily="2" charset="-78"/>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5158"/>
            <a:ext cx="9224005" cy="6882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bwMode="auto">
          <a:xfrm>
            <a:off x="323527" y="122737"/>
            <a:ext cx="6408713" cy="1146023"/>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alpha val="50000"/>
              </a:prstClr>
            </a:innerShdw>
          </a:effectLst>
        </p:spPr>
        <p:txBody>
          <a:bodyPr vert="horz" wrap="square" lIns="91440" tIns="45720" rIns="91440" bIns="45720" numCol="1" rtlCol="0" anchor="t" anchorCtr="0" compatLnSpc="1">
            <a:prstTxWarp prst="textNoShape">
              <a:avLst/>
            </a:prstTxWarp>
          </a:bodyPr>
          <a:lstStyle/>
          <a:p>
            <a:pPr>
              <a:buNone/>
            </a:pPr>
            <a:r>
              <a:rPr lang="en-GB" sz="3200" dirty="0" smtClean="0">
                <a:latin typeface="Calibri" pitchFamily="34" charset="0"/>
                <a:cs typeface="Calibri" pitchFamily="34" charset="0"/>
              </a:rPr>
              <a:t>Depends on what we are praying for!</a:t>
            </a:r>
            <a:endParaRPr lang="en-GB" sz="3200" dirty="0">
              <a:latin typeface="Calibri" pitchFamily="34" charset="0"/>
              <a:cs typeface="Calibri" pitchFamily="34" charset="0"/>
            </a:endParaRPr>
          </a:p>
        </p:txBody>
      </p:sp>
      <p:sp>
        <p:nvSpPr>
          <p:cNvPr id="7" name="Oval 6"/>
          <p:cNvSpPr/>
          <p:nvPr/>
        </p:nvSpPr>
        <p:spPr bwMode="auto">
          <a:xfrm>
            <a:off x="1979712" y="1652030"/>
            <a:ext cx="6372708" cy="1339535"/>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3600" dirty="0" smtClean="0">
                <a:latin typeface="Calibri" pitchFamily="34" charset="0"/>
                <a:cs typeface="Calibri" pitchFamily="34" charset="0"/>
              </a:rPr>
              <a:t>Asking God for favours!</a:t>
            </a:r>
            <a:endParaRPr lang="en-GB" sz="3600" dirty="0">
              <a:latin typeface="Calibri" pitchFamily="34" charset="0"/>
              <a:cs typeface="Calibri" pitchFamily="34" charset="0"/>
            </a:endParaRPr>
          </a:p>
        </p:txBody>
      </p:sp>
      <p:sp>
        <p:nvSpPr>
          <p:cNvPr id="8" name="Oval 7"/>
          <p:cNvSpPr/>
          <p:nvPr/>
        </p:nvSpPr>
        <p:spPr bwMode="auto">
          <a:xfrm>
            <a:off x="189512" y="3284984"/>
            <a:ext cx="6372708" cy="2954904"/>
          </a:xfrm>
          <a:prstGeom prst="ellipse">
            <a:avLst/>
          </a:prstGeom>
          <a:solidFill>
            <a:srgbClr val="FFFF00"/>
          </a:solidFill>
          <a:ln w="9525" cap="flat" cmpd="sng" algn="ctr">
            <a:no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3600" dirty="0" smtClean="0">
                <a:latin typeface="Calibri" pitchFamily="34" charset="0"/>
                <a:cs typeface="Calibri" pitchFamily="34" charset="0"/>
              </a:rPr>
              <a:t>Mat 7:7 </a:t>
            </a:r>
            <a:endParaRPr lang="en-GB" sz="3600" dirty="0">
              <a:latin typeface="Calibri" pitchFamily="34" charset="0"/>
              <a:cs typeface="Calibri" pitchFamily="34" charset="0"/>
            </a:endParaRPr>
          </a:p>
          <a:p>
            <a:pPr>
              <a:buNone/>
            </a:pPr>
            <a:r>
              <a:rPr lang="en-GB" sz="3600" dirty="0">
                <a:latin typeface="Calibri" pitchFamily="34" charset="0"/>
                <a:cs typeface="Calibri" pitchFamily="34" charset="0"/>
              </a:rPr>
              <a:t>Ask, and it shall be given you; seek, and ye shall find</a:t>
            </a:r>
            <a:r>
              <a:rPr lang="en-GB" sz="3600" dirty="0" smtClean="0">
                <a:latin typeface="Calibri" pitchFamily="34" charset="0"/>
                <a:cs typeface="Calibri" pitchFamily="34" charset="0"/>
              </a:rPr>
              <a:t>;….</a:t>
            </a:r>
            <a:endParaRPr lang="en-GB" sz="3600" dirty="0">
              <a:latin typeface="Calibri" pitchFamily="34" charset="0"/>
              <a:cs typeface="Calibri" pitchFamily="34" charset="0"/>
            </a:endParaRPr>
          </a:p>
        </p:txBody>
      </p:sp>
    </p:spTree>
    <p:extLst>
      <p:ext uri="{BB962C8B-B14F-4D97-AF65-F5344CB8AC3E}">
        <p14:creationId xmlns:p14="http://schemas.microsoft.com/office/powerpoint/2010/main" val="292458073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85285" y="-100544"/>
            <a:ext cx="9278058" cy="6958544"/>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7" name="Oval 6"/>
          <p:cNvSpPr/>
          <p:nvPr/>
        </p:nvSpPr>
        <p:spPr bwMode="auto">
          <a:xfrm>
            <a:off x="1257384" y="493027"/>
            <a:ext cx="6372708" cy="2063277"/>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8000" dirty="0" smtClean="0">
                <a:latin typeface="Calibri" pitchFamily="34" charset="0"/>
                <a:cs typeface="Calibri" pitchFamily="34" charset="0"/>
              </a:rPr>
              <a:t>No!</a:t>
            </a:r>
          </a:p>
          <a:p>
            <a:pPr>
              <a:buNone/>
            </a:pPr>
            <a:endParaRPr lang="en-GB" sz="8000" dirty="0">
              <a:latin typeface="Calibri" pitchFamily="34" charset="0"/>
              <a:cs typeface="Calibri" pitchFamily="34" charset="0"/>
            </a:endParaRPr>
          </a:p>
        </p:txBody>
      </p:sp>
      <p:sp>
        <p:nvSpPr>
          <p:cNvPr id="9" name="Oval 8"/>
          <p:cNvSpPr/>
          <p:nvPr/>
        </p:nvSpPr>
        <p:spPr bwMode="auto">
          <a:xfrm>
            <a:off x="1268016" y="2189876"/>
            <a:ext cx="6372708" cy="2063277"/>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8000" dirty="0" smtClean="0">
                <a:latin typeface="Calibri" pitchFamily="34" charset="0"/>
                <a:cs typeface="Calibri" pitchFamily="34" charset="0"/>
              </a:rPr>
              <a:t>Yes!</a:t>
            </a:r>
          </a:p>
          <a:p>
            <a:pPr>
              <a:buNone/>
            </a:pPr>
            <a:endParaRPr lang="en-GB" sz="8000" dirty="0">
              <a:latin typeface="Calibri" pitchFamily="34" charset="0"/>
              <a:cs typeface="Calibri" pitchFamily="34" charset="0"/>
            </a:endParaRPr>
          </a:p>
        </p:txBody>
      </p:sp>
      <p:sp>
        <p:nvSpPr>
          <p:cNvPr id="10" name="Oval 9"/>
          <p:cNvSpPr/>
          <p:nvPr/>
        </p:nvSpPr>
        <p:spPr bwMode="auto">
          <a:xfrm>
            <a:off x="1331640" y="3933056"/>
            <a:ext cx="6372708" cy="2063277"/>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8000" dirty="0" smtClean="0">
                <a:latin typeface="Calibri" pitchFamily="34" charset="0"/>
                <a:cs typeface="Calibri" pitchFamily="34" charset="0"/>
              </a:rPr>
              <a:t>Wait!</a:t>
            </a:r>
          </a:p>
          <a:p>
            <a:pPr>
              <a:buNone/>
            </a:pPr>
            <a:endParaRPr lang="en-GB" sz="8000" dirty="0">
              <a:latin typeface="Calibri" pitchFamily="34" charset="0"/>
              <a:cs typeface="Calibri" pitchFamily="34" charset="0"/>
            </a:endParaRPr>
          </a:p>
        </p:txBody>
      </p:sp>
    </p:spTree>
    <p:extLst>
      <p:ext uri="{BB962C8B-B14F-4D97-AF65-F5344CB8AC3E}">
        <p14:creationId xmlns:p14="http://schemas.microsoft.com/office/powerpoint/2010/main" val="10338774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iterate type="lt">
                                    <p:tmPct val="5000"/>
                                  </p:iterate>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iterate type="lt">
                                    <p:tmPct val="5000"/>
                                  </p:iterate>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1"/>
            <a:ext cx="9216008" cy="6858000"/>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0" y="188640"/>
            <a:ext cx="8964488" cy="3456384"/>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a:latin typeface="Calibri" pitchFamily="34" charset="0"/>
                <a:cs typeface="Calibri" pitchFamily="34" charset="0"/>
              </a:rPr>
              <a:t>Luke 22:42</a:t>
            </a:r>
          </a:p>
          <a:p>
            <a:pPr>
              <a:buNone/>
            </a:pPr>
            <a:r>
              <a:rPr lang="en-GB" sz="4000" dirty="0">
                <a:latin typeface="Calibri" pitchFamily="34" charset="0"/>
                <a:cs typeface="Calibri" pitchFamily="34" charset="0"/>
              </a:rPr>
              <a:t>Saying, Father, if thou be willing, remove this cup from me: nevertheless not my will, but thine, be done.. </a:t>
            </a:r>
          </a:p>
        </p:txBody>
      </p:sp>
      <p:sp>
        <p:nvSpPr>
          <p:cNvPr id="7" name="Oval 6"/>
          <p:cNvSpPr/>
          <p:nvPr/>
        </p:nvSpPr>
        <p:spPr bwMode="auto">
          <a:xfrm>
            <a:off x="467544" y="3356992"/>
            <a:ext cx="8280920" cy="328059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lvl="0">
              <a:buNone/>
            </a:pPr>
            <a:r>
              <a:rPr lang="en-GB" sz="4000" i="1" dirty="0">
                <a:solidFill>
                  <a:srgbClr val="FF0000"/>
                </a:solidFill>
                <a:latin typeface="Calibri" pitchFamily="34" charset="0"/>
                <a:cs typeface="Calibri" pitchFamily="34" charset="0"/>
              </a:rPr>
              <a:t>43 And there appeared an angel unto him from heaven, strengthening him</a:t>
            </a:r>
            <a:r>
              <a:rPr lang="en-GB" sz="4000" i="1" dirty="0" smtClean="0">
                <a:solidFill>
                  <a:srgbClr val="FF0000"/>
                </a:solidFill>
                <a:latin typeface="Calibri" pitchFamily="34" charset="0"/>
                <a:cs typeface="Calibri" pitchFamily="34" charset="0"/>
              </a:rPr>
              <a:t>.</a:t>
            </a:r>
            <a:endParaRPr lang="en-GB" sz="4000" i="1"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399981348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216008" cy="6901497"/>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438992" y="260648"/>
            <a:ext cx="8280920" cy="3493964"/>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000" dirty="0" smtClean="0">
                <a:latin typeface="Calibri" pitchFamily="34" charset="0"/>
                <a:cs typeface="Calibri" pitchFamily="34" charset="0"/>
              </a:rPr>
              <a:t>James </a:t>
            </a:r>
            <a:r>
              <a:rPr lang="en-GB" sz="4000" dirty="0">
                <a:latin typeface="Calibri" pitchFamily="34" charset="0"/>
                <a:cs typeface="Calibri" pitchFamily="34" charset="0"/>
              </a:rPr>
              <a:t>5:16, "Therefore, confess your </a:t>
            </a:r>
            <a:r>
              <a:rPr lang="en-GB" sz="4000" dirty="0" smtClean="0">
                <a:latin typeface="Calibri" pitchFamily="34" charset="0"/>
                <a:cs typeface="Calibri" pitchFamily="34" charset="0"/>
              </a:rPr>
              <a:t>faults one </a:t>
            </a:r>
            <a:r>
              <a:rPr lang="en-GB" sz="4000" dirty="0">
                <a:latin typeface="Calibri" pitchFamily="34" charset="0"/>
                <a:cs typeface="Calibri" pitchFamily="34" charset="0"/>
              </a:rPr>
              <a:t>to </a:t>
            </a:r>
            <a:r>
              <a:rPr lang="en-GB" sz="4000" dirty="0" smtClean="0">
                <a:latin typeface="Calibri" pitchFamily="34" charset="0"/>
                <a:cs typeface="Calibri" pitchFamily="34" charset="0"/>
              </a:rPr>
              <a:t>another</a:t>
            </a:r>
            <a:r>
              <a:rPr lang="en-GB" sz="4000" dirty="0">
                <a:latin typeface="Calibri" pitchFamily="34" charset="0"/>
                <a:cs typeface="Calibri" pitchFamily="34" charset="0"/>
              </a:rPr>
              <a:t>, and pray for one another, </a:t>
            </a:r>
            <a:r>
              <a:rPr lang="en-GB" sz="4000" dirty="0" smtClean="0">
                <a:latin typeface="Calibri" pitchFamily="34" charset="0"/>
                <a:cs typeface="Calibri" pitchFamily="34" charset="0"/>
              </a:rPr>
              <a:t>that ye </a:t>
            </a:r>
            <a:r>
              <a:rPr lang="en-GB" sz="4000" dirty="0">
                <a:latin typeface="Calibri" pitchFamily="34" charset="0"/>
                <a:cs typeface="Calibri" pitchFamily="34" charset="0"/>
              </a:rPr>
              <a:t>may be healed. </a:t>
            </a:r>
          </a:p>
        </p:txBody>
      </p:sp>
      <p:sp>
        <p:nvSpPr>
          <p:cNvPr id="7" name="Oval 6"/>
          <p:cNvSpPr/>
          <p:nvPr/>
        </p:nvSpPr>
        <p:spPr bwMode="auto">
          <a:xfrm>
            <a:off x="413540" y="3364036"/>
            <a:ext cx="8280920" cy="229721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lvl="0">
              <a:buNone/>
            </a:pPr>
            <a:r>
              <a:rPr lang="en-GB" sz="4000" i="1" dirty="0">
                <a:solidFill>
                  <a:srgbClr val="FF0000"/>
                </a:solidFill>
                <a:latin typeface="Calibri" pitchFamily="34" charset="0"/>
                <a:cs typeface="Calibri" pitchFamily="34" charset="0"/>
              </a:rPr>
              <a:t>The effectual fervent prayer of a righteous man </a:t>
            </a:r>
            <a:r>
              <a:rPr lang="en-GB" sz="4000" i="1" dirty="0" err="1">
                <a:solidFill>
                  <a:srgbClr val="FF0000"/>
                </a:solidFill>
                <a:latin typeface="Calibri" pitchFamily="34" charset="0"/>
                <a:cs typeface="Calibri" pitchFamily="34" charset="0"/>
              </a:rPr>
              <a:t>availeth</a:t>
            </a:r>
            <a:r>
              <a:rPr lang="en-GB" sz="4000" i="1" dirty="0">
                <a:solidFill>
                  <a:srgbClr val="FF0000"/>
                </a:solidFill>
                <a:latin typeface="Calibri" pitchFamily="34" charset="0"/>
                <a:cs typeface="Calibri" pitchFamily="34" charset="0"/>
              </a:rPr>
              <a:t>  much."….</a:t>
            </a:r>
          </a:p>
          <a:p>
            <a:pPr>
              <a:buNone/>
            </a:pPr>
            <a:r>
              <a:rPr lang="en-GB" sz="4000" dirty="0" smtClean="0">
                <a:latin typeface="Calibri" pitchFamily="34" charset="0"/>
                <a:cs typeface="Calibri" pitchFamily="34" charset="0"/>
              </a:rPr>
              <a:t> </a:t>
            </a: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279720274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56941" y="0"/>
            <a:ext cx="9349362" cy="7012022"/>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415618" y="404664"/>
            <a:ext cx="8280920" cy="626469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US" sz="2800" dirty="0" smtClean="0">
                <a:latin typeface="Calibri" pitchFamily="34" charset="0"/>
                <a:cs typeface="Calibri" pitchFamily="34" charset="0"/>
              </a:rPr>
              <a:t> </a:t>
            </a:r>
            <a:r>
              <a:rPr lang="en-US" sz="5400" dirty="0">
                <a:latin typeface="Calibri" pitchFamily="34" charset="0"/>
                <a:cs typeface="Calibri" pitchFamily="34" charset="0"/>
              </a:rPr>
              <a:t>And this is the confidence that we have in him, that, if we ask any thing </a:t>
            </a:r>
            <a:r>
              <a:rPr lang="en-US" sz="5400" dirty="0">
                <a:solidFill>
                  <a:srgbClr val="FF0000"/>
                </a:solidFill>
                <a:latin typeface="Calibri" pitchFamily="34" charset="0"/>
                <a:cs typeface="Calibri" pitchFamily="34" charset="0"/>
              </a:rPr>
              <a:t>according to his will, </a:t>
            </a:r>
            <a:r>
              <a:rPr lang="en-US" sz="5400" dirty="0">
                <a:latin typeface="Calibri" pitchFamily="34" charset="0"/>
                <a:cs typeface="Calibri" pitchFamily="34" charset="0"/>
              </a:rPr>
              <a:t>he </a:t>
            </a:r>
            <a:r>
              <a:rPr lang="en-US" sz="5400" dirty="0" err="1">
                <a:latin typeface="Calibri" pitchFamily="34" charset="0"/>
                <a:cs typeface="Calibri" pitchFamily="34" charset="0"/>
              </a:rPr>
              <a:t>heareth</a:t>
            </a:r>
            <a:r>
              <a:rPr lang="en-US" sz="5400" dirty="0">
                <a:latin typeface="Calibri" pitchFamily="34" charset="0"/>
                <a:cs typeface="Calibri" pitchFamily="34" charset="0"/>
              </a:rPr>
              <a:t> us: </a:t>
            </a:r>
            <a:r>
              <a:rPr lang="en-US" sz="5400" dirty="0" smtClean="0">
                <a:solidFill>
                  <a:schemeClr val="tx2"/>
                </a:solidFill>
                <a:latin typeface="Calibri" pitchFamily="34" charset="0"/>
                <a:cs typeface="Calibri" pitchFamily="34" charset="0"/>
              </a:rPr>
              <a:t>(</a:t>
            </a:r>
            <a:r>
              <a:rPr lang="en-US" sz="5400" dirty="0">
                <a:solidFill>
                  <a:schemeClr val="tx2"/>
                </a:solidFill>
                <a:latin typeface="Calibri" pitchFamily="34" charset="0"/>
                <a:cs typeface="Calibri" pitchFamily="34" charset="0"/>
              </a:rPr>
              <a:t>1John </a:t>
            </a:r>
            <a:r>
              <a:rPr lang="en-US" sz="5400" dirty="0" smtClean="0">
                <a:solidFill>
                  <a:schemeClr val="tx2"/>
                </a:solidFill>
                <a:latin typeface="Calibri" pitchFamily="34" charset="0"/>
                <a:cs typeface="Calibri" pitchFamily="34" charset="0"/>
              </a:rPr>
              <a:t>5:15</a:t>
            </a:r>
            <a:r>
              <a:rPr lang="en-US" sz="5400" dirty="0">
                <a:solidFill>
                  <a:schemeClr val="tx2"/>
                </a:solidFill>
                <a:latin typeface="Calibri" pitchFamily="34" charset="0"/>
                <a:cs typeface="Calibri" pitchFamily="34" charset="0"/>
              </a:rPr>
              <a:t>)</a:t>
            </a:r>
          </a:p>
        </p:txBody>
      </p:sp>
    </p:spTree>
    <p:extLst>
      <p:ext uri="{BB962C8B-B14F-4D97-AF65-F5344CB8AC3E}">
        <p14:creationId xmlns:p14="http://schemas.microsoft.com/office/powerpoint/2010/main" val="418940341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80528" y="0"/>
            <a:ext cx="9396536" cy="6909017"/>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438992" y="260648"/>
            <a:ext cx="8280920" cy="626469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US" sz="3600" dirty="0">
                <a:latin typeface="Calibri" pitchFamily="34" charset="0"/>
                <a:cs typeface="Calibri" pitchFamily="34" charset="0"/>
              </a:rPr>
              <a:t>And whatsoever we ask, we receive of him, because we </a:t>
            </a:r>
            <a:r>
              <a:rPr lang="en-US" sz="3600" dirty="0">
                <a:solidFill>
                  <a:srgbClr val="FF0000"/>
                </a:solidFill>
                <a:latin typeface="Calibri" pitchFamily="34" charset="0"/>
                <a:cs typeface="Calibri" pitchFamily="34" charset="0"/>
              </a:rPr>
              <a:t>keep his commandments</a:t>
            </a:r>
            <a:r>
              <a:rPr lang="en-US" sz="3600" dirty="0">
                <a:latin typeface="Calibri" pitchFamily="34" charset="0"/>
                <a:cs typeface="Calibri" pitchFamily="34" charset="0"/>
              </a:rPr>
              <a:t>, and </a:t>
            </a:r>
            <a:r>
              <a:rPr lang="en-US" sz="3600" dirty="0">
                <a:solidFill>
                  <a:srgbClr val="FF66FF"/>
                </a:solidFill>
                <a:latin typeface="Calibri" pitchFamily="34" charset="0"/>
                <a:cs typeface="Calibri" pitchFamily="34" charset="0"/>
              </a:rPr>
              <a:t>do those things</a:t>
            </a:r>
            <a:r>
              <a:rPr lang="en-US" sz="3600" dirty="0">
                <a:latin typeface="Calibri" pitchFamily="34" charset="0"/>
                <a:cs typeface="Calibri" pitchFamily="34" charset="0"/>
              </a:rPr>
              <a:t> that are </a:t>
            </a:r>
            <a:r>
              <a:rPr lang="en-US" sz="3600" dirty="0">
                <a:solidFill>
                  <a:srgbClr val="FF0000"/>
                </a:solidFill>
                <a:latin typeface="Calibri" pitchFamily="34" charset="0"/>
                <a:cs typeface="Calibri" pitchFamily="34" charset="0"/>
              </a:rPr>
              <a:t>pleasing</a:t>
            </a:r>
            <a:r>
              <a:rPr lang="en-US" sz="3600" dirty="0">
                <a:latin typeface="Calibri" pitchFamily="34" charset="0"/>
                <a:cs typeface="Calibri" pitchFamily="34" charset="0"/>
              </a:rPr>
              <a:t> in his sight.  23 And this is his commandment, That we should believe on </a:t>
            </a:r>
            <a:r>
              <a:rPr lang="en-US" sz="3600" dirty="0">
                <a:solidFill>
                  <a:srgbClr val="FF33CC"/>
                </a:solidFill>
                <a:latin typeface="Calibri" pitchFamily="34" charset="0"/>
                <a:cs typeface="Calibri" pitchFamily="34" charset="0"/>
              </a:rPr>
              <a:t>the name of his Son Jesus Christ</a:t>
            </a:r>
            <a:r>
              <a:rPr lang="en-US" sz="3600" dirty="0">
                <a:latin typeface="Calibri" pitchFamily="34" charset="0"/>
                <a:cs typeface="Calibri" pitchFamily="34" charset="0"/>
              </a:rPr>
              <a:t>, and love one another, as he gave us commandment.</a:t>
            </a:r>
            <a:r>
              <a:rPr lang="en-US" sz="3200" dirty="0">
                <a:latin typeface="Calibri" pitchFamily="34" charset="0"/>
                <a:cs typeface="Calibri" pitchFamily="34" charset="0"/>
              </a:rPr>
              <a:t>  </a:t>
            </a:r>
            <a:r>
              <a:rPr lang="en-US" sz="3200" dirty="0">
                <a:solidFill>
                  <a:schemeClr val="tx2"/>
                </a:solidFill>
                <a:latin typeface="Calibri" pitchFamily="34" charset="0"/>
                <a:cs typeface="Calibri" pitchFamily="34" charset="0"/>
              </a:rPr>
              <a:t>(1John 3:22, 23)</a:t>
            </a:r>
            <a:endParaRPr lang="en-US" sz="3600" dirty="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val="358005000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down)">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80528" y="0"/>
            <a:ext cx="9396536" cy="6850774"/>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438992" y="260648"/>
            <a:ext cx="8280920" cy="626469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US" sz="4800" dirty="0">
                <a:solidFill>
                  <a:srgbClr val="FF0000"/>
                </a:solidFill>
                <a:latin typeface="Calibri" pitchFamily="34" charset="0"/>
                <a:cs typeface="Calibri" pitchFamily="34" charset="0"/>
              </a:rPr>
              <a:t>If </a:t>
            </a:r>
            <a:r>
              <a:rPr lang="en-US" sz="4800" dirty="0">
                <a:latin typeface="Calibri" pitchFamily="34" charset="0"/>
                <a:cs typeface="Calibri" pitchFamily="34" charset="0"/>
              </a:rPr>
              <a:t>ye abide in me, and </a:t>
            </a:r>
            <a:r>
              <a:rPr lang="en-US" sz="4800" dirty="0">
                <a:solidFill>
                  <a:srgbClr val="FF0000"/>
                </a:solidFill>
                <a:latin typeface="Calibri" pitchFamily="34" charset="0"/>
                <a:cs typeface="Calibri" pitchFamily="34" charset="0"/>
              </a:rPr>
              <a:t>my words abide </a:t>
            </a:r>
            <a:r>
              <a:rPr lang="en-US" sz="4800" dirty="0">
                <a:latin typeface="Calibri" pitchFamily="34" charset="0"/>
                <a:cs typeface="Calibri" pitchFamily="34" charset="0"/>
              </a:rPr>
              <a:t>in you, ye shall ask what ye will, and it shall be done unto you.  </a:t>
            </a:r>
            <a:r>
              <a:rPr lang="en-US" sz="4800" dirty="0">
                <a:solidFill>
                  <a:schemeClr val="tx2"/>
                </a:solidFill>
                <a:latin typeface="Calibri" pitchFamily="34" charset="0"/>
                <a:cs typeface="Calibri" pitchFamily="34" charset="0"/>
              </a:rPr>
              <a:t>(John 15:7)</a:t>
            </a:r>
            <a:endParaRPr lang="en-US" sz="4800" dirty="0">
              <a:latin typeface="Calibri" pitchFamily="34" charset="0"/>
              <a:cs typeface="Calibri" pitchFamily="34" charset="0"/>
            </a:endParaRPr>
          </a:p>
        </p:txBody>
      </p:sp>
    </p:spTree>
    <p:extLst>
      <p:ext uri="{BB962C8B-B14F-4D97-AF65-F5344CB8AC3E}">
        <p14:creationId xmlns:p14="http://schemas.microsoft.com/office/powerpoint/2010/main" val="105216204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80528" y="0"/>
            <a:ext cx="9396536" cy="7012022"/>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0" y="260648"/>
            <a:ext cx="8964488" cy="626469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lvl="1">
              <a:buNone/>
            </a:pPr>
            <a:r>
              <a:rPr lang="en-US" sz="4800" dirty="0">
                <a:latin typeface="Calibri" pitchFamily="34" charset="0"/>
                <a:cs typeface="Calibri" pitchFamily="34" charset="0"/>
              </a:rPr>
              <a:t>13 And whatsoever ye shall ask </a:t>
            </a:r>
            <a:r>
              <a:rPr lang="en-US" sz="4800" dirty="0">
                <a:solidFill>
                  <a:srgbClr val="FF0000"/>
                </a:solidFill>
                <a:latin typeface="Calibri" pitchFamily="34" charset="0"/>
                <a:cs typeface="Calibri" pitchFamily="34" charset="0"/>
              </a:rPr>
              <a:t>in my name</a:t>
            </a:r>
            <a:r>
              <a:rPr lang="en-US" sz="4800" dirty="0">
                <a:latin typeface="Calibri" pitchFamily="34" charset="0"/>
                <a:cs typeface="Calibri" pitchFamily="34" charset="0"/>
              </a:rPr>
              <a:t>, that will I do, that the Father may be glorified in the Son.  14 If ye shall ask any thing </a:t>
            </a:r>
            <a:r>
              <a:rPr lang="en-US" sz="4800" dirty="0">
                <a:solidFill>
                  <a:srgbClr val="FF0000"/>
                </a:solidFill>
                <a:latin typeface="Calibri" pitchFamily="34" charset="0"/>
                <a:cs typeface="Calibri" pitchFamily="34" charset="0"/>
              </a:rPr>
              <a:t>in my name</a:t>
            </a:r>
            <a:r>
              <a:rPr lang="en-US" sz="4800" dirty="0">
                <a:latin typeface="Calibri" pitchFamily="34" charset="0"/>
                <a:cs typeface="Calibri" pitchFamily="34" charset="0"/>
              </a:rPr>
              <a:t>, I will do </a:t>
            </a:r>
            <a:r>
              <a:rPr lang="en-US" sz="4800" i="1" dirty="0">
                <a:latin typeface="Calibri" pitchFamily="34" charset="0"/>
                <a:cs typeface="Calibri" pitchFamily="34" charset="0"/>
              </a:rPr>
              <a:t>it</a:t>
            </a:r>
            <a:r>
              <a:rPr lang="en-US" sz="4800" dirty="0" smtClean="0">
                <a:latin typeface="Calibri" pitchFamily="34" charset="0"/>
                <a:cs typeface="Calibri" pitchFamily="34" charset="0"/>
              </a:rPr>
              <a:t>. </a:t>
            </a:r>
            <a:r>
              <a:rPr lang="en-US" sz="2800" dirty="0">
                <a:solidFill>
                  <a:schemeClr val="tx2"/>
                </a:solidFill>
                <a:latin typeface="Calibri" pitchFamily="34" charset="0"/>
                <a:cs typeface="Calibri" pitchFamily="34" charset="0"/>
              </a:rPr>
              <a:t>(John 14:13, 14)</a:t>
            </a:r>
            <a:endParaRPr lang="en-US" sz="2800" dirty="0">
              <a:latin typeface="Calibri" pitchFamily="34" charset="0"/>
              <a:cs typeface="Calibri" pitchFamily="34" charset="0"/>
            </a:endParaRPr>
          </a:p>
        </p:txBody>
      </p:sp>
    </p:spTree>
    <p:extLst>
      <p:ext uri="{BB962C8B-B14F-4D97-AF65-F5344CB8AC3E}">
        <p14:creationId xmlns:p14="http://schemas.microsoft.com/office/powerpoint/2010/main" val="281824392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56941" y="0"/>
            <a:ext cx="9349362" cy="7012022"/>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138318" y="674332"/>
            <a:ext cx="2803739" cy="765158"/>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smtClean="0">
                <a:latin typeface="Calibri" pitchFamily="34" charset="0"/>
                <a:cs typeface="Calibri" pitchFamily="34" charset="0"/>
              </a:rPr>
              <a:t>  Divine Care</a:t>
            </a:r>
            <a:endParaRPr lang="en-US" sz="2400" b="0" kern="0" dirty="0">
              <a:latin typeface="Calibri" pitchFamily="34" charset="0"/>
              <a:cs typeface="Calibri" pitchFamily="34" charset="0"/>
            </a:endParaRPr>
          </a:p>
        </p:txBody>
      </p:sp>
      <p:sp>
        <p:nvSpPr>
          <p:cNvPr id="8" name="Oval 7"/>
          <p:cNvSpPr/>
          <p:nvPr/>
        </p:nvSpPr>
        <p:spPr bwMode="auto">
          <a:xfrm>
            <a:off x="5728701" y="2614373"/>
            <a:ext cx="2803739" cy="765158"/>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smtClean="0">
                <a:latin typeface="Calibri" pitchFamily="34" charset="0"/>
                <a:cs typeface="Calibri" pitchFamily="34" charset="0"/>
              </a:rPr>
              <a:t>       Others</a:t>
            </a:r>
            <a:endParaRPr lang="en-US" sz="2400" b="0" kern="0" dirty="0">
              <a:latin typeface="Calibri" pitchFamily="34" charset="0"/>
              <a:cs typeface="Calibri" pitchFamily="34" charset="0"/>
            </a:endParaRPr>
          </a:p>
        </p:txBody>
      </p:sp>
      <p:sp>
        <p:nvSpPr>
          <p:cNvPr id="9" name="Oval 8"/>
          <p:cNvSpPr/>
          <p:nvPr/>
        </p:nvSpPr>
        <p:spPr bwMode="auto">
          <a:xfrm>
            <a:off x="5944724" y="1123271"/>
            <a:ext cx="2803739" cy="765158"/>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smtClean="0">
                <a:latin typeface="Calibri" pitchFamily="34" charset="0"/>
                <a:cs typeface="Calibri" pitchFamily="34" charset="0"/>
              </a:rPr>
              <a:t>     Strength</a:t>
            </a:r>
            <a:endParaRPr lang="en-US" sz="2400" b="0" kern="0" dirty="0">
              <a:latin typeface="Calibri" pitchFamily="34" charset="0"/>
              <a:cs typeface="Calibri" pitchFamily="34" charset="0"/>
            </a:endParaRPr>
          </a:p>
        </p:txBody>
      </p:sp>
      <p:sp>
        <p:nvSpPr>
          <p:cNvPr id="10" name="Oval 9"/>
          <p:cNvSpPr/>
          <p:nvPr/>
        </p:nvSpPr>
        <p:spPr bwMode="auto">
          <a:xfrm>
            <a:off x="593340" y="1990198"/>
            <a:ext cx="5239816" cy="703312"/>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a:latin typeface="Calibri" pitchFamily="34" charset="0"/>
                <a:cs typeface="Calibri" pitchFamily="34" charset="0"/>
              </a:rPr>
              <a:t>Wisdom in Spiritual things</a:t>
            </a:r>
          </a:p>
        </p:txBody>
      </p:sp>
      <p:sp>
        <p:nvSpPr>
          <p:cNvPr id="11" name="Oval 10"/>
          <p:cNvSpPr/>
          <p:nvPr/>
        </p:nvSpPr>
        <p:spPr bwMode="auto">
          <a:xfrm>
            <a:off x="1317612" y="3192316"/>
            <a:ext cx="3791272" cy="765158"/>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smtClean="0">
                <a:latin typeface="Calibri" pitchFamily="34" charset="0"/>
                <a:cs typeface="Calibri" pitchFamily="34" charset="0"/>
              </a:rPr>
              <a:t>   Sickness/Health</a:t>
            </a:r>
            <a:endParaRPr lang="en-US" sz="2400" b="0" kern="0" dirty="0">
              <a:latin typeface="Calibri" pitchFamily="34" charset="0"/>
              <a:cs typeface="Calibri" pitchFamily="34" charset="0"/>
            </a:endParaRPr>
          </a:p>
        </p:txBody>
      </p:sp>
      <p:sp>
        <p:nvSpPr>
          <p:cNvPr id="12" name="Oval 11"/>
          <p:cNvSpPr/>
          <p:nvPr/>
        </p:nvSpPr>
        <p:spPr bwMode="auto">
          <a:xfrm>
            <a:off x="160693" y="4210758"/>
            <a:ext cx="3206824" cy="765158"/>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a:latin typeface="Calibri" pitchFamily="34" charset="0"/>
                <a:cs typeface="Calibri" pitchFamily="34" charset="0"/>
              </a:rPr>
              <a:t>Guidance/Help</a:t>
            </a:r>
          </a:p>
        </p:txBody>
      </p:sp>
      <p:sp>
        <p:nvSpPr>
          <p:cNvPr id="13" name="Oval 12"/>
          <p:cNvSpPr/>
          <p:nvPr/>
        </p:nvSpPr>
        <p:spPr bwMode="auto">
          <a:xfrm>
            <a:off x="2983251" y="3957474"/>
            <a:ext cx="4638600" cy="1271726"/>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a:latin typeface="Calibri" pitchFamily="34" charset="0"/>
                <a:cs typeface="Calibri" pitchFamily="34" charset="0"/>
              </a:rPr>
              <a:t>Peace (Israel, Jerusalem, the earth</a:t>
            </a:r>
          </a:p>
        </p:txBody>
      </p:sp>
      <p:sp>
        <p:nvSpPr>
          <p:cNvPr id="14" name="Oval 13"/>
          <p:cNvSpPr/>
          <p:nvPr/>
        </p:nvSpPr>
        <p:spPr bwMode="auto">
          <a:xfrm>
            <a:off x="46620" y="5229200"/>
            <a:ext cx="5062264" cy="1453264"/>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a:latin typeface="Calibri" pitchFamily="34" charset="0"/>
                <a:cs typeface="Calibri" pitchFamily="34" charset="0"/>
              </a:rPr>
              <a:t>Thanksgiving (Food, Shelter, Health – Blessings of Life </a:t>
            </a:r>
          </a:p>
        </p:txBody>
      </p:sp>
      <p:sp>
        <p:nvSpPr>
          <p:cNvPr id="15" name="Oval 14"/>
          <p:cNvSpPr/>
          <p:nvPr/>
        </p:nvSpPr>
        <p:spPr bwMode="auto">
          <a:xfrm>
            <a:off x="5315961" y="5229200"/>
            <a:ext cx="3576519" cy="1224136"/>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a:latin typeface="Calibri" pitchFamily="34" charset="0"/>
                <a:cs typeface="Calibri" pitchFamily="34" charset="0"/>
              </a:rPr>
              <a:t>To find the </a:t>
            </a:r>
            <a:r>
              <a:rPr lang="en-US" sz="2400" b="0" kern="0" dirty="0" smtClean="0">
                <a:latin typeface="Calibri" pitchFamily="34" charset="0"/>
                <a:cs typeface="Calibri" pitchFamily="34" charset="0"/>
              </a:rPr>
              <a:t>“</a:t>
            </a:r>
            <a:r>
              <a:rPr lang="en-US" sz="2400" b="0" kern="0" dirty="0">
                <a:latin typeface="Calibri" pitchFamily="34" charset="0"/>
                <a:cs typeface="Calibri" pitchFamily="34" charset="0"/>
              </a:rPr>
              <a:t>Truth” </a:t>
            </a:r>
            <a:endParaRPr lang="en-US" sz="2400" b="0" kern="0" dirty="0" smtClean="0">
              <a:latin typeface="Calibri" pitchFamily="34" charset="0"/>
              <a:cs typeface="Calibri" pitchFamily="34" charset="0"/>
            </a:endParaRPr>
          </a:p>
          <a:p>
            <a:pPr lvl="0" algn="l" eaLnBrk="0" hangingPunct="0">
              <a:lnSpc>
                <a:spcPct val="90000"/>
              </a:lnSpc>
              <a:buNone/>
            </a:pPr>
            <a:r>
              <a:rPr lang="en-US" sz="2400" b="0" kern="0" dirty="0" smtClean="0">
                <a:latin typeface="Calibri" pitchFamily="34" charset="0"/>
                <a:cs typeface="Calibri" pitchFamily="34" charset="0"/>
              </a:rPr>
              <a:t>of </a:t>
            </a:r>
            <a:r>
              <a:rPr lang="en-US" sz="2400" b="0" kern="0" dirty="0">
                <a:latin typeface="Calibri" pitchFamily="34" charset="0"/>
                <a:cs typeface="Calibri" pitchFamily="34" charset="0"/>
              </a:rPr>
              <a:t>God’s word</a:t>
            </a:r>
          </a:p>
        </p:txBody>
      </p:sp>
      <p:sp>
        <p:nvSpPr>
          <p:cNvPr id="16" name="Oval 15"/>
          <p:cNvSpPr/>
          <p:nvPr/>
        </p:nvSpPr>
        <p:spPr bwMode="auto">
          <a:xfrm>
            <a:off x="3140985" y="370907"/>
            <a:ext cx="2803739" cy="765158"/>
          </a:xfrm>
          <a:prstGeom prst="ellipse">
            <a:avLst/>
          </a:prstGeom>
          <a:solidFill>
            <a:srgbClr val="FFFF00"/>
          </a:solidFill>
          <a:ln w="9525" cap="flat" cmpd="sng" algn="ctr">
            <a:solidFill>
              <a:srgbClr val="C00000"/>
            </a:solidFill>
            <a:prstDash val="solid"/>
            <a:round/>
            <a:headEnd type="none" w="med" len="med"/>
            <a:tailEnd type="none" w="med" len="med"/>
          </a:ln>
          <a:effectLst>
            <a:glow rad="127000">
              <a:schemeClr val="accent1">
                <a:alpha val="99000"/>
              </a:schemeClr>
            </a:glow>
            <a:innerShdw blurRad="63500" dist="50800" dir="8100000">
              <a:prstClr val="black"/>
            </a:innerShdw>
            <a:reflection stA="99000" endPos="0" dist="50800" dir="5400000" sy="-100000" algn="bl" rotWithShape="0"/>
          </a:effectLst>
          <a:scene3d>
            <a:camera prst="orthographicFront"/>
            <a:lightRig rig="threePt" dir="t"/>
          </a:scene3d>
        </p:spPr>
        <p:txBody>
          <a:bodyPr vert="horz" wrap="square" lIns="91440" tIns="45720" rIns="91440" bIns="45720" numCol="1" rtlCol="0" anchor="t" anchorCtr="0" compatLnSpc="1">
            <a:prstTxWarp prst="textNoShape">
              <a:avLst/>
            </a:prstTxWarp>
          </a:bodyPr>
          <a:lstStyle/>
          <a:p>
            <a:pPr lvl="0" algn="l" eaLnBrk="0" hangingPunct="0">
              <a:lnSpc>
                <a:spcPct val="90000"/>
              </a:lnSpc>
              <a:buNone/>
            </a:pPr>
            <a:r>
              <a:rPr lang="en-US" sz="2400" b="0" kern="0" dirty="0" smtClean="0">
                <a:latin typeface="Calibri" pitchFamily="34" charset="0"/>
                <a:cs typeface="Calibri" pitchFamily="34" charset="0"/>
              </a:rPr>
              <a:t>   Forgiveness</a:t>
            </a:r>
            <a:endParaRPr lang="en-US" sz="2400" b="0" kern="0" dirty="0">
              <a:latin typeface="Calibri" pitchFamily="34" charset="0"/>
              <a:cs typeface="Calibri" pitchFamily="34" charset="0"/>
            </a:endParaRPr>
          </a:p>
        </p:txBody>
      </p:sp>
    </p:spTree>
    <p:extLst>
      <p:ext uri="{BB962C8B-B14F-4D97-AF65-F5344CB8AC3E}">
        <p14:creationId xmlns:p14="http://schemas.microsoft.com/office/powerpoint/2010/main" val="19740278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1000"/>
                                        <p:tgtEl>
                                          <p:spTgt spid="8">
                                            <p:txEl>
                                              <p:pRg st="0" end="0"/>
                                            </p:txEl>
                                          </p:spTgt>
                                        </p:tgtEl>
                                      </p:cBhvr>
                                    </p:animEffect>
                                    <p:anim calcmode="lin" valueType="num">
                                      <p:cBhvr>
                                        <p:cTn id="2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animEffect transition="in" filter="fade">
                                      <p:cBhvr>
                                        <p:cTn id="34" dur="1000"/>
                                        <p:tgtEl>
                                          <p:spTgt spid="9">
                                            <p:txEl>
                                              <p:pRg st="0" end="0"/>
                                            </p:txEl>
                                          </p:spTgt>
                                        </p:tgtEl>
                                      </p:cBhvr>
                                    </p:animEffect>
                                    <p:anim calcmode="lin" valueType="num">
                                      <p:cBhvr>
                                        <p:cTn id="3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2" presetClass="entr" presetSubtype="4"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par>
                          <p:cTn id="42" fill="hold">
                            <p:stCondLst>
                              <p:cond delay="5000"/>
                            </p:stCondLst>
                            <p:childTnLst>
                              <p:par>
                                <p:cTn id="43" presetID="42" presetClass="entr" presetSubtype="0" fill="hold" nodeType="afterEffect">
                                  <p:stCondLst>
                                    <p:cond delay="0"/>
                                  </p:stCondLst>
                                  <p:childTnLst>
                                    <p:set>
                                      <p:cBhvr>
                                        <p:cTn id="44" dur="1" fill="hold">
                                          <p:stCondLst>
                                            <p:cond delay="0"/>
                                          </p:stCondLst>
                                        </p:cTn>
                                        <p:tgtEl>
                                          <p:spTgt spid="10">
                                            <p:txEl>
                                              <p:pRg st="0" end="0"/>
                                            </p:txEl>
                                          </p:spTgt>
                                        </p:tgtEl>
                                        <p:attrNameLst>
                                          <p:attrName>style.visibility</p:attrName>
                                        </p:attrNameLst>
                                      </p:cBhvr>
                                      <p:to>
                                        <p:strVal val="visible"/>
                                      </p:to>
                                    </p:set>
                                    <p:animEffect transition="in" filter="fade">
                                      <p:cBhvr>
                                        <p:cTn id="45" dur="1000"/>
                                        <p:tgtEl>
                                          <p:spTgt spid="10">
                                            <p:txEl>
                                              <p:pRg st="0" end="0"/>
                                            </p:txEl>
                                          </p:spTgt>
                                        </p:tgtEl>
                                      </p:cBhvr>
                                    </p:animEffect>
                                    <p:anim calcmode="lin" valueType="num">
                                      <p:cBhvr>
                                        <p:cTn id="46"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42" presetClass="entr" presetSubtype="0" fill="hold" nodeType="afterEffect">
                                  <p:stCondLst>
                                    <p:cond delay="0"/>
                                  </p:stCondLst>
                                  <p:iterate type="lt">
                                    <p:tmPct val="0"/>
                                  </p:iterate>
                                  <p:childTnLst>
                                    <p:set>
                                      <p:cBhvr>
                                        <p:cTn id="55" dur="1" fill="hold">
                                          <p:stCondLst>
                                            <p:cond delay="0"/>
                                          </p:stCondLst>
                                        </p:cTn>
                                        <p:tgtEl>
                                          <p:spTgt spid="11">
                                            <p:txEl>
                                              <p:pRg st="0" end="0"/>
                                            </p:txEl>
                                          </p:spTgt>
                                        </p:tgtEl>
                                        <p:attrNameLst>
                                          <p:attrName>style.visibility</p:attrName>
                                        </p:attrNameLst>
                                      </p:cBhvr>
                                      <p:to>
                                        <p:strVal val="visible"/>
                                      </p:to>
                                    </p:set>
                                    <p:animEffect transition="in" filter="fade">
                                      <p:cBhvr>
                                        <p:cTn id="56" dur="1000"/>
                                        <p:tgtEl>
                                          <p:spTgt spid="11">
                                            <p:txEl>
                                              <p:pRg st="0" end="0"/>
                                            </p:txEl>
                                          </p:spTgt>
                                        </p:tgtEl>
                                      </p:cBhvr>
                                    </p:animEffect>
                                    <p:anim calcmode="lin" valueType="num">
                                      <p:cBhvr>
                                        <p:cTn id="57"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59" fill="hold">
                            <p:stCondLst>
                              <p:cond delay="7500"/>
                            </p:stCondLst>
                            <p:childTnLst>
                              <p:par>
                                <p:cTn id="60" presetID="2" presetClass="entr" presetSubtype="4"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ppt_x"/>
                                          </p:val>
                                        </p:tav>
                                        <p:tav tm="100000">
                                          <p:val>
                                            <p:strVal val="#ppt_x"/>
                                          </p:val>
                                        </p:tav>
                                      </p:tavLst>
                                    </p:anim>
                                    <p:anim calcmode="lin" valueType="num">
                                      <p:cBhvr additive="base">
                                        <p:cTn id="63" dur="500" fill="hold"/>
                                        <p:tgtEl>
                                          <p:spTgt spid="12"/>
                                        </p:tgtEl>
                                        <p:attrNameLst>
                                          <p:attrName>ppt_y</p:attrName>
                                        </p:attrNameLst>
                                      </p:cBhvr>
                                      <p:tavLst>
                                        <p:tav tm="0">
                                          <p:val>
                                            <p:strVal val="1+#ppt_h/2"/>
                                          </p:val>
                                        </p:tav>
                                        <p:tav tm="100000">
                                          <p:val>
                                            <p:strVal val="#ppt_y"/>
                                          </p:val>
                                        </p:tav>
                                      </p:tavLst>
                                    </p:anim>
                                  </p:childTnLst>
                                </p:cTn>
                              </p:par>
                            </p:childTnLst>
                          </p:cTn>
                        </p:par>
                        <p:par>
                          <p:cTn id="64" fill="hold">
                            <p:stCondLst>
                              <p:cond delay="8000"/>
                            </p:stCondLst>
                            <p:childTnLst>
                              <p:par>
                                <p:cTn id="65" presetID="42" presetClass="entr" presetSubtype="0" fill="hold" nodeType="afterEffect">
                                  <p:stCondLst>
                                    <p:cond delay="0"/>
                                  </p:stCondLst>
                                  <p:childTnLst>
                                    <p:set>
                                      <p:cBhvr>
                                        <p:cTn id="66" dur="1" fill="hold">
                                          <p:stCondLst>
                                            <p:cond delay="0"/>
                                          </p:stCondLst>
                                        </p:cTn>
                                        <p:tgtEl>
                                          <p:spTgt spid="12">
                                            <p:txEl>
                                              <p:pRg st="0" end="0"/>
                                            </p:txEl>
                                          </p:spTgt>
                                        </p:tgtEl>
                                        <p:attrNameLst>
                                          <p:attrName>style.visibility</p:attrName>
                                        </p:attrNameLst>
                                      </p:cBhvr>
                                      <p:to>
                                        <p:strVal val="visible"/>
                                      </p:to>
                                    </p:set>
                                    <p:animEffect transition="in" filter="fade">
                                      <p:cBhvr>
                                        <p:cTn id="67" dur="1000"/>
                                        <p:tgtEl>
                                          <p:spTgt spid="12">
                                            <p:txEl>
                                              <p:pRg st="0" end="0"/>
                                            </p:txEl>
                                          </p:spTgt>
                                        </p:tgtEl>
                                      </p:cBhvr>
                                    </p:animEffect>
                                    <p:anim calcmode="lin" valueType="num">
                                      <p:cBhvr>
                                        <p:cTn id="6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2" presetClass="entr" presetSubtype="4"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ppt_x"/>
                                          </p:val>
                                        </p:tav>
                                        <p:tav tm="100000">
                                          <p:val>
                                            <p:strVal val="#ppt_x"/>
                                          </p:val>
                                        </p:tav>
                                      </p:tavLst>
                                    </p:anim>
                                    <p:anim calcmode="lin" valueType="num">
                                      <p:cBhvr additive="base">
                                        <p:cTn id="74" dur="500" fill="hold"/>
                                        <p:tgtEl>
                                          <p:spTgt spid="13"/>
                                        </p:tgtEl>
                                        <p:attrNameLst>
                                          <p:attrName>ppt_y</p:attrName>
                                        </p:attrNameLst>
                                      </p:cBhvr>
                                      <p:tavLst>
                                        <p:tav tm="0">
                                          <p:val>
                                            <p:strVal val="1+#ppt_h/2"/>
                                          </p:val>
                                        </p:tav>
                                        <p:tav tm="100000">
                                          <p:val>
                                            <p:strVal val="#ppt_y"/>
                                          </p:val>
                                        </p:tav>
                                      </p:tavLst>
                                    </p:anim>
                                  </p:childTnLst>
                                </p:cTn>
                              </p:par>
                            </p:childTnLst>
                          </p:cTn>
                        </p:par>
                        <p:par>
                          <p:cTn id="75" fill="hold">
                            <p:stCondLst>
                              <p:cond delay="9500"/>
                            </p:stCondLst>
                            <p:childTnLst>
                              <p:par>
                                <p:cTn id="76" presetID="42" presetClass="entr" presetSubtype="0" fill="hold" nodeType="afterEffect">
                                  <p:stCondLst>
                                    <p:cond delay="0"/>
                                  </p:stCondLst>
                                  <p:childTnLst>
                                    <p:set>
                                      <p:cBhvr>
                                        <p:cTn id="77" dur="1" fill="hold">
                                          <p:stCondLst>
                                            <p:cond delay="0"/>
                                          </p:stCondLst>
                                        </p:cTn>
                                        <p:tgtEl>
                                          <p:spTgt spid="13">
                                            <p:txEl>
                                              <p:pRg st="0" end="0"/>
                                            </p:txEl>
                                          </p:spTgt>
                                        </p:tgtEl>
                                        <p:attrNameLst>
                                          <p:attrName>style.visibility</p:attrName>
                                        </p:attrNameLst>
                                      </p:cBhvr>
                                      <p:to>
                                        <p:strVal val="visible"/>
                                      </p:to>
                                    </p:set>
                                    <p:animEffect transition="in" filter="fade">
                                      <p:cBhvr>
                                        <p:cTn id="78" dur="1000"/>
                                        <p:tgtEl>
                                          <p:spTgt spid="13">
                                            <p:txEl>
                                              <p:pRg st="0" end="0"/>
                                            </p:txEl>
                                          </p:spTgt>
                                        </p:tgtEl>
                                      </p:cBhvr>
                                    </p:animEffect>
                                    <p:anim calcmode="lin" valueType="num">
                                      <p:cBhvr>
                                        <p:cTn id="79"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80"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81" fill="hold">
                            <p:stCondLst>
                              <p:cond delay="10500"/>
                            </p:stCondLst>
                            <p:childTnLst>
                              <p:par>
                                <p:cTn id="82" presetID="2" presetClass="entr" presetSubtype="4"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additive="base">
                                        <p:cTn id="84" dur="500" fill="hold"/>
                                        <p:tgtEl>
                                          <p:spTgt spid="14"/>
                                        </p:tgtEl>
                                        <p:attrNameLst>
                                          <p:attrName>ppt_x</p:attrName>
                                        </p:attrNameLst>
                                      </p:cBhvr>
                                      <p:tavLst>
                                        <p:tav tm="0">
                                          <p:val>
                                            <p:strVal val="#ppt_x"/>
                                          </p:val>
                                        </p:tav>
                                        <p:tav tm="100000">
                                          <p:val>
                                            <p:strVal val="#ppt_x"/>
                                          </p:val>
                                        </p:tav>
                                      </p:tavLst>
                                    </p:anim>
                                    <p:anim calcmode="lin" valueType="num">
                                      <p:cBhvr additive="base">
                                        <p:cTn id="85" dur="500" fill="hold"/>
                                        <p:tgtEl>
                                          <p:spTgt spid="14"/>
                                        </p:tgtEl>
                                        <p:attrNameLst>
                                          <p:attrName>ppt_y</p:attrName>
                                        </p:attrNameLst>
                                      </p:cBhvr>
                                      <p:tavLst>
                                        <p:tav tm="0">
                                          <p:val>
                                            <p:strVal val="1+#ppt_h/2"/>
                                          </p:val>
                                        </p:tav>
                                        <p:tav tm="100000">
                                          <p:val>
                                            <p:strVal val="#ppt_y"/>
                                          </p:val>
                                        </p:tav>
                                      </p:tavLst>
                                    </p:anim>
                                  </p:childTnLst>
                                </p:cTn>
                              </p:par>
                            </p:childTnLst>
                          </p:cTn>
                        </p:par>
                        <p:par>
                          <p:cTn id="86" fill="hold">
                            <p:stCondLst>
                              <p:cond delay="11000"/>
                            </p:stCondLst>
                            <p:childTnLst>
                              <p:par>
                                <p:cTn id="87" presetID="42" presetClass="entr" presetSubtype="0" fill="hold" nodeType="afterEffect">
                                  <p:stCondLst>
                                    <p:cond delay="0"/>
                                  </p:stCondLst>
                                  <p:childTnLst>
                                    <p:set>
                                      <p:cBhvr>
                                        <p:cTn id="88" dur="1" fill="hold">
                                          <p:stCondLst>
                                            <p:cond delay="0"/>
                                          </p:stCondLst>
                                        </p:cTn>
                                        <p:tgtEl>
                                          <p:spTgt spid="14">
                                            <p:txEl>
                                              <p:pRg st="0" end="0"/>
                                            </p:txEl>
                                          </p:spTgt>
                                        </p:tgtEl>
                                        <p:attrNameLst>
                                          <p:attrName>style.visibility</p:attrName>
                                        </p:attrNameLst>
                                      </p:cBhvr>
                                      <p:to>
                                        <p:strVal val="visible"/>
                                      </p:to>
                                    </p:set>
                                    <p:animEffect transition="in" filter="fade">
                                      <p:cBhvr>
                                        <p:cTn id="89" dur="1000"/>
                                        <p:tgtEl>
                                          <p:spTgt spid="14">
                                            <p:txEl>
                                              <p:pRg st="0" end="0"/>
                                            </p:txEl>
                                          </p:spTgt>
                                        </p:tgtEl>
                                      </p:cBhvr>
                                    </p:animEffect>
                                    <p:anim calcmode="lin" valueType="num">
                                      <p:cBhvr>
                                        <p:cTn id="90"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1"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92" fill="hold">
                            <p:stCondLst>
                              <p:cond delay="12000"/>
                            </p:stCondLst>
                            <p:childTnLst>
                              <p:par>
                                <p:cTn id="93" presetID="2" presetClass="entr" presetSubtype="4"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 calcmode="lin" valueType="num">
                                      <p:cBhvr additive="base">
                                        <p:cTn id="95" dur="500" fill="hold"/>
                                        <p:tgtEl>
                                          <p:spTgt spid="15"/>
                                        </p:tgtEl>
                                        <p:attrNameLst>
                                          <p:attrName>ppt_x</p:attrName>
                                        </p:attrNameLst>
                                      </p:cBhvr>
                                      <p:tavLst>
                                        <p:tav tm="0">
                                          <p:val>
                                            <p:strVal val="#ppt_x"/>
                                          </p:val>
                                        </p:tav>
                                        <p:tav tm="100000">
                                          <p:val>
                                            <p:strVal val="#ppt_x"/>
                                          </p:val>
                                        </p:tav>
                                      </p:tavLst>
                                    </p:anim>
                                    <p:anim calcmode="lin" valueType="num">
                                      <p:cBhvr additive="base">
                                        <p:cTn id="96" dur="500" fill="hold"/>
                                        <p:tgtEl>
                                          <p:spTgt spid="15"/>
                                        </p:tgtEl>
                                        <p:attrNameLst>
                                          <p:attrName>ppt_y</p:attrName>
                                        </p:attrNameLst>
                                      </p:cBhvr>
                                      <p:tavLst>
                                        <p:tav tm="0">
                                          <p:val>
                                            <p:strVal val="1+#ppt_h/2"/>
                                          </p:val>
                                        </p:tav>
                                        <p:tav tm="100000">
                                          <p:val>
                                            <p:strVal val="#ppt_y"/>
                                          </p:val>
                                        </p:tav>
                                      </p:tavLst>
                                    </p:anim>
                                  </p:childTnLst>
                                </p:cTn>
                              </p:par>
                            </p:childTnLst>
                          </p:cTn>
                        </p:par>
                        <p:par>
                          <p:cTn id="97" fill="hold">
                            <p:stCondLst>
                              <p:cond delay="12500"/>
                            </p:stCondLst>
                            <p:childTnLst>
                              <p:par>
                                <p:cTn id="98" presetID="42" presetClass="entr" presetSubtype="0" fill="hold" nodeType="afterEffect">
                                  <p:stCondLst>
                                    <p:cond delay="0"/>
                                  </p:stCondLst>
                                  <p:childTnLst>
                                    <p:set>
                                      <p:cBhvr>
                                        <p:cTn id="99" dur="1" fill="hold">
                                          <p:stCondLst>
                                            <p:cond delay="0"/>
                                          </p:stCondLst>
                                        </p:cTn>
                                        <p:tgtEl>
                                          <p:spTgt spid="15">
                                            <p:txEl>
                                              <p:pRg st="0" end="0"/>
                                            </p:txEl>
                                          </p:spTgt>
                                        </p:tgtEl>
                                        <p:attrNameLst>
                                          <p:attrName>style.visibility</p:attrName>
                                        </p:attrNameLst>
                                      </p:cBhvr>
                                      <p:to>
                                        <p:strVal val="visible"/>
                                      </p:to>
                                    </p:set>
                                    <p:animEffect transition="in" filter="fade">
                                      <p:cBhvr>
                                        <p:cTn id="100" dur="1000"/>
                                        <p:tgtEl>
                                          <p:spTgt spid="15">
                                            <p:txEl>
                                              <p:pRg st="0" end="0"/>
                                            </p:txEl>
                                          </p:spTgt>
                                        </p:tgtEl>
                                      </p:cBhvr>
                                    </p:animEffect>
                                    <p:anim calcmode="lin" valueType="num">
                                      <p:cBhvr>
                                        <p:cTn id="101"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02"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par>
                          <p:cTn id="103" fill="hold">
                            <p:stCondLst>
                              <p:cond delay="13500"/>
                            </p:stCondLst>
                            <p:childTnLst>
                              <p:par>
                                <p:cTn id="104" presetID="42" presetClass="entr" presetSubtype="0" fill="hold" nodeType="afterEffect">
                                  <p:stCondLst>
                                    <p:cond delay="0"/>
                                  </p:stCondLst>
                                  <p:childTnLst>
                                    <p:set>
                                      <p:cBhvr>
                                        <p:cTn id="105" dur="1" fill="hold">
                                          <p:stCondLst>
                                            <p:cond delay="0"/>
                                          </p:stCondLst>
                                        </p:cTn>
                                        <p:tgtEl>
                                          <p:spTgt spid="15">
                                            <p:txEl>
                                              <p:pRg st="1" end="1"/>
                                            </p:txEl>
                                          </p:spTgt>
                                        </p:tgtEl>
                                        <p:attrNameLst>
                                          <p:attrName>style.visibility</p:attrName>
                                        </p:attrNameLst>
                                      </p:cBhvr>
                                      <p:to>
                                        <p:strVal val="visible"/>
                                      </p:to>
                                    </p:set>
                                    <p:animEffect transition="in" filter="fade">
                                      <p:cBhvr>
                                        <p:cTn id="106" dur="1000"/>
                                        <p:tgtEl>
                                          <p:spTgt spid="15">
                                            <p:txEl>
                                              <p:pRg st="1" end="1"/>
                                            </p:txEl>
                                          </p:spTgt>
                                        </p:tgtEl>
                                      </p:cBhvr>
                                    </p:animEffect>
                                    <p:anim calcmode="lin" valueType="num">
                                      <p:cBhvr>
                                        <p:cTn id="107"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08"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par>
                          <p:cTn id="109" fill="hold">
                            <p:stCondLst>
                              <p:cond delay="14500"/>
                            </p:stCondLst>
                            <p:childTnLst>
                              <p:par>
                                <p:cTn id="110" presetID="2" presetClass="entr" presetSubtype="4" fill="hold" grpId="0" nodeType="afterEffect">
                                  <p:stCondLst>
                                    <p:cond delay="0"/>
                                  </p:stCondLst>
                                  <p:childTnLst>
                                    <p:set>
                                      <p:cBhvr>
                                        <p:cTn id="111" dur="1" fill="hold">
                                          <p:stCondLst>
                                            <p:cond delay="0"/>
                                          </p:stCondLst>
                                        </p:cTn>
                                        <p:tgtEl>
                                          <p:spTgt spid="16"/>
                                        </p:tgtEl>
                                        <p:attrNameLst>
                                          <p:attrName>style.visibility</p:attrName>
                                        </p:attrNameLst>
                                      </p:cBhvr>
                                      <p:to>
                                        <p:strVal val="visible"/>
                                      </p:to>
                                    </p:set>
                                    <p:anim calcmode="lin" valueType="num">
                                      <p:cBhvr additive="base">
                                        <p:cTn id="112" dur="500" fill="hold"/>
                                        <p:tgtEl>
                                          <p:spTgt spid="16"/>
                                        </p:tgtEl>
                                        <p:attrNameLst>
                                          <p:attrName>ppt_x</p:attrName>
                                        </p:attrNameLst>
                                      </p:cBhvr>
                                      <p:tavLst>
                                        <p:tav tm="0">
                                          <p:val>
                                            <p:strVal val="#ppt_x"/>
                                          </p:val>
                                        </p:tav>
                                        <p:tav tm="100000">
                                          <p:val>
                                            <p:strVal val="#ppt_x"/>
                                          </p:val>
                                        </p:tav>
                                      </p:tavLst>
                                    </p:anim>
                                    <p:anim calcmode="lin" valueType="num">
                                      <p:cBhvr additive="base">
                                        <p:cTn id="113" dur="500" fill="hold"/>
                                        <p:tgtEl>
                                          <p:spTgt spid="16"/>
                                        </p:tgtEl>
                                        <p:attrNameLst>
                                          <p:attrName>ppt_y</p:attrName>
                                        </p:attrNameLst>
                                      </p:cBhvr>
                                      <p:tavLst>
                                        <p:tav tm="0">
                                          <p:val>
                                            <p:strVal val="1+#ppt_h/2"/>
                                          </p:val>
                                        </p:tav>
                                        <p:tav tm="100000">
                                          <p:val>
                                            <p:strVal val="#ppt_y"/>
                                          </p:val>
                                        </p:tav>
                                      </p:tavLst>
                                    </p:anim>
                                  </p:childTnLst>
                                </p:cTn>
                              </p:par>
                            </p:childTnLst>
                          </p:cTn>
                        </p:par>
                        <p:par>
                          <p:cTn id="114" fill="hold">
                            <p:stCondLst>
                              <p:cond delay="15000"/>
                            </p:stCondLst>
                            <p:childTnLst>
                              <p:par>
                                <p:cTn id="115" presetID="42" presetClass="entr" presetSubtype="0" fill="hold" nodeType="afterEffect">
                                  <p:stCondLst>
                                    <p:cond delay="0"/>
                                  </p:stCondLst>
                                  <p:childTnLst>
                                    <p:set>
                                      <p:cBhvr>
                                        <p:cTn id="116" dur="1" fill="hold">
                                          <p:stCondLst>
                                            <p:cond delay="0"/>
                                          </p:stCondLst>
                                        </p:cTn>
                                        <p:tgtEl>
                                          <p:spTgt spid="16">
                                            <p:txEl>
                                              <p:pRg st="0" end="0"/>
                                            </p:txEl>
                                          </p:spTgt>
                                        </p:tgtEl>
                                        <p:attrNameLst>
                                          <p:attrName>style.visibility</p:attrName>
                                        </p:attrNameLst>
                                      </p:cBhvr>
                                      <p:to>
                                        <p:strVal val="visible"/>
                                      </p:to>
                                    </p:set>
                                    <p:animEffect transition="in" filter="fade">
                                      <p:cBhvr>
                                        <p:cTn id="117" dur="1000"/>
                                        <p:tgtEl>
                                          <p:spTgt spid="16">
                                            <p:txEl>
                                              <p:pRg st="0" end="0"/>
                                            </p:txEl>
                                          </p:spTgt>
                                        </p:tgtEl>
                                      </p:cBhvr>
                                    </p:animEffect>
                                    <p:anim calcmode="lin" valueType="num">
                                      <p:cBhvr>
                                        <p:cTn id="118"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19"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71083" cy="6858000"/>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467544" y="1037013"/>
            <a:ext cx="8280920" cy="303858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8000" dirty="0" smtClean="0">
                <a:latin typeface="Calibri" pitchFamily="34" charset="0"/>
                <a:cs typeface="Calibri" pitchFamily="34" charset="0"/>
              </a:rPr>
              <a:t>Personal </a:t>
            </a:r>
          </a:p>
          <a:p>
            <a:pPr>
              <a:buNone/>
            </a:pPr>
            <a:r>
              <a:rPr lang="en-GB" sz="8000" dirty="0" smtClean="0">
                <a:latin typeface="Calibri" pitchFamily="34" charset="0"/>
                <a:cs typeface="Calibri" pitchFamily="34" charset="0"/>
              </a:rPr>
              <a:t>Circumstance</a:t>
            </a:r>
            <a:endParaRPr lang="en-GB" sz="8000" dirty="0">
              <a:latin typeface="Calibri" pitchFamily="34" charset="0"/>
              <a:cs typeface="Calibri" pitchFamily="34" charset="0"/>
            </a:endParaRPr>
          </a:p>
        </p:txBody>
      </p:sp>
    </p:spTree>
    <p:extLst>
      <p:ext uri="{BB962C8B-B14F-4D97-AF65-F5344CB8AC3E}">
        <p14:creationId xmlns:p14="http://schemas.microsoft.com/office/powerpoint/2010/main" val="419191189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80528" y="33528"/>
            <a:ext cx="9351480" cy="6844422"/>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9" name="Oval 8"/>
          <p:cNvSpPr/>
          <p:nvPr/>
        </p:nvSpPr>
        <p:spPr bwMode="auto">
          <a:xfrm>
            <a:off x="539552" y="764704"/>
            <a:ext cx="7740860" cy="4999083"/>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800" dirty="0" smtClean="0">
                <a:latin typeface="Calibri" pitchFamily="34" charset="0"/>
                <a:cs typeface="Calibri" pitchFamily="34" charset="0"/>
              </a:rPr>
              <a:t>Rom 8:28</a:t>
            </a:r>
          </a:p>
          <a:p>
            <a:pPr>
              <a:buNone/>
            </a:pPr>
            <a:r>
              <a:rPr lang="en-GB" sz="4800" dirty="0" smtClean="0">
                <a:latin typeface="Calibri" pitchFamily="34" charset="0"/>
                <a:cs typeface="Calibri" pitchFamily="34" charset="0"/>
              </a:rPr>
              <a:t>And </a:t>
            </a:r>
            <a:r>
              <a:rPr lang="en-GB" sz="4800" dirty="0">
                <a:latin typeface="Calibri" pitchFamily="34" charset="0"/>
                <a:cs typeface="Calibri" pitchFamily="34" charset="0"/>
              </a:rPr>
              <a:t>we know that all things work together for good to them that love God,</a:t>
            </a:r>
          </a:p>
        </p:txBody>
      </p:sp>
    </p:spTree>
    <p:extLst>
      <p:ext uri="{BB962C8B-B14F-4D97-AF65-F5344CB8AC3E}">
        <p14:creationId xmlns:p14="http://schemas.microsoft.com/office/powerpoint/2010/main" val="393711479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70952" cy="6877950"/>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539552" y="152636"/>
            <a:ext cx="8208912" cy="6300700"/>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800" dirty="0" smtClean="0">
                <a:latin typeface="Calibri" pitchFamily="34" charset="0"/>
                <a:cs typeface="Calibri" pitchFamily="34" charset="0"/>
              </a:rPr>
              <a:t>James 4:3</a:t>
            </a:r>
          </a:p>
          <a:p>
            <a:pPr>
              <a:buNone/>
            </a:pPr>
            <a:r>
              <a:rPr lang="en-GB" sz="4800" dirty="0">
                <a:latin typeface="Calibri" pitchFamily="34" charset="0"/>
                <a:cs typeface="Calibri" pitchFamily="34" charset="0"/>
              </a:rPr>
              <a:t> </a:t>
            </a:r>
            <a:r>
              <a:rPr lang="en-GB" sz="5400" dirty="0">
                <a:latin typeface="Calibri" pitchFamily="34" charset="0"/>
                <a:cs typeface="Calibri" pitchFamily="34" charset="0"/>
              </a:rPr>
              <a:t>Ye ask, and receive not, because ye ask amiss, that ye may consume it upon your </a:t>
            </a:r>
            <a:r>
              <a:rPr lang="en-GB" sz="5400" dirty="0" smtClean="0">
                <a:latin typeface="Calibri" pitchFamily="34" charset="0"/>
                <a:cs typeface="Calibri" pitchFamily="34" charset="0"/>
              </a:rPr>
              <a:t>lusts.</a:t>
            </a:r>
            <a:endParaRPr lang="en-GB" sz="5400" dirty="0">
              <a:latin typeface="Calibri" pitchFamily="34" charset="0"/>
              <a:cs typeface="Calibri" pitchFamily="34" charset="0"/>
            </a:endParaRPr>
          </a:p>
        </p:txBody>
      </p:sp>
    </p:spTree>
    <p:extLst>
      <p:ext uri="{BB962C8B-B14F-4D97-AF65-F5344CB8AC3E}">
        <p14:creationId xmlns:p14="http://schemas.microsoft.com/office/powerpoint/2010/main" val="126599119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216008" cy="6858000"/>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539552" y="152636"/>
            <a:ext cx="8208912" cy="2556284"/>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5400" dirty="0" smtClean="0">
                <a:latin typeface="Calibri" pitchFamily="34" charset="0"/>
                <a:cs typeface="Calibri" pitchFamily="34" charset="0"/>
              </a:rPr>
              <a:t>Mark 12:30</a:t>
            </a:r>
          </a:p>
          <a:p>
            <a:pPr>
              <a:buNone/>
            </a:pPr>
            <a:r>
              <a:rPr lang="en-GB" sz="5400" dirty="0">
                <a:latin typeface="Calibri" pitchFamily="34" charset="0"/>
                <a:cs typeface="Calibri" pitchFamily="34" charset="0"/>
              </a:rPr>
              <a:t> love the LORD thy God</a:t>
            </a:r>
          </a:p>
        </p:txBody>
      </p:sp>
      <p:sp>
        <p:nvSpPr>
          <p:cNvPr id="9" name="Oval 8"/>
          <p:cNvSpPr/>
          <p:nvPr/>
        </p:nvSpPr>
        <p:spPr bwMode="auto">
          <a:xfrm>
            <a:off x="539552" y="2882576"/>
            <a:ext cx="8208912" cy="3498751"/>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5400" dirty="0" smtClean="0">
                <a:latin typeface="Calibri" pitchFamily="34" charset="0"/>
                <a:cs typeface="Calibri" pitchFamily="34" charset="0"/>
              </a:rPr>
              <a:t>Mark 12:31</a:t>
            </a:r>
          </a:p>
          <a:p>
            <a:pPr>
              <a:buNone/>
            </a:pPr>
            <a:r>
              <a:rPr lang="en-GB" sz="5400" dirty="0">
                <a:latin typeface="Calibri" pitchFamily="34" charset="0"/>
                <a:cs typeface="Calibri" pitchFamily="34" charset="0"/>
              </a:rPr>
              <a:t> Thou shalt love thy neighbour as thyself.</a:t>
            </a:r>
          </a:p>
        </p:txBody>
      </p:sp>
    </p:spTree>
    <p:extLst>
      <p:ext uri="{BB962C8B-B14F-4D97-AF65-F5344CB8AC3E}">
        <p14:creationId xmlns:p14="http://schemas.microsoft.com/office/powerpoint/2010/main" val="269706403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wd">
                                    <p:tmPct val="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iterate type="wd">
                                    <p:tmPct val="5000"/>
                                  </p:iterate>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3232965" y="607297"/>
            <a:ext cx="5731523" cy="1627781"/>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5400" dirty="0" smtClean="0">
                <a:latin typeface="Calibri" pitchFamily="34" charset="0"/>
                <a:cs typeface="Calibri" pitchFamily="34" charset="0"/>
              </a:rPr>
              <a:t>Forgive us our sins.</a:t>
            </a:r>
            <a:endParaRPr lang="en-GB" sz="5400" dirty="0">
              <a:latin typeface="Calibri" pitchFamily="34" charset="0"/>
              <a:cs typeface="Calibri" pitchFamily="34" charset="0"/>
            </a:endParaRPr>
          </a:p>
        </p:txBody>
      </p:sp>
      <p:sp>
        <p:nvSpPr>
          <p:cNvPr id="7" name="Oval 6"/>
          <p:cNvSpPr/>
          <p:nvPr/>
        </p:nvSpPr>
        <p:spPr bwMode="auto">
          <a:xfrm>
            <a:off x="179512" y="2766043"/>
            <a:ext cx="6624736" cy="1094172"/>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5400" dirty="0" smtClean="0">
                <a:latin typeface="Calibri" pitchFamily="34" charset="0"/>
                <a:cs typeface="Calibri" pitchFamily="34" charset="0"/>
              </a:rPr>
              <a:t>Believe</a:t>
            </a:r>
            <a:endParaRPr lang="en-GB" sz="5400" dirty="0">
              <a:latin typeface="Calibri" pitchFamily="34" charset="0"/>
              <a:cs typeface="Calibri" pitchFamily="34" charset="0"/>
            </a:endParaRPr>
          </a:p>
        </p:txBody>
      </p:sp>
      <p:sp>
        <p:nvSpPr>
          <p:cNvPr id="8" name="Oval 7"/>
          <p:cNvSpPr/>
          <p:nvPr/>
        </p:nvSpPr>
        <p:spPr bwMode="auto">
          <a:xfrm>
            <a:off x="2339752" y="4437112"/>
            <a:ext cx="6624736" cy="1224136"/>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5400" dirty="0">
                <a:latin typeface="Calibri" pitchFamily="34" charset="0"/>
                <a:cs typeface="Calibri" pitchFamily="34" charset="0"/>
              </a:rPr>
              <a:t>Be Baptized</a:t>
            </a:r>
            <a:r>
              <a:rPr lang="en-GB" sz="5400" dirty="0" smtClean="0">
                <a:latin typeface="Calibri" pitchFamily="34" charset="0"/>
                <a:cs typeface="Calibri" pitchFamily="34" charset="0"/>
              </a:rPr>
              <a:t>.</a:t>
            </a:r>
            <a:endParaRPr lang="en-GB" sz="5400" dirty="0">
              <a:latin typeface="Calibri" pitchFamily="34" charset="0"/>
              <a:cs typeface="Calibri" pitchFamily="34" charset="0"/>
            </a:endParaRPr>
          </a:p>
        </p:txBody>
      </p:sp>
    </p:spTree>
    <p:extLst>
      <p:ext uri="{BB962C8B-B14F-4D97-AF65-F5344CB8AC3E}">
        <p14:creationId xmlns:p14="http://schemas.microsoft.com/office/powerpoint/2010/main" val="336582337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iterate type="lt">
                                    <p:tmPct val="5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90"/>
                                          </p:val>
                                        </p:tav>
                                        <p:tav tm="100000">
                                          <p:val>
                                            <p:fltVal val="0"/>
                                          </p:val>
                                        </p:tav>
                                      </p:tavLst>
                                    </p:anim>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iterate type="lt">
                                    <p:tmPct val="5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style.rotation</p:attrName>
                                        </p:attrNameLst>
                                      </p:cBhvr>
                                      <p:tavLst>
                                        <p:tav tm="0">
                                          <p:val>
                                            <p:fltVal val="90"/>
                                          </p:val>
                                        </p:tav>
                                        <p:tav tm="100000">
                                          <p:val>
                                            <p:fltVal val="0"/>
                                          </p:val>
                                        </p:tav>
                                      </p:tavLst>
                                    </p:anim>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160747" cy="6858000"/>
          </a:xfrm>
          <a:noFill/>
          <a:ln/>
        </p:spPr>
      </p:pic>
      <p:sp>
        <p:nvSpPr>
          <p:cNvPr id="7" name="Oval 6"/>
          <p:cNvSpPr/>
          <p:nvPr/>
        </p:nvSpPr>
        <p:spPr bwMode="auto">
          <a:xfrm>
            <a:off x="179512" y="7466"/>
            <a:ext cx="5436096" cy="4203848"/>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scene3d>
              <a:camera prst="isometricOffAxis2Left"/>
              <a:lightRig rig="threePt" dir="t"/>
            </a:scene3d>
            <a:sp3d extrusionH="57150">
              <a:bevelT w="69850" h="38100" prst="cross"/>
            </a:sp3d>
          </a:bodyPr>
          <a:lstStyle/>
          <a:p>
            <a:pPr>
              <a:buNone/>
            </a:pPr>
            <a:r>
              <a:rPr lang="en-GB" sz="6000" dirty="0" smtClean="0">
                <a:ln w="12700">
                  <a:solidFill>
                    <a:srgbClr val="FF0000"/>
                  </a:solidFill>
                  <a:prstDash val="solid"/>
                </a:ln>
                <a:solidFill>
                  <a:schemeClr val="bg2">
                    <a:lumMod val="50000"/>
                  </a:schemeClr>
                </a:solidFill>
                <a:effectLst>
                  <a:outerShdw blurRad="41275" dist="20320" dir="1800000" algn="tl" rotWithShape="0">
                    <a:srgbClr val="000000">
                      <a:alpha val="40000"/>
                    </a:srgbClr>
                  </a:outerShdw>
                </a:effectLst>
                <a:latin typeface="Calibri" pitchFamily="34" charset="0"/>
                <a:cs typeface="Calibri" pitchFamily="34" charset="0"/>
              </a:rPr>
              <a:t>Is Prayer Relevant in the 21 Century?</a:t>
            </a: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206755257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4446" y="0"/>
            <a:ext cx="9286104" cy="6858000"/>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107504" y="0"/>
            <a:ext cx="6228692" cy="1702341"/>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5400" dirty="0" smtClean="0">
                <a:latin typeface="Calibri" pitchFamily="34" charset="0"/>
                <a:cs typeface="Calibri" pitchFamily="34" charset="0"/>
              </a:rPr>
              <a:t>Last word!</a:t>
            </a:r>
          </a:p>
          <a:p>
            <a:pPr>
              <a:buNone/>
            </a:pPr>
            <a:endParaRPr lang="en-GB" sz="5400" dirty="0">
              <a:latin typeface="Calibri" pitchFamily="34" charset="0"/>
              <a:cs typeface="Calibri" pitchFamily="34" charset="0"/>
            </a:endParaRPr>
          </a:p>
        </p:txBody>
      </p:sp>
      <p:sp>
        <p:nvSpPr>
          <p:cNvPr id="7" name="Oval 6"/>
          <p:cNvSpPr/>
          <p:nvPr/>
        </p:nvSpPr>
        <p:spPr bwMode="auto">
          <a:xfrm>
            <a:off x="128403" y="851170"/>
            <a:ext cx="8620061" cy="4478548"/>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400" u="sng" dirty="0">
                <a:latin typeface="Calibri" pitchFamily="34" charset="0"/>
                <a:cs typeface="Calibri" pitchFamily="34" charset="0"/>
              </a:rPr>
              <a:t>1 Thessalonians 5</a:t>
            </a:r>
            <a:endParaRPr lang="en-GB" sz="4400" u="sng" dirty="0" smtClean="0">
              <a:latin typeface="Calibri" pitchFamily="34" charset="0"/>
              <a:cs typeface="Calibri" pitchFamily="34" charset="0"/>
            </a:endParaRPr>
          </a:p>
          <a:p>
            <a:pPr>
              <a:buNone/>
            </a:pPr>
            <a:r>
              <a:rPr lang="en-GB" sz="4400" dirty="0" smtClean="0">
                <a:latin typeface="Calibri" pitchFamily="34" charset="0"/>
                <a:cs typeface="Calibri" pitchFamily="34" charset="0"/>
              </a:rPr>
              <a:t>17 </a:t>
            </a:r>
            <a:r>
              <a:rPr lang="en-GB" sz="4400" dirty="0">
                <a:latin typeface="Calibri" pitchFamily="34" charset="0"/>
                <a:cs typeface="Calibri" pitchFamily="34" charset="0"/>
              </a:rPr>
              <a:t>Pray without ceasing</a:t>
            </a:r>
            <a:r>
              <a:rPr lang="en-GB" sz="4400" dirty="0" smtClean="0">
                <a:latin typeface="Calibri" pitchFamily="34" charset="0"/>
                <a:cs typeface="Calibri" pitchFamily="34" charset="0"/>
              </a:rPr>
              <a:t>.</a:t>
            </a:r>
            <a:endParaRPr lang="en-GB" sz="4400" dirty="0">
              <a:latin typeface="Calibri" pitchFamily="34" charset="0"/>
              <a:cs typeface="Calibri" pitchFamily="34" charset="0"/>
            </a:endParaRPr>
          </a:p>
          <a:p>
            <a:pPr>
              <a:buNone/>
            </a:pPr>
            <a:r>
              <a:rPr lang="en-GB" sz="4400" dirty="0">
                <a:latin typeface="Calibri" pitchFamily="34" charset="0"/>
                <a:cs typeface="Calibri" pitchFamily="34" charset="0"/>
              </a:rPr>
              <a:t>18 In every thing give thanks: for this is the will of God in Christ Jesus concerning you.</a:t>
            </a:r>
          </a:p>
        </p:txBody>
      </p:sp>
    </p:spTree>
    <p:extLst>
      <p:ext uri="{BB962C8B-B14F-4D97-AF65-F5344CB8AC3E}">
        <p14:creationId xmlns:p14="http://schemas.microsoft.com/office/powerpoint/2010/main" val="355192105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216008" cy="6858000"/>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3" name="Rectangle 2"/>
          <p:cNvSpPr/>
          <p:nvPr/>
        </p:nvSpPr>
        <p:spPr>
          <a:xfrm>
            <a:off x="11485" y="0"/>
            <a:ext cx="9252520" cy="6186309"/>
          </a:xfrm>
          <a:prstGeom prst="rect">
            <a:avLst/>
          </a:prstGeom>
        </p:spPr>
        <p:txBody>
          <a:bodyPr wrap="square">
            <a:spAutoFit/>
          </a:bodyPr>
          <a:lstStyle/>
          <a:p>
            <a:pPr algn="l">
              <a:buNone/>
            </a:pPr>
            <a:endParaRPr lang="en-GB" sz="2000" dirty="0" smtClean="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smtClean="0">
                <a:solidFill>
                  <a:schemeClr val="bg1"/>
                </a:solidFill>
                <a:effectLst>
                  <a:glow rad="101600">
                    <a:srgbClr val="FF0000">
                      <a:alpha val="60000"/>
                    </a:srgbClr>
                  </a:glow>
                </a:effectLst>
                <a:latin typeface="Trebuchet MS" pitchFamily="34" charset="0"/>
                <a:cs typeface="Rod" pitchFamily="49" charset="-79"/>
              </a:rPr>
              <a:t>He </a:t>
            </a:r>
            <a:r>
              <a:rPr lang="en-GB" sz="2000" dirty="0">
                <a:solidFill>
                  <a:schemeClr val="bg1"/>
                </a:solidFill>
                <a:effectLst>
                  <a:glow rad="101600">
                    <a:srgbClr val="FF0000">
                      <a:alpha val="60000"/>
                    </a:srgbClr>
                  </a:glow>
                </a:effectLst>
                <a:latin typeface="Trebuchet MS" pitchFamily="34" charset="0"/>
                <a:cs typeface="Rod" pitchFamily="49" charset="-79"/>
              </a:rPr>
              <a:t>prayed upon the mountain</a:t>
            </a:r>
            <a:r>
              <a:rPr lang="en-GB" sz="2000" dirty="0" smtClean="0">
                <a:solidFill>
                  <a:schemeClr val="bg1"/>
                </a:solidFill>
                <a:effectLst>
                  <a:glow rad="101600">
                    <a:srgbClr val="FF0000">
                      <a:alpha val="60000"/>
                    </a:srgbClr>
                  </a:glow>
                </a:effectLst>
                <a:latin typeface="Trebuchet MS" pitchFamily="34" charset="0"/>
                <a:cs typeface="Rod" pitchFamily="49" charset="-79"/>
              </a:rPr>
              <a:t>, He </a:t>
            </a:r>
            <a:r>
              <a:rPr lang="en-GB" sz="2000" dirty="0">
                <a:solidFill>
                  <a:schemeClr val="bg1"/>
                </a:solidFill>
                <a:effectLst>
                  <a:glow rad="101600">
                    <a:srgbClr val="FF0000">
                      <a:alpha val="60000"/>
                    </a:srgbClr>
                  </a:glow>
                </a:effectLst>
                <a:latin typeface="Trebuchet MS" pitchFamily="34" charset="0"/>
                <a:cs typeface="Rod" pitchFamily="49" charset="-79"/>
              </a:rPr>
              <a:t>prayed for you and me</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in humble dwellings</a:t>
            </a:r>
            <a:r>
              <a:rPr lang="en-GB" sz="2000" dirty="0" smtClean="0">
                <a:solidFill>
                  <a:schemeClr val="bg1"/>
                </a:solidFill>
                <a:effectLst>
                  <a:glow rad="101600">
                    <a:srgbClr val="FF0000">
                      <a:alpha val="60000"/>
                    </a:srgbClr>
                  </a:glow>
                </a:effectLst>
                <a:latin typeface="Trebuchet MS" pitchFamily="34" charset="0"/>
                <a:cs typeface="Rod" pitchFamily="49" charset="-79"/>
              </a:rPr>
              <a:t>, He </a:t>
            </a:r>
            <a:r>
              <a:rPr lang="en-GB" sz="2000" dirty="0">
                <a:solidFill>
                  <a:schemeClr val="bg1"/>
                </a:solidFill>
                <a:effectLst>
                  <a:glow rad="101600">
                    <a:srgbClr val="FF0000">
                      <a:alpha val="60000"/>
                    </a:srgbClr>
                  </a:glow>
                </a:effectLst>
                <a:latin typeface="Trebuchet MS" pitchFamily="34" charset="0"/>
                <a:cs typeface="Rod" pitchFamily="49" charset="-79"/>
              </a:rPr>
              <a:t>prayed beside the sea</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in early morning</a:t>
            </a:r>
            <a:r>
              <a:rPr lang="en-GB" sz="2000" dirty="0" smtClean="0">
                <a:solidFill>
                  <a:schemeClr val="bg1"/>
                </a:solidFill>
                <a:effectLst>
                  <a:glow rad="101600">
                    <a:srgbClr val="FF0000">
                      <a:alpha val="60000"/>
                    </a:srgbClr>
                  </a:glow>
                </a:effectLst>
                <a:latin typeface="Trebuchet MS" pitchFamily="34" charset="0"/>
                <a:cs typeface="Rod" pitchFamily="49" charset="-79"/>
              </a:rPr>
              <a:t>, Prayed </a:t>
            </a:r>
            <a:r>
              <a:rPr lang="en-GB" sz="2000" dirty="0">
                <a:solidFill>
                  <a:schemeClr val="bg1"/>
                </a:solidFill>
                <a:effectLst>
                  <a:glow rad="101600">
                    <a:srgbClr val="FF0000">
                      <a:alpha val="60000"/>
                    </a:srgbClr>
                  </a:glow>
                </a:effectLst>
                <a:latin typeface="Trebuchet MS" pitchFamily="34" charset="0"/>
                <a:cs typeface="Rod" pitchFamily="49" charset="-79"/>
              </a:rPr>
              <a:t>with all His might</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at noonday and at dusk</a:t>
            </a:r>
            <a:r>
              <a:rPr lang="en-GB" sz="2000" dirty="0" smtClean="0">
                <a:solidFill>
                  <a:schemeClr val="bg1"/>
                </a:solidFill>
                <a:effectLst>
                  <a:glow rad="101600">
                    <a:srgbClr val="FF0000">
                      <a:alpha val="60000"/>
                    </a:srgbClr>
                  </a:glow>
                </a:effectLst>
                <a:latin typeface="Trebuchet MS" pitchFamily="34" charset="0"/>
                <a:cs typeface="Rod" pitchFamily="49" charset="-79"/>
              </a:rPr>
              <a:t>, He </a:t>
            </a:r>
            <a:r>
              <a:rPr lang="en-GB" sz="2000" dirty="0">
                <a:solidFill>
                  <a:schemeClr val="bg1"/>
                </a:solidFill>
                <a:effectLst>
                  <a:glow rad="101600">
                    <a:srgbClr val="FF0000">
                      <a:alpha val="60000"/>
                    </a:srgbClr>
                  </a:glow>
                </a:effectLst>
                <a:latin typeface="Trebuchet MS" pitchFamily="34" charset="0"/>
                <a:cs typeface="Rod" pitchFamily="49" charset="-79"/>
              </a:rPr>
              <a:t>prayed all thro’ the night</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for those who scorned Him</a:t>
            </a:r>
            <a:r>
              <a:rPr lang="en-GB" sz="2000" dirty="0" smtClean="0">
                <a:solidFill>
                  <a:schemeClr val="bg1"/>
                </a:solidFill>
                <a:effectLst>
                  <a:glow rad="101600">
                    <a:srgbClr val="FF0000">
                      <a:alpha val="60000"/>
                    </a:srgbClr>
                  </a:glow>
                </a:effectLst>
                <a:latin typeface="Trebuchet MS" pitchFamily="34" charset="0"/>
                <a:cs typeface="Rod" pitchFamily="49" charset="-79"/>
              </a:rPr>
              <a:t>, For </a:t>
            </a:r>
            <a:r>
              <a:rPr lang="en-GB" sz="2000" dirty="0">
                <a:solidFill>
                  <a:schemeClr val="bg1"/>
                </a:solidFill>
                <a:effectLst>
                  <a:glow rad="101600">
                    <a:srgbClr val="FF0000">
                      <a:alpha val="60000"/>
                    </a:srgbClr>
                  </a:glow>
                </a:effectLst>
                <a:latin typeface="Trebuchet MS" pitchFamily="34" charset="0"/>
                <a:cs typeface="Rod" pitchFamily="49" charset="-79"/>
              </a:rPr>
              <a:t>those who killed Him, too</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“Father forgive them</a:t>
            </a:r>
            <a:r>
              <a:rPr lang="en-GB" sz="2000" dirty="0" smtClean="0">
                <a:solidFill>
                  <a:schemeClr val="bg1"/>
                </a:solidFill>
                <a:effectLst>
                  <a:glow rad="101600">
                    <a:srgbClr val="FF0000">
                      <a:alpha val="60000"/>
                    </a:srgbClr>
                  </a:glow>
                </a:effectLst>
                <a:latin typeface="Trebuchet MS" pitchFamily="34" charset="0"/>
                <a:cs typeface="Rod" pitchFamily="49" charset="-79"/>
              </a:rPr>
              <a:t>: They </a:t>
            </a:r>
            <a:r>
              <a:rPr lang="en-GB" sz="2000" dirty="0">
                <a:solidFill>
                  <a:schemeClr val="bg1"/>
                </a:solidFill>
                <a:effectLst>
                  <a:glow rad="101600">
                    <a:srgbClr val="FF0000">
                      <a:alpha val="60000"/>
                    </a:srgbClr>
                  </a:glow>
                </a:effectLst>
                <a:latin typeface="Trebuchet MS" pitchFamily="34" charset="0"/>
                <a:cs typeface="Rod" pitchFamily="49" charset="-79"/>
              </a:rPr>
              <a:t>know not what they do</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when He was lonely</a:t>
            </a:r>
            <a:r>
              <a:rPr lang="en-GB" sz="2000" dirty="0" smtClean="0">
                <a:solidFill>
                  <a:schemeClr val="bg1"/>
                </a:solidFill>
                <a:effectLst>
                  <a:glow rad="101600">
                    <a:srgbClr val="FF0000">
                      <a:alpha val="60000"/>
                    </a:srgbClr>
                  </a:glow>
                </a:effectLst>
                <a:latin typeface="Trebuchet MS" pitchFamily="34" charset="0"/>
                <a:cs typeface="Rod" pitchFamily="49" charset="-79"/>
              </a:rPr>
              <a:t>, He </a:t>
            </a:r>
            <a:r>
              <a:rPr lang="en-GB" sz="2000" dirty="0">
                <a:solidFill>
                  <a:schemeClr val="bg1"/>
                </a:solidFill>
                <a:effectLst>
                  <a:glow rad="101600">
                    <a:srgbClr val="FF0000">
                      <a:alpha val="60000"/>
                    </a:srgbClr>
                  </a:glow>
                </a:effectLst>
                <a:latin typeface="Trebuchet MS" pitchFamily="34" charset="0"/>
                <a:cs typeface="Rod" pitchFamily="49" charset="-79"/>
              </a:rPr>
              <a:t>prayed when He was sad</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when He was weary</a:t>
            </a:r>
            <a:r>
              <a:rPr lang="en-GB" sz="2000" dirty="0" smtClean="0">
                <a:solidFill>
                  <a:schemeClr val="bg1"/>
                </a:solidFill>
                <a:effectLst>
                  <a:glow rad="101600">
                    <a:srgbClr val="FF0000">
                      <a:alpha val="60000"/>
                    </a:srgbClr>
                  </a:glow>
                </a:effectLst>
                <a:latin typeface="Trebuchet MS" pitchFamily="34" charset="0"/>
                <a:cs typeface="Rod" pitchFamily="49" charset="-79"/>
              </a:rPr>
              <a:t>, He </a:t>
            </a:r>
            <a:r>
              <a:rPr lang="en-GB" sz="2000" dirty="0">
                <a:solidFill>
                  <a:schemeClr val="bg1"/>
                </a:solidFill>
                <a:effectLst>
                  <a:glow rad="101600">
                    <a:srgbClr val="FF0000">
                      <a:alpha val="60000"/>
                    </a:srgbClr>
                  </a:glow>
                </a:effectLst>
                <a:latin typeface="Trebuchet MS" pitchFamily="34" charset="0"/>
                <a:cs typeface="Rod" pitchFamily="49" charset="-79"/>
              </a:rPr>
              <a:t>prayed when He was glad</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for those in sorrow</a:t>
            </a:r>
            <a:r>
              <a:rPr lang="en-GB" sz="2000" dirty="0" smtClean="0">
                <a:solidFill>
                  <a:schemeClr val="bg1"/>
                </a:solidFill>
                <a:effectLst>
                  <a:glow rad="101600">
                    <a:srgbClr val="FF0000">
                      <a:alpha val="60000"/>
                    </a:srgbClr>
                  </a:glow>
                </a:effectLst>
                <a:latin typeface="Trebuchet MS" pitchFamily="34" charset="0"/>
                <a:cs typeface="Rod" pitchFamily="49" charset="-79"/>
              </a:rPr>
              <a:t>, He </a:t>
            </a:r>
            <a:r>
              <a:rPr lang="en-GB" sz="2000" dirty="0">
                <a:solidFill>
                  <a:schemeClr val="bg1"/>
                </a:solidFill>
                <a:effectLst>
                  <a:glow rad="101600">
                    <a:srgbClr val="FF0000">
                      <a:alpha val="60000"/>
                    </a:srgbClr>
                  </a:glow>
                </a:effectLst>
                <a:latin typeface="Trebuchet MS" pitchFamily="34" charset="0"/>
                <a:cs typeface="Rod" pitchFamily="49" charset="-79"/>
              </a:rPr>
              <a:t>prayed for those in sin</a:t>
            </a:r>
            <a:r>
              <a:rPr lang="en-GB" sz="2000" dirty="0" smtClean="0">
                <a:solidFill>
                  <a:schemeClr val="bg1"/>
                </a:solidFill>
                <a:effectLst>
                  <a:glow rad="101600">
                    <a:srgbClr val="FF0000">
                      <a:alpha val="60000"/>
                    </a:srgbClr>
                  </a:glow>
                </a:effectLst>
                <a:latin typeface="Trebuchet MS" pitchFamily="34" charset="0"/>
                <a:cs typeface="Rod" pitchFamily="49" charset="-79"/>
              </a:rPr>
              <a:t>,</a:t>
            </a:r>
          </a:p>
          <a:p>
            <a:pPr algn="l">
              <a:buNone/>
            </a:pPr>
            <a:endParaRPr lang="en-GB" sz="2000" dirty="0">
              <a:solidFill>
                <a:schemeClr val="bg1"/>
              </a:solidFill>
              <a:effectLst>
                <a:glow rad="101600">
                  <a:srgbClr val="FF0000">
                    <a:alpha val="60000"/>
                  </a:srgbClr>
                </a:glow>
              </a:effectLst>
              <a:latin typeface="Trebuchet MS" pitchFamily="34" charset="0"/>
              <a:cs typeface="Rod" pitchFamily="49" charset="-79"/>
            </a:endParaRPr>
          </a:p>
          <a:p>
            <a:pPr algn="l">
              <a:buNone/>
            </a:pPr>
            <a:r>
              <a:rPr lang="en-GB" sz="2000" dirty="0">
                <a:solidFill>
                  <a:schemeClr val="bg1"/>
                </a:solidFill>
                <a:effectLst>
                  <a:glow rad="101600">
                    <a:srgbClr val="FF0000">
                      <a:alpha val="60000"/>
                    </a:srgbClr>
                  </a:glow>
                </a:effectLst>
                <a:latin typeface="Trebuchet MS" pitchFamily="34" charset="0"/>
                <a:cs typeface="Rod" pitchFamily="49" charset="-79"/>
              </a:rPr>
              <a:t>He prayed for those in </a:t>
            </a:r>
            <a:r>
              <a:rPr lang="en-GB" sz="2000" dirty="0" smtClean="0">
                <a:solidFill>
                  <a:schemeClr val="bg1"/>
                </a:solidFill>
                <a:effectLst>
                  <a:glow rad="101600">
                    <a:srgbClr val="FF0000">
                      <a:alpha val="60000"/>
                    </a:srgbClr>
                  </a:glow>
                </a:effectLst>
                <a:latin typeface="Trebuchet MS" pitchFamily="34" charset="0"/>
                <a:cs typeface="Rod" pitchFamily="49" charset="-79"/>
              </a:rPr>
              <a:t>trouble, That </a:t>
            </a:r>
            <a:r>
              <a:rPr lang="en-GB" sz="2000" dirty="0">
                <a:solidFill>
                  <a:schemeClr val="bg1"/>
                </a:solidFill>
                <a:effectLst>
                  <a:glow rad="101600">
                    <a:srgbClr val="FF0000">
                      <a:alpha val="60000"/>
                    </a:srgbClr>
                  </a:glow>
                </a:effectLst>
                <a:latin typeface="Trebuchet MS" pitchFamily="34" charset="0"/>
                <a:cs typeface="Rod" pitchFamily="49" charset="-79"/>
              </a:rPr>
              <a:t>they might come to Him</a:t>
            </a:r>
          </a:p>
        </p:txBody>
      </p:sp>
    </p:spTree>
    <p:extLst>
      <p:ext uri="{BB962C8B-B14F-4D97-AF65-F5344CB8AC3E}">
        <p14:creationId xmlns:p14="http://schemas.microsoft.com/office/powerpoint/2010/main" val="3506996701"/>
      </p:ext>
    </p:extLst>
  </p:cSld>
  <p:clrMapOvr>
    <a:masterClrMapping/>
  </p:clrMapOvr>
  <p:transition spd="slow">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Grp="1"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1" name="Rectangle 5"/>
          <p:cNvSpPr>
            <a:spLocks noChangeArrowheads="1"/>
          </p:cNvSpPr>
          <p:nvPr/>
        </p:nvSpPr>
        <p:spPr bwMode="auto">
          <a:xfrm>
            <a:off x="2483768" y="188640"/>
            <a:ext cx="4900701"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Is Prayer </a:t>
            </a:r>
            <a:r>
              <a:rPr lang="en-GB" sz="2400" b="0" u="sng" dirty="0" err="1" smtClean="0">
                <a:solidFill>
                  <a:schemeClr val="tx2"/>
                </a:solidFill>
                <a:latin typeface="Andalus" pitchFamily="2" charset="-78"/>
              </a:rPr>
              <a:t>relevent</a:t>
            </a:r>
            <a:r>
              <a:rPr lang="en-GB" sz="2400" b="0" u="sng" dirty="0" smtClean="0">
                <a:solidFill>
                  <a:schemeClr val="tx2"/>
                </a:solidFill>
                <a:latin typeface="Andalus" pitchFamily="2" charset="-78"/>
              </a:rPr>
              <a:t> in the 21</a:t>
            </a:r>
            <a:r>
              <a:rPr lang="en-GB" sz="2400" b="0" u="sng" baseline="30000" dirty="0" smtClean="0">
                <a:solidFill>
                  <a:schemeClr val="tx2"/>
                </a:solidFill>
                <a:latin typeface="Andalus" pitchFamily="2" charset="-78"/>
              </a:rPr>
              <a:t>st</a:t>
            </a:r>
            <a:r>
              <a:rPr lang="en-GB" sz="2400" b="0" u="sng" dirty="0" smtClean="0">
                <a:solidFill>
                  <a:schemeClr val="tx2"/>
                </a:solidFill>
                <a:latin typeface="Andalus" pitchFamily="2" charset="-78"/>
              </a:rPr>
              <a:t> century?</a:t>
            </a:r>
            <a:endParaRPr lang="en-GB" sz="2400" b="0" u="sng" dirty="0">
              <a:solidFill>
                <a:schemeClr val="tx2"/>
              </a:solidFill>
              <a:latin typeface="Andalus" pitchFamily="2" charset="-78"/>
            </a:endParaRPr>
          </a:p>
        </p:txBody>
      </p:sp>
      <p:sp>
        <p:nvSpPr>
          <p:cNvPr id="2" name="TextBox 1"/>
          <p:cNvSpPr txBox="1"/>
          <p:nvPr/>
        </p:nvSpPr>
        <p:spPr>
          <a:xfrm>
            <a:off x="2483768" y="764704"/>
            <a:ext cx="4201791" cy="5853910"/>
          </a:xfrm>
          <a:prstGeom prst="rect">
            <a:avLst/>
          </a:prstGeom>
          <a:noFill/>
        </p:spPr>
        <p:txBody>
          <a:bodyPr wrap="none" rtlCol="0">
            <a:spAutoFit/>
          </a:bodyPr>
          <a:lstStyle/>
          <a:p>
            <a:pPr algn="just"/>
            <a:r>
              <a:rPr lang="en-GB" b="0" dirty="0">
                <a:solidFill>
                  <a:srgbClr val="222222"/>
                </a:solidFill>
                <a:latin typeface="Helvetica"/>
              </a:rPr>
              <a:t>He prayed upon the mountain,</a:t>
            </a:r>
          </a:p>
          <a:p>
            <a:pPr algn="just"/>
            <a:r>
              <a:rPr lang="en-GB" b="0" dirty="0">
                <a:solidFill>
                  <a:srgbClr val="222222"/>
                </a:solidFill>
                <a:latin typeface="Helvetica"/>
              </a:rPr>
              <a:t>He prayed for you and me,</a:t>
            </a:r>
          </a:p>
          <a:p>
            <a:pPr algn="just"/>
            <a:r>
              <a:rPr lang="en-GB" b="0" dirty="0">
                <a:solidFill>
                  <a:srgbClr val="222222"/>
                </a:solidFill>
                <a:latin typeface="Helvetica"/>
              </a:rPr>
              <a:t>He prayed in humble dwellings,</a:t>
            </a:r>
          </a:p>
          <a:p>
            <a:pPr algn="just"/>
            <a:r>
              <a:rPr lang="en-GB" b="0" dirty="0">
                <a:solidFill>
                  <a:srgbClr val="222222"/>
                </a:solidFill>
                <a:latin typeface="Helvetica"/>
              </a:rPr>
              <a:t>He prayed beside the sea.</a:t>
            </a:r>
          </a:p>
          <a:p>
            <a:pPr algn="just"/>
            <a:r>
              <a:rPr lang="en-GB" b="0" dirty="0">
                <a:solidFill>
                  <a:srgbClr val="222222"/>
                </a:solidFill>
                <a:latin typeface="Helvetica"/>
              </a:rPr>
              <a:t>He prayed in early morning,</a:t>
            </a:r>
          </a:p>
          <a:p>
            <a:pPr algn="just"/>
            <a:r>
              <a:rPr lang="en-GB" b="0" dirty="0">
                <a:solidFill>
                  <a:srgbClr val="222222"/>
                </a:solidFill>
                <a:latin typeface="Helvetica"/>
              </a:rPr>
              <a:t>Prayed with all His might,</a:t>
            </a:r>
          </a:p>
          <a:p>
            <a:pPr algn="just"/>
            <a:r>
              <a:rPr lang="en-GB" b="0" dirty="0">
                <a:solidFill>
                  <a:srgbClr val="222222"/>
                </a:solidFill>
                <a:latin typeface="Helvetica"/>
              </a:rPr>
              <a:t>He prayed at noonday and at dusk,</a:t>
            </a:r>
          </a:p>
          <a:p>
            <a:pPr algn="just"/>
            <a:r>
              <a:rPr lang="en-GB" b="0" dirty="0">
                <a:solidFill>
                  <a:srgbClr val="222222"/>
                </a:solidFill>
                <a:latin typeface="Helvetica"/>
              </a:rPr>
              <a:t>He prayed all thro’ the night.</a:t>
            </a:r>
          </a:p>
          <a:p>
            <a:pPr algn="just"/>
            <a:r>
              <a:rPr lang="en-GB" b="0" dirty="0">
                <a:solidFill>
                  <a:srgbClr val="222222"/>
                </a:solidFill>
                <a:latin typeface="Helvetica"/>
              </a:rPr>
              <a:t>He prayed for those who scorned Him,</a:t>
            </a:r>
          </a:p>
          <a:p>
            <a:pPr algn="just"/>
            <a:r>
              <a:rPr lang="en-GB" b="0" dirty="0">
                <a:solidFill>
                  <a:srgbClr val="222222"/>
                </a:solidFill>
                <a:latin typeface="Helvetica"/>
              </a:rPr>
              <a:t>For those who killed Him, too,</a:t>
            </a:r>
          </a:p>
          <a:p>
            <a:pPr algn="just"/>
            <a:r>
              <a:rPr lang="en-GB" b="0" dirty="0">
                <a:solidFill>
                  <a:srgbClr val="222222"/>
                </a:solidFill>
                <a:latin typeface="Helvetica"/>
              </a:rPr>
              <a:t>He prayed, “Father forgive them:</a:t>
            </a:r>
          </a:p>
          <a:p>
            <a:pPr algn="just"/>
            <a:r>
              <a:rPr lang="en-GB" b="0" dirty="0">
                <a:solidFill>
                  <a:srgbClr val="222222"/>
                </a:solidFill>
                <a:latin typeface="Helvetica"/>
              </a:rPr>
              <a:t>They know not what they do.”</a:t>
            </a:r>
          </a:p>
          <a:p>
            <a:pPr algn="just"/>
            <a:r>
              <a:rPr lang="en-GB" b="0" dirty="0">
                <a:solidFill>
                  <a:srgbClr val="222222"/>
                </a:solidFill>
                <a:latin typeface="Helvetica"/>
              </a:rPr>
              <a:t>He prayed when He was lonely,</a:t>
            </a:r>
          </a:p>
          <a:p>
            <a:pPr algn="just"/>
            <a:r>
              <a:rPr lang="en-GB" b="0" dirty="0">
                <a:solidFill>
                  <a:srgbClr val="222222"/>
                </a:solidFill>
                <a:latin typeface="Helvetica"/>
              </a:rPr>
              <a:t>He prayed when He was sad,</a:t>
            </a:r>
          </a:p>
          <a:p>
            <a:pPr algn="just"/>
            <a:r>
              <a:rPr lang="en-GB" b="0" dirty="0">
                <a:solidFill>
                  <a:srgbClr val="222222"/>
                </a:solidFill>
                <a:latin typeface="Helvetica"/>
              </a:rPr>
              <a:t>He prayed when He was weary,</a:t>
            </a:r>
          </a:p>
          <a:p>
            <a:pPr algn="just"/>
            <a:r>
              <a:rPr lang="en-GB" b="0" dirty="0">
                <a:solidFill>
                  <a:srgbClr val="222222"/>
                </a:solidFill>
                <a:latin typeface="Helvetica"/>
              </a:rPr>
              <a:t>He prayed when He was glad.</a:t>
            </a:r>
          </a:p>
          <a:p>
            <a:pPr algn="just"/>
            <a:r>
              <a:rPr lang="en-GB" b="0" dirty="0">
                <a:solidFill>
                  <a:srgbClr val="222222"/>
                </a:solidFill>
                <a:latin typeface="Helvetica"/>
              </a:rPr>
              <a:t>He prayed for those in sorrow,</a:t>
            </a:r>
          </a:p>
          <a:p>
            <a:pPr algn="just"/>
            <a:r>
              <a:rPr lang="en-GB" b="0" dirty="0">
                <a:solidFill>
                  <a:srgbClr val="222222"/>
                </a:solidFill>
                <a:latin typeface="Helvetica"/>
              </a:rPr>
              <a:t>He prayed for those in sin,</a:t>
            </a:r>
          </a:p>
          <a:p>
            <a:pPr algn="just"/>
            <a:r>
              <a:rPr lang="en-GB" b="0" dirty="0">
                <a:solidFill>
                  <a:srgbClr val="222222"/>
                </a:solidFill>
                <a:latin typeface="Helvetica"/>
              </a:rPr>
              <a:t>He prayed for those in trouble</a:t>
            </a:r>
          </a:p>
          <a:p>
            <a:pPr algn="just"/>
            <a:r>
              <a:rPr lang="en-GB" b="0" dirty="0">
                <a:solidFill>
                  <a:srgbClr val="222222"/>
                </a:solidFill>
                <a:latin typeface="Helvetica"/>
              </a:rPr>
              <a:t>That they might come to </a:t>
            </a:r>
            <a:r>
              <a:rPr lang="en-GB" i="1" dirty="0">
                <a:solidFill>
                  <a:srgbClr val="222222"/>
                </a:solidFill>
                <a:latin typeface="Helvetica"/>
              </a:rPr>
              <a:t>Him</a:t>
            </a:r>
            <a:endParaRPr lang="en-GB" b="0" dirty="0">
              <a:solidFill>
                <a:srgbClr val="222222"/>
              </a:solidFill>
              <a:latin typeface="Helvetica"/>
            </a:endParaRPr>
          </a:p>
          <a:p>
            <a:endParaRPr lang="en-GB" dirty="0"/>
          </a:p>
        </p:txBody>
      </p:sp>
    </p:spTree>
    <p:extLst>
      <p:ext uri="{BB962C8B-B14F-4D97-AF65-F5344CB8AC3E}">
        <p14:creationId xmlns:p14="http://schemas.microsoft.com/office/powerpoint/2010/main" val="1141611014"/>
      </p:ext>
    </p:extLst>
  </p:cSld>
  <p:clrMapOvr>
    <a:masterClrMapping/>
  </p:clrMapOvr>
  <p:transition spd="slow">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0" y="0"/>
            <a:ext cx="9396536" cy="6978494"/>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467544" y="655117"/>
            <a:ext cx="8280920" cy="5222155"/>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endParaRPr lang="en-GB" sz="4000" dirty="0" smtClean="0">
              <a:latin typeface="Calibri" pitchFamily="34" charset="0"/>
              <a:cs typeface="Calibri" pitchFamily="34" charset="0"/>
            </a:endParaRPr>
          </a:p>
          <a:p>
            <a:pPr>
              <a:buNone/>
            </a:pPr>
            <a:r>
              <a:rPr lang="en-GB" sz="4000" dirty="0" smtClean="0">
                <a:latin typeface="Calibri" pitchFamily="34" charset="0"/>
                <a:cs typeface="Calibri" pitchFamily="34" charset="0"/>
              </a:rPr>
              <a:t>2 Sam 12:14-23</a:t>
            </a:r>
          </a:p>
          <a:p>
            <a:pPr>
              <a:buNone/>
            </a:pPr>
            <a:r>
              <a:rPr lang="en-GB" sz="4000" dirty="0" smtClean="0">
                <a:latin typeface="Calibri" pitchFamily="34" charset="0"/>
                <a:cs typeface="Calibri" pitchFamily="34" charset="0"/>
              </a:rPr>
              <a:t>David's sin and his acceptance of Gods punishment….</a:t>
            </a: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7726181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108520" y="33528"/>
            <a:ext cx="9324528" cy="6925016"/>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539552" y="152636"/>
            <a:ext cx="8208912" cy="6300700"/>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4800" dirty="0">
                <a:latin typeface="Calibri" pitchFamily="34" charset="0"/>
                <a:cs typeface="Calibri" pitchFamily="34" charset="0"/>
              </a:rPr>
              <a:t>Acts 12:5</a:t>
            </a:r>
          </a:p>
          <a:p>
            <a:pPr>
              <a:buNone/>
            </a:pPr>
            <a:r>
              <a:rPr lang="en-GB" sz="4800" dirty="0">
                <a:latin typeface="Calibri" pitchFamily="34" charset="0"/>
                <a:cs typeface="Calibri" pitchFamily="34" charset="0"/>
              </a:rPr>
              <a:t>Peter therefore was kept in prison: but prayer was made without ceasing of the church unto God for him.</a:t>
            </a:r>
            <a:endParaRPr lang="en-GB" sz="5400" dirty="0">
              <a:latin typeface="Calibri" pitchFamily="34" charset="0"/>
              <a:cs typeface="Calibri" pitchFamily="34" charset="0"/>
            </a:endParaRPr>
          </a:p>
        </p:txBody>
      </p:sp>
    </p:spTree>
    <p:extLst>
      <p:ext uri="{BB962C8B-B14F-4D97-AF65-F5344CB8AC3E}">
        <p14:creationId xmlns:p14="http://schemas.microsoft.com/office/powerpoint/2010/main" val="358257341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tretch>
            <a:fillRect/>
          </a:stretch>
        </p:blipFill>
        <p:spPr>
          <a:xfrm>
            <a:off x="26863" y="33528"/>
            <a:ext cx="9189145" cy="6824472"/>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667875"/>
          </a:xfrm>
          <a:prstGeom prst="rect">
            <a:avLst/>
          </a:prstGeom>
        </p:spPr>
        <p:txBody>
          <a:bodyPr wrap="square">
            <a:spAutoFit/>
          </a:bodyPr>
          <a:lstStyle/>
          <a:p>
            <a:pPr>
              <a:buNone/>
            </a:pPr>
            <a:r>
              <a:rPr lang="en-GB" sz="4400" dirty="0" smtClean="0">
                <a:latin typeface="FreesiaUPC" pitchFamily="34" charset="-34"/>
                <a:cs typeface="FreesiaUPC" pitchFamily="34" charset="-34"/>
              </a:rPr>
              <a:t> </a:t>
            </a:r>
            <a:endParaRPr lang="en-GB" dirty="0"/>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6" name="Oval 5"/>
          <p:cNvSpPr/>
          <p:nvPr/>
        </p:nvSpPr>
        <p:spPr bwMode="auto">
          <a:xfrm>
            <a:off x="632459" y="411336"/>
            <a:ext cx="7740860" cy="1888687"/>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6000" dirty="0" smtClean="0">
                <a:latin typeface="Calibri" pitchFamily="34" charset="0"/>
                <a:cs typeface="Calibri" pitchFamily="34" charset="0"/>
              </a:rPr>
              <a:t>Pray for recovery.</a:t>
            </a:r>
          </a:p>
          <a:p>
            <a:pPr>
              <a:buNone/>
            </a:pPr>
            <a:endParaRPr lang="en-GB" sz="4000" dirty="0">
              <a:latin typeface="Calibri" pitchFamily="34" charset="0"/>
              <a:cs typeface="Calibri" pitchFamily="34" charset="0"/>
            </a:endParaRPr>
          </a:p>
        </p:txBody>
      </p:sp>
      <p:sp>
        <p:nvSpPr>
          <p:cNvPr id="7" name="Oval 6"/>
          <p:cNvSpPr/>
          <p:nvPr/>
        </p:nvSpPr>
        <p:spPr bwMode="auto">
          <a:xfrm>
            <a:off x="656806" y="2533330"/>
            <a:ext cx="7740860" cy="2016224"/>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6000" dirty="0" smtClean="0">
                <a:latin typeface="Calibri" pitchFamily="34" charset="0"/>
                <a:cs typeface="Calibri" pitchFamily="34" charset="0"/>
              </a:rPr>
              <a:t>Pray for Peaceful death.</a:t>
            </a:r>
          </a:p>
          <a:p>
            <a:pPr>
              <a:buNone/>
            </a:pPr>
            <a:endParaRPr lang="en-GB" sz="4000" dirty="0">
              <a:latin typeface="Calibri" pitchFamily="34" charset="0"/>
              <a:cs typeface="Calibri" pitchFamily="34" charset="0"/>
            </a:endParaRPr>
          </a:p>
        </p:txBody>
      </p:sp>
      <p:sp>
        <p:nvSpPr>
          <p:cNvPr id="9" name="Oval 8"/>
          <p:cNvSpPr/>
          <p:nvPr/>
        </p:nvSpPr>
        <p:spPr bwMode="auto">
          <a:xfrm>
            <a:off x="687092" y="4797152"/>
            <a:ext cx="7740860" cy="1888687"/>
          </a:xfrm>
          <a:prstGeom prst="ellipse">
            <a:avLst/>
          </a:prstGeom>
          <a:solidFill>
            <a:srgbClr val="FFFF00"/>
          </a:solidFill>
          <a:ln w="9525" cap="flat" cmpd="sng" algn="ctr">
            <a:solidFill>
              <a:srgbClr val="C00000"/>
            </a:solidFill>
            <a:prstDash val="solid"/>
            <a:round/>
            <a:headEnd type="none" w="med" len="med"/>
            <a:tailEnd type="none" w="med" len="med"/>
          </a:ln>
          <a:effectLst>
            <a:innerShdw blurRad="63500" dist="50800" dir="8100000">
              <a:prstClr val="black"/>
            </a:innerShdw>
          </a:effectLst>
        </p:spPr>
        <p:txBody>
          <a:bodyPr vert="horz" wrap="square" lIns="91440" tIns="45720" rIns="91440" bIns="45720" numCol="1" rtlCol="0" anchor="t" anchorCtr="0" compatLnSpc="1">
            <a:prstTxWarp prst="textNoShape">
              <a:avLst/>
            </a:prstTxWarp>
          </a:bodyPr>
          <a:lstStyle/>
          <a:p>
            <a:pPr>
              <a:buNone/>
            </a:pPr>
            <a:r>
              <a:rPr lang="en-GB" sz="6000" dirty="0" smtClean="0">
                <a:latin typeface="Calibri" pitchFamily="34" charset="0"/>
                <a:cs typeface="Calibri" pitchFamily="34" charset="0"/>
              </a:rPr>
              <a:t>Both can’t be </a:t>
            </a:r>
            <a:r>
              <a:rPr lang="en-GB" sz="6000" dirty="0" err="1" smtClean="0">
                <a:latin typeface="Calibri" pitchFamily="34" charset="0"/>
                <a:cs typeface="Calibri" pitchFamily="34" charset="0"/>
              </a:rPr>
              <a:t>perfomed</a:t>
            </a:r>
            <a:r>
              <a:rPr lang="en-GB" sz="6000" dirty="0" smtClean="0">
                <a:latin typeface="Calibri" pitchFamily="34" charset="0"/>
                <a:cs typeface="Calibri" pitchFamily="34" charset="0"/>
              </a:rPr>
              <a:t>!</a:t>
            </a:r>
          </a:p>
          <a:p>
            <a:pPr>
              <a:buNone/>
            </a:pPr>
            <a:endParaRPr lang="en-GB" sz="4000" dirty="0">
              <a:latin typeface="Calibri" pitchFamily="34" charset="0"/>
              <a:cs typeface="Calibri" pitchFamily="34" charset="0"/>
            </a:endParaRPr>
          </a:p>
        </p:txBody>
      </p:sp>
    </p:spTree>
    <p:extLst>
      <p:ext uri="{BB962C8B-B14F-4D97-AF65-F5344CB8AC3E}">
        <p14:creationId xmlns:p14="http://schemas.microsoft.com/office/powerpoint/2010/main" val="144675339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ndalus"/>
        <a:ea typeface=""/>
        <a:cs typeface="Arial"/>
      </a:majorFont>
      <a:minorFont>
        <a:latin typeface="Andalu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Char char="•"/>
          <a:tabLst/>
          <a:defRPr kumimoji="0" lang="en-GB"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Char char="•"/>
          <a:tabLst/>
          <a:defRPr kumimoji="0" lang="en-GB"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18022</TotalTime>
  <Words>4187</Words>
  <Application>Microsoft Office PowerPoint</Application>
  <PresentationFormat>On-screen Show (4:3)</PresentationFormat>
  <Paragraphs>618</Paragraphs>
  <Slides>42</Slides>
  <Notes>41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SCRIBESDIRECT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Christianity Astray From  TRUE  Bible Teaching?</dc:title>
  <dc:creator>MRS COURTONEL</dc:creator>
  <cp:lastModifiedBy>Mrs Courtonel</cp:lastModifiedBy>
  <cp:revision>229</cp:revision>
  <dcterms:created xsi:type="dcterms:W3CDTF">2011-06-18T20:29:05Z</dcterms:created>
  <dcterms:modified xsi:type="dcterms:W3CDTF">2012-09-01T21:03:53Z</dcterms:modified>
</cp:coreProperties>
</file>