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271" r:id="rId3"/>
    <p:sldId id="272" r:id="rId4"/>
    <p:sldId id="280" r:id="rId5"/>
    <p:sldId id="281" r:id="rId6"/>
    <p:sldId id="273" r:id="rId7"/>
    <p:sldId id="274" r:id="rId8"/>
    <p:sldId id="282" r:id="rId9"/>
    <p:sldId id="275" r:id="rId10"/>
    <p:sldId id="276" r:id="rId11"/>
    <p:sldId id="277" r:id="rId12"/>
    <p:sldId id="283" r:id="rId13"/>
    <p:sldId id="278"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9892" autoAdjust="0"/>
  </p:normalViewPr>
  <p:slideViewPr>
    <p:cSldViewPr>
      <p:cViewPr varScale="1">
        <p:scale>
          <a:sx n="46" d="100"/>
          <a:sy n="46" d="100"/>
        </p:scale>
        <p:origin x="-1584" y="-96"/>
      </p:cViewPr>
      <p:guideLst>
        <p:guide orient="horz" pos="2160"/>
        <p:guide pos="2880"/>
      </p:guideLst>
    </p:cSldViewPr>
  </p:slideViewPr>
  <p:notesTextViewPr>
    <p:cViewPr>
      <p:scale>
        <a:sx n="75" d="100"/>
        <a:sy n="75"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23B14C3-91CD-46A6-ADB5-53F63E92E045}" type="datetimeFigureOut">
              <a:rPr lang="en-US" smtClean="0"/>
              <a:pPr/>
              <a:t>12/22/2012</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AE4077B-D4B0-4F80-B2CC-F259DDE46824}" type="slidenum">
              <a:rPr lang="en-CA" smtClean="0"/>
              <a:pPr/>
              <a:t>‹#›</a:t>
            </a:fld>
            <a:endParaRPr lang="en-CA"/>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We would like to look at John,</a:t>
            </a:r>
            <a:r>
              <a:rPr lang="en-CA" baseline="0" dirty="0" smtClean="0"/>
              <a:t> as a man, a fisherman, a man that was prepared by a man John the Baptist, </a:t>
            </a:r>
          </a:p>
          <a:p>
            <a:endParaRPr lang="en-CA" baseline="0" dirty="0" smtClean="0"/>
          </a:p>
          <a:p>
            <a:r>
              <a:rPr lang="en-CA" baseline="0" dirty="0" smtClean="0"/>
              <a:t>a man that had his mind shaped to the extent that he was ready when the Master came and the declaration was made “Behold the Lamb of God that takes away the sin of the World” and he embraced him.</a:t>
            </a:r>
          </a:p>
          <a:p>
            <a:endParaRPr lang="en-CA" baseline="0" dirty="0" smtClean="0"/>
          </a:p>
          <a:p>
            <a:r>
              <a:rPr lang="en-CA" baseline="0" dirty="0" smtClean="0"/>
              <a:t>This was the man we refer to as the beloved, yet the Master calls him the son of Thunder we will explore that</a:t>
            </a:r>
          </a:p>
          <a:p>
            <a:endParaRPr lang="en-CA" baseline="0" dirty="0" smtClean="0"/>
          </a:p>
          <a:p>
            <a:r>
              <a:rPr lang="en-CA" baseline="0" dirty="0" smtClean="0"/>
              <a:t>This was a man from a family of God fearing people, from his parents, to her sister, to their elder cousin, all waiting for the consolation of Israel. </a:t>
            </a:r>
          </a:p>
          <a:p>
            <a:endParaRPr lang="en-CA" baseline="0" dirty="0" smtClean="0"/>
          </a:p>
          <a:p>
            <a:r>
              <a:rPr lang="en-CA" baseline="0" dirty="0" smtClean="0"/>
              <a:t>We when begin a study, there are often some preconceived ideas of where we will go, sometimes we even try to force it that way, just to make a point</a:t>
            </a:r>
          </a:p>
          <a:p>
            <a:endParaRPr lang="en-CA" baseline="0" dirty="0" smtClean="0"/>
          </a:p>
          <a:p>
            <a:r>
              <a:rPr lang="en-CA" baseline="0" dirty="0" smtClean="0"/>
              <a:t>As we get older the one thing that begins to take shape in our minds is the simple fact that our ways are not Gods ways, nor are our thoughts his thoughts</a:t>
            </a:r>
          </a:p>
          <a:p>
            <a:endParaRPr lang="en-CA" baseline="0" dirty="0" smtClean="0"/>
          </a:p>
          <a:p>
            <a:r>
              <a:rPr lang="en-CA" baseline="0" dirty="0" smtClean="0"/>
              <a:t>Our initial plan was to jump into the life of John and explore from there the direction onwards in his life.</a:t>
            </a:r>
          </a:p>
          <a:p>
            <a:endParaRPr lang="en-CA" baseline="0" dirty="0" smtClean="0"/>
          </a:p>
          <a:p>
            <a:r>
              <a:rPr lang="en-CA" baseline="0" dirty="0" smtClean="0"/>
              <a:t>But something kept nagging at the back of our mind, John the Apostle was taught by and became the disciple of another man named John, so what was John the Baptist really all about that he could convince a man to accept the Lord Jesus Christ</a:t>
            </a:r>
          </a:p>
          <a:p>
            <a:endParaRPr lang="en-CA" baseline="0" dirty="0" smtClean="0"/>
          </a:p>
          <a:p>
            <a:r>
              <a:rPr lang="en-CA" baseline="0" dirty="0" smtClean="0"/>
              <a:t>So we have decided to begin at his life, to see the influence JTB had on John </a:t>
            </a:r>
            <a:endParaRPr lang="en-CA" dirty="0"/>
          </a:p>
        </p:txBody>
      </p:sp>
      <p:sp>
        <p:nvSpPr>
          <p:cNvPr id="4" name="Slide Number Placeholder 3"/>
          <p:cNvSpPr>
            <a:spLocks noGrp="1"/>
          </p:cNvSpPr>
          <p:nvPr>
            <p:ph type="sldNum" sz="quarter" idx="10"/>
          </p:nvPr>
        </p:nvSpPr>
        <p:spPr/>
        <p:txBody>
          <a:bodyPr/>
          <a:lstStyle/>
          <a:p>
            <a:fld id="{4AE4077B-D4B0-4F80-B2CC-F259DDE46824}" type="slidenum">
              <a:rPr lang="en-CA" smtClean="0"/>
              <a:pPr/>
              <a:t>1</a:t>
            </a:fld>
            <a:endParaRPr lang="en-C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In order to understand the man John son of thunder we need to understand the background of his early days, in order to do that we need</a:t>
            </a:r>
            <a:r>
              <a:rPr lang="en-CA" baseline="0" dirty="0" smtClean="0"/>
              <a:t> to back further and understand the foundation that was being laid by Yahweh through the work of the angels</a:t>
            </a:r>
          </a:p>
          <a:p>
            <a:endParaRPr lang="en-CA" baseline="0" dirty="0" smtClean="0"/>
          </a:p>
          <a:p>
            <a:r>
              <a:rPr lang="en-CA" baseline="0" dirty="0" smtClean="0"/>
              <a:t>Let us go back to Luke 1:5 There was in the days of Herod, the king of Judaea, a certain priest named Zacharias, of the course of </a:t>
            </a:r>
            <a:r>
              <a:rPr lang="en-CA" baseline="0" dirty="0" err="1" smtClean="0"/>
              <a:t>Abia</a:t>
            </a:r>
            <a:r>
              <a:rPr lang="en-CA" baseline="0" dirty="0" smtClean="0"/>
              <a:t>: and his wife was of the daughters of Aaron, and her name was Elisabeth.</a:t>
            </a:r>
          </a:p>
          <a:p>
            <a:endParaRPr lang="en-CA" baseline="0" dirty="0" smtClean="0"/>
          </a:p>
          <a:p>
            <a:r>
              <a:rPr lang="en-CA" baseline="0" dirty="0" smtClean="0"/>
              <a:t>First place we come across Zechariah is 2 Kings 14:29, 15:8-10 evil king, second place is 2 </a:t>
            </a:r>
            <a:r>
              <a:rPr lang="en-CA" baseline="0" dirty="0" err="1" smtClean="0"/>
              <a:t>Chron</a:t>
            </a:r>
            <a:r>
              <a:rPr lang="en-CA" baseline="0" dirty="0" smtClean="0"/>
              <a:t> 29:1 Hezekiah’s (strengthened of Yah) whose Mother was </a:t>
            </a:r>
            <a:r>
              <a:rPr lang="en-CA" baseline="0" dirty="0" err="1" smtClean="0"/>
              <a:t>Abijah</a:t>
            </a:r>
            <a:r>
              <a:rPr lang="en-CA" baseline="0" dirty="0" smtClean="0"/>
              <a:t> (Fatherly), the daughter of Zechariah</a:t>
            </a:r>
          </a:p>
          <a:p>
            <a:endParaRPr lang="en-CA" baseline="0" dirty="0" smtClean="0"/>
          </a:p>
          <a:p>
            <a:r>
              <a:rPr lang="en-CA" baseline="0" dirty="0" smtClean="0"/>
              <a:t>Elisabeth  </a:t>
            </a:r>
            <a:r>
              <a:rPr lang="en-CA" baseline="0" dirty="0" err="1" smtClean="0"/>
              <a:t>Elisheba</a:t>
            </a:r>
            <a:r>
              <a:rPr lang="en-CA" baseline="0" dirty="0" smtClean="0"/>
              <a:t> Ex 6:23 And Aaron took him </a:t>
            </a:r>
            <a:r>
              <a:rPr lang="en-CA" b="1" u="sng" baseline="0" dirty="0" smtClean="0"/>
              <a:t>Ail-</a:t>
            </a:r>
            <a:r>
              <a:rPr lang="en-CA" b="1" u="sng" baseline="0" dirty="0" err="1" smtClean="0"/>
              <a:t>sheba</a:t>
            </a:r>
            <a:r>
              <a:rPr lang="en-CA" baseline="0" dirty="0" smtClean="0"/>
              <a:t>, daughter of </a:t>
            </a:r>
            <a:r>
              <a:rPr lang="en-CA" baseline="0" dirty="0" err="1" smtClean="0"/>
              <a:t>Amminadab</a:t>
            </a:r>
            <a:r>
              <a:rPr lang="en-CA" baseline="0" dirty="0" smtClean="0"/>
              <a:t> (people of liberality), sister of </a:t>
            </a:r>
            <a:r>
              <a:rPr lang="en-CA" baseline="0" dirty="0" err="1" smtClean="0"/>
              <a:t>Naashon</a:t>
            </a:r>
            <a:r>
              <a:rPr lang="en-CA" baseline="0" dirty="0" smtClean="0"/>
              <a:t> (enchanter, whisperer), to wife; and she bare him </a:t>
            </a:r>
            <a:r>
              <a:rPr lang="en-CA" baseline="0" dirty="0" err="1" smtClean="0"/>
              <a:t>Nadab</a:t>
            </a:r>
            <a:r>
              <a:rPr lang="en-CA" baseline="0" dirty="0" smtClean="0"/>
              <a:t> (liberal root of grand dads name) , and </a:t>
            </a:r>
            <a:r>
              <a:rPr lang="en-CA" baseline="0" dirty="0" err="1" smtClean="0"/>
              <a:t>Abihu</a:t>
            </a:r>
            <a:r>
              <a:rPr lang="en-CA" baseline="0" dirty="0" smtClean="0"/>
              <a:t> (</a:t>
            </a:r>
            <a:r>
              <a:rPr lang="en-CA" baseline="0" dirty="0" err="1" smtClean="0"/>
              <a:t>fahter</a:t>
            </a:r>
            <a:r>
              <a:rPr lang="en-CA" baseline="0" dirty="0" smtClean="0"/>
              <a:t> (</a:t>
            </a:r>
            <a:r>
              <a:rPr lang="en-CA" baseline="0" dirty="0" err="1" smtClean="0"/>
              <a:t>i.e.worshiper</a:t>
            </a:r>
            <a:r>
              <a:rPr lang="en-CA" baseline="0" dirty="0" smtClean="0"/>
              <a:t>) of him), </a:t>
            </a:r>
            <a:r>
              <a:rPr lang="en-CA" baseline="0" dirty="0" err="1" smtClean="0"/>
              <a:t>Eleazar</a:t>
            </a:r>
            <a:r>
              <a:rPr lang="en-CA" baseline="0" dirty="0" smtClean="0"/>
              <a:t> (ail is helper), and </a:t>
            </a:r>
            <a:r>
              <a:rPr lang="en-CA" baseline="0" dirty="0" err="1" smtClean="0"/>
              <a:t>Ithamar</a:t>
            </a:r>
            <a:r>
              <a:rPr lang="en-CA" baseline="0" dirty="0" smtClean="0"/>
              <a:t> (palm tree).</a:t>
            </a:r>
          </a:p>
          <a:p>
            <a:endParaRPr lang="en-CA" baseline="0" dirty="0" smtClean="0"/>
          </a:p>
          <a:p>
            <a:r>
              <a:rPr lang="en-CA" baseline="0" dirty="0" smtClean="0"/>
              <a:t>Note the reference to Aaron light bringer, this will become the theme of this family and John the Apostle.</a:t>
            </a:r>
          </a:p>
          <a:p>
            <a:endParaRPr lang="en-CA" baseline="0" dirty="0" smtClean="0"/>
          </a:p>
          <a:p>
            <a:r>
              <a:rPr lang="en-CA" baseline="0" dirty="0" smtClean="0"/>
              <a:t> When </a:t>
            </a:r>
            <a:r>
              <a:rPr lang="en-CA" baseline="0" dirty="0" err="1" smtClean="0"/>
              <a:t>Ahijah</a:t>
            </a:r>
            <a:r>
              <a:rPr lang="en-CA" baseline="0" dirty="0" smtClean="0"/>
              <a:t> (brother i.e. worshiper of Yah) grabbed Jeroboams mantel 1 Kings 11:30,36 And unto his son will I give one tribe, that David my servant may have a light </a:t>
            </a:r>
            <a:r>
              <a:rPr lang="en-CA" baseline="0" dirty="0" err="1" smtClean="0"/>
              <a:t>alway</a:t>
            </a:r>
            <a:r>
              <a:rPr lang="en-CA" baseline="0" dirty="0" smtClean="0"/>
              <a:t> before me in Jerusalem, the city which I have chosen me to put my name there.</a:t>
            </a:r>
          </a:p>
          <a:p>
            <a:endParaRPr lang="en-CA" baseline="0" dirty="0" smtClean="0"/>
          </a:p>
          <a:p>
            <a:r>
              <a:rPr lang="en-CA" baseline="0" dirty="0" smtClean="0"/>
              <a:t>We have </a:t>
            </a:r>
            <a:r>
              <a:rPr lang="en-CA" baseline="0" dirty="0" err="1" smtClean="0"/>
              <a:t>Ahijah</a:t>
            </a:r>
            <a:r>
              <a:rPr lang="en-CA" baseline="0" dirty="0" smtClean="0"/>
              <a:t>, Aaron-light, and the oath given to David</a:t>
            </a:r>
          </a:p>
          <a:p>
            <a:endParaRPr lang="en-CA" baseline="0" dirty="0" smtClean="0"/>
          </a:p>
          <a:p>
            <a:r>
              <a:rPr lang="en-CA" baseline="0" dirty="0" smtClean="0"/>
              <a:t>Isa 42:6 I the Lord have called thee in righteousness, and will hold </a:t>
            </a:r>
            <a:r>
              <a:rPr lang="en-CA" baseline="0" dirty="0" err="1" smtClean="0"/>
              <a:t>thine</a:t>
            </a:r>
            <a:r>
              <a:rPr lang="en-CA" baseline="0" dirty="0" smtClean="0"/>
              <a:t> hand, and will keep thee, and give thee for a covenant of the people, for a light of the Gentiles;</a:t>
            </a:r>
          </a:p>
          <a:p>
            <a:endParaRPr lang="en-CA" baseline="0" dirty="0" smtClean="0"/>
          </a:p>
          <a:p>
            <a:r>
              <a:rPr lang="en-CA" baseline="0" dirty="0" smtClean="0"/>
              <a:t>Isa 49:6 And he said, It is a light thing that thou </a:t>
            </a:r>
            <a:r>
              <a:rPr lang="en-CA" baseline="0" dirty="0" err="1" smtClean="0"/>
              <a:t>shouldest</a:t>
            </a:r>
            <a:r>
              <a:rPr lang="en-CA" baseline="0" dirty="0" smtClean="0"/>
              <a:t> be my servant to raise up the tribes of Jacob, and to restore the preserved of Israel: I will also give thee for a light to the Gentiles, that thou </a:t>
            </a:r>
            <a:r>
              <a:rPr lang="en-CA" baseline="0" dirty="0" err="1" smtClean="0"/>
              <a:t>mayest</a:t>
            </a:r>
            <a:r>
              <a:rPr lang="en-CA" baseline="0" dirty="0" smtClean="0"/>
              <a:t> be my salvation unto the end of the earth.</a:t>
            </a:r>
          </a:p>
          <a:p>
            <a:endParaRPr lang="en-CA" baseline="0" dirty="0" smtClean="0"/>
          </a:p>
          <a:p>
            <a:endParaRPr lang="en-CA" dirty="0"/>
          </a:p>
        </p:txBody>
      </p:sp>
      <p:sp>
        <p:nvSpPr>
          <p:cNvPr id="4" name="Slide Number Placeholder 3"/>
          <p:cNvSpPr>
            <a:spLocks noGrp="1"/>
          </p:cNvSpPr>
          <p:nvPr>
            <p:ph type="sldNum" sz="quarter" idx="10"/>
          </p:nvPr>
        </p:nvSpPr>
        <p:spPr/>
        <p:txBody>
          <a:bodyPr/>
          <a:lstStyle/>
          <a:p>
            <a:fld id="{4AE4077B-D4B0-4F80-B2CC-F259DDE46824}" type="slidenum">
              <a:rPr lang="en-CA" smtClean="0"/>
              <a:pPr/>
              <a:t>2</a:t>
            </a:fld>
            <a:endParaRPr lang="en-C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We need to not just read these verses we need to live them</a:t>
            </a:r>
          </a:p>
          <a:p>
            <a:r>
              <a:rPr lang="en-CA" dirty="0" smtClean="0"/>
              <a:t>There is no greater joy in heaven than over one</a:t>
            </a:r>
            <a:r>
              <a:rPr lang="en-CA" baseline="0" dirty="0" smtClean="0"/>
              <a:t> sinner that repents, baptised and in the process, “Herein is my Father glorified, that ye bear much fruit”</a:t>
            </a:r>
          </a:p>
          <a:p>
            <a:r>
              <a:rPr lang="en-CA" baseline="0" dirty="0" smtClean="0"/>
              <a:t>We have no idea the influence we can have on our kids and the words they will speak based on that to influence others, the hearer</a:t>
            </a:r>
          </a:p>
          <a:p>
            <a:endParaRPr lang="en-CA" baseline="0" dirty="0" smtClean="0"/>
          </a:p>
          <a:p>
            <a:r>
              <a:rPr lang="en-CA" baseline="0" dirty="0" smtClean="0"/>
              <a:t>Yah has remembered and Ail of the oath are about to embark on a journey to participate in the fulfillment of Isa 40 to name one</a:t>
            </a:r>
          </a:p>
          <a:p>
            <a:endParaRPr lang="en-CA" baseline="0" dirty="0" smtClean="0"/>
          </a:p>
          <a:p>
            <a:r>
              <a:rPr lang="en-CA" baseline="0" dirty="0" smtClean="0"/>
              <a:t>These two dynamic Bro and Sis that are being given an opportunity to raise a boy in the ways of Ail</a:t>
            </a:r>
          </a:p>
          <a:p>
            <a:endParaRPr lang="en-CA" baseline="0" dirty="0" smtClean="0"/>
          </a:p>
          <a:p>
            <a:r>
              <a:rPr lang="en-CA" baseline="0" dirty="0" smtClean="0"/>
              <a:t>Where they motivated by the word of God?</a:t>
            </a:r>
          </a:p>
          <a:p>
            <a:r>
              <a:rPr lang="en-CA" baseline="0" dirty="0" smtClean="0"/>
              <a:t>Matt and Mark mention </a:t>
            </a:r>
            <a:r>
              <a:rPr lang="en-CA" baseline="0" dirty="0" err="1" smtClean="0"/>
              <a:t>Salmone</a:t>
            </a:r>
            <a:r>
              <a:rPr lang="en-CA" baseline="0" dirty="0" smtClean="0"/>
              <a:t> or the mother of </a:t>
            </a:r>
            <a:r>
              <a:rPr lang="en-CA" baseline="0" dirty="0" err="1" smtClean="0"/>
              <a:t>Zebadees</a:t>
            </a:r>
            <a:r>
              <a:rPr lang="en-CA" baseline="0" dirty="0" smtClean="0"/>
              <a:t> children, but keeping with John writing he merely says the sister of Mary</a:t>
            </a:r>
          </a:p>
        </p:txBody>
      </p:sp>
      <p:sp>
        <p:nvSpPr>
          <p:cNvPr id="4" name="Slide Number Placeholder 3"/>
          <p:cNvSpPr>
            <a:spLocks noGrp="1"/>
          </p:cNvSpPr>
          <p:nvPr>
            <p:ph type="sldNum" sz="quarter" idx="10"/>
          </p:nvPr>
        </p:nvSpPr>
        <p:spPr/>
        <p:txBody>
          <a:bodyPr/>
          <a:lstStyle/>
          <a:p>
            <a:fld id="{4AE4077B-D4B0-4F80-B2CC-F259DDE46824}" type="slidenum">
              <a:rPr lang="en-CA" smtClean="0"/>
              <a:pPr/>
              <a:t>3</a:t>
            </a:fld>
            <a:endParaRPr lang="en-CA"/>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baseline="0" dirty="0" smtClean="0"/>
              <a:t>The words of Gabriel, no mention of the prophecy of Isa, such as “if you will open your Bible and study from the prophecy of Isaiah</a:t>
            </a:r>
          </a:p>
          <a:p>
            <a:endParaRPr lang="en-CA" baseline="0" dirty="0" smtClean="0"/>
          </a:p>
          <a:p>
            <a:r>
              <a:rPr lang="en-CA" baseline="0" dirty="0" smtClean="0"/>
              <a:t>To make ready =to prepare, root word- adjusted</a:t>
            </a:r>
          </a:p>
          <a:p>
            <a:r>
              <a:rPr lang="en-CA" baseline="0" dirty="0" smtClean="0"/>
              <a:t>Prepared = to prepare thoroughly, to construct</a:t>
            </a:r>
          </a:p>
          <a:p>
            <a:endParaRPr lang="en-CA" dirty="0" smtClean="0"/>
          </a:p>
          <a:p>
            <a:r>
              <a:rPr lang="en-CA" dirty="0" smtClean="0"/>
              <a:t>Before we take a look at </a:t>
            </a:r>
            <a:r>
              <a:rPr lang="en-CA" dirty="0" err="1" smtClean="0"/>
              <a:t>Zachariahs</a:t>
            </a:r>
            <a:r>
              <a:rPr lang="en-CA" dirty="0" smtClean="0"/>
              <a:t> words, we need</a:t>
            </a:r>
            <a:r>
              <a:rPr lang="en-CA" baseline="0" dirty="0" smtClean="0"/>
              <a:t> to remind ourselves</a:t>
            </a:r>
          </a:p>
          <a:p>
            <a:endParaRPr lang="en-CA" baseline="0" dirty="0" smtClean="0"/>
          </a:p>
          <a:p>
            <a:r>
              <a:rPr lang="en-CA" baseline="0" dirty="0" smtClean="0"/>
              <a:t>Go back and read Isa 40 note that this is during the time of Hezekiah, whose Mother was </a:t>
            </a:r>
            <a:r>
              <a:rPr lang="en-CA" baseline="0" dirty="0" err="1" smtClean="0"/>
              <a:t>Abijah</a:t>
            </a:r>
            <a:r>
              <a:rPr lang="en-CA" baseline="0" dirty="0" smtClean="0"/>
              <a:t> the daughter of Zechariah </a:t>
            </a:r>
          </a:p>
          <a:p>
            <a:endParaRPr lang="en-CA" baseline="0" dirty="0" smtClean="0"/>
          </a:p>
          <a:p>
            <a:r>
              <a:rPr lang="en-CA" baseline="0" dirty="0" smtClean="0"/>
              <a:t>Isa 40:3-8 a prophecy of the one to prepare the way, or make straight </a:t>
            </a:r>
          </a:p>
          <a:p>
            <a:endParaRPr lang="en-CA" baseline="0" dirty="0" smtClean="0"/>
          </a:p>
          <a:p>
            <a:r>
              <a:rPr lang="en-CA" dirty="0" smtClean="0"/>
              <a:t>Isa 40:3 Make straight OT:3474</a:t>
            </a:r>
            <a:r>
              <a:rPr lang="en-CA" baseline="0" dirty="0" smtClean="0"/>
              <a:t> </a:t>
            </a:r>
            <a:r>
              <a:rPr lang="en-CA" dirty="0" err="1" smtClean="0"/>
              <a:t>yashar</a:t>
            </a:r>
            <a:r>
              <a:rPr lang="en-CA" dirty="0" smtClean="0"/>
              <a:t> (yaw-</a:t>
            </a:r>
            <a:r>
              <a:rPr lang="en-CA" dirty="0" err="1" smtClean="0"/>
              <a:t>shar</a:t>
            </a:r>
            <a:r>
              <a:rPr lang="en-CA" dirty="0" smtClean="0"/>
              <a:t>'); a primitive root; to be straight or even; figuratively, to be (causatively, to make) right, pleasant, prosperous:</a:t>
            </a:r>
          </a:p>
          <a:p>
            <a:endParaRPr lang="en-CA" dirty="0" smtClean="0"/>
          </a:p>
          <a:p>
            <a:r>
              <a:rPr lang="en-CA" dirty="0" smtClean="0"/>
              <a:t>Ps 107: 7  “right” </a:t>
            </a:r>
          </a:p>
          <a:p>
            <a:r>
              <a:rPr lang="en-CA" dirty="0" smtClean="0"/>
              <a:t>OT:3477</a:t>
            </a:r>
            <a:r>
              <a:rPr lang="en-CA" baseline="0" dirty="0" smtClean="0"/>
              <a:t> </a:t>
            </a:r>
            <a:r>
              <a:rPr lang="en-CA" dirty="0" err="1" smtClean="0"/>
              <a:t>yashar</a:t>
            </a:r>
            <a:r>
              <a:rPr lang="en-CA" dirty="0" smtClean="0"/>
              <a:t> (yaw-</a:t>
            </a:r>
            <a:r>
              <a:rPr lang="en-CA" dirty="0" err="1" smtClean="0"/>
              <a:t>shawr</a:t>
            </a:r>
            <a:r>
              <a:rPr lang="en-CA" dirty="0" smtClean="0"/>
              <a:t>'); from OT:3474; straight (literally or figuratively): -convenient, equity, </a:t>
            </a:r>
            <a:r>
              <a:rPr lang="en-CA" dirty="0" err="1" smtClean="0"/>
              <a:t>Jasher</a:t>
            </a:r>
            <a:r>
              <a:rPr lang="en-CA" dirty="0" smtClean="0"/>
              <a:t>, just, meet (-</a:t>
            </a:r>
            <a:r>
              <a:rPr lang="en-CA" dirty="0" err="1" smtClean="0"/>
              <a:t>est</a:t>
            </a:r>
            <a:r>
              <a:rPr lang="en-CA" dirty="0" smtClean="0"/>
              <a:t>), pleased well right (-</a:t>
            </a:r>
            <a:r>
              <a:rPr lang="en-CA" dirty="0" err="1" smtClean="0"/>
              <a:t>eous</a:t>
            </a:r>
            <a:r>
              <a:rPr lang="en-CA" dirty="0" smtClean="0"/>
              <a:t>), straight, (most) upright (-</a:t>
            </a:r>
            <a:r>
              <a:rPr lang="en-CA" dirty="0" err="1" smtClean="0"/>
              <a:t>ly</a:t>
            </a:r>
            <a:r>
              <a:rPr lang="en-CA" dirty="0" smtClean="0"/>
              <a:t>, -</a:t>
            </a:r>
            <a:r>
              <a:rPr lang="en-CA" dirty="0" err="1" smtClean="0"/>
              <a:t>ness</a:t>
            </a:r>
            <a:r>
              <a:rPr lang="en-CA" dirty="0" smtClean="0"/>
              <a:t>).</a:t>
            </a:r>
          </a:p>
          <a:p>
            <a:r>
              <a:rPr lang="en-CA" dirty="0" smtClean="0"/>
              <a:t> Ps 107:14 He brought them out of darkness and the shadow of death....</a:t>
            </a:r>
          </a:p>
          <a:p>
            <a:r>
              <a:rPr lang="en-CA" dirty="0" smtClean="0"/>
              <a:t> v20 he sent his word and healed them.</a:t>
            </a:r>
          </a:p>
          <a:p>
            <a:r>
              <a:rPr lang="en-CA" dirty="0" smtClean="0"/>
              <a:t>V42 the righteous shall see it and rejoice... (Luke 1:6 tells us they were righteous)</a:t>
            </a:r>
          </a:p>
          <a:p>
            <a:r>
              <a:rPr lang="en-CA" dirty="0" smtClean="0"/>
              <a:t>V43 Whoso</a:t>
            </a:r>
            <a:r>
              <a:rPr lang="en-CA" baseline="0" dirty="0" smtClean="0"/>
              <a:t> is wise, and will observe these things, even they shall understand the </a:t>
            </a:r>
            <a:r>
              <a:rPr lang="en-CA" baseline="0" dirty="0" err="1" smtClean="0"/>
              <a:t>lovingkindness</a:t>
            </a:r>
            <a:r>
              <a:rPr lang="en-CA" baseline="0" dirty="0" smtClean="0"/>
              <a:t> of Yahweh </a:t>
            </a:r>
          </a:p>
          <a:p>
            <a:endParaRPr lang="en-CA" baseline="0" dirty="0" smtClean="0"/>
          </a:p>
          <a:p>
            <a:r>
              <a:rPr lang="en-CA" baseline="0" dirty="0" smtClean="0"/>
              <a:t>It is all about recognizing the work of our God, by the understanding of his word</a:t>
            </a:r>
          </a:p>
          <a:p>
            <a:endParaRPr lang="en-CA" baseline="0" dirty="0" smtClean="0"/>
          </a:p>
          <a:p>
            <a:r>
              <a:rPr lang="en-CA" baseline="0" dirty="0" smtClean="0"/>
              <a:t>NT:4632 </a:t>
            </a:r>
            <a:r>
              <a:rPr lang="en-CA" baseline="0" dirty="0" err="1" smtClean="0"/>
              <a:t>skeuos</a:t>
            </a:r>
            <a:r>
              <a:rPr lang="en-CA" baseline="0" dirty="0" smtClean="0"/>
              <a:t> (</a:t>
            </a:r>
            <a:r>
              <a:rPr lang="en-CA" baseline="0" dirty="0" err="1" smtClean="0"/>
              <a:t>skyoo'-os</a:t>
            </a:r>
            <a:r>
              <a:rPr lang="en-CA" baseline="0" dirty="0" smtClean="0"/>
              <a:t>); of uncertain affinity; a vessel, implement, equipment or apparatus (literally or figuratively [specifically, a wife as contributing to the usefulness of the husband]):</a:t>
            </a:r>
          </a:p>
          <a:p>
            <a:endParaRPr lang="en-CA" baseline="0" dirty="0" smtClean="0"/>
          </a:p>
          <a:p>
            <a:endParaRPr lang="en-CA" baseline="0" dirty="0" smtClean="0"/>
          </a:p>
          <a:p>
            <a:endParaRPr lang="en-CA" baseline="0" dirty="0" smtClean="0"/>
          </a:p>
        </p:txBody>
      </p:sp>
      <p:sp>
        <p:nvSpPr>
          <p:cNvPr id="4" name="Slide Number Placeholder 3"/>
          <p:cNvSpPr>
            <a:spLocks noGrp="1"/>
          </p:cNvSpPr>
          <p:nvPr>
            <p:ph type="sldNum" sz="quarter" idx="10"/>
          </p:nvPr>
        </p:nvSpPr>
        <p:spPr/>
        <p:txBody>
          <a:bodyPr/>
          <a:lstStyle/>
          <a:p>
            <a:fld id="{4AE4077B-D4B0-4F80-B2CC-F259DDE46824}" type="slidenum">
              <a:rPr lang="en-CA" smtClean="0"/>
              <a:pPr/>
              <a:t>4</a:t>
            </a:fld>
            <a:endParaRPr lang="en-CA"/>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An old</a:t>
            </a:r>
            <a:r>
              <a:rPr lang="en-CA" baseline="0" dirty="0" smtClean="0"/>
              <a:t> man just like Zachariah, ruminating on the word of God, looking in prospect to the day that the words of Moses will be fulfilled</a:t>
            </a:r>
          </a:p>
          <a:p>
            <a:endParaRPr lang="en-CA" baseline="0" dirty="0" smtClean="0"/>
          </a:p>
          <a:p>
            <a:r>
              <a:rPr lang="en-CA" dirty="0" smtClean="0"/>
              <a:t>Deut 33:2-4</a:t>
            </a:r>
          </a:p>
          <a:p>
            <a:r>
              <a:rPr lang="en-CA" dirty="0" smtClean="0"/>
              <a:t>2 And he said, The Lord came from Sinai, and rose up from </a:t>
            </a:r>
            <a:r>
              <a:rPr lang="en-CA" dirty="0" err="1" smtClean="0"/>
              <a:t>Seir</a:t>
            </a:r>
            <a:r>
              <a:rPr lang="en-CA" dirty="0" smtClean="0"/>
              <a:t> unto them; he shined forth from mount </a:t>
            </a:r>
            <a:r>
              <a:rPr lang="en-CA" dirty="0" err="1" smtClean="0"/>
              <a:t>Paran</a:t>
            </a:r>
            <a:r>
              <a:rPr lang="en-CA" dirty="0" smtClean="0"/>
              <a:t>, and he came with ten thousands of saints: from his right hand went a fiery law for them.</a:t>
            </a:r>
          </a:p>
          <a:p>
            <a:r>
              <a:rPr lang="en-CA" dirty="0" smtClean="0"/>
              <a:t>3 Yea, he loved the people; all his saints are in thy hand: and they sat down at thy feet; every one shall receive of thy words.</a:t>
            </a:r>
          </a:p>
          <a:p>
            <a:r>
              <a:rPr lang="en-CA" dirty="0" smtClean="0"/>
              <a:t>4 Moses commanded us a law, even the inheritance of the congregation of Jacob.</a:t>
            </a:r>
          </a:p>
          <a:p>
            <a:endParaRPr lang="en-CA" baseline="0" dirty="0" smtClean="0"/>
          </a:p>
          <a:p>
            <a:r>
              <a:rPr lang="en-CA" baseline="0" dirty="0" smtClean="0"/>
              <a:t>A light will shine from </a:t>
            </a:r>
            <a:r>
              <a:rPr lang="en-CA" baseline="0" dirty="0" err="1" smtClean="0"/>
              <a:t>Paran</a:t>
            </a:r>
            <a:r>
              <a:rPr lang="en-CA" baseline="0" dirty="0" smtClean="0"/>
              <a:t> means ornamental root word  OT:6286 </a:t>
            </a:r>
            <a:r>
              <a:rPr lang="en-CA" baseline="0" dirty="0" err="1" smtClean="0"/>
              <a:t>pa'ar</a:t>
            </a:r>
            <a:r>
              <a:rPr lang="en-CA" baseline="0" dirty="0" smtClean="0"/>
              <a:t> (paw-</a:t>
            </a:r>
            <a:r>
              <a:rPr lang="en-CA" baseline="0" dirty="0" err="1" smtClean="0"/>
              <a:t>ar</a:t>
            </a:r>
            <a:r>
              <a:rPr lang="en-CA" baseline="0" dirty="0" smtClean="0"/>
              <a:t>'); a primitive root; to gleam </a:t>
            </a:r>
          </a:p>
          <a:p>
            <a:endParaRPr lang="en-CA" baseline="0" dirty="0" smtClean="0"/>
          </a:p>
          <a:p>
            <a:r>
              <a:rPr lang="en-CA" baseline="0" dirty="0" smtClean="0"/>
              <a:t>We have a vision of the light shining as Yahweh, or God manifestation will come with the redeemed.</a:t>
            </a:r>
          </a:p>
          <a:p>
            <a:endParaRPr lang="en-CA" baseline="0" dirty="0" smtClean="0"/>
          </a:p>
          <a:p>
            <a:r>
              <a:rPr lang="en-CA" baseline="0" dirty="0" smtClean="0"/>
              <a:t>Deut 33: 5 a name used of Israel </a:t>
            </a:r>
            <a:r>
              <a:rPr lang="en-CA" baseline="0" dirty="0" err="1" smtClean="0"/>
              <a:t>Jeshurun</a:t>
            </a:r>
            <a:r>
              <a:rPr lang="en-CA" baseline="0" dirty="0" smtClean="0"/>
              <a:t> </a:t>
            </a:r>
            <a:endParaRPr lang="en-CA" dirty="0" smtClean="0"/>
          </a:p>
          <a:p>
            <a:endParaRPr lang="en-CA" dirty="0" smtClean="0"/>
          </a:p>
          <a:p>
            <a:r>
              <a:rPr lang="en-CA" dirty="0" smtClean="0"/>
              <a:t>OT:3484 </a:t>
            </a:r>
            <a:r>
              <a:rPr lang="en-CA" dirty="0" err="1" smtClean="0"/>
              <a:t>Yeshuruwn</a:t>
            </a:r>
            <a:r>
              <a:rPr lang="en-CA" dirty="0" smtClean="0"/>
              <a:t> (</a:t>
            </a:r>
            <a:r>
              <a:rPr lang="en-CA" dirty="0" err="1" smtClean="0"/>
              <a:t>yesh-oo-roon</a:t>
            </a:r>
            <a:r>
              <a:rPr lang="en-CA" dirty="0" smtClean="0"/>
              <a:t>'); from OT:3474; upright; </a:t>
            </a:r>
            <a:r>
              <a:rPr lang="en-CA" dirty="0" err="1" smtClean="0"/>
              <a:t>Jeshurun</a:t>
            </a:r>
            <a:r>
              <a:rPr lang="en-CA" dirty="0" smtClean="0"/>
              <a:t>, a symbol. name for Israel:</a:t>
            </a:r>
          </a:p>
          <a:p>
            <a:endParaRPr lang="en-CA" dirty="0" smtClean="0"/>
          </a:p>
          <a:p>
            <a:r>
              <a:rPr lang="en-CA" dirty="0" smtClean="0"/>
              <a:t>Deut 33:7 </a:t>
            </a:r>
            <a:r>
              <a:rPr lang="en-CA" dirty="0" err="1" smtClean="0"/>
              <a:t>Sufficent</a:t>
            </a:r>
            <a:r>
              <a:rPr lang="en-CA" dirty="0" smtClean="0"/>
              <a:t> = abundant ,same word in </a:t>
            </a:r>
          </a:p>
          <a:p>
            <a:endParaRPr lang="en-CA" dirty="0" smtClean="0"/>
          </a:p>
          <a:p>
            <a:r>
              <a:rPr lang="en-CA" dirty="0" smtClean="0"/>
              <a:t>Ex 34:6 And the Lord passed by before him, and proclaimed, The Lord, The Lord God, merciful and gracious, longsuffering, and </a:t>
            </a:r>
            <a:r>
              <a:rPr lang="en-CA" b="1" u="sng" dirty="0" smtClean="0"/>
              <a:t>abundant</a:t>
            </a:r>
            <a:r>
              <a:rPr lang="en-CA" dirty="0" smtClean="0"/>
              <a:t> in goodness and truth,</a:t>
            </a:r>
          </a:p>
          <a:p>
            <a:endParaRPr lang="en-CA" dirty="0" smtClean="0"/>
          </a:p>
          <a:p>
            <a:r>
              <a:rPr lang="en-CA" dirty="0" smtClean="0"/>
              <a:t>Ps 86:5 For thou, Lord, art good, and ready to forgive; and </a:t>
            </a:r>
            <a:r>
              <a:rPr lang="en-CA" b="1" u="sng" dirty="0" smtClean="0"/>
              <a:t>plenteou</a:t>
            </a:r>
            <a:r>
              <a:rPr lang="en-CA" dirty="0" smtClean="0"/>
              <a:t>s in mercy unto all them that call upon thee.</a:t>
            </a:r>
          </a:p>
          <a:p>
            <a:endParaRPr lang="en-CA" dirty="0" smtClean="0"/>
          </a:p>
          <a:p>
            <a:r>
              <a:rPr lang="en-CA" dirty="0" smtClean="0"/>
              <a:t>Do we not think that as the King, that Israel rejected, sat on his throne in the heavens, he</a:t>
            </a:r>
            <a:r>
              <a:rPr lang="en-CA" baseline="0" dirty="0" smtClean="0"/>
              <a:t> would not know the thoughts and intents of the hearts of Yah has remembered and Ail of the oath</a:t>
            </a:r>
          </a:p>
          <a:p>
            <a:endParaRPr lang="en-CA" baseline="0" dirty="0" smtClean="0"/>
          </a:p>
          <a:p>
            <a:endParaRPr lang="en-CA" dirty="0" smtClean="0"/>
          </a:p>
        </p:txBody>
      </p:sp>
      <p:sp>
        <p:nvSpPr>
          <p:cNvPr id="4" name="Slide Number Placeholder 3"/>
          <p:cNvSpPr>
            <a:spLocks noGrp="1"/>
          </p:cNvSpPr>
          <p:nvPr>
            <p:ph type="sldNum" sz="quarter" idx="10"/>
          </p:nvPr>
        </p:nvSpPr>
        <p:spPr/>
        <p:txBody>
          <a:bodyPr/>
          <a:lstStyle/>
          <a:p>
            <a:fld id="{4AE4077B-D4B0-4F80-B2CC-F259DDE46824}" type="slidenum">
              <a:rPr lang="en-CA" smtClean="0"/>
              <a:pPr/>
              <a:t>5</a:t>
            </a:fld>
            <a:endParaRPr lang="en-CA"/>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CA" dirty="0" smtClean="0"/>
              <a:t>Titus 3:3-4</a:t>
            </a:r>
          </a:p>
          <a:p>
            <a:r>
              <a:rPr lang="en-CA" dirty="0" smtClean="0"/>
              <a:t>3 For we ourselves also were sometimes foolish, </a:t>
            </a:r>
            <a:r>
              <a:rPr lang="en-CA" b="1" dirty="0" smtClean="0"/>
              <a:t>disobedient</a:t>
            </a:r>
            <a:r>
              <a:rPr lang="en-CA" dirty="0" smtClean="0"/>
              <a:t>, deceived, serving divers lusts and pleasures, living in malice and envy, hateful, and hating one another.</a:t>
            </a:r>
          </a:p>
          <a:p>
            <a:r>
              <a:rPr lang="en-CA" dirty="0" smtClean="0"/>
              <a:t>4 But after that the kindness and love of God our Saviour toward man appeared,</a:t>
            </a:r>
          </a:p>
          <a:p>
            <a:endParaRPr lang="en-CA" dirty="0" smtClean="0"/>
          </a:p>
          <a:p>
            <a:r>
              <a:rPr lang="en-CA" dirty="0" smtClean="0"/>
              <a:t>Just or righteous</a:t>
            </a:r>
            <a:r>
              <a:rPr lang="en-CA" baseline="0" dirty="0" smtClean="0"/>
              <a:t> (from Luke 1:17)</a:t>
            </a:r>
            <a:endParaRPr lang="en-CA" dirty="0" smtClean="0"/>
          </a:p>
          <a:p>
            <a:r>
              <a:rPr lang="en-CA" dirty="0" smtClean="0"/>
              <a:t>Matt 1:19 Then Joseph her husband, being </a:t>
            </a:r>
            <a:r>
              <a:rPr lang="en-CA" b="1" dirty="0" smtClean="0"/>
              <a:t>a just </a:t>
            </a:r>
            <a:r>
              <a:rPr lang="en-CA" dirty="0" smtClean="0"/>
              <a:t>man, and not willing to make her a </a:t>
            </a:r>
            <a:r>
              <a:rPr lang="en-CA" dirty="0" err="1" smtClean="0"/>
              <a:t>publick</a:t>
            </a:r>
            <a:r>
              <a:rPr lang="en-CA" dirty="0" smtClean="0"/>
              <a:t> example, was minded to put her away </a:t>
            </a:r>
            <a:r>
              <a:rPr lang="en-CA" dirty="0" err="1" smtClean="0"/>
              <a:t>privily</a:t>
            </a:r>
            <a:r>
              <a:rPr lang="en-CA" dirty="0" smtClean="0"/>
              <a:t>.</a:t>
            </a:r>
          </a:p>
          <a:p>
            <a:endParaRPr lang="en-CA" dirty="0" smtClean="0"/>
          </a:p>
          <a:p>
            <a:r>
              <a:rPr lang="en-CA" dirty="0" smtClean="0"/>
              <a:t>Luke 1:6 And they were both righteous before God, walking in all the commandments and ordinances of the Lord blameless.</a:t>
            </a:r>
          </a:p>
          <a:p>
            <a:endParaRPr lang="en-CA" dirty="0" smtClean="0"/>
          </a:p>
          <a:p>
            <a:r>
              <a:rPr lang="en-CA" dirty="0" smtClean="0"/>
              <a:t>Matt 9:13 But go ye and learn what that </a:t>
            </a:r>
            <a:r>
              <a:rPr lang="en-CA" dirty="0" err="1" smtClean="0"/>
              <a:t>meaneth</a:t>
            </a:r>
            <a:r>
              <a:rPr lang="en-CA" dirty="0" smtClean="0"/>
              <a:t>, I will have mercy, and not sacrifice: for I am not come to call the righteous, but sinners to repentance.</a:t>
            </a:r>
          </a:p>
          <a:p>
            <a:endParaRPr lang="en-CA" dirty="0" smtClean="0"/>
          </a:p>
          <a:p>
            <a:r>
              <a:rPr lang="en-CA" dirty="0" smtClean="0"/>
              <a:t>The work of this boy was to call the </a:t>
            </a:r>
            <a:r>
              <a:rPr lang="en-CA" dirty="0" err="1" smtClean="0"/>
              <a:t>unpersuadable</a:t>
            </a:r>
            <a:r>
              <a:rPr lang="en-CA" dirty="0" smtClean="0"/>
              <a:t> to mental action, not mental action in the things pertaining to a carnal mind, but rather to the righteousness as manifest in the Son</a:t>
            </a:r>
            <a:r>
              <a:rPr lang="en-CA" baseline="0" dirty="0" smtClean="0"/>
              <a:t> of Yah</a:t>
            </a:r>
            <a:endParaRPr lang="en-CA" dirty="0" smtClean="0"/>
          </a:p>
          <a:p>
            <a:endParaRPr lang="en-CA" dirty="0" smtClean="0"/>
          </a:p>
          <a:p>
            <a:r>
              <a:rPr lang="en-CA" dirty="0" smtClean="0"/>
              <a:t>This was a work to prepare the inside as</a:t>
            </a:r>
            <a:r>
              <a:rPr lang="en-CA" baseline="0" dirty="0" smtClean="0"/>
              <a:t> well as the outside of a person;</a:t>
            </a:r>
          </a:p>
          <a:p>
            <a:r>
              <a:rPr lang="en-CA" dirty="0" smtClean="0"/>
              <a:t>2 Tim 3:16-17</a:t>
            </a:r>
          </a:p>
          <a:p>
            <a:r>
              <a:rPr lang="en-CA" dirty="0" smtClean="0"/>
              <a:t>16 All scripture is given by inspiration of God, and is profitable for doctrine, for reproof, for correction, for instruction in righteousness:</a:t>
            </a:r>
          </a:p>
          <a:p>
            <a:r>
              <a:rPr lang="en-CA" dirty="0" smtClean="0"/>
              <a:t>17 That the man of God may be perfect, </a:t>
            </a:r>
            <a:r>
              <a:rPr lang="en-CA" dirty="0" err="1" smtClean="0"/>
              <a:t>throughly</a:t>
            </a:r>
            <a:r>
              <a:rPr lang="en-CA" dirty="0" smtClean="0"/>
              <a:t> furnished unto all good works.</a:t>
            </a:r>
          </a:p>
          <a:p>
            <a:endParaRPr lang="en-CA" dirty="0" smtClean="0"/>
          </a:p>
        </p:txBody>
      </p:sp>
      <p:sp>
        <p:nvSpPr>
          <p:cNvPr id="4" name="Slide Number Placeholder 3"/>
          <p:cNvSpPr>
            <a:spLocks noGrp="1"/>
          </p:cNvSpPr>
          <p:nvPr>
            <p:ph type="sldNum" sz="quarter" idx="10"/>
          </p:nvPr>
        </p:nvSpPr>
        <p:spPr/>
        <p:txBody>
          <a:bodyPr/>
          <a:lstStyle/>
          <a:p>
            <a:fld id="{4AE4077B-D4B0-4F80-B2CC-F259DDE46824}" type="slidenum">
              <a:rPr lang="en-CA" smtClean="0"/>
              <a:pPr/>
              <a:t>6</a:t>
            </a:fld>
            <a:endParaRPr lang="en-CA"/>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Luke 1:68-71 read</a:t>
            </a:r>
            <a:r>
              <a:rPr lang="en-CA" baseline="0" dirty="0" smtClean="0"/>
              <a:t> (v71 = Deut 33:7)</a:t>
            </a:r>
          </a:p>
          <a:p>
            <a:endParaRPr lang="en-CA" baseline="0" dirty="0" smtClean="0"/>
          </a:p>
          <a:p>
            <a:r>
              <a:rPr lang="en-CA" dirty="0" smtClean="0"/>
              <a:t>Deut 33:7 And this is the blessing of Judah: and he said, Hear, Lord, the voice of Judah, and bring him unto his people: let his hands be sufficient for him; and be thou an help to him from his enemies.</a:t>
            </a:r>
          </a:p>
          <a:p>
            <a:endParaRPr lang="en-CA" dirty="0" smtClean="0"/>
          </a:p>
          <a:p>
            <a:r>
              <a:rPr lang="en-CA" dirty="0" smtClean="0"/>
              <a:t>Zacharias mind is</a:t>
            </a:r>
            <a:r>
              <a:rPr lang="en-CA" baseline="0" dirty="0" smtClean="0"/>
              <a:t> not on the present, except to know that everything that Yahweh had said from Eden on was about to be ratified and this 8 day old boy was selected for a </a:t>
            </a:r>
            <a:r>
              <a:rPr lang="en-CA" baseline="0" dirty="0" err="1" smtClean="0"/>
              <a:t>monumentus</a:t>
            </a:r>
            <a:r>
              <a:rPr lang="en-CA" baseline="0" dirty="0" smtClean="0"/>
              <a:t> task.</a:t>
            </a:r>
          </a:p>
          <a:p>
            <a:endParaRPr lang="en-CA" baseline="0" dirty="0" smtClean="0"/>
          </a:p>
          <a:p>
            <a:r>
              <a:rPr lang="en-CA" baseline="0" dirty="0" smtClean="0"/>
              <a:t>Brothers and Sisters, you who have had children, grand children, do we look at our children with the same zeal, Yahweh has given us an opportunity to prepare a young mind for a work, a work during the days of mortality and a work in immortality</a:t>
            </a:r>
          </a:p>
          <a:p>
            <a:endParaRPr lang="en-CA" baseline="0" dirty="0" smtClean="0"/>
          </a:p>
          <a:p>
            <a:r>
              <a:rPr lang="en-CA" baseline="0" dirty="0" smtClean="0"/>
              <a:t>If the Lord returns tomorrow, have we sufficiently prepared the young minds to accept a role to assist in the preparation of the world for Christ's dominion?</a:t>
            </a:r>
          </a:p>
          <a:p>
            <a:endParaRPr lang="en-CA" baseline="0" dirty="0" smtClean="0"/>
          </a:p>
          <a:p>
            <a:r>
              <a:rPr lang="en-CA" baseline="0" dirty="0" smtClean="0"/>
              <a:t>How does the TV, movies, video games, education, worldly magazines and philosophies help? We hear brothers from the platform saying that they cannot tell you not to watch movies, or let your kids watch movies, just be selective and aware of what they are watching. We are at a cross road in the brotherhood, the old landmarks that have stood the test of time are being moved on all fronts. </a:t>
            </a:r>
          </a:p>
          <a:p>
            <a:endParaRPr lang="en-CA" baseline="0" dirty="0" smtClean="0"/>
          </a:p>
          <a:p>
            <a:r>
              <a:rPr lang="en-CA" baseline="0" dirty="0" smtClean="0"/>
              <a:t>So again are we as parents and grandparents as zealous as these two old people? When we get to the judgement seat and meet them, and they ask what we did to prepare the way, what will be our answer.</a:t>
            </a:r>
          </a:p>
          <a:p>
            <a:endParaRPr lang="en-CA" baseline="0" dirty="0" smtClean="0"/>
          </a:p>
          <a:p>
            <a:endParaRPr lang="en-CA" dirty="0"/>
          </a:p>
        </p:txBody>
      </p:sp>
      <p:sp>
        <p:nvSpPr>
          <p:cNvPr id="4" name="Slide Number Placeholder 3"/>
          <p:cNvSpPr>
            <a:spLocks noGrp="1"/>
          </p:cNvSpPr>
          <p:nvPr>
            <p:ph type="sldNum" sz="quarter" idx="10"/>
          </p:nvPr>
        </p:nvSpPr>
        <p:spPr/>
        <p:txBody>
          <a:bodyPr/>
          <a:lstStyle/>
          <a:p>
            <a:fld id="{4AE4077B-D4B0-4F80-B2CC-F259DDE46824}" type="slidenum">
              <a:rPr lang="en-CA" smtClean="0"/>
              <a:pPr/>
              <a:t>7</a:t>
            </a:fld>
            <a:endParaRPr lang="en-CA"/>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CA" dirty="0" smtClean="0"/>
              <a:t>Zacharias now understands that massive undertaking his son will do, going</a:t>
            </a:r>
            <a:r>
              <a:rPr lang="en-CA" baseline="0" dirty="0" smtClean="0"/>
              <a:t> to make ready, prepare the way</a:t>
            </a:r>
          </a:p>
          <a:p>
            <a:endParaRPr lang="en-CA" baseline="0" dirty="0" smtClean="0"/>
          </a:p>
          <a:p>
            <a:r>
              <a:rPr lang="en-CA" baseline="0" dirty="0" smtClean="0"/>
              <a:t>The work of this boy John was to teach John the apostle, or “give knowledge of salvation”  coming from a word that is used of the Angels</a:t>
            </a:r>
          </a:p>
          <a:p>
            <a:endParaRPr lang="en-CA" baseline="0" dirty="0" smtClean="0"/>
          </a:p>
          <a:p>
            <a:r>
              <a:rPr lang="en-CA" baseline="0" dirty="0" smtClean="0"/>
              <a:t>By a specific way,  “remission of sins”</a:t>
            </a:r>
          </a:p>
          <a:p>
            <a:endParaRPr lang="en-CA" baseline="0" dirty="0" smtClean="0"/>
          </a:p>
          <a:p>
            <a:endParaRPr lang="en-CA" dirty="0" smtClean="0"/>
          </a:p>
          <a:p>
            <a:endParaRPr lang="en-CA" dirty="0"/>
          </a:p>
        </p:txBody>
      </p:sp>
      <p:sp>
        <p:nvSpPr>
          <p:cNvPr id="4" name="Slide Number Placeholder 3"/>
          <p:cNvSpPr>
            <a:spLocks noGrp="1"/>
          </p:cNvSpPr>
          <p:nvPr>
            <p:ph type="sldNum" sz="quarter" idx="10"/>
          </p:nvPr>
        </p:nvSpPr>
        <p:spPr/>
        <p:txBody>
          <a:bodyPr/>
          <a:lstStyle/>
          <a:p>
            <a:fld id="{4AE4077B-D4B0-4F80-B2CC-F259DDE46824}" type="slidenum">
              <a:rPr lang="en-CA" smtClean="0"/>
              <a:pPr/>
              <a:t>9</a:t>
            </a:fld>
            <a:endParaRPr lang="en-CA"/>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CA" sz="1200" dirty="0" smtClean="0"/>
              <a:t>At</a:t>
            </a:r>
            <a:r>
              <a:rPr lang="en-CA" sz="1200" baseline="0" dirty="0" smtClean="0"/>
              <a:t> the end of Christ’s life we see him make reference to the remission or freedom of sins</a:t>
            </a:r>
          </a:p>
          <a:p>
            <a:endParaRPr lang="en-CA" sz="1200" baseline="0" dirty="0" smtClean="0"/>
          </a:p>
          <a:p>
            <a:r>
              <a:rPr lang="en-CA" sz="1200" baseline="0" dirty="0" smtClean="0"/>
              <a:t>We now come to the crux of the prophecy and the belief and understanding of the truth</a:t>
            </a:r>
          </a:p>
          <a:p>
            <a:endParaRPr lang="en-CA" sz="1200" baseline="0" dirty="0" smtClean="0"/>
          </a:p>
          <a:p>
            <a:r>
              <a:rPr lang="en-CA" sz="1200" baseline="0" dirty="0" smtClean="0"/>
              <a:t>We mentioned that as parents, grandparents, uncle and aunt, CYC leaders, whatever our role is, we have to know our Bibles</a:t>
            </a:r>
          </a:p>
          <a:p>
            <a:endParaRPr lang="en-CA" sz="1200" baseline="0" dirty="0" smtClean="0"/>
          </a:p>
          <a:p>
            <a:r>
              <a:rPr lang="en-CA" sz="1200" baseline="0" dirty="0" smtClean="0"/>
              <a:t>There is this movement in the Vineyard that we cannot use the word “must”, but as in all loosening of our landmarks, that is completely unscriptural</a:t>
            </a:r>
          </a:p>
          <a:p>
            <a:endParaRPr lang="en-CA" sz="1200" baseline="0" dirty="0" smtClean="0"/>
          </a:p>
          <a:p>
            <a:r>
              <a:rPr lang="en-CA" sz="1200" baseline="0" dirty="0" smtClean="0"/>
              <a:t>We must know our Bibles, not know them completely, but be ready especially with the young minds to give a ready answer</a:t>
            </a:r>
          </a:p>
          <a:p>
            <a:endParaRPr lang="en-CA" dirty="0"/>
          </a:p>
        </p:txBody>
      </p:sp>
      <p:sp>
        <p:nvSpPr>
          <p:cNvPr id="4" name="Slide Number Placeholder 3"/>
          <p:cNvSpPr>
            <a:spLocks noGrp="1"/>
          </p:cNvSpPr>
          <p:nvPr>
            <p:ph type="sldNum" sz="quarter" idx="10"/>
          </p:nvPr>
        </p:nvSpPr>
        <p:spPr/>
        <p:txBody>
          <a:bodyPr/>
          <a:lstStyle/>
          <a:p>
            <a:fld id="{4AE4077B-D4B0-4F80-B2CC-F259DDE46824}" type="slidenum">
              <a:rPr lang="en-CA" smtClean="0"/>
              <a:pPr/>
              <a:t>10</a:t>
            </a:fld>
            <a:endParaRPr lang="en-CA"/>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endParaRPr lang="en-CA" dirty="0" smtClean="0"/>
          </a:p>
        </p:txBody>
      </p:sp>
      <p:sp>
        <p:nvSpPr>
          <p:cNvPr id="4" name="Slide Number Placeholder 3"/>
          <p:cNvSpPr>
            <a:spLocks noGrp="1"/>
          </p:cNvSpPr>
          <p:nvPr>
            <p:ph type="sldNum" sz="quarter" idx="10"/>
          </p:nvPr>
        </p:nvSpPr>
        <p:spPr/>
        <p:txBody>
          <a:bodyPr/>
          <a:lstStyle/>
          <a:p>
            <a:fld id="{4AE4077B-D4B0-4F80-B2CC-F259DDE46824}" type="slidenum">
              <a:rPr lang="en-CA" smtClean="0"/>
              <a:pPr/>
              <a:t>11</a:t>
            </a:fld>
            <a:endParaRPr lang="en-CA"/>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CA" baseline="0" dirty="0" smtClean="0"/>
              <a:t>The last two statements by Zacharias become the foundation for John the Baptist and John the Apostle’s message</a:t>
            </a:r>
          </a:p>
          <a:p>
            <a:endParaRPr lang="en-CA" dirty="0" smtClean="0"/>
          </a:p>
          <a:p>
            <a:r>
              <a:rPr lang="en-CA" sz="1200" dirty="0" err="1" smtClean="0"/>
              <a:t>Anatole</a:t>
            </a:r>
            <a:r>
              <a:rPr lang="en-CA" sz="1200" dirty="0" smtClean="0"/>
              <a:t> </a:t>
            </a:r>
            <a:r>
              <a:rPr lang="en-CA" dirty="0" smtClean="0"/>
              <a:t>Matt 8:11 And I say unto you, That many shall come from the </a:t>
            </a:r>
            <a:r>
              <a:rPr lang="en-CA" b="1" u="sng" dirty="0" smtClean="0"/>
              <a:t>east</a:t>
            </a:r>
            <a:r>
              <a:rPr lang="en-CA" dirty="0" smtClean="0"/>
              <a:t> and west, and shall sit down with Abraham, and Isaac, and Jacob, in the kingdom of heaven.</a:t>
            </a:r>
          </a:p>
          <a:p>
            <a:endParaRPr lang="en-CA" dirty="0" smtClean="0"/>
          </a:p>
          <a:p>
            <a:r>
              <a:rPr lang="en-CA" dirty="0" smtClean="0"/>
              <a:t>Matt 24:27 For as the lightning cometh out of the </a:t>
            </a:r>
            <a:r>
              <a:rPr lang="en-CA" b="1" u="sng" dirty="0" smtClean="0"/>
              <a:t>east</a:t>
            </a:r>
            <a:r>
              <a:rPr lang="en-CA" dirty="0" smtClean="0"/>
              <a:t>, and </a:t>
            </a:r>
            <a:r>
              <a:rPr lang="en-CA" dirty="0" err="1" smtClean="0"/>
              <a:t>shineth</a:t>
            </a:r>
            <a:r>
              <a:rPr lang="en-CA" dirty="0" smtClean="0"/>
              <a:t> even unto the west; so shall also the coming of the Son of man be.</a:t>
            </a:r>
          </a:p>
          <a:p>
            <a:endParaRPr lang="en-CA" dirty="0" smtClean="0"/>
          </a:p>
          <a:p>
            <a:r>
              <a:rPr lang="en-CA" dirty="0" smtClean="0"/>
              <a:t>What is synonymous with Lightening</a:t>
            </a:r>
            <a:r>
              <a:rPr lang="en-CA" baseline="0" dirty="0" smtClean="0"/>
              <a:t> – Thunder</a:t>
            </a:r>
          </a:p>
          <a:p>
            <a:endParaRPr lang="en-CA" dirty="0" smtClean="0"/>
          </a:p>
          <a:p>
            <a:r>
              <a:rPr lang="en-CA" sz="1200" dirty="0" err="1" smtClean="0"/>
              <a:t>anatello</a:t>
            </a:r>
            <a:r>
              <a:rPr lang="en-CA" sz="1200" dirty="0" smtClean="0"/>
              <a:t>  </a:t>
            </a:r>
            <a:r>
              <a:rPr lang="en-CA" dirty="0" smtClean="0"/>
              <a:t>2 Peter 1:19-21</a:t>
            </a:r>
          </a:p>
          <a:p>
            <a:r>
              <a:rPr lang="en-CA" dirty="0" smtClean="0"/>
              <a:t>19 We have also a more sure word of prophecy; whereunto ye do well that ye take heed, as unto a light that </a:t>
            </a:r>
            <a:r>
              <a:rPr lang="en-CA" dirty="0" err="1" smtClean="0"/>
              <a:t>shineth</a:t>
            </a:r>
            <a:r>
              <a:rPr lang="en-CA" dirty="0" smtClean="0"/>
              <a:t> in a dark place, until the day dawn, and the day star </a:t>
            </a:r>
            <a:r>
              <a:rPr lang="en-CA" b="1" u="sng" dirty="0" smtClean="0"/>
              <a:t>arise</a:t>
            </a:r>
            <a:r>
              <a:rPr lang="en-CA" dirty="0" smtClean="0"/>
              <a:t> in your hearts:</a:t>
            </a:r>
          </a:p>
          <a:p>
            <a:r>
              <a:rPr lang="en-CA" dirty="0" smtClean="0"/>
              <a:t>20 Knowing this first, that no prophecy of the scripture is of any private interpretation. (self </a:t>
            </a:r>
            <a:r>
              <a:rPr lang="en-CA" dirty="0" err="1" smtClean="0"/>
              <a:t>explantion</a:t>
            </a:r>
            <a:r>
              <a:rPr lang="en-CA" dirty="0" smtClean="0"/>
              <a:t>)</a:t>
            </a:r>
          </a:p>
          <a:p>
            <a:r>
              <a:rPr lang="en-CA" dirty="0" smtClean="0"/>
              <a:t>21 For the prophecy came not in old time by the will of man: but holy men of God </a:t>
            </a:r>
            <a:r>
              <a:rPr lang="en-CA" dirty="0" err="1" smtClean="0"/>
              <a:t>spake</a:t>
            </a:r>
            <a:r>
              <a:rPr lang="en-CA" dirty="0" smtClean="0"/>
              <a:t> as they were moved by the Holy Ghost.</a:t>
            </a:r>
          </a:p>
          <a:p>
            <a:endParaRPr lang="en-CA" dirty="0" smtClean="0"/>
          </a:p>
          <a:p>
            <a:r>
              <a:rPr lang="en-CA" dirty="0" smtClean="0"/>
              <a:t>Luke 1:78 Hath visited</a:t>
            </a:r>
            <a:r>
              <a:rPr lang="en-CA" baseline="0" dirty="0" smtClean="0"/>
              <a:t> = </a:t>
            </a:r>
            <a:r>
              <a:rPr lang="en-CA" baseline="0" dirty="0" err="1" smtClean="0"/>
              <a:t>episkeptomai</a:t>
            </a:r>
            <a:r>
              <a:rPr lang="en-CA" baseline="0" dirty="0" smtClean="0"/>
              <a:t> (</a:t>
            </a:r>
            <a:r>
              <a:rPr lang="en-CA" baseline="0" dirty="0" err="1" smtClean="0"/>
              <a:t>ep-ee-skep</a:t>
            </a:r>
            <a:r>
              <a:rPr lang="en-CA" baseline="0" dirty="0" smtClean="0"/>
              <a:t>'-tom-</a:t>
            </a:r>
            <a:r>
              <a:rPr lang="en-CA" baseline="0" dirty="0" err="1" smtClean="0"/>
              <a:t>ahee</a:t>
            </a:r>
            <a:r>
              <a:rPr lang="en-CA" baseline="0" dirty="0" smtClean="0"/>
              <a:t>); middle voice from NT:1909 and the base of NT:4649; to inspect, i.e. (by implication) to select; by extension, to go to see, relieve:</a:t>
            </a:r>
          </a:p>
          <a:p>
            <a:r>
              <a:rPr lang="en-CA" baseline="0" dirty="0" smtClean="0"/>
              <a:t>Phil 3:14 I press toward the </a:t>
            </a:r>
            <a:r>
              <a:rPr lang="en-CA" b="1" baseline="0" dirty="0" smtClean="0"/>
              <a:t>mark 4649</a:t>
            </a:r>
            <a:r>
              <a:rPr lang="en-CA" baseline="0" dirty="0" smtClean="0"/>
              <a:t> for the prize of the high calling of God in Christ Jesus.</a:t>
            </a:r>
          </a:p>
          <a:p>
            <a:endParaRPr lang="en-CA" baseline="0" dirty="0" smtClean="0"/>
          </a:p>
          <a:p>
            <a:endParaRPr lang="en-CA" dirty="0" smtClean="0"/>
          </a:p>
        </p:txBody>
      </p:sp>
      <p:sp>
        <p:nvSpPr>
          <p:cNvPr id="4" name="Slide Number Placeholder 3"/>
          <p:cNvSpPr>
            <a:spLocks noGrp="1"/>
          </p:cNvSpPr>
          <p:nvPr>
            <p:ph type="sldNum" sz="quarter" idx="10"/>
          </p:nvPr>
        </p:nvSpPr>
        <p:spPr/>
        <p:txBody>
          <a:bodyPr/>
          <a:lstStyle/>
          <a:p>
            <a:fld id="{4AE4077B-D4B0-4F80-B2CC-F259DDE46824}" type="slidenum">
              <a:rPr lang="en-CA" smtClean="0"/>
              <a:pPr/>
              <a:t>12</a:t>
            </a:fld>
            <a:endParaRPr lang="en-CA"/>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sz="1400" dirty="0" smtClean="0"/>
              <a:t>To  them that sit = </a:t>
            </a:r>
            <a:r>
              <a:rPr lang="en-CA" sz="1400" dirty="0" err="1" smtClean="0"/>
              <a:t>kathemai</a:t>
            </a:r>
            <a:r>
              <a:rPr lang="en-CA" sz="1400" dirty="0" smtClean="0"/>
              <a:t> (</a:t>
            </a:r>
            <a:r>
              <a:rPr lang="en-CA" sz="1400" dirty="0" err="1" smtClean="0"/>
              <a:t>kath</a:t>
            </a:r>
            <a:r>
              <a:rPr lang="en-CA" sz="1400" dirty="0" smtClean="0"/>
              <a:t>'-ay-</a:t>
            </a:r>
            <a:r>
              <a:rPr lang="en-CA" sz="1400" dirty="0" err="1" smtClean="0"/>
              <a:t>mahee</a:t>
            </a:r>
            <a:r>
              <a:rPr lang="en-CA" sz="1400" dirty="0" smtClean="0"/>
              <a:t>); from NT:2596; and </a:t>
            </a:r>
            <a:r>
              <a:rPr lang="en-CA" sz="1400" dirty="0" err="1" smtClean="0"/>
              <a:t>hemai</a:t>
            </a:r>
            <a:r>
              <a:rPr lang="en-CA" sz="1400" dirty="0" smtClean="0"/>
              <a:t> (to sit; akin to the base of NT:1476); to sit down; </a:t>
            </a:r>
            <a:r>
              <a:rPr lang="en-CA" sz="1400" b="1" u="sng" dirty="0" smtClean="0"/>
              <a:t>figuratively, to remain, reside</a:t>
            </a:r>
            <a:r>
              <a:rPr lang="en-CA" sz="1400" dirty="0" smtClean="0"/>
              <a:t>:</a:t>
            </a:r>
          </a:p>
          <a:p>
            <a:endParaRPr lang="en-CA" sz="1400" dirty="0" smtClean="0"/>
          </a:p>
          <a:p>
            <a:r>
              <a:rPr lang="en-CA" sz="1400" dirty="0" err="1" smtClean="0"/>
              <a:t>epiphaino</a:t>
            </a:r>
            <a:r>
              <a:rPr lang="en-CA" sz="1400" dirty="0" smtClean="0"/>
              <a:t> (</a:t>
            </a:r>
            <a:r>
              <a:rPr lang="en-CA" sz="1400" dirty="0" err="1" smtClean="0"/>
              <a:t>ep-ee-fah</a:t>
            </a:r>
            <a:r>
              <a:rPr lang="en-CA" sz="1400" dirty="0" smtClean="0"/>
              <a:t>'-</a:t>
            </a:r>
            <a:r>
              <a:rPr lang="en-CA" sz="1400" dirty="0" err="1" smtClean="0"/>
              <a:t>ee</a:t>
            </a:r>
            <a:r>
              <a:rPr lang="en-CA" sz="1400" dirty="0" smtClean="0"/>
              <a:t>-no); from NT:1909 and NT:5316; </a:t>
            </a:r>
            <a:r>
              <a:rPr lang="en-CA" sz="1400" b="1" u="sng" dirty="0" smtClean="0"/>
              <a:t>to shine upon, </a:t>
            </a:r>
            <a:r>
              <a:rPr lang="en-CA" sz="1400" dirty="0" smtClean="0"/>
              <a:t>i.e. become (literally) visible or (figuratively) known:</a:t>
            </a:r>
          </a:p>
          <a:p>
            <a:endParaRPr lang="en-CA" sz="1400" dirty="0" smtClean="0"/>
          </a:p>
          <a:p>
            <a:r>
              <a:rPr lang="en-CA" sz="1400" dirty="0" err="1" smtClean="0"/>
              <a:t>epi</a:t>
            </a:r>
            <a:r>
              <a:rPr lang="en-CA" sz="1400" dirty="0" smtClean="0"/>
              <a:t> (</a:t>
            </a:r>
            <a:r>
              <a:rPr lang="en-CA" sz="1400" dirty="0" err="1" smtClean="0"/>
              <a:t>ep-ee</a:t>
            </a:r>
            <a:r>
              <a:rPr lang="en-CA" sz="1400" dirty="0" smtClean="0"/>
              <a:t>'); a primary preposition; properly, meaning superimposition (of time, place, order, etc.), as a relation of distribution [with the genitive case], i.e. over, upon, etc.; of rest (with the det.) at, on, etc.; of direction (with the accusative case) towards, upon, etc.:</a:t>
            </a:r>
          </a:p>
          <a:p>
            <a:endParaRPr lang="en-CA" sz="1400" dirty="0" smtClean="0"/>
          </a:p>
          <a:p>
            <a:r>
              <a:rPr lang="en-CA" sz="1400" dirty="0" err="1" smtClean="0"/>
              <a:t>phaino</a:t>
            </a:r>
            <a:r>
              <a:rPr lang="en-CA" sz="1400" dirty="0" smtClean="0"/>
              <a:t> (</a:t>
            </a:r>
            <a:r>
              <a:rPr lang="en-CA" sz="1400" dirty="0" err="1" smtClean="0"/>
              <a:t>fah</a:t>
            </a:r>
            <a:r>
              <a:rPr lang="en-CA" sz="1400" dirty="0" smtClean="0"/>
              <a:t>'-</a:t>
            </a:r>
            <a:r>
              <a:rPr lang="en-CA" sz="1400" dirty="0" err="1" smtClean="0"/>
              <a:t>ee</a:t>
            </a:r>
            <a:r>
              <a:rPr lang="en-CA" sz="1400" dirty="0" smtClean="0"/>
              <a:t>-no); prolongation for the base of NT:5457;</a:t>
            </a:r>
            <a:r>
              <a:rPr lang="en-CA" sz="1400" b="1" u="sng" dirty="0" smtClean="0"/>
              <a:t> to lighten (shine), </a:t>
            </a:r>
            <a:r>
              <a:rPr lang="en-CA" sz="1400" dirty="0" smtClean="0"/>
              <a:t>i.e. show (transitive or intransitive, literal or figurative):</a:t>
            </a:r>
          </a:p>
          <a:p>
            <a:endParaRPr lang="en-CA" sz="1400" dirty="0" smtClean="0"/>
          </a:p>
          <a:p>
            <a:r>
              <a:rPr lang="en-CA" sz="1400" dirty="0" err="1" smtClean="0"/>
              <a:t>phos</a:t>
            </a:r>
            <a:r>
              <a:rPr lang="en-CA" sz="1400" dirty="0" smtClean="0"/>
              <a:t> (</a:t>
            </a:r>
            <a:r>
              <a:rPr lang="en-CA" sz="1400" dirty="0" err="1" smtClean="0"/>
              <a:t>foce</a:t>
            </a:r>
            <a:r>
              <a:rPr lang="en-CA" sz="1400" dirty="0" smtClean="0"/>
              <a:t>); from an obsolete </a:t>
            </a:r>
            <a:r>
              <a:rPr lang="en-CA" sz="1400" dirty="0" err="1" smtClean="0"/>
              <a:t>phao</a:t>
            </a:r>
            <a:r>
              <a:rPr lang="en-CA" sz="1400" dirty="0" smtClean="0"/>
              <a:t> (to shine or make manifest, especially by rays; compare NT:5316, NT:5346); luminousness (in the widest application, nat. or artificial, abstract or concrete, literal or figurative):</a:t>
            </a:r>
          </a:p>
          <a:p>
            <a:endParaRPr lang="en-CA" sz="1400" dirty="0" smtClean="0"/>
          </a:p>
          <a:p>
            <a:r>
              <a:rPr lang="en-CA" sz="1400" dirty="0" smtClean="0"/>
              <a:t>Titus 3:4-6</a:t>
            </a:r>
          </a:p>
          <a:p>
            <a:r>
              <a:rPr lang="en-CA" sz="1400" dirty="0" smtClean="0"/>
              <a:t>4 But after that the kindness and love of God our Saviour toward man appeared, (</a:t>
            </a:r>
            <a:r>
              <a:rPr lang="en-CA" sz="1400" dirty="0" err="1" smtClean="0"/>
              <a:t>epiphaino</a:t>
            </a:r>
            <a:r>
              <a:rPr lang="en-CA" sz="1400" dirty="0" smtClean="0"/>
              <a:t> = to give light)</a:t>
            </a:r>
          </a:p>
          <a:p>
            <a:r>
              <a:rPr lang="en-CA" sz="1400" dirty="0" smtClean="0"/>
              <a:t>5 Not by works of righteousness which we have done, but according to his mercy he saved us, by the washing of regeneration, and renewing of the Holy Ghost;</a:t>
            </a:r>
          </a:p>
          <a:p>
            <a:r>
              <a:rPr lang="en-CA" sz="1400" dirty="0" smtClean="0"/>
              <a:t>6 Which he shed (to pour) on us abundantly through Jesus Christ our Saviour;</a:t>
            </a:r>
          </a:p>
          <a:p>
            <a:endParaRPr lang="en-CA" sz="1400" dirty="0" smtClean="0"/>
          </a:p>
          <a:p>
            <a:endParaRPr lang="en-CA" sz="140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CA" sz="1400" dirty="0" err="1" smtClean="0"/>
              <a:t>Hodos</a:t>
            </a:r>
            <a:r>
              <a:rPr lang="en-CA" sz="1400" dirty="0" smtClean="0"/>
              <a:t> v76 “his ways” was from </a:t>
            </a:r>
            <a:r>
              <a:rPr kumimoji="0" lang="en-CA" sz="1400" b="0" i="0" u="none" strike="noStrike" kern="1200" cap="none" spc="0" normalizeH="0" baseline="0" noProof="0" dirty="0" smtClean="0">
                <a:ln>
                  <a:noFill/>
                </a:ln>
                <a:solidFill>
                  <a:schemeClr val="tx1"/>
                </a:solidFill>
                <a:effectLst/>
                <a:uLnTx/>
                <a:uFillTx/>
                <a:latin typeface="+mn-lt"/>
                <a:ea typeface="+mn-ea"/>
                <a:cs typeface="+mn-cs"/>
              </a:rPr>
              <a:t>Matt 21:32 For John came unto you in the </a:t>
            </a:r>
            <a:r>
              <a:rPr kumimoji="0" lang="en-CA" sz="1400" b="0" i="0" u="none" strike="noStrike" kern="1200" cap="none" spc="0" normalizeH="0" baseline="0" noProof="0" dirty="0" smtClean="0">
                <a:ln>
                  <a:noFill/>
                </a:ln>
                <a:solidFill>
                  <a:schemeClr val="tx1"/>
                </a:solidFill>
                <a:effectLst>
                  <a:glow rad="228600">
                    <a:schemeClr val="accent2">
                      <a:satMod val="175000"/>
                      <a:alpha val="40000"/>
                    </a:schemeClr>
                  </a:glow>
                </a:effectLst>
                <a:uLnTx/>
                <a:uFillTx/>
                <a:latin typeface="+mn-lt"/>
                <a:ea typeface="+mn-ea"/>
                <a:cs typeface="+mn-cs"/>
              </a:rPr>
              <a:t>way</a:t>
            </a:r>
            <a:r>
              <a:rPr kumimoji="0" lang="en-CA" sz="1400" b="0" i="0" u="none" strike="noStrike" kern="1200" cap="none" spc="0" normalizeH="0" baseline="0" noProof="0" dirty="0" smtClean="0">
                <a:ln>
                  <a:noFill/>
                </a:ln>
                <a:solidFill>
                  <a:schemeClr val="tx1"/>
                </a:solidFill>
                <a:effectLst/>
                <a:uLnTx/>
                <a:uFillTx/>
                <a:latin typeface="+mn-lt"/>
                <a:ea typeface="+mn-ea"/>
                <a:cs typeface="+mn-cs"/>
              </a:rPr>
              <a:t> of righteousness, and ye believed him not: but the publicans and the harlots believed him: and ye, when ye had seen it, repented not afterward, that ye might believe him.</a:t>
            </a:r>
          </a:p>
          <a:p>
            <a:endParaRPr lang="en-CA" sz="1400" dirty="0" smtClean="0"/>
          </a:p>
          <a:p>
            <a:r>
              <a:rPr lang="en-CA" sz="1400" dirty="0" smtClean="0"/>
              <a:t>This is the last we hear of this old couple, chosen for their</a:t>
            </a:r>
            <a:r>
              <a:rPr lang="en-CA" sz="1400" baseline="0" dirty="0" smtClean="0"/>
              <a:t> years of service, maturity in the Truth, their steadfast uncompromising principles, the understanding of the “Way of righteousness.</a:t>
            </a:r>
          </a:p>
          <a:p>
            <a:endParaRPr lang="en-CA" sz="1400" baseline="0" dirty="0" smtClean="0"/>
          </a:p>
          <a:p>
            <a:r>
              <a:rPr lang="en-CA" sz="1400" baseline="0" dirty="0" smtClean="0"/>
              <a:t>An old couple that by all intents and purposes would not have lived to see or hear of the premature, violent death of their son, that would decrease so the Master could increase</a:t>
            </a:r>
          </a:p>
          <a:p>
            <a:endParaRPr lang="en-CA" sz="1400" baseline="0" dirty="0" smtClean="0"/>
          </a:p>
          <a:p>
            <a:r>
              <a:rPr lang="en-CA" sz="1400" baseline="0" dirty="0" smtClean="0"/>
              <a:t>What a day it will be when the faith they had in the unseen will be manifest for them in that day when they will accompany their son , and a man they probably never met a man who would bear the same name, John son of Thunder</a:t>
            </a:r>
          </a:p>
          <a:p>
            <a:endParaRPr lang="en-CA" sz="1400" dirty="0" smtClean="0"/>
          </a:p>
        </p:txBody>
      </p:sp>
      <p:sp>
        <p:nvSpPr>
          <p:cNvPr id="4" name="Slide Number Placeholder 3"/>
          <p:cNvSpPr>
            <a:spLocks noGrp="1"/>
          </p:cNvSpPr>
          <p:nvPr>
            <p:ph type="sldNum" sz="quarter" idx="10"/>
          </p:nvPr>
        </p:nvSpPr>
        <p:spPr/>
        <p:txBody>
          <a:bodyPr/>
          <a:lstStyle/>
          <a:p>
            <a:fld id="{4AE4077B-D4B0-4F80-B2CC-F259DDE46824}" type="slidenum">
              <a:rPr lang="en-CA" smtClean="0"/>
              <a:pPr/>
              <a:t>13</a:t>
            </a:fld>
            <a:endParaRPr lang="en-C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C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CA"/>
          </a:p>
        </p:txBody>
      </p:sp>
      <p:sp>
        <p:nvSpPr>
          <p:cNvPr id="4" name="Date Placeholder 3"/>
          <p:cNvSpPr>
            <a:spLocks noGrp="1"/>
          </p:cNvSpPr>
          <p:nvPr>
            <p:ph type="dt" sz="half" idx="10"/>
          </p:nvPr>
        </p:nvSpPr>
        <p:spPr/>
        <p:txBody>
          <a:bodyPr/>
          <a:lstStyle/>
          <a:p>
            <a:fld id="{70BB73CF-9B7A-4704-B55C-CCDD4FFAB79E}" type="datetimeFigureOut">
              <a:rPr lang="en-US" smtClean="0"/>
              <a:pPr/>
              <a:t>12/22/2012</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C1EA22CA-6B3F-4F0C-8747-2C7C49C24C66}" type="slidenum">
              <a:rPr lang="en-CA" smtClean="0"/>
              <a:pPr/>
              <a:t>‹#›</a:t>
            </a:fld>
            <a:endParaRPr lang="en-CA"/>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70BB73CF-9B7A-4704-B55C-CCDD4FFAB79E}" type="datetimeFigureOut">
              <a:rPr lang="en-US" smtClean="0"/>
              <a:pPr/>
              <a:t>12/22/2012</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C1EA22CA-6B3F-4F0C-8747-2C7C49C24C66}" type="slidenum">
              <a:rPr lang="en-CA" smtClean="0"/>
              <a:pPr/>
              <a:t>‹#›</a:t>
            </a:fld>
            <a:endParaRPr lang="en-CA"/>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0BB73CF-9B7A-4704-B55C-CCDD4FFAB79E}" type="datetimeFigureOut">
              <a:rPr lang="en-US" smtClean="0"/>
              <a:pPr/>
              <a:t>12/22/2012</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C1EA22CA-6B3F-4F0C-8747-2C7C49C24C66}" type="slidenum">
              <a:rPr lang="en-CA" smtClean="0"/>
              <a:pPr/>
              <a:t>‹#›</a:t>
            </a:fld>
            <a:endParaRPr lang="en-CA"/>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Date Placeholder 4"/>
          <p:cNvSpPr>
            <a:spLocks noGrp="1"/>
          </p:cNvSpPr>
          <p:nvPr>
            <p:ph type="dt" sz="half" idx="10"/>
          </p:nvPr>
        </p:nvSpPr>
        <p:spPr/>
        <p:txBody>
          <a:bodyPr/>
          <a:lstStyle/>
          <a:p>
            <a:fld id="{70BB73CF-9B7A-4704-B55C-CCDD4FFAB79E}" type="datetimeFigureOut">
              <a:rPr lang="en-US" smtClean="0"/>
              <a:pPr/>
              <a:t>12/22/2012</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C1EA22CA-6B3F-4F0C-8747-2C7C49C24C66}" type="slidenum">
              <a:rPr lang="en-CA" smtClean="0"/>
              <a:pPr/>
              <a:t>‹#›</a:t>
            </a:fld>
            <a:endParaRPr lang="en-CA"/>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Date Placeholder 6"/>
          <p:cNvSpPr>
            <a:spLocks noGrp="1"/>
          </p:cNvSpPr>
          <p:nvPr>
            <p:ph type="dt" sz="half" idx="10"/>
          </p:nvPr>
        </p:nvSpPr>
        <p:spPr/>
        <p:txBody>
          <a:bodyPr/>
          <a:lstStyle/>
          <a:p>
            <a:fld id="{70BB73CF-9B7A-4704-B55C-CCDD4FFAB79E}" type="datetimeFigureOut">
              <a:rPr lang="en-US" smtClean="0"/>
              <a:pPr/>
              <a:t>12/22/2012</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C1EA22CA-6B3F-4F0C-8747-2C7C49C24C66}" type="slidenum">
              <a:rPr lang="en-CA" smtClean="0"/>
              <a:pPr/>
              <a:t>‹#›</a:t>
            </a:fld>
            <a:endParaRPr lang="en-CA"/>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Date Placeholder 2"/>
          <p:cNvSpPr>
            <a:spLocks noGrp="1"/>
          </p:cNvSpPr>
          <p:nvPr>
            <p:ph type="dt" sz="half" idx="10"/>
          </p:nvPr>
        </p:nvSpPr>
        <p:spPr/>
        <p:txBody>
          <a:bodyPr/>
          <a:lstStyle/>
          <a:p>
            <a:fld id="{70BB73CF-9B7A-4704-B55C-CCDD4FFAB79E}" type="datetimeFigureOut">
              <a:rPr lang="en-US" smtClean="0"/>
              <a:pPr/>
              <a:t>12/22/2012</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C1EA22CA-6B3F-4F0C-8747-2C7C49C24C66}" type="slidenum">
              <a:rPr lang="en-CA" smtClean="0"/>
              <a:pPr/>
              <a:t>‹#›</a:t>
            </a:fld>
            <a:endParaRPr lang="en-CA"/>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0BB73CF-9B7A-4704-B55C-CCDD4FFAB79E}" type="datetimeFigureOut">
              <a:rPr lang="en-US" smtClean="0"/>
              <a:pPr/>
              <a:t>12/22/2012</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C1EA22CA-6B3F-4F0C-8747-2C7C49C24C66}" type="slidenum">
              <a:rPr lang="en-CA" smtClean="0"/>
              <a:pPr/>
              <a:t>‹#›</a:t>
            </a:fld>
            <a:endParaRPr lang="en-CA"/>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0BB73CF-9B7A-4704-B55C-CCDD4FFAB79E}" type="datetimeFigureOut">
              <a:rPr lang="en-US" smtClean="0"/>
              <a:pPr/>
              <a:t>12/22/2012</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C1EA22CA-6B3F-4F0C-8747-2C7C49C24C66}" type="slidenum">
              <a:rPr lang="en-CA" smtClean="0"/>
              <a:pPr/>
              <a:t>‹#›</a:t>
            </a:fld>
            <a:endParaRPr lang="en-CA"/>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0BB73CF-9B7A-4704-B55C-CCDD4FFAB79E}" type="datetimeFigureOut">
              <a:rPr lang="en-US" smtClean="0"/>
              <a:pPr/>
              <a:t>12/22/2012</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C1EA22CA-6B3F-4F0C-8747-2C7C49C24C66}" type="slidenum">
              <a:rPr lang="en-CA" smtClean="0"/>
              <a:pPr/>
              <a:t>‹#›</a:t>
            </a:fld>
            <a:endParaRPr lang="en-CA"/>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70BB73CF-9B7A-4704-B55C-CCDD4FFAB79E}" type="datetimeFigureOut">
              <a:rPr lang="en-US" smtClean="0"/>
              <a:pPr/>
              <a:t>12/22/2012</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C1EA22CA-6B3F-4F0C-8747-2C7C49C24C66}" type="slidenum">
              <a:rPr lang="en-CA" smtClean="0"/>
              <a:pPr/>
              <a:t>‹#›</a:t>
            </a:fld>
            <a:endParaRPr lang="en-CA"/>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70BB73CF-9B7A-4704-B55C-CCDD4FFAB79E}" type="datetimeFigureOut">
              <a:rPr lang="en-US" smtClean="0"/>
              <a:pPr/>
              <a:t>12/22/2012</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C1EA22CA-6B3F-4F0C-8747-2C7C49C24C66}" type="slidenum">
              <a:rPr lang="en-CA" smtClean="0"/>
              <a:pPr/>
              <a:t>‹#›</a:t>
            </a:fld>
            <a:endParaRPr lang="en-CA"/>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C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0BB73CF-9B7A-4704-B55C-CCDD4FFAB79E}" type="datetimeFigureOut">
              <a:rPr lang="en-US" smtClean="0"/>
              <a:pPr/>
              <a:t>12/22/2012</a:t>
            </a:fld>
            <a:endParaRPr lang="en-C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EA22CA-6B3F-4F0C-8747-2C7C49C24C66}" type="slidenum">
              <a:rPr lang="en-CA" smtClean="0"/>
              <a:pPr/>
              <a:t>‹#›</a:t>
            </a:fld>
            <a:endParaRPr lang="en-C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fad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2">
            <a:lumMod val="60000"/>
            <a:lumOff val="40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11560" y="476672"/>
            <a:ext cx="7772400" cy="1470025"/>
          </a:xfrm>
        </p:spPr>
        <p:txBody>
          <a:bodyPr/>
          <a:lstStyle/>
          <a:p>
            <a:r>
              <a:rPr lang="en-CA" dirty="0" smtClean="0"/>
              <a:t>John, Son of Thunder</a:t>
            </a:r>
            <a:endParaRPr lang="en-CA" dirty="0"/>
          </a:p>
        </p:txBody>
      </p:sp>
      <p:sp>
        <p:nvSpPr>
          <p:cNvPr id="5" name="Title 1"/>
          <p:cNvSpPr txBox="1">
            <a:spLocks/>
          </p:cNvSpPr>
          <p:nvPr/>
        </p:nvSpPr>
        <p:spPr>
          <a:xfrm>
            <a:off x="0" y="2060848"/>
            <a:ext cx="9144000" cy="1470025"/>
          </a:xfrm>
          <a:prstGeom prst="rect">
            <a:avLst/>
          </a:prstGeom>
        </p:spPr>
        <p:txBody>
          <a:bodyPr vert="horz" lIns="91440" tIns="45720" rIns="91440" bIns="45720" rtlCol="0" anchor="ctr">
            <a:normAutofit/>
          </a:bodyPr>
          <a:lstStyle/>
          <a:p>
            <a:pPr lvl="0" algn="ctr">
              <a:spcBef>
                <a:spcPct val="0"/>
              </a:spcBef>
              <a:defRPr/>
            </a:pPr>
            <a:r>
              <a:rPr lang="en-US" sz="4400" dirty="0" smtClean="0"/>
              <a:t>They were both righteous before God </a:t>
            </a:r>
            <a:endParaRPr kumimoji="0" lang="en-CA" sz="4400" b="0" i="0" u="none" strike="noStrike" kern="1200" cap="none" spc="0" normalizeH="0" baseline="0" noProof="0" dirty="0" smtClean="0">
              <a:ln>
                <a:noFill/>
              </a:ln>
              <a:solidFill>
                <a:schemeClr val="tx1"/>
              </a:solidFill>
              <a:effectLst/>
              <a:uLnTx/>
              <a:uFillTx/>
              <a:latin typeface="+mj-lt"/>
              <a:ea typeface="+mj-ea"/>
              <a:cs typeface="+mj-cs"/>
            </a:endParaRPr>
          </a:p>
        </p:txBody>
      </p:sp>
      <p:pic>
        <p:nvPicPr>
          <p:cNvPr id="4" name="Picture 3" descr="old-couple-2.jpg"/>
          <p:cNvPicPr>
            <a:picLocks noChangeAspect="1"/>
          </p:cNvPicPr>
          <p:nvPr/>
        </p:nvPicPr>
        <p:blipFill>
          <a:blip r:embed="rId3" cstate="print"/>
          <a:stretch>
            <a:fillRect/>
          </a:stretch>
        </p:blipFill>
        <p:spPr>
          <a:xfrm>
            <a:off x="3059832" y="3717032"/>
            <a:ext cx="3347445" cy="2852936"/>
          </a:xfrm>
          <a:prstGeom prst="rect">
            <a:avLst/>
          </a:prstGeom>
          <a:ln>
            <a:noFill/>
          </a:ln>
          <a:effectLst>
            <a:softEdge rad="112500"/>
          </a:effectLst>
        </p:spPr>
      </p:pic>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4"/>
            <a:ext cx="9144000" cy="614354"/>
          </a:xfrm>
        </p:spPr>
        <p:txBody>
          <a:bodyPr>
            <a:normAutofit/>
          </a:bodyPr>
          <a:lstStyle/>
          <a:p>
            <a:pPr>
              <a:buNone/>
            </a:pPr>
            <a:r>
              <a:rPr lang="en-CA" sz="2200" dirty="0" smtClean="0"/>
              <a:t>Luke 1:5 Zacharias OT Zechariah  = Yah has remembered</a:t>
            </a:r>
            <a:endParaRPr lang="en-CA" sz="2200" dirty="0"/>
          </a:p>
        </p:txBody>
      </p:sp>
      <p:sp>
        <p:nvSpPr>
          <p:cNvPr id="4" name="Content Placeholder 2"/>
          <p:cNvSpPr txBox="1">
            <a:spLocks/>
          </p:cNvSpPr>
          <p:nvPr/>
        </p:nvSpPr>
        <p:spPr>
          <a:xfrm>
            <a:off x="0" y="548680"/>
            <a:ext cx="5143504" cy="1489368"/>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CA" sz="2200" b="0" i="0" u="none" strike="noStrike" kern="1200" cap="none" spc="0" normalizeH="0" baseline="0" noProof="0" dirty="0" smtClean="0">
                <a:ln>
                  <a:noFill/>
                </a:ln>
                <a:solidFill>
                  <a:schemeClr val="tx1"/>
                </a:solidFill>
                <a:effectLst/>
                <a:uLnTx/>
                <a:uFillTx/>
                <a:latin typeface="+mn-lt"/>
                <a:ea typeface="+mn-ea"/>
                <a:cs typeface="+mn-cs"/>
              </a:rPr>
              <a:t>2 Kings 18:2 Hezekiah =Strengthened of Yah </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CA" sz="2200" dirty="0" err="1" smtClean="0"/>
              <a:t>Abijah</a:t>
            </a:r>
            <a:r>
              <a:rPr lang="en-CA" sz="2200" dirty="0" smtClean="0"/>
              <a:t> = Father (i.e. worshiper) of Yah</a:t>
            </a:r>
            <a:endParaRPr lang="en-CA" sz="2200" dirty="0"/>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CA" sz="2200" b="0" i="0" u="none" strike="noStrike" kern="1200" cap="none" spc="0" normalizeH="0" baseline="0" noProof="0" dirty="0" smtClean="0">
                <a:ln>
                  <a:noFill/>
                </a:ln>
                <a:solidFill>
                  <a:schemeClr val="tx1"/>
                </a:solidFill>
                <a:effectLst/>
                <a:uLnTx/>
                <a:uFillTx/>
                <a:latin typeface="+mn-lt"/>
                <a:ea typeface="+mn-ea"/>
                <a:cs typeface="+mn-cs"/>
              </a:rPr>
              <a:t>Zechariah  = </a:t>
            </a:r>
            <a:r>
              <a:rPr lang="en-CA" sz="2200" dirty="0" smtClean="0"/>
              <a:t>Yah has remembered </a:t>
            </a:r>
            <a:endParaRPr kumimoji="0" lang="en-CA" sz="22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5" name="Content Placeholder 2"/>
          <p:cNvSpPr txBox="1">
            <a:spLocks/>
          </p:cNvSpPr>
          <p:nvPr/>
        </p:nvSpPr>
        <p:spPr>
          <a:xfrm>
            <a:off x="0" y="1916832"/>
            <a:ext cx="9144000" cy="1656184"/>
          </a:xfrm>
          <a:prstGeom prst="rect">
            <a:avLst/>
          </a:prstGeom>
        </p:spPr>
        <p:txBody>
          <a:bodyPr vert="horz" lIns="91440" tIns="45720" rIns="91440" bIns="45720" rtlCol="0">
            <a:noAutofit/>
          </a:bodyPr>
          <a:lstStyle/>
          <a:p>
            <a:pPr marR="0" lvl="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CA" sz="3200" b="0" i="0" u="none" strike="noStrike" kern="1200" cap="none" spc="0" normalizeH="0" baseline="0" noProof="0" dirty="0" smtClean="0">
                <a:ln>
                  <a:noFill/>
                </a:ln>
                <a:solidFill>
                  <a:schemeClr val="tx1"/>
                </a:solidFill>
                <a:effectLst/>
                <a:uLnTx/>
                <a:uFillTx/>
                <a:latin typeface="+mn-lt"/>
                <a:ea typeface="+mn-ea"/>
                <a:cs typeface="+mn-cs"/>
              </a:rPr>
              <a:t>Those awaiting the consolation of Israel,</a:t>
            </a:r>
            <a:r>
              <a:rPr kumimoji="0" lang="en-CA" sz="3200" b="0" i="0" u="none" strike="noStrike" kern="1200" cap="none" spc="0" normalizeH="0" noProof="0" dirty="0" smtClean="0">
                <a:ln>
                  <a:noFill/>
                </a:ln>
                <a:solidFill>
                  <a:schemeClr val="tx1"/>
                </a:solidFill>
                <a:effectLst/>
                <a:uLnTx/>
                <a:uFillTx/>
                <a:latin typeface="+mn-lt"/>
                <a:ea typeface="+mn-ea"/>
                <a:cs typeface="+mn-cs"/>
              </a:rPr>
              <a:t> will be strengthened of Yahweh, as the Father remembers his covenant with the forefathers.</a:t>
            </a:r>
            <a:endParaRPr kumimoji="0" lang="en-CA" sz="32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6" name="Content Placeholder 2"/>
          <p:cNvSpPr txBox="1">
            <a:spLocks/>
          </p:cNvSpPr>
          <p:nvPr/>
        </p:nvSpPr>
        <p:spPr>
          <a:xfrm>
            <a:off x="0" y="3957055"/>
            <a:ext cx="9144000" cy="614354"/>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CA" sz="2200" b="0" i="0" u="none" strike="noStrike" kern="1200" cap="none" spc="0" normalizeH="0" baseline="0" noProof="0" dirty="0" smtClean="0">
                <a:ln>
                  <a:noFill/>
                </a:ln>
                <a:solidFill>
                  <a:schemeClr val="tx1"/>
                </a:solidFill>
                <a:effectLst/>
                <a:uLnTx/>
                <a:uFillTx/>
                <a:latin typeface="+mn-lt"/>
                <a:ea typeface="+mn-ea"/>
                <a:cs typeface="+mn-cs"/>
              </a:rPr>
              <a:t>Luke 1:5 </a:t>
            </a:r>
            <a:r>
              <a:rPr lang="en-CA" sz="2200" dirty="0" smtClean="0"/>
              <a:t>Aaron = light bringer (BDB)</a:t>
            </a:r>
            <a:endParaRPr kumimoji="0" lang="en-CA" sz="22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8" name="Content Placeholder 2"/>
          <p:cNvSpPr txBox="1">
            <a:spLocks/>
          </p:cNvSpPr>
          <p:nvPr/>
        </p:nvSpPr>
        <p:spPr>
          <a:xfrm>
            <a:off x="0" y="4945728"/>
            <a:ext cx="9144000" cy="571504"/>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CA" sz="2200" b="0" i="0" u="none" strike="noStrike" kern="1200" cap="none" spc="0" normalizeH="0" baseline="0" noProof="0" dirty="0" smtClean="0">
                <a:ln>
                  <a:noFill/>
                </a:ln>
                <a:solidFill>
                  <a:schemeClr val="tx1"/>
                </a:solidFill>
                <a:effectLst/>
                <a:uLnTx/>
                <a:uFillTx/>
                <a:latin typeface="+mn-lt"/>
                <a:ea typeface="+mn-ea"/>
                <a:cs typeface="+mn-cs"/>
              </a:rPr>
              <a:t>Luke 1:6</a:t>
            </a:r>
            <a:r>
              <a:rPr kumimoji="0" lang="en-CA" sz="2200" b="0" i="0" u="none" strike="noStrike" kern="1200" cap="none" spc="0" normalizeH="0" noProof="0" dirty="0" smtClean="0">
                <a:ln>
                  <a:noFill/>
                </a:ln>
                <a:solidFill>
                  <a:schemeClr val="tx1"/>
                </a:solidFill>
                <a:effectLst/>
                <a:uLnTx/>
                <a:uFillTx/>
                <a:latin typeface="+mn-lt"/>
                <a:ea typeface="+mn-ea"/>
                <a:cs typeface="+mn-cs"/>
              </a:rPr>
              <a:t> Righteous, walking, blameless</a:t>
            </a:r>
            <a:endParaRPr kumimoji="0" lang="en-CA" sz="22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9" name="Content Placeholder 2"/>
          <p:cNvSpPr txBox="1">
            <a:spLocks/>
          </p:cNvSpPr>
          <p:nvPr/>
        </p:nvSpPr>
        <p:spPr>
          <a:xfrm>
            <a:off x="0" y="5500702"/>
            <a:ext cx="9144000" cy="1357298"/>
          </a:xfrm>
          <a:prstGeom prst="rect">
            <a:avLst/>
          </a:prstGeom>
        </p:spPr>
        <p:txBody>
          <a:bodyPr vert="horz" lIns="91440" tIns="45720" rIns="91440" bIns="45720" rtlCol="0">
            <a:normAutofit/>
          </a:body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CA" sz="2200" b="0" i="0" u="none" strike="noStrike" kern="1200" cap="none" spc="0" normalizeH="0" baseline="0" noProof="0" dirty="0" smtClean="0">
                <a:ln>
                  <a:noFill/>
                </a:ln>
                <a:solidFill>
                  <a:schemeClr val="tx1"/>
                </a:solidFill>
                <a:effectLst/>
                <a:uLnTx/>
                <a:uFillTx/>
                <a:latin typeface="+mn-lt"/>
                <a:ea typeface="+mn-ea"/>
                <a:cs typeface="+mn-cs"/>
              </a:rPr>
              <a:t>Matt 21:32 For John came unto you in the way of righteousness, and ye believed him not: but the publicans and the harlots believed him: and ye, when ye had seen it, repented not afterward, that ye might believe him.</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CA" sz="22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10" name="Content Placeholder 2"/>
          <p:cNvSpPr txBox="1">
            <a:spLocks/>
          </p:cNvSpPr>
          <p:nvPr/>
        </p:nvSpPr>
        <p:spPr>
          <a:xfrm>
            <a:off x="0" y="4451392"/>
            <a:ext cx="9144000" cy="614354"/>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CA" sz="2200" b="0" i="0" u="none" strike="noStrike" kern="1200" cap="none" spc="0" normalizeH="0" baseline="0" noProof="0" dirty="0" smtClean="0">
                <a:ln>
                  <a:noFill/>
                </a:ln>
                <a:solidFill>
                  <a:schemeClr val="tx1"/>
                </a:solidFill>
                <a:effectLst/>
                <a:uLnTx/>
                <a:uFillTx/>
                <a:latin typeface="+mn-lt"/>
                <a:ea typeface="+mn-ea"/>
                <a:cs typeface="+mn-cs"/>
              </a:rPr>
              <a:t>Luke 1:5 Elisabeth OT</a:t>
            </a:r>
            <a:r>
              <a:rPr kumimoji="0" lang="en-CA" sz="2200" b="0" i="0" u="none" strike="noStrike" kern="1200" cap="none" spc="0" normalizeH="0" noProof="0" dirty="0" smtClean="0">
                <a:ln>
                  <a:noFill/>
                </a:ln>
                <a:solidFill>
                  <a:schemeClr val="tx1"/>
                </a:solidFill>
                <a:effectLst/>
                <a:uLnTx/>
                <a:uFillTx/>
                <a:latin typeface="+mn-lt"/>
                <a:ea typeface="+mn-ea"/>
                <a:cs typeface="+mn-cs"/>
              </a:rPr>
              <a:t> </a:t>
            </a:r>
            <a:r>
              <a:rPr kumimoji="0" lang="en-CA" sz="2200" b="0" i="0" u="none" strike="noStrike" kern="1200" cap="none" spc="0" normalizeH="0" noProof="0" dirty="0" err="1" smtClean="0">
                <a:ln>
                  <a:noFill/>
                </a:ln>
                <a:solidFill>
                  <a:schemeClr val="tx1"/>
                </a:solidFill>
                <a:effectLst/>
                <a:uLnTx/>
                <a:uFillTx/>
                <a:latin typeface="+mn-lt"/>
                <a:ea typeface="+mn-ea"/>
                <a:cs typeface="+mn-cs"/>
              </a:rPr>
              <a:t>Elisheba</a:t>
            </a:r>
            <a:r>
              <a:rPr kumimoji="0" lang="en-CA" sz="2200" b="0" i="0" u="none" strike="noStrike" kern="1200" cap="none" spc="0" normalizeH="0" noProof="0" dirty="0" smtClean="0">
                <a:ln>
                  <a:noFill/>
                </a:ln>
                <a:solidFill>
                  <a:schemeClr val="tx1"/>
                </a:solidFill>
                <a:effectLst/>
                <a:uLnTx/>
                <a:uFillTx/>
                <a:latin typeface="+mn-lt"/>
                <a:ea typeface="+mn-ea"/>
                <a:cs typeface="+mn-cs"/>
              </a:rPr>
              <a:t> </a:t>
            </a:r>
            <a:r>
              <a:rPr kumimoji="0" lang="en-CA" sz="2200" b="0" i="0" u="none" strike="noStrike" kern="1200" cap="none" spc="0" normalizeH="0" baseline="0" noProof="0" dirty="0" smtClean="0">
                <a:ln>
                  <a:noFill/>
                </a:ln>
                <a:solidFill>
                  <a:schemeClr val="tx1"/>
                </a:solidFill>
                <a:effectLst/>
                <a:uLnTx/>
                <a:uFillTx/>
                <a:latin typeface="+mn-lt"/>
                <a:ea typeface="+mn-ea"/>
                <a:cs typeface="+mn-cs"/>
              </a:rPr>
              <a:t>= Ail of the oath</a:t>
            </a:r>
          </a:p>
        </p:txBody>
      </p:sp>
      <p:sp>
        <p:nvSpPr>
          <p:cNvPr id="11" name="Content Placeholder 2"/>
          <p:cNvSpPr txBox="1">
            <a:spLocks/>
          </p:cNvSpPr>
          <p:nvPr/>
        </p:nvSpPr>
        <p:spPr>
          <a:xfrm>
            <a:off x="0" y="3462718"/>
            <a:ext cx="9144000" cy="614354"/>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CA" sz="2200" b="0" i="0" u="none" strike="noStrike" kern="1200" cap="none" spc="0" normalizeH="0" baseline="0" noProof="0" dirty="0" smtClean="0">
                <a:ln>
                  <a:noFill/>
                </a:ln>
                <a:solidFill>
                  <a:schemeClr val="tx1"/>
                </a:solidFill>
                <a:effectLst/>
                <a:uLnTx/>
                <a:uFillTx/>
                <a:latin typeface="+mn-lt"/>
                <a:ea typeface="+mn-ea"/>
                <a:cs typeface="+mn-cs"/>
              </a:rPr>
              <a:t>Luke 1:5 </a:t>
            </a:r>
            <a:r>
              <a:rPr lang="en-CA" sz="2200" noProof="0" dirty="0" err="1" smtClean="0"/>
              <a:t>Abia</a:t>
            </a:r>
            <a:r>
              <a:rPr lang="en-CA" sz="2200" dirty="0" smtClean="0"/>
              <a:t> = OT </a:t>
            </a:r>
            <a:r>
              <a:rPr lang="en-CA" sz="2200" dirty="0" err="1" smtClean="0"/>
              <a:t>Abijah</a:t>
            </a:r>
            <a:r>
              <a:rPr lang="en-CA" sz="2200" dirty="0" smtClean="0"/>
              <a:t> Father (</a:t>
            </a:r>
            <a:r>
              <a:rPr lang="en-CA" sz="2200" dirty="0" err="1" smtClean="0"/>
              <a:t>i.e.worshiper</a:t>
            </a:r>
            <a:r>
              <a:rPr lang="en-CA" sz="2200" dirty="0" smtClean="0"/>
              <a:t>) of Yah</a:t>
            </a:r>
            <a:endParaRPr kumimoji="0" lang="en-CA" sz="2200" b="0" i="0" u="none" strike="noStrike" kern="1200" cap="none" spc="0" normalizeH="0" baseline="0" noProof="0" dirty="0" smtClean="0">
              <a:ln>
                <a:noFill/>
              </a:ln>
              <a:solidFill>
                <a:schemeClr val="tx1"/>
              </a:solidFill>
              <a:effectLst/>
              <a:uLnTx/>
              <a:uFillTx/>
              <a:latin typeface="+mn-lt"/>
              <a:ea typeface="+mn-ea"/>
              <a:cs typeface="+mn-cs"/>
            </a:endParaRPr>
          </a:p>
        </p:txBody>
      </p:sp>
      <p:pic>
        <p:nvPicPr>
          <p:cNvPr id="12" name="Picture 11" descr="glowhand.jpg"/>
          <p:cNvPicPr>
            <a:picLocks noChangeAspect="1"/>
          </p:cNvPicPr>
          <p:nvPr/>
        </p:nvPicPr>
        <p:blipFill>
          <a:blip r:embed="rId3" cstate="print"/>
          <a:stretch>
            <a:fillRect/>
          </a:stretch>
        </p:blipFill>
        <p:spPr>
          <a:xfrm>
            <a:off x="6372200" y="3140968"/>
            <a:ext cx="2771800" cy="2078850"/>
          </a:xfrm>
          <a:prstGeom prst="rect">
            <a:avLst/>
          </a:prstGeom>
          <a:ln>
            <a:noFill/>
          </a:ln>
          <a:effectLst>
            <a:softEdge rad="112500"/>
          </a:effec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10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1000"/>
                                        <p:tgtEl>
                                          <p:spTgt spid="6"/>
                                        </p:tgtEl>
                                      </p:cBhvr>
                                    </p:animEffect>
                                  </p:childTnLst>
                                </p:cTn>
                              </p:par>
                            </p:childTnLst>
                          </p:cTn>
                        </p:par>
                        <p:par>
                          <p:cTn id="23" fill="hold">
                            <p:stCondLst>
                              <p:cond delay="1000"/>
                            </p:stCondLst>
                            <p:childTnLst>
                              <p:par>
                                <p:cTn id="24" presetID="55" presetClass="entr" presetSubtype="0" fill="hold" nodeType="afterEffect">
                                  <p:stCondLst>
                                    <p:cond delay="0"/>
                                  </p:stCondLst>
                                  <p:childTnLst>
                                    <p:set>
                                      <p:cBhvr>
                                        <p:cTn id="25" dur="1" fill="hold">
                                          <p:stCondLst>
                                            <p:cond delay="0"/>
                                          </p:stCondLst>
                                        </p:cTn>
                                        <p:tgtEl>
                                          <p:spTgt spid="12"/>
                                        </p:tgtEl>
                                        <p:attrNameLst>
                                          <p:attrName>style.visibility</p:attrName>
                                        </p:attrNameLst>
                                      </p:cBhvr>
                                      <p:to>
                                        <p:strVal val="visible"/>
                                      </p:to>
                                    </p:set>
                                    <p:anim calcmode="lin" valueType="num">
                                      <p:cBhvr>
                                        <p:cTn id="26" dur="2000" fill="hold"/>
                                        <p:tgtEl>
                                          <p:spTgt spid="12"/>
                                        </p:tgtEl>
                                        <p:attrNameLst>
                                          <p:attrName>ppt_w</p:attrName>
                                        </p:attrNameLst>
                                      </p:cBhvr>
                                      <p:tavLst>
                                        <p:tav tm="0">
                                          <p:val>
                                            <p:strVal val="#ppt_w*0.70"/>
                                          </p:val>
                                        </p:tav>
                                        <p:tav tm="100000">
                                          <p:val>
                                            <p:strVal val="#ppt_w"/>
                                          </p:val>
                                        </p:tav>
                                      </p:tavLst>
                                    </p:anim>
                                    <p:anim calcmode="lin" valueType="num">
                                      <p:cBhvr>
                                        <p:cTn id="27" dur="2000" fill="hold"/>
                                        <p:tgtEl>
                                          <p:spTgt spid="12"/>
                                        </p:tgtEl>
                                        <p:attrNameLst>
                                          <p:attrName>ppt_h</p:attrName>
                                        </p:attrNameLst>
                                      </p:cBhvr>
                                      <p:tavLst>
                                        <p:tav tm="0">
                                          <p:val>
                                            <p:strVal val="#ppt_h"/>
                                          </p:val>
                                        </p:tav>
                                        <p:tav tm="100000">
                                          <p:val>
                                            <p:strVal val="#ppt_h"/>
                                          </p:val>
                                        </p:tav>
                                      </p:tavLst>
                                    </p:anim>
                                    <p:animEffect transition="in" filter="fade">
                                      <p:cBhvr>
                                        <p:cTn id="28" dur="2000"/>
                                        <p:tgtEl>
                                          <p:spTgt spid="12"/>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fade">
                                      <p:cBhvr>
                                        <p:cTn id="33" dur="1000"/>
                                        <p:tgtEl>
                                          <p:spTgt spid="10"/>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fade">
                                      <p:cBhvr>
                                        <p:cTn id="38" dur="1000"/>
                                        <p:tgtEl>
                                          <p:spTgt spid="8"/>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fade">
                                      <p:cBhvr>
                                        <p:cTn id="43"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8" grpId="0"/>
      <p:bldP spid="9" grpId="0"/>
      <p:bldP spid="10" grpId="0"/>
      <p:bldP spid="1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Bent Arrow 6"/>
          <p:cNvSpPr/>
          <p:nvPr/>
        </p:nvSpPr>
        <p:spPr>
          <a:xfrm rot="10800000" flipH="1">
            <a:off x="1714480" y="4786322"/>
            <a:ext cx="928694" cy="1428760"/>
          </a:xfrm>
          <a:prstGeom prst="bentArrow">
            <a:avLst>
              <a:gd name="adj1" fmla="val 25000"/>
              <a:gd name="adj2" fmla="val 25000"/>
              <a:gd name="adj3" fmla="val 25000"/>
              <a:gd name="adj4" fmla="val 41819"/>
            </a:avLst>
          </a:prstGeom>
          <a:solidFill>
            <a:srgbClr val="00B050"/>
          </a:solidFill>
          <a:scene3d>
            <a:camera prst="orthographicFront"/>
            <a:lightRig rig="threePt" dir="t"/>
          </a:scene3d>
          <a:sp3d>
            <a:bevelT w="139700" prst="ribl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3" name="Content Placeholder 2"/>
          <p:cNvSpPr>
            <a:spLocks noGrp="1"/>
          </p:cNvSpPr>
          <p:nvPr>
            <p:ph idx="1"/>
          </p:nvPr>
        </p:nvSpPr>
        <p:spPr>
          <a:xfrm>
            <a:off x="0" y="1"/>
            <a:ext cx="9144000" cy="3857627"/>
          </a:xfrm>
        </p:spPr>
        <p:txBody>
          <a:bodyPr>
            <a:normAutofit/>
          </a:bodyPr>
          <a:lstStyle/>
          <a:p>
            <a:pPr marL="0" indent="0">
              <a:buNone/>
            </a:pPr>
            <a:r>
              <a:rPr lang="en-CA" sz="2200" dirty="0" err="1" smtClean="0"/>
              <a:t>Prov</a:t>
            </a:r>
            <a:r>
              <a:rPr lang="en-CA" sz="2200" dirty="0" smtClean="0"/>
              <a:t> 22:6 </a:t>
            </a:r>
            <a:r>
              <a:rPr lang="en-CA" sz="2200" u="sng" dirty="0" smtClean="0"/>
              <a:t>Train up a child </a:t>
            </a:r>
            <a:r>
              <a:rPr lang="en-CA" sz="2200" dirty="0" smtClean="0"/>
              <a:t>in the way he should go: and when he is old, he will not depart from it.</a:t>
            </a:r>
          </a:p>
          <a:p>
            <a:pPr marL="0" indent="0">
              <a:buNone/>
            </a:pPr>
            <a:r>
              <a:rPr lang="en-CA" sz="2200" dirty="0" smtClean="0"/>
              <a:t>Ex 12:26-27And it shall come to pass, when </a:t>
            </a:r>
            <a:r>
              <a:rPr lang="en-CA" sz="2200" u="sng" dirty="0" smtClean="0"/>
              <a:t>your children </a:t>
            </a:r>
            <a:r>
              <a:rPr lang="en-CA" sz="2200" dirty="0" smtClean="0"/>
              <a:t>shall say unto you, What mean ye by this service? That ye shall say, It is the sacrifice of the Lord's </a:t>
            </a:r>
            <a:r>
              <a:rPr lang="en-CA" sz="2200" dirty="0" err="1" smtClean="0"/>
              <a:t>passover</a:t>
            </a:r>
            <a:r>
              <a:rPr lang="en-CA" sz="2200" dirty="0" smtClean="0"/>
              <a:t>, who passed over the houses of the children of Israel in Egypt, when he smote the Egyptians, and delivered our houses. And the people bowed the head and worshipped.</a:t>
            </a:r>
          </a:p>
          <a:p>
            <a:pPr marL="0" indent="0">
              <a:buNone/>
            </a:pPr>
            <a:r>
              <a:rPr lang="en-CA" sz="2200" dirty="0" smtClean="0"/>
              <a:t>Deut 6:7 And thou </a:t>
            </a:r>
            <a:r>
              <a:rPr lang="en-CA" sz="2200" dirty="0" err="1" smtClean="0"/>
              <a:t>shalt</a:t>
            </a:r>
            <a:r>
              <a:rPr lang="en-CA" sz="2200" dirty="0" smtClean="0"/>
              <a:t> </a:t>
            </a:r>
            <a:r>
              <a:rPr lang="en-CA" sz="2200" u="sng" dirty="0" smtClean="0"/>
              <a:t>teach them diligently unto thy children</a:t>
            </a:r>
            <a:r>
              <a:rPr lang="en-CA" sz="2200" dirty="0" smtClean="0"/>
              <a:t>, and </a:t>
            </a:r>
            <a:r>
              <a:rPr lang="en-CA" sz="2200" dirty="0" err="1" smtClean="0"/>
              <a:t>shalt</a:t>
            </a:r>
            <a:r>
              <a:rPr lang="en-CA" sz="2200" dirty="0" smtClean="0"/>
              <a:t> talk of them when thou </a:t>
            </a:r>
            <a:r>
              <a:rPr lang="en-CA" sz="2200" dirty="0" err="1" smtClean="0"/>
              <a:t>sittest</a:t>
            </a:r>
            <a:r>
              <a:rPr lang="en-CA" sz="2200" dirty="0" smtClean="0"/>
              <a:t> in </a:t>
            </a:r>
            <a:r>
              <a:rPr lang="en-CA" sz="2200" dirty="0" err="1" smtClean="0"/>
              <a:t>thine</a:t>
            </a:r>
            <a:r>
              <a:rPr lang="en-CA" sz="2200" dirty="0" smtClean="0"/>
              <a:t> house, and when thou </a:t>
            </a:r>
            <a:r>
              <a:rPr lang="en-CA" sz="2200" dirty="0" err="1" smtClean="0"/>
              <a:t>walkest</a:t>
            </a:r>
            <a:r>
              <a:rPr lang="en-CA" sz="2200" dirty="0" smtClean="0"/>
              <a:t> by the way, and when thou </a:t>
            </a:r>
            <a:r>
              <a:rPr lang="en-CA" sz="2200" dirty="0" err="1" smtClean="0"/>
              <a:t>liest</a:t>
            </a:r>
            <a:r>
              <a:rPr lang="en-CA" sz="2200" dirty="0" smtClean="0"/>
              <a:t> down, and when thou </a:t>
            </a:r>
            <a:r>
              <a:rPr lang="en-CA" sz="2200" dirty="0" err="1" smtClean="0"/>
              <a:t>risest</a:t>
            </a:r>
            <a:r>
              <a:rPr lang="en-CA" sz="2200" dirty="0" smtClean="0"/>
              <a:t> up.</a:t>
            </a:r>
          </a:p>
        </p:txBody>
      </p:sp>
      <p:sp>
        <p:nvSpPr>
          <p:cNvPr id="4" name="Content Placeholder 2"/>
          <p:cNvSpPr txBox="1">
            <a:spLocks/>
          </p:cNvSpPr>
          <p:nvPr/>
        </p:nvSpPr>
        <p:spPr>
          <a:xfrm>
            <a:off x="428596" y="4357694"/>
            <a:ext cx="2928926" cy="571527"/>
          </a:xfrm>
          <a:prstGeom prst="roundRect">
            <a:avLst/>
          </a:prstGeom>
          <a:solidFill>
            <a:schemeClr val="accent3">
              <a:lumMod val="75000"/>
            </a:schemeClr>
          </a:solidFill>
          <a:scene3d>
            <a:camera prst="orthographicFront"/>
            <a:lightRig rig="threePt" dir="t"/>
          </a:scene3d>
          <a:sp3d>
            <a:bevelT w="114300" prst="artDeco"/>
          </a:sp3d>
        </p:spPr>
        <p:txBody>
          <a:bodyPr vert="horz" lIns="91440" tIns="45720" rIns="91440" bIns="45720" rtlCol="0" anchor="ctr" anchorCtr="0">
            <a:normAutofit/>
          </a:body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CA" sz="2200" b="0" i="0" u="none" strike="noStrike" kern="1200" cap="none" spc="0" normalizeH="0" baseline="0" noProof="0" dirty="0" smtClean="0">
                <a:ln>
                  <a:noFill/>
                </a:ln>
                <a:solidFill>
                  <a:schemeClr val="tx1"/>
                </a:solidFill>
                <a:effectLst/>
                <a:uLnTx/>
                <a:uFillTx/>
                <a:latin typeface="+mn-lt"/>
                <a:ea typeface="+mn-ea"/>
                <a:cs typeface="+mn-cs"/>
              </a:rPr>
              <a:t>Zacharias &amp; Elisabeth</a:t>
            </a:r>
          </a:p>
        </p:txBody>
      </p:sp>
      <p:sp>
        <p:nvSpPr>
          <p:cNvPr id="5" name="Content Placeholder 2"/>
          <p:cNvSpPr txBox="1">
            <a:spLocks/>
          </p:cNvSpPr>
          <p:nvPr/>
        </p:nvSpPr>
        <p:spPr>
          <a:xfrm>
            <a:off x="2714612" y="5715016"/>
            <a:ext cx="2357454" cy="500066"/>
          </a:xfrm>
          <a:prstGeom prst="rect">
            <a:avLst/>
          </a:prstGeom>
          <a:solidFill>
            <a:schemeClr val="accent4">
              <a:lumMod val="75000"/>
            </a:schemeClr>
          </a:solidFill>
          <a:scene3d>
            <a:camera prst="orthographicFront"/>
            <a:lightRig rig="threePt" dir="t"/>
          </a:scene3d>
          <a:sp3d>
            <a:bevelT w="114300" prst="artDeco"/>
          </a:sp3d>
        </p:spPr>
        <p:txBody>
          <a:bodyPr vert="horz" lIns="91440" tIns="45720" rIns="91440" bIns="45720" rtlCol="0" anchor="ctr" anchorCtr="0">
            <a:normAutofit/>
          </a:body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CA" sz="2200" b="0" i="0" u="none" strike="noStrike" kern="1200" cap="none" spc="0" normalizeH="0" baseline="0" noProof="0" dirty="0" smtClean="0">
                <a:ln>
                  <a:noFill/>
                </a:ln>
                <a:solidFill>
                  <a:schemeClr val="tx1"/>
                </a:solidFill>
                <a:effectLst/>
                <a:uLnTx/>
                <a:uFillTx/>
                <a:latin typeface="+mn-lt"/>
                <a:ea typeface="+mn-ea"/>
                <a:cs typeface="+mn-cs"/>
              </a:rPr>
              <a:t>Joseph</a:t>
            </a:r>
            <a:r>
              <a:rPr kumimoji="0" lang="en-CA" sz="2200" b="0" i="0" u="none" strike="noStrike" kern="1200" cap="none" spc="0" normalizeH="0" noProof="0" dirty="0" smtClean="0">
                <a:ln>
                  <a:noFill/>
                </a:ln>
                <a:solidFill>
                  <a:schemeClr val="tx1"/>
                </a:solidFill>
                <a:effectLst/>
                <a:uLnTx/>
                <a:uFillTx/>
                <a:latin typeface="+mn-lt"/>
                <a:ea typeface="+mn-ea"/>
                <a:cs typeface="+mn-cs"/>
              </a:rPr>
              <a:t> &amp; Mary</a:t>
            </a:r>
            <a:endParaRPr kumimoji="0" lang="en-CA" sz="22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6" name="Content Placeholder 2"/>
          <p:cNvSpPr txBox="1">
            <a:spLocks/>
          </p:cNvSpPr>
          <p:nvPr/>
        </p:nvSpPr>
        <p:spPr>
          <a:xfrm>
            <a:off x="6500826" y="5715016"/>
            <a:ext cx="2428892" cy="500066"/>
          </a:xfrm>
          <a:prstGeom prst="rect">
            <a:avLst/>
          </a:prstGeom>
          <a:solidFill>
            <a:schemeClr val="accent6">
              <a:lumMod val="75000"/>
            </a:schemeClr>
          </a:solidFill>
          <a:scene3d>
            <a:camera prst="orthographicFront"/>
            <a:lightRig rig="threePt" dir="t"/>
          </a:scene3d>
          <a:sp3d>
            <a:bevelT w="114300" prst="artDeco"/>
          </a:sp3d>
        </p:spPr>
        <p:txBody>
          <a:bodyPr vert="horz" lIns="91440" tIns="45720" rIns="91440" bIns="45720" rtlCol="0">
            <a:normAutofit/>
          </a:body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CA" sz="2200" b="0" i="0" u="none" strike="noStrike" kern="1200" cap="none" spc="0" normalizeH="0" baseline="0" noProof="0" dirty="0" smtClean="0">
                <a:ln>
                  <a:noFill/>
                </a:ln>
                <a:solidFill>
                  <a:schemeClr val="tx1"/>
                </a:solidFill>
                <a:effectLst/>
                <a:uLnTx/>
                <a:uFillTx/>
                <a:latin typeface="+mn-lt"/>
                <a:ea typeface="+mn-ea"/>
                <a:cs typeface="+mn-cs"/>
              </a:rPr>
              <a:t>Zebedee &amp; Salome</a:t>
            </a:r>
          </a:p>
        </p:txBody>
      </p:sp>
      <p:sp>
        <p:nvSpPr>
          <p:cNvPr id="8" name="Content Placeholder 2"/>
          <p:cNvSpPr txBox="1">
            <a:spLocks/>
          </p:cNvSpPr>
          <p:nvPr/>
        </p:nvSpPr>
        <p:spPr>
          <a:xfrm>
            <a:off x="428596" y="5143512"/>
            <a:ext cx="1143008" cy="571504"/>
          </a:xfrm>
          <a:prstGeom prst="roundRect">
            <a:avLst/>
          </a:prstGeom>
          <a:solidFill>
            <a:schemeClr val="accent3">
              <a:lumMod val="75000"/>
            </a:schemeClr>
          </a:solidFill>
          <a:scene3d>
            <a:camera prst="orthographicFront"/>
            <a:lightRig rig="threePt" dir="t"/>
          </a:scene3d>
          <a:sp3d>
            <a:bevelT w="114300" prst="artDeco"/>
          </a:sp3d>
        </p:spPr>
        <p:txBody>
          <a:bodyPr vert="horz" lIns="91440" tIns="45720" rIns="91440" bIns="45720" rtlCol="0" anchor="ctr" anchorCtr="0">
            <a:normAutofit/>
          </a:body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CA" sz="2200" b="0" i="0" u="none" strike="noStrike" kern="1200" cap="none" spc="0" normalizeH="0" baseline="0" noProof="0" dirty="0" smtClean="0">
                <a:ln>
                  <a:noFill/>
                </a:ln>
                <a:solidFill>
                  <a:schemeClr val="tx1"/>
                </a:solidFill>
                <a:effectLst/>
                <a:uLnTx/>
                <a:uFillTx/>
                <a:latin typeface="+mn-lt"/>
                <a:ea typeface="+mn-ea"/>
                <a:cs typeface="+mn-cs"/>
              </a:rPr>
              <a:t>Cousins</a:t>
            </a:r>
          </a:p>
        </p:txBody>
      </p:sp>
      <p:sp>
        <p:nvSpPr>
          <p:cNvPr id="9" name="Content Placeholder 2"/>
          <p:cNvSpPr txBox="1">
            <a:spLocks/>
          </p:cNvSpPr>
          <p:nvPr/>
        </p:nvSpPr>
        <p:spPr>
          <a:xfrm>
            <a:off x="4929190" y="5072074"/>
            <a:ext cx="1571636" cy="500089"/>
          </a:xfrm>
          <a:prstGeom prst="roundRect">
            <a:avLst/>
          </a:prstGeom>
          <a:solidFill>
            <a:schemeClr val="accent3">
              <a:lumMod val="75000"/>
            </a:schemeClr>
          </a:solidFill>
          <a:scene3d>
            <a:camera prst="orthographicFront"/>
            <a:lightRig rig="threePt" dir="t"/>
          </a:scene3d>
          <a:sp3d>
            <a:bevelT w="114300" prst="artDeco"/>
          </a:sp3d>
        </p:spPr>
        <p:txBody>
          <a:bodyPr vert="horz" lIns="91440" tIns="45720" rIns="91440" bIns="45720" rtlCol="0" anchor="ctr" anchorCtr="0">
            <a:normAutofit/>
          </a:body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CA" sz="2200" b="0" i="0" u="none" strike="noStrike" kern="1200" cap="none" spc="0" normalizeH="0" baseline="0" noProof="0" dirty="0" smtClean="0">
                <a:ln>
                  <a:noFill/>
                </a:ln>
                <a:solidFill>
                  <a:schemeClr val="tx1"/>
                </a:solidFill>
                <a:effectLst/>
                <a:uLnTx/>
                <a:uFillTx/>
                <a:latin typeface="+mn-lt"/>
                <a:ea typeface="+mn-ea"/>
                <a:cs typeface="+mn-cs"/>
              </a:rPr>
              <a:t>Sisters</a:t>
            </a:r>
          </a:p>
        </p:txBody>
      </p:sp>
      <p:sp>
        <p:nvSpPr>
          <p:cNvPr id="10" name="Left-Right Arrow 9"/>
          <p:cNvSpPr/>
          <p:nvPr/>
        </p:nvSpPr>
        <p:spPr>
          <a:xfrm>
            <a:off x="5143504" y="5786454"/>
            <a:ext cx="1285884" cy="428628"/>
          </a:xfrm>
          <a:prstGeom prst="leftRightArrow">
            <a:avLst/>
          </a:prstGeom>
          <a:solidFill>
            <a:srgbClr val="00B050"/>
          </a:solidFill>
          <a:scene3d>
            <a:camera prst="orthographicFront"/>
            <a:lightRig rig="threePt" dir="t"/>
          </a:scene3d>
          <a:sp3d>
            <a:bevelT w="139700" prst="ribl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Content Placeholder 2"/>
          <p:cNvSpPr txBox="1">
            <a:spLocks/>
          </p:cNvSpPr>
          <p:nvPr/>
        </p:nvSpPr>
        <p:spPr>
          <a:xfrm>
            <a:off x="3571868" y="4357694"/>
            <a:ext cx="2428892" cy="500066"/>
          </a:xfrm>
          <a:prstGeom prst="snipRoundRect">
            <a:avLst/>
          </a:prstGeom>
          <a:solidFill>
            <a:schemeClr val="accent1">
              <a:lumMod val="50000"/>
            </a:schemeClr>
          </a:solidFill>
          <a:scene3d>
            <a:camera prst="orthographicFront"/>
            <a:lightRig rig="threePt" dir="t"/>
          </a:scene3d>
          <a:sp3d>
            <a:bevelT w="114300" prst="artDeco"/>
          </a:sp3d>
        </p:spPr>
        <p:txBody>
          <a:bodyPr vert="horz" lIns="91440" tIns="45720" rIns="91440" bIns="45720" rtlCol="0">
            <a:normAutofit/>
          </a:body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CA" sz="2200" b="0" i="0" u="none" strike="noStrike" kern="1200" cap="none" spc="0" normalizeH="0" baseline="0" noProof="0" dirty="0" smtClean="0">
                <a:ln>
                  <a:noFill/>
                </a:ln>
                <a:solidFill>
                  <a:schemeClr val="bg1"/>
                </a:solidFill>
                <a:effectLst/>
                <a:uLnTx/>
                <a:uFillTx/>
                <a:latin typeface="+mn-lt"/>
                <a:ea typeface="+mn-ea"/>
                <a:cs typeface="+mn-cs"/>
              </a:rPr>
              <a:t>John the Baptiser </a:t>
            </a:r>
          </a:p>
        </p:txBody>
      </p:sp>
      <p:sp>
        <p:nvSpPr>
          <p:cNvPr id="12" name="Content Placeholder 2"/>
          <p:cNvSpPr txBox="1">
            <a:spLocks/>
          </p:cNvSpPr>
          <p:nvPr/>
        </p:nvSpPr>
        <p:spPr>
          <a:xfrm>
            <a:off x="2714612" y="6357934"/>
            <a:ext cx="2428892" cy="500066"/>
          </a:xfrm>
          <a:prstGeom prst="snipRoundRect">
            <a:avLst/>
          </a:prstGeom>
          <a:solidFill>
            <a:schemeClr val="accent1">
              <a:lumMod val="50000"/>
            </a:schemeClr>
          </a:solidFill>
          <a:scene3d>
            <a:camera prst="orthographicFront"/>
            <a:lightRig rig="threePt" dir="t"/>
          </a:scene3d>
          <a:sp3d>
            <a:bevelT w="114300" prst="artDeco"/>
          </a:sp3d>
        </p:spPr>
        <p:txBody>
          <a:bodyPr vert="horz" lIns="91440" tIns="45720" rIns="91440" bIns="45720" rtlCol="0">
            <a:normAutofit/>
          </a:body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CA" sz="2200" b="0" i="0" u="none" strike="noStrike" kern="1200" cap="none" spc="0" normalizeH="0" baseline="0" noProof="0" dirty="0" smtClean="0">
                <a:ln>
                  <a:noFill/>
                </a:ln>
                <a:solidFill>
                  <a:schemeClr val="bg1"/>
                </a:solidFill>
                <a:effectLst/>
                <a:uLnTx/>
                <a:uFillTx/>
                <a:latin typeface="+mn-lt"/>
                <a:ea typeface="+mn-ea"/>
                <a:cs typeface="+mn-cs"/>
              </a:rPr>
              <a:t>Jesus the Christ</a:t>
            </a:r>
          </a:p>
        </p:txBody>
      </p:sp>
      <p:sp>
        <p:nvSpPr>
          <p:cNvPr id="13" name="Content Placeholder 2"/>
          <p:cNvSpPr txBox="1">
            <a:spLocks/>
          </p:cNvSpPr>
          <p:nvPr/>
        </p:nvSpPr>
        <p:spPr>
          <a:xfrm>
            <a:off x="6500826" y="6357934"/>
            <a:ext cx="2428892" cy="500066"/>
          </a:xfrm>
          <a:prstGeom prst="snipRoundRect">
            <a:avLst/>
          </a:prstGeom>
          <a:solidFill>
            <a:schemeClr val="accent1">
              <a:lumMod val="50000"/>
            </a:schemeClr>
          </a:solidFill>
          <a:scene3d>
            <a:camera prst="orthographicFront"/>
            <a:lightRig rig="threePt" dir="t"/>
          </a:scene3d>
          <a:sp3d>
            <a:bevelT w="114300" prst="artDeco"/>
          </a:sp3d>
        </p:spPr>
        <p:txBody>
          <a:bodyPr vert="horz" lIns="91440" tIns="45720" rIns="91440" bIns="45720" rtlCol="0">
            <a:normAutofit/>
          </a:body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CA" sz="2200" b="0" i="0" u="none" strike="noStrike" kern="1200" cap="none" spc="0" normalizeH="0" baseline="0" noProof="0" dirty="0" smtClean="0">
                <a:ln>
                  <a:noFill/>
                </a:ln>
                <a:solidFill>
                  <a:schemeClr val="bg1"/>
                </a:solidFill>
                <a:effectLst/>
                <a:uLnTx/>
                <a:uFillTx/>
                <a:latin typeface="+mn-lt"/>
                <a:ea typeface="+mn-ea"/>
                <a:cs typeface="+mn-cs"/>
              </a:rPr>
              <a:t>John the Beloved</a:t>
            </a:r>
          </a:p>
        </p:txBody>
      </p:sp>
      <p:sp>
        <p:nvSpPr>
          <p:cNvPr id="14" name="Content Placeholder 2"/>
          <p:cNvSpPr txBox="1">
            <a:spLocks/>
          </p:cNvSpPr>
          <p:nvPr/>
        </p:nvSpPr>
        <p:spPr>
          <a:xfrm>
            <a:off x="6429388" y="3786190"/>
            <a:ext cx="2428892" cy="1000132"/>
          </a:xfrm>
          <a:prstGeom prst="rect">
            <a:avLst/>
          </a:prstGeom>
          <a:solidFill>
            <a:srgbClr val="FFFF00"/>
          </a:solidFill>
          <a:scene3d>
            <a:camera prst="orthographicFront"/>
            <a:lightRig rig="threePt" dir="t"/>
          </a:scene3d>
          <a:sp3d>
            <a:bevelT w="114300" prst="artDeco"/>
          </a:sp3d>
        </p:spPr>
        <p:txBody>
          <a:bodyPr vert="horz" lIns="91440" tIns="45720" rIns="91440" bIns="45720" rtlCol="0">
            <a:normAutofit/>
          </a:body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CA" sz="2200" b="0" i="0" u="none" strike="noStrike" kern="1200" cap="none" spc="0" normalizeH="0" baseline="0" noProof="0" dirty="0" smtClean="0">
                <a:ln>
                  <a:noFill/>
                </a:ln>
                <a:solidFill>
                  <a:schemeClr val="tx1"/>
                </a:solidFill>
                <a:effectLst/>
                <a:uLnTx/>
                <a:uFillTx/>
                <a:latin typeface="+mn-lt"/>
                <a:ea typeface="+mn-ea"/>
                <a:cs typeface="+mn-cs"/>
              </a:rPr>
              <a:t>Gen 3:15</a:t>
            </a: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CA" sz="2200" b="0" i="0" u="none" strike="noStrike" kern="1200" cap="none" spc="0" normalizeH="0" baseline="0" noProof="0" dirty="0" smtClean="0">
                <a:ln>
                  <a:noFill/>
                </a:ln>
                <a:solidFill>
                  <a:schemeClr val="tx1"/>
                </a:solidFill>
                <a:effectLst/>
                <a:uLnTx/>
                <a:uFillTx/>
                <a:latin typeface="+mn-lt"/>
                <a:ea typeface="+mn-ea"/>
                <a:cs typeface="+mn-cs"/>
              </a:rPr>
              <a:t> “HER SEED”</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up)">
                                      <p:cBhvr>
                                        <p:cTn id="12" dur="1000"/>
                                        <p:tgtEl>
                                          <p:spTgt spid="7"/>
                                        </p:tgtEl>
                                      </p:cBhvr>
                                    </p:animEffect>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1000"/>
                                        <p:tgtEl>
                                          <p:spTgt spid="8"/>
                                        </p:tgtEl>
                                      </p:cBhvr>
                                    </p:animEffect>
                                  </p:childTnLst>
                                </p:cTn>
                              </p:par>
                            </p:childTnLst>
                          </p:cTn>
                        </p:par>
                        <p:par>
                          <p:cTn id="17" fill="hold">
                            <p:stCondLst>
                              <p:cond delay="2000"/>
                            </p:stCondLst>
                            <p:childTnLst>
                              <p:par>
                                <p:cTn id="18" presetID="10" presetClass="entr" presetSubtype="0" fill="hold" grpId="0" nodeType="after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1000"/>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1000"/>
                                        <p:tgtEl>
                                          <p:spTgt spid="6"/>
                                        </p:tgtEl>
                                      </p:cBhvr>
                                    </p:animEffect>
                                  </p:childTnLst>
                                </p:cTn>
                              </p:par>
                            </p:childTnLst>
                          </p:cTn>
                        </p:par>
                        <p:par>
                          <p:cTn id="26" fill="hold">
                            <p:stCondLst>
                              <p:cond delay="1000"/>
                            </p:stCondLst>
                            <p:childTnLst>
                              <p:par>
                                <p:cTn id="27" presetID="55" presetClass="entr" presetSubtype="0" fill="hold" grpId="0" nodeType="afterEffect">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cBhvr>
                                        <p:cTn id="29" dur="1000" fill="hold"/>
                                        <p:tgtEl>
                                          <p:spTgt spid="10"/>
                                        </p:tgtEl>
                                        <p:attrNameLst>
                                          <p:attrName>ppt_w</p:attrName>
                                        </p:attrNameLst>
                                      </p:cBhvr>
                                      <p:tavLst>
                                        <p:tav tm="0">
                                          <p:val>
                                            <p:strVal val="#ppt_w*0.70"/>
                                          </p:val>
                                        </p:tav>
                                        <p:tav tm="100000">
                                          <p:val>
                                            <p:strVal val="#ppt_w"/>
                                          </p:val>
                                        </p:tav>
                                      </p:tavLst>
                                    </p:anim>
                                    <p:anim calcmode="lin" valueType="num">
                                      <p:cBhvr>
                                        <p:cTn id="30" dur="1000" fill="hold"/>
                                        <p:tgtEl>
                                          <p:spTgt spid="10"/>
                                        </p:tgtEl>
                                        <p:attrNameLst>
                                          <p:attrName>ppt_h</p:attrName>
                                        </p:attrNameLst>
                                      </p:cBhvr>
                                      <p:tavLst>
                                        <p:tav tm="0">
                                          <p:val>
                                            <p:strVal val="#ppt_h"/>
                                          </p:val>
                                        </p:tav>
                                        <p:tav tm="100000">
                                          <p:val>
                                            <p:strVal val="#ppt_h"/>
                                          </p:val>
                                        </p:tav>
                                      </p:tavLst>
                                    </p:anim>
                                    <p:animEffect transition="in" filter="fade">
                                      <p:cBhvr>
                                        <p:cTn id="31" dur="1000"/>
                                        <p:tgtEl>
                                          <p:spTgt spid="10"/>
                                        </p:tgtEl>
                                      </p:cBhvr>
                                    </p:animEffect>
                                  </p:childTnLst>
                                </p:cTn>
                              </p:par>
                            </p:childTnLst>
                          </p:cTn>
                        </p:par>
                        <p:par>
                          <p:cTn id="32" fill="hold">
                            <p:stCondLst>
                              <p:cond delay="2000"/>
                            </p:stCondLst>
                            <p:childTnLst>
                              <p:par>
                                <p:cTn id="33" presetID="10" presetClass="entr" presetSubtype="0"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1000"/>
                                        <p:tgtEl>
                                          <p:spTgt spid="9"/>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fade">
                                      <p:cBhvr>
                                        <p:cTn id="40" dur="1000"/>
                                        <p:tgtEl>
                                          <p:spTgt spid="11"/>
                                        </p:tgtEl>
                                      </p:cBhvr>
                                    </p:animEffect>
                                  </p:childTnLst>
                                </p:cTn>
                              </p:par>
                            </p:childTnLst>
                          </p:cTn>
                        </p:par>
                        <p:par>
                          <p:cTn id="41" fill="hold">
                            <p:stCondLst>
                              <p:cond delay="1000"/>
                            </p:stCondLst>
                            <p:childTnLst>
                              <p:par>
                                <p:cTn id="42" presetID="10" presetClass="entr" presetSubtype="0" fill="hold" grpId="0" nodeType="afterEffect">
                                  <p:stCondLst>
                                    <p:cond delay="0"/>
                                  </p:stCondLst>
                                  <p:childTnLst>
                                    <p:set>
                                      <p:cBhvr>
                                        <p:cTn id="43" dur="1" fill="hold">
                                          <p:stCondLst>
                                            <p:cond delay="0"/>
                                          </p:stCondLst>
                                        </p:cTn>
                                        <p:tgtEl>
                                          <p:spTgt spid="12"/>
                                        </p:tgtEl>
                                        <p:attrNameLst>
                                          <p:attrName>style.visibility</p:attrName>
                                        </p:attrNameLst>
                                      </p:cBhvr>
                                      <p:to>
                                        <p:strVal val="visible"/>
                                      </p:to>
                                    </p:set>
                                    <p:animEffect transition="in" filter="fade">
                                      <p:cBhvr>
                                        <p:cTn id="44" dur="1000"/>
                                        <p:tgtEl>
                                          <p:spTgt spid="12"/>
                                        </p:tgtEl>
                                      </p:cBhvr>
                                    </p:animEffect>
                                  </p:childTnLst>
                                </p:cTn>
                              </p:par>
                            </p:childTnLst>
                          </p:cTn>
                        </p:par>
                        <p:par>
                          <p:cTn id="45" fill="hold">
                            <p:stCondLst>
                              <p:cond delay="2000"/>
                            </p:stCondLst>
                            <p:childTnLst>
                              <p:par>
                                <p:cTn id="46" presetID="10" presetClass="entr" presetSubtype="0" fill="hold" grpId="0" nodeType="afterEffect">
                                  <p:stCondLst>
                                    <p:cond delay="0"/>
                                  </p:stCondLst>
                                  <p:childTnLst>
                                    <p:set>
                                      <p:cBhvr>
                                        <p:cTn id="47" dur="1" fill="hold">
                                          <p:stCondLst>
                                            <p:cond delay="0"/>
                                          </p:stCondLst>
                                        </p:cTn>
                                        <p:tgtEl>
                                          <p:spTgt spid="13"/>
                                        </p:tgtEl>
                                        <p:attrNameLst>
                                          <p:attrName>style.visibility</p:attrName>
                                        </p:attrNameLst>
                                      </p:cBhvr>
                                      <p:to>
                                        <p:strVal val="visible"/>
                                      </p:to>
                                    </p:set>
                                    <p:animEffect transition="in" filter="fade">
                                      <p:cBhvr>
                                        <p:cTn id="48" dur="1000"/>
                                        <p:tgtEl>
                                          <p:spTgt spid="13"/>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14"/>
                                        </p:tgtEl>
                                        <p:attrNameLst>
                                          <p:attrName>style.visibility</p:attrName>
                                        </p:attrNameLst>
                                      </p:cBhvr>
                                      <p:to>
                                        <p:strVal val="visible"/>
                                      </p:to>
                                    </p:set>
                                    <p:animEffect transition="in" filter="fade">
                                      <p:cBhvr>
                                        <p:cTn id="53"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4" grpId="0" animBg="1"/>
      <p:bldP spid="5" grpId="0" animBg="1"/>
      <p:bldP spid="6" grpId="0" animBg="1"/>
      <p:bldP spid="8" grpId="0" animBg="1"/>
      <p:bldP spid="9" grpId="0" animBg="1"/>
      <p:bldP spid="10" grpId="0" animBg="1"/>
      <p:bldP spid="11" grpId="0" animBg="1"/>
      <p:bldP spid="12" grpId="0" animBg="1"/>
      <p:bldP spid="13" grpId="0" animBg="1"/>
      <p:bldP spid="1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
            <a:ext cx="9144000" cy="3573015"/>
          </a:xfrm>
        </p:spPr>
        <p:txBody>
          <a:bodyPr>
            <a:noAutofit/>
          </a:bodyPr>
          <a:lstStyle/>
          <a:p>
            <a:pPr marL="0" indent="0">
              <a:buNone/>
            </a:pPr>
            <a:r>
              <a:rPr lang="en-CA" sz="2200" dirty="0" smtClean="0"/>
              <a:t>Luke 1:14-17</a:t>
            </a:r>
          </a:p>
          <a:p>
            <a:pPr marL="0" indent="0">
              <a:buNone/>
            </a:pPr>
            <a:r>
              <a:rPr lang="en-CA" sz="2200" dirty="0" smtClean="0"/>
              <a:t>14 And thou </a:t>
            </a:r>
            <a:r>
              <a:rPr lang="en-CA" sz="2200" dirty="0" err="1" smtClean="0"/>
              <a:t>shalt</a:t>
            </a:r>
            <a:r>
              <a:rPr lang="en-CA" sz="2200" dirty="0" smtClean="0"/>
              <a:t> have joy and gladness; and many shall rejoice at his birth.</a:t>
            </a:r>
          </a:p>
          <a:p>
            <a:pPr marL="0" indent="0">
              <a:buNone/>
            </a:pPr>
            <a:r>
              <a:rPr lang="en-CA" sz="2200" dirty="0" smtClean="0"/>
              <a:t>15 For he shall be great in the sight of the Lord, and shall drink neither wine nor strong drink; and he shall be filled with the Holy Ghost, even from his mother's womb.</a:t>
            </a:r>
          </a:p>
          <a:p>
            <a:pPr marL="0" indent="0">
              <a:buNone/>
            </a:pPr>
            <a:r>
              <a:rPr lang="en-CA" sz="2200" dirty="0" smtClean="0"/>
              <a:t>16 And many of the children of Israel shall he turn to the Lord their God.</a:t>
            </a:r>
          </a:p>
          <a:p>
            <a:pPr marL="0" indent="0">
              <a:buNone/>
            </a:pPr>
            <a:r>
              <a:rPr lang="en-CA" sz="2200" dirty="0" smtClean="0"/>
              <a:t>17 And he shall go before him in the spirit and power of Elias, to turn the hearts of the fathers to the children, and the disobedient to the wisdom of the just; to make ready a people prepared for the Lord.</a:t>
            </a:r>
          </a:p>
        </p:txBody>
      </p:sp>
      <p:sp>
        <p:nvSpPr>
          <p:cNvPr id="15" name="Content Placeholder 2"/>
          <p:cNvSpPr txBox="1">
            <a:spLocks/>
          </p:cNvSpPr>
          <p:nvPr/>
        </p:nvSpPr>
        <p:spPr>
          <a:xfrm>
            <a:off x="0" y="3501008"/>
            <a:ext cx="9144000" cy="864096"/>
          </a:xfrm>
          <a:prstGeom prst="rect">
            <a:avLst/>
          </a:prstGeom>
        </p:spPr>
        <p:txBody>
          <a:bodyPr vert="horz" lIns="91440" tIns="45720" rIns="91440" bIns="45720" rtlCol="0">
            <a:noAutofit/>
          </a:bodyPr>
          <a:lstStyle/>
          <a:p>
            <a:r>
              <a:rPr lang="en-CA" sz="2200" dirty="0" smtClean="0"/>
              <a:t>Isa  40:3 Make straight = </a:t>
            </a:r>
            <a:r>
              <a:rPr lang="en-CA" sz="2200" dirty="0" err="1" smtClean="0"/>
              <a:t>yashar</a:t>
            </a:r>
            <a:r>
              <a:rPr lang="en-CA" sz="2200" dirty="0" smtClean="0"/>
              <a:t> (yaw-</a:t>
            </a:r>
            <a:r>
              <a:rPr lang="en-CA" sz="2200" dirty="0" err="1" smtClean="0"/>
              <a:t>shar</a:t>
            </a:r>
            <a:r>
              <a:rPr lang="en-CA" sz="2200" dirty="0" smtClean="0"/>
              <a:t>'); a primitive root; to be straight or even; figuratively, to be  right, pleasant, prosperous:</a:t>
            </a:r>
          </a:p>
        </p:txBody>
      </p:sp>
      <p:sp>
        <p:nvSpPr>
          <p:cNvPr id="16" name="Content Placeholder 2"/>
          <p:cNvSpPr txBox="1">
            <a:spLocks/>
          </p:cNvSpPr>
          <p:nvPr/>
        </p:nvSpPr>
        <p:spPr>
          <a:xfrm>
            <a:off x="0" y="4437112"/>
            <a:ext cx="9144000" cy="648072"/>
          </a:xfrm>
          <a:prstGeom prst="rect">
            <a:avLst/>
          </a:prstGeom>
        </p:spPr>
        <p:txBody>
          <a:bodyPr vert="horz" lIns="91440" tIns="45720" rIns="91440" bIns="45720" rtlCol="0">
            <a:noAutofit/>
          </a:bodyPr>
          <a:lstStyle/>
          <a:p>
            <a:r>
              <a:rPr lang="en-CA" sz="2200" dirty="0" smtClean="0"/>
              <a:t>Ps 107:1-16 The covenant of Yahweh, and his saving arm</a:t>
            </a:r>
          </a:p>
        </p:txBody>
      </p:sp>
      <p:sp>
        <p:nvSpPr>
          <p:cNvPr id="17" name="Content Placeholder 2"/>
          <p:cNvSpPr txBox="1">
            <a:spLocks/>
          </p:cNvSpPr>
          <p:nvPr/>
        </p:nvSpPr>
        <p:spPr>
          <a:xfrm>
            <a:off x="0" y="5013176"/>
            <a:ext cx="9144000" cy="1224136"/>
          </a:xfrm>
          <a:prstGeom prst="rect">
            <a:avLst/>
          </a:prstGeom>
        </p:spPr>
        <p:txBody>
          <a:bodyPr vert="horz" lIns="91440" tIns="45720" rIns="91440" bIns="45720" rtlCol="0">
            <a:noAutofit/>
          </a:bodyPr>
          <a:lstStyle/>
          <a:p>
            <a:r>
              <a:rPr lang="en-CA" sz="2200" dirty="0" smtClean="0"/>
              <a:t>Ps 107:7 Right = </a:t>
            </a:r>
            <a:r>
              <a:rPr lang="en-CA" sz="2200" dirty="0" err="1" smtClean="0"/>
              <a:t>yashar</a:t>
            </a:r>
            <a:r>
              <a:rPr lang="en-CA" sz="2200" dirty="0" smtClean="0"/>
              <a:t> (yaw-</a:t>
            </a:r>
            <a:r>
              <a:rPr lang="en-CA" sz="2200" dirty="0" err="1" smtClean="0"/>
              <a:t>shawr</a:t>
            </a:r>
            <a:r>
              <a:rPr lang="en-CA" sz="2200" dirty="0" smtClean="0"/>
              <a:t>'); from </a:t>
            </a:r>
            <a:r>
              <a:rPr lang="en-CA" sz="2200" dirty="0" err="1" smtClean="0"/>
              <a:t>yashar</a:t>
            </a:r>
            <a:r>
              <a:rPr lang="en-CA" sz="2200" dirty="0" smtClean="0"/>
              <a:t>; straight (literally or figuratively): -convenient, equity, </a:t>
            </a:r>
            <a:r>
              <a:rPr lang="en-CA" sz="2200" dirty="0" err="1" smtClean="0"/>
              <a:t>Jasher</a:t>
            </a:r>
            <a:r>
              <a:rPr lang="en-CA" sz="2200" dirty="0" smtClean="0"/>
              <a:t>, just, meet (-</a:t>
            </a:r>
            <a:r>
              <a:rPr lang="en-CA" sz="2200" dirty="0" err="1" smtClean="0"/>
              <a:t>est</a:t>
            </a:r>
            <a:r>
              <a:rPr lang="en-CA" sz="2200" dirty="0" smtClean="0"/>
              <a:t>), pleased well right (-</a:t>
            </a:r>
            <a:r>
              <a:rPr lang="en-CA" sz="2200" dirty="0" err="1" smtClean="0"/>
              <a:t>eous</a:t>
            </a:r>
            <a:r>
              <a:rPr lang="en-CA" sz="2200" dirty="0" smtClean="0"/>
              <a:t>), straight, (most) upright (-</a:t>
            </a:r>
            <a:r>
              <a:rPr lang="en-CA" sz="2200" dirty="0" err="1" smtClean="0"/>
              <a:t>ly</a:t>
            </a:r>
            <a:r>
              <a:rPr lang="en-CA" sz="2200" dirty="0" smtClean="0"/>
              <a:t>, -</a:t>
            </a:r>
            <a:r>
              <a:rPr lang="en-CA" sz="2200" dirty="0" err="1" smtClean="0"/>
              <a:t>ness</a:t>
            </a:r>
            <a:r>
              <a:rPr lang="en-CA" sz="2200" dirty="0" smtClean="0"/>
              <a:t>).</a:t>
            </a:r>
          </a:p>
        </p:txBody>
      </p:sp>
      <p:sp>
        <p:nvSpPr>
          <p:cNvPr id="20" name="Content Placeholder 2"/>
          <p:cNvSpPr txBox="1">
            <a:spLocks/>
          </p:cNvSpPr>
          <p:nvPr/>
        </p:nvSpPr>
        <p:spPr>
          <a:xfrm>
            <a:off x="0" y="0"/>
            <a:ext cx="9144000" cy="3573015"/>
          </a:xfrm>
          <a:prstGeom prst="rect">
            <a:avLst/>
          </a:prstGeom>
        </p:spPr>
        <p:txBody>
          <a:bodyPr vert="horz" lIns="91440" tIns="45720" rIns="91440" bIns="45720" rtlCol="0">
            <a:noAutofit/>
          </a:body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CA" sz="2200" b="0" i="0" u="none" strike="noStrike" kern="1200" cap="none" spc="0" normalizeH="0" baseline="0" noProof="0" dirty="0" smtClean="0">
                <a:ln>
                  <a:noFill/>
                </a:ln>
                <a:solidFill>
                  <a:schemeClr val="tx1"/>
                </a:solidFill>
                <a:effectLst/>
                <a:uLnTx/>
                <a:uFillTx/>
                <a:latin typeface="+mn-lt"/>
                <a:ea typeface="+mn-ea"/>
                <a:cs typeface="+mn-cs"/>
              </a:rPr>
              <a:t>Luke 1:14-17</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CA" sz="2200" b="0" i="0" u="none" strike="noStrike" kern="1200" cap="none" spc="0" normalizeH="0" baseline="0" noProof="0" dirty="0" smtClean="0">
                <a:ln>
                  <a:noFill/>
                </a:ln>
                <a:solidFill>
                  <a:schemeClr val="tx1"/>
                </a:solidFill>
                <a:effectLst/>
                <a:uLnTx/>
                <a:uFillTx/>
                <a:latin typeface="+mn-lt"/>
                <a:ea typeface="+mn-ea"/>
                <a:cs typeface="+mn-cs"/>
              </a:rPr>
              <a:t>14 And thou </a:t>
            </a:r>
            <a:r>
              <a:rPr kumimoji="0" lang="en-CA" sz="2200" b="0" i="0" u="none" strike="noStrike" kern="1200" cap="none" spc="0" normalizeH="0" baseline="0" noProof="0" dirty="0" err="1" smtClean="0">
                <a:ln>
                  <a:noFill/>
                </a:ln>
                <a:solidFill>
                  <a:schemeClr val="tx1"/>
                </a:solidFill>
                <a:effectLst/>
                <a:uLnTx/>
                <a:uFillTx/>
                <a:latin typeface="+mn-lt"/>
                <a:ea typeface="+mn-ea"/>
                <a:cs typeface="+mn-cs"/>
              </a:rPr>
              <a:t>shalt</a:t>
            </a:r>
            <a:r>
              <a:rPr kumimoji="0" lang="en-CA" sz="2200" b="0" i="0" u="none" strike="noStrike" kern="1200" cap="none" spc="0" normalizeH="0" baseline="0" noProof="0" dirty="0" smtClean="0">
                <a:ln>
                  <a:noFill/>
                </a:ln>
                <a:solidFill>
                  <a:schemeClr val="tx1"/>
                </a:solidFill>
                <a:effectLst/>
                <a:uLnTx/>
                <a:uFillTx/>
                <a:latin typeface="+mn-lt"/>
                <a:ea typeface="+mn-ea"/>
                <a:cs typeface="+mn-cs"/>
              </a:rPr>
              <a:t> have joy and gladness; and many shall rejoice at his birth.</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CA" sz="2200" b="0" i="0" u="none" strike="noStrike" kern="1200" cap="none" spc="0" normalizeH="0" baseline="0" noProof="0" dirty="0" smtClean="0">
                <a:ln>
                  <a:noFill/>
                </a:ln>
                <a:solidFill>
                  <a:schemeClr val="tx1"/>
                </a:solidFill>
                <a:effectLst/>
                <a:uLnTx/>
                <a:uFillTx/>
                <a:latin typeface="+mn-lt"/>
                <a:ea typeface="+mn-ea"/>
                <a:cs typeface="+mn-cs"/>
              </a:rPr>
              <a:t>15 For he shall be great in the sight of the Lord, and shall drink neither wine nor strong drink; and he shall be filled with the Holy Ghost, even from his mother's womb.</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CA" sz="2200" b="0" i="0" u="none" strike="noStrike" kern="1200" cap="none" spc="0" normalizeH="0" baseline="0" noProof="0" dirty="0" smtClean="0">
                <a:ln>
                  <a:noFill/>
                </a:ln>
                <a:solidFill>
                  <a:schemeClr val="tx1"/>
                </a:solidFill>
                <a:effectLst/>
                <a:uLnTx/>
                <a:uFillTx/>
                <a:latin typeface="+mn-lt"/>
                <a:ea typeface="+mn-ea"/>
                <a:cs typeface="+mn-cs"/>
              </a:rPr>
              <a:t>16 And many of the children of Israel shall he turn to the Lord their God.</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CA" sz="2200" b="0" i="0" u="none" strike="noStrike" kern="1200" cap="none" spc="0" normalizeH="0" baseline="0" noProof="0" dirty="0" smtClean="0">
                <a:ln>
                  <a:noFill/>
                </a:ln>
                <a:solidFill>
                  <a:schemeClr val="tx1"/>
                </a:solidFill>
                <a:effectLst/>
                <a:uLnTx/>
                <a:uFillTx/>
                <a:latin typeface="+mn-lt"/>
                <a:ea typeface="+mn-ea"/>
                <a:cs typeface="+mn-cs"/>
              </a:rPr>
              <a:t>17 And he shall go before him in the spirit and power of Elias, to turn the hearts of the fathers to the children, and the disobedient to the wisdom of the just; </a:t>
            </a:r>
            <a:r>
              <a:rPr kumimoji="0" lang="en-CA" sz="2200" b="0" i="0" u="none" strike="noStrike" kern="1200" cap="none" spc="0" normalizeH="0" baseline="0" noProof="0" dirty="0" smtClean="0">
                <a:ln>
                  <a:noFill/>
                </a:ln>
                <a:solidFill>
                  <a:schemeClr val="tx1"/>
                </a:solidFill>
                <a:effectLst>
                  <a:glow rad="228600">
                    <a:schemeClr val="accent1">
                      <a:satMod val="175000"/>
                      <a:alpha val="40000"/>
                    </a:schemeClr>
                  </a:glow>
                </a:effectLst>
                <a:uLnTx/>
                <a:uFillTx/>
                <a:latin typeface="+mn-lt"/>
                <a:ea typeface="+mn-ea"/>
                <a:cs typeface="+mn-cs"/>
              </a:rPr>
              <a:t>to make ready a people prepared for the Lord.</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10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10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2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ontent Placeholder 2"/>
          <p:cNvSpPr txBox="1">
            <a:spLocks/>
          </p:cNvSpPr>
          <p:nvPr/>
        </p:nvSpPr>
        <p:spPr>
          <a:xfrm>
            <a:off x="0" y="0"/>
            <a:ext cx="9144000" cy="1008112"/>
          </a:xfrm>
          <a:prstGeom prst="rect">
            <a:avLst/>
          </a:prstGeom>
        </p:spPr>
        <p:txBody>
          <a:bodyPr vert="horz" lIns="91440" tIns="45720" rIns="91440" bIns="45720" rtlCol="0">
            <a:noAutofit/>
          </a:bodyPr>
          <a:lstStyle/>
          <a:p>
            <a:r>
              <a:rPr lang="en-CA" sz="2200" dirty="0" smtClean="0"/>
              <a:t>Isa 40:3 Make straight = </a:t>
            </a:r>
            <a:r>
              <a:rPr lang="en-CA" sz="2200" dirty="0" err="1" smtClean="0"/>
              <a:t>yashar</a:t>
            </a:r>
            <a:r>
              <a:rPr lang="en-CA" sz="2200" dirty="0" smtClean="0"/>
              <a:t> (yaw-</a:t>
            </a:r>
            <a:r>
              <a:rPr lang="en-CA" sz="2200" dirty="0" err="1" smtClean="0"/>
              <a:t>shar</a:t>
            </a:r>
            <a:r>
              <a:rPr lang="en-CA" sz="2200" dirty="0" smtClean="0"/>
              <a:t>'); a primitive root; to be straight or even; figuratively, to be (causatively, to make) right, pleasant, prosperous:</a:t>
            </a:r>
          </a:p>
        </p:txBody>
      </p:sp>
      <p:sp>
        <p:nvSpPr>
          <p:cNvPr id="17" name="Content Placeholder 2"/>
          <p:cNvSpPr txBox="1">
            <a:spLocks/>
          </p:cNvSpPr>
          <p:nvPr/>
        </p:nvSpPr>
        <p:spPr>
          <a:xfrm>
            <a:off x="0" y="1268760"/>
            <a:ext cx="9144000" cy="1224136"/>
          </a:xfrm>
          <a:prstGeom prst="rect">
            <a:avLst/>
          </a:prstGeom>
        </p:spPr>
        <p:txBody>
          <a:bodyPr vert="horz" lIns="91440" tIns="45720" rIns="91440" bIns="45720" rtlCol="0">
            <a:noAutofit/>
          </a:bodyPr>
          <a:lstStyle/>
          <a:p>
            <a:r>
              <a:rPr lang="en-CA" sz="2200" dirty="0" smtClean="0"/>
              <a:t>Ps 107: 7 Right = </a:t>
            </a:r>
            <a:r>
              <a:rPr lang="en-CA" sz="2200" dirty="0" err="1" smtClean="0"/>
              <a:t>yashar</a:t>
            </a:r>
            <a:r>
              <a:rPr lang="en-CA" sz="2200" dirty="0" smtClean="0"/>
              <a:t> (yaw-</a:t>
            </a:r>
            <a:r>
              <a:rPr lang="en-CA" sz="2200" dirty="0" err="1" smtClean="0"/>
              <a:t>shawr</a:t>
            </a:r>
            <a:r>
              <a:rPr lang="en-CA" sz="2200" dirty="0" smtClean="0"/>
              <a:t>'); from </a:t>
            </a:r>
            <a:r>
              <a:rPr lang="en-CA" sz="2200" dirty="0" err="1" smtClean="0"/>
              <a:t>yashar</a:t>
            </a:r>
            <a:r>
              <a:rPr lang="en-CA" sz="2200" dirty="0" smtClean="0"/>
              <a:t>; straight (literally or figuratively): -convenient, equity, </a:t>
            </a:r>
            <a:r>
              <a:rPr lang="en-CA" sz="2200" dirty="0" err="1" smtClean="0"/>
              <a:t>Jasher</a:t>
            </a:r>
            <a:r>
              <a:rPr lang="en-CA" sz="2200" dirty="0" smtClean="0"/>
              <a:t>, just, meet (-</a:t>
            </a:r>
            <a:r>
              <a:rPr lang="en-CA" sz="2200" dirty="0" err="1" smtClean="0"/>
              <a:t>est</a:t>
            </a:r>
            <a:r>
              <a:rPr lang="en-CA" sz="2200" dirty="0" smtClean="0"/>
              <a:t>), pleased well right (-</a:t>
            </a:r>
            <a:r>
              <a:rPr lang="en-CA" sz="2200" dirty="0" err="1" smtClean="0"/>
              <a:t>eous</a:t>
            </a:r>
            <a:r>
              <a:rPr lang="en-CA" sz="2200" dirty="0" smtClean="0"/>
              <a:t>), straight, (most) upright (-</a:t>
            </a:r>
            <a:r>
              <a:rPr lang="en-CA" sz="2200" dirty="0" err="1" smtClean="0"/>
              <a:t>ly</a:t>
            </a:r>
            <a:r>
              <a:rPr lang="en-CA" sz="2200" dirty="0" smtClean="0"/>
              <a:t>, -</a:t>
            </a:r>
            <a:r>
              <a:rPr lang="en-CA" sz="2200" dirty="0" err="1" smtClean="0"/>
              <a:t>ness</a:t>
            </a:r>
            <a:r>
              <a:rPr lang="en-CA" sz="2200" dirty="0" smtClean="0"/>
              <a:t>).</a:t>
            </a:r>
          </a:p>
        </p:txBody>
      </p:sp>
      <p:sp>
        <p:nvSpPr>
          <p:cNvPr id="7" name="Content Placeholder 2"/>
          <p:cNvSpPr txBox="1">
            <a:spLocks/>
          </p:cNvSpPr>
          <p:nvPr/>
        </p:nvSpPr>
        <p:spPr>
          <a:xfrm>
            <a:off x="0" y="3573016"/>
            <a:ext cx="9144000" cy="936104"/>
          </a:xfrm>
          <a:prstGeom prst="rect">
            <a:avLst/>
          </a:prstGeom>
        </p:spPr>
        <p:txBody>
          <a:bodyPr vert="horz" lIns="91440" tIns="45720" rIns="91440" bIns="45720" rtlCol="0">
            <a:noAutofit/>
          </a:bodyPr>
          <a:lstStyle/>
          <a:p>
            <a:r>
              <a:rPr lang="en-CA" sz="2200" dirty="0" smtClean="0"/>
              <a:t>Deut 33: 5, 26 </a:t>
            </a:r>
            <a:r>
              <a:rPr lang="en-CA" sz="2200" dirty="0" err="1" smtClean="0"/>
              <a:t>Jeshurun</a:t>
            </a:r>
            <a:r>
              <a:rPr lang="en-CA" sz="2200" dirty="0" smtClean="0"/>
              <a:t> = </a:t>
            </a:r>
            <a:r>
              <a:rPr lang="en-CA" sz="2200" dirty="0" err="1" smtClean="0"/>
              <a:t>Yeshuruwn</a:t>
            </a:r>
            <a:r>
              <a:rPr lang="en-CA" sz="2200" dirty="0" smtClean="0"/>
              <a:t> (</a:t>
            </a:r>
            <a:r>
              <a:rPr lang="en-CA" sz="2200" dirty="0" err="1" smtClean="0"/>
              <a:t>yesh-oo-roon</a:t>
            </a:r>
            <a:r>
              <a:rPr lang="en-CA" sz="2200" dirty="0" smtClean="0"/>
              <a:t>'); from </a:t>
            </a:r>
            <a:r>
              <a:rPr lang="en-CA" sz="2200" dirty="0" err="1" smtClean="0"/>
              <a:t>yasher</a:t>
            </a:r>
            <a:r>
              <a:rPr lang="en-CA" sz="2200" dirty="0" smtClean="0"/>
              <a:t>; upright; </a:t>
            </a:r>
            <a:r>
              <a:rPr lang="en-CA" sz="2200" dirty="0" err="1" smtClean="0"/>
              <a:t>Jeshurun</a:t>
            </a:r>
            <a:r>
              <a:rPr lang="en-CA" sz="2200" dirty="0" smtClean="0"/>
              <a:t>, a symbol. name for Israel:</a:t>
            </a:r>
          </a:p>
          <a:p>
            <a:r>
              <a:rPr lang="en-CA" sz="2200" dirty="0" smtClean="0"/>
              <a:t> </a:t>
            </a:r>
          </a:p>
        </p:txBody>
      </p:sp>
      <p:sp>
        <p:nvSpPr>
          <p:cNvPr id="8" name="Content Placeholder 2"/>
          <p:cNvSpPr txBox="1">
            <a:spLocks/>
          </p:cNvSpPr>
          <p:nvPr/>
        </p:nvSpPr>
        <p:spPr>
          <a:xfrm>
            <a:off x="0" y="4941168"/>
            <a:ext cx="9144000" cy="1368152"/>
          </a:xfrm>
          <a:prstGeom prst="rect">
            <a:avLst/>
          </a:prstGeom>
        </p:spPr>
        <p:txBody>
          <a:bodyPr vert="horz" lIns="91440" tIns="45720" rIns="91440" bIns="45720" rtlCol="0">
            <a:noAutofit/>
          </a:bodyPr>
          <a:lstStyle/>
          <a:p>
            <a:r>
              <a:rPr lang="en-CA" sz="2200" dirty="0" smtClean="0"/>
              <a:t>Deut 33:7 And this is the blessing of Judah: and he said, Hear, Lord, the voice of Judah, and bring him unto his people: let his hands be sufficient for him; and be thou an help to him from his enemies.</a:t>
            </a:r>
          </a:p>
          <a:p>
            <a:endParaRPr lang="en-CA" sz="2200" dirty="0" smtClean="0"/>
          </a:p>
          <a:p>
            <a:r>
              <a:rPr lang="en-CA" sz="2200" dirty="0" smtClean="0"/>
              <a:t> </a:t>
            </a:r>
          </a:p>
        </p:txBody>
      </p:sp>
      <p:sp>
        <p:nvSpPr>
          <p:cNvPr id="9" name="Content Placeholder 2"/>
          <p:cNvSpPr txBox="1">
            <a:spLocks/>
          </p:cNvSpPr>
          <p:nvPr/>
        </p:nvSpPr>
        <p:spPr>
          <a:xfrm>
            <a:off x="0" y="2780928"/>
            <a:ext cx="9144000" cy="648072"/>
          </a:xfrm>
          <a:prstGeom prst="rect">
            <a:avLst/>
          </a:prstGeom>
        </p:spPr>
        <p:txBody>
          <a:bodyPr vert="horz" lIns="91440" tIns="45720" rIns="91440" bIns="45720" rtlCol="0">
            <a:noAutofit/>
          </a:bodyPr>
          <a:lstStyle/>
          <a:p>
            <a:r>
              <a:rPr lang="en-CA" sz="2200" dirty="0" smtClean="0"/>
              <a:t>Deut 33:2 </a:t>
            </a:r>
            <a:r>
              <a:rPr lang="en-CA" sz="2200" dirty="0" err="1" smtClean="0"/>
              <a:t>Paran</a:t>
            </a:r>
            <a:r>
              <a:rPr lang="en-CA" sz="2200" dirty="0" smtClean="0"/>
              <a:t> = ornamental from </a:t>
            </a:r>
            <a:r>
              <a:rPr lang="en-CA" sz="2200" dirty="0" err="1" smtClean="0"/>
              <a:t>pa'ar</a:t>
            </a:r>
            <a:r>
              <a:rPr lang="en-CA" sz="2200" dirty="0" smtClean="0"/>
              <a:t> (paw-</a:t>
            </a:r>
            <a:r>
              <a:rPr lang="en-CA" sz="2200" dirty="0" err="1" smtClean="0"/>
              <a:t>ar</a:t>
            </a:r>
            <a:r>
              <a:rPr lang="en-CA" sz="2200" dirty="0" smtClean="0"/>
              <a:t>'); a primitive root; to gleam  </a:t>
            </a:r>
          </a:p>
          <a:p>
            <a:r>
              <a:rPr lang="en-CA" sz="2200" dirty="0" smtClean="0"/>
              <a:t> </a:t>
            </a:r>
          </a:p>
        </p:txBody>
      </p:sp>
      <p:sp>
        <p:nvSpPr>
          <p:cNvPr id="10" name="Up Arrow 9"/>
          <p:cNvSpPr/>
          <p:nvPr/>
        </p:nvSpPr>
        <p:spPr>
          <a:xfrm rot="19533991">
            <a:off x="5518513" y="75908"/>
            <a:ext cx="648072" cy="3962750"/>
          </a:xfrm>
          <a:prstGeom prst="upArrow">
            <a:avLst/>
          </a:prstGeom>
          <a:solidFill>
            <a:schemeClr val="accent1">
              <a:alpha val="69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childTnLst>
                                </p:cTn>
                              </p:par>
                            </p:childTnLst>
                          </p:cTn>
                        </p:par>
                        <p:par>
                          <p:cTn id="13" fill="hold">
                            <p:stCondLst>
                              <p:cond delay="1000"/>
                            </p:stCondLst>
                            <p:childTnLst>
                              <p:par>
                                <p:cTn id="14" presetID="22" presetClass="entr" presetSubtype="4"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wipe(down)">
                                      <p:cBhvr>
                                        <p:cTn id="16" dur="500"/>
                                        <p:tgtEl>
                                          <p:spTgt spid="10"/>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
            <a:ext cx="9144000" cy="1285860"/>
          </a:xfrm>
        </p:spPr>
        <p:txBody>
          <a:bodyPr>
            <a:normAutofit/>
          </a:bodyPr>
          <a:lstStyle/>
          <a:p>
            <a:pPr marL="0" indent="0">
              <a:buNone/>
            </a:pPr>
            <a:r>
              <a:rPr lang="en-CA" sz="2200" dirty="0" smtClean="0"/>
              <a:t>Luke 1:17 And he shall go before him in the spirit and power of Elijah, to turn the hearts of the fathers to the children, and the disobedient to the wisdom of the just; to make ready a people prepared for the Lord.</a:t>
            </a:r>
          </a:p>
        </p:txBody>
      </p:sp>
      <p:sp>
        <p:nvSpPr>
          <p:cNvPr id="4" name="Content Placeholder 2"/>
          <p:cNvSpPr txBox="1">
            <a:spLocks/>
          </p:cNvSpPr>
          <p:nvPr/>
        </p:nvSpPr>
        <p:spPr>
          <a:xfrm>
            <a:off x="0" y="1428736"/>
            <a:ext cx="9144000" cy="1500198"/>
          </a:xfrm>
          <a:prstGeom prst="rect">
            <a:avLst/>
          </a:prstGeom>
        </p:spPr>
        <p:txBody>
          <a:bodyPr vert="horz" lIns="91440" tIns="45720" rIns="91440" bIns="45720" rtlCol="0">
            <a:normAutofit/>
          </a:bodyPr>
          <a:lstStyle/>
          <a:p>
            <a:r>
              <a:rPr lang="en-CA" sz="2200" dirty="0" smtClean="0"/>
              <a:t>Disobedient = </a:t>
            </a:r>
            <a:r>
              <a:rPr lang="en-CA" sz="2200" dirty="0" err="1" smtClean="0"/>
              <a:t>unpersuadable</a:t>
            </a:r>
            <a:endParaRPr lang="en-CA" sz="2200" dirty="0" smtClean="0"/>
          </a:p>
          <a:p>
            <a:r>
              <a:rPr lang="en-CA" sz="2200" dirty="0" smtClean="0"/>
              <a:t>Wisdom =</a:t>
            </a:r>
            <a:r>
              <a:rPr lang="en-CA" sz="2200" baseline="0" dirty="0" smtClean="0"/>
              <a:t> </a:t>
            </a:r>
            <a:r>
              <a:rPr lang="en-CA" sz="2200" dirty="0" err="1" smtClean="0"/>
              <a:t>phronesis</a:t>
            </a:r>
            <a:r>
              <a:rPr lang="en-CA" sz="2200" dirty="0" smtClean="0"/>
              <a:t> (</a:t>
            </a:r>
            <a:r>
              <a:rPr lang="en-CA" sz="2200" dirty="0" err="1" smtClean="0"/>
              <a:t>fron</a:t>
            </a:r>
            <a:r>
              <a:rPr lang="en-CA" sz="2200" dirty="0" smtClean="0"/>
              <a:t>'-ay-sis); from </a:t>
            </a:r>
            <a:r>
              <a:rPr lang="en-CA" sz="2200" dirty="0" err="1" smtClean="0"/>
              <a:t>phroneo</a:t>
            </a:r>
            <a:r>
              <a:rPr lang="en-CA" sz="2200" dirty="0" smtClean="0"/>
              <a:t> (</a:t>
            </a:r>
            <a:r>
              <a:rPr lang="en-CA" sz="2200" dirty="0" err="1" smtClean="0"/>
              <a:t>fron</a:t>
            </a:r>
            <a:r>
              <a:rPr lang="en-CA" sz="2200" dirty="0" smtClean="0"/>
              <a:t>-eh-o); mental action or activity, i.e. intellectual or moral insight:</a:t>
            </a:r>
          </a:p>
          <a:p>
            <a:r>
              <a:rPr lang="en-CA" sz="2200" dirty="0" err="1" smtClean="0"/>
              <a:t>phroneo</a:t>
            </a:r>
            <a:r>
              <a:rPr lang="en-CA" sz="2200" dirty="0" smtClean="0"/>
              <a:t> = to exercise</a:t>
            </a:r>
            <a:r>
              <a:rPr lang="en-CA" sz="2200" baseline="0" dirty="0" smtClean="0"/>
              <a:t> the mind</a:t>
            </a:r>
            <a:endParaRPr lang="en-CA" sz="2200" dirty="0" smtClean="0"/>
          </a:p>
          <a:p>
            <a:endParaRPr lang="en-CA" sz="2400" dirty="0" smtClean="0"/>
          </a:p>
          <a:p>
            <a:pPr lvl="0">
              <a:spcBef>
                <a:spcPct val="20000"/>
              </a:spcBef>
            </a:pPr>
            <a:endParaRPr lang="en-CA" sz="2200" dirty="0"/>
          </a:p>
          <a:p>
            <a:pPr lvl="0">
              <a:spcBef>
                <a:spcPct val="20000"/>
              </a:spcBef>
            </a:pPr>
            <a:endParaRPr lang="en-CA" sz="2200" dirty="0"/>
          </a:p>
        </p:txBody>
      </p:sp>
      <p:sp>
        <p:nvSpPr>
          <p:cNvPr id="5" name="Content Placeholder 2"/>
          <p:cNvSpPr txBox="1">
            <a:spLocks/>
          </p:cNvSpPr>
          <p:nvPr/>
        </p:nvSpPr>
        <p:spPr>
          <a:xfrm>
            <a:off x="0" y="4005064"/>
            <a:ext cx="9144000" cy="2852936"/>
          </a:xfrm>
          <a:prstGeom prst="rect">
            <a:avLst/>
          </a:prstGeom>
        </p:spPr>
        <p:txBody>
          <a:bodyPr vert="horz" lIns="91440" tIns="45720" rIns="91440" bIns="45720" rtlCol="0">
            <a:normAutofit lnSpcReduction="10000"/>
          </a:bodyPr>
          <a:lstStyle/>
          <a:p>
            <a:pPr lvl="0">
              <a:spcBef>
                <a:spcPct val="20000"/>
              </a:spcBef>
            </a:pPr>
            <a:r>
              <a:rPr kumimoji="0" lang="en-CA" sz="2200" b="0" i="0" u="none" strike="noStrike" kern="1200" cap="none" spc="0" normalizeH="0" baseline="0" noProof="0" dirty="0" smtClean="0">
                <a:ln>
                  <a:noFill/>
                </a:ln>
                <a:solidFill>
                  <a:schemeClr val="tx1"/>
                </a:solidFill>
                <a:effectLst/>
                <a:uLnTx/>
                <a:uFillTx/>
                <a:latin typeface="+mn-lt"/>
                <a:ea typeface="+mn-ea"/>
                <a:cs typeface="+mn-cs"/>
              </a:rPr>
              <a:t>To make </a:t>
            </a:r>
            <a:r>
              <a:rPr lang="en-CA" sz="2200" dirty="0"/>
              <a:t>ready </a:t>
            </a:r>
            <a:r>
              <a:rPr lang="en-CA" sz="2200" dirty="0" smtClean="0"/>
              <a:t>=</a:t>
            </a:r>
            <a:r>
              <a:rPr lang="en-CA" sz="2200" dirty="0" err="1" smtClean="0"/>
              <a:t>hetoimazo</a:t>
            </a:r>
            <a:r>
              <a:rPr lang="en-CA" sz="2200" dirty="0" smtClean="0"/>
              <a:t> </a:t>
            </a:r>
            <a:r>
              <a:rPr lang="en-CA" sz="2200" dirty="0"/>
              <a:t>(het-</a:t>
            </a:r>
            <a:r>
              <a:rPr lang="en-CA" sz="2200" dirty="0" err="1"/>
              <a:t>oy</a:t>
            </a:r>
            <a:r>
              <a:rPr lang="en-CA" sz="2200" dirty="0"/>
              <a:t>-mad'-</a:t>
            </a:r>
            <a:r>
              <a:rPr lang="en-CA" sz="2200" dirty="0" err="1"/>
              <a:t>zo</a:t>
            </a:r>
            <a:r>
              <a:rPr lang="en-CA" sz="2200" dirty="0"/>
              <a:t>); from </a:t>
            </a:r>
            <a:r>
              <a:rPr lang="en-CA" sz="2200" dirty="0" err="1" smtClean="0"/>
              <a:t>hetoimos</a:t>
            </a:r>
            <a:r>
              <a:rPr lang="en-CA" sz="2200" dirty="0" smtClean="0"/>
              <a:t>; </a:t>
            </a:r>
            <a:r>
              <a:rPr lang="en-CA" sz="2200" dirty="0"/>
              <a:t>to </a:t>
            </a:r>
            <a:r>
              <a:rPr lang="en-CA" sz="2200" dirty="0" smtClean="0"/>
              <a:t>prepare: </a:t>
            </a:r>
          </a:p>
          <a:p>
            <a:pPr lvl="0">
              <a:spcBef>
                <a:spcPct val="20000"/>
              </a:spcBef>
            </a:pPr>
            <a:endParaRPr lang="en-CA" sz="2200" dirty="0" smtClean="0"/>
          </a:p>
          <a:p>
            <a:pPr lvl="0">
              <a:spcBef>
                <a:spcPct val="20000"/>
              </a:spcBef>
            </a:pPr>
            <a:r>
              <a:rPr lang="en-CA" sz="2200" dirty="0" smtClean="0"/>
              <a:t>-</a:t>
            </a:r>
            <a:r>
              <a:rPr lang="en-CA" sz="2200" dirty="0" err="1" smtClean="0"/>
              <a:t>hetoimos</a:t>
            </a:r>
            <a:r>
              <a:rPr lang="en-CA" sz="2200" dirty="0" smtClean="0"/>
              <a:t> </a:t>
            </a:r>
            <a:r>
              <a:rPr lang="en-CA" sz="2200" dirty="0"/>
              <a:t>(het-</a:t>
            </a:r>
            <a:r>
              <a:rPr lang="en-CA" sz="2200" dirty="0" err="1"/>
              <a:t>oy</a:t>
            </a:r>
            <a:r>
              <a:rPr lang="en-CA" sz="2200" dirty="0"/>
              <a:t>'-</a:t>
            </a:r>
            <a:r>
              <a:rPr lang="en-CA" sz="2200" dirty="0" err="1"/>
              <a:t>mos</a:t>
            </a:r>
            <a:r>
              <a:rPr lang="en-CA" sz="2200" dirty="0"/>
              <a:t>); from an old noun </a:t>
            </a:r>
            <a:r>
              <a:rPr lang="en-CA" sz="2200" dirty="0" err="1"/>
              <a:t>heteos</a:t>
            </a:r>
            <a:r>
              <a:rPr lang="en-CA" sz="2200" dirty="0"/>
              <a:t> (fitness); adjusted, i.e. ready</a:t>
            </a:r>
            <a:r>
              <a:rPr lang="en-CA" sz="2200" dirty="0" smtClean="0"/>
              <a:t>:</a:t>
            </a:r>
          </a:p>
          <a:p>
            <a:pPr lvl="0">
              <a:spcBef>
                <a:spcPct val="20000"/>
              </a:spcBef>
            </a:pPr>
            <a:endParaRPr lang="en-CA" sz="2200" dirty="0" smtClean="0"/>
          </a:p>
          <a:p>
            <a:pPr lvl="0">
              <a:spcBef>
                <a:spcPct val="20000"/>
              </a:spcBef>
            </a:pPr>
            <a:r>
              <a:rPr lang="en-CA" sz="2200" dirty="0" smtClean="0"/>
              <a:t>Prepared = </a:t>
            </a:r>
            <a:r>
              <a:rPr lang="en-CA" sz="2200" dirty="0" err="1" smtClean="0"/>
              <a:t>kataskeuazo</a:t>
            </a:r>
            <a:r>
              <a:rPr lang="en-CA" sz="2200" dirty="0" smtClean="0"/>
              <a:t> (</a:t>
            </a:r>
            <a:r>
              <a:rPr lang="en-CA" sz="2200" dirty="0" err="1" smtClean="0"/>
              <a:t>kat</a:t>
            </a:r>
            <a:r>
              <a:rPr lang="en-CA" sz="2200" dirty="0" smtClean="0"/>
              <a:t>-ask-</a:t>
            </a:r>
            <a:r>
              <a:rPr lang="en-CA" sz="2200" dirty="0" err="1" smtClean="0"/>
              <a:t>yoo</a:t>
            </a:r>
            <a:r>
              <a:rPr lang="en-CA" sz="2200" dirty="0" smtClean="0"/>
              <a:t>-ad'-</a:t>
            </a:r>
            <a:r>
              <a:rPr lang="en-CA" sz="2200" dirty="0" err="1" smtClean="0"/>
              <a:t>zo</a:t>
            </a:r>
            <a:r>
              <a:rPr lang="en-CA" sz="2200" dirty="0" smtClean="0"/>
              <a:t>); to prepare thoroughly (properly, by external equipment; whereas </a:t>
            </a:r>
            <a:r>
              <a:rPr lang="en-CA" sz="2200" dirty="0" err="1" smtClean="0"/>
              <a:t>hetoimazo</a:t>
            </a:r>
            <a:r>
              <a:rPr lang="en-CA" sz="2200" dirty="0" smtClean="0"/>
              <a:t> refers rather to internal fitness); by implication, to construct, create:</a:t>
            </a:r>
          </a:p>
          <a:p>
            <a:pPr lvl="0">
              <a:spcBef>
                <a:spcPct val="20000"/>
              </a:spcBef>
            </a:pPr>
            <a:endParaRPr lang="en-CA" sz="2200" dirty="0"/>
          </a:p>
          <a:p>
            <a:pPr lvl="0">
              <a:spcBef>
                <a:spcPct val="20000"/>
              </a:spcBef>
            </a:pPr>
            <a:endParaRPr lang="en-CA" sz="2200" dirty="0"/>
          </a:p>
        </p:txBody>
      </p:sp>
      <p:sp>
        <p:nvSpPr>
          <p:cNvPr id="6" name="Content Placeholder 2"/>
          <p:cNvSpPr txBox="1">
            <a:spLocks/>
          </p:cNvSpPr>
          <p:nvPr/>
        </p:nvSpPr>
        <p:spPr>
          <a:xfrm>
            <a:off x="0" y="3140968"/>
            <a:ext cx="9144000" cy="642942"/>
          </a:xfrm>
          <a:prstGeom prst="rect">
            <a:avLst/>
          </a:prstGeom>
        </p:spPr>
        <p:txBody>
          <a:bodyPr vert="horz" lIns="91440" tIns="45720" rIns="91440" bIns="45720" rtlCol="0">
            <a:normAutofit/>
          </a:bodyPr>
          <a:lstStyle/>
          <a:p>
            <a:r>
              <a:rPr lang="en-CA" sz="2200" dirty="0" smtClean="0"/>
              <a:t>Of the just = </a:t>
            </a:r>
            <a:r>
              <a:rPr lang="en-CA" sz="2200" dirty="0" err="1" smtClean="0"/>
              <a:t>dikaios</a:t>
            </a:r>
            <a:r>
              <a:rPr lang="en-CA" sz="2200" dirty="0" smtClean="0"/>
              <a:t> (</a:t>
            </a:r>
            <a:r>
              <a:rPr lang="en-CA" sz="2200" dirty="0" err="1" smtClean="0"/>
              <a:t>dik</a:t>
            </a:r>
            <a:r>
              <a:rPr lang="en-CA" sz="2200" dirty="0" smtClean="0"/>
              <a:t>-ah-</a:t>
            </a:r>
            <a:r>
              <a:rPr lang="en-CA" sz="2200" dirty="0" err="1" smtClean="0"/>
              <a:t>yos</a:t>
            </a:r>
            <a:r>
              <a:rPr lang="en-CA" sz="2200" dirty="0" smtClean="0"/>
              <a:t>) equitable, from dike (</a:t>
            </a:r>
            <a:r>
              <a:rPr lang="en-CA" sz="2200" dirty="0" err="1" smtClean="0"/>
              <a:t>dee-kay</a:t>
            </a:r>
            <a:r>
              <a:rPr lang="en-CA" sz="2200" dirty="0" smtClean="0"/>
              <a:t>) = right</a:t>
            </a:r>
          </a:p>
          <a:p>
            <a:endParaRPr lang="en-CA" sz="2400" dirty="0" smtClean="0"/>
          </a:p>
          <a:p>
            <a:pPr lvl="0">
              <a:spcBef>
                <a:spcPct val="20000"/>
              </a:spcBef>
            </a:pPr>
            <a:endParaRPr lang="en-CA" sz="2200" dirty="0"/>
          </a:p>
          <a:p>
            <a:pPr lvl="0">
              <a:spcBef>
                <a:spcPct val="20000"/>
              </a:spcBef>
            </a:pPr>
            <a:endParaRPr lang="en-CA" sz="2200"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Effect transition="in" filter="fade">
                                      <p:cBhvr>
                                        <p:cTn id="17" dur="1000"/>
                                        <p:tgtEl>
                                          <p:spTgt spid="5">
                                            <p:txEl>
                                              <p:pRg st="0" end="0"/>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5">
                                            <p:txEl>
                                              <p:pRg st="2" end="2"/>
                                            </p:txEl>
                                          </p:spTgt>
                                        </p:tgtEl>
                                        <p:attrNameLst>
                                          <p:attrName>style.visibility</p:attrName>
                                        </p:attrNameLst>
                                      </p:cBhvr>
                                      <p:to>
                                        <p:strVal val="visible"/>
                                      </p:to>
                                    </p:set>
                                    <p:animEffect transition="in" filter="fade">
                                      <p:cBhvr>
                                        <p:cTn id="20" dur="1000"/>
                                        <p:tgtEl>
                                          <p:spTgt spid="5">
                                            <p:txEl>
                                              <p:pRg st="2" end="2"/>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animEffect transition="in" filter="fade">
                                      <p:cBhvr>
                                        <p:cTn id="23" dur="10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uiExpand="1" build="p"/>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
            <a:ext cx="9144000" cy="1071546"/>
          </a:xfrm>
        </p:spPr>
        <p:txBody>
          <a:bodyPr>
            <a:normAutofit/>
          </a:bodyPr>
          <a:lstStyle/>
          <a:p>
            <a:pPr marL="0" indent="0">
              <a:buNone/>
            </a:pPr>
            <a:r>
              <a:rPr lang="en-CA" sz="2200" dirty="0" smtClean="0"/>
              <a:t>Luke 1:72-73 To perform </a:t>
            </a:r>
            <a:r>
              <a:rPr lang="en-CA" sz="2200" strike="sngStrike" dirty="0" smtClean="0"/>
              <a:t>the</a:t>
            </a:r>
            <a:r>
              <a:rPr lang="en-CA" sz="2200" dirty="0" smtClean="0"/>
              <a:t> mercy </a:t>
            </a:r>
            <a:r>
              <a:rPr lang="en-CA" sz="2200" strike="sngStrike" dirty="0" smtClean="0"/>
              <a:t>promised </a:t>
            </a:r>
            <a:r>
              <a:rPr lang="en-CA" sz="2200" dirty="0" smtClean="0"/>
              <a:t>to our fathers, and to remember his holy covenant; The oath which he </a:t>
            </a:r>
            <a:r>
              <a:rPr lang="en-CA" sz="2200" dirty="0" err="1" smtClean="0"/>
              <a:t>sware</a:t>
            </a:r>
            <a:r>
              <a:rPr lang="en-CA" sz="2200" dirty="0" smtClean="0"/>
              <a:t> to our father Abraham,</a:t>
            </a:r>
          </a:p>
          <a:p>
            <a:pPr>
              <a:buNone/>
            </a:pPr>
            <a:endParaRPr lang="en-CA" sz="2200" dirty="0" smtClean="0"/>
          </a:p>
          <a:p>
            <a:pPr>
              <a:buNone/>
            </a:pPr>
            <a:endParaRPr lang="en-CA" sz="2200" dirty="0"/>
          </a:p>
        </p:txBody>
      </p:sp>
      <p:sp>
        <p:nvSpPr>
          <p:cNvPr id="4" name="Content Placeholder 2"/>
          <p:cNvSpPr txBox="1">
            <a:spLocks/>
          </p:cNvSpPr>
          <p:nvPr/>
        </p:nvSpPr>
        <p:spPr>
          <a:xfrm>
            <a:off x="0" y="2928934"/>
            <a:ext cx="9144000" cy="3929066"/>
          </a:xfrm>
          <a:prstGeom prst="rect">
            <a:avLst/>
          </a:prstGeom>
        </p:spPr>
        <p:txBody>
          <a:bodyPr vert="horz" lIns="91440" tIns="45720" rIns="91440" bIns="45720" rtlCol="0">
            <a:normAutofit/>
          </a:bodyPr>
          <a:lstStyle/>
          <a:p>
            <a:pPr lvl="0">
              <a:spcBef>
                <a:spcPct val="20000"/>
              </a:spcBef>
            </a:pPr>
            <a:r>
              <a:rPr lang="en-CA" sz="2200" dirty="0"/>
              <a:t>Luke </a:t>
            </a:r>
            <a:r>
              <a:rPr lang="en-CA" sz="2200" dirty="0" smtClean="0"/>
              <a:t>1:76-79</a:t>
            </a:r>
            <a:endParaRPr lang="en-CA" sz="2200" dirty="0"/>
          </a:p>
          <a:p>
            <a:pPr lvl="0">
              <a:spcBef>
                <a:spcPct val="20000"/>
              </a:spcBef>
            </a:pPr>
            <a:r>
              <a:rPr lang="en-CA" sz="2200" dirty="0"/>
              <a:t>76 And thou, child, </a:t>
            </a:r>
            <a:r>
              <a:rPr lang="en-CA" sz="2200" dirty="0" err="1"/>
              <a:t>shalt</a:t>
            </a:r>
            <a:r>
              <a:rPr lang="en-CA" sz="2200" dirty="0"/>
              <a:t> be called the prophet of the Highest: for thou </a:t>
            </a:r>
            <a:r>
              <a:rPr lang="en-CA" sz="2200" dirty="0" err="1"/>
              <a:t>shalt</a:t>
            </a:r>
            <a:r>
              <a:rPr lang="en-CA" sz="2200" dirty="0"/>
              <a:t> go before the face of the Lord to prepare his ways</a:t>
            </a:r>
            <a:r>
              <a:rPr lang="en-CA" sz="2200" dirty="0" smtClean="0"/>
              <a:t>;</a:t>
            </a:r>
            <a:endParaRPr lang="en-CA" sz="2200" dirty="0"/>
          </a:p>
          <a:p>
            <a:pPr lvl="0">
              <a:spcBef>
                <a:spcPct val="20000"/>
              </a:spcBef>
            </a:pPr>
            <a:r>
              <a:rPr lang="en-CA" sz="2200" dirty="0"/>
              <a:t>77 To give knowledge of salvation unto his people by the remission of their sins</a:t>
            </a:r>
            <a:r>
              <a:rPr lang="en-CA" sz="2200" dirty="0" smtClean="0"/>
              <a:t>,</a:t>
            </a:r>
            <a:endParaRPr lang="en-CA" sz="2200" dirty="0"/>
          </a:p>
          <a:p>
            <a:pPr lvl="0">
              <a:spcBef>
                <a:spcPct val="20000"/>
              </a:spcBef>
            </a:pPr>
            <a:r>
              <a:rPr lang="en-CA" sz="2200" dirty="0"/>
              <a:t>78 Through the tender mercy of our God; whereby the dayspring from on high hath visited us</a:t>
            </a:r>
            <a:r>
              <a:rPr lang="en-CA" sz="2200" dirty="0" smtClean="0"/>
              <a:t>,</a:t>
            </a:r>
            <a:endParaRPr lang="en-CA" sz="2200" dirty="0"/>
          </a:p>
          <a:p>
            <a:pPr lvl="0">
              <a:spcBef>
                <a:spcPct val="20000"/>
              </a:spcBef>
            </a:pPr>
            <a:r>
              <a:rPr lang="en-CA" sz="2200" dirty="0"/>
              <a:t>79 To give light to them that sit in darkness and in the shadow of death, to guide our feet into the way of peace</a:t>
            </a:r>
            <a:r>
              <a:rPr lang="en-CA" sz="2200" dirty="0" smtClean="0"/>
              <a:t>.</a:t>
            </a:r>
            <a:endParaRPr lang="en-CA" sz="2200" dirty="0"/>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CA" sz="22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CA" sz="22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5" name="Content Placeholder 2"/>
          <p:cNvSpPr txBox="1">
            <a:spLocks/>
          </p:cNvSpPr>
          <p:nvPr/>
        </p:nvSpPr>
        <p:spPr>
          <a:xfrm>
            <a:off x="4929190" y="1785926"/>
            <a:ext cx="4214810" cy="642942"/>
          </a:xfrm>
          <a:prstGeom prst="rect">
            <a:avLst/>
          </a:prstGeom>
          <a:solidFill>
            <a:srgbClr val="000000"/>
          </a:solidFill>
          <a:effectLst>
            <a:outerShdw blurRad="76200" dist="12700" dir="8100000" sy="-23000" kx="800400" algn="br" rotWithShape="0">
              <a:prstClr val="black">
                <a:alpha val="20000"/>
              </a:prstClr>
            </a:outerShdw>
          </a:effectLst>
        </p:spPr>
        <p:txBody>
          <a:bodyPr vert="horz" lIns="91440" tIns="45720" rIns="91440" bIns="45720" rtlCol="0" anchor="ctr" anchorCtr="0">
            <a:noAutofit/>
          </a:bodyPr>
          <a:lstStyle/>
          <a:p>
            <a:pPr marL="342900" lvl="0" indent="-342900" algn="ctr">
              <a:spcBef>
                <a:spcPct val="20000"/>
              </a:spcBef>
            </a:pPr>
            <a:r>
              <a:rPr lang="en-CA" sz="2200" dirty="0" smtClean="0">
                <a:solidFill>
                  <a:schemeClr val="bg1"/>
                </a:solidFill>
              </a:rPr>
              <a:t>Zacharias</a:t>
            </a:r>
            <a:r>
              <a:rPr kumimoji="0" lang="en-CA" sz="2200" b="0" i="0" u="none" strike="noStrike" kern="1200" cap="none" spc="0" normalizeH="0" baseline="0" noProof="0" dirty="0" smtClean="0">
                <a:ln>
                  <a:noFill/>
                </a:ln>
                <a:solidFill>
                  <a:schemeClr val="bg1"/>
                </a:solidFill>
                <a:effectLst/>
                <a:uLnTx/>
                <a:uFillTx/>
                <a:latin typeface="+mn-lt"/>
                <a:ea typeface="+mn-ea"/>
                <a:cs typeface="+mn-cs"/>
              </a:rPr>
              <a:t>  = Yah has remembered</a:t>
            </a:r>
          </a:p>
        </p:txBody>
      </p:sp>
      <p:sp>
        <p:nvSpPr>
          <p:cNvPr id="6" name="Content Placeholder 2"/>
          <p:cNvSpPr txBox="1">
            <a:spLocks/>
          </p:cNvSpPr>
          <p:nvPr/>
        </p:nvSpPr>
        <p:spPr>
          <a:xfrm>
            <a:off x="0" y="1785926"/>
            <a:ext cx="3214710" cy="614354"/>
          </a:xfrm>
          <a:prstGeom prst="rect">
            <a:avLst/>
          </a:prstGeom>
          <a:solidFill>
            <a:srgbClr val="000000"/>
          </a:solidFill>
          <a:effectLst>
            <a:outerShdw blurRad="76200" dist="12700" dir="2700000" sy="-23000" kx="-800400" algn="bl" rotWithShape="0">
              <a:prstClr val="black">
                <a:alpha val="20000"/>
              </a:prstClr>
            </a:outerShdw>
          </a:effectLst>
        </p:spPr>
        <p:txBody>
          <a:bodyPr vert="horz" lIns="91440" tIns="45720" rIns="91440" bIns="45720" rtlCol="0" anchor="ctr" anchorCtr="0">
            <a:normAutofit/>
          </a:bodyPr>
          <a:lstStyle/>
          <a:p>
            <a:pPr marL="342900" marR="0" lvl="0" indent="-34290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CA" sz="2200" b="0" i="0" u="none" strike="noStrike" kern="1200" cap="none" spc="0" normalizeH="0" baseline="0" noProof="0" dirty="0" smtClean="0">
                <a:ln>
                  <a:noFill/>
                </a:ln>
                <a:solidFill>
                  <a:schemeClr val="bg1"/>
                </a:solidFill>
                <a:effectLst/>
                <a:uLnTx/>
                <a:uFillTx/>
                <a:latin typeface="+mn-lt"/>
                <a:ea typeface="+mn-ea"/>
                <a:cs typeface="+mn-cs"/>
              </a:rPr>
              <a:t>Elisabeth</a:t>
            </a:r>
            <a:r>
              <a:rPr kumimoji="0" lang="en-CA" sz="2200" b="0" i="0" u="none" strike="noStrike" kern="1200" cap="none" spc="0" normalizeH="0" noProof="0" dirty="0" smtClean="0">
                <a:ln>
                  <a:noFill/>
                </a:ln>
                <a:solidFill>
                  <a:schemeClr val="bg1"/>
                </a:solidFill>
                <a:effectLst/>
                <a:uLnTx/>
                <a:uFillTx/>
                <a:latin typeface="+mn-lt"/>
                <a:ea typeface="+mn-ea"/>
                <a:cs typeface="+mn-cs"/>
              </a:rPr>
              <a:t> </a:t>
            </a:r>
            <a:r>
              <a:rPr kumimoji="0" lang="en-CA" sz="2200" b="0" i="0" u="none" strike="noStrike" kern="1200" cap="none" spc="0" normalizeH="0" baseline="0" noProof="0" dirty="0" smtClean="0">
                <a:ln>
                  <a:noFill/>
                </a:ln>
                <a:solidFill>
                  <a:schemeClr val="bg1"/>
                </a:solidFill>
                <a:effectLst/>
                <a:uLnTx/>
                <a:uFillTx/>
                <a:latin typeface="+mn-lt"/>
                <a:ea typeface="+mn-ea"/>
                <a:cs typeface="+mn-cs"/>
              </a:rPr>
              <a:t>= Ail of the oath</a:t>
            </a:r>
          </a:p>
        </p:txBody>
      </p:sp>
      <p:sp>
        <p:nvSpPr>
          <p:cNvPr id="7" name="Down Arrow 6"/>
          <p:cNvSpPr/>
          <p:nvPr/>
        </p:nvSpPr>
        <p:spPr>
          <a:xfrm>
            <a:off x="7929586" y="357166"/>
            <a:ext cx="357190" cy="142876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Down Arrow 7"/>
          <p:cNvSpPr/>
          <p:nvPr/>
        </p:nvSpPr>
        <p:spPr>
          <a:xfrm>
            <a:off x="2714612" y="714356"/>
            <a:ext cx="357190" cy="107157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1000"/>
                                        <p:tgtEl>
                                          <p:spTgt spid="7"/>
                                        </p:tgtEl>
                                      </p:cBhvr>
                                    </p:animEffect>
                                  </p:childTnLst>
                                </p:cTn>
                              </p:par>
                            </p:childTnLst>
                          </p:cTn>
                        </p:par>
                        <p:par>
                          <p:cTn id="8" fill="hold">
                            <p:stCondLst>
                              <p:cond delay="1000"/>
                            </p:stCondLst>
                            <p:childTnLst>
                              <p:par>
                                <p:cTn id="9" presetID="22" presetClass="entr" presetSubtype="1"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up)">
                                      <p:cBhvr>
                                        <p:cTn id="11" dur="10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grpId="0" nodeType="click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up)">
                                      <p:cBhvr>
                                        <p:cTn id="16" dur="1000"/>
                                        <p:tgtEl>
                                          <p:spTgt spid="8"/>
                                        </p:tgtEl>
                                      </p:cBhvr>
                                    </p:animEffect>
                                  </p:childTnLst>
                                </p:cTn>
                              </p:par>
                            </p:childTnLst>
                          </p:cTn>
                        </p:par>
                        <p:par>
                          <p:cTn id="17" fill="hold">
                            <p:stCondLst>
                              <p:cond delay="1000"/>
                            </p:stCondLst>
                            <p:childTnLst>
                              <p:par>
                                <p:cTn id="18" presetID="22" presetClass="entr" presetSubtype="1" fill="hold" grpId="0"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up)">
                                      <p:cBhvr>
                                        <p:cTn id="20" dur="1000"/>
                                        <p:tgtEl>
                                          <p:spTgt spid="6"/>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animBg="1"/>
      <p:bldP spid="7" grpId="0" animBg="1"/>
      <p:bldP spid="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323528" y="260648"/>
            <a:ext cx="8496944" cy="6336704"/>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Rectangle 9"/>
          <p:cNvSpPr/>
          <p:nvPr/>
        </p:nvSpPr>
        <p:spPr>
          <a:xfrm>
            <a:off x="1259632" y="1772816"/>
            <a:ext cx="6264696" cy="3384376"/>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 name="Bevel 3"/>
          <p:cNvSpPr/>
          <p:nvPr/>
        </p:nvSpPr>
        <p:spPr>
          <a:xfrm>
            <a:off x="1281871" y="1783935"/>
            <a:ext cx="2088232" cy="1042416"/>
          </a:xfrm>
          <a:prstGeom prst="beve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b="1" dirty="0" smtClean="0"/>
              <a:t>Covenants </a:t>
            </a:r>
            <a:endParaRPr lang="en-CA" sz="2800" b="1" dirty="0"/>
          </a:p>
        </p:txBody>
      </p:sp>
      <p:sp>
        <p:nvSpPr>
          <p:cNvPr id="6" name="Bevel 5"/>
          <p:cNvSpPr/>
          <p:nvPr/>
        </p:nvSpPr>
        <p:spPr>
          <a:xfrm>
            <a:off x="5436096" y="1772816"/>
            <a:ext cx="2088232" cy="1042416"/>
          </a:xfrm>
          <a:prstGeom prst="beve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b="1" dirty="0" smtClean="0"/>
              <a:t>Dress </a:t>
            </a:r>
            <a:endParaRPr lang="en-CA" sz="2800" b="1" dirty="0"/>
          </a:p>
        </p:txBody>
      </p:sp>
      <p:sp>
        <p:nvSpPr>
          <p:cNvPr id="7" name="Bevel 6"/>
          <p:cNvSpPr/>
          <p:nvPr/>
        </p:nvSpPr>
        <p:spPr>
          <a:xfrm>
            <a:off x="1259632" y="4077072"/>
            <a:ext cx="2088232" cy="1042416"/>
          </a:xfrm>
          <a:prstGeom prst="beve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b="1" dirty="0" smtClean="0"/>
              <a:t>Separation </a:t>
            </a:r>
            <a:endParaRPr lang="en-CA" sz="2800" b="1" dirty="0"/>
          </a:p>
        </p:txBody>
      </p:sp>
      <p:sp>
        <p:nvSpPr>
          <p:cNvPr id="8" name="Bevel 7"/>
          <p:cNvSpPr/>
          <p:nvPr/>
        </p:nvSpPr>
        <p:spPr>
          <a:xfrm>
            <a:off x="5436096" y="4114776"/>
            <a:ext cx="2088232" cy="1042416"/>
          </a:xfrm>
          <a:prstGeom prst="beve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b="1" dirty="0" smtClean="0"/>
              <a:t>Study </a:t>
            </a:r>
            <a:endParaRPr lang="en-CA" sz="2800" b="1" dirty="0"/>
          </a:p>
        </p:txBody>
      </p:sp>
      <p:sp>
        <p:nvSpPr>
          <p:cNvPr id="12" name="Bevel 11"/>
          <p:cNvSpPr/>
          <p:nvPr/>
        </p:nvSpPr>
        <p:spPr>
          <a:xfrm>
            <a:off x="323528" y="260648"/>
            <a:ext cx="2088232" cy="1042416"/>
          </a:xfrm>
          <a:prstGeom prst="bevel">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b="1" dirty="0" smtClean="0">
                <a:solidFill>
                  <a:schemeClr val="accent2">
                    <a:lumMod val="75000"/>
                  </a:schemeClr>
                </a:solidFill>
              </a:rPr>
              <a:t>Immorality</a:t>
            </a:r>
            <a:r>
              <a:rPr lang="en-CA" sz="2800" b="1" dirty="0" smtClean="0"/>
              <a:t> </a:t>
            </a:r>
            <a:endParaRPr lang="en-CA" sz="2800" b="1" dirty="0"/>
          </a:p>
        </p:txBody>
      </p:sp>
      <p:sp>
        <p:nvSpPr>
          <p:cNvPr id="13" name="Bevel 12"/>
          <p:cNvSpPr/>
          <p:nvPr/>
        </p:nvSpPr>
        <p:spPr>
          <a:xfrm>
            <a:off x="6660232" y="260648"/>
            <a:ext cx="2088232" cy="1042416"/>
          </a:xfrm>
          <a:prstGeom prst="bevel">
            <a:avLst/>
          </a:prstGeom>
          <a:solidFill>
            <a:schemeClr val="bg1">
              <a:lumMod val="6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b="1" dirty="0" smtClean="0">
                <a:solidFill>
                  <a:srgbClr val="FF0000"/>
                </a:solidFill>
              </a:rPr>
              <a:t>Liberality </a:t>
            </a:r>
            <a:endParaRPr lang="en-CA" sz="2800" b="1" dirty="0">
              <a:solidFill>
                <a:srgbClr val="FF0000"/>
              </a:solidFill>
            </a:endParaRPr>
          </a:p>
        </p:txBody>
      </p:sp>
      <p:sp>
        <p:nvSpPr>
          <p:cNvPr id="14" name="Bevel 13"/>
          <p:cNvSpPr/>
          <p:nvPr/>
        </p:nvSpPr>
        <p:spPr>
          <a:xfrm>
            <a:off x="323528" y="5554936"/>
            <a:ext cx="2088232" cy="1042416"/>
          </a:xfrm>
          <a:prstGeom prst="bevel">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b="1" dirty="0" smtClean="0">
                <a:solidFill>
                  <a:schemeClr val="tx1">
                    <a:lumMod val="75000"/>
                    <a:lumOff val="25000"/>
                  </a:schemeClr>
                </a:solidFill>
              </a:rPr>
              <a:t>Friendship</a:t>
            </a:r>
            <a:r>
              <a:rPr lang="en-CA" sz="2800" b="1" dirty="0" smtClean="0"/>
              <a:t> </a:t>
            </a:r>
            <a:endParaRPr lang="en-CA" sz="2800" b="1" dirty="0"/>
          </a:p>
        </p:txBody>
      </p:sp>
      <p:sp>
        <p:nvSpPr>
          <p:cNvPr id="15" name="Bevel 14"/>
          <p:cNvSpPr/>
          <p:nvPr/>
        </p:nvSpPr>
        <p:spPr>
          <a:xfrm>
            <a:off x="6732240" y="5517232"/>
            <a:ext cx="2088232" cy="1042416"/>
          </a:xfrm>
          <a:prstGeom prst="bevel">
            <a:avLst/>
          </a:prstGeom>
          <a:solidFill>
            <a:schemeClr val="bg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b="1" dirty="0" smtClean="0">
                <a:solidFill>
                  <a:schemeClr val="bg2">
                    <a:lumMod val="25000"/>
                  </a:schemeClr>
                </a:solidFill>
              </a:rPr>
              <a:t>Internet </a:t>
            </a:r>
            <a:endParaRPr lang="en-CA" sz="2800" b="1" dirty="0">
              <a:solidFill>
                <a:schemeClr val="bg2">
                  <a:lumMod val="25000"/>
                </a:schemeClr>
              </a:solidFill>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10" presetClass="entr" presetSubtype="0" fill="hold" grpId="0" nodeType="afterEffect">
                                  <p:stCondLst>
                                    <p:cond delay="0"/>
                                  </p:stCondLst>
                                  <p:iterate type="lt">
                                    <p:tmPct val="0"/>
                                  </p:iterate>
                                  <p:childTnLst>
                                    <p:set>
                                      <p:cBhvr>
                                        <p:cTn id="10" dur="1" fill="hold">
                                          <p:stCondLst>
                                            <p:cond delay="0"/>
                                          </p:stCondLst>
                                        </p:cTn>
                                        <p:tgtEl>
                                          <p:spTgt spid="12"/>
                                        </p:tgtEl>
                                        <p:attrNameLst>
                                          <p:attrName>style.visibility</p:attrName>
                                        </p:attrNameLst>
                                      </p:cBhvr>
                                      <p:to>
                                        <p:strVal val="visible"/>
                                      </p:to>
                                    </p:set>
                                    <p:animEffect transition="in" filter="fade">
                                      <p:cBhvr>
                                        <p:cTn id="11" dur="500"/>
                                        <p:tgtEl>
                                          <p:spTgt spid="12"/>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500"/>
                                        <p:tgtEl>
                                          <p:spTgt spid="14"/>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500"/>
                                        <p:tgtEl>
                                          <p:spTgt spid="15"/>
                                        </p:tgtEl>
                                      </p:cBhvr>
                                    </p:animEffect>
                                  </p:childTnLst>
                                </p:cTn>
                              </p:par>
                            </p:childTnLst>
                          </p:cTn>
                        </p:par>
                      </p:childTnLst>
                    </p:cTn>
                  </p:par>
                  <p:par>
                    <p:cTn id="24" fill="hold">
                      <p:stCondLst>
                        <p:cond delay="indefinite"/>
                      </p:stCondLst>
                      <p:childTnLst>
                        <p:par>
                          <p:cTn id="25" fill="hold">
                            <p:stCondLst>
                              <p:cond delay="0"/>
                            </p:stCondLst>
                            <p:childTnLst>
                              <p:par>
                                <p:cTn id="26" presetID="20" presetClass="exit" presetSubtype="0" fill="hold" grpId="1" nodeType="clickEffect">
                                  <p:stCondLst>
                                    <p:cond delay="0"/>
                                  </p:stCondLst>
                                  <p:iterate type="lt">
                                    <p:tmPct val="0"/>
                                  </p:iterate>
                                  <p:childTnLst>
                                    <p:animEffect transition="out" filter="wedge">
                                      <p:cBhvr>
                                        <p:cTn id="27" dur="500"/>
                                        <p:tgtEl>
                                          <p:spTgt spid="12"/>
                                        </p:tgtEl>
                                      </p:cBhvr>
                                    </p:animEffect>
                                    <p:set>
                                      <p:cBhvr>
                                        <p:cTn id="28" dur="1" fill="hold">
                                          <p:stCondLst>
                                            <p:cond delay="499"/>
                                          </p:stCondLst>
                                        </p:cTn>
                                        <p:tgtEl>
                                          <p:spTgt spid="12"/>
                                        </p:tgtEl>
                                        <p:attrNameLst>
                                          <p:attrName>style.visibility</p:attrName>
                                        </p:attrNameLst>
                                      </p:cBhvr>
                                      <p:to>
                                        <p:strVal val="hidden"/>
                                      </p:to>
                                    </p:set>
                                  </p:childTnLst>
                                </p:cTn>
                              </p:par>
                            </p:childTnLst>
                          </p:cTn>
                        </p:par>
                        <p:par>
                          <p:cTn id="29" fill="hold">
                            <p:stCondLst>
                              <p:cond delay="500"/>
                            </p:stCondLst>
                            <p:childTnLst>
                              <p:par>
                                <p:cTn id="30" presetID="22" presetClass="exit" presetSubtype="4" fill="hold" grpId="1" nodeType="afterEffect">
                                  <p:stCondLst>
                                    <p:cond delay="0"/>
                                  </p:stCondLst>
                                  <p:childTnLst>
                                    <p:animEffect transition="out" filter="wipe(down)">
                                      <p:cBhvr>
                                        <p:cTn id="31" dur="500"/>
                                        <p:tgtEl>
                                          <p:spTgt spid="13"/>
                                        </p:tgtEl>
                                      </p:cBhvr>
                                    </p:animEffect>
                                    <p:set>
                                      <p:cBhvr>
                                        <p:cTn id="32" dur="1" fill="hold">
                                          <p:stCondLst>
                                            <p:cond delay="499"/>
                                          </p:stCondLst>
                                        </p:cTn>
                                        <p:tgtEl>
                                          <p:spTgt spid="13"/>
                                        </p:tgtEl>
                                        <p:attrNameLst>
                                          <p:attrName>style.visibility</p:attrName>
                                        </p:attrNameLst>
                                      </p:cBhvr>
                                      <p:to>
                                        <p:strVal val="hidden"/>
                                      </p:to>
                                    </p:set>
                                  </p:childTnLst>
                                </p:cTn>
                              </p:par>
                            </p:childTnLst>
                          </p:cTn>
                        </p:par>
                        <p:par>
                          <p:cTn id="33" fill="hold">
                            <p:stCondLst>
                              <p:cond delay="1000"/>
                            </p:stCondLst>
                            <p:childTnLst>
                              <p:par>
                                <p:cTn id="34" presetID="50" presetClass="exit" presetSubtype="0" accel="100000" fill="hold" grpId="1" nodeType="afterEffect">
                                  <p:stCondLst>
                                    <p:cond delay="0"/>
                                  </p:stCondLst>
                                  <p:childTnLst>
                                    <p:anim calcmode="lin" valueType="num">
                                      <p:cBhvr>
                                        <p:cTn id="35" dur="500"/>
                                        <p:tgtEl>
                                          <p:spTgt spid="14"/>
                                        </p:tgtEl>
                                        <p:attrNameLst>
                                          <p:attrName>ppt_w</p:attrName>
                                        </p:attrNameLst>
                                      </p:cBhvr>
                                      <p:tavLst>
                                        <p:tav tm="0">
                                          <p:val>
                                            <p:strVal val="ppt_w"/>
                                          </p:val>
                                        </p:tav>
                                        <p:tav tm="100000">
                                          <p:val>
                                            <p:strVal val="ppt_w+.3"/>
                                          </p:val>
                                        </p:tav>
                                      </p:tavLst>
                                    </p:anim>
                                    <p:anim calcmode="lin" valueType="num">
                                      <p:cBhvr>
                                        <p:cTn id="36" dur="500"/>
                                        <p:tgtEl>
                                          <p:spTgt spid="14"/>
                                        </p:tgtEl>
                                        <p:attrNameLst>
                                          <p:attrName>ppt_h</p:attrName>
                                        </p:attrNameLst>
                                      </p:cBhvr>
                                      <p:tavLst>
                                        <p:tav tm="0">
                                          <p:val>
                                            <p:strVal val="ppt_h"/>
                                          </p:val>
                                        </p:tav>
                                        <p:tav tm="100000">
                                          <p:val>
                                            <p:strVal val="ppt_h"/>
                                          </p:val>
                                        </p:tav>
                                      </p:tavLst>
                                    </p:anim>
                                    <p:animEffect transition="out" filter="fade">
                                      <p:cBhvr>
                                        <p:cTn id="37" dur="500"/>
                                        <p:tgtEl>
                                          <p:spTgt spid="14"/>
                                        </p:tgtEl>
                                      </p:cBhvr>
                                    </p:animEffect>
                                    <p:set>
                                      <p:cBhvr>
                                        <p:cTn id="38" dur="1" fill="hold">
                                          <p:stCondLst>
                                            <p:cond delay="499"/>
                                          </p:stCondLst>
                                        </p:cTn>
                                        <p:tgtEl>
                                          <p:spTgt spid="14"/>
                                        </p:tgtEl>
                                        <p:attrNameLst>
                                          <p:attrName>style.visibility</p:attrName>
                                        </p:attrNameLst>
                                      </p:cBhvr>
                                      <p:to>
                                        <p:strVal val="hidden"/>
                                      </p:to>
                                    </p:set>
                                  </p:childTnLst>
                                </p:cTn>
                              </p:par>
                            </p:childTnLst>
                          </p:cTn>
                        </p:par>
                        <p:par>
                          <p:cTn id="39" fill="hold">
                            <p:stCondLst>
                              <p:cond delay="1500"/>
                            </p:stCondLst>
                            <p:childTnLst>
                              <p:par>
                                <p:cTn id="40" presetID="18" presetClass="exit" presetSubtype="12" fill="hold" grpId="1" nodeType="afterEffect">
                                  <p:stCondLst>
                                    <p:cond delay="0"/>
                                  </p:stCondLst>
                                  <p:childTnLst>
                                    <p:animEffect transition="out" filter="strips(downLeft)">
                                      <p:cBhvr>
                                        <p:cTn id="41" dur="500"/>
                                        <p:tgtEl>
                                          <p:spTgt spid="15"/>
                                        </p:tgtEl>
                                      </p:cBhvr>
                                    </p:animEffect>
                                    <p:set>
                                      <p:cBhvr>
                                        <p:cTn id="42" dur="1" fill="hold">
                                          <p:stCondLst>
                                            <p:cond delay="499"/>
                                          </p:stCondLst>
                                        </p:cTn>
                                        <p:tgtEl>
                                          <p:spTgt spid="15"/>
                                        </p:tgtEl>
                                        <p:attrNameLst>
                                          <p:attrName>style.visibility</p:attrName>
                                        </p:attrNameLst>
                                      </p:cBhvr>
                                      <p:to>
                                        <p:strVal val="hidden"/>
                                      </p:to>
                                    </p:set>
                                  </p:childTnLst>
                                </p:cTn>
                              </p:par>
                            </p:childTnLst>
                          </p:cTn>
                        </p:par>
                        <p:par>
                          <p:cTn id="43" fill="hold">
                            <p:stCondLst>
                              <p:cond delay="2000"/>
                            </p:stCondLst>
                            <p:childTnLst>
                              <p:par>
                                <p:cTn id="44" presetID="30" presetClass="exit" presetSubtype="0" fill="hold" grpId="1" nodeType="afterEffect">
                                  <p:stCondLst>
                                    <p:cond delay="0"/>
                                  </p:stCondLst>
                                  <p:childTnLst>
                                    <p:animEffect transition="out" filter="fade">
                                      <p:cBhvr>
                                        <p:cTn id="45" dur="400" accel="100000">
                                          <p:stCondLst>
                                            <p:cond delay="100"/>
                                          </p:stCondLst>
                                        </p:cTn>
                                        <p:tgtEl>
                                          <p:spTgt spid="11"/>
                                        </p:tgtEl>
                                      </p:cBhvr>
                                    </p:animEffect>
                                    <p:anim calcmode="lin" valueType="num">
                                      <p:cBhvr>
                                        <p:cTn id="46" dur="400" accel="100000">
                                          <p:stCondLst>
                                            <p:cond delay="100"/>
                                          </p:stCondLst>
                                        </p:cTn>
                                        <p:tgtEl>
                                          <p:spTgt spid="11"/>
                                        </p:tgtEl>
                                        <p:attrNameLst>
                                          <p:attrName>style.rotation</p:attrName>
                                        </p:attrNameLst>
                                      </p:cBhvr>
                                      <p:tavLst>
                                        <p:tav tm="0">
                                          <p:val>
                                            <p:fltVal val="0"/>
                                          </p:val>
                                        </p:tav>
                                        <p:tav tm="100000">
                                          <p:val>
                                            <p:fltVal val="-90"/>
                                          </p:val>
                                        </p:tav>
                                      </p:tavLst>
                                    </p:anim>
                                    <p:anim calcmode="lin" valueType="num">
                                      <p:cBhvr>
                                        <p:cTn id="47" dur="100" decel="100000"/>
                                        <p:tgtEl>
                                          <p:spTgt spid="11"/>
                                        </p:tgtEl>
                                        <p:attrNameLst>
                                          <p:attrName>ppt_x</p:attrName>
                                        </p:attrNameLst>
                                      </p:cBhvr>
                                      <p:tavLst>
                                        <p:tav tm="0">
                                          <p:val>
                                            <p:strVal val="ppt_x"/>
                                          </p:val>
                                        </p:tav>
                                        <p:tav tm="100000">
                                          <p:val>
                                            <p:strVal val="ppt_x-0.05"/>
                                          </p:val>
                                        </p:tav>
                                      </p:tavLst>
                                    </p:anim>
                                    <p:anim calcmode="lin" valueType="num">
                                      <p:cBhvr>
                                        <p:cTn id="48" dur="100" decel="100000"/>
                                        <p:tgtEl>
                                          <p:spTgt spid="11"/>
                                        </p:tgtEl>
                                        <p:attrNameLst>
                                          <p:attrName>ppt_y</p:attrName>
                                        </p:attrNameLst>
                                      </p:cBhvr>
                                      <p:tavLst>
                                        <p:tav tm="0">
                                          <p:val>
                                            <p:strVal val="ppt_y"/>
                                          </p:val>
                                        </p:tav>
                                        <p:tav tm="100000">
                                          <p:val>
                                            <p:strVal val="ppt_y+0.1"/>
                                          </p:val>
                                        </p:tav>
                                      </p:tavLst>
                                    </p:anim>
                                    <p:anim calcmode="lin" valueType="num">
                                      <p:cBhvr>
                                        <p:cTn id="49" dur="400" accel="100000">
                                          <p:stCondLst>
                                            <p:cond delay="100"/>
                                          </p:stCondLst>
                                        </p:cTn>
                                        <p:tgtEl>
                                          <p:spTgt spid="11"/>
                                        </p:tgtEl>
                                        <p:attrNameLst>
                                          <p:attrName>ppt_x</p:attrName>
                                        </p:attrNameLst>
                                      </p:cBhvr>
                                      <p:tavLst>
                                        <p:tav tm="0">
                                          <p:val>
                                            <p:strVal val="ppt_x"/>
                                          </p:val>
                                        </p:tav>
                                        <p:tav tm="100000">
                                          <p:val>
                                            <p:strVal val="ppt_x+0.4+0.05"/>
                                          </p:val>
                                        </p:tav>
                                      </p:tavLst>
                                    </p:anim>
                                    <p:anim calcmode="lin" valueType="num">
                                      <p:cBhvr>
                                        <p:cTn id="50" dur="400" accel="100000">
                                          <p:stCondLst>
                                            <p:cond delay="100"/>
                                          </p:stCondLst>
                                        </p:cTn>
                                        <p:tgtEl>
                                          <p:spTgt spid="11"/>
                                        </p:tgtEl>
                                        <p:attrNameLst>
                                          <p:attrName>ppt_y</p:attrName>
                                        </p:attrNameLst>
                                      </p:cBhvr>
                                      <p:tavLst>
                                        <p:tav tm="0">
                                          <p:val>
                                            <p:strVal val="ppt_y"/>
                                          </p:val>
                                        </p:tav>
                                        <p:tav tm="100000">
                                          <p:val>
                                            <p:strVal val="ppt_y-0.4-0.1"/>
                                          </p:val>
                                        </p:tav>
                                      </p:tavLst>
                                    </p:anim>
                                    <p:set>
                                      <p:cBhvr>
                                        <p:cTn id="51" dur="1" fill="hold">
                                          <p:stCondLst>
                                            <p:cond delay="49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1" grpId="1" animBg="1"/>
      <p:bldP spid="12" grpId="0" animBg="1"/>
      <p:bldP spid="12" grpId="1" animBg="1"/>
      <p:bldP spid="13" grpId="0" animBg="1"/>
      <p:bldP spid="13" grpId="1" animBg="1"/>
      <p:bldP spid="14" grpId="0" animBg="1"/>
      <p:bldP spid="14" grpId="1" animBg="1"/>
      <p:bldP spid="15" grpId="0" animBg="1"/>
      <p:bldP spid="15" grpId="1"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a:xfrm>
            <a:off x="0" y="0"/>
            <a:ext cx="9144000" cy="3571876"/>
          </a:xfrm>
          <a:prstGeom prst="rect">
            <a:avLst/>
          </a:prstGeom>
        </p:spPr>
        <p:txBody>
          <a:bodyPr vert="horz" lIns="91440" tIns="45720" rIns="91440" bIns="45720" rtlCol="0">
            <a:normAutofit/>
          </a:bodyPr>
          <a:lstStyle/>
          <a:p>
            <a:pPr lvl="0">
              <a:spcBef>
                <a:spcPct val="20000"/>
              </a:spcBef>
            </a:pPr>
            <a:r>
              <a:rPr lang="en-CA" sz="2200" dirty="0"/>
              <a:t>Luke </a:t>
            </a:r>
            <a:r>
              <a:rPr lang="en-CA" sz="2200" dirty="0" smtClean="0"/>
              <a:t>1:76-79</a:t>
            </a:r>
            <a:endParaRPr lang="en-CA" sz="2200" dirty="0"/>
          </a:p>
          <a:p>
            <a:pPr lvl="0">
              <a:spcBef>
                <a:spcPct val="20000"/>
              </a:spcBef>
            </a:pPr>
            <a:r>
              <a:rPr lang="en-CA" sz="2200" dirty="0"/>
              <a:t>76 And thou, child, </a:t>
            </a:r>
            <a:r>
              <a:rPr lang="en-CA" sz="2200" dirty="0" err="1"/>
              <a:t>shalt</a:t>
            </a:r>
            <a:r>
              <a:rPr lang="en-CA" sz="2200" dirty="0"/>
              <a:t> be called the prophet of the Highest: for thou </a:t>
            </a:r>
            <a:r>
              <a:rPr lang="en-CA" sz="2200" dirty="0" err="1"/>
              <a:t>shalt</a:t>
            </a:r>
            <a:r>
              <a:rPr lang="en-CA" sz="2200" dirty="0"/>
              <a:t> go before the face of the Lord to prepare his ways</a:t>
            </a:r>
            <a:r>
              <a:rPr lang="en-CA" sz="2200" dirty="0" smtClean="0"/>
              <a:t>;</a:t>
            </a:r>
            <a:endParaRPr lang="en-CA" sz="2200" dirty="0"/>
          </a:p>
          <a:p>
            <a:pPr lvl="0">
              <a:spcBef>
                <a:spcPct val="20000"/>
              </a:spcBef>
            </a:pPr>
            <a:r>
              <a:rPr lang="en-CA" sz="2200" dirty="0"/>
              <a:t>77 To give knowledge of salvation unto his people by the remission of their sins</a:t>
            </a:r>
            <a:r>
              <a:rPr lang="en-CA" sz="2200" dirty="0" smtClean="0"/>
              <a:t>,</a:t>
            </a:r>
            <a:endParaRPr lang="en-CA" sz="2200" dirty="0"/>
          </a:p>
          <a:p>
            <a:pPr lvl="0">
              <a:spcBef>
                <a:spcPct val="20000"/>
              </a:spcBef>
            </a:pPr>
            <a:r>
              <a:rPr lang="en-CA" sz="2200" dirty="0"/>
              <a:t>78 Through the tender mercy of our God; whereby the dayspring from on high hath visited us</a:t>
            </a:r>
            <a:r>
              <a:rPr lang="en-CA" sz="2200" dirty="0" smtClean="0"/>
              <a:t>,</a:t>
            </a:r>
            <a:endParaRPr lang="en-CA" sz="2200" dirty="0"/>
          </a:p>
          <a:p>
            <a:pPr lvl="0">
              <a:spcBef>
                <a:spcPct val="20000"/>
              </a:spcBef>
            </a:pPr>
            <a:r>
              <a:rPr lang="en-CA" sz="2200" dirty="0"/>
              <a:t>79 To give light to them that sit in darkness and in the shadow of death, to guide our feet into the way of peace</a:t>
            </a:r>
            <a:r>
              <a:rPr lang="en-CA" sz="2200" dirty="0" smtClean="0"/>
              <a:t>.</a:t>
            </a:r>
            <a:endParaRPr lang="en-CA" sz="2200" dirty="0"/>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CA" sz="22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CA" sz="22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10" name="Content Placeholder 2"/>
          <p:cNvSpPr txBox="1">
            <a:spLocks/>
          </p:cNvSpPr>
          <p:nvPr/>
        </p:nvSpPr>
        <p:spPr>
          <a:xfrm>
            <a:off x="0" y="3429000"/>
            <a:ext cx="9144000" cy="1000156"/>
          </a:xfrm>
          <a:prstGeom prst="rect">
            <a:avLst/>
          </a:prstGeom>
        </p:spPr>
        <p:txBody>
          <a:bodyPr vert="horz" lIns="91440" tIns="45720" rIns="91440" bIns="45720" rtlCol="0">
            <a:normAutofit/>
          </a:bodyPr>
          <a:lstStyle/>
          <a:p>
            <a:pPr lvl="0">
              <a:spcBef>
                <a:spcPct val="20000"/>
              </a:spcBef>
            </a:pPr>
            <a:r>
              <a:rPr kumimoji="0" lang="en-CA" sz="2200" b="0" i="0" u="none" strike="noStrike" kern="1200" cap="none" spc="0" normalizeH="0" baseline="0" noProof="0" dirty="0" smtClean="0">
                <a:ln>
                  <a:noFill/>
                </a:ln>
                <a:solidFill>
                  <a:schemeClr val="tx1"/>
                </a:solidFill>
                <a:effectLst/>
                <a:uLnTx/>
                <a:uFillTx/>
                <a:latin typeface="+mn-lt"/>
                <a:ea typeface="+mn-ea"/>
                <a:cs typeface="+mn-cs"/>
              </a:rPr>
              <a:t>To prepare </a:t>
            </a:r>
            <a:r>
              <a:rPr lang="en-CA" sz="2200" dirty="0" smtClean="0"/>
              <a:t>=</a:t>
            </a:r>
            <a:r>
              <a:rPr lang="en-CA" sz="2200" dirty="0" err="1" smtClean="0"/>
              <a:t>hetoimazo</a:t>
            </a:r>
            <a:r>
              <a:rPr lang="en-CA" sz="2200" dirty="0" smtClean="0"/>
              <a:t> </a:t>
            </a:r>
            <a:r>
              <a:rPr lang="en-CA" sz="2200" dirty="0"/>
              <a:t>(het-</a:t>
            </a:r>
            <a:r>
              <a:rPr lang="en-CA" sz="2200" dirty="0" err="1"/>
              <a:t>oy</a:t>
            </a:r>
            <a:r>
              <a:rPr lang="en-CA" sz="2200" dirty="0"/>
              <a:t>-mad'-</a:t>
            </a:r>
            <a:r>
              <a:rPr lang="en-CA" sz="2200" dirty="0" err="1"/>
              <a:t>zo</a:t>
            </a:r>
            <a:r>
              <a:rPr lang="en-CA" sz="2200" dirty="0"/>
              <a:t>); from </a:t>
            </a:r>
            <a:r>
              <a:rPr lang="en-CA" sz="2200" dirty="0" err="1" smtClean="0"/>
              <a:t>hetoimos</a:t>
            </a:r>
            <a:r>
              <a:rPr lang="en-CA" sz="2200" dirty="0" smtClean="0"/>
              <a:t>; </a:t>
            </a:r>
            <a:r>
              <a:rPr lang="en-CA" sz="2200" dirty="0"/>
              <a:t>to </a:t>
            </a:r>
            <a:r>
              <a:rPr lang="en-CA" sz="2200" dirty="0" smtClean="0"/>
              <a:t>prepare: </a:t>
            </a:r>
            <a:r>
              <a:rPr lang="en-CA" sz="2200" dirty="0" err="1" smtClean="0"/>
              <a:t>hetoimos</a:t>
            </a:r>
            <a:r>
              <a:rPr lang="en-CA" sz="2200" dirty="0" smtClean="0"/>
              <a:t> </a:t>
            </a:r>
            <a:r>
              <a:rPr lang="en-CA" sz="2200" dirty="0"/>
              <a:t>(het-</a:t>
            </a:r>
            <a:r>
              <a:rPr lang="en-CA" sz="2200" dirty="0" err="1"/>
              <a:t>oy</a:t>
            </a:r>
            <a:r>
              <a:rPr lang="en-CA" sz="2200" dirty="0"/>
              <a:t>'-</a:t>
            </a:r>
            <a:r>
              <a:rPr lang="en-CA" sz="2200" dirty="0" err="1"/>
              <a:t>mos</a:t>
            </a:r>
            <a:r>
              <a:rPr lang="en-CA" sz="2200" dirty="0"/>
              <a:t>); from an old noun </a:t>
            </a:r>
            <a:r>
              <a:rPr lang="en-CA" sz="2200" dirty="0" err="1"/>
              <a:t>heteos</a:t>
            </a:r>
            <a:r>
              <a:rPr lang="en-CA" sz="2200" dirty="0"/>
              <a:t> (fitness); adjusted, i.e. ready</a:t>
            </a:r>
            <a:r>
              <a:rPr lang="en-CA" sz="2200" dirty="0" smtClean="0"/>
              <a:t>:</a:t>
            </a:r>
          </a:p>
          <a:p>
            <a:pPr lvl="0">
              <a:spcBef>
                <a:spcPct val="20000"/>
              </a:spcBef>
            </a:pPr>
            <a:endParaRPr lang="en-CA" sz="2200" dirty="0" smtClean="0"/>
          </a:p>
          <a:p>
            <a:pPr lvl="0">
              <a:spcBef>
                <a:spcPct val="20000"/>
              </a:spcBef>
            </a:pPr>
            <a:endParaRPr lang="en-CA" sz="2200" dirty="0"/>
          </a:p>
          <a:p>
            <a:pPr lvl="0">
              <a:spcBef>
                <a:spcPct val="20000"/>
              </a:spcBef>
            </a:pPr>
            <a:endParaRPr lang="en-CA" sz="2200" dirty="0"/>
          </a:p>
        </p:txBody>
      </p:sp>
      <p:sp>
        <p:nvSpPr>
          <p:cNvPr id="11" name="Content Placeholder 2"/>
          <p:cNvSpPr txBox="1">
            <a:spLocks/>
          </p:cNvSpPr>
          <p:nvPr/>
        </p:nvSpPr>
        <p:spPr>
          <a:xfrm>
            <a:off x="0" y="4293096"/>
            <a:ext cx="9144000" cy="864096"/>
          </a:xfrm>
          <a:prstGeom prst="rect">
            <a:avLst/>
          </a:prstGeom>
        </p:spPr>
        <p:txBody>
          <a:bodyPr vert="horz" lIns="91440" tIns="45720" rIns="91440" bIns="45720" rtlCol="0">
            <a:normAutofit/>
          </a:bodyPr>
          <a:lstStyle/>
          <a:p>
            <a:pPr lvl="0">
              <a:spcBef>
                <a:spcPct val="20000"/>
              </a:spcBef>
            </a:pPr>
            <a:r>
              <a:rPr lang="en-CA" sz="2200" dirty="0">
                <a:effectLst>
                  <a:glow rad="228600">
                    <a:schemeClr val="accent2">
                      <a:satMod val="175000"/>
                      <a:alpha val="40000"/>
                    </a:schemeClr>
                  </a:glow>
                </a:effectLst>
              </a:rPr>
              <a:t>Salvation</a:t>
            </a:r>
            <a:r>
              <a:rPr lang="en-CA" sz="2200" dirty="0"/>
              <a:t> = Luke </a:t>
            </a:r>
            <a:r>
              <a:rPr lang="en-CA" sz="2200" dirty="0" smtClean="0"/>
              <a:t>2:11 </a:t>
            </a:r>
            <a:r>
              <a:rPr lang="en-CA" sz="2200" dirty="0"/>
              <a:t>For unto you is born this day in the city of David a </a:t>
            </a:r>
            <a:r>
              <a:rPr lang="en-CA" sz="2200" dirty="0">
                <a:effectLst>
                  <a:glow rad="228600">
                    <a:schemeClr val="accent2">
                      <a:satMod val="175000"/>
                      <a:alpha val="40000"/>
                    </a:schemeClr>
                  </a:glow>
                </a:effectLst>
              </a:rPr>
              <a:t>Saviour</a:t>
            </a:r>
            <a:r>
              <a:rPr lang="en-CA" sz="2200" dirty="0"/>
              <a:t>, which is Christ the Lord</a:t>
            </a:r>
            <a:r>
              <a:rPr lang="en-CA" sz="2200" dirty="0" smtClean="0"/>
              <a:t>.</a:t>
            </a:r>
            <a:endParaRPr lang="en-CA" sz="2200" dirty="0"/>
          </a:p>
          <a:p>
            <a:pPr lvl="0">
              <a:spcBef>
                <a:spcPct val="20000"/>
              </a:spcBef>
            </a:pPr>
            <a:endParaRPr lang="en-CA" sz="2200" dirty="0" smtClean="0"/>
          </a:p>
          <a:p>
            <a:pPr lvl="0">
              <a:spcBef>
                <a:spcPct val="20000"/>
              </a:spcBef>
            </a:pPr>
            <a:endParaRPr lang="en-CA" sz="2200" dirty="0" smtClean="0"/>
          </a:p>
          <a:p>
            <a:pPr lvl="0">
              <a:spcBef>
                <a:spcPct val="20000"/>
              </a:spcBef>
            </a:pPr>
            <a:endParaRPr lang="en-CA" sz="2200" dirty="0"/>
          </a:p>
          <a:p>
            <a:pPr lvl="0">
              <a:spcBef>
                <a:spcPct val="20000"/>
              </a:spcBef>
            </a:pPr>
            <a:endParaRPr lang="en-CA" sz="2200" dirty="0"/>
          </a:p>
        </p:txBody>
      </p:sp>
      <p:sp>
        <p:nvSpPr>
          <p:cNvPr id="12" name="Content Placeholder 2"/>
          <p:cNvSpPr txBox="1">
            <a:spLocks/>
          </p:cNvSpPr>
          <p:nvPr/>
        </p:nvSpPr>
        <p:spPr>
          <a:xfrm>
            <a:off x="0" y="0"/>
            <a:ext cx="9144000" cy="3571876"/>
          </a:xfrm>
          <a:prstGeom prst="rect">
            <a:avLst/>
          </a:prstGeom>
        </p:spPr>
        <p:txBody>
          <a:bodyPr vert="horz" lIns="91440" tIns="45720" rIns="91440" bIns="45720" rtlCol="0">
            <a:normAutofit/>
          </a:bodyPr>
          <a:lstStyle/>
          <a:p>
            <a:pPr lvl="0">
              <a:spcBef>
                <a:spcPct val="20000"/>
              </a:spcBef>
            </a:pPr>
            <a:r>
              <a:rPr lang="en-CA" sz="2200" dirty="0"/>
              <a:t>Luke </a:t>
            </a:r>
            <a:r>
              <a:rPr lang="en-CA" sz="2200" dirty="0" smtClean="0"/>
              <a:t>1:76-79</a:t>
            </a:r>
            <a:endParaRPr lang="en-CA" sz="2200" dirty="0"/>
          </a:p>
          <a:p>
            <a:pPr lvl="0">
              <a:spcBef>
                <a:spcPct val="20000"/>
              </a:spcBef>
            </a:pPr>
            <a:r>
              <a:rPr lang="en-CA" sz="2200" dirty="0"/>
              <a:t>76 And thou, child, </a:t>
            </a:r>
            <a:r>
              <a:rPr lang="en-CA" sz="2200" dirty="0" err="1"/>
              <a:t>shalt</a:t>
            </a:r>
            <a:r>
              <a:rPr lang="en-CA" sz="2200" dirty="0"/>
              <a:t> be called the prophet of the Highest: for thou </a:t>
            </a:r>
            <a:r>
              <a:rPr lang="en-CA" sz="2200" dirty="0" err="1"/>
              <a:t>shalt</a:t>
            </a:r>
            <a:r>
              <a:rPr lang="en-CA" sz="2200" dirty="0"/>
              <a:t> go before the face of the Lord to prepare his ways</a:t>
            </a:r>
            <a:r>
              <a:rPr lang="en-CA" sz="2200" dirty="0" smtClean="0"/>
              <a:t>;</a:t>
            </a:r>
            <a:endParaRPr lang="en-CA" sz="2200" dirty="0"/>
          </a:p>
          <a:p>
            <a:pPr lvl="0">
              <a:spcBef>
                <a:spcPct val="20000"/>
              </a:spcBef>
            </a:pPr>
            <a:r>
              <a:rPr lang="en-CA" sz="2200" dirty="0"/>
              <a:t>77 To give knowledge of </a:t>
            </a:r>
            <a:r>
              <a:rPr lang="en-CA" sz="2200" dirty="0">
                <a:effectLst>
                  <a:glow rad="228600">
                    <a:schemeClr val="accent2">
                      <a:satMod val="175000"/>
                      <a:alpha val="40000"/>
                    </a:schemeClr>
                  </a:glow>
                </a:effectLst>
              </a:rPr>
              <a:t>salvation</a:t>
            </a:r>
            <a:r>
              <a:rPr lang="en-CA" sz="2200" dirty="0"/>
              <a:t> unto his people by the remission of their sins</a:t>
            </a:r>
            <a:r>
              <a:rPr lang="en-CA" sz="2200" dirty="0" smtClean="0"/>
              <a:t>,</a:t>
            </a:r>
            <a:endParaRPr lang="en-CA" sz="2200" dirty="0"/>
          </a:p>
          <a:p>
            <a:pPr lvl="0">
              <a:spcBef>
                <a:spcPct val="20000"/>
              </a:spcBef>
            </a:pPr>
            <a:r>
              <a:rPr lang="en-CA" sz="2200" dirty="0"/>
              <a:t>78 Through the tender mercy of our God; whereby the dayspring from on high hath visited us</a:t>
            </a:r>
            <a:r>
              <a:rPr lang="en-CA" sz="2200" dirty="0" smtClean="0"/>
              <a:t>,</a:t>
            </a:r>
            <a:endParaRPr lang="en-CA" sz="2200" dirty="0"/>
          </a:p>
          <a:p>
            <a:pPr lvl="0">
              <a:spcBef>
                <a:spcPct val="20000"/>
              </a:spcBef>
            </a:pPr>
            <a:r>
              <a:rPr lang="en-CA" sz="2200" dirty="0"/>
              <a:t>79 To give light to them that sit in darkness and in the shadow of death, to guide our feet into the way of peace</a:t>
            </a:r>
            <a:r>
              <a:rPr lang="en-CA" sz="2200" dirty="0" smtClean="0"/>
              <a:t>.</a:t>
            </a:r>
            <a:endParaRPr lang="en-CA" sz="2200" dirty="0"/>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CA" sz="22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CA" sz="22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13" name="Content Placeholder 2"/>
          <p:cNvSpPr txBox="1">
            <a:spLocks/>
          </p:cNvSpPr>
          <p:nvPr/>
        </p:nvSpPr>
        <p:spPr>
          <a:xfrm>
            <a:off x="0" y="5192696"/>
            <a:ext cx="9144000" cy="1692688"/>
          </a:xfrm>
          <a:prstGeom prst="rect">
            <a:avLst/>
          </a:prstGeom>
        </p:spPr>
        <p:txBody>
          <a:bodyPr vert="horz" lIns="91440" tIns="45720" rIns="91440" bIns="45720" rtlCol="0">
            <a:normAutofit/>
          </a:bodyPr>
          <a:lstStyle/>
          <a:p>
            <a:pPr lvl="0">
              <a:spcBef>
                <a:spcPct val="20000"/>
              </a:spcBef>
            </a:pPr>
            <a:r>
              <a:rPr lang="en-CA" sz="2200" dirty="0" smtClean="0">
                <a:effectLst/>
              </a:rPr>
              <a:t>Remission = aphesis (</a:t>
            </a:r>
            <a:r>
              <a:rPr lang="en-CA" sz="2200" dirty="0" err="1" smtClean="0">
                <a:effectLst/>
              </a:rPr>
              <a:t>af</a:t>
            </a:r>
            <a:r>
              <a:rPr lang="en-CA" sz="2200" dirty="0" smtClean="0">
                <a:effectLst/>
              </a:rPr>
              <a:t>'-</a:t>
            </a:r>
            <a:r>
              <a:rPr lang="en-CA" sz="2200" dirty="0" err="1" smtClean="0">
                <a:effectLst/>
              </a:rPr>
              <a:t>es</a:t>
            </a:r>
            <a:r>
              <a:rPr lang="en-CA" sz="2200" dirty="0" smtClean="0">
                <a:effectLst/>
              </a:rPr>
              <a:t>-is); from </a:t>
            </a:r>
            <a:r>
              <a:rPr lang="en-CA" sz="2200" dirty="0" err="1" smtClean="0">
                <a:effectLst/>
              </a:rPr>
              <a:t>aphiemi</a:t>
            </a:r>
            <a:r>
              <a:rPr lang="en-CA" sz="2200" dirty="0" smtClean="0">
                <a:effectLst/>
              </a:rPr>
              <a:t> (</a:t>
            </a:r>
            <a:r>
              <a:rPr lang="en-CA" sz="2200" dirty="0" err="1" smtClean="0">
                <a:effectLst/>
              </a:rPr>
              <a:t>af-ee’ay-mee</a:t>
            </a:r>
            <a:r>
              <a:rPr lang="en-CA" sz="2200" dirty="0" smtClean="0">
                <a:effectLst/>
              </a:rPr>
              <a:t>); freedom; (figuratively) pardon:</a:t>
            </a:r>
          </a:p>
          <a:p>
            <a:pPr>
              <a:spcBef>
                <a:spcPct val="20000"/>
              </a:spcBef>
            </a:pPr>
            <a:r>
              <a:rPr lang="en-CA" sz="2200" dirty="0" err="1" smtClean="0"/>
              <a:t>aphiemi</a:t>
            </a:r>
            <a:r>
              <a:rPr lang="en-CA" sz="2200" dirty="0" smtClean="0"/>
              <a:t> (</a:t>
            </a:r>
            <a:r>
              <a:rPr lang="en-CA" sz="2200" dirty="0" err="1" smtClean="0"/>
              <a:t>af</a:t>
            </a:r>
            <a:r>
              <a:rPr lang="en-CA" sz="2200" dirty="0" smtClean="0"/>
              <a:t>-</a:t>
            </a:r>
            <a:r>
              <a:rPr lang="en-CA" sz="2200" dirty="0" err="1" smtClean="0"/>
              <a:t>ee</a:t>
            </a:r>
            <a:r>
              <a:rPr lang="en-CA" sz="2200" dirty="0" smtClean="0"/>
              <a:t>'-ay-</a:t>
            </a:r>
            <a:r>
              <a:rPr lang="en-CA" sz="2200" dirty="0" err="1" smtClean="0"/>
              <a:t>mee</a:t>
            </a:r>
            <a:r>
              <a:rPr lang="en-CA" sz="2200" dirty="0" smtClean="0"/>
              <a:t>) from </a:t>
            </a:r>
            <a:r>
              <a:rPr lang="en-CA" sz="2200" dirty="0" err="1" smtClean="0"/>
              <a:t>apo</a:t>
            </a:r>
            <a:r>
              <a:rPr lang="en-CA" sz="2200" dirty="0" smtClean="0"/>
              <a:t> (</a:t>
            </a:r>
            <a:r>
              <a:rPr lang="en-CA" sz="2200" dirty="0" err="1" smtClean="0"/>
              <a:t>apo</a:t>
            </a:r>
            <a:r>
              <a:rPr lang="en-CA" sz="2200" dirty="0" smtClean="0"/>
              <a:t>’);to send forth</a:t>
            </a:r>
          </a:p>
          <a:p>
            <a:pPr>
              <a:spcBef>
                <a:spcPct val="20000"/>
              </a:spcBef>
            </a:pPr>
            <a:r>
              <a:rPr lang="en-CA" sz="2200" dirty="0" smtClean="0"/>
              <a:t>Apo; off, away ( from something near)</a:t>
            </a:r>
          </a:p>
          <a:p>
            <a:pPr lvl="0">
              <a:spcBef>
                <a:spcPct val="20000"/>
              </a:spcBef>
            </a:pPr>
            <a:endParaRPr lang="en-CA" sz="2200" dirty="0" smtClean="0">
              <a:effectLst/>
            </a:endParaRPr>
          </a:p>
          <a:p>
            <a:pPr lvl="0">
              <a:spcBef>
                <a:spcPct val="20000"/>
              </a:spcBef>
            </a:pPr>
            <a:endParaRPr lang="en-CA" sz="2200" dirty="0" smtClean="0">
              <a:effectLst/>
            </a:endParaRPr>
          </a:p>
          <a:p>
            <a:pPr lvl="0">
              <a:spcBef>
                <a:spcPct val="20000"/>
              </a:spcBef>
            </a:pPr>
            <a:endParaRPr lang="en-CA" sz="2200" dirty="0" smtClean="0">
              <a:effectLst>
                <a:glow rad="228600">
                  <a:schemeClr val="accent2">
                    <a:satMod val="175000"/>
                    <a:alpha val="40000"/>
                  </a:schemeClr>
                </a:glow>
              </a:effectLst>
            </a:endParaRPr>
          </a:p>
          <a:p>
            <a:pPr lvl="0">
              <a:spcBef>
                <a:spcPct val="20000"/>
              </a:spcBef>
            </a:pPr>
            <a:endParaRPr lang="en-CA" sz="2200" dirty="0"/>
          </a:p>
          <a:p>
            <a:pPr lvl="0">
              <a:spcBef>
                <a:spcPct val="20000"/>
              </a:spcBef>
            </a:pPr>
            <a:endParaRPr lang="en-CA" sz="2200" dirty="0" smtClean="0"/>
          </a:p>
          <a:p>
            <a:pPr lvl="0">
              <a:spcBef>
                <a:spcPct val="20000"/>
              </a:spcBef>
            </a:pPr>
            <a:endParaRPr lang="en-CA" sz="2200" dirty="0" smtClean="0"/>
          </a:p>
          <a:p>
            <a:pPr lvl="0">
              <a:spcBef>
                <a:spcPct val="20000"/>
              </a:spcBef>
            </a:pPr>
            <a:endParaRPr lang="en-CA" sz="2200" dirty="0"/>
          </a:p>
          <a:p>
            <a:pPr lvl="0">
              <a:spcBef>
                <a:spcPct val="20000"/>
              </a:spcBef>
            </a:pPr>
            <a:endParaRPr lang="en-CA" sz="2200"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1000"/>
                                        <p:tgtEl>
                                          <p:spTgt spid="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xEl>
                                              <p:pRg st="2" end="2"/>
                                            </p:txEl>
                                          </p:spTgt>
                                        </p:tgtEl>
                                        <p:attrNameLst>
                                          <p:attrName>style.visibility</p:attrName>
                                        </p:attrNameLst>
                                      </p:cBhvr>
                                      <p:to>
                                        <p:strVal val="visible"/>
                                      </p:to>
                                    </p:set>
                                    <p:animEffect transition="in" filter="fade">
                                      <p:cBhvr>
                                        <p:cTn id="12" dur="1000"/>
                                        <p:tgtEl>
                                          <p:spTgt spid="12">
                                            <p:txEl>
                                              <p:pRg st="2" end="2"/>
                                            </p:txEl>
                                          </p:spTgt>
                                        </p:tgtEl>
                                      </p:cBhvr>
                                    </p:animEffect>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11">
                                            <p:txEl>
                                              <p:pRg st="0" end="0"/>
                                            </p:txEl>
                                          </p:spTgt>
                                        </p:tgtEl>
                                        <p:attrNameLst>
                                          <p:attrName>style.visibility</p:attrName>
                                        </p:attrNameLst>
                                      </p:cBhvr>
                                      <p:to>
                                        <p:strVal val="visible"/>
                                      </p:to>
                                    </p:set>
                                    <p:animEffect transition="in" filter="fade">
                                      <p:cBhvr>
                                        <p:cTn id="16" dur="1000"/>
                                        <p:tgtEl>
                                          <p:spTgt spid="11">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P spid="11" grpId="0" build="p"/>
      <p:bldP spid="13" grpId="0" uiExpand="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a:xfrm>
            <a:off x="0" y="0"/>
            <a:ext cx="9144000" cy="3571876"/>
          </a:xfrm>
          <a:prstGeom prst="rect">
            <a:avLst/>
          </a:prstGeom>
        </p:spPr>
        <p:txBody>
          <a:bodyPr vert="horz" lIns="91440" tIns="45720" rIns="91440" bIns="45720" rtlCol="0">
            <a:normAutofit/>
          </a:bodyPr>
          <a:lstStyle/>
          <a:p>
            <a:pPr lvl="0">
              <a:spcBef>
                <a:spcPct val="20000"/>
              </a:spcBef>
            </a:pPr>
            <a:r>
              <a:rPr lang="en-CA" sz="2200" dirty="0"/>
              <a:t>Luke </a:t>
            </a:r>
            <a:r>
              <a:rPr lang="en-CA" sz="2200" dirty="0" smtClean="0"/>
              <a:t>1:76-79</a:t>
            </a:r>
            <a:endParaRPr lang="en-CA" sz="2200" dirty="0"/>
          </a:p>
          <a:p>
            <a:pPr lvl="0">
              <a:spcBef>
                <a:spcPct val="20000"/>
              </a:spcBef>
            </a:pPr>
            <a:r>
              <a:rPr lang="en-CA" sz="2200" dirty="0"/>
              <a:t>76 And thou, child, </a:t>
            </a:r>
            <a:r>
              <a:rPr lang="en-CA" sz="2200" dirty="0" err="1"/>
              <a:t>shalt</a:t>
            </a:r>
            <a:r>
              <a:rPr lang="en-CA" sz="2200" dirty="0"/>
              <a:t> be called the prophet of the Highest: for thou </a:t>
            </a:r>
            <a:r>
              <a:rPr lang="en-CA" sz="2200" dirty="0" err="1"/>
              <a:t>shalt</a:t>
            </a:r>
            <a:r>
              <a:rPr lang="en-CA" sz="2200" dirty="0"/>
              <a:t> go before the face of the Lord to prepare his ways</a:t>
            </a:r>
            <a:r>
              <a:rPr lang="en-CA" sz="2200" dirty="0" smtClean="0"/>
              <a:t>;</a:t>
            </a:r>
            <a:endParaRPr lang="en-CA" sz="2200" dirty="0"/>
          </a:p>
          <a:p>
            <a:pPr lvl="0">
              <a:spcBef>
                <a:spcPct val="20000"/>
              </a:spcBef>
            </a:pPr>
            <a:r>
              <a:rPr lang="en-CA" sz="2200" dirty="0"/>
              <a:t>77 To give knowledge of salvation unto his people by the remission of their sins</a:t>
            </a:r>
            <a:r>
              <a:rPr lang="en-CA" sz="2200" dirty="0" smtClean="0"/>
              <a:t>,</a:t>
            </a:r>
            <a:endParaRPr lang="en-CA" sz="2200" dirty="0"/>
          </a:p>
          <a:p>
            <a:pPr lvl="0">
              <a:spcBef>
                <a:spcPct val="20000"/>
              </a:spcBef>
            </a:pPr>
            <a:r>
              <a:rPr lang="en-CA" sz="2200" dirty="0"/>
              <a:t>78 Through the tender mercy of our God; whereby the dayspring from on high hath visited us</a:t>
            </a:r>
            <a:r>
              <a:rPr lang="en-CA" sz="2200" dirty="0" smtClean="0"/>
              <a:t>,</a:t>
            </a:r>
            <a:endParaRPr lang="en-CA" sz="2200" dirty="0"/>
          </a:p>
          <a:p>
            <a:pPr lvl="0">
              <a:spcBef>
                <a:spcPct val="20000"/>
              </a:spcBef>
            </a:pPr>
            <a:r>
              <a:rPr lang="en-CA" sz="2200" dirty="0"/>
              <a:t>79 To give light to them that sit in darkness and in the shadow of death, to guide our feet into the way of peace</a:t>
            </a:r>
            <a:r>
              <a:rPr lang="en-CA" sz="2200" dirty="0" smtClean="0"/>
              <a:t>.</a:t>
            </a:r>
            <a:endParaRPr lang="en-CA" sz="2200" dirty="0"/>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CA" sz="22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CA" sz="22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10" name="Content Placeholder 2"/>
          <p:cNvSpPr txBox="1">
            <a:spLocks/>
          </p:cNvSpPr>
          <p:nvPr/>
        </p:nvSpPr>
        <p:spPr>
          <a:xfrm>
            <a:off x="0" y="3429000"/>
            <a:ext cx="9144000" cy="857256"/>
          </a:xfrm>
          <a:prstGeom prst="rect">
            <a:avLst/>
          </a:prstGeom>
        </p:spPr>
        <p:txBody>
          <a:bodyPr vert="horz" lIns="91440" tIns="45720" rIns="91440" bIns="45720" rtlCol="0">
            <a:normAutofit/>
          </a:bodyPr>
          <a:lstStyle/>
          <a:p>
            <a:pPr lvl="0">
              <a:spcBef>
                <a:spcPct val="20000"/>
              </a:spcBef>
            </a:pPr>
            <a:r>
              <a:rPr lang="en-CA" sz="2200" dirty="0"/>
              <a:t>Matt </a:t>
            </a:r>
            <a:r>
              <a:rPr lang="en-CA" sz="2200" dirty="0" smtClean="0"/>
              <a:t>26:28 </a:t>
            </a:r>
            <a:r>
              <a:rPr lang="en-CA" sz="2200" dirty="0"/>
              <a:t>For this is my blood of the new testament, which is shed for many for the </a:t>
            </a:r>
            <a:r>
              <a:rPr lang="en-CA" sz="2200" dirty="0">
                <a:effectLst>
                  <a:glow rad="228600">
                    <a:schemeClr val="accent5">
                      <a:satMod val="175000"/>
                      <a:alpha val="40000"/>
                    </a:schemeClr>
                  </a:glow>
                </a:effectLst>
              </a:rPr>
              <a:t>remission</a:t>
            </a:r>
            <a:r>
              <a:rPr lang="en-CA" sz="2200" dirty="0"/>
              <a:t> of sins.</a:t>
            </a:r>
          </a:p>
          <a:p>
            <a:pPr lvl="0">
              <a:spcBef>
                <a:spcPct val="20000"/>
              </a:spcBef>
            </a:pPr>
            <a:endParaRPr lang="en-CA" sz="2200" dirty="0"/>
          </a:p>
          <a:p>
            <a:pPr lvl="0">
              <a:spcBef>
                <a:spcPct val="20000"/>
              </a:spcBef>
            </a:pPr>
            <a:endParaRPr lang="en-CA" sz="2200" dirty="0"/>
          </a:p>
        </p:txBody>
      </p:sp>
      <p:sp>
        <p:nvSpPr>
          <p:cNvPr id="12" name="Content Placeholder 2"/>
          <p:cNvSpPr txBox="1">
            <a:spLocks/>
          </p:cNvSpPr>
          <p:nvPr/>
        </p:nvSpPr>
        <p:spPr>
          <a:xfrm>
            <a:off x="0" y="0"/>
            <a:ext cx="9144000" cy="3571876"/>
          </a:xfrm>
          <a:prstGeom prst="rect">
            <a:avLst/>
          </a:prstGeom>
        </p:spPr>
        <p:txBody>
          <a:bodyPr vert="horz" lIns="91440" tIns="45720" rIns="91440" bIns="45720" rtlCol="0">
            <a:normAutofit/>
          </a:bodyPr>
          <a:lstStyle/>
          <a:p>
            <a:pPr lvl="0">
              <a:spcBef>
                <a:spcPct val="20000"/>
              </a:spcBef>
            </a:pPr>
            <a:r>
              <a:rPr lang="en-CA" sz="2200" dirty="0"/>
              <a:t>Luke </a:t>
            </a:r>
            <a:r>
              <a:rPr lang="en-CA" sz="2200" dirty="0" smtClean="0"/>
              <a:t>1:76-79</a:t>
            </a:r>
            <a:endParaRPr lang="en-CA" sz="2200" dirty="0"/>
          </a:p>
          <a:p>
            <a:pPr lvl="0">
              <a:spcBef>
                <a:spcPct val="20000"/>
              </a:spcBef>
            </a:pPr>
            <a:r>
              <a:rPr lang="en-CA" sz="2200" dirty="0"/>
              <a:t>76 And thou, child, </a:t>
            </a:r>
            <a:r>
              <a:rPr lang="en-CA" sz="2200" dirty="0" err="1"/>
              <a:t>shalt</a:t>
            </a:r>
            <a:r>
              <a:rPr lang="en-CA" sz="2200" dirty="0"/>
              <a:t> be called the prophet of the Highest: for thou </a:t>
            </a:r>
            <a:r>
              <a:rPr lang="en-CA" sz="2200" dirty="0" err="1"/>
              <a:t>shalt</a:t>
            </a:r>
            <a:r>
              <a:rPr lang="en-CA" sz="2200" dirty="0"/>
              <a:t> go before the face of the Lord to prepare his ways</a:t>
            </a:r>
            <a:r>
              <a:rPr lang="en-CA" sz="2200" dirty="0" smtClean="0"/>
              <a:t>;</a:t>
            </a:r>
            <a:endParaRPr lang="en-CA" sz="2200" dirty="0"/>
          </a:p>
          <a:p>
            <a:pPr lvl="0">
              <a:spcBef>
                <a:spcPct val="20000"/>
              </a:spcBef>
            </a:pPr>
            <a:r>
              <a:rPr lang="en-CA" sz="2200" dirty="0"/>
              <a:t>77 To give knowledge </a:t>
            </a:r>
            <a:r>
              <a:rPr lang="en-CA" sz="2200" dirty="0">
                <a:effectLst/>
              </a:rPr>
              <a:t>of salvation </a:t>
            </a:r>
            <a:r>
              <a:rPr lang="en-CA" sz="2200" dirty="0"/>
              <a:t>unto his people by the</a:t>
            </a:r>
            <a:r>
              <a:rPr lang="en-CA" sz="2200" dirty="0">
                <a:effectLst>
                  <a:glow rad="228600">
                    <a:schemeClr val="accent5">
                      <a:satMod val="175000"/>
                      <a:alpha val="40000"/>
                    </a:schemeClr>
                  </a:glow>
                </a:effectLst>
              </a:rPr>
              <a:t> remission </a:t>
            </a:r>
            <a:r>
              <a:rPr lang="en-CA" sz="2200" dirty="0"/>
              <a:t>of their sins</a:t>
            </a:r>
            <a:r>
              <a:rPr lang="en-CA" sz="2200" dirty="0" smtClean="0"/>
              <a:t>,</a:t>
            </a:r>
            <a:endParaRPr lang="en-CA" sz="2200" dirty="0"/>
          </a:p>
          <a:p>
            <a:pPr lvl="0">
              <a:spcBef>
                <a:spcPct val="20000"/>
              </a:spcBef>
            </a:pPr>
            <a:r>
              <a:rPr lang="en-CA" sz="2200" dirty="0"/>
              <a:t>78 Through the tender mercy of our God; whereby the dayspring from on high hath visited us</a:t>
            </a:r>
            <a:r>
              <a:rPr lang="en-CA" sz="2200" dirty="0" smtClean="0"/>
              <a:t>,</a:t>
            </a:r>
            <a:endParaRPr lang="en-CA" sz="2200" dirty="0"/>
          </a:p>
          <a:p>
            <a:pPr lvl="0">
              <a:spcBef>
                <a:spcPct val="20000"/>
              </a:spcBef>
            </a:pPr>
            <a:r>
              <a:rPr lang="en-CA" sz="2200" dirty="0"/>
              <a:t>79 To give light to them that sit in darkness and in the shadow of death, to guide our feet into the way of peace</a:t>
            </a:r>
            <a:r>
              <a:rPr lang="en-CA" sz="2200" dirty="0" smtClean="0"/>
              <a:t>.</a:t>
            </a:r>
            <a:endParaRPr lang="en-CA" sz="2200" dirty="0"/>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CA" sz="22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CA" sz="22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7" name="Content Placeholder 2"/>
          <p:cNvSpPr txBox="1">
            <a:spLocks/>
          </p:cNvSpPr>
          <p:nvPr/>
        </p:nvSpPr>
        <p:spPr>
          <a:xfrm>
            <a:off x="0" y="4221088"/>
            <a:ext cx="9144000" cy="2636912"/>
          </a:xfrm>
          <a:prstGeom prst="rect">
            <a:avLst/>
          </a:prstGeom>
        </p:spPr>
        <p:txBody>
          <a:bodyPr vert="horz" lIns="91440" tIns="45720" rIns="91440" bIns="45720" rtlCol="0">
            <a:normAutofit/>
          </a:bodyPr>
          <a:lstStyle/>
          <a:p>
            <a:pPr lvl="0">
              <a:spcBef>
                <a:spcPct val="20000"/>
              </a:spcBef>
            </a:pPr>
            <a:r>
              <a:rPr lang="en-CA" sz="2200" dirty="0" smtClean="0"/>
              <a:t>Yahweh was to now institute all of the principles of the Laws he had given to Adam, Noah, Abraham, Moses and David, in one act...baptism!!! Lev 4,5,6 etc all inform us that the </a:t>
            </a:r>
            <a:r>
              <a:rPr lang="en-CA" sz="2200" dirty="0" err="1" smtClean="0"/>
              <a:t>offerer</a:t>
            </a:r>
            <a:r>
              <a:rPr lang="en-CA" sz="2200" dirty="0" smtClean="0"/>
              <a:t> was forgiven their transgressions, but could  do nothing for the root cause that was their misfortune, not their crime, the flesh. God sent his son to condemn what mortals could not do, thus a new testament to Yahweh’s work was  manifest in Christ, and the way into the Holiest of all was opened.</a:t>
            </a:r>
          </a:p>
          <a:p>
            <a:pPr lvl="0">
              <a:spcBef>
                <a:spcPct val="20000"/>
              </a:spcBef>
            </a:pPr>
            <a:endParaRPr lang="en-CA" sz="2200" dirty="0" smtClean="0"/>
          </a:p>
          <a:p>
            <a:pPr lvl="0">
              <a:spcBef>
                <a:spcPct val="20000"/>
              </a:spcBef>
            </a:pPr>
            <a:endParaRPr lang="en-CA" sz="2200" dirty="0" smtClean="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2">
                                            <p:txEl>
                                              <p:pRg st="2" end="2"/>
                                            </p:txEl>
                                          </p:spTgt>
                                        </p:tgtEl>
                                        <p:attrNameLst>
                                          <p:attrName>style.visibility</p:attrName>
                                        </p:attrNameLst>
                                      </p:cBhvr>
                                      <p:to>
                                        <p:strVal val="visible"/>
                                      </p:to>
                                    </p:set>
                                    <p:animEffect transition="in" filter="fade">
                                      <p:cBhvr>
                                        <p:cTn id="7" dur="1000"/>
                                        <p:tgtEl>
                                          <p:spTgt spid="12">
                                            <p:txEl>
                                              <p:pRg st="2" end="2"/>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10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a:xfrm>
            <a:off x="0" y="0"/>
            <a:ext cx="9144000" cy="3571876"/>
          </a:xfrm>
          <a:prstGeom prst="rect">
            <a:avLst/>
          </a:prstGeom>
        </p:spPr>
        <p:txBody>
          <a:bodyPr vert="horz" lIns="91440" tIns="45720" rIns="91440" bIns="45720" rtlCol="0">
            <a:normAutofit/>
          </a:bodyPr>
          <a:lstStyle/>
          <a:p>
            <a:pPr lvl="0">
              <a:spcBef>
                <a:spcPct val="20000"/>
              </a:spcBef>
            </a:pPr>
            <a:r>
              <a:rPr lang="en-CA" sz="2200" dirty="0"/>
              <a:t>Luke </a:t>
            </a:r>
            <a:r>
              <a:rPr lang="en-CA" sz="2200" dirty="0" smtClean="0"/>
              <a:t>1:76-79</a:t>
            </a:r>
            <a:endParaRPr lang="en-CA" sz="2200" dirty="0"/>
          </a:p>
          <a:p>
            <a:pPr lvl="0">
              <a:spcBef>
                <a:spcPct val="20000"/>
              </a:spcBef>
            </a:pPr>
            <a:r>
              <a:rPr lang="en-CA" sz="2200" dirty="0"/>
              <a:t>76 And thou, child, </a:t>
            </a:r>
            <a:r>
              <a:rPr lang="en-CA" sz="2200" dirty="0" err="1"/>
              <a:t>shalt</a:t>
            </a:r>
            <a:r>
              <a:rPr lang="en-CA" sz="2200" dirty="0"/>
              <a:t> be called the prophet of the Highest: for thou </a:t>
            </a:r>
            <a:r>
              <a:rPr lang="en-CA" sz="2200" dirty="0" err="1"/>
              <a:t>shalt</a:t>
            </a:r>
            <a:r>
              <a:rPr lang="en-CA" sz="2200" dirty="0"/>
              <a:t> go before the face of the Lord to prepare his ways</a:t>
            </a:r>
            <a:r>
              <a:rPr lang="en-CA" sz="2200" dirty="0" smtClean="0"/>
              <a:t>;</a:t>
            </a:r>
            <a:endParaRPr lang="en-CA" sz="2200" dirty="0"/>
          </a:p>
          <a:p>
            <a:pPr lvl="0">
              <a:spcBef>
                <a:spcPct val="20000"/>
              </a:spcBef>
            </a:pPr>
            <a:r>
              <a:rPr lang="en-CA" sz="2200" dirty="0"/>
              <a:t>77 To give knowledge of salvation unto his people by the remission of their sins</a:t>
            </a:r>
            <a:r>
              <a:rPr lang="en-CA" sz="2200" dirty="0" smtClean="0"/>
              <a:t>,</a:t>
            </a:r>
            <a:endParaRPr lang="en-CA" sz="2200" dirty="0"/>
          </a:p>
          <a:p>
            <a:pPr lvl="0">
              <a:spcBef>
                <a:spcPct val="20000"/>
              </a:spcBef>
            </a:pPr>
            <a:r>
              <a:rPr lang="en-CA" sz="2200" dirty="0"/>
              <a:t>78 Through the tender mercy of our God; whereby the </a:t>
            </a:r>
            <a:r>
              <a:rPr lang="en-CA" sz="2200" dirty="0">
                <a:effectLst>
                  <a:glow rad="228600">
                    <a:schemeClr val="accent4">
                      <a:satMod val="175000"/>
                      <a:alpha val="40000"/>
                    </a:schemeClr>
                  </a:glow>
                </a:effectLst>
              </a:rPr>
              <a:t>dayspring</a:t>
            </a:r>
            <a:r>
              <a:rPr lang="en-CA" sz="2200" dirty="0"/>
              <a:t> from on high hath visited us</a:t>
            </a:r>
            <a:r>
              <a:rPr lang="en-CA" sz="2200" dirty="0" smtClean="0"/>
              <a:t>,</a:t>
            </a:r>
            <a:endParaRPr lang="en-CA" sz="2200" dirty="0"/>
          </a:p>
          <a:p>
            <a:pPr lvl="0">
              <a:spcBef>
                <a:spcPct val="20000"/>
              </a:spcBef>
            </a:pPr>
            <a:r>
              <a:rPr lang="en-CA" sz="2200" dirty="0"/>
              <a:t>79 To give light to them that sit in darkness and in the shadow of death, to guide our feet into the way of peace</a:t>
            </a:r>
            <a:r>
              <a:rPr lang="en-CA" sz="2200" dirty="0" smtClean="0"/>
              <a:t>.</a:t>
            </a:r>
            <a:endParaRPr lang="en-CA" sz="2200" dirty="0"/>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CA" sz="22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CA" sz="22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7" name="Content Placeholder 2"/>
          <p:cNvSpPr txBox="1">
            <a:spLocks/>
          </p:cNvSpPr>
          <p:nvPr/>
        </p:nvSpPr>
        <p:spPr>
          <a:xfrm>
            <a:off x="0" y="3286124"/>
            <a:ext cx="9144000" cy="3571900"/>
          </a:xfrm>
          <a:prstGeom prst="rect">
            <a:avLst/>
          </a:prstGeom>
        </p:spPr>
        <p:txBody>
          <a:bodyPr vert="horz" lIns="91440" tIns="45720" rIns="91440" bIns="45720" rtlCol="0">
            <a:normAutofit/>
          </a:bodyPr>
          <a:lstStyle/>
          <a:p>
            <a:pPr lvl="0">
              <a:spcBef>
                <a:spcPct val="20000"/>
              </a:spcBef>
            </a:pPr>
            <a:r>
              <a:rPr lang="en-CA" sz="2200" dirty="0" err="1" smtClean="0">
                <a:effectLst>
                  <a:glow rad="228600">
                    <a:schemeClr val="accent4">
                      <a:satMod val="175000"/>
                      <a:alpha val="40000"/>
                    </a:schemeClr>
                  </a:glow>
                </a:effectLst>
              </a:rPr>
              <a:t>anatole</a:t>
            </a:r>
            <a:r>
              <a:rPr lang="en-CA" sz="2200" dirty="0" smtClean="0">
                <a:effectLst>
                  <a:glow rad="228600">
                    <a:schemeClr val="accent4">
                      <a:satMod val="175000"/>
                      <a:alpha val="40000"/>
                    </a:schemeClr>
                  </a:glow>
                </a:effectLst>
              </a:rPr>
              <a:t> (an-at-</a:t>
            </a:r>
            <a:r>
              <a:rPr lang="en-CA" sz="2200" dirty="0" err="1" smtClean="0">
                <a:effectLst>
                  <a:glow rad="228600">
                    <a:schemeClr val="accent4">
                      <a:satMod val="175000"/>
                      <a:alpha val="40000"/>
                    </a:schemeClr>
                  </a:glow>
                </a:effectLst>
              </a:rPr>
              <a:t>ol</a:t>
            </a:r>
            <a:r>
              <a:rPr lang="en-CA" sz="2200" dirty="0" smtClean="0">
                <a:effectLst>
                  <a:glow rad="228600">
                    <a:schemeClr val="accent4">
                      <a:satMod val="175000"/>
                      <a:alpha val="40000"/>
                    </a:schemeClr>
                  </a:glow>
                </a:effectLst>
              </a:rPr>
              <a:t>-ay'); </a:t>
            </a:r>
            <a:r>
              <a:rPr lang="en-CA" sz="2200" dirty="0" smtClean="0"/>
              <a:t>from </a:t>
            </a:r>
            <a:r>
              <a:rPr lang="en-CA" sz="2200" dirty="0" err="1" smtClean="0"/>
              <a:t>anatello</a:t>
            </a:r>
            <a:r>
              <a:rPr lang="en-CA" sz="2200" dirty="0" smtClean="0"/>
              <a:t>; a rising of light, i.e. dawn (figuratively); by implication, the east (also in plural):</a:t>
            </a:r>
            <a:endParaRPr lang="en-CA" sz="2200" b="1" dirty="0"/>
          </a:p>
          <a:p>
            <a:pPr lvl="0">
              <a:spcBef>
                <a:spcPct val="20000"/>
              </a:spcBef>
            </a:pPr>
            <a:r>
              <a:rPr lang="en-CA" sz="2200" dirty="0" err="1" smtClean="0"/>
              <a:t>anatello</a:t>
            </a:r>
            <a:r>
              <a:rPr lang="en-CA" sz="2200" dirty="0" smtClean="0"/>
              <a:t> (an-at-el'-lo); from </a:t>
            </a:r>
            <a:r>
              <a:rPr lang="en-CA" sz="2200" dirty="0" err="1" smtClean="0"/>
              <a:t>ana</a:t>
            </a:r>
            <a:r>
              <a:rPr lang="en-CA" sz="2200" dirty="0" smtClean="0"/>
              <a:t> and the base of</a:t>
            </a:r>
            <a:r>
              <a:rPr lang="en-CA" sz="2200" dirty="0" smtClean="0">
                <a:effectLst>
                  <a:glow rad="228600">
                    <a:schemeClr val="accent2">
                      <a:satMod val="175000"/>
                      <a:alpha val="40000"/>
                    </a:schemeClr>
                  </a:glow>
                </a:effectLst>
              </a:rPr>
              <a:t> </a:t>
            </a:r>
            <a:r>
              <a:rPr lang="en-CA" sz="2200" dirty="0" err="1" smtClean="0">
                <a:effectLst>
                  <a:glow rad="228600">
                    <a:schemeClr val="accent2">
                      <a:satMod val="175000"/>
                      <a:alpha val="40000"/>
                    </a:schemeClr>
                  </a:glow>
                </a:effectLst>
              </a:rPr>
              <a:t>tellos</a:t>
            </a:r>
            <a:r>
              <a:rPr lang="en-CA" sz="2200" dirty="0" smtClean="0"/>
              <a:t>; to (cause to) arise:</a:t>
            </a:r>
          </a:p>
          <a:p>
            <a:pPr lvl="0">
              <a:spcBef>
                <a:spcPct val="20000"/>
              </a:spcBef>
            </a:pPr>
            <a:r>
              <a:rPr lang="en-CA" sz="2200" dirty="0" err="1" smtClean="0"/>
              <a:t>ana</a:t>
            </a:r>
            <a:r>
              <a:rPr lang="en-CA" sz="2200" dirty="0" smtClean="0"/>
              <a:t> (an-ah'); a primary preposition and adverb; properly, up; but (by extension) used (</a:t>
            </a:r>
            <a:r>
              <a:rPr lang="en-CA" sz="2200" dirty="0" err="1" smtClean="0"/>
              <a:t>distributively</a:t>
            </a:r>
            <a:r>
              <a:rPr lang="en-CA" sz="2200" dirty="0" smtClean="0"/>
              <a:t>) severally, or (locally) at (etc.):</a:t>
            </a:r>
          </a:p>
          <a:p>
            <a:pPr>
              <a:spcBef>
                <a:spcPct val="20000"/>
              </a:spcBef>
            </a:pPr>
            <a:r>
              <a:rPr lang="en-CA" sz="2200" dirty="0" err="1" smtClean="0">
                <a:effectLst>
                  <a:glow rad="228600">
                    <a:schemeClr val="accent2">
                      <a:satMod val="175000"/>
                      <a:alpha val="40000"/>
                    </a:schemeClr>
                  </a:glow>
                </a:effectLst>
              </a:rPr>
              <a:t>tellos</a:t>
            </a:r>
            <a:r>
              <a:rPr lang="en-CA" sz="2200" dirty="0" smtClean="0"/>
              <a:t> (</a:t>
            </a:r>
            <a:r>
              <a:rPr lang="en-CA" sz="2200" dirty="0" err="1" smtClean="0"/>
              <a:t>teimmediate</a:t>
            </a:r>
            <a:r>
              <a:rPr lang="en-CA" sz="2200" dirty="0" smtClean="0"/>
              <a:t>, ultimate or prophetic], purpose); specifically, an impost or levy (as paid):</a:t>
            </a:r>
            <a:r>
              <a:rPr lang="en-CA" sz="2200" dirty="0" err="1" smtClean="0"/>
              <a:t>l'-os</a:t>
            </a:r>
            <a:r>
              <a:rPr lang="en-CA" sz="2200" dirty="0" smtClean="0"/>
              <a:t>); from a primary </a:t>
            </a:r>
            <a:r>
              <a:rPr lang="en-CA" sz="2200" dirty="0" err="1" smtClean="0"/>
              <a:t>tello</a:t>
            </a:r>
            <a:r>
              <a:rPr lang="en-CA" sz="2200" dirty="0" smtClean="0"/>
              <a:t> (to set out for a definite point or goal); properly, the point aimed at as a limit, i.e. (by implication) the conclusion of an act or state (termination [literally, figuratively or indefinitely], result </a:t>
            </a:r>
          </a:p>
        </p:txBody>
      </p:sp>
      <p:cxnSp>
        <p:nvCxnSpPr>
          <p:cNvPr id="8" name="Straight Connector 7"/>
          <p:cNvCxnSpPr/>
          <p:nvPr/>
        </p:nvCxnSpPr>
        <p:spPr>
          <a:xfrm>
            <a:off x="4286248" y="3641726"/>
            <a:ext cx="1785950" cy="1588"/>
          </a:xfrm>
          <a:prstGeom prst="line">
            <a:avLst/>
          </a:prstGeom>
          <a:ln w="508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1500166" y="4003476"/>
            <a:ext cx="1000132" cy="1588"/>
          </a:xfrm>
          <a:prstGeom prst="line">
            <a:avLst/>
          </a:prstGeom>
          <a:ln w="508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6228184" y="4437112"/>
            <a:ext cx="2071702" cy="1588"/>
          </a:xfrm>
          <a:prstGeom prst="line">
            <a:avLst/>
          </a:prstGeom>
          <a:ln w="508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4932040" y="5877272"/>
            <a:ext cx="4000528" cy="1588"/>
          </a:xfrm>
          <a:prstGeom prst="line">
            <a:avLst/>
          </a:prstGeom>
          <a:ln w="50800">
            <a:solidFill>
              <a:srgbClr val="FFFF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1000"/>
                                        <p:tgtEl>
                                          <p:spTgt spid="8"/>
                                        </p:tgtEl>
                                      </p:cBhvr>
                                    </p:animEffect>
                                  </p:childTnLst>
                                </p:cTn>
                              </p:par>
                            </p:childTnLst>
                          </p:cTn>
                        </p:par>
                        <p:par>
                          <p:cTn id="12" fill="hold">
                            <p:stCondLst>
                              <p:cond delay="2000"/>
                            </p:stCondLst>
                            <p:childTnLst>
                              <p:par>
                                <p:cTn id="13" presetID="22" presetClass="entr" presetSubtype="8"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left)">
                                      <p:cBhvr>
                                        <p:cTn id="15" dur="1000"/>
                                        <p:tgtEl>
                                          <p:spTgt spid="9"/>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7">
                                            <p:txEl>
                                              <p:pRg st="1" end="1"/>
                                            </p:txEl>
                                          </p:spTgt>
                                        </p:tgtEl>
                                        <p:attrNameLst>
                                          <p:attrName>style.visibility</p:attrName>
                                        </p:attrNameLst>
                                      </p:cBhvr>
                                      <p:to>
                                        <p:strVal val="visible"/>
                                      </p:to>
                                    </p:set>
                                    <p:animEffect transition="in" filter="fade">
                                      <p:cBhvr>
                                        <p:cTn id="20" dur="1000"/>
                                        <p:tgtEl>
                                          <p:spTgt spid="7">
                                            <p:txEl>
                                              <p:pRg st="1" end="1"/>
                                            </p:txEl>
                                          </p:spTgt>
                                        </p:tgtEl>
                                      </p:cBhvr>
                                    </p:animEffect>
                                  </p:childTnLst>
                                </p:cTn>
                              </p:par>
                            </p:childTnLst>
                          </p:cTn>
                        </p:par>
                        <p:par>
                          <p:cTn id="21" fill="hold">
                            <p:stCondLst>
                              <p:cond delay="1000"/>
                            </p:stCondLst>
                            <p:childTnLst>
                              <p:par>
                                <p:cTn id="22" presetID="22" presetClass="entr" presetSubtype="8" fill="hold" nodeType="after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wipe(left)">
                                      <p:cBhvr>
                                        <p:cTn id="24" dur="1000"/>
                                        <p:tgtEl>
                                          <p:spTgt spid="13"/>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7">
                                            <p:txEl>
                                              <p:pRg st="2" end="2"/>
                                            </p:txEl>
                                          </p:spTgt>
                                        </p:tgtEl>
                                        <p:attrNameLst>
                                          <p:attrName>style.visibility</p:attrName>
                                        </p:attrNameLst>
                                      </p:cBhvr>
                                      <p:to>
                                        <p:strVal val="visible"/>
                                      </p:to>
                                    </p:set>
                                    <p:animEffect transition="in" filter="fade">
                                      <p:cBhvr>
                                        <p:cTn id="29" dur="1000"/>
                                        <p:tgtEl>
                                          <p:spTgt spid="7">
                                            <p:txEl>
                                              <p:pRg st="2" end="2"/>
                                            </p:txEl>
                                          </p:spTgt>
                                        </p:tgtEl>
                                      </p:cBhvr>
                                    </p:animEffect>
                                  </p:childTnLst>
                                </p:cTn>
                              </p:par>
                            </p:childTnLst>
                          </p:cTn>
                        </p:par>
                        <p:par>
                          <p:cTn id="30" fill="hold">
                            <p:stCondLst>
                              <p:cond delay="1000"/>
                            </p:stCondLst>
                            <p:childTnLst>
                              <p:par>
                                <p:cTn id="31" presetID="10" presetClass="entr" presetSubtype="0" fill="hold" grpId="0" nodeType="afterEffect">
                                  <p:stCondLst>
                                    <p:cond delay="0"/>
                                  </p:stCondLst>
                                  <p:childTnLst>
                                    <p:set>
                                      <p:cBhvr>
                                        <p:cTn id="32" dur="1" fill="hold">
                                          <p:stCondLst>
                                            <p:cond delay="0"/>
                                          </p:stCondLst>
                                        </p:cTn>
                                        <p:tgtEl>
                                          <p:spTgt spid="7">
                                            <p:txEl>
                                              <p:pRg st="3" end="3"/>
                                            </p:txEl>
                                          </p:spTgt>
                                        </p:tgtEl>
                                        <p:attrNameLst>
                                          <p:attrName>style.visibility</p:attrName>
                                        </p:attrNameLst>
                                      </p:cBhvr>
                                      <p:to>
                                        <p:strVal val="visible"/>
                                      </p:to>
                                    </p:set>
                                    <p:animEffect transition="in" filter="fade">
                                      <p:cBhvr>
                                        <p:cTn id="33" dur="1000"/>
                                        <p:tgtEl>
                                          <p:spTgt spid="7">
                                            <p:txEl>
                                              <p:pRg st="3" end="3"/>
                                            </p:txEl>
                                          </p:spTgt>
                                        </p:tgtEl>
                                      </p:cBhvr>
                                    </p:animEffect>
                                  </p:childTnLst>
                                </p:cTn>
                              </p:par>
                            </p:childTnLst>
                          </p:cTn>
                        </p:par>
                        <p:par>
                          <p:cTn id="34" fill="hold">
                            <p:stCondLst>
                              <p:cond delay="2000"/>
                            </p:stCondLst>
                            <p:childTnLst>
                              <p:par>
                                <p:cTn id="35" presetID="22" presetClass="entr" presetSubtype="8" fill="hold" nodeType="after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wipe(left)">
                                      <p:cBhvr>
                                        <p:cTn id="37"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p:cNvSpPr txBox="1">
            <a:spLocks/>
          </p:cNvSpPr>
          <p:nvPr/>
        </p:nvSpPr>
        <p:spPr>
          <a:xfrm>
            <a:off x="0" y="332656"/>
            <a:ext cx="9144000" cy="1700808"/>
          </a:xfrm>
          <a:prstGeom prst="rect">
            <a:avLst/>
          </a:prstGeom>
        </p:spPr>
        <p:txBody>
          <a:bodyPr vert="horz" lIns="91440" tIns="45720" rIns="91440" bIns="45720" rtlCol="0">
            <a:normAutofit/>
          </a:bodyPr>
          <a:lstStyle/>
          <a:p>
            <a:pPr lvl="0">
              <a:spcBef>
                <a:spcPct val="20000"/>
              </a:spcBef>
            </a:pPr>
            <a:r>
              <a:rPr lang="en-CA" sz="2200" dirty="0" err="1" smtClean="0">
                <a:effectLst>
                  <a:glow rad="228600">
                    <a:schemeClr val="accent4">
                      <a:satMod val="175000"/>
                      <a:alpha val="40000"/>
                    </a:schemeClr>
                  </a:glow>
                </a:effectLst>
              </a:rPr>
              <a:t>anatole</a:t>
            </a:r>
            <a:r>
              <a:rPr lang="en-CA" sz="2200" dirty="0" smtClean="0">
                <a:effectLst>
                  <a:glow rad="228600">
                    <a:schemeClr val="accent4">
                      <a:satMod val="175000"/>
                      <a:alpha val="40000"/>
                    </a:schemeClr>
                  </a:glow>
                </a:effectLst>
              </a:rPr>
              <a:t> (an-at-</a:t>
            </a:r>
            <a:r>
              <a:rPr lang="en-CA" sz="2200" dirty="0" err="1" smtClean="0">
                <a:effectLst>
                  <a:glow rad="228600">
                    <a:schemeClr val="accent4">
                      <a:satMod val="175000"/>
                      <a:alpha val="40000"/>
                    </a:schemeClr>
                  </a:glow>
                </a:effectLst>
              </a:rPr>
              <a:t>ol</a:t>
            </a:r>
            <a:r>
              <a:rPr lang="en-CA" sz="2200" dirty="0" smtClean="0">
                <a:effectLst>
                  <a:glow rad="228600">
                    <a:schemeClr val="accent4">
                      <a:satMod val="175000"/>
                      <a:alpha val="40000"/>
                    </a:schemeClr>
                  </a:glow>
                </a:effectLst>
              </a:rPr>
              <a:t>-ay'); </a:t>
            </a:r>
            <a:r>
              <a:rPr lang="en-CA" sz="2200" dirty="0" smtClean="0"/>
              <a:t>from </a:t>
            </a:r>
            <a:r>
              <a:rPr lang="en-CA" sz="2200" dirty="0" err="1" smtClean="0"/>
              <a:t>anatello</a:t>
            </a:r>
            <a:r>
              <a:rPr lang="en-CA" sz="2200" dirty="0" smtClean="0"/>
              <a:t>; a rising of light, i.e. dawn (figuratively); by implication, the east (also in plural):</a:t>
            </a:r>
            <a:endParaRPr lang="en-CA" sz="2200" b="1" dirty="0"/>
          </a:p>
          <a:p>
            <a:pPr lvl="0">
              <a:spcBef>
                <a:spcPct val="20000"/>
              </a:spcBef>
            </a:pPr>
            <a:r>
              <a:rPr lang="en-CA" sz="2200" dirty="0" smtClean="0"/>
              <a:t>Matt 8: 11 </a:t>
            </a:r>
            <a:r>
              <a:rPr lang="en-CA" sz="2200" dirty="0" smtClean="0">
                <a:effectLst>
                  <a:glow rad="228600">
                    <a:schemeClr val="accent4">
                      <a:satMod val="175000"/>
                      <a:alpha val="40000"/>
                    </a:schemeClr>
                  </a:glow>
                </a:effectLst>
              </a:rPr>
              <a:t>“east”</a:t>
            </a:r>
          </a:p>
          <a:p>
            <a:pPr lvl="0">
              <a:spcBef>
                <a:spcPct val="20000"/>
              </a:spcBef>
            </a:pPr>
            <a:r>
              <a:rPr lang="en-CA" sz="2200" dirty="0" smtClean="0"/>
              <a:t>Matt 24:27 </a:t>
            </a:r>
            <a:r>
              <a:rPr lang="en-CA" sz="2200" dirty="0" smtClean="0">
                <a:effectLst>
                  <a:glow rad="228600">
                    <a:schemeClr val="accent4">
                      <a:satMod val="175000"/>
                      <a:alpha val="40000"/>
                    </a:schemeClr>
                  </a:glow>
                </a:effectLst>
              </a:rPr>
              <a:t>“east”</a:t>
            </a:r>
          </a:p>
        </p:txBody>
      </p:sp>
      <p:sp>
        <p:nvSpPr>
          <p:cNvPr id="10" name="Content Placeholder 2"/>
          <p:cNvSpPr txBox="1">
            <a:spLocks/>
          </p:cNvSpPr>
          <p:nvPr/>
        </p:nvSpPr>
        <p:spPr>
          <a:xfrm>
            <a:off x="0" y="2204864"/>
            <a:ext cx="9144000" cy="1296144"/>
          </a:xfrm>
          <a:prstGeom prst="rect">
            <a:avLst/>
          </a:prstGeom>
        </p:spPr>
        <p:txBody>
          <a:bodyPr vert="horz" lIns="91440" tIns="45720" rIns="91440" bIns="45720" rtlCol="0">
            <a:normAutofit/>
          </a:bodyPr>
          <a:lstStyle/>
          <a:p>
            <a:pPr lvl="0">
              <a:spcBef>
                <a:spcPct val="20000"/>
              </a:spcBef>
            </a:pPr>
            <a:r>
              <a:rPr lang="en-CA" sz="2200" dirty="0" err="1" smtClean="0">
                <a:effectLst>
                  <a:glow rad="228600">
                    <a:schemeClr val="accent2">
                      <a:satMod val="175000"/>
                      <a:alpha val="40000"/>
                    </a:schemeClr>
                  </a:glow>
                </a:effectLst>
              </a:rPr>
              <a:t>anatello</a:t>
            </a:r>
            <a:r>
              <a:rPr lang="en-CA" sz="2200" dirty="0" smtClean="0">
                <a:effectLst>
                  <a:glow rad="228600">
                    <a:schemeClr val="accent2">
                      <a:satMod val="175000"/>
                      <a:alpha val="40000"/>
                    </a:schemeClr>
                  </a:glow>
                </a:effectLst>
              </a:rPr>
              <a:t> (an-at-el'-lo); </a:t>
            </a:r>
            <a:r>
              <a:rPr lang="en-CA" sz="2200" dirty="0" smtClean="0">
                <a:effectLst/>
              </a:rPr>
              <a:t>from </a:t>
            </a:r>
            <a:r>
              <a:rPr lang="en-CA" sz="2200" dirty="0" err="1" smtClean="0">
                <a:effectLst/>
              </a:rPr>
              <a:t>ana</a:t>
            </a:r>
            <a:r>
              <a:rPr lang="en-CA" sz="2200" dirty="0" smtClean="0">
                <a:effectLst/>
              </a:rPr>
              <a:t> and the base of </a:t>
            </a:r>
            <a:r>
              <a:rPr lang="en-CA" sz="2200" dirty="0" err="1" smtClean="0">
                <a:effectLst/>
              </a:rPr>
              <a:t>tellos</a:t>
            </a:r>
            <a:r>
              <a:rPr lang="en-CA" sz="2200" dirty="0" smtClean="0">
                <a:effectLst/>
              </a:rPr>
              <a:t>; to (cause to) arise:</a:t>
            </a:r>
          </a:p>
          <a:p>
            <a:pPr lvl="0">
              <a:spcBef>
                <a:spcPct val="20000"/>
              </a:spcBef>
            </a:pPr>
            <a:r>
              <a:rPr lang="en-CA" sz="2200" dirty="0" smtClean="0">
                <a:effectLst/>
              </a:rPr>
              <a:t>2 Peter 1:19-21”the day star </a:t>
            </a:r>
            <a:r>
              <a:rPr lang="en-CA" sz="2200" dirty="0" smtClean="0">
                <a:effectLst>
                  <a:glow rad="228600">
                    <a:schemeClr val="accent2">
                      <a:satMod val="175000"/>
                      <a:alpha val="40000"/>
                    </a:schemeClr>
                  </a:glow>
                </a:effectLst>
              </a:rPr>
              <a:t>“arise” </a:t>
            </a:r>
            <a:r>
              <a:rPr lang="en-CA" sz="2200" dirty="0" smtClean="0">
                <a:effectLst/>
              </a:rPr>
              <a:t>“</a:t>
            </a:r>
          </a:p>
        </p:txBody>
      </p:sp>
      <p:sp>
        <p:nvSpPr>
          <p:cNvPr id="11" name="Content Placeholder 2"/>
          <p:cNvSpPr txBox="1">
            <a:spLocks/>
          </p:cNvSpPr>
          <p:nvPr/>
        </p:nvSpPr>
        <p:spPr>
          <a:xfrm>
            <a:off x="0" y="3573016"/>
            <a:ext cx="9144000" cy="2808312"/>
          </a:xfrm>
          <a:prstGeom prst="rect">
            <a:avLst/>
          </a:prstGeom>
        </p:spPr>
        <p:txBody>
          <a:bodyPr vert="horz" lIns="91440" tIns="45720" rIns="91440" bIns="45720" rtlCol="0">
            <a:normAutofit/>
          </a:bodyPr>
          <a:lstStyle/>
          <a:p>
            <a:pPr lvl="0">
              <a:spcBef>
                <a:spcPct val="20000"/>
              </a:spcBef>
            </a:pPr>
            <a:r>
              <a:rPr lang="en-CA" sz="2200" dirty="0" smtClean="0"/>
              <a:t>Luke 1:78 Through the tender mercy of our God; whereby </a:t>
            </a:r>
            <a:r>
              <a:rPr lang="en-CA" sz="2200" dirty="0" smtClean="0">
                <a:effectLst/>
              </a:rPr>
              <a:t>the dayspring from </a:t>
            </a:r>
            <a:r>
              <a:rPr lang="en-CA" sz="2200" dirty="0" smtClean="0"/>
              <a:t>on high </a:t>
            </a:r>
            <a:r>
              <a:rPr lang="en-CA" sz="2200" dirty="0" smtClean="0">
                <a:effectLst>
                  <a:glow rad="228600">
                    <a:schemeClr val="accent5">
                      <a:satMod val="175000"/>
                      <a:alpha val="40000"/>
                    </a:schemeClr>
                  </a:glow>
                </a:effectLst>
              </a:rPr>
              <a:t>hath visited </a:t>
            </a:r>
            <a:r>
              <a:rPr lang="en-CA" sz="2200" dirty="0" smtClean="0"/>
              <a:t>us,</a:t>
            </a:r>
          </a:p>
          <a:p>
            <a:pPr lvl="0">
              <a:spcBef>
                <a:spcPct val="20000"/>
              </a:spcBef>
            </a:pPr>
            <a:r>
              <a:rPr lang="en-CA" sz="2200" dirty="0" err="1" smtClean="0">
                <a:effectLst>
                  <a:glow rad="228600">
                    <a:schemeClr val="accent5">
                      <a:satMod val="175000"/>
                      <a:alpha val="40000"/>
                    </a:schemeClr>
                  </a:glow>
                </a:effectLst>
              </a:rPr>
              <a:t>episkeptomai</a:t>
            </a:r>
            <a:r>
              <a:rPr lang="en-CA" sz="2200" dirty="0" smtClean="0">
                <a:effectLst>
                  <a:glow rad="228600">
                    <a:schemeClr val="accent5">
                      <a:satMod val="175000"/>
                      <a:alpha val="40000"/>
                    </a:schemeClr>
                  </a:glow>
                </a:effectLst>
              </a:rPr>
              <a:t> (</a:t>
            </a:r>
            <a:r>
              <a:rPr lang="en-CA" sz="2200" dirty="0" err="1" smtClean="0">
                <a:effectLst>
                  <a:glow rad="228600">
                    <a:schemeClr val="accent5">
                      <a:satMod val="175000"/>
                      <a:alpha val="40000"/>
                    </a:schemeClr>
                  </a:glow>
                </a:effectLst>
              </a:rPr>
              <a:t>ep-ee-skep</a:t>
            </a:r>
            <a:r>
              <a:rPr lang="en-CA" sz="2200" dirty="0" smtClean="0">
                <a:effectLst>
                  <a:glow rad="228600">
                    <a:schemeClr val="accent5">
                      <a:satMod val="175000"/>
                      <a:alpha val="40000"/>
                    </a:schemeClr>
                  </a:glow>
                </a:effectLst>
              </a:rPr>
              <a:t>'-tom-</a:t>
            </a:r>
            <a:r>
              <a:rPr lang="en-CA" sz="2200" dirty="0" err="1" smtClean="0">
                <a:effectLst>
                  <a:glow rad="228600">
                    <a:schemeClr val="accent5">
                      <a:satMod val="175000"/>
                      <a:alpha val="40000"/>
                    </a:schemeClr>
                  </a:glow>
                </a:effectLst>
              </a:rPr>
              <a:t>ahee</a:t>
            </a:r>
            <a:r>
              <a:rPr lang="en-CA" sz="2200" dirty="0" smtClean="0">
                <a:effectLst/>
              </a:rPr>
              <a:t>); (middle voice from </a:t>
            </a:r>
            <a:r>
              <a:rPr lang="en-CA" sz="2200" dirty="0" err="1" smtClean="0">
                <a:effectLst/>
              </a:rPr>
              <a:t>epi</a:t>
            </a:r>
            <a:r>
              <a:rPr lang="en-CA" sz="2200" dirty="0" smtClean="0">
                <a:effectLst/>
              </a:rPr>
              <a:t> (superimposition of time, place order) and </a:t>
            </a:r>
            <a:r>
              <a:rPr lang="en-CA" sz="2200" dirty="0" err="1" smtClean="0">
                <a:effectLst>
                  <a:glow rad="228600">
                    <a:schemeClr val="accent6">
                      <a:satMod val="175000"/>
                      <a:alpha val="40000"/>
                    </a:schemeClr>
                  </a:glow>
                </a:effectLst>
              </a:rPr>
              <a:t>skopos</a:t>
            </a:r>
            <a:r>
              <a:rPr lang="en-CA" sz="2200" dirty="0" smtClean="0">
                <a:effectLst>
                  <a:glow rad="228600">
                    <a:schemeClr val="accent6">
                      <a:satMod val="175000"/>
                      <a:alpha val="40000"/>
                    </a:schemeClr>
                  </a:glow>
                </a:effectLst>
              </a:rPr>
              <a:t>, (the idea of concealment</a:t>
            </a:r>
            <a:r>
              <a:rPr lang="en-CA" sz="2200" dirty="0" smtClean="0">
                <a:effectLst/>
              </a:rPr>
              <a:t>) to inspect, i.e. (by implication) to select; by extension, to go to see, relieve:</a:t>
            </a:r>
          </a:p>
          <a:p>
            <a:pPr lvl="0">
              <a:spcBef>
                <a:spcPct val="20000"/>
              </a:spcBef>
            </a:pPr>
            <a:r>
              <a:rPr lang="en-CA" sz="2200" dirty="0" smtClean="0"/>
              <a:t>Luke 1:68 Blessed be the Lord God of Israel; for </a:t>
            </a:r>
            <a:r>
              <a:rPr lang="en-CA" sz="2200" dirty="0" err="1" smtClean="0"/>
              <a:t>he</a:t>
            </a:r>
            <a:r>
              <a:rPr lang="en-CA" sz="2200" dirty="0" smtClean="0"/>
              <a:t> </a:t>
            </a:r>
            <a:r>
              <a:rPr lang="en-CA" sz="2200" dirty="0" smtClean="0">
                <a:effectLst>
                  <a:glow rad="228600">
                    <a:schemeClr val="accent5">
                      <a:satMod val="175000"/>
                      <a:alpha val="40000"/>
                    </a:schemeClr>
                  </a:glow>
                </a:effectLst>
              </a:rPr>
              <a:t>hath visited </a:t>
            </a:r>
            <a:r>
              <a:rPr lang="en-CA" sz="2200" dirty="0" smtClean="0"/>
              <a:t>and redeemed his people,</a:t>
            </a:r>
          </a:p>
          <a:p>
            <a:pPr lvl="0">
              <a:spcBef>
                <a:spcPct val="20000"/>
              </a:spcBef>
            </a:pPr>
            <a:endParaRPr lang="en-CA" sz="2200" dirty="0" smtClean="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1042982"/>
          </a:xfrm>
        </p:spPr>
        <p:txBody>
          <a:bodyPr/>
          <a:lstStyle/>
          <a:p>
            <a:pPr marL="0" indent="0">
              <a:buNone/>
            </a:pPr>
            <a:r>
              <a:rPr lang="en-CA" sz="2200" dirty="0" smtClean="0"/>
              <a:t>Luke 1:79 To give light to them that sit in darkness and in the shadow of death, to guide our feet into the way of peace.</a:t>
            </a:r>
          </a:p>
          <a:p>
            <a:pPr marL="0" indent="0">
              <a:buNone/>
            </a:pPr>
            <a:endParaRPr lang="en-CA" sz="2200" dirty="0" smtClean="0"/>
          </a:p>
        </p:txBody>
      </p:sp>
      <p:sp>
        <p:nvSpPr>
          <p:cNvPr id="4" name="Content Placeholder 2"/>
          <p:cNvSpPr txBox="1">
            <a:spLocks/>
          </p:cNvSpPr>
          <p:nvPr/>
        </p:nvSpPr>
        <p:spPr>
          <a:xfrm>
            <a:off x="0" y="1357298"/>
            <a:ext cx="4572000" cy="5500702"/>
          </a:xfrm>
          <a:prstGeom prst="rect">
            <a:avLst/>
          </a:prstGeom>
          <a:solidFill>
            <a:srgbClr val="000000"/>
          </a:solidFill>
        </p:spPr>
        <p:txBody>
          <a:bodyPr vert="horz" lIns="91440" tIns="45720" rIns="91440" bIns="45720" rtlCol="0">
            <a:normAutofit/>
          </a:bodyPr>
          <a:lstStyle/>
          <a:p>
            <a:pPr lvl="0">
              <a:spcBef>
                <a:spcPct val="20000"/>
              </a:spcBef>
            </a:pPr>
            <a:r>
              <a:rPr lang="en-CA" sz="2200" dirty="0" smtClean="0">
                <a:solidFill>
                  <a:schemeClr val="bg1"/>
                </a:solidFill>
              </a:rPr>
              <a:t>Darkness = </a:t>
            </a:r>
            <a:r>
              <a:rPr lang="en-CA" sz="2200" dirty="0" err="1" smtClean="0">
                <a:solidFill>
                  <a:schemeClr val="bg1"/>
                </a:solidFill>
              </a:rPr>
              <a:t>skotos</a:t>
            </a:r>
            <a:r>
              <a:rPr lang="en-CA" sz="2200" dirty="0" smtClean="0">
                <a:solidFill>
                  <a:schemeClr val="bg1"/>
                </a:solidFill>
              </a:rPr>
              <a:t> (</a:t>
            </a:r>
            <a:r>
              <a:rPr lang="en-CA" sz="2200" dirty="0" err="1" smtClean="0">
                <a:solidFill>
                  <a:schemeClr val="bg1"/>
                </a:solidFill>
              </a:rPr>
              <a:t>skot'-os</a:t>
            </a:r>
            <a:r>
              <a:rPr lang="en-CA" sz="2200" dirty="0" smtClean="0">
                <a:solidFill>
                  <a:schemeClr val="bg1"/>
                </a:solidFill>
              </a:rPr>
              <a:t>); from the base of </a:t>
            </a:r>
            <a:r>
              <a:rPr lang="en-CA" sz="2200" dirty="0" err="1" smtClean="0">
                <a:solidFill>
                  <a:schemeClr val="bg1"/>
                </a:solidFill>
              </a:rPr>
              <a:t>skia</a:t>
            </a:r>
            <a:r>
              <a:rPr lang="en-CA" sz="2200" dirty="0" smtClean="0">
                <a:solidFill>
                  <a:schemeClr val="bg1"/>
                </a:solidFill>
              </a:rPr>
              <a:t>; shadiness, i.e. obscurity (literally or figuratively):</a:t>
            </a:r>
          </a:p>
          <a:p>
            <a:pPr lvl="0">
              <a:spcBef>
                <a:spcPct val="20000"/>
              </a:spcBef>
            </a:pPr>
            <a:r>
              <a:rPr lang="en-CA" sz="2200" dirty="0" smtClean="0">
                <a:solidFill>
                  <a:schemeClr val="bg1"/>
                </a:solidFill>
              </a:rPr>
              <a:t>Shadow = </a:t>
            </a:r>
            <a:r>
              <a:rPr lang="en-CA" sz="2200" dirty="0" err="1" smtClean="0">
                <a:solidFill>
                  <a:schemeClr val="bg1"/>
                </a:solidFill>
              </a:rPr>
              <a:t>Skia</a:t>
            </a:r>
            <a:r>
              <a:rPr lang="en-CA" sz="2200" dirty="0" smtClean="0">
                <a:solidFill>
                  <a:schemeClr val="bg1"/>
                </a:solidFill>
              </a:rPr>
              <a:t> ; "shade" or a shadow (literally or figuratively [darkness of error or an adumbration]):</a:t>
            </a:r>
          </a:p>
          <a:p>
            <a:pPr lvl="0">
              <a:spcBef>
                <a:spcPct val="20000"/>
              </a:spcBef>
            </a:pPr>
            <a:r>
              <a:rPr lang="en-CA" sz="2200" dirty="0" smtClean="0">
                <a:solidFill>
                  <a:schemeClr val="bg1"/>
                </a:solidFill>
              </a:rPr>
              <a:t>2 =established , sure</a:t>
            </a:r>
          </a:p>
          <a:p>
            <a:pPr lvl="0">
              <a:spcBef>
                <a:spcPct val="20000"/>
              </a:spcBef>
            </a:pPr>
            <a:endParaRPr lang="en-CA" sz="2200" dirty="0" smtClean="0">
              <a:solidFill>
                <a:schemeClr val="bg1"/>
              </a:solidFill>
            </a:endParaRPr>
          </a:p>
          <a:p>
            <a:pPr lvl="0">
              <a:spcBef>
                <a:spcPct val="20000"/>
              </a:spcBef>
            </a:pPr>
            <a:endParaRPr lang="en-CA" sz="2200" dirty="0"/>
          </a:p>
        </p:txBody>
      </p:sp>
      <p:sp>
        <p:nvSpPr>
          <p:cNvPr id="5" name="Content Placeholder 2"/>
          <p:cNvSpPr txBox="1">
            <a:spLocks/>
          </p:cNvSpPr>
          <p:nvPr/>
        </p:nvSpPr>
        <p:spPr>
          <a:xfrm>
            <a:off x="4572000" y="1357298"/>
            <a:ext cx="4572000" cy="1714512"/>
          </a:xfrm>
          <a:prstGeom prst="rect">
            <a:avLst/>
          </a:prstGeom>
        </p:spPr>
        <p:txBody>
          <a:bodyPr vert="horz" lIns="91440" tIns="45720" rIns="91440" bIns="45720" rtlCol="0">
            <a:normAutofit/>
          </a:bodyPr>
          <a:lstStyle/>
          <a:p>
            <a:r>
              <a:rPr kumimoji="0" lang="en-CA" sz="2200" b="0" i="0" u="none" strike="noStrike" kern="1200" cap="none" spc="0" normalizeH="0" baseline="0" noProof="0" dirty="0" smtClean="0">
                <a:ln>
                  <a:noFill/>
                </a:ln>
                <a:solidFill>
                  <a:schemeClr val="tx1"/>
                </a:solidFill>
                <a:effectLst/>
                <a:uLnTx/>
                <a:uFillTx/>
                <a:latin typeface="+mn-lt"/>
                <a:ea typeface="+mn-ea"/>
                <a:cs typeface="+mn-cs"/>
              </a:rPr>
              <a:t>To give light</a:t>
            </a:r>
            <a:r>
              <a:rPr kumimoji="0" lang="en-CA" sz="2200" b="0" i="0" u="none" strike="noStrike" kern="1200" cap="none" spc="0" normalizeH="0" noProof="0" dirty="0" smtClean="0">
                <a:ln>
                  <a:noFill/>
                </a:ln>
                <a:solidFill>
                  <a:schemeClr val="tx1"/>
                </a:solidFill>
                <a:effectLst/>
                <a:uLnTx/>
                <a:uFillTx/>
                <a:latin typeface="+mn-lt"/>
                <a:ea typeface="+mn-ea"/>
                <a:cs typeface="+mn-cs"/>
              </a:rPr>
              <a:t> = </a:t>
            </a:r>
            <a:r>
              <a:rPr lang="en-CA" sz="2200" dirty="0" err="1" smtClean="0"/>
              <a:t>epiphaino</a:t>
            </a:r>
            <a:r>
              <a:rPr lang="en-CA" sz="2200" dirty="0" smtClean="0"/>
              <a:t> (</a:t>
            </a:r>
            <a:r>
              <a:rPr lang="en-CA" sz="2200" dirty="0" err="1" smtClean="0"/>
              <a:t>ep-ee-fah</a:t>
            </a:r>
            <a:r>
              <a:rPr lang="en-CA" sz="2200" dirty="0" smtClean="0"/>
              <a:t>'-</a:t>
            </a:r>
            <a:r>
              <a:rPr lang="en-CA" sz="2200" dirty="0" err="1" smtClean="0"/>
              <a:t>ee</a:t>
            </a:r>
            <a:r>
              <a:rPr lang="en-CA" sz="2200" dirty="0" smtClean="0"/>
              <a:t>-no); to shine upon, i.e. become (literally) visible or (figuratively) known:</a:t>
            </a:r>
          </a:p>
          <a:p>
            <a:endParaRPr lang="en-CA" sz="2200" dirty="0" smtClean="0"/>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CA" sz="22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6" name="Content Placeholder 2"/>
          <p:cNvSpPr txBox="1">
            <a:spLocks/>
          </p:cNvSpPr>
          <p:nvPr/>
        </p:nvSpPr>
        <p:spPr>
          <a:xfrm>
            <a:off x="4572000" y="2924944"/>
            <a:ext cx="4572000" cy="714380"/>
          </a:xfrm>
          <a:prstGeom prst="rect">
            <a:avLst/>
          </a:prstGeom>
        </p:spPr>
        <p:txBody>
          <a:bodyPr vert="horz" lIns="91440" tIns="45720" rIns="91440" bIns="45720" rtlCol="0">
            <a:normAutofit lnSpcReduction="10000"/>
          </a:bodyPr>
          <a:lstStyle/>
          <a:p>
            <a:r>
              <a:rPr kumimoji="0" lang="en-CA" sz="2200" b="0" i="0" u="none" strike="noStrike" kern="1200" cap="none" spc="0" normalizeH="0" baseline="0" noProof="0" dirty="0" smtClean="0">
                <a:ln>
                  <a:noFill/>
                </a:ln>
                <a:solidFill>
                  <a:schemeClr val="tx1"/>
                </a:solidFill>
                <a:effectLst/>
                <a:uLnTx/>
                <a:uFillTx/>
                <a:latin typeface="+mn-lt"/>
                <a:ea typeface="+mn-ea"/>
                <a:cs typeface="+mn-cs"/>
              </a:rPr>
              <a:t>To guide =</a:t>
            </a:r>
            <a:r>
              <a:rPr kumimoji="0" lang="en-CA" sz="2200" b="0" i="0" u="none" strike="noStrike" kern="1200" cap="none" spc="0" normalizeH="0" baseline="0" noProof="0" dirty="0" err="1" smtClean="0">
                <a:ln>
                  <a:noFill/>
                </a:ln>
                <a:solidFill>
                  <a:schemeClr val="tx1"/>
                </a:solidFill>
                <a:effectLst/>
                <a:uLnTx/>
                <a:uFillTx/>
                <a:latin typeface="+mn-lt"/>
                <a:ea typeface="+mn-ea"/>
                <a:cs typeface="+mn-cs"/>
              </a:rPr>
              <a:t>Kateuthuno</a:t>
            </a:r>
            <a:r>
              <a:rPr kumimoji="0" lang="en-CA" sz="2200" b="0" i="0" u="none" strike="noStrike" kern="1200" cap="none" spc="0" normalizeH="0" baseline="0" noProof="0" dirty="0" smtClean="0">
                <a:ln>
                  <a:noFill/>
                </a:ln>
                <a:solidFill>
                  <a:schemeClr val="tx1"/>
                </a:solidFill>
                <a:effectLst/>
                <a:uLnTx/>
                <a:uFillTx/>
                <a:latin typeface="+mn-lt"/>
                <a:ea typeface="+mn-ea"/>
                <a:cs typeface="+mn-cs"/>
              </a:rPr>
              <a:t> (</a:t>
            </a:r>
            <a:r>
              <a:rPr kumimoji="0" lang="en-CA" sz="2200" b="0" i="0" u="none" strike="noStrike" kern="1200" cap="none" spc="0" normalizeH="0" baseline="0" noProof="0" dirty="0" err="1" smtClean="0">
                <a:ln>
                  <a:noFill/>
                </a:ln>
                <a:solidFill>
                  <a:schemeClr val="tx1"/>
                </a:solidFill>
                <a:effectLst/>
                <a:uLnTx/>
                <a:uFillTx/>
                <a:latin typeface="+mn-lt"/>
                <a:ea typeface="+mn-ea"/>
                <a:cs typeface="+mn-cs"/>
              </a:rPr>
              <a:t>kat-yoo-thoo</a:t>
            </a:r>
            <a:r>
              <a:rPr kumimoji="0" lang="en-CA" sz="2200" b="0" i="0" u="none" strike="noStrike" kern="1200" cap="none" spc="0" normalizeH="0" baseline="0" noProof="0" dirty="0" smtClean="0">
                <a:ln>
                  <a:noFill/>
                </a:ln>
                <a:solidFill>
                  <a:schemeClr val="tx1"/>
                </a:solidFill>
                <a:effectLst/>
                <a:uLnTx/>
                <a:uFillTx/>
                <a:latin typeface="+mn-lt"/>
                <a:ea typeface="+mn-ea"/>
                <a:cs typeface="+mn-cs"/>
              </a:rPr>
              <a:t>’-no) to straighten fully</a:t>
            </a:r>
            <a:endParaRPr lang="en-CA" sz="2200" dirty="0" smtClean="0"/>
          </a:p>
          <a:p>
            <a:endParaRPr lang="en-CA" sz="2200" dirty="0" smtClean="0"/>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CA" sz="22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7" name="Content Placeholder 2"/>
          <p:cNvSpPr txBox="1">
            <a:spLocks/>
          </p:cNvSpPr>
          <p:nvPr/>
        </p:nvSpPr>
        <p:spPr>
          <a:xfrm>
            <a:off x="4572000" y="4010764"/>
            <a:ext cx="4572000" cy="714380"/>
          </a:xfrm>
          <a:prstGeom prst="rect">
            <a:avLst/>
          </a:prstGeom>
        </p:spPr>
        <p:txBody>
          <a:bodyPr vert="horz" lIns="91440" tIns="45720" rIns="91440" bIns="45720" rtlCol="0">
            <a:normAutofit/>
          </a:bodyPr>
          <a:lstStyle/>
          <a:p>
            <a:r>
              <a:rPr kumimoji="0" lang="en-CA" sz="2200" b="0" i="0" u="none" strike="noStrike" kern="1200" cap="none" spc="0" normalizeH="0" baseline="0" noProof="0" dirty="0" smtClean="0">
                <a:ln>
                  <a:noFill/>
                </a:ln>
                <a:solidFill>
                  <a:schemeClr val="tx1"/>
                </a:solidFill>
                <a:effectLst/>
                <a:uLnTx/>
                <a:uFillTx/>
                <a:latin typeface="+mn-lt"/>
                <a:ea typeface="+mn-ea"/>
                <a:cs typeface="+mn-cs"/>
              </a:rPr>
              <a:t>way = </a:t>
            </a:r>
            <a:r>
              <a:rPr kumimoji="0" lang="en-CA" sz="2200" b="0" i="0" u="none" strike="noStrike" kern="1200" cap="none" spc="0" normalizeH="0" baseline="0" noProof="0" dirty="0" err="1" smtClean="0">
                <a:ln>
                  <a:noFill/>
                </a:ln>
                <a:solidFill>
                  <a:schemeClr val="tx1"/>
                </a:solidFill>
                <a:effectLst/>
                <a:uLnTx/>
                <a:uFillTx/>
                <a:latin typeface="+mn-lt"/>
                <a:ea typeface="+mn-ea"/>
                <a:cs typeface="+mn-cs"/>
              </a:rPr>
              <a:t>hodos</a:t>
            </a:r>
            <a:r>
              <a:rPr kumimoji="0" lang="en-CA" sz="2200" b="0" i="0" u="none" strike="noStrike" kern="1200" cap="none" spc="0" normalizeH="0" baseline="0" noProof="0" dirty="0" smtClean="0">
                <a:ln>
                  <a:noFill/>
                </a:ln>
                <a:solidFill>
                  <a:schemeClr val="tx1"/>
                </a:solidFill>
                <a:effectLst/>
                <a:uLnTx/>
                <a:uFillTx/>
                <a:latin typeface="+mn-lt"/>
                <a:ea typeface="+mn-ea"/>
                <a:cs typeface="+mn-cs"/>
              </a:rPr>
              <a:t>, a road,</a:t>
            </a:r>
            <a:r>
              <a:rPr kumimoji="0" lang="en-CA" sz="2200" b="0" i="0" u="none" strike="noStrike" kern="1200" cap="none" spc="0" normalizeH="0" noProof="0" dirty="0" smtClean="0">
                <a:ln>
                  <a:noFill/>
                </a:ln>
                <a:solidFill>
                  <a:schemeClr val="tx1"/>
                </a:solidFill>
                <a:effectLst/>
                <a:uLnTx/>
                <a:uFillTx/>
                <a:latin typeface="+mn-lt"/>
                <a:ea typeface="+mn-ea"/>
                <a:cs typeface="+mn-cs"/>
              </a:rPr>
              <a:t> progress</a:t>
            </a:r>
            <a:endParaRPr lang="en-CA" sz="2200" dirty="0" smtClean="0"/>
          </a:p>
          <a:p>
            <a:endParaRPr lang="en-CA" sz="2200" dirty="0" smtClean="0"/>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CA" sz="22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8" name="Content Placeholder 2"/>
          <p:cNvSpPr txBox="1">
            <a:spLocks/>
          </p:cNvSpPr>
          <p:nvPr/>
        </p:nvSpPr>
        <p:spPr>
          <a:xfrm>
            <a:off x="4572000" y="5013176"/>
            <a:ext cx="4572000" cy="1800200"/>
          </a:xfrm>
          <a:prstGeom prst="rect">
            <a:avLst/>
          </a:prstGeom>
        </p:spPr>
        <p:txBody>
          <a:bodyPr vert="horz" lIns="91440" tIns="45720" rIns="91440" bIns="45720" rtlCol="0">
            <a:normAutofit/>
          </a:bodyPr>
          <a:lstStyle/>
          <a:p>
            <a:r>
              <a:rPr lang="en-CA" sz="2200" dirty="0" smtClean="0"/>
              <a:t>V76 And thou, child, </a:t>
            </a:r>
            <a:r>
              <a:rPr lang="en-CA" sz="2200" dirty="0" err="1" smtClean="0"/>
              <a:t>shalt</a:t>
            </a:r>
            <a:r>
              <a:rPr lang="en-CA" sz="2200" dirty="0" smtClean="0"/>
              <a:t> be called the prophet of the Highest: for thou </a:t>
            </a:r>
            <a:r>
              <a:rPr lang="en-CA" sz="2200" dirty="0" err="1" smtClean="0"/>
              <a:t>shalt</a:t>
            </a:r>
            <a:r>
              <a:rPr lang="en-CA" sz="2200" dirty="0" smtClean="0"/>
              <a:t> go before the face of the Lord to prepare (to adjust, make ready) his ways;</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CA" sz="22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9" name="Content Placeholder 2"/>
          <p:cNvSpPr txBox="1">
            <a:spLocks/>
          </p:cNvSpPr>
          <p:nvPr/>
        </p:nvSpPr>
        <p:spPr>
          <a:xfrm>
            <a:off x="0" y="4149080"/>
            <a:ext cx="4572000" cy="2708920"/>
          </a:xfrm>
          <a:prstGeom prst="rect">
            <a:avLst/>
          </a:prstGeom>
          <a:solidFill>
            <a:schemeClr val="bg1"/>
          </a:solidFill>
        </p:spPr>
        <p:txBody>
          <a:bodyPr vert="horz" lIns="91440" tIns="45720" rIns="91440" bIns="45720" rtlCol="0" anchor="ctr" anchorCtr="0">
            <a:normAutofit/>
          </a:bodyPr>
          <a:lstStyle/>
          <a:p>
            <a:r>
              <a:rPr kumimoji="0" lang="en-CA" sz="2200" b="0" i="0" u="none" strike="noStrike" kern="1200" cap="none" spc="0" normalizeH="0" baseline="0" noProof="0" dirty="0" smtClean="0">
                <a:ln>
                  <a:noFill/>
                </a:ln>
                <a:solidFill>
                  <a:schemeClr val="tx1"/>
                </a:solidFill>
                <a:effectLst/>
                <a:uLnTx/>
                <a:uFillTx/>
                <a:latin typeface="+mn-lt"/>
                <a:ea typeface="+mn-ea"/>
                <a:cs typeface="+mn-cs"/>
              </a:rPr>
              <a:t>Matt 21:32 John came in the “Way (road, progress) of Righteousness”</a:t>
            </a:r>
            <a:endParaRPr lang="en-CA" sz="2200" dirty="0" smtClean="0"/>
          </a:p>
          <a:p>
            <a:endParaRPr lang="en-CA" sz="2200" dirty="0" smtClean="0"/>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CA" sz="2200" b="0" i="0" u="none" strike="noStrike" kern="120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1000"/>
                                        <p:tgtEl>
                                          <p:spTgt spid="6"/>
                                        </p:tgtEl>
                                      </p:cBhvr>
                                    </p:animEffect>
                                  </p:childTnLst>
                                </p:cTn>
                              </p:par>
                            </p:childTnLst>
                          </p:cTn>
                        </p:par>
                        <p:par>
                          <p:cTn id="16" fill="hold">
                            <p:stCondLst>
                              <p:cond delay="3000"/>
                            </p:stCondLst>
                            <p:childTnLst>
                              <p:par>
                                <p:cTn id="17" presetID="10"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1000"/>
                                        <p:tgtEl>
                                          <p:spTgt spid="7"/>
                                        </p:tgtEl>
                                      </p:cBhvr>
                                    </p:animEffect>
                                  </p:childTnLst>
                                </p:cTn>
                              </p:par>
                            </p:childTnLst>
                          </p:cTn>
                        </p:par>
                      </p:childTnLst>
                    </p:cTn>
                  </p:par>
                  <p:par>
                    <p:cTn id="20" fill="hold">
                      <p:stCondLst>
                        <p:cond delay="indefinite"/>
                      </p:stCondLst>
                      <p:childTnLst>
                        <p:par>
                          <p:cTn id="21" fill="hold">
                            <p:stCondLst>
                              <p:cond delay="0"/>
                            </p:stCondLst>
                            <p:childTnLst>
                              <p:par>
                                <p:cTn id="22" presetID="3" presetClass="entr" presetSubtype="10"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blinds(horizontal)">
                                      <p:cBhvr>
                                        <p:cTn id="24" dur="1000"/>
                                        <p:tgtEl>
                                          <p:spTgt spid="8"/>
                                        </p:tgtEl>
                                      </p:cBhvr>
                                    </p:animEffect>
                                  </p:childTnLst>
                                </p:cTn>
                              </p:par>
                            </p:childTnLst>
                          </p:cTn>
                        </p:par>
                      </p:childTnLst>
                    </p:cTn>
                  </p:par>
                  <p:par>
                    <p:cTn id="25" fill="hold">
                      <p:stCondLst>
                        <p:cond delay="indefinite"/>
                      </p:stCondLst>
                      <p:childTnLst>
                        <p:par>
                          <p:cTn id="26" fill="hold">
                            <p:stCondLst>
                              <p:cond delay="0"/>
                            </p:stCondLst>
                            <p:childTnLst>
                              <p:par>
                                <p:cTn id="27" presetID="31" presetClass="entr" presetSubtype="0" fill="hold" grpId="0" nodeType="clickEffect">
                                  <p:stCondLst>
                                    <p:cond delay="0"/>
                                  </p:stCondLst>
                                  <p:iterate type="lt">
                                    <p:tmPct val="5000"/>
                                  </p:iterate>
                                  <p:childTnLst>
                                    <p:set>
                                      <p:cBhvr>
                                        <p:cTn id="28" dur="1" fill="hold">
                                          <p:stCondLst>
                                            <p:cond delay="0"/>
                                          </p:stCondLst>
                                        </p:cTn>
                                        <p:tgtEl>
                                          <p:spTgt spid="9"/>
                                        </p:tgtEl>
                                        <p:attrNameLst>
                                          <p:attrName>style.visibility</p:attrName>
                                        </p:attrNameLst>
                                      </p:cBhvr>
                                      <p:to>
                                        <p:strVal val="visible"/>
                                      </p:to>
                                    </p:set>
                                    <p:anim calcmode="lin" valueType="num">
                                      <p:cBhvr>
                                        <p:cTn id="29" dur="1000" fill="hold"/>
                                        <p:tgtEl>
                                          <p:spTgt spid="9"/>
                                        </p:tgtEl>
                                        <p:attrNameLst>
                                          <p:attrName>ppt_w</p:attrName>
                                        </p:attrNameLst>
                                      </p:cBhvr>
                                      <p:tavLst>
                                        <p:tav tm="0">
                                          <p:val>
                                            <p:fltVal val="0"/>
                                          </p:val>
                                        </p:tav>
                                        <p:tav tm="100000">
                                          <p:val>
                                            <p:strVal val="#ppt_w"/>
                                          </p:val>
                                        </p:tav>
                                      </p:tavLst>
                                    </p:anim>
                                    <p:anim calcmode="lin" valueType="num">
                                      <p:cBhvr>
                                        <p:cTn id="30" dur="1000" fill="hold"/>
                                        <p:tgtEl>
                                          <p:spTgt spid="9"/>
                                        </p:tgtEl>
                                        <p:attrNameLst>
                                          <p:attrName>ppt_h</p:attrName>
                                        </p:attrNameLst>
                                      </p:cBhvr>
                                      <p:tavLst>
                                        <p:tav tm="0">
                                          <p:val>
                                            <p:fltVal val="0"/>
                                          </p:val>
                                        </p:tav>
                                        <p:tav tm="100000">
                                          <p:val>
                                            <p:strVal val="#ppt_h"/>
                                          </p:val>
                                        </p:tav>
                                      </p:tavLst>
                                    </p:anim>
                                    <p:anim calcmode="lin" valueType="num">
                                      <p:cBhvr>
                                        <p:cTn id="31" dur="1000" fill="hold"/>
                                        <p:tgtEl>
                                          <p:spTgt spid="9"/>
                                        </p:tgtEl>
                                        <p:attrNameLst>
                                          <p:attrName>style.rotation</p:attrName>
                                        </p:attrNameLst>
                                      </p:cBhvr>
                                      <p:tavLst>
                                        <p:tav tm="0">
                                          <p:val>
                                            <p:fltVal val="90"/>
                                          </p:val>
                                        </p:tav>
                                        <p:tav tm="100000">
                                          <p:val>
                                            <p:fltVal val="0"/>
                                          </p:val>
                                        </p:tav>
                                      </p:tavLst>
                                    </p:anim>
                                    <p:animEffect transition="in" filter="fade">
                                      <p:cBhvr>
                                        <p:cTn id="32"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P spid="7" grpId="0"/>
      <p:bldP spid="8" grpId="0"/>
      <p:bldP spid="9"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9115</TotalTime>
  <Words>5197</Words>
  <Application>Microsoft Office PowerPoint</Application>
  <PresentationFormat>On-screen Show (4:3)</PresentationFormat>
  <Paragraphs>322</Paragraphs>
  <Slides>13</Slides>
  <Notes>12</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John, Son of Thunder</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John, Son of Thunder</dc:title>
  <dc:creator>A&amp;MJackson2012</dc:creator>
  <cp:lastModifiedBy>A&amp;MJackson2012</cp:lastModifiedBy>
  <cp:revision>201</cp:revision>
  <dcterms:created xsi:type="dcterms:W3CDTF">2012-08-25T01:44:04Z</dcterms:created>
  <dcterms:modified xsi:type="dcterms:W3CDTF">2012-12-22T13:50:56Z</dcterms:modified>
</cp:coreProperties>
</file>