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82" r:id="rId2"/>
    <p:sldId id="279" r:id="rId3"/>
    <p:sldId id="292" r:id="rId4"/>
    <p:sldId id="257" r:id="rId5"/>
    <p:sldId id="270" r:id="rId6"/>
    <p:sldId id="269" r:id="rId7"/>
    <p:sldId id="283" r:id="rId8"/>
    <p:sldId id="297" r:id="rId9"/>
    <p:sldId id="284" r:id="rId10"/>
    <p:sldId id="258" r:id="rId11"/>
    <p:sldId id="293" r:id="rId12"/>
    <p:sldId id="259" r:id="rId13"/>
    <p:sldId id="287" r:id="rId14"/>
    <p:sldId id="290" r:id="rId15"/>
    <p:sldId id="291" r:id="rId16"/>
    <p:sldId id="294" r:id="rId17"/>
    <p:sldId id="295" r:id="rId18"/>
    <p:sldId id="296" r:id="rId19"/>
    <p:sldId id="289" r:id="rId20"/>
    <p:sldId id="28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68638" autoAdjust="0"/>
  </p:normalViewPr>
  <p:slideViewPr>
    <p:cSldViewPr>
      <p:cViewPr varScale="1">
        <p:scale>
          <a:sx n="103" d="100"/>
          <a:sy n="103" d="100"/>
        </p:scale>
        <p:origin x="-365" y="-62"/>
      </p:cViewPr>
      <p:guideLst>
        <p:guide orient="horz" pos="2160"/>
        <p:guide pos="2880"/>
      </p:guideLst>
    </p:cSldViewPr>
  </p:slideViewPr>
  <p:notesTextViewPr>
    <p:cViewPr>
      <p:scale>
        <a:sx n="75" d="100"/>
        <a:sy n="75"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23B14C3-91CD-46A6-ADB5-53F63E92E045}" type="datetimeFigureOut">
              <a:rPr lang="en-US" smtClean="0"/>
              <a:pPr/>
              <a:t>12/24/2012</a:t>
            </a:fld>
            <a:endParaRPr lang="en-C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E4077B-D4B0-4F80-B2CC-F259DDE46824}" type="slidenum">
              <a:rPr lang="en-CA" smtClean="0"/>
              <a:pPr/>
              <a:t>‹#›</a:t>
            </a:fld>
            <a:endParaRPr lang="en-CA"/>
          </a:p>
        </p:txBody>
      </p:sp>
    </p:spTree>
    <p:extLst>
      <p:ext uri="{BB962C8B-B14F-4D97-AF65-F5344CB8AC3E}">
        <p14:creationId xmlns:p14="http://schemas.microsoft.com/office/powerpoint/2010/main" val="80785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Luke 1:65-66</a:t>
            </a:r>
          </a:p>
          <a:p>
            <a:r>
              <a:rPr lang="en-US" dirty="0" smtClean="0"/>
              <a:t>65 And fear came on all that dwelt round about them: and all these sayings were noised abroad throughout all the hill country of Judaea.</a:t>
            </a:r>
          </a:p>
          <a:p>
            <a:r>
              <a:rPr lang="en-US" dirty="0" smtClean="0"/>
              <a:t>66 And all they that heard them “laid them up” (to place) in their hearts, saying, </a:t>
            </a:r>
            <a:r>
              <a:rPr lang="en-US" b="1" u="sng" dirty="0" smtClean="0"/>
              <a:t>What manner of child shall this be</a:t>
            </a:r>
            <a:r>
              <a:rPr lang="en-US" dirty="0" smtClean="0"/>
              <a:t>! And the hand of the Lord was with him.</a:t>
            </a:r>
          </a:p>
          <a:p>
            <a:endParaRPr lang="en-US" dirty="0" smtClean="0"/>
          </a:p>
          <a:p>
            <a:r>
              <a:rPr lang="en-US" dirty="0" smtClean="0"/>
              <a:t>Luke 2:51 And he went down with them, and came to Nazareth, and was subject unto them: but his mother “kept” (to watch thoroughly) all these sayings in her heart.</a:t>
            </a:r>
          </a:p>
          <a:p>
            <a:endParaRPr lang="en-US"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1</a:t>
            </a:fld>
            <a:endParaRPr lang="en-CA"/>
          </a:p>
        </p:txBody>
      </p:sp>
    </p:spTree>
    <p:extLst>
      <p:ext uri="{BB962C8B-B14F-4D97-AF65-F5344CB8AC3E}">
        <p14:creationId xmlns:p14="http://schemas.microsoft.com/office/powerpoint/2010/main" val="26464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idea of beginnings</a:t>
            </a:r>
            <a:r>
              <a:rPr lang="en-CA" baseline="0" dirty="0" smtClean="0"/>
              <a:t> and endings is a very important theme that Yahweh uses in the scriptures, tree of life at the beginning, tree of life at the end</a:t>
            </a:r>
          </a:p>
          <a:p>
            <a:endParaRPr lang="en-CA" baseline="0" dirty="0" smtClean="0"/>
          </a:p>
          <a:p>
            <a:r>
              <a:rPr lang="en-CA" baseline="0" dirty="0" smtClean="0"/>
              <a:t>Joseph first mortal man to handle Jesus, Joseph last mortal to handle Jesus, Jesus beheld Peter, and looked on Peter</a:t>
            </a:r>
          </a:p>
          <a:p>
            <a:endParaRPr lang="en-CA" baseline="0" dirty="0" smtClean="0"/>
          </a:p>
          <a:p>
            <a:r>
              <a:rPr lang="en-CA" baseline="0" dirty="0" smtClean="0"/>
              <a:t>We are introduced to a man that was to come in the ways of righteousness and prepare a people, one of those is John the Apostle, or son of thunder</a:t>
            </a:r>
          </a:p>
          <a:p>
            <a:endParaRPr lang="en-CA" baseline="0" dirty="0" smtClean="0"/>
          </a:p>
          <a:p>
            <a:r>
              <a:rPr lang="en-CA" baseline="0" dirty="0" smtClean="0"/>
              <a:t>John records for us the witnessing of John the Baptist and the work he was to do, just in his opening words</a:t>
            </a:r>
          </a:p>
          <a:p>
            <a:endParaRPr lang="en-CA" baseline="0" dirty="0" smtClean="0"/>
          </a:p>
          <a:p>
            <a:r>
              <a:rPr lang="en-CA" dirty="0" err="1" smtClean="0"/>
              <a:t>Euthus</a:t>
            </a:r>
            <a:r>
              <a:rPr lang="en-CA" dirty="0" smtClean="0"/>
              <a:t> John 19:34 But one of the soldiers with a spear pierced his side, and </a:t>
            </a:r>
            <a:r>
              <a:rPr lang="en-CA" b="1" u="sng" dirty="0" smtClean="0"/>
              <a:t>forthwith</a:t>
            </a:r>
            <a:r>
              <a:rPr lang="en-CA" dirty="0" smtClean="0"/>
              <a:t> came there out blood and water.</a:t>
            </a:r>
          </a:p>
          <a:p>
            <a:endParaRPr lang="en-CA" dirty="0" smtClean="0"/>
          </a:p>
          <a:p>
            <a:r>
              <a:rPr lang="en-CA" dirty="0" smtClean="0"/>
              <a:t>NT:4151</a:t>
            </a:r>
            <a:r>
              <a:rPr lang="en-CA" baseline="0" dirty="0" smtClean="0"/>
              <a:t> </a:t>
            </a:r>
            <a:r>
              <a:rPr lang="en-CA" dirty="0" err="1" smtClean="0"/>
              <a:t>pneuma</a:t>
            </a:r>
            <a:r>
              <a:rPr lang="en-CA" dirty="0" smtClean="0"/>
              <a:t> (</a:t>
            </a:r>
            <a:r>
              <a:rPr lang="en-CA" dirty="0" err="1" smtClean="0"/>
              <a:t>pnyoo'-mah</a:t>
            </a:r>
            <a:r>
              <a:rPr lang="en-CA" dirty="0" smtClean="0"/>
              <a:t>); from NT:4154; a current of air, i.e. breath (blast) or a breeze; by analogy or figuratively, a spirit, i.e. (human) the rational soul, (by implication) vital principle, mental disposition, etc., or (superhuman) an angel, demon, or (divine) God, Christ's spirit, the Holy Spirit:</a:t>
            </a:r>
          </a:p>
          <a:p>
            <a:r>
              <a:rPr lang="en-CA" dirty="0" smtClean="0"/>
              <a:t>Power</a:t>
            </a:r>
            <a:r>
              <a:rPr lang="en-CA" baseline="0" dirty="0" smtClean="0"/>
              <a:t> = </a:t>
            </a:r>
            <a:r>
              <a:rPr lang="en-CA" dirty="0" err="1" smtClean="0"/>
              <a:t>dunamis</a:t>
            </a:r>
            <a:r>
              <a:rPr lang="en-CA" dirty="0" smtClean="0"/>
              <a:t> (doo'-</a:t>
            </a:r>
            <a:r>
              <a:rPr lang="en-CA" dirty="0" err="1" smtClean="0"/>
              <a:t>nam</a:t>
            </a:r>
            <a:r>
              <a:rPr lang="en-CA" dirty="0" smtClean="0"/>
              <a:t>-is); from NT:1410; force (literally or figuratively); specially, miraculous power (usually by implication, a miracle itself):</a:t>
            </a:r>
          </a:p>
          <a:p>
            <a:endParaRPr lang="en-CA" dirty="0" smtClean="0"/>
          </a:p>
          <a:p>
            <a:endParaRPr lang="en-CA" dirty="0" smtClean="0"/>
          </a:p>
          <a:p>
            <a:endParaRPr lang="en-CA"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2</a:t>
            </a:fld>
            <a:endParaRPr lang="en-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spcAft>
                <a:spcPts val="0"/>
              </a:spcAft>
            </a:pPr>
            <a:r>
              <a:rPr lang="en-CA" dirty="0" smtClean="0"/>
              <a:t>Elijah</a:t>
            </a:r>
            <a:r>
              <a:rPr lang="en-CA" baseline="0" dirty="0" smtClean="0"/>
              <a:t> was of Gilead heap of testimony </a:t>
            </a:r>
          </a:p>
          <a:p>
            <a:pPr>
              <a:spcAft>
                <a:spcPts val="0"/>
              </a:spcAft>
            </a:pPr>
            <a:endParaRPr lang="en-CA" baseline="0" dirty="0" smtClean="0"/>
          </a:p>
          <a:p>
            <a:pPr>
              <a:spcAft>
                <a:spcPts val="0"/>
              </a:spcAft>
            </a:pPr>
            <a:r>
              <a:rPr lang="en-US" baseline="0" dirty="0" smtClean="0"/>
              <a:t>Ps 107:20 He sent his word (debar), and healed (</a:t>
            </a:r>
            <a:r>
              <a:rPr lang="en-US" baseline="0" dirty="0" err="1" smtClean="0"/>
              <a:t>Rapha</a:t>
            </a:r>
            <a:r>
              <a:rPr lang="en-US" baseline="0" dirty="0" smtClean="0"/>
              <a:t>) them, and delivered them from their destructions.</a:t>
            </a:r>
          </a:p>
          <a:p>
            <a:pPr>
              <a:spcAft>
                <a:spcPts val="0"/>
              </a:spcAft>
            </a:pPr>
            <a:endParaRPr lang="en-US" baseline="0" dirty="0" smtClean="0"/>
          </a:p>
          <a:p>
            <a:pPr>
              <a:spcAft>
                <a:spcPts val="0"/>
              </a:spcAft>
            </a:pPr>
            <a:endParaRPr lang="en-CA" dirty="0" smtClean="0"/>
          </a:p>
          <a:p>
            <a:pPr>
              <a:spcAft>
                <a:spcPts val="0"/>
              </a:spcAft>
            </a:pPr>
            <a:r>
              <a:rPr lang="en-CA" dirty="0" smtClean="0"/>
              <a:t>Isa 11:1-5</a:t>
            </a:r>
          </a:p>
          <a:p>
            <a:pPr>
              <a:spcAft>
                <a:spcPts val="0"/>
              </a:spcAft>
            </a:pPr>
            <a:r>
              <a:rPr lang="en-CA" dirty="0" smtClean="0"/>
              <a:t>1 And there shall come forth a rod out of the stem of Jesse, and a Branch shall grow out of his roots:</a:t>
            </a:r>
          </a:p>
          <a:p>
            <a:pPr>
              <a:spcAft>
                <a:spcPts val="0"/>
              </a:spcAft>
            </a:pPr>
            <a:r>
              <a:rPr lang="en-CA" dirty="0" smtClean="0"/>
              <a:t>2 And the spirit of the Lord shall rest upon him, the spirit of wisdom and understanding, the spirit of counsel and might, the spirit of knowledge and of the fear of the Lord;</a:t>
            </a:r>
          </a:p>
          <a:p>
            <a:pPr>
              <a:spcAft>
                <a:spcPts val="0"/>
              </a:spcAft>
            </a:pPr>
            <a:r>
              <a:rPr lang="en-CA" dirty="0" smtClean="0"/>
              <a:t>3 And shall make him of quick understanding in the fear of the Lord: and he shall not judge after the sight of his eyes, neither reprove after the hearing of his ears:</a:t>
            </a:r>
          </a:p>
          <a:p>
            <a:pPr>
              <a:spcAft>
                <a:spcPts val="0"/>
              </a:spcAft>
            </a:pPr>
            <a:r>
              <a:rPr lang="en-CA" dirty="0" smtClean="0"/>
              <a:t>4 But with righteousness shall he judge the poor, and reprove with equity for the meek of the earth: and </a:t>
            </a:r>
            <a:r>
              <a:rPr lang="en-CA" b="1" dirty="0" smtClean="0"/>
              <a:t>he shall smite the earth with the rod of his mouth, </a:t>
            </a:r>
            <a:r>
              <a:rPr lang="en-CA" dirty="0" smtClean="0"/>
              <a:t>and with the breath of his lips shall he slay the wicked.</a:t>
            </a:r>
          </a:p>
          <a:p>
            <a:pPr>
              <a:spcAft>
                <a:spcPts val="0"/>
              </a:spcAft>
            </a:pPr>
            <a:r>
              <a:rPr lang="en-CA" dirty="0" smtClean="0"/>
              <a:t>5 And righteousness shall be the girdle of his loins, and faithfulness the girdle of his reins.</a:t>
            </a:r>
          </a:p>
          <a:p>
            <a:pPr>
              <a:spcAft>
                <a:spcPts val="0"/>
              </a:spcAft>
            </a:pPr>
            <a:endParaRPr lang="en-CA" dirty="0" smtClean="0"/>
          </a:p>
          <a:p>
            <a:pPr>
              <a:spcAft>
                <a:spcPts val="0"/>
              </a:spcAft>
            </a:pPr>
            <a:endParaRPr lang="en-CA" dirty="0"/>
          </a:p>
        </p:txBody>
      </p:sp>
      <p:sp>
        <p:nvSpPr>
          <p:cNvPr id="4" name="Slide Number Placeholder 3"/>
          <p:cNvSpPr>
            <a:spLocks noGrp="1"/>
          </p:cNvSpPr>
          <p:nvPr>
            <p:ph type="sldNum" sz="quarter" idx="10"/>
          </p:nvPr>
        </p:nvSpPr>
        <p:spPr/>
        <p:txBody>
          <a:bodyPr/>
          <a:lstStyle/>
          <a:p>
            <a:fld id="{4AE4077B-D4B0-4F80-B2CC-F259DDE46824}" type="slidenum">
              <a:rPr lang="en-CA" smtClean="0"/>
              <a:pPr/>
              <a:t>3</a:t>
            </a:fld>
            <a:endParaRPr lang="en-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 are all fairly</a:t>
            </a:r>
            <a:r>
              <a:rPr lang="en-CA" baseline="0" dirty="0" smtClean="0"/>
              <a:t> aware of the prophecy of Isa about the man to prepare the way Luke 1:15-17</a:t>
            </a:r>
          </a:p>
          <a:p>
            <a:endParaRPr lang="en-CA" dirty="0" smtClean="0"/>
          </a:p>
          <a:p>
            <a:r>
              <a:rPr lang="en-CA" dirty="0" smtClean="0"/>
              <a:t>In</a:t>
            </a:r>
            <a:r>
              <a:rPr lang="en-CA" baseline="0" dirty="0" smtClean="0"/>
              <a:t> asking around, there are many that would not attribute this list to John the Baptiser, we could say this is the gospel as taught by this wonderful Brother</a:t>
            </a:r>
          </a:p>
          <a:p>
            <a:endParaRPr lang="en-CA" baseline="0" dirty="0" smtClean="0"/>
          </a:p>
          <a:p>
            <a:r>
              <a:rPr lang="en-CA" baseline="0" dirty="0" smtClean="0"/>
              <a:t>The facts as listed in the Bible of this man.</a:t>
            </a:r>
          </a:p>
          <a:p>
            <a:endParaRPr lang="en-CA" baseline="0" dirty="0" smtClean="0"/>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1200" b="0" i="0" u="none" strike="noStrike" kern="1200" cap="none" spc="0" normalizeH="0" baseline="0" noProof="0" dirty="0" smtClean="0">
                <a:ln>
                  <a:noFill/>
                </a:ln>
                <a:solidFill>
                  <a:schemeClr val="tx1"/>
                </a:solidFill>
                <a:effectLst/>
                <a:uLnTx/>
                <a:uFillTx/>
                <a:latin typeface="+mn-lt"/>
                <a:ea typeface="+mn-ea"/>
                <a:cs typeface="+mn-cs"/>
              </a:rPr>
              <a:t>Matt 3:2,7-12; 21:32 Mark 1:7,8 Luke 3:7,11,13,14,16,17</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1200" b="0" i="0" u="none" strike="noStrike" kern="1200" cap="none" spc="0" normalizeH="0" baseline="0" noProof="0" dirty="0" smtClean="0">
                <a:ln>
                  <a:noFill/>
                </a:ln>
                <a:solidFill>
                  <a:schemeClr val="tx1"/>
                </a:solidFill>
                <a:effectLst/>
                <a:uLnTx/>
                <a:uFillTx/>
                <a:latin typeface="+mn-lt"/>
                <a:ea typeface="+mn-ea"/>
                <a:cs typeface="+mn-cs"/>
              </a:rPr>
              <a:t>John 1:20-23,26,27, 29-36 Gospel of John the Baptist, and his responsibility </a:t>
            </a:r>
          </a:p>
          <a:p>
            <a:pPr marL="0" marR="0" indent="0" algn="l" defTabSz="914400" rtl="0" eaLnBrk="1" fontAlgn="auto" latinLnBrk="0" hangingPunct="1">
              <a:lnSpc>
                <a:spcPct val="100000"/>
              </a:lnSpc>
              <a:spcBef>
                <a:spcPts val="0"/>
              </a:spcBef>
              <a:spcAft>
                <a:spcPts val="0"/>
              </a:spcAft>
              <a:buClrTx/>
              <a:buSzTx/>
              <a:buFontTx/>
              <a:buNone/>
              <a:tabLst/>
              <a:defRPr/>
            </a:pPr>
            <a:r>
              <a:rPr lang="en-CA" sz="1200" dirty="0" smtClean="0"/>
              <a:t>Luke 1:15-17, 76-79; 3:4-6 Prophecy of John</a:t>
            </a:r>
          </a:p>
          <a:p>
            <a:endParaRPr lang="en-CA"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4</a:t>
            </a:fld>
            <a:endParaRPr lang="en-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a:t>
            </a:r>
            <a:r>
              <a:rPr lang="en-CA" baseline="0" dirty="0" smtClean="0"/>
              <a:t> look at the Prayer of the Master as the template for all good prayers, yet when the Master was asked it was to be taught as John taught his disciples.</a:t>
            </a:r>
          </a:p>
          <a:p>
            <a:r>
              <a:rPr lang="en-CA" baseline="0" dirty="0" smtClean="0"/>
              <a:t>Christ did not correct them, he did not say, “but I say unto you”</a:t>
            </a:r>
          </a:p>
          <a:p>
            <a:endParaRPr lang="en-CA" baseline="0" dirty="0" smtClean="0"/>
          </a:p>
          <a:p>
            <a:r>
              <a:rPr lang="en-CA" baseline="0" dirty="0" smtClean="0"/>
              <a:t>John was given a task of preparation and he took it so seriously he died in the fulfilment of it.</a:t>
            </a:r>
          </a:p>
          <a:p>
            <a:endParaRPr lang="en-CA" baseline="0" dirty="0" smtClean="0"/>
          </a:p>
          <a:p>
            <a:r>
              <a:rPr lang="en-CA" baseline="0" dirty="0" smtClean="0"/>
              <a:t>These were two minds that walked the same road, </a:t>
            </a:r>
            <a:r>
              <a:rPr lang="en-CA" baseline="0" dirty="0" err="1" smtClean="0"/>
              <a:t>Cayla</a:t>
            </a:r>
            <a:r>
              <a:rPr lang="en-CA" baseline="0" dirty="0" smtClean="0"/>
              <a:t> teaching and Daryl saying the same things</a:t>
            </a:r>
          </a:p>
          <a:p>
            <a:endParaRPr lang="en-CA" baseline="0" dirty="0" smtClean="0"/>
          </a:p>
          <a:p>
            <a:r>
              <a:rPr lang="en-CA" baseline="0" dirty="0" smtClean="0"/>
              <a:t>Imagine John the B teaching John the A, “Thy kingdom come” wait a minute explain please</a:t>
            </a:r>
          </a:p>
          <a:p>
            <a:endParaRPr lang="en-CA" baseline="0" dirty="0" smtClean="0"/>
          </a:p>
          <a:p>
            <a:r>
              <a:rPr lang="en-CA" dirty="0" smtClean="0"/>
              <a:t>Rev 1:1 The Revelation of Jesus Christ, which God gave unto him, to </a:t>
            </a:r>
            <a:r>
              <a:rPr lang="en-CA" dirty="0" err="1" smtClean="0"/>
              <a:t>shew</a:t>
            </a:r>
            <a:r>
              <a:rPr lang="en-CA" dirty="0" smtClean="0"/>
              <a:t> unto his servants things which must shortly come to pass; and he sent and signified it by his angel unto his servant John:</a:t>
            </a:r>
          </a:p>
          <a:p>
            <a:endParaRPr lang="en-CA" dirty="0" smtClean="0"/>
          </a:p>
          <a:p>
            <a:r>
              <a:rPr lang="en-CA" dirty="0" smtClean="0"/>
              <a:t>We each have a responsibility to the kids, but also to each other.</a:t>
            </a:r>
          </a:p>
          <a:p>
            <a:endParaRPr lang="en-CA" dirty="0" smtClean="0"/>
          </a:p>
          <a:p>
            <a:r>
              <a:rPr lang="en-CA" dirty="0" smtClean="0"/>
              <a:t>We</a:t>
            </a:r>
            <a:r>
              <a:rPr lang="en-CA" baseline="0" dirty="0" smtClean="0"/>
              <a:t> have to stand for the truth, a phrase we will find is used </a:t>
            </a:r>
            <a:r>
              <a:rPr lang="en-CA" baseline="0" dirty="0" err="1" smtClean="0"/>
              <a:t>alot</a:t>
            </a:r>
            <a:r>
              <a:rPr lang="en-CA" baseline="0" dirty="0" smtClean="0"/>
              <a:t> by John</a:t>
            </a:r>
          </a:p>
          <a:p>
            <a:endParaRPr lang="en-CA" baseline="0" dirty="0" smtClean="0"/>
          </a:p>
          <a:p>
            <a:r>
              <a:rPr lang="en-CA" baseline="0" dirty="0" smtClean="0"/>
              <a:t>Roy Styles example and the fruit he bore in kids, grandkids, and Bro &amp; Sis</a:t>
            </a:r>
            <a:endParaRPr lang="en-CA" dirty="0"/>
          </a:p>
        </p:txBody>
      </p:sp>
      <p:sp>
        <p:nvSpPr>
          <p:cNvPr id="4" name="Slide Number Placeholder 3"/>
          <p:cNvSpPr>
            <a:spLocks noGrp="1"/>
          </p:cNvSpPr>
          <p:nvPr>
            <p:ph type="sldNum" sz="quarter" idx="10"/>
          </p:nvPr>
        </p:nvSpPr>
        <p:spPr/>
        <p:txBody>
          <a:bodyPr/>
          <a:lstStyle/>
          <a:p>
            <a:fld id="{4AE4077B-D4B0-4F80-B2CC-F259DDE46824}" type="slidenum">
              <a:rPr lang="en-CA" smtClean="0"/>
              <a:pPr/>
              <a:t>5</a:t>
            </a:fld>
            <a:endParaRPr lang="en-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 are all fairly</a:t>
            </a:r>
            <a:r>
              <a:rPr lang="en-CA" baseline="0" dirty="0" smtClean="0"/>
              <a:t> aware of the prophecy of Isa about the man to prepare the way Luke 1:15-17</a:t>
            </a:r>
          </a:p>
        </p:txBody>
      </p:sp>
      <p:sp>
        <p:nvSpPr>
          <p:cNvPr id="4" name="Slide Number Placeholder 3"/>
          <p:cNvSpPr>
            <a:spLocks noGrp="1"/>
          </p:cNvSpPr>
          <p:nvPr>
            <p:ph type="sldNum" sz="quarter" idx="10"/>
          </p:nvPr>
        </p:nvSpPr>
        <p:spPr/>
        <p:txBody>
          <a:bodyPr/>
          <a:lstStyle/>
          <a:p>
            <a:fld id="{4AE4077B-D4B0-4F80-B2CC-F259DDE46824}" type="slidenum">
              <a:rPr lang="en-CA" smtClean="0"/>
              <a:pPr/>
              <a:t>6</a:t>
            </a:fld>
            <a:endParaRPr lang="en-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John 10:40 And went away again beyond Jordan into the place where John at first baptized; and there he abode.</a:t>
            </a:r>
          </a:p>
          <a:p>
            <a:endParaRPr lang="en-CA" dirty="0" smtClean="0"/>
          </a:p>
          <a:p>
            <a:endParaRPr lang="en-CA" dirty="0" smtClean="0"/>
          </a:p>
          <a:p>
            <a:r>
              <a:rPr lang="en-US" dirty="0" smtClean="0"/>
              <a:t>Matt 3:13 Then cometh Jesus from Galilee to Jordan unto John, to be baptized of him.</a:t>
            </a:r>
          </a:p>
          <a:p>
            <a:endParaRPr lang="en-US" dirty="0" smtClean="0"/>
          </a:p>
          <a:p>
            <a:r>
              <a:rPr lang="en-US" dirty="0" smtClean="0"/>
              <a:t>Mark 1:9 And it came to pass in those days, that Jesus came from Nazareth of Galilee, and was baptized of John in Jordan.</a:t>
            </a:r>
          </a:p>
          <a:p>
            <a:endParaRPr lang="en-US" dirty="0" smtClean="0"/>
          </a:p>
          <a:p>
            <a:r>
              <a:rPr lang="en-US" dirty="0" smtClean="0"/>
              <a:t>John 1:28 These things were done in </a:t>
            </a:r>
            <a:r>
              <a:rPr lang="en-US" dirty="0" err="1" smtClean="0"/>
              <a:t>Bethabara</a:t>
            </a:r>
            <a:r>
              <a:rPr lang="en-US" dirty="0" smtClean="0"/>
              <a:t> beyond Jordan, where John was baptizing.</a:t>
            </a:r>
          </a:p>
          <a:p>
            <a:endParaRPr lang="en-US" dirty="0" smtClean="0"/>
          </a:p>
          <a:p>
            <a:r>
              <a:rPr lang="en-US" dirty="0" smtClean="0"/>
              <a:t>JOSHUA</a:t>
            </a:r>
            <a:r>
              <a:rPr lang="en-US" baseline="0" dirty="0" smtClean="0"/>
              <a:t> CROSSED SOMEWHERE IN THIS AREA AND BACKUP UP THE JORDAN TO ADAM, JOHN BEGINS HIS MINISTRY HERE </a:t>
            </a:r>
            <a:endParaRPr lang="en-US"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7</a:t>
            </a:fld>
            <a:endParaRPr lang="en-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We are all fairly</a:t>
            </a:r>
            <a:r>
              <a:rPr lang="en-CA" baseline="0" dirty="0" smtClean="0"/>
              <a:t> aware of the prophecy of Isa about the man to prepare the way Luke 1:15-17</a:t>
            </a:r>
          </a:p>
          <a:p>
            <a:endParaRPr lang="en-CA" dirty="0" smtClean="0"/>
          </a:p>
          <a:p>
            <a:r>
              <a:rPr lang="en-CA" dirty="0" smtClean="0"/>
              <a:t>All of a sudden we are introduced</a:t>
            </a:r>
            <a:r>
              <a:rPr lang="en-CA" baseline="0" dirty="0" smtClean="0"/>
              <a:t> to three people, seemingly just appear on the scene, people Jesus loved dearly, like John the Apostle, </a:t>
            </a:r>
          </a:p>
          <a:p>
            <a:endParaRPr lang="en-CA" baseline="0" dirty="0" smtClean="0"/>
          </a:p>
          <a:p>
            <a:r>
              <a:rPr lang="en-CA" baseline="0" dirty="0" smtClean="0"/>
              <a:t>JOHN IS THE ONLY GOSPEL THAT MENTIONS LAZARUS BY NAME – LUKE MENTIONS THE NAME AS CHRIST TELLS OF THE BEGGAR IN ABRAHAMS BOSOM</a:t>
            </a:r>
          </a:p>
          <a:p>
            <a:endParaRPr lang="en-CA" baseline="0" dirty="0" smtClean="0"/>
          </a:p>
          <a:p>
            <a:r>
              <a:rPr lang="en-CA" baseline="0" dirty="0" smtClean="0"/>
              <a:t>Yet it not suddenly, the key is John 1:28 10:40, they were Johns disciples two</a:t>
            </a:r>
          </a:p>
          <a:p>
            <a:endParaRPr lang="en-CA" dirty="0" smtClean="0"/>
          </a:p>
          <a:p>
            <a:r>
              <a:rPr lang="en-CA" dirty="0" smtClean="0"/>
              <a:t>John chapter</a:t>
            </a:r>
            <a:r>
              <a:rPr lang="en-CA" baseline="0" dirty="0" smtClean="0"/>
              <a:t> 11 is all about the raising of a man from the house of dates, Jesus blasts the fig tree of Matt 21 since it was like the ecclesia all show and no go, but the raising of a dead man, </a:t>
            </a:r>
            <a:r>
              <a:rPr lang="en-CA" baseline="0" dirty="0" err="1" smtClean="0"/>
              <a:t>Elieazar</a:t>
            </a:r>
            <a:r>
              <a:rPr lang="en-CA" baseline="0" dirty="0" smtClean="0"/>
              <a:t> who is first introduced to us in Gen 15 where a covenant was made that </a:t>
            </a:r>
            <a:r>
              <a:rPr lang="en-CA" baseline="0" dirty="0" err="1" smtClean="0"/>
              <a:t>Ail’s</a:t>
            </a:r>
            <a:r>
              <a:rPr lang="en-CA" baseline="0" dirty="0" smtClean="0"/>
              <a:t> friend would have a seed like the stairs of heaven, ratified it with a passing between the pieces, and a living promise of the land</a:t>
            </a:r>
          </a:p>
          <a:p>
            <a:endParaRPr lang="en-CA" baseline="0" dirty="0" smtClean="0"/>
          </a:p>
          <a:p>
            <a:r>
              <a:rPr lang="en-CA" baseline="0" dirty="0" smtClean="0"/>
              <a:t>It is no accident that John’s work is down in this place, beyond the Jordan, the </a:t>
            </a:r>
            <a:r>
              <a:rPr lang="en-CA" baseline="0" dirty="0" err="1" smtClean="0"/>
              <a:t>descender</a:t>
            </a:r>
            <a:r>
              <a:rPr lang="en-CA" baseline="0" dirty="0" smtClean="0"/>
              <a:t> to death, the serpent has no power on those in the “Way of righteousness” Matt 21:32</a:t>
            </a:r>
          </a:p>
          <a:p>
            <a:endParaRPr lang="en-CA" baseline="0" dirty="0" smtClean="0"/>
          </a:p>
          <a:p>
            <a:r>
              <a:rPr lang="en-CA" baseline="0" dirty="0" smtClean="0"/>
              <a:t>John 11: 2 tells us It was Mary which anointed the Lord with ointment, and wiped his feet with her hair. John 12</a:t>
            </a:r>
          </a:p>
          <a:p>
            <a:endParaRPr lang="en-CA" baseline="0" dirty="0" smtClean="0"/>
          </a:p>
          <a:p>
            <a:r>
              <a:rPr lang="en-CA" baseline="0" dirty="0" smtClean="0"/>
              <a:t>Luke 7:18 the disciples of John come to him,  v21 he performs miracles v 22 he talks about it, but throws in something else “to the poor the glad tidings are preached”</a:t>
            </a:r>
          </a:p>
          <a:p>
            <a:endParaRPr lang="en-CA" baseline="0" dirty="0" smtClean="0"/>
          </a:p>
          <a:p>
            <a:r>
              <a:rPr lang="en-CA" baseline="0" dirty="0" smtClean="0"/>
              <a:t>V29 the people and the publicans justified God because they were baptised with the baptism of John</a:t>
            </a:r>
          </a:p>
          <a:p>
            <a:endParaRPr lang="en-CA" baseline="0" dirty="0" smtClean="0"/>
          </a:p>
          <a:p>
            <a:r>
              <a:rPr lang="en-CA" baseline="0" dirty="0" smtClean="0"/>
              <a:t>V24-35 Christ speaks about John the Baptiser, and goes into a house v37 where a woman comes and anoints the Master wiping his feet with the hairs of her head.</a:t>
            </a:r>
          </a:p>
          <a:p>
            <a:endParaRPr lang="en-CA" baseline="0" dirty="0" smtClean="0"/>
          </a:p>
          <a:p>
            <a:r>
              <a:rPr lang="en-CA" baseline="0" dirty="0" smtClean="0"/>
              <a:t>Mary, Martha and Lazarus are all from Bethany, where John’s ministry centered, and they knew about the resurrection in the last day</a:t>
            </a:r>
            <a:endParaRPr lang="en-CA" dirty="0"/>
          </a:p>
        </p:txBody>
      </p:sp>
      <p:sp>
        <p:nvSpPr>
          <p:cNvPr id="4" name="Slide Number Placeholder 3"/>
          <p:cNvSpPr>
            <a:spLocks noGrp="1"/>
          </p:cNvSpPr>
          <p:nvPr>
            <p:ph type="sldNum" sz="quarter" idx="10"/>
          </p:nvPr>
        </p:nvSpPr>
        <p:spPr/>
        <p:txBody>
          <a:bodyPr/>
          <a:lstStyle/>
          <a:p>
            <a:fld id="{4AE4077B-D4B0-4F80-B2CC-F259DDE46824}" type="slidenum">
              <a:rPr lang="en-CA" smtClean="0"/>
              <a:pPr/>
              <a:t>9</a:t>
            </a:fld>
            <a:endParaRPr lang="en-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In</a:t>
            </a:r>
            <a:r>
              <a:rPr lang="en-CA" baseline="0" dirty="0" smtClean="0"/>
              <a:t> Matt 21: we find the phrase Way of Righteousness </a:t>
            </a:r>
          </a:p>
          <a:p>
            <a:r>
              <a:rPr lang="en-CA" baseline="0" dirty="0" smtClean="0"/>
              <a:t>Way is </a:t>
            </a:r>
            <a:r>
              <a:rPr lang="en-CA" baseline="0" dirty="0" err="1" smtClean="0"/>
              <a:t>hod-os</a:t>
            </a:r>
            <a:r>
              <a:rPr lang="en-CA" baseline="0" dirty="0" smtClean="0"/>
              <a:t>’ a road progress</a:t>
            </a:r>
          </a:p>
          <a:p>
            <a:r>
              <a:rPr lang="en-CA" baseline="0" dirty="0" smtClean="0"/>
              <a:t>What was the “way of righteousness” </a:t>
            </a:r>
          </a:p>
          <a:p>
            <a:endParaRPr lang="en-CA" baseline="0" dirty="0" smtClean="0"/>
          </a:p>
          <a:p>
            <a:r>
              <a:rPr lang="en-CA" dirty="0" smtClean="0"/>
              <a:t>Matt 3:15 And Jesus answering said unto him, Suffer it to be so now: for thus it </a:t>
            </a:r>
            <a:r>
              <a:rPr lang="en-CA" dirty="0" err="1" smtClean="0"/>
              <a:t>becometh</a:t>
            </a:r>
            <a:r>
              <a:rPr lang="en-CA" dirty="0" smtClean="0"/>
              <a:t> us to fulfil (to make replete, i.e. To cram,</a:t>
            </a:r>
            <a:r>
              <a:rPr lang="en-CA" baseline="0" dirty="0" smtClean="0"/>
              <a:t> level up etc.)</a:t>
            </a:r>
            <a:r>
              <a:rPr lang="en-CA" dirty="0" smtClean="0"/>
              <a:t> </a:t>
            </a:r>
            <a:r>
              <a:rPr lang="en-CA" b="1" dirty="0" smtClean="0"/>
              <a:t>all righteousness</a:t>
            </a:r>
            <a:r>
              <a:rPr lang="en-CA" dirty="0" smtClean="0"/>
              <a:t>. Then he suffered him.</a:t>
            </a:r>
          </a:p>
          <a:p>
            <a:endParaRPr lang="en-CA" dirty="0" smtClean="0"/>
          </a:p>
          <a:p>
            <a:r>
              <a:rPr lang="en-CA" dirty="0" smtClean="0"/>
              <a:t>In </a:t>
            </a:r>
            <a:r>
              <a:rPr lang="en-CA" dirty="0" err="1" smtClean="0"/>
              <a:t>Pauls</a:t>
            </a:r>
            <a:r>
              <a:rPr lang="en-CA" dirty="0" smtClean="0"/>
              <a:t> arguments he speaks of the righteousness that the Gentiles have attained to</a:t>
            </a:r>
          </a:p>
          <a:p>
            <a:endParaRPr lang="en-CA" dirty="0" smtClean="0"/>
          </a:p>
          <a:p>
            <a:r>
              <a:rPr lang="en-CA" dirty="0" smtClean="0"/>
              <a:t>Then goes on to speak of the law of</a:t>
            </a:r>
            <a:r>
              <a:rPr lang="en-CA" baseline="0" dirty="0" smtClean="0"/>
              <a:t> righteousness, the only thing that John had to go by, it is important, of paramount importance that we understand we are under the principles of the Law and have a moral obligation to fulfil in practice all of the principles of the Law</a:t>
            </a:r>
          </a:p>
          <a:p>
            <a:endParaRPr lang="en-CA" baseline="0" dirty="0" smtClean="0"/>
          </a:p>
          <a:p>
            <a:r>
              <a:rPr lang="en-CA" baseline="0" dirty="0" smtClean="0"/>
              <a:t>-it is this that made Abraham, Noah etc acceptable in the eyes of Yahweh, a living sacrifice </a:t>
            </a:r>
            <a:endParaRPr lang="en-CA"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10</a:t>
            </a:fld>
            <a:endParaRPr lang="en-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CA"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latin typeface="+mn-lt"/>
                <a:ea typeface="+mn-ea"/>
                <a:cs typeface="+mn-cs"/>
              </a:rPr>
              <a:t>Romans 10:4 “end” NT:5056 </a:t>
            </a:r>
            <a:r>
              <a:rPr lang="en-CA" sz="1200" kern="1200" dirty="0" err="1" smtClean="0">
                <a:solidFill>
                  <a:schemeClr val="tx1"/>
                </a:solidFill>
                <a:latin typeface="+mn-lt"/>
                <a:ea typeface="+mn-ea"/>
                <a:cs typeface="+mn-cs"/>
              </a:rPr>
              <a:t>telos</a:t>
            </a:r>
            <a:r>
              <a:rPr lang="en-CA" sz="1200" kern="1200" dirty="0" smtClean="0">
                <a:solidFill>
                  <a:schemeClr val="tx1"/>
                </a:solidFill>
                <a:latin typeface="+mn-lt"/>
                <a:ea typeface="+mn-ea"/>
                <a:cs typeface="+mn-cs"/>
              </a:rPr>
              <a:t> (</a:t>
            </a:r>
            <a:r>
              <a:rPr lang="en-CA" sz="1200" kern="1200" dirty="0" err="1" smtClean="0">
                <a:solidFill>
                  <a:schemeClr val="tx1"/>
                </a:solidFill>
                <a:latin typeface="+mn-lt"/>
                <a:ea typeface="+mn-ea"/>
                <a:cs typeface="+mn-cs"/>
              </a:rPr>
              <a:t>tel'-os</a:t>
            </a:r>
            <a:r>
              <a:rPr lang="en-CA" sz="1200" kern="1200" dirty="0" smtClean="0">
                <a:solidFill>
                  <a:schemeClr val="tx1"/>
                </a:solidFill>
                <a:latin typeface="+mn-lt"/>
                <a:ea typeface="+mn-ea"/>
                <a:cs typeface="+mn-cs"/>
              </a:rPr>
              <a:t>); from a primary </a:t>
            </a:r>
            <a:r>
              <a:rPr lang="en-CA" sz="1200" kern="1200" dirty="0" err="1" smtClean="0">
                <a:solidFill>
                  <a:schemeClr val="tx1"/>
                </a:solidFill>
                <a:latin typeface="+mn-lt"/>
                <a:ea typeface="+mn-ea"/>
                <a:cs typeface="+mn-cs"/>
              </a:rPr>
              <a:t>tello</a:t>
            </a:r>
            <a:r>
              <a:rPr lang="en-CA" sz="1200" kern="1200" dirty="0" smtClean="0">
                <a:solidFill>
                  <a:schemeClr val="tx1"/>
                </a:solidFill>
                <a:latin typeface="+mn-lt"/>
                <a:ea typeface="+mn-ea"/>
                <a:cs typeface="+mn-cs"/>
              </a:rPr>
              <a:t> (to set out for a definite point or goal); properly, the point aimed at as a limit, </a:t>
            </a:r>
          </a:p>
          <a:p>
            <a:endParaRPr lang="en-CA" baseline="0" dirty="0" smtClean="0"/>
          </a:p>
          <a:p>
            <a:r>
              <a:rPr lang="en-CA" dirty="0" smtClean="0"/>
              <a:t>Lev 19:15 Ye shall do no unrighteousness in judgment: thou </a:t>
            </a:r>
            <a:r>
              <a:rPr lang="en-CA" dirty="0" err="1" smtClean="0"/>
              <a:t>shalt</a:t>
            </a:r>
            <a:r>
              <a:rPr lang="en-CA" dirty="0" smtClean="0"/>
              <a:t> not respect the person of the poor, nor honour the person of the mighty: but in righteousness </a:t>
            </a:r>
            <a:r>
              <a:rPr lang="en-CA" dirty="0" err="1" smtClean="0"/>
              <a:t>shalt</a:t>
            </a:r>
            <a:r>
              <a:rPr lang="en-CA" dirty="0" smtClean="0"/>
              <a:t> thou judge thy neighbour.</a:t>
            </a:r>
          </a:p>
          <a:p>
            <a:endParaRPr lang="en-CA" dirty="0" smtClean="0"/>
          </a:p>
          <a:p>
            <a:r>
              <a:rPr lang="en-CA" dirty="0" smtClean="0"/>
              <a:t>Deut 6:24-25</a:t>
            </a:r>
          </a:p>
          <a:p>
            <a:r>
              <a:rPr lang="en-CA" dirty="0" smtClean="0"/>
              <a:t>24 And the Lord commanded us to do all these statutes, to fear the Lord our God, for our good always, that he might preserve us alive, as it is at this day.</a:t>
            </a:r>
          </a:p>
          <a:p>
            <a:r>
              <a:rPr lang="en-CA" dirty="0" smtClean="0"/>
              <a:t>25 And it shall be our righteousness, if we observe to do all these commandments before the Lord our God, as he hath commanded us.</a:t>
            </a:r>
          </a:p>
          <a:p>
            <a:endParaRPr lang="en-CA" dirty="0" smtClean="0"/>
          </a:p>
          <a:p>
            <a:r>
              <a:rPr lang="en-CA" dirty="0" smtClean="0"/>
              <a:t>Deut 33:18-19</a:t>
            </a:r>
          </a:p>
          <a:p>
            <a:r>
              <a:rPr lang="en-CA" dirty="0" smtClean="0"/>
              <a:t>18 And of </a:t>
            </a:r>
            <a:r>
              <a:rPr lang="en-CA" dirty="0" err="1" smtClean="0"/>
              <a:t>Zebulun</a:t>
            </a:r>
            <a:r>
              <a:rPr lang="en-CA" dirty="0" smtClean="0"/>
              <a:t> (habitation</a:t>
            </a:r>
            <a:r>
              <a:rPr lang="en-CA" baseline="0" dirty="0" smtClean="0"/>
              <a:t> or dwelling place)</a:t>
            </a:r>
            <a:r>
              <a:rPr lang="en-CA" dirty="0" smtClean="0"/>
              <a:t> he said, Rejoice, </a:t>
            </a:r>
            <a:r>
              <a:rPr lang="en-CA" dirty="0" err="1" smtClean="0"/>
              <a:t>Zebulun</a:t>
            </a:r>
            <a:r>
              <a:rPr lang="en-CA" dirty="0" smtClean="0"/>
              <a:t>, in thy going out; and, Issachar (he will bring a reward), in thy tents.</a:t>
            </a:r>
          </a:p>
          <a:p>
            <a:r>
              <a:rPr lang="en-CA" dirty="0" smtClean="0"/>
              <a:t>19 They shall call the people unto the mountain; there they shall offer sacrifices of righteousness: for they shall suck of the abundance of the seas, and of treasures hid in the sand.</a:t>
            </a:r>
          </a:p>
          <a:p>
            <a:endParaRPr lang="en-CA" dirty="0" smtClean="0"/>
          </a:p>
          <a:p>
            <a:r>
              <a:rPr lang="en-CA" dirty="0" smtClean="0"/>
              <a:t>Isa 60:16-17</a:t>
            </a:r>
          </a:p>
          <a:p>
            <a:r>
              <a:rPr lang="en-CA" dirty="0" smtClean="0"/>
              <a:t>16 Thou </a:t>
            </a:r>
            <a:r>
              <a:rPr lang="en-CA" dirty="0" err="1" smtClean="0"/>
              <a:t>shalt</a:t>
            </a:r>
            <a:r>
              <a:rPr lang="en-CA" dirty="0" smtClean="0"/>
              <a:t> also </a:t>
            </a:r>
            <a:r>
              <a:rPr lang="en-CA" b="1" u="sng" dirty="0" smtClean="0"/>
              <a:t>suck the milk (same word as suck of Deut</a:t>
            </a:r>
            <a:r>
              <a:rPr lang="en-CA" b="1" u="sng" baseline="0" dirty="0" smtClean="0"/>
              <a:t> 33:19)</a:t>
            </a:r>
            <a:r>
              <a:rPr lang="en-CA" b="1" u="sng" dirty="0" smtClean="0"/>
              <a:t> </a:t>
            </a:r>
            <a:r>
              <a:rPr lang="en-CA" dirty="0" smtClean="0"/>
              <a:t>of the Gentiles, and </a:t>
            </a:r>
            <a:r>
              <a:rPr lang="en-CA" dirty="0" err="1" smtClean="0"/>
              <a:t>shalt</a:t>
            </a:r>
            <a:r>
              <a:rPr lang="en-CA" dirty="0" smtClean="0"/>
              <a:t> suck the breast of kings: and thou </a:t>
            </a:r>
            <a:r>
              <a:rPr lang="en-CA" dirty="0" err="1" smtClean="0"/>
              <a:t>shalt</a:t>
            </a:r>
            <a:r>
              <a:rPr lang="en-CA" dirty="0" smtClean="0"/>
              <a:t> know that I the Lord am thy Saviour and thy Redeemer, the mighty One of Jacob.</a:t>
            </a:r>
          </a:p>
          <a:p>
            <a:r>
              <a:rPr lang="en-CA" dirty="0" smtClean="0"/>
              <a:t>17 For brass I will bring gold, and for iron I will bring silver, and for wood brass, and for stones iron: I will also make thy officers peace, and </a:t>
            </a:r>
            <a:r>
              <a:rPr lang="en-CA" dirty="0" err="1" smtClean="0"/>
              <a:t>thine</a:t>
            </a:r>
            <a:r>
              <a:rPr lang="en-CA" dirty="0" smtClean="0"/>
              <a:t> exactors righteousness.</a:t>
            </a:r>
          </a:p>
          <a:p>
            <a:endParaRPr lang="en-CA"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11</a:t>
            </a:fld>
            <a:endParaRPr lang="en-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John came teaching in the Way of Righteousness</a:t>
            </a:r>
            <a:r>
              <a:rPr lang="en-CA" baseline="0" dirty="0" smtClean="0"/>
              <a:t> which got mixed up into a zeal of the ecclesia’s own righteousness</a:t>
            </a:r>
          </a:p>
          <a:p>
            <a:r>
              <a:rPr lang="en-CA" baseline="0" dirty="0" smtClean="0"/>
              <a:t>When we consider the righteousness of the law in </a:t>
            </a:r>
            <a:r>
              <a:rPr lang="en-CA" baseline="0" dirty="0" err="1" smtClean="0"/>
              <a:t>Pauls</a:t>
            </a:r>
            <a:r>
              <a:rPr lang="en-CA" baseline="0" dirty="0" smtClean="0"/>
              <a:t> argument, we see the answer is the same</a:t>
            </a:r>
          </a:p>
          <a:p>
            <a:r>
              <a:rPr lang="en-CA" baseline="0" dirty="0" smtClean="0"/>
              <a:t>The righteousness of the Father was professed by many but declared in the Son, in  a life of obedience, </a:t>
            </a:r>
            <a:r>
              <a:rPr lang="en-CA" baseline="0" dirty="0" err="1" smtClean="0"/>
              <a:t>odedience</a:t>
            </a:r>
            <a:r>
              <a:rPr lang="en-CA" baseline="0" dirty="0" smtClean="0"/>
              <a:t> unto death, even the death of the cross and raised to glory</a:t>
            </a:r>
          </a:p>
          <a:p>
            <a:endParaRPr lang="en-CA" baseline="0"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12</a:t>
            </a:fld>
            <a:endParaRPr lang="en-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The work of John the Baptist was to prepare the way, to straighten the ways, to show the road to be walked, Gal 3:24  Wherefore the law was our schoolmaster to bring us unto Christ, that </a:t>
            </a:r>
            <a:r>
              <a:rPr lang="en-CA" b="1" dirty="0" smtClean="0"/>
              <a:t>we might be justified (same</a:t>
            </a:r>
            <a:r>
              <a:rPr lang="en-CA" b="1" baseline="0" dirty="0" smtClean="0"/>
              <a:t> word as </a:t>
            </a:r>
            <a:r>
              <a:rPr lang="en-CA" b="1" baseline="0" dirty="0" err="1" smtClean="0"/>
              <a:t>rightous</a:t>
            </a:r>
            <a:r>
              <a:rPr lang="en-CA" b="1" baseline="0" dirty="0" smtClean="0"/>
              <a:t>)</a:t>
            </a:r>
            <a:r>
              <a:rPr lang="en-CA" b="1" dirty="0" smtClean="0"/>
              <a:t> </a:t>
            </a:r>
            <a:r>
              <a:rPr lang="en-CA" dirty="0" smtClean="0"/>
              <a:t>by faith. Bro Roberts says</a:t>
            </a:r>
            <a:r>
              <a:rPr lang="en-CA" baseline="0" dirty="0" smtClean="0"/>
              <a:t> “to prepare the way for Christ”</a:t>
            </a:r>
            <a:endParaRPr lang="en-CA" dirty="0" smtClean="0"/>
          </a:p>
          <a:p>
            <a:endParaRPr lang="en-CA" dirty="0" smtClean="0"/>
          </a:p>
          <a:p>
            <a:endParaRPr lang="en-CA" dirty="0" smtClean="0"/>
          </a:p>
          <a:p>
            <a:r>
              <a:rPr lang="en-CA" dirty="0" smtClean="0"/>
              <a:t>To declare the righteousness of Yahweh in the baptism of a people, gently</a:t>
            </a:r>
            <a:r>
              <a:rPr lang="en-CA" baseline="0" dirty="0" smtClean="0"/>
              <a:t> bring them to Christ The law was the school master the prophets showed the responsibility of the Master </a:t>
            </a:r>
          </a:p>
          <a:p>
            <a:endParaRPr lang="en-CA" baseline="0" dirty="0" smtClean="0"/>
          </a:p>
          <a:p>
            <a:r>
              <a:rPr lang="en-CA" baseline="0" dirty="0" smtClean="0"/>
              <a:t>Luke 1:79 Zacharias said To give light to them that sit in darkness and in the shadow of death, Christ said John 5:35 He was a burning and a shining light: and ye were willing for a season to rejoice in his light.</a:t>
            </a:r>
          </a:p>
          <a:p>
            <a:endParaRPr lang="en-CA" baseline="0"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13</a:t>
            </a:fld>
            <a:endParaRPr lang="en-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God’s timing</a:t>
            </a:r>
            <a:r>
              <a:rPr lang="en-US" baseline="0" dirty="0" smtClean="0"/>
              <a:t> so perfect John appears to begin the work of preparing hearts when the Angel of Yahweh’s presence Gabriel sends him</a:t>
            </a:r>
          </a:p>
          <a:p>
            <a:r>
              <a:rPr lang="en-CA" dirty="0" smtClean="0"/>
              <a:t>Luke 3:1-3</a:t>
            </a:r>
          </a:p>
          <a:p>
            <a:r>
              <a:rPr lang="en-CA" dirty="0" smtClean="0"/>
              <a:t>3 Now in the fifteenth year of the reign of Tiberius Caesar, Pontius Pilate being governor of Judaea, and Herod being tetrarch of Galilee, and his brother Philip tetrarch of Ituraea and of the region of </a:t>
            </a:r>
            <a:r>
              <a:rPr lang="en-CA" dirty="0" err="1" smtClean="0"/>
              <a:t>Trachonitis</a:t>
            </a:r>
            <a:r>
              <a:rPr lang="en-CA" dirty="0" smtClean="0"/>
              <a:t>, and </a:t>
            </a:r>
            <a:r>
              <a:rPr lang="en-CA" dirty="0" err="1" smtClean="0"/>
              <a:t>Lysanias</a:t>
            </a:r>
            <a:r>
              <a:rPr lang="en-CA" dirty="0" smtClean="0"/>
              <a:t> the tetrarch of Abilene,</a:t>
            </a:r>
          </a:p>
          <a:p>
            <a:r>
              <a:rPr lang="en-CA" dirty="0" smtClean="0"/>
              <a:t>2 </a:t>
            </a:r>
            <a:r>
              <a:rPr lang="en-CA" dirty="0" err="1" smtClean="0"/>
              <a:t>Annas</a:t>
            </a:r>
            <a:r>
              <a:rPr lang="en-CA" dirty="0" smtClean="0"/>
              <a:t> and Caiaphas being the high priests, the word of God came unto John the son of Zacharias in the wilderness.</a:t>
            </a:r>
          </a:p>
          <a:p>
            <a:r>
              <a:rPr lang="en-CA" dirty="0" smtClean="0"/>
              <a:t>3 And he came into all the country about Jordan, preaching the baptism of repentance for the remission of sins;</a:t>
            </a:r>
          </a:p>
          <a:p>
            <a:endParaRPr lang="en-US" dirty="0" smtClean="0"/>
          </a:p>
          <a:p>
            <a:r>
              <a:rPr lang="en-CA" dirty="0" smtClean="0"/>
              <a:t>Tiberius Claudius Caesar Augustus, popularly known simply as Tiberius, was the Roman emperor at the time of the crucifixion of Jesus Christ. Tiberius reigned for 23 years, from 14 to 37 A.D. By most accounts, Tiberius was not a sociable man. Tiberius died of natural causes. Suetonius describes the sheer joy expressed by the Romans upon his death. He mentions people dancing in the streets. Upon his death, the Romans felt as though they emerged from a nightmare. </a:t>
            </a:r>
          </a:p>
          <a:p>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Luke 1:80</a:t>
            </a:r>
            <a:r>
              <a:rPr lang="en-US" baseline="0" dirty="0" smtClean="0"/>
              <a:t> </a:t>
            </a:r>
            <a:r>
              <a:rPr lang="en-US" dirty="0" smtClean="0"/>
              <a:t> And the child grew, and waxed strong in spirit, and was in the deserts till the day of his </a:t>
            </a:r>
            <a:r>
              <a:rPr lang="en-US" dirty="0" err="1" smtClean="0"/>
              <a:t>shewing</a:t>
            </a:r>
            <a:r>
              <a:rPr lang="en-US" dirty="0" smtClean="0"/>
              <a:t> unto Israel.</a:t>
            </a:r>
          </a:p>
          <a:p>
            <a:endParaRPr lang="en-US" dirty="0" smtClean="0"/>
          </a:p>
          <a:p>
            <a:r>
              <a:rPr lang="en-US" dirty="0" smtClean="0"/>
              <a:t>John 1:26</a:t>
            </a:r>
            <a:r>
              <a:rPr lang="en-US" baseline="0" dirty="0" smtClean="0"/>
              <a:t> </a:t>
            </a:r>
            <a:r>
              <a:rPr lang="en-US" dirty="0" smtClean="0"/>
              <a:t> John answered them, saying, I baptize with water: but there </a:t>
            </a:r>
            <a:r>
              <a:rPr lang="en-US" dirty="0" err="1" smtClean="0"/>
              <a:t>standeth</a:t>
            </a:r>
            <a:r>
              <a:rPr lang="en-US" dirty="0" smtClean="0"/>
              <a:t> one among you, whom ye know not;</a:t>
            </a:r>
          </a:p>
          <a:p>
            <a:endParaRPr lang="en-US" dirty="0" smtClean="0"/>
          </a:p>
          <a:p>
            <a:endParaRPr lang="en-US" dirty="0" smtClean="0"/>
          </a:p>
          <a:p>
            <a:r>
              <a:rPr lang="en-US" dirty="0" smtClean="0"/>
              <a:t>John 1:29-34</a:t>
            </a:r>
          </a:p>
          <a:p>
            <a:r>
              <a:rPr lang="en-US" dirty="0" smtClean="0"/>
              <a:t>29 The next day John </a:t>
            </a:r>
            <a:r>
              <a:rPr lang="en-US" dirty="0" err="1" smtClean="0"/>
              <a:t>seeth</a:t>
            </a:r>
            <a:r>
              <a:rPr lang="en-US" dirty="0" smtClean="0"/>
              <a:t> Jesus coming unto him, and </a:t>
            </a:r>
            <a:r>
              <a:rPr lang="en-US" dirty="0" err="1" smtClean="0"/>
              <a:t>saith</a:t>
            </a:r>
            <a:r>
              <a:rPr lang="en-US" dirty="0" smtClean="0"/>
              <a:t>, Behold the Lamb of God, which </a:t>
            </a:r>
            <a:r>
              <a:rPr lang="en-US" dirty="0" err="1" smtClean="0"/>
              <a:t>taketh</a:t>
            </a:r>
            <a:r>
              <a:rPr lang="en-US" dirty="0" smtClean="0"/>
              <a:t> away the sin of the world.</a:t>
            </a:r>
          </a:p>
          <a:p>
            <a:r>
              <a:rPr lang="en-US" dirty="0" smtClean="0"/>
              <a:t>30 This is he of whom I said, After me cometh a man which is preferred before me: for he was before me.</a:t>
            </a:r>
          </a:p>
          <a:p>
            <a:r>
              <a:rPr lang="en-US" dirty="0" smtClean="0"/>
              <a:t>31 And I knew him not: but that he should be made manifest to Israel, therefore am I come baptizing with water.</a:t>
            </a:r>
          </a:p>
          <a:p>
            <a:r>
              <a:rPr lang="en-US" dirty="0" smtClean="0"/>
              <a:t>32 And John bare record, saying, I saw the Spirit descending from heaven like a dove, and it abode upon him.</a:t>
            </a:r>
          </a:p>
          <a:p>
            <a:r>
              <a:rPr lang="en-US" dirty="0" smtClean="0"/>
              <a:t>33 And I knew him not: but he that sent me to baptize with water, the same said unto me, Upon whom thou shalt see the Spirit descending, and remaining on him, the same is he which </a:t>
            </a:r>
            <a:r>
              <a:rPr lang="en-US" dirty="0" err="1" smtClean="0"/>
              <a:t>baptizeth</a:t>
            </a:r>
            <a:r>
              <a:rPr lang="en-US" dirty="0" smtClean="0"/>
              <a:t> with the Holy Ghost.</a:t>
            </a:r>
          </a:p>
          <a:p>
            <a:r>
              <a:rPr lang="en-US" dirty="0" smtClean="0"/>
              <a:t>34 And I saw, and bare record that this is the Son of God.</a:t>
            </a:r>
          </a:p>
          <a:p>
            <a:endParaRPr lang="en-US" dirty="0" smtClean="0"/>
          </a:p>
          <a:p>
            <a:r>
              <a:rPr lang="en-US" dirty="0" smtClean="0"/>
              <a:t>Matt 3:13-17</a:t>
            </a:r>
          </a:p>
          <a:p>
            <a:r>
              <a:rPr lang="en-US" dirty="0" smtClean="0"/>
              <a:t>13 Then cometh Jesus from Galilee to Jordan unto John, to be baptized of him.</a:t>
            </a:r>
          </a:p>
          <a:p>
            <a:r>
              <a:rPr lang="en-US" dirty="0" smtClean="0"/>
              <a:t>14 But John forbad him, saying, I have need to be baptized of thee, and </a:t>
            </a:r>
            <a:r>
              <a:rPr lang="en-US" dirty="0" err="1" smtClean="0"/>
              <a:t>comest</a:t>
            </a:r>
            <a:r>
              <a:rPr lang="en-US" dirty="0" smtClean="0"/>
              <a:t> thou to me?</a:t>
            </a:r>
          </a:p>
          <a:p>
            <a:r>
              <a:rPr lang="en-US" dirty="0" smtClean="0"/>
              <a:t>15 And Jesus answering said unto him, Suffer it to be so now: for thus it </a:t>
            </a:r>
            <a:r>
              <a:rPr lang="en-US" dirty="0" err="1" smtClean="0"/>
              <a:t>becometh</a:t>
            </a:r>
            <a:r>
              <a:rPr lang="en-US" dirty="0" smtClean="0"/>
              <a:t> us to </a:t>
            </a:r>
            <a:r>
              <a:rPr lang="en-US" dirty="0" err="1" smtClean="0"/>
              <a:t>fulfil</a:t>
            </a:r>
            <a:r>
              <a:rPr lang="en-US" dirty="0" smtClean="0"/>
              <a:t> all righteousness. Then he suffered him.</a:t>
            </a:r>
          </a:p>
          <a:p>
            <a:r>
              <a:rPr lang="en-US" dirty="0" smtClean="0"/>
              <a:t>16 And Jesus, when he was baptized, went up straightway out of the water: and, lo, the heavens were opened unto him, and he saw the Spirit of God descending like a dove, and lighting upon him:</a:t>
            </a:r>
          </a:p>
          <a:p>
            <a:r>
              <a:rPr lang="en-US" dirty="0" smtClean="0"/>
              <a:t>17 And lo a voice from heaven, saying, This is my beloved Son, in whom I am well pleased.</a:t>
            </a:r>
          </a:p>
          <a:p>
            <a:endParaRPr lang="en-US"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14</a:t>
            </a:fld>
            <a:endParaRPr lang="en-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Matt 3:11</a:t>
            </a:r>
          </a:p>
          <a:p>
            <a:endParaRPr lang="en-US" dirty="0" smtClean="0"/>
          </a:p>
          <a:p>
            <a:r>
              <a:rPr lang="en-US" dirty="0" smtClean="0"/>
              <a:t>11 I indeed baptize you with water unto repentance: but he that cometh after me is mightier than I, whose shoes I am not worthy to bear: he shall baptize you with the Holy Ghost, and with fire:</a:t>
            </a:r>
          </a:p>
          <a:p>
            <a:r>
              <a:rPr lang="en-US" dirty="0" smtClean="0"/>
              <a:t>KJV</a:t>
            </a:r>
          </a:p>
          <a:p>
            <a:r>
              <a:rPr lang="en-US" dirty="0" smtClean="0"/>
              <a:t>Mark 1:8</a:t>
            </a:r>
          </a:p>
          <a:p>
            <a:endParaRPr lang="en-US" dirty="0" smtClean="0"/>
          </a:p>
          <a:p>
            <a:r>
              <a:rPr lang="en-US" dirty="0" smtClean="0"/>
              <a:t>8 I indeed have baptized you with water: but he shall baptize you with the Holy Ghost.</a:t>
            </a:r>
          </a:p>
          <a:p>
            <a:r>
              <a:rPr lang="en-US" dirty="0" smtClean="0"/>
              <a:t>KJV</a:t>
            </a:r>
          </a:p>
          <a:p>
            <a:r>
              <a:rPr lang="en-US" dirty="0" smtClean="0"/>
              <a:t>Luke 3:16</a:t>
            </a:r>
          </a:p>
          <a:p>
            <a:endParaRPr lang="en-US" dirty="0" smtClean="0"/>
          </a:p>
          <a:p>
            <a:r>
              <a:rPr lang="en-US" dirty="0" smtClean="0"/>
              <a:t>16 John answered, saying unto them all, I indeed baptize you with water; but one mightier than I cometh, the latchet of whose shoes I am not worthy to unloose: he shall baptize you with the Holy Ghost and with fire</a:t>
            </a:r>
          </a:p>
          <a:p>
            <a:r>
              <a:rPr lang="en-US" smtClean="0"/>
              <a:t>KJV</a:t>
            </a:r>
          </a:p>
          <a:p>
            <a:endParaRPr lang="en-US"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15</a:t>
            </a:fld>
            <a:endParaRPr lang="en-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Acts 3:1-2</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1 Now Peter and John went up together into the temple at the hour of prayer, being the ninth hour.</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2 And a certain man lame from his mother's womb was carried, whom they laid daily at the gate of the temple which is called Beautiful, to ask alms of them that entered into the temple;</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Acts 4:22</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22 For the man was above forty years old, on whom this miracle of healing was </a:t>
            </a:r>
            <a:r>
              <a:rPr lang="en-US" sz="1200" kern="1200" dirty="0" err="1" smtClean="0">
                <a:solidFill>
                  <a:schemeClr val="tx1"/>
                </a:solidFill>
                <a:latin typeface="+mn-lt"/>
                <a:ea typeface="+mn-ea"/>
                <a:cs typeface="+mn-cs"/>
              </a:rPr>
              <a:t>shewed</a:t>
            </a:r>
            <a:r>
              <a:rPr lang="en-US" sz="1200" kern="1200" dirty="0" smtClean="0">
                <a:solidFill>
                  <a:schemeClr val="tx1"/>
                </a:solidFill>
                <a:latin typeface="+mn-lt"/>
                <a:ea typeface="+mn-ea"/>
                <a:cs typeface="+mn-cs"/>
              </a:rPr>
              <a:t>.</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4AE4077B-D4B0-4F80-B2CC-F259DDE46824}" type="slidenum">
              <a:rPr lang="en-CA" smtClean="0"/>
              <a:pPr/>
              <a:t>16</a:t>
            </a:fld>
            <a:endParaRPr lang="en-CA"/>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endParaRPr lang="en-CA" dirty="0"/>
          </a:p>
        </p:txBody>
      </p:sp>
      <p:sp>
        <p:nvSpPr>
          <p:cNvPr id="4" name="Slide Number Placeholder 3"/>
          <p:cNvSpPr>
            <a:spLocks noGrp="1"/>
          </p:cNvSpPr>
          <p:nvPr>
            <p:ph type="sldNum" sz="quarter" idx="10"/>
          </p:nvPr>
        </p:nvSpPr>
        <p:spPr/>
        <p:txBody>
          <a:bodyPr/>
          <a:lstStyle/>
          <a:p>
            <a:fld id="{4AE4077B-D4B0-4F80-B2CC-F259DDE46824}" type="slidenum">
              <a:rPr lang="en-CA" smtClean="0"/>
              <a:pPr/>
              <a:t>17</a:t>
            </a:fld>
            <a:endParaRPr lang="en-CA"/>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sz="1200" b="1" kern="1200" cap="all" dirty="0" smtClean="0">
                <a:solidFill>
                  <a:schemeClr val="tx1"/>
                </a:solidFill>
                <a:latin typeface="+mn-lt"/>
                <a:ea typeface="+mn-ea"/>
                <a:cs typeface="+mn-cs"/>
              </a:rPr>
              <a:t>Matt 3: 12Gather = NT:4863 </a:t>
            </a:r>
            <a:r>
              <a:rPr lang="en-US" sz="1200" b="1" kern="1200" cap="all" dirty="0" err="1" smtClean="0">
                <a:solidFill>
                  <a:schemeClr val="tx1"/>
                </a:solidFill>
                <a:latin typeface="+mn-lt"/>
                <a:ea typeface="+mn-ea"/>
                <a:cs typeface="+mn-cs"/>
              </a:rPr>
              <a:t>sunago</a:t>
            </a:r>
            <a:r>
              <a:rPr lang="en-US" sz="1200" b="1" kern="1200" cap="all" dirty="0" smtClean="0">
                <a:solidFill>
                  <a:schemeClr val="tx1"/>
                </a:solidFill>
                <a:latin typeface="+mn-lt"/>
                <a:ea typeface="+mn-ea"/>
                <a:cs typeface="+mn-cs"/>
              </a:rPr>
              <a:t> (soon-</a:t>
            </a:r>
            <a:r>
              <a:rPr lang="en-US" sz="1200" b="1" kern="1200" cap="all" dirty="0" err="1" smtClean="0">
                <a:solidFill>
                  <a:schemeClr val="tx1"/>
                </a:solidFill>
                <a:latin typeface="+mn-lt"/>
                <a:ea typeface="+mn-ea"/>
                <a:cs typeface="+mn-cs"/>
              </a:rPr>
              <a:t>ag</a:t>
            </a:r>
            <a:r>
              <a:rPr lang="en-US" sz="1200" b="1" kern="1200" cap="all" dirty="0" smtClean="0">
                <a:solidFill>
                  <a:schemeClr val="tx1"/>
                </a:solidFill>
                <a:latin typeface="+mn-lt"/>
                <a:ea typeface="+mn-ea"/>
                <a:cs typeface="+mn-cs"/>
              </a:rPr>
              <a:t>'-o); from NT:4862 and NT:71; to lead together, i.e. collect or convene; specifically, to entertain (hospitably):</a:t>
            </a:r>
          </a:p>
          <a:p>
            <a:endParaRPr lang="en-US" sz="1200" b="1" kern="1200" cap="all"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John 15:6  If a man abide not in me, he is cast forth as a branch, and is withered; and men </a:t>
            </a:r>
            <a:r>
              <a:rPr lang="en-US" sz="1200" b="1" kern="1200" cap="all" dirty="0" smtClean="0">
                <a:solidFill>
                  <a:schemeClr val="tx1"/>
                </a:solidFill>
                <a:latin typeface="+mn-lt"/>
                <a:ea typeface="+mn-ea"/>
                <a:cs typeface="+mn-cs"/>
              </a:rPr>
              <a:t>gather</a:t>
            </a:r>
            <a:r>
              <a:rPr lang="en-US" sz="1200" kern="1200" dirty="0" smtClean="0">
                <a:solidFill>
                  <a:schemeClr val="tx1"/>
                </a:solidFill>
                <a:latin typeface="+mn-lt"/>
                <a:ea typeface="+mn-ea"/>
                <a:cs typeface="+mn-cs"/>
              </a:rPr>
              <a:t> them, and cast them into the fire, and they are burned.</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CA"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Rev 16:16  And he gathered them together into a place called in the Hebrew tongue Armageddon</a:t>
            </a:r>
            <a:endParaRPr lang="en-CA" sz="1200" kern="1200" dirty="0" smtClean="0">
              <a:solidFill>
                <a:schemeClr val="tx1"/>
              </a:solidFill>
              <a:latin typeface="+mn-lt"/>
              <a:ea typeface="+mn-ea"/>
              <a:cs typeface="+mn-cs"/>
            </a:endParaRPr>
          </a:p>
          <a:p>
            <a:endParaRPr lang="en-CA" dirty="0"/>
          </a:p>
        </p:txBody>
      </p:sp>
      <p:sp>
        <p:nvSpPr>
          <p:cNvPr id="4" name="Slide Number Placeholder 3"/>
          <p:cNvSpPr>
            <a:spLocks noGrp="1"/>
          </p:cNvSpPr>
          <p:nvPr>
            <p:ph type="sldNum" sz="quarter" idx="10"/>
          </p:nvPr>
        </p:nvSpPr>
        <p:spPr/>
        <p:txBody>
          <a:bodyPr/>
          <a:lstStyle/>
          <a:p>
            <a:fld id="{4AE4077B-D4B0-4F80-B2CC-F259DDE46824}" type="slidenum">
              <a:rPr lang="en-CA" smtClean="0"/>
              <a:pPr/>
              <a:t>18</a:t>
            </a:fld>
            <a:endParaRPr lang="en-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And now we come to the end of a</a:t>
            </a:r>
            <a:r>
              <a:rPr lang="en-CA" baseline="0" dirty="0" smtClean="0"/>
              <a:t> man’s ministry, it is suggested that John’s ministry lasted for 3 years </a:t>
            </a:r>
          </a:p>
          <a:p>
            <a:endParaRPr lang="en-CA" baseline="0" dirty="0" smtClean="0"/>
          </a:p>
          <a:p>
            <a:r>
              <a:rPr lang="en-CA" baseline="0" dirty="0" smtClean="0"/>
              <a:t>What a trial John would now be under, his ministry seems to have been without persecution for the most part, but now he had to sit in prison awaiting the kingdom of God.</a:t>
            </a:r>
          </a:p>
          <a:p>
            <a:endParaRPr lang="en-CA" baseline="0" dirty="0" smtClean="0"/>
          </a:p>
          <a:p>
            <a:r>
              <a:rPr lang="en-CA" baseline="0" dirty="0" smtClean="0"/>
              <a:t>What effect the death of John’s teacher would have on him, as it did Jesus, knowing now it was his turn, the disciples did not know of such things it </a:t>
            </a:r>
            <a:r>
              <a:rPr lang="en-CA" baseline="0" dirty="0" err="1" smtClean="0"/>
              <a:t>woukd</a:t>
            </a:r>
            <a:r>
              <a:rPr lang="en-CA" baseline="0" dirty="0" smtClean="0"/>
              <a:t> seem, and did not understand the idea of dying for Christ.</a:t>
            </a:r>
            <a:endParaRPr lang="en-CA" dirty="0"/>
          </a:p>
        </p:txBody>
      </p:sp>
      <p:sp>
        <p:nvSpPr>
          <p:cNvPr id="4" name="Slide Number Placeholder 3"/>
          <p:cNvSpPr>
            <a:spLocks noGrp="1"/>
          </p:cNvSpPr>
          <p:nvPr>
            <p:ph type="sldNum" sz="quarter" idx="10"/>
          </p:nvPr>
        </p:nvSpPr>
        <p:spPr/>
        <p:txBody>
          <a:bodyPr/>
          <a:lstStyle/>
          <a:p>
            <a:fld id="{4AE4077B-D4B0-4F80-B2CC-F259DDE46824}" type="slidenum">
              <a:rPr lang="en-CA" smtClean="0"/>
              <a:pPr/>
              <a:t>19</a:t>
            </a:fld>
            <a:endParaRPr lang="en-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CA" dirty="0" smtClean="0"/>
              <a:t>John 10:2-3</a:t>
            </a:r>
          </a:p>
          <a:p>
            <a:r>
              <a:rPr lang="en-CA" dirty="0" smtClean="0"/>
              <a:t>2 But he that </a:t>
            </a:r>
            <a:r>
              <a:rPr lang="en-CA" dirty="0" err="1" smtClean="0"/>
              <a:t>entereth</a:t>
            </a:r>
            <a:r>
              <a:rPr lang="en-CA" dirty="0" smtClean="0"/>
              <a:t> in by the door is the shepherd of the sheep.</a:t>
            </a:r>
          </a:p>
          <a:p>
            <a:r>
              <a:rPr lang="en-CA" dirty="0" smtClean="0"/>
              <a:t>3 To him the porter (a watcher, R</a:t>
            </a:r>
            <a:r>
              <a:rPr lang="en-CA" baseline="0" dirty="0" smtClean="0"/>
              <a:t> a portal or entrance)</a:t>
            </a:r>
            <a:r>
              <a:rPr lang="en-CA" dirty="0" smtClean="0"/>
              <a:t> </a:t>
            </a:r>
            <a:r>
              <a:rPr lang="en-CA" dirty="0" err="1" smtClean="0"/>
              <a:t>openeth</a:t>
            </a:r>
            <a:r>
              <a:rPr lang="en-CA" dirty="0" smtClean="0"/>
              <a:t>; and the sheep hear his voice: and he </a:t>
            </a:r>
            <a:r>
              <a:rPr lang="en-CA" dirty="0" err="1" smtClean="0"/>
              <a:t>calleth</a:t>
            </a:r>
            <a:r>
              <a:rPr lang="en-CA" dirty="0" smtClean="0"/>
              <a:t> his own sheep by name, and </a:t>
            </a:r>
            <a:r>
              <a:rPr lang="en-CA" dirty="0" err="1" smtClean="0"/>
              <a:t>leadeth</a:t>
            </a:r>
            <a:r>
              <a:rPr lang="en-CA" dirty="0" smtClean="0"/>
              <a:t> them out.</a:t>
            </a:r>
          </a:p>
          <a:p>
            <a:endParaRPr lang="en-CA" dirty="0" smtClean="0"/>
          </a:p>
          <a:p>
            <a:r>
              <a:rPr lang="en-CA" dirty="0" smtClean="0"/>
              <a:t>This is the second time he has confessed</a:t>
            </a:r>
            <a:r>
              <a:rPr lang="en-CA" baseline="0" dirty="0" smtClean="0"/>
              <a:t> this is the Lamb of God that </a:t>
            </a:r>
            <a:r>
              <a:rPr lang="en-CA" baseline="0" dirty="0" err="1" smtClean="0"/>
              <a:t>taketh</a:t>
            </a:r>
            <a:r>
              <a:rPr lang="en-CA" baseline="0" dirty="0" smtClean="0"/>
              <a:t> away the sin of the World (V29)</a:t>
            </a:r>
          </a:p>
          <a:p>
            <a:endParaRPr lang="en-CA" baseline="0" dirty="0" smtClean="0"/>
          </a:p>
          <a:p>
            <a:r>
              <a:rPr lang="en-CA" baseline="0" dirty="0" smtClean="0"/>
              <a:t>V37 “and they followed (to be in the same way with, accompany) Jesus” </a:t>
            </a:r>
          </a:p>
          <a:p>
            <a:endParaRPr lang="en-CA" baseline="0" dirty="0" smtClean="0"/>
          </a:p>
          <a:p>
            <a:endParaRPr lang="en-CA" dirty="0" smtClean="0"/>
          </a:p>
        </p:txBody>
      </p:sp>
      <p:sp>
        <p:nvSpPr>
          <p:cNvPr id="4" name="Slide Number Placeholder 3"/>
          <p:cNvSpPr>
            <a:spLocks noGrp="1"/>
          </p:cNvSpPr>
          <p:nvPr>
            <p:ph type="sldNum" sz="quarter" idx="10"/>
          </p:nvPr>
        </p:nvSpPr>
        <p:spPr/>
        <p:txBody>
          <a:bodyPr/>
          <a:lstStyle/>
          <a:p>
            <a:fld id="{4AE4077B-D4B0-4F80-B2CC-F259DDE46824}" type="slidenum">
              <a:rPr lang="en-CA" smtClean="0"/>
              <a:pPr/>
              <a:t>20</a:t>
            </a:fld>
            <a:endParaRPr lang="en-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CA"/>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CA"/>
          </a:p>
        </p:txBody>
      </p:sp>
      <p:sp>
        <p:nvSpPr>
          <p:cNvPr id="4" name="Date Placeholder 3"/>
          <p:cNvSpPr>
            <a:spLocks noGrp="1"/>
          </p:cNvSpPr>
          <p:nvPr>
            <p:ph type="dt" sz="half" idx="10"/>
          </p:nvPr>
        </p:nvSpPr>
        <p:spPr/>
        <p:txBody>
          <a:bodyPr/>
          <a:lstStyle/>
          <a:p>
            <a:fld id="{70BB73CF-9B7A-4704-B55C-CCDD4FFAB79E}" type="datetimeFigureOut">
              <a:rPr lang="en-US" smtClean="0"/>
              <a:pPr/>
              <a:t>12/24/2012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0BB73CF-9B7A-4704-B55C-CCDD4FFAB79E}" type="datetimeFigureOut">
              <a:rPr lang="en-US" smtClean="0"/>
              <a:pPr/>
              <a:t>12/24/2012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CA"/>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0BB73CF-9B7A-4704-B55C-CCDD4FFAB79E}" type="datetimeFigureOut">
              <a:rPr lang="en-US" smtClean="0"/>
              <a:pPr/>
              <a:t>12/24/2012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Date Placeholder 4"/>
          <p:cNvSpPr>
            <a:spLocks noGrp="1"/>
          </p:cNvSpPr>
          <p:nvPr>
            <p:ph type="dt" sz="half" idx="10"/>
          </p:nvPr>
        </p:nvSpPr>
        <p:spPr/>
        <p:txBody>
          <a:bodyPr/>
          <a:lstStyle/>
          <a:p>
            <a:fld id="{70BB73CF-9B7A-4704-B55C-CCDD4FFAB79E}" type="datetimeFigureOut">
              <a:rPr lang="en-US" smtClean="0"/>
              <a:pPr/>
              <a:t>12/24/2012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CA"/>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7" name="Date Placeholder 6"/>
          <p:cNvSpPr>
            <a:spLocks noGrp="1"/>
          </p:cNvSpPr>
          <p:nvPr>
            <p:ph type="dt" sz="half" idx="10"/>
          </p:nvPr>
        </p:nvSpPr>
        <p:spPr/>
        <p:txBody>
          <a:bodyPr/>
          <a:lstStyle/>
          <a:p>
            <a:fld id="{70BB73CF-9B7A-4704-B55C-CCDD4FFAB79E}" type="datetimeFigureOut">
              <a:rPr lang="en-US" smtClean="0"/>
              <a:pPr/>
              <a:t>12/24/2012</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Date Placeholder 2"/>
          <p:cNvSpPr>
            <a:spLocks noGrp="1"/>
          </p:cNvSpPr>
          <p:nvPr>
            <p:ph type="dt" sz="half" idx="10"/>
          </p:nvPr>
        </p:nvSpPr>
        <p:spPr/>
        <p:txBody>
          <a:bodyPr/>
          <a:lstStyle/>
          <a:p>
            <a:fld id="{70BB73CF-9B7A-4704-B55C-CCDD4FFAB79E}" type="datetimeFigureOut">
              <a:rPr lang="en-US" smtClean="0"/>
              <a:pPr/>
              <a:t>12/24/2012</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BB73CF-9B7A-4704-B55C-CCDD4FFAB79E}" type="datetimeFigureOut">
              <a:rPr lang="en-US" smtClean="0"/>
              <a:pPr/>
              <a:t>12/24/2012</a:t>
            </a:fld>
            <a:endParaRPr lang="en-CA"/>
          </a:p>
        </p:txBody>
      </p:sp>
      <p:sp>
        <p:nvSpPr>
          <p:cNvPr id="3" name="Footer Placeholder 2"/>
          <p:cNvSpPr>
            <a:spLocks noGrp="1"/>
          </p:cNvSpPr>
          <p:nvPr>
            <p:ph type="ftr" sz="quarter" idx="11"/>
          </p:nvPr>
        </p:nvSpPr>
        <p:spPr/>
        <p:txBody>
          <a:bodyPr/>
          <a:lstStyle/>
          <a:p>
            <a:endParaRPr lang="en-CA"/>
          </a:p>
        </p:txBody>
      </p:sp>
      <p:sp>
        <p:nvSpPr>
          <p:cNvPr id="4" name="Slide Number Placeholder 3"/>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CA"/>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BB73CF-9B7A-4704-B55C-CCDD4FFAB79E}" type="datetimeFigureOut">
              <a:rPr lang="en-US" smtClean="0"/>
              <a:pPr/>
              <a:t>12/24/2012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CA"/>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CA"/>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0BB73CF-9B7A-4704-B55C-CCDD4FFAB79E}" type="datetimeFigureOut">
              <a:rPr lang="en-US" smtClean="0"/>
              <a:pPr/>
              <a:t>12/24/2012</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CA"/>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0BB73CF-9B7A-4704-B55C-CCDD4FFAB79E}" type="datetimeFigureOut">
              <a:rPr lang="en-US" smtClean="0"/>
              <a:pPr/>
              <a:t>12/24/2012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CA"/>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10"/>
          </p:nvPr>
        </p:nvSpPr>
        <p:spPr/>
        <p:txBody>
          <a:bodyPr/>
          <a:lstStyle/>
          <a:p>
            <a:fld id="{70BB73CF-9B7A-4704-B55C-CCDD4FFAB79E}" type="datetimeFigureOut">
              <a:rPr lang="en-US" smtClean="0"/>
              <a:pPr/>
              <a:t>12/24/2012</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C1EA22CA-6B3F-4F0C-8747-2C7C49C24C66}" type="slidenum">
              <a:rPr lang="en-CA" smtClean="0"/>
              <a:pPr/>
              <a:t>‹#›</a:t>
            </a:fld>
            <a:endParaRPr lang="en-CA"/>
          </a:p>
        </p:txBody>
      </p:sp>
    </p:spTree>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CA"/>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CA"/>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BB73CF-9B7A-4704-B55C-CCDD4FFAB79E}" type="datetimeFigureOut">
              <a:rPr lang="en-US" smtClean="0"/>
              <a:pPr/>
              <a:t>12/24/2012</a:t>
            </a:fld>
            <a:endParaRPr lang="en-CA"/>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CA"/>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EA22CA-6B3F-4F0C-8747-2C7C49C24C66}" type="slidenum">
              <a:rPr lang="en-CA" smtClean="0"/>
              <a:pPr/>
              <a:t>‹#›</a:t>
            </a:fld>
            <a:endParaRPr lang="en-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fade/>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John Son of Thunder Class 2 </a:t>
            </a:r>
            <a:endParaRPr lang="en-CA" dirty="0"/>
          </a:p>
        </p:txBody>
      </p:sp>
      <p:sp>
        <p:nvSpPr>
          <p:cNvPr id="3" name="Content Placeholder 2"/>
          <p:cNvSpPr>
            <a:spLocks noGrp="1"/>
          </p:cNvSpPr>
          <p:nvPr>
            <p:ph idx="1"/>
          </p:nvPr>
        </p:nvSpPr>
        <p:spPr>
          <a:xfrm>
            <a:off x="457200" y="1600200"/>
            <a:ext cx="8229600" cy="2620888"/>
          </a:xfrm>
          <a:prstGeom prst="roundRect">
            <a:avLst/>
          </a:prstGeom>
          <a:solidFill>
            <a:schemeClr val="accent2">
              <a:lumMod val="50000"/>
            </a:schemeClr>
          </a:solidFill>
          <a:scene3d>
            <a:camera prst="orthographicFront"/>
            <a:lightRig rig="threePt" dir="t"/>
          </a:scene3d>
          <a:sp3d>
            <a:bevelT w="101600" prst="riblet"/>
          </a:sp3d>
        </p:spPr>
        <p:txBody>
          <a:bodyPr anchor="ctr" anchorCtr="0">
            <a:normAutofit fontScale="92500" lnSpcReduction="20000"/>
          </a:bodyPr>
          <a:lstStyle/>
          <a:p>
            <a:pPr marL="0" indent="0">
              <a:buNone/>
            </a:pPr>
            <a:r>
              <a:rPr lang="en-CA"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He that cometh after me is preferred before me</a:t>
            </a:r>
          </a:p>
          <a:p>
            <a:pPr marL="0" indent="0">
              <a:buNone/>
            </a:pPr>
            <a:endParaRPr lang="en-CA"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endParaRPr>
          </a:p>
          <a:p>
            <a:pPr marL="0" indent="0">
              <a:buNone/>
            </a:pPr>
            <a:r>
              <a:rPr lang="en-CA" sz="2800" dirty="0" smtClean="0">
                <a:ln w="18415" cmpd="sng">
                  <a:solidFill>
                    <a:srgbClr val="FFFFFF"/>
                  </a:solidFill>
                  <a:prstDash val="solid"/>
                </a:ln>
                <a:solidFill>
                  <a:srgbClr val="FFFFFF"/>
                </a:solidFill>
                <a:effectLst>
                  <a:outerShdw blurRad="63500" dir="3600000" algn="tl" rotWithShape="0">
                    <a:srgbClr val="000000">
                      <a:alpha val="70000"/>
                    </a:srgbClr>
                  </a:outerShdw>
                </a:effectLst>
              </a:rPr>
              <a:t> I indeed baptize you with water; but one mightier than I cometh, the latchet of whose shoes I am not worthy to unloose: he shall baptize you with the Holy Ghost and with fire:</a:t>
            </a:r>
          </a:p>
        </p:txBody>
      </p:sp>
      <p:pic>
        <p:nvPicPr>
          <p:cNvPr id="4" name="Picture 3" descr="hinged-patten_latchet-shoe-side.jpg"/>
          <p:cNvPicPr>
            <a:picLocks noChangeAspect="1"/>
          </p:cNvPicPr>
          <p:nvPr/>
        </p:nvPicPr>
        <p:blipFill>
          <a:blip r:embed="rId3" cstate="print"/>
          <a:stretch>
            <a:fillRect/>
          </a:stretch>
        </p:blipFill>
        <p:spPr>
          <a:xfrm>
            <a:off x="504056" y="4725144"/>
            <a:ext cx="3059832" cy="1792870"/>
          </a:xfrm>
          <a:prstGeom prst="rect">
            <a:avLst/>
          </a:prstGeom>
          <a:ln>
            <a:noFill/>
          </a:ln>
          <a:effectLst>
            <a:softEdge rad="112500"/>
          </a:effectLst>
        </p:spPr>
      </p:pic>
    </p:spTree>
  </p:cSld>
  <p:clrMapOvr>
    <a:masterClrMapping/>
  </p:clrMapOvr>
  <p:transition>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1071546"/>
          </a:xfrm>
        </p:spPr>
        <p:txBody>
          <a:bodyPr>
            <a:normAutofit/>
          </a:bodyPr>
          <a:lstStyle/>
          <a:p>
            <a:pPr marL="0" indent="0">
              <a:buNone/>
            </a:pPr>
            <a:r>
              <a:rPr lang="en-CA" sz="2200" dirty="0" smtClean="0"/>
              <a:t>John 1:23 He said, I am the voice of one crying in the wilderness, Make straight the way of the Lord, as said the prophet </a:t>
            </a:r>
            <a:r>
              <a:rPr lang="en-CA" sz="2200" dirty="0" err="1" smtClean="0"/>
              <a:t>Esaias</a:t>
            </a:r>
            <a:r>
              <a:rPr lang="en-CA" sz="2200" dirty="0" smtClean="0"/>
              <a:t>.</a:t>
            </a:r>
          </a:p>
          <a:p>
            <a:pPr>
              <a:buNone/>
            </a:pPr>
            <a:endParaRPr lang="en-CA" sz="2200" dirty="0" smtClean="0"/>
          </a:p>
          <a:p>
            <a:pPr>
              <a:buNone/>
            </a:pPr>
            <a:endParaRPr lang="en-CA" sz="2200" dirty="0"/>
          </a:p>
        </p:txBody>
      </p:sp>
      <p:sp>
        <p:nvSpPr>
          <p:cNvPr id="4" name="Content Placeholder 2"/>
          <p:cNvSpPr txBox="1">
            <a:spLocks/>
          </p:cNvSpPr>
          <p:nvPr/>
        </p:nvSpPr>
        <p:spPr>
          <a:xfrm>
            <a:off x="0" y="1000108"/>
            <a:ext cx="9144000" cy="1785950"/>
          </a:xfrm>
          <a:prstGeom prst="rect">
            <a:avLst/>
          </a:prstGeom>
        </p:spPr>
        <p:txBody>
          <a:bodyPr vert="horz" lIns="91440" tIns="45720" rIns="91440" bIns="45720" rtlCol="0">
            <a:normAutofit/>
          </a:bodyPr>
          <a:lstStyle/>
          <a:p>
            <a:pPr lvl="0">
              <a:spcBef>
                <a:spcPct val="20000"/>
              </a:spcBef>
            </a:pPr>
            <a:r>
              <a:rPr lang="en-CA" sz="2200" dirty="0" smtClean="0"/>
              <a:t>Make straight =</a:t>
            </a:r>
            <a:r>
              <a:rPr lang="en-CA" sz="2200" dirty="0" err="1" smtClean="0"/>
              <a:t>euthuno</a:t>
            </a:r>
            <a:r>
              <a:rPr lang="en-CA" sz="2200" dirty="0" smtClean="0"/>
              <a:t> (</a:t>
            </a:r>
            <a:r>
              <a:rPr lang="en-CA" sz="2200" dirty="0" err="1" smtClean="0"/>
              <a:t>yoo-thoo</a:t>
            </a:r>
            <a:r>
              <a:rPr lang="en-CA" sz="2200" dirty="0" smtClean="0"/>
              <a:t>'-no); from </a:t>
            </a:r>
            <a:r>
              <a:rPr lang="en-CA" sz="2200" dirty="0" err="1" smtClean="0"/>
              <a:t>euthus</a:t>
            </a:r>
            <a:r>
              <a:rPr lang="en-CA" sz="2200" dirty="0" smtClean="0"/>
              <a:t>; to straighten (level); technically, to steer:</a:t>
            </a:r>
          </a:p>
          <a:p>
            <a:pPr lvl="0">
              <a:spcBef>
                <a:spcPct val="20000"/>
              </a:spcBef>
            </a:pPr>
            <a:r>
              <a:rPr lang="en-CA" sz="2200" dirty="0" err="1" smtClean="0">
                <a:effectLst>
                  <a:glow rad="228600">
                    <a:schemeClr val="accent2">
                      <a:satMod val="175000"/>
                      <a:alpha val="40000"/>
                    </a:schemeClr>
                  </a:glow>
                </a:effectLst>
              </a:rPr>
              <a:t>euthus</a:t>
            </a:r>
            <a:r>
              <a:rPr lang="en-CA" sz="2200" dirty="0" smtClean="0">
                <a:effectLst>
                  <a:glow rad="228600">
                    <a:schemeClr val="accent2">
                      <a:satMod val="175000"/>
                      <a:alpha val="40000"/>
                    </a:schemeClr>
                  </a:glow>
                </a:effectLst>
              </a:rPr>
              <a:t> (</a:t>
            </a:r>
            <a:r>
              <a:rPr lang="en-CA" sz="2200" dirty="0" err="1" smtClean="0">
                <a:effectLst>
                  <a:glow rad="228600">
                    <a:schemeClr val="accent2">
                      <a:satMod val="175000"/>
                      <a:alpha val="40000"/>
                    </a:schemeClr>
                  </a:glow>
                </a:effectLst>
              </a:rPr>
              <a:t>yoo-thoos</a:t>
            </a:r>
            <a:r>
              <a:rPr lang="en-CA" sz="2200" dirty="0" smtClean="0">
                <a:effectLst>
                  <a:glow rad="228600">
                    <a:schemeClr val="accent2">
                      <a:satMod val="175000"/>
                      <a:alpha val="40000"/>
                    </a:schemeClr>
                  </a:glow>
                </a:effectLst>
              </a:rPr>
              <a:t>'); </a:t>
            </a:r>
            <a:r>
              <a:rPr lang="en-CA" sz="2200" dirty="0" smtClean="0"/>
              <a:t>straight, i.e. (literally) level, or (figuratively) true; adverbially (of time) at once:</a:t>
            </a:r>
          </a:p>
          <a:p>
            <a:pPr lvl="0">
              <a:spcBef>
                <a:spcPct val="20000"/>
              </a:spcBef>
            </a:pPr>
            <a:endParaRPr lang="en-CA" sz="2200" dirty="0" smtClean="0"/>
          </a:p>
          <a:p>
            <a:pPr lvl="0">
              <a:spcBef>
                <a:spcPct val="20000"/>
              </a:spcBef>
            </a:pPr>
            <a:endParaRPr lang="en-CA" sz="2200" dirty="0" smtClean="0"/>
          </a:p>
          <a:p>
            <a:pPr lvl="0">
              <a:spcBef>
                <a:spcPct val="20000"/>
              </a:spcBef>
            </a:pPr>
            <a:endParaRPr lang="en-CA" sz="2200" dirty="0" smtClean="0"/>
          </a:p>
          <a:p>
            <a:pPr lvl="0">
              <a:spcBef>
                <a:spcPct val="20000"/>
              </a:spcBef>
            </a:pPr>
            <a:endParaRPr lang="en-CA" sz="2200" dirty="0" smtClean="0"/>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0" y="5373216"/>
            <a:ext cx="9144000" cy="1071546"/>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Spirit = </a:t>
            </a:r>
            <a:r>
              <a:rPr kumimoji="0" lang="en-CA" sz="2200" b="0" i="0" u="none" strike="noStrike" kern="1200" cap="none" spc="0" normalizeH="0" baseline="0" noProof="0" dirty="0" err="1" smtClean="0">
                <a:ln>
                  <a:noFill/>
                </a:ln>
                <a:solidFill>
                  <a:schemeClr val="tx1"/>
                </a:solidFill>
                <a:effectLst/>
                <a:uLnTx/>
                <a:uFillTx/>
                <a:latin typeface="+mn-lt"/>
                <a:ea typeface="+mn-ea"/>
                <a:cs typeface="+mn-cs"/>
              </a:rPr>
              <a:t>pneuma</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current</a:t>
            </a:r>
            <a:r>
              <a:rPr kumimoji="0" lang="en-CA" sz="2200" b="0" i="0" u="none" strike="noStrike" kern="1200" cap="none" spc="0" normalizeH="0" noProof="0" dirty="0" smtClean="0">
                <a:ln>
                  <a:noFill/>
                </a:ln>
                <a:solidFill>
                  <a:schemeClr val="tx1"/>
                </a:solidFill>
                <a:effectLst/>
                <a:uLnTx/>
                <a:uFillTx/>
                <a:latin typeface="+mn-lt"/>
                <a:ea typeface="+mn-ea"/>
                <a:cs typeface="+mn-cs"/>
              </a:rPr>
              <a:t> of air, breath, fig a spirit</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baseline="0" dirty="0" smtClean="0"/>
              <a:t>Power</a:t>
            </a:r>
            <a:r>
              <a:rPr lang="en-CA" sz="2200" dirty="0" smtClean="0"/>
              <a:t> = </a:t>
            </a:r>
            <a:r>
              <a:rPr lang="en-CA" sz="2200" dirty="0" err="1" smtClean="0"/>
              <a:t>dunamis</a:t>
            </a:r>
            <a:r>
              <a:rPr lang="en-CA" sz="2200" dirty="0" smtClean="0"/>
              <a:t> force, miraculous power </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0" y="3717032"/>
            <a:ext cx="9144000" cy="128586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Luke 1:17 And he shall go before him in the spirit and power of Elijah, to turn the hearts of the fathers to the children, and the disobedient to the wisdom of the just; to make ready a people prepared for the Lord.</a:t>
            </a:r>
          </a:p>
        </p:txBody>
      </p:sp>
      <p:sp>
        <p:nvSpPr>
          <p:cNvPr id="7" name="Content Placeholder 2"/>
          <p:cNvSpPr txBox="1">
            <a:spLocks/>
          </p:cNvSpPr>
          <p:nvPr/>
        </p:nvSpPr>
        <p:spPr>
          <a:xfrm>
            <a:off x="0" y="2852936"/>
            <a:ext cx="9144000" cy="72008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19:34 ...and </a:t>
            </a:r>
            <a:r>
              <a:rPr kumimoji="0" lang="en-CA" sz="2200" b="0" i="0" u="none" strike="noStrike" kern="1200" cap="none" spc="0" normalizeH="0" baseline="0" noProof="0" dirty="0" smtClean="0">
                <a:ln>
                  <a:noFill/>
                </a:ln>
                <a:solidFill>
                  <a:schemeClr val="tx1"/>
                </a:solidFill>
                <a:effectLst>
                  <a:glow rad="228600">
                    <a:schemeClr val="accent2">
                      <a:satMod val="175000"/>
                      <a:alpha val="40000"/>
                    </a:schemeClr>
                  </a:glow>
                </a:effectLst>
                <a:uLnTx/>
                <a:uFillTx/>
                <a:latin typeface="+mn-lt"/>
                <a:ea typeface="+mn-ea"/>
                <a:cs typeface="+mn-cs"/>
              </a:rPr>
              <a:t>forthwith</a:t>
            </a:r>
            <a:r>
              <a:rPr kumimoji="0" lang="en-CA" sz="2200" b="0" i="0" u="none" strike="noStrike" kern="1200" cap="none" spc="0" normalizeH="0" noProof="0" dirty="0" smtClean="0">
                <a:ln>
                  <a:noFill/>
                </a:ln>
                <a:solidFill>
                  <a:schemeClr val="tx1"/>
                </a:solidFill>
                <a:effectLst/>
                <a:uLnTx/>
                <a:uFillTx/>
                <a:latin typeface="+mn-lt"/>
                <a:ea typeface="+mn-ea"/>
                <a:cs typeface="+mn-cs"/>
              </a:rPr>
              <a:t> came there out water and blood</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930226"/>
          </a:xfrm>
        </p:spPr>
        <p:txBody>
          <a:bodyPr/>
          <a:lstStyle/>
          <a:p>
            <a:r>
              <a:rPr lang="en-CA" dirty="0" smtClean="0"/>
              <a:t>John Came in the Spirit &amp; </a:t>
            </a:r>
            <a:br>
              <a:rPr lang="en-CA" dirty="0" smtClean="0"/>
            </a:br>
            <a:r>
              <a:rPr lang="en-CA" dirty="0" smtClean="0"/>
              <a:t>Power of Elijah</a:t>
            </a:r>
            <a:endParaRPr lang="en-CA" dirty="0"/>
          </a:p>
        </p:txBody>
      </p:sp>
      <p:sp>
        <p:nvSpPr>
          <p:cNvPr id="3" name="Content Placeholder 2"/>
          <p:cNvSpPr>
            <a:spLocks noGrp="1"/>
          </p:cNvSpPr>
          <p:nvPr>
            <p:ph idx="1"/>
          </p:nvPr>
        </p:nvSpPr>
        <p:spPr>
          <a:xfrm>
            <a:off x="0" y="2724944"/>
            <a:ext cx="9144000" cy="3944416"/>
          </a:xfrm>
        </p:spPr>
        <p:txBody>
          <a:bodyPr>
            <a:normAutofit/>
          </a:bodyPr>
          <a:lstStyle/>
          <a:p>
            <a:pPr marL="0" indent="0">
              <a:buNone/>
            </a:pPr>
            <a:r>
              <a:rPr lang="en-CA" sz="2200" dirty="0" smtClean="0"/>
              <a:t>1 Kings 17 Elijah appears on the scene prophesying that after 3 years would come dew and rain,  “My doctrine shall drop as rain, my speech shall distill as dew”. The word “</a:t>
            </a:r>
            <a:r>
              <a:rPr lang="en-CA" sz="2200" dirty="0" err="1" smtClean="0"/>
              <a:t>dabar</a:t>
            </a:r>
            <a:r>
              <a:rPr lang="en-CA" sz="2200" dirty="0" smtClean="0"/>
              <a:t>” dominates the account of Elijah as he burst onto the pages of scripture, while being sent into the wilderness preaching the good news to a widow and her son. Like John, Elijah had a Herodias after him, but this one was going to have her liberality recorded in the cannon of Yahweh’s word, and John the Apostle would warn Thyatira about her. </a:t>
            </a:r>
          </a:p>
          <a:p>
            <a:pPr marL="0" indent="0">
              <a:buNone/>
            </a:pPr>
            <a:r>
              <a:rPr lang="en-CA" sz="2200" dirty="0" smtClean="0"/>
              <a:t>The </a:t>
            </a:r>
            <a:r>
              <a:rPr lang="en-CA" sz="2200" dirty="0" smtClean="0"/>
              <a:t>prophecy </a:t>
            </a:r>
            <a:r>
              <a:rPr lang="en-CA" sz="2200" dirty="0" smtClean="0"/>
              <a:t>of Elijah came in </a:t>
            </a:r>
            <a:r>
              <a:rPr lang="en-CA" sz="2200" dirty="0" smtClean="0"/>
              <a:t>Mal. </a:t>
            </a:r>
            <a:r>
              <a:rPr lang="en-CA" sz="2200" dirty="0" smtClean="0"/>
              <a:t>“I will send Elijah before the great and dreadful day of Yahweh, to turn the heart of the Father to the children and the children to the fathers, lest I come and smite the earth with a curse.”</a:t>
            </a:r>
          </a:p>
          <a:p>
            <a:pPr marL="0" indent="0">
              <a:buNone/>
            </a:pPr>
            <a:endParaRPr lang="en-CA" sz="2200" dirty="0" smtClean="0"/>
          </a:p>
        </p:txBody>
      </p:sp>
    </p:spTree>
  </p:cSld>
  <p:clrMapOvr>
    <a:masterClrMapping/>
  </p:clrMapOvr>
  <p:transition>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2"/>
          <p:cNvSpPr txBox="1">
            <a:spLocks/>
          </p:cNvSpPr>
          <p:nvPr/>
        </p:nvSpPr>
        <p:spPr>
          <a:xfrm>
            <a:off x="0" y="0"/>
            <a:ext cx="9144000" cy="3573016"/>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“O generation of vipers”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“Bring forth fruits meet for repentance”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“We have</a:t>
            </a:r>
            <a:r>
              <a:rPr kumimoji="0" lang="en-CA" sz="2200" b="0" i="0" u="none" strike="noStrike" kern="1200" cap="none" spc="0" normalizeH="0" noProof="0" dirty="0" smtClean="0">
                <a:ln>
                  <a:noFill/>
                </a:ln>
                <a:solidFill>
                  <a:schemeClr val="tx1"/>
                </a:solidFill>
                <a:effectLst/>
                <a:uLnTx/>
                <a:uFillTx/>
                <a:latin typeface="+mn-lt"/>
                <a:ea typeface="+mn-ea"/>
                <a:cs typeface="+mn-cs"/>
              </a:rPr>
              <a:t> Abraham to our Father”</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baseline="0" dirty="0" smtClean="0"/>
              <a:t>“God is able of these</a:t>
            </a:r>
            <a:r>
              <a:rPr lang="en-CA" sz="2200" dirty="0" smtClean="0"/>
              <a:t> stones to raise up children unto Abraham”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“Every tree which</a:t>
            </a:r>
            <a:r>
              <a:rPr kumimoji="0" lang="en-CA" sz="2200" b="0" i="0" u="none" strike="noStrike" kern="1200" cap="none" spc="0" normalizeH="0" noProof="0" dirty="0" smtClean="0">
                <a:ln>
                  <a:noFill/>
                </a:ln>
                <a:solidFill>
                  <a:schemeClr val="tx1"/>
                </a:solidFill>
                <a:effectLst/>
                <a:uLnTx/>
                <a:uFillTx/>
                <a:latin typeface="+mn-lt"/>
                <a:ea typeface="+mn-ea"/>
                <a:cs typeface="+mn-cs"/>
              </a:rPr>
              <a:t> </a:t>
            </a:r>
            <a:r>
              <a:rPr kumimoji="0" lang="en-CA" sz="2200" b="0" i="0" u="none" strike="noStrike" kern="1200" cap="none" spc="0" normalizeH="0" noProof="0" dirty="0" err="1" smtClean="0">
                <a:ln>
                  <a:noFill/>
                </a:ln>
                <a:solidFill>
                  <a:schemeClr val="tx1"/>
                </a:solidFill>
                <a:effectLst/>
                <a:uLnTx/>
                <a:uFillTx/>
                <a:latin typeface="+mn-lt"/>
                <a:ea typeface="+mn-ea"/>
                <a:cs typeface="+mn-cs"/>
              </a:rPr>
              <a:t>bringeth</a:t>
            </a:r>
            <a:r>
              <a:rPr kumimoji="0" lang="en-CA" sz="2200" b="0" i="0" u="none" strike="noStrike" kern="1200" cap="none" spc="0" normalizeH="0" noProof="0" dirty="0" smtClean="0">
                <a:ln>
                  <a:noFill/>
                </a:ln>
                <a:solidFill>
                  <a:schemeClr val="tx1"/>
                </a:solidFill>
                <a:effectLst/>
                <a:uLnTx/>
                <a:uFillTx/>
                <a:latin typeface="+mn-lt"/>
                <a:ea typeface="+mn-ea"/>
                <a:cs typeface="+mn-cs"/>
              </a:rPr>
              <a:t> not forth  good fruit is hewn down”</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baseline="0" dirty="0" smtClean="0"/>
              <a:t>“He that hath two</a:t>
            </a:r>
            <a:r>
              <a:rPr lang="en-CA" sz="2200" dirty="0" smtClean="0"/>
              <a:t> coats, let him impart to him that hath none”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“Be content with your wages”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Content Placeholder 2"/>
          <p:cNvSpPr txBox="1">
            <a:spLocks/>
          </p:cNvSpPr>
          <p:nvPr/>
        </p:nvSpPr>
        <p:spPr>
          <a:xfrm>
            <a:off x="0" y="3501008"/>
            <a:ext cx="9144000" cy="3096344"/>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The man prophesied of by Isaiah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The messenger sent before the face of Christ</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Came for a witness of that Light</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He is the “Voice”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Clothed in </a:t>
            </a:r>
            <a:r>
              <a:rPr lang="en-CA" sz="2200" dirty="0" smtClean="0"/>
              <a:t>camel’s </a:t>
            </a:r>
            <a:r>
              <a:rPr lang="en-CA" sz="2200" dirty="0" smtClean="0"/>
              <a:t>hair and leathern girdle</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Ate</a:t>
            </a:r>
            <a:r>
              <a:rPr kumimoji="0" lang="en-CA" sz="2200" b="0" i="0" u="none" strike="noStrike" kern="1200" cap="none" spc="0" normalizeH="0" noProof="0" dirty="0" smtClean="0">
                <a:ln>
                  <a:noFill/>
                </a:ln>
                <a:solidFill>
                  <a:schemeClr val="tx1"/>
                </a:solidFill>
                <a:effectLst/>
                <a:uLnTx/>
                <a:uFillTx/>
                <a:latin typeface="+mn-lt"/>
                <a:ea typeface="+mn-ea"/>
                <a:cs typeface="+mn-cs"/>
              </a:rPr>
              <a:t> locust and wild honey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Instructed in the wilderness by the Angels</a:t>
            </a:r>
            <a:endParaRPr kumimoji="0" lang="en-CA" sz="2200" b="0" i="0" u="none" strike="noStrike" kern="1200" cap="none" spc="0" normalizeH="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0" y="0"/>
            <a:ext cx="9144000" cy="3573016"/>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“O generation of vipers” Matt</a:t>
            </a:r>
            <a:r>
              <a:rPr kumimoji="0" lang="en-CA" sz="2200" b="0" i="0" u="none" strike="noStrike" kern="1200" cap="none" spc="0" normalizeH="0" noProof="0" dirty="0" smtClean="0">
                <a:ln>
                  <a:noFill/>
                </a:ln>
                <a:solidFill>
                  <a:schemeClr val="tx1"/>
                </a:solidFill>
                <a:effectLst/>
                <a:uLnTx/>
                <a:uFillTx/>
                <a:latin typeface="+mn-lt"/>
                <a:ea typeface="+mn-ea"/>
                <a:cs typeface="+mn-cs"/>
              </a:rPr>
              <a:t> </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3:7</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“Bring forth fruits meet for repentance” Matt 3:8</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“We have</a:t>
            </a:r>
            <a:r>
              <a:rPr kumimoji="0" lang="en-CA" sz="2200" b="0" i="0" u="none" strike="noStrike" kern="1200" cap="none" spc="0" normalizeH="0" noProof="0" dirty="0" smtClean="0">
                <a:ln>
                  <a:noFill/>
                </a:ln>
                <a:solidFill>
                  <a:schemeClr val="tx1"/>
                </a:solidFill>
                <a:effectLst/>
                <a:uLnTx/>
                <a:uFillTx/>
                <a:latin typeface="+mn-lt"/>
                <a:ea typeface="+mn-ea"/>
                <a:cs typeface="+mn-cs"/>
              </a:rPr>
              <a:t> Abraham to our Father” Matt 3:9</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baseline="0" dirty="0" smtClean="0"/>
              <a:t>“God is able of these</a:t>
            </a:r>
            <a:r>
              <a:rPr lang="en-CA" sz="2200" dirty="0" smtClean="0"/>
              <a:t> stones to raise up children unto Abraham” Matt 3:8 </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“Every tree which</a:t>
            </a:r>
            <a:r>
              <a:rPr kumimoji="0" lang="en-CA" sz="2200" b="0" i="0" u="none" strike="noStrike" kern="1200" cap="none" spc="0" normalizeH="0" noProof="0" dirty="0" smtClean="0">
                <a:ln>
                  <a:noFill/>
                </a:ln>
                <a:solidFill>
                  <a:schemeClr val="tx1"/>
                </a:solidFill>
                <a:effectLst/>
                <a:uLnTx/>
                <a:uFillTx/>
                <a:latin typeface="+mn-lt"/>
                <a:ea typeface="+mn-ea"/>
                <a:cs typeface="+mn-cs"/>
              </a:rPr>
              <a:t> </a:t>
            </a:r>
            <a:r>
              <a:rPr kumimoji="0" lang="en-CA" sz="2200" b="0" i="0" u="none" strike="noStrike" kern="1200" cap="none" spc="0" normalizeH="0" noProof="0" dirty="0" err="1" smtClean="0">
                <a:ln>
                  <a:noFill/>
                </a:ln>
                <a:solidFill>
                  <a:schemeClr val="tx1"/>
                </a:solidFill>
                <a:effectLst/>
                <a:uLnTx/>
                <a:uFillTx/>
                <a:latin typeface="+mn-lt"/>
                <a:ea typeface="+mn-ea"/>
                <a:cs typeface="+mn-cs"/>
              </a:rPr>
              <a:t>bringeth</a:t>
            </a:r>
            <a:r>
              <a:rPr kumimoji="0" lang="en-CA" sz="2200" b="0" i="0" u="none" strike="noStrike" kern="1200" cap="none" spc="0" normalizeH="0" noProof="0" dirty="0" smtClean="0">
                <a:ln>
                  <a:noFill/>
                </a:ln>
                <a:solidFill>
                  <a:schemeClr val="tx1"/>
                </a:solidFill>
                <a:effectLst/>
                <a:uLnTx/>
                <a:uFillTx/>
                <a:latin typeface="+mn-lt"/>
                <a:ea typeface="+mn-ea"/>
                <a:cs typeface="+mn-cs"/>
              </a:rPr>
              <a:t> not forth  good fruit is hewn down” Matt 3:10</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baseline="0" dirty="0" smtClean="0"/>
              <a:t>“He that hath two</a:t>
            </a:r>
            <a:r>
              <a:rPr lang="en-CA" sz="2200" dirty="0" smtClean="0"/>
              <a:t> coats, let him impart to him that hath none” Luke 3:11</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“Be content with your wages” Luke 3:14</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2924944"/>
            <a:ext cx="9144000" cy="3456384"/>
          </a:xfrm>
          <a:prstGeom prst="roundRect">
            <a:avLst/>
          </a:prstGeom>
          <a:solidFill>
            <a:schemeClr val="tx1"/>
          </a:solidFill>
          <a:scene3d>
            <a:camera prst="orthographicFront"/>
            <a:lightRig rig="threePt" dir="t"/>
          </a:scene3d>
          <a:sp3d>
            <a:bevelT w="114300" prst="artDeco"/>
          </a:sp3d>
        </p:spPr>
        <p:txBody>
          <a:bodyPr anchor="ctr" anchorCtr="0">
            <a:normAutofit/>
          </a:bodyPr>
          <a:lstStyle/>
          <a:p>
            <a:pPr marL="0" indent="0">
              <a:buNone/>
            </a:pPr>
            <a:r>
              <a:rPr lang="en-CA" sz="2400" dirty="0" smtClean="0">
                <a:solidFill>
                  <a:schemeClr val="bg1"/>
                </a:solidFill>
              </a:rPr>
              <a:t>Luke 11:2-4 Our Father which art in heaven, Hallowed be thy name. Thy kingdom come. </a:t>
            </a:r>
            <a:r>
              <a:rPr lang="en-CA" sz="2400" dirty="0" err="1" smtClean="0">
                <a:solidFill>
                  <a:schemeClr val="bg1"/>
                </a:solidFill>
              </a:rPr>
              <a:t>Thy</a:t>
            </a:r>
            <a:r>
              <a:rPr lang="en-CA" sz="2400" dirty="0" smtClean="0">
                <a:solidFill>
                  <a:schemeClr val="bg1"/>
                </a:solidFill>
              </a:rPr>
              <a:t> will be done, as in heaven, so in earth. Give us day by day our daily bread. And forgive us our sins; for we also forgive every one that is indebted to us. And lead us not into temptation; but deliver us from evil.</a:t>
            </a:r>
          </a:p>
        </p:txBody>
      </p:sp>
      <p:pic>
        <p:nvPicPr>
          <p:cNvPr id="4" name="Picture 3" descr="scrollb.jpg"/>
          <p:cNvPicPr>
            <a:picLocks noChangeAspect="1"/>
          </p:cNvPicPr>
          <p:nvPr/>
        </p:nvPicPr>
        <p:blipFill>
          <a:blip r:embed="rId3" cstate="print"/>
          <a:stretch>
            <a:fillRect/>
          </a:stretch>
        </p:blipFill>
        <p:spPr>
          <a:xfrm>
            <a:off x="0" y="1"/>
            <a:ext cx="2843808" cy="2456016"/>
          </a:xfrm>
          <a:prstGeom prst="rect">
            <a:avLst/>
          </a:prstGeom>
          <a:ln>
            <a:noFill/>
          </a:ln>
          <a:effectLst>
            <a:softEdge rad="112500"/>
          </a:effectLst>
        </p:spPr>
      </p:pic>
      <p:sp>
        <p:nvSpPr>
          <p:cNvPr id="5" name="Content Placeholder 2"/>
          <p:cNvSpPr txBox="1">
            <a:spLocks/>
          </p:cNvSpPr>
          <p:nvPr/>
        </p:nvSpPr>
        <p:spPr>
          <a:xfrm>
            <a:off x="3707904" y="0"/>
            <a:ext cx="5436096" cy="2348880"/>
          </a:xfrm>
          <a:prstGeom prst="rect">
            <a:avLst/>
          </a:prstGeom>
        </p:spPr>
        <p:txBody>
          <a:bodyPr vert="horz" lIns="91440" tIns="45720" rIns="91440" bIns="45720" rtlCol="0">
            <a:normAutofit/>
          </a:bodyPr>
          <a:lstStyle/>
          <a:p>
            <a:r>
              <a:rPr lang="en-CA" sz="2400" dirty="0" smtClean="0"/>
              <a:t>Luke 11:1 And it came to pass, that, as he was praying in a certain place, when he ceased, one of his disciples said unto him, Lord, teach us to pray, as John also taught his disciples.</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4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4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7" name="Straight Connector 6"/>
          <p:cNvCxnSpPr/>
          <p:nvPr/>
        </p:nvCxnSpPr>
        <p:spPr>
          <a:xfrm>
            <a:off x="6516216" y="1556792"/>
            <a:ext cx="2627784" cy="0"/>
          </a:xfrm>
          <a:prstGeom prst="line">
            <a:avLst/>
          </a:prstGeom>
          <a:ln w="63500"/>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3779912" y="1916832"/>
            <a:ext cx="1512168" cy="0"/>
          </a:xfrm>
          <a:prstGeom prst="line">
            <a:avLst/>
          </a:prstGeom>
          <a:ln w="63500"/>
        </p:spPr>
        <p:style>
          <a:lnRef idx="1">
            <a:schemeClr val="accent1"/>
          </a:lnRef>
          <a:fillRef idx="0">
            <a:schemeClr val="accent1"/>
          </a:fillRef>
          <a:effectRef idx="0">
            <a:schemeClr val="accent1"/>
          </a:effectRef>
          <a:fontRef idx="minor">
            <a:schemeClr val="tx1"/>
          </a:fontRef>
        </p:style>
      </p:cxn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left)">
                                      <p:cBhvr>
                                        <p:cTn id="11" dur="500"/>
                                        <p:tgtEl>
                                          <p:spTgt spid="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bg/>
                                          </p:spTgt>
                                        </p:tgtEl>
                                        <p:attrNameLst>
                                          <p:attrName>style.visibility</p:attrName>
                                        </p:attrNameLst>
                                      </p:cBhvr>
                                      <p:to>
                                        <p:strVal val="visible"/>
                                      </p:to>
                                    </p:set>
                                    <p:animEffect transition="in" filter="fade">
                                      <p:cBhvr>
                                        <p:cTn id="16" dur="1000"/>
                                        <p:tgtEl>
                                          <p:spTgt spid="3">
                                            <p:bg/>
                                          </p:spTgt>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Effect transition="in" filter="fade">
                                      <p:cBhvr>
                                        <p:cTn id="19" dur="1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0" y="0"/>
            <a:ext cx="9144000" cy="1071570"/>
          </a:xfrm>
          <a:prstGeom prst="rect">
            <a:avLst/>
          </a:prstGeom>
        </p:spPr>
        <p:txBody>
          <a:bodyPr vert="horz" lIns="91440" tIns="45720" rIns="91440" bIns="45720" rtlCol="0">
            <a:normAutofit/>
          </a:bodyPr>
          <a:lstStyle/>
          <a:p>
            <a:pPr lvl="0">
              <a:spcBef>
                <a:spcPct val="20000"/>
              </a:spcBef>
            </a:pPr>
            <a:r>
              <a:rPr lang="en-CA" sz="2200" dirty="0"/>
              <a:t>John </a:t>
            </a:r>
            <a:r>
              <a:rPr lang="en-CA" sz="2200" dirty="0" smtClean="0"/>
              <a:t>1:28 </a:t>
            </a:r>
            <a:r>
              <a:rPr lang="en-CA" sz="2200" dirty="0"/>
              <a:t>These things were done in </a:t>
            </a:r>
            <a:r>
              <a:rPr lang="en-CA" sz="2200" dirty="0" err="1"/>
              <a:t>Bethabara</a:t>
            </a:r>
            <a:r>
              <a:rPr lang="en-CA" sz="2200" dirty="0"/>
              <a:t> beyond Jordan, where John was baptizing.</a:t>
            </a:r>
          </a:p>
          <a:p>
            <a:pPr lvl="0">
              <a:spcBef>
                <a:spcPct val="20000"/>
              </a:spcBef>
            </a:pPr>
            <a:endParaRPr lang="en-CA" sz="2200" dirty="0"/>
          </a:p>
        </p:txBody>
      </p:sp>
      <p:sp>
        <p:nvSpPr>
          <p:cNvPr id="7" name="Content Placeholder 2"/>
          <p:cNvSpPr txBox="1">
            <a:spLocks/>
          </p:cNvSpPr>
          <p:nvPr/>
        </p:nvSpPr>
        <p:spPr>
          <a:xfrm>
            <a:off x="0" y="836712"/>
            <a:ext cx="9144000" cy="714380"/>
          </a:xfrm>
          <a:prstGeom prst="rect">
            <a:avLst/>
          </a:prstGeom>
        </p:spPr>
        <p:txBody>
          <a:bodyPr vert="horz" lIns="91440" tIns="45720" rIns="91440" bIns="45720" rtlCol="0">
            <a:normAutofit/>
          </a:bodyPr>
          <a:lstStyle/>
          <a:p>
            <a:pPr lvl="0">
              <a:spcBef>
                <a:spcPct val="20000"/>
              </a:spcBef>
            </a:pPr>
            <a:r>
              <a:rPr lang="en-CA" sz="2200" dirty="0" err="1" smtClean="0"/>
              <a:t>Bethabara</a:t>
            </a:r>
            <a:r>
              <a:rPr lang="en-CA" sz="2200" dirty="0" smtClean="0"/>
              <a:t> is Bethany = House of Dates</a:t>
            </a:r>
            <a:endParaRPr lang="en-CA" sz="2200" dirty="0"/>
          </a:p>
          <a:p>
            <a:pPr lvl="0">
              <a:spcBef>
                <a:spcPct val="20000"/>
              </a:spcBef>
            </a:pPr>
            <a:endParaRPr lang="en-CA" sz="22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3"/>
          <p:cNvPicPr>
            <a:picLocks noChangeAspect="1" noChangeArrowheads="1"/>
          </p:cNvPicPr>
          <p:nvPr/>
        </p:nvPicPr>
        <p:blipFill>
          <a:blip r:embed="rId3" cstate="print"/>
          <a:srcRect/>
          <a:stretch>
            <a:fillRect/>
          </a:stretch>
        </p:blipFill>
        <p:spPr bwMode="auto">
          <a:xfrm>
            <a:off x="1545336" y="1"/>
            <a:ext cx="4697186" cy="6858000"/>
          </a:xfrm>
          <a:prstGeom prst="rect">
            <a:avLst/>
          </a:prstGeom>
          <a:noFill/>
          <a:ln w="9525">
            <a:noFill/>
            <a:miter lim="800000"/>
            <a:headEnd/>
            <a:tailEnd/>
          </a:ln>
        </p:spPr>
      </p:pic>
      <p:sp>
        <p:nvSpPr>
          <p:cNvPr id="10" name="Rectangle 9"/>
          <p:cNvSpPr/>
          <p:nvPr/>
        </p:nvSpPr>
        <p:spPr>
          <a:xfrm>
            <a:off x="3635896" y="4977184"/>
            <a:ext cx="424744" cy="118800"/>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4067944" y="1844824"/>
            <a:ext cx="648072" cy="720080"/>
          </a:xfrm>
          <a:prstGeom prst="ellipse">
            <a:avLst/>
          </a:prstGeom>
          <a:solidFill>
            <a:schemeClr val="accent1">
              <a:alpha val="0"/>
            </a:schemeClr>
          </a:solidFill>
          <a:ln w="444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 name="Rectangle 1"/>
          <p:cNvSpPr/>
          <p:nvPr/>
        </p:nvSpPr>
        <p:spPr>
          <a:xfrm>
            <a:off x="3364992" y="2496312"/>
            <a:ext cx="429768" cy="14401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4219264" y="4869160"/>
            <a:ext cx="448056" cy="137160"/>
          </a:xfrm>
          <a:prstGeom prst="rect">
            <a:avLst/>
          </a:prstGeom>
          <a:solidFill>
            <a:schemeClr val="accent1">
              <a:alpha val="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Down Arrow 2"/>
          <p:cNvSpPr/>
          <p:nvPr/>
        </p:nvSpPr>
        <p:spPr>
          <a:xfrm rot="20817063">
            <a:off x="3998780" y="2604054"/>
            <a:ext cx="98402" cy="2303657"/>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22679" y="4463075"/>
            <a:ext cx="3421321" cy="2394925"/>
          </a:xfrm>
          <a:prstGeom prst="rect">
            <a:avLst/>
          </a:prstGeom>
        </p:spPr>
      </p:pic>
      <p:sp>
        <p:nvSpPr>
          <p:cNvPr id="7" name="Rectangle 6"/>
          <p:cNvSpPr/>
          <p:nvPr/>
        </p:nvSpPr>
        <p:spPr>
          <a:xfrm>
            <a:off x="2915816" y="5301208"/>
            <a:ext cx="932452" cy="504056"/>
          </a:xfrm>
          <a:prstGeom prst="rect">
            <a:avLst/>
          </a:prstGeom>
          <a:solidFill>
            <a:schemeClr val="tx1">
              <a:alpha val="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10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1000"/>
                                        <p:tgtEl>
                                          <p:spTgt spid="7"/>
                                        </p:tgtEl>
                                      </p:cBhvr>
                                    </p:animEffec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fade">
                                      <p:cBhvr>
                                        <p:cTn id="3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2" grpId="0" animBg="1"/>
      <p:bldP spid="6" grpId="0" animBg="1"/>
      <p:bldP spid="3" grpId="0" animBg="1"/>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67744" y="70443"/>
            <a:ext cx="5256583" cy="6752923"/>
          </a:xfrm>
        </p:spPr>
      </p:pic>
    </p:spTree>
    <p:extLst>
      <p:ext uri="{BB962C8B-B14F-4D97-AF65-F5344CB8AC3E}">
        <p14:creationId xmlns:p14="http://schemas.microsoft.com/office/powerpoint/2010/main" val="4230012259"/>
      </p:ext>
    </p:extLst>
  </p:cSld>
  <p:clrMapOvr>
    <a:masterClrMapping/>
  </p:clrMapOvr>
  <p:transition>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0" y="-27384"/>
            <a:ext cx="9144000" cy="1071570"/>
          </a:xfrm>
          <a:prstGeom prst="rect">
            <a:avLst/>
          </a:prstGeom>
        </p:spPr>
        <p:txBody>
          <a:bodyPr vert="horz" lIns="91440" tIns="45720" rIns="91440" bIns="45720" rtlCol="0">
            <a:normAutofit/>
          </a:bodyPr>
          <a:lstStyle/>
          <a:p>
            <a:pPr lvl="0">
              <a:spcBef>
                <a:spcPct val="20000"/>
              </a:spcBef>
            </a:pPr>
            <a:r>
              <a:rPr lang="en-CA" sz="2200" dirty="0"/>
              <a:t>John </a:t>
            </a:r>
            <a:r>
              <a:rPr lang="en-CA" sz="2200" dirty="0" smtClean="0"/>
              <a:t>1:28 </a:t>
            </a:r>
            <a:r>
              <a:rPr lang="en-CA" sz="2200" dirty="0"/>
              <a:t>These things were done in </a:t>
            </a:r>
            <a:r>
              <a:rPr lang="en-CA" sz="2200" dirty="0" err="1"/>
              <a:t>Bethabara</a:t>
            </a:r>
            <a:r>
              <a:rPr lang="en-CA" sz="2200" dirty="0"/>
              <a:t> beyond Jordan, where John was baptizing.</a:t>
            </a:r>
          </a:p>
          <a:p>
            <a:pPr lvl="0">
              <a:spcBef>
                <a:spcPct val="20000"/>
              </a:spcBef>
            </a:pPr>
            <a:endParaRPr lang="en-CA" sz="2200" dirty="0"/>
          </a:p>
        </p:txBody>
      </p:sp>
      <p:sp>
        <p:nvSpPr>
          <p:cNvPr id="7" name="Content Placeholder 2"/>
          <p:cNvSpPr txBox="1">
            <a:spLocks/>
          </p:cNvSpPr>
          <p:nvPr/>
        </p:nvSpPr>
        <p:spPr>
          <a:xfrm>
            <a:off x="0" y="908720"/>
            <a:ext cx="9144000" cy="714380"/>
          </a:xfrm>
          <a:prstGeom prst="rect">
            <a:avLst/>
          </a:prstGeom>
        </p:spPr>
        <p:txBody>
          <a:bodyPr vert="horz" lIns="91440" tIns="45720" rIns="91440" bIns="45720" rtlCol="0">
            <a:normAutofit/>
          </a:bodyPr>
          <a:lstStyle/>
          <a:p>
            <a:pPr lvl="0">
              <a:spcBef>
                <a:spcPct val="20000"/>
              </a:spcBef>
            </a:pPr>
            <a:r>
              <a:rPr lang="en-CA" sz="2200" dirty="0" err="1" smtClean="0"/>
              <a:t>Bethabara</a:t>
            </a:r>
            <a:r>
              <a:rPr lang="en-CA" sz="2200" dirty="0" smtClean="0"/>
              <a:t> is Bethany = House of Dates</a:t>
            </a:r>
            <a:endParaRPr lang="en-CA" sz="2200" dirty="0"/>
          </a:p>
          <a:p>
            <a:pPr lvl="0">
              <a:spcBef>
                <a:spcPct val="20000"/>
              </a:spcBef>
            </a:pPr>
            <a:endParaRPr lang="en-CA" sz="2200" dirty="0"/>
          </a:p>
        </p:txBody>
      </p:sp>
      <p:sp>
        <p:nvSpPr>
          <p:cNvPr id="8" name="Content Placeholder 2"/>
          <p:cNvSpPr txBox="1">
            <a:spLocks/>
          </p:cNvSpPr>
          <p:nvPr/>
        </p:nvSpPr>
        <p:spPr>
          <a:xfrm>
            <a:off x="0" y="2708920"/>
            <a:ext cx="9144000" cy="760565"/>
          </a:xfrm>
          <a:prstGeom prst="rect">
            <a:avLst/>
          </a:prstGeom>
        </p:spPr>
        <p:txBody>
          <a:bodyPr vert="horz" lIns="91440" tIns="45720" rIns="91440" bIns="45720" rtlCol="0">
            <a:normAutofit/>
          </a:bodyPr>
          <a:lstStyle/>
          <a:p>
            <a:pPr lvl="0">
              <a:spcBef>
                <a:spcPct val="20000"/>
              </a:spcBef>
            </a:pPr>
            <a:r>
              <a:rPr lang="en-CA" sz="2200" dirty="0" smtClean="0"/>
              <a:t>John 11 The raising of Lazarus (</a:t>
            </a:r>
            <a:r>
              <a:rPr lang="en-CA" sz="2200" dirty="0" err="1" smtClean="0"/>
              <a:t>Eliezer</a:t>
            </a:r>
            <a:r>
              <a:rPr lang="en-CA" sz="2200" dirty="0" smtClean="0"/>
              <a:t> =Ail is helper)</a:t>
            </a:r>
            <a:endParaRPr lang="en-CA" sz="2200" dirty="0"/>
          </a:p>
        </p:txBody>
      </p:sp>
      <p:sp>
        <p:nvSpPr>
          <p:cNvPr id="9" name="Content Placeholder 2"/>
          <p:cNvSpPr txBox="1">
            <a:spLocks/>
          </p:cNvSpPr>
          <p:nvPr/>
        </p:nvSpPr>
        <p:spPr>
          <a:xfrm>
            <a:off x="0" y="3645024"/>
            <a:ext cx="9144000" cy="1285884"/>
          </a:xfrm>
          <a:prstGeom prst="rect">
            <a:avLst/>
          </a:prstGeom>
        </p:spPr>
        <p:txBody>
          <a:bodyPr vert="horz" lIns="91440" tIns="45720" rIns="91440" bIns="45720" rtlCol="0">
            <a:normAutofit/>
          </a:bodyPr>
          <a:lstStyle/>
          <a:p>
            <a:pPr lvl="0">
              <a:spcBef>
                <a:spcPct val="20000"/>
              </a:spcBef>
            </a:pPr>
            <a:r>
              <a:rPr lang="en-CA" sz="2200" dirty="0" smtClean="0"/>
              <a:t>Gen 15 </a:t>
            </a:r>
            <a:r>
              <a:rPr lang="en-CA" sz="2200" dirty="0" err="1" smtClean="0"/>
              <a:t>Eliezer</a:t>
            </a:r>
            <a:r>
              <a:rPr lang="en-CA" sz="2200" dirty="0" smtClean="0"/>
              <a:t> is introduced as a faithful servant, but the seed would come from Abraham, this was ratified with a vision of God Manifestation, and the land given to Abraham after he would be raised from the dead</a:t>
            </a:r>
            <a:endParaRPr lang="en-CA" sz="2200" dirty="0"/>
          </a:p>
        </p:txBody>
      </p:sp>
      <p:sp>
        <p:nvSpPr>
          <p:cNvPr id="10" name="Content Placeholder 2"/>
          <p:cNvSpPr txBox="1">
            <a:spLocks/>
          </p:cNvSpPr>
          <p:nvPr/>
        </p:nvSpPr>
        <p:spPr>
          <a:xfrm>
            <a:off x="0" y="1620600"/>
            <a:ext cx="9144000" cy="714380"/>
          </a:xfrm>
          <a:prstGeom prst="rect">
            <a:avLst/>
          </a:prstGeom>
        </p:spPr>
        <p:txBody>
          <a:bodyPr vert="horz" lIns="91440" tIns="45720" rIns="91440" bIns="45720" rtlCol="0">
            <a:normAutofit fontScale="92500" lnSpcReduction="10000"/>
          </a:bodyPr>
          <a:lstStyle/>
          <a:p>
            <a:pPr lvl="0">
              <a:spcBef>
                <a:spcPct val="20000"/>
              </a:spcBef>
            </a:pPr>
            <a:r>
              <a:rPr lang="en-CA" sz="2400" dirty="0"/>
              <a:t>John 10:40 And went away again beyond Jordan into the place where John at first baptized; and there he abode.</a:t>
            </a:r>
            <a:endParaRPr lang="en-CA" sz="2200" dirty="0"/>
          </a:p>
        </p:txBody>
      </p:sp>
      <p:sp>
        <p:nvSpPr>
          <p:cNvPr id="11" name="Content Placeholder 2"/>
          <p:cNvSpPr txBox="1">
            <a:spLocks/>
          </p:cNvSpPr>
          <p:nvPr/>
        </p:nvSpPr>
        <p:spPr>
          <a:xfrm>
            <a:off x="0" y="5229200"/>
            <a:ext cx="9144000" cy="720080"/>
          </a:xfrm>
          <a:prstGeom prst="rect">
            <a:avLst/>
          </a:prstGeom>
        </p:spPr>
        <p:txBody>
          <a:bodyPr vert="horz" lIns="91440" tIns="45720" rIns="91440" bIns="45720" rtlCol="0">
            <a:normAutofit/>
          </a:bodyPr>
          <a:lstStyle/>
          <a:p>
            <a:pPr lvl="0">
              <a:spcBef>
                <a:spcPct val="20000"/>
              </a:spcBef>
            </a:pPr>
            <a:r>
              <a:rPr lang="en-CA" sz="2200" dirty="0" smtClean="0"/>
              <a:t>John 5:25 ...the dead shall hear the voice of the son of God</a:t>
            </a:r>
            <a:endParaRPr lang="en-CA" sz="2200" dirty="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10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1000"/>
                                        <p:tgtEl>
                                          <p:spTgt spid="9"/>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
            <a:ext cx="9144000" cy="1357298"/>
          </a:xfrm>
        </p:spPr>
        <p:txBody>
          <a:bodyPr>
            <a:normAutofit/>
          </a:bodyPr>
          <a:lstStyle/>
          <a:p>
            <a:pPr marL="0" indent="0">
              <a:buNone/>
            </a:pPr>
            <a:r>
              <a:rPr lang="en-CA" sz="2200" dirty="0" smtClean="0"/>
              <a:t>Matt 21:32 For John came unto you in the way of righteousness, and ye believed him not: but the publicans and the harlots believed him: and ye, when ye had seen it, repented not afterward, that ye might believe him.</a:t>
            </a:r>
          </a:p>
          <a:p>
            <a:pPr>
              <a:buNone/>
            </a:pPr>
            <a:endParaRPr lang="en-CA" sz="2200" dirty="0" smtClean="0"/>
          </a:p>
        </p:txBody>
      </p:sp>
      <p:sp>
        <p:nvSpPr>
          <p:cNvPr id="4" name="Content Placeholder 2"/>
          <p:cNvSpPr txBox="1">
            <a:spLocks/>
          </p:cNvSpPr>
          <p:nvPr/>
        </p:nvSpPr>
        <p:spPr>
          <a:xfrm>
            <a:off x="0" y="1357298"/>
            <a:ext cx="9144000" cy="928694"/>
          </a:xfrm>
          <a:prstGeom prst="rect">
            <a:avLst/>
          </a:prstGeom>
        </p:spPr>
        <p:txBody>
          <a:bodyPr vert="horz" lIns="91440" tIns="45720" rIns="91440" bIns="45720" rtlCol="0">
            <a:normAutofit/>
          </a:bodyPr>
          <a:lstStyle/>
          <a:p>
            <a:pPr lvl="0">
              <a:spcBef>
                <a:spcPct val="20000"/>
              </a:spcBef>
            </a:pPr>
            <a:r>
              <a:rPr lang="en-CA" sz="2200" dirty="0" smtClean="0"/>
              <a:t> </a:t>
            </a:r>
            <a:r>
              <a:rPr lang="en-CA" sz="2200" dirty="0" err="1" smtClean="0">
                <a:effectLst>
                  <a:glow rad="228600">
                    <a:schemeClr val="accent2">
                      <a:satMod val="175000"/>
                      <a:alpha val="40000"/>
                    </a:schemeClr>
                  </a:glow>
                </a:effectLst>
              </a:rPr>
              <a:t>hodos</a:t>
            </a:r>
            <a:r>
              <a:rPr lang="en-CA" sz="2200" dirty="0" smtClean="0">
                <a:effectLst>
                  <a:glow rad="228600">
                    <a:schemeClr val="accent2">
                      <a:satMod val="175000"/>
                      <a:alpha val="40000"/>
                    </a:schemeClr>
                  </a:glow>
                </a:effectLst>
              </a:rPr>
              <a:t> </a:t>
            </a:r>
            <a:r>
              <a:rPr lang="en-CA" sz="2200" dirty="0">
                <a:effectLst>
                  <a:glow rad="228600">
                    <a:schemeClr val="accent2">
                      <a:satMod val="175000"/>
                      <a:alpha val="40000"/>
                    </a:schemeClr>
                  </a:glow>
                </a:effectLst>
              </a:rPr>
              <a:t>(</a:t>
            </a:r>
            <a:r>
              <a:rPr lang="en-CA" sz="2200" dirty="0" err="1">
                <a:effectLst>
                  <a:glow rad="228600">
                    <a:schemeClr val="accent2">
                      <a:satMod val="175000"/>
                      <a:alpha val="40000"/>
                    </a:schemeClr>
                  </a:glow>
                </a:effectLst>
              </a:rPr>
              <a:t>hod-os</a:t>
            </a:r>
            <a:r>
              <a:rPr lang="en-CA" sz="2200" dirty="0">
                <a:effectLst>
                  <a:glow rad="228600">
                    <a:schemeClr val="accent2">
                      <a:satMod val="175000"/>
                      <a:alpha val="40000"/>
                    </a:schemeClr>
                  </a:glow>
                </a:effectLst>
              </a:rPr>
              <a:t>'); </a:t>
            </a:r>
            <a:r>
              <a:rPr lang="en-CA" sz="2200" dirty="0"/>
              <a:t>apparently a primary word; </a:t>
            </a:r>
            <a:r>
              <a:rPr lang="en-CA" sz="2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a road; </a:t>
            </a:r>
            <a:r>
              <a:rPr lang="en-CA" sz="2200" dirty="0"/>
              <a:t>by implication a </a:t>
            </a:r>
            <a:r>
              <a:rPr lang="en-CA" sz="2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progress</a:t>
            </a:r>
            <a:r>
              <a:rPr lang="en-CA" sz="2200" dirty="0"/>
              <a:t> (the route, act or distance); figuratively, a mode or means:</a:t>
            </a:r>
          </a:p>
          <a:p>
            <a:pPr lvl="0">
              <a:spcBef>
                <a:spcPct val="20000"/>
              </a:spcBef>
            </a:pPr>
            <a:endParaRPr lang="en-CA" sz="2200" dirty="0"/>
          </a:p>
        </p:txBody>
      </p:sp>
      <p:sp>
        <p:nvSpPr>
          <p:cNvPr id="5" name="Content Placeholder 2"/>
          <p:cNvSpPr txBox="1">
            <a:spLocks/>
          </p:cNvSpPr>
          <p:nvPr/>
        </p:nvSpPr>
        <p:spPr>
          <a:xfrm>
            <a:off x="0" y="0"/>
            <a:ext cx="9144000" cy="1357298"/>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Matt 21:32 For John came unto you in the </a:t>
            </a:r>
            <a:r>
              <a:rPr kumimoji="0" lang="en-CA" sz="2200" b="0" i="0" u="none" strike="noStrike" kern="1200" cap="none" spc="0" normalizeH="0" baseline="0" noProof="0" dirty="0" smtClean="0">
                <a:ln>
                  <a:noFill/>
                </a:ln>
                <a:solidFill>
                  <a:schemeClr val="tx1"/>
                </a:solidFill>
                <a:effectLst>
                  <a:glow rad="228600">
                    <a:schemeClr val="accent2">
                      <a:satMod val="175000"/>
                      <a:alpha val="40000"/>
                    </a:schemeClr>
                  </a:glow>
                </a:effectLst>
                <a:uLnTx/>
                <a:uFillTx/>
                <a:latin typeface="+mn-lt"/>
                <a:ea typeface="+mn-ea"/>
                <a:cs typeface="+mn-cs"/>
              </a:rPr>
              <a:t>way</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 of righteousness, and ye believed him not: but the publicans and the harlots believed him: and ye, when ye had seen it, repented not afterward, that ye might believe him.</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0" y="2571744"/>
            <a:ext cx="9144000" cy="928694"/>
          </a:xfrm>
          <a:prstGeom prst="rect">
            <a:avLst/>
          </a:prstGeom>
        </p:spPr>
        <p:txBody>
          <a:bodyPr vert="horz" lIns="91440" tIns="45720" rIns="91440" bIns="45720" rtlCol="0">
            <a:normAutofit/>
          </a:bodyPr>
          <a:lstStyle/>
          <a:p>
            <a:pPr lvl="0">
              <a:spcBef>
                <a:spcPct val="20000"/>
              </a:spcBef>
            </a:pPr>
            <a:r>
              <a:rPr lang="en-CA" sz="2200" dirty="0" smtClean="0"/>
              <a:t>What is the “Way/road/progress of righteousness”?</a:t>
            </a:r>
            <a:endParaRPr lang="en-CA" sz="2200" dirty="0"/>
          </a:p>
          <a:p>
            <a:pPr lvl="0">
              <a:spcBef>
                <a:spcPct val="20000"/>
              </a:spcBef>
            </a:pPr>
            <a:endParaRPr lang="en-CA" sz="2200" dirty="0"/>
          </a:p>
        </p:txBody>
      </p:sp>
      <p:sp>
        <p:nvSpPr>
          <p:cNvPr id="7" name="Content Placeholder 2"/>
          <p:cNvSpPr txBox="1">
            <a:spLocks/>
          </p:cNvSpPr>
          <p:nvPr/>
        </p:nvSpPr>
        <p:spPr>
          <a:xfrm>
            <a:off x="0" y="3500438"/>
            <a:ext cx="9144000" cy="1214446"/>
          </a:xfrm>
          <a:prstGeom prst="rect">
            <a:avLst/>
          </a:prstGeom>
        </p:spPr>
        <p:txBody>
          <a:bodyPr vert="horz" lIns="91440" tIns="45720" rIns="91440" bIns="45720" rtlCol="0">
            <a:normAutofit/>
          </a:bodyPr>
          <a:lstStyle/>
          <a:p>
            <a:pPr lvl="0">
              <a:spcBef>
                <a:spcPct val="20000"/>
              </a:spcBef>
            </a:pPr>
            <a:r>
              <a:rPr lang="en-CA" sz="2200" dirty="0" smtClean="0"/>
              <a:t>Rom 9:30 What shall we say then? That the Gentiles, which followed not after </a:t>
            </a:r>
            <a:r>
              <a:rPr lang="en-CA" sz="2200" dirty="0" smtClean="0">
                <a:effectLst>
                  <a:glow rad="228600">
                    <a:schemeClr val="accent1">
                      <a:satMod val="175000"/>
                      <a:alpha val="40000"/>
                    </a:schemeClr>
                  </a:glow>
                </a:effectLst>
              </a:rPr>
              <a:t>righteousness</a:t>
            </a:r>
            <a:r>
              <a:rPr lang="en-CA" sz="2200" dirty="0" smtClean="0"/>
              <a:t>, have attained to </a:t>
            </a:r>
            <a:r>
              <a:rPr lang="en-CA" sz="2200" dirty="0" smtClean="0">
                <a:effectLst>
                  <a:glow rad="228600">
                    <a:schemeClr val="accent1">
                      <a:satMod val="175000"/>
                      <a:alpha val="40000"/>
                    </a:schemeClr>
                  </a:glow>
                </a:effectLst>
              </a:rPr>
              <a:t>righteousness</a:t>
            </a:r>
            <a:r>
              <a:rPr lang="en-CA" sz="2200" dirty="0" smtClean="0"/>
              <a:t>, even the </a:t>
            </a:r>
            <a:r>
              <a:rPr lang="en-CA" sz="2200" dirty="0" smtClean="0">
                <a:effectLst>
                  <a:glow rad="228600">
                    <a:schemeClr val="accent1">
                      <a:satMod val="175000"/>
                      <a:alpha val="40000"/>
                    </a:schemeClr>
                  </a:glow>
                </a:effectLst>
              </a:rPr>
              <a:t>righteousness </a:t>
            </a:r>
            <a:r>
              <a:rPr lang="en-CA" sz="2200" dirty="0" smtClean="0"/>
              <a:t>which is of faith.</a:t>
            </a:r>
          </a:p>
        </p:txBody>
      </p:sp>
      <p:sp>
        <p:nvSpPr>
          <p:cNvPr id="8" name="Content Placeholder 2"/>
          <p:cNvSpPr txBox="1">
            <a:spLocks/>
          </p:cNvSpPr>
          <p:nvPr/>
        </p:nvSpPr>
        <p:spPr>
          <a:xfrm>
            <a:off x="0" y="4857760"/>
            <a:ext cx="9144000" cy="1071570"/>
          </a:xfrm>
          <a:prstGeom prst="rect">
            <a:avLst/>
          </a:prstGeom>
        </p:spPr>
        <p:txBody>
          <a:bodyPr vert="horz" lIns="91440" tIns="45720" rIns="91440" bIns="45720" rtlCol="0">
            <a:normAutofit/>
          </a:bodyPr>
          <a:lstStyle/>
          <a:p>
            <a:pPr lvl="0">
              <a:spcBef>
                <a:spcPct val="20000"/>
              </a:spcBef>
            </a:pPr>
            <a:r>
              <a:rPr lang="en-CA" sz="2200" dirty="0" smtClean="0"/>
              <a:t>Rom 9:31 But Israel, which followed after the </a:t>
            </a:r>
            <a:r>
              <a:rPr lang="en-CA" sz="2200" dirty="0" smtClean="0">
                <a:effectLst>
                  <a:glow rad="228600">
                    <a:schemeClr val="accent1">
                      <a:satMod val="175000"/>
                      <a:alpha val="40000"/>
                    </a:schemeClr>
                  </a:glow>
                </a:effectLst>
              </a:rPr>
              <a:t>law of righteousness</a:t>
            </a:r>
            <a:r>
              <a:rPr lang="en-CA" sz="2200" dirty="0" smtClean="0"/>
              <a:t>, hath not attained to the </a:t>
            </a:r>
            <a:r>
              <a:rPr lang="en-CA" sz="2200" dirty="0" smtClean="0">
                <a:effectLst>
                  <a:glow rad="228600">
                    <a:schemeClr val="accent1">
                      <a:satMod val="175000"/>
                      <a:alpha val="40000"/>
                    </a:schemeClr>
                  </a:glow>
                </a:effectLst>
              </a:rPr>
              <a:t>law of righteousness</a:t>
            </a:r>
            <a:r>
              <a:rPr lang="en-CA" sz="2200" dirty="0" smtClean="0"/>
              <a:t>.</a:t>
            </a:r>
          </a:p>
          <a:p>
            <a:pPr lvl="0">
              <a:spcBef>
                <a:spcPct val="20000"/>
              </a:spcBef>
            </a:pPr>
            <a:endParaRPr lang="en-CA" sz="2200" dirty="0" smtClean="0"/>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10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10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196752"/>
            <a:ext cx="9144000" cy="692696"/>
          </a:xfrm>
        </p:spPr>
        <p:txBody>
          <a:bodyPr>
            <a:normAutofit/>
          </a:bodyPr>
          <a:lstStyle/>
          <a:p>
            <a:pPr marL="0" indent="0">
              <a:buNone/>
            </a:pPr>
            <a:r>
              <a:rPr lang="en-CA" sz="2200" dirty="0" smtClean="0"/>
              <a:t>Roman 10:4 Christ is the end of the Law of Righteousness” </a:t>
            </a:r>
            <a:endParaRPr lang="en-CA" sz="2200" dirty="0"/>
          </a:p>
        </p:txBody>
      </p:sp>
      <p:sp>
        <p:nvSpPr>
          <p:cNvPr id="4" name="Content Placeholder 2"/>
          <p:cNvSpPr txBox="1">
            <a:spLocks/>
          </p:cNvSpPr>
          <p:nvPr/>
        </p:nvSpPr>
        <p:spPr>
          <a:xfrm>
            <a:off x="0" y="2132856"/>
            <a:ext cx="9144000" cy="1008112"/>
          </a:xfrm>
          <a:prstGeom prst="rect">
            <a:avLst/>
          </a:prstGeom>
        </p:spPr>
        <p:txBody>
          <a:bodyPr vert="horz" lIns="91440" tIns="45720" rIns="91440" bIns="45720" rtlCol="0">
            <a:normAutofit/>
          </a:bodyPr>
          <a:lstStyle/>
          <a:p>
            <a:pPr>
              <a:defRPr/>
            </a:pPr>
            <a:r>
              <a:rPr lang="en-CA" sz="2200" dirty="0" smtClean="0"/>
              <a:t> end = </a:t>
            </a:r>
            <a:r>
              <a:rPr lang="en-CA" sz="2200" dirty="0" err="1" smtClean="0"/>
              <a:t>telos</a:t>
            </a:r>
            <a:r>
              <a:rPr lang="en-CA" sz="2200" dirty="0" smtClean="0"/>
              <a:t> (</a:t>
            </a:r>
            <a:r>
              <a:rPr lang="en-CA" sz="2200" dirty="0" err="1" smtClean="0"/>
              <a:t>tel'-os</a:t>
            </a:r>
            <a:r>
              <a:rPr lang="en-CA" sz="2200" dirty="0" smtClean="0"/>
              <a:t>); from a primary </a:t>
            </a:r>
            <a:r>
              <a:rPr lang="en-CA" sz="2200" dirty="0" err="1" smtClean="0"/>
              <a:t>tello</a:t>
            </a:r>
            <a:r>
              <a:rPr lang="en-CA" sz="2200" dirty="0" smtClean="0"/>
              <a:t> (to set out for a definite point or goal); properly, the point aimed at as a limit</a:t>
            </a:r>
          </a:p>
        </p:txBody>
      </p:sp>
      <p:sp>
        <p:nvSpPr>
          <p:cNvPr id="5" name="Content Placeholder 2"/>
          <p:cNvSpPr txBox="1">
            <a:spLocks/>
          </p:cNvSpPr>
          <p:nvPr/>
        </p:nvSpPr>
        <p:spPr>
          <a:xfrm>
            <a:off x="0" y="3284984"/>
            <a:ext cx="9144000" cy="432048"/>
          </a:xfrm>
          <a:prstGeom prst="rect">
            <a:avLst/>
          </a:prstGeom>
        </p:spPr>
        <p:txBody>
          <a:bodyPr vert="horz" lIns="91440" tIns="45720" rIns="91440" bIns="45720" rtlCol="0">
            <a:normAutofit/>
          </a:bodyPr>
          <a:lstStyle/>
          <a:p>
            <a:pPr lvl="0">
              <a:spcBef>
                <a:spcPct val="20000"/>
              </a:spcBef>
            </a:pPr>
            <a:r>
              <a:rPr lang="en-CA" sz="2200" dirty="0"/>
              <a:t>Lev </a:t>
            </a:r>
            <a:r>
              <a:rPr lang="en-CA" sz="2200" dirty="0" smtClean="0"/>
              <a:t>19:15 “In righteousness </a:t>
            </a:r>
            <a:r>
              <a:rPr lang="en-CA" sz="2200" dirty="0" err="1" smtClean="0"/>
              <a:t>shalt</a:t>
            </a:r>
            <a:r>
              <a:rPr lang="en-CA" sz="2200" dirty="0" smtClean="0"/>
              <a:t> thou judge thy neighbor”</a:t>
            </a:r>
            <a:endParaRPr lang="en-CA" sz="2200" dirty="0"/>
          </a:p>
          <a:p>
            <a:pPr lvl="0">
              <a:spcBef>
                <a:spcPct val="20000"/>
              </a:spcBef>
            </a:pPr>
            <a:endParaRPr lang="en-CA" sz="2200" dirty="0"/>
          </a:p>
        </p:txBody>
      </p:sp>
      <p:sp>
        <p:nvSpPr>
          <p:cNvPr id="6" name="Content Placeholder 2"/>
          <p:cNvSpPr txBox="1">
            <a:spLocks/>
          </p:cNvSpPr>
          <p:nvPr/>
        </p:nvSpPr>
        <p:spPr>
          <a:xfrm>
            <a:off x="0" y="4005064"/>
            <a:ext cx="9468544" cy="64807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Deut 6:24-25 Yahweh’s commandment</a:t>
            </a:r>
            <a:r>
              <a:rPr lang="en-CA" sz="2200" dirty="0" smtClean="0"/>
              <a:t>s </a:t>
            </a:r>
            <a:r>
              <a:rPr lang="en-CA" sz="2200" smtClean="0"/>
              <a:t>and </a:t>
            </a:r>
            <a:r>
              <a:rPr lang="en-CA" sz="2200" smtClean="0"/>
              <a:t>statutes </a:t>
            </a:r>
            <a:r>
              <a:rPr lang="en-CA" sz="2200" dirty="0" smtClean="0"/>
              <a:t>become our righteousness</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0" name="Content Placeholder 2"/>
          <p:cNvSpPr txBox="1">
            <a:spLocks/>
          </p:cNvSpPr>
          <p:nvPr/>
        </p:nvSpPr>
        <p:spPr>
          <a:xfrm>
            <a:off x="0" y="4913784"/>
            <a:ext cx="9144000" cy="1944216"/>
          </a:xfrm>
          <a:prstGeom prst="rect">
            <a:avLst/>
          </a:prstGeom>
        </p:spPr>
        <p:txBody>
          <a:bodyPr vert="horz" lIns="91440" tIns="45720" rIns="91440" bIns="45720" rtlCol="0">
            <a:normAutofit/>
          </a:bodyPr>
          <a:lstStyle/>
          <a:p>
            <a:pPr lvl="0">
              <a:spcBef>
                <a:spcPct val="20000"/>
              </a:spcBef>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Deut 33:18,19</a:t>
            </a:r>
            <a:r>
              <a:rPr kumimoji="0" lang="en-CA" sz="2200" b="0" i="0" u="none" strike="noStrike" kern="1200" cap="none" spc="0" normalizeH="0" noProof="0" dirty="0" smtClean="0">
                <a:ln>
                  <a:noFill/>
                </a:ln>
                <a:solidFill>
                  <a:schemeClr val="tx1"/>
                </a:solidFill>
                <a:effectLst/>
                <a:uLnTx/>
                <a:uFillTx/>
                <a:latin typeface="+mn-lt"/>
                <a:ea typeface="+mn-ea"/>
                <a:cs typeface="+mn-cs"/>
              </a:rPr>
              <a:t> And out </a:t>
            </a:r>
            <a:r>
              <a:rPr lang="en-CA" sz="2200" dirty="0" smtClean="0"/>
              <a:t>of “</a:t>
            </a:r>
            <a:r>
              <a:rPr kumimoji="0" lang="en-CA" sz="2200" b="0" i="0" u="none" strike="noStrike" kern="1200" cap="none" spc="0" normalizeH="0" noProof="0" dirty="0" smtClean="0">
                <a:ln>
                  <a:noFill/>
                </a:ln>
                <a:solidFill>
                  <a:schemeClr val="tx1"/>
                </a:solidFill>
                <a:effectLst>
                  <a:glow rad="228600">
                    <a:schemeClr val="accent2">
                      <a:satMod val="175000"/>
                      <a:alpha val="40000"/>
                    </a:schemeClr>
                  </a:glow>
                </a:effectLst>
                <a:uLnTx/>
                <a:uFillTx/>
                <a:latin typeface="+mn-lt"/>
                <a:ea typeface="+mn-ea"/>
                <a:cs typeface="+mn-cs"/>
              </a:rPr>
              <a:t>his dwelling place</a:t>
            </a:r>
            <a:r>
              <a:rPr kumimoji="0" lang="en-CA" sz="2200" b="0" i="0" u="none" strike="noStrike" kern="1200" cap="none" spc="0" normalizeH="0" noProof="0" dirty="0" smtClean="0">
                <a:ln>
                  <a:noFill/>
                </a:ln>
                <a:solidFill>
                  <a:schemeClr val="tx1"/>
                </a:solidFill>
                <a:effectLst/>
                <a:uLnTx/>
                <a:uFillTx/>
                <a:latin typeface="+mn-lt"/>
                <a:ea typeface="+mn-ea"/>
                <a:cs typeface="+mn-cs"/>
              </a:rPr>
              <a:t>” he said, Rejoice, in </a:t>
            </a:r>
            <a:r>
              <a:rPr kumimoji="0" lang="en-CA" sz="2200" b="0" i="0" u="none" strike="noStrike" kern="1200" cap="none" spc="0" normalizeH="0" noProof="0" dirty="0" smtClean="0">
                <a:ln>
                  <a:noFill/>
                </a:ln>
                <a:solidFill>
                  <a:schemeClr val="tx1"/>
                </a:solidFill>
                <a:effectLst>
                  <a:glow rad="228600">
                    <a:schemeClr val="accent2">
                      <a:satMod val="175000"/>
                      <a:alpha val="40000"/>
                    </a:schemeClr>
                  </a:glow>
                </a:effectLst>
                <a:uLnTx/>
                <a:uFillTx/>
                <a:latin typeface="+mn-lt"/>
                <a:ea typeface="+mn-ea"/>
                <a:cs typeface="+mn-cs"/>
              </a:rPr>
              <a:t>“your dwelling place</a:t>
            </a:r>
            <a:r>
              <a:rPr kumimoji="0" lang="en-CA" sz="2200" b="0" i="0" u="none" strike="noStrike" kern="1200" cap="none" spc="0" normalizeH="0" noProof="0" dirty="0" smtClean="0">
                <a:ln>
                  <a:noFill/>
                </a:ln>
                <a:solidFill>
                  <a:schemeClr val="tx1"/>
                </a:solidFill>
                <a:effectLst/>
                <a:uLnTx/>
                <a:uFillTx/>
                <a:latin typeface="+mn-lt"/>
                <a:ea typeface="+mn-ea"/>
                <a:cs typeface="+mn-cs"/>
              </a:rPr>
              <a:t>”, in thy going out: and “</a:t>
            </a:r>
            <a:r>
              <a:rPr kumimoji="0" lang="en-CA" sz="2200" b="0" i="0" u="none" strike="noStrike" kern="1200" cap="none" spc="0" normalizeH="0" noProof="0" dirty="0" smtClean="0">
                <a:ln>
                  <a:noFill/>
                </a:ln>
                <a:solidFill>
                  <a:schemeClr val="tx1"/>
                </a:solidFill>
                <a:effectLst>
                  <a:glow rad="228600">
                    <a:schemeClr val="accent4">
                      <a:satMod val="175000"/>
                      <a:alpha val="40000"/>
                    </a:schemeClr>
                  </a:glow>
                </a:effectLst>
                <a:uLnTx/>
                <a:uFillTx/>
                <a:latin typeface="+mn-lt"/>
                <a:ea typeface="+mn-ea"/>
                <a:cs typeface="+mn-cs"/>
              </a:rPr>
              <a:t>he will bring a reward</a:t>
            </a:r>
            <a:r>
              <a:rPr kumimoji="0" lang="en-CA" sz="2200" b="0" i="0" u="none" strike="noStrike" kern="1200" cap="none" spc="0" normalizeH="0" noProof="0" dirty="0" smtClean="0">
                <a:ln>
                  <a:noFill/>
                </a:ln>
                <a:solidFill>
                  <a:schemeClr val="tx1"/>
                </a:solidFill>
                <a:effectLst/>
                <a:uLnTx/>
                <a:uFillTx/>
                <a:latin typeface="+mn-lt"/>
                <a:ea typeface="+mn-ea"/>
                <a:cs typeface="+mn-cs"/>
              </a:rPr>
              <a:t>”, in thy tents. </a:t>
            </a:r>
            <a:r>
              <a:rPr lang="en-CA" sz="2200" dirty="0" smtClean="0"/>
              <a:t>They shall call the people unto the mountain; there they shall offer sacrifices of righteousness: for they shall suck (nurse, give milk) of the abundance of the seas (to roar , a sea) , and of treasures (concealed) hid (cover over) in the sand.</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0" y="1"/>
            <a:ext cx="9144000" cy="836711"/>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Romans 10:1-3 there are those that have a zeal to righteousness, but not the righteousness of God </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1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0" y="0"/>
            <a:ext cx="9144000" cy="1000108"/>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Romans 10:5 The righteousness of the law? “That a man which doeth those things shall live by them”</a:t>
            </a:r>
          </a:p>
        </p:txBody>
      </p:sp>
      <p:sp>
        <p:nvSpPr>
          <p:cNvPr id="5" name="Content Placeholder 2"/>
          <p:cNvSpPr txBox="1">
            <a:spLocks/>
          </p:cNvSpPr>
          <p:nvPr/>
        </p:nvSpPr>
        <p:spPr>
          <a:xfrm>
            <a:off x="0" y="1124744"/>
            <a:ext cx="9144000" cy="1000108"/>
          </a:xfrm>
          <a:prstGeom prst="rect">
            <a:avLst/>
          </a:prstGeom>
        </p:spPr>
        <p:txBody>
          <a:bodyPr vert="horz" lIns="91440" tIns="45720" rIns="91440" bIns="45720" rtlCol="0">
            <a:normAutofit/>
          </a:bodyPr>
          <a:lstStyle/>
          <a:p>
            <a:pPr lvl="0">
              <a:spcBef>
                <a:spcPct val="20000"/>
              </a:spcBef>
            </a:pPr>
            <a:r>
              <a:rPr lang="en-CA" sz="2200" dirty="0"/>
              <a:t>Lev </a:t>
            </a:r>
            <a:r>
              <a:rPr lang="en-CA" sz="2200" dirty="0" smtClean="0"/>
              <a:t>18:5 </a:t>
            </a:r>
            <a:r>
              <a:rPr lang="en-CA" sz="2200" dirty="0"/>
              <a:t>Ye shall therefore keep my statutes, and my judgments: which if a man do, he shall live in them: I am the </a:t>
            </a:r>
            <a:r>
              <a:rPr lang="en-CA" sz="2200" dirty="0" smtClean="0"/>
              <a:t>Yahweh.</a:t>
            </a:r>
            <a:endParaRPr lang="en-CA" sz="2200" dirty="0"/>
          </a:p>
          <a:p>
            <a:pPr lvl="0">
              <a:spcBef>
                <a:spcPct val="20000"/>
              </a:spcBef>
            </a:pPr>
            <a:endParaRPr lang="en-CA" sz="2200" dirty="0"/>
          </a:p>
        </p:txBody>
      </p:sp>
      <p:sp>
        <p:nvSpPr>
          <p:cNvPr id="6" name="Content Placeholder 2"/>
          <p:cNvSpPr txBox="1">
            <a:spLocks/>
          </p:cNvSpPr>
          <p:nvPr/>
        </p:nvSpPr>
        <p:spPr>
          <a:xfrm>
            <a:off x="0" y="2276872"/>
            <a:ext cx="9144000" cy="100013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Romans 10:6&amp;8 The righteousness of the Faith? “The word that is nigh thee,</a:t>
            </a:r>
            <a:r>
              <a:rPr kumimoji="0" lang="en-CA" sz="2200" b="0" i="0" u="none" strike="noStrike" kern="1200" cap="none" spc="0" normalizeH="0" noProof="0" dirty="0" smtClean="0">
                <a:ln>
                  <a:noFill/>
                </a:ln>
                <a:solidFill>
                  <a:schemeClr val="tx1"/>
                </a:solidFill>
                <a:effectLst/>
                <a:uLnTx/>
                <a:uFillTx/>
                <a:latin typeface="+mn-lt"/>
                <a:ea typeface="+mn-ea"/>
                <a:cs typeface="+mn-cs"/>
              </a:rPr>
              <a:t> in thy mouth, and in thy heart: that is, the word of faith, which we preach</a:t>
            </a:r>
            <a:r>
              <a:rPr kumimoji="0" lang="en-CA" sz="2200" b="0" i="0" u="none" strike="noStrike" kern="1200" cap="none" spc="0" normalizeH="0" baseline="0" noProof="0" dirty="0" smtClean="0">
                <a:ln>
                  <a:noFill/>
                </a:ln>
                <a:solidFill>
                  <a:schemeClr val="tx1"/>
                </a:solidFill>
                <a:effectLst/>
                <a:uLnTx/>
                <a:uFillTx/>
                <a:latin typeface="+mn-lt"/>
                <a:ea typeface="+mn-ea"/>
                <a:cs typeface="+mn-cs"/>
              </a:rPr>
              <a:t>”</a:t>
            </a:r>
          </a:p>
        </p:txBody>
      </p:sp>
      <p:sp>
        <p:nvSpPr>
          <p:cNvPr id="7" name="Content Placeholder 2"/>
          <p:cNvSpPr txBox="1">
            <a:spLocks/>
          </p:cNvSpPr>
          <p:nvPr/>
        </p:nvSpPr>
        <p:spPr>
          <a:xfrm>
            <a:off x="0" y="3284984"/>
            <a:ext cx="9144000" cy="571504"/>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Romans 10:9 Confess and Believe</a:t>
            </a:r>
          </a:p>
        </p:txBody>
      </p:sp>
      <p:sp>
        <p:nvSpPr>
          <p:cNvPr id="8" name="Content Placeholder 2"/>
          <p:cNvSpPr txBox="1">
            <a:spLocks/>
          </p:cNvSpPr>
          <p:nvPr/>
        </p:nvSpPr>
        <p:spPr>
          <a:xfrm>
            <a:off x="0" y="3933056"/>
            <a:ext cx="9144000" cy="928694"/>
          </a:xfrm>
          <a:prstGeom prst="rect">
            <a:avLst/>
          </a:prstGeom>
        </p:spPr>
        <p:txBody>
          <a:bodyPr vert="horz" lIns="91440" tIns="45720" rIns="91440" bIns="45720" rtlCol="0">
            <a:normAutofit/>
          </a:bodyPr>
          <a:lstStyle/>
          <a:p>
            <a:pPr lvl="0">
              <a:spcBef>
                <a:spcPct val="20000"/>
              </a:spcBef>
            </a:pPr>
            <a:r>
              <a:rPr lang="en-CA" sz="2200" dirty="0"/>
              <a:t>Rom </a:t>
            </a:r>
            <a:r>
              <a:rPr lang="en-CA" sz="2200" dirty="0" smtClean="0"/>
              <a:t>10:10 </a:t>
            </a:r>
            <a:r>
              <a:rPr lang="en-CA" sz="2200" dirty="0"/>
              <a:t>For with the heart man believeth unto righteousness; and with the mouth confession is made unto salvation.</a:t>
            </a:r>
          </a:p>
          <a:p>
            <a:pPr lvl="0">
              <a:spcBef>
                <a:spcPct val="20000"/>
              </a:spcBef>
            </a:pPr>
            <a:endParaRPr lang="en-CA" sz="2200" dirty="0"/>
          </a:p>
        </p:txBody>
      </p:sp>
      <p:sp>
        <p:nvSpPr>
          <p:cNvPr id="9" name="Content Placeholder 2"/>
          <p:cNvSpPr txBox="1">
            <a:spLocks/>
          </p:cNvSpPr>
          <p:nvPr/>
        </p:nvSpPr>
        <p:spPr>
          <a:xfrm>
            <a:off x="142844" y="5214950"/>
            <a:ext cx="8858280" cy="1571612"/>
          </a:xfrm>
          <a:prstGeom prst="roundRect">
            <a:avLst/>
          </a:prstGeom>
          <a:solidFill>
            <a:schemeClr val="tx1">
              <a:lumMod val="95000"/>
              <a:lumOff val="5000"/>
            </a:schemeClr>
          </a:solidFill>
          <a:scene3d>
            <a:camera prst="orthographicFront"/>
            <a:lightRig rig="threePt" dir="t"/>
          </a:scene3d>
          <a:sp3d>
            <a:bevelT w="114300" prst="artDeco"/>
          </a:sp3d>
        </p:spPr>
        <p:txBody>
          <a:bodyPr vert="horz" lIns="91440" tIns="45720" rIns="91440" bIns="45720" rtlCol="0" anchor="ctr" anchorCtr="0">
            <a:normAutofit/>
          </a:bodyPr>
          <a:lstStyle/>
          <a:p>
            <a:pPr lvl="0" algn="ctr">
              <a:spcBef>
                <a:spcPct val="20000"/>
              </a:spcBef>
            </a:pPr>
            <a:r>
              <a:rPr lang="en-CA" sz="3600" dirty="0" smtClean="0">
                <a:solidFill>
                  <a:schemeClr val="bg1"/>
                </a:solidFill>
              </a:rPr>
              <a:t>Yahweh’s Righteousness has never changed, from Gen 1 to Dec 2012.</a:t>
            </a:r>
            <a:endParaRPr lang="en-CA" sz="3600"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10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1844824"/>
            <a:ext cx="9144000" cy="3096344"/>
          </a:xfrm>
          <a:prstGeom prst="roundRect">
            <a:avLst/>
          </a:prstGeom>
          <a:solidFill>
            <a:srgbClr val="92D050"/>
          </a:solidFill>
          <a:scene3d>
            <a:camera prst="orthographicFront"/>
            <a:lightRig rig="threePt" dir="t"/>
          </a:scene3d>
          <a:sp3d>
            <a:bevelT w="152400" prst="angle"/>
          </a:sp3d>
        </p:spPr>
        <p:txBody>
          <a:bodyPr anchor="ctr" anchorCtr="0">
            <a:normAutofit/>
          </a:bodyPr>
          <a:lstStyle/>
          <a:p>
            <a:pPr marL="0" indent="0">
              <a:buNone/>
            </a:pPr>
            <a:r>
              <a:rPr lang="en-CA" sz="2400" dirty="0" smtClean="0"/>
              <a:t>Isa 40:3-5 The voice of him that </a:t>
            </a:r>
            <a:r>
              <a:rPr lang="en-CA" sz="2400" dirty="0" err="1" smtClean="0"/>
              <a:t>crieth</a:t>
            </a:r>
            <a:r>
              <a:rPr lang="en-CA" sz="2400" dirty="0" smtClean="0"/>
              <a:t> in the wilderness, Prepare ye the way of the Lord, make straight in the desert a highway for our God. Every valley shall be exalted, and every mountain and hill shall be made low: and the crooked shall be made straight, and the rough places plain: And the glory of the Lord shall be revealed, and all flesh shall see it together: for the mouth of the Lord hath spoken it.</a:t>
            </a: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0" y="0"/>
            <a:ext cx="8229600" cy="604664"/>
          </a:xfrm>
        </p:spPr>
        <p:txBody>
          <a:bodyPr>
            <a:normAutofit/>
          </a:bodyPr>
          <a:lstStyle/>
          <a:p>
            <a:pPr>
              <a:buNone/>
            </a:pPr>
            <a:r>
              <a:rPr lang="en-CA" sz="2200" dirty="0" smtClean="0"/>
              <a:t>Luke 1:80 John was tutored in the wilderness by the Angels</a:t>
            </a:r>
            <a:endParaRPr lang="en-CA" sz="2200" dirty="0"/>
          </a:p>
        </p:txBody>
      </p:sp>
      <p:sp>
        <p:nvSpPr>
          <p:cNvPr id="4" name="Content Placeholder 2"/>
          <p:cNvSpPr txBox="1">
            <a:spLocks/>
          </p:cNvSpPr>
          <p:nvPr/>
        </p:nvSpPr>
        <p:spPr>
          <a:xfrm>
            <a:off x="0" y="2052278"/>
            <a:ext cx="8229600" cy="60466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1:20</a:t>
            </a:r>
            <a:r>
              <a:rPr kumimoji="0" lang="en-CA" sz="2200" b="0" i="0" u="none" strike="noStrike" kern="1200" cap="none" spc="0" normalizeH="0" noProof="0" dirty="0" smtClean="0">
                <a:ln>
                  <a:noFill/>
                </a:ln>
                <a:solidFill>
                  <a:schemeClr val="tx1"/>
                </a:solidFill>
                <a:effectLst/>
                <a:uLnTx/>
                <a:uFillTx/>
                <a:latin typeface="+mn-lt"/>
                <a:ea typeface="+mn-ea"/>
                <a:cs typeface="+mn-cs"/>
              </a:rPr>
              <a:t> He confessed “I am not the Christ”</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5" name="Content Placeholder 2"/>
          <p:cNvSpPr txBox="1">
            <a:spLocks/>
          </p:cNvSpPr>
          <p:nvPr/>
        </p:nvSpPr>
        <p:spPr>
          <a:xfrm>
            <a:off x="0" y="3284984"/>
            <a:ext cx="8229600" cy="60466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1:25</a:t>
            </a:r>
            <a:r>
              <a:rPr kumimoji="0" lang="en-CA" sz="2200" b="0" i="0" u="none" strike="noStrike" kern="1200" cap="none" spc="0" normalizeH="0" noProof="0" dirty="0" smtClean="0">
                <a:ln>
                  <a:noFill/>
                </a:ln>
                <a:solidFill>
                  <a:schemeClr val="tx1"/>
                </a:solidFill>
                <a:effectLst/>
                <a:uLnTx/>
                <a:uFillTx/>
                <a:latin typeface="+mn-lt"/>
                <a:ea typeface="+mn-ea"/>
                <a:cs typeface="+mn-cs"/>
              </a:rPr>
              <a:t> Why </a:t>
            </a:r>
            <a:r>
              <a:rPr kumimoji="0" lang="en-CA" sz="2200" b="0" i="0" u="none" strike="noStrike" kern="1200" cap="none" spc="0" normalizeH="0" noProof="0" dirty="0" err="1" smtClean="0">
                <a:ln>
                  <a:noFill/>
                </a:ln>
                <a:solidFill>
                  <a:schemeClr val="tx1"/>
                </a:solidFill>
                <a:effectLst/>
                <a:uLnTx/>
                <a:uFillTx/>
                <a:latin typeface="+mn-lt"/>
                <a:ea typeface="+mn-ea"/>
                <a:cs typeface="+mn-cs"/>
              </a:rPr>
              <a:t>baptizest</a:t>
            </a:r>
            <a:r>
              <a:rPr kumimoji="0" lang="en-CA" sz="2200" b="0" i="0" u="none" strike="noStrike" kern="1200" cap="none" spc="0" normalizeH="0" noProof="0" dirty="0" smtClean="0">
                <a:ln>
                  <a:noFill/>
                </a:ln>
                <a:solidFill>
                  <a:schemeClr val="tx1"/>
                </a:solidFill>
                <a:effectLst/>
                <a:uLnTx/>
                <a:uFillTx/>
                <a:latin typeface="+mn-lt"/>
                <a:ea typeface="+mn-ea"/>
                <a:cs typeface="+mn-cs"/>
              </a:rPr>
              <a:t> thou then, if thou be not that Christ?</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0" y="3889648"/>
            <a:ext cx="9144000" cy="1008112"/>
          </a:xfrm>
          <a:prstGeom prst="rect">
            <a:avLst/>
          </a:prstGeom>
        </p:spPr>
        <p:txBody>
          <a:bodyPr vert="horz" lIns="91440" tIns="45720" rIns="91440" bIns="45720" rtlCol="0">
            <a:norm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1:31 I knew him not, but by the institution of baptism, the Christ will be identified</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0" y="4897760"/>
            <a:ext cx="9144000" cy="1002978"/>
          </a:xfrm>
          <a:prstGeom prst="rect">
            <a:avLst/>
          </a:prstGeom>
        </p:spPr>
        <p:txBody>
          <a:bodyPr vert="horz" lIns="91440" tIns="45720" rIns="91440" bIns="45720" rtlCol="0">
            <a:norm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Matt 3:13-17 John knew this was a God fearing man, John felt he should be baptised by Jesus </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11" name="Content Placeholder 2"/>
          <p:cNvSpPr txBox="1">
            <a:spLocks/>
          </p:cNvSpPr>
          <p:nvPr/>
        </p:nvSpPr>
        <p:spPr>
          <a:xfrm>
            <a:off x="0" y="1400275"/>
            <a:ext cx="8229600" cy="6046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CA" sz="2200" dirty="0" smtClean="0"/>
              <a:t>John 1:19 The Jews sent Priests and Levites to ask “Who art thou?”</a:t>
            </a:r>
            <a:endParaRPr lang="en-CA" sz="2200" dirty="0"/>
          </a:p>
        </p:txBody>
      </p:sp>
      <p:sp>
        <p:nvSpPr>
          <p:cNvPr id="12" name="Content Placeholder 2"/>
          <p:cNvSpPr txBox="1">
            <a:spLocks/>
          </p:cNvSpPr>
          <p:nvPr/>
        </p:nvSpPr>
        <p:spPr>
          <a:xfrm>
            <a:off x="-19968" y="664096"/>
            <a:ext cx="8229600" cy="604664"/>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itchFamily="34" charset="0"/>
              <a:buNone/>
            </a:pPr>
            <a:r>
              <a:rPr lang="en-CA" sz="2200" dirty="0" smtClean="0"/>
              <a:t>John 1:33 “He that sent me….the same said unto me”</a:t>
            </a:r>
            <a:endParaRPr lang="en-CA" sz="2200" dirty="0"/>
          </a:p>
        </p:txBody>
      </p:sp>
      <p:sp>
        <p:nvSpPr>
          <p:cNvPr id="13" name="Content Placeholder 2"/>
          <p:cNvSpPr txBox="1">
            <a:spLocks/>
          </p:cNvSpPr>
          <p:nvPr/>
        </p:nvSpPr>
        <p:spPr>
          <a:xfrm>
            <a:off x="-19968" y="2656942"/>
            <a:ext cx="9163968" cy="60466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3:28</a:t>
            </a:r>
            <a:r>
              <a:rPr kumimoji="0" lang="en-CA" sz="2200" b="0" i="0" u="none" strike="noStrike" kern="1200" cap="none" spc="0" normalizeH="0" noProof="0" dirty="0" smtClean="0">
                <a:ln>
                  <a:noFill/>
                </a:ln>
                <a:solidFill>
                  <a:schemeClr val="tx1"/>
                </a:solidFill>
                <a:effectLst/>
                <a:uLnTx/>
                <a:uFillTx/>
                <a:latin typeface="+mn-lt"/>
                <a:ea typeface="+mn-ea"/>
                <a:cs typeface="+mn-cs"/>
              </a:rPr>
              <a:t> He confessed “I am not the Christ”, his disciples were witness</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14" name="Content Placeholder 2"/>
          <p:cNvSpPr txBox="1">
            <a:spLocks/>
          </p:cNvSpPr>
          <p:nvPr/>
        </p:nvSpPr>
        <p:spPr>
          <a:xfrm>
            <a:off x="-26219" y="5853113"/>
            <a:ext cx="9144000" cy="1002978"/>
          </a:xfrm>
          <a:prstGeom prst="rect">
            <a:avLst/>
          </a:prstGeom>
        </p:spPr>
        <p:txBody>
          <a:bodyPr vert="horz" lIns="91440" tIns="45720" rIns="91440" bIns="45720" rtlCol="0">
            <a:norm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Matt 3:15</a:t>
            </a:r>
            <a:r>
              <a:rPr kumimoji="0" lang="en-CA" sz="2200" b="0" i="0" u="none" strike="noStrike" kern="1200" cap="none" spc="0" normalizeH="0" noProof="0" dirty="0" smtClean="0">
                <a:ln>
                  <a:noFill/>
                </a:ln>
                <a:solidFill>
                  <a:schemeClr val="tx1"/>
                </a:solidFill>
                <a:effectLst/>
                <a:uLnTx/>
                <a:uFillTx/>
                <a:latin typeface="+mn-lt"/>
                <a:ea typeface="+mn-ea"/>
                <a:cs typeface="+mn-cs"/>
              </a:rPr>
              <a:t> </a:t>
            </a:r>
            <a:r>
              <a:rPr lang="en-CA" sz="2200" dirty="0" smtClean="0"/>
              <a:t>… it </a:t>
            </a:r>
            <a:r>
              <a:rPr lang="en-CA" sz="2200" dirty="0" err="1" smtClean="0"/>
              <a:t>becometh</a:t>
            </a:r>
            <a:r>
              <a:rPr lang="en-CA" sz="2200" dirty="0" smtClean="0"/>
              <a:t> us to fulfill  (to cram, level up) all righteousness…</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2293466" y="33151"/>
            <a:ext cx="4572000" cy="875569"/>
          </a:xfrm>
          <a:prstGeom prst="rect">
            <a:avLst/>
          </a:prstGeom>
        </p:spPr>
        <p:txBody>
          <a:bodyPr vert="horz" lIns="91440" tIns="45720" rIns="91440" bIns="45720" rtlCol="0">
            <a:norm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18:12,13</a:t>
            </a:r>
            <a:r>
              <a:rPr kumimoji="0" lang="en-CA" sz="2200" b="0" i="0" u="none" strike="noStrike" kern="1200" cap="none" spc="0" normalizeH="0" noProof="0" dirty="0" smtClean="0">
                <a:ln>
                  <a:noFill/>
                </a:ln>
                <a:solidFill>
                  <a:schemeClr val="tx1"/>
                </a:solidFill>
                <a:effectLst/>
                <a:uLnTx/>
                <a:uFillTx/>
                <a:latin typeface="+mn-lt"/>
                <a:ea typeface="+mn-ea"/>
                <a:cs typeface="+mn-cs"/>
              </a:rPr>
              <a:t> The Jews and Priests come to take him </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8" name="Content Placeholder 2"/>
          <p:cNvSpPr txBox="1">
            <a:spLocks/>
          </p:cNvSpPr>
          <p:nvPr/>
        </p:nvSpPr>
        <p:spPr>
          <a:xfrm>
            <a:off x="0" y="3068960"/>
            <a:ext cx="4932040" cy="60466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18:33</a:t>
            </a:r>
            <a:r>
              <a:rPr kumimoji="0" lang="en-CA" sz="2200" b="0" i="0" u="none" strike="noStrike" kern="1200" cap="none" spc="0" normalizeH="0" noProof="0" dirty="0" smtClean="0">
                <a:ln>
                  <a:noFill/>
                </a:ln>
                <a:solidFill>
                  <a:schemeClr val="tx1"/>
                </a:solidFill>
                <a:effectLst/>
                <a:uLnTx/>
                <a:uFillTx/>
                <a:latin typeface="+mn-lt"/>
                <a:ea typeface="+mn-ea"/>
                <a:cs typeface="+mn-cs"/>
              </a:rPr>
              <a:t> Pilate asks “Who art Thou?”</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9" name="Content Placeholder 2"/>
          <p:cNvSpPr txBox="1">
            <a:spLocks/>
          </p:cNvSpPr>
          <p:nvPr/>
        </p:nvSpPr>
        <p:spPr>
          <a:xfrm>
            <a:off x="0" y="4653136"/>
            <a:ext cx="9144000" cy="1080120"/>
          </a:xfrm>
          <a:prstGeom prst="rect">
            <a:avLst/>
          </a:prstGeom>
        </p:spPr>
        <p:txBody>
          <a:bodyPr vert="horz" lIns="91440" tIns="45720" rIns="91440" bIns="45720" rtlCol="0">
            <a:normAutofit/>
          </a:bodyPr>
          <a:lstStyle/>
          <a:p>
            <a:pPr marR="0" lvl="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19:5</a:t>
            </a:r>
            <a:r>
              <a:rPr kumimoji="0" lang="en-CA" sz="2200" b="0" i="0" u="none" strike="noStrike" kern="1200" cap="none" spc="0" normalizeH="0" noProof="0" dirty="0" smtClean="0">
                <a:ln>
                  <a:noFill/>
                </a:ln>
                <a:solidFill>
                  <a:schemeClr val="tx1"/>
                </a:solidFill>
                <a:effectLst/>
                <a:uLnTx/>
                <a:uFillTx/>
                <a:latin typeface="+mn-lt"/>
                <a:ea typeface="+mn-ea"/>
                <a:cs typeface="+mn-cs"/>
              </a:rPr>
              <a:t> Jesus came forth wearing the robe and crown and said “Behold the man”</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10" name="Content Placeholder 2"/>
          <p:cNvSpPr txBox="1">
            <a:spLocks/>
          </p:cNvSpPr>
          <p:nvPr/>
        </p:nvSpPr>
        <p:spPr>
          <a:xfrm>
            <a:off x="0" y="5733256"/>
            <a:ext cx="9144000" cy="1124744"/>
          </a:xfrm>
          <a:prstGeom prst="rect">
            <a:avLst/>
          </a:prstGeom>
        </p:spPr>
        <p:txBody>
          <a:bodyPr vert="horz" lIns="91440" tIns="45720" rIns="91440" bIns="45720" rtlCol="0">
            <a:normAutofit/>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20:22 he baptized them with the Holy Spirit “I am the Christ”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Acts 2:3,4 Baptised with “fire” and the Holy Spirit</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b="10000"/>
          <a:stretch/>
        </p:blipFill>
        <p:spPr>
          <a:xfrm>
            <a:off x="7320" y="33151"/>
            <a:ext cx="2260917" cy="2780928"/>
          </a:xfrm>
          <a:prstGeom prst="rect">
            <a:avLst/>
          </a:prstGeom>
        </p:spPr>
      </p:pic>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099696" y="2057884"/>
            <a:ext cx="2022152" cy="2022152"/>
          </a:xfrm>
          <a:prstGeom prst="rect">
            <a:avLst/>
          </a:prstGeom>
        </p:spPr>
      </p:pic>
    </p:spTree>
    <p:extLst>
      <p:ext uri="{BB962C8B-B14F-4D97-AF65-F5344CB8AC3E}">
        <p14:creationId xmlns:p14="http://schemas.microsoft.com/office/powerpoint/2010/main" val="309477235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1000"/>
                                        <p:tgtEl>
                                          <p:spTgt spid="12"/>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grpId="0" nodeType="click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CA" dirty="0" smtClean="0"/>
              <a:t>John’s influence on the Son of Thunder</a:t>
            </a:r>
            <a:endParaRPr lang="en-CA" dirty="0"/>
          </a:p>
        </p:txBody>
      </p:sp>
      <p:sp>
        <p:nvSpPr>
          <p:cNvPr id="3" name="Content Placeholder 2"/>
          <p:cNvSpPr>
            <a:spLocks noGrp="1"/>
          </p:cNvSpPr>
          <p:nvPr>
            <p:ph idx="1"/>
          </p:nvPr>
        </p:nvSpPr>
        <p:spPr>
          <a:xfrm>
            <a:off x="0" y="1340768"/>
            <a:ext cx="9144000" cy="1512168"/>
          </a:xfrm>
        </p:spPr>
        <p:txBody>
          <a:bodyPr>
            <a:normAutofit/>
          </a:bodyPr>
          <a:lstStyle/>
          <a:p>
            <a:pPr marL="0" indent="0">
              <a:buNone/>
            </a:pPr>
            <a:r>
              <a:rPr lang="en-US" sz="2200" dirty="0" smtClean="0"/>
              <a:t>Matt 3:9 And think not to say within yourselves, We have Abraham to our father: for I say unto you, that God is able of these stones to raise up children unto Abraham.</a:t>
            </a:r>
            <a:endParaRPr lang="en-CA" sz="2200" dirty="0"/>
          </a:p>
        </p:txBody>
      </p:sp>
      <p:sp>
        <p:nvSpPr>
          <p:cNvPr id="5" name="Content Placeholder 2"/>
          <p:cNvSpPr txBox="1">
            <a:spLocks/>
          </p:cNvSpPr>
          <p:nvPr/>
        </p:nvSpPr>
        <p:spPr>
          <a:xfrm>
            <a:off x="0" y="2996952"/>
            <a:ext cx="9144000" cy="2664296"/>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John 8:39-40, 53-9:1</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39 They answered and said unto him, Abraham is our father. Jesus </a:t>
            </a:r>
            <a:r>
              <a:rPr kumimoji="0" lang="en-US" sz="2200" b="0" i="0" u="none" strike="noStrike" kern="1200" cap="none" spc="0" normalizeH="0" baseline="0" noProof="0" dirty="0" err="1" smtClean="0">
                <a:ln>
                  <a:noFill/>
                </a:ln>
                <a:solidFill>
                  <a:schemeClr val="tx1"/>
                </a:solidFill>
                <a:effectLst/>
                <a:uLnTx/>
                <a:uFillTx/>
                <a:latin typeface="+mn-lt"/>
                <a:ea typeface="+mn-ea"/>
                <a:cs typeface="+mn-cs"/>
              </a:rPr>
              <a:t>saith</a:t>
            </a:r>
            <a:r>
              <a:rPr kumimoji="0" lang="en-US" sz="2200" b="0" i="0" u="none" strike="noStrike" kern="1200" cap="none" spc="0" normalizeH="0" baseline="0" noProof="0" dirty="0" smtClean="0">
                <a:ln>
                  <a:noFill/>
                </a:ln>
                <a:solidFill>
                  <a:schemeClr val="tx1"/>
                </a:solidFill>
                <a:effectLst/>
                <a:uLnTx/>
                <a:uFillTx/>
                <a:latin typeface="+mn-lt"/>
                <a:ea typeface="+mn-ea"/>
                <a:cs typeface="+mn-cs"/>
              </a:rPr>
              <a:t> unto them, If ye were Abraham's children, ye would do the works of Abraham.</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2200" b="0" i="0" u="none" strike="noStrike" kern="1200" cap="none" spc="0" normalizeH="0" baseline="0" noProof="0" dirty="0" smtClean="0">
                <a:ln>
                  <a:noFill/>
                </a:ln>
                <a:solidFill>
                  <a:schemeClr val="tx1"/>
                </a:solidFill>
                <a:effectLst/>
                <a:uLnTx/>
                <a:uFillTx/>
                <a:latin typeface="+mn-lt"/>
                <a:ea typeface="+mn-ea"/>
                <a:cs typeface="+mn-cs"/>
              </a:rPr>
              <a:t>40 But now ye seek to kill me, a man that hath told you the truth, which I have heard of God: this did not Abraham.</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CA" dirty="0" smtClean="0"/>
              <a:t>John’s influence on the Son of Thunder</a:t>
            </a:r>
            <a:endParaRPr lang="en-CA" dirty="0"/>
          </a:p>
        </p:txBody>
      </p:sp>
      <p:sp>
        <p:nvSpPr>
          <p:cNvPr id="3" name="Content Placeholder 2"/>
          <p:cNvSpPr>
            <a:spLocks noGrp="1"/>
          </p:cNvSpPr>
          <p:nvPr>
            <p:ph idx="1"/>
          </p:nvPr>
        </p:nvSpPr>
        <p:spPr>
          <a:xfrm>
            <a:off x="0" y="1340768"/>
            <a:ext cx="9144000" cy="1512168"/>
          </a:xfrm>
        </p:spPr>
        <p:txBody>
          <a:bodyPr>
            <a:normAutofit/>
          </a:bodyPr>
          <a:lstStyle/>
          <a:p>
            <a:pPr marL="0" indent="0">
              <a:buNone/>
            </a:pPr>
            <a:r>
              <a:rPr lang="en-US" sz="2200" dirty="0" smtClean="0"/>
              <a:t>Matt 3:10 And now also the axe is laid unto the root of the trees: therefore every tree which </a:t>
            </a:r>
            <a:r>
              <a:rPr lang="en-US" sz="2200" dirty="0" err="1" smtClean="0"/>
              <a:t>bringeth</a:t>
            </a:r>
            <a:r>
              <a:rPr lang="en-US" sz="2200" dirty="0" smtClean="0"/>
              <a:t> not forth good fruit is hewn down, and cast into the fire.</a:t>
            </a:r>
            <a:endParaRPr lang="en-CA" sz="2200" dirty="0"/>
          </a:p>
        </p:txBody>
      </p:sp>
      <p:sp>
        <p:nvSpPr>
          <p:cNvPr id="5" name="Content Placeholder 2"/>
          <p:cNvSpPr txBox="1">
            <a:spLocks/>
          </p:cNvSpPr>
          <p:nvPr/>
        </p:nvSpPr>
        <p:spPr>
          <a:xfrm>
            <a:off x="0" y="2996952"/>
            <a:ext cx="9144000" cy="1728192"/>
          </a:xfrm>
          <a:prstGeom prst="rect">
            <a:avLst/>
          </a:prstGeom>
        </p:spPr>
        <p:txBody>
          <a:bodyPr vert="horz" lIns="91440" tIns="45720" rIns="91440" bIns="45720" rtlCol="0">
            <a:normAutofit/>
          </a:bodyPr>
          <a:lstStyle/>
          <a:p>
            <a:r>
              <a:rPr lang="en-US" sz="2200" dirty="0" smtClean="0"/>
              <a:t> John 15:1-2</a:t>
            </a:r>
            <a:endParaRPr lang="en-CA" sz="2200" dirty="0" smtClean="0"/>
          </a:p>
          <a:p>
            <a:r>
              <a:rPr lang="en-US" sz="2200" dirty="0" smtClean="0"/>
              <a:t>1 I am the true vine, and my Father is the husbandman.</a:t>
            </a:r>
            <a:endParaRPr lang="en-CA" sz="2200" dirty="0" smtClean="0"/>
          </a:p>
          <a:p>
            <a:r>
              <a:rPr lang="en-US" sz="2200" dirty="0" smtClean="0"/>
              <a:t>2 Every branch in me that </a:t>
            </a:r>
            <a:r>
              <a:rPr lang="en-US" sz="2200" dirty="0" err="1" smtClean="0"/>
              <a:t>beareth</a:t>
            </a:r>
            <a:r>
              <a:rPr lang="en-US" sz="2200" dirty="0" smtClean="0"/>
              <a:t> not fruit he </a:t>
            </a:r>
            <a:r>
              <a:rPr lang="en-US" sz="2200" dirty="0" err="1" smtClean="0"/>
              <a:t>taketh</a:t>
            </a:r>
            <a:r>
              <a:rPr lang="en-US" sz="2200" dirty="0" smtClean="0"/>
              <a:t> away: and every branch that </a:t>
            </a:r>
            <a:r>
              <a:rPr lang="en-US" sz="2200" dirty="0" err="1" smtClean="0"/>
              <a:t>beareth</a:t>
            </a:r>
            <a:r>
              <a:rPr lang="en-US" sz="2200" dirty="0" smtClean="0"/>
              <a:t> fruit, he </a:t>
            </a:r>
            <a:r>
              <a:rPr lang="en-US" sz="2200" dirty="0" err="1" smtClean="0"/>
              <a:t>purgeth</a:t>
            </a:r>
            <a:r>
              <a:rPr lang="en-US" sz="2200" dirty="0" smtClean="0"/>
              <a:t> it, that it may bring forth more fruit.</a:t>
            </a:r>
            <a:endParaRPr lang="en-CA" sz="2200" dirty="0" smtClean="0"/>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143000"/>
          </a:xfrm>
        </p:spPr>
        <p:txBody>
          <a:bodyPr>
            <a:normAutofit/>
          </a:bodyPr>
          <a:lstStyle/>
          <a:p>
            <a:r>
              <a:rPr lang="en-CA" dirty="0" smtClean="0"/>
              <a:t>John’s influence on the Son of Thunder</a:t>
            </a:r>
            <a:endParaRPr lang="en-CA" dirty="0"/>
          </a:p>
        </p:txBody>
      </p:sp>
      <p:sp>
        <p:nvSpPr>
          <p:cNvPr id="3" name="Content Placeholder 2"/>
          <p:cNvSpPr>
            <a:spLocks noGrp="1"/>
          </p:cNvSpPr>
          <p:nvPr>
            <p:ph idx="1"/>
          </p:nvPr>
        </p:nvSpPr>
        <p:spPr>
          <a:xfrm>
            <a:off x="0" y="1124744"/>
            <a:ext cx="9144000" cy="1512168"/>
          </a:xfrm>
        </p:spPr>
        <p:txBody>
          <a:bodyPr>
            <a:normAutofit/>
          </a:bodyPr>
          <a:lstStyle/>
          <a:p>
            <a:pPr marL="0" indent="0">
              <a:buNone/>
            </a:pPr>
            <a:r>
              <a:rPr lang="en-US" sz="2200" dirty="0" smtClean="0"/>
              <a:t>Matt 3:12  Whose fan is in his hand, and he will </a:t>
            </a:r>
            <a:r>
              <a:rPr lang="en-US" sz="2200" dirty="0" err="1" smtClean="0"/>
              <a:t>throughly</a:t>
            </a:r>
            <a:r>
              <a:rPr lang="en-US" sz="2200" dirty="0" smtClean="0"/>
              <a:t> purge his floor, and gather his wheat into the garner; but he will burn up the chaff with unquenchable fire.</a:t>
            </a:r>
            <a:endParaRPr lang="en-CA" sz="2200" dirty="0"/>
          </a:p>
        </p:txBody>
      </p:sp>
      <p:sp>
        <p:nvSpPr>
          <p:cNvPr id="5" name="Content Placeholder 2"/>
          <p:cNvSpPr txBox="1">
            <a:spLocks/>
          </p:cNvSpPr>
          <p:nvPr/>
        </p:nvSpPr>
        <p:spPr>
          <a:xfrm>
            <a:off x="0" y="2348880"/>
            <a:ext cx="9144000" cy="2160240"/>
          </a:xfrm>
          <a:prstGeom prst="rect">
            <a:avLst/>
          </a:prstGeom>
        </p:spPr>
        <p:txBody>
          <a:bodyPr vert="horz" lIns="91440" tIns="45720" rIns="91440" bIns="45720" rtlCol="0">
            <a:normAutofit/>
          </a:bodyPr>
          <a:lstStyle/>
          <a:p>
            <a:r>
              <a:rPr lang="en-US" sz="2200" dirty="0" smtClean="0"/>
              <a:t>“he will thoroughly purge” = </a:t>
            </a:r>
            <a:r>
              <a:rPr lang="en-US" sz="2200" dirty="0" err="1" smtClean="0"/>
              <a:t>diakatharizo</a:t>
            </a:r>
            <a:r>
              <a:rPr lang="en-US" sz="2200" dirty="0" smtClean="0"/>
              <a:t> (</a:t>
            </a:r>
            <a:r>
              <a:rPr lang="en-US" sz="2200" dirty="0" err="1" smtClean="0"/>
              <a:t>dee-ak-ath-ar-id'-zo</a:t>
            </a:r>
            <a:r>
              <a:rPr lang="en-US" sz="2200" dirty="0" smtClean="0"/>
              <a:t>); from NT:1223 and NT:2511; to cleanse perfectly, i.e. (specially) winnow:</a:t>
            </a:r>
          </a:p>
          <a:p>
            <a:endParaRPr lang="en-CA" sz="2200" dirty="0" smtClean="0"/>
          </a:p>
          <a:p>
            <a:r>
              <a:rPr lang="en-US" sz="2200" b="1" dirty="0" smtClean="0"/>
              <a:t>NT:2511 </a:t>
            </a:r>
            <a:r>
              <a:rPr lang="en-US" sz="2200" b="1" dirty="0" err="1" smtClean="0"/>
              <a:t>katharizo</a:t>
            </a:r>
            <a:r>
              <a:rPr lang="en-US" sz="2200" b="1" dirty="0" smtClean="0"/>
              <a:t> (</a:t>
            </a:r>
            <a:r>
              <a:rPr lang="en-US" sz="2200" b="1" dirty="0" err="1" smtClean="0"/>
              <a:t>kath-ar-id'-zo</a:t>
            </a:r>
            <a:r>
              <a:rPr lang="en-US" sz="2200" b="1" dirty="0" smtClean="0"/>
              <a:t>); from NT:2513; to cleanse (literally or figuratively):</a:t>
            </a:r>
            <a:endParaRPr lang="en-CA" sz="2200" dirty="0" smtClean="0"/>
          </a:p>
          <a:p>
            <a:r>
              <a:rPr lang="en-US" sz="2200" dirty="0" smtClean="0"/>
              <a:t> </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2"/>
          <p:cNvSpPr txBox="1">
            <a:spLocks/>
          </p:cNvSpPr>
          <p:nvPr/>
        </p:nvSpPr>
        <p:spPr>
          <a:xfrm>
            <a:off x="0" y="4437112"/>
            <a:ext cx="9144000" cy="2376264"/>
          </a:xfrm>
          <a:prstGeom prst="rect">
            <a:avLst/>
          </a:prstGeom>
        </p:spPr>
        <p:txBody>
          <a:bodyPr vert="horz" lIns="91440" tIns="45720" rIns="91440" bIns="45720" rtlCol="0">
            <a:normAutofit fontScale="92500" lnSpcReduction="20000"/>
          </a:bodyPr>
          <a:lstStyle/>
          <a:p>
            <a:r>
              <a:rPr lang="en-US" sz="2400" dirty="0" smtClean="0"/>
              <a:t>1 John 1:7-9</a:t>
            </a:r>
            <a:endParaRPr lang="en-CA" sz="2400" dirty="0" smtClean="0"/>
          </a:p>
          <a:p>
            <a:r>
              <a:rPr lang="en-US" sz="2400" dirty="0" smtClean="0"/>
              <a:t>7 But if we walk in the light, as he is in the light, we have fellowship one with another, and the blood of Jesus Christ his Son </a:t>
            </a:r>
            <a:r>
              <a:rPr lang="en-US" sz="2400" b="1" u="sng" dirty="0" err="1" smtClean="0"/>
              <a:t>cleanseth</a:t>
            </a:r>
            <a:r>
              <a:rPr lang="en-US" sz="2400" b="1" dirty="0" smtClean="0"/>
              <a:t> </a:t>
            </a:r>
            <a:r>
              <a:rPr lang="en-US" sz="2400" dirty="0" smtClean="0"/>
              <a:t>us from all sin.</a:t>
            </a:r>
            <a:endParaRPr lang="en-CA" sz="2400" dirty="0" smtClean="0"/>
          </a:p>
          <a:p>
            <a:r>
              <a:rPr lang="en-US" sz="2400" dirty="0" smtClean="0"/>
              <a:t>8 If we say that we have no sin, we deceive ourselves, and the truth is not in us.</a:t>
            </a:r>
            <a:endParaRPr lang="en-CA" sz="2400" dirty="0" smtClean="0"/>
          </a:p>
          <a:p>
            <a:r>
              <a:rPr lang="en-US" sz="2400" dirty="0" smtClean="0"/>
              <a:t>9 If we confess our sins, he is faithful and just to forgive us our sins, and to </a:t>
            </a:r>
            <a:r>
              <a:rPr lang="en-US" sz="2400" b="1" u="sng" dirty="0" smtClean="0"/>
              <a:t>cleanse</a:t>
            </a:r>
            <a:r>
              <a:rPr lang="en-US" sz="2400" dirty="0" smtClean="0"/>
              <a:t> us from all unrighteousness.</a:t>
            </a:r>
            <a:endParaRPr lang="en-CA" sz="2400" dirty="0" smtClean="0"/>
          </a:p>
          <a:p>
            <a:r>
              <a:rPr lang="en-US" sz="2200" dirty="0" smtClean="0"/>
              <a:t> </a:t>
            </a:r>
            <a:endParaRPr kumimoji="0" lang="en-CA" sz="22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ontent Placeholder 2"/>
          <p:cNvSpPr txBox="1">
            <a:spLocks/>
          </p:cNvSpPr>
          <p:nvPr/>
        </p:nvSpPr>
        <p:spPr>
          <a:xfrm>
            <a:off x="5796136" y="0"/>
            <a:ext cx="2267744" cy="1152128"/>
          </a:xfrm>
          <a:prstGeom prst="rect">
            <a:avLst/>
          </a:prstGeom>
          <a:solidFill>
            <a:srgbClr val="00FF00"/>
          </a:solidFill>
          <a:scene3d>
            <a:camera prst="orthographicFront"/>
            <a:lightRig rig="threePt" dir="t">
              <a:rot lat="0" lon="0" rev="600000"/>
            </a:lightRig>
          </a:scene3d>
          <a:sp3d>
            <a:bevelT w="114300" prst="artDeco"/>
          </a:sp3d>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Glory</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8" name="Content Placeholder 2"/>
          <p:cNvSpPr txBox="1">
            <a:spLocks/>
          </p:cNvSpPr>
          <p:nvPr/>
        </p:nvSpPr>
        <p:spPr>
          <a:xfrm>
            <a:off x="5796136" y="908720"/>
            <a:ext cx="2267744" cy="1152128"/>
          </a:xfrm>
          <a:prstGeom prst="rect">
            <a:avLst/>
          </a:prstGeom>
          <a:solidFill>
            <a:srgbClr val="FF0000"/>
          </a:solidFill>
          <a:scene3d>
            <a:camera prst="orthographicFront"/>
            <a:lightRig rig="threePt" dir="t">
              <a:rot lat="0" lon="0" rev="600000"/>
            </a:lightRig>
          </a:scene3d>
          <a:sp3d>
            <a:bevelT w="114300" prst="artDeco"/>
          </a:sp3d>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Death</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7" name="Content Placeholder 2"/>
          <p:cNvSpPr txBox="1">
            <a:spLocks/>
          </p:cNvSpPr>
          <p:nvPr/>
        </p:nvSpPr>
        <p:spPr>
          <a:xfrm>
            <a:off x="899592" y="1772817"/>
            <a:ext cx="2267744" cy="1152128"/>
          </a:xfrm>
          <a:prstGeom prst="rect">
            <a:avLst/>
          </a:prstGeom>
          <a:solidFill>
            <a:srgbClr val="FF0000"/>
          </a:solidFill>
          <a:scene3d>
            <a:camera prst="orthographicFront"/>
            <a:lightRig rig="threePt" dir="t"/>
          </a:scene3d>
          <a:sp3d>
            <a:bevelT/>
          </a:sp3d>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Death</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3" name="Content Placeholder 2"/>
          <p:cNvSpPr>
            <a:spLocks noGrp="1"/>
          </p:cNvSpPr>
          <p:nvPr>
            <p:ph idx="1"/>
          </p:nvPr>
        </p:nvSpPr>
        <p:spPr>
          <a:xfrm>
            <a:off x="899592" y="2332037"/>
            <a:ext cx="2267744" cy="4525963"/>
          </a:xfrm>
          <a:solidFill>
            <a:srgbClr val="92D050"/>
          </a:solidFill>
          <a:scene3d>
            <a:camera prst="orthographicFront"/>
            <a:lightRig rig="threePt" dir="t"/>
          </a:scene3d>
          <a:sp3d>
            <a:bevelT/>
          </a:sp3d>
        </p:spPr>
        <p:txBody>
          <a:bodyPr>
            <a:normAutofit/>
          </a:bodyPr>
          <a:lstStyle/>
          <a:p>
            <a:pPr marL="0" indent="0" algn="ctr">
              <a:buNone/>
            </a:pPr>
            <a:r>
              <a:rPr lang="en-CA" sz="2200" dirty="0" smtClean="0"/>
              <a:t>John</a:t>
            </a:r>
          </a:p>
        </p:txBody>
      </p:sp>
      <p:sp>
        <p:nvSpPr>
          <p:cNvPr id="4" name="Content Placeholder 2"/>
          <p:cNvSpPr txBox="1">
            <a:spLocks/>
          </p:cNvSpPr>
          <p:nvPr/>
        </p:nvSpPr>
        <p:spPr>
          <a:xfrm>
            <a:off x="5796136" y="1484784"/>
            <a:ext cx="2267744" cy="5030019"/>
          </a:xfrm>
          <a:prstGeom prst="rect">
            <a:avLst/>
          </a:prstGeom>
          <a:solidFill>
            <a:schemeClr val="tx2">
              <a:lumMod val="60000"/>
              <a:lumOff val="40000"/>
            </a:schemeClr>
          </a:solidFill>
          <a:scene3d>
            <a:camera prst="orthographicFront"/>
            <a:lightRig rig="threePt" dir="t"/>
          </a:scene3d>
          <a:sp3d>
            <a:bevelT w="114300" prst="artDeco"/>
          </a:sp3d>
        </p:spPr>
        <p:txBody>
          <a:bodyPr vert="horz" lIns="91440" tIns="45720" rIns="91440" bIns="45720" rtlCol="0">
            <a:normAutofit/>
          </a:bodyPr>
          <a:lstStyle/>
          <a:p>
            <a:pPr marL="0" marR="0" lvl="0" indent="0" algn="ctr"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Jesus</a:t>
            </a:r>
          </a:p>
        </p:txBody>
      </p:sp>
      <p:sp>
        <p:nvSpPr>
          <p:cNvPr id="5" name="Content Placeholder 2"/>
          <p:cNvSpPr txBox="1">
            <a:spLocks/>
          </p:cNvSpPr>
          <p:nvPr/>
        </p:nvSpPr>
        <p:spPr>
          <a:xfrm>
            <a:off x="3635896" y="6093296"/>
            <a:ext cx="1403648" cy="47667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6th month</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7" name="Straight Connector 6"/>
          <p:cNvCxnSpPr/>
          <p:nvPr/>
        </p:nvCxnSpPr>
        <p:spPr>
          <a:xfrm>
            <a:off x="899592" y="6525344"/>
            <a:ext cx="7128792"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9" name="Content Placeholder 2"/>
          <p:cNvSpPr txBox="1">
            <a:spLocks/>
          </p:cNvSpPr>
          <p:nvPr/>
        </p:nvSpPr>
        <p:spPr>
          <a:xfrm>
            <a:off x="1403648" y="2636912"/>
            <a:ext cx="1403648" cy="47667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27 years</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0" name="Straight Connector 9"/>
          <p:cNvCxnSpPr/>
          <p:nvPr/>
        </p:nvCxnSpPr>
        <p:spPr>
          <a:xfrm>
            <a:off x="899592" y="2996952"/>
            <a:ext cx="7128792"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4" name="Content Placeholder 2"/>
          <p:cNvSpPr txBox="1">
            <a:spLocks/>
          </p:cNvSpPr>
          <p:nvPr/>
        </p:nvSpPr>
        <p:spPr>
          <a:xfrm>
            <a:off x="1403648" y="1988840"/>
            <a:ext cx="1403648" cy="47667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30years</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5" name="Straight Connector 14"/>
          <p:cNvCxnSpPr/>
          <p:nvPr/>
        </p:nvCxnSpPr>
        <p:spPr>
          <a:xfrm>
            <a:off x="899592" y="2348880"/>
            <a:ext cx="7128792" cy="0"/>
          </a:xfrm>
          <a:prstGeom prst="line">
            <a:avLst/>
          </a:prstGeom>
          <a:ln w="63500"/>
        </p:spPr>
        <p:style>
          <a:lnRef idx="1">
            <a:schemeClr val="accent1"/>
          </a:lnRef>
          <a:fillRef idx="0">
            <a:schemeClr val="accent1"/>
          </a:fillRef>
          <a:effectRef idx="0">
            <a:schemeClr val="accent1"/>
          </a:effectRef>
          <a:fontRef idx="minor">
            <a:schemeClr val="tx1"/>
          </a:fontRef>
        </p:style>
      </p:cxnSp>
      <p:sp>
        <p:nvSpPr>
          <p:cNvPr id="16" name="Content Placeholder 2"/>
          <p:cNvSpPr txBox="1">
            <a:spLocks/>
          </p:cNvSpPr>
          <p:nvPr/>
        </p:nvSpPr>
        <p:spPr>
          <a:xfrm>
            <a:off x="6336704" y="1916832"/>
            <a:ext cx="1403648" cy="476672"/>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lang="en-CA" sz="2200" dirty="0" smtClean="0"/>
              <a:t>30years</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19" name="Content Placeholder 2"/>
          <p:cNvSpPr txBox="1">
            <a:spLocks/>
          </p:cNvSpPr>
          <p:nvPr/>
        </p:nvSpPr>
        <p:spPr>
          <a:xfrm>
            <a:off x="0" y="0"/>
            <a:ext cx="4716016" cy="1556791"/>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Mark 1:14 Now after that John was put in prison, Jesus came into Galilee, preaching the gospel of the kingdom of God,</a:t>
            </a:r>
          </a:p>
        </p:txBody>
      </p:sp>
      <p:pic>
        <p:nvPicPr>
          <p:cNvPr id="20" name="Picture 19" descr="BibleJailBars.png"/>
          <p:cNvPicPr>
            <a:picLocks noChangeAspect="1"/>
          </p:cNvPicPr>
          <p:nvPr/>
        </p:nvPicPr>
        <p:blipFill>
          <a:blip r:embed="rId3" cstate="print"/>
          <a:stretch>
            <a:fillRect/>
          </a:stretch>
        </p:blipFill>
        <p:spPr>
          <a:xfrm>
            <a:off x="3563888" y="1421417"/>
            <a:ext cx="1152128" cy="999471"/>
          </a:xfrm>
          <a:prstGeom prst="rect">
            <a:avLst/>
          </a:prstGeom>
          <a:ln>
            <a:noFill/>
          </a:ln>
          <a:effectLst>
            <a:softEdge rad="112500"/>
          </a:effectLst>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1000"/>
                                        <p:tgtEl>
                                          <p:spTgt spid="3">
                                            <p:bg/>
                                          </p:spTgt>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fade">
                                      <p:cBhvr>
                                        <p:cTn id="11" dur="1000"/>
                                        <p:tgtEl>
                                          <p:spTgt spid="3">
                                            <p:txEl>
                                              <p:pRg st="0" end="0"/>
                                            </p:txEl>
                                          </p:spTgt>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down)">
                                      <p:cBhvr>
                                        <p:cTn id="14" dur="10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left)">
                                      <p:cBhvr>
                                        <p:cTn id="19" dur="1000"/>
                                        <p:tgtEl>
                                          <p:spTgt spid="7"/>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left)">
                                      <p:cBhvr>
                                        <p:cTn id="28" dur="1000"/>
                                        <p:tgtEl>
                                          <p:spTgt spid="10"/>
                                        </p:tgtEl>
                                      </p:cBhvr>
                                    </p:animEffect>
                                  </p:childTnLst>
                                </p:cTn>
                              </p:par>
                            </p:childTnLst>
                          </p:cTn>
                        </p:par>
                        <p:par>
                          <p:cTn id="29" fill="hold">
                            <p:stCondLst>
                              <p:cond delay="1000"/>
                            </p:stCondLst>
                            <p:childTnLst>
                              <p:par>
                                <p:cTn id="30" presetID="10" presetClass="entr" presetSubtype="0" fill="hold" grpId="0"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fade">
                                      <p:cBhvr>
                                        <p:cTn id="32" dur="10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8" fill="hold" nodeType="click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ipe(left)">
                                      <p:cBhvr>
                                        <p:cTn id="37" dur="1000"/>
                                        <p:tgtEl>
                                          <p:spTgt spid="15"/>
                                        </p:tgtEl>
                                      </p:cBhvr>
                                    </p:animEffect>
                                  </p:childTnLst>
                                </p:cTn>
                              </p:par>
                            </p:childTnLst>
                          </p:cTn>
                        </p:par>
                        <p:par>
                          <p:cTn id="38" fill="hold">
                            <p:stCondLst>
                              <p:cond delay="1000"/>
                            </p:stCondLst>
                            <p:childTnLst>
                              <p:par>
                                <p:cTn id="39" presetID="10" presetClass="entr" presetSubtype="0" fill="hold" nodeType="afterEffect">
                                  <p:stCondLst>
                                    <p:cond delay="0"/>
                                  </p:stCondLst>
                                  <p:childTnLst>
                                    <p:set>
                                      <p:cBhvr>
                                        <p:cTn id="40" dur="1" fill="hold">
                                          <p:stCondLst>
                                            <p:cond delay="0"/>
                                          </p:stCondLst>
                                        </p:cTn>
                                        <p:tgtEl>
                                          <p:spTgt spid="14">
                                            <p:txEl>
                                              <p:pRg st="0" end="0"/>
                                            </p:txEl>
                                          </p:spTgt>
                                        </p:tgtEl>
                                        <p:attrNameLst>
                                          <p:attrName>style.visibility</p:attrName>
                                        </p:attrNameLst>
                                      </p:cBhvr>
                                      <p:to>
                                        <p:strVal val="visible"/>
                                      </p:to>
                                    </p:set>
                                    <p:animEffect transition="in" filter="fade">
                                      <p:cBhvr>
                                        <p:cTn id="41" dur="1000"/>
                                        <p:tgtEl>
                                          <p:spTgt spid="14">
                                            <p:txEl>
                                              <p:pRg st="0" end="0"/>
                                            </p:txEl>
                                          </p:spTgt>
                                        </p:tgtEl>
                                      </p:cBhvr>
                                    </p:animEffect>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fade">
                                      <p:cBhvr>
                                        <p:cTn id="45" dur="1000"/>
                                        <p:tgtEl>
                                          <p:spTgt spid="16"/>
                                        </p:tgtEl>
                                      </p:cBhvr>
                                    </p:animEffect>
                                  </p:childTnLst>
                                </p:cTn>
                              </p:par>
                            </p:childTnLst>
                          </p:cTn>
                        </p:par>
                        <p:par>
                          <p:cTn id="46" fill="hold">
                            <p:stCondLst>
                              <p:cond delay="3000"/>
                            </p:stCondLst>
                            <p:childTnLst>
                              <p:par>
                                <p:cTn id="47" presetID="10" presetClass="entr" presetSubtype="0"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2000"/>
                                        <p:tgtEl>
                                          <p:spTgt spid="20"/>
                                        </p:tgtEl>
                                      </p:cBhvr>
                                    </p:animEffect>
                                  </p:childTnLst>
                                </p:cTn>
                              </p:par>
                            </p:childTnLst>
                          </p:cTn>
                        </p:par>
                        <p:par>
                          <p:cTn id="50" fill="hold">
                            <p:stCondLst>
                              <p:cond delay="5000"/>
                            </p:stCondLst>
                            <p:childTnLst>
                              <p:par>
                                <p:cTn id="51" presetID="10"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17">
                                            <p:bg/>
                                          </p:spTgt>
                                        </p:tgtEl>
                                        <p:attrNameLst>
                                          <p:attrName>style.visibility</p:attrName>
                                        </p:attrNameLst>
                                      </p:cBhvr>
                                      <p:to>
                                        <p:strVal val="visible"/>
                                      </p:to>
                                    </p:set>
                                    <p:animEffect transition="in" filter="wipe(down)">
                                      <p:cBhvr>
                                        <p:cTn id="58" dur="1000"/>
                                        <p:tgtEl>
                                          <p:spTgt spid="17">
                                            <p:bg/>
                                          </p:spTgt>
                                        </p:tgtEl>
                                      </p:cBhvr>
                                    </p:animEffec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17">
                                            <p:txEl>
                                              <p:pRg st="0" end="0"/>
                                            </p:txEl>
                                          </p:spTgt>
                                        </p:tgtEl>
                                        <p:attrNameLst>
                                          <p:attrName>style.visibility</p:attrName>
                                        </p:attrNameLst>
                                      </p:cBhvr>
                                      <p:to>
                                        <p:strVal val="visible"/>
                                      </p:to>
                                    </p:set>
                                    <p:animEffect transition="in" filter="fade">
                                      <p:cBhvr>
                                        <p:cTn id="62" dur="1000"/>
                                        <p:tgtEl>
                                          <p:spTgt spid="17">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22" presetClass="entr" presetSubtype="4" fill="hold" grpId="0" nodeType="clickEffect">
                                  <p:stCondLst>
                                    <p:cond delay="0"/>
                                  </p:stCondLst>
                                  <p:childTnLst>
                                    <p:set>
                                      <p:cBhvr>
                                        <p:cTn id="66" dur="1" fill="hold">
                                          <p:stCondLst>
                                            <p:cond delay="0"/>
                                          </p:stCondLst>
                                        </p:cTn>
                                        <p:tgtEl>
                                          <p:spTgt spid="18">
                                            <p:bg/>
                                          </p:spTgt>
                                        </p:tgtEl>
                                        <p:attrNameLst>
                                          <p:attrName>style.visibility</p:attrName>
                                        </p:attrNameLst>
                                      </p:cBhvr>
                                      <p:to>
                                        <p:strVal val="visible"/>
                                      </p:to>
                                    </p:set>
                                    <p:animEffect transition="in" filter="wipe(down)">
                                      <p:cBhvr>
                                        <p:cTn id="67" dur="1000"/>
                                        <p:tgtEl>
                                          <p:spTgt spid="18">
                                            <p:bg/>
                                          </p:spTgt>
                                        </p:tgtEl>
                                      </p:cBhvr>
                                    </p:animEffect>
                                  </p:childTnLst>
                                </p:cTn>
                              </p:par>
                            </p:childTnLst>
                          </p:cTn>
                        </p:par>
                        <p:par>
                          <p:cTn id="68" fill="hold">
                            <p:stCondLst>
                              <p:cond delay="1000"/>
                            </p:stCondLst>
                            <p:childTnLst>
                              <p:par>
                                <p:cTn id="69" presetID="10" presetClass="entr" presetSubtype="0" fill="hold" grpId="0" nodeType="afterEffect">
                                  <p:stCondLst>
                                    <p:cond delay="0"/>
                                  </p:stCondLst>
                                  <p:childTnLst>
                                    <p:set>
                                      <p:cBhvr>
                                        <p:cTn id="70" dur="1" fill="hold">
                                          <p:stCondLst>
                                            <p:cond delay="0"/>
                                          </p:stCondLst>
                                        </p:cTn>
                                        <p:tgtEl>
                                          <p:spTgt spid="18">
                                            <p:txEl>
                                              <p:pRg st="0" end="0"/>
                                            </p:txEl>
                                          </p:spTgt>
                                        </p:tgtEl>
                                        <p:attrNameLst>
                                          <p:attrName>style.visibility</p:attrName>
                                        </p:attrNameLst>
                                      </p:cBhvr>
                                      <p:to>
                                        <p:strVal val="visible"/>
                                      </p:to>
                                    </p:set>
                                    <p:animEffect transition="in" filter="fade">
                                      <p:cBhvr>
                                        <p:cTn id="71" dur="1000"/>
                                        <p:tgtEl>
                                          <p:spTgt spid="18">
                                            <p:txEl>
                                              <p:pRg st="0" end="0"/>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4" fill="hold" grpId="0" nodeType="clickEffect">
                                  <p:stCondLst>
                                    <p:cond delay="0"/>
                                  </p:stCondLst>
                                  <p:childTnLst>
                                    <p:set>
                                      <p:cBhvr>
                                        <p:cTn id="75" dur="1" fill="hold">
                                          <p:stCondLst>
                                            <p:cond delay="0"/>
                                          </p:stCondLst>
                                        </p:cTn>
                                        <p:tgtEl>
                                          <p:spTgt spid="21">
                                            <p:bg/>
                                          </p:spTgt>
                                        </p:tgtEl>
                                        <p:attrNameLst>
                                          <p:attrName>style.visibility</p:attrName>
                                        </p:attrNameLst>
                                      </p:cBhvr>
                                      <p:to>
                                        <p:strVal val="visible"/>
                                      </p:to>
                                    </p:set>
                                    <p:animEffect transition="in" filter="wipe(down)">
                                      <p:cBhvr>
                                        <p:cTn id="76" dur="1000"/>
                                        <p:tgtEl>
                                          <p:spTgt spid="21">
                                            <p:bg/>
                                          </p:spTgt>
                                        </p:tgtEl>
                                      </p:cBhvr>
                                    </p:animEffect>
                                  </p:childTnLst>
                                </p:cTn>
                              </p:par>
                            </p:childTnLst>
                          </p:cTn>
                        </p:par>
                        <p:par>
                          <p:cTn id="77" fill="hold">
                            <p:stCondLst>
                              <p:cond delay="1000"/>
                            </p:stCondLst>
                            <p:childTnLst>
                              <p:par>
                                <p:cTn id="78" presetID="10" presetClass="entr" presetSubtype="0" fill="hold" grpId="0" nodeType="afterEffect">
                                  <p:stCondLst>
                                    <p:cond delay="0"/>
                                  </p:stCondLst>
                                  <p:childTnLst>
                                    <p:set>
                                      <p:cBhvr>
                                        <p:cTn id="79" dur="1" fill="hold">
                                          <p:stCondLst>
                                            <p:cond delay="0"/>
                                          </p:stCondLst>
                                        </p:cTn>
                                        <p:tgtEl>
                                          <p:spTgt spid="21">
                                            <p:txEl>
                                              <p:pRg st="0" end="0"/>
                                            </p:txEl>
                                          </p:spTgt>
                                        </p:tgtEl>
                                        <p:attrNameLst>
                                          <p:attrName>style.visibility</p:attrName>
                                        </p:attrNameLst>
                                      </p:cBhvr>
                                      <p:to>
                                        <p:strVal val="visible"/>
                                      </p:to>
                                    </p:set>
                                    <p:animEffect transition="in" filter="fade">
                                      <p:cBhvr>
                                        <p:cTn id="80" dur="10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animBg="1"/>
      <p:bldP spid="18" grpId="0" build="p" animBg="1"/>
      <p:bldP spid="17" grpId="0" build="p" animBg="1"/>
      <p:bldP spid="3" grpId="0" uiExpand="1" build="p" animBg="1"/>
      <p:bldP spid="4" grpId="0" animBg="1"/>
      <p:bldP spid="5" grpId="0"/>
      <p:bldP spid="9" grpId="0"/>
      <p:bldP spid="16" grpId="0"/>
      <p:bldP spid="19"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411760" y="980728"/>
            <a:ext cx="3491880" cy="620688"/>
          </a:xfrm>
        </p:spPr>
        <p:txBody>
          <a:bodyPr>
            <a:normAutofit/>
          </a:bodyPr>
          <a:lstStyle/>
          <a:p>
            <a:pPr marL="0" indent="0">
              <a:buNone/>
            </a:pPr>
            <a:r>
              <a:rPr lang="en-CA" sz="2200" dirty="0" smtClean="0"/>
              <a:t>John 1:32 John Bare record</a:t>
            </a:r>
          </a:p>
        </p:txBody>
      </p:sp>
      <p:pic>
        <p:nvPicPr>
          <p:cNvPr id="5" name="Picture 4" descr="6a00d83452205b69e200e54f1fe4218834-800wi.jpg"/>
          <p:cNvPicPr>
            <a:picLocks noChangeAspect="1"/>
          </p:cNvPicPr>
          <p:nvPr/>
        </p:nvPicPr>
        <p:blipFill>
          <a:blip r:embed="rId3" cstate="print"/>
          <a:srcRect l="40530" t="38757" r="27510" b="11450"/>
          <a:stretch>
            <a:fillRect/>
          </a:stretch>
        </p:blipFill>
        <p:spPr>
          <a:xfrm>
            <a:off x="0" y="0"/>
            <a:ext cx="1944216" cy="2232248"/>
          </a:xfrm>
          <a:prstGeom prst="rect">
            <a:avLst/>
          </a:prstGeom>
        </p:spPr>
      </p:pic>
      <p:sp>
        <p:nvSpPr>
          <p:cNvPr id="6" name="Content Placeholder 2"/>
          <p:cNvSpPr txBox="1">
            <a:spLocks/>
          </p:cNvSpPr>
          <p:nvPr/>
        </p:nvSpPr>
        <p:spPr>
          <a:xfrm>
            <a:off x="0" y="2420888"/>
            <a:ext cx="9144000" cy="720080"/>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1:35-37</a:t>
            </a:r>
            <a:r>
              <a:rPr kumimoji="0" lang="en-CA" sz="2200" b="0" i="0" u="none" strike="noStrike" kern="1200" cap="none" spc="0" normalizeH="0" noProof="0" dirty="0" smtClean="0">
                <a:ln>
                  <a:noFill/>
                </a:ln>
                <a:solidFill>
                  <a:schemeClr val="tx1"/>
                </a:solidFill>
                <a:effectLst/>
                <a:uLnTx/>
                <a:uFillTx/>
                <a:latin typeface="+mn-lt"/>
                <a:ea typeface="+mn-ea"/>
                <a:cs typeface="+mn-cs"/>
              </a:rPr>
              <a:t> John stood with two of his disciples and spoke a word</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7" name="Content Placeholder 2"/>
          <p:cNvSpPr txBox="1">
            <a:spLocks/>
          </p:cNvSpPr>
          <p:nvPr/>
        </p:nvSpPr>
        <p:spPr>
          <a:xfrm>
            <a:off x="-24331" y="3116965"/>
            <a:ext cx="9144000" cy="576064"/>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1:23</a:t>
            </a:r>
            <a:r>
              <a:rPr kumimoji="0" lang="en-CA" sz="2200" b="0" i="0" u="none" strike="noStrike" kern="1200" cap="none" spc="0" normalizeH="0" noProof="0" dirty="0" smtClean="0">
                <a:ln>
                  <a:noFill/>
                </a:ln>
                <a:solidFill>
                  <a:schemeClr val="tx1"/>
                </a:solidFill>
                <a:effectLst/>
                <a:uLnTx/>
                <a:uFillTx/>
                <a:latin typeface="+mn-lt"/>
                <a:ea typeface="+mn-ea"/>
                <a:cs typeface="+mn-cs"/>
              </a:rPr>
              <a:t> The Voice of one crying in the wilderness</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8" name="Content Placeholder 2"/>
          <p:cNvSpPr txBox="1">
            <a:spLocks/>
          </p:cNvSpPr>
          <p:nvPr/>
        </p:nvSpPr>
        <p:spPr>
          <a:xfrm>
            <a:off x="-54145" y="3669026"/>
            <a:ext cx="9144000" cy="576064"/>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10:</a:t>
            </a:r>
            <a:r>
              <a:rPr kumimoji="0" lang="en-CA" sz="2200" b="0" i="0" u="none" strike="noStrike" kern="1200" cap="none" spc="0" normalizeH="0" noProof="0" dirty="0" smtClean="0">
                <a:ln>
                  <a:noFill/>
                </a:ln>
                <a:solidFill>
                  <a:schemeClr val="tx1"/>
                </a:solidFill>
                <a:effectLst/>
                <a:uLnTx/>
                <a:uFillTx/>
                <a:latin typeface="+mn-lt"/>
                <a:ea typeface="+mn-ea"/>
                <a:cs typeface="+mn-cs"/>
              </a:rPr>
              <a:t>2-3 The Porter opens and the sheep hear his voice</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
        <p:nvSpPr>
          <p:cNvPr id="9" name="Content Placeholder 2"/>
          <p:cNvSpPr txBox="1">
            <a:spLocks/>
          </p:cNvSpPr>
          <p:nvPr/>
        </p:nvSpPr>
        <p:spPr>
          <a:xfrm>
            <a:off x="-28402" y="4221088"/>
            <a:ext cx="9144000" cy="576064"/>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1:37 “and they followed (to be in the same way with, accompany) Jesus”</a:t>
            </a:r>
          </a:p>
        </p:txBody>
      </p:sp>
      <p:sp>
        <p:nvSpPr>
          <p:cNvPr id="10" name="Content Placeholder 2"/>
          <p:cNvSpPr txBox="1">
            <a:spLocks/>
          </p:cNvSpPr>
          <p:nvPr/>
        </p:nvSpPr>
        <p:spPr>
          <a:xfrm>
            <a:off x="0" y="4797152"/>
            <a:ext cx="9144000" cy="2060848"/>
          </a:xfrm>
          <a:prstGeom prst="rect">
            <a:avLst/>
          </a:prstGeom>
        </p:spPr>
        <p:txBody>
          <a:bodyPr vert="horz" lIns="91440" tIns="45720" rIns="91440" bIns="45720" rtlCol="0">
            <a:norm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John came without pomp and ceremony,</a:t>
            </a:r>
            <a:r>
              <a:rPr kumimoji="0" lang="en-CA" sz="2200" b="0" i="0" u="none" strike="noStrike" kern="1200" cap="none" spc="0" normalizeH="0" noProof="0" dirty="0" smtClean="0">
                <a:ln>
                  <a:noFill/>
                </a:ln>
                <a:solidFill>
                  <a:schemeClr val="tx1"/>
                </a:solidFill>
                <a:effectLst/>
                <a:uLnTx/>
                <a:uFillTx/>
                <a:latin typeface="+mn-lt"/>
                <a:ea typeface="+mn-ea"/>
                <a:cs typeface="+mn-cs"/>
              </a:rPr>
              <a:t> there were no miracles, nothing extra </a:t>
            </a:r>
            <a:r>
              <a:rPr lang="en-CA" sz="2200" dirty="0" smtClean="0"/>
              <a:t>special about him, just a firm conviction to fulfill his calling.</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CA" sz="2200" b="0" i="0" u="none" strike="noStrike" kern="1200" cap="none" spc="0" normalizeH="0" baseline="0" noProof="0" dirty="0" smtClean="0">
                <a:ln>
                  <a:noFill/>
                </a:ln>
                <a:solidFill>
                  <a:schemeClr val="tx1"/>
                </a:solidFill>
                <a:effectLst/>
                <a:uLnTx/>
                <a:uFillTx/>
                <a:latin typeface="+mn-lt"/>
                <a:ea typeface="+mn-ea"/>
                <a:cs typeface="+mn-cs"/>
              </a:rPr>
              <a:t>The highest rung of Faith is the assurance of</a:t>
            </a:r>
            <a:r>
              <a:rPr kumimoji="0" lang="en-CA" sz="2200" b="0" i="0" u="none" strike="noStrike" kern="1200" cap="none" spc="0" normalizeH="0" noProof="0" dirty="0" smtClean="0">
                <a:ln>
                  <a:noFill/>
                </a:ln>
                <a:solidFill>
                  <a:schemeClr val="tx1"/>
                </a:solidFill>
                <a:effectLst/>
                <a:uLnTx/>
                <a:uFillTx/>
                <a:latin typeface="+mn-lt"/>
                <a:ea typeface="+mn-ea"/>
                <a:cs typeface="+mn-cs"/>
              </a:rPr>
              <a:t> things hoped for, the conviction of things unseen, John only spoke a word in the unseen, by it the soil was prepared for the Master Gardener.</a:t>
            </a:r>
            <a:endParaRPr kumimoji="0" lang="en-CA" sz="2200" b="0" i="0" u="none" strike="noStrike" kern="1200" cap="none" spc="0" normalizeH="0" baseline="0" noProof="0" dirty="0" smtClean="0">
              <a:ln>
                <a:noFill/>
              </a:ln>
              <a:solidFill>
                <a:schemeClr val="tx1"/>
              </a:solidFill>
              <a:effectLst/>
              <a:uLnTx/>
              <a:uFillTx/>
              <a:latin typeface="+mn-lt"/>
              <a:ea typeface="+mn-ea"/>
              <a:cs typeface="+mn-cs"/>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17562</TotalTime>
  <Words>5155</Words>
  <Application>Microsoft Office PowerPoint</Application>
  <PresentationFormat>On-screen Show (4:3)</PresentationFormat>
  <Paragraphs>322</Paragraphs>
  <Slides>20</Slides>
  <Notes>19</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Office Theme</vt:lpstr>
      <vt:lpstr>John Son of Thunder Class 2 </vt:lpstr>
      <vt:lpstr>PowerPoint Presentation</vt:lpstr>
      <vt:lpstr>John Came in the Spirit &amp;  Power of Elijah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John’s influence on the Son of Thunder</vt:lpstr>
      <vt:lpstr>John’s influence on the Son of Thunder</vt:lpstr>
      <vt:lpstr>John’s influence on the Son of Thunder</vt:lpstr>
      <vt:lpstr>PowerPoint Presentation</vt:lpstr>
      <vt:lpstr>PowerPoint Presentation</vt:lpstr>
    </vt:vector>
  </TitlesOfParts>
  <Company>Hewlett-Packard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Son of Thunder</dc:title>
  <dc:creator>A&amp;MJackson2012</dc:creator>
  <cp:lastModifiedBy>Skip Bartholomew</cp:lastModifiedBy>
  <cp:revision>310</cp:revision>
  <dcterms:created xsi:type="dcterms:W3CDTF">2012-08-25T01:44:04Z</dcterms:created>
  <dcterms:modified xsi:type="dcterms:W3CDTF">2012-12-25T00:56:17Z</dcterms:modified>
</cp:coreProperties>
</file>