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70" r:id="rId2"/>
    <p:sldId id="271" r:id="rId3"/>
    <p:sldId id="272" r:id="rId4"/>
    <p:sldId id="273" r:id="rId5"/>
    <p:sldId id="274" r:id="rId6"/>
    <p:sldId id="275" r:id="rId7"/>
    <p:sldId id="276" r:id="rId8"/>
    <p:sldId id="278" r:id="rId9"/>
    <p:sldId id="277" r:id="rId10"/>
    <p:sldId id="279" r:id="rId11"/>
    <p:sldId id="280" r:id="rId12"/>
    <p:sldId id="281" r:id="rId13"/>
    <p:sldId id="28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869D3AB1-8D30-4096-894A-B0485E236162}">
          <p14:sldIdLst>
            <p14:sldId id="270"/>
            <p14:sldId id="271"/>
            <p14:sldId id="272"/>
            <p14:sldId id="273"/>
            <p14:sldId id="274"/>
            <p14:sldId id="275"/>
            <p14:sldId id="276"/>
            <p14:sldId id="278"/>
            <p14:sldId id="277"/>
            <p14:sldId id="279"/>
            <p14:sldId id="28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25" autoAdjust="0"/>
    <p:restoredTop sz="86918" autoAdjust="0"/>
  </p:normalViewPr>
  <p:slideViewPr>
    <p:cSldViewPr>
      <p:cViewPr varScale="1">
        <p:scale>
          <a:sx n="59" d="100"/>
          <a:sy n="59" d="100"/>
        </p:scale>
        <p:origin x="-99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FD07BC-2230-4A37-BDD0-E95F801856DC}" type="datetimeFigureOut">
              <a:rPr lang="en-CA" smtClean="0"/>
              <a:pPr/>
              <a:t>24/12/2012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BB81CA-8090-45C9-9810-C9F2C92E85C1}" type="slidenum">
              <a:rPr lang="en-CA" smtClean="0"/>
              <a:pPr/>
              <a:t>‹#›</a:t>
            </a:fld>
            <a:endParaRPr lang="en-CA"/>
          </a:p>
        </p:txBody>
      </p:sp>
    </p:spTree>
    <p:extLst>
      <p:ext uri="{BB962C8B-B14F-4D97-AF65-F5344CB8AC3E}">
        <p14:creationId xmlns:p14="http://schemas.microsoft.com/office/powerpoint/2010/main" xmlns="" val="2088921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a:t>
            </a:r>
            <a:r>
              <a:rPr lang="en-US" baseline="0" dirty="0" smtClean="0"/>
              <a:t> of the main themes of John is light and darkness, as the son of Thunder, he would certainly be able to dig into the achieves of his mind and see the consistent theme</a:t>
            </a:r>
          </a:p>
          <a:p>
            <a:endParaRPr lang="en-US" dirty="0" smtClean="0"/>
          </a:p>
          <a:p>
            <a:r>
              <a:rPr lang="en-US" dirty="0" smtClean="0"/>
              <a:t>One of the other obvious themes John picks up</a:t>
            </a:r>
            <a:r>
              <a:rPr lang="en-US" baseline="0" dirty="0" smtClean="0"/>
              <a:t> is in the beginning was the word, and the word has been spoken for all that ears to hear, in darkness and light.</a:t>
            </a:r>
          </a:p>
          <a:p>
            <a:endParaRPr lang="en-US" dirty="0" smtClean="0"/>
          </a:p>
          <a:p>
            <a:r>
              <a:rPr lang="en-US" dirty="0" smtClean="0"/>
              <a:t>Darkness will always challenge the light.</a:t>
            </a:r>
          </a:p>
          <a:p>
            <a:endParaRPr lang="en-US" dirty="0" smtClean="0"/>
          </a:p>
          <a:p>
            <a:r>
              <a:rPr lang="en-US" dirty="0" smtClean="0"/>
              <a:t>Ex 5:2 And Pharaoh said, Who is the Lord, that I should obey his </a:t>
            </a:r>
            <a:r>
              <a:rPr lang="en-US" b="1" dirty="0" smtClean="0"/>
              <a:t>voice</a:t>
            </a:r>
            <a:r>
              <a:rPr lang="en-US" dirty="0" smtClean="0"/>
              <a:t> to let Israel go? I know not the Lord, neither will I let Israel go.</a:t>
            </a:r>
          </a:p>
          <a:p>
            <a:endParaRPr lang="en-US" dirty="0" smtClean="0"/>
          </a:p>
          <a:p>
            <a:r>
              <a:rPr lang="en-US" dirty="0" smtClean="0"/>
              <a:t>OT:6963</a:t>
            </a:r>
            <a:r>
              <a:rPr lang="en-US" baseline="0" dirty="0" smtClean="0"/>
              <a:t> </a:t>
            </a:r>
            <a:r>
              <a:rPr lang="en-US" dirty="0" err="1" smtClean="0"/>
              <a:t>qowl</a:t>
            </a:r>
            <a:r>
              <a:rPr lang="en-US" dirty="0" smtClean="0"/>
              <a:t> (</a:t>
            </a:r>
            <a:r>
              <a:rPr lang="en-US" dirty="0" err="1" smtClean="0"/>
              <a:t>kole</a:t>
            </a:r>
            <a:r>
              <a:rPr lang="en-US" dirty="0" smtClean="0"/>
              <a:t>); or </a:t>
            </a:r>
            <a:r>
              <a:rPr lang="en-US" dirty="0" err="1" smtClean="0"/>
              <a:t>qol</a:t>
            </a:r>
            <a:r>
              <a:rPr lang="en-US" dirty="0" smtClean="0"/>
              <a:t> (</a:t>
            </a:r>
            <a:r>
              <a:rPr lang="en-US" dirty="0" err="1" smtClean="0"/>
              <a:t>kole</a:t>
            </a:r>
            <a:r>
              <a:rPr lang="en-US" dirty="0" smtClean="0"/>
              <a:t>); from an unused root meaning to call aloud; a voice or sound:</a:t>
            </a:r>
          </a:p>
          <a:p>
            <a:endParaRPr lang="en-US" dirty="0" smtClean="0"/>
          </a:p>
          <a:p>
            <a:r>
              <a:rPr lang="en-US" dirty="0" smtClean="0"/>
              <a:t>Isa 55:10-11</a:t>
            </a:r>
          </a:p>
          <a:p>
            <a:r>
              <a:rPr lang="en-US" dirty="0" smtClean="0"/>
              <a:t>10 For as the rain cometh down, and the snow from heaven, and </a:t>
            </a:r>
            <a:r>
              <a:rPr lang="en-US" dirty="0" err="1" smtClean="0"/>
              <a:t>returneth</a:t>
            </a:r>
            <a:r>
              <a:rPr lang="en-US" dirty="0" smtClean="0"/>
              <a:t> not thither, but </a:t>
            </a:r>
            <a:r>
              <a:rPr lang="en-US" dirty="0" err="1" smtClean="0"/>
              <a:t>watereth</a:t>
            </a:r>
            <a:r>
              <a:rPr lang="en-US" dirty="0" smtClean="0"/>
              <a:t> the earth, and </a:t>
            </a:r>
            <a:r>
              <a:rPr lang="en-US" dirty="0" err="1" smtClean="0"/>
              <a:t>maketh</a:t>
            </a:r>
            <a:r>
              <a:rPr lang="en-US" dirty="0" smtClean="0"/>
              <a:t> it bring forth and bud, that it may give seed to the sower, and bread to the eater:</a:t>
            </a:r>
          </a:p>
          <a:p>
            <a:r>
              <a:rPr lang="en-US" dirty="0" smtClean="0"/>
              <a:t>11 So shall my word be that </a:t>
            </a:r>
            <a:r>
              <a:rPr lang="en-US" dirty="0" err="1" smtClean="0"/>
              <a:t>goeth</a:t>
            </a:r>
            <a:r>
              <a:rPr lang="en-US" dirty="0" smtClean="0"/>
              <a:t> forth out of my mouth: it shall not return unto me void, but it shall accomplish that which I please, and it shall prosper in the thing whereto I sent it.</a:t>
            </a:r>
          </a:p>
          <a:p>
            <a:endParaRPr lang="en-US"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1</a:t>
            </a:fld>
            <a:endParaRPr lang="en-CA"/>
          </a:p>
        </p:txBody>
      </p:sp>
    </p:spTree>
    <p:extLst>
      <p:ext uri="{BB962C8B-B14F-4D97-AF65-F5344CB8AC3E}">
        <p14:creationId xmlns:p14="http://schemas.microsoft.com/office/powerpoint/2010/main" xmlns="" val="3094411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John 18:37</a:t>
            </a:r>
            <a:r>
              <a:rPr lang="en-US" baseline="0" dirty="0" smtClean="0"/>
              <a:t> </a:t>
            </a:r>
            <a:r>
              <a:rPr lang="en-US" dirty="0" smtClean="0"/>
              <a:t> Pilate therefore said unto him, Art thou a king then? Jesus answered, Thou </a:t>
            </a:r>
            <a:r>
              <a:rPr lang="en-US" dirty="0" err="1" smtClean="0"/>
              <a:t>sayest</a:t>
            </a:r>
            <a:r>
              <a:rPr lang="en-US" dirty="0" smtClean="0"/>
              <a:t> that I am a king. To this end was I born, and for this cause came I into the world, that I should bear witness unto the truth. Every one that is of the truth </a:t>
            </a:r>
            <a:r>
              <a:rPr lang="en-US" dirty="0" err="1" smtClean="0"/>
              <a:t>heareth</a:t>
            </a:r>
            <a:r>
              <a:rPr lang="en-US" dirty="0" smtClean="0"/>
              <a:t> my voice.</a:t>
            </a:r>
          </a:p>
          <a:p>
            <a:endParaRPr lang="en-US" dirty="0" smtClean="0"/>
          </a:p>
          <a:p>
            <a:r>
              <a:rPr lang="en-US" dirty="0" smtClean="0"/>
              <a:t>John is all about truth the word means truth, it is a biblical phrase</a:t>
            </a:r>
            <a:r>
              <a:rPr lang="en-US" baseline="0" dirty="0" smtClean="0"/>
              <a:t> we need to remind ourselves of, not a man made one</a:t>
            </a:r>
          </a:p>
          <a:p>
            <a:endParaRPr lang="en-US" baseline="0" dirty="0" smtClean="0"/>
          </a:p>
          <a:p>
            <a:r>
              <a:rPr lang="en-US" baseline="0" dirty="0" smtClean="0"/>
              <a:t>When John came to the light, he was prepared to step into the light</a:t>
            </a:r>
          </a:p>
          <a:p>
            <a:endParaRPr lang="en-US" dirty="0"/>
          </a:p>
        </p:txBody>
      </p:sp>
      <p:sp>
        <p:nvSpPr>
          <p:cNvPr id="4" name="Slide Number Placeholder 3"/>
          <p:cNvSpPr>
            <a:spLocks noGrp="1"/>
          </p:cNvSpPr>
          <p:nvPr>
            <p:ph type="sldNum" sz="quarter" idx="10"/>
          </p:nvPr>
        </p:nvSpPr>
        <p:spPr/>
        <p:txBody>
          <a:bodyPr/>
          <a:lstStyle/>
          <a:p>
            <a:fld id="{EBBB81CA-8090-45C9-9810-C9F2C92E85C1}" type="slidenum">
              <a:rPr lang="en-CA" smtClean="0"/>
              <a:pPr/>
              <a:t>2</a:t>
            </a:fld>
            <a:endParaRPr lang="en-CA"/>
          </a:p>
        </p:txBody>
      </p:sp>
    </p:spTree>
    <p:extLst>
      <p:ext uri="{BB962C8B-B14F-4D97-AF65-F5344CB8AC3E}">
        <p14:creationId xmlns:p14="http://schemas.microsoft.com/office/powerpoint/2010/main" xmlns="" val="3805484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John 21:24 This is the disciple which </a:t>
            </a:r>
            <a:r>
              <a:rPr lang="en-CA" dirty="0" err="1" smtClean="0"/>
              <a:t>testifieth</a:t>
            </a:r>
            <a:r>
              <a:rPr lang="en-CA" dirty="0" smtClean="0"/>
              <a:t> of these things, and wrote these things: and we know that his testimony is true.</a:t>
            </a:r>
          </a:p>
          <a:p>
            <a:endParaRPr lang="en-CA" dirty="0" smtClean="0"/>
          </a:p>
          <a:p>
            <a:r>
              <a:rPr lang="en-CA" dirty="0" smtClean="0"/>
              <a:t>Luke 1:79 To give light to them that sit in darkness and in the shadow of death, to guide our feet into the way of peace.</a:t>
            </a:r>
          </a:p>
          <a:p>
            <a:r>
              <a:rPr lang="en-US" dirty="0" smtClean="0"/>
              <a:t>Gen 1:1-5</a:t>
            </a:r>
          </a:p>
          <a:p>
            <a:r>
              <a:rPr lang="en-US" dirty="0" smtClean="0"/>
              <a:t>1 In the beginning God created the Heaven and the earth.</a:t>
            </a:r>
          </a:p>
          <a:p>
            <a:r>
              <a:rPr lang="en-US" dirty="0" smtClean="0"/>
              <a:t>2 And the earth was without form, and void; and darkness was upon the face of the deep. And the Spirit of God moved upon the face of the waters.</a:t>
            </a:r>
          </a:p>
          <a:p>
            <a:r>
              <a:rPr lang="en-US" dirty="0" smtClean="0"/>
              <a:t>3 And God said, Let there be light: and there was light.</a:t>
            </a:r>
          </a:p>
          <a:p>
            <a:r>
              <a:rPr lang="en-US" dirty="0" smtClean="0"/>
              <a:t>4 And God saw the light, that it was good: and God divided the light from the darkness.</a:t>
            </a:r>
          </a:p>
          <a:p>
            <a:r>
              <a:rPr lang="en-US" dirty="0" smtClean="0"/>
              <a:t>5 And God called the light Day, and the darkness he called Night. And the evening and the morning were the first day.</a:t>
            </a:r>
          </a:p>
          <a:p>
            <a:endParaRPr lang="en-CA" dirty="0" smtClean="0"/>
          </a:p>
          <a:p>
            <a:endParaRPr lang="en-CA"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John 6:19-20</a:t>
            </a:r>
          </a:p>
          <a:p>
            <a:r>
              <a:rPr lang="en-US" dirty="0" smtClean="0"/>
              <a:t>19 So when they had rowed about five and twenty or thirty furlongs, they see Jesus walking on the sea, and drawing nigh unto the ship: and they were afraid.</a:t>
            </a:r>
          </a:p>
          <a:p>
            <a:r>
              <a:rPr lang="en-US" dirty="0" smtClean="0"/>
              <a:t>20 But he </a:t>
            </a:r>
            <a:r>
              <a:rPr lang="en-US" dirty="0" err="1" smtClean="0"/>
              <a:t>saith</a:t>
            </a:r>
            <a:r>
              <a:rPr lang="en-US" dirty="0" smtClean="0"/>
              <a:t> unto them, It is I; be not afraid.</a:t>
            </a:r>
          </a:p>
          <a:p>
            <a:endParaRPr lang="en-US" dirty="0" smtClean="0"/>
          </a:p>
          <a:p>
            <a:r>
              <a:rPr lang="en-US" dirty="0" smtClean="0"/>
              <a:t>John is all about the beginning, he will drive our minds back time and again, this is all about the</a:t>
            </a:r>
            <a:r>
              <a:rPr lang="en-US" baseline="0" dirty="0" smtClean="0"/>
              <a:t> principle of </a:t>
            </a:r>
            <a:r>
              <a:rPr lang="en-US" baseline="0" dirty="0" err="1" smtClean="0"/>
              <a:t>Yahwehs</a:t>
            </a:r>
            <a:r>
              <a:rPr lang="en-US" baseline="0" dirty="0" smtClean="0"/>
              <a:t> character, and what he expects from us</a:t>
            </a:r>
          </a:p>
          <a:p>
            <a:endParaRPr lang="en-US" baseline="0" dirty="0" smtClean="0"/>
          </a:p>
          <a:p>
            <a:endParaRPr lang="en-US" baseline="0" dirty="0" smtClean="0"/>
          </a:p>
          <a:p>
            <a:r>
              <a:rPr lang="en-US" baseline="0" dirty="0" smtClean="0"/>
              <a:t>He is light and in him is no darkness at all, it is about choices in separating from the works of darkness in our personal life, family life, ecclesial life, and the world.</a:t>
            </a:r>
          </a:p>
          <a:p>
            <a:endParaRPr lang="en-US" baseline="0" dirty="0" smtClean="0"/>
          </a:p>
          <a:p>
            <a:r>
              <a:rPr lang="en-US" baseline="0" dirty="0" smtClean="0"/>
              <a:t>The last place the word is used, is Rev 22:12-13</a:t>
            </a:r>
          </a:p>
          <a:p>
            <a:r>
              <a:rPr lang="en-US" baseline="0" dirty="0" smtClean="0"/>
              <a:t>12 And, behold, I come quickly; and my reward is with me, to give every man according as his work shall be.</a:t>
            </a:r>
          </a:p>
          <a:p>
            <a:r>
              <a:rPr lang="en-US" baseline="0" dirty="0" smtClean="0"/>
              <a:t>13 I am Alpha and Omega, the </a:t>
            </a:r>
            <a:r>
              <a:rPr lang="en-US" b="1" u="sng" baseline="0" dirty="0" smtClean="0"/>
              <a:t>beginning </a:t>
            </a:r>
            <a:r>
              <a:rPr lang="en-US" baseline="0" dirty="0" smtClean="0"/>
              <a:t>and the end, the first and the last.</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4</a:t>
            </a:fld>
            <a:endParaRPr lang="en-CA"/>
          </a:p>
        </p:txBody>
      </p:sp>
    </p:spTree>
    <p:extLst>
      <p:ext uri="{BB962C8B-B14F-4D97-AF65-F5344CB8AC3E}">
        <p14:creationId xmlns:p14="http://schemas.microsoft.com/office/powerpoint/2010/main" xmlns="" val="2340305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wondered</a:t>
            </a:r>
            <a:r>
              <a:rPr lang="en-US" baseline="0" dirty="0" smtClean="0"/>
              <a:t> about this? </a:t>
            </a:r>
          </a:p>
          <a:p>
            <a:endParaRPr lang="en-US" baseline="0" dirty="0" smtClean="0"/>
          </a:p>
          <a:p>
            <a:r>
              <a:rPr lang="en-US" baseline="0" dirty="0" smtClean="0"/>
              <a:t>From the beginning we see the word, we know the word, we have handled the word</a:t>
            </a:r>
            <a:endParaRPr lang="en-US" dirty="0" smtClean="0"/>
          </a:p>
          <a:p>
            <a:endParaRPr lang="en-US" dirty="0" smtClean="0"/>
          </a:p>
          <a:p>
            <a:r>
              <a:rPr lang="en-US" dirty="0" smtClean="0"/>
              <a:t>Then it is as if John threw the spirit, sinks into an</a:t>
            </a:r>
            <a:r>
              <a:rPr lang="en-US" baseline="0" dirty="0" smtClean="0"/>
              <a:t> exhortation about light and darkness both in his gospel and in his epistle</a:t>
            </a:r>
          </a:p>
          <a:p>
            <a:endParaRPr lang="en-US" baseline="0" dirty="0" smtClean="0"/>
          </a:p>
          <a:p>
            <a:r>
              <a:rPr lang="en-US" dirty="0" smtClean="0"/>
              <a:t>This is about mending </a:t>
            </a:r>
            <a:r>
              <a:rPr lang="en-US" sz="1200" kern="1200" dirty="0" smtClean="0">
                <a:solidFill>
                  <a:schemeClr val="tx1"/>
                </a:solidFill>
                <a:latin typeface="+mn-lt"/>
                <a:ea typeface="+mn-ea"/>
                <a:cs typeface="+mn-cs"/>
              </a:rPr>
              <a:t>1 </a:t>
            </a:r>
            <a:r>
              <a:rPr lang="en-US" sz="1200" kern="1200" dirty="0" err="1" smtClean="0">
                <a:solidFill>
                  <a:schemeClr val="tx1"/>
                </a:solidFill>
                <a:latin typeface="+mn-lt"/>
                <a:ea typeface="+mn-ea"/>
                <a:cs typeface="+mn-cs"/>
              </a:rPr>
              <a:t>Cor</a:t>
            </a:r>
            <a:r>
              <a:rPr lang="en-US" sz="1200" kern="1200" dirty="0" smtClean="0">
                <a:solidFill>
                  <a:schemeClr val="tx1"/>
                </a:solidFill>
                <a:latin typeface="+mn-lt"/>
                <a:ea typeface="+mn-ea"/>
                <a:cs typeface="+mn-cs"/>
              </a:rPr>
              <a:t> 1:10-11</a:t>
            </a:r>
            <a:r>
              <a:rPr lang="en-CA"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10 Now I beseech you, brethren, by the name of our Lord Jesus Christ, that ye all speak the same thing, and that there be no divisions among you; but that ye be </a:t>
            </a:r>
            <a:r>
              <a:rPr lang="en-US" sz="1200" b="1" kern="1200" dirty="0" smtClean="0">
                <a:solidFill>
                  <a:schemeClr val="tx1"/>
                </a:solidFill>
                <a:latin typeface="+mn-lt"/>
                <a:ea typeface="+mn-ea"/>
                <a:cs typeface="+mn-cs"/>
              </a:rPr>
              <a:t>perfectly joined together</a:t>
            </a:r>
            <a:r>
              <a:rPr lang="en-US" sz="1200" kern="1200" dirty="0" smtClean="0">
                <a:solidFill>
                  <a:schemeClr val="tx1"/>
                </a:solidFill>
                <a:latin typeface="+mn-lt"/>
                <a:ea typeface="+mn-ea"/>
                <a:cs typeface="+mn-cs"/>
              </a:rPr>
              <a:t> in the same mind and in the same judgment.</a:t>
            </a:r>
            <a:r>
              <a:rPr lang="en-CA"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11 For it hath been declared unto me of you, my brethren, by them which are of the house of Chloe, that there are contentions among you.</a:t>
            </a:r>
            <a:endParaRPr lang="en-CA" sz="1200" kern="1200" dirty="0" smtClean="0">
              <a:solidFill>
                <a:schemeClr val="tx1"/>
              </a:solidFill>
              <a:latin typeface="+mn-lt"/>
              <a:ea typeface="+mn-ea"/>
              <a:cs typeface="+mn-cs"/>
            </a:endParaRPr>
          </a:p>
          <a:p>
            <a:endParaRPr lang="en-US" dirty="0" smtClean="0"/>
          </a:p>
          <a:p>
            <a:r>
              <a:rPr lang="en-US" dirty="0" smtClean="0"/>
              <a:t>But in order that the</a:t>
            </a:r>
            <a:r>
              <a:rPr lang="en-US" baseline="0" dirty="0" smtClean="0"/>
              <a:t> body be joined together, we have to identify first in our selves the </a:t>
            </a:r>
            <a:r>
              <a:rPr lang="en-US" baseline="0" dirty="0" err="1" smtClean="0"/>
              <a:t>darkenss</a:t>
            </a:r>
            <a:r>
              <a:rPr lang="en-US" baseline="0" dirty="0" smtClean="0"/>
              <a:t> but we have a responsibility to the ecclesia to do the same.</a:t>
            </a:r>
          </a:p>
          <a:p>
            <a:endParaRPr lang="en-US" baseline="0" dirty="0" smtClean="0"/>
          </a:p>
          <a:p>
            <a:r>
              <a:rPr lang="en-US" baseline="0" dirty="0" smtClean="0"/>
              <a:t>Let a man examine himself </a:t>
            </a:r>
            <a:r>
              <a:rPr lang="en-CA" baseline="0" dirty="0" smtClean="0"/>
              <a:t>1 </a:t>
            </a:r>
            <a:r>
              <a:rPr lang="en-CA" baseline="0" dirty="0" err="1" smtClean="0"/>
              <a:t>Cor</a:t>
            </a:r>
            <a:r>
              <a:rPr lang="en-CA" baseline="0" dirty="0" smtClean="0"/>
              <a:t> 11:28  But let a man examine himself, and so let him eat of that bread, and drink of that cup.</a:t>
            </a:r>
          </a:p>
          <a:p>
            <a:endParaRPr lang="en-US" dirty="0" smtClean="0"/>
          </a:p>
          <a:p>
            <a:r>
              <a:rPr lang="en-US" dirty="0" smtClean="0"/>
              <a:t>-Yet John still deals with this idea of loving our Brothers, </a:t>
            </a:r>
            <a:r>
              <a:rPr lang="en-US" dirty="0" err="1" smtClean="0"/>
              <a:t>is’nt</a:t>
            </a:r>
            <a:r>
              <a:rPr lang="en-US" dirty="0" smtClean="0"/>
              <a:t> it easy for</a:t>
            </a:r>
            <a:r>
              <a:rPr lang="en-US" baseline="0" dirty="0" smtClean="0"/>
              <a:t> us to judge each other in our understanding of the Love of God</a:t>
            </a:r>
          </a:p>
          <a:p>
            <a:endParaRPr lang="en-US" baseline="0" dirty="0" smtClean="0"/>
          </a:p>
          <a:p>
            <a:r>
              <a:rPr lang="en-US" baseline="0" dirty="0" smtClean="0"/>
              <a:t>-Ken did an excellent exposition of this a few years ago</a:t>
            </a:r>
          </a:p>
          <a:p>
            <a:endParaRPr lang="en-US" baseline="0" dirty="0" smtClean="0"/>
          </a:p>
          <a:p>
            <a:r>
              <a:rPr lang="en-US" baseline="0" dirty="0" smtClean="0"/>
              <a:t>-john uses a few words synonymously (NEXT SLIDE) </a:t>
            </a:r>
            <a:endParaRPr lang="en-US" dirty="0" smtClean="0"/>
          </a:p>
          <a:p>
            <a:r>
              <a:rPr lang="en-US" dirty="0" smtClean="0"/>
              <a:t>John 3:19-21</a:t>
            </a:r>
          </a:p>
          <a:p>
            <a:r>
              <a:rPr lang="en-US" dirty="0" smtClean="0"/>
              <a:t>19 And this is the condemnation, that light is come into the world, and men loved darkness rather than light, because their deeds were evil.</a:t>
            </a:r>
          </a:p>
          <a:p>
            <a:r>
              <a:rPr lang="en-US" dirty="0" smtClean="0"/>
              <a:t>20 For every one that doeth evil </a:t>
            </a:r>
            <a:r>
              <a:rPr lang="en-US" dirty="0" err="1" smtClean="0"/>
              <a:t>hateth</a:t>
            </a:r>
            <a:r>
              <a:rPr lang="en-US" dirty="0" smtClean="0"/>
              <a:t> the light, neither cometh to the light, lest his deeds should be reproved.</a:t>
            </a:r>
          </a:p>
          <a:p>
            <a:r>
              <a:rPr lang="en-US" dirty="0" smtClean="0"/>
              <a:t>21 But he that doeth truth cometh to the light, that his deeds may be made manifest, that they are wrought in God.</a:t>
            </a:r>
          </a:p>
          <a:p>
            <a:endParaRPr lang="en-US" dirty="0" smtClean="0"/>
          </a:p>
          <a:p>
            <a:r>
              <a:rPr lang="en-CA" dirty="0" smtClean="0"/>
              <a:t>John 8:12 Then </a:t>
            </a:r>
            <a:r>
              <a:rPr lang="en-CA" dirty="0" err="1" smtClean="0"/>
              <a:t>spake</a:t>
            </a:r>
            <a:r>
              <a:rPr lang="en-CA" dirty="0" smtClean="0"/>
              <a:t> Jesus again unto them, saying, I am the light of the world: he that </a:t>
            </a:r>
            <a:r>
              <a:rPr lang="en-CA" dirty="0" err="1" smtClean="0"/>
              <a:t>followeth</a:t>
            </a:r>
            <a:r>
              <a:rPr lang="en-CA" dirty="0" smtClean="0"/>
              <a:t> me shall not walk in darkness, but shall have the light of life.</a:t>
            </a:r>
          </a:p>
          <a:p>
            <a:r>
              <a:rPr lang="en-CA" dirty="0" smtClean="0"/>
              <a:t>John 11:9-10</a:t>
            </a:r>
          </a:p>
          <a:p>
            <a:r>
              <a:rPr lang="en-CA" dirty="0" smtClean="0"/>
              <a:t>9 Jesus answered, Are there not twelve hours in the day? If any man walk in the day, he </a:t>
            </a:r>
            <a:r>
              <a:rPr lang="en-CA" dirty="0" err="1" smtClean="0"/>
              <a:t>stumbleth</a:t>
            </a:r>
            <a:r>
              <a:rPr lang="en-CA" dirty="0" smtClean="0"/>
              <a:t> not, because he </a:t>
            </a:r>
            <a:r>
              <a:rPr lang="en-CA" dirty="0" err="1" smtClean="0"/>
              <a:t>seeth</a:t>
            </a:r>
            <a:r>
              <a:rPr lang="en-CA" dirty="0" smtClean="0"/>
              <a:t> the light of this world.</a:t>
            </a:r>
          </a:p>
          <a:p>
            <a:r>
              <a:rPr lang="en-CA" dirty="0" smtClean="0"/>
              <a:t>10 But if a man walk in the night, he </a:t>
            </a:r>
            <a:r>
              <a:rPr lang="en-CA" dirty="0" err="1" smtClean="0"/>
              <a:t>stumbleth</a:t>
            </a:r>
            <a:r>
              <a:rPr lang="en-CA" dirty="0" smtClean="0"/>
              <a:t>, because there is no light in him.</a:t>
            </a:r>
          </a:p>
          <a:p>
            <a:r>
              <a:rPr lang="en-CA" dirty="0" smtClean="0"/>
              <a:t>John 12:35-36</a:t>
            </a:r>
          </a:p>
          <a:p>
            <a:r>
              <a:rPr lang="en-CA" dirty="0" smtClean="0"/>
              <a:t>35 Then Jesus said unto them, Yet a little while is the light with you. Walk while ye have the light, lest darkness come upon you: for he that </a:t>
            </a:r>
            <a:r>
              <a:rPr lang="en-CA" dirty="0" err="1" smtClean="0"/>
              <a:t>walketh</a:t>
            </a:r>
            <a:r>
              <a:rPr lang="en-CA" dirty="0" smtClean="0"/>
              <a:t> in darkness </a:t>
            </a:r>
            <a:r>
              <a:rPr lang="en-CA" dirty="0" err="1" smtClean="0"/>
              <a:t>knoweth</a:t>
            </a:r>
            <a:r>
              <a:rPr lang="en-CA" dirty="0" smtClean="0"/>
              <a:t> not whither he </a:t>
            </a:r>
            <a:r>
              <a:rPr lang="en-CA" dirty="0" err="1" smtClean="0"/>
              <a:t>goeth</a:t>
            </a:r>
            <a:r>
              <a:rPr lang="en-CA" dirty="0" smtClean="0"/>
              <a:t>.</a:t>
            </a:r>
          </a:p>
          <a:p>
            <a:r>
              <a:rPr lang="en-CA" dirty="0" smtClean="0"/>
              <a:t>36 While ye have light, believe in the light, that ye may be the children of light. These things </a:t>
            </a:r>
            <a:r>
              <a:rPr lang="en-CA" dirty="0" err="1" smtClean="0"/>
              <a:t>spake</a:t>
            </a:r>
            <a:r>
              <a:rPr lang="en-CA" dirty="0" smtClean="0"/>
              <a:t> Jesus, and departed, and did hide himself from them.</a:t>
            </a:r>
          </a:p>
          <a:p>
            <a:r>
              <a:rPr lang="en-CA" dirty="0" smtClean="0"/>
              <a:t>John 12:44-46</a:t>
            </a:r>
          </a:p>
          <a:p>
            <a:r>
              <a:rPr lang="en-CA" dirty="0" smtClean="0"/>
              <a:t>44 Jesus cried and said, He that believeth on me, believeth not on me, but on him that sent me.</a:t>
            </a:r>
          </a:p>
          <a:p>
            <a:r>
              <a:rPr lang="en-CA" dirty="0" smtClean="0"/>
              <a:t>45 And he that </a:t>
            </a:r>
            <a:r>
              <a:rPr lang="en-CA" dirty="0" err="1" smtClean="0"/>
              <a:t>seeth</a:t>
            </a:r>
            <a:r>
              <a:rPr lang="en-CA" dirty="0" smtClean="0"/>
              <a:t> me </a:t>
            </a:r>
            <a:r>
              <a:rPr lang="en-CA" dirty="0" err="1" smtClean="0"/>
              <a:t>seeth</a:t>
            </a:r>
            <a:r>
              <a:rPr lang="en-CA" dirty="0" smtClean="0"/>
              <a:t> him that sent me.</a:t>
            </a:r>
          </a:p>
          <a:p>
            <a:r>
              <a:rPr lang="en-CA" dirty="0" smtClean="0"/>
              <a:t>46 I am come a light into the world, that whosoever believeth on me should not abide in darkness.</a:t>
            </a:r>
          </a:p>
          <a:p>
            <a:endParaRPr lang="en-CA" dirty="0" smtClean="0"/>
          </a:p>
          <a:p>
            <a:r>
              <a:rPr lang="en-US" dirty="0" smtClean="0"/>
              <a:t>1 John 1:5-7</a:t>
            </a:r>
          </a:p>
          <a:p>
            <a:r>
              <a:rPr lang="en-US" dirty="0" smtClean="0"/>
              <a:t>5 This then is the message which we have heard of him, and declare unto you, that God is light, and in him is no darkness at all.</a:t>
            </a:r>
          </a:p>
          <a:p>
            <a:r>
              <a:rPr lang="en-US" dirty="0" smtClean="0"/>
              <a:t>6 If we say that we have fellowship with him, and walk in darkness, we lie, and do not the truth:</a:t>
            </a:r>
          </a:p>
          <a:p>
            <a:r>
              <a:rPr lang="en-US" dirty="0" smtClean="0"/>
              <a:t>7 But if we walk in the light, as he is in the light, we have fellowship one with another, and the blood of Jesus Christ his Son </a:t>
            </a:r>
            <a:r>
              <a:rPr lang="en-US" dirty="0" err="1" smtClean="0"/>
              <a:t>cleanseth</a:t>
            </a:r>
            <a:r>
              <a:rPr lang="en-US" dirty="0" smtClean="0"/>
              <a:t> us from all sin.</a:t>
            </a:r>
          </a:p>
          <a:p>
            <a:r>
              <a:rPr lang="en-US" dirty="0" smtClean="0"/>
              <a:t>1 John 2:8-10</a:t>
            </a:r>
          </a:p>
          <a:p>
            <a:r>
              <a:rPr lang="en-US" dirty="0" smtClean="0"/>
              <a:t>8 Again, a new commandment I write unto you, which thing is true in him and in you: because the darkness is past, and the true light now </a:t>
            </a:r>
            <a:r>
              <a:rPr lang="en-US" dirty="0" err="1" smtClean="0"/>
              <a:t>shineth</a:t>
            </a:r>
            <a:r>
              <a:rPr lang="en-US" dirty="0" smtClean="0"/>
              <a:t>.</a:t>
            </a:r>
          </a:p>
          <a:p>
            <a:r>
              <a:rPr lang="en-US" dirty="0" smtClean="0"/>
              <a:t>9 He that </a:t>
            </a:r>
            <a:r>
              <a:rPr lang="en-US" dirty="0" err="1" smtClean="0"/>
              <a:t>saith</a:t>
            </a:r>
            <a:r>
              <a:rPr lang="en-US" dirty="0" smtClean="0"/>
              <a:t> he is in the light, and </a:t>
            </a:r>
            <a:r>
              <a:rPr lang="en-US" dirty="0" err="1" smtClean="0"/>
              <a:t>hateth</a:t>
            </a:r>
            <a:r>
              <a:rPr lang="en-US" dirty="0" smtClean="0"/>
              <a:t> his brother, is in darkness even until now.</a:t>
            </a:r>
          </a:p>
          <a:p>
            <a:r>
              <a:rPr lang="en-US" dirty="0" smtClean="0"/>
              <a:t>10 He that </a:t>
            </a:r>
            <a:r>
              <a:rPr lang="en-US" dirty="0" err="1" smtClean="0"/>
              <a:t>loveth</a:t>
            </a:r>
            <a:r>
              <a:rPr lang="en-US" dirty="0" smtClean="0"/>
              <a:t> his brother </a:t>
            </a:r>
            <a:r>
              <a:rPr lang="en-US" dirty="0" err="1" smtClean="0"/>
              <a:t>abideth</a:t>
            </a:r>
            <a:r>
              <a:rPr lang="en-US" dirty="0" smtClean="0"/>
              <a:t> in the light, and there is none occasion of stumbling in him.</a:t>
            </a:r>
          </a:p>
          <a:p>
            <a:endParaRPr lang="en-US"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5</a:t>
            </a:fld>
            <a:endParaRPr lang="en-CA"/>
          </a:p>
        </p:txBody>
      </p:sp>
    </p:spTree>
    <p:extLst>
      <p:ext uri="{BB962C8B-B14F-4D97-AF65-F5344CB8AC3E}">
        <p14:creationId xmlns:p14="http://schemas.microsoft.com/office/powerpoint/2010/main" xmlns="" val="319909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CA" dirty="0" smtClean="0"/>
              <a:t>These three we can see that John</a:t>
            </a:r>
            <a:r>
              <a:rPr lang="en-CA" baseline="0" dirty="0" smtClean="0"/>
              <a:t> uses to describe us, and also others.</a:t>
            </a:r>
          </a:p>
          <a:p>
            <a:r>
              <a:rPr lang="en-CA" baseline="0" dirty="0" smtClean="0"/>
              <a:t>The very first place he uses it is John 1:29  The next day John </a:t>
            </a:r>
            <a:r>
              <a:rPr lang="en-CA" baseline="0" dirty="0" err="1" smtClean="0"/>
              <a:t>seeth</a:t>
            </a:r>
            <a:r>
              <a:rPr lang="en-CA" baseline="0" dirty="0" smtClean="0"/>
              <a:t> Jesus coming unto him, and </a:t>
            </a:r>
            <a:r>
              <a:rPr lang="en-CA" baseline="0" dirty="0" err="1" smtClean="0"/>
              <a:t>saith</a:t>
            </a:r>
            <a:r>
              <a:rPr lang="en-CA" baseline="0" dirty="0" smtClean="0"/>
              <a:t>, Behold the Lamb of God, which </a:t>
            </a:r>
            <a:r>
              <a:rPr lang="en-CA" baseline="0" dirty="0" err="1" smtClean="0"/>
              <a:t>taketh</a:t>
            </a:r>
            <a:r>
              <a:rPr lang="en-CA" baseline="0" dirty="0" smtClean="0"/>
              <a:t> away the sin of the world</a:t>
            </a:r>
            <a:endParaRPr lang="en-CA" dirty="0" smtClean="0"/>
          </a:p>
          <a:p>
            <a:endParaRPr lang="en-CA" dirty="0" smtClean="0"/>
          </a:p>
          <a:p>
            <a:r>
              <a:rPr lang="en-CA" dirty="0" smtClean="0"/>
              <a:t>What was the sin that the Lord Jesus Christ came to take away from the world, was it transgression, was it the root Sin nature,</a:t>
            </a:r>
            <a:r>
              <a:rPr lang="en-CA" baseline="0" dirty="0" smtClean="0"/>
              <a:t> was it a combination?</a:t>
            </a:r>
          </a:p>
          <a:p>
            <a:endParaRPr lang="en-CA" baseline="0" dirty="0" smtClean="0"/>
          </a:p>
          <a:p>
            <a:r>
              <a:rPr lang="en-CA" baseline="0" dirty="0" smtClean="0"/>
              <a:t>-there seems to be something a little more that John is driving at then the </a:t>
            </a:r>
            <a:r>
              <a:rPr lang="en-CA" baseline="0" dirty="0" err="1" smtClean="0"/>
              <a:t>satement</a:t>
            </a:r>
            <a:r>
              <a:rPr lang="en-CA" baseline="0" dirty="0" smtClean="0"/>
              <a:t> that John the Bap made.</a:t>
            </a:r>
          </a:p>
          <a:p>
            <a:endParaRPr lang="en-CA" baseline="0" dirty="0" smtClean="0"/>
          </a:p>
          <a:p>
            <a:r>
              <a:rPr lang="en-CA" baseline="0" dirty="0" smtClean="0"/>
              <a:t>-the first place we find sin used in the epistle, John seems to bring us closer to the point he is making</a:t>
            </a:r>
          </a:p>
          <a:p>
            <a:endParaRPr lang="en-CA" baseline="0" dirty="0" smtClean="0"/>
          </a:p>
          <a:p>
            <a:r>
              <a:rPr lang="en-CA" baseline="0" dirty="0" smtClean="0"/>
              <a:t>-and we have considered already </a:t>
            </a:r>
          </a:p>
          <a:p>
            <a:r>
              <a:rPr lang="en-CA" baseline="0" dirty="0" smtClean="0"/>
              <a:t>John 1:8-9</a:t>
            </a:r>
          </a:p>
          <a:p>
            <a:r>
              <a:rPr lang="en-CA" baseline="0" dirty="0" smtClean="0"/>
              <a:t>8 He was not that Light, but was sent to bear witness of that Light.</a:t>
            </a:r>
          </a:p>
          <a:p>
            <a:r>
              <a:rPr lang="en-CA" baseline="0" dirty="0" smtClean="0"/>
              <a:t>9 That was the true Light, which </a:t>
            </a:r>
            <a:r>
              <a:rPr lang="en-CA" baseline="0" dirty="0" err="1" smtClean="0"/>
              <a:t>lighteth</a:t>
            </a:r>
            <a:r>
              <a:rPr lang="en-CA" baseline="0" dirty="0" smtClean="0"/>
              <a:t> every man that cometh into the world.</a:t>
            </a:r>
          </a:p>
          <a:p>
            <a:endParaRPr lang="en-CA" baseline="0" dirty="0" smtClean="0"/>
          </a:p>
          <a:p>
            <a:r>
              <a:rPr lang="en-CA" dirty="0" smtClean="0"/>
              <a:t>-the life that the Lord lived, the victory he accomplished nailed both aspects of sin</a:t>
            </a:r>
          </a:p>
          <a:p>
            <a:endParaRPr lang="en-CA" dirty="0" smtClean="0"/>
          </a:p>
          <a:p>
            <a:r>
              <a:rPr lang="en-CA" dirty="0" smtClean="0"/>
              <a:t>-when we walk in the light our deeds are </a:t>
            </a:r>
            <a:r>
              <a:rPr lang="en-CA" dirty="0" err="1" smtClean="0"/>
              <a:t>know</a:t>
            </a:r>
            <a:r>
              <a:rPr lang="en-CA" dirty="0" smtClean="0"/>
              <a:t> John  3:19,20</a:t>
            </a:r>
          </a:p>
          <a:p>
            <a:endParaRPr lang="en-CA"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CA" dirty="0" smtClean="0"/>
              <a:t>-but there is one who says he has no sin, he is a deceiver</a:t>
            </a:r>
            <a:r>
              <a:rPr lang="en-CA" baseline="0" dirty="0" smtClean="0"/>
              <a:t> = </a:t>
            </a:r>
            <a:r>
              <a:rPr lang="en-CA" dirty="0" smtClean="0"/>
              <a:t>NT:4105</a:t>
            </a:r>
            <a:r>
              <a:rPr lang="en-CA" baseline="0" dirty="0" smtClean="0"/>
              <a:t> </a:t>
            </a:r>
            <a:r>
              <a:rPr lang="en-CA" dirty="0" err="1" smtClean="0"/>
              <a:t>planao</a:t>
            </a:r>
            <a:r>
              <a:rPr lang="en-CA" dirty="0" smtClean="0"/>
              <a:t> (plan-ah'-o);  to (properly, cause to) roam (from safety, truth, or virtue):</a:t>
            </a:r>
          </a:p>
          <a:p>
            <a:endParaRPr lang="en-CA" dirty="0" smtClean="0"/>
          </a:p>
          <a:p>
            <a:r>
              <a:rPr lang="en-CA" dirty="0" smtClean="0"/>
              <a:t>-in our confession (1 John 1:9) our sins, our missing the mark, our recognition that the heart of man is only evil</a:t>
            </a:r>
            <a:r>
              <a:rPr lang="en-CA" baseline="0" dirty="0" smtClean="0"/>
              <a:t> continually, then and only then can and will we be cleansed from all unrighteousness </a:t>
            </a:r>
            <a:endParaRPr lang="en-CA" dirty="0" smtClean="0"/>
          </a:p>
          <a:p>
            <a:endParaRPr lang="en-CA" dirty="0" smtClean="0"/>
          </a:p>
          <a:p>
            <a:r>
              <a:rPr lang="en-CA" dirty="0" err="1" smtClean="0"/>
              <a:t>Unrightousness</a:t>
            </a:r>
            <a:r>
              <a:rPr lang="en-CA" dirty="0" smtClean="0"/>
              <a:t> =NT:93</a:t>
            </a:r>
            <a:r>
              <a:rPr lang="en-CA" baseline="0" dirty="0" smtClean="0"/>
              <a:t> </a:t>
            </a:r>
            <a:r>
              <a:rPr lang="en-CA" dirty="0" err="1" smtClean="0"/>
              <a:t>adikia</a:t>
            </a:r>
            <a:r>
              <a:rPr lang="en-CA" dirty="0" smtClean="0"/>
              <a:t> (ad-</a:t>
            </a:r>
            <a:r>
              <a:rPr lang="en-CA" dirty="0" err="1" smtClean="0"/>
              <a:t>ee</a:t>
            </a:r>
            <a:r>
              <a:rPr lang="en-CA" dirty="0" smtClean="0"/>
              <a:t>-</a:t>
            </a:r>
            <a:r>
              <a:rPr lang="en-CA" dirty="0" err="1" smtClean="0"/>
              <a:t>kee</a:t>
            </a:r>
            <a:r>
              <a:rPr lang="en-CA" dirty="0" smtClean="0"/>
              <a:t>'-ah); (legal) injustice (properly, the quality, by implication, the act); morally, wrongfulness (of character, life or act):</a:t>
            </a:r>
          </a:p>
          <a:p>
            <a:endParaRPr lang="en-CA" dirty="0" smtClean="0"/>
          </a:p>
          <a:p>
            <a:r>
              <a:rPr lang="en-CA" dirty="0" smtClean="0"/>
              <a:t>Liar =</a:t>
            </a:r>
            <a:r>
              <a:rPr lang="en-CA" baseline="0" dirty="0" smtClean="0"/>
              <a:t> NT:5583 </a:t>
            </a:r>
            <a:r>
              <a:rPr lang="en-CA" baseline="0" dirty="0" err="1" smtClean="0"/>
              <a:t>pseustes</a:t>
            </a:r>
            <a:r>
              <a:rPr lang="en-CA" baseline="0" dirty="0" smtClean="0"/>
              <a:t> (</a:t>
            </a:r>
            <a:r>
              <a:rPr lang="en-CA" baseline="0" dirty="0" err="1" smtClean="0"/>
              <a:t>psyoos-tace</a:t>
            </a:r>
            <a:r>
              <a:rPr lang="en-CA" baseline="0" dirty="0" smtClean="0"/>
              <a:t>'); from NT:5574; a falsifier:</a:t>
            </a:r>
          </a:p>
          <a:p>
            <a:r>
              <a:rPr lang="en-CA" baseline="0" dirty="0" smtClean="0"/>
              <a:t>NT:5574 </a:t>
            </a:r>
            <a:r>
              <a:rPr lang="en-CA" baseline="0" dirty="0" err="1" smtClean="0"/>
              <a:t>pseudomai</a:t>
            </a:r>
            <a:r>
              <a:rPr lang="en-CA" baseline="0" dirty="0" smtClean="0"/>
              <a:t> (</a:t>
            </a:r>
            <a:r>
              <a:rPr lang="en-CA" baseline="0" dirty="0" err="1" smtClean="0"/>
              <a:t>psyoo'-dom-ahee</a:t>
            </a:r>
            <a:r>
              <a:rPr lang="en-CA" baseline="0" dirty="0" smtClean="0"/>
              <a:t>); middle voice of an apparently primary verb; to utter an untruth or attempt to deceive by falsehood:</a:t>
            </a:r>
          </a:p>
          <a:p>
            <a:endParaRPr lang="en-CA" dirty="0" smtClean="0"/>
          </a:p>
          <a:p>
            <a:endParaRPr lang="en-CA"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7</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CA" dirty="0" smtClean="0"/>
              <a:t>John say it first hand, it was he that Jesus told, it was an</a:t>
            </a:r>
            <a:r>
              <a:rPr lang="en-CA" baseline="0" dirty="0" smtClean="0"/>
              <a:t> understanding that came later, but when it came, it came with a brutal force.</a:t>
            </a:r>
          </a:p>
          <a:p>
            <a:endParaRPr lang="en-CA" baseline="0" dirty="0" smtClean="0"/>
          </a:p>
          <a:p>
            <a:r>
              <a:rPr lang="en-CA" baseline="0" dirty="0" smtClean="0"/>
              <a:t>This was a brother in arms, a brother that had been given the Holy spirit, healed, preached, worked</a:t>
            </a:r>
          </a:p>
          <a:p>
            <a:endParaRPr lang="en-CA" baseline="0" dirty="0" smtClean="0"/>
          </a:p>
          <a:p>
            <a:r>
              <a:rPr lang="en-CA" baseline="0" dirty="0" smtClean="0"/>
              <a:t>This was a tare sown among the wheat</a:t>
            </a:r>
          </a:p>
          <a:p>
            <a:endParaRPr lang="en-CA" baseline="0" dirty="0" smtClean="0"/>
          </a:p>
          <a:p>
            <a:r>
              <a:rPr lang="en-CA" baseline="0" dirty="0" smtClean="0"/>
              <a:t>Can we imagine the thoughts in Johns head, this was the one. </a:t>
            </a:r>
          </a:p>
          <a:p>
            <a:endParaRPr lang="en-CA" baseline="0" dirty="0" smtClean="0"/>
          </a:p>
          <a:p>
            <a:r>
              <a:rPr lang="en-CA" baseline="0" dirty="0" smtClean="0"/>
              <a:t>How sad it is that there are those today who are not really in the light, are we?</a:t>
            </a:r>
          </a:p>
          <a:p>
            <a:endParaRPr lang="en-CA" baseline="0" dirty="0" smtClean="0"/>
          </a:p>
          <a:p>
            <a:r>
              <a:rPr lang="en-CA" baseline="0" dirty="0" smtClean="0"/>
              <a:t>-what is the treasure of our heart, that of the super abundance of it we can speak?</a:t>
            </a:r>
          </a:p>
          <a:p>
            <a:endParaRPr lang="en-CA" dirty="0" smtClean="0"/>
          </a:p>
          <a:p>
            <a:r>
              <a:rPr lang="en-CA" dirty="0" smtClean="0"/>
              <a:t>-have there been brothers</a:t>
            </a:r>
            <a:r>
              <a:rPr lang="en-CA" baseline="0" dirty="0" smtClean="0"/>
              <a:t> or sisters that a have done something, are they dead and we still have a issue with them?</a:t>
            </a:r>
          </a:p>
          <a:p>
            <a:endParaRPr lang="en-CA" baseline="0" dirty="0" smtClean="0"/>
          </a:p>
          <a:p>
            <a:r>
              <a:rPr lang="en-CA" baseline="0" dirty="0" smtClean="0"/>
              <a:t>-John goes to great lengths to deal with the feelings we have for others.</a:t>
            </a:r>
            <a:endParaRPr lang="en-CA" dirty="0" smtClean="0"/>
          </a:p>
          <a:p>
            <a:r>
              <a:rPr lang="en-CA" dirty="0" smtClean="0"/>
              <a:t>NT:3860paradidomi (par-ad-id'-o-</a:t>
            </a:r>
            <a:r>
              <a:rPr lang="en-CA" dirty="0" err="1" smtClean="0"/>
              <a:t>mee</a:t>
            </a:r>
            <a:r>
              <a:rPr lang="en-CA" dirty="0" smtClean="0"/>
              <a:t>); to surrender, </a:t>
            </a:r>
            <a:r>
              <a:rPr lang="en-CA" dirty="0" err="1" smtClean="0"/>
              <a:t>i.e</a:t>
            </a:r>
            <a:r>
              <a:rPr lang="en-CA" dirty="0" smtClean="0"/>
              <a:t> yield up, </a:t>
            </a:r>
            <a:r>
              <a:rPr lang="en-CA" dirty="0" err="1" smtClean="0"/>
              <a:t>intrust</a:t>
            </a:r>
            <a:r>
              <a:rPr lang="en-CA" dirty="0" smtClean="0"/>
              <a:t>, transmit:</a:t>
            </a:r>
          </a:p>
          <a:p>
            <a:endParaRPr lang="en-CA" dirty="0" smtClean="0"/>
          </a:p>
          <a:p>
            <a:r>
              <a:rPr lang="en-CA" dirty="0" smtClean="0"/>
              <a:t>John 6:64 But there are some of you that believe not. For Jesus knew from the beginning who they were that believed not, and who should betray him.</a:t>
            </a:r>
          </a:p>
          <a:p>
            <a:endParaRPr lang="en-CA" dirty="0" smtClean="0"/>
          </a:p>
          <a:p>
            <a:r>
              <a:rPr lang="en-CA" dirty="0" smtClean="0"/>
              <a:t>19:11 Jesus answered, Thou </a:t>
            </a:r>
            <a:r>
              <a:rPr lang="en-CA" dirty="0" err="1" smtClean="0"/>
              <a:t>couldest</a:t>
            </a:r>
            <a:r>
              <a:rPr lang="en-CA" dirty="0" smtClean="0"/>
              <a:t> have no power at all against me, except it were given thee from above: therefore he that delivered me unto thee hath the greater sin.</a:t>
            </a:r>
          </a:p>
          <a:p>
            <a:endParaRPr lang="en-CA"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8</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John 8:44 Ye are of your father the devil, and the lusts of your father ye will do. He was a murderer from the beginning, and abode not in the truth, because there is no truth in him. When he </a:t>
            </a:r>
            <a:r>
              <a:rPr lang="en-CA" dirty="0" err="1" smtClean="0"/>
              <a:t>speaketh</a:t>
            </a:r>
            <a:r>
              <a:rPr lang="en-CA" dirty="0" smtClean="0"/>
              <a:t> a lie, he </a:t>
            </a:r>
            <a:r>
              <a:rPr lang="en-CA" dirty="0" err="1" smtClean="0"/>
              <a:t>speaketh</a:t>
            </a:r>
            <a:r>
              <a:rPr lang="en-CA" dirty="0" smtClean="0"/>
              <a:t> of his own: for he is a liar, and the father of it.</a:t>
            </a:r>
          </a:p>
          <a:p>
            <a:endParaRPr lang="en-CA" dirty="0" smtClean="0"/>
          </a:p>
          <a:p>
            <a:r>
              <a:rPr lang="en-CA" dirty="0" smtClean="0"/>
              <a:t>John 8:55 Yet ye have not known him; but I know him: and if I should say, I know him not, I shall be a liar like unto you: but I know him, and keep his saying.</a:t>
            </a:r>
          </a:p>
          <a:p>
            <a:endParaRPr lang="en-CA" dirty="0" smtClean="0"/>
          </a:p>
          <a:p>
            <a:endParaRPr lang="en-CA"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9</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Deeds of 1 John 3:18 NT:2041ergon (</a:t>
            </a:r>
            <a:r>
              <a:rPr lang="en-CA" dirty="0" err="1" smtClean="0"/>
              <a:t>er'-gon</a:t>
            </a:r>
            <a:r>
              <a:rPr lang="en-CA" dirty="0" smtClean="0"/>
              <a:t>); from a primary (but obsolete) ergo (to work); toil (as an effort or occupation); by implication, an act:</a:t>
            </a:r>
          </a:p>
          <a:p>
            <a:endParaRPr lang="en-CA" dirty="0" smtClean="0"/>
          </a:p>
          <a:p>
            <a:r>
              <a:rPr lang="en-CA" dirty="0" smtClean="0"/>
              <a:t>John 3:19-21</a:t>
            </a:r>
          </a:p>
          <a:p>
            <a:r>
              <a:rPr lang="en-CA" dirty="0" smtClean="0"/>
              <a:t>19 And this is the condemnation, that light is come into the world, and men loved darkness rather than light, because their </a:t>
            </a:r>
            <a:r>
              <a:rPr lang="en-CA" b="1" u="sng" dirty="0" smtClean="0"/>
              <a:t>deeds</a:t>
            </a:r>
            <a:r>
              <a:rPr lang="en-CA" dirty="0" smtClean="0"/>
              <a:t> (2041) were evil.</a:t>
            </a:r>
          </a:p>
          <a:p>
            <a:r>
              <a:rPr lang="en-CA" dirty="0" smtClean="0"/>
              <a:t>20 For every one that doeth evil </a:t>
            </a:r>
            <a:r>
              <a:rPr lang="en-CA" dirty="0" err="1" smtClean="0"/>
              <a:t>hateth</a:t>
            </a:r>
            <a:r>
              <a:rPr lang="en-CA" dirty="0" smtClean="0"/>
              <a:t> the light, neither cometh to the light, lest his </a:t>
            </a:r>
            <a:r>
              <a:rPr lang="en-CA" b="1" u="sng" dirty="0" smtClean="0"/>
              <a:t>deeds (2041)</a:t>
            </a:r>
            <a:r>
              <a:rPr lang="en-CA" dirty="0" smtClean="0"/>
              <a:t> should be reproved.</a:t>
            </a:r>
          </a:p>
          <a:p>
            <a:r>
              <a:rPr lang="en-CA" dirty="0" smtClean="0"/>
              <a:t>21 But he that doeth truth cometh to the light, that his </a:t>
            </a:r>
            <a:r>
              <a:rPr lang="en-CA" b="1" u="sng" dirty="0" smtClean="0"/>
              <a:t>deeds (2041)</a:t>
            </a:r>
            <a:r>
              <a:rPr lang="en-CA" dirty="0" smtClean="0"/>
              <a:t> may be made manifest, that they are wrought in God.</a:t>
            </a:r>
          </a:p>
          <a:p>
            <a:endParaRPr lang="en-CA" dirty="0" smtClean="0"/>
          </a:p>
          <a:p>
            <a:r>
              <a:rPr lang="en-CA" dirty="0" smtClean="0"/>
              <a:t>John 7:7 The world cannot hate you; but me it </a:t>
            </a:r>
            <a:r>
              <a:rPr lang="en-CA" dirty="0" err="1" smtClean="0"/>
              <a:t>hateth</a:t>
            </a:r>
            <a:r>
              <a:rPr lang="en-CA" dirty="0" smtClean="0"/>
              <a:t>, because I testify of it, that the </a:t>
            </a:r>
            <a:r>
              <a:rPr lang="en-CA" b="1" u="sng" dirty="0" smtClean="0"/>
              <a:t>works (2041)</a:t>
            </a:r>
            <a:r>
              <a:rPr lang="en-CA" dirty="0" smtClean="0"/>
              <a:t> thereof are evil.</a:t>
            </a:r>
          </a:p>
          <a:p>
            <a:endParaRPr lang="en-CA" dirty="0" smtClean="0"/>
          </a:p>
          <a:p>
            <a:r>
              <a:rPr lang="en-CA" dirty="0" smtClean="0"/>
              <a:t>John 8:41 Ye do the </a:t>
            </a:r>
            <a:r>
              <a:rPr lang="en-CA" b="1" u="sng" dirty="0" smtClean="0"/>
              <a:t>deeds (2041)</a:t>
            </a:r>
            <a:r>
              <a:rPr lang="en-CA" dirty="0" smtClean="0"/>
              <a:t> of your father. Then said they to him, We be not born of fornication; we have one Father, even God.</a:t>
            </a:r>
          </a:p>
          <a:p>
            <a:endParaRPr lang="en-CA" dirty="0" smtClean="0"/>
          </a:p>
          <a:p>
            <a:r>
              <a:rPr lang="en-CA" dirty="0" smtClean="0"/>
              <a:t>Last place it is used</a:t>
            </a:r>
          </a:p>
          <a:p>
            <a:r>
              <a:rPr lang="en-CA" dirty="0" smtClean="0"/>
              <a:t>Rev 22:12 And, behold, I come quickly; and my reward is with me, to give every man according as his</a:t>
            </a:r>
            <a:r>
              <a:rPr lang="en-CA" b="1" u="sng" dirty="0" smtClean="0"/>
              <a:t> work (2041</a:t>
            </a:r>
            <a:r>
              <a:rPr lang="en-CA" dirty="0" smtClean="0"/>
              <a:t> shall be.</a:t>
            </a:r>
          </a:p>
          <a:p>
            <a:endParaRPr lang="en-CA" dirty="0" smtClean="0"/>
          </a:p>
          <a:p>
            <a:r>
              <a:rPr lang="en-CA" dirty="0" smtClean="0"/>
              <a:t>1 John 2:8-11 the Darkness is past, Paul gives the same message but we do not have time to look at all passages, we do know that the </a:t>
            </a:r>
            <a:r>
              <a:rPr lang="en-CA" dirty="0" err="1" smtClean="0"/>
              <a:t>rightous</a:t>
            </a:r>
            <a:r>
              <a:rPr lang="en-CA" dirty="0" smtClean="0"/>
              <a:t> those that manifest the fathers </a:t>
            </a:r>
            <a:r>
              <a:rPr lang="en-CA" dirty="0" err="1" smtClean="0"/>
              <a:t>charactor</a:t>
            </a:r>
            <a:r>
              <a:rPr lang="en-CA" dirty="0" smtClean="0"/>
              <a:t> are very aware of the </a:t>
            </a:r>
            <a:r>
              <a:rPr lang="en-CA" dirty="0" err="1" smtClean="0"/>
              <a:t>differnace</a:t>
            </a:r>
            <a:r>
              <a:rPr lang="en-CA" dirty="0" smtClean="0"/>
              <a:t>,</a:t>
            </a:r>
            <a:r>
              <a:rPr lang="en-CA" baseline="0" dirty="0" smtClean="0"/>
              <a:t> the line and where they stand</a:t>
            </a:r>
            <a:endParaRPr lang="en-CA" dirty="0" smtClean="0"/>
          </a:p>
          <a:p>
            <a:endParaRPr lang="en-CA" dirty="0" smtClean="0"/>
          </a:p>
          <a:p>
            <a:r>
              <a:rPr lang="en-CA" dirty="0" smtClean="0"/>
              <a:t>Eph 5:8 For ye were sometimes darkness, but now are ye light in the Lord: walk as children of light</a:t>
            </a:r>
          </a:p>
          <a:p>
            <a:endParaRPr lang="en-CA" dirty="0" smtClean="0"/>
          </a:p>
          <a:p>
            <a:r>
              <a:rPr lang="en-CA" dirty="0" smtClean="0"/>
              <a:t>Eph 5:13-14</a:t>
            </a:r>
          </a:p>
          <a:p>
            <a:r>
              <a:rPr lang="en-CA" dirty="0" smtClean="0"/>
              <a:t>13 But all things that are reproved are made manifest by the light: for whatsoever doth make manifest is light.</a:t>
            </a:r>
          </a:p>
          <a:p>
            <a:r>
              <a:rPr lang="en-CA" dirty="0" smtClean="0"/>
              <a:t>14 Wherefore he </a:t>
            </a:r>
            <a:r>
              <a:rPr lang="en-CA" dirty="0" err="1" smtClean="0"/>
              <a:t>saith</a:t>
            </a:r>
            <a:r>
              <a:rPr lang="en-CA" dirty="0" smtClean="0"/>
              <a:t>, Awake thou that </a:t>
            </a:r>
            <a:r>
              <a:rPr lang="en-CA" dirty="0" err="1" smtClean="0"/>
              <a:t>sleepest</a:t>
            </a:r>
            <a:r>
              <a:rPr lang="en-CA" dirty="0" smtClean="0"/>
              <a:t>, and arise from the dead, and Christ shall give </a:t>
            </a:r>
            <a:r>
              <a:rPr lang="en-CA" dirty="0" err="1" smtClean="0"/>
              <a:t>thee</a:t>
            </a:r>
            <a:r>
              <a:rPr lang="en-CA" dirty="0" smtClean="0"/>
              <a:t> light.</a:t>
            </a:r>
          </a:p>
          <a:p>
            <a:endParaRPr lang="en-CA" dirty="0" smtClean="0"/>
          </a:p>
          <a:p>
            <a:endParaRPr lang="en-CA" dirty="0" smtClean="0"/>
          </a:p>
          <a:p>
            <a:endParaRPr lang="en-CA" dirty="0" smtClean="0"/>
          </a:p>
          <a:p>
            <a:endParaRPr lang="en-CA"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11</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CA" dirty="0" smtClean="0"/>
              <a:t>(WE LOOKED AT ABODE IN CLASS 3)</a:t>
            </a:r>
          </a:p>
          <a:p>
            <a:endParaRPr lang="en-CA" dirty="0" smtClean="0"/>
          </a:p>
          <a:p>
            <a:r>
              <a:rPr lang="en-CA" dirty="0" smtClean="0"/>
              <a:t>When we do more</a:t>
            </a:r>
            <a:r>
              <a:rPr lang="en-CA" baseline="0" dirty="0" smtClean="0"/>
              <a:t> than lip service, when we are fulfilling this divine obligation then we are a vessel that the Father will want to be with via his angels</a:t>
            </a:r>
          </a:p>
          <a:p>
            <a:endParaRPr lang="en-CA" baseline="0" dirty="0" smtClean="0"/>
          </a:p>
          <a:p>
            <a:r>
              <a:rPr lang="en-CA" baseline="0" dirty="0" smtClean="0"/>
              <a:t>The Fathers Love is only extended to those that are God manifestation, he leaves the door open to all mankind as long as they are on this side of the grass to come to him</a:t>
            </a:r>
          </a:p>
          <a:p>
            <a:endParaRPr lang="en-CA" dirty="0" smtClean="0"/>
          </a:p>
          <a:p>
            <a:r>
              <a:rPr lang="en-CA" dirty="0" smtClean="0"/>
              <a:t>1 John 4:11-15</a:t>
            </a:r>
          </a:p>
          <a:p>
            <a:r>
              <a:rPr lang="en-CA" dirty="0" smtClean="0"/>
              <a:t>11 Beloved, if God so loved us, we ought also to love one another.</a:t>
            </a:r>
          </a:p>
          <a:p>
            <a:r>
              <a:rPr lang="en-CA" dirty="0" smtClean="0"/>
              <a:t>12 No man hath seen God at any time. If we love one another, God </a:t>
            </a:r>
            <a:r>
              <a:rPr lang="en-CA" dirty="0" err="1" smtClean="0"/>
              <a:t>dwelleth</a:t>
            </a:r>
            <a:r>
              <a:rPr lang="en-CA" dirty="0" smtClean="0"/>
              <a:t> in us, and his love is perfected in us.</a:t>
            </a:r>
          </a:p>
          <a:p>
            <a:r>
              <a:rPr lang="en-CA" dirty="0" smtClean="0"/>
              <a:t>13 Hereby know we that we dwell in him, and he in us, because he hath given us of his Spirit.</a:t>
            </a:r>
          </a:p>
          <a:p>
            <a:r>
              <a:rPr lang="en-CA" dirty="0" smtClean="0"/>
              <a:t>14 And we have seen and do testify that the Father sent the Son to be the Saviour of the world.</a:t>
            </a:r>
          </a:p>
          <a:p>
            <a:r>
              <a:rPr lang="en-CA" dirty="0" smtClean="0"/>
              <a:t>15 Whosoever shall confess that Jesus is the Son of God, God </a:t>
            </a:r>
            <a:r>
              <a:rPr lang="en-CA" dirty="0" err="1" smtClean="0"/>
              <a:t>dwelleth</a:t>
            </a:r>
            <a:r>
              <a:rPr lang="en-CA" dirty="0" smtClean="0"/>
              <a:t> in him, and he in God.</a:t>
            </a:r>
          </a:p>
          <a:p>
            <a:r>
              <a:rPr lang="en-CA" dirty="0" smtClean="0"/>
              <a:t>The influence that the Lord had on John was profound as he “called these things to remembrance” </a:t>
            </a:r>
          </a:p>
          <a:p>
            <a:endParaRPr lang="en-CA" dirty="0" smtClean="0"/>
          </a:p>
          <a:p>
            <a:r>
              <a:rPr lang="en-CA" dirty="0" smtClean="0"/>
              <a:t>John 14:23-24</a:t>
            </a:r>
          </a:p>
          <a:p>
            <a:r>
              <a:rPr lang="en-CA" dirty="0" smtClean="0"/>
              <a:t>23 Jesus answered and said unto him, If a man love me, he will keep my words: and my Father will love him, and we will come unto him, and make our abode with him.</a:t>
            </a:r>
          </a:p>
          <a:p>
            <a:r>
              <a:rPr lang="en-CA" dirty="0" smtClean="0"/>
              <a:t>24 He that </a:t>
            </a:r>
            <a:r>
              <a:rPr lang="en-CA" dirty="0" err="1" smtClean="0"/>
              <a:t>loveth</a:t>
            </a:r>
            <a:r>
              <a:rPr lang="en-CA" dirty="0" smtClean="0"/>
              <a:t> me not </a:t>
            </a:r>
            <a:r>
              <a:rPr lang="en-CA" dirty="0" err="1" smtClean="0"/>
              <a:t>keepeth</a:t>
            </a:r>
            <a:r>
              <a:rPr lang="en-CA" dirty="0" smtClean="0"/>
              <a:t> not my sayings: and the word which ye hear is not mine, but the Father's which sent me.</a:t>
            </a:r>
          </a:p>
          <a:p>
            <a:endParaRPr lang="en-CA" dirty="0" smtClean="0"/>
          </a:p>
          <a:p>
            <a:r>
              <a:rPr lang="en-CA" dirty="0" smtClean="0"/>
              <a:t>Perhaps the</a:t>
            </a:r>
            <a:r>
              <a:rPr lang="en-CA" baseline="0" dirty="0" smtClean="0"/>
              <a:t> one of the greatest influences (if we could find one) was the words that stir even us as 2012 draws to a close</a:t>
            </a:r>
            <a:endParaRPr lang="en-CA" dirty="0" smtClean="0"/>
          </a:p>
          <a:p>
            <a:endParaRPr lang="en-CA" dirty="0" smtClean="0"/>
          </a:p>
          <a:p>
            <a:r>
              <a:rPr lang="en-CA" dirty="0" smtClean="0"/>
              <a:t>Does the word of God as manifest in his son impact</a:t>
            </a:r>
            <a:r>
              <a:rPr lang="en-CA" baseline="0" dirty="0" smtClean="0"/>
              <a:t> us like it did John?, are we zealous for the truth as Bro Thomas and Roberts were, not tolerating in an age of tolerance, or have we become weary?</a:t>
            </a:r>
          </a:p>
          <a:p>
            <a:endParaRPr lang="en-CA" baseline="0" dirty="0" smtClean="0"/>
          </a:p>
          <a:p>
            <a:r>
              <a:rPr lang="en-CA" baseline="0" dirty="0" smtClean="0"/>
              <a:t>Are we embracing the covenant made to Eve, Abram, and David, that the Father by his righteousness would be manifest in a multitude of Mighty ones who reflect his character?</a:t>
            </a:r>
          </a:p>
          <a:p>
            <a:endParaRPr lang="en-CA" dirty="0" smtClean="0"/>
          </a:p>
          <a:p>
            <a:r>
              <a:rPr lang="en-CA" dirty="0" smtClean="0"/>
              <a:t>-are we ready to witness the greatest event the world has ever seen?</a:t>
            </a:r>
            <a:r>
              <a:rPr lang="en-CA" baseline="0" dirty="0" smtClean="0"/>
              <a:t> Are ready to witness the second advent of the Lord Jesus Christ? </a:t>
            </a:r>
          </a:p>
          <a:p>
            <a:endParaRPr lang="en-CA" baseline="0" dirty="0" smtClean="0"/>
          </a:p>
          <a:p>
            <a:r>
              <a:rPr lang="en-CA" baseline="0" dirty="0" smtClean="0"/>
              <a:t>-</a:t>
            </a:r>
            <a:r>
              <a:rPr lang="en-CA" baseline="0" smtClean="0"/>
              <a:t>Are we ready </a:t>
            </a:r>
            <a:r>
              <a:rPr lang="en-CA" baseline="0" dirty="0" smtClean="0"/>
              <a:t>for Yahweh himself to accept the Kingdom from his son, that he may be all and in all</a:t>
            </a:r>
          </a:p>
          <a:p>
            <a:endParaRPr lang="en-CA" dirty="0" smtClean="0"/>
          </a:p>
          <a:p>
            <a:r>
              <a:rPr lang="en-CA" dirty="0" smtClean="0"/>
              <a:t>Rev 21:3</a:t>
            </a:r>
            <a:r>
              <a:rPr lang="en-CA" baseline="0" dirty="0" smtClean="0"/>
              <a:t> </a:t>
            </a:r>
            <a:r>
              <a:rPr lang="en-CA" dirty="0" smtClean="0"/>
              <a:t> And I heard a great voice out of heaven saying, Behold, the tabernacle of God is with men, and he will dwell with them, and they shall be his people, and God himself shall be with them, and be their God.</a:t>
            </a:r>
          </a:p>
          <a:p>
            <a:endParaRPr lang="en-CA"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12</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C100A7-55E3-472B-AD94-D86B5553636C}" type="datetimeFigureOut">
              <a:rPr lang="en-CA" smtClean="0"/>
              <a:pPr/>
              <a:t>24/12/2012</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B759FA-4740-4B1F-941C-ED00488FE175}"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556792"/>
          </a:xfrm>
        </p:spPr>
        <p:txBody>
          <a:bodyPr>
            <a:normAutofit/>
          </a:bodyPr>
          <a:lstStyle/>
          <a:p>
            <a:r>
              <a:rPr lang="en-US" dirty="0" smtClean="0"/>
              <a:t>John </a:t>
            </a:r>
            <a:r>
              <a:rPr lang="en-US" dirty="0" err="1" smtClean="0"/>
              <a:t>Boanerges</a:t>
            </a:r>
            <a:r>
              <a:rPr lang="en-US" dirty="0" smtClean="0"/>
              <a:t/>
            </a:r>
            <a:br>
              <a:rPr lang="en-US" dirty="0" smtClean="0"/>
            </a:br>
            <a:r>
              <a:rPr lang="en-US" dirty="0" smtClean="0"/>
              <a:t>Class 5 </a:t>
            </a:r>
            <a:endParaRPr lang="en-US" dirty="0"/>
          </a:p>
        </p:txBody>
      </p:sp>
      <p:sp>
        <p:nvSpPr>
          <p:cNvPr id="3" name="Content Placeholder 2"/>
          <p:cNvSpPr>
            <a:spLocks noGrp="1"/>
          </p:cNvSpPr>
          <p:nvPr>
            <p:ph idx="1"/>
          </p:nvPr>
        </p:nvSpPr>
        <p:spPr>
          <a:xfrm>
            <a:off x="0" y="1700808"/>
            <a:ext cx="8229600" cy="532656"/>
          </a:xfrm>
        </p:spPr>
        <p:txBody>
          <a:bodyPr>
            <a:normAutofit/>
          </a:bodyPr>
          <a:lstStyle/>
          <a:p>
            <a:pPr marL="0" indent="0">
              <a:buNone/>
            </a:pPr>
            <a:r>
              <a:rPr lang="en-US" sz="2200" dirty="0" smtClean="0"/>
              <a:t>Ex 5:2 The King of Darkness Challenges the source of Light</a:t>
            </a:r>
            <a:endParaRPr lang="en-US" sz="2200" dirty="0"/>
          </a:p>
        </p:txBody>
      </p:sp>
      <p:sp>
        <p:nvSpPr>
          <p:cNvPr id="4" name="Content Placeholder 2"/>
          <p:cNvSpPr txBox="1">
            <a:spLocks/>
          </p:cNvSpPr>
          <p:nvPr/>
        </p:nvSpPr>
        <p:spPr>
          <a:xfrm>
            <a:off x="4604" y="2385864"/>
            <a:ext cx="9139396" cy="7551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smtClean="0"/>
              <a:t>Voice = </a:t>
            </a:r>
            <a:r>
              <a:rPr lang="en-US" sz="2200" dirty="0" err="1"/>
              <a:t>qowl</a:t>
            </a:r>
            <a:r>
              <a:rPr lang="en-US" sz="2200" dirty="0"/>
              <a:t> (</a:t>
            </a:r>
            <a:r>
              <a:rPr lang="en-US" sz="2200" dirty="0" err="1"/>
              <a:t>kole</a:t>
            </a:r>
            <a:r>
              <a:rPr lang="en-US" sz="2200" dirty="0"/>
              <a:t>); or </a:t>
            </a:r>
            <a:r>
              <a:rPr lang="en-US" sz="2200" dirty="0" err="1"/>
              <a:t>qol</a:t>
            </a:r>
            <a:r>
              <a:rPr lang="en-US" sz="2200" dirty="0"/>
              <a:t> (</a:t>
            </a:r>
            <a:r>
              <a:rPr lang="en-US" sz="2200" dirty="0" err="1"/>
              <a:t>kole</a:t>
            </a:r>
            <a:r>
              <a:rPr lang="en-US" sz="2200" dirty="0"/>
              <a:t>); from an unused root meaning to call aloud; a voice or sound</a:t>
            </a:r>
            <a:r>
              <a:rPr lang="en-US" sz="2200" dirty="0" smtClean="0"/>
              <a:t>:</a:t>
            </a:r>
            <a:endParaRPr lang="en-US" sz="2200" dirty="0"/>
          </a:p>
        </p:txBody>
      </p:sp>
      <p:sp>
        <p:nvSpPr>
          <p:cNvPr id="5" name="Content Placeholder 2"/>
          <p:cNvSpPr txBox="1">
            <a:spLocks/>
          </p:cNvSpPr>
          <p:nvPr/>
        </p:nvSpPr>
        <p:spPr>
          <a:xfrm>
            <a:off x="4604" y="3292604"/>
            <a:ext cx="9139396" cy="12165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a:t>Ex </a:t>
            </a:r>
            <a:r>
              <a:rPr lang="en-US" sz="2200" dirty="0" smtClean="0"/>
              <a:t>9:23 </a:t>
            </a:r>
            <a:r>
              <a:rPr lang="en-US" sz="2200" dirty="0"/>
              <a:t>And Moses stretched forth his rod toward heaven: and the Lord sent </a:t>
            </a:r>
            <a:r>
              <a:rPr lang="en-US" sz="2200" dirty="0">
                <a:effectLst>
                  <a:glow rad="228600">
                    <a:schemeClr val="accent2">
                      <a:satMod val="175000"/>
                      <a:alpha val="40000"/>
                    </a:schemeClr>
                  </a:glow>
                </a:effectLst>
              </a:rPr>
              <a:t>thunder</a:t>
            </a:r>
            <a:r>
              <a:rPr lang="en-US" sz="2200" dirty="0"/>
              <a:t> and hail, and the fire ran along upon the ground; and the Lord rained hail upon the land of </a:t>
            </a:r>
            <a:r>
              <a:rPr lang="en-US" sz="2200" dirty="0" smtClean="0"/>
              <a:t>Egypt.</a:t>
            </a:r>
            <a:endParaRPr lang="en-US" sz="2200" dirty="0"/>
          </a:p>
        </p:txBody>
      </p:sp>
      <p:sp>
        <p:nvSpPr>
          <p:cNvPr id="6" name="Content Placeholder 2"/>
          <p:cNvSpPr txBox="1">
            <a:spLocks/>
          </p:cNvSpPr>
          <p:nvPr/>
        </p:nvSpPr>
        <p:spPr>
          <a:xfrm>
            <a:off x="41116" y="4509120"/>
            <a:ext cx="9102884" cy="8640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a:t>Ex </a:t>
            </a:r>
            <a:r>
              <a:rPr lang="en-US" sz="2200" dirty="0" smtClean="0"/>
              <a:t>9:23,28,29,33,34 5 times in the 7</a:t>
            </a:r>
            <a:r>
              <a:rPr lang="en-US" sz="2200" baseline="30000" dirty="0" smtClean="0"/>
              <a:t>th</a:t>
            </a:r>
            <a:r>
              <a:rPr lang="en-US" sz="2200" dirty="0" smtClean="0"/>
              <a:t> plague Yahweh’s voice thunders on the King of Darkness</a:t>
            </a:r>
            <a:endParaRPr lang="en-US" sz="2200" dirty="0"/>
          </a:p>
        </p:txBody>
      </p:sp>
      <p:sp>
        <p:nvSpPr>
          <p:cNvPr id="7" name="Content Placeholder 2"/>
          <p:cNvSpPr txBox="1">
            <a:spLocks/>
          </p:cNvSpPr>
          <p:nvPr/>
        </p:nvSpPr>
        <p:spPr>
          <a:xfrm>
            <a:off x="0" y="5589240"/>
            <a:ext cx="9116566" cy="112474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err="1" smtClean="0"/>
              <a:t>Deut</a:t>
            </a:r>
            <a:r>
              <a:rPr lang="en-US" sz="2200" dirty="0" smtClean="0"/>
              <a:t> 18:16 The ecclesia did not want to hear “the voice” </a:t>
            </a:r>
          </a:p>
          <a:p>
            <a:pPr marL="0" indent="0">
              <a:buNone/>
            </a:pPr>
            <a:r>
              <a:rPr lang="en-US" sz="2200" dirty="0" smtClean="0"/>
              <a:t>Deut 18:17-19 A Prophet from among the Brethren will be raised up with “the voice” of Yahweh</a:t>
            </a:r>
            <a:endParaRPr lang="en-US" sz="2200" dirty="0"/>
          </a:p>
        </p:txBody>
      </p:sp>
      <p:sp>
        <p:nvSpPr>
          <p:cNvPr id="9" name="Rectangle 8"/>
          <p:cNvSpPr/>
          <p:nvPr/>
        </p:nvSpPr>
        <p:spPr>
          <a:xfrm>
            <a:off x="4499992" y="44624"/>
            <a:ext cx="4248472" cy="15841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itle 1"/>
          <p:cNvSpPr txBox="1">
            <a:spLocks/>
          </p:cNvSpPr>
          <p:nvPr/>
        </p:nvSpPr>
        <p:spPr>
          <a:xfrm>
            <a:off x="467544" y="-27384"/>
            <a:ext cx="8229600" cy="155679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effectLst/>
                <a:uLnTx/>
                <a:uFillTx/>
                <a:latin typeface="+mj-lt"/>
                <a:ea typeface="+mj-ea"/>
                <a:cs typeface="+mj-cs"/>
              </a:rPr>
              <a:t>John</a:t>
            </a:r>
            <a:r>
              <a:rPr kumimoji="0" lang="en-US" sz="4400" b="0" i="0" u="none" strike="noStrike" kern="1200" cap="none" spc="0" normalizeH="0" baseline="0" noProof="0" dirty="0" smtClean="0">
                <a:ln>
                  <a:noFill/>
                </a:ln>
                <a:solidFill>
                  <a:schemeClr val="bg1"/>
                </a:solidFill>
                <a:effectLst/>
                <a:uLnTx/>
                <a:uFillTx/>
                <a:latin typeface="+mj-lt"/>
                <a:ea typeface="+mj-ea"/>
                <a:cs typeface="+mj-cs"/>
              </a:rPr>
              <a:t> </a:t>
            </a:r>
            <a:r>
              <a:rPr kumimoji="0" lang="en-US" sz="4400" b="0" i="0" u="none" strike="noStrike" kern="1200" cap="none" spc="0" normalizeH="0" baseline="0" noProof="0" dirty="0" err="1" smtClean="0">
                <a:ln>
                  <a:noFill/>
                </a:ln>
                <a:effectLst/>
                <a:uLnTx/>
                <a:uFillTx/>
                <a:latin typeface="+mj-lt"/>
                <a:ea typeface="+mj-ea"/>
                <a:cs typeface="+mj-cs"/>
              </a:rPr>
              <a:t>Bo</a:t>
            </a:r>
            <a:r>
              <a:rPr kumimoji="0" lang="en-US" sz="4400" b="0" i="0" u="none" strike="noStrike" kern="1200" cap="none" spc="0" normalizeH="0" baseline="0" noProof="0" dirty="0" err="1" smtClean="0">
                <a:ln>
                  <a:noFill/>
                </a:ln>
                <a:solidFill>
                  <a:schemeClr val="bg1"/>
                </a:solidFill>
                <a:effectLst/>
                <a:uLnTx/>
                <a:uFillTx/>
                <a:latin typeface="+mj-lt"/>
                <a:ea typeface="+mj-ea"/>
                <a:cs typeface="+mj-cs"/>
              </a:rPr>
              <a:t>anerges</a:t>
            </a:r>
            <a:r>
              <a:rPr kumimoji="0" lang="en-US" sz="4400" b="0" i="0" u="none" strike="noStrike" kern="1200" cap="none" spc="0" normalizeH="0" baseline="0" noProof="0" dirty="0" smtClean="0">
                <a:ln>
                  <a:noFill/>
                </a:ln>
                <a:solidFill>
                  <a:schemeClr val="bg1"/>
                </a:solidFill>
                <a:effectLst/>
                <a:uLnTx/>
                <a:uFillTx/>
                <a:latin typeface="+mj-lt"/>
                <a:ea typeface="+mj-ea"/>
                <a:cs typeface="+mj-cs"/>
              </a:rPr>
              <a:t/>
            </a:r>
            <a:br>
              <a:rPr kumimoji="0" lang="en-US" sz="4400" b="0" i="0" u="none" strike="noStrike" kern="1200" cap="none" spc="0" normalizeH="0" baseline="0" noProof="0" dirty="0" smtClean="0">
                <a:ln>
                  <a:noFill/>
                </a:ln>
                <a:solidFill>
                  <a:schemeClr val="bg1"/>
                </a:solidFill>
                <a:effectLst/>
                <a:uLnTx/>
                <a:uFillTx/>
                <a:latin typeface="+mj-lt"/>
                <a:ea typeface="+mj-ea"/>
                <a:cs typeface="+mj-cs"/>
              </a:rPr>
            </a:br>
            <a:r>
              <a:rPr kumimoji="0" lang="en-US" sz="4400" b="0" i="0" u="none" strike="noStrike" kern="1200" cap="none" spc="0" normalizeH="0" baseline="0" noProof="0" dirty="0" smtClean="0">
                <a:ln>
                  <a:noFill/>
                </a:ln>
                <a:effectLst/>
                <a:uLnTx/>
                <a:uFillTx/>
                <a:latin typeface="+mj-lt"/>
                <a:ea typeface="+mj-ea"/>
                <a:cs typeface="+mj-cs"/>
              </a:rPr>
              <a:t>Cla</a:t>
            </a:r>
            <a:r>
              <a:rPr kumimoji="0" lang="en-US" sz="4400" b="0" i="0" u="none" strike="noStrike" kern="1200" cap="none" spc="0" normalizeH="0" baseline="0" noProof="0" dirty="0" smtClean="0">
                <a:ln>
                  <a:noFill/>
                </a:ln>
                <a:solidFill>
                  <a:schemeClr val="bg1"/>
                </a:solidFill>
                <a:effectLst/>
                <a:uLnTx/>
                <a:uFillTx/>
                <a:latin typeface="+mj-lt"/>
                <a:ea typeface="+mj-ea"/>
                <a:cs typeface="+mj-cs"/>
              </a:rPr>
              <a:t>ss 5 </a:t>
            </a:r>
            <a:endParaRPr kumimoji="0" lang="en-US" sz="4400" b="0"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xmlns="" val="39994940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7">
                                            <p:txEl>
                                              <p:pRg st="1" end="1"/>
                                            </p:txEl>
                                          </p:spTgt>
                                        </p:tgtEl>
                                        <p:attrNameLst>
                                          <p:attrName>style.visibility</p:attrName>
                                        </p:attrNameLst>
                                      </p:cBhvr>
                                      <p:to>
                                        <p:strVal val="visible"/>
                                      </p:to>
                                    </p:set>
                                    <p:animEffect transition="in" filter="fade">
                                      <p:cBhvr>
                                        <p:cTn id="3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6" grpId="0" build="p"/>
      <p:bldP spid="7"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51"/>
            <a:ext cx="8229600" cy="622240"/>
          </a:xfrm>
        </p:spPr>
        <p:txBody>
          <a:bodyPr>
            <a:normAutofit/>
          </a:bodyPr>
          <a:lstStyle/>
          <a:p>
            <a:pPr marL="0" indent="0">
              <a:buNone/>
            </a:pPr>
            <a:r>
              <a:rPr lang="en-US" sz="2200" dirty="0" smtClean="0"/>
              <a:t>John 18:37 The King of Darkness challenges the Source of Light </a:t>
            </a:r>
          </a:p>
        </p:txBody>
      </p:sp>
      <p:sp>
        <p:nvSpPr>
          <p:cNvPr id="5" name="Content Placeholder 2"/>
          <p:cNvSpPr txBox="1">
            <a:spLocks/>
          </p:cNvSpPr>
          <p:nvPr/>
        </p:nvSpPr>
        <p:spPr>
          <a:xfrm>
            <a:off x="-27612" y="404664"/>
            <a:ext cx="8193088" cy="622240"/>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a:t>Every one that is of </a:t>
            </a:r>
            <a:r>
              <a:rPr lang="en-US" sz="2200" dirty="0">
                <a:effectLst>
                  <a:glow rad="228600">
                    <a:schemeClr val="accent4">
                      <a:satMod val="175000"/>
                      <a:alpha val="40000"/>
                    </a:schemeClr>
                  </a:glow>
                </a:effectLst>
              </a:rPr>
              <a:t>the truth </a:t>
            </a:r>
            <a:r>
              <a:rPr lang="en-US" sz="2200" dirty="0" err="1"/>
              <a:t>heareth</a:t>
            </a:r>
            <a:r>
              <a:rPr lang="en-US" sz="2200" dirty="0"/>
              <a:t> my voice.</a:t>
            </a:r>
          </a:p>
        </p:txBody>
      </p:sp>
      <p:sp>
        <p:nvSpPr>
          <p:cNvPr id="6" name="Content Placeholder 2"/>
          <p:cNvSpPr txBox="1">
            <a:spLocks/>
          </p:cNvSpPr>
          <p:nvPr/>
        </p:nvSpPr>
        <p:spPr>
          <a:xfrm>
            <a:off x="0" y="1052736"/>
            <a:ext cx="8959718" cy="622240"/>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smtClean="0"/>
              <a:t>Matt 22:16 - once			Mark 5:33, 12:14,32 – three times</a:t>
            </a:r>
            <a:endParaRPr lang="en-US" sz="2200" dirty="0"/>
          </a:p>
        </p:txBody>
      </p:sp>
      <p:sp>
        <p:nvSpPr>
          <p:cNvPr id="7" name="Content Placeholder 2"/>
          <p:cNvSpPr txBox="1">
            <a:spLocks/>
          </p:cNvSpPr>
          <p:nvPr/>
        </p:nvSpPr>
        <p:spPr>
          <a:xfrm>
            <a:off x="-4920" y="1628800"/>
            <a:ext cx="8193088" cy="622240"/>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smtClean="0"/>
              <a:t>Luke 4:25, 20:21, 22:59 – three times</a:t>
            </a:r>
            <a:endParaRPr lang="en-US" sz="2200" dirty="0"/>
          </a:p>
        </p:txBody>
      </p:sp>
      <p:sp>
        <p:nvSpPr>
          <p:cNvPr id="8" name="Content Placeholder 2"/>
          <p:cNvSpPr txBox="1">
            <a:spLocks/>
          </p:cNvSpPr>
          <p:nvPr/>
        </p:nvSpPr>
        <p:spPr>
          <a:xfrm>
            <a:off x="-4920" y="2251040"/>
            <a:ext cx="8193088" cy="1105952"/>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a:t>John </a:t>
            </a:r>
            <a:r>
              <a:rPr lang="en-US" sz="2200" dirty="0" smtClean="0"/>
              <a:t>1:14 </a:t>
            </a:r>
            <a:r>
              <a:rPr lang="en-US" sz="2200" dirty="0"/>
              <a:t>And the Word was made flesh, and dwelt among us, (and we beheld his glory, the glory as of the only begotten of the Father,) full of grace and </a:t>
            </a:r>
            <a:r>
              <a:rPr lang="en-US" sz="2200" dirty="0">
                <a:effectLst>
                  <a:glow rad="228600">
                    <a:schemeClr val="accent4">
                      <a:satMod val="175000"/>
                      <a:alpha val="40000"/>
                    </a:schemeClr>
                  </a:glow>
                </a:effectLst>
              </a:rPr>
              <a:t>truth</a:t>
            </a:r>
            <a:r>
              <a:rPr lang="en-US" sz="2200" dirty="0" smtClean="0"/>
              <a:t>.</a:t>
            </a:r>
            <a:endParaRPr lang="en-US" sz="2200" dirty="0"/>
          </a:p>
        </p:txBody>
      </p:sp>
      <p:sp>
        <p:nvSpPr>
          <p:cNvPr id="9" name="Content Placeholder 2"/>
          <p:cNvSpPr txBox="1">
            <a:spLocks/>
          </p:cNvSpPr>
          <p:nvPr/>
        </p:nvSpPr>
        <p:spPr>
          <a:xfrm>
            <a:off x="-4920" y="3489973"/>
            <a:ext cx="8964638" cy="1091156"/>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a:t>John </a:t>
            </a:r>
            <a:r>
              <a:rPr lang="en-US" sz="2200" dirty="0" smtClean="0"/>
              <a:t>1:14,17, 3:21, 4:23,24, 5:33, 8:32 x 2,40,44 x 2,45,46, 14:6,17</a:t>
            </a:r>
          </a:p>
          <a:p>
            <a:pPr marL="0" indent="0">
              <a:buNone/>
            </a:pPr>
            <a:r>
              <a:rPr lang="en-US" sz="2200" dirty="0" smtClean="0"/>
              <a:t>15:26, 16:7, 13x2, 17:17x2,19, 18:37 x 2,38  = 25 times</a:t>
            </a:r>
            <a:endParaRPr lang="en-US" sz="2200" dirty="0"/>
          </a:p>
        </p:txBody>
      </p:sp>
      <p:sp>
        <p:nvSpPr>
          <p:cNvPr id="10" name="Content Placeholder 2"/>
          <p:cNvSpPr txBox="1">
            <a:spLocks/>
          </p:cNvSpPr>
          <p:nvPr/>
        </p:nvSpPr>
        <p:spPr>
          <a:xfrm>
            <a:off x="18070" y="4581128"/>
            <a:ext cx="5346018" cy="1440159"/>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smtClean="0"/>
              <a:t>1 John 1:6,8, 2:4,21 x 2, 3:18,19, 4:6, 5:6 </a:t>
            </a:r>
          </a:p>
          <a:p>
            <a:pPr marL="0" indent="0">
              <a:buNone/>
            </a:pPr>
            <a:r>
              <a:rPr lang="en-US" sz="2200" dirty="0" smtClean="0"/>
              <a:t>2 John 1x2,2,3,4</a:t>
            </a:r>
          </a:p>
          <a:p>
            <a:pPr marL="0" indent="0">
              <a:buNone/>
            </a:pPr>
            <a:r>
              <a:rPr lang="en-US" sz="2200" dirty="0" smtClean="0"/>
              <a:t>3 John 1,3x2,4,8,12</a:t>
            </a:r>
            <a:endParaRPr lang="en-US" sz="2200" dirty="0"/>
          </a:p>
        </p:txBody>
      </p:sp>
      <p:sp>
        <p:nvSpPr>
          <p:cNvPr id="11" name="Content Placeholder 2"/>
          <p:cNvSpPr txBox="1">
            <a:spLocks/>
          </p:cNvSpPr>
          <p:nvPr/>
        </p:nvSpPr>
        <p:spPr>
          <a:xfrm>
            <a:off x="4824028" y="4365104"/>
            <a:ext cx="1080120" cy="1503785"/>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9600" dirty="0" smtClean="0"/>
              <a:t>}</a:t>
            </a:r>
            <a:endParaRPr lang="en-US" sz="9600" dirty="0"/>
          </a:p>
        </p:txBody>
      </p:sp>
      <p:sp>
        <p:nvSpPr>
          <p:cNvPr id="12" name="Content Placeholder 2"/>
          <p:cNvSpPr txBox="1">
            <a:spLocks/>
          </p:cNvSpPr>
          <p:nvPr/>
        </p:nvSpPr>
        <p:spPr>
          <a:xfrm>
            <a:off x="5364088" y="5013176"/>
            <a:ext cx="1368152" cy="576064"/>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smtClean="0"/>
              <a:t>20 times</a:t>
            </a:r>
            <a:endParaRPr lang="en-US" sz="2200" dirty="0"/>
          </a:p>
        </p:txBody>
      </p:sp>
      <p:sp>
        <p:nvSpPr>
          <p:cNvPr id="13" name="Content Placeholder 2"/>
          <p:cNvSpPr txBox="1">
            <a:spLocks/>
          </p:cNvSpPr>
          <p:nvPr/>
        </p:nvSpPr>
        <p:spPr>
          <a:xfrm>
            <a:off x="5368859" y="6006071"/>
            <a:ext cx="1368152" cy="576064"/>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smtClean="0"/>
              <a:t>45 total</a:t>
            </a:r>
            <a:endParaRPr lang="en-US" sz="2200" dirty="0"/>
          </a:p>
        </p:txBody>
      </p:sp>
    </p:spTree>
    <p:extLst>
      <p:ext uri="{BB962C8B-B14F-4D97-AF65-F5344CB8AC3E}">
        <p14:creationId xmlns:p14="http://schemas.microsoft.com/office/powerpoint/2010/main" xmlns="" val="37581456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
            <a:ext cx="9144000" cy="692696"/>
          </a:xfrm>
        </p:spPr>
        <p:txBody>
          <a:bodyPr>
            <a:normAutofit/>
          </a:bodyPr>
          <a:lstStyle/>
          <a:p>
            <a:pPr marL="0" indent="0">
              <a:buNone/>
            </a:pPr>
            <a:r>
              <a:rPr lang="en-CA" sz="2200" dirty="0" smtClean="0"/>
              <a:t>John 1:8 &amp; 9 John the Baptist was not the Light, but witness to the “true” Light</a:t>
            </a:r>
            <a:endParaRPr lang="en-CA" sz="2200" dirty="0"/>
          </a:p>
        </p:txBody>
      </p:sp>
      <p:pic>
        <p:nvPicPr>
          <p:cNvPr id="4" name="Picture 3" descr="Candle 1.jpg"/>
          <p:cNvPicPr>
            <a:picLocks noChangeAspect="1"/>
          </p:cNvPicPr>
          <p:nvPr/>
        </p:nvPicPr>
        <p:blipFill>
          <a:blip r:embed="rId3" cstate="print"/>
          <a:stretch>
            <a:fillRect/>
          </a:stretch>
        </p:blipFill>
        <p:spPr>
          <a:xfrm>
            <a:off x="7307796" y="548680"/>
            <a:ext cx="1836204" cy="2448272"/>
          </a:xfrm>
          <a:prstGeom prst="rect">
            <a:avLst/>
          </a:prstGeom>
          <a:ln>
            <a:noFill/>
          </a:ln>
          <a:effectLst>
            <a:softEdge rad="112500"/>
          </a:effectLst>
        </p:spPr>
      </p:pic>
      <p:sp>
        <p:nvSpPr>
          <p:cNvPr id="5" name="Content Placeholder 2"/>
          <p:cNvSpPr txBox="1">
            <a:spLocks/>
          </p:cNvSpPr>
          <p:nvPr/>
        </p:nvSpPr>
        <p:spPr>
          <a:xfrm>
            <a:off x="0" y="908720"/>
            <a:ext cx="7308304" cy="1368152"/>
          </a:xfrm>
          <a:prstGeom prst="rect">
            <a:avLst/>
          </a:prstGeom>
        </p:spPr>
        <p:txBody>
          <a:bodyPr vert="horz" lIns="91440" tIns="45720" rIns="91440" bIns="45720" rtlCol="0">
            <a:normAutofit/>
          </a:bodyPr>
          <a:lstStyle/>
          <a:p>
            <a:r>
              <a:rPr lang="en-CA" sz="2200" dirty="0" smtClean="0"/>
              <a:t>Luke 1:79 To give light to them that sit in darkness and in the shadow of death, to guide our feet into the way of peace.</a:t>
            </a:r>
          </a:p>
        </p:txBody>
      </p:sp>
      <p:sp>
        <p:nvSpPr>
          <p:cNvPr id="6" name="Content Placeholder 2"/>
          <p:cNvSpPr txBox="1">
            <a:spLocks/>
          </p:cNvSpPr>
          <p:nvPr/>
        </p:nvSpPr>
        <p:spPr>
          <a:xfrm>
            <a:off x="11832" y="3140968"/>
            <a:ext cx="9144000" cy="684076"/>
          </a:xfrm>
          <a:prstGeom prst="rect">
            <a:avLst/>
          </a:prstGeom>
        </p:spPr>
        <p:txBody>
          <a:bodyPr vert="horz" lIns="91440" tIns="45720" rIns="91440" bIns="45720" rtlCol="0">
            <a:normAutofit/>
          </a:bodyPr>
          <a:lstStyle/>
          <a:p>
            <a:r>
              <a:rPr lang="en-CA" sz="2400" dirty="0" smtClean="0"/>
              <a:t>Gen 1:1-5 “Let there be light”..</a:t>
            </a:r>
            <a:r>
              <a:rPr lang="en-CA" sz="2400" dirty="0" err="1" smtClean="0"/>
              <a:t>Elohim</a:t>
            </a:r>
            <a:r>
              <a:rPr lang="en-CA" sz="2400" dirty="0" smtClean="0"/>
              <a:t> divided the light from darkness</a:t>
            </a: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xmlns="" val="0"/>
              </a:ext>
            </a:extLst>
          </a:blip>
          <a:srcRect t="33979"/>
          <a:stretch/>
        </p:blipFill>
        <p:spPr>
          <a:xfrm>
            <a:off x="4067944" y="4221088"/>
            <a:ext cx="3602825" cy="15841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Content Placeholder 2"/>
          <p:cNvSpPr txBox="1">
            <a:spLocks/>
          </p:cNvSpPr>
          <p:nvPr/>
        </p:nvSpPr>
        <p:spPr>
          <a:xfrm>
            <a:off x="-12536" y="4509120"/>
            <a:ext cx="3432408" cy="684076"/>
          </a:xfrm>
          <a:prstGeom prst="rect">
            <a:avLst/>
          </a:prstGeom>
        </p:spPr>
        <p:txBody>
          <a:bodyPr vert="horz" lIns="91440" tIns="45720" rIns="91440" bIns="45720" rtlCol="0">
            <a:normAutofit/>
          </a:bodyPr>
          <a:lstStyle/>
          <a:p>
            <a:r>
              <a:rPr lang="en-CA" sz="2400" dirty="0" smtClean="0"/>
              <a:t>1 John 1:5 God is Light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2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6" y="1"/>
            <a:ext cx="8229600" cy="548680"/>
          </a:xfrm>
        </p:spPr>
        <p:txBody>
          <a:bodyPr>
            <a:normAutofit/>
          </a:bodyPr>
          <a:lstStyle/>
          <a:p>
            <a:pPr marL="0" indent="0">
              <a:buNone/>
            </a:pPr>
            <a:r>
              <a:rPr lang="en-US" sz="2200" dirty="0" smtClean="0"/>
              <a:t>Gen 1:2 And </a:t>
            </a:r>
            <a:r>
              <a:rPr lang="en-US" sz="2200" dirty="0"/>
              <a:t>the Spirit of God moved upon the face of the waters.</a:t>
            </a:r>
          </a:p>
        </p:txBody>
      </p:sp>
      <p:sp>
        <p:nvSpPr>
          <p:cNvPr id="4" name="Content Placeholder 2"/>
          <p:cNvSpPr txBox="1">
            <a:spLocks/>
          </p:cNvSpPr>
          <p:nvPr/>
        </p:nvSpPr>
        <p:spPr>
          <a:xfrm>
            <a:off x="0" y="476672"/>
            <a:ext cx="8229600" cy="54868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200" dirty="0" smtClean="0"/>
              <a:t>John 6:19 And the Spirit of God moved upon the Face of the waters</a:t>
            </a:r>
            <a:endParaRPr lang="en-US" sz="2200" dirty="0"/>
          </a:p>
        </p:txBody>
      </p:sp>
      <p:sp>
        <p:nvSpPr>
          <p:cNvPr id="5" name="Content Placeholder 2"/>
          <p:cNvSpPr txBox="1">
            <a:spLocks/>
          </p:cNvSpPr>
          <p:nvPr/>
        </p:nvSpPr>
        <p:spPr>
          <a:xfrm>
            <a:off x="-1" y="3949330"/>
            <a:ext cx="9007971" cy="7758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a:t>John </a:t>
            </a:r>
            <a:r>
              <a:rPr lang="en-US" sz="2200" dirty="0" smtClean="0"/>
              <a:t>1:1 In </a:t>
            </a:r>
            <a:r>
              <a:rPr lang="en-US" sz="2200" dirty="0"/>
              <a:t>the beginning was the Word, and the Word was with God, and the Word was God</a:t>
            </a:r>
            <a:r>
              <a:rPr lang="en-US" sz="2200" dirty="0" smtClean="0"/>
              <a:t>.</a:t>
            </a:r>
            <a:endParaRPr lang="en-US" sz="22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508104" y="1052736"/>
            <a:ext cx="3499867" cy="2669232"/>
          </a:xfrm>
          <a:prstGeom prst="rect">
            <a:avLst/>
          </a:prstGeom>
          <a:ln>
            <a:noFill/>
          </a:ln>
          <a:effectLst>
            <a:softEdge rad="112500"/>
          </a:effectLst>
        </p:spPr>
      </p:pic>
      <p:sp>
        <p:nvSpPr>
          <p:cNvPr id="7" name="Content Placeholder 2"/>
          <p:cNvSpPr txBox="1">
            <a:spLocks/>
          </p:cNvSpPr>
          <p:nvPr/>
        </p:nvSpPr>
        <p:spPr>
          <a:xfrm>
            <a:off x="19675" y="4851784"/>
            <a:ext cx="9007971" cy="131352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smtClean="0"/>
              <a:t>John reminds us over and over about the “beginning” </a:t>
            </a:r>
          </a:p>
          <a:p>
            <a:pPr marL="0" indent="0">
              <a:buNone/>
            </a:pPr>
            <a:r>
              <a:rPr lang="en-US" sz="2200" dirty="0" smtClean="0"/>
              <a:t>John 1:1,2,2:11,6:64, 8:25,44, 15:27, 16:4 ---8 times, a cutting off of the old and a new beginning.</a:t>
            </a:r>
            <a:endParaRPr lang="en-US" sz="2200" dirty="0"/>
          </a:p>
        </p:txBody>
      </p:sp>
      <p:sp>
        <p:nvSpPr>
          <p:cNvPr id="8" name="Content Placeholder 2"/>
          <p:cNvSpPr txBox="1">
            <a:spLocks/>
          </p:cNvSpPr>
          <p:nvPr/>
        </p:nvSpPr>
        <p:spPr>
          <a:xfrm>
            <a:off x="28525" y="6093296"/>
            <a:ext cx="9007971" cy="7647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smtClean="0"/>
              <a:t>10 times in the Epistles to remind us that we all have a responsibility, from the beginning to cut off the first Adam, allowing the last man to live</a:t>
            </a:r>
            <a:endParaRPr lang="en-US" sz="2200" dirty="0"/>
          </a:p>
        </p:txBody>
      </p:sp>
      <p:sp>
        <p:nvSpPr>
          <p:cNvPr id="9" name="Content Placeholder 2"/>
          <p:cNvSpPr txBox="1">
            <a:spLocks/>
          </p:cNvSpPr>
          <p:nvPr/>
        </p:nvSpPr>
        <p:spPr>
          <a:xfrm>
            <a:off x="35496" y="908720"/>
            <a:ext cx="5444083" cy="20162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CA" sz="2200" dirty="0" smtClean="0"/>
              <a:t>1 John 1:1 That which was from the beginning, which we have heard, which we have seen with our eyes, which we have looked upon, and our hands have handled, of the Word of life;</a:t>
            </a:r>
          </a:p>
        </p:txBody>
      </p:sp>
      <p:sp>
        <p:nvSpPr>
          <p:cNvPr id="10" name="Content Placeholder 2"/>
          <p:cNvSpPr txBox="1">
            <a:spLocks/>
          </p:cNvSpPr>
          <p:nvPr/>
        </p:nvSpPr>
        <p:spPr>
          <a:xfrm>
            <a:off x="0" y="2780928"/>
            <a:ext cx="5444083" cy="12241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CA" sz="2200" dirty="0" smtClean="0"/>
              <a:t>John 20: 24-29 “Which we have heard, seen, looked upon, our hands have handled, </a:t>
            </a:r>
          </a:p>
          <a:p>
            <a:pPr marL="0" indent="0">
              <a:buNone/>
            </a:pPr>
            <a:r>
              <a:rPr lang="en-CA" sz="2200" dirty="0" smtClean="0"/>
              <a:t>“My Lord and my God”</a:t>
            </a:r>
          </a:p>
        </p:txBody>
      </p:sp>
    </p:spTree>
    <p:extLst>
      <p:ext uri="{BB962C8B-B14F-4D97-AF65-F5344CB8AC3E}">
        <p14:creationId xmlns:p14="http://schemas.microsoft.com/office/powerpoint/2010/main" xmlns="" val="25573215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25" y="0"/>
            <a:ext cx="4508917" cy="6858000"/>
          </a:xfrm>
          <a:solidFill>
            <a:schemeClr val="tx1"/>
          </a:solidFill>
        </p:spPr>
        <p:txBody>
          <a:bodyPr>
            <a:normAutofit/>
          </a:bodyPr>
          <a:lstStyle/>
          <a:p>
            <a:pPr marL="0" indent="0">
              <a:buNone/>
            </a:pPr>
            <a:r>
              <a:rPr lang="en-US" sz="2200" dirty="0" smtClean="0">
                <a:solidFill>
                  <a:schemeClr val="bg1"/>
                </a:solidFill>
              </a:rPr>
              <a:t>Men Loved Darkness, deeds are evil</a:t>
            </a:r>
          </a:p>
          <a:p>
            <a:pPr marL="0" indent="0">
              <a:buNone/>
            </a:pPr>
            <a:r>
              <a:rPr lang="en-US" sz="2200" dirty="0" smtClean="0">
                <a:solidFill>
                  <a:schemeClr val="bg1"/>
                </a:solidFill>
              </a:rPr>
              <a:t>Stumble, no light in him</a:t>
            </a:r>
          </a:p>
          <a:p>
            <a:pPr marL="0" indent="0">
              <a:buNone/>
            </a:pPr>
            <a:r>
              <a:rPr lang="en-US" sz="2200" dirty="0" err="1" smtClean="0">
                <a:solidFill>
                  <a:schemeClr val="bg1"/>
                </a:solidFill>
              </a:rPr>
              <a:t>Walketh</a:t>
            </a:r>
            <a:r>
              <a:rPr lang="en-US" sz="2200" dirty="0" smtClean="0">
                <a:solidFill>
                  <a:schemeClr val="bg1"/>
                </a:solidFill>
              </a:rPr>
              <a:t> not knowing where he goes</a:t>
            </a:r>
          </a:p>
          <a:p>
            <a:pPr marL="0" indent="0">
              <a:buNone/>
            </a:pPr>
            <a:r>
              <a:rPr lang="en-US" sz="2200" dirty="0" smtClean="0">
                <a:solidFill>
                  <a:schemeClr val="bg1"/>
                </a:solidFill>
              </a:rPr>
              <a:t>Abide  in darkness</a:t>
            </a:r>
          </a:p>
          <a:p>
            <a:pPr marL="0" indent="0">
              <a:buNone/>
            </a:pPr>
            <a:r>
              <a:rPr lang="en-US" sz="2200" dirty="0" smtClean="0">
                <a:solidFill>
                  <a:schemeClr val="bg1"/>
                </a:solidFill>
              </a:rPr>
              <a:t>In Yahweh is no Darkness</a:t>
            </a:r>
          </a:p>
          <a:p>
            <a:pPr marL="0" indent="0">
              <a:buNone/>
            </a:pPr>
            <a:r>
              <a:rPr lang="en-US" sz="2200" dirty="0" smtClean="0">
                <a:solidFill>
                  <a:schemeClr val="bg1"/>
                </a:solidFill>
              </a:rPr>
              <a:t>If we walk in Darkness we lie, do not “the Truth” </a:t>
            </a:r>
          </a:p>
          <a:p>
            <a:pPr marL="0" indent="0">
              <a:buNone/>
            </a:pPr>
            <a:r>
              <a:rPr lang="en-US" sz="2200" dirty="0" smtClean="0">
                <a:solidFill>
                  <a:schemeClr val="bg1"/>
                </a:solidFill>
              </a:rPr>
              <a:t>Detesting Brothers, we are in darkness</a:t>
            </a:r>
          </a:p>
          <a:p>
            <a:pPr marL="0" indent="0">
              <a:buNone/>
            </a:pPr>
            <a:endParaRPr lang="en-US" sz="2200" dirty="0">
              <a:solidFill>
                <a:schemeClr val="bg1"/>
              </a:solidFill>
            </a:endParaRPr>
          </a:p>
        </p:txBody>
      </p:sp>
      <p:sp>
        <p:nvSpPr>
          <p:cNvPr id="4" name="Content Placeholder 2"/>
          <p:cNvSpPr txBox="1">
            <a:spLocks/>
          </p:cNvSpPr>
          <p:nvPr/>
        </p:nvSpPr>
        <p:spPr>
          <a:xfrm>
            <a:off x="4572000" y="1961"/>
            <a:ext cx="4572000" cy="6858000"/>
          </a:xfrm>
          <a:prstGeom prst="rect">
            <a:avLst/>
          </a:prstGeom>
          <a:solidFill>
            <a:schemeClr val="bg1"/>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200" dirty="0" smtClean="0"/>
              <a:t>He that doeth truth, his deeds are wrought in God</a:t>
            </a:r>
          </a:p>
          <a:p>
            <a:pPr marL="0" indent="0">
              <a:buFont typeface="Arial" pitchFamily="34" charset="0"/>
              <a:buNone/>
            </a:pPr>
            <a:r>
              <a:rPr lang="en-US" sz="2200" dirty="0" smtClean="0"/>
              <a:t>The light of the world</a:t>
            </a:r>
          </a:p>
          <a:p>
            <a:pPr marL="0" indent="0">
              <a:buFont typeface="Arial" pitchFamily="34" charset="0"/>
              <a:buNone/>
            </a:pPr>
            <a:r>
              <a:rPr lang="en-US" sz="2200" dirty="0" smtClean="0"/>
              <a:t>Not walk in darkness</a:t>
            </a:r>
          </a:p>
          <a:p>
            <a:pPr marL="0" indent="0">
              <a:buFont typeface="Arial" pitchFamily="34" charset="0"/>
              <a:buNone/>
            </a:pPr>
            <a:r>
              <a:rPr lang="en-US" sz="2200" dirty="0" smtClean="0"/>
              <a:t>Light of life</a:t>
            </a:r>
          </a:p>
          <a:p>
            <a:pPr marL="0" indent="0">
              <a:buFont typeface="Arial" pitchFamily="34" charset="0"/>
              <a:buNone/>
            </a:pPr>
            <a:r>
              <a:rPr lang="en-US" sz="2200" dirty="0" smtClean="0"/>
              <a:t>Stumble not</a:t>
            </a:r>
          </a:p>
          <a:p>
            <a:pPr marL="0" indent="0">
              <a:buFont typeface="Arial" pitchFamily="34" charset="0"/>
              <a:buNone/>
            </a:pPr>
            <a:r>
              <a:rPr lang="en-US" sz="2200" dirty="0" smtClean="0"/>
              <a:t>The light is with you, walk in it</a:t>
            </a:r>
          </a:p>
          <a:p>
            <a:pPr marL="0" indent="0">
              <a:buFont typeface="Arial" pitchFamily="34" charset="0"/>
              <a:buNone/>
            </a:pPr>
            <a:r>
              <a:rPr lang="en-US" sz="2200" dirty="0" smtClean="0"/>
              <a:t>Believe in the light</a:t>
            </a:r>
          </a:p>
          <a:p>
            <a:pPr marL="0" indent="0">
              <a:buFont typeface="Arial" pitchFamily="34" charset="0"/>
              <a:buNone/>
            </a:pPr>
            <a:r>
              <a:rPr lang="en-US" sz="2200" dirty="0" smtClean="0"/>
              <a:t>Children of the light</a:t>
            </a:r>
          </a:p>
          <a:p>
            <a:pPr marL="0" indent="0">
              <a:buFont typeface="Arial" pitchFamily="34" charset="0"/>
              <a:buNone/>
            </a:pPr>
            <a:r>
              <a:rPr lang="en-US" sz="2200" dirty="0" smtClean="0"/>
              <a:t>A light into the World</a:t>
            </a:r>
          </a:p>
          <a:p>
            <a:pPr marL="0" indent="0">
              <a:buFont typeface="Arial" pitchFamily="34" charset="0"/>
              <a:buNone/>
            </a:pPr>
            <a:r>
              <a:rPr lang="en-US" sz="2200" dirty="0" smtClean="0"/>
              <a:t>God is Light</a:t>
            </a:r>
          </a:p>
          <a:p>
            <a:pPr marL="0" indent="0">
              <a:buFont typeface="Arial" pitchFamily="34" charset="0"/>
              <a:buNone/>
            </a:pPr>
            <a:r>
              <a:rPr lang="en-US" sz="2200" dirty="0" smtClean="0"/>
              <a:t>Walk in the Light</a:t>
            </a:r>
          </a:p>
          <a:p>
            <a:pPr marL="0" indent="0">
              <a:buFont typeface="Arial" pitchFamily="34" charset="0"/>
              <a:buNone/>
            </a:pPr>
            <a:r>
              <a:rPr lang="en-US" sz="2200" dirty="0" smtClean="0"/>
              <a:t>We have fellowship one with another</a:t>
            </a:r>
          </a:p>
          <a:p>
            <a:pPr marL="0" indent="0">
              <a:buFont typeface="Arial" pitchFamily="34" charset="0"/>
              <a:buNone/>
            </a:pPr>
            <a:r>
              <a:rPr lang="en-US" sz="2200" dirty="0" smtClean="0"/>
              <a:t>Life of Christ </a:t>
            </a:r>
            <a:r>
              <a:rPr lang="en-US" sz="2200" dirty="0" err="1" smtClean="0"/>
              <a:t>cleanseth</a:t>
            </a:r>
            <a:r>
              <a:rPr lang="en-US" sz="2200" dirty="0" smtClean="0"/>
              <a:t> us from sin</a:t>
            </a:r>
          </a:p>
          <a:p>
            <a:pPr marL="0" indent="0">
              <a:buFont typeface="Arial" pitchFamily="34" charset="0"/>
              <a:buNone/>
            </a:pPr>
            <a:r>
              <a:rPr lang="en-US" sz="2200" dirty="0" smtClean="0"/>
              <a:t>Love Brothers in Christ</a:t>
            </a:r>
            <a:endParaRPr lang="en-US" sz="2200" dirty="0"/>
          </a:p>
        </p:txBody>
      </p:sp>
    </p:spTree>
    <p:extLst>
      <p:ext uri="{BB962C8B-B14F-4D97-AF65-F5344CB8AC3E}">
        <p14:creationId xmlns:p14="http://schemas.microsoft.com/office/powerpoint/2010/main" xmlns="" val="1018969002"/>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0648"/>
            <a:ext cx="9144000" cy="1484784"/>
          </a:xfrm>
        </p:spPr>
        <p:txBody>
          <a:bodyPr>
            <a:normAutofit/>
          </a:bodyPr>
          <a:lstStyle/>
          <a:p>
            <a:pPr marL="0" indent="0">
              <a:buNone/>
            </a:pPr>
            <a:r>
              <a:rPr lang="en-CA" sz="2200" dirty="0" smtClean="0"/>
              <a:t>Sin =hamartia (ham-</a:t>
            </a:r>
            <a:r>
              <a:rPr lang="en-CA" sz="2200" dirty="0" err="1" smtClean="0"/>
              <a:t>ar</a:t>
            </a:r>
            <a:r>
              <a:rPr lang="en-CA" sz="2200" dirty="0" smtClean="0"/>
              <a:t>-tee'-ah); from </a:t>
            </a:r>
            <a:r>
              <a:rPr lang="en-CA" sz="2200" dirty="0" err="1" smtClean="0"/>
              <a:t>hamartano</a:t>
            </a:r>
            <a:r>
              <a:rPr lang="en-CA" sz="2200" dirty="0" smtClean="0"/>
              <a:t>; a sin </a:t>
            </a:r>
          </a:p>
          <a:p>
            <a:pPr marL="0" indent="0">
              <a:buNone/>
            </a:pPr>
            <a:r>
              <a:rPr lang="en-CA" sz="2200" dirty="0" err="1" smtClean="0"/>
              <a:t>hamartano</a:t>
            </a:r>
            <a:r>
              <a:rPr lang="en-CA" sz="2200" dirty="0" smtClean="0"/>
              <a:t> (ham-</a:t>
            </a:r>
            <a:r>
              <a:rPr lang="en-CA" sz="2200" dirty="0" err="1" smtClean="0"/>
              <a:t>ar</a:t>
            </a:r>
            <a:r>
              <a:rPr lang="en-CA" sz="2200" dirty="0" smtClean="0"/>
              <a:t>-tan'-o) properly, to miss the mark (and so not share in the prize), i.e. (figuratively) to err, especially (morally) to sin:</a:t>
            </a:r>
          </a:p>
        </p:txBody>
      </p:sp>
      <p:sp>
        <p:nvSpPr>
          <p:cNvPr id="4" name="Content Placeholder 2"/>
          <p:cNvSpPr txBox="1">
            <a:spLocks/>
          </p:cNvSpPr>
          <p:nvPr/>
        </p:nvSpPr>
        <p:spPr>
          <a:xfrm>
            <a:off x="0" y="1988840"/>
            <a:ext cx="9144000" cy="1381844"/>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Wicked one -</a:t>
            </a:r>
            <a:r>
              <a:rPr kumimoji="0" lang="en-CA" sz="2200" b="0" i="0" u="none" strike="noStrike" kern="1200" cap="none" spc="0" normalizeH="0" baseline="0" noProof="0" dirty="0" err="1" smtClean="0">
                <a:ln>
                  <a:noFill/>
                </a:ln>
                <a:solidFill>
                  <a:schemeClr val="tx1"/>
                </a:solidFill>
                <a:effectLst/>
                <a:uLnTx/>
                <a:uFillTx/>
                <a:latin typeface="+mn-lt"/>
                <a:ea typeface="+mn-ea"/>
                <a:cs typeface="+mn-cs"/>
              </a:rPr>
              <a:t>poneros</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 (</a:t>
            </a:r>
            <a:r>
              <a:rPr kumimoji="0" lang="en-CA" sz="2200" b="0" i="0" u="none" strike="noStrike" kern="1200" cap="none" spc="0" normalizeH="0" baseline="0" noProof="0" dirty="0" err="1" smtClean="0">
                <a:ln>
                  <a:noFill/>
                </a:ln>
                <a:solidFill>
                  <a:schemeClr val="tx1"/>
                </a:solidFill>
                <a:effectLst/>
                <a:uLnTx/>
                <a:uFillTx/>
                <a:latin typeface="+mn-lt"/>
                <a:ea typeface="+mn-ea"/>
                <a:cs typeface="+mn-cs"/>
              </a:rPr>
              <a:t>pon</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-ay-</a:t>
            </a:r>
            <a:r>
              <a:rPr kumimoji="0" lang="en-CA" sz="2200" b="0" i="0" u="none" strike="noStrike" kern="1200" cap="none" spc="0" normalizeH="0" baseline="0" noProof="0" dirty="0" err="1" smtClean="0">
                <a:ln>
                  <a:noFill/>
                </a:ln>
                <a:solidFill>
                  <a:schemeClr val="tx1"/>
                </a:solidFill>
                <a:effectLst/>
                <a:uLnTx/>
                <a:uFillTx/>
                <a:latin typeface="+mn-lt"/>
                <a:ea typeface="+mn-ea"/>
                <a:cs typeface="+mn-cs"/>
              </a:rPr>
              <a:t>ros</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 hurtful, i.e. evil (properly, in effect or influence, figuratively, to </a:t>
            </a:r>
            <a:r>
              <a:rPr lang="en-CA" sz="2200" dirty="0" smtClean="0"/>
              <a:t>bring about ruin</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 also (passively) ill, i.e. diseased; but especially (morally) deserving reproach</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0" y="4149080"/>
            <a:ext cx="9144000" cy="1926976"/>
          </a:xfrm>
          <a:prstGeom prst="rect">
            <a:avLst/>
          </a:prstGeom>
        </p:spPr>
        <p:txBody>
          <a:bodyPr vert="horz" lIns="91440" tIns="45720" rIns="91440" bIns="45720" rtlCol="0">
            <a:normAutofit/>
          </a:bodyPr>
          <a:lstStyle/>
          <a:p>
            <a:pPr>
              <a:spcBef>
                <a:spcPct val="20000"/>
              </a:spcBef>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World </a:t>
            </a:r>
            <a:r>
              <a:rPr lang="en-CA" sz="2200" dirty="0"/>
              <a:t>=</a:t>
            </a:r>
            <a:r>
              <a:rPr lang="en-CA" sz="2400" dirty="0" smtClean="0"/>
              <a:t> </a:t>
            </a:r>
            <a:r>
              <a:rPr lang="en-CA" sz="2400" dirty="0" err="1" smtClean="0"/>
              <a:t>kosmos</a:t>
            </a:r>
            <a:r>
              <a:rPr lang="en-CA" sz="2400" dirty="0" smtClean="0"/>
              <a:t> (</a:t>
            </a:r>
            <a:r>
              <a:rPr lang="en-CA" sz="2400" dirty="0" err="1" smtClean="0"/>
              <a:t>kos</a:t>
            </a:r>
            <a:r>
              <a:rPr lang="en-CA" sz="2400" dirty="0" smtClean="0"/>
              <a:t>'-</a:t>
            </a:r>
            <a:r>
              <a:rPr lang="en-CA" sz="2400" dirty="0" err="1" smtClean="0"/>
              <a:t>mos</a:t>
            </a:r>
            <a:r>
              <a:rPr lang="en-CA" sz="2400" dirty="0" smtClean="0"/>
              <a:t>); orderly arrangement, i.e. decoration; by implication, the world (in a wide or narrow sense, including its inhabitants, literally or figuratively [morally]):</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780928"/>
            <a:ext cx="9144000" cy="2304256"/>
          </a:xfrm>
        </p:spPr>
        <p:txBody>
          <a:bodyPr>
            <a:normAutofit/>
          </a:bodyPr>
          <a:lstStyle/>
          <a:p>
            <a:pPr marL="0" indent="0">
              <a:buNone/>
            </a:pPr>
            <a:r>
              <a:rPr lang="en-CA" sz="2200" dirty="0" smtClean="0"/>
              <a:t>1 John 5:17-19</a:t>
            </a:r>
          </a:p>
          <a:p>
            <a:pPr marL="0" indent="0">
              <a:buNone/>
            </a:pPr>
            <a:r>
              <a:rPr lang="en-CA" sz="2200" dirty="0" smtClean="0"/>
              <a:t>17 All </a:t>
            </a:r>
            <a:r>
              <a:rPr lang="en-CA" sz="2200" dirty="0" smtClean="0">
                <a:effectLst>
                  <a:glow rad="228600">
                    <a:schemeClr val="accent2">
                      <a:satMod val="175000"/>
                      <a:alpha val="40000"/>
                    </a:schemeClr>
                  </a:glow>
                </a:effectLst>
              </a:rPr>
              <a:t>unrighteousness</a:t>
            </a:r>
            <a:r>
              <a:rPr lang="en-CA" sz="2200" dirty="0" smtClean="0"/>
              <a:t> is sin: and there is a sin not unto death.</a:t>
            </a:r>
          </a:p>
          <a:p>
            <a:pPr marL="0" indent="0">
              <a:buNone/>
            </a:pPr>
            <a:r>
              <a:rPr lang="en-CA" sz="2200" dirty="0" smtClean="0"/>
              <a:t>18 We know that whosoever is born of God </a:t>
            </a:r>
            <a:r>
              <a:rPr lang="en-CA" sz="2200" dirty="0" err="1" smtClean="0"/>
              <a:t>sinneth</a:t>
            </a:r>
            <a:r>
              <a:rPr lang="en-CA" sz="2200" dirty="0" smtClean="0"/>
              <a:t> not; but he that is begotten of God </a:t>
            </a:r>
            <a:r>
              <a:rPr lang="en-CA" sz="2200" dirty="0" err="1" smtClean="0"/>
              <a:t>keepeth</a:t>
            </a:r>
            <a:r>
              <a:rPr lang="en-CA" sz="2200" dirty="0" smtClean="0"/>
              <a:t> himself, and that wicked one </a:t>
            </a:r>
            <a:r>
              <a:rPr lang="en-CA" sz="2200" dirty="0" err="1" smtClean="0"/>
              <a:t>toucheth</a:t>
            </a:r>
            <a:r>
              <a:rPr lang="en-CA" sz="2200" dirty="0" smtClean="0"/>
              <a:t> him not.</a:t>
            </a:r>
          </a:p>
          <a:p>
            <a:pPr marL="0" indent="0">
              <a:buNone/>
            </a:pPr>
            <a:r>
              <a:rPr lang="en-CA" sz="2200" dirty="0" smtClean="0"/>
              <a:t>19 And we know that we are of God, and the whole world </a:t>
            </a:r>
            <a:r>
              <a:rPr lang="en-CA" sz="2200" dirty="0" err="1" smtClean="0"/>
              <a:t>lieth</a:t>
            </a:r>
            <a:r>
              <a:rPr lang="en-CA" sz="2200" dirty="0" smtClean="0"/>
              <a:t> in wickedness.</a:t>
            </a:r>
          </a:p>
          <a:p>
            <a:pPr marL="0" indent="0">
              <a:buNone/>
            </a:pPr>
            <a:endParaRPr lang="en-CA" sz="2200" dirty="0" smtClean="0"/>
          </a:p>
        </p:txBody>
      </p:sp>
      <p:sp>
        <p:nvSpPr>
          <p:cNvPr id="5" name="Content Placeholder 2"/>
          <p:cNvSpPr txBox="1">
            <a:spLocks/>
          </p:cNvSpPr>
          <p:nvPr/>
        </p:nvSpPr>
        <p:spPr>
          <a:xfrm>
            <a:off x="0" y="0"/>
            <a:ext cx="9144000" cy="2636912"/>
          </a:xfrm>
          <a:prstGeom prst="rect">
            <a:avLst/>
          </a:prstGeom>
        </p:spPr>
        <p:txBody>
          <a:bodyPr vert="horz" lIns="91440" tIns="45720" rIns="91440" bIns="45720" rtlCol="0">
            <a:normAutofit lnSpcReduction="10000"/>
          </a:bodyPr>
          <a:lstStyle/>
          <a:p>
            <a:pPr lvl="0">
              <a:spcBef>
                <a:spcPct val="20000"/>
              </a:spcBef>
            </a:pPr>
            <a:r>
              <a:rPr lang="en-CA" sz="2200" dirty="0" smtClean="0"/>
              <a:t>1 John 1:8 - 10</a:t>
            </a:r>
          </a:p>
          <a:p>
            <a:pPr lvl="0">
              <a:spcBef>
                <a:spcPct val="20000"/>
              </a:spcBef>
            </a:pPr>
            <a:r>
              <a:rPr lang="en-CA" sz="2200" dirty="0" smtClean="0"/>
              <a:t>8 If we say that we have no sin, we </a:t>
            </a:r>
            <a:r>
              <a:rPr lang="en-CA" sz="2200" dirty="0" smtClean="0">
                <a:effectLst>
                  <a:glow rad="228600">
                    <a:schemeClr val="accent4">
                      <a:satMod val="175000"/>
                      <a:alpha val="40000"/>
                    </a:schemeClr>
                  </a:glow>
                </a:effectLst>
              </a:rPr>
              <a:t>deceive ourselves, </a:t>
            </a:r>
            <a:r>
              <a:rPr lang="en-CA" sz="2200" dirty="0" smtClean="0"/>
              <a:t>and the truth is not in us.</a:t>
            </a:r>
          </a:p>
          <a:p>
            <a:pPr lvl="0">
              <a:spcBef>
                <a:spcPct val="20000"/>
              </a:spcBef>
            </a:pPr>
            <a:r>
              <a:rPr lang="en-CA" sz="2200" dirty="0" smtClean="0"/>
              <a:t>9 If we confess our sins, he is faithful and just to forgive us our sins, and to cleanse us from all </a:t>
            </a:r>
            <a:r>
              <a:rPr lang="en-CA" sz="2200" dirty="0" smtClean="0">
                <a:effectLst>
                  <a:glow rad="228600">
                    <a:schemeClr val="accent2">
                      <a:satMod val="175000"/>
                      <a:alpha val="40000"/>
                    </a:schemeClr>
                  </a:glow>
                </a:effectLst>
              </a:rPr>
              <a:t>unrighteousness.</a:t>
            </a:r>
            <a:endParaRPr lang="en-CA" sz="2200" dirty="0" smtClean="0"/>
          </a:p>
          <a:p>
            <a:pPr lvl="0">
              <a:spcBef>
                <a:spcPct val="20000"/>
              </a:spcBef>
            </a:pPr>
            <a:r>
              <a:rPr lang="en-CA" sz="2200" dirty="0" smtClean="0"/>
              <a:t>10 If we say that we have not sinned, we make him </a:t>
            </a:r>
            <a:r>
              <a:rPr lang="en-CA" sz="2200" dirty="0" smtClean="0">
                <a:effectLst>
                  <a:glow rad="228600">
                    <a:schemeClr val="accent4">
                      <a:satMod val="175000"/>
                      <a:alpha val="40000"/>
                    </a:schemeClr>
                  </a:glow>
                </a:effectLst>
              </a:rPr>
              <a:t>a liar</a:t>
            </a:r>
            <a:r>
              <a:rPr lang="en-CA" sz="2200" dirty="0" smtClean="0"/>
              <a:t>, and his word is not in us.</a:t>
            </a:r>
          </a:p>
        </p:txBody>
      </p:sp>
      <p:sp>
        <p:nvSpPr>
          <p:cNvPr id="6" name="Content Placeholder 2"/>
          <p:cNvSpPr txBox="1">
            <a:spLocks/>
          </p:cNvSpPr>
          <p:nvPr/>
        </p:nvSpPr>
        <p:spPr>
          <a:xfrm>
            <a:off x="0" y="5013176"/>
            <a:ext cx="9144000" cy="1467544"/>
          </a:xfrm>
          <a:prstGeom prst="rect">
            <a:avLst/>
          </a:prstGeom>
        </p:spPr>
        <p:txBody>
          <a:bodyPr vert="horz" lIns="91440" tIns="45720" rIns="91440" bIns="45720" rtlCol="0">
            <a:normAutofit/>
          </a:bodyPr>
          <a:lstStyle/>
          <a:p>
            <a:pPr lvl="0">
              <a:spcBef>
                <a:spcPct val="20000"/>
              </a:spcBef>
            </a:pPr>
            <a:r>
              <a:rPr lang="en-CA" sz="2200" dirty="0" smtClean="0"/>
              <a:t>1 John 2:15,16 Love not the World, if we love the world we have not the Love of the Father, but the Lust of flesh, the lust of the eyes and the Pride of life.</a:t>
            </a:r>
          </a:p>
          <a:p>
            <a:pPr lvl="0">
              <a:spcBef>
                <a:spcPct val="20000"/>
              </a:spcBef>
            </a:pPr>
            <a:r>
              <a:rPr lang="en-CA" sz="2200" dirty="0" smtClean="0"/>
              <a:t>V19 “they went out from us”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0" y="0"/>
            <a:ext cx="9144000" cy="1196752"/>
          </a:xfrm>
          <a:prstGeom prst="rect">
            <a:avLst/>
          </a:prstGeom>
        </p:spPr>
        <p:txBody>
          <a:bodyPr vert="horz" lIns="91440" tIns="45720" rIns="91440" bIns="45720" rtlCol="0">
            <a:normAutofit/>
          </a:bodyPr>
          <a:lstStyle/>
          <a:p>
            <a:pPr lvl="0">
              <a:spcBef>
                <a:spcPct val="20000"/>
              </a:spcBef>
            </a:pPr>
            <a:r>
              <a:rPr lang="en-CA" sz="2200" dirty="0" smtClean="0"/>
              <a:t>1 John 3:12 Not as Cain, who was of that wicked one, and slew his brother. And wherefore slew he him? Because his own works were evil, and his brother's righteous.</a:t>
            </a:r>
          </a:p>
        </p:txBody>
      </p:sp>
      <p:sp>
        <p:nvSpPr>
          <p:cNvPr id="5" name="Content Placeholder 2"/>
          <p:cNvSpPr txBox="1">
            <a:spLocks/>
          </p:cNvSpPr>
          <p:nvPr/>
        </p:nvSpPr>
        <p:spPr>
          <a:xfrm>
            <a:off x="0" y="1268760"/>
            <a:ext cx="9144000" cy="864096"/>
          </a:xfrm>
          <a:prstGeom prst="rect">
            <a:avLst/>
          </a:prstGeom>
        </p:spPr>
        <p:txBody>
          <a:bodyPr vert="horz" lIns="91440" tIns="45720" rIns="91440" bIns="45720" rtlCol="0">
            <a:normAutofit/>
          </a:bodyPr>
          <a:lstStyle/>
          <a:p>
            <a:pPr lvl="0">
              <a:spcBef>
                <a:spcPct val="20000"/>
              </a:spcBef>
            </a:pPr>
            <a:r>
              <a:rPr lang="en-CA" sz="2200" dirty="0" smtClean="0"/>
              <a:t>John 13:11&amp;18 “For he knew…He that </a:t>
            </a:r>
            <a:r>
              <a:rPr lang="en-CA" sz="2200" dirty="0" err="1" smtClean="0"/>
              <a:t>eateth</a:t>
            </a:r>
            <a:r>
              <a:rPr lang="en-CA" sz="2200" dirty="0" smtClean="0"/>
              <a:t> bread with me, </a:t>
            </a:r>
            <a:r>
              <a:rPr lang="en-CA" sz="2200" dirty="0" err="1" smtClean="0"/>
              <a:t>lifteth</a:t>
            </a:r>
            <a:r>
              <a:rPr lang="en-CA" sz="2200" dirty="0" smtClean="0"/>
              <a:t> up his heel against me”</a:t>
            </a:r>
          </a:p>
        </p:txBody>
      </p:sp>
      <p:sp>
        <p:nvSpPr>
          <p:cNvPr id="6" name="Content Placeholder 2"/>
          <p:cNvSpPr txBox="1">
            <a:spLocks/>
          </p:cNvSpPr>
          <p:nvPr/>
        </p:nvSpPr>
        <p:spPr>
          <a:xfrm>
            <a:off x="0" y="2060848"/>
            <a:ext cx="9144000" cy="1152128"/>
          </a:xfrm>
          <a:prstGeom prst="rect">
            <a:avLst/>
          </a:prstGeom>
        </p:spPr>
        <p:txBody>
          <a:bodyPr vert="horz" lIns="91440" tIns="45720" rIns="91440" bIns="45720" rtlCol="0">
            <a:normAutofit/>
          </a:bodyPr>
          <a:lstStyle/>
          <a:p>
            <a:pPr lvl="0">
              <a:spcBef>
                <a:spcPct val="20000"/>
              </a:spcBef>
            </a:pPr>
            <a:r>
              <a:rPr lang="en-CA" sz="2200" dirty="0" smtClean="0"/>
              <a:t>John 13:21 Jesus was troubled (stir or agitate, (roll water))  one of you will walk in darkness, one of you is deceived….one of you is a liar </a:t>
            </a:r>
          </a:p>
        </p:txBody>
      </p:sp>
      <p:sp>
        <p:nvSpPr>
          <p:cNvPr id="8" name="Content Placeholder 2"/>
          <p:cNvSpPr txBox="1">
            <a:spLocks/>
          </p:cNvSpPr>
          <p:nvPr/>
        </p:nvSpPr>
        <p:spPr>
          <a:xfrm>
            <a:off x="0" y="2996952"/>
            <a:ext cx="9144000" cy="720080"/>
          </a:xfrm>
          <a:prstGeom prst="rect">
            <a:avLst/>
          </a:prstGeom>
        </p:spPr>
        <p:txBody>
          <a:bodyPr vert="horz" lIns="91440" tIns="45720" rIns="91440" bIns="45720" rtlCol="0">
            <a:normAutofit/>
          </a:bodyPr>
          <a:lstStyle/>
          <a:p>
            <a:pPr lvl="0">
              <a:spcBef>
                <a:spcPct val="20000"/>
              </a:spcBef>
            </a:pPr>
            <a:r>
              <a:rPr lang="en-CA" sz="2200" dirty="0" smtClean="0"/>
              <a:t>John 13:23-26 John is eye witness to the one of darkness</a:t>
            </a:r>
          </a:p>
        </p:txBody>
      </p:sp>
      <p:sp>
        <p:nvSpPr>
          <p:cNvPr id="9" name="Content Placeholder 2"/>
          <p:cNvSpPr txBox="1">
            <a:spLocks/>
          </p:cNvSpPr>
          <p:nvPr/>
        </p:nvSpPr>
        <p:spPr>
          <a:xfrm>
            <a:off x="0" y="3645024"/>
            <a:ext cx="9144000" cy="1008112"/>
          </a:xfrm>
          <a:prstGeom prst="rect">
            <a:avLst/>
          </a:prstGeom>
          <a:solidFill>
            <a:schemeClr val="tx1">
              <a:lumMod val="95000"/>
              <a:lumOff val="5000"/>
            </a:schemeClr>
          </a:solidFill>
        </p:spPr>
        <p:txBody>
          <a:bodyPr vert="horz" lIns="91440" tIns="45720" rIns="91440" bIns="45720" rtlCol="0">
            <a:normAutofit/>
          </a:bodyPr>
          <a:lstStyle/>
          <a:p>
            <a:pPr lvl="0">
              <a:spcBef>
                <a:spcPct val="20000"/>
              </a:spcBef>
            </a:pPr>
            <a:r>
              <a:rPr lang="en-CA" sz="2200" dirty="0" smtClean="0">
                <a:solidFill>
                  <a:schemeClr val="bg1"/>
                </a:solidFill>
              </a:rPr>
              <a:t>John 13:30 He then having received the sop went immediately out: and it was night.</a:t>
            </a:r>
          </a:p>
        </p:txBody>
      </p:sp>
      <p:sp>
        <p:nvSpPr>
          <p:cNvPr id="10" name="Content Placeholder 2"/>
          <p:cNvSpPr txBox="1">
            <a:spLocks/>
          </p:cNvSpPr>
          <p:nvPr/>
        </p:nvSpPr>
        <p:spPr>
          <a:xfrm>
            <a:off x="0" y="4653136"/>
            <a:ext cx="9144000" cy="648072"/>
          </a:xfrm>
          <a:prstGeom prst="rect">
            <a:avLst/>
          </a:prstGeom>
        </p:spPr>
        <p:txBody>
          <a:bodyPr vert="horz" lIns="91440" tIns="45720" rIns="91440" bIns="45720" rtlCol="0">
            <a:normAutofit/>
          </a:bodyPr>
          <a:lstStyle/>
          <a:p>
            <a:pPr lvl="0">
              <a:spcBef>
                <a:spcPct val="20000"/>
              </a:spcBef>
            </a:pPr>
            <a:r>
              <a:rPr lang="en-CA" sz="2200" dirty="0" smtClean="0"/>
              <a:t>1 John 2:19 “They went out from us, but they were not of us”</a:t>
            </a:r>
          </a:p>
          <a:p>
            <a:pPr lvl="0">
              <a:spcBef>
                <a:spcPct val="20000"/>
              </a:spcBef>
            </a:pPr>
            <a:endParaRPr lang="en-CA" sz="2200" dirty="0" smtClean="0"/>
          </a:p>
        </p:txBody>
      </p:sp>
      <p:sp>
        <p:nvSpPr>
          <p:cNvPr id="11" name="Content Placeholder 2"/>
          <p:cNvSpPr txBox="1">
            <a:spLocks/>
          </p:cNvSpPr>
          <p:nvPr/>
        </p:nvSpPr>
        <p:spPr>
          <a:xfrm>
            <a:off x="0" y="5301208"/>
            <a:ext cx="9144000" cy="648072"/>
          </a:xfrm>
          <a:prstGeom prst="rect">
            <a:avLst/>
          </a:prstGeom>
        </p:spPr>
        <p:txBody>
          <a:bodyPr vert="horz" lIns="91440" tIns="45720" rIns="91440" bIns="45720" rtlCol="0">
            <a:normAutofit/>
          </a:bodyPr>
          <a:lstStyle/>
          <a:p>
            <a:pPr lvl="0">
              <a:spcBef>
                <a:spcPct val="20000"/>
              </a:spcBef>
            </a:pPr>
            <a:r>
              <a:rPr lang="en-CA" sz="2200" dirty="0" smtClean="0"/>
              <a:t>John 18:2,5 “the betrayer” </a:t>
            </a:r>
            <a:r>
              <a:rPr lang="en-CA" sz="2400" dirty="0" err="1" smtClean="0"/>
              <a:t>paradidomi</a:t>
            </a:r>
            <a:r>
              <a:rPr lang="en-CA" sz="2400" dirty="0" smtClean="0"/>
              <a:t> to surrender, </a:t>
            </a:r>
            <a:r>
              <a:rPr lang="en-CA" sz="2400" dirty="0" err="1" smtClean="0"/>
              <a:t>i.e</a:t>
            </a:r>
            <a:r>
              <a:rPr lang="en-CA" sz="2400" dirty="0" smtClean="0"/>
              <a:t> yield up </a:t>
            </a:r>
            <a:endParaRPr lang="en-CA" sz="2200" dirty="0" smtClean="0"/>
          </a:p>
          <a:p>
            <a:pPr lvl="0">
              <a:spcBef>
                <a:spcPct val="20000"/>
              </a:spcBef>
            </a:pPr>
            <a:endParaRPr lang="en-CA" sz="2200" dirty="0" smtClean="0"/>
          </a:p>
        </p:txBody>
      </p:sp>
      <p:sp>
        <p:nvSpPr>
          <p:cNvPr id="12" name="Content Placeholder 2"/>
          <p:cNvSpPr txBox="1">
            <a:spLocks/>
          </p:cNvSpPr>
          <p:nvPr/>
        </p:nvSpPr>
        <p:spPr>
          <a:xfrm>
            <a:off x="79513" y="5949280"/>
            <a:ext cx="9144000" cy="648072"/>
          </a:xfrm>
          <a:prstGeom prst="rect">
            <a:avLst/>
          </a:prstGeom>
        </p:spPr>
        <p:txBody>
          <a:bodyPr vert="horz" lIns="91440" tIns="45720" rIns="91440" bIns="45720" rtlCol="0">
            <a:normAutofit/>
          </a:bodyPr>
          <a:lstStyle/>
          <a:p>
            <a:pPr lvl="0">
              <a:spcBef>
                <a:spcPct val="20000"/>
              </a:spcBef>
            </a:pPr>
            <a:r>
              <a:rPr lang="en-CA" sz="2200" dirty="0" smtClean="0"/>
              <a:t>John 19:11 “he that delivered me hath the greater sin”</a:t>
            </a:r>
          </a:p>
          <a:p>
            <a:pPr lvl="0">
              <a:spcBef>
                <a:spcPct val="20000"/>
              </a:spcBef>
            </a:pPr>
            <a:endParaRPr lang="en-CA" sz="2200"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animBg="1"/>
      <p:bldP spid="10"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24744"/>
            <a:ext cx="9144000" cy="720080"/>
          </a:xfrm>
        </p:spPr>
        <p:txBody>
          <a:bodyPr>
            <a:normAutofit/>
          </a:bodyPr>
          <a:lstStyle/>
          <a:p>
            <a:pPr marL="0" indent="0">
              <a:buNone/>
            </a:pPr>
            <a:r>
              <a:rPr lang="en-CA" sz="2400" dirty="0" smtClean="0"/>
              <a:t>John 6:64 For Jesus knew from the beginning who should </a:t>
            </a:r>
            <a:r>
              <a:rPr lang="en-CA" sz="2400" dirty="0" smtClean="0">
                <a:effectLst>
                  <a:glow rad="228600">
                    <a:schemeClr val="accent2">
                      <a:satMod val="175000"/>
                      <a:alpha val="40000"/>
                    </a:schemeClr>
                  </a:glow>
                </a:effectLst>
              </a:rPr>
              <a:t>betray</a:t>
            </a:r>
            <a:r>
              <a:rPr lang="en-CA" sz="2400" dirty="0" smtClean="0"/>
              <a:t> him.</a:t>
            </a:r>
          </a:p>
        </p:txBody>
      </p:sp>
      <p:sp>
        <p:nvSpPr>
          <p:cNvPr id="5" name="Content Placeholder 2"/>
          <p:cNvSpPr txBox="1">
            <a:spLocks/>
          </p:cNvSpPr>
          <p:nvPr/>
        </p:nvSpPr>
        <p:spPr>
          <a:xfrm>
            <a:off x="0" y="0"/>
            <a:ext cx="9144000" cy="1196752"/>
          </a:xfrm>
          <a:prstGeom prst="rect">
            <a:avLst/>
          </a:prstGeom>
        </p:spPr>
        <p:txBody>
          <a:bodyPr vert="horz" lIns="91440" tIns="45720" rIns="91440" bIns="45720" rtlCol="0">
            <a:normAutofit/>
          </a:bodyPr>
          <a:lstStyle/>
          <a:p>
            <a:pPr lvl="0">
              <a:spcBef>
                <a:spcPct val="20000"/>
              </a:spcBef>
            </a:pPr>
            <a:r>
              <a:rPr lang="en-CA" sz="2200" dirty="0" smtClean="0"/>
              <a:t>1 John 3:12 Not as Cain, who was of that wicked one, and slew his brother. And wherefore slew he him? Because his own works were evil, and his brother's righteous.</a:t>
            </a:r>
          </a:p>
        </p:txBody>
      </p:sp>
      <p:sp>
        <p:nvSpPr>
          <p:cNvPr id="6" name="Content Placeholder 2"/>
          <p:cNvSpPr txBox="1">
            <a:spLocks/>
          </p:cNvSpPr>
          <p:nvPr/>
        </p:nvSpPr>
        <p:spPr>
          <a:xfrm>
            <a:off x="0" y="1700808"/>
            <a:ext cx="9144000" cy="792088"/>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400" b="0" i="0" u="none" strike="noStrike" kern="1200" cap="none" spc="0" normalizeH="0" baseline="0" noProof="0" dirty="0" smtClean="0">
                <a:ln>
                  <a:noFill/>
                </a:ln>
                <a:solidFill>
                  <a:schemeClr val="tx1"/>
                </a:solidFill>
                <a:effectLst/>
                <a:uLnTx/>
                <a:uFillTx/>
                <a:latin typeface="+mn-lt"/>
                <a:ea typeface="+mn-ea"/>
                <a:cs typeface="+mn-cs"/>
              </a:rPr>
              <a:t>John 8:44</a:t>
            </a:r>
            <a:r>
              <a:rPr kumimoji="0" lang="en-CA" sz="2400" b="0" i="0" u="none" strike="noStrike" kern="1200" cap="none" spc="0" normalizeH="0" noProof="0" dirty="0" smtClean="0">
                <a:ln>
                  <a:noFill/>
                </a:ln>
                <a:solidFill>
                  <a:schemeClr val="tx1"/>
                </a:solidFill>
                <a:effectLst/>
                <a:uLnTx/>
                <a:uFillTx/>
                <a:latin typeface="+mn-lt"/>
                <a:ea typeface="+mn-ea"/>
                <a:cs typeface="+mn-cs"/>
              </a:rPr>
              <a:t> he was a murder and liar from the beginning</a:t>
            </a:r>
            <a:endParaRPr kumimoji="0" lang="en-C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Content Placeholder 2"/>
          <p:cNvSpPr txBox="1">
            <a:spLocks/>
          </p:cNvSpPr>
          <p:nvPr/>
        </p:nvSpPr>
        <p:spPr>
          <a:xfrm>
            <a:off x="0" y="2276872"/>
            <a:ext cx="9144000" cy="792088"/>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400" b="0" i="0" u="none" strike="noStrike" kern="1200" cap="none" spc="0" normalizeH="0" baseline="0" noProof="0" dirty="0" smtClean="0">
                <a:ln>
                  <a:noFill/>
                </a:ln>
                <a:solidFill>
                  <a:schemeClr val="tx1"/>
                </a:solidFill>
                <a:effectLst/>
                <a:uLnTx/>
                <a:uFillTx/>
                <a:latin typeface="+mn-lt"/>
                <a:ea typeface="+mn-ea"/>
                <a:cs typeface="+mn-cs"/>
              </a:rPr>
              <a:t>In the beginning light</a:t>
            </a:r>
            <a:r>
              <a:rPr kumimoji="0" lang="en-CA" sz="2400" b="0" i="0" u="none" strike="noStrike" kern="1200" cap="none" spc="0" normalizeH="0" noProof="0" dirty="0" smtClean="0">
                <a:ln>
                  <a:noFill/>
                </a:ln>
                <a:solidFill>
                  <a:schemeClr val="tx1"/>
                </a:solidFill>
                <a:effectLst/>
                <a:uLnTx/>
                <a:uFillTx/>
                <a:latin typeface="+mn-lt"/>
                <a:ea typeface="+mn-ea"/>
                <a:cs typeface="+mn-cs"/>
              </a:rPr>
              <a:t> was separated from darkness </a:t>
            </a:r>
            <a:endParaRPr kumimoji="0" lang="en-C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8" name="Content Placeholder 2"/>
          <p:cNvSpPr txBox="1">
            <a:spLocks/>
          </p:cNvSpPr>
          <p:nvPr/>
        </p:nvSpPr>
        <p:spPr>
          <a:xfrm>
            <a:off x="3275856" y="2276872"/>
            <a:ext cx="3275856" cy="648072"/>
          </a:xfrm>
          <a:prstGeom prst="rect">
            <a:avLst/>
          </a:prstGeom>
          <a:solidFill>
            <a:schemeClr val="tx1"/>
          </a:solidFill>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400" b="0" i="0" u="none" strike="noStrike" kern="1200" cap="none" spc="0" normalizeH="0" noProof="0" dirty="0" smtClean="0">
                <a:ln>
                  <a:noFill/>
                </a:ln>
                <a:solidFill>
                  <a:schemeClr val="bg1"/>
                </a:solidFill>
                <a:effectLst/>
                <a:uLnTx/>
                <a:uFillTx/>
                <a:latin typeface="+mn-lt"/>
                <a:ea typeface="+mn-ea"/>
                <a:cs typeface="+mn-cs"/>
              </a:rPr>
              <a:t>separated from darkness </a:t>
            </a:r>
            <a:endParaRPr kumimoji="0" lang="en-CA" sz="2400" b="0" i="0" u="none" strike="noStrike" kern="1200" cap="none" spc="0" normalizeH="0" baseline="0" noProof="0" dirty="0" smtClean="0">
              <a:ln>
                <a:noFill/>
              </a:ln>
              <a:solidFill>
                <a:schemeClr val="bg1"/>
              </a:solidFill>
              <a:effectLst/>
              <a:uLnTx/>
              <a:uFillTx/>
              <a:latin typeface="+mn-lt"/>
              <a:ea typeface="+mn-ea"/>
              <a:cs typeface="+mn-cs"/>
            </a:endParaRPr>
          </a:p>
        </p:txBody>
      </p:sp>
      <p:sp>
        <p:nvSpPr>
          <p:cNvPr id="9" name="Content Placeholder 2"/>
          <p:cNvSpPr txBox="1">
            <a:spLocks/>
          </p:cNvSpPr>
          <p:nvPr/>
        </p:nvSpPr>
        <p:spPr>
          <a:xfrm>
            <a:off x="0" y="2996952"/>
            <a:ext cx="9144000" cy="792088"/>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400" b="0" i="0" u="none" strike="noStrike" kern="1200" cap="none" spc="0" normalizeH="0" baseline="0" noProof="0" dirty="0" smtClean="0">
                <a:ln>
                  <a:noFill/>
                </a:ln>
                <a:solidFill>
                  <a:schemeClr val="tx1"/>
                </a:solidFill>
                <a:effectLst/>
                <a:uLnTx/>
                <a:uFillTx/>
                <a:latin typeface="+mn-lt"/>
                <a:ea typeface="+mn-ea"/>
                <a:cs typeface="+mn-cs"/>
              </a:rPr>
              <a:t>Gen 3:14 the serpent beguiled (</a:t>
            </a:r>
            <a:r>
              <a:rPr kumimoji="0" lang="en-CA" sz="2400" b="0" i="0" u="none" strike="noStrike" kern="1200" cap="none" spc="0" normalizeH="0" baseline="0" noProof="0" dirty="0" err="1" smtClean="0">
                <a:ln>
                  <a:noFill/>
                </a:ln>
                <a:solidFill>
                  <a:schemeClr val="tx1"/>
                </a:solidFill>
                <a:effectLst/>
                <a:uLnTx/>
                <a:uFillTx/>
                <a:latin typeface="+mn-lt"/>
                <a:ea typeface="+mn-ea"/>
                <a:cs typeface="+mn-cs"/>
              </a:rPr>
              <a:t>nasha</a:t>
            </a:r>
            <a:r>
              <a:rPr kumimoji="0" lang="en-CA" sz="2400" b="0" i="0" u="none" strike="noStrike" kern="1200" cap="none" spc="0" normalizeH="0" baseline="0" noProof="0" dirty="0" smtClean="0">
                <a:ln>
                  <a:noFill/>
                </a:ln>
                <a:solidFill>
                  <a:schemeClr val="tx1"/>
                </a:solidFill>
                <a:effectLst/>
                <a:uLnTx/>
                <a:uFillTx/>
                <a:latin typeface="+mn-lt"/>
                <a:ea typeface="+mn-ea"/>
                <a:cs typeface="+mn-cs"/>
              </a:rPr>
              <a:t> to lead astray)</a:t>
            </a:r>
          </a:p>
        </p:txBody>
      </p:sp>
      <p:sp>
        <p:nvSpPr>
          <p:cNvPr id="10" name="Content Placeholder 2"/>
          <p:cNvSpPr txBox="1">
            <a:spLocks/>
          </p:cNvSpPr>
          <p:nvPr/>
        </p:nvSpPr>
        <p:spPr>
          <a:xfrm>
            <a:off x="0" y="3573016"/>
            <a:ext cx="9144000" cy="1224136"/>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400" b="0" i="0" u="none" strike="noStrike" kern="1200" cap="none" spc="0" normalizeH="0" baseline="0" noProof="0" dirty="0" smtClean="0">
                <a:ln>
                  <a:noFill/>
                </a:ln>
                <a:solidFill>
                  <a:schemeClr val="tx1"/>
                </a:solidFill>
                <a:effectLst/>
                <a:uLnTx/>
                <a:uFillTx/>
                <a:latin typeface="+mn-lt"/>
                <a:ea typeface="+mn-ea"/>
                <a:cs typeface="+mn-cs"/>
              </a:rPr>
              <a:t>Gen 3:15 a</a:t>
            </a:r>
            <a:r>
              <a:rPr kumimoji="0" lang="en-CA" sz="2400" b="0" i="0" u="none" strike="noStrike" kern="1200" cap="none" spc="0" normalizeH="0" noProof="0" dirty="0" smtClean="0">
                <a:ln>
                  <a:noFill/>
                </a:ln>
                <a:solidFill>
                  <a:schemeClr val="tx1"/>
                </a:solidFill>
                <a:effectLst/>
                <a:uLnTx/>
                <a:uFillTx/>
                <a:latin typeface="+mn-lt"/>
                <a:ea typeface="+mn-ea"/>
                <a:cs typeface="+mn-cs"/>
              </a:rPr>
              <a:t> hostility was put in place between light and darkness, the truth and the world 2 </a:t>
            </a:r>
            <a:r>
              <a:rPr kumimoji="0" lang="en-CA" sz="2400" b="0" i="0" u="none" strike="noStrike" kern="1200" cap="none" spc="0" normalizeH="0" noProof="0" dirty="0" err="1" smtClean="0">
                <a:ln>
                  <a:noFill/>
                </a:ln>
                <a:solidFill>
                  <a:schemeClr val="tx1"/>
                </a:solidFill>
                <a:effectLst/>
                <a:uLnTx/>
                <a:uFillTx/>
                <a:latin typeface="+mn-lt"/>
                <a:ea typeface="+mn-ea"/>
                <a:cs typeface="+mn-cs"/>
              </a:rPr>
              <a:t>Cor</a:t>
            </a:r>
            <a:r>
              <a:rPr kumimoji="0" lang="en-CA" sz="2400" b="0" i="0" u="none" strike="noStrike" kern="1200" cap="none" spc="0" normalizeH="0" noProof="0" dirty="0" smtClean="0">
                <a:ln>
                  <a:noFill/>
                </a:ln>
                <a:solidFill>
                  <a:schemeClr val="tx1"/>
                </a:solidFill>
                <a:effectLst/>
                <a:uLnTx/>
                <a:uFillTx/>
                <a:latin typeface="+mn-lt"/>
                <a:ea typeface="+mn-ea"/>
                <a:cs typeface="+mn-cs"/>
              </a:rPr>
              <a:t> 6: 14-17 come out from among them, be separate </a:t>
            </a:r>
            <a:endParaRPr kumimoji="0" lang="en-CA"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1" name="Content Placeholder 2"/>
          <p:cNvSpPr txBox="1">
            <a:spLocks/>
          </p:cNvSpPr>
          <p:nvPr/>
        </p:nvSpPr>
        <p:spPr>
          <a:xfrm>
            <a:off x="0" y="4725144"/>
            <a:ext cx="9144000" cy="72008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400" b="0" i="0" u="none" strike="noStrike" kern="1200" cap="none" spc="0" normalizeH="0" baseline="0" noProof="0" dirty="0" smtClean="0">
                <a:ln>
                  <a:noFill/>
                </a:ln>
                <a:solidFill>
                  <a:schemeClr val="tx1"/>
                </a:solidFill>
                <a:effectLst/>
                <a:uLnTx/>
                <a:uFillTx/>
                <a:latin typeface="+mn-lt"/>
                <a:ea typeface="+mn-ea"/>
                <a:cs typeface="+mn-cs"/>
              </a:rPr>
              <a:t>Gen 4:2 the ecclesia worked, worshiped,</a:t>
            </a:r>
            <a:r>
              <a:rPr kumimoji="0" lang="en-CA" sz="2400" b="0" i="0" u="none" strike="noStrike" kern="1200" cap="none" spc="0" normalizeH="0" noProof="0" dirty="0" smtClean="0">
                <a:ln>
                  <a:noFill/>
                </a:ln>
                <a:solidFill>
                  <a:schemeClr val="tx1"/>
                </a:solidFill>
                <a:effectLst/>
                <a:uLnTx/>
                <a:uFillTx/>
                <a:latin typeface="+mn-lt"/>
                <a:ea typeface="+mn-ea"/>
                <a:cs typeface="+mn-cs"/>
              </a:rPr>
              <a:t> preached together </a:t>
            </a:r>
            <a:r>
              <a:rPr kumimoji="0" lang="en-CA" sz="2400" b="0" i="0" u="none" strike="noStrike" kern="1200" cap="none" spc="0" normalizeH="0" baseline="0" noProof="0" dirty="0" smtClean="0">
                <a:ln>
                  <a:noFill/>
                </a:ln>
                <a:solidFill>
                  <a:schemeClr val="tx1"/>
                </a:solidFill>
                <a:effectLst/>
                <a:uLnTx/>
                <a:uFillTx/>
                <a:latin typeface="+mn-lt"/>
                <a:ea typeface="+mn-ea"/>
                <a:cs typeface="+mn-cs"/>
              </a:rPr>
              <a:t> </a:t>
            </a:r>
          </a:p>
        </p:txBody>
      </p:sp>
      <p:sp>
        <p:nvSpPr>
          <p:cNvPr id="12" name="Content Placeholder 2"/>
          <p:cNvSpPr txBox="1">
            <a:spLocks/>
          </p:cNvSpPr>
          <p:nvPr/>
        </p:nvSpPr>
        <p:spPr>
          <a:xfrm>
            <a:off x="0" y="5301208"/>
            <a:ext cx="9144000" cy="72008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400" b="0" i="0" u="none" strike="noStrike" kern="1200" cap="none" spc="0" normalizeH="0" baseline="0" noProof="0" dirty="0" smtClean="0">
                <a:ln>
                  <a:noFill/>
                </a:ln>
                <a:solidFill>
                  <a:schemeClr val="tx1"/>
                </a:solidFill>
                <a:effectLst/>
                <a:uLnTx/>
                <a:uFillTx/>
                <a:latin typeface="+mn-lt"/>
                <a:ea typeface="+mn-ea"/>
                <a:cs typeface="+mn-cs"/>
              </a:rPr>
              <a:t>Gen 4:8 he that </a:t>
            </a:r>
            <a:r>
              <a:rPr kumimoji="0" lang="en-CA" sz="2400" b="0" i="0" u="none" strike="noStrike" kern="1200" cap="none" spc="0" normalizeH="0" baseline="0" noProof="0" dirty="0" err="1" smtClean="0">
                <a:ln>
                  <a:noFill/>
                </a:ln>
                <a:solidFill>
                  <a:schemeClr val="tx1"/>
                </a:solidFill>
                <a:effectLst/>
                <a:uLnTx/>
                <a:uFillTx/>
                <a:latin typeface="+mn-lt"/>
                <a:ea typeface="+mn-ea"/>
                <a:cs typeface="+mn-cs"/>
              </a:rPr>
              <a:t>eateth</a:t>
            </a:r>
            <a:r>
              <a:rPr kumimoji="0" lang="en-CA" sz="2400" b="0" i="0" u="none" strike="noStrike" kern="1200" cap="none" spc="0" normalizeH="0" noProof="0" dirty="0" smtClean="0">
                <a:ln>
                  <a:noFill/>
                </a:ln>
                <a:solidFill>
                  <a:schemeClr val="tx1"/>
                </a:solidFill>
                <a:effectLst/>
                <a:uLnTx/>
                <a:uFillTx/>
                <a:latin typeface="+mn-lt"/>
                <a:ea typeface="+mn-ea"/>
                <a:cs typeface="+mn-cs"/>
              </a:rPr>
              <a:t> bread</a:t>
            </a:r>
            <a:r>
              <a:rPr kumimoji="0" lang="en-CA" sz="2400" b="0" i="0" u="none" strike="noStrike" kern="1200" cap="none" spc="0" normalizeH="0" baseline="0" noProof="0" dirty="0" smtClean="0">
                <a:ln>
                  <a:noFill/>
                </a:ln>
                <a:solidFill>
                  <a:schemeClr val="tx1"/>
                </a:solidFill>
                <a:effectLst/>
                <a:uLnTx/>
                <a:uFillTx/>
                <a:latin typeface="+mn-lt"/>
                <a:ea typeface="+mn-ea"/>
                <a:cs typeface="+mn-cs"/>
              </a:rPr>
              <a:t> lifted his heel against me.</a:t>
            </a:r>
          </a:p>
        </p:txBody>
      </p:sp>
      <p:sp>
        <p:nvSpPr>
          <p:cNvPr id="13" name="Content Placeholder 2"/>
          <p:cNvSpPr txBox="1">
            <a:spLocks/>
          </p:cNvSpPr>
          <p:nvPr/>
        </p:nvSpPr>
        <p:spPr>
          <a:xfrm>
            <a:off x="0" y="5877272"/>
            <a:ext cx="9144000" cy="720080"/>
          </a:xfrm>
          <a:prstGeom prst="rect">
            <a:avLst/>
          </a:prstGeom>
        </p:spPr>
        <p:txBody>
          <a:bodyPr vert="horz" lIns="91440" tIns="45720" rIns="91440" bIns="45720" rtlCol="0">
            <a:normAutofit/>
          </a:bodyPr>
          <a:lstStyle/>
          <a:p>
            <a:pPr lvl="0">
              <a:spcBef>
                <a:spcPct val="20000"/>
              </a:spcBef>
            </a:pPr>
            <a:r>
              <a:rPr kumimoji="0" lang="en-CA" sz="2400" b="0" i="0" u="none" strike="noStrike" kern="1200" cap="none" spc="0" normalizeH="0" baseline="0" noProof="0" dirty="0" smtClean="0">
                <a:ln>
                  <a:noFill/>
                </a:ln>
                <a:solidFill>
                  <a:schemeClr val="tx1"/>
                </a:solidFill>
                <a:effectLst/>
                <a:uLnTx/>
                <a:uFillTx/>
                <a:latin typeface="+mn-lt"/>
                <a:ea typeface="+mn-ea"/>
                <a:cs typeface="+mn-cs"/>
              </a:rPr>
              <a:t>Gen 4:14</a:t>
            </a:r>
            <a:r>
              <a:rPr kumimoji="0" lang="en-CA" sz="2400" b="0" i="0" u="none" strike="noStrike" kern="1200" cap="none" spc="0" normalizeH="0" noProof="0" dirty="0" smtClean="0">
                <a:ln>
                  <a:noFill/>
                </a:ln>
                <a:solidFill>
                  <a:schemeClr val="tx1"/>
                </a:solidFill>
                <a:effectLst/>
                <a:uLnTx/>
                <a:uFillTx/>
                <a:latin typeface="+mn-lt"/>
                <a:ea typeface="+mn-ea"/>
                <a:cs typeface="+mn-cs"/>
              </a:rPr>
              <a:t> </a:t>
            </a:r>
            <a:r>
              <a:rPr lang="en-CA" sz="2400" dirty="0" smtClean="0"/>
              <a:t>“They went out from us, but they were not of us”</a:t>
            </a:r>
            <a:endParaRPr kumimoji="0" lang="en-CA" sz="24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animBg="1"/>
      <p:bldP spid="9" grpId="0"/>
      <p:bldP spid="10" grpId="0"/>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
            <a:ext cx="9144000" cy="2492896"/>
          </a:xfrm>
        </p:spPr>
        <p:txBody>
          <a:bodyPr>
            <a:normAutofit/>
          </a:bodyPr>
          <a:lstStyle/>
          <a:p>
            <a:pPr marL="0" indent="0">
              <a:buNone/>
            </a:pPr>
            <a:r>
              <a:rPr lang="en-CA" sz="2200" dirty="0" smtClean="0"/>
              <a:t>1 John 4:20-21</a:t>
            </a:r>
          </a:p>
          <a:p>
            <a:pPr marL="0" indent="0">
              <a:buNone/>
            </a:pPr>
            <a:r>
              <a:rPr lang="en-CA" sz="2200" dirty="0" smtClean="0"/>
              <a:t>20 If a man say, I love God, and </a:t>
            </a:r>
            <a:r>
              <a:rPr lang="en-CA" sz="2200" dirty="0" err="1" smtClean="0"/>
              <a:t>hateth</a:t>
            </a:r>
            <a:r>
              <a:rPr lang="en-CA" sz="2200" dirty="0" smtClean="0"/>
              <a:t> his brother, he is a liar: for he that </a:t>
            </a:r>
            <a:r>
              <a:rPr lang="en-CA" sz="2200" dirty="0" err="1" smtClean="0"/>
              <a:t>loveth</a:t>
            </a:r>
            <a:r>
              <a:rPr lang="en-CA" sz="2200" dirty="0" smtClean="0"/>
              <a:t> not his brother whom he hath seen, how can he love God whom he hath not seen?</a:t>
            </a:r>
          </a:p>
          <a:p>
            <a:pPr marL="0" indent="0">
              <a:buNone/>
            </a:pPr>
            <a:r>
              <a:rPr lang="en-CA" sz="2200" dirty="0" smtClean="0"/>
              <a:t>21 And this commandment have we from him, That he who </a:t>
            </a:r>
            <a:r>
              <a:rPr lang="en-CA" sz="2200" dirty="0" err="1" smtClean="0"/>
              <a:t>loveth</a:t>
            </a:r>
            <a:r>
              <a:rPr lang="en-CA" sz="2200" dirty="0" smtClean="0"/>
              <a:t> God love his brother also.</a:t>
            </a:r>
          </a:p>
        </p:txBody>
      </p:sp>
      <p:sp>
        <p:nvSpPr>
          <p:cNvPr id="4" name="Content Placeholder 2"/>
          <p:cNvSpPr txBox="1">
            <a:spLocks/>
          </p:cNvSpPr>
          <p:nvPr/>
        </p:nvSpPr>
        <p:spPr>
          <a:xfrm>
            <a:off x="323528" y="2852936"/>
            <a:ext cx="8316416" cy="2492896"/>
          </a:xfrm>
          <a:prstGeom prst="roundRect">
            <a:avLst/>
          </a:prstGeom>
          <a:solidFill>
            <a:schemeClr val="tx2">
              <a:lumMod val="60000"/>
              <a:lumOff val="40000"/>
            </a:schemeClr>
          </a:solidFill>
          <a:scene3d>
            <a:camera prst="orthographicFront"/>
            <a:lightRig rig="threePt" dir="t"/>
          </a:scene3d>
          <a:sp3d>
            <a:bevelT w="114300" prst="artDeco"/>
          </a:sp3d>
        </p:spPr>
        <p:txBody>
          <a:bodyPr vert="horz" lIns="91440" tIns="45720" rIns="91440" bIns="45720" rtlCol="0" anchor="ctr" anchorCtr="0">
            <a:normAutofit/>
          </a:bodyPr>
          <a:lstStyle/>
          <a:p>
            <a:pPr lvl="0" algn="ctr">
              <a:spcBef>
                <a:spcPct val="20000"/>
              </a:spcBef>
            </a:pPr>
            <a:r>
              <a:rPr lang="en-CA" sz="3600" dirty="0" smtClean="0"/>
              <a:t>1 John 3:11 For this is the message that ye heard from the beginning, that we should love one another.</a:t>
            </a:r>
          </a:p>
          <a:p>
            <a:pPr lvl="0">
              <a:spcBef>
                <a:spcPct val="20000"/>
              </a:spcBef>
            </a:pPr>
            <a:endParaRPr lang="en-CA" sz="2200"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0" y="0"/>
            <a:ext cx="9144000" cy="692696"/>
          </a:xfrm>
          <a:prstGeom prst="rect">
            <a:avLst/>
          </a:prstGeom>
        </p:spPr>
        <p:txBody>
          <a:bodyPr vert="horz" lIns="91440" tIns="45720" rIns="91440" bIns="45720" rtlCol="0">
            <a:normAutofit/>
          </a:bodyPr>
          <a:lstStyle/>
          <a:p>
            <a:pPr lvl="0">
              <a:spcBef>
                <a:spcPct val="20000"/>
              </a:spcBef>
            </a:pPr>
            <a:r>
              <a:rPr lang="en-CA" sz="2200" dirty="0" smtClean="0"/>
              <a:t>1 John 3:18 We MUST do more than lip service.</a:t>
            </a:r>
          </a:p>
        </p:txBody>
      </p:sp>
      <p:sp>
        <p:nvSpPr>
          <p:cNvPr id="6" name="Content Placeholder 2"/>
          <p:cNvSpPr txBox="1">
            <a:spLocks/>
          </p:cNvSpPr>
          <p:nvPr/>
        </p:nvSpPr>
        <p:spPr>
          <a:xfrm>
            <a:off x="0" y="4869160"/>
            <a:ext cx="9144000" cy="1008112"/>
          </a:xfrm>
          <a:prstGeom prst="rect">
            <a:avLst/>
          </a:prstGeom>
        </p:spPr>
        <p:txBody>
          <a:bodyPr vert="horz" lIns="91440" tIns="45720" rIns="91440" bIns="45720" rtlCol="0">
            <a:normAutofit/>
          </a:bodyPr>
          <a:lstStyle/>
          <a:p>
            <a:pPr lvl="0">
              <a:spcBef>
                <a:spcPct val="20000"/>
              </a:spcBef>
            </a:pPr>
            <a:r>
              <a:rPr lang="en-CA" sz="2200" dirty="0"/>
              <a:t>1 John 2:8-11 The Darkness is </a:t>
            </a:r>
            <a:r>
              <a:rPr lang="en-CA" sz="2200" dirty="0" err="1"/>
              <a:t>past..the</a:t>
            </a:r>
            <a:r>
              <a:rPr lang="en-CA" sz="2200" dirty="0"/>
              <a:t> command has no optional clause</a:t>
            </a:r>
          </a:p>
          <a:p>
            <a:pPr lvl="0">
              <a:spcBef>
                <a:spcPct val="20000"/>
              </a:spcBef>
            </a:pPr>
            <a:r>
              <a:rPr lang="en-CA" sz="2200" dirty="0"/>
              <a:t>LOVE YOUR BROTHER AND ABIDE IN THE LIGHT</a:t>
            </a:r>
          </a:p>
        </p:txBody>
      </p:sp>
      <p:sp>
        <p:nvSpPr>
          <p:cNvPr id="14" name="Content Placeholder 2"/>
          <p:cNvSpPr txBox="1">
            <a:spLocks/>
          </p:cNvSpPr>
          <p:nvPr/>
        </p:nvSpPr>
        <p:spPr>
          <a:xfrm>
            <a:off x="0" y="5849888"/>
            <a:ext cx="9144000" cy="100811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1 John 3:14-15 we have past from death to life, by following the command …as opposed to murderers </a:t>
            </a:r>
          </a:p>
        </p:txBody>
      </p:sp>
      <p:sp>
        <p:nvSpPr>
          <p:cNvPr id="15" name="Content Placeholder 2"/>
          <p:cNvSpPr txBox="1">
            <a:spLocks/>
          </p:cNvSpPr>
          <p:nvPr/>
        </p:nvSpPr>
        <p:spPr>
          <a:xfrm>
            <a:off x="0" y="476672"/>
            <a:ext cx="9144000" cy="504056"/>
          </a:xfrm>
          <a:prstGeom prst="rect">
            <a:avLst/>
          </a:prstGeom>
        </p:spPr>
        <p:txBody>
          <a:bodyPr vert="horz" lIns="91440" tIns="45720" rIns="91440" bIns="45720" rtlCol="0">
            <a:normAutofit/>
          </a:bodyPr>
          <a:lstStyle/>
          <a:p>
            <a:pPr lvl="0">
              <a:spcBef>
                <a:spcPct val="20000"/>
              </a:spcBef>
            </a:pPr>
            <a:r>
              <a:rPr lang="en-CA" sz="2200" dirty="0" smtClean="0"/>
              <a:t>Mal 2:17 ye have wearied Yahweh with your words</a:t>
            </a:r>
          </a:p>
        </p:txBody>
      </p:sp>
      <p:sp>
        <p:nvSpPr>
          <p:cNvPr id="7" name="Content Placeholder 2"/>
          <p:cNvSpPr txBox="1">
            <a:spLocks/>
          </p:cNvSpPr>
          <p:nvPr/>
        </p:nvSpPr>
        <p:spPr>
          <a:xfrm>
            <a:off x="0" y="980728"/>
            <a:ext cx="9144000" cy="692696"/>
          </a:xfrm>
          <a:prstGeom prst="rect">
            <a:avLst/>
          </a:prstGeom>
        </p:spPr>
        <p:txBody>
          <a:bodyPr vert="horz" lIns="91440" tIns="45720" rIns="91440" bIns="45720" rtlCol="0">
            <a:normAutofit/>
          </a:bodyPr>
          <a:lstStyle/>
          <a:p>
            <a:pPr lvl="0">
              <a:spcBef>
                <a:spcPct val="20000"/>
              </a:spcBef>
            </a:pPr>
            <a:r>
              <a:rPr lang="en-CA" sz="2200" dirty="0" smtClean="0"/>
              <a:t>Ezek 33:30-32 with the mouth they speak “Love” but walk after covetousness </a:t>
            </a:r>
          </a:p>
        </p:txBody>
      </p:sp>
      <p:sp>
        <p:nvSpPr>
          <p:cNvPr id="8" name="Content Placeholder 2"/>
          <p:cNvSpPr txBox="1">
            <a:spLocks/>
          </p:cNvSpPr>
          <p:nvPr/>
        </p:nvSpPr>
        <p:spPr>
          <a:xfrm>
            <a:off x="0" y="1412776"/>
            <a:ext cx="9144000" cy="648072"/>
          </a:xfrm>
          <a:prstGeom prst="rect">
            <a:avLst/>
          </a:prstGeom>
        </p:spPr>
        <p:txBody>
          <a:bodyPr vert="horz" lIns="91440" tIns="45720" rIns="91440" bIns="45720" rtlCol="0">
            <a:normAutofit/>
          </a:bodyPr>
          <a:lstStyle/>
          <a:p>
            <a:pPr lvl="0">
              <a:spcBef>
                <a:spcPct val="20000"/>
              </a:spcBef>
            </a:pPr>
            <a:r>
              <a:rPr lang="en-CA" sz="2200" dirty="0" err="1" smtClean="0"/>
              <a:t>Ergon</a:t>
            </a:r>
            <a:r>
              <a:rPr lang="en-CA" sz="2200" dirty="0" smtClean="0"/>
              <a:t> (</a:t>
            </a:r>
            <a:r>
              <a:rPr lang="en-CA" sz="2200" dirty="0" err="1" smtClean="0"/>
              <a:t>ergon</a:t>
            </a:r>
            <a:r>
              <a:rPr lang="en-CA" sz="2200" dirty="0" smtClean="0"/>
              <a:t>) =to work, toil as an effort or occupation, by implication, an act</a:t>
            </a:r>
          </a:p>
        </p:txBody>
      </p:sp>
      <p:sp>
        <p:nvSpPr>
          <p:cNvPr id="9" name="Content Placeholder 2"/>
          <p:cNvSpPr txBox="1">
            <a:spLocks/>
          </p:cNvSpPr>
          <p:nvPr/>
        </p:nvSpPr>
        <p:spPr>
          <a:xfrm>
            <a:off x="0" y="1916832"/>
            <a:ext cx="2771800" cy="2880320"/>
          </a:xfrm>
          <a:prstGeom prst="rect">
            <a:avLst/>
          </a:prstGeom>
        </p:spPr>
        <p:txBody>
          <a:bodyPr vert="horz" lIns="91440" tIns="45720" rIns="91440" bIns="45720" rtlCol="0">
            <a:normAutofit/>
          </a:bodyPr>
          <a:lstStyle/>
          <a:p>
            <a:pPr lvl="0">
              <a:spcBef>
                <a:spcPct val="20000"/>
              </a:spcBef>
            </a:pPr>
            <a:r>
              <a:rPr lang="en-CA" sz="2200" b="1" i="1" u="sng" dirty="0" smtClean="0"/>
              <a:t>Ephesus</a:t>
            </a:r>
          </a:p>
          <a:p>
            <a:pPr lvl="0">
              <a:spcBef>
                <a:spcPct val="20000"/>
              </a:spcBef>
            </a:pPr>
            <a:r>
              <a:rPr lang="en-CA" sz="2200" dirty="0" smtClean="0"/>
              <a:t>Rev 2:2,5 “Works”</a:t>
            </a:r>
          </a:p>
          <a:p>
            <a:pPr lvl="0">
              <a:spcBef>
                <a:spcPct val="20000"/>
              </a:spcBef>
            </a:pPr>
            <a:r>
              <a:rPr lang="en-CA" sz="2200" dirty="0" smtClean="0"/>
              <a:t>Rev 2:6 “deeds”</a:t>
            </a:r>
          </a:p>
          <a:p>
            <a:pPr lvl="0">
              <a:spcBef>
                <a:spcPct val="20000"/>
              </a:spcBef>
            </a:pPr>
            <a:r>
              <a:rPr lang="en-CA" sz="2200" b="1" i="1" u="sng" dirty="0" smtClean="0"/>
              <a:t>Smyrna</a:t>
            </a:r>
          </a:p>
          <a:p>
            <a:pPr lvl="0">
              <a:spcBef>
                <a:spcPct val="20000"/>
              </a:spcBef>
            </a:pPr>
            <a:r>
              <a:rPr lang="en-CA" sz="2200" dirty="0" smtClean="0"/>
              <a:t>Rev 2:9 “works</a:t>
            </a:r>
          </a:p>
          <a:p>
            <a:pPr lvl="0">
              <a:spcBef>
                <a:spcPct val="20000"/>
              </a:spcBef>
            </a:pPr>
            <a:r>
              <a:rPr lang="en-CA" sz="2200" b="1" i="1" u="sng" dirty="0" err="1" smtClean="0"/>
              <a:t>Pergamos</a:t>
            </a:r>
            <a:endParaRPr lang="en-CA" sz="2200" b="1" i="1" u="sng" dirty="0" smtClean="0"/>
          </a:p>
          <a:p>
            <a:pPr lvl="0">
              <a:spcBef>
                <a:spcPct val="20000"/>
              </a:spcBef>
            </a:pPr>
            <a:r>
              <a:rPr lang="en-CA" sz="2200" dirty="0" smtClean="0"/>
              <a:t>Rev 2:13 “works”</a:t>
            </a:r>
            <a:endParaRPr lang="en-CA" sz="2200" dirty="0"/>
          </a:p>
        </p:txBody>
      </p:sp>
      <p:sp>
        <p:nvSpPr>
          <p:cNvPr id="10" name="Content Placeholder 2"/>
          <p:cNvSpPr txBox="1">
            <a:spLocks/>
          </p:cNvSpPr>
          <p:nvPr/>
        </p:nvSpPr>
        <p:spPr>
          <a:xfrm>
            <a:off x="3168352" y="1916832"/>
            <a:ext cx="3707904" cy="2880320"/>
          </a:xfrm>
          <a:prstGeom prst="rect">
            <a:avLst/>
          </a:prstGeom>
        </p:spPr>
        <p:txBody>
          <a:bodyPr vert="horz" lIns="91440" tIns="45720" rIns="91440" bIns="45720" rtlCol="0">
            <a:normAutofit/>
          </a:bodyPr>
          <a:lstStyle/>
          <a:p>
            <a:pPr lvl="0">
              <a:spcBef>
                <a:spcPct val="20000"/>
              </a:spcBef>
            </a:pPr>
            <a:r>
              <a:rPr lang="en-CA" sz="2200" b="1" i="1" u="sng" dirty="0" smtClean="0"/>
              <a:t>Thyatira</a:t>
            </a:r>
          </a:p>
          <a:p>
            <a:pPr lvl="0">
              <a:spcBef>
                <a:spcPct val="20000"/>
              </a:spcBef>
            </a:pPr>
            <a:r>
              <a:rPr lang="en-CA" sz="2200" dirty="0" smtClean="0"/>
              <a:t>Rev 2:2x 19,23,26 “Works”</a:t>
            </a:r>
          </a:p>
          <a:p>
            <a:pPr lvl="0">
              <a:spcBef>
                <a:spcPct val="20000"/>
              </a:spcBef>
            </a:pPr>
            <a:r>
              <a:rPr lang="en-CA" sz="2200" dirty="0" smtClean="0"/>
              <a:t>Rev 2:22 “deeds”</a:t>
            </a:r>
          </a:p>
          <a:p>
            <a:pPr lvl="0">
              <a:spcBef>
                <a:spcPct val="20000"/>
              </a:spcBef>
            </a:pPr>
            <a:r>
              <a:rPr lang="en-CA" sz="2200" b="1" i="1" u="sng" dirty="0" smtClean="0"/>
              <a:t>Sardis</a:t>
            </a:r>
          </a:p>
          <a:p>
            <a:pPr lvl="0">
              <a:spcBef>
                <a:spcPct val="20000"/>
              </a:spcBef>
            </a:pPr>
            <a:r>
              <a:rPr lang="en-CA" sz="2200" dirty="0" smtClean="0"/>
              <a:t>Rev 3:1,2 “works</a:t>
            </a:r>
          </a:p>
          <a:p>
            <a:pPr lvl="0">
              <a:spcBef>
                <a:spcPct val="20000"/>
              </a:spcBef>
            </a:pPr>
            <a:r>
              <a:rPr lang="en-CA" sz="2200" b="1" i="1" u="sng" dirty="0" smtClean="0"/>
              <a:t>Philadelphia</a:t>
            </a:r>
          </a:p>
          <a:p>
            <a:pPr lvl="0">
              <a:spcBef>
                <a:spcPct val="20000"/>
              </a:spcBef>
            </a:pPr>
            <a:r>
              <a:rPr lang="en-CA" sz="2200" dirty="0" smtClean="0"/>
              <a:t>Rev 3:8 “works”</a:t>
            </a:r>
            <a:endParaRPr lang="en-CA" sz="2200" dirty="0"/>
          </a:p>
        </p:txBody>
      </p:sp>
      <p:sp>
        <p:nvSpPr>
          <p:cNvPr id="11" name="Content Placeholder 2"/>
          <p:cNvSpPr txBox="1">
            <a:spLocks/>
          </p:cNvSpPr>
          <p:nvPr/>
        </p:nvSpPr>
        <p:spPr>
          <a:xfrm>
            <a:off x="6480720" y="1916832"/>
            <a:ext cx="2663280" cy="2880320"/>
          </a:xfrm>
          <a:prstGeom prst="rect">
            <a:avLst/>
          </a:prstGeom>
        </p:spPr>
        <p:txBody>
          <a:bodyPr vert="horz" lIns="91440" tIns="45720" rIns="91440" bIns="45720" rtlCol="0">
            <a:normAutofit/>
          </a:bodyPr>
          <a:lstStyle/>
          <a:p>
            <a:pPr lvl="0">
              <a:spcBef>
                <a:spcPct val="20000"/>
              </a:spcBef>
            </a:pPr>
            <a:r>
              <a:rPr lang="en-CA" sz="2200" b="1" i="1" u="sng" dirty="0" err="1" smtClean="0"/>
              <a:t>Laodicean</a:t>
            </a:r>
            <a:endParaRPr lang="en-CA" sz="2200" b="1" i="1" u="sng" dirty="0" smtClean="0"/>
          </a:p>
          <a:p>
            <a:pPr lvl="0">
              <a:spcBef>
                <a:spcPct val="20000"/>
              </a:spcBef>
            </a:pPr>
            <a:r>
              <a:rPr lang="en-CA" sz="2200" dirty="0" smtClean="0"/>
              <a:t>Rev 3:15 “Works”</a:t>
            </a:r>
          </a:p>
          <a:p>
            <a:pPr lvl="0">
              <a:spcBef>
                <a:spcPct val="20000"/>
              </a:spcBef>
            </a:pPr>
            <a:endParaRPr lang="en-CA" sz="2200" dirty="0" smtClean="0"/>
          </a:p>
          <a:p>
            <a:pPr lvl="0">
              <a:spcBef>
                <a:spcPct val="20000"/>
              </a:spcBef>
            </a:pPr>
            <a:endParaRPr lang="en-CA" sz="2200" b="1" i="1" u="sng" dirty="0" smtClean="0"/>
          </a:p>
        </p:txBody>
      </p:sp>
    </p:spTree>
    <p:extLst>
      <p:ext uri="{BB962C8B-B14F-4D97-AF65-F5344CB8AC3E}">
        <p14:creationId xmlns:p14="http://schemas.microsoft.com/office/powerpoint/2010/main" xmlns="" val="27898022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1000"/>
                                        <p:tgtEl>
                                          <p:spTgt spid="9"/>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1000"/>
                                        <p:tgtEl>
                                          <p:spTgt spid="10"/>
                                        </p:tgtEl>
                                      </p:cBhvr>
                                    </p:animEffect>
                                  </p:childTnLst>
                                </p:cTn>
                              </p:par>
                            </p:childTnLst>
                          </p:cTn>
                        </p:par>
                        <p:par>
                          <p:cTn id="27" fill="hold">
                            <p:stCondLst>
                              <p:cond delay="2000"/>
                            </p:stCondLst>
                            <p:childTnLst>
                              <p:par>
                                <p:cTn id="28" presetID="22" presetClass="entr" presetSubtype="1"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up)">
                                      <p:cBhvr>
                                        <p:cTn id="30" dur="10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P spid="15" grpId="0"/>
      <p:bldP spid="7" grpId="0"/>
      <p:bldP spid="8" grpId="0"/>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0"/>
            <a:ext cx="8229600" cy="1143000"/>
          </a:xfrm>
        </p:spPr>
        <p:txBody>
          <a:bodyPr/>
          <a:lstStyle/>
          <a:p>
            <a:r>
              <a:rPr lang="en-CA" dirty="0" smtClean="0"/>
              <a:t>God Manifestation</a:t>
            </a:r>
            <a:endParaRPr lang="en-CA" dirty="0"/>
          </a:p>
        </p:txBody>
      </p:sp>
      <p:sp>
        <p:nvSpPr>
          <p:cNvPr id="3" name="Content Placeholder 2"/>
          <p:cNvSpPr>
            <a:spLocks noGrp="1"/>
          </p:cNvSpPr>
          <p:nvPr>
            <p:ph idx="1"/>
          </p:nvPr>
        </p:nvSpPr>
        <p:spPr>
          <a:xfrm>
            <a:off x="0" y="1052736"/>
            <a:ext cx="9144000" cy="892696"/>
          </a:xfrm>
        </p:spPr>
        <p:txBody>
          <a:bodyPr/>
          <a:lstStyle/>
          <a:p>
            <a:pPr marL="0" indent="0">
              <a:buNone/>
            </a:pPr>
            <a:r>
              <a:rPr lang="en-CA" sz="2200" dirty="0" smtClean="0"/>
              <a:t>Abode = </a:t>
            </a:r>
            <a:r>
              <a:rPr lang="en-CA" sz="2200" dirty="0" err="1" smtClean="0"/>
              <a:t>meno</a:t>
            </a:r>
            <a:r>
              <a:rPr lang="en-CA" sz="2200" dirty="0" smtClean="0"/>
              <a:t> (men'-o);to stay (in a given place, state, relation or expectancy):</a:t>
            </a:r>
          </a:p>
          <a:p>
            <a:pPr marL="0" indent="0">
              <a:buNone/>
            </a:pPr>
            <a:endParaRPr lang="en-CA" sz="2200" dirty="0"/>
          </a:p>
        </p:txBody>
      </p:sp>
      <p:sp>
        <p:nvSpPr>
          <p:cNvPr id="4" name="Content Placeholder 2"/>
          <p:cNvSpPr txBox="1">
            <a:spLocks/>
          </p:cNvSpPr>
          <p:nvPr/>
        </p:nvSpPr>
        <p:spPr>
          <a:xfrm>
            <a:off x="0" y="3212976"/>
            <a:ext cx="9144000" cy="576064"/>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1 John </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4</a:t>
            </a:r>
            <a:r>
              <a:rPr kumimoji="0" lang="en-CA" sz="2200" b="0" i="0" u="none" strike="noStrike" kern="1200" cap="none" spc="0" normalizeH="0" noProof="0" dirty="0" smtClean="0">
                <a:ln>
                  <a:noFill/>
                </a:ln>
                <a:solidFill>
                  <a:schemeClr val="tx1"/>
                </a:solidFill>
                <a:effectLst/>
                <a:uLnTx/>
                <a:uFillTx/>
                <a:latin typeface="+mn-lt"/>
                <a:ea typeface="+mn-ea"/>
                <a:cs typeface="+mn-cs"/>
              </a:rPr>
              <a:t> 12 “God </a:t>
            </a:r>
            <a:r>
              <a:rPr kumimoji="0" lang="en-CA" sz="2200" b="0" i="0" u="none" strike="noStrike" kern="1200" cap="none" spc="0" normalizeH="0" noProof="0" dirty="0" err="1" smtClean="0">
                <a:ln>
                  <a:noFill/>
                </a:ln>
                <a:solidFill>
                  <a:schemeClr val="tx1"/>
                </a:solidFill>
                <a:effectLst/>
                <a:uLnTx/>
                <a:uFillTx/>
                <a:latin typeface="+mn-lt"/>
                <a:ea typeface="+mn-ea"/>
                <a:cs typeface="+mn-cs"/>
              </a:rPr>
              <a:t>dwelleth</a:t>
            </a:r>
            <a:r>
              <a:rPr kumimoji="0" lang="en-CA" sz="2200" b="0" i="0" u="none" strike="noStrike" kern="1200" cap="none" spc="0" normalizeH="0" noProof="0" dirty="0" smtClean="0">
                <a:ln>
                  <a:noFill/>
                </a:ln>
                <a:solidFill>
                  <a:schemeClr val="tx1"/>
                </a:solidFill>
                <a:effectLst/>
                <a:uLnTx/>
                <a:uFillTx/>
                <a:latin typeface="+mn-lt"/>
                <a:ea typeface="+mn-ea"/>
                <a:cs typeface="+mn-cs"/>
              </a:rPr>
              <a:t> in us”, v</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13 </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“we dwell in him, </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v15 </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God </a:t>
            </a:r>
            <a:r>
              <a:rPr kumimoji="0" lang="en-CA" sz="2200" b="0" i="0" u="none" strike="noStrike" kern="1200" cap="none" spc="0" normalizeH="0" baseline="0" noProof="0" dirty="0" err="1" smtClean="0">
                <a:ln>
                  <a:noFill/>
                </a:ln>
                <a:solidFill>
                  <a:schemeClr val="tx1"/>
                </a:solidFill>
                <a:effectLst/>
                <a:uLnTx/>
                <a:uFillTx/>
                <a:latin typeface="+mn-lt"/>
                <a:ea typeface="+mn-ea"/>
                <a:cs typeface="+mn-cs"/>
              </a:rPr>
              <a:t>dwelleth</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 in us.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0" y="1700808"/>
            <a:ext cx="9144000" cy="1368152"/>
          </a:xfrm>
          <a:prstGeom prst="rect">
            <a:avLst/>
          </a:prstGeom>
        </p:spPr>
        <p:txBody>
          <a:bodyPr vert="horz" lIns="91440" tIns="45720" rIns="91440" bIns="45720" rtlCol="0">
            <a:normAutofit/>
          </a:bodyPr>
          <a:lstStyle/>
          <a:p>
            <a:r>
              <a:rPr lang="en-US" sz="2200" dirty="0" smtClean="0"/>
              <a:t>Abode = 1</a:t>
            </a:r>
            <a:r>
              <a:rPr lang="en-US" sz="2200" baseline="30000" dirty="0" smtClean="0"/>
              <a:t>st</a:t>
            </a:r>
            <a:r>
              <a:rPr lang="en-US" sz="2200" dirty="0" smtClean="0"/>
              <a:t> place it is used John </a:t>
            </a:r>
            <a:r>
              <a:rPr lang="en-US" sz="2200" dirty="0" smtClean="0"/>
              <a:t>1:32 </a:t>
            </a:r>
            <a:r>
              <a:rPr lang="en-US" sz="2200" dirty="0" smtClean="0"/>
              <a:t>Last place John 21:22,23 </a:t>
            </a:r>
            <a:endParaRPr lang="en-CA" sz="2200" dirty="0" smtClean="0"/>
          </a:p>
          <a:p>
            <a:pPr>
              <a:spcBef>
                <a:spcPct val="20000"/>
              </a:spcBef>
            </a:pPr>
            <a:r>
              <a:rPr lang="en-US" sz="2200" dirty="0" smtClean="0"/>
              <a:t>Abode = use 5 times in the first chapter v32 abode, 33 remaining, 38 </a:t>
            </a:r>
            <a:r>
              <a:rPr lang="en-US" sz="2200" dirty="0" err="1" smtClean="0"/>
              <a:t>dwellest</a:t>
            </a:r>
            <a:r>
              <a:rPr lang="en-US" sz="2200" dirty="0" smtClean="0"/>
              <a:t> thou, 39 dwelt and abode </a:t>
            </a:r>
            <a:endParaRPr lang="en-CA" sz="2200" dirty="0" smtClean="0"/>
          </a:p>
        </p:txBody>
      </p:sp>
      <p:sp>
        <p:nvSpPr>
          <p:cNvPr id="6" name="Content Placeholder 2"/>
          <p:cNvSpPr txBox="1">
            <a:spLocks/>
          </p:cNvSpPr>
          <p:nvPr/>
        </p:nvSpPr>
        <p:spPr>
          <a:xfrm>
            <a:off x="0" y="3933056"/>
            <a:ext cx="9144000" cy="1152128"/>
          </a:xfrm>
          <a:prstGeom prst="rect">
            <a:avLst/>
          </a:prstGeom>
        </p:spPr>
        <p:txBody>
          <a:bodyPr vert="horz" lIns="91440" tIns="45720" rIns="91440" bIns="45720" rtlCol="0">
            <a:normAutofit/>
          </a:bodyPr>
          <a:lstStyle/>
          <a:p>
            <a:r>
              <a:rPr lang="en-CA" sz="2200" dirty="0" smtClean="0"/>
              <a:t>John 14:23-24 God’s love is conditional on keeping the words of our Master’s words, then and only then will the Father stay or dwell with us</a:t>
            </a:r>
          </a:p>
        </p:txBody>
      </p:sp>
      <p:sp>
        <p:nvSpPr>
          <p:cNvPr id="7" name="Content Placeholder 2"/>
          <p:cNvSpPr txBox="1">
            <a:spLocks/>
          </p:cNvSpPr>
          <p:nvPr/>
        </p:nvSpPr>
        <p:spPr>
          <a:xfrm>
            <a:off x="0" y="4797152"/>
            <a:ext cx="9144000" cy="1440160"/>
          </a:xfrm>
          <a:prstGeom prst="rect">
            <a:avLst/>
          </a:prstGeom>
        </p:spPr>
        <p:txBody>
          <a:bodyPr vert="horz" lIns="91440" tIns="45720" rIns="91440" bIns="45720" rtlCol="0">
            <a:normAutofit/>
          </a:bodyPr>
          <a:lstStyle/>
          <a:p>
            <a:r>
              <a:rPr lang="en-CA" sz="2200" dirty="0" smtClean="0"/>
              <a:t>John 15 “Abide in me, and I in you, the branch must abide in the vine,  and the Father is glorified that ye bear much fruit, if ye keep my commandments, ye shall abide in my love.</a:t>
            </a:r>
          </a:p>
        </p:txBody>
      </p:sp>
      <p:sp>
        <p:nvSpPr>
          <p:cNvPr id="8" name="Content Placeholder 2"/>
          <p:cNvSpPr txBox="1">
            <a:spLocks/>
          </p:cNvSpPr>
          <p:nvPr/>
        </p:nvSpPr>
        <p:spPr>
          <a:xfrm>
            <a:off x="0" y="6021288"/>
            <a:ext cx="9144000" cy="836712"/>
          </a:xfrm>
          <a:prstGeom prst="rect">
            <a:avLst/>
          </a:prstGeom>
        </p:spPr>
        <p:txBody>
          <a:bodyPr vert="horz" lIns="91440" tIns="45720" rIns="91440" bIns="45720" rtlCol="0">
            <a:normAutofit/>
          </a:bodyPr>
          <a:lstStyle/>
          <a:p>
            <a:r>
              <a:rPr lang="en-CA" sz="2200" dirty="0" smtClean="0"/>
              <a:t>Abide, </a:t>
            </a:r>
            <a:r>
              <a:rPr lang="en-CA" sz="2200" dirty="0" err="1" smtClean="0"/>
              <a:t>abideth</a:t>
            </a:r>
            <a:r>
              <a:rPr lang="en-CA" sz="2200" dirty="0" smtClean="0"/>
              <a:t>, and remain used 12 times in the discourse by the Lord in the context of John 15</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uiExpand="1"/>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04664"/>
            <a:ext cx="9144000" cy="5760640"/>
          </a:xfrm>
        </p:spPr>
        <p:txBody>
          <a:bodyPr>
            <a:normAutofit/>
          </a:bodyPr>
          <a:lstStyle/>
          <a:p>
            <a:pPr marL="0" indent="0">
              <a:buNone/>
            </a:pPr>
            <a:r>
              <a:rPr lang="en-CA" sz="2800" dirty="0" smtClean="0">
                <a:latin typeface="Gabriola" pitchFamily="82" charset="0"/>
              </a:rPr>
              <a:t>Ps 24:1-6</a:t>
            </a:r>
          </a:p>
          <a:p>
            <a:pPr marL="0" indent="0">
              <a:buNone/>
            </a:pPr>
            <a:r>
              <a:rPr lang="en-CA" sz="2800" dirty="0" smtClean="0">
                <a:latin typeface="Gabriola" pitchFamily="82" charset="0"/>
              </a:rPr>
              <a:t>1 The earth is the Lord's, and the </a:t>
            </a:r>
            <a:r>
              <a:rPr lang="en-CA" sz="2800" dirty="0" err="1" smtClean="0">
                <a:latin typeface="Gabriola" pitchFamily="82" charset="0"/>
              </a:rPr>
              <a:t>fulness</a:t>
            </a:r>
            <a:r>
              <a:rPr lang="en-CA" sz="2800" dirty="0" smtClean="0">
                <a:latin typeface="Gabriola" pitchFamily="82" charset="0"/>
              </a:rPr>
              <a:t> thereof; the world, and they that dwell therein.</a:t>
            </a:r>
          </a:p>
          <a:p>
            <a:pPr marL="0" indent="0">
              <a:buNone/>
            </a:pPr>
            <a:r>
              <a:rPr lang="en-CA" sz="2800" dirty="0" smtClean="0">
                <a:latin typeface="Gabriola" pitchFamily="82" charset="0"/>
              </a:rPr>
              <a:t>2 For </a:t>
            </a:r>
            <a:r>
              <a:rPr lang="en-CA" sz="2800" dirty="0" err="1" smtClean="0">
                <a:latin typeface="Gabriola" pitchFamily="82" charset="0"/>
              </a:rPr>
              <a:t>he</a:t>
            </a:r>
            <a:r>
              <a:rPr lang="en-CA" sz="2800" dirty="0" smtClean="0">
                <a:latin typeface="Gabriola" pitchFamily="82" charset="0"/>
              </a:rPr>
              <a:t> hath founded it upon the seas, and established it upon the floods.</a:t>
            </a:r>
          </a:p>
          <a:p>
            <a:pPr marL="0" indent="0">
              <a:buNone/>
            </a:pPr>
            <a:r>
              <a:rPr lang="en-CA" sz="2800" dirty="0" smtClean="0">
                <a:latin typeface="Gabriola" pitchFamily="82" charset="0"/>
              </a:rPr>
              <a:t>3 Who shall ascend into the hill of the Lord? or who shall stand in his holy place?</a:t>
            </a:r>
          </a:p>
          <a:p>
            <a:pPr marL="0" indent="0">
              <a:buNone/>
            </a:pPr>
            <a:r>
              <a:rPr lang="en-CA" sz="2800" dirty="0" smtClean="0">
                <a:latin typeface="Gabriola" pitchFamily="82" charset="0"/>
              </a:rPr>
              <a:t>4 He that hath clean hands, and a pure heart; who hath not lifted up his soul unto vanity, nor sworn deceitfully.</a:t>
            </a:r>
          </a:p>
          <a:p>
            <a:pPr marL="0" indent="0">
              <a:buNone/>
            </a:pPr>
            <a:r>
              <a:rPr lang="en-CA" sz="2800" dirty="0" smtClean="0">
                <a:latin typeface="Gabriola" pitchFamily="82" charset="0"/>
              </a:rPr>
              <a:t>5 He shall receive the blessing from the Lord, and righteousness from the God of his salvation.</a:t>
            </a:r>
          </a:p>
          <a:p>
            <a:pPr marL="0" indent="0">
              <a:buNone/>
            </a:pPr>
            <a:r>
              <a:rPr lang="en-CA" sz="2800" dirty="0" smtClean="0">
                <a:latin typeface="Gabriola" pitchFamily="82" charset="0"/>
              </a:rPr>
              <a:t>6 This is the generation of them that seek him, that seek thy face, O Jacob. Selah.</a:t>
            </a:r>
          </a:p>
          <a:p>
            <a:pPr marL="0" indent="0">
              <a:buNone/>
            </a:pPr>
            <a:endParaRPr lang="en-CA" sz="2200" dirty="0" smtClean="0"/>
          </a:p>
          <a:p>
            <a:pPr marL="0" indent="0">
              <a:buNone/>
            </a:pPr>
            <a:endParaRPr lang="en-CA" sz="2200" dirty="0"/>
          </a:p>
        </p:txBody>
      </p:sp>
      <p:sp>
        <p:nvSpPr>
          <p:cNvPr id="4" name="Content Placeholder 2"/>
          <p:cNvSpPr txBox="1">
            <a:spLocks/>
          </p:cNvSpPr>
          <p:nvPr/>
        </p:nvSpPr>
        <p:spPr>
          <a:xfrm>
            <a:off x="0" y="404664"/>
            <a:ext cx="9144000" cy="576064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Ps 24:1-6</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1 The earth is the Lord's, and the </a:t>
            </a:r>
            <a:r>
              <a:rPr kumimoji="0" lang="en-CA" sz="2800" b="0" i="0" u="none" strike="noStrike" kern="1200" cap="none" spc="0" normalizeH="0" baseline="0" noProof="0" dirty="0" err="1" smtClean="0">
                <a:ln>
                  <a:noFill/>
                </a:ln>
                <a:solidFill>
                  <a:schemeClr val="tx1"/>
                </a:solidFill>
                <a:effectLst/>
                <a:uLnTx/>
                <a:uFillTx/>
                <a:latin typeface="Gabriola" pitchFamily="82" charset="0"/>
                <a:ea typeface="+mn-ea"/>
                <a:cs typeface="+mn-cs"/>
              </a:rPr>
              <a:t>fulness</a:t>
            </a: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 thereof; the world, and they that dwell therein.</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2 For </a:t>
            </a:r>
            <a:r>
              <a:rPr kumimoji="0" lang="en-CA" sz="2800" b="0" i="0" u="none" strike="noStrike" kern="1200" cap="none" spc="0" normalizeH="0" baseline="0" noProof="0" dirty="0" err="1" smtClean="0">
                <a:ln>
                  <a:noFill/>
                </a:ln>
                <a:solidFill>
                  <a:schemeClr val="tx1"/>
                </a:solidFill>
                <a:effectLst/>
                <a:uLnTx/>
                <a:uFillTx/>
                <a:latin typeface="Gabriola" pitchFamily="82" charset="0"/>
                <a:ea typeface="+mn-ea"/>
                <a:cs typeface="+mn-cs"/>
              </a:rPr>
              <a:t>he</a:t>
            </a: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 hath founded it upon the seas, and established it upon the floods.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3 Who shall ascend into the hill of the Lord? or who shall stand in his holy place?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800" i="0" u="none" strike="noStrike" kern="1200" normalizeH="0" baseline="0" noProof="0" dirty="0" smtClean="0">
                <a:effectLst>
                  <a:glow rad="228600">
                    <a:schemeClr val="accent2">
                      <a:satMod val="175000"/>
                      <a:alpha val="40000"/>
                    </a:schemeClr>
                  </a:glow>
                </a:effectLst>
                <a:uLnTx/>
                <a:uFillTx/>
                <a:latin typeface="Gabriola" pitchFamily="82" charset="0"/>
                <a:ea typeface="+mn-ea"/>
                <a:cs typeface="+mn-cs"/>
              </a:rPr>
              <a:t>4 He that hath clean hands, and a pure heart; who hath not lifted up his soul unto vanity, nor sworn deceitfully.</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5 He shall receive the blessing from the Lord, and righteousness from the God of his salvation.</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6 This is the generation of them that seek him, that seek thy face, O Jacob. Selah.</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Content Placeholder 2"/>
          <p:cNvSpPr txBox="1">
            <a:spLocks/>
          </p:cNvSpPr>
          <p:nvPr/>
        </p:nvSpPr>
        <p:spPr>
          <a:xfrm>
            <a:off x="0" y="404664"/>
            <a:ext cx="9144000" cy="576064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Ps 24:1-6</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1 The earth is the </a:t>
            </a: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Lord's</a:t>
            </a: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 and the </a:t>
            </a:r>
            <a:r>
              <a:rPr kumimoji="0" lang="en-CA" sz="2800" b="0" i="0" u="none" strike="noStrike" kern="1200" cap="none" spc="0" normalizeH="0" baseline="0" noProof="0" dirty="0" err="1" smtClean="0">
                <a:ln>
                  <a:noFill/>
                </a:ln>
                <a:solidFill>
                  <a:schemeClr val="tx1"/>
                </a:solidFill>
                <a:effectLst/>
                <a:uLnTx/>
                <a:uFillTx/>
                <a:latin typeface="Gabriola" pitchFamily="82" charset="0"/>
                <a:ea typeface="+mn-ea"/>
                <a:cs typeface="+mn-cs"/>
              </a:rPr>
              <a:t>fulness</a:t>
            </a: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 thereof; the world, and they that dwell therein.</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2 For </a:t>
            </a:r>
            <a:r>
              <a:rPr kumimoji="0" lang="en-CA" sz="2800" b="0" i="0" u="none" strike="noStrike" kern="1200" cap="none" spc="0" normalizeH="0" baseline="0" noProof="0" dirty="0" err="1" smtClean="0">
                <a:ln>
                  <a:noFill/>
                </a:ln>
                <a:solidFill>
                  <a:schemeClr val="tx1"/>
                </a:solidFill>
                <a:effectLst/>
                <a:uLnTx/>
                <a:uFillTx/>
                <a:latin typeface="Gabriola" pitchFamily="82" charset="0"/>
                <a:ea typeface="+mn-ea"/>
                <a:cs typeface="+mn-cs"/>
              </a:rPr>
              <a:t>he</a:t>
            </a: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 hath founded it upon the seas, and established it upon the floods.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3 Who shall ascend into the hill of the Lord? or who shall stand in his holy place?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4 </a:t>
            </a:r>
            <a:r>
              <a:rPr kumimoji="0" lang="en-CA" sz="2800" b="0" i="0" u="none" strike="noStrike" kern="1200" cap="none" spc="0" normalizeH="0" baseline="0" noProof="0" dirty="0" smtClean="0">
                <a:ln>
                  <a:noFill/>
                </a:ln>
                <a:solidFill>
                  <a:schemeClr val="tx1"/>
                </a:solidFill>
                <a:effectLst>
                  <a:glow rad="228600">
                    <a:schemeClr val="accent2">
                      <a:satMod val="175000"/>
                      <a:alpha val="40000"/>
                    </a:schemeClr>
                  </a:glow>
                </a:effectLst>
                <a:uLnTx/>
                <a:uFillTx/>
                <a:latin typeface="Gabriola" pitchFamily="82" charset="0"/>
                <a:ea typeface="+mn-ea"/>
                <a:cs typeface="+mn-cs"/>
              </a:rPr>
              <a:t>He that hath clean hands, and a pure heart; who hath not lifted up his soul unto vanity, nor sworn deceitfully.</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5 </a:t>
            </a:r>
            <a:r>
              <a:rPr kumimoji="0" lang="en-CA" sz="2800" b="0" i="0" u="none" strike="noStrike" kern="1200" cap="none" spc="0" normalizeH="0" baseline="0" noProof="0" dirty="0" smtClean="0">
                <a:ln>
                  <a:noFill/>
                </a:ln>
                <a:solidFill>
                  <a:schemeClr val="tx1"/>
                </a:solidFill>
                <a:effectLst>
                  <a:glow rad="101600">
                    <a:srgbClr val="00B0F0">
                      <a:alpha val="60000"/>
                    </a:srgbClr>
                  </a:glow>
                </a:effectLst>
                <a:uLnTx/>
                <a:uFillTx/>
                <a:latin typeface="Gabriola" pitchFamily="82" charset="0"/>
                <a:ea typeface="+mn-ea"/>
                <a:cs typeface="+mn-cs"/>
              </a:rPr>
              <a:t>He shall receive the blessing from the Lord, and righteousness from the God of his salvation.</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800" b="0" i="0" u="none" strike="noStrike" kern="1200" cap="none" spc="0" normalizeH="0" baseline="0" noProof="0" dirty="0" smtClean="0">
                <a:ln>
                  <a:noFill/>
                </a:ln>
                <a:solidFill>
                  <a:schemeClr val="tx1"/>
                </a:solidFill>
                <a:effectLst/>
                <a:uLnTx/>
                <a:uFillTx/>
                <a:latin typeface="Gabriola" pitchFamily="82" charset="0"/>
                <a:ea typeface="+mn-ea"/>
                <a:cs typeface="+mn-cs"/>
              </a:rPr>
              <a:t>6 This is the generation of them that seek him, that seek thy face, O Jacob. Selah.</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50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2000"/>
                                        <p:tgtEl>
                                          <p:spTgt spid="4">
                                            <p:txEl>
                                              <p:pRg st="4" end="4"/>
                                            </p:txEl>
                                          </p:spTgt>
                                        </p:tgtEl>
                                      </p:cBhvr>
                                    </p:animEffect>
                                  </p:childTnLst>
                                </p:cTn>
                              </p:par>
                            </p:childTnLst>
                          </p:cTn>
                        </p:par>
                        <p:par>
                          <p:cTn id="8" fill="hold">
                            <p:stCondLst>
                              <p:cond delay="3500"/>
                            </p:stCondLst>
                            <p:childTnLst>
                              <p:par>
                                <p:cTn id="9" presetID="10" presetClass="entr" presetSubtype="0" fill="hold" grpId="0" nodeType="afterEffect">
                                  <p:stCondLst>
                                    <p:cond delay="10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13541</TotalTime>
  <Words>5023</Words>
  <Application>Microsoft Office PowerPoint</Application>
  <PresentationFormat>On-screen Show (4:3)</PresentationFormat>
  <Paragraphs>340</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John Boanerges Class 5 </vt:lpstr>
      <vt:lpstr>Slide 2</vt:lpstr>
      <vt:lpstr>Slide 3</vt:lpstr>
      <vt:lpstr>Slide 4</vt:lpstr>
      <vt:lpstr>Slide 5</vt:lpstr>
      <vt:lpstr>Slide 6</vt:lpstr>
      <vt:lpstr>Slide 7</vt:lpstr>
      <vt:lpstr>Slide 8</vt:lpstr>
      <vt:lpstr>Slide 9</vt:lpstr>
      <vt:lpstr>Slide 10</vt:lpstr>
      <vt:lpstr>Slide 11</vt:lpstr>
      <vt:lpstr>God Manifestation</vt:lpstr>
      <vt:lpstr>Slide 13</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A&amp;MJackson2012</dc:creator>
  <cp:lastModifiedBy>A&amp;MJackson2012</cp:lastModifiedBy>
  <cp:revision>170</cp:revision>
  <dcterms:created xsi:type="dcterms:W3CDTF">2012-10-29T02:44:51Z</dcterms:created>
  <dcterms:modified xsi:type="dcterms:W3CDTF">2012-12-24T14:47:13Z</dcterms:modified>
</cp:coreProperties>
</file>